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0"/>
  </p:notesMasterIdLst>
  <p:sldIdLst>
    <p:sldId id="1628" r:id="rId2"/>
    <p:sldId id="1580" r:id="rId3"/>
    <p:sldId id="1630" r:id="rId4"/>
    <p:sldId id="1632" r:id="rId5"/>
    <p:sldId id="1656" r:id="rId6"/>
    <p:sldId id="1657" r:id="rId7"/>
    <p:sldId id="1658" r:id="rId8"/>
    <p:sldId id="1659" r:id="rId9"/>
  </p:sldIdLst>
  <p:sldSz cx="12192000" cy="6858000"/>
  <p:notesSz cx="6858000" cy="9144000"/>
  <p:embeddedFontLst>
    <p:embeddedFont>
      <p:font typeface="Avenir Next LT Pro" panose="020B0504020202020204" pitchFamily="34" charset="0"/>
      <p:regular r:id="rId11"/>
      <p:bold r:id="rId12"/>
      <p:italic r:id="rId13"/>
      <p:boldItalic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Helvetica" panose="020B0604020202020204" pitchFamily="34" charset="0"/>
      <p:regular r:id="rId19"/>
      <p:bold r:id="rId20"/>
      <p:italic r:id="rId21"/>
      <p:boldItalic r:id="rId22"/>
    </p:embeddedFont>
    <p:embeddedFont>
      <p:font typeface="Playfair Display" panose="00000500000000000000" pitchFamily="2" charset="0"/>
      <p:regular r:id="rId23"/>
      <p:bold r:id="rId24"/>
      <p:italic r:id="rId25"/>
      <p:boldItalic r:id="rId26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9ACBF"/>
    <a:srgbClr val="932645"/>
    <a:srgbClr val="F39112"/>
    <a:srgbClr val="8CC63F"/>
    <a:srgbClr val="FDE08D"/>
    <a:srgbClr val="01748F"/>
    <a:srgbClr val="D2D2D2"/>
    <a:srgbClr val="E6E6E6"/>
    <a:srgbClr val="3A9140"/>
    <a:srgbClr val="FBC9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64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F795A4-66A1-43EF-9029-8FAFEFC3FD75}" type="datetimeFigureOut">
              <a:rPr lang="fr-FR" smtClean="0"/>
              <a:t>24/11/2022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24/11/2022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24/11/2022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24/11/2022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24/11/2022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24/11/2022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24/11/2022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24/11/2022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24/11/2022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24/11/2022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24/11/2022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24/11/2022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24/11/2022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Connecteur droit 1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9C982DA1-B264-45B9-9BEF-5E19E74398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0892"/>
          <a:stretch/>
        </p:blipFill>
        <p:spPr>
          <a:xfrm>
            <a:off x="10761059" y="6432983"/>
            <a:ext cx="1278541" cy="365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E33E4E-9D5E-495B-A6B7-B77EF73DF1F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b="1" dirty="0">
                <a:latin typeface="Avenir Next LT Pro" panose="020B0504020202020204" pitchFamily="34" charset="0"/>
              </a:rPr>
              <a:t>Campagne internationale DISH POS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F34699D-C6F6-4654-9E9D-D604617449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Adaptation française</a:t>
            </a:r>
          </a:p>
        </p:txBody>
      </p:sp>
    </p:spTree>
    <p:extLst>
      <p:ext uri="{BB962C8B-B14F-4D97-AF65-F5344CB8AC3E}">
        <p14:creationId xmlns:p14="http://schemas.microsoft.com/office/powerpoint/2010/main" val="19500642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25189C0D-F521-47E0-AF42-0E8AA88D2A89}"/>
              </a:ext>
            </a:extLst>
          </p:cNvPr>
          <p:cNvSpPr txBox="1">
            <a:spLocks/>
          </p:cNvSpPr>
          <p:nvPr/>
        </p:nvSpPr>
        <p:spPr bwMode="auto">
          <a:xfrm>
            <a:off x="586923" y="480932"/>
            <a:ext cx="8911639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CONTEXTE – CAMPAGNE INTERNATIONALE LANCEMENT – DISH POS</a:t>
            </a:r>
          </a:p>
        </p:txBody>
      </p:sp>
      <p:sp>
        <p:nvSpPr>
          <p:cNvPr id="5" name="Espace réservé du texte 5">
            <a:extLst>
              <a:ext uri="{FF2B5EF4-FFF2-40B4-BE49-F238E27FC236}">
                <a16:creationId xmlns:a16="http://schemas.microsoft.com/office/drawing/2014/main" id="{3281AC94-834C-4D06-89CA-291EA3886864}"/>
              </a:ext>
            </a:extLst>
          </p:cNvPr>
          <p:cNvSpPr txBox="1">
            <a:spLocks/>
          </p:cNvSpPr>
          <p:nvPr/>
        </p:nvSpPr>
        <p:spPr>
          <a:xfrm>
            <a:off x="1751483" y="1564505"/>
            <a:ext cx="8017668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3 niveaux de communication correspondant à 3 enjeux :</a:t>
            </a:r>
          </a:p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NOTORIETE // ENGAGEMENT // CONSIDERATION</a:t>
            </a:r>
          </a:p>
          <a:p>
            <a:pPr marL="0" indent="0">
              <a:buNone/>
            </a:pPr>
            <a:endParaRPr lang="fr-FR" sz="20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Demande :</a:t>
            </a:r>
          </a:p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Adaptation du contenu / messages  en français</a:t>
            </a:r>
          </a:p>
          <a:p>
            <a:pPr marL="0" indent="0">
              <a:buNone/>
            </a:pPr>
            <a:endParaRPr lang="fr-FR" sz="2000" b="1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sz="1600" dirty="0">
                <a:effectLst/>
                <a:latin typeface="Avenir Next LT Pro" panose="020B0504020202020204" pitchFamily="34" charset="0"/>
                <a:ea typeface="Times New Roman" panose="02020603050405020304" pitchFamily="18" charset="0"/>
              </a:rPr>
              <a:t>La baseline : ”The smart POS solution by METRO”</a:t>
            </a:r>
            <a:endParaRPr lang="fr-FR" sz="1600" dirty="0"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sz="1600" dirty="0">
                <a:effectLst/>
                <a:latin typeface="Avenir Next LT Pro" panose="020B0504020202020204" pitchFamily="34" charset="0"/>
                <a:ea typeface="Times New Roman" panose="02020603050405020304" pitchFamily="18" charset="0"/>
              </a:rPr>
              <a:t>Le statement: “Always stay a maker”</a:t>
            </a:r>
            <a:endParaRPr lang="fr-FR" sz="1600" dirty="0"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fr-FR" sz="1600" dirty="0">
                <a:effectLst/>
                <a:latin typeface="Avenir Next LT Pro" panose="020B0504020202020204" pitchFamily="34" charset="0"/>
                <a:ea typeface="Times New Roman" panose="02020603050405020304" pitchFamily="18" charset="0"/>
              </a:rPr>
              <a:t>Les citations (headlines et </a:t>
            </a:r>
            <a:r>
              <a:rPr lang="fr-FR" sz="1600" dirty="0" err="1">
                <a:effectLst/>
                <a:latin typeface="Avenir Next LT Pro" panose="020B0504020202020204" pitchFamily="34" charset="0"/>
                <a:ea typeface="Times New Roman" panose="02020603050405020304" pitchFamily="18" charset="0"/>
              </a:rPr>
              <a:t>sublines</a:t>
            </a:r>
            <a:r>
              <a:rPr lang="fr-FR" sz="1600" dirty="0">
                <a:effectLst/>
                <a:latin typeface="Avenir Next LT Pro" panose="020B0504020202020204" pitchFamily="34" charset="0"/>
                <a:ea typeface="Times New Roman" panose="02020603050405020304" pitchFamily="18" charset="0"/>
              </a:rPr>
              <a:t>). </a:t>
            </a:r>
            <a:endParaRPr lang="fr-FR" sz="1600" dirty="0"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pPr marL="742950" lvl="1" indent="-285750">
              <a:buFont typeface="+mj-lt"/>
              <a:buAutoNum type="alphaLcPeriod"/>
            </a:pPr>
            <a:r>
              <a:rPr lang="en-US" sz="1600" dirty="0">
                <a:effectLst/>
                <a:latin typeface="Avenir Next LT Pro" panose="020B0504020202020204" pitchFamily="34" charset="0"/>
                <a:ea typeface="Times New Roman" panose="02020603050405020304" pitchFamily="18" charset="0"/>
              </a:rPr>
              <a:t>I DON’T RUN ANYMORE, BUT MY BUSINESS DOES (subline </a:t>
            </a:r>
            <a:r>
              <a:rPr lang="en-US" sz="1600" dirty="0" err="1">
                <a:effectLst/>
                <a:latin typeface="Avenir Next LT Pro" panose="020B0504020202020204" pitchFamily="34" charset="0"/>
                <a:ea typeface="Times New Roman" panose="02020603050405020304" pitchFamily="18" charset="0"/>
              </a:rPr>
              <a:t>affiliée</a:t>
            </a:r>
            <a:r>
              <a:rPr lang="en-US" sz="1600" dirty="0">
                <a:effectLst/>
                <a:latin typeface="Avenir Next LT Pro" panose="020B0504020202020204" pitchFamily="34" charset="0"/>
                <a:ea typeface="Times New Roman" panose="02020603050405020304" pitchFamily="18" charset="0"/>
              </a:rPr>
              <a:t> slide 15)</a:t>
            </a:r>
            <a:endParaRPr lang="fr-FR" sz="1600" dirty="0"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pPr marL="742950" lvl="1" indent="-285750">
              <a:buFont typeface="+mj-lt"/>
              <a:buAutoNum type="alphaLcPeriod"/>
            </a:pPr>
            <a:r>
              <a:rPr lang="en-US" sz="1600" dirty="0">
                <a:effectLst/>
                <a:latin typeface="Avenir Next LT Pro" panose="020B0504020202020204" pitchFamily="34" charset="0"/>
                <a:ea typeface="Times New Roman" panose="02020603050405020304" pitchFamily="18" charset="0"/>
              </a:rPr>
              <a:t>STAFF SHORTAGE OR NOT - OUR SERVICE STAYS  (subline </a:t>
            </a:r>
            <a:r>
              <a:rPr lang="en-US" sz="1600" dirty="0" err="1">
                <a:effectLst/>
                <a:latin typeface="Avenir Next LT Pro" panose="020B0504020202020204" pitchFamily="34" charset="0"/>
                <a:ea typeface="Times New Roman" panose="02020603050405020304" pitchFamily="18" charset="0"/>
              </a:rPr>
              <a:t>affiliée</a:t>
            </a:r>
            <a:r>
              <a:rPr lang="en-US" sz="1600" dirty="0">
                <a:effectLst/>
                <a:latin typeface="Avenir Next LT Pro" panose="020B0504020202020204" pitchFamily="34" charset="0"/>
                <a:ea typeface="Times New Roman" panose="02020603050405020304" pitchFamily="18" charset="0"/>
              </a:rPr>
              <a:t> slide 15)</a:t>
            </a:r>
            <a:endParaRPr lang="fr-FR" sz="1600" dirty="0"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pPr marL="742950" lvl="1" indent="-285750">
              <a:buFont typeface="+mj-lt"/>
              <a:buAutoNum type="alphaLcPeriod"/>
            </a:pPr>
            <a:r>
              <a:rPr lang="en-US" sz="1600" dirty="0">
                <a:effectLst/>
                <a:latin typeface="Avenir Next LT Pro" panose="020B0504020202020204" pitchFamily="34" charset="0"/>
                <a:ea typeface="Times New Roman" panose="02020603050405020304" pitchFamily="18" charset="0"/>
              </a:rPr>
              <a:t>SEEING WHAT REALLY SELLS IS A GAMECHANGER (pas de subline </a:t>
            </a:r>
            <a:r>
              <a:rPr lang="en-US" sz="1600" dirty="0" err="1">
                <a:effectLst/>
                <a:latin typeface="Avenir Next LT Pro" panose="020B0504020202020204" pitchFamily="34" charset="0"/>
                <a:ea typeface="Times New Roman" panose="02020603050405020304" pitchFamily="18" charset="0"/>
              </a:rPr>
              <a:t>communiquée</a:t>
            </a:r>
            <a:r>
              <a:rPr lang="en-US" sz="1600" dirty="0">
                <a:effectLst/>
                <a:latin typeface="Avenir Next LT Pro" panose="020B0504020202020204" pitchFamily="34" charset="0"/>
                <a:ea typeface="Times New Roman" panose="02020603050405020304" pitchFamily="18" charset="0"/>
              </a:rPr>
              <a:t> pour le moment)</a:t>
            </a:r>
            <a:endParaRPr lang="fr-FR" sz="1600" dirty="0"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fr-FR" sz="2000" b="1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4444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25189C0D-F521-47E0-AF42-0E8AA88D2A89}"/>
              </a:ext>
            </a:extLst>
          </p:cNvPr>
          <p:cNvSpPr txBox="1">
            <a:spLocks/>
          </p:cNvSpPr>
          <p:nvPr/>
        </p:nvSpPr>
        <p:spPr bwMode="auto">
          <a:xfrm>
            <a:off x="586924" y="480932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PARTIS PRIS - ADAPTATION</a:t>
            </a:r>
          </a:p>
        </p:txBody>
      </p:sp>
      <p:sp>
        <p:nvSpPr>
          <p:cNvPr id="5" name="Espace réservé du texte 5">
            <a:extLst>
              <a:ext uri="{FF2B5EF4-FFF2-40B4-BE49-F238E27FC236}">
                <a16:creationId xmlns:a16="http://schemas.microsoft.com/office/drawing/2014/main" id="{3281AC94-834C-4D06-89CA-291EA3886864}"/>
              </a:ext>
            </a:extLst>
          </p:cNvPr>
          <p:cNvSpPr txBox="1">
            <a:spLocks/>
          </p:cNvSpPr>
          <p:nvPr/>
        </p:nvSpPr>
        <p:spPr>
          <a:xfrm>
            <a:off x="1900773" y="2123827"/>
            <a:ext cx="8017668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Passer d’un </a:t>
            </a:r>
            <a:r>
              <a:rPr lang="fr-FR" sz="2000" dirty="0" err="1">
                <a:latin typeface="Avenir Next LT Pro" panose="020B0504020202020204" pitchFamily="34" charset="0"/>
                <a:cs typeface="Calibri Light" panose="020F0302020204030204" pitchFamily="34" charset="0"/>
              </a:rPr>
              <a:t>wording</a:t>
            </a: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 « institutionnel » à une expression plus immédiate &amp; call to action.</a:t>
            </a:r>
          </a:p>
          <a:p>
            <a:pPr marL="0" indent="0">
              <a:buNone/>
            </a:pPr>
            <a:endParaRPr lang="fr-FR" sz="20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Il s’agit de comprendre immédiatement l’offre proposé et de répondre aux insights clients via la mise en avant des bénéfices. </a:t>
            </a:r>
          </a:p>
        </p:txBody>
      </p:sp>
    </p:spTree>
    <p:extLst>
      <p:ext uri="{BB962C8B-B14F-4D97-AF65-F5344CB8AC3E}">
        <p14:creationId xmlns:p14="http://schemas.microsoft.com/office/powerpoint/2010/main" val="26225362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25189C0D-F521-47E0-AF42-0E8AA88D2A89}"/>
              </a:ext>
            </a:extLst>
          </p:cNvPr>
          <p:cNvSpPr txBox="1">
            <a:spLocks/>
          </p:cNvSpPr>
          <p:nvPr/>
        </p:nvSpPr>
        <p:spPr bwMode="auto">
          <a:xfrm>
            <a:off x="586924" y="480932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CONTEXTE – FAITS MARQUANTS</a:t>
            </a:r>
          </a:p>
        </p:txBody>
      </p:sp>
      <p:sp>
        <p:nvSpPr>
          <p:cNvPr id="5" name="Espace réservé du texte 5">
            <a:extLst>
              <a:ext uri="{FF2B5EF4-FFF2-40B4-BE49-F238E27FC236}">
                <a16:creationId xmlns:a16="http://schemas.microsoft.com/office/drawing/2014/main" id="{3281AC94-834C-4D06-89CA-291EA3886864}"/>
              </a:ext>
            </a:extLst>
          </p:cNvPr>
          <p:cNvSpPr txBox="1">
            <a:spLocks/>
          </p:cNvSpPr>
          <p:nvPr/>
        </p:nvSpPr>
        <p:spPr>
          <a:xfrm>
            <a:off x="699796" y="1162080"/>
            <a:ext cx="10636898" cy="504001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1.	La baseline : </a:t>
            </a:r>
            <a:br>
              <a:rPr lang="en-US" sz="20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br>
              <a:rPr lang="en-US" sz="20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en-US" sz="20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”</a:t>
            </a:r>
            <a:r>
              <a:rPr lang="en-US" sz="2000" b="1" dirty="0">
                <a:latin typeface="Playfair Display" panose="00000500000000000000" pitchFamily="2" charset="0"/>
                <a:cs typeface="Calibri Light" panose="020F0302020204030204" pitchFamily="34" charset="0"/>
              </a:rPr>
              <a:t>The smart POS solution by METRO</a:t>
            </a:r>
            <a:r>
              <a:rPr lang="en-US" sz="20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”</a:t>
            </a: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</a:p>
          <a:p>
            <a:pPr marL="0" indent="0">
              <a:buNone/>
            </a:pPr>
            <a:endParaRPr lang="fr-FR" sz="20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7E7FAF7-FFF9-0867-3584-5D9FC2A87D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2312" y="570947"/>
            <a:ext cx="3858694" cy="266003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C5484F09-FAD2-0DD4-BA92-954D38380079}"/>
              </a:ext>
            </a:extLst>
          </p:cNvPr>
          <p:cNvSpPr txBox="1"/>
          <p:nvPr/>
        </p:nvSpPr>
        <p:spPr>
          <a:xfrm>
            <a:off x="699795" y="2520042"/>
            <a:ext cx="8248261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dirty="0"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  <a:t>&gt; Le Système de Caisse malin signé METRO</a:t>
            </a:r>
            <a:endParaRPr lang="fr-FR" dirty="0">
              <a:effectLst/>
              <a:latin typeface="Playfair Display" panose="00000500000000000000" pitchFamily="2" charset="0"/>
              <a:ea typeface="Calibri" panose="020F0502020204030204" pitchFamily="34" charset="0"/>
              <a:cs typeface="Times New Roman (Corps CS)"/>
            </a:endParaRPr>
          </a:p>
          <a:p>
            <a:r>
              <a:rPr lang="fr-FR" sz="2000" dirty="0"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  <a:t> </a:t>
            </a:r>
            <a:endParaRPr lang="fr-FR" dirty="0">
              <a:effectLst/>
              <a:latin typeface="Playfair Display" panose="00000500000000000000" pitchFamily="2" charset="0"/>
              <a:ea typeface="Calibri" panose="020F0502020204030204" pitchFamily="34" charset="0"/>
              <a:cs typeface="Times New Roman (Corps CS)"/>
            </a:endParaRPr>
          </a:p>
          <a:p>
            <a:r>
              <a:rPr lang="fr-FR" sz="2000" dirty="0"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  <a:t>&gt; Le Système de Caisse intelligent par METRO</a:t>
            </a:r>
            <a:endParaRPr lang="fr-FR" dirty="0">
              <a:effectLst/>
              <a:latin typeface="Playfair Display" panose="00000500000000000000" pitchFamily="2" charset="0"/>
              <a:ea typeface="Calibri" panose="020F0502020204030204" pitchFamily="34" charset="0"/>
              <a:cs typeface="Times New Roman (Corps CS)"/>
            </a:endParaRPr>
          </a:p>
          <a:p>
            <a:br>
              <a:rPr lang="fr-FR" sz="2000" dirty="0"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</a:br>
            <a:r>
              <a:rPr lang="fr-FR" sz="2000" dirty="0"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  <a:t>&gt; Le Système de Caisse METRO qui facilite la vie </a:t>
            </a:r>
            <a:endParaRPr lang="fr-FR" dirty="0">
              <a:effectLst/>
              <a:latin typeface="Playfair Display" panose="00000500000000000000" pitchFamily="2" charset="0"/>
              <a:ea typeface="Calibri" panose="020F0502020204030204" pitchFamily="34" charset="0"/>
              <a:cs typeface="Times New Roman (Corps CS)"/>
            </a:endParaRPr>
          </a:p>
          <a:p>
            <a:r>
              <a:rPr lang="fr-FR" sz="2000" dirty="0"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  <a:t> </a:t>
            </a:r>
            <a:endParaRPr lang="fr-FR" dirty="0">
              <a:effectLst/>
              <a:latin typeface="Playfair Display" panose="00000500000000000000" pitchFamily="2" charset="0"/>
              <a:ea typeface="Calibri" panose="020F0502020204030204" pitchFamily="34" charset="0"/>
              <a:cs typeface="Times New Roman (Corps CS)"/>
            </a:endParaRPr>
          </a:p>
          <a:p>
            <a:r>
              <a:rPr lang="fr-FR" sz="2000" dirty="0"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  <a:t>&gt; Le Système de Caisse indispensable signé METRO</a:t>
            </a:r>
            <a:endParaRPr lang="fr-FR" dirty="0">
              <a:effectLst/>
              <a:latin typeface="Playfair Display" panose="00000500000000000000" pitchFamily="2" charset="0"/>
              <a:ea typeface="Calibri" panose="020F0502020204030204" pitchFamily="34" charset="0"/>
              <a:cs typeface="Times New Roman (Corps CS)"/>
            </a:endParaRPr>
          </a:p>
          <a:p>
            <a:r>
              <a:rPr lang="fr-FR" sz="2000" dirty="0"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  <a:t> </a:t>
            </a:r>
            <a:endParaRPr lang="fr-FR" dirty="0">
              <a:effectLst/>
              <a:latin typeface="Playfair Display" panose="00000500000000000000" pitchFamily="2" charset="0"/>
              <a:ea typeface="Calibri" panose="020F0502020204030204" pitchFamily="34" charset="0"/>
              <a:cs typeface="Times New Roman (Corps CS)"/>
            </a:endParaRPr>
          </a:p>
          <a:p>
            <a:r>
              <a:rPr lang="fr-FR" sz="2000" dirty="0"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  <a:t>&gt; Le Système de Caisse facile et intelligent signé METRO</a:t>
            </a:r>
            <a:endParaRPr lang="fr-FR" dirty="0">
              <a:effectLst/>
              <a:latin typeface="Playfair Display" panose="00000500000000000000" pitchFamily="2" charset="0"/>
              <a:ea typeface="Calibri" panose="020F0502020204030204" pitchFamily="34" charset="0"/>
              <a:cs typeface="Times New Roman (Corps CS)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98F9AB69-B26F-EB99-16C3-2810F245E317}"/>
              </a:ext>
            </a:extLst>
          </p:cNvPr>
          <p:cNvSpPr txBox="1"/>
          <p:nvPr/>
        </p:nvSpPr>
        <p:spPr>
          <a:xfrm>
            <a:off x="790770" y="5949659"/>
            <a:ext cx="784004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i="1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Il est possible de mixer des éléments de différentes propositions  </a:t>
            </a:r>
            <a:endParaRPr lang="fr-FR" sz="14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90012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25189C0D-F521-47E0-AF42-0E8AA88D2A89}"/>
              </a:ext>
            </a:extLst>
          </p:cNvPr>
          <p:cNvSpPr txBox="1">
            <a:spLocks/>
          </p:cNvSpPr>
          <p:nvPr/>
        </p:nvSpPr>
        <p:spPr bwMode="auto">
          <a:xfrm>
            <a:off x="586924" y="480932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CONTEXTE – FAITS MARQUANTS</a:t>
            </a:r>
          </a:p>
        </p:txBody>
      </p:sp>
      <p:sp>
        <p:nvSpPr>
          <p:cNvPr id="5" name="Espace réservé du texte 5">
            <a:extLst>
              <a:ext uri="{FF2B5EF4-FFF2-40B4-BE49-F238E27FC236}">
                <a16:creationId xmlns:a16="http://schemas.microsoft.com/office/drawing/2014/main" id="{3281AC94-834C-4D06-89CA-291EA3886864}"/>
              </a:ext>
            </a:extLst>
          </p:cNvPr>
          <p:cNvSpPr txBox="1">
            <a:spLocks/>
          </p:cNvSpPr>
          <p:nvPr/>
        </p:nvSpPr>
        <p:spPr>
          <a:xfrm>
            <a:off x="699796" y="1162080"/>
            <a:ext cx="10636898" cy="504001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2.	Statement</a:t>
            </a:r>
            <a:br>
              <a:rPr lang="en-US" sz="20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br>
              <a:rPr lang="en-US" sz="20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en-US" sz="20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”</a:t>
            </a:r>
            <a:r>
              <a:rPr lang="en-US" sz="2000" b="1" dirty="0">
                <a:latin typeface="Playfair Display" panose="00000500000000000000" pitchFamily="2" charset="0"/>
                <a:cs typeface="Calibri Light" panose="020F0302020204030204" pitchFamily="34" charset="0"/>
              </a:rPr>
              <a:t> Always stay a maker</a:t>
            </a:r>
            <a:r>
              <a:rPr lang="en-US" sz="20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”</a:t>
            </a: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</a:p>
          <a:p>
            <a:pPr marL="0" indent="0">
              <a:buNone/>
            </a:pPr>
            <a:endParaRPr lang="fr-FR" sz="20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7E7FAF7-FFF9-0867-3584-5D9FC2A87D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2312" y="570947"/>
            <a:ext cx="3858694" cy="266003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C5484F09-FAD2-0DD4-BA92-954D38380079}"/>
              </a:ext>
            </a:extLst>
          </p:cNvPr>
          <p:cNvSpPr txBox="1"/>
          <p:nvPr/>
        </p:nvSpPr>
        <p:spPr>
          <a:xfrm>
            <a:off x="699795" y="2520042"/>
            <a:ext cx="8248261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dirty="0"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  <a:t>&gt; Restaurateur avant tout !</a:t>
            </a:r>
          </a:p>
          <a:p>
            <a:endParaRPr lang="fr-FR" sz="2000" dirty="0">
              <a:effectLst/>
              <a:latin typeface="Playfair Display" panose="00000500000000000000" pitchFamily="2" charset="0"/>
              <a:ea typeface="Calibri" panose="020F0502020204030204" pitchFamily="34" charset="0"/>
              <a:cs typeface="Times New Roman (Corps CS)"/>
            </a:endParaRPr>
          </a:p>
          <a:p>
            <a:r>
              <a:rPr lang="fr-FR" sz="2000" dirty="0"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  <a:t>&gt; (Parce que) cuisiner doit rester votre priorité</a:t>
            </a:r>
          </a:p>
          <a:p>
            <a:endParaRPr lang="fr-FR" sz="2000" dirty="0">
              <a:effectLst/>
              <a:latin typeface="Playfair Display" panose="00000500000000000000" pitchFamily="2" charset="0"/>
              <a:ea typeface="Calibri" panose="020F0502020204030204" pitchFamily="34" charset="0"/>
              <a:cs typeface="Times New Roman (Corps CS)"/>
            </a:endParaRPr>
          </a:p>
          <a:p>
            <a:r>
              <a:rPr lang="fr-FR" sz="2000" dirty="0"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  <a:t>&gt; Concentrez-vous sur l’essentiel !</a:t>
            </a:r>
          </a:p>
          <a:p>
            <a:endParaRPr lang="fr-FR" sz="2000" dirty="0">
              <a:effectLst/>
              <a:latin typeface="Playfair Display" panose="00000500000000000000" pitchFamily="2" charset="0"/>
              <a:ea typeface="Calibri" panose="020F0502020204030204" pitchFamily="34" charset="0"/>
              <a:cs typeface="Times New Roman (Corps CS)"/>
            </a:endParaRPr>
          </a:p>
          <a:p>
            <a:r>
              <a:rPr lang="fr-FR" sz="2000" dirty="0"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  <a:t>&gt; Ne gaspillez plus votre temps.</a:t>
            </a:r>
          </a:p>
          <a:p>
            <a:endParaRPr lang="fr-FR" sz="2000" dirty="0">
              <a:effectLst/>
              <a:latin typeface="Playfair Display" panose="00000500000000000000" pitchFamily="2" charset="0"/>
              <a:ea typeface="Calibri" panose="020F0502020204030204" pitchFamily="34" charset="0"/>
              <a:cs typeface="Times New Roman (Corps CS)"/>
            </a:endParaRPr>
          </a:p>
          <a:p>
            <a:r>
              <a:rPr lang="fr-FR" sz="2000" dirty="0"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  <a:t>&gt; Libérez-vous de certaines tâches</a:t>
            </a:r>
          </a:p>
        </p:txBody>
      </p:sp>
    </p:spTree>
    <p:extLst>
      <p:ext uri="{BB962C8B-B14F-4D97-AF65-F5344CB8AC3E}">
        <p14:creationId xmlns:p14="http://schemas.microsoft.com/office/powerpoint/2010/main" val="11828484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25189C0D-F521-47E0-AF42-0E8AA88D2A89}"/>
              </a:ext>
            </a:extLst>
          </p:cNvPr>
          <p:cNvSpPr txBox="1">
            <a:spLocks/>
          </p:cNvSpPr>
          <p:nvPr/>
        </p:nvSpPr>
        <p:spPr bwMode="auto">
          <a:xfrm>
            <a:off x="586924" y="480932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CONTEXTE – FAITS MARQUANTS</a:t>
            </a:r>
          </a:p>
        </p:txBody>
      </p:sp>
      <p:sp>
        <p:nvSpPr>
          <p:cNvPr id="5" name="Espace réservé du texte 5">
            <a:extLst>
              <a:ext uri="{FF2B5EF4-FFF2-40B4-BE49-F238E27FC236}">
                <a16:creationId xmlns:a16="http://schemas.microsoft.com/office/drawing/2014/main" id="{3281AC94-834C-4D06-89CA-291EA3886864}"/>
              </a:ext>
            </a:extLst>
          </p:cNvPr>
          <p:cNvSpPr txBox="1">
            <a:spLocks/>
          </p:cNvSpPr>
          <p:nvPr/>
        </p:nvSpPr>
        <p:spPr>
          <a:xfrm>
            <a:off x="699796" y="1162080"/>
            <a:ext cx="10636898" cy="504001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3.	Citation</a:t>
            </a:r>
            <a:br>
              <a:rPr lang="en-US" sz="20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br>
              <a:rPr lang="en-US" sz="2000" b="1" dirty="0">
                <a:latin typeface="Playfair Display" panose="00000500000000000000" pitchFamily="2" charset="0"/>
                <a:cs typeface="Calibri Light" panose="020F0302020204030204" pitchFamily="34" charset="0"/>
              </a:rPr>
            </a:br>
            <a:r>
              <a:rPr lang="en-US" sz="2000" b="1" dirty="0">
                <a:latin typeface="Playfair Display" panose="00000500000000000000" pitchFamily="2" charset="0"/>
                <a:cs typeface="Calibri Light" panose="020F0302020204030204" pitchFamily="34" charset="0"/>
              </a:rPr>
              <a:t>“I DON’T RUN ANYMORE, BUT MY BUSINESS DOES </a:t>
            </a:r>
            <a:br>
              <a:rPr lang="en-US" sz="2000" b="1" dirty="0">
                <a:latin typeface="Playfair Display" panose="00000500000000000000" pitchFamily="2" charset="0"/>
                <a:cs typeface="Calibri Light" panose="020F0302020204030204" pitchFamily="34" charset="0"/>
              </a:rPr>
            </a:br>
            <a:r>
              <a:rPr lang="en-US" sz="2000" b="1" dirty="0">
                <a:latin typeface="Playfair Display" panose="00000500000000000000" pitchFamily="2" charset="0"/>
                <a:cs typeface="Calibri Light" panose="020F0302020204030204" pitchFamily="34" charset="0"/>
              </a:rPr>
              <a:t>+ Lose zero time between customers and kitchen, </a:t>
            </a:r>
            <a:br>
              <a:rPr lang="en-US" sz="2000" b="1" dirty="0">
                <a:latin typeface="Playfair Display" panose="00000500000000000000" pitchFamily="2" charset="0"/>
                <a:cs typeface="Calibri Light" panose="020F0302020204030204" pitchFamily="34" charset="0"/>
              </a:rPr>
            </a:br>
            <a:r>
              <a:rPr lang="en-US" sz="2000" b="1" dirty="0">
                <a:latin typeface="Playfair Display" panose="00000500000000000000" pitchFamily="2" charset="0"/>
                <a:cs typeface="Calibri Light" panose="020F0302020204030204" pitchFamily="34" charset="0"/>
              </a:rPr>
              <a:t>turn tables quicker and always stay a maker”</a:t>
            </a:r>
            <a:r>
              <a:rPr lang="fr-FR" sz="2000" dirty="0">
                <a:latin typeface="Playfair Display" panose="00000500000000000000" pitchFamily="2" charset="0"/>
                <a:cs typeface="Calibri Light" panose="020F0302020204030204" pitchFamily="34" charset="0"/>
              </a:rPr>
              <a:t> </a:t>
            </a:r>
          </a:p>
          <a:p>
            <a:pPr marL="0" indent="0">
              <a:buNone/>
            </a:pPr>
            <a:endParaRPr lang="fr-FR" sz="20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7E7FAF7-FFF9-0867-3584-5D9FC2A87D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2312" y="570947"/>
            <a:ext cx="3858694" cy="266003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C5484F09-FAD2-0DD4-BA92-954D38380079}"/>
              </a:ext>
            </a:extLst>
          </p:cNvPr>
          <p:cNvSpPr txBox="1"/>
          <p:nvPr/>
        </p:nvSpPr>
        <p:spPr>
          <a:xfrm>
            <a:off x="793102" y="3230983"/>
            <a:ext cx="108888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1100" i="1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Adaptation proche de la VI </a:t>
            </a:r>
            <a:r>
              <a:rPr lang="fr-FR" sz="1800" b="1" dirty="0"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  <a:t>&gt; « PLUS BESOIN DE COURIR POUR FAIRE MARCHER MON RESTAURANT »</a:t>
            </a:r>
            <a:endParaRPr lang="fr-FR" sz="1800" dirty="0">
              <a:effectLst/>
              <a:latin typeface="Playfair Display" panose="00000500000000000000" pitchFamily="2" charset="0"/>
              <a:ea typeface="Calibri" panose="020F0502020204030204" pitchFamily="34" charset="0"/>
              <a:cs typeface="Times New Roman (Corps CS)"/>
            </a:endParaRPr>
          </a:p>
          <a:p>
            <a:pPr algn="just"/>
            <a:r>
              <a:rPr lang="fr-FR" sz="1800" dirty="0"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  <a:t>Ne perdez plus de temps à courir entre la salle et la cuisine, optimisez la rotation de vos tables et concentrez-vous sur l’essentiel !</a:t>
            </a:r>
          </a:p>
          <a:p>
            <a:pPr algn="just"/>
            <a:r>
              <a:rPr lang="fr-FR" sz="1800" dirty="0"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  <a:t> </a:t>
            </a:r>
          </a:p>
          <a:p>
            <a:pPr algn="just"/>
            <a:r>
              <a:rPr kumimoji="0" lang="fr-FR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Adaptation  #2</a:t>
            </a:r>
            <a:r>
              <a:rPr lang="fr-FR" sz="1100" i="1" dirty="0">
                <a:solidFill>
                  <a:prstClr val="black"/>
                </a:solidFill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 </a:t>
            </a:r>
            <a:r>
              <a:rPr kumimoji="0" lang="fr-FR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 </a:t>
            </a:r>
            <a:r>
              <a:rPr lang="fr-FR" sz="1800" b="1" dirty="0"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  <a:t>&gt; « JE CHOISIS UN SYSTEME DE CAISSE QUI FACILITE MA  VIE »</a:t>
            </a:r>
            <a:endParaRPr lang="fr-FR" sz="1800" dirty="0">
              <a:effectLst/>
              <a:latin typeface="Playfair Display" panose="00000500000000000000" pitchFamily="2" charset="0"/>
              <a:ea typeface="Calibri" panose="020F0502020204030204" pitchFamily="34" charset="0"/>
              <a:cs typeface="Times New Roman (Corps CS)"/>
            </a:endParaRPr>
          </a:p>
          <a:p>
            <a:pPr algn="just"/>
            <a:r>
              <a:rPr lang="fr-FR" sz="1800" dirty="0"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  <a:t>Parce que votre temps est précieux, il est essentiel que vous puissiez compter sur des solutions fiables qui vous permettent de vous concentrer sur votre métier. </a:t>
            </a:r>
          </a:p>
          <a:p>
            <a:pPr algn="just"/>
            <a:r>
              <a:rPr lang="fr-FR" sz="1800" dirty="0"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  <a:t> </a:t>
            </a:r>
          </a:p>
          <a:p>
            <a:pPr algn="just"/>
            <a:r>
              <a:rPr kumimoji="0" lang="fr-FR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Adaptation  #3 </a:t>
            </a:r>
            <a:r>
              <a:rPr lang="fr-FR" sz="1800" b="1" dirty="0"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  <a:t>&gt; « LE SYSTEME DE CAISSE QUI ME FAIT VRAIMENT GAGNER DU TEMPS »</a:t>
            </a:r>
            <a:endParaRPr lang="fr-FR" sz="1800" dirty="0">
              <a:effectLst/>
              <a:latin typeface="Playfair Display" panose="00000500000000000000" pitchFamily="2" charset="0"/>
              <a:ea typeface="Calibri" panose="020F0502020204030204" pitchFamily="34" charset="0"/>
              <a:cs typeface="Times New Roman (Corps CS)"/>
            </a:endParaRPr>
          </a:p>
          <a:p>
            <a:pPr algn="just"/>
            <a:r>
              <a:rPr lang="fr-FR" sz="1800" dirty="0"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  <a:t>Ne perdez plus une seconde, libérez-vous de certaines tâches et concentrez-vous sur l’essentiel !</a:t>
            </a:r>
          </a:p>
        </p:txBody>
      </p:sp>
    </p:spTree>
    <p:extLst>
      <p:ext uri="{BB962C8B-B14F-4D97-AF65-F5344CB8AC3E}">
        <p14:creationId xmlns:p14="http://schemas.microsoft.com/office/powerpoint/2010/main" val="16953307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25189C0D-F521-47E0-AF42-0E8AA88D2A89}"/>
              </a:ext>
            </a:extLst>
          </p:cNvPr>
          <p:cNvSpPr txBox="1">
            <a:spLocks/>
          </p:cNvSpPr>
          <p:nvPr/>
        </p:nvSpPr>
        <p:spPr bwMode="auto">
          <a:xfrm>
            <a:off x="586924" y="480932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CONTEXTE – FAITS MARQUANTS</a:t>
            </a:r>
          </a:p>
        </p:txBody>
      </p:sp>
      <p:sp>
        <p:nvSpPr>
          <p:cNvPr id="5" name="Espace réservé du texte 5">
            <a:extLst>
              <a:ext uri="{FF2B5EF4-FFF2-40B4-BE49-F238E27FC236}">
                <a16:creationId xmlns:a16="http://schemas.microsoft.com/office/drawing/2014/main" id="{3281AC94-834C-4D06-89CA-291EA3886864}"/>
              </a:ext>
            </a:extLst>
          </p:cNvPr>
          <p:cNvSpPr txBox="1">
            <a:spLocks/>
          </p:cNvSpPr>
          <p:nvPr/>
        </p:nvSpPr>
        <p:spPr>
          <a:xfrm>
            <a:off x="699796" y="1162080"/>
            <a:ext cx="10636898" cy="504001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3.	Citation</a:t>
            </a:r>
            <a:br>
              <a:rPr lang="en-US" sz="20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br>
              <a:rPr lang="en-US" sz="2000" b="1" dirty="0">
                <a:latin typeface="Playfair Display" panose="00000500000000000000" pitchFamily="2" charset="0"/>
                <a:cs typeface="Calibri Light" panose="020F0302020204030204" pitchFamily="34" charset="0"/>
              </a:rPr>
            </a:br>
            <a:r>
              <a:rPr lang="en-US" sz="2000" b="1" dirty="0">
                <a:latin typeface="Playfair Display" panose="00000500000000000000" pitchFamily="2" charset="0"/>
                <a:cs typeface="Calibri Light" panose="020F0302020204030204" pitchFamily="34" charset="0"/>
              </a:rPr>
              <a:t>“STAFF SHORTAGE OR NOT - OUR SERVICE STAYS”</a:t>
            </a:r>
            <a:br>
              <a:rPr lang="en-US" sz="2000" b="1" dirty="0">
                <a:latin typeface="Playfair Display" panose="00000500000000000000" pitchFamily="2" charset="0"/>
                <a:cs typeface="Calibri Light" panose="020F0302020204030204" pitchFamily="34" charset="0"/>
              </a:rPr>
            </a:br>
            <a:r>
              <a:rPr lang="en-US" sz="2000" b="1" dirty="0">
                <a:latin typeface="Playfair Display" panose="00000500000000000000" pitchFamily="2" charset="0"/>
                <a:cs typeface="Calibri Light" panose="020F0302020204030204" pitchFamily="34" charset="0"/>
              </a:rPr>
              <a:t>+ Allow guests order and pay remotely to avoid waiting times, </a:t>
            </a:r>
            <a:br>
              <a:rPr lang="en-US" sz="2000" b="1" dirty="0">
                <a:latin typeface="Playfair Display" panose="00000500000000000000" pitchFamily="2" charset="0"/>
                <a:cs typeface="Calibri Light" panose="020F0302020204030204" pitchFamily="34" charset="0"/>
              </a:rPr>
            </a:br>
            <a:r>
              <a:rPr lang="en-US" sz="2000" b="1" dirty="0">
                <a:latin typeface="Playfair Display" panose="00000500000000000000" pitchFamily="2" charset="0"/>
                <a:cs typeface="Calibri Light" panose="020F0302020204030204" pitchFamily="34" charset="0"/>
              </a:rPr>
              <a:t>maintain sales and always stay a maker</a:t>
            </a:r>
            <a:endParaRPr lang="fr-FR" sz="20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7E7FAF7-FFF9-0867-3584-5D9FC2A87D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2312" y="570947"/>
            <a:ext cx="3858694" cy="266003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C5484F09-FAD2-0DD4-BA92-954D38380079}"/>
              </a:ext>
            </a:extLst>
          </p:cNvPr>
          <p:cNvSpPr txBox="1"/>
          <p:nvPr/>
        </p:nvSpPr>
        <p:spPr>
          <a:xfrm>
            <a:off x="802433" y="3019695"/>
            <a:ext cx="10888825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100" i="1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Adaptation proche de la VI </a:t>
            </a:r>
            <a:r>
              <a:rPr lang="fr-FR" sz="1800" b="1" dirty="0"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  <a:t>&gt; « SOUS EFFECTIF OU PAS, ON ASSURE LE SERVICE ! »</a:t>
            </a:r>
          </a:p>
          <a:p>
            <a:r>
              <a:rPr lang="fr-FR" dirty="0">
                <a:latin typeface="Playfair Display" panose="00000500000000000000" pitchFamily="2" charset="0"/>
              </a:rPr>
              <a:t>Proposez à vos clients de commander et de payer à distance, maintenez vos ventes </a:t>
            </a:r>
            <a:br>
              <a:rPr lang="fr-FR" dirty="0">
                <a:latin typeface="Playfair Display" panose="00000500000000000000" pitchFamily="2" charset="0"/>
              </a:rPr>
            </a:br>
            <a:r>
              <a:rPr lang="fr-FR" dirty="0">
                <a:latin typeface="Playfair Display" panose="00000500000000000000" pitchFamily="2" charset="0"/>
              </a:rPr>
              <a:t>et concentrez-vous sur l’essentiel !</a:t>
            </a:r>
          </a:p>
          <a:p>
            <a:r>
              <a:rPr lang="fr-FR" sz="1800" dirty="0"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  <a:t> </a:t>
            </a:r>
          </a:p>
          <a:p>
            <a:r>
              <a:rPr kumimoji="0" lang="fr-FR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Adaptation  #2</a:t>
            </a:r>
            <a:r>
              <a:rPr lang="fr-FR" sz="1100" i="1" dirty="0">
                <a:solidFill>
                  <a:prstClr val="black"/>
                </a:solidFill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 </a:t>
            </a:r>
            <a:r>
              <a:rPr kumimoji="0" lang="fr-FR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 </a:t>
            </a:r>
            <a:r>
              <a:rPr lang="fr-FR" sz="1800" b="1" dirty="0"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  <a:t>&gt; « JE CHOISIS </a:t>
            </a:r>
            <a:r>
              <a:rPr lang="fr-FR" b="1" dirty="0"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  <a:t>UN SYSTÈME DE CAISSE QUI OPTIMISE </a:t>
            </a:r>
            <a:r>
              <a:rPr lang="fr-FR" sz="1800" b="1" dirty="0"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  <a:t>MES RENDEMENTS ! »</a:t>
            </a:r>
            <a:br>
              <a:rPr lang="fr-FR" sz="1800" b="1" dirty="0"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</a:br>
            <a:r>
              <a:rPr lang="fr-FR" sz="1800" dirty="0"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  <a:t>Optez pour un système de caisse malin qui permet notamment à vos clients de commander et de payer à distance, d’optimiser vos services et de vous libérer de certaines tâches.</a:t>
            </a:r>
          </a:p>
          <a:p>
            <a:r>
              <a:rPr lang="fr-FR" sz="1800" dirty="0"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  <a:t> </a:t>
            </a:r>
          </a:p>
          <a:p>
            <a:r>
              <a:rPr kumimoji="0" lang="fr-FR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Adaptation  #3 </a:t>
            </a:r>
            <a:r>
              <a:rPr lang="fr-FR" sz="1800" b="1" dirty="0"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  <a:t>&gt; « LE SYSTEME DE CAISSE QUI FACILITE LES COMMANDES DE MES CLIENTS »</a:t>
            </a:r>
            <a:br>
              <a:rPr lang="fr-FR" sz="1800" b="1" dirty="0"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</a:br>
            <a:r>
              <a:rPr lang="fr-FR" sz="1800" dirty="0"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  <a:t>Proposez à vos clients de commander et de payer à distance, limitez leur temps d’attente et surtout concentrez-vous sur l’essentiel !</a:t>
            </a:r>
          </a:p>
        </p:txBody>
      </p:sp>
    </p:spTree>
    <p:extLst>
      <p:ext uri="{BB962C8B-B14F-4D97-AF65-F5344CB8AC3E}">
        <p14:creationId xmlns:p14="http://schemas.microsoft.com/office/powerpoint/2010/main" val="9948283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25189C0D-F521-47E0-AF42-0E8AA88D2A89}"/>
              </a:ext>
            </a:extLst>
          </p:cNvPr>
          <p:cNvSpPr txBox="1">
            <a:spLocks/>
          </p:cNvSpPr>
          <p:nvPr/>
        </p:nvSpPr>
        <p:spPr bwMode="auto">
          <a:xfrm>
            <a:off x="586924" y="480932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CONTEXTE – FAITS MARQUANTS</a:t>
            </a:r>
          </a:p>
        </p:txBody>
      </p:sp>
      <p:sp>
        <p:nvSpPr>
          <p:cNvPr id="5" name="Espace réservé du texte 5">
            <a:extLst>
              <a:ext uri="{FF2B5EF4-FFF2-40B4-BE49-F238E27FC236}">
                <a16:creationId xmlns:a16="http://schemas.microsoft.com/office/drawing/2014/main" id="{3281AC94-834C-4D06-89CA-291EA3886864}"/>
              </a:ext>
            </a:extLst>
          </p:cNvPr>
          <p:cNvSpPr txBox="1">
            <a:spLocks/>
          </p:cNvSpPr>
          <p:nvPr/>
        </p:nvSpPr>
        <p:spPr>
          <a:xfrm>
            <a:off x="699796" y="1162080"/>
            <a:ext cx="10636898" cy="504001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3.	Citation</a:t>
            </a:r>
            <a:br>
              <a:rPr lang="en-US" sz="20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br>
              <a:rPr lang="en-US" sz="2000" b="1" dirty="0">
                <a:latin typeface="Playfair Display" panose="00000500000000000000" pitchFamily="2" charset="0"/>
                <a:cs typeface="Calibri Light" panose="020F0302020204030204" pitchFamily="34" charset="0"/>
              </a:rPr>
            </a:br>
            <a:r>
              <a:rPr lang="en-US" sz="2000" b="1" dirty="0">
                <a:latin typeface="Playfair Display" panose="00000500000000000000" pitchFamily="2" charset="0"/>
                <a:cs typeface="Calibri Light" panose="020F0302020204030204" pitchFamily="34" charset="0"/>
              </a:rPr>
              <a:t>“SEEING WHAT REALLY SELLS IS A GAMECHANGER”</a:t>
            </a:r>
            <a:br>
              <a:rPr lang="en-US" sz="2000" b="1" dirty="0">
                <a:latin typeface="Playfair Display" panose="00000500000000000000" pitchFamily="2" charset="0"/>
                <a:cs typeface="Calibri Light" panose="020F0302020204030204" pitchFamily="34" charset="0"/>
              </a:rPr>
            </a:br>
            <a:r>
              <a:rPr lang="en-US" sz="14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 (pas de subline pour le moment)</a:t>
            </a:r>
            <a:endParaRPr lang="fr-FR" sz="20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7E7FAF7-FFF9-0867-3584-5D9FC2A87D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2312" y="570947"/>
            <a:ext cx="3858694" cy="266003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C5484F09-FAD2-0DD4-BA92-954D38380079}"/>
              </a:ext>
            </a:extLst>
          </p:cNvPr>
          <p:cNvSpPr txBox="1"/>
          <p:nvPr/>
        </p:nvSpPr>
        <p:spPr>
          <a:xfrm>
            <a:off x="793102" y="3206307"/>
            <a:ext cx="1088882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100" i="1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Adaptation proche de la VI </a:t>
            </a:r>
            <a:r>
              <a:rPr lang="fr-FR" sz="1800" b="1" dirty="0"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  <a:t>&gt; « MIEUX CONNAITRE MES CLIENTS, ÇA CHANGE TOUT ! »</a:t>
            </a:r>
            <a:endParaRPr lang="fr-FR" dirty="0">
              <a:latin typeface="Playfair Display" panose="00000500000000000000" pitchFamily="2" charset="0"/>
            </a:endParaRPr>
          </a:p>
          <a:p>
            <a:r>
              <a:rPr lang="fr-FR" sz="1800" dirty="0"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  <a:t> </a:t>
            </a:r>
          </a:p>
          <a:p>
            <a:endParaRPr lang="fr-FR" sz="1800" dirty="0">
              <a:effectLst/>
              <a:latin typeface="Playfair Display" panose="00000500000000000000" pitchFamily="2" charset="0"/>
              <a:ea typeface="Calibri" panose="020F0502020204030204" pitchFamily="34" charset="0"/>
              <a:cs typeface="Times New Roman (Corps CS)"/>
            </a:endParaRPr>
          </a:p>
          <a:p>
            <a:r>
              <a:rPr kumimoji="0" lang="fr-FR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Adaptation  #2</a:t>
            </a:r>
            <a:r>
              <a:rPr lang="fr-FR" sz="1100" i="1" dirty="0">
                <a:solidFill>
                  <a:prstClr val="black"/>
                </a:solidFill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 </a:t>
            </a:r>
            <a:r>
              <a:rPr kumimoji="0" lang="fr-FR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 </a:t>
            </a:r>
            <a:r>
              <a:rPr lang="fr-FR" sz="1800" b="1" dirty="0"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  <a:t>&gt;</a:t>
            </a:r>
            <a:r>
              <a:rPr lang="fr-FR" b="1" dirty="0">
                <a:latin typeface="Playfair Display" panose="00000500000000000000" pitchFamily="2" charset="0"/>
              </a:rPr>
              <a:t> « LE SYSTEME DE CAISSE QUI ME PERMET DE MIEUX CONNAITRE MES CLIENTS ! »  </a:t>
            </a:r>
          </a:p>
          <a:p>
            <a:r>
              <a:rPr lang="fr-FR" sz="1800" dirty="0"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  <a:t> </a:t>
            </a:r>
          </a:p>
          <a:p>
            <a:endParaRPr lang="fr-FR" sz="1800" dirty="0">
              <a:effectLst/>
              <a:latin typeface="Playfair Display" panose="00000500000000000000" pitchFamily="2" charset="0"/>
              <a:ea typeface="Calibri" panose="020F0502020204030204" pitchFamily="34" charset="0"/>
              <a:cs typeface="Times New Roman (Corps CS)"/>
            </a:endParaRPr>
          </a:p>
          <a:p>
            <a:r>
              <a:rPr kumimoji="0" lang="fr-FR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Adaptation  #3 </a:t>
            </a:r>
            <a:r>
              <a:rPr lang="fr-FR" sz="1800" b="1" dirty="0"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  <a:t>&gt; «AVEC CE SYSTÈME DE CAISSE, JE VOIS TOUT, JE MAITRISE TOUT »</a:t>
            </a:r>
            <a:br>
              <a:rPr lang="fr-FR" sz="1800" b="1" dirty="0"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</a:br>
            <a:endParaRPr lang="fr-FR" sz="1800" dirty="0">
              <a:effectLst/>
              <a:latin typeface="Playfair Display" panose="00000500000000000000" pitchFamily="2" charset="0"/>
              <a:ea typeface="Calibri" panose="020F0502020204030204" pitchFamily="34" charset="0"/>
              <a:cs typeface="Times New Roman (Corps CS)"/>
            </a:endParaRPr>
          </a:p>
        </p:txBody>
      </p:sp>
    </p:spTree>
    <p:extLst>
      <p:ext uri="{BB962C8B-B14F-4D97-AF65-F5344CB8AC3E}">
        <p14:creationId xmlns:p14="http://schemas.microsoft.com/office/powerpoint/2010/main" val="1496566226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695</Words>
  <Application>Microsoft Office PowerPoint</Application>
  <PresentationFormat>Grand écran</PresentationFormat>
  <Paragraphs>68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4" baseType="lpstr">
      <vt:lpstr>Calibri</vt:lpstr>
      <vt:lpstr>Avenir Next LT Pro</vt:lpstr>
      <vt:lpstr>Arial</vt:lpstr>
      <vt:lpstr>Playfair Display</vt:lpstr>
      <vt:lpstr>Helvetica</vt:lpstr>
      <vt:lpstr>1_Thème Office</vt:lpstr>
      <vt:lpstr>Campagne internationale DISH POS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Antoine Jubert</cp:lastModifiedBy>
  <cp:revision>214</cp:revision>
  <dcterms:created xsi:type="dcterms:W3CDTF">2018-09-12T14:44:28Z</dcterms:created>
  <dcterms:modified xsi:type="dcterms:W3CDTF">2022-11-24T17:07:56Z</dcterms:modified>
</cp:coreProperties>
</file>