
<file path=[Content_Types].xml><?xml version="1.0" encoding="utf-8"?>
<Types xmlns="http://schemas.openxmlformats.org/package/2006/content-types">
  <Default Extension="bin" ContentType="application/vnd.openxmlformats-officedocument.oleObject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80" r:id="rId2"/>
    <p:sldId id="258" r:id="rId3"/>
    <p:sldId id="282" r:id="rId4"/>
    <p:sldId id="283" r:id="rId5"/>
    <p:sldId id="284" r:id="rId6"/>
    <p:sldId id="285" r:id="rId7"/>
    <p:sldId id="288" r:id="rId8"/>
    <p:sldId id="290" r:id="rId9"/>
    <p:sldId id="292" r:id="rId10"/>
    <p:sldId id="291" r:id="rId11"/>
    <p:sldId id="287" r:id="rId12"/>
    <p:sldId id="289" r:id="rId13"/>
    <p:sldId id="276" r:id="rId14"/>
    <p:sldId id="277" r:id="rId15"/>
    <p:sldId id="278" r:id="rId16"/>
    <p:sldId id="279" r:id="rId17"/>
    <p:sldId id="293" r:id="rId18"/>
    <p:sldId id="281" r:id="rId19"/>
    <p:sldId id="294" r:id="rId20"/>
    <p:sldId id="295" r:id="rId21"/>
    <p:sldId id="296" r:id="rId22"/>
    <p:sldId id="297" r:id="rId23"/>
    <p:sldId id="298" r:id="rId24"/>
    <p:sldId id="299" r:id="rId25"/>
    <p:sldId id="300" r:id="rId26"/>
    <p:sldId id="301" r:id="rId27"/>
    <p:sldId id="302" r:id="rId28"/>
    <p:sldId id="303" r:id="rId29"/>
    <p:sldId id="304" r:id="rId30"/>
    <p:sldId id="305" r:id="rId31"/>
    <p:sldId id="306" r:id="rId32"/>
    <p:sldId id="307" r:id="rId33"/>
    <p:sldId id="308" r:id="rId34"/>
    <p:sldId id="309" r:id="rId35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C100F"/>
    <a:srgbClr val="625F59"/>
    <a:srgbClr val="5F5B54"/>
    <a:srgbClr val="282627"/>
    <a:srgbClr val="262627"/>
    <a:srgbClr val="4E8100"/>
    <a:srgbClr val="FFDE17"/>
    <a:srgbClr val="005EAD"/>
    <a:srgbClr val="ED1C1D"/>
    <a:srgbClr val="F36C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879AB9F-7EC9-4499-BAB6-8BB0FDC02F78}" v="1" dt="2023-03-01T13:54:39.26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2927" autoAdjust="0"/>
  </p:normalViewPr>
  <p:slideViewPr>
    <p:cSldViewPr snapToGrid="0">
      <p:cViewPr varScale="1">
        <p:scale>
          <a:sx n="65" d="100"/>
          <a:sy n="65" d="100"/>
        </p:scale>
        <p:origin x="1258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9593A0-13E1-44AC-BC84-9B20B6BD512C}" type="datetimeFigureOut">
              <a:rPr lang="fr-FR" smtClean="0"/>
              <a:t>10/03/2023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BF97FD-555F-456F-8A2D-1FF1B5E00A6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98332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dam.whirlpool.eu/login" TargetMode="External"/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BF97FD-555F-456F-8A2D-1FF1B5E00A63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139901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8" name="Google Shape;1118;g1ffe927a2e7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19" name="Google Shape;1119;g1ffe927a2e7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4" name="Google Shape;1124;g20196ca6f57_0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5" name="Google Shape;1125;g20196ca6f57_0_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" name="Google Shape;1136;g1ffe927a2e7_0_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7" name="Google Shape;1137;g1ffe927a2e7_0_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38100" lvl="0" indent="0" algn="l" rtl="0">
              <a:lnSpc>
                <a:spcPct val="128571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1400">
                <a:solidFill>
                  <a:srgbClr val="0C0C0C"/>
                </a:solidFill>
                <a:latin typeface="Abel"/>
                <a:ea typeface="Abel"/>
                <a:cs typeface="Abel"/>
                <a:sym typeface="Abel"/>
              </a:rPr>
              <a:t>Créer un </a:t>
            </a:r>
            <a:r>
              <a:rPr lang="fr" sz="1400" b="1">
                <a:solidFill>
                  <a:srgbClr val="0C0C0C"/>
                </a:solidFill>
                <a:latin typeface="Abel"/>
                <a:ea typeface="Abel"/>
                <a:cs typeface="Abel"/>
                <a:sym typeface="Abel"/>
              </a:rPr>
              <a:t>espace supplémentaire </a:t>
            </a:r>
            <a:r>
              <a:rPr lang="fr" sz="1400">
                <a:solidFill>
                  <a:srgbClr val="0C0C0C"/>
                </a:solidFill>
                <a:latin typeface="Abel"/>
                <a:ea typeface="Abel"/>
                <a:cs typeface="Abel"/>
                <a:sym typeface="Abel"/>
              </a:rPr>
              <a:t>pour ranger les choses que vous laveriez normalement à la main, comme un bol mélangeur, des grandes casseroles ou des moules à pâtisserie.</a:t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2" name="Google Shape;1162;g1ffe927a2e7_0_1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3" name="Google Shape;1163;g1ffe927a2e7_0_10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3" name="Google Shape;1183;g1ffe927a2e7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84" name="Google Shape;1184;g1ffe927a2e7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9" name="Google Shape;1199;g1ffe927a2e7_0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0" name="Google Shape;1200;g1ffe927a2e7_0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Possibilité de charger jusqu’à 4 assiettes à pizza de 32 cm dans le tiroir du bas, et 8 assiettes à dessert de 19 cm dans le 2ème tiroir en même temps.</a:t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1" name="Google Shape;1221;g1ffe927a2e7_0_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2" name="Google Shape;1222;g1ffe927a2e7_0_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Possibilité de charger jusqu’à 4 assiettes à pizza de 32 cm dans le tiroir du bas, et 8 assiettes à dessert de 19 cm dans le 2ème tiroir en même temps.</a:t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8" name="Google Shape;1248;g1ffe927a2e7_0_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9" name="Google Shape;1249;g1ffe927a2e7_0_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38100" lvl="0" indent="0" algn="l" rtl="0">
              <a:lnSpc>
                <a:spcPct val="128571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1400">
                <a:solidFill>
                  <a:srgbClr val="0C0C0C"/>
                </a:solidFill>
                <a:latin typeface="Abel"/>
                <a:ea typeface="Abel"/>
                <a:cs typeface="Abel"/>
                <a:sym typeface="Abel"/>
              </a:rPr>
              <a:t>Déplacez ou retirez le panier à couverts lorsque vous avez besoin d'installer de grandes casseroles et de larges casseroles au lieu de les laisser dans l'évier.</a:t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1" name="Google Shape;1261;g1ffe927a2e7_0_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2" name="Google Shape;1262;g1ffe927a2e7_0_7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38100" lvl="0" indent="0" algn="l" rtl="0">
              <a:lnSpc>
                <a:spcPct val="128571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1400">
                <a:solidFill>
                  <a:srgbClr val="0C0C0C"/>
                </a:solidFill>
                <a:latin typeface="Abel"/>
                <a:ea typeface="Abel"/>
                <a:cs typeface="Abel"/>
                <a:sym typeface="Abel"/>
              </a:rPr>
              <a:t>Créer un </a:t>
            </a:r>
            <a:r>
              <a:rPr lang="fr" sz="1400" b="1">
                <a:solidFill>
                  <a:srgbClr val="0C0C0C"/>
                </a:solidFill>
                <a:latin typeface="Abel"/>
                <a:ea typeface="Abel"/>
                <a:cs typeface="Abel"/>
                <a:sym typeface="Abel"/>
              </a:rPr>
              <a:t>espace supplémentaire </a:t>
            </a:r>
            <a:r>
              <a:rPr lang="fr" sz="1400">
                <a:solidFill>
                  <a:srgbClr val="0C0C0C"/>
                </a:solidFill>
                <a:latin typeface="Abel"/>
                <a:ea typeface="Abel"/>
                <a:cs typeface="Abel"/>
                <a:sym typeface="Abel"/>
              </a:rPr>
              <a:t>pour ranger les choses que vous laveriez normalement à la main, comme un bol mélangeur, des grandes casseroles ou des moules à pâtisserie.</a:t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2" name="Google Shape;1272;g2024a3050b0_0_13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3" name="Google Shape;1273;g2024a3050b0_0_1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BF97FD-555F-456F-8A2D-1FF1B5E00A63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6000868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8" name="Google Shape;1278;g2032a7fa7b7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9" name="Google Shape;1279;g2032a7fa7b7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2" name="Google Shape;1292;g1ffa5904072_0_834:notes"/>
          <p:cNvSpPr txBox="1">
            <a:spLocks noGrp="1"/>
          </p:cNvSpPr>
          <p:nvPr>
            <p:ph type="body" idx="1"/>
          </p:nvPr>
        </p:nvSpPr>
        <p:spPr>
          <a:xfrm>
            <a:off x="679769" y="4715153"/>
            <a:ext cx="5438100" cy="446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5"/>
              <a:buFont typeface="Arial"/>
              <a:buNone/>
            </a:pPr>
            <a:endParaRPr sz="1100">
              <a:solidFill>
                <a:schemeClr val="dk1"/>
              </a:solidFill>
            </a:endParaRPr>
          </a:p>
        </p:txBody>
      </p:sp>
      <p:sp>
        <p:nvSpPr>
          <p:cNvPr id="1293" name="Google Shape;1293;g1ffa5904072_0_8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1" name="Google Shape;1311;g1ffa5904072_0_9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1637" cy="30845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12" name="Google Shape;1312;g1ffa5904072_0_982:notes"/>
          <p:cNvSpPr txBox="1">
            <a:spLocks noGrp="1"/>
          </p:cNvSpPr>
          <p:nvPr>
            <p:ph type="body" idx="1"/>
          </p:nvPr>
        </p:nvSpPr>
        <p:spPr>
          <a:xfrm>
            <a:off x="685801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3" name="Google Shape;1313;g1ffa5904072_0_982:notes"/>
          <p:cNvSpPr txBox="1">
            <a:spLocks noGrp="1"/>
          </p:cNvSpPr>
          <p:nvPr>
            <p:ph type="sldNum" idx="12"/>
          </p:nvPr>
        </p:nvSpPr>
        <p:spPr>
          <a:xfrm>
            <a:off x="3884618" y="8685214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25</a:t>
            </a:fld>
            <a:endParaRPr sz="12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7" name="Google Shape;1347;g1ffa5904072_0_1191:notes"/>
          <p:cNvSpPr txBox="1">
            <a:spLocks noGrp="1"/>
          </p:cNvSpPr>
          <p:nvPr>
            <p:ph type="body" idx="1"/>
          </p:nvPr>
        </p:nvSpPr>
        <p:spPr>
          <a:xfrm>
            <a:off x="476390" y="5842593"/>
            <a:ext cx="3811200" cy="553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91400" rIns="91400" bIns="914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5"/>
              <a:buFont typeface="Arial"/>
              <a:buNone/>
            </a:pPr>
            <a:endParaRPr/>
          </a:p>
        </p:txBody>
      </p:sp>
      <p:sp>
        <p:nvSpPr>
          <p:cNvPr id="1348" name="Google Shape;1348;g1ffa5904072_0_11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-1717675" y="922338"/>
            <a:ext cx="8199438" cy="4613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4" name="Google Shape;1364;g1ffa5904072_0_120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5" name="Google Shape;1365;g1ffa5904072_0_120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2100" b="1">
                <a:solidFill>
                  <a:srgbClr val="FF0000"/>
                </a:solidFill>
              </a:rPr>
              <a:t>DIAPOSITIVE FORMATEUR</a:t>
            </a:r>
            <a:endParaRPr sz="2100" b="1">
              <a:solidFill>
                <a:srgbClr val="FF0000"/>
              </a:solidFill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6" name="Google Shape;1376;g1ffa5904072_0_12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-1719263" y="922338"/>
            <a:ext cx="8201026" cy="4613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77" name="Google Shape;1377;g1ffa5904072_0_1218:notes"/>
          <p:cNvSpPr txBox="1">
            <a:spLocks noGrp="1"/>
          </p:cNvSpPr>
          <p:nvPr>
            <p:ph type="body" idx="1"/>
          </p:nvPr>
        </p:nvSpPr>
        <p:spPr>
          <a:xfrm>
            <a:off x="476388" y="5842593"/>
            <a:ext cx="3811200" cy="553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"/>
              <a:buFont typeface="Calibri"/>
              <a:buNone/>
            </a:pPr>
            <a:endParaRPr/>
          </a:p>
        </p:txBody>
      </p:sp>
      <p:sp>
        <p:nvSpPr>
          <p:cNvPr id="1378" name="Google Shape;1378;g1ffa5904072_0_1218:notes"/>
          <p:cNvSpPr txBox="1">
            <a:spLocks noGrp="1"/>
          </p:cNvSpPr>
          <p:nvPr>
            <p:ph type="sldNum" idx="12"/>
          </p:nvPr>
        </p:nvSpPr>
        <p:spPr>
          <a:xfrm>
            <a:off x="2698432" y="11683052"/>
            <a:ext cx="2064300" cy="61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fr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28</a:t>
            </a:fld>
            <a:endParaRPr sz="12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6" name="Google Shape;1416;g1ffa5904072_0_1257:notes"/>
          <p:cNvSpPr txBox="1">
            <a:spLocks noGrp="1"/>
          </p:cNvSpPr>
          <p:nvPr>
            <p:ph type="body" idx="1"/>
          </p:nvPr>
        </p:nvSpPr>
        <p:spPr>
          <a:xfrm>
            <a:off x="685801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7" name="Google Shape;1417;g1ffa5904072_0_12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1637" cy="30845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1" name="Google Shape;1451;g1ffa5904072_0_13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-1719263" y="922338"/>
            <a:ext cx="8201026" cy="4613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52" name="Google Shape;1452;g1ffa5904072_0_1326:notes"/>
          <p:cNvSpPr txBox="1">
            <a:spLocks noGrp="1"/>
          </p:cNvSpPr>
          <p:nvPr>
            <p:ph type="body" idx="1"/>
          </p:nvPr>
        </p:nvSpPr>
        <p:spPr>
          <a:xfrm>
            <a:off x="476388" y="5842593"/>
            <a:ext cx="3811200" cy="553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"/>
              <a:buFont typeface="Calibri"/>
              <a:buNone/>
            </a:pPr>
            <a:endParaRPr/>
          </a:p>
        </p:txBody>
      </p:sp>
      <p:sp>
        <p:nvSpPr>
          <p:cNvPr id="1453" name="Google Shape;1453;g1ffa5904072_0_1326:notes"/>
          <p:cNvSpPr txBox="1">
            <a:spLocks noGrp="1"/>
          </p:cNvSpPr>
          <p:nvPr>
            <p:ph type="sldNum" idx="12"/>
          </p:nvPr>
        </p:nvSpPr>
        <p:spPr>
          <a:xfrm>
            <a:off x="2698432" y="11683052"/>
            <a:ext cx="2064300" cy="61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fr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30</a:t>
            </a:fld>
            <a:endParaRPr sz="12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7" name="Google Shape;1487;g1ffa5904072_0_139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88" name="Google Shape;1488;g1ffa5904072_0_139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>
                <a:solidFill>
                  <a:schemeClr val="dk1"/>
                </a:solidFill>
              </a:rPr>
              <a:t>In order to access videos on DAM, follow the instructions below: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>
                <a:solidFill>
                  <a:schemeClr val="dk1"/>
                </a:solidFill>
              </a:rPr>
              <a:t>-Enter in the deck with the relation of pictures created;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>
                <a:solidFill>
                  <a:schemeClr val="dk1"/>
                </a:solidFill>
              </a:rPr>
              <a:t>-Go to DAM</a:t>
            </a:r>
            <a:r>
              <a:rPr lang="fr">
                <a:solidFill>
                  <a:schemeClr val="dk1"/>
                </a:solidFill>
                <a:uFill>
                  <a:noFill/>
                </a:u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fr" u="sng">
                <a:solidFill>
                  <a:schemeClr val="hlink"/>
                </a:solidFill>
                <a:hlinkClick r:id="rId3"/>
              </a:rPr>
              <a:t>https://dam.whirlpool.eu/login</a:t>
            </a:r>
            <a:endParaRPr u="sng">
              <a:solidFill>
                <a:schemeClr val="hlink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>
                <a:solidFill>
                  <a:schemeClr val="dk1"/>
                </a:solidFill>
              </a:rPr>
              <a:t>-Search by the code of each image.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" name="Google Shape;1495;g1ffa5904072_0_18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-1717675" y="922338"/>
            <a:ext cx="8199438" cy="4613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96" name="Google Shape;1496;g1ffa5904072_0_1818:notes"/>
          <p:cNvSpPr txBox="1">
            <a:spLocks noGrp="1"/>
          </p:cNvSpPr>
          <p:nvPr>
            <p:ph type="body" idx="1"/>
          </p:nvPr>
        </p:nvSpPr>
        <p:spPr>
          <a:xfrm>
            <a:off x="476388" y="5842593"/>
            <a:ext cx="3811200" cy="553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497" name="Google Shape;1497;g1ffa5904072_0_1818:notes"/>
          <p:cNvSpPr txBox="1">
            <a:spLocks noGrp="1"/>
          </p:cNvSpPr>
          <p:nvPr>
            <p:ph type="sldNum" idx="12"/>
          </p:nvPr>
        </p:nvSpPr>
        <p:spPr>
          <a:xfrm>
            <a:off x="2698432" y="11683052"/>
            <a:ext cx="2064300" cy="61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32</a:t>
            </a:fld>
            <a:endParaRPr sz="12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BF97FD-555F-456F-8A2D-1FF1B5E00A63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22558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BF97FD-555F-456F-8A2D-1FF1B5E00A63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23035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BF97FD-555F-456F-8A2D-1FF1B5E00A63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743692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BF97FD-555F-456F-8A2D-1FF1B5E00A63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942462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BF97FD-555F-456F-8A2D-1FF1B5E00A63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970960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BF97FD-555F-456F-8A2D-1FF1B5E00A63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395307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BF97FD-555F-456F-8A2D-1FF1B5E00A63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167210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D63E6AD-2B56-412E-8E4A-4FFC8783E8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FA7D4E9C-9F0D-492D-A410-BA1D9EF9160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8A31CCA-8CD7-4795-BCBC-CE64AF6974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059BC-FFCE-4EDF-A262-11BC2DE68473}" type="datetimeFigureOut">
              <a:rPr lang="fr-FR" smtClean="0"/>
              <a:t>10/03/2023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BE887A8-1909-43F7-B58C-0270DA7A4F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41CA2F1-BAB9-43DA-B998-8060BD8DDD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C11D6-C54D-4087-B841-E2AA2BD9787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532202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7F7C9C2-AD30-4F00-898A-20C722D3E1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FCEDAE3F-ED2F-4ADD-9055-380A7D08D4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51AC2EC-2844-4FD3-B469-3AD0ED7775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059BC-FFCE-4EDF-A262-11BC2DE68473}" type="datetimeFigureOut">
              <a:rPr lang="fr-FR" smtClean="0"/>
              <a:t>10/03/2023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FDF3F48-7F9C-45D6-8B7B-8F65C51F6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16516DE-0C17-4F70-BADD-4DE47E92CC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C11D6-C54D-4087-B841-E2AA2BD9787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634387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C9197572-4C34-46B5-9C0F-21347E2F67D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E3FC6AA6-2EA3-4D9A-935A-D493386CE9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FCA41BD-3A48-4280-9D4E-09E1BCFB98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059BC-FFCE-4EDF-A262-11BC2DE68473}" type="datetimeFigureOut">
              <a:rPr lang="fr-FR" smtClean="0"/>
              <a:t>10/03/2023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3095954-D294-42D3-A52D-1E7BDDC214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B369599-A307-407F-8243-C9AE4985CA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C11D6-C54D-4087-B841-E2AA2BD9787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135766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ullets" type="titleOnly">
  <p:cSld name="Title and Bullets"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44"/>
          <p:cNvSpPr txBox="1">
            <a:spLocks noGrp="1"/>
          </p:cNvSpPr>
          <p:nvPr>
            <p:ph type="title"/>
          </p:nvPr>
        </p:nvSpPr>
        <p:spPr>
          <a:xfrm>
            <a:off x="499872" y="288567"/>
            <a:ext cx="11360800" cy="76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267" name="Google Shape;267;p44"/>
          <p:cNvSpPr txBox="1"/>
          <p:nvPr/>
        </p:nvSpPr>
        <p:spPr>
          <a:xfrm rot="-5400000">
            <a:off x="10553803" y="4019600"/>
            <a:ext cx="2802800" cy="45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solidFill>
                  <a:srgbClr val="858C94"/>
                </a:solidFill>
                <a:latin typeface="Open Sans"/>
                <a:ea typeface="Open Sans"/>
                <a:cs typeface="Open Sans"/>
                <a:sym typeface="Open Sans"/>
              </a:rPr>
              <a:t>Whirlpool Corporation Confidential</a:t>
            </a:r>
            <a:endParaRPr sz="1200">
              <a:solidFill>
                <a:srgbClr val="858C94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268" name="Google Shape;268;p44"/>
          <p:cNvCxnSpPr/>
          <p:nvPr/>
        </p:nvCxnSpPr>
        <p:spPr>
          <a:xfrm>
            <a:off x="11955203" y="1382600"/>
            <a:ext cx="0" cy="1320000"/>
          </a:xfrm>
          <a:prstGeom prst="straightConnector1">
            <a:avLst/>
          </a:prstGeom>
          <a:noFill/>
          <a:ln w="9525" cap="flat" cmpd="sng">
            <a:solidFill>
              <a:srgbClr val="858C94"/>
            </a:solidFill>
            <a:prstDash val="solid"/>
            <a:round/>
            <a:headEnd type="oval" w="med" len="med"/>
            <a:tailEnd type="none" w="med" len="med"/>
          </a:ln>
        </p:spPr>
      </p:cxnSp>
      <p:sp>
        <p:nvSpPr>
          <p:cNvPr id="269" name="Google Shape;269;p44"/>
          <p:cNvSpPr txBox="1">
            <a:spLocks noGrp="1"/>
          </p:cNvSpPr>
          <p:nvPr>
            <p:ph type="body" idx="1"/>
          </p:nvPr>
        </p:nvSpPr>
        <p:spPr>
          <a:xfrm>
            <a:off x="499872" y="1536633"/>
            <a:ext cx="11360800" cy="4555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609585" lvl="0" indent="-457189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●"/>
              <a:defRPr>
                <a:solidFill>
                  <a:srgbClr val="000000"/>
                </a:solidFill>
              </a:defRPr>
            </a:lvl1pPr>
            <a:lvl2pPr marL="1219170" lvl="1" indent="-423323" rtl="0">
              <a:spcBef>
                <a:spcPts val="1067"/>
              </a:spcBef>
              <a:spcAft>
                <a:spcPts val="0"/>
              </a:spcAft>
              <a:buClr>
                <a:srgbClr val="000000"/>
              </a:buClr>
              <a:buSzPts val="1400"/>
              <a:buChar char="○"/>
              <a:defRPr>
                <a:solidFill>
                  <a:srgbClr val="000000"/>
                </a:solidFill>
              </a:defRPr>
            </a:lvl2pPr>
            <a:lvl3pPr marL="1828754" lvl="2" indent="-423323" rtl="0">
              <a:spcBef>
                <a:spcPts val="1067"/>
              </a:spcBef>
              <a:spcAft>
                <a:spcPts val="0"/>
              </a:spcAft>
              <a:buClr>
                <a:srgbClr val="000000"/>
              </a:buClr>
              <a:buSzPts val="1400"/>
              <a:buChar char="■"/>
              <a:defRPr>
                <a:solidFill>
                  <a:srgbClr val="000000"/>
                </a:solidFill>
              </a:defRPr>
            </a:lvl3pPr>
            <a:lvl4pPr marL="2438339" lvl="3" indent="-423323" rtl="0">
              <a:spcBef>
                <a:spcPts val="1067"/>
              </a:spcBef>
              <a:spcAft>
                <a:spcPts val="0"/>
              </a:spcAft>
              <a:buClr>
                <a:srgbClr val="000000"/>
              </a:buClr>
              <a:buSzPts val="1400"/>
              <a:buChar char="●"/>
              <a:defRPr>
                <a:solidFill>
                  <a:srgbClr val="000000"/>
                </a:solidFill>
              </a:defRPr>
            </a:lvl4pPr>
            <a:lvl5pPr marL="3047924" lvl="4" indent="-423323" rtl="0">
              <a:spcBef>
                <a:spcPts val="1067"/>
              </a:spcBef>
              <a:spcAft>
                <a:spcPts val="0"/>
              </a:spcAft>
              <a:buClr>
                <a:srgbClr val="000000"/>
              </a:buClr>
              <a:buSzPts val="1400"/>
              <a:buChar char="○"/>
              <a:defRPr>
                <a:solidFill>
                  <a:srgbClr val="000000"/>
                </a:solidFill>
              </a:defRPr>
            </a:lvl5pPr>
            <a:lvl6pPr marL="3657509" lvl="5" indent="-423323" rtl="0">
              <a:spcBef>
                <a:spcPts val="1067"/>
              </a:spcBef>
              <a:spcAft>
                <a:spcPts val="0"/>
              </a:spcAft>
              <a:buClr>
                <a:srgbClr val="000000"/>
              </a:buClr>
              <a:buSzPts val="1400"/>
              <a:buChar char="■"/>
              <a:defRPr>
                <a:solidFill>
                  <a:srgbClr val="000000"/>
                </a:solidFill>
              </a:defRPr>
            </a:lvl6pPr>
            <a:lvl7pPr marL="4267093" lvl="6" indent="-423323" rtl="0">
              <a:spcBef>
                <a:spcPts val="1067"/>
              </a:spcBef>
              <a:spcAft>
                <a:spcPts val="0"/>
              </a:spcAft>
              <a:buClr>
                <a:srgbClr val="000000"/>
              </a:buClr>
              <a:buSzPts val="1400"/>
              <a:buChar char="●"/>
              <a:defRPr>
                <a:solidFill>
                  <a:srgbClr val="000000"/>
                </a:solidFill>
              </a:defRPr>
            </a:lvl7pPr>
            <a:lvl8pPr marL="4876678" lvl="7" indent="-423323" rtl="0">
              <a:spcBef>
                <a:spcPts val="1067"/>
              </a:spcBef>
              <a:spcAft>
                <a:spcPts val="0"/>
              </a:spcAft>
              <a:buClr>
                <a:srgbClr val="000000"/>
              </a:buClr>
              <a:buSzPts val="1400"/>
              <a:buChar char="○"/>
              <a:defRPr>
                <a:solidFill>
                  <a:srgbClr val="000000"/>
                </a:solidFill>
              </a:defRPr>
            </a:lvl8pPr>
            <a:lvl9pPr marL="5486263" lvl="8" indent="-423323" rtl="0">
              <a:spcBef>
                <a:spcPts val="1067"/>
              </a:spcBef>
              <a:spcAft>
                <a:spcPts val="1067"/>
              </a:spcAft>
              <a:buClr>
                <a:srgbClr val="000000"/>
              </a:buClr>
              <a:buSzPts val="1400"/>
              <a:buChar char="■"/>
              <a:defRPr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pic>
        <p:nvPicPr>
          <p:cNvPr id="270" name="Google Shape;270;p4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9968174" y="6205301"/>
            <a:ext cx="1574652" cy="524801"/>
          </a:xfrm>
          <a:prstGeom prst="rect">
            <a:avLst/>
          </a:prstGeom>
          <a:noFill/>
          <a:ln>
            <a:noFill/>
          </a:ln>
        </p:spPr>
      </p:pic>
      <p:sp>
        <p:nvSpPr>
          <p:cNvPr id="271" name="Google Shape;271;p44"/>
          <p:cNvSpPr/>
          <p:nvPr/>
        </p:nvSpPr>
        <p:spPr>
          <a:xfrm>
            <a:off x="499333" y="0"/>
            <a:ext cx="3072800" cy="110800"/>
          </a:xfrm>
          <a:prstGeom prst="rect">
            <a:avLst/>
          </a:prstGeom>
          <a:solidFill>
            <a:srgbClr val="0D436B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2" name="Google Shape;272;p44"/>
          <p:cNvSpPr txBox="1">
            <a:spLocks noGrp="1"/>
          </p:cNvSpPr>
          <p:nvPr>
            <p:ph type="sldNum" idx="12"/>
          </p:nvPr>
        </p:nvSpPr>
        <p:spPr>
          <a:xfrm>
            <a:off x="11409045" y="6333135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828707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 7">
  <p:cSld name="Title only 7">
    <p:spTree>
      <p:nvGrpSpPr>
        <p:cNvPr id="1" name="Shape 6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" name="Google Shape;610;p79"/>
          <p:cNvSpPr txBox="1">
            <a:spLocks noGrp="1"/>
          </p:cNvSpPr>
          <p:nvPr>
            <p:ph type="title"/>
          </p:nvPr>
        </p:nvSpPr>
        <p:spPr>
          <a:xfrm>
            <a:off x="499872" y="288567"/>
            <a:ext cx="11360800" cy="76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611" name="Google Shape;611;p79"/>
          <p:cNvSpPr txBox="1"/>
          <p:nvPr/>
        </p:nvSpPr>
        <p:spPr>
          <a:xfrm rot="-5400000">
            <a:off x="10553803" y="4019600"/>
            <a:ext cx="2802800" cy="45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solidFill>
                  <a:srgbClr val="858C94"/>
                </a:solidFill>
                <a:latin typeface="Open Sans"/>
                <a:ea typeface="Open Sans"/>
                <a:cs typeface="Open Sans"/>
                <a:sym typeface="Open Sans"/>
              </a:rPr>
              <a:t>Whirlpool Corporation Confidential</a:t>
            </a:r>
            <a:endParaRPr sz="1200">
              <a:solidFill>
                <a:srgbClr val="858C94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612" name="Google Shape;612;p79"/>
          <p:cNvCxnSpPr/>
          <p:nvPr/>
        </p:nvCxnSpPr>
        <p:spPr>
          <a:xfrm>
            <a:off x="11955203" y="1382600"/>
            <a:ext cx="0" cy="1320000"/>
          </a:xfrm>
          <a:prstGeom prst="straightConnector1">
            <a:avLst/>
          </a:prstGeom>
          <a:noFill/>
          <a:ln w="9525" cap="flat" cmpd="sng">
            <a:solidFill>
              <a:srgbClr val="858C94"/>
            </a:solidFill>
            <a:prstDash val="solid"/>
            <a:round/>
            <a:headEnd type="oval" w="med" len="med"/>
            <a:tailEnd type="none" w="med" len="med"/>
          </a:ln>
        </p:spPr>
      </p:cxnSp>
      <p:pic>
        <p:nvPicPr>
          <p:cNvPr id="613" name="Google Shape;613;p7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9968174" y="6205301"/>
            <a:ext cx="1574652" cy="524801"/>
          </a:xfrm>
          <a:prstGeom prst="rect">
            <a:avLst/>
          </a:prstGeom>
          <a:noFill/>
          <a:ln>
            <a:noFill/>
          </a:ln>
        </p:spPr>
      </p:pic>
      <p:sp>
        <p:nvSpPr>
          <p:cNvPr id="614" name="Google Shape;614;p79"/>
          <p:cNvSpPr/>
          <p:nvPr/>
        </p:nvSpPr>
        <p:spPr>
          <a:xfrm>
            <a:off x="499333" y="0"/>
            <a:ext cx="3072800" cy="110800"/>
          </a:xfrm>
          <a:prstGeom prst="rect">
            <a:avLst/>
          </a:prstGeom>
          <a:solidFill>
            <a:srgbClr val="0D436B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15" name="Google Shape;615;p79"/>
          <p:cNvSpPr txBox="1">
            <a:spLocks noGrp="1"/>
          </p:cNvSpPr>
          <p:nvPr>
            <p:ph type="sldNum" idx="12"/>
          </p:nvPr>
        </p:nvSpPr>
        <p:spPr>
          <a:xfrm>
            <a:off x="11409045" y="6333135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559780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x">
  <p:cSld name="Title only"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41"/>
          <p:cNvSpPr txBox="1">
            <a:spLocks noGrp="1"/>
          </p:cNvSpPr>
          <p:nvPr>
            <p:ph type="title"/>
          </p:nvPr>
        </p:nvSpPr>
        <p:spPr>
          <a:xfrm>
            <a:off x="499872" y="288567"/>
            <a:ext cx="11360800" cy="76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242" name="Google Shape;242;p41"/>
          <p:cNvSpPr txBox="1"/>
          <p:nvPr/>
        </p:nvSpPr>
        <p:spPr>
          <a:xfrm rot="-5400000">
            <a:off x="10553803" y="4019600"/>
            <a:ext cx="2802800" cy="45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solidFill>
                  <a:srgbClr val="858C94"/>
                </a:solidFill>
                <a:latin typeface="Open Sans"/>
                <a:ea typeface="Open Sans"/>
                <a:cs typeface="Open Sans"/>
                <a:sym typeface="Open Sans"/>
              </a:rPr>
              <a:t>Whirlpool Corporation Confidential</a:t>
            </a:r>
            <a:endParaRPr sz="1200">
              <a:solidFill>
                <a:srgbClr val="858C94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243" name="Google Shape;243;p41"/>
          <p:cNvCxnSpPr/>
          <p:nvPr/>
        </p:nvCxnSpPr>
        <p:spPr>
          <a:xfrm>
            <a:off x="11955203" y="1382600"/>
            <a:ext cx="0" cy="1320000"/>
          </a:xfrm>
          <a:prstGeom prst="straightConnector1">
            <a:avLst/>
          </a:prstGeom>
          <a:noFill/>
          <a:ln w="9525" cap="flat" cmpd="sng">
            <a:solidFill>
              <a:srgbClr val="858C94"/>
            </a:solidFill>
            <a:prstDash val="solid"/>
            <a:round/>
            <a:headEnd type="oval" w="med" len="med"/>
            <a:tailEnd type="none" w="med" len="med"/>
          </a:ln>
        </p:spPr>
      </p:cxnSp>
      <p:pic>
        <p:nvPicPr>
          <p:cNvPr id="244" name="Google Shape;244;p4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9968174" y="6205301"/>
            <a:ext cx="1574652" cy="524801"/>
          </a:xfrm>
          <a:prstGeom prst="rect">
            <a:avLst/>
          </a:prstGeom>
          <a:noFill/>
          <a:ln>
            <a:noFill/>
          </a:ln>
        </p:spPr>
      </p:pic>
      <p:sp>
        <p:nvSpPr>
          <p:cNvPr id="245" name="Google Shape;245;p41"/>
          <p:cNvSpPr/>
          <p:nvPr/>
        </p:nvSpPr>
        <p:spPr>
          <a:xfrm>
            <a:off x="499333" y="0"/>
            <a:ext cx="3072800" cy="110800"/>
          </a:xfrm>
          <a:prstGeom prst="rect">
            <a:avLst/>
          </a:prstGeom>
          <a:solidFill>
            <a:srgbClr val="0D436B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46" name="Google Shape;246;p41"/>
          <p:cNvSpPr txBox="1">
            <a:spLocks noGrp="1"/>
          </p:cNvSpPr>
          <p:nvPr>
            <p:ph type="sldNum" idx="12"/>
          </p:nvPr>
        </p:nvSpPr>
        <p:spPr>
          <a:xfrm>
            <a:off x="11409045" y="6333135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95621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  1">
  <p:cSld name="Custom Layout  1">
    <p:spTree>
      <p:nvGrpSpPr>
        <p:cNvPr id="1" name="Shape 75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55898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>
  <p:cSld name="Blank">
    <p:spTree>
      <p:nvGrpSpPr>
        <p:cNvPr id="1" name="Shape 77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360325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4">
  <p:cSld name="Blank 4">
    <p:spTree>
      <p:nvGrpSpPr>
        <p:cNvPr id="1" name="Shape 7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6" name="Google Shape;776;p12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algn="l"/>
            <a:fld id="{00000000-1234-1234-1234-123412341234}" type="slidenum">
              <a:rPr lang="fr-FR" smtClean="0"/>
              <a:pPr algn="l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055949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_2">
  <p:cSld name="TITLE_2">
    <p:spTree>
      <p:nvGrpSpPr>
        <p:cNvPr id="1" name="Shape 7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" name="Google Shape;778;p126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algn="l"/>
            <a:fld id="{00000000-1234-1234-1234-123412341234}" type="slidenum">
              <a:rPr lang="fr-FR" smtClean="0"/>
              <a:pPr algn="l"/>
              <a:t>‹N°›</a:t>
            </a:fld>
            <a:endParaRPr lang="fr-FR"/>
          </a:p>
        </p:txBody>
      </p:sp>
      <p:sp>
        <p:nvSpPr>
          <p:cNvPr id="779" name="Google Shape;779;p126"/>
          <p:cNvSpPr txBox="1"/>
          <p:nvPr/>
        </p:nvSpPr>
        <p:spPr>
          <a:xfrm>
            <a:off x="499333" y="992767"/>
            <a:ext cx="11043600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800">
              <a:solidFill>
                <a:srgbClr val="0D436B"/>
              </a:solidFill>
              <a:latin typeface="Nunito Sans Light"/>
              <a:ea typeface="Nunito Sans Light"/>
              <a:cs typeface="Nunito Sans Light"/>
              <a:sym typeface="Nunito Sans Light"/>
            </a:endParaRPr>
          </a:p>
        </p:txBody>
      </p:sp>
      <p:sp>
        <p:nvSpPr>
          <p:cNvPr id="780" name="Google Shape;780;p126"/>
          <p:cNvSpPr txBox="1"/>
          <p:nvPr/>
        </p:nvSpPr>
        <p:spPr>
          <a:xfrm>
            <a:off x="499200" y="3778833"/>
            <a:ext cx="11043600" cy="10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434343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sp>
        <p:nvSpPr>
          <p:cNvPr id="781" name="Google Shape;781;p126"/>
          <p:cNvSpPr txBox="1"/>
          <p:nvPr/>
        </p:nvSpPr>
        <p:spPr>
          <a:xfrm rot="-5400000">
            <a:off x="10553803" y="4019600"/>
            <a:ext cx="2802800" cy="45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solidFill>
                  <a:srgbClr val="858C94"/>
                </a:solidFill>
                <a:latin typeface="Open Sans"/>
                <a:ea typeface="Open Sans"/>
                <a:cs typeface="Open Sans"/>
                <a:sym typeface="Open Sans"/>
              </a:rPr>
              <a:t>Whirlpool Corporation Confidential</a:t>
            </a:r>
            <a:endParaRPr sz="1200">
              <a:solidFill>
                <a:srgbClr val="858C94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782" name="Google Shape;782;p126"/>
          <p:cNvCxnSpPr/>
          <p:nvPr/>
        </p:nvCxnSpPr>
        <p:spPr>
          <a:xfrm>
            <a:off x="11955203" y="1382600"/>
            <a:ext cx="0" cy="1320000"/>
          </a:xfrm>
          <a:prstGeom prst="straightConnector1">
            <a:avLst/>
          </a:prstGeom>
          <a:noFill/>
          <a:ln w="9525" cap="flat" cmpd="sng">
            <a:solidFill>
              <a:srgbClr val="858C94"/>
            </a:solidFill>
            <a:prstDash val="solid"/>
            <a:round/>
            <a:headEnd type="oval" w="med" len="med"/>
            <a:tailEnd type="none" w="med" len="med"/>
          </a:ln>
        </p:spPr>
      </p:cxnSp>
      <p:sp>
        <p:nvSpPr>
          <p:cNvPr id="783" name="Google Shape;783;p126"/>
          <p:cNvSpPr/>
          <p:nvPr/>
        </p:nvSpPr>
        <p:spPr>
          <a:xfrm>
            <a:off x="499333" y="0"/>
            <a:ext cx="3072800" cy="110800"/>
          </a:xfrm>
          <a:prstGeom prst="rect">
            <a:avLst/>
          </a:prstGeom>
          <a:solidFill>
            <a:srgbClr val="0D436B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pic>
        <p:nvPicPr>
          <p:cNvPr id="784" name="Google Shape;784;p12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0374574" y="382668"/>
            <a:ext cx="1574652" cy="5248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256411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14EFDBD-6308-4850-832C-179337DB8C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C5C7B38-F80B-4EF9-9736-255FCBB363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10EA692-1F51-47B3-B450-B304439188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059BC-FFCE-4EDF-A262-11BC2DE68473}" type="datetimeFigureOut">
              <a:rPr lang="fr-FR" smtClean="0"/>
              <a:t>10/03/2023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181C633-EB42-44CE-AC71-03A4EB878C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72E265F-0D83-42C6-B80A-E1C5F9DD42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C11D6-C54D-4087-B841-E2AA2BD9787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449245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3AB7B4-12E2-40AE-80A7-2DA4C279F4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A37CF4D-B5D5-43EF-B94F-E77ABE9614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0693744-0B4B-4AF8-B9DF-98EEBA4E00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059BC-FFCE-4EDF-A262-11BC2DE68473}" type="datetimeFigureOut">
              <a:rPr lang="fr-FR" smtClean="0"/>
              <a:t>10/03/2023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A19F948-5292-4980-83FE-CE7DBD3901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B1AFDD6-B741-444C-8170-AE91E3905D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C11D6-C54D-4087-B841-E2AA2BD9787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02985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34510C3-29D8-48F4-A8A4-28F0772D9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94DDEEF-951C-4FAF-97FA-6898A2AB98A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381142CA-769E-4E96-9490-0A77C52A9E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03E1E6A8-BC57-4591-9329-A4DF709300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059BC-FFCE-4EDF-A262-11BC2DE68473}" type="datetimeFigureOut">
              <a:rPr lang="fr-FR" smtClean="0"/>
              <a:t>10/03/2023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AFF9CE86-9135-4619-8B02-C5FEB3D285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3ACF5C7-8D52-4C88-AE2C-0E9A03E170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C11D6-C54D-4087-B841-E2AA2BD9787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8702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CE85074-50EF-4B37-B34D-B53E7F1C1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DEDACA4-2CDC-41CA-A989-821F54A27C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52391D5-0296-48DA-B10C-1E096619F4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B6905749-6B33-46FE-90DD-CBB3EB2ADF1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D39ABC5C-E4E2-449C-B487-91D1FF0F9B2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F3FCAF19-7B7E-4827-8E91-B1C204A9C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059BC-FFCE-4EDF-A262-11BC2DE68473}" type="datetimeFigureOut">
              <a:rPr lang="fr-FR" smtClean="0"/>
              <a:t>10/03/2023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A188A25E-C497-4240-A4FE-49F0D3D506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B015DB4C-52BA-49B9-860F-A4D815B475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C11D6-C54D-4087-B841-E2AA2BD9787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29863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0133EC7-0290-4156-808A-F2FCBB9AF7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009FF2B-24F9-4571-8BA8-DDB5FC48F4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059BC-FFCE-4EDF-A262-11BC2DE68473}" type="datetimeFigureOut">
              <a:rPr lang="fr-FR" smtClean="0"/>
              <a:t>10/03/2023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D9C67464-4B92-4EF3-A443-2980BD1AF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B754375-8471-4196-AC4E-F62DBFCB9A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C11D6-C54D-4087-B841-E2AA2BD9787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100395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4F75607C-4211-417A-8A13-C38C3BFD20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059BC-FFCE-4EDF-A262-11BC2DE68473}" type="datetimeFigureOut">
              <a:rPr lang="fr-FR" smtClean="0"/>
              <a:t>10/03/2023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96338A17-CE88-4F8D-BA4C-274DB7C99D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6A74281-DFB9-4434-AEE4-A1DFBD02E4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C11D6-C54D-4087-B841-E2AA2BD9787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245408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CF02B7E-B6CE-4AEA-9251-F97E8E6C04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877BE1B-4A4A-4714-8A81-D71130580A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C69F1121-40E7-4B06-AA77-4EE68D5DD4F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CA12029D-C880-4AC6-AE56-C94E2BA46D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059BC-FFCE-4EDF-A262-11BC2DE68473}" type="datetimeFigureOut">
              <a:rPr lang="fr-FR" smtClean="0"/>
              <a:t>10/03/2023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45DCAF0E-EF76-4F86-BF28-C01254615C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85365B31-A5D9-4220-B508-3610028105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C11D6-C54D-4087-B841-E2AA2BD9787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60480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016EAFB-58C9-4329-874E-B2B2614005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05B75011-528A-47F4-B7E5-764DB513ADC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42E1F49-F675-4437-8558-3E97A3B0A7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8BA4D0C-8C03-4B09-81FF-4FE71ED09F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059BC-FFCE-4EDF-A262-11BC2DE68473}" type="datetimeFigureOut">
              <a:rPr lang="fr-FR" smtClean="0"/>
              <a:t>10/03/2023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CA3BF84D-B8CE-4094-9A1F-E67B80FD8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A9F1202-8ACC-40D6-A50C-371E1A916D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C11D6-C54D-4087-B841-E2AA2BD9787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849982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B1B8ACF1-709A-47C1-B8A6-82ED6E5ED5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23AF17B-2C4F-44B4-A41B-5EB9413C91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23A507F-4CFC-4708-AC42-B404D13606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4059BC-FFCE-4EDF-A262-11BC2DE68473}" type="datetimeFigureOut">
              <a:rPr lang="fr-FR" smtClean="0"/>
              <a:t>10/03/2023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9C7A4B7-CD73-4B49-A295-6266901880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42F577F-91B8-414F-9561-438100B990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4C11D6-C54D-4087-B841-E2AA2BD9787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116790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7.png"/><Relationship Id="rId7" Type="http://schemas.openxmlformats.org/officeDocument/2006/relationships/image" Target="../media/image30.sv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svg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drive.google.com/file/d/1ib3L0UAdOJhxkEG30a7zazdUjVQhNDJk/view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2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6.png"/><Relationship Id="rId5" Type="http://schemas.openxmlformats.org/officeDocument/2006/relationships/hyperlink" Target="https://drive.google.com/drive/u/0/folders/1AXpSMm-ZzZYRTsyZSN-OnP9k-plU4FEA" TargetMode="External"/><Relationship Id="rId4" Type="http://schemas.openxmlformats.org/officeDocument/2006/relationships/image" Target="../media/image33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39.gif"/><Relationship Id="rId4" Type="http://schemas.openxmlformats.org/officeDocument/2006/relationships/image" Target="../media/image3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2.jpg"/><Relationship Id="rId4" Type="http://schemas.openxmlformats.org/officeDocument/2006/relationships/image" Target="../media/image4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4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6.png"/><Relationship Id="rId5" Type="http://schemas.openxmlformats.org/officeDocument/2006/relationships/hyperlink" Target="https://drive.google.com/drive/u/0/folders/1AXpSMm-ZzZYRTsyZSN-OnP9k-plU4FEA" TargetMode="External"/><Relationship Id="rId4" Type="http://schemas.openxmlformats.org/officeDocument/2006/relationships/image" Target="../media/image4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gi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gi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5.jpg"/><Relationship Id="rId4" Type="http://schemas.openxmlformats.org/officeDocument/2006/relationships/image" Target="../media/image5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7" Type="http://schemas.openxmlformats.org/officeDocument/2006/relationships/image" Target="../media/image5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53.png"/><Relationship Id="rId7" Type="http://schemas.openxmlformats.org/officeDocument/2006/relationships/image" Target="../media/image6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62.jpg"/><Relationship Id="rId5" Type="http://schemas.openxmlformats.org/officeDocument/2006/relationships/hyperlink" Target="http://drive.google.com/file/d/1aQBjQBOanVHrQUK2AyIre46XWRh8Un9C/view" TargetMode="External"/><Relationship Id="rId4" Type="http://schemas.openxmlformats.org/officeDocument/2006/relationships/image" Target="../media/image61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image" Target="../media/image64.png"/><Relationship Id="rId7" Type="http://schemas.openxmlformats.org/officeDocument/2006/relationships/image" Target="../media/image6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67.png"/><Relationship Id="rId5" Type="http://schemas.openxmlformats.org/officeDocument/2006/relationships/image" Target="../media/image66.jpg"/><Relationship Id="rId10" Type="http://schemas.openxmlformats.org/officeDocument/2006/relationships/image" Target="../media/image54.png"/><Relationship Id="rId4" Type="http://schemas.openxmlformats.org/officeDocument/2006/relationships/image" Target="../media/image65.png"/><Relationship Id="rId9" Type="http://schemas.openxmlformats.org/officeDocument/2006/relationships/image" Target="../media/image70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3" Type="http://schemas.openxmlformats.org/officeDocument/2006/relationships/image" Target="../media/image53.png"/><Relationship Id="rId7" Type="http://schemas.openxmlformats.org/officeDocument/2006/relationships/image" Target="../media/image7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73.png"/><Relationship Id="rId5" Type="http://schemas.openxmlformats.org/officeDocument/2006/relationships/image" Target="../media/image72.png"/><Relationship Id="rId10" Type="http://schemas.openxmlformats.org/officeDocument/2006/relationships/image" Target="../media/image77.png"/><Relationship Id="rId4" Type="http://schemas.openxmlformats.org/officeDocument/2006/relationships/image" Target="../media/image71.png"/><Relationship Id="rId9" Type="http://schemas.openxmlformats.org/officeDocument/2006/relationships/image" Target="../media/image7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4.png"/><Relationship Id="rId4" Type="http://schemas.openxmlformats.org/officeDocument/2006/relationships/image" Target="../media/image9.w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7" Type="http://schemas.openxmlformats.org/officeDocument/2006/relationships/image" Target="../media/image5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70.png"/><Relationship Id="rId5" Type="http://schemas.openxmlformats.org/officeDocument/2006/relationships/image" Target="../media/image79.png"/><Relationship Id="rId4" Type="http://schemas.openxmlformats.org/officeDocument/2006/relationships/image" Target="../media/image78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82.png"/><Relationship Id="rId5" Type="http://schemas.openxmlformats.org/officeDocument/2006/relationships/image" Target="../media/image81.jpg"/><Relationship Id="rId4" Type="http://schemas.openxmlformats.org/officeDocument/2006/relationships/hyperlink" Target="http://drive.google.com/file/d/1kG6Kq-iEdLLFutEqG6tBWkf5vtuxdmfu/view" TargetMode="Externa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jpg"/><Relationship Id="rId3" Type="http://schemas.openxmlformats.org/officeDocument/2006/relationships/image" Target="../media/image54.png"/><Relationship Id="rId7" Type="http://schemas.openxmlformats.org/officeDocument/2006/relationships/hyperlink" Target="http://drive.google.com/file/d/1NAn45BYAdPaIejqSBURrRZM5KcbmrThv/view" TargetMode="Externa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84.jpg"/><Relationship Id="rId5" Type="http://schemas.openxmlformats.org/officeDocument/2006/relationships/hyperlink" Target="http://drive.google.com/file/d/1ro5CvGLo6-SHA2gb8isUBOA_trkZoXZn/view" TargetMode="External"/><Relationship Id="rId10" Type="http://schemas.openxmlformats.org/officeDocument/2006/relationships/image" Target="../media/image86.jpg"/><Relationship Id="rId4" Type="http://schemas.openxmlformats.org/officeDocument/2006/relationships/image" Target="../media/image83.png"/><Relationship Id="rId9" Type="http://schemas.openxmlformats.org/officeDocument/2006/relationships/hyperlink" Target="http://drive.google.com/file/d/1RpiKEQhO-tua_FjA0S0cyQyJdS3iPAvi/view" TargetMode="Externa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3" Type="http://schemas.openxmlformats.org/officeDocument/2006/relationships/image" Target="../media/image87.jpg"/><Relationship Id="rId7" Type="http://schemas.openxmlformats.org/officeDocument/2006/relationships/image" Target="../media/image89.jpg"/><Relationship Id="rId2" Type="http://schemas.openxmlformats.org/officeDocument/2006/relationships/hyperlink" Target="http://drive.google.com/file/d/1WcwO5GhWAK22y7DjLKO0sSVPcNw6vgvI/view" TargetMode="External"/><Relationship Id="rId1" Type="http://schemas.openxmlformats.org/officeDocument/2006/relationships/slideLayout" Target="../slideLayouts/slideLayout16.xml"/><Relationship Id="rId6" Type="http://schemas.openxmlformats.org/officeDocument/2006/relationships/hyperlink" Target="http://drive.google.com/file/d/1V9EvT2tx-zjRVqFxIv9fCptoDt0j07kB/view" TargetMode="External"/><Relationship Id="rId5" Type="http://schemas.openxmlformats.org/officeDocument/2006/relationships/image" Target="../media/image88.jpg"/><Relationship Id="rId10" Type="http://schemas.openxmlformats.org/officeDocument/2006/relationships/image" Target="../media/image91.jpg"/><Relationship Id="rId4" Type="http://schemas.openxmlformats.org/officeDocument/2006/relationships/hyperlink" Target="http://drive.google.com/file/d/1X_804UoIa1_k1O0dENXQdch2gvLZXT2f/view" TargetMode="External"/><Relationship Id="rId9" Type="http://schemas.openxmlformats.org/officeDocument/2006/relationships/hyperlink" Target="http://drive.google.com/file/d/1B8TkDiEJ_g8lmMwbIBKHpsgihnHjXh0y/view" TargetMode="Externa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3" Type="http://schemas.openxmlformats.org/officeDocument/2006/relationships/image" Target="../media/image93.png"/><Relationship Id="rId7" Type="http://schemas.openxmlformats.org/officeDocument/2006/relationships/image" Target="../media/image96.jpg"/><Relationship Id="rId2" Type="http://schemas.openxmlformats.org/officeDocument/2006/relationships/image" Target="../media/image92.jpg"/><Relationship Id="rId1" Type="http://schemas.openxmlformats.org/officeDocument/2006/relationships/slideLayout" Target="../slideLayouts/slideLayout16.xml"/><Relationship Id="rId6" Type="http://schemas.openxmlformats.org/officeDocument/2006/relationships/hyperlink" Target="http://drive.google.com/file/d/1OEl6UGNgpsmYRpX5j4Nh5jrlVjCkfeC9/view" TargetMode="External"/><Relationship Id="rId5" Type="http://schemas.openxmlformats.org/officeDocument/2006/relationships/image" Target="../media/image95.png"/><Relationship Id="rId4" Type="http://schemas.openxmlformats.org/officeDocument/2006/relationships/image" Target="../media/image9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 descr="Une image contenant intérieur, plancher, plafond, appareil&#10;&#10;Description générée automatiquement">
            <a:extLst>
              <a:ext uri="{FF2B5EF4-FFF2-40B4-BE49-F238E27FC236}">
                <a16:creationId xmlns:a16="http://schemas.microsoft.com/office/drawing/2014/main" id="{D1A3E226-731D-ABC3-D1E0-A936E841051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60" t="16494" b="1026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19E4AA89-4AE8-2988-F08C-7381ACEE20E3}"/>
              </a:ext>
            </a:extLst>
          </p:cNvPr>
          <p:cNvSpPr txBox="1"/>
          <p:nvPr/>
        </p:nvSpPr>
        <p:spPr>
          <a:xfrm>
            <a:off x="6096000" y="170543"/>
            <a:ext cx="6008016" cy="651691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504A9D66-B2E1-9D3C-5986-80DC80ED39BF}"/>
              </a:ext>
            </a:extLst>
          </p:cNvPr>
          <p:cNvSpPr txBox="1"/>
          <p:nvPr/>
        </p:nvSpPr>
        <p:spPr>
          <a:xfrm>
            <a:off x="6331803" y="1475482"/>
            <a:ext cx="56749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b="1">
                <a:solidFill>
                  <a:schemeClr val="bg1">
                    <a:lumMod val="50000"/>
                  </a:schemeClr>
                </a:solidFill>
              </a:rPr>
              <a:t>BRIEF COBRANDING TV </a:t>
            </a:r>
          </a:p>
        </p:txBody>
      </p:sp>
      <p:pic>
        <p:nvPicPr>
          <p:cNvPr id="8" name="Google Shape;869;p139">
            <a:extLst>
              <a:ext uri="{FF2B5EF4-FFF2-40B4-BE49-F238E27FC236}">
                <a16:creationId xmlns:a16="http://schemas.microsoft.com/office/drawing/2014/main" id="{FEB3ADD2-F494-6ECA-8E07-81961538C466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430998" y="4494376"/>
            <a:ext cx="1843412" cy="177628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870;p139">
            <a:extLst>
              <a:ext uri="{FF2B5EF4-FFF2-40B4-BE49-F238E27FC236}">
                <a16:creationId xmlns:a16="http://schemas.microsoft.com/office/drawing/2014/main" id="{6E306D36-63F5-BFC0-E882-7B4955EFEBA5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037426" y="5297276"/>
            <a:ext cx="2617337" cy="829182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C7E63BC1-15BF-30C6-EEA3-F49844012DFD}"/>
              </a:ext>
            </a:extLst>
          </p:cNvPr>
          <p:cNvSpPr txBox="1"/>
          <p:nvPr/>
        </p:nvSpPr>
        <p:spPr>
          <a:xfrm>
            <a:off x="8138208" y="5245938"/>
            <a:ext cx="8861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>
                <a:solidFill>
                  <a:schemeClr val="bg2">
                    <a:lumMod val="75000"/>
                  </a:schemeClr>
                </a:solidFill>
              </a:rPr>
              <a:t>X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E34E7EC1-3521-FD51-D7B3-26E2018DCF6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09434" y="3695307"/>
            <a:ext cx="462945" cy="103696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BA7BC50B-ABB7-FB05-FAFA-70EAAD0FEE7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37785" y="3641288"/>
            <a:ext cx="253365" cy="76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9512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oogle Shape;1286;p169">
            <a:extLst>
              <a:ext uri="{FF2B5EF4-FFF2-40B4-BE49-F238E27FC236}">
                <a16:creationId xmlns:a16="http://schemas.microsoft.com/office/drawing/2014/main" id="{FD42882F-5A12-1D4E-68A6-8ABCC58EBD10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8634953" cy="685168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7D39E094-2F06-A78C-D6CA-411D6FA2FF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24858" y="1757"/>
            <a:ext cx="4861918" cy="484414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7874340E-3388-C1CB-A919-9EC1E2F4CF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24858" y="6367270"/>
            <a:ext cx="4861918" cy="484414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C945270D-9A10-6323-E7F0-F7559AE55E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8890540" y="3169001"/>
            <a:ext cx="6134825" cy="484414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47977EA5-1CED-B3E8-BB2A-50EDE63C557A}"/>
              </a:ext>
            </a:extLst>
          </p:cNvPr>
          <p:cNvSpPr txBox="1"/>
          <p:nvPr/>
        </p:nvSpPr>
        <p:spPr>
          <a:xfrm>
            <a:off x="6096000" y="151689"/>
            <a:ext cx="6008016" cy="651691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18A1C06D-66F2-0B01-096F-151E2B6A9AE7}"/>
              </a:ext>
            </a:extLst>
          </p:cNvPr>
          <p:cNvSpPr txBox="1"/>
          <p:nvPr/>
        </p:nvSpPr>
        <p:spPr>
          <a:xfrm>
            <a:off x="7167786" y="641817"/>
            <a:ext cx="477071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dirty="0"/>
              <a:t>FOCUS SUR LE </a:t>
            </a:r>
          </a:p>
          <a:p>
            <a:r>
              <a:rPr lang="fr-FR" sz="3600" b="1" dirty="0"/>
              <a:t>FOUR VAPEUR </a:t>
            </a:r>
          </a:p>
          <a:p>
            <a:r>
              <a:rPr lang="fr-FR" sz="3600" b="1" dirty="0"/>
              <a:t>STEAM SENSE</a:t>
            </a:r>
            <a:endParaRPr lang="fr-FR" sz="3600" dirty="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42A0C70A-225F-2E31-5EF1-E0F20318693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2275" y="998537"/>
            <a:ext cx="819992" cy="858979"/>
          </a:xfrm>
          <a:prstGeom prst="rect">
            <a:avLst/>
          </a:prstGeom>
        </p:spPr>
      </p:pic>
      <p:sp>
        <p:nvSpPr>
          <p:cNvPr id="19" name="ZoneTexte 18">
            <a:extLst>
              <a:ext uri="{FF2B5EF4-FFF2-40B4-BE49-F238E27FC236}">
                <a16:creationId xmlns:a16="http://schemas.microsoft.com/office/drawing/2014/main" id="{60C2EEAE-B618-6C4C-4AD9-AB87F17B4254}"/>
              </a:ext>
            </a:extLst>
          </p:cNvPr>
          <p:cNvSpPr txBox="1"/>
          <p:nvPr/>
        </p:nvSpPr>
        <p:spPr>
          <a:xfrm>
            <a:off x="6395218" y="3055045"/>
            <a:ext cx="4471786" cy="1477328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fr" b="1" dirty="0"/>
              <a:t>Des plats  + </a:t>
            </a:r>
            <a:r>
              <a:rPr lang="fr-FR" b="1" dirty="0"/>
              <a:t>moelleux / fondants / croustillants</a:t>
            </a:r>
            <a:endParaRPr lang="fr" b="1" dirty="0"/>
          </a:p>
          <a:p>
            <a:endParaRPr lang="fr" dirty="0"/>
          </a:p>
          <a:p>
            <a:pPr marL="292100" marR="0" lvl="1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Wingdings" panose="05000000000000000000" pitchFamily="2" charset="2"/>
              <a:buChar char="ü"/>
            </a:pPr>
            <a:r>
              <a:rPr lang="fr" b="1" dirty="0"/>
              <a:t>Trois niveaux de vapeur </a:t>
            </a:r>
            <a:r>
              <a:rPr lang="fr" dirty="0"/>
              <a:t>adaptés à tous les plats : </a:t>
            </a:r>
            <a:r>
              <a:rPr lang="fr-FR" sz="18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Pâtisserie &amp; Pain</a:t>
            </a:r>
            <a:r>
              <a:rPr lang="fr-FR" b="1" dirty="0">
                <a:sym typeface="Calibri"/>
              </a:rPr>
              <a:t>, </a:t>
            </a:r>
            <a:r>
              <a:rPr lang="fr-FR" sz="18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Viandes, Poissons</a:t>
            </a:r>
            <a:endParaRPr lang="fr" b="1" dirty="0"/>
          </a:p>
        </p:txBody>
      </p:sp>
    </p:spTree>
    <p:extLst>
      <p:ext uri="{BB962C8B-B14F-4D97-AF65-F5344CB8AC3E}">
        <p14:creationId xmlns:p14="http://schemas.microsoft.com/office/powerpoint/2010/main" val="21046870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oogle Shape;989;p148">
            <a:extLst>
              <a:ext uri="{FF2B5EF4-FFF2-40B4-BE49-F238E27FC236}">
                <a16:creationId xmlns:a16="http://schemas.microsoft.com/office/drawing/2014/main" id="{E70D8C18-3387-3DD7-D8EA-9DA3A47F4C39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l="1699" r="1709"/>
          <a:stretch/>
        </p:blipFill>
        <p:spPr>
          <a:xfrm>
            <a:off x="0" y="-22656"/>
            <a:ext cx="12192000" cy="6880656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47977EA5-1CED-B3E8-BB2A-50EDE63C557A}"/>
              </a:ext>
            </a:extLst>
          </p:cNvPr>
          <p:cNvSpPr txBox="1"/>
          <p:nvPr/>
        </p:nvSpPr>
        <p:spPr>
          <a:xfrm>
            <a:off x="6112357" y="170543"/>
            <a:ext cx="6008016" cy="651691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18A1C06D-66F2-0B01-096F-151E2B6A9AE7}"/>
              </a:ext>
            </a:extLst>
          </p:cNvPr>
          <p:cNvSpPr txBox="1"/>
          <p:nvPr/>
        </p:nvSpPr>
        <p:spPr>
          <a:xfrm>
            <a:off x="6610759" y="622505"/>
            <a:ext cx="37078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/>
              <a:t>Livrables </a:t>
            </a:r>
            <a:endParaRPr lang="fr-FR" sz="360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5CE55789-B26E-FE36-01F4-6C1BD5080A86}"/>
              </a:ext>
            </a:extLst>
          </p:cNvPr>
          <p:cNvSpPr txBox="1"/>
          <p:nvPr/>
        </p:nvSpPr>
        <p:spPr>
          <a:xfrm>
            <a:off x="6610759" y="1946821"/>
            <a:ext cx="4471786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fr-FR" sz="1800"/>
              <a:t>Mettre en scène une cuisine Darty</a:t>
            </a:r>
          </a:p>
          <a:p>
            <a:endParaRPr lang="fr-FR" sz="180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fr-FR" sz="1800"/>
              <a:t>Mettre en avant le four vapeur </a:t>
            </a:r>
            <a:r>
              <a:rPr lang="fr-FR" sz="1800" err="1"/>
              <a:t>Wirhlpool</a:t>
            </a:r>
            <a:r>
              <a:rPr lang="fr-FR" sz="1800"/>
              <a:t>  </a:t>
            </a:r>
            <a:r>
              <a:rPr lang="fr" sz="1800" b="1">
                <a:latin typeface="Nunito Sans"/>
                <a:ea typeface="Nunito Sans"/>
                <a:cs typeface="Nunito Sans"/>
                <a:sym typeface="Nunito Sans"/>
              </a:rPr>
              <a:t>SteamSense</a:t>
            </a:r>
          </a:p>
          <a:p>
            <a:endParaRPr lang="fr-FR" sz="180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fr-FR" sz="1800"/>
              <a:t>Mettre en avant le lave vaisselle </a:t>
            </a:r>
            <a:r>
              <a:rPr lang="fr-FR" sz="1800" err="1"/>
              <a:t>Wirhlpool</a:t>
            </a:r>
            <a:r>
              <a:rPr lang="fr-FR" sz="1800"/>
              <a:t> </a:t>
            </a:r>
            <a:r>
              <a:rPr lang="fr-FR" sz="1800" b="1">
                <a:latin typeface="Nunito Sans"/>
                <a:ea typeface="Nunito Sans"/>
                <a:cs typeface="Nunito Sans"/>
                <a:sym typeface="Nunito Sans"/>
              </a:rPr>
              <a:t>Lave-vaisselle Maxi </a:t>
            </a:r>
            <a:r>
              <a:rPr lang="fr-FR" sz="1800" b="1" err="1">
                <a:latin typeface="Nunito Sans"/>
                <a:ea typeface="Nunito Sans"/>
                <a:cs typeface="Nunito Sans"/>
                <a:sym typeface="Nunito Sans"/>
              </a:rPr>
              <a:t>Space</a:t>
            </a:r>
            <a:endParaRPr lang="fr-FR" sz="1800" b="1"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7C4AF18D-B8E5-6C8E-B713-04D1BBCB9C04}"/>
              </a:ext>
            </a:extLst>
          </p:cNvPr>
          <p:cNvSpPr txBox="1"/>
          <p:nvPr/>
        </p:nvSpPr>
        <p:spPr>
          <a:xfrm>
            <a:off x="6096000" y="170543"/>
            <a:ext cx="6008016" cy="651691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492D285D-28F2-EE5E-8814-962EC55D0AD1}"/>
              </a:ext>
            </a:extLst>
          </p:cNvPr>
          <p:cNvSpPr txBox="1"/>
          <p:nvPr/>
        </p:nvSpPr>
        <p:spPr>
          <a:xfrm>
            <a:off x="7311109" y="1707420"/>
            <a:ext cx="4269838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dirty="0"/>
              <a:t>Film TV + adaptation Replay</a:t>
            </a:r>
          </a:p>
          <a:p>
            <a:endParaRPr lang="fr-FR" sz="1800" dirty="0"/>
          </a:p>
          <a:p>
            <a:endParaRPr lang="fr-FR" sz="1800" dirty="0"/>
          </a:p>
          <a:p>
            <a:endParaRPr lang="fr-FR" sz="1800" dirty="0"/>
          </a:p>
          <a:p>
            <a:r>
              <a:rPr lang="fr-FR" sz="1800" dirty="0"/>
              <a:t>Durée : 30 sec</a:t>
            </a:r>
          </a:p>
          <a:p>
            <a:endParaRPr lang="fr-FR" sz="1800" dirty="0"/>
          </a:p>
          <a:p>
            <a:endParaRPr lang="fr-FR" sz="1800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sz="1800" dirty="0"/>
          </a:p>
          <a:p>
            <a:endParaRPr lang="fr-FR" sz="1800" dirty="0"/>
          </a:p>
          <a:p>
            <a:r>
              <a:rPr lang="fr-FR" sz="1800" dirty="0"/>
              <a:t>Idée créa interne : 20 mars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795E181D-C69D-3422-D436-FBA0DD2B1989}"/>
              </a:ext>
            </a:extLst>
          </p:cNvPr>
          <p:cNvSpPr txBox="1"/>
          <p:nvPr/>
        </p:nvSpPr>
        <p:spPr>
          <a:xfrm>
            <a:off x="6550409" y="550120"/>
            <a:ext cx="37078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/>
              <a:t>LIVRABLES</a:t>
            </a:r>
            <a:endParaRPr lang="fr-FR" sz="3600"/>
          </a:p>
        </p:txBody>
      </p:sp>
      <p:pic>
        <p:nvPicPr>
          <p:cNvPr id="14" name="Graphique 13" descr="Chronomètre 50% avec un remplissage uni">
            <a:extLst>
              <a:ext uri="{FF2B5EF4-FFF2-40B4-BE49-F238E27FC236}">
                <a16:creationId xmlns:a16="http://schemas.microsoft.com/office/drawing/2014/main" id="{C8EEA651-84C6-A78F-64B1-76F7FAFB61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491925" y="2620520"/>
            <a:ext cx="747557" cy="747557"/>
          </a:xfrm>
          <a:prstGeom prst="rect">
            <a:avLst/>
          </a:prstGeom>
        </p:spPr>
      </p:pic>
      <p:pic>
        <p:nvPicPr>
          <p:cNvPr id="16" name="Graphique 15" descr="Pellicule contour">
            <a:extLst>
              <a:ext uri="{FF2B5EF4-FFF2-40B4-BE49-F238E27FC236}">
                <a16:creationId xmlns:a16="http://schemas.microsoft.com/office/drawing/2014/main" id="{18398026-A35D-F942-DE04-AE31BD76DED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480446" y="1535444"/>
            <a:ext cx="747558" cy="747558"/>
          </a:xfrm>
          <a:prstGeom prst="rect">
            <a:avLst/>
          </a:prstGeom>
        </p:spPr>
      </p:pic>
      <p:sp>
        <p:nvSpPr>
          <p:cNvPr id="24" name="ZoneTexte 23">
            <a:extLst>
              <a:ext uri="{FF2B5EF4-FFF2-40B4-BE49-F238E27FC236}">
                <a16:creationId xmlns:a16="http://schemas.microsoft.com/office/drawing/2014/main" id="{E44BEFD8-04DC-8F2E-DBBD-A76E5414E05E}"/>
              </a:ext>
            </a:extLst>
          </p:cNvPr>
          <p:cNvSpPr txBox="1"/>
          <p:nvPr/>
        </p:nvSpPr>
        <p:spPr>
          <a:xfrm>
            <a:off x="6566766" y="4039587"/>
            <a:ext cx="46404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dirty="0"/>
              <a:t>DEADLINE  </a:t>
            </a:r>
            <a:endParaRPr lang="fr-FR" sz="3600" dirty="0"/>
          </a:p>
        </p:txBody>
      </p:sp>
      <p:pic>
        <p:nvPicPr>
          <p:cNvPr id="1030" name="Picture 6" descr="Calendrier - Ernée">
            <a:extLst>
              <a:ext uri="{FF2B5EF4-FFF2-40B4-BE49-F238E27FC236}">
                <a16:creationId xmlns:a16="http://schemas.microsoft.com/office/drawing/2014/main" id="{AC688DA8-60B1-D392-84AC-6FCEBB141C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2204" y="4747359"/>
            <a:ext cx="685800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46484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D4476F5C-E4C8-12DD-BB56-38673DC397BD}"/>
              </a:ext>
            </a:extLst>
          </p:cNvPr>
          <p:cNvSpPr txBox="1"/>
          <p:nvPr/>
        </p:nvSpPr>
        <p:spPr>
          <a:xfrm>
            <a:off x="3258532" y="2659559"/>
            <a:ext cx="56749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chemeClr val="bg1">
                    <a:lumMod val="50000"/>
                  </a:schemeClr>
                </a:solidFill>
              </a:rPr>
              <a:t>ANNEXES</a:t>
            </a:r>
          </a:p>
        </p:txBody>
      </p:sp>
    </p:spTree>
    <p:extLst>
      <p:ext uri="{BB962C8B-B14F-4D97-AF65-F5344CB8AC3E}">
        <p14:creationId xmlns:p14="http://schemas.microsoft.com/office/powerpoint/2010/main" val="39278324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1" name="Google Shape;1121;p159"/>
          <p:cNvSpPr txBox="1">
            <a:spLocks noGrp="1"/>
          </p:cNvSpPr>
          <p:nvPr>
            <p:ph type="title"/>
          </p:nvPr>
        </p:nvSpPr>
        <p:spPr>
          <a:xfrm>
            <a:off x="499872" y="1869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pPr>
              <a:lnSpc>
                <a:spcPct val="100000"/>
              </a:lnSpc>
              <a:buClr>
                <a:srgbClr val="000000"/>
              </a:buClr>
            </a:pPr>
            <a:r>
              <a:rPr lang="fr"/>
              <a:t>Nouveau lave-vaisselle Maxi Space</a:t>
            </a:r>
            <a:endParaRPr>
              <a:solidFill>
                <a:srgbClr val="0D436B"/>
              </a:solidFill>
            </a:endParaRPr>
          </a:p>
          <a:p>
            <a:pPr>
              <a:lnSpc>
                <a:spcPct val="100000"/>
              </a:lnSpc>
              <a:buClr>
                <a:schemeClr val="lt2"/>
              </a:buClr>
              <a:buSzPts val="1100"/>
            </a:pPr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pic>
        <p:nvPicPr>
          <p:cNvPr id="1122" name="Google Shape;1122;p159" title="WH_LEO34_LS_Leonardo_Teaser_FRA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867701" y="1050584"/>
            <a:ext cx="8456601" cy="47568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" name="Google Shape;1127;p160"/>
          <p:cNvSpPr/>
          <p:nvPr/>
        </p:nvSpPr>
        <p:spPr>
          <a:xfrm>
            <a:off x="9177200" y="0"/>
            <a:ext cx="3014800" cy="6800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28" name="Google Shape;1128;p160"/>
          <p:cNvSpPr txBox="1"/>
          <p:nvPr/>
        </p:nvSpPr>
        <p:spPr>
          <a:xfrm>
            <a:off x="505267" y="310800"/>
            <a:ext cx="1203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121900" bIns="121900" anchor="t" anchorCtr="0">
            <a:noAutofit/>
          </a:bodyPr>
          <a:lstStyle/>
          <a:p>
            <a:r>
              <a:rPr lang="fr" sz="3200">
                <a:solidFill>
                  <a:srgbClr val="0D436B"/>
                </a:solidFill>
                <a:latin typeface="Nunito Sans Light"/>
                <a:ea typeface="Nunito Sans Light"/>
                <a:cs typeface="Nunito Sans Light"/>
                <a:sym typeface="Nunito Sans Light"/>
              </a:rPr>
              <a:t>2 TECHNOLOGIES À POUSSER DANS LE SPOT</a:t>
            </a:r>
            <a:endParaRPr sz="3200">
              <a:solidFill>
                <a:srgbClr val="0D436B"/>
              </a:solidFill>
              <a:latin typeface="Nunito Sans Light"/>
              <a:ea typeface="Nunito Sans Light"/>
              <a:cs typeface="Nunito Sans Light"/>
              <a:sym typeface="Nunito Sans Light"/>
            </a:endParaRPr>
          </a:p>
          <a:p>
            <a:r>
              <a:rPr lang="fr" sz="2000">
                <a:solidFill>
                  <a:srgbClr val="595959"/>
                </a:solidFill>
                <a:latin typeface="Nunito Sans Light"/>
                <a:ea typeface="Nunito Sans Light"/>
                <a:cs typeface="Nunito Sans Light"/>
                <a:sym typeface="Nunito Sans Light"/>
              </a:rPr>
              <a:t>Par ordre de priorité</a:t>
            </a:r>
            <a:endParaRPr sz="2000">
              <a:solidFill>
                <a:srgbClr val="595959"/>
              </a:solidFill>
              <a:latin typeface="Nunito Sans Light"/>
              <a:ea typeface="Nunito Sans Light"/>
              <a:cs typeface="Nunito Sans Light"/>
              <a:sym typeface="Nunito Sans Light"/>
            </a:endParaRPr>
          </a:p>
        </p:txBody>
      </p:sp>
      <p:sp>
        <p:nvSpPr>
          <p:cNvPr id="1129" name="Google Shape;1129;p160"/>
          <p:cNvSpPr/>
          <p:nvPr/>
        </p:nvSpPr>
        <p:spPr>
          <a:xfrm>
            <a:off x="1982233" y="4489067"/>
            <a:ext cx="3828000" cy="2216400"/>
          </a:xfrm>
          <a:prstGeom prst="rect">
            <a:avLst/>
          </a:prstGeom>
          <a:solidFill>
            <a:srgbClr val="FDC1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fr" sz="2133" b="1">
                <a:solidFill>
                  <a:schemeClr val="lt2"/>
                </a:solidFill>
              </a:rPr>
              <a:t>    Tiroir Space Clean</a:t>
            </a:r>
            <a:endParaRPr sz="2133" b="1">
              <a:solidFill>
                <a:schemeClr val="lt2"/>
              </a:solidFill>
            </a:endParaRPr>
          </a:p>
        </p:txBody>
      </p:sp>
      <p:sp>
        <p:nvSpPr>
          <p:cNvPr id="1130" name="Google Shape;1130;p160"/>
          <p:cNvSpPr/>
          <p:nvPr/>
        </p:nvSpPr>
        <p:spPr>
          <a:xfrm>
            <a:off x="6385233" y="4489104"/>
            <a:ext cx="3898000" cy="2216400"/>
          </a:xfrm>
          <a:prstGeom prst="rect">
            <a:avLst/>
          </a:prstGeom>
          <a:solidFill>
            <a:srgbClr val="FDC1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fr" sz="2133" b="1">
                <a:solidFill>
                  <a:schemeClr val="lt2"/>
                </a:solidFill>
              </a:rPr>
              <a:t>    Cuve Maxi Space</a:t>
            </a:r>
            <a:endParaRPr sz="2133" b="1">
              <a:solidFill>
                <a:schemeClr val="lt2"/>
              </a:solidFill>
            </a:endParaRPr>
          </a:p>
        </p:txBody>
      </p:sp>
      <p:pic>
        <p:nvPicPr>
          <p:cNvPr id="1131" name="Google Shape;1131;p16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82234" y="1192834"/>
            <a:ext cx="3827999" cy="32276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2" name="Google Shape;1132;p16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385234" y="1192834"/>
            <a:ext cx="3897999" cy="3227585"/>
          </a:xfrm>
          <a:prstGeom prst="rect">
            <a:avLst/>
          </a:prstGeom>
          <a:noFill/>
          <a:ln>
            <a:noFill/>
          </a:ln>
        </p:spPr>
      </p:pic>
      <p:sp>
        <p:nvSpPr>
          <p:cNvPr id="1133" name="Google Shape;1133;p160"/>
          <p:cNvSpPr txBox="1"/>
          <p:nvPr/>
        </p:nvSpPr>
        <p:spPr>
          <a:xfrm>
            <a:off x="1982233" y="4489100"/>
            <a:ext cx="944800" cy="22159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fr" sz="12800">
                <a:solidFill>
                  <a:srgbClr val="FFE599"/>
                </a:solidFill>
                <a:latin typeface="Open Sans"/>
                <a:ea typeface="Open Sans"/>
                <a:cs typeface="Open Sans"/>
                <a:sym typeface="Open Sans"/>
              </a:rPr>
              <a:t>1</a:t>
            </a:r>
            <a:endParaRPr sz="12800">
              <a:solidFill>
                <a:srgbClr val="FFE599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134" name="Google Shape;1134;p160"/>
          <p:cNvSpPr txBox="1"/>
          <p:nvPr/>
        </p:nvSpPr>
        <p:spPr>
          <a:xfrm>
            <a:off x="6385233" y="4489100"/>
            <a:ext cx="944800" cy="22159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fr" sz="12800">
                <a:solidFill>
                  <a:srgbClr val="FFE599"/>
                </a:solidFill>
                <a:latin typeface="Open Sans"/>
                <a:ea typeface="Open Sans"/>
                <a:cs typeface="Open Sans"/>
                <a:sym typeface="Open Sans"/>
              </a:rPr>
              <a:t>2</a:t>
            </a:r>
            <a:endParaRPr sz="12800">
              <a:solidFill>
                <a:srgbClr val="FFE599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9" name="Google Shape;1139;p161"/>
          <p:cNvPicPr preferRelativeResize="0"/>
          <p:nvPr/>
        </p:nvPicPr>
        <p:blipFill rotWithShape="1">
          <a:blip r:embed="rId3">
            <a:alphaModFix/>
          </a:blip>
          <a:srcRect l="13868" r="14971"/>
          <a:stretch/>
        </p:blipFill>
        <p:spPr>
          <a:xfrm>
            <a:off x="11002201" y="2230900"/>
            <a:ext cx="769865" cy="1081968"/>
          </a:xfrm>
          <a:prstGeom prst="rect">
            <a:avLst/>
          </a:prstGeom>
          <a:noFill/>
          <a:ln>
            <a:noFill/>
          </a:ln>
        </p:spPr>
      </p:pic>
      <p:sp>
        <p:nvSpPr>
          <p:cNvPr id="1140" name="Google Shape;1140;p161"/>
          <p:cNvSpPr/>
          <p:nvPr/>
        </p:nvSpPr>
        <p:spPr>
          <a:xfrm>
            <a:off x="9642533" y="0"/>
            <a:ext cx="2549600" cy="11020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41" name="Google Shape;1141;p161"/>
          <p:cNvSpPr txBox="1">
            <a:spLocks noGrp="1"/>
          </p:cNvSpPr>
          <p:nvPr>
            <p:ph type="title"/>
          </p:nvPr>
        </p:nvSpPr>
        <p:spPr>
          <a:xfrm>
            <a:off x="499872" y="288567"/>
            <a:ext cx="11360800" cy="763600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pPr>
              <a:buClr>
                <a:schemeClr val="lt2"/>
              </a:buClr>
              <a:buSzPts val="1100"/>
            </a:pPr>
            <a:r>
              <a:rPr lang="fr">
                <a:solidFill>
                  <a:srgbClr val="0D436B"/>
                </a:solidFill>
              </a:rPr>
              <a:t>Nouveau 3ème tiroir SpaceClean</a:t>
            </a:r>
            <a:endParaRPr>
              <a:solidFill>
                <a:srgbClr val="0D436B"/>
              </a:solidFill>
            </a:endParaRPr>
          </a:p>
          <a:p>
            <a:pPr>
              <a:buClr>
                <a:schemeClr val="lt2"/>
              </a:buClr>
              <a:buSzPts val="1100"/>
            </a:pPr>
            <a:endParaRPr/>
          </a:p>
          <a:p>
            <a:pPr>
              <a:buClr>
                <a:schemeClr val="lt2"/>
              </a:buClr>
              <a:buSzPts val="1100"/>
            </a:pPr>
            <a:endParaRPr/>
          </a:p>
          <a:p>
            <a:endParaRPr/>
          </a:p>
        </p:txBody>
      </p:sp>
      <p:sp>
        <p:nvSpPr>
          <p:cNvPr id="1142" name="Google Shape;1142;p161"/>
          <p:cNvSpPr/>
          <p:nvPr/>
        </p:nvSpPr>
        <p:spPr>
          <a:xfrm>
            <a:off x="10554500" y="125667"/>
            <a:ext cx="1536000" cy="694800"/>
          </a:xfrm>
          <a:prstGeom prst="roundRect">
            <a:avLst>
              <a:gd name="adj" fmla="val 16667"/>
            </a:avLst>
          </a:prstGeom>
          <a:solidFill>
            <a:srgbClr val="FFCC00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lnSpc>
                <a:spcPct val="115000"/>
              </a:lnSpc>
            </a:pPr>
            <a:r>
              <a:rPr lang="fr" sz="1200" b="1">
                <a:latin typeface="Open Sans"/>
                <a:ea typeface="Open Sans"/>
                <a:cs typeface="Open Sans"/>
                <a:sym typeface="Open Sans"/>
              </a:rPr>
              <a:t>GESTION DE L’ESPACE</a:t>
            </a:r>
            <a:endParaRPr sz="1200" b="1"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1143" name="Google Shape;1143;p161"/>
          <p:cNvCxnSpPr/>
          <p:nvPr/>
        </p:nvCxnSpPr>
        <p:spPr>
          <a:xfrm>
            <a:off x="7118167" y="1"/>
            <a:ext cx="0" cy="4985600"/>
          </a:xfrm>
          <a:prstGeom prst="straightConnector1">
            <a:avLst/>
          </a:prstGeom>
          <a:noFill/>
          <a:ln w="19050" cap="flat" cmpd="sng">
            <a:solidFill>
              <a:srgbClr val="0D436B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44" name="Google Shape;1144;p161"/>
          <p:cNvSpPr/>
          <p:nvPr/>
        </p:nvSpPr>
        <p:spPr>
          <a:xfrm>
            <a:off x="6849200" y="1281000"/>
            <a:ext cx="548000" cy="548000"/>
          </a:xfrm>
          <a:prstGeom prst="ellipse">
            <a:avLst/>
          </a:prstGeom>
          <a:solidFill>
            <a:srgbClr val="0D436B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fr" sz="16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1</a:t>
            </a:r>
            <a:endParaRPr sz="1600">
              <a:solidFill>
                <a:srgbClr val="FFFFFF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sp>
        <p:nvSpPr>
          <p:cNvPr id="1145" name="Google Shape;1145;p161"/>
          <p:cNvSpPr/>
          <p:nvPr/>
        </p:nvSpPr>
        <p:spPr>
          <a:xfrm>
            <a:off x="6849200" y="2443267"/>
            <a:ext cx="548000" cy="548000"/>
          </a:xfrm>
          <a:prstGeom prst="ellipse">
            <a:avLst/>
          </a:prstGeom>
          <a:solidFill>
            <a:srgbClr val="0D436B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fr" sz="16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2</a:t>
            </a:r>
            <a:endParaRPr sz="1600">
              <a:solidFill>
                <a:srgbClr val="FFFFFF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sp>
        <p:nvSpPr>
          <p:cNvPr id="1146" name="Google Shape;1146;p161"/>
          <p:cNvSpPr/>
          <p:nvPr/>
        </p:nvSpPr>
        <p:spPr>
          <a:xfrm>
            <a:off x="6849200" y="3605535"/>
            <a:ext cx="548000" cy="548000"/>
          </a:xfrm>
          <a:prstGeom prst="ellipse">
            <a:avLst/>
          </a:prstGeom>
          <a:solidFill>
            <a:srgbClr val="0D436B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fr" sz="16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3</a:t>
            </a:r>
            <a:endParaRPr sz="1600">
              <a:solidFill>
                <a:srgbClr val="FFFFFF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sp>
        <p:nvSpPr>
          <p:cNvPr id="1147" name="Google Shape;1147;p161"/>
          <p:cNvSpPr/>
          <p:nvPr/>
        </p:nvSpPr>
        <p:spPr>
          <a:xfrm>
            <a:off x="6849200" y="4725368"/>
            <a:ext cx="548000" cy="548000"/>
          </a:xfrm>
          <a:prstGeom prst="ellipse">
            <a:avLst/>
          </a:prstGeom>
          <a:solidFill>
            <a:srgbClr val="0D436B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fr" sz="16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4</a:t>
            </a:r>
            <a:endParaRPr sz="1600">
              <a:solidFill>
                <a:srgbClr val="FFFFFF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sp>
        <p:nvSpPr>
          <p:cNvPr id="1148" name="Google Shape;1148;p161"/>
          <p:cNvSpPr txBox="1"/>
          <p:nvPr/>
        </p:nvSpPr>
        <p:spPr>
          <a:xfrm>
            <a:off x="7497300" y="1530267"/>
            <a:ext cx="32572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endParaRPr sz="1467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149" name="Google Shape;1149;p161"/>
          <p:cNvSpPr txBox="1"/>
          <p:nvPr/>
        </p:nvSpPr>
        <p:spPr>
          <a:xfrm>
            <a:off x="7497300" y="3554667"/>
            <a:ext cx="3682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fr" sz="2400" b="1">
                <a:solidFill>
                  <a:srgbClr val="0C0C0C"/>
                </a:solidFill>
                <a:latin typeface="Abel"/>
                <a:ea typeface="Abel"/>
                <a:cs typeface="Abel"/>
                <a:sym typeface="Abel"/>
              </a:rPr>
              <a:t>Nettoyage impeccable</a:t>
            </a:r>
            <a:r>
              <a:rPr lang="fr" sz="2400">
                <a:solidFill>
                  <a:srgbClr val="0C0C0C"/>
                </a:solidFill>
                <a:latin typeface="Abel"/>
                <a:ea typeface="Abel"/>
                <a:cs typeface="Abel"/>
                <a:sym typeface="Abel"/>
              </a:rPr>
              <a:t> grâce au bras d’aspersion intégré sans consommation d’eau supplémentaire</a:t>
            </a:r>
            <a:endParaRPr sz="1600">
              <a:solidFill>
                <a:schemeClr val="lt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>
              <a:lnSpc>
                <a:spcPct val="115000"/>
              </a:lnSpc>
              <a:spcAft>
                <a:spcPts val="1067"/>
              </a:spcAft>
            </a:pPr>
            <a:endParaRPr sz="1467">
              <a:solidFill>
                <a:srgbClr val="0D436B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150" name="Google Shape;1150;p161"/>
          <p:cNvSpPr txBox="1"/>
          <p:nvPr/>
        </p:nvSpPr>
        <p:spPr>
          <a:xfrm>
            <a:off x="7492267" y="2087145"/>
            <a:ext cx="3404800" cy="8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fr" sz="2400" dirty="0">
                <a:solidFill>
                  <a:srgbClr val="0C0C0C"/>
                </a:solidFill>
                <a:latin typeface="Abel"/>
                <a:ea typeface="Abel"/>
                <a:cs typeface="Abel"/>
                <a:sym typeface="Abel"/>
              </a:rPr>
              <a:t>Espace de </a:t>
            </a:r>
            <a:r>
              <a:rPr lang="fr" sz="2400" b="1" dirty="0">
                <a:solidFill>
                  <a:srgbClr val="0C0C0C"/>
                </a:solidFill>
                <a:latin typeface="Abel"/>
                <a:ea typeface="Abel"/>
                <a:cs typeface="Abel"/>
                <a:sym typeface="Abel"/>
              </a:rPr>
              <a:t>rangement supplémentaire</a:t>
            </a:r>
            <a:r>
              <a:rPr lang="fr" sz="2400" dirty="0">
                <a:solidFill>
                  <a:srgbClr val="0C0C0C"/>
                </a:solidFill>
                <a:latin typeface="Abel"/>
                <a:ea typeface="Abel"/>
                <a:cs typeface="Abel"/>
                <a:sym typeface="Abel"/>
              </a:rPr>
              <a:t> pour les bols, tasses, verres (</a:t>
            </a:r>
            <a:r>
              <a:rPr lang="fr" sz="2400" u="sng" dirty="0">
                <a:solidFill>
                  <a:srgbClr val="0C0C0C"/>
                </a:solidFill>
                <a:latin typeface="Abel"/>
                <a:ea typeface="Abel"/>
                <a:cs typeface="Abel"/>
                <a:sym typeface="Abel"/>
              </a:rPr>
              <a:t>13 cm</a:t>
            </a:r>
            <a:r>
              <a:rPr lang="fr" sz="2400" dirty="0">
                <a:solidFill>
                  <a:srgbClr val="0C0C0C"/>
                </a:solidFill>
                <a:latin typeface="Abel"/>
                <a:ea typeface="Abel"/>
                <a:cs typeface="Abel"/>
                <a:sym typeface="Abel"/>
              </a:rPr>
              <a:t>)  et grands ustensiles</a:t>
            </a:r>
            <a:endParaRPr sz="1600" dirty="0">
              <a:solidFill>
                <a:schemeClr val="lt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>
              <a:lnSpc>
                <a:spcPct val="115000"/>
              </a:lnSpc>
              <a:spcAft>
                <a:spcPts val="1067"/>
              </a:spcAft>
            </a:pPr>
            <a:endParaRPr sz="1467" dirty="0">
              <a:solidFill>
                <a:srgbClr val="0D436B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151" name="Google Shape;1151;p161"/>
          <p:cNvSpPr txBox="1"/>
          <p:nvPr/>
        </p:nvSpPr>
        <p:spPr>
          <a:xfrm>
            <a:off x="7497300" y="4672267"/>
            <a:ext cx="33652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fr" sz="2400">
                <a:solidFill>
                  <a:srgbClr val="0C0C0C"/>
                </a:solidFill>
                <a:latin typeface="Abel"/>
                <a:ea typeface="Abel"/>
                <a:cs typeface="Abel"/>
                <a:sym typeface="Abel"/>
              </a:rPr>
              <a:t>Placement des tasses et verres</a:t>
            </a:r>
            <a:r>
              <a:rPr lang="fr" sz="2400" b="1">
                <a:solidFill>
                  <a:srgbClr val="0C0C0C"/>
                </a:solidFill>
                <a:latin typeface="Abel"/>
                <a:ea typeface="Abel"/>
                <a:cs typeface="Abel"/>
                <a:sym typeface="Abel"/>
              </a:rPr>
              <a:t> à l’horizontale </a:t>
            </a:r>
            <a:endParaRPr sz="1600">
              <a:solidFill>
                <a:schemeClr val="lt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>
              <a:lnSpc>
                <a:spcPct val="115000"/>
              </a:lnSpc>
              <a:spcAft>
                <a:spcPts val="1067"/>
              </a:spcAft>
            </a:pPr>
            <a:endParaRPr sz="1467">
              <a:solidFill>
                <a:srgbClr val="0D436B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152" name="Google Shape;1152;p161"/>
          <p:cNvSpPr txBox="1"/>
          <p:nvPr/>
        </p:nvSpPr>
        <p:spPr>
          <a:xfrm>
            <a:off x="7497300" y="1393301"/>
            <a:ext cx="3404800" cy="8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fr" sz="2400">
                <a:solidFill>
                  <a:srgbClr val="0C0C0C"/>
                </a:solidFill>
                <a:latin typeface="Abel"/>
                <a:ea typeface="Abel"/>
                <a:cs typeface="Abel"/>
                <a:sym typeface="Abel"/>
              </a:rPr>
              <a:t>3ème tiroir </a:t>
            </a:r>
            <a:r>
              <a:rPr lang="fr" sz="2400" b="1">
                <a:solidFill>
                  <a:srgbClr val="0C0C0C"/>
                </a:solidFill>
                <a:latin typeface="Abel"/>
                <a:ea typeface="Abel"/>
                <a:cs typeface="Abel"/>
                <a:sym typeface="Abel"/>
              </a:rPr>
              <a:t>unique </a:t>
            </a:r>
            <a:r>
              <a:rPr lang="fr" sz="2400">
                <a:solidFill>
                  <a:srgbClr val="0C0C0C"/>
                </a:solidFill>
                <a:latin typeface="Abel"/>
                <a:ea typeface="Abel"/>
                <a:cs typeface="Abel"/>
                <a:sym typeface="Abel"/>
              </a:rPr>
              <a:t>sur le marché </a:t>
            </a:r>
            <a:endParaRPr sz="1600">
              <a:solidFill>
                <a:schemeClr val="lt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>
              <a:lnSpc>
                <a:spcPct val="115000"/>
              </a:lnSpc>
              <a:spcAft>
                <a:spcPts val="1067"/>
              </a:spcAft>
            </a:pPr>
            <a:endParaRPr sz="1467">
              <a:solidFill>
                <a:srgbClr val="0D436B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153" name="Google Shape;1153;p161"/>
          <p:cNvSpPr/>
          <p:nvPr/>
        </p:nvSpPr>
        <p:spPr>
          <a:xfrm>
            <a:off x="10554500" y="125667"/>
            <a:ext cx="1536000" cy="694800"/>
          </a:xfrm>
          <a:prstGeom prst="roundRect">
            <a:avLst>
              <a:gd name="adj" fmla="val 16667"/>
            </a:avLst>
          </a:prstGeom>
          <a:solidFill>
            <a:srgbClr val="FFCC00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lnSpc>
                <a:spcPct val="115000"/>
              </a:lnSpc>
            </a:pPr>
            <a:r>
              <a:rPr lang="fr" sz="1200" b="1">
                <a:latin typeface="Open Sans"/>
                <a:ea typeface="Open Sans"/>
                <a:cs typeface="Open Sans"/>
                <a:sym typeface="Open Sans"/>
              </a:rPr>
              <a:t>GESTION DE L’ESPACE</a:t>
            </a:r>
            <a:endParaRPr sz="1200" b="1">
              <a:latin typeface="Open Sans"/>
              <a:ea typeface="Open Sans"/>
              <a:cs typeface="Open Sans"/>
              <a:sym typeface="Open Sans"/>
            </a:endParaRPr>
          </a:p>
        </p:txBody>
      </p:sp>
      <p:grpSp>
        <p:nvGrpSpPr>
          <p:cNvPr id="1154" name="Google Shape;1154;p161"/>
          <p:cNvGrpSpPr/>
          <p:nvPr/>
        </p:nvGrpSpPr>
        <p:grpSpPr>
          <a:xfrm>
            <a:off x="6844167" y="1281000"/>
            <a:ext cx="548000" cy="1710267"/>
            <a:chOff x="6356100" y="960750"/>
            <a:chExt cx="411000" cy="1282700"/>
          </a:xfrm>
        </p:grpSpPr>
        <p:sp>
          <p:nvSpPr>
            <p:cNvPr id="1155" name="Google Shape;1155;p161"/>
            <p:cNvSpPr/>
            <p:nvPr/>
          </p:nvSpPr>
          <p:spPr>
            <a:xfrm>
              <a:off x="6356100" y="960750"/>
              <a:ext cx="411000" cy="411000"/>
            </a:xfrm>
            <a:prstGeom prst="ellipse">
              <a:avLst/>
            </a:prstGeom>
            <a:solidFill>
              <a:srgbClr val="0D436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r>
                <a:rPr lang="fr" sz="1600">
                  <a:solidFill>
                    <a:srgbClr val="FFFFFF"/>
                  </a:solidFill>
                  <a:latin typeface="Open Sans SemiBold"/>
                  <a:ea typeface="Open Sans SemiBold"/>
                  <a:cs typeface="Open Sans SemiBold"/>
                  <a:sym typeface="Open Sans SemiBold"/>
                </a:rPr>
                <a:t>1</a:t>
              </a:r>
              <a:endParaRPr sz="16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endParaRPr>
            </a:p>
          </p:txBody>
        </p:sp>
        <p:sp>
          <p:nvSpPr>
            <p:cNvPr id="1156" name="Google Shape;1156;p161"/>
            <p:cNvSpPr/>
            <p:nvPr/>
          </p:nvSpPr>
          <p:spPr>
            <a:xfrm>
              <a:off x="6356100" y="1832450"/>
              <a:ext cx="411000" cy="411000"/>
            </a:xfrm>
            <a:prstGeom prst="ellipse">
              <a:avLst/>
            </a:prstGeom>
            <a:solidFill>
              <a:srgbClr val="0D436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r>
                <a:rPr lang="fr" sz="1600">
                  <a:solidFill>
                    <a:srgbClr val="FFFFFF"/>
                  </a:solidFill>
                  <a:latin typeface="Open Sans SemiBold"/>
                  <a:ea typeface="Open Sans SemiBold"/>
                  <a:cs typeface="Open Sans SemiBold"/>
                  <a:sym typeface="Open Sans SemiBold"/>
                </a:rPr>
                <a:t>2</a:t>
              </a:r>
              <a:endParaRPr sz="16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endParaRPr>
            </a:p>
          </p:txBody>
        </p:sp>
      </p:grpSp>
      <p:pic>
        <p:nvPicPr>
          <p:cNvPr id="1157" name="Google Shape;1157;p16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2133" y="1393300"/>
            <a:ext cx="6038664" cy="3774165"/>
          </a:xfrm>
          <a:prstGeom prst="rect">
            <a:avLst/>
          </a:prstGeom>
          <a:noFill/>
          <a:ln>
            <a:noFill/>
          </a:ln>
        </p:spPr>
      </p:pic>
      <p:sp>
        <p:nvSpPr>
          <p:cNvPr id="1158" name="Google Shape;1158;p161"/>
          <p:cNvSpPr txBox="1"/>
          <p:nvPr/>
        </p:nvSpPr>
        <p:spPr>
          <a:xfrm>
            <a:off x="1094767" y="5590200"/>
            <a:ext cx="4626800" cy="615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fr" sz="2400" dirty="0">
                <a:latin typeface="Open Sans"/>
                <a:ea typeface="Open Sans"/>
                <a:cs typeface="Open Sans"/>
                <a:sym typeface="Open Sans"/>
              </a:rPr>
              <a:t>Vidéo disponible </a:t>
            </a:r>
            <a:r>
              <a:rPr lang="fr" sz="2400" u="sng" dirty="0">
                <a:solidFill>
                  <a:schemeClr val="hlink"/>
                </a:solidFill>
                <a:latin typeface="Open Sans"/>
                <a:ea typeface="Open Sans"/>
                <a:cs typeface="Open Sans"/>
                <a:sym typeface="Open Sans"/>
                <a:hlinkClick r:id="rId5"/>
              </a:rPr>
              <a:t>ici</a:t>
            </a:r>
            <a:endParaRPr sz="2400" dirty="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159" name="Google Shape;1159;p161"/>
          <p:cNvSpPr/>
          <p:nvPr/>
        </p:nvSpPr>
        <p:spPr>
          <a:xfrm>
            <a:off x="9554933" y="5305700"/>
            <a:ext cx="2125600" cy="1550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pic>
        <p:nvPicPr>
          <p:cNvPr id="1160" name="Google Shape;1160;p16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283582" y="5541595"/>
            <a:ext cx="618900" cy="618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5" name="Google Shape;1165;p162"/>
          <p:cNvSpPr/>
          <p:nvPr/>
        </p:nvSpPr>
        <p:spPr>
          <a:xfrm>
            <a:off x="9554933" y="5305700"/>
            <a:ext cx="2125600" cy="1550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66" name="Google Shape;1166;p162"/>
          <p:cNvSpPr txBox="1">
            <a:spLocks noGrp="1"/>
          </p:cNvSpPr>
          <p:nvPr>
            <p:ph type="title"/>
          </p:nvPr>
        </p:nvSpPr>
        <p:spPr>
          <a:xfrm>
            <a:off x="499872" y="288567"/>
            <a:ext cx="11360800" cy="763600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r>
              <a:rPr lang="fr">
                <a:solidFill>
                  <a:srgbClr val="0D436B"/>
                </a:solidFill>
              </a:rPr>
              <a:t>Nouveau 3ème tiroir SpaceClean</a:t>
            </a:r>
            <a:endParaRPr>
              <a:solidFill>
                <a:srgbClr val="0D436B"/>
              </a:solidFill>
            </a:endParaRPr>
          </a:p>
        </p:txBody>
      </p:sp>
      <p:pic>
        <p:nvPicPr>
          <p:cNvPr id="1167" name="Google Shape;1167;p162"/>
          <p:cNvPicPr preferRelativeResize="0"/>
          <p:nvPr/>
        </p:nvPicPr>
        <p:blipFill rotWithShape="1">
          <a:blip r:embed="rId3">
            <a:alphaModFix/>
          </a:blip>
          <a:srcRect t="8454" b="28783"/>
          <a:stretch/>
        </p:blipFill>
        <p:spPr>
          <a:xfrm>
            <a:off x="3439100" y="1933567"/>
            <a:ext cx="6770003" cy="350093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168" name="Google Shape;1168;p162"/>
          <p:cNvCxnSpPr/>
          <p:nvPr/>
        </p:nvCxnSpPr>
        <p:spPr>
          <a:xfrm>
            <a:off x="3675833" y="2246567"/>
            <a:ext cx="1502400" cy="631200"/>
          </a:xfrm>
          <a:prstGeom prst="straightConnector1">
            <a:avLst/>
          </a:prstGeom>
          <a:noFill/>
          <a:ln w="9525" cap="flat" cmpd="sng">
            <a:solidFill>
              <a:srgbClr val="FF9900"/>
            </a:solidFill>
            <a:prstDash val="solid"/>
            <a:round/>
            <a:headEnd type="none" w="med" len="med"/>
            <a:tailEnd type="oval" w="med" len="med"/>
          </a:ln>
        </p:spPr>
      </p:cxnSp>
      <p:sp>
        <p:nvSpPr>
          <p:cNvPr id="1169" name="Google Shape;1169;p162"/>
          <p:cNvSpPr txBox="1"/>
          <p:nvPr/>
        </p:nvSpPr>
        <p:spPr>
          <a:xfrm>
            <a:off x="2165200" y="1666067"/>
            <a:ext cx="1826800" cy="4924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fr" sz="1600" b="1">
                <a:solidFill>
                  <a:srgbClr val="0C0C0C"/>
                </a:solidFill>
                <a:latin typeface="Abel"/>
                <a:ea typeface="Abel"/>
                <a:cs typeface="Abel"/>
                <a:sym typeface="Abel"/>
              </a:rPr>
              <a:t>Jets d’eau intégrés </a:t>
            </a:r>
            <a:endParaRPr sz="1600" b="1">
              <a:latin typeface="Abel"/>
              <a:ea typeface="Abel"/>
              <a:cs typeface="Abel"/>
              <a:sym typeface="Abel"/>
            </a:endParaRPr>
          </a:p>
        </p:txBody>
      </p:sp>
      <p:sp>
        <p:nvSpPr>
          <p:cNvPr id="1170" name="Google Shape;1170;p162"/>
          <p:cNvSpPr txBox="1"/>
          <p:nvPr/>
        </p:nvSpPr>
        <p:spPr>
          <a:xfrm>
            <a:off x="1962000" y="5222067"/>
            <a:ext cx="1826800" cy="738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fr" sz="1600">
                <a:solidFill>
                  <a:srgbClr val="0C0C0C"/>
                </a:solidFill>
                <a:latin typeface="Abel"/>
                <a:ea typeface="Abel"/>
                <a:cs typeface="Abel"/>
                <a:sym typeface="Abel"/>
              </a:rPr>
              <a:t>Compartiment pour </a:t>
            </a:r>
            <a:r>
              <a:rPr lang="fr" sz="1600" b="1">
                <a:solidFill>
                  <a:srgbClr val="0C0C0C"/>
                </a:solidFill>
                <a:latin typeface="Abel"/>
                <a:ea typeface="Abel"/>
                <a:cs typeface="Abel"/>
                <a:sym typeface="Abel"/>
              </a:rPr>
              <a:t>bols</a:t>
            </a:r>
            <a:endParaRPr sz="1600" b="1">
              <a:latin typeface="Abel"/>
              <a:ea typeface="Abel"/>
              <a:cs typeface="Abel"/>
              <a:sym typeface="Abel"/>
            </a:endParaRPr>
          </a:p>
        </p:txBody>
      </p:sp>
      <p:cxnSp>
        <p:nvCxnSpPr>
          <p:cNvPr id="1171" name="Google Shape;1171;p162"/>
          <p:cNvCxnSpPr/>
          <p:nvPr/>
        </p:nvCxnSpPr>
        <p:spPr>
          <a:xfrm rot="10800000" flipH="1">
            <a:off x="3574233" y="4470167"/>
            <a:ext cx="1488800" cy="1129200"/>
          </a:xfrm>
          <a:prstGeom prst="straightConnector1">
            <a:avLst/>
          </a:prstGeom>
          <a:noFill/>
          <a:ln w="9525" cap="flat" cmpd="sng">
            <a:solidFill>
              <a:srgbClr val="FF9900"/>
            </a:solidFill>
            <a:prstDash val="solid"/>
            <a:round/>
            <a:headEnd type="none" w="med" len="med"/>
            <a:tailEnd type="oval" w="med" len="med"/>
          </a:ln>
        </p:spPr>
      </p:cxnSp>
      <p:sp>
        <p:nvSpPr>
          <p:cNvPr id="1172" name="Google Shape;1172;p162"/>
          <p:cNvSpPr txBox="1"/>
          <p:nvPr/>
        </p:nvSpPr>
        <p:spPr>
          <a:xfrm>
            <a:off x="7313667" y="847868"/>
            <a:ext cx="1826800" cy="984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fr" sz="1600">
                <a:solidFill>
                  <a:srgbClr val="0C0C0C"/>
                </a:solidFill>
                <a:latin typeface="Abel"/>
                <a:ea typeface="Abel"/>
                <a:cs typeface="Abel"/>
                <a:sym typeface="Abel"/>
              </a:rPr>
              <a:t>Compartiment </a:t>
            </a:r>
            <a:r>
              <a:rPr lang="fr" sz="1600" b="1">
                <a:solidFill>
                  <a:srgbClr val="0C0C0C"/>
                </a:solidFill>
                <a:latin typeface="Abel"/>
                <a:ea typeface="Abel"/>
                <a:cs typeface="Abel"/>
                <a:sym typeface="Abel"/>
              </a:rPr>
              <a:t>tasses et verres</a:t>
            </a:r>
            <a:r>
              <a:rPr lang="fr" sz="1600">
                <a:solidFill>
                  <a:srgbClr val="0C0C0C"/>
                </a:solidFill>
                <a:latin typeface="Abel"/>
                <a:ea typeface="Abel"/>
                <a:cs typeface="Abel"/>
                <a:sym typeface="Abel"/>
              </a:rPr>
              <a:t> (jusqu’à 13 cm)</a:t>
            </a:r>
            <a:endParaRPr sz="1600">
              <a:latin typeface="Abel"/>
              <a:ea typeface="Abel"/>
              <a:cs typeface="Abel"/>
              <a:sym typeface="Abel"/>
            </a:endParaRPr>
          </a:p>
        </p:txBody>
      </p:sp>
      <p:cxnSp>
        <p:nvCxnSpPr>
          <p:cNvPr id="1173" name="Google Shape;1173;p162"/>
          <p:cNvCxnSpPr/>
          <p:nvPr/>
        </p:nvCxnSpPr>
        <p:spPr>
          <a:xfrm flipH="1">
            <a:off x="5866867" y="1607667"/>
            <a:ext cx="1446800" cy="1550800"/>
          </a:xfrm>
          <a:prstGeom prst="straightConnector1">
            <a:avLst/>
          </a:prstGeom>
          <a:noFill/>
          <a:ln w="9525" cap="flat" cmpd="sng">
            <a:solidFill>
              <a:srgbClr val="FF9900"/>
            </a:solidFill>
            <a:prstDash val="solid"/>
            <a:round/>
            <a:headEnd type="none" w="med" len="med"/>
            <a:tailEnd type="oval" w="med" len="med"/>
          </a:ln>
        </p:spPr>
      </p:cxnSp>
      <p:sp>
        <p:nvSpPr>
          <p:cNvPr id="1174" name="Google Shape;1174;p162"/>
          <p:cNvSpPr txBox="1"/>
          <p:nvPr/>
        </p:nvSpPr>
        <p:spPr>
          <a:xfrm>
            <a:off x="9853667" y="1965467"/>
            <a:ext cx="1826800" cy="12310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fr" sz="1600">
                <a:solidFill>
                  <a:srgbClr val="0C0C0C"/>
                </a:solidFill>
                <a:latin typeface="Abel"/>
                <a:ea typeface="Abel"/>
                <a:cs typeface="Abel"/>
                <a:sym typeface="Abel"/>
              </a:rPr>
              <a:t>Plateau à </a:t>
            </a:r>
            <a:r>
              <a:rPr lang="fr" sz="1600" b="1">
                <a:solidFill>
                  <a:srgbClr val="0C0C0C"/>
                </a:solidFill>
                <a:latin typeface="Abel"/>
                <a:ea typeface="Abel"/>
                <a:cs typeface="Abel"/>
                <a:sym typeface="Abel"/>
              </a:rPr>
              <a:t>gros ustensiles</a:t>
            </a:r>
            <a:r>
              <a:rPr lang="fr" sz="1600">
                <a:solidFill>
                  <a:srgbClr val="0C0C0C"/>
                </a:solidFill>
                <a:latin typeface="Abel"/>
                <a:ea typeface="Abel"/>
                <a:cs typeface="Abel"/>
                <a:sym typeface="Abel"/>
              </a:rPr>
              <a:t>/ espace supplémentaire pour les couverts</a:t>
            </a:r>
            <a:endParaRPr sz="1600">
              <a:latin typeface="Abel"/>
              <a:ea typeface="Abel"/>
              <a:cs typeface="Abel"/>
              <a:sym typeface="Abel"/>
            </a:endParaRPr>
          </a:p>
        </p:txBody>
      </p:sp>
      <p:cxnSp>
        <p:nvCxnSpPr>
          <p:cNvPr id="1175" name="Google Shape;1175;p162"/>
          <p:cNvCxnSpPr/>
          <p:nvPr/>
        </p:nvCxnSpPr>
        <p:spPr>
          <a:xfrm flipH="1">
            <a:off x="8592467" y="2420467"/>
            <a:ext cx="1261200" cy="403600"/>
          </a:xfrm>
          <a:prstGeom prst="straightConnector1">
            <a:avLst/>
          </a:prstGeom>
          <a:noFill/>
          <a:ln w="9525" cap="flat" cmpd="sng">
            <a:solidFill>
              <a:srgbClr val="FF9900"/>
            </a:solidFill>
            <a:prstDash val="solid"/>
            <a:round/>
            <a:headEnd type="none" w="med" len="med"/>
            <a:tailEnd type="oval" w="med" len="med"/>
          </a:ln>
        </p:spPr>
      </p:cxnSp>
      <p:grpSp>
        <p:nvGrpSpPr>
          <p:cNvPr id="1176" name="Google Shape;1176;p162"/>
          <p:cNvGrpSpPr/>
          <p:nvPr/>
        </p:nvGrpSpPr>
        <p:grpSpPr>
          <a:xfrm>
            <a:off x="245934" y="2120867"/>
            <a:ext cx="3328100" cy="2198848"/>
            <a:chOff x="615427" y="3513568"/>
            <a:chExt cx="2948700" cy="1564200"/>
          </a:xfrm>
        </p:grpSpPr>
        <p:sp>
          <p:nvSpPr>
            <p:cNvPr id="1177" name="Google Shape;1177;p162"/>
            <p:cNvSpPr/>
            <p:nvPr/>
          </p:nvSpPr>
          <p:spPr>
            <a:xfrm>
              <a:off x="615427" y="3513568"/>
              <a:ext cx="2948700" cy="1564200"/>
            </a:xfrm>
            <a:prstGeom prst="rect">
              <a:avLst/>
            </a:prstGeom>
            <a:solidFill>
              <a:srgbClr val="858C94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pic>
          <p:nvPicPr>
            <p:cNvPr id="1178" name="Google Shape;1178;p162"/>
            <p:cNvPicPr preferRelativeResize="0"/>
            <p:nvPr/>
          </p:nvPicPr>
          <p:blipFill rotWithShape="1">
            <a:blip r:embed="rId4">
              <a:alphaModFix/>
            </a:blip>
            <a:srcRect l="25606"/>
            <a:stretch/>
          </p:blipFill>
          <p:spPr>
            <a:xfrm>
              <a:off x="615474" y="3513684"/>
              <a:ext cx="2948627" cy="1563952"/>
            </a:xfrm>
            <a:prstGeom prst="rect">
              <a:avLst/>
            </a:prstGeom>
            <a:noFill/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pic>
      </p:grpSp>
      <p:sp>
        <p:nvSpPr>
          <p:cNvPr id="1179" name="Google Shape;1179;p162"/>
          <p:cNvSpPr/>
          <p:nvPr/>
        </p:nvSpPr>
        <p:spPr>
          <a:xfrm>
            <a:off x="9642533" y="0"/>
            <a:ext cx="2549600" cy="11020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80" name="Google Shape;1180;p162"/>
          <p:cNvSpPr/>
          <p:nvPr/>
        </p:nvSpPr>
        <p:spPr>
          <a:xfrm>
            <a:off x="10554500" y="125667"/>
            <a:ext cx="1536000" cy="694800"/>
          </a:xfrm>
          <a:prstGeom prst="roundRect">
            <a:avLst>
              <a:gd name="adj" fmla="val 16667"/>
            </a:avLst>
          </a:prstGeom>
          <a:solidFill>
            <a:srgbClr val="FFCC00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lnSpc>
                <a:spcPct val="115000"/>
              </a:lnSpc>
            </a:pPr>
            <a:r>
              <a:rPr lang="fr" sz="1200" b="1">
                <a:latin typeface="Open Sans"/>
                <a:ea typeface="Open Sans"/>
                <a:cs typeface="Open Sans"/>
                <a:sym typeface="Open Sans"/>
              </a:rPr>
              <a:t>GESTION DE L’ESPACE</a:t>
            </a:r>
            <a:endParaRPr sz="1200" b="1"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181" name="Google Shape;1181;p162"/>
          <p:cNvPicPr preferRelativeResize="0"/>
          <p:nvPr/>
        </p:nvPicPr>
        <p:blipFill rotWithShape="1">
          <a:blip r:embed="rId5">
            <a:alphaModFix/>
          </a:blip>
          <a:srcRect l="16248" t="29159" r="22133" b="29292"/>
          <a:stretch/>
        </p:blipFill>
        <p:spPr>
          <a:xfrm>
            <a:off x="8845225" y="5461003"/>
            <a:ext cx="2403184" cy="94711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6" name="Google Shape;1186;p163"/>
          <p:cNvSpPr txBox="1"/>
          <p:nvPr/>
        </p:nvSpPr>
        <p:spPr>
          <a:xfrm>
            <a:off x="216867" y="4250684"/>
            <a:ext cx="3172800" cy="9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fr" sz="1600" b="1">
                <a:latin typeface="Roboto"/>
                <a:ea typeface="Roboto"/>
                <a:cs typeface="Roboto"/>
                <a:sym typeface="Roboto"/>
              </a:rPr>
              <a:t>ÉCONOMIE DES RESSOURCES</a:t>
            </a:r>
            <a:endParaRPr sz="1600" b="1">
              <a:latin typeface="Roboto"/>
              <a:ea typeface="Roboto"/>
              <a:cs typeface="Roboto"/>
              <a:sym typeface="Roboto"/>
            </a:endParaRPr>
          </a:p>
          <a:p>
            <a:pPr>
              <a:buClr>
                <a:schemeClr val="lt2"/>
              </a:buClr>
              <a:buSzPts val="1100"/>
            </a:pPr>
            <a:r>
              <a:rPr lang="fr" sz="1467">
                <a:latin typeface="Roboto"/>
                <a:ea typeface="Roboto"/>
                <a:cs typeface="Roboto"/>
                <a:sym typeface="Roboto"/>
              </a:rPr>
              <a:t>CLASSES ÉNERGIE B &amp; C</a:t>
            </a:r>
            <a:endParaRPr sz="1467">
              <a:latin typeface="Roboto"/>
              <a:ea typeface="Roboto"/>
              <a:cs typeface="Roboto"/>
              <a:sym typeface="Roboto"/>
            </a:endParaRPr>
          </a:p>
          <a:p>
            <a:pPr>
              <a:buClr>
                <a:schemeClr val="lt2"/>
              </a:buClr>
              <a:buSzPts val="1100"/>
            </a:pPr>
            <a:r>
              <a:rPr lang="fr" sz="1467">
                <a:latin typeface="Roboto"/>
                <a:ea typeface="Roboto"/>
                <a:cs typeface="Roboto"/>
                <a:sym typeface="Roboto"/>
              </a:rPr>
              <a:t>NOUVEAUX PROGRAMMES AUTO</a:t>
            </a:r>
            <a:endParaRPr sz="1467">
              <a:latin typeface="Roboto"/>
              <a:ea typeface="Roboto"/>
              <a:cs typeface="Roboto"/>
              <a:sym typeface="Roboto"/>
            </a:endParaRPr>
          </a:p>
          <a:p>
            <a:pPr>
              <a:buClr>
                <a:schemeClr val="lt2"/>
              </a:buClr>
              <a:buSzPts val="1100"/>
            </a:pPr>
            <a:r>
              <a:rPr lang="fr" sz="1467">
                <a:latin typeface="Roboto"/>
                <a:ea typeface="Roboto"/>
                <a:cs typeface="Roboto"/>
                <a:sym typeface="Roboto"/>
              </a:rPr>
              <a:t>DEMI-CHARGE</a:t>
            </a:r>
            <a:endParaRPr sz="1467">
              <a:latin typeface="Roboto"/>
              <a:ea typeface="Roboto"/>
              <a:cs typeface="Roboto"/>
              <a:sym typeface="Roboto"/>
            </a:endParaRPr>
          </a:p>
          <a:p>
            <a:pPr>
              <a:buClr>
                <a:schemeClr val="lt2"/>
              </a:buClr>
              <a:buSzPts val="1100"/>
            </a:pPr>
            <a:endParaRPr sz="1467">
              <a:latin typeface="Roboto"/>
              <a:ea typeface="Roboto"/>
              <a:cs typeface="Roboto"/>
              <a:sym typeface="Roboto"/>
            </a:endParaRPr>
          </a:p>
          <a:p>
            <a:pPr>
              <a:buClr>
                <a:srgbClr val="000000"/>
              </a:buClr>
            </a:pPr>
            <a:endParaRPr sz="1467">
              <a:latin typeface="Roboto"/>
              <a:ea typeface="Roboto"/>
              <a:cs typeface="Roboto"/>
              <a:sym typeface="Roboto"/>
            </a:endParaRPr>
          </a:p>
          <a:p>
            <a:pPr>
              <a:buClr>
                <a:srgbClr val="000000"/>
              </a:buClr>
            </a:pPr>
            <a:endParaRPr sz="1600" b="1">
              <a:latin typeface="Roboto"/>
              <a:ea typeface="Roboto"/>
              <a:cs typeface="Roboto"/>
              <a:sym typeface="Roboto"/>
            </a:endParaRPr>
          </a:p>
          <a:p>
            <a:pPr>
              <a:spcBef>
                <a:spcPts val="400"/>
              </a:spcBef>
              <a:buSzPts val="1100"/>
            </a:pPr>
            <a:endParaRPr sz="1600" b="1"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1187" name="Google Shape;1187;p163"/>
          <p:cNvCxnSpPr/>
          <p:nvPr/>
        </p:nvCxnSpPr>
        <p:spPr>
          <a:xfrm>
            <a:off x="178847" y="3436200"/>
            <a:ext cx="3172800" cy="13200"/>
          </a:xfrm>
          <a:prstGeom prst="straightConnector1">
            <a:avLst/>
          </a:prstGeom>
          <a:noFill/>
          <a:ln w="9525" cap="flat" cmpd="sng">
            <a:solidFill>
              <a:srgbClr val="8E8E8F"/>
            </a:solidFill>
            <a:prstDash val="dot"/>
            <a:round/>
            <a:headEnd type="oval" w="sm" len="sm"/>
            <a:tailEnd type="oval" w="sm" len="sm"/>
          </a:ln>
        </p:spPr>
      </p:cxnSp>
      <p:cxnSp>
        <p:nvCxnSpPr>
          <p:cNvPr id="1188" name="Google Shape;1188;p163"/>
          <p:cNvCxnSpPr/>
          <p:nvPr/>
        </p:nvCxnSpPr>
        <p:spPr>
          <a:xfrm>
            <a:off x="8576097" y="5133308"/>
            <a:ext cx="3172800" cy="13200"/>
          </a:xfrm>
          <a:prstGeom prst="straightConnector1">
            <a:avLst/>
          </a:prstGeom>
          <a:noFill/>
          <a:ln w="9525" cap="flat" cmpd="sng">
            <a:solidFill>
              <a:srgbClr val="8E8E8F"/>
            </a:solidFill>
            <a:prstDash val="dot"/>
            <a:round/>
            <a:headEnd type="oval" w="sm" len="sm"/>
            <a:tailEnd type="oval" w="sm" len="sm"/>
          </a:ln>
        </p:spPr>
      </p:cxnSp>
      <p:sp>
        <p:nvSpPr>
          <p:cNvPr id="1189" name="Google Shape;1189;p163"/>
          <p:cNvSpPr txBox="1"/>
          <p:nvPr/>
        </p:nvSpPr>
        <p:spPr>
          <a:xfrm>
            <a:off x="8700940" y="2146949"/>
            <a:ext cx="3172800" cy="83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spcBef>
                <a:spcPts val="400"/>
              </a:spcBef>
              <a:buClr>
                <a:schemeClr val="lt2"/>
              </a:buClr>
              <a:buSzPts val="1100"/>
            </a:pPr>
            <a:r>
              <a:rPr lang="fr" sz="1600" b="1">
                <a:latin typeface="Roboto"/>
                <a:ea typeface="Roboto"/>
                <a:cs typeface="Roboto"/>
                <a:sym typeface="Roboto"/>
              </a:rPr>
              <a:t>NETTOYAGE ET SÉCHAGE IMPECCABLES</a:t>
            </a:r>
            <a:endParaRPr sz="1600" b="1">
              <a:latin typeface="Roboto"/>
              <a:ea typeface="Roboto"/>
              <a:cs typeface="Roboto"/>
              <a:sym typeface="Roboto"/>
            </a:endParaRPr>
          </a:p>
          <a:p>
            <a:pPr>
              <a:spcBef>
                <a:spcPts val="400"/>
              </a:spcBef>
              <a:buClr>
                <a:schemeClr val="lt2"/>
              </a:buClr>
              <a:buSzPts val="1100"/>
            </a:pPr>
            <a:r>
              <a:rPr lang="fr" sz="1467">
                <a:latin typeface="Roboto"/>
                <a:ea typeface="Roboto"/>
                <a:cs typeface="Roboto"/>
                <a:sym typeface="Roboto"/>
              </a:rPr>
              <a:t>6ÈME SENS</a:t>
            </a:r>
            <a:endParaRPr sz="1467">
              <a:latin typeface="Roboto"/>
              <a:ea typeface="Roboto"/>
              <a:cs typeface="Roboto"/>
              <a:sym typeface="Roboto"/>
            </a:endParaRPr>
          </a:p>
          <a:p>
            <a:pPr>
              <a:spcBef>
                <a:spcPts val="400"/>
              </a:spcBef>
              <a:buClr>
                <a:schemeClr val="lt2"/>
              </a:buClr>
              <a:buSzPts val="1100"/>
            </a:pPr>
            <a:r>
              <a:rPr lang="fr" sz="1467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rPr>
              <a:t>POWERCLEAN </a:t>
            </a:r>
            <a:r>
              <a:rPr lang="fr" sz="1467">
                <a:latin typeface="Roboto"/>
                <a:ea typeface="Roboto"/>
                <a:cs typeface="Roboto"/>
                <a:sym typeface="Roboto"/>
              </a:rPr>
              <a:t>PRO</a:t>
            </a:r>
            <a:endParaRPr sz="1467">
              <a:latin typeface="Roboto"/>
              <a:ea typeface="Roboto"/>
              <a:cs typeface="Roboto"/>
              <a:sym typeface="Roboto"/>
            </a:endParaRPr>
          </a:p>
          <a:p>
            <a:pPr>
              <a:spcBef>
                <a:spcPts val="400"/>
              </a:spcBef>
              <a:buClr>
                <a:schemeClr val="lt2"/>
              </a:buClr>
              <a:buSzPts val="1100"/>
            </a:pPr>
            <a:r>
              <a:rPr lang="fr" sz="1467">
                <a:latin typeface="Roboto"/>
                <a:ea typeface="Roboto"/>
                <a:cs typeface="Roboto"/>
                <a:sym typeface="Roboto"/>
              </a:rPr>
              <a:t>NATURAL DRY</a:t>
            </a:r>
            <a:endParaRPr sz="1467">
              <a:latin typeface="Roboto"/>
              <a:ea typeface="Roboto"/>
              <a:cs typeface="Roboto"/>
              <a:sym typeface="Roboto"/>
            </a:endParaRPr>
          </a:p>
          <a:p>
            <a:pPr>
              <a:spcBef>
                <a:spcPts val="400"/>
              </a:spcBef>
              <a:buClr>
                <a:schemeClr val="lt2"/>
              </a:buClr>
              <a:buSzPts val="1100"/>
            </a:pPr>
            <a:endParaRPr sz="1467">
              <a:latin typeface="Roboto"/>
              <a:ea typeface="Roboto"/>
              <a:cs typeface="Roboto"/>
              <a:sym typeface="Roboto"/>
            </a:endParaRPr>
          </a:p>
          <a:p>
            <a:pPr>
              <a:spcBef>
                <a:spcPts val="400"/>
              </a:spcBef>
            </a:pPr>
            <a:endParaRPr sz="1467"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1190" name="Google Shape;1190;p163"/>
          <p:cNvCxnSpPr/>
          <p:nvPr/>
        </p:nvCxnSpPr>
        <p:spPr>
          <a:xfrm>
            <a:off x="8700880" y="3639388"/>
            <a:ext cx="3172800" cy="13200"/>
          </a:xfrm>
          <a:prstGeom prst="straightConnector1">
            <a:avLst/>
          </a:prstGeom>
          <a:noFill/>
          <a:ln w="9525" cap="flat" cmpd="sng">
            <a:solidFill>
              <a:srgbClr val="8E8E8F"/>
            </a:solidFill>
            <a:prstDash val="dot"/>
            <a:round/>
            <a:headEnd type="oval" w="sm" len="sm"/>
            <a:tailEnd type="oval" w="sm" len="sm"/>
          </a:ln>
        </p:spPr>
      </p:cxnSp>
      <p:sp>
        <p:nvSpPr>
          <p:cNvPr id="1191" name="Google Shape;1191;p163"/>
          <p:cNvSpPr txBox="1">
            <a:spLocks noGrp="1"/>
          </p:cNvSpPr>
          <p:nvPr>
            <p:ph type="title"/>
          </p:nvPr>
        </p:nvSpPr>
        <p:spPr>
          <a:xfrm>
            <a:off x="499867" y="186967"/>
            <a:ext cx="10032000" cy="6172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pPr>
              <a:lnSpc>
                <a:spcPct val="100000"/>
              </a:lnSpc>
            </a:pPr>
            <a:r>
              <a:rPr lang="fr"/>
              <a:t>Chargez plus pour un maximum de tranquillité !</a:t>
            </a:r>
            <a:endParaRPr/>
          </a:p>
          <a:p>
            <a:pPr>
              <a:buSzPts val="1100"/>
            </a:pPr>
            <a:endParaRPr sz="2267" b="1">
              <a:solidFill>
                <a:srgbClr val="2E2E2E"/>
              </a:solidFill>
              <a:highlight>
                <a:srgbClr val="FFFF00"/>
              </a:highlight>
              <a:latin typeface="Nunito Sans"/>
              <a:ea typeface="Nunito Sans"/>
              <a:cs typeface="Nunito Sans"/>
              <a:sym typeface="Nunito Sans"/>
            </a:endParaRPr>
          </a:p>
          <a:p>
            <a:pPr>
              <a:buSzPts val="1100"/>
            </a:pPr>
            <a:r>
              <a:rPr lang="fr" sz="2533" b="1">
                <a:solidFill>
                  <a:srgbClr val="2E2E2E"/>
                </a:solidFill>
                <a:latin typeface="Nunito Sans"/>
                <a:ea typeface="Nunito Sans"/>
                <a:cs typeface="Nunito Sans"/>
                <a:sym typeface="Nunito Sans"/>
              </a:rPr>
              <a:t>La gamme Maxi Space offre une modularité exceptionnelle </a:t>
            </a:r>
            <a:endParaRPr sz="2533"/>
          </a:p>
        </p:txBody>
      </p:sp>
      <p:sp>
        <p:nvSpPr>
          <p:cNvPr id="1192" name="Google Shape;1192;p163"/>
          <p:cNvSpPr txBox="1"/>
          <p:nvPr/>
        </p:nvSpPr>
        <p:spPr>
          <a:xfrm>
            <a:off x="216867" y="2157967"/>
            <a:ext cx="3172800" cy="115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spcBef>
                <a:spcPts val="400"/>
              </a:spcBef>
            </a:pPr>
            <a:r>
              <a:rPr lang="fr" sz="1600" b="1">
                <a:latin typeface="Roboto"/>
                <a:ea typeface="Roboto"/>
                <a:cs typeface="Roboto"/>
                <a:sym typeface="Roboto"/>
              </a:rPr>
              <a:t>GESTION DE L’ESPACE</a:t>
            </a:r>
            <a:endParaRPr sz="1600" b="1">
              <a:latin typeface="Roboto"/>
              <a:ea typeface="Roboto"/>
              <a:cs typeface="Roboto"/>
              <a:sym typeface="Roboto"/>
            </a:endParaRPr>
          </a:p>
          <a:p>
            <a:pPr>
              <a:spcBef>
                <a:spcPts val="400"/>
              </a:spcBef>
            </a:pPr>
            <a:r>
              <a:rPr lang="fr" sz="1467">
                <a:latin typeface="Roboto"/>
                <a:ea typeface="Roboto"/>
                <a:cs typeface="Roboto"/>
                <a:sym typeface="Roboto"/>
              </a:rPr>
              <a:t>MAXI SPACE</a:t>
            </a:r>
            <a:endParaRPr sz="1467">
              <a:latin typeface="Roboto"/>
              <a:ea typeface="Roboto"/>
              <a:cs typeface="Roboto"/>
              <a:sym typeface="Roboto"/>
            </a:endParaRPr>
          </a:p>
          <a:p>
            <a:pPr>
              <a:spcBef>
                <a:spcPts val="400"/>
              </a:spcBef>
              <a:buClr>
                <a:schemeClr val="lt2"/>
              </a:buClr>
              <a:buSzPts val="1100"/>
            </a:pPr>
            <a:r>
              <a:rPr lang="fr" sz="1467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rPr>
              <a:t>TIROIR SPACE CLEAN </a:t>
            </a:r>
            <a:endParaRPr sz="1467">
              <a:latin typeface="Roboto"/>
              <a:ea typeface="Roboto"/>
              <a:cs typeface="Roboto"/>
              <a:sym typeface="Roboto"/>
            </a:endParaRPr>
          </a:p>
          <a:p>
            <a:pPr>
              <a:lnSpc>
                <a:spcPct val="115000"/>
              </a:lnSpc>
            </a:pPr>
            <a:endParaRPr sz="1200"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93" name="Google Shape;1193;p163"/>
          <p:cNvSpPr txBox="1"/>
          <p:nvPr/>
        </p:nvSpPr>
        <p:spPr>
          <a:xfrm>
            <a:off x="8700933" y="4287269"/>
            <a:ext cx="31728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spcBef>
                <a:spcPts val="400"/>
              </a:spcBef>
            </a:pPr>
            <a:r>
              <a:rPr lang="fr" sz="1600" b="1">
                <a:latin typeface="Roboto"/>
                <a:ea typeface="Roboto"/>
                <a:cs typeface="Roboto"/>
                <a:sym typeface="Roboto"/>
              </a:rPr>
              <a:t>SILENCE</a:t>
            </a:r>
            <a:endParaRPr sz="1467">
              <a:latin typeface="Roboto"/>
              <a:ea typeface="Roboto"/>
              <a:cs typeface="Roboto"/>
              <a:sym typeface="Roboto"/>
            </a:endParaRPr>
          </a:p>
          <a:p>
            <a:pPr>
              <a:spcBef>
                <a:spcPts val="400"/>
              </a:spcBef>
            </a:pPr>
            <a:r>
              <a:rPr lang="fr" sz="1467">
                <a:latin typeface="Roboto"/>
                <a:ea typeface="Roboto"/>
                <a:cs typeface="Roboto"/>
                <a:sym typeface="Roboto"/>
              </a:rPr>
              <a:t>OPTION SILENCE</a:t>
            </a:r>
            <a:endParaRPr sz="1067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194" name="Google Shape;1194;p163"/>
          <p:cNvPicPr preferRelativeResize="0"/>
          <p:nvPr/>
        </p:nvPicPr>
        <p:blipFill rotWithShape="1">
          <a:blip r:embed="rId3">
            <a:alphaModFix/>
          </a:blip>
          <a:srcRect l="-1479" t="-2745" r="79749" b="55488"/>
          <a:stretch/>
        </p:blipFill>
        <p:spPr>
          <a:xfrm>
            <a:off x="3184533" y="4216592"/>
            <a:ext cx="447600" cy="4568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1195" name="Google Shape;1195;p16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482733" y="2587400"/>
            <a:ext cx="447600" cy="424627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196" name="Google Shape;1196;p163"/>
          <p:cNvCxnSpPr/>
          <p:nvPr/>
        </p:nvCxnSpPr>
        <p:spPr>
          <a:xfrm>
            <a:off x="178847" y="5366600"/>
            <a:ext cx="3172800" cy="13200"/>
          </a:xfrm>
          <a:prstGeom prst="straightConnector1">
            <a:avLst/>
          </a:prstGeom>
          <a:noFill/>
          <a:ln w="9525" cap="flat" cmpd="sng">
            <a:solidFill>
              <a:srgbClr val="8E8E8F"/>
            </a:solidFill>
            <a:prstDash val="dot"/>
            <a:round/>
            <a:headEnd type="oval" w="sm" len="sm"/>
            <a:tailEnd type="oval" w="sm" len="sm"/>
          </a:ln>
        </p:spPr>
      </p:cxnSp>
      <p:pic>
        <p:nvPicPr>
          <p:cNvPr id="1197" name="Google Shape;1197;p16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925001" y="1709218"/>
            <a:ext cx="4358233" cy="435823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2" name="Google Shape;1202;p164"/>
          <p:cNvSpPr txBox="1">
            <a:spLocks noGrp="1"/>
          </p:cNvSpPr>
          <p:nvPr>
            <p:ph type="title"/>
          </p:nvPr>
        </p:nvSpPr>
        <p:spPr>
          <a:xfrm>
            <a:off x="499867" y="288567"/>
            <a:ext cx="9544400" cy="763600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r>
              <a:rPr lang="fr">
                <a:solidFill>
                  <a:srgbClr val="0D436B"/>
                </a:solidFill>
              </a:rPr>
              <a:t>Mêmes dimensions, plus d’espace à l’intérieur</a:t>
            </a:r>
            <a:endParaRPr>
              <a:solidFill>
                <a:srgbClr val="0D436B"/>
              </a:solidFill>
            </a:endParaRPr>
          </a:p>
        </p:txBody>
      </p:sp>
      <p:sp>
        <p:nvSpPr>
          <p:cNvPr id="1203" name="Google Shape;1203;p164"/>
          <p:cNvSpPr/>
          <p:nvPr/>
        </p:nvSpPr>
        <p:spPr>
          <a:xfrm>
            <a:off x="9642533" y="0"/>
            <a:ext cx="2549600" cy="11020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04" name="Google Shape;1204;p164"/>
          <p:cNvSpPr/>
          <p:nvPr/>
        </p:nvSpPr>
        <p:spPr>
          <a:xfrm>
            <a:off x="10554500" y="125667"/>
            <a:ext cx="1536000" cy="694800"/>
          </a:xfrm>
          <a:prstGeom prst="roundRect">
            <a:avLst>
              <a:gd name="adj" fmla="val 16667"/>
            </a:avLst>
          </a:prstGeom>
          <a:solidFill>
            <a:srgbClr val="FFCC00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lnSpc>
                <a:spcPct val="115000"/>
              </a:lnSpc>
            </a:pPr>
            <a:r>
              <a:rPr lang="fr" sz="1200" b="1">
                <a:latin typeface="Open Sans"/>
                <a:ea typeface="Open Sans"/>
                <a:cs typeface="Open Sans"/>
                <a:sym typeface="Open Sans"/>
              </a:rPr>
              <a:t>GESTION DE L’ESPACE</a:t>
            </a:r>
            <a:endParaRPr sz="1200" b="1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205" name="Google Shape;1205;p164"/>
          <p:cNvSpPr txBox="1"/>
          <p:nvPr/>
        </p:nvSpPr>
        <p:spPr>
          <a:xfrm>
            <a:off x="4341200" y="1244951"/>
            <a:ext cx="3818000" cy="5293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fr" sz="1600" b="1">
                <a:latin typeface="Nunito Sans"/>
                <a:ea typeface="Nunito Sans"/>
                <a:cs typeface="Nunito Sans"/>
                <a:sym typeface="Nunito Sans"/>
              </a:rPr>
              <a:t>ACTUEL</a:t>
            </a:r>
            <a:endParaRPr sz="1733" b="1"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1206" name="Google Shape;1206;p164"/>
          <p:cNvSpPr/>
          <p:nvPr/>
        </p:nvSpPr>
        <p:spPr>
          <a:xfrm>
            <a:off x="7569417" y="1995112"/>
            <a:ext cx="4345600" cy="3853600"/>
          </a:xfrm>
          <a:prstGeom prst="rect">
            <a:avLst/>
          </a:prstGeom>
          <a:solidFill>
            <a:srgbClr val="DBDBDB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07" name="Google Shape;1207;p164"/>
          <p:cNvSpPr/>
          <p:nvPr/>
        </p:nvSpPr>
        <p:spPr>
          <a:xfrm>
            <a:off x="4345600" y="1995100"/>
            <a:ext cx="3809200" cy="3853600"/>
          </a:xfrm>
          <a:prstGeom prst="rect">
            <a:avLst/>
          </a:prstGeom>
          <a:solidFill>
            <a:srgbClr val="F1F2F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pic>
        <p:nvPicPr>
          <p:cNvPr id="1208" name="Google Shape;1208;p164"/>
          <p:cNvPicPr preferRelativeResize="0"/>
          <p:nvPr/>
        </p:nvPicPr>
        <p:blipFill rotWithShape="1">
          <a:blip r:embed="rId3">
            <a:alphaModFix/>
          </a:blip>
          <a:srcRect l="30798" r="698"/>
          <a:stretch/>
        </p:blipFill>
        <p:spPr>
          <a:xfrm>
            <a:off x="-8767" y="1995100"/>
            <a:ext cx="4345600" cy="3853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9" name="Google Shape;1209;p164"/>
          <p:cNvPicPr preferRelativeResize="0"/>
          <p:nvPr/>
        </p:nvPicPr>
        <p:blipFill rotWithShape="1">
          <a:blip r:embed="rId4">
            <a:alphaModFix/>
          </a:blip>
          <a:srcRect l="20968" r="23938" b="10257"/>
          <a:stretch/>
        </p:blipFill>
        <p:spPr>
          <a:xfrm>
            <a:off x="8163567" y="2309267"/>
            <a:ext cx="2904167" cy="372286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0" name="Google Shape;1210;p16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2">
            <a:off x="4345601" y="2494335"/>
            <a:ext cx="2904167" cy="335436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1" name="Google Shape;1211;p16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9776653" y="1131100"/>
            <a:ext cx="755161" cy="720133"/>
          </a:xfrm>
          <a:prstGeom prst="rect">
            <a:avLst/>
          </a:prstGeom>
          <a:noFill/>
          <a:ln>
            <a:noFill/>
          </a:ln>
        </p:spPr>
      </p:pic>
      <p:sp>
        <p:nvSpPr>
          <p:cNvPr id="1212" name="Google Shape;1212;p164"/>
          <p:cNvSpPr txBox="1"/>
          <p:nvPr/>
        </p:nvSpPr>
        <p:spPr>
          <a:xfrm>
            <a:off x="6929733" y="2396901"/>
            <a:ext cx="755200" cy="4350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fr" sz="1067">
                <a:solidFill>
                  <a:srgbClr val="1C4587"/>
                </a:solidFill>
                <a:latin typeface="Open Sans"/>
                <a:ea typeface="Open Sans"/>
                <a:cs typeface="Open Sans"/>
                <a:sym typeface="Open Sans"/>
              </a:rPr>
              <a:t>615mm</a:t>
            </a:r>
            <a:endParaRPr sz="1067">
              <a:solidFill>
                <a:srgbClr val="1C4587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1213" name="Google Shape;1213;p164"/>
          <p:cNvCxnSpPr/>
          <p:nvPr/>
        </p:nvCxnSpPr>
        <p:spPr>
          <a:xfrm flipH="1">
            <a:off x="7336300" y="2747100"/>
            <a:ext cx="38000" cy="1977200"/>
          </a:xfrm>
          <a:prstGeom prst="straightConnector1">
            <a:avLst/>
          </a:prstGeom>
          <a:noFill/>
          <a:ln w="19050" cap="flat" cmpd="sng">
            <a:solidFill>
              <a:srgbClr val="0D436B"/>
            </a:solidFill>
            <a:prstDash val="solid"/>
            <a:round/>
            <a:headEnd type="triangle" w="med" len="med"/>
            <a:tailEnd type="triangle" w="med" len="med"/>
          </a:ln>
        </p:spPr>
      </p:cxnSp>
      <p:cxnSp>
        <p:nvCxnSpPr>
          <p:cNvPr id="1214" name="Google Shape;1214;p164"/>
          <p:cNvCxnSpPr>
            <a:stCxn id="1215" idx="2"/>
          </p:cNvCxnSpPr>
          <p:nvPr/>
        </p:nvCxnSpPr>
        <p:spPr>
          <a:xfrm flipH="1">
            <a:off x="7688517" y="2654816"/>
            <a:ext cx="44800" cy="2414585"/>
          </a:xfrm>
          <a:prstGeom prst="straightConnector1">
            <a:avLst/>
          </a:prstGeom>
          <a:noFill/>
          <a:ln w="19050" cap="flat" cmpd="sng">
            <a:solidFill>
              <a:srgbClr val="0D436B"/>
            </a:solidFill>
            <a:prstDash val="solid"/>
            <a:round/>
            <a:headEnd type="triangle" w="med" len="med"/>
            <a:tailEnd type="triangle" w="med" len="med"/>
          </a:ln>
        </p:spPr>
      </p:cxnSp>
      <p:sp>
        <p:nvSpPr>
          <p:cNvPr id="1215" name="Google Shape;1215;p164"/>
          <p:cNvSpPr txBox="1"/>
          <p:nvPr/>
        </p:nvSpPr>
        <p:spPr>
          <a:xfrm>
            <a:off x="7355717" y="2219801"/>
            <a:ext cx="755200" cy="4350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fr" sz="1067">
                <a:solidFill>
                  <a:srgbClr val="1C4587"/>
                </a:solidFill>
                <a:latin typeface="Open Sans"/>
                <a:ea typeface="Open Sans"/>
                <a:cs typeface="Open Sans"/>
                <a:sym typeface="Open Sans"/>
              </a:rPr>
              <a:t>820mm</a:t>
            </a:r>
            <a:endParaRPr sz="1067">
              <a:solidFill>
                <a:srgbClr val="1C4587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1216" name="Google Shape;1216;p164"/>
          <p:cNvCxnSpPr>
            <a:stCxn id="1217" idx="2"/>
          </p:cNvCxnSpPr>
          <p:nvPr/>
        </p:nvCxnSpPr>
        <p:spPr>
          <a:xfrm>
            <a:off x="11656017" y="2518949"/>
            <a:ext cx="11200" cy="2536985"/>
          </a:xfrm>
          <a:prstGeom prst="straightConnector1">
            <a:avLst/>
          </a:prstGeom>
          <a:noFill/>
          <a:ln w="19050" cap="flat" cmpd="sng">
            <a:solidFill>
              <a:srgbClr val="0D436B"/>
            </a:solidFill>
            <a:prstDash val="solid"/>
            <a:round/>
            <a:headEnd type="triangle" w="med" len="med"/>
            <a:tailEnd type="triangle" w="med" len="med"/>
          </a:ln>
        </p:spPr>
      </p:cxnSp>
      <p:sp>
        <p:nvSpPr>
          <p:cNvPr id="1217" name="Google Shape;1217;p164"/>
          <p:cNvSpPr txBox="1"/>
          <p:nvPr/>
        </p:nvSpPr>
        <p:spPr>
          <a:xfrm>
            <a:off x="11278417" y="2083934"/>
            <a:ext cx="755200" cy="4350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fr" sz="1067">
                <a:solidFill>
                  <a:srgbClr val="1C4587"/>
                </a:solidFill>
                <a:latin typeface="Open Sans"/>
                <a:ea typeface="Open Sans"/>
                <a:cs typeface="Open Sans"/>
                <a:sym typeface="Open Sans"/>
              </a:rPr>
              <a:t>820mm</a:t>
            </a:r>
            <a:endParaRPr sz="1067">
              <a:solidFill>
                <a:srgbClr val="1C4587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218" name="Google Shape;1218;p164"/>
          <p:cNvSpPr txBox="1"/>
          <p:nvPr/>
        </p:nvSpPr>
        <p:spPr>
          <a:xfrm>
            <a:off x="10837567" y="2309268"/>
            <a:ext cx="755200" cy="4350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fr" sz="1067" b="1">
                <a:solidFill>
                  <a:srgbClr val="1C4587"/>
                </a:solidFill>
                <a:latin typeface="Open Sans"/>
                <a:ea typeface="Open Sans"/>
                <a:cs typeface="Open Sans"/>
                <a:sym typeface="Open Sans"/>
              </a:rPr>
              <a:t>650mm</a:t>
            </a:r>
            <a:endParaRPr sz="1067" b="1">
              <a:solidFill>
                <a:srgbClr val="1C4587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1219" name="Google Shape;1219;p164"/>
          <p:cNvCxnSpPr/>
          <p:nvPr/>
        </p:nvCxnSpPr>
        <p:spPr>
          <a:xfrm>
            <a:off x="11280633" y="2630200"/>
            <a:ext cx="19600" cy="2192000"/>
          </a:xfrm>
          <a:prstGeom prst="straightConnector1">
            <a:avLst/>
          </a:prstGeom>
          <a:noFill/>
          <a:ln w="19050" cap="flat" cmpd="sng">
            <a:solidFill>
              <a:srgbClr val="0D436B"/>
            </a:solidFill>
            <a:prstDash val="solid"/>
            <a:round/>
            <a:headEnd type="triangle" w="med" len="med"/>
            <a:tailEnd type="triangle" w="med" len="med"/>
          </a:ln>
        </p:spPr>
      </p:cxn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" name="Google Shape;1224;p165"/>
          <p:cNvSpPr/>
          <p:nvPr/>
        </p:nvSpPr>
        <p:spPr>
          <a:xfrm>
            <a:off x="9554933" y="5305700"/>
            <a:ext cx="2125600" cy="1550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25" name="Google Shape;1225;p165"/>
          <p:cNvSpPr/>
          <p:nvPr/>
        </p:nvSpPr>
        <p:spPr>
          <a:xfrm>
            <a:off x="4447600" y="1777500"/>
            <a:ext cx="7140000" cy="4854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FF99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26" name="Google Shape;1226;p165"/>
          <p:cNvSpPr txBox="1">
            <a:spLocks noGrp="1"/>
          </p:cNvSpPr>
          <p:nvPr>
            <p:ph type="title"/>
          </p:nvPr>
        </p:nvSpPr>
        <p:spPr>
          <a:xfrm>
            <a:off x="499867" y="288567"/>
            <a:ext cx="9544400" cy="763600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r>
              <a:rPr lang="fr">
                <a:solidFill>
                  <a:srgbClr val="0D436B"/>
                </a:solidFill>
              </a:rPr>
              <a:t>Dimension standard, plus d’espace utile à l’intérieur</a:t>
            </a:r>
            <a:endParaRPr>
              <a:solidFill>
                <a:srgbClr val="0D436B"/>
              </a:solidFill>
            </a:endParaRPr>
          </a:p>
          <a:p>
            <a:pPr>
              <a:buClr>
                <a:schemeClr val="lt2"/>
              </a:buClr>
              <a:buSzPts val="1100"/>
            </a:pPr>
            <a:r>
              <a:rPr lang="fr" sz="2400">
                <a:solidFill>
                  <a:srgbClr val="0D436B"/>
                </a:solidFill>
              </a:rPr>
              <a:t>Modèles posables &amp; encastrables</a:t>
            </a:r>
            <a:endParaRPr>
              <a:solidFill>
                <a:srgbClr val="0D436B"/>
              </a:solidFill>
            </a:endParaRPr>
          </a:p>
          <a:p>
            <a:endParaRPr/>
          </a:p>
        </p:txBody>
      </p:sp>
      <p:pic>
        <p:nvPicPr>
          <p:cNvPr id="1227" name="Google Shape;1227;p16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84134" y="1916092"/>
            <a:ext cx="2748433" cy="3669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8" name="Google Shape;1228;p165"/>
          <p:cNvPicPr preferRelativeResize="0"/>
          <p:nvPr/>
        </p:nvPicPr>
        <p:blipFill rotWithShape="1">
          <a:blip r:embed="rId4">
            <a:alphaModFix/>
          </a:blip>
          <a:srcRect l="3785" t="2637" r="3895" b="3519"/>
          <a:stretch/>
        </p:blipFill>
        <p:spPr>
          <a:xfrm>
            <a:off x="5712767" y="1910201"/>
            <a:ext cx="2797923" cy="366920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229" name="Google Shape;1229;p165"/>
          <p:cNvCxnSpPr/>
          <p:nvPr/>
        </p:nvCxnSpPr>
        <p:spPr>
          <a:xfrm flipH="1">
            <a:off x="1810551" y="2086267"/>
            <a:ext cx="11200" cy="2515200"/>
          </a:xfrm>
          <a:prstGeom prst="straightConnector1">
            <a:avLst/>
          </a:prstGeom>
          <a:noFill/>
          <a:ln w="19050" cap="flat" cmpd="sng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" name="Google Shape;1230;p165"/>
          <p:cNvCxnSpPr/>
          <p:nvPr/>
        </p:nvCxnSpPr>
        <p:spPr>
          <a:xfrm>
            <a:off x="6347767" y="2058267"/>
            <a:ext cx="17200" cy="2680800"/>
          </a:xfrm>
          <a:prstGeom prst="straightConnector1">
            <a:avLst/>
          </a:prstGeom>
          <a:noFill/>
          <a:ln w="19050" cap="flat" cmpd="sng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1" name="Google Shape;1231;p165"/>
          <p:cNvSpPr/>
          <p:nvPr/>
        </p:nvSpPr>
        <p:spPr>
          <a:xfrm>
            <a:off x="1007867" y="4598000"/>
            <a:ext cx="2898400" cy="1102000"/>
          </a:xfrm>
          <a:prstGeom prst="rect">
            <a:avLst/>
          </a:prstGeom>
          <a:noFill/>
          <a:ln w="28575" cap="flat" cmpd="sng">
            <a:solidFill>
              <a:srgbClr val="00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cxnSp>
        <p:nvCxnSpPr>
          <p:cNvPr id="1232" name="Google Shape;1232;p165"/>
          <p:cNvCxnSpPr/>
          <p:nvPr/>
        </p:nvCxnSpPr>
        <p:spPr>
          <a:xfrm flipH="1">
            <a:off x="3109500" y="2039567"/>
            <a:ext cx="21600" cy="2552000"/>
          </a:xfrm>
          <a:prstGeom prst="straightConnector1">
            <a:avLst/>
          </a:prstGeom>
          <a:noFill/>
          <a:ln w="19050" cap="flat" cmpd="sng">
            <a:solidFill>
              <a:srgbClr val="00FF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3" name="Google Shape;1233;p165"/>
          <p:cNvCxnSpPr/>
          <p:nvPr/>
        </p:nvCxnSpPr>
        <p:spPr>
          <a:xfrm>
            <a:off x="7721251" y="2349433"/>
            <a:ext cx="1600" cy="1041600"/>
          </a:xfrm>
          <a:prstGeom prst="straightConnector1">
            <a:avLst/>
          </a:prstGeom>
          <a:noFill/>
          <a:ln w="19050" cap="flat" cmpd="sng">
            <a:solidFill>
              <a:srgbClr val="00FF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4" name="Google Shape;1234;p165"/>
          <p:cNvCxnSpPr/>
          <p:nvPr/>
        </p:nvCxnSpPr>
        <p:spPr>
          <a:xfrm flipH="1">
            <a:off x="8472700" y="3066233"/>
            <a:ext cx="1080400" cy="7600"/>
          </a:xfrm>
          <a:prstGeom prst="straightConnector1">
            <a:avLst/>
          </a:prstGeom>
          <a:noFill/>
          <a:ln w="9525" cap="flat" cmpd="sng">
            <a:solidFill>
              <a:srgbClr val="FF9900"/>
            </a:solidFill>
            <a:prstDash val="solid"/>
            <a:round/>
            <a:headEnd type="none" w="med" len="med"/>
            <a:tailEnd type="oval" w="med" len="med"/>
          </a:ln>
        </p:spPr>
      </p:cxnSp>
      <p:sp>
        <p:nvSpPr>
          <p:cNvPr id="1235" name="Google Shape;1235;p165"/>
          <p:cNvSpPr txBox="1"/>
          <p:nvPr/>
        </p:nvSpPr>
        <p:spPr>
          <a:xfrm>
            <a:off x="9460700" y="1952451"/>
            <a:ext cx="2361600" cy="17235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fr" sz="1600" b="1" u="sng">
                <a:solidFill>
                  <a:srgbClr val="0C0C0C"/>
                </a:solidFill>
                <a:latin typeface="Abel"/>
                <a:ea typeface="Abel"/>
                <a:cs typeface="Abel"/>
                <a:sym typeface="Abel"/>
              </a:rPr>
              <a:t>Nouveau design des paniers</a:t>
            </a:r>
            <a:endParaRPr sz="1600" b="1" u="sng">
              <a:solidFill>
                <a:srgbClr val="0C0C0C"/>
              </a:solidFill>
              <a:latin typeface="Abel"/>
              <a:ea typeface="Abel"/>
              <a:cs typeface="Abel"/>
              <a:sym typeface="Abel"/>
            </a:endParaRPr>
          </a:p>
          <a:p>
            <a:endParaRPr sz="1600" b="1">
              <a:solidFill>
                <a:srgbClr val="0C0C0C"/>
              </a:solidFill>
              <a:latin typeface="Abel"/>
              <a:ea typeface="Abel"/>
              <a:cs typeface="Abel"/>
              <a:sym typeface="Abel"/>
            </a:endParaRPr>
          </a:p>
          <a:p>
            <a:r>
              <a:rPr lang="fr" sz="1600" b="1">
                <a:solidFill>
                  <a:srgbClr val="0C0C0C"/>
                </a:solidFill>
                <a:latin typeface="Abel"/>
                <a:ea typeface="Abel"/>
                <a:cs typeface="Abel"/>
                <a:sym typeface="Abel"/>
              </a:rPr>
              <a:t>+43 mm</a:t>
            </a:r>
            <a:r>
              <a:rPr lang="fr" sz="1600">
                <a:solidFill>
                  <a:srgbClr val="0C0C0C"/>
                </a:solidFill>
                <a:latin typeface="Abel"/>
                <a:ea typeface="Abel"/>
                <a:cs typeface="Abel"/>
                <a:sym typeface="Abel"/>
              </a:rPr>
              <a:t> d’</a:t>
            </a:r>
            <a:r>
              <a:rPr lang="fr" sz="1600" b="1">
                <a:solidFill>
                  <a:srgbClr val="0C0C0C"/>
                </a:solidFill>
                <a:latin typeface="Abel"/>
                <a:ea typeface="Abel"/>
                <a:cs typeface="Abel"/>
                <a:sym typeface="Abel"/>
              </a:rPr>
              <a:t>espace utilisable</a:t>
            </a:r>
            <a:r>
              <a:rPr lang="fr" sz="1600">
                <a:solidFill>
                  <a:srgbClr val="0C0C0C"/>
                </a:solidFill>
                <a:latin typeface="Abel"/>
                <a:ea typeface="Abel"/>
                <a:cs typeface="Abel"/>
                <a:sym typeface="Abel"/>
              </a:rPr>
              <a:t> dans le 2ème tiroir</a:t>
            </a:r>
            <a:endParaRPr sz="16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236" name="Google Shape;1236;p165"/>
          <p:cNvSpPr txBox="1"/>
          <p:nvPr/>
        </p:nvSpPr>
        <p:spPr>
          <a:xfrm>
            <a:off x="9460700" y="3806734"/>
            <a:ext cx="2361600" cy="984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fr" sz="1600" b="1">
                <a:solidFill>
                  <a:srgbClr val="0C0C0C"/>
                </a:solidFill>
                <a:latin typeface="Abel"/>
                <a:ea typeface="Abel"/>
                <a:cs typeface="Abel"/>
                <a:sym typeface="Abel"/>
              </a:rPr>
              <a:t>+44 mm</a:t>
            </a:r>
            <a:r>
              <a:rPr lang="fr" sz="1600">
                <a:solidFill>
                  <a:srgbClr val="0C0C0C"/>
                </a:solidFill>
                <a:latin typeface="Abel"/>
                <a:ea typeface="Abel"/>
                <a:cs typeface="Abel"/>
                <a:sym typeface="Abel"/>
              </a:rPr>
              <a:t> d’</a:t>
            </a:r>
            <a:r>
              <a:rPr lang="fr" sz="1600" b="1">
                <a:solidFill>
                  <a:srgbClr val="0C0C0C"/>
                </a:solidFill>
                <a:latin typeface="Abel"/>
                <a:ea typeface="Abel"/>
                <a:cs typeface="Abel"/>
                <a:sym typeface="Abel"/>
              </a:rPr>
              <a:t>espace utilisable</a:t>
            </a:r>
            <a:r>
              <a:rPr lang="fr" sz="1600">
                <a:solidFill>
                  <a:srgbClr val="0C0C0C"/>
                </a:solidFill>
                <a:latin typeface="Abel"/>
                <a:ea typeface="Abel"/>
                <a:cs typeface="Abel"/>
                <a:sym typeface="Abel"/>
              </a:rPr>
              <a:t> dans le 1ème tiroir</a:t>
            </a:r>
            <a:endParaRPr sz="1600"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1237" name="Google Shape;1237;p165"/>
          <p:cNvCxnSpPr/>
          <p:nvPr/>
        </p:nvCxnSpPr>
        <p:spPr>
          <a:xfrm flipH="1">
            <a:off x="8472767" y="4286500"/>
            <a:ext cx="1050800" cy="6400"/>
          </a:xfrm>
          <a:prstGeom prst="straightConnector1">
            <a:avLst/>
          </a:prstGeom>
          <a:noFill/>
          <a:ln w="9525" cap="flat" cmpd="sng">
            <a:solidFill>
              <a:srgbClr val="FF9900"/>
            </a:solidFill>
            <a:prstDash val="solid"/>
            <a:round/>
            <a:headEnd type="none" w="med" len="med"/>
            <a:tailEnd type="oval" w="med" len="med"/>
          </a:ln>
        </p:spPr>
      </p:cxnSp>
      <p:cxnSp>
        <p:nvCxnSpPr>
          <p:cNvPr id="1238" name="Google Shape;1238;p165"/>
          <p:cNvCxnSpPr/>
          <p:nvPr/>
        </p:nvCxnSpPr>
        <p:spPr>
          <a:xfrm flipH="1">
            <a:off x="7925867" y="3400967"/>
            <a:ext cx="23200" cy="1310800"/>
          </a:xfrm>
          <a:prstGeom prst="straightConnector1">
            <a:avLst/>
          </a:prstGeom>
          <a:noFill/>
          <a:ln w="19050" cap="flat" cmpd="sng">
            <a:solidFill>
              <a:srgbClr val="00FF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9" name="Google Shape;1239;p165"/>
          <p:cNvSpPr txBox="1"/>
          <p:nvPr/>
        </p:nvSpPr>
        <p:spPr>
          <a:xfrm>
            <a:off x="7022300" y="5838734"/>
            <a:ext cx="3568400" cy="738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fr" sz="1600" b="1" u="sng">
                <a:solidFill>
                  <a:srgbClr val="0C0C0C"/>
                </a:solidFill>
                <a:latin typeface="Abel"/>
                <a:ea typeface="Abel"/>
                <a:cs typeface="Abel"/>
                <a:sym typeface="Abel"/>
              </a:rPr>
              <a:t>Nouveau moteur</a:t>
            </a:r>
            <a:r>
              <a:rPr lang="fr" sz="1600" b="1">
                <a:solidFill>
                  <a:srgbClr val="0C0C0C"/>
                </a:solidFill>
                <a:latin typeface="Abel"/>
                <a:ea typeface="Abel"/>
                <a:cs typeface="Abel"/>
                <a:sym typeface="Abel"/>
              </a:rPr>
              <a:t> </a:t>
            </a:r>
            <a:r>
              <a:rPr lang="fr" sz="1600">
                <a:solidFill>
                  <a:srgbClr val="0C0C0C"/>
                </a:solidFill>
                <a:latin typeface="Abel"/>
                <a:ea typeface="Abel"/>
                <a:cs typeface="Abel"/>
                <a:sym typeface="Abel"/>
              </a:rPr>
              <a:t>plus plat  </a:t>
            </a:r>
            <a:endParaRPr sz="1600">
              <a:solidFill>
                <a:srgbClr val="0C0C0C"/>
              </a:solidFill>
              <a:latin typeface="Abel"/>
              <a:ea typeface="Abel"/>
              <a:cs typeface="Abel"/>
              <a:sym typeface="Abel"/>
            </a:endParaRPr>
          </a:p>
          <a:p>
            <a:r>
              <a:rPr lang="fr" sz="1600">
                <a:solidFill>
                  <a:srgbClr val="0C0C0C"/>
                </a:solidFill>
                <a:latin typeface="Abel"/>
                <a:ea typeface="Abel"/>
                <a:cs typeface="Abel"/>
                <a:sym typeface="Abel"/>
              </a:rPr>
              <a:t>(+35 mm à l’intérieur de la cavité)</a:t>
            </a:r>
            <a:endParaRPr sz="1600"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1240" name="Google Shape;1240;p165"/>
          <p:cNvCxnSpPr/>
          <p:nvPr/>
        </p:nvCxnSpPr>
        <p:spPr>
          <a:xfrm rot="10800000">
            <a:off x="7253733" y="5613833"/>
            <a:ext cx="1056400" cy="355200"/>
          </a:xfrm>
          <a:prstGeom prst="straightConnector1">
            <a:avLst/>
          </a:prstGeom>
          <a:noFill/>
          <a:ln w="9525" cap="flat" cmpd="sng">
            <a:solidFill>
              <a:srgbClr val="FF9900"/>
            </a:solidFill>
            <a:prstDash val="solid"/>
            <a:round/>
            <a:headEnd type="none" w="med" len="med"/>
            <a:tailEnd type="oval" w="med" len="med"/>
          </a:ln>
        </p:spPr>
      </p:cxnSp>
      <p:sp>
        <p:nvSpPr>
          <p:cNvPr id="1241" name="Google Shape;1241;p165"/>
          <p:cNvSpPr txBox="1">
            <a:spLocks noGrp="1"/>
          </p:cNvSpPr>
          <p:nvPr>
            <p:ph type="title"/>
          </p:nvPr>
        </p:nvSpPr>
        <p:spPr>
          <a:xfrm>
            <a:off x="1007867" y="1237933"/>
            <a:ext cx="2748400" cy="492400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pPr algn="ctr"/>
            <a:r>
              <a:rPr lang="fr" sz="1733" b="1">
                <a:latin typeface="Nunito Sans"/>
                <a:ea typeface="Nunito Sans"/>
                <a:cs typeface="Nunito Sans"/>
                <a:sym typeface="Nunito Sans"/>
              </a:rPr>
              <a:t>Gamme actuelle</a:t>
            </a:r>
            <a:endParaRPr sz="1733" b="1"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1242" name="Google Shape;1242;p165"/>
          <p:cNvSpPr txBox="1">
            <a:spLocks noGrp="1"/>
          </p:cNvSpPr>
          <p:nvPr>
            <p:ph type="title"/>
          </p:nvPr>
        </p:nvSpPr>
        <p:spPr>
          <a:xfrm>
            <a:off x="5579867" y="1136333"/>
            <a:ext cx="2748400" cy="492400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pPr algn="ctr"/>
            <a:r>
              <a:rPr lang="fr" sz="1733" b="1">
                <a:latin typeface="Nunito Sans"/>
                <a:ea typeface="Nunito Sans"/>
                <a:cs typeface="Nunito Sans"/>
                <a:sym typeface="Nunito Sans"/>
              </a:rPr>
              <a:t>Nouvelle gamme Maxi Space</a:t>
            </a:r>
            <a:endParaRPr sz="1733" b="1"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1243" name="Google Shape;1243;p165"/>
          <p:cNvSpPr/>
          <p:nvPr/>
        </p:nvSpPr>
        <p:spPr>
          <a:xfrm>
            <a:off x="9642533" y="0"/>
            <a:ext cx="2549600" cy="11020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44" name="Google Shape;1244;p165"/>
          <p:cNvSpPr/>
          <p:nvPr/>
        </p:nvSpPr>
        <p:spPr>
          <a:xfrm>
            <a:off x="10554500" y="125667"/>
            <a:ext cx="1536000" cy="694800"/>
          </a:xfrm>
          <a:prstGeom prst="roundRect">
            <a:avLst>
              <a:gd name="adj" fmla="val 16667"/>
            </a:avLst>
          </a:prstGeom>
          <a:solidFill>
            <a:srgbClr val="FFCC00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lnSpc>
                <a:spcPct val="115000"/>
              </a:lnSpc>
            </a:pPr>
            <a:r>
              <a:rPr lang="fr" sz="1200" b="1">
                <a:latin typeface="Open Sans"/>
                <a:ea typeface="Open Sans"/>
                <a:cs typeface="Open Sans"/>
                <a:sym typeface="Open Sans"/>
              </a:rPr>
              <a:t>GESTION DE L’ESPACE</a:t>
            </a:r>
            <a:endParaRPr sz="1200" b="1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245" name="Google Shape;1245;p165"/>
          <p:cNvSpPr/>
          <p:nvPr/>
        </p:nvSpPr>
        <p:spPr>
          <a:xfrm>
            <a:off x="5681467" y="4791933"/>
            <a:ext cx="2898400" cy="763600"/>
          </a:xfrm>
          <a:prstGeom prst="rect">
            <a:avLst/>
          </a:prstGeom>
          <a:noFill/>
          <a:ln w="28575" cap="flat" cmpd="sng">
            <a:solidFill>
              <a:srgbClr val="00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cxnSp>
        <p:nvCxnSpPr>
          <p:cNvPr id="1246" name="Google Shape;1246;p165"/>
          <p:cNvCxnSpPr/>
          <p:nvPr/>
        </p:nvCxnSpPr>
        <p:spPr>
          <a:xfrm>
            <a:off x="3955633" y="5352600"/>
            <a:ext cx="1456400" cy="10000"/>
          </a:xfrm>
          <a:prstGeom prst="straightConnector1">
            <a:avLst/>
          </a:prstGeom>
          <a:noFill/>
          <a:ln w="19050" cap="flat" cmpd="sng">
            <a:solidFill>
              <a:srgbClr val="00FFFF"/>
            </a:solidFill>
            <a:prstDash val="solid"/>
            <a:round/>
            <a:headEnd type="none" w="med" len="med"/>
            <a:tailEnd type="triangle" w="med" len="med"/>
          </a:ln>
        </p:spPr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E1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oogle Shape;989;p148">
            <a:extLst>
              <a:ext uri="{FF2B5EF4-FFF2-40B4-BE49-F238E27FC236}">
                <a16:creationId xmlns:a16="http://schemas.microsoft.com/office/drawing/2014/main" id="{7CB420E5-4CA7-64E4-52A5-0EE2C39FBCC1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 l="1699" r="1709"/>
          <a:stretch/>
        </p:blipFill>
        <p:spPr>
          <a:xfrm>
            <a:off x="0" y="0"/>
            <a:ext cx="12192000" cy="710418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614F932B-546D-D3C4-4398-A6AB3C813170}"/>
              </a:ext>
            </a:extLst>
          </p:cNvPr>
          <p:cNvSpPr txBox="1"/>
          <p:nvPr/>
        </p:nvSpPr>
        <p:spPr>
          <a:xfrm>
            <a:off x="6096000" y="170543"/>
            <a:ext cx="6008016" cy="651691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E027B1DA-8DE2-4E62-849C-A130EC1D0534}"/>
              </a:ext>
            </a:extLst>
          </p:cNvPr>
          <p:cNvSpPr txBox="1"/>
          <p:nvPr/>
        </p:nvSpPr>
        <p:spPr>
          <a:xfrm>
            <a:off x="6394523" y="3544973"/>
            <a:ext cx="185832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/>
              <a:t>Distributeur, </a:t>
            </a:r>
            <a:r>
              <a:rPr lang="fr-FR" sz="2000" b="1"/>
              <a:t>expert en électroménager </a:t>
            </a:r>
          </a:p>
          <a:p>
            <a:pPr algn="ctr"/>
            <a:r>
              <a:rPr lang="fr-FR" sz="2000" b="1"/>
              <a:t>&amp; cuisiniste 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B05C3782-B48D-4008-9056-B164EB798B4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7703" y="1963481"/>
            <a:ext cx="1291836" cy="1410949"/>
          </a:xfrm>
          <a:prstGeom prst="rect">
            <a:avLst/>
          </a:prstGeom>
        </p:spPr>
      </p:pic>
      <p:pic>
        <p:nvPicPr>
          <p:cNvPr id="10" name="Google Shape;870;p139">
            <a:extLst>
              <a:ext uri="{FF2B5EF4-FFF2-40B4-BE49-F238E27FC236}">
                <a16:creationId xmlns:a16="http://schemas.microsoft.com/office/drawing/2014/main" id="{5A477088-72AB-ED01-390F-7A42DBEEB424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964444" y="2541635"/>
            <a:ext cx="2482968" cy="64847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80A3BC0D-4D11-B342-F5FF-119BFAD83CB9}"/>
              </a:ext>
            </a:extLst>
          </p:cNvPr>
          <p:cNvSpPr txBox="1"/>
          <p:nvPr/>
        </p:nvSpPr>
        <p:spPr>
          <a:xfrm>
            <a:off x="7990341" y="2242203"/>
            <a:ext cx="8861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200">
                <a:solidFill>
                  <a:schemeClr val="bg2">
                    <a:lumMod val="75000"/>
                  </a:schemeClr>
                </a:solidFill>
              </a:rPr>
              <a:t>+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9ED39918-078B-FE1F-4470-0332C809D705}"/>
              </a:ext>
            </a:extLst>
          </p:cNvPr>
          <p:cNvSpPr txBox="1"/>
          <p:nvPr/>
        </p:nvSpPr>
        <p:spPr>
          <a:xfrm>
            <a:off x="6537703" y="294518"/>
            <a:ext cx="52625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b="1"/>
              <a:t>CONTEXTE</a:t>
            </a:r>
            <a:r>
              <a:rPr lang="fr-FR"/>
              <a:t> 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90A02648-B647-0B67-A0E3-FCF3ACE5D30C}"/>
              </a:ext>
            </a:extLst>
          </p:cNvPr>
          <p:cNvSpPr txBox="1"/>
          <p:nvPr/>
        </p:nvSpPr>
        <p:spPr>
          <a:xfrm>
            <a:off x="6537703" y="1356545"/>
            <a:ext cx="6096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000" b="1"/>
              <a:t>DEUX LEADERS TRÈS COMPLÉMENTAIRES : 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2787AEC1-1FF9-7C8A-420F-FC040869C737}"/>
              </a:ext>
            </a:extLst>
          </p:cNvPr>
          <p:cNvSpPr txBox="1"/>
          <p:nvPr/>
        </p:nvSpPr>
        <p:spPr>
          <a:xfrm>
            <a:off x="8876460" y="3486395"/>
            <a:ext cx="289291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/>
              <a:t>Concepteur </a:t>
            </a:r>
            <a:r>
              <a:rPr lang="fr-FR" sz="2000"/>
              <a:t>&amp; fabricant de produits </a:t>
            </a:r>
            <a:r>
              <a:rPr lang="fr-FR" sz="2000" b="1"/>
              <a:t>électroménager haut de gamme &amp; innovants</a:t>
            </a:r>
            <a:r>
              <a:rPr lang="fr-FR"/>
              <a:t>. </a:t>
            </a:r>
            <a:endParaRPr lang="fr-FR" sz="2000" b="1">
              <a:solidFill>
                <a:schemeClr val="bg1"/>
              </a:solidFill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AF4BA861-A1CD-91E3-1786-7D41149F3B93}"/>
              </a:ext>
            </a:extLst>
          </p:cNvPr>
          <p:cNvSpPr txBox="1"/>
          <p:nvPr/>
        </p:nvSpPr>
        <p:spPr>
          <a:xfrm>
            <a:off x="6265647" y="5255920"/>
            <a:ext cx="58383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/>
              <a:t>CES DEUX MARQUES S’ASSOCIENT POUR LA CRÉATION </a:t>
            </a:r>
          </a:p>
          <a:p>
            <a:pPr algn="ctr"/>
            <a:r>
              <a:rPr lang="fr-FR" sz="2000"/>
              <a:t>ET LA DIFFUSION UN </a:t>
            </a:r>
            <a:r>
              <a:rPr lang="fr-FR" sz="2000" b="1"/>
              <a:t>NOUVEAU FILM TV CO-BRANDÉ</a:t>
            </a:r>
            <a:r>
              <a:rPr lang="fr-FR"/>
              <a:t>. </a:t>
            </a:r>
            <a:endParaRPr lang="fr-FR" sz="2000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573200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1" name="Google Shape;1251;p166"/>
          <p:cNvSpPr/>
          <p:nvPr/>
        </p:nvSpPr>
        <p:spPr>
          <a:xfrm>
            <a:off x="9554933" y="5305700"/>
            <a:ext cx="2125600" cy="1550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52" name="Google Shape;1252;p166"/>
          <p:cNvSpPr/>
          <p:nvPr/>
        </p:nvSpPr>
        <p:spPr>
          <a:xfrm>
            <a:off x="9642533" y="0"/>
            <a:ext cx="2549600" cy="11020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53" name="Google Shape;1253;p166"/>
          <p:cNvSpPr txBox="1">
            <a:spLocks noGrp="1"/>
          </p:cNvSpPr>
          <p:nvPr>
            <p:ph type="title"/>
          </p:nvPr>
        </p:nvSpPr>
        <p:spPr>
          <a:xfrm>
            <a:off x="499872" y="288567"/>
            <a:ext cx="11360800" cy="763600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r>
              <a:rPr lang="fr">
                <a:solidFill>
                  <a:srgbClr val="0D436B"/>
                </a:solidFill>
              </a:rPr>
              <a:t>Libérez de l’espace dans le panier inférieur</a:t>
            </a:r>
            <a:endParaRPr>
              <a:solidFill>
                <a:srgbClr val="0D436B"/>
              </a:solidFill>
            </a:endParaRPr>
          </a:p>
        </p:txBody>
      </p:sp>
      <p:sp>
        <p:nvSpPr>
          <p:cNvPr id="1254" name="Google Shape;1254;p166"/>
          <p:cNvSpPr/>
          <p:nvPr/>
        </p:nvSpPr>
        <p:spPr>
          <a:xfrm>
            <a:off x="10554500" y="125667"/>
            <a:ext cx="1536000" cy="694800"/>
          </a:xfrm>
          <a:prstGeom prst="roundRect">
            <a:avLst>
              <a:gd name="adj" fmla="val 16667"/>
            </a:avLst>
          </a:prstGeom>
          <a:solidFill>
            <a:srgbClr val="FFCC00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lnSpc>
                <a:spcPct val="115000"/>
              </a:lnSpc>
            </a:pPr>
            <a:r>
              <a:rPr lang="fr" sz="1200" b="1">
                <a:latin typeface="Open Sans"/>
                <a:ea typeface="Open Sans"/>
                <a:cs typeface="Open Sans"/>
                <a:sym typeface="Open Sans"/>
              </a:rPr>
              <a:t>GESTION DE L’ESPACE</a:t>
            </a:r>
            <a:endParaRPr sz="1200" b="1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255" name="Google Shape;1255;p166"/>
          <p:cNvSpPr txBox="1"/>
          <p:nvPr/>
        </p:nvSpPr>
        <p:spPr>
          <a:xfrm>
            <a:off x="6617367" y="3450367"/>
            <a:ext cx="5243200" cy="1675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marR="50799">
              <a:lnSpc>
                <a:spcPct val="128571"/>
              </a:lnSpc>
            </a:pPr>
            <a:r>
              <a:rPr lang="fr" sz="2400" b="1">
                <a:solidFill>
                  <a:srgbClr val="0C0C0C"/>
                </a:solidFill>
                <a:latin typeface="Abel"/>
                <a:ea typeface="Abel"/>
                <a:cs typeface="Abel"/>
                <a:sym typeface="Abel"/>
              </a:rPr>
              <a:t>Modularité </a:t>
            </a:r>
            <a:r>
              <a:rPr lang="fr" sz="2400">
                <a:solidFill>
                  <a:srgbClr val="0C0C0C"/>
                </a:solidFill>
                <a:latin typeface="Abel"/>
                <a:ea typeface="Abel"/>
                <a:cs typeface="Abel"/>
                <a:sym typeface="Abel"/>
              </a:rPr>
              <a:t>avec le panier à couvert amovible</a:t>
            </a:r>
            <a:endParaRPr sz="2400">
              <a:solidFill>
                <a:srgbClr val="0C0C0C"/>
              </a:solidFill>
              <a:latin typeface="Abel"/>
              <a:ea typeface="Abel"/>
              <a:cs typeface="Abel"/>
              <a:sym typeface="Abel"/>
            </a:endParaRPr>
          </a:p>
          <a:p>
            <a:pPr marR="50799">
              <a:lnSpc>
                <a:spcPct val="128571"/>
              </a:lnSpc>
              <a:buClr>
                <a:schemeClr val="lt2"/>
              </a:buClr>
              <a:buSzPts val="1100"/>
            </a:pPr>
            <a:r>
              <a:rPr lang="fr" sz="2400">
                <a:solidFill>
                  <a:srgbClr val="0C0C0C"/>
                </a:solidFill>
                <a:latin typeface="Abel"/>
                <a:ea typeface="Abel"/>
                <a:cs typeface="Abel"/>
                <a:sym typeface="Abel"/>
              </a:rPr>
              <a:t>Jusqu’à 4 assiettes à pizza de </a:t>
            </a:r>
            <a:r>
              <a:rPr lang="fr" sz="2400" u="sng">
                <a:solidFill>
                  <a:srgbClr val="0C0C0C"/>
                </a:solidFill>
                <a:latin typeface="Abel"/>
                <a:ea typeface="Abel"/>
                <a:cs typeface="Abel"/>
                <a:sym typeface="Abel"/>
              </a:rPr>
              <a:t>32 cm</a:t>
            </a:r>
            <a:endParaRPr sz="2400" u="sng">
              <a:solidFill>
                <a:srgbClr val="0C0C0C"/>
              </a:solidFill>
              <a:latin typeface="Abel"/>
              <a:ea typeface="Abel"/>
              <a:cs typeface="Abel"/>
              <a:sym typeface="Abel"/>
            </a:endParaRPr>
          </a:p>
        </p:txBody>
      </p:sp>
      <p:pic>
        <p:nvPicPr>
          <p:cNvPr id="1256" name="Google Shape;1256;p16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1933" y="1145068"/>
            <a:ext cx="6293835" cy="521136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57" name="Google Shape;1257;p16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904534" y="4487134"/>
            <a:ext cx="1825500" cy="1825500"/>
          </a:xfrm>
          <a:prstGeom prst="rect">
            <a:avLst/>
          </a:prstGeom>
          <a:noFill/>
          <a:ln>
            <a:noFill/>
          </a:ln>
        </p:spPr>
      </p:pic>
      <p:sp>
        <p:nvSpPr>
          <p:cNvPr id="1258" name="Google Shape;1258;p166"/>
          <p:cNvSpPr txBox="1"/>
          <p:nvPr/>
        </p:nvSpPr>
        <p:spPr>
          <a:xfrm>
            <a:off x="6617367" y="1682067"/>
            <a:ext cx="4626800" cy="615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fr" sz="2400">
                <a:latin typeface="Open Sans"/>
                <a:ea typeface="Open Sans"/>
                <a:cs typeface="Open Sans"/>
                <a:sym typeface="Open Sans"/>
              </a:rPr>
              <a:t>Vidéo disponible </a:t>
            </a:r>
            <a:r>
              <a:rPr lang="fr" sz="2400" u="sng">
                <a:solidFill>
                  <a:schemeClr val="hlink"/>
                </a:solidFill>
                <a:latin typeface="Open Sans"/>
                <a:ea typeface="Open Sans"/>
                <a:cs typeface="Open Sans"/>
                <a:sym typeface="Open Sans"/>
                <a:hlinkClick r:id="rId5"/>
              </a:rPr>
              <a:t>ici</a:t>
            </a:r>
            <a:endParaRPr sz="2400"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259" name="Google Shape;1259;p16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9023634" y="1639417"/>
            <a:ext cx="618900" cy="618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4" name="Google Shape;1264;p167"/>
          <p:cNvSpPr/>
          <p:nvPr/>
        </p:nvSpPr>
        <p:spPr>
          <a:xfrm>
            <a:off x="9554933" y="5305700"/>
            <a:ext cx="2125600" cy="1550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65" name="Google Shape;1265;p167"/>
          <p:cNvSpPr/>
          <p:nvPr/>
        </p:nvSpPr>
        <p:spPr>
          <a:xfrm>
            <a:off x="9642533" y="0"/>
            <a:ext cx="2549600" cy="11020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66" name="Google Shape;1266;p167"/>
          <p:cNvSpPr txBox="1">
            <a:spLocks noGrp="1"/>
          </p:cNvSpPr>
          <p:nvPr>
            <p:ph type="title"/>
          </p:nvPr>
        </p:nvSpPr>
        <p:spPr>
          <a:xfrm>
            <a:off x="499872" y="288567"/>
            <a:ext cx="11360800" cy="763600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r>
              <a:rPr lang="fr">
                <a:solidFill>
                  <a:srgbClr val="0D436B"/>
                </a:solidFill>
              </a:rPr>
              <a:t>Espace supplémentaire grâce au panier réglable</a:t>
            </a:r>
            <a:endParaRPr>
              <a:solidFill>
                <a:srgbClr val="0D436B"/>
              </a:solidFill>
            </a:endParaRPr>
          </a:p>
        </p:txBody>
      </p:sp>
      <p:sp>
        <p:nvSpPr>
          <p:cNvPr id="1267" name="Google Shape;1267;p167"/>
          <p:cNvSpPr/>
          <p:nvPr/>
        </p:nvSpPr>
        <p:spPr>
          <a:xfrm>
            <a:off x="10554500" y="125667"/>
            <a:ext cx="1536000" cy="694800"/>
          </a:xfrm>
          <a:prstGeom prst="roundRect">
            <a:avLst>
              <a:gd name="adj" fmla="val 16667"/>
            </a:avLst>
          </a:prstGeom>
          <a:solidFill>
            <a:srgbClr val="FFCC00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lnSpc>
                <a:spcPct val="115000"/>
              </a:lnSpc>
            </a:pPr>
            <a:r>
              <a:rPr lang="fr" sz="1200" b="1">
                <a:latin typeface="Open Sans"/>
                <a:ea typeface="Open Sans"/>
                <a:cs typeface="Open Sans"/>
                <a:sym typeface="Open Sans"/>
              </a:rPr>
              <a:t>GESTION DE L’ESPACE</a:t>
            </a:r>
            <a:endParaRPr sz="1200" b="1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268" name="Google Shape;1268;p167"/>
          <p:cNvSpPr txBox="1"/>
          <p:nvPr/>
        </p:nvSpPr>
        <p:spPr>
          <a:xfrm>
            <a:off x="1114267" y="5352033"/>
            <a:ext cx="9974000" cy="21518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marR="50799">
              <a:lnSpc>
                <a:spcPct val="128571"/>
              </a:lnSpc>
            </a:pPr>
            <a:r>
              <a:rPr lang="fr" sz="2400" b="1">
                <a:solidFill>
                  <a:srgbClr val="0C0C0C"/>
                </a:solidFill>
                <a:latin typeface="Abel"/>
                <a:ea typeface="Abel"/>
                <a:cs typeface="Abel"/>
                <a:sym typeface="Abel"/>
              </a:rPr>
              <a:t>Espace supplémentaire </a:t>
            </a:r>
            <a:r>
              <a:rPr lang="fr" sz="2400">
                <a:solidFill>
                  <a:srgbClr val="0C0C0C"/>
                </a:solidFill>
                <a:latin typeface="Abel"/>
                <a:ea typeface="Abel"/>
                <a:cs typeface="Abel"/>
                <a:sym typeface="Abel"/>
              </a:rPr>
              <a:t>(afin d’éviter le lavage à la main, bol mélangeur, grandes casseroles)</a:t>
            </a:r>
            <a:endParaRPr sz="2400">
              <a:solidFill>
                <a:srgbClr val="0C0C0C"/>
              </a:solidFill>
              <a:latin typeface="Abel"/>
              <a:ea typeface="Abel"/>
              <a:cs typeface="Abel"/>
              <a:sym typeface="Abel"/>
            </a:endParaRPr>
          </a:p>
          <a:p>
            <a:pPr marR="50799">
              <a:lnSpc>
                <a:spcPct val="128571"/>
              </a:lnSpc>
            </a:pPr>
            <a:r>
              <a:rPr lang="fr" sz="2400">
                <a:solidFill>
                  <a:srgbClr val="0C0C0C"/>
                </a:solidFill>
                <a:latin typeface="Abel"/>
                <a:ea typeface="Abel"/>
                <a:cs typeface="Abel"/>
                <a:sym typeface="Abel"/>
              </a:rPr>
              <a:t>Jusqu’à 8 assiettes à dessert de </a:t>
            </a:r>
            <a:r>
              <a:rPr lang="fr" sz="2400" u="sng">
                <a:solidFill>
                  <a:srgbClr val="0C0C0C"/>
                </a:solidFill>
                <a:latin typeface="Abel"/>
                <a:ea typeface="Abel"/>
                <a:cs typeface="Abel"/>
                <a:sym typeface="Abel"/>
              </a:rPr>
              <a:t>19 cm</a:t>
            </a:r>
            <a:endParaRPr sz="2400" u="sng">
              <a:solidFill>
                <a:srgbClr val="0C0C0C"/>
              </a:solidFill>
              <a:latin typeface="Abel"/>
              <a:ea typeface="Abel"/>
              <a:cs typeface="Abel"/>
              <a:sym typeface="Abel"/>
            </a:endParaRPr>
          </a:p>
          <a:p>
            <a:pPr marR="50799">
              <a:lnSpc>
                <a:spcPct val="128571"/>
              </a:lnSpc>
            </a:pPr>
            <a:endParaRPr sz="2400">
              <a:solidFill>
                <a:srgbClr val="0C0C0C"/>
              </a:solidFill>
              <a:latin typeface="Abel"/>
              <a:ea typeface="Abel"/>
              <a:cs typeface="Abel"/>
              <a:sym typeface="Abel"/>
            </a:endParaRPr>
          </a:p>
        </p:txBody>
      </p:sp>
      <p:pic>
        <p:nvPicPr>
          <p:cNvPr id="1269" name="Google Shape;1269;p167"/>
          <p:cNvPicPr preferRelativeResize="0"/>
          <p:nvPr/>
        </p:nvPicPr>
        <p:blipFill rotWithShape="1">
          <a:blip r:embed="rId3">
            <a:alphaModFix/>
          </a:blip>
          <a:srcRect l="3937" t="856" r="960" b="747"/>
          <a:stretch/>
        </p:blipFill>
        <p:spPr>
          <a:xfrm>
            <a:off x="924434" y="1200167"/>
            <a:ext cx="10253700" cy="35538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0" name="Google Shape;1270;p16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883761" y="4974300"/>
            <a:ext cx="1651200" cy="1651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5" name="Google Shape;1275;p16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1168"/>
            <a:ext cx="11707360" cy="6858001"/>
          </a:xfrm>
          <a:prstGeom prst="rect">
            <a:avLst/>
          </a:prstGeom>
          <a:noFill/>
          <a:ln>
            <a:noFill/>
          </a:ln>
        </p:spPr>
      </p:pic>
      <p:sp>
        <p:nvSpPr>
          <p:cNvPr id="1276" name="Google Shape;1276;p168"/>
          <p:cNvSpPr txBox="1"/>
          <p:nvPr/>
        </p:nvSpPr>
        <p:spPr>
          <a:xfrm>
            <a:off x="1320000" y="6183584"/>
            <a:ext cx="10872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121900" bIns="121900" anchor="t" anchorCtr="0">
            <a:noAutofit/>
          </a:bodyPr>
          <a:lstStyle/>
          <a:p>
            <a:r>
              <a:rPr lang="fr" sz="4000" b="1">
                <a:solidFill>
                  <a:schemeClr val="lt1"/>
                </a:solidFill>
                <a:latin typeface="Nunito Sans"/>
                <a:ea typeface="Nunito Sans"/>
                <a:cs typeface="Nunito Sans"/>
                <a:sym typeface="Nunito Sans"/>
              </a:rPr>
              <a:t>Four vapeur SteamSense</a:t>
            </a:r>
            <a:endParaRPr sz="4000" b="1">
              <a:solidFill>
                <a:schemeClr val="lt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1" name="Google Shape;1281;p16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80632" y="1326801"/>
            <a:ext cx="2785433" cy="4953433"/>
          </a:xfrm>
          <a:prstGeom prst="rect">
            <a:avLst/>
          </a:prstGeom>
          <a:noFill/>
          <a:ln>
            <a:noFill/>
          </a:ln>
        </p:spPr>
      </p:pic>
      <p:sp>
        <p:nvSpPr>
          <p:cNvPr id="1282" name="Google Shape;1282;p169"/>
          <p:cNvSpPr/>
          <p:nvPr/>
        </p:nvSpPr>
        <p:spPr>
          <a:xfrm>
            <a:off x="9177200" y="0"/>
            <a:ext cx="3014800" cy="6800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83" name="Google Shape;1283;p169"/>
          <p:cNvSpPr txBox="1"/>
          <p:nvPr/>
        </p:nvSpPr>
        <p:spPr>
          <a:xfrm>
            <a:off x="505267" y="310800"/>
            <a:ext cx="1203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121900" bIns="121900" anchor="t" anchorCtr="0">
            <a:noAutofit/>
          </a:bodyPr>
          <a:lstStyle/>
          <a:p>
            <a:r>
              <a:rPr lang="fr" sz="3200">
                <a:solidFill>
                  <a:srgbClr val="0D436B"/>
                </a:solidFill>
                <a:latin typeface="Nunito Sans Light"/>
                <a:ea typeface="Nunito Sans Light"/>
                <a:cs typeface="Nunito Sans Light"/>
                <a:sym typeface="Nunito Sans Light"/>
              </a:rPr>
              <a:t>2 MESSAGES À FAIRE PASSER</a:t>
            </a:r>
            <a:endParaRPr sz="3200">
              <a:solidFill>
                <a:srgbClr val="0D436B"/>
              </a:solidFill>
              <a:latin typeface="Nunito Sans Light"/>
              <a:ea typeface="Nunito Sans Light"/>
              <a:cs typeface="Nunito Sans Light"/>
              <a:sym typeface="Nunito Sans Light"/>
            </a:endParaRPr>
          </a:p>
          <a:p>
            <a:r>
              <a:rPr lang="fr" sz="2000">
                <a:solidFill>
                  <a:srgbClr val="595959"/>
                </a:solidFill>
                <a:latin typeface="Nunito Sans Light"/>
                <a:ea typeface="Nunito Sans Light"/>
                <a:cs typeface="Nunito Sans Light"/>
                <a:sym typeface="Nunito Sans Light"/>
              </a:rPr>
              <a:t>Par ordre de priorité</a:t>
            </a:r>
            <a:endParaRPr sz="2000">
              <a:solidFill>
                <a:srgbClr val="595959"/>
              </a:solidFill>
              <a:latin typeface="Nunito Sans Light"/>
              <a:ea typeface="Nunito Sans Light"/>
              <a:cs typeface="Nunito Sans Light"/>
              <a:sym typeface="Nunito Sans Light"/>
            </a:endParaRPr>
          </a:p>
        </p:txBody>
      </p:sp>
      <p:sp>
        <p:nvSpPr>
          <p:cNvPr id="1284" name="Google Shape;1284;p169"/>
          <p:cNvSpPr/>
          <p:nvPr/>
        </p:nvSpPr>
        <p:spPr>
          <a:xfrm>
            <a:off x="1982233" y="5502300"/>
            <a:ext cx="3828000" cy="1203200"/>
          </a:xfrm>
          <a:prstGeom prst="rect">
            <a:avLst/>
          </a:prstGeom>
          <a:solidFill>
            <a:srgbClr val="FDC1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fr" sz="2133" b="1">
                <a:solidFill>
                  <a:schemeClr val="lt2"/>
                </a:solidFill>
              </a:rPr>
              <a:t>         </a:t>
            </a:r>
            <a:endParaRPr sz="2133" b="1">
              <a:solidFill>
                <a:schemeClr val="lt2"/>
              </a:solidFill>
            </a:endParaRPr>
          </a:p>
        </p:txBody>
      </p:sp>
      <p:sp>
        <p:nvSpPr>
          <p:cNvPr id="1285" name="Google Shape;1285;p169"/>
          <p:cNvSpPr txBox="1"/>
          <p:nvPr/>
        </p:nvSpPr>
        <p:spPr>
          <a:xfrm>
            <a:off x="2185433" y="5301901"/>
            <a:ext cx="944800" cy="16003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fr" sz="8800">
                <a:solidFill>
                  <a:srgbClr val="FFE599"/>
                </a:solidFill>
                <a:latin typeface="Open Sans"/>
                <a:ea typeface="Open Sans"/>
                <a:cs typeface="Open Sans"/>
                <a:sym typeface="Open Sans"/>
              </a:rPr>
              <a:t>1</a:t>
            </a:r>
            <a:endParaRPr sz="8800">
              <a:solidFill>
                <a:srgbClr val="FFE599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286" name="Google Shape;1286;p16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655834" y="2468667"/>
            <a:ext cx="3827999" cy="2660363"/>
          </a:xfrm>
          <a:prstGeom prst="rect">
            <a:avLst/>
          </a:prstGeom>
          <a:noFill/>
          <a:ln>
            <a:noFill/>
          </a:ln>
        </p:spPr>
      </p:pic>
      <p:sp>
        <p:nvSpPr>
          <p:cNvPr id="1287" name="Google Shape;1287;p169"/>
          <p:cNvSpPr txBox="1"/>
          <p:nvPr/>
        </p:nvSpPr>
        <p:spPr>
          <a:xfrm>
            <a:off x="2946400" y="5689601"/>
            <a:ext cx="2850800" cy="9026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fr" sz="2133" b="1">
                <a:solidFill>
                  <a:schemeClr val="lt2"/>
                </a:solidFill>
              </a:rPr>
              <a:t>Tout est meilleur avec la vapeur </a:t>
            </a:r>
            <a:endParaRPr sz="2400"/>
          </a:p>
        </p:txBody>
      </p:sp>
      <p:sp>
        <p:nvSpPr>
          <p:cNvPr id="1288" name="Google Shape;1288;p169"/>
          <p:cNvSpPr/>
          <p:nvPr/>
        </p:nvSpPr>
        <p:spPr>
          <a:xfrm>
            <a:off x="6655833" y="5502300"/>
            <a:ext cx="3828000" cy="1203200"/>
          </a:xfrm>
          <a:prstGeom prst="rect">
            <a:avLst/>
          </a:prstGeom>
          <a:solidFill>
            <a:srgbClr val="FDC1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fr" sz="2133" b="1">
                <a:solidFill>
                  <a:schemeClr val="lt2"/>
                </a:solidFill>
              </a:rPr>
              <a:t>         </a:t>
            </a:r>
            <a:endParaRPr sz="2133" b="1">
              <a:solidFill>
                <a:schemeClr val="lt2"/>
              </a:solidFill>
            </a:endParaRPr>
          </a:p>
        </p:txBody>
      </p:sp>
      <p:sp>
        <p:nvSpPr>
          <p:cNvPr id="1289" name="Google Shape;1289;p169"/>
          <p:cNvSpPr txBox="1"/>
          <p:nvPr/>
        </p:nvSpPr>
        <p:spPr>
          <a:xfrm>
            <a:off x="6859033" y="5301901"/>
            <a:ext cx="944800" cy="16003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fr" sz="8800">
                <a:solidFill>
                  <a:srgbClr val="FFE599"/>
                </a:solidFill>
                <a:latin typeface="Open Sans"/>
                <a:ea typeface="Open Sans"/>
                <a:cs typeface="Open Sans"/>
                <a:sym typeface="Open Sans"/>
              </a:rPr>
              <a:t>2</a:t>
            </a:r>
            <a:endParaRPr sz="8800">
              <a:solidFill>
                <a:srgbClr val="FFE599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290" name="Google Shape;1290;p169"/>
          <p:cNvSpPr txBox="1"/>
          <p:nvPr/>
        </p:nvSpPr>
        <p:spPr>
          <a:xfrm>
            <a:off x="7823200" y="5791201"/>
            <a:ext cx="2850800" cy="574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fr" sz="2133" b="1">
                <a:solidFill>
                  <a:schemeClr val="lt2"/>
                </a:solidFill>
              </a:rPr>
              <a:t>Bien manger</a:t>
            </a:r>
            <a:endParaRPr sz="240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5" name="Google Shape;1295;p17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766637" y="194437"/>
            <a:ext cx="1229831" cy="619528"/>
          </a:xfrm>
          <a:prstGeom prst="rect">
            <a:avLst/>
          </a:prstGeom>
          <a:noFill/>
          <a:ln>
            <a:noFill/>
          </a:ln>
        </p:spPr>
      </p:pic>
      <p:sp>
        <p:nvSpPr>
          <p:cNvPr id="1296" name="Google Shape;1296;p170"/>
          <p:cNvSpPr txBox="1"/>
          <p:nvPr/>
        </p:nvSpPr>
        <p:spPr>
          <a:xfrm>
            <a:off x="568432" y="227200"/>
            <a:ext cx="8242400" cy="8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pPr>
              <a:lnSpc>
                <a:spcPct val="90000"/>
              </a:lnSpc>
            </a:pPr>
            <a:r>
              <a:rPr lang="fr" sz="4000" b="1">
                <a:solidFill>
                  <a:srgbClr val="3C3C3B"/>
                </a:solidFill>
                <a:latin typeface="Calibri"/>
                <a:ea typeface="Calibri"/>
                <a:cs typeface="Calibri"/>
                <a:sym typeface="Calibri"/>
              </a:rPr>
              <a:t>STEAMSENSE W7</a:t>
            </a:r>
            <a:endParaRPr sz="40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97" name="Google Shape;1297;p170"/>
          <p:cNvSpPr txBox="1"/>
          <p:nvPr/>
        </p:nvSpPr>
        <p:spPr>
          <a:xfrm>
            <a:off x="4073633" y="712733"/>
            <a:ext cx="1962000" cy="7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pPr algn="r">
              <a:lnSpc>
                <a:spcPct val="70000"/>
              </a:lnSpc>
            </a:pPr>
            <a:r>
              <a:rPr lang="fr" sz="4267" b="1" i="1">
                <a:solidFill>
                  <a:srgbClr val="FDC100"/>
                </a:solidFill>
                <a:latin typeface="Calibri"/>
                <a:ea typeface="Calibri"/>
                <a:cs typeface="Calibri"/>
                <a:sym typeface="Calibri"/>
              </a:rPr>
              <a:t>en bref</a:t>
            </a:r>
            <a:endParaRPr sz="133"/>
          </a:p>
        </p:txBody>
      </p:sp>
      <p:sp>
        <p:nvSpPr>
          <p:cNvPr id="1298" name="Google Shape;1298;p170"/>
          <p:cNvSpPr txBox="1"/>
          <p:nvPr/>
        </p:nvSpPr>
        <p:spPr>
          <a:xfrm>
            <a:off x="941271" y="3586447"/>
            <a:ext cx="5164800" cy="481600"/>
          </a:xfrm>
          <a:prstGeom prst="rect">
            <a:avLst/>
          </a:prstGeom>
          <a:solidFill>
            <a:srgbClr val="073763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120000" tIns="0" rIns="120000" bIns="0" anchor="ctr" anchorCtr="0">
            <a:noAutofit/>
          </a:bodyPr>
          <a:lstStyle/>
          <a:p>
            <a:pPr marL="237061"/>
            <a:r>
              <a:rPr lang="fr" sz="16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Vidange simplifiée, cycle de détartrage inclus</a:t>
            </a:r>
            <a:endParaRPr sz="16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99" name="Google Shape;1299;p170"/>
          <p:cNvSpPr txBox="1"/>
          <p:nvPr/>
        </p:nvSpPr>
        <p:spPr>
          <a:xfrm>
            <a:off x="941271" y="2378908"/>
            <a:ext cx="5164800" cy="481600"/>
          </a:xfrm>
          <a:prstGeom prst="rect">
            <a:avLst/>
          </a:prstGeom>
          <a:solidFill>
            <a:srgbClr val="073763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120000" tIns="0" rIns="120000" bIns="0" anchor="ctr" anchorCtr="0">
            <a:noAutofit/>
          </a:bodyPr>
          <a:lstStyle/>
          <a:p>
            <a:pPr marL="237061"/>
            <a:r>
              <a:rPr lang="fr" sz="16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Chaleur pulsée + 3 niveaux de vapeur</a:t>
            </a:r>
            <a:endParaRPr sz="16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300" name="Google Shape;1300;p170"/>
          <p:cNvSpPr/>
          <p:nvPr/>
        </p:nvSpPr>
        <p:spPr>
          <a:xfrm rot="5400000">
            <a:off x="5913869" y="2408384"/>
            <a:ext cx="396800" cy="395600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FDC100"/>
          </a:soli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algn="ctr"/>
            <a:endParaRPr sz="24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01" name="Google Shape;1301;p170"/>
          <p:cNvSpPr txBox="1"/>
          <p:nvPr/>
        </p:nvSpPr>
        <p:spPr>
          <a:xfrm>
            <a:off x="941271" y="4196047"/>
            <a:ext cx="5164800" cy="481600"/>
          </a:xfrm>
          <a:prstGeom prst="rect">
            <a:avLst/>
          </a:prstGeom>
          <a:solidFill>
            <a:srgbClr val="073763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120000" tIns="0" rIns="120000" bIns="0" anchor="ctr" anchorCtr="0">
            <a:noAutofit/>
          </a:bodyPr>
          <a:lstStyle/>
          <a:p>
            <a:pPr marL="237061"/>
            <a:r>
              <a:rPr lang="fr" sz="16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Cook 4 : cuisson 4 niveaux simultanée</a:t>
            </a:r>
            <a:endParaRPr sz="16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302" name="Google Shape;1302;p170"/>
          <p:cNvSpPr/>
          <p:nvPr/>
        </p:nvSpPr>
        <p:spPr>
          <a:xfrm rot="5400000">
            <a:off x="5913869" y="4234556"/>
            <a:ext cx="396800" cy="395600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FDC100"/>
          </a:soli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algn="ctr"/>
            <a:endParaRPr sz="24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03" name="Google Shape;1303;p170"/>
          <p:cNvSpPr/>
          <p:nvPr/>
        </p:nvSpPr>
        <p:spPr>
          <a:xfrm rot="5400000">
            <a:off x="5913869" y="3646451"/>
            <a:ext cx="396800" cy="395600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FDC100"/>
          </a:soli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algn="ctr"/>
            <a:endParaRPr sz="24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04" name="Google Shape;1304;p170"/>
          <p:cNvSpPr txBox="1"/>
          <p:nvPr/>
        </p:nvSpPr>
        <p:spPr>
          <a:xfrm>
            <a:off x="941271" y="4805647"/>
            <a:ext cx="5164800" cy="481600"/>
          </a:xfrm>
          <a:prstGeom prst="rect">
            <a:avLst/>
          </a:prstGeom>
          <a:solidFill>
            <a:srgbClr val="073763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120000" tIns="0" rIns="120000" bIns="0" anchor="ctr" anchorCtr="0">
            <a:noAutofit/>
          </a:bodyPr>
          <a:lstStyle/>
          <a:p>
            <a:pPr marL="237061"/>
            <a:r>
              <a:rPr lang="fr" sz="16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Programmateur 6ème SENS - </a:t>
            </a:r>
            <a:r>
              <a:rPr lang="fr" sz="16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40 </a:t>
            </a:r>
            <a:r>
              <a:rPr lang="fr" sz="16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recettes auto</a:t>
            </a:r>
            <a:endParaRPr sz="16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305" name="Google Shape;1305;p170"/>
          <p:cNvSpPr/>
          <p:nvPr/>
        </p:nvSpPr>
        <p:spPr>
          <a:xfrm rot="5400000">
            <a:off x="5913869" y="4844156"/>
            <a:ext cx="396800" cy="395600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FDC100"/>
          </a:soli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algn="ctr"/>
            <a:endParaRPr sz="24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06" name="Google Shape;1306;p170"/>
          <p:cNvSpPr txBox="1"/>
          <p:nvPr/>
        </p:nvSpPr>
        <p:spPr>
          <a:xfrm>
            <a:off x="941271" y="2988508"/>
            <a:ext cx="5164800" cy="481600"/>
          </a:xfrm>
          <a:prstGeom prst="rect">
            <a:avLst/>
          </a:prstGeom>
          <a:solidFill>
            <a:srgbClr val="073763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120000" tIns="0" rIns="120000" bIns="0" anchor="ctr" anchorCtr="0">
            <a:noAutofit/>
          </a:bodyPr>
          <a:lstStyle/>
          <a:p>
            <a:pPr marL="237061"/>
            <a:r>
              <a:rPr lang="fr" sz="16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Un système vapeur par tiroir push-push</a:t>
            </a:r>
            <a:endParaRPr sz="16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307" name="Google Shape;1307;p170"/>
          <p:cNvSpPr/>
          <p:nvPr/>
        </p:nvSpPr>
        <p:spPr>
          <a:xfrm rot="5400000">
            <a:off x="5913869" y="3017984"/>
            <a:ext cx="396800" cy="395600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FDC100"/>
          </a:soli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algn="ctr"/>
            <a:endParaRPr sz="24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08" name="Google Shape;1308;p17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048307" y="6222801"/>
            <a:ext cx="945677" cy="47638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9" name="Google Shape;1309;p17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614869" y="1168800"/>
            <a:ext cx="4914784" cy="47491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5" name="Google Shape;1315;p17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899"/>
            <a:ext cx="12184640" cy="68538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6" name="Google Shape;1316;p171"/>
          <p:cNvPicPr preferRelativeResize="0"/>
          <p:nvPr/>
        </p:nvPicPr>
        <p:blipFill rotWithShape="1">
          <a:blip r:embed="rId4">
            <a:alphaModFix amt="88000"/>
          </a:blip>
          <a:srcRect l="40632" t="9658" r="2354" b="4178"/>
          <a:stretch/>
        </p:blipFill>
        <p:spPr>
          <a:xfrm>
            <a:off x="5241102" y="950529"/>
            <a:ext cx="6950913" cy="5907484"/>
          </a:xfrm>
          <a:prstGeom prst="rect">
            <a:avLst/>
          </a:prstGeom>
          <a:noFill/>
          <a:ln>
            <a:noFill/>
          </a:ln>
        </p:spPr>
      </p:pic>
      <p:sp>
        <p:nvSpPr>
          <p:cNvPr id="1317" name="Google Shape;1317;p171"/>
          <p:cNvSpPr txBox="1"/>
          <p:nvPr/>
        </p:nvSpPr>
        <p:spPr>
          <a:xfrm>
            <a:off x="265167" y="255467"/>
            <a:ext cx="8050800" cy="138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ctr" anchorCtr="0">
            <a:noAutofit/>
          </a:bodyPr>
          <a:lstStyle/>
          <a:p>
            <a:pPr>
              <a:lnSpc>
                <a:spcPct val="80000"/>
              </a:lnSpc>
            </a:pPr>
            <a:r>
              <a:rPr lang="fr" sz="4000" b="1">
                <a:solidFill>
                  <a:srgbClr val="969696"/>
                </a:solidFill>
                <a:latin typeface="Calibri"/>
                <a:ea typeface="Calibri"/>
                <a:cs typeface="Calibri"/>
                <a:sym typeface="Calibri"/>
              </a:rPr>
              <a:t>INSIGHTS CONSOMMATEURS</a:t>
            </a:r>
            <a:endParaRPr sz="1467"/>
          </a:p>
          <a:p>
            <a:r>
              <a:rPr lang="fr" sz="3200" b="1">
                <a:solidFill>
                  <a:srgbClr val="F1B109"/>
                </a:solidFill>
                <a:latin typeface="Calibri"/>
                <a:ea typeface="Calibri"/>
                <a:cs typeface="Calibri"/>
                <a:sym typeface="Calibri"/>
              </a:rPr>
              <a:t>VAPEUR</a:t>
            </a:r>
            <a:endParaRPr sz="1467" b="1">
              <a:solidFill>
                <a:srgbClr val="F1B109"/>
              </a:solidFill>
            </a:endParaRPr>
          </a:p>
        </p:txBody>
      </p:sp>
      <p:sp>
        <p:nvSpPr>
          <p:cNvPr id="1318" name="Google Shape;1318;p171"/>
          <p:cNvSpPr/>
          <p:nvPr/>
        </p:nvSpPr>
        <p:spPr>
          <a:xfrm rot="5400000">
            <a:off x="4477397" y="2147284"/>
            <a:ext cx="943200" cy="813600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969696">
              <a:alpha val="89800"/>
            </a:srgbClr>
          </a:solidFill>
          <a:ln>
            <a:noFill/>
          </a:ln>
        </p:spPr>
        <p:txBody>
          <a:bodyPr spcFirstLastPara="1" wrap="square" lIns="91433" tIns="45700" rIns="91433" bIns="45700" anchor="ctr" anchorCtr="0">
            <a:noAutofit/>
          </a:bodyPr>
          <a:lstStyle/>
          <a:p>
            <a:pPr algn="ctr"/>
            <a:endParaRPr sz="1733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9" name="Google Shape;1319;p171"/>
          <p:cNvSpPr/>
          <p:nvPr/>
        </p:nvSpPr>
        <p:spPr>
          <a:xfrm rot="5400000">
            <a:off x="501000" y="2004081"/>
            <a:ext cx="3771600" cy="3252800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FFFFFF"/>
          </a:solidFill>
          <a:ln w="19050" cap="flat" cmpd="sng">
            <a:solidFill>
              <a:srgbClr val="F1B10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00" tIns="45667" rIns="91400" bIns="45667" anchor="ctr" anchorCtr="0">
            <a:noAutofit/>
          </a:bodyPr>
          <a:lstStyle/>
          <a:p>
            <a:pPr algn="ctr"/>
            <a:endParaRPr sz="1467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0" name="Google Shape;1320;p171"/>
          <p:cNvSpPr/>
          <p:nvPr/>
        </p:nvSpPr>
        <p:spPr>
          <a:xfrm rot="5400000">
            <a:off x="9000425" y="4331629"/>
            <a:ext cx="943200" cy="813600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969696">
              <a:alpha val="89800"/>
            </a:srgbClr>
          </a:solidFill>
          <a:ln>
            <a:noFill/>
          </a:ln>
        </p:spPr>
        <p:txBody>
          <a:bodyPr spcFirstLastPara="1" wrap="square" lIns="91433" tIns="45700" rIns="91433" bIns="45700" anchor="ctr" anchorCtr="0">
            <a:noAutofit/>
          </a:bodyPr>
          <a:lstStyle/>
          <a:p>
            <a:pPr algn="ctr"/>
            <a:endParaRPr sz="1733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1" name="Google Shape;1321;p171"/>
          <p:cNvSpPr/>
          <p:nvPr/>
        </p:nvSpPr>
        <p:spPr>
          <a:xfrm rot="5400000">
            <a:off x="7815195" y="2004081"/>
            <a:ext cx="3771600" cy="3252800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FFFFFF"/>
          </a:solidFill>
          <a:ln w="19050" cap="flat" cmpd="sng">
            <a:solidFill>
              <a:srgbClr val="F1B10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00" tIns="45667" rIns="91400" bIns="45667" anchor="ctr" anchorCtr="0">
            <a:noAutofit/>
          </a:bodyPr>
          <a:lstStyle/>
          <a:p>
            <a:pPr algn="ctr"/>
            <a:endParaRPr sz="1467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322" name="Google Shape;1322;p171"/>
          <p:cNvGrpSpPr/>
          <p:nvPr/>
        </p:nvGrpSpPr>
        <p:grpSpPr>
          <a:xfrm>
            <a:off x="32801" y="4634663"/>
            <a:ext cx="1694400" cy="1965076"/>
            <a:chOff x="744000" y="4126867"/>
            <a:chExt cx="1694400" cy="1965600"/>
          </a:xfrm>
        </p:grpSpPr>
        <p:sp>
          <p:nvSpPr>
            <p:cNvPr id="1323" name="Google Shape;1323;p171"/>
            <p:cNvSpPr/>
            <p:nvPr/>
          </p:nvSpPr>
          <p:spPr>
            <a:xfrm rot="5400000">
              <a:off x="608400" y="4262467"/>
              <a:ext cx="1965600" cy="1694400"/>
            </a:xfrm>
            <a:prstGeom prst="hexagon">
              <a:avLst>
                <a:gd name="adj" fmla="val 25000"/>
                <a:gd name="vf" fmla="val 115470"/>
              </a:avLst>
            </a:prstGeom>
            <a:noFill/>
            <a:ln w="19050" cap="sq" cmpd="sng">
              <a:solidFill>
                <a:srgbClr val="8E8E8F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00" tIns="45667" rIns="91400" bIns="45667" anchor="ctr" anchorCtr="0">
              <a:noAutofit/>
            </a:bodyPr>
            <a:lstStyle/>
            <a:p>
              <a:pPr algn="ctr"/>
              <a:endParaRPr sz="1467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324" name="Google Shape;1324;p171"/>
            <p:cNvGrpSpPr/>
            <p:nvPr/>
          </p:nvGrpSpPr>
          <p:grpSpPr>
            <a:xfrm>
              <a:off x="1106116" y="4800630"/>
              <a:ext cx="1060801" cy="724716"/>
              <a:chOff x="-5992813" y="6045200"/>
              <a:chExt cx="1078050" cy="736500"/>
            </a:xfrm>
          </p:grpSpPr>
          <p:sp>
            <p:nvSpPr>
              <p:cNvPr id="1325" name="Google Shape;1325;p171"/>
              <p:cNvSpPr/>
              <p:nvPr/>
            </p:nvSpPr>
            <p:spPr>
              <a:xfrm>
                <a:off x="-5440363" y="6143625"/>
                <a:ext cx="525600" cy="517500"/>
              </a:xfrm>
              <a:custGeom>
                <a:avLst/>
                <a:gdLst/>
                <a:ahLst/>
                <a:cxnLst/>
                <a:rect l="l" t="t" r="r" b="b"/>
                <a:pathLst>
                  <a:path w="120000" h="120000" extrusionOk="0">
                    <a:moveTo>
                      <a:pt x="120000" y="35652"/>
                    </a:moveTo>
                    <a:cubicBezTo>
                      <a:pt x="88285" y="3478"/>
                      <a:pt x="88285" y="3478"/>
                      <a:pt x="88285" y="3478"/>
                    </a:cubicBezTo>
                    <a:cubicBezTo>
                      <a:pt x="88285" y="3478"/>
                      <a:pt x="88285" y="3478"/>
                      <a:pt x="88285" y="3478"/>
                    </a:cubicBezTo>
                    <a:cubicBezTo>
                      <a:pt x="84000" y="0"/>
                      <a:pt x="84000" y="0"/>
                      <a:pt x="84000" y="0"/>
                    </a:cubicBezTo>
                    <a:cubicBezTo>
                      <a:pt x="18000" y="66956"/>
                      <a:pt x="18000" y="66956"/>
                      <a:pt x="18000" y="66956"/>
                    </a:cubicBezTo>
                    <a:cubicBezTo>
                      <a:pt x="17142" y="66956"/>
                      <a:pt x="17142" y="67826"/>
                      <a:pt x="16285" y="68695"/>
                    </a:cubicBezTo>
                    <a:cubicBezTo>
                      <a:pt x="857" y="112173"/>
                      <a:pt x="857" y="112173"/>
                      <a:pt x="857" y="112173"/>
                    </a:cubicBezTo>
                    <a:cubicBezTo>
                      <a:pt x="0" y="113913"/>
                      <a:pt x="0" y="116521"/>
                      <a:pt x="1714" y="118260"/>
                    </a:cubicBezTo>
                    <a:cubicBezTo>
                      <a:pt x="3428" y="119130"/>
                      <a:pt x="4285" y="120000"/>
                      <a:pt x="6000" y="120000"/>
                    </a:cubicBezTo>
                    <a:cubicBezTo>
                      <a:pt x="6857" y="120000"/>
                      <a:pt x="7714" y="120000"/>
                      <a:pt x="7714" y="120000"/>
                    </a:cubicBezTo>
                    <a:cubicBezTo>
                      <a:pt x="49714" y="105217"/>
                      <a:pt x="49714" y="105217"/>
                      <a:pt x="49714" y="105217"/>
                    </a:cubicBezTo>
                    <a:cubicBezTo>
                      <a:pt x="50571" y="105217"/>
                      <a:pt x="51428" y="105217"/>
                      <a:pt x="52285" y="104347"/>
                    </a:cubicBezTo>
                    <a:cubicBezTo>
                      <a:pt x="115714" y="39130"/>
                      <a:pt x="115714" y="39130"/>
                      <a:pt x="115714" y="39130"/>
                    </a:cubicBezTo>
                    <a:cubicBezTo>
                      <a:pt x="115714" y="39130"/>
                      <a:pt x="115714" y="39130"/>
                      <a:pt x="115714" y="39130"/>
                    </a:cubicBezTo>
                    <a:lnTo>
                      <a:pt x="120000" y="35652"/>
                    </a:lnTo>
                    <a:close/>
                    <a:moveTo>
                      <a:pt x="18857" y="97391"/>
                    </a:moveTo>
                    <a:cubicBezTo>
                      <a:pt x="25714" y="78260"/>
                      <a:pt x="25714" y="78260"/>
                      <a:pt x="25714" y="78260"/>
                    </a:cubicBezTo>
                    <a:cubicBezTo>
                      <a:pt x="42857" y="94782"/>
                      <a:pt x="42857" y="94782"/>
                      <a:pt x="42857" y="94782"/>
                    </a:cubicBezTo>
                    <a:cubicBezTo>
                      <a:pt x="23142" y="101739"/>
                      <a:pt x="23142" y="101739"/>
                      <a:pt x="23142" y="101739"/>
                    </a:cubicBezTo>
                    <a:lnTo>
                      <a:pt x="18857" y="97391"/>
                    </a:lnTo>
                    <a:close/>
                    <a:moveTo>
                      <a:pt x="33428" y="67826"/>
                    </a:moveTo>
                    <a:cubicBezTo>
                      <a:pt x="84000" y="16521"/>
                      <a:pt x="84000" y="16521"/>
                      <a:pt x="84000" y="16521"/>
                    </a:cubicBezTo>
                    <a:cubicBezTo>
                      <a:pt x="102857" y="35652"/>
                      <a:pt x="102857" y="35652"/>
                      <a:pt x="102857" y="35652"/>
                    </a:cubicBezTo>
                    <a:cubicBezTo>
                      <a:pt x="52285" y="86956"/>
                      <a:pt x="52285" y="86956"/>
                      <a:pt x="52285" y="86956"/>
                    </a:cubicBezTo>
                    <a:lnTo>
                      <a:pt x="33428" y="67826"/>
                    </a:lnTo>
                    <a:close/>
                  </a:path>
                </a:pathLst>
              </a:custGeom>
              <a:solidFill>
                <a:srgbClr val="F1B109"/>
              </a:solidFill>
              <a:ln>
                <a:noFill/>
              </a:ln>
            </p:spPr>
            <p:txBody>
              <a:bodyPr spcFirstLastPara="1" wrap="square" lIns="91400" tIns="45700" rIns="91400" bIns="45700" anchor="t" anchorCtr="0">
                <a:noAutofit/>
              </a:bodyPr>
              <a:lstStyle/>
              <a:p>
                <a:endParaRPr sz="1733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26" name="Google Shape;1326;p171"/>
              <p:cNvSpPr/>
              <p:nvPr/>
            </p:nvSpPr>
            <p:spPr>
              <a:xfrm>
                <a:off x="-5992813" y="6045200"/>
                <a:ext cx="844500" cy="736500"/>
              </a:xfrm>
              <a:custGeom>
                <a:avLst/>
                <a:gdLst/>
                <a:ahLst/>
                <a:cxnLst/>
                <a:rect l="l" t="t" r="r" b="b"/>
                <a:pathLst>
                  <a:path w="120000" h="120000" extrusionOk="0">
                    <a:moveTo>
                      <a:pt x="112533" y="97346"/>
                    </a:moveTo>
                    <a:cubicBezTo>
                      <a:pt x="112533" y="111428"/>
                      <a:pt x="112533" y="111428"/>
                      <a:pt x="112533" y="111428"/>
                    </a:cubicBezTo>
                    <a:cubicBezTo>
                      <a:pt x="53866" y="111428"/>
                      <a:pt x="53866" y="111428"/>
                      <a:pt x="53866" y="111428"/>
                    </a:cubicBezTo>
                    <a:cubicBezTo>
                      <a:pt x="53866" y="94897"/>
                      <a:pt x="53866" y="94897"/>
                      <a:pt x="53866" y="94897"/>
                    </a:cubicBezTo>
                    <a:cubicBezTo>
                      <a:pt x="46400" y="94897"/>
                      <a:pt x="46400" y="94897"/>
                      <a:pt x="46400" y="94897"/>
                    </a:cubicBezTo>
                    <a:cubicBezTo>
                      <a:pt x="46400" y="111428"/>
                      <a:pt x="46400" y="111428"/>
                      <a:pt x="46400" y="111428"/>
                    </a:cubicBezTo>
                    <a:cubicBezTo>
                      <a:pt x="7466" y="111428"/>
                      <a:pt x="7466" y="111428"/>
                      <a:pt x="7466" y="111428"/>
                    </a:cubicBezTo>
                    <a:cubicBezTo>
                      <a:pt x="7466" y="63673"/>
                      <a:pt x="7466" y="63673"/>
                      <a:pt x="7466" y="63673"/>
                    </a:cubicBezTo>
                    <a:cubicBezTo>
                      <a:pt x="46400" y="63673"/>
                      <a:pt x="46400" y="63673"/>
                      <a:pt x="46400" y="63673"/>
                    </a:cubicBezTo>
                    <a:cubicBezTo>
                      <a:pt x="46400" y="77142"/>
                      <a:pt x="46400" y="77142"/>
                      <a:pt x="46400" y="77142"/>
                    </a:cubicBezTo>
                    <a:cubicBezTo>
                      <a:pt x="53866" y="77142"/>
                      <a:pt x="53866" y="77142"/>
                      <a:pt x="53866" y="77142"/>
                    </a:cubicBezTo>
                    <a:cubicBezTo>
                      <a:pt x="53866" y="42244"/>
                      <a:pt x="53866" y="42244"/>
                      <a:pt x="53866" y="42244"/>
                    </a:cubicBezTo>
                    <a:cubicBezTo>
                      <a:pt x="46400" y="42244"/>
                      <a:pt x="46400" y="42244"/>
                      <a:pt x="46400" y="42244"/>
                    </a:cubicBezTo>
                    <a:cubicBezTo>
                      <a:pt x="46400" y="55102"/>
                      <a:pt x="46400" y="55102"/>
                      <a:pt x="46400" y="55102"/>
                    </a:cubicBezTo>
                    <a:cubicBezTo>
                      <a:pt x="7466" y="55102"/>
                      <a:pt x="7466" y="55102"/>
                      <a:pt x="7466" y="55102"/>
                    </a:cubicBezTo>
                    <a:cubicBezTo>
                      <a:pt x="7466" y="8571"/>
                      <a:pt x="7466" y="8571"/>
                      <a:pt x="7466" y="8571"/>
                    </a:cubicBezTo>
                    <a:cubicBezTo>
                      <a:pt x="46400" y="8571"/>
                      <a:pt x="46400" y="8571"/>
                      <a:pt x="46400" y="8571"/>
                    </a:cubicBezTo>
                    <a:cubicBezTo>
                      <a:pt x="46400" y="25102"/>
                      <a:pt x="46400" y="25102"/>
                      <a:pt x="46400" y="25102"/>
                    </a:cubicBezTo>
                    <a:cubicBezTo>
                      <a:pt x="53866" y="25102"/>
                      <a:pt x="53866" y="25102"/>
                      <a:pt x="53866" y="25102"/>
                    </a:cubicBezTo>
                    <a:cubicBezTo>
                      <a:pt x="53866" y="8571"/>
                      <a:pt x="53866" y="8571"/>
                      <a:pt x="53866" y="8571"/>
                    </a:cubicBezTo>
                    <a:cubicBezTo>
                      <a:pt x="82133" y="8571"/>
                      <a:pt x="82133" y="8571"/>
                      <a:pt x="82133" y="8571"/>
                    </a:cubicBezTo>
                    <a:cubicBezTo>
                      <a:pt x="82133" y="0"/>
                      <a:pt x="82133" y="0"/>
                      <a:pt x="8213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19999"/>
                      <a:pt x="0" y="119999"/>
                      <a:pt x="0" y="119999"/>
                    </a:cubicBezTo>
                    <a:cubicBezTo>
                      <a:pt x="120000" y="119999"/>
                      <a:pt x="120000" y="119999"/>
                      <a:pt x="120000" y="119999"/>
                    </a:cubicBezTo>
                    <a:cubicBezTo>
                      <a:pt x="120000" y="89999"/>
                      <a:pt x="120000" y="89999"/>
                      <a:pt x="120000" y="89999"/>
                    </a:cubicBezTo>
                    <a:cubicBezTo>
                      <a:pt x="116266" y="94285"/>
                      <a:pt x="116266" y="94285"/>
                      <a:pt x="116266" y="94285"/>
                    </a:cubicBezTo>
                    <a:cubicBezTo>
                      <a:pt x="115200" y="95510"/>
                      <a:pt x="114133" y="96734"/>
                      <a:pt x="112533" y="97346"/>
                    </a:cubicBezTo>
                    <a:close/>
                  </a:path>
                </a:pathLst>
              </a:custGeom>
              <a:solidFill>
                <a:srgbClr val="51534A"/>
              </a:solidFill>
              <a:ln>
                <a:noFill/>
              </a:ln>
            </p:spPr>
            <p:txBody>
              <a:bodyPr spcFirstLastPara="1" wrap="square" lIns="91400" tIns="45700" rIns="91400" bIns="45700" anchor="t" anchorCtr="0">
                <a:noAutofit/>
              </a:bodyPr>
              <a:lstStyle/>
              <a:p>
                <a:endParaRPr sz="1733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27" name="Google Shape;1327;p171"/>
              <p:cNvSpPr/>
              <p:nvPr/>
            </p:nvSpPr>
            <p:spPr>
              <a:xfrm>
                <a:off x="-5278438" y="6045200"/>
                <a:ext cx="130200" cy="153900"/>
              </a:xfrm>
              <a:custGeom>
                <a:avLst/>
                <a:gdLst/>
                <a:ahLst/>
                <a:cxnLst/>
                <a:rect l="l" t="t" r="r" b="b"/>
                <a:pathLst>
                  <a:path w="120000" h="120000" extrusionOk="0">
                    <a:moveTo>
                      <a:pt x="71707" y="120000"/>
                    </a:moveTo>
                    <a:lnTo>
                      <a:pt x="120000" y="79175"/>
                    </a:lnTo>
                    <a:lnTo>
                      <a:pt x="120000" y="0"/>
                    </a:lnTo>
                    <a:lnTo>
                      <a:pt x="0" y="0"/>
                    </a:lnTo>
                    <a:lnTo>
                      <a:pt x="0" y="40824"/>
                    </a:lnTo>
                    <a:lnTo>
                      <a:pt x="71707" y="40824"/>
                    </a:lnTo>
                    <a:lnTo>
                      <a:pt x="71707" y="120000"/>
                    </a:lnTo>
                    <a:close/>
                  </a:path>
                </a:pathLst>
              </a:custGeom>
              <a:solidFill>
                <a:srgbClr val="51534A"/>
              </a:solidFill>
              <a:ln>
                <a:noFill/>
              </a:ln>
            </p:spPr>
            <p:txBody>
              <a:bodyPr spcFirstLastPara="1" wrap="square" lIns="91400" tIns="45700" rIns="91400" bIns="45700" anchor="t" anchorCtr="0">
                <a:noAutofit/>
              </a:bodyPr>
              <a:lstStyle/>
              <a:p>
                <a:endParaRPr sz="1733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28" name="Google Shape;1328;p171"/>
              <p:cNvSpPr/>
              <p:nvPr/>
            </p:nvSpPr>
            <p:spPr>
              <a:xfrm>
                <a:off x="-5497513" y="6229350"/>
                <a:ext cx="266700" cy="52500"/>
              </a:xfrm>
              <a:custGeom>
                <a:avLst/>
                <a:gdLst/>
                <a:ahLst/>
                <a:cxnLst/>
                <a:rect l="l" t="t" r="r" b="b"/>
                <a:pathLst>
                  <a:path w="120000" h="120000" extrusionOk="0">
                    <a:moveTo>
                      <a:pt x="0" y="120000"/>
                    </a:moveTo>
                    <a:lnTo>
                      <a:pt x="96428" y="120000"/>
                    </a:lnTo>
                    <a:lnTo>
                      <a:pt x="120000" y="0"/>
                    </a:lnTo>
                    <a:lnTo>
                      <a:pt x="0" y="0"/>
                    </a:lnTo>
                    <a:lnTo>
                      <a:pt x="0" y="120000"/>
                    </a:lnTo>
                    <a:close/>
                  </a:path>
                </a:pathLst>
              </a:custGeom>
              <a:solidFill>
                <a:srgbClr val="51534A"/>
              </a:solidFill>
              <a:ln>
                <a:noFill/>
              </a:ln>
            </p:spPr>
            <p:txBody>
              <a:bodyPr spcFirstLastPara="1" wrap="square" lIns="91400" tIns="45700" rIns="91400" bIns="45700" anchor="t" anchorCtr="0">
                <a:noAutofit/>
              </a:bodyPr>
              <a:lstStyle/>
              <a:p>
                <a:endParaRPr sz="1733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1329" name="Google Shape;1329;p171"/>
          <p:cNvSpPr/>
          <p:nvPr/>
        </p:nvSpPr>
        <p:spPr>
          <a:xfrm rot="5400000">
            <a:off x="10322771" y="1286759"/>
            <a:ext cx="1965200" cy="1694400"/>
          </a:xfrm>
          <a:prstGeom prst="hexagon">
            <a:avLst>
              <a:gd name="adj" fmla="val 25000"/>
              <a:gd name="vf" fmla="val 115470"/>
            </a:avLst>
          </a:prstGeom>
          <a:noFill/>
          <a:ln w="19050" cap="sq" cmpd="sng">
            <a:solidFill>
              <a:srgbClr val="8E8E8F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00" tIns="45667" rIns="91400" bIns="45667" anchor="ctr" anchorCtr="0">
            <a:noAutofit/>
          </a:bodyPr>
          <a:lstStyle/>
          <a:p>
            <a:pPr algn="ctr"/>
            <a:endParaRPr sz="1467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0" name="Google Shape;1330;p171"/>
          <p:cNvSpPr txBox="1"/>
          <p:nvPr/>
        </p:nvSpPr>
        <p:spPr>
          <a:xfrm>
            <a:off x="5887435" y="6456773"/>
            <a:ext cx="420400" cy="27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pPr algn="ctr"/>
            <a:fld id="{00000000-1234-1234-1234-123412341234}" type="slidenum">
              <a:rPr lang="fr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pPr algn="ctr"/>
              <a:t>25</a:t>
            </a:fld>
            <a:endParaRPr sz="12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1" name="Google Shape;1331;p171"/>
          <p:cNvSpPr txBox="1"/>
          <p:nvPr/>
        </p:nvSpPr>
        <p:spPr>
          <a:xfrm>
            <a:off x="1391087" y="1905575"/>
            <a:ext cx="1999600" cy="100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r" sz="6400" b="1" i="1">
                <a:solidFill>
                  <a:srgbClr val="F1B109"/>
                </a:solidFill>
                <a:latin typeface="Roboto"/>
                <a:ea typeface="Roboto"/>
                <a:cs typeface="Roboto"/>
                <a:sym typeface="Roboto"/>
              </a:rPr>
              <a:t>74%</a:t>
            </a:r>
            <a:endParaRPr sz="6400" b="1" i="1">
              <a:solidFill>
                <a:srgbClr val="F1B109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1332" name="Google Shape;1332;p171"/>
          <p:cNvCxnSpPr/>
          <p:nvPr/>
        </p:nvCxnSpPr>
        <p:spPr>
          <a:xfrm>
            <a:off x="1620600" y="2939033"/>
            <a:ext cx="14212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Dot"/>
            <a:round/>
            <a:headEnd type="none" w="med" len="med"/>
            <a:tailEnd type="none" w="med" len="med"/>
          </a:ln>
        </p:spPr>
      </p:cxnSp>
      <p:sp>
        <p:nvSpPr>
          <p:cNvPr id="1333" name="Google Shape;1333;p171"/>
          <p:cNvSpPr txBox="1"/>
          <p:nvPr/>
        </p:nvSpPr>
        <p:spPr>
          <a:xfrm>
            <a:off x="961500" y="3036484"/>
            <a:ext cx="2850800" cy="186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>
              <a:buClr>
                <a:schemeClr val="dk1"/>
              </a:buClr>
              <a:buSzPts val="1100"/>
            </a:pPr>
            <a:r>
              <a:rPr lang="fr" sz="1867" i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des Français se disent </a:t>
            </a:r>
            <a:r>
              <a:rPr lang="fr" sz="1867" b="1" i="1">
                <a:solidFill>
                  <a:srgbClr val="F1B109"/>
                </a:solidFill>
                <a:latin typeface="Roboto"/>
                <a:ea typeface="Roboto"/>
                <a:cs typeface="Roboto"/>
                <a:sym typeface="Roboto"/>
              </a:rPr>
              <a:t>intéressés par la cuisson vapeur. </a:t>
            </a:r>
            <a:endParaRPr sz="1867" i="1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334" name="Google Shape;1334;p171"/>
          <p:cNvSpPr txBox="1"/>
          <p:nvPr/>
        </p:nvSpPr>
        <p:spPr>
          <a:xfrm>
            <a:off x="8765433" y="1905569"/>
            <a:ext cx="1764800" cy="92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r" sz="6400" b="1" i="1">
                <a:solidFill>
                  <a:srgbClr val="F1B109"/>
                </a:solidFill>
                <a:latin typeface="Roboto"/>
                <a:ea typeface="Roboto"/>
                <a:cs typeface="Roboto"/>
                <a:sym typeface="Roboto"/>
              </a:rPr>
              <a:t>49%</a:t>
            </a:r>
            <a:endParaRPr sz="6400" b="1" i="1">
              <a:solidFill>
                <a:srgbClr val="F1B109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1335" name="Google Shape;1335;p171"/>
          <p:cNvCxnSpPr/>
          <p:nvPr/>
        </p:nvCxnSpPr>
        <p:spPr>
          <a:xfrm>
            <a:off x="8937233" y="2939033"/>
            <a:ext cx="14212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Dot"/>
            <a:round/>
            <a:headEnd type="none" w="med" len="med"/>
            <a:tailEnd type="none" w="med" len="med"/>
          </a:ln>
        </p:spPr>
      </p:cxnSp>
      <p:sp>
        <p:nvSpPr>
          <p:cNvPr id="1336" name="Google Shape;1336;p171"/>
          <p:cNvSpPr txBox="1"/>
          <p:nvPr/>
        </p:nvSpPr>
        <p:spPr>
          <a:xfrm>
            <a:off x="8275700" y="3025684"/>
            <a:ext cx="2850800" cy="186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r" sz="1867" i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des Français intéressés par la vapeur le sont pour le </a:t>
            </a:r>
            <a:r>
              <a:rPr lang="fr" sz="1867" b="1" i="1">
                <a:solidFill>
                  <a:srgbClr val="F1B109"/>
                </a:solidFill>
                <a:latin typeface="Roboto"/>
                <a:ea typeface="Roboto"/>
                <a:cs typeface="Roboto"/>
                <a:sym typeface="Roboto"/>
              </a:rPr>
              <a:t>goût.</a:t>
            </a:r>
            <a:endParaRPr sz="1867" b="1" i="1">
              <a:solidFill>
                <a:srgbClr val="F1B109"/>
              </a:solidFill>
              <a:latin typeface="Roboto"/>
              <a:ea typeface="Roboto"/>
              <a:cs typeface="Roboto"/>
              <a:sym typeface="Roboto"/>
            </a:endParaRPr>
          </a:p>
          <a:p>
            <a:pPr algn="ctr"/>
            <a:r>
              <a:rPr lang="fr" sz="1467" i="1">
                <a:latin typeface="Roboto"/>
                <a:ea typeface="Roboto"/>
                <a:cs typeface="Roboto"/>
                <a:sym typeface="Roboto"/>
              </a:rPr>
              <a:t>Le goût est aussi le premier frein pour les consos non intéressés (36%)</a:t>
            </a:r>
            <a:endParaRPr sz="1467" i="1">
              <a:latin typeface="Roboto"/>
              <a:ea typeface="Roboto"/>
              <a:cs typeface="Roboto"/>
              <a:sym typeface="Roboto"/>
            </a:endParaRPr>
          </a:p>
          <a:p>
            <a:pPr algn="ctr"/>
            <a:endParaRPr sz="1467" b="1" i="1">
              <a:solidFill>
                <a:srgbClr val="F1B109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337" name="Google Shape;1337;p171"/>
          <p:cNvSpPr/>
          <p:nvPr/>
        </p:nvSpPr>
        <p:spPr>
          <a:xfrm rot="5400000">
            <a:off x="4158600" y="2004081"/>
            <a:ext cx="3771600" cy="3252800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FFFFFF"/>
          </a:solidFill>
          <a:ln w="19050" cap="flat" cmpd="sng">
            <a:solidFill>
              <a:srgbClr val="F1B10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00" tIns="45667" rIns="91400" bIns="45667" anchor="ctr" anchorCtr="0">
            <a:noAutofit/>
          </a:bodyPr>
          <a:lstStyle/>
          <a:p>
            <a:pPr algn="ctr"/>
            <a:endParaRPr sz="1467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338" name="Google Shape;1338;p171"/>
          <p:cNvCxnSpPr/>
          <p:nvPr/>
        </p:nvCxnSpPr>
        <p:spPr>
          <a:xfrm>
            <a:off x="7490131" y="3632663"/>
            <a:ext cx="789200" cy="11200"/>
          </a:xfrm>
          <a:prstGeom prst="straightConnector1">
            <a:avLst/>
          </a:prstGeom>
          <a:noFill/>
          <a:ln w="19050" cap="flat" cmpd="sng">
            <a:solidFill>
              <a:srgbClr val="51534A"/>
            </a:solidFill>
            <a:prstDash val="dash"/>
            <a:miter lim="800000"/>
            <a:headEnd type="oval" w="sm" len="sm"/>
            <a:tailEnd type="oval" w="sm" len="sm"/>
          </a:ln>
        </p:spPr>
      </p:cxnSp>
      <p:sp>
        <p:nvSpPr>
          <p:cNvPr id="1339" name="Google Shape;1339;p171"/>
          <p:cNvSpPr txBox="1"/>
          <p:nvPr/>
        </p:nvSpPr>
        <p:spPr>
          <a:xfrm>
            <a:off x="5162100" y="1905567"/>
            <a:ext cx="1764800" cy="100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r" sz="6400" b="1" i="1">
                <a:solidFill>
                  <a:srgbClr val="F1B109"/>
                </a:solidFill>
                <a:latin typeface="Roboto"/>
                <a:ea typeface="Roboto"/>
                <a:cs typeface="Roboto"/>
                <a:sym typeface="Roboto"/>
              </a:rPr>
              <a:t>83%</a:t>
            </a:r>
            <a:endParaRPr sz="6400" b="1" i="1">
              <a:solidFill>
                <a:srgbClr val="F1B109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1340" name="Google Shape;1340;p171"/>
          <p:cNvCxnSpPr/>
          <p:nvPr/>
        </p:nvCxnSpPr>
        <p:spPr>
          <a:xfrm>
            <a:off x="5278200" y="2939033"/>
            <a:ext cx="14212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Dot"/>
            <a:round/>
            <a:headEnd type="none" w="med" len="med"/>
            <a:tailEnd type="none" w="med" len="med"/>
          </a:ln>
        </p:spPr>
      </p:cxnSp>
      <p:sp>
        <p:nvSpPr>
          <p:cNvPr id="1341" name="Google Shape;1341;p171"/>
          <p:cNvSpPr txBox="1"/>
          <p:nvPr/>
        </p:nvSpPr>
        <p:spPr>
          <a:xfrm>
            <a:off x="4619100" y="3036484"/>
            <a:ext cx="2850800" cy="186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>
              <a:buClr>
                <a:schemeClr val="dk1"/>
              </a:buClr>
              <a:buSzPts val="1100"/>
            </a:pPr>
            <a:r>
              <a:rPr lang="fr" sz="1867" i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des Français intéressés par la vapeur le sont pour cuisiner </a:t>
            </a:r>
            <a:r>
              <a:rPr lang="fr" sz="1867" b="1" i="1">
                <a:solidFill>
                  <a:srgbClr val="F1B109"/>
                </a:solidFill>
                <a:latin typeface="Roboto"/>
                <a:ea typeface="Roboto"/>
                <a:cs typeface="Roboto"/>
                <a:sym typeface="Roboto"/>
              </a:rPr>
              <a:t>plus sainement.</a:t>
            </a:r>
            <a:endParaRPr sz="1067" i="1">
              <a:solidFill>
                <a:srgbClr val="F1B109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1342" name="Google Shape;1342;p171"/>
          <p:cNvCxnSpPr/>
          <p:nvPr/>
        </p:nvCxnSpPr>
        <p:spPr>
          <a:xfrm>
            <a:off x="3832531" y="3632663"/>
            <a:ext cx="789200" cy="11200"/>
          </a:xfrm>
          <a:prstGeom prst="straightConnector1">
            <a:avLst/>
          </a:prstGeom>
          <a:noFill/>
          <a:ln w="19050" cap="flat" cmpd="sng">
            <a:solidFill>
              <a:srgbClr val="51534A"/>
            </a:solidFill>
            <a:prstDash val="dash"/>
            <a:miter lim="800000"/>
            <a:headEnd type="oval" w="sm" len="sm"/>
            <a:tailEnd type="oval" w="sm" len="sm"/>
          </a:ln>
        </p:spPr>
      </p:cxnSp>
      <p:sp>
        <p:nvSpPr>
          <p:cNvPr id="1343" name="Google Shape;1343;p171"/>
          <p:cNvSpPr txBox="1"/>
          <p:nvPr/>
        </p:nvSpPr>
        <p:spPr>
          <a:xfrm>
            <a:off x="-7" y="6613241"/>
            <a:ext cx="6566800" cy="19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91433" rIns="91433" bIns="91433" anchor="t" anchorCtr="0">
            <a:noAutofit/>
          </a:bodyPr>
          <a:lstStyle/>
          <a:p>
            <a:r>
              <a:rPr lang="fr" sz="1067" i="1">
                <a:latin typeface="Roboto"/>
                <a:ea typeface="Roboto"/>
                <a:cs typeface="Roboto"/>
                <a:sym typeface="Roboto"/>
              </a:rPr>
              <a:t>Source : Leviers d’avenir en électroménager - Gifam Avril 2019</a:t>
            </a:r>
            <a:endParaRPr sz="1067" i="1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344" name="Google Shape;1344;p17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763833" y="195277"/>
            <a:ext cx="1229511" cy="6193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5" name="Google Shape;1345;p17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1048307" y="6222801"/>
            <a:ext cx="945677" cy="4763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50"/>
                                        <p:tgtEl>
                                          <p:spTgt spid="13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50"/>
                                        <p:tgtEl>
                                          <p:spTgt spid="13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/>
                                        <p:tgtEl>
                                          <p:spTgt spid="1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/>
                                        <p:tgtEl>
                                          <p:spTgt spid="1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/>
                                        <p:tgtEl>
                                          <p:spTgt spid="1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/>
                                        <p:tgtEl>
                                          <p:spTgt spid="13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0" name="Google Shape;1350;p17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763833" y="195277"/>
            <a:ext cx="1229511" cy="619367"/>
          </a:xfrm>
          <a:prstGeom prst="rect">
            <a:avLst/>
          </a:prstGeom>
          <a:noFill/>
          <a:ln>
            <a:noFill/>
          </a:ln>
        </p:spPr>
      </p:pic>
      <p:sp>
        <p:nvSpPr>
          <p:cNvPr id="1351" name="Google Shape;1351;p172"/>
          <p:cNvSpPr txBox="1"/>
          <p:nvPr/>
        </p:nvSpPr>
        <p:spPr>
          <a:xfrm>
            <a:off x="723767" y="3425763"/>
            <a:ext cx="3188400" cy="3114800"/>
          </a:xfrm>
          <a:prstGeom prst="rect">
            <a:avLst/>
          </a:prstGeom>
          <a:noFill/>
          <a:ln w="19050" cap="flat" cmpd="sng">
            <a:solidFill>
              <a:srgbClr val="FDC1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>
              <a:lnSpc>
                <a:spcPct val="90000"/>
              </a:lnSpc>
            </a:pPr>
            <a:endParaRPr sz="2400">
              <a:solidFill>
                <a:srgbClr val="012F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lnSpc>
                <a:spcPct val="90000"/>
              </a:lnSpc>
            </a:pPr>
            <a:endParaRPr sz="1333">
              <a:latin typeface="Calibri"/>
              <a:ea typeface="Calibri"/>
              <a:cs typeface="Calibri"/>
              <a:sym typeface="Calibri"/>
            </a:endParaRPr>
          </a:p>
          <a:p>
            <a:pPr marL="609585" indent="-423323">
              <a:lnSpc>
                <a:spcPct val="90000"/>
              </a:lnSpc>
              <a:buClr>
                <a:srgbClr val="FDC100"/>
              </a:buClr>
              <a:buSzPts val="1400"/>
              <a:buFont typeface="Calibri"/>
              <a:buChar char="●"/>
            </a:pPr>
            <a:r>
              <a:rPr lang="fr" sz="1867" b="1">
                <a:latin typeface="Calibri"/>
                <a:ea typeface="Calibri"/>
                <a:cs typeface="Calibri"/>
                <a:sym typeface="Calibri"/>
              </a:rPr>
              <a:t>Préserve les vitamines</a:t>
            </a:r>
            <a:r>
              <a:rPr lang="fr" sz="1867">
                <a:latin typeface="Calibri"/>
                <a:ea typeface="Calibri"/>
                <a:cs typeface="Calibri"/>
                <a:sym typeface="Calibri"/>
              </a:rPr>
              <a:t> et sels minéraux des poissons, viandes, légumes et du riz</a:t>
            </a:r>
            <a:endParaRPr sz="1867">
              <a:latin typeface="Calibri"/>
              <a:ea typeface="Calibri"/>
              <a:cs typeface="Calibri"/>
              <a:sym typeface="Calibri"/>
            </a:endParaRPr>
          </a:p>
          <a:p>
            <a:pPr marL="609585">
              <a:lnSpc>
                <a:spcPct val="90000"/>
              </a:lnSpc>
            </a:pPr>
            <a:endParaRPr sz="1867">
              <a:latin typeface="Calibri"/>
              <a:ea typeface="Calibri"/>
              <a:cs typeface="Calibri"/>
              <a:sym typeface="Calibri"/>
            </a:endParaRPr>
          </a:p>
          <a:p>
            <a:pPr marL="609585" indent="-423323">
              <a:lnSpc>
                <a:spcPct val="90000"/>
              </a:lnSpc>
              <a:buClr>
                <a:srgbClr val="FDC100"/>
              </a:buClr>
              <a:buSzPts val="1400"/>
              <a:buFont typeface="Calibri"/>
              <a:buChar char="●"/>
            </a:pPr>
            <a:r>
              <a:rPr lang="fr" sz="1867">
                <a:latin typeface="Calibri"/>
                <a:ea typeface="Calibri"/>
                <a:cs typeface="Calibri"/>
                <a:sym typeface="Calibri"/>
              </a:rPr>
              <a:t>Permet une cuisson sans matières grasses</a:t>
            </a:r>
            <a:endParaRPr sz="1867">
              <a:latin typeface="Calibri"/>
              <a:ea typeface="Calibri"/>
              <a:cs typeface="Calibri"/>
              <a:sym typeface="Calibri"/>
            </a:endParaRPr>
          </a:p>
          <a:p>
            <a:pPr marL="609585">
              <a:lnSpc>
                <a:spcPct val="90000"/>
              </a:lnSpc>
            </a:pPr>
            <a:endParaRPr sz="1867">
              <a:latin typeface="Calibri"/>
              <a:ea typeface="Calibri"/>
              <a:cs typeface="Calibri"/>
              <a:sym typeface="Calibri"/>
            </a:endParaRPr>
          </a:p>
          <a:p>
            <a:pPr>
              <a:lnSpc>
                <a:spcPct val="90000"/>
              </a:lnSpc>
            </a:pPr>
            <a:endParaRPr sz="1867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52" name="Google Shape;1352;p172"/>
          <p:cNvSpPr txBox="1"/>
          <p:nvPr/>
        </p:nvSpPr>
        <p:spPr>
          <a:xfrm>
            <a:off x="4501800" y="3425763"/>
            <a:ext cx="3188400" cy="3114800"/>
          </a:xfrm>
          <a:prstGeom prst="rect">
            <a:avLst/>
          </a:prstGeom>
          <a:noFill/>
          <a:ln w="19050" cap="flat" cmpd="sng">
            <a:solidFill>
              <a:srgbClr val="FDC1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endParaRPr sz="2400">
              <a:solidFill>
                <a:srgbClr val="012F60"/>
              </a:solidFill>
              <a:latin typeface="Calibri"/>
              <a:ea typeface="Calibri"/>
              <a:cs typeface="Calibri"/>
              <a:sym typeface="Calibri"/>
            </a:endParaRPr>
          </a:p>
          <a:p>
            <a:endParaRPr sz="1333">
              <a:solidFill>
                <a:srgbClr val="012F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609585" indent="-423323">
              <a:lnSpc>
                <a:spcPct val="90000"/>
              </a:lnSpc>
              <a:buClr>
                <a:srgbClr val="FDC100"/>
              </a:buClr>
              <a:buSzPts val="1400"/>
              <a:buFont typeface="Calibri"/>
              <a:buChar char="●"/>
            </a:pPr>
            <a:r>
              <a:rPr lang="fr" sz="1867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Aliments à la fois moelleux, croustillants et dorés</a:t>
            </a:r>
            <a:endParaRPr sz="1867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609585">
              <a:lnSpc>
                <a:spcPct val="90000"/>
              </a:lnSpc>
            </a:pPr>
            <a:endParaRPr sz="1867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609585" indent="-423323">
              <a:lnSpc>
                <a:spcPct val="90000"/>
              </a:lnSpc>
              <a:buClr>
                <a:srgbClr val="FDC100"/>
              </a:buClr>
              <a:buSzPts val="1400"/>
              <a:buFont typeface="Calibri"/>
              <a:buChar char="●"/>
            </a:pPr>
            <a:r>
              <a:rPr lang="fr" sz="1867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Améliore la texture des aliments sans dessèchement </a:t>
            </a:r>
            <a:endParaRPr sz="1867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609585">
              <a:lnSpc>
                <a:spcPct val="90000"/>
              </a:lnSpc>
            </a:pPr>
            <a:endParaRPr sz="1867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lnSpc>
                <a:spcPct val="90000"/>
              </a:lnSpc>
            </a:pPr>
            <a:endParaRPr sz="1867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53" name="Google Shape;1353;p172"/>
          <p:cNvSpPr txBox="1"/>
          <p:nvPr/>
        </p:nvSpPr>
        <p:spPr>
          <a:xfrm>
            <a:off x="8495767" y="3425763"/>
            <a:ext cx="3188400" cy="3114800"/>
          </a:xfrm>
          <a:prstGeom prst="rect">
            <a:avLst/>
          </a:prstGeom>
          <a:noFill/>
          <a:ln w="19050" cap="flat" cmpd="sng">
            <a:solidFill>
              <a:srgbClr val="FDC1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endParaRPr sz="2400">
              <a:solidFill>
                <a:srgbClr val="012F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ctr"/>
            <a:endParaRPr sz="1333">
              <a:solidFill>
                <a:srgbClr val="012F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609585" indent="-423323">
              <a:lnSpc>
                <a:spcPct val="90000"/>
              </a:lnSpc>
              <a:buClr>
                <a:srgbClr val="FDC100"/>
              </a:buClr>
              <a:buSzPts val="1400"/>
              <a:buFont typeface="Calibri"/>
              <a:buChar char="●"/>
            </a:pPr>
            <a:r>
              <a:rPr lang="fr" sz="1867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Facilite la levée des pains, pâtes, pizza et </a:t>
            </a:r>
            <a:r>
              <a:rPr lang="fr" sz="2400">
                <a:latin typeface="Calibri"/>
                <a:ea typeface="Calibri"/>
                <a:cs typeface="Calibri"/>
                <a:sym typeface="Calibri"/>
              </a:rPr>
              <a:t>pâtisseries</a:t>
            </a:r>
            <a:r>
              <a:rPr lang="fr" sz="1867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867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609585">
              <a:lnSpc>
                <a:spcPct val="90000"/>
              </a:lnSpc>
            </a:pPr>
            <a:endParaRPr sz="1867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609585" indent="-423323">
              <a:lnSpc>
                <a:spcPct val="90000"/>
              </a:lnSpc>
              <a:buClr>
                <a:srgbClr val="FDC100"/>
              </a:buClr>
              <a:buSzPts val="1400"/>
              <a:buFont typeface="Calibri"/>
              <a:buChar char="●"/>
            </a:pPr>
            <a:r>
              <a:rPr lang="fr" sz="1867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Cuisson </a:t>
            </a:r>
            <a:r>
              <a:rPr lang="fr" sz="2400">
                <a:latin typeface="Calibri"/>
                <a:ea typeface="Calibri"/>
                <a:cs typeface="Calibri"/>
                <a:sym typeface="Calibri"/>
              </a:rPr>
              <a:t>aussi </a:t>
            </a:r>
            <a:r>
              <a:rPr lang="fr" sz="1867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rapide et homogène </a:t>
            </a:r>
            <a:endParaRPr sz="1867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54" name="Google Shape;1354;p17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90301" y="1364850"/>
            <a:ext cx="3188401" cy="1681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5" name="Google Shape;1355;p172"/>
          <p:cNvPicPr preferRelativeResize="0"/>
          <p:nvPr/>
        </p:nvPicPr>
        <p:blipFill rotWithShape="1">
          <a:blip r:embed="rId5">
            <a:alphaModFix/>
          </a:blip>
          <a:srcRect l="42489" t="15177" r="2344" b="41171"/>
          <a:stretch/>
        </p:blipFill>
        <p:spPr>
          <a:xfrm>
            <a:off x="8495768" y="1389126"/>
            <a:ext cx="3188401" cy="1629412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6" name="Google Shape;1356;p172"/>
          <p:cNvPicPr preferRelativeResize="0"/>
          <p:nvPr/>
        </p:nvPicPr>
        <p:blipFill rotWithShape="1">
          <a:blip r:embed="rId6">
            <a:alphaModFix/>
          </a:blip>
          <a:srcRect l="70735" t="28553" r="2401" b="44969"/>
          <a:stretch/>
        </p:blipFill>
        <p:spPr>
          <a:xfrm>
            <a:off x="488668" y="1358651"/>
            <a:ext cx="3188401" cy="1681733"/>
          </a:xfrm>
          <a:prstGeom prst="rect">
            <a:avLst/>
          </a:prstGeom>
          <a:noFill/>
          <a:ln>
            <a:noFill/>
          </a:ln>
        </p:spPr>
      </p:pic>
      <p:sp>
        <p:nvSpPr>
          <p:cNvPr id="1357" name="Google Shape;1357;p172"/>
          <p:cNvSpPr txBox="1"/>
          <p:nvPr/>
        </p:nvSpPr>
        <p:spPr>
          <a:xfrm>
            <a:off x="535464" y="3258785"/>
            <a:ext cx="2894000" cy="562400"/>
          </a:xfrm>
          <a:prstGeom prst="rect">
            <a:avLst/>
          </a:prstGeom>
          <a:solidFill>
            <a:srgbClr val="FDC100"/>
          </a:solidFill>
          <a:ln>
            <a:noFill/>
          </a:ln>
        </p:spPr>
        <p:txBody>
          <a:bodyPr spcFirstLastPara="1" wrap="square" lIns="91433" tIns="45700" rIns="91433" bIns="45700" anchor="ctr" anchorCtr="0">
            <a:noAutofit/>
          </a:bodyPr>
          <a:lstStyle/>
          <a:p>
            <a:pPr algn="ctr"/>
            <a:r>
              <a:rPr lang="fr" sz="2000" b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SAIN</a:t>
            </a:r>
            <a:endParaRPr sz="1467"/>
          </a:p>
        </p:txBody>
      </p:sp>
      <p:sp>
        <p:nvSpPr>
          <p:cNvPr id="1358" name="Google Shape;1358;p172"/>
          <p:cNvSpPr txBox="1"/>
          <p:nvPr/>
        </p:nvSpPr>
        <p:spPr>
          <a:xfrm>
            <a:off x="4286136" y="3262520"/>
            <a:ext cx="2894000" cy="562400"/>
          </a:xfrm>
          <a:prstGeom prst="rect">
            <a:avLst/>
          </a:prstGeom>
          <a:solidFill>
            <a:srgbClr val="FDC100"/>
          </a:solidFill>
          <a:ln>
            <a:noFill/>
          </a:ln>
        </p:spPr>
        <p:txBody>
          <a:bodyPr spcFirstLastPara="1" wrap="square" lIns="91433" tIns="45700" rIns="91433" bIns="45700" anchor="ctr" anchorCtr="0">
            <a:noAutofit/>
          </a:bodyPr>
          <a:lstStyle/>
          <a:p>
            <a:pPr algn="ctr"/>
            <a:r>
              <a:rPr lang="fr" sz="2000" b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SAVOUREUX</a:t>
            </a:r>
            <a:endParaRPr sz="2000" b="1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59" name="Google Shape;1359;p172"/>
          <p:cNvSpPr txBox="1"/>
          <p:nvPr/>
        </p:nvSpPr>
        <p:spPr>
          <a:xfrm>
            <a:off x="8131743" y="3258787"/>
            <a:ext cx="2894000" cy="562400"/>
          </a:xfrm>
          <a:prstGeom prst="rect">
            <a:avLst/>
          </a:prstGeom>
          <a:solidFill>
            <a:srgbClr val="FDC100"/>
          </a:solidFill>
          <a:ln>
            <a:noFill/>
          </a:ln>
        </p:spPr>
        <p:txBody>
          <a:bodyPr spcFirstLastPara="1" wrap="square" lIns="91433" tIns="45700" rIns="91433" bIns="45700" anchor="ctr" anchorCtr="0">
            <a:noAutofit/>
          </a:bodyPr>
          <a:lstStyle/>
          <a:p>
            <a:pPr algn="ctr"/>
            <a:r>
              <a:rPr lang="fr" sz="2000" b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PRATIQUE</a:t>
            </a:r>
            <a:endParaRPr sz="1467"/>
          </a:p>
        </p:txBody>
      </p:sp>
      <p:sp>
        <p:nvSpPr>
          <p:cNvPr id="1360" name="Google Shape;1360;p172"/>
          <p:cNvSpPr txBox="1"/>
          <p:nvPr/>
        </p:nvSpPr>
        <p:spPr>
          <a:xfrm>
            <a:off x="568436" y="227200"/>
            <a:ext cx="6138800" cy="8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pPr>
              <a:lnSpc>
                <a:spcPct val="90000"/>
              </a:lnSpc>
            </a:pPr>
            <a:r>
              <a:rPr lang="fr" sz="4000" b="1">
                <a:solidFill>
                  <a:srgbClr val="3C3C3B"/>
                </a:solidFill>
                <a:latin typeface="Calibri"/>
                <a:ea typeface="Calibri"/>
                <a:cs typeface="Calibri"/>
                <a:sym typeface="Calibri"/>
              </a:rPr>
              <a:t>CUISINER À LA VAPEUR</a:t>
            </a:r>
            <a:endParaRPr sz="4000"/>
          </a:p>
        </p:txBody>
      </p:sp>
      <p:sp>
        <p:nvSpPr>
          <p:cNvPr id="1361" name="Google Shape;1361;p172"/>
          <p:cNvSpPr txBox="1"/>
          <p:nvPr/>
        </p:nvSpPr>
        <p:spPr>
          <a:xfrm>
            <a:off x="4942404" y="702531"/>
            <a:ext cx="6236000" cy="7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pPr>
              <a:lnSpc>
                <a:spcPct val="70000"/>
              </a:lnSpc>
            </a:pPr>
            <a:r>
              <a:rPr lang="fr" sz="4267" b="1" i="1">
                <a:solidFill>
                  <a:srgbClr val="FDC100"/>
                </a:solidFill>
                <a:latin typeface="Calibri"/>
                <a:ea typeface="Calibri"/>
                <a:cs typeface="Calibri"/>
                <a:sym typeface="Calibri"/>
              </a:rPr>
              <a:t>les bénéfices</a:t>
            </a:r>
            <a:endParaRPr sz="4267"/>
          </a:p>
        </p:txBody>
      </p:sp>
      <p:pic>
        <p:nvPicPr>
          <p:cNvPr id="1362" name="Google Shape;1362;p17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1048307" y="6222801"/>
            <a:ext cx="945677" cy="4763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7" name="Google Shape;1367;p173"/>
          <p:cNvSpPr txBox="1"/>
          <p:nvPr/>
        </p:nvSpPr>
        <p:spPr>
          <a:xfrm>
            <a:off x="568433" y="227200"/>
            <a:ext cx="10195200" cy="61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pPr>
              <a:lnSpc>
                <a:spcPct val="90000"/>
              </a:lnSpc>
            </a:pPr>
            <a:r>
              <a:rPr lang="fr" sz="4000" b="1">
                <a:solidFill>
                  <a:srgbClr val="3C3C3B"/>
                </a:solidFill>
                <a:latin typeface="Calibri"/>
                <a:ea typeface="Calibri"/>
                <a:cs typeface="Calibri"/>
                <a:sym typeface="Calibri"/>
              </a:rPr>
              <a:t>5 IDÉES REÇUES SUR LA VAPEUR</a:t>
            </a:r>
            <a:endParaRPr sz="40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68" name="Google Shape;1368;p173"/>
          <p:cNvSpPr txBox="1"/>
          <p:nvPr/>
        </p:nvSpPr>
        <p:spPr>
          <a:xfrm>
            <a:off x="1339223" y="919163"/>
            <a:ext cx="11502800" cy="7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pPr>
              <a:lnSpc>
                <a:spcPct val="70000"/>
              </a:lnSpc>
            </a:pPr>
            <a:r>
              <a:rPr lang="fr" sz="3467" b="1" i="1">
                <a:solidFill>
                  <a:srgbClr val="FDC100"/>
                </a:solidFill>
                <a:latin typeface="Calibri"/>
                <a:ea typeface="Calibri"/>
                <a:cs typeface="Calibri"/>
                <a:sym typeface="Calibri"/>
              </a:rPr>
              <a:t>Vidéo Fred &amp; Jamy</a:t>
            </a:r>
            <a:endParaRPr sz="3467" b="1" i="1">
              <a:solidFill>
                <a:srgbClr val="FDC1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69" name="Google Shape;1369;p17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763833" y="195277"/>
            <a:ext cx="1229511" cy="6193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0" name="Google Shape;1370;p17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708167" y="266400"/>
            <a:ext cx="1352000" cy="540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1" name="Google Shape;1371;p173" title="5 idées reçues sur la vapeur_c'est pas sorcier.m4v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229834" y="1769434"/>
            <a:ext cx="7781997" cy="43773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2" name="Google Shape;1372;p17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68438" y="919188"/>
            <a:ext cx="758469" cy="5446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3" name="Google Shape;1373;p173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1048307" y="6222801"/>
            <a:ext cx="945677" cy="476385"/>
          </a:xfrm>
          <a:prstGeom prst="rect">
            <a:avLst/>
          </a:prstGeom>
          <a:noFill/>
          <a:ln>
            <a:noFill/>
          </a:ln>
        </p:spPr>
      </p:pic>
      <p:sp>
        <p:nvSpPr>
          <p:cNvPr id="1374" name="Google Shape;1374;p173"/>
          <p:cNvSpPr/>
          <p:nvPr/>
        </p:nvSpPr>
        <p:spPr>
          <a:xfrm>
            <a:off x="8419633" y="1215333"/>
            <a:ext cx="3316000" cy="4948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fr" sz="2400"/>
              <a:t>Usage interne uniquement</a:t>
            </a:r>
            <a:endParaRPr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0" name="Google Shape;1380;p17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372243" y="2443149"/>
            <a:ext cx="1507035" cy="1762648"/>
          </a:xfrm>
          <a:prstGeom prst="rect">
            <a:avLst/>
          </a:prstGeom>
          <a:noFill/>
          <a:ln>
            <a:noFill/>
          </a:ln>
        </p:spPr>
      </p:pic>
      <p:sp>
        <p:nvSpPr>
          <p:cNvPr id="1381" name="Google Shape;1381;p174"/>
          <p:cNvSpPr/>
          <p:nvPr/>
        </p:nvSpPr>
        <p:spPr>
          <a:xfrm rot="5400000">
            <a:off x="7863168" y="1975675"/>
            <a:ext cx="3998400" cy="3452800"/>
          </a:xfrm>
          <a:prstGeom prst="hexagon">
            <a:avLst>
              <a:gd name="adj" fmla="val 28318"/>
              <a:gd name="vf" fmla="val 115470"/>
            </a:avLst>
          </a:prstGeom>
          <a:noFill/>
          <a:ln w="19050" cap="sq" cmpd="sng">
            <a:solidFill>
              <a:srgbClr val="B7B7B7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33" tIns="45700" rIns="91433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100"/>
            </a:pPr>
            <a:r>
              <a:rPr lang="fr" sz="1467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endParaRPr sz="1467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2" name="Google Shape;1382;p174"/>
          <p:cNvSpPr/>
          <p:nvPr/>
        </p:nvSpPr>
        <p:spPr>
          <a:xfrm rot="5400000">
            <a:off x="2755587" y="4205112"/>
            <a:ext cx="923200" cy="796000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FDC100"/>
          </a:solidFill>
          <a:ln>
            <a:noFill/>
          </a:ln>
          <a:effectLst>
            <a:outerShdw blurRad="142875" dist="57150" dir="21540000" algn="bl" rotWithShape="0">
              <a:srgbClr val="000000">
                <a:alpha val="49800"/>
              </a:srgbClr>
            </a:outerShdw>
          </a:effectLst>
        </p:spPr>
        <p:txBody>
          <a:bodyPr spcFirstLastPara="1" wrap="square" lIns="91433" tIns="45700" rIns="91433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300"/>
            </a:pPr>
            <a:endParaRPr sz="1733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3" name="Google Shape;1383;p174"/>
          <p:cNvSpPr txBox="1"/>
          <p:nvPr/>
        </p:nvSpPr>
        <p:spPr>
          <a:xfrm>
            <a:off x="5887435" y="6456773"/>
            <a:ext cx="420400" cy="27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pPr algn="ctr">
              <a:buClr>
                <a:srgbClr val="000000"/>
              </a:buClr>
              <a:buSzPts val="900"/>
            </a:pPr>
            <a:fld id="{00000000-1234-1234-1234-123412341234}" type="slidenum">
              <a:rPr lang="fr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pPr algn="ctr">
                <a:buClr>
                  <a:srgbClr val="000000"/>
                </a:buClr>
                <a:buSzPts val="900"/>
              </a:pPr>
              <a:t>28</a:t>
            </a:fld>
            <a:endParaRPr sz="12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4" name="Google Shape;1384;p174"/>
          <p:cNvSpPr/>
          <p:nvPr/>
        </p:nvSpPr>
        <p:spPr>
          <a:xfrm rot="-5400000" flipH="1">
            <a:off x="-468552" y="1446276"/>
            <a:ext cx="1538000" cy="1326800"/>
          </a:xfrm>
          <a:prstGeom prst="hexagon">
            <a:avLst>
              <a:gd name="adj" fmla="val 25000"/>
              <a:gd name="vf" fmla="val 115470"/>
            </a:avLst>
          </a:prstGeom>
          <a:noFill/>
          <a:ln w="19050" cap="sq" cmpd="sng">
            <a:solidFill>
              <a:srgbClr val="D9D9D9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21933" tIns="60933" rIns="121933" bIns="60933" anchor="ctr" anchorCtr="0">
            <a:noAutofit/>
          </a:bodyPr>
          <a:lstStyle/>
          <a:p>
            <a:pPr algn="ctr">
              <a:buClr>
                <a:srgbClr val="000000"/>
              </a:buClr>
              <a:buSzPts val="1400"/>
            </a:pPr>
            <a:endParaRPr sz="1867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5" name="Google Shape;1385;p174"/>
          <p:cNvSpPr/>
          <p:nvPr/>
        </p:nvSpPr>
        <p:spPr>
          <a:xfrm rot="-5400000" flipH="1">
            <a:off x="-616536" y="2921348"/>
            <a:ext cx="3503200" cy="3020400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FFFFFF"/>
          </a:solidFill>
          <a:ln w="19050" cap="sq" cmpd="sng">
            <a:solidFill>
              <a:srgbClr val="D9D9D9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21933" tIns="60933" rIns="121933" bIns="60933" anchor="ctr" anchorCtr="0">
            <a:noAutofit/>
          </a:bodyPr>
          <a:lstStyle/>
          <a:p>
            <a:pPr algn="ctr">
              <a:buClr>
                <a:srgbClr val="000000"/>
              </a:buClr>
              <a:buSzPts val="1400"/>
            </a:pPr>
            <a:endParaRPr sz="1867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6" name="Google Shape;1386;p174"/>
          <p:cNvSpPr/>
          <p:nvPr/>
        </p:nvSpPr>
        <p:spPr>
          <a:xfrm rot="5400000">
            <a:off x="375333" y="316137"/>
            <a:ext cx="1274000" cy="1098400"/>
          </a:xfrm>
          <a:prstGeom prst="hexagon">
            <a:avLst>
              <a:gd name="adj" fmla="val 25000"/>
              <a:gd name="vf" fmla="val 115470"/>
            </a:avLst>
          </a:prstGeom>
          <a:noFill/>
          <a:ln w="19050" cap="sq" cmpd="sng">
            <a:solidFill>
              <a:srgbClr val="FDC1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21933" tIns="60933" rIns="121933" bIns="60933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</a:pPr>
            <a:endParaRPr sz="24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7" name="Google Shape;1387;p174"/>
          <p:cNvSpPr txBox="1"/>
          <p:nvPr/>
        </p:nvSpPr>
        <p:spPr>
          <a:xfrm>
            <a:off x="1805769" y="84448"/>
            <a:ext cx="7554000" cy="9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pPr>
              <a:lnSpc>
                <a:spcPct val="90000"/>
              </a:lnSpc>
            </a:pPr>
            <a:r>
              <a:rPr lang="fr" sz="4800" b="1">
                <a:solidFill>
                  <a:srgbClr val="3C3C3B"/>
                </a:solidFill>
                <a:latin typeface="Calibri"/>
                <a:ea typeface="Calibri"/>
                <a:cs typeface="Calibri"/>
                <a:sym typeface="Calibri"/>
              </a:rPr>
              <a:t>STEAMSENSE</a:t>
            </a:r>
            <a:endParaRPr sz="4800" b="1">
              <a:solidFill>
                <a:srgbClr val="3C3C3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8" name="Google Shape;1388;p174"/>
          <p:cNvSpPr txBox="1"/>
          <p:nvPr/>
        </p:nvSpPr>
        <p:spPr>
          <a:xfrm>
            <a:off x="1805769" y="818151"/>
            <a:ext cx="9726400" cy="86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r>
              <a:rPr lang="fr" sz="2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La vapeur au service du goût...</a:t>
            </a:r>
            <a:endParaRPr sz="1467">
              <a:latin typeface="Calibri"/>
              <a:ea typeface="Calibri"/>
              <a:cs typeface="Calibri"/>
              <a:sym typeface="Calibri"/>
            </a:endParaRPr>
          </a:p>
          <a:p>
            <a:pPr>
              <a:lnSpc>
                <a:spcPct val="90000"/>
              </a:lnSpc>
              <a:buClr>
                <a:srgbClr val="000000"/>
              </a:buClr>
              <a:buSzPts val="2300"/>
            </a:pPr>
            <a:r>
              <a:rPr lang="fr" sz="3067" b="1" i="1">
                <a:solidFill>
                  <a:srgbClr val="FDC100"/>
                </a:solidFill>
                <a:latin typeface="Calibri"/>
                <a:ea typeface="Calibri"/>
                <a:cs typeface="Calibri"/>
                <a:sym typeface="Calibri"/>
              </a:rPr>
              <a:t>        ...grâce à la fonction SteamSENSe</a:t>
            </a:r>
            <a:endParaRPr sz="3067">
              <a:solidFill>
                <a:srgbClr val="3C3C3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9" name="Google Shape;1389;p174"/>
          <p:cNvSpPr/>
          <p:nvPr/>
        </p:nvSpPr>
        <p:spPr>
          <a:xfrm rot="5400000">
            <a:off x="7696732" y="5715653"/>
            <a:ext cx="1965600" cy="1694800"/>
          </a:xfrm>
          <a:prstGeom prst="hexagon">
            <a:avLst>
              <a:gd name="adj" fmla="val 25000"/>
              <a:gd name="vf" fmla="val 115470"/>
            </a:avLst>
          </a:prstGeom>
          <a:noFill/>
          <a:ln w="19050" cap="sq" cmpd="sng">
            <a:solidFill>
              <a:srgbClr val="D9D9D9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33" tIns="45700" rIns="91433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400"/>
            </a:pPr>
            <a:endParaRPr sz="1867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90" name="Google Shape;1390;p174"/>
          <p:cNvSpPr/>
          <p:nvPr/>
        </p:nvSpPr>
        <p:spPr>
          <a:xfrm rot="5400000">
            <a:off x="10945319" y="1124301"/>
            <a:ext cx="1211600" cy="1044400"/>
          </a:xfrm>
          <a:prstGeom prst="hexagon">
            <a:avLst>
              <a:gd name="adj" fmla="val 25000"/>
              <a:gd name="vf" fmla="val 115470"/>
            </a:avLst>
          </a:prstGeom>
          <a:noFill/>
          <a:ln w="19050" cap="sq" cmpd="sng">
            <a:solidFill>
              <a:srgbClr val="D9D9D9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33" tIns="45700" rIns="91433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400"/>
            </a:pPr>
            <a:endParaRPr sz="1867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91" name="Google Shape;1391;p174"/>
          <p:cNvSpPr txBox="1"/>
          <p:nvPr/>
        </p:nvSpPr>
        <p:spPr>
          <a:xfrm>
            <a:off x="2819084" y="2394551"/>
            <a:ext cx="2406000" cy="53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pPr>
              <a:lnSpc>
                <a:spcPct val="90000"/>
              </a:lnSpc>
              <a:buClr>
                <a:srgbClr val="000000"/>
              </a:buClr>
              <a:buSzPts val="2300"/>
            </a:pPr>
            <a:r>
              <a:rPr lang="fr" sz="3067" b="1" i="1">
                <a:solidFill>
                  <a:srgbClr val="3C3C3B"/>
                </a:solidFill>
                <a:latin typeface="Calibri"/>
                <a:ea typeface="Calibri"/>
                <a:cs typeface="Calibri"/>
                <a:sym typeface="Calibri"/>
              </a:rPr>
              <a:t>BÉNÉFICE</a:t>
            </a:r>
            <a:endParaRPr sz="146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92" name="Google Shape;1392;p174"/>
          <p:cNvSpPr txBox="1"/>
          <p:nvPr/>
        </p:nvSpPr>
        <p:spPr>
          <a:xfrm>
            <a:off x="3769383" y="4271884"/>
            <a:ext cx="4124800" cy="53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pPr>
              <a:lnSpc>
                <a:spcPct val="90000"/>
              </a:lnSpc>
              <a:buClr>
                <a:srgbClr val="000000"/>
              </a:buClr>
              <a:buSzPts val="2300"/>
            </a:pPr>
            <a:r>
              <a:rPr lang="fr" sz="3067" b="1" i="1">
                <a:solidFill>
                  <a:srgbClr val="3C3C3B"/>
                </a:solidFill>
                <a:latin typeface="Calibri"/>
                <a:ea typeface="Calibri"/>
                <a:cs typeface="Calibri"/>
                <a:sym typeface="Calibri"/>
              </a:rPr>
              <a:t>COMMENT ÇA MARCHE</a:t>
            </a:r>
            <a:endParaRPr sz="3067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3" name="Google Shape;1393;p174"/>
          <p:cNvSpPr/>
          <p:nvPr/>
        </p:nvSpPr>
        <p:spPr>
          <a:xfrm rot="5400000">
            <a:off x="1847559" y="2273909"/>
            <a:ext cx="923200" cy="796000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FDC100"/>
          </a:solidFill>
          <a:ln>
            <a:noFill/>
          </a:ln>
          <a:effectLst>
            <a:outerShdw blurRad="142875" dist="57150" dir="21540000" algn="bl" rotWithShape="0">
              <a:srgbClr val="000000">
                <a:alpha val="49800"/>
              </a:srgbClr>
            </a:outerShdw>
          </a:effectLst>
        </p:spPr>
        <p:txBody>
          <a:bodyPr spcFirstLastPara="1" wrap="square" lIns="91433" tIns="45700" rIns="91433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300"/>
            </a:pPr>
            <a:endParaRPr sz="1733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4" name="Google Shape;1394;p174"/>
          <p:cNvSpPr/>
          <p:nvPr/>
        </p:nvSpPr>
        <p:spPr>
          <a:xfrm>
            <a:off x="2069069" y="2389117"/>
            <a:ext cx="481200" cy="458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60000" y="20970"/>
                </a:moveTo>
                <a:lnTo>
                  <a:pt x="51851" y="48543"/>
                </a:lnTo>
                <a:lnTo>
                  <a:pt x="51111" y="50097"/>
                </a:lnTo>
                <a:lnTo>
                  <a:pt x="50000" y="51262"/>
                </a:lnTo>
                <a:lnTo>
                  <a:pt x="48888" y="52038"/>
                </a:lnTo>
                <a:lnTo>
                  <a:pt x="47407" y="52038"/>
                </a:lnTo>
                <a:lnTo>
                  <a:pt x="19629" y="52038"/>
                </a:lnTo>
                <a:lnTo>
                  <a:pt x="41851" y="68737"/>
                </a:lnTo>
                <a:lnTo>
                  <a:pt x="42962" y="69902"/>
                </a:lnTo>
                <a:lnTo>
                  <a:pt x="44074" y="71844"/>
                </a:lnTo>
                <a:lnTo>
                  <a:pt x="44074" y="73009"/>
                </a:lnTo>
                <a:lnTo>
                  <a:pt x="44074" y="74563"/>
                </a:lnTo>
                <a:lnTo>
                  <a:pt x="35185" y="102135"/>
                </a:lnTo>
                <a:lnTo>
                  <a:pt x="57407" y="85048"/>
                </a:lnTo>
                <a:lnTo>
                  <a:pt x="58888" y="84660"/>
                </a:lnTo>
                <a:lnTo>
                  <a:pt x="60000" y="83883"/>
                </a:lnTo>
                <a:lnTo>
                  <a:pt x="61851" y="84660"/>
                </a:lnTo>
                <a:lnTo>
                  <a:pt x="62962" y="85048"/>
                </a:lnTo>
                <a:lnTo>
                  <a:pt x="85555" y="102135"/>
                </a:lnTo>
                <a:lnTo>
                  <a:pt x="76666" y="74563"/>
                </a:lnTo>
                <a:lnTo>
                  <a:pt x="76666" y="73009"/>
                </a:lnTo>
                <a:lnTo>
                  <a:pt x="76666" y="71844"/>
                </a:lnTo>
                <a:lnTo>
                  <a:pt x="77407" y="69902"/>
                </a:lnTo>
                <a:lnTo>
                  <a:pt x="78518" y="68737"/>
                </a:lnTo>
                <a:lnTo>
                  <a:pt x="101111" y="52038"/>
                </a:lnTo>
                <a:lnTo>
                  <a:pt x="73333" y="52038"/>
                </a:lnTo>
                <a:lnTo>
                  <a:pt x="71851" y="52038"/>
                </a:lnTo>
                <a:lnTo>
                  <a:pt x="70740" y="51262"/>
                </a:lnTo>
                <a:lnTo>
                  <a:pt x="69629" y="50097"/>
                </a:lnTo>
                <a:lnTo>
                  <a:pt x="68888" y="48543"/>
                </a:lnTo>
                <a:lnTo>
                  <a:pt x="60000" y="20970"/>
                </a:lnTo>
                <a:close/>
                <a:moveTo>
                  <a:pt x="60000" y="0"/>
                </a:moveTo>
                <a:lnTo>
                  <a:pt x="61851" y="0"/>
                </a:lnTo>
                <a:lnTo>
                  <a:pt x="62962" y="1165"/>
                </a:lnTo>
                <a:lnTo>
                  <a:pt x="64074" y="1941"/>
                </a:lnTo>
                <a:lnTo>
                  <a:pt x="65185" y="3495"/>
                </a:lnTo>
                <a:lnTo>
                  <a:pt x="76666" y="41941"/>
                </a:lnTo>
                <a:lnTo>
                  <a:pt x="115555" y="41941"/>
                </a:lnTo>
                <a:lnTo>
                  <a:pt x="116666" y="42718"/>
                </a:lnTo>
                <a:lnTo>
                  <a:pt x="118518" y="43106"/>
                </a:lnTo>
                <a:lnTo>
                  <a:pt x="119629" y="44271"/>
                </a:lnTo>
                <a:lnTo>
                  <a:pt x="120000" y="45436"/>
                </a:lnTo>
                <a:lnTo>
                  <a:pt x="120000" y="47378"/>
                </a:lnTo>
                <a:lnTo>
                  <a:pt x="120000" y="48543"/>
                </a:lnTo>
                <a:lnTo>
                  <a:pt x="119629" y="50097"/>
                </a:lnTo>
                <a:lnTo>
                  <a:pt x="118518" y="51262"/>
                </a:lnTo>
                <a:lnTo>
                  <a:pt x="86666" y="75339"/>
                </a:lnTo>
                <a:lnTo>
                  <a:pt x="98888" y="113786"/>
                </a:lnTo>
                <a:lnTo>
                  <a:pt x="98888" y="115339"/>
                </a:lnTo>
                <a:lnTo>
                  <a:pt x="98888" y="116504"/>
                </a:lnTo>
                <a:lnTo>
                  <a:pt x="98518" y="118446"/>
                </a:lnTo>
                <a:lnTo>
                  <a:pt x="97407" y="118834"/>
                </a:lnTo>
                <a:lnTo>
                  <a:pt x="95555" y="120000"/>
                </a:lnTo>
                <a:lnTo>
                  <a:pt x="94444" y="120000"/>
                </a:lnTo>
                <a:lnTo>
                  <a:pt x="92962" y="120000"/>
                </a:lnTo>
                <a:lnTo>
                  <a:pt x="91851" y="118834"/>
                </a:lnTo>
                <a:lnTo>
                  <a:pt x="60000" y="95145"/>
                </a:lnTo>
                <a:lnTo>
                  <a:pt x="28888" y="118834"/>
                </a:lnTo>
                <a:lnTo>
                  <a:pt x="27777" y="120000"/>
                </a:lnTo>
                <a:lnTo>
                  <a:pt x="26296" y="120000"/>
                </a:lnTo>
                <a:lnTo>
                  <a:pt x="24444" y="120000"/>
                </a:lnTo>
                <a:lnTo>
                  <a:pt x="23333" y="118834"/>
                </a:lnTo>
                <a:lnTo>
                  <a:pt x="22222" y="118446"/>
                </a:lnTo>
                <a:lnTo>
                  <a:pt x="21851" y="116504"/>
                </a:lnTo>
                <a:lnTo>
                  <a:pt x="21111" y="115339"/>
                </a:lnTo>
                <a:lnTo>
                  <a:pt x="21851" y="113786"/>
                </a:lnTo>
                <a:lnTo>
                  <a:pt x="33333" y="75339"/>
                </a:lnTo>
                <a:lnTo>
                  <a:pt x="2222" y="51262"/>
                </a:lnTo>
                <a:lnTo>
                  <a:pt x="1111" y="50097"/>
                </a:lnTo>
                <a:lnTo>
                  <a:pt x="740" y="48543"/>
                </a:lnTo>
                <a:lnTo>
                  <a:pt x="0" y="47378"/>
                </a:lnTo>
                <a:lnTo>
                  <a:pt x="740" y="45436"/>
                </a:lnTo>
                <a:lnTo>
                  <a:pt x="1111" y="44271"/>
                </a:lnTo>
                <a:lnTo>
                  <a:pt x="2222" y="43106"/>
                </a:lnTo>
                <a:lnTo>
                  <a:pt x="3333" y="42718"/>
                </a:lnTo>
                <a:lnTo>
                  <a:pt x="5185" y="41941"/>
                </a:lnTo>
                <a:lnTo>
                  <a:pt x="44074" y="41941"/>
                </a:lnTo>
                <a:lnTo>
                  <a:pt x="55555" y="3495"/>
                </a:lnTo>
                <a:lnTo>
                  <a:pt x="56296" y="1941"/>
                </a:lnTo>
                <a:lnTo>
                  <a:pt x="57407" y="1165"/>
                </a:lnTo>
                <a:lnTo>
                  <a:pt x="58888" y="0"/>
                </a:lnTo>
                <a:lnTo>
                  <a:pt x="60000" y="0"/>
                </a:lnTo>
                <a:close/>
              </a:path>
            </a:pathLst>
          </a:custGeom>
          <a:solidFill>
            <a:srgbClr val="3C3C3B"/>
          </a:solidFill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pPr algn="r">
              <a:buClr>
                <a:srgbClr val="000000"/>
              </a:buClr>
              <a:buSzPts val="1100"/>
            </a:pPr>
            <a:endParaRPr sz="146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395" name="Google Shape;1395;p174"/>
          <p:cNvGrpSpPr/>
          <p:nvPr/>
        </p:nvGrpSpPr>
        <p:grpSpPr>
          <a:xfrm>
            <a:off x="3045614" y="4398204"/>
            <a:ext cx="374239" cy="352336"/>
            <a:chOff x="2929994" y="1435150"/>
            <a:chExt cx="480039" cy="452100"/>
          </a:xfrm>
        </p:grpSpPr>
        <p:sp>
          <p:nvSpPr>
            <p:cNvPr id="1396" name="Google Shape;1396;p174"/>
            <p:cNvSpPr/>
            <p:nvPr/>
          </p:nvSpPr>
          <p:spPr>
            <a:xfrm>
              <a:off x="2974450" y="1672249"/>
              <a:ext cx="208800" cy="2061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76595" y="25899"/>
                  </a:moveTo>
                  <a:lnTo>
                    <a:pt x="30638" y="72517"/>
                  </a:lnTo>
                  <a:lnTo>
                    <a:pt x="24680" y="81151"/>
                  </a:lnTo>
                  <a:lnTo>
                    <a:pt x="22127" y="90647"/>
                  </a:lnTo>
                  <a:lnTo>
                    <a:pt x="24680" y="95827"/>
                  </a:lnTo>
                  <a:lnTo>
                    <a:pt x="27234" y="96690"/>
                  </a:lnTo>
                  <a:lnTo>
                    <a:pt x="29787" y="98417"/>
                  </a:lnTo>
                  <a:lnTo>
                    <a:pt x="30638" y="98417"/>
                  </a:lnTo>
                  <a:lnTo>
                    <a:pt x="37446" y="96690"/>
                  </a:lnTo>
                  <a:lnTo>
                    <a:pt x="42553" y="94100"/>
                  </a:lnTo>
                  <a:lnTo>
                    <a:pt x="47659" y="90647"/>
                  </a:lnTo>
                  <a:lnTo>
                    <a:pt x="93617" y="44028"/>
                  </a:lnTo>
                  <a:lnTo>
                    <a:pt x="76595" y="25899"/>
                  </a:lnTo>
                  <a:close/>
                  <a:moveTo>
                    <a:pt x="74042" y="0"/>
                  </a:moveTo>
                  <a:lnTo>
                    <a:pt x="78297" y="0"/>
                  </a:lnTo>
                  <a:lnTo>
                    <a:pt x="80851" y="863"/>
                  </a:lnTo>
                  <a:lnTo>
                    <a:pt x="84255" y="2589"/>
                  </a:lnTo>
                  <a:lnTo>
                    <a:pt x="116595" y="36258"/>
                  </a:lnTo>
                  <a:lnTo>
                    <a:pt x="119148" y="39712"/>
                  </a:lnTo>
                  <a:lnTo>
                    <a:pt x="120000" y="44028"/>
                  </a:lnTo>
                  <a:lnTo>
                    <a:pt x="119148" y="47482"/>
                  </a:lnTo>
                  <a:lnTo>
                    <a:pt x="116595" y="51798"/>
                  </a:lnTo>
                  <a:lnTo>
                    <a:pt x="62978" y="106187"/>
                  </a:lnTo>
                  <a:lnTo>
                    <a:pt x="48510" y="116546"/>
                  </a:lnTo>
                  <a:lnTo>
                    <a:pt x="30638" y="120000"/>
                  </a:lnTo>
                  <a:lnTo>
                    <a:pt x="19574" y="117410"/>
                  </a:lnTo>
                  <a:lnTo>
                    <a:pt x="9361" y="111366"/>
                  </a:lnTo>
                  <a:lnTo>
                    <a:pt x="2553" y="99280"/>
                  </a:lnTo>
                  <a:lnTo>
                    <a:pt x="0" y="85467"/>
                  </a:lnTo>
                  <a:lnTo>
                    <a:pt x="5106" y="70791"/>
                  </a:lnTo>
                  <a:lnTo>
                    <a:pt x="14468" y="56978"/>
                  </a:lnTo>
                  <a:lnTo>
                    <a:pt x="68085" y="2589"/>
                  </a:lnTo>
                  <a:lnTo>
                    <a:pt x="71489" y="863"/>
                  </a:lnTo>
                  <a:lnTo>
                    <a:pt x="74042" y="0"/>
                  </a:ln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</p:spPr>
          <p:txBody>
            <a:bodyPr spcFirstLastPara="1" wrap="square" lIns="91433" tIns="45700" rIns="91433" bIns="45700" anchor="t" anchorCtr="0">
              <a:noAutofit/>
            </a:bodyPr>
            <a:lstStyle/>
            <a:p>
              <a:pPr algn="r">
                <a:buClr>
                  <a:srgbClr val="000000"/>
                </a:buClr>
                <a:buSzPts val="1100"/>
              </a:pPr>
              <a:endParaRPr sz="1467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97" name="Google Shape;1397;p174"/>
            <p:cNvSpPr/>
            <p:nvPr/>
          </p:nvSpPr>
          <p:spPr>
            <a:xfrm>
              <a:off x="3294533" y="1444041"/>
              <a:ext cx="115500" cy="1170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60000" y="45569"/>
                  </a:moveTo>
                  <a:lnTo>
                    <a:pt x="41538" y="65316"/>
                  </a:lnTo>
                  <a:lnTo>
                    <a:pt x="40000" y="69873"/>
                  </a:lnTo>
                  <a:lnTo>
                    <a:pt x="40000" y="74430"/>
                  </a:lnTo>
                  <a:lnTo>
                    <a:pt x="41538" y="75949"/>
                  </a:lnTo>
                  <a:lnTo>
                    <a:pt x="46153" y="80506"/>
                  </a:lnTo>
                  <a:lnTo>
                    <a:pt x="50769" y="80506"/>
                  </a:lnTo>
                  <a:lnTo>
                    <a:pt x="53846" y="75949"/>
                  </a:lnTo>
                  <a:lnTo>
                    <a:pt x="73846" y="57721"/>
                  </a:lnTo>
                  <a:lnTo>
                    <a:pt x="60000" y="45569"/>
                  </a:lnTo>
                  <a:close/>
                  <a:moveTo>
                    <a:pt x="64615" y="0"/>
                  </a:moveTo>
                  <a:lnTo>
                    <a:pt x="69230" y="0"/>
                  </a:lnTo>
                  <a:lnTo>
                    <a:pt x="73846" y="4556"/>
                  </a:lnTo>
                  <a:lnTo>
                    <a:pt x="115384" y="44050"/>
                  </a:lnTo>
                  <a:lnTo>
                    <a:pt x="118461" y="50126"/>
                  </a:lnTo>
                  <a:lnTo>
                    <a:pt x="120000" y="57721"/>
                  </a:lnTo>
                  <a:lnTo>
                    <a:pt x="118461" y="66835"/>
                  </a:lnTo>
                  <a:lnTo>
                    <a:pt x="115384" y="71392"/>
                  </a:lnTo>
                  <a:lnTo>
                    <a:pt x="81538" y="106329"/>
                  </a:lnTo>
                  <a:lnTo>
                    <a:pt x="73846" y="110886"/>
                  </a:lnTo>
                  <a:lnTo>
                    <a:pt x="67692" y="115443"/>
                  </a:lnTo>
                  <a:lnTo>
                    <a:pt x="58461" y="116962"/>
                  </a:lnTo>
                  <a:lnTo>
                    <a:pt x="49230" y="120000"/>
                  </a:lnTo>
                  <a:lnTo>
                    <a:pt x="35384" y="116962"/>
                  </a:lnTo>
                  <a:lnTo>
                    <a:pt x="23076" y="112405"/>
                  </a:lnTo>
                  <a:lnTo>
                    <a:pt x="13846" y="106329"/>
                  </a:lnTo>
                  <a:lnTo>
                    <a:pt x="4615" y="89620"/>
                  </a:lnTo>
                  <a:lnTo>
                    <a:pt x="0" y="71392"/>
                  </a:lnTo>
                  <a:lnTo>
                    <a:pt x="4615" y="53164"/>
                  </a:lnTo>
                  <a:lnTo>
                    <a:pt x="13846" y="36455"/>
                  </a:lnTo>
                  <a:lnTo>
                    <a:pt x="46153" y="4556"/>
                  </a:lnTo>
                  <a:lnTo>
                    <a:pt x="50769" y="0"/>
                  </a:lnTo>
                  <a:lnTo>
                    <a:pt x="58461" y="0"/>
                  </a:lnTo>
                  <a:lnTo>
                    <a:pt x="64615" y="0"/>
                  </a:ln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</p:spPr>
          <p:txBody>
            <a:bodyPr spcFirstLastPara="1" wrap="square" lIns="91433" tIns="45700" rIns="91433" bIns="45700" anchor="t" anchorCtr="0">
              <a:noAutofit/>
            </a:bodyPr>
            <a:lstStyle/>
            <a:p>
              <a:pPr algn="r">
                <a:buClr>
                  <a:srgbClr val="000000"/>
                </a:buClr>
                <a:buSzPts val="1100"/>
              </a:pPr>
              <a:endParaRPr sz="1467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98" name="Google Shape;1398;p174"/>
            <p:cNvSpPr/>
            <p:nvPr/>
          </p:nvSpPr>
          <p:spPr>
            <a:xfrm>
              <a:off x="3199693" y="1513690"/>
              <a:ext cx="142200" cy="1422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01250" y="0"/>
                  </a:moveTo>
                  <a:lnTo>
                    <a:pt x="105000" y="0"/>
                  </a:lnTo>
                  <a:lnTo>
                    <a:pt x="110000" y="2500"/>
                  </a:lnTo>
                  <a:lnTo>
                    <a:pt x="113750" y="3750"/>
                  </a:lnTo>
                  <a:lnTo>
                    <a:pt x="117500" y="10000"/>
                  </a:lnTo>
                  <a:lnTo>
                    <a:pt x="120000" y="13750"/>
                  </a:lnTo>
                  <a:lnTo>
                    <a:pt x="120000" y="18750"/>
                  </a:lnTo>
                  <a:lnTo>
                    <a:pt x="117500" y="22500"/>
                  </a:lnTo>
                  <a:lnTo>
                    <a:pt x="113750" y="28750"/>
                  </a:lnTo>
                  <a:lnTo>
                    <a:pt x="26250" y="116250"/>
                  </a:lnTo>
                  <a:lnTo>
                    <a:pt x="22500" y="118750"/>
                  </a:lnTo>
                  <a:lnTo>
                    <a:pt x="18750" y="120000"/>
                  </a:lnTo>
                  <a:lnTo>
                    <a:pt x="15000" y="120000"/>
                  </a:lnTo>
                  <a:lnTo>
                    <a:pt x="11250" y="120000"/>
                  </a:lnTo>
                  <a:lnTo>
                    <a:pt x="7500" y="118750"/>
                  </a:lnTo>
                  <a:lnTo>
                    <a:pt x="3750" y="116250"/>
                  </a:lnTo>
                  <a:lnTo>
                    <a:pt x="0" y="111250"/>
                  </a:lnTo>
                  <a:lnTo>
                    <a:pt x="0" y="107500"/>
                  </a:lnTo>
                  <a:lnTo>
                    <a:pt x="0" y="101250"/>
                  </a:lnTo>
                  <a:lnTo>
                    <a:pt x="0" y="97500"/>
                  </a:lnTo>
                  <a:lnTo>
                    <a:pt x="3750" y="92500"/>
                  </a:lnTo>
                  <a:lnTo>
                    <a:pt x="91250" y="3750"/>
                  </a:lnTo>
                  <a:lnTo>
                    <a:pt x="95000" y="2500"/>
                  </a:lnTo>
                  <a:lnTo>
                    <a:pt x="101250" y="0"/>
                  </a:ln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</p:spPr>
          <p:txBody>
            <a:bodyPr spcFirstLastPara="1" wrap="square" lIns="91433" tIns="45700" rIns="91433" bIns="45700" anchor="t" anchorCtr="0">
              <a:noAutofit/>
            </a:bodyPr>
            <a:lstStyle/>
            <a:p>
              <a:pPr algn="r">
                <a:buClr>
                  <a:srgbClr val="000000"/>
                </a:buClr>
                <a:buSzPts val="1100"/>
              </a:pPr>
              <a:endParaRPr sz="1467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99" name="Google Shape;1399;p174"/>
            <p:cNvSpPr/>
            <p:nvPr/>
          </p:nvSpPr>
          <p:spPr>
            <a:xfrm>
              <a:off x="2929994" y="1435150"/>
              <a:ext cx="452100" cy="4521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33836" y="10229"/>
                  </a:moveTo>
                  <a:lnTo>
                    <a:pt x="42491" y="19278"/>
                  </a:lnTo>
                  <a:lnTo>
                    <a:pt x="43672" y="20459"/>
                  </a:lnTo>
                  <a:lnTo>
                    <a:pt x="44459" y="22032"/>
                  </a:lnTo>
                  <a:lnTo>
                    <a:pt x="43672" y="24000"/>
                  </a:lnTo>
                  <a:lnTo>
                    <a:pt x="40131" y="36983"/>
                  </a:lnTo>
                  <a:lnTo>
                    <a:pt x="39737" y="38557"/>
                  </a:lnTo>
                  <a:lnTo>
                    <a:pt x="38557" y="39737"/>
                  </a:lnTo>
                  <a:lnTo>
                    <a:pt x="36590" y="40524"/>
                  </a:lnTo>
                  <a:lnTo>
                    <a:pt x="23606" y="44065"/>
                  </a:lnTo>
                  <a:lnTo>
                    <a:pt x="22032" y="44065"/>
                  </a:lnTo>
                  <a:lnTo>
                    <a:pt x="20852" y="44065"/>
                  </a:lnTo>
                  <a:lnTo>
                    <a:pt x="18885" y="42885"/>
                  </a:lnTo>
                  <a:lnTo>
                    <a:pt x="10229" y="33836"/>
                  </a:lnTo>
                  <a:lnTo>
                    <a:pt x="11409" y="39737"/>
                  </a:lnTo>
                  <a:lnTo>
                    <a:pt x="12983" y="45245"/>
                  </a:lnTo>
                  <a:lnTo>
                    <a:pt x="17311" y="49967"/>
                  </a:lnTo>
                  <a:lnTo>
                    <a:pt x="23606" y="53901"/>
                  </a:lnTo>
                  <a:lnTo>
                    <a:pt x="30688" y="56262"/>
                  </a:lnTo>
                  <a:lnTo>
                    <a:pt x="38950" y="55868"/>
                  </a:lnTo>
                  <a:lnTo>
                    <a:pt x="40131" y="55868"/>
                  </a:lnTo>
                  <a:lnTo>
                    <a:pt x="42098" y="55868"/>
                  </a:lnTo>
                  <a:lnTo>
                    <a:pt x="43672" y="57049"/>
                  </a:lnTo>
                  <a:lnTo>
                    <a:pt x="94032" y="107016"/>
                  </a:lnTo>
                  <a:lnTo>
                    <a:pt x="97967" y="109377"/>
                  </a:lnTo>
                  <a:lnTo>
                    <a:pt x="102688" y="109377"/>
                  </a:lnTo>
                  <a:lnTo>
                    <a:pt x="107016" y="107016"/>
                  </a:lnTo>
                  <a:lnTo>
                    <a:pt x="108590" y="105442"/>
                  </a:lnTo>
                  <a:lnTo>
                    <a:pt x="109377" y="103081"/>
                  </a:lnTo>
                  <a:lnTo>
                    <a:pt x="109770" y="100721"/>
                  </a:lnTo>
                  <a:lnTo>
                    <a:pt x="109377" y="98360"/>
                  </a:lnTo>
                  <a:lnTo>
                    <a:pt x="108590" y="96000"/>
                  </a:lnTo>
                  <a:lnTo>
                    <a:pt x="107016" y="94032"/>
                  </a:lnTo>
                  <a:lnTo>
                    <a:pt x="56655" y="44065"/>
                  </a:lnTo>
                  <a:lnTo>
                    <a:pt x="56262" y="42098"/>
                  </a:lnTo>
                  <a:lnTo>
                    <a:pt x="55475" y="40918"/>
                  </a:lnTo>
                  <a:lnTo>
                    <a:pt x="55475" y="39344"/>
                  </a:lnTo>
                  <a:lnTo>
                    <a:pt x="56262" y="31081"/>
                  </a:lnTo>
                  <a:lnTo>
                    <a:pt x="54295" y="23213"/>
                  </a:lnTo>
                  <a:lnTo>
                    <a:pt x="49573" y="16524"/>
                  </a:lnTo>
                  <a:lnTo>
                    <a:pt x="44852" y="12983"/>
                  </a:lnTo>
                  <a:lnTo>
                    <a:pt x="39737" y="10622"/>
                  </a:lnTo>
                  <a:lnTo>
                    <a:pt x="33836" y="10229"/>
                  </a:lnTo>
                  <a:close/>
                  <a:moveTo>
                    <a:pt x="33049" y="0"/>
                  </a:moveTo>
                  <a:lnTo>
                    <a:pt x="42098" y="1180"/>
                  </a:lnTo>
                  <a:lnTo>
                    <a:pt x="49573" y="4327"/>
                  </a:lnTo>
                  <a:lnTo>
                    <a:pt x="56655" y="9442"/>
                  </a:lnTo>
                  <a:lnTo>
                    <a:pt x="61377" y="16131"/>
                  </a:lnTo>
                  <a:lnTo>
                    <a:pt x="64918" y="23213"/>
                  </a:lnTo>
                  <a:lnTo>
                    <a:pt x="66098" y="31081"/>
                  </a:lnTo>
                  <a:lnTo>
                    <a:pt x="66098" y="38557"/>
                  </a:lnTo>
                  <a:lnTo>
                    <a:pt x="114491" y="86950"/>
                  </a:lnTo>
                  <a:lnTo>
                    <a:pt x="118819" y="92852"/>
                  </a:lnTo>
                  <a:lnTo>
                    <a:pt x="120000" y="100721"/>
                  </a:lnTo>
                  <a:lnTo>
                    <a:pt x="118819" y="108196"/>
                  </a:lnTo>
                  <a:lnTo>
                    <a:pt x="114491" y="114098"/>
                  </a:lnTo>
                  <a:lnTo>
                    <a:pt x="108196" y="118426"/>
                  </a:lnTo>
                  <a:lnTo>
                    <a:pt x="100327" y="120000"/>
                  </a:lnTo>
                  <a:lnTo>
                    <a:pt x="93245" y="118426"/>
                  </a:lnTo>
                  <a:lnTo>
                    <a:pt x="86950" y="114098"/>
                  </a:lnTo>
                  <a:lnTo>
                    <a:pt x="38557" y="65704"/>
                  </a:lnTo>
                  <a:lnTo>
                    <a:pt x="30688" y="66491"/>
                  </a:lnTo>
                  <a:lnTo>
                    <a:pt x="23213" y="64524"/>
                  </a:lnTo>
                  <a:lnTo>
                    <a:pt x="16131" y="61770"/>
                  </a:lnTo>
                  <a:lnTo>
                    <a:pt x="10229" y="57049"/>
                  </a:lnTo>
                  <a:lnTo>
                    <a:pt x="4327" y="49180"/>
                  </a:lnTo>
                  <a:lnTo>
                    <a:pt x="786" y="40524"/>
                  </a:lnTo>
                  <a:lnTo>
                    <a:pt x="0" y="31081"/>
                  </a:lnTo>
                  <a:lnTo>
                    <a:pt x="2360" y="21639"/>
                  </a:lnTo>
                  <a:lnTo>
                    <a:pt x="3147" y="20459"/>
                  </a:lnTo>
                  <a:lnTo>
                    <a:pt x="4327" y="19278"/>
                  </a:lnTo>
                  <a:lnTo>
                    <a:pt x="5901" y="18491"/>
                  </a:lnTo>
                  <a:lnTo>
                    <a:pt x="7868" y="18491"/>
                  </a:lnTo>
                  <a:lnTo>
                    <a:pt x="9049" y="19278"/>
                  </a:lnTo>
                  <a:lnTo>
                    <a:pt x="10622" y="19672"/>
                  </a:lnTo>
                  <a:lnTo>
                    <a:pt x="24393" y="33442"/>
                  </a:lnTo>
                  <a:lnTo>
                    <a:pt x="31475" y="31475"/>
                  </a:lnTo>
                  <a:lnTo>
                    <a:pt x="33836" y="24000"/>
                  </a:lnTo>
                  <a:lnTo>
                    <a:pt x="20065" y="10229"/>
                  </a:lnTo>
                  <a:lnTo>
                    <a:pt x="18885" y="9049"/>
                  </a:lnTo>
                  <a:lnTo>
                    <a:pt x="18491" y="7081"/>
                  </a:lnTo>
                  <a:lnTo>
                    <a:pt x="18491" y="5901"/>
                  </a:lnTo>
                  <a:lnTo>
                    <a:pt x="18885" y="4327"/>
                  </a:lnTo>
                  <a:lnTo>
                    <a:pt x="20065" y="3147"/>
                  </a:lnTo>
                  <a:lnTo>
                    <a:pt x="22032" y="1967"/>
                  </a:lnTo>
                  <a:lnTo>
                    <a:pt x="27147" y="786"/>
                  </a:lnTo>
                  <a:lnTo>
                    <a:pt x="33049" y="0"/>
                  </a:ln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</p:spPr>
          <p:txBody>
            <a:bodyPr spcFirstLastPara="1" wrap="square" lIns="91433" tIns="45700" rIns="91433" bIns="45700" anchor="t" anchorCtr="0">
              <a:noAutofit/>
            </a:bodyPr>
            <a:lstStyle/>
            <a:p>
              <a:pPr algn="r">
                <a:buClr>
                  <a:srgbClr val="000000"/>
                </a:buClr>
                <a:buSzPts val="1100"/>
              </a:pPr>
              <a:endParaRPr sz="1467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00" name="Google Shape;1400;p174"/>
            <p:cNvSpPr/>
            <p:nvPr/>
          </p:nvSpPr>
          <p:spPr>
            <a:xfrm>
              <a:off x="3290088" y="1793762"/>
              <a:ext cx="31200" cy="312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62857" y="0"/>
                  </a:moveTo>
                  <a:lnTo>
                    <a:pt x="85714" y="11428"/>
                  </a:lnTo>
                  <a:lnTo>
                    <a:pt x="102857" y="17142"/>
                  </a:lnTo>
                  <a:lnTo>
                    <a:pt x="120000" y="34285"/>
                  </a:lnTo>
                  <a:lnTo>
                    <a:pt x="120000" y="62857"/>
                  </a:lnTo>
                  <a:lnTo>
                    <a:pt x="120000" y="85714"/>
                  </a:lnTo>
                  <a:lnTo>
                    <a:pt x="102857" y="102857"/>
                  </a:lnTo>
                  <a:lnTo>
                    <a:pt x="85714" y="120000"/>
                  </a:lnTo>
                  <a:lnTo>
                    <a:pt x="62857" y="120000"/>
                  </a:lnTo>
                  <a:lnTo>
                    <a:pt x="34285" y="120000"/>
                  </a:lnTo>
                  <a:lnTo>
                    <a:pt x="17142" y="102857"/>
                  </a:lnTo>
                  <a:lnTo>
                    <a:pt x="0" y="85714"/>
                  </a:lnTo>
                  <a:lnTo>
                    <a:pt x="0" y="62857"/>
                  </a:lnTo>
                  <a:lnTo>
                    <a:pt x="0" y="34285"/>
                  </a:lnTo>
                  <a:lnTo>
                    <a:pt x="17142" y="17142"/>
                  </a:lnTo>
                  <a:lnTo>
                    <a:pt x="34285" y="11428"/>
                  </a:lnTo>
                  <a:lnTo>
                    <a:pt x="62857" y="0"/>
                  </a:ln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</p:spPr>
          <p:txBody>
            <a:bodyPr spcFirstLastPara="1" wrap="square" lIns="91433" tIns="45700" rIns="91433" bIns="45700" anchor="t" anchorCtr="0">
              <a:noAutofit/>
            </a:bodyPr>
            <a:lstStyle/>
            <a:p>
              <a:pPr algn="r">
                <a:buClr>
                  <a:srgbClr val="000000"/>
                </a:buClr>
                <a:buSzPts val="1100"/>
              </a:pPr>
              <a:endParaRPr sz="1467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401" name="Google Shape;1401;p174"/>
          <p:cNvSpPr txBox="1"/>
          <p:nvPr/>
        </p:nvSpPr>
        <p:spPr>
          <a:xfrm>
            <a:off x="2708580" y="2926524"/>
            <a:ext cx="5264000" cy="118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91433" rIns="91433" bIns="91433" anchor="t" anchorCtr="0">
            <a:noAutofit/>
          </a:bodyPr>
          <a:lstStyle/>
          <a:p>
            <a:pPr algn="just"/>
            <a:r>
              <a:rPr lang="fr" sz="1467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Moelleux, croustillant, fondant… la vapeur sublimera vos repas. Vos poissons resteront fondant à cœur, votre rôti juteux à souhait. Même votre pain sera croustillant à l’extérieur et aéré à l’intérieur ; digne d’un boulanger…</a:t>
            </a:r>
            <a:endParaRPr sz="1467"/>
          </a:p>
        </p:txBody>
      </p:sp>
      <p:sp>
        <p:nvSpPr>
          <p:cNvPr id="1402" name="Google Shape;1402;p174"/>
          <p:cNvSpPr txBox="1"/>
          <p:nvPr/>
        </p:nvSpPr>
        <p:spPr>
          <a:xfrm>
            <a:off x="3658477" y="5018083"/>
            <a:ext cx="4434400" cy="161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91433" rIns="91433" bIns="91433" anchor="t" anchorCtr="0">
            <a:noAutofit/>
          </a:bodyPr>
          <a:lstStyle/>
          <a:p>
            <a:pPr algn="just">
              <a:buClr>
                <a:srgbClr val="000000"/>
              </a:buClr>
              <a:buSzPts val="1100"/>
            </a:pPr>
            <a:r>
              <a:rPr lang="fr" sz="1467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Grâce à l’injection de vapeur pendant la cuisson grâce à un réservoir d’eau intégré au four.</a:t>
            </a:r>
            <a:endParaRPr sz="1467"/>
          </a:p>
          <a:p>
            <a:pPr algn="just">
              <a:buClr>
                <a:srgbClr val="000000"/>
              </a:buClr>
              <a:buSzPts val="1100"/>
            </a:pPr>
            <a:r>
              <a:rPr lang="fr" sz="1467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Vous pouvez choisir parmi les 3 niveaux proposés :</a:t>
            </a:r>
            <a:endParaRPr sz="1467"/>
          </a:p>
          <a:p>
            <a:pPr marL="287859" lvl="1" indent="-279393" algn="just">
              <a:buClr>
                <a:srgbClr val="000000"/>
              </a:buClr>
              <a:buSzPts val="1100"/>
              <a:buFont typeface="Courier New"/>
              <a:buChar char="o"/>
            </a:pPr>
            <a:r>
              <a:rPr lang="fr" sz="1467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Pâtisserie et Pain (vapeur 1)</a:t>
            </a:r>
            <a:endParaRPr sz="1467"/>
          </a:p>
          <a:p>
            <a:pPr marL="287859" lvl="1" indent="-279393" algn="just">
              <a:buClr>
                <a:srgbClr val="000000"/>
              </a:buClr>
              <a:buSzPts val="1100"/>
              <a:buFont typeface="Courier New"/>
              <a:buChar char="o"/>
            </a:pPr>
            <a:r>
              <a:rPr lang="fr" sz="1467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Viandes (vapeur 2)</a:t>
            </a:r>
            <a:endParaRPr sz="1467"/>
          </a:p>
          <a:p>
            <a:pPr marL="287859" lvl="1" indent="-279393" algn="just">
              <a:buClr>
                <a:srgbClr val="000000"/>
              </a:buClr>
              <a:buSzPts val="1100"/>
              <a:buFont typeface="Courier New"/>
              <a:buChar char="o"/>
            </a:pPr>
            <a:r>
              <a:rPr lang="fr" sz="1467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Poissons (vapeur 3)</a:t>
            </a:r>
            <a:endParaRPr sz="1467"/>
          </a:p>
        </p:txBody>
      </p:sp>
      <p:cxnSp>
        <p:nvCxnSpPr>
          <p:cNvPr id="1403" name="Google Shape;1403;p174"/>
          <p:cNvCxnSpPr/>
          <p:nvPr/>
        </p:nvCxnSpPr>
        <p:spPr>
          <a:xfrm rot="10800000" flipH="1">
            <a:off x="2821309" y="2918551"/>
            <a:ext cx="5651200" cy="9200"/>
          </a:xfrm>
          <a:prstGeom prst="straightConnector1">
            <a:avLst/>
          </a:prstGeom>
          <a:noFill/>
          <a:ln w="19050" cap="flat" cmpd="sng">
            <a:solidFill>
              <a:srgbClr val="FDC100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404" name="Google Shape;1404;p174"/>
          <p:cNvSpPr/>
          <p:nvPr/>
        </p:nvSpPr>
        <p:spPr>
          <a:xfrm>
            <a:off x="8328344" y="2846751"/>
            <a:ext cx="144000" cy="144000"/>
          </a:xfrm>
          <a:prstGeom prst="ellipse">
            <a:avLst/>
          </a:prstGeom>
          <a:solidFill>
            <a:srgbClr val="FDC100"/>
          </a:solidFill>
          <a:ln>
            <a:noFill/>
          </a:ln>
        </p:spPr>
        <p:txBody>
          <a:bodyPr spcFirstLastPara="1" wrap="square" lIns="91433" tIns="91433" rIns="91433" bIns="91433" anchor="ctr" anchorCtr="0">
            <a:noAutofit/>
          </a:bodyPr>
          <a:lstStyle/>
          <a:p>
            <a:pPr>
              <a:buClr>
                <a:srgbClr val="000000"/>
              </a:buClr>
              <a:buSzPts val="1100"/>
            </a:pPr>
            <a:endParaRPr sz="146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405" name="Google Shape;1405;p174"/>
          <p:cNvCxnSpPr/>
          <p:nvPr/>
        </p:nvCxnSpPr>
        <p:spPr>
          <a:xfrm>
            <a:off x="3765956" y="4814672"/>
            <a:ext cx="4706400" cy="0"/>
          </a:xfrm>
          <a:prstGeom prst="straightConnector1">
            <a:avLst/>
          </a:prstGeom>
          <a:noFill/>
          <a:ln w="19050" cap="flat" cmpd="sng">
            <a:solidFill>
              <a:srgbClr val="FDC100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406" name="Google Shape;1406;p174"/>
          <p:cNvSpPr/>
          <p:nvPr/>
        </p:nvSpPr>
        <p:spPr>
          <a:xfrm>
            <a:off x="8328344" y="4742672"/>
            <a:ext cx="144000" cy="144000"/>
          </a:xfrm>
          <a:prstGeom prst="ellipse">
            <a:avLst/>
          </a:prstGeom>
          <a:solidFill>
            <a:srgbClr val="FDC100"/>
          </a:solidFill>
          <a:ln>
            <a:noFill/>
          </a:ln>
        </p:spPr>
        <p:txBody>
          <a:bodyPr spcFirstLastPara="1" wrap="square" lIns="91433" tIns="91433" rIns="91433" bIns="91433" anchor="ctr" anchorCtr="0">
            <a:noAutofit/>
          </a:bodyPr>
          <a:lstStyle/>
          <a:p>
            <a:pPr>
              <a:buClr>
                <a:srgbClr val="000000"/>
              </a:buClr>
              <a:buSzPts val="1100"/>
            </a:pPr>
            <a:endParaRPr sz="146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07" name="Google Shape;1407;p17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766636" y="194438"/>
            <a:ext cx="1230152" cy="61968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8" name="Google Shape;1408;p17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044098" y="3471173"/>
            <a:ext cx="1779327" cy="18369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9" name="Google Shape;1409;p174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9701514" y="2585545"/>
            <a:ext cx="1724087" cy="1101379"/>
          </a:xfrm>
          <a:prstGeom prst="rect">
            <a:avLst/>
          </a:prstGeom>
          <a:noFill/>
          <a:ln>
            <a:noFill/>
          </a:ln>
        </p:spPr>
      </p:pic>
      <p:sp>
        <p:nvSpPr>
          <p:cNvPr id="1410" name="Google Shape;1410;p174"/>
          <p:cNvSpPr txBox="1"/>
          <p:nvPr/>
        </p:nvSpPr>
        <p:spPr>
          <a:xfrm>
            <a:off x="614932" y="4444433"/>
            <a:ext cx="1848400" cy="131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fr" sz="1067" b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L’avis du chef :</a:t>
            </a:r>
            <a:endParaRPr sz="1467"/>
          </a:p>
          <a:p>
            <a:r>
              <a:rPr lang="fr" sz="1067" i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“La fonction mixte chaleur pulsée-vapeur est parfaite pour la volaille assurant une peau bien croustillante et une chair très moelleuse!”</a:t>
            </a:r>
            <a:endParaRPr sz="1467"/>
          </a:p>
        </p:txBody>
      </p:sp>
      <p:pic>
        <p:nvPicPr>
          <p:cNvPr id="1411" name="Google Shape;1411;p174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28455" y="4751086"/>
            <a:ext cx="488983" cy="488983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2" name="Google Shape;1412;p174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04305" y="3225861"/>
            <a:ext cx="2050348" cy="12674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3" name="Google Shape;1413;p174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463238" y="307458"/>
            <a:ext cx="1098300" cy="11158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4" name="Google Shape;1414;p174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11048307" y="6222801"/>
            <a:ext cx="945677" cy="4763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9" name="Google Shape;1419;p17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763833" y="195277"/>
            <a:ext cx="1229225" cy="619223"/>
          </a:xfrm>
          <a:prstGeom prst="rect">
            <a:avLst/>
          </a:prstGeom>
          <a:noFill/>
          <a:ln>
            <a:noFill/>
          </a:ln>
        </p:spPr>
      </p:pic>
      <p:sp>
        <p:nvSpPr>
          <p:cNvPr id="1420" name="Google Shape;1420;p175"/>
          <p:cNvSpPr txBox="1"/>
          <p:nvPr/>
        </p:nvSpPr>
        <p:spPr>
          <a:xfrm>
            <a:off x="568436" y="227200"/>
            <a:ext cx="6138800" cy="8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pPr>
              <a:lnSpc>
                <a:spcPct val="90000"/>
              </a:lnSpc>
            </a:pPr>
            <a:r>
              <a:rPr lang="fr" sz="4000" b="1">
                <a:solidFill>
                  <a:srgbClr val="3C3C3B"/>
                </a:solidFill>
                <a:latin typeface="Calibri"/>
                <a:ea typeface="Calibri"/>
                <a:cs typeface="Calibri"/>
                <a:sym typeface="Calibri"/>
              </a:rPr>
              <a:t>3 NIVEAUX DE VAPEUR</a:t>
            </a:r>
            <a:endParaRPr sz="4000"/>
          </a:p>
        </p:txBody>
      </p:sp>
      <p:sp>
        <p:nvSpPr>
          <p:cNvPr id="1421" name="Google Shape;1421;p175"/>
          <p:cNvSpPr/>
          <p:nvPr/>
        </p:nvSpPr>
        <p:spPr>
          <a:xfrm rot="5400000">
            <a:off x="9190479" y="2542649"/>
            <a:ext cx="2756000" cy="2376000"/>
          </a:xfrm>
          <a:prstGeom prst="hexagon">
            <a:avLst>
              <a:gd name="adj" fmla="val 25000"/>
              <a:gd name="vf" fmla="val 115470"/>
            </a:avLst>
          </a:prstGeom>
          <a:noFill/>
          <a:ln w="19050" cap="sq" cmpd="sng">
            <a:solidFill>
              <a:srgbClr val="F3F3F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33" tIns="45700" rIns="91433" bIns="45700" anchor="ctr" anchorCtr="0">
            <a:noAutofit/>
          </a:bodyPr>
          <a:lstStyle/>
          <a:p>
            <a:pPr algn="ctr"/>
            <a:endParaRPr sz="1733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22" name="Google Shape;1422;p175"/>
          <p:cNvSpPr/>
          <p:nvPr/>
        </p:nvSpPr>
        <p:spPr>
          <a:xfrm rot="5400000">
            <a:off x="-1964592" y="2032896"/>
            <a:ext cx="3912400" cy="3372400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EFEFEF"/>
          </a:solidFill>
          <a:ln>
            <a:noFill/>
          </a:ln>
        </p:spPr>
        <p:txBody>
          <a:bodyPr spcFirstLastPara="1" wrap="square" lIns="91433" tIns="45700" rIns="91433" bIns="45700" anchor="ctr" anchorCtr="0">
            <a:noAutofit/>
          </a:bodyPr>
          <a:lstStyle/>
          <a:p>
            <a:pPr algn="ctr"/>
            <a:endParaRPr sz="1733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23" name="Google Shape;1423;p175"/>
          <p:cNvSpPr/>
          <p:nvPr/>
        </p:nvSpPr>
        <p:spPr>
          <a:xfrm rot="5400000">
            <a:off x="-870829" y="4511825"/>
            <a:ext cx="1736400" cy="1497200"/>
          </a:xfrm>
          <a:prstGeom prst="hexagon">
            <a:avLst>
              <a:gd name="adj" fmla="val 25000"/>
              <a:gd name="vf" fmla="val 115470"/>
            </a:avLst>
          </a:prstGeom>
          <a:noFill/>
          <a:ln w="19050" cap="sq" cmpd="sng">
            <a:solidFill>
              <a:srgbClr val="8E8E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33" tIns="45700" rIns="91433" bIns="45700" anchor="ctr" anchorCtr="0">
            <a:noAutofit/>
          </a:bodyPr>
          <a:lstStyle/>
          <a:p>
            <a:pPr algn="ctr"/>
            <a:endParaRPr sz="1733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24" name="Google Shape;1424;p175"/>
          <p:cNvSpPr/>
          <p:nvPr/>
        </p:nvSpPr>
        <p:spPr>
          <a:xfrm rot="5400000">
            <a:off x="8872937" y="5365225"/>
            <a:ext cx="1736400" cy="1497200"/>
          </a:xfrm>
          <a:prstGeom prst="hexagon">
            <a:avLst>
              <a:gd name="adj" fmla="val 25000"/>
              <a:gd name="vf" fmla="val 115470"/>
            </a:avLst>
          </a:prstGeom>
          <a:noFill/>
          <a:ln w="19050" cap="sq" cmpd="sng">
            <a:solidFill>
              <a:srgbClr val="F3F3F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33" tIns="45700" rIns="91433" bIns="45700" anchor="ctr" anchorCtr="0">
            <a:noAutofit/>
          </a:bodyPr>
          <a:lstStyle/>
          <a:p>
            <a:pPr algn="ctr"/>
            <a:endParaRPr sz="1733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25" name="Google Shape;1425;p175"/>
          <p:cNvSpPr/>
          <p:nvPr/>
        </p:nvSpPr>
        <p:spPr>
          <a:xfrm>
            <a:off x="8280933" y="1898267"/>
            <a:ext cx="3600800" cy="4862400"/>
          </a:xfrm>
          <a:prstGeom prst="rect">
            <a:avLst/>
          </a:prstGeom>
          <a:noFill/>
          <a:ln w="9525" cap="flat" cmpd="sng">
            <a:solidFill>
              <a:srgbClr val="FDC1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26" name="Google Shape;1426;p175"/>
          <p:cNvSpPr/>
          <p:nvPr/>
        </p:nvSpPr>
        <p:spPr>
          <a:xfrm>
            <a:off x="4231484" y="1898267"/>
            <a:ext cx="3600800" cy="4862400"/>
          </a:xfrm>
          <a:prstGeom prst="rect">
            <a:avLst/>
          </a:prstGeom>
          <a:noFill/>
          <a:ln w="9525" cap="flat" cmpd="sng">
            <a:solidFill>
              <a:srgbClr val="FDC1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1333" i="1">
              <a:solidFill>
                <a:srgbClr val="3C3C3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27" name="Google Shape;1427;p175"/>
          <p:cNvSpPr/>
          <p:nvPr/>
        </p:nvSpPr>
        <p:spPr>
          <a:xfrm>
            <a:off x="290533" y="1898267"/>
            <a:ext cx="3600800" cy="4862400"/>
          </a:xfrm>
          <a:prstGeom prst="rect">
            <a:avLst/>
          </a:prstGeom>
          <a:noFill/>
          <a:ln w="9525" cap="flat" cmpd="sng">
            <a:solidFill>
              <a:srgbClr val="FDC1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28" name="Google Shape;1428;p175"/>
          <p:cNvSpPr/>
          <p:nvPr/>
        </p:nvSpPr>
        <p:spPr>
          <a:xfrm rot="5400000">
            <a:off x="483200" y="986835"/>
            <a:ext cx="1508400" cy="1689600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FDC100"/>
          </a:solidFill>
          <a:ln>
            <a:noFill/>
          </a:ln>
        </p:spPr>
        <p:txBody>
          <a:bodyPr spcFirstLastPara="1" wrap="square" lIns="91433" tIns="45700" rIns="91433" bIns="45700" anchor="ctr" anchorCtr="0">
            <a:noAutofit/>
          </a:bodyPr>
          <a:lstStyle/>
          <a:p>
            <a:pPr algn="ctr"/>
            <a:endParaRPr sz="1867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429" name="Google Shape;1429;p175"/>
          <p:cNvSpPr/>
          <p:nvPr/>
        </p:nvSpPr>
        <p:spPr>
          <a:xfrm rot="5400000">
            <a:off x="4491717" y="986835"/>
            <a:ext cx="1508400" cy="1689600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FDC100"/>
          </a:solidFill>
          <a:ln>
            <a:noFill/>
          </a:ln>
        </p:spPr>
        <p:txBody>
          <a:bodyPr spcFirstLastPara="1" wrap="square" lIns="91433" tIns="45700" rIns="91433" bIns="45700" anchor="ctr" anchorCtr="0">
            <a:noAutofit/>
          </a:bodyPr>
          <a:lstStyle/>
          <a:p>
            <a:pPr algn="ctr"/>
            <a:endParaRPr sz="1867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30" name="Google Shape;1430;p175"/>
          <p:cNvSpPr/>
          <p:nvPr/>
        </p:nvSpPr>
        <p:spPr>
          <a:xfrm rot="5400000">
            <a:off x="8535967" y="986835"/>
            <a:ext cx="1508400" cy="1689600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FDC100"/>
          </a:solidFill>
          <a:ln>
            <a:noFill/>
          </a:ln>
        </p:spPr>
        <p:txBody>
          <a:bodyPr spcFirstLastPara="1" wrap="square" lIns="91433" tIns="45700" rIns="91433" bIns="45700" anchor="ctr" anchorCtr="0">
            <a:noAutofit/>
          </a:bodyPr>
          <a:lstStyle/>
          <a:p>
            <a:pPr algn="ctr"/>
            <a:endParaRPr sz="1867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31" name="Google Shape;1431;p175"/>
          <p:cNvSpPr/>
          <p:nvPr/>
        </p:nvSpPr>
        <p:spPr>
          <a:xfrm>
            <a:off x="432189" y="1334396"/>
            <a:ext cx="1610400" cy="53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pPr algn="ctr">
              <a:lnSpc>
                <a:spcPct val="85000"/>
              </a:lnSpc>
            </a:pPr>
            <a:r>
              <a:rPr lang="fr" sz="1867" b="1">
                <a:solidFill>
                  <a:srgbClr val="3C3C3B"/>
                </a:solidFill>
                <a:latin typeface="Roboto"/>
                <a:ea typeface="Roboto"/>
                <a:cs typeface="Roboto"/>
                <a:sym typeface="Roboto"/>
              </a:rPr>
              <a:t>Niveau 1 </a:t>
            </a:r>
            <a:endParaRPr sz="1867" b="1">
              <a:solidFill>
                <a:srgbClr val="3C3C3B"/>
              </a:solidFill>
              <a:latin typeface="Roboto"/>
              <a:ea typeface="Roboto"/>
              <a:cs typeface="Roboto"/>
              <a:sym typeface="Roboto"/>
            </a:endParaRPr>
          </a:p>
          <a:p>
            <a:pPr algn="ctr">
              <a:lnSpc>
                <a:spcPct val="85000"/>
              </a:lnSpc>
            </a:pPr>
            <a:r>
              <a:rPr lang="fr" sz="1067" b="1">
                <a:solidFill>
                  <a:srgbClr val="3C3C3B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endParaRPr sz="1067" b="1">
              <a:solidFill>
                <a:srgbClr val="3C3C3B"/>
              </a:solidFill>
              <a:latin typeface="Roboto"/>
              <a:ea typeface="Roboto"/>
              <a:cs typeface="Roboto"/>
              <a:sym typeface="Roboto"/>
            </a:endParaRPr>
          </a:p>
          <a:p>
            <a:pPr algn="ctr">
              <a:lnSpc>
                <a:spcPct val="85000"/>
              </a:lnSpc>
            </a:pPr>
            <a:r>
              <a:rPr lang="fr" sz="1867" b="1">
                <a:solidFill>
                  <a:srgbClr val="3C3C3B"/>
                </a:solidFill>
                <a:latin typeface="Roboto"/>
                <a:ea typeface="Roboto"/>
                <a:cs typeface="Roboto"/>
                <a:sym typeface="Roboto"/>
              </a:rPr>
              <a:t>Boulangerie </a:t>
            </a:r>
            <a:endParaRPr sz="1867" b="1">
              <a:solidFill>
                <a:srgbClr val="3C3C3B"/>
              </a:solidFill>
              <a:latin typeface="Roboto"/>
              <a:ea typeface="Roboto"/>
              <a:cs typeface="Roboto"/>
              <a:sym typeface="Roboto"/>
            </a:endParaRPr>
          </a:p>
          <a:p>
            <a:pPr algn="ctr">
              <a:lnSpc>
                <a:spcPct val="85000"/>
              </a:lnSpc>
            </a:pPr>
            <a:r>
              <a:rPr lang="fr" sz="1867" b="1">
                <a:solidFill>
                  <a:srgbClr val="3C3C3B"/>
                </a:solidFill>
                <a:latin typeface="Roboto"/>
                <a:ea typeface="Roboto"/>
                <a:cs typeface="Roboto"/>
                <a:sym typeface="Roboto"/>
              </a:rPr>
              <a:t>Pâtisserie</a:t>
            </a:r>
            <a:endParaRPr sz="1867" b="1">
              <a:solidFill>
                <a:srgbClr val="3C3C3B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432" name="Google Shape;1432;p175"/>
          <p:cNvSpPr/>
          <p:nvPr/>
        </p:nvSpPr>
        <p:spPr>
          <a:xfrm>
            <a:off x="4420968" y="1334396"/>
            <a:ext cx="1610400" cy="53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pPr algn="ctr">
              <a:lnSpc>
                <a:spcPct val="85000"/>
              </a:lnSpc>
            </a:pPr>
            <a:r>
              <a:rPr lang="fr" sz="1867" b="1">
                <a:solidFill>
                  <a:srgbClr val="3C3C3B"/>
                </a:solidFill>
                <a:latin typeface="Roboto"/>
                <a:ea typeface="Roboto"/>
                <a:cs typeface="Roboto"/>
                <a:sym typeface="Roboto"/>
              </a:rPr>
              <a:t>Niveau 2</a:t>
            </a:r>
            <a:endParaRPr sz="1867" b="1">
              <a:solidFill>
                <a:srgbClr val="3C3C3B"/>
              </a:solidFill>
              <a:latin typeface="Roboto"/>
              <a:ea typeface="Roboto"/>
              <a:cs typeface="Roboto"/>
              <a:sym typeface="Roboto"/>
            </a:endParaRPr>
          </a:p>
          <a:p>
            <a:pPr algn="ctr">
              <a:lnSpc>
                <a:spcPct val="85000"/>
              </a:lnSpc>
            </a:pPr>
            <a:endParaRPr sz="1067" b="1">
              <a:solidFill>
                <a:srgbClr val="3C3C3B"/>
              </a:solidFill>
              <a:latin typeface="Roboto"/>
              <a:ea typeface="Roboto"/>
              <a:cs typeface="Roboto"/>
              <a:sym typeface="Roboto"/>
            </a:endParaRPr>
          </a:p>
          <a:p>
            <a:pPr algn="ctr">
              <a:lnSpc>
                <a:spcPct val="85000"/>
              </a:lnSpc>
            </a:pPr>
            <a:r>
              <a:rPr lang="fr" sz="1867" b="1">
                <a:solidFill>
                  <a:srgbClr val="3C3C3B"/>
                </a:solidFill>
                <a:latin typeface="Roboto"/>
                <a:ea typeface="Roboto"/>
                <a:cs typeface="Roboto"/>
                <a:sym typeface="Roboto"/>
              </a:rPr>
              <a:t>Viande</a:t>
            </a:r>
            <a:endParaRPr sz="1867" b="1">
              <a:solidFill>
                <a:srgbClr val="3C3C3B"/>
              </a:solidFill>
              <a:latin typeface="Roboto"/>
              <a:ea typeface="Roboto"/>
              <a:cs typeface="Roboto"/>
              <a:sym typeface="Roboto"/>
            </a:endParaRPr>
          </a:p>
          <a:p>
            <a:pPr algn="ctr">
              <a:lnSpc>
                <a:spcPct val="85000"/>
              </a:lnSpc>
            </a:pPr>
            <a:r>
              <a:rPr lang="fr" sz="1867" b="1">
                <a:solidFill>
                  <a:srgbClr val="3C3C3B"/>
                </a:solidFill>
                <a:latin typeface="Roboto"/>
                <a:ea typeface="Roboto"/>
                <a:cs typeface="Roboto"/>
                <a:sym typeface="Roboto"/>
              </a:rPr>
              <a:t>Farce </a:t>
            </a:r>
            <a:endParaRPr sz="1867" b="1">
              <a:solidFill>
                <a:srgbClr val="3C3C3B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433" name="Google Shape;1433;p175"/>
          <p:cNvSpPr/>
          <p:nvPr/>
        </p:nvSpPr>
        <p:spPr>
          <a:xfrm>
            <a:off x="397732" y="2589451"/>
            <a:ext cx="3385200" cy="53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pPr algn="r">
              <a:lnSpc>
                <a:spcPct val="85000"/>
              </a:lnSpc>
            </a:pPr>
            <a:r>
              <a:rPr lang="fr" sz="1333" i="1">
                <a:solidFill>
                  <a:srgbClr val="3C3C3B"/>
                </a:solidFill>
                <a:latin typeface="Roboto"/>
                <a:ea typeface="Roboto"/>
                <a:cs typeface="Roboto"/>
                <a:sym typeface="Roboto"/>
              </a:rPr>
              <a:t>Pains, baguettes, focaccias, gâteaux, sponge cakes...</a:t>
            </a:r>
            <a:endParaRPr sz="1333" i="1">
              <a:solidFill>
                <a:srgbClr val="3C3C3B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434" name="Google Shape;1434;p175"/>
          <p:cNvSpPr/>
          <p:nvPr/>
        </p:nvSpPr>
        <p:spPr>
          <a:xfrm>
            <a:off x="4318465" y="2585833"/>
            <a:ext cx="3514000" cy="53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pPr algn="r">
              <a:lnSpc>
                <a:spcPct val="85000"/>
              </a:lnSpc>
            </a:pPr>
            <a:r>
              <a:rPr lang="fr" sz="1333" i="1">
                <a:solidFill>
                  <a:srgbClr val="3C3C3B"/>
                </a:solidFill>
                <a:latin typeface="Roboto"/>
                <a:ea typeface="Roboto"/>
                <a:cs typeface="Roboto"/>
                <a:sym typeface="Roboto"/>
              </a:rPr>
              <a:t>Rôtis de boeuf, suprêmes de poulet, pintades, légumes farcis à la viande...</a:t>
            </a:r>
            <a:endParaRPr sz="1333" i="1">
              <a:solidFill>
                <a:srgbClr val="3C3C3B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435" name="Google Shape;1435;p175"/>
          <p:cNvSpPr/>
          <p:nvPr/>
        </p:nvSpPr>
        <p:spPr>
          <a:xfrm>
            <a:off x="8436233" y="1334411"/>
            <a:ext cx="1610400" cy="10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pPr algn="ctr">
              <a:lnSpc>
                <a:spcPct val="85000"/>
              </a:lnSpc>
            </a:pPr>
            <a:r>
              <a:rPr lang="fr" sz="1867" b="1">
                <a:solidFill>
                  <a:srgbClr val="3C3C3B"/>
                </a:solidFill>
                <a:latin typeface="Roboto"/>
                <a:ea typeface="Roboto"/>
                <a:cs typeface="Roboto"/>
                <a:sym typeface="Roboto"/>
              </a:rPr>
              <a:t>Niveau 3</a:t>
            </a:r>
            <a:endParaRPr sz="1867" b="1">
              <a:solidFill>
                <a:srgbClr val="3C3C3B"/>
              </a:solidFill>
              <a:latin typeface="Roboto"/>
              <a:ea typeface="Roboto"/>
              <a:cs typeface="Roboto"/>
              <a:sym typeface="Roboto"/>
            </a:endParaRPr>
          </a:p>
          <a:p>
            <a:pPr algn="ctr">
              <a:lnSpc>
                <a:spcPct val="85000"/>
              </a:lnSpc>
            </a:pPr>
            <a:endParaRPr sz="1067" b="1">
              <a:solidFill>
                <a:srgbClr val="3C3C3B"/>
              </a:solidFill>
              <a:latin typeface="Roboto"/>
              <a:ea typeface="Roboto"/>
              <a:cs typeface="Roboto"/>
              <a:sym typeface="Roboto"/>
            </a:endParaRPr>
          </a:p>
          <a:p>
            <a:pPr algn="ctr">
              <a:lnSpc>
                <a:spcPct val="85000"/>
              </a:lnSpc>
            </a:pPr>
            <a:r>
              <a:rPr lang="fr" sz="1867" b="1">
                <a:solidFill>
                  <a:srgbClr val="3C3C3B"/>
                </a:solidFill>
                <a:latin typeface="Roboto"/>
                <a:ea typeface="Roboto"/>
                <a:cs typeface="Roboto"/>
                <a:sym typeface="Roboto"/>
              </a:rPr>
              <a:t>Poisson</a:t>
            </a:r>
            <a:endParaRPr sz="1867" b="1">
              <a:solidFill>
                <a:srgbClr val="3C3C3B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436" name="Google Shape;1436;p175"/>
          <p:cNvSpPr/>
          <p:nvPr/>
        </p:nvSpPr>
        <p:spPr>
          <a:xfrm>
            <a:off x="8717800" y="2585833"/>
            <a:ext cx="3122000" cy="53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pPr algn="r">
              <a:lnSpc>
                <a:spcPct val="85000"/>
              </a:lnSpc>
            </a:pPr>
            <a:r>
              <a:rPr lang="fr" sz="1333" i="1">
                <a:solidFill>
                  <a:srgbClr val="3C3C3B"/>
                </a:solidFill>
                <a:latin typeface="Roboto"/>
                <a:ea typeface="Roboto"/>
                <a:cs typeface="Roboto"/>
                <a:sym typeface="Roboto"/>
              </a:rPr>
              <a:t>Saumon, cabillaud...</a:t>
            </a:r>
            <a:endParaRPr sz="1333" i="1">
              <a:solidFill>
                <a:srgbClr val="3C3C3B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437" name="Google Shape;1437;p175"/>
          <p:cNvPicPr preferRelativeResize="0"/>
          <p:nvPr/>
        </p:nvPicPr>
        <p:blipFill rotWithShape="1">
          <a:blip r:embed="rId4">
            <a:alphaModFix/>
          </a:blip>
          <a:srcRect t="-16238"/>
          <a:stretch/>
        </p:blipFill>
        <p:spPr>
          <a:xfrm>
            <a:off x="1889033" y="4204767"/>
            <a:ext cx="1893340" cy="1752911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8" name="Google Shape;1438;p17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87767" y="2909567"/>
            <a:ext cx="1689600" cy="179848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9" name="Google Shape;1439;p17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594634" y="3126268"/>
            <a:ext cx="1777261" cy="1752909"/>
          </a:xfrm>
          <a:prstGeom prst="rect">
            <a:avLst/>
          </a:prstGeom>
          <a:noFill/>
          <a:ln>
            <a:noFill/>
          </a:ln>
        </p:spPr>
      </p:pic>
      <p:sp>
        <p:nvSpPr>
          <p:cNvPr id="1440" name="Google Shape;1440;p175"/>
          <p:cNvSpPr/>
          <p:nvPr/>
        </p:nvSpPr>
        <p:spPr>
          <a:xfrm>
            <a:off x="304800" y="5970764"/>
            <a:ext cx="3675600" cy="53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pPr>
              <a:lnSpc>
                <a:spcPct val="85000"/>
              </a:lnSpc>
            </a:pPr>
            <a:r>
              <a:rPr lang="fr" sz="1067" b="1">
                <a:solidFill>
                  <a:srgbClr val="3C3C3B"/>
                </a:solidFill>
                <a:latin typeface="Roboto"/>
                <a:ea typeface="Roboto"/>
                <a:cs typeface="Roboto"/>
                <a:sym typeface="Roboto"/>
              </a:rPr>
              <a:t>Les bénéfices de la vapeur niveau 1</a:t>
            </a:r>
            <a:endParaRPr sz="1067" b="1">
              <a:solidFill>
                <a:srgbClr val="3C3C3B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609585" indent="-372524">
              <a:lnSpc>
                <a:spcPct val="85000"/>
              </a:lnSpc>
              <a:buClr>
                <a:srgbClr val="3C3C3B"/>
              </a:buClr>
              <a:buSzPts val="800"/>
              <a:buFont typeface="Roboto"/>
              <a:buChar char="-"/>
            </a:pPr>
            <a:r>
              <a:rPr lang="fr" sz="1067">
                <a:solidFill>
                  <a:srgbClr val="3C3C3B"/>
                </a:solidFill>
                <a:latin typeface="Roboto"/>
                <a:ea typeface="Roboto"/>
                <a:cs typeface="Roboto"/>
                <a:sym typeface="Roboto"/>
              </a:rPr>
              <a:t>Formation d’une croûte régulière, croustillante et plus durée, notamment pour le pain</a:t>
            </a:r>
            <a:endParaRPr sz="1067">
              <a:solidFill>
                <a:srgbClr val="3C3C3B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609585" indent="-372524">
              <a:lnSpc>
                <a:spcPct val="85000"/>
              </a:lnSpc>
              <a:buClr>
                <a:srgbClr val="3C3C3B"/>
              </a:buClr>
              <a:buSzPts val="800"/>
              <a:buFont typeface="Roboto"/>
              <a:buChar char="-"/>
            </a:pPr>
            <a:r>
              <a:rPr lang="fr" sz="1067">
                <a:solidFill>
                  <a:srgbClr val="3C3C3B"/>
                </a:solidFill>
                <a:latin typeface="Roboto"/>
                <a:ea typeface="Roboto"/>
                <a:cs typeface="Roboto"/>
                <a:sym typeface="Roboto"/>
              </a:rPr>
              <a:t>Mie du pain / intérieur d’un gâteau moelleux </a:t>
            </a:r>
            <a:endParaRPr sz="1067">
              <a:solidFill>
                <a:srgbClr val="3C3C3B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441" name="Google Shape;1441;p17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479768" y="4264762"/>
            <a:ext cx="1229513" cy="1536905"/>
          </a:xfrm>
          <a:prstGeom prst="rect">
            <a:avLst/>
          </a:prstGeom>
          <a:noFill/>
          <a:ln>
            <a:noFill/>
          </a:ln>
        </p:spPr>
      </p:pic>
      <p:sp>
        <p:nvSpPr>
          <p:cNvPr id="1442" name="Google Shape;1442;p175"/>
          <p:cNvSpPr/>
          <p:nvPr/>
        </p:nvSpPr>
        <p:spPr>
          <a:xfrm>
            <a:off x="4465733" y="5970733"/>
            <a:ext cx="3600800" cy="53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pPr>
              <a:lnSpc>
                <a:spcPct val="85000"/>
              </a:lnSpc>
            </a:pPr>
            <a:r>
              <a:rPr lang="fr" sz="1067" b="1">
                <a:solidFill>
                  <a:srgbClr val="3C3C3B"/>
                </a:solidFill>
                <a:latin typeface="Roboto"/>
                <a:ea typeface="Roboto"/>
                <a:cs typeface="Roboto"/>
                <a:sym typeface="Roboto"/>
              </a:rPr>
              <a:t>Les bénéfices de la vapeur niveau 2</a:t>
            </a:r>
            <a:endParaRPr sz="1067" b="1">
              <a:solidFill>
                <a:srgbClr val="3C3C3B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609585" indent="-372524">
              <a:lnSpc>
                <a:spcPct val="85000"/>
              </a:lnSpc>
              <a:buClr>
                <a:srgbClr val="3C3C3B"/>
              </a:buClr>
              <a:buSzPts val="800"/>
              <a:buFont typeface="Roboto"/>
              <a:buChar char="-"/>
            </a:pPr>
            <a:r>
              <a:rPr lang="fr" sz="1067">
                <a:solidFill>
                  <a:srgbClr val="3C3C3B"/>
                </a:solidFill>
                <a:latin typeface="Roboto"/>
                <a:ea typeface="Roboto"/>
                <a:cs typeface="Roboto"/>
                <a:sym typeface="Roboto"/>
              </a:rPr>
              <a:t>Lors de la cuisson d’un poulet rôti : une peau croustillante et un intérieur moelleux</a:t>
            </a:r>
            <a:endParaRPr sz="1067">
              <a:solidFill>
                <a:srgbClr val="3C3C3B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609585" indent="-372524">
              <a:lnSpc>
                <a:spcPct val="85000"/>
              </a:lnSpc>
              <a:buClr>
                <a:srgbClr val="3C3C3B"/>
              </a:buClr>
              <a:buSzPts val="800"/>
              <a:buFont typeface="Roboto"/>
              <a:buChar char="-"/>
            </a:pPr>
            <a:r>
              <a:rPr lang="fr" sz="1067">
                <a:solidFill>
                  <a:srgbClr val="3C3C3B"/>
                </a:solidFill>
                <a:latin typeface="Roboto"/>
                <a:ea typeface="Roboto"/>
                <a:cs typeface="Roboto"/>
                <a:sym typeface="Roboto"/>
              </a:rPr>
              <a:t>Moins de perte de masse des viandes : plus juteuses, plus moelleuses</a:t>
            </a:r>
            <a:endParaRPr sz="1067">
              <a:solidFill>
                <a:srgbClr val="3C3C3B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443" name="Google Shape;1443;p175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9773062" y="2954701"/>
            <a:ext cx="1984249" cy="14586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4" name="Google Shape;1444;p175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8445367" y="3690203"/>
            <a:ext cx="1353715" cy="1699788"/>
          </a:xfrm>
          <a:prstGeom prst="rect">
            <a:avLst/>
          </a:prstGeom>
          <a:noFill/>
          <a:ln>
            <a:noFill/>
          </a:ln>
        </p:spPr>
      </p:pic>
      <p:sp>
        <p:nvSpPr>
          <p:cNvPr id="1445" name="Google Shape;1445;p175"/>
          <p:cNvSpPr/>
          <p:nvPr/>
        </p:nvSpPr>
        <p:spPr>
          <a:xfrm>
            <a:off x="8291319" y="5970733"/>
            <a:ext cx="3600800" cy="53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pPr>
              <a:lnSpc>
                <a:spcPct val="85000"/>
              </a:lnSpc>
            </a:pPr>
            <a:r>
              <a:rPr lang="fr" sz="1067" b="1">
                <a:solidFill>
                  <a:srgbClr val="3C3C3B"/>
                </a:solidFill>
                <a:latin typeface="Roboto"/>
                <a:ea typeface="Roboto"/>
                <a:cs typeface="Roboto"/>
                <a:sym typeface="Roboto"/>
              </a:rPr>
              <a:t>Les bénéfices de la vapeur niveau 3</a:t>
            </a:r>
            <a:endParaRPr sz="1067" b="1">
              <a:solidFill>
                <a:srgbClr val="3C3C3B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609585" indent="-372524">
              <a:lnSpc>
                <a:spcPct val="85000"/>
              </a:lnSpc>
              <a:buClr>
                <a:srgbClr val="3C3C3B"/>
              </a:buClr>
              <a:buSzPts val="800"/>
              <a:buFont typeface="Roboto"/>
              <a:buChar char="-"/>
            </a:pPr>
            <a:r>
              <a:rPr lang="fr" sz="1067">
                <a:solidFill>
                  <a:srgbClr val="3C3C3B"/>
                </a:solidFill>
                <a:latin typeface="Roboto"/>
                <a:ea typeface="Roboto"/>
                <a:cs typeface="Roboto"/>
                <a:sym typeface="Roboto"/>
              </a:rPr>
              <a:t>Un poisson encore juteux et fondant</a:t>
            </a:r>
            <a:endParaRPr sz="1067">
              <a:solidFill>
                <a:srgbClr val="3C3C3B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609585" indent="-372524">
              <a:lnSpc>
                <a:spcPct val="85000"/>
              </a:lnSpc>
              <a:buClr>
                <a:srgbClr val="3C3C3B"/>
              </a:buClr>
              <a:buSzPts val="800"/>
              <a:buFont typeface="Roboto"/>
              <a:buChar char="-"/>
            </a:pPr>
            <a:r>
              <a:rPr lang="fr" sz="1067">
                <a:solidFill>
                  <a:srgbClr val="3C3C3B"/>
                </a:solidFill>
                <a:latin typeface="Roboto"/>
                <a:ea typeface="Roboto"/>
                <a:cs typeface="Roboto"/>
                <a:sym typeface="Roboto"/>
              </a:rPr>
              <a:t>Moins de perte de masse lors de la cuisson </a:t>
            </a:r>
            <a:endParaRPr sz="1067">
              <a:solidFill>
                <a:srgbClr val="3C3C3B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609585" indent="-372524">
              <a:lnSpc>
                <a:spcPct val="85000"/>
              </a:lnSpc>
              <a:buClr>
                <a:srgbClr val="3C3C3B"/>
              </a:buClr>
              <a:buSzPts val="800"/>
              <a:buFont typeface="Roboto"/>
              <a:buChar char="-"/>
            </a:pPr>
            <a:r>
              <a:rPr lang="fr" sz="1067">
                <a:solidFill>
                  <a:srgbClr val="3C3C3B"/>
                </a:solidFill>
                <a:latin typeface="Roboto"/>
                <a:ea typeface="Roboto"/>
                <a:cs typeface="Roboto"/>
                <a:sym typeface="Roboto"/>
              </a:rPr>
              <a:t>Un poisson juste cuit, et non grillé</a:t>
            </a:r>
            <a:endParaRPr sz="1067">
              <a:solidFill>
                <a:srgbClr val="3C3C3B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446" name="Google Shape;1446;p175"/>
          <p:cNvPicPr preferRelativeResize="0"/>
          <p:nvPr/>
        </p:nvPicPr>
        <p:blipFill rotWithShape="1">
          <a:blip r:embed="rId10">
            <a:alphaModFix/>
          </a:blip>
          <a:srcRect t="67104"/>
          <a:stretch/>
        </p:blipFill>
        <p:spPr>
          <a:xfrm>
            <a:off x="11065628" y="1338731"/>
            <a:ext cx="741600" cy="9610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7" name="Google Shape;1447;p175"/>
          <p:cNvPicPr preferRelativeResize="0"/>
          <p:nvPr/>
        </p:nvPicPr>
        <p:blipFill rotWithShape="1">
          <a:blip r:embed="rId10">
            <a:alphaModFix/>
          </a:blip>
          <a:srcRect b="68716"/>
          <a:stretch/>
        </p:blipFill>
        <p:spPr>
          <a:xfrm>
            <a:off x="6951434" y="1403505"/>
            <a:ext cx="798433" cy="983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8" name="Google Shape;1448;p175"/>
          <p:cNvPicPr preferRelativeResize="0"/>
          <p:nvPr/>
        </p:nvPicPr>
        <p:blipFill rotWithShape="1">
          <a:blip r:embed="rId10">
            <a:alphaModFix/>
          </a:blip>
          <a:srcRect t="31053" b="32971"/>
          <a:stretch/>
        </p:blipFill>
        <p:spPr>
          <a:xfrm>
            <a:off x="3149721" y="1306100"/>
            <a:ext cx="741600" cy="1051067"/>
          </a:xfrm>
          <a:prstGeom prst="rect">
            <a:avLst/>
          </a:prstGeom>
          <a:noFill/>
          <a:ln>
            <a:noFill/>
          </a:ln>
        </p:spPr>
      </p:pic>
      <p:sp>
        <p:nvSpPr>
          <p:cNvPr id="1449" name="Google Shape;1449;p175"/>
          <p:cNvSpPr txBox="1"/>
          <p:nvPr/>
        </p:nvSpPr>
        <p:spPr>
          <a:xfrm>
            <a:off x="4028004" y="600931"/>
            <a:ext cx="6236000" cy="7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pPr algn="r">
              <a:lnSpc>
                <a:spcPct val="70000"/>
              </a:lnSpc>
            </a:pPr>
            <a:r>
              <a:rPr lang="fr" sz="4267" b="1" i="1">
                <a:solidFill>
                  <a:srgbClr val="FDC100"/>
                </a:solidFill>
                <a:latin typeface="Calibri"/>
                <a:ea typeface="Calibri"/>
                <a:cs typeface="Calibri"/>
                <a:sym typeface="Calibri"/>
              </a:rPr>
              <a:t>pour toutes vos recettes</a:t>
            </a:r>
            <a:endParaRPr sz="4267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Objet 17">
            <a:extLst>
              <a:ext uri="{FF2B5EF4-FFF2-40B4-BE49-F238E27FC236}">
                <a16:creationId xmlns:a16="http://schemas.microsoft.com/office/drawing/2014/main" id="{1881019A-79EF-B758-2B43-89D9FC65022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5955639"/>
              </p:ext>
            </p:extLst>
          </p:nvPr>
        </p:nvGraphicFramePr>
        <p:xfrm>
          <a:off x="-1" y="0"/>
          <a:ext cx="12224717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3" imgW="16253640" imgH="9142560" progId="">
                  <p:embed/>
                </p:oleObj>
              </mc:Choice>
              <mc:Fallback>
                <p:oleObj r:id="rId3" imgW="16253640" imgH="9142560" progId="">
                  <p:embed/>
                  <p:pic>
                    <p:nvPicPr>
                      <p:cNvPr id="18" name="Objet 17">
                        <a:extLst>
                          <a:ext uri="{FF2B5EF4-FFF2-40B4-BE49-F238E27FC236}">
                            <a16:creationId xmlns:a16="http://schemas.microsoft.com/office/drawing/2014/main" id="{1881019A-79EF-B758-2B43-89D9FC65022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-1" y="0"/>
                        <a:ext cx="12224717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ZoneTexte 3">
            <a:extLst>
              <a:ext uri="{FF2B5EF4-FFF2-40B4-BE49-F238E27FC236}">
                <a16:creationId xmlns:a16="http://schemas.microsoft.com/office/drawing/2014/main" id="{47977EA5-1CED-B3E8-BB2A-50EDE63C557A}"/>
              </a:ext>
            </a:extLst>
          </p:cNvPr>
          <p:cNvSpPr txBox="1"/>
          <p:nvPr/>
        </p:nvSpPr>
        <p:spPr>
          <a:xfrm>
            <a:off x="6112357" y="170543"/>
            <a:ext cx="6008016" cy="651691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18A1C06D-66F2-0B01-096F-151E2B6A9AE7}"/>
              </a:ext>
            </a:extLst>
          </p:cNvPr>
          <p:cNvSpPr txBox="1"/>
          <p:nvPr/>
        </p:nvSpPr>
        <p:spPr>
          <a:xfrm>
            <a:off x="6292670" y="1215278"/>
            <a:ext cx="5293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/>
              <a:t>Un positionnement : </a:t>
            </a:r>
            <a:endParaRPr lang="fr-FR" sz="360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2E45CC3-3516-8D3B-3A00-DF4027AF714A}"/>
              </a:ext>
            </a:extLst>
          </p:cNvPr>
          <p:cNvSpPr txBox="1"/>
          <p:nvPr/>
        </p:nvSpPr>
        <p:spPr>
          <a:xfrm>
            <a:off x="6954546" y="1940237"/>
            <a:ext cx="4712149" cy="91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1">
                <a:sym typeface="Open Sans"/>
              </a:rPr>
              <a:t>Cultiver le bien-être &amp; </a:t>
            </a:r>
          </a:p>
          <a:p>
            <a:pPr marL="0" marR="0" lvl="0" indent="0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1">
                <a:sym typeface="Open Sans"/>
              </a:rPr>
              <a:t>améliorer la vie au quotidien</a:t>
            </a:r>
            <a:endParaRPr lang="fr-FR" sz="2000" b="1">
              <a:solidFill>
                <a:schemeClr val="bg1"/>
              </a:solidFill>
            </a:endParaRPr>
          </a:p>
        </p:txBody>
      </p:sp>
      <p:pic>
        <p:nvPicPr>
          <p:cNvPr id="19" name="Google Shape;870;p139">
            <a:extLst>
              <a:ext uri="{FF2B5EF4-FFF2-40B4-BE49-F238E27FC236}">
                <a16:creationId xmlns:a16="http://schemas.microsoft.com/office/drawing/2014/main" id="{B247A204-9B31-D49A-B027-73D5FC4B5D1B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482670" y="307468"/>
            <a:ext cx="2617337" cy="829182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8E6203D3-A710-DAA1-6BB3-EB2EEA41D76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5836" y="2028386"/>
            <a:ext cx="842189" cy="842189"/>
          </a:xfrm>
          <a:prstGeom prst="rect">
            <a:avLst/>
          </a:prstGeom>
        </p:spPr>
      </p:pic>
      <p:sp>
        <p:nvSpPr>
          <p:cNvPr id="22" name="ZoneTexte 21">
            <a:extLst>
              <a:ext uri="{FF2B5EF4-FFF2-40B4-BE49-F238E27FC236}">
                <a16:creationId xmlns:a16="http://schemas.microsoft.com/office/drawing/2014/main" id="{2D2B4889-FED5-0137-CD7C-76540E2BC4C3}"/>
              </a:ext>
            </a:extLst>
          </p:cNvPr>
          <p:cNvSpPr txBox="1"/>
          <p:nvPr/>
        </p:nvSpPr>
        <p:spPr>
          <a:xfrm>
            <a:off x="6292670" y="3299235"/>
            <a:ext cx="5293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/>
              <a:t>&amp; 3 piliers : </a:t>
            </a:r>
            <a:endParaRPr lang="fr-FR" sz="3600"/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43C20755-BF7F-FFC4-4ECE-127BAD581D2E}"/>
              </a:ext>
            </a:extLst>
          </p:cNvPr>
          <p:cNvSpPr txBox="1"/>
          <p:nvPr/>
        </p:nvSpPr>
        <p:spPr>
          <a:xfrm>
            <a:off x="6079644" y="4072267"/>
            <a:ext cx="2386967" cy="2432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1">
                <a:sym typeface="Open Sans"/>
              </a:rPr>
              <a:t>INTUITION</a:t>
            </a:r>
          </a:p>
          <a:p>
            <a:pPr marL="285750" marR="0" lvl="0" indent="-285750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fr-FR" sz="1500" b="0" i="0" u="none" strike="noStrike" cap="none">
                <a:ea typeface="Open Sans"/>
                <a:cs typeface="Open Sans"/>
                <a:sym typeface="Open Sans"/>
              </a:rPr>
              <a:t>La technologie </a:t>
            </a:r>
            <a:r>
              <a:rPr lang="fr-FR" sz="1500" b="1" i="0" u="none" strike="noStrike" cap="none">
                <a:ea typeface="Open Sans"/>
                <a:cs typeface="Open Sans"/>
                <a:sym typeface="Open Sans"/>
              </a:rPr>
              <a:t>6</a:t>
            </a:r>
            <a:r>
              <a:rPr lang="fr-FR" sz="1500" b="1" i="0" u="none" strike="noStrike" cap="none" baseline="30000">
                <a:ea typeface="Open Sans"/>
                <a:cs typeface="Open Sans"/>
                <a:sym typeface="Open Sans"/>
              </a:rPr>
              <a:t>ème</a:t>
            </a:r>
            <a:r>
              <a:rPr lang="fr-FR" sz="1500" b="1" i="0" u="none" strike="noStrike" cap="none">
                <a:ea typeface="Open Sans"/>
                <a:cs typeface="Open Sans"/>
                <a:sym typeface="Open Sans"/>
              </a:rPr>
              <a:t> SENS </a:t>
            </a:r>
            <a:r>
              <a:rPr lang="fr-FR" sz="1500">
                <a:ea typeface="Open Sans"/>
                <a:cs typeface="Open Sans"/>
              </a:rPr>
              <a:t> qui </a:t>
            </a:r>
            <a:r>
              <a:rPr lang="fr-FR" sz="1500" b="1">
                <a:ea typeface="Open Sans"/>
                <a:cs typeface="Open Sans"/>
              </a:rPr>
              <a:t>adapte les programmes aux besoins réels </a:t>
            </a:r>
            <a:r>
              <a:rPr lang="fr-FR" sz="1500">
                <a:ea typeface="Open Sans"/>
                <a:cs typeface="Open Sans"/>
              </a:rPr>
              <a:t>et optimise consommation d’eau et d’énergie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FA828DAD-65DD-D8D8-2D32-3EBDC227F91E}"/>
              </a:ext>
            </a:extLst>
          </p:cNvPr>
          <p:cNvSpPr txBox="1"/>
          <p:nvPr/>
        </p:nvSpPr>
        <p:spPr>
          <a:xfrm>
            <a:off x="8057504" y="4072267"/>
            <a:ext cx="2120386" cy="1785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1">
                <a:sym typeface="Open Sans"/>
              </a:rPr>
              <a:t>PERFORMANCE</a:t>
            </a:r>
          </a:p>
          <a:p>
            <a:pPr marL="285750" indent="-285750">
              <a:lnSpc>
                <a:spcPct val="140000"/>
              </a:lnSpc>
              <a:buFont typeface="Wingdings" panose="05000000000000000000" pitchFamily="2" charset="2"/>
              <a:buChar char="ü"/>
            </a:pPr>
            <a:r>
              <a:rPr lang="fr-FR" sz="1500" b="1">
                <a:ea typeface="Open Sans"/>
                <a:cs typeface="Open Sans"/>
                <a:sym typeface="Open Sans"/>
              </a:rPr>
              <a:t>O</a:t>
            </a:r>
            <a:r>
              <a:rPr lang="fr-FR" sz="1500" b="1" i="0" u="none" strike="noStrike" cap="none">
                <a:ea typeface="Open Sans"/>
                <a:cs typeface="Open Sans"/>
                <a:sym typeface="Open Sans"/>
              </a:rPr>
              <a:t>ptimale </a:t>
            </a:r>
            <a:r>
              <a:rPr lang="fr-FR" sz="1500">
                <a:ea typeface="Open Sans"/>
                <a:cs typeface="Open Sans"/>
                <a:sym typeface="Open Sans"/>
              </a:rPr>
              <a:t>pour </a:t>
            </a:r>
            <a:r>
              <a:rPr lang="fr-FR" sz="1500" b="0" i="0" u="none" strike="noStrike" cap="none">
                <a:ea typeface="Open Sans"/>
                <a:cs typeface="Open Sans"/>
                <a:sym typeface="Open Sans"/>
              </a:rPr>
              <a:t>des </a:t>
            </a:r>
            <a:r>
              <a:rPr lang="fr-FR" sz="1500" b="1" i="0" u="none" strike="noStrike" cap="none">
                <a:ea typeface="Open Sans"/>
                <a:cs typeface="Open Sans"/>
                <a:sym typeface="Open Sans"/>
              </a:rPr>
              <a:t>résultats parfaits </a:t>
            </a:r>
            <a:r>
              <a:rPr lang="fr-FR" sz="1500" b="0" i="0" u="none" strike="noStrike" cap="none">
                <a:ea typeface="Open Sans"/>
                <a:cs typeface="Open Sans"/>
                <a:sym typeface="Open Sans"/>
              </a:rPr>
              <a:t>et une </a:t>
            </a:r>
            <a:r>
              <a:rPr lang="fr-FR" sz="1500" b="1" i="0" u="none" strike="noStrike" cap="none">
                <a:ea typeface="Open Sans"/>
                <a:cs typeface="Open Sans"/>
                <a:sym typeface="Open Sans"/>
              </a:rPr>
              <a:t>tranquillité d'esprit</a:t>
            </a:r>
            <a:endParaRPr lang="fr-FR" sz="1500" b="1"/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27C62A68-B5B5-10D6-7FB6-6FD53250191F}"/>
              </a:ext>
            </a:extLst>
          </p:cNvPr>
          <p:cNvSpPr txBox="1"/>
          <p:nvPr/>
        </p:nvSpPr>
        <p:spPr>
          <a:xfrm>
            <a:off x="10198329" y="4072267"/>
            <a:ext cx="2000358" cy="2109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6200" marR="0" lvl="1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</a:pPr>
            <a:r>
              <a:rPr lang="fr-FR" sz="2000" b="1">
                <a:sym typeface="Open Sans"/>
              </a:rPr>
              <a:t>DESIGN</a:t>
            </a:r>
            <a:endParaRPr lang="fr-FR" sz="1200" b="1">
              <a:latin typeface="Open Sans"/>
              <a:ea typeface="Open Sans"/>
              <a:cs typeface="Open Sans"/>
              <a:sym typeface="Open Sans"/>
            </a:endParaRPr>
          </a:p>
          <a:p>
            <a:pPr marL="285750" indent="-285750">
              <a:lnSpc>
                <a:spcPct val="140000"/>
              </a:lnSpc>
              <a:buFont typeface="Wingdings" panose="05000000000000000000" pitchFamily="2" charset="2"/>
              <a:buChar char="ü"/>
            </a:pPr>
            <a:r>
              <a:rPr lang="fr-FR" sz="1500" i="0" u="none" strike="noStrike" cap="none">
                <a:ea typeface="Open Sans"/>
                <a:cs typeface="Open Sans"/>
                <a:sym typeface="Open Sans"/>
              </a:rPr>
              <a:t>Conçus pour </a:t>
            </a:r>
            <a:r>
              <a:rPr lang="fr-FR" sz="1500" b="1" i="0" u="none" strike="noStrike" cap="none">
                <a:ea typeface="Open Sans"/>
                <a:cs typeface="Open Sans"/>
                <a:sym typeface="Open Sans"/>
              </a:rPr>
              <a:t>s</a:t>
            </a:r>
            <a:r>
              <a:rPr lang="fr-FR" sz="1500" b="1">
                <a:ea typeface="Open Sans"/>
                <a:cs typeface="Open Sans"/>
                <a:sym typeface="Open Sans"/>
              </a:rPr>
              <a:t>’intégrer parfaitement à tous les styles </a:t>
            </a:r>
            <a:r>
              <a:rPr lang="fr-FR" sz="1500">
                <a:ea typeface="Open Sans"/>
                <a:cs typeface="Open Sans"/>
                <a:sym typeface="Open Sans"/>
              </a:rPr>
              <a:t>de cuisine moderne</a:t>
            </a:r>
            <a:endParaRPr lang="fr-FR" sz="1500"/>
          </a:p>
        </p:txBody>
      </p:sp>
    </p:spTree>
    <p:extLst>
      <p:ext uri="{BB962C8B-B14F-4D97-AF65-F5344CB8AC3E}">
        <p14:creationId xmlns:p14="http://schemas.microsoft.com/office/powerpoint/2010/main" val="16729164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5" name="Google Shape;1455;p176"/>
          <p:cNvSpPr txBox="1"/>
          <p:nvPr/>
        </p:nvSpPr>
        <p:spPr>
          <a:xfrm>
            <a:off x="1805776" y="84451"/>
            <a:ext cx="8915600" cy="9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pPr>
              <a:lnSpc>
                <a:spcPct val="90000"/>
              </a:lnSpc>
            </a:pPr>
            <a:r>
              <a:rPr lang="fr" sz="4800" b="1">
                <a:solidFill>
                  <a:srgbClr val="3C3C3B"/>
                </a:solidFill>
                <a:latin typeface="Calibri"/>
                <a:ea typeface="Calibri"/>
                <a:cs typeface="Calibri"/>
                <a:sym typeface="Calibri"/>
              </a:rPr>
              <a:t>STEAMSENSE - </a:t>
            </a:r>
            <a:r>
              <a:rPr lang="fr" sz="3067" b="1" i="1">
                <a:solidFill>
                  <a:srgbClr val="FDC100"/>
                </a:solidFill>
                <a:latin typeface="Calibri"/>
                <a:ea typeface="Calibri"/>
                <a:cs typeface="Calibri"/>
                <a:sym typeface="Calibri"/>
              </a:rPr>
              <a:t>Comment ça marche</a:t>
            </a:r>
            <a:endParaRPr sz="4400" b="1">
              <a:solidFill>
                <a:srgbClr val="3C3C3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56" name="Google Shape;1456;p176"/>
          <p:cNvSpPr txBox="1"/>
          <p:nvPr/>
        </p:nvSpPr>
        <p:spPr>
          <a:xfrm>
            <a:off x="1805775" y="818151"/>
            <a:ext cx="9726400" cy="53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r>
              <a:rPr lang="fr" sz="2800">
                <a:latin typeface="Calibri"/>
                <a:ea typeface="Calibri"/>
                <a:cs typeface="Calibri"/>
                <a:sym typeface="Calibri"/>
              </a:rPr>
              <a:t>La vapeur Combinée à la chaleur pulsée</a:t>
            </a:r>
            <a:endParaRPr sz="28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57" name="Google Shape;1457;p176"/>
          <p:cNvSpPr/>
          <p:nvPr/>
        </p:nvSpPr>
        <p:spPr>
          <a:xfrm rot="5400000">
            <a:off x="10945319" y="1276701"/>
            <a:ext cx="1211600" cy="1044400"/>
          </a:xfrm>
          <a:prstGeom prst="hexagon">
            <a:avLst>
              <a:gd name="adj" fmla="val 25000"/>
              <a:gd name="vf" fmla="val 115470"/>
            </a:avLst>
          </a:prstGeom>
          <a:noFill/>
          <a:ln w="19050" cap="sq" cmpd="sng">
            <a:solidFill>
              <a:srgbClr val="D9D9D9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33" tIns="45700" rIns="91433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400"/>
            </a:pPr>
            <a:endParaRPr sz="1867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58" name="Google Shape;1458;p17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766636" y="194438"/>
            <a:ext cx="1230152" cy="619689"/>
          </a:xfrm>
          <a:prstGeom prst="rect">
            <a:avLst/>
          </a:prstGeom>
          <a:noFill/>
          <a:ln>
            <a:noFill/>
          </a:ln>
        </p:spPr>
      </p:pic>
      <p:sp>
        <p:nvSpPr>
          <p:cNvPr id="1459" name="Google Shape;1459;p176"/>
          <p:cNvSpPr/>
          <p:nvPr/>
        </p:nvSpPr>
        <p:spPr>
          <a:xfrm rot="5400000">
            <a:off x="8799244" y="5289025"/>
            <a:ext cx="1736400" cy="1497200"/>
          </a:xfrm>
          <a:prstGeom prst="hexagon">
            <a:avLst>
              <a:gd name="adj" fmla="val 25000"/>
              <a:gd name="vf" fmla="val 115470"/>
            </a:avLst>
          </a:prstGeom>
          <a:noFill/>
          <a:ln w="19050" cap="sq" cmpd="sng">
            <a:solidFill>
              <a:srgbClr val="F3F3F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33" tIns="45700" rIns="91433" bIns="45700" anchor="ctr" anchorCtr="0">
            <a:noAutofit/>
          </a:bodyPr>
          <a:lstStyle/>
          <a:p>
            <a:pPr algn="ctr"/>
            <a:endParaRPr sz="1733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60" name="Google Shape;1460;p176"/>
          <p:cNvSpPr/>
          <p:nvPr/>
        </p:nvSpPr>
        <p:spPr>
          <a:xfrm rot="5400000">
            <a:off x="8964204" y="2466049"/>
            <a:ext cx="2756000" cy="2376800"/>
          </a:xfrm>
          <a:prstGeom prst="hexagon">
            <a:avLst>
              <a:gd name="adj" fmla="val 25000"/>
              <a:gd name="vf" fmla="val 115470"/>
            </a:avLst>
          </a:prstGeom>
          <a:noFill/>
          <a:ln w="19050" cap="sq" cmpd="sng">
            <a:solidFill>
              <a:srgbClr val="F3F3F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33" tIns="45700" rIns="91433" bIns="45700" anchor="ctr" anchorCtr="0">
            <a:noAutofit/>
          </a:bodyPr>
          <a:lstStyle/>
          <a:p>
            <a:pPr algn="ctr"/>
            <a:endParaRPr sz="1733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61" name="Google Shape;1461;p176"/>
          <p:cNvPicPr preferRelativeResize="0"/>
          <p:nvPr/>
        </p:nvPicPr>
        <p:blipFill rotWithShape="1">
          <a:blip r:embed="rId4">
            <a:alphaModFix/>
          </a:blip>
          <a:srcRect l="1437" t="10297" r="18227"/>
          <a:stretch/>
        </p:blipFill>
        <p:spPr>
          <a:xfrm>
            <a:off x="4034067" y="4044935"/>
            <a:ext cx="4251667" cy="2668932"/>
          </a:xfrm>
          <a:prstGeom prst="rect">
            <a:avLst/>
          </a:prstGeom>
          <a:noFill/>
          <a:ln>
            <a:noFill/>
          </a:ln>
          <a:effectLst>
            <a:outerShdw blurRad="114300" dist="38100" dir="21540000" algn="bl" rotWithShape="0">
              <a:srgbClr val="000000">
                <a:alpha val="33000"/>
              </a:srgbClr>
            </a:outerShdw>
          </a:effectLst>
        </p:spPr>
      </p:pic>
      <p:sp>
        <p:nvSpPr>
          <p:cNvPr id="1462" name="Google Shape;1462;p176"/>
          <p:cNvSpPr/>
          <p:nvPr/>
        </p:nvSpPr>
        <p:spPr>
          <a:xfrm rot="5400000">
            <a:off x="-719481" y="2992900"/>
            <a:ext cx="1736400" cy="1497200"/>
          </a:xfrm>
          <a:prstGeom prst="hexagon">
            <a:avLst>
              <a:gd name="adj" fmla="val 25000"/>
              <a:gd name="vf" fmla="val 115470"/>
            </a:avLst>
          </a:prstGeom>
          <a:noFill/>
          <a:ln w="19050" cap="sq" cmpd="sng">
            <a:solidFill>
              <a:srgbClr val="8E8E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33" tIns="45700" rIns="91433" bIns="45700" anchor="ctr" anchorCtr="0">
            <a:noAutofit/>
          </a:bodyPr>
          <a:lstStyle/>
          <a:p>
            <a:pPr algn="ctr"/>
            <a:endParaRPr sz="1733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463" name="Google Shape;1463;p176"/>
          <p:cNvCxnSpPr/>
          <p:nvPr/>
        </p:nvCxnSpPr>
        <p:spPr>
          <a:xfrm rot="10800000">
            <a:off x="8400799" y="2383900"/>
            <a:ext cx="2848800" cy="26000"/>
          </a:xfrm>
          <a:prstGeom prst="straightConnector1">
            <a:avLst/>
          </a:prstGeom>
          <a:noFill/>
          <a:ln w="19050" cap="flat" cmpd="sng">
            <a:solidFill>
              <a:srgbClr val="FDC100"/>
            </a:solidFill>
            <a:prstDash val="dash"/>
            <a:round/>
            <a:headEnd type="oval" w="sm" len="sm"/>
            <a:tailEnd type="none" w="sm" len="sm"/>
          </a:ln>
        </p:spPr>
      </p:cxnSp>
      <p:sp>
        <p:nvSpPr>
          <p:cNvPr id="1464" name="Google Shape;1464;p176"/>
          <p:cNvSpPr txBox="1"/>
          <p:nvPr/>
        </p:nvSpPr>
        <p:spPr>
          <a:xfrm>
            <a:off x="9193939" y="1762900"/>
            <a:ext cx="2056000" cy="55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algn="r">
              <a:lnSpc>
                <a:spcPct val="85000"/>
              </a:lnSpc>
            </a:pPr>
            <a:r>
              <a:rPr lang="fr" sz="1600">
                <a:solidFill>
                  <a:srgbClr val="333333"/>
                </a:solidFill>
                <a:latin typeface="Calibri"/>
                <a:ea typeface="Calibri"/>
                <a:cs typeface="Calibri"/>
                <a:sym typeface="Calibri"/>
              </a:rPr>
              <a:t>Tiroir Push-Push pour remplir le réservoir</a:t>
            </a:r>
            <a:endParaRPr sz="160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65" name="Google Shape;1465;p176"/>
          <p:cNvSpPr txBox="1"/>
          <p:nvPr/>
        </p:nvSpPr>
        <p:spPr>
          <a:xfrm>
            <a:off x="8505948" y="5480625"/>
            <a:ext cx="2743600" cy="99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r">
              <a:lnSpc>
                <a:spcPct val="85000"/>
              </a:lnSpc>
            </a:pPr>
            <a:r>
              <a:rPr lang="fr" sz="1600">
                <a:solidFill>
                  <a:srgbClr val="333333"/>
                </a:solidFill>
                <a:latin typeface="Calibri"/>
                <a:ea typeface="Calibri"/>
                <a:cs typeface="Calibri"/>
                <a:sym typeface="Calibri"/>
              </a:rPr>
              <a:t>Résistance 1550 W:</a:t>
            </a:r>
            <a:endParaRPr sz="160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r">
              <a:lnSpc>
                <a:spcPct val="85000"/>
              </a:lnSpc>
            </a:pPr>
            <a:r>
              <a:rPr lang="fr" sz="1600">
                <a:solidFill>
                  <a:srgbClr val="333333"/>
                </a:solidFill>
                <a:latin typeface="Calibri"/>
                <a:ea typeface="Calibri"/>
                <a:cs typeface="Calibri"/>
                <a:sym typeface="Calibri"/>
              </a:rPr>
              <a:t> un générateur de vapeur très puissant pour fournir 3 niveaux différents dans la cavité</a:t>
            </a:r>
            <a:endParaRPr sz="1600" baseline="3000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66" name="Google Shape;1466;p176"/>
          <p:cNvSpPr txBox="1"/>
          <p:nvPr/>
        </p:nvSpPr>
        <p:spPr>
          <a:xfrm>
            <a:off x="9156245" y="4268725"/>
            <a:ext cx="2056000" cy="55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algn="r">
              <a:lnSpc>
                <a:spcPct val="85000"/>
              </a:lnSpc>
            </a:pPr>
            <a:r>
              <a:rPr lang="fr" sz="1600">
                <a:solidFill>
                  <a:srgbClr val="333333"/>
                </a:solidFill>
                <a:latin typeface="Calibri"/>
                <a:ea typeface="Calibri"/>
                <a:cs typeface="Calibri"/>
                <a:sym typeface="Calibri"/>
              </a:rPr>
              <a:t>Très grand réservoir 1.5L</a:t>
            </a:r>
            <a:endParaRPr sz="1600" baseline="3000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67" name="Google Shape;1467;p176"/>
          <p:cNvSpPr txBox="1"/>
          <p:nvPr/>
        </p:nvSpPr>
        <p:spPr>
          <a:xfrm>
            <a:off x="1534011" y="3641312"/>
            <a:ext cx="2056000" cy="55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>
              <a:lnSpc>
                <a:spcPct val="85000"/>
              </a:lnSpc>
            </a:pPr>
            <a:r>
              <a:rPr lang="fr" sz="1600">
                <a:solidFill>
                  <a:srgbClr val="333333"/>
                </a:solidFill>
                <a:latin typeface="Calibri"/>
                <a:ea typeface="Calibri"/>
                <a:cs typeface="Calibri"/>
                <a:sym typeface="Calibri"/>
              </a:rPr>
              <a:t>Buse de vidange avec capteur</a:t>
            </a:r>
            <a:endParaRPr sz="160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68" name="Google Shape;1468;p176"/>
          <p:cNvSpPr txBox="1"/>
          <p:nvPr/>
        </p:nvSpPr>
        <p:spPr>
          <a:xfrm>
            <a:off x="1534011" y="4344937"/>
            <a:ext cx="2056000" cy="55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>
              <a:lnSpc>
                <a:spcPct val="85000"/>
              </a:lnSpc>
            </a:pPr>
            <a:r>
              <a:rPr lang="fr" sz="1600">
                <a:solidFill>
                  <a:srgbClr val="333333"/>
                </a:solidFill>
                <a:latin typeface="Calibri"/>
                <a:ea typeface="Calibri"/>
                <a:cs typeface="Calibri"/>
                <a:sym typeface="Calibri"/>
              </a:rPr>
              <a:t>Capteur de remplissage du réservoir</a:t>
            </a:r>
            <a:endParaRPr sz="160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69" name="Google Shape;1469;p176"/>
          <p:cNvSpPr txBox="1"/>
          <p:nvPr/>
        </p:nvSpPr>
        <p:spPr>
          <a:xfrm>
            <a:off x="1534011" y="5017000"/>
            <a:ext cx="2569600" cy="55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>
              <a:lnSpc>
                <a:spcPct val="85000"/>
              </a:lnSpc>
            </a:pPr>
            <a:r>
              <a:rPr lang="fr" sz="1600">
                <a:solidFill>
                  <a:srgbClr val="333333"/>
                </a:solidFill>
                <a:latin typeface="Calibri"/>
                <a:ea typeface="Calibri"/>
                <a:cs typeface="Calibri"/>
                <a:sym typeface="Calibri"/>
              </a:rPr>
              <a:t>Injection de vapeur dans la cavité via la chaleur pulsée</a:t>
            </a:r>
            <a:endParaRPr sz="160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470" name="Google Shape;1470;p176"/>
          <p:cNvCxnSpPr/>
          <p:nvPr/>
        </p:nvCxnSpPr>
        <p:spPr>
          <a:xfrm rot="10800000" flipH="1">
            <a:off x="7523140" y="4942600"/>
            <a:ext cx="3688800" cy="5600"/>
          </a:xfrm>
          <a:prstGeom prst="straightConnector1">
            <a:avLst/>
          </a:prstGeom>
          <a:noFill/>
          <a:ln w="19050" cap="flat" cmpd="sng">
            <a:solidFill>
              <a:srgbClr val="FDC100"/>
            </a:solidFill>
            <a:prstDash val="dash"/>
            <a:round/>
            <a:headEnd type="oval" w="sm" len="sm"/>
            <a:tailEnd type="oval" w="sm" len="sm"/>
          </a:ln>
        </p:spPr>
      </p:cxnSp>
      <p:cxnSp>
        <p:nvCxnSpPr>
          <p:cNvPr id="1471" name="Google Shape;1471;p176"/>
          <p:cNvCxnSpPr>
            <a:endCxn id="1472" idx="2"/>
          </p:cNvCxnSpPr>
          <p:nvPr/>
        </p:nvCxnSpPr>
        <p:spPr>
          <a:xfrm rot="10800000" flipH="1">
            <a:off x="1526032" y="4171125"/>
            <a:ext cx="4507600" cy="53600"/>
          </a:xfrm>
          <a:prstGeom prst="straightConnector1">
            <a:avLst/>
          </a:prstGeom>
          <a:noFill/>
          <a:ln w="19050" cap="flat" cmpd="sng">
            <a:solidFill>
              <a:srgbClr val="FDC100"/>
            </a:solidFill>
            <a:prstDash val="dash"/>
            <a:round/>
            <a:headEnd type="oval" w="sm" len="sm"/>
            <a:tailEnd type="none" w="sm" len="sm"/>
          </a:ln>
        </p:spPr>
      </p:cxnSp>
      <p:cxnSp>
        <p:nvCxnSpPr>
          <p:cNvPr id="1473" name="Google Shape;1473;p176"/>
          <p:cNvCxnSpPr/>
          <p:nvPr/>
        </p:nvCxnSpPr>
        <p:spPr>
          <a:xfrm rot="10800000" flipH="1">
            <a:off x="1525839" y="5651688"/>
            <a:ext cx="4659600" cy="5600"/>
          </a:xfrm>
          <a:prstGeom prst="straightConnector1">
            <a:avLst/>
          </a:prstGeom>
          <a:noFill/>
          <a:ln w="19050" cap="flat" cmpd="sng">
            <a:solidFill>
              <a:srgbClr val="FDC100"/>
            </a:solidFill>
            <a:prstDash val="dash"/>
            <a:round/>
            <a:headEnd type="oval" w="sm" len="sm"/>
            <a:tailEnd type="oval" w="sm" len="sm"/>
          </a:ln>
        </p:spPr>
      </p:cxnSp>
      <p:cxnSp>
        <p:nvCxnSpPr>
          <p:cNvPr id="1474" name="Google Shape;1474;p176"/>
          <p:cNvCxnSpPr>
            <a:endCxn id="1475" idx="2"/>
          </p:cNvCxnSpPr>
          <p:nvPr/>
        </p:nvCxnSpPr>
        <p:spPr>
          <a:xfrm rot="10800000" flipH="1">
            <a:off x="1525581" y="4854700"/>
            <a:ext cx="5014400" cy="42400"/>
          </a:xfrm>
          <a:prstGeom prst="straightConnector1">
            <a:avLst/>
          </a:prstGeom>
          <a:noFill/>
          <a:ln w="19050" cap="flat" cmpd="sng">
            <a:solidFill>
              <a:srgbClr val="FDC100"/>
            </a:solidFill>
            <a:prstDash val="dash"/>
            <a:round/>
            <a:headEnd type="oval" w="sm" len="sm"/>
            <a:tailEnd type="none" w="sm" len="sm"/>
          </a:ln>
        </p:spPr>
      </p:cxnSp>
      <p:sp>
        <p:nvSpPr>
          <p:cNvPr id="1472" name="Google Shape;1472;p176"/>
          <p:cNvSpPr/>
          <p:nvPr/>
        </p:nvSpPr>
        <p:spPr>
          <a:xfrm>
            <a:off x="6033632" y="4044925"/>
            <a:ext cx="264400" cy="252400"/>
          </a:xfrm>
          <a:prstGeom prst="ellipse">
            <a:avLst/>
          </a:prstGeom>
          <a:solidFill>
            <a:srgbClr val="FDC100">
              <a:alpha val="30170"/>
            </a:srgbClr>
          </a:solidFill>
          <a:ln w="19050" cap="flat" cmpd="sng">
            <a:solidFill>
              <a:srgbClr val="FDC1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33" tIns="91433" rIns="91433" bIns="91433" anchor="ctr" anchorCtr="0">
            <a:noAutofit/>
          </a:bodyPr>
          <a:lstStyle/>
          <a:p>
            <a:endParaRPr sz="1467">
              <a:solidFill>
                <a:srgbClr val="FF9900"/>
              </a:solidFill>
            </a:endParaRPr>
          </a:p>
        </p:txBody>
      </p:sp>
      <p:sp>
        <p:nvSpPr>
          <p:cNvPr id="1475" name="Google Shape;1475;p176"/>
          <p:cNvSpPr/>
          <p:nvPr/>
        </p:nvSpPr>
        <p:spPr>
          <a:xfrm>
            <a:off x="6539981" y="4728500"/>
            <a:ext cx="264400" cy="252400"/>
          </a:xfrm>
          <a:prstGeom prst="ellipse">
            <a:avLst/>
          </a:prstGeom>
          <a:solidFill>
            <a:srgbClr val="FDC100">
              <a:alpha val="30170"/>
            </a:srgbClr>
          </a:solidFill>
          <a:ln w="19050" cap="flat" cmpd="sng">
            <a:solidFill>
              <a:srgbClr val="FDC1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33" tIns="91433" rIns="91433" bIns="91433" anchor="ctr" anchorCtr="0">
            <a:noAutofit/>
          </a:bodyPr>
          <a:lstStyle/>
          <a:p>
            <a:endParaRPr sz="1467">
              <a:solidFill>
                <a:srgbClr val="FF9900"/>
              </a:solidFill>
            </a:endParaRPr>
          </a:p>
        </p:txBody>
      </p:sp>
      <p:cxnSp>
        <p:nvCxnSpPr>
          <p:cNvPr id="1476" name="Google Shape;1476;p176"/>
          <p:cNvCxnSpPr/>
          <p:nvPr/>
        </p:nvCxnSpPr>
        <p:spPr>
          <a:xfrm>
            <a:off x="7818135" y="5521875"/>
            <a:ext cx="3436000" cy="916400"/>
          </a:xfrm>
          <a:prstGeom prst="bentConnector3">
            <a:avLst>
              <a:gd name="adj1" fmla="val 20552"/>
            </a:avLst>
          </a:prstGeom>
          <a:noFill/>
          <a:ln w="19050" cap="flat" cmpd="sng">
            <a:solidFill>
              <a:srgbClr val="FDC100"/>
            </a:solidFill>
            <a:prstDash val="dash"/>
            <a:round/>
            <a:headEnd type="oval" w="sm" len="sm"/>
            <a:tailEnd type="oval" w="sm" len="sm"/>
          </a:ln>
        </p:spPr>
      </p:cxnSp>
      <p:pic>
        <p:nvPicPr>
          <p:cNvPr id="1477" name="Google Shape;1477;p176"/>
          <p:cNvPicPr preferRelativeResize="0"/>
          <p:nvPr/>
        </p:nvPicPr>
        <p:blipFill rotWithShape="1">
          <a:blip r:embed="rId5">
            <a:alphaModFix/>
          </a:blip>
          <a:srcRect b="55549"/>
          <a:stretch/>
        </p:blipFill>
        <p:spPr>
          <a:xfrm>
            <a:off x="3799800" y="1784728"/>
            <a:ext cx="4659600" cy="202263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478" name="Google Shape;1478;p176"/>
          <p:cNvCxnSpPr/>
          <p:nvPr/>
        </p:nvCxnSpPr>
        <p:spPr>
          <a:xfrm>
            <a:off x="1544332" y="2182800"/>
            <a:ext cx="3604000" cy="0"/>
          </a:xfrm>
          <a:prstGeom prst="straightConnector1">
            <a:avLst/>
          </a:prstGeom>
          <a:noFill/>
          <a:ln w="19050" cap="flat" cmpd="sng">
            <a:solidFill>
              <a:srgbClr val="FDC100"/>
            </a:solidFill>
            <a:prstDash val="dash"/>
            <a:round/>
            <a:headEnd type="oval" w="sm" len="sm"/>
            <a:tailEnd type="none" w="sm" len="sm"/>
          </a:ln>
        </p:spPr>
      </p:cxnSp>
      <p:sp>
        <p:nvSpPr>
          <p:cNvPr id="1479" name="Google Shape;1479;p176"/>
          <p:cNvSpPr txBox="1"/>
          <p:nvPr/>
        </p:nvSpPr>
        <p:spPr>
          <a:xfrm>
            <a:off x="1560315" y="1529567"/>
            <a:ext cx="2231200" cy="55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>
              <a:lnSpc>
                <a:spcPct val="85000"/>
              </a:lnSpc>
            </a:pPr>
            <a:r>
              <a:rPr lang="fr" sz="1600">
                <a:solidFill>
                  <a:srgbClr val="333333"/>
                </a:solidFill>
                <a:latin typeface="Calibri"/>
                <a:ea typeface="Calibri"/>
                <a:cs typeface="Calibri"/>
                <a:sym typeface="Calibri"/>
              </a:rPr>
              <a:t>Accès direct à la fonction vapeur 3 niveaux</a:t>
            </a:r>
            <a:endParaRPr sz="160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0" name="Google Shape;1480;p176"/>
          <p:cNvSpPr/>
          <p:nvPr/>
        </p:nvSpPr>
        <p:spPr>
          <a:xfrm>
            <a:off x="4945216" y="2050600"/>
            <a:ext cx="264400" cy="264400"/>
          </a:xfrm>
          <a:prstGeom prst="ellipse">
            <a:avLst/>
          </a:prstGeom>
          <a:solidFill>
            <a:srgbClr val="FDC100">
              <a:alpha val="30170"/>
            </a:srgbClr>
          </a:solidFill>
          <a:ln w="19050" cap="flat" cmpd="sng">
            <a:solidFill>
              <a:srgbClr val="FDC1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33" tIns="91433" rIns="91433" bIns="91433" anchor="ctr" anchorCtr="0">
            <a:noAutofit/>
          </a:bodyPr>
          <a:lstStyle/>
          <a:p>
            <a:endParaRPr sz="1467">
              <a:solidFill>
                <a:srgbClr val="FF9900"/>
              </a:solidFill>
            </a:endParaRPr>
          </a:p>
        </p:txBody>
      </p:sp>
      <p:sp>
        <p:nvSpPr>
          <p:cNvPr id="1481" name="Google Shape;1481;p176"/>
          <p:cNvSpPr/>
          <p:nvPr/>
        </p:nvSpPr>
        <p:spPr>
          <a:xfrm rot="5400000">
            <a:off x="6881301" y="1599309"/>
            <a:ext cx="1834000" cy="1581600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FDC100">
              <a:alpha val="19550"/>
            </a:srgbClr>
          </a:solidFill>
          <a:ln w="28575" cap="sq" cmpd="sng">
            <a:solidFill>
              <a:srgbClr val="FDC1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33" tIns="45700" rIns="91433" bIns="45700" anchor="ctr" anchorCtr="0">
            <a:noAutofit/>
          </a:bodyPr>
          <a:lstStyle/>
          <a:p>
            <a:pPr algn="ctr"/>
            <a:endParaRPr sz="1733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2" name="Google Shape;1482;p176"/>
          <p:cNvSpPr/>
          <p:nvPr/>
        </p:nvSpPr>
        <p:spPr>
          <a:xfrm rot="-5400000" flipH="1">
            <a:off x="-468552" y="1446276"/>
            <a:ext cx="1538000" cy="1326800"/>
          </a:xfrm>
          <a:prstGeom prst="hexagon">
            <a:avLst>
              <a:gd name="adj" fmla="val 25000"/>
              <a:gd name="vf" fmla="val 115470"/>
            </a:avLst>
          </a:prstGeom>
          <a:noFill/>
          <a:ln w="19050" cap="sq" cmpd="sng">
            <a:solidFill>
              <a:srgbClr val="D9D9D9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21933" tIns="60933" rIns="121933" bIns="60933" anchor="ctr" anchorCtr="0">
            <a:noAutofit/>
          </a:bodyPr>
          <a:lstStyle/>
          <a:p>
            <a:pPr algn="ctr">
              <a:buClr>
                <a:srgbClr val="000000"/>
              </a:buClr>
              <a:buSzPts val="1400"/>
            </a:pPr>
            <a:endParaRPr sz="1867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83" name="Google Shape;1483;p176"/>
          <p:cNvSpPr/>
          <p:nvPr/>
        </p:nvSpPr>
        <p:spPr>
          <a:xfrm rot="5400000">
            <a:off x="375333" y="316137"/>
            <a:ext cx="1274000" cy="1098400"/>
          </a:xfrm>
          <a:prstGeom prst="hexagon">
            <a:avLst>
              <a:gd name="adj" fmla="val 25000"/>
              <a:gd name="vf" fmla="val 115470"/>
            </a:avLst>
          </a:prstGeom>
          <a:noFill/>
          <a:ln w="19050" cap="sq" cmpd="sng">
            <a:solidFill>
              <a:srgbClr val="FDC1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21933" tIns="60933" rIns="121933" bIns="60933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</a:pPr>
            <a:endParaRPr sz="24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84" name="Google Shape;1484;p176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63238" y="307458"/>
            <a:ext cx="1098300" cy="11158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85" name="Google Shape;1485;p176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1048307" y="6222801"/>
            <a:ext cx="945677" cy="4763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0" name="Google Shape;1490;p177"/>
          <p:cNvSpPr txBox="1"/>
          <p:nvPr/>
        </p:nvSpPr>
        <p:spPr>
          <a:xfrm>
            <a:off x="496367" y="232400"/>
            <a:ext cx="8398400" cy="7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>
              <a:buClr>
                <a:schemeClr val="dk1"/>
              </a:buClr>
              <a:buSzPts val="1100"/>
            </a:pPr>
            <a:r>
              <a:rPr lang="fr" sz="3467" dirty="0">
                <a:solidFill>
                  <a:srgbClr val="012F60"/>
                </a:solidFill>
                <a:latin typeface="Nunito Sans Light"/>
                <a:ea typeface="Nunito Sans Light"/>
                <a:cs typeface="Nunito Sans Light"/>
                <a:sym typeface="Nunito Sans Light"/>
              </a:rPr>
              <a:t>Post réseaux sociaux </a:t>
            </a:r>
            <a:endParaRPr sz="3467" dirty="0">
              <a:solidFill>
                <a:srgbClr val="012F60"/>
              </a:solidFill>
              <a:latin typeface="Nunito Sans Light"/>
              <a:ea typeface="Nunito Sans Light"/>
              <a:cs typeface="Nunito Sans Light"/>
              <a:sym typeface="Nunito Sans Light"/>
            </a:endParaRPr>
          </a:p>
        </p:txBody>
      </p:sp>
      <p:pic>
        <p:nvPicPr>
          <p:cNvPr id="1491" name="Google Shape;1491;p17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58484" y="2046250"/>
            <a:ext cx="3664565" cy="36645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92" name="Google Shape;1492;p177" title="WHP_PED_Jen22_Post7_9x16_FR_220113.mp4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99183" y="978800"/>
            <a:ext cx="3078451" cy="5472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93" name="Google Shape;1493;p17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885433" y="978800"/>
            <a:ext cx="3078449" cy="5472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9" name="Google Shape;1499;p178"/>
          <p:cNvSpPr txBox="1"/>
          <p:nvPr/>
        </p:nvSpPr>
        <p:spPr>
          <a:xfrm>
            <a:off x="5887435" y="6456773"/>
            <a:ext cx="420400" cy="27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pPr algn="ctr"/>
            <a:fld id="{00000000-1234-1234-1234-123412341234}" type="slidenum">
              <a:rPr lang="fr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pPr algn="ctr"/>
              <a:t>32</a:t>
            </a:fld>
            <a:endParaRPr sz="12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00" name="Google Shape;1500;p178"/>
          <p:cNvSpPr txBox="1"/>
          <p:nvPr/>
        </p:nvSpPr>
        <p:spPr>
          <a:xfrm>
            <a:off x="1805763" y="84433"/>
            <a:ext cx="8338400" cy="92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pPr>
              <a:lnSpc>
                <a:spcPct val="90000"/>
              </a:lnSpc>
              <a:buClr>
                <a:schemeClr val="dk1"/>
              </a:buClr>
            </a:pPr>
            <a:r>
              <a:rPr lang="fr" sz="4800" b="1">
                <a:solidFill>
                  <a:srgbClr val="3C3C3B"/>
                </a:solidFill>
                <a:latin typeface="Calibri"/>
                <a:ea typeface="Calibri"/>
                <a:cs typeface="Calibri"/>
                <a:sym typeface="Calibri"/>
              </a:rPr>
              <a:t>Recettes</a:t>
            </a:r>
            <a:endParaRPr sz="4800" b="1" baseline="30000">
              <a:solidFill>
                <a:srgbClr val="3C3C3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01" name="Google Shape;1501;p17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051184" y="6222801"/>
            <a:ext cx="945677" cy="47638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2" name="Google Shape;1502;p17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766637" y="194438"/>
            <a:ext cx="1230151" cy="619689"/>
          </a:xfrm>
          <a:prstGeom prst="rect">
            <a:avLst/>
          </a:prstGeom>
          <a:noFill/>
          <a:ln>
            <a:noFill/>
          </a:ln>
        </p:spPr>
      </p:pic>
      <p:sp>
        <p:nvSpPr>
          <p:cNvPr id="1503" name="Google Shape;1503;p178"/>
          <p:cNvSpPr/>
          <p:nvPr/>
        </p:nvSpPr>
        <p:spPr>
          <a:xfrm rot="5400000">
            <a:off x="10945320" y="1124301"/>
            <a:ext cx="1211600" cy="1044400"/>
          </a:xfrm>
          <a:prstGeom prst="hexagon">
            <a:avLst>
              <a:gd name="adj" fmla="val 25000"/>
              <a:gd name="vf" fmla="val 115470"/>
            </a:avLst>
          </a:prstGeom>
          <a:noFill/>
          <a:ln w="19050" cap="sq" cmpd="sng">
            <a:solidFill>
              <a:srgbClr val="D9D9D9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33" tIns="45700" rIns="91433" bIns="45700" anchor="ctr" anchorCtr="0">
            <a:noAutofit/>
          </a:bodyPr>
          <a:lstStyle/>
          <a:p>
            <a:pPr algn="ctr"/>
            <a:endParaRPr sz="1867">
              <a:solidFill>
                <a:srgbClr val="FFFFFF"/>
              </a:solidFill>
            </a:endParaRPr>
          </a:p>
        </p:txBody>
      </p:sp>
      <p:sp>
        <p:nvSpPr>
          <p:cNvPr id="1504" name="Google Shape;1504;p178"/>
          <p:cNvSpPr/>
          <p:nvPr/>
        </p:nvSpPr>
        <p:spPr>
          <a:xfrm>
            <a:off x="8328344" y="5115163"/>
            <a:ext cx="144000" cy="144000"/>
          </a:xfrm>
          <a:prstGeom prst="ellipse">
            <a:avLst/>
          </a:prstGeom>
          <a:solidFill>
            <a:srgbClr val="FDC100"/>
          </a:solidFill>
          <a:ln>
            <a:noFill/>
          </a:ln>
        </p:spPr>
        <p:txBody>
          <a:bodyPr spcFirstLastPara="1" wrap="square" lIns="91433" tIns="91433" rIns="91433" bIns="91433" anchor="ctr" anchorCtr="0">
            <a:noAutofit/>
          </a:bodyPr>
          <a:lstStyle/>
          <a:p>
            <a:endParaRPr sz="2400"/>
          </a:p>
        </p:txBody>
      </p:sp>
      <p:pic>
        <p:nvPicPr>
          <p:cNvPr id="1505" name="Google Shape;1505;p178" title="Cinnamom rolls AVEC vs SANS vapeur_longue 16 9.mp4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05767" y="902865"/>
            <a:ext cx="4795335" cy="269736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6" name="Google Shape;1506;p178" title="Chouquettes COOK 4_longue 16 9.mp4">
            <a:hlinkClick r:id="rId7"/>
          </p:cNvPr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845334" y="902867"/>
            <a:ext cx="4221733" cy="2872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7" name="Google Shape;1507;p178" title="Fondant chocolat vegan 16 9 V2.mp4">
            <a:hlinkClick r:id="rId9"/>
          </p:cNvPr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4057434" y="4006634"/>
            <a:ext cx="5069095" cy="28513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oogle Shape;1058;p151" title="WHIRLPOOL_LISTEN_30s_v01B_TV_128_FR_DARTY_20211029_v2.mp4">
            <a:hlinkClick r:id="rId2"/>
            <a:extLst>
              <a:ext uri="{FF2B5EF4-FFF2-40B4-BE49-F238E27FC236}">
                <a16:creationId xmlns:a16="http://schemas.microsoft.com/office/drawing/2014/main" id="{DA5AA8C4-8344-4B81-ACC2-C96E81C57BD0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70348" y="759592"/>
            <a:ext cx="4214459" cy="2435632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Google Shape;1490;p177">
            <a:extLst>
              <a:ext uri="{FF2B5EF4-FFF2-40B4-BE49-F238E27FC236}">
                <a16:creationId xmlns:a16="http://schemas.microsoft.com/office/drawing/2014/main" id="{6B9B3F9F-9298-9C43-491E-7C0A2FEF3833}"/>
              </a:ext>
            </a:extLst>
          </p:cNvPr>
          <p:cNvSpPr txBox="1"/>
          <p:nvPr/>
        </p:nvSpPr>
        <p:spPr>
          <a:xfrm>
            <a:off x="648767" y="34281"/>
            <a:ext cx="8398400" cy="7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>
              <a:buClr>
                <a:schemeClr val="dk1"/>
              </a:buClr>
              <a:buSzPts val="1100"/>
            </a:pPr>
            <a:r>
              <a:rPr lang="fr" sz="3467" dirty="0">
                <a:solidFill>
                  <a:srgbClr val="012F60"/>
                </a:solidFill>
                <a:latin typeface="Nunito Sans Light"/>
                <a:ea typeface="Nunito Sans Light"/>
                <a:cs typeface="Nunito Sans Light"/>
                <a:sym typeface="Nunito Sans Light"/>
              </a:rPr>
              <a:t>Campagnes TV Wirhlpool</a:t>
            </a:r>
            <a:endParaRPr sz="3467" dirty="0">
              <a:solidFill>
                <a:srgbClr val="012F60"/>
              </a:solidFill>
              <a:latin typeface="Nunito Sans Light"/>
              <a:ea typeface="Nunito Sans Light"/>
              <a:cs typeface="Nunito Sans Light"/>
              <a:sym typeface="Nunito Sans Light"/>
            </a:endParaRPr>
          </a:p>
        </p:txBody>
      </p:sp>
      <p:pic>
        <p:nvPicPr>
          <p:cNvPr id="4" name="Google Shape;1064;p152" title="Whirlpool_HerFriends_Oven 20s_20201021_v2_darty (1).mp4">
            <a:hlinkClick r:id="rId4"/>
            <a:extLst>
              <a:ext uri="{FF2B5EF4-FFF2-40B4-BE49-F238E27FC236}">
                <a16:creationId xmlns:a16="http://schemas.microsoft.com/office/drawing/2014/main" id="{D6760682-20BE-76DD-FB8A-E9BADF2195BC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147111" y="809371"/>
            <a:ext cx="4373057" cy="240926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1070;p153" title="DARTY_2021_MULTIMARQUES_30s.mp4">
            <a:hlinkClick r:id="rId6"/>
            <a:extLst>
              <a:ext uri="{FF2B5EF4-FFF2-40B4-BE49-F238E27FC236}">
                <a16:creationId xmlns:a16="http://schemas.microsoft.com/office/drawing/2014/main" id="{F9E171C8-7E3F-173F-7AC9-EAC9BC0238C5}"/>
              </a:ext>
            </a:extLst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174951" y="3853614"/>
            <a:ext cx="4655314" cy="2606054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ED620F5A-0B85-8A26-2417-B9C9B404C5E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8365" y="1938831"/>
            <a:ext cx="701040" cy="70104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74499637-F473-4764-DBA6-4A40F6FDF95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3120" y="1938831"/>
            <a:ext cx="701040" cy="70104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28AD03C4-C61F-53DF-0329-BB5D6CB683B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0960" y="4822424"/>
            <a:ext cx="701040" cy="701040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BC44AAA3-086E-4283-E840-C515EAA09418}"/>
              </a:ext>
            </a:extLst>
          </p:cNvPr>
          <p:cNvSpPr txBox="1"/>
          <p:nvPr/>
        </p:nvSpPr>
        <p:spPr>
          <a:xfrm>
            <a:off x="1158071" y="3235136"/>
            <a:ext cx="38267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/>
              <a:t>Campagne lavage 2021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A8557DF7-1599-EC79-EB96-5FD128CA14C1}"/>
              </a:ext>
            </a:extLst>
          </p:cNvPr>
          <p:cNvSpPr txBox="1"/>
          <p:nvPr/>
        </p:nvSpPr>
        <p:spPr>
          <a:xfrm>
            <a:off x="6420271" y="3232084"/>
            <a:ext cx="38267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/>
              <a:t>Campagne lavage 2021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F4BBF204-3A37-64CB-B746-AD2D6E38ACAE}"/>
              </a:ext>
            </a:extLst>
          </p:cNvPr>
          <p:cNvSpPr txBox="1"/>
          <p:nvPr/>
        </p:nvSpPr>
        <p:spPr>
          <a:xfrm>
            <a:off x="6693432" y="6437132"/>
            <a:ext cx="38267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/>
              <a:t>Campagne </a:t>
            </a:r>
            <a:r>
              <a:rPr lang="fr-FR" b="1" dirty="0" err="1"/>
              <a:t>cobranding</a:t>
            </a:r>
            <a:r>
              <a:rPr lang="fr-FR" b="1" dirty="0"/>
              <a:t> 2021</a:t>
            </a:r>
          </a:p>
        </p:txBody>
      </p:sp>
      <p:pic>
        <p:nvPicPr>
          <p:cNvPr id="16" name="Google Shape;1076;p154" title="Darty_LeBriefing_30s_MixV2_200929.mov">
            <a:hlinkClick r:id="rId9"/>
            <a:extLst>
              <a:ext uri="{FF2B5EF4-FFF2-40B4-BE49-F238E27FC236}">
                <a16:creationId xmlns:a16="http://schemas.microsoft.com/office/drawing/2014/main" id="{8AB26E08-AE6B-12FC-FFBA-75F3641F7BC0}"/>
              </a:ext>
            </a:extLst>
          </p:cNvPr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770348" y="3869918"/>
            <a:ext cx="5018115" cy="2606053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FA0402ED-4DA5-4051-E05A-7AAD7DE1C22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0919" y="4822424"/>
            <a:ext cx="701040" cy="701040"/>
          </a:xfrm>
          <a:prstGeom prst="rect">
            <a:avLst/>
          </a:prstGeom>
        </p:spPr>
      </p:pic>
      <p:sp>
        <p:nvSpPr>
          <p:cNvPr id="18" name="ZoneTexte 17">
            <a:extLst>
              <a:ext uri="{FF2B5EF4-FFF2-40B4-BE49-F238E27FC236}">
                <a16:creationId xmlns:a16="http://schemas.microsoft.com/office/drawing/2014/main" id="{F859DFF1-0B6E-4F2D-ED2D-D1F214D0880E}"/>
              </a:ext>
            </a:extLst>
          </p:cNvPr>
          <p:cNvSpPr txBox="1"/>
          <p:nvPr/>
        </p:nvSpPr>
        <p:spPr>
          <a:xfrm>
            <a:off x="1366037" y="6440933"/>
            <a:ext cx="38267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/>
              <a:t>Campagne </a:t>
            </a:r>
            <a:r>
              <a:rPr lang="fr-FR" b="1" dirty="0" err="1"/>
              <a:t>cobranding</a:t>
            </a:r>
            <a:r>
              <a:rPr lang="fr-FR" b="1" dirty="0"/>
              <a:t> 2020</a:t>
            </a:r>
          </a:p>
        </p:txBody>
      </p:sp>
    </p:spTree>
    <p:extLst>
      <p:ext uri="{BB962C8B-B14F-4D97-AF65-F5344CB8AC3E}">
        <p14:creationId xmlns:p14="http://schemas.microsoft.com/office/powerpoint/2010/main" val="3639980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490;p177">
            <a:extLst>
              <a:ext uri="{FF2B5EF4-FFF2-40B4-BE49-F238E27FC236}">
                <a16:creationId xmlns:a16="http://schemas.microsoft.com/office/drawing/2014/main" id="{6B9B3F9F-9298-9C43-491E-7C0A2FEF3833}"/>
              </a:ext>
            </a:extLst>
          </p:cNvPr>
          <p:cNvSpPr txBox="1"/>
          <p:nvPr/>
        </p:nvSpPr>
        <p:spPr>
          <a:xfrm>
            <a:off x="252527" y="154516"/>
            <a:ext cx="8398400" cy="7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>
              <a:buClr>
                <a:schemeClr val="dk1"/>
              </a:buClr>
              <a:buSzPts val="1100"/>
            </a:pPr>
            <a:r>
              <a:rPr lang="fr-FR" sz="3467">
                <a:solidFill>
                  <a:srgbClr val="012F60"/>
                </a:solidFill>
                <a:latin typeface="Nunito Sans Light"/>
                <a:ea typeface="Nunito Sans Light"/>
                <a:cs typeface="Nunito Sans Light"/>
                <a:sym typeface="Nunito Sans Light"/>
              </a:rPr>
              <a:t>Assets digitaux </a:t>
            </a:r>
            <a:endParaRPr lang="fr-FR" sz="3467" dirty="0">
              <a:solidFill>
                <a:srgbClr val="012F60"/>
              </a:solidFill>
              <a:latin typeface="Nunito Sans Light"/>
              <a:ea typeface="Nunito Sans Light"/>
              <a:cs typeface="Nunito Sans Light"/>
              <a:sym typeface="Nunito Sans Light"/>
            </a:endParaRPr>
          </a:p>
        </p:txBody>
      </p:sp>
      <p:pic>
        <p:nvPicPr>
          <p:cNvPr id="7" name="Google Shape;1082;p155">
            <a:extLst>
              <a:ext uri="{FF2B5EF4-FFF2-40B4-BE49-F238E27FC236}">
                <a16:creationId xmlns:a16="http://schemas.microsoft.com/office/drawing/2014/main" id="{6EC2BF97-AD58-2772-B81E-E016D70B40D0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331777" y="423332"/>
            <a:ext cx="3528445" cy="2806083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1083;p155">
            <a:extLst>
              <a:ext uri="{FF2B5EF4-FFF2-40B4-BE49-F238E27FC236}">
                <a16:creationId xmlns:a16="http://schemas.microsoft.com/office/drawing/2014/main" id="{AC07E57E-27B9-D9AE-C082-51C8D46F94F2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793480" y="423332"/>
            <a:ext cx="2621280" cy="280608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1084;p155">
            <a:extLst>
              <a:ext uri="{FF2B5EF4-FFF2-40B4-BE49-F238E27FC236}">
                <a16:creationId xmlns:a16="http://schemas.microsoft.com/office/drawing/2014/main" id="{04480DB0-839F-19C6-A14E-911361C93F6F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331777" y="3554961"/>
            <a:ext cx="3528445" cy="280608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1085;p155">
            <a:extLst>
              <a:ext uri="{FF2B5EF4-FFF2-40B4-BE49-F238E27FC236}">
                <a16:creationId xmlns:a16="http://schemas.microsoft.com/office/drawing/2014/main" id="{C453459A-8323-14C8-7869-B8B74FD5BC8D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793479" y="3992598"/>
            <a:ext cx="2621281" cy="236844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1086;p155" title="WHIRLPOOL_LISTEN_15s_MANWORK_v01_FR_SUB_4x5_20211104.mp4">
            <a:hlinkClick r:id="rId6"/>
            <a:extLst>
              <a:ext uri="{FF2B5EF4-FFF2-40B4-BE49-F238E27FC236}">
                <a16:creationId xmlns:a16="http://schemas.microsoft.com/office/drawing/2014/main" id="{7753EB9E-3FC9-3B76-0C86-BEEB645C0D00}"/>
              </a:ext>
            </a:extLst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94146" y="2883395"/>
            <a:ext cx="2757761" cy="3477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C5657CBF-FDC8-C34A-00DB-68CF7C11E00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2506" y="4631213"/>
            <a:ext cx="701040" cy="701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8715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 15" descr="Une image contenant texte, intérieur, plancher&#10;&#10;Description générée automatiquement">
            <a:extLst>
              <a:ext uri="{FF2B5EF4-FFF2-40B4-BE49-F238E27FC236}">
                <a16:creationId xmlns:a16="http://schemas.microsoft.com/office/drawing/2014/main" id="{679D4E64-72AD-46FA-438B-B17678ECE8A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43" b="36255"/>
          <a:stretch/>
        </p:blipFill>
        <p:spPr>
          <a:xfrm>
            <a:off x="0" y="7269"/>
            <a:ext cx="12192000" cy="6858001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47977EA5-1CED-B3E8-BB2A-50EDE63C557A}"/>
              </a:ext>
            </a:extLst>
          </p:cNvPr>
          <p:cNvSpPr txBox="1"/>
          <p:nvPr/>
        </p:nvSpPr>
        <p:spPr>
          <a:xfrm>
            <a:off x="6112357" y="170543"/>
            <a:ext cx="6008016" cy="651691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18A1C06D-66F2-0B01-096F-151E2B6A9AE7}"/>
              </a:ext>
            </a:extLst>
          </p:cNvPr>
          <p:cNvSpPr txBox="1"/>
          <p:nvPr/>
        </p:nvSpPr>
        <p:spPr>
          <a:xfrm>
            <a:off x="6292670" y="1215278"/>
            <a:ext cx="5293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/>
              <a:t>Un positionnement : </a:t>
            </a:r>
            <a:endParaRPr lang="fr-FR" sz="360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2E45CC3-3516-8D3B-3A00-DF4027AF714A}"/>
              </a:ext>
            </a:extLst>
          </p:cNvPr>
          <p:cNvSpPr txBox="1"/>
          <p:nvPr/>
        </p:nvSpPr>
        <p:spPr>
          <a:xfrm>
            <a:off x="7114776" y="1974992"/>
            <a:ext cx="42992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Le choix le plus large de cuisines </a:t>
            </a:r>
          </a:p>
          <a:p>
            <a:r>
              <a:rPr lang="fr-FR" sz="2000" b="1" dirty="0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&amp; le meilleur de l’électroménager</a:t>
            </a:r>
            <a:endParaRPr lang="fr-FR" sz="2000" b="1" dirty="0">
              <a:solidFill>
                <a:schemeClr val="bg1"/>
              </a:solidFill>
            </a:endParaRPr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8E6203D3-A710-DAA1-6BB3-EB2EEA41D76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9871" y="1892367"/>
            <a:ext cx="842189" cy="842189"/>
          </a:xfrm>
          <a:prstGeom prst="rect">
            <a:avLst/>
          </a:prstGeom>
        </p:spPr>
      </p:pic>
      <p:sp>
        <p:nvSpPr>
          <p:cNvPr id="22" name="ZoneTexte 21">
            <a:extLst>
              <a:ext uri="{FF2B5EF4-FFF2-40B4-BE49-F238E27FC236}">
                <a16:creationId xmlns:a16="http://schemas.microsoft.com/office/drawing/2014/main" id="{2D2B4889-FED5-0137-CD7C-76540E2BC4C3}"/>
              </a:ext>
            </a:extLst>
          </p:cNvPr>
          <p:cNvSpPr txBox="1"/>
          <p:nvPr/>
        </p:nvSpPr>
        <p:spPr>
          <a:xfrm>
            <a:off x="6292670" y="3036167"/>
            <a:ext cx="5293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/>
              <a:t>&amp; 3 piliers : </a:t>
            </a:r>
            <a:endParaRPr lang="fr-FR" sz="3600"/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43C20755-BF7F-FFC4-4ECE-127BAD581D2E}"/>
              </a:ext>
            </a:extLst>
          </p:cNvPr>
          <p:cNvSpPr txBox="1"/>
          <p:nvPr/>
        </p:nvSpPr>
        <p:spPr>
          <a:xfrm>
            <a:off x="6112357" y="3797558"/>
            <a:ext cx="2289060" cy="22960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1">
                <a:sym typeface="Open Sans"/>
              </a:rPr>
              <a:t>CHOIX </a:t>
            </a:r>
            <a:endParaRPr lang="fr-FR" sz="2000" b="1">
              <a:ea typeface="Open Sans"/>
              <a:cs typeface="Open Sans"/>
              <a:sym typeface="Open Sans"/>
            </a:endParaRPr>
          </a:p>
          <a:p>
            <a:pPr marL="285750" marR="0" lvl="0" indent="-285750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fr-FR" sz="1500">
                <a:ea typeface="Open Sans"/>
                <a:cs typeface="Open Sans"/>
                <a:sym typeface="Open Sans"/>
              </a:rPr>
              <a:t>Plus de </a:t>
            </a:r>
            <a:r>
              <a:rPr lang="fr-FR" sz="1500" b="1">
                <a:ea typeface="Open Sans"/>
                <a:cs typeface="Open Sans"/>
                <a:sym typeface="Open Sans"/>
              </a:rPr>
              <a:t>100 modèles</a:t>
            </a:r>
          </a:p>
          <a:p>
            <a:pPr marR="0" lvl="0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endParaRPr lang="fr-FR" sz="800" b="1">
              <a:ea typeface="Open Sans"/>
              <a:cs typeface="Open Sans"/>
              <a:sym typeface="Open Sans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fr-FR" sz="1500" b="1">
                <a:ea typeface="Open Sans"/>
                <a:cs typeface="Open Sans"/>
                <a:sym typeface="Open Sans"/>
              </a:rPr>
              <a:t>Des </a:t>
            </a:r>
            <a:r>
              <a:rPr lang="fr-FR" sz="1500" b="1">
                <a:ea typeface="Open Sans"/>
                <a:cs typeface="Open Sans"/>
              </a:rPr>
              <a:t> milliers </a:t>
            </a:r>
            <a:r>
              <a:rPr lang="fr-FR" sz="1500">
                <a:ea typeface="Open Sans"/>
                <a:cs typeface="Open Sans"/>
              </a:rPr>
              <a:t>de coloris, finitions, solutions d’aménagement</a:t>
            </a:r>
          </a:p>
          <a:p>
            <a:endParaRPr lang="fr-FR" sz="800">
              <a:ea typeface="Open Sans"/>
              <a:cs typeface="Open Sans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fr-FR" sz="1500" b="0" i="0" u="none" strike="noStrike" cap="none">
                <a:ea typeface="Open Sans"/>
                <a:cs typeface="Open Sans"/>
                <a:sym typeface="Open Sans"/>
              </a:rPr>
              <a:t>Le </a:t>
            </a:r>
            <a:r>
              <a:rPr lang="fr-FR" sz="1500" b="1" u="none" strike="noStrike" cap="none">
                <a:ea typeface="Open Sans"/>
                <a:cs typeface="Open Sans"/>
                <a:sym typeface="Open Sans"/>
              </a:rPr>
              <a:t>choix le + large d’électroménager</a:t>
            </a:r>
            <a:endParaRPr lang="fr-FR" sz="1500" b="1"/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FA828DAD-65DD-D8D8-2D32-3EBDC227F91E}"/>
              </a:ext>
            </a:extLst>
          </p:cNvPr>
          <p:cNvSpPr txBox="1"/>
          <p:nvPr/>
        </p:nvSpPr>
        <p:spPr>
          <a:xfrm>
            <a:off x="8204233" y="3811406"/>
            <a:ext cx="2120386" cy="2322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1">
                <a:sym typeface="Open Sans"/>
              </a:rPr>
              <a:t>EXPERTISE</a:t>
            </a:r>
          </a:p>
          <a:p>
            <a:pPr marL="285750" indent="-285750">
              <a:lnSpc>
                <a:spcPct val="140000"/>
              </a:lnSpc>
              <a:buFont typeface="Wingdings" panose="05000000000000000000" pitchFamily="2" charset="2"/>
              <a:buChar char="ü"/>
            </a:pPr>
            <a:r>
              <a:rPr lang="fr-FR" sz="1500">
                <a:ea typeface="Open Sans"/>
                <a:cs typeface="Open Sans"/>
              </a:rPr>
              <a:t>Des</a:t>
            </a:r>
            <a:r>
              <a:rPr lang="fr-FR" sz="1500" b="1">
                <a:ea typeface="Open Sans"/>
                <a:cs typeface="Open Sans"/>
              </a:rPr>
              <a:t> concepteurs </a:t>
            </a:r>
            <a:r>
              <a:rPr lang="fr-FR" sz="1500">
                <a:ea typeface="Open Sans"/>
                <a:cs typeface="Open Sans"/>
              </a:rPr>
              <a:t>formés à </a:t>
            </a:r>
            <a:r>
              <a:rPr lang="fr-FR" sz="1500" b="1">
                <a:ea typeface="Open Sans"/>
                <a:cs typeface="Open Sans"/>
              </a:rPr>
              <a:t>l’académie Darty</a:t>
            </a:r>
          </a:p>
          <a:p>
            <a:pPr>
              <a:lnSpc>
                <a:spcPct val="140000"/>
              </a:lnSpc>
            </a:pPr>
            <a:endParaRPr lang="fr-FR" sz="800" b="1">
              <a:ea typeface="Open Sans"/>
              <a:cs typeface="Open Sans"/>
            </a:endParaRPr>
          </a:p>
          <a:p>
            <a:pPr marL="285750" indent="-285750">
              <a:lnSpc>
                <a:spcPct val="140000"/>
              </a:lnSpc>
              <a:buFont typeface="Wingdings" panose="05000000000000000000" pitchFamily="2" charset="2"/>
              <a:buChar char="ü"/>
            </a:pPr>
            <a:r>
              <a:rPr lang="fr-FR" sz="1600"/>
              <a:t>Des </a:t>
            </a:r>
            <a:r>
              <a:rPr lang="fr-FR" sz="1600" b="1"/>
              <a:t>poseurs </a:t>
            </a:r>
            <a:r>
              <a:rPr lang="fr-FR" sz="1600"/>
              <a:t>experts &amp; agréés</a:t>
            </a:r>
            <a:endParaRPr lang="fr-FR" sz="1500" b="1"/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27C62A68-B5B5-10D6-7FB6-6FD53250191F}"/>
              </a:ext>
            </a:extLst>
          </p:cNvPr>
          <p:cNvSpPr txBox="1"/>
          <p:nvPr/>
        </p:nvSpPr>
        <p:spPr>
          <a:xfrm>
            <a:off x="10224358" y="3788011"/>
            <a:ext cx="2000358" cy="2453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6200" marR="0" lvl="1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</a:pPr>
            <a:r>
              <a:rPr lang="fr-FR" sz="2000" b="1">
                <a:sym typeface="Open Sans"/>
              </a:rPr>
              <a:t>CONFIANCE</a:t>
            </a:r>
            <a:endParaRPr lang="fr-FR" sz="1200" b="0" i="0" u="none" strike="noStrike" cap="none">
              <a:latin typeface="Open Sans"/>
              <a:ea typeface="Open Sans"/>
              <a:cs typeface="Open Sans"/>
              <a:sym typeface="Open Sans"/>
            </a:endParaRPr>
          </a:p>
          <a:p>
            <a:pPr marL="247650" marR="0" lvl="1" indent="-171450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Wingdings" panose="05000000000000000000" pitchFamily="2" charset="2"/>
              <a:buChar char="ü"/>
            </a:pPr>
            <a:r>
              <a:rPr lang="fr-FR" sz="1500">
                <a:ea typeface="Open Sans"/>
                <a:cs typeface="Open Sans"/>
                <a:sym typeface="Open Sans"/>
              </a:rPr>
              <a:t>Des </a:t>
            </a:r>
            <a:r>
              <a:rPr lang="fr-FR" sz="1500" b="1">
                <a:ea typeface="Open Sans"/>
                <a:cs typeface="Open Sans"/>
                <a:sym typeface="Open Sans"/>
              </a:rPr>
              <a:t>prix justes &amp; transparents</a:t>
            </a:r>
          </a:p>
          <a:p>
            <a:pPr marL="76200" marR="0" lvl="1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</a:pPr>
            <a:endParaRPr lang="fr-FR" sz="800" b="1">
              <a:ea typeface="Open Sans"/>
              <a:cs typeface="Open Sans"/>
              <a:sym typeface="Open Sans"/>
            </a:endParaRPr>
          </a:p>
          <a:p>
            <a:pPr marL="247650" marR="0" lvl="1" indent="-171450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Wingdings" panose="05000000000000000000" pitchFamily="2" charset="2"/>
              <a:buChar char="ü"/>
            </a:pPr>
            <a:r>
              <a:rPr lang="fr-FR" sz="1500">
                <a:ea typeface="Open Sans"/>
                <a:cs typeface="Open Sans"/>
                <a:sym typeface="Open Sans"/>
              </a:rPr>
              <a:t>Un interlocuteur </a:t>
            </a:r>
            <a:r>
              <a:rPr lang="fr-FR" sz="1500" b="1">
                <a:ea typeface="Open Sans"/>
                <a:cs typeface="Open Sans"/>
                <a:sym typeface="Open Sans"/>
              </a:rPr>
              <a:t>unique </a:t>
            </a:r>
          </a:p>
          <a:p>
            <a:pPr marL="76200" marR="0" lvl="1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</a:pPr>
            <a:endParaRPr lang="fr-FR" sz="800" b="1">
              <a:ea typeface="Open Sans"/>
              <a:cs typeface="Open Sans"/>
              <a:sym typeface="Open Sans"/>
            </a:endParaRPr>
          </a:p>
          <a:p>
            <a:pPr marL="247650" marR="0" lvl="1" indent="-171450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Wingdings" panose="05000000000000000000" pitchFamily="2" charset="2"/>
              <a:buChar char="ü"/>
            </a:pPr>
            <a:r>
              <a:rPr lang="fr-FR" sz="1500" b="1">
                <a:ea typeface="Open Sans"/>
                <a:cs typeface="Open Sans"/>
                <a:sym typeface="Open Sans"/>
              </a:rPr>
              <a:t>Le SAV Darty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F4E81977-93C1-FA78-8247-0E2B3F7E7BE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28058" y="275580"/>
            <a:ext cx="3844951" cy="1022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6298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intérieur, table, compteur, table de salle à manger&#10;&#10;Description générée automatiquement">
            <a:extLst>
              <a:ext uri="{FF2B5EF4-FFF2-40B4-BE49-F238E27FC236}">
                <a16:creationId xmlns:a16="http://schemas.microsoft.com/office/drawing/2014/main" id="{71617F82-8055-1384-901D-82204AFA1FD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942" b="13344"/>
          <a:stretch/>
        </p:blipFill>
        <p:spPr>
          <a:xfrm>
            <a:off x="-1477108" y="-831445"/>
            <a:ext cx="13716000" cy="7992208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47977EA5-1CED-B3E8-BB2A-50EDE63C557A}"/>
              </a:ext>
            </a:extLst>
          </p:cNvPr>
          <p:cNvSpPr txBox="1"/>
          <p:nvPr/>
        </p:nvSpPr>
        <p:spPr>
          <a:xfrm>
            <a:off x="6112357" y="170543"/>
            <a:ext cx="6008016" cy="651691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18A1C06D-66F2-0B01-096F-151E2B6A9AE7}"/>
              </a:ext>
            </a:extLst>
          </p:cNvPr>
          <p:cNvSpPr txBox="1"/>
          <p:nvPr/>
        </p:nvSpPr>
        <p:spPr>
          <a:xfrm>
            <a:off x="6292670" y="367862"/>
            <a:ext cx="57102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/>
              <a:t>LES ENJEUX</a:t>
            </a:r>
            <a:endParaRPr lang="fr-FR" sz="360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2E45CC3-3516-8D3B-3A00-DF4027AF714A}"/>
              </a:ext>
            </a:extLst>
          </p:cNvPr>
          <p:cNvSpPr txBox="1"/>
          <p:nvPr/>
        </p:nvSpPr>
        <p:spPr>
          <a:xfrm>
            <a:off x="6309212" y="4163233"/>
            <a:ext cx="53232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/>
              <a:t>ACCROITRE LA NOTORIETE DE L’ACTIVITÉ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BBCFF8C1-D3B3-B66E-9339-D1DD495C01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7070" y="4534247"/>
            <a:ext cx="2733748" cy="726693"/>
          </a:xfrm>
          <a:prstGeom prst="rect">
            <a:avLst/>
          </a:prstGeom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5F46ABD1-A904-ADFD-587D-C749C9A4466F}"/>
              </a:ext>
            </a:extLst>
          </p:cNvPr>
          <p:cNvSpPr txBox="1"/>
          <p:nvPr/>
        </p:nvSpPr>
        <p:spPr>
          <a:xfrm>
            <a:off x="8673305" y="3089762"/>
            <a:ext cx="8861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>
                <a:solidFill>
                  <a:schemeClr val="bg2">
                    <a:lumMod val="75000"/>
                  </a:schemeClr>
                </a:solidFill>
              </a:rPr>
              <a:t>+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BF1B03F8-1C78-4C60-68F6-E634EC9A44F3}"/>
              </a:ext>
            </a:extLst>
          </p:cNvPr>
          <p:cNvSpPr txBox="1"/>
          <p:nvPr/>
        </p:nvSpPr>
        <p:spPr>
          <a:xfrm>
            <a:off x="6303109" y="1905231"/>
            <a:ext cx="5323212" cy="707886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fr-FR" sz="2000" b="1" dirty="0"/>
              <a:t>DÉVELOPPER LA PRÉFÉRENCE </a:t>
            </a:r>
            <a:endParaRPr lang="fr-FR" sz="1200" b="1" dirty="0">
              <a:ea typeface="+mn-lt"/>
              <a:cs typeface="+mn-lt"/>
            </a:endParaRPr>
          </a:p>
          <a:p>
            <a:r>
              <a:rPr lang="fr-FR" sz="2000" b="1" dirty="0">
                <a:ea typeface="+mn-lt"/>
                <a:cs typeface="+mn-lt"/>
              </a:rPr>
              <a:t>SUR LE SEGMENT GEM PREMIUM ENCASTRABLE </a:t>
            </a:r>
            <a:endParaRPr lang="fr-FR" sz="1200" b="1" dirty="0">
              <a:ea typeface="+mn-lt"/>
              <a:cs typeface="+mn-lt"/>
            </a:endParaRPr>
          </a:p>
        </p:txBody>
      </p:sp>
      <p:pic>
        <p:nvPicPr>
          <p:cNvPr id="16" name="Google Shape;870;p139">
            <a:extLst>
              <a:ext uri="{FF2B5EF4-FFF2-40B4-BE49-F238E27FC236}">
                <a16:creationId xmlns:a16="http://schemas.microsoft.com/office/drawing/2014/main" id="{A4CBBF3A-B446-E2D0-6BD2-6B727554DF89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9559424" y="1763500"/>
            <a:ext cx="2066897" cy="55123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1C4943CB-9A1F-D759-B846-0477AB8782BF}"/>
              </a:ext>
            </a:extLst>
          </p:cNvPr>
          <p:cNvSpPr/>
          <p:nvPr/>
        </p:nvSpPr>
        <p:spPr>
          <a:xfrm>
            <a:off x="5680953" y="4717915"/>
            <a:ext cx="312885" cy="116732"/>
          </a:xfrm>
          <a:prstGeom prst="rect">
            <a:avLst/>
          </a:prstGeom>
          <a:solidFill>
            <a:srgbClr val="262627"/>
          </a:solidFill>
          <a:ln>
            <a:solidFill>
              <a:srgbClr val="28262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737753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texte&#10;&#10;Description générée automatiquement">
            <a:extLst>
              <a:ext uri="{FF2B5EF4-FFF2-40B4-BE49-F238E27FC236}">
                <a16:creationId xmlns:a16="http://schemas.microsoft.com/office/drawing/2014/main" id="{6F6496A7-5672-BFAB-0FEC-FF83E3B7126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86" r="23090"/>
          <a:stretch/>
        </p:blipFill>
        <p:spPr>
          <a:xfrm>
            <a:off x="0" y="2102"/>
            <a:ext cx="12192000" cy="6858000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47977EA5-1CED-B3E8-BB2A-50EDE63C557A}"/>
              </a:ext>
            </a:extLst>
          </p:cNvPr>
          <p:cNvSpPr txBox="1"/>
          <p:nvPr/>
        </p:nvSpPr>
        <p:spPr>
          <a:xfrm>
            <a:off x="6112357" y="142263"/>
            <a:ext cx="6008016" cy="651691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18A1C06D-66F2-0B01-096F-151E2B6A9AE7}"/>
              </a:ext>
            </a:extLst>
          </p:cNvPr>
          <p:cNvSpPr txBox="1"/>
          <p:nvPr/>
        </p:nvSpPr>
        <p:spPr>
          <a:xfrm>
            <a:off x="6292670" y="367862"/>
            <a:ext cx="57102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/>
              <a:t>LE MESSAGE PRINCIPAL</a:t>
            </a:r>
            <a:endParaRPr lang="fr-FR" sz="360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EE4C61EC-0159-25EF-8942-E42ACAC19A45}"/>
              </a:ext>
            </a:extLst>
          </p:cNvPr>
          <p:cNvSpPr txBox="1"/>
          <p:nvPr/>
        </p:nvSpPr>
        <p:spPr>
          <a:xfrm>
            <a:off x="6312168" y="2099136"/>
            <a:ext cx="5340006" cy="34994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1" dirty="0"/>
              <a:t>DARTY CONCEPTEUR CUISINE </a:t>
            </a:r>
            <a:br>
              <a:rPr lang="fr-FR" sz="2000" b="1" dirty="0"/>
            </a:br>
            <a:r>
              <a:rPr lang="fr-FR" sz="2000" b="1" dirty="0"/>
              <a:t>FAIT AUSSI DES CUISINES et </a:t>
            </a:r>
            <a:r>
              <a:rPr lang="fr-FR" sz="2000" dirty="0"/>
              <a:t>propose </a:t>
            </a:r>
            <a:r>
              <a:rPr lang="fr-FR" sz="2000" b="1" dirty="0"/>
              <a:t>le choix le plus large de cuisine sur-mesure &amp; le meilleur de l’électroménager…</a:t>
            </a:r>
          </a:p>
          <a:p>
            <a:pPr marL="0" marR="0" lvl="0" indent="0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fr-FR" sz="2000" dirty="0"/>
          </a:p>
          <a:p>
            <a:pPr>
              <a:lnSpc>
                <a:spcPct val="140000"/>
              </a:lnSpc>
            </a:pPr>
            <a:r>
              <a:rPr lang="fr-FR" sz="2000" dirty="0"/>
              <a:t>… et fait </a:t>
            </a:r>
            <a:r>
              <a:rPr lang="fr-FR" sz="2000" b="1" dirty="0"/>
              <a:t>confiance à Whirlpool </a:t>
            </a:r>
            <a:r>
              <a:rPr lang="fr-FR" sz="2000" dirty="0"/>
              <a:t>qui propose des produits performants, </a:t>
            </a:r>
            <a:r>
              <a:rPr lang="fr-FR" sz="2000" b="1" dirty="0"/>
              <a:t>conçus pour faciliter la vie dans la cuisine.</a:t>
            </a:r>
          </a:p>
        </p:txBody>
      </p:sp>
      <p:pic>
        <p:nvPicPr>
          <p:cNvPr id="3" name="Graphique 2" descr="Guillemet fermé avec un remplissage uni">
            <a:extLst>
              <a:ext uri="{FF2B5EF4-FFF2-40B4-BE49-F238E27FC236}">
                <a16:creationId xmlns:a16="http://schemas.microsoft.com/office/drawing/2014/main" id="{C38F4FA7-9BDB-78D6-E48A-14C96E13D7F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524971" y="1184736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7777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8CC85D71-BF2F-FC67-56A9-32DD8A3A58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482" y="-1450"/>
            <a:ext cx="7662582" cy="68609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209FBBBD-F54B-DDCB-B15F-A9F2A82C3D9C}"/>
              </a:ext>
            </a:extLst>
          </p:cNvPr>
          <p:cNvSpPr/>
          <p:nvPr/>
        </p:nvSpPr>
        <p:spPr>
          <a:xfrm>
            <a:off x="6959238" y="0"/>
            <a:ext cx="5232762" cy="6858000"/>
          </a:xfrm>
          <a:prstGeom prst="rect">
            <a:avLst/>
          </a:prstGeom>
          <a:solidFill>
            <a:srgbClr val="0C100F"/>
          </a:solidFill>
          <a:ln>
            <a:solidFill>
              <a:srgbClr val="0C10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47977EA5-1CED-B3E8-BB2A-50EDE63C557A}"/>
              </a:ext>
            </a:extLst>
          </p:cNvPr>
          <p:cNvSpPr txBox="1"/>
          <p:nvPr/>
        </p:nvSpPr>
        <p:spPr>
          <a:xfrm>
            <a:off x="6817751" y="170543"/>
            <a:ext cx="5137330" cy="651691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18A1C06D-66F2-0B01-096F-151E2B6A9AE7}"/>
              </a:ext>
            </a:extLst>
          </p:cNvPr>
          <p:cNvSpPr txBox="1"/>
          <p:nvPr/>
        </p:nvSpPr>
        <p:spPr>
          <a:xfrm>
            <a:off x="7020514" y="450673"/>
            <a:ext cx="57102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dirty="0"/>
              <a:t>NOUVEAU FILM</a:t>
            </a:r>
            <a:endParaRPr lang="fr-FR" sz="3600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EE4C61EC-0159-25EF-8942-E42ACAC19A45}"/>
              </a:ext>
            </a:extLst>
          </p:cNvPr>
          <p:cNvSpPr txBox="1"/>
          <p:nvPr/>
        </p:nvSpPr>
        <p:spPr>
          <a:xfrm>
            <a:off x="7020514" y="2084016"/>
            <a:ext cx="4731804" cy="365574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fr-FR" sz="2800" b="1" dirty="0"/>
              <a:t>LANCER UNE SAGA</a:t>
            </a:r>
          </a:p>
          <a:p>
            <a:pPr>
              <a:lnSpc>
                <a:spcPct val="140000"/>
              </a:lnSpc>
            </a:pPr>
            <a:r>
              <a:rPr lang="fr-FR" sz="2800" dirty="0"/>
              <a:t>Capitaliser sur le très bon agrément du film d’octobre 2022, en prolongeant un </a:t>
            </a:r>
            <a:r>
              <a:rPr lang="fr-FR" sz="2800" b="1" dirty="0"/>
              <a:t>ton basé sur l’humour &amp; la connivence </a:t>
            </a:r>
            <a:r>
              <a:rPr lang="fr-FR" sz="2800" dirty="0"/>
              <a:t>de la bande d'amis.</a:t>
            </a:r>
            <a:endParaRPr lang="fr-FR" sz="2800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419405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oogle Shape;864;p139">
            <a:extLst>
              <a:ext uri="{FF2B5EF4-FFF2-40B4-BE49-F238E27FC236}">
                <a16:creationId xmlns:a16="http://schemas.microsoft.com/office/drawing/2014/main" id="{D938F5AB-42BB-EE63-72E3-C097F3566E1B}"/>
              </a:ext>
            </a:extLst>
          </p:cNvPr>
          <p:cNvPicPr preferRelativeResize="0"/>
          <p:nvPr/>
        </p:nvPicPr>
        <p:blipFill rotWithShape="1">
          <a:blip r:embed="rId3"/>
          <a:srcRect t="2050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  <a:noFill/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47977EA5-1CED-B3E8-BB2A-50EDE63C557A}"/>
              </a:ext>
            </a:extLst>
          </p:cNvPr>
          <p:cNvSpPr txBox="1"/>
          <p:nvPr/>
        </p:nvSpPr>
        <p:spPr>
          <a:xfrm>
            <a:off x="6096000" y="170543"/>
            <a:ext cx="6008016" cy="651691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18A1C06D-66F2-0B01-096F-151E2B6A9AE7}"/>
              </a:ext>
            </a:extLst>
          </p:cNvPr>
          <p:cNvSpPr txBox="1"/>
          <p:nvPr/>
        </p:nvSpPr>
        <p:spPr>
          <a:xfrm>
            <a:off x="6610759" y="622505"/>
            <a:ext cx="37078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/>
              <a:t>PRÉ-REQUIS</a:t>
            </a:r>
            <a:endParaRPr lang="fr-FR" sz="360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5CE55789-B26E-FE36-01F4-6C1BD5080A86}"/>
              </a:ext>
            </a:extLst>
          </p:cNvPr>
          <p:cNvSpPr txBox="1"/>
          <p:nvPr/>
        </p:nvSpPr>
        <p:spPr>
          <a:xfrm>
            <a:off x="7438564" y="2099965"/>
            <a:ext cx="4471786" cy="424731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fr-FR" sz="1800" dirty="0"/>
              <a:t>Mettre en scène une </a:t>
            </a:r>
            <a:r>
              <a:rPr lang="fr-FR" sz="1800" b="1" dirty="0"/>
              <a:t>cuisine Darty</a:t>
            </a:r>
          </a:p>
          <a:p>
            <a:endParaRPr lang="fr-FR" sz="1800" dirty="0"/>
          </a:p>
          <a:p>
            <a:endParaRPr lang="fr-FR" dirty="0"/>
          </a:p>
          <a:p>
            <a:endParaRPr lang="fr-FR" dirty="0"/>
          </a:p>
          <a:p>
            <a:r>
              <a:rPr lang="fr-FR" sz="1800" dirty="0"/>
              <a:t>Mettre en avant le nouveau lave vaisselle Whirlpool </a:t>
            </a:r>
            <a:r>
              <a:rPr lang="fr-FR" sz="1800" b="1" dirty="0">
                <a:latin typeface="Nunito Sans"/>
                <a:ea typeface="Nunito Sans"/>
                <a:cs typeface="Nunito Sans"/>
                <a:sym typeface="Nunito Sans"/>
              </a:rPr>
              <a:t>Lave-vaisselle Maxi </a:t>
            </a:r>
            <a:r>
              <a:rPr lang="fr-FR" sz="1800" b="1" dirty="0" err="1">
                <a:latin typeface="Nunito Sans"/>
                <a:ea typeface="Nunito Sans"/>
                <a:cs typeface="Nunito Sans"/>
                <a:sym typeface="Nunito Sans"/>
              </a:rPr>
              <a:t>Space</a:t>
            </a:r>
            <a:endParaRPr lang="fr-FR" sz="1800" b="1" dirty="0">
              <a:latin typeface="Nunito Sans"/>
              <a:ea typeface="Nunito Sans"/>
              <a:cs typeface="Nunito Sans"/>
              <a:sym typeface="Nunito Sans"/>
            </a:endParaRPr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sz="1800" dirty="0"/>
              <a:t>Mettre en avant le four vapeur Whirlpool</a:t>
            </a:r>
            <a:r>
              <a:rPr lang="fr-FR" dirty="0"/>
              <a:t> </a:t>
            </a:r>
            <a:r>
              <a:rPr lang="fr-FR" sz="1800" dirty="0"/>
              <a:t> </a:t>
            </a:r>
            <a:r>
              <a:rPr lang="fr" sz="1800" b="1" dirty="0">
                <a:latin typeface="Nunito Sans"/>
                <a:ea typeface="Nunito Sans"/>
                <a:cs typeface="Nunito Sans"/>
                <a:sym typeface="Nunito Sans"/>
              </a:rPr>
              <a:t>SteamSense</a:t>
            </a:r>
            <a:endParaRPr lang="fr" sz="1800" b="1" dirty="0">
              <a:latin typeface="Nunito Sans"/>
              <a:ea typeface="Nunito Sans"/>
              <a:cs typeface="Nunito Sans"/>
            </a:endParaRPr>
          </a:p>
          <a:p>
            <a:r>
              <a:rPr lang="fr" dirty="0">
                <a:latin typeface="Calibri"/>
                <a:ea typeface="Nunito Sans"/>
                <a:cs typeface="Nunito Sans"/>
              </a:rPr>
              <a:t>   </a:t>
            </a:r>
            <a:endParaRPr lang="fr" sz="1800" b="1" dirty="0">
              <a:latin typeface="Nunito Sans"/>
            </a:endParaRPr>
          </a:p>
          <a:p>
            <a:endParaRPr lang="fr-FR" b="1" dirty="0">
              <a:latin typeface="Nunito Sans"/>
              <a:ea typeface="Nunito Sans"/>
              <a:cs typeface="Nunito Sans"/>
              <a:sym typeface="Nunito Sans"/>
            </a:endParaRPr>
          </a:p>
          <a:p>
            <a:endParaRPr lang="fr-FR" b="1" dirty="0">
              <a:latin typeface="Nunito Sans"/>
              <a:ea typeface="Nunito Sans"/>
              <a:cs typeface="Nunito Sans"/>
              <a:sym typeface="Nunito Sans"/>
            </a:endParaRPr>
          </a:p>
          <a:p>
            <a:r>
              <a:rPr lang="fr-FR" sz="1800" dirty="0">
                <a:latin typeface="Nunito Sans"/>
                <a:ea typeface="Nunito Sans"/>
                <a:cs typeface="Nunito Sans"/>
                <a:sym typeface="Nunito Sans"/>
              </a:rPr>
              <a:t> </a:t>
            </a:r>
            <a:endParaRPr lang="fr-FR" sz="1800" dirty="0">
              <a:latin typeface="Nunito Sans"/>
              <a:ea typeface="Nunito Sans"/>
              <a:cs typeface="Nunito Sans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14E5855B-4FB7-FA83-3A48-88C73F34944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1301" y="1888725"/>
            <a:ext cx="948319" cy="71959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42A0C70A-225F-2E31-5EF1-E0F20318693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1200" y="4438475"/>
            <a:ext cx="819992" cy="85897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920CB250-7B6A-4677-E57C-4EACA15DB54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1499" y="3142439"/>
            <a:ext cx="732321" cy="732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7712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oogle Shape;1197;p163">
            <a:extLst>
              <a:ext uri="{FF2B5EF4-FFF2-40B4-BE49-F238E27FC236}">
                <a16:creationId xmlns:a16="http://schemas.microsoft.com/office/drawing/2014/main" id="{7031F3D4-0EFB-2566-65D9-79A9798208F4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7984" y="0"/>
            <a:ext cx="6610559" cy="68679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2F0E8863-D0EC-B8E9-3BB0-A985312A35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98785" y="2854"/>
            <a:ext cx="5693215" cy="6867901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47977EA5-1CED-B3E8-BB2A-50EDE63C557A}"/>
              </a:ext>
            </a:extLst>
          </p:cNvPr>
          <p:cNvSpPr txBox="1"/>
          <p:nvPr/>
        </p:nvSpPr>
        <p:spPr>
          <a:xfrm>
            <a:off x="6096000" y="170543"/>
            <a:ext cx="6008016" cy="651691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18A1C06D-66F2-0B01-096F-151E2B6A9AE7}"/>
              </a:ext>
            </a:extLst>
          </p:cNvPr>
          <p:cNvSpPr txBox="1"/>
          <p:nvPr/>
        </p:nvSpPr>
        <p:spPr>
          <a:xfrm>
            <a:off x="7607282" y="536534"/>
            <a:ext cx="420623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dirty="0"/>
              <a:t>FOCUS SUR LE</a:t>
            </a:r>
          </a:p>
          <a:p>
            <a:r>
              <a:rPr lang="fr-FR" sz="3600" b="1" dirty="0">
                <a:ea typeface="Nunito Sans"/>
                <a:cs typeface="Nunito Sans"/>
                <a:sym typeface="Nunito Sans"/>
              </a:rPr>
              <a:t>LAVE-VAISSELLE MAXI SPACE</a:t>
            </a:r>
            <a:r>
              <a:rPr lang="fr-FR" sz="3600" b="1" dirty="0"/>
              <a:t> </a:t>
            </a:r>
            <a:endParaRPr lang="fr-FR" sz="3600" dirty="0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920CB250-7B6A-4677-E57C-4EACA15DB54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4339" y="871217"/>
            <a:ext cx="1084959" cy="1084959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5CE55789-B26E-FE36-01F4-6C1BD5080A86}"/>
              </a:ext>
            </a:extLst>
          </p:cNvPr>
          <p:cNvSpPr txBox="1"/>
          <p:nvPr/>
        </p:nvSpPr>
        <p:spPr>
          <a:xfrm>
            <a:off x="6526915" y="3219298"/>
            <a:ext cx="5577101" cy="2985433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fr" dirty="0"/>
              <a:t>Nouveau : </a:t>
            </a:r>
            <a:r>
              <a:rPr lang="fr" b="1" dirty="0"/>
              <a:t>3</a:t>
            </a:r>
            <a:r>
              <a:rPr lang="fr" b="1" baseline="30000" dirty="0"/>
              <a:t>ème</a:t>
            </a:r>
            <a:r>
              <a:rPr lang="fr" b="1" dirty="0"/>
              <a:t> tiroir SpaceClean</a:t>
            </a:r>
          </a:p>
          <a:p>
            <a:r>
              <a:rPr lang="fr-FR" sz="1600" dirty="0">
                <a:solidFill>
                  <a:schemeClr val="tx1">
                    <a:lumMod val="65000"/>
                    <a:lumOff val="35000"/>
                  </a:schemeClr>
                </a:solidFill>
                <a:sym typeface="Wingdings" panose="05000000000000000000" pitchFamily="2" charset="2"/>
              </a:rPr>
              <a:t> </a:t>
            </a:r>
            <a:r>
              <a:rPr lang="fr-FR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Une nouvelle façon de charger son lave-vaisselle grâce à ce 3</a:t>
            </a:r>
            <a:r>
              <a:rPr lang="fr-FR" sz="1600" baseline="30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ème</a:t>
            </a:r>
            <a:r>
              <a:rPr lang="fr-FR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tiroir avec compartiment à tasses, verres, bols et couverts + jets d’eau intégrés</a:t>
            </a:r>
            <a:endParaRPr lang="fr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fr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fr" b="1" dirty="0"/>
              <a:t>Cuve Maxi Space </a:t>
            </a:r>
            <a:r>
              <a:rPr lang="fr" dirty="0"/>
              <a:t>: </a:t>
            </a:r>
            <a:br>
              <a:rPr lang="fr" dirty="0"/>
            </a:br>
            <a:r>
              <a:rPr lang="fr" dirty="0"/>
              <a:t>Mêmes dimensions qu’un lave-vaisselle standard </a:t>
            </a:r>
            <a:r>
              <a:rPr lang="fr" b="1" dirty="0"/>
              <a:t>avec 10% d’espace supplémentaire dans la cuve !</a:t>
            </a:r>
          </a:p>
          <a:p>
            <a:pPr marL="285750" indent="-285750">
              <a:buFont typeface="Wingdings" panose="05000000000000000000" pitchFamily="2" charset="2"/>
              <a:buChar char="è"/>
            </a:pPr>
            <a:r>
              <a:rPr lang="fr" sz="1600" dirty="0">
                <a:solidFill>
                  <a:schemeClr val="tx1">
                    <a:lumMod val="65000"/>
                    <a:lumOff val="35000"/>
                  </a:schemeClr>
                </a:solidFill>
                <a:sym typeface="Wingdings" panose="05000000000000000000" pitchFamily="2" charset="2"/>
              </a:rPr>
              <a:t>Un e</a:t>
            </a:r>
            <a:r>
              <a:rPr lang="fr-FR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space</a:t>
            </a:r>
            <a:r>
              <a:rPr lang="fr-FR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supplémentaire afin d’éviter le lavage à la main des grandes assiettes, des casseroles, etc.</a:t>
            </a:r>
          </a:p>
          <a:p>
            <a:pPr marL="285750" indent="-285750">
              <a:buFont typeface="Wingdings" panose="05000000000000000000" pitchFamily="2" charset="2"/>
              <a:buChar char="è"/>
            </a:pPr>
            <a:endParaRPr lang="fr-FR" b="1" dirty="0"/>
          </a:p>
        </p:txBody>
      </p:sp>
    </p:spTree>
    <p:extLst>
      <p:ext uri="{BB962C8B-B14F-4D97-AF65-F5344CB8AC3E}">
        <p14:creationId xmlns:p14="http://schemas.microsoft.com/office/powerpoint/2010/main" val="254144442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1530</Words>
  <Application>Microsoft Office PowerPoint</Application>
  <PresentationFormat>Grand écran</PresentationFormat>
  <Paragraphs>307</Paragraphs>
  <Slides>34</Slides>
  <Notes>29</Notes>
  <HiddenSlides>0</HiddenSlides>
  <MMClips>0</MMClips>
  <ScaleCrop>false</ScaleCrop>
  <HeadingPairs>
    <vt:vector size="8" baseType="variant">
      <vt:variant>
        <vt:lpstr>Polices utilisées</vt:lpstr>
      </vt:variant>
      <vt:variant>
        <vt:i4>11</vt:i4>
      </vt:variant>
      <vt:variant>
        <vt:lpstr>Thème</vt:lpstr>
      </vt:variant>
      <vt:variant>
        <vt:i4>1</vt:i4>
      </vt:variant>
      <vt:variant>
        <vt:lpstr>Serveurs OLE incorporés</vt:lpstr>
      </vt:variant>
      <vt:variant>
        <vt:i4>0</vt:i4>
      </vt:variant>
      <vt:variant>
        <vt:lpstr>Titres des diapositives</vt:lpstr>
      </vt:variant>
      <vt:variant>
        <vt:i4>34</vt:i4>
      </vt:variant>
    </vt:vector>
  </HeadingPairs>
  <TitlesOfParts>
    <vt:vector size="46" baseType="lpstr">
      <vt:lpstr>Abel</vt:lpstr>
      <vt:lpstr>Arial</vt:lpstr>
      <vt:lpstr>Calibri</vt:lpstr>
      <vt:lpstr>Calibri Light</vt:lpstr>
      <vt:lpstr>Courier New</vt:lpstr>
      <vt:lpstr>Nunito Sans</vt:lpstr>
      <vt:lpstr>Nunito Sans Light</vt:lpstr>
      <vt:lpstr>Open Sans</vt:lpstr>
      <vt:lpstr>Open Sans SemiBold</vt:lpstr>
      <vt:lpstr>Roboto</vt:lpstr>
      <vt:lpstr>Wingdings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Nouveau lave-vaisselle Maxi Space  </vt:lpstr>
      <vt:lpstr>Présentation PowerPoint</vt:lpstr>
      <vt:lpstr>Nouveau 3ème tiroir SpaceClean   </vt:lpstr>
      <vt:lpstr>Nouveau 3ème tiroir SpaceClean</vt:lpstr>
      <vt:lpstr>Chargez plus pour un maximum de tranquillité !  La gamme Maxi Space offre une modularité exceptionnelle </vt:lpstr>
      <vt:lpstr>Mêmes dimensions, plus d’espace à l’intérieur</vt:lpstr>
      <vt:lpstr>Dimension standard, plus d’espace utile à l’intérieur Modèles posables &amp; encastrables </vt:lpstr>
      <vt:lpstr>Libérez de l’espace dans le panier inférieur</vt:lpstr>
      <vt:lpstr>Espace supplémentaire grâce au panier réglable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BOUCHER Arnaud</dc:creator>
  <cp:lastModifiedBy>Antoine Jubert</cp:lastModifiedBy>
  <cp:revision>70</cp:revision>
  <dcterms:created xsi:type="dcterms:W3CDTF">2022-03-24T14:24:11Z</dcterms:created>
  <dcterms:modified xsi:type="dcterms:W3CDTF">2023-03-10T08:16:23Z</dcterms:modified>
</cp:coreProperties>
</file>