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644" r:id="rId2"/>
    <p:sldId id="674" r:id="rId3"/>
    <p:sldId id="621" r:id="rId4"/>
    <p:sldId id="669" r:id="rId5"/>
    <p:sldId id="671" r:id="rId6"/>
    <p:sldId id="672" r:id="rId7"/>
    <p:sldId id="673" r:id="rId8"/>
    <p:sldId id="2366" r:id="rId9"/>
    <p:sldId id="684" r:id="rId10"/>
    <p:sldId id="675" r:id="rId11"/>
    <p:sldId id="676" r:id="rId12"/>
    <p:sldId id="677" r:id="rId13"/>
    <p:sldId id="678" r:id="rId14"/>
    <p:sldId id="679" r:id="rId15"/>
    <p:sldId id="680" r:id="rId16"/>
    <p:sldId id="681" r:id="rId17"/>
    <p:sldId id="683" r:id="rId18"/>
    <p:sldId id="682" r:id="rId19"/>
  </p:sldIdLst>
  <p:sldSz cx="12192000" cy="6858000"/>
  <p:notesSz cx="6742113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39C11"/>
    <a:srgbClr val="B7FAFF"/>
    <a:srgbClr val="FFFF8F"/>
    <a:srgbClr val="FFFFD1"/>
    <a:srgbClr val="E5FDFF"/>
    <a:srgbClr val="FFFF00"/>
    <a:srgbClr val="5EB2FC"/>
    <a:srgbClr val="99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405" autoAdjust="0"/>
  </p:normalViewPr>
  <p:slideViewPr>
    <p:cSldViewPr snapToGrid="0">
      <p:cViewPr varScale="1">
        <p:scale>
          <a:sx n="75" d="100"/>
          <a:sy n="75" d="100"/>
        </p:scale>
        <p:origin x="90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330E2-5087-456B-B3A3-18F30F1FD5D7}" type="datetimeFigureOut">
              <a:rPr lang="fr-FR" smtClean="0"/>
              <a:t>10/03/2023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2296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4E8B7-C954-4DEB-9C68-0D2E767BD3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492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Mécanique X-SELL =&gt; pas assez fort en P1 </a:t>
            </a:r>
            <a:r>
              <a:rPr lang="fr-FR" dirty="0">
                <a:sym typeface="Wingdings" panose="05000000000000000000" pitchFamily="2" charset="2"/>
              </a:rPr>
              <a:t> temps fort secondaires</a:t>
            </a:r>
          </a:p>
          <a:p>
            <a:r>
              <a:rPr lang="fr-FR" dirty="0">
                <a:sym typeface="Wingdings" panose="05000000000000000000" pitchFamily="2" charset="2"/>
              </a:rPr>
              <a:t>Tirage au sort, jeu-concours  financement PEM</a:t>
            </a:r>
          </a:p>
          <a:p>
            <a:r>
              <a:rPr lang="fr-FR" dirty="0">
                <a:sym typeface="Wingdings" panose="05000000000000000000" pitchFamily="2" charset="2"/>
              </a:rPr>
              <a:t> </a:t>
            </a:r>
          </a:p>
          <a:p>
            <a:r>
              <a:rPr lang="fr-FR" dirty="0">
                <a:sym typeface="Wingdings" panose="05000000000000000000" pitchFamily="2" charset="2"/>
              </a:rPr>
              <a:t>Journée porte ouverte  sélection de magasins  voir Anne-Cécile </a:t>
            </a:r>
          </a:p>
          <a:p>
            <a:r>
              <a:rPr lang="fr-FR" dirty="0">
                <a:sym typeface="Wingdings" panose="05000000000000000000" pitchFamily="2" charset="2"/>
              </a:rPr>
              <a:t>Offre crédit  voir avec Tania comment mieux  l’exploiter sur nos supports de </a:t>
            </a:r>
            <a:r>
              <a:rPr lang="fr-FR" dirty="0" err="1">
                <a:sym typeface="Wingdings" panose="05000000000000000000" pitchFamily="2" charset="2"/>
              </a:rPr>
              <a:t>comm</a:t>
            </a:r>
            <a:endParaRPr lang="fr-FR" dirty="0">
              <a:sym typeface="Wingdings" panose="05000000000000000000" pitchFamily="2" charset="2"/>
            </a:endParaRP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Revoir offre soldes concurrent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Regarder quand sort le catalogue ? 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+ ajout du PAC 2022 en annexe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76BD55-4FF1-4E50-99E2-CAF21EFF5238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423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 5"/>
          <p:cNvSpPr/>
          <p:nvPr userDrawn="1"/>
        </p:nvSpPr>
        <p:spPr>
          <a:xfrm>
            <a:off x="-9094" y="6299596"/>
            <a:ext cx="12201094" cy="558404"/>
          </a:xfrm>
          <a:custGeom>
            <a:avLst/>
            <a:gdLst>
              <a:gd name="connsiteX0" fmla="*/ 1 w 12192000"/>
              <a:gd name="connsiteY0" fmla="*/ 0 h 558404"/>
              <a:gd name="connsiteX1" fmla="*/ 614560 w 12192000"/>
              <a:gd name="connsiteY1" fmla="*/ 44979 h 558404"/>
              <a:gd name="connsiteX2" fmla="*/ 3078601 w 12192000"/>
              <a:gd name="connsiteY2" fmla="*/ 145300 h 558404"/>
              <a:gd name="connsiteX3" fmla="*/ 4004981 w 12192000"/>
              <a:gd name="connsiteY3" fmla="*/ 162665 h 558404"/>
              <a:gd name="connsiteX4" fmla="*/ 4523887 w 12192000"/>
              <a:gd name="connsiteY4" fmla="*/ 176171 h 558404"/>
              <a:gd name="connsiteX5" fmla="*/ 6172200 w 12192000"/>
              <a:gd name="connsiteY5" fmla="*/ 190104 h 558404"/>
              <a:gd name="connsiteX6" fmla="*/ 7820513 w 12192000"/>
              <a:gd name="connsiteY6" fmla="*/ 176171 h 558404"/>
              <a:gd name="connsiteX7" fmla="*/ 8731621 w 12192000"/>
              <a:gd name="connsiteY7" fmla="*/ 152456 h 558404"/>
              <a:gd name="connsiteX8" fmla="*/ 9113402 w 12192000"/>
              <a:gd name="connsiteY8" fmla="*/ 145300 h 558404"/>
              <a:gd name="connsiteX9" fmla="*/ 11577443 w 12192000"/>
              <a:gd name="connsiteY9" fmla="*/ 44979 h 558404"/>
              <a:gd name="connsiteX10" fmla="*/ 12192000 w 12192000"/>
              <a:gd name="connsiteY10" fmla="*/ 0 h 558404"/>
              <a:gd name="connsiteX11" fmla="*/ 12192000 w 12192000"/>
              <a:gd name="connsiteY11" fmla="*/ 159492 h 558404"/>
              <a:gd name="connsiteX12" fmla="*/ 12192000 w 12192000"/>
              <a:gd name="connsiteY12" fmla="*/ 558404 h 558404"/>
              <a:gd name="connsiteX13" fmla="*/ 0 w 12192000"/>
              <a:gd name="connsiteY13" fmla="*/ 558404 h 558404"/>
              <a:gd name="connsiteX14" fmla="*/ 0 w 12192000"/>
              <a:gd name="connsiteY14" fmla="*/ 356216 h 558404"/>
              <a:gd name="connsiteX15" fmla="*/ 1 w 12192000"/>
              <a:gd name="connsiteY15" fmla="*/ 356216 h 55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558404">
                <a:moveTo>
                  <a:pt x="1" y="0"/>
                </a:moveTo>
                <a:lnTo>
                  <a:pt x="614560" y="44979"/>
                </a:lnTo>
                <a:cubicBezTo>
                  <a:pt x="1315971" y="87335"/>
                  <a:pt x="2151173" y="121612"/>
                  <a:pt x="3078601" y="145300"/>
                </a:cubicBezTo>
                <a:lnTo>
                  <a:pt x="4004981" y="162665"/>
                </a:lnTo>
                <a:lnTo>
                  <a:pt x="4523887" y="176171"/>
                </a:lnTo>
                <a:cubicBezTo>
                  <a:pt x="5056307" y="185307"/>
                  <a:pt x="5607572" y="190104"/>
                  <a:pt x="6172200" y="190104"/>
                </a:cubicBezTo>
                <a:cubicBezTo>
                  <a:pt x="6736828" y="190104"/>
                  <a:pt x="7288093" y="185307"/>
                  <a:pt x="7820513" y="176171"/>
                </a:cubicBezTo>
                <a:lnTo>
                  <a:pt x="8731621" y="152456"/>
                </a:lnTo>
                <a:lnTo>
                  <a:pt x="9113402" y="145300"/>
                </a:lnTo>
                <a:cubicBezTo>
                  <a:pt x="10040830" y="121612"/>
                  <a:pt x="10876031" y="87335"/>
                  <a:pt x="11577443" y="44979"/>
                </a:cubicBezTo>
                <a:lnTo>
                  <a:pt x="12192000" y="0"/>
                </a:lnTo>
                <a:lnTo>
                  <a:pt x="12192000" y="159492"/>
                </a:lnTo>
                <a:lnTo>
                  <a:pt x="12192000" y="558404"/>
                </a:lnTo>
                <a:lnTo>
                  <a:pt x="0" y="558404"/>
                </a:lnTo>
                <a:lnTo>
                  <a:pt x="0" y="356216"/>
                </a:lnTo>
                <a:lnTo>
                  <a:pt x="1" y="356216"/>
                </a:lnTo>
                <a:close/>
              </a:path>
            </a:pathLst>
          </a:custGeom>
          <a:solidFill>
            <a:srgbClr val="E2E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5159" y="6507480"/>
            <a:ext cx="1106903" cy="29265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55615"/>
            <a:ext cx="9144000" cy="23876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756990"/>
            <a:ext cx="9144000" cy="1500809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3349128"/>
            <a:ext cx="638978" cy="3508872"/>
          </a:xfrm>
          <a:prstGeom prst="rect">
            <a:avLst/>
          </a:prstGeom>
          <a:solidFill>
            <a:srgbClr val="C10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rme libre 15"/>
          <p:cNvSpPr/>
          <p:nvPr userDrawn="1"/>
        </p:nvSpPr>
        <p:spPr>
          <a:xfrm rot="552444">
            <a:off x="-244356" y="-91916"/>
            <a:ext cx="885568" cy="3270077"/>
          </a:xfrm>
          <a:custGeom>
            <a:avLst/>
            <a:gdLst>
              <a:gd name="connsiteX0" fmla="*/ 0 w 885568"/>
              <a:gd name="connsiteY0" fmla="*/ 143548 h 3270077"/>
              <a:gd name="connsiteX1" fmla="*/ 885568 w 885568"/>
              <a:gd name="connsiteY1" fmla="*/ 0 h 3270077"/>
              <a:gd name="connsiteX2" fmla="*/ 885568 w 885568"/>
              <a:gd name="connsiteY2" fmla="*/ 3270077 h 3270077"/>
              <a:gd name="connsiteX3" fmla="*/ 506801 w 885568"/>
              <a:gd name="connsiteY3" fmla="*/ 3270077 h 327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5568" h="3270077">
                <a:moveTo>
                  <a:pt x="0" y="143548"/>
                </a:moveTo>
                <a:lnTo>
                  <a:pt x="885568" y="0"/>
                </a:lnTo>
                <a:lnTo>
                  <a:pt x="885568" y="3270077"/>
                </a:lnTo>
                <a:lnTo>
                  <a:pt x="506801" y="3270077"/>
                </a:lnTo>
                <a:close/>
              </a:path>
            </a:pathLst>
          </a:custGeom>
          <a:solidFill>
            <a:srgbClr val="E9AB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0180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15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1800"/>
              </a:spcBef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>
              <a:lnSpc>
                <a:spcPct val="100000"/>
              </a:lnSpc>
              <a:spcBef>
                <a:spcPts val="600"/>
              </a:spcBef>
              <a:defRPr/>
            </a:lvl3pPr>
            <a:lvl4pPr>
              <a:lnSpc>
                <a:spcPct val="100000"/>
              </a:lnSpc>
              <a:spcBef>
                <a:spcPts val="600"/>
              </a:spcBef>
              <a:defRPr/>
            </a:lvl4pPr>
            <a:lvl5pPr>
              <a:lnSpc>
                <a:spcPct val="10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grpSp>
        <p:nvGrpSpPr>
          <p:cNvPr id="9" name="Groupe 8"/>
          <p:cNvGrpSpPr/>
          <p:nvPr userDrawn="1"/>
        </p:nvGrpSpPr>
        <p:grpSpPr>
          <a:xfrm>
            <a:off x="-118388" y="-53788"/>
            <a:ext cx="442698" cy="3474281"/>
            <a:chOff x="-244356" y="-91916"/>
            <a:chExt cx="885568" cy="6949916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3349128"/>
              <a:ext cx="638978" cy="3508872"/>
            </a:xfrm>
            <a:prstGeom prst="rect">
              <a:avLst/>
            </a:prstGeom>
            <a:solidFill>
              <a:srgbClr val="C10F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Forme libre 7"/>
            <p:cNvSpPr/>
            <p:nvPr userDrawn="1"/>
          </p:nvSpPr>
          <p:spPr>
            <a:xfrm rot="552444">
              <a:off x="-244356" y="-91916"/>
              <a:ext cx="885568" cy="3270077"/>
            </a:xfrm>
            <a:custGeom>
              <a:avLst/>
              <a:gdLst>
                <a:gd name="connsiteX0" fmla="*/ 0 w 885568"/>
                <a:gd name="connsiteY0" fmla="*/ 143548 h 3270077"/>
                <a:gd name="connsiteX1" fmla="*/ 885568 w 885568"/>
                <a:gd name="connsiteY1" fmla="*/ 0 h 3270077"/>
                <a:gd name="connsiteX2" fmla="*/ 885568 w 885568"/>
                <a:gd name="connsiteY2" fmla="*/ 3270077 h 3270077"/>
                <a:gd name="connsiteX3" fmla="*/ 506801 w 885568"/>
                <a:gd name="connsiteY3" fmla="*/ 3270077 h 32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568" h="3270077">
                  <a:moveTo>
                    <a:pt x="0" y="143548"/>
                  </a:moveTo>
                  <a:lnTo>
                    <a:pt x="885568" y="0"/>
                  </a:lnTo>
                  <a:lnTo>
                    <a:pt x="885568" y="3270077"/>
                  </a:lnTo>
                  <a:lnTo>
                    <a:pt x="506801" y="3270077"/>
                  </a:lnTo>
                  <a:close/>
                </a:path>
              </a:pathLst>
            </a:custGeom>
            <a:solidFill>
              <a:srgbClr val="E9AB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0" name="Groupe 9"/>
          <p:cNvGrpSpPr/>
          <p:nvPr userDrawn="1"/>
        </p:nvGrpSpPr>
        <p:grpSpPr>
          <a:xfrm>
            <a:off x="929640" y="1051560"/>
            <a:ext cx="5040000" cy="0"/>
            <a:chOff x="929640" y="1051560"/>
            <a:chExt cx="5040000" cy="0"/>
          </a:xfrm>
        </p:grpSpPr>
        <p:cxnSp>
          <p:nvCxnSpPr>
            <p:cNvPr id="11" name="Connecteur droit 10"/>
            <p:cNvCxnSpPr/>
            <p:nvPr userDrawn="1"/>
          </p:nvCxnSpPr>
          <p:spPr>
            <a:xfrm>
              <a:off x="3449640" y="1051560"/>
              <a:ext cx="2520000" cy="0"/>
            </a:xfrm>
            <a:prstGeom prst="line">
              <a:avLst/>
            </a:prstGeom>
            <a:ln w="38100">
              <a:solidFill>
                <a:srgbClr val="C10F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 userDrawn="1"/>
          </p:nvCxnSpPr>
          <p:spPr>
            <a:xfrm>
              <a:off x="929640" y="1051560"/>
              <a:ext cx="2520000" cy="0"/>
            </a:xfrm>
            <a:prstGeom prst="line">
              <a:avLst/>
            </a:prstGeom>
            <a:ln w="38100">
              <a:solidFill>
                <a:srgbClr val="E9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Forme libre 13"/>
          <p:cNvSpPr/>
          <p:nvPr userDrawn="1"/>
        </p:nvSpPr>
        <p:spPr>
          <a:xfrm>
            <a:off x="-9094" y="6299596"/>
            <a:ext cx="12201094" cy="558404"/>
          </a:xfrm>
          <a:custGeom>
            <a:avLst/>
            <a:gdLst>
              <a:gd name="connsiteX0" fmla="*/ 1 w 12192000"/>
              <a:gd name="connsiteY0" fmla="*/ 0 h 558404"/>
              <a:gd name="connsiteX1" fmla="*/ 614560 w 12192000"/>
              <a:gd name="connsiteY1" fmla="*/ 44979 h 558404"/>
              <a:gd name="connsiteX2" fmla="*/ 3078601 w 12192000"/>
              <a:gd name="connsiteY2" fmla="*/ 145300 h 558404"/>
              <a:gd name="connsiteX3" fmla="*/ 4004981 w 12192000"/>
              <a:gd name="connsiteY3" fmla="*/ 162665 h 558404"/>
              <a:gd name="connsiteX4" fmla="*/ 4523887 w 12192000"/>
              <a:gd name="connsiteY4" fmla="*/ 176171 h 558404"/>
              <a:gd name="connsiteX5" fmla="*/ 6172200 w 12192000"/>
              <a:gd name="connsiteY5" fmla="*/ 190104 h 558404"/>
              <a:gd name="connsiteX6" fmla="*/ 7820513 w 12192000"/>
              <a:gd name="connsiteY6" fmla="*/ 176171 h 558404"/>
              <a:gd name="connsiteX7" fmla="*/ 8731621 w 12192000"/>
              <a:gd name="connsiteY7" fmla="*/ 152456 h 558404"/>
              <a:gd name="connsiteX8" fmla="*/ 9113402 w 12192000"/>
              <a:gd name="connsiteY8" fmla="*/ 145300 h 558404"/>
              <a:gd name="connsiteX9" fmla="*/ 11577443 w 12192000"/>
              <a:gd name="connsiteY9" fmla="*/ 44979 h 558404"/>
              <a:gd name="connsiteX10" fmla="*/ 12192000 w 12192000"/>
              <a:gd name="connsiteY10" fmla="*/ 0 h 558404"/>
              <a:gd name="connsiteX11" fmla="*/ 12192000 w 12192000"/>
              <a:gd name="connsiteY11" fmla="*/ 159492 h 558404"/>
              <a:gd name="connsiteX12" fmla="*/ 12192000 w 12192000"/>
              <a:gd name="connsiteY12" fmla="*/ 558404 h 558404"/>
              <a:gd name="connsiteX13" fmla="*/ 0 w 12192000"/>
              <a:gd name="connsiteY13" fmla="*/ 558404 h 558404"/>
              <a:gd name="connsiteX14" fmla="*/ 0 w 12192000"/>
              <a:gd name="connsiteY14" fmla="*/ 356216 h 558404"/>
              <a:gd name="connsiteX15" fmla="*/ 1 w 12192000"/>
              <a:gd name="connsiteY15" fmla="*/ 356216 h 55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558404">
                <a:moveTo>
                  <a:pt x="1" y="0"/>
                </a:moveTo>
                <a:lnTo>
                  <a:pt x="614560" y="44979"/>
                </a:lnTo>
                <a:cubicBezTo>
                  <a:pt x="1315971" y="87335"/>
                  <a:pt x="2151173" y="121612"/>
                  <a:pt x="3078601" y="145300"/>
                </a:cubicBezTo>
                <a:lnTo>
                  <a:pt x="4004981" y="162665"/>
                </a:lnTo>
                <a:lnTo>
                  <a:pt x="4523887" y="176171"/>
                </a:lnTo>
                <a:cubicBezTo>
                  <a:pt x="5056307" y="185307"/>
                  <a:pt x="5607572" y="190104"/>
                  <a:pt x="6172200" y="190104"/>
                </a:cubicBezTo>
                <a:cubicBezTo>
                  <a:pt x="6736828" y="190104"/>
                  <a:pt x="7288093" y="185307"/>
                  <a:pt x="7820513" y="176171"/>
                </a:cubicBezTo>
                <a:lnTo>
                  <a:pt x="8731621" y="152456"/>
                </a:lnTo>
                <a:lnTo>
                  <a:pt x="9113402" y="145300"/>
                </a:lnTo>
                <a:cubicBezTo>
                  <a:pt x="10040830" y="121612"/>
                  <a:pt x="10876031" y="87335"/>
                  <a:pt x="11577443" y="44979"/>
                </a:cubicBezTo>
                <a:lnTo>
                  <a:pt x="12192000" y="0"/>
                </a:lnTo>
                <a:lnTo>
                  <a:pt x="12192000" y="159492"/>
                </a:lnTo>
                <a:lnTo>
                  <a:pt x="12192000" y="558404"/>
                </a:lnTo>
                <a:lnTo>
                  <a:pt x="0" y="558404"/>
                </a:lnTo>
                <a:lnTo>
                  <a:pt x="0" y="356216"/>
                </a:lnTo>
                <a:lnTo>
                  <a:pt x="1" y="356216"/>
                </a:lnTo>
                <a:close/>
              </a:path>
            </a:pathLst>
          </a:custGeom>
          <a:solidFill>
            <a:srgbClr val="E2E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38199" y="6453630"/>
            <a:ext cx="92102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34192" y="6453630"/>
            <a:ext cx="551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fld id="{6DA0690A-DEF2-430D-8609-1B7354D085FB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5159" y="6526937"/>
            <a:ext cx="1106903" cy="292653"/>
          </a:xfrm>
          <a:prstGeom prst="rect">
            <a:avLst/>
          </a:prstGeom>
        </p:spPr>
      </p:pic>
      <p:pic>
        <p:nvPicPr>
          <p:cNvPr id="18" name="Image 17" descr="tiret 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96" y="6421263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36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2" userDrawn="1">
          <p15:clr>
            <a:srgbClr val="FBAE40"/>
          </p15:clr>
        </p15:guide>
        <p15:guide id="3" orient="horz" pos="421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 userDrawn="1"/>
        </p:nvGrpSpPr>
        <p:grpSpPr>
          <a:xfrm>
            <a:off x="-118388" y="-53788"/>
            <a:ext cx="442698" cy="3474281"/>
            <a:chOff x="-244356" y="-91916"/>
            <a:chExt cx="885568" cy="6949916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3349128"/>
              <a:ext cx="638978" cy="3508872"/>
            </a:xfrm>
            <a:prstGeom prst="rect">
              <a:avLst/>
            </a:prstGeom>
            <a:solidFill>
              <a:srgbClr val="C10F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Forme libre 7"/>
            <p:cNvSpPr/>
            <p:nvPr userDrawn="1"/>
          </p:nvSpPr>
          <p:spPr>
            <a:xfrm rot="552444">
              <a:off x="-244356" y="-91916"/>
              <a:ext cx="885568" cy="3270077"/>
            </a:xfrm>
            <a:custGeom>
              <a:avLst/>
              <a:gdLst>
                <a:gd name="connsiteX0" fmla="*/ 0 w 885568"/>
                <a:gd name="connsiteY0" fmla="*/ 143548 h 3270077"/>
                <a:gd name="connsiteX1" fmla="*/ 885568 w 885568"/>
                <a:gd name="connsiteY1" fmla="*/ 0 h 3270077"/>
                <a:gd name="connsiteX2" fmla="*/ 885568 w 885568"/>
                <a:gd name="connsiteY2" fmla="*/ 3270077 h 3270077"/>
                <a:gd name="connsiteX3" fmla="*/ 506801 w 885568"/>
                <a:gd name="connsiteY3" fmla="*/ 3270077 h 32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568" h="3270077">
                  <a:moveTo>
                    <a:pt x="0" y="143548"/>
                  </a:moveTo>
                  <a:lnTo>
                    <a:pt x="885568" y="0"/>
                  </a:lnTo>
                  <a:lnTo>
                    <a:pt x="885568" y="3270077"/>
                  </a:lnTo>
                  <a:lnTo>
                    <a:pt x="506801" y="3270077"/>
                  </a:lnTo>
                  <a:close/>
                </a:path>
              </a:pathLst>
            </a:custGeom>
            <a:solidFill>
              <a:srgbClr val="E9AB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618517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31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>
            <a:extLst>
              <a:ext uri="{FF2B5EF4-FFF2-40B4-BE49-F238E27FC236}">
                <a16:creationId xmlns:a16="http://schemas.microsoft.com/office/drawing/2014/main" id="{33A6FD66-3FF7-4A07-BFDC-E2FBB3E4E7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6984" y="0"/>
            <a:ext cx="11019656" cy="957943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>
            <a:lvl1pPr>
              <a:lnSpc>
                <a:spcPct val="80000"/>
              </a:lnSpc>
              <a:defRPr lang="fr-FR" sz="2400" b="1" dirty="0"/>
            </a:lvl1pPr>
          </a:lstStyle>
          <a:p>
            <a:pPr marL="0" lvl="0"/>
            <a:r>
              <a:rPr lang="fr-FR" dirty="0"/>
              <a:t>MODIFIEZ LE STYLE DU TITRE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71D46B1-34C7-4241-AE97-46B5913B735F}"/>
              </a:ext>
            </a:extLst>
          </p:cNvPr>
          <p:cNvGrpSpPr>
            <a:grpSpLocks/>
          </p:cNvGrpSpPr>
          <p:nvPr userDrawn="1"/>
        </p:nvGrpSpPr>
        <p:grpSpPr>
          <a:xfrm>
            <a:off x="924000" y="1020307"/>
            <a:ext cx="11268000" cy="72000"/>
            <a:chOff x="5015880" y="3954780"/>
            <a:chExt cx="2160240" cy="50284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C695A2F-9C4F-448C-9298-F2C12F3454CC}"/>
                </a:ext>
              </a:extLst>
            </p:cNvPr>
            <p:cNvSpPr/>
            <p:nvPr/>
          </p:nvSpPr>
          <p:spPr>
            <a:xfrm>
              <a:off x="5015880" y="3954780"/>
              <a:ext cx="1080120" cy="50284"/>
            </a:xfrm>
            <a:prstGeom prst="rect">
              <a:avLst/>
            </a:prstGeom>
            <a:solidFill>
              <a:srgbClr val="E9A7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58F67CC-6BD2-4940-8E75-70642DFAA6DE}"/>
                </a:ext>
              </a:extLst>
            </p:cNvPr>
            <p:cNvSpPr/>
            <p:nvPr/>
          </p:nvSpPr>
          <p:spPr>
            <a:xfrm>
              <a:off x="6096000" y="3954780"/>
              <a:ext cx="1080120" cy="50284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F5C35970-608B-443E-B77E-C50533DC518F}"/>
              </a:ext>
            </a:extLst>
          </p:cNvPr>
          <p:cNvGrpSpPr/>
          <p:nvPr userDrawn="1"/>
        </p:nvGrpSpPr>
        <p:grpSpPr>
          <a:xfrm>
            <a:off x="0" y="6548285"/>
            <a:ext cx="12192000" cy="309715"/>
            <a:chOff x="0" y="6548285"/>
            <a:chExt cx="12192000" cy="309715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85724D1-74E7-4145-8DE3-6AB46E9A45C5}"/>
                </a:ext>
              </a:extLst>
            </p:cNvPr>
            <p:cNvSpPr/>
            <p:nvPr userDrawn="1"/>
          </p:nvSpPr>
          <p:spPr>
            <a:xfrm>
              <a:off x="0" y="6548285"/>
              <a:ext cx="12192000" cy="30971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2C9D9427-F272-4249-BDA7-D9492759885F}"/>
                </a:ext>
              </a:extLst>
            </p:cNvPr>
            <p:cNvGrpSpPr/>
            <p:nvPr userDrawn="1"/>
          </p:nvGrpSpPr>
          <p:grpSpPr>
            <a:xfrm>
              <a:off x="5694984" y="6621211"/>
              <a:ext cx="802734" cy="152961"/>
              <a:chOff x="839788" y="-531813"/>
              <a:chExt cx="10147301" cy="1933576"/>
            </a:xfrm>
          </p:grpSpPr>
          <p:grpSp>
            <p:nvGrpSpPr>
              <p:cNvPr id="53" name="Groupe 52">
                <a:extLst>
                  <a:ext uri="{FF2B5EF4-FFF2-40B4-BE49-F238E27FC236}">
                    <a16:creationId xmlns:a16="http://schemas.microsoft.com/office/drawing/2014/main" id="{C59F2BCF-3031-4FBC-9D4D-75336E70EC1E}"/>
                  </a:ext>
                </a:extLst>
              </p:cNvPr>
              <p:cNvGrpSpPr/>
              <p:nvPr userDrawn="1"/>
            </p:nvGrpSpPr>
            <p:grpSpPr>
              <a:xfrm>
                <a:off x="3683001" y="1279525"/>
                <a:ext cx="4117975" cy="122238"/>
                <a:chOff x="3683001" y="1279525"/>
                <a:chExt cx="4117975" cy="122238"/>
              </a:xfrm>
            </p:grpSpPr>
            <p:sp>
              <p:nvSpPr>
                <p:cNvPr id="65" name="Rectangle 13">
                  <a:extLst>
                    <a:ext uri="{FF2B5EF4-FFF2-40B4-BE49-F238E27FC236}">
                      <a16:creationId xmlns:a16="http://schemas.microsoft.com/office/drawing/2014/main" id="{7417C0F4-FB56-4DB5-8C83-D7EFEE1231B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749926" y="1279525"/>
                  <a:ext cx="2051050" cy="122238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6" name="Rectangle 14">
                  <a:extLst>
                    <a:ext uri="{FF2B5EF4-FFF2-40B4-BE49-F238E27FC236}">
                      <a16:creationId xmlns:a16="http://schemas.microsoft.com/office/drawing/2014/main" id="{8B7D9062-D797-402C-964D-361DF88A53B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683001" y="1279525"/>
                  <a:ext cx="2066925" cy="122238"/>
                </a:xfrm>
                <a:prstGeom prst="rect">
                  <a:avLst/>
                </a:prstGeom>
                <a:solidFill>
                  <a:srgbClr val="E8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54" name="Groupe 53">
                <a:extLst>
                  <a:ext uri="{FF2B5EF4-FFF2-40B4-BE49-F238E27FC236}">
                    <a16:creationId xmlns:a16="http://schemas.microsoft.com/office/drawing/2014/main" id="{16AA8C66-B15B-4613-9EC0-C8B671A46CBD}"/>
                  </a:ext>
                </a:extLst>
              </p:cNvPr>
              <p:cNvGrpSpPr/>
              <p:nvPr userDrawn="1"/>
            </p:nvGrpSpPr>
            <p:grpSpPr>
              <a:xfrm>
                <a:off x="839788" y="-531813"/>
                <a:ext cx="10147301" cy="1181101"/>
                <a:chOff x="839788" y="-531813"/>
                <a:chExt cx="10147301" cy="1181101"/>
              </a:xfrm>
            </p:grpSpPr>
            <p:sp>
              <p:nvSpPr>
                <p:cNvPr id="55" name="Freeform 5">
                  <a:extLst>
                    <a:ext uri="{FF2B5EF4-FFF2-40B4-BE49-F238E27FC236}">
                      <a16:creationId xmlns:a16="http://schemas.microsoft.com/office/drawing/2014/main" id="{91749589-FCCF-4F09-BBCF-BEA6A919954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713538" y="-515938"/>
                  <a:ext cx="1196975" cy="1150938"/>
                </a:xfrm>
                <a:custGeom>
                  <a:avLst/>
                  <a:gdLst>
                    <a:gd name="T0" fmla="*/ 313 w 754"/>
                    <a:gd name="T1" fmla="*/ 0 h 725"/>
                    <a:gd name="T2" fmla="*/ 0 w 754"/>
                    <a:gd name="T3" fmla="*/ 725 h 725"/>
                    <a:gd name="T4" fmla="*/ 137 w 754"/>
                    <a:gd name="T5" fmla="*/ 725 h 725"/>
                    <a:gd name="T6" fmla="*/ 206 w 754"/>
                    <a:gd name="T7" fmla="*/ 560 h 725"/>
                    <a:gd name="T8" fmla="*/ 548 w 754"/>
                    <a:gd name="T9" fmla="*/ 560 h 725"/>
                    <a:gd name="T10" fmla="*/ 617 w 754"/>
                    <a:gd name="T11" fmla="*/ 725 h 725"/>
                    <a:gd name="T12" fmla="*/ 754 w 754"/>
                    <a:gd name="T13" fmla="*/ 725 h 725"/>
                    <a:gd name="T14" fmla="*/ 440 w 754"/>
                    <a:gd name="T15" fmla="*/ 0 h 725"/>
                    <a:gd name="T16" fmla="*/ 313 w 754"/>
                    <a:gd name="T17" fmla="*/ 0 h 725"/>
                    <a:gd name="T18" fmla="*/ 255 w 754"/>
                    <a:gd name="T19" fmla="*/ 444 h 725"/>
                    <a:gd name="T20" fmla="*/ 372 w 754"/>
                    <a:gd name="T21" fmla="*/ 154 h 725"/>
                    <a:gd name="T22" fmla="*/ 499 w 754"/>
                    <a:gd name="T23" fmla="*/ 444 h 725"/>
                    <a:gd name="T24" fmla="*/ 255 w 754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4" h="725">
                      <a:moveTo>
                        <a:pt x="31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6" y="560"/>
                      </a:lnTo>
                      <a:lnTo>
                        <a:pt x="548" y="560"/>
                      </a:lnTo>
                      <a:lnTo>
                        <a:pt x="617" y="725"/>
                      </a:lnTo>
                      <a:lnTo>
                        <a:pt x="754" y="725"/>
                      </a:lnTo>
                      <a:lnTo>
                        <a:pt x="440" y="0"/>
                      </a:lnTo>
                      <a:lnTo>
                        <a:pt x="313" y="0"/>
                      </a:lnTo>
                      <a:close/>
                      <a:moveTo>
                        <a:pt x="255" y="444"/>
                      </a:moveTo>
                      <a:lnTo>
                        <a:pt x="372" y="154"/>
                      </a:lnTo>
                      <a:lnTo>
                        <a:pt x="499" y="444"/>
                      </a:lnTo>
                      <a:lnTo>
                        <a:pt x="255" y="4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6" name="Freeform 6">
                  <a:extLst>
                    <a:ext uri="{FF2B5EF4-FFF2-40B4-BE49-F238E27FC236}">
                      <a16:creationId xmlns:a16="http://schemas.microsoft.com/office/drawing/2014/main" id="{141E59C6-51CC-4358-AAD4-09296FEC575A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713538" y="-515938"/>
                  <a:ext cx="1196975" cy="1150938"/>
                </a:xfrm>
                <a:custGeom>
                  <a:avLst/>
                  <a:gdLst>
                    <a:gd name="T0" fmla="*/ 313 w 754"/>
                    <a:gd name="T1" fmla="*/ 0 h 725"/>
                    <a:gd name="T2" fmla="*/ 0 w 754"/>
                    <a:gd name="T3" fmla="*/ 725 h 725"/>
                    <a:gd name="T4" fmla="*/ 137 w 754"/>
                    <a:gd name="T5" fmla="*/ 725 h 725"/>
                    <a:gd name="T6" fmla="*/ 206 w 754"/>
                    <a:gd name="T7" fmla="*/ 560 h 725"/>
                    <a:gd name="T8" fmla="*/ 548 w 754"/>
                    <a:gd name="T9" fmla="*/ 560 h 725"/>
                    <a:gd name="T10" fmla="*/ 617 w 754"/>
                    <a:gd name="T11" fmla="*/ 725 h 725"/>
                    <a:gd name="T12" fmla="*/ 754 w 754"/>
                    <a:gd name="T13" fmla="*/ 725 h 725"/>
                    <a:gd name="T14" fmla="*/ 440 w 754"/>
                    <a:gd name="T15" fmla="*/ 0 h 725"/>
                    <a:gd name="T16" fmla="*/ 313 w 754"/>
                    <a:gd name="T17" fmla="*/ 0 h 725"/>
                    <a:gd name="T18" fmla="*/ 255 w 754"/>
                    <a:gd name="T19" fmla="*/ 444 h 725"/>
                    <a:gd name="T20" fmla="*/ 372 w 754"/>
                    <a:gd name="T21" fmla="*/ 154 h 725"/>
                    <a:gd name="T22" fmla="*/ 499 w 754"/>
                    <a:gd name="T23" fmla="*/ 444 h 725"/>
                    <a:gd name="T24" fmla="*/ 255 w 754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4" h="725">
                      <a:moveTo>
                        <a:pt x="31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6" y="560"/>
                      </a:lnTo>
                      <a:lnTo>
                        <a:pt x="548" y="560"/>
                      </a:lnTo>
                      <a:lnTo>
                        <a:pt x="617" y="725"/>
                      </a:lnTo>
                      <a:lnTo>
                        <a:pt x="754" y="725"/>
                      </a:lnTo>
                      <a:lnTo>
                        <a:pt x="440" y="0"/>
                      </a:lnTo>
                      <a:lnTo>
                        <a:pt x="313" y="0"/>
                      </a:lnTo>
                      <a:close/>
                      <a:moveTo>
                        <a:pt x="255" y="444"/>
                      </a:moveTo>
                      <a:lnTo>
                        <a:pt x="372" y="154"/>
                      </a:lnTo>
                      <a:lnTo>
                        <a:pt x="499" y="444"/>
                      </a:lnTo>
                      <a:lnTo>
                        <a:pt x="255" y="4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7" name="Freeform 7">
                  <a:extLst>
                    <a:ext uri="{FF2B5EF4-FFF2-40B4-BE49-F238E27FC236}">
                      <a16:creationId xmlns:a16="http://schemas.microsoft.com/office/drawing/2014/main" id="{B1ABFB96-3708-465B-83C8-EC1FA2EC22A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7940676" y="-501650"/>
                  <a:ext cx="979488" cy="1136651"/>
                </a:xfrm>
                <a:custGeom>
                  <a:avLst/>
                  <a:gdLst>
                    <a:gd name="T0" fmla="*/ 59 w 63"/>
                    <a:gd name="T1" fmla="*/ 25 h 74"/>
                    <a:gd name="T2" fmla="*/ 30 w 63"/>
                    <a:gd name="T3" fmla="*/ 0 h 74"/>
                    <a:gd name="T4" fmla="*/ 0 w 63"/>
                    <a:gd name="T5" fmla="*/ 0 h 74"/>
                    <a:gd name="T6" fmla="*/ 0 w 63"/>
                    <a:gd name="T7" fmla="*/ 74 h 74"/>
                    <a:gd name="T8" fmla="*/ 13 w 63"/>
                    <a:gd name="T9" fmla="*/ 74 h 74"/>
                    <a:gd name="T10" fmla="*/ 13 w 63"/>
                    <a:gd name="T11" fmla="*/ 49 h 74"/>
                    <a:gd name="T12" fmla="*/ 29 w 63"/>
                    <a:gd name="T13" fmla="*/ 49 h 74"/>
                    <a:gd name="T14" fmla="*/ 47 w 63"/>
                    <a:gd name="T15" fmla="*/ 74 h 74"/>
                    <a:gd name="T16" fmla="*/ 63 w 63"/>
                    <a:gd name="T17" fmla="*/ 74 h 74"/>
                    <a:gd name="T18" fmla="*/ 43 w 63"/>
                    <a:gd name="T19" fmla="*/ 47 h 74"/>
                    <a:gd name="T20" fmla="*/ 59 w 63"/>
                    <a:gd name="T21" fmla="*/ 25 h 74"/>
                    <a:gd name="T22" fmla="*/ 30 w 63"/>
                    <a:gd name="T23" fmla="*/ 37 h 74"/>
                    <a:gd name="T24" fmla="*/ 13 w 63"/>
                    <a:gd name="T25" fmla="*/ 37 h 74"/>
                    <a:gd name="T26" fmla="*/ 13 w 63"/>
                    <a:gd name="T27" fmla="*/ 12 h 74"/>
                    <a:gd name="T28" fmla="*/ 30 w 63"/>
                    <a:gd name="T29" fmla="*/ 12 h 74"/>
                    <a:gd name="T30" fmla="*/ 46 w 63"/>
                    <a:gd name="T31" fmla="*/ 25 h 74"/>
                    <a:gd name="T32" fmla="*/ 30 w 63"/>
                    <a:gd name="T33" fmla="*/ 3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3" h="74">
                      <a:moveTo>
                        <a:pt x="59" y="25"/>
                      </a:moveTo>
                      <a:cubicBezTo>
                        <a:pt x="59" y="10"/>
                        <a:pt x="47" y="0"/>
                        <a:pt x="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3" y="74"/>
                        <a:pt x="13" y="74"/>
                        <a:pt x="13" y="74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29" y="49"/>
                        <a:pt x="29" y="49"/>
                        <a:pt x="29" y="49"/>
                      </a:cubicBezTo>
                      <a:cubicBezTo>
                        <a:pt x="47" y="74"/>
                        <a:pt x="47" y="74"/>
                        <a:pt x="47" y="74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53" y="43"/>
                        <a:pt x="59" y="35"/>
                        <a:pt x="59" y="25"/>
                      </a:cubicBezTo>
                      <a:close/>
                      <a:moveTo>
                        <a:pt x="30" y="37"/>
                      </a:move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9" y="12"/>
                        <a:pt x="46" y="17"/>
                        <a:pt x="46" y="25"/>
                      </a:cubicBezTo>
                      <a:cubicBezTo>
                        <a:pt x="46" y="33"/>
                        <a:pt x="39" y="37"/>
                        <a:pt x="30" y="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8" name="Freeform 8">
                  <a:extLst>
                    <a:ext uri="{FF2B5EF4-FFF2-40B4-BE49-F238E27FC236}">
                      <a16:creationId xmlns:a16="http://schemas.microsoft.com/office/drawing/2014/main" id="{98F1DFC8-D5F7-4D7F-9DAB-04AD14D32F7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874126" y="-501650"/>
                  <a:ext cx="993775" cy="1136651"/>
                </a:xfrm>
                <a:custGeom>
                  <a:avLst/>
                  <a:gdLst>
                    <a:gd name="T0" fmla="*/ 0 w 626"/>
                    <a:gd name="T1" fmla="*/ 116 h 716"/>
                    <a:gd name="T2" fmla="*/ 244 w 626"/>
                    <a:gd name="T3" fmla="*/ 116 h 716"/>
                    <a:gd name="T4" fmla="*/ 244 w 626"/>
                    <a:gd name="T5" fmla="*/ 716 h 716"/>
                    <a:gd name="T6" fmla="*/ 372 w 626"/>
                    <a:gd name="T7" fmla="*/ 716 h 716"/>
                    <a:gd name="T8" fmla="*/ 372 w 626"/>
                    <a:gd name="T9" fmla="*/ 116 h 716"/>
                    <a:gd name="T10" fmla="*/ 626 w 626"/>
                    <a:gd name="T11" fmla="*/ 116 h 716"/>
                    <a:gd name="T12" fmla="*/ 626 w 626"/>
                    <a:gd name="T13" fmla="*/ 0 h 716"/>
                    <a:gd name="T14" fmla="*/ 0 w 626"/>
                    <a:gd name="T15" fmla="*/ 0 h 716"/>
                    <a:gd name="T16" fmla="*/ 0 w 626"/>
                    <a:gd name="T17" fmla="*/ 116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6" h="716">
                      <a:moveTo>
                        <a:pt x="0" y="116"/>
                      </a:moveTo>
                      <a:lnTo>
                        <a:pt x="244" y="116"/>
                      </a:lnTo>
                      <a:lnTo>
                        <a:pt x="244" y="716"/>
                      </a:lnTo>
                      <a:lnTo>
                        <a:pt x="372" y="716"/>
                      </a:lnTo>
                      <a:lnTo>
                        <a:pt x="372" y="116"/>
                      </a:lnTo>
                      <a:lnTo>
                        <a:pt x="626" y="116"/>
                      </a:lnTo>
                      <a:lnTo>
                        <a:pt x="626" y="0"/>
                      </a:lnTo>
                      <a:lnTo>
                        <a:pt x="0" y="0"/>
                      </a:lnTo>
                      <a:lnTo>
                        <a:pt x="0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9" name="Freeform 9">
                  <a:extLst>
                    <a:ext uri="{FF2B5EF4-FFF2-40B4-BE49-F238E27FC236}">
                      <a16:creationId xmlns:a16="http://schemas.microsoft.com/office/drawing/2014/main" id="{9C5F0965-D928-4D72-83F2-C768D00465B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9867901" y="-501650"/>
                  <a:ext cx="1119188" cy="1136651"/>
                </a:xfrm>
                <a:custGeom>
                  <a:avLst/>
                  <a:gdLst>
                    <a:gd name="T0" fmla="*/ 568 w 705"/>
                    <a:gd name="T1" fmla="*/ 0 h 716"/>
                    <a:gd name="T2" fmla="*/ 353 w 705"/>
                    <a:gd name="T3" fmla="*/ 348 h 716"/>
                    <a:gd name="T4" fmla="*/ 137 w 705"/>
                    <a:gd name="T5" fmla="*/ 0 h 716"/>
                    <a:gd name="T6" fmla="*/ 0 w 705"/>
                    <a:gd name="T7" fmla="*/ 0 h 716"/>
                    <a:gd name="T8" fmla="*/ 294 w 705"/>
                    <a:gd name="T9" fmla="*/ 474 h 716"/>
                    <a:gd name="T10" fmla="*/ 294 w 705"/>
                    <a:gd name="T11" fmla="*/ 716 h 716"/>
                    <a:gd name="T12" fmla="*/ 421 w 705"/>
                    <a:gd name="T13" fmla="*/ 716 h 716"/>
                    <a:gd name="T14" fmla="*/ 421 w 705"/>
                    <a:gd name="T15" fmla="*/ 474 h 716"/>
                    <a:gd name="T16" fmla="*/ 705 w 705"/>
                    <a:gd name="T17" fmla="*/ 0 h 716"/>
                    <a:gd name="T18" fmla="*/ 568 w 705"/>
                    <a:gd name="T19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5" h="716">
                      <a:moveTo>
                        <a:pt x="568" y="0"/>
                      </a:moveTo>
                      <a:lnTo>
                        <a:pt x="353" y="348"/>
                      </a:lnTo>
                      <a:lnTo>
                        <a:pt x="137" y="0"/>
                      </a:lnTo>
                      <a:lnTo>
                        <a:pt x="0" y="0"/>
                      </a:lnTo>
                      <a:lnTo>
                        <a:pt x="294" y="474"/>
                      </a:lnTo>
                      <a:lnTo>
                        <a:pt x="294" y="716"/>
                      </a:lnTo>
                      <a:lnTo>
                        <a:pt x="421" y="716"/>
                      </a:lnTo>
                      <a:lnTo>
                        <a:pt x="421" y="474"/>
                      </a:lnTo>
                      <a:lnTo>
                        <a:pt x="705" y="0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0" name="Freeform 10">
                  <a:extLst>
                    <a:ext uri="{FF2B5EF4-FFF2-40B4-BE49-F238E27FC236}">
                      <a16:creationId xmlns:a16="http://schemas.microsoft.com/office/drawing/2014/main" id="{6F5DB35C-9738-4283-99B5-5A78E4FEB09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819276" y="-501650"/>
                  <a:ext cx="1025525" cy="1136651"/>
                </a:xfrm>
                <a:custGeom>
                  <a:avLst/>
                  <a:gdLst>
                    <a:gd name="T0" fmla="*/ 0 w 646"/>
                    <a:gd name="T1" fmla="*/ 0 h 716"/>
                    <a:gd name="T2" fmla="*/ 97 w 646"/>
                    <a:gd name="T3" fmla="*/ 0 h 716"/>
                    <a:gd name="T4" fmla="*/ 518 w 646"/>
                    <a:gd name="T5" fmla="*/ 493 h 716"/>
                    <a:gd name="T6" fmla="*/ 518 w 646"/>
                    <a:gd name="T7" fmla="*/ 0 h 716"/>
                    <a:gd name="T8" fmla="*/ 646 w 646"/>
                    <a:gd name="T9" fmla="*/ 0 h 716"/>
                    <a:gd name="T10" fmla="*/ 646 w 646"/>
                    <a:gd name="T11" fmla="*/ 716 h 716"/>
                    <a:gd name="T12" fmla="*/ 548 w 646"/>
                    <a:gd name="T13" fmla="*/ 716 h 716"/>
                    <a:gd name="T14" fmla="*/ 127 w 646"/>
                    <a:gd name="T15" fmla="*/ 232 h 716"/>
                    <a:gd name="T16" fmla="*/ 127 w 646"/>
                    <a:gd name="T17" fmla="*/ 716 h 716"/>
                    <a:gd name="T18" fmla="*/ 0 w 646"/>
                    <a:gd name="T19" fmla="*/ 716 h 716"/>
                    <a:gd name="T20" fmla="*/ 0 w 646"/>
                    <a:gd name="T21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6" h="716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518" y="493"/>
                      </a:lnTo>
                      <a:lnTo>
                        <a:pt x="518" y="0"/>
                      </a:lnTo>
                      <a:lnTo>
                        <a:pt x="646" y="0"/>
                      </a:lnTo>
                      <a:lnTo>
                        <a:pt x="646" y="716"/>
                      </a:lnTo>
                      <a:lnTo>
                        <a:pt x="548" y="716"/>
                      </a:lnTo>
                      <a:lnTo>
                        <a:pt x="127" y="232"/>
                      </a:lnTo>
                      <a:lnTo>
                        <a:pt x="127" y="716"/>
                      </a:lnTo>
                      <a:lnTo>
                        <a:pt x="0" y="7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1" name="Freeform 11">
                  <a:extLst>
                    <a:ext uri="{FF2B5EF4-FFF2-40B4-BE49-F238E27FC236}">
                      <a16:creationId xmlns:a16="http://schemas.microsoft.com/office/drawing/2014/main" id="{0043C367-EF10-487D-9073-3D16489DF59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906713" y="-515938"/>
                  <a:ext cx="1195388" cy="1150938"/>
                </a:xfrm>
                <a:custGeom>
                  <a:avLst/>
                  <a:gdLst>
                    <a:gd name="T0" fmla="*/ 323 w 753"/>
                    <a:gd name="T1" fmla="*/ 0 h 725"/>
                    <a:gd name="T2" fmla="*/ 0 w 753"/>
                    <a:gd name="T3" fmla="*/ 725 h 725"/>
                    <a:gd name="T4" fmla="*/ 137 w 753"/>
                    <a:gd name="T5" fmla="*/ 725 h 725"/>
                    <a:gd name="T6" fmla="*/ 205 w 753"/>
                    <a:gd name="T7" fmla="*/ 560 h 725"/>
                    <a:gd name="T8" fmla="*/ 548 w 753"/>
                    <a:gd name="T9" fmla="*/ 560 h 725"/>
                    <a:gd name="T10" fmla="*/ 616 w 753"/>
                    <a:gd name="T11" fmla="*/ 725 h 725"/>
                    <a:gd name="T12" fmla="*/ 753 w 753"/>
                    <a:gd name="T13" fmla="*/ 725 h 725"/>
                    <a:gd name="T14" fmla="*/ 440 w 753"/>
                    <a:gd name="T15" fmla="*/ 0 h 725"/>
                    <a:gd name="T16" fmla="*/ 323 w 753"/>
                    <a:gd name="T17" fmla="*/ 0 h 725"/>
                    <a:gd name="T18" fmla="*/ 254 w 753"/>
                    <a:gd name="T19" fmla="*/ 444 h 725"/>
                    <a:gd name="T20" fmla="*/ 382 w 753"/>
                    <a:gd name="T21" fmla="*/ 154 h 725"/>
                    <a:gd name="T22" fmla="*/ 499 w 753"/>
                    <a:gd name="T23" fmla="*/ 444 h 725"/>
                    <a:gd name="T24" fmla="*/ 254 w 753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3" h="725">
                      <a:moveTo>
                        <a:pt x="32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5" y="560"/>
                      </a:lnTo>
                      <a:lnTo>
                        <a:pt x="548" y="560"/>
                      </a:lnTo>
                      <a:lnTo>
                        <a:pt x="616" y="725"/>
                      </a:lnTo>
                      <a:lnTo>
                        <a:pt x="753" y="725"/>
                      </a:lnTo>
                      <a:lnTo>
                        <a:pt x="440" y="0"/>
                      </a:lnTo>
                      <a:lnTo>
                        <a:pt x="323" y="0"/>
                      </a:lnTo>
                      <a:close/>
                      <a:moveTo>
                        <a:pt x="254" y="444"/>
                      </a:moveTo>
                      <a:lnTo>
                        <a:pt x="382" y="154"/>
                      </a:lnTo>
                      <a:lnTo>
                        <a:pt x="499" y="444"/>
                      </a:lnTo>
                      <a:lnTo>
                        <a:pt x="254" y="4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2" name="Freeform 12">
                  <a:extLst>
                    <a:ext uri="{FF2B5EF4-FFF2-40B4-BE49-F238E27FC236}">
                      <a16:creationId xmlns:a16="http://schemas.microsoft.com/office/drawing/2014/main" id="{CE4C670E-6478-494E-9E5D-6BB3EB5342F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25901" y="-531813"/>
                  <a:ext cx="1165225" cy="1181101"/>
                </a:xfrm>
                <a:custGeom>
                  <a:avLst/>
                  <a:gdLst>
                    <a:gd name="T0" fmla="*/ 39 w 75"/>
                    <a:gd name="T1" fmla="*/ 13 h 77"/>
                    <a:gd name="T2" fmla="*/ 61 w 75"/>
                    <a:gd name="T3" fmla="*/ 31 h 77"/>
                    <a:gd name="T4" fmla="*/ 75 w 75"/>
                    <a:gd name="T5" fmla="*/ 31 h 77"/>
                    <a:gd name="T6" fmla="*/ 39 w 75"/>
                    <a:gd name="T7" fmla="*/ 0 h 77"/>
                    <a:gd name="T8" fmla="*/ 0 w 75"/>
                    <a:gd name="T9" fmla="*/ 39 h 77"/>
                    <a:gd name="T10" fmla="*/ 39 w 75"/>
                    <a:gd name="T11" fmla="*/ 77 h 77"/>
                    <a:gd name="T12" fmla="*/ 75 w 75"/>
                    <a:gd name="T13" fmla="*/ 47 h 77"/>
                    <a:gd name="T14" fmla="*/ 61 w 75"/>
                    <a:gd name="T15" fmla="*/ 47 h 77"/>
                    <a:gd name="T16" fmla="*/ 39 w 75"/>
                    <a:gd name="T17" fmla="*/ 65 h 77"/>
                    <a:gd name="T18" fmla="*/ 14 w 75"/>
                    <a:gd name="T19" fmla="*/ 39 h 77"/>
                    <a:gd name="T20" fmla="*/ 39 w 75"/>
                    <a:gd name="T21" fmla="*/ 1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7">
                      <a:moveTo>
                        <a:pt x="39" y="13"/>
                      </a:moveTo>
                      <a:cubicBezTo>
                        <a:pt x="50" y="13"/>
                        <a:pt x="58" y="19"/>
                        <a:pt x="61" y="31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71" y="12"/>
                        <a:pt x="57" y="0"/>
                        <a:pt x="39" y="0"/>
                      </a:cubicBezTo>
                      <a:cubicBezTo>
                        <a:pt x="17" y="0"/>
                        <a:pt x="0" y="17"/>
                        <a:pt x="0" y="39"/>
                      </a:cubicBezTo>
                      <a:cubicBezTo>
                        <a:pt x="0" y="61"/>
                        <a:pt x="17" y="77"/>
                        <a:pt x="39" y="77"/>
                      </a:cubicBezTo>
                      <a:cubicBezTo>
                        <a:pt x="57" y="77"/>
                        <a:pt x="71" y="65"/>
                        <a:pt x="75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58" y="58"/>
                        <a:pt x="50" y="65"/>
                        <a:pt x="39" y="65"/>
                      </a:cubicBezTo>
                      <a:cubicBezTo>
                        <a:pt x="24" y="65"/>
                        <a:pt x="14" y="54"/>
                        <a:pt x="14" y="39"/>
                      </a:cubicBezTo>
                      <a:cubicBezTo>
                        <a:pt x="14" y="23"/>
                        <a:pt x="24" y="13"/>
                        <a:pt x="39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3" name="Freeform 15">
                  <a:extLst>
                    <a:ext uri="{FF2B5EF4-FFF2-40B4-BE49-F238E27FC236}">
                      <a16:creationId xmlns:a16="http://schemas.microsoft.com/office/drawing/2014/main" id="{4CB6B4D1-D43C-4D54-8A42-EBC423E65FD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39788" y="-501650"/>
                  <a:ext cx="915988" cy="1136651"/>
                </a:xfrm>
                <a:custGeom>
                  <a:avLst/>
                  <a:gdLst>
                    <a:gd name="T0" fmla="*/ 577 w 577"/>
                    <a:gd name="T1" fmla="*/ 0 h 716"/>
                    <a:gd name="T2" fmla="*/ 0 w 577"/>
                    <a:gd name="T3" fmla="*/ 0 h 716"/>
                    <a:gd name="T4" fmla="*/ 0 w 577"/>
                    <a:gd name="T5" fmla="*/ 716 h 716"/>
                    <a:gd name="T6" fmla="*/ 137 w 577"/>
                    <a:gd name="T7" fmla="*/ 716 h 716"/>
                    <a:gd name="T8" fmla="*/ 137 w 577"/>
                    <a:gd name="T9" fmla="*/ 435 h 716"/>
                    <a:gd name="T10" fmla="*/ 479 w 577"/>
                    <a:gd name="T11" fmla="*/ 435 h 716"/>
                    <a:gd name="T12" fmla="*/ 479 w 577"/>
                    <a:gd name="T13" fmla="*/ 319 h 716"/>
                    <a:gd name="T14" fmla="*/ 137 w 577"/>
                    <a:gd name="T15" fmla="*/ 319 h 716"/>
                    <a:gd name="T16" fmla="*/ 137 w 577"/>
                    <a:gd name="T17" fmla="*/ 116 h 716"/>
                    <a:gd name="T18" fmla="*/ 577 w 577"/>
                    <a:gd name="T19" fmla="*/ 116 h 716"/>
                    <a:gd name="T20" fmla="*/ 577 w 577"/>
                    <a:gd name="T21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77" h="716">
                      <a:moveTo>
                        <a:pt x="577" y="0"/>
                      </a:moveTo>
                      <a:lnTo>
                        <a:pt x="0" y="0"/>
                      </a:lnTo>
                      <a:lnTo>
                        <a:pt x="0" y="716"/>
                      </a:lnTo>
                      <a:lnTo>
                        <a:pt x="137" y="716"/>
                      </a:lnTo>
                      <a:lnTo>
                        <a:pt x="137" y="435"/>
                      </a:lnTo>
                      <a:lnTo>
                        <a:pt x="479" y="435"/>
                      </a:lnTo>
                      <a:lnTo>
                        <a:pt x="479" y="319"/>
                      </a:lnTo>
                      <a:lnTo>
                        <a:pt x="137" y="319"/>
                      </a:lnTo>
                      <a:lnTo>
                        <a:pt x="137" y="116"/>
                      </a:lnTo>
                      <a:lnTo>
                        <a:pt x="577" y="116"/>
                      </a:lnTo>
                      <a:lnTo>
                        <a:pt x="57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4" name="Freeform 16">
                  <a:extLst>
                    <a:ext uri="{FF2B5EF4-FFF2-40B4-BE49-F238E27FC236}">
                      <a16:creationId xmlns:a16="http://schemas.microsoft.com/office/drawing/2014/main" id="{ADEA15B7-8471-4A6E-A429-2EF740D4384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781676" y="-501650"/>
                  <a:ext cx="1009650" cy="1136651"/>
                </a:xfrm>
                <a:custGeom>
                  <a:avLst/>
                  <a:gdLst>
                    <a:gd name="T0" fmla="*/ 26 w 65"/>
                    <a:gd name="T1" fmla="*/ 0 h 74"/>
                    <a:gd name="T2" fmla="*/ 0 w 65"/>
                    <a:gd name="T3" fmla="*/ 0 h 74"/>
                    <a:gd name="T4" fmla="*/ 0 w 65"/>
                    <a:gd name="T5" fmla="*/ 74 h 74"/>
                    <a:gd name="T6" fmla="*/ 26 w 65"/>
                    <a:gd name="T7" fmla="*/ 74 h 74"/>
                    <a:gd name="T8" fmla="*/ 65 w 65"/>
                    <a:gd name="T9" fmla="*/ 36 h 74"/>
                    <a:gd name="T10" fmla="*/ 26 w 65"/>
                    <a:gd name="T11" fmla="*/ 0 h 74"/>
                    <a:gd name="T12" fmla="*/ 27 w 65"/>
                    <a:gd name="T13" fmla="*/ 62 h 74"/>
                    <a:gd name="T14" fmla="*/ 13 w 65"/>
                    <a:gd name="T15" fmla="*/ 62 h 74"/>
                    <a:gd name="T16" fmla="*/ 13 w 65"/>
                    <a:gd name="T17" fmla="*/ 12 h 74"/>
                    <a:gd name="T18" fmla="*/ 27 w 65"/>
                    <a:gd name="T19" fmla="*/ 12 h 74"/>
                    <a:gd name="T20" fmla="*/ 53 w 65"/>
                    <a:gd name="T21" fmla="*/ 36 h 74"/>
                    <a:gd name="T22" fmla="*/ 27 w 65"/>
                    <a:gd name="T23" fmla="*/ 6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5" h="74">
                      <a:moveTo>
                        <a:pt x="2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26" y="74"/>
                        <a:pt x="26" y="74"/>
                        <a:pt x="26" y="74"/>
                      </a:cubicBezTo>
                      <a:cubicBezTo>
                        <a:pt x="49" y="74"/>
                        <a:pt x="65" y="58"/>
                        <a:pt x="65" y="36"/>
                      </a:cubicBezTo>
                      <a:cubicBezTo>
                        <a:pt x="65" y="15"/>
                        <a:pt x="49" y="0"/>
                        <a:pt x="26" y="0"/>
                      </a:cubicBezTo>
                      <a:close/>
                      <a:moveTo>
                        <a:pt x="27" y="62"/>
                      </a:move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41" y="12"/>
                        <a:pt x="53" y="23"/>
                        <a:pt x="53" y="36"/>
                      </a:cubicBezTo>
                      <a:cubicBezTo>
                        <a:pt x="53" y="51"/>
                        <a:pt x="41" y="62"/>
                        <a:pt x="27" y="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4489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92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>
            <a:extLst>
              <a:ext uri="{FF2B5EF4-FFF2-40B4-BE49-F238E27FC236}">
                <a16:creationId xmlns:a16="http://schemas.microsoft.com/office/drawing/2014/main" id="{33A6FD66-3FF7-4A07-BFDC-E2FBB3E4E7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6984" y="0"/>
            <a:ext cx="11019656" cy="957943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>
            <a:lvl1pPr>
              <a:lnSpc>
                <a:spcPct val="80000"/>
              </a:lnSpc>
              <a:defRPr lang="fr-FR" sz="2400" b="1" dirty="0"/>
            </a:lvl1pPr>
          </a:lstStyle>
          <a:p>
            <a:pPr marL="0" lvl="0"/>
            <a:r>
              <a:rPr lang="fr-FR" dirty="0"/>
              <a:t>MODIFIEZ LE STYLE DU TITRE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71D46B1-34C7-4241-AE97-46B5913B735F}"/>
              </a:ext>
            </a:extLst>
          </p:cNvPr>
          <p:cNvGrpSpPr>
            <a:grpSpLocks/>
          </p:cNvGrpSpPr>
          <p:nvPr userDrawn="1"/>
        </p:nvGrpSpPr>
        <p:grpSpPr>
          <a:xfrm>
            <a:off x="924000" y="1020307"/>
            <a:ext cx="11268000" cy="72000"/>
            <a:chOff x="5015880" y="3954780"/>
            <a:chExt cx="2160240" cy="50284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C695A2F-9C4F-448C-9298-F2C12F3454CC}"/>
                </a:ext>
              </a:extLst>
            </p:cNvPr>
            <p:cNvSpPr/>
            <p:nvPr/>
          </p:nvSpPr>
          <p:spPr>
            <a:xfrm>
              <a:off x="5015880" y="3954780"/>
              <a:ext cx="1080120" cy="50284"/>
            </a:xfrm>
            <a:prstGeom prst="rect">
              <a:avLst/>
            </a:prstGeom>
            <a:solidFill>
              <a:srgbClr val="E9A7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58F67CC-6BD2-4940-8E75-70642DFAA6DE}"/>
                </a:ext>
              </a:extLst>
            </p:cNvPr>
            <p:cNvSpPr/>
            <p:nvPr/>
          </p:nvSpPr>
          <p:spPr>
            <a:xfrm>
              <a:off x="6096000" y="3954780"/>
              <a:ext cx="1080120" cy="50284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F5C35970-608B-443E-B77E-C50533DC518F}"/>
              </a:ext>
            </a:extLst>
          </p:cNvPr>
          <p:cNvGrpSpPr/>
          <p:nvPr userDrawn="1"/>
        </p:nvGrpSpPr>
        <p:grpSpPr>
          <a:xfrm>
            <a:off x="0" y="6548285"/>
            <a:ext cx="12192000" cy="309715"/>
            <a:chOff x="0" y="6548285"/>
            <a:chExt cx="12192000" cy="309715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85724D1-74E7-4145-8DE3-6AB46E9A45C5}"/>
                </a:ext>
              </a:extLst>
            </p:cNvPr>
            <p:cNvSpPr/>
            <p:nvPr userDrawn="1"/>
          </p:nvSpPr>
          <p:spPr>
            <a:xfrm>
              <a:off x="0" y="6548285"/>
              <a:ext cx="12192000" cy="30971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2C9D9427-F272-4249-BDA7-D9492759885F}"/>
                </a:ext>
              </a:extLst>
            </p:cNvPr>
            <p:cNvGrpSpPr/>
            <p:nvPr userDrawn="1"/>
          </p:nvGrpSpPr>
          <p:grpSpPr>
            <a:xfrm>
              <a:off x="5694984" y="6621211"/>
              <a:ext cx="802734" cy="152961"/>
              <a:chOff x="839788" y="-531813"/>
              <a:chExt cx="10147301" cy="1933576"/>
            </a:xfrm>
          </p:grpSpPr>
          <p:grpSp>
            <p:nvGrpSpPr>
              <p:cNvPr id="53" name="Groupe 52">
                <a:extLst>
                  <a:ext uri="{FF2B5EF4-FFF2-40B4-BE49-F238E27FC236}">
                    <a16:creationId xmlns:a16="http://schemas.microsoft.com/office/drawing/2014/main" id="{C59F2BCF-3031-4FBC-9D4D-75336E70EC1E}"/>
                  </a:ext>
                </a:extLst>
              </p:cNvPr>
              <p:cNvGrpSpPr/>
              <p:nvPr userDrawn="1"/>
            </p:nvGrpSpPr>
            <p:grpSpPr>
              <a:xfrm>
                <a:off x="3683001" y="1279525"/>
                <a:ext cx="4117975" cy="122238"/>
                <a:chOff x="3683001" y="1279525"/>
                <a:chExt cx="4117975" cy="122238"/>
              </a:xfrm>
            </p:grpSpPr>
            <p:sp>
              <p:nvSpPr>
                <p:cNvPr id="65" name="Rectangle 13">
                  <a:extLst>
                    <a:ext uri="{FF2B5EF4-FFF2-40B4-BE49-F238E27FC236}">
                      <a16:creationId xmlns:a16="http://schemas.microsoft.com/office/drawing/2014/main" id="{7417C0F4-FB56-4DB5-8C83-D7EFEE1231B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749926" y="1279525"/>
                  <a:ext cx="2051050" cy="122238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6" name="Rectangle 14">
                  <a:extLst>
                    <a:ext uri="{FF2B5EF4-FFF2-40B4-BE49-F238E27FC236}">
                      <a16:creationId xmlns:a16="http://schemas.microsoft.com/office/drawing/2014/main" id="{8B7D9062-D797-402C-964D-361DF88A53B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683001" y="1279525"/>
                  <a:ext cx="2066925" cy="122238"/>
                </a:xfrm>
                <a:prstGeom prst="rect">
                  <a:avLst/>
                </a:prstGeom>
                <a:solidFill>
                  <a:srgbClr val="E8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54" name="Groupe 53">
                <a:extLst>
                  <a:ext uri="{FF2B5EF4-FFF2-40B4-BE49-F238E27FC236}">
                    <a16:creationId xmlns:a16="http://schemas.microsoft.com/office/drawing/2014/main" id="{16AA8C66-B15B-4613-9EC0-C8B671A46CBD}"/>
                  </a:ext>
                </a:extLst>
              </p:cNvPr>
              <p:cNvGrpSpPr/>
              <p:nvPr userDrawn="1"/>
            </p:nvGrpSpPr>
            <p:grpSpPr>
              <a:xfrm>
                <a:off x="839788" y="-531813"/>
                <a:ext cx="10147301" cy="1181101"/>
                <a:chOff x="839788" y="-531813"/>
                <a:chExt cx="10147301" cy="1181101"/>
              </a:xfrm>
            </p:grpSpPr>
            <p:sp>
              <p:nvSpPr>
                <p:cNvPr id="55" name="Freeform 5">
                  <a:extLst>
                    <a:ext uri="{FF2B5EF4-FFF2-40B4-BE49-F238E27FC236}">
                      <a16:creationId xmlns:a16="http://schemas.microsoft.com/office/drawing/2014/main" id="{91749589-FCCF-4F09-BBCF-BEA6A919954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713538" y="-515938"/>
                  <a:ext cx="1196975" cy="1150938"/>
                </a:xfrm>
                <a:custGeom>
                  <a:avLst/>
                  <a:gdLst>
                    <a:gd name="T0" fmla="*/ 313 w 754"/>
                    <a:gd name="T1" fmla="*/ 0 h 725"/>
                    <a:gd name="T2" fmla="*/ 0 w 754"/>
                    <a:gd name="T3" fmla="*/ 725 h 725"/>
                    <a:gd name="T4" fmla="*/ 137 w 754"/>
                    <a:gd name="T5" fmla="*/ 725 h 725"/>
                    <a:gd name="T6" fmla="*/ 206 w 754"/>
                    <a:gd name="T7" fmla="*/ 560 h 725"/>
                    <a:gd name="T8" fmla="*/ 548 w 754"/>
                    <a:gd name="T9" fmla="*/ 560 h 725"/>
                    <a:gd name="T10" fmla="*/ 617 w 754"/>
                    <a:gd name="T11" fmla="*/ 725 h 725"/>
                    <a:gd name="T12" fmla="*/ 754 w 754"/>
                    <a:gd name="T13" fmla="*/ 725 h 725"/>
                    <a:gd name="T14" fmla="*/ 440 w 754"/>
                    <a:gd name="T15" fmla="*/ 0 h 725"/>
                    <a:gd name="T16" fmla="*/ 313 w 754"/>
                    <a:gd name="T17" fmla="*/ 0 h 725"/>
                    <a:gd name="T18" fmla="*/ 255 w 754"/>
                    <a:gd name="T19" fmla="*/ 444 h 725"/>
                    <a:gd name="T20" fmla="*/ 372 w 754"/>
                    <a:gd name="T21" fmla="*/ 154 h 725"/>
                    <a:gd name="T22" fmla="*/ 499 w 754"/>
                    <a:gd name="T23" fmla="*/ 444 h 725"/>
                    <a:gd name="T24" fmla="*/ 255 w 754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4" h="725">
                      <a:moveTo>
                        <a:pt x="31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6" y="560"/>
                      </a:lnTo>
                      <a:lnTo>
                        <a:pt x="548" y="560"/>
                      </a:lnTo>
                      <a:lnTo>
                        <a:pt x="617" y="725"/>
                      </a:lnTo>
                      <a:lnTo>
                        <a:pt x="754" y="725"/>
                      </a:lnTo>
                      <a:lnTo>
                        <a:pt x="440" y="0"/>
                      </a:lnTo>
                      <a:lnTo>
                        <a:pt x="313" y="0"/>
                      </a:lnTo>
                      <a:close/>
                      <a:moveTo>
                        <a:pt x="255" y="444"/>
                      </a:moveTo>
                      <a:lnTo>
                        <a:pt x="372" y="154"/>
                      </a:lnTo>
                      <a:lnTo>
                        <a:pt x="499" y="444"/>
                      </a:lnTo>
                      <a:lnTo>
                        <a:pt x="255" y="4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6" name="Freeform 6">
                  <a:extLst>
                    <a:ext uri="{FF2B5EF4-FFF2-40B4-BE49-F238E27FC236}">
                      <a16:creationId xmlns:a16="http://schemas.microsoft.com/office/drawing/2014/main" id="{141E59C6-51CC-4358-AAD4-09296FEC575A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713538" y="-515938"/>
                  <a:ext cx="1196975" cy="1150938"/>
                </a:xfrm>
                <a:custGeom>
                  <a:avLst/>
                  <a:gdLst>
                    <a:gd name="T0" fmla="*/ 313 w 754"/>
                    <a:gd name="T1" fmla="*/ 0 h 725"/>
                    <a:gd name="T2" fmla="*/ 0 w 754"/>
                    <a:gd name="T3" fmla="*/ 725 h 725"/>
                    <a:gd name="T4" fmla="*/ 137 w 754"/>
                    <a:gd name="T5" fmla="*/ 725 h 725"/>
                    <a:gd name="T6" fmla="*/ 206 w 754"/>
                    <a:gd name="T7" fmla="*/ 560 h 725"/>
                    <a:gd name="T8" fmla="*/ 548 w 754"/>
                    <a:gd name="T9" fmla="*/ 560 h 725"/>
                    <a:gd name="T10" fmla="*/ 617 w 754"/>
                    <a:gd name="T11" fmla="*/ 725 h 725"/>
                    <a:gd name="T12" fmla="*/ 754 w 754"/>
                    <a:gd name="T13" fmla="*/ 725 h 725"/>
                    <a:gd name="T14" fmla="*/ 440 w 754"/>
                    <a:gd name="T15" fmla="*/ 0 h 725"/>
                    <a:gd name="T16" fmla="*/ 313 w 754"/>
                    <a:gd name="T17" fmla="*/ 0 h 725"/>
                    <a:gd name="T18" fmla="*/ 255 w 754"/>
                    <a:gd name="T19" fmla="*/ 444 h 725"/>
                    <a:gd name="T20" fmla="*/ 372 w 754"/>
                    <a:gd name="T21" fmla="*/ 154 h 725"/>
                    <a:gd name="T22" fmla="*/ 499 w 754"/>
                    <a:gd name="T23" fmla="*/ 444 h 725"/>
                    <a:gd name="T24" fmla="*/ 255 w 754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4" h="725">
                      <a:moveTo>
                        <a:pt x="31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6" y="560"/>
                      </a:lnTo>
                      <a:lnTo>
                        <a:pt x="548" y="560"/>
                      </a:lnTo>
                      <a:lnTo>
                        <a:pt x="617" y="725"/>
                      </a:lnTo>
                      <a:lnTo>
                        <a:pt x="754" y="725"/>
                      </a:lnTo>
                      <a:lnTo>
                        <a:pt x="440" y="0"/>
                      </a:lnTo>
                      <a:lnTo>
                        <a:pt x="313" y="0"/>
                      </a:lnTo>
                      <a:close/>
                      <a:moveTo>
                        <a:pt x="255" y="444"/>
                      </a:moveTo>
                      <a:lnTo>
                        <a:pt x="372" y="154"/>
                      </a:lnTo>
                      <a:lnTo>
                        <a:pt x="499" y="444"/>
                      </a:lnTo>
                      <a:lnTo>
                        <a:pt x="255" y="4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7" name="Freeform 7">
                  <a:extLst>
                    <a:ext uri="{FF2B5EF4-FFF2-40B4-BE49-F238E27FC236}">
                      <a16:creationId xmlns:a16="http://schemas.microsoft.com/office/drawing/2014/main" id="{B1ABFB96-3708-465B-83C8-EC1FA2EC22A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7940676" y="-501650"/>
                  <a:ext cx="979488" cy="1136651"/>
                </a:xfrm>
                <a:custGeom>
                  <a:avLst/>
                  <a:gdLst>
                    <a:gd name="T0" fmla="*/ 59 w 63"/>
                    <a:gd name="T1" fmla="*/ 25 h 74"/>
                    <a:gd name="T2" fmla="*/ 30 w 63"/>
                    <a:gd name="T3" fmla="*/ 0 h 74"/>
                    <a:gd name="T4" fmla="*/ 0 w 63"/>
                    <a:gd name="T5" fmla="*/ 0 h 74"/>
                    <a:gd name="T6" fmla="*/ 0 w 63"/>
                    <a:gd name="T7" fmla="*/ 74 h 74"/>
                    <a:gd name="T8" fmla="*/ 13 w 63"/>
                    <a:gd name="T9" fmla="*/ 74 h 74"/>
                    <a:gd name="T10" fmla="*/ 13 w 63"/>
                    <a:gd name="T11" fmla="*/ 49 h 74"/>
                    <a:gd name="T12" fmla="*/ 29 w 63"/>
                    <a:gd name="T13" fmla="*/ 49 h 74"/>
                    <a:gd name="T14" fmla="*/ 47 w 63"/>
                    <a:gd name="T15" fmla="*/ 74 h 74"/>
                    <a:gd name="T16" fmla="*/ 63 w 63"/>
                    <a:gd name="T17" fmla="*/ 74 h 74"/>
                    <a:gd name="T18" fmla="*/ 43 w 63"/>
                    <a:gd name="T19" fmla="*/ 47 h 74"/>
                    <a:gd name="T20" fmla="*/ 59 w 63"/>
                    <a:gd name="T21" fmla="*/ 25 h 74"/>
                    <a:gd name="T22" fmla="*/ 30 w 63"/>
                    <a:gd name="T23" fmla="*/ 37 h 74"/>
                    <a:gd name="T24" fmla="*/ 13 w 63"/>
                    <a:gd name="T25" fmla="*/ 37 h 74"/>
                    <a:gd name="T26" fmla="*/ 13 w 63"/>
                    <a:gd name="T27" fmla="*/ 12 h 74"/>
                    <a:gd name="T28" fmla="*/ 30 w 63"/>
                    <a:gd name="T29" fmla="*/ 12 h 74"/>
                    <a:gd name="T30" fmla="*/ 46 w 63"/>
                    <a:gd name="T31" fmla="*/ 25 h 74"/>
                    <a:gd name="T32" fmla="*/ 30 w 63"/>
                    <a:gd name="T33" fmla="*/ 3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3" h="74">
                      <a:moveTo>
                        <a:pt x="59" y="25"/>
                      </a:moveTo>
                      <a:cubicBezTo>
                        <a:pt x="59" y="10"/>
                        <a:pt x="47" y="0"/>
                        <a:pt x="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3" y="74"/>
                        <a:pt x="13" y="74"/>
                        <a:pt x="13" y="74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29" y="49"/>
                        <a:pt x="29" y="49"/>
                        <a:pt x="29" y="49"/>
                      </a:cubicBezTo>
                      <a:cubicBezTo>
                        <a:pt x="47" y="74"/>
                        <a:pt x="47" y="74"/>
                        <a:pt x="47" y="74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53" y="43"/>
                        <a:pt x="59" y="35"/>
                        <a:pt x="59" y="25"/>
                      </a:cubicBezTo>
                      <a:close/>
                      <a:moveTo>
                        <a:pt x="30" y="37"/>
                      </a:move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9" y="12"/>
                        <a:pt x="46" y="17"/>
                        <a:pt x="46" y="25"/>
                      </a:cubicBezTo>
                      <a:cubicBezTo>
                        <a:pt x="46" y="33"/>
                        <a:pt x="39" y="37"/>
                        <a:pt x="30" y="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8" name="Freeform 8">
                  <a:extLst>
                    <a:ext uri="{FF2B5EF4-FFF2-40B4-BE49-F238E27FC236}">
                      <a16:creationId xmlns:a16="http://schemas.microsoft.com/office/drawing/2014/main" id="{98F1DFC8-D5F7-4D7F-9DAB-04AD14D32F7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874126" y="-501650"/>
                  <a:ext cx="993775" cy="1136651"/>
                </a:xfrm>
                <a:custGeom>
                  <a:avLst/>
                  <a:gdLst>
                    <a:gd name="T0" fmla="*/ 0 w 626"/>
                    <a:gd name="T1" fmla="*/ 116 h 716"/>
                    <a:gd name="T2" fmla="*/ 244 w 626"/>
                    <a:gd name="T3" fmla="*/ 116 h 716"/>
                    <a:gd name="T4" fmla="*/ 244 w 626"/>
                    <a:gd name="T5" fmla="*/ 716 h 716"/>
                    <a:gd name="T6" fmla="*/ 372 w 626"/>
                    <a:gd name="T7" fmla="*/ 716 h 716"/>
                    <a:gd name="T8" fmla="*/ 372 w 626"/>
                    <a:gd name="T9" fmla="*/ 116 h 716"/>
                    <a:gd name="T10" fmla="*/ 626 w 626"/>
                    <a:gd name="T11" fmla="*/ 116 h 716"/>
                    <a:gd name="T12" fmla="*/ 626 w 626"/>
                    <a:gd name="T13" fmla="*/ 0 h 716"/>
                    <a:gd name="T14" fmla="*/ 0 w 626"/>
                    <a:gd name="T15" fmla="*/ 0 h 716"/>
                    <a:gd name="T16" fmla="*/ 0 w 626"/>
                    <a:gd name="T17" fmla="*/ 116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6" h="716">
                      <a:moveTo>
                        <a:pt x="0" y="116"/>
                      </a:moveTo>
                      <a:lnTo>
                        <a:pt x="244" y="116"/>
                      </a:lnTo>
                      <a:lnTo>
                        <a:pt x="244" y="716"/>
                      </a:lnTo>
                      <a:lnTo>
                        <a:pt x="372" y="716"/>
                      </a:lnTo>
                      <a:lnTo>
                        <a:pt x="372" y="116"/>
                      </a:lnTo>
                      <a:lnTo>
                        <a:pt x="626" y="116"/>
                      </a:lnTo>
                      <a:lnTo>
                        <a:pt x="626" y="0"/>
                      </a:lnTo>
                      <a:lnTo>
                        <a:pt x="0" y="0"/>
                      </a:lnTo>
                      <a:lnTo>
                        <a:pt x="0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9" name="Freeform 9">
                  <a:extLst>
                    <a:ext uri="{FF2B5EF4-FFF2-40B4-BE49-F238E27FC236}">
                      <a16:creationId xmlns:a16="http://schemas.microsoft.com/office/drawing/2014/main" id="{9C5F0965-D928-4D72-83F2-C768D00465B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9867901" y="-501650"/>
                  <a:ext cx="1119188" cy="1136651"/>
                </a:xfrm>
                <a:custGeom>
                  <a:avLst/>
                  <a:gdLst>
                    <a:gd name="T0" fmla="*/ 568 w 705"/>
                    <a:gd name="T1" fmla="*/ 0 h 716"/>
                    <a:gd name="T2" fmla="*/ 353 w 705"/>
                    <a:gd name="T3" fmla="*/ 348 h 716"/>
                    <a:gd name="T4" fmla="*/ 137 w 705"/>
                    <a:gd name="T5" fmla="*/ 0 h 716"/>
                    <a:gd name="T6" fmla="*/ 0 w 705"/>
                    <a:gd name="T7" fmla="*/ 0 h 716"/>
                    <a:gd name="T8" fmla="*/ 294 w 705"/>
                    <a:gd name="T9" fmla="*/ 474 h 716"/>
                    <a:gd name="T10" fmla="*/ 294 w 705"/>
                    <a:gd name="T11" fmla="*/ 716 h 716"/>
                    <a:gd name="T12" fmla="*/ 421 w 705"/>
                    <a:gd name="T13" fmla="*/ 716 h 716"/>
                    <a:gd name="T14" fmla="*/ 421 w 705"/>
                    <a:gd name="T15" fmla="*/ 474 h 716"/>
                    <a:gd name="T16" fmla="*/ 705 w 705"/>
                    <a:gd name="T17" fmla="*/ 0 h 716"/>
                    <a:gd name="T18" fmla="*/ 568 w 705"/>
                    <a:gd name="T19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5" h="716">
                      <a:moveTo>
                        <a:pt x="568" y="0"/>
                      </a:moveTo>
                      <a:lnTo>
                        <a:pt x="353" y="348"/>
                      </a:lnTo>
                      <a:lnTo>
                        <a:pt x="137" y="0"/>
                      </a:lnTo>
                      <a:lnTo>
                        <a:pt x="0" y="0"/>
                      </a:lnTo>
                      <a:lnTo>
                        <a:pt x="294" y="474"/>
                      </a:lnTo>
                      <a:lnTo>
                        <a:pt x="294" y="716"/>
                      </a:lnTo>
                      <a:lnTo>
                        <a:pt x="421" y="716"/>
                      </a:lnTo>
                      <a:lnTo>
                        <a:pt x="421" y="474"/>
                      </a:lnTo>
                      <a:lnTo>
                        <a:pt x="705" y="0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0" name="Freeform 10">
                  <a:extLst>
                    <a:ext uri="{FF2B5EF4-FFF2-40B4-BE49-F238E27FC236}">
                      <a16:creationId xmlns:a16="http://schemas.microsoft.com/office/drawing/2014/main" id="{6F5DB35C-9738-4283-99B5-5A78E4FEB09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819276" y="-501650"/>
                  <a:ext cx="1025525" cy="1136651"/>
                </a:xfrm>
                <a:custGeom>
                  <a:avLst/>
                  <a:gdLst>
                    <a:gd name="T0" fmla="*/ 0 w 646"/>
                    <a:gd name="T1" fmla="*/ 0 h 716"/>
                    <a:gd name="T2" fmla="*/ 97 w 646"/>
                    <a:gd name="T3" fmla="*/ 0 h 716"/>
                    <a:gd name="T4" fmla="*/ 518 w 646"/>
                    <a:gd name="T5" fmla="*/ 493 h 716"/>
                    <a:gd name="T6" fmla="*/ 518 w 646"/>
                    <a:gd name="T7" fmla="*/ 0 h 716"/>
                    <a:gd name="T8" fmla="*/ 646 w 646"/>
                    <a:gd name="T9" fmla="*/ 0 h 716"/>
                    <a:gd name="T10" fmla="*/ 646 w 646"/>
                    <a:gd name="T11" fmla="*/ 716 h 716"/>
                    <a:gd name="T12" fmla="*/ 548 w 646"/>
                    <a:gd name="T13" fmla="*/ 716 h 716"/>
                    <a:gd name="T14" fmla="*/ 127 w 646"/>
                    <a:gd name="T15" fmla="*/ 232 h 716"/>
                    <a:gd name="T16" fmla="*/ 127 w 646"/>
                    <a:gd name="T17" fmla="*/ 716 h 716"/>
                    <a:gd name="T18" fmla="*/ 0 w 646"/>
                    <a:gd name="T19" fmla="*/ 716 h 716"/>
                    <a:gd name="T20" fmla="*/ 0 w 646"/>
                    <a:gd name="T21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6" h="716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518" y="493"/>
                      </a:lnTo>
                      <a:lnTo>
                        <a:pt x="518" y="0"/>
                      </a:lnTo>
                      <a:lnTo>
                        <a:pt x="646" y="0"/>
                      </a:lnTo>
                      <a:lnTo>
                        <a:pt x="646" y="716"/>
                      </a:lnTo>
                      <a:lnTo>
                        <a:pt x="548" y="716"/>
                      </a:lnTo>
                      <a:lnTo>
                        <a:pt x="127" y="232"/>
                      </a:lnTo>
                      <a:lnTo>
                        <a:pt x="127" y="716"/>
                      </a:lnTo>
                      <a:lnTo>
                        <a:pt x="0" y="7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1" name="Freeform 11">
                  <a:extLst>
                    <a:ext uri="{FF2B5EF4-FFF2-40B4-BE49-F238E27FC236}">
                      <a16:creationId xmlns:a16="http://schemas.microsoft.com/office/drawing/2014/main" id="{0043C367-EF10-487D-9073-3D16489DF59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906713" y="-515938"/>
                  <a:ext cx="1195388" cy="1150938"/>
                </a:xfrm>
                <a:custGeom>
                  <a:avLst/>
                  <a:gdLst>
                    <a:gd name="T0" fmla="*/ 323 w 753"/>
                    <a:gd name="T1" fmla="*/ 0 h 725"/>
                    <a:gd name="T2" fmla="*/ 0 w 753"/>
                    <a:gd name="T3" fmla="*/ 725 h 725"/>
                    <a:gd name="T4" fmla="*/ 137 w 753"/>
                    <a:gd name="T5" fmla="*/ 725 h 725"/>
                    <a:gd name="T6" fmla="*/ 205 w 753"/>
                    <a:gd name="T7" fmla="*/ 560 h 725"/>
                    <a:gd name="T8" fmla="*/ 548 w 753"/>
                    <a:gd name="T9" fmla="*/ 560 h 725"/>
                    <a:gd name="T10" fmla="*/ 616 w 753"/>
                    <a:gd name="T11" fmla="*/ 725 h 725"/>
                    <a:gd name="T12" fmla="*/ 753 w 753"/>
                    <a:gd name="T13" fmla="*/ 725 h 725"/>
                    <a:gd name="T14" fmla="*/ 440 w 753"/>
                    <a:gd name="T15" fmla="*/ 0 h 725"/>
                    <a:gd name="T16" fmla="*/ 323 w 753"/>
                    <a:gd name="T17" fmla="*/ 0 h 725"/>
                    <a:gd name="T18" fmla="*/ 254 w 753"/>
                    <a:gd name="T19" fmla="*/ 444 h 725"/>
                    <a:gd name="T20" fmla="*/ 382 w 753"/>
                    <a:gd name="T21" fmla="*/ 154 h 725"/>
                    <a:gd name="T22" fmla="*/ 499 w 753"/>
                    <a:gd name="T23" fmla="*/ 444 h 725"/>
                    <a:gd name="T24" fmla="*/ 254 w 753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3" h="725">
                      <a:moveTo>
                        <a:pt x="32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5" y="560"/>
                      </a:lnTo>
                      <a:lnTo>
                        <a:pt x="548" y="560"/>
                      </a:lnTo>
                      <a:lnTo>
                        <a:pt x="616" y="725"/>
                      </a:lnTo>
                      <a:lnTo>
                        <a:pt x="753" y="725"/>
                      </a:lnTo>
                      <a:lnTo>
                        <a:pt x="440" y="0"/>
                      </a:lnTo>
                      <a:lnTo>
                        <a:pt x="323" y="0"/>
                      </a:lnTo>
                      <a:close/>
                      <a:moveTo>
                        <a:pt x="254" y="444"/>
                      </a:moveTo>
                      <a:lnTo>
                        <a:pt x="382" y="154"/>
                      </a:lnTo>
                      <a:lnTo>
                        <a:pt x="499" y="444"/>
                      </a:lnTo>
                      <a:lnTo>
                        <a:pt x="254" y="4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2" name="Freeform 12">
                  <a:extLst>
                    <a:ext uri="{FF2B5EF4-FFF2-40B4-BE49-F238E27FC236}">
                      <a16:creationId xmlns:a16="http://schemas.microsoft.com/office/drawing/2014/main" id="{CE4C670E-6478-494E-9E5D-6BB3EB5342F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25901" y="-531813"/>
                  <a:ext cx="1165225" cy="1181101"/>
                </a:xfrm>
                <a:custGeom>
                  <a:avLst/>
                  <a:gdLst>
                    <a:gd name="T0" fmla="*/ 39 w 75"/>
                    <a:gd name="T1" fmla="*/ 13 h 77"/>
                    <a:gd name="T2" fmla="*/ 61 w 75"/>
                    <a:gd name="T3" fmla="*/ 31 h 77"/>
                    <a:gd name="T4" fmla="*/ 75 w 75"/>
                    <a:gd name="T5" fmla="*/ 31 h 77"/>
                    <a:gd name="T6" fmla="*/ 39 w 75"/>
                    <a:gd name="T7" fmla="*/ 0 h 77"/>
                    <a:gd name="T8" fmla="*/ 0 w 75"/>
                    <a:gd name="T9" fmla="*/ 39 h 77"/>
                    <a:gd name="T10" fmla="*/ 39 w 75"/>
                    <a:gd name="T11" fmla="*/ 77 h 77"/>
                    <a:gd name="T12" fmla="*/ 75 w 75"/>
                    <a:gd name="T13" fmla="*/ 47 h 77"/>
                    <a:gd name="T14" fmla="*/ 61 w 75"/>
                    <a:gd name="T15" fmla="*/ 47 h 77"/>
                    <a:gd name="T16" fmla="*/ 39 w 75"/>
                    <a:gd name="T17" fmla="*/ 65 h 77"/>
                    <a:gd name="T18" fmla="*/ 14 w 75"/>
                    <a:gd name="T19" fmla="*/ 39 h 77"/>
                    <a:gd name="T20" fmla="*/ 39 w 75"/>
                    <a:gd name="T21" fmla="*/ 1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7">
                      <a:moveTo>
                        <a:pt x="39" y="13"/>
                      </a:moveTo>
                      <a:cubicBezTo>
                        <a:pt x="50" y="13"/>
                        <a:pt x="58" y="19"/>
                        <a:pt x="61" y="31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71" y="12"/>
                        <a:pt x="57" y="0"/>
                        <a:pt x="39" y="0"/>
                      </a:cubicBezTo>
                      <a:cubicBezTo>
                        <a:pt x="17" y="0"/>
                        <a:pt x="0" y="17"/>
                        <a:pt x="0" y="39"/>
                      </a:cubicBezTo>
                      <a:cubicBezTo>
                        <a:pt x="0" y="61"/>
                        <a:pt x="17" y="77"/>
                        <a:pt x="39" y="77"/>
                      </a:cubicBezTo>
                      <a:cubicBezTo>
                        <a:pt x="57" y="77"/>
                        <a:pt x="71" y="65"/>
                        <a:pt x="75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58" y="58"/>
                        <a:pt x="50" y="65"/>
                        <a:pt x="39" y="65"/>
                      </a:cubicBezTo>
                      <a:cubicBezTo>
                        <a:pt x="24" y="65"/>
                        <a:pt x="14" y="54"/>
                        <a:pt x="14" y="39"/>
                      </a:cubicBezTo>
                      <a:cubicBezTo>
                        <a:pt x="14" y="23"/>
                        <a:pt x="24" y="13"/>
                        <a:pt x="39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3" name="Freeform 15">
                  <a:extLst>
                    <a:ext uri="{FF2B5EF4-FFF2-40B4-BE49-F238E27FC236}">
                      <a16:creationId xmlns:a16="http://schemas.microsoft.com/office/drawing/2014/main" id="{4CB6B4D1-D43C-4D54-8A42-EBC423E65FD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39788" y="-501650"/>
                  <a:ext cx="915988" cy="1136651"/>
                </a:xfrm>
                <a:custGeom>
                  <a:avLst/>
                  <a:gdLst>
                    <a:gd name="T0" fmla="*/ 577 w 577"/>
                    <a:gd name="T1" fmla="*/ 0 h 716"/>
                    <a:gd name="T2" fmla="*/ 0 w 577"/>
                    <a:gd name="T3" fmla="*/ 0 h 716"/>
                    <a:gd name="T4" fmla="*/ 0 w 577"/>
                    <a:gd name="T5" fmla="*/ 716 h 716"/>
                    <a:gd name="T6" fmla="*/ 137 w 577"/>
                    <a:gd name="T7" fmla="*/ 716 h 716"/>
                    <a:gd name="T8" fmla="*/ 137 w 577"/>
                    <a:gd name="T9" fmla="*/ 435 h 716"/>
                    <a:gd name="T10" fmla="*/ 479 w 577"/>
                    <a:gd name="T11" fmla="*/ 435 h 716"/>
                    <a:gd name="T12" fmla="*/ 479 w 577"/>
                    <a:gd name="T13" fmla="*/ 319 h 716"/>
                    <a:gd name="T14" fmla="*/ 137 w 577"/>
                    <a:gd name="T15" fmla="*/ 319 h 716"/>
                    <a:gd name="T16" fmla="*/ 137 w 577"/>
                    <a:gd name="T17" fmla="*/ 116 h 716"/>
                    <a:gd name="T18" fmla="*/ 577 w 577"/>
                    <a:gd name="T19" fmla="*/ 116 h 716"/>
                    <a:gd name="T20" fmla="*/ 577 w 577"/>
                    <a:gd name="T21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77" h="716">
                      <a:moveTo>
                        <a:pt x="577" y="0"/>
                      </a:moveTo>
                      <a:lnTo>
                        <a:pt x="0" y="0"/>
                      </a:lnTo>
                      <a:lnTo>
                        <a:pt x="0" y="716"/>
                      </a:lnTo>
                      <a:lnTo>
                        <a:pt x="137" y="716"/>
                      </a:lnTo>
                      <a:lnTo>
                        <a:pt x="137" y="435"/>
                      </a:lnTo>
                      <a:lnTo>
                        <a:pt x="479" y="435"/>
                      </a:lnTo>
                      <a:lnTo>
                        <a:pt x="479" y="319"/>
                      </a:lnTo>
                      <a:lnTo>
                        <a:pt x="137" y="319"/>
                      </a:lnTo>
                      <a:lnTo>
                        <a:pt x="137" y="116"/>
                      </a:lnTo>
                      <a:lnTo>
                        <a:pt x="577" y="116"/>
                      </a:lnTo>
                      <a:lnTo>
                        <a:pt x="57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4" name="Freeform 16">
                  <a:extLst>
                    <a:ext uri="{FF2B5EF4-FFF2-40B4-BE49-F238E27FC236}">
                      <a16:creationId xmlns:a16="http://schemas.microsoft.com/office/drawing/2014/main" id="{ADEA15B7-8471-4A6E-A429-2EF740D4384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781676" y="-501650"/>
                  <a:ext cx="1009650" cy="1136651"/>
                </a:xfrm>
                <a:custGeom>
                  <a:avLst/>
                  <a:gdLst>
                    <a:gd name="T0" fmla="*/ 26 w 65"/>
                    <a:gd name="T1" fmla="*/ 0 h 74"/>
                    <a:gd name="T2" fmla="*/ 0 w 65"/>
                    <a:gd name="T3" fmla="*/ 0 h 74"/>
                    <a:gd name="T4" fmla="*/ 0 w 65"/>
                    <a:gd name="T5" fmla="*/ 74 h 74"/>
                    <a:gd name="T6" fmla="*/ 26 w 65"/>
                    <a:gd name="T7" fmla="*/ 74 h 74"/>
                    <a:gd name="T8" fmla="*/ 65 w 65"/>
                    <a:gd name="T9" fmla="*/ 36 h 74"/>
                    <a:gd name="T10" fmla="*/ 26 w 65"/>
                    <a:gd name="T11" fmla="*/ 0 h 74"/>
                    <a:gd name="T12" fmla="*/ 27 w 65"/>
                    <a:gd name="T13" fmla="*/ 62 h 74"/>
                    <a:gd name="T14" fmla="*/ 13 w 65"/>
                    <a:gd name="T15" fmla="*/ 62 h 74"/>
                    <a:gd name="T16" fmla="*/ 13 w 65"/>
                    <a:gd name="T17" fmla="*/ 12 h 74"/>
                    <a:gd name="T18" fmla="*/ 27 w 65"/>
                    <a:gd name="T19" fmla="*/ 12 h 74"/>
                    <a:gd name="T20" fmla="*/ 53 w 65"/>
                    <a:gd name="T21" fmla="*/ 36 h 74"/>
                    <a:gd name="T22" fmla="*/ 27 w 65"/>
                    <a:gd name="T23" fmla="*/ 6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5" h="74">
                      <a:moveTo>
                        <a:pt x="2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26" y="74"/>
                        <a:pt x="26" y="74"/>
                        <a:pt x="26" y="74"/>
                      </a:cubicBezTo>
                      <a:cubicBezTo>
                        <a:pt x="49" y="74"/>
                        <a:pt x="65" y="58"/>
                        <a:pt x="65" y="36"/>
                      </a:cubicBezTo>
                      <a:cubicBezTo>
                        <a:pt x="65" y="15"/>
                        <a:pt x="49" y="0"/>
                        <a:pt x="26" y="0"/>
                      </a:cubicBezTo>
                      <a:close/>
                      <a:moveTo>
                        <a:pt x="27" y="62"/>
                      </a:move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41" y="12"/>
                        <a:pt x="53" y="23"/>
                        <a:pt x="53" y="36"/>
                      </a:cubicBezTo>
                      <a:cubicBezTo>
                        <a:pt x="53" y="51"/>
                        <a:pt x="41" y="62"/>
                        <a:pt x="27" y="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6957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92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>
            <a:extLst>
              <a:ext uri="{FF2B5EF4-FFF2-40B4-BE49-F238E27FC236}">
                <a16:creationId xmlns:a16="http://schemas.microsoft.com/office/drawing/2014/main" id="{33A6FD66-3FF7-4A07-BFDC-E2FBB3E4E7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6984" y="0"/>
            <a:ext cx="11019656" cy="957943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>
            <a:lvl1pPr>
              <a:lnSpc>
                <a:spcPct val="80000"/>
              </a:lnSpc>
              <a:defRPr lang="fr-FR" sz="2400" b="1" dirty="0"/>
            </a:lvl1pPr>
          </a:lstStyle>
          <a:p>
            <a:pPr marL="0" lvl="0"/>
            <a:r>
              <a:rPr lang="fr-FR" dirty="0"/>
              <a:t>MODIFIEZ LE STYLE DU TITRE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71D46B1-34C7-4241-AE97-46B5913B735F}"/>
              </a:ext>
            </a:extLst>
          </p:cNvPr>
          <p:cNvGrpSpPr>
            <a:grpSpLocks/>
          </p:cNvGrpSpPr>
          <p:nvPr userDrawn="1"/>
        </p:nvGrpSpPr>
        <p:grpSpPr>
          <a:xfrm>
            <a:off x="924000" y="1020307"/>
            <a:ext cx="11268000" cy="72000"/>
            <a:chOff x="5015880" y="3954780"/>
            <a:chExt cx="2160240" cy="50284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C695A2F-9C4F-448C-9298-F2C12F3454CC}"/>
                </a:ext>
              </a:extLst>
            </p:cNvPr>
            <p:cNvSpPr/>
            <p:nvPr/>
          </p:nvSpPr>
          <p:spPr>
            <a:xfrm>
              <a:off x="5015880" y="3954780"/>
              <a:ext cx="1080120" cy="50284"/>
            </a:xfrm>
            <a:prstGeom prst="rect">
              <a:avLst/>
            </a:prstGeom>
            <a:solidFill>
              <a:srgbClr val="E9A7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58F67CC-6BD2-4940-8E75-70642DFAA6DE}"/>
                </a:ext>
              </a:extLst>
            </p:cNvPr>
            <p:cNvSpPr/>
            <p:nvPr/>
          </p:nvSpPr>
          <p:spPr>
            <a:xfrm>
              <a:off x="6096000" y="3954780"/>
              <a:ext cx="1080120" cy="50284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F5C35970-608B-443E-B77E-C50533DC518F}"/>
              </a:ext>
            </a:extLst>
          </p:cNvPr>
          <p:cNvGrpSpPr/>
          <p:nvPr userDrawn="1"/>
        </p:nvGrpSpPr>
        <p:grpSpPr>
          <a:xfrm>
            <a:off x="0" y="6548285"/>
            <a:ext cx="12192000" cy="309715"/>
            <a:chOff x="0" y="6548285"/>
            <a:chExt cx="12192000" cy="309715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85724D1-74E7-4145-8DE3-6AB46E9A45C5}"/>
                </a:ext>
              </a:extLst>
            </p:cNvPr>
            <p:cNvSpPr/>
            <p:nvPr userDrawn="1"/>
          </p:nvSpPr>
          <p:spPr>
            <a:xfrm>
              <a:off x="0" y="6548285"/>
              <a:ext cx="12192000" cy="30971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 dirty="0"/>
            </a:p>
          </p:txBody>
        </p: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2C9D9427-F272-4249-BDA7-D9492759885F}"/>
                </a:ext>
              </a:extLst>
            </p:cNvPr>
            <p:cNvGrpSpPr/>
            <p:nvPr userDrawn="1"/>
          </p:nvGrpSpPr>
          <p:grpSpPr>
            <a:xfrm>
              <a:off x="5694984" y="6621211"/>
              <a:ext cx="802734" cy="152961"/>
              <a:chOff x="839788" y="-531813"/>
              <a:chExt cx="10147301" cy="1933576"/>
            </a:xfrm>
          </p:grpSpPr>
          <p:grpSp>
            <p:nvGrpSpPr>
              <p:cNvPr id="53" name="Groupe 52">
                <a:extLst>
                  <a:ext uri="{FF2B5EF4-FFF2-40B4-BE49-F238E27FC236}">
                    <a16:creationId xmlns:a16="http://schemas.microsoft.com/office/drawing/2014/main" id="{C59F2BCF-3031-4FBC-9D4D-75336E70EC1E}"/>
                  </a:ext>
                </a:extLst>
              </p:cNvPr>
              <p:cNvGrpSpPr/>
              <p:nvPr userDrawn="1"/>
            </p:nvGrpSpPr>
            <p:grpSpPr>
              <a:xfrm>
                <a:off x="3683001" y="1279525"/>
                <a:ext cx="4117975" cy="122238"/>
                <a:chOff x="3683001" y="1279525"/>
                <a:chExt cx="4117975" cy="122238"/>
              </a:xfrm>
            </p:grpSpPr>
            <p:sp>
              <p:nvSpPr>
                <p:cNvPr id="65" name="Rectangle 13">
                  <a:extLst>
                    <a:ext uri="{FF2B5EF4-FFF2-40B4-BE49-F238E27FC236}">
                      <a16:creationId xmlns:a16="http://schemas.microsoft.com/office/drawing/2014/main" id="{7417C0F4-FB56-4DB5-8C83-D7EFEE1231B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749926" y="1279525"/>
                  <a:ext cx="2051050" cy="122238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6" name="Rectangle 14">
                  <a:extLst>
                    <a:ext uri="{FF2B5EF4-FFF2-40B4-BE49-F238E27FC236}">
                      <a16:creationId xmlns:a16="http://schemas.microsoft.com/office/drawing/2014/main" id="{8B7D9062-D797-402C-964D-361DF88A53B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683001" y="1279525"/>
                  <a:ext cx="2066925" cy="122238"/>
                </a:xfrm>
                <a:prstGeom prst="rect">
                  <a:avLst/>
                </a:prstGeom>
                <a:solidFill>
                  <a:srgbClr val="E8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54" name="Groupe 53">
                <a:extLst>
                  <a:ext uri="{FF2B5EF4-FFF2-40B4-BE49-F238E27FC236}">
                    <a16:creationId xmlns:a16="http://schemas.microsoft.com/office/drawing/2014/main" id="{16AA8C66-B15B-4613-9EC0-C8B671A46CBD}"/>
                  </a:ext>
                </a:extLst>
              </p:cNvPr>
              <p:cNvGrpSpPr/>
              <p:nvPr userDrawn="1"/>
            </p:nvGrpSpPr>
            <p:grpSpPr>
              <a:xfrm>
                <a:off x="839788" y="-531813"/>
                <a:ext cx="10147301" cy="1181101"/>
                <a:chOff x="839788" y="-531813"/>
                <a:chExt cx="10147301" cy="1181101"/>
              </a:xfrm>
            </p:grpSpPr>
            <p:sp>
              <p:nvSpPr>
                <p:cNvPr id="55" name="Freeform 5">
                  <a:extLst>
                    <a:ext uri="{FF2B5EF4-FFF2-40B4-BE49-F238E27FC236}">
                      <a16:creationId xmlns:a16="http://schemas.microsoft.com/office/drawing/2014/main" id="{91749589-FCCF-4F09-BBCF-BEA6A919954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713538" y="-515938"/>
                  <a:ext cx="1196975" cy="1150938"/>
                </a:xfrm>
                <a:custGeom>
                  <a:avLst/>
                  <a:gdLst>
                    <a:gd name="T0" fmla="*/ 313 w 754"/>
                    <a:gd name="T1" fmla="*/ 0 h 725"/>
                    <a:gd name="T2" fmla="*/ 0 w 754"/>
                    <a:gd name="T3" fmla="*/ 725 h 725"/>
                    <a:gd name="T4" fmla="*/ 137 w 754"/>
                    <a:gd name="T5" fmla="*/ 725 h 725"/>
                    <a:gd name="T6" fmla="*/ 206 w 754"/>
                    <a:gd name="T7" fmla="*/ 560 h 725"/>
                    <a:gd name="T8" fmla="*/ 548 w 754"/>
                    <a:gd name="T9" fmla="*/ 560 h 725"/>
                    <a:gd name="T10" fmla="*/ 617 w 754"/>
                    <a:gd name="T11" fmla="*/ 725 h 725"/>
                    <a:gd name="T12" fmla="*/ 754 w 754"/>
                    <a:gd name="T13" fmla="*/ 725 h 725"/>
                    <a:gd name="T14" fmla="*/ 440 w 754"/>
                    <a:gd name="T15" fmla="*/ 0 h 725"/>
                    <a:gd name="T16" fmla="*/ 313 w 754"/>
                    <a:gd name="T17" fmla="*/ 0 h 725"/>
                    <a:gd name="T18" fmla="*/ 255 w 754"/>
                    <a:gd name="T19" fmla="*/ 444 h 725"/>
                    <a:gd name="T20" fmla="*/ 372 w 754"/>
                    <a:gd name="T21" fmla="*/ 154 h 725"/>
                    <a:gd name="T22" fmla="*/ 499 w 754"/>
                    <a:gd name="T23" fmla="*/ 444 h 725"/>
                    <a:gd name="T24" fmla="*/ 255 w 754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4" h="725">
                      <a:moveTo>
                        <a:pt x="31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6" y="560"/>
                      </a:lnTo>
                      <a:lnTo>
                        <a:pt x="548" y="560"/>
                      </a:lnTo>
                      <a:lnTo>
                        <a:pt x="617" y="725"/>
                      </a:lnTo>
                      <a:lnTo>
                        <a:pt x="754" y="725"/>
                      </a:lnTo>
                      <a:lnTo>
                        <a:pt x="440" y="0"/>
                      </a:lnTo>
                      <a:lnTo>
                        <a:pt x="313" y="0"/>
                      </a:lnTo>
                      <a:close/>
                      <a:moveTo>
                        <a:pt x="255" y="444"/>
                      </a:moveTo>
                      <a:lnTo>
                        <a:pt x="372" y="154"/>
                      </a:lnTo>
                      <a:lnTo>
                        <a:pt x="499" y="444"/>
                      </a:lnTo>
                      <a:lnTo>
                        <a:pt x="255" y="4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6" name="Freeform 6">
                  <a:extLst>
                    <a:ext uri="{FF2B5EF4-FFF2-40B4-BE49-F238E27FC236}">
                      <a16:creationId xmlns:a16="http://schemas.microsoft.com/office/drawing/2014/main" id="{141E59C6-51CC-4358-AAD4-09296FEC575A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6713538" y="-515938"/>
                  <a:ext cx="1196975" cy="1150938"/>
                </a:xfrm>
                <a:custGeom>
                  <a:avLst/>
                  <a:gdLst>
                    <a:gd name="T0" fmla="*/ 313 w 754"/>
                    <a:gd name="T1" fmla="*/ 0 h 725"/>
                    <a:gd name="T2" fmla="*/ 0 w 754"/>
                    <a:gd name="T3" fmla="*/ 725 h 725"/>
                    <a:gd name="T4" fmla="*/ 137 w 754"/>
                    <a:gd name="T5" fmla="*/ 725 h 725"/>
                    <a:gd name="T6" fmla="*/ 206 w 754"/>
                    <a:gd name="T7" fmla="*/ 560 h 725"/>
                    <a:gd name="T8" fmla="*/ 548 w 754"/>
                    <a:gd name="T9" fmla="*/ 560 h 725"/>
                    <a:gd name="T10" fmla="*/ 617 w 754"/>
                    <a:gd name="T11" fmla="*/ 725 h 725"/>
                    <a:gd name="T12" fmla="*/ 754 w 754"/>
                    <a:gd name="T13" fmla="*/ 725 h 725"/>
                    <a:gd name="T14" fmla="*/ 440 w 754"/>
                    <a:gd name="T15" fmla="*/ 0 h 725"/>
                    <a:gd name="T16" fmla="*/ 313 w 754"/>
                    <a:gd name="T17" fmla="*/ 0 h 725"/>
                    <a:gd name="T18" fmla="*/ 255 w 754"/>
                    <a:gd name="T19" fmla="*/ 444 h 725"/>
                    <a:gd name="T20" fmla="*/ 372 w 754"/>
                    <a:gd name="T21" fmla="*/ 154 h 725"/>
                    <a:gd name="T22" fmla="*/ 499 w 754"/>
                    <a:gd name="T23" fmla="*/ 444 h 725"/>
                    <a:gd name="T24" fmla="*/ 255 w 754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4" h="725">
                      <a:moveTo>
                        <a:pt x="31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6" y="560"/>
                      </a:lnTo>
                      <a:lnTo>
                        <a:pt x="548" y="560"/>
                      </a:lnTo>
                      <a:lnTo>
                        <a:pt x="617" y="725"/>
                      </a:lnTo>
                      <a:lnTo>
                        <a:pt x="754" y="725"/>
                      </a:lnTo>
                      <a:lnTo>
                        <a:pt x="440" y="0"/>
                      </a:lnTo>
                      <a:lnTo>
                        <a:pt x="313" y="0"/>
                      </a:lnTo>
                      <a:close/>
                      <a:moveTo>
                        <a:pt x="255" y="444"/>
                      </a:moveTo>
                      <a:lnTo>
                        <a:pt x="372" y="154"/>
                      </a:lnTo>
                      <a:lnTo>
                        <a:pt x="499" y="444"/>
                      </a:lnTo>
                      <a:lnTo>
                        <a:pt x="255" y="4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7" name="Freeform 7">
                  <a:extLst>
                    <a:ext uri="{FF2B5EF4-FFF2-40B4-BE49-F238E27FC236}">
                      <a16:creationId xmlns:a16="http://schemas.microsoft.com/office/drawing/2014/main" id="{B1ABFB96-3708-465B-83C8-EC1FA2EC22A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7940676" y="-501650"/>
                  <a:ext cx="979488" cy="1136651"/>
                </a:xfrm>
                <a:custGeom>
                  <a:avLst/>
                  <a:gdLst>
                    <a:gd name="T0" fmla="*/ 59 w 63"/>
                    <a:gd name="T1" fmla="*/ 25 h 74"/>
                    <a:gd name="T2" fmla="*/ 30 w 63"/>
                    <a:gd name="T3" fmla="*/ 0 h 74"/>
                    <a:gd name="T4" fmla="*/ 0 w 63"/>
                    <a:gd name="T5" fmla="*/ 0 h 74"/>
                    <a:gd name="T6" fmla="*/ 0 w 63"/>
                    <a:gd name="T7" fmla="*/ 74 h 74"/>
                    <a:gd name="T8" fmla="*/ 13 w 63"/>
                    <a:gd name="T9" fmla="*/ 74 h 74"/>
                    <a:gd name="T10" fmla="*/ 13 w 63"/>
                    <a:gd name="T11" fmla="*/ 49 h 74"/>
                    <a:gd name="T12" fmla="*/ 29 w 63"/>
                    <a:gd name="T13" fmla="*/ 49 h 74"/>
                    <a:gd name="T14" fmla="*/ 47 w 63"/>
                    <a:gd name="T15" fmla="*/ 74 h 74"/>
                    <a:gd name="T16" fmla="*/ 63 w 63"/>
                    <a:gd name="T17" fmla="*/ 74 h 74"/>
                    <a:gd name="T18" fmla="*/ 43 w 63"/>
                    <a:gd name="T19" fmla="*/ 47 h 74"/>
                    <a:gd name="T20" fmla="*/ 59 w 63"/>
                    <a:gd name="T21" fmla="*/ 25 h 74"/>
                    <a:gd name="T22" fmla="*/ 30 w 63"/>
                    <a:gd name="T23" fmla="*/ 37 h 74"/>
                    <a:gd name="T24" fmla="*/ 13 w 63"/>
                    <a:gd name="T25" fmla="*/ 37 h 74"/>
                    <a:gd name="T26" fmla="*/ 13 w 63"/>
                    <a:gd name="T27" fmla="*/ 12 h 74"/>
                    <a:gd name="T28" fmla="*/ 30 w 63"/>
                    <a:gd name="T29" fmla="*/ 12 h 74"/>
                    <a:gd name="T30" fmla="*/ 46 w 63"/>
                    <a:gd name="T31" fmla="*/ 25 h 74"/>
                    <a:gd name="T32" fmla="*/ 30 w 63"/>
                    <a:gd name="T33" fmla="*/ 3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3" h="74">
                      <a:moveTo>
                        <a:pt x="59" y="25"/>
                      </a:moveTo>
                      <a:cubicBezTo>
                        <a:pt x="59" y="10"/>
                        <a:pt x="47" y="0"/>
                        <a:pt x="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3" y="74"/>
                        <a:pt x="13" y="74"/>
                        <a:pt x="13" y="74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29" y="49"/>
                        <a:pt x="29" y="49"/>
                        <a:pt x="29" y="49"/>
                      </a:cubicBezTo>
                      <a:cubicBezTo>
                        <a:pt x="47" y="74"/>
                        <a:pt x="47" y="74"/>
                        <a:pt x="47" y="74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53" y="43"/>
                        <a:pt x="59" y="35"/>
                        <a:pt x="59" y="25"/>
                      </a:cubicBezTo>
                      <a:close/>
                      <a:moveTo>
                        <a:pt x="30" y="37"/>
                      </a:move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9" y="12"/>
                        <a:pt x="46" y="17"/>
                        <a:pt x="46" y="25"/>
                      </a:cubicBezTo>
                      <a:cubicBezTo>
                        <a:pt x="46" y="33"/>
                        <a:pt x="39" y="37"/>
                        <a:pt x="30" y="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8" name="Freeform 8">
                  <a:extLst>
                    <a:ext uri="{FF2B5EF4-FFF2-40B4-BE49-F238E27FC236}">
                      <a16:creationId xmlns:a16="http://schemas.microsoft.com/office/drawing/2014/main" id="{98F1DFC8-D5F7-4D7F-9DAB-04AD14D32F7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874126" y="-501650"/>
                  <a:ext cx="993775" cy="1136651"/>
                </a:xfrm>
                <a:custGeom>
                  <a:avLst/>
                  <a:gdLst>
                    <a:gd name="T0" fmla="*/ 0 w 626"/>
                    <a:gd name="T1" fmla="*/ 116 h 716"/>
                    <a:gd name="T2" fmla="*/ 244 w 626"/>
                    <a:gd name="T3" fmla="*/ 116 h 716"/>
                    <a:gd name="T4" fmla="*/ 244 w 626"/>
                    <a:gd name="T5" fmla="*/ 716 h 716"/>
                    <a:gd name="T6" fmla="*/ 372 w 626"/>
                    <a:gd name="T7" fmla="*/ 716 h 716"/>
                    <a:gd name="T8" fmla="*/ 372 w 626"/>
                    <a:gd name="T9" fmla="*/ 116 h 716"/>
                    <a:gd name="T10" fmla="*/ 626 w 626"/>
                    <a:gd name="T11" fmla="*/ 116 h 716"/>
                    <a:gd name="T12" fmla="*/ 626 w 626"/>
                    <a:gd name="T13" fmla="*/ 0 h 716"/>
                    <a:gd name="T14" fmla="*/ 0 w 626"/>
                    <a:gd name="T15" fmla="*/ 0 h 716"/>
                    <a:gd name="T16" fmla="*/ 0 w 626"/>
                    <a:gd name="T17" fmla="*/ 116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6" h="716">
                      <a:moveTo>
                        <a:pt x="0" y="116"/>
                      </a:moveTo>
                      <a:lnTo>
                        <a:pt x="244" y="116"/>
                      </a:lnTo>
                      <a:lnTo>
                        <a:pt x="244" y="716"/>
                      </a:lnTo>
                      <a:lnTo>
                        <a:pt x="372" y="716"/>
                      </a:lnTo>
                      <a:lnTo>
                        <a:pt x="372" y="116"/>
                      </a:lnTo>
                      <a:lnTo>
                        <a:pt x="626" y="116"/>
                      </a:lnTo>
                      <a:lnTo>
                        <a:pt x="626" y="0"/>
                      </a:lnTo>
                      <a:lnTo>
                        <a:pt x="0" y="0"/>
                      </a:lnTo>
                      <a:lnTo>
                        <a:pt x="0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9" name="Freeform 9">
                  <a:extLst>
                    <a:ext uri="{FF2B5EF4-FFF2-40B4-BE49-F238E27FC236}">
                      <a16:creationId xmlns:a16="http://schemas.microsoft.com/office/drawing/2014/main" id="{9C5F0965-D928-4D72-83F2-C768D00465B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9867901" y="-501650"/>
                  <a:ext cx="1119188" cy="1136651"/>
                </a:xfrm>
                <a:custGeom>
                  <a:avLst/>
                  <a:gdLst>
                    <a:gd name="T0" fmla="*/ 568 w 705"/>
                    <a:gd name="T1" fmla="*/ 0 h 716"/>
                    <a:gd name="T2" fmla="*/ 353 w 705"/>
                    <a:gd name="T3" fmla="*/ 348 h 716"/>
                    <a:gd name="T4" fmla="*/ 137 w 705"/>
                    <a:gd name="T5" fmla="*/ 0 h 716"/>
                    <a:gd name="T6" fmla="*/ 0 w 705"/>
                    <a:gd name="T7" fmla="*/ 0 h 716"/>
                    <a:gd name="T8" fmla="*/ 294 w 705"/>
                    <a:gd name="T9" fmla="*/ 474 h 716"/>
                    <a:gd name="T10" fmla="*/ 294 w 705"/>
                    <a:gd name="T11" fmla="*/ 716 h 716"/>
                    <a:gd name="T12" fmla="*/ 421 w 705"/>
                    <a:gd name="T13" fmla="*/ 716 h 716"/>
                    <a:gd name="T14" fmla="*/ 421 w 705"/>
                    <a:gd name="T15" fmla="*/ 474 h 716"/>
                    <a:gd name="T16" fmla="*/ 705 w 705"/>
                    <a:gd name="T17" fmla="*/ 0 h 716"/>
                    <a:gd name="T18" fmla="*/ 568 w 705"/>
                    <a:gd name="T19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5" h="716">
                      <a:moveTo>
                        <a:pt x="568" y="0"/>
                      </a:moveTo>
                      <a:lnTo>
                        <a:pt x="353" y="348"/>
                      </a:lnTo>
                      <a:lnTo>
                        <a:pt x="137" y="0"/>
                      </a:lnTo>
                      <a:lnTo>
                        <a:pt x="0" y="0"/>
                      </a:lnTo>
                      <a:lnTo>
                        <a:pt x="294" y="474"/>
                      </a:lnTo>
                      <a:lnTo>
                        <a:pt x="294" y="716"/>
                      </a:lnTo>
                      <a:lnTo>
                        <a:pt x="421" y="716"/>
                      </a:lnTo>
                      <a:lnTo>
                        <a:pt x="421" y="474"/>
                      </a:lnTo>
                      <a:lnTo>
                        <a:pt x="705" y="0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0" name="Freeform 10">
                  <a:extLst>
                    <a:ext uri="{FF2B5EF4-FFF2-40B4-BE49-F238E27FC236}">
                      <a16:creationId xmlns:a16="http://schemas.microsoft.com/office/drawing/2014/main" id="{6F5DB35C-9738-4283-99B5-5A78E4FEB09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819276" y="-501650"/>
                  <a:ext cx="1025525" cy="1136651"/>
                </a:xfrm>
                <a:custGeom>
                  <a:avLst/>
                  <a:gdLst>
                    <a:gd name="T0" fmla="*/ 0 w 646"/>
                    <a:gd name="T1" fmla="*/ 0 h 716"/>
                    <a:gd name="T2" fmla="*/ 97 w 646"/>
                    <a:gd name="T3" fmla="*/ 0 h 716"/>
                    <a:gd name="T4" fmla="*/ 518 w 646"/>
                    <a:gd name="T5" fmla="*/ 493 h 716"/>
                    <a:gd name="T6" fmla="*/ 518 w 646"/>
                    <a:gd name="T7" fmla="*/ 0 h 716"/>
                    <a:gd name="T8" fmla="*/ 646 w 646"/>
                    <a:gd name="T9" fmla="*/ 0 h 716"/>
                    <a:gd name="T10" fmla="*/ 646 w 646"/>
                    <a:gd name="T11" fmla="*/ 716 h 716"/>
                    <a:gd name="T12" fmla="*/ 548 w 646"/>
                    <a:gd name="T13" fmla="*/ 716 h 716"/>
                    <a:gd name="T14" fmla="*/ 127 w 646"/>
                    <a:gd name="T15" fmla="*/ 232 h 716"/>
                    <a:gd name="T16" fmla="*/ 127 w 646"/>
                    <a:gd name="T17" fmla="*/ 716 h 716"/>
                    <a:gd name="T18" fmla="*/ 0 w 646"/>
                    <a:gd name="T19" fmla="*/ 716 h 716"/>
                    <a:gd name="T20" fmla="*/ 0 w 646"/>
                    <a:gd name="T21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6" h="716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518" y="493"/>
                      </a:lnTo>
                      <a:lnTo>
                        <a:pt x="518" y="0"/>
                      </a:lnTo>
                      <a:lnTo>
                        <a:pt x="646" y="0"/>
                      </a:lnTo>
                      <a:lnTo>
                        <a:pt x="646" y="716"/>
                      </a:lnTo>
                      <a:lnTo>
                        <a:pt x="548" y="716"/>
                      </a:lnTo>
                      <a:lnTo>
                        <a:pt x="127" y="232"/>
                      </a:lnTo>
                      <a:lnTo>
                        <a:pt x="127" y="716"/>
                      </a:lnTo>
                      <a:lnTo>
                        <a:pt x="0" y="7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1" name="Freeform 11">
                  <a:extLst>
                    <a:ext uri="{FF2B5EF4-FFF2-40B4-BE49-F238E27FC236}">
                      <a16:creationId xmlns:a16="http://schemas.microsoft.com/office/drawing/2014/main" id="{0043C367-EF10-487D-9073-3D16489DF59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906713" y="-515938"/>
                  <a:ext cx="1195388" cy="1150938"/>
                </a:xfrm>
                <a:custGeom>
                  <a:avLst/>
                  <a:gdLst>
                    <a:gd name="T0" fmla="*/ 323 w 753"/>
                    <a:gd name="T1" fmla="*/ 0 h 725"/>
                    <a:gd name="T2" fmla="*/ 0 w 753"/>
                    <a:gd name="T3" fmla="*/ 725 h 725"/>
                    <a:gd name="T4" fmla="*/ 137 w 753"/>
                    <a:gd name="T5" fmla="*/ 725 h 725"/>
                    <a:gd name="T6" fmla="*/ 205 w 753"/>
                    <a:gd name="T7" fmla="*/ 560 h 725"/>
                    <a:gd name="T8" fmla="*/ 548 w 753"/>
                    <a:gd name="T9" fmla="*/ 560 h 725"/>
                    <a:gd name="T10" fmla="*/ 616 w 753"/>
                    <a:gd name="T11" fmla="*/ 725 h 725"/>
                    <a:gd name="T12" fmla="*/ 753 w 753"/>
                    <a:gd name="T13" fmla="*/ 725 h 725"/>
                    <a:gd name="T14" fmla="*/ 440 w 753"/>
                    <a:gd name="T15" fmla="*/ 0 h 725"/>
                    <a:gd name="T16" fmla="*/ 323 w 753"/>
                    <a:gd name="T17" fmla="*/ 0 h 725"/>
                    <a:gd name="T18" fmla="*/ 254 w 753"/>
                    <a:gd name="T19" fmla="*/ 444 h 725"/>
                    <a:gd name="T20" fmla="*/ 382 w 753"/>
                    <a:gd name="T21" fmla="*/ 154 h 725"/>
                    <a:gd name="T22" fmla="*/ 499 w 753"/>
                    <a:gd name="T23" fmla="*/ 444 h 725"/>
                    <a:gd name="T24" fmla="*/ 254 w 753"/>
                    <a:gd name="T25" fmla="*/ 444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3" h="725">
                      <a:moveTo>
                        <a:pt x="323" y="0"/>
                      </a:moveTo>
                      <a:lnTo>
                        <a:pt x="0" y="725"/>
                      </a:lnTo>
                      <a:lnTo>
                        <a:pt x="137" y="725"/>
                      </a:lnTo>
                      <a:lnTo>
                        <a:pt x="205" y="560"/>
                      </a:lnTo>
                      <a:lnTo>
                        <a:pt x="548" y="560"/>
                      </a:lnTo>
                      <a:lnTo>
                        <a:pt x="616" y="725"/>
                      </a:lnTo>
                      <a:lnTo>
                        <a:pt x="753" y="725"/>
                      </a:lnTo>
                      <a:lnTo>
                        <a:pt x="440" y="0"/>
                      </a:lnTo>
                      <a:lnTo>
                        <a:pt x="323" y="0"/>
                      </a:lnTo>
                      <a:close/>
                      <a:moveTo>
                        <a:pt x="254" y="444"/>
                      </a:moveTo>
                      <a:lnTo>
                        <a:pt x="382" y="154"/>
                      </a:lnTo>
                      <a:lnTo>
                        <a:pt x="499" y="444"/>
                      </a:lnTo>
                      <a:lnTo>
                        <a:pt x="254" y="4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2" name="Freeform 12">
                  <a:extLst>
                    <a:ext uri="{FF2B5EF4-FFF2-40B4-BE49-F238E27FC236}">
                      <a16:creationId xmlns:a16="http://schemas.microsoft.com/office/drawing/2014/main" id="{CE4C670E-6478-494E-9E5D-6BB3EB5342F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25901" y="-531813"/>
                  <a:ext cx="1165225" cy="1181101"/>
                </a:xfrm>
                <a:custGeom>
                  <a:avLst/>
                  <a:gdLst>
                    <a:gd name="T0" fmla="*/ 39 w 75"/>
                    <a:gd name="T1" fmla="*/ 13 h 77"/>
                    <a:gd name="T2" fmla="*/ 61 w 75"/>
                    <a:gd name="T3" fmla="*/ 31 h 77"/>
                    <a:gd name="T4" fmla="*/ 75 w 75"/>
                    <a:gd name="T5" fmla="*/ 31 h 77"/>
                    <a:gd name="T6" fmla="*/ 39 w 75"/>
                    <a:gd name="T7" fmla="*/ 0 h 77"/>
                    <a:gd name="T8" fmla="*/ 0 w 75"/>
                    <a:gd name="T9" fmla="*/ 39 h 77"/>
                    <a:gd name="T10" fmla="*/ 39 w 75"/>
                    <a:gd name="T11" fmla="*/ 77 h 77"/>
                    <a:gd name="T12" fmla="*/ 75 w 75"/>
                    <a:gd name="T13" fmla="*/ 47 h 77"/>
                    <a:gd name="T14" fmla="*/ 61 w 75"/>
                    <a:gd name="T15" fmla="*/ 47 h 77"/>
                    <a:gd name="T16" fmla="*/ 39 w 75"/>
                    <a:gd name="T17" fmla="*/ 65 h 77"/>
                    <a:gd name="T18" fmla="*/ 14 w 75"/>
                    <a:gd name="T19" fmla="*/ 39 h 77"/>
                    <a:gd name="T20" fmla="*/ 39 w 75"/>
                    <a:gd name="T21" fmla="*/ 1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" h="77">
                      <a:moveTo>
                        <a:pt x="39" y="13"/>
                      </a:moveTo>
                      <a:cubicBezTo>
                        <a:pt x="50" y="13"/>
                        <a:pt x="58" y="19"/>
                        <a:pt x="61" y="31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71" y="12"/>
                        <a:pt x="57" y="0"/>
                        <a:pt x="39" y="0"/>
                      </a:cubicBezTo>
                      <a:cubicBezTo>
                        <a:pt x="17" y="0"/>
                        <a:pt x="0" y="17"/>
                        <a:pt x="0" y="39"/>
                      </a:cubicBezTo>
                      <a:cubicBezTo>
                        <a:pt x="0" y="61"/>
                        <a:pt x="17" y="77"/>
                        <a:pt x="39" y="77"/>
                      </a:cubicBezTo>
                      <a:cubicBezTo>
                        <a:pt x="57" y="77"/>
                        <a:pt x="71" y="65"/>
                        <a:pt x="75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58" y="58"/>
                        <a:pt x="50" y="65"/>
                        <a:pt x="39" y="65"/>
                      </a:cubicBezTo>
                      <a:cubicBezTo>
                        <a:pt x="24" y="65"/>
                        <a:pt x="14" y="54"/>
                        <a:pt x="14" y="39"/>
                      </a:cubicBezTo>
                      <a:cubicBezTo>
                        <a:pt x="14" y="23"/>
                        <a:pt x="24" y="13"/>
                        <a:pt x="39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3" name="Freeform 15">
                  <a:extLst>
                    <a:ext uri="{FF2B5EF4-FFF2-40B4-BE49-F238E27FC236}">
                      <a16:creationId xmlns:a16="http://schemas.microsoft.com/office/drawing/2014/main" id="{4CB6B4D1-D43C-4D54-8A42-EBC423E65FD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839788" y="-501650"/>
                  <a:ext cx="915988" cy="1136651"/>
                </a:xfrm>
                <a:custGeom>
                  <a:avLst/>
                  <a:gdLst>
                    <a:gd name="T0" fmla="*/ 577 w 577"/>
                    <a:gd name="T1" fmla="*/ 0 h 716"/>
                    <a:gd name="T2" fmla="*/ 0 w 577"/>
                    <a:gd name="T3" fmla="*/ 0 h 716"/>
                    <a:gd name="T4" fmla="*/ 0 w 577"/>
                    <a:gd name="T5" fmla="*/ 716 h 716"/>
                    <a:gd name="T6" fmla="*/ 137 w 577"/>
                    <a:gd name="T7" fmla="*/ 716 h 716"/>
                    <a:gd name="T8" fmla="*/ 137 w 577"/>
                    <a:gd name="T9" fmla="*/ 435 h 716"/>
                    <a:gd name="T10" fmla="*/ 479 w 577"/>
                    <a:gd name="T11" fmla="*/ 435 h 716"/>
                    <a:gd name="T12" fmla="*/ 479 w 577"/>
                    <a:gd name="T13" fmla="*/ 319 h 716"/>
                    <a:gd name="T14" fmla="*/ 137 w 577"/>
                    <a:gd name="T15" fmla="*/ 319 h 716"/>
                    <a:gd name="T16" fmla="*/ 137 w 577"/>
                    <a:gd name="T17" fmla="*/ 116 h 716"/>
                    <a:gd name="T18" fmla="*/ 577 w 577"/>
                    <a:gd name="T19" fmla="*/ 116 h 716"/>
                    <a:gd name="T20" fmla="*/ 577 w 577"/>
                    <a:gd name="T21" fmla="*/ 0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77" h="716">
                      <a:moveTo>
                        <a:pt x="577" y="0"/>
                      </a:moveTo>
                      <a:lnTo>
                        <a:pt x="0" y="0"/>
                      </a:lnTo>
                      <a:lnTo>
                        <a:pt x="0" y="716"/>
                      </a:lnTo>
                      <a:lnTo>
                        <a:pt x="137" y="716"/>
                      </a:lnTo>
                      <a:lnTo>
                        <a:pt x="137" y="435"/>
                      </a:lnTo>
                      <a:lnTo>
                        <a:pt x="479" y="435"/>
                      </a:lnTo>
                      <a:lnTo>
                        <a:pt x="479" y="319"/>
                      </a:lnTo>
                      <a:lnTo>
                        <a:pt x="137" y="319"/>
                      </a:lnTo>
                      <a:lnTo>
                        <a:pt x="137" y="116"/>
                      </a:lnTo>
                      <a:lnTo>
                        <a:pt x="577" y="116"/>
                      </a:lnTo>
                      <a:lnTo>
                        <a:pt x="57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4" name="Freeform 16">
                  <a:extLst>
                    <a:ext uri="{FF2B5EF4-FFF2-40B4-BE49-F238E27FC236}">
                      <a16:creationId xmlns:a16="http://schemas.microsoft.com/office/drawing/2014/main" id="{ADEA15B7-8471-4A6E-A429-2EF740D4384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781676" y="-501650"/>
                  <a:ext cx="1009650" cy="1136651"/>
                </a:xfrm>
                <a:custGeom>
                  <a:avLst/>
                  <a:gdLst>
                    <a:gd name="T0" fmla="*/ 26 w 65"/>
                    <a:gd name="T1" fmla="*/ 0 h 74"/>
                    <a:gd name="T2" fmla="*/ 0 w 65"/>
                    <a:gd name="T3" fmla="*/ 0 h 74"/>
                    <a:gd name="T4" fmla="*/ 0 w 65"/>
                    <a:gd name="T5" fmla="*/ 74 h 74"/>
                    <a:gd name="T6" fmla="*/ 26 w 65"/>
                    <a:gd name="T7" fmla="*/ 74 h 74"/>
                    <a:gd name="T8" fmla="*/ 65 w 65"/>
                    <a:gd name="T9" fmla="*/ 36 h 74"/>
                    <a:gd name="T10" fmla="*/ 26 w 65"/>
                    <a:gd name="T11" fmla="*/ 0 h 74"/>
                    <a:gd name="T12" fmla="*/ 27 w 65"/>
                    <a:gd name="T13" fmla="*/ 62 h 74"/>
                    <a:gd name="T14" fmla="*/ 13 w 65"/>
                    <a:gd name="T15" fmla="*/ 62 h 74"/>
                    <a:gd name="T16" fmla="*/ 13 w 65"/>
                    <a:gd name="T17" fmla="*/ 12 h 74"/>
                    <a:gd name="T18" fmla="*/ 27 w 65"/>
                    <a:gd name="T19" fmla="*/ 12 h 74"/>
                    <a:gd name="T20" fmla="*/ 53 w 65"/>
                    <a:gd name="T21" fmla="*/ 36 h 74"/>
                    <a:gd name="T22" fmla="*/ 27 w 65"/>
                    <a:gd name="T23" fmla="*/ 6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5" h="74">
                      <a:moveTo>
                        <a:pt x="2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26" y="74"/>
                        <a:pt x="26" y="74"/>
                        <a:pt x="26" y="74"/>
                      </a:cubicBezTo>
                      <a:cubicBezTo>
                        <a:pt x="49" y="74"/>
                        <a:pt x="65" y="58"/>
                        <a:pt x="65" y="36"/>
                      </a:cubicBezTo>
                      <a:cubicBezTo>
                        <a:pt x="65" y="15"/>
                        <a:pt x="49" y="0"/>
                        <a:pt x="26" y="0"/>
                      </a:cubicBezTo>
                      <a:close/>
                      <a:moveTo>
                        <a:pt x="27" y="62"/>
                      </a:move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41" y="12"/>
                        <a:pt x="53" y="23"/>
                        <a:pt x="53" y="36"/>
                      </a:cubicBezTo>
                      <a:cubicBezTo>
                        <a:pt x="53" y="51"/>
                        <a:pt x="41" y="62"/>
                        <a:pt x="27" y="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18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92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 bwMode="gray">
          <a:xfrm>
            <a:off x="479376" y="1917000"/>
            <a:ext cx="5472162" cy="4104000"/>
          </a:xfrm>
        </p:spPr>
        <p:txBody>
          <a:bodyPr/>
          <a:lstStyle>
            <a:lvl1pPr>
              <a:defRPr sz="1500" b="0">
                <a:solidFill>
                  <a:schemeClr val="tx1"/>
                </a:solidFill>
              </a:defRPr>
            </a:lvl1pPr>
            <a:lvl2pPr marL="180000" indent="-180000">
              <a:buFont typeface="Arial" panose="020B0604020202020204" pitchFamily="34" charset="0"/>
              <a:buChar char="•"/>
              <a:defRPr sz="1500"/>
            </a:lvl2pPr>
            <a:lvl3pPr marL="360000" indent="-180000">
              <a:buFont typeface="Arial" panose="020B0604020202020204" pitchFamily="34" charset="0"/>
              <a:buChar char="•"/>
              <a:defRPr sz="1500"/>
            </a:lvl3pPr>
            <a:lvl4pPr marL="540000" indent="-180000">
              <a:buFont typeface="Arial" panose="020B0604020202020204" pitchFamily="34" charset="0"/>
              <a:buChar char="•"/>
              <a:defRPr sz="1500"/>
            </a:lvl4pPr>
            <a:lvl5pPr marL="720000" indent="-180000">
              <a:buFont typeface="Arial" panose="020B0604020202020204" pitchFamily="34" charset="0"/>
              <a:buChar char="•"/>
              <a:defRPr sz="1500"/>
            </a:lvl5pPr>
            <a:lvl6pPr marL="900000" indent="-180000">
              <a:defRPr sz="1500"/>
            </a:lvl6pPr>
            <a:lvl7pPr marL="900000" indent="-180000">
              <a:defRPr sz="1500"/>
            </a:lvl7pPr>
            <a:lvl8pPr marL="900000" indent="-180000">
              <a:defRPr sz="1500"/>
            </a:lvl8pPr>
            <a:lvl9pPr marL="900000" indent="-180000">
              <a:defRPr sz="1500"/>
            </a:lvl9pPr>
          </a:lstStyle>
          <a:p>
            <a:pPr lvl="0"/>
            <a:r>
              <a:rPr lang="en-US" dirty="0"/>
              <a:t>Content area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gray">
          <a:xfrm>
            <a:off x="11712574" y="6453352"/>
            <a:ext cx="479425" cy="404648"/>
          </a:xfrm>
          <a:prstGeom prst="rect">
            <a:avLst/>
          </a:prstGeom>
        </p:spPr>
        <p:txBody>
          <a:bodyPr/>
          <a:lstStyle/>
          <a:p>
            <a:fld id="{8FF9B0DE-3FEB-4AA0-B465-B80EF7C1333D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79376" y="1557338"/>
            <a:ext cx="5472162" cy="288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bg2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b="1">
                <a:solidFill>
                  <a:schemeClr val="bg2"/>
                </a:solidFill>
              </a:defRPr>
            </a:lvl2pPr>
            <a:lvl3pPr marL="0" indent="0">
              <a:buNone/>
              <a:defRPr b="1">
                <a:solidFill>
                  <a:schemeClr val="bg2"/>
                </a:solidFill>
              </a:defRPr>
            </a:lvl3pPr>
            <a:lvl4pPr marL="0" indent="0">
              <a:buNone/>
              <a:defRPr b="1">
                <a:solidFill>
                  <a:schemeClr val="bg2"/>
                </a:solidFill>
              </a:defRPr>
            </a:lvl4pPr>
            <a:lvl5pPr marL="0" indent="0"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" name="Titel 10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idx="17" hasCustomPrompt="1"/>
          </p:nvPr>
        </p:nvSpPr>
        <p:spPr bwMode="gray">
          <a:xfrm>
            <a:off x="6240463" y="1917000"/>
            <a:ext cx="5472162" cy="4104000"/>
          </a:xfrm>
        </p:spPr>
        <p:txBody>
          <a:bodyPr/>
          <a:lstStyle>
            <a:lvl1pPr>
              <a:defRPr sz="1500" b="0">
                <a:solidFill>
                  <a:schemeClr val="tx1"/>
                </a:solidFill>
              </a:defRPr>
            </a:lvl1pPr>
            <a:lvl2pPr marL="180000" indent="-180000">
              <a:buFont typeface="Arial" panose="020B0604020202020204" pitchFamily="34" charset="0"/>
              <a:buChar char="•"/>
              <a:defRPr sz="1500"/>
            </a:lvl2pPr>
            <a:lvl3pPr marL="360000" indent="-180000">
              <a:buFont typeface="Arial" panose="020B0604020202020204" pitchFamily="34" charset="0"/>
              <a:buChar char="•"/>
              <a:defRPr sz="1500"/>
            </a:lvl3pPr>
            <a:lvl4pPr marL="540000" indent="-180000">
              <a:buFont typeface="Arial" panose="020B0604020202020204" pitchFamily="34" charset="0"/>
              <a:buChar char="•"/>
              <a:defRPr sz="1500"/>
            </a:lvl4pPr>
            <a:lvl5pPr marL="720000" indent="-180000">
              <a:buFont typeface="Arial" panose="020B0604020202020204" pitchFamily="34" charset="0"/>
              <a:buChar char="•"/>
              <a:defRPr sz="1500"/>
            </a:lvl5pPr>
            <a:lvl6pPr marL="900000" indent="-180000">
              <a:defRPr sz="1500"/>
            </a:lvl6pPr>
            <a:lvl7pPr marL="900000" indent="-180000">
              <a:defRPr sz="1500"/>
            </a:lvl7pPr>
            <a:lvl8pPr marL="900000" indent="-180000">
              <a:defRPr sz="1500"/>
            </a:lvl8pPr>
            <a:lvl9pPr marL="900000" indent="-180000">
              <a:defRPr sz="1500"/>
            </a:lvl9pPr>
          </a:lstStyle>
          <a:p>
            <a:pPr lvl="0"/>
            <a:r>
              <a:rPr lang="en-US" dirty="0"/>
              <a:t>Content area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8" name="Textplatzhalt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240463" y="1557338"/>
            <a:ext cx="5472162" cy="288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bg2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b="1">
                <a:solidFill>
                  <a:schemeClr val="bg2"/>
                </a:solidFill>
              </a:defRPr>
            </a:lvl2pPr>
            <a:lvl3pPr marL="0" indent="0">
              <a:buNone/>
              <a:defRPr b="1">
                <a:solidFill>
                  <a:schemeClr val="bg2"/>
                </a:solidFill>
              </a:defRPr>
            </a:lvl3pPr>
            <a:lvl4pPr marL="0" indent="0">
              <a:buNone/>
              <a:defRPr b="1">
                <a:solidFill>
                  <a:schemeClr val="bg2"/>
                </a:solidFill>
              </a:defRPr>
            </a:lvl4pPr>
            <a:lvl5pPr marL="0" indent="0">
              <a:buNone/>
              <a:defRPr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79425" y="6164263"/>
            <a:ext cx="9721850" cy="288925"/>
          </a:xfr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1000" b="0">
                <a:solidFill>
                  <a:schemeClr val="tx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000" b="0">
                <a:solidFill>
                  <a:schemeClr val="tx1"/>
                </a:solidFill>
              </a:defRPr>
            </a:lvl2pPr>
            <a:lvl3pPr marL="0" indent="0">
              <a:buNone/>
              <a:defRPr sz="1000" b="0">
                <a:solidFill>
                  <a:schemeClr val="tx1"/>
                </a:solidFill>
              </a:defRPr>
            </a:lvl3pPr>
            <a:lvl4pPr marL="0" indent="0">
              <a:buNone/>
              <a:defRPr sz="1000" b="0">
                <a:solidFill>
                  <a:schemeClr val="tx1"/>
                </a:solidFill>
              </a:defRPr>
            </a:lvl4pPr>
            <a:lvl5pPr marL="0" indent="0">
              <a:buNone/>
              <a:defRPr sz="10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Source / Question / Sample</a:t>
            </a:r>
          </a:p>
        </p:txBody>
      </p:sp>
    </p:spTree>
    <p:extLst>
      <p:ext uri="{BB962C8B-B14F-4D97-AF65-F5344CB8AC3E}">
        <p14:creationId xmlns:p14="http://schemas.microsoft.com/office/powerpoint/2010/main" val="765951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el">
  <p:cSld name="Only Titel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2"/>
          <p:cNvSpPr txBox="1">
            <a:spLocks noGrp="1"/>
          </p:cNvSpPr>
          <p:nvPr>
            <p:ph type="body" idx="1"/>
          </p:nvPr>
        </p:nvSpPr>
        <p:spPr>
          <a:xfrm>
            <a:off x="625526" y="6165850"/>
            <a:ext cx="4035127" cy="35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 b="0" i="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333333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70510" algn="l">
              <a:lnSpc>
                <a:spcPct val="333333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660"/>
              <a:buChar char="•"/>
              <a:defRPr sz="600"/>
            </a:lvl3pPr>
            <a:lvl4pPr marL="1828800" lvl="3" indent="-270510" algn="l">
              <a:lnSpc>
                <a:spcPct val="333333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660"/>
              <a:buChar char="•"/>
              <a:defRPr sz="600"/>
            </a:lvl4pPr>
            <a:lvl5pPr marL="2286000" lvl="4" indent="-270510" algn="l">
              <a:lnSpc>
                <a:spcPct val="333333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660"/>
              <a:buChar char="•"/>
              <a:defRPr sz="600"/>
            </a:lvl5pPr>
            <a:lvl6pPr marL="2743200" lvl="5" indent="-354329" algn="l">
              <a:lnSpc>
                <a:spcPct val="111111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980"/>
              <a:buChar char="▪"/>
              <a:defRPr/>
            </a:lvl6pPr>
            <a:lvl7pPr marL="3200400" lvl="6" indent="-354329" algn="l">
              <a:lnSpc>
                <a:spcPct val="111111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980"/>
              <a:buChar char="▪"/>
              <a:defRPr/>
            </a:lvl7pPr>
            <a:lvl8pPr marL="3657600" lvl="7" indent="-354329" algn="l">
              <a:lnSpc>
                <a:spcPct val="111111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980"/>
              <a:buChar char="▪"/>
              <a:defRPr/>
            </a:lvl8pPr>
            <a:lvl9pPr marL="4114800" lvl="8" indent="-354329" algn="l">
              <a:lnSpc>
                <a:spcPct val="111111"/>
              </a:lnSpc>
              <a:spcBef>
                <a:spcPts val="300"/>
              </a:spcBef>
              <a:spcAft>
                <a:spcPts val="300"/>
              </a:spcAft>
              <a:buClr>
                <a:schemeClr val="dk1"/>
              </a:buClr>
              <a:buSzPts val="1980"/>
              <a:buChar char="▪"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title"/>
          </p:nvPr>
        </p:nvSpPr>
        <p:spPr>
          <a:xfrm>
            <a:off x="620960" y="764784"/>
            <a:ext cx="109440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8333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sldNum" idx="12"/>
          </p:nvPr>
        </p:nvSpPr>
        <p:spPr>
          <a:xfrm>
            <a:off x="11280576" y="6267792"/>
            <a:ext cx="288032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900" b="0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2"/>
          </p:nvPr>
        </p:nvSpPr>
        <p:spPr>
          <a:xfrm>
            <a:off x="624383" y="1556792"/>
            <a:ext cx="10944225" cy="2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800"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800"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800"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80"/>
              <a:buNone/>
              <a:defRPr sz="1800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180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119271"/>
            <a:ext cx="10515600" cy="9322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500809"/>
            <a:ext cx="10515600" cy="4532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</p:spTree>
    <p:extLst>
      <p:ext uri="{BB962C8B-B14F-4D97-AF65-F5344CB8AC3E}">
        <p14:creationId xmlns:p14="http://schemas.microsoft.com/office/powerpoint/2010/main" val="2025444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705" r:id="rId7"/>
    <p:sldLayoutId id="2147483725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9AB00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36575" indent="-268288" algn="l" defTabSz="914400" rtl="0" eaLnBrk="1" latinLnBrk="0" hangingPunct="1">
        <a:lnSpc>
          <a:spcPct val="90000"/>
        </a:lnSpc>
        <a:spcBef>
          <a:spcPts val="500"/>
        </a:spcBef>
        <a:buClr>
          <a:srgbClr val="C10F1E"/>
        </a:buClr>
        <a:buFont typeface="Arial Narrow" panose="020B0606020202030204" pitchFamily="34" charset="0"/>
        <a:buChar char="─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715963" indent="-179388" algn="l" defTabSz="914400" rtl="0" eaLnBrk="1" latinLnBrk="0" hangingPunct="1">
        <a:lnSpc>
          <a:spcPct val="90000"/>
        </a:lnSpc>
        <a:spcBef>
          <a:spcPts val="500"/>
        </a:spcBef>
        <a:buClr>
          <a:srgbClr val="C10F1E"/>
        </a:buClr>
        <a:buFont typeface="Century Gothic" panose="020B0502020202020204" pitchFamily="34" charset="0"/>
        <a:buChar char="•"/>
        <a:defRPr sz="16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893763" indent="-177800" algn="l" defTabSz="914400" rtl="0" eaLnBrk="1" latinLnBrk="0" hangingPunct="1">
        <a:lnSpc>
          <a:spcPct val="90000"/>
        </a:lnSpc>
        <a:spcBef>
          <a:spcPts val="500"/>
        </a:spcBef>
        <a:buClr>
          <a:srgbClr val="E9AB00"/>
        </a:buClr>
        <a:buFont typeface="Arial Narrow" panose="020B0606020202030204" pitchFamily="34" charset="0"/>
        <a:buChar char="-"/>
        <a:defRPr sz="1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intérieur, plancher, plafond, appareil&#10;&#10;Description générée automatiquement">
            <a:extLst>
              <a:ext uri="{FF2B5EF4-FFF2-40B4-BE49-F238E27FC236}">
                <a16:creationId xmlns:a16="http://schemas.microsoft.com/office/drawing/2014/main" id="{607241CC-205E-8BB6-0DE3-040CCFDBE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45668A9-A2FF-911F-3ED0-0213A087F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196" y="484926"/>
            <a:ext cx="10515600" cy="932290"/>
          </a:xfrm>
        </p:spPr>
        <p:txBody>
          <a:bodyPr>
            <a:no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  <a:latin typeface="Calvert MT Std" panose="00000500000000000000" pitchFamily="50" charset="0"/>
              </a:rPr>
              <a:t>Refonte identité visuelle</a:t>
            </a:r>
            <a:br>
              <a:rPr lang="fr-FR" sz="4000" b="1" dirty="0">
                <a:solidFill>
                  <a:schemeClr val="bg1"/>
                </a:solidFill>
                <a:latin typeface="Calvert MT Std" panose="00000500000000000000" pitchFamily="50" charset="0"/>
              </a:rPr>
            </a:br>
            <a:r>
              <a:rPr lang="fr-FR" sz="4000" b="1" dirty="0">
                <a:solidFill>
                  <a:schemeClr val="bg1"/>
                </a:solidFill>
                <a:latin typeface="Calvert MT Std" panose="00000500000000000000" pitchFamily="50" charset="0"/>
              </a:rPr>
              <a:t>&amp; key </a:t>
            </a:r>
            <a:r>
              <a:rPr lang="fr-FR" sz="4000" b="1" dirty="0" err="1">
                <a:solidFill>
                  <a:schemeClr val="bg1"/>
                </a:solidFill>
                <a:latin typeface="Calvert MT Std" panose="00000500000000000000" pitchFamily="50" charset="0"/>
              </a:rPr>
              <a:t>visuals</a:t>
            </a:r>
            <a:r>
              <a:rPr lang="fr-FR" sz="4000" b="1" dirty="0">
                <a:solidFill>
                  <a:schemeClr val="bg1"/>
                </a:solidFill>
                <a:latin typeface="Calvert MT Std" panose="00000500000000000000" pitchFamily="50" charset="0"/>
              </a:rPr>
              <a:t> PAC cuisines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15319F8-398A-1518-C1A1-24A698F8B3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59BD9F1-C630-C0CE-A47E-AFE1B2AE2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871" y="5057775"/>
            <a:ext cx="3309399" cy="164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459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D3208B1-53C0-8BE9-7951-449AA6C02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1492E9F-A686-7CE9-4406-D489AB60B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96E242-ADB0-C545-C46A-B7FFF785E5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06532A23-DB76-8EC0-60C4-C23CC35D6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659650"/>
            <a:ext cx="10515600" cy="932290"/>
          </a:xfrm>
        </p:spPr>
        <p:txBody>
          <a:bodyPr>
            <a:noAutofit/>
          </a:bodyPr>
          <a:lstStyle/>
          <a:p>
            <a:pPr algn="ctr"/>
            <a:r>
              <a:rPr lang="fr-FR" sz="4000" b="1" dirty="0">
                <a:latin typeface="Calvert MT Std" panose="00000500000000000000" pitchFamily="50" charset="0"/>
              </a:rPr>
              <a:t>ANNEXES</a:t>
            </a:r>
          </a:p>
        </p:txBody>
      </p:sp>
    </p:spTree>
    <p:extLst>
      <p:ext uri="{BB962C8B-B14F-4D97-AF65-F5344CB8AC3E}">
        <p14:creationId xmlns:p14="http://schemas.microsoft.com/office/powerpoint/2010/main" val="2105967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AC06D-07DE-FCA2-638F-B3756FB31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2784"/>
            <a:ext cx="10515600" cy="932290"/>
          </a:xfrm>
        </p:spPr>
        <p:txBody>
          <a:bodyPr>
            <a:normAutofit/>
          </a:bodyPr>
          <a:lstStyle/>
          <a:p>
            <a:r>
              <a:rPr lang="fr-FR" sz="3200" b="1" dirty="0"/>
              <a:t>Kit de communication nationale OP PAC 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BA6D853-A419-48DE-167C-EC2A10B03E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4582AE2-08DD-68CA-6BAD-5D8859F7F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11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BE74AE5-2B75-D637-65B9-1838CF657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974" y="1521819"/>
            <a:ext cx="7830439" cy="456646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0D10C85-EFC8-B6F4-70C5-B597AD7F5215}"/>
              </a:ext>
            </a:extLst>
          </p:cNvPr>
          <p:cNvSpPr txBox="1"/>
          <p:nvPr/>
        </p:nvSpPr>
        <p:spPr>
          <a:xfrm>
            <a:off x="510765" y="1501917"/>
            <a:ext cx="6806776" cy="275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fr-FR" sz="11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i="0" u="none" strike="noStrike" baseline="0" dirty="0">
                <a:solidFill>
                  <a:srgbClr val="000000"/>
                </a:solidFill>
              </a:rPr>
              <a:t>Totem</a:t>
            </a:r>
          </a:p>
          <a:p>
            <a:endParaRPr lang="fr-FR" sz="1800" b="1" i="0" u="none" strike="noStrike" baseline="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i="0" u="none" strike="noStrike" baseline="0" dirty="0">
                <a:solidFill>
                  <a:srgbClr val="000000"/>
                </a:solidFill>
              </a:rPr>
              <a:t>Brochures 4 pages</a:t>
            </a:r>
          </a:p>
          <a:p>
            <a:r>
              <a:rPr lang="fr-FR" sz="1800" b="1" i="0" u="none" strike="noStrike" baseline="0" dirty="0">
                <a:solidFill>
                  <a:srgbClr val="000000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i="0" u="none" strike="noStrike" baseline="0" dirty="0">
                <a:solidFill>
                  <a:srgbClr val="000000"/>
                </a:solidFill>
              </a:rPr>
              <a:t>Support «</a:t>
            </a:r>
            <a:r>
              <a:rPr lang="fr-FR" sz="1800" b="1" i="0" u="none" strike="noStrike" baseline="0" dirty="0" err="1">
                <a:solidFill>
                  <a:srgbClr val="000000"/>
                </a:solidFill>
              </a:rPr>
              <a:t>toblerone</a:t>
            </a:r>
            <a:r>
              <a:rPr lang="fr-FR" sz="1800" b="1" i="0" u="none" strike="noStrike" baseline="0" dirty="0">
                <a:solidFill>
                  <a:srgbClr val="000000"/>
                </a:solidFill>
              </a:rPr>
              <a:t>»</a:t>
            </a:r>
          </a:p>
          <a:p>
            <a:endParaRPr lang="fr-FR" sz="1800" b="1" i="0" u="none" strike="noStrike" baseline="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i="0" u="none" strike="noStrike" baseline="0" dirty="0">
                <a:solidFill>
                  <a:srgbClr val="000000"/>
                </a:solidFill>
              </a:rPr>
              <a:t>Affiches A4 </a:t>
            </a:r>
          </a:p>
          <a:p>
            <a:endParaRPr lang="fr-FR" sz="1800" b="1" i="0" u="none" strike="noStrike" baseline="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i="0" u="none" strike="noStrike" baseline="0" dirty="0">
                <a:solidFill>
                  <a:srgbClr val="000000"/>
                </a:solidFill>
              </a:rPr>
              <a:t>Affiche vitrine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61FE6DC-6135-5F8C-74A0-4539B8814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968" y="4321468"/>
            <a:ext cx="967606" cy="136817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8DAC0D-E2F0-15E3-01EC-9452EA604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191" y="2056977"/>
            <a:ext cx="967606" cy="137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76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AE7DA7-0B02-BDA9-FBC0-14B71A870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59620"/>
            <a:ext cx="10515600" cy="932290"/>
          </a:xfrm>
        </p:spPr>
        <p:txBody>
          <a:bodyPr>
            <a:normAutofit/>
          </a:bodyPr>
          <a:lstStyle/>
          <a:p>
            <a:r>
              <a:rPr lang="fr-FR" sz="3200" b="1" dirty="0"/>
              <a:t>Exemple de déclinaisons en local par les franchisés 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55EC94C-2A4D-679C-669C-8F59802144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5E8A5AB-6CB0-73CA-3D04-A1C9FC8A08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12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453EC8A-0A6D-5664-9BEA-B571DC806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33" y="1537232"/>
            <a:ext cx="6004017" cy="367137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81FAEA3-F167-BB81-551F-8837AAB1C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959" y="1649393"/>
            <a:ext cx="5023292" cy="377034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0A3B3A3-60CF-7424-D2CB-725D5596C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5613" y="1537233"/>
            <a:ext cx="3000049" cy="4398057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2EE3417-BAF6-8122-7D90-7E31BB5D001A}"/>
              </a:ext>
            </a:extLst>
          </p:cNvPr>
          <p:cNvSpPr txBox="1"/>
          <p:nvPr/>
        </p:nvSpPr>
        <p:spPr>
          <a:xfrm>
            <a:off x="8941358" y="5935290"/>
            <a:ext cx="2372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Affichage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51F5EC9-D201-1DFC-6E39-CE3270CB0605}"/>
              </a:ext>
            </a:extLst>
          </p:cNvPr>
          <p:cNvSpPr txBox="1"/>
          <p:nvPr/>
        </p:nvSpPr>
        <p:spPr>
          <a:xfrm>
            <a:off x="896787" y="5419736"/>
            <a:ext cx="2372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Catalogue BAL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891E850-D8FE-F455-BB77-0DE64CCCBD3C}"/>
              </a:ext>
            </a:extLst>
          </p:cNvPr>
          <p:cNvSpPr txBox="1"/>
          <p:nvPr/>
        </p:nvSpPr>
        <p:spPr>
          <a:xfrm>
            <a:off x="5118272" y="5504147"/>
            <a:ext cx="2372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Affichage 4/3</a:t>
            </a:r>
          </a:p>
        </p:txBody>
      </p:sp>
    </p:spTree>
    <p:extLst>
      <p:ext uri="{BB962C8B-B14F-4D97-AF65-F5344CB8AC3E}">
        <p14:creationId xmlns:p14="http://schemas.microsoft.com/office/powerpoint/2010/main" val="336684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64B531-2412-13A6-0C7F-778619A2A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Supports digitaux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AB5C5-10D0-D403-2F96-96AA0A48BD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BCC1A5-6D9B-78CF-DA35-10B4CABCF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13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32BB403-DBB8-600D-5EDB-FE43A06D9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96" y="1416798"/>
            <a:ext cx="7643303" cy="279164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F459D95-94DC-B138-ADF8-6B013F32D0E3}"/>
              </a:ext>
            </a:extLst>
          </p:cNvPr>
          <p:cNvSpPr txBox="1"/>
          <p:nvPr/>
        </p:nvSpPr>
        <p:spPr>
          <a:xfrm>
            <a:off x="328474" y="4323426"/>
            <a:ext cx="2610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Bannières web </a:t>
            </a:r>
          </a:p>
        </p:txBody>
      </p:sp>
    </p:spTree>
    <p:extLst>
      <p:ext uri="{BB962C8B-B14F-4D97-AF65-F5344CB8AC3E}">
        <p14:creationId xmlns:p14="http://schemas.microsoft.com/office/powerpoint/2010/main" val="4285195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662A6B-9E76-63EE-46AE-68C3AC11F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Bench </a:t>
            </a:r>
            <a:r>
              <a:rPr lang="fr-FR" dirty="0" err="1"/>
              <a:t>Ixina</a:t>
            </a:r>
            <a:r>
              <a:rPr lang="fr-FR" dirty="0"/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C3AA2F6-561C-F2E6-3CEC-AE8D719112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89DCA8C-B30A-C327-4149-63C82A6C0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14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DEEC269-62D1-C3D9-831F-2B8848A68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079" y="1258814"/>
            <a:ext cx="6711007" cy="917761"/>
          </a:xfrm>
          <a:prstGeom prst="rect">
            <a:avLst/>
          </a:prstGeom>
        </p:spPr>
      </p:pic>
      <p:pic>
        <p:nvPicPr>
          <p:cNvPr id="7" name="Image 6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0113CE51-80B1-DE19-35CF-10E0D08381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767" y="4013939"/>
            <a:ext cx="2449217" cy="1836914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8DE4A2B1-D858-1399-460D-A98E17ECD4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583" y="2833175"/>
            <a:ext cx="2673729" cy="138171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9C37C63-0A0E-681A-4F24-9E50632314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235" y="5509873"/>
            <a:ext cx="5832427" cy="760077"/>
          </a:xfrm>
          <a:prstGeom prst="rect">
            <a:avLst/>
          </a:prstGeom>
        </p:spPr>
      </p:pic>
      <p:pic>
        <p:nvPicPr>
          <p:cNvPr id="11" name="Image 10" descr="Une image contenant texte, extérieur, signe&#10;&#10;Description générée automatiquement">
            <a:extLst>
              <a:ext uri="{FF2B5EF4-FFF2-40B4-BE49-F238E27FC236}">
                <a16:creationId xmlns:a16="http://schemas.microsoft.com/office/drawing/2014/main" id="{71D210D2-1698-66F9-2259-B0F4C88F64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9919" y="2716598"/>
            <a:ext cx="2449218" cy="183691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952FA9B-B81C-36F9-F5DC-A65F4BB674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16863" y="1881356"/>
            <a:ext cx="4980328" cy="3735246"/>
          </a:xfrm>
          <a:prstGeom prst="rect">
            <a:avLst/>
          </a:prstGeom>
        </p:spPr>
      </p:pic>
      <p:pic>
        <p:nvPicPr>
          <p:cNvPr id="13" name="Image 12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EF47B34C-9607-5EBD-C517-99CDF10794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011" y="3748956"/>
            <a:ext cx="2274010" cy="166391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5372E34-8E41-871F-CD01-A8240D9668A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735" y="4553734"/>
            <a:ext cx="2605345" cy="1346373"/>
          </a:xfrm>
          <a:prstGeom prst="rect">
            <a:avLst/>
          </a:prstGeom>
        </p:spPr>
      </p:pic>
      <p:pic>
        <p:nvPicPr>
          <p:cNvPr id="8" name="Image 7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BB3ACB67-F85B-225F-E0E2-6E9275BB86B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39" y="2136667"/>
            <a:ext cx="2464218" cy="127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49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65085A-9A24-44FD-DA6B-A3634F9A4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179" y="366514"/>
            <a:ext cx="10515600" cy="448260"/>
          </a:xfrm>
        </p:spPr>
        <p:txBody>
          <a:bodyPr>
            <a:normAutofit fontScale="90000"/>
          </a:bodyPr>
          <a:lstStyle/>
          <a:p>
            <a:r>
              <a:rPr lang="fr-FR" dirty="0"/>
              <a:t>Bench Cuisinella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05212B-5364-C89F-B25B-143994179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198A1F-5CB8-8666-69B8-7DBA490C36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15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FB1626D-FDE3-B189-2C67-6502E4B3D7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5609" y="1657454"/>
            <a:ext cx="3788052" cy="284103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FF7581B-6CCC-0924-2DB4-204B21DC90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23910" r="43132" b="17752"/>
          <a:stretch/>
        </p:blipFill>
        <p:spPr>
          <a:xfrm rot="5400000">
            <a:off x="2551278" y="1209439"/>
            <a:ext cx="2243695" cy="2006269"/>
          </a:xfrm>
          <a:prstGeom prst="rect">
            <a:avLst/>
          </a:prstGeom>
        </p:spPr>
      </p:pic>
      <p:pic>
        <p:nvPicPr>
          <p:cNvPr id="8" name="Image 7" descr="Une image contenant texte, fenêtre&#10;&#10;Description générée automatiquement">
            <a:extLst>
              <a:ext uri="{FF2B5EF4-FFF2-40B4-BE49-F238E27FC236}">
                <a16:creationId xmlns:a16="http://schemas.microsoft.com/office/drawing/2014/main" id="{D27ECCDB-DF5E-8A9E-6C34-3A9FB06B46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6" t="20914" r="50000" b="48574"/>
          <a:stretch/>
        </p:blipFill>
        <p:spPr>
          <a:xfrm>
            <a:off x="907004" y="4321902"/>
            <a:ext cx="2355117" cy="193279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91501C6-FC30-4897-14D7-B0DC728130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4295" y="1233349"/>
            <a:ext cx="6194746" cy="7674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33E1342-4818-C298-1D84-B391C7FF0A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3" t="16372" r="37526" b="17260"/>
          <a:stretch/>
        </p:blipFill>
        <p:spPr>
          <a:xfrm rot="5400000">
            <a:off x="2957254" y="3285519"/>
            <a:ext cx="1948186" cy="187383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081C821-A50D-68A1-139A-82FE2754CE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8357" y="2182578"/>
            <a:ext cx="3030939" cy="387562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8A5AD4-F920-127D-04AF-29683E0913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30" y="2768605"/>
            <a:ext cx="3185757" cy="238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50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7B8A25-6D50-6B6E-274C-C6F1385C3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258" y="217670"/>
            <a:ext cx="10515600" cy="577250"/>
          </a:xfrm>
        </p:spPr>
        <p:txBody>
          <a:bodyPr/>
          <a:lstStyle/>
          <a:p>
            <a:r>
              <a:rPr lang="fr-FR" dirty="0"/>
              <a:t>Bench Schmidt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AC2B8F2-1777-9352-7B84-9C2B8693F9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B799908-333A-F95B-8B6A-0253738C6A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16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52A7954-D4FB-375E-80B0-F09EF1649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219" y="2884648"/>
            <a:ext cx="2935179" cy="3452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 descr="Une image contenant intérieur, fenêtre, meubles&#10;&#10;Description générée automatiquement">
            <a:extLst>
              <a:ext uri="{FF2B5EF4-FFF2-40B4-BE49-F238E27FC236}">
                <a16:creationId xmlns:a16="http://schemas.microsoft.com/office/drawing/2014/main" id="{9676B849-3704-B845-86F5-6A281B8127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090" y="3127754"/>
            <a:ext cx="2512161" cy="650269"/>
          </a:xfrm>
          <a:prstGeom prst="rect">
            <a:avLst/>
          </a:prstGeom>
        </p:spPr>
      </p:pic>
      <p:pic>
        <p:nvPicPr>
          <p:cNvPr id="8" name="Image 7" descr="Une image contenant texte, intérieur, table&#10;&#10;Description générée automatiquement">
            <a:extLst>
              <a:ext uri="{FF2B5EF4-FFF2-40B4-BE49-F238E27FC236}">
                <a16:creationId xmlns:a16="http://schemas.microsoft.com/office/drawing/2014/main" id="{F453CCAF-962E-5DDF-FAF9-A652295651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576" y="3892803"/>
            <a:ext cx="2633188" cy="59485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5DA7244-6AF1-F731-9CFB-01A06467B2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576" y="4731790"/>
            <a:ext cx="2633188" cy="59135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9F4550E-A682-4C11-0D10-10CCC3C6E3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366" y="5491704"/>
            <a:ext cx="2548886" cy="640579"/>
          </a:xfrm>
          <a:prstGeom prst="rect">
            <a:avLst/>
          </a:prstGeom>
        </p:spPr>
      </p:pic>
      <p:pic>
        <p:nvPicPr>
          <p:cNvPr id="11" name="Image 10" descr="Une image contenant texte, intérieur, mur, appareil de cuisine&#10;&#10;Description générée automatiquement">
            <a:extLst>
              <a:ext uri="{FF2B5EF4-FFF2-40B4-BE49-F238E27FC236}">
                <a16:creationId xmlns:a16="http://schemas.microsoft.com/office/drawing/2014/main" id="{3D6FF35F-C9BE-3F22-A6F8-35AB4EC5AD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3" r="25001" b="38189"/>
          <a:stretch/>
        </p:blipFill>
        <p:spPr>
          <a:xfrm>
            <a:off x="440219" y="1006578"/>
            <a:ext cx="2115371" cy="30572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6336FFE-F042-C495-F86B-E945F841125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8" t="20632" r="37911" b="41604"/>
          <a:stretch/>
        </p:blipFill>
        <p:spPr>
          <a:xfrm rot="5400000">
            <a:off x="7233875" y="1996381"/>
            <a:ext cx="5258493" cy="2935179"/>
          </a:xfrm>
          <a:prstGeom prst="rect">
            <a:avLst/>
          </a:prstGeom>
        </p:spPr>
      </p:pic>
      <p:pic>
        <p:nvPicPr>
          <p:cNvPr id="13" name="Image 12" descr="Une image contenant intérieur, appareil de cuisine, poêle&#10;&#10;Description générée automatiquement">
            <a:extLst>
              <a:ext uri="{FF2B5EF4-FFF2-40B4-BE49-F238E27FC236}">
                <a16:creationId xmlns:a16="http://schemas.microsoft.com/office/drawing/2014/main" id="{A45A349F-AAAB-EAD8-836B-E5E51F85A34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1" t="17577" r="22960" b="8891"/>
          <a:stretch/>
        </p:blipFill>
        <p:spPr>
          <a:xfrm rot="5400000">
            <a:off x="714120" y="3612536"/>
            <a:ext cx="2864926" cy="245685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1806479-8E82-6FF9-A9B6-6BB62286FD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8737" y="1159700"/>
            <a:ext cx="5152834" cy="169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7909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003FFA-BFD5-9D71-0CBD-78913AC3B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Bench Mobalpa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A9229A9-630E-AC97-4240-2DC6CD1E7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5A4AE1B-95FB-9E95-AD3B-E92CF83D63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17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7C04FA1-FD5F-AD0F-A77E-3A9D439CB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49" y="1366672"/>
            <a:ext cx="4622657" cy="441890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3B3890A-C20F-2A1D-5B44-318BABAB0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346" y="3929067"/>
            <a:ext cx="1683773" cy="184256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3127A31-0752-64A8-E0E5-5FE5AA9F8A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0456" y="1325008"/>
            <a:ext cx="4624731" cy="260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18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61A166-0EC5-2324-FA76-4E88AE40EB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B1D9E28-9912-684B-015D-11D07AC8A5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37CD6669-CB2C-3453-3E1F-4F36F52B6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698"/>
            <a:ext cx="10515600" cy="577250"/>
          </a:xfrm>
        </p:spPr>
        <p:txBody>
          <a:bodyPr/>
          <a:lstStyle/>
          <a:p>
            <a:r>
              <a:rPr lang="fr-FR" dirty="0"/>
              <a:t>Bench </a:t>
            </a:r>
            <a:r>
              <a:rPr lang="fr-FR" dirty="0" err="1"/>
              <a:t>Socoo’c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7FE452B-4623-AD2B-561E-9FC307D4A6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" t="10025" r="43517" b="30034"/>
          <a:stretch/>
        </p:blipFill>
        <p:spPr>
          <a:xfrm rot="5400000">
            <a:off x="318420" y="1632256"/>
            <a:ext cx="3553335" cy="28185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2FDDC23-A608-F1C5-1059-5D928540F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6" t="20956" r="13410" b="41344"/>
          <a:stretch/>
        </p:blipFill>
        <p:spPr>
          <a:xfrm>
            <a:off x="3117038" y="3135927"/>
            <a:ext cx="4361247" cy="3059634"/>
          </a:xfrm>
          <a:prstGeom prst="rect">
            <a:avLst/>
          </a:prstGeom>
        </p:spPr>
      </p:pic>
      <p:pic>
        <p:nvPicPr>
          <p:cNvPr id="9" name="Image 8" descr="Une image contenant texte, intérieur, chaîne hi-fi&#10;&#10;Description générée automatiquement">
            <a:extLst>
              <a:ext uri="{FF2B5EF4-FFF2-40B4-BE49-F238E27FC236}">
                <a16:creationId xmlns:a16="http://schemas.microsoft.com/office/drawing/2014/main" id="{52CE7B08-601B-0F9A-6CB9-4B25BEC067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0" t="37189" r="5712" b="17771"/>
          <a:stretch/>
        </p:blipFill>
        <p:spPr>
          <a:xfrm>
            <a:off x="587115" y="4322037"/>
            <a:ext cx="2413254" cy="187491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B267950-2169-C92D-E6B2-6A98F11C5E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3400" y="1337556"/>
            <a:ext cx="6085060" cy="100857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B942DF2-1560-BBAD-E030-DA722BC500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8285" y="2564907"/>
            <a:ext cx="4361247" cy="363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811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D3208B1-53C0-8BE9-7951-449AA6C02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TITRE DE LA PRÉSENTATION | DATE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1492E9F-A686-7CE9-4406-D489AB60B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96E242-ADB0-C545-C46A-B7FFF785E5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06532A23-DB76-8EC0-60C4-C23CC35D6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659650"/>
            <a:ext cx="10515600" cy="932290"/>
          </a:xfrm>
        </p:spPr>
        <p:txBody>
          <a:bodyPr>
            <a:noAutofit/>
          </a:bodyPr>
          <a:lstStyle/>
          <a:p>
            <a:pPr algn="ctr"/>
            <a:r>
              <a:rPr lang="fr-FR" sz="4000" b="1" dirty="0">
                <a:latin typeface="Calvert MT Std" panose="00000500000000000000" pitchFamily="50" charset="0"/>
              </a:rPr>
              <a:t>ÉTAT DES LIEUX</a:t>
            </a:r>
          </a:p>
        </p:txBody>
      </p:sp>
    </p:spTree>
    <p:extLst>
      <p:ext uri="{BB962C8B-B14F-4D97-AF65-F5344CB8AC3E}">
        <p14:creationId xmlns:p14="http://schemas.microsoft.com/office/powerpoint/2010/main" val="1316672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1386" y="225820"/>
            <a:ext cx="9026371" cy="716066"/>
          </a:xfrm>
        </p:spPr>
        <p:txBody>
          <a:bodyPr>
            <a:normAutofit/>
          </a:bodyPr>
          <a:lstStyle/>
          <a:p>
            <a:r>
              <a:rPr lang="fr-FR" b="1" dirty="0"/>
              <a:t>Une </a:t>
            </a:r>
            <a:r>
              <a:rPr lang="fr-FR" sz="3200" b="1" dirty="0"/>
              <a:t>narration au ton humoristique…</a:t>
            </a:r>
            <a:endParaRPr lang="fr-FR" dirty="0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8B8A98F-FEFF-AC9E-4841-ECB401516260}"/>
              </a:ext>
            </a:extLst>
          </p:cNvPr>
          <p:cNvSpPr txBox="1"/>
          <p:nvPr/>
        </p:nvSpPr>
        <p:spPr>
          <a:xfrm>
            <a:off x="800837" y="1163686"/>
            <a:ext cx="112185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/>
              <a:t>… mais qui cannibalise le message et reste très décalée </a:t>
            </a:r>
            <a:r>
              <a:rPr lang="fr-FR" sz="2400" dirty="0"/>
              <a:t>vs nos </a:t>
            </a:r>
            <a:r>
              <a:rPr lang="fr-FR" sz="2400" b="1" dirty="0"/>
              <a:t>enjeux :  </a:t>
            </a:r>
          </a:p>
          <a:p>
            <a:r>
              <a:rPr lang="fr-FR" sz="2400" b="1" dirty="0"/>
              <a:t>Notoriété</a:t>
            </a:r>
            <a:r>
              <a:rPr lang="fr-FR" sz="2400" dirty="0"/>
              <a:t>,</a:t>
            </a:r>
            <a:r>
              <a:rPr lang="fr-FR" sz="2400" b="1" dirty="0"/>
              <a:t> </a:t>
            </a:r>
            <a:r>
              <a:rPr lang="fr-FR" sz="2400" dirty="0"/>
              <a:t>promesses (</a:t>
            </a:r>
            <a:r>
              <a:rPr lang="fr-FR" sz="2400" b="1" dirty="0"/>
              <a:t>choix, expertise, confiance</a:t>
            </a:r>
            <a:r>
              <a:rPr lang="fr-FR" sz="2400" dirty="0"/>
              <a:t>) </a:t>
            </a:r>
          </a:p>
        </p:txBody>
      </p:sp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F6E237C7-2D10-BA20-0ED8-F4ABE6DE48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37" y="372621"/>
            <a:ext cx="836881" cy="537447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2B559729-90D9-46E3-51F3-9C364C0F7AED}"/>
              </a:ext>
            </a:extLst>
          </p:cNvPr>
          <p:cNvCxnSpPr>
            <a:cxnSpLocks/>
          </p:cNvCxnSpPr>
          <p:nvPr/>
        </p:nvCxnSpPr>
        <p:spPr>
          <a:xfrm flipV="1">
            <a:off x="924505" y="338383"/>
            <a:ext cx="589547" cy="63088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2065BC9A-0B18-066C-2023-E919A111D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05" y="2234603"/>
            <a:ext cx="4902743" cy="164218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FFA874D-8297-84D9-7B5F-4645040DD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7819" y="2727933"/>
            <a:ext cx="5691567" cy="178290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2EDB1DD-2588-DD06-9F58-C82941AF1E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79" y="3619383"/>
            <a:ext cx="5945001" cy="290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78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6849" y="234880"/>
            <a:ext cx="10468149" cy="716066"/>
          </a:xfrm>
        </p:spPr>
        <p:txBody>
          <a:bodyPr>
            <a:normAutofit/>
          </a:bodyPr>
          <a:lstStyle/>
          <a:p>
            <a:r>
              <a:rPr lang="fr-FR" sz="3200" dirty="0"/>
              <a:t>Des </a:t>
            </a:r>
            <a:r>
              <a:rPr lang="fr-FR" sz="3200" b="1" dirty="0"/>
              <a:t>messages promotionnels </a:t>
            </a:r>
            <a:r>
              <a:rPr lang="fr-FR" sz="3200" dirty="0"/>
              <a:t>souvent</a:t>
            </a:r>
            <a:r>
              <a:rPr lang="fr-FR" sz="3200" b="1" dirty="0"/>
              <a:t> peu lisibles…</a:t>
            </a:r>
            <a:endParaRPr lang="fr-FR" dirty="0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8B8A98F-FEFF-AC9E-4841-ECB401516260}"/>
              </a:ext>
            </a:extLst>
          </p:cNvPr>
          <p:cNvSpPr txBox="1"/>
          <p:nvPr/>
        </p:nvSpPr>
        <p:spPr>
          <a:xfrm>
            <a:off x="725470" y="1295058"/>
            <a:ext cx="107799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/>
              <a:t>… &amp; </a:t>
            </a:r>
            <a:r>
              <a:rPr lang="fr-FR" sz="2400" b="1" dirty="0"/>
              <a:t>pas immédiatement compréhensibles</a:t>
            </a:r>
            <a:r>
              <a:rPr lang="fr-FR" sz="2400" dirty="0"/>
              <a:t>, notamment sur les supports magasins</a:t>
            </a:r>
          </a:p>
        </p:txBody>
      </p:sp>
      <p:pic>
        <p:nvPicPr>
          <p:cNvPr id="15" name="Graphique 14" descr="Œil avec un remplissage uni">
            <a:extLst>
              <a:ext uri="{FF2B5EF4-FFF2-40B4-BE49-F238E27FC236}">
                <a16:creationId xmlns:a16="http://schemas.microsoft.com/office/drawing/2014/main" id="{8C7381DA-DB5F-2764-40B5-C581ABD74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619" y="-1176"/>
            <a:ext cx="1240872" cy="1240872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38D15F9D-6AA3-4462-D6C4-D0EEE70F7C9C}"/>
              </a:ext>
            </a:extLst>
          </p:cNvPr>
          <p:cNvCxnSpPr>
            <a:cxnSpLocks/>
          </p:cNvCxnSpPr>
          <p:nvPr/>
        </p:nvCxnSpPr>
        <p:spPr>
          <a:xfrm flipV="1">
            <a:off x="573180" y="234880"/>
            <a:ext cx="725132" cy="89414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EF6E7C33-AB5C-5432-AB6B-974D2262DC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262" t="18187" r="27461" b="25280"/>
          <a:stretch/>
        </p:blipFill>
        <p:spPr>
          <a:xfrm>
            <a:off x="9488554" y="2118253"/>
            <a:ext cx="2594732" cy="306575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FC384A0-2A7B-7B3D-B216-C6ECF11B04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747"/>
          <a:stretch/>
        </p:blipFill>
        <p:spPr>
          <a:xfrm>
            <a:off x="3413547" y="2118254"/>
            <a:ext cx="2850079" cy="3065755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802768DF-7CC8-E162-0B5D-8583BE9D433B}"/>
              </a:ext>
            </a:extLst>
          </p:cNvPr>
          <p:cNvSpPr/>
          <p:nvPr/>
        </p:nvSpPr>
        <p:spPr>
          <a:xfrm>
            <a:off x="4108920" y="2088302"/>
            <a:ext cx="578734" cy="7818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7FF5A92C-A93A-973A-3D01-9FA9286CE437}"/>
              </a:ext>
            </a:extLst>
          </p:cNvPr>
          <p:cNvSpPr/>
          <p:nvPr/>
        </p:nvSpPr>
        <p:spPr>
          <a:xfrm>
            <a:off x="5197927" y="2743200"/>
            <a:ext cx="972054" cy="230678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9BABA95-3CB0-EF32-B82B-9ACA6A555EDE}"/>
              </a:ext>
            </a:extLst>
          </p:cNvPr>
          <p:cNvSpPr/>
          <p:nvPr/>
        </p:nvSpPr>
        <p:spPr>
          <a:xfrm rot="5400000">
            <a:off x="10149813" y="3092019"/>
            <a:ext cx="1127464" cy="1848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75E3919A-A490-8F5E-868C-096D404327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0924" y="2118254"/>
            <a:ext cx="2173328" cy="3065756"/>
          </a:xfrm>
          <a:prstGeom prst="rect">
            <a:avLst/>
          </a:prstGeom>
        </p:spPr>
      </p:pic>
      <p:sp>
        <p:nvSpPr>
          <p:cNvPr id="23" name="Flèche : bas 22">
            <a:extLst>
              <a:ext uri="{FF2B5EF4-FFF2-40B4-BE49-F238E27FC236}">
                <a16:creationId xmlns:a16="http://schemas.microsoft.com/office/drawing/2014/main" id="{B41A62DF-52BC-46FC-B831-05EC1FE6B1C3}"/>
              </a:ext>
            </a:extLst>
          </p:cNvPr>
          <p:cNvSpPr/>
          <p:nvPr/>
        </p:nvSpPr>
        <p:spPr>
          <a:xfrm rot="16200000">
            <a:off x="8889830" y="3468326"/>
            <a:ext cx="567160" cy="28936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B1BDB4C5-F321-6EA5-E0DA-0E7F36CBD2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883" y="2059432"/>
            <a:ext cx="2263994" cy="3183400"/>
          </a:xfrm>
          <a:prstGeom prst="rect">
            <a:avLst/>
          </a:prstGeom>
        </p:spPr>
      </p:pic>
      <p:sp>
        <p:nvSpPr>
          <p:cNvPr id="25" name="Flèche : bas 24">
            <a:extLst>
              <a:ext uri="{FF2B5EF4-FFF2-40B4-BE49-F238E27FC236}">
                <a16:creationId xmlns:a16="http://schemas.microsoft.com/office/drawing/2014/main" id="{FCF87B6B-BEB6-6CF2-ECC3-76AB778EF489}"/>
              </a:ext>
            </a:extLst>
          </p:cNvPr>
          <p:cNvSpPr/>
          <p:nvPr/>
        </p:nvSpPr>
        <p:spPr>
          <a:xfrm rot="16200000">
            <a:off x="2812034" y="3436651"/>
            <a:ext cx="567160" cy="28936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359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15137" y="150672"/>
            <a:ext cx="10468149" cy="716066"/>
          </a:xfrm>
        </p:spPr>
        <p:txBody>
          <a:bodyPr>
            <a:normAutofit/>
          </a:bodyPr>
          <a:lstStyle/>
          <a:p>
            <a:r>
              <a:rPr lang="fr-FR" dirty="0">
                <a:cs typeface="Arial" panose="020B0604020202020204" pitchFamily="34" charset="0"/>
              </a:rPr>
              <a:t>un call to action unique autour de la prise de RDV…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5</a:t>
            </a:fld>
            <a:endParaRPr lang="fr-FR" dirty="0"/>
          </a:p>
        </p:txBody>
      </p:sp>
      <p:pic>
        <p:nvPicPr>
          <p:cNvPr id="15" name="Graphique 14" descr="Œil avec un remplissage uni">
            <a:extLst>
              <a:ext uri="{FF2B5EF4-FFF2-40B4-BE49-F238E27FC236}">
                <a16:creationId xmlns:a16="http://schemas.microsoft.com/office/drawing/2014/main" id="{8C7381DA-DB5F-2764-40B5-C581ABD74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619" y="-1176"/>
            <a:ext cx="1240872" cy="1240872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38D15F9D-6AA3-4462-D6C4-D0EEE70F7C9C}"/>
              </a:ext>
            </a:extLst>
          </p:cNvPr>
          <p:cNvCxnSpPr>
            <a:cxnSpLocks/>
          </p:cNvCxnSpPr>
          <p:nvPr/>
        </p:nvCxnSpPr>
        <p:spPr>
          <a:xfrm flipV="1">
            <a:off x="573180" y="234880"/>
            <a:ext cx="725132" cy="89414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20F4B73C-A215-597E-F991-1B1C98105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996" y="1856881"/>
            <a:ext cx="7748583" cy="297392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7BB99C99-7F04-D37F-809F-C3C039FFF283}"/>
              </a:ext>
            </a:extLst>
          </p:cNvPr>
          <p:cNvSpPr/>
          <p:nvPr/>
        </p:nvSpPr>
        <p:spPr>
          <a:xfrm>
            <a:off x="247160" y="3034565"/>
            <a:ext cx="5203729" cy="92487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F7EEEA7-9B87-6A68-5147-522F64FB1AA4}"/>
              </a:ext>
            </a:extLst>
          </p:cNvPr>
          <p:cNvSpPr txBox="1"/>
          <p:nvPr/>
        </p:nvSpPr>
        <p:spPr>
          <a:xfrm>
            <a:off x="8321415" y="1768972"/>
            <a:ext cx="37618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/>
              <a:t>… mais un logo peu visible,</a:t>
            </a:r>
          </a:p>
          <a:p>
            <a:r>
              <a:rPr lang="fr-FR" sz="2400" b="1" dirty="0"/>
              <a:t>sans signature et sans promesse de marque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886428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61925" y="146151"/>
            <a:ext cx="10468149" cy="716066"/>
          </a:xfrm>
        </p:spPr>
        <p:txBody>
          <a:bodyPr>
            <a:normAutofit/>
          </a:bodyPr>
          <a:lstStyle/>
          <a:p>
            <a:r>
              <a:rPr lang="fr-FR" sz="3200" b="1" dirty="0"/>
              <a:t>Les enjeux  </a:t>
            </a:r>
            <a:endParaRPr lang="fr-FR" sz="32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72454F5-5573-833B-3AA5-5C08E469D27F}"/>
              </a:ext>
            </a:extLst>
          </p:cNvPr>
          <p:cNvSpPr txBox="1"/>
          <p:nvPr/>
        </p:nvSpPr>
        <p:spPr>
          <a:xfrm>
            <a:off x="2527245" y="1508985"/>
            <a:ext cx="8998448" cy="1595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fr-FR" sz="2400" b="1" dirty="0">
                <a:sym typeface="Open Sans"/>
              </a:rPr>
              <a:t>(Re) définir l’identité graphique et la signature </a:t>
            </a:r>
            <a:r>
              <a:rPr lang="fr-FR" sz="2400" dirty="0">
                <a:sym typeface="Open Sans"/>
              </a:rPr>
              <a:t>de Darty CC pour asseoir notre notoriété sur la cuisine équipée et </a:t>
            </a:r>
            <a:r>
              <a:rPr lang="fr-FR" sz="2400" b="1" dirty="0">
                <a:sym typeface="Open Sans"/>
              </a:rPr>
              <a:t>mettre en avant les </a:t>
            </a:r>
            <a:r>
              <a:rPr lang="fr-FR" sz="2400" dirty="0">
                <a:sym typeface="Open Sans"/>
              </a:rPr>
              <a:t>forces de la marque Darty CC.</a:t>
            </a:r>
            <a:endParaRPr lang="fr-FR" sz="2400" b="1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6C0E45E-74D7-5FB2-117F-420AED68CB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82" y="3751254"/>
            <a:ext cx="1329583" cy="132958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1A0A8F6-9D66-0443-B2B0-0517FBB94F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707762"/>
            <a:ext cx="1657159" cy="119794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656BBB47-AE81-4F7C-F134-DDF8A9BE490A}"/>
              </a:ext>
            </a:extLst>
          </p:cNvPr>
          <p:cNvSpPr txBox="1"/>
          <p:nvPr/>
        </p:nvSpPr>
        <p:spPr>
          <a:xfrm>
            <a:off x="2527245" y="3753473"/>
            <a:ext cx="939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ym typeface="Open Sans"/>
              </a:rPr>
              <a:t>Simplifier</a:t>
            </a:r>
            <a:r>
              <a:rPr lang="fr-FR" sz="2400" dirty="0">
                <a:sym typeface="Open Sans"/>
              </a:rPr>
              <a:t> notre message pour mieux </a:t>
            </a:r>
            <a:r>
              <a:rPr lang="fr-FR" sz="2400" b="1" dirty="0">
                <a:sym typeface="Open Sans"/>
              </a:rPr>
              <a:t>faire émerger nos offres </a:t>
            </a:r>
          </a:p>
          <a:p>
            <a:r>
              <a:rPr lang="fr-FR" sz="2400" dirty="0">
                <a:sym typeface="Open Sans"/>
              </a:rPr>
              <a:t>&amp; les rendre </a:t>
            </a:r>
            <a:r>
              <a:rPr lang="fr-FR" sz="2400" b="1" dirty="0">
                <a:sym typeface="Open Sans"/>
              </a:rPr>
              <a:t>immédiatement compréhensibles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900117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61925" y="146151"/>
            <a:ext cx="10468149" cy="716066"/>
          </a:xfrm>
        </p:spPr>
        <p:txBody>
          <a:bodyPr>
            <a:normAutofit/>
          </a:bodyPr>
          <a:lstStyle/>
          <a:p>
            <a:r>
              <a:rPr lang="fr-FR" sz="3200" b="1" dirty="0"/>
              <a:t>Les livrables attendus</a:t>
            </a:r>
            <a:endParaRPr lang="fr-FR" sz="32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8169B6C-30C3-8D56-8C5F-04964A41DE3E}"/>
              </a:ext>
            </a:extLst>
          </p:cNvPr>
          <p:cNvSpPr txBox="1"/>
          <p:nvPr/>
        </p:nvSpPr>
        <p:spPr>
          <a:xfrm>
            <a:off x="1750845" y="4863965"/>
            <a:ext cx="5819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UNE SIGNATURE DE MARQUE ASSOCIÉE À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AA754A6-8139-4B3D-609F-02C1CCE4D7DF}"/>
              </a:ext>
            </a:extLst>
          </p:cNvPr>
          <p:cNvSpPr txBox="1"/>
          <p:nvPr/>
        </p:nvSpPr>
        <p:spPr>
          <a:xfrm>
            <a:off x="1750845" y="1319840"/>
            <a:ext cx="966475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DES MESSAGES CLÉS &amp; CALL TO ACTION </a:t>
            </a:r>
          </a:p>
          <a:p>
            <a:endParaRPr lang="fr-FR" sz="1000" b="1" dirty="0"/>
          </a:p>
          <a:p>
            <a:r>
              <a:rPr lang="fr-FR" sz="2400" b="1" dirty="0"/>
              <a:t>spécifiques à chaque OP du PAC : </a:t>
            </a:r>
            <a:r>
              <a:rPr lang="fr-FR" sz="2400" dirty="0"/>
              <a:t>Pose offerte, Offre GEM, Mobilier… en lien aves les piliers de la marque : </a:t>
            </a:r>
            <a:r>
              <a:rPr lang="fr-FR" sz="2400" b="1" dirty="0">
                <a:sym typeface="Open Sans"/>
              </a:rPr>
              <a:t>choix, expertise, confiance</a:t>
            </a:r>
            <a:endParaRPr lang="fr-FR" sz="24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380B82C-A38C-F60F-1E56-2D373EB17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461" y="4723159"/>
            <a:ext cx="2486333" cy="66092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E40E8B-073D-FC98-030F-1A3FD89C8D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25" y="4583218"/>
            <a:ext cx="888920" cy="88892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A3608B8-B716-78B9-D3DF-183AC9684A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41" y="1153304"/>
            <a:ext cx="1317959" cy="131795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6762847-0125-49E1-5DD7-E7EE544B71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37" y="2994423"/>
            <a:ext cx="726365" cy="97868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8298C91-8AF5-87F9-5BB2-ED6154414DB0}"/>
              </a:ext>
            </a:extLst>
          </p:cNvPr>
          <p:cNvSpPr txBox="1"/>
          <p:nvPr/>
        </p:nvSpPr>
        <p:spPr>
          <a:xfrm>
            <a:off x="1848500" y="2928886"/>
            <a:ext cx="96647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UN TERRITOIRE GRAPHIQUE </a:t>
            </a:r>
          </a:p>
          <a:p>
            <a:r>
              <a:rPr lang="fr-FR" sz="2400" b="1" dirty="0"/>
              <a:t>avec un encodant propre à Darty CC</a:t>
            </a:r>
            <a:r>
              <a:rPr lang="fr-FR" sz="2400" dirty="0"/>
              <a:t>, </a:t>
            </a:r>
          </a:p>
          <a:p>
            <a:r>
              <a:rPr lang="fr-FR" sz="2400" dirty="0"/>
              <a:t>facilement déclinable sur tous nos supports de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033514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E0A9E2D5-A2AE-4329-9C67-A6EE704EE26C}"/>
              </a:ext>
            </a:extLst>
          </p:cNvPr>
          <p:cNvCxnSpPr>
            <a:cxnSpLocks/>
          </p:cNvCxnSpPr>
          <p:nvPr/>
        </p:nvCxnSpPr>
        <p:spPr>
          <a:xfrm>
            <a:off x="1720404" y="1016184"/>
            <a:ext cx="47243" cy="584181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8BA7C444-1F54-41BC-9601-7D6FABBDB6A9}"/>
              </a:ext>
            </a:extLst>
          </p:cNvPr>
          <p:cNvCxnSpPr>
            <a:cxnSpLocks/>
          </p:cNvCxnSpPr>
          <p:nvPr/>
        </p:nvCxnSpPr>
        <p:spPr>
          <a:xfrm>
            <a:off x="2670647" y="1077044"/>
            <a:ext cx="45746" cy="578095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83196A77-2AE8-4D69-9BEA-CAF262B72478}"/>
              </a:ext>
            </a:extLst>
          </p:cNvPr>
          <p:cNvCxnSpPr>
            <a:cxnSpLocks/>
          </p:cNvCxnSpPr>
          <p:nvPr/>
        </p:nvCxnSpPr>
        <p:spPr>
          <a:xfrm>
            <a:off x="3620892" y="1016184"/>
            <a:ext cx="41281" cy="584181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88E247E1-D69B-457F-AFC5-83E3ADAD2555}"/>
              </a:ext>
            </a:extLst>
          </p:cNvPr>
          <p:cNvCxnSpPr>
            <a:cxnSpLocks/>
          </p:cNvCxnSpPr>
          <p:nvPr/>
        </p:nvCxnSpPr>
        <p:spPr>
          <a:xfrm>
            <a:off x="4571136" y="1115320"/>
            <a:ext cx="10597" cy="574268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4B04B7EC-9BFC-4A5F-85F0-CFF186ABDE40}"/>
              </a:ext>
            </a:extLst>
          </p:cNvPr>
          <p:cNvCxnSpPr>
            <a:cxnSpLocks/>
          </p:cNvCxnSpPr>
          <p:nvPr/>
        </p:nvCxnSpPr>
        <p:spPr>
          <a:xfrm>
            <a:off x="5521380" y="1115320"/>
            <a:ext cx="13009" cy="574268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F318C84C-18DD-450D-AB5C-2362D12EC7B0}"/>
              </a:ext>
            </a:extLst>
          </p:cNvPr>
          <p:cNvCxnSpPr>
            <a:cxnSpLocks/>
          </p:cNvCxnSpPr>
          <p:nvPr/>
        </p:nvCxnSpPr>
        <p:spPr>
          <a:xfrm>
            <a:off x="6471625" y="1077044"/>
            <a:ext cx="59835" cy="578095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6333A9C3-646F-41D2-A53C-AD4216D7BD76}"/>
              </a:ext>
            </a:extLst>
          </p:cNvPr>
          <p:cNvCxnSpPr>
            <a:cxnSpLocks/>
          </p:cNvCxnSpPr>
          <p:nvPr/>
        </p:nvCxnSpPr>
        <p:spPr>
          <a:xfrm>
            <a:off x="7421868" y="1115320"/>
            <a:ext cx="59835" cy="574268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726E8F84-9DD7-477F-A2A0-EBC6F88CA5C7}"/>
              </a:ext>
            </a:extLst>
          </p:cNvPr>
          <p:cNvCxnSpPr>
            <a:cxnSpLocks/>
          </p:cNvCxnSpPr>
          <p:nvPr/>
        </p:nvCxnSpPr>
        <p:spPr>
          <a:xfrm>
            <a:off x="8372111" y="1016184"/>
            <a:ext cx="72363" cy="584181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A1B34B4D-E700-4E3E-9415-0532E9D8C6B2}"/>
              </a:ext>
            </a:extLst>
          </p:cNvPr>
          <p:cNvCxnSpPr>
            <a:cxnSpLocks/>
          </p:cNvCxnSpPr>
          <p:nvPr/>
        </p:nvCxnSpPr>
        <p:spPr>
          <a:xfrm>
            <a:off x="9322355" y="1077044"/>
            <a:ext cx="6630" cy="584181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ECD55043-0E7E-411E-BD41-A279BCCDAB67}"/>
              </a:ext>
            </a:extLst>
          </p:cNvPr>
          <p:cNvCxnSpPr>
            <a:cxnSpLocks/>
          </p:cNvCxnSpPr>
          <p:nvPr/>
        </p:nvCxnSpPr>
        <p:spPr>
          <a:xfrm>
            <a:off x="10272600" y="1077044"/>
            <a:ext cx="22645" cy="5841817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F70CCB1B-77C1-420E-A809-DB12713A0345}"/>
              </a:ext>
            </a:extLst>
          </p:cNvPr>
          <p:cNvCxnSpPr>
            <a:cxnSpLocks/>
          </p:cNvCxnSpPr>
          <p:nvPr/>
        </p:nvCxnSpPr>
        <p:spPr>
          <a:xfrm>
            <a:off x="11222844" y="1077045"/>
            <a:ext cx="79894" cy="5785669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 : coins arrondis 51">
            <a:extLst>
              <a:ext uri="{FF2B5EF4-FFF2-40B4-BE49-F238E27FC236}">
                <a16:creationId xmlns:a16="http://schemas.microsoft.com/office/drawing/2014/main" id="{F020CEC5-80C4-4534-B181-1D1C4D99C7D0}"/>
              </a:ext>
            </a:extLst>
          </p:cNvPr>
          <p:cNvSpPr/>
          <p:nvPr/>
        </p:nvSpPr>
        <p:spPr bwMode="auto">
          <a:xfrm>
            <a:off x="5529481" y="1336716"/>
            <a:ext cx="937236" cy="83669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1280186">
              <a:defRPr/>
            </a:pPr>
            <a:r>
              <a:rPr lang="fr-FR" sz="1200" b="1" u="sng" dirty="0">
                <a:solidFill>
                  <a:prstClr val="white"/>
                </a:solidFill>
                <a:latin typeface="Calibri" panose="020F0502020204030204"/>
              </a:rPr>
              <a:t> </a:t>
            </a:r>
          </a:p>
          <a:p>
            <a:pPr algn="ctr" defTabSz="1280186">
              <a:defRPr/>
            </a:pPr>
            <a:r>
              <a:rPr lang="fr-FR" sz="1400" b="1" dirty="0">
                <a:solidFill>
                  <a:prstClr val="white"/>
                </a:solidFill>
                <a:latin typeface="Calibri" panose="020F0502020204030204"/>
              </a:rPr>
              <a:t>OP </a:t>
            </a:r>
            <a:r>
              <a:rPr lang="fr-FR" sz="1200" b="1" dirty="0">
                <a:solidFill>
                  <a:prstClr val="white"/>
                </a:solidFill>
                <a:latin typeface="Calibri" panose="020F0502020204030204"/>
              </a:rPr>
              <a:t>Anniversaire </a:t>
            </a:r>
            <a:r>
              <a:rPr lang="fr-FR" sz="1200" dirty="0">
                <a:solidFill>
                  <a:prstClr val="white"/>
                </a:solidFill>
                <a:latin typeface="Calibri" panose="020F0502020204030204"/>
              </a:rPr>
              <a:t>Jusqu’à -25% sur le meuble</a:t>
            </a:r>
          </a:p>
          <a:p>
            <a:pPr algn="ctr" defTabSz="1280186">
              <a:defRPr/>
            </a:pP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CFB4F30B-84D8-473F-BA08-A06195AAD3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19397"/>
          <a:stretch/>
        </p:blipFill>
        <p:spPr>
          <a:xfrm>
            <a:off x="754146" y="667695"/>
            <a:ext cx="11478887" cy="509380"/>
          </a:xfrm>
          <a:prstGeom prst="rect">
            <a:avLst/>
          </a:prstGeom>
        </p:spPr>
      </p:pic>
      <p:sp>
        <p:nvSpPr>
          <p:cNvPr id="58" name="Rectangle : coins arrondis 57">
            <a:extLst>
              <a:ext uri="{FF2B5EF4-FFF2-40B4-BE49-F238E27FC236}">
                <a16:creationId xmlns:a16="http://schemas.microsoft.com/office/drawing/2014/main" id="{DD2A50AF-5516-4C18-8AFA-4D3FF6166D04}"/>
              </a:ext>
            </a:extLst>
          </p:cNvPr>
          <p:cNvSpPr/>
          <p:nvPr/>
        </p:nvSpPr>
        <p:spPr bwMode="auto">
          <a:xfrm>
            <a:off x="8434977" y="1396700"/>
            <a:ext cx="1847120" cy="77670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b="1" dirty="0">
                <a:solidFill>
                  <a:prstClr val="white"/>
                </a:solidFill>
                <a:latin typeface="Calibri" panose="020F0502020204030204"/>
              </a:rPr>
              <a:t>Temps fort </a:t>
            </a: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jusqu’à 2500€ GEM</a:t>
            </a:r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33A91FE9-24FB-426E-97AE-CAE2F4F84DEE}"/>
              </a:ext>
            </a:extLst>
          </p:cNvPr>
          <p:cNvSpPr txBox="1"/>
          <p:nvPr/>
        </p:nvSpPr>
        <p:spPr>
          <a:xfrm>
            <a:off x="805338" y="12522"/>
            <a:ext cx="6350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18">
              <a:defRPr/>
            </a:pPr>
            <a:r>
              <a:rPr lang="fr-FR" sz="3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PROJECTION PAC 2023</a:t>
            </a:r>
          </a:p>
        </p:txBody>
      </p:sp>
      <p:sp>
        <p:nvSpPr>
          <p:cNvPr id="100" name="Rectangle : coins arrondis 99">
            <a:extLst>
              <a:ext uri="{FF2B5EF4-FFF2-40B4-BE49-F238E27FC236}">
                <a16:creationId xmlns:a16="http://schemas.microsoft.com/office/drawing/2014/main" id="{F8A6F4ED-D2DD-49A0-80B7-8CDFF2E55C59}"/>
              </a:ext>
            </a:extLst>
          </p:cNvPr>
          <p:cNvSpPr/>
          <p:nvPr/>
        </p:nvSpPr>
        <p:spPr bwMode="auto">
          <a:xfrm>
            <a:off x="4602890" y="2892217"/>
            <a:ext cx="922912" cy="47012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X-</a:t>
            </a:r>
            <a:r>
              <a:rPr lang="fr-FR" sz="1400" dirty="0" err="1">
                <a:solidFill>
                  <a:prstClr val="white"/>
                </a:solidFill>
                <a:latin typeface="Calibri" panose="020F0502020204030204"/>
              </a:rPr>
              <a:t>Sell</a:t>
            </a: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 PEM</a:t>
            </a:r>
          </a:p>
        </p:txBody>
      </p:sp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779F21DB-D02C-4DF7-A3BE-C7B4AD2E4A68}"/>
              </a:ext>
            </a:extLst>
          </p:cNvPr>
          <p:cNvSpPr/>
          <p:nvPr/>
        </p:nvSpPr>
        <p:spPr bwMode="auto">
          <a:xfrm>
            <a:off x="1258087" y="2892218"/>
            <a:ext cx="914960" cy="44435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Soldes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CB405899-FE2D-435D-8891-8BE153556D87}"/>
              </a:ext>
            </a:extLst>
          </p:cNvPr>
          <p:cNvSpPr/>
          <p:nvPr/>
        </p:nvSpPr>
        <p:spPr bwMode="auto">
          <a:xfrm>
            <a:off x="6188996" y="2920829"/>
            <a:ext cx="937236" cy="44435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Soldes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7F476B02-CCF3-492A-B47E-7C689C848012}"/>
              </a:ext>
            </a:extLst>
          </p:cNvPr>
          <p:cNvSpPr/>
          <p:nvPr/>
        </p:nvSpPr>
        <p:spPr bwMode="auto">
          <a:xfrm>
            <a:off x="832390" y="5910860"/>
            <a:ext cx="11324722" cy="30349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400" b="1" dirty="0">
                <a:solidFill>
                  <a:prstClr val="black"/>
                </a:solidFill>
                <a:latin typeface="Calibri" panose="020F0502020204030204"/>
              </a:rPr>
              <a:t>Opé fil rouge parrainage : 15% sur le dressing dans les 6 mois suite à achat d’une cuisine</a:t>
            </a:r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49BBAFDD-9A16-47AF-B9AB-188D282617F9}"/>
              </a:ext>
            </a:extLst>
          </p:cNvPr>
          <p:cNvSpPr/>
          <p:nvPr/>
        </p:nvSpPr>
        <p:spPr bwMode="auto">
          <a:xfrm>
            <a:off x="1744181" y="1407068"/>
            <a:ext cx="926467" cy="766338"/>
          </a:xfrm>
          <a:prstGeom prst="roundRect">
            <a:avLst/>
          </a:prstGeom>
          <a:solidFill>
            <a:schemeClr val="accent2"/>
          </a:solidFill>
          <a:ln w="57150"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marL="36001" lvl="1" algn="ctr" defTabSz="914418">
              <a:defRPr/>
            </a:pPr>
            <a:r>
              <a:rPr lang="fr-FR" sz="1200" dirty="0">
                <a:solidFill>
                  <a:prstClr val="white"/>
                </a:solidFill>
                <a:latin typeface="Calibri" panose="020F0502020204030204"/>
              </a:rPr>
              <a:t>200€ offerts par tranche de 1000€</a:t>
            </a:r>
          </a:p>
        </p:txBody>
      </p:sp>
      <p:sp>
        <p:nvSpPr>
          <p:cNvPr id="64" name="Rectangle : coins arrondis 63">
            <a:extLst>
              <a:ext uri="{FF2B5EF4-FFF2-40B4-BE49-F238E27FC236}">
                <a16:creationId xmlns:a16="http://schemas.microsoft.com/office/drawing/2014/main" id="{3BF16A1B-73EA-0EE3-1E62-4DC0E0729CFA}"/>
              </a:ext>
            </a:extLst>
          </p:cNvPr>
          <p:cNvSpPr/>
          <p:nvPr/>
        </p:nvSpPr>
        <p:spPr bwMode="auto">
          <a:xfrm>
            <a:off x="10308462" y="1429814"/>
            <a:ext cx="909164" cy="743593"/>
          </a:xfrm>
          <a:prstGeom prst="roundRect">
            <a:avLst/>
          </a:prstGeom>
          <a:solidFill>
            <a:schemeClr val="accent2"/>
          </a:solidFill>
          <a:ln w="57150"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Jusqu’à -25% sur le meuble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F456AA1-CECC-3BDD-0555-4380574E1AE6}"/>
              </a:ext>
            </a:extLst>
          </p:cNvPr>
          <p:cNvSpPr txBox="1"/>
          <p:nvPr/>
        </p:nvSpPr>
        <p:spPr>
          <a:xfrm>
            <a:off x="3645312" y="3733690"/>
            <a:ext cx="938667" cy="8257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18">
              <a:defRPr/>
            </a:pPr>
            <a:r>
              <a:rPr lang="fr-FR" sz="1100" b="1" dirty="0">
                <a:solidFill>
                  <a:srgbClr val="7D115B"/>
                </a:solidFill>
                <a:latin typeface="Calibri" panose="020F0502020204030204"/>
              </a:rPr>
              <a:t>*</a:t>
            </a:r>
            <a:r>
              <a:rPr lang="fr-FR" sz="1050" b="1" dirty="0">
                <a:solidFill>
                  <a:srgbClr val="7D115B"/>
                </a:solidFill>
                <a:latin typeface="Calibri" panose="020F0502020204030204"/>
              </a:rPr>
              <a:t>Journée porte ouverte</a:t>
            </a:r>
          </a:p>
          <a:p>
            <a:pPr algn="ctr" defTabSz="914418">
              <a:defRPr/>
            </a:pPr>
            <a:r>
              <a:rPr lang="fr-FR" sz="1050" b="1" dirty="0">
                <a:solidFill>
                  <a:srgbClr val="7D115B"/>
                </a:solidFill>
                <a:latin typeface="Calibri" panose="020F0502020204030204"/>
              </a:rPr>
              <a:t>Bon de 200€</a:t>
            </a:r>
            <a:endParaRPr lang="fr-FR" sz="1100" b="1" dirty="0">
              <a:solidFill>
                <a:srgbClr val="7D115B"/>
              </a:solidFill>
              <a:latin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A4C6EB-A6A3-4565-D642-BB898E81D5B5}"/>
              </a:ext>
            </a:extLst>
          </p:cNvPr>
          <p:cNvSpPr/>
          <p:nvPr/>
        </p:nvSpPr>
        <p:spPr>
          <a:xfrm>
            <a:off x="-10574" y="1171646"/>
            <a:ext cx="801193" cy="56863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8">
              <a:defRPr/>
            </a:pPr>
            <a:endParaRPr lang="fr-F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6F81516-087B-3309-3755-2394ADC8F9EA}"/>
              </a:ext>
            </a:extLst>
          </p:cNvPr>
          <p:cNvSpPr txBox="1"/>
          <p:nvPr/>
        </p:nvSpPr>
        <p:spPr>
          <a:xfrm rot="17878128">
            <a:off x="-145026" y="1834593"/>
            <a:ext cx="1073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18">
              <a:defRPr/>
            </a:pPr>
            <a:r>
              <a:rPr lang="fr-FR" b="1" dirty="0">
                <a:solidFill>
                  <a:srgbClr val="C10F1E"/>
                </a:solidFill>
                <a:latin typeface="Calibri" panose="020F0502020204030204"/>
              </a:rPr>
              <a:t>OP P1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FBCF9039-AD0D-BD67-B88D-0903D0809114}"/>
              </a:ext>
            </a:extLst>
          </p:cNvPr>
          <p:cNvSpPr txBox="1"/>
          <p:nvPr/>
        </p:nvSpPr>
        <p:spPr>
          <a:xfrm rot="18409637">
            <a:off x="-96450" y="5016997"/>
            <a:ext cx="977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18">
              <a:defRPr/>
            </a:pPr>
            <a:r>
              <a:rPr lang="fr-FR" sz="1600" b="1" dirty="0">
                <a:solidFill>
                  <a:srgbClr val="FF6600"/>
                </a:solidFill>
                <a:latin typeface="Calibri" panose="020F0502020204030204"/>
              </a:rPr>
              <a:t>Prises de paroles 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B0AC3941-FB5F-BB0A-CDD7-A4AF3DF3D459}"/>
              </a:ext>
            </a:extLst>
          </p:cNvPr>
          <p:cNvCxnSpPr/>
          <p:nvPr/>
        </p:nvCxnSpPr>
        <p:spPr>
          <a:xfrm>
            <a:off x="-10574" y="3683450"/>
            <a:ext cx="12167687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F5524563-F3D9-0C5B-ABA3-2BC65F93E20A}"/>
              </a:ext>
            </a:extLst>
          </p:cNvPr>
          <p:cNvCxnSpPr/>
          <p:nvPr/>
        </p:nvCxnSpPr>
        <p:spPr>
          <a:xfrm>
            <a:off x="9847" y="4769972"/>
            <a:ext cx="12167687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ZoneTexte 55">
            <a:extLst>
              <a:ext uri="{FF2B5EF4-FFF2-40B4-BE49-F238E27FC236}">
                <a16:creationId xmlns:a16="http://schemas.microsoft.com/office/drawing/2014/main" id="{69173982-3B05-2D4E-EBCE-DA5A652C297A}"/>
              </a:ext>
            </a:extLst>
          </p:cNvPr>
          <p:cNvSpPr txBox="1"/>
          <p:nvPr/>
        </p:nvSpPr>
        <p:spPr>
          <a:xfrm rot="18595960">
            <a:off x="-135316" y="6197612"/>
            <a:ext cx="977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18">
              <a:defRPr/>
            </a:pPr>
            <a:r>
              <a:rPr lang="fr-FR" sz="1600" b="1" dirty="0">
                <a:solidFill>
                  <a:srgbClr val="6FA287"/>
                </a:solidFill>
                <a:latin typeface="Calibri" panose="020F0502020204030204"/>
              </a:rPr>
              <a:t>Dressing</a:t>
            </a:r>
          </a:p>
        </p:txBody>
      </p:sp>
      <p:sp>
        <p:nvSpPr>
          <p:cNvPr id="57" name="Rectangle : coins arrondis 56">
            <a:extLst>
              <a:ext uri="{FF2B5EF4-FFF2-40B4-BE49-F238E27FC236}">
                <a16:creationId xmlns:a16="http://schemas.microsoft.com/office/drawing/2014/main" id="{409F2490-2ED2-8904-0F12-FE33408F390D}"/>
              </a:ext>
            </a:extLst>
          </p:cNvPr>
          <p:cNvSpPr/>
          <p:nvPr/>
        </p:nvSpPr>
        <p:spPr bwMode="auto">
          <a:xfrm>
            <a:off x="1794833" y="4816821"/>
            <a:ext cx="881113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Crédit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3F90D47E-4D4D-FCDB-0305-4D7C5A9D6994}"/>
              </a:ext>
            </a:extLst>
          </p:cNvPr>
          <p:cNvSpPr txBox="1"/>
          <p:nvPr/>
        </p:nvSpPr>
        <p:spPr>
          <a:xfrm rot="18111631">
            <a:off x="-291672" y="4111924"/>
            <a:ext cx="1355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18">
              <a:defRPr/>
            </a:pPr>
            <a:r>
              <a:rPr lang="fr-FR" sz="1600" b="1" dirty="0">
                <a:solidFill>
                  <a:srgbClr val="7D115B"/>
                </a:solidFill>
                <a:latin typeface="Calibri" panose="020F0502020204030204"/>
              </a:rPr>
              <a:t>Evènements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59E6780B-5578-D1ED-6706-82FED4C3B618}"/>
              </a:ext>
            </a:extLst>
          </p:cNvPr>
          <p:cNvSpPr txBox="1"/>
          <p:nvPr/>
        </p:nvSpPr>
        <p:spPr>
          <a:xfrm>
            <a:off x="8399879" y="3862270"/>
            <a:ext cx="903834" cy="71508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18">
              <a:defRPr/>
            </a:pPr>
            <a:r>
              <a:rPr lang="fr-FR" sz="1200" b="1" dirty="0">
                <a:solidFill>
                  <a:srgbClr val="7D115B"/>
                </a:solidFill>
                <a:latin typeface="Calibri" panose="020F0502020204030204"/>
              </a:rPr>
              <a:t>*Sortie nouveau catalogue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FCE01426-0823-2F6D-2EFE-8F60A29903E8}"/>
              </a:ext>
            </a:extLst>
          </p:cNvPr>
          <p:cNvSpPr txBox="1"/>
          <p:nvPr/>
        </p:nvSpPr>
        <p:spPr>
          <a:xfrm>
            <a:off x="9347151" y="3842013"/>
            <a:ext cx="938667" cy="8683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18">
              <a:defRPr/>
            </a:pPr>
            <a:r>
              <a:rPr lang="fr-FR" sz="1200" b="1" dirty="0">
                <a:solidFill>
                  <a:srgbClr val="7D115B"/>
                </a:solidFill>
                <a:latin typeface="Calibri" panose="020F0502020204030204"/>
              </a:rPr>
              <a:t>*</a:t>
            </a:r>
            <a:r>
              <a:rPr lang="fr-FR" sz="1100" b="1" dirty="0">
                <a:solidFill>
                  <a:srgbClr val="7D115B"/>
                </a:solidFill>
                <a:latin typeface="Calibri" panose="020F0502020204030204"/>
              </a:rPr>
              <a:t>Soirée privée </a:t>
            </a:r>
          </a:p>
          <a:p>
            <a:pPr algn="ctr" defTabSz="914418">
              <a:defRPr/>
            </a:pPr>
            <a:r>
              <a:rPr lang="fr-FR" sz="1100" b="1" dirty="0">
                <a:solidFill>
                  <a:srgbClr val="7D115B"/>
                </a:solidFill>
                <a:latin typeface="Calibri" panose="020F0502020204030204"/>
              </a:rPr>
              <a:t>Bon de 200€ offert</a:t>
            </a:r>
            <a:endParaRPr lang="fr-FR" sz="1200" b="1" dirty="0">
              <a:solidFill>
                <a:srgbClr val="7D115B"/>
              </a:solidFill>
              <a:latin typeface="Calibri" panose="020F0502020204030204"/>
            </a:endParaRPr>
          </a:p>
        </p:txBody>
      </p: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21C606E4-0F4D-0DE8-CD19-A8A7744C2534}"/>
              </a:ext>
            </a:extLst>
          </p:cNvPr>
          <p:cNvCxnSpPr/>
          <p:nvPr/>
        </p:nvCxnSpPr>
        <p:spPr>
          <a:xfrm>
            <a:off x="-7438" y="5827344"/>
            <a:ext cx="12167687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 : coins arrondis 70">
            <a:extLst>
              <a:ext uri="{FF2B5EF4-FFF2-40B4-BE49-F238E27FC236}">
                <a16:creationId xmlns:a16="http://schemas.microsoft.com/office/drawing/2014/main" id="{87218EA4-C03F-3E47-9C58-FC960CC4A30B}"/>
              </a:ext>
            </a:extLst>
          </p:cNvPr>
          <p:cNvSpPr/>
          <p:nvPr/>
        </p:nvSpPr>
        <p:spPr bwMode="auto">
          <a:xfrm>
            <a:off x="824501" y="4815648"/>
            <a:ext cx="881113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Parrainage</a:t>
            </a:r>
            <a:endParaRPr lang="fr-FR" sz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2" name="Rectangle : coins arrondis 71">
            <a:extLst>
              <a:ext uri="{FF2B5EF4-FFF2-40B4-BE49-F238E27FC236}">
                <a16:creationId xmlns:a16="http://schemas.microsoft.com/office/drawing/2014/main" id="{BDCD89C8-62DB-37A8-02E6-C09394D3F88E}"/>
              </a:ext>
            </a:extLst>
          </p:cNvPr>
          <p:cNvSpPr/>
          <p:nvPr/>
        </p:nvSpPr>
        <p:spPr bwMode="auto">
          <a:xfrm>
            <a:off x="2747850" y="4822643"/>
            <a:ext cx="1788590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Eco-responsabilité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3" name="Rectangle : coins arrondis 72">
            <a:extLst>
              <a:ext uri="{FF2B5EF4-FFF2-40B4-BE49-F238E27FC236}">
                <a16:creationId xmlns:a16="http://schemas.microsoft.com/office/drawing/2014/main" id="{DA0CDB77-0F2B-0D72-1994-E0BDB613D3EE}"/>
              </a:ext>
            </a:extLst>
          </p:cNvPr>
          <p:cNvSpPr/>
          <p:nvPr/>
        </p:nvSpPr>
        <p:spPr bwMode="auto">
          <a:xfrm>
            <a:off x="4605394" y="4806385"/>
            <a:ext cx="881113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Choix &amp; conseils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4" name="Rectangle : coins arrondis 73">
            <a:extLst>
              <a:ext uri="{FF2B5EF4-FFF2-40B4-BE49-F238E27FC236}">
                <a16:creationId xmlns:a16="http://schemas.microsoft.com/office/drawing/2014/main" id="{A15638AE-D768-F3A6-40F2-11FBA883AB0C}"/>
              </a:ext>
            </a:extLst>
          </p:cNvPr>
          <p:cNvSpPr/>
          <p:nvPr/>
        </p:nvSpPr>
        <p:spPr bwMode="auto">
          <a:xfrm>
            <a:off x="5596829" y="4806385"/>
            <a:ext cx="881113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Pouvoir d’achat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5" name="Rectangle : coins arrondis 74">
            <a:extLst>
              <a:ext uri="{FF2B5EF4-FFF2-40B4-BE49-F238E27FC236}">
                <a16:creationId xmlns:a16="http://schemas.microsoft.com/office/drawing/2014/main" id="{0EB2D0B1-9EC8-4173-BD18-E43DA321F6E8}"/>
              </a:ext>
            </a:extLst>
          </p:cNvPr>
          <p:cNvSpPr/>
          <p:nvPr/>
        </p:nvSpPr>
        <p:spPr bwMode="auto">
          <a:xfrm>
            <a:off x="9344999" y="4805231"/>
            <a:ext cx="888065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Pouvoir d’achat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6" name="Rectangle : coins arrondis 75">
            <a:extLst>
              <a:ext uri="{FF2B5EF4-FFF2-40B4-BE49-F238E27FC236}">
                <a16:creationId xmlns:a16="http://schemas.microsoft.com/office/drawing/2014/main" id="{DAA653B5-CF49-8C4A-BDF4-CA786FFE57C9}"/>
              </a:ext>
            </a:extLst>
          </p:cNvPr>
          <p:cNvSpPr/>
          <p:nvPr/>
        </p:nvSpPr>
        <p:spPr bwMode="auto">
          <a:xfrm>
            <a:off x="8463628" y="4813912"/>
            <a:ext cx="828044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Nouveautés</a:t>
            </a:r>
            <a:endParaRPr lang="fr-FR" sz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7" name="Rectangle : coins arrondis 76">
            <a:extLst>
              <a:ext uri="{FF2B5EF4-FFF2-40B4-BE49-F238E27FC236}">
                <a16:creationId xmlns:a16="http://schemas.microsoft.com/office/drawing/2014/main" id="{B057FA50-A8B5-F320-D0F3-DD717ECFDDAF}"/>
              </a:ext>
            </a:extLst>
          </p:cNvPr>
          <p:cNvSpPr/>
          <p:nvPr/>
        </p:nvSpPr>
        <p:spPr bwMode="auto">
          <a:xfrm>
            <a:off x="6541161" y="4818409"/>
            <a:ext cx="881113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Services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8" name="Rectangle : coins arrondis 77">
            <a:extLst>
              <a:ext uri="{FF2B5EF4-FFF2-40B4-BE49-F238E27FC236}">
                <a16:creationId xmlns:a16="http://schemas.microsoft.com/office/drawing/2014/main" id="{BEBEC49D-9249-3F0D-C00A-06C89A9447F4}"/>
              </a:ext>
            </a:extLst>
          </p:cNvPr>
          <p:cNvSpPr/>
          <p:nvPr/>
        </p:nvSpPr>
        <p:spPr bwMode="auto">
          <a:xfrm>
            <a:off x="10343008" y="4810362"/>
            <a:ext cx="881113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Crédit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 : coins arrondis 78">
            <a:extLst>
              <a:ext uri="{FF2B5EF4-FFF2-40B4-BE49-F238E27FC236}">
                <a16:creationId xmlns:a16="http://schemas.microsoft.com/office/drawing/2014/main" id="{9BF34134-0979-704C-994D-AE418FECE9D2}"/>
              </a:ext>
            </a:extLst>
          </p:cNvPr>
          <p:cNvSpPr/>
          <p:nvPr/>
        </p:nvSpPr>
        <p:spPr bwMode="auto">
          <a:xfrm>
            <a:off x="11310888" y="4813912"/>
            <a:ext cx="881113" cy="981949"/>
          </a:xfrm>
          <a:prstGeom prst="roundRect">
            <a:avLst/>
          </a:prstGeom>
          <a:solidFill>
            <a:srgbClr val="FFD1A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Parrainage</a:t>
            </a:r>
            <a:endParaRPr lang="fr-FR" sz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617E8A04-7B1E-DCB7-BA76-8CC84B9DCB36}"/>
              </a:ext>
            </a:extLst>
          </p:cNvPr>
          <p:cNvSpPr/>
          <p:nvPr/>
        </p:nvSpPr>
        <p:spPr>
          <a:xfrm>
            <a:off x="2738283" y="6343000"/>
            <a:ext cx="1823152" cy="33585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8">
              <a:defRPr/>
            </a:pP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POSE OFFERTE</a:t>
            </a:r>
          </a:p>
        </p:txBody>
      </p:sp>
      <p:sp>
        <p:nvSpPr>
          <p:cNvPr id="80" name="Rectangle : coins arrondis 79">
            <a:extLst>
              <a:ext uri="{FF2B5EF4-FFF2-40B4-BE49-F238E27FC236}">
                <a16:creationId xmlns:a16="http://schemas.microsoft.com/office/drawing/2014/main" id="{54812662-50D2-058E-BD89-91573F7EA160}"/>
              </a:ext>
            </a:extLst>
          </p:cNvPr>
          <p:cNvSpPr/>
          <p:nvPr/>
        </p:nvSpPr>
        <p:spPr>
          <a:xfrm>
            <a:off x="8444475" y="6344948"/>
            <a:ext cx="1823152" cy="33585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8">
              <a:defRPr/>
            </a:pP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Bons plans TBC</a:t>
            </a:r>
          </a:p>
        </p:txBody>
      </p:sp>
      <p:sp>
        <p:nvSpPr>
          <p:cNvPr id="54" name="Rectangle : coins arrondis 53">
            <a:extLst>
              <a:ext uri="{FF2B5EF4-FFF2-40B4-BE49-F238E27FC236}">
                <a16:creationId xmlns:a16="http://schemas.microsoft.com/office/drawing/2014/main" id="{1BF705B3-84D0-4845-A125-3634FBFAB815}"/>
              </a:ext>
            </a:extLst>
          </p:cNvPr>
          <p:cNvSpPr/>
          <p:nvPr/>
        </p:nvSpPr>
        <p:spPr bwMode="auto">
          <a:xfrm>
            <a:off x="810674" y="1407068"/>
            <a:ext cx="914960" cy="76633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Bons plans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0" name="Rectangle : coins arrondis 59">
            <a:extLst>
              <a:ext uri="{FF2B5EF4-FFF2-40B4-BE49-F238E27FC236}">
                <a16:creationId xmlns:a16="http://schemas.microsoft.com/office/drawing/2014/main" id="{A266B1B5-CF15-5745-6241-95037EC1E5AD}"/>
              </a:ext>
            </a:extLst>
          </p:cNvPr>
          <p:cNvSpPr/>
          <p:nvPr/>
        </p:nvSpPr>
        <p:spPr bwMode="auto">
          <a:xfrm>
            <a:off x="6508269" y="1382324"/>
            <a:ext cx="914960" cy="79108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Bons plans</a:t>
            </a:r>
            <a:endParaRPr lang="fr-FR" sz="1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5" name="Rectangle : coins arrondis 64">
            <a:extLst>
              <a:ext uri="{FF2B5EF4-FFF2-40B4-BE49-F238E27FC236}">
                <a16:creationId xmlns:a16="http://schemas.microsoft.com/office/drawing/2014/main" id="{91F9026E-63CA-03B8-B758-40017E614E3F}"/>
              </a:ext>
            </a:extLst>
          </p:cNvPr>
          <p:cNvSpPr/>
          <p:nvPr/>
        </p:nvSpPr>
        <p:spPr bwMode="auto">
          <a:xfrm>
            <a:off x="4590409" y="1427032"/>
            <a:ext cx="896217" cy="746374"/>
          </a:xfrm>
          <a:prstGeom prst="roundRect">
            <a:avLst/>
          </a:prstGeom>
          <a:solidFill>
            <a:schemeClr val="accent2"/>
          </a:solidFill>
          <a:ln w="57150"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400" dirty="0">
                <a:solidFill>
                  <a:prstClr val="white"/>
                </a:solidFill>
                <a:latin typeface="Calibri" panose="020F0502020204030204"/>
              </a:rPr>
              <a:t>jusqu’à 2500€ GEM</a:t>
            </a:r>
          </a:p>
        </p:txBody>
      </p:sp>
      <p:sp>
        <p:nvSpPr>
          <p:cNvPr id="67" name="Rectangle : coins arrondis 66">
            <a:extLst>
              <a:ext uri="{FF2B5EF4-FFF2-40B4-BE49-F238E27FC236}">
                <a16:creationId xmlns:a16="http://schemas.microsoft.com/office/drawing/2014/main" id="{44FBD861-FD57-E211-F42D-3264B4C934EB}"/>
              </a:ext>
            </a:extLst>
          </p:cNvPr>
          <p:cNvSpPr/>
          <p:nvPr/>
        </p:nvSpPr>
        <p:spPr bwMode="auto">
          <a:xfrm>
            <a:off x="10379530" y="2785226"/>
            <a:ext cx="759028" cy="71555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200" dirty="0">
                <a:solidFill>
                  <a:prstClr val="white"/>
                </a:solidFill>
                <a:latin typeface="Calibri" panose="020F0502020204030204"/>
              </a:rPr>
              <a:t>BF</a:t>
            </a:r>
          </a:p>
          <a:p>
            <a:pPr algn="ctr" defTabSz="914418">
              <a:defRPr/>
            </a:pPr>
            <a:r>
              <a:rPr lang="fr-FR" sz="1200" dirty="0">
                <a:solidFill>
                  <a:prstClr val="white"/>
                </a:solidFill>
                <a:latin typeface="Calibri" panose="020F0502020204030204"/>
              </a:rPr>
              <a:t>Livraison offerte</a:t>
            </a:r>
            <a:endParaRPr lang="fr-FR" sz="11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7D444442-E520-8E73-4E7B-D054960B755A}"/>
              </a:ext>
            </a:extLst>
          </p:cNvPr>
          <p:cNvSpPr txBox="1"/>
          <p:nvPr/>
        </p:nvSpPr>
        <p:spPr>
          <a:xfrm rot="17878128">
            <a:off x="-145026" y="2958341"/>
            <a:ext cx="1073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18">
              <a:defRPr/>
            </a:pPr>
            <a:r>
              <a:rPr lang="fr-FR" b="1" dirty="0">
                <a:solidFill>
                  <a:srgbClr val="C10F1E"/>
                </a:solidFill>
                <a:latin typeface="Calibri" panose="020F0502020204030204"/>
              </a:rPr>
              <a:t>OP P2</a:t>
            </a:r>
          </a:p>
        </p:txBody>
      </p: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20185DD7-A262-9547-5E39-A520B5C5F1A0}"/>
              </a:ext>
            </a:extLst>
          </p:cNvPr>
          <p:cNvCxnSpPr/>
          <p:nvPr/>
        </p:nvCxnSpPr>
        <p:spPr>
          <a:xfrm>
            <a:off x="8476" y="2554971"/>
            <a:ext cx="12167687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 : coins arrondis 82">
            <a:extLst>
              <a:ext uri="{FF2B5EF4-FFF2-40B4-BE49-F238E27FC236}">
                <a16:creationId xmlns:a16="http://schemas.microsoft.com/office/drawing/2014/main" id="{34A44D0B-EA9C-417F-FF6F-8789B2EF0F1B}"/>
              </a:ext>
            </a:extLst>
          </p:cNvPr>
          <p:cNvSpPr/>
          <p:nvPr/>
        </p:nvSpPr>
        <p:spPr bwMode="auto">
          <a:xfrm>
            <a:off x="2740049" y="1424916"/>
            <a:ext cx="1800533" cy="74849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600" b="1" dirty="0">
                <a:solidFill>
                  <a:prstClr val="white"/>
                </a:solidFill>
                <a:latin typeface="Calibri" panose="020F0502020204030204"/>
              </a:rPr>
              <a:t>Temps fort </a:t>
            </a:r>
            <a:r>
              <a:rPr lang="fr-FR" sz="1600" dirty="0">
                <a:solidFill>
                  <a:prstClr val="white"/>
                </a:solidFill>
                <a:latin typeface="Calibri" panose="020F0502020204030204"/>
              </a:rPr>
              <a:t>100% de la pose offerte</a:t>
            </a:r>
          </a:p>
        </p:txBody>
      </p:sp>
      <p:sp>
        <p:nvSpPr>
          <p:cNvPr id="84" name="Rectangle : coins arrondis 83">
            <a:extLst>
              <a:ext uri="{FF2B5EF4-FFF2-40B4-BE49-F238E27FC236}">
                <a16:creationId xmlns:a16="http://schemas.microsoft.com/office/drawing/2014/main" id="{50748F7C-7B64-B839-DF58-22DCB57D0A54}"/>
              </a:ext>
            </a:extLst>
          </p:cNvPr>
          <p:cNvSpPr/>
          <p:nvPr/>
        </p:nvSpPr>
        <p:spPr bwMode="auto">
          <a:xfrm>
            <a:off x="7479867" y="1407068"/>
            <a:ext cx="926467" cy="766338"/>
          </a:xfrm>
          <a:prstGeom prst="roundRect">
            <a:avLst/>
          </a:prstGeom>
          <a:solidFill>
            <a:schemeClr val="accent2"/>
          </a:solidFill>
          <a:ln w="57150"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marL="36001" lvl="1" algn="ctr" defTabSz="914418">
              <a:defRPr/>
            </a:pPr>
            <a:r>
              <a:rPr lang="fr-FR" sz="1200" dirty="0">
                <a:solidFill>
                  <a:prstClr val="white"/>
                </a:solidFill>
                <a:latin typeface="Calibri" panose="020F0502020204030204"/>
              </a:rPr>
              <a:t>200€ offerts par tranche de 1000€</a:t>
            </a:r>
          </a:p>
        </p:txBody>
      </p:sp>
      <p:sp>
        <p:nvSpPr>
          <p:cNvPr id="85" name="Rectangle : coins arrondis 84">
            <a:extLst>
              <a:ext uri="{FF2B5EF4-FFF2-40B4-BE49-F238E27FC236}">
                <a16:creationId xmlns:a16="http://schemas.microsoft.com/office/drawing/2014/main" id="{A69BEA7E-5B16-9896-2307-727CCCE06159}"/>
              </a:ext>
            </a:extLst>
          </p:cNvPr>
          <p:cNvSpPr/>
          <p:nvPr/>
        </p:nvSpPr>
        <p:spPr bwMode="auto">
          <a:xfrm>
            <a:off x="11310887" y="1424916"/>
            <a:ext cx="841416" cy="74849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18">
              <a:defRPr/>
            </a:pPr>
            <a:r>
              <a:rPr lang="fr-FR" sz="1200" dirty="0">
                <a:solidFill>
                  <a:prstClr val="white"/>
                </a:solidFill>
                <a:latin typeface="Calibri" panose="020F0502020204030204"/>
              </a:rPr>
              <a:t>jusqu’à 100% de la pose offerte</a:t>
            </a:r>
          </a:p>
        </p:txBody>
      </p:sp>
      <p:pic>
        <p:nvPicPr>
          <p:cNvPr id="1026" name="Picture 2" descr="CIC Mobile toujours à vos côtés pour vous accompagner">
            <a:extLst>
              <a:ext uri="{FF2B5EF4-FFF2-40B4-BE49-F238E27FC236}">
                <a16:creationId xmlns:a16="http://schemas.microsoft.com/office/drawing/2014/main" id="{3433C6E0-915E-4D30-2B45-A644E5E89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674" y="2168222"/>
            <a:ext cx="338253" cy="33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IC Mobile toujours à vos côtés pour vous accompagner">
            <a:extLst>
              <a:ext uri="{FF2B5EF4-FFF2-40B4-BE49-F238E27FC236}">
                <a16:creationId xmlns:a16="http://schemas.microsoft.com/office/drawing/2014/main" id="{568E6F6F-E6BF-E1DC-4F38-D5A05B675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796" y="2168222"/>
            <a:ext cx="338253" cy="33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B6352456-D544-A0AF-CEFD-3ED88F8F4DF4}"/>
              </a:ext>
            </a:extLst>
          </p:cNvPr>
          <p:cNvSpPr txBox="1"/>
          <p:nvPr/>
        </p:nvSpPr>
        <p:spPr>
          <a:xfrm>
            <a:off x="3771034" y="2212976"/>
            <a:ext cx="1656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Electrolux 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F821E480-6444-0627-2B9E-A3DE089610EB}"/>
              </a:ext>
            </a:extLst>
          </p:cNvPr>
          <p:cNvSpPr txBox="1"/>
          <p:nvPr/>
        </p:nvSpPr>
        <p:spPr>
          <a:xfrm>
            <a:off x="9536959" y="2206466"/>
            <a:ext cx="1656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Whirlpool </a:t>
            </a:r>
          </a:p>
        </p:txBody>
      </p:sp>
    </p:spTree>
    <p:extLst>
      <p:ext uri="{BB962C8B-B14F-4D97-AF65-F5344CB8AC3E}">
        <p14:creationId xmlns:p14="http://schemas.microsoft.com/office/powerpoint/2010/main" val="3518868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61925" y="146151"/>
            <a:ext cx="10468149" cy="716066"/>
          </a:xfrm>
        </p:spPr>
        <p:txBody>
          <a:bodyPr>
            <a:normAutofit/>
          </a:bodyPr>
          <a:lstStyle/>
          <a:p>
            <a:r>
              <a:rPr lang="fr-FR" sz="3200" b="1" dirty="0"/>
              <a:t>Plus précisément ;-) </a:t>
            </a:r>
            <a:endParaRPr lang="fr-FR" sz="32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A0690A-DEF2-430D-8609-1B7354D085FB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AA754A6-8139-4B3D-609F-02C1CCE4D7DF}"/>
              </a:ext>
            </a:extLst>
          </p:cNvPr>
          <p:cNvSpPr txBox="1"/>
          <p:nvPr/>
        </p:nvSpPr>
        <p:spPr>
          <a:xfrm>
            <a:off x="1750845" y="1319840"/>
            <a:ext cx="966475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TRAVAILLER SUR LES PROCHAINES OPES</a:t>
            </a:r>
          </a:p>
          <a:p>
            <a:r>
              <a:rPr lang="fr-FR" sz="2400" b="1" dirty="0"/>
              <a:t>Type anniversaire ou type temps fort (jusqu’à 2500€ GEM)</a:t>
            </a:r>
          </a:p>
          <a:p>
            <a:endParaRPr lang="fr-FR" sz="2400" b="1" dirty="0"/>
          </a:p>
          <a:p>
            <a:r>
              <a:rPr lang="fr-FR" sz="2400" b="1" dirty="0"/>
              <a:t>Deadline point créa : Lundi 20 mars</a:t>
            </a:r>
          </a:p>
          <a:p>
            <a:endParaRPr lang="fr-FR" sz="2400" dirty="0"/>
          </a:p>
          <a:p>
            <a:r>
              <a:rPr lang="fr-FR" sz="2400" b="1" dirty="0"/>
              <a:t>PROPOSER DES SIGNATURES </a:t>
            </a:r>
          </a:p>
          <a:p>
            <a:r>
              <a:rPr lang="fr-FR" sz="2000" dirty="0"/>
              <a:t>Même si ce sera certainement …</a:t>
            </a:r>
            <a:br>
              <a:rPr lang="fr-FR" sz="2400" b="1" dirty="0"/>
            </a:br>
            <a:r>
              <a:rPr lang="fr-FR" b="1" dirty="0"/>
              <a:t>DARTY FAIT AUSSI DES CUISINES</a:t>
            </a:r>
          </a:p>
          <a:p>
            <a:endParaRPr lang="fr-FR" sz="2400" b="1" dirty="0"/>
          </a:p>
          <a:p>
            <a:endParaRPr lang="fr-FR" sz="2400" b="1" dirty="0"/>
          </a:p>
          <a:p>
            <a:r>
              <a:rPr lang="fr-FR" sz="2400" b="1" dirty="0"/>
              <a:t>Deadline point créa : Lundi 20 mars</a:t>
            </a:r>
          </a:p>
          <a:p>
            <a:endParaRPr lang="fr-FR" sz="24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380B82C-A38C-F60F-1E56-2D373EB17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461" y="4723159"/>
            <a:ext cx="2486333" cy="66092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A3608B8-B716-78B9-D3DF-183AC9684A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41" y="1153304"/>
            <a:ext cx="1317959" cy="131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25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omm_Interne_2018">
      <a:dk1>
        <a:sysClr val="windowText" lastClr="000000"/>
      </a:dk1>
      <a:lt1>
        <a:sysClr val="window" lastClr="FFFFFF"/>
      </a:lt1>
      <a:dk2>
        <a:srgbClr val="C10F1E"/>
      </a:dk2>
      <a:lt2>
        <a:srgbClr val="E9AB00"/>
      </a:lt2>
      <a:accent1>
        <a:srgbClr val="7D115B"/>
      </a:accent1>
      <a:accent2>
        <a:srgbClr val="00A7B5"/>
      </a:accent2>
      <a:accent3>
        <a:srgbClr val="565294"/>
      </a:accent3>
      <a:accent4>
        <a:srgbClr val="DC6B2F"/>
      </a:accent4>
      <a:accent5>
        <a:srgbClr val="6FA287"/>
      </a:accent5>
      <a:accent6>
        <a:srgbClr val="796E65"/>
      </a:accent6>
      <a:hlink>
        <a:srgbClr val="6068B2"/>
      </a:hlink>
      <a:folHlink>
        <a:srgbClr val="7D115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_Powerpoint_Charte_CommInterne_2018.potx [Dernier enregistrement effectué par l'utilisateur]" id="{E155643B-1A43-40F6-95A1-7AB89F86464B}" vid="{0B4323CD-AAFB-495A-B278-4142CE5E7DA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Modèle_Powerpoint_Charte_CommInterne_2018</Template>
  <TotalTime>0</TotalTime>
  <Words>575</Words>
  <Application>Microsoft Office PowerPoint</Application>
  <PresentationFormat>Grand écran</PresentationFormat>
  <Paragraphs>137</Paragraphs>
  <Slides>18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5" baseType="lpstr">
      <vt:lpstr>Arial</vt:lpstr>
      <vt:lpstr>Arial Narrow</vt:lpstr>
      <vt:lpstr>Calibri</vt:lpstr>
      <vt:lpstr>Calvert MT Std</vt:lpstr>
      <vt:lpstr>Century Gothic</vt:lpstr>
      <vt:lpstr>Wingdings</vt:lpstr>
      <vt:lpstr>Thème Office</vt:lpstr>
      <vt:lpstr>Refonte identité visuelle &amp; key visuals PAC cuisines</vt:lpstr>
      <vt:lpstr>ÉTAT DES LIEUX</vt:lpstr>
      <vt:lpstr>Une narration au ton humoristique…</vt:lpstr>
      <vt:lpstr>Des messages promotionnels souvent peu lisibles…</vt:lpstr>
      <vt:lpstr>un call to action unique autour de la prise de RDV…</vt:lpstr>
      <vt:lpstr>Les enjeux  </vt:lpstr>
      <vt:lpstr>Les livrables attendus</vt:lpstr>
      <vt:lpstr>Présentation PowerPoint</vt:lpstr>
      <vt:lpstr>Plus précisément ;-) </vt:lpstr>
      <vt:lpstr>ANNEXES</vt:lpstr>
      <vt:lpstr>Kit de communication nationale OP PAC </vt:lpstr>
      <vt:lpstr>Exemple de déclinaisons en local par les franchisés </vt:lpstr>
      <vt:lpstr>Supports digitaux</vt:lpstr>
      <vt:lpstr>Bench Ixina </vt:lpstr>
      <vt:lpstr>Bench Cuisinella </vt:lpstr>
      <vt:lpstr>Bench Schmidt</vt:lpstr>
      <vt:lpstr>Bench Mobalpa</vt:lpstr>
      <vt:lpstr>Bench Socoo’c</vt:lpstr>
    </vt:vector>
  </TitlesOfParts>
  <Company>FNAC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LERNON Patricia</dc:creator>
  <cp:lastModifiedBy>Antoine Jubert</cp:lastModifiedBy>
  <cp:revision>1417</cp:revision>
  <cp:lastPrinted>2018-09-12T13:26:41Z</cp:lastPrinted>
  <dcterms:created xsi:type="dcterms:W3CDTF">2018-02-13T16:41:18Z</dcterms:created>
  <dcterms:modified xsi:type="dcterms:W3CDTF">2023-03-10T12:25:42Z</dcterms:modified>
</cp:coreProperties>
</file>