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notesMasterIdLst>
    <p:notesMasterId r:id="rId34"/>
  </p:notesMasterIdLst>
  <p:sldIdLst>
    <p:sldId id="258" r:id="rId5"/>
    <p:sldId id="1889" r:id="rId6"/>
    <p:sldId id="1888" r:id="rId7"/>
    <p:sldId id="1890" r:id="rId8"/>
    <p:sldId id="1906" r:id="rId9"/>
    <p:sldId id="1891" r:id="rId10"/>
    <p:sldId id="1892" r:id="rId11"/>
    <p:sldId id="1921" r:id="rId12"/>
    <p:sldId id="1901" r:id="rId13"/>
    <p:sldId id="1902" r:id="rId14"/>
    <p:sldId id="1907" r:id="rId15"/>
    <p:sldId id="1908" r:id="rId16"/>
    <p:sldId id="1909" r:id="rId17"/>
    <p:sldId id="1904" r:id="rId18"/>
    <p:sldId id="1898" r:id="rId19"/>
    <p:sldId id="1910" r:id="rId20"/>
    <p:sldId id="1911" r:id="rId21"/>
    <p:sldId id="1914" r:id="rId22"/>
    <p:sldId id="1912" r:id="rId23"/>
    <p:sldId id="1917" r:id="rId24"/>
    <p:sldId id="1913" r:id="rId25"/>
    <p:sldId id="1895" r:id="rId26"/>
    <p:sldId id="1918" r:id="rId27"/>
    <p:sldId id="1916" r:id="rId28"/>
    <p:sldId id="1923" r:id="rId29"/>
    <p:sldId id="1922" r:id="rId30"/>
    <p:sldId id="1919" r:id="rId31"/>
    <p:sldId id="1920" r:id="rId32"/>
    <p:sldId id="1915" r:id="rId33"/>
  </p:sldIdLst>
  <p:sldSz cx="12192000" cy="6858000"/>
  <p:notesSz cx="6797675" cy="9926638"/>
  <p:embeddedFontLst>
    <p:embeddedFont>
      <p:font typeface="Avenir Next LT Pro" panose="020B0504020202020204" pitchFamily="34" charset="0"/>
      <p:regular r:id="rId35"/>
      <p:bold r:id="rId36"/>
      <p:italic r:id="rId37"/>
      <p:boldItalic r:id="rId38"/>
    </p:embeddedFont>
    <p:embeddedFont>
      <p:font typeface="CA Metro" panose="020B0604020202020204" charset="0"/>
      <p:regular r:id="rId39"/>
      <p:bold r:id="rId40"/>
    </p:embeddedFont>
    <p:embeddedFont>
      <p:font typeface="Helvetica" panose="020B0604020202020204" pitchFamily="34" charset="0"/>
      <p:regular r:id="rId41"/>
      <p:bold r:id="rId42"/>
      <p:italic r:id="rId43"/>
      <p:boldItalic r:id="rId44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E600"/>
    <a:srgbClr val="00B050"/>
    <a:srgbClr val="FF0000"/>
    <a:srgbClr val="FFFFFF"/>
    <a:srgbClr val="004282"/>
    <a:srgbClr val="292929"/>
    <a:srgbClr val="FF9900"/>
    <a:srgbClr val="002B69"/>
    <a:srgbClr val="5D5D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7F49900-60F4-451F-B45B-3DD3059493A4}" v="193" dt="2026-03-16T16:58:04.18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255" autoAdjust="0"/>
    <p:restoredTop sz="94576" autoAdjust="0"/>
  </p:normalViewPr>
  <p:slideViewPr>
    <p:cSldViewPr snapToGrid="0">
      <p:cViewPr>
        <p:scale>
          <a:sx n="75" d="100"/>
          <a:sy n="75" d="100"/>
        </p:scale>
        <p:origin x="1286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5.fntdata"/><Relationship Id="rId21" Type="http://schemas.openxmlformats.org/officeDocument/2006/relationships/slide" Target="slides/slide17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8.fntdata"/><Relationship Id="rId47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2.fntdata"/><Relationship Id="rId49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font" Target="fonts/font10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font" Target="fonts/font4.fntdata"/><Relationship Id="rId46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font" Target="fonts/font7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B84EF604-7521-4278-9F04-D28BB98F1029}" type="datetimeFigureOut">
              <a:rPr lang="fr-FR" smtClean="0"/>
              <a:pPr/>
              <a:t>16/03/2026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B113B0AC-776F-4213-B70C-F56AC74C9DCC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45318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97757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C420AF-112C-3709-B424-0B969ACA0F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4128A23E-9C12-996E-4B89-05A2BC36B6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F30E55F6-E422-24C3-9221-8D2E75E511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3E1EB29-6472-E903-FA5D-4B4CB6EEC3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02677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6DA135-8EEB-C237-287B-B332FB2D8D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4334FC15-106F-3E23-D405-575A9205FC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7DF7E37-3CDB-EDEA-0478-7AF00CEF0C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E05F80C-56F3-5829-8F23-FE6DEFE7CF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23299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5D1DE1-18F7-DAAC-385A-1044F06CD4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7EE5FF2F-79FF-6751-60A5-B72D952FD22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ACC68C0-CA42-9529-01FE-E6BD243BDD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3A9D2C5-2FD5-CBAF-8E2F-A351C1ECD9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69149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1B8BB4-59AF-407C-E89E-E5E72F8B4C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A2A1E93D-C0E4-337B-3D9F-3636D5D2D3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EBE69AA5-2802-7660-6A68-7D42715F6B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5E1C791-E4C9-240E-E486-1A3BB76E7E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878846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A9444F-E0D0-D39D-EC08-6608673A6E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6EC22F42-4CA1-7044-1730-B291449F35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423C226-D9A9-8CB1-715E-ED56FF8955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6ECA419-B149-2906-C830-3F8C71E2C8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81950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299E95-EA5A-45D5-834C-2185E1E38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9035" y="820190"/>
            <a:ext cx="9254765" cy="537556"/>
          </a:xfrm>
        </p:spPr>
        <p:txBody>
          <a:bodyPr/>
          <a:lstStyle>
            <a:lvl1pPr algn="r">
              <a:defRPr>
                <a:latin typeface="Avenir Next LT Pro" panose="020B050402020202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75A32BD-7BE4-4129-B440-2D86279607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1pPr>
            <a:lvl2pPr marL="6858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2pPr>
            <a:lvl3pPr marL="11430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Freihandform: Form 9">
            <a:extLst>
              <a:ext uri="{FF2B5EF4-FFF2-40B4-BE49-F238E27FC236}">
                <a16:creationId xmlns:a16="http://schemas.microsoft.com/office/drawing/2014/main" id="{BEDCCF9F-B94C-4495-9299-F2524924FC55}"/>
              </a:ext>
            </a:extLst>
          </p:cNvPr>
          <p:cNvSpPr>
            <a:spLocks/>
          </p:cNvSpPr>
          <p:nvPr userDrawn="1"/>
        </p:nvSpPr>
        <p:spPr bwMode="auto">
          <a:xfrm flipH="1" flipV="1">
            <a:off x="0" y="-3278"/>
            <a:ext cx="5811748" cy="1419332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00428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 dirty="0">
              <a:latin typeface="Avenir Next LT Pro" panose="020B0504020202020204" pitchFamily="34" charset="0"/>
            </a:endParaRP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CF404A04-4135-4188-9CA8-1D25C89F84D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700000">
            <a:off x="47835" y="379761"/>
            <a:ext cx="3067596" cy="437574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/>
              <a:t>#modifiez</a:t>
            </a:r>
          </a:p>
        </p:txBody>
      </p:sp>
      <p:sp>
        <p:nvSpPr>
          <p:cNvPr id="9" name="Freihandform: Form 18">
            <a:extLst>
              <a:ext uri="{FF2B5EF4-FFF2-40B4-BE49-F238E27FC236}">
                <a16:creationId xmlns:a16="http://schemas.microsoft.com/office/drawing/2014/main" id="{89C75635-2DAE-40A1-82F0-947E17A7474E}"/>
              </a:ext>
            </a:extLst>
          </p:cNvPr>
          <p:cNvSpPr>
            <a:spLocks/>
          </p:cNvSpPr>
          <p:nvPr userDrawn="1"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 dirty="0">
              <a:latin typeface="Avenir Next LT Pro" panose="020B0504020202020204" pitchFamily="34" charset="0"/>
            </a:endParaRPr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07425B69-6C68-4097-9AB8-A0BF4156F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97920" y="6492876"/>
            <a:ext cx="676584" cy="365125"/>
          </a:xfrm>
        </p:spPr>
        <p:txBody>
          <a:bodyPr/>
          <a:lstStyle/>
          <a:p>
            <a:fld id="{6A3E7241-16CC-4146-9BD5-AEC56D02ABBB}" type="slidenum">
              <a:rPr lang="fr-FR" smtClean="0"/>
              <a:t>‹N°›</a:t>
            </a:fld>
            <a:endParaRPr lang="fr-FR"/>
          </a:p>
        </p:txBody>
      </p:sp>
      <p:pic>
        <p:nvPicPr>
          <p:cNvPr id="4" name="Image 3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67B2D219-D5A6-A1C4-9AE2-5CCC9FDDF2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0036" y="5665262"/>
            <a:ext cx="988576" cy="84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616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k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042573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16/03/2026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95655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16/03/2026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764860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16/03/2026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8602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18">
            <a:extLst>
              <a:ext uri="{FF2B5EF4-FFF2-40B4-BE49-F238E27FC236}">
                <a16:creationId xmlns:a16="http://schemas.microsoft.com/office/drawing/2014/main" id="{C8B4BE4E-AAEF-4AD2-BAF8-09809628EA53}"/>
              </a:ext>
            </a:extLst>
          </p:cNvPr>
          <p:cNvSpPr>
            <a:spLocks/>
          </p:cNvSpPr>
          <p:nvPr userDrawn="1"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 dirty="0"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C5ACD78-595F-468B-AD32-9316383B6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61900967-DE7C-430E-AEF5-2974312C681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EA1D04-CA53-4DE3-84A8-2B63E41036C9}" type="slidenum">
              <a:rPr lang="de-DE" smtClean="0"/>
              <a:pPr/>
              <a:t>‹N°›</a:t>
            </a:fld>
            <a:endParaRPr lang="de-D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EE78582-EFF8-4078-A0E8-6E01FA89DA46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DE"/>
              <a:t>Confidentiel|   </a:t>
            </a:r>
            <a:fld id="{FC89AA29-A18B-45E6-A6DD-E693AF6AAD3A}" type="datetimeFigureOut">
              <a:rPr lang="de-DE" smtClean="0"/>
              <a:pPr/>
              <a:t>16.03.2026</a:t>
            </a:fld>
            <a:endParaRPr lang="de-DE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AE42FA1F-E4D2-48B3-9997-8B04AC969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1pPr>
            <a:lvl2pPr marL="6858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2pPr>
            <a:lvl3pPr marL="11430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5" name="Image 4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865C8357-D13E-CBF6-0596-8C7E0F1914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5260" y="5634713"/>
            <a:ext cx="988576" cy="84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913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Metro title shee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charrette à bras, chaussures, panier, transport&#10;&#10;Description générée automatiquement">
            <a:extLst>
              <a:ext uri="{FF2B5EF4-FFF2-40B4-BE49-F238E27FC236}">
                <a16:creationId xmlns:a16="http://schemas.microsoft.com/office/drawing/2014/main" id="{01357DFE-C500-2A30-F1FD-A5A25CC0D2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1999" cy="6275329"/>
          </a:xfrm>
          <a:prstGeom prst="rect">
            <a:avLst/>
          </a:prstGeom>
        </p:spPr>
      </p:pic>
      <p:sp>
        <p:nvSpPr>
          <p:cNvPr id="9" name="Freihandform: Form 8">
            <a:extLst>
              <a:ext uri="{FF2B5EF4-FFF2-40B4-BE49-F238E27FC236}">
                <a16:creationId xmlns:a16="http://schemas.microsoft.com/office/drawing/2014/main" id="{E0BCB9D1-D1CD-401F-99FD-1C7A59FE932A}"/>
              </a:ext>
            </a:extLst>
          </p:cNvPr>
          <p:cNvSpPr>
            <a:spLocks/>
          </p:cNvSpPr>
          <p:nvPr userDrawn="1"/>
        </p:nvSpPr>
        <p:spPr bwMode="auto">
          <a:xfrm>
            <a:off x="0" y="1823701"/>
            <a:ext cx="12192000" cy="5034300"/>
          </a:xfrm>
          <a:custGeom>
            <a:avLst/>
            <a:gdLst>
              <a:gd name="connsiteX0" fmla="*/ 12192000 w 12192000"/>
              <a:gd name="connsiteY0" fmla="*/ 0 h 5034300"/>
              <a:gd name="connsiteX1" fmla="*/ 12192000 w 12192000"/>
              <a:gd name="connsiteY1" fmla="*/ 5034300 h 5034300"/>
              <a:gd name="connsiteX2" fmla="*/ 0 w 12192000"/>
              <a:gd name="connsiteY2" fmla="*/ 5034300 h 5034300"/>
              <a:gd name="connsiteX3" fmla="*/ 0 w 12192000"/>
              <a:gd name="connsiteY3" fmla="*/ 3495827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34300">
                <a:moveTo>
                  <a:pt x="12192000" y="0"/>
                </a:moveTo>
                <a:lnTo>
                  <a:pt x="12192000" y="5034300"/>
                </a:lnTo>
                <a:lnTo>
                  <a:pt x="0" y="5034300"/>
                </a:lnTo>
                <a:lnTo>
                  <a:pt x="0" y="3495827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A6FAACFB-122C-4C31-B980-670C94BEA44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1</a:t>
            </a:r>
          </a:p>
        </p:txBody>
      </p:sp>
      <p:pic>
        <p:nvPicPr>
          <p:cNvPr id="3" name="Image 2" descr="Une image contenant texte, Police, Graphique, capture d’écran&#10;&#10;Description générée automatiquement">
            <a:extLst>
              <a:ext uri="{FF2B5EF4-FFF2-40B4-BE49-F238E27FC236}">
                <a16:creationId xmlns:a16="http://schemas.microsoft.com/office/drawing/2014/main" id="{43FC18CA-8914-9163-5764-FD3892BC494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1222" y="2318875"/>
            <a:ext cx="1749556" cy="149352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95789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1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32913134-5769-4032-B519-54819F1CABD8}"/>
              </a:ext>
            </a:extLst>
          </p:cNvPr>
          <p:cNvSpPr>
            <a:spLocks/>
          </p:cNvSpPr>
          <p:nvPr userDrawn="1"/>
        </p:nvSpPr>
        <p:spPr bwMode="auto">
          <a:xfrm>
            <a:off x="0" y="1823701"/>
            <a:ext cx="12192000" cy="5034300"/>
          </a:xfrm>
          <a:custGeom>
            <a:avLst/>
            <a:gdLst>
              <a:gd name="connsiteX0" fmla="*/ 12192000 w 12192000"/>
              <a:gd name="connsiteY0" fmla="*/ 0 h 5034300"/>
              <a:gd name="connsiteX1" fmla="*/ 12192000 w 12192000"/>
              <a:gd name="connsiteY1" fmla="*/ 5034300 h 5034300"/>
              <a:gd name="connsiteX2" fmla="*/ 0 w 12192000"/>
              <a:gd name="connsiteY2" fmla="*/ 5034300 h 5034300"/>
              <a:gd name="connsiteX3" fmla="*/ 0 w 12192000"/>
              <a:gd name="connsiteY3" fmla="*/ 3495827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34300">
                <a:moveTo>
                  <a:pt x="12192000" y="0"/>
                </a:moveTo>
                <a:lnTo>
                  <a:pt x="12192000" y="5034300"/>
                </a:lnTo>
                <a:lnTo>
                  <a:pt x="0" y="5034300"/>
                </a:lnTo>
                <a:lnTo>
                  <a:pt x="0" y="3495827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23" name="Bildplatzhalter 22">
            <a:extLst>
              <a:ext uri="{FF2B5EF4-FFF2-40B4-BE49-F238E27FC236}">
                <a16:creationId xmlns:a16="http://schemas.microsoft.com/office/drawing/2014/main" id="{7CB03318-A36A-4728-AB14-B4B971797AC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3929" y="0"/>
            <a:ext cx="12193576" cy="5321958"/>
          </a:xfrm>
          <a:custGeom>
            <a:avLst/>
            <a:gdLst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15587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59 h 5321958"/>
              <a:gd name="connsiteX6" fmla="*/ 0 w 12193576"/>
              <a:gd name="connsiteY6" fmla="*/ 5321958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5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7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80012 w 12193576"/>
              <a:gd name="connsiteY5" fmla="*/ 3801316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1316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8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170475 w 12193576"/>
              <a:gd name="connsiteY5" fmla="*/ 3941811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61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3576" h="5321958">
                <a:moveTo>
                  <a:pt x="0" y="0"/>
                </a:moveTo>
                <a:lnTo>
                  <a:pt x="12191999" y="0"/>
                </a:lnTo>
                <a:cubicBezTo>
                  <a:pt x="12192525" y="608377"/>
                  <a:pt x="12193050" y="1216753"/>
                  <a:pt x="12193576" y="1825130"/>
                </a:cubicBezTo>
                <a:lnTo>
                  <a:pt x="6906062" y="3338732"/>
                </a:lnTo>
                <a:lnTo>
                  <a:pt x="5277631" y="3338732"/>
                </a:lnTo>
                <a:cubicBezTo>
                  <a:pt x="5278425" y="3492927"/>
                  <a:pt x="5276837" y="3651885"/>
                  <a:pt x="5277631" y="3806080"/>
                </a:cubicBezTo>
                <a:lnTo>
                  <a:pt x="0" y="532195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fr-FR"/>
              <a:t>Cliquez sur l'icône pour ajouter une image</a:t>
            </a:r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20A5EE44-B491-4E48-A225-8E0608DAFD2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1</a:t>
            </a:r>
          </a:p>
        </p:txBody>
      </p:sp>
      <p:pic>
        <p:nvPicPr>
          <p:cNvPr id="8" name="Image 7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A451AF11-35A7-4410-BBE9-1FB4A85A5F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854"/>
          <a:stretch/>
        </p:blipFill>
        <p:spPr>
          <a:xfrm>
            <a:off x="5278790" y="3342266"/>
            <a:ext cx="1634420" cy="5000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42822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ellow background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4">
            <a:extLst>
              <a:ext uri="{FF2B5EF4-FFF2-40B4-BE49-F238E27FC236}">
                <a16:creationId xmlns:a16="http://schemas.microsoft.com/office/drawing/2014/main" id="{C23E6162-B898-46CF-8A52-1022F578714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045581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3" name="Textplatzhalter 4">
            <a:extLst>
              <a:ext uri="{FF2B5EF4-FFF2-40B4-BE49-F238E27FC236}">
                <a16:creationId xmlns:a16="http://schemas.microsoft.com/office/drawing/2014/main" id="{DCB1D0A2-E69B-4E28-90A6-E05A3C6701B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847247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753D86CE-F0DB-49A0-9FC2-1DF33A2DD652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847245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02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1470DA7-3FDF-4F35-B16F-26B0FCF568A0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641818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A96BBA7-64E2-4D47-8893-EC50930B686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641815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03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C875CDB6-0641-4A17-8028-52AC364FCF4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45579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0967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+ pictu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4">
            <a:extLst>
              <a:ext uri="{FF2B5EF4-FFF2-40B4-BE49-F238E27FC236}">
                <a16:creationId xmlns:a16="http://schemas.microsoft.com/office/drawing/2014/main" id="{BC30996A-83AB-43FF-9BA2-4DF85664B41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-2"/>
            <a:ext cx="12192000" cy="68853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72000" tIns="72000" rIns="72000"/>
          <a:lstStyle>
            <a:lvl1pPr marL="0" indent="0" algn="r">
              <a:buNone/>
              <a:defRPr sz="200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BD921BE-0429-4C3F-A731-FF23D3CD5EF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19665" y="-2"/>
            <a:ext cx="3888319" cy="5518079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130668E-DEDA-4CE5-B795-2DBDEFFA82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9666" y="362148"/>
            <a:ext cx="3888319" cy="43150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000" b="1" cap="all" baseline="0">
                <a:solidFill>
                  <a:srgbClr val="FFFFFF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4632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2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ACE59C5C-DEA9-4EBE-BF71-703BCE5EDF3D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17" name="Bildplatzhalter 16">
            <a:extLst>
              <a:ext uri="{FF2B5EF4-FFF2-40B4-BE49-F238E27FC236}">
                <a16:creationId xmlns:a16="http://schemas.microsoft.com/office/drawing/2014/main" id="{1F6D3149-48CC-43A2-B113-9FE0632FDAE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25171" y="0"/>
            <a:ext cx="12212572" cy="6858000"/>
          </a:xfrm>
          <a:custGeom>
            <a:avLst/>
            <a:gdLst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12299 w 12212572"/>
              <a:gd name="connsiteY3" fmla="*/ 4890289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47140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12572" h="6858000">
                <a:moveTo>
                  <a:pt x="0" y="0"/>
                </a:moveTo>
                <a:lnTo>
                  <a:pt x="12212572" y="0"/>
                </a:lnTo>
                <a:lnTo>
                  <a:pt x="12212572" y="3381469"/>
                </a:lnTo>
                <a:lnTo>
                  <a:pt x="6909918" y="4878383"/>
                </a:lnTo>
                <a:lnTo>
                  <a:pt x="6912299" y="4877205"/>
                </a:lnTo>
                <a:lnTo>
                  <a:pt x="5273984" y="4877205"/>
                </a:lnTo>
                <a:lnTo>
                  <a:pt x="5273984" y="534714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fr-FR"/>
              <a:t>Cliquez sur 'insérer' dans la barre de menu, puis sur 'photos' pour insérer une image.</a:t>
            </a:r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3C992F77-037C-44CD-8B2A-FE1B0562D5B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2</a:t>
            </a:r>
          </a:p>
        </p:txBody>
      </p:sp>
      <p:pic>
        <p:nvPicPr>
          <p:cNvPr id="8" name="Image 7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6F117F6A-BD13-47F0-AD29-3FF47989B8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249"/>
          <a:stretch/>
        </p:blipFill>
        <p:spPr>
          <a:xfrm>
            <a:off x="5278790" y="4877963"/>
            <a:ext cx="1634420" cy="5039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0586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3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ihandform: Form 4">
            <a:extLst>
              <a:ext uri="{FF2B5EF4-FFF2-40B4-BE49-F238E27FC236}">
                <a16:creationId xmlns:a16="http://schemas.microsoft.com/office/drawing/2014/main" id="{45338588-FA41-4854-8F69-058E58794F39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6450A261-0BF9-4077-9F7A-B720BF73069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tx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2</a:t>
            </a:r>
          </a:p>
        </p:txBody>
      </p:sp>
      <p:pic>
        <p:nvPicPr>
          <p:cNvPr id="7" name="Image 6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FF1A4DBD-8FB5-4430-BC9A-40F3930D5C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249"/>
          <a:stretch/>
        </p:blipFill>
        <p:spPr>
          <a:xfrm>
            <a:off x="5278790" y="4877963"/>
            <a:ext cx="1634420" cy="5039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03024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CC1E29C9-1DD8-4851-BABD-67273C63D8B8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BFF20F8D-2C3B-4827-B6C3-4EB5694749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06163" y="2162779"/>
            <a:ext cx="8984974" cy="184342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MERCI !</a:t>
            </a:r>
          </a:p>
        </p:txBody>
      </p:sp>
      <p:pic>
        <p:nvPicPr>
          <p:cNvPr id="7" name="Image 6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FF53AB69-FF49-48C3-98D8-2CFB9021D2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9208"/>
          <a:stretch/>
        </p:blipFill>
        <p:spPr>
          <a:xfrm>
            <a:off x="5278790" y="4877963"/>
            <a:ext cx="1634420" cy="5169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3937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ihandform: Form 7">
            <a:extLst>
              <a:ext uri="{FF2B5EF4-FFF2-40B4-BE49-F238E27FC236}">
                <a16:creationId xmlns:a16="http://schemas.microsoft.com/office/drawing/2014/main" id="{F9DF8EB7-55CC-464A-AA49-D68D61344DB2}"/>
              </a:ext>
            </a:extLst>
          </p:cNvPr>
          <p:cNvSpPr>
            <a:spLocks/>
          </p:cNvSpPr>
          <p:nvPr userDrawn="1"/>
        </p:nvSpPr>
        <p:spPr bwMode="auto">
          <a:xfrm>
            <a:off x="10348322" y="6329191"/>
            <a:ext cx="1843678" cy="528810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3" name="Titelplatzhalter 1">
            <a:extLst>
              <a:ext uri="{FF2B5EF4-FFF2-40B4-BE49-F238E27FC236}">
                <a16:creationId xmlns:a16="http://schemas.microsoft.com/office/drawing/2014/main" id="{010FD807-97EB-493C-9A3C-AE8BB430C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254" y="497386"/>
            <a:ext cx="11322677" cy="94515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/>
              <a:t>TITRE </a:t>
            </a:r>
            <a:r>
              <a:rPr lang="de-DE" err="1"/>
              <a:t>ca</a:t>
            </a:r>
            <a:r>
              <a:rPr lang="de-DE"/>
              <a:t> </a:t>
            </a:r>
            <a:r>
              <a:rPr lang="de-DE" err="1"/>
              <a:t>metro</a:t>
            </a:r>
            <a:r>
              <a:rPr lang="de-DE"/>
              <a:t> extra </a:t>
            </a:r>
            <a:r>
              <a:rPr lang="de-DE" err="1"/>
              <a:t>bold</a:t>
            </a:r>
            <a:r>
              <a:rPr lang="de-DE"/>
              <a:t> 34pt</a:t>
            </a:r>
          </a:p>
        </p:txBody>
      </p:sp>
      <p:sp>
        <p:nvSpPr>
          <p:cNvPr id="4" name="Foliennummernplatzhalter 7">
            <a:extLst>
              <a:ext uri="{FF2B5EF4-FFF2-40B4-BE49-F238E27FC236}">
                <a16:creationId xmlns:a16="http://schemas.microsoft.com/office/drawing/2014/main" id="{DFEAD6D4-CC80-4993-BC8F-544E6E3590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42991" y="6570337"/>
            <a:ext cx="420143" cy="1512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800" b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E6E53E4B-EF88-4E0E-B2FC-506726985C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253" y="1820294"/>
            <a:ext cx="11330880" cy="448843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err="1"/>
              <a:t>Titre</a:t>
            </a:r>
            <a:r>
              <a:rPr lang="de-DE"/>
              <a:t> 1</a:t>
            </a:r>
          </a:p>
          <a:p>
            <a:pPr lvl="1"/>
            <a:r>
              <a:rPr lang="de-DE" err="1"/>
              <a:t>Titre</a:t>
            </a:r>
            <a:r>
              <a:rPr lang="de-DE"/>
              <a:t> 2</a:t>
            </a:r>
          </a:p>
          <a:p>
            <a:pPr lvl="2"/>
            <a:r>
              <a:rPr lang="de-DE" err="1"/>
              <a:t>Titre</a:t>
            </a:r>
            <a:r>
              <a:rPr lang="de-DE"/>
              <a:t> 3</a:t>
            </a:r>
          </a:p>
        </p:txBody>
      </p:sp>
      <p:sp>
        <p:nvSpPr>
          <p:cNvPr id="12" name="Datumsplatzhalter 5">
            <a:extLst>
              <a:ext uri="{FF2B5EF4-FFF2-40B4-BE49-F238E27FC236}">
                <a16:creationId xmlns:a16="http://schemas.microsoft.com/office/drawing/2014/main" id="{C705D6E7-DDD3-48B9-9718-4FE119F44A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31657" y="6570338"/>
            <a:ext cx="9208732" cy="987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de-DE"/>
              <a:t>Confidentiel|   </a:t>
            </a:r>
            <a:fld id="{FC89AA29-A18B-45E6-A6DD-E693AF6AAD3A}" type="datetimeFigureOut">
              <a:rPr lang="de-DE" smtClean="0"/>
              <a:pPr/>
              <a:t>16.03.2026</a:t>
            </a:fld>
            <a:endParaRPr lang="de-DE"/>
          </a:p>
        </p:txBody>
      </p:sp>
    </p:spTree>
    <p:custDataLst>
      <p:tags r:id="rId15"/>
    </p:custDataLst>
    <p:extLst>
      <p:ext uri="{BB962C8B-B14F-4D97-AF65-F5344CB8AC3E}">
        <p14:creationId xmlns:p14="http://schemas.microsoft.com/office/powerpoint/2010/main" val="2325962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  <p:sldLayoutId id="2147483679" r:id="rId3"/>
    <p:sldLayoutId id="2147483666" r:id="rId4"/>
    <p:sldLayoutId id="2147483674" r:id="rId5"/>
    <p:sldLayoutId id="2147483676" r:id="rId6"/>
    <p:sldLayoutId id="2147483668" r:id="rId7"/>
    <p:sldLayoutId id="2147483669" r:id="rId8"/>
    <p:sldLayoutId id="2147483670" r:id="rId9"/>
    <p:sldLayoutId id="2147483672" r:id="rId10"/>
    <p:sldLayoutId id="2147483682" r:id="rId11"/>
    <p:sldLayoutId id="2147483683" r:id="rId12"/>
    <p:sldLayoutId id="2147483684" r:id="rId1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b="1" kern="1200" cap="all" baseline="0">
          <a:solidFill>
            <a:schemeClr val="tx1"/>
          </a:solidFill>
          <a:latin typeface="Avenir Next LT Pro" panose="020B0504020202020204" pitchFamily="34" charset="0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1pPr>
      <a:lvl2pPr marL="450850" indent="-18415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2pPr>
      <a:lvl3pPr marL="715963" indent="-176213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1" pos="272">
          <p15:clr>
            <a:srgbClr val="F26B43"/>
          </p15:clr>
        </p15:guide>
        <p15:guide id="32" pos="7408">
          <p15:clr>
            <a:srgbClr val="F26B43"/>
          </p15:clr>
        </p15:guide>
        <p15:guide id="33" pos="3840">
          <p15:clr>
            <a:srgbClr val="F26B43"/>
          </p15:clr>
        </p15:guide>
        <p15:guide id="34" orient="horz" pos="4201">
          <p15:clr>
            <a:srgbClr val="F26B43"/>
          </p15:clr>
        </p15:guide>
        <p15:guide id="35" orient="horz" pos="346">
          <p15:clr>
            <a:srgbClr val="F26B43"/>
          </p15:clr>
        </p15:guide>
        <p15:guide id="36" orient="horz" pos="3974">
          <p15:clr>
            <a:srgbClr val="F26B43"/>
          </p15:clr>
        </p15:guide>
        <p15:guide id="37" orient="horz" pos="11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5" Type="http://schemas.openxmlformats.org/officeDocument/2006/relationships/image" Target="../media/image23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g"/><Relationship Id="rId3" Type="http://schemas.openxmlformats.org/officeDocument/2006/relationships/image" Target="../media/image42.jpg"/><Relationship Id="rId7" Type="http://schemas.openxmlformats.org/officeDocument/2006/relationships/image" Target="../media/image46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5.jpg"/><Relationship Id="rId5" Type="http://schemas.openxmlformats.org/officeDocument/2006/relationships/image" Target="../media/image44.jpg"/><Relationship Id="rId4" Type="http://schemas.openxmlformats.org/officeDocument/2006/relationships/image" Target="../media/image43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1.jpg"/><Relationship Id="rId4" Type="http://schemas.openxmlformats.org/officeDocument/2006/relationships/image" Target="../media/image50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6DDC0586-017B-3F8B-A001-96DA18A14BD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86148" y="4757655"/>
            <a:ext cx="9419703" cy="2100345"/>
          </a:xfrm>
        </p:spPr>
        <p:txBody>
          <a:bodyPr/>
          <a:lstStyle/>
          <a:p>
            <a:r>
              <a:rPr lang="fr-FR" dirty="0"/>
              <a:t>Guide vin</a:t>
            </a:r>
          </a:p>
        </p:txBody>
      </p:sp>
    </p:spTree>
    <p:extLst>
      <p:ext uri="{BB962C8B-B14F-4D97-AF65-F5344CB8AC3E}">
        <p14:creationId xmlns:p14="http://schemas.microsoft.com/office/powerpoint/2010/main" val="10083039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2CD39F93-A612-887E-1B00-81AA20850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-494523" y="65314"/>
            <a:ext cx="0" cy="0"/>
          </a:xfrm>
        </p:spPr>
        <p:txBody>
          <a:bodyPr/>
          <a:lstStyle/>
          <a:p>
            <a:pPr>
              <a:defRPr/>
            </a:pPr>
            <a:r>
              <a:rPr lang="fr-FR" dirty="0"/>
              <a:t> 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C06E304F-4E25-3216-857F-68CCD3BB1B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48468" y="6635651"/>
            <a:ext cx="420143" cy="151200"/>
          </a:xfrm>
        </p:spPr>
        <p:txBody>
          <a:bodyPr/>
          <a:lstStyle/>
          <a:p>
            <a:pPr>
              <a:defRPr/>
            </a:pPr>
            <a:fld id="{C6AC8A65-8773-4D04-9978-5C5E9D8C1317}" type="slidenum">
              <a:rPr lang="fr-FR" smtClean="0"/>
              <a:pPr>
                <a:defRPr/>
              </a:pPr>
              <a:t>10</a:t>
            </a:fld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2B9C659-427E-E999-4C6C-FB9D697A98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8266" y="1656510"/>
            <a:ext cx="4169851" cy="29273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48346DA4-248E-C081-3160-6ED1EA6C8E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463" y="3887424"/>
            <a:ext cx="4132200" cy="28238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3712D5EB-A924-B03C-4875-856D38AC42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>
          <a:xfrm>
            <a:off x="6545462" y="2911335"/>
            <a:ext cx="2388770" cy="39466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B41CE53F-7458-9AA5-DEFF-9C5EF31131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60" y="207363"/>
            <a:ext cx="2389579" cy="34129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174C87E-A989-42A0-BA54-7DD8F8FAAA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0920" y="72453"/>
            <a:ext cx="2186585" cy="35209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51DED29-F321-34D1-B51E-4F263E354AC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40301" y="1158280"/>
            <a:ext cx="2796844" cy="46826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744867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9D01E3-09AA-5C00-11D1-9761085854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8E7EF5-A3F0-7140-B153-5702E083CAC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05234" y="165216"/>
            <a:ext cx="10972800" cy="1143000"/>
          </a:xfrm>
        </p:spPr>
        <p:txBody>
          <a:bodyPr/>
          <a:lstStyle/>
          <a:p>
            <a:r>
              <a:rPr lang="fr-FR" sz="3600" b="1" dirty="0">
                <a:latin typeface="Avenir Next LT Pro" panose="020B0504020202020204" pitchFamily="34" charset="0"/>
              </a:rPr>
              <a:t>Lidl </a:t>
            </a:r>
            <a:r>
              <a:rPr lang="fr-FR" sz="3200" b="1" dirty="0">
                <a:latin typeface="Avenir Next LT Pro" panose="020B0504020202020204" pitchFamily="34" charset="0"/>
              </a:rPr>
              <a:t>- </a:t>
            </a:r>
            <a:r>
              <a:rPr lang="fr-FR" sz="3200" dirty="0"/>
              <a:t>DÉMOCRATISATION DU VIN PAR LE PRIX</a:t>
            </a:r>
            <a:br>
              <a:rPr lang="fr-FR" sz="3200" dirty="0"/>
            </a:br>
            <a:endParaRPr lang="fr-FR" sz="3600" b="1" dirty="0">
              <a:latin typeface="Avenir Next LT Pro" panose="020B050402020202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EFDDFC8-34B1-AC28-1255-DCAC37D7F3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669" y="3231365"/>
            <a:ext cx="2186603" cy="35291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ADDE1415-2E82-7061-7DFE-CEB5570BAE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9256" y="3231364"/>
            <a:ext cx="2201412" cy="3529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3A9B921-D423-E22B-C9A8-F328C52E00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711" y="1022759"/>
            <a:ext cx="6775561" cy="1261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marL="177800" indent="-1778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1pPr>
            <a:lvl2pPr marL="450850" indent="-1841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2pPr>
            <a:lvl3pPr marL="715963" indent="-1762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1600" b="1" dirty="0"/>
              <a:t>Une majorité de références à prix bas.</a:t>
            </a:r>
            <a:br>
              <a:rPr lang="fr-FR" sz="1600" b="1" dirty="0"/>
            </a:br>
            <a:endParaRPr lang="fr-FR" sz="600" b="1" dirty="0"/>
          </a:p>
          <a:p>
            <a:pPr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sz="1600" b="1" dirty="0"/>
              <a:t>Sélection resserrée</a:t>
            </a:r>
            <a:r>
              <a:rPr lang="fr-FR" sz="1600" dirty="0"/>
              <a:t> autour des grandes régions. </a:t>
            </a:r>
            <a:br>
              <a:rPr lang="fr-FR" sz="1600" dirty="0"/>
            </a:br>
            <a:endParaRPr lang="fr-FR" sz="600" b="1" dirty="0"/>
          </a:p>
          <a:p>
            <a:pPr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sz="1600" b="1" dirty="0"/>
              <a:t>Mécaniques promotionnelles fortes</a:t>
            </a:r>
            <a:r>
              <a:rPr lang="fr-FR" sz="1600" dirty="0"/>
              <a:t> : </a:t>
            </a:r>
            <a:br>
              <a:rPr lang="fr-FR" sz="1600" dirty="0"/>
            </a:br>
            <a:r>
              <a:rPr lang="fr-FR" sz="1600" dirty="0"/>
              <a:t>offres type </a:t>
            </a:r>
            <a:r>
              <a:rPr lang="fr-FR" sz="1600" i="1" dirty="0"/>
              <a:t>4+2 offertes</a:t>
            </a:r>
            <a:r>
              <a:rPr lang="fr-FR" sz="1600" dirty="0"/>
              <a:t>, remises importantes, prix flash.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5EE3936-83EB-E07A-300E-12E7C0B23D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3929" y="3231365"/>
            <a:ext cx="2194756" cy="35291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01E90A92-23A9-8086-FADB-080207B8D4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8138" y="1207425"/>
            <a:ext cx="6775561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marL="177800" indent="-1778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1pPr>
            <a:lvl2pPr marL="450850" indent="-1841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2pPr>
            <a:lvl3pPr marL="715963" indent="-1762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fr-FR" sz="600" dirty="0"/>
          </a:p>
          <a:p>
            <a:pPr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sz="1600" dirty="0"/>
              <a:t>Présence de profils aromatiques, conseils d’accords mets-vins et notes de dégustation, médailles, caution d’un Master of </a:t>
            </a:r>
            <a:r>
              <a:rPr lang="fr-FR" sz="1600" dirty="0" err="1"/>
              <a:t>Wine</a:t>
            </a:r>
            <a:r>
              <a:rPr lang="fr-FR" sz="1600" dirty="0"/>
              <a:t>…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fr-FR" sz="800" dirty="0"/>
          </a:p>
          <a:p>
            <a:pPr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fr-FR" sz="600" dirty="0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E472FFFA-7681-8933-8B09-D2C5E7FB65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800" y="2465615"/>
            <a:ext cx="113284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marL="177800" indent="-1778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1pPr>
            <a:lvl2pPr marL="450850" indent="-1841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2pPr>
            <a:lvl3pPr marL="715963" indent="-1762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1600" dirty="0"/>
              <a:t>=&gt; une foire aux vins pensée comme </a:t>
            </a:r>
            <a:r>
              <a:rPr lang="fr-FR" sz="1600" b="1" dirty="0"/>
              <a:t>une opportunité de bonnes affaires</a:t>
            </a:r>
            <a:r>
              <a:rPr lang="fr-FR" sz="1600" dirty="0"/>
              <a:t>, qui rend le vin accessible </a:t>
            </a:r>
            <a:br>
              <a:rPr lang="fr-FR" sz="1600" dirty="0"/>
            </a:br>
            <a:r>
              <a:rPr lang="fr-FR" sz="1600" dirty="0"/>
              <a:t>tout en rassurant sur la qualité.</a:t>
            </a:r>
          </a:p>
        </p:txBody>
      </p:sp>
    </p:spTree>
    <p:extLst>
      <p:ext uri="{BB962C8B-B14F-4D97-AF65-F5344CB8AC3E}">
        <p14:creationId xmlns:p14="http://schemas.microsoft.com/office/powerpoint/2010/main" val="36136337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DCD01F-B4CA-2382-C775-4480DF31C8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285658E8-1CE8-99BF-0E7C-BBC05000FF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dirty="0"/>
              <a:t> 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EA04902-8B17-4865-2E51-B944E600B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C8A65-8773-4D04-9978-5C5E9D8C1317}" type="slidenum">
              <a:rPr lang="fr-FR" smtClean="0"/>
              <a:pPr>
                <a:defRPr/>
              </a:pPr>
              <a:t>12</a:t>
            </a:fld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DF81407-7D28-1814-C70F-4D56C759AC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309" y="334773"/>
            <a:ext cx="4312581" cy="34899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D45D0483-3E0F-0B60-389F-2B756F06DF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241" y="3414502"/>
            <a:ext cx="4320202" cy="34434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83099BEA-6F86-A3A5-A181-6F60648EC1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72103"/>
            <a:ext cx="4312581" cy="34763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2A98B2AC-9A2C-40B6-B7D1-2AD984B4CB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07" y="3202438"/>
            <a:ext cx="4322484" cy="34434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281666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EF70CC-7F7D-4517-EDDF-810A1AF482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2AD342-D7D6-3C57-9F34-AC7E99E4687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05228" y="175726"/>
            <a:ext cx="10972800" cy="1143000"/>
          </a:xfrm>
        </p:spPr>
        <p:txBody>
          <a:bodyPr/>
          <a:lstStyle/>
          <a:p>
            <a:r>
              <a:rPr lang="fr-FR" sz="3600" b="1" dirty="0">
                <a:latin typeface="Avenir Next LT Pro" panose="020B0504020202020204" pitchFamily="34" charset="0"/>
              </a:rPr>
              <a:t>Monoprix - </a:t>
            </a:r>
            <a:r>
              <a:rPr lang="fr-FR" sz="3200" dirty="0"/>
              <a:t>sélection pointue / découverte</a:t>
            </a:r>
            <a:endParaRPr lang="fr-FR" sz="3600" b="1" dirty="0">
              <a:latin typeface="Avenir Next LT Pro" panose="020B0504020202020204" pitchFamily="34" charset="0"/>
            </a:endParaRP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C3552CC1-226F-84EC-7860-5E869BE1CFF2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 bwMode="auto">
          <a:xfrm>
            <a:off x="7176977" y="3605463"/>
            <a:ext cx="5718626" cy="341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>
              <a:spcBef>
                <a:spcPct val="0"/>
              </a:spcBef>
              <a:buNone/>
            </a:pPr>
            <a:r>
              <a:rPr lang="fr-FR" altLang="fr-FR" sz="1800" dirty="0">
                <a:latin typeface="Arial" panose="020B0604020202020204" pitchFamily="34" charset="0"/>
              </a:rPr>
              <a:t>xxx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47DB9F9-D07D-9740-EFB3-C18812ACBE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932935"/>
            <a:ext cx="2876077" cy="41271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88B01694-5796-2C24-7C3F-1CAFF59E8B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9300" y="3429000"/>
            <a:ext cx="4526152" cy="32525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B3579F8-5EFB-41D3-7270-DCA50550B6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7677" y="889846"/>
            <a:ext cx="8129730" cy="2627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marL="177800" indent="-1778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1pPr>
            <a:lvl2pPr marL="450850" indent="-1841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2pPr>
            <a:lvl3pPr marL="715963" indent="-1762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fr-FR" sz="1600" b="1" dirty="0"/>
              <a:t>Sélection resserrée et pointue</a:t>
            </a:r>
            <a:r>
              <a:rPr lang="fr-FR" sz="1600" dirty="0"/>
              <a:t> d’environ 300 cuvées </a:t>
            </a:r>
            <a:br>
              <a:rPr lang="fr-FR" sz="1600" dirty="0"/>
            </a:br>
            <a:r>
              <a:rPr lang="fr-FR" sz="1600" dirty="0"/>
              <a:t>	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sz="1600" b="1" dirty="0"/>
              <a:t>Positionnement découverte</a:t>
            </a:r>
            <a:r>
              <a:rPr lang="fr-FR" sz="1600" dirty="0"/>
              <a:t> : mise en avant de vignerons, cuvées signatures et exclusivités.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sz="1600" b="1" dirty="0"/>
              <a:t>Approche très éditoriale</a:t>
            </a:r>
            <a:r>
              <a:rPr lang="fr-FR" sz="1600" dirty="0"/>
              <a:t> : storytelling autour des domaines </a:t>
            </a:r>
            <a:br>
              <a:rPr lang="fr-FR" sz="1600" dirty="0"/>
            </a:br>
            <a:r>
              <a:rPr lang="fr-FR" sz="1600" dirty="0"/>
              <a:t>et design très travaillé.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sz="1600" b="1" dirty="0"/>
              <a:t>Mécanique promo simple</a:t>
            </a:r>
            <a:r>
              <a:rPr lang="fr-FR" sz="1600" dirty="0"/>
              <a:t> : -30 % dès 3 bouteilles avec la carte Monoprix. </a:t>
            </a:r>
          </a:p>
          <a:p>
            <a:pPr marL="0" indent="0">
              <a:buNone/>
            </a:pPr>
            <a:r>
              <a:rPr lang="fr-FR" sz="1600" dirty="0"/>
              <a:t>=&gt; Une foire aux vins pensée comme </a:t>
            </a:r>
            <a:r>
              <a:rPr lang="fr-FR" sz="1600" b="1" dirty="0"/>
              <a:t>une sélection de connaisseurs accessible</a:t>
            </a:r>
            <a:r>
              <a:rPr lang="fr-FR" sz="1600" dirty="0"/>
              <a:t>.</a:t>
            </a:r>
            <a:r>
              <a:rPr lang="fr-FR" sz="1800" dirty="0">
                <a:latin typeface="Arial" panose="020B0604020202020204" pitchFamily="34" charset="0"/>
              </a:rPr>
              <a:t>	</a:t>
            </a: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17142134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8E4C38-06B7-73E6-90D9-E1F772AA20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F0A9E2F9-5592-8AD9-F66F-818548619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dirty="0"/>
              <a:t> 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C06A55E2-7417-25C2-9C57-EF37C8EA5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C8A65-8773-4D04-9978-5C5E9D8C1317}" type="slidenum">
              <a:rPr lang="fr-FR" smtClean="0"/>
              <a:pPr>
                <a:defRPr/>
              </a:pPr>
              <a:t>14</a:t>
            </a:fld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4CFC515-14C1-727D-FA45-2A64054D8E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510" y="357042"/>
            <a:ext cx="5512682" cy="38402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F310137-A9D5-7D6D-1FB3-512E228DFD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6850" y="2881315"/>
            <a:ext cx="5631444" cy="38402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5A146C2B-A5CD-C864-E917-39C6C6FF79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225" y="357042"/>
            <a:ext cx="3115825" cy="45621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662105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7F8A09-F471-A7BF-8F51-69A2723076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E3CCF23-78A4-5C8E-2D4C-DDE2D38ABA4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00270" y="175731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Nicolas </a:t>
            </a:r>
            <a:r>
              <a:rPr lang="fr-FR" sz="3200" b="1" dirty="0">
                <a:latin typeface="Avenir Next LT Pro" panose="020B0504020202020204" pitchFamily="34" charset="0"/>
              </a:rPr>
              <a:t>– La foire aux vins du caviste</a:t>
            </a:r>
            <a:endParaRPr lang="fr-FR" sz="3600" b="1" dirty="0">
              <a:latin typeface="Avenir Next LT Pro" panose="020B0504020202020204" pitchFamily="34" charset="0"/>
            </a:endParaRP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D0EBEB3A-6153-4769-220D-39FCE54BE945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 bwMode="auto">
          <a:xfrm>
            <a:off x="4508938" y="1973326"/>
            <a:ext cx="6791781" cy="3303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sz="1600" b="1" dirty="0"/>
              <a:t>Sélection experte</a:t>
            </a:r>
            <a:r>
              <a:rPr lang="fr-FR" sz="1600" dirty="0"/>
              <a:t> réalisée par les œnologues Nicolas avec environ </a:t>
            </a:r>
            <a:r>
              <a:rPr lang="fr-FR" sz="1600" b="1" dirty="0"/>
              <a:t>750 vins et spiritueux</a:t>
            </a:r>
            <a:r>
              <a:rPr lang="fr-FR" sz="1600" dirty="0"/>
              <a:t>. 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1600" b="1" dirty="0"/>
              <a:t>Positionnement caviste</a:t>
            </a:r>
            <a:r>
              <a:rPr lang="fr-FR" sz="1600" dirty="0"/>
              <a:t> : mise en avant des domaines, appellations et du savoir-faire des producteurs. </a:t>
            </a:r>
          </a:p>
          <a:p>
            <a:pPr lvl="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fr-FR" altLang="fr-FR" sz="1600" b="1" dirty="0"/>
          </a:p>
          <a:p>
            <a:pPr lvl="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altLang="fr-FR" sz="1600" b="1" dirty="0"/>
              <a:t>Focus sur les "Petites Récoltes" </a:t>
            </a:r>
            <a:r>
              <a:rPr lang="fr-FR" altLang="fr-FR" sz="1600" dirty="0"/>
              <a:t>(exclusivité)</a:t>
            </a:r>
          </a:p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fr-FR" altLang="fr-FR" sz="1600" dirty="0"/>
          </a:p>
          <a:p>
            <a:pPr lvl="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altLang="fr-FR" sz="1600" dirty="0"/>
              <a:t>Développement de l'offre </a:t>
            </a:r>
            <a:r>
              <a:rPr lang="fr-FR" altLang="fr-FR" sz="1600" b="1" dirty="0"/>
              <a:t>"No-Low"</a:t>
            </a:r>
            <a:r>
              <a:rPr lang="fr-FR" altLang="fr-FR" sz="1600" dirty="0"/>
              <a:t> ++</a:t>
            </a:r>
          </a:p>
          <a:p>
            <a:pPr lvl="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fr-FR" altLang="fr-FR" sz="1600" dirty="0"/>
          </a:p>
          <a:p>
            <a:pPr marL="0" indent="0">
              <a:lnSpc>
                <a:spcPct val="100000"/>
              </a:lnSpc>
              <a:buNone/>
            </a:pPr>
            <a:r>
              <a:rPr lang="fr-FR" sz="1600" dirty="0"/>
              <a:t>=&gt; Une foire aux vins positionnée comme </a:t>
            </a:r>
            <a:r>
              <a:rPr lang="fr-FR" sz="1600" b="1" dirty="0"/>
              <a:t>une sélection de caviste accessible</a:t>
            </a:r>
            <a:r>
              <a:rPr lang="fr-FR" sz="1600" dirty="0"/>
              <a:t>, mêlant </a:t>
            </a:r>
            <a:r>
              <a:rPr lang="fr-FR" sz="1600" b="1" dirty="0"/>
              <a:t>expertise, conseil et découvertes</a:t>
            </a:r>
            <a:r>
              <a:rPr lang="fr-FR" sz="1600" dirty="0"/>
              <a:t>.</a:t>
            </a:r>
          </a:p>
          <a:p>
            <a:pPr lvl="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fr-FR" altLang="fr-FR" sz="1600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12F50D6-9571-580D-1B8D-B2A81AFFFC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10" y="1585118"/>
            <a:ext cx="3021828" cy="42849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58438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98C098A2-C223-52D8-4726-C87D44F516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-1" y="-1"/>
            <a:ext cx="45719" cy="45719"/>
          </a:xfrm>
        </p:spPr>
        <p:txBody>
          <a:bodyPr/>
          <a:lstStyle/>
          <a:p>
            <a:pPr>
              <a:defRPr/>
            </a:pP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AFA854C-8AFB-5CE6-9403-AEED4A5F5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42991" y="6570337"/>
            <a:ext cx="337091" cy="122323"/>
          </a:xfrm>
        </p:spPr>
        <p:txBody>
          <a:bodyPr/>
          <a:lstStyle/>
          <a:p>
            <a:pPr>
              <a:defRPr/>
            </a:pPr>
            <a:fld id="{C6AC8A65-8773-4D04-9978-5C5E9D8C1317}" type="slidenum">
              <a:rPr lang="fr-FR" smtClean="0"/>
              <a:pPr>
                <a:defRPr/>
              </a:pPr>
              <a:t>16</a:t>
            </a:fld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BDBC605-FC81-DF82-B47F-469108E269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8884" y="3426261"/>
            <a:ext cx="2123193" cy="30106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89C93BEA-E836-BA7C-8245-481C132350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3861" y="300508"/>
            <a:ext cx="2123191" cy="30106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C610916C-BCF8-F80B-E308-4D62186A5F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1426" y="300508"/>
            <a:ext cx="2123192" cy="30106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34B8179D-2A5B-A616-1B4F-FB96A1CAFD5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0208" y="300507"/>
            <a:ext cx="2123191" cy="30106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7CF1E822-1248-F69D-1FA9-6EFFE02A966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7130" y="3426261"/>
            <a:ext cx="2115476" cy="29997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D0C20A8A-48A9-F8DD-5A8A-53BA5293BC8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0640" y="3437204"/>
            <a:ext cx="2123191" cy="30106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68BE1AA6-C298-2E92-8D32-00E653A5DC4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2645" y="300507"/>
            <a:ext cx="2123191" cy="30106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856760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C85AA8-7C2D-335A-080C-6615C69D86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B2CC8FAE-36EC-E0D9-3384-881A9C318A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4108" y="0"/>
            <a:ext cx="3734170" cy="52950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851E5AD2-F6A5-48C9-E24C-B97851299E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06" y="0"/>
            <a:ext cx="3629193" cy="51461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47BF1C6E-82F3-D7E4-7210-DE24A97260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4488" y="1711842"/>
            <a:ext cx="3629193" cy="51461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54B0B875-3DB3-2167-9D98-3F138A2C1A5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7717" y="1562985"/>
            <a:ext cx="3734171" cy="52950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361477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A63745-E717-88EF-97C2-E70FEBADC3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259D7C-7D8E-3117-EFE4-7535CC7AA28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err="1"/>
              <a:t>Btob</a:t>
            </a:r>
            <a:r>
              <a:rPr lang="fr-FR" dirty="0"/>
              <a:t> et carte des vins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B732348A-05FE-BB18-1A3E-4120E288651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026687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4F9CC3-FB93-6603-546C-D8D29E1EC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270" y="188525"/>
            <a:ext cx="11322677" cy="945155"/>
          </a:xfrm>
        </p:spPr>
        <p:txBody>
          <a:bodyPr/>
          <a:lstStyle/>
          <a:p>
            <a:r>
              <a:rPr lang="fr-FR" dirty="0"/>
              <a:t>Promocash – </a:t>
            </a:r>
            <a:r>
              <a:rPr lang="fr-FR" sz="3200" dirty="0" err="1"/>
              <a:t>Fav</a:t>
            </a:r>
            <a:r>
              <a:rPr lang="fr-FR" sz="3200" dirty="0"/>
              <a:t> PENSÉE POUR LES RESTAURATEURS</a:t>
            </a:r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731C83B-4AF6-70EB-3DA6-12F8B0C9A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dirty="0"/>
              <a:t>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D4AD716-F170-DEE7-9825-AD835DE9FF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CD3046-38EA-470F-8399-34B1DDA66838}" type="slidenum">
              <a:rPr lang="fr-FR" smtClean="0"/>
              <a:pPr>
                <a:defRPr/>
              </a:pPr>
              <a:t>19</a:t>
            </a:fld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14945C0-B614-690F-8B61-3EF50FEB85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53" y="1217759"/>
            <a:ext cx="3154872" cy="46890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E52A32A0-A700-45CC-AEB4-81B8D84E0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41826" y="1083410"/>
            <a:ext cx="8650174" cy="3649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marL="177800" indent="-1778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1pPr>
            <a:lvl2pPr marL="450850" indent="-1841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2pPr>
            <a:lvl3pPr marL="715963" indent="-1762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fr-FR" sz="1600" b="1" dirty="0"/>
              <a:t>Offre large (300+ références)</a:t>
            </a:r>
            <a:r>
              <a:rPr lang="fr-FR" sz="1600" dirty="0"/>
              <a:t> couvrant régions françaises, vins du monde, effervescents et formats professionnels. </a:t>
            </a:r>
          </a:p>
          <a:p>
            <a:pPr>
              <a:buFont typeface="Arial" panose="020B0604020202020204" pitchFamily="34" charset="0"/>
              <a:buChar char="•"/>
            </a:pPr>
            <a:endParaRPr lang="fr-FR" sz="1600" dirty="0"/>
          </a:p>
          <a:p>
            <a:pPr>
              <a:buFont typeface="Arial" panose="020B0604020202020204" pitchFamily="34" charset="0"/>
              <a:buChar char="•"/>
            </a:pPr>
            <a:r>
              <a:rPr lang="fr-FR" sz="1600" dirty="0"/>
              <a:t>Indication du </a:t>
            </a:r>
            <a:r>
              <a:rPr lang="fr-FR" sz="1600" b="1" dirty="0"/>
              <a:t>coût au verre</a:t>
            </a:r>
            <a:r>
              <a:rPr lang="fr-FR" sz="1600" dirty="0"/>
              <a:t> </a:t>
            </a:r>
            <a:br>
              <a:rPr lang="fr-FR" sz="1600" dirty="0"/>
            </a:br>
            <a:endParaRPr lang="fr-FR" sz="1600" dirty="0"/>
          </a:p>
          <a:p>
            <a:pPr>
              <a:buFont typeface="Arial" panose="020B0604020202020204" pitchFamily="34" charset="0"/>
              <a:buChar char="•"/>
            </a:pPr>
            <a:r>
              <a:rPr lang="fr-FR" sz="1600" b="1" dirty="0"/>
              <a:t>Accompagnement métier</a:t>
            </a:r>
            <a:r>
              <a:rPr lang="fr-FR" sz="1600" dirty="0"/>
              <a:t> : conseils d’accords mets-vins et collaboration avec un chef partenaire. </a:t>
            </a:r>
          </a:p>
          <a:p>
            <a:pPr>
              <a:buFont typeface="Arial" panose="020B0604020202020204" pitchFamily="34" charset="0"/>
              <a:buChar char="•"/>
            </a:pPr>
            <a:endParaRPr lang="fr-FR" sz="1600" dirty="0"/>
          </a:p>
          <a:p>
            <a:pPr>
              <a:buFont typeface="Arial" panose="020B0604020202020204" pitchFamily="34" charset="0"/>
              <a:buChar char="•"/>
            </a:pPr>
            <a:r>
              <a:rPr lang="fr-FR" sz="1600" b="1" dirty="0"/>
              <a:t>Logique promo forte et volumes</a:t>
            </a:r>
            <a:r>
              <a:rPr lang="fr-FR" sz="1600" dirty="0"/>
              <a:t> : offres type -50 %, 3 pour 2, 12 pour 6 </a:t>
            </a:r>
          </a:p>
          <a:p>
            <a:pPr>
              <a:buFont typeface="Arial" panose="020B0604020202020204" pitchFamily="34" charset="0"/>
              <a:buChar char="•"/>
            </a:pPr>
            <a:endParaRPr lang="fr-FR" sz="1600" dirty="0"/>
          </a:p>
          <a:p>
            <a:pPr marL="0" indent="0">
              <a:buNone/>
            </a:pPr>
            <a:r>
              <a:rPr lang="fr-FR" sz="1600" dirty="0"/>
              <a:t>=&gt; Une foire aux vins conçue comme </a:t>
            </a:r>
            <a:r>
              <a:rPr lang="fr-FR" sz="1600" b="1" dirty="0"/>
              <a:t>un outil business pour les restaurateurs</a:t>
            </a:r>
            <a:r>
              <a:rPr lang="fr-FR" sz="1600" dirty="0"/>
              <a:t>, mêlant </a:t>
            </a:r>
            <a:r>
              <a:rPr lang="fr-FR" sz="1600" b="1" dirty="0"/>
              <a:t>choix, rentabilité et aide à la construction de la carte</a:t>
            </a:r>
            <a:r>
              <a:rPr lang="fr-FR" sz="1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30810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091ED08-3370-4BD7-AEC7-F6F8448CF87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BtoC / Zoom grande distribution et enseignes spécialisées </a:t>
            </a:r>
            <a:br>
              <a:rPr lang="fr-FR" dirty="0"/>
            </a:b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4A6FC30-4F2A-6745-1EAE-22B52839B18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061476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2D5C6-A735-9824-5E7E-4CD0C1508D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E44931-E39F-661D-69F2-7ED5738771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270" y="188525"/>
            <a:ext cx="11322677" cy="945155"/>
          </a:xfrm>
        </p:spPr>
        <p:txBody>
          <a:bodyPr/>
          <a:lstStyle/>
          <a:p>
            <a:r>
              <a:rPr lang="fr-FR" dirty="0" err="1"/>
              <a:t>promocash</a:t>
            </a:r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76BC374-386E-E3FD-4694-56B7311ED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dirty="0"/>
              <a:t>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F9DFA96-0DC5-4006-EC38-EC7168686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CD3046-38EA-470F-8399-34B1DDA66838}" type="slidenum">
              <a:rPr lang="fr-FR" smtClean="0"/>
              <a:pPr>
                <a:defRPr/>
              </a:pPr>
              <a:t>20</a:t>
            </a:fld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5869985-50F3-3E9A-4A44-5369711120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3440" y="1063788"/>
            <a:ext cx="2908560" cy="42547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89517969-6DDD-A466-2B07-C30D2355C0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1047" y="118633"/>
            <a:ext cx="2840037" cy="42547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A45B8193-D5F9-3189-192E-98DF08128C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781" y="1133680"/>
            <a:ext cx="3159166" cy="47096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386CF0EA-4B8C-0B66-0C3E-A75646B6A5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8285" y="2078835"/>
            <a:ext cx="2967530" cy="42547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D34EF9AF-7872-F6FF-3FBC-C556F7E483A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9587" t="74126"/>
          <a:stretch>
            <a:fillRect/>
          </a:stretch>
        </p:blipFill>
        <p:spPr>
          <a:xfrm>
            <a:off x="6345243" y="4251395"/>
            <a:ext cx="4392477" cy="24180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878278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D63DCD-8AAD-E17C-AA5E-2F4DC73F98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66689C2-41C2-4F70-3FCB-3049AF3A71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dirty="0"/>
              <a:t>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9CF89DD-515A-CDF0-6B4A-E7370996D6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CD3046-38EA-470F-8399-34B1DDA66838}" type="slidenum">
              <a:rPr lang="fr-FR" smtClean="0"/>
              <a:pPr>
                <a:defRPr/>
              </a:pPr>
              <a:t>21</a:t>
            </a:fld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66C37B2-59F8-FEB6-0013-8FDC55F8ED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685" y="1104708"/>
            <a:ext cx="3261349" cy="47847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F44A40EC-8E71-C085-DC5F-E89FFB53DF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0224" y="1104708"/>
            <a:ext cx="3211551" cy="47847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6D331922-86DF-3705-31CC-22A425F426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6117" y="1104707"/>
            <a:ext cx="3239521" cy="47847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063328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2B8AB5-C233-B3F7-3226-A817646ABA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F57DE1-F3A4-149B-B4CC-C797072D5BD7}"/>
              </a:ext>
            </a:extLst>
          </p:cNvPr>
          <p:cNvSpPr txBox="1">
            <a:spLocks/>
          </p:cNvSpPr>
          <p:nvPr/>
        </p:nvSpPr>
        <p:spPr bwMode="auto">
          <a:xfrm>
            <a:off x="352678" y="70991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TRANSGOURMET - </a:t>
            </a:r>
            <a:r>
              <a:rPr lang="fr-FR" sz="3200" b="1" dirty="0">
                <a:latin typeface="Avenir Next LT Pro" panose="020B0504020202020204" pitchFamily="34" charset="0"/>
              </a:rPr>
              <a:t>L’APPROCHE SOMMELIER POUR LES RESTAURATEURS</a:t>
            </a:r>
            <a:endParaRPr lang="fr-FR" sz="3600" b="1" dirty="0">
              <a:latin typeface="Avenir Next LT Pro" panose="020B0504020202020204" pitchFamily="34" charset="0"/>
            </a:endParaRP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2E766FAC-56AD-4158-40C7-D1F6F53A25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73374" y="5205627"/>
            <a:ext cx="5718626" cy="70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1800" dirty="0"/>
              <a:t>.</a:t>
            </a:r>
          </a:p>
          <a:p>
            <a:pPr marL="0" indent="0">
              <a:buNone/>
            </a:pPr>
            <a:endParaRPr lang="fr-FR" sz="18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A49391E7-53A4-3BA5-70FC-51D104EF7E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5365" y="1255946"/>
            <a:ext cx="7430813" cy="5262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b="1" dirty="0">
                <a:latin typeface="Avenir Next LT Pro" panose="020B0504020202020204" pitchFamily="34" charset="0"/>
              </a:rPr>
              <a:t>Catalogue dédié</a:t>
            </a:r>
            <a:r>
              <a:rPr lang="fr-FR" sz="1600" dirty="0">
                <a:latin typeface="Avenir Next LT Pro" panose="020B0504020202020204" pitchFamily="34" charset="0"/>
              </a:rPr>
              <a:t> en 2023 – mise en avant de pages vins dans les guides ‘réussir sa saison’</a:t>
            </a:r>
          </a:p>
          <a:p>
            <a:endParaRPr lang="fr-FR" sz="1600" dirty="0">
              <a:latin typeface="Avenir Next LT Pro" panose="020B05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b="1" dirty="0">
                <a:latin typeface="Avenir Next LT Pro" panose="020B0504020202020204" pitchFamily="34" charset="0"/>
              </a:rPr>
              <a:t>Une offre en ligne détaillée, </a:t>
            </a:r>
          </a:p>
          <a:p>
            <a:r>
              <a:rPr lang="fr-FR" sz="1600" b="1" dirty="0">
                <a:latin typeface="Avenir Next LT Pro" panose="020B0504020202020204" pitchFamily="34" charset="0"/>
              </a:rPr>
              <a:t>pédagogique et professionnelle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600" b="1" dirty="0">
              <a:latin typeface="Avenir Next LT Pro" panose="020B05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600" b="1" dirty="0">
              <a:latin typeface="Avenir Next LT Pro" panose="020B05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600" b="1" dirty="0">
              <a:latin typeface="Avenir Next LT Pro" panose="020B05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600" b="1" dirty="0">
              <a:latin typeface="Avenir Next LT Pro" panose="020B05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600" b="1" dirty="0">
              <a:latin typeface="Avenir Next LT Pro" panose="020B05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600" b="1" dirty="0">
              <a:latin typeface="Avenir Next LT Pro" panose="020B05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600" b="1" dirty="0">
              <a:latin typeface="Avenir Next LT Pro" panose="020B05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600" b="1" dirty="0">
              <a:latin typeface="Avenir Next LT Pro" panose="020B05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600" b="1" dirty="0">
              <a:latin typeface="Avenir Next LT Pro" panose="020B05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600" b="1" dirty="0">
              <a:latin typeface="Avenir Next LT Pro" panose="020B05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600" b="1" dirty="0">
              <a:latin typeface="Avenir Next LT Pro" panose="020B05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600" dirty="0">
              <a:latin typeface="Avenir Next LT Pro" panose="020B0504020202020204" pitchFamily="34" charset="0"/>
            </a:endParaRPr>
          </a:p>
          <a:p>
            <a:endParaRPr lang="fr-FR" sz="1600" dirty="0">
              <a:latin typeface="Avenir Next LT Pro" panose="020B0504020202020204" pitchFamily="34" charset="0"/>
            </a:endParaRPr>
          </a:p>
          <a:p>
            <a:r>
              <a:rPr lang="fr-FR" sz="1600" dirty="0">
                <a:latin typeface="Avenir Next LT Pro" panose="020B0504020202020204" pitchFamily="34" charset="0"/>
              </a:rPr>
              <a:t>=&gt; Une offre vin positionnée comme </a:t>
            </a:r>
            <a:r>
              <a:rPr lang="fr-FR" sz="1600" b="1" dirty="0">
                <a:latin typeface="Avenir Next LT Pro" panose="020B0504020202020204" pitchFamily="34" charset="0"/>
              </a:rPr>
              <a:t>un accompagnement œnologique pour les restaurateurs</a:t>
            </a:r>
            <a:r>
              <a:rPr lang="fr-FR" sz="1600" dirty="0">
                <a:latin typeface="Avenir Next LT Pro" panose="020B0504020202020204" pitchFamily="34" charset="0"/>
              </a:rPr>
              <a:t>, mêlant </a:t>
            </a:r>
            <a:r>
              <a:rPr lang="fr-FR" sz="1600" b="1" dirty="0">
                <a:latin typeface="Avenir Next LT Pro" panose="020B0504020202020204" pitchFamily="34" charset="0"/>
              </a:rPr>
              <a:t>expertise, pédagogie et différenciation produit</a:t>
            </a:r>
            <a:r>
              <a:rPr lang="fr-FR" sz="1600" dirty="0">
                <a:latin typeface="Avenir Next LT Pro" panose="020B0504020202020204" pitchFamily="34" charset="0"/>
              </a:rPr>
              <a:t>.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E0846D4-0077-17FB-31F8-A2A7EB84C1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6109" y="1748384"/>
            <a:ext cx="2872174" cy="44720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2FC7531-D921-A36A-8C2B-6863F92B8C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7226" y="1594065"/>
            <a:ext cx="4526034" cy="2390348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035AEB8A-F1E9-FA79-CD8B-9B54725FA3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5365" y="3832841"/>
            <a:ext cx="6043184" cy="1615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0497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5168D2-7CB6-8FAE-8CDE-911E4ADEA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 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C271692-C618-5CFA-C2EA-AED3C09C5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dirty="0"/>
              <a:t>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47FBC72-211D-37C8-ABC3-40A4D31FD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CD3046-38EA-470F-8399-34B1DDA66838}" type="slidenum">
              <a:rPr lang="fr-FR" smtClean="0"/>
              <a:pPr>
                <a:defRPr/>
              </a:pPr>
              <a:t>23</a:t>
            </a:fld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DB4E0F1-1D31-12B8-F738-07DA88D622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4051" y="497385"/>
            <a:ext cx="3569712" cy="5688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877EC623-DD76-F9D5-39C8-B312F075E9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3150" y="497386"/>
            <a:ext cx="3681825" cy="5688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009026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7535E7-F39D-787E-B7AC-9E0F0E060F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0333DAB-D93C-94E6-5A8D-824963A1591E}"/>
              </a:ext>
            </a:extLst>
          </p:cNvPr>
          <p:cNvSpPr txBox="1">
            <a:spLocks/>
          </p:cNvSpPr>
          <p:nvPr/>
        </p:nvSpPr>
        <p:spPr bwMode="auto">
          <a:xfrm>
            <a:off x="310640" y="344411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POMONA/EPISAVEURS - </a:t>
            </a:r>
            <a:r>
              <a:rPr lang="fr-FR" sz="3200" b="1" dirty="0">
                <a:latin typeface="Avenir Next LT Pro" panose="020B0504020202020204" pitchFamily="34" charset="0"/>
              </a:rPr>
              <a:t>LE VIN COMME OUTIL POUR LA CARTE</a:t>
            </a:r>
          </a:p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  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2F7136EB-443B-CAD8-C7FE-4DB7A1913BA2}"/>
              </a:ext>
            </a:extLst>
          </p:cNvPr>
          <p:cNvSpPr txBox="1"/>
          <p:nvPr/>
        </p:nvSpPr>
        <p:spPr>
          <a:xfrm>
            <a:off x="5135261" y="1725146"/>
            <a:ext cx="6772960" cy="35702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b="1" dirty="0">
                <a:latin typeface="Avenir Next LT Pro" panose="020B0504020202020204" pitchFamily="34" charset="0"/>
              </a:rPr>
              <a:t>Approche “solution repas”</a:t>
            </a:r>
            <a:r>
              <a:rPr lang="fr-FR" sz="1600" dirty="0">
                <a:latin typeface="Avenir Next LT Pro" panose="020B0504020202020204" pitchFamily="34" charset="0"/>
              </a:rPr>
              <a:t> : esprit de chef &gt; le vin est pensé comme un complément du plat / association idée recette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600" dirty="0">
              <a:latin typeface="Avenir Next LT Pro" panose="020B05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b="1" dirty="0">
                <a:latin typeface="Avenir Next LT Pro" panose="020B0504020202020204" pitchFamily="34" charset="0"/>
              </a:rPr>
              <a:t>Gammes nationales</a:t>
            </a:r>
            <a:r>
              <a:rPr lang="fr-FR" sz="1600" dirty="0">
                <a:latin typeface="Avenir Next LT Pro" panose="020B0504020202020204" pitchFamily="34" charset="0"/>
              </a:rPr>
              <a:t> complétées par des sélections régionales + mise en avant des </a:t>
            </a:r>
            <a:r>
              <a:rPr lang="fr-FR" sz="1600" b="1" dirty="0">
                <a:latin typeface="Avenir Next LT Pro" panose="020B0504020202020204" pitchFamily="34" charset="0"/>
              </a:rPr>
              <a:t>labels (Bio, HVE, biodynamie)</a:t>
            </a:r>
            <a:r>
              <a:rPr lang="fr-FR" sz="1600" dirty="0">
                <a:latin typeface="Avenir Next LT Pro" panose="020B0504020202020204" pitchFamily="34" charset="0"/>
              </a:rPr>
              <a:t> et vins sans sulfites ou </a:t>
            </a:r>
            <a:r>
              <a:rPr lang="fr-FR" sz="1600" dirty="0" err="1">
                <a:latin typeface="Avenir Next LT Pro" panose="020B0504020202020204" pitchFamily="34" charset="0"/>
              </a:rPr>
              <a:t>vegan</a:t>
            </a:r>
            <a:r>
              <a:rPr lang="fr-FR" sz="1600" dirty="0">
                <a:latin typeface="Avenir Next LT Pro" panose="020B0504020202020204" pitchFamily="3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600" b="1" dirty="0">
              <a:latin typeface="Avenir Next LT Pro" panose="020B05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b="1" dirty="0">
                <a:latin typeface="Avenir Next LT Pro" panose="020B0504020202020204" pitchFamily="34" charset="0"/>
              </a:rPr>
              <a:t>Communication simple </a:t>
            </a:r>
            <a:r>
              <a:rPr lang="fr-FR" sz="1600" dirty="0">
                <a:latin typeface="Avenir Next LT Pro" panose="020B0504020202020204" pitchFamily="34" charset="0"/>
              </a:rPr>
              <a:t>: facile à comprendre et à exploiter pour les restaurateurs – une sélection axée </a:t>
            </a:r>
            <a:r>
              <a:rPr lang="fr-FR" sz="1600" b="1" dirty="0">
                <a:latin typeface="Avenir Next LT Pro" panose="020B0504020202020204" pitchFamily="34" charset="0"/>
              </a:rPr>
              <a:t>rapport qualité-prix</a:t>
            </a:r>
            <a:r>
              <a:rPr lang="fr-FR" sz="1600" dirty="0">
                <a:latin typeface="Avenir Next LT Pro" panose="020B0504020202020204" pitchFamily="34" charset="0"/>
              </a:rPr>
              <a:t>, facile à mettre à la carte, à conserver..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600" b="1" dirty="0">
              <a:latin typeface="Avenir Next LT Pro" panose="020B0504020202020204" pitchFamily="34" charset="0"/>
            </a:endParaRPr>
          </a:p>
          <a:p>
            <a:r>
              <a:rPr lang="fr-FR" sz="1600" b="1" dirty="0">
                <a:latin typeface="Avenir Next LT Pro" panose="020B0504020202020204" pitchFamily="34" charset="0"/>
              </a:rPr>
              <a:t>=&gt; Une offre vin pensée comme un levier business pour la restauration mais pas assez aboutie</a:t>
            </a:r>
            <a:endParaRPr lang="fr-FR" sz="1600" dirty="0">
              <a:latin typeface="Avenir Next LT Pro" panose="020B05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800" dirty="0">
              <a:latin typeface="Avenir Next LT Pro" panose="020B050402020202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1F4ED1F-1C6A-32DC-455D-610DE67019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1713571"/>
            <a:ext cx="3181047" cy="44826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CB97D942-6015-3333-9600-93EB0C9E5C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4059" y="3756825"/>
            <a:ext cx="2023799" cy="30770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705511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1A4FB6D-F011-75B8-7352-D0BF7D9772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Espace réservé du contenu 10">
            <a:extLst>
              <a:ext uri="{FF2B5EF4-FFF2-40B4-BE49-F238E27FC236}">
                <a16:creationId xmlns:a16="http://schemas.microsoft.com/office/drawing/2014/main" id="{28FE31CD-B88A-334A-F837-4370785233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9793" y="1485106"/>
            <a:ext cx="3565309" cy="5032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921B984-6BED-0B9B-AB1B-89298DA1663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4E758B6-F08E-C35C-DA34-6ACE52A6FF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E7241-16CC-4146-9BD5-AEC56D02ABBB}" type="slidenum">
              <a:rPr lang="fr-FR" smtClean="0"/>
              <a:t>25</a:t>
            </a:fld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C7A760F-D82E-D8E5-471C-DC922A776A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4806" y="1485106"/>
            <a:ext cx="3590483" cy="5032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F0AC5A6-7941-2A64-E237-07001D44E2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54715" y="1485106"/>
            <a:ext cx="3581497" cy="5032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499923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CD37982-345F-1323-AC92-BD62907DC1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295AEB5-116E-5B64-DC57-435FF9A93F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63FBA56-B5E3-71B4-23A1-9C1EF6D4765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E9D26CD-9E5A-73D4-182E-57245EDF8A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E7241-16CC-4146-9BD5-AEC56D02ABBB}" type="slidenum">
              <a:rPr lang="fr-FR" smtClean="0"/>
              <a:t>26</a:t>
            </a:fld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70AA241-59D8-D6F0-D7CB-8A7D9C1F86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770" y="1509711"/>
            <a:ext cx="3435916" cy="47697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CDEC4CB7-7E43-DE4A-F590-584BF3398C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9234" y="1509711"/>
            <a:ext cx="3777891" cy="47697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CD8B358-27D7-E032-95C7-7A1A661537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1315" y="1509711"/>
            <a:ext cx="3777891" cy="47595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550040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4D66FCE-6D27-EF83-2329-A3B4E5C0E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EN CONCLUSION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3D056D1-0A10-152F-FCAA-C6B4FCFEC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dirty="0"/>
              <a:t>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126E122-E59D-9FB4-85DF-5A2A6D814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CD3046-38EA-470F-8399-34B1DDA66838}" type="slidenum">
              <a:rPr lang="fr-FR" smtClean="0"/>
              <a:pPr>
                <a:defRPr/>
              </a:pPr>
              <a:t>27</a:t>
            </a:fld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67A2809-FCAE-DAE4-EE71-C16BCEB2BDB9}"/>
              </a:ext>
            </a:extLst>
          </p:cNvPr>
          <p:cNvSpPr txBox="1"/>
          <p:nvPr/>
        </p:nvSpPr>
        <p:spPr>
          <a:xfrm>
            <a:off x="321455" y="1666159"/>
            <a:ext cx="6096000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fr-FR" b="1" dirty="0"/>
              <a:t>LES “RÉFÉRENCES HISTORIQUES” </a:t>
            </a:r>
            <a:br>
              <a:rPr lang="fr-FR" b="1" dirty="0"/>
            </a:br>
            <a:r>
              <a:rPr lang="fr-FR" b="1" dirty="0"/>
              <a:t>DE LA FOIRE AUX VINS (choix + expertise)</a:t>
            </a:r>
          </a:p>
          <a:p>
            <a:pPr>
              <a:buNone/>
            </a:pPr>
            <a:endParaRPr lang="fr-FR" b="1" dirty="0"/>
          </a:p>
          <a:p>
            <a:pPr>
              <a:buNone/>
            </a:pPr>
            <a:r>
              <a:rPr lang="fr-FR" b="1" dirty="0"/>
              <a:t>Leclerc</a:t>
            </a: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Créateur de la FAV en GMS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Offre très large et structurée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Caution experte (Andreas Larsson)</a:t>
            </a:r>
          </a:p>
          <a:p>
            <a:pPr>
              <a:buNone/>
            </a:pPr>
            <a:endParaRPr lang="fr-FR" b="1" dirty="0"/>
          </a:p>
          <a:p>
            <a:pPr>
              <a:buNone/>
            </a:pPr>
            <a:r>
              <a:rPr lang="fr-FR" b="1" dirty="0"/>
              <a:t>Carrefour</a:t>
            </a: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Expertise vin forte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Partenariat avec </a:t>
            </a:r>
            <a:r>
              <a:rPr lang="fr-FR" i="1" dirty="0"/>
              <a:t>La Revue du Vin de France</a:t>
            </a: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Guide des bons plans accessible</a:t>
            </a:r>
          </a:p>
          <a:p>
            <a:pPr>
              <a:buNone/>
            </a:pPr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68854C5-8AB9-622A-B33F-0873674F43BD}"/>
              </a:ext>
            </a:extLst>
          </p:cNvPr>
          <p:cNvSpPr txBox="1"/>
          <p:nvPr/>
        </p:nvSpPr>
        <p:spPr>
          <a:xfrm>
            <a:off x="5977982" y="1666159"/>
            <a:ext cx="6529332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fr-FR" b="1" dirty="0"/>
              <a:t>LES FOIRES AUX VINS “BONS PLANS ACCESSIBLES”</a:t>
            </a:r>
          </a:p>
          <a:p>
            <a:pPr>
              <a:buNone/>
            </a:pPr>
            <a:endParaRPr lang="fr-FR" b="1" dirty="0"/>
          </a:p>
          <a:p>
            <a:pPr>
              <a:buNone/>
            </a:pPr>
            <a:endParaRPr lang="fr-FR" b="1" dirty="0"/>
          </a:p>
          <a:p>
            <a:pPr>
              <a:buNone/>
            </a:pPr>
            <a:r>
              <a:rPr lang="fr-FR" b="1" dirty="0"/>
              <a:t>Lidl</a:t>
            </a: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Sélection courte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Prix très agressifs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Médailles et notes pour rassurer</a:t>
            </a:r>
          </a:p>
          <a:p>
            <a:pPr>
              <a:buFont typeface="Arial" panose="020B0604020202020204" pitchFamily="34" charset="0"/>
              <a:buChar char="•"/>
            </a:pPr>
            <a:endParaRPr lang="fr-FR" dirty="0"/>
          </a:p>
          <a:p>
            <a:pPr>
              <a:buNone/>
            </a:pPr>
            <a:r>
              <a:rPr lang="fr-FR" b="1" dirty="0"/>
              <a:t>Intermarché</a:t>
            </a: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Positionnement cœur de gamme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60% des vins &lt; 15€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Promotions fortes et outils d’aide au choix</a:t>
            </a:r>
          </a:p>
        </p:txBody>
      </p:sp>
    </p:spTree>
    <p:extLst>
      <p:ext uri="{BB962C8B-B14F-4D97-AF65-F5344CB8AC3E}">
        <p14:creationId xmlns:p14="http://schemas.microsoft.com/office/powerpoint/2010/main" val="3440878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79C062-CF4E-2C8F-A611-0B4181B288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24A22A-6D3B-784A-647A-2F0F0C8A8C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EN CONCLUSION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0C2732C-220B-02A4-0E7E-80C431794A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dirty="0"/>
              <a:t>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69464E6-D3DA-1651-6778-80DB241FC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CD3046-38EA-470F-8399-34B1DDA66838}" type="slidenum">
              <a:rPr lang="fr-FR" smtClean="0"/>
              <a:pPr>
                <a:defRPr/>
              </a:pPr>
              <a:t>28</a:t>
            </a:fld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88383B06-98B2-1B3B-FF4E-6DCFDCF864EB}"/>
              </a:ext>
            </a:extLst>
          </p:cNvPr>
          <p:cNvSpPr txBox="1"/>
          <p:nvPr/>
        </p:nvSpPr>
        <p:spPr>
          <a:xfrm>
            <a:off x="6348913" y="1442541"/>
            <a:ext cx="6096000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fr-FR" b="1" dirty="0"/>
              <a:t>LES OFFRES VIN DÉDIÉES AUX RESTAURATEURS</a:t>
            </a:r>
          </a:p>
          <a:p>
            <a:pPr>
              <a:buNone/>
            </a:pPr>
            <a:endParaRPr lang="fr-FR" b="1" dirty="0"/>
          </a:p>
          <a:p>
            <a:pPr>
              <a:buNone/>
            </a:pPr>
            <a:r>
              <a:rPr lang="fr-FR" b="1" dirty="0"/>
              <a:t>Promocash</a:t>
            </a: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Outil pour construire la carte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Indication du coût au verre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Logique rentabilité</a:t>
            </a:r>
          </a:p>
          <a:p>
            <a:pPr>
              <a:buNone/>
            </a:pPr>
            <a:endParaRPr lang="fr-FR" b="1" dirty="0"/>
          </a:p>
          <a:p>
            <a:pPr>
              <a:buNone/>
            </a:pPr>
            <a:r>
              <a:rPr lang="fr-FR" b="1" dirty="0"/>
              <a:t>Pomona / </a:t>
            </a:r>
            <a:r>
              <a:rPr lang="fr-FR" b="1" dirty="0" err="1"/>
              <a:t>EpiSaveurs</a:t>
            </a: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Approche “solution repas”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Vins simples à exploiter en restauration</a:t>
            </a:r>
          </a:p>
          <a:p>
            <a:endParaRPr lang="fr-FR" b="1" dirty="0"/>
          </a:p>
          <a:p>
            <a:r>
              <a:rPr lang="fr-FR" b="1" dirty="0"/>
              <a:t>Transgourmet</a:t>
            </a: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Approche sommelier en ligne avec conseils et pédagogie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Sélection de vignerons partenaires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F64B14C-4495-340C-1B52-2CA357C8CDF6}"/>
              </a:ext>
            </a:extLst>
          </p:cNvPr>
          <p:cNvSpPr txBox="1"/>
          <p:nvPr/>
        </p:nvSpPr>
        <p:spPr>
          <a:xfrm>
            <a:off x="252913" y="1419159"/>
            <a:ext cx="609600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fr-FR" b="1" dirty="0"/>
              <a:t>LES FOIRES AUX VINS “SÉLECTION / DÉCOUVERTE”</a:t>
            </a:r>
          </a:p>
          <a:p>
            <a:pPr>
              <a:buNone/>
            </a:pPr>
            <a:endParaRPr lang="fr-FR" b="1" dirty="0"/>
          </a:p>
          <a:p>
            <a:pPr>
              <a:buNone/>
            </a:pPr>
            <a:r>
              <a:rPr lang="fr-FR" b="1" dirty="0"/>
              <a:t>Monoprix</a:t>
            </a: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Sélection pointue et éditorialisée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Vignerons et cuvées signatures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Positionnement découverte</a:t>
            </a:r>
          </a:p>
          <a:p>
            <a:pPr>
              <a:buNone/>
            </a:pPr>
            <a:endParaRPr lang="fr-FR" b="1" dirty="0"/>
          </a:p>
          <a:p>
            <a:pPr>
              <a:buNone/>
            </a:pPr>
            <a:r>
              <a:rPr lang="fr-FR" b="1" dirty="0"/>
              <a:t>Nicolas</a:t>
            </a: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Logique caviste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Conseil en magasin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Sélection qualitative</a:t>
            </a:r>
          </a:p>
          <a:p>
            <a:pPr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046226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20E3334-8896-FEB8-E8F1-6C03044A1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et pour METRO ?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A540B26-AE62-FD20-1418-E6CEB88F8A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dirty="0"/>
              <a:t>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3DFAFCC-A35C-6C96-2E30-C20B57E6E7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CD3046-38EA-470F-8399-34B1DDA66838}" type="slidenum">
              <a:rPr lang="fr-FR" smtClean="0"/>
              <a:pPr>
                <a:defRPr/>
              </a:pPr>
              <a:t>29</a:t>
            </a:fld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330E83E-75EA-B090-3180-BC6C850BE581}"/>
              </a:ext>
            </a:extLst>
          </p:cNvPr>
          <p:cNvSpPr txBox="1"/>
          <p:nvPr/>
        </p:nvSpPr>
        <p:spPr>
          <a:xfrm>
            <a:off x="205975" y="1653360"/>
            <a:ext cx="11775233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fr-FR" sz="1400" b="1" dirty="0"/>
              <a:t>CARTE DES VINS </a:t>
            </a:r>
            <a:r>
              <a:rPr lang="fr-FR" sz="1400" b="1" dirty="0">
                <a:sym typeface="Wingdings" panose="05000000000000000000" pitchFamily="2" charset="2"/>
              </a:rPr>
              <a:t></a:t>
            </a:r>
            <a:r>
              <a:rPr lang="fr-FR" sz="1400" b="1" dirty="0"/>
              <a:t> UN LEVIER DE MARGE CRUCIAL</a:t>
            </a:r>
          </a:p>
          <a:p>
            <a:pPr>
              <a:buNone/>
            </a:pPr>
            <a:endParaRPr lang="fr-FR" sz="1400" b="1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1400" b="1" dirty="0"/>
              <a:t>Association mets &amp; vins / idées recette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fr-FR" sz="1400" b="1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1400" b="1" dirty="0"/>
              <a:t>Structuration de l’offre par usage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fr-FR" sz="1400" b="1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1400" b="1" dirty="0"/>
              <a:t>Service d’aide à la construction de la carte : vins au verre, vins ‘valeurs-sures’, vins découverte..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fr-FR" sz="1400" b="1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1400" b="1" dirty="0"/>
              <a:t>Intégration de QR code pour renvoyer sur des recettes / des reportages producteurs locaux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fr-FR" sz="1400" b="1" dirty="0"/>
          </a:p>
        </p:txBody>
      </p:sp>
    </p:spTree>
    <p:extLst>
      <p:ext uri="{BB962C8B-B14F-4D97-AF65-F5344CB8AC3E}">
        <p14:creationId xmlns:p14="http://schemas.microsoft.com/office/powerpoint/2010/main" val="27994916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B816318-B90E-433F-8ED5-519D33BE28F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05233" y="175726"/>
            <a:ext cx="10972800" cy="1143000"/>
          </a:xfrm>
        </p:spPr>
        <p:txBody>
          <a:bodyPr/>
          <a:lstStyle/>
          <a:p>
            <a:r>
              <a:rPr lang="fr-FR" sz="3600" b="1" dirty="0">
                <a:latin typeface="Avenir Next LT Pro" panose="020B0504020202020204" pitchFamily="34" charset="0"/>
              </a:rPr>
              <a:t>E.Leclerc - </a:t>
            </a:r>
            <a:r>
              <a:rPr lang="fr-FR" sz="3200" dirty="0"/>
              <a:t>référence historique / choix large</a:t>
            </a:r>
            <a:br>
              <a:rPr lang="fr-FR" sz="3600" dirty="0"/>
            </a:br>
            <a:endParaRPr lang="fr-FR" sz="3600" b="1" dirty="0">
              <a:latin typeface="Avenir Next LT Pro" panose="020B0504020202020204" pitchFamily="34" charset="0"/>
            </a:endParaRP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A65FAAED-03F8-397D-E987-3C0B59BADFA6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 bwMode="auto">
          <a:xfrm>
            <a:off x="5582093" y="1203116"/>
            <a:ext cx="6178107" cy="4085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None/>
            </a:pPr>
            <a:r>
              <a:rPr lang="fr-FR" sz="1800" b="1" dirty="0"/>
              <a:t>E.LECLERC –</a:t>
            </a:r>
            <a:r>
              <a:rPr lang="fr-FR" sz="1600" b="1" dirty="0"/>
              <a:t>Pionnier de la foire aux vins</a:t>
            </a:r>
            <a:r>
              <a:rPr lang="fr-FR" sz="1600" dirty="0"/>
              <a:t> en GMS depuis </a:t>
            </a:r>
            <a:r>
              <a:rPr lang="fr-FR" sz="1600" b="1" dirty="0"/>
              <a:t>1973</a:t>
            </a:r>
            <a:r>
              <a:rPr lang="fr-FR" sz="1600" dirty="0"/>
              <a:t>, avec une opération devenue incontournable du marché.</a:t>
            </a:r>
            <a:br>
              <a:rPr lang="fr-FR" sz="1600" dirty="0"/>
            </a:br>
            <a:r>
              <a:rPr lang="fr-FR" sz="16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sz="1600" b="1" dirty="0"/>
              <a:t>Catalogue dense et structuré par régions</a:t>
            </a:r>
            <a:r>
              <a:rPr lang="fr-FR" sz="1600" dirty="0"/>
              <a:t>, avec un </a:t>
            </a:r>
            <a:r>
              <a:rPr lang="fr-FR" sz="1600" b="1" dirty="0"/>
              <a:t>focus important sur Bordeaux</a:t>
            </a:r>
            <a:r>
              <a:rPr lang="fr-FR" sz="1600" dirty="0"/>
              <a:t> et les grandes appellations.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sz="1600" b="1" dirty="0"/>
              <a:t>Caution experte</a:t>
            </a:r>
            <a:r>
              <a:rPr lang="fr-FR" sz="1600" dirty="0"/>
              <a:t> avec </a:t>
            </a:r>
            <a:r>
              <a:rPr lang="fr-FR" sz="1600" b="1" dirty="0"/>
              <a:t>Andreas Larsson (meilleur sommelier du monde)</a:t>
            </a:r>
            <a:r>
              <a:rPr lang="fr-FR" sz="1600" dirty="0"/>
              <a:t> qui sélectionne et commente des coups de cœur.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sz="1600" b="1" dirty="0"/>
              <a:t>Repères d’achat nombreux</a:t>
            </a:r>
            <a:r>
              <a:rPr lang="fr-FR" sz="1600" dirty="0"/>
              <a:t> : notes, médailles, coups de cœur et </a:t>
            </a:r>
            <a:r>
              <a:rPr lang="fr-FR" sz="1600" b="1" dirty="0"/>
              <a:t>forte mise en avant des labels (Bio, HVE)</a:t>
            </a:r>
            <a:r>
              <a:rPr lang="fr-FR" sz="1600" dirty="0"/>
              <a:t>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sz="1600" b="1" dirty="0"/>
              <a:t>Expérience digitalisée</a:t>
            </a:r>
            <a:r>
              <a:rPr lang="fr-FR" sz="1600" dirty="0"/>
              <a:t> avec l’application </a:t>
            </a:r>
            <a:r>
              <a:rPr lang="fr-FR" sz="1600" b="1" dirty="0"/>
              <a:t>“Ma Cave”</a:t>
            </a:r>
            <a:r>
              <a:rPr lang="fr-FR" sz="1600" dirty="0"/>
              <a:t> permettant de scanner les bouteilles et d’obtenir conseils et informations. </a:t>
            </a:r>
          </a:p>
          <a:p>
            <a:pPr marL="0" indent="0">
              <a:buNone/>
            </a:pPr>
            <a:r>
              <a:rPr lang="fr-FR" sz="1600" dirty="0"/>
              <a:t>=&gt; Une foire aux vins positionnée comme </a:t>
            </a:r>
            <a:r>
              <a:rPr lang="fr-FR" sz="1600" b="1" dirty="0"/>
              <a:t>la référence accessible</a:t>
            </a:r>
            <a:r>
              <a:rPr lang="fr-FR" sz="1600" dirty="0"/>
              <a:t>, mêlant </a:t>
            </a:r>
            <a:r>
              <a:rPr lang="fr-FR" sz="1600" b="1" dirty="0"/>
              <a:t>large choix, caution experte et outils d’aide au choix</a:t>
            </a:r>
            <a:r>
              <a:rPr lang="fr-FR" sz="1600" dirty="0"/>
              <a:t>.</a:t>
            </a:r>
          </a:p>
        </p:txBody>
      </p:sp>
      <p:pic>
        <p:nvPicPr>
          <p:cNvPr id="6" name="Image 5" descr="Une image contenant texte, bouteille, boisson, Bouteille en verre&#10;&#10;Le contenu généré par l’IA peut être incorrect.">
            <a:extLst>
              <a:ext uri="{FF2B5EF4-FFF2-40B4-BE49-F238E27FC236}">
                <a16:creationId xmlns:a16="http://schemas.microsoft.com/office/drawing/2014/main" id="{FDCC92BC-3954-9819-273C-8E6BA1ADAD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866" y="1286669"/>
            <a:ext cx="4695825" cy="4676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00804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Prospectus, Publicité, menu&#10;&#10;Le contenu généré par l’IA peut être incorrect.">
            <a:extLst>
              <a:ext uri="{FF2B5EF4-FFF2-40B4-BE49-F238E27FC236}">
                <a16:creationId xmlns:a16="http://schemas.microsoft.com/office/drawing/2014/main" id="{A1E8AF92-6533-73A3-E8DA-65AA7B864F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254" y="485184"/>
            <a:ext cx="5817644" cy="2850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Image 7" descr="Une image contenant texte, fruit, menu, capture d’écran&#10;&#10;Le contenu généré par l’IA peut être incorrect.">
            <a:extLst>
              <a:ext uri="{FF2B5EF4-FFF2-40B4-BE49-F238E27FC236}">
                <a16:creationId xmlns:a16="http://schemas.microsoft.com/office/drawing/2014/main" id="{148897A2-2BA5-C8BD-188B-50EA51DA8A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378" y="3131964"/>
            <a:ext cx="2850412" cy="2920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Image 9" descr="Une image contenant texte, bouteille, boisson, affiche&#10;&#10;Le contenu généré par l’IA peut être incorrect.">
            <a:extLst>
              <a:ext uri="{FF2B5EF4-FFF2-40B4-BE49-F238E27FC236}">
                <a16:creationId xmlns:a16="http://schemas.microsoft.com/office/drawing/2014/main" id="{AB3B3FD2-5820-E114-2CB2-0D2DC86558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5782" y="103326"/>
            <a:ext cx="4791075" cy="4648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Image 11" descr="Une image contenant texte, boisson, Bouteille en verre, bouteille&#10;&#10;Le contenu généré par l’IA peut être incorrect.">
            <a:extLst>
              <a:ext uri="{FF2B5EF4-FFF2-40B4-BE49-F238E27FC236}">
                <a16:creationId xmlns:a16="http://schemas.microsoft.com/office/drawing/2014/main" id="{9BBAB2EB-89C8-B96E-7FCF-5E696F5339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25579" y="3522404"/>
            <a:ext cx="3226609" cy="32463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26658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B98889-E696-A2AE-56EC-44FF91D5FA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4BD56D0D-62D5-0840-47BF-B984A6C2B7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3463" y="1747305"/>
            <a:ext cx="4116714" cy="40837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DE87F102-C548-86F8-1198-3EDFF9BBEA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563" y="1302564"/>
            <a:ext cx="3084809" cy="45285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B05A373-EEDD-6B51-4222-ED92949E63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5092" y="1302564"/>
            <a:ext cx="3755057" cy="45285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659049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49D3C4-9A19-8E0E-2571-66ECC9FE2E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1A9E98-8EFE-3C9E-A4BF-625407E086F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00270" y="163635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Intermarché – </a:t>
            </a:r>
            <a:r>
              <a:rPr lang="fr-FR" sz="3200" b="1" dirty="0">
                <a:latin typeface="Avenir Next LT Pro" panose="020B0504020202020204" pitchFamily="34" charset="0"/>
              </a:rPr>
              <a:t>accessibilité &amp; proximité</a:t>
            </a:r>
            <a:endParaRPr lang="fr-FR" sz="3600" b="1" dirty="0">
              <a:latin typeface="Avenir Next LT Pro" panose="020B0504020202020204" pitchFamily="34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62A1CEE3-041E-6560-24F5-CE61DE987D36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 bwMode="auto">
          <a:xfrm>
            <a:off x="440280" y="1431221"/>
            <a:ext cx="7866406" cy="2821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fr-FR" sz="1600" b="1" dirty="0"/>
              <a:t>Positionnement cœur de gamme</a:t>
            </a:r>
            <a:r>
              <a:rPr lang="fr-FR" sz="1600" dirty="0"/>
              <a:t> : une offre majoritairement accessible avec </a:t>
            </a:r>
            <a:br>
              <a:rPr lang="fr-FR" sz="1600" dirty="0"/>
            </a:br>
            <a:r>
              <a:rPr lang="fr-FR" sz="1600" b="1" dirty="0"/>
              <a:t>60 % des vins à moins de 15 €</a:t>
            </a:r>
            <a:r>
              <a:rPr lang="fr-FR" sz="1600" dirty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sz="1600" b="1" dirty="0"/>
              <a:t>Sélection large et structurée par régions</a:t>
            </a:r>
            <a:r>
              <a:rPr lang="fr-FR" sz="1600" dirty="0"/>
              <a:t>, avec une mise en avant du </a:t>
            </a:r>
            <a:br>
              <a:rPr lang="fr-FR" sz="1600" dirty="0"/>
            </a:br>
            <a:r>
              <a:rPr lang="fr-FR" sz="1600" b="1" dirty="0"/>
              <a:t>“meilleur de nos régions”</a:t>
            </a:r>
            <a:r>
              <a:rPr lang="fr-FR" sz="1600" dirty="0"/>
              <a:t> et des vignerons partenaires.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sz="1600" b="1" dirty="0"/>
              <a:t>Logique promotionnelle forte</a:t>
            </a:r>
            <a:r>
              <a:rPr lang="fr-FR" sz="1600" dirty="0"/>
              <a:t> : nombreuses mécaniques type </a:t>
            </a:r>
            <a:br>
              <a:rPr lang="fr-FR" sz="1600" dirty="0"/>
            </a:br>
            <a:r>
              <a:rPr lang="fr-FR" sz="1600" b="1" dirty="0"/>
              <a:t>-50 % sur la 2ᵉ bouteille, 2+1 offertes, avantages carte</a:t>
            </a:r>
            <a:r>
              <a:rPr lang="fr-FR" sz="1600" dirty="0"/>
              <a:t>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sz="1600" dirty="0"/>
              <a:t>Outil </a:t>
            </a:r>
            <a:r>
              <a:rPr lang="fr-FR" sz="1600" b="1" dirty="0"/>
              <a:t>“Matcha”</a:t>
            </a:r>
            <a:r>
              <a:rPr lang="fr-FR" sz="1600" dirty="0"/>
              <a:t> en ligne qui aide les clients à choisir leur vin selon leurs goûts.</a:t>
            </a:r>
          </a:p>
          <a:p>
            <a:pPr marL="0" indent="0">
              <a:buNone/>
            </a:pPr>
            <a:r>
              <a:rPr lang="fr-FR" sz="1600" dirty="0"/>
              <a:t>=&gt; </a:t>
            </a:r>
            <a:r>
              <a:rPr lang="fr-FR" sz="1600" b="1" dirty="0"/>
              <a:t>Une sélection régionale </a:t>
            </a:r>
            <a:br>
              <a:rPr lang="fr-FR" sz="1600" b="1" dirty="0"/>
            </a:br>
            <a:r>
              <a:rPr lang="fr-FR" sz="1600" b="1" dirty="0"/>
              <a:t>accessible, des prix </a:t>
            </a:r>
            <a:br>
              <a:rPr lang="fr-FR" sz="1600" b="1" dirty="0"/>
            </a:br>
            <a:r>
              <a:rPr lang="fr-FR" sz="1600" b="1" dirty="0"/>
              <a:t>attractifs et des outils d’aide au choix</a:t>
            </a:r>
            <a:r>
              <a:rPr lang="fr-FR" sz="1600" dirty="0"/>
              <a:t>.</a:t>
            </a:r>
          </a:p>
        </p:txBody>
      </p:sp>
      <p:pic>
        <p:nvPicPr>
          <p:cNvPr id="8" name="Image 7" descr="Une image contenant texte, boisson, alcool, nourriture&#10;&#10;Le contenu généré par l’IA peut être incorrect.">
            <a:extLst>
              <a:ext uri="{FF2B5EF4-FFF2-40B4-BE49-F238E27FC236}">
                <a16:creationId xmlns:a16="http://schemas.microsoft.com/office/drawing/2014/main" id="{B19094A2-DC98-5BF9-738F-BDFDCF7752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0157" y="1233512"/>
            <a:ext cx="3469881" cy="55459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age 5" descr="Une image contenant texte, bouteille, boisson, Bouteille en verre&#10;&#10;Le contenu généré par l’IA peut être incorrect.">
            <a:extLst>
              <a:ext uri="{FF2B5EF4-FFF2-40B4-BE49-F238E27FC236}">
                <a16:creationId xmlns:a16="http://schemas.microsoft.com/office/drawing/2014/main" id="{4F417ACF-8560-C503-F2F9-EB4A6986E8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3483" y="3893156"/>
            <a:ext cx="3987428" cy="28862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232981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36F764-B543-498F-B78C-82799F6639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909FE172-F482-0FF3-4409-F544D5ED67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128825"/>
            <a:ext cx="5637375" cy="45811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816D91D6-001B-8438-E7B8-0639E171F0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75" y="1148012"/>
            <a:ext cx="5572262" cy="45619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526827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4EB9D1-6F56-13AD-2A7A-19515FA412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>
            <a:extLst>
              <a:ext uri="{FF2B5EF4-FFF2-40B4-BE49-F238E27FC236}">
                <a16:creationId xmlns:a16="http://schemas.microsoft.com/office/drawing/2014/main" id="{5CACB198-5E9C-DCB3-B2D5-A3E204F5C2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1741" y="764773"/>
            <a:ext cx="4302903" cy="3542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8C279E11-4404-2C77-05B4-DA3583D4B2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988" y="923731"/>
            <a:ext cx="3232531" cy="52876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7FF19476-6926-65AF-3959-E74566263F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4693" y="2990461"/>
            <a:ext cx="3973159" cy="32208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142236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CE97BC-FE26-0281-E0C8-F1F0449E65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0DE157A-4B4E-DFFA-6F0F-544E2A65A0D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12732" y="175833"/>
            <a:ext cx="10972800" cy="1143000"/>
          </a:xfrm>
        </p:spPr>
        <p:txBody>
          <a:bodyPr/>
          <a:lstStyle/>
          <a:p>
            <a:r>
              <a:rPr lang="fr-FR" sz="3600" b="1" dirty="0">
                <a:latin typeface="Avenir Next LT Pro" panose="020B0504020202020204" pitchFamily="34" charset="0"/>
              </a:rPr>
              <a:t>Carrefour - </a:t>
            </a:r>
            <a:r>
              <a:rPr lang="fr-FR" sz="3200" dirty="0"/>
              <a:t>EXPERTISE ET BONS PLANS</a:t>
            </a:r>
            <a:endParaRPr lang="fr-FR" sz="3600" b="1" dirty="0">
              <a:latin typeface="Avenir Next LT Pro" panose="020B0504020202020204" pitchFamily="34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C7F73CF2-B913-EC13-7C0E-89EE7FC6A9B3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 bwMode="auto">
          <a:xfrm>
            <a:off x="436766" y="889635"/>
            <a:ext cx="11353012" cy="199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fr-FR" sz="1600" dirty="0"/>
              <a:t>Partenariat avec </a:t>
            </a:r>
            <a:r>
              <a:rPr lang="fr-FR" sz="1600" i="1" dirty="0"/>
              <a:t>La Revue du Vin de France</a:t>
            </a:r>
            <a:r>
              <a:rPr lang="fr-FR" sz="1600" dirty="0"/>
              <a:t>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sz="1600" b="1" dirty="0"/>
              <a:t>Offre très large et structurée</a:t>
            </a:r>
            <a:r>
              <a:rPr lang="fr-FR" sz="1600" dirty="0"/>
              <a:t> par régions et catégories de vins.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sz="1600" b="1" dirty="0"/>
              <a:t>Alliance qualité / accessibilité</a:t>
            </a:r>
            <a:r>
              <a:rPr lang="fr-FR" sz="1600" dirty="0"/>
              <a:t> avec des vins notés et des prix attractifs.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sz="1600" b="1" dirty="0"/>
              <a:t>Forte mécanique promotionnelle</a:t>
            </a:r>
            <a:r>
              <a:rPr lang="fr-FR" sz="1600" dirty="0"/>
              <a:t> : remises, 2+1, 4+2 bouteilles offertes. </a:t>
            </a:r>
          </a:p>
          <a:p>
            <a:pPr marL="0" indent="0">
              <a:buNone/>
            </a:pPr>
            <a:r>
              <a:rPr lang="fr-FR" sz="1600" dirty="0"/>
              <a:t>=&gt; Une foire aux vins qui combine </a:t>
            </a:r>
            <a:r>
              <a:rPr lang="fr-FR" sz="1600" b="1" dirty="0"/>
              <a:t>expertise vin et logique de bons plans grand public</a:t>
            </a:r>
            <a:r>
              <a:rPr lang="fr-FR" sz="1600" dirty="0"/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4112B87-316F-5ECF-2845-B4FD1E4EDB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021" y="2969224"/>
            <a:ext cx="2364864" cy="39232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CD1D40E1-EAD7-5C68-0AED-472128CE53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7124" y="2969224"/>
            <a:ext cx="2436416" cy="3923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F93C7922-3023-1CA8-4754-71A43C9156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2794" y="2969224"/>
            <a:ext cx="2352738" cy="3923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CB28B4E4-4757-AFE2-7391-93D1C6150F9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222" y="2969224"/>
            <a:ext cx="2746895" cy="3923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2284685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METRO">
  <a:themeElements>
    <a:clrScheme name="MAKRO">
      <a:dk1>
        <a:srgbClr val="004282"/>
      </a:dk1>
      <a:lt1>
        <a:srgbClr val="FFFFFF"/>
      </a:lt1>
      <a:dk2>
        <a:srgbClr val="1F2043"/>
      </a:dk2>
      <a:lt2>
        <a:srgbClr val="FFE600"/>
      </a:lt2>
      <a:accent1>
        <a:srgbClr val="004282"/>
      </a:accent1>
      <a:accent2>
        <a:srgbClr val="597BA2"/>
      </a:accent2>
      <a:accent3>
        <a:srgbClr val="CDD7E2"/>
      </a:accent3>
      <a:accent4>
        <a:srgbClr val="DABD46"/>
      </a:accent4>
      <a:accent5>
        <a:srgbClr val="FFF550"/>
      </a:accent5>
      <a:accent6>
        <a:srgbClr val="FFF6B6"/>
      </a:accent6>
      <a:hlink>
        <a:srgbClr val="004282"/>
      </a:hlink>
      <a:folHlink>
        <a:srgbClr val="004282"/>
      </a:folHlink>
    </a:clrScheme>
    <a:fontScheme name="CA Metro">
      <a:majorFont>
        <a:latin typeface="CA Metro ExtraBold"/>
        <a:ea typeface=""/>
        <a:cs typeface=""/>
      </a:majorFont>
      <a:minorFont>
        <a:latin typeface="CA Met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Custom Color 1">
      <a:srgbClr val="004282"/>
    </a:custClr>
    <a:custClr name="Custom Color 2">
      <a:srgbClr val="FFE600"/>
    </a:custClr>
    <a:custClr name="Custom Color 3">
      <a:srgbClr val="1F2043"/>
    </a:custClr>
    <a:custClr name="Custom Color 4">
      <a:srgbClr val="597BA2"/>
    </a:custClr>
    <a:custClr name="Custom Color 5">
      <a:srgbClr val="CDD7E2"/>
    </a:custClr>
    <a:custClr name="Custom Color 6">
      <a:srgbClr val="DABD46"/>
    </a:custClr>
    <a:custClr name="Custom Color 7">
      <a:srgbClr val="FFF550"/>
    </a:custClr>
    <a:custClr name="Custom Color 8">
      <a:srgbClr val="FFF6B6"/>
    </a:custClr>
    <a:custClr name="Custom Color 9">
      <a:srgbClr val="FF4C31"/>
    </a:custClr>
    <a:custClr name="Custom Color 10">
      <a:srgbClr val="548D25"/>
    </a:custClr>
  </a:custClrLst>
  <a:extLst>
    <a:ext uri="{05A4C25C-085E-4340-85A3-A5531E510DB2}">
      <thm15:themeFamily xmlns:thm15="http://schemas.microsoft.com/office/thememl/2012/main" name="Iapetus" id="{28B3FB44-0736-48CA-863A-0A572F88C7F0}" vid="{1B745DAE-9A5B-40E7-AF4E-EA9C590F52B2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028542AAB927419C7E634EE6107839" ma:contentTypeVersion="14" ma:contentTypeDescription="Create a new document." ma:contentTypeScope="" ma:versionID="4825f3aa1a10dcfbe687f55beb23802f">
  <xsd:schema xmlns:xsd="http://www.w3.org/2001/XMLSchema" xmlns:xs="http://www.w3.org/2001/XMLSchema" xmlns:p="http://schemas.microsoft.com/office/2006/metadata/properties" xmlns:ns3="037eb62e-2213-4ef9-8b1f-b7108b9efee9" xmlns:ns4="5a62fb69-e930-4dda-a0bf-62704fd75c8c" targetNamespace="http://schemas.microsoft.com/office/2006/metadata/properties" ma:root="true" ma:fieldsID="4f59ba30d199c5363e7b76279339f161" ns3:_="" ns4:_="">
    <xsd:import namespace="037eb62e-2213-4ef9-8b1f-b7108b9efee9"/>
    <xsd:import namespace="5a62fb69-e930-4dda-a0bf-62704fd75c8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7eb62e-2213-4ef9-8b1f-b7108b9efee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62fb69-e930-4dda-a0bf-62704fd75c8c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60875A9-930D-4DEF-ACBC-28CC0C4CE566}">
  <ds:schemaRefs>
    <ds:schemaRef ds:uri="037eb62e-2213-4ef9-8b1f-b7108b9efee9"/>
    <ds:schemaRef ds:uri="5a62fb69-e930-4dda-a0bf-62704fd75c8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DAB53E67-630A-4E36-BD43-1A5B92DE9D0C}">
  <ds:schemaRefs>
    <ds:schemaRef ds:uri="http://purl.org/dc/elements/1.1/"/>
    <ds:schemaRef ds:uri="http://purl.org/dc/dcmitype/"/>
    <ds:schemaRef ds:uri="http://schemas.microsoft.com/office/2006/documentManagement/types"/>
    <ds:schemaRef ds:uri="5a62fb69-e930-4dda-a0bf-62704fd75c8c"/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037eb62e-2213-4ef9-8b1f-b7108b9efee9"/>
  </ds:schemaRefs>
</ds:datastoreItem>
</file>

<file path=customXml/itemProps3.xml><?xml version="1.0" encoding="utf-8"?>
<ds:datastoreItem xmlns:ds="http://schemas.openxmlformats.org/officeDocument/2006/customXml" ds:itemID="{FCEA7EE3-DF95-4B58-B4A7-85C94DEF4B9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01c1476e-3236-4add-9655-bdfbec32e949}" enabled="1" method="Privileged" siteId="{64322308-09a9-47a3-8c1c-b82871d60568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4021</TotalTime>
  <Words>1082</Words>
  <Application>Microsoft Office PowerPoint</Application>
  <PresentationFormat>Grand écran</PresentationFormat>
  <Paragraphs>174</Paragraphs>
  <Slides>29</Slides>
  <Notes>6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29</vt:i4>
      </vt:variant>
    </vt:vector>
  </HeadingPairs>
  <TitlesOfParts>
    <vt:vector size="36" baseType="lpstr">
      <vt:lpstr>Arial</vt:lpstr>
      <vt:lpstr>CA Metro</vt:lpstr>
      <vt:lpstr>Avenir Next LT Pro</vt:lpstr>
      <vt:lpstr>Avenir LT Std 45 Book</vt:lpstr>
      <vt:lpstr>Wingdings</vt:lpstr>
      <vt:lpstr>Helvetica</vt:lpstr>
      <vt:lpstr>METRO</vt:lpstr>
      <vt:lpstr>Présentation PowerPoint</vt:lpstr>
      <vt:lpstr>BtoC / Zoom grande distribution et enseignes spécialisées  </vt:lpstr>
      <vt:lpstr>E.Leclerc - référence historique / choix large </vt:lpstr>
      <vt:lpstr>Présentation PowerPoint</vt:lpstr>
      <vt:lpstr>Présentation PowerPoint</vt:lpstr>
      <vt:lpstr>Intermarché – accessibilité &amp; proximité</vt:lpstr>
      <vt:lpstr>Présentation PowerPoint</vt:lpstr>
      <vt:lpstr>Présentation PowerPoint</vt:lpstr>
      <vt:lpstr>Carrefour - EXPERTISE ET BONS PLANS</vt:lpstr>
      <vt:lpstr>Présentation PowerPoint</vt:lpstr>
      <vt:lpstr>Lidl - DÉMOCRATISATION DU VIN PAR LE PRIX </vt:lpstr>
      <vt:lpstr>Présentation PowerPoint</vt:lpstr>
      <vt:lpstr>Monoprix - sélection pointue / découverte</vt:lpstr>
      <vt:lpstr>Présentation PowerPoint</vt:lpstr>
      <vt:lpstr>Nicolas – La foire aux vins du caviste</vt:lpstr>
      <vt:lpstr>Présentation PowerPoint</vt:lpstr>
      <vt:lpstr>Présentation PowerPoint</vt:lpstr>
      <vt:lpstr>Btob et carte des vins</vt:lpstr>
      <vt:lpstr>Promocash – Fav PENSÉE POUR LES RESTAURATEURS</vt:lpstr>
      <vt:lpstr>promocash</vt:lpstr>
      <vt:lpstr>Présentation PowerPoint</vt:lpstr>
      <vt:lpstr>Présentation PowerPoint</vt:lpstr>
      <vt:lpstr> </vt:lpstr>
      <vt:lpstr>Présentation PowerPoint</vt:lpstr>
      <vt:lpstr>Présentation PowerPoint</vt:lpstr>
      <vt:lpstr>Présentation PowerPoint</vt:lpstr>
      <vt:lpstr>EN CONCLUSION</vt:lpstr>
      <vt:lpstr>EN CONCLUSION</vt:lpstr>
      <vt:lpstr>et pour METRO 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Jubert</dc:creator>
  <cp:lastModifiedBy>Aude ALARIO</cp:lastModifiedBy>
  <cp:revision>171</cp:revision>
  <cp:lastPrinted>2024-01-09T15:20:58Z</cp:lastPrinted>
  <dcterms:created xsi:type="dcterms:W3CDTF">2020-11-12T08:20:59Z</dcterms:created>
  <dcterms:modified xsi:type="dcterms:W3CDTF">2026-03-17T14:05:38Z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0x01010038028542AAB927419C7E634EE6107839</vt:lpwstr>
  </property>
  <property fmtid="{D5CDD505-2E9C-101B-9397-08002B2CF9AE}" pid="3" name="ClassificationContentMarkingHeaderText">
    <vt:lpwstr>Restricted, for internal users only!</vt:lpwstr>
  </property>
</Properties>
</file>