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37"/>
  </p:notesMasterIdLst>
  <p:sldIdLst>
    <p:sldId id="1646" r:id="rId2"/>
    <p:sldId id="2147479637" r:id="rId3"/>
    <p:sldId id="2147479657" r:id="rId4"/>
    <p:sldId id="2147479686" r:id="rId5"/>
    <p:sldId id="2147479640" r:id="rId6"/>
    <p:sldId id="2147479699" r:id="rId7"/>
    <p:sldId id="2147479700" r:id="rId8"/>
    <p:sldId id="2147479698" r:id="rId9"/>
    <p:sldId id="2147479701" r:id="rId10"/>
    <p:sldId id="2147479702" r:id="rId11"/>
    <p:sldId id="2147479713" r:id="rId12"/>
    <p:sldId id="2147479703" r:id="rId13"/>
    <p:sldId id="2147479704" r:id="rId14"/>
    <p:sldId id="2147479705" r:id="rId15"/>
    <p:sldId id="2147479706" r:id="rId16"/>
    <p:sldId id="2147479707" r:id="rId17"/>
    <p:sldId id="2147479714" r:id="rId18"/>
    <p:sldId id="2147479708" r:id="rId19"/>
    <p:sldId id="2147479712" r:id="rId20"/>
    <p:sldId id="2147479709" r:id="rId21"/>
    <p:sldId id="2147479710" r:id="rId22"/>
    <p:sldId id="2147479716" r:id="rId23"/>
    <p:sldId id="2147479715" r:id="rId24"/>
    <p:sldId id="2147479717" r:id="rId25"/>
    <p:sldId id="2147479718" r:id="rId26"/>
    <p:sldId id="2147479723" r:id="rId27"/>
    <p:sldId id="2147479720" r:id="rId28"/>
    <p:sldId id="2147479728" r:id="rId29"/>
    <p:sldId id="2147479733" r:id="rId30"/>
    <p:sldId id="2147479724" r:id="rId31"/>
    <p:sldId id="2147479729" r:id="rId32"/>
    <p:sldId id="2147479727" r:id="rId33"/>
    <p:sldId id="2147479722" r:id="rId34"/>
    <p:sldId id="2147479730" r:id="rId35"/>
    <p:sldId id="2147479732" r:id="rId36"/>
  </p:sldIdLst>
  <p:sldSz cx="12192000" cy="6858000"/>
  <p:notesSz cx="9906000" cy="14335125"/>
  <p:embeddedFontLst>
    <p:embeddedFont>
      <p:font typeface="Avenir Next LT Pro" panose="020B0504020202020204" pitchFamily="34" charset="0"/>
      <p:regular r:id="rId38"/>
      <p:bold r:id="rId39"/>
      <p:italic r:id="rId40"/>
      <p:boldItalic r:id="rId41"/>
    </p:embeddedFont>
    <p:embeddedFont>
      <p:font typeface="Georgia" panose="02040502050405020303" pitchFamily="18" charset="0"/>
      <p:regular r:id="rId42"/>
      <p:bold r:id="rId43"/>
      <p:italic r:id="rId44"/>
      <p:boldItalic r:id="rId45"/>
    </p:embeddedFont>
    <p:embeddedFont>
      <p:font typeface="Tahoma" panose="020B0604030504040204" pitchFamily="34" charset="0"/>
      <p:regular r:id="rId46"/>
      <p:bold r:id="rId47"/>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D9117E"/>
    <a:srgbClr val="2E2E2E"/>
    <a:srgbClr val="626262"/>
    <a:srgbClr val="EDE8E3"/>
    <a:srgbClr val="FBEC13"/>
    <a:srgbClr val="A27F4A"/>
    <a:srgbClr val="DAA478"/>
    <a:srgbClr val="2377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706" autoAdjust="0"/>
  </p:normalViewPr>
  <p:slideViewPr>
    <p:cSldViewPr snapToGrid="0">
      <p:cViewPr varScale="1">
        <p:scale>
          <a:sx n="88" d="100"/>
          <a:sy n="88" d="100"/>
        </p:scale>
        <p:origin x="374" y="67"/>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03/04/2025</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3D9C152-1E26-4F05-B6D8-64339A8ABC77}" type="slidenum">
              <a:rPr lang="fr-FR" smtClean="0"/>
              <a:pPr/>
              <a:t>2</a:t>
            </a:fld>
            <a:endParaRPr lang="fr-FR" dirty="0"/>
          </a:p>
        </p:txBody>
      </p:sp>
    </p:spTree>
    <p:extLst>
      <p:ext uri="{BB962C8B-B14F-4D97-AF65-F5344CB8AC3E}">
        <p14:creationId xmlns:p14="http://schemas.microsoft.com/office/powerpoint/2010/main" val="3546163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E1615A-6BDA-524C-7F32-A97C6B8B246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4DB7807-CD15-F170-0EE1-A62431EA0CD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10A9AF9-BBA8-307F-2BE1-3043A5012A0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6EA3D656-73AF-8157-5961-CD2051F81DD8}"/>
              </a:ext>
            </a:extLst>
          </p:cNvPr>
          <p:cNvSpPr>
            <a:spLocks noGrp="1"/>
          </p:cNvSpPr>
          <p:nvPr>
            <p:ph type="sldNum" sz="quarter" idx="5"/>
          </p:nvPr>
        </p:nvSpPr>
        <p:spPr/>
        <p:txBody>
          <a:bodyPr/>
          <a:lstStyle/>
          <a:p>
            <a:fld id="{33D9C152-1E26-4F05-B6D8-64339A8ABC77}" type="slidenum">
              <a:rPr lang="fr-FR" smtClean="0"/>
              <a:pPr/>
              <a:t>6</a:t>
            </a:fld>
            <a:endParaRPr lang="fr-FR" dirty="0"/>
          </a:p>
        </p:txBody>
      </p:sp>
    </p:spTree>
    <p:extLst>
      <p:ext uri="{BB962C8B-B14F-4D97-AF65-F5344CB8AC3E}">
        <p14:creationId xmlns:p14="http://schemas.microsoft.com/office/powerpoint/2010/main" val="10157696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5441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spTree>
    <p:extLst>
      <p:ext uri="{BB962C8B-B14F-4D97-AF65-F5344CB8AC3E}">
        <p14:creationId xmlns:p14="http://schemas.microsoft.com/office/powerpoint/2010/main" val="76421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a:t>Cliquez sur l'icône pour ajouter un tableau</a:t>
            </a:r>
          </a:p>
        </p:txBody>
      </p:sp>
    </p:spTree>
    <p:extLst>
      <p:ext uri="{BB962C8B-B14F-4D97-AF65-F5344CB8AC3E}">
        <p14:creationId xmlns:p14="http://schemas.microsoft.com/office/powerpoint/2010/main" val="3668514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10434009" y="3592286"/>
            <a:ext cx="1757991" cy="3265714"/>
          </a:xfrm>
          <a:prstGeom prst="rect">
            <a:avLst/>
          </a:prstGeom>
        </p:spPr>
      </p:pic>
    </p:spTree>
    <p:extLst>
      <p:ext uri="{BB962C8B-B14F-4D97-AF65-F5344CB8AC3E}">
        <p14:creationId xmlns:p14="http://schemas.microsoft.com/office/powerpoint/2010/main" val="17819017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705" r:id="rId4"/>
    <p:sldLayoutId id="2147483706" r:id="rId5"/>
    <p:sldLayoutId id="2147483703" r:id="rId6"/>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FD004323-A600-F275-F1C6-2BC5C7F83005}"/>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a:stretch>
            <a:fillRect/>
          </a:stretch>
        </p:blipFill>
        <p:spPr bwMode="auto">
          <a:xfrm>
            <a:off x="-2092657" y="0"/>
            <a:ext cx="16578718" cy="6942338"/>
          </a:xfrm>
          <a:prstGeom prst="rect">
            <a:avLst/>
          </a:prstGeom>
          <a:noFill/>
          <a:extLst>
            <a:ext uri="{909E8E84-426E-40DD-AFC4-6F175D3DCCD1}">
              <a14:hiddenFill xmlns:a14="http://schemas.microsoft.com/office/drawing/2010/main">
                <a:solidFill>
                  <a:srgbClr val="FFFFFF"/>
                </a:solidFill>
              </a14:hiddenFill>
            </a:ext>
          </a:extLst>
        </p:spPr>
      </p:pic>
      <p:sp>
        <p:nvSpPr>
          <p:cNvPr id="6" name="object 2">
            <a:extLst>
              <a:ext uri="{FF2B5EF4-FFF2-40B4-BE49-F238E27FC236}">
                <a16:creationId xmlns:a16="http://schemas.microsoft.com/office/drawing/2014/main" id="{E580BB9B-7F53-7D25-43E6-24384925D651}"/>
              </a:ext>
            </a:extLst>
          </p:cNvPr>
          <p:cNvSpPr txBox="1">
            <a:spLocks/>
          </p:cNvSpPr>
          <p:nvPr/>
        </p:nvSpPr>
        <p:spPr bwMode="auto">
          <a:xfrm>
            <a:off x="1204644" y="2409156"/>
            <a:ext cx="9901244" cy="1858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11430" rIns="0" bIns="0" numCol="1" rtlCol="0" anchor="t" anchorCtr="0" compatLnSpc="1">
            <a:prstTxWarp prst="textNoShape">
              <a:avLst/>
            </a:prstTxWarp>
            <a:spAutoFit/>
          </a:bodyPr>
          <a:lstStyle>
            <a:lvl1pPr algn="ctr" rtl="0" eaLnBrk="1" fontAlgn="base" hangingPunct="1">
              <a:spcBef>
                <a:spcPct val="0"/>
              </a:spcBef>
              <a:spcAft>
                <a:spcPct val="0"/>
              </a:spcAft>
              <a:defRPr sz="6600" b="1" i="0" kern="1200" cap="none" baseline="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12700">
              <a:spcBef>
                <a:spcPts val="90"/>
              </a:spcBef>
            </a:pPr>
            <a:r>
              <a:rPr lang="fr-FR" sz="5400" dirty="0">
                <a:solidFill>
                  <a:schemeClr val="bg1"/>
                </a:solidFill>
              </a:rPr>
              <a:t>Darty Concepteur Cuisine </a:t>
            </a:r>
            <a:br>
              <a:rPr lang="fr-FR" dirty="0">
                <a:solidFill>
                  <a:schemeClr val="bg1"/>
                </a:solidFill>
              </a:rPr>
            </a:br>
            <a:r>
              <a:rPr lang="fr-FR" dirty="0">
                <a:solidFill>
                  <a:schemeClr val="bg1"/>
                </a:solidFill>
              </a:rPr>
              <a:t>Nouvelle signature</a:t>
            </a:r>
            <a:endParaRPr lang="fr-FR" spc="615" dirty="0">
              <a:solidFill>
                <a:schemeClr val="bg1"/>
              </a:solidFill>
            </a:endParaRPr>
          </a:p>
        </p:txBody>
      </p:sp>
    </p:spTree>
    <p:extLst>
      <p:ext uri="{BB962C8B-B14F-4D97-AF65-F5344CB8AC3E}">
        <p14:creationId xmlns:p14="http://schemas.microsoft.com/office/powerpoint/2010/main" val="1472327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56DAE8-9C7F-2519-5322-1023E0FE3CA2}"/>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161A4371-CEE5-2CA5-D7A8-B81C44995E8D}"/>
              </a:ext>
            </a:extLst>
          </p:cNvPr>
          <p:cNvSpPr txBox="1"/>
          <p:nvPr/>
        </p:nvSpPr>
        <p:spPr>
          <a:xfrm>
            <a:off x="3584610" y="2763514"/>
            <a:ext cx="5950668"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Confiance comprise</a:t>
            </a:r>
          </a:p>
        </p:txBody>
      </p:sp>
      <p:pic>
        <p:nvPicPr>
          <p:cNvPr id="2" name="Picture 4" descr="Franchise Darty concepteur cuisine dans Franchise Cuisine">
            <a:extLst>
              <a:ext uri="{FF2B5EF4-FFF2-40B4-BE49-F238E27FC236}">
                <a16:creationId xmlns:a16="http://schemas.microsoft.com/office/drawing/2014/main" id="{A16C0E74-154C-4D20-DE16-24888A01E26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77240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F46AD330-B6BF-A656-8FD7-BA1FE4350A0C}"/>
              </a:ext>
            </a:extLst>
          </p:cNvPr>
          <p:cNvSpPr txBox="1"/>
          <p:nvPr/>
        </p:nvSpPr>
        <p:spPr>
          <a:xfrm>
            <a:off x="687976" y="2592198"/>
            <a:ext cx="10014857" cy="2585323"/>
          </a:xfrm>
          <a:prstGeom prst="rect">
            <a:avLst/>
          </a:prstGeom>
          <a:noFill/>
        </p:spPr>
        <p:txBody>
          <a:bodyPr wrap="square">
            <a:spAutoFit/>
          </a:bodyPr>
          <a:lstStyle/>
          <a:p>
            <a:r>
              <a:rPr lang="fr-FR" dirty="0">
                <a:latin typeface="Avenir Next LT Pro" panose="020B0504020202020204" pitchFamily="34" charset="0"/>
              </a:rPr>
              <a:t>L'axe "Full Confiance" s'appuie directement sur l'une des valeurs fondamentales de Darty Concepteur Cuisine : </a:t>
            </a:r>
            <a:r>
              <a:rPr lang="fr-FR" b="1" dirty="0">
                <a:latin typeface="Avenir Next LT Pro" panose="020B0504020202020204" pitchFamily="34" charset="0"/>
              </a:rPr>
              <a:t>la confiance</a:t>
            </a:r>
            <a:r>
              <a:rPr lang="fr-FR" dirty="0">
                <a:latin typeface="Avenir Next LT Pro" panose="020B0504020202020204" pitchFamily="34" charset="0"/>
              </a:rPr>
              <a:t>. </a:t>
            </a:r>
            <a:br>
              <a:rPr lang="fr-FR" dirty="0">
                <a:latin typeface="Avenir Next LT Pro" panose="020B0504020202020204" pitchFamily="34" charset="0"/>
              </a:rPr>
            </a:br>
            <a:br>
              <a:rPr lang="fr-FR" dirty="0">
                <a:latin typeface="Avenir Next LT Pro" panose="020B0504020202020204" pitchFamily="34" charset="0"/>
              </a:rPr>
            </a:br>
            <a:r>
              <a:rPr lang="fr-FR" dirty="0">
                <a:latin typeface="Avenir Next LT Pro" panose="020B0504020202020204" pitchFamily="34" charset="0"/>
              </a:rPr>
              <a:t>&gt;Exprime la volonté de Darty de rendre le </a:t>
            </a:r>
            <a:r>
              <a:rPr lang="fr-FR" b="1" dirty="0">
                <a:latin typeface="Avenir Next LT Pro" panose="020B0504020202020204" pitchFamily="34" charset="0"/>
              </a:rPr>
              <a:t>processus de conception de la cuisine simple, clair et sans mauvaise surprise</a:t>
            </a:r>
            <a:r>
              <a:rPr lang="fr-FR" dirty="0">
                <a:latin typeface="Avenir Next LT Pro" panose="020B0504020202020204" pitchFamily="34" charset="0"/>
              </a:rPr>
              <a:t>. </a:t>
            </a:r>
            <a:br>
              <a:rPr lang="fr-FR" dirty="0">
                <a:latin typeface="Avenir Next LT Pro" panose="020B0504020202020204" pitchFamily="34" charset="0"/>
              </a:rPr>
            </a:br>
            <a:r>
              <a:rPr lang="fr-FR" dirty="0">
                <a:latin typeface="Avenir Next LT Pro" panose="020B0504020202020204" pitchFamily="34" charset="0"/>
              </a:rPr>
              <a:t>Ce positionnement renforce l'idée que Darty est une enseigne de confiance dans un secteur où la complexité et les incertitudes sont des insights majeurs. </a:t>
            </a:r>
            <a:br>
              <a:rPr lang="fr-FR" dirty="0">
                <a:latin typeface="Avenir Next LT Pro" panose="020B0504020202020204" pitchFamily="34" charset="0"/>
              </a:rPr>
            </a:br>
            <a:r>
              <a:rPr lang="fr-FR" dirty="0">
                <a:latin typeface="Avenir Next LT Pro" panose="020B0504020202020204" pitchFamily="34" charset="0"/>
              </a:rPr>
              <a:t>Ces signatures incarne  le cœur de la promesse de marque : </a:t>
            </a:r>
            <a:br>
              <a:rPr lang="fr-FR" dirty="0">
                <a:latin typeface="Avenir Next LT Pro" panose="020B0504020202020204" pitchFamily="34" charset="0"/>
              </a:rPr>
            </a:br>
            <a:r>
              <a:rPr lang="fr-FR" b="1" dirty="0">
                <a:latin typeface="Avenir Next LT Pro" panose="020B0504020202020204" pitchFamily="34" charset="0"/>
              </a:rPr>
              <a:t>simplifier les choses tout en rassurant les clients</a:t>
            </a:r>
            <a:r>
              <a:rPr lang="fr-FR" dirty="0">
                <a:latin typeface="Avenir Next LT Pro" panose="020B0504020202020204" pitchFamily="34" charset="0"/>
              </a:rPr>
              <a:t>.</a:t>
            </a:r>
          </a:p>
        </p:txBody>
      </p:sp>
      <p:sp>
        <p:nvSpPr>
          <p:cNvPr id="7" name="ZoneTexte 6">
            <a:extLst>
              <a:ext uri="{FF2B5EF4-FFF2-40B4-BE49-F238E27FC236}">
                <a16:creationId xmlns:a16="http://schemas.microsoft.com/office/drawing/2014/main" id="{3C3601AF-59B3-C1C7-26A7-2D1A3F7FCBCB}"/>
              </a:ext>
            </a:extLst>
          </p:cNvPr>
          <p:cNvSpPr txBox="1"/>
          <p:nvPr/>
        </p:nvSpPr>
        <p:spPr>
          <a:xfrm>
            <a:off x="137852" y="1548137"/>
            <a:ext cx="3852825" cy="400110"/>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La cuisine de confiance </a:t>
            </a:r>
          </a:p>
        </p:txBody>
      </p:sp>
      <p:pic>
        <p:nvPicPr>
          <p:cNvPr id="8" name="Picture 4" descr="Franchise Darty concepteur cuisine dans Franchise Cuisine">
            <a:extLst>
              <a:ext uri="{FF2B5EF4-FFF2-40B4-BE49-F238E27FC236}">
                <a16:creationId xmlns:a16="http://schemas.microsoft.com/office/drawing/2014/main" id="{67220913-B47F-8B0B-0333-B2425869C1A1}"/>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741700"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
        <p:nvSpPr>
          <p:cNvPr id="9" name="ZoneTexte 8">
            <a:extLst>
              <a:ext uri="{FF2B5EF4-FFF2-40B4-BE49-F238E27FC236}">
                <a16:creationId xmlns:a16="http://schemas.microsoft.com/office/drawing/2014/main" id="{56DDC864-43B1-31BF-99B6-D7699EC1C351}"/>
              </a:ext>
            </a:extLst>
          </p:cNvPr>
          <p:cNvSpPr txBox="1"/>
          <p:nvPr/>
        </p:nvSpPr>
        <p:spPr>
          <a:xfrm>
            <a:off x="4069772" y="1548137"/>
            <a:ext cx="3852825" cy="400110"/>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En toute confiance !</a:t>
            </a:r>
          </a:p>
        </p:txBody>
      </p:sp>
      <p:pic>
        <p:nvPicPr>
          <p:cNvPr id="10" name="Picture 4" descr="Franchise Darty concepteur cuisine dans Franchise Cuisine">
            <a:extLst>
              <a:ext uri="{FF2B5EF4-FFF2-40B4-BE49-F238E27FC236}">
                <a16:creationId xmlns:a16="http://schemas.microsoft.com/office/drawing/2014/main" id="{227C8A88-A1FC-5BE8-D99E-1C8A44CB62FC}"/>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673620"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
        <p:nvSpPr>
          <p:cNvPr id="11" name="ZoneTexte 10">
            <a:extLst>
              <a:ext uri="{FF2B5EF4-FFF2-40B4-BE49-F238E27FC236}">
                <a16:creationId xmlns:a16="http://schemas.microsoft.com/office/drawing/2014/main" id="{125F2A33-BFCB-54D7-5771-470F290629A5}"/>
              </a:ext>
            </a:extLst>
          </p:cNvPr>
          <p:cNvSpPr txBox="1"/>
          <p:nvPr/>
        </p:nvSpPr>
        <p:spPr>
          <a:xfrm>
            <a:off x="8001692" y="1548137"/>
            <a:ext cx="3852825" cy="400110"/>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Confiance comprise</a:t>
            </a:r>
          </a:p>
        </p:txBody>
      </p:sp>
      <p:pic>
        <p:nvPicPr>
          <p:cNvPr id="12" name="Picture 4" descr="Franchise Darty concepteur cuisine dans Franchise Cuisine">
            <a:extLst>
              <a:ext uri="{FF2B5EF4-FFF2-40B4-BE49-F238E27FC236}">
                <a16:creationId xmlns:a16="http://schemas.microsoft.com/office/drawing/2014/main" id="{85EEAD36-E50D-237F-88EF-1B3876BBCDB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605540"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76049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C46ED9-B893-2901-6E78-535168E9D5A7}"/>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3E822E47-B59A-0937-14C9-F89BBFEDB706}"/>
              </a:ext>
            </a:extLst>
          </p:cNvPr>
          <p:cNvSpPr txBox="1"/>
          <p:nvPr/>
        </p:nvSpPr>
        <p:spPr>
          <a:xfrm>
            <a:off x="395832" y="2909940"/>
            <a:ext cx="12275139" cy="830997"/>
          </a:xfrm>
          <a:prstGeom prst="rect">
            <a:avLst/>
          </a:prstGeom>
          <a:noFill/>
        </p:spPr>
        <p:txBody>
          <a:bodyPr wrap="square" rtlCol="0">
            <a:spAutoFit/>
          </a:bodyPr>
          <a:lstStyle/>
          <a:p>
            <a:r>
              <a:rPr lang="fr-FR" sz="4800" b="1" dirty="0">
                <a:latin typeface="Georgia" panose="02040502050405020303" pitchFamily="18" charset="0"/>
              </a:rPr>
              <a:t>Axe 2 &gt; L’expression de la complicité</a:t>
            </a:r>
            <a:endParaRPr lang="fr-FR" sz="4800" b="1" dirty="0">
              <a:latin typeface="Georgia" panose="02040502050405020303" pitchFamily="18"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7F5ECE39-E544-4E92-B7ED-77E35404BE86}"/>
              </a:ext>
            </a:extLst>
          </p:cNvPr>
          <p:cNvSpPr txBox="1"/>
          <p:nvPr/>
        </p:nvSpPr>
        <p:spPr>
          <a:xfrm>
            <a:off x="459377" y="4031958"/>
            <a:ext cx="8719457" cy="1200329"/>
          </a:xfrm>
          <a:prstGeom prst="rect">
            <a:avLst/>
          </a:prstGeom>
          <a:noFill/>
        </p:spPr>
        <p:txBody>
          <a:bodyPr wrap="square">
            <a:spAutoFit/>
          </a:bodyPr>
          <a:lstStyle/>
          <a:p>
            <a:r>
              <a:rPr lang="fr-FR" sz="2400" dirty="0">
                <a:latin typeface="Avenir Next LT Pro" panose="020B0504020202020204" pitchFamily="34" charset="0"/>
              </a:rPr>
              <a:t>Met en avant la relation humaine et la proximité, renforçant l’aspect personnalisé et l'écoute active qui caractérise </a:t>
            </a:r>
            <a:br>
              <a:rPr lang="fr-FR" sz="2400" dirty="0">
                <a:latin typeface="Avenir Next LT Pro" panose="020B0504020202020204" pitchFamily="34" charset="0"/>
              </a:rPr>
            </a:br>
            <a:r>
              <a:rPr lang="fr-FR" sz="2400" dirty="0">
                <a:latin typeface="Avenir Next LT Pro" panose="020B0504020202020204" pitchFamily="34" charset="0"/>
              </a:rPr>
              <a:t>Darty Concepteur Cuisine.</a:t>
            </a:r>
          </a:p>
        </p:txBody>
      </p:sp>
    </p:spTree>
    <p:extLst>
      <p:ext uri="{BB962C8B-B14F-4D97-AF65-F5344CB8AC3E}">
        <p14:creationId xmlns:p14="http://schemas.microsoft.com/office/powerpoint/2010/main" val="979344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4B555-E615-5F87-D0BF-0D5953CAC1D1}"/>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928935C1-B080-842D-019A-8F53549F91C4}"/>
              </a:ext>
            </a:extLst>
          </p:cNvPr>
          <p:cNvSpPr txBox="1"/>
          <p:nvPr/>
        </p:nvSpPr>
        <p:spPr>
          <a:xfrm>
            <a:off x="3584610" y="2763514"/>
            <a:ext cx="5272597"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On se comprend !</a:t>
            </a:r>
          </a:p>
        </p:txBody>
      </p:sp>
      <p:pic>
        <p:nvPicPr>
          <p:cNvPr id="2" name="Picture 4" descr="Franchise Darty concepteur cuisine dans Franchise Cuisine">
            <a:extLst>
              <a:ext uri="{FF2B5EF4-FFF2-40B4-BE49-F238E27FC236}">
                <a16:creationId xmlns:a16="http://schemas.microsoft.com/office/drawing/2014/main" id="{20C887E6-6A4F-70E4-DC99-9314ED6D716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94537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EC7602-747D-0B59-2400-BD547730D4A6}"/>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831E7710-C302-B428-92F3-C7C9412EAD44}"/>
              </a:ext>
            </a:extLst>
          </p:cNvPr>
          <p:cNvSpPr txBox="1"/>
          <p:nvPr/>
        </p:nvSpPr>
        <p:spPr>
          <a:xfrm>
            <a:off x="3584610" y="2763514"/>
            <a:ext cx="7157729"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C’est bien fait pour vous</a:t>
            </a:r>
          </a:p>
        </p:txBody>
      </p:sp>
      <p:pic>
        <p:nvPicPr>
          <p:cNvPr id="2" name="Picture 4" descr="Franchise Darty concepteur cuisine dans Franchise Cuisine">
            <a:extLst>
              <a:ext uri="{FF2B5EF4-FFF2-40B4-BE49-F238E27FC236}">
                <a16:creationId xmlns:a16="http://schemas.microsoft.com/office/drawing/2014/main" id="{98FA5295-0CB8-D09C-4DAF-C95C7AD3400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62271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3DDEF-BD4D-6240-F958-2D5A47ED7E7C}"/>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DC7F413C-18B7-B785-30FC-5F5730369C55}"/>
              </a:ext>
            </a:extLst>
          </p:cNvPr>
          <p:cNvSpPr txBox="1"/>
          <p:nvPr/>
        </p:nvSpPr>
        <p:spPr>
          <a:xfrm>
            <a:off x="3628153" y="2362920"/>
            <a:ext cx="5376793" cy="1446550"/>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Vous ressembler, </a:t>
            </a:r>
            <a:br>
              <a:rPr lang="fr-FR" sz="4400" b="1" dirty="0">
                <a:latin typeface="Georgia" panose="02040502050405020303" pitchFamily="18" charset="0"/>
                <a:ea typeface="Tahoma" panose="020B0604030504040204" pitchFamily="34" charset="0"/>
                <a:cs typeface="Tahoma" panose="020B0604030504040204" pitchFamily="34" charset="0"/>
              </a:rPr>
            </a:br>
            <a:r>
              <a:rPr lang="fr-FR" sz="4400" b="1" dirty="0">
                <a:latin typeface="Georgia" panose="02040502050405020303" pitchFamily="18" charset="0"/>
                <a:ea typeface="Tahoma" panose="020B0604030504040204" pitchFamily="34" charset="0"/>
                <a:cs typeface="Tahoma" panose="020B0604030504040204" pitchFamily="34" charset="0"/>
              </a:rPr>
              <a:t>vous rassembler</a:t>
            </a:r>
          </a:p>
        </p:txBody>
      </p:sp>
      <p:pic>
        <p:nvPicPr>
          <p:cNvPr id="2" name="Picture 4" descr="Franchise Darty concepteur cuisine dans Franchise Cuisine">
            <a:extLst>
              <a:ext uri="{FF2B5EF4-FFF2-40B4-BE49-F238E27FC236}">
                <a16:creationId xmlns:a16="http://schemas.microsoft.com/office/drawing/2014/main" id="{A41DBFB5-0EFA-F937-71BF-D97D0CFF83A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32151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705CC-611C-9747-A65A-A64C007F7DE3}"/>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FBE6B839-A8D1-C09B-EFDB-7DDD64464D3E}"/>
              </a:ext>
            </a:extLst>
          </p:cNvPr>
          <p:cNvSpPr txBox="1"/>
          <p:nvPr/>
        </p:nvSpPr>
        <p:spPr>
          <a:xfrm>
            <a:off x="3584610" y="2763514"/>
            <a:ext cx="4871847"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Faisons simple !</a:t>
            </a:r>
          </a:p>
        </p:txBody>
      </p:sp>
      <p:pic>
        <p:nvPicPr>
          <p:cNvPr id="2" name="Picture 4" descr="Franchise Darty concepteur cuisine dans Franchise Cuisine">
            <a:extLst>
              <a:ext uri="{FF2B5EF4-FFF2-40B4-BE49-F238E27FC236}">
                <a16:creationId xmlns:a16="http://schemas.microsoft.com/office/drawing/2014/main" id="{8E4CAB73-FA83-36EE-0F59-5428970FC69D}"/>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20979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FDB80F-E69E-9320-A0F2-1ED9CB11A0C9}"/>
            </a:ext>
          </a:extLst>
        </p:cNvPr>
        <p:cNvGrpSpPr/>
        <p:nvPr/>
      </p:nvGrpSpPr>
      <p:grpSpPr>
        <a:xfrm>
          <a:off x="0" y="0"/>
          <a:ext cx="0" cy="0"/>
          <a:chOff x="0" y="0"/>
          <a:chExt cx="0" cy="0"/>
        </a:xfrm>
      </p:grpSpPr>
      <p:sp>
        <p:nvSpPr>
          <p:cNvPr id="6" name="ZoneTexte 5">
            <a:extLst>
              <a:ext uri="{FF2B5EF4-FFF2-40B4-BE49-F238E27FC236}">
                <a16:creationId xmlns:a16="http://schemas.microsoft.com/office/drawing/2014/main" id="{DAB65EF0-526F-D40C-C218-11AB2369D5B3}"/>
              </a:ext>
            </a:extLst>
          </p:cNvPr>
          <p:cNvSpPr txBox="1"/>
          <p:nvPr/>
        </p:nvSpPr>
        <p:spPr>
          <a:xfrm>
            <a:off x="687976" y="2748952"/>
            <a:ext cx="10014857" cy="2308324"/>
          </a:xfrm>
          <a:prstGeom prst="rect">
            <a:avLst/>
          </a:prstGeom>
          <a:noFill/>
        </p:spPr>
        <p:txBody>
          <a:bodyPr wrap="square">
            <a:spAutoFit/>
          </a:bodyPr>
          <a:lstStyle/>
          <a:p>
            <a:r>
              <a:rPr lang="fr-FR" dirty="0">
                <a:latin typeface="Avenir Next LT Pro" panose="020B0504020202020204" pitchFamily="34" charset="0"/>
              </a:rPr>
              <a:t>L'axe "Expression de la complicité" est particulièrement pertinent avec la notion de </a:t>
            </a:r>
            <a:r>
              <a:rPr lang="fr-FR" b="1" dirty="0">
                <a:latin typeface="Avenir Next LT Pro" panose="020B0504020202020204" pitchFamily="34" charset="0"/>
              </a:rPr>
              <a:t>"Confiance complice"</a:t>
            </a:r>
            <a:r>
              <a:rPr lang="fr-FR" dirty="0">
                <a:latin typeface="Avenir Next LT Pro" panose="020B0504020202020204" pitchFamily="34" charset="0"/>
              </a:rPr>
              <a:t>, qui fait partie intégrante de la plateforme de marque. </a:t>
            </a:r>
            <a:br>
              <a:rPr lang="fr-FR" dirty="0">
                <a:latin typeface="Avenir Next LT Pro" panose="020B0504020202020204" pitchFamily="34" charset="0"/>
              </a:rPr>
            </a:br>
            <a:br>
              <a:rPr lang="fr-FR" dirty="0">
                <a:latin typeface="Avenir Next LT Pro" panose="020B0504020202020204" pitchFamily="34" charset="0"/>
              </a:rPr>
            </a:br>
            <a:r>
              <a:rPr lang="fr-FR" dirty="0">
                <a:latin typeface="Avenir Next LT Pro" panose="020B0504020202020204" pitchFamily="34" charset="0"/>
              </a:rPr>
              <a:t>Ces signatures visent à exprimer la proximité, l'écoute active et la relation collaborative entre le client et Darty. Le rôle de Darty est de faire en sorte que chaque projet de cuisine reflète les envies et besoins uniques des clients, tout en restant accessible et simple. </a:t>
            </a:r>
            <a:br>
              <a:rPr lang="fr-FR" dirty="0">
                <a:latin typeface="Avenir Next LT Pro" panose="020B0504020202020204" pitchFamily="34" charset="0"/>
              </a:rPr>
            </a:br>
            <a:r>
              <a:rPr lang="fr-FR" dirty="0">
                <a:latin typeface="Avenir Next LT Pro" panose="020B0504020202020204" pitchFamily="34" charset="0"/>
              </a:rPr>
              <a:t>C'est un axe qui repose sur la </a:t>
            </a:r>
            <a:r>
              <a:rPr lang="fr-FR" b="1" dirty="0">
                <a:latin typeface="Avenir Next LT Pro" panose="020B0504020202020204" pitchFamily="34" charset="0"/>
              </a:rPr>
              <a:t>compréhension mutuelle</a:t>
            </a:r>
            <a:r>
              <a:rPr lang="fr-FR" dirty="0">
                <a:latin typeface="Avenir Next LT Pro" panose="020B0504020202020204" pitchFamily="34" charset="0"/>
              </a:rPr>
              <a:t>, au cœur de la personnalisation et de la satisfaction client (&gt;&gt;points stratégiques de Darty Concepteur Cuisine).</a:t>
            </a:r>
          </a:p>
        </p:txBody>
      </p:sp>
      <p:sp>
        <p:nvSpPr>
          <p:cNvPr id="7" name="ZoneTexte 6">
            <a:extLst>
              <a:ext uri="{FF2B5EF4-FFF2-40B4-BE49-F238E27FC236}">
                <a16:creationId xmlns:a16="http://schemas.microsoft.com/office/drawing/2014/main" id="{2603F8DF-B33A-59D1-A96D-56645779A6A3}"/>
              </a:ext>
            </a:extLst>
          </p:cNvPr>
          <p:cNvSpPr txBox="1"/>
          <p:nvPr/>
        </p:nvSpPr>
        <p:spPr>
          <a:xfrm>
            <a:off x="-506582" y="1548137"/>
            <a:ext cx="3852825" cy="400110"/>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On se comprend !</a:t>
            </a:r>
          </a:p>
        </p:txBody>
      </p:sp>
      <p:pic>
        <p:nvPicPr>
          <p:cNvPr id="8" name="Picture 4" descr="Franchise Darty concepteur cuisine dans Franchise Cuisine">
            <a:extLst>
              <a:ext uri="{FF2B5EF4-FFF2-40B4-BE49-F238E27FC236}">
                <a16:creationId xmlns:a16="http://schemas.microsoft.com/office/drawing/2014/main" id="{A18E5578-6C75-65EC-B5AA-F1462BAA88F9}"/>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97266"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
        <p:nvSpPr>
          <p:cNvPr id="9" name="ZoneTexte 8">
            <a:extLst>
              <a:ext uri="{FF2B5EF4-FFF2-40B4-BE49-F238E27FC236}">
                <a16:creationId xmlns:a16="http://schemas.microsoft.com/office/drawing/2014/main" id="{A1382F83-FC59-FA21-BBA5-0DD77D802CE1}"/>
              </a:ext>
            </a:extLst>
          </p:cNvPr>
          <p:cNvSpPr txBox="1"/>
          <p:nvPr/>
        </p:nvSpPr>
        <p:spPr>
          <a:xfrm>
            <a:off x="2545772" y="1548137"/>
            <a:ext cx="3852825" cy="707886"/>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C’est bien fait </a:t>
            </a:r>
            <a:br>
              <a:rPr lang="fr-FR" sz="2000" b="1" dirty="0">
                <a:latin typeface="Georgia" panose="02040502050405020303" pitchFamily="18" charset="0"/>
                <a:ea typeface="Tahoma" panose="020B0604030504040204" pitchFamily="34" charset="0"/>
                <a:cs typeface="Tahoma" panose="020B0604030504040204" pitchFamily="34" charset="0"/>
              </a:rPr>
            </a:br>
            <a:r>
              <a:rPr lang="fr-FR" sz="2000" b="1" dirty="0">
                <a:latin typeface="Georgia" panose="02040502050405020303" pitchFamily="18" charset="0"/>
                <a:ea typeface="Tahoma" panose="020B0604030504040204" pitchFamily="34" charset="0"/>
                <a:cs typeface="Tahoma" panose="020B0604030504040204" pitchFamily="34" charset="0"/>
              </a:rPr>
              <a:t>pour vous</a:t>
            </a:r>
          </a:p>
        </p:txBody>
      </p:sp>
      <p:pic>
        <p:nvPicPr>
          <p:cNvPr id="10" name="Picture 4" descr="Franchise Darty concepteur cuisine dans Franchise Cuisine">
            <a:extLst>
              <a:ext uri="{FF2B5EF4-FFF2-40B4-BE49-F238E27FC236}">
                <a16:creationId xmlns:a16="http://schemas.microsoft.com/office/drawing/2014/main" id="{5243562A-84BB-25DC-A1F2-558C34BDC856}"/>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149620"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
        <p:nvSpPr>
          <p:cNvPr id="11" name="ZoneTexte 10">
            <a:extLst>
              <a:ext uri="{FF2B5EF4-FFF2-40B4-BE49-F238E27FC236}">
                <a16:creationId xmlns:a16="http://schemas.microsoft.com/office/drawing/2014/main" id="{EF527271-9D64-C53D-723E-7F54A8CE01A9}"/>
              </a:ext>
            </a:extLst>
          </p:cNvPr>
          <p:cNvSpPr txBox="1"/>
          <p:nvPr/>
        </p:nvSpPr>
        <p:spPr>
          <a:xfrm>
            <a:off x="5598126" y="1548137"/>
            <a:ext cx="3852825" cy="707886"/>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Vous rassembler,</a:t>
            </a:r>
          </a:p>
          <a:p>
            <a:pPr algn="ctr"/>
            <a:r>
              <a:rPr lang="fr-FR" sz="2000" b="1" dirty="0">
                <a:latin typeface="Georgia" panose="02040502050405020303" pitchFamily="18" charset="0"/>
                <a:ea typeface="Tahoma" panose="020B0604030504040204" pitchFamily="34" charset="0"/>
                <a:cs typeface="Tahoma" panose="020B0604030504040204" pitchFamily="34" charset="0"/>
              </a:rPr>
              <a:t>vous ressembler</a:t>
            </a:r>
          </a:p>
        </p:txBody>
      </p:sp>
      <p:pic>
        <p:nvPicPr>
          <p:cNvPr id="12" name="Picture 4" descr="Franchise Darty concepteur cuisine dans Franchise Cuisine">
            <a:extLst>
              <a:ext uri="{FF2B5EF4-FFF2-40B4-BE49-F238E27FC236}">
                <a16:creationId xmlns:a16="http://schemas.microsoft.com/office/drawing/2014/main" id="{919D114B-948E-BBB0-24AF-4CF0344D64DA}"/>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201974"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a:extLst>
              <a:ext uri="{FF2B5EF4-FFF2-40B4-BE49-F238E27FC236}">
                <a16:creationId xmlns:a16="http://schemas.microsoft.com/office/drawing/2014/main" id="{DD831102-CF04-A517-7DAD-8332354D3E0B}"/>
              </a:ext>
            </a:extLst>
          </p:cNvPr>
          <p:cNvSpPr txBox="1"/>
          <p:nvPr/>
        </p:nvSpPr>
        <p:spPr>
          <a:xfrm>
            <a:off x="8753221" y="1548137"/>
            <a:ext cx="3852825" cy="400110"/>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Faisons simple !</a:t>
            </a:r>
          </a:p>
        </p:txBody>
      </p:sp>
      <p:pic>
        <p:nvPicPr>
          <p:cNvPr id="3" name="Picture 4" descr="Franchise Darty concepteur cuisine dans Franchise Cuisine">
            <a:extLst>
              <a:ext uri="{FF2B5EF4-FFF2-40B4-BE49-F238E27FC236}">
                <a16:creationId xmlns:a16="http://schemas.microsoft.com/office/drawing/2014/main" id="{043E5A76-A08A-CE06-56A0-4D352BF1E88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357069"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34126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B6414-BE83-2423-EA19-A4AC298797EE}"/>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4FB38CF1-5A1A-838B-B7FB-3D74C7E7AA53}"/>
              </a:ext>
            </a:extLst>
          </p:cNvPr>
          <p:cNvSpPr txBox="1"/>
          <p:nvPr/>
        </p:nvSpPr>
        <p:spPr>
          <a:xfrm>
            <a:off x="395832" y="2909940"/>
            <a:ext cx="12275139" cy="830997"/>
          </a:xfrm>
          <a:prstGeom prst="rect">
            <a:avLst/>
          </a:prstGeom>
          <a:noFill/>
        </p:spPr>
        <p:txBody>
          <a:bodyPr wrap="square" rtlCol="0">
            <a:spAutoFit/>
          </a:bodyPr>
          <a:lstStyle/>
          <a:p>
            <a:r>
              <a:rPr lang="fr-FR" sz="4800" b="1" dirty="0">
                <a:latin typeface="Georgia" panose="02040502050405020303" pitchFamily="18" charset="0"/>
              </a:rPr>
              <a:t>Axe 3 &gt; L’accompagnement</a:t>
            </a:r>
            <a:endParaRPr lang="fr-FR" sz="4800" b="1" dirty="0">
              <a:latin typeface="Georgia" panose="02040502050405020303" pitchFamily="18"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27D09CE0-80F9-166D-7D22-DD5344971E5D}"/>
              </a:ext>
            </a:extLst>
          </p:cNvPr>
          <p:cNvSpPr txBox="1"/>
          <p:nvPr/>
        </p:nvSpPr>
        <p:spPr>
          <a:xfrm>
            <a:off x="529044" y="3953581"/>
            <a:ext cx="9146179" cy="830997"/>
          </a:xfrm>
          <a:prstGeom prst="rect">
            <a:avLst/>
          </a:prstGeom>
          <a:noFill/>
        </p:spPr>
        <p:txBody>
          <a:bodyPr wrap="square">
            <a:spAutoFit/>
          </a:bodyPr>
          <a:lstStyle/>
          <a:p>
            <a:r>
              <a:rPr lang="fr-FR" sz="2400" dirty="0">
                <a:latin typeface="Avenir Next LT Pro" panose="020B0504020202020204" pitchFamily="34" charset="0"/>
              </a:rPr>
              <a:t>Soulève l'importance du service et de l’expertise, </a:t>
            </a:r>
            <a:br>
              <a:rPr lang="fr-FR" sz="2400" dirty="0">
                <a:latin typeface="Avenir Next LT Pro" panose="020B0504020202020204" pitchFamily="34" charset="0"/>
              </a:rPr>
            </a:br>
            <a:r>
              <a:rPr lang="fr-FR" sz="2400" dirty="0">
                <a:latin typeface="Avenir Next LT Pro" panose="020B0504020202020204" pitchFamily="34" charset="0"/>
              </a:rPr>
              <a:t>&amp; évoque l’accompagnement complet, du conseil à l'installation.</a:t>
            </a:r>
          </a:p>
        </p:txBody>
      </p:sp>
    </p:spTree>
    <p:extLst>
      <p:ext uri="{BB962C8B-B14F-4D97-AF65-F5344CB8AC3E}">
        <p14:creationId xmlns:p14="http://schemas.microsoft.com/office/powerpoint/2010/main" val="11777480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C6C40B-D14A-DC6B-055A-4CD4918DFB6F}"/>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A49D59CC-AFAF-356F-B679-28F1540DA73C}"/>
              </a:ext>
            </a:extLst>
          </p:cNvPr>
          <p:cNvSpPr txBox="1"/>
          <p:nvPr/>
        </p:nvSpPr>
        <p:spPr>
          <a:xfrm>
            <a:off x="3628153" y="2362920"/>
            <a:ext cx="3435556" cy="1446550"/>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Pour vous, </a:t>
            </a:r>
            <a:br>
              <a:rPr lang="fr-FR" sz="4400" b="1" dirty="0">
                <a:latin typeface="Georgia" panose="02040502050405020303" pitchFamily="18" charset="0"/>
                <a:ea typeface="Tahoma" panose="020B0604030504040204" pitchFamily="34" charset="0"/>
                <a:cs typeface="Tahoma" panose="020B0604030504040204" pitchFamily="34" charset="0"/>
              </a:rPr>
            </a:br>
            <a:r>
              <a:rPr lang="fr-FR" sz="4400" b="1" dirty="0">
                <a:latin typeface="Georgia" panose="02040502050405020303" pitchFamily="18" charset="0"/>
                <a:ea typeface="Tahoma" panose="020B0604030504040204" pitchFamily="34" charset="0"/>
                <a:cs typeface="Tahoma" panose="020B0604030504040204" pitchFamily="34" charset="0"/>
              </a:rPr>
              <a:t>avec nous.</a:t>
            </a:r>
          </a:p>
        </p:txBody>
      </p:sp>
      <p:pic>
        <p:nvPicPr>
          <p:cNvPr id="2" name="Picture 4" descr="Franchise Darty concepteur cuisine dans Franchise Cuisine">
            <a:extLst>
              <a:ext uri="{FF2B5EF4-FFF2-40B4-BE49-F238E27FC236}">
                <a16:creationId xmlns:a16="http://schemas.microsoft.com/office/drawing/2014/main" id="{00C10386-B6A0-4666-739C-A31AB415DBC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52725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Pourquoi une nouvelle signature ?</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Darty Concepteur cuisine</a:t>
            </a:r>
          </a:p>
        </p:txBody>
      </p:sp>
      <p:sp>
        <p:nvSpPr>
          <p:cNvPr id="3" name="ZoneTexte 2">
            <a:extLst>
              <a:ext uri="{FF2B5EF4-FFF2-40B4-BE49-F238E27FC236}">
                <a16:creationId xmlns:a16="http://schemas.microsoft.com/office/drawing/2014/main" id="{0EF06545-CBC8-8A2A-EA44-D138FB3B3F61}"/>
              </a:ext>
            </a:extLst>
          </p:cNvPr>
          <p:cNvSpPr txBox="1"/>
          <p:nvPr/>
        </p:nvSpPr>
        <p:spPr>
          <a:xfrm>
            <a:off x="300039" y="1420774"/>
            <a:ext cx="5735002" cy="3046988"/>
          </a:xfrm>
          <a:prstGeom prst="rect">
            <a:avLst/>
          </a:prstGeom>
          <a:noFill/>
        </p:spPr>
        <p:txBody>
          <a:bodyPr wrap="square" rtlCol="0">
            <a:spAutoFit/>
          </a:bodyPr>
          <a:lstStyle/>
          <a:p>
            <a:r>
              <a:rPr lang="fr-FR" sz="4800" b="1" dirty="0">
                <a:latin typeface="Georgia" panose="02040502050405020303" pitchFamily="18" charset="0"/>
              </a:rPr>
              <a:t>Affirmer notre différenciation </a:t>
            </a:r>
            <a:br>
              <a:rPr lang="fr-FR" sz="4800" b="1" dirty="0">
                <a:latin typeface="Georgia" panose="02040502050405020303" pitchFamily="18" charset="0"/>
              </a:rPr>
            </a:br>
            <a:r>
              <a:rPr lang="fr-FR" sz="4800" b="1" dirty="0">
                <a:latin typeface="Georgia" panose="02040502050405020303" pitchFamily="18" charset="0"/>
              </a:rPr>
              <a:t>et soutenir le positionnement</a:t>
            </a:r>
            <a:endParaRPr lang="fr-FR" sz="4800" b="1" dirty="0">
              <a:latin typeface="Georgia" panose="02040502050405020303" pitchFamily="18" charset="0"/>
              <a:ea typeface="Tahoma" panose="020B0604030504040204" pitchFamily="34" charset="0"/>
              <a:cs typeface="Tahoma" panose="020B0604030504040204" pitchFamily="34" charset="0"/>
            </a:endParaRPr>
          </a:p>
        </p:txBody>
      </p:sp>
      <p:pic>
        <p:nvPicPr>
          <p:cNvPr id="5" name="Image 4">
            <a:extLst>
              <a:ext uri="{FF2B5EF4-FFF2-40B4-BE49-F238E27FC236}">
                <a16:creationId xmlns:a16="http://schemas.microsoft.com/office/drawing/2014/main" id="{8510E1E9-33CD-21D6-3AC3-B86B2EA58B9E}"/>
              </a:ext>
            </a:extLst>
          </p:cNvPr>
          <p:cNvPicPr>
            <a:picLocks noChangeAspect="1"/>
          </p:cNvPicPr>
          <p:nvPr/>
        </p:nvPicPr>
        <p:blipFill>
          <a:blip r:embed="rId3"/>
          <a:stretch>
            <a:fillRect/>
          </a:stretch>
        </p:blipFill>
        <p:spPr>
          <a:xfrm>
            <a:off x="6096000" y="1782937"/>
            <a:ext cx="5846571" cy="3292125"/>
          </a:xfrm>
          <a:prstGeom prst="rect">
            <a:avLst/>
          </a:prstGeom>
        </p:spPr>
      </p:pic>
    </p:spTree>
    <p:extLst>
      <p:ext uri="{BB962C8B-B14F-4D97-AF65-F5344CB8AC3E}">
        <p14:creationId xmlns:p14="http://schemas.microsoft.com/office/powerpoint/2010/main" val="21829668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982F50-E300-CA23-40D9-5D7E7559133B}"/>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4B3C1FD5-7480-31DB-1E4E-1ACA378241D9}"/>
              </a:ext>
            </a:extLst>
          </p:cNvPr>
          <p:cNvSpPr txBox="1"/>
          <p:nvPr/>
        </p:nvSpPr>
        <p:spPr>
          <a:xfrm>
            <a:off x="3584610" y="2763514"/>
            <a:ext cx="7983276"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Vos projets nous inspirent </a:t>
            </a:r>
          </a:p>
        </p:txBody>
      </p:sp>
      <p:pic>
        <p:nvPicPr>
          <p:cNvPr id="2" name="Picture 4" descr="Franchise Darty concepteur cuisine dans Franchise Cuisine">
            <a:extLst>
              <a:ext uri="{FF2B5EF4-FFF2-40B4-BE49-F238E27FC236}">
                <a16:creationId xmlns:a16="http://schemas.microsoft.com/office/drawing/2014/main" id="{80F5972F-213A-F355-501D-F6E23CC26256}"/>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83469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043929-6D5B-0028-00C2-8F56865928F1}"/>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50B04AEF-5C38-C490-5338-EF3E148CA648}"/>
              </a:ext>
            </a:extLst>
          </p:cNvPr>
          <p:cNvSpPr txBox="1"/>
          <p:nvPr/>
        </p:nvSpPr>
        <p:spPr>
          <a:xfrm>
            <a:off x="3584610" y="2763514"/>
            <a:ext cx="4937570"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Inspiré par vous</a:t>
            </a:r>
          </a:p>
        </p:txBody>
      </p:sp>
      <p:pic>
        <p:nvPicPr>
          <p:cNvPr id="2" name="Picture 4" descr="Franchise Darty concepteur cuisine dans Franchise Cuisine">
            <a:extLst>
              <a:ext uri="{FF2B5EF4-FFF2-40B4-BE49-F238E27FC236}">
                <a16:creationId xmlns:a16="http://schemas.microsoft.com/office/drawing/2014/main" id="{559A02F9-D33E-42B5-E690-1287C5D9AEDE}"/>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67124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D9E8D-0145-5011-2824-2B3B49D355E4}"/>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F4C2D599-E6E1-4B88-82C4-48D18C40C4A5}"/>
              </a:ext>
            </a:extLst>
          </p:cNvPr>
          <p:cNvSpPr txBox="1"/>
          <p:nvPr/>
        </p:nvSpPr>
        <p:spPr>
          <a:xfrm>
            <a:off x="3584610" y="2763514"/>
            <a:ext cx="5985934"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On s’occupe de vous</a:t>
            </a:r>
          </a:p>
        </p:txBody>
      </p:sp>
      <p:pic>
        <p:nvPicPr>
          <p:cNvPr id="2" name="Picture 4" descr="Franchise Darty concepteur cuisine dans Franchise Cuisine">
            <a:extLst>
              <a:ext uri="{FF2B5EF4-FFF2-40B4-BE49-F238E27FC236}">
                <a16:creationId xmlns:a16="http://schemas.microsoft.com/office/drawing/2014/main" id="{D75AC779-8B37-3178-3B04-3CACE6FAA19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4574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838EC-20BE-F0C3-73CA-3B438992E5BD}"/>
            </a:ext>
          </a:extLst>
        </p:cNvPr>
        <p:cNvGrpSpPr/>
        <p:nvPr/>
      </p:nvGrpSpPr>
      <p:grpSpPr>
        <a:xfrm>
          <a:off x="0" y="0"/>
          <a:ext cx="0" cy="0"/>
          <a:chOff x="0" y="0"/>
          <a:chExt cx="0" cy="0"/>
        </a:xfrm>
      </p:grpSpPr>
      <p:sp>
        <p:nvSpPr>
          <p:cNvPr id="6" name="ZoneTexte 5">
            <a:extLst>
              <a:ext uri="{FF2B5EF4-FFF2-40B4-BE49-F238E27FC236}">
                <a16:creationId xmlns:a16="http://schemas.microsoft.com/office/drawing/2014/main" id="{47332CA1-C3E0-7B83-0F9F-A4D4AE7D5CC7}"/>
              </a:ext>
            </a:extLst>
          </p:cNvPr>
          <p:cNvSpPr txBox="1"/>
          <p:nvPr/>
        </p:nvSpPr>
        <p:spPr>
          <a:xfrm>
            <a:off x="687976" y="2748952"/>
            <a:ext cx="10014857" cy="2031325"/>
          </a:xfrm>
          <a:prstGeom prst="rect">
            <a:avLst/>
          </a:prstGeom>
          <a:noFill/>
        </p:spPr>
        <p:txBody>
          <a:bodyPr wrap="square">
            <a:spAutoFit/>
          </a:bodyPr>
          <a:lstStyle/>
          <a:p>
            <a:r>
              <a:rPr lang="fr-FR" dirty="0">
                <a:latin typeface="Avenir Next LT Pro" panose="020B0504020202020204" pitchFamily="34" charset="0"/>
              </a:rPr>
              <a:t>L'axe "L’accompagnement" répond à l'une des dimensions essentielles de la plateforme : </a:t>
            </a:r>
            <a:r>
              <a:rPr lang="fr-FR" b="1" dirty="0">
                <a:latin typeface="Avenir Next LT Pro" panose="020B0504020202020204" pitchFamily="34" charset="0"/>
              </a:rPr>
              <a:t>l'accompagnement de A à Z.</a:t>
            </a:r>
          </a:p>
          <a:p>
            <a:br>
              <a:rPr lang="fr-FR" dirty="0">
                <a:latin typeface="Avenir Next LT Pro" panose="020B0504020202020204" pitchFamily="34" charset="0"/>
              </a:rPr>
            </a:br>
            <a:r>
              <a:rPr lang="fr-FR" dirty="0">
                <a:latin typeface="Avenir Next LT Pro" panose="020B0504020202020204" pitchFamily="34" charset="0"/>
              </a:rPr>
              <a:t>Cet axe met l'accent sur l'expertise et le suivi personnalisés, deux facteurs essentiels pour rassurer le client dans son projet cuisine. Il incarne à la fois l'idée d'un service sur-mesure et l'engagement de Darty à rendre l'expérience simple, tout en restant fidèle à l'image de </a:t>
            </a:r>
            <a:r>
              <a:rPr lang="fr-FR" b="1" dirty="0">
                <a:latin typeface="Avenir Next LT Pro" panose="020B0504020202020204" pitchFamily="34" charset="0"/>
              </a:rPr>
              <a:t>soutien et de service</a:t>
            </a:r>
            <a:r>
              <a:rPr lang="fr-FR" dirty="0">
                <a:latin typeface="Avenir Next LT Pro" panose="020B0504020202020204" pitchFamily="34" charset="0"/>
              </a:rPr>
              <a:t> inscrite dans l'ADN de la marque.</a:t>
            </a:r>
          </a:p>
        </p:txBody>
      </p:sp>
      <p:sp>
        <p:nvSpPr>
          <p:cNvPr id="7" name="ZoneTexte 6">
            <a:extLst>
              <a:ext uri="{FF2B5EF4-FFF2-40B4-BE49-F238E27FC236}">
                <a16:creationId xmlns:a16="http://schemas.microsoft.com/office/drawing/2014/main" id="{2911414B-4CDC-8089-EFEF-BFAB29FEFECA}"/>
              </a:ext>
            </a:extLst>
          </p:cNvPr>
          <p:cNvSpPr txBox="1"/>
          <p:nvPr/>
        </p:nvSpPr>
        <p:spPr>
          <a:xfrm>
            <a:off x="-506582" y="1548137"/>
            <a:ext cx="3852825" cy="400110"/>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Pour vous, avec nous</a:t>
            </a:r>
          </a:p>
        </p:txBody>
      </p:sp>
      <p:pic>
        <p:nvPicPr>
          <p:cNvPr id="8" name="Picture 4" descr="Franchise Darty concepteur cuisine dans Franchise Cuisine">
            <a:extLst>
              <a:ext uri="{FF2B5EF4-FFF2-40B4-BE49-F238E27FC236}">
                <a16:creationId xmlns:a16="http://schemas.microsoft.com/office/drawing/2014/main" id="{DEF052EF-3B91-E707-4619-ED2E4E83230F}"/>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97266"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
        <p:nvSpPr>
          <p:cNvPr id="9" name="ZoneTexte 8">
            <a:extLst>
              <a:ext uri="{FF2B5EF4-FFF2-40B4-BE49-F238E27FC236}">
                <a16:creationId xmlns:a16="http://schemas.microsoft.com/office/drawing/2014/main" id="{61DF7A1F-2C34-49D4-AF5C-3D376D01AD75}"/>
              </a:ext>
            </a:extLst>
          </p:cNvPr>
          <p:cNvSpPr txBox="1"/>
          <p:nvPr/>
        </p:nvSpPr>
        <p:spPr>
          <a:xfrm>
            <a:off x="2545772" y="1548137"/>
            <a:ext cx="3852825" cy="707886"/>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Vos projets </a:t>
            </a:r>
            <a:br>
              <a:rPr lang="fr-FR" sz="2000" b="1" dirty="0">
                <a:latin typeface="Georgia" panose="02040502050405020303" pitchFamily="18" charset="0"/>
                <a:ea typeface="Tahoma" panose="020B0604030504040204" pitchFamily="34" charset="0"/>
                <a:cs typeface="Tahoma" panose="020B0604030504040204" pitchFamily="34" charset="0"/>
              </a:rPr>
            </a:br>
            <a:r>
              <a:rPr lang="fr-FR" sz="2000" b="1" dirty="0">
                <a:latin typeface="Georgia" panose="02040502050405020303" pitchFamily="18" charset="0"/>
                <a:ea typeface="Tahoma" panose="020B0604030504040204" pitchFamily="34" charset="0"/>
                <a:cs typeface="Tahoma" panose="020B0604030504040204" pitchFamily="34" charset="0"/>
              </a:rPr>
              <a:t>nous inspirent</a:t>
            </a:r>
          </a:p>
        </p:txBody>
      </p:sp>
      <p:pic>
        <p:nvPicPr>
          <p:cNvPr id="10" name="Picture 4" descr="Franchise Darty concepteur cuisine dans Franchise Cuisine">
            <a:extLst>
              <a:ext uri="{FF2B5EF4-FFF2-40B4-BE49-F238E27FC236}">
                <a16:creationId xmlns:a16="http://schemas.microsoft.com/office/drawing/2014/main" id="{DB82A166-0F5B-64B2-8C6C-20A680269C5F}"/>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149620"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
        <p:nvSpPr>
          <p:cNvPr id="11" name="ZoneTexte 10">
            <a:extLst>
              <a:ext uri="{FF2B5EF4-FFF2-40B4-BE49-F238E27FC236}">
                <a16:creationId xmlns:a16="http://schemas.microsoft.com/office/drawing/2014/main" id="{11DBB5BB-1F56-F29E-6C10-9D2BC6AD8437}"/>
              </a:ext>
            </a:extLst>
          </p:cNvPr>
          <p:cNvSpPr txBox="1"/>
          <p:nvPr/>
        </p:nvSpPr>
        <p:spPr>
          <a:xfrm>
            <a:off x="5598126" y="1548137"/>
            <a:ext cx="3852825" cy="400110"/>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Inspiré par vous</a:t>
            </a:r>
          </a:p>
        </p:txBody>
      </p:sp>
      <p:pic>
        <p:nvPicPr>
          <p:cNvPr id="12" name="Picture 4" descr="Franchise Darty concepteur cuisine dans Franchise Cuisine">
            <a:extLst>
              <a:ext uri="{FF2B5EF4-FFF2-40B4-BE49-F238E27FC236}">
                <a16:creationId xmlns:a16="http://schemas.microsoft.com/office/drawing/2014/main" id="{5AC19A24-E710-C060-8BA7-8DE83461B796}"/>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201974"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a:extLst>
              <a:ext uri="{FF2B5EF4-FFF2-40B4-BE49-F238E27FC236}">
                <a16:creationId xmlns:a16="http://schemas.microsoft.com/office/drawing/2014/main" id="{CCFD558E-705F-D7EB-3F38-54C0232B016A}"/>
              </a:ext>
            </a:extLst>
          </p:cNvPr>
          <p:cNvSpPr txBox="1"/>
          <p:nvPr/>
        </p:nvSpPr>
        <p:spPr>
          <a:xfrm>
            <a:off x="8753221" y="1548137"/>
            <a:ext cx="3852825" cy="400110"/>
          </a:xfrm>
          <a:prstGeom prst="rect">
            <a:avLst/>
          </a:prstGeom>
          <a:noFill/>
        </p:spPr>
        <p:txBody>
          <a:bodyPr wrap="square" rtlCol="0">
            <a:spAutoFit/>
          </a:bodyPr>
          <a:lstStyle/>
          <a:p>
            <a:pPr algn="ctr"/>
            <a:r>
              <a:rPr lang="fr-FR" sz="2000" b="1" dirty="0">
                <a:latin typeface="Georgia" panose="02040502050405020303" pitchFamily="18" charset="0"/>
                <a:ea typeface="Tahoma" panose="020B0604030504040204" pitchFamily="34" charset="0"/>
                <a:cs typeface="Tahoma" panose="020B0604030504040204" pitchFamily="34" charset="0"/>
              </a:rPr>
              <a:t>On s’occupe de vous</a:t>
            </a:r>
          </a:p>
        </p:txBody>
      </p:sp>
      <p:pic>
        <p:nvPicPr>
          <p:cNvPr id="3" name="Picture 4" descr="Franchise Darty concepteur cuisine dans Franchise Cuisine">
            <a:extLst>
              <a:ext uri="{FF2B5EF4-FFF2-40B4-BE49-F238E27FC236}">
                <a16:creationId xmlns:a16="http://schemas.microsoft.com/office/drawing/2014/main" id="{9548F832-A9C5-474E-4C9F-8535A4A3A315}"/>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357069" y="817908"/>
            <a:ext cx="645131" cy="645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86967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18492A-B10A-CF59-2019-68CCB75F68FE}"/>
              </a:ext>
            </a:extLst>
          </p:cNvPr>
          <p:cNvSpPr>
            <a:spLocks noGrp="1" noChangeAspect="1" noChangeArrowheads="1"/>
          </p:cNvSpPr>
          <p:nvPr>
            <p:ph type="title"/>
          </p:nvPr>
        </p:nvSpPr>
        <p:spPr>
          <a:xfrm>
            <a:off x="472208" y="497190"/>
            <a:ext cx="8534400" cy="377825"/>
          </a:xfrm>
        </p:spPr>
        <p:txBody>
          <a:bodyPr rtlCol="0">
            <a:noAutofit/>
          </a:bodyPr>
          <a:lstStyle/>
          <a:p>
            <a:pPr algn="l">
              <a:defRPr/>
            </a:pPr>
            <a:r>
              <a:rPr lang="fr-FR" sz="3143" dirty="0">
                <a:cs typeface="Arial" charset="0"/>
              </a:rPr>
              <a:t>Les territoires de signature</a:t>
            </a:r>
          </a:p>
        </p:txBody>
      </p:sp>
      <p:sp>
        <p:nvSpPr>
          <p:cNvPr id="6" name="Double flèche horizontale 1">
            <a:extLst>
              <a:ext uri="{FF2B5EF4-FFF2-40B4-BE49-F238E27FC236}">
                <a16:creationId xmlns:a16="http://schemas.microsoft.com/office/drawing/2014/main" id="{3FA7D7E1-419D-F81E-8123-3EA3528E8D45}"/>
              </a:ext>
            </a:extLst>
          </p:cNvPr>
          <p:cNvSpPr/>
          <p:nvPr/>
        </p:nvSpPr>
        <p:spPr>
          <a:xfrm>
            <a:off x="3396079" y="3593537"/>
            <a:ext cx="5256584" cy="216024"/>
          </a:xfrm>
          <a:prstGeom prst="leftRightArrow">
            <a:avLst/>
          </a:prstGeom>
          <a:solidFill>
            <a:srgbClr val="D9117E"/>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FFFFFF"/>
              </a:solidFill>
              <a:effectLst/>
              <a:uLnTx/>
              <a:uFillTx/>
              <a:latin typeface="Calibri"/>
              <a:ea typeface="+mn-ea"/>
              <a:cs typeface="+mn-cs"/>
            </a:endParaRPr>
          </a:p>
        </p:txBody>
      </p:sp>
      <p:sp>
        <p:nvSpPr>
          <p:cNvPr id="7" name="Double flèche horizontale 4">
            <a:extLst>
              <a:ext uri="{FF2B5EF4-FFF2-40B4-BE49-F238E27FC236}">
                <a16:creationId xmlns:a16="http://schemas.microsoft.com/office/drawing/2014/main" id="{05D938A1-F52E-9A76-72FA-587B7E5BCAB8}"/>
              </a:ext>
            </a:extLst>
          </p:cNvPr>
          <p:cNvSpPr/>
          <p:nvPr/>
        </p:nvSpPr>
        <p:spPr>
          <a:xfrm rot="5400000">
            <a:off x="4338090" y="3695263"/>
            <a:ext cx="3312370" cy="228599"/>
          </a:xfrm>
          <a:prstGeom prst="leftRightArrow">
            <a:avLst/>
          </a:prstGeom>
          <a:solidFill>
            <a:srgbClr val="D9117E"/>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FFFFFF"/>
              </a:solidFill>
              <a:effectLst/>
              <a:uLnTx/>
              <a:uFillTx/>
              <a:latin typeface="Calibri"/>
              <a:ea typeface="+mn-ea"/>
              <a:cs typeface="+mn-cs"/>
            </a:endParaRPr>
          </a:p>
        </p:txBody>
      </p:sp>
      <p:sp>
        <p:nvSpPr>
          <p:cNvPr id="8" name="Rectangle à coins arrondis 2">
            <a:extLst>
              <a:ext uri="{FF2B5EF4-FFF2-40B4-BE49-F238E27FC236}">
                <a16:creationId xmlns:a16="http://schemas.microsoft.com/office/drawing/2014/main" id="{49499A85-248C-532D-E21A-AA228DCFA37B}"/>
              </a:ext>
            </a:extLst>
          </p:cNvPr>
          <p:cNvSpPr/>
          <p:nvPr/>
        </p:nvSpPr>
        <p:spPr>
          <a:xfrm>
            <a:off x="4765007" y="1568726"/>
            <a:ext cx="2371452"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2"/>
          </a:lnRef>
          <a:fillRef idx="3">
            <a:schemeClr val="accent2"/>
          </a:fillRef>
          <a:effectRef idx="3">
            <a:schemeClr val="accent2"/>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14" b="1" i="0" u="none" strike="noStrike" kern="1200" cap="none" spc="0" normalizeH="0" baseline="0" noProof="0" dirty="0">
                <a:ln>
                  <a:noFill/>
                </a:ln>
                <a:solidFill>
                  <a:srgbClr val="FFFFFF"/>
                </a:solidFill>
                <a:effectLst/>
                <a:uLnTx/>
                <a:uFillTx/>
                <a:latin typeface="Calibri"/>
                <a:ea typeface="+mn-ea"/>
                <a:cs typeface="+mn-cs"/>
              </a:rPr>
              <a:t>Confiance</a:t>
            </a:r>
          </a:p>
        </p:txBody>
      </p:sp>
      <p:sp>
        <p:nvSpPr>
          <p:cNvPr id="9" name="Rectangle à coins arrondis 6">
            <a:extLst>
              <a:ext uri="{FF2B5EF4-FFF2-40B4-BE49-F238E27FC236}">
                <a16:creationId xmlns:a16="http://schemas.microsoft.com/office/drawing/2014/main" id="{0244F009-407C-6DF9-0D86-4EEFDB2E7B88}"/>
              </a:ext>
            </a:extLst>
          </p:cNvPr>
          <p:cNvSpPr/>
          <p:nvPr/>
        </p:nvSpPr>
        <p:spPr>
          <a:xfrm>
            <a:off x="4838645" y="5556746"/>
            <a:ext cx="2371452"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14" b="1" i="0" u="none" strike="noStrike" kern="1200" cap="none" spc="0" normalizeH="0" baseline="0" noProof="0" dirty="0">
                <a:ln>
                  <a:noFill/>
                </a:ln>
                <a:solidFill>
                  <a:srgbClr val="FFFFFF"/>
                </a:solidFill>
                <a:effectLst/>
                <a:uLnTx/>
                <a:uFillTx/>
                <a:latin typeface="Calibri"/>
                <a:ea typeface="+mn-ea"/>
                <a:cs typeface="+mn-cs"/>
              </a:rPr>
              <a:t>Personnalisation et complicité</a:t>
            </a:r>
          </a:p>
        </p:txBody>
      </p:sp>
      <p:sp>
        <p:nvSpPr>
          <p:cNvPr id="10" name="Rectangle à coins arrondis 7">
            <a:extLst>
              <a:ext uri="{FF2B5EF4-FFF2-40B4-BE49-F238E27FC236}">
                <a16:creationId xmlns:a16="http://schemas.microsoft.com/office/drawing/2014/main" id="{8C494CF8-E0A9-941C-F36B-E1F92B05778E}"/>
              </a:ext>
            </a:extLst>
          </p:cNvPr>
          <p:cNvSpPr/>
          <p:nvPr/>
        </p:nvSpPr>
        <p:spPr>
          <a:xfrm>
            <a:off x="1501107" y="3471901"/>
            <a:ext cx="1947978"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4"/>
          </a:lnRef>
          <a:fillRef idx="3">
            <a:schemeClr val="accent4"/>
          </a:fillRef>
          <a:effectRef idx="3">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14" b="1" i="0" u="none" strike="noStrike" kern="1200" cap="none" spc="0" normalizeH="0" baseline="0" noProof="0" dirty="0">
                <a:ln>
                  <a:noFill/>
                </a:ln>
                <a:solidFill>
                  <a:srgbClr val="FFFFFF"/>
                </a:solidFill>
                <a:effectLst/>
                <a:uLnTx/>
                <a:uFillTx/>
                <a:latin typeface="Calibri"/>
                <a:ea typeface="+mn-ea"/>
                <a:cs typeface="+mn-cs"/>
              </a:rPr>
              <a:t>Expertise et accompagnement</a:t>
            </a:r>
          </a:p>
        </p:txBody>
      </p:sp>
      <p:sp>
        <p:nvSpPr>
          <p:cNvPr id="11" name="Rectangle à coins arrondis 8">
            <a:extLst>
              <a:ext uri="{FF2B5EF4-FFF2-40B4-BE49-F238E27FC236}">
                <a16:creationId xmlns:a16="http://schemas.microsoft.com/office/drawing/2014/main" id="{694923F1-7BA1-1DD5-9E4B-BB37E3C0D68B}"/>
              </a:ext>
            </a:extLst>
          </p:cNvPr>
          <p:cNvSpPr/>
          <p:nvPr/>
        </p:nvSpPr>
        <p:spPr>
          <a:xfrm>
            <a:off x="8599656" y="3455851"/>
            <a:ext cx="1947978"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714" b="1" dirty="0">
                <a:solidFill>
                  <a:srgbClr val="FFFFFF"/>
                </a:solidFill>
                <a:latin typeface="Calibri"/>
              </a:rPr>
              <a:t>Simplicité et accessibilité</a:t>
            </a:r>
            <a:endParaRPr kumimoji="0" lang="fr-FR" sz="1714" b="1" i="0" u="none" strike="noStrike" kern="1200" cap="none" spc="0" normalizeH="0" baseline="0" noProof="0" dirty="0">
              <a:ln>
                <a:noFill/>
              </a:ln>
              <a:solidFill>
                <a:srgbClr val="FFFFFF"/>
              </a:solidFill>
              <a:effectLst/>
              <a:uLnTx/>
              <a:uFillTx/>
              <a:latin typeface="Calibri"/>
              <a:ea typeface="+mn-ea"/>
              <a:cs typeface="+mn-cs"/>
            </a:endParaRPr>
          </a:p>
        </p:txBody>
      </p:sp>
      <p:sp>
        <p:nvSpPr>
          <p:cNvPr id="15" name="ZoneTexte 14">
            <a:extLst>
              <a:ext uri="{FF2B5EF4-FFF2-40B4-BE49-F238E27FC236}">
                <a16:creationId xmlns:a16="http://schemas.microsoft.com/office/drawing/2014/main" id="{0898A990-AC5A-C26C-92F3-1D2F330F8920}"/>
              </a:ext>
            </a:extLst>
          </p:cNvPr>
          <p:cNvSpPr txBox="1"/>
          <p:nvPr/>
        </p:nvSpPr>
        <p:spPr>
          <a:xfrm>
            <a:off x="7210097" y="1445092"/>
            <a:ext cx="3247762" cy="738664"/>
          </a:xfrm>
          <a:prstGeom prst="rect">
            <a:avLst/>
          </a:prstGeom>
          <a:noFill/>
        </p:spPr>
        <p:txBody>
          <a:bodyPr wrap="square">
            <a:spAutoFit/>
          </a:bodyPr>
          <a:lstStyle/>
          <a:p>
            <a:r>
              <a:rPr lang="fr-FR" sz="1400" dirty="0">
                <a:latin typeface="Avenir Next LT Pro" panose="020B0504020202020204" pitchFamily="34" charset="0"/>
              </a:rPr>
              <a:t>Ce pôle représente la fiabilité et la transparence dans le service de Darty, un levier clé de différenciation.</a:t>
            </a:r>
          </a:p>
        </p:txBody>
      </p:sp>
      <p:sp>
        <p:nvSpPr>
          <p:cNvPr id="16" name="ZoneTexte 15">
            <a:extLst>
              <a:ext uri="{FF2B5EF4-FFF2-40B4-BE49-F238E27FC236}">
                <a16:creationId xmlns:a16="http://schemas.microsoft.com/office/drawing/2014/main" id="{429308F3-B323-6DEF-3113-E3CBDA1B0E5F}"/>
              </a:ext>
            </a:extLst>
          </p:cNvPr>
          <p:cNvSpPr txBox="1"/>
          <p:nvPr/>
        </p:nvSpPr>
        <p:spPr>
          <a:xfrm>
            <a:off x="8652663" y="4036676"/>
            <a:ext cx="3247762" cy="523220"/>
          </a:xfrm>
          <a:prstGeom prst="rect">
            <a:avLst/>
          </a:prstGeom>
          <a:noFill/>
        </p:spPr>
        <p:txBody>
          <a:bodyPr wrap="square">
            <a:spAutoFit/>
          </a:bodyPr>
          <a:lstStyle/>
          <a:p>
            <a:r>
              <a:rPr lang="fr-FR" sz="1400" dirty="0">
                <a:latin typeface="Avenir Next LT Pro" panose="020B0504020202020204" pitchFamily="34" charset="0"/>
              </a:rPr>
              <a:t>Ce pôle fait référence à la simplicité et la fluidité de l'expérience client. </a:t>
            </a:r>
          </a:p>
        </p:txBody>
      </p:sp>
      <p:sp>
        <p:nvSpPr>
          <p:cNvPr id="17" name="ZoneTexte 16">
            <a:extLst>
              <a:ext uri="{FF2B5EF4-FFF2-40B4-BE49-F238E27FC236}">
                <a16:creationId xmlns:a16="http://schemas.microsoft.com/office/drawing/2014/main" id="{F2CA22F5-8AB0-FF65-C240-731E4D216B2C}"/>
              </a:ext>
            </a:extLst>
          </p:cNvPr>
          <p:cNvSpPr txBox="1"/>
          <p:nvPr/>
        </p:nvSpPr>
        <p:spPr>
          <a:xfrm>
            <a:off x="4765007" y="6119336"/>
            <a:ext cx="3730601" cy="738664"/>
          </a:xfrm>
          <a:prstGeom prst="rect">
            <a:avLst/>
          </a:prstGeom>
          <a:noFill/>
        </p:spPr>
        <p:txBody>
          <a:bodyPr wrap="square">
            <a:spAutoFit/>
          </a:bodyPr>
          <a:lstStyle/>
          <a:p>
            <a:r>
              <a:rPr lang="fr-FR" sz="1400" dirty="0">
                <a:latin typeface="Avenir Next LT Pro" panose="020B0504020202020204" pitchFamily="34" charset="0"/>
              </a:rPr>
              <a:t>Ce pôle met l'accent sur la relation humaine et la collaboration avec les clients / une approche personnalisée et intime.</a:t>
            </a:r>
          </a:p>
        </p:txBody>
      </p:sp>
      <p:sp>
        <p:nvSpPr>
          <p:cNvPr id="19" name="ZoneTexte 18">
            <a:extLst>
              <a:ext uri="{FF2B5EF4-FFF2-40B4-BE49-F238E27FC236}">
                <a16:creationId xmlns:a16="http://schemas.microsoft.com/office/drawing/2014/main" id="{0B95C76C-B555-04AA-B182-94305E51C487}"/>
              </a:ext>
            </a:extLst>
          </p:cNvPr>
          <p:cNvSpPr txBox="1"/>
          <p:nvPr/>
        </p:nvSpPr>
        <p:spPr>
          <a:xfrm>
            <a:off x="1387365" y="3975120"/>
            <a:ext cx="3451280" cy="738664"/>
          </a:xfrm>
          <a:prstGeom prst="rect">
            <a:avLst/>
          </a:prstGeom>
          <a:noFill/>
        </p:spPr>
        <p:txBody>
          <a:bodyPr wrap="square">
            <a:spAutoFit/>
          </a:bodyPr>
          <a:lstStyle/>
          <a:p>
            <a:r>
              <a:rPr lang="fr-FR" sz="1400" dirty="0">
                <a:latin typeface="Avenir Next LT Pro" panose="020B0504020202020204" pitchFamily="34" charset="0"/>
              </a:rPr>
              <a:t>Ce pôle souligne l'expertise technique et le soutien tout au long du projet </a:t>
            </a:r>
            <a:br>
              <a:rPr lang="fr-FR" sz="1400" dirty="0">
                <a:latin typeface="Avenir Next LT Pro" panose="020B0504020202020204" pitchFamily="34" charset="0"/>
              </a:rPr>
            </a:br>
            <a:r>
              <a:rPr lang="fr-FR" sz="1400" dirty="0">
                <a:latin typeface="Avenir Next LT Pro" panose="020B0504020202020204" pitchFamily="34" charset="0"/>
              </a:rPr>
              <a:t>&gt; l’accompagnement professionnel</a:t>
            </a:r>
          </a:p>
        </p:txBody>
      </p:sp>
    </p:spTree>
    <p:extLst>
      <p:ext uri="{BB962C8B-B14F-4D97-AF65-F5344CB8AC3E}">
        <p14:creationId xmlns:p14="http://schemas.microsoft.com/office/powerpoint/2010/main" val="27904156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E7EA38-05BC-4ED2-C63F-DA8138B59FC6}"/>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D813195B-7C6B-42F8-16AB-471AB4C55DE5}"/>
              </a:ext>
            </a:extLst>
          </p:cNvPr>
          <p:cNvSpPr>
            <a:spLocks noGrp="1" noChangeAspect="1" noChangeArrowheads="1"/>
          </p:cNvSpPr>
          <p:nvPr>
            <p:ph type="title"/>
          </p:nvPr>
        </p:nvSpPr>
        <p:spPr>
          <a:xfrm>
            <a:off x="472208" y="308901"/>
            <a:ext cx="8534400" cy="377825"/>
          </a:xfrm>
        </p:spPr>
        <p:txBody>
          <a:bodyPr rtlCol="0">
            <a:noAutofit/>
          </a:bodyPr>
          <a:lstStyle/>
          <a:p>
            <a:pPr algn="l">
              <a:defRPr/>
            </a:pPr>
            <a:r>
              <a:rPr lang="fr-FR" sz="3143" dirty="0">
                <a:cs typeface="Arial" charset="0"/>
              </a:rPr>
              <a:t>Les territoires de signature</a:t>
            </a:r>
          </a:p>
        </p:txBody>
      </p:sp>
      <p:sp>
        <p:nvSpPr>
          <p:cNvPr id="6" name="Double flèche horizontale 1">
            <a:extLst>
              <a:ext uri="{FF2B5EF4-FFF2-40B4-BE49-F238E27FC236}">
                <a16:creationId xmlns:a16="http://schemas.microsoft.com/office/drawing/2014/main" id="{46E4BA8E-8B51-F60C-DEF6-A7C9EDBBEA5B}"/>
              </a:ext>
            </a:extLst>
          </p:cNvPr>
          <p:cNvSpPr/>
          <p:nvPr/>
        </p:nvSpPr>
        <p:spPr>
          <a:xfrm>
            <a:off x="2169018" y="3593537"/>
            <a:ext cx="7710706" cy="216024"/>
          </a:xfrm>
          <a:prstGeom prst="leftRightArrow">
            <a:avLst/>
          </a:prstGeom>
          <a:solidFill>
            <a:srgbClr val="D9117E"/>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FFFFFF"/>
              </a:solidFill>
              <a:effectLst/>
              <a:uLnTx/>
              <a:uFillTx/>
              <a:latin typeface="Calibri"/>
              <a:ea typeface="+mn-ea"/>
              <a:cs typeface="+mn-cs"/>
            </a:endParaRPr>
          </a:p>
        </p:txBody>
      </p:sp>
      <p:sp>
        <p:nvSpPr>
          <p:cNvPr id="7" name="Double flèche horizontale 4">
            <a:extLst>
              <a:ext uri="{FF2B5EF4-FFF2-40B4-BE49-F238E27FC236}">
                <a16:creationId xmlns:a16="http://schemas.microsoft.com/office/drawing/2014/main" id="{39011E3D-6500-766A-3FED-FFF1E32FE41A}"/>
              </a:ext>
            </a:extLst>
          </p:cNvPr>
          <p:cNvSpPr/>
          <p:nvPr/>
        </p:nvSpPr>
        <p:spPr>
          <a:xfrm rot="5400000">
            <a:off x="3660688" y="3744774"/>
            <a:ext cx="4654600" cy="216024"/>
          </a:xfrm>
          <a:prstGeom prst="leftRightArrow">
            <a:avLst/>
          </a:prstGeom>
          <a:solidFill>
            <a:srgbClr val="D9117E"/>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FFFFFF"/>
              </a:solidFill>
              <a:effectLst/>
              <a:uLnTx/>
              <a:uFillTx/>
              <a:latin typeface="Calibri"/>
              <a:ea typeface="+mn-ea"/>
              <a:cs typeface="+mn-cs"/>
            </a:endParaRPr>
          </a:p>
        </p:txBody>
      </p:sp>
      <p:sp>
        <p:nvSpPr>
          <p:cNvPr id="2" name="ZoneTexte 1">
            <a:extLst>
              <a:ext uri="{FF2B5EF4-FFF2-40B4-BE49-F238E27FC236}">
                <a16:creationId xmlns:a16="http://schemas.microsoft.com/office/drawing/2014/main" id="{33677AAB-65B5-9AF2-06BA-61288785B25A}"/>
              </a:ext>
            </a:extLst>
          </p:cNvPr>
          <p:cNvSpPr txBox="1"/>
          <p:nvPr/>
        </p:nvSpPr>
        <p:spPr>
          <a:xfrm>
            <a:off x="4618376" y="1724376"/>
            <a:ext cx="2811988"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Cuisines de confiance </a:t>
            </a:r>
          </a:p>
        </p:txBody>
      </p:sp>
      <p:sp>
        <p:nvSpPr>
          <p:cNvPr id="3" name="ZoneTexte 2">
            <a:extLst>
              <a:ext uri="{FF2B5EF4-FFF2-40B4-BE49-F238E27FC236}">
                <a16:creationId xmlns:a16="http://schemas.microsoft.com/office/drawing/2014/main" id="{80373BD0-4CC9-C247-764A-D2A7DC824EA7}"/>
              </a:ext>
            </a:extLst>
          </p:cNvPr>
          <p:cNvSpPr txBox="1"/>
          <p:nvPr/>
        </p:nvSpPr>
        <p:spPr>
          <a:xfrm>
            <a:off x="5937152" y="2562703"/>
            <a:ext cx="2545890"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En toute confiance !</a:t>
            </a:r>
          </a:p>
        </p:txBody>
      </p:sp>
      <p:sp>
        <p:nvSpPr>
          <p:cNvPr id="4" name="ZoneTexte 3">
            <a:extLst>
              <a:ext uri="{FF2B5EF4-FFF2-40B4-BE49-F238E27FC236}">
                <a16:creationId xmlns:a16="http://schemas.microsoft.com/office/drawing/2014/main" id="{142E25DF-A370-1296-8F5B-44A48200C35A}"/>
              </a:ext>
            </a:extLst>
          </p:cNvPr>
          <p:cNvSpPr txBox="1"/>
          <p:nvPr/>
        </p:nvSpPr>
        <p:spPr>
          <a:xfrm>
            <a:off x="2924235" y="2450800"/>
            <a:ext cx="2608406"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Confiance comprise </a:t>
            </a:r>
          </a:p>
        </p:txBody>
      </p:sp>
      <p:sp>
        <p:nvSpPr>
          <p:cNvPr id="14" name="Rectangle à coins arrondis 2">
            <a:extLst>
              <a:ext uri="{FF2B5EF4-FFF2-40B4-BE49-F238E27FC236}">
                <a16:creationId xmlns:a16="http://schemas.microsoft.com/office/drawing/2014/main" id="{6B958AC1-AD30-5D39-0987-DDAD80708626}"/>
              </a:ext>
            </a:extLst>
          </p:cNvPr>
          <p:cNvSpPr/>
          <p:nvPr/>
        </p:nvSpPr>
        <p:spPr>
          <a:xfrm>
            <a:off x="4765007" y="935277"/>
            <a:ext cx="2371452"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2"/>
          </a:lnRef>
          <a:fillRef idx="3">
            <a:schemeClr val="accent2"/>
          </a:fillRef>
          <a:effectRef idx="3">
            <a:schemeClr val="accent2"/>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14" b="1" i="0" u="none" strike="noStrike" kern="1200" cap="none" spc="0" normalizeH="0" baseline="0" noProof="0" dirty="0">
                <a:ln>
                  <a:noFill/>
                </a:ln>
                <a:solidFill>
                  <a:srgbClr val="FFFFFF"/>
                </a:solidFill>
                <a:effectLst/>
                <a:uLnTx/>
                <a:uFillTx/>
                <a:latin typeface="Calibri"/>
                <a:ea typeface="+mn-ea"/>
                <a:cs typeface="+mn-cs"/>
              </a:rPr>
              <a:t>Confiance</a:t>
            </a:r>
          </a:p>
        </p:txBody>
      </p:sp>
      <p:sp>
        <p:nvSpPr>
          <p:cNvPr id="15" name="Rectangle à coins arrondis 6">
            <a:extLst>
              <a:ext uri="{FF2B5EF4-FFF2-40B4-BE49-F238E27FC236}">
                <a16:creationId xmlns:a16="http://schemas.microsoft.com/office/drawing/2014/main" id="{8F493DDF-424A-BBF8-3A11-262ACFFCCC4C}"/>
              </a:ext>
            </a:extLst>
          </p:cNvPr>
          <p:cNvSpPr/>
          <p:nvPr/>
        </p:nvSpPr>
        <p:spPr>
          <a:xfrm>
            <a:off x="4838645" y="6240690"/>
            <a:ext cx="2371452"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14" b="1" i="0" u="none" strike="noStrike" kern="1200" cap="none" spc="0" normalizeH="0" baseline="0" noProof="0" dirty="0">
                <a:ln>
                  <a:noFill/>
                </a:ln>
                <a:solidFill>
                  <a:srgbClr val="FFFFFF"/>
                </a:solidFill>
                <a:effectLst/>
                <a:uLnTx/>
                <a:uFillTx/>
                <a:latin typeface="Calibri"/>
                <a:ea typeface="+mn-ea"/>
                <a:cs typeface="+mn-cs"/>
              </a:rPr>
              <a:t>Personnalisation et complicité</a:t>
            </a:r>
          </a:p>
        </p:txBody>
      </p:sp>
      <p:sp>
        <p:nvSpPr>
          <p:cNvPr id="16" name="Rectangle à coins arrondis 7">
            <a:extLst>
              <a:ext uri="{FF2B5EF4-FFF2-40B4-BE49-F238E27FC236}">
                <a16:creationId xmlns:a16="http://schemas.microsoft.com/office/drawing/2014/main" id="{86B68EE8-381E-4B60-0E7E-4B9FFE353CF5}"/>
              </a:ext>
            </a:extLst>
          </p:cNvPr>
          <p:cNvSpPr/>
          <p:nvPr/>
        </p:nvSpPr>
        <p:spPr>
          <a:xfrm>
            <a:off x="126124" y="3471901"/>
            <a:ext cx="1947978"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4"/>
          </a:lnRef>
          <a:fillRef idx="3">
            <a:schemeClr val="accent4"/>
          </a:fillRef>
          <a:effectRef idx="3">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14" b="1" i="0" u="none" strike="noStrike" kern="1200" cap="none" spc="0" normalizeH="0" baseline="0" noProof="0" dirty="0">
                <a:ln>
                  <a:noFill/>
                </a:ln>
                <a:solidFill>
                  <a:srgbClr val="FFFFFF"/>
                </a:solidFill>
                <a:effectLst/>
                <a:uLnTx/>
                <a:uFillTx/>
                <a:latin typeface="Calibri"/>
                <a:ea typeface="+mn-ea"/>
                <a:cs typeface="+mn-cs"/>
              </a:rPr>
              <a:t>Expertise et accompagnement</a:t>
            </a:r>
          </a:p>
        </p:txBody>
      </p:sp>
      <p:sp>
        <p:nvSpPr>
          <p:cNvPr id="17" name="Rectangle à coins arrondis 8">
            <a:extLst>
              <a:ext uri="{FF2B5EF4-FFF2-40B4-BE49-F238E27FC236}">
                <a16:creationId xmlns:a16="http://schemas.microsoft.com/office/drawing/2014/main" id="{142B36D4-FEA6-71ED-2F08-3BDA96700317}"/>
              </a:ext>
            </a:extLst>
          </p:cNvPr>
          <p:cNvSpPr/>
          <p:nvPr/>
        </p:nvSpPr>
        <p:spPr>
          <a:xfrm>
            <a:off x="10117898" y="3455851"/>
            <a:ext cx="1947978"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714" b="1" dirty="0">
                <a:solidFill>
                  <a:srgbClr val="FFFFFF"/>
                </a:solidFill>
                <a:latin typeface="Calibri"/>
              </a:rPr>
              <a:t>Simplicité et accessibilité</a:t>
            </a:r>
            <a:endParaRPr kumimoji="0" lang="fr-FR" sz="1714" b="1" i="0" u="none" strike="noStrike" kern="1200" cap="none" spc="0" normalizeH="0" baseline="0" noProof="0" dirty="0">
              <a:ln>
                <a:noFill/>
              </a:ln>
              <a:solidFill>
                <a:srgbClr val="FFFFFF"/>
              </a:solidFill>
              <a:effectLst/>
              <a:uLnTx/>
              <a:uFillTx/>
              <a:latin typeface="Calibri"/>
              <a:ea typeface="+mn-ea"/>
              <a:cs typeface="+mn-cs"/>
            </a:endParaRPr>
          </a:p>
        </p:txBody>
      </p:sp>
      <p:sp>
        <p:nvSpPr>
          <p:cNvPr id="18" name="ZoneTexte 17">
            <a:extLst>
              <a:ext uri="{FF2B5EF4-FFF2-40B4-BE49-F238E27FC236}">
                <a16:creationId xmlns:a16="http://schemas.microsoft.com/office/drawing/2014/main" id="{81A5523D-3AA5-784B-406A-5A207F7CF855}"/>
              </a:ext>
            </a:extLst>
          </p:cNvPr>
          <p:cNvSpPr txBox="1"/>
          <p:nvPr/>
        </p:nvSpPr>
        <p:spPr>
          <a:xfrm>
            <a:off x="6739641" y="4640642"/>
            <a:ext cx="2266967"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On se comprend !</a:t>
            </a:r>
          </a:p>
        </p:txBody>
      </p:sp>
      <p:sp>
        <p:nvSpPr>
          <p:cNvPr id="19" name="ZoneTexte 18">
            <a:extLst>
              <a:ext uri="{FF2B5EF4-FFF2-40B4-BE49-F238E27FC236}">
                <a16:creationId xmlns:a16="http://schemas.microsoft.com/office/drawing/2014/main" id="{0303FE3C-41E5-E2EC-EC37-D7089323AF3D}"/>
              </a:ext>
            </a:extLst>
          </p:cNvPr>
          <p:cNvSpPr txBox="1"/>
          <p:nvPr/>
        </p:nvSpPr>
        <p:spPr>
          <a:xfrm>
            <a:off x="4869492" y="5040276"/>
            <a:ext cx="3102131"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C’est bien fait pour vous</a:t>
            </a:r>
          </a:p>
        </p:txBody>
      </p:sp>
      <p:sp>
        <p:nvSpPr>
          <p:cNvPr id="20" name="ZoneTexte 19">
            <a:extLst>
              <a:ext uri="{FF2B5EF4-FFF2-40B4-BE49-F238E27FC236}">
                <a16:creationId xmlns:a16="http://schemas.microsoft.com/office/drawing/2014/main" id="{A6F24A01-0DD7-5A6A-F994-1FDBA9848C58}"/>
              </a:ext>
            </a:extLst>
          </p:cNvPr>
          <p:cNvSpPr txBox="1"/>
          <p:nvPr/>
        </p:nvSpPr>
        <p:spPr>
          <a:xfrm>
            <a:off x="3853432" y="5604161"/>
            <a:ext cx="4269118"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Vous ressembler, vous rassembler</a:t>
            </a:r>
          </a:p>
        </p:txBody>
      </p:sp>
      <p:sp>
        <p:nvSpPr>
          <p:cNvPr id="21" name="ZoneTexte 20">
            <a:extLst>
              <a:ext uri="{FF2B5EF4-FFF2-40B4-BE49-F238E27FC236}">
                <a16:creationId xmlns:a16="http://schemas.microsoft.com/office/drawing/2014/main" id="{8F7E9E31-4769-7075-5C34-FD508AA166F2}"/>
              </a:ext>
            </a:extLst>
          </p:cNvPr>
          <p:cNvSpPr txBox="1"/>
          <p:nvPr/>
        </p:nvSpPr>
        <p:spPr>
          <a:xfrm>
            <a:off x="8753629" y="5262410"/>
            <a:ext cx="2106667"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Faisons simple !</a:t>
            </a:r>
          </a:p>
        </p:txBody>
      </p:sp>
      <p:sp>
        <p:nvSpPr>
          <p:cNvPr id="22" name="ZoneTexte 21">
            <a:extLst>
              <a:ext uri="{FF2B5EF4-FFF2-40B4-BE49-F238E27FC236}">
                <a16:creationId xmlns:a16="http://schemas.microsoft.com/office/drawing/2014/main" id="{EF599CEA-43E1-225F-A768-04CC81AF537F}"/>
              </a:ext>
            </a:extLst>
          </p:cNvPr>
          <p:cNvSpPr txBox="1"/>
          <p:nvPr/>
        </p:nvSpPr>
        <p:spPr>
          <a:xfrm>
            <a:off x="1983524" y="4098042"/>
            <a:ext cx="2755884"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Pour vous, avec nous</a:t>
            </a:r>
          </a:p>
        </p:txBody>
      </p:sp>
      <p:sp>
        <p:nvSpPr>
          <p:cNvPr id="23" name="ZoneTexte 22">
            <a:extLst>
              <a:ext uri="{FF2B5EF4-FFF2-40B4-BE49-F238E27FC236}">
                <a16:creationId xmlns:a16="http://schemas.microsoft.com/office/drawing/2014/main" id="{5C89A7AD-5621-CAE2-D6B4-DC7F5E8BE7BC}"/>
              </a:ext>
            </a:extLst>
          </p:cNvPr>
          <p:cNvSpPr txBox="1"/>
          <p:nvPr/>
        </p:nvSpPr>
        <p:spPr>
          <a:xfrm>
            <a:off x="1238593" y="4626671"/>
            <a:ext cx="3321743"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Vos projets nous inspirent</a:t>
            </a:r>
          </a:p>
        </p:txBody>
      </p:sp>
      <p:sp>
        <p:nvSpPr>
          <p:cNvPr id="24" name="ZoneTexte 23">
            <a:extLst>
              <a:ext uri="{FF2B5EF4-FFF2-40B4-BE49-F238E27FC236}">
                <a16:creationId xmlns:a16="http://schemas.microsoft.com/office/drawing/2014/main" id="{27110835-7D32-C611-3734-F21872B5D5A4}"/>
              </a:ext>
            </a:extLst>
          </p:cNvPr>
          <p:cNvSpPr txBox="1"/>
          <p:nvPr/>
        </p:nvSpPr>
        <p:spPr>
          <a:xfrm>
            <a:off x="1858078" y="5155300"/>
            <a:ext cx="2132315"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Inspiré par vous</a:t>
            </a:r>
          </a:p>
        </p:txBody>
      </p:sp>
      <p:sp>
        <p:nvSpPr>
          <p:cNvPr id="25" name="ZoneTexte 24">
            <a:extLst>
              <a:ext uri="{FF2B5EF4-FFF2-40B4-BE49-F238E27FC236}">
                <a16:creationId xmlns:a16="http://schemas.microsoft.com/office/drawing/2014/main" id="{F2AEC194-ABA4-2A59-F584-134F213D3C9E}"/>
              </a:ext>
            </a:extLst>
          </p:cNvPr>
          <p:cNvSpPr txBox="1"/>
          <p:nvPr/>
        </p:nvSpPr>
        <p:spPr>
          <a:xfrm>
            <a:off x="4520593" y="3833847"/>
            <a:ext cx="2561920"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On s’occupe de vous</a:t>
            </a:r>
          </a:p>
        </p:txBody>
      </p:sp>
    </p:spTree>
    <p:extLst>
      <p:ext uri="{BB962C8B-B14F-4D97-AF65-F5344CB8AC3E}">
        <p14:creationId xmlns:p14="http://schemas.microsoft.com/office/powerpoint/2010/main" val="21048008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DEFB33-BE0D-F75A-6503-0D8A67DD4EB6}"/>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ABD8D15A-9DC6-36E8-72FF-F8B879F8FCCA}"/>
              </a:ext>
            </a:extLst>
          </p:cNvPr>
          <p:cNvSpPr txBox="1"/>
          <p:nvPr/>
        </p:nvSpPr>
        <p:spPr>
          <a:xfrm>
            <a:off x="395832" y="2909940"/>
            <a:ext cx="12275139" cy="830997"/>
          </a:xfrm>
          <a:prstGeom prst="rect">
            <a:avLst/>
          </a:prstGeom>
          <a:noFill/>
        </p:spPr>
        <p:txBody>
          <a:bodyPr wrap="square" rtlCol="0">
            <a:spAutoFit/>
          </a:bodyPr>
          <a:lstStyle/>
          <a:p>
            <a:r>
              <a:rPr lang="fr-FR" sz="4800" b="1" dirty="0">
                <a:latin typeface="Georgia" panose="02040502050405020303" pitchFamily="18" charset="0"/>
              </a:rPr>
              <a:t>Signatures retenues</a:t>
            </a:r>
            <a:endParaRPr lang="fr-FR" sz="4800" b="1" dirty="0">
              <a:latin typeface="Georgia" panose="02040502050405020303" pitchFamily="18"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63066AF7-86AF-507F-A580-BF40AE6A9ECE}"/>
              </a:ext>
            </a:extLst>
          </p:cNvPr>
          <p:cNvSpPr txBox="1"/>
          <p:nvPr/>
        </p:nvSpPr>
        <p:spPr>
          <a:xfrm>
            <a:off x="529044" y="3953581"/>
            <a:ext cx="9146179" cy="461665"/>
          </a:xfrm>
          <a:prstGeom prst="rect">
            <a:avLst/>
          </a:prstGeom>
          <a:noFill/>
        </p:spPr>
        <p:txBody>
          <a:bodyPr wrap="square">
            <a:spAutoFit/>
          </a:bodyPr>
          <a:lstStyle/>
          <a:p>
            <a:r>
              <a:rPr lang="fr-FR" sz="2400" dirty="0">
                <a:latin typeface="Avenir Next LT Pro" panose="020B0504020202020204" pitchFamily="34" charset="0"/>
              </a:rPr>
              <a:t> </a:t>
            </a:r>
          </a:p>
        </p:txBody>
      </p:sp>
    </p:spTree>
    <p:extLst>
      <p:ext uri="{BB962C8B-B14F-4D97-AF65-F5344CB8AC3E}">
        <p14:creationId xmlns:p14="http://schemas.microsoft.com/office/powerpoint/2010/main" val="5581676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CDE042-8350-3B1D-A7B0-C1983D8C2704}"/>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CBC44545-E752-5675-594F-D58951809BA4}"/>
              </a:ext>
            </a:extLst>
          </p:cNvPr>
          <p:cNvSpPr txBox="1"/>
          <p:nvPr/>
        </p:nvSpPr>
        <p:spPr>
          <a:xfrm>
            <a:off x="3584610" y="2763514"/>
            <a:ext cx="6596678"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Cuisines de confiance </a:t>
            </a:r>
          </a:p>
        </p:txBody>
      </p:sp>
      <p:pic>
        <p:nvPicPr>
          <p:cNvPr id="2" name="Picture 4" descr="Franchise Darty concepteur cuisine dans Franchise Cuisine">
            <a:extLst>
              <a:ext uri="{FF2B5EF4-FFF2-40B4-BE49-F238E27FC236}">
                <a16:creationId xmlns:a16="http://schemas.microsoft.com/office/drawing/2014/main" id="{CE5C49F8-8BEC-C109-C63D-D45D4C551A25}"/>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17258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8DD6D9-AC83-D647-0CE7-104394D9F5FE}"/>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2D75A836-ACBB-0702-67C8-307F250F5851}"/>
              </a:ext>
            </a:extLst>
          </p:cNvPr>
          <p:cNvSpPr txBox="1"/>
          <p:nvPr/>
        </p:nvSpPr>
        <p:spPr>
          <a:xfrm>
            <a:off x="3584610" y="2763514"/>
            <a:ext cx="6596678"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Cuisines de confiance </a:t>
            </a:r>
          </a:p>
        </p:txBody>
      </p:sp>
      <p:pic>
        <p:nvPicPr>
          <p:cNvPr id="2" name="Picture 4" descr="Franchise Darty concepteur cuisine dans Franchise Cuisine">
            <a:extLst>
              <a:ext uri="{FF2B5EF4-FFF2-40B4-BE49-F238E27FC236}">
                <a16:creationId xmlns:a16="http://schemas.microsoft.com/office/drawing/2014/main" id="{B3489501-7C92-8A58-30A6-DF90E82BA1D9}"/>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a:extLst>
              <a:ext uri="{FF2B5EF4-FFF2-40B4-BE49-F238E27FC236}">
                <a16:creationId xmlns:a16="http://schemas.microsoft.com/office/drawing/2014/main" id="{5C40132B-E995-1CD4-DADA-19F48672541D}"/>
              </a:ext>
            </a:extLst>
          </p:cNvPr>
          <p:cNvSpPr txBox="1"/>
          <p:nvPr/>
        </p:nvSpPr>
        <p:spPr>
          <a:xfrm>
            <a:off x="3793614" y="3823062"/>
            <a:ext cx="6596678" cy="2308324"/>
          </a:xfrm>
          <a:prstGeom prst="rect">
            <a:avLst/>
          </a:prstGeom>
          <a:noFill/>
        </p:spPr>
        <p:txBody>
          <a:bodyPr wrap="square">
            <a:spAutoFit/>
          </a:bodyPr>
          <a:lstStyle/>
          <a:p>
            <a:r>
              <a:rPr lang="fr-FR" i="1" dirty="0">
                <a:latin typeface="Georgia" panose="02040502050405020303" pitchFamily="18" charset="0"/>
              </a:rPr>
              <a:t>Parce que chez Darty, la confiance ne se décrète pas, </a:t>
            </a:r>
            <a:br>
              <a:rPr lang="fr-FR" i="1" dirty="0">
                <a:latin typeface="Georgia" panose="02040502050405020303" pitchFamily="18" charset="0"/>
              </a:rPr>
            </a:br>
            <a:r>
              <a:rPr lang="fr-FR" i="1" dirty="0">
                <a:latin typeface="Georgia" panose="02040502050405020303" pitchFamily="18" charset="0"/>
              </a:rPr>
              <a:t>elle se construit avec des projets sans mauvaise surprise et des promesses tenues. </a:t>
            </a:r>
            <a:br>
              <a:rPr lang="fr-FR" i="1" dirty="0">
                <a:latin typeface="Georgia" panose="02040502050405020303" pitchFamily="18" charset="0"/>
              </a:rPr>
            </a:br>
            <a:r>
              <a:rPr lang="fr-FR" i="1" dirty="0">
                <a:latin typeface="Georgia" panose="02040502050405020303" pitchFamily="18" charset="0"/>
              </a:rPr>
              <a:t>Une cuisine, c’est l’intimité d’un foyer, et Darty est là pour la rendre sereine et durable, en toute transparence.</a:t>
            </a:r>
            <a:br>
              <a:rPr lang="fr-FR" i="1" dirty="0">
                <a:latin typeface="Georgia" panose="02040502050405020303" pitchFamily="18" charset="0"/>
              </a:rPr>
            </a:br>
            <a:br>
              <a:rPr lang="fr-FR" i="1" dirty="0">
                <a:latin typeface="Georgia" panose="02040502050405020303" pitchFamily="18" charset="0"/>
              </a:rPr>
            </a:br>
            <a:r>
              <a:rPr lang="fr-FR" i="1" dirty="0">
                <a:latin typeface="Georgia" panose="02040502050405020303" pitchFamily="18" charset="0"/>
              </a:rPr>
              <a:t>Le "s" à "cuisines" n’est pas un simple pluriel, c’est l’assurance de choix multiples.</a:t>
            </a:r>
          </a:p>
        </p:txBody>
      </p:sp>
    </p:spTree>
    <p:extLst>
      <p:ext uri="{BB962C8B-B14F-4D97-AF65-F5344CB8AC3E}">
        <p14:creationId xmlns:p14="http://schemas.microsoft.com/office/powerpoint/2010/main" val="25716466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81C7A-C855-48B1-44EF-F44084CDF9FF}"/>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7A655048-1EF9-6EED-825C-42E1278C564A}"/>
              </a:ext>
            </a:extLst>
          </p:cNvPr>
          <p:cNvSpPr txBox="1"/>
          <p:nvPr/>
        </p:nvSpPr>
        <p:spPr>
          <a:xfrm>
            <a:off x="3584610" y="2763514"/>
            <a:ext cx="4937570"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Inspiré par vous</a:t>
            </a:r>
          </a:p>
        </p:txBody>
      </p:sp>
      <p:pic>
        <p:nvPicPr>
          <p:cNvPr id="2" name="Picture 4" descr="Franchise Darty concepteur cuisine dans Franchise Cuisine">
            <a:extLst>
              <a:ext uri="{FF2B5EF4-FFF2-40B4-BE49-F238E27FC236}">
                <a16:creationId xmlns:a16="http://schemas.microsoft.com/office/drawing/2014/main" id="{268D72A0-D424-9232-15AE-561441148789}"/>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5813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9409F8-DA7D-0466-38A4-C274652B33CE}"/>
            </a:ext>
          </a:extLst>
        </p:cNvPr>
        <p:cNvGrpSpPr/>
        <p:nvPr/>
      </p:nvGrpSpPr>
      <p:grpSpPr>
        <a:xfrm>
          <a:off x="0" y="0"/>
          <a:ext cx="0" cy="0"/>
          <a:chOff x="0" y="0"/>
          <a:chExt cx="0" cy="0"/>
        </a:xfrm>
      </p:grpSpPr>
      <p:sp>
        <p:nvSpPr>
          <p:cNvPr id="4" name="Titre 5">
            <a:extLst>
              <a:ext uri="{FF2B5EF4-FFF2-40B4-BE49-F238E27FC236}">
                <a16:creationId xmlns:a16="http://schemas.microsoft.com/office/drawing/2014/main" id="{FD7F9A38-EDA7-C6E9-46E3-C6902AAF997F}"/>
              </a:ext>
            </a:extLst>
          </p:cNvPr>
          <p:cNvSpPr txBox="1">
            <a:spLocks/>
          </p:cNvSpPr>
          <p:nvPr/>
        </p:nvSpPr>
        <p:spPr bwMode="auto">
          <a:xfrm>
            <a:off x="300038" y="136386"/>
            <a:ext cx="11591925" cy="52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dirty="0"/>
              <a:t>Plateforme Darty Concepteur Cuisine</a:t>
            </a:r>
          </a:p>
        </p:txBody>
      </p:sp>
      <p:sp>
        <p:nvSpPr>
          <p:cNvPr id="3" name="ZoneTexte 2">
            <a:extLst>
              <a:ext uri="{FF2B5EF4-FFF2-40B4-BE49-F238E27FC236}">
                <a16:creationId xmlns:a16="http://schemas.microsoft.com/office/drawing/2014/main" id="{974E8B6E-DCA5-6B99-6A4F-E5BF5593E4B7}"/>
              </a:ext>
            </a:extLst>
          </p:cNvPr>
          <p:cNvSpPr txBox="1"/>
          <p:nvPr/>
        </p:nvSpPr>
        <p:spPr>
          <a:xfrm>
            <a:off x="1556239" y="842344"/>
            <a:ext cx="9869048" cy="5663089"/>
          </a:xfrm>
          <a:prstGeom prst="rect">
            <a:avLst/>
          </a:prstGeom>
          <a:noFill/>
        </p:spPr>
        <p:txBody>
          <a:bodyPr wrap="square">
            <a:spAutoFit/>
          </a:bodyPr>
          <a:lstStyle/>
          <a:p>
            <a:r>
              <a:rPr lang="fr-FR" sz="1600" b="1" dirty="0">
                <a:solidFill>
                  <a:schemeClr val="bg1"/>
                </a:solidFill>
                <a:highlight>
                  <a:srgbClr val="D9117E"/>
                </a:highlight>
                <a:latin typeface="Georgia" panose="02040502050405020303" pitchFamily="18" charset="0"/>
              </a:rPr>
              <a:t>CONVICTION</a:t>
            </a:r>
            <a:br>
              <a:rPr lang="fr-FR" sz="1600" dirty="0">
                <a:latin typeface="Georgia" panose="02040502050405020303" pitchFamily="18" charset="0"/>
              </a:rPr>
            </a:br>
            <a:r>
              <a:rPr lang="fr-FR" altLang="fr-FR" sz="1600" dirty="0">
                <a:latin typeface="Georgia" panose="02040502050405020303" pitchFamily="18" charset="0"/>
                <a:ea typeface="Tahoma" panose="020B0604030504040204" pitchFamily="34" charset="0"/>
                <a:cs typeface="Tahoma" panose="020B0604030504040204" pitchFamily="34" charset="0"/>
                <a:sym typeface="Wingdings" panose="05000000000000000000" pitchFamily="2" charset="2"/>
              </a:rPr>
              <a:t>Nous vivons dans une époque où la complexité est devenue la norme. Où chaque décision, même la plus anodine, s’accompagne d’une avalanche d’options, de doutes et d’incertitudes. </a:t>
            </a:r>
            <a:br>
              <a:rPr lang="fr-FR" altLang="fr-FR" sz="1600" b="1" dirty="0">
                <a:latin typeface="Georgia" panose="02040502050405020303" pitchFamily="18" charset="0"/>
                <a:ea typeface="Tahoma" panose="020B0604030504040204" pitchFamily="34" charset="0"/>
                <a:cs typeface="Tahoma" panose="020B0604030504040204" pitchFamily="34" charset="0"/>
                <a:sym typeface="Wingdings" panose="05000000000000000000" pitchFamily="2" charset="2"/>
              </a:rPr>
            </a:br>
            <a:r>
              <a:rPr lang="fr-FR" altLang="fr-FR" sz="1600" b="1" dirty="0">
                <a:latin typeface="Georgia" panose="02040502050405020303" pitchFamily="18" charset="0"/>
                <a:ea typeface="Tahoma" panose="020B0604030504040204" pitchFamily="34" charset="0"/>
                <a:cs typeface="Tahoma" panose="020B0604030504040204" pitchFamily="34" charset="0"/>
                <a:sym typeface="Wingdings" panose="05000000000000000000" pitchFamily="2" charset="2"/>
              </a:rPr>
              <a:t>Dans ce tumulte, la sérénité n’est plus un luxe : elle est une nécessité.</a:t>
            </a:r>
            <a:br>
              <a:rPr lang="fr-FR" sz="1600" dirty="0">
                <a:latin typeface="Georgia" panose="02040502050405020303" pitchFamily="18" charset="0"/>
              </a:rPr>
            </a:br>
            <a:br>
              <a:rPr lang="fr-FR" sz="1600" dirty="0">
                <a:latin typeface="Georgia" panose="02040502050405020303" pitchFamily="18" charset="0"/>
              </a:rPr>
            </a:br>
            <a:r>
              <a:rPr lang="fr-FR" sz="1600" b="1" dirty="0">
                <a:solidFill>
                  <a:schemeClr val="bg1"/>
                </a:solidFill>
                <a:highlight>
                  <a:srgbClr val="D9117E"/>
                </a:highlight>
                <a:latin typeface="Georgia" panose="02040502050405020303" pitchFamily="18" charset="0"/>
              </a:rPr>
              <a:t>VISION</a:t>
            </a:r>
            <a:br>
              <a:rPr lang="fr-FR" sz="1600" dirty="0">
                <a:latin typeface="Georgia" panose="02040502050405020303" pitchFamily="18" charset="0"/>
              </a:rPr>
            </a:br>
            <a:r>
              <a:rPr lang="fr-FR" sz="1600" dirty="0">
                <a:latin typeface="Georgia" panose="02040502050405020303" pitchFamily="18" charset="0"/>
              </a:rPr>
              <a:t>Nous croyons qu’il est temps de simplifier les choses, de créer un équilibre, d’entrer dans un monde </a:t>
            </a:r>
            <a:br>
              <a:rPr lang="fr-FR" sz="1600" dirty="0">
                <a:latin typeface="Georgia" panose="02040502050405020303" pitchFamily="18" charset="0"/>
              </a:rPr>
            </a:br>
            <a:r>
              <a:rPr lang="fr-FR" sz="1600" dirty="0">
                <a:latin typeface="Georgia" panose="02040502050405020303" pitchFamily="18" charset="0"/>
              </a:rPr>
              <a:t>de plaisir accessible où rêve et réalité se rejoignent.</a:t>
            </a:r>
            <a:br>
              <a:rPr lang="fr-FR" sz="1600" dirty="0">
                <a:latin typeface="Georgia" panose="02040502050405020303" pitchFamily="18" charset="0"/>
              </a:rPr>
            </a:br>
            <a:br>
              <a:rPr lang="fr-FR" sz="1600" dirty="0">
                <a:latin typeface="Georgia" panose="02040502050405020303" pitchFamily="18" charset="0"/>
              </a:rPr>
            </a:br>
            <a:r>
              <a:rPr lang="fr-FR" sz="1600" b="1" dirty="0">
                <a:solidFill>
                  <a:schemeClr val="bg1"/>
                </a:solidFill>
                <a:highlight>
                  <a:srgbClr val="D9117E"/>
                </a:highlight>
                <a:latin typeface="Georgia" panose="02040502050405020303" pitchFamily="18" charset="0"/>
              </a:rPr>
              <a:t>VALEURS</a:t>
            </a:r>
            <a:br>
              <a:rPr lang="fr-FR" sz="1600" dirty="0">
                <a:latin typeface="Georgia" panose="02040502050405020303" pitchFamily="18" charset="0"/>
              </a:rPr>
            </a:br>
            <a:r>
              <a:rPr lang="fr-FR" sz="1600" dirty="0">
                <a:latin typeface="Georgia" panose="02040502050405020303" pitchFamily="18" charset="0"/>
              </a:rPr>
              <a:t>Confiance, expertise, simplicité, exclusivité</a:t>
            </a:r>
            <a:br>
              <a:rPr lang="fr-FR" sz="1600" dirty="0">
                <a:latin typeface="Georgia" panose="02040502050405020303" pitchFamily="18" charset="0"/>
              </a:rPr>
            </a:br>
            <a:br>
              <a:rPr lang="fr-FR" sz="1600" dirty="0">
                <a:latin typeface="Georgia" panose="02040502050405020303" pitchFamily="18" charset="0"/>
              </a:rPr>
            </a:br>
            <a:r>
              <a:rPr lang="fr-FR" sz="1600" b="1" dirty="0">
                <a:solidFill>
                  <a:schemeClr val="bg1"/>
                </a:solidFill>
                <a:highlight>
                  <a:srgbClr val="D9117E"/>
                </a:highlight>
                <a:latin typeface="Georgia" panose="02040502050405020303" pitchFamily="18" charset="0"/>
              </a:rPr>
              <a:t>TRAITS DE PERSONNALITE</a:t>
            </a:r>
            <a:br>
              <a:rPr lang="fr-FR" sz="1600" b="1" dirty="0">
                <a:solidFill>
                  <a:schemeClr val="bg1"/>
                </a:solidFill>
                <a:highlight>
                  <a:srgbClr val="D9117E"/>
                </a:highlight>
                <a:latin typeface="Georgia" panose="02040502050405020303" pitchFamily="18" charset="0"/>
              </a:rPr>
            </a:br>
            <a:r>
              <a:rPr lang="fr-FR" sz="1600" dirty="0">
                <a:latin typeface="Georgia" panose="02040502050405020303" pitchFamily="18" charset="0"/>
              </a:rPr>
              <a:t>Complice, créatif, rassurant, heureux</a:t>
            </a:r>
            <a:br>
              <a:rPr lang="fr-FR" sz="1600" dirty="0">
                <a:latin typeface="Georgia" panose="02040502050405020303" pitchFamily="18" charset="0"/>
              </a:rPr>
            </a:br>
            <a:endParaRPr lang="fr-FR" sz="1600" b="1" dirty="0">
              <a:solidFill>
                <a:schemeClr val="bg1"/>
              </a:solidFill>
              <a:highlight>
                <a:srgbClr val="D9117E"/>
              </a:highlight>
              <a:latin typeface="Georgia" panose="02040502050405020303" pitchFamily="18" charset="0"/>
            </a:endParaRPr>
          </a:p>
          <a:p>
            <a:r>
              <a:rPr lang="fr-FR" sz="1600" b="1" dirty="0">
                <a:solidFill>
                  <a:schemeClr val="bg1"/>
                </a:solidFill>
                <a:highlight>
                  <a:srgbClr val="D9117E"/>
                </a:highlight>
                <a:latin typeface="Georgia" panose="02040502050405020303" pitchFamily="18" charset="0"/>
              </a:rPr>
              <a:t>PROMESSE</a:t>
            </a:r>
            <a:r>
              <a:rPr lang="fr-FR" sz="1600" b="1" dirty="0">
                <a:latin typeface="Georgia" panose="02040502050405020303" pitchFamily="18" charset="0"/>
              </a:rPr>
              <a:t>  </a:t>
            </a:r>
            <a:br>
              <a:rPr lang="fr-FR" sz="1600" dirty="0">
                <a:latin typeface="Georgia" panose="02040502050405020303" pitchFamily="18" charset="0"/>
              </a:rPr>
            </a:br>
            <a:r>
              <a:rPr lang="fr-FR" altLang="fr-FR" sz="1600" dirty="0">
                <a:latin typeface="Georgia" panose="02040502050405020303" pitchFamily="18" charset="0"/>
                <a:ea typeface="Tahoma" panose="020B0604030504040204" pitchFamily="34" charset="0"/>
                <a:cs typeface="Tahoma" panose="020B0604030504040204" pitchFamily="34" charset="0"/>
                <a:sym typeface="Wingdings" panose="05000000000000000000" pitchFamily="2" charset="2"/>
              </a:rPr>
              <a:t>Nous rendons simple ce qui est beau, évident ce qui semblait complexe, pour créer des lieux de bonheur</a:t>
            </a:r>
            <a:br>
              <a:rPr lang="fr-FR" altLang="fr-FR" sz="1600" dirty="0">
                <a:latin typeface="Georgia" panose="02040502050405020303" pitchFamily="18" charset="0"/>
                <a:ea typeface="Tahoma" panose="020B0604030504040204" pitchFamily="34" charset="0"/>
                <a:cs typeface="Tahoma" panose="020B0604030504040204" pitchFamily="34" charset="0"/>
                <a:sym typeface="Wingdings" panose="05000000000000000000" pitchFamily="2" charset="2"/>
              </a:rPr>
            </a:br>
            <a:r>
              <a:rPr lang="fr-FR" altLang="fr-FR" sz="1600" dirty="0">
                <a:latin typeface="Georgia" panose="02040502050405020303" pitchFamily="18" charset="0"/>
                <a:ea typeface="Tahoma" panose="020B0604030504040204" pitchFamily="34" charset="0"/>
                <a:cs typeface="Tahoma" panose="020B0604030504040204" pitchFamily="34" charset="0"/>
                <a:sym typeface="Wingdings" panose="05000000000000000000" pitchFamily="2" charset="2"/>
              </a:rPr>
              <a:t>qui vous ressemblent et qui rassemblent.</a:t>
            </a:r>
            <a:br>
              <a:rPr lang="fr-FR" altLang="fr-FR" dirty="0">
                <a:latin typeface="Georgia" panose="02040502050405020303" pitchFamily="18" charset="0"/>
                <a:ea typeface="Tahoma" panose="020B0604030504040204" pitchFamily="34" charset="0"/>
                <a:cs typeface="Tahoma" panose="020B0604030504040204" pitchFamily="34" charset="0"/>
                <a:sym typeface="Wingdings" panose="05000000000000000000" pitchFamily="2" charset="2"/>
              </a:rPr>
            </a:br>
            <a:br>
              <a:rPr lang="fr-FR" sz="1600" dirty="0">
                <a:latin typeface="Georgia" panose="02040502050405020303" pitchFamily="18" charset="0"/>
              </a:rPr>
            </a:br>
            <a:r>
              <a:rPr lang="fr-FR" sz="1600" b="1" dirty="0">
                <a:solidFill>
                  <a:schemeClr val="bg1"/>
                </a:solidFill>
                <a:highlight>
                  <a:srgbClr val="D9117E"/>
                </a:highlight>
                <a:latin typeface="Georgia" panose="02040502050405020303" pitchFamily="18" charset="0"/>
              </a:rPr>
              <a:t>POSITIONNEMENT</a:t>
            </a:r>
            <a:br>
              <a:rPr lang="fr-FR" sz="1600" dirty="0">
                <a:latin typeface="Georgia" panose="02040502050405020303" pitchFamily="18" charset="0"/>
              </a:rPr>
            </a:br>
            <a:r>
              <a:rPr lang="fr-FR" sz="1400" b="1" i="1" dirty="0">
                <a:latin typeface="Georgia" panose="02040502050405020303" pitchFamily="18" charset="0"/>
                <a:ea typeface="Tahoma" panose="020B0604030504040204" pitchFamily="34" charset="0"/>
                <a:cs typeface="Tahoma" panose="020B0604030504040204" pitchFamily="34" charset="0"/>
              </a:rPr>
              <a:t>LA CONFIANCE  COMPLICE</a:t>
            </a:r>
          </a:p>
          <a:p>
            <a:r>
              <a:rPr lang="fr-FR" sz="1400" b="1" i="1" dirty="0">
                <a:latin typeface="Georgia" panose="02040502050405020303" pitchFamily="18" charset="0"/>
                <a:ea typeface="Tahoma" panose="020B0604030504040204" pitchFamily="34" charset="0"/>
                <a:cs typeface="Tahoma" panose="020B0604030504040204" pitchFamily="34" charset="0"/>
              </a:rPr>
              <a:t>La confiance qui crée des liens et transforme vos désirs en réalité.</a:t>
            </a:r>
            <a:endParaRPr lang="fr-FR" sz="1600" dirty="0">
              <a:latin typeface="Georgia" panose="02040502050405020303" pitchFamily="18" charset="0"/>
            </a:endParaRPr>
          </a:p>
        </p:txBody>
      </p:sp>
      <p:pic>
        <p:nvPicPr>
          <p:cNvPr id="2" name="Picture 4" descr="Franchise Darty concepteur cuisine dans Franchise Cuisine">
            <a:extLst>
              <a:ext uri="{FF2B5EF4-FFF2-40B4-BE49-F238E27FC236}">
                <a16:creationId xmlns:a16="http://schemas.microsoft.com/office/drawing/2014/main" id="{3063A6E7-0671-3EB0-1BF2-D7F61BE0A14E}"/>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00038" y="742048"/>
            <a:ext cx="1115032" cy="11150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93517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8268DC-C8BE-BDFB-FAC4-B2B43F03D9DA}"/>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284F3281-8126-3C02-89A3-858E85ECC119}"/>
              </a:ext>
            </a:extLst>
          </p:cNvPr>
          <p:cNvSpPr txBox="1"/>
          <p:nvPr/>
        </p:nvSpPr>
        <p:spPr>
          <a:xfrm>
            <a:off x="3584610" y="2763514"/>
            <a:ext cx="4937570"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Inspiré par vous</a:t>
            </a:r>
          </a:p>
        </p:txBody>
      </p:sp>
      <p:pic>
        <p:nvPicPr>
          <p:cNvPr id="2" name="Picture 4" descr="Franchise Darty concepteur cuisine dans Franchise Cuisine">
            <a:extLst>
              <a:ext uri="{FF2B5EF4-FFF2-40B4-BE49-F238E27FC236}">
                <a16:creationId xmlns:a16="http://schemas.microsoft.com/office/drawing/2014/main" id="{B394273C-7AB0-1A0E-9859-FC604DBC687C}"/>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5212ED97-CFD0-1224-0F2C-FE6F5F3840B3}"/>
              </a:ext>
            </a:extLst>
          </p:cNvPr>
          <p:cNvSpPr txBox="1"/>
          <p:nvPr/>
        </p:nvSpPr>
        <p:spPr>
          <a:xfrm>
            <a:off x="3697820" y="3962399"/>
            <a:ext cx="6787300" cy="1200329"/>
          </a:xfrm>
          <a:prstGeom prst="rect">
            <a:avLst/>
          </a:prstGeom>
          <a:noFill/>
        </p:spPr>
        <p:txBody>
          <a:bodyPr wrap="square">
            <a:spAutoFit/>
          </a:bodyPr>
          <a:lstStyle/>
          <a:p>
            <a:r>
              <a:rPr lang="fr-FR" i="1" dirty="0">
                <a:latin typeface="Georgia" panose="02040502050405020303" pitchFamily="18" charset="0"/>
              </a:rPr>
              <a:t>C’est une promesse qui parle à l’intime, celle de créer une cuisine à son image. Comme un créateur inspiré, Darty capte vos envies et crée une cuisine qui vous ressemble. Un mélange de simplicité et de complicité dans l’expression qui fait toute la différence.</a:t>
            </a:r>
          </a:p>
        </p:txBody>
      </p:sp>
    </p:spTree>
    <p:extLst>
      <p:ext uri="{BB962C8B-B14F-4D97-AF65-F5344CB8AC3E}">
        <p14:creationId xmlns:p14="http://schemas.microsoft.com/office/powerpoint/2010/main" val="245723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E946A0-EA22-956D-CAD5-1D26D7BBDC65}"/>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494B9F17-EA06-7B15-D5C7-1513749BA077}"/>
              </a:ext>
            </a:extLst>
          </p:cNvPr>
          <p:cNvSpPr txBox="1"/>
          <p:nvPr/>
        </p:nvSpPr>
        <p:spPr>
          <a:xfrm>
            <a:off x="3584610" y="2763514"/>
            <a:ext cx="4937570"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Inspiré par </a:t>
            </a:r>
            <a:r>
              <a:rPr lang="fr-FR" sz="4400" b="1"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vous</a:t>
            </a:r>
          </a:p>
        </p:txBody>
      </p:sp>
      <p:pic>
        <p:nvPicPr>
          <p:cNvPr id="2" name="Picture 4" descr="Franchise Darty concepteur cuisine dans Franchise Cuisine">
            <a:extLst>
              <a:ext uri="{FF2B5EF4-FFF2-40B4-BE49-F238E27FC236}">
                <a16:creationId xmlns:a16="http://schemas.microsoft.com/office/drawing/2014/main" id="{74411269-56AA-55C3-DE77-6F5A7FAB5BEF}"/>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
        <p:nvSpPr>
          <p:cNvPr id="6" name="ZoneTexte 5">
            <a:extLst>
              <a:ext uri="{FF2B5EF4-FFF2-40B4-BE49-F238E27FC236}">
                <a16:creationId xmlns:a16="http://schemas.microsoft.com/office/drawing/2014/main" id="{AA5B5379-284C-58FE-C182-2836CB453A6F}"/>
              </a:ext>
            </a:extLst>
          </p:cNvPr>
          <p:cNvSpPr txBox="1"/>
          <p:nvPr/>
        </p:nvSpPr>
        <p:spPr>
          <a:xfrm>
            <a:off x="6898221" y="2056245"/>
            <a:ext cx="2951449"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vos rêves</a:t>
            </a:r>
            <a:endParaRPr lang="fr-FR" sz="4400" b="1"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p:txBody>
      </p:sp>
      <p:sp>
        <p:nvSpPr>
          <p:cNvPr id="7" name="ZoneTexte 6">
            <a:extLst>
              <a:ext uri="{FF2B5EF4-FFF2-40B4-BE49-F238E27FC236}">
                <a16:creationId xmlns:a16="http://schemas.microsoft.com/office/drawing/2014/main" id="{7A5248A0-B777-92E1-E047-A5E6B23C6DEB}"/>
              </a:ext>
            </a:extLst>
          </p:cNvPr>
          <p:cNvSpPr txBox="1"/>
          <p:nvPr/>
        </p:nvSpPr>
        <p:spPr>
          <a:xfrm>
            <a:off x="6898221" y="3470783"/>
            <a:ext cx="4769254"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votre quotidien</a:t>
            </a:r>
            <a:endParaRPr lang="fr-FR" sz="4400" b="1"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p:txBody>
      </p:sp>
      <p:sp>
        <p:nvSpPr>
          <p:cNvPr id="8" name="ZoneTexte 7">
            <a:extLst>
              <a:ext uri="{FF2B5EF4-FFF2-40B4-BE49-F238E27FC236}">
                <a16:creationId xmlns:a16="http://schemas.microsoft.com/office/drawing/2014/main" id="{D3AB7C58-C245-16D2-CB2A-0CDF873471BC}"/>
              </a:ext>
            </a:extLst>
          </p:cNvPr>
          <p:cNvSpPr txBox="1"/>
          <p:nvPr/>
        </p:nvSpPr>
        <p:spPr>
          <a:xfrm>
            <a:off x="6898221" y="4178052"/>
            <a:ext cx="3246402"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vos envies</a:t>
            </a:r>
            <a:endParaRPr lang="fr-FR" sz="4400" b="1"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p:txBody>
      </p:sp>
      <p:sp>
        <p:nvSpPr>
          <p:cNvPr id="9" name="ZoneTexte 8">
            <a:extLst>
              <a:ext uri="{FF2B5EF4-FFF2-40B4-BE49-F238E27FC236}">
                <a16:creationId xmlns:a16="http://schemas.microsoft.com/office/drawing/2014/main" id="{4388788D-FE1F-DFCB-3375-B3026EF156FC}"/>
              </a:ext>
            </a:extLst>
          </p:cNvPr>
          <p:cNvSpPr txBox="1"/>
          <p:nvPr/>
        </p:nvSpPr>
        <p:spPr>
          <a:xfrm>
            <a:off x="6900768" y="1348976"/>
            <a:ext cx="2688557"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votre vie</a:t>
            </a:r>
            <a:endParaRPr lang="fr-FR" sz="4400" b="1"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p:txBody>
      </p:sp>
      <p:sp>
        <p:nvSpPr>
          <p:cNvPr id="10" name="ZoneTexte 9">
            <a:extLst>
              <a:ext uri="{FF2B5EF4-FFF2-40B4-BE49-F238E27FC236}">
                <a16:creationId xmlns:a16="http://schemas.microsoft.com/office/drawing/2014/main" id="{EE5E2A8C-20DE-C9CE-B7B4-0E9B84F024FE}"/>
              </a:ext>
            </a:extLst>
          </p:cNvPr>
          <p:cNvSpPr txBox="1"/>
          <p:nvPr/>
        </p:nvSpPr>
        <p:spPr>
          <a:xfrm>
            <a:off x="6913667" y="4885321"/>
            <a:ext cx="3302507"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votre style</a:t>
            </a:r>
            <a:endParaRPr lang="fr-FR" sz="4400" b="1"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p:txBody>
      </p:sp>
      <p:sp>
        <p:nvSpPr>
          <p:cNvPr id="11" name="ZoneTexte 10">
            <a:extLst>
              <a:ext uri="{FF2B5EF4-FFF2-40B4-BE49-F238E27FC236}">
                <a16:creationId xmlns:a16="http://schemas.microsoft.com/office/drawing/2014/main" id="{3BCC8D35-C384-F27E-4D04-69F6836481E9}"/>
              </a:ext>
            </a:extLst>
          </p:cNvPr>
          <p:cNvSpPr txBox="1"/>
          <p:nvPr/>
        </p:nvSpPr>
        <p:spPr>
          <a:xfrm>
            <a:off x="6842116" y="641707"/>
            <a:ext cx="3246402"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votre goût</a:t>
            </a:r>
            <a:endParaRPr lang="fr-FR" sz="4400" b="1"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p:txBody>
      </p:sp>
      <p:sp>
        <p:nvSpPr>
          <p:cNvPr id="12" name="Rectangle 11">
            <a:extLst>
              <a:ext uri="{FF2B5EF4-FFF2-40B4-BE49-F238E27FC236}">
                <a16:creationId xmlns:a16="http://schemas.microsoft.com/office/drawing/2014/main" id="{A61C20D5-8C1E-02DF-D31F-44FB88820CA0}"/>
              </a:ext>
            </a:extLst>
          </p:cNvPr>
          <p:cNvSpPr/>
          <p:nvPr/>
        </p:nvSpPr>
        <p:spPr>
          <a:xfrm>
            <a:off x="6418555" y="523783"/>
            <a:ext cx="4616389" cy="825193"/>
          </a:xfrm>
          <a:prstGeom prst="rect">
            <a:avLst/>
          </a:prstGeom>
          <a:solidFill>
            <a:srgbClr val="FFFFFF">
              <a:alpha val="7803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FDE2E405-C11A-9064-2E61-6D57CAE403FD}"/>
              </a:ext>
            </a:extLst>
          </p:cNvPr>
          <p:cNvSpPr/>
          <p:nvPr/>
        </p:nvSpPr>
        <p:spPr>
          <a:xfrm>
            <a:off x="6322380" y="1379841"/>
            <a:ext cx="4616389" cy="825193"/>
          </a:xfrm>
          <a:prstGeom prst="rect">
            <a:avLst/>
          </a:prstGeom>
          <a:solidFill>
            <a:srgbClr val="FFFFFF">
              <a:alpha val="4784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C7AD0351-20E4-ED54-DCD9-ADF0B06012FB}"/>
              </a:ext>
            </a:extLst>
          </p:cNvPr>
          <p:cNvSpPr/>
          <p:nvPr/>
        </p:nvSpPr>
        <p:spPr>
          <a:xfrm>
            <a:off x="6418555" y="1948744"/>
            <a:ext cx="4616389" cy="825193"/>
          </a:xfrm>
          <a:prstGeom prst="rect">
            <a:avLst/>
          </a:prstGeom>
          <a:solidFill>
            <a:srgbClr val="FFFFFF">
              <a:alpha val="2705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569B4F9B-63E8-4042-151F-DC577B3D95D8}"/>
              </a:ext>
            </a:extLst>
          </p:cNvPr>
          <p:cNvSpPr/>
          <p:nvPr/>
        </p:nvSpPr>
        <p:spPr>
          <a:xfrm>
            <a:off x="6877731" y="3422590"/>
            <a:ext cx="4616389" cy="825193"/>
          </a:xfrm>
          <a:prstGeom prst="rect">
            <a:avLst/>
          </a:prstGeom>
          <a:solidFill>
            <a:srgbClr val="FFFFFF">
              <a:alpha val="2705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061B05E8-F56A-45B8-D7D7-241E85283F4D}"/>
              </a:ext>
            </a:extLst>
          </p:cNvPr>
          <p:cNvSpPr/>
          <p:nvPr/>
        </p:nvSpPr>
        <p:spPr>
          <a:xfrm>
            <a:off x="6690106" y="4196706"/>
            <a:ext cx="4616389" cy="825193"/>
          </a:xfrm>
          <a:prstGeom prst="rect">
            <a:avLst/>
          </a:prstGeom>
          <a:solidFill>
            <a:srgbClr val="FFFFFF">
              <a:alpha val="4784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149C72A1-45D9-92C5-6137-C503BB6FAC40}"/>
              </a:ext>
            </a:extLst>
          </p:cNvPr>
          <p:cNvSpPr/>
          <p:nvPr/>
        </p:nvSpPr>
        <p:spPr>
          <a:xfrm>
            <a:off x="6053395" y="5021899"/>
            <a:ext cx="4616389" cy="825193"/>
          </a:xfrm>
          <a:prstGeom prst="rect">
            <a:avLst/>
          </a:prstGeom>
          <a:solidFill>
            <a:srgbClr val="FFFFFF">
              <a:alpha val="78039"/>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3225951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83F4F-E92C-A2E9-24B2-9BFD5A056DE2}"/>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20E64BA8-7B3C-040E-4AA5-27E38E2F5725}"/>
              </a:ext>
            </a:extLst>
          </p:cNvPr>
          <p:cNvSpPr txBox="1"/>
          <p:nvPr/>
        </p:nvSpPr>
        <p:spPr>
          <a:xfrm>
            <a:off x="395832" y="2909940"/>
            <a:ext cx="12275139" cy="830997"/>
          </a:xfrm>
          <a:prstGeom prst="rect">
            <a:avLst/>
          </a:prstGeom>
          <a:noFill/>
        </p:spPr>
        <p:txBody>
          <a:bodyPr wrap="square" rtlCol="0">
            <a:spAutoFit/>
          </a:bodyPr>
          <a:lstStyle/>
          <a:p>
            <a:r>
              <a:rPr lang="fr-FR" sz="4800" b="1" dirty="0">
                <a:latin typeface="Georgia" panose="02040502050405020303" pitchFamily="18" charset="0"/>
              </a:rPr>
              <a:t>Autres propositions</a:t>
            </a:r>
            <a:endParaRPr lang="fr-FR" sz="4800" b="1" dirty="0">
              <a:latin typeface="Georgia" panose="02040502050405020303" pitchFamily="18"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B04AAE50-4370-872C-7D97-E5CE79C39E33}"/>
              </a:ext>
            </a:extLst>
          </p:cNvPr>
          <p:cNvSpPr txBox="1"/>
          <p:nvPr/>
        </p:nvSpPr>
        <p:spPr>
          <a:xfrm>
            <a:off x="529044" y="3953581"/>
            <a:ext cx="9146179" cy="461665"/>
          </a:xfrm>
          <a:prstGeom prst="rect">
            <a:avLst/>
          </a:prstGeom>
          <a:noFill/>
        </p:spPr>
        <p:txBody>
          <a:bodyPr wrap="square">
            <a:spAutoFit/>
          </a:bodyPr>
          <a:lstStyle/>
          <a:p>
            <a:r>
              <a:rPr lang="fr-FR" sz="2400" dirty="0">
                <a:latin typeface="Avenir Next LT Pro" panose="020B0504020202020204" pitchFamily="34" charset="0"/>
              </a:rPr>
              <a:t> </a:t>
            </a:r>
          </a:p>
        </p:txBody>
      </p:sp>
    </p:spTree>
    <p:extLst>
      <p:ext uri="{BB962C8B-B14F-4D97-AF65-F5344CB8AC3E}">
        <p14:creationId xmlns:p14="http://schemas.microsoft.com/office/powerpoint/2010/main" val="28808508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42E902-6843-F523-7E1D-B9732B2AC877}"/>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176CF17D-25B5-91F4-87A3-AC5DFE6AE80A}"/>
              </a:ext>
            </a:extLst>
          </p:cNvPr>
          <p:cNvSpPr>
            <a:spLocks noGrp="1" noChangeAspect="1" noChangeArrowheads="1"/>
          </p:cNvSpPr>
          <p:nvPr>
            <p:ph type="title"/>
          </p:nvPr>
        </p:nvSpPr>
        <p:spPr>
          <a:xfrm>
            <a:off x="472208" y="308901"/>
            <a:ext cx="8534400" cy="377825"/>
          </a:xfrm>
        </p:spPr>
        <p:txBody>
          <a:bodyPr rtlCol="0">
            <a:noAutofit/>
          </a:bodyPr>
          <a:lstStyle/>
          <a:p>
            <a:pPr algn="l">
              <a:defRPr/>
            </a:pPr>
            <a:r>
              <a:rPr lang="fr-FR" sz="3143" dirty="0">
                <a:cs typeface="Arial" charset="0"/>
              </a:rPr>
              <a:t>Les territoires de signature</a:t>
            </a:r>
          </a:p>
        </p:txBody>
      </p:sp>
      <p:sp>
        <p:nvSpPr>
          <p:cNvPr id="6" name="Double flèche horizontale 1">
            <a:extLst>
              <a:ext uri="{FF2B5EF4-FFF2-40B4-BE49-F238E27FC236}">
                <a16:creationId xmlns:a16="http://schemas.microsoft.com/office/drawing/2014/main" id="{1869C432-C533-4803-9DD3-DCF5D737CF88}"/>
              </a:ext>
            </a:extLst>
          </p:cNvPr>
          <p:cNvSpPr/>
          <p:nvPr/>
        </p:nvSpPr>
        <p:spPr>
          <a:xfrm>
            <a:off x="2169018" y="3593537"/>
            <a:ext cx="7710706" cy="216024"/>
          </a:xfrm>
          <a:prstGeom prst="leftRightArrow">
            <a:avLst/>
          </a:prstGeom>
          <a:solidFill>
            <a:srgbClr val="D9117E"/>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FFFFFF"/>
              </a:solidFill>
              <a:effectLst/>
              <a:uLnTx/>
              <a:uFillTx/>
              <a:latin typeface="Calibri"/>
              <a:ea typeface="+mn-ea"/>
              <a:cs typeface="+mn-cs"/>
            </a:endParaRPr>
          </a:p>
        </p:txBody>
      </p:sp>
      <p:sp>
        <p:nvSpPr>
          <p:cNvPr id="7" name="Double flèche horizontale 4">
            <a:extLst>
              <a:ext uri="{FF2B5EF4-FFF2-40B4-BE49-F238E27FC236}">
                <a16:creationId xmlns:a16="http://schemas.microsoft.com/office/drawing/2014/main" id="{5FB2E4FC-ABAC-812C-1ACD-D4810118D538}"/>
              </a:ext>
            </a:extLst>
          </p:cNvPr>
          <p:cNvSpPr/>
          <p:nvPr/>
        </p:nvSpPr>
        <p:spPr>
          <a:xfrm rot="5400000">
            <a:off x="3660688" y="3744774"/>
            <a:ext cx="4654600" cy="216024"/>
          </a:xfrm>
          <a:prstGeom prst="leftRightArrow">
            <a:avLst/>
          </a:prstGeom>
          <a:solidFill>
            <a:srgbClr val="D9117E"/>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FFFFFF"/>
              </a:solidFill>
              <a:effectLst/>
              <a:uLnTx/>
              <a:uFillTx/>
              <a:latin typeface="Calibri"/>
              <a:ea typeface="+mn-ea"/>
              <a:cs typeface="+mn-cs"/>
            </a:endParaRPr>
          </a:p>
        </p:txBody>
      </p:sp>
      <p:sp>
        <p:nvSpPr>
          <p:cNvPr id="2" name="ZoneTexte 1">
            <a:extLst>
              <a:ext uri="{FF2B5EF4-FFF2-40B4-BE49-F238E27FC236}">
                <a16:creationId xmlns:a16="http://schemas.microsoft.com/office/drawing/2014/main" id="{86A85F11-ECF2-5977-7484-58CC3AC4BB75}"/>
              </a:ext>
            </a:extLst>
          </p:cNvPr>
          <p:cNvSpPr txBox="1"/>
          <p:nvPr/>
        </p:nvSpPr>
        <p:spPr>
          <a:xfrm>
            <a:off x="4618377" y="2362935"/>
            <a:ext cx="2811988"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Cuisines de confiance </a:t>
            </a:r>
          </a:p>
        </p:txBody>
      </p:sp>
      <p:sp>
        <p:nvSpPr>
          <p:cNvPr id="4" name="ZoneTexte 3">
            <a:extLst>
              <a:ext uri="{FF2B5EF4-FFF2-40B4-BE49-F238E27FC236}">
                <a16:creationId xmlns:a16="http://schemas.microsoft.com/office/drawing/2014/main" id="{D3B189AD-53B4-4E51-6E03-29A07DCCFE97}"/>
              </a:ext>
            </a:extLst>
          </p:cNvPr>
          <p:cNvSpPr txBox="1"/>
          <p:nvPr/>
        </p:nvSpPr>
        <p:spPr>
          <a:xfrm>
            <a:off x="4618377" y="1848411"/>
            <a:ext cx="3377849"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Votre cuisine de confiance </a:t>
            </a:r>
          </a:p>
        </p:txBody>
      </p:sp>
      <p:sp>
        <p:nvSpPr>
          <p:cNvPr id="14" name="Rectangle à coins arrondis 2">
            <a:extLst>
              <a:ext uri="{FF2B5EF4-FFF2-40B4-BE49-F238E27FC236}">
                <a16:creationId xmlns:a16="http://schemas.microsoft.com/office/drawing/2014/main" id="{DA6CE075-CB31-99D5-360C-79446B1AE89C}"/>
              </a:ext>
            </a:extLst>
          </p:cNvPr>
          <p:cNvSpPr/>
          <p:nvPr/>
        </p:nvSpPr>
        <p:spPr>
          <a:xfrm>
            <a:off x="4765007" y="935277"/>
            <a:ext cx="2371452"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2"/>
          </a:lnRef>
          <a:fillRef idx="3">
            <a:schemeClr val="accent2"/>
          </a:fillRef>
          <a:effectRef idx="3">
            <a:schemeClr val="accent2"/>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14" b="1" i="0" u="none" strike="noStrike" kern="1200" cap="none" spc="0" normalizeH="0" baseline="0" noProof="0" dirty="0">
                <a:ln>
                  <a:noFill/>
                </a:ln>
                <a:solidFill>
                  <a:srgbClr val="FFFFFF"/>
                </a:solidFill>
                <a:effectLst/>
                <a:uLnTx/>
                <a:uFillTx/>
                <a:latin typeface="Calibri"/>
                <a:ea typeface="+mn-ea"/>
                <a:cs typeface="+mn-cs"/>
              </a:rPr>
              <a:t>Confiance</a:t>
            </a:r>
          </a:p>
        </p:txBody>
      </p:sp>
      <p:sp>
        <p:nvSpPr>
          <p:cNvPr id="15" name="Rectangle à coins arrondis 6">
            <a:extLst>
              <a:ext uri="{FF2B5EF4-FFF2-40B4-BE49-F238E27FC236}">
                <a16:creationId xmlns:a16="http://schemas.microsoft.com/office/drawing/2014/main" id="{B5AD27FB-D041-6441-CABB-5D8626BC23CA}"/>
              </a:ext>
            </a:extLst>
          </p:cNvPr>
          <p:cNvSpPr/>
          <p:nvPr/>
        </p:nvSpPr>
        <p:spPr>
          <a:xfrm>
            <a:off x="4838645" y="6240690"/>
            <a:ext cx="2371452"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14" b="1" i="0" u="none" strike="noStrike" kern="1200" cap="none" spc="0" normalizeH="0" baseline="0" noProof="0" dirty="0">
                <a:ln>
                  <a:noFill/>
                </a:ln>
                <a:solidFill>
                  <a:srgbClr val="FFFFFF"/>
                </a:solidFill>
                <a:effectLst/>
                <a:uLnTx/>
                <a:uFillTx/>
                <a:latin typeface="Calibri"/>
                <a:ea typeface="+mn-ea"/>
                <a:cs typeface="+mn-cs"/>
              </a:rPr>
              <a:t>Personnalisation et complicité</a:t>
            </a:r>
          </a:p>
        </p:txBody>
      </p:sp>
      <p:sp>
        <p:nvSpPr>
          <p:cNvPr id="16" name="Rectangle à coins arrondis 7">
            <a:extLst>
              <a:ext uri="{FF2B5EF4-FFF2-40B4-BE49-F238E27FC236}">
                <a16:creationId xmlns:a16="http://schemas.microsoft.com/office/drawing/2014/main" id="{402AA46D-50B0-A4A4-C818-9B33AB5E8F18}"/>
              </a:ext>
            </a:extLst>
          </p:cNvPr>
          <p:cNvSpPr/>
          <p:nvPr/>
        </p:nvSpPr>
        <p:spPr>
          <a:xfrm>
            <a:off x="126124" y="3471901"/>
            <a:ext cx="1947978"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4"/>
          </a:lnRef>
          <a:fillRef idx="3">
            <a:schemeClr val="accent4"/>
          </a:fillRef>
          <a:effectRef idx="3">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14" b="1" i="0" u="none" strike="noStrike" kern="1200" cap="none" spc="0" normalizeH="0" baseline="0" noProof="0" dirty="0">
                <a:ln>
                  <a:noFill/>
                </a:ln>
                <a:solidFill>
                  <a:srgbClr val="FFFFFF"/>
                </a:solidFill>
                <a:effectLst/>
                <a:uLnTx/>
                <a:uFillTx/>
                <a:latin typeface="Calibri"/>
                <a:ea typeface="+mn-ea"/>
                <a:cs typeface="+mn-cs"/>
              </a:rPr>
              <a:t>Expertise et accompagnement</a:t>
            </a:r>
          </a:p>
        </p:txBody>
      </p:sp>
      <p:sp>
        <p:nvSpPr>
          <p:cNvPr id="17" name="Rectangle à coins arrondis 8">
            <a:extLst>
              <a:ext uri="{FF2B5EF4-FFF2-40B4-BE49-F238E27FC236}">
                <a16:creationId xmlns:a16="http://schemas.microsoft.com/office/drawing/2014/main" id="{D60E3E13-682E-1823-9F40-7EC9B5222FD0}"/>
              </a:ext>
            </a:extLst>
          </p:cNvPr>
          <p:cNvSpPr/>
          <p:nvPr/>
        </p:nvSpPr>
        <p:spPr>
          <a:xfrm>
            <a:off x="10117898" y="3455851"/>
            <a:ext cx="1947978"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714" b="1" dirty="0">
                <a:solidFill>
                  <a:srgbClr val="FFFFFF"/>
                </a:solidFill>
                <a:latin typeface="Calibri"/>
              </a:rPr>
              <a:t>Simplicité et accessibilité</a:t>
            </a:r>
            <a:endParaRPr kumimoji="0" lang="fr-FR" sz="1714" b="1" i="0" u="none" strike="noStrike" kern="1200" cap="none" spc="0" normalizeH="0" baseline="0" noProof="0" dirty="0">
              <a:ln>
                <a:noFill/>
              </a:ln>
              <a:solidFill>
                <a:srgbClr val="FFFFFF"/>
              </a:solidFill>
              <a:effectLst/>
              <a:uLnTx/>
              <a:uFillTx/>
              <a:latin typeface="Calibri"/>
              <a:ea typeface="+mn-ea"/>
              <a:cs typeface="+mn-cs"/>
            </a:endParaRPr>
          </a:p>
        </p:txBody>
      </p:sp>
      <p:sp>
        <p:nvSpPr>
          <p:cNvPr id="24" name="ZoneTexte 23">
            <a:extLst>
              <a:ext uri="{FF2B5EF4-FFF2-40B4-BE49-F238E27FC236}">
                <a16:creationId xmlns:a16="http://schemas.microsoft.com/office/drawing/2014/main" id="{5B16989D-61AF-DA25-7C7B-5D3A94749D34}"/>
              </a:ext>
            </a:extLst>
          </p:cNvPr>
          <p:cNvSpPr txBox="1"/>
          <p:nvPr/>
        </p:nvSpPr>
        <p:spPr>
          <a:xfrm>
            <a:off x="1858078" y="5155300"/>
            <a:ext cx="2132315"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Inspiré par vous</a:t>
            </a:r>
          </a:p>
        </p:txBody>
      </p:sp>
      <p:sp>
        <p:nvSpPr>
          <p:cNvPr id="8" name="ZoneTexte 7">
            <a:extLst>
              <a:ext uri="{FF2B5EF4-FFF2-40B4-BE49-F238E27FC236}">
                <a16:creationId xmlns:a16="http://schemas.microsoft.com/office/drawing/2014/main" id="{1CBB8DCC-6B4F-F32C-F48C-B2ED9471926E}"/>
              </a:ext>
            </a:extLst>
          </p:cNvPr>
          <p:cNvSpPr txBox="1"/>
          <p:nvPr/>
        </p:nvSpPr>
        <p:spPr>
          <a:xfrm>
            <a:off x="1070132" y="4655793"/>
            <a:ext cx="2182009"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Conçu pour vous</a:t>
            </a:r>
          </a:p>
        </p:txBody>
      </p:sp>
      <p:sp>
        <p:nvSpPr>
          <p:cNvPr id="9" name="ZoneTexte 8">
            <a:extLst>
              <a:ext uri="{FF2B5EF4-FFF2-40B4-BE49-F238E27FC236}">
                <a16:creationId xmlns:a16="http://schemas.microsoft.com/office/drawing/2014/main" id="{B8D33CBA-B8B9-2657-5AFC-9A7F25519B11}"/>
              </a:ext>
            </a:extLst>
          </p:cNvPr>
          <p:cNvSpPr txBox="1"/>
          <p:nvPr/>
        </p:nvSpPr>
        <p:spPr>
          <a:xfrm>
            <a:off x="2601513" y="4148818"/>
            <a:ext cx="3278463"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Créé pour vous, avec nous</a:t>
            </a:r>
          </a:p>
        </p:txBody>
      </p:sp>
      <p:sp>
        <p:nvSpPr>
          <p:cNvPr id="3" name="ZoneTexte 2">
            <a:extLst>
              <a:ext uri="{FF2B5EF4-FFF2-40B4-BE49-F238E27FC236}">
                <a16:creationId xmlns:a16="http://schemas.microsoft.com/office/drawing/2014/main" id="{7D4E8F85-A0F1-5729-E03C-DA4838BCDA1F}"/>
              </a:ext>
            </a:extLst>
          </p:cNvPr>
          <p:cNvSpPr txBox="1"/>
          <p:nvPr/>
        </p:nvSpPr>
        <p:spPr>
          <a:xfrm>
            <a:off x="1431678" y="1834752"/>
            <a:ext cx="2985113"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Cuisiniste de confiance </a:t>
            </a:r>
          </a:p>
        </p:txBody>
      </p:sp>
    </p:spTree>
    <p:extLst>
      <p:ext uri="{BB962C8B-B14F-4D97-AF65-F5344CB8AC3E}">
        <p14:creationId xmlns:p14="http://schemas.microsoft.com/office/powerpoint/2010/main" val="1528613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3D5248-A8F2-CB06-6009-80D192A4E372}"/>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DF5C0882-19DF-E63F-81AC-A1363B20805C}"/>
              </a:ext>
            </a:extLst>
          </p:cNvPr>
          <p:cNvSpPr txBox="1"/>
          <p:nvPr/>
        </p:nvSpPr>
        <p:spPr>
          <a:xfrm>
            <a:off x="395832" y="2909940"/>
            <a:ext cx="12275139" cy="830997"/>
          </a:xfrm>
          <a:prstGeom prst="rect">
            <a:avLst/>
          </a:prstGeom>
          <a:noFill/>
        </p:spPr>
        <p:txBody>
          <a:bodyPr wrap="square" rtlCol="0">
            <a:spAutoFit/>
          </a:bodyPr>
          <a:lstStyle/>
          <a:p>
            <a:r>
              <a:rPr lang="fr-FR" sz="4800" b="1" dirty="0">
                <a:latin typeface="Georgia" panose="02040502050405020303" pitchFamily="18" charset="0"/>
              </a:rPr>
              <a:t>Concurrence</a:t>
            </a:r>
            <a:endParaRPr lang="fr-FR" sz="4800" b="1" dirty="0">
              <a:latin typeface="Georgia" panose="02040502050405020303" pitchFamily="18"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959FBB1C-C65F-A2B7-B5E8-0009D64ACD6A}"/>
              </a:ext>
            </a:extLst>
          </p:cNvPr>
          <p:cNvSpPr txBox="1"/>
          <p:nvPr/>
        </p:nvSpPr>
        <p:spPr>
          <a:xfrm>
            <a:off x="529044" y="3953581"/>
            <a:ext cx="9146179" cy="461665"/>
          </a:xfrm>
          <a:prstGeom prst="rect">
            <a:avLst/>
          </a:prstGeom>
          <a:noFill/>
        </p:spPr>
        <p:txBody>
          <a:bodyPr wrap="square">
            <a:spAutoFit/>
          </a:bodyPr>
          <a:lstStyle/>
          <a:p>
            <a:r>
              <a:rPr lang="fr-FR" sz="2400" dirty="0">
                <a:latin typeface="Avenir Next LT Pro" panose="020B0504020202020204" pitchFamily="34" charset="0"/>
              </a:rPr>
              <a:t> </a:t>
            </a:r>
          </a:p>
        </p:txBody>
      </p:sp>
    </p:spTree>
    <p:extLst>
      <p:ext uri="{BB962C8B-B14F-4D97-AF65-F5344CB8AC3E}">
        <p14:creationId xmlns:p14="http://schemas.microsoft.com/office/powerpoint/2010/main" val="13387932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B4261-6E5F-09DB-B4B0-523CBB423C20}"/>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BA795730-0E96-8595-0CAD-85CD28D9C310}"/>
              </a:ext>
            </a:extLst>
          </p:cNvPr>
          <p:cNvSpPr>
            <a:spLocks noGrp="1" noChangeAspect="1" noChangeArrowheads="1"/>
          </p:cNvSpPr>
          <p:nvPr>
            <p:ph type="title"/>
          </p:nvPr>
        </p:nvSpPr>
        <p:spPr>
          <a:xfrm>
            <a:off x="472208" y="308901"/>
            <a:ext cx="8534400" cy="377825"/>
          </a:xfrm>
        </p:spPr>
        <p:txBody>
          <a:bodyPr rtlCol="0">
            <a:noAutofit/>
          </a:bodyPr>
          <a:lstStyle/>
          <a:p>
            <a:pPr algn="l">
              <a:defRPr/>
            </a:pPr>
            <a:r>
              <a:rPr lang="fr-FR" sz="3143" dirty="0">
                <a:cs typeface="Arial" charset="0"/>
              </a:rPr>
              <a:t>Signatures concurrence</a:t>
            </a:r>
          </a:p>
        </p:txBody>
      </p:sp>
      <p:sp>
        <p:nvSpPr>
          <p:cNvPr id="6" name="Double flèche horizontale 1">
            <a:extLst>
              <a:ext uri="{FF2B5EF4-FFF2-40B4-BE49-F238E27FC236}">
                <a16:creationId xmlns:a16="http://schemas.microsoft.com/office/drawing/2014/main" id="{15F9BC5D-8CFB-6C9F-08AB-B9D7E45D8DF6}"/>
              </a:ext>
            </a:extLst>
          </p:cNvPr>
          <p:cNvSpPr/>
          <p:nvPr/>
        </p:nvSpPr>
        <p:spPr>
          <a:xfrm>
            <a:off x="2169018" y="3593537"/>
            <a:ext cx="7710706" cy="216024"/>
          </a:xfrm>
          <a:prstGeom prst="leftRightArrow">
            <a:avLst/>
          </a:prstGeom>
          <a:solidFill>
            <a:srgbClr val="D9117E"/>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FFFFFF"/>
              </a:solidFill>
              <a:effectLst/>
              <a:uLnTx/>
              <a:uFillTx/>
              <a:latin typeface="Calibri"/>
              <a:ea typeface="+mn-ea"/>
              <a:cs typeface="+mn-cs"/>
            </a:endParaRPr>
          </a:p>
        </p:txBody>
      </p:sp>
      <p:sp>
        <p:nvSpPr>
          <p:cNvPr id="7" name="Double flèche horizontale 4">
            <a:extLst>
              <a:ext uri="{FF2B5EF4-FFF2-40B4-BE49-F238E27FC236}">
                <a16:creationId xmlns:a16="http://schemas.microsoft.com/office/drawing/2014/main" id="{ED8C5254-C3A5-8DEE-E8F8-858ABF351F03}"/>
              </a:ext>
            </a:extLst>
          </p:cNvPr>
          <p:cNvSpPr/>
          <p:nvPr/>
        </p:nvSpPr>
        <p:spPr>
          <a:xfrm rot="5400000">
            <a:off x="3660688" y="3744774"/>
            <a:ext cx="4654600" cy="216024"/>
          </a:xfrm>
          <a:prstGeom prst="leftRightArrow">
            <a:avLst/>
          </a:prstGeom>
          <a:solidFill>
            <a:srgbClr val="D9117E"/>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FFFFFF"/>
              </a:solidFill>
              <a:effectLst/>
              <a:uLnTx/>
              <a:uFillTx/>
              <a:latin typeface="Calibri"/>
              <a:ea typeface="+mn-ea"/>
              <a:cs typeface="+mn-cs"/>
            </a:endParaRPr>
          </a:p>
        </p:txBody>
      </p:sp>
      <p:sp>
        <p:nvSpPr>
          <p:cNvPr id="2" name="ZoneTexte 1">
            <a:extLst>
              <a:ext uri="{FF2B5EF4-FFF2-40B4-BE49-F238E27FC236}">
                <a16:creationId xmlns:a16="http://schemas.microsoft.com/office/drawing/2014/main" id="{492366E7-B3D9-D276-8CB7-56B7358DC92D}"/>
              </a:ext>
            </a:extLst>
          </p:cNvPr>
          <p:cNvSpPr txBox="1"/>
          <p:nvPr/>
        </p:nvSpPr>
        <p:spPr>
          <a:xfrm>
            <a:off x="6495686" y="3843253"/>
            <a:ext cx="3879588"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Mobalpa – Unique comme vous</a:t>
            </a:r>
          </a:p>
        </p:txBody>
      </p:sp>
      <p:sp>
        <p:nvSpPr>
          <p:cNvPr id="4" name="ZoneTexte 3">
            <a:extLst>
              <a:ext uri="{FF2B5EF4-FFF2-40B4-BE49-F238E27FC236}">
                <a16:creationId xmlns:a16="http://schemas.microsoft.com/office/drawing/2014/main" id="{640C9FE5-854F-3B2E-6A44-BD8684E0ED15}"/>
              </a:ext>
            </a:extLst>
          </p:cNvPr>
          <p:cNvSpPr txBox="1"/>
          <p:nvPr/>
        </p:nvSpPr>
        <p:spPr>
          <a:xfrm>
            <a:off x="4567567" y="2184983"/>
            <a:ext cx="2840841" cy="369332"/>
          </a:xfrm>
          <a:prstGeom prst="rect">
            <a:avLst/>
          </a:prstGeom>
          <a:solidFill>
            <a:schemeClr val="bg1"/>
          </a:solidFill>
          <a:ln>
            <a:solidFill>
              <a:srgbClr val="D9117E"/>
            </a:solidFill>
          </a:ln>
        </p:spPr>
        <p:txBody>
          <a:bodyPr wrap="none" rtlCol="0">
            <a:spAutoFit/>
          </a:bodyPr>
          <a:lstStyle/>
          <a:p>
            <a:pPr algn="ctr"/>
            <a:r>
              <a:rPr lang="fr-FR" b="1" dirty="0" err="1">
                <a:latin typeface="Georgia" panose="02040502050405020303" pitchFamily="18" charset="0"/>
                <a:ea typeface="Tahoma" panose="020B0604030504040204" pitchFamily="34" charset="0"/>
                <a:cs typeface="Tahoma" panose="020B0604030504040204" pitchFamily="34" charset="0"/>
              </a:rPr>
              <a:t>Ixina</a:t>
            </a:r>
            <a:r>
              <a:rPr lang="fr-FR" b="1" dirty="0">
                <a:latin typeface="Georgia" panose="02040502050405020303" pitchFamily="18" charset="0"/>
                <a:ea typeface="Tahoma" panose="020B0604030504040204" pitchFamily="34" charset="0"/>
                <a:cs typeface="Tahoma" panose="020B0604030504040204" pitchFamily="34" charset="0"/>
              </a:rPr>
              <a:t> - Oui à vos rêves </a:t>
            </a:r>
          </a:p>
        </p:txBody>
      </p:sp>
      <p:sp>
        <p:nvSpPr>
          <p:cNvPr id="14" name="Rectangle à coins arrondis 2">
            <a:extLst>
              <a:ext uri="{FF2B5EF4-FFF2-40B4-BE49-F238E27FC236}">
                <a16:creationId xmlns:a16="http://schemas.microsoft.com/office/drawing/2014/main" id="{DAE5DD37-02FE-70F8-3FCE-D8EC5AFBDB28}"/>
              </a:ext>
            </a:extLst>
          </p:cNvPr>
          <p:cNvSpPr/>
          <p:nvPr/>
        </p:nvSpPr>
        <p:spPr>
          <a:xfrm>
            <a:off x="4765007" y="935277"/>
            <a:ext cx="2371452"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2"/>
          </a:lnRef>
          <a:fillRef idx="3">
            <a:schemeClr val="accent2"/>
          </a:fillRef>
          <a:effectRef idx="3">
            <a:schemeClr val="accent2"/>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14" b="1" i="0" u="none" strike="noStrike" kern="1200" cap="none" spc="0" normalizeH="0" baseline="0" noProof="0" dirty="0">
                <a:ln>
                  <a:noFill/>
                </a:ln>
                <a:solidFill>
                  <a:srgbClr val="FFFFFF"/>
                </a:solidFill>
                <a:effectLst/>
                <a:uLnTx/>
                <a:uFillTx/>
                <a:latin typeface="Calibri"/>
                <a:ea typeface="+mn-ea"/>
                <a:cs typeface="+mn-cs"/>
              </a:rPr>
              <a:t>Inspiration</a:t>
            </a:r>
          </a:p>
        </p:txBody>
      </p:sp>
      <p:sp>
        <p:nvSpPr>
          <p:cNvPr id="15" name="Rectangle à coins arrondis 6">
            <a:extLst>
              <a:ext uri="{FF2B5EF4-FFF2-40B4-BE49-F238E27FC236}">
                <a16:creationId xmlns:a16="http://schemas.microsoft.com/office/drawing/2014/main" id="{9A2D80EB-FAB3-1263-5B9E-F4BA4A2BD519}"/>
              </a:ext>
            </a:extLst>
          </p:cNvPr>
          <p:cNvSpPr/>
          <p:nvPr/>
        </p:nvSpPr>
        <p:spPr>
          <a:xfrm>
            <a:off x="4838645" y="6240690"/>
            <a:ext cx="2371452"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3"/>
          </a:lnRef>
          <a:fillRef idx="3">
            <a:schemeClr val="accent3"/>
          </a:fillRef>
          <a:effectRef idx="3">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14" b="1" i="0" u="none" strike="noStrike" kern="1200" cap="none" spc="0" normalizeH="0" baseline="0" noProof="0" dirty="0">
                <a:ln>
                  <a:noFill/>
                </a:ln>
                <a:solidFill>
                  <a:srgbClr val="FFFFFF"/>
                </a:solidFill>
                <a:effectLst/>
                <a:uLnTx/>
                <a:uFillTx/>
                <a:latin typeface="Calibri"/>
                <a:ea typeface="+mn-ea"/>
                <a:cs typeface="+mn-cs"/>
              </a:rPr>
              <a:t>Métiers</a:t>
            </a:r>
          </a:p>
        </p:txBody>
      </p:sp>
      <p:sp>
        <p:nvSpPr>
          <p:cNvPr id="16" name="Rectangle à coins arrondis 7">
            <a:extLst>
              <a:ext uri="{FF2B5EF4-FFF2-40B4-BE49-F238E27FC236}">
                <a16:creationId xmlns:a16="http://schemas.microsoft.com/office/drawing/2014/main" id="{757D1747-CF89-62DE-8A59-A2F023EDC3C1}"/>
              </a:ext>
            </a:extLst>
          </p:cNvPr>
          <p:cNvSpPr/>
          <p:nvPr/>
        </p:nvSpPr>
        <p:spPr>
          <a:xfrm>
            <a:off x="126124" y="3471901"/>
            <a:ext cx="1947978"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4"/>
          </a:lnRef>
          <a:fillRef idx="3">
            <a:schemeClr val="accent4"/>
          </a:fillRef>
          <a:effectRef idx="3">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714" b="1" i="0" u="none" strike="noStrike" kern="1200" cap="none" spc="0" normalizeH="0" baseline="0" noProof="0" dirty="0">
                <a:ln>
                  <a:noFill/>
                </a:ln>
                <a:solidFill>
                  <a:srgbClr val="FFFFFF"/>
                </a:solidFill>
                <a:effectLst/>
                <a:uLnTx/>
                <a:uFillTx/>
                <a:latin typeface="Calibri"/>
                <a:ea typeface="+mn-ea"/>
                <a:cs typeface="+mn-cs"/>
              </a:rPr>
              <a:t>Expertise</a:t>
            </a:r>
          </a:p>
        </p:txBody>
      </p:sp>
      <p:sp>
        <p:nvSpPr>
          <p:cNvPr id="17" name="Rectangle à coins arrondis 8">
            <a:extLst>
              <a:ext uri="{FF2B5EF4-FFF2-40B4-BE49-F238E27FC236}">
                <a16:creationId xmlns:a16="http://schemas.microsoft.com/office/drawing/2014/main" id="{817B8E4E-A311-26EE-0023-DB0FD604C154}"/>
              </a:ext>
            </a:extLst>
          </p:cNvPr>
          <p:cNvSpPr/>
          <p:nvPr/>
        </p:nvSpPr>
        <p:spPr>
          <a:xfrm>
            <a:off x="10117898" y="3455851"/>
            <a:ext cx="1947978" cy="491396"/>
          </a:xfrm>
          <a:prstGeom prst="roundRect">
            <a:avLst/>
          </a:prstGeom>
          <a:solidFill>
            <a:srgbClr val="D9117E"/>
          </a:solidFill>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714" b="1" dirty="0">
                <a:solidFill>
                  <a:srgbClr val="FFFFFF"/>
                </a:solidFill>
                <a:latin typeface="Calibri"/>
              </a:rPr>
              <a:t>Personnalisation</a:t>
            </a:r>
            <a:endParaRPr kumimoji="0" lang="fr-FR" sz="1714" b="1" i="0" u="none" strike="noStrike" kern="1200" cap="none" spc="0" normalizeH="0" baseline="0" noProof="0" dirty="0">
              <a:ln>
                <a:noFill/>
              </a:ln>
              <a:solidFill>
                <a:srgbClr val="FFFFFF"/>
              </a:solidFill>
              <a:effectLst/>
              <a:uLnTx/>
              <a:uFillTx/>
              <a:latin typeface="Calibri"/>
              <a:ea typeface="+mn-ea"/>
              <a:cs typeface="+mn-cs"/>
            </a:endParaRPr>
          </a:p>
        </p:txBody>
      </p:sp>
      <p:sp>
        <p:nvSpPr>
          <p:cNvPr id="24" name="ZoneTexte 23">
            <a:extLst>
              <a:ext uri="{FF2B5EF4-FFF2-40B4-BE49-F238E27FC236}">
                <a16:creationId xmlns:a16="http://schemas.microsoft.com/office/drawing/2014/main" id="{F2D0B3D9-F5BD-098D-C797-0693955214FB}"/>
              </a:ext>
            </a:extLst>
          </p:cNvPr>
          <p:cNvSpPr txBox="1"/>
          <p:nvPr/>
        </p:nvSpPr>
        <p:spPr>
          <a:xfrm>
            <a:off x="2280157" y="4175081"/>
            <a:ext cx="4217821"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Schmidt  - Home SCHMIDT Home</a:t>
            </a:r>
          </a:p>
        </p:txBody>
      </p:sp>
      <p:sp>
        <p:nvSpPr>
          <p:cNvPr id="8" name="ZoneTexte 7">
            <a:extLst>
              <a:ext uri="{FF2B5EF4-FFF2-40B4-BE49-F238E27FC236}">
                <a16:creationId xmlns:a16="http://schemas.microsoft.com/office/drawing/2014/main" id="{7E65A5AC-5BC3-DF5C-8E46-E859F092433B}"/>
              </a:ext>
            </a:extLst>
          </p:cNvPr>
          <p:cNvSpPr txBox="1"/>
          <p:nvPr/>
        </p:nvSpPr>
        <p:spPr>
          <a:xfrm>
            <a:off x="6237673" y="5136506"/>
            <a:ext cx="5498621" cy="369332"/>
          </a:xfrm>
          <a:prstGeom prst="rect">
            <a:avLst/>
          </a:prstGeom>
          <a:solidFill>
            <a:schemeClr val="bg1"/>
          </a:solidFill>
          <a:ln>
            <a:solidFill>
              <a:srgbClr val="D9117E"/>
            </a:solidFill>
          </a:ln>
        </p:spPr>
        <p:txBody>
          <a:bodyPr wrap="none" rtlCol="0">
            <a:spAutoFit/>
          </a:bodyPr>
          <a:lstStyle/>
          <a:p>
            <a:pPr algn="ctr"/>
            <a:r>
              <a:rPr lang="fr-FR" b="1" dirty="0" err="1">
                <a:latin typeface="Georgia" panose="02040502050405020303" pitchFamily="18" charset="0"/>
                <a:ea typeface="Tahoma" panose="020B0604030504040204" pitchFamily="34" charset="0"/>
                <a:cs typeface="Tahoma" panose="020B0604030504040204" pitchFamily="34" charset="0"/>
              </a:rPr>
              <a:t>Perene</a:t>
            </a:r>
            <a:r>
              <a:rPr lang="fr-FR" b="1" dirty="0">
                <a:latin typeface="Georgia" panose="02040502050405020303" pitchFamily="18" charset="0"/>
                <a:ea typeface="Tahoma" panose="020B0604030504040204" pitchFamily="34" charset="0"/>
                <a:cs typeface="Tahoma" panose="020B0604030504040204" pitchFamily="34" charset="0"/>
              </a:rPr>
              <a:t> - Créations d’intérieurs particuliers</a:t>
            </a:r>
          </a:p>
        </p:txBody>
      </p:sp>
      <p:sp>
        <p:nvSpPr>
          <p:cNvPr id="9" name="ZoneTexte 8">
            <a:extLst>
              <a:ext uri="{FF2B5EF4-FFF2-40B4-BE49-F238E27FC236}">
                <a16:creationId xmlns:a16="http://schemas.microsoft.com/office/drawing/2014/main" id="{4849D163-9D9A-9E54-7EAC-EB806DE53090}"/>
              </a:ext>
            </a:extLst>
          </p:cNvPr>
          <p:cNvSpPr txBox="1"/>
          <p:nvPr/>
        </p:nvSpPr>
        <p:spPr>
          <a:xfrm>
            <a:off x="7011832" y="2858685"/>
            <a:ext cx="3783407"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Cuisinella - Là c'est chez vous </a:t>
            </a:r>
          </a:p>
        </p:txBody>
      </p:sp>
      <p:sp>
        <p:nvSpPr>
          <p:cNvPr id="3" name="ZoneTexte 2">
            <a:extLst>
              <a:ext uri="{FF2B5EF4-FFF2-40B4-BE49-F238E27FC236}">
                <a16:creationId xmlns:a16="http://schemas.microsoft.com/office/drawing/2014/main" id="{94E937BF-A1EB-1D6C-6E83-0E2A613F11CA}"/>
              </a:ext>
            </a:extLst>
          </p:cNvPr>
          <p:cNvSpPr txBox="1"/>
          <p:nvPr/>
        </p:nvSpPr>
        <p:spPr>
          <a:xfrm>
            <a:off x="2516874" y="4708387"/>
            <a:ext cx="3265639" cy="369332"/>
          </a:xfrm>
          <a:prstGeom prst="rect">
            <a:avLst/>
          </a:prstGeom>
          <a:solidFill>
            <a:schemeClr val="bg1"/>
          </a:solidFill>
          <a:ln>
            <a:solidFill>
              <a:srgbClr val="D9117E"/>
            </a:solidFill>
          </a:ln>
        </p:spPr>
        <p:txBody>
          <a:bodyPr wrap="none" rtlCol="0">
            <a:spAutoFit/>
          </a:bodyPr>
          <a:lstStyle/>
          <a:p>
            <a:pPr algn="ctr"/>
            <a:r>
              <a:rPr lang="fr-FR" b="1" dirty="0" err="1">
                <a:latin typeface="Georgia" panose="02040502050405020303" pitchFamily="18" charset="0"/>
                <a:ea typeface="Tahoma" panose="020B0604030504040204" pitchFamily="34" charset="0"/>
                <a:cs typeface="Tahoma" panose="020B0604030504040204" pitchFamily="34" charset="0"/>
              </a:rPr>
              <a:t>SoCooc</a:t>
            </a:r>
            <a:r>
              <a:rPr lang="fr-FR" b="1" dirty="0">
                <a:latin typeface="Georgia" panose="02040502050405020303" pitchFamily="18" charset="0"/>
                <a:ea typeface="Tahoma" panose="020B0604030504040204" pitchFamily="34" charset="0"/>
                <a:cs typeface="Tahoma" panose="020B0604030504040204" pitchFamily="34" charset="0"/>
              </a:rPr>
              <a:t> – Cuisine équipée</a:t>
            </a:r>
          </a:p>
        </p:txBody>
      </p:sp>
      <p:sp>
        <p:nvSpPr>
          <p:cNvPr id="10" name="ZoneTexte 9">
            <a:extLst>
              <a:ext uri="{FF2B5EF4-FFF2-40B4-BE49-F238E27FC236}">
                <a16:creationId xmlns:a16="http://schemas.microsoft.com/office/drawing/2014/main" id="{B6158D5F-DB97-7C5F-7A00-FA903A07BE1B}"/>
              </a:ext>
            </a:extLst>
          </p:cNvPr>
          <p:cNvSpPr txBox="1"/>
          <p:nvPr/>
        </p:nvSpPr>
        <p:spPr>
          <a:xfrm>
            <a:off x="7747409" y="2275117"/>
            <a:ext cx="2132315"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Inspiré par vous</a:t>
            </a:r>
          </a:p>
        </p:txBody>
      </p:sp>
      <p:sp>
        <p:nvSpPr>
          <p:cNvPr id="11" name="ZoneTexte 10">
            <a:extLst>
              <a:ext uri="{FF2B5EF4-FFF2-40B4-BE49-F238E27FC236}">
                <a16:creationId xmlns:a16="http://schemas.microsoft.com/office/drawing/2014/main" id="{0B67304C-B064-224E-DB5D-B6DB866C4AF3}"/>
              </a:ext>
            </a:extLst>
          </p:cNvPr>
          <p:cNvSpPr txBox="1"/>
          <p:nvPr/>
        </p:nvSpPr>
        <p:spPr>
          <a:xfrm>
            <a:off x="5348247" y="3325600"/>
            <a:ext cx="4394153"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Cuisine plus – Sortez des standards</a:t>
            </a:r>
          </a:p>
        </p:txBody>
      </p:sp>
      <p:sp>
        <p:nvSpPr>
          <p:cNvPr id="12" name="ZoneTexte 11">
            <a:extLst>
              <a:ext uri="{FF2B5EF4-FFF2-40B4-BE49-F238E27FC236}">
                <a16:creationId xmlns:a16="http://schemas.microsoft.com/office/drawing/2014/main" id="{5650218E-64CB-A44E-180C-D4913C2B8D53}"/>
              </a:ext>
            </a:extLst>
          </p:cNvPr>
          <p:cNvSpPr txBox="1"/>
          <p:nvPr/>
        </p:nvSpPr>
        <p:spPr>
          <a:xfrm>
            <a:off x="6237673" y="5624151"/>
            <a:ext cx="4854214"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Cuisine référence – Créateur Cuisiniste</a:t>
            </a:r>
          </a:p>
        </p:txBody>
      </p:sp>
      <p:sp>
        <p:nvSpPr>
          <p:cNvPr id="13" name="ZoneTexte 12">
            <a:extLst>
              <a:ext uri="{FF2B5EF4-FFF2-40B4-BE49-F238E27FC236}">
                <a16:creationId xmlns:a16="http://schemas.microsoft.com/office/drawing/2014/main" id="{5BBDD584-DB8A-1C5B-0272-B0140B356293}"/>
              </a:ext>
            </a:extLst>
          </p:cNvPr>
          <p:cNvSpPr txBox="1"/>
          <p:nvPr/>
        </p:nvSpPr>
        <p:spPr>
          <a:xfrm>
            <a:off x="3333414" y="5439485"/>
            <a:ext cx="2811988" cy="369332"/>
          </a:xfrm>
          <a:prstGeom prst="rect">
            <a:avLst/>
          </a:prstGeom>
          <a:solidFill>
            <a:schemeClr val="bg1"/>
          </a:solidFill>
          <a:ln>
            <a:solidFill>
              <a:srgbClr val="D9117E"/>
            </a:solidFill>
          </a:ln>
        </p:spPr>
        <p:txBody>
          <a:bodyPr wrap="none" rtlCol="0">
            <a:spAutoFit/>
          </a:bodyPr>
          <a:lstStyle/>
          <a:p>
            <a:pPr algn="ctr"/>
            <a:r>
              <a:rPr lang="fr-FR" b="1" dirty="0">
                <a:latin typeface="Georgia" panose="02040502050405020303" pitchFamily="18" charset="0"/>
                <a:ea typeface="Tahoma" panose="020B0604030504040204" pitchFamily="34" charset="0"/>
                <a:cs typeface="Tahoma" panose="020B0604030504040204" pitchFamily="34" charset="0"/>
              </a:rPr>
              <a:t>Cuisines de confiance </a:t>
            </a:r>
          </a:p>
        </p:txBody>
      </p:sp>
    </p:spTree>
    <p:extLst>
      <p:ext uri="{BB962C8B-B14F-4D97-AF65-F5344CB8AC3E}">
        <p14:creationId xmlns:p14="http://schemas.microsoft.com/office/powerpoint/2010/main" val="29862007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3D631-565E-E9BB-752D-98D9CC7FF9A4}"/>
            </a:ext>
          </a:extLst>
        </p:cNvPr>
        <p:cNvGrpSpPr/>
        <p:nvPr/>
      </p:nvGrpSpPr>
      <p:grpSpPr>
        <a:xfrm>
          <a:off x="0" y="0"/>
          <a:ext cx="0" cy="0"/>
          <a:chOff x="0" y="0"/>
          <a:chExt cx="0" cy="0"/>
        </a:xfrm>
      </p:grpSpPr>
      <p:pic>
        <p:nvPicPr>
          <p:cNvPr id="9221" name="Picture 5" descr="Nouveau film Darty Concepteur Cuisine ! - DARTY CONCEPTEUR CUISINE - Le  Nouveau Bélier - agence Publicité / communication / 360">
            <a:extLst>
              <a:ext uri="{FF2B5EF4-FFF2-40B4-BE49-F238E27FC236}">
                <a16:creationId xmlns:a16="http://schemas.microsoft.com/office/drawing/2014/main" id="{09BBD8C5-DEBA-898D-3E7D-7A9421304B86}"/>
              </a:ext>
            </a:extLst>
          </p:cNvPr>
          <p:cNvPicPr>
            <a:picLocks noChangeAspect="1" noChangeArrowheads="1"/>
          </p:cNvPicPr>
          <p:nvPr/>
        </p:nvPicPr>
        <p:blipFill>
          <a:blip r:embed="rId2" cstate="email">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rcRect/>
          <a:stretch>
            <a:fillRect/>
          </a:stretch>
        </p:blipFill>
        <p:spPr bwMode="auto">
          <a:xfrm>
            <a:off x="0" y="-61546"/>
            <a:ext cx="12192000" cy="6972299"/>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AD3FE28F-4376-E74C-8A7A-3179B3FEB93B}"/>
              </a:ext>
            </a:extLst>
          </p:cNvPr>
          <p:cNvSpPr/>
          <p:nvPr/>
        </p:nvSpPr>
        <p:spPr>
          <a:xfrm>
            <a:off x="316523" y="6349"/>
            <a:ext cx="11385950" cy="6972299"/>
          </a:xfrm>
          <a:prstGeom prst="rect">
            <a:avLst/>
          </a:prstGeom>
          <a:solidFill>
            <a:srgbClr val="000000">
              <a:alpha val="43922"/>
            </a:srgbClr>
          </a:solidFill>
          <a:ln>
            <a:noFill/>
          </a:ln>
          <a:effectLst>
            <a:softEdge rad="635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Rectangle 1">
            <a:extLst>
              <a:ext uri="{FF2B5EF4-FFF2-40B4-BE49-F238E27FC236}">
                <a16:creationId xmlns:a16="http://schemas.microsoft.com/office/drawing/2014/main" id="{FAAE243C-4E2C-9D0C-8DE3-A4837B26C55E}"/>
              </a:ext>
            </a:extLst>
          </p:cNvPr>
          <p:cNvSpPr/>
          <p:nvPr/>
        </p:nvSpPr>
        <p:spPr>
          <a:xfrm>
            <a:off x="468923" y="5037992"/>
            <a:ext cx="11385950" cy="545123"/>
          </a:xfrm>
          <a:prstGeom prst="rect">
            <a:avLst/>
          </a:prstGeom>
          <a:solidFill>
            <a:srgbClr val="000000">
              <a:alpha val="43922"/>
            </a:srgbClr>
          </a:solidFill>
          <a:ln>
            <a:noFill/>
          </a:ln>
          <a:effectLst>
            <a:softEdge rad="635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a:extLst>
              <a:ext uri="{FF2B5EF4-FFF2-40B4-BE49-F238E27FC236}">
                <a16:creationId xmlns:a16="http://schemas.microsoft.com/office/drawing/2014/main" id="{04BD4604-EC62-86F0-53BE-409985DE0F0D}"/>
              </a:ext>
            </a:extLst>
          </p:cNvPr>
          <p:cNvSpPr txBox="1"/>
          <p:nvPr/>
        </p:nvSpPr>
        <p:spPr>
          <a:xfrm>
            <a:off x="2155736" y="854668"/>
            <a:ext cx="8181338" cy="4708981"/>
          </a:xfrm>
          <a:prstGeom prst="rect">
            <a:avLst/>
          </a:prstGeom>
          <a:noFill/>
        </p:spPr>
        <p:txBody>
          <a:bodyPr wrap="square">
            <a:spAutoFit/>
          </a:bodyPr>
          <a:lstStyle/>
          <a:p>
            <a:r>
              <a:rPr lang="fr-FR" sz="2400" b="1" i="1" dirty="0">
                <a:solidFill>
                  <a:schemeClr val="bg1"/>
                </a:solidFill>
                <a:latin typeface="Georgia" panose="02040502050405020303" pitchFamily="18" charset="0"/>
                <a:ea typeface="Tahoma" panose="020B0604030504040204" pitchFamily="34" charset="0"/>
                <a:cs typeface="Tahoma" panose="020B0604030504040204" pitchFamily="34" charset="0"/>
              </a:rPr>
              <a:t>UNE SIGNATURE QUI S’INSPIRER </a:t>
            </a:r>
            <a:br>
              <a:rPr lang="fr-FR" sz="2400" b="1" i="1" dirty="0">
                <a:solidFill>
                  <a:schemeClr val="bg1"/>
                </a:solidFill>
                <a:latin typeface="Georgia" panose="02040502050405020303" pitchFamily="18" charset="0"/>
                <a:ea typeface="Tahoma" panose="020B0604030504040204" pitchFamily="34" charset="0"/>
                <a:cs typeface="Tahoma" panose="020B0604030504040204" pitchFamily="34" charset="0"/>
              </a:rPr>
            </a:br>
            <a:r>
              <a:rPr lang="fr-FR" sz="2400" b="1" i="1" dirty="0">
                <a:solidFill>
                  <a:schemeClr val="bg1"/>
                </a:solidFill>
                <a:latin typeface="Georgia" panose="02040502050405020303" pitchFamily="18" charset="0"/>
                <a:ea typeface="Tahoma" panose="020B0604030504040204" pitchFamily="34" charset="0"/>
                <a:cs typeface="Tahoma" panose="020B0604030504040204" pitchFamily="34" charset="0"/>
              </a:rPr>
              <a:t>DE NOTRE CONFIANCE COMPLICE…</a:t>
            </a:r>
          </a:p>
          <a:p>
            <a:r>
              <a:rPr lang="fr-FR" sz="2800" dirty="0">
                <a:solidFill>
                  <a:schemeClr val="bg1"/>
                </a:solidFill>
                <a:latin typeface="Georgia" panose="02040502050405020303" pitchFamily="18" charset="0"/>
              </a:rPr>
              <a:t>…et nourrir l’idée que chez Darty, une cuisine ne doit pas être une équation impossible à résoudre. Nous avons une idée simple : la cuisine, c’est la vie. Et la vie, c’est mieux quand on peut avoir confiance. Chez nous, pas de mystère, pas de mauvaise surprise, pas d’angoisse. Juste un projet bien mené, un design bien pensé, un service bien ficelé. Bref, une cuisine où le mot ‘confiance’ n’est pas qu’une promesse, c’est un engagement.</a:t>
            </a:r>
            <a:endParaRPr lang="fr-FR" sz="2800" b="1" dirty="0">
              <a:solidFill>
                <a:schemeClr val="bg1"/>
              </a:solidFill>
              <a:latin typeface="Georgia" panose="02040502050405020303" pitchFamily="18" charset="0"/>
            </a:endParaRPr>
          </a:p>
        </p:txBody>
      </p:sp>
    </p:spTree>
    <p:extLst>
      <p:ext uri="{BB962C8B-B14F-4D97-AF65-F5344CB8AC3E}">
        <p14:creationId xmlns:p14="http://schemas.microsoft.com/office/powerpoint/2010/main" val="3330397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Rappel des clés de </a:t>
            </a:r>
            <a:r>
              <a:rPr lang="fr-FR" dirty="0" err="1"/>
              <a:t>succés</a:t>
            </a:r>
            <a:endParaRPr lang="fr-FR" dirty="0"/>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NOUVELLE SIGNATURE</a:t>
            </a:r>
          </a:p>
        </p:txBody>
      </p:sp>
      <p:sp>
        <p:nvSpPr>
          <p:cNvPr id="3" name="ZoneTexte 2">
            <a:extLst>
              <a:ext uri="{FF2B5EF4-FFF2-40B4-BE49-F238E27FC236}">
                <a16:creationId xmlns:a16="http://schemas.microsoft.com/office/drawing/2014/main" id="{0EF06545-CBC8-8A2A-EA44-D138FB3B3F61}"/>
              </a:ext>
            </a:extLst>
          </p:cNvPr>
          <p:cNvSpPr txBox="1"/>
          <p:nvPr/>
        </p:nvSpPr>
        <p:spPr>
          <a:xfrm>
            <a:off x="2522237" y="4893425"/>
            <a:ext cx="7147525" cy="523220"/>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DIRE CE QUE l’ON EST  </a:t>
            </a:r>
          </a:p>
        </p:txBody>
      </p:sp>
      <p:sp>
        <p:nvSpPr>
          <p:cNvPr id="14" name="ZoneTexte 13">
            <a:extLst>
              <a:ext uri="{FF2B5EF4-FFF2-40B4-BE49-F238E27FC236}">
                <a16:creationId xmlns:a16="http://schemas.microsoft.com/office/drawing/2014/main" id="{039369DA-D474-9F37-6D95-7541A1089AA7}"/>
              </a:ext>
            </a:extLst>
          </p:cNvPr>
          <p:cNvSpPr txBox="1"/>
          <p:nvPr/>
        </p:nvSpPr>
        <p:spPr>
          <a:xfrm>
            <a:off x="786875" y="1922731"/>
            <a:ext cx="8000073" cy="2554545"/>
          </a:xfrm>
          <a:prstGeom prst="rect">
            <a:avLst/>
          </a:prstGeom>
          <a:noFill/>
        </p:spPr>
        <p:txBody>
          <a:bodyPr wrap="square" rtlCol="0">
            <a:spAutoFit/>
          </a:bodyPr>
          <a:lstStyle/>
          <a:p>
            <a:r>
              <a:rPr lang="fr-FR" sz="3200" b="1" dirty="0">
                <a:latin typeface="Georgia" panose="02040502050405020303" pitchFamily="18" charset="0"/>
              </a:rPr>
              <a:t>Une signature doit être…</a:t>
            </a:r>
            <a:br>
              <a:rPr lang="fr-FR" sz="3200" dirty="0">
                <a:latin typeface="Georgia" panose="02040502050405020303" pitchFamily="18" charset="0"/>
              </a:rPr>
            </a:br>
            <a:r>
              <a:rPr lang="fr-FR" sz="3200" dirty="0">
                <a:latin typeface="Georgia" panose="02040502050405020303" pitchFamily="18" charset="0"/>
              </a:rPr>
              <a:t>Courte et mémorisable</a:t>
            </a:r>
            <a:br>
              <a:rPr lang="fr-FR" sz="3200" dirty="0">
                <a:latin typeface="Georgia" panose="02040502050405020303" pitchFamily="18" charset="0"/>
              </a:rPr>
            </a:br>
            <a:r>
              <a:rPr lang="fr-FR" sz="3200" dirty="0">
                <a:latin typeface="Georgia" panose="02040502050405020303" pitchFamily="18" charset="0"/>
              </a:rPr>
              <a:t>Différenciante  </a:t>
            </a:r>
            <a:br>
              <a:rPr lang="fr-FR" sz="3200" dirty="0">
                <a:latin typeface="Georgia" panose="02040502050405020303" pitchFamily="18" charset="0"/>
              </a:rPr>
            </a:br>
            <a:r>
              <a:rPr lang="fr-FR" sz="3200" dirty="0">
                <a:latin typeface="Georgia" panose="02040502050405020303" pitchFamily="18" charset="0"/>
              </a:rPr>
              <a:t>Alignée avec la promesse de marque</a:t>
            </a:r>
            <a:br>
              <a:rPr lang="fr-FR" sz="3200" dirty="0">
                <a:latin typeface="Georgia" panose="02040502050405020303" pitchFamily="18" charset="0"/>
              </a:rPr>
            </a:br>
            <a:r>
              <a:rPr lang="fr-FR" sz="3200" dirty="0">
                <a:latin typeface="Georgia" panose="02040502050405020303" pitchFamily="18" charset="0"/>
              </a:rPr>
              <a:t>Facile à comprendre et à décliner</a:t>
            </a:r>
            <a:endParaRPr lang="fr-FR" sz="4400" b="1" dirty="0">
              <a:latin typeface="Georgia" panose="02040502050405020303" pitchFamily="18" charset="0"/>
              <a:ea typeface="Tahoma" panose="020B0604030504040204" pitchFamily="34" charset="0"/>
              <a:cs typeface="Tahoma" panose="020B0604030504040204" pitchFamily="34" charset="0"/>
            </a:endParaRPr>
          </a:p>
        </p:txBody>
      </p:sp>
      <p:sp>
        <p:nvSpPr>
          <p:cNvPr id="6" name="ZoneTexte 5">
            <a:extLst>
              <a:ext uri="{FF2B5EF4-FFF2-40B4-BE49-F238E27FC236}">
                <a16:creationId xmlns:a16="http://schemas.microsoft.com/office/drawing/2014/main" id="{76217769-BB97-60E2-B5E1-7B074ED3A3F9}"/>
              </a:ext>
            </a:extLst>
          </p:cNvPr>
          <p:cNvSpPr txBox="1"/>
          <p:nvPr/>
        </p:nvSpPr>
        <p:spPr>
          <a:xfrm>
            <a:off x="2522237" y="5546458"/>
            <a:ext cx="7656021" cy="461665"/>
          </a:xfrm>
          <a:prstGeom prst="rect">
            <a:avLst/>
          </a:prstGeom>
          <a:noFill/>
        </p:spPr>
        <p:txBody>
          <a:bodyPr wrap="square">
            <a:spAutoFit/>
          </a:bodyPr>
          <a:lstStyle/>
          <a:p>
            <a:r>
              <a:rPr lang="fr-FR" sz="24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Nourrir le choix Darty Concepteur Cuisine  </a:t>
            </a:r>
            <a:endParaRPr lang="fr-FR" sz="24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60887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7031D-BD53-BEE3-2983-8DE20D60EFB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A46CA57-6206-ACEC-53A5-3459F55ECF0D}"/>
              </a:ext>
            </a:extLst>
          </p:cNvPr>
          <p:cNvSpPr>
            <a:spLocks noGrp="1"/>
          </p:cNvSpPr>
          <p:nvPr>
            <p:ph type="title"/>
          </p:nvPr>
        </p:nvSpPr>
        <p:spPr/>
        <p:txBody>
          <a:bodyPr/>
          <a:lstStyle/>
          <a:p>
            <a:pPr algn="l"/>
            <a:r>
              <a:rPr lang="fr-FR" dirty="0"/>
              <a:t>Quelle signature ?</a:t>
            </a:r>
          </a:p>
        </p:txBody>
      </p:sp>
      <p:sp>
        <p:nvSpPr>
          <p:cNvPr id="4" name="Espace réservé du texte 3">
            <a:extLst>
              <a:ext uri="{FF2B5EF4-FFF2-40B4-BE49-F238E27FC236}">
                <a16:creationId xmlns:a16="http://schemas.microsoft.com/office/drawing/2014/main" id="{7B4A8F1A-2925-690C-9B3A-93CD9813FCD2}"/>
              </a:ext>
            </a:extLst>
          </p:cNvPr>
          <p:cNvSpPr>
            <a:spLocks noGrp="1"/>
          </p:cNvSpPr>
          <p:nvPr>
            <p:ph type="body" sz="quarter" idx="11"/>
          </p:nvPr>
        </p:nvSpPr>
        <p:spPr/>
        <p:txBody>
          <a:bodyPr/>
          <a:lstStyle/>
          <a:p>
            <a:pPr algn="l"/>
            <a:r>
              <a:rPr lang="fr-FR" dirty="0"/>
              <a:t>Darty Concepteur cuisine</a:t>
            </a:r>
          </a:p>
        </p:txBody>
      </p:sp>
      <p:sp>
        <p:nvSpPr>
          <p:cNvPr id="3" name="ZoneTexte 2">
            <a:extLst>
              <a:ext uri="{FF2B5EF4-FFF2-40B4-BE49-F238E27FC236}">
                <a16:creationId xmlns:a16="http://schemas.microsoft.com/office/drawing/2014/main" id="{CE897E96-76A3-ECAE-3E20-E0400F0E3B7B}"/>
              </a:ext>
            </a:extLst>
          </p:cNvPr>
          <p:cNvSpPr txBox="1"/>
          <p:nvPr/>
        </p:nvSpPr>
        <p:spPr>
          <a:xfrm>
            <a:off x="300038" y="1959521"/>
            <a:ext cx="6013676" cy="2246769"/>
          </a:xfrm>
          <a:prstGeom prst="rect">
            <a:avLst/>
          </a:prstGeom>
          <a:noFill/>
        </p:spPr>
        <p:txBody>
          <a:bodyPr wrap="square" rtlCol="0">
            <a:spAutoFit/>
          </a:bodyPr>
          <a:lstStyle/>
          <a:p>
            <a:r>
              <a:rPr lang="fr-FR" sz="2800" dirty="0">
                <a:latin typeface="Georgia" panose="02040502050405020303" pitchFamily="18" charset="0"/>
              </a:rPr>
              <a:t>Nous avons cherché les mots justes. Ceux qui traduisent notre promesse. </a:t>
            </a:r>
            <a:br>
              <a:rPr lang="fr-FR" sz="2800" dirty="0">
                <a:latin typeface="Georgia" panose="02040502050405020303" pitchFamily="18" charset="0"/>
              </a:rPr>
            </a:br>
            <a:r>
              <a:rPr lang="fr-FR" sz="2800" dirty="0">
                <a:latin typeface="Georgia" panose="02040502050405020303" pitchFamily="18" charset="0"/>
              </a:rPr>
              <a:t>Ceux qui résonnent, qui se retiennent, qui font écho à notre engagement. </a:t>
            </a:r>
            <a:endParaRPr lang="fr-FR" sz="2800" dirty="0">
              <a:latin typeface="Georgia" panose="02040502050405020303" pitchFamily="18" charset="0"/>
              <a:ea typeface="Tahoma" panose="020B0604030504040204" pitchFamily="34" charset="0"/>
              <a:cs typeface="Tahoma" panose="020B0604030504040204" pitchFamily="34" charset="0"/>
            </a:endParaRPr>
          </a:p>
        </p:txBody>
      </p:sp>
      <p:sp>
        <p:nvSpPr>
          <p:cNvPr id="6" name="ZoneTexte 5">
            <a:extLst>
              <a:ext uri="{FF2B5EF4-FFF2-40B4-BE49-F238E27FC236}">
                <a16:creationId xmlns:a16="http://schemas.microsoft.com/office/drawing/2014/main" id="{84B6103C-E831-2195-2422-77AAE42354D8}"/>
              </a:ext>
            </a:extLst>
          </p:cNvPr>
          <p:cNvSpPr txBox="1"/>
          <p:nvPr/>
        </p:nvSpPr>
        <p:spPr>
          <a:xfrm>
            <a:off x="2011886" y="5186845"/>
            <a:ext cx="7950926" cy="954107"/>
          </a:xfrm>
          <a:prstGeom prst="rect">
            <a:avLst/>
          </a:prstGeom>
          <a:noFill/>
        </p:spPr>
        <p:txBody>
          <a:bodyPr wrap="square">
            <a:spAutoFit/>
          </a:bodyPr>
          <a:lstStyle/>
          <a:p>
            <a:pPr algn="ctr"/>
            <a:r>
              <a:rPr lang="fr-FR" sz="2800" b="1" dirty="0">
                <a:latin typeface="Georgia" panose="02040502050405020303" pitchFamily="18" charset="0"/>
              </a:rPr>
              <a:t>Voici les signatures qui donneront à Darty Concepteur Cuisine toute sa place.</a:t>
            </a:r>
            <a:endParaRPr lang="fr-FR" sz="2800" dirty="0"/>
          </a:p>
        </p:txBody>
      </p:sp>
      <p:pic>
        <p:nvPicPr>
          <p:cNvPr id="12" name="Espace réservé pour une image  7" descr="Une image contenant personne, habits, Visage humain, intérieur&#10;&#10;Description générée automatiquement">
            <a:extLst>
              <a:ext uri="{FF2B5EF4-FFF2-40B4-BE49-F238E27FC236}">
                <a16:creationId xmlns:a16="http://schemas.microsoft.com/office/drawing/2014/main" id="{71432A09-946F-2D55-BFD1-16A7812318D3}"/>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691666" y="1133928"/>
            <a:ext cx="3897957" cy="3897957"/>
          </a:xfrm>
          <a:prstGeom prst="rect">
            <a:avLst/>
          </a:prstGeom>
        </p:spPr>
      </p:pic>
      <p:sp>
        <p:nvSpPr>
          <p:cNvPr id="13" name="Triangle isocèle 12">
            <a:extLst>
              <a:ext uri="{FF2B5EF4-FFF2-40B4-BE49-F238E27FC236}">
                <a16:creationId xmlns:a16="http://schemas.microsoft.com/office/drawing/2014/main" id="{02CBC812-BFCE-1635-0DC0-ADAC4C733F52}"/>
              </a:ext>
            </a:extLst>
          </p:cNvPr>
          <p:cNvSpPr/>
          <p:nvPr/>
        </p:nvSpPr>
        <p:spPr>
          <a:xfrm flipV="1">
            <a:off x="1776548" y="6107589"/>
            <a:ext cx="8882744" cy="37664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61383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3E61E5-E54C-76D3-795C-F41BB2F28116}"/>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9CD5B250-3869-15D1-2B42-5A594E665625}"/>
              </a:ext>
            </a:extLst>
          </p:cNvPr>
          <p:cNvSpPr txBox="1"/>
          <p:nvPr/>
        </p:nvSpPr>
        <p:spPr>
          <a:xfrm>
            <a:off x="587421" y="2875106"/>
            <a:ext cx="7413989" cy="830997"/>
          </a:xfrm>
          <a:prstGeom prst="rect">
            <a:avLst/>
          </a:prstGeom>
          <a:noFill/>
        </p:spPr>
        <p:txBody>
          <a:bodyPr wrap="square" rtlCol="0">
            <a:spAutoFit/>
          </a:bodyPr>
          <a:lstStyle/>
          <a:p>
            <a:r>
              <a:rPr lang="fr-FR" sz="4800" b="1" dirty="0">
                <a:latin typeface="Georgia" panose="02040502050405020303" pitchFamily="18" charset="0"/>
              </a:rPr>
              <a:t>Axe 1 &gt; Full confiance</a:t>
            </a:r>
            <a:endParaRPr lang="fr-FR" sz="4800" b="1" dirty="0">
              <a:latin typeface="Georgia" panose="02040502050405020303" pitchFamily="18" charset="0"/>
              <a:ea typeface="Tahoma" panose="020B0604030504040204" pitchFamily="34" charset="0"/>
              <a:cs typeface="Tahoma" panose="020B0604030504040204" pitchFamily="34" charset="0"/>
            </a:endParaRPr>
          </a:p>
        </p:txBody>
      </p:sp>
      <p:sp>
        <p:nvSpPr>
          <p:cNvPr id="6" name="ZoneTexte 5">
            <a:extLst>
              <a:ext uri="{FF2B5EF4-FFF2-40B4-BE49-F238E27FC236}">
                <a16:creationId xmlns:a16="http://schemas.microsoft.com/office/drawing/2014/main" id="{5615FE88-6381-CD2A-32D7-EC494F95A90B}"/>
              </a:ext>
            </a:extLst>
          </p:cNvPr>
          <p:cNvSpPr txBox="1"/>
          <p:nvPr/>
        </p:nvSpPr>
        <p:spPr>
          <a:xfrm>
            <a:off x="587421" y="3988415"/>
            <a:ext cx="8870088" cy="1384995"/>
          </a:xfrm>
          <a:prstGeom prst="rect">
            <a:avLst/>
          </a:prstGeom>
          <a:noFill/>
        </p:spPr>
        <p:txBody>
          <a:bodyPr wrap="square">
            <a:spAutoFit/>
          </a:bodyPr>
          <a:lstStyle/>
          <a:p>
            <a:r>
              <a:rPr lang="fr-FR" sz="2800" dirty="0">
                <a:latin typeface="Avenir Next LT Pro" panose="020B0504020202020204" pitchFamily="34" charset="0"/>
              </a:rPr>
              <a:t>Positionne Darty comme un garant de sérénité, </a:t>
            </a:r>
            <a:br>
              <a:rPr lang="fr-FR" sz="2800" dirty="0">
                <a:latin typeface="Avenir Next LT Pro" panose="020B0504020202020204" pitchFamily="34" charset="0"/>
              </a:rPr>
            </a:br>
            <a:r>
              <a:rPr lang="fr-FR" sz="2800" dirty="0">
                <a:latin typeface="Avenir Next LT Pro" panose="020B0504020202020204" pitchFamily="34" charset="0"/>
              </a:rPr>
              <a:t>en mettant l’accent sur la transparence et la fiabilité, au cœur de la plateforme de marque.</a:t>
            </a:r>
          </a:p>
        </p:txBody>
      </p:sp>
    </p:spTree>
    <p:extLst>
      <p:ext uri="{BB962C8B-B14F-4D97-AF65-F5344CB8AC3E}">
        <p14:creationId xmlns:p14="http://schemas.microsoft.com/office/powerpoint/2010/main" val="1735498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38BB57-AD20-C6FB-BB59-25CDB2FACE48}"/>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BCAB9029-B4E0-B6B4-8ED9-3C93F94B6A28}"/>
              </a:ext>
            </a:extLst>
          </p:cNvPr>
          <p:cNvSpPr txBox="1"/>
          <p:nvPr/>
        </p:nvSpPr>
        <p:spPr>
          <a:xfrm>
            <a:off x="3584610" y="2763514"/>
            <a:ext cx="6596678"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Cuisines de confiance </a:t>
            </a:r>
          </a:p>
        </p:txBody>
      </p:sp>
      <p:pic>
        <p:nvPicPr>
          <p:cNvPr id="2" name="Picture 4" descr="Franchise Darty concepteur cuisine dans Franchise Cuisine">
            <a:extLst>
              <a:ext uri="{FF2B5EF4-FFF2-40B4-BE49-F238E27FC236}">
                <a16:creationId xmlns:a16="http://schemas.microsoft.com/office/drawing/2014/main" id="{1572E519-2155-A8C0-A6A7-638D214DBCFF}"/>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220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A4C59B-6DA9-F16F-E226-C267CC6F9C70}"/>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FA842254-948F-DD64-7EAC-135C103A320B}"/>
              </a:ext>
            </a:extLst>
          </p:cNvPr>
          <p:cNvSpPr txBox="1"/>
          <p:nvPr/>
        </p:nvSpPr>
        <p:spPr>
          <a:xfrm>
            <a:off x="3584610" y="2763514"/>
            <a:ext cx="5950668" cy="769441"/>
          </a:xfrm>
          <a:prstGeom prst="rect">
            <a:avLst/>
          </a:prstGeom>
          <a:noFill/>
        </p:spPr>
        <p:txBody>
          <a:bodyPr wrap="none" rtlCol="0">
            <a:spAutoFit/>
          </a:bodyPr>
          <a:lstStyle/>
          <a:p>
            <a:r>
              <a:rPr lang="fr-FR" sz="4400" b="1" dirty="0">
                <a:latin typeface="Georgia" panose="02040502050405020303" pitchFamily="18" charset="0"/>
                <a:ea typeface="Tahoma" panose="020B0604030504040204" pitchFamily="34" charset="0"/>
                <a:cs typeface="Tahoma" panose="020B0604030504040204" pitchFamily="34" charset="0"/>
              </a:rPr>
              <a:t>En toute confiance !</a:t>
            </a:r>
          </a:p>
        </p:txBody>
      </p:sp>
      <p:pic>
        <p:nvPicPr>
          <p:cNvPr id="2" name="Picture 4" descr="Franchise Darty concepteur cuisine dans Franchise Cuisine">
            <a:extLst>
              <a:ext uri="{FF2B5EF4-FFF2-40B4-BE49-F238E27FC236}">
                <a16:creationId xmlns:a16="http://schemas.microsoft.com/office/drawing/2014/main" id="{35AA696E-C38A-7199-9302-24B27802CF9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5677" y="1836812"/>
            <a:ext cx="2125587" cy="2125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9837705"/>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37761</TotalTime>
  <Words>1231</Words>
  <Application>Microsoft Office PowerPoint</Application>
  <PresentationFormat>Grand écran</PresentationFormat>
  <Paragraphs>124</Paragraphs>
  <Slides>35</Slides>
  <Notes>2</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35</vt:i4>
      </vt:variant>
    </vt:vector>
  </HeadingPairs>
  <TitlesOfParts>
    <vt:vector size="43" baseType="lpstr">
      <vt:lpstr>Tahoma</vt:lpstr>
      <vt:lpstr>Georgia</vt:lpstr>
      <vt:lpstr>Police système Courant</vt:lpstr>
      <vt:lpstr>Calibri</vt:lpstr>
      <vt:lpstr>Wingdings</vt:lpstr>
      <vt:lpstr>Avenir Next LT Pro</vt:lpstr>
      <vt:lpstr>Arial</vt:lpstr>
      <vt:lpstr>1_Thème LNB</vt:lpstr>
      <vt:lpstr>Présentation PowerPoint</vt:lpstr>
      <vt:lpstr>Pourquoi une nouvelle signature ?</vt:lpstr>
      <vt:lpstr>Présentation PowerPoint</vt:lpstr>
      <vt:lpstr>Présentation PowerPoint</vt:lpstr>
      <vt:lpstr>Rappel des clés de succés</vt:lpstr>
      <vt:lpstr>Quelle signature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Les territoires de signature</vt:lpstr>
      <vt:lpstr>Les territoires de signature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Les territoires de signature</vt:lpstr>
      <vt:lpstr>Présentation PowerPoint</vt:lpstr>
      <vt:lpstr>Signatures concurrence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Emilie Proteau</dc:creator>
  <cp:keywords/>
  <dc:description/>
  <cp:lastModifiedBy>Antoine JUBERT</cp:lastModifiedBy>
  <cp:revision>134</cp:revision>
  <cp:lastPrinted>2022-07-05T07:32:58Z</cp:lastPrinted>
  <dcterms:created xsi:type="dcterms:W3CDTF">2023-04-17T13:19:25Z</dcterms:created>
  <dcterms:modified xsi:type="dcterms:W3CDTF">2025-04-04T15:15:23Z</dcterms:modified>
  <cp:category/>
</cp:coreProperties>
</file>