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53" r:id="rId2"/>
  </p:sldMasterIdLst>
  <p:notesMasterIdLst>
    <p:notesMasterId r:id="rId18"/>
  </p:notesMasterIdLst>
  <p:sldIdLst>
    <p:sldId id="1646" r:id="rId3"/>
    <p:sldId id="2147479637" r:id="rId4"/>
    <p:sldId id="2147479701" r:id="rId5"/>
    <p:sldId id="2147479702" r:id="rId6"/>
    <p:sldId id="2147479698" r:id="rId7"/>
    <p:sldId id="2147479708" r:id="rId8"/>
    <p:sldId id="2147479700" r:id="rId9"/>
    <p:sldId id="2147479716" r:id="rId10"/>
    <p:sldId id="2147479709" r:id="rId11"/>
    <p:sldId id="2147479710" r:id="rId12"/>
    <p:sldId id="2147479713" r:id="rId13"/>
    <p:sldId id="2147479715" r:id="rId14"/>
    <p:sldId id="2147479714" r:id="rId15"/>
    <p:sldId id="2147479711" r:id="rId16"/>
    <p:sldId id="2147479717" r:id="rId17"/>
  </p:sldIdLst>
  <p:sldSz cx="12192000" cy="6858000"/>
  <p:notesSz cx="9906000" cy="14335125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  <p:embeddedFont>
      <p:font typeface="Cambria" panose="02040503050406030204" pitchFamily="18" charset="0"/>
      <p:regular r:id="rId23"/>
      <p:bold r:id="rId24"/>
      <p:italic r:id="rId25"/>
      <p:boldItalic r:id="rId26"/>
    </p:embeddedFon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Georgia" panose="02040502050405020303" pitchFamily="18" charset="0"/>
      <p:regular r:id="rId31"/>
      <p:bold r:id="rId32"/>
      <p:italic r:id="rId33"/>
      <p:boldItalic r:id="rId34"/>
    </p:embeddedFont>
    <p:embeddedFont>
      <p:font typeface="Roboto" panose="02000000000000000000" pitchFamily="2" charset="0"/>
      <p:regular r:id="rId35"/>
      <p:bold r:id="rId36"/>
      <p:italic r:id="rId37"/>
      <p:boldItalic r:id="rId38"/>
    </p:embeddedFont>
    <p:embeddedFont>
      <p:font typeface="Tahoma" panose="020B0604030504040204" pitchFamily="34" charset="0"/>
      <p:regular r:id="rId39"/>
      <p:bold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626262"/>
    <a:srgbClr val="FFFFFF"/>
    <a:srgbClr val="EDE8E3"/>
    <a:srgbClr val="FBEC13"/>
    <a:srgbClr val="A27F4A"/>
    <a:srgbClr val="DAA478"/>
    <a:srgbClr val="237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4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viewProps" Target="viewProps.xml"/><Relationship Id="rId20" Type="http://schemas.openxmlformats.org/officeDocument/2006/relationships/font" Target="fonts/font2.fntdata"/><Relationship Id="rId41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04/04/2025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616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51AE0-8B9D-68FF-A15B-107766D37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77C91F-6C9F-DFC0-D83D-6E589AEE8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5F8DCD-E98C-4572-F10F-7C9B28FAE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4752A3-8C83-84D1-7F7B-EEEB443EB1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95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7CF6-F397-76EA-7AE1-44FC7800C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0A3796-6074-C2D2-0811-149175CDC2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4285D4-C6CE-58C8-45DF-643D7EEE1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D816F4-316B-189A-5245-93ACADE4E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695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0.emf"/><Relationship Id="rId4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e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24564B-9C1E-5342-AE8A-5609179E4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96681" y="6343581"/>
            <a:ext cx="805232" cy="366183"/>
          </a:xfrm>
        </p:spPr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029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ja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DABDBE-8D56-7146-BD73-659C04965B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7610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8F19D-12FE-6444-9C9E-15D8C5F749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3610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906572-4C75-B14D-A7B7-51D521F34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31100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f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9CFB4D-55C9-8649-9331-A8BAE21252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2889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78362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4910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587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762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0106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81215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02A67C2-755E-E446-87E0-185E13CB95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0171" y="1152053"/>
            <a:ext cx="3441831" cy="50407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8600" y="-293161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4245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17372BB7-5DCC-C24C-9C40-84ECDBF02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5494" y="-518510"/>
            <a:ext cx="3176508" cy="1081532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B85FD28-6E45-D649-AB5C-DD725EEF73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63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120733-4BED-7B4B-B857-21C1168E2D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168" y="1611589"/>
            <a:ext cx="3375832" cy="431891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06213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F12C7FB-BC2D-204B-8991-021BFB5B56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6648" y="1681698"/>
            <a:ext cx="3405352" cy="431913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9159790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DAAA08-9197-704B-8714-C09CD01E0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0120" y="2117853"/>
            <a:ext cx="4091880" cy="4345259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073252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FE8E651-129F-C343-B2B1-12BB92873B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044939"/>
            <a:ext cx="3167117" cy="39148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413741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1B522B-736A-C34B-B002-AD478F1E5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6097" y="1934391"/>
            <a:ext cx="3965904" cy="4403076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657598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368956E-CF47-764F-8CD9-5F483A378F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9252" y="1790689"/>
            <a:ext cx="4025475" cy="408109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714047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795D0BA-6750-DF4A-B4F7-3811C084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562900"/>
            <a:ext cx="3167117" cy="321078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610253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1073954-1235-454B-9C19-7C23213C3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9489" y="2219605"/>
            <a:ext cx="4582512" cy="33106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82B742B-D3ED-2149-87A4-5EDF7084E8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4910718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588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8712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5" name="Image 4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01005E8-C85A-F140-AB0F-1EB278A62F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772" y="224221"/>
            <a:ext cx="2536496" cy="3090688"/>
          </a:xfrm>
          <a:prstGeom prst="rect">
            <a:avLst/>
          </a:prstGeom>
        </p:spPr>
      </p:pic>
      <p:pic>
        <p:nvPicPr>
          <p:cNvPr id="6" name="Image 5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8F12621-72CC-284A-A26D-0D95D82E67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55692">
            <a:off x="8267677" y="1783245"/>
            <a:ext cx="4106379" cy="50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0835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2D7068E-5239-9549-B2CB-ECFCC8F73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9567" y="2388835"/>
            <a:ext cx="4470400" cy="424056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FE5E08-9A75-874C-B5FB-6B115FF79F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036" y="338313"/>
            <a:ext cx="3258201" cy="30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6678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F73BA9F-6CE2-2D43-9F7D-6086120B3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28193">
            <a:off x="7605699" y="2538865"/>
            <a:ext cx="4221943" cy="431913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DE3723-B5FA-2140-AA82-9F52C9C98C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93474">
            <a:off x="281988" y="369356"/>
            <a:ext cx="3178293" cy="325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63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CCF8A78-1D64-E543-96B3-BA1238A766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6975" y="2320808"/>
            <a:ext cx="5030952" cy="43452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172469-766D-4E4E-BD87-8FC4640E5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638080">
            <a:off x="578107" y="341124"/>
            <a:ext cx="3294024" cy="284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171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B99D0EE-5AB6-8643-A8AF-E19C867C12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464" y="2327595"/>
            <a:ext cx="4189979" cy="3914872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F52D43-CD01-CA40-B0A5-96A5167F06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74815">
            <a:off x="730028" y="503039"/>
            <a:ext cx="2969616" cy="27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8587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BFCCD41-AC48-7543-B5C2-26F8F7A24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1652" y="2083494"/>
            <a:ext cx="4939789" cy="4403076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42CF4FF-683A-B44B-AAFC-BE8B7A04E9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314434">
            <a:off x="443391" y="591066"/>
            <a:ext cx="3156679" cy="281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049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8368D2-F88E-D947-BF61-E99168989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477" y="3054419"/>
            <a:ext cx="4238993" cy="3704349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B3A1B1-E76B-6C41-BFE2-3CB7EBFA2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09775">
            <a:off x="508795" y="549555"/>
            <a:ext cx="2421681" cy="21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335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265C22C-6E10-144F-B5DF-9902C55F01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77421">
            <a:off x="6847633" y="1903854"/>
            <a:ext cx="5025600" cy="42764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B9A4C4-7BE3-004D-904B-EAA020A6C1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66261">
            <a:off x="262011" y="583689"/>
            <a:ext cx="3218244" cy="273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2479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5C87A2-F349-6741-B769-FC980FB16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1409">
            <a:off x="5836838" y="2928576"/>
            <a:ext cx="6152055" cy="3679485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7ECE13-0A80-5B4F-AA90-25ABC7C0F7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6405">
            <a:off x="288915" y="640579"/>
            <a:ext cx="3762984" cy="225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0003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510DED1-4D8D-0240-B328-173DFCE99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37F9B02-54DA-5745-81B8-AB2D4F280E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78552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8130A1A8-4FF9-7444-A86F-6E3F94AD6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A1837-3A0A-764C-940E-E982B2BD0CF4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8C003782-CC70-F949-94E0-70B05252A4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92FAA45-A175-2D48-B2F6-3CA50046E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18064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2174" y="0"/>
            <a:ext cx="5598583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04E02-26DA-0749-945A-5C7B8AF9D696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7F1C3E-014E-9644-91DC-2A6F0BE8B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61021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5D85D5-4C73-6942-AFBC-AEEC070F8DB0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1401" y="0"/>
            <a:ext cx="5899355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EA325D3-F9EB-E44B-AA68-58F71B601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99054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5005C2-8721-284B-A997-311D0874D7B8}"/>
              </a:ext>
            </a:extLst>
          </p:cNvPr>
          <p:cNvSpPr/>
          <p:nvPr userDrawn="1"/>
        </p:nvSpPr>
        <p:spPr>
          <a:xfrm>
            <a:off x="0" y="4836957"/>
            <a:ext cx="12192000" cy="20210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srgbClr val="CCFECC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E0B71D-8FA1-2D4A-BCE7-503202684DA4}"/>
              </a:ext>
            </a:extLst>
          </p:cNvPr>
          <p:cNvSpPr/>
          <p:nvPr userDrawn="1"/>
        </p:nvSpPr>
        <p:spPr>
          <a:xfrm>
            <a:off x="0" y="0"/>
            <a:ext cx="12192000" cy="48369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A774B-08C6-8A45-9EF5-C6129FE1B8F6}"/>
              </a:ext>
            </a:extLst>
          </p:cNvPr>
          <p:cNvSpPr/>
          <p:nvPr userDrawn="1"/>
        </p:nvSpPr>
        <p:spPr>
          <a:xfrm>
            <a:off x="1832015" y="1014831"/>
            <a:ext cx="1170916" cy="2137268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en-US" sz="12800" b="1">
                <a:solidFill>
                  <a:schemeClr val="tx1"/>
                </a:solidFill>
                <a:latin typeface="Century Gothic" panose="020B0502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“</a:t>
            </a:r>
            <a:endParaRPr lang="en-US" sz="8000" b="1">
              <a:solidFill>
                <a:schemeClr val="tx1"/>
              </a:solidFill>
              <a:latin typeface="Century Gothic" panose="020B0502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996A390-ECDA-BC48-8349-A42424CBF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2098" y="4035959"/>
            <a:ext cx="1082705" cy="10928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9323CA5-1CBB-AD4D-93BA-B996504C27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651" y="4422324"/>
            <a:ext cx="654472" cy="660589"/>
          </a:xfrm>
          <a:prstGeom prst="rect">
            <a:avLst/>
          </a:prstGeom>
        </p:spPr>
      </p:pic>
      <p:pic>
        <p:nvPicPr>
          <p:cNvPr id="14" name="Image 1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22F400F-C9DF-9B41-8861-875BE3B3B6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14" y="6476909"/>
            <a:ext cx="332551" cy="215627"/>
          </a:xfrm>
          <a:prstGeom prst="rect">
            <a:avLst/>
          </a:prstGeom>
        </p:spPr>
      </p:pic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3EA2A5A-6468-254A-B564-7371556A5B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1635" y="1757212"/>
            <a:ext cx="6199717" cy="2237317"/>
          </a:xfrm>
        </p:spPr>
        <p:txBody>
          <a:bodyPr/>
          <a:lstStyle>
            <a:lvl1pPr>
              <a:defRPr sz="2667"/>
            </a:lvl1pPr>
            <a:lvl2pPr>
              <a:defRPr sz="1467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METTRE EN VALEUR VOTRE TEXTE</a:t>
            </a:r>
            <a:b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</a:br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AVEC UNE BELLE MISE EN PAGE</a:t>
            </a:r>
          </a:p>
          <a:p>
            <a:endParaRPr lang="en-US" b="1">
              <a:solidFill>
                <a:schemeClr val="tx1"/>
              </a:solidFill>
              <a:latin typeface="Century Gothic" panose="020B0502020202020204" pitchFamily="34" charset="0"/>
              <a:cs typeface="Raleway"/>
            </a:endParaRPr>
          </a:p>
          <a:p>
            <a:r>
              <a:rPr lang="en-US" sz="1867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- C’EST POSSIBLE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47B2511-74A6-D343-A83E-72FB16677B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19" y="6447362"/>
            <a:ext cx="328516" cy="21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1103991-A17A-504A-AB0B-4F491362C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0711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8F7FD6-EE22-774B-A3DD-5490448180A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86FCD91-0C18-3D4C-96B0-280228999B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626" y="4931310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7FD0154-C157-2547-9958-C47A879BB2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/>
            </a:lvl1pPr>
          </a:lstStyle>
          <a:p>
            <a:r>
              <a:rPr lang="fr-FR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355314110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18C113D-A687-8040-930D-EB568036FD21}"/>
              </a:ext>
            </a:extLst>
          </p:cNvPr>
          <p:cNvSpPr/>
          <p:nvPr userDrawn="1"/>
        </p:nvSpPr>
        <p:spPr>
          <a:xfrm>
            <a:off x="4517672" y="2018747"/>
            <a:ext cx="3156656" cy="83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schemeClr val="tx1"/>
              </a:solidFill>
            </a:endParaRP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DC3E7B67-28FA-4D43-AD7B-BC8F580B4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fr-FR"/>
              <a:t>LOGO CLIENT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EC86EA-ACDD-D74B-A803-2B59A66F0A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49223"/>
            <a:ext cx="2238697" cy="3313133"/>
          </a:xfrm>
          <a:prstGeom prst="rect">
            <a:avLst/>
          </a:prstGeom>
        </p:spPr>
      </p:pic>
      <p:pic>
        <p:nvPicPr>
          <p:cNvPr id="9" name="Image 8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DE1C882B-7F0E-B348-9D07-1A77837A74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121" y="2127817"/>
            <a:ext cx="2511059" cy="20276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74E392-2658-6B44-BA13-1C055F563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0" y="2939145"/>
            <a:ext cx="1762469" cy="22689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C4D070-91A5-1640-B993-B086E2E13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26060" y="-24797"/>
            <a:ext cx="6178443" cy="2958857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8F8E03D3-F1C1-4948-8564-74A23E7CAD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6616" y="4905377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32502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8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1" y="719377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1702D3-4926-7546-B197-A6D2C2BED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02725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2389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sion_ble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9900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3E7B5A-33AE-8745-B28F-FB6F40E547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7680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8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6.xml"/><Relationship Id="rId45" Type="http://schemas.openxmlformats.org/officeDocument/2006/relationships/image" Target="../media/image6.png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9.xml"/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26.xml"/><Relationship Id="rId4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705" r:id="rId4"/>
    <p:sldLayoutId id="2147483706" r:id="rId5"/>
    <p:sldLayoutId id="2147483703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18147" y="2137834"/>
            <a:ext cx="10972800" cy="364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pic>
        <p:nvPicPr>
          <p:cNvPr id="6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72165DD-FE51-4545-884A-09B8A18B1B7F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E4EF9EBB-562A-F34F-83C2-60B8E7F9C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8331" y="6350293"/>
            <a:ext cx="80523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178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  <p:sldLayoutId id="2147483778" r:id="rId25"/>
    <p:sldLayoutId id="2147483779" r:id="rId26"/>
    <p:sldLayoutId id="2147483780" r:id="rId27"/>
    <p:sldLayoutId id="2147483781" r:id="rId28"/>
    <p:sldLayoutId id="2147483782" r:id="rId29"/>
    <p:sldLayoutId id="2147483783" r:id="rId30"/>
    <p:sldLayoutId id="2147483784" r:id="rId31"/>
    <p:sldLayoutId id="2147483785" r:id="rId32"/>
    <p:sldLayoutId id="2147483786" r:id="rId33"/>
    <p:sldLayoutId id="2147483787" r:id="rId34"/>
    <p:sldLayoutId id="2147483788" r:id="rId35"/>
    <p:sldLayoutId id="2147483789" r:id="rId36"/>
    <p:sldLayoutId id="2147483790" r:id="rId37"/>
    <p:sldLayoutId id="2147483791" r:id="rId38"/>
    <p:sldLayoutId id="2147483792" r:id="rId39"/>
    <p:sldLayoutId id="2147483793" r:id="rId40"/>
    <p:sldLayoutId id="2147483794" r:id="rId41"/>
    <p:sldLayoutId id="2147483795" r:id="rId42"/>
    <p:sldLayoutId id="2147483796" r:id="rId43"/>
  </p:sldLayoutIdLst>
  <p:transition/>
  <p:hf hdr="0" ftr="0" dt="0"/>
  <p:txStyles>
    <p:titleStyle>
      <a:lvl1pPr algn="l" defTabSz="609570" rtl="0" eaLnBrk="1" latinLnBrk="0" hangingPunct="1">
        <a:lnSpc>
          <a:spcPct val="80000"/>
        </a:lnSpc>
        <a:spcBef>
          <a:spcPct val="0"/>
        </a:spcBef>
        <a:buNone/>
        <a:defRPr sz="2667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None/>
        <a:defRPr sz="1600" b="1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3957" indent="-296319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58362" indent="-167992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Arial"/>
        <a:buChar char="•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46349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319934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8270C8-C7B2-6FFA-5AFB-BA1F1F77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8620" y="0"/>
            <a:ext cx="12655246" cy="7072604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580BB9B-7F53-7D25-43E6-24384925D651}"/>
              </a:ext>
            </a:extLst>
          </p:cNvPr>
          <p:cNvSpPr txBox="1">
            <a:spLocks/>
          </p:cNvSpPr>
          <p:nvPr/>
        </p:nvSpPr>
        <p:spPr bwMode="auto">
          <a:xfrm>
            <a:off x="1204644" y="2409156"/>
            <a:ext cx="9901244" cy="185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143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>
              <a:spcBef>
                <a:spcPts val="90"/>
              </a:spcBef>
            </a:pPr>
            <a:r>
              <a:rPr lang="fr-FR" sz="5400" dirty="0">
                <a:solidFill>
                  <a:schemeClr val="bg1"/>
                </a:solidFill>
              </a:rPr>
              <a:t>Darty Concepteur Cuisine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Digital </a:t>
            </a:r>
            <a:r>
              <a:rPr lang="fr-FR" dirty="0" err="1">
                <a:solidFill>
                  <a:schemeClr val="bg1"/>
                </a:solidFill>
              </a:rPr>
              <a:t>branding</a:t>
            </a:r>
            <a:r>
              <a:rPr lang="fr-FR" dirty="0">
                <a:solidFill>
                  <a:schemeClr val="bg1"/>
                </a:solidFill>
              </a:rPr>
              <a:t> </a:t>
            </a:r>
            <a:endParaRPr lang="fr-FR" spc="61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E125-B472-BB3E-14F3-030B49238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7E56D471-5DD5-E69A-DF53-7202CF250EB0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6DA9A2-9668-C649-3B5A-526F4C7C6C41}"/>
              </a:ext>
            </a:extLst>
          </p:cNvPr>
          <p:cNvSpPr txBox="1"/>
          <p:nvPr/>
        </p:nvSpPr>
        <p:spPr>
          <a:xfrm>
            <a:off x="161792" y="2301439"/>
            <a:ext cx="734258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Exclusivité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Bienvenue dans ma cuisine ! Aujourd’hui, on va peut-être enfin réussir à parler de mon fameux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communauté s’enflamme et les messages tombent en masse sur l’écran du smartphone. 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La couleur de ma cuisine ? Bleu cyclone !  J’adore !!!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poursuit, rêveuse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Ça me rappelle les yeux de mon premier amour.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 peu coquine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Un espagnol très…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revient à elle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Non mais sérieux… On peut parler de mon soufflé maintenant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Concepteur Cuisine, c’est plus de XXX coloris disponibles pour personnaliser votre cuisine.</a:t>
            </a:r>
            <a:b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75B452-F977-6A18-5D08-C3504333D051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1D2C47-7CE8-2F9C-4D95-ACF4C54BE1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30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EDADE-9762-A177-83C7-D802B8DFC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515BB342-6112-1742-4BFF-BBD23490BE41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D2EA3FC-1BCA-578A-BEE7-2060619CAA82}"/>
              </a:ext>
            </a:extLst>
          </p:cNvPr>
          <p:cNvSpPr txBox="1"/>
          <p:nvPr/>
        </p:nvSpPr>
        <p:spPr>
          <a:xfrm>
            <a:off x="161792" y="2122031"/>
            <a:ext cx="734258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Simplicité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Bienvenue dans ma cuisine ! Aujourd’hui, une recette hyper facile ! Il nous faut : du psyllium, du konjac, de la farine de lupin…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 en voyant la pluie de messages qui s’affichent sur l’écran de son smartphone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« Ah bah ça commence bien… », « Tu les as inventés ces ingrédients 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😂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??? », « Effectivement, y’a pas plus simple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😅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prenant la mouche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Mais c’est pas un feu fini ? La cuisine, ça peut être sophistiqué ET simple ! Moi je vois avec ma cuisine Darty…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Un nouveau message apparaît sur l’écran du smartphone : « 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Alleezzzz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 c’est reparti !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irritée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Comment ça c’est reparti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Concepteur Cuisine, c’est plus de simplicité pour réaliser votre projet.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BEAE532-FE72-F963-A9FB-3D2A8E5131A5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24D276D-CD6C-C4D5-27E1-42E663C12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047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5306C-690D-3985-EB7F-9F3AD79AE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5EC21CC-8A34-7E23-6592-47C85DFA38A7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78358A9-8D78-D9CC-33F3-6978E5753301}"/>
              </a:ext>
            </a:extLst>
          </p:cNvPr>
          <p:cNvSpPr txBox="1"/>
          <p:nvPr/>
        </p:nvSpPr>
        <p:spPr>
          <a:xfrm>
            <a:off x="161792" y="2122031"/>
            <a:ext cx="734258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Expertise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Bienvenue dans ma cuisine ! Ma cuisine qui, comme vous le voyez, est toujours nickel. Pourquoi ?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Parce que c’est vachement mieux pour cuisiner !</a:t>
            </a: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commencent à tomber sur l’écran du smartphone d’Anaïs. Un message en particulier fait réagir Anaïs : « Tu serais pas un peu maniaque ? 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😂😂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flattée, piquée 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maniaque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? Moi ?? Alors là pas du tout ! C’est juste que tout a été bien pensé au départ ! Et par des experts !</a:t>
            </a: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Un nouveau message s’affiche sur l’écran : « Oui, on sait, les experts Darty Cuisine !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bottant en touche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Alors là j’ai rien dit !!!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Concepteur Cuisine, ce sont de vrais experts à l’écoute de vos envies.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C202CE1-76BB-558B-EE33-32B4A94F2BA3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2BA2AC-229F-01A5-3F0A-407B2C4A75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22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6157A-9218-78A8-9889-DEA9DD279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9EF1382B-BBA7-72E0-BC4D-B9DB1A77071E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CDE6CCE-9A4B-891F-B38A-74DD44E00662}"/>
              </a:ext>
            </a:extLst>
          </p:cNvPr>
          <p:cNvSpPr txBox="1"/>
          <p:nvPr/>
        </p:nvSpPr>
        <p:spPr>
          <a:xfrm>
            <a:off x="161792" y="2122031"/>
            <a:ext cx="734258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Confiance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Bienvenue dans ma cuisine ! Aujourd’hui, une petite question pour voir si vous suivez.... En cuisine, le plus important, c’est la… 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commencent à tomber sur l’écran du smartphone d’Anaïs. On peut notamment lire « La coriandre !!! », « L’adresse d’un bon chef au cas où… », « La chance ? »…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à court de patience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Non « P’tit chef », c’est pas la chance… Non, c’est la confiance 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De nouveaux messages apparaissent à l’écran. On peut lire : « Tu vas pas nous reparler de Darty Cuisine ???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prise à défaut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Alors là pas du tout ! Même si…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Concepteur Cuisine, c’est concevoir votre projet en toute confiance.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928EB4-C0EB-B5BF-111E-5922B48A40CC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1DE0EEA-0C2D-CC65-A32F-241B5A7079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58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6AD1E3-1717-DF2D-FA53-4F354B7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Quelques </a:t>
            </a:r>
            <a:r>
              <a:rPr lang="fr-FR" dirty="0" err="1"/>
              <a:t>refs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82637E-6595-12AE-F120-5D5AA26153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960" y="4317776"/>
            <a:ext cx="3193986" cy="7664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9DE7092-6C54-AD56-DB64-AA1A0526DC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7202" y="5128297"/>
            <a:ext cx="2622522" cy="144917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93B1DA3-C040-1B23-7866-B01EA54B54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355" y="1991794"/>
            <a:ext cx="2855744" cy="230108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A46377D-C652-A58B-0F3A-430C4928F9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355" y="1038929"/>
            <a:ext cx="2855744" cy="97137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5F97255-6276-0D77-9E49-55F443106E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960" y="1116599"/>
            <a:ext cx="2855745" cy="81215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1B343D1-C695-AD8A-AEA5-8A5D0E928AF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960" y="2342217"/>
            <a:ext cx="2539137" cy="1534658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A96C68E5-4014-1106-41F6-C2B4AAE93C6F}"/>
              </a:ext>
            </a:extLst>
          </p:cNvPr>
          <p:cNvSpPr txBox="1"/>
          <p:nvPr/>
        </p:nvSpPr>
        <p:spPr>
          <a:xfrm>
            <a:off x="8452672" y="1938767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000"/>
              </a:spcBef>
              <a:spcAft>
                <a:spcPts val="1500"/>
              </a:spcAft>
            </a:pPr>
            <a:r>
              <a:rPr lang="fr-FR" sz="1100" b="1" i="0" dirty="0" err="1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EnjoyPhoenix</a:t>
            </a:r>
            <a: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 </a:t>
            </a:r>
            <a:b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</a:br>
            <a: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et ses recettes sur Twitch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7D171EB-3504-B42E-D32A-2E4B7A11207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03" y="1991794"/>
            <a:ext cx="2553815" cy="205518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A7339E6-7F4B-80AD-CFD9-2E30F05EC8B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191" y="1085686"/>
            <a:ext cx="2703591" cy="83642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6B83505B-F165-4BE9-2830-B7877C0157A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983" y="5022768"/>
            <a:ext cx="2553816" cy="90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58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F5F723-9F72-9D4B-9BAD-2EF309FF1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83" y="590960"/>
            <a:ext cx="11591925" cy="529544"/>
          </a:xfrm>
        </p:spPr>
        <p:txBody>
          <a:bodyPr/>
          <a:lstStyle/>
          <a:p>
            <a:r>
              <a:rPr lang="fr-FR" dirty="0"/>
              <a:t>Proposition de planning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C82D034-3BA9-B724-1E70-3A2EDB131FD1}"/>
              </a:ext>
            </a:extLst>
          </p:cNvPr>
          <p:cNvSpPr txBox="1"/>
          <p:nvPr/>
        </p:nvSpPr>
        <p:spPr>
          <a:xfrm>
            <a:off x="2002971" y="1808171"/>
            <a:ext cx="6096000" cy="3241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br>
              <a:rPr lang="fr-FR" sz="12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</a:b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09/04 : PPM  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>
              <a:lnSpc>
                <a:spcPct val="200000"/>
              </a:lnSpc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14/04 : tournage.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>
              <a:lnSpc>
                <a:spcPct val="200000"/>
              </a:lnSpc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21/04 10h: présentation montage chez Blue + Validation 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>
              <a:lnSpc>
                <a:spcPct val="200000"/>
              </a:lnSpc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23/04 : motion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>
              <a:lnSpc>
                <a:spcPct val="200000"/>
              </a:lnSpc>
              <a:buNone/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24/04 : </a:t>
            </a:r>
            <a:r>
              <a:rPr lang="fr-FR" sz="18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étalo</a:t>
            </a: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 &amp; mix et séance son chez Blue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>
              <a:lnSpc>
                <a:spcPct val="200000"/>
              </a:lnSpc>
            </a:pPr>
            <a:r>
              <a:rPr lang="fr-FR" sz="18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25/04 : Livraison</a:t>
            </a:r>
            <a:endParaRPr lang="fr-FR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</p:txBody>
      </p:sp>
    </p:spTree>
    <p:extLst>
      <p:ext uri="{BB962C8B-B14F-4D97-AF65-F5344CB8AC3E}">
        <p14:creationId xmlns:p14="http://schemas.microsoft.com/office/powerpoint/2010/main" val="78104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300038" y="1534658"/>
            <a:ext cx="10934018" cy="357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Renforcer la notoriété et la présence digitale de l’enseigne, </a:t>
            </a:r>
          </a:p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notamment auprès d’une cible plus jeune (25-35 ans)</a:t>
            </a: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L’objectif est de :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&gt;Poursuivre le développement de la notoriété et la qualifier.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&gt;Créer une continuité avec la saga publicitaire TV en prolongeant son ton complice et moderne.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&gt;Nourrir la marque en s’appuyant sur notre plateforme de marque et en mettant en avant les valeurs essentielles de Darty : confiance, expertise, simplicité et exclusivité.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&gt;Toucher une audience digitale engagée en utilisant des formats </a:t>
            </a:r>
            <a:r>
              <a:rPr lang="fr-FR" sz="2000" dirty="0" err="1">
                <a:latin typeface="Georgia" panose="02040502050405020303" pitchFamily="18" charset="0"/>
                <a:cs typeface="Avenir Black" panose="020B0803020203020204" pitchFamily="34" charset="-78"/>
              </a:rPr>
              <a:t>impactants</a:t>
            </a: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 adaptés au digital.</a:t>
            </a:r>
          </a:p>
        </p:txBody>
      </p:sp>
    </p:spTree>
    <p:extLst>
      <p:ext uri="{BB962C8B-B14F-4D97-AF65-F5344CB8AC3E}">
        <p14:creationId xmlns:p14="http://schemas.microsoft.com/office/powerpoint/2010/main" val="2182966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A7869-A993-7FFD-46DA-2278BF4E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54430-6A88-5E02-8F59-79F6BC78B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551A12-8AA4-8C11-5B97-9138E0D48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DC8878-1337-889D-5E23-FCB8E1B1B0DC}"/>
              </a:ext>
            </a:extLst>
          </p:cNvPr>
          <p:cNvSpPr txBox="1"/>
          <p:nvPr/>
        </p:nvSpPr>
        <p:spPr>
          <a:xfrm>
            <a:off x="1576873" y="2112325"/>
            <a:ext cx="9735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</a:rPr>
              <a:t>Formats prévus </a:t>
            </a:r>
          </a:p>
          <a:p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1 capsule générique (20s)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4 capsules "insight" (20s chacune), </a:t>
            </a:r>
            <a:br>
              <a:rPr lang="fr-FR" sz="2400" dirty="0">
                <a:latin typeface="Georgia" panose="02040502050405020303" pitchFamily="18" charset="0"/>
              </a:rPr>
            </a:br>
            <a:r>
              <a:rPr lang="fr-FR" sz="2400" dirty="0">
                <a:latin typeface="Georgia" panose="02040502050405020303" pitchFamily="18" charset="0"/>
              </a:rPr>
              <a:t>illustrant les valeurs de Darty Concepteur Cuisine.</a:t>
            </a:r>
          </a:p>
        </p:txBody>
      </p:sp>
    </p:spTree>
    <p:extLst>
      <p:ext uri="{BB962C8B-B14F-4D97-AF65-F5344CB8AC3E}">
        <p14:creationId xmlns:p14="http://schemas.microsoft.com/office/powerpoint/2010/main" val="238341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0B6E6-BE91-08BB-BCAF-F5405B9B2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A8FF99-BA94-535D-E499-B63D4378B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Contraintes &amp; orientations stratégiques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74CB82-7A1F-1FD0-9D6E-9E614CD45C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7985417-BB6F-8898-0251-2D8123C8E928}"/>
              </a:ext>
            </a:extLst>
          </p:cNvPr>
          <p:cNvSpPr txBox="1"/>
          <p:nvPr/>
        </p:nvSpPr>
        <p:spPr>
          <a:xfrm>
            <a:off x="300038" y="1452276"/>
            <a:ext cx="1142646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400" b="1" dirty="0">
                <a:latin typeface="Georgia" panose="02040502050405020303" pitchFamily="18" charset="0"/>
              </a:rPr>
              <a:t>Contraintes budgétaires et de production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&gt;&gt;Optimisation des coûts en privilégiant des mises en scène simples et réalistes.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&gt;&gt;Utilisation de formats adaptés aux réseaux sociaux et aux plateformes vidéo (YouTube, Instagram, </a:t>
            </a:r>
            <a:r>
              <a:rPr lang="fr-FR" sz="2000" dirty="0" err="1">
                <a:latin typeface="Georgia" panose="02040502050405020303" pitchFamily="18" charset="0"/>
              </a:rPr>
              <a:t>TikTok</a:t>
            </a:r>
            <a:r>
              <a:rPr lang="fr-FR" sz="2000" dirty="0">
                <a:latin typeface="Georgia" panose="02040502050405020303" pitchFamily="18" charset="0"/>
              </a:rPr>
              <a:t>).</a:t>
            </a:r>
          </a:p>
          <a:p>
            <a:br>
              <a:rPr lang="fr-FR" sz="2000" dirty="0">
                <a:latin typeface="Georgia" panose="02040502050405020303" pitchFamily="18" charset="0"/>
              </a:rPr>
            </a:br>
            <a:br>
              <a:rPr lang="fr-FR" sz="2000" dirty="0">
                <a:latin typeface="Georgia" panose="02040502050405020303" pitchFamily="18" charset="0"/>
              </a:rPr>
            </a:br>
            <a:r>
              <a:rPr lang="fr-FR" sz="2400" b="1" dirty="0">
                <a:latin typeface="Georgia" panose="02040502050405020303" pitchFamily="18" charset="0"/>
              </a:rPr>
              <a:t>Capter l’audience + Cohérence avec la TV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&gt;&gt;Réutilisation des personnages de la bande d’amis pour assurer la cohérence.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&gt;&gt;Ton complice, moderne et humoristique.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&gt;&gt;Format court et percutant pour maximiser l’attention sur les plateformes digitales.</a:t>
            </a:r>
          </a:p>
        </p:txBody>
      </p:sp>
    </p:spTree>
    <p:extLst>
      <p:ext uri="{BB962C8B-B14F-4D97-AF65-F5344CB8AC3E}">
        <p14:creationId xmlns:p14="http://schemas.microsoft.com/office/powerpoint/2010/main" val="206900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8BB57-AD20-C6FB-BB59-25CDB2FAC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CAB9029-B4E0-B6B4-8ED9-3C93F94B6A28}"/>
              </a:ext>
            </a:extLst>
          </p:cNvPr>
          <p:cNvSpPr txBox="1"/>
          <p:nvPr/>
        </p:nvSpPr>
        <p:spPr>
          <a:xfrm>
            <a:off x="641113" y="3050897"/>
            <a:ext cx="7919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Concept créatif des capsules vidéos </a:t>
            </a:r>
          </a:p>
        </p:txBody>
      </p:sp>
    </p:spTree>
    <p:extLst>
      <p:ext uri="{BB962C8B-B14F-4D97-AF65-F5344CB8AC3E}">
        <p14:creationId xmlns:p14="http://schemas.microsoft.com/office/powerpoint/2010/main" val="298220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AAC89-45C6-711E-337E-85CAE4F59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5ACBF4-2103-8107-ECC9-7FB481D1E0E5}"/>
              </a:ext>
            </a:extLst>
          </p:cNvPr>
          <p:cNvSpPr txBox="1"/>
          <p:nvPr/>
        </p:nvSpPr>
        <p:spPr>
          <a:xfrm>
            <a:off x="597569" y="281192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</p:spTree>
    <p:extLst>
      <p:ext uri="{BB962C8B-B14F-4D97-AF65-F5344CB8AC3E}">
        <p14:creationId xmlns:p14="http://schemas.microsoft.com/office/powerpoint/2010/main" val="187746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E50BCD5-41A2-EBB7-73FF-8EB813DFC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431" y="195578"/>
            <a:ext cx="3619500" cy="6446520"/>
          </a:xfrm>
          <a:prstGeom prst="rect">
            <a:avLst/>
          </a:prstGeom>
        </p:spPr>
      </p:pic>
      <p:pic>
        <p:nvPicPr>
          <p:cNvPr id="1026" name="Picture 2" descr="Comment devenir un influenceur alimentaire ? Plixi">
            <a:extLst>
              <a:ext uri="{FF2B5EF4-FFF2-40B4-BE49-F238E27FC236}">
                <a16:creationId xmlns:a16="http://schemas.microsoft.com/office/drawing/2014/main" id="{02FA64DE-6CE2-BD9C-866D-F7D7CBBF8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48" y="1479372"/>
            <a:ext cx="2380105" cy="35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BC4148A-A223-25B2-6BEC-EABDEE011777}"/>
              </a:ext>
            </a:extLst>
          </p:cNvPr>
          <p:cNvSpPr txBox="1"/>
          <p:nvPr/>
        </p:nvSpPr>
        <p:spPr>
          <a:xfrm>
            <a:off x="247373" y="204908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0D796A-97E8-1F84-F8E9-4DB501CCCE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475" y="1479372"/>
            <a:ext cx="5411797" cy="5183050"/>
          </a:xfrm>
          <a:prstGeom prst="rect">
            <a:avLst/>
          </a:prstGeom>
        </p:spPr>
      </p:pic>
      <p:pic>
        <p:nvPicPr>
          <p:cNvPr id="7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39DE0FAD-E94F-8FA5-A53A-ED864CE02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3297" y="5178490"/>
            <a:ext cx="2380105" cy="146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0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104BE-D7F0-181A-0643-C8D52B9FD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7E86B1-DECE-7C4E-05E7-89510AF1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B880-4D57-A0C4-7870-906D312DD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51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48E71-EDA5-070D-D674-63D8E5980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F17C05D2-9658-F34E-6AE7-DEE9FC886DB4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130F182-E0B6-CD27-6F44-A335E660F4A3}"/>
              </a:ext>
            </a:extLst>
          </p:cNvPr>
          <p:cNvSpPr txBox="1"/>
          <p:nvPr/>
        </p:nvSpPr>
        <p:spPr>
          <a:xfrm>
            <a:off x="179209" y="1465979"/>
            <a:ext cx="7327580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générique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Dans ces vidéos, nous allons découvrir qu’Anaïs est… influenceuse cuisine ! Elle partage avec ses followers ses meilleures recettes, ses ustensiles préférés, ses petites astuces, ses bons plans. Mais aujourd’hui, il semblerait que quelque chose retienne davantage l’attention de sa communauté…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En termes de réalisation, dans l’optique de simplifier la production, de jouer à fond la carte « influenceur » et d’avoir un rendu différent de notre saga classique, les images seront vues à travers la caméra du smartphone d’Anaïs, sur l’écran duquel nous pourrons également voir les réactions et commentaires des followers.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Salut</a:t>
            </a: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à tous ! Et bienvenue dans ma cuisine ! Alors, aujourd’hui, au menu du Live, ma recette coup de cœur du moment : le soufflé…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pleuvent sur l’écran du smartphone. Et ils ne parlent que d’une chose : la cuisine d’Anaïs ! Anaïs fronce les sourcils en lisant les messages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surprise : 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Ma cuisine, c’est qui ? Bah, ma cuisine, c’est Darty !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se ressaisit et reprend :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Allez, on reprend ! Aujourd’hui donc, le </a:t>
            </a:r>
            <a:r>
              <a:rPr lang="fr-FR" sz="13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souffl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une nouvelle fois interrompue par ses nombreux messages : 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Oui Gordon66, ma cuisine, c’est Darty !!!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fait aussi des cuisines !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3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3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3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568F7A9-59BD-3DF2-D5AD-4441CD3A53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1489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4_Template_CSA_2016">
  <a:themeElements>
    <a:clrScheme name="CSA_PALETTE_2021">
      <a:dk1>
        <a:srgbClr val="000000"/>
      </a:dk1>
      <a:lt1>
        <a:srgbClr val="FFFFFF"/>
      </a:lt1>
      <a:dk2>
        <a:srgbClr val="000000"/>
      </a:dk2>
      <a:lt2>
        <a:srgbClr val="FEFFFE"/>
      </a:lt2>
      <a:accent1>
        <a:srgbClr val="326BDE"/>
      </a:accent1>
      <a:accent2>
        <a:srgbClr val="F7E156"/>
      </a:accent2>
      <a:accent3>
        <a:srgbClr val="FC9E3B"/>
      </a:accent3>
      <a:accent4>
        <a:srgbClr val="FC8374"/>
      </a:accent4>
      <a:accent5>
        <a:srgbClr val="99A9C1"/>
      </a:accent5>
      <a:accent6>
        <a:srgbClr val="7E8385"/>
      </a:accent6>
      <a:hlink>
        <a:srgbClr val="0563C1"/>
      </a:hlink>
      <a:folHlink>
        <a:srgbClr val="7E8385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NAC x APPLE - Maquette.potx" id="{F2ACE80F-1C15-42D4-B5BA-CC741A07F627}" vid="{2C9906E3-4ABC-4962-99F8-E6827FE29830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39653</TotalTime>
  <Words>1379</Words>
  <Application>Microsoft Office PowerPoint</Application>
  <PresentationFormat>Grand écran</PresentationFormat>
  <Paragraphs>107</Paragraphs>
  <Slides>15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29" baseType="lpstr">
      <vt:lpstr>Tahoma</vt:lpstr>
      <vt:lpstr>Avenir Next LT Pro</vt:lpstr>
      <vt:lpstr>Cambria</vt:lpstr>
      <vt:lpstr>Georgia</vt:lpstr>
      <vt:lpstr>Roboto</vt:lpstr>
      <vt:lpstr>Police système Courant</vt:lpstr>
      <vt:lpstr>Wingdings</vt:lpstr>
      <vt:lpstr>Calibri</vt:lpstr>
      <vt:lpstr>Century Gothic</vt:lpstr>
      <vt:lpstr>Lucida Grande</vt:lpstr>
      <vt:lpstr>Verdana</vt:lpstr>
      <vt:lpstr>Arial</vt:lpstr>
      <vt:lpstr>1_Thème LNB</vt:lpstr>
      <vt:lpstr>4_Template_CSA_2016</vt:lpstr>
      <vt:lpstr>Présentation PowerPoint</vt:lpstr>
      <vt:lpstr>Branding digital - vidéo</vt:lpstr>
      <vt:lpstr>Branding digital - vidéo</vt:lpstr>
      <vt:lpstr>Contraintes &amp; orientations stratégiques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Quelques refs</vt:lpstr>
      <vt:lpstr>Proposition de planning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134</cp:revision>
  <cp:lastPrinted>2022-07-05T07:32:58Z</cp:lastPrinted>
  <dcterms:created xsi:type="dcterms:W3CDTF">2023-04-17T13:19:25Z</dcterms:created>
  <dcterms:modified xsi:type="dcterms:W3CDTF">2025-04-04T15:13:37Z</dcterms:modified>
  <cp:category/>
</cp:coreProperties>
</file>