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18"/>
  </p:notesMasterIdLst>
  <p:sldIdLst>
    <p:sldId id="258" r:id="rId2"/>
    <p:sldId id="261" r:id="rId3"/>
    <p:sldId id="311" r:id="rId4"/>
    <p:sldId id="262" r:id="rId5"/>
    <p:sldId id="298" r:id="rId6"/>
    <p:sldId id="312" r:id="rId7"/>
    <p:sldId id="313" r:id="rId8"/>
    <p:sldId id="314" r:id="rId9"/>
    <p:sldId id="315" r:id="rId10"/>
    <p:sldId id="301" r:id="rId11"/>
    <p:sldId id="294" r:id="rId12"/>
    <p:sldId id="316" r:id="rId13"/>
    <p:sldId id="317" r:id="rId14"/>
    <p:sldId id="309" r:id="rId15"/>
    <p:sldId id="295" r:id="rId16"/>
    <p:sldId id="310" r:id="rId17"/>
  </p:sldIdLst>
  <p:sldSz cx="12192000" cy="6858000"/>
  <p:notesSz cx="9906000" cy="143351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117E"/>
    <a:srgbClr val="F5C90F"/>
    <a:srgbClr val="000000"/>
    <a:srgbClr val="FFFFFF"/>
    <a:srgbClr val="EDE8E3"/>
    <a:srgbClr val="FBEC13"/>
    <a:srgbClr val="A27F4A"/>
    <a:srgbClr val="DAA478"/>
    <a:srgbClr val="237756"/>
    <a:srgbClr val="6F8E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706" autoAdjust="0"/>
  </p:normalViewPr>
  <p:slideViewPr>
    <p:cSldViewPr snapToGrid="0">
      <p:cViewPr varScale="1">
        <p:scale>
          <a:sx n="88" d="100"/>
          <a:sy n="88" d="100"/>
        </p:scale>
        <p:origin x="374" y="7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03/01/2024</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22.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et support divers">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5383154"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790484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ming">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1"/>
          <a:stretch/>
        </p:blipFill>
        <p:spPr>
          <a:xfrm>
            <a:off x="0" y="321"/>
            <a:ext cx="12191999"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76641"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2578050"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D9DF8D99-FA9F-7465-2CEE-E2B44BEAC96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5" name="Rectangle 4">
            <a:extLst>
              <a:ext uri="{FF2B5EF4-FFF2-40B4-BE49-F238E27FC236}">
                <a16:creationId xmlns:a16="http://schemas.microsoft.com/office/drawing/2014/main" id="{C9D4FEB8-E390-4AB2-A383-D27EB227BC1B}"/>
              </a:ext>
            </a:extLst>
          </p:cNvPr>
          <p:cNvSpPr/>
          <p:nvPr userDrawn="1"/>
        </p:nvSpPr>
        <p:spPr>
          <a:xfrm>
            <a:off x="8128798"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texte 3">
            <a:extLst>
              <a:ext uri="{FF2B5EF4-FFF2-40B4-BE49-F238E27FC236}">
                <a16:creationId xmlns:a16="http://schemas.microsoft.com/office/drawing/2014/main" id="{540A4D40-5128-3D7A-7E03-43453E1029EC}"/>
              </a:ext>
            </a:extLst>
          </p:cNvPr>
          <p:cNvSpPr>
            <a:spLocks noGrp="1"/>
          </p:cNvSpPr>
          <p:nvPr>
            <p:ph type="body" sz="quarter" idx="13" hasCustomPrompt="1"/>
          </p:nvPr>
        </p:nvSpPr>
        <p:spPr>
          <a:xfrm>
            <a:off x="8417188" y="1621832"/>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1" name="Espace réservé du texte 3">
            <a:extLst>
              <a:ext uri="{FF2B5EF4-FFF2-40B4-BE49-F238E27FC236}">
                <a16:creationId xmlns:a16="http://schemas.microsoft.com/office/drawing/2014/main" id="{F25DE10F-1B31-7EDE-5019-892471605DC6}"/>
              </a:ext>
            </a:extLst>
          </p:cNvPr>
          <p:cNvSpPr>
            <a:spLocks noGrp="1"/>
          </p:cNvSpPr>
          <p:nvPr>
            <p:ph type="body" sz="quarter" idx="14" hasCustomPrompt="1"/>
          </p:nvPr>
        </p:nvSpPr>
        <p:spPr>
          <a:xfrm>
            <a:off x="8417188" y="2953588"/>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3" name="Espace réservé du texte 3">
            <a:extLst>
              <a:ext uri="{FF2B5EF4-FFF2-40B4-BE49-F238E27FC236}">
                <a16:creationId xmlns:a16="http://schemas.microsoft.com/office/drawing/2014/main" id="{31C48914-5972-AD88-1646-5F0DE8CE0C08}"/>
              </a:ext>
            </a:extLst>
          </p:cNvPr>
          <p:cNvSpPr>
            <a:spLocks noGrp="1"/>
          </p:cNvSpPr>
          <p:nvPr>
            <p:ph type="body" sz="quarter" idx="15" hasCustomPrompt="1"/>
          </p:nvPr>
        </p:nvSpPr>
        <p:spPr>
          <a:xfrm>
            <a:off x="8417188" y="4262483"/>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23" name="Espace réservé du texte 22">
            <a:extLst>
              <a:ext uri="{FF2B5EF4-FFF2-40B4-BE49-F238E27FC236}">
                <a16:creationId xmlns:a16="http://schemas.microsoft.com/office/drawing/2014/main" id="{E9BCD0CB-FBF0-B13A-0584-4B683AEA2F6A}"/>
              </a:ext>
            </a:extLst>
          </p:cNvPr>
          <p:cNvSpPr>
            <a:spLocks noGrp="1"/>
          </p:cNvSpPr>
          <p:nvPr>
            <p:ph type="body" sz="quarter" idx="16"/>
          </p:nvPr>
        </p:nvSpPr>
        <p:spPr>
          <a:xfrm>
            <a:off x="8416925" y="187960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4" name="Espace réservé du texte 22">
            <a:extLst>
              <a:ext uri="{FF2B5EF4-FFF2-40B4-BE49-F238E27FC236}">
                <a16:creationId xmlns:a16="http://schemas.microsoft.com/office/drawing/2014/main" id="{0AB6A861-B609-F50D-F10D-5470D0B85A79}"/>
              </a:ext>
            </a:extLst>
          </p:cNvPr>
          <p:cNvSpPr>
            <a:spLocks noGrp="1"/>
          </p:cNvSpPr>
          <p:nvPr>
            <p:ph type="body" sz="quarter" idx="17"/>
          </p:nvPr>
        </p:nvSpPr>
        <p:spPr>
          <a:xfrm>
            <a:off x="8416925" y="322072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5" name="Espace réservé du texte 22">
            <a:extLst>
              <a:ext uri="{FF2B5EF4-FFF2-40B4-BE49-F238E27FC236}">
                <a16:creationId xmlns:a16="http://schemas.microsoft.com/office/drawing/2014/main" id="{88DF90AB-158E-8C62-1B29-FEF607BEDB48}"/>
              </a:ext>
            </a:extLst>
          </p:cNvPr>
          <p:cNvSpPr>
            <a:spLocks noGrp="1"/>
          </p:cNvSpPr>
          <p:nvPr>
            <p:ph type="body" sz="quarter" idx="18"/>
          </p:nvPr>
        </p:nvSpPr>
        <p:spPr>
          <a:xfrm>
            <a:off x="8416925" y="456184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pic>
        <p:nvPicPr>
          <p:cNvPr id="26" name="Image 25">
            <a:extLst>
              <a:ext uri="{FF2B5EF4-FFF2-40B4-BE49-F238E27FC236}">
                <a16:creationId xmlns:a16="http://schemas.microsoft.com/office/drawing/2014/main" id="{F399A9A0-D309-10E5-7F78-CCBD7151D156}"/>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19416" t="27622" r="12178" b="22378"/>
          <a:stretch/>
        </p:blipFill>
        <p:spPr>
          <a:xfrm rot="10800000">
            <a:off x="9428874" y="1"/>
            <a:ext cx="1451139" cy="1380171"/>
          </a:xfrm>
          <a:prstGeom prst="rect">
            <a:avLst/>
          </a:prstGeom>
        </p:spPr>
      </p:pic>
    </p:spTree>
    <p:extLst>
      <p:ext uri="{BB962C8B-B14F-4D97-AF65-F5344CB8AC3E}">
        <p14:creationId xmlns:p14="http://schemas.microsoft.com/office/powerpoint/2010/main" val="37790715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match - Prospectus couverure  - text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28456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651165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tch - Prospectus couverur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504270"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6" name="Espace réservé du texte 8">
            <a:extLst>
              <a:ext uri="{FF2B5EF4-FFF2-40B4-BE49-F238E27FC236}">
                <a16:creationId xmlns:a16="http://schemas.microsoft.com/office/drawing/2014/main" id="{DAA9EBA3-3004-CDE0-EF55-E572ADC4379F}"/>
              </a:ext>
            </a:extLst>
          </p:cNvPr>
          <p:cNvSpPr>
            <a:spLocks noGrp="1"/>
          </p:cNvSpPr>
          <p:nvPr>
            <p:ph type="body" sz="quarter" idx="12" hasCustomPrompt="1"/>
          </p:nvPr>
        </p:nvSpPr>
        <p:spPr>
          <a:xfrm>
            <a:off x="451119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AE9A4490-F09B-5049-E625-BCA244F5F19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558733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tch - Prospectus 2 couvertures  - texte">
    <p:spTree>
      <p:nvGrpSpPr>
        <p:cNvPr id="1" name=""/>
        <p:cNvGrpSpPr/>
        <p:nvPr/>
      </p:nvGrpSpPr>
      <p:grpSpPr>
        <a:xfrm>
          <a:off x="0" y="0"/>
          <a:ext cx="0" cy="0"/>
          <a:chOff x="0" y="0"/>
          <a:chExt cx="0" cy="0"/>
        </a:xfrm>
      </p:grpSpPr>
      <p:pic>
        <p:nvPicPr>
          <p:cNvPr id="27" name="Image 26">
            <a:extLst>
              <a:ext uri="{FF2B5EF4-FFF2-40B4-BE49-F238E27FC236}">
                <a16:creationId xmlns:a16="http://schemas.microsoft.com/office/drawing/2014/main" id="{FB0DDDAC-1AAF-4C2C-E5A2-E2FF22294E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595248"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1</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39233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2</a:t>
            </a:r>
            <a:br>
              <a:rPr lang="fr-FR" dirty="0"/>
            </a:br>
            <a:r>
              <a:rPr lang="fr-FR" dirty="0"/>
              <a:t>à insérer ici !</a:t>
            </a:r>
          </a:p>
        </p:txBody>
      </p:sp>
      <p:sp>
        <p:nvSpPr>
          <p:cNvPr id="22" name="Espace réservé du texte 8">
            <a:extLst>
              <a:ext uri="{FF2B5EF4-FFF2-40B4-BE49-F238E27FC236}">
                <a16:creationId xmlns:a16="http://schemas.microsoft.com/office/drawing/2014/main" id="{C20A5C7E-FD04-652A-CAC9-7609A5500943}"/>
              </a:ext>
            </a:extLst>
          </p:cNvPr>
          <p:cNvSpPr>
            <a:spLocks noGrp="1"/>
          </p:cNvSpPr>
          <p:nvPr>
            <p:ph type="body" sz="quarter" idx="13" hasCustomPrompt="1"/>
          </p:nvPr>
        </p:nvSpPr>
        <p:spPr>
          <a:xfrm>
            <a:off x="4595248"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3" name="Espace réservé du texte 5">
            <a:extLst>
              <a:ext uri="{FF2B5EF4-FFF2-40B4-BE49-F238E27FC236}">
                <a16:creationId xmlns:a16="http://schemas.microsoft.com/office/drawing/2014/main" id="{35A6A481-A135-7836-9B1C-3FA549288E27}"/>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4" name="Espace réservé du texte 12">
            <a:extLst>
              <a:ext uri="{FF2B5EF4-FFF2-40B4-BE49-F238E27FC236}">
                <a16:creationId xmlns:a16="http://schemas.microsoft.com/office/drawing/2014/main" id="{E5896762-F5A0-5F75-662F-59D21CF19905}"/>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5" name="Espace réservé du texte 12">
            <a:extLst>
              <a:ext uri="{FF2B5EF4-FFF2-40B4-BE49-F238E27FC236}">
                <a16:creationId xmlns:a16="http://schemas.microsoft.com/office/drawing/2014/main" id="{518C6E6D-27E5-CA4E-4EFD-50347834DE65}"/>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26" name="Espace réservé du texte 8">
            <a:extLst>
              <a:ext uri="{FF2B5EF4-FFF2-40B4-BE49-F238E27FC236}">
                <a16:creationId xmlns:a16="http://schemas.microsoft.com/office/drawing/2014/main" id="{6DF51B22-0124-9A75-9FE8-DA5BC3497FF4}"/>
              </a:ext>
            </a:extLst>
          </p:cNvPr>
          <p:cNvSpPr>
            <a:spLocks noGrp="1"/>
          </p:cNvSpPr>
          <p:nvPr>
            <p:ph type="body" sz="quarter" idx="17" hasCustomPrompt="1"/>
          </p:nvPr>
        </p:nvSpPr>
        <p:spPr>
          <a:xfrm>
            <a:off x="83725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Tree>
    <p:extLst>
      <p:ext uri="{BB962C8B-B14F-4D97-AF65-F5344CB8AC3E}">
        <p14:creationId xmlns:p14="http://schemas.microsoft.com/office/powerpoint/2010/main" val="2716478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934038"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172000" y="875654"/>
            <a:ext cx="3221999" cy="5067946"/>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droite</a:t>
            </a:r>
            <a:br>
              <a:rPr lang="fr-FR" dirty="0"/>
            </a:br>
            <a:r>
              <a:rPr lang="fr-FR" dirty="0"/>
              <a:t>à insérer ici !</a:t>
            </a:r>
          </a:p>
        </p:txBody>
      </p:sp>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009638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tro - couverure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6395523"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couverture</a:t>
            </a:r>
            <a:br>
              <a:rPr lang="fr-FR" dirty="0"/>
            </a:br>
            <a:r>
              <a:rPr lang="fr-FR" dirty="0"/>
              <a:t>à insérer ici !</a:t>
            </a:r>
          </a:p>
        </p:txBody>
      </p:sp>
    </p:spTree>
    <p:extLst>
      <p:ext uri="{BB962C8B-B14F-4D97-AF65-F5344CB8AC3E}">
        <p14:creationId xmlns:p14="http://schemas.microsoft.com/office/powerpoint/2010/main" val="2144171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tro - Selection pages interieures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9" name="Espace réservé pour une image  3">
            <a:extLst>
              <a:ext uri="{FF2B5EF4-FFF2-40B4-BE49-F238E27FC236}">
                <a16:creationId xmlns:a16="http://schemas.microsoft.com/office/drawing/2014/main" id="{4CDE07B7-04E8-52B4-096E-F2E057839561}"/>
              </a:ext>
            </a:extLst>
          </p:cNvPr>
          <p:cNvSpPr>
            <a:spLocks noGrp="1"/>
          </p:cNvSpPr>
          <p:nvPr>
            <p:ph type="pic" sz="quarter" idx="18" hasCustomPrompt="1"/>
          </p:nvPr>
        </p:nvSpPr>
        <p:spPr>
          <a:xfrm>
            <a:off x="8261989"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droite</a:t>
            </a:r>
            <a:br>
              <a:rPr lang="fr-FR" dirty="0"/>
            </a:br>
            <a:r>
              <a:rPr lang="fr-FR" dirty="0"/>
              <a:t>à insérer ici !</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4835297"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gauche</a:t>
            </a:r>
            <a:br>
              <a:rPr lang="fr-FR" dirty="0"/>
            </a:br>
            <a:r>
              <a:rPr lang="fr-FR" dirty="0"/>
              <a:t>à insérer ici !</a:t>
            </a:r>
          </a:p>
        </p:txBody>
      </p:sp>
    </p:spTree>
    <p:extLst>
      <p:ext uri="{BB962C8B-B14F-4D97-AF65-F5344CB8AC3E}">
        <p14:creationId xmlns:p14="http://schemas.microsoft.com/office/powerpoint/2010/main" val="2603367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867494"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5" name="Espace réservé pour une image  3">
            <a:extLst>
              <a:ext uri="{FF2B5EF4-FFF2-40B4-BE49-F238E27FC236}">
                <a16:creationId xmlns:a16="http://schemas.microsoft.com/office/drawing/2014/main" id="{FB48B976-B273-4FC2-6476-8D13B4878F8C}"/>
              </a:ext>
            </a:extLst>
          </p:cNvPr>
          <p:cNvSpPr>
            <a:spLocks noGrp="1"/>
          </p:cNvSpPr>
          <p:nvPr>
            <p:ph type="pic" sz="quarter" idx="12" hasCustomPrompt="1"/>
          </p:nvPr>
        </p:nvSpPr>
        <p:spPr>
          <a:xfrm>
            <a:off x="6096000" y="875654"/>
            <a:ext cx="3221999" cy="5068800"/>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10" name="Espace réservé du texte 8">
            <a:extLst>
              <a:ext uri="{FF2B5EF4-FFF2-40B4-BE49-F238E27FC236}">
                <a16:creationId xmlns:a16="http://schemas.microsoft.com/office/drawing/2014/main" id="{5C63F3D4-EEB9-5414-1726-6658271F4410}"/>
              </a:ext>
            </a:extLst>
          </p:cNvPr>
          <p:cNvSpPr>
            <a:spLocks noGrp="1"/>
          </p:cNvSpPr>
          <p:nvPr>
            <p:ph type="body" sz="quarter" idx="13" hasCustomPrompt="1"/>
          </p:nvPr>
        </p:nvSpPr>
        <p:spPr>
          <a:xfrm>
            <a:off x="3522696" y="6121400"/>
            <a:ext cx="5133593" cy="181429"/>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B00DEFBF-48A4-7A83-DA38-9970B4110C6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0347604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4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314400" y="882000"/>
            <a:ext cx="3564000"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pic>
        <p:nvPicPr>
          <p:cNvPr id="10" name="Image 9">
            <a:extLst>
              <a:ext uri="{FF2B5EF4-FFF2-40B4-BE49-F238E27FC236}">
                <a16:creationId xmlns:a16="http://schemas.microsoft.com/office/drawing/2014/main" id="{FFD217E5-A4ED-0094-7153-696AA8D8946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1" name="Espace réservé du texte 8">
            <a:extLst>
              <a:ext uri="{FF2B5EF4-FFF2-40B4-BE49-F238E27FC236}">
                <a16:creationId xmlns:a16="http://schemas.microsoft.com/office/drawing/2014/main" id="{407C7ADF-923B-8C19-33FF-3CEBF99703CC}"/>
              </a:ext>
            </a:extLst>
          </p:cNvPr>
          <p:cNvSpPr>
            <a:spLocks noGrp="1"/>
          </p:cNvSpPr>
          <p:nvPr>
            <p:ph type="body" sz="quarter" idx="13" hasCustomPrompt="1"/>
          </p:nvPr>
        </p:nvSpPr>
        <p:spPr>
          <a:xfrm>
            <a:off x="63913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2" name="Espace réservé du texte 5">
            <a:extLst>
              <a:ext uri="{FF2B5EF4-FFF2-40B4-BE49-F238E27FC236}">
                <a16:creationId xmlns:a16="http://schemas.microsoft.com/office/drawing/2014/main" id="{8D94E9F1-F10C-25D9-AA29-CE461E0116EC}"/>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5" name="Espace réservé du texte 12">
            <a:extLst>
              <a:ext uri="{FF2B5EF4-FFF2-40B4-BE49-F238E27FC236}">
                <a16:creationId xmlns:a16="http://schemas.microsoft.com/office/drawing/2014/main" id="{508C3A92-EF6D-0CDB-FCDA-EB6142D4B43A}"/>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6" name="Espace réservé du texte 12">
            <a:extLst>
              <a:ext uri="{FF2B5EF4-FFF2-40B4-BE49-F238E27FC236}">
                <a16:creationId xmlns:a16="http://schemas.microsoft.com/office/drawing/2014/main" id="{25265C38-4B32-75BA-8548-74594E3496DE}"/>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350780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4">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301068" y="875654"/>
            <a:ext cx="3394774"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40963064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akemono">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738394"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3265193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kemono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541846"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229114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6" name="Espace réservé pour une image  4">
            <a:extLst>
              <a:ext uri="{FF2B5EF4-FFF2-40B4-BE49-F238E27FC236}">
                <a16:creationId xmlns:a16="http://schemas.microsoft.com/office/drawing/2014/main" id="{58DB85C6-64E1-5873-EB26-B59408B6227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Tree>
    <p:extLst>
      <p:ext uri="{BB962C8B-B14F-4D97-AF65-F5344CB8AC3E}">
        <p14:creationId xmlns:p14="http://schemas.microsoft.com/office/powerpoint/2010/main" val="25526175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x3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790247"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137397" y="1337381"/>
            <a:ext cx="3460092" cy="2582769"/>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7441023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m2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2129562" y="718900"/>
            <a:ext cx="3325786" cy="490689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794750" y="1908313"/>
            <a:ext cx="2237685" cy="3269974"/>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2279534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x3">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4"/>
          <a:stretch/>
        </p:blipFill>
        <p:spPr>
          <a:xfrm>
            <a:off x="-1" y="642"/>
            <a:ext cx="12192001"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3016402"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799481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upport divers + MES">
    <p:bg>
      <p:bgPr>
        <a:solidFill>
          <a:schemeClr val="bg2"/>
        </a:solidFill>
        <a:effectLst/>
      </p:bgPr>
    </p:bg>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191F46D1-BCCD-572B-6D00-F352E08E96D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461332" y="5158692"/>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3" name="Espace réservé pour une image  3">
            <a:extLst>
              <a:ext uri="{FF2B5EF4-FFF2-40B4-BE49-F238E27FC236}">
                <a16:creationId xmlns:a16="http://schemas.microsoft.com/office/drawing/2014/main" id="{EFE32981-017F-40F8-BE59-470D65536756}"/>
              </a:ext>
            </a:extLst>
          </p:cNvPr>
          <p:cNvSpPr>
            <a:spLocks noGrp="1"/>
          </p:cNvSpPr>
          <p:nvPr>
            <p:ph type="pic" sz="quarter" idx="11" hasCustomPrompt="1"/>
          </p:nvPr>
        </p:nvSpPr>
        <p:spPr>
          <a:xfrm>
            <a:off x="2252528" y="1259858"/>
            <a:ext cx="3625758" cy="367982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Tree>
    <p:extLst>
      <p:ext uri="{BB962C8B-B14F-4D97-AF65-F5344CB8AC3E}">
        <p14:creationId xmlns:p14="http://schemas.microsoft.com/office/powerpoint/2010/main" val="13373459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e - Smartphon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pic>
        <p:nvPicPr>
          <p:cNvPr id="1026" name="Picture 2">
            <a:extLst>
              <a:ext uri="{FF2B5EF4-FFF2-40B4-BE49-F238E27FC236}">
                <a16:creationId xmlns:a16="http://schemas.microsoft.com/office/drawing/2014/main" id="{88580F2A-F5DD-EEB0-FF99-7A3968E3AC84}"/>
              </a:ext>
            </a:extLst>
          </p:cNvPr>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4016829" y="0"/>
            <a:ext cx="8193438"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5" name="Espace réservé pour une image  4">
            <a:extLst>
              <a:ext uri="{FF2B5EF4-FFF2-40B4-BE49-F238E27FC236}">
                <a16:creationId xmlns:a16="http://schemas.microsoft.com/office/drawing/2014/main" id="{62595CD2-B0AF-7882-529B-B33A55865EDC}"/>
              </a:ext>
            </a:extLst>
          </p:cNvPr>
          <p:cNvSpPr>
            <a:spLocks noGrp="1"/>
          </p:cNvSpPr>
          <p:nvPr>
            <p:ph type="pic" sz="quarter" idx="17" hasCustomPrompt="1"/>
          </p:nvPr>
        </p:nvSpPr>
        <p:spPr bwMode="auto">
          <a:xfrm>
            <a:off x="6885433" y="936702"/>
            <a:ext cx="2263698" cy="4824018"/>
          </a:xfrm>
          <a:custGeom>
            <a:avLst/>
            <a:gdLst>
              <a:gd name="connsiteX0" fmla="*/ 0 w 2256504"/>
              <a:gd name="connsiteY0" fmla="*/ 376092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76092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34841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699" h="4911725">
                <a:moveTo>
                  <a:pt x="195" y="348591"/>
                </a:moveTo>
                <a:cubicBezTo>
                  <a:pt x="195" y="140881"/>
                  <a:pt x="168577" y="0"/>
                  <a:pt x="376287" y="0"/>
                </a:cubicBezTo>
                <a:lnTo>
                  <a:pt x="1880607" y="0"/>
                </a:lnTo>
                <a:cubicBezTo>
                  <a:pt x="2088317" y="0"/>
                  <a:pt x="2256699" y="127131"/>
                  <a:pt x="2256699" y="334841"/>
                </a:cubicBezTo>
                <a:lnTo>
                  <a:pt x="2256699" y="4535633"/>
                </a:lnTo>
                <a:cubicBezTo>
                  <a:pt x="2256699" y="4791469"/>
                  <a:pt x="2088317" y="4911725"/>
                  <a:pt x="1880607" y="4911725"/>
                </a:cubicBezTo>
                <a:lnTo>
                  <a:pt x="376287" y="4911725"/>
                </a:lnTo>
                <a:cubicBezTo>
                  <a:pt x="168577" y="4911725"/>
                  <a:pt x="-6680" y="4818970"/>
                  <a:pt x="195" y="4535633"/>
                </a:cubicBezTo>
                <a:lnTo>
                  <a:pt x="195" y="348591"/>
                </a:lnTo>
                <a:close/>
              </a:path>
            </a:pathLst>
          </a:custGeom>
          <a:pattFill prst="wdDnDiag">
            <a:fgClr>
              <a:schemeClr val="bg1">
                <a:lumMod val="95000"/>
              </a:schemeClr>
            </a:fgClr>
            <a:bgClr>
              <a:schemeClr val="bg1"/>
            </a:bgClr>
          </a:pattFill>
          <a:ln>
            <a:noFill/>
          </a:ln>
          <a:effectLst>
            <a:softEdge rad="12700"/>
          </a:effectLst>
        </p:spPr>
        <p:txBody>
          <a:bodyPr anchor="ctr"/>
          <a:lstStyle>
            <a:lvl1pPr algn="ctr">
              <a:defRPr>
                <a:solidFill>
                  <a:schemeClr val="bg1">
                    <a:lumMod val="50000"/>
                  </a:schemeClr>
                </a:solidFill>
              </a:defRPr>
            </a:lvl1pPr>
          </a:lstStyle>
          <a:p>
            <a:r>
              <a:rPr lang="fr-FR" dirty="0"/>
              <a:t>Image </a:t>
            </a:r>
            <a:br>
              <a:rPr lang="fr-FR" dirty="0"/>
            </a:br>
            <a:r>
              <a:rPr lang="fr-FR" dirty="0"/>
              <a:t>à insérer</a:t>
            </a:r>
          </a:p>
        </p:txBody>
      </p:sp>
    </p:spTree>
    <p:extLst>
      <p:ext uri="{BB962C8B-B14F-4D97-AF65-F5344CB8AC3E}">
        <p14:creationId xmlns:p14="http://schemas.microsoft.com/office/powerpoint/2010/main" val="28340467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te web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4"/>
          <a:stretch/>
        </p:blipFill>
        <p:spPr>
          <a:xfrm>
            <a:off x="-1" y="642"/>
            <a:ext cx="12192001" cy="6857358"/>
          </a:xfrm>
          <a:prstGeom prst="rect">
            <a:avLst/>
          </a:prstGeom>
        </p:spPr>
      </p:pic>
      <p:pic>
        <p:nvPicPr>
          <p:cNvPr id="6" name="Image 5">
            <a:extLst>
              <a:ext uri="{FF2B5EF4-FFF2-40B4-BE49-F238E27FC236}">
                <a16:creationId xmlns:a16="http://schemas.microsoft.com/office/drawing/2014/main" id="{411A16C4-089F-FE48-047F-F9AF2F3D202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9073" y="-236858"/>
            <a:ext cx="11273848" cy="7046155"/>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17785" y="865162"/>
            <a:ext cx="8950569" cy="5219115"/>
          </a:xfrm>
          <a:pattFill prst="wdDnDiag">
            <a:fgClr>
              <a:schemeClr val="bg1">
                <a:lumMod val="95000"/>
              </a:schemeClr>
            </a:fgClr>
            <a:bgClr>
              <a:schemeClr val="bg1"/>
            </a:bgClr>
          </a:pattFill>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Site web</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6312548"/>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4046107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0" y="0"/>
            <a:ext cx="12191999" cy="584140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2" name="Espace réservé du texte 8">
            <a:extLst>
              <a:ext uri="{FF2B5EF4-FFF2-40B4-BE49-F238E27FC236}">
                <a16:creationId xmlns:a16="http://schemas.microsoft.com/office/drawing/2014/main" id="{7A8C3047-58F4-AE54-1FBF-CABBD9DDD9C4}"/>
              </a:ext>
            </a:extLst>
          </p:cNvPr>
          <p:cNvSpPr>
            <a:spLocks noGrp="1"/>
          </p:cNvSpPr>
          <p:nvPr>
            <p:ph type="body" sz="quarter" idx="13" hasCustomPrompt="1"/>
          </p:nvPr>
        </p:nvSpPr>
        <p:spPr>
          <a:xfrm>
            <a:off x="8683153" y="6390341"/>
            <a:ext cx="3208149" cy="221735"/>
          </a:xfrm>
        </p:spPr>
        <p:txBody>
          <a:bodyPr/>
          <a:lstStyle>
            <a:lvl1pPr algn="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Description courte à insérer ici</a:t>
            </a:r>
          </a:p>
        </p:txBody>
      </p:sp>
    </p:spTree>
    <p:extLst>
      <p:ext uri="{BB962C8B-B14F-4D97-AF65-F5344CB8AC3E}">
        <p14:creationId xmlns:p14="http://schemas.microsoft.com/office/powerpoint/2010/main" val="3714154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Master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3313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CF12B403-1086-DB8B-5002-B8AAFC2969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10434009" y="3592286"/>
            <a:ext cx="1757991" cy="3265714"/>
          </a:xfrm>
          <a:prstGeom prst="rect">
            <a:avLst/>
          </a:prstGeom>
        </p:spPr>
      </p:pic>
    </p:spTree>
    <p:extLst>
      <p:ext uri="{BB962C8B-B14F-4D97-AF65-F5344CB8AC3E}">
        <p14:creationId xmlns:p14="http://schemas.microsoft.com/office/powerpoint/2010/main" val="1781901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AD41F32D-C459-41D5-A28A-1BE862297756}" type="datetimeFigureOut">
              <a:rPr lang="fr-FR" smtClean="0"/>
              <a:t>03/01/2024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7C748AA-E065-4515-BA12-7140ADFFD984}" type="slidenum">
              <a:rPr lang="fr-FR" smtClean="0"/>
              <a:t>‹N°›</a:t>
            </a:fld>
            <a:endParaRPr lang="fr-FR"/>
          </a:p>
        </p:txBody>
      </p:sp>
    </p:spTree>
    <p:extLst>
      <p:ext uri="{BB962C8B-B14F-4D97-AF65-F5344CB8AC3E}">
        <p14:creationId xmlns:p14="http://schemas.microsoft.com/office/powerpoint/2010/main" val="13031942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AD41F32D-C459-41D5-A28A-1BE862297756}" type="datetimeFigureOut">
              <a:rPr lang="fr-FR" smtClean="0"/>
              <a:t>03/01/2024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7C748AA-E065-4515-BA12-7140ADFFD984}" type="slidenum">
              <a:rPr lang="fr-FR" smtClean="0"/>
              <a:t>‹N°›</a:t>
            </a:fld>
            <a:endParaRPr lang="fr-FR"/>
          </a:p>
        </p:txBody>
      </p:sp>
    </p:spTree>
    <p:extLst>
      <p:ext uri="{BB962C8B-B14F-4D97-AF65-F5344CB8AC3E}">
        <p14:creationId xmlns:p14="http://schemas.microsoft.com/office/powerpoint/2010/main" val="38562135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276C9212-A613-781D-3DAA-D81A5DFCD2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a:t>Cliquez sur l'icône pour ajouter un tableau</a:t>
            </a:r>
          </a:p>
        </p:txBody>
      </p:sp>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emf"/><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39"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694" r:id="rId14"/>
    <p:sldLayoutId id="2147483704" r:id="rId15"/>
    <p:sldLayoutId id="2147483679" r:id="rId16"/>
    <p:sldLayoutId id="2147483682" r:id="rId17"/>
    <p:sldLayoutId id="2147483678" r:id="rId18"/>
    <p:sldLayoutId id="2147483680" r:id="rId19"/>
    <p:sldLayoutId id="2147483708" r:id="rId20"/>
    <p:sldLayoutId id="2147483707" r:id="rId21"/>
    <p:sldLayoutId id="2147483681" r:id="rId22"/>
    <p:sldLayoutId id="2147483683" r:id="rId23"/>
    <p:sldLayoutId id="2147483684" r:id="rId24"/>
    <p:sldLayoutId id="2147483691" r:id="rId25"/>
    <p:sldLayoutId id="2147483692" r:id="rId26"/>
    <p:sldLayoutId id="2147483685" r:id="rId27"/>
    <p:sldLayoutId id="2147483699" r:id="rId28"/>
    <p:sldLayoutId id="2147483693" r:id="rId29"/>
    <p:sldLayoutId id="2147483686" r:id="rId30"/>
    <p:sldLayoutId id="2147483696" r:id="rId31"/>
    <p:sldLayoutId id="2147483695" r:id="rId32"/>
    <p:sldLayoutId id="2147483677" r:id="rId33"/>
    <p:sldLayoutId id="2147483676" r:id="rId34"/>
    <p:sldLayoutId id="2147483703" r:id="rId35"/>
    <p:sldLayoutId id="2147483709" r:id="rId36"/>
    <p:sldLayoutId id="2147483710" r:id="rId37"/>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image" Target="../media/image27.jpeg"/><Relationship Id="rId1" Type="http://schemas.openxmlformats.org/officeDocument/2006/relationships/slideLayout" Target="../slideLayouts/slideLayout3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6.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image" Target="../media/image33.jpeg"/><Relationship Id="rId1" Type="http://schemas.openxmlformats.org/officeDocument/2006/relationships/slideLayout" Target="../slideLayouts/slideLayout3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7.xml.rels><?xml version="1.0" encoding="UTF-8" standalone="yes"?>
<Relationships xmlns="http://schemas.openxmlformats.org/package/2006/relationships"><Relationship Id="rId8" Type="http://schemas.openxmlformats.org/officeDocument/2006/relationships/image" Target="../media/image46.emf"/><Relationship Id="rId3" Type="http://schemas.openxmlformats.org/officeDocument/2006/relationships/image" Target="../media/image41.emf"/><Relationship Id="rId7" Type="http://schemas.openxmlformats.org/officeDocument/2006/relationships/image" Target="../media/image45.emf"/><Relationship Id="rId2" Type="http://schemas.openxmlformats.org/officeDocument/2006/relationships/image" Target="../media/image40.emf"/><Relationship Id="rId1" Type="http://schemas.openxmlformats.org/officeDocument/2006/relationships/slideLayout" Target="../slideLayouts/slideLayout37.xml"/><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42.emf"/></Relationships>
</file>

<file path=ppt/slides/_rels/slide8.xml.rels><?xml version="1.0" encoding="UTF-8" standalone="yes"?>
<Relationships xmlns="http://schemas.openxmlformats.org/package/2006/relationships"><Relationship Id="rId8" Type="http://schemas.openxmlformats.org/officeDocument/2006/relationships/image" Target="../media/image53.emf"/><Relationship Id="rId3" Type="http://schemas.openxmlformats.org/officeDocument/2006/relationships/image" Target="../media/image48.emf"/><Relationship Id="rId7" Type="http://schemas.openxmlformats.org/officeDocument/2006/relationships/image" Target="../media/image52.emf"/><Relationship Id="rId2" Type="http://schemas.openxmlformats.org/officeDocument/2006/relationships/image" Target="../media/image47.emf"/><Relationship Id="rId1" Type="http://schemas.openxmlformats.org/officeDocument/2006/relationships/slideLayout" Target="../slideLayouts/slideLayout37.xml"/><Relationship Id="rId6" Type="http://schemas.openxmlformats.org/officeDocument/2006/relationships/image" Target="../media/image51.emf"/><Relationship Id="rId5" Type="http://schemas.openxmlformats.org/officeDocument/2006/relationships/image" Target="../media/image50.emf"/><Relationship Id="rId4" Type="http://schemas.openxmlformats.org/officeDocument/2006/relationships/image" Target="../media/image49.emf"/><Relationship Id="rId9" Type="http://schemas.openxmlformats.org/officeDocument/2006/relationships/image" Target="../media/image54.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00036" y="1682877"/>
            <a:ext cx="11591925" cy="893036"/>
          </a:xfrm>
        </p:spPr>
        <p:txBody>
          <a:bodyPr>
            <a:normAutofit fontScale="90000"/>
          </a:bodyPr>
          <a:lstStyle/>
          <a:p>
            <a:r>
              <a:rPr lang="fr-FR" b="1" dirty="0">
                <a:latin typeface="Playfair Display" panose="00000500000000000000" pitchFamily="2" charset="0"/>
              </a:rPr>
              <a:t>Brief </a:t>
            </a:r>
            <a:br>
              <a:rPr lang="fr-FR" b="1" dirty="0">
                <a:latin typeface="Playfair Display" panose="00000500000000000000" pitchFamily="2" charset="0"/>
              </a:rPr>
            </a:br>
            <a:r>
              <a:rPr lang="fr-FR" b="1" dirty="0">
                <a:latin typeface="Playfair Display" panose="00000500000000000000" pitchFamily="2" charset="0"/>
              </a:rPr>
              <a:t> </a:t>
            </a:r>
          </a:p>
        </p:txBody>
      </p:sp>
      <p:sp>
        <p:nvSpPr>
          <p:cNvPr id="4" name="Espace réservé pour une image  3">
            <a:extLst>
              <a:ext uri="{FF2B5EF4-FFF2-40B4-BE49-F238E27FC236}">
                <a16:creationId xmlns:a16="http://schemas.microsoft.com/office/drawing/2014/main" id="{BECA7E61-A72C-02AC-4CB1-53CAA2A7063D}"/>
              </a:ext>
            </a:extLst>
          </p:cNvPr>
          <p:cNvSpPr>
            <a:spLocks noGrp="1"/>
          </p:cNvSpPr>
          <p:nvPr>
            <p:ph type="pic" sz="quarter" idx="10"/>
          </p:nvPr>
        </p:nvSpPr>
        <p:spPr/>
        <p:txBody>
          <a:bodyPr/>
          <a:lstStyle/>
          <a:p>
            <a:endParaRPr lang="fr-FR"/>
          </a:p>
        </p:txBody>
      </p:sp>
      <p:pic>
        <p:nvPicPr>
          <p:cNvPr id="1026" name="Picture 2" descr="Expert de la jardinerie, l'animalerie et partenaire de la déco de votre  maison">
            <a:extLst>
              <a:ext uri="{FF2B5EF4-FFF2-40B4-BE49-F238E27FC236}">
                <a16:creationId xmlns:a16="http://schemas.microsoft.com/office/drawing/2014/main" id="{244C7391-CAFD-320E-D053-4722D870B0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6944" y="2741572"/>
            <a:ext cx="7427095" cy="24931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30325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6C482DA3-A28D-4941-A796-66AAF60A3667}"/>
              </a:ext>
            </a:extLst>
          </p:cNvPr>
          <p:cNvSpPr txBox="1"/>
          <p:nvPr/>
        </p:nvSpPr>
        <p:spPr>
          <a:xfrm>
            <a:off x="3048000" y="715108"/>
            <a:ext cx="184731" cy="369332"/>
          </a:xfrm>
          <a:prstGeom prst="rect">
            <a:avLst/>
          </a:prstGeom>
          <a:noFill/>
        </p:spPr>
        <p:txBody>
          <a:bodyPr wrap="none" rtlCol="0">
            <a:spAutoFit/>
          </a:bodyPr>
          <a:lstStyle/>
          <a:p>
            <a:endParaRPr lang="fr-FR" dirty="0"/>
          </a:p>
        </p:txBody>
      </p:sp>
      <p:sp>
        <p:nvSpPr>
          <p:cNvPr id="5" name="ZoneTexte 4">
            <a:extLst>
              <a:ext uri="{FF2B5EF4-FFF2-40B4-BE49-F238E27FC236}">
                <a16:creationId xmlns:a16="http://schemas.microsoft.com/office/drawing/2014/main" id="{F3984088-1D9F-4E0B-91ED-44945E90AB89}"/>
              </a:ext>
            </a:extLst>
          </p:cNvPr>
          <p:cNvSpPr txBox="1"/>
          <p:nvPr/>
        </p:nvSpPr>
        <p:spPr>
          <a:xfrm>
            <a:off x="389015" y="1269879"/>
            <a:ext cx="11697478" cy="2862322"/>
          </a:xfrm>
          <a:prstGeom prst="rect">
            <a:avLst/>
          </a:prstGeom>
          <a:noFill/>
        </p:spPr>
        <p:txBody>
          <a:bodyPr wrap="square" rtlCol="0">
            <a:spAutoFit/>
          </a:bodyPr>
          <a:lstStyle/>
          <a:p>
            <a:pPr marL="457200" indent="-457200" algn="l">
              <a:buAutoNum type="arabicPeriod"/>
            </a:pPr>
            <a:r>
              <a:rPr lang="fr-FR" sz="2000" b="0" u="none" strike="noStrike" baseline="0" dirty="0">
                <a:latin typeface="Avenir Next LT Pro" panose="020B0504020202020204" pitchFamily="34" charset="0"/>
              </a:rPr>
              <a:t>Nouvelle signature pour Point Vert et pour Magasin Vert </a:t>
            </a:r>
          </a:p>
          <a:p>
            <a:pPr marL="457200" indent="-457200" algn="l">
              <a:buAutoNum type="arabicPeriod"/>
            </a:pPr>
            <a:r>
              <a:rPr lang="fr-FR" sz="2000" b="0" u="none" strike="noStrike" baseline="0" dirty="0">
                <a:latin typeface="Avenir Next LT Pro" panose="020B0504020202020204" pitchFamily="34" charset="0"/>
              </a:rPr>
              <a:t>Le territoire créatif pour chacune des deux enseignes.</a:t>
            </a:r>
          </a:p>
          <a:p>
            <a:pPr marL="457200" indent="-457200" algn="l">
              <a:buAutoNum type="arabicPeriod"/>
            </a:pPr>
            <a:r>
              <a:rPr lang="fr-FR" sz="2000" b="0" u="none" strike="noStrike" baseline="0" dirty="0">
                <a:latin typeface="Avenir Next LT Pro" panose="020B0504020202020204" pitchFamily="34" charset="0"/>
              </a:rPr>
              <a:t>Revisiter les temps forts du PAC : </a:t>
            </a:r>
            <a:br>
              <a:rPr lang="fr-FR" sz="2000" b="0" u="none" strike="noStrike" baseline="0" dirty="0">
                <a:latin typeface="Avenir Next LT Pro" panose="020B0504020202020204" pitchFamily="34" charset="0"/>
              </a:rPr>
            </a:br>
            <a:r>
              <a:rPr lang="fr-FR" sz="2000" b="0" u="none" strike="noStrike" baseline="0" dirty="0">
                <a:latin typeface="Avenir Next LT Pro" panose="020B0504020202020204" pitchFamily="34" charset="0"/>
              </a:rPr>
              <a:t>pour Magasin Vert : avril/mai et octobre,</a:t>
            </a:r>
            <a:br>
              <a:rPr lang="fr-FR" sz="2000" b="0" u="none" strike="noStrike" baseline="0" dirty="0">
                <a:latin typeface="Avenir Next LT Pro" panose="020B0504020202020204" pitchFamily="34" charset="0"/>
              </a:rPr>
            </a:br>
            <a:r>
              <a:rPr lang="fr-FR" sz="2000" b="0" u="none" strike="noStrike" baseline="0" dirty="0">
                <a:latin typeface="Avenir Next LT Pro" panose="020B0504020202020204" pitchFamily="34" charset="0"/>
              </a:rPr>
              <a:t>pour Point Vert : Janvier, mars et octobre.</a:t>
            </a:r>
          </a:p>
          <a:p>
            <a:pPr marL="457200" indent="-457200" algn="l">
              <a:buAutoNum type="arabicPeriod"/>
            </a:pPr>
            <a:r>
              <a:rPr lang="fr-FR" sz="2000" b="0" u="none" strike="noStrike" baseline="0" dirty="0">
                <a:latin typeface="Avenir Next LT Pro" panose="020B0504020202020204" pitchFamily="34" charset="0"/>
              </a:rPr>
              <a:t>Le territoire radio des deux enseignes.</a:t>
            </a:r>
          </a:p>
          <a:p>
            <a:pPr marL="457200" indent="-457200" algn="l">
              <a:buAutoNum type="arabicPeriod"/>
            </a:pPr>
            <a:r>
              <a:rPr lang="fr-FR" sz="2000" b="0" u="none" strike="noStrike" baseline="0" dirty="0">
                <a:latin typeface="Avenir Next LT Pro" panose="020B0504020202020204" pitchFamily="34" charset="0"/>
              </a:rPr>
              <a:t>Les piliers de la stratégie de contenus entre digital et magasins : thèmes ? Canaux ?</a:t>
            </a:r>
          </a:p>
          <a:p>
            <a:pPr marL="457200" indent="-457200" algn="l">
              <a:buAutoNum type="arabicPeriod"/>
            </a:pPr>
            <a:r>
              <a:rPr lang="fr-FR" sz="2000" b="0" u="none" strike="noStrike" baseline="0" dirty="0">
                <a:latin typeface="Avenir Next LT Pro" panose="020B0504020202020204" pitchFamily="34" charset="0"/>
              </a:rPr>
              <a:t>La recommandation d’approche pour le social media.</a:t>
            </a:r>
          </a:p>
          <a:p>
            <a:pPr algn="l"/>
            <a:endParaRPr lang="fr-FR" sz="2000" dirty="0">
              <a:latin typeface="Avenir Next LT Pro" panose="020B0504020202020204" pitchFamily="34" charset="0"/>
            </a:endParaRPr>
          </a:p>
        </p:txBody>
      </p:sp>
      <p:sp>
        <p:nvSpPr>
          <p:cNvPr id="6" name="ZoneTexte 5">
            <a:extLst>
              <a:ext uri="{FF2B5EF4-FFF2-40B4-BE49-F238E27FC236}">
                <a16:creationId xmlns:a16="http://schemas.microsoft.com/office/drawing/2014/main" id="{2557DC3F-2D00-4D0C-A9CC-0904DDDDFDF1}"/>
              </a:ext>
            </a:extLst>
          </p:cNvPr>
          <p:cNvSpPr txBox="1"/>
          <p:nvPr/>
        </p:nvSpPr>
        <p:spPr>
          <a:xfrm>
            <a:off x="494522" y="529669"/>
            <a:ext cx="3272819" cy="461665"/>
          </a:xfrm>
          <a:prstGeom prst="rect">
            <a:avLst/>
          </a:prstGeom>
          <a:noFill/>
        </p:spPr>
        <p:txBody>
          <a:bodyPr wrap="none" rtlCol="0">
            <a:spAutoFit/>
          </a:bodyPr>
          <a:lstStyle/>
          <a:p>
            <a:r>
              <a:rPr lang="fr-FR" sz="2400" b="1" u="sng" dirty="0">
                <a:latin typeface="Avenir Next LT Pro" panose="020B0504020202020204" pitchFamily="34" charset="0"/>
              </a:rPr>
              <a:t>Missions de l’agence</a:t>
            </a:r>
          </a:p>
        </p:txBody>
      </p:sp>
    </p:spTree>
    <p:extLst>
      <p:ext uri="{BB962C8B-B14F-4D97-AF65-F5344CB8AC3E}">
        <p14:creationId xmlns:p14="http://schemas.microsoft.com/office/powerpoint/2010/main" val="197409794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latin typeface="Avenir Next LT Pro" panose="020B0504020202020204" pitchFamily="34" charset="0"/>
              </a:rPr>
              <a:t>Réflexion créative</a:t>
            </a:r>
            <a:br>
              <a:rPr lang="fr-FR" dirty="0">
                <a:latin typeface="Avenir Next LT Pro" panose="020B0504020202020204" pitchFamily="34" charset="0"/>
              </a:rPr>
            </a:br>
            <a:r>
              <a:rPr lang="fr-FR" sz="2800" u="sng" dirty="0">
                <a:highlight>
                  <a:srgbClr val="F5C90F"/>
                </a:highlight>
                <a:latin typeface="Avenir Next LT Pro" panose="020B0504020202020204" pitchFamily="34" charset="0"/>
              </a:rPr>
              <a:t>socle commun</a:t>
            </a:r>
            <a:endParaRPr lang="fr-FR" u="sng" dirty="0">
              <a:highlight>
                <a:srgbClr val="F5C90F"/>
              </a:highlight>
              <a:latin typeface="Avenir Next LT Pro" panose="020B0504020202020204" pitchFamily="34" charset="0"/>
            </a:endParaRPr>
          </a:p>
        </p:txBody>
      </p:sp>
      <p:sp>
        <p:nvSpPr>
          <p:cNvPr id="3" name="Espace réservé du contenu 2"/>
          <p:cNvSpPr>
            <a:spLocks noGrp="1"/>
          </p:cNvSpPr>
          <p:nvPr>
            <p:ph idx="1"/>
          </p:nvPr>
        </p:nvSpPr>
        <p:spPr>
          <a:xfrm>
            <a:off x="838200" y="2713900"/>
            <a:ext cx="10515600" cy="4860925"/>
          </a:xfrm>
        </p:spPr>
        <p:txBody>
          <a:bodyPr>
            <a:normAutofit/>
          </a:bodyPr>
          <a:lstStyle/>
          <a:p>
            <a:pPr marL="0" indent="0">
              <a:lnSpc>
                <a:spcPct val="120000"/>
              </a:lnSpc>
              <a:buNone/>
            </a:pPr>
            <a:r>
              <a:rPr lang="fr-FR" sz="2400" dirty="0">
                <a:latin typeface="Avenir Next LT Pro" panose="020B0504020202020204" pitchFamily="34" charset="0"/>
                <a:cs typeface="Gotham XNarrow Light"/>
              </a:rPr>
              <a:t>Les hommes</a:t>
            </a:r>
          </a:p>
          <a:p>
            <a:pPr marL="0" indent="0">
              <a:lnSpc>
                <a:spcPct val="120000"/>
              </a:lnSpc>
              <a:buNone/>
            </a:pPr>
            <a:r>
              <a:rPr lang="fr-FR" sz="4400" b="1" dirty="0">
                <a:latin typeface="Avenir Next LT Pro" panose="020B0504020202020204" pitchFamily="34" charset="0"/>
                <a:cs typeface="Gotham XNarrow Light"/>
                <a:sym typeface="Wingdings" panose="05000000000000000000" pitchFamily="2" charset="2"/>
              </a:rPr>
              <a:t>Être TOUJOURS PRÉSENT pour vous accompagner dans vos réalisations</a:t>
            </a:r>
            <a:r>
              <a:rPr lang="fr-FR" sz="4400" b="1" dirty="0">
                <a:latin typeface="Avenir Next LT Pro" panose="020B0504020202020204" pitchFamily="34" charset="0"/>
                <a:cs typeface="Gotham XNarrow Light"/>
              </a:rPr>
              <a:t>…</a:t>
            </a:r>
            <a:br>
              <a:rPr lang="fr-FR" sz="4400" b="1" dirty="0">
                <a:latin typeface="Avenir Next LT Pro" panose="020B0504020202020204" pitchFamily="34" charset="0"/>
                <a:cs typeface="Gotham XNarrow Light"/>
              </a:rPr>
            </a:br>
            <a:br>
              <a:rPr lang="fr-FR" sz="4400" dirty="0">
                <a:latin typeface="Avenir Next LT Pro" panose="020B0504020202020204" pitchFamily="34" charset="0"/>
                <a:cs typeface="Gotham XNarrow Light"/>
              </a:rPr>
            </a:br>
            <a:r>
              <a:rPr lang="fr-FR" dirty="0">
                <a:latin typeface="Avenir Next LT Pro" panose="020B0504020202020204" pitchFamily="34" charset="0"/>
                <a:cs typeface="Gotham XNarrow Light"/>
              </a:rPr>
              <a:t>Présence des conseillers qui accompagnent tous les clients et leur trouvent des solutions</a:t>
            </a:r>
          </a:p>
          <a:p>
            <a:pPr marL="0" indent="0">
              <a:buNone/>
            </a:pPr>
            <a:endParaRPr lang="fr-FR" dirty="0">
              <a:latin typeface="Avenir Next LT Pro" panose="020B0504020202020204" pitchFamily="34" charset="0"/>
              <a:sym typeface="Wingdings" panose="05000000000000000000" pitchFamily="2" charset="2"/>
            </a:endParaRPr>
          </a:p>
        </p:txBody>
      </p:sp>
      <p:sp>
        <p:nvSpPr>
          <p:cNvPr id="4" name="Rectangle 3"/>
          <p:cNvSpPr/>
          <p:nvPr/>
        </p:nvSpPr>
        <p:spPr>
          <a:xfrm>
            <a:off x="3112645" y="1861297"/>
            <a:ext cx="5709138" cy="646331"/>
          </a:xfrm>
          <a:prstGeom prst="rect">
            <a:avLst/>
          </a:prstGeom>
        </p:spPr>
        <p:txBody>
          <a:bodyPr wrap="square">
            <a:spAutoFit/>
          </a:bodyPr>
          <a:lstStyle/>
          <a:p>
            <a:pPr marL="25400" indent="0" algn="ctr">
              <a:buFont typeface="Arial" panose="020B0604020202020204" pitchFamily="34" charset="0"/>
              <a:buNone/>
            </a:pPr>
            <a:r>
              <a:rPr lang="fr-FR" sz="1200" i="1" spc="750" dirty="0">
                <a:latin typeface="Avenir Next LT Pro" panose="020B0504020202020204" pitchFamily="34" charset="0"/>
              </a:rPr>
              <a:t>AVEC EUX, JE </a:t>
            </a:r>
            <a:r>
              <a:rPr lang="fr-FR" sz="1200" i="1" spc="750" dirty="0">
                <a:latin typeface="Avenir Next LT Pro" panose="020B0504020202020204" pitchFamily="34" charset="0"/>
                <a:cs typeface="Gotham XNarrow Light"/>
              </a:rPr>
              <a:t>SUIS JAMAIS SEUL</a:t>
            </a:r>
            <a:br>
              <a:rPr lang="fr-FR" sz="1200" i="1" spc="750" dirty="0">
                <a:latin typeface="Avenir Next LT Pro" panose="020B0504020202020204" pitchFamily="34" charset="0"/>
                <a:cs typeface="Gotham XNarrow Light"/>
              </a:rPr>
            </a:br>
            <a:endParaRPr lang="fr-FR" sz="1200" i="1" spc="750" dirty="0">
              <a:latin typeface="Avenir Next LT Pro" panose="020B0504020202020204" pitchFamily="34" charset="0"/>
              <a:cs typeface="Gotham XNarrow Light"/>
            </a:endParaRPr>
          </a:p>
          <a:p>
            <a:pPr marL="25400" indent="0" algn="ctr">
              <a:buFont typeface="Arial" panose="020B0604020202020204" pitchFamily="34" charset="0"/>
              <a:buNone/>
            </a:pPr>
            <a:r>
              <a:rPr lang="fr-FR" sz="1200" i="1" spc="750" dirty="0">
                <a:latin typeface="Avenir Next LT Pro" panose="020B0504020202020204" pitchFamily="34" charset="0"/>
                <a:cs typeface="Gotham XNarrow Light"/>
              </a:rPr>
              <a:t>IL PARLE COMME MOI </a:t>
            </a:r>
            <a:endParaRPr lang="fr-FR" sz="1200" b="1" i="1" dirty="0">
              <a:latin typeface="Avenir Next LT Pro" panose="020B0504020202020204" pitchFamily="34" charset="0"/>
            </a:endParaRPr>
          </a:p>
        </p:txBody>
      </p:sp>
    </p:spTree>
    <p:extLst>
      <p:ext uri="{BB962C8B-B14F-4D97-AF65-F5344CB8AC3E}">
        <p14:creationId xmlns:p14="http://schemas.microsoft.com/office/powerpoint/2010/main" val="26532112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latin typeface="Avenir Next LT Pro" panose="020B0504020202020204" pitchFamily="34" charset="0"/>
              </a:rPr>
              <a:t>Réflexion créative</a:t>
            </a:r>
            <a:br>
              <a:rPr lang="fr-FR" dirty="0">
                <a:latin typeface="Avenir Next LT Pro" panose="020B0504020202020204" pitchFamily="34" charset="0"/>
              </a:rPr>
            </a:br>
            <a:r>
              <a:rPr lang="fr-FR" sz="2800" u="sng" dirty="0">
                <a:highlight>
                  <a:srgbClr val="F5C90F"/>
                </a:highlight>
                <a:latin typeface="Avenir Next LT Pro" panose="020B0504020202020204" pitchFamily="34" charset="0"/>
              </a:rPr>
              <a:t>Magasin vert</a:t>
            </a:r>
            <a:endParaRPr lang="fr-FR" u="sng" dirty="0">
              <a:highlight>
                <a:srgbClr val="F5C90F"/>
              </a:highlight>
              <a:latin typeface="Avenir Next LT Pro" panose="020B0504020202020204" pitchFamily="34" charset="0"/>
            </a:endParaRPr>
          </a:p>
        </p:txBody>
      </p:sp>
      <p:sp>
        <p:nvSpPr>
          <p:cNvPr id="3" name="Espace réservé du contenu 2"/>
          <p:cNvSpPr>
            <a:spLocks noGrp="1"/>
          </p:cNvSpPr>
          <p:nvPr>
            <p:ph idx="1"/>
          </p:nvPr>
        </p:nvSpPr>
        <p:spPr>
          <a:xfrm>
            <a:off x="838200" y="3072674"/>
            <a:ext cx="10515600" cy="3354252"/>
          </a:xfrm>
        </p:spPr>
        <p:txBody>
          <a:bodyPr>
            <a:normAutofit fontScale="85000" lnSpcReduction="10000"/>
          </a:bodyPr>
          <a:lstStyle/>
          <a:p>
            <a:pPr algn="ctr">
              <a:lnSpc>
                <a:spcPct val="120000"/>
              </a:lnSpc>
            </a:pPr>
            <a:r>
              <a:rPr lang="fr-FR" sz="4400" b="1" dirty="0">
                <a:solidFill>
                  <a:srgbClr val="D9117E"/>
                </a:solidFill>
                <a:latin typeface="Avenir Next LT Pro" panose="020B0504020202020204" pitchFamily="34" charset="0"/>
                <a:sym typeface="Wingdings" panose="05000000000000000000" pitchFamily="2" charset="2"/>
              </a:rPr>
              <a:t>INSPIRATION / PLAISIR</a:t>
            </a:r>
            <a:endParaRPr lang="fr-FR" sz="4400" dirty="0">
              <a:solidFill>
                <a:srgbClr val="D9117E"/>
              </a:solidFill>
              <a:latin typeface="Avenir Next LT Pro" panose="020B0504020202020204" pitchFamily="34" charset="0"/>
              <a:sym typeface="Wingdings" panose="05000000000000000000" pitchFamily="2" charset="2"/>
            </a:endParaRPr>
          </a:p>
          <a:p>
            <a:pPr marL="0" indent="0" algn="ctr">
              <a:lnSpc>
                <a:spcPct val="120000"/>
              </a:lnSpc>
              <a:buNone/>
            </a:pPr>
            <a:endParaRPr lang="fr-FR" sz="4400" b="1" dirty="0">
              <a:latin typeface="Avenir Next LT Pro" panose="020B0504020202020204" pitchFamily="34" charset="0"/>
              <a:cs typeface="Gotham XNarrow Light"/>
              <a:sym typeface="Wingdings" panose="05000000000000000000" pitchFamily="2" charset="2"/>
            </a:endParaRPr>
          </a:p>
          <a:p>
            <a:pPr marL="0" indent="0" algn="ctr">
              <a:lnSpc>
                <a:spcPct val="120000"/>
              </a:lnSpc>
              <a:buNone/>
            </a:pPr>
            <a:r>
              <a:rPr lang="fr-FR" sz="4400" b="1" dirty="0">
                <a:latin typeface="Avenir Next LT Pro" panose="020B0504020202020204" pitchFamily="34" charset="0"/>
                <a:cs typeface="Gotham XNarrow Light"/>
                <a:sym typeface="Wingdings" panose="05000000000000000000" pitchFamily="2" charset="2"/>
              </a:rPr>
              <a:t>Votre nature s’épanouie </a:t>
            </a:r>
            <a:br>
              <a:rPr lang="fr-FR" sz="4400" b="1" dirty="0">
                <a:latin typeface="Avenir Next LT Pro" panose="020B0504020202020204" pitchFamily="34" charset="0"/>
                <a:cs typeface="Gotham XNarrow Light"/>
                <a:sym typeface="Wingdings" panose="05000000000000000000" pitchFamily="2" charset="2"/>
              </a:rPr>
            </a:br>
            <a:r>
              <a:rPr lang="fr-FR" sz="4400" b="1" dirty="0">
                <a:latin typeface="Avenir Next LT Pro" panose="020B0504020202020204" pitchFamily="34" charset="0"/>
                <a:cs typeface="Gotham XNarrow Light"/>
                <a:sym typeface="Wingdings" panose="05000000000000000000" pitchFamily="2" charset="2"/>
              </a:rPr>
              <a:t>au rythme des saisons.</a:t>
            </a:r>
            <a:br>
              <a:rPr lang="fr-FR" sz="4400" b="1" dirty="0">
                <a:latin typeface="Avenir Next LT Pro" panose="020B0504020202020204" pitchFamily="34" charset="0"/>
                <a:cs typeface="Gotham XNarrow Light"/>
                <a:sym typeface="Wingdings" panose="05000000000000000000" pitchFamily="2" charset="2"/>
              </a:rPr>
            </a:br>
            <a:endParaRPr lang="fr-FR" sz="4400" b="1" dirty="0">
              <a:latin typeface="Avenir Next LT Pro" panose="020B0504020202020204" pitchFamily="34" charset="0"/>
              <a:cs typeface="Gotham XNarrow Light"/>
              <a:sym typeface="Wingdings" panose="05000000000000000000" pitchFamily="2" charset="2"/>
            </a:endParaRPr>
          </a:p>
        </p:txBody>
      </p:sp>
      <p:sp>
        <p:nvSpPr>
          <p:cNvPr id="4" name="Rectangle 3"/>
          <p:cNvSpPr/>
          <p:nvPr/>
        </p:nvSpPr>
        <p:spPr>
          <a:xfrm>
            <a:off x="3112645" y="1861297"/>
            <a:ext cx="5709138" cy="276999"/>
          </a:xfrm>
          <a:prstGeom prst="rect">
            <a:avLst/>
          </a:prstGeom>
        </p:spPr>
        <p:txBody>
          <a:bodyPr wrap="square">
            <a:spAutoFit/>
          </a:bodyPr>
          <a:lstStyle/>
          <a:p>
            <a:pPr marL="25400" indent="0" algn="ctr">
              <a:buFont typeface="Arial" panose="020B0604020202020204" pitchFamily="34" charset="0"/>
              <a:buNone/>
            </a:pPr>
            <a:r>
              <a:rPr lang="fr-FR" sz="1200" i="1" spc="750" dirty="0">
                <a:latin typeface="Avenir Next LT Pro" panose="020B0504020202020204" pitchFamily="34" charset="0"/>
              </a:rPr>
              <a:t>Il m’inspire </a:t>
            </a:r>
            <a:endParaRPr lang="fr-FR" sz="1200" b="1" i="1" dirty="0">
              <a:latin typeface="Avenir Next LT Pro" panose="020B0504020202020204" pitchFamily="34" charset="0"/>
            </a:endParaRPr>
          </a:p>
        </p:txBody>
      </p:sp>
      <p:sp>
        <p:nvSpPr>
          <p:cNvPr id="5" name="ZoneTexte 4">
            <a:extLst>
              <a:ext uri="{FF2B5EF4-FFF2-40B4-BE49-F238E27FC236}">
                <a16:creationId xmlns:a16="http://schemas.microsoft.com/office/drawing/2014/main" id="{99D0D23D-859F-039B-E5A6-6EB8C5953BB6}"/>
              </a:ext>
            </a:extLst>
          </p:cNvPr>
          <p:cNvSpPr txBox="1"/>
          <p:nvPr/>
        </p:nvSpPr>
        <p:spPr>
          <a:xfrm>
            <a:off x="5383480" y="2420819"/>
            <a:ext cx="1546962" cy="369332"/>
          </a:xfrm>
          <a:prstGeom prst="rect">
            <a:avLst/>
          </a:prstGeom>
          <a:noFill/>
        </p:spPr>
        <p:txBody>
          <a:bodyPr wrap="none" rtlCol="0">
            <a:spAutoFit/>
          </a:bodyPr>
          <a:lstStyle/>
          <a:p>
            <a:pPr algn="ctr"/>
            <a:r>
              <a:rPr lang="fr-FR" b="1" dirty="0">
                <a:highlight>
                  <a:srgbClr val="F5C90F"/>
                </a:highlight>
              </a:rPr>
              <a:t>EMOTIONNEL </a:t>
            </a:r>
          </a:p>
        </p:txBody>
      </p:sp>
    </p:spTree>
    <p:extLst>
      <p:ext uri="{BB962C8B-B14F-4D97-AF65-F5344CB8AC3E}">
        <p14:creationId xmlns:p14="http://schemas.microsoft.com/office/powerpoint/2010/main" val="1545573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latin typeface="Avenir Next LT Pro" panose="020B0504020202020204" pitchFamily="34" charset="0"/>
              </a:rPr>
              <a:t>Réflexion créative</a:t>
            </a:r>
            <a:br>
              <a:rPr lang="fr-FR" dirty="0">
                <a:latin typeface="Avenir Next LT Pro" panose="020B0504020202020204" pitchFamily="34" charset="0"/>
              </a:rPr>
            </a:br>
            <a:r>
              <a:rPr lang="fr-FR" sz="2800" u="sng" dirty="0">
                <a:highlight>
                  <a:srgbClr val="F5C90F"/>
                </a:highlight>
                <a:latin typeface="Avenir Next LT Pro" panose="020B0504020202020204" pitchFamily="34" charset="0"/>
              </a:rPr>
              <a:t>Point vert</a:t>
            </a:r>
            <a:endParaRPr lang="fr-FR" u="sng" dirty="0">
              <a:highlight>
                <a:srgbClr val="F5C90F"/>
              </a:highlight>
              <a:latin typeface="Avenir Next LT Pro" panose="020B0504020202020204" pitchFamily="34" charset="0"/>
            </a:endParaRPr>
          </a:p>
        </p:txBody>
      </p:sp>
      <p:sp>
        <p:nvSpPr>
          <p:cNvPr id="3" name="Espace réservé du contenu 2"/>
          <p:cNvSpPr>
            <a:spLocks noGrp="1"/>
          </p:cNvSpPr>
          <p:nvPr>
            <p:ph idx="1"/>
          </p:nvPr>
        </p:nvSpPr>
        <p:spPr>
          <a:xfrm>
            <a:off x="899160" y="2790151"/>
            <a:ext cx="10515600" cy="1744888"/>
          </a:xfrm>
        </p:spPr>
        <p:txBody>
          <a:bodyPr>
            <a:noAutofit/>
          </a:bodyPr>
          <a:lstStyle/>
          <a:p>
            <a:pPr algn="ctr">
              <a:lnSpc>
                <a:spcPct val="120000"/>
              </a:lnSpc>
            </a:pPr>
            <a:r>
              <a:rPr lang="fr-FR" sz="4400" b="1" dirty="0">
                <a:solidFill>
                  <a:srgbClr val="D9117E"/>
                </a:solidFill>
                <a:latin typeface="Avenir Next LT Pro" panose="020B0504020202020204" pitchFamily="34" charset="0"/>
                <a:sym typeface="Wingdings" panose="05000000000000000000" pitchFamily="2" charset="2"/>
              </a:rPr>
              <a:t>PROXIMITE / RURALITE</a:t>
            </a:r>
            <a:endParaRPr lang="fr-FR" sz="4400" b="1" dirty="0">
              <a:solidFill>
                <a:srgbClr val="D9117E"/>
              </a:solidFill>
              <a:latin typeface="Avenir Next LT Pro" panose="020B0504020202020204" pitchFamily="34" charset="0"/>
              <a:cs typeface="Gotham XNarrow Light"/>
              <a:sym typeface="Wingdings" panose="05000000000000000000" pitchFamily="2" charset="2"/>
            </a:endParaRPr>
          </a:p>
          <a:p>
            <a:pPr marL="0" indent="0">
              <a:lnSpc>
                <a:spcPct val="120000"/>
              </a:lnSpc>
              <a:buNone/>
            </a:pPr>
            <a:r>
              <a:rPr lang="fr-FR" sz="4400" b="1" dirty="0">
                <a:latin typeface="Avenir Next LT Pro" panose="020B0504020202020204" pitchFamily="34" charset="0"/>
                <a:cs typeface="Gotham XNarrow Light"/>
                <a:sym typeface="Wingdings" panose="05000000000000000000" pitchFamily="2" charset="2"/>
              </a:rPr>
              <a:t>Point Vert, le spécialiste de proximité qui cultive la ruralité</a:t>
            </a:r>
            <a:endParaRPr lang="fr-FR" sz="4400" b="1" dirty="0">
              <a:latin typeface="Avenir Next LT Pro" panose="020B0504020202020204" pitchFamily="34" charset="0"/>
              <a:sym typeface="Wingdings" panose="05000000000000000000" pitchFamily="2" charset="2"/>
            </a:endParaRPr>
          </a:p>
        </p:txBody>
      </p:sp>
      <p:sp>
        <p:nvSpPr>
          <p:cNvPr id="4" name="Rectangle 3"/>
          <p:cNvSpPr/>
          <p:nvPr/>
        </p:nvSpPr>
        <p:spPr>
          <a:xfrm>
            <a:off x="3112645" y="1861297"/>
            <a:ext cx="5709138" cy="461665"/>
          </a:xfrm>
          <a:prstGeom prst="rect">
            <a:avLst/>
          </a:prstGeom>
        </p:spPr>
        <p:txBody>
          <a:bodyPr wrap="square">
            <a:spAutoFit/>
          </a:bodyPr>
          <a:lstStyle/>
          <a:p>
            <a:pPr marL="25400" indent="0" algn="ctr">
              <a:buFont typeface="Arial" panose="020B0604020202020204" pitchFamily="34" charset="0"/>
              <a:buNone/>
            </a:pPr>
            <a:r>
              <a:rPr lang="fr-FR" sz="1200" i="1" spc="750" dirty="0">
                <a:latin typeface="Avenir Next LT Pro" panose="020B0504020202020204" pitchFamily="34" charset="0"/>
              </a:rPr>
              <a:t>Je suis proche </a:t>
            </a:r>
            <a:br>
              <a:rPr lang="fr-FR" sz="1200" i="1" spc="750" dirty="0">
                <a:latin typeface="Avenir Next LT Pro" panose="020B0504020202020204" pitchFamily="34" charset="0"/>
              </a:rPr>
            </a:br>
            <a:r>
              <a:rPr lang="fr-FR" sz="1200" i="1" spc="750" dirty="0">
                <a:latin typeface="Avenir Next LT Pro" panose="020B0504020202020204" pitchFamily="34" charset="0"/>
              </a:rPr>
              <a:t>et je me sens proches</a:t>
            </a:r>
            <a:endParaRPr lang="fr-FR" sz="1200" b="1" i="1" dirty="0">
              <a:latin typeface="Avenir Next LT Pro" panose="020B0504020202020204" pitchFamily="34" charset="0"/>
            </a:endParaRPr>
          </a:p>
        </p:txBody>
      </p:sp>
      <p:sp>
        <p:nvSpPr>
          <p:cNvPr id="5" name="ZoneTexte 4">
            <a:extLst>
              <a:ext uri="{FF2B5EF4-FFF2-40B4-BE49-F238E27FC236}">
                <a16:creationId xmlns:a16="http://schemas.microsoft.com/office/drawing/2014/main" id="{2731D3EA-C5EA-4F9F-863A-8C14ACB693D8}"/>
              </a:ext>
            </a:extLst>
          </p:cNvPr>
          <p:cNvSpPr txBox="1"/>
          <p:nvPr/>
        </p:nvSpPr>
        <p:spPr>
          <a:xfrm>
            <a:off x="5490142" y="2420819"/>
            <a:ext cx="1333635" cy="369332"/>
          </a:xfrm>
          <a:prstGeom prst="rect">
            <a:avLst/>
          </a:prstGeom>
          <a:noFill/>
        </p:spPr>
        <p:txBody>
          <a:bodyPr wrap="none" rtlCol="0">
            <a:spAutoFit/>
          </a:bodyPr>
          <a:lstStyle/>
          <a:p>
            <a:pPr algn="ctr"/>
            <a:r>
              <a:rPr lang="fr-FR" b="1" dirty="0">
                <a:highlight>
                  <a:srgbClr val="F5C90F"/>
                </a:highlight>
              </a:rPr>
              <a:t>RATIONNEL </a:t>
            </a:r>
          </a:p>
        </p:txBody>
      </p:sp>
    </p:spTree>
    <p:extLst>
      <p:ext uri="{BB962C8B-B14F-4D97-AF65-F5344CB8AC3E}">
        <p14:creationId xmlns:p14="http://schemas.microsoft.com/office/powerpoint/2010/main" val="3388299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52548"/>
            <a:ext cx="10515600" cy="1325563"/>
          </a:xfrm>
        </p:spPr>
        <p:txBody>
          <a:bodyPr/>
          <a:lstStyle/>
          <a:p>
            <a:r>
              <a:rPr lang="fr-FR" dirty="0">
                <a:latin typeface="Avenir Next LT Pro" panose="020B0504020202020204" pitchFamily="34" charset="0"/>
              </a:rPr>
              <a:t>Ce que nous devons faire</a:t>
            </a:r>
          </a:p>
        </p:txBody>
      </p:sp>
      <p:sp>
        <p:nvSpPr>
          <p:cNvPr id="3" name="Espace réservé du contenu 2"/>
          <p:cNvSpPr>
            <a:spLocks noGrp="1"/>
          </p:cNvSpPr>
          <p:nvPr>
            <p:ph idx="1"/>
          </p:nvPr>
        </p:nvSpPr>
        <p:spPr>
          <a:xfrm>
            <a:off x="838200" y="1207542"/>
            <a:ext cx="10515600" cy="4860925"/>
          </a:xfrm>
        </p:spPr>
        <p:txBody>
          <a:bodyPr>
            <a:noAutofit/>
          </a:bodyPr>
          <a:lstStyle/>
          <a:p>
            <a:pPr>
              <a:lnSpc>
                <a:spcPct val="120000"/>
              </a:lnSpc>
            </a:pPr>
            <a:r>
              <a:rPr lang="fr-FR" sz="1800" dirty="0">
                <a:latin typeface="Avenir Next LT Pro" panose="020B0504020202020204" pitchFamily="34" charset="0"/>
                <a:cs typeface="Gotham XNarrow Light"/>
              </a:rPr>
              <a:t>Délivrer un TERRITOIRE CREATIF TRANSVERSAL PROPRIETAIRE &amp; EXPRESSION DU CONCEPT POUR CHACUNE DES ENSEIGNES MAIS AVEC UN SOCLE COMMUN </a:t>
            </a:r>
            <a:br>
              <a:rPr lang="fr-FR" sz="1800" dirty="0">
                <a:latin typeface="Avenir Next LT Pro" panose="020B0504020202020204" pitchFamily="34" charset="0"/>
                <a:cs typeface="Gotham XNarrow Light"/>
              </a:rPr>
            </a:br>
            <a:r>
              <a:rPr lang="fr-FR" sz="1800" b="1" dirty="0">
                <a:latin typeface="Avenir Next LT Pro" panose="020B0504020202020204" pitchFamily="34" charset="0"/>
                <a:cs typeface="Gotham XNarrow Light"/>
              </a:rPr>
              <a:t>Communication Média</a:t>
            </a:r>
          </a:p>
          <a:p>
            <a:pPr>
              <a:lnSpc>
                <a:spcPct val="100000"/>
              </a:lnSpc>
              <a:spcBef>
                <a:spcPts val="0"/>
              </a:spcBef>
              <a:buFontTx/>
              <a:buChar char="-"/>
            </a:pPr>
            <a:r>
              <a:rPr lang="fr-FR" sz="1800" dirty="0">
                <a:latin typeface="Avenir Next LT Pro" panose="020B0504020202020204" pitchFamily="34" charset="0"/>
                <a:cs typeface="Gotham XNarrow Light"/>
              </a:rPr>
              <a:t>Annonce presse  </a:t>
            </a:r>
          </a:p>
          <a:p>
            <a:pPr>
              <a:lnSpc>
                <a:spcPct val="100000"/>
              </a:lnSpc>
              <a:spcBef>
                <a:spcPts val="0"/>
              </a:spcBef>
              <a:buFontTx/>
              <a:buChar char="-"/>
            </a:pPr>
            <a:r>
              <a:rPr lang="fr-FR" sz="1800" dirty="0">
                <a:latin typeface="Avenir Next LT Pro" panose="020B0504020202020204" pitchFamily="34" charset="0"/>
                <a:cs typeface="Gotham XNarrow Light"/>
              </a:rPr>
              <a:t>Territoire radio</a:t>
            </a:r>
          </a:p>
          <a:p>
            <a:pPr>
              <a:lnSpc>
                <a:spcPct val="100000"/>
              </a:lnSpc>
              <a:spcBef>
                <a:spcPts val="0"/>
              </a:spcBef>
              <a:buFontTx/>
              <a:buChar char="-"/>
            </a:pPr>
            <a:endParaRPr lang="fr-FR" sz="1800" dirty="0">
              <a:latin typeface="Avenir Next LT Pro" panose="020B0504020202020204" pitchFamily="34" charset="0"/>
              <a:cs typeface="Gotham XNarrow Light"/>
            </a:endParaRPr>
          </a:p>
          <a:p>
            <a:pPr marL="0" indent="0">
              <a:lnSpc>
                <a:spcPct val="100000"/>
              </a:lnSpc>
              <a:spcBef>
                <a:spcPts val="0"/>
              </a:spcBef>
              <a:buNone/>
            </a:pPr>
            <a:r>
              <a:rPr lang="fr-FR" sz="1800" b="1" dirty="0">
                <a:latin typeface="Avenir Next LT Pro" panose="020B0504020202020204" pitchFamily="34" charset="0"/>
                <a:cs typeface="Gotham XNarrow Light"/>
              </a:rPr>
              <a:t>Pistes créatives du dispositif du PAC </a:t>
            </a:r>
          </a:p>
          <a:p>
            <a:pPr marL="0" indent="0">
              <a:lnSpc>
                <a:spcPct val="100000"/>
              </a:lnSpc>
              <a:spcBef>
                <a:spcPts val="0"/>
              </a:spcBef>
              <a:buNone/>
            </a:pPr>
            <a:r>
              <a:rPr lang="fr-FR" sz="1800" dirty="0">
                <a:latin typeface="Avenir Next LT Pro" panose="020B0504020202020204" pitchFamily="34" charset="0"/>
                <a:cs typeface="Gotham XNarrow Light"/>
              </a:rPr>
              <a:t>- Opés promos : territoire pour les 4 opé</a:t>
            </a:r>
            <a:br>
              <a:rPr lang="fr-FR" sz="1800" dirty="0">
                <a:latin typeface="Avenir Next LT Pro" panose="020B0504020202020204" pitchFamily="34" charset="0"/>
                <a:cs typeface="Gotham XNarrow Light"/>
              </a:rPr>
            </a:br>
            <a:r>
              <a:rPr lang="fr-FR" sz="1800" dirty="0">
                <a:latin typeface="Avenir Next LT Pro" panose="020B0504020202020204" pitchFamily="34" charset="0"/>
                <a:cs typeface="Gotham XNarrow Light"/>
              </a:rPr>
              <a:t>création principe 1ère de couverture et pages </a:t>
            </a:r>
            <a:r>
              <a:rPr lang="fr-FR" sz="1800" dirty="0" err="1">
                <a:latin typeface="Avenir Next LT Pro" panose="020B0504020202020204" pitchFamily="34" charset="0"/>
                <a:cs typeface="Gotham XNarrow Light"/>
              </a:rPr>
              <a:t>int</a:t>
            </a:r>
            <a:r>
              <a:rPr lang="fr-FR" sz="1800" dirty="0">
                <a:latin typeface="Avenir Next LT Pro" panose="020B0504020202020204" pitchFamily="34" charset="0"/>
                <a:cs typeface="Gotham XNarrow Light"/>
              </a:rPr>
              <a:t> + déclinaison PLV + digitale spécifique</a:t>
            </a:r>
          </a:p>
          <a:p>
            <a:pPr marL="0" indent="0">
              <a:lnSpc>
                <a:spcPct val="100000"/>
              </a:lnSpc>
              <a:spcBef>
                <a:spcPts val="0"/>
              </a:spcBef>
              <a:buNone/>
            </a:pPr>
            <a:r>
              <a:rPr lang="fr-FR" sz="1800" dirty="0">
                <a:latin typeface="Avenir Next LT Pro" panose="020B0504020202020204" pitchFamily="34" charset="0"/>
                <a:cs typeface="Gotham XNarrow Light"/>
              </a:rPr>
              <a:t>- ILV : magasin</a:t>
            </a:r>
          </a:p>
          <a:p>
            <a:pPr marL="0" indent="0">
              <a:lnSpc>
                <a:spcPct val="100000"/>
              </a:lnSpc>
              <a:spcBef>
                <a:spcPts val="0"/>
              </a:spcBef>
              <a:buNone/>
            </a:pPr>
            <a:br>
              <a:rPr lang="fr-FR" sz="1800" dirty="0">
                <a:latin typeface="Avenir Next LT Pro" panose="020B0504020202020204" pitchFamily="34" charset="0"/>
                <a:cs typeface="Gotham XNarrow Light"/>
              </a:rPr>
            </a:br>
            <a:br>
              <a:rPr lang="fr-FR" sz="1800" dirty="0">
                <a:latin typeface="Avenir Next LT Pro" panose="020B0504020202020204" pitchFamily="34" charset="0"/>
                <a:cs typeface="Gotham XNarrow Light"/>
              </a:rPr>
            </a:br>
            <a:r>
              <a:rPr lang="fr-FR" sz="1800" b="1" dirty="0">
                <a:latin typeface="Avenir Next LT Pro" panose="020B0504020202020204" pitchFamily="34" charset="0"/>
                <a:cs typeface="Gotham XNarrow Light"/>
              </a:rPr>
              <a:t>Communication digitale </a:t>
            </a:r>
            <a:r>
              <a:rPr lang="fr-FR" sz="1800" dirty="0">
                <a:latin typeface="Avenir Next LT Pro" panose="020B0504020202020204" pitchFamily="34" charset="0"/>
                <a:cs typeface="Gotham XNarrow Light"/>
              </a:rPr>
              <a:t>: RS</a:t>
            </a:r>
            <a:br>
              <a:rPr lang="fr-FR" sz="1800" dirty="0">
                <a:latin typeface="Avenir Next LT Pro" panose="020B0504020202020204" pitchFamily="34" charset="0"/>
                <a:cs typeface="Gotham XNarrow Light"/>
              </a:rPr>
            </a:br>
            <a:endParaRPr lang="fr-FR" sz="1800" dirty="0">
              <a:latin typeface="Avenir Next LT Pro" panose="020B0504020202020204" pitchFamily="34" charset="0"/>
              <a:cs typeface="Gotham XNarrow Light"/>
            </a:endParaRPr>
          </a:p>
          <a:p>
            <a:pPr marL="0" indent="0">
              <a:lnSpc>
                <a:spcPct val="100000"/>
              </a:lnSpc>
              <a:spcBef>
                <a:spcPts val="0"/>
              </a:spcBef>
              <a:buNone/>
            </a:pPr>
            <a:r>
              <a:rPr lang="fr-FR" sz="1800" dirty="0">
                <a:latin typeface="Avenir Next LT Pro" panose="020B0504020202020204" pitchFamily="34" charset="0"/>
                <a:cs typeface="Gotham XNarrow Light"/>
              </a:rPr>
              <a:t> </a:t>
            </a:r>
            <a:r>
              <a:rPr lang="fr-FR" sz="1800" b="1" dirty="0">
                <a:latin typeface="Avenir Next LT Pro" panose="020B0504020202020204" pitchFamily="34" charset="0"/>
                <a:cs typeface="Gotham XNarrow Light"/>
              </a:rPr>
              <a:t>Nouvelle signature</a:t>
            </a:r>
            <a:endParaRPr lang="fr-FR" sz="1800" i="1" dirty="0">
              <a:latin typeface="Avenir Next LT Pro" panose="020B0504020202020204" pitchFamily="34" charset="0"/>
              <a:cs typeface="Gotham XNarrow Light"/>
            </a:endParaRPr>
          </a:p>
        </p:txBody>
      </p:sp>
    </p:spTree>
    <p:extLst>
      <p:ext uri="{BB962C8B-B14F-4D97-AF65-F5344CB8AC3E}">
        <p14:creationId xmlns:p14="http://schemas.microsoft.com/office/powerpoint/2010/main" val="42202282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136646"/>
            <a:ext cx="10515600" cy="1325563"/>
          </a:xfrm>
        </p:spPr>
        <p:txBody>
          <a:bodyPr/>
          <a:lstStyle/>
          <a:p>
            <a:r>
              <a:rPr lang="fr-FR" dirty="0">
                <a:latin typeface="Avenir Next LT Pro" panose="020B0504020202020204" pitchFamily="34" charset="0"/>
              </a:rPr>
              <a:t>Eléments important en vrac </a:t>
            </a:r>
          </a:p>
        </p:txBody>
      </p:sp>
      <p:sp>
        <p:nvSpPr>
          <p:cNvPr id="3" name="Espace réservé du contenu 2"/>
          <p:cNvSpPr>
            <a:spLocks noGrp="1"/>
          </p:cNvSpPr>
          <p:nvPr>
            <p:ph idx="1"/>
          </p:nvPr>
        </p:nvSpPr>
        <p:spPr>
          <a:xfrm>
            <a:off x="849086" y="1218369"/>
            <a:ext cx="10515600" cy="4860925"/>
          </a:xfrm>
        </p:spPr>
        <p:txBody>
          <a:bodyPr>
            <a:noAutofit/>
          </a:bodyPr>
          <a:lstStyle/>
          <a:p>
            <a:pPr marL="0" indent="0">
              <a:lnSpc>
                <a:spcPct val="120000"/>
              </a:lnSpc>
              <a:buNone/>
            </a:pPr>
            <a:r>
              <a:rPr lang="fr-FR" sz="1800" b="1" dirty="0">
                <a:latin typeface="Avenir Next LT Pro" panose="020B0504020202020204" pitchFamily="34" charset="0"/>
                <a:cs typeface="Gotham XNarrow Light"/>
              </a:rPr>
              <a:t>Essentiel : </a:t>
            </a:r>
            <a:r>
              <a:rPr lang="fr-FR" sz="1800" dirty="0">
                <a:latin typeface="Avenir Next LT Pro" panose="020B0504020202020204" pitchFamily="34" charset="0"/>
                <a:cs typeface="Gotham XNarrow Light"/>
              </a:rPr>
              <a:t>l’humain </a:t>
            </a:r>
          </a:p>
          <a:p>
            <a:pPr marL="0" indent="0">
              <a:lnSpc>
                <a:spcPct val="120000"/>
              </a:lnSpc>
              <a:buNone/>
            </a:pPr>
            <a:r>
              <a:rPr lang="fr-FR" sz="1800" dirty="0">
                <a:latin typeface="Avenir Next LT Pro" panose="020B0504020202020204" pitchFamily="34" charset="0"/>
                <a:cs typeface="Gotham XNarrow Light"/>
              </a:rPr>
              <a:t>Réintégrer de l’humain dans le fond &amp; la forme</a:t>
            </a:r>
            <a:br>
              <a:rPr lang="fr-FR" sz="1800" dirty="0">
                <a:latin typeface="Avenir Next LT Pro" panose="020B0504020202020204" pitchFamily="34" charset="0"/>
                <a:cs typeface="Gotham XNarrow Light"/>
              </a:rPr>
            </a:br>
            <a:br>
              <a:rPr lang="fr-FR" sz="1800" dirty="0">
                <a:latin typeface="Avenir Next LT Pro" panose="020B0504020202020204" pitchFamily="34" charset="0"/>
                <a:cs typeface="Gotham XNarrow Light"/>
              </a:rPr>
            </a:br>
            <a:br>
              <a:rPr lang="fr-FR" sz="1800" dirty="0">
                <a:latin typeface="Avenir Next LT Pro" panose="020B0504020202020204" pitchFamily="34" charset="0"/>
                <a:cs typeface="Gotham XNarrow Light"/>
              </a:rPr>
            </a:br>
            <a:r>
              <a:rPr lang="fr-FR" sz="1800" b="1" dirty="0">
                <a:latin typeface="Avenir Next LT Pro" panose="020B0504020202020204" pitchFamily="34" charset="0"/>
                <a:cs typeface="Gotham XNarrow Light"/>
              </a:rPr>
              <a:t> A savoir : </a:t>
            </a:r>
            <a:r>
              <a:rPr lang="fr-FR" sz="1800" dirty="0">
                <a:latin typeface="Avenir Next LT Pro" panose="020B0504020202020204" pitchFamily="34" charset="0"/>
              </a:rPr>
              <a:t>On peut conserver des éléments de la charte actuelle  (expression prix, typo…)  </a:t>
            </a:r>
          </a:p>
          <a:p>
            <a:pPr marL="0" indent="0">
              <a:lnSpc>
                <a:spcPct val="120000"/>
              </a:lnSpc>
              <a:buNone/>
            </a:pPr>
            <a:br>
              <a:rPr lang="fr-FR" sz="1800" dirty="0">
                <a:latin typeface="Avenir Next LT Pro" panose="020B0504020202020204" pitchFamily="34" charset="0"/>
              </a:rPr>
            </a:br>
            <a:r>
              <a:rPr lang="fr-FR" sz="1800" b="1" dirty="0">
                <a:latin typeface="Avenir Next LT Pro" panose="020B0504020202020204" pitchFamily="34" charset="0"/>
                <a:cs typeface="Gotham XNarrow Light"/>
              </a:rPr>
              <a:t>Réflexion DA : </a:t>
            </a:r>
            <a:r>
              <a:rPr lang="fr-FR" sz="1800" dirty="0">
                <a:latin typeface="Avenir Next LT Pro" panose="020B0504020202020204" pitchFamily="34" charset="0"/>
                <a:cs typeface="Gotham XNarrow Light"/>
              </a:rPr>
              <a:t>Axe créatifs Typo / visuels </a:t>
            </a:r>
            <a:r>
              <a:rPr lang="fr-FR" sz="1800" dirty="0" err="1">
                <a:latin typeface="Avenir Next LT Pro" panose="020B0504020202020204" pitchFamily="34" charset="0"/>
                <a:cs typeface="Gotham XNarrow Light"/>
              </a:rPr>
              <a:t>cf</a:t>
            </a:r>
            <a:r>
              <a:rPr lang="fr-FR" sz="1800" dirty="0">
                <a:latin typeface="Avenir Next LT Pro" panose="020B0504020202020204" pitchFamily="34" charset="0"/>
                <a:cs typeface="Gotham XNarrow Light"/>
              </a:rPr>
              <a:t> Match car Notoriété qualifié- contenu…</a:t>
            </a:r>
          </a:p>
          <a:p>
            <a:pPr marL="0" indent="0">
              <a:lnSpc>
                <a:spcPct val="120000"/>
              </a:lnSpc>
              <a:buNone/>
            </a:pPr>
            <a:endParaRPr lang="fr-FR" sz="1800" dirty="0">
              <a:latin typeface="Avenir Next LT Pro" panose="020B0504020202020204" pitchFamily="34" charset="0"/>
              <a:cs typeface="Gotham XNarrow Light"/>
            </a:endParaRPr>
          </a:p>
          <a:p>
            <a:pPr marL="0" indent="0">
              <a:lnSpc>
                <a:spcPct val="120000"/>
              </a:lnSpc>
              <a:buNone/>
            </a:pPr>
            <a:r>
              <a:rPr lang="fr-FR" sz="1800" b="1" dirty="0">
                <a:latin typeface="Avenir Next LT Pro" panose="020B0504020202020204" pitchFamily="34" charset="0"/>
                <a:cs typeface="Gotham XNarrow Light"/>
              </a:rPr>
              <a:t>Idées :</a:t>
            </a:r>
          </a:p>
          <a:p>
            <a:pPr marL="0" indent="0">
              <a:lnSpc>
                <a:spcPct val="120000"/>
              </a:lnSpc>
              <a:buNone/>
            </a:pPr>
            <a:r>
              <a:rPr lang="fr-FR" sz="1800" dirty="0">
                <a:latin typeface="Avenir Next LT Pro" panose="020B0504020202020204" pitchFamily="34" charset="0"/>
                <a:cs typeface="Gotham XNarrow Light"/>
              </a:rPr>
              <a:t>Peigne des univers (</a:t>
            </a:r>
            <a:r>
              <a:rPr lang="fr-FR" sz="1800" dirty="0" err="1">
                <a:latin typeface="Avenir Next LT Pro" panose="020B0504020202020204" pitchFamily="34" charset="0"/>
                <a:cs typeface="Gotham XNarrow Light"/>
              </a:rPr>
              <a:t>cf</a:t>
            </a:r>
            <a:r>
              <a:rPr lang="fr-FR" sz="1800" dirty="0">
                <a:latin typeface="Avenir Next LT Pro" panose="020B0504020202020204" pitchFamily="34" charset="0"/>
                <a:cs typeface="Gotham XNarrow Light"/>
              </a:rPr>
              <a:t> ERM)</a:t>
            </a:r>
          </a:p>
          <a:p>
            <a:pPr marL="0" indent="0">
              <a:lnSpc>
                <a:spcPct val="120000"/>
              </a:lnSpc>
              <a:buNone/>
            </a:pPr>
            <a:r>
              <a:rPr lang="fr-FR" sz="1200" dirty="0">
                <a:latin typeface="Avenir Next LT Pro" panose="020B0504020202020204" pitchFamily="34" charset="0"/>
                <a:cs typeface="Gotham XNarrow Light"/>
              </a:rPr>
              <a:t>500 000 pros nous font confiance</a:t>
            </a:r>
          </a:p>
          <a:p>
            <a:pPr marL="0" indent="0">
              <a:lnSpc>
                <a:spcPct val="120000"/>
              </a:lnSpc>
              <a:buNone/>
            </a:pPr>
            <a:br>
              <a:rPr lang="fr-FR" sz="1800" dirty="0">
                <a:latin typeface="Avenir Next LT Pro" panose="020B0504020202020204" pitchFamily="34" charset="0"/>
                <a:cs typeface="Gotham XNarrow Light"/>
              </a:rPr>
            </a:br>
            <a:br>
              <a:rPr lang="fr-FR" sz="3600" dirty="0">
                <a:latin typeface="Avenir Next LT Pro" panose="020B0504020202020204" pitchFamily="34" charset="0"/>
                <a:cs typeface="Gotham XNarrow Light"/>
              </a:rPr>
            </a:br>
            <a:endParaRPr lang="fr-FR" sz="3600" dirty="0">
              <a:latin typeface="Avenir Next LT Pro" panose="020B0504020202020204" pitchFamily="34" charset="0"/>
              <a:cs typeface="Gotham XNarrow Light"/>
            </a:endParaRPr>
          </a:p>
          <a:p>
            <a:pPr marL="0" indent="0">
              <a:lnSpc>
                <a:spcPct val="120000"/>
              </a:lnSpc>
              <a:buNone/>
            </a:pPr>
            <a:r>
              <a:rPr lang="fr-FR" sz="2000" dirty="0">
                <a:latin typeface="Avenir Next LT Pro" panose="020B0504020202020204" pitchFamily="34" charset="0"/>
                <a:cs typeface="Gotham XNarrow Light"/>
              </a:rPr>
              <a:t> </a:t>
            </a:r>
            <a:endParaRPr lang="fr-FR" sz="1800" i="1" dirty="0">
              <a:latin typeface="Avenir Next LT Pro" panose="020B0504020202020204" pitchFamily="34" charset="0"/>
              <a:cs typeface="Gotham XNarrow Light"/>
            </a:endParaRPr>
          </a:p>
          <a:p>
            <a:pPr marL="0" indent="0">
              <a:buNone/>
            </a:pPr>
            <a:endParaRPr lang="fr-FR" sz="2000" dirty="0">
              <a:latin typeface="Avenir Next LT Pro" panose="020B0504020202020204" pitchFamily="34" charset="0"/>
              <a:sym typeface="Wingdings" panose="05000000000000000000" pitchFamily="2" charset="2"/>
            </a:endParaRPr>
          </a:p>
        </p:txBody>
      </p:sp>
    </p:spTree>
    <p:extLst>
      <p:ext uri="{BB962C8B-B14F-4D97-AF65-F5344CB8AC3E}">
        <p14:creationId xmlns:p14="http://schemas.microsoft.com/office/powerpoint/2010/main" val="2386299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136646"/>
            <a:ext cx="10515600" cy="1325563"/>
          </a:xfrm>
        </p:spPr>
        <p:txBody>
          <a:bodyPr/>
          <a:lstStyle/>
          <a:p>
            <a:r>
              <a:rPr lang="fr-FR" dirty="0">
                <a:latin typeface="Avenir Next LT Pro" panose="020B0504020202020204" pitchFamily="34" charset="0"/>
              </a:rPr>
              <a:t>Next </a:t>
            </a:r>
            <a:r>
              <a:rPr lang="fr-FR" dirty="0" err="1">
                <a:latin typeface="Avenir Next LT Pro" panose="020B0504020202020204" pitchFamily="34" charset="0"/>
              </a:rPr>
              <a:t>step</a:t>
            </a:r>
            <a:endParaRPr lang="fr-FR" dirty="0">
              <a:latin typeface="Avenir Next LT Pro" panose="020B0504020202020204" pitchFamily="34" charset="0"/>
            </a:endParaRPr>
          </a:p>
        </p:txBody>
      </p:sp>
      <p:sp>
        <p:nvSpPr>
          <p:cNvPr id="3" name="Espace réservé du contenu 2"/>
          <p:cNvSpPr>
            <a:spLocks noGrp="1"/>
          </p:cNvSpPr>
          <p:nvPr>
            <p:ph idx="1"/>
          </p:nvPr>
        </p:nvSpPr>
        <p:spPr>
          <a:xfrm>
            <a:off x="838200" y="1462209"/>
            <a:ext cx="10515600" cy="4860925"/>
          </a:xfrm>
        </p:spPr>
        <p:txBody>
          <a:bodyPr>
            <a:noAutofit/>
          </a:bodyPr>
          <a:lstStyle/>
          <a:p>
            <a:pPr marL="0" indent="0">
              <a:lnSpc>
                <a:spcPct val="120000"/>
              </a:lnSpc>
              <a:buNone/>
            </a:pPr>
            <a:r>
              <a:rPr lang="fr-FR" sz="1800" dirty="0">
                <a:latin typeface="Avenir Next LT Pro" panose="020B0504020202020204" pitchFamily="34" charset="0"/>
                <a:cs typeface="Gotham XNarrow Light"/>
              </a:rPr>
              <a:t>Le timing est court…</a:t>
            </a:r>
          </a:p>
          <a:p>
            <a:pPr marL="0" indent="0">
              <a:lnSpc>
                <a:spcPct val="120000"/>
              </a:lnSpc>
              <a:buNone/>
            </a:pPr>
            <a:r>
              <a:rPr lang="fr-FR" sz="1800" dirty="0">
                <a:latin typeface="Avenir Next LT Pro" panose="020B0504020202020204" pitchFamily="34" charset="0"/>
                <a:cs typeface="Gotham XNarrow Light"/>
              </a:rPr>
              <a:t>Echange sur 1</a:t>
            </a:r>
            <a:r>
              <a:rPr lang="fr-FR" sz="1800" baseline="30000" dirty="0">
                <a:latin typeface="Avenir Next LT Pro" panose="020B0504020202020204" pitchFamily="34" charset="0"/>
                <a:cs typeface="Gotham XNarrow Light"/>
              </a:rPr>
              <a:t>er</a:t>
            </a:r>
            <a:r>
              <a:rPr lang="fr-FR" sz="1800" dirty="0">
                <a:latin typeface="Avenir Next LT Pro" panose="020B0504020202020204" pitchFamily="34" charset="0"/>
                <a:cs typeface="Gotham XNarrow Light"/>
              </a:rPr>
              <a:t> principe de concept créatif  : vendredi 12 janvier</a:t>
            </a:r>
          </a:p>
          <a:p>
            <a:pPr marL="0" indent="0">
              <a:lnSpc>
                <a:spcPct val="120000"/>
              </a:lnSpc>
              <a:buNone/>
            </a:pPr>
            <a:r>
              <a:rPr lang="fr-FR" sz="1800" dirty="0">
                <a:latin typeface="Avenir Next LT Pro" panose="020B0504020202020204" pitchFamily="34" charset="0"/>
                <a:cs typeface="Gotham XNarrow Light"/>
              </a:rPr>
              <a:t>Retravail optimisation nouveaux axes … : jeudi 18</a:t>
            </a:r>
          </a:p>
          <a:p>
            <a:pPr marL="0" indent="0">
              <a:lnSpc>
                <a:spcPct val="120000"/>
              </a:lnSpc>
              <a:buNone/>
            </a:pPr>
            <a:r>
              <a:rPr lang="fr-FR" sz="1800" dirty="0">
                <a:latin typeface="Avenir Next LT Pro" panose="020B0504020202020204" pitchFamily="34" charset="0"/>
                <a:cs typeface="Gotham XNarrow Light"/>
              </a:rPr>
              <a:t>Axes retenus pour déclinaison : vendredi 19</a:t>
            </a:r>
          </a:p>
          <a:p>
            <a:pPr marL="0" indent="0">
              <a:lnSpc>
                <a:spcPct val="120000"/>
              </a:lnSpc>
              <a:buNone/>
            </a:pPr>
            <a:r>
              <a:rPr lang="fr-FR" sz="1800" dirty="0">
                <a:latin typeface="Avenir Next LT Pro" panose="020B0504020202020204" pitchFamily="34" charset="0"/>
                <a:cs typeface="Gotham XNarrow Light"/>
              </a:rPr>
              <a:t>Présentation client : le 30 janvier</a:t>
            </a:r>
            <a:br>
              <a:rPr lang="fr-FR" sz="1800" dirty="0">
                <a:latin typeface="Avenir Next LT Pro" panose="020B0504020202020204" pitchFamily="34" charset="0"/>
                <a:cs typeface="Gotham XNarrow Light"/>
              </a:rPr>
            </a:br>
            <a:br>
              <a:rPr lang="fr-FR" sz="3600" dirty="0">
                <a:latin typeface="Avenir Next LT Pro" panose="020B0504020202020204" pitchFamily="34" charset="0"/>
                <a:cs typeface="Gotham XNarrow Light"/>
              </a:rPr>
            </a:br>
            <a:endParaRPr lang="fr-FR" sz="3600" dirty="0">
              <a:latin typeface="Avenir Next LT Pro" panose="020B0504020202020204" pitchFamily="34" charset="0"/>
              <a:cs typeface="Gotham XNarrow Light"/>
            </a:endParaRPr>
          </a:p>
          <a:p>
            <a:pPr marL="0" indent="0">
              <a:lnSpc>
                <a:spcPct val="120000"/>
              </a:lnSpc>
              <a:buNone/>
            </a:pPr>
            <a:r>
              <a:rPr lang="fr-FR" sz="2000" dirty="0">
                <a:latin typeface="Avenir Next LT Pro" panose="020B0504020202020204" pitchFamily="34" charset="0"/>
                <a:cs typeface="Gotham XNarrow Light"/>
              </a:rPr>
              <a:t> </a:t>
            </a:r>
            <a:endParaRPr lang="fr-FR" sz="1800" i="1" dirty="0">
              <a:latin typeface="Avenir Next LT Pro" panose="020B0504020202020204" pitchFamily="34" charset="0"/>
              <a:cs typeface="Gotham XNarrow Light"/>
            </a:endParaRPr>
          </a:p>
          <a:p>
            <a:pPr marL="0" indent="0">
              <a:buNone/>
            </a:pPr>
            <a:endParaRPr lang="fr-FR" sz="2000" dirty="0">
              <a:latin typeface="Avenir Next LT Pro" panose="020B0504020202020204" pitchFamily="34" charset="0"/>
              <a:sym typeface="Wingdings" panose="05000000000000000000" pitchFamily="2" charset="2"/>
            </a:endParaRPr>
          </a:p>
        </p:txBody>
      </p:sp>
    </p:spTree>
    <p:extLst>
      <p:ext uri="{BB962C8B-B14F-4D97-AF65-F5344CB8AC3E}">
        <p14:creationId xmlns:p14="http://schemas.microsoft.com/office/powerpoint/2010/main" val="1389598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664718" y="1016000"/>
            <a:ext cx="11377264" cy="3970318"/>
          </a:xfrm>
          <a:prstGeom prst="rect">
            <a:avLst/>
          </a:prstGeom>
          <a:noFill/>
        </p:spPr>
        <p:txBody>
          <a:bodyPr wrap="square" rtlCol="0">
            <a:spAutoFit/>
          </a:bodyPr>
          <a:lstStyle/>
          <a:p>
            <a:pPr algn="l"/>
            <a:r>
              <a:rPr lang="fr-FR" sz="1800" b="0" i="0" u="none" strike="noStrike" baseline="0" dirty="0">
                <a:latin typeface="Calibri" panose="020F0502020204030204" pitchFamily="34" charset="0"/>
              </a:rPr>
              <a:t>APEX est la centrale nationale de référencement et de franchise de quatre coopératives agricoles</a:t>
            </a:r>
          </a:p>
          <a:p>
            <a:pPr algn="l"/>
            <a:r>
              <a:rPr lang="fr-FR" sz="1800" b="0" i="0" u="none" strike="noStrike" baseline="0" dirty="0">
                <a:latin typeface="Calibri" panose="020F0502020204030204" pitchFamily="34" charset="0"/>
              </a:rPr>
              <a:t>(Euralis, </a:t>
            </a:r>
            <a:r>
              <a:rPr lang="fr-FR" sz="1800" b="0" i="0" u="none" strike="noStrike" baseline="0" dirty="0" err="1">
                <a:latin typeface="Calibri" panose="020F0502020204030204" pitchFamily="34" charset="0"/>
              </a:rPr>
              <a:t>Unicor</a:t>
            </a:r>
            <a:r>
              <a:rPr lang="fr-FR" sz="1800" b="0" i="0" u="none" strike="noStrike" baseline="0" dirty="0">
                <a:latin typeface="Calibri" panose="020F0502020204030204" pitchFamily="34" charset="0"/>
              </a:rPr>
              <a:t>, </a:t>
            </a:r>
            <a:r>
              <a:rPr lang="fr-FR" sz="1800" b="0" i="0" u="none" strike="noStrike" baseline="0" dirty="0" err="1">
                <a:latin typeface="Calibri" panose="020F0502020204030204" pitchFamily="34" charset="0"/>
              </a:rPr>
              <a:t>Eureden</a:t>
            </a:r>
            <a:r>
              <a:rPr lang="fr-FR" sz="1800" b="0" i="0" u="none" strike="noStrike" baseline="0" dirty="0">
                <a:latin typeface="Calibri" panose="020F0502020204030204" pitchFamily="34" charset="0"/>
              </a:rPr>
              <a:t> et Lorca) dont les branches de distribution sont respectivement : Euralis,</a:t>
            </a:r>
          </a:p>
          <a:p>
            <a:pPr algn="l"/>
            <a:r>
              <a:rPr lang="fr-FR" sz="1800" b="0" i="0" u="none" strike="noStrike" baseline="0" dirty="0" err="1">
                <a:latin typeface="Calibri" panose="020F0502020204030204" pitchFamily="34" charset="0"/>
              </a:rPr>
              <a:t>Sudinter</a:t>
            </a:r>
            <a:r>
              <a:rPr lang="fr-FR" sz="1800" b="0" i="0" u="none" strike="noStrike" baseline="0" dirty="0">
                <a:latin typeface="Calibri" panose="020F0502020204030204" pitchFamily="34" charset="0"/>
              </a:rPr>
              <a:t>, </a:t>
            </a:r>
            <a:r>
              <a:rPr lang="fr-FR" sz="1800" b="0" i="0" u="none" strike="noStrike" baseline="0" dirty="0" err="1">
                <a:latin typeface="Calibri" panose="020F0502020204030204" pitchFamily="34" charset="0"/>
              </a:rPr>
              <a:t>Distrivert</a:t>
            </a:r>
            <a:r>
              <a:rPr lang="fr-FR" sz="1800" b="0" i="0" u="none" strike="noStrike" baseline="0" dirty="0">
                <a:latin typeface="Calibri" panose="020F0502020204030204" pitchFamily="34" charset="0"/>
              </a:rPr>
              <a:t> et </a:t>
            </a:r>
            <a:r>
              <a:rPr lang="fr-FR" sz="1800" b="0" i="0" u="none" strike="noStrike" baseline="0" dirty="0" err="1">
                <a:latin typeface="Calibri" panose="020F0502020204030204" pitchFamily="34" charset="0"/>
              </a:rPr>
              <a:t>Vertugo</a:t>
            </a:r>
            <a:r>
              <a:rPr lang="fr-FR" sz="1800" b="0" i="0" u="none" strike="noStrike" baseline="0" dirty="0">
                <a:latin typeface="Calibri" panose="020F0502020204030204" pitchFamily="34" charset="0"/>
              </a:rPr>
              <a:t>.</a:t>
            </a:r>
          </a:p>
          <a:p>
            <a:pPr algn="l"/>
            <a:r>
              <a:rPr lang="fr-FR" sz="1800" b="0" i="0" u="none" strike="noStrike" baseline="0" dirty="0">
                <a:latin typeface="Calibri" panose="020F0502020204030204" pitchFamily="34" charset="0"/>
              </a:rPr>
              <a:t>APEX a pour mission de valoriser les différentes marques enseignes, dont Point Vert (multi spécialiste</a:t>
            </a:r>
          </a:p>
          <a:p>
            <a:pPr algn="l"/>
            <a:r>
              <a:rPr lang="fr-FR" sz="1800" b="0" i="0" u="none" strike="noStrike" baseline="0" dirty="0">
                <a:latin typeface="Calibri" panose="020F0502020204030204" pitchFamily="34" charset="0"/>
              </a:rPr>
              <a:t>de proximité) et Magasin Vert (jardineries).</a:t>
            </a:r>
          </a:p>
          <a:p>
            <a:pPr algn="l"/>
            <a:endParaRPr lang="fr-FR" sz="1800" b="0" i="0" u="none" strike="noStrike" baseline="0" dirty="0">
              <a:latin typeface="Avenir Next LT Pro" panose="020B0504020202020204" pitchFamily="34" charset="0"/>
            </a:endParaRPr>
          </a:p>
          <a:p>
            <a:pPr algn="l"/>
            <a:r>
              <a:rPr lang="fr-FR" sz="1800" b="0" i="0" u="none" strike="noStrike" baseline="0" dirty="0">
                <a:latin typeface="Avenir Next LT Pro" panose="020B0504020202020204" pitchFamily="34" charset="0"/>
              </a:rPr>
              <a:t>APEX aujourd'hui c'est 632 magasins constitués de :</a:t>
            </a:r>
          </a:p>
          <a:p>
            <a:pPr algn="l"/>
            <a:r>
              <a:rPr lang="fr-FR" sz="1800" b="1" i="0" u="none" strike="noStrike" baseline="0" dirty="0">
                <a:latin typeface="Avenir Next LT Pro" panose="020B0504020202020204" pitchFamily="34" charset="0"/>
              </a:rPr>
              <a:t>75 Magasin Vert</a:t>
            </a:r>
          </a:p>
          <a:p>
            <a:pPr algn="l"/>
            <a:r>
              <a:rPr lang="fr-FR" sz="1800" b="0" i="0" u="none" strike="noStrike" baseline="0" dirty="0">
                <a:latin typeface="Avenir Next LT Pro" panose="020B0504020202020204" pitchFamily="34" charset="0"/>
              </a:rPr>
              <a:t>Le spécialiste du jardin</a:t>
            </a:r>
          </a:p>
          <a:p>
            <a:pPr algn="l"/>
            <a:r>
              <a:rPr lang="fr-FR" sz="1800" b="1" i="0" u="none" strike="noStrike" baseline="0" dirty="0">
                <a:latin typeface="Avenir Next LT Pro" panose="020B0504020202020204" pitchFamily="34" charset="0"/>
              </a:rPr>
              <a:t>307 Point Vert</a:t>
            </a:r>
          </a:p>
          <a:p>
            <a:pPr algn="l"/>
            <a:r>
              <a:rPr lang="fr-FR" sz="1800" b="0" i="0" u="none" strike="noStrike" baseline="0" dirty="0">
                <a:latin typeface="Avenir Next LT Pro" panose="020B0504020202020204" pitchFamily="34" charset="0"/>
              </a:rPr>
              <a:t>Le multi spécialiste près de chez vous</a:t>
            </a:r>
          </a:p>
          <a:p>
            <a:pPr algn="l"/>
            <a:r>
              <a:rPr lang="fr-FR" sz="1800" b="1" i="0" u="none" strike="noStrike" baseline="0" dirty="0">
                <a:latin typeface="Avenir Next LT Pro" panose="020B0504020202020204" pitchFamily="34" charset="0"/>
              </a:rPr>
              <a:t>37 magasins La Maison Point Vert</a:t>
            </a:r>
          </a:p>
          <a:p>
            <a:pPr algn="l"/>
            <a:r>
              <a:rPr lang="fr-FR" sz="1800" b="0" i="0" u="none" strike="noStrike" baseline="0" dirty="0">
                <a:latin typeface="Avenir Next LT Pro" panose="020B0504020202020204" pitchFamily="34" charset="0"/>
              </a:rPr>
              <a:t>Au service du jardin et de la maison</a:t>
            </a:r>
          </a:p>
          <a:p>
            <a:pPr algn="l"/>
            <a:r>
              <a:rPr lang="fr-FR" sz="1800" b="1" i="0" u="none" strike="noStrike" baseline="0" dirty="0">
                <a:latin typeface="Avenir Next LT Pro" panose="020B0504020202020204" pitchFamily="34" charset="0"/>
              </a:rPr>
              <a:t>149 magasins affiliés</a:t>
            </a:r>
          </a:p>
        </p:txBody>
      </p:sp>
      <p:sp>
        <p:nvSpPr>
          <p:cNvPr id="3" name="Titre 2">
            <a:extLst>
              <a:ext uri="{FF2B5EF4-FFF2-40B4-BE49-F238E27FC236}">
                <a16:creationId xmlns:a16="http://schemas.microsoft.com/office/drawing/2014/main" id="{A22A5732-BAC7-8559-9AFF-21F3D964648C}"/>
              </a:ext>
            </a:extLst>
          </p:cNvPr>
          <p:cNvSpPr>
            <a:spLocks noGrp="1"/>
          </p:cNvSpPr>
          <p:nvPr>
            <p:ph type="title"/>
          </p:nvPr>
        </p:nvSpPr>
        <p:spPr/>
        <p:txBody>
          <a:bodyPr/>
          <a:lstStyle/>
          <a:p>
            <a:r>
              <a:rPr lang="fr-FR" dirty="0"/>
              <a:t>CONTEXTE</a:t>
            </a:r>
            <a:br>
              <a:rPr lang="fr-FR" dirty="0"/>
            </a:br>
            <a:endParaRPr lang="fr-FR" dirty="0"/>
          </a:p>
        </p:txBody>
      </p:sp>
    </p:spTree>
    <p:extLst>
      <p:ext uri="{BB962C8B-B14F-4D97-AF65-F5344CB8AC3E}">
        <p14:creationId xmlns:p14="http://schemas.microsoft.com/office/powerpoint/2010/main" val="225054772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300038" y="1166555"/>
            <a:ext cx="6154094" cy="2862322"/>
          </a:xfrm>
          <a:prstGeom prst="rect">
            <a:avLst/>
          </a:prstGeom>
          <a:noFill/>
        </p:spPr>
        <p:txBody>
          <a:bodyPr wrap="square" rtlCol="0">
            <a:spAutoFit/>
          </a:bodyPr>
          <a:lstStyle/>
          <a:p>
            <a:pPr algn="l"/>
            <a:r>
              <a:rPr lang="fr-FR" sz="1800" b="0" i="0" u="none" strike="noStrike" baseline="0" dirty="0">
                <a:latin typeface="Calibri" panose="020F0502020204030204" pitchFamily="34" charset="0"/>
              </a:rPr>
              <a:t>Le spécialiste du jardin</a:t>
            </a:r>
            <a:br>
              <a:rPr lang="fr-FR" sz="1800" b="0" i="0" u="none" strike="noStrike" baseline="0" dirty="0">
                <a:latin typeface="Calibri" panose="020F0502020204030204" pitchFamily="34" charset="0"/>
              </a:rPr>
            </a:br>
            <a:r>
              <a:rPr lang="fr-FR" b="1" i="0" dirty="0">
                <a:solidFill>
                  <a:srgbClr val="3F4D49"/>
                </a:solidFill>
                <a:effectLst/>
                <a:latin typeface="Muli"/>
              </a:rPr>
              <a:t>Jardinerie spécialisée destinée aux jardiniers passionnés</a:t>
            </a:r>
            <a:endParaRPr lang="fr-FR" sz="1800" b="0" i="0" u="none" strike="noStrike" baseline="0" dirty="0">
              <a:latin typeface="Calibri" panose="020F0502020204030204" pitchFamily="34" charset="0"/>
            </a:endParaRPr>
          </a:p>
          <a:p>
            <a:pPr algn="l"/>
            <a:r>
              <a:rPr lang="fr-FR" sz="1800" b="0" i="0" u="none" strike="noStrike" baseline="0" dirty="0">
                <a:latin typeface="Calibri" panose="020F0502020204030204" pitchFamily="34" charset="0"/>
              </a:rPr>
              <a:t>MAGASIN VERT est une Jardinerie spécialisée, proposant un large choix de végétaux, de produits pour le jardin et les animaux de compagnie. Le rayon animalerie intègre éventuellement une offre en vivant. Située à l'abord des grandes villes, l'enseigne s'adresse à une clientèle Grand Public, de jardiniers amateurs. C'est une Jardinerie d'attraction.</a:t>
            </a:r>
          </a:p>
          <a:p>
            <a:pPr algn="l"/>
            <a:endParaRPr lang="fr-FR" dirty="0">
              <a:latin typeface="Calibri" panose="020F0502020204030204" pitchFamily="34" charset="0"/>
            </a:endParaRPr>
          </a:p>
          <a:p>
            <a:pPr algn="l"/>
            <a:endParaRPr lang="fr-FR" sz="1800" b="1" i="0" u="none" strike="noStrike" baseline="0" dirty="0">
              <a:latin typeface="Avenir Next LT Pro" panose="020B0504020202020204" pitchFamily="34" charset="0"/>
            </a:endParaRPr>
          </a:p>
        </p:txBody>
      </p:sp>
      <p:sp>
        <p:nvSpPr>
          <p:cNvPr id="3" name="Titre 2">
            <a:extLst>
              <a:ext uri="{FF2B5EF4-FFF2-40B4-BE49-F238E27FC236}">
                <a16:creationId xmlns:a16="http://schemas.microsoft.com/office/drawing/2014/main" id="{A22A5732-BAC7-8559-9AFF-21F3D964648C}"/>
              </a:ext>
            </a:extLst>
          </p:cNvPr>
          <p:cNvSpPr>
            <a:spLocks noGrp="1"/>
          </p:cNvSpPr>
          <p:nvPr>
            <p:ph type="title"/>
          </p:nvPr>
        </p:nvSpPr>
        <p:spPr/>
        <p:txBody>
          <a:bodyPr/>
          <a:lstStyle/>
          <a:p>
            <a:pPr algn="l"/>
            <a:r>
              <a:rPr lang="fr-FR" dirty="0"/>
              <a:t>MAGASIN VERT</a:t>
            </a:r>
          </a:p>
        </p:txBody>
      </p:sp>
      <p:sp>
        <p:nvSpPr>
          <p:cNvPr id="6" name="ZoneTexte 5">
            <a:extLst>
              <a:ext uri="{FF2B5EF4-FFF2-40B4-BE49-F238E27FC236}">
                <a16:creationId xmlns:a16="http://schemas.microsoft.com/office/drawing/2014/main" id="{F7A9B6D4-26D7-A310-B063-3DB48BAB2D58}"/>
              </a:ext>
            </a:extLst>
          </p:cNvPr>
          <p:cNvSpPr txBox="1"/>
          <p:nvPr/>
        </p:nvSpPr>
        <p:spPr>
          <a:xfrm>
            <a:off x="242888" y="4053330"/>
            <a:ext cx="6268394" cy="2585323"/>
          </a:xfrm>
          <a:prstGeom prst="rect">
            <a:avLst/>
          </a:prstGeom>
          <a:solidFill>
            <a:schemeClr val="bg1"/>
          </a:solidFill>
        </p:spPr>
        <p:txBody>
          <a:bodyPr wrap="square">
            <a:spAutoFit/>
          </a:bodyPr>
          <a:lstStyle/>
          <a:p>
            <a:pPr algn="l"/>
            <a:r>
              <a:rPr lang="fr-FR" dirty="0">
                <a:latin typeface="Calibri" panose="020F0502020204030204" pitchFamily="34" charset="0"/>
              </a:rPr>
              <a:t>Le multi spécialiste près de chez vous</a:t>
            </a:r>
          </a:p>
          <a:p>
            <a:pPr algn="l"/>
            <a:r>
              <a:rPr lang="fr-FR" dirty="0">
                <a:latin typeface="Calibri" panose="020F0502020204030204" pitchFamily="34" charset="0"/>
              </a:rPr>
              <a:t>Point Vert est un </a:t>
            </a:r>
            <a:r>
              <a:rPr lang="fr-FR" dirty="0" err="1">
                <a:latin typeface="Calibri" panose="020F0502020204030204" pitchFamily="34" charset="0"/>
              </a:rPr>
              <a:t>multispécialiste</a:t>
            </a:r>
            <a:r>
              <a:rPr lang="fr-FR" dirty="0">
                <a:latin typeface="Calibri" panose="020F0502020204030204" pitchFamily="34" charset="0"/>
              </a:rPr>
              <a:t> de proximité, implanté en zone rurale. Ce « magasin providence » développe sur une petite surface de vente, une offre large et peu profonde, de gammes de produits complémentaires en : jardin, aliments pour animaux familiers et de basse-cour, bricolage, vêtement de travail, équipement agricole. Point Vert est issu des Coopératives Agricoles, selon le concept du Libre Service Agricole. L'enseigne s'adresse à une clientèle d'agriculteurs et au grand public.</a:t>
            </a:r>
          </a:p>
        </p:txBody>
      </p:sp>
      <p:sp>
        <p:nvSpPr>
          <p:cNvPr id="7" name="Titre 2">
            <a:extLst>
              <a:ext uri="{FF2B5EF4-FFF2-40B4-BE49-F238E27FC236}">
                <a16:creationId xmlns:a16="http://schemas.microsoft.com/office/drawing/2014/main" id="{F1B34B50-27D5-ED88-2BD2-42C53314A82C}"/>
              </a:ext>
            </a:extLst>
          </p:cNvPr>
          <p:cNvSpPr txBox="1">
            <a:spLocks/>
          </p:cNvSpPr>
          <p:nvPr/>
        </p:nvSpPr>
        <p:spPr bwMode="auto">
          <a:xfrm>
            <a:off x="86678" y="3637832"/>
            <a:ext cx="1159192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dirty="0"/>
              <a:t>POINT VERT</a:t>
            </a:r>
          </a:p>
        </p:txBody>
      </p:sp>
      <p:pic>
        <p:nvPicPr>
          <p:cNvPr id="1026" name="Picture 2">
            <a:extLst>
              <a:ext uri="{FF2B5EF4-FFF2-40B4-BE49-F238E27FC236}">
                <a16:creationId xmlns:a16="http://schemas.microsoft.com/office/drawing/2014/main" id="{BD1A62C8-093D-17C6-3056-2C86599291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2267" y="466725"/>
            <a:ext cx="4762500" cy="29622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8E5DB8FD-CA61-7AB0-0B3A-3471CDF5D5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0805" y="4153208"/>
            <a:ext cx="4713962" cy="22183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1981381"/>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p:cNvSpPr txBox="1"/>
          <p:nvPr/>
        </p:nvSpPr>
        <p:spPr>
          <a:xfrm>
            <a:off x="888634" y="558756"/>
            <a:ext cx="10597972" cy="5663089"/>
          </a:xfrm>
          <a:prstGeom prst="rect">
            <a:avLst/>
          </a:prstGeom>
          <a:noFill/>
        </p:spPr>
        <p:txBody>
          <a:bodyPr wrap="square" rtlCol="0">
            <a:spAutoFit/>
          </a:bodyPr>
          <a:lstStyle/>
          <a:p>
            <a:r>
              <a:rPr lang="fr-FR" b="1" u="sng" dirty="0">
                <a:latin typeface="Tahoma" panose="020B0604030504040204" pitchFamily="34" charset="0"/>
                <a:ea typeface="Tahoma" panose="020B0604030504040204" pitchFamily="34" charset="0"/>
                <a:cs typeface="Tahoma" panose="020B0604030504040204" pitchFamily="34" charset="0"/>
              </a:rPr>
              <a:t>DES VALEURS, UNE RAISON D’ETRE &amp; UN MANIFESTE COMMUNS</a:t>
            </a:r>
            <a:br>
              <a:rPr lang="fr-FR" b="1" u="sng" dirty="0">
                <a:latin typeface="Tahoma" panose="020B0604030504040204" pitchFamily="34" charset="0"/>
                <a:ea typeface="Tahoma" panose="020B0604030504040204" pitchFamily="34" charset="0"/>
                <a:cs typeface="Tahoma" panose="020B0604030504040204" pitchFamily="34" charset="0"/>
              </a:rPr>
            </a:br>
            <a:r>
              <a:rPr lang="fr-FR" b="1" u="sng" dirty="0">
                <a:latin typeface="Tahoma" panose="020B0604030504040204" pitchFamily="34" charset="0"/>
                <a:ea typeface="Tahoma" panose="020B0604030504040204" pitchFamily="34" charset="0"/>
                <a:cs typeface="Tahoma" panose="020B0604030504040204" pitchFamily="34" charset="0"/>
              </a:rPr>
              <a:t>AUX DEUX ENSEIGNES</a:t>
            </a:r>
          </a:p>
          <a:p>
            <a:r>
              <a:rPr lang="fr-FR" sz="1800" dirty="0">
                <a:effectLst/>
                <a:latin typeface="Tahoma" panose="020B0604030504040204" pitchFamily="34" charset="0"/>
                <a:ea typeface="Tahoma" panose="020B0604030504040204" pitchFamily="34" charset="0"/>
                <a:cs typeface="Tahoma" panose="020B0604030504040204" pitchFamily="34" charset="0"/>
              </a:rPr>
              <a:t> </a:t>
            </a:r>
          </a:p>
          <a:p>
            <a:r>
              <a:rPr lang="fr-FR" sz="1800" dirty="0">
                <a:effectLst/>
                <a:latin typeface="Tahoma" panose="020B0604030504040204" pitchFamily="34" charset="0"/>
                <a:ea typeface="Tahoma" panose="020B0604030504040204" pitchFamily="34" charset="0"/>
                <a:cs typeface="Tahoma" panose="020B0604030504040204" pitchFamily="34" charset="0"/>
              </a:rPr>
              <a:t>VALEURS : Proximité (</a:t>
            </a:r>
            <a:r>
              <a:rPr lang="fr-FR" sz="1800" dirty="0" err="1">
                <a:effectLst/>
                <a:latin typeface="Tahoma" panose="020B0604030504040204" pitchFamily="34" charset="0"/>
                <a:ea typeface="Tahoma" panose="020B0604030504040204" pitchFamily="34" charset="0"/>
                <a:cs typeface="Tahoma" panose="020B0604030504040204" pitchFamily="34" charset="0"/>
              </a:rPr>
              <a:t>geo</a:t>
            </a:r>
            <a:r>
              <a:rPr lang="fr-FR" sz="1800" dirty="0">
                <a:effectLst/>
                <a:latin typeface="Tahoma" panose="020B0604030504040204" pitchFamily="34" charset="0"/>
                <a:ea typeface="Tahoma" panose="020B0604030504040204" pitchFamily="34" charset="0"/>
                <a:cs typeface="Tahoma" panose="020B0604030504040204" pitchFamily="34" charset="0"/>
              </a:rPr>
              <a:t> et relationnelle) / Expertise / Qualité (offre &amp; service)</a:t>
            </a:r>
          </a:p>
          <a:p>
            <a:r>
              <a:rPr lang="fr-FR" sz="1800" dirty="0">
                <a:effectLst/>
                <a:latin typeface="Tahoma" panose="020B0604030504040204" pitchFamily="34" charset="0"/>
                <a:ea typeface="Tahoma" panose="020B0604030504040204" pitchFamily="34" charset="0"/>
                <a:cs typeface="Tahoma" panose="020B0604030504040204" pitchFamily="34" charset="0"/>
              </a:rPr>
              <a:t> </a:t>
            </a:r>
          </a:p>
          <a:p>
            <a:r>
              <a:rPr lang="fr-FR" sz="1800" dirty="0">
                <a:effectLst/>
                <a:latin typeface="Tahoma" panose="020B0604030504040204" pitchFamily="34" charset="0"/>
                <a:ea typeface="Tahoma" panose="020B0604030504040204" pitchFamily="34" charset="0"/>
                <a:cs typeface="Tahoma" panose="020B0604030504040204" pitchFamily="34" charset="0"/>
              </a:rPr>
              <a:t>RAISON D’ETRE : </a:t>
            </a:r>
          </a:p>
          <a:p>
            <a:r>
              <a:rPr lang="fr-FR" sz="1600" dirty="0">
                <a:effectLst/>
                <a:latin typeface="Tahoma" panose="020B0604030504040204" pitchFamily="34" charset="0"/>
                <a:ea typeface="Tahoma" panose="020B0604030504040204" pitchFamily="34" charset="0"/>
                <a:cs typeface="Tahoma" panose="020B0604030504040204" pitchFamily="34" charset="0"/>
              </a:rPr>
              <a:t>"Enrichir la vie au quotidien par la passion pour la nature, en offrant expertise, diversité et qualité dans le domaine du jardinage et du soin des animaux. Accessibles à tous, du jardinier amateur en ville au professionnel en zone rurale, notre ambition est d'être le partenaire incontournable pour ceux qui cherchent à cultiver leur amour pour la nature."</a:t>
            </a:r>
          </a:p>
          <a:p>
            <a:r>
              <a:rPr lang="fr-FR" sz="1800" dirty="0">
                <a:effectLst/>
                <a:latin typeface="Tahoma" panose="020B0604030504040204" pitchFamily="34" charset="0"/>
                <a:ea typeface="Tahoma" panose="020B0604030504040204" pitchFamily="34" charset="0"/>
                <a:cs typeface="Tahoma" panose="020B0604030504040204" pitchFamily="34" charset="0"/>
              </a:rPr>
              <a:t> </a:t>
            </a:r>
          </a:p>
          <a:p>
            <a:r>
              <a:rPr lang="fr-FR" sz="1800" dirty="0">
                <a:effectLst/>
                <a:latin typeface="Tahoma" panose="020B0604030504040204" pitchFamily="34" charset="0"/>
                <a:ea typeface="Tahoma" panose="020B0604030504040204" pitchFamily="34" charset="0"/>
                <a:cs typeface="Tahoma" panose="020B0604030504040204" pitchFamily="34" charset="0"/>
              </a:rPr>
              <a:t>MANIFESTE :</a:t>
            </a:r>
          </a:p>
          <a:p>
            <a:r>
              <a:rPr lang="fr-FR" sz="1400" dirty="0">
                <a:effectLst/>
                <a:latin typeface="Tahoma" panose="020B0604030504040204" pitchFamily="34" charset="0"/>
                <a:ea typeface="Tahoma" panose="020B0604030504040204" pitchFamily="34" charset="0"/>
                <a:cs typeface="Tahoma" panose="020B0604030504040204" pitchFamily="34" charset="0"/>
              </a:rPr>
              <a:t>« Que ce soit dans l'effervescence des grandes villes ou dans la tranquillité des campagnes, notre mission est d'apporter à chaque jardinier, éleveur et passionné des animaux, les outils, les conseils et les inspirations pour cultiver un environnement vivant.</a:t>
            </a:r>
          </a:p>
          <a:p>
            <a:r>
              <a:rPr lang="fr-FR" sz="1400" dirty="0">
                <a:effectLst/>
                <a:latin typeface="Tahoma" panose="020B0604030504040204" pitchFamily="34" charset="0"/>
                <a:ea typeface="Tahoma" panose="020B0604030504040204" pitchFamily="34" charset="0"/>
                <a:cs typeface="Tahoma" panose="020B0604030504040204" pitchFamily="34" charset="0"/>
              </a:rPr>
              <a:t>Nous célébrons la diversité des espaces verts et la richesse de la vie rurale, en fournissant une gamme complète de produits pour le jardin, les animaux de compagnie et le travail agricole.</a:t>
            </a:r>
          </a:p>
          <a:p>
            <a:r>
              <a:rPr lang="fr-FR" sz="1400" dirty="0">
                <a:effectLst/>
                <a:latin typeface="Tahoma" panose="020B0604030504040204" pitchFamily="34" charset="0"/>
                <a:ea typeface="Tahoma" panose="020B0604030504040204" pitchFamily="34" charset="0"/>
                <a:cs typeface="Tahoma" panose="020B0604030504040204" pitchFamily="34" charset="0"/>
              </a:rPr>
              <a:t>Chez Magasin Vert et Point Vert, vous trouverez une oreille attentive, des conseils avisés et une communauté de passionnés prêts à partager leur savoir-faire.</a:t>
            </a:r>
          </a:p>
          <a:p>
            <a:r>
              <a:rPr lang="fr-FR" sz="1400" dirty="0">
                <a:effectLst/>
                <a:latin typeface="Tahoma" panose="020B0604030504040204" pitchFamily="34" charset="0"/>
                <a:ea typeface="Tahoma" panose="020B0604030504040204" pitchFamily="34" charset="0"/>
                <a:cs typeface="Tahoma" panose="020B0604030504040204" pitchFamily="34" charset="0"/>
              </a:rPr>
              <a:t>Ensemble, nous faisons plus que cultiver des jardins et des terres; nous cultivons des liens, des connaissances et un futur durable pour tous.</a:t>
            </a:r>
          </a:p>
          <a:p>
            <a:r>
              <a:rPr lang="fr-FR" sz="1400" dirty="0">
                <a:effectLst/>
                <a:latin typeface="Tahoma" panose="020B0604030504040204" pitchFamily="34" charset="0"/>
                <a:ea typeface="Tahoma" panose="020B0604030504040204" pitchFamily="34" charset="0"/>
                <a:cs typeface="Tahoma" panose="020B0604030504040204" pitchFamily="34" charset="0"/>
              </a:rPr>
              <a:t>Notre engagement est de vous accompagner dans chaque projet, grand ou petit, en étant votre point de rencontre préféré pour tout ce qui concerne la nature et la vie à l'extérieur.</a:t>
            </a:r>
          </a:p>
          <a:p>
            <a:r>
              <a:rPr lang="fr-FR" sz="1400" dirty="0">
                <a:effectLst/>
                <a:latin typeface="Tahoma" panose="020B0604030504040204" pitchFamily="34" charset="0"/>
                <a:ea typeface="Tahoma" panose="020B0604030504040204" pitchFamily="34" charset="0"/>
                <a:cs typeface="Tahoma" panose="020B0604030504040204" pitchFamily="34" charset="0"/>
              </a:rPr>
              <a:t>Inspirons et cultivons ensemble une nature à vivre, accessible partout et pour tous."</a:t>
            </a:r>
            <a:endParaRPr lang="fr-FR" sz="1800" dirty="0">
              <a:effectLst/>
              <a:latin typeface="Tahoma" panose="020B0604030504040204" pitchFamily="34" charset="0"/>
              <a:ea typeface="Tahoma" panose="020B0604030504040204" pitchFamily="34" charset="0"/>
              <a:cs typeface="Tahoma" panose="020B0604030504040204" pitchFamily="34" charset="0"/>
            </a:endParaRPr>
          </a:p>
        </p:txBody>
      </p:sp>
      <p:sp>
        <p:nvSpPr>
          <p:cNvPr id="17" name="Triangle isocèle 16"/>
          <p:cNvSpPr/>
          <p:nvPr/>
        </p:nvSpPr>
        <p:spPr>
          <a:xfrm rot="5400000">
            <a:off x="-77130" y="1456028"/>
            <a:ext cx="482528" cy="335361"/>
          </a:xfrm>
          <a:prstGeom prst="triangle">
            <a:avLst/>
          </a:prstGeom>
          <a:solidFill>
            <a:srgbClr val="006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465676"/>
              </a:solidFill>
            </a:endParaRPr>
          </a:p>
        </p:txBody>
      </p:sp>
      <p:sp>
        <p:nvSpPr>
          <p:cNvPr id="2" name="Triangle isocèle 1">
            <a:extLst>
              <a:ext uri="{FF2B5EF4-FFF2-40B4-BE49-F238E27FC236}">
                <a16:creationId xmlns:a16="http://schemas.microsoft.com/office/drawing/2014/main" id="{BC701F0D-C7E5-FB1E-393D-53C74151E03B}"/>
              </a:ext>
            </a:extLst>
          </p:cNvPr>
          <p:cNvSpPr/>
          <p:nvPr/>
        </p:nvSpPr>
        <p:spPr>
          <a:xfrm rot="5400000">
            <a:off x="-77130" y="1961922"/>
            <a:ext cx="482528" cy="335361"/>
          </a:xfrm>
          <a:prstGeom prst="triangle">
            <a:avLst/>
          </a:prstGeom>
          <a:solidFill>
            <a:srgbClr val="006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465676"/>
              </a:solidFill>
            </a:endParaRPr>
          </a:p>
        </p:txBody>
      </p:sp>
      <p:sp>
        <p:nvSpPr>
          <p:cNvPr id="3" name="Triangle isocèle 2">
            <a:extLst>
              <a:ext uri="{FF2B5EF4-FFF2-40B4-BE49-F238E27FC236}">
                <a16:creationId xmlns:a16="http://schemas.microsoft.com/office/drawing/2014/main" id="{8AB47C14-1AC7-8DCD-4068-2B1C0774EAF1}"/>
              </a:ext>
            </a:extLst>
          </p:cNvPr>
          <p:cNvSpPr/>
          <p:nvPr/>
        </p:nvSpPr>
        <p:spPr>
          <a:xfrm rot="5400000">
            <a:off x="-77131" y="3502584"/>
            <a:ext cx="482528" cy="335361"/>
          </a:xfrm>
          <a:prstGeom prst="triangle">
            <a:avLst/>
          </a:prstGeom>
          <a:solidFill>
            <a:srgbClr val="006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465676"/>
              </a:solidFill>
            </a:endParaRPr>
          </a:p>
        </p:txBody>
      </p:sp>
    </p:spTree>
    <p:extLst>
      <p:ext uri="{BB962C8B-B14F-4D97-AF65-F5344CB8AC3E}">
        <p14:creationId xmlns:p14="http://schemas.microsoft.com/office/powerpoint/2010/main" val="157160801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p:cNvSpPr txBox="1"/>
          <p:nvPr/>
        </p:nvSpPr>
        <p:spPr>
          <a:xfrm>
            <a:off x="553274" y="1514593"/>
            <a:ext cx="5055046" cy="3693319"/>
          </a:xfrm>
          <a:prstGeom prst="rect">
            <a:avLst/>
          </a:prstGeom>
          <a:noFill/>
        </p:spPr>
        <p:txBody>
          <a:bodyPr wrap="square" rtlCol="0">
            <a:spAutoFit/>
          </a:bodyPr>
          <a:lstStyle/>
          <a:p>
            <a:r>
              <a:rPr lang="fr-FR" sz="1800" dirty="0">
                <a:effectLst/>
                <a:latin typeface="Calibri" panose="020F0502020204030204" pitchFamily="34" charset="0"/>
                <a:ea typeface="Calibri" panose="020F0502020204030204" pitchFamily="34" charset="0"/>
                <a:cs typeface="Times New Roman" panose="02020603050405020304" pitchFamily="18" charset="0"/>
              </a:rPr>
              <a:t>RAISON D’ETRE</a:t>
            </a:r>
            <a:br>
              <a:rPr lang="fr-FR" sz="1800" dirty="0">
                <a:effectLst/>
                <a:latin typeface="Calibri" panose="020F0502020204030204" pitchFamily="34" charset="0"/>
                <a:ea typeface="Calibri" panose="020F0502020204030204" pitchFamily="34" charset="0"/>
                <a:cs typeface="Times New Roman" panose="02020603050405020304" pitchFamily="18" charset="0"/>
              </a:rPr>
            </a:br>
            <a:r>
              <a:rPr lang="fr-FR" sz="1800" dirty="0">
                <a:effectLst/>
                <a:latin typeface="Playfair Display" panose="00000500000000000000" pitchFamily="2" charset="0"/>
                <a:ea typeface="Calibri" panose="020F0502020204030204" pitchFamily="34" charset="0"/>
                <a:cs typeface="Times New Roman" panose="02020603050405020304" pitchFamily="18" charset="0"/>
              </a:rPr>
              <a:t>Chez Magasin Vert, nous croyons que chaque espace extérieur peut être une source d'émerveillement. Notre engagement est d'inspirer la communauté des jardiniers à explorer, créer et profiter de leur jardin, quel que soit sa taille. Nous offrons une expérience unique où conseils experts et sélection produits sont réunis pour donner vie à vos projets de jardinage, à l’aménagement de vos extérieurs et au soin de vos animaux. </a:t>
            </a:r>
            <a:br>
              <a:rPr lang="fr-FR" sz="1800" dirty="0">
                <a:effectLst/>
                <a:latin typeface="Playfair Display" panose="00000500000000000000" pitchFamily="2" charset="0"/>
                <a:ea typeface="Calibri" panose="020F0502020204030204" pitchFamily="34" charset="0"/>
                <a:cs typeface="Times New Roman" panose="02020603050405020304" pitchFamily="18" charset="0"/>
              </a:rPr>
            </a:br>
            <a:r>
              <a:rPr lang="fr-FR" sz="1800" b="1" dirty="0">
                <a:effectLst/>
                <a:latin typeface="Playfair Display" panose="00000500000000000000" pitchFamily="2" charset="0"/>
                <a:ea typeface="Calibri" panose="020F0502020204030204" pitchFamily="34" charset="0"/>
                <a:cs typeface="Times New Roman" panose="02020603050405020304" pitchFamily="18" charset="0"/>
              </a:rPr>
              <a:t>Votre jardin est notre passion, vous inspirer, notre métier.</a:t>
            </a:r>
            <a:endParaRPr lang="fr-FR" sz="1800" dirty="0">
              <a:effectLst/>
              <a:latin typeface="Playfair Display" panose="00000500000000000000" pitchFamily="2" charset="0"/>
              <a:ea typeface="Calibri" panose="020F0502020204030204" pitchFamily="34" charset="0"/>
              <a:cs typeface="Times New Roman" panose="02020603050405020304" pitchFamily="18" charset="0"/>
            </a:endParaRPr>
          </a:p>
        </p:txBody>
      </p:sp>
      <p:sp>
        <p:nvSpPr>
          <p:cNvPr id="20" name="ZoneTexte 19">
            <a:extLst>
              <a:ext uri="{FF2B5EF4-FFF2-40B4-BE49-F238E27FC236}">
                <a16:creationId xmlns:a16="http://schemas.microsoft.com/office/drawing/2014/main" id="{104BA08B-4E64-43C2-AFAF-735D154ECC99}"/>
              </a:ext>
            </a:extLst>
          </p:cNvPr>
          <p:cNvSpPr txBox="1"/>
          <p:nvPr/>
        </p:nvSpPr>
        <p:spPr>
          <a:xfrm>
            <a:off x="494522" y="877401"/>
            <a:ext cx="2797625" cy="369332"/>
          </a:xfrm>
          <a:prstGeom prst="rect">
            <a:avLst/>
          </a:prstGeom>
          <a:noFill/>
        </p:spPr>
        <p:txBody>
          <a:bodyPr wrap="none" rtlCol="0">
            <a:spAutoFit/>
          </a:bodyPr>
          <a:lstStyle/>
          <a:p>
            <a:r>
              <a:rPr lang="fr-FR" b="1" u="sng" dirty="0">
                <a:latin typeface="Avenir Next LT Pro" panose="020B0504020202020204" pitchFamily="34" charset="0"/>
              </a:rPr>
              <a:t>FOCUS MAGASIN VERT</a:t>
            </a:r>
          </a:p>
        </p:txBody>
      </p:sp>
      <p:pic>
        <p:nvPicPr>
          <p:cNvPr id="2" name="Picture 2">
            <a:extLst>
              <a:ext uri="{FF2B5EF4-FFF2-40B4-BE49-F238E27FC236}">
                <a16:creationId xmlns:a16="http://schemas.microsoft.com/office/drawing/2014/main" id="{262BD3B5-E7A8-2DB2-C79E-DEEE58F5660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09043" y="131781"/>
            <a:ext cx="2472808" cy="18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F927306B-BED4-0FC9-FBC3-402751DD72F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82574" y="131781"/>
            <a:ext cx="2472808" cy="185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a:extLst>
              <a:ext uri="{FF2B5EF4-FFF2-40B4-BE49-F238E27FC236}">
                <a16:creationId xmlns:a16="http://schemas.microsoft.com/office/drawing/2014/main" id="{45B6DC65-B053-07A5-6E95-4ABC2066787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22900" y="2176740"/>
            <a:ext cx="2472263" cy="18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3">
            <a:extLst>
              <a:ext uri="{FF2B5EF4-FFF2-40B4-BE49-F238E27FC236}">
                <a16:creationId xmlns:a16="http://schemas.microsoft.com/office/drawing/2014/main" id="{C2148377-D647-84CF-6973-DA06B58D4E2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82574" y="2176740"/>
            <a:ext cx="1390647" cy="18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4">
            <a:extLst>
              <a:ext uri="{FF2B5EF4-FFF2-40B4-BE49-F238E27FC236}">
                <a16:creationId xmlns:a16="http://schemas.microsoft.com/office/drawing/2014/main" id="{408774D1-60DC-206F-F5B6-AEC70264642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22900" y="4141783"/>
            <a:ext cx="1919020" cy="2558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5">
            <a:extLst>
              <a:ext uri="{FF2B5EF4-FFF2-40B4-BE49-F238E27FC236}">
                <a16:creationId xmlns:a16="http://schemas.microsoft.com/office/drawing/2014/main" id="{EB1F1B72-FB9F-B604-84DB-CD09AAB319C1}"/>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95163" y="4141783"/>
            <a:ext cx="3411589" cy="2558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004046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p:cNvSpPr txBox="1"/>
          <p:nvPr/>
        </p:nvSpPr>
        <p:spPr>
          <a:xfrm>
            <a:off x="553274" y="865000"/>
            <a:ext cx="4924417" cy="4801314"/>
          </a:xfrm>
          <a:prstGeom prst="rect">
            <a:avLst/>
          </a:prstGeom>
          <a:noFill/>
        </p:spPr>
        <p:txBody>
          <a:bodyPr wrap="square" rtlCol="0">
            <a:spAutoFit/>
          </a:bodyPr>
          <a:lstStyle/>
          <a:p>
            <a:r>
              <a:rPr lang="fr-FR" sz="1800" dirty="0">
                <a:effectLst/>
                <a:latin typeface="Calibri" panose="020F0502020204030204" pitchFamily="34" charset="0"/>
                <a:ea typeface="Calibri" panose="020F0502020204030204" pitchFamily="34" charset="0"/>
                <a:cs typeface="Times New Roman" panose="02020603050405020304" pitchFamily="18" charset="0"/>
              </a:rPr>
              <a:t>RAISON D’ETRE</a:t>
            </a:r>
          </a:p>
          <a:p>
            <a:r>
              <a:rPr lang="fr-FR" sz="1800" dirty="0">
                <a:effectLst/>
                <a:latin typeface="Playfair Display" panose="00000500000000000000" pitchFamily="2" charset="0"/>
                <a:ea typeface="Calibri" panose="020F0502020204030204" pitchFamily="34" charset="0"/>
                <a:cs typeface="Times New Roman" panose="02020603050405020304" pitchFamily="18" charset="0"/>
              </a:rPr>
              <a:t>Soutenir la vie rurale en apportant, à portée de main, une gamme essentielle de produits et conseils pour le jardin, l’extérieur et les animaux.</a:t>
            </a:r>
          </a:p>
          <a:p>
            <a:r>
              <a:rPr lang="fr-FR" sz="1800" dirty="0">
                <a:effectLst/>
                <a:latin typeface="Playfair Display" panose="00000500000000000000" pitchFamily="2" charset="0"/>
                <a:ea typeface="Calibri" panose="020F0502020204030204" pitchFamily="34" charset="0"/>
                <a:cs typeface="Times New Roman" panose="02020603050405020304" pitchFamily="18" charset="0"/>
              </a:rPr>
              <a:t>Point Vert est le cœur battant de la ruralité, un allié de chaque jour pour les agriculteurs et les amoureux de la nature. Nous nous engageons à être votre magasin de confiance, là où chaque produit porte en lui la promesse de qualité et de durabilité. En tant que pilier de la communauté rurale, nous croyons en la force du partage du savoir et du soutien mutuel. Point Vert est plus qu'un magasin; c'est un espace de vie où grandissent la convivialité, l'autosuffisance et la passion pour la terre.</a:t>
            </a:r>
          </a:p>
        </p:txBody>
      </p:sp>
      <p:sp>
        <p:nvSpPr>
          <p:cNvPr id="20" name="ZoneTexte 19">
            <a:extLst>
              <a:ext uri="{FF2B5EF4-FFF2-40B4-BE49-F238E27FC236}">
                <a16:creationId xmlns:a16="http://schemas.microsoft.com/office/drawing/2014/main" id="{104BA08B-4E64-43C2-AFAF-735D154ECC99}"/>
              </a:ext>
            </a:extLst>
          </p:cNvPr>
          <p:cNvSpPr txBox="1"/>
          <p:nvPr/>
        </p:nvSpPr>
        <p:spPr>
          <a:xfrm>
            <a:off x="494522" y="462940"/>
            <a:ext cx="2403543" cy="369332"/>
          </a:xfrm>
          <a:prstGeom prst="rect">
            <a:avLst/>
          </a:prstGeom>
          <a:noFill/>
        </p:spPr>
        <p:txBody>
          <a:bodyPr wrap="none" rtlCol="0">
            <a:spAutoFit/>
          </a:bodyPr>
          <a:lstStyle/>
          <a:p>
            <a:r>
              <a:rPr lang="fr-FR" b="1" u="sng" dirty="0">
                <a:latin typeface="Avenir Next LT Pro" panose="020B0504020202020204" pitchFamily="34" charset="0"/>
              </a:rPr>
              <a:t>FOCUS POINT VERT</a:t>
            </a:r>
          </a:p>
        </p:txBody>
      </p:sp>
      <p:pic>
        <p:nvPicPr>
          <p:cNvPr id="2" name="Image 1" descr="Une image contenant bâtiment, intérieur, affichage, verre&#10;&#10;Description générée automatiquement">
            <a:extLst>
              <a:ext uri="{FF2B5EF4-FFF2-40B4-BE49-F238E27FC236}">
                <a16:creationId xmlns:a16="http://schemas.microsoft.com/office/drawing/2014/main" id="{B80991D7-AF98-A6FC-E053-A866EB59D14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9073781" y="495822"/>
            <a:ext cx="2546425" cy="1909819"/>
          </a:xfrm>
          <a:prstGeom prst="rect">
            <a:avLst/>
          </a:prstGeom>
        </p:spPr>
      </p:pic>
      <p:pic>
        <p:nvPicPr>
          <p:cNvPr id="3" name="Image 2" descr="Une image contenant intérieur, ingénierie, jouet&#10;&#10;Description générée automatiquement">
            <a:extLst>
              <a:ext uri="{FF2B5EF4-FFF2-40B4-BE49-F238E27FC236}">
                <a16:creationId xmlns:a16="http://schemas.microsoft.com/office/drawing/2014/main" id="{962C656F-9D36-7C99-9E5B-2A1882B1C9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7104599" y="3398876"/>
            <a:ext cx="2398470" cy="1798853"/>
          </a:xfrm>
          <a:prstGeom prst="rect">
            <a:avLst/>
          </a:prstGeom>
        </p:spPr>
      </p:pic>
      <p:pic>
        <p:nvPicPr>
          <p:cNvPr id="4" name="38E90F13-3474-4B25-A541-715ACF135734" descr="IMG_9779.jpg">
            <a:extLst>
              <a:ext uri="{FF2B5EF4-FFF2-40B4-BE49-F238E27FC236}">
                <a16:creationId xmlns:a16="http://schemas.microsoft.com/office/drawing/2014/main" id="{DA6232E7-7383-8EF2-F676-B6CBC6636A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7689" y="177519"/>
            <a:ext cx="3725571" cy="2794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DDA8C479-7CE3-4A59-BD70-6FF5ED4D7440" descr="IMG_9788.jpg">
            <a:extLst>
              <a:ext uri="{FF2B5EF4-FFF2-40B4-BE49-F238E27FC236}">
                <a16:creationId xmlns:a16="http://schemas.microsoft.com/office/drawing/2014/main" id="{AC54F408-1604-15E2-44D8-D54B1F0BD59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392084" y="2851312"/>
            <a:ext cx="2606220" cy="195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5" descr="Une image contenant ciel, plein air, personne, construction&#10;&#10;Description générée automatiquement">
            <a:extLst>
              <a:ext uri="{FF2B5EF4-FFF2-40B4-BE49-F238E27FC236}">
                <a16:creationId xmlns:a16="http://schemas.microsoft.com/office/drawing/2014/main" id="{D5C21D5F-72BC-40BA-6624-33780DB61CC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5177882" y="3398875"/>
            <a:ext cx="2398468" cy="1798851"/>
          </a:xfrm>
          <a:prstGeom prst="rect">
            <a:avLst/>
          </a:prstGeom>
        </p:spPr>
      </p:pic>
      <p:pic>
        <p:nvPicPr>
          <p:cNvPr id="7" name="Image 6" descr="Une image contenant texte, bâtiment, magasin, intérieur&#10;&#10;Description générée automatiquement">
            <a:extLst>
              <a:ext uri="{FF2B5EF4-FFF2-40B4-BE49-F238E27FC236}">
                <a16:creationId xmlns:a16="http://schemas.microsoft.com/office/drawing/2014/main" id="{F63A8DD0-CD9F-B8C6-6E5E-DC64266493F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9163466" y="5161964"/>
            <a:ext cx="1828946" cy="1371709"/>
          </a:xfrm>
          <a:prstGeom prst="rect">
            <a:avLst/>
          </a:prstGeom>
        </p:spPr>
      </p:pic>
      <p:pic>
        <p:nvPicPr>
          <p:cNvPr id="8" name="Image 7" descr="Une image contenant texte, intérieur, plastique, Matériel d’ordinateur&#10;&#10;Description générée automatiquement">
            <a:extLst>
              <a:ext uri="{FF2B5EF4-FFF2-40B4-BE49-F238E27FC236}">
                <a16:creationId xmlns:a16="http://schemas.microsoft.com/office/drawing/2014/main" id="{E420F757-E3D0-CBAF-B508-B90194A524D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5400000">
            <a:off x="10600299" y="5161964"/>
            <a:ext cx="1828947" cy="1371710"/>
          </a:xfrm>
          <a:prstGeom prst="rect">
            <a:avLst/>
          </a:prstGeom>
        </p:spPr>
      </p:pic>
    </p:spTree>
    <p:extLst>
      <p:ext uri="{BB962C8B-B14F-4D97-AF65-F5344CB8AC3E}">
        <p14:creationId xmlns:p14="http://schemas.microsoft.com/office/powerpoint/2010/main" val="428004864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708CC2F-8A65-432C-276B-D528EC0B6055}"/>
              </a:ext>
            </a:extLst>
          </p:cNvPr>
          <p:cNvSpPr>
            <a:spLocks noGrp="1"/>
          </p:cNvSpPr>
          <p:nvPr>
            <p:ph type="title"/>
          </p:nvPr>
        </p:nvSpPr>
        <p:spPr>
          <a:xfrm>
            <a:off x="300038" y="240180"/>
            <a:ext cx="11591924" cy="758439"/>
          </a:xfrm>
        </p:spPr>
        <p:txBody>
          <a:bodyPr/>
          <a:lstStyle/>
          <a:p>
            <a:pPr algn="l"/>
            <a:r>
              <a:rPr lang="fr-FR" sz="3600" dirty="0"/>
              <a:t>Prospectus actuel – Magasin Vert</a:t>
            </a:r>
          </a:p>
        </p:txBody>
      </p:sp>
      <p:pic>
        <p:nvPicPr>
          <p:cNvPr id="5" name="Espace réservé du contenu 4">
            <a:extLst>
              <a:ext uri="{FF2B5EF4-FFF2-40B4-BE49-F238E27FC236}">
                <a16:creationId xmlns:a16="http://schemas.microsoft.com/office/drawing/2014/main" id="{4A514D7A-5577-743A-C9E6-82082F83E378}"/>
              </a:ext>
            </a:extLst>
          </p:cNvPr>
          <p:cNvPicPr>
            <a:picLocks noGrp="1" noChangeAspect="1"/>
          </p:cNvPicPr>
          <p:nvPr>
            <p:ph idx="1"/>
          </p:nvPr>
        </p:nvPicPr>
        <p:blipFill>
          <a:blip r:embed="rId2"/>
          <a:stretch>
            <a:fillRect/>
          </a:stretch>
        </p:blipFill>
        <p:spPr>
          <a:xfrm>
            <a:off x="111682" y="1269700"/>
            <a:ext cx="3201259" cy="4165382"/>
          </a:xfrm>
        </p:spPr>
      </p:pic>
      <p:pic>
        <p:nvPicPr>
          <p:cNvPr id="7" name="Image 6">
            <a:extLst>
              <a:ext uri="{FF2B5EF4-FFF2-40B4-BE49-F238E27FC236}">
                <a16:creationId xmlns:a16="http://schemas.microsoft.com/office/drawing/2014/main" id="{2D7E9C12-F886-4387-F258-50128B818281}"/>
              </a:ext>
            </a:extLst>
          </p:cNvPr>
          <p:cNvPicPr>
            <a:picLocks noChangeAspect="1"/>
          </p:cNvPicPr>
          <p:nvPr/>
        </p:nvPicPr>
        <p:blipFill>
          <a:blip r:embed="rId3"/>
          <a:stretch>
            <a:fillRect/>
          </a:stretch>
        </p:blipFill>
        <p:spPr>
          <a:xfrm>
            <a:off x="3427137" y="1269700"/>
            <a:ext cx="1955666" cy="2544654"/>
          </a:xfrm>
          <a:prstGeom prst="rect">
            <a:avLst/>
          </a:prstGeom>
        </p:spPr>
      </p:pic>
      <p:pic>
        <p:nvPicPr>
          <p:cNvPr id="9" name="Image 8">
            <a:extLst>
              <a:ext uri="{FF2B5EF4-FFF2-40B4-BE49-F238E27FC236}">
                <a16:creationId xmlns:a16="http://schemas.microsoft.com/office/drawing/2014/main" id="{C713179C-F7E6-A5FB-18B8-6D4F10CD7C1A}"/>
              </a:ext>
            </a:extLst>
          </p:cNvPr>
          <p:cNvPicPr>
            <a:picLocks noChangeAspect="1"/>
          </p:cNvPicPr>
          <p:nvPr/>
        </p:nvPicPr>
        <p:blipFill>
          <a:blip r:embed="rId4"/>
          <a:stretch>
            <a:fillRect/>
          </a:stretch>
        </p:blipFill>
        <p:spPr>
          <a:xfrm>
            <a:off x="4514506" y="1731254"/>
            <a:ext cx="1955666" cy="2544653"/>
          </a:xfrm>
          <a:prstGeom prst="rect">
            <a:avLst/>
          </a:prstGeom>
        </p:spPr>
      </p:pic>
      <p:pic>
        <p:nvPicPr>
          <p:cNvPr id="11" name="Image 10">
            <a:extLst>
              <a:ext uri="{FF2B5EF4-FFF2-40B4-BE49-F238E27FC236}">
                <a16:creationId xmlns:a16="http://schemas.microsoft.com/office/drawing/2014/main" id="{CBD4052F-3CFC-E206-AF6B-9BC56785A038}"/>
              </a:ext>
            </a:extLst>
          </p:cNvPr>
          <p:cNvPicPr>
            <a:picLocks noChangeAspect="1"/>
          </p:cNvPicPr>
          <p:nvPr/>
        </p:nvPicPr>
        <p:blipFill>
          <a:blip r:embed="rId5"/>
          <a:stretch>
            <a:fillRect/>
          </a:stretch>
        </p:blipFill>
        <p:spPr>
          <a:xfrm>
            <a:off x="3718657" y="3300466"/>
            <a:ext cx="1955665" cy="2544653"/>
          </a:xfrm>
          <a:prstGeom prst="rect">
            <a:avLst/>
          </a:prstGeom>
        </p:spPr>
      </p:pic>
      <p:pic>
        <p:nvPicPr>
          <p:cNvPr id="13" name="Image 12">
            <a:extLst>
              <a:ext uri="{FF2B5EF4-FFF2-40B4-BE49-F238E27FC236}">
                <a16:creationId xmlns:a16="http://schemas.microsoft.com/office/drawing/2014/main" id="{F50B3ECB-E8F8-8DC5-BEB8-D01257998DF5}"/>
              </a:ext>
            </a:extLst>
          </p:cNvPr>
          <p:cNvPicPr>
            <a:picLocks noChangeAspect="1"/>
          </p:cNvPicPr>
          <p:nvPr/>
        </p:nvPicPr>
        <p:blipFill>
          <a:blip r:embed="rId6"/>
          <a:stretch>
            <a:fillRect/>
          </a:stretch>
        </p:blipFill>
        <p:spPr>
          <a:xfrm>
            <a:off x="6584368" y="1269700"/>
            <a:ext cx="3325650" cy="4327235"/>
          </a:xfrm>
          <a:prstGeom prst="rect">
            <a:avLst/>
          </a:prstGeom>
        </p:spPr>
      </p:pic>
      <p:pic>
        <p:nvPicPr>
          <p:cNvPr id="15" name="Image 14">
            <a:extLst>
              <a:ext uri="{FF2B5EF4-FFF2-40B4-BE49-F238E27FC236}">
                <a16:creationId xmlns:a16="http://schemas.microsoft.com/office/drawing/2014/main" id="{3954DC7B-FCA9-6E8A-0040-300C6AD5FC19}"/>
              </a:ext>
            </a:extLst>
          </p:cNvPr>
          <p:cNvPicPr>
            <a:picLocks noChangeAspect="1"/>
          </p:cNvPicPr>
          <p:nvPr/>
        </p:nvPicPr>
        <p:blipFill>
          <a:blip r:embed="rId7"/>
          <a:stretch>
            <a:fillRect/>
          </a:stretch>
        </p:blipFill>
        <p:spPr>
          <a:xfrm>
            <a:off x="10010946" y="1248344"/>
            <a:ext cx="1780088" cy="2316196"/>
          </a:xfrm>
          <a:prstGeom prst="rect">
            <a:avLst/>
          </a:prstGeom>
        </p:spPr>
      </p:pic>
      <p:pic>
        <p:nvPicPr>
          <p:cNvPr id="17" name="Image 16">
            <a:extLst>
              <a:ext uri="{FF2B5EF4-FFF2-40B4-BE49-F238E27FC236}">
                <a16:creationId xmlns:a16="http://schemas.microsoft.com/office/drawing/2014/main" id="{B8C3B439-9440-4823-2559-73113F13533D}"/>
              </a:ext>
            </a:extLst>
          </p:cNvPr>
          <p:cNvPicPr>
            <a:picLocks noChangeAspect="1"/>
          </p:cNvPicPr>
          <p:nvPr/>
        </p:nvPicPr>
        <p:blipFill>
          <a:blip r:embed="rId8"/>
          <a:stretch>
            <a:fillRect/>
          </a:stretch>
        </p:blipFill>
        <p:spPr>
          <a:xfrm>
            <a:off x="9950174" y="3657600"/>
            <a:ext cx="1900777" cy="2473234"/>
          </a:xfrm>
          <a:prstGeom prst="rect">
            <a:avLst/>
          </a:prstGeom>
        </p:spPr>
      </p:pic>
    </p:spTree>
    <p:extLst>
      <p:ext uri="{BB962C8B-B14F-4D97-AF65-F5344CB8AC3E}">
        <p14:creationId xmlns:p14="http://schemas.microsoft.com/office/powerpoint/2010/main" val="23191263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708CC2F-8A65-432C-276B-D528EC0B6055}"/>
              </a:ext>
            </a:extLst>
          </p:cNvPr>
          <p:cNvSpPr>
            <a:spLocks noGrp="1"/>
          </p:cNvSpPr>
          <p:nvPr>
            <p:ph type="title"/>
          </p:nvPr>
        </p:nvSpPr>
        <p:spPr>
          <a:xfrm>
            <a:off x="300038" y="240180"/>
            <a:ext cx="11591924" cy="758439"/>
          </a:xfrm>
        </p:spPr>
        <p:txBody>
          <a:bodyPr/>
          <a:lstStyle/>
          <a:p>
            <a:pPr algn="l"/>
            <a:r>
              <a:rPr lang="fr-FR" sz="3600" dirty="0"/>
              <a:t>Prospectus actuel – Point Vert</a:t>
            </a:r>
          </a:p>
        </p:txBody>
      </p:sp>
      <p:pic>
        <p:nvPicPr>
          <p:cNvPr id="6" name="Image 5">
            <a:extLst>
              <a:ext uri="{FF2B5EF4-FFF2-40B4-BE49-F238E27FC236}">
                <a16:creationId xmlns:a16="http://schemas.microsoft.com/office/drawing/2014/main" id="{A51A0202-65EB-0711-6161-1B8D59BC3F2D}"/>
              </a:ext>
            </a:extLst>
          </p:cNvPr>
          <p:cNvPicPr>
            <a:picLocks noChangeAspect="1"/>
          </p:cNvPicPr>
          <p:nvPr/>
        </p:nvPicPr>
        <p:blipFill>
          <a:blip r:embed="rId2"/>
          <a:stretch>
            <a:fillRect/>
          </a:stretch>
        </p:blipFill>
        <p:spPr>
          <a:xfrm>
            <a:off x="300037" y="1037161"/>
            <a:ext cx="3383599" cy="4795228"/>
          </a:xfrm>
          <a:prstGeom prst="rect">
            <a:avLst/>
          </a:prstGeom>
        </p:spPr>
      </p:pic>
      <p:pic>
        <p:nvPicPr>
          <p:cNvPr id="10" name="Image 9">
            <a:extLst>
              <a:ext uri="{FF2B5EF4-FFF2-40B4-BE49-F238E27FC236}">
                <a16:creationId xmlns:a16="http://schemas.microsoft.com/office/drawing/2014/main" id="{09A73739-E0CF-35AE-C711-4E2DF676A6ED}"/>
              </a:ext>
            </a:extLst>
          </p:cNvPr>
          <p:cNvPicPr>
            <a:picLocks noChangeAspect="1"/>
          </p:cNvPicPr>
          <p:nvPr/>
        </p:nvPicPr>
        <p:blipFill>
          <a:blip r:embed="rId3"/>
          <a:stretch>
            <a:fillRect/>
          </a:stretch>
        </p:blipFill>
        <p:spPr>
          <a:xfrm>
            <a:off x="3929459" y="1037161"/>
            <a:ext cx="2046059" cy="2899670"/>
          </a:xfrm>
          <a:prstGeom prst="rect">
            <a:avLst/>
          </a:prstGeom>
        </p:spPr>
      </p:pic>
      <p:pic>
        <p:nvPicPr>
          <p:cNvPr id="14" name="Image 13">
            <a:extLst>
              <a:ext uri="{FF2B5EF4-FFF2-40B4-BE49-F238E27FC236}">
                <a16:creationId xmlns:a16="http://schemas.microsoft.com/office/drawing/2014/main" id="{52EA7D03-8737-B75E-7A68-E79333BD86C5}"/>
              </a:ext>
            </a:extLst>
          </p:cNvPr>
          <p:cNvPicPr>
            <a:picLocks noChangeAspect="1"/>
          </p:cNvPicPr>
          <p:nvPr/>
        </p:nvPicPr>
        <p:blipFill>
          <a:blip r:embed="rId4"/>
          <a:stretch>
            <a:fillRect/>
          </a:stretch>
        </p:blipFill>
        <p:spPr>
          <a:xfrm>
            <a:off x="4952488" y="3177311"/>
            <a:ext cx="1530815" cy="2169467"/>
          </a:xfrm>
          <a:prstGeom prst="rect">
            <a:avLst/>
          </a:prstGeom>
        </p:spPr>
      </p:pic>
      <p:pic>
        <p:nvPicPr>
          <p:cNvPr id="18" name="Image 17">
            <a:extLst>
              <a:ext uri="{FF2B5EF4-FFF2-40B4-BE49-F238E27FC236}">
                <a16:creationId xmlns:a16="http://schemas.microsoft.com/office/drawing/2014/main" id="{F2A3117B-7B1D-F6BC-6502-314F8DBA7D03}"/>
              </a:ext>
            </a:extLst>
          </p:cNvPr>
          <p:cNvPicPr>
            <a:picLocks noChangeAspect="1"/>
          </p:cNvPicPr>
          <p:nvPr/>
        </p:nvPicPr>
        <p:blipFill>
          <a:blip r:embed="rId5"/>
          <a:stretch>
            <a:fillRect/>
          </a:stretch>
        </p:blipFill>
        <p:spPr>
          <a:xfrm>
            <a:off x="4025253" y="4039460"/>
            <a:ext cx="1530816" cy="2169468"/>
          </a:xfrm>
          <a:prstGeom prst="rect">
            <a:avLst/>
          </a:prstGeom>
        </p:spPr>
      </p:pic>
      <p:pic>
        <p:nvPicPr>
          <p:cNvPr id="20" name="Image 19">
            <a:extLst>
              <a:ext uri="{FF2B5EF4-FFF2-40B4-BE49-F238E27FC236}">
                <a16:creationId xmlns:a16="http://schemas.microsoft.com/office/drawing/2014/main" id="{517D162B-AF74-67A4-5029-6F024BC4E3DB}"/>
              </a:ext>
            </a:extLst>
          </p:cNvPr>
          <p:cNvPicPr>
            <a:picLocks noChangeAspect="1"/>
          </p:cNvPicPr>
          <p:nvPr/>
        </p:nvPicPr>
        <p:blipFill>
          <a:blip r:embed="rId6"/>
          <a:stretch>
            <a:fillRect/>
          </a:stretch>
        </p:blipFill>
        <p:spPr>
          <a:xfrm>
            <a:off x="6653728" y="1061969"/>
            <a:ext cx="2813500" cy="3973665"/>
          </a:xfrm>
          <a:prstGeom prst="rect">
            <a:avLst/>
          </a:prstGeom>
        </p:spPr>
      </p:pic>
      <p:pic>
        <p:nvPicPr>
          <p:cNvPr id="22" name="Image 21">
            <a:extLst>
              <a:ext uri="{FF2B5EF4-FFF2-40B4-BE49-F238E27FC236}">
                <a16:creationId xmlns:a16="http://schemas.microsoft.com/office/drawing/2014/main" id="{AA825017-15A2-4EA8-B9FB-EF15C808F0AF}"/>
              </a:ext>
            </a:extLst>
          </p:cNvPr>
          <p:cNvPicPr>
            <a:picLocks noChangeAspect="1"/>
          </p:cNvPicPr>
          <p:nvPr/>
        </p:nvPicPr>
        <p:blipFill>
          <a:blip r:embed="rId7"/>
          <a:stretch>
            <a:fillRect/>
          </a:stretch>
        </p:blipFill>
        <p:spPr>
          <a:xfrm>
            <a:off x="9736561" y="1061969"/>
            <a:ext cx="1907100" cy="2693505"/>
          </a:xfrm>
          <a:prstGeom prst="rect">
            <a:avLst/>
          </a:prstGeom>
        </p:spPr>
      </p:pic>
      <p:pic>
        <p:nvPicPr>
          <p:cNvPr id="24" name="Image 23">
            <a:extLst>
              <a:ext uri="{FF2B5EF4-FFF2-40B4-BE49-F238E27FC236}">
                <a16:creationId xmlns:a16="http://schemas.microsoft.com/office/drawing/2014/main" id="{F17D4A32-0A91-ADF3-EC3D-81A0A55120C7}"/>
              </a:ext>
            </a:extLst>
          </p:cNvPr>
          <p:cNvPicPr>
            <a:picLocks noChangeAspect="1"/>
          </p:cNvPicPr>
          <p:nvPr/>
        </p:nvPicPr>
        <p:blipFill>
          <a:blip r:embed="rId8"/>
          <a:stretch>
            <a:fillRect/>
          </a:stretch>
        </p:blipFill>
        <p:spPr>
          <a:xfrm>
            <a:off x="10250479" y="2906583"/>
            <a:ext cx="1919432" cy="2710922"/>
          </a:xfrm>
          <a:prstGeom prst="rect">
            <a:avLst/>
          </a:prstGeom>
        </p:spPr>
      </p:pic>
      <p:pic>
        <p:nvPicPr>
          <p:cNvPr id="26" name="Image 25">
            <a:extLst>
              <a:ext uri="{FF2B5EF4-FFF2-40B4-BE49-F238E27FC236}">
                <a16:creationId xmlns:a16="http://schemas.microsoft.com/office/drawing/2014/main" id="{B717A88C-6D40-8611-CF11-B5B7C300C752}"/>
              </a:ext>
            </a:extLst>
          </p:cNvPr>
          <p:cNvPicPr>
            <a:picLocks noChangeAspect="1"/>
          </p:cNvPicPr>
          <p:nvPr/>
        </p:nvPicPr>
        <p:blipFill>
          <a:blip r:embed="rId9"/>
          <a:stretch>
            <a:fillRect/>
          </a:stretch>
        </p:blipFill>
        <p:spPr>
          <a:xfrm>
            <a:off x="9637653" y="4308343"/>
            <a:ext cx="1644909" cy="2323198"/>
          </a:xfrm>
          <a:prstGeom prst="rect">
            <a:avLst/>
          </a:prstGeom>
        </p:spPr>
      </p:pic>
    </p:spTree>
    <p:extLst>
      <p:ext uri="{BB962C8B-B14F-4D97-AF65-F5344CB8AC3E}">
        <p14:creationId xmlns:p14="http://schemas.microsoft.com/office/powerpoint/2010/main" val="2437859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2"/>
          <p:cNvSpPr>
            <a:spLocks noGrp="1" noChangeArrowheads="1"/>
          </p:cNvSpPr>
          <p:nvPr>
            <p:ph type="title"/>
          </p:nvPr>
        </p:nvSpPr>
        <p:spPr>
          <a:xfrm>
            <a:off x="494522" y="1078208"/>
            <a:ext cx="10515600" cy="1325563"/>
          </a:xfrm>
        </p:spPr>
        <p:txBody>
          <a:bodyPr>
            <a:normAutofit/>
          </a:bodyPr>
          <a:lstStyle/>
          <a:p>
            <a:pPr eaLnBrk="1" hangingPunct="1"/>
            <a:r>
              <a:rPr lang="fr-FR" sz="3600" b="1" dirty="0">
                <a:latin typeface="Avenir Next LT Pro" panose="020B0504020202020204" pitchFamily="34" charset="0"/>
              </a:rPr>
              <a:t>Enjeux business</a:t>
            </a:r>
          </a:p>
        </p:txBody>
      </p:sp>
      <p:sp>
        <p:nvSpPr>
          <p:cNvPr id="74756" name="Rectangle 3"/>
          <p:cNvSpPr>
            <a:spLocks noGrp="1" noChangeArrowheads="1"/>
          </p:cNvSpPr>
          <p:nvPr>
            <p:ph type="body" idx="1"/>
          </p:nvPr>
        </p:nvSpPr>
        <p:spPr>
          <a:xfrm>
            <a:off x="1473925" y="1846461"/>
            <a:ext cx="8734425" cy="453570"/>
          </a:xfrm>
        </p:spPr>
        <p:txBody>
          <a:bodyPr>
            <a:normAutofit/>
          </a:bodyPr>
          <a:lstStyle/>
          <a:p>
            <a:pPr algn="ctr"/>
            <a:r>
              <a:rPr lang="fr-FR" sz="1800" b="0" i="0" u="none" strike="noStrike" baseline="0" dirty="0">
                <a:solidFill>
                  <a:srgbClr val="000000"/>
                </a:solidFill>
                <a:latin typeface="ArialMT"/>
              </a:rPr>
              <a:t>TRAFIC &amp; RAJEUNISSEMENT</a:t>
            </a:r>
            <a:endParaRPr lang="fr-FR" sz="1800" b="0" i="0" u="none" strike="noStrike" baseline="0" dirty="0">
              <a:solidFill>
                <a:srgbClr val="000000"/>
              </a:solidFill>
              <a:latin typeface="Calibri" panose="020F0502020204030204" pitchFamily="34" charset="0"/>
            </a:endParaRPr>
          </a:p>
        </p:txBody>
      </p:sp>
      <p:sp>
        <p:nvSpPr>
          <p:cNvPr id="19" name="ZoneTexte 18">
            <a:extLst>
              <a:ext uri="{FF2B5EF4-FFF2-40B4-BE49-F238E27FC236}">
                <a16:creationId xmlns:a16="http://schemas.microsoft.com/office/drawing/2014/main" id="{A968EF5C-1BA3-4F98-89B1-39EFCA702749}"/>
              </a:ext>
            </a:extLst>
          </p:cNvPr>
          <p:cNvSpPr txBox="1"/>
          <p:nvPr/>
        </p:nvSpPr>
        <p:spPr>
          <a:xfrm>
            <a:off x="494522" y="311344"/>
            <a:ext cx="5123262" cy="584775"/>
          </a:xfrm>
          <a:prstGeom prst="rect">
            <a:avLst/>
          </a:prstGeom>
          <a:noFill/>
        </p:spPr>
        <p:txBody>
          <a:bodyPr wrap="none" rtlCol="0">
            <a:spAutoFit/>
          </a:bodyPr>
          <a:lstStyle/>
          <a:p>
            <a:r>
              <a:rPr lang="fr-FR" sz="3200" b="1" u="sng" dirty="0">
                <a:latin typeface="Avenir Next LT Pro" panose="020B0504020202020204" pitchFamily="34" charset="0"/>
              </a:rPr>
              <a:t>Enjeux et problématique</a:t>
            </a:r>
          </a:p>
        </p:txBody>
      </p:sp>
      <p:sp>
        <p:nvSpPr>
          <p:cNvPr id="2" name="Rectangle 2">
            <a:extLst>
              <a:ext uri="{FF2B5EF4-FFF2-40B4-BE49-F238E27FC236}">
                <a16:creationId xmlns:a16="http://schemas.microsoft.com/office/drawing/2014/main" id="{3D816480-3083-302F-3094-404F25D1C70A}"/>
              </a:ext>
            </a:extLst>
          </p:cNvPr>
          <p:cNvSpPr txBox="1">
            <a:spLocks noChangeArrowheads="1"/>
          </p:cNvSpPr>
          <p:nvPr/>
        </p:nvSpPr>
        <p:spPr bwMode="auto">
          <a:xfrm>
            <a:off x="494522" y="2847117"/>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a:bodyPr>
          <a:lst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fr-FR" sz="3600" b="1" dirty="0">
                <a:latin typeface="Avenir Next LT Pro" panose="020B0504020202020204" pitchFamily="34" charset="0"/>
              </a:rPr>
              <a:t>Enjeux clients</a:t>
            </a:r>
            <a:endParaRPr lang="fr-FR" sz="3600" dirty="0">
              <a:latin typeface="+mj-lt"/>
            </a:endParaRPr>
          </a:p>
        </p:txBody>
      </p:sp>
      <p:sp>
        <p:nvSpPr>
          <p:cNvPr id="3" name="Rectangle 3">
            <a:extLst>
              <a:ext uri="{FF2B5EF4-FFF2-40B4-BE49-F238E27FC236}">
                <a16:creationId xmlns:a16="http://schemas.microsoft.com/office/drawing/2014/main" id="{1D7651CF-8AD9-9A18-ECC1-54EA3F70BF68}"/>
              </a:ext>
            </a:extLst>
          </p:cNvPr>
          <p:cNvSpPr txBox="1">
            <a:spLocks noChangeArrowheads="1"/>
          </p:cNvSpPr>
          <p:nvPr/>
        </p:nvSpPr>
        <p:spPr bwMode="auto">
          <a:xfrm>
            <a:off x="903515" y="3690257"/>
            <a:ext cx="10696303" cy="2190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800" dirty="0">
                <a:solidFill>
                  <a:srgbClr val="000000"/>
                </a:solidFill>
                <a:latin typeface="Calibri" panose="020F0502020204030204" pitchFamily="34" charset="0"/>
              </a:rPr>
              <a:t>− Préciser la promesse de chacune des deux enseignes </a:t>
            </a:r>
            <a:r>
              <a:rPr lang="fr-FR" sz="1800" b="1" dirty="0">
                <a:highlight>
                  <a:srgbClr val="F5C90F"/>
                </a:highlight>
                <a:latin typeface="Calibri" panose="020F0502020204030204" pitchFamily="34" charset="0"/>
              </a:rPr>
              <a:t>pour être plus distinctif.</a:t>
            </a:r>
          </a:p>
          <a:p>
            <a:r>
              <a:rPr lang="fr-FR" sz="1800" dirty="0">
                <a:solidFill>
                  <a:srgbClr val="000000"/>
                </a:solidFill>
                <a:latin typeface="Calibri" panose="020F0502020204030204" pitchFamily="34" charset="0"/>
              </a:rPr>
              <a:t>− Définir un </a:t>
            </a:r>
            <a:r>
              <a:rPr lang="fr-FR" sz="1800" b="1" dirty="0">
                <a:solidFill>
                  <a:srgbClr val="000000"/>
                </a:solidFill>
                <a:highlight>
                  <a:srgbClr val="F5C90F"/>
                </a:highlight>
                <a:latin typeface="Calibri" panose="020F0502020204030204" pitchFamily="34" charset="0"/>
              </a:rPr>
              <a:t>territoire créatif spécifique et différenciant </a:t>
            </a:r>
            <a:r>
              <a:rPr lang="fr-FR" sz="1800" dirty="0">
                <a:solidFill>
                  <a:srgbClr val="000000"/>
                </a:solidFill>
                <a:latin typeface="Calibri" panose="020F0502020204030204" pitchFamily="34" charset="0"/>
              </a:rPr>
              <a:t>pour gagner en émergence et en</a:t>
            </a:r>
          </a:p>
          <a:p>
            <a:r>
              <a:rPr lang="fr-FR" sz="1800" dirty="0">
                <a:solidFill>
                  <a:srgbClr val="000000"/>
                </a:solidFill>
                <a:latin typeface="Calibri" panose="020F0502020204030204" pitchFamily="34" charset="0"/>
              </a:rPr>
              <a:t>modernité.</a:t>
            </a:r>
          </a:p>
          <a:p>
            <a:r>
              <a:rPr lang="fr-FR" sz="1800" dirty="0">
                <a:solidFill>
                  <a:srgbClr val="000000"/>
                </a:solidFill>
                <a:latin typeface="Calibri" panose="020F0502020204030204" pitchFamily="34" charset="0"/>
              </a:rPr>
              <a:t>− Sortir du 100% </a:t>
            </a:r>
            <a:r>
              <a:rPr lang="fr-FR" sz="1800" dirty="0">
                <a:solidFill>
                  <a:srgbClr val="000000"/>
                </a:solidFill>
                <a:highlight>
                  <a:srgbClr val="F5C90F"/>
                </a:highlight>
                <a:latin typeface="Calibri" panose="020F0502020204030204" pitchFamily="34" charset="0"/>
              </a:rPr>
              <a:t>prospectus : Un dispositif radio, digital, RS, …</a:t>
            </a:r>
          </a:p>
          <a:p>
            <a:r>
              <a:rPr lang="fr-FR" sz="1800" dirty="0">
                <a:solidFill>
                  <a:srgbClr val="000000"/>
                </a:solidFill>
                <a:latin typeface="Calibri" panose="020F0502020204030204" pitchFamily="34" charset="0"/>
              </a:rPr>
              <a:t>− Développer une </a:t>
            </a:r>
            <a:r>
              <a:rPr lang="fr-FR" sz="1800" dirty="0">
                <a:solidFill>
                  <a:srgbClr val="000000"/>
                </a:solidFill>
                <a:highlight>
                  <a:srgbClr val="F5C90F"/>
                </a:highlight>
                <a:latin typeface="Calibri" panose="020F0502020204030204" pitchFamily="34" charset="0"/>
              </a:rPr>
              <a:t>vraie stratégie de contenus </a:t>
            </a:r>
            <a:r>
              <a:rPr lang="fr-FR" sz="1800" dirty="0">
                <a:solidFill>
                  <a:srgbClr val="000000"/>
                </a:solidFill>
                <a:latin typeface="Calibri" panose="020F0502020204030204" pitchFamily="34" charset="0"/>
              </a:rPr>
              <a:t>(magasins et digital).</a:t>
            </a:r>
          </a:p>
        </p:txBody>
      </p:sp>
    </p:spTree>
    <p:extLst>
      <p:ext uri="{BB962C8B-B14F-4D97-AF65-F5344CB8AC3E}">
        <p14:creationId xmlns:p14="http://schemas.microsoft.com/office/powerpoint/2010/main" val="1296638702"/>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6988</TotalTime>
  <Words>1231</Words>
  <Application>Microsoft Office PowerPoint</Application>
  <PresentationFormat>Grand écran</PresentationFormat>
  <Paragraphs>103</Paragraphs>
  <Slides>16</Slides>
  <Notes>0</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16</vt:i4>
      </vt:variant>
    </vt:vector>
  </HeadingPairs>
  <TitlesOfParts>
    <vt:vector size="27" baseType="lpstr">
      <vt:lpstr>Arial</vt:lpstr>
      <vt:lpstr>ArialMT</vt:lpstr>
      <vt:lpstr>Avenir Next LT Pro</vt:lpstr>
      <vt:lpstr>Calibri</vt:lpstr>
      <vt:lpstr>Georgia</vt:lpstr>
      <vt:lpstr>Muli</vt:lpstr>
      <vt:lpstr>Playfair Display</vt:lpstr>
      <vt:lpstr>Police système Courant</vt:lpstr>
      <vt:lpstr>Tahoma</vt:lpstr>
      <vt:lpstr>Wingdings</vt:lpstr>
      <vt:lpstr>1_Thème LNB</vt:lpstr>
      <vt:lpstr>Brief   </vt:lpstr>
      <vt:lpstr>CONTEXTE </vt:lpstr>
      <vt:lpstr>MAGASIN VERT</vt:lpstr>
      <vt:lpstr>Présentation PowerPoint</vt:lpstr>
      <vt:lpstr>Présentation PowerPoint</vt:lpstr>
      <vt:lpstr>Présentation PowerPoint</vt:lpstr>
      <vt:lpstr>Prospectus actuel – Magasin Vert</vt:lpstr>
      <vt:lpstr>Prospectus actuel – Point Vert</vt:lpstr>
      <vt:lpstr>Enjeux business</vt:lpstr>
      <vt:lpstr>Présentation PowerPoint</vt:lpstr>
      <vt:lpstr>Réflexion créative socle commun</vt:lpstr>
      <vt:lpstr>Réflexion créative Magasin vert</vt:lpstr>
      <vt:lpstr>Réflexion créative Point vert</vt:lpstr>
      <vt:lpstr>Ce que nous devons faire</vt:lpstr>
      <vt:lpstr>Eléments important en vrac </vt:lpstr>
      <vt:lpstr>Next step</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Emilie Proteau</dc:creator>
  <cp:keywords/>
  <dc:description/>
  <cp:lastModifiedBy>Antoine Jubert</cp:lastModifiedBy>
  <cp:revision>102</cp:revision>
  <cp:lastPrinted>2022-07-05T07:32:58Z</cp:lastPrinted>
  <dcterms:created xsi:type="dcterms:W3CDTF">2023-04-17T13:19:25Z</dcterms:created>
  <dcterms:modified xsi:type="dcterms:W3CDTF">2024-01-04T13:26:07Z</dcterms:modified>
  <cp:category/>
</cp:coreProperties>
</file>