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Lst>
  <p:notesMasterIdLst>
    <p:notesMasterId r:id="rId7"/>
  </p:notesMasterIdLst>
  <p:sldIdLst>
    <p:sldId id="268" r:id="rId2"/>
    <p:sldId id="2282" r:id="rId3"/>
    <p:sldId id="1715" r:id="rId4"/>
    <p:sldId id="2283" r:id="rId5"/>
    <p:sldId id="2284" r:id="rId6"/>
  </p:sldIdLst>
  <p:sldSz cx="12192000" cy="6858000"/>
  <p:notesSz cx="12192000" cy="6858000"/>
  <p:embeddedFontLst>
    <p:embeddedFont>
      <p:font typeface="Playfair Display" panose="00000500000000000000" pitchFamily="2" charset="0"/>
      <p:regular r:id="rId8"/>
      <p:bold r:id="rId9"/>
      <p:italic r:id="rId10"/>
      <p:boldItalic r:id="rId11"/>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7317"/>
    <a:srgbClr val="EC4399"/>
    <a:srgbClr val="F4EF1F"/>
    <a:srgbClr val="231F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p:cViewPr>
        <p:scale>
          <a:sx n="82" d="100"/>
          <a:sy n="82" d="100"/>
        </p:scale>
        <p:origin x="600" y="28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051DC7E3-E636-44FA-A77C-1213C60593E3}" type="datetimeFigureOut">
              <a:rPr lang="fr-FR" smtClean="0"/>
              <a:t>26/08/2024</a:t>
            </a:fld>
            <a:endParaRPr lang="fr-FR"/>
          </a:p>
        </p:txBody>
      </p:sp>
      <p:sp>
        <p:nvSpPr>
          <p:cNvPr id="4" name="Espace réservé de l'image des diapositives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DF13DA87-A967-438A-AA36-9C4B5E56B4FD}" type="slidenum">
              <a:rPr lang="fr-FR" smtClean="0"/>
              <a:t>‹N°›</a:t>
            </a:fld>
            <a:endParaRPr lang="fr-FR"/>
          </a:p>
        </p:txBody>
      </p:sp>
    </p:spTree>
    <p:extLst>
      <p:ext uri="{BB962C8B-B14F-4D97-AF65-F5344CB8AC3E}">
        <p14:creationId xmlns:p14="http://schemas.microsoft.com/office/powerpoint/2010/main" val="4262581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8/26/2024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231F20"/>
                </a:solidFill>
                <a:latin typeface="Playfair Display"/>
                <a:cs typeface="Playfair Display"/>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8/26/2024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extLst>
              <a:ext uri="{28A0092B-C50C-407E-A947-70E740481C1C}">
                <a14:useLocalDpi xmlns:a14="http://schemas.microsoft.com/office/drawing/2010/main" val="0"/>
              </a:ext>
            </a:extLst>
          </a:blip>
          <a:stretch>
            <a:fillRect/>
          </a:stretch>
        </p:blipFill>
        <p:spPr>
          <a:xfrm>
            <a:off x="73232" y="1422914"/>
            <a:ext cx="5211700" cy="4079367"/>
          </a:xfrm>
          <a:prstGeom prst="rect">
            <a:avLst/>
          </a:prstGeom>
        </p:spPr>
      </p:pic>
      <p:pic>
        <p:nvPicPr>
          <p:cNvPr id="17" name="bg object 17"/>
          <p:cNvPicPr/>
          <p:nvPr/>
        </p:nvPicPr>
        <p:blipFill>
          <a:blip r:embed="rId3" cstate="print">
            <a:extLst>
              <a:ext uri="{28A0092B-C50C-407E-A947-70E740481C1C}">
                <a14:useLocalDpi xmlns:a14="http://schemas.microsoft.com/office/drawing/2010/main" val="0"/>
              </a:ext>
            </a:extLst>
          </a:blip>
          <a:stretch>
            <a:fillRect/>
          </a:stretch>
        </p:blipFill>
        <p:spPr>
          <a:xfrm>
            <a:off x="5699916" y="1154214"/>
            <a:ext cx="829966" cy="1184726"/>
          </a:xfrm>
          <a:prstGeom prst="rect">
            <a:avLst/>
          </a:prstGeom>
        </p:spPr>
      </p:pic>
      <p:pic>
        <p:nvPicPr>
          <p:cNvPr id="18" name="bg object 18"/>
          <p:cNvPicPr/>
          <p:nvPr/>
        </p:nvPicPr>
        <p:blipFill>
          <a:blip r:embed="rId4" cstate="print">
            <a:extLst>
              <a:ext uri="{28A0092B-C50C-407E-A947-70E740481C1C}">
                <a14:useLocalDpi xmlns:a14="http://schemas.microsoft.com/office/drawing/2010/main" val="0"/>
              </a:ext>
            </a:extLst>
          </a:blip>
          <a:stretch>
            <a:fillRect/>
          </a:stretch>
        </p:blipFill>
        <p:spPr>
          <a:xfrm>
            <a:off x="5712120" y="2546572"/>
            <a:ext cx="256313" cy="916025"/>
          </a:xfrm>
          <a:prstGeom prst="rect">
            <a:avLst/>
          </a:prstGeom>
        </p:spPr>
      </p:pic>
      <p:pic>
        <p:nvPicPr>
          <p:cNvPr id="19" name="bg object 19"/>
          <p:cNvPicPr/>
          <p:nvPr/>
        </p:nvPicPr>
        <p:blipFill>
          <a:blip r:embed="rId5" cstate="print">
            <a:extLst>
              <a:ext uri="{28A0092B-C50C-407E-A947-70E740481C1C}">
                <a14:useLocalDpi xmlns:a14="http://schemas.microsoft.com/office/drawing/2010/main" val="0"/>
              </a:ext>
            </a:extLst>
          </a:blip>
          <a:stretch>
            <a:fillRect/>
          </a:stretch>
        </p:blipFill>
        <p:spPr>
          <a:xfrm>
            <a:off x="6505471" y="1496197"/>
            <a:ext cx="1928450" cy="2198461"/>
          </a:xfrm>
          <a:prstGeom prst="rect">
            <a:avLst/>
          </a:prstGeom>
        </p:spPr>
      </p:pic>
      <p:pic>
        <p:nvPicPr>
          <p:cNvPr id="20" name="bg object 20"/>
          <p:cNvPicPr/>
          <p:nvPr/>
        </p:nvPicPr>
        <p:blipFill>
          <a:blip r:embed="rId6" cstate="print">
            <a:extLst>
              <a:ext uri="{28A0092B-C50C-407E-A947-70E740481C1C}">
                <a14:useLocalDpi xmlns:a14="http://schemas.microsoft.com/office/drawing/2010/main" val="0"/>
              </a:ext>
            </a:extLst>
          </a:blip>
          <a:stretch>
            <a:fillRect/>
          </a:stretch>
        </p:blipFill>
        <p:spPr>
          <a:xfrm>
            <a:off x="5760942" y="4622897"/>
            <a:ext cx="1696548" cy="940452"/>
          </a:xfrm>
          <a:prstGeom prst="rect">
            <a:avLst/>
          </a:prstGeom>
        </p:spPr>
      </p:pic>
      <p:pic>
        <p:nvPicPr>
          <p:cNvPr id="21" name="bg object 21"/>
          <p:cNvPicPr/>
          <p:nvPr/>
        </p:nvPicPr>
        <p:blipFill>
          <a:blip r:embed="rId7" cstate="print">
            <a:extLst>
              <a:ext uri="{28A0092B-C50C-407E-A947-70E740481C1C}">
                <a14:useLocalDpi xmlns:a14="http://schemas.microsoft.com/office/drawing/2010/main" val="0"/>
              </a:ext>
            </a:extLst>
          </a:blip>
          <a:stretch>
            <a:fillRect/>
          </a:stretch>
        </p:blipFill>
        <p:spPr>
          <a:xfrm>
            <a:off x="8641413" y="1154214"/>
            <a:ext cx="3271043" cy="4775546"/>
          </a:xfrm>
          <a:prstGeom prst="rect">
            <a:avLst/>
          </a:prstGeom>
        </p:spPr>
      </p:pic>
      <p:pic>
        <p:nvPicPr>
          <p:cNvPr id="22" name="bg object 22"/>
          <p:cNvPicPr/>
          <p:nvPr/>
        </p:nvPicPr>
        <p:blipFill>
          <a:blip r:embed="rId8" cstate="print">
            <a:extLst>
              <a:ext uri="{28A0092B-C50C-407E-A947-70E740481C1C}">
                <a14:useLocalDpi xmlns:a14="http://schemas.microsoft.com/office/drawing/2010/main" val="0"/>
              </a:ext>
            </a:extLst>
          </a:blip>
          <a:stretch>
            <a:fillRect/>
          </a:stretch>
        </p:blipFill>
        <p:spPr>
          <a:xfrm>
            <a:off x="8006733" y="4268701"/>
            <a:ext cx="1769780" cy="1661059"/>
          </a:xfrm>
          <a:prstGeom prst="rect">
            <a:avLst/>
          </a:prstGeom>
        </p:spPr>
      </p:pic>
      <p:sp>
        <p:nvSpPr>
          <p:cNvPr id="23" name="bg object 23"/>
          <p:cNvSpPr/>
          <p:nvPr/>
        </p:nvSpPr>
        <p:spPr>
          <a:xfrm>
            <a:off x="5480218" y="5777090"/>
            <a:ext cx="0" cy="1068705"/>
          </a:xfrm>
          <a:custGeom>
            <a:avLst/>
            <a:gdLst/>
            <a:ahLst/>
            <a:cxnLst/>
            <a:rect l="l" t="t" r="r" b="b"/>
            <a:pathLst>
              <a:path h="1068704">
                <a:moveTo>
                  <a:pt x="0" y="1068696"/>
                </a:moveTo>
                <a:lnTo>
                  <a:pt x="0" y="0"/>
                </a:lnTo>
              </a:path>
            </a:pathLst>
          </a:custGeom>
          <a:ln w="12205">
            <a:solidFill>
              <a:srgbClr val="000000"/>
            </a:solidFill>
          </a:ln>
        </p:spPr>
        <p:txBody>
          <a:bodyPr wrap="square" lIns="0" tIns="0" rIns="0" bIns="0" rtlCol="0"/>
          <a:lstStyle/>
          <a:p>
            <a:endParaRPr/>
          </a:p>
        </p:txBody>
      </p:sp>
      <p:sp>
        <p:nvSpPr>
          <p:cNvPr id="24" name="bg object 24"/>
          <p:cNvSpPr/>
          <p:nvPr/>
        </p:nvSpPr>
        <p:spPr>
          <a:xfrm>
            <a:off x="5498526" y="3383209"/>
            <a:ext cx="0" cy="1398905"/>
          </a:xfrm>
          <a:custGeom>
            <a:avLst/>
            <a:gdLst/>
            <a:ahLst/>
            <a:cxnLst/>
            <a:rect l="l" t="t" r="r" b="b"/>
            <a:pathLst>
              <a:path h="1398904">
                <a:moveTo>
                  <a:pt x="0" y="1398466"/>
                </a:moveTo>
                <a:lnTo>
                  <a:pt x="0" y="0"/>
                </a:lnTo>
              </a:path>
            </a:pathLst>
          </a:custGeom>
          <a:ln w="18308">
            <a:solidFill>
              <a:srgbClr val="000000"/>
            </a:solidFill>
          </a:ln>
        </p:spPr>
        <p:txBody>
          <a:bodyPr wrap="square" lIns="0" tIns="0" rIns="0" bIns="0" rtlCol="0"/>
          <a:lstStyle/>
          <a:p>
            <a:endParaRPr/>
          </a:p>
        </p:txBody>
      </p:sp>
      <p:sp>
        <p:nvSpPr>
          <p:cNvPr id="25" name="bg object 25"/>
          <p:cNvSpPr/>
          <p:nvPr/>
        </p:nvSpPr>
        <p:spPr>
          <a:xfrm>
            <a:off x="5947074" y="3389316"/>
            <a:ext cx="0" cy="1233805"/>
          </a:xfrm>
          <a:custGeom>
            <a:avLst/>
            <a:gdLst/>
            <a:ahLst/>
            <a:cxnLst/>
            <a:rect l="l" t="t" r="r" b="b"/>
            <a:pathLst>
              <a:path h="1233804">
                <a:moveTo>
                  <a:pt x="0" y="1233581"/>
                </a:moveTo>
                <a:lnTo>
                  <a:pt x="0" y="0"/>
                </a:lnTo>
              </a:path>
            </a:pathLst>
          </a:custGeom>
          <a:ln w="15256">
            <a:solidFill>
              <a:srgbClr val="000000"/>
            </a:solidFill>
          </a:ln>
        </p:spPr>
        <p:txBody>
          <a:bodyPr wrap="square" lIns="0" tIns="0" rIns="0" bIns="0" rtlCol="0"/>
          <a:lstStyle/>
          <a:p>
            <a:endParaRPr/>
          </a:p>
        </p:txBody>
      </p:sp>
      <p:sp>
        <p:nvSpPr>
          <p:cNvPr id="26" name="bg object 26"/>
          <p:cNvSpPr/>
          <p:nvPr/>
        </p:nvSpPr>
        <p:spPr>
          <a:xfrm>
            <a:off x="6905197" y="1279403"/>
            <a:ext cx="0" cy="693420"/>
          </a:xfrm>
          <a:custGeom>
            <a:avLst/>
            <a:gdLst/>
            <a:ahLst/>
            <a:cxnLst/>
            <a:rect l="l" t="t" r="r" b="b"/>
            <a:pathLst>
              <a:path h="693419">
                <a:moveTo>
                  <a:pt x="0" y="693126"/>
                </a:moveTo>
                <a:lnTo>
                  <a:pt x="0" y="0"/>
                </a:lnTo>
              </a:path>
            </a:pathLst>
          </a:custGeom>
          <a:ln w="15256">
            <a:solidFill>
              <a:srgbClr val="000000"/>
            </a:solidFill>
          </a:ln>
        </p:spPr>
        <p:txBody>
          <a:bodyPr wrap="square" lIns="0" tIns="0" rIns="0" bIns="0" rtlCol="0"/>
          <a:lstStyle/>
          <a:p>
            <a:endParaRPr/>
          </a:p>
        </p:txBody>
      </p:sp>
      <p:sp>
        <p:nvSpPr>
          <p:cNvPr id="27" name="bg object 27"/>
          <p:cNvSpPr/>
          <p:nvPr/>
        </p:nvSpPr>
        <p:spPr>
          <a:xfrm>
            <a:off x="6929608" y="4235113"/>
            <a:ext cx="0" cy="387985"/>
          </a:xfrm>
          <a:custGeom>
            <a:avLst/>
            <a:gdLst/>
            <a:ahLst/>
            <a:cxnLst/>
            <a:rect l="l" t="t" r="r" b="b"/>
            <a:pathLst>
              <a:path h="387985">
                <a:moveTo>
                  <a:pt x="0" y="387784"/>
                </a:moveTo>
                <a:lnTo>
                  <a:pt x="0" y="0"/>
                </a:lnTo>
              </a:path>
            </a:pathLst>
          </a:custGeom>
          <a:ln w="15256">
            <a:solidFill>
              <a:srgbClr val="000000"/>
            </a:solidFill>
          </a:ln>
        </p:spPr>
        <p:txBody>
          <a:bodyPr wrap="square" lIns="0" tIns="0" rIns="0" bIns="0" rtlCol="0"/>
          <a:lstStyle/>
          <a:p>
            <a:endParaRPr/>
          </a:p>
        </p:txBody>
      </p:sp>
      <p:sp>
        <p:nvSpPr>
          <p:cNvPr id="28" name="bg object 28"/>
          <p:cNvSpPr/>
          <p:nvPr/>
        </p:nvSpPr>
        <p:spPr>
          <a:xfrm>
            <a:off x="7005892" y="3694658"/>
            <a:ext cx="0" cy="928369"/>
          </a:xfrm>
          <a:custGeom>
            <a:avLst/>
            <a:gdLst/>
            <a:ahLst/>
            <a:cxnLst/>
            <a:rect l="l" t="t" r="r" b="b"/>
            <a:pathLst>
              <a:path h="928370">
                <a:moveTo>
                  <a:pt x="0" y="928239"/>
                </a:moveTo>
                <a:lnTo>
                  <a:pt x="0" y="0"/>
                </a:lnTo>
              </a:path>
            </a:pathLst>
          </a:custGeom>
          <a:ln w="6102">
            <a:solidFill>
              <a:srgbClr val="000000"/>
            </a:solidFill>
          </a:ln>
        </p:spPr>
        <p:txBody>
          <a:bodyPr wrap="square" lIns="0" tIns="0" rIns="0" bIns="0" rtlCol="0"/>
          <a:lstStyle/>
          <a:p>
            <a:endParaRPr/>
          </a:p>
        </p:txBody>
      </p:sp>
      <p:sp>
        <p:nvSpPr>
          <p:cNvPr id="29" name="bg object 29"/>
          <p:cNvSpPr/>
          <p:nvPr/>
        </p:nvSpPr>
        <p:spPr>
          <a:xfrm>
            <a:off x="8681081" y="2619854"/>
            <a:ext cx="0" cy="1649095"/>
          </a:xfrm>
          <a:custGeom>
            <a:avLst/>
            <a:gdLst/>
            <a:ahLst/>
            <a:cxnLst/>
            <a:rect l="l" t="t" r="r" b="b"/>
            <a:pathLst>
              <a:path h="1649095">
                <a:moveTo>
                  <a:pt x="0" y="1648846"/>
                </a:moveTo>
                <a:lnTo>
                  <a:pt x="0" y="0"/>
                </a:lnTo>
              </a:path>
            </a:pathLst>
          </a:custGeom>
          <a:ln w="24410">
            <a:solidFill>
              <a:srgbClr val="000000"/>
            </a:solidFill>
          </a:ln>
        </p:spPr>
        <p:txBody>
          <a:bodyPr wrap="square" lIns="0" tIns="0" rIns="0" bIns="0" rtlCol="0"/>
          <a:lstStyle/>
          <a:p>
            <a:endParaRPr/>
          </a:p>
        </p:txBody>
      </p:sp>
      <p:sp>
        <p:nvSpPr>
          <p:cNvPr id="30" name="bg object 30"/>
          <p:cNvSpPr/>
          <p:nvPr/>
        </p:nvSpPr>
        <p:spPr>
          <a:xfrm>
            <a:off x="8912983" y="3462598"/>
            <a:ext cx="0" cy="806450"/>
          </a:xfrm>
          <a:custGeom>
            <a:avLst/>
            <a:gdLst/>
            <a:ahLst/>
            <a:cxnLst/>
            <a:rect l="l" t="t" r="r" b="b"/>
            <a:pathLst>
              <a:path h="806450">
                <a:moveTo>
                  <a:pt x="0" y="806102"/>
                </a:moveTo>
                <a:lnTo>
                  <a:pt x="0" y="0"/>
                </a:lnTo>
              </a:path>
            </a:pathLst>
          </a:custGeom>
          <a:ln w="79335">
            <a:solidFill>
              <a:srgbClr val="000000"/>
            </a:solidFill>
          </a:ln>
        </p:spPr>
        <p:txBody>
          <a:bodyPr wrap="square" lIns="0" tIns="0" rIns="0" bIns="0" rtlCol="0"/>
          <a:lstStyle/>
          <a:p>
            <a:endParaRPr/>
          </a:p>
        </p:txBody>
      </p:sp>
      <p:sp>
        <p:nvSpPr>
          <p:cNvPr id="31" name="bg object 31"/>
          <p:cNvSpPr/>
          <p:nvPr/>
        </p:nvSpPr>
        <p:spPr>
          <a:xfrm>
            <a:off x="11967381" y="1270243"/>
            <a:ext cx="0" cy="4342130"/>
          </a:xfrm>
          <a:custGeom>
            <a:avLst/>
            <a:gdLst/>
            <a:ahLst/>
            <a:cxnLst/>
            <a:rect l="l" t="t" r="r" b="b"/>
            <a:pathLst>
              <a:path h="4342130">
                <a:moveTo>
                  <a:pt x="0" y="4341962"/>
                </a:moveTo>
                <a:lnTo>
                  <a:pt x="0" y="0"/>
                </a:lnTo>
              </a:path>
            </a:pathLst>
          </a:custGeom>
          <a:ln w="33564">
            <a:solidFill>
              <a:srgbClr val="000000"/>
            </a:solidFill>
          </a:ln>
        </p:spPr>
        <p:txBody>
          <a:bodyPr wrap="square" lIns="0" tIns="0" rIns="0" bIns="0" rtlCol="0"/>
          <a:lstStyle/>
          <a:p>
            <a:endParaRPr/>
          </a:p>
        </p:txBody>
      </p:sp>
      <p:sp>
        <p:nvSpPr>
          <p:cNvPr id="32" name="bg object 32"/>
          <p:cNvSpPr/>
          <p:nvPr/>
        </p:nvSpPr>
        <p:spPr>
          <a:xfrm>
            <a:off x="5721275" y="3438171"/>
            <a:ext cx="781685" cy="0"/>
          </a:xfrm>
          <a:custGeom>
            <a:avLst/>
            <a:gdLst/>
            <a:ahLst/>
            <a:cxnLst/>
            <a:rect l="l" t="t" r="r" b="b"/>
            <a:pathLst>
              <a:path w="781684">
                <a:moveTo>
                  <a:pt x="0" y="0"/>
                </a:moveTo>
                <a:lnTo>
                  <a:pt x="781144" y="0"/>
                </a:lnTo>
              </a:path>
            </a:pathLst>
          </a:custGeom>
          <a:ln w="33587">
            <a:solidFill>
              <a:srgbClr val="000000"/>
            </a:solidFill>
          </a:ln>
        </p:spPr>
        <p:txBody>
          <a:bodyPr wrap="square" lIns="0" tIns="0" rIns="0" bIns="0" rtlCol="0"/>
          <a:lstStyle/>
          <a:p>
            <a:endParaRPr/>
          </a:p>
        </p:txBody>
      </p:sp>
      <p:sp>
        <p:nvSpPr>
          <p:cNvPr id="33" name="bg object 33"/>
          <p:cNvSpPr/>
          <p:nvPr/>
        </p:nvSpPr>
        <p:spPr>
          <a:xfrm>
            <a:off x="6981481" y="3749619"/>
            <a:ext cx="1544320" cy="0"/>
          </a:xfrm>
          <a:custGeom>
            <a:avLst/>
            <a:gdLst/>
            <a:ahLst/>
            <a:cxnLst/>
            <a:rect l="l" t="t" r="r" b="b"/>
            <a:pathLst>
              <a:path w="1544320">
                <a:moveTo>
                  <a:pt x="0" y="0"/>
                </a:moveTo>
                <a:lnTo>
                  <a:pt x="1543981" y="0"/>
                </a:lnTo>
              </a:path>
            </a:pathLst>
          </a:custGeom>
          <a:ln w="48854">
            <a:solidFill>
              <a:srgbClr val="000000"/>
            </a:solidFill>
          </a:ln>
        </p:spPr>
        <p:txBody>
          <a:bodyPr wrap="square" lIns="0" tIns="0" rIns="0" bIns="0" rtlCol="0"/>
          <a:lstStyle/>
          <a:p>
            <a:endParaRPr/>
          </a:p>
        </p:txBody>
      </p:sp>
      <p:sp>
        <p:nvSpPr>
          <p:cNvPr id="34" name="bg object 34"/>
          <p:cNvSpPr/>
          <p:nvPr/>
        </p:nvSpPr>
        <p:spPr>
          <a:xfrm>
            <a:off x="7457491" y="5102284"/>
            <a:ext cx="549275" cy="0"/>
          </a:xfrm>
          <a:custGeom>
            <a:avLst/>
            <a:gdLst/>
            <a:ahLst/>
            <a:cxnLst/>
            <a:rect l="l" t="t" r="r" b="b"/>
            <a:pathLst>
              <a:path w="549275">
                <a:moveTo>
                  <a:pt x="0" y="0"/>
                </a:moveTo>
                <a:lnTo>
                  <a:pt x="549242" y="0"/>
                </a:lnTo>
              </a:path>
            </a:pathLst>
          </a:custGeom>
          <a:ln w="48854">
            <a:solidFill>
              <a:srgbClr val="00000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1" i="0">
                <a:solidFill>
                  <a:srgbClr val="231F20"/>
                </a:solidFill>
                <a:latin typeface="Playfair Display"/>
                <a:cs typeface="Playfair Display"/>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8/26/2024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231F20"/>
                </a:solidFill>
                <a:latin typeface="Playfair Display"/>
                <a:cs typeface="Playfair Display"/>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8/26/2024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61900" y="580166"/>
            <a:ext cx="3042285" cy="452119"/>
          </a:xfrm>
          <a:prstGeom prst="rect">
            <a:avLst/>
          </a:prstGeom>
        </p:spPr>
        <p:txBody>
          <a:bodyPr wrap="square" lIns="0" tIns="0" rIns="0" bIns="0">
            <a:spAutoFit/>
          </a:bodyPr>
          <a:lstStyle>
            <a:lvl1pPr>
              <a:defRPr sz="2800" b="1" i="0">
                <a:solidFill>
                  <a:srgbClr val="231F20"/>
                </a:solidFill>
                <a:latin typeface="Playfair Display"/>
                <a:cs typeface="Playfair Display"/>
              </a:defRPr>
            </a:lvl1pPr>
          </a:lstStyle>
          <a:p>
            <a:endParaRPr/>
          </a:p>
        </p:txBody>
      </p:sp>
      <p:sp>
        <p:nvSpPr>
          <p:cNvPr id="3" name="Holder 3"/>
          <p:cNvSpPr>
            <a:spLocks noGrp="1"/>
          </p:cNvSpPr>
          <p:nvPr>
            <p:ph type="body" idx="1"/>
          </p:nvPr>
        </p:nvSpPr>
        <p:spPr>
          <a:xfrm>
            <a:off x="609917" y="1577340"/>
            <a:ext cx="10978515"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8/26/2024</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6C841175-7440-BF97-E41F-D17ACCA91DCD}"/>
              </a:ext>
            </a:extLst>
          </p:cNvPr>
          <p:cNvPicPr>
            <a:picLocks noChangeAspect="1"/>
          </p:cNvPicPr>
          <p:nvPr/>
        </p:nvPicPr>
        <p:blipFill rotWithShape="1">
          <a:blip r:embed="rId2"/>
          <a:srcRect l="10228" r="3568" b="22413"/>
          <a:stretch/>
        </p:blipFill>
        <p:spPr>
          <a:xfrm>
            <a:off x="-1194" y="0"/>
            <a:ext cx="12193193" cy="6858000"/>
          </a:xfrm>
          <a:prstGeom prst="rect">
            <a:avLst/>
          </a:prstGeom>
        </p:spPr>
      </p:pic>
      <p:sp>
        <p:nvSpPr>
          <p:cNvPr id="3" name="object 3"/>
          <p:cNvSpPr/>
          <p:nvPr/>
        </p:nvSpPr>
        <p:spPr>
          <a:xfrm>
            <a:off x="0" y="0"/>
            <a:ext cx="12193270" cy="6858000"/>
          </a:xfrm>
          <a:custGeom>
            <a:avLst/>
            <a:gdLst/>
            <a:ahLst/>
            <a:cxnLst/>
            <a:rect l="l" t="t" r="r" b="b"/>
            <a:pathLst>
              <a:path w="12193270" h="6858000">
                <a:moveTo>
                  <a:pt x="12193193" y="0"/>
                </a:moveTo>
                <a:lnTo>
                  <a:pt x="0" y="0"/>
                </a:lnTo>
                <a:lnTo>
                  <a:pt x="0" y="6858000"/>
                </a:lnTo>
                <a:lnTo>
                  <a:pt x="12193193" y="6858000"/>
                </a:lnTo>
                <a:lnTo>
                  <a:pt x="12193193" y="0"/>
                </a:lnTo>
                <a:close/>
              </a:path>
            </a:pathLst>
          </a:custGeom>
          <a:solidFill>
            <a:srgbClr val="231F20">
              <a:alpha val="67999"/>
            </a:srgbClr>
          </a:solidFill>
        </p:spPr>
        <p:txBody>
          <a:bodyPr wrap="square" lIns="0" tIns="0" rIns="0" bIns="0" rtlCol="0"/>
          <a:lstStyle/>
          <a:p>
            <a:endParaRPr/>
          </a:p>
        </p:txBody>
      </p:sp>
      <p:pic>
        <p:nvPicPr>
          <p:cNvPr id="4" name="object 4"/>
          <p:cNvPicPr/>
          <p:nvPr/>
        </p:nvPicPr>
        <p:blipFill>
          <a:blip r:embed="rId3" cstate="print">
            <a:extLst>
              <a:ext uri="{28A0092B-C50C-407E-A947-70E740481C1C}">
                <a14:useLocalDpi xmlns:a14="http://schemas.microsoft.com/office/drawing/2010/main" val="0"/>
              </a:ext>
            </a:extLst>
          </a:blip>
          <a:stretch>
            <a:fillRect/>
          </a:stretch>
        </p:blipFill>
        <p:spPr>
          <a:xfrm>
            <a:off x="360000" y="5544648"/>
            <a:ext cx="1516039" cy="1016509"/>
          </a:xfrm>
          <a:prstGeom prst="rect">
            <a:avLst/>
          </a:prstGeom>
        </p:spPr>
      </p:pic>
      <p:sp>
        <p:nvSpPr>
          <p:cNvPr id="5" name="object 5"/>
          <p:cNvSpPr txBox="1">
            <a:spLocks noGrp="1"/>
          </p:cNvSpPr>
          <p:nvPr>
            <p:ph type="title"/>
          </p:nvPr>
        </p:nvSpPr>
        <p:spPr>
          <a:xfrm>
            <a:off x="3898419" y="2356241"/>
            <a:ext cx="4396740" cy="2438400"/>
          </a:xfrm>
          <a:prstGeom prst="rect">
            <a:avLst/>
          </a:prstGeom>
        </p:spPr>
        <p:txBody>
          <a:bodyPr vert="horz" wrap="square" lIns="0" tIns="12065" rIns="0" bIns="0" rtlCol="0">
            <a:spAutoFit/>
          </a:bodyPr>
          <a:lstStyle/>
          <a:p>
            <a:pPr algn="ctr">
              <a:lnSpc>
                <a:spcPct val="100000"/>
              </a:lnSpc>
              <a:spcBef>
                <a:spcPts val="95"/>
              </a:spcBef>
            </a:pPr>
            <a:r>
              <a:rPr sz="13150" spc="-610" dirty="0">
                <a:solidFill>
                  <a:srgbClr val="FFFFFF"/>
                </a:solidFill>
              </a:rPr>
              <a:t>me</a:t>
            </a:r>
            <a:r>
              <a:rPr sz="13150" spc="-615" dirty="0">
                <a:solidFill>
                  <a:srgbClr val="FFFFFF"/>
                </a:solidFill>
              </a:rPr>
              <a:t>t</a:t>
            </a:r>
            <a:r>
              <a:rPr sz="13150" spc="-800" dirty="0">
                <a:solidFill>
                  <a:srgbClr val="FFFFFF"/>
                </a:solidFill>
              </a:rPr>
              <a:t>r</a:t>
            </a:r>
            <a:r>
              <a:rPr sz="13150" spc="-75" dirty="0">
                <a:solidFill>
                  <a:srgbClr val="FFFFFF"/>
                </a:solidFill>
              </a:rPr>
              <a:t>o</a:t>
            </a:r>
            <a:endParaRPr sz="13150"/>
          </a:p>
          <a:p>
            <a:pPr marL="1270" algn="ctr">
              <a:lnSpc>
                <a:spcPct val="100000"/>
              </a:lnSpc>
              <a:spcBef>
                <a:spcPts val="2020"/>
              </a:spcBef>
            </a:pPr>
            <a:r>
              <a:rPr sz="1000" dirty="0">
                <a:solidFill>
                  <a:srgbClr val="FFFFFF"/>
                </a:solidFill>
                <a:latin typeface="Arial"/>
                <a:cs typeface="Arial"/>
              </a:rPr>
              <a:t>GROSSISTE</a:t>
            </a:r>
            <a:r>
              <a:rPr sz="1000" spc="-20" dirty="0">
                <a:solidFill>
                  <a:srgbClr val="FFFFFF"/>
                </a:solidFill>
                <a:latin typeface="Arial"/>
                <a:cs typeface="Arial"/>
              </a:rPr>
              <a:t> </a:t>
            </a:r>
            <a:r>
              <a:rPr sz="1000" dirty="0">
                <a:solidFill>
                  <a:srgbClr val="FFFFFF"/>
                </a:solidFill>
                <a:latin typeface="Arial"/>
                <a:cs typeface="Arial"/>
              </a:rPr>
              <a:t>ALIMENTAIRE</a:t>
            </a:r>
            <a:r>
              <a:rPr sz="1000" spc="30" dirty="0">
                <a:solidFill>
                  <a:srgbClr val="FFFFFF"/>
                </a:solidFill>
                <a:latin typeface="Arial"/>
                <a:cs typeface="Arial"/>
              </a:rPr>
              <a:t> </a:t>
            </a:r>
            <a:r>
              <a:rPr sz="1000" dirty="0">
                <a:solidFill>
                  <a:srgbClr val="FFFFFF"/>
                </a:solidFill>
                <a:latin typeface="Arial"/>
                <a:cs typeface="Arial"/>
              </a:rPr>
              <a:t>-</a:t>
            </a:r>
            <a:r>
              <a:rPr sz="1000" spc="35" dirty="0">
                <a:solidFill>
                  <a:srgbClr val="FFFFFF"/>
                </a:solidFill>
                <a:latin typeface="Arial"/>
                <a:cs typeface="Arial"/>
              </a:rPr>
              <a:t> </a:t>
            </a:r>
            <a:r>
              <a:rPr sz="1000" dirty="0">
                <a:solidFill>
                  <a:srgbClr val="FFFFFF"/>
                </a:solidFill>
                <a:latin typeface="Arial"/>
                <a:cs typeface="Arial"/>
              </a:rPr>
              <a:t>99</a:t>
            </a:r>
            <a:r>
              <a:rPr sz="1000" spc="30" dirty="0">
                <a:solidFill>
                  <a:srgbClr val="FFFFFF"/>
                </a:solidFill>
                <a:latin typeface="Arial"/>
                <a:cs typeface="Arial"/>
              </a:rPr>
              <a:t> </a:t>
            </a:r>
            <a:r>
              <a:rPr sz="1000" spc="-10" dirty="0">
                <a:solidFill>
                  <a:srgbClr val="FFFFFF"/>
                </a:solidFill>
                <a:latin typeface="Arial"/>
                <a:cs typeface="Arial"/>
              </a:rPr>
              <a:t>HALLES</a:t>
            </a:r>
            <a:endParaRPr sz="1000">
              <a:latin typeface="Arial"/>
              <a:cs typeface="Arial"/>
            </a:endParaRPr>
          </a:p>
        </p:txBody>
      </p:sp>
    </p:spTree>
    <p:extLst>
      <p:ext uri="{BB962C8B-B14F-4D97-AF65-F5344CB8AC3E}">
        <p14:creationId xmlns:p14="http://schemas.microsoft.com/office/powerpoint/2010/main" val="60347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203300" y="2044589"/>
            <a:ext cx="595630" cy="787400"/>
          </a:xfrm>
          <a:prstGeom prst="rect">
            <a:avLst/>
          </a:prstGeom>
        </p:spPr>
        <p:txBody>
          <a:bodyPr vert="horz" wrap="square" lIns="0" tIns="12700" rIns="0" bIns="0" rtlCol="0">
            <a:spAutoFit/>
          </a:bodyPr>
          <a:lstStyle/>
          <a:p>
            <a:pPr marL="12700">
              <a:lnSpc>
                <a:spcPct val="100000"/>
              </a:lnSpc>
              <a:spcBef>
                <a:spcPts val="100"/>
              </a:spcBef>
            </a:pPr>
            <a:r>
              <a:rPr sz="5000" b="1" spc="-5" dirty="0">
                <a:solidFill>
                  <a:srgbClr val="FFDE00"/>
                </a:solidFill>
                <a:latin typeface="Playfair Display"/>
                <a:cs typeface="Playfair Display"/>
              </a:rPr>
              <a:t>&amp;</a:t>
            </a:r>
            <a:endParaRPr sz="5000">
              <a:latin typeface="Playfair Display"/>
              <a:cs typeface="Playfair Display"/>
            </a:endParaRPr>
          </a:p>
        </p:txBody>
      </p:sp>
      <p:sp>
        <p:nvSpPr>
          <p:cNvPr id="8" name="object 8"/>
          <p:cNvSpPr txBox="1"/>
          <p:nvPr/>
        </p:nvSpPr>
        <p:spPr>
          <a:xfrm>
            <a:off x="492594" y="1717001"/>
            <a:ext cx="5987450" cy="4803879"/>
          </a:xfrm>
          <a:prstGeom prst="rect">
            <a:avLst/>
          </a:prstGeom>
        </p:spPr>
        <p:txBody>
          <a:bodyPr vert="horz" wrap="square" lIns="0" tIns="12700" rIns="0" bIns="0" rtlCol="0">
            <a:spAutoFit/>
          </a:bodyPr>
          <a:lstStyle/>
          <a:p>
            <a:pPr marL="12700">
              <a:lnSpc>
                <a:spcPct val="100000"/>
              </a:lnSpc>
              <a:spcBef>
                <a:spcPts val="100"/>
              </a:spcBef>
            </a:pPr>
            <a:r>
              <a:rPr lang="fr-FR" sz="1400" b="1" dirty="0">
                <a:solidFill>
                  <a:srgbClr val="231F20"/>
                </a:solidFill>
                <a:latin typeface="Arial"/>
                <a:cs typeface="Arial"/>
              </a:rPr>
              <a:t>Le Nouveau Bélier signe la nouvelle campagne </a:t>
            </a:r>
            <a:br>
              <a:rPr lang="fr-FR" sz="1400" b="1" dirty="0">
                <a:solidFill>
                  <a:srgbClr val="231F20"/>
                </a:solidFill>
                <a:latin typeface="Arial"/>
                <a:cs typeface="Arial"/>
              </a:rPr>
            </a:br>
            <a:r>
              <a:rPr lang="fr-FR" sz="1400" b="1" dirty="0">
                <a:solidFill>
                  <a:srgbClr val="231F20"/>
                </a:solidFill>
                <a:latin typeface="Arial"/>
                <a:cs typeface="Arial"/>
              </a:rPr>
              <a:t>de communication de METRO France.</a:t>
            </a:r>
            <a:br>
              <a:rPr lang="fr-FR" sz="1100" b="1" dirty="0">
                <a:solidFill>
                  <a:srgbClr val="231F20"/>
                </a:solidFill>
                <a:latin typeface="Arial"/>
                <a:cs typeface="Arial"/>
              </a:rPr>
            </a:br>
            <a:r>
              <a:rPr lang="fr-FR" sz="1100" dirty="0">
                <a:solidFill>
                  <a:srgbClr val="231F20"/>
                </a:solidFill>
                <a:latin typeface="Arial"/>
                <a:cs typeface="Arial"/>
              </a:rPr>
              <a:t>Les Halles METRO, premier fournisseur de la restauration en France (source GIRA 2022), lance avec Le Nouveau Bélier une nouvelle campagne de communication mettant en avant son rôle auprès de ses clients restaurateurs dans la préparation de plats « fait maison ».</a:t>
            </a:r>
          </a:p>
          <a:p>
            <a:pPr marL="12700">
              <a:lnSpc>
                <a:spcPct val="100000"/>
              </a:lnSpc>
              <a:spcBef>
                <a:spcPts val="100"/>
              </a:spcBef>
            </a:pPr>
            <a:r>
              <a:rPr lang="fr-FR" sz="1100" dirty="0">
                <a:solidFill>
                  <a:srgbClr val="231F20"/>
                </a:solidFill>
                <a:latin typeface="Arial"/>
                <a:cs typeface="Arial"/>
              </a:rPr>
              <a:t>METRO prend très à cœur son rôle pour défendre la restauration française et la préparation de plats « fait maison » et souhaite au travers de cette campagne mettre en avant sa compétence de sourceur, sélectionneur de produits bruts, frais et locaux.</a:t>
            </a:r>
          </a:p>
          <a:p>
            <a:pPr marL="12700">
              <a:lnSpc>
                <a:spcPct val="100000"/>
              </a:lnSpc>
              <a:spcBef>
                <a:spcPts val="100"/>
              </a:spcBef>
            </a:pPr>
            <a:r>
              <a:rPr lang="fr-FR" sz="1100" dirty="0">
                <a:solidFill>
                  <a:srgbClr val="231F20"/>
                </a:solidFill>
                <a:latin typeface="Arial"/>
                <a:cs typeface="Arial"/>
              </a:rPr>
              <a:t>Parfois stigmatisée par ceux qui ne la connaissent pas, l’enseigne a décidé de frapper fort avec cette signature : « Les halles METRO, ici commence le Fait Maison ». En effet plus de la moitié de son chiffre d’affaires auprès des restaurateurs est composé de produits frais, fruits et légumes, marée, boucherie, crèmerie, sourcés majoritairement auprès de PME et de producteurs français dont plus de 1500 producteurs locaux.</a:t>
            </a:r>
          </a:p>
          <a:p>
            <a:pPr marL="12700">
              <a:lnSpc>
                <a:spcPct val="100000"/>
              </a:lnSpc>
              <a:spcBef>
                <a:spcPts val="100"/>
              </a:spcBef>
            </a:pPr>
            <a:r>
              <a:rPr lang="fr-FR" sz="1100" dirty="0">
                <a:solidFill>
                  <a:srgbClr val="231F20"/>
                </a:solidFill>
                <a:latin typeface="Arial"/>
                <a:cs typeface="Arial"/>
              </a:rPr>
              <a:t>« "Les halles METRO : Ici, commence le fait-maison" n'est pas seulement une promesse, c'est une réalité quotidienne dans nos halles. En choisissant les halles METRO, chaque restaurateur et artisan fait le choix de produits authentiques, d'une qualité irréprochable et d'un soutien aux communautés locales. » ajoute Pascal Peltier, Directeur Général de l’enseigne.</a:t>
            </a:r>
          </a:p>
          <a:p>
            <a:pPr marL="12700">
              <a:lnSpc>
                <a:spcPct val="100000"/>
              </a:lnSpc>
              <a:spcBef>
                <a:spcPts val="100"/>
              </a:spcBef>
            </a:pPr>
            <a:r>
              <a:rPr lang="fr-FR" sz="1100" b="1" dirty="0">
                <a:solidFill>
                  <a:srgbClr val="231F20"/>
                </a:solidFill>
                <a:latin typeface="Arial"/>
                <a:cs typeface="Arial"/>
              </a:rPr>
              <a:t>Cette campagne met en lumière les visages de chefs de tous horizons - brasserie, haute gastronomie, snacking -, des clients fidèles des Halles METRO, </a:t>
            </a:r>
          </a:p>
          <a:p>
            <a:pPr marL="12700">
              <a:lnSpc>
                <a:spcPct val="100000"/>
              </a:lnSpc>
              <a:spcBef>
                <a:spcPts val="100"/>
              </a:spcBef>
            </a:pPr>
            <a:r>
              <a:rPr lang="fr-FR" sz="1100" b="1" dirty="0">
                <a:solidFill>
                  <a:srgbClr val="231F20"/>
                </a:solidFill>
                <a:latin typeface="Arial"/>
                <a:cs typeface="Arial"/>
              </a:rPr>
              <a:t>👉🏻 qui chaque jour viennent chercher leur matière première dans nos Halles à travers tout le pays,</a:t>
            </a:r>
          </a:p>
          <a:p>
            <a:pPr marL="12700">
              <a:lnSpc>
                <a:spcPct val="100000"/>
              </a:lnSpc>
              <a:spcBef>
                <a:spcPts val="100"/>
              </a:spcBef>
            </a:pPr>
            <a:r>
              <a:rPr lang="fr-FR" sz="1100" b="1" dirty="0">
                <a:solidFill>
                  <a:srgbClr val="231F20"/>
                </a:solidFill>
                <a:latin typeface="Arial"/>
                <a:cs typeface="Arial"/>
              </a:rPr>
              <a:t>👉🏻 qui partagent une conviction commune autour de l’authenticité des saveurs et la qualité des ingrédients.</a:t>
            </a:r>
          </a:p>
          <a:p>
            <a:pPr marL="12700">
              <a:lnSpc>
                <a:spcPct val="100000"/>
              </a:lnSpc>
              <a:spcBef>
                <a:spcPts val="100"/>
              </a:spcBef>
            </a:pPr>
            <a:endParaRPr lang="fr-FR" sz="1100" b="1" dirty="0">
              <a:solidFill>
                <a:srgbClr val="231F20"/>
              </a:solidFill>
              <a:latin typeface="Arial"/>
              <a:cs typeface="Arial"/>
            </a:endParaRPr>
          </a:p>
          <a:p>
            <a:pPr marL="12700">
              <a:lnSpc>
                <a:spcPct val="100000"/>
              </a:lnSpc>
              <a:spcBef>
                <a:spcPts val="100"/>
              </a:spcBef>
            </a:pPr>
            <a:r>
              <a:rPr lang="fr-FR" sz="1100" b="1" dirty="0">
                <a:solidFill>
                  <a:srgbClr val="231F20"/>
                </a:solidFill>
                <a:latin typeface="Arial"/>
                <a:cs typeface="Arial"/>
              </a:rPr>
              <a:t>🍽️ Oui le fait maison commence dans les halles METRO et c’est une vraie fierté!</a:t>
            </a:r>
          </a:p>
          <a:p>
            <a:pPr marL="12700">
              <a:lnSpc>
                <a:spcPct val="100000"/>
              </a:lnSpc>
              <a:spcBef>
                <a:spcPts val="100"/>
              </a:spcBef>
            </a:pPr>
            <a:endParaRPr lang="fr-FR" sz="1100" b="1" dirty="0">
              <a:solidFill>
                <a:srgbClr val="231F20"/>
              </a:solidFill>
              <a:latin typeface="Arial"/>
              <a:cs typeface="Arial"/>
            </a:endParaRPr>
          </a:p>
          <a:p>
            <a:pPr marL="12700">
              <a:lnSpc>
                <a:spcPct val="100000"/>
              </a:lnSpc>
              <a:spcBef>
                <a:spcPts val="100"/>
              </a:spcBef>
            </a:pPr>
            <a:endParaRPr sz="1100" dirty="0">
              <a:latin typeface="Arial"/>
              <a:cs typeface="Arial"/>
            </a:endParaRPr>
          </a:p>
        </p:txBody>
      </p:sp>
      <p:sp>
        <p:nvSpPr>
          <p:cNvPr id="14" name="object 14"/>
          <p:cNvSpPr txBox="1">
            <a:spLocks noGrp="1"/>
          </p:cNvSpPr>
          <p:nvPr>
            <p:ph type="title"/>
          </p:nvPr>
        </p:nvSpPr>
        <p:spPr>
          <a:xfrm>
            <a:off x="461900" y="512875"/>
            <a:ext cx="4262500" cy="643766"/>
          </a:xfrm>
          <a:prstGeom prst="rect">
            <a:avLst/>
          </a:prstGeom>
        </p:spPr>
        <p:txBody>
          <a:bodyPr vert="horz" wrap="square" lIns="0" tIns="12700" rIns="0" bIns="0" rtlCol="0">
            <a:spAutoFit/>
          </a:bodyPr>
          <a:lstStyle/>
          <a:p>
            <a:pPr marL="12700">
              <a:lnSpc>
                <a:spcPct val="100000"/>
              </a:lnSpc>
              <a:spcBef>
                <a:spcPts val="100"/>
              </a:spcBef>
            </a:pPr>
            <a:r>
              <a:rPr lang="fr-FR" sz="4100" dirty="0"/>
              <a:t>Ici commence</a:t>
            </a:r>
            <a:endParaRPr sz="4100" dirty="0"/>
          </a:p>
        </p:txBody>
      </p:sp>
      <p:sp>
        <p:nvSpPr>
          <p:cNvPr id="15" name="object 15"/>
          <p:cNvSpPr txBox="1"/>
          <p:nvPr/>
        </p:nvSpPr>
        <p:spPr>
          <a:xfrm>
            <a:off x="461900" y="957553"/>
            <a:ext cx="5329300" cy="643766"/>
          </a:xfrm>
          <a:prstGeom prst="rect">
            <a:avLst/>
          </a:prstGeom>
        </p:spPr>
        <p:txBody>
          <a:bodyPr vert="horz" wrap="square" lIns="0" tIns="12700" rIns="0" bIns="0" rtlCol="0">
            <a:spAutoFit/>
          </a:bodyPr>
          <a:lstStyle/>
          <a:p>
            <a:pPr marL="12700">
              <a:lnSpc>
                <a:spcPct val="100000"/>
              </a:lnSpc>
              <a:spcBef>
                <a:spcPts val="100"/>
              </a:spcBef>
            </a:pPr>
            <a:r>
              <a:rPr lang="fr-FR" sz="4100" b="1" u="heavy" dirty="0">
                <a:solidFill>
                  <a:srgbClr val="231F20"/>
                </a:solidFill>
                <a:uFill>
                  <a:solidFill>
                    <a:srgbClr val="231F20"/>
                  </a:solidFill>
                </a:uFill>
                <a:latin typeface="Playfair Display"/>
                <a:cs typeface="Playfair Display"/>
              </a:rPr>
              <a:t>le fait</a:t>
            </a:r>
            <a:r>
              <a:rPr lang="fr-FR" sz="4100" b="1" spc="-60" dirty="0">
                <a:solidFill>
                  <a:srgbClr val="231F20"/>
                </a:solidFill>
                <a:latin typeface="Playfair Display"/>
                <a:cs typeface="Playfair Display"/>
              </a:rPr>
              <a:t> </a:t>
            </a:r>
            <a:r>
              <a:rPr lang="fr-FR" sz="4100" b="1" spc="-20" dirty="0">
                <a:solidFill>
                  <a:srgbClr val="231F20"/>
                </a:solidFill>
                <a:latin typeface="Playfair Display"/>
                <a:cs typeface="Playfair Display"/>
              </a:rPr>
              <a:t>maison</a:t>
            </a:r>
            <a:endParaRPr sz="4100" dirty="0">
              <a:latin typeface="Playfair Display"/>
              <a:cs typeface="Playfair Display"/>
            </a:endParaRPr>
          </a:p>
        </p:txBody>
      </p:sp>
      <p:sp>
        <p:nvSpPr>
          <p:cNvPr id="16" name="object 16"/>
          <p:cNvSpPr/>
          <p:nvPr/>
        </p:nvSpPr>
        <p:spPr>
          <a:xfrm>
            <a:off x="492594" y="503999"/>
            <a:ext cx="864235" cy="50165"/>
          </a:xfrm>
          <a:custGeom>
            <a:avLst/>
            <a:gdLst/>
            <a:ahLst/>
            <a:cxnLst/>
            <a:rect l="l" t="t" r="r" b="b"/>
            <a:pathLst>
              <a:path w="864235" h="50165">
                <a:moveTo>
                  <a:pt x="864006" y="0"/>
                </a:moveTo>
                <a:lnTo>
                  <a:pt x="0" y="0"/>
                </a:lnTo>
                <a:lnTo>
                  <a:pt x="0" y="49898"/>
                </a:lnTo>
                <a:lnTo>
                  <a:pt x="864006" y="49898"/>
                </a:lnTo>
                <a:lnTo>
                  <a:pt x="864006" y="0"/>
                </a:lnTo>
                <a:close/>
              </a:path>
            </a:pathLst>
          </a:custGeom>
          <a:solidFill>
            <a:srgbClr val="231F20"/>
          </a:solidFill>
        </p:spPr>
        <p:txBody>
          <a:bodyPr wrap="square" lIns="0" tIns="0" rIns="0" bIns="0" rtlCol="0"/>
          <a:lstStyle/>
          <a:p>
            <a:endParaRPr/>
          </a:p>
        </p:txBody>
      </p:sp>
      <p:sp>
        <p:nvSpPr>
          <p:cNvPr id="17" name="object 17"/>
          <p:cNvSpPr txBox="1"/>
          <p:nvPr/>
        </p:nvSpPr>
        <p:spPr>
          <a:xfrm>
            <a:off x="469046" y="302484"/>
            <a:ext cx="655320" cy="177800"/>
          </a:xfrm>
          <a:prstGeom prst="rect">
            <a:avLst/>
          </a:prstGeom>
        </p:spPr>
        <p:txBody>
          <a:bodyPr vert="horz" wrap="square" lIns="0" tIns="12700" rIns="0" bIns="0" rtlCol="0">
            <a:spAutoFit/>
          </a:bodyPr>
          <a:lstStyle/>
          <a:p>
            <a:pPr marL="12700">
              <a:lnSpc>
                <a:spcPct val="100000"/>
              </a:lnSpc>
              <a:spcBef>
                <a:spcPts val="100"/>
              </a:spcBef>
            </a:pPr>
            <a:r>
              <a:rPr sz="1000" b="1" spc="-10" dirty="0">
                <a:solidFill>
                  <a:srgbClr val="231F20"/>
                </a:solidFill>
                <a:latin typeface="Arial"/>
                <a:cs typeface="Arial"/>
              </a:rPr>
              <a:t>CONCEPT</a:t>
            </a:r>
            <a:endParaRPr sz="1000">
              <a:latin typeface="Arial"/>
              <a:cs typeface="Arial"/>
            </a:endParaRPr>
          </a:p>
        </p:txBody>
      </p:sp>
      <p:pic>
        <p:nvPicPr>
          <p:cNvPr id="5" name="Image 4" descr="Une image contenant texte, habits, Barbe humaine, Visage humain&#10;&#10;Description générée automatiquement">
            <a:extLst>
              <a:ext uri="{FF2B5EF4-FFF2-40B4-BE49-F238E27FC236}">
                <a16:creationId xmlns:a16="http://schemas.microsoft.com/office/drawing/2014/main" id="{9A5A9D15-F194-214B-7995-BFD6282D9E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41848" y="0"/>
            <a:ext cx="4850152" cy="6858000"/>
          </a:xfrm>
          <a:prstGeom prst="rect">
            <a:avLst/>
          </a:prstGeom>
        </p:spPr>
      </p:pic>
    </p:spTree>
    <p:extLst>
      <p:ext uri="{BB962C8B-B14F-4D97-AF65-F5344CB8AC3E}">
        <p14:creationId xmlns:p14="http://schemas.microsoft.com/office/powerpoint/2010/main" val="3331281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203300" y="2044589"/>
            <a:ext cx="595630" cy="787400"/>
          </a:xfrm>
          <a:prstGeom prst="rect">
            <a:avLst/>
          </a:prstGeom>
        </p:spPr>
        <p:txBody>
          <a:bodyPr vert="horz" wrap="square" lIns="0" tIns="12700" rIns="0" bIns="0" rtlCol="0">
            <a:spAutoFit/>
          </a:bodyPr>
          <a:lstStyle/>
          <a:p>
            <a:pPr marL="12700">
              <a:lnSpc>
                <a:spcPct val="100000"/>
              </a:lnSpc>
              <a:spcBef>
                <a:spcPts val="100"/>
              </a:spcBef>
            </a:pPr>
            <a:r>
              <a:rPr sz="5000" b="1" spc="-5" dirty="0">
                <a:solidFill>
                  <a:srgbClr val="FFDE00"/>
                </a:solidFill>
                <a:latin typeface="Playfair Display"/>
                <a:cs typeface="Playfair Display"/>
              </a:rPr>
              <a:t>&amp;</a:t>
            </a:r>
            <a:endParaRPr sz="5000">
              <a:latin typeface="Playfair Display"/>
              <a:cs typeface="Playfair Display"/>
            </a:endParaRPr>
          </a:p>
        </p:txBody>
      </p:sp>
      <p:sp>
        <p:nvSpPr>
          <p:cNvPr id="8" name="object 8"/>
          <p:cNvSpPr txBox="1"/>
          <p:nvPr/>
        </p:nvSpPr>
        <p:spPr>
          <a:xfrm>
            <a:off x="489551" y="1795933"/>
            <a:ext cx="3704590" cy="193040"/>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231F20"/>
                </a:solidFill>
                <a:latin typeface="Arial"/>
                <a:cs typeface="Arial"/>
              </a:rPr>
              <a:t>Donner</a:t>
            </a:r>
            <a:r>
              <a:rPr sz="1100" b="1" spc="-15" dirty="0">
                <a:solidFill>
                  <a:srgbClr val="231F20"/>
                </a:solidFill>
                <a:latin typeface="Arial"/>
                <a:cs typeface="Arial"/>
              </a:rPr>
              <a:t> </a:t>
            </a:r>
            <a:r>
              <a:rPr sz="1100" b="1" dirty="0">
                <a:solidFill>
                  <a:srgbClr val="231F20"/>
                </a:solidFill>
                <a:latin typeface="Arial"/>
                <a:cs typeface="Arial"/>
              </a:rPr>
              <a:t>de</a:t>
            </a:r>
            <a:r>
              <a:rPr sz="1100" b="1" spc="-15" dirty="0">
                <a:solidFill>
                  <a:srgbClr val="231F20"/>
                </a:solidFill>
                <a:latin typeface="Arial"/>
                <a:cs typeface="Arial"/>
              </a:rPr>
              <a:t> </a:t>
            </a:r>
            <a:r>
              <a:rPr sz="1100" b="1" dirty="0">
                <a:solidFill>
                  <a:srgbClr val="231F20"/>
                </a:solidFill>
                <a:latin typeface="Arial"/>
                <a:cs typeface="Arial"/>
              </a:rPr>
              <a:t>l’émotion</a:t>
            </a:r>
            <a:r>
              <a:rPr sz="1100" b="1" spc="-15" dirty="0">
                <a:solidFill>
                  <a:srgbClr val="231F20"/>
                </a:solidFill>
                <a:latin typeface="Arial"/>
                <a:cs typeface="Arial"/>
              </a:rPr>
              <a:t> </a:t>
            </a:r>
            <a:r>
              <a:rPr sz="1100" b="1" dirty="0">
                <a:solidFill>
                  <a:srgbClr val="231F20"/>
                </a:solidFill>
                <a:latin typeface="Arial"/>
                <a:cs typeface="Arial"/>
              </a:rPr>
              <a:t>et</a:t>
            </a:r>
            <a:r>
              <a:rPr sz="1100" b="1" spc="-15" dirty="0">
                <a:solidFill>
                  <a:srgbClr val="231F20"/>
                </a:solidFill>
                <a:latin typeface="Arial"/>
                <a:cs typeface="Arial"/>
              </a:rPr>
              <a:t> </a:t>
            </a:r>
            <a:r>
              <a:rPr sz="1100" b="1" dirty="0">
                <a:solidFill>
                  <a:srgbClr val="231F20"/>
                </a:solidFill>
                <a:latin typeface="Arial"/>
                <a:cs typeface="Arial"/>
              </a:rPr>
              <a:t>faire</a:t>
            </a:r>
            <a:r>
              <a:rPr sz="1100" b="1" spc="-15" dirty="0">
                <a:solidFill>
                  <a:srgbClr val="231F20"/>
                </a:solidFill>
                <a:latin typeface="Arial"/>
                <a:cs typeface="Arial"/>
              </a:rPr>
              <a:t> </a:t>
            </a:r>
            <a:r>
              <a:rPr sz="1100" b="1" dirty="0">
                <a:solidFill>
                  <a:srgbClr val="231F20"/>
                </a:solidFill>
                <a:latin typeface="Arial"/>
                <a:cs typeface="Arial"/>
              </a:rPr>
              <a:t>évoluer</a:t>
            </a:r>
            <a:r>
              <a:rPr sz="1100" b="1" spc="-15" dirty="0">
                <a:solidFill>
                  <a:srgbClr val="231F20"/>
                </a:solidFill>
                <a:latin typeface="Arial"/>
                <a:cs typeface="Arial"/>
              </a:rPr>
              <a:t> </a:t>
            </a:r>
            <a:r>
              <a:rPr sz="1100" b="1" dirty="0">
                <a:solidFill>
                  <a:srgbClr val="231F20"/>
                </a:solidFill>
                <a:latin typeface="Arial"/>
                <a:cs typeface="Arial"/>
              </a:rPr>
              <a:t>l’image</a:t>
            </a:r>
            <a:r>
              <a:rPr sz="1100" b="1" spc="-15" dirty="0">
                <a:solidFill>
                  <a:srgbClr val="231F20"/>
                </a:solidFill>
                <a:latin typeface="Arial"/>
                <a:cs typeface="Arial"/>
              </a:rPr>
              <a:t> </a:t>
            </a:r>
            <a:r>
              <a:rPr sz="1100" b="1" dirty="0">
                <a:solidFill>
                  <a:srgbClr val="231F20"/>
                </a:solidFill>
                <a:latin typeface="Arial"/>
                <a:cs typeface="Arial"/>
              </a:rPr>
              <a:t>d’un</a:t>
            </a:r>
            <a:r>
              <a:rPr sz="1100" b="1" spc="-15" dirty="0">
                <a:solidFill>
                  <a:srgbClr val="231F20"/>
                </a:solidFill>
                <a:latin typeface="Arial"/>
                <a:cs typeface="Arial"/>
              </a:rPr>
              <a:t> </a:t>
            </a:r>
            <a:r>
              <a:rPr sz="1100" b="1" spc="-10" dirty="0">
                <a:solidFill>
                  <a:srgbClr val="231F20"/>
                </a:solidFill>
                <a:latin typeface="Arial"/>
                <a:cs typeface="Arial"/>
              </a:rPr>
              <a:t>leader</a:t>
            </a:r>
            <a:endParaRPr sz="1100">
              <a:latin typeface="Arial"/>
              <a:cs typeface="Arial"/>
            </a:endParaRPr>
          </a:p>
        </p:txBody>
      </p:sp>
      <p:sp>
        <p:nvSpPr>
          <p:cNvPr id="9" name="object 9"/>
          <p:cNvSpPr txBox="1"/>
          <p:nvPr/>
        </p:nvSpPr>
        <p:spPr>
          <a:xfrm>
            <a:off x="484243" y="1963573"/>
            <a:ext cx="3818254" cy="193040"/>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231F20"/>
                </a:solidFill>
                <a:latin typeface="Arial"/>
                <a:cs typeface="Arial"/>
              </a:rPr>
              <a:t>sur</a:t>
            </a:r>
            <a:r>
              <a:rPr sz="1100" b="1" spc="-15" dirty="0">
                <a:solidFill>
                  <a:srgbClr val="231F20"/>
                </a:solidFill>
                <a:latin typeface="Arial"/>
                <a:cs typeface="Arial"/>
              </a:rPr>
              <a:t> </a:t>
            </a:r>
            <a:r>
              <a:rPr sz="1100" b="1" dirty="0">
                <a:solidFill>
                  <a:srgbClr val="231F20"/>
                </a:solidFill>
                <a:latin typeface="Arial"/>
                <a:cs typeface="Arial"/>
              </a:rPr>
              <a:t>son</a:t>
            </a:r>
            <a:r>
              <a:rPr sz="1100" b="1" spc="-15" dirty="0">
                <a:solidFill>
                  <a:srgbClr val="231F20"/>
                </a:solidFill>
                <a:latin typeface="Arial"/>
                <a:cs typeface="Arial"/>
              </a:rPr>
              <a:t> </a:t>
            </a:r>
            <a:r>
              <a:rPr sz="1100" b="1" dirty="0">
                <a:solidFill>
                  <a:srgbClr val="231F20"/>
                </a:solidFill>
                <a:latin typeface="Arial"/>
                <a:cs typeface="Arial"/>
              </a:rPr>
              <a:t>secteur</a:t>
            </a:r>
            <a:r>
              <a:rPr sz="1100" b="1" spc="-15" dirty="0">
                <a:solidFill>
                  <a:srgbClr val="231F20"/>
                </a:solidFill>
                <a:latin typeface="Arial"/>
                <a:cs typeface="Arial"/>
              </a:rPr>
              <a:t> </a:t>
            </a:r>
            <a:r>
              <a:rPr sz="1100" b="1" dirty="0">
                <a:solidFill>
                  <a:srgbClr val="231F20"/>
                </a:solidFill>
                <a:latin typeface="Arial"/>
                <a:cs typeface="Arial"/>
              </a:rPr>
              <a:t>afin</a:t>
            </a:r>
            <a:r>
              <a:rPr sz="1100" b="1" spc="-15" dirty="0">
                <a:solidFill>
                  <a:srgbClr val="231F20"/>
                </a:solidFill>
                <a:latin typeface="Arial"/>
                <a:cs typeface="Arial"/>
              </a:rPr>
              <a:t> </a:t>
            </a:r>
            <a:r>
              <a:rPr sz="1100" b="1" dirty="0">
                <a:solidFill>
                  <a:srgbClr val="231F20"/>
                </a:solidFill>
                <a:latin typeface="Arial"/>
                <a:cs typeface="Arial"/>
              </a:rPr>
              <a:t>de</a:t>
            </a:r>
            <a:r>
              <a:rPr sz="1100" b="1" spc="-15" dirty="0">
                <a:solidFill>
                  <a:srgbClr val="231F20"/>
                </a:solidFill>
                <a:latin typeface="Arial"/>
                <a:cs typeface="Arial"/>
              </a:rPr>
              <a:t> </a:t>
            </a:r>
            <a:r>
              <a:rPr sz="1100" b="1" spc="-10" dirty="0">
                <a:solidFill>
                  <a:srgbClr val="231F20"/>
                </a:solidFill>
                <a:latin typeface="Arial"/>
                <a:cs typeface="Arial"/>
              </a:rPr>
              <a:t>renforcer</a:t>
            </a:r>
            <a:r>
              <a:rPr sz="1100" b="1" spc="-15" dirty="0">
                <a:solidFill>
                  <a:srgbClr val="231F20"/>
                </a:solidFill>
                <a:latin typeface="Arial"/>
                <a:cs typeface="Arial"/>
              </a:rPr>
              <a:t> </a:t>
            </a:r>
            <a:r>
              <a:rPr sz="1100" b="1" dirty="0">
                <a:solidFill>
                  <a:srgbClr val="231F20"/>
                </a:solidFill>
                <a:latin typeface="Arial"/>
                <a:cs typeface="Arial"/>
              </a:rPr>
              <a:t>le</a:t>
            </a:r>
            <a:r>
              <a:rPr sz="1100" b="1" spc="-15" dirty="0">
                <a:solidFill>
                  <a:srgbClr val="231F20"/>
                </a:solidFill>
                <a:latin typeface="Arial"/>
                <a:cs typeface="Arial"/>
              </a:rPr>
              <a:t> </a:t>
            </a:r>
            <a:r>
              <a:rPr sz="1100" b="1" dirty="0">
                <a:solidFill>
                  <a:srgbClr val="231F20"/>
                </a:solidFill>
                <a:latin typeface="Arial"/>
                <a:cs typeface="Arial"/>
              </a:rPr>
              <a:t>désir</a:t>
            </a:r>
            <a:r>
              <a:rPr sz="1100" b="1" spc="-15" dirty="0">
                <a:solidFill>
                  <a:srgbClr val="231F20"/>
                </a:solidFill>
                <a:latin typeface="Arial"/>
                <a:cs typeface="Arial"/>
              </a:rPr>
              <a:t> </a:t>
            </a:r>
            <a:r>
              <a:rPr sz="1100" b="1" dirty="0">
                <a:solidFill>
                  <a:srgbClr val="231F20"/>
                </a:solidFill>
                <a:latin typeface="Arial"/>
                <a:cs typeface="Arial"/>
              </a:rPr>
              <a:t>et</a:t>
            </a:r>
            <a:r>
              <a:rPr sz="1100" b="1" spc="-15" dirty="0">
                <a:solidFill>
                  <a:srgbClr val="231F20"/>
                </a:solidFill>
                <a:latin typeface="Arial"/>
                <a:cs typeface="Arial"/>
              </a:rPr>
              <a:t> </a:t>
            </a:r>
            <a:r>
              <a:rPr sz="1100" b="1" spc="-10" dirty="0">
                <a:solidFill>
                  <a:srgbClr val="231F20"/>
                </a:solidFill>
                <a:latin typeface="Arial"/>
                <a:cs typeface="Arial"/>
              </a:rPr>
              <a:t>l’attachement</a:t>
            </a:r>
            <a:endParaRPr sz="1100">
              <a:latin typeface="Arial"/>
              <a:cs typeface="Arial"/>
            </a:endParaRPr>
          </a:p>
        </p:txBody>
      </p:sp>
      <p:sp>
        <p:nvSpPr>
          <p:cNvPr id="10" name="object 10"/>
          <p:cNvSpPr txBox="1"/>
          <p:nvPr/>
        </p:nvSpPr>
        <p:spPr>
          <a:xfrm>
            <a:off x="489132" y="2131213"/>
            <a:ext cx="799465" cy="193040"/>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231F20"/>
                </a:solidFill>
                <a:latin typeface="Arial"/>
                <a:cs typeface="Arial"/>
              </a:rPr>
              <a:t>à</a:t>
            </a:r>
            <a:r>
              <a:rPr sz="1100" b="1" spc="-5" dirty="0">
                <a:solidFill>
                  <a:srgbClr val="231F20"/>
                </a:solidFill>
                <a:latin typeface="Arial"/>
                <a:cs typeface="Arial"/>
              </a:rPr>
              <a:t> </a:t>
            </a:r>
            <a:r>
              <a:rPr sz="1100" b="1" dirty="0">
                <a:solidFill>
                  <a:srgbClr val="231F20"/>
                </a:solidFill>
                <a:latin typeface="Arial"/>
                <a:cs typeface="Arial"/>
              </a:rPr>
              <a:t>la</a:t>
            </a:r>
            <a:r>
              <a:rPr sz="1100" b="1" spc="-5" dirty="0">
                <a:solidFill>
                  <a:srgbClr val="231F20"/>
                </a:solidFill>
                <a:latin typeface="Arial"/>
                <a:cs typeface="Arial"/>
              </a:rPr>
              <a:t> </a:t>
            </a:r>
            <a:r>
              <a:rPr sz="1100" b="1" spc="-10" dirty="0">
                <a:solidFill>
                  <a:srgbClr val="231F20"/>
                </a:solidFill>
                <a:latin typeface="Arial"/>
                <a:cs typeface="Arial"/>
              </a:rPr>
              <a:t>marque</a:t>
            </a:r>
            <a:endParaRPr sz="1100">
              <a:latin typeface="Arial"/>
              <a:cs typeface="Arial"/>
            </a:endParaRPr>
          </a:p>
        </p:txBody>
      </p:sp>
      <p:sp>
        <p:nvSpPr>
          <p:cNvPr id="11" name="object 11"/>
          <p:cNvSpPr txBox="1"/>
          <p:nvPr/>
        </p:nvSpPr>
        <p:spPr>
          <a:xfrm>
            <a:off x="489412" y="2298853"/>
            <a:ext cx="3841750" cy="193040"/>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231F20"/>
                </a:solidFill>
                <a:latin typeface="Arial"/>
                <a:cs typeface="Arial"/>
              </a:rPr>
              <a:t>Définir</a:t>
            </a:r>
            <a:r>
              <a:rPr sz="1100" b="1" spc="-20" dirty="0">
                <a:solidFill>
                  <a:srgbClr val="231F20"/>
                </a:solidFill>
                <a:latin typeface="Arial"/>
                <a:cs typeface="Arial"/>
              </a:rPr>
              <a:t> </a:t>
            </a:r>
            <a:r>
              <a:rPr sz="1100" b="1" dirty="0">
                <a:solidFill>
                  <a:srgbClr val="231F20"/>
                </a:solidFill>
                <a:latin typeface="Arial"/>
                <a:cs typeface="Arial"/>
              </a:rPr>
              <a:t>une</a:t>
            </a:r>
            <a:r>
              <a:rPr sz="1100" b="1" spc="-15" dirty="0">
                <a:solidFill>
                  <a:srgbClr val="231F20"/>
                </a:solidFill>
                <a:latin typeface="Arial"/>
                <a:cs typeface="Arial"/>
              </a:rPr>
              <a:t> </a:t>
            </a:r>
            <a:r>
              <a:rPr sz="1100" b="1" spc="-10" dirty="0">
                <a:solidFill>
                  <a:srgbClr val="231F20"/>
                </a:solidFill>
                <a:latin typeface="Arial"/>
                <a:cs typeface="Arial"/>
              </a:rPr>
              <a:t>plateforme</a:t>
            </a:r>
            <a:r>
              <a:rPr sz="1100" b="1" spc="-15" dirty="0">
                <a:solidFill>
                  <a:srgbClr val="231F20"/>
                </a:solidFill>
                <a:latin typeface="Arial"/>
                <a:cs typeface="Arial"/>
              </a:rPr>
              <a:t> </a:t>
            </a:r>
            <a:r>
              <a:rPr sz="1100" b="1" dirty="0">
                <a:solidFill>
                  <a:srgbClr val="231F20"/>
                </a:solidFill>
                <a:latin typeface="Arial"/>
                <a:cs typeface="Arial"/>
              </a:rPr>
              <a:t>de</a:t>
            </a:r>
            <a:r>
              <a:rPr sz="1100" b="1" spc="-20" dirty="0">
                <a:solidFill>
                  <a:srgbClr val="231F20"/>
                </a:solidFill>
                <a:latin typeface="Arial"/>
                <a:cs typeface="Arial"/>
              </a:rPr>
              <a:t> </a:t>
            </a:r>
            <a:r>
              <a:rPr sz="1100" b="1" dirty="0">
                <a:solidFill>
                  <a:srgbClr val="231F20"/>
                </a:solidFill>
                <a:latin typeface="Arial"/>
                <a:cs typeface="Arial"/>
              </a:rPr>
              <a:t>marque</a:t>
            </a:r>
            <a:r>
              <a:rPr sz="1100" b="1" spc="-15" dirty="0">
                <a:solidFill>
                  <a:srgbClr val="231F20"/>
                </a:solidFill>
                <a:latin typeface="Arial"/>
                <a:cs typeface="Arial"/>
              </a:rPr>
              <a:t> </a:t>
            </a:r>
            <a:r>
              <a:rPr sz="1100" b="1" dirty="0">
                <a:solidFill>
                  <a:srgbClr val="231F20"/>
                </a:solidFill>
                <a:latin typeface="Arial"/>
                <a:cs typeface="Arial"/>
              </a:rPr>
              <a:t>et</a:t>
            </a:r>
            <a:r>
              <a:rPr sz="1100" b="1" spc="-15" dirty="0">
                <a:solidFill>
                  <a:srgbClr val="231F20"/>
                </a:solidFill>
                <a:latin typeface="Arial"/>
                <a:cs typeface="Arial"/>
              </a:rPr>
              <a:t> </a:t>
            </a:r>
            <a:r>
              <a:rPr sz="1100" b="1" dirty="0">
                <a:solidFill>
                  <a:srgbClr val="231F20"/>
                </a:solidFill>
                <a:latin typeface="Arial"/>
                <a:cs typeface="Arial"/>
              </a:rPr>
              <a:t>la</a:t>
            </a:r>
            <a:r>
              <a:rPr sz="1100" b="1" spc="-20" dirty="0">
                <a:solidFill>
                  <a:srgbClr val="231F20"/>
                </a:solidFill>
                <a:latin typeface="Arial"/>
                <a:cs typeface="Arial"/>
              </a:rPr>
              <a:t> </a:t>
            </a:r>
            <a:r>
              <a:rPr sz="1100" b="1" dirty="0">
                <a:solidFill>
                  <a:srgbClr val="231F20"/>
                </a:solidFill>
                <a:latin typeface="Arial"/>
                <a:cs typeface="Arial"/>
              </a:rPr>
              <a:t>déployer</a:t>
            </a:r>
            <a:r>
              <a:rPr sz="1100" b="1" spc="-15" dirty="0">
                <a:solidFill>
                  <a:srgbClr val="231F20"/>
                </a:solidFill>
                <a:latin typeface="Arial"/>
                <a:cs typeface="Arial"/>
              </a:rPr>
              <a:t> </a:t>
            </a:r>
            <a:r>
              <a:rPr sz="1100" b="1" dirty="0">
                <a:solidFill>
                  <a:srgbClr val="231F20"/>
                </a:solidFill>
                <a:latin typeface="Arial"/>
                <a:cs typeface="Arial"/>
              </a:rPr>
              <a:t>en</a:t>
            </a:r>
            <a:r>
              <a:rPr sz="1100" b="1" spc="-15" dirty="0">
                <a:solidFill>
                  <a:srgbClr val="231F20"/>
                </a:solidFill>
                <a:latin typeface="Arial"/>
                <a:cs typeface="Arial"/>
              </a:rPr>
              <a:t> </a:t>
            </a:r>
            <a:r>
              <a:rPr sz="1100" b="1" spc="-10" dirty="0">
                <a:solidFill>
                  <a:srgbClr val="231F20"/>
                </a:solidFill>
                <a:latin typeface="Arial"/>
                <a:cs typeface="Arial"/>
              </a:rPr>
              <a:t>gérant</a:t>
            </a:r>
            <a:endParaRPr sz="1100">
              <a:latin typeface="Arial"/>
              <a:cs typeface="Arial"/>
            </a:endParaRPr>
          </a:p>
        </p:txBody>
      </p:sp>
      <p:sp>
        <p:nvSpPr>
          <p:cNvPr id="12" name="object 12"/>
          <p:cNvSpPr txBox="1"/>
          <p:nvPr/>
        </p:nvSpPr>
        <p:spPr>
          <a:xfrm>
            <a:off x="490250" y="2466493"/>
            <a:ext cx="3905250" cy="193040"/>
          </a:xfrm>
          <a:prstGeom prst="rect">
            <a:avLst/>
          </a:prstGeom>
        </p:spPr>
        <p:txBody>
          <a:bodyPr vert="horz" wrap="square" lIns="0" tIns="12700" rIns="0" bIns="0" rtlCol="0">
            <a:spAutoFit/>
          </a:bodyPr>
          <a:lstStyle/>
          <a:p>
            <a:pPr marL="12700">
              <a:lnSpc>
                <a:spcPct val="100000"/>
              </a:lnSpc>
              <a:spcBef>
                <a:spcPts val="100"/>
              </a:spcBef>
            </a:pPr>
            <a:r>
              <a:rPr sz="1100" b="1" spc="-10" dirty="0">
                <a:solidFill>
                  <a:srgbClr val="231F20"/>
                </a:solidFill>
                <a:latin typeface="Arial"/>
                <a:cs typeface="Arial"/>
              </a:rPr>
              <a:t>l’intégralité</a:t>
            </a:r>
            <a:r>
              <a:rPr sz="1100" b="1" spc="-5" dirty="0">
                <a:solidFill>
                  <a:srgbClr val="231F20"/>
                </a:solidFill>
                <a:latin typeface="Arial"/>
                <a:cs typeface="Arial"/>
              </a:rPr>
              <a:t> </a:t>
            </a:r>
            <a:r>
              <a:rPr sz="1100" b="1" dirty="0">
                <a:solidFill>
                  <a:srgbClr val="231F20"/>
                </a:solidFill>
                <a:latin typeface="Arial"/>
                <a:cs typeface="Arial"/>
              </a:rPr>
              <a:t>du</a:t>
            </a:r>
            <a:r>
              <a:rPr sz="1100" b="1" spc="-5" dirty="0">
                <a:solidFill>
                  <a:srgbClr val="231F20"/>
                </a:solidFill>
                <a:latin typeface="Arial"/>
                <a:cs typeface="Arial"/>
              </a:rPr>
              <a:t> </a:t>
            </a:r>
            <a:r>
              <a:rPr sz="1100" b="1" dirty="0">
                <a:solidFill>
                  <a:srgbClr val="231F20"/>
                </a:solidFill>
                <a:latin typeface="Arial"/>
                <a:cs typeface="Arial"/>
              </a:rPr>
              <a:t>mix</a:t>
            </a:r>
            <a:r>
              <a:rPr sz="1100" b="1" spc="-5" dirty="0">
                <a:solidFill>
                  <a:srgbClr val="231F20"/>
                </a:solidFill>
                <a:latin typeface="Arial"/>
                <a:cs typeface="Arial"/>
              </a:rPr>
              <a:t> </a:t>
            </a:r>
            <a:r>
              <a:rPr sz="1100" b="1" dirty="0">
                <a:solidFill>
                  <a:srgbClr val="231F20"/>
                </a:solidFill>
                <a:latin typeface="Arial"/>
                <a:cs typeface="Arial"/>
              </a:rPr>
              <a:t>de communication</a:t>
            </a:r>
            <a:r>
              <a:rPr sz="1100" b="1" spc="-5" dirty="0">
                <a:solidFill>
                  <a:srgbClr val="231F20"/>
                </a:solidFill>
                <a:latin typeface="Arial"/>
                <a:cs typeface="Arial"/>
              </a:rPr>
              <a:t> </a:t>
            </a:r>
            <a:r>
              <a:rPr sz="1100" b="1" dirty="0">
                <a:solidFill>
                  <a:srgbClr val="231F20"/>
                </a:solidFill>
                <a:latin typeface="Arial"/>
                <a:cs typeface="Arial"/>
              </a:rPr>
              <a:t>[nationale</a:t>
            </a:r>
            <a:r>
              <a:rPr sz="1100" b="1" spc="-5" dirty="0">
                <a:solidFill>
                  <a:srgbClr val="231F20"/>
                </a:solidFill>
                <a:latin typeface="Arial"/>
                <a:cs typeface="Arial"/>
              </a:rPr>
              <a:t> </a:t>
            </a:r>
            <a:r>
              <a:rPr sz="1100" b="1" dirty="0">
                <a:solidFill>
                  <a:srgbClr val="231F20"/>
                </a:solidFill>
                <a:latin typeface="Arial"/>
                <a:cs typeface="Arial"/>
              </a:rPr>
              <a:t>et</a:t>
            </a:r>
            <a:r>
              <a:rPr sz="1100" b="1" spc="-5" dirty="0">
                <a:solidFill>
                  <a:srgbClr val="231F20"/>
                </a:solidFill>
                <a:latin typeface="Arial"/>
                <a:cs typeface="Arial"/>
              </a:rPr>
              <a:t> </a:t>
            </a:r>
            <a:r>
              <a:rPr sz="1100" b="1" spc="-10" dirty="0">
                <a:solidFill>
                  <a:srgbClr val="231F20"/>
                </a:solidFill>
                <a:latin typeface="Arial"/>
                <a:cs typeface="Arial"/>
              </a:rPr>
              <a:t>locale].</a:t>
            </a:r>
            <a:endParaRPr sz="1100" dirty="0">
              <a:latin typeface="Arial"/>
              <a:cs typeface="Arial"/>
            </a:endParaRPr>
          </a:p>
        </p:txBody>
      </p:sp>
      <p:sp>
        <p:nvSpPr>
          <p:cNvPr id="13" name="object 13"/>
          <p:cNvSpPr txBox="1"/>
          <p:nvPr/>
        </p:nvSpPr>
        <p:spPr>
          <a:xfrm>
            <a:off x="484522" y="2801773"/>
            <a:ext cx="4773278" cy="520655"/>
          </a:xfrm>
          <a:prstGeom prst="rect">
            <a:avLst/>
          </a:prstGeom>
        </p:spPr>
        <p:txBody>
          <a:bodyPr vert="horz" wrap="square" lIns="0" tIns="12700" rIns="0" bIns="0" rtlCol="0">
            <a:spAutoFit/>
          </a:bodyPr>
          <a:lstStyle/>
          <a:p>
            <a:pPr marL="12700" marR="5080">
              <a:lnSpc>
                <a:spcPct val="100000"/>
              </a:lnSpc>
              <a:spcBef>
                <a:spcPts val="100"/>
              </a:spcBef>
            </a:pPr>
            <a:r>
              <a:rPr sz="1100" dirty="0">
                <a:solidFill>
                  <a:srgbClr val="231F20"/>
                </a:solidFill>
                <a:latin typeface="Helvetica-Light"/>
                <a:cs typeface="Helvetica-Light"/>
              </a:rPr>
              <a:t>#brand_strategy</a:t>
            </a:r>
            <a:r>
              <a:rPr sz="1100" spc="-5" dirty="0">
                <a:solidFill>
                  <a:srgbClr val="231F20"/>
                </a:solidFill>
                <a:latin typeface="Helvetica-Light"/>
                <a:cs typeface="Helvetica-Light"/>
              </a:rPr>
              <a:t> </a:t>
            </a:r>
            <a:r>
              <a:rPr sz="1100" dirty="0">
                <a:solidFill>
                  <a:srgbClr val="231F20"/>
                </a:solidFill>
                <a:latin typeface="Helvetica-Light"/>
                <a:cs typeface="Helvetica-Light"/>
              </a:rPr>
              <a:t>#territoire_communication #crm </a:t>
            </a:r>
            <a:r>
              <a:rPr sz="1100" spc="-10" dirty="0">
                <a:solidFill>
                  <a:srgbClr val="231F20"/>
                </a:solidFill>
                <a:latin typeface="Helvetica-Light"/>
                <a:cs typeface="Helvetica-Light"/>
              </a:rPr>
              <a:t>#promotion </a:t>
            </a:r>
            <a:r>
              <a:rPr sz="1100" dirty="0">
                <a:solidFill>
                  <a:srgbClr val="231F20"/>
                </a:solidFill>
                <a:latin typeface="Helvetica-Light"/>
                <a:cs typeface="Helvetica-Light"/>
              </a:rPr>
              <a:t>#campagne_média</a:t>
            </a:r>
            <a:r>
              <a:rPr lang="fr-FR" sz="1100" dirty="0">
                <a:solidFill>
                  <a:srgbClr val="231F20"/>
                </a:solidFill>
                <a:latin typeface="Helvetica-Light"/>
                <a:cs typeface="Helvetica-Light"/>
              </a:rPr>
              <a:t> </a:t>
            </a:r>
            <a:r>
              <a:rPr sz="1100" spc="-10" dirty="0">
                <a:solidFill>
                  <a:srgbClr val="231F20"/>
                </a:solidFill>
                <a:latin typeface="Helvetica-Light"/>
                <a:cs typeface="Helvetica-Light"/>
              </a:rPr>
              <a:t>#stratégie_digitale </a:t>
            </a:r>
            <a:r>
              <a:rPr sz="1100" dirty="0">
                <a:solidFill>
                  <a:srgbClr val="231F20"/>
                </a:solidFill>
                <a:latin typeface="Helvetica-Light"/>
                <a:cs typeface="Helvetica-Light"/>
              </a:rPr>
              <a:t>#brand-content</a:t>
            </a:r>
            <a:r>
              <a:rPr lang="fr-FR" sz="1100" dirty="0">
                <a:solidFill>
                  <a:srgbClr val="231F20"/>
                </a:solidFill>
                <a:latin typeface="Helvetica-Light"/>
                <a:cs typeface="Helvetica-Light"/>
              </a:rPr>
              <a:t> </a:t>
            </a:r>
            <a:r>
              <a:rPr sz="1100" dirty="0">
                <a:solidFill>
                  <a:srgbClr val="231F20"/>
                </a:solidFill>
                <a:latin typeface="Helvetica-Light"/>
                <a:cs typeface="Helvetica-Light"/>
              </a:rPr>
              <a:t>#média_sociaux #marketing-</a:t>
            </a:r>
            <a:r>
              <a:rPr sz="1100" spc="-10" dirty="0">
                <a:solidFill>
                  <a:srgbClr val="231F20"/>
                </a:solidFill>
                <a:latin typeface="Helvetica-Light"/>
                <a:cs typeface="Helvetica-Light"/>
              </a:rPr>
              <a:t>influence </a:t>
            </a:r>
            <a:r>
              <a:rPr sz="1100" dirty="0">
                <a:solidFill>
                  <a:srgbClr val="231F20"/>
                </a:solidFill>
                <a:latin typeface="Helvetica-Light"/>
                <a:cs typeface="Helvetica-Light"/>
              </a:rPr>
              <a:t>#expérience-client#activations_web #com-</a:t>
            </a:r>
            <a:r>
              <a:rPr sz="1100" spc="-10" dirty="0">
                <a:solidFill>
                  <a:srgbClr val="231F20"/>
                </a:solidFill>
                <a:latin typeface="Helvetica-Light"/>
                <a:cs typeface="Helvetica-Light"/>
              </a:rPr>
              <a:t>événement</a:t>
            </a:r>
            <a:endParaRPr sz="1100" dirty="0">
              <a:latin typeface="Helvetica-Light"/>
              <a:cs typeface="Helvetica-Light"/>
            </a:endParaRPr>
          </a:p>
        </p:txBody>
      </p:sp>
      <p:sp>
        <p:nvSpPr>
          <p:cNvPr id="14" name="object 14"/>
          <p:cNvSpPr txBox="1">
            <a:spLocks noGrp="1"/>
          </p:cNvSpPr>
          <p:nvPr>
            <p:ph type="title"/>
          </p:nvPr>
        </p:nvSpPr>
        <p:spPr>
          <a:xfrm>
            <a:off x="461900" y="512875"/>
            <a:ext cx="3214370" cy="650240"/>
          </a:xfrm>
          <a:prstGeom prst="rect">
            <a:avLst/>
          </a:prstGeom>
        </p:spPr>
        <p:txBody>
          <a:bodyPr vert="horz" wrap="square" lIns="0" tIns="12700" rIns="0" bIns="0" rtlCol="0">
            <a:spAutoFit/>
          </a:bodyPr>
          <a:lstStyle/>
          <a:p>
            <a:pPr marL="12700">
              <a:lnSpc>
                <a:spcPct val="100000"/>
              </a:lnSpc>
              <a:spcBef>
                <a:spcPts val="100"/>
              </a:spcBef>
            </a:pPr>
            <a:r>
              <a:rPr sz="4100" dirty="0"/>
              <a:t>De</a:t>
            </a:r>
            <a:r>
              <a:rPr sz="4100" spc="-70" dirty="0"/>
              <a:t> </a:t>
            </a:r>
            <a:r>
              <a:rPr sz="4100" dirty="0"/>
              <a:t>la</a:t>
            </a:r>
            <a:r>
              <a:rPr sz="4100" spc="-45" dirty="0"/>
              <a:t> </a:t>
            </a:r>
            <a:r>
              <a:rPr sz="4100" spc="-10" dirty="0"/>
              <a:t>fourche</a:t>
            </a:r>
            <a:endParaRPr sz="4100"/>
          </a:p>
        </p:txBody>
      </p:sp>
      <p:sp>
        <p:nvSpPr>
          <p:cNvPr id="15" name="object 15"/>
          <p:cNvSpPr txBox="1"/>
          <p:nvPr/>
        </p:nvSpPr>
        <p:spPr>
          <a:xfrm>
            <a:off x="461900" y="957553"/>
            <a:ext cx="3427095" cy="650240"/>
          </a:xfrm>
          <a:prstGeom prst="rect">
            <a:avLst/>
          </a:prstGeom>
        </p:spPr>
        <p:txBody>
          <a:bodyPr vert="horz" wrap="square" lIns="0" tIns="12700" rIns="0" bIns="0" rtlCol="0">
            <a:spAutoFit/>
          </a:bodyPr>
          <a:lstStyle/>
          <a:p>
            <a:pPr marL="12700">
              <a:lnSpc>
                <a:spcPct val="100000"/>
              </a:lnSpc>
              <a:spcBef>
                <a:spcPts val="100"/>
              </a:spcBef>
            </a:pPr>
            <a:r>
              <a:rPr sz="4100" b="1" u="heavy" dirty="0">
                <a:solidFill>
                  <a:srgbClr val="231F20"/>
                </a:solidFill>
                <a:uFill>
                  <a:solidFill>
                    <a:srgbClr val="231F20"/>
                  </a:solidFill>
                </a:uFill>
                <a:latin typeface="Playfair Display"/>
                <a:cs typeface="Playfair Display"/>
              </a:rPr>
              <a:t>à</a:t>
            </a:r>
            <a:r>
              <a:rPr sz="4100" b="1" u="heavy" spc="-100" dirty="0">
                <a:solidFill>
                  <a:srgbClr val="231F20"/>
                </a:solidFill>
                <a:uFill>
                  <a:solidFill>
                    <a:srgbClr val="231F20"/>
                  </a:solidFill>
                </a:uFill>
                <a:latin typeface="Playfair Display"/>
                <a:cs typeface="Playfair Display"/>
              </a:rPr>
              <a:t> </a:t>
            </a:r>
            <a:r>
              <a:rPr sz="4100" b="1" u="heavy" dirty="0">
                <a:solidFill>
                  <a:srgbClr val="231F20"/>
                </a:solidFill>
                <a:uFill>
                  <a:solidFill>
                    <a:srgbClr val="231F20"/>
                  </a:solidFill>
                </a:uFill>
                <a:latin typeface="Playfair Display"/>
                <a:cs typeface="Playfair Display"/>
              </a:rPr>
              <a:t>la</a:t>
            </a:r>
            <a:r>
              <a:rPr sz="4100" b="1" spc="-60" dirty="0">
                <a:solidFill>
                  <a:srgbClr val="231F20"/>
                </a:solidFill>
                <a:latin typeface="Playfair Display"/>
                <a:cs typeface="Playfair Display"/>
              </a:rPr>
              <a:t> </a:t>
            </a:r>
            <a:r>
              <a:rPr sz="4100" b="1" spc="-20" dirty="0">
                <a:solidFill>
                  <a:srgbClr val="231F20"/>
                </a:solidFill>
                <a:latin typeface="Playfair Display"/>
                <a:cs typeface="Playfair Display"/>
              </a:rPr>
              <a:t>fourchette</a:t>
            </a:r>
            <a:endParaRPr sz="4100" dirty="0">
              <a:latin typeface="Playfair Display"/>
              <a:cs typeface="Playfair Display"/>
            </a:endParaRPr>
          </a:p>
        </p:txBody>
      </p:sp>
      <p:sp>
        <p:nvSpPr>
          <p:cNvPr id="16" name="object 16"/>
          <p:cNvSpPr/>
          <p:nvPr/>
        </p:nvSpPr>
        <p:spPr>
          <a:xfrm>
            <a:off x="492594" y="503999"/>
            <a:ext cx="864235" cy="50165"/>
          </a:xfrm>
          <a:custGeom>
            <a:avLst/>
            <a:gdLst/>
            <a:ahLst/>
            <a:cxnLst/>
            <a:rect l="l" t="t" r="r" b="b"/>
            <a:pathLst>
              <a:path w="864235" h="50165">
                <a:moveTo>
                  <a:pt x="864006" y="0"/>
                </a:moveTo>
                <a:lnTo>
                  <a:pt x="0" y="0"/>
                </a:lnTo>
                <a:lnTo>
                  <a:pt x="0" y="49898"/>
                </a:lnTo>
                <a:lnTo>
                  <a:pt x="864006" y="49898"/>
                </a:lnTo>
                <a:lnTo>
                  <a:pt x="864006" y="0"/>
                </a:lnTo>
                <a:close/>
              </a:path>
            </a:pathLst>
          </a:custGeom>
          <a:solidFill>
            <a:srgbClr val="231F20"/>
          </a:solidFill>
        </p:spPr>
        <p:txBody>
          <a:bodyPr wrap="square" lIns="0" tIns="0" rIns="0" bIns="0" rtlCol="0"/>
          <a:lstStyle/>
          <a:p>
            <a:endParaRPr/>
          </a:p>
        </p:txBody>
      </p:sp>
      <p:sp>
        <p:nvSpPr>
          <p:cNvPr id="17" name="object 17"/>
          <p:cNvSpPr txBox="1"/>
          <p:nvPr/>
        </p:nvSpPr>
        <p:spPr>
          <a:xfrm>
            <a:off x="469046" y="302484"/>
            <a:ext cx="655320" cy="177800"/>
          </a:xfrm>
          <a:prstGeom prst="rect">
            <a:avLst/>
          </a:prstGeom>
        </p:spPr>
        <p:txBody>
          <a:bodyPr vert="horz" wrap="square" lIns="0" tIns="12700" rIns="0" bIns="0" rtlCol="0">
            <a:spAutoFit/>
          </a:bodyPr>
          <a:lstStyle/>
          <a:p>
            <a:pPr marL="12700">
              <a:lnSpc>
                <a:spcPct val="100000"/>
              </a:lnSpc>
              <a:spcBef>
                <a:spcPts val="100"/>
              </a:spcBef>
            </a:pPr>
            <a:r>
              <a:rPr sz="1000" b="1" spc="-10" dirty="0">
                <a:solidFill>
                  <a:srgbClr val="231F20"/>
                </a:solidFill>
                <a:latin typeface="Arial"/>
                <a:cs typeface="Arial"/>
              </a:rPr>
              <a:t>CONCEPT</a:t>
            </a:r>
            <a:endParaRPr sz="1000">
              <a:latin typeface="Arial"/>
              <a:cs typeface="Arial"/>
            </a:endParaRPr>
          </a:p>
        </p:txBody>
      </p:sp>
      <p:pic>
        <p:nvPicPr>
          <p:cNvPr id="21" name="Image 20">
            <a:extLst>
              <a:ext uri="{FF2B5EF4-FFF2-40B4-BE49-F238E27FC236}">
                <a16:creationId xmlns:a16="http://schemas.microsoft.com/office/drawing/2014/main" id="{5589E737-D5BB-F0A5-15CE-D30AA5412E1E}"/>
              </a:ext>
            </a:extLst>
          </p:cNvPr>
          <p:cNvPicPr>
            <a:picLocks noChangeAspect="1"/>
          </p:cNvPicPr>
          <p:nvPr/>
        </p:nvPicPr>
        <p:blipFill>
          <a:blip r:embed="rId4"/>
          <a:stretch>
            <a:fillRect/>
          </a:stretch>
        </p:blipFill>
        <p:spPr>
          <a:xfrm>
            <a:off x="1144290" y="3775885"/>
            <a:ext cx="3422926" cy="2779631"/>
          </a:xfrm>
          <a:prstGeom prst="rect">
            <a:avLst/>
          </a:prstGeom>
        </p:spPr>
      </p:pic>
      <p:pic>
        <p:nvPicPr>
          <p:cNvPr id="22" name="Image 21" descr="Une image contenant texte, habits, plein air, homme&#10;&#10;Description générée automatiquement">
            <a:extLst>
              <a:ext uri="{FF2B5EF4-FFF2-40B4-BE49-F238E27FC236}">
                <a16:creationId xmlns:a16="http://schemas.microsoft.com/office/drawing/2014/main" id="{8340C670-0DA8-9FBD-3A73-289CE68C70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1803" y="0"/>
            <a:ext cx="5522421" cy="6858000"/>
          </a:xfrm>
          <a:prstGeom prst="rect">
            <a:avLst/>
          </a:prstGeom>
        </p:spPr>
      </p:pic>
      <p:pic>
        <p:nvPicPr>
          <p:cNvPr id="23" name="ICI, COMMENCE LE FAIT-MAISON   Chez METRO, nous croyons fermement que le “fait-maison” commence avec des ingrédients de première qualité. C’est pourquoi nous fournissons chaque jour des produits bruts, frais et locaux">
            <a:hlinkClick r:id="" action="ppaction://media"/>
            <a:extLst>
              <a:ext uri="{FF2B5EF4-FFF2-40B4-BE49-F238E27FC236}">
                <a16:creationId xmlns:a16="http://schemas.microsoft.com/office/drawing/2014/main" id="{1126759C-42FE-2C10-D4A2-D9A0F58A2CF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24366" y="3775884"/>
            <a:ext cx="1593660" cy="2779631"/>
          </a:xfrm>
          <a:prstGeom prst="rect">
            <a:avLst/>
          </a:prstGeom>
        </p:spPr>
      </p:pic>
    </p:spTree>
    <p:extLst>
      <p:ext uri="{BB962C8B-B14F-4D97-AF65-F5344CB8AC3E}">
        <p14:creationId xmlns:p14="http://schemas.microsoft.com/office/powerpoint/2010/main" val="35522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89"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3"/>
                </p:tgtEl>
              </p:cMediaNode>
            </p:video>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B6D2886-E96A-6DC4-0A24-C06CB6035179}"/>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19" name="Image 18" descr="Une image contenant texte, légume, carotte, personne&#10;&#10;Description générée automatiquement">
            <a:extLst>
              <a:ext uri="{FF2B5EF4-FFF2-40B4-BE49-F238E27FC236}">
                <a16:creationId xmlns:a16="http://schemas.microsoft.com/office/drawing/2014/main" id="{CE930AF7-5A84-56E2-0C69-CB172903F5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0"/>
            <a:ext cx="4850152" cy="6858000"/>
          </a:xfrm>
          <a:prstGeom prst="rect">
            <a:avLst/>
          </a:prstGeom>
        </p:spPr>
      </p:pic>
      <p:pic>
        <p:nvPicPr>
          <p:cNvPr id="22" name="Image 21" descr="Une image contenant texte, fruit, personne, habits&#10;&#10;Description générée automatiquement">
            <a:extLst>
              <a:ext uri="{FF2B5EF4-FFF2-40B4-BE49-F238E27FC236}">
                <a16:creationId xmlns:a16="http://schemas.microsoft.com/office/drawing/2014/main" id="{03CF42CC-893C-A181-344F-47855ADD4C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600" y="0"/>
            <a:ext cx="4850152" cy="6858000"/>
          </a:xfrm>
          <a:prstGeom prst="rect">
            <a:avLst/>
          </a:prstGeom>
        </p:spPr>
      </p:pic>
    </p:spTree>
    <p:extLst>
      <p:ext uri="{BB962C8B-B14F-4D97-AF65-F5344CB8AC3E}">
        <p14:creationId xmlns:p14="http://schemas.microsoft.com/office/powerpoint/2010/main" val="3501255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B6D2886-E96A-6DC4-0A24-C06CB6035179}"/>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fruit, homme, Aliments naturels&#10;&#10;Description générée automatiquement">
            <a:extLst>
              <a:ext uri="{FF2B5EF4-FFF2-40B4-BE49-F238E27FC236}">
                <a16:creationId xmlns:a16="http://schemas.microsoft.com/office/drawing/2014/main" id="{6F05B8D4-59FC-5F8E-CEE3-D6D6C7A234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248" y="0"/>
            <a:ext cx="4850152" cy="6858000"/>
          </a:xfrm>
          <a:prstGeom prst="rect">
            <a:avLst/>
          </a:prstGeom>
        </p:spPr>
      </p:pic>
      <p:pic>
        <p:nvPicPr>
          <p:cNvPr id="6" name="Image 5" descr="Une image contenant texte, Visage humain, sourire, personne&#10;&#10;Description générée automatiquement">
            <a:extLst>
              <a:ext uri="{FF2B5EF4-FFF2-40B4-BE49-F238E27FC236}">
                <a16:creationId xmlns:a16="http://schemas.microsoft.com/office/drawing/2014/main" id="{5742BDCC-064B-183F-0B32-54AA54A872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2255" y="0"/>
            <a:ext cx="4850152" cy="6858000"/>
          </a:xfrm>
          <a:prstGeom prst="rect">
            <a:avLst/>
          </a:prstGeom>
        </p:spPr>
      </p:pic>
    </p:spTree>
    <p:extLst>
      <p:ext uri="{BB962C8B-B14F-4D97-AF65-F5344CB8AC3E}">
        <p14:creationId xmlns:p14="http://schemas.microsoft.com/office/powerpoint/2010/main" val="1753975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18390</TotalTime>
  <Words>421</Words>
  <Application>Microsoft Office PowerPoint</Application>
  <PresentationFormat>Grand écran</PresentationFormat>
  <Paragraphs>25</Paragraphs>
  <Slides>5</Slides>
  <Notes>0</Notes>
  <HiddenSlides>0</HiddenSlides>
  <MMClips>1</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5</vt:i4>
      </vt:variant>
    </vt:vector>
  </HeadingPairs>
  <TitlesOfParts>
    <vt:vector size="10" baseType="lpstr">
      <vt:lpstr>Playfair Display</vt:lpstr>
      <vt:lpstr>Helvetica-Light</vt:lpstr>
      <vt:lpstr>Arial</vt:lpstr>
      <vt:lpstr>Calibri</vt:lpstr>
      <vt:lpstr>Office Theme</vt:lpstr>
      <vt:lpstr>metro GROSSISTE ALIMENTAIRE - 99 HALLES</vt:lpstr>
      <vt:lpstr>Ici commence</vt:lpstr>
      <vt:lpstr>De la fourche</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35</cp:revision>
  <dcterms:created xsi:type="dcterms:W3CDTF">2022-04-19T16:24:48Z</dcterms:created>
  <dcterms:modified xsi:type="dcterms:W3CDTF">2024-08-26T14:50:01Z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2022-04-19T00:00:00Z</vt:filetime>
  </property>
  <property fmtid="{D5CDD505-2E9C-101B-9397-08002B2CF9AE}" pid="3" name="Creator">
    <vt:lpwstr>Adobe InDesign 17.2 (Macintosh)</vt:lpwstr>
  </property>
  <property fmtid="{D5CDD505-2E9C-101B-9397-08002B2CF9AE}" pid="4" name="LastSaved">
    <vt:filetime>2022-04-19T00:00:00Z</vt:filetime>
  </property>
</Properties>
</file>