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753" r:id="rId2"/>
  </p:sldMasterIdLst>
  <p:notesMasterIdLst>
    <p:notesMasterId r:id="rId17"/>
  </p:notesMasterIdLst>
  <p:sldIdLst>
    <p:sldId id="1646" r:id="rId3"/>
    <p:sldId id="2147479637" r:id="rId4"/>
    <p:sldId id="2147479701" r:id="rId5"/>
    <p:sldId id="2147479702" r:id="rId6"/>
    <p:sldId id="2147479698" r:id="rId7"/>
    <p:sldId id="2147479708" r:id="rId8"/>
    <p:sldId id="2147479700" r:id="rId9"/>
    <p:sldId id="2147479709" r:id="rId10"/>
    <p:sldId id="2147479711" r:id="rId11"/>
    <p:sldId id="2147479716" r:id="rId12"/>
    <p:sldId id="2147479710" r:id="rId13"/>
    <p:sldId id="2147479713" r:id="rId14"/>
    <p:sldId id="2147479715" r:id="rId15"/>
    <p:sldId id="2147479714" r:id="rId16"/>
  </p:sldIdLst>
  <p:sldSz cx="12192000" cy="6858000"/>
  <p:notesSz cx="9906000" cy="14335125"/>
  <p:embeddedFontLst>
    <p:embeddedFont>
      <p:font typeface="Century Gothic" panose="020B0502020202020204" pitchFamily="34" charset="0"/>
      <p:regular r:id="rId18"/>
      <p:bold r:id="rId19"/>
      <p:italic r:id="rId20"/>
      <p:boldItalic r:id="rId21"/>
    </p:embeddedFont>
    <p:embeddedFont>
      <p:font typeface="Georgia" panose="02040502050405020303" pitchFamily="18" charset="0"/>
      <p:regular r:id="rId22"/>
      <p:bold r:id="rId23"/>
      <p:italic r:id="rId24"/>
      <p:boldItalic r:id="rId25"/>
    </p:embeddedFont>
    <p:embeddedFont>
      <p:font typeface="Roboto" panose="02000000000000000000" pitchFamily="2" charset="0"/>
      <p:regular r:id="rId26"/>
      <p:bold r:id="rId27"/>
      <p:italic r:id="rId28"/>
      <p:boldItalic r:id="rId29"/>
    </p:embeddedFont>
    <p:embeddedFont>
      <p:font typeface="Tahoma" panose="020B0604030504040204" pitchFamily="34" charset="0"/>
      <p:regular r:id="rId30"/>
      <p:bold r:id="rId31"/>
    </p:embeddedFont>
    <p:embeddedFont>
      <p:font typeface="Verdana" panose="020B0604030504040204" pitchFamily="34" charset="0"/>
      <p:regular r:id="rId32"/>
      <p:bold r:id="rId33"/>
      <p:italic r:id="rId34"/>
      <p:boldItalic r:id="rId3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000000"/>
    <a:srgbClr val="2E2E2E"/>
    <a:srgbClr val="626262"/>
    <a:srgbClr val="FFFFFF"/>
    <a:srgbClr val="EDE8E3"/>
    <a:srgbClr val="FBEC13"/>
    <a:srgbClr val="A27F4A"/>
    <a:srgbClr val="DAA478"/>
    <a:srgbClr val="2377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9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422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tableStyles" Target="tableStyles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01/04/2025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461636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51AE0-8B9D-68FF-A15B-107766D37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977C91F-6C9F-DFC0-D83D-6E589AEE8C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C5F8DCD-E98C-4572-F10F-7C9B28FAE20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14752A3-8C83-84D1-7F7B-EEEB443EB1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6954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627CF6-F397-76EA-7AE1-44FC7800C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D0A3796-6074-C2D2-0811-149175CDC2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94285D4-C6CE-58C8-45DF-643D7EEE15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D816F4-316B-189A-5245-93ACADE4EA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D9C152-1E26-4F05-B6D8-64339A8ABC77}" type="slidenum">
              <a:rPr lang="fr-FR" smtClean="0"/>
              <a:pPr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6950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0.emf"/><Relationship Id="rId4" Type="http://schemas.openxmlformats.org/officeDocument/2006/relationships/image" Target="../media/image6.png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31.emf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3B24564B-9C1E-5342-AE8A-5609179E4F6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1296681" y="6343581"/>
            <a:ext cx="805232" cy="366183"/>
          </a:xfrm>
        </p:spPr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7402980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ja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ADABDBE-8D56-7146-BD73-659C04965B0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476103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CE18F19D-12FE-6444-9C9E-15D8C5F749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361024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C906572-4C75-B14D-A7B7-51D521F34AF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31100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grisfonc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B9CFB4D-55C9-8649-9331-A8BAE212522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6288983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4783621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rgbClr val="0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4491054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058768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_bordureble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976223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_BLEU_bordurenoi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901061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IDE_BLEU_bordurenoi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F16BAE-3A6F-8143-A079-EB8B9404C647}"/>
              </a:ext>
            </a:extLst>
          </p:cNvPr>
          <p:cNvSpPr/>
          <p:nvPr userDrawn="1"/>
        </p:nvSpPr>
        <p:spPr>
          <a:xfrm>
            <a:off x="11505195" y="0"/>
            <a:ext cx="686807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F4C36624-BD95-CF4A-A036-3777E8230EF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16200000">
            <a:off x="8715073" y="2522008"/>
            <a:ext cx="6155267" cy="1813984"/>
          </a:xfrm>
        </p:spPr>
        <p:txBody>
          <a:bodyPr/>
          <a:lstStyle>
            <a:lvl1pPr>
              <a:defRPr sz="800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TEXTE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0CE9665-0117-F64F-959D-ECE238FCF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5812156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702A67C2-755E-E446-87E0-185E13CB953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0171" y="1152053"/>
            <a:ext cx="3441831" cy="504072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848600" y="-293161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7424582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17372BB7-5DCC-C24C-9C40-84ECDBF02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15494" y="-518510"/>
            <a:ext cx="3176508" cy="1081532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2</a:t>
            </a:r>
          </a:p>
        </p:txBody>
      </p:sp>
      <p:pic>
        <p:nvPicPr>
          <p:cNvPr id="7" name="Image 6" descr="Une image contenant dessin&#10;&#10;Description générée automatiquement">
            <a:extLst>
              <a:ext uri="{FF2B5EF4-FFF2-40B4-BE49-F238E27FC236}">
                <a16:creationId xmlns:a16="http://schemas.microsoft.com/office/drawing/2014/main" id="{EB85FD28-6E45-D649-AB5C-DD725EEF733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86347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D120733-4BED-7B4B-B857-21C1168E2D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6168" y="1611589"/>
            <a:ext cx="3375832" cy="4318911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0621336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6F12C7FB-BC2D-204B-8991-021BFB5B56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86648" y="1681698"/>
            <a:ext cx="3405352" cy="431913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391597905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CDAAA08-9197-704B-8714-C09CD01E0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00120" y="2117853"/>
            <a:ext cx="4091880" cy="4345259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0732525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DFE8E651-129F-C343-B2B1-12BB92873B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4884" y="2044939"/>
            <a:ext cx="3167117" cy="391487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-293160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84137412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61B522B-736A-C34B-B002-AD478F1E5C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6097" y="1934391"/>
            <a:ext cx="3965904" cy="4403076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4286575983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368956E-CF47-764F-8CD9-5F483A378F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79252" y="1790689"/>
            <a:ext cx="4025475" cy="4081091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671404760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795D0BA-6750-DF4A-B4F7-3811C08460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4884" y="2562900"/>
            <a:ext cx="3167117" cy="3210785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2CA1367-D478-B74A-BB79-5C4A1B3B479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06102539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_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C1073954-1235-454B-9C19-7C23213C35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9489" y="2219605"/>
            <a:ext cx="4582512" cy="331069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371E968-148A-EC41-AD9A-D601992F79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6112" y="2748163"/>
            <a:ext cx="5199407" cy="81211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>
              <a:defRPr sz="4267">
                <a:solidFill>
                  <a:schemeClr val="tx1"/>
                </a:solidFill>
              </a:defRPr>
            </a:lvl1pPr>
          </a:lstStyle>
          <a:p>
            <a:r>
              <a:rPr lang="fr-FR"/>
              <a:t>Century Gothic Titre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A76B13F-A07E-BD48-860F-64F4FDB5D4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6592" y="3672417"/>
            <a:ext cx="5199408" cy="618067"/>
          </a:xfrm>
        </p:spPr>
        <p:txBody>
          <a:bodyPr anchor="ctr"/>
          <a:lstStyle>
            <a:lvl1pPr>
              <a:defRPr sz="1867"/>
            </a:lvl1pPr>
          </a:lstStyle>
          <a:p>
            <a:pPr lvl="0"/>
            <a:r>
              <a:rPr lang="fr-FR"/>
              <a:t>CENTURY GOTHIC BOLD – SOUS TITRES</a:t>
            </a: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B82B742B-D3ED-2149-87A4-5EDF7084E87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441836" y="2"/>
            <a:ext cx="4343400" cy="7931151"/>
          </a:xfrm>
        </p:spPr>
        <p:txBody>
          <a:bodyPr/>
          <a:lstStyle>
            <a:lvl1pPr>
              <a:defRPr sz="66130">
                <a:ln w="19050">
                  <a:solidFill>
                    <a:schemeClr val="tx1"/>
                  </a:solidFill>
                </a:ln>
                <a:noFill/>
              </a:defRPr>
            </a:lvl1pPr>
          </a:lstStyle>
          <a:p>
            <a:pPr lvl="0"/>
            <a:r>
              <a:rPr lang="fr-FR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2249107187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6F2EC8-DE29-0444-9B3D-CAF0F0B2F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8450">
            <a:off x="7415432" y="2240155"/>
            <a:ext cx="4509173" cy="4465100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83EA3AA-E817-F845-BB58-319B0D2339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785" y="252761"/>
            <a:ext cx="3018264" cy="298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58897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calair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656F2EC8-DE29-0444-9B3D-CAF0F0B2F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158450">
            <a:off x="7415432" y="2240155"/>
            <a:ext cx="4509173" cy="4465100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83EA3AA-E817-F845-BB58-319B0D2339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5785" y="252761"/>
            <a:ext cx="3018264" cy="2988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687126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5" name="Image 4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501005E8-C85A-F140-AB0F-1EB278A62F7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772" y="224221"/>
            <a:ext cx="2536496" cy="3090688"/>
          </a:xfrm>
          <a:prstGeom prst="rect">
            <a:avLst/>
          </a:prstGeom>
        </p:spPr>
      </p:pic>
      <p:pic>
        <p:nvPicPr>
          <p:cNvPr id="6" name="Image 5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58F12621-72CC-284A-A26D-0D95D82E671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55692">
            <a:off x="8267677" y="1783245"/>
            <a:ext cx="4106379" cy="500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208351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42D7068E-5239-9549-B2CB-ECFCC8F738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9567" y="2388835"/>
            <a:ext cx="4470400" cy="4240567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BFE5E08-9A75-874C-B5FB-6B115FF79F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2036" y="338313"/>
            <a:ext cx="3258201" cy="3090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866781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F73BA9F-6CE2-2D43-9F7D-6086120B39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828193">
            <a:off x="7605699" y="2538865"/>
            <a:ext cx="4221943" cy="4319137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ADE3723-B5FA-2140-AA82-9F52C9C98C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93474">
            <a:off x="281988" y="369356"/>
            <a:ext cx="3178293" cy="3251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3639"/>
      </p:ext>
    </p:extLst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CCF8A78-1D64-E543-96B3-BA1238A766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36975" y="2320808"/>
            <a:ext cx="5030952" cy="434525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C172469-766D-4E4E-BD87-8FC4640E55A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638080">
            <a:off x="578107" y="341124"/>
            <a:ext cx="3294024" cy="2845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217117"/>
      </p:ext>
    </p:extLst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B99D0EE-5AB6-8643-A8AF-E19C867C12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81464" y="2327595"/>
            <a:ext cx="4189979" cy="3914872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0F52D43-CD01-CA40-B0A5-96A5167F06C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074815">
            <a:off x="730028" y="503039"/>
            <a:ext cx="2969616" cy="2774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285877"/>
      </p:ext>
    </p:extLst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BFCCD41-AC48-7543-B5C2-26F8F7A24D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1652" y="2083494"/>
            <a:ext cx="4939789" cy="4403076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42CF4FF-683A-B44B-AAFC-BE8B7A04E9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314434">
            <a:off x="443391" y="591066"/>
            <a:ext cx="3156679" cy="281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604959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18368D2-F88E-D947-BF61-E991689895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18477" y="3054419"/>
            <a:ext cx="4238993" cy="3704349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1B3A1B1-E76B-6C41-BFE2-3CB7EBFA2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709775">
            <a:off x="508795" y="549555"/>
            <a:ext cx="2421681" cy="2116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733539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265C22C-6E10-144F-B5DF-9902C55F01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677421">
            <a:off x="6847633" y="1903854"/>
            <a:ext cx="5025600" cy="427648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DB9A4C4-7BE3-004D-904B-EAA020A6C1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666261">
            <a:off x="262011" y="583689"/>
            <a:ext cx="3218244" cy="2738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424792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ntercalair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D5C87A2-F349-6741-B769-FC980FB160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791409">
            <a:off x="5836838" y="2928576"/>
            <a:ext cx="6152055" cy="3679485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097D88C-4084-7C47-8A68-4BFDB13F60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871137" y="2956603"/>
            <a:ext cx="7952535" cy="1328428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fr-FR"/>
              <a:t>Intercalaire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17ECE13-0A80-5B4F-AA90-25ABC7C0F7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366405">
            <a:off x="288915" y="640579"/>
            <a:ext cx="3762984" cy="2250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500030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&#10;&#10;Description générée automatiquement">
            <a:extLst>
              <a:ext uri="{FF2B5EF4-FFF2-40B4-BE49-F238E27FC236}">
                <a16:creationId xmlns:a16="http://schemas.microsoft.com/office/drawing/2014/main" id="{D510DED1-4D8D-0240-B328-173DFCE9950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F37F9B02-54DA-5745-81B8-AB2D4F280E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8785526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>
            <a:extLst>
              <a:ext uri="{FF2B5EF4-FFF2-40B4-BE49-F238E27FC236}">
                <a16:creationId xmlns:a16="http://schemas.microsoft.com/office/drawing/2014/main" id="{8130A1A8-4FF9-7444-A86F-6E3F94AD6B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9A1837-3A0A-764C-940E-E982B2BD0CF4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7" name="Espace réservé du texte 5">
            <a:extLst>
              <a:ext uri="{FF2B5EF4-FFF2-40B4-BE49-F238E27FC236}">
                <a16:creationId xmlns:a16="http://schemas.microsoft.com/office/drawing/2014/main" id="{8C003782-CC70-F949-94E0-70B05252A4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192FAA45-A175-2D48-B2F6-3CA50046E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0180642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_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8216514C-4088-7C44-A5CD-52A8786DA8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922174" y="0"/>
            <a:ext cx="5598583" cy="6858000"/>
          </a:xfrm>
        </p:spPr>
        <p:txBody>
          <a:bodyPr/>
          <a:lstStyle/>
          <a:p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204E02-26DA-0749-945A-5C7B8AF9D696}"/>
              </a:ext>
            </a:extLst>
          </p:cNvPr>
          <p:cNvSpPr/>
          <p:nvPr userDrawn="1"/>
        </p:nvSpPr>
        <p:spPr>
          <a:xfrm>
            <a:off x="11520756" y="0"/>
            <a:ext cx="671245" cy="686615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87F1C3E-014E-9644-91DC-2A6F0BE8B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6610214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F5D85D5-4C73-6942-AFBC-AEEC070F8DB0}"/>
              </a:ext>
            </a:extLst>
          </p:cNvPr>
          <p:cNvSpPr/>
          <p:nvPr userDrawn="1"/>
        </p:nvSpPr>
        <p:spPr>
          <a:xfrm>
            <a:off x="11520756" y="0"/>
            <a:ext cx="671245" cy="686615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8216514C-4088-7C44-A5CD-52A8786DA8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21401" y="0"/>
            <a:ext cx="5899355" cy="6858000"/>
          </a:xfrm>
        </p:spPr>
        <p:txBody>
          <a:bodyPr/>
          <a:lstStyle/>
          <a:p>
            <a:endParaRPr lang="fr-FR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2EA325D3-F9EB-E44B-AA68-58F71B601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4990541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25005C2-8721-284B-A997-311D0874D7B8}"/>
              </a:ext>
            </a:extLst>
          </p:cNvPr>
          <p:cNvSpPr/>
          <p:nvPr userDrawn="1"/>
        </p:nvSpPr>
        <p:spPr>
          <a:xfrm>
            <a:off x="0" y="4836957"/>
            <a:ext cx="12192000" cy="20210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800">
              <a:solidFill>
                <a:srgbClr val="CCFECC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9E0B71D-8FA1-2D4A-BCE7-503202684DA4}"/>
              </a:ext>
            </a:extLst>
          </p:cNvPr>
          <p:cNvSpPr/>
          <p:nvPr userDrawn="1"/>
        </p:nvSpPr>
        <p:spPr>
          <a:xfrm>
            <a:off x="0" y="0"/>
            <a:ext cx="12192000" cy="483695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2EA774B-08C6-8A45-9EF5-C6129FE1B8F6}"/>
              </a:ext>
            </a:extLst>
          </p:cNvPr>
          <p:cNvSpPr/>
          <p:nvPr userDrawn="1"/>
        </p:nvSpPr>
        <p:spPr>
          <a:xfrm>
            <a:off x="1832015" y="1014831"/>
            <a:ext cx="1170916" cy="2137268"/>
          </a:xfrm>
          <a:prstGeom prst="rect">
            <a:avLst/>
          </a:prstGeom>
          <a:noFill/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40000"/>
              </a:lnSpc>
            </a:pPr>
            <a:r>
              <a:rPr lang="en-US" sz="12800" b="1">
                <a:solidFill>
                  <a:schemeClr val="tx1"/>
                </a:solidFill>
                <a:latin typeface="Century Gothic" panose="020B0502020202020204" pitchFamily="34" charset="0"/>
                <a:ea typeface="MS Gothic" panose="020B0609070205080204" pitchFamily="49" charset="-128"/>
                <a:cs typeface="Arial" panose="020B0604020202020204" pitchFamily="34" charset="0"/>
              </a:rPr>
              <a:t>“</a:t>
            </a:r>
            <a:endParaRPr lang="en-US" sz="8000" b="1">
              <a:solidFill>
                <a:schemeClr val="tx1"/>
              </a:solidFill>
              <a:latin typeface="Century Gothic" panose="020B0502020202020204" pitchFamily="34" charset="0"/>
              <a:ea typeface="MS Gothic" panose="020B0609070205080204" pitchFamily="49" charset="-128"/>
              <a:cs typeface="Arial" panose="020B0604020202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9996A390-ECDA-BC48-8349-A42424CBFF0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2098" y="4035959"/>
            <a:ext cx="1082705" cy="1092824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9323CA5-1CBB-AD4D-93BA-B996504C27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9651" y="4422324"/>
            <a:ext cx="654472" cy="660589"/>
          </a:xfrm>
          <a:prstGeom prst="rect">
            <a:avLst/>
          </a:prstGeom>
        </p:spPr>
      </p:pic>
      <p:pic>
        <p:nvPicPr>
          <p:cNvPr id="14" name="Image 13" descr="Une image contenant dessin&#10;&#10;Description générée automatiquement">
            <a:extLst>
              <a:ext uri="{FF2B5EF4-FFF2-40B4-BE49-F238E27FC236}">
                <a16:creationId xmlns:a16="http://schemas.microsoft.com/office/drawing/2014/main" id="{C22F400F-C9DF-9B41-8861-875BE3B3B69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814" y="6476909"/>
            <a:ext cx="332551" cy="215627"/>
          </a:xfrm>
          <a:prstGeom prst="rect">
            <a:avLst/>
          </a:prstGeom>
        </p:spPr>
      </p:pic>
      <p:sp>
        <p:nvSpPr>
          <p:cNvPr id="16" name="Espace réservé du texte 15">
            <a:extLst>
              <a:ext uri="{FF2B5EF4-FFF2-40B4-BE49-F238E27FC236}">
                <a16:creationId xmlns:a16="http://schemas.microsoft.com/office/drawing/2014/main" id="{93EA2A5A-6468-254A-B564-7371556A5B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31635" y="1757212"/>
            <a:ext cx="6199717" cy="2237317"/>
          </a:xfrm>
        </p:spPr>
        <p:txBody>
          <a:bodyPr/>
          <a:lstStyle>
            <a:lvl1pPr>
              <a:defRPr sz="2667"/>
            </a:lvl1pPr>
            <a:lvl2pPr>
              <a:defRPr sz="1467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METTRE EN VALEUR VOTRE TEXTE</a:t>
            </a:r>
            <a:b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</a:br>
            <a:r>
              <a:rPr lang="en-US" sz="2400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AVEC UNE BELLE MISE EN PAGE</a:t>
            </a:r>
          </a:p>
          <a:p>
            <a:endParaRPr lang="en-US" b="1">
              <a:solidFill>
                <a:schemeClr val="tx1"/>
              </a:solidFill>
              <a:latin typeface="Century Gothic" panose="020B0502020202020204" pitchFamily="34" charset="0"/>
              <a:cs typeface="Raleway"/>
            </a:endParaRPr>
          </a:p>
          <a:p>
            <a:r>
              <a:rPr lang="en-US" sz="1867" b="1">
                <a:solidFill>
                  <a:schemeClr val="tx1"/>
                </a:solidFill>
                <a:latin typeface="Century Gothic" panose="020B0502020202020204" pitchFamily="34" charset="0"/>
                <a:cs typeface="Raleway"/>
              </a:rPr>
              <a:t>- C’EST POSSIBLE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D47B2511-74A6-D343-A83E-72FB16677B5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019" y="6447362"/>
            <a:ext cx="328516" cy="211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31103991-A17A-504A-AB0B-4F491362CD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507115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78F7FD6-EE22-774B-A3DD-5490448180AB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+mj-lt"/>
            </a:endParaRP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86FCD91-0C18-3D4C-96B0-280228999BD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7626" y="4931310"/>
            <a:ext cx="2535767" cy="78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97FD0154-C157-2547-9958-C47A879BB26A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1035" y="4770968"/>
            <a:ext cx="3308351" cy="1049867"/>
          </a:xfrm>
        </p:spPr>
        <p:txBody>
          <a:bodyPr anchor="ctr"/>
          <a:lstStyle>
            <a:lvl1pPr>
              <a:defRPr sz="3733"/>
            </a:lvl1pPr>
          </a:lstStyle>
          <a:p>
            <a:r>
              <a:rPr lang="fr-FR"/>
              <a:t>LOGO CLIENT</a:t>
            </a:r>
          </a:p>
        </p:txBody>
      </p:sp>
    </p:spTree>
    <p:extLst>
      <p:ext uri="{BB962C8B-B14F-4D97-AF65-F5344CB8AC3E}">
        <p14:creationId xmlns:p14="http://schemas.microsoft.com/office/powerpoint/2010/main" val="3553141107"/>
      </p:ext>
    </p:extLst>
  </p:cSld>
  <p:clrMapOvr>
    <a:masterClrMapping/>
  </p:clrMapOvr>
  <p:transition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D18C113D-A687-8040-930D-EB568036FD21}"/>
              </a:ext>
            </a:extLst>
          </p:cNvPr>
          <p:cNvSpPr/>
          <p:nvPr userDrawn="1"/>
        </p:nvSpPr>
        <p:spPr>
          <a:xfrm>
            <a:off x="4517672" y="2018747"/>
            <a:ext cx="3156656" cy="83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>
              <a:solidFill>
                <a:schemeClr val="tx1"/>
              </a:solidFill>
            </a:endParaRPr>
          </a:p>
        </p:txBody>
      </p:sp>
      <p:sp>
        <p:nvSpPr>
          <p:cNvPr id="7" name="Espace réservé pour une image  6">
            <a:extLst>
              <a:ext uri="{FF2B5EF4-FFF2-40B4-BE49-F238E27FC236}">
                <a16:creationId xmlns:a16="http://schemas.microsoft.com/office/drawing/2014/main" id="{DC3E7B67-28FA-4D43-AD7B-BC8F580B4C2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21035" y="4770968"/>
            <a:ext cx="3308351" cy="1049867"/>
          </a:xfrm>
        </p:spPr>
        <p:txBody>
          <a:bodyPr anchor="ctr"/>
          <a:lstStyle>
            <a:lvl1pPr>
              <a:defRPr sz="3733">
                <a:solidFill>
                  <a:schemeClr val="tx1"/>
                </a:solidFill>
              </a:defRPr>
            </a:lvl1pPr>
          </a:lstStyle>
          <a:p>
            <a:r>
              <a:rPr lang="fr-FR"/>
              <a:t>LOGO CLIENT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2EC86EA-ACDD-D74B-A803-2B59A66F0A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" y="449223"/>
            <a:ext cx="2238697" cy="3313133"/>
          </a:xfrm>
          <a:prstGeom prst="rect">
            <a:avLst/>
          </a:prstGeom>
        </p:spPr>
      </p:pic>
      <p:pic>
        <p:nvPicPr>
          <p:cNvPr id="9" name="Image 8" descr="Une image contenant ciel nocturne&#10;&#10;Description générée automatiquement">
            <a:extLst>
              <a:ext uri="{FF2B5EF4-FFF2-40B4-BE49-F238E27FC236}">
                <a16:creationId xmlns:a16="http://schemas.microsoft.com/office/drawing/2014/main" id="{DE1C882B-7F0E-B348-9D07-1A77837A74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6121" y="2127817"/>
            <a:ext cx="2511059" cy="202765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874E392-2658-6B44-BA13-1C055F5631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20" y="2939145"/>
            <a:ext cx="1762469" cy="226898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42C4D070-91A5-1640-B993-B086E2E13D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26060" y="-24797"/>
            <a:ext cx="6178443" cy="2958857"/>
          </a:xfrm>
          <a:prstGeom prst="rect">
            <a:avLst/>
          </a:prstGeom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8F8E03D3-F1C1-4948-8564-74A23E7CAD7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6616" y="4905377"/>
            <a:ext cx="2535767" cy="78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325022"/>
      </p:ext>
    </p:extLst>
  </p:cSld>
  <p:clrMapOvr>
    <a:masterClrMapping/>
  </p:clrMapOvr>
  <p:transition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8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1" y="719377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7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01702D3-4926-7546-B197-A6D2C2BED5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6027252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D89E8E-BBFF-7945-BB9D-024C83E29D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323891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Version_ble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D89E8E-BBFF-7945-BB9D-024C83E29D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99006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_bandegr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0D34E1-A79F-1743-A225-7B974A24C0A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/>
          <a:lstStyle>
            <a:lvl1pPr>
              <a:defRPr sz="2667"/>
            </a:lvl1pPr>
          </a:lstStyle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6962E1-59D5-6E46-A912-8AED4AEA08A0}"/>
              </a:ext>
            </a:extLst>
          </p:cNvPr>
          <p:cNvSpPr/>
          <p:nvPr userDrawn="1"/>
        </p:nvSpPr>
        <p:spPr bwMode="auto">
          <a:xfrm flipV="1">
            <a:off x="2" y="719378"/>
            <a:ext cx="936724" cy="60959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354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Verdana" charset="0"/>
              <a:ea typeface="Osaka" charset="0"/>
              <a:cs typeface="Osaka" charset="0"/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C674F99-89E2-9D4E-B533-B1051BC4564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6488" y="994776"/>
            <a:ext cx="8773584" cy="421216"/>
          </a:xfrm>
        </p:spPr>
        <p:txBody>
          <a:bodyPr/>
          <a:lstStyle>
            <a:lvl1pPr>
              <a:defRPr sz="2133" b="0"/>
            </a:lvl1pPr>
          </a:lstStyle>
          <a:p>
            <a:pPr lvl="0"/>
            <a:r>
              <a:rPr lang="fr-FR"/>
              <a:t>Sous-titre en Century Gothic bas de casse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C85A61-632B-DE47-B359-7FE3B16F1874}"/>
              </a:ext>
            </a:extLst>
          </p:cNvPr>
          <p:cNvSpPr/>
          <p:nvPr userDrawn="1"/>
        </p:nvSpPr>
        <p:spPr>
          <a:xfrm>
            <a:off x="0" y="6812095"/>
            <a:ext cx="12192000" cy="609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40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A3E7B5A-33AE-8745-B28F-FB6F40E547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876800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32.xml"/><Relationship Id="rId39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27.xml"/><Relationship Id="rId34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8.xml"/><Relationship Id="rId7" Type="http://schemas.openxmlformats.org/officeDocument/2006/relationships/slideLayout" Target="../slideLayouts/slideLayout1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9" Type="http://schemas.openxmlformats.org/officeDocument/2006/relationships/slideLayout" Target="../slideLayouts/slideLayout35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24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43.xml"/><Relationship Id="rId40" Type="http://schemas.openxmlformats.org/officeDocument/2006/relationships/slideLayout" Target="../slideLayouts/slideLayout46.xml"/><Relationship Id="rId45" Type="http://schemas.openxmlformats.org/officeDocument/2006/relationships/image" Target="../media/image6.png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34.xml"/><Relationship Id="rId36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25.xml"/><Relationship Id="rId31" Type="http://schemas.openxmlformats.org/officeDocument/2006/relationships/slideLayout" Target="../slideLayouts/slideLayout37.xml"/><Relationship Id="rId44" Type="http://schemas.openxmlformats.org/officeDocument/2006/relationships/theme" Target="../theme/theme2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33.xml"/><Relationship Id="rId30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41.xml"/><Relationship Id="rId43" Type="http://schemas.openxmlformats.org/officeDocument/2006/relationships/slideLayout" Target="../slideLayouts/slideLayout49.xml"/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26.xml"/><Relationship Id="rId41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705" r:id="rId4"/>
    <p:sldLayoutId id="2147483706" r:id="rId5"/>
    <p:sldLayoutId id="2147483703" r:id="rId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6489" y="579488"/>
            <a:ext cx="9839227" cy="37174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/>
              <a:t>Titre </a:t>
            </a:r>
            <a:r>
              <a:rPr lang="fr-FR" noProof="0"/>
              <a:t>en</a:t>
            </a:r>
            <a:r>
              <a:rPr lang="en-GB"/>
              <a:t> Century Gothic Bold bas de </a:t>
            </a:r>
            <a:r>
              <a:rPr lang="en-GB" err="1"/>
              <a:t>casse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718147" y="2137834"/>
            <a:ext cx="10972800" cy="364701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pic>
        <p:nvPicPr>
          <p:cNvPr id="6" name="Image 5" descr="Une image contenant dessin&#10;&#10;Description générée automatiquement">
            <a:extLst>
              <a:ext uri="{FF2B5EF4-FFF2-40B4-BE49-F238E27FC236}">
                <a16:creationId xmlns:a16="http://schemas.microsoft.com/office/drawing/2014/main" id="{C72165DD-FE51-4545-884A-09B8A18B1B7F}"/>
              </a:ext>
            </a:extLst>
          </p:cNvPr>
          <p:cNvPicPr>
            <a:picLocks noChangeAspect="1"/>
          </p:cNvPicPr>
          <p:nvPr userDrawn="1"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8026" y="6425569"/>
            <a:ext cx="332551" cy="215627"/>
          </a:xfrm>
          <a:prstGeom prst="rect">
            <a:avLst/>
          </a:prstGeom>
        </p:spPr>
      </p:pic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E4EF9EBB-562A-F34F-83C2-60B8E7F9C3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8331" y="6350293"/>
            <a:ext cx="805232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95480-1601-7C4D-95DE-8DD54C94E8C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17833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  <p:sldLayoutId id="2147483767" r:id="rId14"/>
    <p:sldLayoutId id="2147483768" r:id="rId15"/>
    <p:sldLayoutId id="2147483769" r:id="rId16"/>
    <p:sldLayoutId id="2147483770" r:id="rId17"/>
    <p:sldLayoutId id="2147483771" r:id="rId18"/>
    <p:sldLayoutId id="2147483772" r:id="rId19"/>
    <p:sldLayoutId id="2147483773" r:id="rId20"/>
    <p:sldLayoutId id="2147483774" r:id="rId21"/>
    <p:sldLayoutId id="2147483775" r:id="rId22"/>
    <p:sldLayoutId id="2147483776" r:id="rId23"/>
    <p:sldLayoutId id="2147483777" r:id="rId24"/>
    <p:sldLayoutId id="2147483778" r:id="rId25"/>
    <p:sldLayoutId id="2147483779" r:id="rId26"/>
    <p:sldLayoutId id="2147483780" r:id="rId27"/>
    <p:sldLayoutId id="2147483781" r:id="rId28"/>
    <p:sldLayoutId id="2147483782" r:id="rId29"/>
    <p:sldLayoutId id="2147483783" r:id="rId30"/>
    <p:sldLayoutId id="2147483784" r:id="rId31"/>
    <p:sldLayoutId id="2147483785" r:id="rId32"/>
    <p:sldLayoutId id="2147483786" r:id="rId33"/>
    <p:sldLayoutId id="2147483787" r:id="rId34"/>
    <p:sldLayoutId id="2147483788" r:id="rId35"/>
    <p:sldLayoutId id="2147483789" r:id="rId36"/>
    <p:sldLayoutId id="2147483790" r:id="rId37"/>
    <p:sldLayoutId id="2147483791" r:id="rId38"/>
    <p:sldLayoutId id="2147483792" r:id="rId39"/>
    <p:sldLayoutId id="2147483793" r:id="rId40"/>
    <p:sldLayoutId id="2147483794" r:id="rId41"/>
    <p:sldLayoutId id="2147483795" r:id="rId42"/>
    <p:sldLayoutId id="2147483796" r:id="rId43"/>
  </p:sldLayoutIdLst>
  <p:transition/>
  <p:hf hdr="0" ftr="0" dt="0"/>
  <p:txStyles>
    <p:titleStyle>
      <a:lvl1pPr algn="l" defTabSz="609570" rtl="0" eaLnBrk="1" latinLnBrk="0" hangingPunct="1">
        <a:lnSpc>
          <a:spcPct val="80000"/>
        </a:lnSpc>
        <a:spcBef>
          <a:spcPct val="0"/>
        </a:spcBef>
        <a:buNone/>
        <a:defRPr sz="2667" b="1" kern="1200" spc="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None/>
        <a:defRPr sz="1600" b="1" kern="1200" spc="0" baseline="0">
          <a:solidFill>
            <a:schemeClr val="tx1"/>
          </a:solidFill>
          <a:latin typeface="+mn-lt"/>
          <a:ea typeface="+mn-ea"/>
          <a:cs typeface="+mn-cs"/>
        </a:defRPr>
      </a:lvl1pPr>
      <a:lvl2pPr marL="543957" indent="-296319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200" kern="1200" spc="0" baseline="0">
          <a:solidFill>
            <a:schemeClr val="tx1"/>
          </a:solidFill>
          <a:latin typeface="+mn-lt"/>
          <a:ea typeface="+mn-ea"/>
          <a:cs typeface="+mn-cs"/>
        </a:defRPr>
      </a:lvl2pPr>
      <a:lvl3pPr marL="758362" indent="-167992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Arial"/>
        <a:buChar char="•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3pPr>
      <a:lvl4pPr marL="1046349" indent="-273586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4pPr>
      <a:lvl5pPr marL="1319934" indent="-273586" algn="l" defTabSz="609570" rtl="0" eaLnBrk="1" latinLnBrk="0" hangingPunct="1">
        <a:lnSpc>
          <a:spcPct val="90000"/>
        </a:lnSpc>
        <a:spcBef>
          <a:spcPts val="1067"/>
        </a:spcBef>
        <a:spcAft>
          <a:spcPts val="0"/>
        </a:spcAft>
        <a:buClr>
          <a:schemeClr val="tx1"/>
        </a:buClr>
        <a:buFont typeface="Lucida Grande"/>
        <a:buChar char="−"/>
        <a:tabLst>
          <a:tab pos="7173026" algn="l"/>
        </a:tabLst>
        <a:defRPr sz="1067" kern="1200" spc="0" baseline="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609570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6095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jpeg"/><Relationship Id="rId5" Type="http://schemas.openxmlformats.org/officeDocument/2006/relationships/image" Target="../media/image40.png"/><Relationship Id="rId4" Type="http://schemas.openxmlformats.org/officeDocument/2006/relationships/image" Target="../media/image39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F8270C8-C7B2-6FFA-5AFB-BA1F1F771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8620" y="0"/>
            <a:ext cx="12655246" cy="7072604"/>
          </a:xfrm>
          <a:prstGeom prst="rect">
            <a:avLst/>
          </a:prstGeom>
        </p:spPr>
      </p:pic>
      <p:sp>
        <p:nvSpPr>
          <p:cNvPr id="6" name="object 2">
            <a:extLst>
              <a:ext uri="{FF2B5EF4-FFF2-40B4-BE49-F238E27FC236}">
                <a16:creationId xmlns:a16="http://schemas.microsoft.com/office/drawing/2014/main" id="{E580BB9B-7F53-7D25-43E6-24384925D651}"/>
              </a:ext>
            </a:extLst>
          </p:cNvPr>
          <p:cNvSpPr txBox="1">
            <a:spLocks/>
          </p:cNvSpPr>
          <p:nvPr/>
        </p:nvSpPr>
        <p:spPr bwMode="auto">
          <a:xfrm>
            <a:off x="1204644" y="2409156"/>
            <a:ext cx="9901244" cy="185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143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2700">
              <a:spcBef>
                <a:spcPts val="90"/>
              </a:spcBef>
            </a:pPr>
            <a:r>
              <a:rPr lang="fr-FR" sz="5400" dirty="0">
                <a:solidFill>
                  <a:schemeClr val="bg1"/>
                </a:solidFill>
              </a:rPr>
              <a:t>Darty Concepteur Cuisine </a:t>
            </a:r>
            <a:br>
              <a:rPr lang="fr-FR" dirty="0">
                <a:solidFill>
                  <a:schemeClr val="bg1"/>
                </a:solidFill>
              </a:rPr>
            </a:br>
            <a:r>
              <a:rPr lang="fr-FR" dirty="0">
                <a:solidFill>
                  <a:schemeClr val="bg1"/>
                </a:solidFill>
              </a:rPr>
              <a:t>Digital </a:t>
            </a:r>
            <a:r>
              <a:rPr lang="fr-FR" dirty="0" err="1">
                <a:solidFill>
                  <a:schemeClr val="bg1"/>
                </a:solidFill>
              </a:rPr>
              <a:t>branding</a:t>
            </a:r>
            <a:r>
              <a:rPr lang="fr-FR" dirty="0">
                <a:solidFill>
                  <a:schemeClr val="bg1"/>
                </a:solidFill>
              </a:rPr>
              <a:t> </a:t>
            </a:r>
            <a:endParaRPr lang="fr-FR" spc="615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327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104BE-D7F0-181A-0643-C8D52B9FD9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87E86B1-DECE-7C4E-05E7-89510AF18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DF7B880-4D57-A0C4-7870-906D312DD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8519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91E125-B472-BB3E-14F3-030B49238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7E56D471-5DD5-E69A-DF53-7202CF250EB0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06DA9A2-9668-C649-3B5A-526F4C7C6C41}"/>
              </a:ext>
            </a:extLst>
          </p:cNvPr>
          <p:cNvSpPr txBox="1"/>
          <p:nvPr/>
        </p:nvSpPr>
        <p:spPr>
          <a:xfrm>
            <a:off x="161792" y="2122031"/>
            <a:ext cx="7342584" cy="3323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400" b="1" kern="100" dirty="0">
                <a:latin typeface="Georgia" panose="02040502050405020303" pitchFamily="18" charset="0"/>
              </a:rPr>
              <a:t>Capsule Exclusivité</a:t>
            </a:r>
            <a:b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 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: Bienvenue dans ma cuisine ! Aujourd’hui, on va revenir sur ma recette coup de cœur : le fameux </a:t>
            </a:r>
            <a:r>
              <a:rPr lang="fr-FR" sz="1400" kern="100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souff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La communauté s’enflamme et les messages tombent en masse sur l’écran du smartphone. 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 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La couleur de ma cuisine ? Bleu cyclone ! Une reco des experts Darty Cuisine ! J’adore !!!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 poursuit, rêveuse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Ça me rappelle les yeux de mon premier amour.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un peu coquine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Un espagnol très… comment dire… 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Anaïs s’arrête net.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 revient à elle 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Non mais sérieux… On peut parler de mon soufflé maintenant ???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CUT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Plan large d’Anaïs en train de cuisiner dans sa belle cuisine DARTY.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Voix off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Eh oui, Darty Cuisine, c’est plus de XXX coloris disponibles pour personnaliser votre cuisine.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Carton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cuisine.darty.com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F75B452-F977-6A18-5D08-C3504333D051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51D2C47-7CE8-2F9C-4D95-ACF4C54BE1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1838" y="2768228"/>
            <a:ext cx="3866606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0304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FEDADE-9762-A177-83C7-D802B8DFCE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515BB342-6112-1742-4BFF-BBD23490BE41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BD2EA3FC-1BCA-578A-BEE7-2060619CAA82}"/>
              </a:ext>
            </a:extLst>
          </p:cNvPr>
          <p:cNvSpPr txBox="1"/>
          <p:nvPr/>
        </p:nvSpPr>
        <p:spPr>
          <a:xfrm>
            <a:off x="161792" y="2122031"/>
            <a:ext cx="7342584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400" b="1" kern="100" dirty="0">
                <a:latin typeface="Georgia" panose="02040502050405020303" pitchFamily="18" charset="0"/>
              </a:rPr>
              <a:t>Capsule Simplicité</a:t>
            </a:r>
            <a:b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téléphone.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Salut à tous ! Et bienvenue dans ma cuisine ! Aujourd’hui, on va faire une recette hyper facile ! Alors… il nous faut : du psyllium, du konjac, de la farine de lupin…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Anaïs s’arrête net en voyant la pluie de messages qui s’affichent sur l’écran de son smartphone :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« Ah bah ça commence bien… », « Tu les as inventés ces ingrédients 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  <a:sym typeface="Apple Color Emoji"/>
              </a:rPr>
              <a:t>😂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??? », « Effectivement, y’a pas plus simple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  <a:sym typeface="Apple Color Emoji"/>
              </a:rPr>
              <a:t>😅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»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prenant la mouche 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Non mais les amis, c’est pas un peu fini ? La cuisine, ça peut être sophistiqué ET simple ! Moi je vois avec Darty Cuisine…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Un nouveau message apparaît sur l’écran du smartphone : « </a:t>
            </a:r>
            <a:r>
              <a:rPr lang="fr-FR" sz="1400" kern="100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Alleezzzz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… c’est reparti ! »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irritée 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Comment ça c’est reparti ???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CUT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Plan large d’Anaïs en train de cuisiner dans sa belle cuisine DARTY.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Voix off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Eh oui, Darty Cuisine, c’est plus de simplicité pour réaliser votre projet en toute sérénité.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Carton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cuisine.darty.com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BEAE532-FE72-F963-A9FB-3D2A8E5131A5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24D276D-CD6C-C4D5-27E1-42E663C12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1838" y="2768228"/>
            <a:ext cx="3866606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0471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05306C-690D-3985-EB7F-9F3AD79AE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5EC21CC-8A34-7E23-6592-47C85DFA38A7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78358A9-8D78-D9CC-33F3-6978E5753301}"/>
              </a:ext>
            </a:extLst>
          </p:cNvPr>
          <p:cNvSpPr txBox="1"/>
          <p:nvPr/>
        </p:nvSpPr>
        <p:spPr>
          <a:xfrm>
            <a:off x="161792" y="2122031"/>
            <a:ext cx="734258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400" b="1" kern="100" dirty="0">
                <a:latin typeface="Georgia" panose="02040502050405020303" pitchFamily="18" charset="0"/>
              </a:rPr>
              <a:t>Capsule Expertise</a:t>
            </a:r>
            <a:b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téléphone.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Salut à tous ! Et bienvenue dans ma cuisine ! Ma cuisine, on va pas se mentir, elle est nickel. Pourquoi ?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Parce que c’est vachement mieux pour cuisiner.</a:t>
            </a: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Les messages commencent à tomber sur l’écran du smartphone d’Anaïs. Un message en particulier fait réagir Anaïs : « Tu serais pas un peu psychorigide ? 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  <a:sym typeface="Apple Color Emoji"/>
              </a:rPr>
              <a:t>😂😂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»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flattée, piquée : 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Psychorigide ? Moi ?? Alors là pas du tout ! C’est juste que tout a été bien pensé au départ ! Par des experts, des vrais !</a:t>
            </a: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Un nouveau message s’affiche sur l’écran : « Oui, on sait, les experts Darty Cuisine ! »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bottant en touche :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Alors là j’ai rien dit !!!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CUT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Plan large d’Anaïs en train de cuisiner dans sa belle cuisine DARTY.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Voix off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Eh oui, Darty Cuisine, ce sont de vrais experts à l’écoute de vos besoins.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Carton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cuisine.darty.com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C202CE1-76BB-558B-EE33-32B4A94F2BA3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B2BA2AC-229F-01A5-3F0A-407B2C4A75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1838" y="2768228"/>
            <a:ext cx="3866606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1222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56157A-9218-78A8-9889-DEA9DD279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9EF1382B-BBA7-72E0-BC4D-B9DB1A77071E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CDE6CCE-9A4B-891F-B38A-74DD44E00662}"/>
              </a:ext>
            </a:extLst>
          </p:cNvPr>
          <p:cNvSpPr txBox="1"/>
          <p:nvPr/>
        </p:nvSpPr>
        <p:spPr>
          <a:xfrm>
            <a:off x="161792" y="2122031"/>
            <a:ext cx="7342584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fr-FR" sz="1400" b="1" kern="100" dirty="0">
                <a:latin typeface="Georgia" panose="02040502050405020303" pitchFamily="18" charset="0"/>
              </a:rPr>
              <a:t>Capsule Confiance</a:t>
            </a:r>
            <a:b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</a:b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téléphone.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Salut à tous ! Et bienvenue dans ma cuisine ! Aujourd’hui, une petite question pour voir si vous suivez.... En cuisine, le plus important, c’est la… ???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Les messages commencent à tomber sur l’écran du smartphone d’Anaïs. On peut notamment lire « La </a:t>
            </a:r>
            <a:r>
              <a:rPr lang="fr-FR" sz="1400" i="1" kern="100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coriande</a:t>
            </a: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!!! », « L’adresse d’un bon chef au cas où… », « La chance ? »…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à court de patience :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Non « P’tit chef », c’est pas la chance… Non, c’est la confiance !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De nouveaux messages apparaissent à l’écran. On peut lire : « Tu vas pas nous reparler des experts Darty Cuisine ??? »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prise à défaut :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Alors là pas du tout ! Même si…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CUT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Plan large d’Anaïs en train de cuisiner dans sa belle cuisine DARTY.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>
              <a:buNone/>
            </a:pPr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Voix off :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Eh oui, Darty Cuisine, ce sont des experts de confiance à vos côtés à chaque étape de votre projet.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Carton </a:t>
            </a:r>
            <a:r>
              <a:rPr lang="fr-FR" sz="14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cuisine.darty.com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C928EB4-C0EB-B5BF-111E-5922B48A40CC}"/>
              </a:ext>
            </a:extLst>
          </p:cNvPr>
          <p:cNvSpPr txBox="1"/>
          <p:nvPr/>
        </p:nvSpPr>
        <p:spPr>
          <a:xfrm>
            <a:off x="161792" y="1607030"/>
            <a:ext cx="109684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400" i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Cette piste propose un angle d’attaque spécifique pour répondre à la fois aux contraintes de production et toucher une cible plus jeune</a:t>
            </a:r>
            <a:r>
              <a:rPr lang="fr-FR" sz="1400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1DE0EEA-0C2D-CC65-A32F-241B5A707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1838" y="2768228"/>
            <a:ext cx="3866606" cy="217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558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1C5511-5B13-95AF-3C40-D9CAA06A3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err="1"/>
              <a:t>Branding</a:t>
            </a:r>
            <a:r>
              <a:rPr lang="fr-FR" dirty="0"/>
              <a:t> digital - vidéo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7E66158-51D3-C106-9290-98E5F74959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EF06545-CBC8-8A2A-EA44-D138FB3B3F61}"/>
              </a:ext>
            </a:extLst>
          </p:cNvPr>
          <p:cNvSpPr txBox="1"/>
          <p:nvPr/>
        </p:nvSpPr>
        <p:spPr>
          <a:xfrm>
            <a:off x="300038" y="1534658"/>
            <a:ext cx="10934018" cy="3575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Renforcer la notoriété et la présence digitale de l’enseigne, </a:t>
            </a:r>
          </a:p>
          <a:p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notamment auprès d’une cible plus jeune (25-35 ans)</a:t>
            </a:r>
            <a:b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</a:br>
            <a:b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</a:b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L’objectif est de :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&gt;Poursuivre le développement de la notoriété et la qualifier.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&gt;Créer une continuité avec la saga publicitaire TV en prolongeant son ton complice et moderne.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&gt;Nourrir la marque en s’appuyant sur notre plateforme de marque et en mettant en avant les valeurs essentielles de Darty : confiance, expertise, simplicité et exclusivité.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&gt;Toucher une audience digitale engagée en utilisant des formats </a:t>
            </a:r>
            <a:r>
              <a:rPr lang="fr-FR" sz="2000" dirty="0" err="1">
                <a:latin typeface="Georgia" panose="02040502050405020303" pitchFamily="18" charset="0"/>
                <a:cs typeface="Avenir Black" panose="020B0803020203020204" pitchFamily="34" charset="-78"/>
              </a:rPr>
              <a:t>impactants</a:t>
            </a:r>
            <a:r>
              <a:rPr lang="fr-FR" sz="2000" dirty="0">
                <a:latin typeface="Georgia" panose="02040502050405020303" pitchFamily="18" charset="0"/>
                <a:cs typeface="Avenir Black" panose="020B0803020203020204" pitchFamily="34" charset="-78"/>
              </a:rPr>
              <a:t> adaptés au digital.</a:t>
            </a:r>
          </a:p>
        </p:txBody>
      </p:sp>
    </p:spTree>
    <p:extLst>
      <p:ext uri="{BB962C8B-B14F-4D97-AF65-F5344CB8AC3E}">
        <p14:creationId xmlns:p14="http://schemas.microsoft.com/office/powerpoint/2010/main" val="21829668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8A7869-A993-7FFD-46DA-2278BF4E8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954430-6A88-5E02-8F59-79F6BC78B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 err="1"/>
              <a:t>Branding</a:t>
            </a:r>
            <a:r>
              <a:rPr lang="fr-FR" dirty="0"/>
              <a:t> digital - vidéo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2551A12-8AA4-8C11-5B97-9138E0D48C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1DC8878-1337-889D-5E23-FCB8E1B1B0DC}"/>
              </a:ext>
            </a:extLst>
          </p:cNvPr>
          <p:cNvSpPr txBox="1"/>
          <p:nvPr/>
        </p:nvSpPr>
        <p:spPr>
          <a:xfrm>
            <a:off x="1576873" y="2112325"/>
            <a:ext cx="9735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Georgia" panose="02040502050405020303" pitchFamily="18" charset="0"/>
              </a:rPr>
              <a:t>Formats prévus </a:t>
            </a:r>
          </a:p>
          <a:p>
            <a:endParaRPr lang="fr-FR" sz="2400" dirty="0">
              <a:latin typeface="Georgia" panose="02040502050405020303" pitchFamily="18" charset="0"/>
            </a:endParaRPr>
          </a:p>
          <a:p>
            <a:r>
              <a:rPr lang="fr-FR" sz="2400" dirty="0">
                <a:latin typeface="Georgia" panose="02040502050405020303" pitchFamily="18" charset="0"/>
              </a:rPr>
              <a:t>1 capsule générique (20s)</a:t>
            </a:r>
          </a:p>
          <a:p>
            <a:pPr>
              <a:buFont typeface="Arial" panose="020B0604020202020204" pitchFamily="34" charset="0"/>
              <a:buChar char="•"/>
            </a:pPr>
            <a:endParaRPr lang="fr-FR" sz="2400" dirty="0">
              <a:latin typeface="Georgia" panose="02040502050405020303" pitchFamily="18" charset="0"/>
            </a:endParaRPr>
          </a:p>
          <a:p>
            <a:r>
              <a:rPr lang="fr-FR" sz="2400" dirty="0">
                <a:latin typeface="Georgia" panose="02040502050405020303" pitchFamily="18" charset="0"/>
              </a:rPr>
              <a:t>4 capsules "insight" (20s chacune), </a:t>
            </a:r>
            <a:br>
              <a:rPr lang="fr-FR" sz="2400" dirty="0">
                <a:latin typeface="Georgia" panose="02040502050405020303" pitchFamily="18" charset="0"/>
              </a:rPr>
            </a:br>
            <a:r>
              <a:rPr lang="fr-FR" sz="2400" dirty="0">
                <a:latin typeface="Georgia" panose="02040502050405020303" pitchFamily="18" charset="0"/>
              </a:rPr>
              <a:t>illustrant les valeurs de Darty Concepteur Cuisine.</a:t>
            </a:r>
          </a:p>
        </p:txBody>
      </p:sp>
    </p:spTree>
    <p:extLst>
      <p:ext uri="{BB962C8B-B14F-4D97-AF65-F5344CB8AC3E}">
        <p14:creationId xmlns:p14="http://schemas.microsoft.com/office/powerpoint/2010/main" val="2383419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80B6E6-BE91-08BB-BCAF-F5405B9B20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A8FF99-BA94-535D-E499-B63D4378B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Contraintes &amp; orientations stratégiques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574CB82-7A1F-1FD0-9D6E-9E614CD45C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algn="l"/>
            <a:r>
              <a:rPr lang="fr-FR" dirty="0"/>
              <a:t>Darty Concepteur cuisine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7985417-BB6F-8898-0251-2D8123C8E928}"/>
              </a:ext>
            </a:extLst>
          </p:cNvPr>
          <p:cNvSpPr txBox="1"/>
          <p:nvPr/>
        </p:nvSpPr>
        <p:spPr>
          <a:xfrm>
            <a:off x="300038" y="1452276"/>
            <a:ext cx="1142646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br>
              <a:rPr lang="fr-FR" dirty="0">
                <a:latin typeface="Georgia" panose="02040502050405020303" pitchFamily="18" charset="0"/>
              </a:rPr>
            </a:br>
            <a:endParaRPr lang="fr-FR" sz="2000" dirty="0">
              <a:latin typeface="Georgia" panose="02040502050405020303" pitchFamily="18" charset="0"/>
            </a:endParaRPr>
          </a:p>
          <a:p>
            <a:r>
              <a:rPr lang="fr-FR" sz="2400" b="1" dirty="0">
                <a:latin typeface="Georgia" panose="02040502050405020303" pitchFamily="18" charset="0"/>
              </a:rPr>
              <a:t>Contraintes budgétaires et de production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&gt;&gt;Optimisation des coûts en privilégiant des mises en scène simples et réalistes.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&gt;&gt;Utilisation de formats adaptés aux réseaux sociaux et aux plateformes vidéo (YouTube, Instagram, </a:t>
            </a:r>
            <a:r>
              <a:rPr lang="fr-FR" sz="2000" dirty="0" err="1">
                <a:latin typeface="Georgia" panose="02040502050405020303" pitchFamily="18" charset="0"/>
              </a:rPr>
              <a:t>TikTok</a:t>
            </a:r>
            <a:r>
              <a:rPr lang="fr-FR" sz="2000" dirty="0">
                <a:latin typeface="Georgia" panose="02040502050405020303" pitchFamily="18" charset="0"/>
              </a:rPr>
              <a:t>).</a:t>
            </a:r>
          </a:p>
          <a:p>
            <a:br>
              <a:rPr lang="fr-FR" sz="2000" dirty="0">
                <a:latin typeface="Georgia" panose="02040502050405020303" pitchFamily="18" charset="0"/>
              </a:rPr>
            </a:br>
            <a:br>
              <a:rPr lang="fr-FR" sz="2000" dirty="0">
                <a:latin typeface="Georgia" panose="02040502050405020303" pitchFamily="18" charset="0"/>
              </a:rPr>
            </a:br>
            <a:r>
              <a:rPr lang="fr-FR" sz="2400" b="1" dirty="0">
                <a:latin typeface="Georgia" panose="02040502050405020303" pitchFamily="18" charset="0"/>
              </a:rPr>
              <a:t>Capter l’audience + Cohérence avec la TV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&gt;&gt;Réutilisation des personnages de la bande d’amis pour assurer la cohérence.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&gt;&gt;Ton complice, moderne et humoristique.</a:t>
            </a:r>
          </a:p>
          <a:p>
            <a:r>
              <a:rPr lang="fr-FR" sz="2000" dirty="0">
                <a:latin typeface="Georgia" panose="02040502050405020303" pitchFamily="18" charset="0"/>
              </a:rPr>
              <a:t>&gt;&gt;Format court et percutant pour maximiser l’attention sur les plateformes digitales.</a:t>
            </a:r>
          </a:p>
        </p:txBody>
      </p:sp>
    </p:spTree>
    <p:extLst>
      <p:ext uri="{BB962C8B-B14F-4D97-AF65-F5344CB8AC3E}">
        <p14:creationId xmlns:p14="http://schemas.microsoft.com/office/powerpoint/2010/main" val="2069004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38BB57-AD20-C6FB-BB59-25CDB2FACE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BCAB9029-B4E0-B6B4-8ED9-3C93F94B6A28}"/>
              </a:ext>
            </a:extLst>
          </p:cNvPr>
          <p:cNvSpPr txBox="1"/>
          <p:nvPr/>
        </p:nvSpPr>
        <p:spPr>
          <a:xfrm>
            <a:off x="641113" y="3050897"/>
            <a:ext cx="79191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Concept créatif des capsules vidéos </a:t>
            </a:r>
          </a:p>
        </p:txBody>
      </p:sp>
    </p:spTree>
    <p:extLst>
      <p:ext uri="{BB962C8B-B14F-4D97-AF65-F5344CB8AC3E}">
        <p14:creationId xmlns:p14="http://schemas.microsoft.com/office/powerpoint/2010/main" val="298220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DAAC89-45C6-711E-337E-85CAE4F59A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85ACBF4-2103-8107-ECC9-7FB481D1E0E5}"/>
              </a:ext>
            </a:extLst>
          </p:cNvPr>
          <p:cNvSpPr txBox="1"/>
          <p:nvPr/>
        </p:nvSpPr>
        <p:spPr>
          <a:xfrm>
            <a:off x="597569" y="281192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</p:spTree>
    <p:extLst>
      <p:ext uri="{BB962C8B-B14F-4D97-AF65-F5344CB8AC3E}">
        <p14:creationId xmlns:p14="http://schemas.microsoft.com/office/powerpoint/2010/main" val="1877467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0E50BCD5-41A2-EBB7-73FF-8EB813DFC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1431" y="195578"/>
            <a:ext cx="3619500" cy="6446520"/>
          </a:xfrm>
          <a:prstGeom prst="rect">
            <a:avLst/>
          </a:prstGeom>
        </p:spPr>
      </p:pic>
      <p:pic>
        <p:nvPicPr>
          <p:cNvPr id="1026" name="Picture 2" descr="Comment devenir un influenceur alimentaire ? Plixi">
            <a:extLst>
              <a:ext uri="{FF2B5EF4-FFF2-40B4-BE49-F238E27FC236}">
                <a16:creationId xmlns:a16="http://schemas.microsoft.com/office/drawing/2014/main" id="{02FA64DE-6CE2-BD9C-866D-F7D7CBBF89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48" y="1479372"/>
            <a:ext cx="2380105" cy="357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 2" descr="Une image contenant intérieur, personne, vaisselle, nourriture&#10;&#10;Le contenu généré par l’IA peut être incorrect.">
            <a:extLst>
              <a:ext uri="{FF2B5EF4-FFF2-40B4-BE49-F238E27FC236}">
                <a16:creationId xmlns:a16="http://schemas.microsoft.com/office/drawing/2014/main" id="{50995DAC-5216-29A1-AF9E-8DA0B132FB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0898" y="195578"/>
            <a:ext cx="3620033" cy="644818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BC4148A-A223-25B2-6BEC-EABDEE011777}"/>
              </a:ext>
            </a:extLst>
          </p:cNvPr>
          <p:cNvSpPr txBox="1"/>
          <p:nvPr/>
        </p:nvSpPr>
        <p:spPr>
          <a:xfrm>
            <a:off x="247373" y="204908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80D796A-97E8-1F84-F8E9-4DB501CCCE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0475" y="1479372"/>
            <a:ext cx="5411797" cy="5183050"/>
          </a:xfrm>
          <a:prstGeom prst="rect">
            <a:avLst/>
          </a:prstGeom>
        </p:spPr>
      </p:pic>
      <p:pic>
        <p:nvPicPr>
          <p:cNvPr id="7" name="Picture 2" descr="Text messages for TV and film. What works and what doesn't.">
            <a:extLst>
              <a:ext uri="{FF2B5EF4-FFF2-40B4-BE49-F238E27FC236}">
                <a16:creationId xmlns:a16="http://schemas.microsoft.com/office/drawing/2014/main" id="{39DE0FAD-E94F-8FA5-A53A-ED864CE024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5" t="11904" r="822" b="34682"/>
          <a:stretch/>
        </p:blipFill>
        <p:spPr bwMode="auto">
          <a:xfrm>
            <a:off x="303297" y="5178490"/>
            <a:ext cx="2380105" cy="146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80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48E71-EDA5-070D-D674-63D8E5980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F17C05D2-9658-F34E-6AE7-DEE9FC886DB4}"/>
              </a:ext>
            </a:extLst>
          </p:cNvPr>
          <p:cNvSpPr txBox="1"/>
          <p:nvPr/>
        </p:nvSpPr>
        <p:spPr>
          <a:xfrm>
            <a:off x="0" y="388761"/>
            <a:ext cx="114638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L’influence</a:t>
            </a:r>
          </a:p>
          <a:p>
            <a:r>
              <a:rPr lang="fr-FR" sz="3200" dirty="0">
                <a:solidFill>
                  <a:schemeClr val="bg1"/>
                </a:solidFill>
                <a:highlight>
                  <a:srgbClr val="D9117E"/>
                </a:highlight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Quand la communauté s’en mêle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130F182-E0B6-CD27-6F44-A335E660F4A3}"/>
              </a:ext>
            </a:extLst>
          </p:cNvPr>
          <p:cNvSpPr txBox="1"/>
          <p:nvPr/>
        </p:nvSpPr>
        <p:spPr>
          <a:xfrm>
            <a:off x="179209" y="1973985"/>
            <a:ext cx="7702048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r>
              <a:rPr lang="fr-FR" b="1" kern="100" dirty="0"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Capsule générique</a:t>
            </a:r>
            <a:endParaRPr lang="fr-FR" sz="14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Dans ces vidéos, nous allons découvrir qu’Anaïs est… influenceuse cuisine ! Elle partage avec ses followers ses meilleures recettes, ses ustensiles préférés, ses petites astuces, ses bons plans. Mais aujourd’hui, il semblerait que quelque chose retienne davantage l’attention de sa communauté…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En termes de réalisation, dans l’optique de simplifier la production, de jouer à fond la carte « influenceur » et d’avoir un rendu différent de notre saga classique, les images seront vues à travers la caméra du smartphone d’Anaïs, sur l’écran duquel nous pourrons également voir les réactions et commentaires des followers.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 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dans sa cuisine, face à son téléphone </a:t>
            </a:r>
            <a:r>
              <a:rPr lang="fr-FR" sz="12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: Salut</a:t>
            </a: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</a:t>
            </a:r>
            <a:r>
              <a:rPr lang="fr-FR" sz="12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à tous ! Et bienvenue dans ma cuisine ! Alors, aujourd’hui, au menu du Live, ma recette coup de cœur du moment : le soufflé…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Les messages pleuvent sur l’écran du smartphone. Et ils ne parlent que d’une chose : la cuisine d’Anaïs ! Anaïs fronce les sourcils en lisant les messages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surprise : </a:t>
            </a:r>
            <a:r>
              <a:rPr lang="fr-FR" sz="12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Ma cuisine, c’est qui ? Bah, ma cuisine, c’est Darty !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 se ressaisit et reprend :</a:t>
            </a:r>
            <a:r>
              <a:rPr lang="fr-FR" sz="12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Allez, on reprend ! Aujourd’hui donc, le </a:t>
            </a:r>
            <a:r>
              <a:rPr lang="fr-FR" sz="1200" kern="100" dirty="0" err="1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souffl</a:t>
            </a:r>
            <a:r>
              <a:rPr lang="fr-FR" sz="12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…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- Anaïs, une nouvelle fois interrompue par ses nombreux messages : </a:t>
            </a:r>
            <a:r>
              <a:rPr lang="fr-FR" sz="12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Oui Gordon66, ma cuisine, c’est Darty !!!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CUT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Plan large d’Anaïs en train de cuisiner dans sa belle cuisine DARTY.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>
              <a:buNone/>
            </a:pPr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Voix off :</a:t>
            </a:r>
            <a:r>
              <a:rPr lang="fr-FR" sz="12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 Eh oui, Darty fait aussi des cuisines !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  <a:p>
            <a:pPr algn="just"/>
            <a:r>
              <a:rPr lang="fr-FR" sz="1200" i="1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Carton </a:t>
            </a:r>
            <a:r>
              <a:rPr lang="fr-FR" sz="1200" kern="1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Aptos" panose="020B0004020202020204" pitchFamily="34" charset="0"/>
                <a:cs typeface="Times New Roman (Corps CS)"/>
              </a:rPr>
              <a:t>cuisine.darty.com</a:t>
            </a:r>
            <a:endParaRPr lang="fr-FR" sz="1200" kern="100" dirty="0">
              <a:effectLst/>
              <a:latin typeface="Georgia" panose="02040502050405020303" pitchFamily="18" charset="0"/>
              <a:ea typeface="Aptos" panose="020B0004020202020204" pitchFamily="34" charset="0"/>
              <a:cs typeface="Times New Roman (Corps CS)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C797C13-A677-E9D9-361B-BB3FE9F88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92800" y="2379305"/>
            <a:ext cx="3419585" cy="3275045"/>
          </a:xfrm>
          <a:prstGeom prst="rect">
            <a:avLst/>
          </a:prstGeom>
        </p:spPr>
      </p:pic>
      <p:pic>
        <p:nvPicPr>
          <p:cNvPr id="4" name="Picture 2" descr="Text messages for TV and film. What works and what doesn't.">
            <a:extLst>
              <a:ext uri="{FF2B5EF4-FFF2-40B4-BE49-F238E27FC236}">
                <a16:creationId xmlns:a16="http://schemas.microsoft.com/office/drawing/2014/main" id="{5EE4907E-F215-E795-9710-E72B423CF8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65" t="11904" r="822" b="34682"/>
          <a:stretch/>
        </p:blipFill>
        <p:spPr bwMode="auto">
          <a:xfrm>
            <a:off x="9032280" y="4189078"/>
            <a:ext cx="2380105" cy="146527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1414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6AD1E3-1717-DF2D-FA53-4F354B703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Quelques </a:t>
            </a:r>
            <a:r>
              <a:rPr lang="fr-FR" dirty="0" err="1"/>
              <a:t>refs</a:t>
            </a: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182637E-6595-12AE-F120-5D5AA2615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6960" y="4317776"/>
            <a:ext cx="3193986" cy="76642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69DE7092-6C54-AD56-DB64-AA1A0526DC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7202" y="5128297"/>
            <a:ext cx="2622522" cy="144917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93B1DA3-C040-1B23-7866-B01EA54B54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50355" y="1991794"/>
            <a:ext cx="2855744" cy="2301085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A46377D-C652-A58B-0F3A-430C4928F9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0355" y="1038929"/>
            <a:ext cx="2855744" cy="971378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5F97255-6276-0D77-9E49-55F443106E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6960" y="1116599"/>
            <a:ext cx="2855745" cy="812154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1B343D1-C695-AD8A-AEA5-8A5D0E928A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6960" y="2342217"/>
            <a:ext cx="2539137" cy="1534658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A96C68E5-4014-1106-41F6-C2B4AAE93C6F}"/>
              </a:ext>
            </a:extLst>
          </p:cNvPr>
          <p:cNvSpPr txBox="1"/>
          <p:nvPr/>
        </p:nvSpPr>
        <p:spPr>
          <a:xfrm>
            <a:off x="8452672" y="1938767"/>
            <a:ext cx="60960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Bef>
                <a:spcPts val="3000"/>
              </a:spcBef>
              <a:spcAft>
                <a:spcPts val="1500"/>
              </a:spcAft>
            </a:pPr>
            <a:r>
              <a:rPr lang="fr-FR" sz="1100" b="1" i="0" dirty="0" err="1">
                <a:solidFill>
                  <a:srgbClr val="010101"/>
                </a:solidFill>
                <a:effectLst/>
                <a:latin typeface="Roboto" panose="02000000000000000000" pitchFamily="2" charset="0"/>
              </a:rPr>
              <a:t>EnjoyPhoenix</a:t>
            </a:r>
            <a:r>
              <a:rPr lang="fr-FR" sz="1100" b="1" i="0" dirty="0">
                <a:solidFill>
                  <a:srgbClr val="010101"/>
                </a:solidFill>
                <a:effectLst/>
                <a:latin typeface="Roboto" panose="02000000000000000000" pitchFamily="2" charset="0"/>
              </a:rPr>
              <a:t> </a:t>
            </a:r>
            <a:br>
              <a:rPr lang="fr-FR" sz="1100" b="1" i="0" dirty="0">
                <a:solidFill>
                  <a:srgbClr val="010101"/>
                </a:solidFill>
                <a:effectLst/>
                <a:latin typeface="Roboto" panose="02000000000000000000" pitchFamily="2" charset="0"/>
              </a:rPr>
            </a:br>
            <a:r>
              <a:rPr lang="fr-FR" sz="1100" b="1" i="0" dirty="0">
                <a:solidFill>
                  <a:srgbClr val="010101"/>
                </a:solidFill>
                <a:effectLst/>
                <a:latin typeface="Roboto" panose="02000000000000000000" pitchFamily="2" charset="0"/>
              </a:rPr>
              <a:t>et ses recettes sur Twitch</a:t>
            </a:r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F7D171EB-3504-B42E-D32A-2E4B7A11207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5903" y="1991794"/>
            <a:ext cx="2553815" cy="2055181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FA7339E6-7F4B-80AD-CFD9-2E30F05EC8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00191" y="1085686"/>
            <a:ext cx="2703591" cy="836423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6B83505B-F165-4BE9-2830-B7877C0157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0983" y="5022768"/>
            <a:ext cx="2553816" cy="90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85808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4_Template_CSA_2016">
  <a:themeElements>
    <a:clrScheme name="CSA_PALETTE_2021">
      <a:dk1>
        <a:srgbClr val="000000"/>
      </a:dk1>
      <a:lt1>
        <a:srgbClr val="FFFFFF"/>
      </a:lt1>
      <a:dk2>
        <a:srgbClr val="000000"/>
      </a:dk2>
      <a:lt2>
        <a:srgbClr val="FEFFFE"/>
      </a:lt2>
      <a:accent1>
        <a:srgbClr val="326BDE"/>
      </a:accent1>
      <a:accent2>
        <a:srgbClr val="F7E156"/>
      </a:accent2>
      <a:accent3>
        <a:srgbClr val="FC9E3B"/>
      </a:accent3>
      <a:accent4>
        <a:srgbClr val="FC8374"/>
      </a:accent4>
      <a:accent5>
        <a:srgbClr val="99A9C1"/>
      </a:accent5>
      <a:accent6>
        <a:srgbClr val="7E8385"/>
      </a:accent6>
      <a:hlink>
        <a:srgbClr val="0563C1"/>
      </a:hlink>
      <a:folHlink>
        <a:srgbClr val="7E8385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NAC x APPLE - Maquette.potx" id="{F2ACE80F-1C15-42D4-B5BA-CC741A07F627}" vid="{2C9906E3-4ABC-4962-99F8-E6827FE29830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39216</TotalTime>
  <Words>1387</Words>
  <Application>Microsoft Office PowerPoint</Application>
  <PresentationFormat>Grand écran</PresentationFormat>
  <Paragraphs>101</Paragraphs>
  <Slides>14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14</vt:i4>
      </vt:variant>
    </vt:vector>
  </HeadingPairs>
  <TitlesOfParts>
    <vt:vector size="26" baseType="lpstr">
      <vt:lpstr>Tahoma</vt:lpstr>
      <vt:lpstr>Verdana</vt:lpstr>
      <vt:lpstr>Georgia</vt:lpstr>
      <vt:lpstr>Calibri</vt:lpstr>
      <vt:lpstr>Century Gothic</vt:lpstr>
      <vt:lpstr>Wingdings</vt:lpstr>
      <vt:lpstr>Roboto</vt:lpstr>
      <vt:lpstr>Lucida Grande</vt:lpstr>
      <vt:lpstr>Arial</vt:lpstr>
      <vt:lpstr>Police système Courant</vt:lpstr>
      <vt:lpstr>1_Thème LNB</vt:lpstr>
      <vt:lpstr>4_Template_CSA_2016</vt:lpstr>
      <vt:lpstr>Présentation PowerPoint</vt:lpstr>
      <vt:lpstr>Branding digital - vidéo</vt:lpstr>
      <vt:lpstr>Branding digital - vidéo</vt:lpstr>
      <vt:lpstr>Contraintes &amp; orientations stratégiques</vt:lpstr>
      <vt:lpstr>Présentation PowerPoint</vt:lpstr>
      <vt:lpstr>Présentation PowerPoint</vt:lpstr>
      <vt:lpstr>Présentation PowerPoint</vt:lpstr>
      <vt:lpstr>Présentation PowerPoint</vt:lpstr>
      <vt:lpstr>Quelques refs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129</cp:revision>
  <cp:lastPrinted>2022-07-05T07:32:58Z</cp:lastPrinted>
  <dcterms:created xsi:type="dcterms:W3CDTF">2023-04-17T13:19:25Z</dcterms:created>
  <dcterms:modified xsi:type="dcterms:W3CDTF">2025-04-02T15:34:45Z</dcterms:modified>
  <cp:category/>
</cp:coreProperties>
</file>