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30"/>
  </p:notesMasterIdLst>
  <p:handoutMasterIdLst>
    <p:handoutMasterId r:id="rId31"/>
  </p:handoutMasterIdLst>
  <p:sldIdLst>
    <p:sldId id="1843" r:id="rId2"/>
    <p:sldId id="2147479688" r:id="rId3"/>
    <p:sldId id="1902" r:id="rId4"/>
    <p:sldId id="2147479695" r:id="rId5"/>
    <p:sldId id="2147479693" r:id="rId6"/>
    <p:sldId id="2147479694" r:id="rId7"/>
    <p:sldId id="2147479687" r:id="rId8"/>
    <p:sldId id="2147479699" r:id="rId9"/>
    <p:sldId id="2147479698" r:id="rId10"/>
    <p:sldId id="2147479701" r:id="rId11"/>
    <p:sldId id="2147479700" r:id="rId12"/>
    <p:sldId id="2147479661" r:id="rId13"/>
    <p:sldId id="2147479666" r:id="rId14"/>
    <p:sldId id="2147479667" r:id="rId15"/>
    <p:sldId id="2147479702" r:id="rId16"/>
    <p:sldId id="2147479678" r:id="rId17"/>
    <p:sldId id="2147479675" r:id="rId18"/>
    <p:sldId id="2147479673" r:id="rId19"/>
    <p:sldId id="2147479712" r:id="rId20"/>
    <p:sldId id="2147479686" r:id="rId21"/>
    <p:sldId id="2147479703" r:id="rId22"/>
    <p:sldId id="2147479707" r:id="rId23"/>
    <p:sldId id="2147479706" r:id="rId24"/>
    <p:sldId id="2147479705" r:id="rId25"/>
    <p:sldId id="2147479704" r:id="rId26"/>
    <p:sldId id="2147479709" r:id="rId27"/>
    <p:sldId id="2147479708" r:id="rId28"/>
    <p:sldId id="2147479711" r:id="rId29"/>
  </p:sldIdLst>
  <p:sldSz cx="12192000" cy="6858000"/>
  <p:notesSz cx="9906000" cy="14335125"/>
  <p:embeddedFontLst>
    <p:embeddedFont>
      <p:font typeface="Avenir Next LT Pro" panose="020B0504020202020204" pitchFamily="34" charset="0"/>
      <p:regular r:id="rId32"/>
      <p:bold r:id="rId33"/>
      <p:italic r:id="rId34"/>
      <p:boldItalic r:id="rId35"/>
    </p:embeddedFont>
    <p:embeddedFont>
      <p:font typeface="Georgia" panose="02040502050405020303" pitchFamily="18" charset="0"/>
      <p:regular r:id="rId36"/>
      <p:bold r:id="rId37"/>
      <p:italic r:id="rId38"/>
      <p:boldItalic r:id="rId39"/>
    </p:embeddedFont>
    <p:embeddedFont>
      <p:font typeface="Playfair Display" panose="00000500000000000000" pitchFamily="2" charset="0"/>
      <p:regular r:id="rId40"/>
      <p:bold r:id="rId41"/>
      <p:italic r:id="rId42"/>
      <p:boldItalic r:id="rId43"/>
    </p:embeddedFont>
    <p:embeddedFont>
      <p:font typeface="Tahoma" panose="020B0604030504040204" pitchFamily="34" charset="0"/>
      <p:regular r:id="rId44"/>
      <p:bold r:id="rId45"/>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117E"/>
    <a:srgbClr val="FBEC13"/>
    <a:srgbClr val="F79FCF"/>
    <a:srgbClr val="FDE9F3"/>
    <a:srgbClr val="C3FFE2"/>
    <a:srgbClr val="FFB061"/>
    <a:srgbClr val="FFFFFF"/>
    <a:srgbClr val="EDE8E3"/>
    <a:srgbClr val="A27F4A"/>
    <a:srgbClr val="DAA4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7259" autoAdjust="0"/>
  </p:normalViewPr>
  <p:slideViewPr>
    <p:cSldViewPr snapToGrid="0">
      <p:cViewPr varScale="1">
        <p:scale>
          <a:sx n="92" d="100"/>
          <a:sy n="92" d="100"/>
        </p:scale>
        <p:origin x="216" y="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45" d="100"/>
          <a:sy n="45" d="100"/>
        </p:scale>
        <p:origin x="3082" y="29"/>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4"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49FB6D-E061-797D-3ADC-330E0BB2564A}"/>
              </a:ext>
            </a:extLst>
          </p:cNvPr>
          <p:cNvSpPr>
            <a:spLocks noGrp="1"/>
          </p:cNvSpPr>
          <p:nvPr>
            <p:ph type="hdr" sz="quarter"/>
          </p:nvPr>
        </p:nvSpPr>
        <p:spPr>
          <a:xfrm>
            <a:off x="0" y="0"/>
            <a:ext cx="4292600" cy="71913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04F767B2-1972-4C2B-A78D-BD89EEE385BB}"/>
              </a:ext>
            </a:extLst>
          </p:cNvPr>
          <p:cNvSpPr>
            <a:spLocks noGrp="1"/>
          </p:cNvSpPr>
          <p:nvPr>
            <p:ph type="dt" sz="quarter" idx="1"/>
          </p:nvPr>
        </p:nvSpPr>
        <p:spPr>
          <a:xfrm>
            <a:off x="5611813" y="0"/>
            <a:ext cx="4292600" cy="719138"/>
          </a:xfrm>
          <a:prstGeom prst="rect">
            <a:avLst/>
          </a:prstGeom>
        </p:spPr>
        <p:txBody>
          <a:bodyPr vert="horz" lIns="91440" tIns="45720" rIns="91440" bIns="45720" rtlCol="0"/>
          <a:lstStyle>
            <a:lvl1pPr algn="r">
              <a:defRPr sz="1200"/>
            </a:lvl1pPr>
          </a:lstStyle>
          <a:p>
            <a:fld id="{A94D9970-D15E-421E-9E71-33FC858BAE7F}" type="datetimeFigureOut">
              <a:rPr lang="fr-FR" smtClean="0"/>
              <a:t>25/02/2025</a:t>
            </a:fld>
            <a:endParaRPr lang="fr-FR"/>
          </a:p>
        </p:txBody>
      </p:sp>
      <p:sp>
        <p:nvSpPr>
          <p:cNvPr id="4" name="Espace réservé du pied de page 3">
            <a:extLst>
              <a:ext uri="{FF2B5EF4-FFF2-40B4-BE49-F238E27FC236}">
                <a16:creationId xmlns:a16="http://schemas.microsoft.com/office/drawing/2014/main" id="{0B5F375A-16E3-76E7-489D-3B7DAD80A961}"/>
              </a:ext>
            </a:extLst>
          </p:cNvPr>
          <p:cNvSpPr>
            <a:spLocks noGrp="1"/>
          </p:cNvSpPr>
          <p:nvPr>
            <p:ph type="ftr" sz="quarter" idx="2"/>
          </p:nvPr>
        </p:nvSpPr>
        <p:spPr>
          <a:xfrm>
            <a:off x="0" y="13615988"/>
            <a:ext cx="4292600" cy="71913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862C3654-3699-3AC9-D572-82B0EDF13C1B}"/>
              </a:ext>
            </a:extLst>
          </p:cNvPr>
          <p:cNvSpPr>
            <a:spLocks noGrp="1"/>
          </p:cNvSpPr>
          <p:nvPr>
            <p:ph type="sldNum" sz="quarter" idx="3"/>
          </p:nvPr>
        </p:nvSpPr>
        <p:spPr>
          <a:xfrm>
            <a:off x="5611813" y="13615988"/>
            <a:ext cx="4292600" cy="719137"/>
          </a:xfrm>
          <a:prstGeom prst="rect">
            <a:avLst/>
          </a:prstGeom>
        </p:spPr>
        <p:txBody>
          <a:bodyPr vert="horz" lIns="91440" tIns="45720" rIns="91440" bIns="45720" rtlCol="0" anchor="b"/>
          <a:lstStyle>
            <a:lvl1pPr algn="r">
              <a:defRPr sz="1200"/>
            </a:lvl1pPr>
          </a:lstStyle>
          <a:p>
            <a:fld id="{AFBDE402-1411-42EB-863D-10D8BB653374}" type="slidenum">
              <a:rPr lang="fr-FR" smtClean="0"/>
              <a:t>‹N°›</a:t>
            </a:fld>
            <a:endParaRPr lang="fr-FR"/>
          </a:p>
        </p:txBody>
      </p:sp>
    </p:spTree>
    <p:extLst>
      <p:ext uri="{BB962C8B-B14F-4D97-AF65-F5344CB8AC3E}">
        <p14:creationId xmlns:p14="http://schemas.microsoft.com/office/powerpoint/2010/main" val="38043846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25/02/2025</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3DFB7-2B49-A316-BE8F-CB6468AF0FEB}"/>
            </a:ext>
          </a:extLst>
        </p:cNvPr>
        <p:cNvGrpSpPr/>
        <p:nvPr/>
      </p:nvGrpSpPr>
      <p:grpSpPr>
        <a:xfrm>
          <a:off x="0" y="0"/>
          <a:ext cx="0" cy="0"/>
          <a:chOff x="0" y="0"/>
          <a:chExt cx="0" cy="0"/>
        </a:xfrm>
      </p:grpSpPr>
      <p:sp>
        <p:nvSpPr>
          <p:cNvPr id="66562" name="Rectangle 7">
            <a:extLst>
              <a:ext uri="{FF2B5EF4-FFF2-40B4-BE49-F238E27FC236}">
                <a16:creationId xmlns:a16="http://schemas.microsoft.com/office/drawing/2014/main" id="{5F370B2D-A120-7D0C-3597-4C1580F871C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220C2B2-54AC-4EEA-B6A8-19E0E98FCDD5}" type="slidenum">
              <a:rPr lang="fr-FR" altLang="fr-FR"/>
              <a:pPr>
                <a:spcBef>
                  <a:spcPct val="0"/>
                </a:spcBef>
              </a:pPr>
              <a:t>9</a:t>
            </a:fld>
            <a:endParaRPr lang="fr-FR" altLang="fr-FR" dirty="0"/>
          </a:p>
        </p:txBody>
      </p:sp>
      <p:sp>
        <p:nvSpPr>
          <p:cNvPr id="66563" name="Rectangle 2">
            <a:extLst>
              <a:ext uri="{FF2B5EF4-FFF2-40B4-BE49-F238E27FC236}">
                <a16:creationId xmlns:a16="http://schemas.microsoft.com/office/drawing/2014/main" id="{B4E0B763-19AA-DC0B-E1CF-880E3BED9FA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a:extLst>
              <a:ext uri="{FF2B5EF4-FFF2-40B4-BE49-F238E27FC236}">
                <a16:creationId xmlns:a16="http://schemas.microsoft.com/office/drawing/2014/main" id="{F20038A2-6BAA-FBD5-DE09-229CCEF6197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dirty="0"/>
          </a:p>
        </p:txBody>
      </p:sp>
    </p:spTree>
    <p:extLst>
      <p:ext uri="{BB962C8B-B14F-4D97-AF65-F5344CB8AC3E}">
        <p14:creationId xmlns:p14="http://schemas.microsoft.com/office/powerpoint/2010/main" val="692023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870BF7-D1F0-5652-F4A2-B67FD2E14A0F}"/>
            </a:ext>
          </a:extLst>
        </p:cNvPr>
        <p:cNvGrpSpPr/>
        <p:nvPr/>
      </p:nvGrpSpPr>
      <p:grpSpPr>
        <a:xfrm>
          <a:off x="0" y="0"/>
          <a:ext cx="0" cy="0"/>
          <a:chOff x="0" y="0"/>
          <a:chExt cx="0" cy="0"/>
        </a:xfrm>
      </p:grpSpPr>
      <p:sp>
        <p:nvSpPr>
          <p:cNvPr id="66562" name="Rectangle 7">
            <a:extLst>
              <a:ext uri="{FF2B5EF4-FFF2-40B4-BE49-F238E27FC236}">
                <a16:creationId xmlns:a16="http://schemas.microsoft.com/office/drawing/2014/main" id="{E6A60DDD-E5A4-C1F3-886C-2BA8372FD74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220C2B2-54AC-4EEA-B6A8-19E0E98FCDD5}" type="slidenum">
              <a:rPr lang="fr-FR" altLang="fr-FR"/>
              <a:pPr>
                <a:spcBef>
                  <a:spcPct val="0"/>
                </a:spcBef>
              </a:pPr>
              <a:t>10</a:t>
            </a:fld>
            <a:endParaRPr lang="fr-FR" altLang="fr-FR" dirty="0"/>
          </a:p>
        </p:txBody>
      </p:sp>
      <p:sp>
        <p:nvSpPr>
          <p:cNvPr id="66563" name="Rectangle 2">
            <a:extLst>
              <a:ext uri="{FF2B5EF4-FFF2-40B4-BE49-F238E27FC236}">
                <a16:creationId xmlns:a16="http://schemas.microsoft.com/office/drawing/2014/main" id="{A50E38C0-B3A8-5594-5F99-D501E861484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a:extLst>
              <a:ext uri="{FF2B5EF4-FFF2-40B4-BE49-F238E27FC236}">
                <a16:creationId xmlns:a16="http://schemas.microsoft.com/office/drawing/2014/main" id="{D59424F0-72EE-0953-5D32-2F9DAC6C7BD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dirty="0"/>
          </a:p>
        </p:txBody>
      </p:sp>
    </p:spTree>
    <p:extLst>
      <p:ext uri="{BB962C8B-B14F-4D97-AF65-F5344CB8AC3E}">
        <p14:creationId xmlns:p14="http://schemas.microsoft.com/office/powerpoint/2010/main" val="2115252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E1722-1550-347D-5D7C-E6A1C1868C03}"/>
            </a:ext>
          </a:extLst>
        </p:cNvPr>
        <p:cNvGrpSpPr/>
        <p:nvPr/>
      </p:nvGrpSpPr>
      <p:grpSpPr>
        <a:xfrm>
          <a:off x="0" y="0"/>
          <a:ext cx="0" cy="0"/>
          <a:chOff x="0" y="0"/>
          <a:chExt cx="0" cy="0"/>
        </a:xfrm>
      </p:grpSpPr>
      <p:sp>
        <p:nvSpPr>
          <p:cNvPr id="66562" name="Rectangle 7">
            <a:extLst>
              <a:ext uri="{FF2B5EF4-FFF2-40B4-BE49-F238E27FC236}">
                <a16:creationId xmlns:a16="http://schemas.microsoft.com/office/drawing/2014/main" id="{C5433FE2-25B7-05EE-DB89-6F16E962056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220C2B2-54AC-4EEA-B6A8-19E0E98FCDD5}" type="slidenum">
              <a:rPr lang="fr-FR" altLang="fr-FR"/>
              <a:pPr>
                <a:spcBef>
                  <a:spcPct val="0"/>
                </a:spcBef>
              </a:pPr>
              <a:t>11</a:t>
            </a:fld>
            <a:endParaRPr lang="fr-FR" altLang="fr-FR" dirty="0"/>
          </a:p>
        </p:txBody>
      </p:sp>
      <p:sp>
        <p:nvSpPr>
          <p:cNvPr id="66563" name="Rectangle 2">
            <a:extLst>
              <a:ext uri="{FF2B5EF4-FFF2-40B4-BE49-F238E27FC236}">
                <a16:creationId xmlns:a16="http://schemas.microsoft.com/office/drawing/2014/main" id="{04EA8058-8FAE-9090-0C13-11E05057ED4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a:extLst>
              <a:ext uri="{FF2B5EF4-FFF2-40B4-BE49-F238E27FC236}">
                <a16:creationId xmlns:a16="http://schemas.microsoft.com/office/drawing/2014/main" id="{4830D59E-EE0B-F107-D5CF-0230FB8473A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dirty="0"/>
          </a:p>
        </p:txBody>
      </p:sp>
    </p:spTree>
    <p:extLst>
      <p:ext uri="{BB962C8B-B14F-4D97-AF65-F5344CB8AC3E}">
        <p14:creationId xmlns:p14="http://schemas.microsoft.com/office/powerpoint/2010/main" val="21399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BB515878-E3CD-4B1B-80BD-DF3607E6B74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220C2B2-54AC-4EEA-B6A8-19E0E98FCDD5}" type="slidenum">
              <a:rPr lang="fr-FR" altLang="fr-FR"/>
              <a:pPr>
                <a:spcBef>
                  <a:spcPct val="0"/>
                </a:spcBef>
              </a:pPr>
              <a:t>12</a:t>
            </a:fld>
            <a:endParaRPr lang="fr-FR" altLang="fr-FR" dirty="0"/>
          </a:p>
        </p:txBody>
      </p:sp>
      <p:sp>
        <p:nvSpPr>
          <p:cNvPr id="66563" name="Rectangle 2">
            <a:extLst>
              <a:ext uri="{FF2B5EF4-FFF2-40B4-BE49-F238E27FC236}">
                <a16:creationId xmlns:a16="http://schemas.microsoft.com/office/drawing/2014/main" id="{40222143-8240-4A1B-AFD7-8D4367F2AA2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a:extLst>
              <a:ext uri="{FF2B5EF4-FFF2-40B4-BE49-F238E27FC236}">
                <a16:creationId xmlns:a16="http://schemas.microsoft.com/office/drawing/2014/main" id="{B19AE753-4393-407D-A26F-AB338784432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dirty="0"/>
          </a:p>
        </p:txBody>
      </p:sp>
    </p:spTree>
    <p:extLst>
      <p:ext uri="{BB962C8B-B14F-4D97-AF65-F5344CB8AC3E}">
        <p14:creationId xmlns:p14="http://schemas.microsoft.com/office/powerpoint/2010/main" val="2610045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BB515878-E3CD-4B1B-80BD-DF3607E6B74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220C2B2-54AC-4EEA-B6A8-19E0E98FCDD5}" type="slidenum">
              <a:rPr lang="fr-FR" altLang="fr-FR"/>
              <a:pPr>
                <a:spcBef>
                  <a:spcPct val="0"/>
                </a:spcBef>
              </a:pPr>
              <a:t>13</a:t>
            </a:fld>
            <a:endParaRPr lang="fr-FR" altLang="fr-FR" dirty="0"/>
          </a:p>
        </p:txBody>
      </p:sp>
      <p:sp>
        <p:nvSpPr>
          <p:cNvPr id="66563" name="Rectangle 2">
            <a:extLst>
              <a:ext uri="{FF2B5EF4-FFF2-40B4-BE49-F238E27FC236}">
                <a16:creationId xmlns:a16="http://schemas.microsoft.com/office/drawing/2014/main" id="{40222143-8240-4A1B-AFD7-8D4367F2AA2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a:extLst>
              <a:ext uri="{FF2B5EF4-FFF2-40B4-BE49-F238E27FC236}">
                <a16:creationId xmlns:a16="http://schemas.microsoft.com/office/drawing/2014/main" id="{B19AE753-4393-407D-A26F-AB338784432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dirty="0"/>
          </a:p>
        </p:txBody>
      </p:sp>
    </p:spTree>
    <p:extLst>
      <p:ext uri="{BB962C8B-B14F-4D97-AF65-F5344CB8AC3E}">
        <p14:creationId xmlns:p14="http://schemas.microsoft.com/office/powerpoint/2010/main" val="665423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22.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7" y="875654"/>
            <a:ext cx="3581401"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4A8A5C1A-ECD2-40E0-9A8D-E0326433E9DA}" type="datetimeFigureOut">
              <a:rPr lang="fr-FR" smtClean="0"/>
              <a:t>25/02/2025</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84ADB04D-E4F9-4947-AB26-4570721084A2}" type="slidenum">
              <a:rPr lang="fr-FR" smtClean="0"/>
              <a:t>‹N°›</a:t>
            </a:fld>
            <a:endParaRPr lang="fr-FR" dirty="0"/>
          </a:p>
        </p:txBody>
      </p:sp>
    </p:spTree>
    <p:extLst>
      <p:ext uri="{BB962C8B-B14F-4D97-AF65-F5344CB8AC3E}">
        <p14:creationId xmlns:p14="http://schemas.microsoft.com/office/powerpoint/2010/main" val="13549791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4A8A5C1A-ECD2-40E0-9A8D-E0326433E9DA}" type="datetimeFigureOut">
              <a:rPr lang="fr-FR" smtClean="0"/>
              <a:t>25/02/2025</a:t>
            </a:fld>
            <a:endParaRPr lang="fr-FR" dirty="0"/>
          </a:p>
        </p:txBody>
      </p:sp>
      <p:sp>
        <p:nvSpPr>
          <p:cNvPr id="4" name="Footer Placeholder 3"/>
          <p:cNvSpPr>
            <a:spLocks noGrp="1"/>
          </p:cNvSpPr>
          <p:nvPr>
            <p:ph type="ftr" sz="quarter" idx="11"/>
          </p:nvPr>
        </p:nvSpPr>
        <p:spPr/>
        <p:txBody>
          <a:bodyPr/>
          <a:lstStyle/>
          <a:p>
            <a:endParaRPr lang="fr-FR" dirty="0"/>
          </a:p>
        </p:txBody>
      </p:sp>
      <p:sp>
        <p:nvSpPr>
          <p:cNvPr id="5" name="Slide Number Placeholder 4"/>
          <p:cNvSpPr>
            <a:spLocks noGrp="1"/>
          </p:cNvSpPr>
          <p:nvPr>
            <p:ph type="sldNum" sz="quarter" idx="12"/>
          </p:nvPr>
        </p:nvSpPr>
        <p:spPr/>
        <p:txBody>
          <a:bodyPr/>
          <a:lstStyle/>
          <a:p>
            <a:fld id="{84ADB04D-E4F9-4947-AB26-4570721084A2}" type="slidenum">
              <a:rPr lang="fr-FR" smtClean="0"/>
              <a:t>‹N°›</a:t>
            </a:fld>
            <a:endParaRPr lang="fr-FR" dirty="0"/>
          </a:p>
        </p:txBody>
      </p:sp>
    </p:spTree>
    <p:extLst>
      <p:ext uri="{BB962C8B-B14F-4D97-AF65-F5344CB8AC3E}">
        <p14:creationId xmlns:p14="http://schemas.microsoft.com/office/powerpoint/2010/main" val="42116828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a:pattFill prst="divot">
            <a:fgClr>
              <a:schemeClr val="accent1"/>
            </a:fgClr>
            <a:bgClr>
              <a:schemeClr val="bg1"/>
            </a:bgClr>
          </a:pattFill>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99629514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rgbClr val="231F20"/>
                </a:solidFill>
                <a:latin typeface="Playfair Display"/>
                <a:cs typeface="Playfair Display"/>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2/25/2025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15400808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dirty="0"/>
              <a:t>Cliquez sur l'icône pour ajouter un graphique</a:t>
            </a:r>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dirty="0"/>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41"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cxnSp>
        <p:nvCxnSpPr>
          <p:cNvPr id="23" name="Straight Connector 2">
            <a:extLst>
              <a:ext uri="{FF2B5EF4-FFF2-40B4-BE49-F238E27FC236}">
                <a16:creationId xmlns:a16="http://schemas.microsoft.com/office/drawing/2014/main" id="{7A10451D-2C54-46D8-08B1-C72D3F642F31}"/>
              </a:ext>
            </a:extLst>
          </p:cNvPr>
          <p:cNvCxnSpPr/>
          <p:nvPr userDrawn="1"/>
        </p:nvCxnSpPr>
        <p:spPr>
          <a:xfrm>
            <a:off x="10816715" y="6370525"/>
            <a:ext cx="0" cy="381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 id="2147483713" r:id="rId36"/>
    <p:sldLayoutId id="2147483714" r:id="rId37"/>
    <p:sldLayoutId id="2147483715" r:id="rId38"/>
    <p:sldLayoutId id="2147483716" r:id="rId39"/>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6.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gif"/><Relationship Id="rId1" Type="http://schemas.openxmlformats.org/officeDocument/2006/relationships/slideLayout" Target="../slideLayouts/slideLayout38.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4.png"/><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8.xml"/></Relationships>
</file>

<file path=ppt/slides/_rels/slide2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3.png"/><Relationship Id="rId1" Type="http://schemas.openxmlformats.org/officeDocument/2006/relationships/slideLayout" Target="../slideLayouts/slideLayout38.xml"/><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77CC79-AE4A-A325-B787-9D71C0E40B89}"/>
              </a:ext>
            </a:extLst>
          </p:cNvPr>
          <p:cNvPicPr>
            <a:picLocks noChangeAspect="1"/>
          </p:cNvPicPr>
          <p:nvPr/>
        </p:nvPicPr>
        <p:blipFill>
          <a:blip r:embed="rId2"/>
          <a:srcRect l="21412" r="2941"/>
          <a:stretch/>
        </p:blipFill>
        <p:spPr>
          <a:xfrm>
            <a:off x="0" y="2"/>
            <a:ext cx="12192000" cy="6857998"/>
          </a:xfrm>
          <a:prstGeom prst="rect">
            <a:avLst/>
          </a:prstGeom>
        </p:spPr>
      </p:pic>
      <p:sp>
        <p:nvSpPr>
          <p:cNvPr id="15" name="Rectangle 14">
            <a:extLst>
              <a:ext uri="{FF2B5EF4-FFF2-40B4-BE49-F238E27FC236}">
                <a16:creationId xmlns:a16="http://schemas.microsoft.com/office/drawing/2014/main" id="{C80F01FC-3318-14D5-07AC-101D4B930F25}"/>
              </a:ext>
            </a:extLst>
          </p:cNvPr>
          <p:cNvSpPr/>
          <p:nvPr/>
        </p:nvSpPr>
        <p:spPr>
          <a:xfrm>
            <a:off x="8238" y="1"/>
            <a:ext cx="12192000" cy="6857999"/>
          </a:xfrm>
          <a:prstGeom prst="rect">
            <a:avLst/>
          </a:prstGeom>
          <a:solidFill>
            <a:schemeClr val="tx1">
              <a:lumMod val="95000"/>
              <a:lumOff val="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CEB37665-B4C5-4940-AD9E-D67FEF433DEF}"/>
              </a:ext>
            </a:extLst>
          </p:cNvPr>
          <p:cNvSpPr/>
          <p:nvPr/>
        </p:nvSpPr>
        <p:spPr>
          <a:xfrm>
            <a:off x="813065" y="2490206"/>
            <a:ext cx="8888820" cy="2339102"/>
          </a:xfrm>
          <a:prstGeom prst="rect">
            <a:avLst/>
          </a:prstGeom>
        </p:spPr>
        <p:txBody>
          <a:bodyPr wrap="square">
            <a:spAutoFit/>
          </a:bodyPr>
          <a:lstStyle/>
          <a:p>
            <a:pPr lvl="0" eaLnBrk="0" fontAlgn="base" hangingPunct="0">
              <a:spcBef>
                <a:spcPct val="0"/>
              </a:spcBef>
              <a:spcAft>
                <a:spcPct val="0"/>
              </a:spcAft>
              <a:defRPr/>
            </a:pPr>
            <a:r>
              <a:rPr lang="fr-FR" sz="4000" b="1" dirty="0">
                <a:solidFill>
                  <a:schemeClr val="bg1"/>
                </a:solidFill>
                <a:latin typeface="Georgia" panose="02040502050405020303" pitchFamily="18" charset="0"/>
              </a:rPr>
              <a:t>REFLEXION COMMUNICATION</a:t>
            </a:r>
            <a:br>
              <a:rPr lang="fr-FR" sz="4000" b="1" dirty="0">
                <a:solidFill>
                  <a:schemeClr val="bg1"/>
                </a:solidFill>
                <a:latin typeface="Georgia" panose="02040502050405020303" pitchFamily="18" charset="0"/>
              </a:rPr>
            </a:br>
            <a:r>
              <a:rPr lang="fr-FR" sz="6600" b="1" dirty="0">
                <a:solidFill>
                  <a:schemeClr val="bg1"/>
                </a:solidFill>
                <a:latin typeface="Georgia" panose="02040502050405020303" pitchFamily="18" charset="0"/>
              </a:rPr>
              <a:t>Réparation Darty</a:t>
            </a:r>
            <a:br>
              <a:rPr lang="fr-FR" sz="4000" b="1" dirty="0">
                <a:solidFill>
                  <a:schemeClr val="bg1"/>
                </a:solidFill>
                <a:latin typeface="Georgia" panose="02040502050405020303" pitchFamily="18" charset="0"/>
              </a:rPr>
            </a:br>
            <a:endParaRPr lang="fr-FR" sz="4000" b="1" dirty="0">
              <a:solidFill>
                <a:schemeClr val="bg1"/>
              </a:solidFill>
              <a:latin typeface="Georgia" panose="02040502050405020303" pitchFamily="18" charset="0"/>
            </a:endParaRPr>
          </a:p>
        </p:txBody>
      </p:sp>
      <p:pic>
        <p:nvPicPr>
          <p:cNvPr id="13" name="Picture 2" descr="Le Nouveau Belier I L&amp;#39;agence">
            <a:extLst>
              <a:ext uri="{FF2B5EF4-FFF2-40B4-BE49-F238E27FC236}">
                <a16:creationId xmlns:a16="http://schemas.microsoft.com/office/drawing/2014/main" id="{9FC90899-A800-4069-BD5B-97432CC4E0B9}"/>
              </a:ext>
            </a:extLst>
          </p:cNvPr>
          <p:cNvPicPr>
            <a:picLocks noChangeAspect="1" noChangeArrowheads="1"/>
          </p:cNvPicPr>
          <p:nvPr/>
        </p:nvPicPr>
        <p:blipFill>
          <a:blip r:embed="rId3">
            <a:biLevel thresh="25000"/>
            <a:extLst>
              <a:ext uri="{BEBA8EAE-BF5A-486C-A8C5-ECC9F3942E4B}">
                <a14:imgProps xmlns:a14="http://schemas.microsoft.com/office/drawing/2010/main">
                  <a14:imgLayer r:embed="rId4">
                    <a14:imgEffect>
                      <a14:saturation sat="400000"/>
                    </a14:imgEffect>
                    <a14:imgEffect>
                      <a14:brightnessContrast bright="-40000"/>
                    </a14:imgEffect>
                  </a14:imgLayer>
                </a14:imgProps>
              </a:ext>
              <a:ext uri="{28A0092B-C50C-407E-A947-70E740481C1C}">
                <a14:useLocalDpi xmlns:a14="http://schemas.microsoft.com/office/drawing/2010/main"/>
              </a:ext>
            </a:extLst>
          </a:blip>
          <a:srcRect/>
          <a:stretch>
            <a:fillRect/>
          </a:stretch>
        </p:blipFill>
        <p:spPr bwMode="auto">
          <a:xfrm>
            <a:off x="7669763" y="3811037"/>
            <a:ext cx="4899650" cy="2725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5879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2331D-7956-77BC-3D4C-C5F308CB7E6C}"/>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6EAE0646-8D49-0379-3F3E-36E4600CED4F}"/>
              </a:ext>
            </a:extLst>
          </p:cNvPr>
          <p:cNvSpPr txBox="1"/>
          <p:nvPr/>
        </p:nvSpPr>
        <p:spPr>
          <a:xfrm>
            <a:off x="375917" y="499112"/>
            <a:ext cx="11440166" cy="2923877"/>
          </a:xfrm>
          <a:prstGeom prst="rect">
            <a:avLst/>
          </a:prstGeom>
          <a:noFill/>
        </p:spPr>
        <p:txBody>
          <a:bodyPr wrap="square">
            <a:spAutoFit/>
          </a:bodyPr>
          <a:lstStyle/>
          <a:p>
            <a:pPr lvl="0">
              <a:buSzPts val="1000"/>
              <a:tabLst>
                <a:tab pos="457200" algn="l"/>
              </a:tabLst>
            </a:pPr>
            <a:r>
              <a:rPr lang="fr-FR" sz="4400" b="1" dirty="0">
                <a:latin typeface="Georgia" panose="02040502050405020303" pitchFamily="18" charset="0"/>
                <a:ea typeface="Tahoma" panose="020B0604030504040204" pitchFamily="34" charset="0"/>
                <a:cs typeface="Tahoma" panose="020B0604030504040204" pitchFamily="34" charset="0"/>
              </a:rPr>
              <a:t>#Clarifier l’offre de réparation Darty </a:t>
            </a:r>
            <a:br>
              <a:rPr lang="fr-FR" sz="4400" b="1" dirty="0">
                <a:latin typeface="Georgia" panose="02040502050405020303" pitchFamily="18" charset="0"/>
                <a:ea typeface="Tahoma" panose="020B0604030504040204" pitchFamily="34" charset="0"/>
                <a:cs typeface="Tahoma" panose="020B0604030504040204" pitchFamily="34" charset="0"/>
              </a:rPr>
            </a:br>
            <a:br>
              <a:rPr lang="fr-FR" sz="2800" dirty="0">
                <a:effectLst/>
                <a:latin typeface="Avenir Next LT Pro" panose="020B0504020202020204" pitchFamily="34" charset="0"/>
                <a:ea typeface="Times New Roman" panose="02020603050405020304" pitchFamily="18" charset="0"/>
                <a:cs typeface="Aptos" panose="020B0004020202020204" pitchFamily="34" charset="0"/>
              </a:rPr>
            </a:br>
            <a:r>
              <a:rPr lang="fr-FR" sz="2800" dirty="0">
                <a:effectLst/>
                <a:latin typeface="Avenir Next LT Pro" panose="020B0504020202020204" pitchFamily="34" charset="0"/>
                <a:ea typeface="Times New Roman" panose="02020603050405020304" pitchFamily="18" charset="0"/>
                <a:cs typeface="Aptos" panose="020B0004020202020204" pitchFamily="34" charset="0"/>
              </a:rPr>
              <a:t>Rendre l’offre de réparation Darty plus claire pour les clients, en distinguant les différentes options : </a:t>
            </a:r>
          </a:p>
          <a:p>
            <a:pPr lvl="0">
              <a:buSzPts val="1000"/>
              <a:tabLst>
                <a:tab pos="457200" algn="l"/>
              </a:tabLst>
            </a:pPr>
            <a:r>
              <a:rPr lang="fr-FR" sz="2800" dirty="0">
                <a:effectLst/>
                <a:latin typeface="Avenir Next LT Pro" panose="020B0504020202020204" pitchFamily="34" charset="0"/>
                <a:ea typeface="Times New Roman" panose="02020603050405020304" pitchFamily="18" charset="0"/>
                <a:cs typeface="Aptos" panose="020B0004020202020204" pitchFamily="34" charset="0"/>
              </a:rPr>
              <a:t> </a:t>
            </a:r>
            <a:endParaRPr lang="fr-FR" sz="2800" dirty="0">
              <a:effectLst/>
              <a:latin typeface="Avenir Next LT Pro" panose="020B0504020202020204" pitchFamily="34" charset="0"/>
              <a:ea typeface="Aptos" panose="020B0004020202020204" pitchFamily="34" charset="0"/>
              <a:cs typeface="Aptos" panose="020B0004020202020204" pitchFamily="34" charset="0"/>
            </a:endParaRPr>
          </a:p>
          <a:p>
            <a:r>
              <a:rPr lang="fr-FR" sz="2800" dirty="0">
                <a:effectLst/>
                <a:latin typeface="Avenir Next LT Pro" panose="020B0504020202020204" pitchFamily="34" charset="0"/>
                <a:ea typeface="Aptos" panose="020B0004020202020204" pitchFamily="34" charset="0"/>
                <a:cs typeface="Aptos" panose="020B0004020202020204" pitchFamily="34" charset="0"/>
              </a:rPr>
              <a:t> </a:t>
            </a:r>
            <a:endParaRPr lang="fr-FR" sz="1800" dirty="0">
              <a:effectLst/>
              <a:latin typeface="Avenir Next LT Pro" panose="020B0504020202020204" pitchFamily="34" charset="0"/>
              <a:ea typeface="Aptos" panose="020B0004020202020204" pitchFamily="34" charset="0"/>
              <a:cs typeface="Aptos" panose="020B0004020202020204" pitchFamily="34" charset="0"/>
            </a:endParaRPr>
          </a:p>
        </p:txBody>
      </p:sp>
      <p:sp>
        <p:nvSpPr>
          <p:cNvPr id="9" name="ZoneTexte 8">
            <a:extLst>
              <a:ext uri="{FF2B5EF4-FFF2-40B4-BE49-F238E27FC236}">
                <a16:creationId xmlns:a16="http://schemas.microsoft.com/office/drawing/2014/main" id="{F4797581-A3B6-7870-C1E6-44AAE1A0B0C1}"/>
              </a:ext>
            </a:extLst>
          </p:cNvPr>
          <p:cNvSpPr txBox="1"/>
          <p:nvPr/>
        </p:nvSpPr>
        <p:spPr>
          <a:xfrm>
            <a:off x="2005338" y="3425995"/>
            <a:ext cx="3966519" cy="2554545"/>
          </a:xfrm>
          <a:prstGeom prst="rect">
            <a:avLst/>
          </a:prstGeom>
          <a:noFill/>
        </p:spPr>
        <p:txBody>
          <a:bodyPr wrap="square">
            <a:spAutoFit/>
          </a:bodyPr>
          <a:lstStyle/>
          <a:p>
            <a:r>
              <a:rPr lang="fr-FR" sz="3200" b="1" dirty="0">
                <a:effectLst/>
                <a:latin typeface="Georgia" panose="02040502050405020303" pitchFamily="18" charset="0"/>
                <a:ea typeface="Times New Roman" panose="02020603050405020304" pitchFamily="18" charset="0"/>
                <a:cs typeface="Aptos" panose="020B0004020202020204" pitchFamily="34" charset="0"/>
              </a:rPr>
              <a:t>Darty Réparation </a:t>
            </a:r>
            <a:br>
              <a:rPr lang="fr-FR" sz="3200" b="1" dirty="0">
                <a:effectLst/>
                <a:latin typeface="Avenir Next LT Pro" panose="020B0504020202020204" pitchFamily="34" charset="0"/>
                <a:ea typeface="Times New Roman" panose="02020603050405020304" pitchFamily="18" charset="0"/>
                <a:cs typeface="Aptos" panose="020B0004020202020204" pitchFamily="34" charset="0"/>
              </a:rPr>
            </a:br>
            <a:br>
              <a:rPr lang="fr-FR" sz="3200" b="1" dirty="0">
                <a:effectLst/>
                <a:latin typeface="Avenir Next LT Pro" panose="020B0504020202020204" pitchFamily="34" charset="0"/>
                <a:ea typeface="Times New Roman" panose="02020603050405020304" pitchFamily="18" charset="0"/>
                <a:cs typeface="Aptos" panose="020B0004020202020204" pitchFamily="34" charset="0"/>
              </a:rPr>
            </a:br>
            <a:r>
              <a:rPr lang="fr-FR" sz="3200" dirty="0">
                <a:effectLst/>
                <a:latin typeface="Avenir Next LT Pro" panose="020B0504020202020204" pitchFamily="34" charset="0"/>
                <a:ea typeface="Times New Roman" panose="02020603050405020304" pitchFamily="18" charset="0"/>
                <a:cs typeface="Aptos" panose="020B0004020202020204" pitchFamily="34" charset="0"/>
              </a:rPr>
              <a:t>Hors garantie</a:t>
            </a:r>
          </a:p>
          <a:p>
            <a:r>
              <a:rPr lang="fr-FR" sz="3200" dirty="0">
                <a:latin typeface="Avenir Next LT Pro" panose="020B0504020202020204" pitchFamily="34" charset="0"/>
              </a:rPr>
              <a:t>Intervention immédiate</a:t>
            </a:r>
            <a:endParaRPr lang="fr-FR" sz="3200" dirty="0"/>
          </a:p>
        </p:txBody>
      </p:sp>
      <p:sp>
        <p:nvSpPr>
          <p:cNvPr id="10" name="ZoneTexte 9">
            <a:extLst>
              <a:ext uri="{FF2B5EF4-FFF2-40B4-BE49-F238E27FC236}">
                <a16:creationId xmlns:a16="http://schemas.microsoft.com/office/drawing/2014/main" id="{6D9486F4-22D3-DF8B-C5B2-CABD6BD0B6FF}"/>
              </a:ext>
            </a:extLst>
          </p:cNvPr>
          <p:cNvSpPr txBox="1"/>
          <p:nvPr/>
        </p:nvSpPr>
        <p:spPr>
          <a:xfrm>
            <a:off x="6741828" y="3422989"/>
            <a:ext cx="3049032" cy="2062103"/>
          </a:xfrm>
          <a:prstGeom prst="rect">
            <a:avLst/>
          </a:prstGeom>
          <a:noFill/>
        </p:spPr>
        <p:txBody>
          <a:bodyPr wrap="square">
            <a:spAutoFit/>
          </a:bodyPr>
          <a:lstStyle/>
          <a:p>
            <a:r>
              <a:rPr lang="fr-FR" sz="3200" b="1" dirty="0">
                <a:effectLst/>
                <a:latin typeface="Georgia" panose="02040502050405020303" pitchFamily="18" charset="0"/>
                <a:ea typeface="Times New Roman" panose="02020603050405020304" pitchFamily="18" charset="0"/>
                <a:cs typeface="Aptos" panose="020B0004020202020204" pitchFamily="34" charset="0"/>
              </a:rPr>
              <a:t>Darty Max </a:t>
            </a:r>
            <a:br>
              <a:rPr lang="fr-FR" sz="3200" b="1" dirty="0">
                <a:effectLst/>
                <a:latin typeface="Avenir Next LT Pro" panose="020B0504020202020204" pitchFamily="34" charset="0"/>
                <a:ea typeface="Times New Roman" panose="02020603050405020304" pitchFamily="18" charset="0"/>
                <a:cs typeface="Aptos" panose="020B0004020202020204" pitchFamily="34" charset="0"/>
              </a:rPr>
            </a:br>
            <a:br>
              <a:rPr lang="fr-FR" sz="3200" b="1" dirty="0">
                <a:effectLst/>
                <a:latin typeface="Avenir Next LT Pro" panose="020B0504020202020204" pitchFamily="34" charset="0"/>
                <a:ea typeface="Times New Roman" panose="02020603050405020304" pitchFamily="18" charset="0"/>
                <a:cs typeface="Aptos" panose="020B0004020202020204" pitchFamily="34" charset="0"/>
              </a:rPr>
            </a:br>
            <a:r>
              <a:rPr lang="fr-FR" sz="3200" dirty="0">
                <a:effectLst/>
                <a:latin typeface="Avenir Next LT Pro" panose="020B0504020202020204" pitchFamily="34" charset="0"/>
                <a:ea typeface="Times New Roman" panose="02020603050405020304" pitchFamily="18" charset="0"/>
                <a:cs typeface="Aptos" panose="020B0004020202020204" pitchFamily="34" charset="0"/>
              </a:rPr>
              <a:t>Abonnement sérénité</a:t>
            </a:r>
            <a:endParaRPr lang="fr-FR" sz="3200" b="1" dirty="0"/>
          </a:p>
        </p:txBody>
      </p:sp>
      <p:cxnSp>
        <p:nvCxnSpPr>
          <p:cNvPr id="13" name="Connecteur droit 12">
            <a:extLst>
              <a:ext uri="{FF2B5EF4-FFF2-40B4-BE49-F238E27FC236}">
                <a16:creationId xmlns:a16="http://schemas.microsoft.com/office/drawing/2014/main" id="{FDB4823D-FB3C-7353-28C1-D746B2CA8713}"/>
              </a:ext>
            </a:extLst>
          </p:cNvPr>
          <p:cNvCxnSpPr/>
          <p:nvPr/>
        </p:nvCxnSpPr>
        <p:spPr>
          <a:xfrm>
            <a:off x="1882795" y="4100098"/>
            <a:ext cx="332396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Connecteur droit 13">
            <a:extLst>
              <a:ext uri="{FF2B5EF4-FFF2-40B4-BE49-F238E27FC236}">
                <a16:creationId xmlns:a16="http://schemas.microsoft.com/office/drawing/2014/main" id="{662CB06D-5B42-710E-7CFE-5A4A90D5F2E6}"/>
              </a:ext>
            </a:extLst>
          </p:cNvPr>
          <p:cNvCxnSpPr/>
          <p:nvPr/>
        </p:nvCxnSpPr>
        <p:spPr>
          <a:xfrm>
            <a:off x="6604360" y="4100098"/>
            <a:ext cx="332396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5933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B3C3B-EFF2-39ED-CD45-6DF4AFBE5BFE}"/>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A8FFD783-4A63-B56F-07CB-4A9B4FEC00E7}"/>
              </a:ext>
            </a:extLst>
          </p:cNvPr>
          <p:cNvSpPr txBox="1"/>
          <p:nvPr/>
        </p:nvSpPr>
        <p:spPr>
          <a:xfrm>
            <a:off x="447035" y="919242"/>
            <a:ext cx="10787656" cy="4216539"/>
          </a:xfrm>
          <a:prstGeom prst="rect">
            <a:avLst/>
          </a:prstGeom>
          <a:noFill/>
        </p:spPr>
        <p:txBody>
          <a:bodyPr wrap="square">
            <a:spAutoFit/>
          </a:bodyPr>
          <a:lstStyle/>
          <a:p>
            <a:r>
              <a:rPr lang="fr-FR" sz="1800" dirty="0">
                <a:effectLst/>
                <a:latin typeface="Avenir Next LT Pro" panose="020B0504020202020204" pitchFamily="34" charset="0"/>
                <a:ea typeface="Aptos" panose="020B0004020202020204" pitchFamily="34" charset="0"/>
                <a:cs typeface="Aptos" panose="020B0004020202020204" pitchFamily="34" charset="0"/>
              </a:rPr>
              <a:t> </a:t>
            </a:r>
          </a:p>
          <a:p>
            <a:r>
              <a:rPr lang="fr-FR" sz="1800" dirty="0">
                <a:effectLst/>
                <a:latin typeface="Avenir Next LT Pro" panose="020B0504020202020204" pitchFamily="34" charset="0"/>
                <a:ea typeface="Aptos" panose="020B0004020202020204" pitchFamily="34" charset="0"/>
                <a:cs typeface="Aptos" panose="020B0004020202020204" pitchFamily="34" charset="0"/>
              </a:rPr>
              <a:t> </a:t>
            </a:r>
          </a:p>
          <a:p>
            <a:pPr lvl="0">
              <a:buSzPts val="1000"/>
              <a:tabLst>
                <a:tab pos="457200" algn="l"/>
              </a:tabLst>
            </a:pPr>
            <a:r>
              <a:rPr lang="fr-FR" sz="4400" b="1" dirty="0">
                <a:latin typeface="Georgia" panose="02040502050405020303" pitchFamily="18" charset="0"/>
                <a:ea typeface="Tahoma" panose="020B0604030504040204" pitchFamily="34" charset="0"/>
                <a:cs typeface="Tahoma" panose="020B0604030504040204" pitchFamily="34" charset="0"/>
              </a:rPr>
              <a:t>#Renforcer la présence média </a:t>
            </a:r>
            <a:br>
              <a:rPr lang="fr-FR" sz="4400" b="1" dirty="0">
                <a:latin typeface="Georgia" panose="02040502050405020303" pitchFamily="18" charset="0"/>
                <a:ea typeface="Tahoma" panose="020B0604030504040204" pitchFamily="34" charset="0"/>
                <a:cs typeface="Tahoma" panose="020B0604030504040204" pitchFamily="34" charset="0"/>
              </a:rPr>
            </a:br>
            <a:r>
              <a:rPr lang="fr-FR" sz="4400" b="1" dirty="0">
                <a:latin typeface="Georgia" panose="02040502050405020303" pitchFamily="18" charset="0"/>
                <a:ea typeface="Tahoma" panose="020B0604030504040204" pitchFamily="34" charset="0"/>
                <a:cs typeface="Tahoma" panose="020B0604030504040204" pitchFamily="34" charset="0"/>
              </a:rPr>
              <a:t>de Darty Max </a:t>
            </a:r>
            <a:br>
              <a:rPr lang="fr-FR" sz="2800" b="1" dirty="0">
                <a:latin typeface="Georgia" panose="02040502050405020303" pitchFamily="18" charset="0"/>
              </a:rPr>
            </a:br>
            <a:r>
              <a:rPr lang="fr-FR" sz="2400" dirty="0">
                <a:latin typeface="Avenir Next LT Pro" panose="020B0504020202020204" pitchFamily="34" charset="0"/>
              </a:rPr>
              <a:t>Compte tenu des résultats de la dernière campagne (post test CSA), accroitre la prise de parole sur la réparation et l’abonnement Darty Max en TV et digital, en envisageant la reconduction du film en S1 et en concevant une nouvelle campagne pour S2 (en sachant que la souscription se fait principalement en vente assistée par un conseiller Darty, qui dispose d'un argumentaire pour promouvoir l’abonnement.)</a:t>
            </a:r>
          </a:p>
        </p:txBody>
      </p:sp>
      <p:pic>
        <p:nvPicPr>
          <p:cNvPr id="2" name="Picture 2" descr="Darty Max - Une offre à « Max » de litiges à écarter du bonus réparation -  Action UFC-Que Choisir - UFC-Que Choisir">
            <a:extLst>
              <a:ext uri="{FF2B5EF4-FFF2-40B4-BE49-F238E27FC236}">
                <a16:creationId xmlns:a16="http://schemas.microsoft.com/office/drawing/2014/main" id="{FE90B2B7-42DA-B1CD-1B6F-3DE229A8CAE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191125" y="5832389"/>
            <a:ext cx="1683327" cy="1009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91662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riangle isocèle 2">
            <a:extLst>
              <a:ext uri="{FF2B5EF4-FFF2-40B4-BE49-F238E27FC236}">
                <a16:creationId xmlns:a16="http://schemas.microsoft.com/office/drawing/2014/main" id="{2EA0C3BE-2BB4-78C7-E980-E569A1405A2F}"/>
              </a:ext>
            </a:extLst>
          </p:cNvPr>
          <p:cNvSpPr/>
          <p:nvPr/>
        </p:nvSpPr>
        <p:spPr>
          <a:xfrm flipV="1">
            <a:off x="4522124" y="789709"/>
            <a:ext cx="2884516" cy="43226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0027F2F7-1484-C56A-6D51-F96CBAF8A326}"/>
              </a:ext>
            </a:extLst>
          </p:cNvPr>
          <p:cNvSpPr txBox="1"/>
          <p:nvPr/>
        </p:nvSpPr>
        <p:spPr>
          <a:xfrm>
            <a:off x="354842" y="1842300"/>
            <a:ext cx="11219080" cy="3600986"/>
          </a:xfrm>
          <a:prstGeom prst="rect">
            <a:avLst/>
          </a:prstGeom>
          <a:noFill/>
        </p:spPr>
        <p:txBody>
          <a:bodyPr wrap="square">
            <a:spAutoFit/>
          </a:bodyPr>
          <a:lstStyle/>
          <a:p>
            <a:pPr algn="ctr"/>
            <a:r>
              <a:rPr lang="fr-FR" sz="4400" b="1" i="0" dirty="0">
                <a:effectLst/>
                <a:latin typeface="Georgia" panose="02040502050405020303" pitchFamily="18" charset="0"/>
              </a:rPr>
              <a:t>"La réparation c'est qui? </a:t>
            </a:r>
            <a:endParaRPr lang="fr-FR" sz="4400" b="1" dirty="0">
              <a:latin typeface="Georgia" panose="02040502050405020303" pitchFamily="18" charset="0"/>
            </a:endParaRPr>
          </a:p>
          <a:p>
            <a:pPr algn="ctr"/>
            <a:r>
              <a:rPr lang="fr-FR" sz="4400" b="1" i="0" dirty="0">
                <a:effectLst/>
                <a:latin typeface="Georgia" panose="02040502050405020303" pitchFamily="18" charset="0"/>
              </a:rPr>
              <a:t>C'est Darty" </a:t>
            </a:r>
            <a:br>
              <a:rPr lang="fr-FR" sz="2800" b="1" i="0" dirty="0">
                <a:effectLst/>
                <a:latin typeface="Georgia" panose="02040502050405020303" pitchFamily="18" charset="0"/>
              </a:rPr>
            </a:br>
            <a:br>
              <a:rPr lang="fr-FR" sz="2800" b="0" i="0" dirty="0">
                <a:effectLst/>
                <a:latin typeface="Georgia" panose="02040502050405020303" pitchFamily="18" charset="0"/>
              </a:rPr>
            </a:br>
            <a:r>
              <a:rPr lang="fr-FR" sz="2800" b="0" i="0" dirty="0">
                <a:effectLst/>
                <a:latin typeface="Georgia" panose="02040502050405020303" pitchFamily="18" charset="0"/>
              </a:rPr>
              <a:t>Un claim qui</a:t>
            </a:r>
            <a:br>
              <a:rPr lang="fr-FR" sz="2800" b="0" i="0" dirty="0">
                <a:effectLst/>
                <a:latin typeface="Georgia" panose="02040502050405020303" pitchFamily="18" charset="0"/>
              </a:rPr>
            </a:br>
            <a:r>
              <a:rPr lang="fr-FR" sz="2800" b="0" i="0" dirty="0">
                <a:effectLst/>
                <a:latin typeface="Georgia" panose="02040502050405020303" pitchFamily="18" charset="0"/>
              </a:rPr>
              <a:t>renforce la notoriété et</a:t>
            </a:r>
            <a:br>
              <a:rPr lang="fr-FR" sz="2800" b="0" i="0" dirty="0">
                <a:effectLst/>
                <a:latin typeface="Georgia" panose="02040502050405020303" pitchFamily="18" charset="0"/>
              </a:rPr>
            </a:br>
            <a:r>
              <a:rPr lang="fr-FR" sz="2800" b="0" i="0" dirty="0">
                <a:effectLst/>
                <a:latin typeface="Georgia" panose="02040502050405020303" pitchFamily="18" charset="0"/>
              </a:rPr>
              <a:t> l'identité de la marque.</a:t>
            </a:r>
          </a:p>
          <a:p>
            <a:pPr algn="ctr"/>
            <a:r>
              <a:rPr lang="fr-FR" sz="2800" dirty="0">
                <a:latin typeface="Georgia" panose="02040502050405020303" pitchFamily="18" charset="0"/>
              </a:rPr>
              <a:t> </a:t>
            </a:r>
          </a:p>
        </p:txBody>
      </p:sp>
      <p:pic>
        <p:nvPicPr>
          <p:cNvPr id="2" name="Picture 2" descr="Darty Max - Une offre à « Max » de litiges à écarter du bonus réparation -  Action UFC-Que Choisir - UFC-Que Choisir">
            <a:extLst>
              <a:ext uri="{FF2B5EF4-FFF2-40B4-BE49-F238E27FC236}">
                <a16:creationId xmlns:a16="http://schemas.microsoft.com/office/drawing/2014/main" id="{85D64FA1-9321-9F0E-E308-EC98B51F2F7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191125" y="5832389"/>
            <a:ext cx="1683327" cy="1009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75942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0027F2F7-1484-C56A-6D51-F96CBAF8A326}"/>
              </a:ext>
            </a:extLst>
          </p:cNvPr>
          <p:cNvSpPr txBox="1"/>
          <p:nvPr/>
        </p:nvSpPr>
        <p:spPr>
          <a:xfrm>
            <a:off x="471747" y="2430282"/>
            <a:ext cx="10205299" cy="3231654"/>
          </a:xfrm>
          <a:prstGeom prst="rect">
            <a:avLst/>
          </a:prstGeom>
          <a:noFill/>
        </p:spPr>
        <p:txBody>
          <a:bodyPr wrap="square">
            <a:spAutoFit/>
          </a:bodyPr>
          <a:lstStyle/>
          <a:p>
            <a:pPr algn="l" eaLnBrk="1" hangingPunct="1">
              <a:defRPr/>
            </a:pPr>
            <a:r>
              <a:rPr lang="fr-FR" sz="2800" b="1" dirty="0" err="1">
                <a:latin typeface="Georgia" panose="02040502050405020303" pitchFamily="18" charset="0"/>
              </a:rPr>
              <a:t>Etre</a:t>
            </a:r>
            <a:r>
              <a:rPr lang="fr-FR" sz="2800" b="1" dirty="0">
                <a:latin typeface="Georgia" panose="02040502050405020303" pitchFamily="18" charset="0"/>
              </a:rPr>
              <a:t> au cœur du besoin des clients : </a:t>
            </a:r>
            <a:br>
              <a:rPr lang="fr-FR" sz="2800" b="1" dirty="0">
                <a:latin typeface="Georgia" panose="02040502050405020303" pitchFamily="18" charset="0"/>
              </a:rPr>
            </a:br>
            <a:r>
              <a:rPr lang="fr-FR" sz="2800" b="1" dirty="0">
                <a:latin typeface="Georgia" panose="02040502050405020303" pitchFamily="18" charset="0"/>
              </a:rPr>
              <a:t>des scènes qui se passent au moment de la panne</a:t>
            </a:r>
          </a:p>
          <a:p>
            <a:pPr algn="l" eaLnBrk="1" hangingPunct="1">
              <a:defRPr/>
            </a:pPr>
            <a:endParaRPr lang="fr-FR" b="1" dirty="0">
              <a:latin typeface="Avenir Next LT Pro" panose="020B0504020202020204" pitchFamily="34" charset="0"/>
              <a:ea typeface="Tahoma" panose="020B0604030504040204" pitchFamily="34" charset="0"/>
              <a:cs typeface="Tahoma" panose="020B0604030504040204" pitchFamily="34" charset="0"/>
            </a:endParaRPr>
          </a:p>
          <a:p>
            <a:pPr algn="l" eaLnBrk="1" hangingPunct="1">
              <a:defRPr/>
            </a:pPr>
            <a:r>
              <a:rPr lang="fr-FR" b="1" dirty="0">
                <a:latin typeface="Avenir Next LT Pro" panose="020B0504020202020204" pitchFamily="34" charset="0"/>
                <a:ea typeface="Tahoma" panose="020B0604030504040204" pitchFamily="34" charset="0"/>
                <a:cs typeface="Tahoma" panose="020B0604030504040204" pitchFamily="34" charset="0"/>
              </a:rPr>
              <a:t>Les mêmes personnages et la même dynamique </a:t>
            </a:r>
            <a:r>
              <a:rPr lang="fr-FR" dirty="0">
                <a:latin typeface="Avenir Next LT Pro" panose="020B0504020202020204" pitchFamily="34" charset="0"/>
                <a:ea typeface="Tahoma" panose="020B0604030504040204" pitchFamily="34" charset="0"/>
                <a:cs typeface="Tahoma" panose="020B0604030504040204" pitchFamily="34" charset="0"/>
              </a:rPr>
              <a:t>de dialogue permettront de renforcer la mémorisation et l’agrément </a:t>
            </a:r>
          </a:p>
          <a:p>
            <a:pPr algn="l" eaLnBrk="1" hangingPunct="1">
              <a:defRPr/>
            </a:pPr>
            <a:r>
              <a:rPr lang="fr-FR" b="1" dirty="0">
                <a:latin typeface="Avenir Next LT Pro" panose="020B0504020202020204" pitchFamily="34" charset="0"/>
                <a:ea typeface="Tahoma" panose="020B0604030504040204" pitchFamily="34" charset="0"/>
                <a:cs typeface="Tahoma" panose="020B0604030504040204" pitchFamily="34" charset="0"/>
              </a:rPr>
              <a:t>Une tonalité qui doit rester légère et amicale </a:t>
            </a:r>
            <a:r>
              <a:rPr lang="fr-FR" dirty="0">
                <a:latin typeface="Avenir Next LT Pro" panose="020B0504020202020204" pitchFamily="34" charset="0"/>
                <a:ea typeface="Tahoma" panose="020B0604030504040204" pitchFamily="34" charset="0"/>
                <a:cs typeface="Tahoma" panose="020B0604030504040204" pitchFamily="34" charset="0"/>
              </a:rPr>
              <a:t>pour conserver son côté convivial et accessible.</a:t>
            </a:r>
          </a:p>
          <a:p>
            <a:pPr algn="l" eaLnBrk="1" hangingPunct="1">
              <a:defRPr/>
            </a:pPr>
            <a:r>
              <a:rPr lang="fr-FR" dirty="0">
                <a:latin typeface="Avenir Next LT Pro" panose="020B0504020202020204" pitchFamily="34" charset="0"/>
                <a:ea typeface="Tahoma" panose="020B0604030504040204" pitchFamily="34" charset="0"/>
                <a:cs typeface="Tahoma" panose="020B0604030504040204" pitchFamily="34" charset="0"/>
              </a:rPr>
              <a:t>Nos protagonistes doivent continuer à </a:t>
            </a:r>
            <a:r>
              <a:rPr lang="fr-FR" b="1" dirty="0">
                <a:latin typeface="Avenir Next LT Pro" panose="020B0504020202020204" pitchFamily="34" charset="0"/>
                <a:ea typeface="Tahoma" panose="020B0604030504040204" pitchFamily="34" charset="0"/>
                <a:cs typeface="Tahoma" panose="020B0604030504040204" pitchFamily="34" charset="0"/>
              </a:rPr>
              <a:t>être ‘vrais’ et sympathiques</a:t>
            </a:r>
            <a:r>
              <a:rPr lang="fr-FR" dirty="0">
                <a:latin typeface="Avenir Next LT Pro" panose="020B0504020202020204" pitchFamily="34" charset="0"/>
                <a:ea typeface="Tahoma" panose="020B0604030504040204" pitchFamily="34" charset="0"/>
                <a:cs typeface="Tahoma" panose="020B0604030504040204" pitchFamily="34" charset="0"/>
              </a:rPr>
              <a:t>, nous permettant de  s'identifier à eux</a:t>
            </a:r>
            <a:r>
              <a:rPr lang="fr-FR" sz="900" i="0" dirty="0">
                <a:solidFill>
                  <a:srgbClr val="374151"/>
                </a:solidFill>
                <a:effectLst/>
                <a:latin typeface="Avenir Next LT Pro" panose="020B0504020202020204" pitchFamily="34" charset="0"/>
              </a:rPr>
              <a:t>.</a:t>
            </a:r>
            <a:endParaRPr lang="fr-FR" sz="900" dirty="0">
              <a:solidFill>
                <a:srgbClr val="374151"/>
              </a:solidFill>
              <a:latin typeface="Avenir Next LT Pro" panose="020B0504020202020204" pitchFamily="34" charset="0"/>
              <a:ea typeface="Tahoma" panose="020B0604030504040204" pitchFamily="34" charset="0"/>
              <a:cs typeface="Tahoma" panose="020B0604030504040204" pitchFamily="34" charset="0"/>
            </a:endParaRPr>
          </a:p>
          <a:p>
            <a:pPr algn="l" eaLnBrk="1" hangingPunct="1">
              <a:defRPr/>
            </a:pPr>
            <a:r>
              <a:rPr lang="fr-FR" sz="900" b="1" dirty="0">
                <a:solidFill>
                  <a:srgbClr val="374151"/>
                </a:solidFill>
                <a:latin typeface="Avenir Next LT Pro" panose="020B0504020202020204" pitchFamily="34" charset="0"/>
                <a:ea typeface="Tahoma" panose="020B0604030504040204" pitchFamily="34" charset="0"/>
                <a:cs typeface="Tahoma" panose="020B0604030504040204" pitchFamily="34" charset="0"/>
              </a:rPr>
              <a:t> </a:t>
            </a:r>
            <a:r>
              <a:rPr lang="fr-FR" b="1" dirty="0">
                <a:latin typeface="Avenir Next LT Pro" panose="020B0504020202020204" pitchFamily="34" charset="0"/>
                <a:ea typeface="Tahoma" panose="020B0604030504040204" pitchFamily="34" charset="0"/>
                <a:cs typeface="Tahoma" panose="020B0604030504040204" pitchFamily="34" charset="0"/>
              </a:rPr>
              <a:t>Le décor et l'environnement </a:t>
            </a:r>
            <a:r>
              <a:rPr lang="fr-FR" dirty="0">
                <a:latin typeface="Avenir Next LT Pro" panose="020B0504020202020204" pitchFamily="34" charset="0"/>
                <a:ea typeface="Tahoma" panose="020B0604030504040204" pitchFamily="34" charset="0"/>
                <a:cs typeface="Tahoma" panose="020B0604030504040204" pitchFamily="34" charset="0"/>
              </a:rPr>
              <a:t>doivent être soignés et inspirants, reflétant un style de vie auquel les consommateurs voudraient aspirer.</a:t>
            </a:r>
          </a:p>
        </p:txBody>
      </p:sp>
      <p:sp>
        <p:nvSpPr>
          <p:cNvPr id="4" name="ZoneTexte 3">
            <a:extLst>
              <a:ext uri="{FF2B5EF4-FFF2-40B4-BE49-F238E27FC236}">
                <a16:creationId xmlns:a16="http://schemas.microsoft.com/office/drawing/2014/main" id="{42247CD6-C7AA-5093-D779-F92B8B042E35}"/>
              </a:ext>
            </a:extLst>
          </p:cNvPr>
          <p:cNvSpPr txBox="1"/>
          <p:nvPr/>
        </p:nvSpPr>
        <p:spPr>
          <a:xfrm>
            <a:off x="471747" y="1302300"/>
            <a:ext cx="9896301" cy="954107"/>
          </a:xfrm>
          <a:prstGeom prst="rect">
            <a:avLst/>
          </a:prstGeom>
          <a:noFill/>
        </p:spPr>
        <p:txBody>
          <a:bodyPr wrap="square">
            <a:spAutoFit/>
          </a:bodyPr>
          <a:lstStyle/>
          <a:p>
            <a:r>
              <a:rPr lang="fr-FR" altLang="fr-FR" sz="2800" b="1" dirty="0">
                <a:latin typeface="Georgia" panose="02040502050405020303" pitchFamily="18" charset="0"/>
                <a:sym typeface="Wingdings" panose="05000000000000000000" pitchFamily="2" charset="2"/>
              </a:rPr>
              <a:t>De nouveaux films avec une évolution narrative </a:t>
            </a:r>
            <a:br>
              <a:rPr lang="fr-FR" altLang="fr-FR" sz="2800" b="1" dirty="0">
                <a:latin typeface="Georgia" panose="02040502050405020303" pitchFamily="18" charset="0"/>
                <a:sym typeface="Wingdings" panose="05000000000000000000" pitchFamily="2" charset="2"/>
              </a:rPr>
            </a:br>
            <a:r>
              <a:rPr lang="fr-FR" altLang="fr-FR" sz="2800" b="1" dirty="0">
                <a:latin typeface="Georgia" panose="02040502050405020303" pitchFamily="18" charset="0"/>
                <a:sym typeface="Wingdings" panose="05000000000000000000" pitchFamily="2" charset="2"/>
              </a:rPr>
              <a:t>pour une meilleure valorisation du service</a:t>
            </a:r>
            <a:endParaRPr lang="fr-FR" sz="2800" b="1" dirty="0">
              <a:latin typeface="Georgia" panose="02040502050405020303" pitchFamily="18" charset="0"/>
            </a:endParaRPr>
          </a:p>
        </p:txBody>
      </p:sp>
      <p:pic>
        <p:nvPicPr>
          <p:cNvPr id="5" name="Picture 2" descr="Darty Max - Une offre à « Max » de litiges à écarter du bonus réparation -  Action UFC-Que Choisir - UFC-Que Choisir">
            <a:extLst>
              <a:ext uri="{FF2B5EF4-FFF2-40B4-BE49-F238E27FC236}">
                <a16:creationId xmlns:a16="http://schemas.microsoft.com/office/drawing/2014/main" id="{2B679475-4597-142F-8CCA-8EF0C6700AF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191125" y="5832389"/>
            <a:ext cx="1683327" cy="1009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57591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Une image contenant personne, Visage humain, capture d’écran, habits&#10;&#10;Le contenu généré par l’IA peut être incorrect.">
            <a:extLst>
              <a:ext uri="{FF2B5EF4-FFF2-40B4-BE49-F238E27FC236}">
                <a16:creationId xmlns:a16="http://schemas.microsoft.com/office/drawing/2014/main" id="{764D5840-70A0-7D1D-FB94-A3F289B26C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7819" y="-753762"/>
            <a:ext cx="15399808" cy="8664958"/>
          </a:xfrm>
          <a:prstGeom prst="rect">
            <a:avLst/>
          </a:prstGeom>
        </p:spPr>
      </p:pic>
      <p:sp>
        <p:nvSpPr>
          <p:cNvPr id="7" name="Rectangle 6"/>
          <p:cNvSpPr/>
          <p:nvPr/>
        </p:nvSpPr>
        <p:spPr>
          <a:xfrm>
            <a:off x="1844005" y="2525121"/>
            <a:ext cx="7771969" cy="769441"/>
          </a:xfrm>
          <a:prstGeom prst="rect">
            <a:avLst/>
          </a:prstGeom>
        </p:spPr>
        <p:txBody>
          <a:bodyPr wrap="square">
            <a:spAutoFit/>
          </a:bodyPr>
          <a:lstStyle/>
          <a:p>
            <a:pPr algn="ctr"/>
            <a:r>
              <a:rPr lang="en-US" sz="4400" spc="-150" dirty="0">
                <a:solidFill>
                  <a:schemeClr val="bg1"/>
                </a:solidFill>
                <a:latin typeface="Calvert MT Std" panose="02040504020105020204" pitchFamily="18" charset="0"/>
              </a:rPr>
              <a:t>CREATION</a:t>
            </a:r>
          </a:p>
        </p:txBody>
      </p:sp>
      <p:pic>
        <p:nvPicPr>
          <p:cNvPr id="15" name="Picture 2" descr="Le Nouveau Belier I L&amp;#39;agence">
            <a:extLst>
              <a:ext uri="{FF2B5EF4-FFF2-40B4-BE49-F238E27FC236}">
                <a16:creationId xmlns:a16="http://schemas.microsoft.com/office/drawing/2014/main" id="{6306E0C0-77E1-408F-94DB-806952EB9542}"/>
              </a:ext>
            </a:extLst>
          </p:cNvPr>
          <p:cNvPicPr>
            <a:picLocks noChangeAspect="1" noChangeArrowheads="1"/>
          </p:cNvPicPr>
          <p:nvPr/>
        </p:nvPicPr>
        <p:blipFill>
          <a:blip r:embed="rId3" cstate="screen">
            <a:biLevel thresh="25000"/>
            <a:extLst>
              <a:ext uri="{BEBA8EAE-BF5A-486C-A8C5-ECC9F3942E4B}">
                <a14:imgProps xmlns:a14="http://schemas.microsoft.com/office/drawing/2010/main">
                  <a14:imgLayer r:embed="rId4">
                    <a14:imgEffect>
                      <a14:saturation sat="400000"/>
                    </a14:imgEffect>
                    <a14:imgEffect>
                      <a14:brightnessContrast bright="-40000"/>
                    </a14:imgEffect>
                  </a14:imgLayer>
                </a14:imgProps>
              </a:ext>
              <a:ext uri="{28A0092B-C50C-407E-A947-70E740481C1C}">
                <a14:useLocalDpi xmlns:a14="http://schemas.microsoft.com/office/drawing/2010/main"/>
              </a:ext>
            </a:extLst>
          </a:blip>
          <a:srcRect/>
          <a:stretch>
            <a:fillRect/>
          </a:stretch>
        </p:blipFill>
        <p:spPr bwMode="auto">
          <a:xfrm>
            <a:off x="7073950" y="3716959"/>
            <a:ext cx="3863952" cy="214932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ACE14652-8AB7-C11B-D515-1B86F017E04B}"/>
              </a:ext>
            </a:extLst>
          </p:cNvPr>
          <p:cNvSpPr/>
          <p:nvPr/>
        </p:nvSpPr>
        <p:spPr>
          <a:xfrm>
            <a:off x="1874839" y="2525121"/>
            <a:ext cx="7771969" cy="769441"/>
          </a:xfrm>
          <a:prstGeom prst="rect">
            <a:avLst/>
          </a:prstGeom>
        </p:spPr>
        <p:txBody>
          <a:bodyPr wrap="square">
            <a:spAutoFit/>
          </a:bodyPr>
          <a:lstStyle/>
          <a:p>
            <a:pPr algn="ctr"/>
            <a:r>
              <a:rPr lang="en-US" sz="4400" spc="-150" dirty="0">
                <a:solidFill>
                  <a:schemeClr val="bg1"/>
                </a:solidFill>
                <a:latin typeface="Calvert MT Std" panose="02040504020105020204" pitchFamily="18" charset="0"/>
              </a:rPr>
              <a:t>CREATION</a:t>
            </a:r>
          </a:p>
        </p:txBody>
      </p:sp>
    </p:spTree>
    <p:extLst>
      <p:ext uri="{BB962C8B-B14F-4D97-AF65-F5344CB8AC3E}">
        <p14:creationId xmlns:p14="http://schemas.microsoft.com/office/powerpoint/2010/main" val="5071090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97B97-7242-363A-884E-877C1F262514}"/>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F49B3868-C17E-667B-2711-946A8953A0C3}"/>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a:extLst>
              <a:ext uri="{FF2B5EF4-FFF2-40B4-BE49-F238E27FC236}">
                <a16:creationId xmlns:a16="http://schemas.microsoft.com/office/drawing/2014/main" id="{864A12FE-C332-F4C0-C89F-CF7437F375E4}"/>
              </a:ext>
            </a:extLst>
          </p:cNvPr>
          <p:cNvPicPr>
            <a:picLocks noChangeAspect="1"/>
          </p:cNvPicPr>
          <p:nvPr/>
        </p:nvPicPr>
        <p:blipFill>
          <a:blip r:embed="rId2"/>
          <a:stretch>
            <a:fillRect/>
          </a:stretch>
        </p:blipFill>
        <p:spPr>
          <a:xfrm>
            <a:off x="1247261" y="0"/>
            <a:ext cx="9697477" cy="6858000"/>
          </a:xfrm>
          <a:prstGeom prst="rect">
            <a:avLst/>
          </a:prstGeom>
        </p:spPr>
      </p:pic>
    </p:spTree>
    <p:extLst>
      <p:ext uri="{BB962C8B-B14F-4D97-AF65-F5344CB8AC3E}">
        <p14:creationId xmlns:p14="http://schemas.microsoft.com/office/powerpoint/2010/main" val="1381803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55A2B3F-E2C0-975E-1616-729817606479}"/>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 name="Image 3">
            <a:extLst>
              <a:ext uri="{FF2B5EF4-FFF2-40B4-BE49-F238E27FC236}">
                <a16:creationId xmlns:a16="http://schemas.microsoft.com/office/drawing/2014/main" id="{FD698FA6-0762-62AE-1E70-8F8E586126FD}"/>
              </a:ext>
            </a:extLst>
          </p:cNvPr>
          <p:cNvPicPr>
            <a:picLocks noChangeAspect="1"/>
          </p:cNvPicPr>
          <p:nvPr/>
        </p:nvPicPr>
        <p:blipFill>
          <a:blip r:embed="rId2"/>
          <a:stretch>
            <a:fillRect/>
          </a:stretch>
        </p:blipFill>
        <p:spPr>
          <a:xfrm>
            <a:off x="1247261" y="0"/>
            <a:ext cx="9697477" cy="6858000"/>
          </a:xfrm>
          <a:prstGeom prst="rect">
            <a:avLst/>
          </a:prstGeom>
        </p:spPr>
      </p:pic>
    </p:spTree>
    <p:extLst>
      <p:ext uri="{BB962C8B-B14F-4D97-AF65-F5344CB8AC3E}">
        <p14:creationId xmlns:p14="http://schemas.microsoft.com/office/powerpoint/2010/main" val="7052330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55A2B3F-E2C0-975E-1616-729817606479}"/>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a:extLst>
              <a:ext uri="{FF2B5EF4-FFF2-40B4-BE49-F238E27FC236}">
                <a16:creationId xmlns:a16="http://schemas.microsoft.com/office/drawing/2014/main" id="{8D4AFD0C-A336-2CFA-2F0A-1AF18FC287FC}"/>
              </a:ext>
            </a:extLst>
          </p:cNvPr>
          <p:cNvPicPr>
            <a:picLocks noChangeAspect="1"/>
          </p:cNvPicPr>
          <p:nvPr/>
        </p:nvPicPr>
        <p:blipFill>
          <a:blip r:embed="rId2"/>
          <a:stretch>
            <a:fillRect/>
          </a:stretch>
        </p:blipFill>
        <p:spPr>
          <a:xfrm>
            <a:off x="1247261" y="0"/>
            <a:ext cx="9697477" cy="6858000"/>
          </a:xfrm>
          <a:prstGeom prst="rect">
            <a:avLst/>
          </a:prstGeom>
        </p:spPr>
      </p:pic>
    </p:spTree>
    <p:extLst>
      <p:ext uri="{BB962C8B-B14F-4D97-AF65-F5344CB8AC3E}">
        <p14:creationId xmlns:p14="http://schemas.microsoft.com/office/powerpoint/2010/main" val="17824331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55A2B3F-E2C0-975E-1616-729817606479}"/>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 name="Image 3">
            <a:extLst>
              <a:ext uri="{FF2B5EF4-FFF2-40B4-BE49-F238E27FC236}">
                <a16:creationId xmlns:a16="http://schemas.microsoft.com/office/drawing/2014/main" id="{C0F6B9E4-1760-417D-10E3-142AB0EE2173}"/>
              </a:ext>
            </a:extLst>
          </p:cNvPr>
          <p:cNvPicPr>
            <a:picLocks noChangeAspect="1"/>
          </p:cNvPicPr>
          <p:nvPr/>
        </p:nvPicPr>
        <p:blipFill>
          <a:blip r:embed="rId2"/>
          <a:stretch>
            <a:fillRect/>
          </a:stretch>
        </p:blipFill>
        <p:spPr>
          <a:xfrm>
            <a:off x="1247261" y="0"/>
            <a:ext cx="9697477" cy="6858000"/>
          </a:xfrm>
          <a:prstGeom prst="rect">
            <a:avLst/>
          </a:prstGeom>
        </p:spPr>
      </p:pic>
    </p:spTree>
    <p:extLst>
      <p:ext uri="{BB962C8B-B14F-4D97-AF65-F5344CB8AC3E}">
        <p14:creationId xmlns:p14="http://schemas.microsoft.com/office/powerpoint/2010/main" val="4949069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399290-0122-D8A6-C826-CE84CC8BF137}"/>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7B6B6F4-19C5-CA9C-C953-5F2277B546F5}"/>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a:extLst>
              <a:ext uri="{FF2B5EF4-FFF2-40B4-BE49-F238E27FC236}">
                <a16:creationId xmlns:a16="http://schemas.microsoft.com/office/drawing/2014/main" id="{DE56719D-C0CD-0295-657C-F803925FA68D}"/>
              </a:ext>
            </a:extLst>
          </p:cNvPr>
          <p:cNvPicPr>
            <a:picLocks noChangeAspect="1"/>
          </p:cNvPicPr>
          <p:nvPr/>
        </p:nvPicPr>
        <p:blipFill>
          <a:blip r:embed="rId2"/>
          <a:stretch>
            <a:fillRect/>
          </a:stretch>
        </p:blipFill>
        <p:spPr>
          <a:xfrm>
            <a:off x="135153" y="1514968"/>
            <a:ext cx="5413031" cy="3828064"/>
          </a:xfrm>
          <a:prstGeom prst="rect">
            <a:avLst/>
          </a:prstGeom>
        </p:spPr>
      </p:pic>
      <p:pic>
        <p:nvPicPr>
          <p:cNvPr id="2" name="Image 1">
            <a:extLst>
              <a:ext uri="{FF2B5EF4-FFF2-40B4-BE49-F238E27FC236}">
                <a16:creationId xmlns:a16="http://schemas.microsoft.com/office/drawing/2014/main" id="{723B28E3-2D31-5774-4A1C-7A22605436C7}"/>
              </a:ext>
            </a:extLst>
          </p:cNvPr>
          <p:cNvPicPr>
            <a:picLocks noChangeAspect="1"/>
          </p:cNvPicPr>
          <p:nvPr/>
        </p:nvPicPr>
        <p:blipFill>
          <a:blip r:embed="rId3"/>
          <a:stretch>
            <a:fillRect/>
          </a:stretch>
        </p:blipFill>
        <p:spPr>
          <a:xfrm>
            <a:off x="6643816" y="1514968"/>
            <a:ext cx="5413031" cy="3828064"/>
          </a:xfrm>
          <a:prstGeom prst="rect">
            <a:avLst/>
          </a:prstGeom>
        </p:spPr>
      </p:pic>
    </p:spTree>
    <p:extLst>
      <p:ext uri="{BB962C8B-B14F-4D97-AF65-F5344CB8AC3E}">
        <p14:creationId xmlns:p14="http://schemas.microsoft.com/office/powerpoint/2010/main" val="369704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4601299-4B3B-84F2-2D6D-14A059D9C5BE}"/>
              </a:ext>
            </a:extLst>
          </p:cNvPr>
          <p:cNvSpPr txBox="1"/>
          <p:nvPr/>
        </p:nvSpPr>
        <p:spPr>
          <a:xfrm>
            <a:off x="1379914" y="3718822"/>
            <a:ext cx="10812086" cy="2185214"/>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4000" b="1" dirty="0">
                <a:latin typeface="Avenir Next LT Pro" panose="020B0504020202020204" pitchFamily="34" charset="0"/>
                <a:ea typeface="Tahoma" panose="020B0604030504040204" pitchFamily="34" charset="0"/>
                <a:cs typeface="Tahoma" panose="020B0604030504040204" pitchFamily="34" charset="0"/>
              </a:rPr>
              <a:t>&gt;NOTORIETE QUALIFIEE</a:t>
            </a: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4000" b="1" dirty="0">
                <a:latin typeface="Avenir Next LT Pro" panose="020B0504020202020204" pitchFamily="34" charset="0"/>
                <a:ea typeface="Tahoma" panose="020B0604030504040204" pitchFamily="34" charset="0"/>
                <a:cs typeface="Tahoma" panose="020B0604030504040204" pitchFamily="34" charset="0"/>
              </a:rPr>
              <a:t>&gt;PREFERENCE ET INCITATION</a:t>
            </a: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4000"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 préparer &amp; faciliter la vente assistée</a:t>
            </a:r>
            <a:endParaRPr lang="fr-FR" sz="4000" dirty="0">
              <a:latin typeface="Avenir Next LT Pro" panose="020B0504020202020204" pitchFamily="34"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0BB47D48-4257-3678-9525-D4F98918A0DB}"/>
              </a:ext>
            </a:extLst>
          </p:cNvPr>
          <p:cNvSpPr txBox="1"/>
          <p:nvPr/>
        </p:nvSpPr>
        <p:spPr>
          <a:xfrm>
            <a:off x="1243437" y="1010633"/>
            <a:ext cx="10812086" cy="1397306"/>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3200" dirty="0">
                <a:latin typeface="Avenir Next LT Pro" panose="020B0504020202020204" pitchFamily="34" charset="0"/>
                <a:ea typeface="Tahoma" panose="020B0604030504040204" pitchFamily="34" charset="0"/>
                <a:cs typeface="Tahoma" panose="020B0604030504040204" pitchFamily="34" charset="0"/>
              </a:rPr>
              <a:t>Un objectif business ambitieux :</a:t>
            </a: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4400" b="1" dirty="0">
                <a:latin typeface="Avenir Next LT Pro" panose="020B0504020202020204" pitchFamily="34" charset="0"/>
                <a:ea typeface="Tahoma" panose="020B0604030504040204" pitchFamily="34" charset="0"/>
                <a:cs typeface="Tahoma" panose="020B0604030504040204" pitchFamily="34" charset="0"/>
              </a:rPr>
              <a:t>2 millions d’abonnés DARTY MAX</a:t>
            </a:r>
          </a:p>
        </p:txBody>
      </p:sp>
      <p:cxnSp>
        <p:nvCxnSpPr>
          <p:cNvPr id="6" name="Connecteur droit 5">
            <a:extLst>
              <a:ext uri="{FF2B5EF4-FFF2-40B4-BE49-F238E27FC236}">
                <a16:creationId xmlns:a16="http://schemas.microsoft.com/office/drawing/2014/main" id="{76EB0E4F-B68F-8DBC-3589-7A9892EF94C9}"/>
              </a:ext>
            </a:extLst>
          </p:cNvPr>
          <p:cNvCxnSpPr>
            <a:cxnSpLocks/>
          </p:cNvCxnSpPr>
          <p:nvPr/>
        </p:nvCxnSpPr>
        <p:spPr>
          <a:xfrm>
            <a:off x="1379914" y="3245470"/>
            <a:ext cx="9347226"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 name="Rectangle 3">
            <a:extLst>
              <a:ext uri="{FF2B5EF4-FFF2-40B4-BE49-F238E27FC236}">
                <a16:creationId xmlns:a16="http://schemas.microsoft.com/office/drawing/2014/main" id="{7F93F815-C9F1-65CA-02AA-BE501C01DF42}"/>
              </a:ext>
            </a:extLst>
          </p:cNvPr>
          <p:cNvSpPr txBox="1">
            <a:spLocks noChangeArrowheads="1"/>
          </p:cNvSpPr>
          <p:nvPr/>
        </p:nvSpPr>
        <p:spPr bwMode="auto">
          <a:xfrm>
            <a:off x="921352" y="2881290"/>
            <a:ext cx="3291269"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eaLnBrk="1" hangingPunct="1">
              <a:defRPr/>
            </a:pPr>
            <a:r>
              <a:rPr lang="en-US" sz="3200" b="1" dirty="0" err="1">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enjeu</a:t>
            </a: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 de com</a:t>
            </a:r>
            <a:endParaRPr lang="fr-FR"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endParaRPr>
          </a:p>
        </p:txBody>
      </p:sp>
      <p:pic>
        <p:nvPicPr>
          <p:cNvPr id="3074" name="Picture 2" descr="Darty Max - Une offre à « Max » de litiges à écarter du bonus réparation -  Action UFC-Que Choisir - UFC-Que Choisir">
            <a:extLst>
              <a:ext uri="{FF2B5EF4-FFF2-40B4-BE49-F238E27FC236}">
                <a16:creationId xmlns:a16="http://schemas.microsoft.com/office/drawing/2014/main" id="{F4A96DDC-D5F0-51A8-E8AB-48B386EDD5A1}"/>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191125" y="5832389"/>
            <a:ext cx="1683327" cy="1009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5145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déo sans titre 2">
            <a:hlinkClick r:id="" action="ppaction://media"/>
            <a:extLst>
              <a:ext uri="{FF2B5EF4-FFF2-40B4-BE49-F238E27FC236}">
                <a16:creationId xmlns:a16="http://schemas.microsoft.com/office/drawing/2014/main" id="{1218C1C7-224F-5BF3-E577-4914E164633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9" name="ZoneTexte 8">
            <a:extLst>
              <a:ext uri="{FF2B5EF4-FFF2-40B4-BE49-F238E27FC236}">
                <a16:creationId xmlns:a16="http://schemas.microsoft.com/office/drawing/2014/main" id="{64601299-4B3B-84F2-2D6D-14A059D9C5BE}"/>
              </a:ext>
            </a:extLst>
          </p:cNvPr>
          <p:cNvSpPr txBox="1"/>
          <p:nvPr/>
        </p:nvSpPr>
        <p:spPr>
          <a:xfrm>
            <a:off x="924054" y="3229945"/>
            <a:ext cx="10464381" cy="1938992"/>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6000" i="1" dirty="0">
                <a:solidFill>
                  <a:schemeClr val="bg1"/>
                </a:solidFill>
                <a:latin typeface="Georgia" panose="02040502050405020303" pitchFamily="18" charset="0"/>
                <a:ea typeface="Tahoma" panose="020B0604030504040204" pitchFamily="34" charset="0"/>
                <a:cs typeface="Tahoma" panose="020B0604030504040204" pitchFamily="34" charset="0"/>
              </a:rPr>
              <a:t>Et si cette recette s’appliquait </a:t>
            </a:r>
            <a:br>
              <a:rPr lang="fr-FR" sz="6000" i="1" dirty="0">
                <a:solidFill>
                  <a:schemeClr val="bg1"/>
                </a:solidFill>
                <a:latin typeface="Georgia" panose="02040502050405020303" pitchFamily="18" charset="0"/>
                <a:ea typeface="Tahoma" panose="020B0604030504040204" pitchFamily="34" charset="0"/>
                <a:cs typeface="Tahoma" panose="020B0604030504040204" pitchFamily="34" charset="0"/>
              </a:rPr>
            </a:br>
            <a:r>
              <a:rPr lang="fr-FR" sz="6000" i="1" dirty="0">
                <a:solidFill>
                  <a:schemeClr val="bg1"/>
                </a:solidFill>
                <a:latin typeface="Georgia" panose="02040502050405020303" pitchFamily="18" charset="0"/>
                <a:ea typeface="Tahoma" panose="020B0604030504040204" pitchFamily="34" charset="0"/>
                <a:cs typeface="Tahoma" panose="020B0604030504040204" pitchFamily="34" charset="0"/>
              </a:rPr>
              <a:t>en </a:t>
            </a:r>
            <a:r>
              <a:rPr lang="fr-FR" sz="6000" b="1" i="1" dirty="0" err="1">
                <a:solidFill>
                  <a:schemeClr val="bg1"/>
                </a:solidFill>
                <a:latin typeface="Georgia" panose="02040502050405020303" pitchFamily="18" charset="0"/>
                <a:ea typeface="Tahoma" panose="020B0604030504040204" pitchFamily="34" charset="0"/>
                <a:cs typeface="Tahoma" panose="020B0604030504040204" pitchFamily="34" charset="0"/>
              </a:rPr>
              <a:t>retail</a:t>
            </a:r>
            <a:r>
              <a:rPr lang="fr-FR" sz="6000" b="1" i="1" dirty="0">
                <a:solidFill>
                  <a:schemeClr val="bg1"/>
                </a:solidFill>
                <a:latin typeface="Georgia" panose="02040502050405020303" pitchFamily="18" charset="0"/>
                <a:ea typeface="Tahoma" panose="020B0604030504040204" pitchFamily="34" charset="0"/>
                <a:cs typeface="Tahoma" panose="020B0604030504040204" pitchFamily="34" charset="0"/>
              </a:rPr>
              <a:t> media </a:t>
            </a:r>
            <a:r>
              <a:rPr lang="fr-FR" sz="6000" i="1" dirty="0">
                <a:solidFill>
                  <a:schemeClr val="bg1"/>
                </a:solidFill>
                <a:latin typeface="Georgia" panose="02040502050405020303" pitchFamily="18" charset="0"/>
                <a:ea typeface="Tahoma" panose="020B0604030504040204" pitchFamily="34" charset="0"/>
                <a:cs typeface="Tahoma" panose="020B0604030504040204" pitchFamily="34" charset="0"/>
              </a:rPr>
              <a:t>à DARTY</a:t>
            </a:r>
            <a:endParaRPr lang="fr-FR" sz="4000" i="1" dirty="0">
              <a:solidFill>
                <a:schemeClr val="bg1"/>
              </a:solidFill>
              <a:latin typeface="Georgia" panose="020405020504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79208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6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5235F-BB95-B537-BD54-597996C214A5}"/>
            </a:ext>
          </a:extLst>
        </p:cNvPr>
        <p:cNvGrpSpPr/>
        <p:nvPr/>
      </p:nvGrpSpPr>
      <p:grpSpPr>
        <a:xfrm>
          <a:off x="0" y="0"/>
          <a:ext cx="0" cy="0"/>
          <a:chOff x="0" y="0"/>
          <a:chExt cx="0" cy="0"/>
        </a:xfrm>
      </p:grpSpPr>
      <p:sp>
        <p:nvSpPr>
          <p:cNvPr id="7" name="Rectangle 2">
            <a:extLst>
              <a:ext uri="{FF2B5EF4-FFF2-40B4-BE49-F238E27FC236}">
                <a16:creationId xmlns:a16="http://schemas.microsoft.com/office/drawing/2014/main" id="{3D1AB259-00AA-FA62-3BB8-F9234B66ABBF}"/>
              </a:ext>
            </a:extLst>
          </p:cNvPr>
          <p:cNvSpPr txBox="1">
            <a:spLocks noChangeArrowheads="1"/>
          </p:cNvSpPr>
          <p:nvPr/>
        </p:nvSpPr>
        <p:spPr bwMode="auto">
          <a:xfrm>
            <a:off x="1082507" y="1206531"/>
            <a:ext cx="9544304" cy="4247317"/>
          </a:xfrm>
          <a:prstGeom prst="rect">
            <a:avLst/>
          </a:prstGeom>
          <a:noFill/>
        </p:spPr>
        <p:txBody>
          <a:bodyPr wrap="square">
            <a:spAutoFit/>
          </a:bodyPr>
          <a:lstStyle>
            <a:defPPr>
              <a:defRPr lang="fr-FR"/>
            </a:defPPr>
            <a:lvl1pPr>
              <a:defRPr sz="3600">
                <a:solidFill>
                  <a:schemeClr val="tx1">
                    <a:lumMod val="85000"/>
                    <a:lumOff val="15000"/>
                  </a:schemeClr>
                </a:solidFill>
              </a:defRPr>
            </a:lvl1pPr>
          </a:lstStyle>
          <a:p>
            <a:pPr marR="0" lvl="0" indent="0" algn="ctr" fontAlgn="base">
              <a:lnSpc>
                <a:spcPct val="100000"/>
              </a:lnSpc>
              <a:spcBef>
                <a:spcPct val="0"/>
              </a:spcBef>
              <a:spcAft>
                <a:spcPct val="0"/>
              </a:spcAft>
              <a:buClrTx/>
              <a:buSzTx/>
              <a:buFontTx/>
              <a:buNone/>
              <a:tabLst/>
              <a:defRPr/>
            </a:pPr>
            <a:r>
              <a:rPr lang="fr-FR" sz="5400" b="1" spc="300" dirty="0">
                <a:solidFill>
                  <a:schemeClr val="tx1"/>
                </a:solidFill>
                <a:latin typeface="Georgia" panose="02040502050405020303" pitchFamily="18" charset="0"/>
              </a:rPr>
              <a:t>Intégrer des marques de PEM et de GEM </a:t>
            </a:r>
            <a:br>
              <a:rPr lang="fr-FR" sz="5400" b="1" spc="300" dirty="0">
                <a:solidFill>
                  <a:schemeClr val="tx1"/>
                </a:solidFill>
                <a:latin typeface="Georgia" panose="02040502050405020303" pitchFamily="18" charset="0"/>
              </a:rPr>
            </a:br>
            <a:r>
              <a:rPr lang="fr-FR" sz="5400" b="1" spc="300" dirty="0">
                <a:solidFill>
                  <a:schemeClr val="tx1"/>
                </a:solidFill>
                <a:latin typeface="Georgia" panose="02040502050405020303" pitchFamily="18" charset="0"/>
              </a:rPr>
              <a:t>&amp; poursuivre notre saga </a:t>
            </a:r>
            <a:br>
              <a:rPr lang="fr-FR" sz="5400" b="1" spc="300" dirty="0">
                <a:solidFill>
                  <a:schemeClr val="tx1"/>
                </a:solidFill>
                <a:latin typeface="Georgia" panose="02040502050405020303" pitchFamily="18" charset="0"/>
              </a:rPr>
            </a:br>
            <a:r>
              <a:rPr lang="fr-FR" sz="5400" b="1" spc="300" dirty="0">
                <a:solidFill>
                  <a:schemeClr val="tx1"/>
                </a:solidFill>
                <a:latin typeface="Georgia" panose="02040502050405020303" pitchFamily="18" charset="0"/>
              </a:rPr>
              <a:t>pour installer Darty dans notre quotidien </a:t>
            </a:r>
            <a:endParaRPr lang="fr-FR" sz="5400" b="1" spc="-150" dirty="0">
              <a:solidFill>
                <a:schemeClr val="tx1"/>
              </a:solidFill>
              <a:latin typeface="Georgia" panose="02040502050405020303" pitchFamily="18" charset="0"/>
            </a:endParaRPr>
          </a:p>
        </p:txBody>
      </p:sp>
    </p:spTree>
    <p:extLst>
      <p:ext uri="{BB962C8B-B14F-4D97-AF65-F5344CB8AC3E}">
        <p14:creationId xmlns:p14="http://schemas.microsoft.com/office/powerpoint/2010/main" val="6198308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ED7A9-8541-4715-F589-D7C2B7FCA304}"/>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57E7E426-7655-A48A-AAF8-FD2F9B4EC9B2}"/>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 name="Image 5">
            <a:extLst>
              <a:ext uri="{FF2B5EF4-FFF2-40B4-BE49-F238E27FC236}">
                <a16:creationId xmlns:a16="http://schemas.microsoft.com/office/drawing/2014/main" id="{5636532D-7A56-88BC-691F-23FC99F33967}"/>
              </a:ext>
            </a:extLst>
          </p:cNvPr>
          <p:cNvPicPr>
            <a:picLocks noChangeAspect="1"/>
          </p:cNvPicPr>
          <p:nvPr/>
        </p:nvPicPr>
        <p:blipFill>
          <a:blip r:embed="rId2"/>
          <a:stretch>
            <a:fillRect/>
          </a:stretch>
        </p:blipFill>
        <p:spPr>
          <a:xfrm>
            <a:off x="1244361" y="0"/>
            <a:ext cx="9703278" cy="6858000"/>
          </a:xfrm>
          <a:prstGeom prst="rect">
            <a:avLst/>
          </a:prstGeom>
        </p:spPr>
      </p:pic>
    </p:spTree>
    <p:extLst>
      <p:ext uri="{BB962C8B-B14F-4D97-AF65-F5344CB8AC3E}">
        <p14:creationId xmlns:p14="http://schemas.microsoft.com/office/powerpoint/2010/main" val="2693215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31864-D2D3-1A0D-7915-59437075D20D}"/>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A88E0783-E1E4-7FAF-F764-7414E3BE4187}"/>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9" name="Image 8">
            <a:extLst>
              <a:ext uri="{FF2B5EF4-FFF2-40B4-BE49-F238E27FC236}">
                <a16:creationId xmlns:a16="http://schemas.microsoft.com/office/drawing/2014/main" id="{FAFD3F0D-4C30-B153-2F55-7A1C2B4F53A5}"/>
              </a:ext>
            </a:extLst>
          </p:cNvPr>
          <p:cNvPicPr>
            <a:picLocks noChangeAspect="1"/>
          </p:cNvPicPr>
          <p:nvPr/>
        </p:nvPicPr>
        <p:blipFill>
          <a:blip r:embed="rId2"/>
          <a:stretch>
            <a:fillRect/>
          </a:stretch>
        </p:blipFill>
        <p:spPr>
          <a:xfrm>
            <a:off x="1244361" y="0"/>
            <a:ext cx="9703278" cy="6858000"/>
          </a:xfrm>
          <a:prstGeom prst="rect">
            <a:avLst/>
          </a:prstGeom>
        </p:spPr>
      </p:pic>
    </p:spTree>
    <p:extLst>
      <p:ext uri="{BB962C8B-B14F-4D97-AF65-F5344CB8AC3E}">
        <p14:creationId xmlns:p14="http://schemas.microsoft.com/office/powerpoint/2010/main" val="14537633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0C719F-EB14-38A1-8864-F423762A6B91}"/>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5CDB8883-2FD0-8CE1-186D-724760C837F2}"/>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 name="Image 5">
            <a:extLst>
              <a:ext uri="{FF2B5EF4-FFF2-40B4-BE49-F238E27FC236}">
                <a16:creationId xmlns:a16="http://schemas.microsoft.com/office/drawing/2014/main" id="{85B91031-A61F-227D-6866-FF905112D5E1}"/>
              </a:ext>
            </a:extLst>
          </p:cNvPr>
          <p:cNvPicPr>
            <a:picLocks noChangeAspect="1"/>
          </p:cNvPicPr>
          <p:nvPr/>
        </p:nvPicPr>
        <p:blipFill>
          <a:blip r:embed="rId2"/>
          <a:stretch>
            <a:fillRect/>
          </a:stretch>
        </p:blipFill>
        <p:spPr>
          <a:xfrm>
            <a:off x="1244361" y="0"/>
            <a:ext cx="9703278" cy="6858000"/>
          </a:xfrm>
          <a:prstGeom prst="rect">
            <a:avLst/>
          </a:prstGeom>
        </p:spPr>
      </p:pic>
    </p:spTree>
    <p:extLst>
      <p:ext uri="{BB962C8B-B14F-4D97-AF65-F5344CB8AC3E}">
        <p14:creationId xmlns:p14="http://schemas.microsoft.com/office/powerpoint/2010/main" val="27528615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560CE-3DFC-ED59-C59A-13D0226BD4AF}"/>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5B76FF6F-4E13-F018-A4DB-259A62EED273}"/>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 name="Image 5">
            <a:extLst>
              <a:ext uri="{FF2B5EF4-FFF2-40B4-BE49-F238E27FC236}">
                <a16:creationId xmlns:a16="http://schemas.microsoft.com/office/drawing/2014/main" id="{73211D20-8DE0-8CEB-B740-1B1726B650B3}"/>
              </a:ext>
            </a:extLst>
          </p:cNvPr>
          <p:cNvPicPr>
            <a:picLocks noChangeAspect="1"/>
          </p:cNvPicPr>
          <p:nvPr/>
        </p:nvPicPr>
        <p:blipFill>
          <a:blip r:embed="rId2"/>
          <a:stretch>
            <a:fillRect/>
          </a:stretch>
        </p:blipFill>
        <p:spPr>
          <a:xfrm>
            <a:off x="1244361" y="0"/>
            <a:ext cx="9703278" cy="6858000"/>
          </a:xfrm>
          <a:prstGeom prst="rect">
            <a:avLst/>
          </a:prstGeom>
        </p:spPr>
      </p:pic>
    </p:spTree>
    <p:extLst>
      <p:ext uri="{BB962C8B-B14F-4D97-AF65-F5344CB8AC3E}">
        <p14:creationId xmlns:p14="http://schemas.microsoft.com/office/powerpoint/2010/main" val="35644329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BDEEDB-3718-DF0B-7CFB-5DAF3A3B3498}"/>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60101491-E1CF-4A9C-5753-C35F504EB554}"/>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5" name="Image 4">
            <a:extLst>
              <a:ext uri="{FF2B5EF4-FFF2-40B4-BE49-F238E27FC236}">
                <a16:creationId xmlns:a16="http://schemas.microsoft.com/office/drawing/2014/main" id="{F9D90E8F-366D-468C-C95F-152FF9D5A01A}"/>
              </a:ext>
            </a:extLst>
          </p:cNvPr>
          <p:cNvPicPr>
            <a:picLocks noChangeAspect="1"/>
          </p:cNvPicPr>
          <p:nvPr/>
        </p:nvPicPr>
        <p:blipFill>
          <a:blip r:embed="rId2"/>
          <a:stretch>
            <a:fillRect/>
          </a:stretch>
        </p:blipFill>
        <p:spPr>
          <a:xfrm>
            <a:off x="1244361" y="0"/>
            <a:ext cx="9703278" cy="6858000"/>
          </a:xfrm>
          <a:prstGeom prst="rect">
            <a:avLst/>
          </a:prstGeom>
        </p:spPr>
      </p:pic>
    </p:spTree>
    <p:extLst>
      <p:ext uri="{BB962C8B-B14F-4D97-AF65-F5344CB8AC3E}">
        <p14:creationId xmlns:p14="http://schemas.microsoft.com/office/powerpoint/2010/main" val="11027336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086A7-20F5-D671-E964-08F160E953E1}"/>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AC60FD9A-E677-AB1E-95C0-41D4AAEBF034}"/>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5" name="Image 4">
            <a:extLst>
              <a:ext uri="{FF2B5EF4-FFF2-40B4-BE49-F238E27FC236}">
                <a16:creationId xmlns:a16="http://schemas.microsoft.com/office/drawing/2014/main" id="{A2104D1D-EBBA-FBDA-0999-BA9FACC7C863}"/>
              </a:ext>
            </a:extLst>
          </p:cNvPr>
          <p:cNvPicPr>
            <a:picLocks noChangeAspect="1"/>
          </p:cNvPicPr>
          <p:nvPr/>
        </p:nvPicPr>
        <p:blipFill>
          <a:blip r:embed="rId2"/>
          <a:stretch>
            <a:fillRect/>
          </a:stretch>
        </p:blipFill>
        <p:spPr>
          <a:xfrm>
            <a:off x="1244361" y="0"/>
            <a:ext cx="9703278" cy="6858000"/>
          </a:xfrm>
          <a:prstGeom prst="rect">
            <a:avLst/>
          </a:prstGeom>
        </p:spPr>
      </p:pic>
    </p:spTree>
    <p:extLst>
      <p:ext uri="{BB962C8B-B14F-4D97-AF65-F5344CB8AC3E}">
        <p14:creationId xmlns:p14="http://schemas.microsoft.com/office/powerpoint/2010/main" val="22534884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83E78F-AFCE-1FC2-A2AC-4D8B1C9F9F0B}"/>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F9DFA0B0-6892-37E6-81A9-863DFB1F91C7}"/>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 name="Image 3">
            <a:extLst>
              <a:ext uri="{FF2B5EF4-FFF2-40B4-BE49-F238E27FC236}">
                <a16:creationId xmlns:a16="http://schemas.microsoft.com/office/drawing/2014/main" id="{20EDFB40-4204-EC3A-23CA-BC6CA3690F7B}"/>
              </a:ext>
            </a:extLst>
          </p:cNvPr>
          <p:cNvPicPr>
            <a:picLocks noChangeAspect="1"/>
          </p:cNvPicPr>
          <p:nvPr/>
        </p:nvPicPr>
        <p:blipFill>
          <a:blip r:embed="rId2"/>
          <a:stretch>
            <a:fillRect/>
          </a:stretch>
        </p:blipFill>
        <p:spPr>
          <a:xfrm>
            <a:off x="3431507" y="3589112"/>
            <a:ext cx="4625098" cy="3268887"/>
          </a:xfrm>
          <a:prstGeom prst="rect">
            <a:avLst/>
          </a:prstGeom>
        </p:spPr>
      </p:pic>
      <p:pic>
        <p:nvPicPr>
          <p:cNvPr id="6" name="Image 5">
            <a:extLst>
              <a:ext uri="{FF2B5EF4-FFF2-40B4-BE49-F238E27FC236}">
                <a16:creationId xmlns:a16="http://schemas.microsoft.com/office/drawing/2014/main" id="{8BA1AC51-0DE5-0C59-840B-EDEE936B2BE8}"/>
              </a:ext>
            </a:extLst>
          </p:cNvPr>
          <p:cNvPicPr>
            <a:picLocks noChangeAspect="1"/>
          </p:cNvPicPr>
          <p:nvPr/>
        </p:nvPicPr>
        <p:blipFill>
          <a:blip r:embed="rId3"/>
          <a:stretch>
            <a:fillRect/>
          </a:stretch>
        </p:blipFill>
        <p:spPr>
          <a:xfrm>
            <a:off x="0" y="0"/>
            <a:ext cx="4625099" cy="3268888"/>
          </a:xfrm>
          <a:prstGeom prst="rect">
            <a:avLst/>
          </a:prstGeom>
        </p:spPr>
      </p:pic>
      <p:pic>
        <p:nvPicPr>
          <p:cNvPr id="9" name="Image 8">
            <a:extLst>
              <a:ext uri="{FF2B5EF4-FFF2-40B4-BE49-F238E27FC236}">
                <a16:creationId xmlns:a16="http://schemas.microsoft.com/office/drawing/2014/main" id="{4F62C9C7-6908-0294-E99C-965D0903677B}"/>
              </a:ext>
            </a:extLst>
          </p:cNvPr>
          <p:cNvPicPr>
            <a:picLocks noChangeAspect="1"/>
          </p:cNvPicPr>
          <p:nvPr/>
        </p:nvPicPr>
        <p:blipFill>
          <a:blip r:embed="rId4"/>
          <a:stretch>
            <a:fillRect/>
          </a:stretch>
        </p:blipFill>
        <p:spPr>
          <a:xfrm>
            <a:off x="7566902" y="0"/>
            <a:ext cx="4625098" cy="3268887"/>
          </a:xfrm>
          <a:prstGeom prst="rect">
            <a:avLst/>
          </a:prstGeom>
        </p:spPr>
      </p:pic>
    </p:spTree>
    <p:extLst>
      <p:ext uri="{BB962C8B-B14F-4D97-AF65-F5344CB8AC3E}">
        <p14:creationId xmlns:p14="http://schemas.microsoft.com/office/powerpoint/2010/main" val="20903275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e Nouveau Bélier pour Darty Max - _Et la réparation c'est qui ____ - Octobre 2024">
            <a:hlinkClick r:id="" action="ppaction://media"/>
            <a:extLst>
              <a:ext uri="{FF2B5EF4-FFF2-40B4-BE49-F238E27FC236}">
                <a16:creationId xmlns:a16="http://schemas.microsoft.com/office/drawing/2014/main" id="{68946E60-7080-CDE7-F314-DFC8F1ADE57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53827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7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3218AFE9-8171-EDD5-6D96-F5773EE556E5}"/>
              </a:ext>
            </a:extLst>
          </p:cNvPr>
          <p:cNvPicPr>
            <a:picLocks noChangeAspect="1"/>
          </p:cNvPicPr>
          <p:nvPr/>
        </p:nvPicPr>
        <p:blipFill>
          <a:blip r:embed="rId2"/>
          <a:stretch>
            <a:fillRect/>
          </a:stretch>
        </p:blipFill>
        <p:spPr>
          <a:xfrm>
            <a:off x="1" y="342"/>
            <a:ext cx="12192608" cy="6857657"/>
          </a:xfrm>
          <a:prstGeom prst="rect">
            <a:avLst/>
          </a:prstGeom>
        </p:spPr>
      </p:pic>
    </p:spTree>
    <p:extLst>
      <p:ext uri="{BB962C8B-B14F-4D97-AF65-F5344CB8AC3E}">
        <p14:creationId xmlns:p14="http://schemas.microsoft.com/office/powerpoint/2010/main" val="3738363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9757AFE-90F6-BAEE-014A-8F5A3B6195FB}"/>
              </a:ext>
            </a:extLst>
          </p:cNvPr>
          <p:cNvPicPr>
            <a:picLocks noChangeAspect="1"/>
          </p:cNvPicPr>
          <p:nvPr/>
        </p:nvPicPr>
        <p:blipFill>
          <a:blip r:embed="rId2"/>
          <a:stretch>
            <a:fillRect/>
          </a:stretch>
        </p:blipFill>
        <p:spPr>
          <a:xfrm>
            <a:off x="1437" y="0"/>
            <a:ext cx="12189125" cy="6858000"/>
          </a:xfrm>
          <a:prstGeom prst="rect">
            <a:avLst/>
          </a:prstGeom>
        </p:spPr>
      </p:pic>
    </p:spTree>
    <p:extLst>
      <p:ext uri="{BB962C8B-B14F-4D97-AF65-F5344CB8AC3E}">
        <p14:creationId xmlns:p14="http://schemas.microsoft.com/office/powerpoint/2010/main" val="27969996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BB432-0FC1-F7B5-299E-77AB7FEA8995}"/>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0698F704-9D1A-1B31-854A-70AF25BC0555}"/>
              </a:ext>
            </a:extLst>
          </p:cNvPr>
          <p:cNvPicPr>
            <a:picLocks noChangeAspect="1"/>
          </p:cNvPicPr>
          <p:nvPr/>
        </p:nvPicPr>
        <p:blipFill>
          <a:blip r:embed="rId2"/>
          <a:stretch>
            <a:fillRect/>
          </a:stretch>
        </p:blipFill>
        <p:spPr>
          <a:xfrm>
            <a:off x="1" y="342"/>
            <a:ext cx="12192608" cy="6857657"/>
          </a:xfrm>
          <a:prstGeom prst="rect">
            <a:avLst/>
          </a:prstGeom>
        </p:spPr>
      </p:pic>
    </p:spTree>
    <p:extLst>
      <p:ext uri="{BB962C8B-B14F-4D97-AF65-F5344CB8AC3E}">
        <p14:creationId xmlns:p14="http://schemas.microsoft.com/office/powerpoint/2010/main" val="2462748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Vidéo sans titre">
            <a:hlinkClick r:id="" action="ppaction://media"/>
            <a:extLst>
              <a:ext uri="{FF2B5EF4-FFF2-40B4-BE49-F238E27FC236}">
                <a16:creationId xmlns:a16="http://schemas.microsoft.com/office/drawing/2014/main" id="{C61432C6-0B17-BEA2-F712-89F6493EDFE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2" name="Titre 1">
            <a:extLst>
              <a:ext uri="{FF2B5EF4-FFF2-40B4-BE49-F238E27FC236}">
                <a16:creationId xmlns:a16="http://schemas.microsoft.com/office/drawing/2014/main" id="{DA73B35A-BB1F-B4F0-DAAA-FFECFD10451C}"/>
              </a:ext>
            </a:extLst>
          </p:cNvPr>
          <p:cNvSpPr>
            <a:spLocks noGrp="1"/>
          </p:cNvSpPr>
          <p:nvPr>
            <p:ph type="ctrTitle"/>
          </p:nvPr>
        </p:nvSpPr>
        <p:spPr>
          <a:xfrm>
            <a:off x="998305" y="4314887"/>
            <a:ext cx="11591925" cy="893036"/>
          </a:xfrm>
        </p:spPr>
        <p:txBody>
          <a:bodyPr/>
          <a:lstStyle/>
          <a:p>
            <a:pPr algn="l"/>
            <a:r>
              <a:rPr lang="fr-FR" dirty="0">
                <a:solidFill>
                  <a:schemeClr val="bg1"/>
                </a:solidFill>
              </a:rPr>
              <a:t>Et si on capitalisait </a:t>
            </a:r>
            <a:br>
              <a:rPr lang="fr-FR" dirty="0">
                <a:solidFill>
                  <a:schemeClr val="bg1"/>
                </a:solidFill>
              </a:rPr>
            </a:br>
            <a:r>
              <a:rPr lang="fr-FR" dirty="0">
                <a:solidFill>
                  <a:schemeClr val="bg1"/>
                </a:solidFill>
              </a:rPr>
              <a:t>sur le succès ?</a:t>
            </a:r>
          </a:p>
        </p:txBody>
      </p:sp>
    </p:spTree>
    <p:extLst>
      <p:ext uri="{BB962C8B-B14F-4D97-AF65-F5344CB8AC3E}">
        <p14:creationId xmlns:p14="http://schemas.microsoft.com/office/powerpoint/2010/main" val="3625624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20030-7430-1B57-B686-54B1B675F8B1}"/>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D53FEBB0-4B48-43E2-7B91-4813F0F5A120}"/>
              </a:ext>
            </a:extLst>
          </p:cNvPr>
          <p:cNvSpPr>
            <a:spLocks noGrp="1"/>
          </p:cNvSpPr>
          <p:nvPr>
            <p:ph type="title"/>
          </p:nvPr>
        </p:nvSpPr>
        <p:spPr>
          <a:xfrm>
            <a:off x="1173496" y="1619222"/>
            <a:ext cx="7424594" cy="529544"/>
          </a:xfrm>
        </p:spPr>
        <p:txBody>
          <a:bodyPr/>
          <a:lstStyle/>
          <a:p>
            <a:pPr algn="l"/>
            <a:r>
              <a:rPr lang="fr-FR" sz="4400" dirty="0"/>
              <a:t>Mais, plus largement,</a:t>
            </a:r>
            <a:br>
              <a:rPr lang="fr-FR" sz="4400" dirty="0"/>
            </a:br>
            <a:r>
              <a:rPr lang="fr-FR" sz="4400" dirty="0"/>
              <a:t>la question est également comment traiter la réparation chez Darty</a:t>
            </a:r>
            <a:br>
              <a:rPr lang="fr-FR" sz="4400" dirty="0"/>
            </a:br>
            <a:r>
              <a:rPr lang="fr-FR" sz="4400" dirty="0"/>
              <a:t> </a:t>
            </a:r>
          </a:p>
        </p:txBody>
      </p:sp>
    </p:spTree>
    <p:extLst>
      <p:ext uri="{BB962C8B-B14F-4D97-AF65-F5344CB8AC3E}">
        <p14:creationId xmlns:p14="http://schemas.microsoft.com/office/powerpoint/2010/main" val="17988167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948BB-6A2F-9439-4DC2-E615974ACF61}"/>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A4CC673E-8ABA-9FBC-864F-AD3A14CFC090}"/>
              </a:ext>
            </a:extLst>
          </p:cNvPr>
          <p:cNvSpPr txBox="1"/>
          <p:nvPr/>
        </p:nvSpPr>
        <p:spPr>
          <a:xfrm>
            <a:off x="471747" y="1660647"/>
            <a:ext cx="10155064" cy="3354765"/>
          </a:xfrm>
          <a:prstGeom prst="rect">
            <a:avLst/>
          </a:prstGeom>
          <a:noFill/>
        </p:spPr>
        <p:txBody>
          <a:bodyPr wrap="square">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Darty Max est un </a:t>
            </a:r>
            <a:r>
              <a:rPr lang="fr-FR" sz="4400" b="1" dirty="0" err="1">
                <a:latin typeface="Georgia" panose="02040502050405020303" pitchFamily="18" charset="0"/>
                <a:ea typeface="Tahoma" panose="020B0604030504040204" pitchFamily="34" charset="0"/>
                <a:cs typeface="Tahoma" panose="020B0604030504040204" pitchFamily="34" charset="0"/>
              </a:rPr>
              <a:t>game</a:t>
            </a:r>
            <a:r>
              <a:rPr lang="fr-FR" sz="4400" b="1" dirty="0">
                <a:latin typeface="Georgia" panose="02040502050405020303" pitchFamily="18" charset="0"/>
                <a:ea typeface="Tahoma" panose="020B0604030504040204" pitchFamily="34" charset="0"/>
                <a:cs typeface="Tahoma" panose="020B0604030504040204" pitchFamily="34" charset="0"/>
              </a:rPr>
              <a:t> changer</a:t>
            </a:r>
            <a:r>
              <a:rPr lang="fr-FR" sz="2800" dirty="0">
                <a:latin typeface="Avenir Next LT Pro" panose="020B0504020202020204" pitchFamily="34" charset="0"/>
              </a:rPr>
              <a:t> l'abonnement à un service de réparation illimité incarne une </a:t>
            </a:r>
            <a:r>
              <a:rPr lang="fr-FR" sz="2800" b="1" dirty="0">
                <a:latin typeface="Avenir Next LT Pro" panose="020B0504020202020204" pitchFamily="34" charset="0"/>
              </a:rPr>
              <a:t>transition vers une économie de l'usage.</a:t>
            </a:r>
            <a:br>
              <a:rPr lang="fr-FR" sz="2800" b="1" dirty="0">
                <a:latin typeface="Avenir Next LT Pro" panose="020B0504020202020204" pitchFamily="34" charset="0"/>
              </a:rPr>
            </a:br>
            <a:br>
              <a:rPr lang="fr-FR" sz="2800" b="1" dirty="0">
                <a:latin typeface="Avenir Next LT Pro" panose="020B0504020202020204" pitchFamily="34" charset="0"/>
              </a:rPr>
            </a:br>
            <a:r>
              <a:rPr lang="fr-FR" sz="2800" dirty="0">
                <a:latin typeface="Avenir Next LT Pro" panose="020B0504020202020204" pitchFamily="34" charset="0"/>
              </a:rPr>
              <a:t>Mais au-delà de cette offre, le sujet de la réparation est un </a:t>
            </a:r>
            <a:r>
              <a:rPr lang="fr-FR" sz="2800" b="1" dirty="0">
                <a:latin typeface="Avenir Next LT Pro" panose="020B0504020202020204" pitchFamily="34" charset="0"/>
              </a:rPr>
              <a:t>pivot stratégique</a:t>
            </a:r>
            <a:r>
              <a:rPr lang="fr-FR" sz="2800" dirty="0">
                <a:latin typeface="Avenir Next LT Pro" panose="020B0504020202020204" pitchFamily="34" charset="0"/>
              </a:rPr>
              <a:t> pour </a:t>
            </a:r>
            <a:r>
              <a:rPr lang="fr-FR" sz="2800" b="1" dirty="0">
                <a:latin typeface="Avenir Next LT Pro" panose="020B0504020202020204" pitchFamily="34" charset="0"/>
              </a:rPr>
              <a:t>maximiser la Customer </a:t>
            </a:r>
            <a:r>
              <a:rPr lang="fr-FR" sz="2800" b="1" dirty="0" err="1">
                <a:latin typeface="Avenir Next LT Pro" panose="020B0504020202020204" pitchFamily="34" charset="0"/>
              </a:rPr>
              <a:t>Lifetime</a:t>
            </a:r>
            <a:r>
              <a:rPr lang="fr-FR" sz="2800" b="1" dirty="0">
                <a:latin typeface="Avenir Next LT Pro" panose="020B0504020202020204" pitchFamily="34" charset="0"/>
              </a:rPr>
              <a:t> Value (CLV)</a:t>
            </a:r>
          </a:p>
        </p:txBody>
      </p:sp>
      <p:pic>
        <p:nvPicPr>
          <p:cNvPr id="2" name="Picture 2" descr="Darty Max - Une offre à « Max » de litiges à écarter du bonus réparation -  Action UFC-Que Choisir - UFC-Que Choisir">
            <a:extLst>
              <a:ext uri="{FF2B5EF4-FFF2-40B4-BE49-F238E27FC236}">
                <a16:creationId xmlns:a16="http://schemas.microsoft.com/office/drawing/2014/main" id="{40E050EB-9651-684E-A386-C0449F6F33A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191125" y="5832389"/>
            <a:ext cx="1683327" cy="1009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0368206"/>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LNB_MATCH_point_hebdo_1804</Template>
  <TotalTime>32158</TotalTime>
  <Words>403</Words>
  <Application>Microsoft Office PowerPoint</Application>
  <PresentationFormat>Grand écran</PresentationFormat>
  <Paragraphs>38</Paragraphs>
  <Slides>28</Slides>
  <Notes>5</Notes>
  <HiddenSlides>0</HiddenSlides>
  <MMClips>3</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28</vt:i4>
      </vt:variant>
    </vt:vector>
  </HeadingPairs>
  <TitlesOfParts>
    <vt:vector size="39" baseType="lpstr">
      <vt:lpstr>Police système Courant</vt:lpstr>
      <vt:lpstr>Aptos</vt:lpstr>
      <vt:lpstr>Calvert MT Std</vt:lpstr>
      <vt:lpstr>Wingdings</vt:lpstr>
      <vt:lpstr>Arial</vt:lpstr>
      <vt:lpstr>Playfair Display</vt:lpstr>
      <vt:lpstr>Avenir Next LT Pro</vt:lpstr>
      <vt:lpstr>Georgia</vt:lpstr>
      <vt:lpstr>Calibri</vt:lpstr>
      <vt:lpstr>Tahoma</vt:lpstr>
      <vt:lpstr>1_Thème LNB</vt:lpstr>
      <vt:lpstr>Présentation PowerPoint</vt:lpstr>
      <vt:lpstr>Présentation PowerPoint</vt:lpstr>
      <vt:lpstr>Présentation PowerPoint</vt:lpstr>
      <vt:lpstr>Présentation PowerPoint</vt:lpstr>
      <vt:lpstr>Présentation PowerPoint</vt:lpstr>
      <vt:lpstr>Présentation PowerPoint</vt:lpstr>
      <vt:lpstr>Et si on capitalisait  sur le succès ?</vt:lpstr>
      <vt:lpstr>Mais, plus largement, la question est également comment traiter la réparation chez Darty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Antoine Jubert</dc:creator>
  <cp:keywords/>
  <dc:description/>
  <cp:lastModifiedBy>Antoine JUBERT</cp:lastModifiedBy>
  <cp:revision>65</cp:revision>
  <cp:lastPrinted>2022-07-05T07:32:58Z</cp:lastPrinted>
  <dcterms:created xsi:type="dcterms:W3CDTF">2023-04-17T13:19:25Z</dcterms:created>
  <dcterms:modified xsi:type="dcterms:W3CDTF">2025-02-25T13:14:46Z</dcterms:modified>
  <cp:category/>
</cp:coreProperties>
</file>