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8" r:id="rId5"/>
    <p:sldId id="1561" r:id="rId6"/>
    <p:sldId id="1839" r:id="rId7"/>
    <p:sldId id="1886" r:id="rId8"/>
    <p:sldId id="1887" r:id="rId9"/>
    <p:sldId id="1888" r:id="rId10"/>
    <p:sldId id="1889" r:id="rId11"/>
    <p:sldId id="1890" r:id="rId12"/>
    <p:sldId id="1891" r:id="rId13"/>
    <p:sldId id="1892" r:id="rId14"/>
    <p:sldId id="1894" r:id="rId15"/>
    <p:sldId id="1893" r:id="rId16"/>
    <p:sldId id="1895" r:id="rId17"/>
  </p:sldIdLst>
  <p:sldSz cx="12192000" cy="6858000"/>
  <p:notesSz cx="6858000" cy="9144000"/>
  <p:embeddedFontLst>
    <p:embeddedFont>
      <p:font typeface="Avenir Next LT Pro" panose="020B0504020202020204" pitchFamily="34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FF9900"/>
    <a:srgbClr val="002B69"/>
    <a:srgbClr val="5D5D5D"/>
    <a:srgbClr val="D6EBFF"/>
    <a:srgbClr val="5F5F5F"/>
    <a:srgbClr val="292929"/>
    <a:srgbClr val="2C7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76" autoAdjust="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C2BAA92-EF5B-8FCF-E3F0-0FB8852D3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4D73EB-752F-45D2-88F4-1408E2E3B8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A13DA-666F-47FE-BA07-06E7B505D7C5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E897E7-9F92-B4D1-B9C5-60253C716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97F256-EA89-8BCB-85B0-3E05C0A26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757E-FEBA-426C-998E-22515EB912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2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B84EF604-7521-4278-9F04-D28BB98F1029}" type="datetimeFigureOut">
              <a:rPr lang="fr-FR" smtClean="0"/>
              <a:pPr/>
              <a:t>18/03/2024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B113B0AC-776F-4213-B70C-F56AC74C9D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3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3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6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5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5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4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72"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3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https://email.metro.fr/assets/bm/imh/9f/6/9f6b7fda6a7f9df8e9113345b781fda11fb0d94ae1f20340a0333769b4d9c679.jpg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https://email.metro.fr/assets/bm/imh/e4/e/e4e8891b7db314fbbd1ee4f7700ed62aeb217735ccf3f50f54c4ecd04c655d32.jp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99E95-EA5A-45D5-834C-2185E1E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35" y="820190"/>
            <a:ext cx="9254765" cy="537556"/>
          </a:xfrm>
        </p:spPr>
        <p:txBody>
          <a:bodyPr/>
          <a:lstStyle>
            <a:lvl1pPr algn="r">
              <a:defRPr>
                <a:latin typeface="Avenir Next LT Pro" panose="020B05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A32BD-7BE4-4129-B440-2D862796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1pPr>
            <a:lvl2pPr marL="6858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2pPr>
            <a:lvl3pPr marL="11430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3pPr>
            <a:lvl4pPr marL="16002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4pPr>
            <a:lvl5pPr marL="20574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Freihandform: Form 9">
            <a:extLst>
              <a:ext uri="{FF2B5EF4-FFF2-40B4-BE49-F238E27FC236}">
                <a16:creationId xmlns:a16="http://schemas.microsoft.com/office/drawing/2014/main" id="{BEDCCF9F-B94C-4495-9299-F2524924FC55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0" y="-3278"/>
            <a:ext cx="5811748" cy="1419332"/>
          </a:xfrm>
          <a:custGeom>
            <a:avLst/>
            <a:gdLst>
              <a:gd name="connsiteX0" fmla="*/ 1843678 w 1843678"/>
              <a:gd name="connsiteY0" fmla="*/ 0 h 528810"/>
              <a:gd name="connsiteX1" fmla="*/ 1843678 w 1843678"/>
              <a:gd name="connsiteY1" fmla="*/ 528810 h 528810"/>
              <a:gd name="connsiteX2" fmla="*/ 0 w 1843678"/>
              <a:gd name="connsiteY2" fmla="*/ 528810 h 5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678" h="528810">
                <a:moveTo>
                  <a:pt x="1843678" y="0"/>
                </a:moveTo>
                <a:lnTo>
                  <a:pt x="1843678" y="528810"/>
                </a:lnTo>
                <a:lnTo>
                  <a:pt x="0" y="528810"/>
                </a:lnTo>
                <a:close/>
              </a:path>
            </a:pathLst>
          </a:custGeom>
          <a:solidFill>
            <a:srgbClr val="00428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800" dirty="0">
              <a:latin typeface="Avenir Next LT Pro" panose="020B0504020202020204" pitchFamily="34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F404A04-4135-4188-9CA8-1D25C89F84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47835" y="379761"/>
            <a:ext cx="3067596" cy="43757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fr-FR"/>
              <a:t>#modifiez</a:t>
            </a:r>
          </a:p>
        </p:txBody>
      </p:sp>
      <p:sp>
        <p:nvSpPr>
          <p:cNvPr id="9" name="Freihandform: Form 18">
            <a:extLst>
              <a:ext uri="{FF2B5EF4-FFF2-40B4-BE49-F238E27FC236}">
                <a16:creationId xmlns:a16="http://schemas.microsoft.com/office/drawing/2014/main" id="{89C75635-2DAE-40A1-82F0-947E17A7474E}"/>
              </a:ext>
            </a:extLst>
          </p:cNvPr>
          <p:cNvSpPr>
            <a:spLocks/>
          </p:cNvSpPr>
          <p:nvPr userDrawn="1"/>
        </p:nvSpPr>
        <p:spPr bwMode="auto">
          <a:xfrm>
            <a:off x="9070109" y="5957454"/>
            <a:ext cx="3121891" cy="900545"/>
          </a:xfrm>
          <a:custGeom>
            <a:avLst/>
            <a:gdLst>
              <a:gd name="connsiteX0" fmla="*/ 2956234 w 2956234"/>
              <a:gd name="connsiteY0" fmla="*/ 0 h 847102"/>
              <a:gd name="connsiteX1" fmla="*/ 2956234 w 2956234"/>
              <a:gd name="connsiteY1" fmla="*/ 847102 h 847102"/>
              <a:gd name="connsiteX2" fmla="*/ 0 w 2956234"/>
              <a:gd name="connsiteY2" fmla="*/ 847102 h 84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6234" h="847102">
                <a:moveTo>
                  <a:pt x="2956234" y="0"/>
                </a:moveTo>
                <a:lnTo>
                  <a:pt x="2956234" y="847102"/>
                </a:lnTo>
                <a:lnTo>
                  <a:pt x="0" y="847102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800" dirty="0">
              <a:latin typeface="Avenir Next LT Pro" panose="020B0504020202020204" pitchFamily="34" charset="0"/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7425B69-6C68-4097-9AB8-A0BF4156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920" y="6492876"/>
            <a:ext cx="676584" cy="365125"/>
          </a:xfrm>
        </p:spPr>
        <p:txBody>
          <a:bodyPr/>
          <a:lstStyle/>
          <a:p>
            <a:fld id="{6A3E7241-16CC-4146-9BD5-AEC56D02ABBB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67B2D219-D5A6-A1C4-9AE2-5CCC9FDDF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36" y="5665262"/>
            <a:ext cx="988576" cy="8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1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42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breit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100" y="6356355"/>
            <a:ext cx="2844800" cy="365125"/>
          </a:xfrm>
        </p:spPr>
        <p:txBody>
          <a:bodyPr/>
          <a:lstStyle/>
          <a:p>
            <a:fld id="{BD5CE54B-C29A-4A25-9174-59FEA10EAC9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8164" y="1793877"/>
            <a:ext cx="11279187" cy="4302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4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18">
            <a:extLst>
              <a:ext uri="{FF2B5EF4-FFF2-40B4-BE49-F238E27FC236}">
                <a16:creationId xmlns:a16="http://schemas.microsoft.com/office/drawing/2014/main" id="{C8B4BE4E-AAEF-4AD2-BAF8-09809628EA53}"/>
              </a:ext>
            </a:extLst>
          </p:cNvPr>
          <p:cNvSpPr>
            <a:spLocks/>
          </p:cNvSpPr>
          <p:nvPr userDrawn="1"/>
        </p:nvSpPr>
        <p:spPr bwMode="auto">
          <a:xfrm>
            <a:off x="9070109" y="5957454"/>
            <a:ext cx="3121891" cy="900545"/>
          </a:xfrm>
          <a:custGeom>
            <a:avLst/>
            <a:gdLst>
              <a:gd name="connsiteX0" fmla="*/ 2956234 w 2956234"/>
              <a:gd name="connsiteY0" fmla="*/ 0 h 847102"/>
              <a:gd name="connsiteX1" fmla="*/ 2956234 w 2956234"/>
              <a:gd name="connsiteY1" fmla="*/ 847102 h 847102"/>
              <a:gd name="connsiteX2" fmla="*/ 0 w 2956234"/>
              <a:gd name="connsiteY2" fmla="*/ 847102 h 84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6234" h="847102">
                <a:moveTo>
                  <a:pt x="2956234" y="0"/>
                </a:moveTo>
                <a:lnTo>
                  <a:pt x="2956234" y="847102"/>
                </a:lnTo>
                <a:lnTo>
                  <a:pt x="0" y="847102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800" dirty="0">
              <a:latin typeface="Avenir Next LT Pro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5ACD78-595F-468B-AD32-9316383B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900967-DE7C-430E-AEF5-2974312C6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E78582-EFF8-4078-A0E8-6E01FA89DA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Confidentiel|   </a:t>
            </a:r>
            <a:fld id="{FC89AA29-A18B-45E6-A6DD-E693AF6AAD3A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E42FA1F-E4D2-48B3-9997-8B04AC969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1pPr>
            <a:lvl2pPr marL="6858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2pPr>
            <a:lvl3pPr marL="1143000" indent="-228600">
              <a:buFont typeface="Avenir LT Std 45 Book" panose="020B0502020203020204" pitchFamily="34" charset="0"/>
              <a:buChar char="\"/>
              <a:defRPr>
                <a:latin typeface="Avenir Next LT Pro" panose="020B0504020202020204" pitchFamily="34" charset="0"/>
              </a:defRPr>
            </a:lvl3pPr>
            <a:lvl4pPr marL="16002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4pPr>
            <a:lvl5pPr marL="2057400" indent="-228600">
              <a:buFont typeface="Avenir LT Std 45 Book" panose="020B0502020203020204" pitchFamily="34" charset="0"/>
              <a:buChar char="\"/>
              <a:defRPr>
                <a:solidFill>
                  <a:srgbClr val="004282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4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865C8357-D13E-CBF6-0596-8C7E0F191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60" y="5634713"/>
            <a:ext cx="988576" cy="8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E430160-16EF-2325-C40C-1B64A961A1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1"/>
          <a:stretch>
            <a:fillRect/>
          </a:stretch>
        </p:blipFill>
        <p:spPr bwMode="auto">
          <a:xfrm>
            <a:off x="4252404" y="0"/>
            <a:ext cx="8082905" cy="703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8042E9-16D5-FC45-6781-F59A7DFF1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09" y="-581089"/>
            <a:ext cx="6239309" cy="6806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0BCB9D1-D1CD-401F-99FD-1C7A59FE932A}"/>
              </a:ext>
            </a:extLst>
          </p:cNvPr>
          <p:cNvSpPr>
            <a:spLocks/>
          </p:cNvSpPr>
          <p:nvPr userDrawn="1"/>
        </p:nvSpPr>
        <p:spPr bwMode="auto">
          <a:xfrm>
            <a:off x="-72287" y="1726047"/>
            <a:ext cx="12478617" cy="5313946"/>
          </a:xfrm>
          <a:custGeom>
            <a:avLst/>
            <a:gdLst>
              <a:gd name="connsiteX0" fmla="*/ 12192000 w 12192000"/>
              <a:gd name="connsiteY0" fmla="*/ 0 h 5034300"/>
              <a:gd name="connsiteX1" fmla="*/ 12192000 w 12192000"/>
              <a:gd name="connsiteY1" fmla="*/ 5034300 h 5034300"/>
              <a:gd name="connsiteX2" fmla="*/ 0 w 12192000"/>
              <a:gd name="connsiteY2" fmla="*/ 5034300 h 5034300"/>
              <a:gd name="connsiteX3" fmla="*/ 0 w 12192000"/>
              <a:gd name="connsiteY3" fmla="*/ 3495827 h 503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34300">
                <a:moveTo>
                  <a:pt x="12192000" y="0"/>
                </a:moveTo>
                <a:lnTo>
                  <a:pt x="12192000" y="5034300"/>
                </a:lnTo>
                <a:lnTo>
                  <a:pt x="0" y="5034300"/>
                </a:lnTo>
                <a:lnTo>
                  <a:pt x="0" y="3495827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6FAACFB-122C-4C31-B980-670C94BEA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 dirty="0"/>
              <a:t>TITRE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  <p:pic>
        <p:nvPicPr>
          <p:cNvPr id="12" name="Image 1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C0AA01AB-3671-37B6-93DF-5AF9529254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43" y="2318875"/>
            <a:ext cx="1749556" cy="1493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78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2913134-5769-4032-B519-54819F1CABD8}"/>
              </a:ext>
            </a:extLst>
          </p:cNvPr>
          <p:cNvSpPr>
            <a:spLocks/>
          </p:cNvSpPr>
          <p:nvPr userDrawn="1"/>
        </p:nvSpPr>
        <p:spPr bwMode="auto">
          <a:xfrm>
            <a:off x="0" y="1823701"/>
            <a:ext cx="12192000" cy="5034300"/>
          </a:xfrm>
          <a:custGeom>
            <a:avLst/>
            <a:gdLst>
              <a:gd name="connsiteX0" fmla="*/ 12192000 w 12192000"/>
              <a:gd name="connsiteY0" fmla="*/ 0 h 5034300"/>
              <a:gd name="connsiteX1" fmla="*/ 12192000 w 12192000"/>
              <a:gd name="connsiteY1" fmla="*/ 5034300 h 5034300"/>
              <a:gd name="connsiteX2" fmla="*/ 0 w 12192000"/>
              <a:gd name="connsiteY2" fmla="*/ 5034300 h 5034300"/>
              <a:gd name="connsiteX3" fmla="*/ 0 w 12192000"/>
              <a:gd name="connsiteY3" fmla="*/ 3495827 h 503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34300">
                <a:moveTo>
                  <a:pt x="12192000" y="0"/>
                </a:moveTo>
                <a:lnTo>
                  <a:pt x="12192000" y="5034300"/>
                </a:lnTo>
                <a:lnTo>
                  <a:pt x="0" y="5034300"/>
                </a:lnTo>
                <a:lnTo>
                  <a:pt x="0" y="3495827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7CB03318-A36A-4728-AB14-B4B971797A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929" y="0"/>
            <a:ext cx="12193576" cy="5321958"/>
          </a:xfrm>
          <a:custGeom>
            <a:avLst/>
            <a:gdLst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15587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59 h 5321958"/>
              <a:gd name="connsiteX6" fmla="*/ 0 w 12193576"/>
              <a:gd name="connsiteY6" fmla="*/ 5321958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5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7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80012 w 12193576"/>
              <a:gd name="connsiteY5" fmla="*/ 3801316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1316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8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170475 w 12193576"/>
              <a:gd name="connsiteY5" fmla="*/ 3941811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8461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3699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80012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  <a:gd name="connsiteX0" fmla="*/ 0 w 12193576"/>
              <a:gd name="connsiteY0" fmla="*/ 0 h 5321958"/>
              <a:gd name="connsiteX1" fmla="*/ 12191999 w 12193576"/>
              <a:gd name="connsiteY1" fmla="*/ 0 h 5321958"/>
              <a:gd name="connsiteX2" fmla="*/ 12193576 w 12193576"/>
              <a:gd name="connsiteY2" fmla="*/ 1825130 h 5321958"/>
              <a:gd name="connsiteX3" fmla="*/ 6906062 w 12193576"/>
              <a:gd name="connsiteY3" fmla="*/ 3338732 h 5321958"/>
              <a:gd name="connsiteX4" fmla="*/ 5277631 w 12193576"/>
              <a:gd name="connsiteY4" fmla="*/ 3338732 h 5321958"/>
              <a:gd name="connsiteX5" fmla="*/ 5277631 w 12193576"/>
              <a:gd name="connsiteY5" fmla="*/ 3806080 h 5321958"/>
              <a:gd name="connsiteX6" fmla="*/ 0 w 12193576"/>
              <a:gd name="connsiteY6" fmla="*/ 5321958 h 5321958"/>
              <a:gd name="connsiteX7" fmla="*/ 0 w 12193576"/>
              <a:gd name="connsiteY7" fmla="*/ 0 h 532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76" h="5321958">
                <a:moveTo>
                  <a:pt x="0" y="0"/>
                </a:moveTo>
                <a:lnTo>
                  <a:pt x="12191999" y="0"/>
                </a:lnTo>
                <a:cubicBezTo>
                  <a:pt x="12192525" y="608377"/>
                  <a:pt x="12193050" y="1216753"/>
                  <a:pt x="12193576" y="1825130"/>
                </a:cubicBezTo>
                <a:lnTo>
                  <a:pt x="6906062" y="3338732"/>
                </a:lnTo>
                <a:lnTo>
                  <a:pt x="5277631" y="3338732"/>
                </a:lnTo>
                <a:cubicBezTo>
                  <a:pt x="5278425" y="3492927"/>
                  <a:pt x="5276837" y="3651885"/>
                  <a:pt x="5277631" y="3806080"/>
                </a:cubicBezTo>
                <a:lnTo>
                  <a:pt x="0" y="53219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fr-FR"/>
              <a:t>Cliquez sur l'icône pour ajouter une image</a:t>
            </a:r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0A5EE44-B491-4E48-A225-8E0608DAFD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376" y="4539125"/>
            <a:ext cx="5796501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TITRE PAGE</a:t>
            </a:r>
            <a:br>
              <a:rPr lang="de-DE"/>
            </a:br>
            <a:r>
              <a:rPr lang="de-DE"/>
              <a:t>VERSION 1</a:t>
            </a:r>
          </a:p>
        </p:txBody>
      </p:sp>
      <p:pic>
        <p:nvPicPr>
          <p:cNvPr id="8" name="Image 7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A451AF11-35A7-4410-BBE9-1FB4A85A5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54"/>
          <a:stretch/>
        </p:blipFill>
        <p:spPr>
          <a:xfrm>
            <a:off x="5278790" y="3342266"/>
            <a:ext cx="1634420" cy="500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82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5581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47247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47245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41818" y="1223809"/>
            <a:ext cx="2544149" cy="5075871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41815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5579" y="1683143"/>
            <a:ext cx="2544151" cy="3785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96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12192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D921BE-0429-4C3F-A731-FF23D3CD5E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665" y="-2"/>
            <a:ext cx="388831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rgbClr val="FFE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130668E-DEDA-4CE5-B795-2DBDEFFA8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6" y="362148"/>
            <a:ext cx="388831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63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CE59C5C-DEA9-4EBE-BF71-703BCE5EDF3D}"/>
              </a:ext>
            </a:extLst>
          </p:cNvPr>
          <p:cNvSpPr>
            <a:spLocks/>
          </p:cNvSpPr>
          <p:nvPr userDrawn="1"/>
        </p:nvSpPr>
        <p:spPr bwMode="auto">
          <a:xfrm>
            <a:off x="4599" y="3363108"/>
            <a:ext cx="12187401" cy="3494894"/>
          </a:xfrm>
          <a:custGeom>
            <a:avLst/>
            <a:gdLst>
              <a:gd name="connsiteX0" fmla="*/ 12187401 w 12187401"/>
              <a:gd name="connsiteY0" fmla="*/ 0 h 3494894"/>
              <a:gd name="connsiteX1" fmla="*/ 12187401 w 12187401"/>
              <a:gd name="connsiteY1" fmla="*/ 3494894 h 3494894"/>
              <a:gd name="connsiteX2" fmla="*/ 0 w 12187401"/>
              <a:gd name="connsiteY2" fmla="*/ 3494894 h 349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7401" h="3494894">
                <a:moveTo>
                  <a:pt x="12187401" y="0"/>
                </a:moveTo>
                <a:lnTo>
                  <a:pt x="12187401" y="3494894"/>
                </a:lnTo>
                <a:lnTo>
                  <a:pt x="0" y="3494894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F6D3149-48CC-43A2-B113-9FE0632FDA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5171" y="0"/>
            <a:ext cx="12212572" cy="6858000"/>
          </a:xfrm>
          <a:custGeom>
            <a:avLst/>
            <a:gdLst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12299 w 12212572"/>
              <a:gd name="connsiteY3" fmla="*/ 4890289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56665 h 6858000"/>
              <a:gd name="connsiteX7" fmla="*/ 0 w 12212572"/>
              <a:gd name="connsiteY7" fmla="*/ 6858000 h 6858000"/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09918 w 12212572"/>
              <a:gd name="connsiteY3" fmla="*/ 4878383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56665 h 6858000"/>
              <a:gd name="connsiteX7" fmla="*/ 0 w 12212572"/>
              <a:gd name="connsiteY7" fmla="*/ 6858000 h 6858000"/>
              <a:gd name="connsiteX8" fmla="*/ 0 w 12212572"/>
              <a:gd name="connsiteY8" fmla="*/ 0 h 6858000"/>
              <a:gd name="connsiteX0" fmla="*/ 0 w 12212572"/>
              <a:gd name="connsiteY0" fmla="*/ 0 h 6858000"/>
              <a:gd name="connsiteX1" fmla="*/ 12212572 w 12212572"/>
              <a:gd name="connsiteY1" fmla="*/ 0 h 6858000"/>
              <a:gd name="connsiteX2" fmla="*/ 12212572 w 12212572"/>
              <a:gd name="connsiteY2" fmla="*/ 3381469 h 6858000"/>
              <a:gd name="connsiteX3" fmla="*/ 6909918 w 12212572"/>
              <a:gd name="connsiteY3" fmla="*/ 4878383 h 6858000"/>
              <a:gd name="connsiteX4" fmla="*/ 6912299 w 12212572"/>
              <a:gd name="connsiteY4" fmla="*/ 4877205 h 6858000"/>
              <a:gd name="connsiteX5" fmla="*/ 5273984 w 12212572"/>
              <a:gd name="connsiteY5" fmla="*/ 4877205 h 6858000"/>
              <a:gd name="connsiteX6" fmla="*/ 5273984 w 12212572"/>
              <a:gd name="connsiteY6" fmla="*/ 5347140 h 6858000"/>
              <a:gd name="connsiteX7" fmla="*/ 0 w 12212572"/>
              <a:gd name="connsiteY7" fmla="*/ 6858000 h 6858000"/>
              <a:gd name="connsiteX8" fmla="*/ 0 w 1221257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2572" h="6858000">
                <a:moveTo>
                  <a:pt x="0" y="0"/>
                </a:moveTo>
                <a:lnTo>
                  <a:pt x="12212572" y="0"/>
                </a:lnTo>
                <a:lnTo>
                  <a:pt x="12212572" y="3381469"/>
                </a:lnTo>
                <a:lnTo>
                  <a:pt x="6909918" y="4878383"/>
                </a:lnTo>
                <a:lnTo>
                  <a:pt x="6912299" y="4877205"/>
                </a:lnTo>
                <a:lnTo>
                  <a:pt x="5273984" y="4877205"/>
                </a:lnTo>
                <a:lnTo>
                  <a:pt x="5273984" y="53471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fr-FR"/>
              <a:t>Cliquez sur 'insérer' dans la barre de menu, puis sur 'photos' pour insérer une image.</a:t>
            </a:r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C992F77-037C-44CD-8B2A-FE1B0562D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TITRE PAGE</a:t>
            </a:r>
            <a:br>
              <a:rPr lang="de-DE"/>
            </a:br>
            <a:r>
              <a:rPr lang="de-DE"/>
              <a:t>VERSION 2</a:t>
            </a:r>
          </a:p>
        </p:txBody>
      </p:sp>
      <p:pic>
        <p:nvPicPr>
          <p:cNvPr id="8" name="Image 7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6F117F6A-BD13-47F0-AD29-3FF47989B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249"/>
          <a:stretch/>
        </p:blipFill>
        <p:spPr>
          <a:xfrm>
            <a:off x="5278790" y="4877963"/>
            <a:ext cx="1634420" cy="503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5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5338588-FA41-4854-8F69-058E58794F39}"/>
              </a:ext>
            </a:extLst>
          </p:cNvPr>
          <p:cNvSpPr>
            <a:spLocks/>
          </p:cNvSpPr>
          <p:nvPr userDrawn="1"/>
        </p:nvSpPr>
        <p:spPr bwMode="auto">
          <a:xfrm>
            <a:off x="4599" y="3363108"/>
            <a:ext cx="12187401" cy="3494894"/>
          </a:xfrm>
          <a:custGeom>
            <a:avLst/>
            <a:gdLst>
              <a:gd name="connsiteX0" fmla="*/ 12187401 w 12187401"/>
              <a:gd name="connsiteY0" fmla="*/ 0 h 3494894"/>
              <a:gd name="connsiteX1" fmla="*/ 12187401 w 12187401"/>
              <a:gd name="connsiteY1" fmla="*/ 3494894 h 3494894"/>
              <a:gd name="connsiteX2" fmla="*/ 0 w 12187401"/>
              <a:gd name="connsiteY2" fmla="*/ 3494894 h 349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7401" h="3494894">
                <a:moveTo>
                  <a:pt x="12187401" y="0"/>
                </a:moveTo>
                <a:lnTo>
                  <a:pt x="12187401" y="3494894"/>
                </a:lnTo>
                <a:lnTo>
                  <a:pt x="0" y="349489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450A261-0BF9-4077-9F7A-B720BF7306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2797" y="1562824"/>
            <a:ext cx="9191708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/>
              <a:t>TITRE PAGE</a:t>
            </a:r>
            <a:br>
              <a:rPr lang="de-DE"/>
            </a:br>
            <a:r>
              <a:rPr lang="de-DE"/>
              <a:t>VERSION 2</a:t>
            </a:r>
          </a:p>
        </p:txBody>
      </p:sp>
      <p:pic>
        <p:nvPicPr>
          <p:cNvPr id="7" name="Image 6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FF1A4DBD-8FB5-4430-BC9A-40F3930D5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249"/>
          <a:stretch/>
        </p:blipFill>
        <p:spPr>
          <a:xfrm>
            <a:off x="5278790" y="4877963"/>
            <a:ext cx="1634420" cy="503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0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CC1E29C9-1DD8-4851-BABD-67273C63D8B8}"/>
              </a:ext>
            </a:extLst>
          </p:cNvPr>
          <p:cNvSpPr>
            <a:spLocks/>
          </p:cNvSpPr>
          <p:nvPr userDrawn="1"/>
        </p:nvSpPr>
        <p:spPr bwMode="auto">
          <a:xfrm>
            <a:off x="4599" y="3363108"/>
            <a:ext cx="12187401" cy="3494894"/>
          </a:xfrm>
          <a:custGeom>
            <a:avLst/>
            <a:gdLst>
              <a:gd name="connsiteX0" fmla="*/ 12187401 w 12187401"/>
              <a:gd name="connsiteY0" fmla="*/ 0 h 3494894"/>
              <a:gd name="connsiteX1" fmla="*/ 12187401 w 12187401"/>
              <a:gd name="connsiteY1" fmla="*/ 3494894 h 3494894"/>
              <a:gd name="connsiteX2" fmla="*/ 0 w 12187401"/>
              <a:gd name="connsiteY2" fmla="*/ 3494894 h 349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7401" h="3494894">
                <a:moveTo>
                  <a:pt x="12187401" y="0"/>
                </a:moveTo>
                <a:lnTo>
                  <a:pt x="12187401" y="3494894"/>
                </a:lnTo>
                <a:lnTo>
                  <a:pt x="0" y="3494894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FF20F8D-2C3B-4827-B6C3-4EB569474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6163" y="2162779"/>
            <a:ext cx="8984974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DE" dirty="0"/>
              <a:t>MERCI !</a:t>
            </a:r>
          </a:p>
        </p:txBody>
      </p:sp>
      <p:pic>
        <p:nvPicPr>
          <p:cNvPr id="7" name="Image 6" descr="Une image contenant noir, signe, assiette, horloge&#10;&#10;Description générée automatiquement">
            <a:extLst>
              <a:ext uri="{FF2B5EF4-FFF2-40B4-BE49-F238E27FC236}">
                <a16:creationId xmlns:a16="http://schemas.microsoft.com/office/drawing/2014/main" id="{FF53AB69-FF49-48C3-98D8-2CFB9021D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08"/>
          <a:stretch/>
        </p:blipFill>
        <p:spPr>
          <a:xfrm>
            <a:off x="5278790" y="4877963"/>
            <a:ext cx="1634420" cy="516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37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F9DF8EB7-55CC-464A-AA49-D68D61344DB2}"/>
              </a:ext>
            </a:extLst>
          </p:cNvPr>
          <p:cNvSpPr>
            <a:spLocks/>
          </p:cNvSpPr>
          <p:nvPr userDrawn="1"/>
        </p:nvSpPr>
        <p:spPr bwMode="auto">
          <a:xfrm>
            <a:off x="10348322" y="6329191"/>
            <a:ext cx="1843678" cy="528810"/>
          </a:xfrm>
          <a:custGeom>
            <a:avLst/>
            <a:gdLst>
              <a:gd name="connsiteX0" fmla="*/ 1843678 w 1843678"/>
              <a:gd name="connsiteY0" fmla="*/ 0 h 528810"/>
              <a:gd name="connsiteX1" fmla="*/ 1843678 w 1843678"/>
              <a:gd name="connsiteY1" fmla="*/ 528810 h 528810"/>
              <a:gd name="connsiteX2" fmla="*/ 0 w 1843678"/>
              <a:gd name="connsiteY2" fmla="*/ 528810 h 5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3678" h="528810">
                <a:moveTo>
                  <a:pt x="1843678" y="0"/>
                </a:moveTo>
                <a:lnTo>
                  <a:pt x="1843678" y="528810"/>
                </a:lnTo>
                <a:lnTo>
                  <a:pt x="0" y="528810"/>
                </a:lnTo>
                <a:close/>
              </a:path>
            </a:pathLst>
          </a:custGeom>
          <a:solidFill>
            <a:srgbClr val="FFE5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>
              <a:latin typeface="Avenir Next LT Pro" panose="020B0504020202020204" pitchFamily="34" charset="0"/>
            </a:endParaRPr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010FD807-97EB-493C-9A3C-AE8BB430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4" y="497386"/>
            <a:ext cx="11322677" cy="945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TITRE </a:t>
            </a:r>
            <a:r>
              <a:rPr lang="de-DE" err="1"/>
              <a:t>ca</a:t>
            </a:r>
            <a:r>
              <a:rPr lang="de-DE"/>
              <a:t> </a:t>
            </a:r>
            <a:r>
              <a:rPr lang="de-DE" err="1"/>
              <a:t>metro</a:t>
            </a:r>
            <a:r>
              <a:rPr lang="de-DE"/>
              <a:t> extra </a:t>
            </a:r>
            <a:r>
              <a:rPr lang="de-DE" err="1"/>
              <a:t>bold</a:t>
            </a:r>
            <a:r>
              <a:rPr lang="de-DE"/>
              <a:t> 34pt</a:t>
            </a:r>
          </a:p>
        </p:txBody>
      </p:sp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991" y="6570337"/>
            <a:ext cx="420143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53" y="1820294"/>
            <a:ext cx="11330880" cy="4488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err="1"/>
              <a:t>Titre</a:t>
            </a:r>
            <a:r>
              <a:rPr lang="de-DE"/>
              <a:t> 1</a:t>
            </a:r>
          </a:p>
          <a:p>
            <a:pPr lvl="1"/>
            <a:r>
              <a:rPr lang="de-DE" err="1"/>
              <a:t>Titre</a:t>
            </a:r>
            <a:r>
              <a:rPr lang="de-DE"/>
              <a:t> 2</a:t>
            </a:r>
          </a:p>
          <a:p>
            <a:pPr lvl="2"/>
            <a:r>
              <a:rPr lang="de-DE" err="1"/>
              <a:t>Titre</a:t>
            </a:r>
            <a:r>
              <a:rPr lang="de-DE"/>
              <a:t> 3</a:t>
            </a:r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C705D6E7-DDD3-48B9-9718-4FE119F44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657" y="6570338"/>
            <a:ext cx="9208732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de-DE"/>
              <a:t>Confidentiel|   </a:t>
            </a:r>
            <a:fld id="{FC89AA29-A18B-45E6-A6DD-E693AF6AAD3A}" type="datetimeFigureOut">
              <a:rPr lang="de-DE" smtClean="0"/>
              <a:pPr/>
              <a:t>18.03.2024</a:t>
            </a:fld>
            <a:endParaRPr lang="de-DE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3259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9" r:id="rId3"/>
    <p:sldLayoutId id="2147483666" r:id="rId4"/>
    <p:sldLayoutId id="2147483674" r:id="rId5"/>
    <p:sldLayoutId id="2147483676" r:id="rId6"/>
    <p:sldLayoutId id="2147483668" r:id="rId7"/>
    <p:sldLayoutId id="2147483669" r:id="rId8"/>
    <p:sldLayoutId id="2147483670" r:id="rId9"/>
    <p:sldLayoutId id="2147483672" r:id="rId10"/>
    <p:sldLayoutId id="214748368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72">
          <p15:clr>
            <a:srgbClr val="F26B43"/>
          </p15:clr>
        </p15:guide>
        <p15:guide id="32" pos="7408">
          <p15:clr>
            <a:srgbClr val="F26B43"/>
          </p15:clr>
        </p15:guide>
        <p15:guide id="33" pos="384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DDC0586-017B-3F8B-A001-96DA18A14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4800" b="1" dirty="0">
                <a:latin typeface="Avenir Next LT Pro" panose="020B0504020202020204" pitchFamily="34" charset="0"/>
                <a:cs typeface="Arial" panose="020B0604020202020204" pitchFamily="34" charset="0"/>
              </a:rPr>
              <a:t>CRM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0830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7/ La personnalisation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17249" y="1534157"/>
            <a:ext cx="4812608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personnalisation plus préciser et plus ciblée des contenus permet de renforcer le sentiment d’accompagnement et de partenaire.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Chère Madame xx, Cher Monsieur xxx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Personnaliser les contenus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Recettes adaptées à l’établissement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Conseils liés à l’activité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adaptés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Achats personnalisés en fonction des précédents achats</a:t>
            </a:r>
          </a:p>
        </p:txBody>
      </p:sp>
      <p:pic>
        <p:nvPicPr>
          <p:cNvPr id="2" name="Picture 2" descr="Exemple d'email marketing Whole Foods">
            <a:extLst>
              <a:ext uri="{FF2B5EF4-FFF2-40B4-BE49-F238E27FC236}">
                <a16:creationId xmlns:a16="http://schemas.microsoft.com/office/drawing/2014/main" id="{947328E7-BC66-F2B7-7610-24CD3D582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8654" r="17017" b="4038"/>
          <a:stretch/>
        </p:blipFill>
        <p:spPr bwMode="auto">
          <a:xfrm>
            <a:off x="6443834" y="0"/>
            <a:ext cx="1913585" cy="695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rsonalized playlist recommendations, curated just for your taste.">
            <a:extLst>
              <a:ext uri="{FF2B5EF4-FFF2-40B4-BE49-F238E27FC236}">
                <a16:creationId xmlns:a16="http://schemas.microsoft.com/office/drawing/2014/main" id="{911F5DAE-59EE-B41D-E5A8-3F35AD9D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52" y="15509"/>
            <a:ext cx="18176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7/ La personnalisation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2560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Personnaliser également des offres  pour des évènement ciblés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 d’établissement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anniversaire de création de la carte METRO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Anniversaire de travaux d’aménagement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xemple d'email marketing Yves Rocher">
            <a:extLst>
              <a:ext uri="{FF2B5EF4-FFF2-40B4-BE49-F238E27FC236}">
                <a16:creationId xmlns:a16="http://schemas.microsoft.com/office/drawing/2014/main" id="{30BEF63B-4A28-3A5F-6C62-93C807901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9038" r="13717" b="6539"/>
          <a:stretch/>
        </p:blipFill>
        <p:spPr bwMode="auto">
          <a:xfrm>
            <a:off x="7001612" y="0"/>
            <a:ext cx="2575704" cy="689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eight loss doesn’t have to come with costs. 🥬">
            <a:extLst>
              <a:ext uri="{FF2B5EF4-FFF2-40B4-BE49-F238E27FC236}">
                <a16:creationId xmlns:a16="http://schemas.microsoft.com/office/drawing/2014/main" id="{3AECE454-C9A3-1D45-08F9-7344B26A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0"/>
            <a:ext cx="12366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8/ Les opérations évènementielles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374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place des opérations commerciales très évènementielles qui créent l’urgence en proposant des mécaniques ciblées et </a:t>
            </a:r>
            <a:r>
              <a:rPr lang="fr-FR" sz="1800" kern="1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timées</a:t>
            </a: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‘-20% sur tous les articles de cet email, pendant 5 min, à compter de l’ouverture de cet email’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-proposer un jeu dans un email pour donner accès à des promos</a:t>
            </a: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ostmates Party: This Week's Trending Restaurants with Free Delivery">
            <a:extLst>
              <a:ext uri="{FF2B5EF4-FFF2-40B4-BE49-F238E27FC236}">
                <a16:creationId xmlns:a16="http://schemas.microsoft.com/office/drawing/2014/main" id="{F1BBD134-C99E-FF7E-2DC7-22E3E236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35" y="717739"/>
            <a:ext cx="2011503" cy="565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0603CCC-27C6-A127-D02E-713C8175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24" y="1535337"/>
            <a:ext cx="2616993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Zoom sur le ton 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115394" y="985368"/>
            <a:ext cx="4812608" cy="371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xxxxx</a:t>
            </a:r>
            <a:endParaRPr lang="fr-FR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Exemple de campagne email marketing de la marque Michel &amp; Augustin">
            <a:extLst>
              <a:ext uri="{FF2B5EF4-FFF2-40B4-BE49-F238E27FC236}">
                <a16:creationId xmlns:a16="http://schemas.microsoft.com/office/drawing/2014/main" id="{4AFF71F3-5F9E-1F4E-D746-B5DB146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98" y="31153"/>
            <a:ext cx="2498289" cy="679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xemple de campagne email marketing de la marque Michel &amp; Augustin">
            <a:extLst>
              <a:ext uri="{FF2B5EF4-FFF2-40B4-BE49-F238E27FC236}">
                <a16:creationId xmlns:a16="http://schemas.microsoft.com/office/drawing/2014/main" id="{3E35BDF3-85EC-B866-6D7C-82C9B1E67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1731"/>
          <a:stretch/>
        </p:blipFill>
        <p:spPr bwMode="auto">
          <a:xfrm>
            <a:off x="8141260" y="3796746"/>
            <a:ext cx="3464350" cy="172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xemple de campagne email marketing de la marque Michel &amp; Augustin">
            <a:extLst>
              <a:ext uri="{FF2B5EF4-FFF2-40B4-BE49-F238E27FC236}">
                <a16:creationId xmlns:a16="http://schemas.microsoft.com/office/drawing/2014/main" id="{AAFE79AA-82F4-D21A-C360-97648B876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2" b="50000"/>
          <a:stretch/>
        </p:blipFill>
        <p:spPr bwMode="auto">
          <a:xfrm>
            <a:off x="8088779" y="456129"/>
            <a:ext cx="3138099" cy="25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56B8075-85D1-4E77-A270-EBE707F3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04" y="1476987"/>
            <a:ext cx="11145941" cy="4351338"/>
          </a:xfrm>
        </p:spPr>
        <p:txBody>
          <a:bodyPr/>
          <a:lstStyle/>
          <a:p>
            <a:pPr marL="0" indent="0">
              <a:buNone/>
            </a:pPr>
            <a:endParaRPr lang="fr-FR" sz="36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600" b="1" dirty="0">
                <a:sym typeface="Wingdings" panose="05000000000000000000" pitchFamily="2" charset="2"/>
              </a:rPr>
              <a:t>Améliorer l’attractivité des contenus des e-mails</a:t>
            </a:r>
          </a:p>
          <a:p>
            <a:pPr marL="0" indent="0">
              <a:buNone/>
            </a:pPr>
            <a:endParaRPr lang="fr-FR" sz="36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600" b="1" dirty="0">
                <a:sym typeface="Wingdings" panose="05000000000000000000" pitchFamily="2" charset="2"/>
              </a:rPr>
              <a:t> Intégrer du contenu interactif pour créer une expérience plus riche, diversifiée et divertissante</a:t>
            </a:r>
          </a:p>
          <a:p>
            <a:pPr marL="0" indent="0">
              <a:buNone/>
            </a:pPr>
            <a:br>
              <a:rPr lang="fr-FR" sz="5400" b="1" dirty="0">
                <a:sym typeface="Wingdings" panose="05000000000000000000" pitchFamily="2" charset="2"/>
              </a:rPr>
            </a:br>
            <a:r>
              <a:rPr lang="fr-FR" sz="5400" b="1" dirty="0">
                <a:sym typeface="Wingdings" panose="05000000000000000000" pitchFamily="2" charset="2"/>
              </a:rPr>
              <a:t> </a:t>
            </a:r>
            <a:endParaRPr lang="fr-FR" sz="4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FC4FB2-9E44-4501-A94B-A1275E70DA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20781273">
            <a:off x="322575" y="466651"/>
            <a:ext cx="2983408" cy="437574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  <a:cs typeface="Arial" panose="020B0604020202020204" pitchFamily="34" charset="0"/>
              </a:rPr>
              <a:t>#objectif</a:t>
            </a:r>
          </a:p>
        </p:txBody>
      </p:sp>
    </p:spTree>
    <p:extLst>
      <p:ext uri="{BB962C8B-B14F-4D97-AF65-F5344CB8AC3E}">
        <p14:creationId xmlns:p14="http://schemas.microsoft.com/office/powerpoint/2010/main" val="340337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603EB537-FB1D-47AA-A9B4-C335A438B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68557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3D2D990-10AB-4140-BA59-5FE222F106C8}"/>
              </a:ext>
            </a:extLst>
          </p:cNvPr>
          <p:cNvSpPr/>
          <p:nvPr/>
        </p:nvSpPr>
        <p:spPr>
          <a:xfrm>
            <a:off x="4966416" y="2042259"/>
            <a:ext cx="2016000" cy="201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venir Next LT Pro" panose="020B0504020202020204" pitchFamily="34" charset="0"/>
            </a:endParaRPr>
          </a:p>
        </p:txBody>
      </p:sp>
      <p:sp>
        <p:nvSpPr>
          <p:cNvPr id="9" name="Cercle : creux 8">
            <a:extLst>
              <a:ext uri="{FF2B5EF4-FFF2-40B4-BE49-F238E27FC236}">
                <a16:creationId xmlns:a16="http://schemas.microsoft.com/office/drawing/2014/main" id="{B1920111-D95B-4F71-B9A5-DED49C4648C8}"/>
              </a:ext>
            </a:extLst>
          </p:cNvPr>
          <p:cNvSpPr/>
          <p:nvPr/>
        </p:nvSpPr>
        <p:spPr>
          <a:xfrm>
            <a:off x="4459212" y="1586851"/>
            <a:ext cx="3069348" cy="3069348"/>
          </a:xfrm>
          <a:prstGeom prst="donut">
            <a:avLst>
              <a:gd name="adj" fmla="val 17859"/>
            </a:avLst>
          </a:prstGeom>
          <a:solidFill>
            <a:srgbClr val="FFE5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fr-FR" sz="16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7B299F-ABED-4E49-9BB5-F5A86E8DCD30}"/>
              </a:ext>
            </a:extLst>
          </p:cNvPr>
          <p:cNvSpPr txBox="1"/>
          <p:nvPr/>
        </p:nvSpPr>
        <p:spPr>
          <a:xfrm>
            <a:off x="302035" y="2480601"/>
            <a:ext cx="306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2/ Gifs</a:t>
            </a:r>
            <a:endParaRPr lang="fr-FR" sz="1200" i="1" dirty="0">
              <a:solidFill>
                <a:srgbClr val="003A76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E43A844-68F4-4BB7-9A4A-2CEE71F8574F}"/>
              </a:ext>
            </a:extLst>
          </p:cNvPr>
          <p:cNvCxnSpPr>
            <a:cxnSpLocks/>
          </p:cNvCxnSpPr>
          <p:nvPr/>
        </p:nvCxnSpPr>
        <p:spPr>
          <a:xfrm>
            <a:off x="3889545" y="1494837"/>
            <a:ext cx="648457" cy="353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12530E9-0A56-457B-997E-0847A9F017B2}"/>
              </a:ext>
            </a:extLst>
          </p:cNvPr>
          <p:cNvSpPr txBox="1"/>
          <p:nvPr/>
        </p:nvSpPr>
        <p:spPr>
          <a:xfrm>
            <a:off x="2913945" y="5055290"/>
            <a:ext cx="245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4/ Visuels</a:t>
            </a:r>
          </a:p>
          <a:p>
            <a:endParaRPr lang="fr-FR" sz="1200" i="1" dirty="0">
              <a:solidFill>
                <a:srgbClr val="003A76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DA0D615-5D0C-447E-AF2B-718F349B4109}"/>
              </a:ext>
            </a:extLst>
          </p:cNvPr>
          <p:cNvCxnSpPr>
            <a:cxnSpLocks/>
          </p:cNvCxnSpPr>
          <p:nvPr/>
        </p:nvCxnSpPr>
        <p:spPr>
          <a:xfrm>
            <a:off x="6543625" y="4793054"/>
            <a:ext cx="92931" cy="478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DC078D0-60CF-47CA-9BB5-6C2DB874748A}"/>
              </a:ext>
            </a:extLst>
          </p:cNvPr>
          <p:cNvCxnSpPr>
            <a:cxnSpLocks/>
          </p:cNvCxnSpPr>
          <p:nvPr/>
        </p:nvCxnSpPr>
        <p:spPr>
          <a:xfrm flipH="1">
            <a:off x="4018908" y="3596855"/>
            <a:ext cx="405946" cy="21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E86A913-D68B-4AD8-9224-889874EE4372}"/>
              </a:ext>
            </a:extLst>
          </p:cNvPr>
          <p:cNvSpPr txBox="1"/>
          <p:nvPr/>
        </p:nvSpPr>
        <p:spPr>
          <a:xfrm>
            <a:off x="1903641" y="971617"/>
            <a:ext cx="217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1/ Vidéos</a:t>
            </a:r>
            <a:endParaRPr lang="fr-FR" sz="2800" i="1" dirty="0">
              <a:solidFill>
                <a:srgbClr val="003A76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8E6CB9D-21D1-459C-B258-A88ABFC8B56C}"/>
              </a:ext>
            </a:extLst>
          </p:cNvPr>
          <p:cNvCxnSpPr>
            <a:cxnSpLocks/>
          </p:cNvCxnSpPr>
          <p:nvPr/>
        </p:nvCxnSpPr>
        <p:spPr>
          <a:xfrm flipH="1">
            <a:off x="3496866" y="2753042"/>
            <a:ext cx="725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86ED149-FAFF-4D07-8DA4-BEB35CA8C6AD}"/>
              </a:ext>
            </a:extLst>
          </p:cNvPr>
          <p:cNvSpPr txBox="1"/>
          <p:nvPr/>
        </p:nvSpPr>
        <p:spPr>
          <a:xfrm>
            <a:off x="6301202" y="5364569"/>
            <a:ext cx="268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5/ CTA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82CCCF3-2798-486D-B39C-BB3DC747891F}"/>
              </a:ext>
            </a:extLst>
          </p:cNvPr>
          <p:cNvSpPr txBox="1"/>
          <p:nvPr/>
        </p:nvSpPr>
        <p:spPr>
          <a:xfrm>
            <a:off x="126438" y="3702385"/>
            <a:ext cx="401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3/ Sondages/ quizz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164B5FF-A66B-4F4F-A684-5A14F4A8DAC2}"/>
              </a:ext>
            </a:extLst>
          </p:cNvPr>
          <p:cNvCxnSpPr>
            <a:cxnSpLocks/>
          </p:cNvCxnSpPr>
          <p:nvPr/>
        </p:nvCxnSpPr>
        <p:spPr>
          <a:xfrm flipH="1">
            <a:off x="4966416" y="4654813"/>
            <a:ext cx="326122" cy="38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22A0E82-3959-9F90-602F-53C524072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775881">
            <a:off x="3666" y="543048"/>
            <a:ext cx="3376739" cy="437574"/>
          </a:xfrm>
        </p:spPr>
        <p:txBody>
          <a:bodyPr/>
          <a:lstStyle/>
          <a:p>
            <a:r>
              <a:rPr lang="fr-FR" b="1" dirty="0"/>
              <a:t>#attractivité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BD1F77C-4BE8-5B6F-B66C-429C412AD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48" y="2398131"/>
            <a:ext cx="1527841" cy="1304255"/>
          </a:xfrm>
          <a:prstGeom prst="rect">
            <a:avLst/>
          </a:prstGeom>
        </p:spPr>
      </p:pic>
      <p:pic>
        <p:nvPicPr>
          <p:cNvPr id="2" name="Image 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B391959-55CB-F072-3A54-22198DC7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24746"/>
            <a:ext cx="988576" cy="8439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BF6224-6F42-F56D-D23C-9F22AB11916C}"/>
              </a:ext>
            </a:extLst>
          </p:cNvPr>
          <p:cNvSpPr txBox="1"/>
          <p:nvPr/>
        </p:nvSpPr>
        <p:spPr>
          <a:xfrm>
            <a:off x="8061442" y="4378181"/>
            <a:ext cx="4191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6/ Les menus déroulants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66D08F0-AC70-428F-59EA-47C0AB1F8298}"/>
              </a:ext>
            </a:extLst>
          </p:cNvPr>
          <p:cNvCxnSpPr>
            <a:cxnSpLocks/>
          </p:cNvCxnSpPr>
          <p:nvPr/>
        </p:nvCxnSpPr>
        <p:spPr>
          <a:xfrm>
            <a:off x="7430049" y="4213248"/>
            <a:ext cx="422479" cy="31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7BF9BE9-1B47-59AF-EEDE-A1740C05CDBA}"/>
              </a:ext>
            </a:extLst>
          </p:cNvPr>
          <p:cNvSpPr txBox="1"/>
          <p:nvPr/>
        </p:nvSpPr>
        <p:spPr>
          <a:xfrm>
            <a:off x="8126417" y="2491432"/>
            <a:ext cx="561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7/ La personnalisation 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2A61664-FACB-9252-AFA6-CD2768D6E870}"/>
              </a:ext>
            </a:extLst>
          </p:cNvPr>
          <p:cNvCxnSpPr>
            <a:cxnSpLocks/>
          </p:cNvCxnSpPr>
          <p:nvPr/>
        </p:nvCxnSpPr>
        <p:spPr>
          <a:xfrm>
            <a:off x="7612093" y="2753042"/>
            <a:ext cx="449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C7BB9E35-5C23-5DDE-9F68-8C56BDBE1DE2}"/>
              </a:ext>
            </a:extLst>
          </p:cNvPr>
          <p:cNvSpPr txBox="1"/>
          <p:nvPr/>
        </p:nvSpPr>
        <p:spPr>
          <a:xfrm>
            <a:off x="7654044" y="1181879"/>
            <a:ext cx="486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3A76"/>
                </a:solidFill>
                <a:latin typeface="Avenir Next LT Pro" panose="020B0504020202020204" pitchFamily="34" charset="0"/>
              </a:rPr>
              <a:t>8/ Les opé commerciales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21CEE32-35B3-B886-A913-6229EF905DC5}"/>
              </a:ext>
            </a:extLst>
          </p:cNvPr>
          <p:cNvCxnSpPr>
            <a:cxnSpLocks/>
          </p:cNvCxnSpPr>
          <p:nvPr/>
        </p:nvCxnSpPr>
        <p:spPr>
          <a:xfrm flipV="1">
            <a:off x="7107810" y="1424982"/>
            <a:ext cx="409179" cy="195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1/ Les vidéos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Inclure des vidéos à l’intérieur des emails ou un lien qui renvoie à une vidéo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 produit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Démonstration ou tut</a:t>
            </a: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Démarche RSE (œufs, pêche…)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permet de créer plus d’engagement et d’accentuer un message </a:t>
            </a: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ew Exclusive LEGO® Creator Volkswagen Beetle now available!">
            <a:extLst>
              <a:ext uri="{FF2B5EF4-FFF2-40B4-BE49-F238E27FC236}">
                <a16:creationId xmlns:a16="http://schemas.microsoft.com/office/drawing/2014/main" id="{11E80A40-017E-4A6B-469C-CB429E1B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88" y="233313"/>
            <a:ext cx="1618556" cy="639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2/ Les gifs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305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gifs sont modernes et permettent de capter l’attention de façon plus immédiate (vs une vidéo) et plus facile.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peut retrouver des gifs en lien avec le contenu de l’email : une animation gif d’un logo, d’un produit…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…mais également des </a:t>
            </a: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gifs décalés qui vont susciter de la sympathie et de la préférence.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Mise en avant d’une promo..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0A80A5-95EC-6A03-198E-0E1D1DE69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2" y="0"/>
            <a:ext cx="3110942" cy="55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FE5B584-5A90-BBA7-513C-F76954E72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67" y="760083"/>
            <a:ext cx="3225552" cy="5618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ED4CD7-4E9F-1693-506B-45BD940A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04" y="3571342"/>
            <a:ext cx="2192897" cy="317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3/ Les sondages ou quizz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485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créer de l’interaction et de récolter de la data, proposer des quizz ou des sondages qui permettent de demander une opinion / un avis.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après achat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 au choix…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 for email </a:t>
            </a:r>
            <a:endParaRPr lang="fr-FR" sz="1800" i="1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Quiz: What’s your ideal skin-care setup?">
            <a:extLst>
              <a:ext uri="{FF2B5EF4-FFF2-40B4-BE49-F238E27FC236}">
                <a16:creationId xmlns:a16="http://schemas.microsoft.com/office/drawing/2014/main" id="{110D9119-3048-6AEA-BA37-39FD8F84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87" y="278896"/>
            <a:ext cx="2714145" cy="645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iles Davis, how do you like your ‘Legendary Whitetails Men’s Maverick Slub Henley’?">
            <a:extLst>
              <a:ext uri="{FF2B5EF4-FFF2-40B4-BE49-F238E27FC236}">
                <a16:creationId xmlns:a16="http://schemas.microsoft.com/office/drawing/2014/main" id="{080A200F-312C-BE71-F61B-91C5A32B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41" y="878612"/>
            <a:ext cx="3437110" cy="437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4/ Les visuels </a:t>
            </a:r>
          </a:p>
          <a:p>
            <a:endParaRPr lang="fr-FR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17249" y="1424483"/>
            <a:ext cx="4812608" cy="523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L’inspiration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kern="100" dirty="0" err="1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icono</a:t>
            </a: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</a:t>
            </a:r>
            <a:r>
              <a:rPr lang="fr-FR" kern="100" dirty="0" err="1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inspirationnelle</a:t>
            </a: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valoriser les tendances : shoots, photos reportage…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carrousel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permet d’enrichir visuellement les contenus en proposant, comme sur les réseaux sociaux, un carrousel de visuels, sans alourdir l’email en lui-même.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Décliner une gamme de couleur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des suggestions d’accompagnement pour les menus du jour..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avis client..</a:t>
            </a: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0C92D2-81C6-AFAC-10A3-11D82CB7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11" y="282804"/>
            <a:ext cx="1965777" cy="463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A1E8701-D4E3-4BD4-E0D6-42606210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84" y="45134"/>
            <a:ext cx="2796156" cy="536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5/ Les CTA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275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Personnaliser les CTA en fonction du profil du client.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demande un suivi du parcours d’achat et des précédentes listes de courses pour pouvoir proposer au client ‘d’acheter à nouveau’ ou de ‘partager’..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12387" r="36828" b="75225"/>
          <a:stretch/>
        </p:blipFill>
        <p:spPr bwMode="auto">
          <a:xfrm>
            <a:off x="8620343" y="5884066"/>
            <a:ext cx="3578136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717DB-62EE-D89A-A84F-340D03D94284}"/>
              </a:ext>
            </a:extLst>
          </p:cNvPr>
          <p:cNvCxnSpPr/>
          <p:nvPr/>
        </p:nvCxnSpPr>
        <p:spPr>
          <a:xfrm>
            <a:off x="217249" y="851553"/>
            <a:ext cx="2339439" cy="0"/>
          </a:xfrm>
          <a:prstGeom prst="line">
            <a:avLst/>
          </a:prstGeom>
          <a:ln w="57150" cap="rnd">
            <a:solidFill>
              <a:srgbClr val="FFE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EB2-3DDB-9307-B0D1-AF17E2FBEC84}"/>
              </a:ext>
            </a:extLst>
          </p:cNvPr>
          <p:cNvSpPr txBox="1"/>
          <p:nvPr/>
        </p:nvSpPr>
        <p:spPr>
          <a:xfrm>
            <a:off x="59098" y="194519"/>
            <a:ext cx="82983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latin typeface="Avenir Next LT Pro" panose="020B0504020202020204" pitchFamily="34" charset="0"/>
              </a:rPr>
              <a:t>6/ Le menu déroulant</a:t>
            </a:r>
          </a:p>
        </p:txBody>
      </p:sp>
      <p:pic>
        <p:nvPicPr>
          <p:cNvPr id="19" name="Image 1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3995DBB-8598-CE26-2904-D777061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47" y="5640255"/>
            <a:ext cx="988576" cy="843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941FFE-A745-A658-D83B-8A928538C09D}"/>
              </a:ext>
            </a:extLst>
          </p:cNvPr>
          <p:cNvSpPr txBox="1"/>
          <p:nvPr/>
        </p:nvSpPr>
        <p:spPr>
          <a:xfrm>
            <a:off x="242369" y="2004055"/>
            <a:ext cx="4812608" cy="96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Intégrer un menu déroulant dans l’email permet au client de sélectionner ce qu’il veut voir ou non.</a:t>
            </a:r>
          </a:p>
        </p:txBody>
      </p:sp>
    </p:spTree>
    <p:extLst>
      <p:ext uri="{BB962C8B-B14F-4D97-AF65-F5344CB8AC3E}">
        <p14:creationId xmlns:p14="http://schemas.microsoft.com/office/powerpoint/2010/main" val="35703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28542AAB927419C7E634EE6107839" ma:contentTypeVersion="14" ma:contentTypeDescription="Create a new document." ma:contentTypeScope="" ma:versionID="4825f3aa1a10dcfbe687f55beb23802f">
  <xsd:schema xmlns:xsd="http://www.w3.org/2001/XMLSchema" xmlns:xs="http://www.w3.org/2001/XMLSchema" xmlns:p="http://schemas.microsoft.com/office/2006/metadata/properties" xmlns:ns3="037eb62e-2213-4ef9-8b1f-b7108b9efee9" xmlns:ns4="5a62fb69-e930-4dda-a0bf-62704fd75c8c" targetNamespace="http://schemas.microsoft.com/office/2006/metadata/properties" ma:root="true" ma:fieldsID="4f59ba30d199c5363e7b76279339f161" ns3:_="" ns4:_="">
    <xsd:import namespace="037eb62e-2213-4ef9-8b1f-b7108b9efee9"/>
    <xsd:import namespace="5a62fb69-e930-4dda-a0bf-62704fd75c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eb62e-2213-4ef9-8b1f-b7108b9ef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2fb69-e930-4dda-a0bf-62704fd75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EA7EE3-DF95-4B58-B4A7-85C94DEF4B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0875A9-930D-4DEF-ACBC-28CC0C4CE566}">
  <ds:schemaRefs>
    <ds:schemaRef ds:uri="037eb62e-2213-4ef9-8b1f-b7108b9efee9"/>
    <ds:schemaRef ds:uri="5a62fb69-e930-4dda-a0bf-62704fd75c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B53E67-630A-4E36-BD43-1A5B92DE9D0C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037eb62e-2213-4ef9-8b1f-b7108b9ef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a62fb69-e930-4dda-a0bf-62704fd75c8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7200</TotalTime>
  <Words>503</Words>
  <Application>Microsoft Office PowerPoint</Application>
  <PresentationFormat>Grand écran</PresentationFormat>
  <Paragraphs>87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Wingdings</vt:lpstr>
      <vt:lpstr>Arial</vt:lpstr>
      <vt:lpstr>Avenir Next LT Pro</vt:lpstr>
      <vt:lpstr>CA Metro</vt:lpstr>
      <vt:lpstr>Aptos</vt:lpstr>
      <vt:lpstr>Avenir LT Std 45 Book</vt:lpstr>
      <vt:lpstr>METRO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Jubert</dc:creator>
  <cp:lastModifiedBy>Aude Alario</cp:lastModifiedBy>
  <cp:revision>90</cp:revision>
  <dcterms:created xsi:type="dcterms:W3CDTF">2020-11-12T08:20:59Z</dcterms:created>
  <dcterms:modified xsi:type="dcterms:W3CDTF">2024-03-18T14:56:06Z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0x01010038028542AAB927419C7E634EE6107839</vt:lpwstr>
  </property>
</Properties>
</file>