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0"/>
  </p:notesMasterIdLst>
  <p:sldIdLst>
    <p:sldId id="257" r:id="rId2"/>
    <p:sldId id="2147479908" r:id="rId3"/>
    <p:sldId id="2147479980" r:id="rId4"/>
    <p:sldId id="2147479979" r:id="rId5"/>
    <p:sldId id="2147479978" r:id="rId6"/>
    <p:sldId id="2147479922" r:id="rId7"/>
    <p:sldId id="2147479967" r:id="rId8"/>
    <p:sldId id="2147479968" r:id="rId9"/>
    <p:sldId id="2147479969" r:id="rId10"/>
    <p:sldId id="2147479970" r:id="rId11"/>
    <p:sldId id="2147479966" r:id="rId12"/>
    <p:sldId id="2147479971" r:id="rId13"/>
    <p:sldId id="2147479972" r:id="rId14"/>
    <p:sldId id="2147479973" r:id="rId15"/>
    <p:sldId id="2147479974" r:id="rId16"/>
    <p:sldId id="2147479975" r:id="rId17"/>
    <p:sldId id="2147479976" r:id="rId18"/>
    <p:sldId id="2147479963" r:id="rId19"/>
  </p:sldIdLst>
  <p:sldSz cx="12192000" cy="6858000"/>
  <p:notesSz cx="9906000" cy="14335125"/>
  <p:embeddedFontLst>
    <p:embeddedFont>
      <p:font typeface="Avenir Next LT Pro" panose="020B0504020202020204" pitchFamily="34" charset="0"/>
      <p:regular r:id="rId21"/>
      <p:bold r:id="rId22"/>
      <p:italic r:id="rId23"/>
      <p:boldItalic r:id="rId24"/>
    </p:embeddedFont>
    <p:embeddedFont>
      <p:font typeface="Georgia" panose="02040502050405020303" pitchFamily="18" charset="0"/>
      <p:regular r:id="rId25"/>
      <p:bold r:id="rId26"/>
      <p:italic r:id="rId27"/>
      <p:boldItalic r:id="rId28"/>
    </p:embeddedFont>
    <p:embeddedFont>
      <p:font typeface="Playfair Display" panose="00000500000000000000" pitchFamily="2" charset="0"/>
      <p:regular r:id="rId29"/>
      <p:bold r:id="rId30"/>
      <p:italic r:id="rId31"/>
      <p:boldItalic r:id="rId32"/>
    </p:embeddedFont>
    <p:embeddedFont>
      <p:font typeface="Tahoma" panose="020B0604030504040204" pitchFamily="34" charset="0"/>
      <p:regular r:id="rId33"/>
      <p:bold r:id="rId34"/>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526469"/>
    <a:srgbClr val="000000"/>
    <a:srgbClr val="237756"/>
    <a:srgbClr val="FFFFFF"/>
    <a:srgbClr val="05754B"/>
    <a:srgbClr val="679E2A"/>
    <a:srgbClr val="06945E"/>
    <a:srgbClr val="FBEC13"/>
    <a:srgbClr val="EDE8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0" autoAdjust="0"/>
    <p:restoredTop sz="88235" autoAdjust="0"/>
  </p:normalViewPr>
  <p:slideViewPr>
    <p:cSldViewPr snapToGrid="0">
      <p:cViewPr varScale="1">
        <p:scale>
          <a:sx n="81" d="100"/>
          <a:sy n="81" d="100"/>
        </p:scale>
        <p:origin x="629" y="6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font" Target="fonts/font1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17/10/2024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2" name="Picture 2" descr="logo supermarché match - At Work Conseil">
            <a:extLst>
              <a:ext uri="{FF2B5EF4-FFF2-40B4-BE49-F238E27FC236}">
                <a16:creationId xmlns:a16="http://schemas.microsoft.com/office/drawing/2014/main" id="{EE08C400-C627-4A6C-896A-EF91FC5217A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44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pic>
        <p:nvPicPr>
          <p:cNvPr id="3" name="Picture 2" descr="logo supermarché match - At Work Conseil">
            <a:extLst>
              <a:ext uri="{FF2B5EF4-FFF2-40B4-BE49-F238E27FC236}">
                <a16:creationId xmlns:a16="http://schemas.microsoft.com/office/drawing/2014/main" id="{860ACF6E-1907-2DDD-ED6F-AEFD5E55B948}"/>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pic>
        <p:nvPicPr>
          <p:cNvPr id="2" name="Picture 2" descr="logo supermarché match - At Work Conseil">
            <a:extLst>
              <a:ext uri="{FF2B5EF4-FFF2-40B4-BE49-F238E27FC236}">
                <a16:creationId xmlns:a16="http://schemas.microsoft.com/office/drawing/2014/main" id="{B02D9387-E906-AFA8-C9E5-C02049F39457}"/>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421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Picture 2" descr="logo supermarché match - At Work Conseil">
            <a:extLst>
              <a:ext uri="{FF2B5EF4-FFF2-40B4-BE49-F238E27FC236}">
                <a16:creationId xmlns:a16="http://schemas.microsoft.com/office/drawing/2014/main" id="{F49361FF-8E37-C206-9D2D-C0629949B444}"/>
              </a:ext>
            </a:extLst>
          </p:cNvPr>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l="27497" t="24553" r="30338" b="26777"/>
          <a:stretch/>
        </p:blipFill>
        <p:spPr bwMode="auto">
          <a:xfrm>
            <a:off x="10674519" y="6179178"/>
            <a:ext cx="1217443" cy="543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gif"/><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supermarché match - At Work Conseil">
            <a:extLst>
              <a:ext uri="{FF2B5EF4-FFF2-40B4-BE49-F238E27FC236}">
                <a16:creationId xmlns:a16="http://schemas.microsoft.com/office/drawing/2014/main" id="{5DE7FB8A-560B-C7E7-AB4D-89AFD2F7D46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7497" t="24553" r="30338" b="26777"/>
          <a:stretch/>
        </p:blipFill>
        <p:spPr bwMode="auto">
          <a:xfrm>
            <a:off x="6467271" y="2326835"/>
            <a:ext cx="1735270" cy="774927"/>
          </a:xfrm>
          <a:prstGeom prst="rect">
            <a:avLst/>
          </a:prstGeom>
          <a:noFill/>
          <a:extLst>
            <a:ext uri="{909E8E84-426E-40DD-AFC4-6F175D3DCCD1}">
              <a14:hiddenFill xmlns:a14="http://schemas.microsoft.com/office/drawing/2010/main">
                <a:solidFill>
                  <a:srgbClr val="FFFFFF"/>
                </a:solidFill>
              </a14:hiddenFill>
            </a:ext>
          </a:extLst>
        </p:spPr>
      </p:pic>
      <p:sp>
        <p:nvSpPr>
          <p:cNvPr id="2" name="Titre 1">
            <a:extLst>
              <a:ext uri="{FF2B5EF4-FFF2-40B4-BE49-F238E27FC236}">
                <a16:creationId xmlns:a16="http://schemas.microsoft.com/office/drawing/2014/main" id="{D662DD9F-1E84-F9D9-BC9B-C141C28362F0}"/>
              </a:ext>
            </a:extLst>
          </p:cNvPr>
          <p:cNvSpPr>
            <a:spLocks noGrp="1"/>
          </p:cNvSpPr>
          <p:nvPr>
            <p:ph type="title"/>
          </p:nvPr>
        </p:nvSpPr>
        <p:spPr>
          <a:xfrm>
            <a:off x="1560126" y="2439005"/>
            <a:ext cx="8442518" cy="1325514"/>
          </a:xfrm>
        </p:spPr>
        <p:txBody>
          <a:bodyPr/>
          <a:lstStyle/>
          <a:p>
            <a:pPr algn="l">
              <a:lnSpc>
                <a:spcPts val="5600"/>
              </a:lnSpc>
            </a:pPr>
            <a:r>
              <a:rPr lang="fr-FR" sz="4800" dirty="0">
                <a:solidFill>
                  <a:srgbClr val="237756"/>
                </a:solidFill>
                <a:latin typeface="Avenir Next LT Pro" panose="020B0504020202020204" pitchFamily="34" charset="0"/>
                <a:ea typeface="+mj-ea"/>
                <a:cs typeface="+mj-cs"/>
              </a:rPr>
              <a:t>Dispositif vidéo </a:t>
            </a:r>
            <a: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t> </a:t>
            </a:r>
            <a:br>
              <a:rPr kumimoji="0" lang="fr-FR" sz="6600" b="1" i="0" u="none" strike="noStrike" kern="1200" cap="none" spc="0" normalizeH="0" baseline="0" noProof="0" dirty="0">
                <a:ln>
                  <a:noFill/>
                </a:ln>
                <a:solidFill>
                  <a:srgbClr val="237756"/>
                </a:solidFill>
                <a:effectLst/>
                <a:uLnTx/>
                <a:uFillTx/>
                <a:latin typeface="Avenir Next LT Pro" panose="020B0504020202020204" pitchFamily="34" charset="0"/>
                <a:ea typeface="+mj-ea"/>
                <a:cs typeface="+mj-cs"/>
              </a:rPr>
            </a:br>
            <a:r>
              <a:rPr kumimoji="0" lang="fr-FR" sz="6600" b="1" i="0" u="none" strike="noStrike" kern="1200" cap="none" spc="600" normalizeH="0" baseline="0" noProof="0" dirty="0">
                <a:ln>
                  <a:noFill/>
                </a:ln>
                <a:solidFill>
                  <a:srgbClr val="237756"/>
                </a:solidFill>
                <a:effectLst/>
                <a:uLnTx/>
                <a:uFillTx/>
                <a:latin typeface="Avenir Next LT Pro" panose="020B0504020202020204" pitchFamily="34" charset="0"/>
                <a:ea typeface="+mj-ea"/>
                <a:cs typeface="+mj-cs"/>
              </a:rPr>
              <a:t>Noël 2024</a:t>
            </a:r>
            <a:endParaRPr lang="fr-FR" spc="600" dirty="0">
              <a:solidFill>
                <a:srgbClr val="237756"/>
              </a:solidFill>
              <a:latin typeface="Playfair Display" panose="00000500000000000000" pitchFamily="2" charset="0"/>
            </a:endParaRPr>
          </a:p>
        </p:txBody>
      </p:sp>
      <p:sp>
        <p:nvSpPr>
          <p:cNvPr id="7" name="ZoneTexte 6">
            <a:extLst>
              <a:ext uri="{FF2B5EF4-FFF2-40B4-BE49-F238E27FC236}">
                <a16:creationId xmlns:a16="http://schemas.microsoft.com/office/drawing/2014/main" id="{7F69308A-441C-E42D-DB9B-E153A513719E}"/>
              </a:ext>
            </a:extLst>
          </p:cNvPr>
          <p:cNvSpPr txBox="1"/>
          <p:nvPr/>
        </p:nvSpPr>
        <p:spPr>
          <a:xfrm>
            <a:off x="1526671" y="3764519"/>
            <a:ext cx="6094520" cy="369332"/>
          </a:xfrm>
          <a:prstGeom prst="rect">
            <a:avLst/>
          </a:prstGeom>
          <a:noFill/>
        </p:spPr>
        <p:txBody>
          <a:bodyPr wrap="square">
            <a:spAutoFit/>
          </a:bodyPr>
          <a:lstStyle/>
          <a:p>
            <a:r>
              <a:rPr lang="fr-FR" b="0" i="0" dirty="0">
                <a:solidFill>
                  <a:srgbClr val="237756"/>
                </a:solidFill>
                <a:effectLst/>
                <a:highlight>
                  <a:srgbClr val="FFFFFF"/>
                </a:highlight>
                <a:latin typeface="Playfair Display" panose="00000500000000000000" pitchFamily="2" charset="0"/>
              </a:rPr>
              <a:t>Un Noël jamais vu.</a:t>
            </a:r>
            <a:endParaRPr lang="fr-FR" dirty="0">
              <a:solidFill>
                <a:srgbClr val="237756"/>
              </a:solidFill>
              <a:latin typeface="Playfair Display" panose="00000500000000000000" pitchFamily="2" charset="0"/>
            </a:endParaRPr>
          </a:p>
        </p:txBody>
      </p:sp>
      <p:pic>
        <p:nvPicPr>
          <p:cNvPr id="5" name="Image 4">
            <a:extLst>
              <a:ext uri="{FF2B5EF4-FFF2-40B4-BE49-F238E27FC236}">
                <a16:creationId xmlns:a16="http://schemas.microsoft.com/office/drawing/2014/main" id="{C69367E5-443F-FDD0-3C7A-480D4B6D9339}"/>
              </a:ext>
            </a:extLst>
          </p:cNvPr>
          <p:cNvPicPr>
            <a:picLocks noChangeAspect="1"/>
          </p:cNvPicPr>
          <p:nvPr/>
        </p:nvPicPr>
        <p:blipFill rotWithShape="1">
          <a:blip r:embed="rId3"/>
          <a:srcRect b="82730"/>
          <a:stretch/>
        </p:blipFill>
        <p:spPr>
          <a:xfrm>
            <a:off x="1674223" y="4133851"/>
            <a:ext cx="4708945" cy="813228"/>
          </a:xfrm>
          <a:prstGeom prst="rect">
            <a:avLst/>
          </a:prstGeom>
        </p:spPr>
      </p:pic>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C74C3-9322-B1EE-1FBB-FE8FA63FA9C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D5E090BD-CD30-AE58-9F05-01CBBEC8B25E}"/>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Rien à faire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6DF9407C-87D7-A460-5E08-498E52F67614}"/>
              </a:ext>
            </a:extLst>
          </p:cNvPr>
          <p:cNvSpPr>
            <a:spLocks noGrp="1"/>
          </p:cNvSpPr>
          <p:nvPr>
            <p:ph type="body" sz="quarter" idx="11"/>
          </p:nvPr>
        </p:nvSpPr>
        <p:spPr>
          <a:xfrm>
            <a:off x="668919" y="1171668"/>
            <a:ext cx="11591925" cy="257628"/>
          </a:xfrm>
        </p:spPr>
        <p:txBody>
          <a:bodyPr/>
          <a:lstStyle/>
          <a:p>
            <a:pPr algn="l"/>
            <a:r>
              <a:rPr lang="fr-FR" dirty="0"/>
              <a:t>ALTERNATIVE INFLUENCER – 15-20s</a:t>
            </a:r>
          </a:p>
        </p:txBody>
      </p:sp>
      <p:sp>
        <p:nvSpPr>
          <p:cNvPr id="9" name="ZoneTexte 8">
            <a:extLst>
              <a:ext uri="{FF2B5EF4-FFF2-40B4-BE49-F238E27FC236}">
                <a16:creationId xmlns:a16="http://schemas.microsoft.com/office/drawing/2014/main" id="{0B0238F8-0E69-FA42-06D6-9526C1236EF4}"/>
              </a:ext>
            </a:extLst>
          </p:cNvPr>
          <p:cNvSpPr txBox="1"/>
          <p:nvPr/>
        </p:nvSpPr>
        <p:spPr>
          <a:xfrm>
            <a:off x="668919" y="2187331"/>
            <a:ext cx="10213892" cy="1477328"/>
          </a:xfrm>
          <a:prstGeom prst="rect">
            <a:avLst/>
          </a:prstGeom>
          <a:noFill/>
        </p:spPr>
        <p:txBody>
          <a:bodyPr wrap="square">
            <a:spAutoFit/>
          </a:bodyPr>
          <a:lstStyle/>
          <a:p>
            <a:pPr algn="just"/>
            <a:r>
              <a:rPr lang="fr-FR" sz="1800" kern="100" dirty="0">
                <a:effectLst/>
                <a:latin typeface="Avenir Next LT Pro" panose="020B0504020202020204" pitchFamily="34" charset="0"/>
                <a:ea typeface="Aptos" panose="020B0004020202020204" pitchFamily="34" charset="0"/>
                <a:cs typeface="Times New Roman (Corps CS)"/>
              </a:rPr>
              <a:t>Nous pouvons également imaginer une saga reprenant le même type de personnage mais qui serait influenceur cuisine. </a:t>
            </a:r>
          </a:p>
          <a:p>
            <a:pPr algn="just"/>
            <a:r>
              <a:rPr lang="fr-FR" sz="1800" kern="100" dirty="0">
                <a:effectLst/>
                <a:latin typeface="Avenir Next LT Pro" panose="020B0504020202020204" pitchFamily="34" charset="0"/>
                <a:ea typeface="Aptos" panose="020B0004020202020204" pitchFamily="34" charset="0"/>
                <a:cs typeface="Times New Roman (Corps CS)"/>
              </a:rPr>
              <a:t>Notre héros se filmerait dans les allées de son supermarché Match en donnant des conseils cuisine pour préparer de bons petits plats de Noël… </a:t>
            </a:r>
          </a:p>
          <a:p>
            <a:pPr algn="just"/>
            <a:r>
              <a:rPr lang="fr-FR" sz="1800" kern="100" dirty="0">
                <a:effectLst/>
                <a:latin typeface="Avenir Next LT Pro" panose="020B0504020202020204" pitchFamily="34" charset="0"/>
                <a:ea typeface="Aptos" panose="020B0004020202020204" pitchFamily="34" charset="0"/>
                <a:cs typeface="Times New Roman (Corps CS)"/>
              </a:rPr>
              <a:t>alors qu’on le verrait acheter des PPNP Match !</a:t>
            </a:r>
          </a:p>
        </p:txBody>
      </p:sp>
      <p:pic>
        <p:nvPicPr>
          <p:cNvPr id="3" name="Image 2">
            <a:extLst>
              <a:ext uri="{FF2B5EF4-FFF2-40B4-BE49-F238E27FC236}">
                <a16:creationId xmlns:a16="http://schemas.microsoft.com/office/drawing/2014/main" id="{2846767D-0D59-9746-6225-E8AD29FBED9F}"/>
              </a:ext>
            </a:extLst>
          </p:cNvPr>
          <p:cNvPicPr>
            <a:picLocks noChangeAspect="1"/>
          </p:cNvPicPr>
          <p:nvPr/>
        </p:nvPicPr>
        <p:blipFill>
          <a:blip r:embed="rId2"/>
          <a:stretch>
            <a:fillRect/>
          </a:stretch>
        </p:blipFill>
        <p:spPr>
          <a:xfrm>
            <a:off x="3045839" y="3772892"/>
            <a:ext cx="4948090" cy="2827480"/>
          </a:xfrm>
          <a:prstGeom prst="rect">
            <a:avLst/>
          </a:prstGeom>
        </p:spPr>
      </p:pic>
    </p:spTree>
    <p:extLst>
      <p:ext uri="{BB962C8B-B14F-4D97-AF65-F5344CB8AC3E}">
        <p14:creationId xmlns:p14="http://schemas.microsoft.com/office/powerpoint/2010/main" val="2102228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3F24E-559F-5AF9-15EA-EF1DA04703D4}"/>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B1DD0DE4-0FE6-4448-AF26-AD473E5D756E}"/>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Rien à faire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1732D2D7-DBD2-7478-8BC2-6BB4773FF75E}"/>
              </a:ext>
            </a:extLst>
          </p:cNvPr>
          <p:cNvSpPr>
            <a:spLocks noGrp="1"/>
          </p:cNvSpPr>
          <p:nvPr>
            <p:ph type="body" sz="quarter" idx="11"/>
          </p:nvPr>
        </p:nvSpPr>
        <p:spPr>
          <a:xfrm>
            <a:off x="668919" y="1171668"/>
            <a:ext cx="11591925" cy="257628"/>
          </a:xfrm>
        </p:spPr>
        <p:txBody>
          <a:bodyPr/>
          <a:lstStyle/>
          <a:p>
            <a:pPr algn="l"/>
            <a:r>
              <a:rPr lang="fr-FR" dirty="0"/>
              <a:t>Film de Noel</a:t>
            </a:r>
          </a:p>
        </p:txBody>
      </p:sp>
      <p:sp>
        <p:nvSpPr>
          <p:cNvPr id="9" name="ZoneTexte 8">
            <a:extLst>
              <a:ext uri="{FF2B5EF4-FFF2-40B4-BE49-F238E27FC236}">
                <a16:creationId xmlns:a16="http://schemas.microsoft.com/office/drawing/2014/main" id="{AA4C9D34-A565-2F9F-337D-4F1DD363ED33}"/>
              </a:ext>
            </a:extLst>
          </p:cNvPr>
          <p:cNvSpPr txBox="1"/>
          <p:nvPr/>
        </p:nvSpPr>
        <p:spPr>
          <a:xfrm>
            <a:off x="668919" y="1606826"/>
            <a:ext cx="10105918" cy="3970318"/>
          </a:xfrm>
          <a:prstGeom prst="rect">
            <a:avLst/>
          </a:prstGeom>
          <a:noFill/>
        </p:spPr>
        <p:txBody>
          <a:bodyPr wrap="square">
            <a:spAutoFit/>
          </a:bodyPr>
          <a:lstStyle/>
          <a:p>
            <a:r>
              <a:rPr lang="fr-FR" b="1" dirty="0">
                <a:latin typeface="Avenir Next LT Pro" panose="020B0504020202020204" pitchFamily="34" charset="0"/>
              </a:rPr>
              <a:t>Série de films "Rien à faire"</a:t>
            </a:r>
          </a:p>
          <a:p>
            <a:pPr>
              <a:buFont typeface="Arial" panose="020B0604020202020204" pitchFamily="34" charset="0"/>
              <a:buChar char="•"/>
            </a:pPr>
            <a:r>
              <a:rPr lang="fr-FR" b="1" dirty="0">
                <a:latin typeface="Avenir Next LT Pro" panose="020B0504020202020204" pitchFamily="34" charset="0"/>
              </a:rPr>
              <a:t>Narration humoristique</a:t>
            </a:r>
            <a:r>
              <a:rPr lang="fr-FR" dirty="0">
                <a:latin typeface="Avenir Next LT Pro" panose="020B0504020202020204" pitchFamily="34" charset="0"/>
              </a:rPr>
              <a:t> : Le concept d’un père de famille prétextant d’être en pleine préparation culinaire alors qu’il a tout acheté chez Supermarché Match. </a:t>
            </a:r>
            <a:br>
              <a:rPr lang="fr-FR" dirty="0">
                <a:latin typeface="Avenir Next LT Pro" panose="020B0504020202020204" pitchFamily="34" charset="0"/>
              </a:rPr>
            </a:br>
            <a:r>
              <a:rPr lang="fr-FR" dirty="0">
                <a:latin typeface="Avenir Next LT Pro" panose="020B0504020202020204" pitchFamily="34" charset="0"/>
              </a:rPr>
              <a:t>Cette approche humoristique permet de toucher directement l’insight de simplification des repas et des plats « fait maison ».  </a:t>
            </a:r>
            <a:br>
              <a:rPr lang="fr-FR" dirty="0">
                <a:latin typeface="Avenir Next LT Pro" panose="020B0504020202020204" pitchFamily="34" charset="0"/>
              </a:rPr>
            </a:br>
            <a:endParaRPr lang="fr-FR" dirty="0">
              <a:latin typeface="Avenir Next LT Pro" panose="020B0504020202020204" pitchFamily="34" charset="0"/>
            </a:endParaRPr>
          </a:p>
          <a:p>
            <a:pPr>
              <a:buFont typeface="Arial" panose="020B0604020202020204" pitchFamily="34" charset="0"/>
              <a:buChar char="•"/>
            </a:pPr>
            <a:r>
              <a:rPr lang="fr-FR" b="1" dirty="0">
                <a:latin typeface="Avenir Next LT Pro" panose="020B0504020202020204" pitchFamily="34" charset="0"/>
              </a:rPr>
              <a:t>Format pour réseaux sociaux</a:t>
            </a:r>
            <a:r>
              <a:rPr lang="fr-FR" dirty="0">
                <a:latin typeface="Avenir Next LT Pro" panose="020B0504020202020204" pitchFamily="34" charset="0"/>
              </a:rPr>
              <a:t> : </a:t>
            </a:r>
            <a:br>
              <a:rPr lang="fr-FR" dirty="0">
                <a:latin typeface="Avenir Next LT Pro" panose="020B0504020202020204" pitchFamily="34" charset="0"/>
              </a:rPr>
            </a:br>
            <a:r>
              <a:rPr lang="fr-FR" dirty="0">
                <a:latin typeface="Avenir Next LT Pro" panose="020B0504020202020204" pitchFamily="34" charset="0"/>
              </a:rPr>
              <a:t>Formats courts de 15 à 30 secondes, en variant les situations et produits (foie gras, vol-au-vent, saumon fumé), tout en gardant une cohérence avec le décor et le personnage central. Le format vertical pourrait bien fonctionner pour Instagram et </a:t>
            </a:r>
            <a:r>
              <a:rPr lang="fr-FR" dirty="0" err="1">
                <a:latin typeface="Avenir Next LT Pro" panose="020B0504020202020204" pitchFamily="34" charset="0"/>
              </a:rPr>
              <a:t>TikTok</a:t>
            </a:r>
            <a:r>
              <a:rPr lang="fr-FR" dirty="0">
                <a:latin typeface="Avenir Next LT Pro" panose="020B0504020202020204" pitchFamily="34" charset="0"/>
              </a:rPr>
              <a:t>, tandis que les versions carrées s’adapteront aux carrousels Facebook et les stories.</a:t>
            </a:r>
            <a:br>
              <a:rPr lang="fr-FR" dirty="0">
                <a:latin typeface="Avenir Next LT Pro" panose="020B0504020202020204" pitchFamily="34" charset="0"/>
              </a:rPr>
            </a:br>
            <a:endParaRPr lang="fr-FR" dirty="0">
              <a:latin typeface="Avenir Next LT Pro" panose="020B0504020202020204" pitchFamily="34" charset="0"/>
            </a:endParaRPr>
          </a:p>
          <a:p>
            <a:pPr>
              <a:buFont typeface="Arial" panose="020B0604020202020204" pitchFamily="34" charset="0"/>
              <a:buChar char="•"/>
            </a:pPr>
            <a:r>
              <a:rPr lang="fr-FR" b="1" dirty="0">
                <a:latin typeface="Avenir Next LT Pro" panose="020B0504020202020204" pitchFamily="34" charset="0"/>
              </a:rPr>
              <a:t>Call to action</a:t>
            </a:r>
            <a:r>
              <a:rPr lang="fr-FR" dirty="0">
                <a:latin typeface="Avenir Next LT Pro" panose="020B0504020202020204" pitchFamily="34" charset="0"/>
              </a:rPr>
              <a:t> : Ajouter un call to action/une offre à la fin de chaque film pour inciter à découvrir l’assortiment complet en magasin.</a:t>
            </a:r>
          </a:p>
        </p:txBody>
      </p:sp>
    </p:spTree>
    <p:extLst>
      <p:ext uri="{BB962C8B-B14F-4D97-AF65-F5344CB8AC3E}">
        <p14:creationId xmlns:p14="http://schemas.microsoft.com/office/powerpoint/2010/main" val="18561629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78ED4-1AB0-BBAE-73BF-330E10F1510F}"/>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06C14DF3-8504-7510-260A-D344BEB0ECB2}"/>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La marionnette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14C787EC-B07C-F7AB-D463-DBFD2F949B67}"/>
              </a:ext>
            </a:extLst>
          </p:cNvPr>
          <p:cNvSpPr>
            <a:spLocks noGrp="1"/>
          </p:cNvSpPr>
          <p:nvPr>
            <p:ph type="body" sz="quarter" idx="11"/>
          </p:nvPr>
        </p:nvSpPr>
        <p:spPr>
          <a:xfrm>
            <a:off x="668919" y="1171668"/>
            <a:ext cx="11591925" cy="257628"/>
          </a:xfrm>
        </p:spPr>
        <p:txBody>
          <a:bodyPr/>
          <a:lstStyle/>
          <a:p>
            <a:pPr algn="l"/>
            <a:r>
              <a:rPr lang="fr-FR" dirty="0"/>
              <a:t>Film de Noel</a:t>
            </a:r>
          </a:p>
        </p:txBody>
      </p:sp>
      <p:sp>
        <p:nvSpPr>
          <p:cNvPr id="9" name="ZoneTexte 8">
            <a:extLst>
              <a:ext uri="{FF2B5EF4-FFF2-40B4-BE49-F238E27FC236}">
                <a16:creationId xmlns:a16="http://schemas.microsoft.com/office/drawing/2014/main" id="{8B7FAE0F-4761-9C20-B167-7B9672FFED57}"/>
              </a:ext>
            </a:extLst>
          </p:cNvPr>
          <p:cNvSpPr txBox="1"/>
          <p:nvPr/>
        </p:nvSpPr>
        <p:spPr>
          <a:xfrm>
            <a:off x="668919" y="1606826"/>
            <a:ext cx="10105918" cy="3139321"/>
          </a:xfrm>
          <a:prstGeom prst="rect">
            <a:avLst/>
          </a:prstGeom>
          <a:noFill/>
        </p:spPr>
        <p:txBody>
          <a:bodyPr wrap="square">
            <a:spAutoFit/>
          </a:bodyPr>
          <a:lstStyle/>
          <a:p>
            <a:r>
              <a:rPr lang="fr-FR" dirty="0">
                <a:latin typeface="Avenir Next LT Pro" panose="020B0504020202020204" pitchFamily="34" charset="0"/>
              </a:rPr>
              <a:t>Là aussi dans un souci de rationalisation des coûts, cette série de vidéos mettrait en scène un seul personnage, en l’occurrence un enfant (que l’on choisirait de voir à l’image en pied ou juste via ses mains). Cet enfant jouerait avec notre casse-noisette comme avec une figurine, dans différentes situations, se lançant dans des dialogues farfelus avec son jouet dont il ferait lui-même la voix. </a:t>
            </a:r>
          </a:p>
          <a:p>
            <a:endParaRPr lang="fr-FR" dirty="0">
              <a:latin typeface="Avenir Next LT Pro" panose="020B0504020202020204" pitchFamily="34" charset="0"/>
            </a:endParaRPr>
          </a:p>
          <a:p>
            <a:endParaRPr lang="fr-FR" dirty="0">
              <a:latin typeface="Avenir Next LT Pro" panose="020B0504020202020204" pitchFamily="34" charset="0"/>
            </a:endParaRPr>
          </a:p>
          <a:p>
            <a:endParaRPr lang="fr-FR" dirty="0">
              <a:latin typeface="Avenir Next LT Pro" panose="020B0504020202020204" pitchFamily="34" charset="0"/>
            </a:endParaRPr>
          </a:p>
          <a:p>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Voici quelques exemples de scènes possibles ….</a:t>
            </a:r>
          </a:p>
        </p:txBody>
      </p:sp>
      <p:sp>
        <p:nvSpPr>
          <p:cNvPr id="10" name="Triangle isocèle 9">
            <a:extLst>
              <a:ext uri="{FF2B5EF4-FFF2-40B4-BE49-F238E27FC236}">
                <a16:creationId xmlns:a16="http://schemas.microsoft.com/office/drawing/2014/main" id="{1506935B-9CFF-9ADB-B709-32B2AD022900}"/>
              </a:ext>
            </a:extLst>
          </p:cNvPr>
          <p:cNvSpPr/>
          <p:nvPr/>
        </p:nvSpPr>
        <p:spPr>
          <a:xfrm rot="5400000">
            <a:off x="6768445" y="4364610"/>
            <a:ext cx="433633" cy="28280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461EF44D-2956-28E2-F8C8-E70A4BF23AE5}"/>
              </a:ext>
            </a:extLst>
          </p:cNvPr>
          <p:cNvSpPr/>
          <p:nvPr/>
        </p:nvSpPr>
        <p:spPr>
          <a:xfrm rot="5400000">
            <a:off x="6920845" y="4364611"/>
            <a:ext cx="433633" cy="28280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492801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D1AF0-B4A0-4D94-4C1B-C186392B91E1}"/>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C2C33EC4-F35E-A6FF-65E2-9128671BA150}"/>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La marionnette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DD62FB44-3D9E-E8DD-42C3-427510B354E2}"/>
              </a:ext>
            </a:extLst>
          </p:cNvPr>
          <p:cNvSpPr>
            <a:spLocks noGrp="1"/>
          </p:cNvSpPr>
          <p:nvPr>
            <p:ph type="body" sz="quarter" idx="11"/>
          </p:nvPr>
        </p:nvSpPr>
        <p:spPr>
          <a:xfrm>
            <a:off x="668919" y="1171668"/>
            <a:ext cx="11591925" cy="257628"/>
          </a:xfrm>
        </p:spPr>
        <p:txBody>
          <a:bodyPr/>
          <a:lstStyle/>
          <a:p>
            <a:pPr algn="l"/>
            <a:r>
              <a:rPr lang="fr-FR" dirty="0"/>
              <a:t>Film 1 – 15-20s</a:t>
            </a:r>
          </a:p>
        </p:txBody>
      </p:sp>
      <p:sp>
        <p:nvSpPr>
          <p:cNvPr id="9" name="ZoneTexte 8">
            <a:extLst>
              <a:ext uri="{FF2B5EF4-FFF2-40B4-BE49-F238E27FC236}">
                <a16:creationId xmlns:a16="http://schemas.microsoft.com/office/drawing/2014/main" id="{84FF425B-2FB1-C725-DF37-D9EC41B37388}"/>
              </a:ext>
            </a:extLst>
          </p:cNvPr>
          <p:cNvSpPr txBox="1"/>
          <p:nvPr/>
        </p:nvSpPr>
        <p:spPr>
          <a:xfrm>
            <a:off x="668919" y="2187331"/>
            <a:ext cx="6646281" cy="3139321"/>
          </a:xfrm>
          <a:prstGeom prst="rect">
            <a:avLst/>
          </a:prstGeom>
          <a:noFill/>
        </p:spPr>
        <p:txBody>
          <a:bodyPr wrap="square">
            <a:spAutoFit/>
          </a:bodyPr>
          <a:lstStyle/>
          <a:p>
            <a:pPr algn="just"/>
            <a:r>
              <a:rPr lang="fr-FR" kern="100" dirty="0">
                <a:latin typeface="Avenir Next LT Pro" panose="020B0504020202020204" pitchFamily="34" charset="0"/>
                <a:ea typeface="Aptos" panose="020B0004020202020204" pitchFamily="34" charset="0"/>
                <a:cs typeface="Times New Roman (Corps CS)"/>
              </a:rPr>
              <a:t>L</a:t>
            </a:r>
            <a:r>
              <a:rPr lang="fr-FR" sz="1800" kern="100" dirty="0">
                <a:effectLst/>
                <a:latin typeface="Avenir Next LT Pro" panose="020B0504020202020204" pitchFamily="34" charset="0"/>
                <a:ea typeface="Aptos" panose="020B0004020202020204" pitchFamily="34" charset="0"/>
                <a:cs typeface="Times New Roman (Corps CS)"/>
              </a:rPr>
              <a:t>’enfant joue avec sa marionnette casse-noisette dans sa chambre.</a:t>
            </a:r>
          </a:p>
          <a:p>
            <a:pPr algn="just"/>
            <a:r>
              <a:rPr lang="fr-FR" sz="1800" kern="100" dirty="0">
                <a:effectLst/>
                <a:latin typeface="Avenir Next LT Pro" panose="020B0504020202020204" pitchFamily="34" charset="0"/>
                <a:ea typeface="Aptos" panose="020B0004020202020204" pitchFamily="34" charset="0"/>
                <a:cs typeface="Times New Roman (Corps CS)"/>
              </a:rPr>
              <a:t>- L’enfant : </a:t>
            </a:r>
            <a:r>
              <a:rPr lang="fr-FR" sz="1800" i="1" kern="100" dirty="0">
                <a:effectLst/>
                <a:latin typeface="Avenir Next LT Pro" panose="020B0504020202020204" pitchFamily="34" charset="0"/>
                <a:ea typeface="Aptos" panose="020B0004020202020204" pitchFamily="34" charset="0"/>
                <a:cs typeface="Times New Roman (Corps CS)"/>
              </a:rPr>
              <a:t>C’est bientôt Noël, j’ai trop hâte !!!</a:t>
            </a:r>
          </a:p>
          <a:p>
            <a:pPr algn="just"/>
            <a:r>
              <a:rPr lang="fr-FR" sz="1800" kern="100" dirty="0">
                <a:effectLst/>
                <a:latin typeface="Avenir Next LT Pro" panose="020B0504020202020204" pitchFamily="34" charset="0"/>
                <a:ea typeface="Aptos" panose="020B0004020202020204" pitchFamily="34" charset="0"/>
                <a:cs typeface="Times New Roman (Corps CS)"/>
              </a:rPr>
              <a:t>- Le Casse-noisette : </a:t>
            </a:r>
            <a:r>
              <a:rPr lang="fr-FR" sz="1800" i="1" kern="100" dirty="0">
                <a:effectLst/>
                <a:latin typeface="Avenir Next LT Pro" panose="020B0504020202020204" pitchFamily="34" charset="0"/>
                <a:ea typeface="Aptos" panose="020B0004020202020204" pitchFamily="34" charset="0"/>
                <a:cs typeface="Times New Roman (Corps CS)"/>
              </a:rPr>
              <a:t>Ouais bah pas moi… On va encore se farcir la dinde brûlée de tatie Jacqueline…</a:t>
            </a:r>
          </a:p>
          <a:p>
            <a:pPr algn="just"/>
            <a:r>
              <a:rPr lang="fr-FR" sz="1800" kern="100" dirty="0">
                <a:effectLst/>
                <a:latin typeface="Avenir Next LT Pro" panose="020B0504020202020204" pitchFamily="34" charset="0"/>
                <a:ea typeface="Aptos" panose="020B0004020202020204" pitchFamily="34" charset="0"/>
                <a:cs typeface="Times New Roman (Corps CS)"/>
              </a:rPr>
              <a:t>- L’enfant, chuchotant et rassurant : </a:t>
            </a:r>
            <a:r>
              <a:rPr lang="fr-FR" sz="1800" i="1" kern="100" dirty="0">
                <a:effectLst/>
                <a:latin typeface="Avenir Next LT Pro" panose="020B0504020202020204" pitchFamily="34" charset="0"/>
                <a:ea typeface="Aptos" panose="020B0004020202020204" pitchFamily="34" charset="0"/>
                <a:cs typeface="Times New Roman (Corps CS)"/>
              </a:rPr>
              <a:t>Mais non, rassure-toi. J’ai vu papa rentrer de chez Match avec plein de petits plats préparés par leurs pros…</a:t>
            </a:r>
          </a:p>
          <a:p>
            <a:pPr algn="just"/>
            <a:r>
              <a:rPr lang="fr-FR" sz="1800" kern="100" dirty="0">
                <a:effectLst/>
                <a:latin typeface="Avenir Next LT Pro" panose="020B0504020202020204" pitchFamily="34" charset="0"/>
                <a:ea typeface="Aptos" panose="020B0004020202020204" pitchFamily="34" charset="0"/>
                <a:cs typeface="Times New Roman (Corps CS)"/>
              </a:rPr>
              <a:t>Packshot final avec un beau plan de table de Noël au centre de laquelle trônent les savoureux PPNP Match, le casse-noisette posé juste à côté.</a:t>
            </a:r>
          </a:p>
        </p:txBody>
      </p:sp>
      <p:pic>
        <p:nvPicPr>
          <p:cNvPr id="4" name="Image 3">
            <a:extLst>
              <a:ext uri="{FF2B5EF4-FFF2-40B4-BE49-F238E27FC236}">
                <a16:creationId xmlns:a16="http://schemas.microsoft.com/office/drawing/2014/main" id="{71C31352-7B87-6226-782F-9ABFECD2F00F}"/>
              </a:ext>
            </a:extLst>
          </p:cNvPr>
          <p:cNvPicPr>
            <a:picLocks noChangeAspect="1"/>
          </p:cNvPicPr>
          <p:nvPr/>
        </p:nvPicPr>
        <p:blipFill>
          <a:blip r:embed="rId2"/>
          <a:stretch>
            <a:fillRect/>
          </a:stretch>
        </p:blipFill>
        <p:spPr>
          <a:xfrm>
            <a:off x="7682060" y="1756536"/>
            <a:ext cx="3841021" cy="3841021"/>
          </a:xfrm>
          <a:prstGeom prst="rect">
            <a:avLst/>
          </a:prstGeom>
        </p:spPr>
      </p:pic>
    </p:spTree>
    <p:extLst>
      <p:ext uri="{BB962C8B-B14F-4D97-AF65-F5344CB8AC3E}">
        <p14:creationId xmlns:p14="http://schemas.microsoft.com/office/powerpoint/2010/main" val="516947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5403F-0352-622C-1300-1374B481874E}"/>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A2FDDBE9-4589-F0C6-792E-2AA7DD7FF4DC}"/>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La marionnette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308DADE3-7D8A-D072-A960-C9D8F7154044}"/>
              </a:ext>
            </a:extLst>
          </p:cNvPr>
          <p:cNvSpPr>
            <a:spLocks noGrp="1"/>
          </p:cNvSpPr>
          <p:nvPr>
            <p:ph type="body" sz="quarter" idx="11"/>
          </p:nvPr>
        </p:nvSpPr>
        <p:spPr>
          <a:xfrm>
            <a:off x="668919" y="1171668"/>
            <a:ext cx="11591925" cy="257628"/>
          </a:xfrm>
        </p:spPr>
        <p:txBody>
          <a:bodyPr/>
          <a:lstStyle/>
          <a:p>
            <a:pPr algn="l"/>
            <a:r>
              <a:rPr lang="fr-FR" dirty="0"/>
              <a:t>Film 2 – 15-20s</a:t>
            </a:r>
          </a:p>
        </p:txBody>
      </p:sp>
      <p:sp>
        <p:nvSpPr>
          <p:cNvPr id="9" name="ZoneTexte 8">
            <a:extLst>
              <a:ext uri="{FF2B5EF4-FFF2-40B4-BE49-F238E27FC236}">
                <a16:creationId xmlns:a16="http://schemas.microsoft.com/office/drawing/2014/main" id="{5F80BAE9-8A46-22FA-9B91-1D682FFFE2BF}"/>
              </a:ext>
            </a:extLst>
          </p:cNvPr>
          <p:cNvSpPr txBox="1"/>
          <p:nvPr/>
        </p:nvSpPr>
        <p:spPr>
          <a:xfrm>
            <a:off x="668919" y="1830386"/>
            <a:ext cx="6646281" cy="3693319"/>
          </a:xfrm>
          <a:prstGeom prst="rect">
            <a:avLst/>
          </a:prstGeom>
          <a:noFill/>
        </p:spPr>
        <p:txBody>
          <a:bodyPr wrap="square">
            <a:spAutoFit/>
          </a:bodyPr>
          <a:lstStyle/>
          <a:p>
            <a:pPr algn="just"/>
            <a:r>
              <a:rPr lang="fr-FR" kern="100" dirty="0">
                <a:latin typeface="Avenir Next LT Pro" panose="020B0504020202020204" pitchFamily="34" charset="0"/>
                <a:ea typeface="Aptos" panose="020B0004020202020204" pitchFamily="34" charset="0"/>
                <a:cs typeface="Times New Roman (Corps CS)"/>
              </a:rPr>
              <a:t>La scène se passe à table le soir du réveillon. Le petit garçon joue tranquillement avec son casse-noisette :</a:t>
            </a:r>
          </a:p>
          <a:p>
            <a:pPr algn="just"/>
            <a:r>
              <a:rPr lang="fr-FR" kern="100" dirty="0">
                <a:latin typeface="Avenir Next LT Pro" panose="020B0504020202020204" pitchFamily="34" charset="0"/>
                <a:ea typeface="Aptos" panose="020B0004020202020204" pitchFamily="34" charset="0"/>
                <a:cs typeface="Times New Roman (Corps CS)"/>
              </a:rPr>
              <a:t>- Casse-Noisette : Alors, pour faire du foie gras comme un chef… il faut des ingrédients d’exception !</a:t>
            </a:r>
          </a:p>
          <a:p>
            <a:pPr algn="just"/>
            <a:r>
              <a:rPr lang="fr-FR" kern="100" dirty="0">
                <a:latin typeface="Avenir Next LT Pro" panose="020B0504020202020204" pitchFamily="34" charset="0"/>
                <a:ea typeface="Aptos" panose="020B0004020202020204" pitchFamily="34" charset="0"/>
                <a:cs typeface="Times New Roman (Corps CS)"/>
              </a:rPr>
              <a:t>- L’enfant, d’une voix douce : Mais c’est déjà fait maison, par les chefs Match !</a:t>
            </a:r>
          </a:p>
          <a:p>
            <a:pPr algn="just"/>
            <a:r>
              <a:rPr lang="fr-FR" kern="100" dirty="0">
                <a:latin typeface="Avenir Next LT Pro" panose="020B0504020202020204" pitchFamily="34" charset="0"/>
                <a:ea typeface="Aptos" panose="020B0004020202020204" pitchFamily="34" charset="0"/>
                <a:cs typeface="Times New Roman (Corps CS)"/>
              </a:rPr>
              <a:t>- Casse-Noisette : Ah oui ? Hmmm… (il fait une pause exagérée, comme s'il goûtait) Magnifique ! Mais moi, j’aurais mis plus de noisettes !</a:t>
            </a:r>
          </a:p>
          <a:p>
            <a:pPr algn="just"/>
            <a:r>
              <a:rPr lang="fr-FR" kern="100" dirty="0">
                <a:latin typeface="Avenir Next LT Pro" panose="020B0504020202020204" pitchFamily="34" charset="0"/>
                <a:ea typeface="Aptos" panose="020B0004020202020204" pitchFamily="34" charset="0"/>
                <a:cs typeface="Times New Roman (Corps CS)"/>
              </a:rPr>
              <a:t>L’enfant fait une tête dépitée…</a:t>
            </a:r>
          </a:p>
          <a:p>
            <a:pPr algn="just"/>
            <a:r>
              <a:rPr lang="fr-FR" kern="100" dirty="0">
                <a:latin typeface="Avenir Next LT Pro" panose="020B0504020202020204" pitchFamily="34" charset="0"/>
                <a:ea typeface="Aptos" panose="020B0004020202020204" pitchFamily="34" charset="0"/>
                <a:cs typeface="Times New Roman (Corps CS)"/>
              </a:rPr>
              <a:t>Packshot final avec un beau plan de table de Noël au centre de laquelle trône le Foie gras PPNP Match, le casse-noisette posé juste à côté.</a:t>
            </a:r>
          </a:p>
        </p:txBody>
      </p:sp>
      <p:pic>
        <p:nvPicPr>
          <p:cNvPr id="4" name="Image 3">
            <a:extLst>
              <a:ext uri="{FF2B5EF4-FFF2-40B4-BE49-F238E27FC236}">
                <a16:creationId xmlns:a16="http://schemas.microsoft.com/office/drawing/2014/main" id="{DF02E0D7-BE4D-FFC9-6B34-F5270A12AFA2}"/>
              </a:ext>
            </a:extLst>
          </p:cNvPr>
          <p:cNvPicPr>
            <a:picLocks noChangeAspect="1"/>
          </p:cNvPicPr>
          <p:nvPr/>
        </p:nvPicPr>
        <p:blipFill>
          <a:blip r:embed="rId2"/>
          <a:stretch>
            <a:fillRect/>
          </a:stretch>
        </p:blipFill>
        <p:spPr>
          <a:xfrm>
            <a:off x="7682060" y="1756536"/>
            <a:ext cx="3841021" cy="3841021"/>
          </a:xfrm>
          <a:prstGeom prst="rect">
            <a:avLst/>
          </a:prstGeom>
        </p:spPr>
      </p:pic>
    </p:spTree>
    <p:extLst>
      <p:ext uri="{BB962C8B-B14F-4D97-AF65-F5344CB8AC3E}">
        <p14:creationId xmlns:p14="http://schemas.microsoft.com/office/powerpoint/2010/main" val="40240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043388-9BC5-8966-7971-650F61A8514D}"/>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4BDB49B0-C2BA-3488-F475-527CCC219756}"/>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La marionnette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3930BF14-6F4A-89C1-7DFC-197FDEBB7D30}"/>
              </a:ext>
            </a:extLst>
          </p:cNvPr>
          <p:cNvSpPr>
            <a:spLocks noGrp="1"/>
          </p:cNvSpPr>
          <p:nvPr>
            <p:ph type="body" sz="quarter" idx="11"/>
          </p:nvPr>
        </p:nvSpPr>
        <p:spPr>
          <a:xfrm>
            <a:off x="668919" y="1171668"/>
            <a:ext cx="11591925" cy="257628"/>
          </a:xfrm>
        </p:spPr>
        <p:txBody>
          <a:bodyPr/>
          <a:lstStyle/>
          <a:p>
            <a:pPr algn="l"/>
            <a:r>
              <a:rPr lang="fr-FR" dirty="0"/>
              <a:t>Film de Noel</a:t>
            </a:r>
          </a:p>
        </p:txBody>
      </p:sp>
      <p:sp>
        <p:nvSpPr>
          <p:cNvPr id="9" name="ZoneTexte 8">
            <a:extLst>
              <a:ext uri="{FF2B5EF4-FFF2-40B4-BE49-F238E27FC236}">
                <a16:creationId xmlns:a16="http://schemas.microsoft.com/office/drawing/2014/main" id="{501EA0E8-F58E-185D-EDA5-FA86C1AB7959}"/>
              </a:ext>
            </a:extLst>
          </p:cNvPr>
          <p:cNvSpPr txBox="1"/>
          <p:nvPr/>
        </p:nvSpPr>
        <p:spPr>
          <a:xfrm>
            <a:off x="668919" y="1981215"/>
            <a:ext cx="8955848" cy="313932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Audience familiale</a:t>
            </a:r>
            <a:r>
              <a:rPr kumimoji="0" lang="fr-FR" altLang="fr-FR" sz="1800" b="0" i="0" u="none" strike="noStrike" cap="none" normalizeH="0" baseline="0" dirty="0">
                <a:ln>
                  <a:noFill/>
                </a:ln>
                <a:solidFill>
                  <a:schemeClr val="tx1"/>
                </a:solidFill>
                <a:effectLst/>
                <a:latin typeface="Avenir Next LT Pro" panose="020B0504020202020204" pitchFamily="34" charset="0"/>
              </a:rPr>
              <a:t> : Ce concept s’adresse davantage aux familles, avec un focus sur les enfants et l’univers ludique du casse-noisette. L’utilisation d’un enfant jouant avec une marionnette qui interagit avec les plats PPNP de Noël permet d’apporter une touche d’imaginaire et de magie, en ligne avec l’esprit festif et traditionnel de Noël.</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Charte visuelle</a:t>
            </a:r>
            <a:r>
              <a:rPr kumimoji="0" lang="fr-FR" altLang="fr-FR" sz="1800" b="0" i="0" u="none" strike="noStrike" cap="none" normalizeH="0" baseline="0" dirty="0">
                <a:ln>
                  <a:noFill/>
                </a:ln>
                <a:solidFill>
                  <a:schemeClr val="tx1"/>
                </a:solidFill>
                <a:effectLst/>
                <a:latin typeface="Avenir Next LT Pro" panose="020B0504020202020204" pitchFamily="34" charset="0"/>
              </a:rPr>
              <a:t> : Intégrer les couleurs rouges, blanches et or ainsi que la mascotte du casse-noisette avec une toque Match, comme spécifié dans la charte de Noël 2024​. Cela apportera de la cohérence visuelle à l’ensemble des vidéos et renforcera l’identité de la campagne.</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altLang="fr-FR" sz="1800" b="1" i="0" u="none" strike="noStrike" cap="none" normalizeH="0" baseline="0" dirty="0">
                <a:ln>
                  <a:noFill/>
                </a:ln>
                <a:solidFill>
                  <a:schemeClr val="tx1"/>
                </a:solidFill>
                <a:effectLst/>
                <a:latin typeface="Avenir Next LT Pro" panose="020B0504020202020204" pitchFamily="34" charset="0"/>
              </a:rPr>
              <a:t>Format capsules</a:t>
            </a:r>
            <a:r>
              <a:rPr kumimoji="0" lang="fr-FR" altLang="fr-FR" sz="1800" b="0" i="0" u="none" strike="noStrike" cap="none" normalizeH="0" baseline="0" dirty="0">
                <a:ln>
                  <a:noFill/>
                </a:ln>
                <a:solidFill>
                  <a:schemeClr val="tx1"/>
                </a:solidFill>
                <a:effectLst/>
                <a:latin typeface="Avenir Next LT Pro" panose="020B0504020202020204" pitchFamily="34" charset="0"/>
              </a:rPr>
              <a:t> : Ces vidéos capsules peuvent également être adaptées pour YouTube Kids et les réseaux familiaux, avec des durées de 15 à 30 secondes. </a:t>
            </a:r>
          </a:p>
        </p:txBody>
      </p:sp>
    </p:spTree>
    <p:extLst>
      <p:ext uri="{BB962C8B-B14F-4D97-AF65-F5344CB8AC3E}">
        <p14:creationId xmlns:p14="http://schemas.microsoft.com/office/powerpoint/2010/main" val="590884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DF8A1-F9D0-1862-F5D3-4D328FC029AB}"/>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D2CDEFBB-CA82-945F-2261-7B52BDA35E8D}"/>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L’espion</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4AA5FC14-EE61-EE84-ED12-08153E81B841}"/>
              </a:ext>
            </a:extLst>
          </p:cNvPr>
          <p:cNvSpPr>
            <a:spLocks noGrp="1"/>
          </p:cNvSpPr>
          <p:nvPr>
            <p:ph type="body" sz="quarter" idx="11"/>
          </p:nvPr>
        </p:nvSpPr>
        <p:spPr>
          <a:xfrm>
            <a:off x="668919" y="1171668"/>
            <a:ext cx="11591925" cy="257628"/>
          </a:xfrm>
        </p:spPr>
        <p:txBody>
          <a:bodyPr/>
          <a:lstStyle/>
          <a:p>
            <a:pPr algn="l"/>
            <a:r>
              <a:rPr lang="fr-FR" dirty="0"/>
              <a:t>Film de Noel</a:t>
            </a:r>
          </a:p>
        </p:txBody>
      </p:sp>
      <p:sp>
        <p:nvSpPr>
          <p:cNvPr id="9" name="ZoneTexte 8">
            <a:extLst>
              <a:ext uri="{FF2B5EF4-FFF2-40B4-BE49-F238E27FC236}">
                <a16:creationId xmlns:a16="http://schemas.microsoft.com/office/drawing/2014/main" id="{951CA129-3182-8267-FF51-7B3C6F90171B}"/>
              </a:ext>
            </a:extLst>
          </p:cNvPr>
          <p:cNvSpPr txBox="1"/>
          <p:nvPr/>
        </p:nvSpPr>
        <p:spPr>
          <a:xfrm>
            <a:off x="668919" y="1606826"/>
            <a:ext cx="10105918" cy="3416320"/>
          </a:xfrm>
          <a:prstGeom prst="rect">
            <a:avLst/>
          </a:prstGeom>
          <a:noFill/>
        </p:spPr>
        <p:txBody>
          <a:bodyPr wrap="square">
            <a:spAutoFit/>
          </a:bodyPr>
          <a:lstStyle/>
          <a:p>
            <a:r>
              <a:rPr lang="fr-FR" dirty="0">
                <a:latin typeface="Avenir Next LT Pro" panose="020B0504020202020204" pitchFamily="34" charset="0"/>
              </a:rPr>
              <a:t>Dans cette série de vidéos, nous mettons également en scène notre héros des Fêtes : notre casse-noisette ! Mais ici, il serait vaguement caché dans les ateliers de fabrication des pros Match pour les observer en train de préparer leurs bons petits PPNP de Fêtes. Et il serait conquis !!! </a:t>
            </a:r>
          </a:p>
          <a:p>
            <a:endParaRPr lang="fr-FR" dirty="0">
              <a:latin typeface="Avenir Next LT Pro" panose="020B0504020202020204" pitchFamily="34" charset="0"/>
            </a:endParaRPr>
          </a:p>
          <a:p>
            <a:br>
              <a:rPr lang="fr-FR" dirty="0">
                <a:latin typeface="Avenir Next LT Pro" panose="020B0504020202020204" pitchFamily="34" charset="0"/>
              </a:rPr>
            </a:br>
            <a:endParaRPr lang="fr-FR" dirty="0">
              <a:latin typeface="Avenir Next LT Pro" panose="020B0504020202020204" pitchFamily="34" charset="0"/>
            </a:endParaRPr>
          </a:p>
          <a:p>
            <a:endParaRPr lang="fr-FR" dirty="0">
              <a:latin typeface="Avenir Next LT Pro" panose="020B0504020202020204" pitchFamily="34" charset="0"/>
            </a:endParaRPr>
          </a:p>
          <a:p>
            <a:endParaRPr lang="fr-FR" dirty="0">
              <a:latin typeface="Avenir Next LT Pro" panose="020B0504020202020204" pitchFamily="34" charset="0"/>
            </a:endParaRPr>
          </a:p>
          <a:p>
            <a:br>
              <a:rPr lang="fr-FR" dirty="0">
                <a:latin typeface="Avenir Next LT Pro" panose="020B0504020202020204" pitchFamily="34" charset="0"/>
              </a:rPr>
            </a:br>
            <a:r>
              <a:rPr lang="fr-FR" dirty="0">
                <a:latin typeface="Avenir Next LT Pro" panose="020B0504020202020204" pitchFamily="34" charset="0"/>
              </a:rPr>
              <a:t>Voici un exemple de vidéo :</a:t>
            </a:r>
          </a:p>
          <a:p>
            <a:endParaRPr lang="fr-FR" dirty="0">
              <a:latin typeface="Avenir Next LT Pro" panose="020B0504020202020204" pitchFamily="34" charset="0"/>
            </a:endParaRPr>
          </a:p>
        </p:txBody>
      </p:sp>
      <p:sp>
        <p:nvSpPr>
          <p:cNvPr id="10" name="Triangle isocèle 9">
            <a:extLst>
              <a:ext uri="{FF2B5EF4-FFF2-40B4-BE49-F238E27FC236}">
                <a16:creationId xmlns:a16="http://schemas.microsoft.com/office/drawing/2014/main" id="{DFD57F34-8823-79B8-7F38-3F9B7C2F046A}"/>
              </a:ext>
            </a:extLst>
          </p:cNvPr>
          <p:cNvSpPr/>
          <p:nvPr/>
        </p:nvSpPr>
        <p:spPr>
          <a:xfrm rot="5400000">
            <a:off x="6768445" y="4364610"/>
            <a:ext cx="433633" cy="28280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EDF328CF-F87C-0EAF-4A6D-AD4977D8E18F}"/>
              </a:ext>
            </a:extLst>
          </p:cNvPr>
          <p:cNvSpPr/>
          <p:nvPr/>
        </p:nvSpPr>
        <p:spPr>
          <a:xfrm rot="5400000">
            <a:off x="6920845" y="4364611"/>
            <a:ext cx="433633" cy="28280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81109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3D69C-C728-08B5-6DC9-2F43B64771A2}"/>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B515CA8C-C21F-78B6-7ACB-6B5DC55872D4}"/>
              </a:ext>
            </a:extLst>
          </p:cNvPr>
          <p:cNvSpPr txBox="1"/>
          <p:nvPr/>
        </p:nvSpPr>
        <p:spPr>
          <a:xfrm>
            <a:off x="604128" y="90656"/>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L’espion</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6EFD2063-B169-214A-E621-3FBCE07A5C63}"/>
              </a:ext>
            </a:extLst>
          </p:cNvPr>
          <p:cNvSpPr>
            <a:spLocks noGrp="1"/>
          </p:cNvSpPr>
          <p:nvPr>
            <p:ph type="body" sz="quarter" idx="11"/>
          </p:nvPr>
        </p:nvSpPr>
        <p:spPr>
          <a:xfrm>
            <a:off x="668919" y="1171668"/>
            <a:ext cx="11591925" cy="257628"/>
          </a:xfrm>
        </p:spPr>
        <p:txBody>
          <a:bodyPr/>
          <a:lstStyle/>
          <a:p>
            <a:pPr algn="l"/>
            <a:r>
              <a:rPr lang="fr-FR" dirty="0"/>
              <a:t>Film 1 – 15-20s</a:t>
            </a:r>
          </a:p>
        </p:txBody>
      </p:sp>
      <p:sp>
        <p:nvSpPr>
          <p:cNvPr id="9" name="ZoneTexte 8">
            <a:extLst>
              <a:ext uri="{FF2B5EF4-FFF2-40B4-BE49-F238E27FC236}">
                <a16:creationId xmlns:a16="http://schemas.microsoft.com/office/drawing/2014/main" id="{282F371F-A50C-1D89-9155-002C5F5B92FB}"/>
              </a:ext>
            </a:extLst>
          </p:cNvPr>
          <p:cNvSpPr txBox="1"/>
          <p:nvPr/>
        </p:nvSpPr>
        <p:spPr>
          <a:xfrm>
            <a:off x="604128" y="1756536"/>
            <a:ext cx="6646281" cy="4247317"/>
          </a:xfrm>
          <a:prstGeom prst="rect">
            <a:avLst/>
          </a:prstGeom>
          <a:noFill/>
        </p:spPr>
        <p:txBody>
          <a:bodyPr wrap="square">
            <a:spAutoFit/>
          </a:bodyPr>
          <a:lstStyle/>
          <a:p>
            <a:pPr algn="just"/>
            <a:r>
              <a:rPr lang="fr-FR" kern="100" dirty="0">
                <a:latin typeface="Avenir Next LT Pro" panose="020B0504020202020204" pitchFamily="34" charset="0"/>
                <a:ea typeface="Aptos" panose="020B0004020202020204" pitchFamily="34" charset="0"/>
                <a:cs typeface="Times New Roman (Corps CS)"/>
              </a:rPr>
              <a:t>Un pro est en train de préparer un bon foie gras PPNP pour les Fêtes. En arrière-plan, caché sur une étagère entre un cul de poule et une casserole, notre casse-noisette observe attentivement la scène. Il n’en perd pas une miette… Lent zoom sur le casse-noisette tandis que l’on entend ses pensées : « </a:t>
            </a:r>
            <a:r>
              <a:rPr lang="fr-FR" i="1" kern="100" dirty="0">
                <a:latin typeface="Avenir Next LT Pro" panose="020B0504020202020204" pitchFamily="34" charset="0"/>
                <a:ea typeface="Aptos" panose="020B0004020202020204" pitchFamily="34" charset="0"/>
                <a:cs typeface="Times New Roman (Corps CS)"/>
              </a:rPr>
              <a:t>Ah oui, c’est comme ça qu’ils préparent leur foie gras… Malin ! Et ils mettent de l’armagnac. Bien vu ça. </a:t>
            </a:r>
            <a:r>
              <a:rPr lang="fr-FR" i="1" kern="100" dirty="0" err="1">
                <a:latin typeface="Avenir Next LT Pro" panose="020B0504020202020204" pitchFamily="34" charset="0"/>
                <a:ea typeface="Aptos" panose="020B0004020202020204" pitchFamily="34" charset="0"/>
                <a:cs typeface="Times New Roman (Corps CS)"/>
              </a:rPr>
              <a:t>Rohhh</a:t>
            </a:r>
            <a:r>
              <a:rPr lang="fr-FR" i="1" kern="100" dirty="0">
                <a:latin typeface="Avenir Next LT Pro" panose="020B0504020202020204" pitchFamily="34" charset="0"/>
                <a:ea typeface="Aptos" panose="020B0004020202020204" pitchFamily="34" charset="0"/>
                <a:cs typeface="Times New Roman (Corps CS)"/>
              </a:rPr>
              <a:t>, c’est qu’il a l’air bon dis donc… Eh bah voilà… Il a réussi… Bruit de gargouillis de ventre. Il m’a ouvert l’appétit le bougre ! </a:t>
            </a:r>
            <a:r>
              <a:rPr lang="fr-FR" kern="100" dirty="0">
                <a:latin typeface="Avenir Next LT Pro" panose="020B0504020202020204" pitchFamily="34" charset="0"/>
                <a:ea typeface="Aptos" panose="020B0004020202020204" pitchFamily="34" charset="0"/>
                <a:cs typeface="Times New Roman (Corps CS)"/>
              </a:rPr>
              <a:t>» La caméra panote quelques secondes (pour regarder l’heure) et revient sur le PPNP. Mais oh surprise, notre casse-noisette est désormais penché au-dessus du petit plat…</a:t>
            </a:r>
          </a:p>
          <a:p>
            <a:pPr algn="just"/>
            <a:r>
              <a:rPr lang="fr-FR" kern="100" dirty="0">
                <a:latin typeface="Avenir Next LT Pro" panose="020B0504020202020204" pitchFamily="34" charset="0"/>
                <a:ea typeface="Aptos" panose="020B0004020202020204" pitchFamily="34" charset="0"/>
                <a:cs typeface="Times New Roman (Corps CS)"/>
              </a:rPr>
              <a:t>Packshot final avec un beau plan de table de Noël au centre de laquelle trône le Foie gras PPNP Match, le casse-noisette posé juste à côté.</a:t>
            </a:r>
          </a:p>
        </p:txBody>
      </p:sp>
      <p:pic>
        <p:nvPicPr>
          <p:cNvPr id="3" name="Image 2">
            <a:extLst>
              <a:ext uri="{FF2B5EF4-FFF2-40B4-BE49-F238E27FC236}">
                <a16:creationId xmlns:a16="http://schemas.microsoft.com/office/drawing/2014/main" id="{C49F48D3-0499-E341-A5F5-4C117E8A380E}"/>
              </a:ext>
            </a:extLst>
          </p:cNvPr>
          <p:cNvPicPr>
            <a:picLocks noChangeAspect="1"/>
          </p:cNvPicPr>
          <p:nvPr/>
        </p:nvPicPr>
        <p:blipFill>
          <a:blip r:embed="rId2"/>
          <a:srcRect l="12796" r="31616"/>
          <a:stretch/>
        </p:blipFill>
        <p:spPr>
          <a:xfrm>
            <a:off x="7513162" y="1300482"/>
            <a:ext cx="4213782" cy="4331616"/>
          </a:xfrm>
          <a:prstGeom prst="rect">
            <a:avLst/>
          </a:prstGeom>
        </p:spPr>
      </p:pic>
    </p:spTree>
    <p:extLst>
      <p:ext uri="{BB962C8B-B14F-4D97-AF65-F5344CB8AC3E}">
        <p14:creationId xmlns:p14="http://schemas.microsoft.com/office/powerpoint/2010/main" val="3634155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614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Film Noel 2024</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BBAD873A-A8B1-C888-71A0-CB8423CBB3AB}"/>
              </a:ext>
            </a:extLst>
          </p:cNvPr>
          <p:cNvSpPr>
            <a:spLocks noGrp="1"/>
          </p:cNvSpPr>
          <p:nvPr>
            <p:ph type="title"/>
          </p:nvPr>
        </p:nvSpPr>
        <p:spPr>
          <a:xfrm>
            <a:off x="1069869" y="1923381"/>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Facilitation des repas de fêtes</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 Mettre en avant les produits préparés par les professionnels de Supermarché Match, qui simplifient les repas de Noël.</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Aspect gourmand et authentique</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 Illustrer la qualité et la gourmandise des produits de fêtes, en respectant l'image d'un Noël traditionnel et chaleureux.</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Attirer les clients en magasin</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 Favoriser la connexion entre l'expérience en ligne et les magasins physiques, en incitant les clients à découvrir l'offre de produits en point de vente.</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Mettre en avant les PPNP</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 Le rôle clé des produits prêts à consommer pour rendre les fêtes plus faciles et savoureuses. </a:t>
            </a:r>
            <a:br>
              <a:rPr kumimoji="0" lang="fr-FR" altLang="fr-FR" sz="2000" b="0" i="0" u="none" strike="noStrike" cap="none" normalizeH="0" baseline="0" dirty="0">
                <a:ln>
                  <a:noFill/>
                </a:ln>
                <a:solidFill>
                  <a:schemeClr val="tx1"/>
                </a:solidFill>
                <a:effectLst/>
                <a:latin typeface="Arial" panose="020B06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Objectifs</a:t>
            </a:r>
          </a:p>
        </p:txBody>
      </p:sp>
    </p:spTree>
    <p:extLst>
      <p:ext uri="{BB962C8B-B14F-4D97-AF65-F5344CB8AC3E}">
        <p14:creationId xmlns:p14="http://schemas.microsoft.com/office/powerpoint/2010/main" val="2141597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62F08B-A4CB-0575-21AF-7466FCC3EB5A}"/>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096F6F8B-840D-F3C4-BEF3-3096716FBB76}"/>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Film Noel 2024</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6802A58E-B953-8E66-2559-2FADE988E2E7}"/>
              </a:ext>
            </a:extLst>
          </p:cNvPr>
          <p:cNvSpPr>
            <a:spLocks noGrp="1"/>
          </p:cNvSpPr>
          <p:nvPr>
            <p:ph type="title"/>
          </p:nvPr>
        </p:nvSpPr>
        <p:spPr>
          <a:xfrm>
            <a:off x="1069869" y="1923381"/>
            <a:ext cx="9469298"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PPNP comme différenciation clé : </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Ces vidéos doivent s’appuyer sur la force des PPNP (Produits Préparés Non Packagés) comme levier de différenciation de Supermarché Match​. Le message doit toujours rappeler que ces produits, préparés par des professionnels, offrent à la fois commodité et qualité </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Humour et humanité :</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Le ton humoristique renforce l’approche « plus humaine » souhaitée pour la marque, en se rapprochant des attentes des consommateurs qui veulent un lien plus personnel et authentique avec les marques​.</a:t>
            </a:r>
            <a:br>
              <a:rPr kumimoji="0" lang="fr-FR" altLang="fr-FR" sz="2000" b="0" i="0" u="none" strike="noStrike" cap="none" normalizeH="0" baseline="0" dirty="0">
                <a:ln>
                  <a:noFill/>
                </a:ln>
                <a:solidFill>
                  <a:schemeClr val="tx1"/>
                </a:solidFill>
                <a:effectLst/>
                <a:latin typeface="Arial" panose="020B06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DB5CFA26-19D3-D722-1A83-9426D27EB782}"/>
              </a:ext>
            </a:extLst>
          </p:cNvPr>
          <p:cNvSpPr>
            <a:spLocks noGrp="1"/>
          </p:cNvSpPr>
          <p:nvPr>
            <p:ph type="body" sz="quarter" idx="11"/>
          </p:nvPr>
        </p:nvSpPr>
        <p:spPr>
          <a:xfrm>
            <a:off x="668919" y="1171668"/>
            <a:ext cx="11591925" cy="257628"/>
          </a:xfrm>
        </p:spPr>
        <p:txBody>
          <a:bodyPr/>
          <a:lstStyle/>
          <a:p>
            <a:pPr algn="l"/>
            <a:r>
              <a:rPr lang="fr-FR" dirty="0"/>
              <a:t>Objectifs</a:t>
            </a:r>
          </a:p>
        </p:txBody>
      </p:sp>
    </p:spTree>
    <p:extLst>
      <p:ext uri="{BB962C8B-B14F-4D97-AF65-F5344CB8AC3E}">
        <p14:creationId xmlns:p14="http://schemas.microsoft.com/office/powerpoint/2010/main" val="66271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0936E-7998-C14F-1F97-32A85232CD9C}"/>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1A6A7388-46B3-DFE2-4C0A-BEFB19E2B719}"/>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Film Noel 2024</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E0BC4EE2-AB81-7F7A-4E27-A0FC5EF2A4BF}"/>
              </a:ext>
            </a:extLst>
          </p:cNvPr>
          <p:cNvSpPr>
            <a:spLocks noGrp="1"/>
          </p:cNvSpPr>
          <p:nvPr>
            <p:ph type="title"/>
          </p:nvPr>
        </p:nvSpPr>
        <p:spPr>
          <a:xfrm>
            <a:off x="1069869" y="1555735"/>
            <a:ext cx="9347200" cy="3216126"/>
          </a:xfrm>
        </p:spPr>
        <p:txBody>
          <a:bodyPr>
            <a:noAutofit/>
          </a:bodyPr>
          <a:lstStyle/>
          <a:p>
            <a:pPr marL="0" lvl="0" indent="0" algn="l" rtl="0">
              <a:spcBef>
                <a:spcPts val="0"/>
              </a:spcBef>
              <a:spcAft>
                <a:spcPts val="0"/>
              </a:spcAft>
              <a:buNone/>
            </a:pPr>
            <a: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Votre demande :</a:t>
            </a:r>
            <a:b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&gt;Film 1  </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Valorisant les PPNP, leurs préparations.. (les coulisses des préparatifs)</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&gt;Film 2 : </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Film de Noel - Repas de Noel</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lang="fr-FR" altLang="fr-FR" sz="2000" b="0" i="1" dirty="0">
                <a:latin typeface="Avenir Next LT Pro" panose="020B0504020202020204" pitchFamily="34" charset="0"/>
                <a:cs typeface="Avenir Black" panose="020B0803020203020204" pitchFamily="34" charset="-78"/>
              </a:rPr>
            </a:br>
            <a:r>
              <a:rPr lang="fr-FR" sz="2000" b="0" i="1" dirty="0">
                <a:latin typeface="Avenir Next LT Pro" panose="020B0504020202020204" pitchFamily="34" charset="0"/>
                <a:cs typeface="Avenir Black" panose="020B0803020203020204" pitchFamily="34" charset="-78"/>
              </a:rPr>
              <a:t>Nous avons besoin d’une vidéo pour la campagne image et de contenu pour les réseaux sociaux : </a:t>
            </a:r>
            <a:br>
              <a:rPr lang="fr-FR" sz="2000" b="0" i="1" dirty="0">
                <a:latin typeface="Avenir Next LT Pro" panose="020B0504020202020204" pitchFamily="34" charset="0"/>
                <a:cs typeface="Avenir Black" panose="020B0803020203020204" pitchFamily="34" charset="-78"/>
              </a:rPr>
            </a:br>
            <a:r>
              <a:rPr lang="fr-FR" sz="2000" b="0" i="1" dirty="0">
                <a:latin typeface="Avenir Next LT Pro" panose="020B0504020202020204" pitchFamily="34" charset="0"/>
                <a:cs typeface="Avenir Black" panose="020B0803020203020204" pitchFamily="34" charset="-78"/>
              </a:rPr>
              <a:t>-Réseaux sociaux : contenus court, vraiment dans la charte de Noël (avec casse noisette par exemple) </a:t>
            </a:r>
            <a:br>
              <a:rPr lang="fr-FR" sz="2000" b="0" i="1" dirty="0">
                <a:latin typeface="Avenir Next LT Pro" panose="020B0504020202020204" pitchFamily="34" charset="0"/>
                <a:cs typeface="Avenir Black" panose="020B0803020203020204" pitchFamily="34" charset="-78"/>
              </a:rPr>
            </a:br>
            <a:r>
              <a:rPr lang="fr-FR" sz="2000" b="0" i="1" dirty="0">
                <a:latin typeface="Avenir Next LT Pro" panose="020B0504020202020204" pitchFamily="34" charset="0"/>
                <a:cs typeface="Avenir Black" panose="020B0803020203020204" pitchFamily="34" charset="-78"/>
              </a:rPr>
              <a:t>-Campagne image : pas forcément à la charte de Noël mais atmosphère fête. Vidéo générique mais de fête. </a:t>
            </a:r>
            <a:br>
              <a:rPr lang="fr-FR" sz="2000" b="0" i="1" dirty="0">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&gt;Un budget limité : 15 k€ pour ces films</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sym typeface="Wingdings" panose="05000000000000000000" pitchFamily="2" charset="2"/>
              </a:rPr>
              <a:t> </a:t>
            </a:r>
            <a:br>
              <a:rPr kumimoji="0" lang="fr-FR" altLang="fr-FR" sz="2000" b="0" i="0" u="none" strike="noStrike" cap="none" normalizeH="0" baseline="0" dirty="0">
                <a:ln>
                  <a:noFill/>
                </a:ln>
                <a:solidFill>
                  <a:schemeClr val="tx1"/>
                </a:solidFill>
                <a:effectLst/>
                <a:latin typeface="Arial" panose="020B06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0ADE33EB-26A3-72E4-0BF4-05E33580BC75}"/>
              </a:ext>
            </a:extLst>
          </p:cNvPr>
          <p:cNvSpPr>
            <a:spLocks noGrp="1"/>
          </p:cNvSpPr>
          <p:nvPr>
            <p:ph type="body" sz="quarter" idx="11"/>
          </p:nvPr>
        </p:nvSpPr>
        <p:spPr>
          <a:xfrm>
            <a:off x="668919" y="1171668"/>
            <a:ext cx="11591925" cy="257628"/>
          </a:xfrm>
        </p:spPr>
        <p:txBody>
          <a:bodyPr/>
          <a:lstStyle/>
          <a:p>
            <a:pPr algn="l"/>
            <a:r>
              <a:rPr lang="fr-FR" dirty="0"/>
              <a:t>BRIEF</a:t>
            </a:r>
          </a:p>
        </p:txBody>
      </p:sp>
    </p:spTree>
    <p:extLst>
      <p:ext uri="{BB962C8B-B14F-4D97-AF65-F5344CB8AC3E}">
        <p14:creationId xmlns:p14="http://schemas.microsoft.com/office/powerpoint/2010/main" val="1653290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BA2E2-BDCB-CF6E-B0D3-C2F74A284C09}"/>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5FBC5F7B-24BF-ADF5-6B77-8AC985DD0868}"/>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Film Noel 2024</a:t>
            </a:r>
            <a:endParaRPr lang="fr-FR" sz="3600" dirty="0">
              <a:latin typeface="Playfair Display" panose="00000500000000000000" pitchFamily="2" charset="0"/>
            </a:endParaRPr>
          </a:p>
        </p:txBody>
      </p:sp>
      <p:sp>
        <p:nvSpPr>
          <p:cNvPr id="4" name="Titre 1">
            <a:extLst>
              <a:ext uri="{FF2B5EF4-FFF2-40B4-BE49-F238E27FC236}">
                <a16:creationId xmlns:a16="http://schemas.microsoft.com/office/drawing/2014/main" id="{0C99C867-D995-8144-D741-26BDCB3551AE}"/>
              </a:ext>
            </a:extLst>
          </p:cNvPr>
          <p:cNvSpPr>
            <a:spLocks noGrp="1"/>
          </p:cNvSpPr>
          <p:nvPr>
            <p:ph type="title"/>
          </p:nvPr>
        </p:nvSpPr>
        <p:spPr>
          <a:xfrm>
            <a:off x="1069869" y="1923381"/>
            <a:ext cx="9347200" cy="3216126"/>
          </a:xfrm>
        </p:spPr>
        <p:txBody>
          <a:bodyPr>
            <a:noAutofit/>
          </a:bodyPr>
          <a:lstStyle/>
          <a:p>
            <a:pPr marL="0" marR="0" lvl="0" indent="0" algn="l" defTabSz="914400" rtl="0" eaLnBrk="0" fontAlgn="base" latinLnBrk="0" hangingPunct="0">
              <a:lnSpc>
                <a:spcPct val="100000"/>
              </a:lnSpc>
              <a:spcBef>
                <a:spcPct val="0"/>
              </a:spcBef>
              <a:spcAft>
                <a:spcPct val="0"/>
              </a:spcAft>
              <a:buClrTx/>
              <a:buSzTx/>
              <a:tabLst/>
            </a:pP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Garder </a:t>
            </a:r>
            <a:r>
              <a:rPr kumimoji="0" lang="fr-FR" altLang="fr-FR" sz="2000" b="0" i="0" u="none" strike="noStrike" cap="none" normalizeH="0" baseline="0" dirty="0">
                <a:ln>
                  <a:noFill/>
                </a:ln>
                <a:solidFill>
                  <a:schemeClr val="bg1"/>
                </a:solidFill>
                <a:effectLst/>
                <a:highlight>
                  <a:srgbClr val="D9117E"/>
                </a:highlight>
                <a:latin typeface="Avenir Next LT Pro" panose="020B0504020202020204" pitchFamily="34" charset="0"/>
                <a:cs typeface="Avenir Black" panose="020B0803020203020204" pitchFamily="34" charset="-78"/>
              </a:rPr>
              <a:t>une exigence maximum </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en termes de qualit</a:t>
            </a:r>
            <a:r>
              <a:rPr lang="fr-FR" altLang="fr-FR" sz="2000" b="0" dirty="0">
                <a:latin typeface="Avenir Next LT Pro" panose="020B0504020202020204" pitchFamily="34" charset="0"/>
                <a:cs typeface="Avenir Black" panose="020B0803020203020204" pitchFamily="34" charset="-78"/>
              </a:rPr>
              <a:t>é de</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production et de réalisation malgré le budget </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Hors le budget est très limité si nous voulons mettre en scène des comédiens…</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a:t>
            </a:r>
            <a:r>
              <a:rPr lang="fr-FR" altLang="fr-FR" sz="2000" b="0" dirty="0">
                <a:latin typeface="Avenir Next LT Pro" panose="020B0504020202020204" pitchFamily="34" charset="0"/>
                <a:cs typeface="Avenir Black" panose="020B0803020203020204" pitchFamily="34" charset="-78"/>
                <a:sym typeface="Wingdings" panose="05000000000000000000" pitchFamily="2" charset="2"/>
              </a:rPr>
              <a:t>Pour les films produits : n</a:t>
            </a: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ous recommandons d’habiller simplement 	les films produits existants (saumon, foie gras, plateaux…) aux 	couleurs 	de Noel 2024 avec notre casse-noisette </a:t>
            </a: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t>	Centrer le budget sur le film image, en créant plusieurs capsules, en 	limitant au maximum les lieux de tournage et les comédiens</a:t>
            </a:r>
            <a:b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1"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b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rPr>
            </a:br>
            <a:r>
              <a:rPr kumimoji="0" lang="fr-FR" altLang="fr-FR" sz="2000" b="0" i="0" u="none" strike="noStrike" cap="none" normalizeH="0" baseline="0" dirty="0">
                <a:ln>
                  <a:noFill/>
                </a:ln>
                <a:solidFill>
                  <a:schemeClr val="tx1"/>
                </a:solidFill>
                <a:effectLst/>
                <a:latin typeface="Avenir Next LT Pro" panose="020B0504020202020204" pitchFamily="34" charset="0"/>
                <a:cs typeface="Avenir Black" panose="020B0803020203020204" pitchFamily="34" charset="-78"/>
                <a:sym typeface="Wingdings" panose="05000000000000000000" pitchFamily="2" charset="2"/>
              </a:rPr>
              <a:t> </a:t>
            </a:r>
            <a:br>
              <a:rPr kumimoji="0" lang="fr-FR" altLang="fr-FR" sz="2000" b="0" i="0" u="none" strike="noStrike" cap="none" normalizeH="0" baseline="0" dirty="0">
                <a:ln>
                  <a:noFill/>
                </a:ln>
                <a:solidFill>
                  <a:schemeClr val="tx1"/>
                </a:solidFill>
                <a:effectLst/>
                <a:latin typeface="Arial" panose="020B06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br>
              <a:rPr kumimoji="0" lang="fr-FR" altLang="fr-FR" sz="2000" b="0" i="0" u="none" strike="noStrike" cap="none" normalizeH="0" baseline="0" dirty="0">
                <a:ln>
                  <a:noFill/>
                </a:ln>
                <a:solidFill>
                  <a:schemeClr val="tx1"/>
                </a:solidFill>
                <a:effectLst/>
                <a:latin typeface="Avenir Next LT Pro" panose="020B0504020202020204" pitchFamily="34" charset="0"/>
              </a:rPr>
            </a:br>
            <a:r>
              <a:rPr kumimoji="0" lang="fr-FR" altLang="fr-FR" sz="2000" b="0" i="0" u="none" strike="noStrike" cap="none" normalizeH="0" baseline="0" dirty="0">
                <a:ln>
                  <a:noFill/>
                </a:ln>
                <a:solidFill>
                  <a:schemeClr val="tx1"/>
                </a:solidFill>
                <a:effectLst/>
                <a:latin typeface="Avenir Next LT Pro" panose="020B0504020202020204" pitchFamily="34" charset="0"/>
              </a:rPr>
              <a:t> </a:t>
            </a:r>
            <a:br>
              <a:rPr kumimoji="0" lang="fr-FR" altLang="fr-FR" sz="1800" b="0" i="0" u="none" strike="noStrike" cap="none" normalizeH="0" baseline="0" dirty="0">
                <a:ln>
                  <a:noFill/>
                </a:ln>
                <a:solidFill>
                  <a:schemeClr val="tx1"/>
                </a:solidFill>
                <a:effectLst/>
                <a:latin typeface="Avenir Next LT Pro" panose="020B0504020202020204" pitchFamily="34" charset="0"/>
              </a:rPr>
            </a:br>
            <a:r>
              <a:rPr kumimoji="0" lang="fr-FR" altLang="fr-FR" sz="1800" b="0" i="0" u="none" strike="noStrike" cap="none" normalizeH="0" baseline="0" dirty="0">
                <a:ln>
                  <a:noFill/>
                </a:ln>
                <a:solidFill>
                  <a:schemeClr val="tx1"/>
                </a:solidFill>
                <a:effectLst/>
                <a:latin typeface="Avenir Next LT Pro" panose="020B0504020202020204" pitchFamily="34" charset="0"/>
              </a:rPr>
              <a:t> </a:t>
            </a:r>
          </a:p>
        </p:txBody>
      </p:sp>
      <p:sp>
        <p:nvSpPr>
          <p:cNvPr id="7" name="Espace réservé du texte 6">
            <a:extLst>
              <a:ext uri="{FF2B5EF4-FFF2-40B4-BE49-F238E27FC236}">
                <a16:creationId xmlns:a16="http://schemas.microsoft.com/office/drawing/2014/main" id="{3A840C5E-7519-226C-614C-58113FB87325}"/>
              </a:ext>
            </a:extLst>
          </p:cNvPr>
          <p:cNvSpPr>
            <a:spLocks noGrp="1"/>
          </p:cNvSpPr>
          <p:nvPr>
            <p:ph type="body" sz="quarter" idx="11"/>
          </p:nvPr>
        </p:nvSpPr>
        <p:spPr>
          <a:xfrm>
            <a:off x="668919" y="1171668"/>
            <a:ext cx="11591925" cy="257628"/>
          </a:xfrm>
        </p:spPr>
        <p:txBody>
          <a:bodyPr/>
          <a:lstStyle/>
          <a:p>
            <a:pPr algn="l"/>
            <a:r>
              <a:rPr lang="fr-FR" dirty="0"/>
              <a:t>PARTI PRIS</a:t>
            </a:r>
          </a:p>
        </p:txBody>
      </p:sp>
      <p:sp>
        <p:nvSpPr>
          <p:cNvPr id="2" name="Triangle isocèle 1">
            <a:extLst>
              <a:ext uri="{FF2B5EF4-FFF2-40B4-BE49-F238E27FC236}">
                <a16:creationId xmlns:a16="http://schemas.microsoft.com/office/drawing/2014/main" id="{3D00AACD-4D5A-2FA2-CB51-EF3E3E2CA10E}"/>
              </a:ext>
            </a:extLst>
          </p:cNvPr>
          <p:cNvSpPr/>
          <p:nvPr/>
        </p:nvSpPr>
        <p:spPr>
          <a:xfrm rot="5400000">
            <a:off x="1046376" y="3657154"/>
            <a:ext cx="772998" cy="521578"/>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Triangle isocèle 2">
            <a:extLst>
              <a:ext uri="{FF2B5EF4-FFF2-40B4-BE49-F238E27FC236}">
                <a16:creationId xmlns:a16="http://schemas.microsoft.com/office/drawing/2014/main" id="{3B09DC27-8096-1C32-6C31-ECE051892F60}"/>
              </a:ext>
            </a:extLst>
          </p:cNvPr>
          <p:cNvSpPr/>
          <p:nvPr/>
        </p:nvSpPr>
        <p:spPr>
          <a:xfrm rot="5400000">
            <a:off x="1046376" y="4695673"/>
            <a:ext cx="772998" cy="521578"/>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3384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1ACCED18-9CD4-8E32-7C52-06AF8A9630AA}"/>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Rien à faire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A82F950-A432-4AC6-3D6B-EBF595120C78}"/>
              </a:ext>
            </a:extLst>
          </p:cNvPr>
          <p:cNvSpPr>
            <a:spLocks noGrp="1"/>
          </p:cNvSpPr>
          <p:nvPr>
            <p:ph type="body" sz="quarter" idx="11"/>
          </p:nvPr>
        </p:nvSpPr>
        <p:spPr>
          <a:xfrm>
            <a:off x="668919" y="1171668"/>
            <a:ext cx="11591925" cy="257628"/>
          </a:xfrm>
        </p:spPr>
        <p:txBody>
          <a:bodyPr/>
          <a:lstStyle/>
          <a:p>
            <a:pPr algn="l"/>
            <a:r>
              <a:rPr lang="fr-FR" dirty="0"/>
              <a:t>Film de Noel</a:t>
            </a:r>
          </a:p>
        </p:txBody>
      </p:sp>
      <p:sp>
        <p:nvSpPr>
          <p:cNvPr id="9" name="ZoneTexte 8">
            <a:extLst>
              <a:ext uri="{FF2B5EF4-FFF2-40B4-BE49-F238E27FC236}">
                <a16:creationId xmlns:a16="http://schemas.microsoft.com/office/drawing/2014/main" id="{863C5495-1F5C-BBF1-0052-0D19B1A75ABA}"/>
              </a:ext>
            </a:extLst>
          </p:cNvPr>
          <p:cNvSpPr txBox="1"/>
          <p:nvPr/>
        </p:nvSpPr>
        <p:spPr>
          <a:xfrm>
            <a:off x="668919" y="1606826"/>
            <a:ext cx="10105918" cy="3139321"/>
          </a:xfrm>
          <a:prstGeom prst="rect">
            <a:avLst/>
          </a:prstGeom>
          <a:noFill/>
        </p:spPr>
        <p:txBody>
          <a:bodyPr wrap="square">
            <a:spAutoFit/>
          </a:bodyPr>
          <a:lstStyle/>
          <a:p>
            <a:r>
              <a:rPr lang="fr-FR" dirty="0">
                <a:latin typeface="Avenir Next LT Pro" panose="020B0504020202020204" pitchFamily="34" charset="0"/>
              </a:rPr>
              <a:t>Pour simplifier la réalisation de ces films et limiter les coûts de production, nous avons imaginé une série de films courts mettant en scène 1 comédien dans un décor unique, une cuisine ouverte avec vue sur un salon décoré Noël. </a:t>
            </a:r>
            <a:br>
              <a:rPr lang="fr-FR" dirty="0">
                <a:latin typeface="Avenir Next LT Pro" panose="020B0504020202020204" pitchFamily="34" charset="0"/>
              </a:rPr>
            </a:br>
            <a:r>
              <a:rPr lang="fr-FR" dirty="0">
                <a:latin typeface="Avenir Next LT Pro" panose="020B0504020202020204" pitchFamily="34" charset="0"/>
              </a:rPr>
              <a:t>On peut également imaginer une scène dans les rayons d’un supermarché. En plus du comédien, nous aurons recours à différentes voix qui dialogueront hors champs avec notre « héros ». Les films mettront donc en scène un homme qui prétexte être occupé aux fourneaux pour éviter d’avoir à participer à la préparation de Noël, alors qu’en réalité, il a tout acheté chez Match… Le mufle ! </a:t>
            </a:r>
            <a:br>
              <a:rPr lang="fr-FR" dirty="0">
                <a:latin typeface="Avenir Next LT Pro" panose="020B0504020202020204" pitchFamily="34" charset="0"/>
              </a:rPr>
            </a:b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Voici quelques exemples de scènes possibles ….</a:t>
            </a:r>
          </a:p>
        </p:txBody>
      </p:sp>
      <p:sp>
        <p:nvSpPr>
          <p:cNvPr id="10" name="Triangle isocèle 9">
            <a:extLst>
              <a:ext uri="{FF2B5EF4-FFF2-40B4-BE49-F238E27FC236}">
                <a16:creationId xmlns:a16="http://schemas.microsoft.com/office/drawing/2014/main" id="{D787E0FD-0E66-6FAC-655B-840CB2645DF1}"/>
              </a:ext>
            </a:extLst>
          </p:cNvPr>
          <p:cNvSpPr/>
          <p:nvPr/>
        </p:nvSpPr>
        <p:spPr>
          <a:xfrm rot="5400000">
            <a:off x="6768445" y="4364610"/>
            <a:ext cx="433633" cy="28280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Triangle isocèle 10">
            <a:extLst>
              <a:ext uri="{FF2B5EF4-FFF2-40B4-BE49-F238E27FC236}">
                <a16:creationId xmlns:a16="http://schemas.microsoft.com/office/drawing/2014/main" id="{10091563-1C2D-D893-454D-80454F1A3096}"/>
              </a:ext>
            </a:extLst>
          </p:cNvPr>
          <p:cNvSpPr/>
          <p:nvPr/>
        </p:nvSpPr>
        <p:spPr>
          <a:xfrm rot="5400000">
            <a:off x="6920845" y="4364611"/>
            <a:ext cx="433633" cy="282804"/>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99923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F49C2-BCBF-8839-713E-3514438548EE}"/>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1B3C8038-D978-C121-98BE-026BBBA7A457}"/>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Rien à faire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38B796E-067D-7D7E-DE76-1BEAA14F680A}"/>
              </a:ext>
            </a:extLst>
          </p:cNvPr>
          <p:cNvSpPr>
            <a:spLocks noGrp="1"/>
          </p:cNvSpPr>
          <p:nvPr>
            <p:ph type="body" sz="quarter" idx="11"/>
          </p:nvPr>
        </p:nvSpPr>
        <p:spPr>
          <a:xfrm>
            <a:off x="668919" y="1171668"/>
            <a:ext cx="11591925" cy="257628"/>
          </a:xfrm>
        </p:spPr>
        <p:txBody>
          <a:bodyPr/>
          <a:lstStyle/>
          <a:p>
            <a:pPr algn="l"/>
            <a:r>
              <a:rPr lang="fr-FR" dirty="0"/>
              <a:t>Film 1 – 15-20s</a:t>
            </a:r>
          </a:p>
        </p:txBody>
      </p:sp>
      <p:sp>
        <p:nvSpPr>
          <p:cNvPr id="9" name="ZoneTexte 8">
            <a:extLst>
              <a:ext uri="{FF2B5EF4-FFF2-40B4-BE49-F238E27FC236}">
                <a16:creationId xmlns:a16="http://schemas.microsoft.com/office/drawing/2014/main" id="{C3F51CB7-E803-BFF8-6E2D-80BE71770075}"/>
              </a:ext>
            </a:extLst>
          </p:cNvPr>
          <p:cNvSpPr txBox="1"/>
          <p:nvPr/>
        </p:nvSpPr>
        <p:spPr>
          <a:xfrm>
            <a:off x="668919" y="2187331"/>
            <a:ext cx="6646281" cy="2862322"/>
          </a:xfrm>
          <a:prstGeom prst="rect">
            <a:avLst/>
          </a:prstGeom>
          <a:noFill/>
        </p:spPr>
        <p:txBody>
          <a:bodyPr wrap="square">
            <a:spAutoFit/>
          </a:bodyPr>
          <a:lstStyle/>
          <a:p>
            <a:pPr algn="just"/>
            <a:r>
              <a:rPr lang="fr-FR" sz="1800" kern="100" dirty="0">
                <a:effectLst/>
                <a:latin typeface="Avenir Next LT Pro" panose="020B0504020202020204" pitchFamily="34" charset="0"/>
                <a:ea typeface="Aptos" panose="020B0004020202020204" pitchFamily="34" charset="0"/>
                <a:cs typeface="Times New Roman (Corps CS)"/>
              </a:rPr>
              <a:t>Derrière son plan de travail, notre héros observe, impressionné, le beau foie gras PPNP Match qu’il vient de rapporter. Hors champs, on entend une voix d’adolescente :</a:t>
            </a:r>
          </a:p>
          <a:p>
            <a:pPr algn="just"/>
            <a:r>
              <a:rPr lang="fr-FR" sz="1800" i="1" kern="100" dirty="0">
                <a:effectLst/>
                <a:latin typeface="Avenir Next LT Pro" panose="020B0504020202020204" pitchFamily="34" charset="0"/>
                <a:ea typeface="Aptos" panose="020B0004020202020204" pitchFamily="34" charset="0"/>
                <a:cs typeface="Times New Roman (Corps CS)"/>
              </a:rPr>
              <a:t>- Papa, tu peux m’aider à finir la déco ?</a:t>
            </a:r>
          </a:p>
          <a:p>
            <a:pPr algn="just"/>
            <a:r>
              <a:rPr lang="fr-FR" sz="1800" kern="100" dirty="0">
                <a:effectLst/>
                <a:latin typeface="Avenir Next LT Pro" panose="020B0504020202020204" pitchFamily="34" charset="0"/>
                <a:ea typeface="Aptos" panose="020B0004020202020204" pitchFamily="34" charset="0"/>
                <a:cs typeface="Times New Roman (Corps CS)"/>
              </a:rPr>
              <a:t>L’homme se saisit d’une spatule en bois et tape de façon régulière sur un saladier.</a:t>
            </a:r>
          </a:p>
          <a:p>
            <a:pPr algn="just"/>
            <a:r>
              <a:rPr lang="fr-FR" sz="1800" i="1" kern="100" dirty="0">
                <a:effectLst/>
                <a:latin typeface="Avenir Next LT Pro" panose="020B0504020202020204" pitchFamily="34" charset="0"/>
                <a:ea typeface="Aptos" panose="020B0004020202020204" pitchFamily="34" charset="0"/>
                <a:cs typeface="Times New Roman (Corps CS)"/>
              </a:rPr>
              <a:t>- </a:t>
            </a:r>
            <a:r>
              <a:rPr lang="fr-FR" sz="1800" i="1" kern="100" dirty="0" err="1">
                <a:effectLst/>
                <a:latin typeface="Avenir Next LT Pro" panose="020B0504020202020204" pitchFamily="34" charset="0"/>
                <a:ea typeface="Aptos" panose="020B0004020202020204" pitchFamily="34" charset="0"/>
                <a:cs typeface="Times New Roman (Corps CS)"/>
              </a:rPr>
              <a:t>Ahhhh</a:t>
            </a:r>
            <a:r>
              <a:rPr lang="fr-FR" sz="1800" i="1" kern="100" dirty="0">
                <a:effectLst/>
                <a:latin typeface="Avenir Next LT Pro" panose="020B0504020202020204" pitchFamily="34" charset="0"/>
                <a:ea typeface="Aptos" panose="020B0004020202020204" pitchFamily="34" charset="0"/>
                <a:cs typeface="Times New Roman (Corps CS)"/>
              </a:rPr>
              <a:t>… j’aurais bien aimé doudou… Mais là je suis en train de dénerver le foie gras…</a:t>
            </a:r>
          </a:p>
          <a:p>
            <a:pPr algn="just"/>
            <a:r>
              <a:rPr lang="fr-FR" sz="1800" kern="100" dirty="0">
                <a:effectLst/>
                <a:latin typeface="Avenir Next LT Pro" panose="020B0504020202020204" pitchFamily="34" charset="0"/>
                <a:ea typeface="Aptos" panose="020B0004020202020204" pitchFamily="34" charset="0"/>
                <a:cs typeface="Times New Roman (Corps CS)"/>
              </a:rPr>
              <a:t>Packshot final avec un beau plan de table de Noël au centre de laquelle trône le Foie gras PPNP Match.</a:t>
            </a:r>
          </a:p>
        </p:txBody>
      </p:sp>
      <p:pic>
        <p:nvPicPr>
          <p:cNvPr id="2" name="Image 1">
            <a:extLst>
              <a:ext uri="{FF2B5EF4-FFF2-40B4-BE49-F238E27FC236}">
                <a16:creationId xmlns:a16="http://schemas.microsoft.com/office/drawing/2014/main" id="{330AE4F7-BD50-5EF4-8873-280BB29D9A5E}"/>
              </a:ext>
            </a:extLst>
          </p:cNvPr>
          <p:cNvPicPr>
            <a:picLocks noChangeAspect="1"/>
          </p:cNvPicPr>
          <p:nvPr/>
        </p:nvPicPr>
        <p:blipFill>
          <a:blip r:embed="rId2"/>
          <a:srcRect l="18293" r="18476"/>
          <a:stretch/>
        </p:blipFill>
        <p:spPr>
          <a:xfrm>
            <a:off x="7451977" y="1932494"/>
            <a:ext cx="4240305" cy="3832077"/>
          </a:xfrm>
          <a:prstGeom prst="rect">
            <a:avLst/>
          </a:prstGeom>
        </p:spPr>
      </p:pic>
    </p:spTree>
    <p:extLst>
      <p:ext uri="{BB962C8B-B14F-4D97-AF65-F5344CB8AC3E}">
        <p14:creationId xmlns:p14="http://schemas.microsoft.com/office/powerpoint/2010/main" val="1394685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FE70F4-DE89-9045-5F3B-58E66CBB55A5}"/>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CD513196-3325-E9CA-6A51-D43DE5732B33}"/>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Rien à faire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84DAE89B-7AA7-C41C-A254-DC47FEAA12FB}"/>
              </a:ext>
            </a:extLst>
          </p:cNvPr>
          <p:cNvSpPr>
            <a:spLocks noGrp="1"/>
          </p:cNvSpPr>
          <p:nvPr>
            <p:ph type="body" sz="quarter" idx="11"/>
          </p:nvPr>
        </p:nvSpPr>
        <p:spPr>
          <a:xfrm>
            <a:off x="668919" y="1171668"/>
            <a:ext cx="11591925" cy="257628"/>
          </a:xfrm>
        </p:spPr>
        <p:txBody>
          <a:bodyPr/>
          <a:lstStyle/>
          <a:p>
            <a:pPr algn="l"/>
            <a:r>
              <a:rPr lang="fr-FR" dirty="0"/>
              <a:t>Film 2 – 15-20s</a:t>
            </a:r>
          </a:p>
        </p:txBody>
      </p:sp>
      <p:sp>
        <p:nvSpPr>
          <p:cNvPr id="9" name="ZoneTexte 8">
            <a:extLst>
              <a:ext uri="{FF2B5EF4-FFF2-40B4-BE49-F238E27FC236}">
                <a16:creationId xmlns:a16="http://schemas.microsoft.com/office/drawing/2014/main" id="{79091C83-8BCA-D18B-ADC5-EF599EFD1314}"/>
              </a:ext>
            </a:extLst>
          </p:cNvPr>
          <p:cNvSpPr txBox="1"/>
          <p:nvPr/>
        </p:nvSpPr>
        <p:spPr>
          <a:xfrm>
            <a:off x="668919" y="2187331"/>
            <a:ext cx="6401184" cy="3139321"/>
          </a:xfrm>
          <a:prstGeom prst="rect">
            <a:avLst/>
          </a:prstGeom>
          <a:noFill/>
        </p:spPr>
        <p:txBody>
          <a:bodyPr wrap="square">
            <a:spAutoFit/>
          </a:bodyPr>
          <a:lstStyle/>
          <a:p>
            <a:pPr algn="just"/>
            <a:r>
              <a:rPr lang="fr-FR" sz="1800" kern="100" dirty="0">
                <a:effectLst/>
                <a:latin typeface="Avenir Next LT Pro" panose="020B0504020202020204" pitchFamily="34" charset="0"/>
                <a:ea typeface="Aptos" panose="020B0004020202020204" pitchFamily="34" charset="0"/>
                <a:cs typeface="Times New Roman (Corps CS)"/>
              </a:rPr>
              <a:t>Derrière son plan de travail, notre héros scrute amoureusement les magnifiques vols au vent qu’il est allé acheter chez Match : Hors champs, on entend une voix de femme :</a:t>
            </a:r>
          </a:p>
          <a:p>
            <a:pPr algn="just"/>
            <a:r>
              <a:rPr lang="fr-FR" sz="1800" i="1" kern="100" dirty="0">
                <a:effectLst/>
                <a:latin typeface="Avenir Next LT Pro" panose="020B0504020202020204" pitchFamily="34" charset="0"/>
                <a:ea typeface="Aptos" panose="020B0004020202020204" pitchFamily="34" charset="0"/>
                <a:cs typeface="Times New Roman (Corps CS)"/>
              </a:rPr>
              <a:t> - Chéri, tu viens m’aider à emballer les cadeaux s’il te plait ?</a:t>
            </a:r>
          </a:p>
          <a:p>
            <a:pPr algn="just"/>
            <a:r>
              <a:rPr lang="fr-FR" sz="1800" i="1" kern="100" dirty="0">
                <a:effectLst/>
                <a:latin typeface="Avenir Next LT Pro" panose="020B0504020202020204" pitchFamily="34" charset="0"/>
                <a:ea typeface="Aptos" panose="020B0004020202020204" pitchFamily="34" charset="0"/>
                <a:cs typeface="Times New Roman (Corps CS)"/>
              </a:rPr>
              <a:t>- Oui… mais non ! Je suis sur la pâte feuilletée pour mes vols au vent…</a:t>
            </a:r>
          </a:p>
          <a:p>
            <a:pPr algn="just"/>
            <a:r>
              <a:rPr lang="fr-FR" sz="1800" kern="100" dirty="0">
                <a:effectLst/>
                <a:latin typeface="Avenir Next LT Pro" panose="020B0504020202020204" pitchFamily="34" charset="0"/>
                <a:ea typeface="Aptos" panose="020B0004020202020204" pitchFamily="34" charset="0"/>
                <a:cs typeface="Times New Roman (Corps CS)"/>
              </a:rPr>
              <a:t>Il prend une poignée de farine qu’il se jette au visage.</a:t>
            </a:r>
          </a:p>
          <a:p>
            <a:pPr algn="just"/>
            <a:r>
              <a:rPr lang="fr-FR" sz="1800" i="1" kern="100" dirty="0">
                <a:effectLst/>
                <a:latin typeface="Avenir Next LT Pro" panose="020B0504020202020204" pitchFamily="34" charset="0"/>
                <a:ea typeface="Aptos" panose="020B0004020202020204" pitchFamily="34" charset="0"/>
                <a:cs typeface="Times New Roman (Corps CS)"/>
              </a:rPr>
              <a:t>On voit que t’as jamais fait de pâte feuilletée toi…</a:t>
            </a:r>
          </a:p>
          <a:p>
            <a:pPr algn="just"/>
            <a:r>
              <a:rPr lang="fr-FR" sz="1800" kern="100" dirty="0">
                <a:effectLst/>
                <a:latin typeface="Avenir Next LT Pro" panose="020B0504020202020204" pitchFamily="34" charset="0"/>
                <a:ea typeface="Aptos" panose="020B0004020202020204" pitchFamily="34" charset="0"/>
                <a:cs typeface="Times New Roman (Corps CS)"/>
              </a:rPr>
              <a:t>Packshot final avec un beau plan de table de Noël au centre de laquelle trônent les vols au vent PPNP Match.</a:t>
            </a:r>
          </a:p>
        </p:txBody>
      </p:sp>
      <p:pic>
        <p:nvPicPr>
          <p:cNvPr id="3" name="Image 2">
            <a:extLst>
              <a:ext uri="{FF2B5EF4-FFF2-40B4-BE49-F238E27FC236}">
                <a16:creationId xmlns:a16="http://schemas.microsoft.com/office/drawing/2014/main" id="{B921D9D7-C263-1C31-4984-DB0CE17CD0B4}"/>
              </a:ext>
            </a:extLst>
          </p:cNvPr>
          <p:cNvPicPr>
            <a:picLocks noChangeAspect="1"/>
          </p:cNvPicPr>
          <p:nvPr/>
        </p:nvPicPr>
        <p:blipFill>
          <a:blip r:embed="rId2"/>
          <a:srcRect l="18293" r="18476"/>
          <a:stretch/>
        </p:blipFill>
        <p:spPr>
          <a:xfrm>
            <a:off x="7451977" y="1932494"/>
            <a:ext cx="4240305" cy="3832077"/>
          </a:xfrm>
          <a:prstGeom prst="rect">
            <a:avLst/>
          </a:prstGeom>
        </p:spPr>
      </p:pic>
    </p:spTree>
    <p:extLst>
      <p:ext uri="{BB962C8B-B14F-4D97-AF65-F5344CB8AC3E}">
        <p14:creationId xmlns:p14="http://schemas.microsoft.com/office/powerpoint/2010/main" val="1866162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E9015-4825-FED2-7708-834AE91F4C4F}"/>
            </a:ext>
          </a:extLst>
        </p:cNvPr>
        <p:cNvGrpSpPr/>
        <p:nvPr/>
      </p:nvGrpSpPr>
      <p:grpSpPr>
        <a:xfrm>
          <a:off x="0" y="0"/>
          <a:ext cx="0" cy="0"/>
          <a:chOff x="0" y="0"/>
          <a:chExt cx="0" cy="0"/>
        </a:xfrm>
      </p:grpSpPr>
      <p:sp>
        <p:nvSpPr>
          <p:cNvPr id="5" name="ZoneTexte 4">
            <a:extLst>
              <a:ext uri="{FF2B5EF4-FFF2-40B4-BE49-F238E27FC236}">
                <a16:creationId xmlns:a16="http://schemas.microsoft.com/office/drawing/2014/main" id="{64A45419-670A-6561-9F62-D5E74339ADD6}"/>
              </a:ext>
            </a:extLst>
          </p:cNvPr>
          <p:cNvSpPr txBox="1"/>
          <p:nvPr/>
        </p:nvSpPr>
        <p:spPr>
          <a:xfrm>
            <a:off x="604128" y="156005"/>
            <a:ext cx="10278683" cy="1015663"/>
          </a:xfrm>
          <a:prstGeom prst="rect">
            <a:avLst/>
          </a:prstGeom>
          <a:noFill/>
        </p:spPr>
        <p:txBody>
          <a:bodyPr wrap="square">
            <a:spAutoFit/>
          </a:bodyPr>
          <a:lstStyle/>
          <a:p>
            <a:pPr eaLnBrk="0" fontAlgn="base" hangingPunct="0">
              <a:spcBef>
                <a:spcPct val="0"/>
              </a:spcBef>
              <a:spcAft>
                <a:spcPts val="600"/>
              </a:spcAft>
              <a:defRPr/>
            </a:pPr>
            <a:r>
              <a:rPr lang="fr-FR" sz="6000" b="1" dirty="0">
                <a:latin typeface="Avenir Next LT Pro" panose="020B0504020202020204" pitchFamily="34" charset="0"/>
                <a:ea typeface="+mj-ea"/>
                <a:cs typeface="+mj-cs"/>
              </a:rPr>
              <a:t>Rien à faire</a:t>
            </a:r>
            <a:endParaRPr lang="fr-FR" sz="3600" dirty="0">
              <a:latin typeface="Playfair Display" panose="00000500000000000000" pitchFamily="2" charset="0"/>
            </a:endParaRPr>
          </a:p>
        </p:txBody>
      </p:sp>
      <p:sp>
        <p:nvSpPr>
          <p:cNvPr id="7" name="Espace réservé du texte 6">
            <a:extLst>
              <a:ext uri="{FF2B5EF4-FFF2-40B4-BE49-F238E27FC236}">
                <a16:creationId xmlns:a16="http://schemas.microsoft.com/office/drawing/2014/main" id="{E6F70B22-00E8-02D6-3027-D4C7660B3405}"/>
              </a:ext>
            </a:extLst>
          </p:cNvPr>
          <p:cNvSpPr>
            <a:spLocks noGrp="1"/>
          </p:cNvSpPr>
          <p:nvPr>
            <p:ph type="body" sz="quarter" idx="11"/>
          </p:nvPr>
        </p:nvSpPr>
        <p:spPr>
          <a:xfrm>
            <a:off x="668919" y="1171668"/>
            <a:ext cx="11591925" cy="257628"/>
          </a:xfrm>
        </p:spPr>
        <p:txBody>
          <a:bodyPr/>
          <a:lstStyle/>
          <a:p>
            <a:pPr algn="l"/>
            <a:r>
              <a:rPr lang="fr-FR" dirty="0"/>
              <a:t>Film 3 – 15-20s</a:t>
            </a:r>
          </a:p>
        </p:txBody>
      </p:sp>
      <p:sp>
        <p:nvSpPr>
          <p:cNvPr id="9" name="ZoneTexte 8">
            <a:extLst>
              <a:ext uri="{FF2B5EF4-FFF2-40B4-BE49-F238E27FC236}">
                <a16:creationId xmlns:a16="http://schemas.microsoft.com/office/drawing/2014/main" id="{3BAE2FE6-BE3E-8F60-92C8-200A2C862479}"/>
              </a:ext>
            </a:extLst>
          </p:cNvPr>
          <p:cNvSpPr txBox="1"/>
          <p:nvPr/>
        </p:nvSpPr>
        <p:spPr>
          <a:xfrm>
            <a:off x="668919" y="2187331"/>
            <a:ext cx="6165514" cy="2862322"/>
          </a:xfrm>
          <a:prstGeom prst="rect">
            <a:avLst/>
          </a:prstGeom>
          <a:noFill/>
        </p:spPr>
        <p:txBody>
          <a:bodyPr wrap="square">
            <a:spAutoFit/>
          </a:bodyPr>
          <a:lstStyle/>
          <a:p>
            <a:pPr algn="just"/>
            <a:r>
              <a:rPr lang="fr-FR" sz="1800" kern="100" dirty="0">
                <a:effectLst/>
                <a:latin typeface="Avenir Next LT Pro" panose="020B0504020202020204" pitchFamily="34" charset="0"/>
                <a:ea typeface="Aptos" panose="020B0004020202020204" pitchFamily="34" charset="0"/>
                <a:cs typeface="Times New Roman (Corps CS)"/>
              </a:rPr>
              <a:t> Notre héros déambule dans les rayons d’un supermarché. Son smartphone vissé à l’oreille, il regarde attentivement les saumons fumés PPNP à la poissonnerie.</a:t>
            </a:r>
          </a:p>
          <a:p>
            <a:pPr algn="just"/>
            <a:r>
              <a:rPr lang="fr-FR" sz="1800" i="1" kern="100" dirty="0">
                <a:effectLst/>
                <a:latin typeface="Avenir Next LT Pro" panose="020B0504020202020204" pitchFamily="34" charset="0"/>
                <a:ea typeface="Aptos" panose="020B0004020202020204" pitchFamily="34" charset="0"/>
                <a:cs typeface="Times New Roman (Corps CS)"/>
              </a:rPr>
              <a:t>- Oui chérie ? Est-ce que je peux venir t’aider à ramener le sapin ??? Ah ça tombe mal…</a:t>
            </a:r>
          </a:p>
          <a:p>
            <a:pPr algn="just"/>
            <a:r>
              <a:rPr lang="fr-FR" sz="1800" i="1" kern="100" dirty="0">
                <a:effectLst/>
                <a:latin typeface="Avenir Next LT Pro" panose="020B0504020202020204" pitchFamily="34" charset="0"/>
                <a:ea typeface="Aptos" panose="020B0004020202020204" pitchFamily="34" charset="0"/>
                <a:cs typeface="Times New Roman (Corps CS)"/>
              </a:rPr>
              <a:t>Il feint une quinte de toux.</a:t>
            </a:r>
          </a:p>
          <a:p>
            <a:pPr algn="just"/>
            <a:r>
              <a:rPr lang="fr-FR" sz="1800" i="1" kern="100" dirty="0">
                <a:effectLst/>
                <a:latin typeface="Avenir Next LT Pro" panose="020B0504020202020204" pitchFamily="34" charset="0"/>
                <a:ea typeface="Aptos" panose="020B0004020202020204" pitchFamily="34" charset="0"/>
                <a:cs typeface="Times New Roman (Corps CS)"/>
              </a:rPr>
              <a:t>- </a:t>
            </a:r>
            <a:r>
              <a:rPr lang="fr-FR" sz="1800" i="1" kern="100" dirty="0" err="1">
                <a:effectLst/>
                <a:latin typeface="Avenir Next LT Pro" panose="020B0504020202020204" pitchFamily="34" charset="0"/>
                <a:ea typeface="Aptos" panose="020B0004020202020204" pitchFamily="34" charset="0"/>
                <a:cs typeface="Times New Roman (Corps CS)"/>
              </a:rPr>
              <a:t>Huf</a:t>
            </a:r>
            <a:r>
              <a:rPr lang="fr-FR" sz="1800" i="1" kern="100" dirty="0">
                <a:effectLst/>
                <a:latin typeface="Avenir Next LT Pro" panose="020B0504020202020204" pitchFamily="34" charset="0"/>
                <a:ea typeface="Aptos" panose="020B0004020202020204" pitchFamily="34" charset="0"/>
                <a:cs typeface="Times New Roman (Corps CS)"/>
              </a:rPr>
              <a:t> </a:t>
            </a:r>
            <a:r>
              <a:rPr lang="fr-FR" sz="1800" i="1" kern="100" dirty="0" err="1">
                <a:effectLst/>
                <a:latin typeface="Avenir Next LT Pro" panose="020B0504020202020204" pitchFamily="34" charset="0"/>
                <a:ea typeface="Aptos" panose="020B0004020202020204" pitchFamily="34" charset="0"/>
                <a:cs typeface="Times New Roman (Corps CS)"/>
              </a:rPr>
              <a:t>huf</a:t>
            </a:r>
            <a:r>
              <a:rPr lang="fr-FR" sz="1800" i="1" kern="100" dirty="0">
                <a:effectLst/>
                <a:latin typeface="Avenir Next LT Pro" panose="020B0504020202020204" pitchFamily="34" charset="0"/>
                <a:ea typeface="Aptos" panose="020B0004020202020204" pitchFamily="34" charset="0"/>
                <a:cs typeface="Times New Roman (Corps CS)"/>
              </a:rPr>
              <a:t> </a:t>
            </a:r>
            <a:r>
              <a:rPr lang="fr-FR" sz="1800" i="1" kern="100" dirty="0" err="1">
                <a:effectLst/>
                <a:latin typeface="Avenir Next LT Pro" panose="020B0504020202020204" pitchFamily="34" charset="0"/>
                <a:ea typeface="Aptos" panose="020B0004020202020204" pitchFamily="34" charset="0"/>
                <a:cs typeface="Times New Roman (Corps CS)"/>
              </a:rPr>
              <a:t>huf</a:t>
            </a:r>
            <a:r>
              <a:rPr lang="fr-FR" sz="1800" i="1" kern="100" dirty="0">
                <a:effectLst/>
                <a:latin typeface="Avenir Next LT Pro" panose="020B0504020202020204" pitchFamily="34" charset="0"/>
                <a:ea typeface="Aptos" panose="020B0004020202020204" pitchFamily="34" charset="0"/>
                <a:cs typeface="Times New Roman (Corps CS)"/>
              </a:rPr>
              <a:t> !!! Je suis en train de fumer le saumon… pour le réveillon…</a:t>
            </a:r>
          </a:p>
          <a:p>
            <a:pPr algn="just"/>
            <a:r>
              <a:rPr lang="fr-FR" sz="1800" kern="100" dirty="0">
                <a:effectLst/>
                <a:latin typeface="Avenir Next LT Pro" panose="020B0504020202020204" pitchFamily="34" charset="0"/>
                <a:ea typeface="Aptos" panose="020B0004020202020204" pitchFamily="34" charset="0"/>
                <a:cs typeface="Times New Roman (Corps CS)"/>
              </a:rPr>
              <a:t>Packshot final avec un beau plan de table de Noël au centre de laquelle trône le Saumon fumé PPNP Match.</a:t>
            </a:r>
          </a:p>
        </p:txBody>
      </p:sp>
      <p:pic>
        <p:nvPicPr>
          <p:cNvPr id="2" name="Image 1">
            <a:extLst>
              <a:ext uri="{FF2B5EF4-FFF2-40B4-BE49-F238E27FC236}">
                <a16:creationId xmlns:a16="http://schemas.microsoft.com/office/drawing/2014/main" id="{3E619290-186D-790C-B2E9-F9EBEC4C87B3}"/>
              </a:ext>
            </a:extLst>
          </p:cNvPr>
          <p:cNvPicPr>
            <a:picLocks noChangeAspect="1"/>
          </p:cNvPicPr>
          <p:nvPr/>
        </p:nvPicPr>
        <p:blipFill>
          <a:blip r:embed="rId2"/>
          <a:stretch>
            <a:fillRect/>
          </a:stretch>
        </p:blipFill>
        <p:spPr>
          <a:xfrm>
            <a:off x="7137729" y="1313905"/>
            <a:ext cx="4230189" cy="4230189"/>
          </a:xfrm>
          <a:prstGeom prst="rect">
            <a:avLst/>
          </a:prstGeom>
        </p:spPr>
      </p:pic>
    </p:spTree>
    <p:extLst>
      <p:ext uri="{BB962C8B-B14F-4D97-AF65-F5344CB8AC3E}">
        <p14:creationId xmlns:p14="http://schemas.microsoft.com/office/powerpoint/2010/main" val="472954506"/>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24656</TotalTime>
  <Words>1837</Words>
  <Application>Microsoft Office PowerPoint</Application>
  <PresentationFormat>Grand écran</PresentationFormat>
  <Paragraphs>89</Paragraphs>
  <Slides>18</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18</vt:i4>
      </vt:variant>
    </vt:vector>
  </HeadingPairs>
  <TitlesOfParts>
    <vt:vector size="27" baseType="lpstr">
      <vt:lpstr>Wingdings</vt:lpstr>
      <vt:lpstr>Tahoma</vt:lpstr>
      <vt:lpstr>Playfair Display</vt:lpstr>
      <vt:lpstr>Arial</vt:lpstr>
      <vt:lpstr>Georgia</vt:lpstr>
      <vt:lpstr>Police système Courant</vt:lpstr>
      <vt:lpstr>Calibri</vt:lpstr>
      <vt:lpstr>Avenir Next LT Pro</vt:lpstr>
      <vt:lpstr>1_Thème LNB</vt:lpstr>
      <vt:lpstr>Dispositif vidéo   Noël 2024</vt:lpstr>
      <vt:lpstr>Facilitation des repas de fêtes : Mettre en avant les produits préparés par les professionnels de Supermarché Match, qui simplifient les repas de Noël.  Aspect gourmand et authentique : Illustrer la qualité et la gourmandise des produits de fêtes, en respectant l'image d'un Noël traditionnel et chaleureux.  Attirer les clients en magasin : Favoriser la connexion entre l'expérience en ligne et les magasins physiques, en incitant les clients à découvrir l'offre de produits en point de vente.  Mettre en avant les PPNP : Le rôle clé des produits prêts à consommer pour rendre les fêtes plus faciles et savoureuses.         </vt:lpstr>
      <vt:lpstr>PPNP comme différenciation clé : Ces vidéos doivent s’appuyer sur la force des PPNP (Produits Préparés Non Packagés) comme levier de différenciation de Supermarché Match​. Le message doit toujours rappeler que ces produits, préparés par des professionnels, offrent à la fois commodité et qualité   Humour et humanité : Le ton humoristique renforce l’approche « plus humaine » souhaitée pour la marque, en se rapprochant des attentes des consommateurs qui veulent un lien plus personnel et authentique avec les marques​.        </vt:lpstr>
      <vt:lpstr>Votre demande :  &gt;Film 1  : Valorisant les PPNP, leurs préparations.. (les coulisses des préparatifs) &gt;Film 2 : Film de Noel - Repas de Noel  Nous avons besoin d’une vidéo pour la campagne image et de contenu pour les réseaux sociaux :  -Réseaux sociaux : contenus court, vraiment dans la charte de Noël (avec casse noisette par exemple)  -Campagne image : pas forcément à la charte de Noël mais atmosphère fête. Vidéo générique mais de fête.   &gt;Un budget limité : 15 k€ pour ces films          </vt:lpstr>
      <vt:lpstr>Garder une exigence maximum en termes de qualité de production et de réalisation malgré le budget   Hors le budget est très limité si nous voulons mettre en scène des comédiens…   Pour les films produits : nous recommandons d’habiller simplement  les films produits existants (saumon, foie gras, plateaux…) aux  couleurs  de Noel 2024 avec notre casse-noisette    Centrer le budget sur le film image, en créant plusieurs capsules, en  limitant au maximum les lieux de tournage et les comédiens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193</cp:revision>
  <cp:lastPrinted>2022-07-05T07:32:58Z</cp:lastPrinted>
  <dcterms:created xsi:type="dcterms:W3CDTF">2023-04-17T13:19:25Z</dcterms:created>
  <dcterms:modified xsi:type="dcterms:W3CDTF">2024-10-17T06:48:30Z</dcterms:modified>
  <cp:category/>
</cp:coreProperties>
</file>