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311" r:id="rId4"/>
    <p:sldId id="331" r:id="rId5"/>
    <p:sldId id="329" r:id="rId6"/>
    <p:sldId id="332" r:id="rId7"/>
    <p:sldId id="337" r:id="rId8"/>
    <p:sldId id="338" r:id="rId9"/>
    <p:sldId id="357" r:id="rId10"/>
    <p:sldId id="350" r:id="rId11"/>
    <p:sldId id="356" r:id="rId12"/>
    <p:sldId id="334" r:id="rId13"/>
    <p:sldId id="352" r:id="rId14"/>
    <p:sldId id="358" r:id="rId15"/>
    <p:sldId id="353" r:id="rId16"/>
    <p:sldId id="354" r:id="rId17"/>
    <p:sldId id="359" r:id="rId18"/>
    <p:sldId id="355" r:id="rId19"/>
    <p:sldId id="345" r:id="rId20"/>
    <p:sldId id="32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F"/>
    <a:srgbClr val="FFF215"/>
    <a:srgbClr val="EB6408"/>
    <a:srgbClr val="174195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0" autoAdjust="0"/>
  </p:normalViewPr>
  <p:slideViewPr>
    <p:cSldViewPr snapToGrid="0">
      <p:cViewPr varScale="1">
        <p:scale>
          <a:sx n="70" d="100"/>
          <a:sy n="70" d="100"/>
        </p:scale>
        <p:origin x="461" y="43"/>
      </p:cViewPr>
      <p:guideLst>
        <p:guide orient="horz" pos="6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modSld">
      <pc:chgData name="Perrine RODIER - Le Nouveau Belier" userId="8d18d86c-7c03-4563-8894-8ee266adb6ca" providerId="ADAL" clId="{36F8484C-CE0B-45F2-98B7-0442D9389B2D}" dt="2025-10-29T17:15:35.965" v="4" actId="1076"/>
      <pc:docMkLst>
        <pc:docMk/>
      </pc:docMkLst>
      <pc:sldChg chg="modSp mod">
        <pc:chgData name="Perrine RODIER - Le Nouveau Belier" userId="8d18d86c-7c03-4563-8894-8ee266adb6ca" providerId="ADAL" clId="{36F8484C-CE0B-45F2-98B7-0442D9389B2D}" dt="2025-10-29T17:15:35.965" v="4" actId="1076"/>
        <pc:sldMkLst>
          <pc:docMk/>
          <pc:sldMk cId="1108997647" sldId="345"/>
        </pc:sldMkLst>
        <pc:spChg chg="mod">
          <ac:chgData name="Perrine RODIER - Le Nouveau Belier" userId="8d18d86c-7c03-4563-8894-8ee266adb6ca" providerId="ADAL" clId="{36F8484C-CE0B-45F2-98B7-0442D9389B2D}" dt="2025-10-29T17:15:35.965" v="4" actId="1076"/>
          <ac:spMkLst>
            <pc:docMk/>
            <pc:sldMk cId="1108997647" sldId="345"/>
            <ac:spMk id="7" creationId="{9BCBBCE1-7309-5558-9DA8-28D05F0A68FF}"/>
          </ac:spMkLst>
        </pc:spChg>
        <pc:spChg chg="mod">
          <ac:chgData name="Perrine RODIER - Le Nouveau Belier" userId="8d18d86c-7c03-4563-8894-8ee266adb6ca" providerId="ADAL" clId="{36F8484C-CE0B-45F2-98B7-0442D9389B2D}" dt="2025-10-29T17:15:20.294" v="1" actId="1076"/>
          <ac:spMkLst>
            <pc:docMk/>
            <pc:sldMk cId="1108997647" sldId="345"/>
            <ac:spMk id="8" creationId="{EF86CC2E-5B52-41AB-C79E-A82F8EEF2CAD}"/>
          </ac:spMkLst>
        </pc:spChg>
        <pc:spChg chg="mod">
          <ac:chgData name="Perrine RODIER - Le Nouveau Belier" userId="8d18d86c-7c03-4563-8894-8ee266adb6ca" providerId="ADAL" clId="{36F8484C-CE0B-45F2-98B7-0442D9389B2D}" dt="2025-10-29T17:15:32.395" v="3" actId="1076"/>
          <ac:spMkLst>
            <pc:docMk/>
            <pc:sldMk cId="1108997647" sldId="345"/>
            <ac:spMk id="9" creationId="{63A798DA-EBED-69CF-276A-D35379C346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F0F5D-3A29-4A8B-BD9F-1ABF40456D97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A9C-7656-469B-804F-105B8A4EB6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9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69A950-B461-8D94-E83F-0E0F78BB6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7BAE0E-E5EC-D6E8-004F-FE6BE198F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5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0B318D-21D4-E365-FEE1-AF4E75EF8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1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4" t="25733"/>
          <a:stretch/>
        </p:blipFill>
        <p:spPr>
          <a:xfrm>
            <a:off x="8856921" y="4316689"/>
            <a:ext cx="3335078" cy="2540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2964A-E128-A017-F9BC-4D05B0D46B7F}"/>
              </a:ext>
            </a:extLst>
          </p:cNvPr>
          <p:cNvSpPr/>
          <p:nvPr userDrawn="1"/>
        </p:nvSpPr>
        <p:spPr>
          <a:xfrm>
            <a:off x="8771860" y="3721395"/>
            <a:ext cx="786810" cy="20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3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7" r:id="rId3"/>
    <p:sldLayoutId id="2147483678" r:id="rId4"/>
    <p:sldLayoutId id="2147483693" r:id="rId5"/>
    <p:sldLayoutId id="2147483745" r:id="rId6"/>
    <p:sldLayoutId id="2147483694" r:id="rId7"/>
    <p:sldLayoutId id="2147483699" r:id="rId8"/>
    <p:sldLayoutId id="2147483715" r:id="rId9"/>
    <p:sldLayoutId id="2147483718" r:id="rId10"/>
    <p:sldLayoutId id="2147483660" r:id="rId11"/>
    <p:sldLayoutId id="2147483720" r:id="rId12"/>
    <p:sldLayoutId id="2147483684" r:id="rId13"/>
    <p:sldLayoutId id="2147483721" r:id="rId14"/>
    <p:sldLayoutId id="2147483706" r:id="rId15"/>
    <p:sldLayoutId id="2147483722" r:id="rId16"/>
    <p:sldLayoutId id="2147483662" r:id="rId17"/>
    <p:sldLayoutId id="2147483723" r:id="rId18"/>
    <p:sldLayoutId id="2147483732" r:id="rId19"/>
    <p:sldLayoutId id="2147483743" r:id="rId20"/>
    <p:sldLayoutId id="2147483744" r:id="rId21"/>
    <p:sldLayoutId id="2147483734" r:id="rId22"/>
    <p:sldLayoutId id="2147483698" r:id="rId23"/>
    <p:sldLayoutId id="2147483703" r:id="rId24"/>
    <p:sldLayoutId id="2147483701" r:id="rId25"/>
    <p:sldLayoutId id="2147483705" r:id="rId26"/>
    <p:sldLayoutId id="2147483700" r:id="rId27"/>
    <p:sldLayoutId id="2147483702" r:id="rId28"/>
    <p:sldLayoutId id="2147483650" r:id="rId29"/>
    <p:sldLayoutId id="2147483672" r:id="rId30"/>
    <p:sldLayoutId id="2147483671" r:id="rId31"/>
    <p:sldLayoutId id="2147483661" r:id="rId32"/>
    <p:sldLayoutId id="2147483686" r:id="rId33"/>
    <p:sldLayoutId id="2147483681" r:id="rId34"/>
    <p:sldLayoutId id="2147483687" r:id="rId35"/>
    <p:sldLayoutId id="2147483668" r:id="rId36"/>
    <p:sldLayoutId id="2147483652" r:id="rId37"/>
    <p:sldLayoutId id="2147483653" r:id="rId38"/>
    <p:sldLayoutId id="2147483654" r:id="rId39"/>
    <p:sldLayoutId id="2147483655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7.png"/><Relationship Id="rId7" Type="http://schemas.openxmlformats.org/officeDocument/2006/relationships/image" Target="../media/image2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CONVENTION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137" y="2768601"/>
            <a:ext cx="5490871" cy="189370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COMMERCIALE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00BE594-AEAA-BB0E-F93C-32143BAE7EEB}"/>
              </a:ext>
            </a:extLst>
          </p:cNvPr>
          <p:cNvSpPr txBox="1">
            <a:spLocks/>
          </p:cNvSpPr>
          <p:nvPr/>
        </p:nvSpPr>
        <p:spPr>
          <a:xfrm>
            <a:off x="241780" y="3573157"/>
            <a:ext cx="5490871" cy="98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800" b="0" kern="1200" spc="-100" baseline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BB7F-8189-3A10-EA6D-933326AE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EC561F-C7FC-DFBF-D411-768C32335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75" y="549712"/>
            <a:ext cx="10236826" cy="57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9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740C6-9BC8-B787-087B-C87CEE43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64E3CD-4E2C-1AFC-F6DA-3B739501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75" y="549712"/>
            <a:ext cx="10236826" cy="57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4178B8C-E7DF-1006-8DB8-7712DE251375}"/>
              </a:ext>
            </a:extLst>
          </p:cNvPr>
          <p:cNvSpPr txBox="1">
            <a:spLocks/>
          </p:cNvSpPr>
          <p:nvPr/>
        </p:nvSpPr>
        <p:spPr>
          <a:xfrm>
            <a:off x="305927" y="1027287"/>
            <a:ext cx="5471880" cy="2469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2</a:t>
            </a:r>
            <a:br>
              <a:rPr lang="fr-FR" dirty="0"/>
            </a:br>
            <a:r>
              <a:rPr lang="fr-FR" dirty="0"/>
              <a:t>Mécanismes </a:t>
            </a:r>
            <a:br>
              <a:rPr lang="fr-FR" dirty="0"/>
            </a:br>
            <a:r>
              <a:rPr lang="fr-FR" dirty="0"/>
              <a:t>de précisions</a:t>
            </a:r>
          </a:p>
        </p:txBody>
      </p:sp>
    </p:spTree>
    <p:extLst>
      <p:ext uri="{BB962C8B-B14F-4D97-AF65-F5344CB8AC3E}">
        <p14:creationId xmlns:p14="http://schemas.microsoft.com/office/powerpoint/2010/main" val="55912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1DE0-0CE5-5017-5C72-659162156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2F43F7-3DAA-AA46-BF02-AB0F0945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2A98-2EF8-437B-DCED-6C13A35D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C2FD60-F396-A8E1-6BCB-9600AF289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9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B8007-7A77-8CE2-6EA2-2D85DF5F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0F8CA7B-5C93-B0DE-6986-04EF1AAC1085}"/>
              </a:ext>
            </a:extLst>
          </p:cNvPr>
          <p:cNvSpPr txBox="1">
            <a:spLocks/>
          </p:cNvSpPr>
          <p:nvPr/>
        </p:nvSpPr>
        <p:spPr>
          <a:xfrm>
            <a:off x="305927" y="1027288"/>
            <a:ext cx="5471880" cy="2480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3</a:t>
            </a:r>
            <a:br>
              <a:rPr lang="fr-FR" dirty="0"/>
            </a:br>
            <a:r>
              <a:rPr lang="fr-FR" dirty="0"/>
              <a:t>Technologie</a:t>
            </a:r>
            <a:br>
              <a:rPr lang="fr-FR" dirty="0"/>
            </a:br>
            <a:r>
              <a:rPr lang="fr-FR" dirty="0"/>
              <a:t>et mouvement</a:t>
            </a:r>
          </a:p>
        </p:txBody>
      </p:sp>
    </p:spTree>
    <p:extLst>
      <p:ext uri="{BB962C8B-B14F-4D97-AF65-F5344CB8AC3E}">
        <p14:creationId xmlns:p14="http://schemas.microsoft.com/office/powerpoint/2010/main" val="24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5495-1CC8-19FC-31C1-AAEF71BBB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DFBF67-7F92-2A4A-0CF2-CC2B5C0BF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4552F-A06A-7A2B-E5DF-096EDB120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7A1E1E-B426-0930-F5C9-945B10DE3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BA2DD-0E50-29AE-EE9C-C70D0D29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731E95-4340-7F61-D438-2428F82D1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249" y="549360"/>
            <a:ext cx="10238078" cy="57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BB6B9EF-D855-7F80-4A37-D05E4514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608" y="449592"/>
            <a:ext cx="2560635" cy="14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86300F-CA76-6A1C-C6A6-FACBCF3D7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368" y="449570"/>
            <a:ext cx="2560002" cy="144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BCBBCE1-7309-5558-9DA8-28D05F0A68FF}"/>
              </a:ext>
            </a:extLst>
          </p:cNvPr>
          <p:cNvSpPr txBox="1">
            <a:spLocks/>
          </p:cNvSpPr>
          <p:nvPr/>
        </p:nvSpPr>
        <p:spPr>
          <a:xfrm>
            <a:off x="-740211" y="5393388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3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F86CC2E-5B52-41AB-C79E-A82F8EEF2CAD}"/>
              </a:ext>
            </a:extLst>
          </p:cNvPr>
          <p:cNvSpPr txBox="1">
            <a:spLocks/>
          </p:cNvSpPr>
          <p:nvPr/>
        </p:nvSpPr>
        <p:spPr>
          <a:xfrm>
            <a:off x="-740211" y="756408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1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3A798DA-EBED-69CF-276A-D35379C346A5}"/>
              </a:ext>
            </a:extLst>
          </p:cNvPr>
          <p:cNvSpPr txBox="1">
            <a:spLocks/>
          </p:cNvSpPr>
          <p:nvPr/>
        </p:nvSpPr>
        <p:spPr>
          <a:xfrm>
            <a:off x="-740211" y="3074898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2B22B-8B5C-74BB-0F89-BEC8DC8D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6722" y="449570"/>
            <a:ext cx="2560635" cy="14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A4E361-9CC2-26B3-4F95-009D3BF04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1" y="449548"/>
            <a:ext cx="2560002" cy="14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4D19BD-D928-F8AF-FA31-E35D39B84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925" y="2795145"/>
            <a:ext cx="2560000" cy="14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96926A-9CC4-5AA3-AA13-C48CC5247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369" y="2795123"/>
            <a:ext cx="2560000" cy="14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68AED3-6F44-22DC-0C64-276A18D2E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924" y="5060773"/>
            <a:ext cx="2560000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E8F9BF-3250-9097-9F4D-D36CAE020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368" y="5060751"/>
            <a:ext cx="256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04B0A6-B108-1FD6-F38D-4E9C3086E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561" y="5060729"/>
            <a:ext cx="255984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DEMANDE</a:t>
            </a:r>
          </a:p>
        </p:txBody>
      </p:sp>
    </p:spTree>
    <p:extLst>
      <p:ext uri="{BB962C8B-B14F-4D97-AF65-F5344CB8AC3E}">
        <p14:creationId xmlns:p14="http://schemas.microsoft.com/office/powerpoint/2010/main" val="4039790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5DDC3C-E1B2-244A-8415-A59266EE3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9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r>
              <a:rPr lang="fr-FR" sz="2400" b="1" dirty="0">
                <a:solidFill>
                  <a:srgbClr val="00963F"/>
                </a:solidFill>
              </a:rPr>
              <a:t>Le Contexte</a:t>
            </a:r>
          </a:p>
          <a:p>
            <a:r>
              <a:rPr lang="fr-FR" sz="2000" dirty="0"/>
              <a:t>Avec janvier arrive l’heure des conventions commerciales et opérationnelles.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Et cette année 2026 marquera les mémoires par l’entrée du groupe dans une nouvelle ère.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Euromaster amorce une transformation durable pour plus de performance et d’efficience.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Une évolution permise par l’innovation, la maîtrise technologique et  la synchronicité de tous</a:t>
            </a:r>
            <a:endParaRPr lang="fr-FR" sz="1200" dirty="0"/>
          </a:p>
          <a:p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Les Objectifs</a:t>
            </a:r>
          </a:p>
          <a:p>
            <a:r>
              <a:rPr lang="fr-FR" sz="2000" dirty="0"/>
              <a:t>Embarquer tout l'interne dans cette grande transformation qui apportera du changement… </a:t>
            </a:r>
            <a:br>
              <a:rPr lang="fr-FR" sz="2000" dirty="0"/>
            </a:br>
            <a:r>
              <a:rPr lang="fr-FR" sz="2000" dirty="0"/>
              <a:t>mais pour plus d'efficacité et de confort/sérénité pour tous. 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69050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 Message</a:t>
            </a:r>
            <a:endParaRPr lang="fr-FR" sz="400" b="1" dirty="0"/>
          </a:p>
          <a:p>
            <a:pPr fontAlgn="base"/>
            <a:r>
              <a:rPr lang="fr-FR" dirty="0"/>
              <a:t>ERM doit devenir plus que rentable, le groupe doit être en croissance, résolument tourné vers le futur</a:t>
            </a:r>
          </a:p>
          <a:p>
            <a:br>
              <a:rPr lang="fr-FR" dirty="0"/>
            </a:br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La Tonalité</a:t>
            </a:r>
          </a:p>
          <a:p>
            <a:pPr fontAlgn="base"/>
            <a:r>
              <a:rPr lang="fr-FR" dirty="0"/>
              <a:t>Inspiration, ambition et fierté.</a:t>
            </a:r>
          </a:p>
          <a:p>
            <a:pPr fontAlgn="base"/>
            <a:r>
              <a:rPr lang="fr-FR" dirty="0"/>
              <a:t>Motivation de l'interne à prendre part à cette dynamique de transformation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19274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1779504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Les Axes créatifs envisagés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400" dirty="0"/>
          </a:p>
          <a:p>
            <a:r>
              <a:rPr lang="fr-FR" sz="2400" dirty="0"/>
              <a:t>Univers « Galaxies interconnectées » : </a:t>
            </a:r>
            <a:br>
              <a:rPr lang="fr-FR" sz="2400" dirty="0"/>
            </a:br>
            <a:r>
              <a:rPr lang="fr-FR" sz="2000" dirty="0"/>
              <a:t>L'idée : symboliser les synergies et la coordination entre les équipes à travers des éléments interstellaires.</a:t>
            </a:r>
            <a:br>
              <a:rPr lang="fr-FR" dirty="0"/>
            </a:br>
            <a:endParaRPr lang="fr-FR" dirty="0"/>
          </a:p>
          <a:p>
            <a:r>
              <a:rPr lang="fr-FR" sz="2400" dirty="0"/>
              <a:t>Univers “Mécanismes de précision”</a:t>
            </a:r>
          </a:p>
          <a:p>
            <a:pPr>
              <a:spcBef>
                <a:spcPts val="0"/>
              </a:spcBef>
            </a:pPr>
            <a:r>
              <a:rPr lang="fr-FR" sz="2000" dirty="0"/>
              <a:t>L’idée : symboliser la synchronicité des équipes, l’efficacité, la puissance créés par un mouvement fluide, commun</a:t>
            </a:r>
          </a:p>
          <a:p>
            <a:pPr>
              <a:spcBef>
                <a:spcPts val="0"/>
              </a:spcBef>
            </a:pPr>
            <a:endParaRPr lang="fr-FR" sz="2000" dirty="0"/>
          </a:p>
          <a:p>
            <a:pPr>
              <a:spcBef>
                <a:spcPts val="0"/>
              </a:spcBef>
            </a:pPr>
            <a:r>
              <a:rPr lang="fr-FR" sz="2400" dirty="0"/>
              <a:t>Univers “Technologie et mouvement”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L’idée : représenter les flux énergétiques, l’association de l’homme et de la technologie.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71813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979523"/>
            <a:ext cx="5471880" cy="1449477"/>
          </a:xfrm>
        </p:spPr>
        <p:txBody>
          <a:bodyPr/>
          <a:lstStyle/>
          <a:p>
            <a:r>
              <a:rPr lang="fr-FR" dirty="0"/>
              <a:t>NOS PROPOSITIONS</a:t>
            </a:r>
          </a:p>
        </p:txBody>
      </p:sp>
    </p:spTree>
    <p:extLst>
      <p:ext uri="{BB962C8B-B14F-4D97-AF65-F5344CB8AC3E}">
        <p14:creationId xmlns:p14="http://schemas.microsoft.com/office/powerpoint/2010/main" val="164281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027292"/>
            <a:ext cx="5471880" cy="2480720"/>
          </a:xfrm>
        </p:spPr>
        <p:txBody>
          <a:bodyPr/>
          <a:lstStyle/>
          <a:p>
            <a:r>
              <a:rPr lang="fr-FR" dirty="0"/>
              <a:t>AXE 1</a:t>
            </a:r>
            <a:br>
              <a:rPr lang="fr-FR" dirty="0"/>
            </a:br>
            <a:r>
              <a:rPr lang="fr-FR" dirty="0"/>
              <a:t>Galaxies Interconnectées</a:t>
            </a:r>
          </a:p>
        </p:txBody>
      </p:sp>
    </p:spTree>
    <p:extLst>
      <p:ext uri="{BB962C8B-B14F-4D97-AF65-F5344CB8AC3E}">
        <p14:creationId xmlns:p14="http://schemas.microsoft.com/office/powerpoint/2010/main" val="14325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523486-D9E1-5968-1C2C-F562D612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608" y="549000"/>
            <a:ext cx="1023936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6EC6-2116-F0C1-AB3F-74B11320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D65EF6-7ADC-380E-EE65-52DD40A9A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75" y="549712"/>
            <a:ext cx="10236825" cy="57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137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</TotalTime>
  <Words>238</Words>
  <Application>Microsoft Office PowerPoint</Application>
  <PresentationFormat>Grand écran</PresentationFormat>
  <Paragraphs>39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Aptos</vt:lpstr>
      <vt:lpstr>Arial</vt:lpstr>
      <vt:lpstr>Franklin Gothic Book</vt:lpstr>
      <vt:lpstr>Franklin Gothic Demi Cond</vt:lpstr>
      <vt:lpstr>Franklin Gothic Medium Cond</vt:lpstr>
      <vt:lpstr>Thème Office</vt:lpstr>
      <vt:lpstr>CONVENTION</vt:lpstr>
      <vt:lpstr>LA DEMANDE</vt:lpstr>
      <vt:lpstr>Rappel du brief</vt:lpstr>
      <vt:lpstr>Rappel du brief</vt:lpstr>
      <vt:lpstr>Rappel du brief</vt:lpstr>
      <vt:lpstr>NOS PROPOSITIONS</vt:lpstr>
      <vt:lpstr>AXE 1 Galaxies Interconnectées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41</cp:revision>
  <dcterms:created xsi:type="dcterms:W3CDTF">2024-03-12T14:04:54Z</dcterms:created>
  <dcterms:modified xsi:type="dcterms:W3CDTF">2025-10-30T10:15:19Z</dcterms:modified>
</cp:coreProperties>
</file>