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45"/>
  </p:notesMasterIdLst>
  <p:sldIdLst>
    <p:sldId id="257" r:id="rId2"/>
    <p:sldId id="2147479871" r:id="rId3"/>
    <p:sldId id="2147479818" r:id="rId4"/>
    <p:sldId id="2147479834" r:id="rId5"/>
    <p:sldId id="2147479835" r:id="rId6"/>
    <p:sldId id="2147479865" r:id="rId7"/>
    <p:sldId id="2147479866" r:id="rId8"/>
    <p:sldId id="2147479867" r:id="rId9"/>
    <p:sldId id="2147479868" r:id="rId10"/>
    <p:sldId id="2147479869" r:id="rId11"/>
    <p:sldId id="2147479844" r:id="rId12"/>
    <p:sldId id="2147479846" r:id="rId13"/>
    <p:sldId id="2147479847" r:id="rId14"/>
    <p:sldId id="2147479870" r:id="rId15"/>
    <p:sldId id="2147479838" r:id="rId16"/>
    <p:sldId id="2147479842" r:id="rId17"/>
    <p:sldId id="2147479872" r:id="rId18"/>
    <p:sldId id="2147479873" r:id="rId19"/>
    <p:sldId id="2147479874" r:id="rId20"/>
    <p:sldId id="2147479875" r:id="rId21"/>
    <p:sldId id="2147479876" r:id="rId22"/>
    <p:sldId id="2147479878" r:id="rId23"/>
    <p:sldId id="2147479877" r:id="rId24"/>
    <p:sldId id="2147479879" r:id="rId25"/>
    <p:sldId id="2147479880" r:id="rId26"/>
    <p:sldId id="2147479881" r:id="rId27"/>
    <p:sldId id="2147479882" r:id="rId28"/>
    <p:sldId id="2147479883" r:id="rId29"/>
    <p:sldId id="2147479884" r:id="rId30"/>
    <p:sldId id="2147479885" r:id="rId31"/>
    <p:sldId id="2147479886" r:id="rId32"/>
    <p:sldId id="2147479887" r:id="rId33"/>
    <p:sldId id="2147479889" r:id="rId34"/>
    <p:sldId id="2147479890" r:id="rId35"/>
    <p:sldId id="2147479891" r:id="rId36"/>
    <p:sldId id="2147479893" r:id="rId37"/>
    <p:sldId id="2147479894" r:id="rId38"/>
    <p:sldId id="2147479895" r:id="rId39"/>
    <p:sldId id="2147479896" r:id="rId40"/>
    <p:sldId id="2147479897" r:id="rId41"/>
    <p:sldId id="2147479898" r:id="rId42"/>
    <p:sldId id="2147479899" r:id="rId43"/>
    <p:sldId id="2147479901" r:id="rId44"/>
  </p:sldIdLst>
  <p:sldSz cx="12192000" cy="6858000"/>
  <p:notesSz cx="9906000" cy="14335125"/>
  <p:embeddedFontLst>
    <p:embeddedFont>
      <p:font typeface="Avenir Next LT Pro" panose="020B0504020202020204" pitchFamily="34" charset="0"/>
      <p:regular r:id="rId46"/>
      <p:bold r:id="rId47"/>
      <p:italic r:id="rId48"/>
      <p:boldItalic r:id="rId49"/>
    </p:embeddedFont>
    <p:embeddedFont>
      <p:font typeface="Georgia" panose="02040502050405020303" pitchFamily="18" charset="0"/>
      <p:regular r:id="rId50"/>
      <p:bold r:id="rId51"/>
      <p:italic r:id="rId52"/>
      <p:boldItalic r:id="rId53"/>
    </p:embeddedFont>
    <p:embeddedFont>
      <p:font typeface="Helvetica" panose="020B0604020202020204" pitchFamily="34" charset="0"/>
      <p:regular r:id="rId54"/>
      <p:bold r:id="rId55"/>
      <p:italic r:id="rId56"/>
      <p:boldItalic r:id="rId57"/>
    </p:embeddedFont>
    <p:embeddedFont>
      <p:font typeface="Tahoma" panose="020B0604030504040204" pitchFamily="34" charset="0"/>
      <p:regular r:id="rId58"/>
      <p:bold r:id="rId59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4194"/>
    <a:srgbClr val="F6DA0A"/>
    <a:srgbClr val="000000"/>
    <a:srgbClr val="283583"/>
    <a:srgbClr val="FBEC13"/>
    <a:srgbClr val="009640"/>
    <a:srgbClr val="D9117E"/>
    <a:srgbClr val="FFFFFF"/>
    <a:srgbClr val="EDE8E3"/>
    <a:srgbClr val="A27F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706" autoAdjust="0"/>
  </p:normalViewPr>
  <p:slideViewPr>
    <p:cSldViewPr snapToGrid="0">
      <p:cViewPr varScale="1">
        <p:scale>
          <a:sx n="92" d="100"/>
          <a:sy n="92" d="100"/>
        </p:scale>
        <p:origin x="21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font" Target="fonts/font10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8.fntdata"/><Relationship Id="rId58" Type="http://schemas.openxmlformats.org/officeDocument/2006/relationships/font" Target="fonts/font13.fntdata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56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font" Target="fonts/font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59" Type="http://schemas.openxmlformats.org/officeDocument/2006/relationships/font" Target="fonts/font1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9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Relationship Id="rId57" Type="http://schemas.openxmlformats.org/officeDocument/2006/relationships/font" Target="fonts/font1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7.fntdata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19/07/2024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2" name="Image 1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69608C-5A71-99F8-19ED-750D5D8E03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1"/>
          <a:stretch/>
        </p:blipFill>
        <p:spPr>
          <a:xfrm>
            <a:off x="10134884" y="6142470"/>
            <a:ext cx="1757078" cy="40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19/07/2024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42668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19/07/2024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5814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7C5D2099-A7D1-4350-AC7A-C04D22B0B7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1"/>
          <a:stretch/>
        </p:blipFill>
        <p:spPr>
          <a:xfrm>
            <a:off x="10134884" y="6142470"/>
            <a:ext cx="1757078" cy="40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  <p:pic>
        <p:nvPicPr>
          <p:cNvPr id="2" name="Image 1" descr="Une image contenant texte&#10;&#10;Description générée automatiquement">
            <a:extLst>
              <a:ext uri="{FF2B5EF4-FFF2-40B4-BE49-F238E27FC236}">
                <a16:creationId xmlns:a16="http://schemas.microsoft.com/office/drawing/2014/main" id="{AF25B0FA-A47C-264C-B8EB-3F4B910D70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1"/>
          <a:stretch/>
        </p:blipFill>
        <p:spPr>
          <a:xfrm>
            <a:off x="10134884" y="6142470"/>
            <a:ext cx="1757078" cy="40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  <p:pic>
        <p:nvPicPr>
          <p:cNvPr id="2" name="Image 1" descr="Une image contenant texte&#10;&#10;Description générée automatiquement">
            <a:extLst>
              <a:ext uri="{FF2B5EF4-FFF2-40B4-BE49-F238E27FC236}">
                <a16:creationId xmlns:a16="http://schemas.microsoft.com/office/drawing/2014/main" id="{DBECEC84-621C-02F7-AC7B-0DC636B17A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1"/>
          <a:stretch/>
        </p:blipFill>
        <p:spPr>
          <a:xfrm>
            <a:off x="10134884" y="6142470"/>
            <a:ext cx="1757078" cy="40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emf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2" name="Image 1" descr="Une image contenant texte&#10;&#10;Description générée automatiquement">
            <a:extLst>
              <a:ext uri="{FF2B5EF4-FFF2-40B4-BE49-F238E27FC236}">
                <a16:creationId xmlns:a16="http://schemas.microsoft.com/office/drawing/2014/main" id="{13676D40-2AD0-E19B-514F-BC50984B83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1"/>
          <a:stretch/>
        </p:blipFill>
        <p:spPr>
          <a:xfrm>
            <a:off x="10134884" y="6142470"/>
            <a:ext cx="1757078" cy="40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  <p:sldLayoutId id="2147483716" r:id="rId36"/>
    <p:sldLayoutId id="2147483717" r:id="rId3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3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3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8A6AFAD4-33CC-963E-0CE0-1F204CB817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077" y="712268"/>
            <a:ext cx="11591925" cy="893762"/>
          </a:xfrm>
        </p:spPr>
        <p:txBody>
          <a:bodyPr/>
          <a:lstStyle/>
          <a:p>
            <a:br>
              <a:rPr lang="en-US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</a:br>
            <a:r>
              <a:rPr lang="en-US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  <a:t>Examples of </a:t>
            </a:r>
            <a:r>
              <a:rPr lang="en-US" altLang="fr-FR" sz="4800" dirty="0" err="1">
                <a:ea typeface="Helvetica" panose="020B0604020202020204" pitchFamily="34" charset="0"/>
                <a:cs typeface="Calibri Light" panose="020F0302020204030204" pitchFamily="34" charset="0"/>
              </a:rPr>
              <a:t>Euromaster</a:t>
            </a:r>
            <a:r>
              <a:rPr lang="en-US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  <a:t> France communication campaigns</a:t>
            </a:r>
            <a:endParaRPr lang="fr-FR" sz="4800" b="1" dirty="0">
              <a:cs typeface="Calibri Light" panose="020F0302020204030204" pitchFamily="34" charset="0"/>
            </a:endParaRPr>
          </a:p>
        </p:txBody>
      </p:sp>
      <p:pic>
        <p:nvPicPr>
          <p:cNvPr id="2" name="Image 1" descr="Une image contenant texte&#10;&#10;Description générée automatiquement">
            <a:extLst>
              <a:ext uri="{FF2B5EF4-FFF2-40B4-BE49-F238E27FC236}">
                <a16:creationId xmlns:a16="http://schemas.microsoft.com/office/drawing/2014/main" id="{349BAE23-C161-6584-26B8-037214C081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1"/>
          <a:stretch/>
        </p:blipFill>
        <p:spPr>
          <a:xfrm>
            <a:off x="3863752" y="3155472"/>
            <a:ext cx="4176464" cy="97107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DCB2D45B-3CAD-3859-7C8E-16131AE97B7F}"/>
              </a:ext>
            </a:extLst>
          </p:cNvPr>
          <p:cNvSpPr txBox="1"/>
          <p:nvPr/>
        </p:nvSpPr>
        <p:spPr>
          <a:xfrm>
            <a:off x="0" y="5009942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Avenir Next LT Pro" panose="020B0504020202020204" pitchFamily="34" charset="0"/>
              </a:rPr>
              <a:t>2024 July</a:t>
            </a:r>
          </a:p>
        </p:txBody>
      </p:sp>
    </p:spTree>
    <p:extLst>
      <p:ext uri="{BB962C8B-B14F-4D97-AF65-F5344CB8AC3E}">
        <p14:creationId xmlns:p14="http://schemas.microsoft.com/office/powerpoint/2010/main" val="1633148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  <a:t>Creative Expression</a:t>
            </a:r>
            <a:endParaRPr lang="fr-FR" sz="4800" dirty="0"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E8DFE71-E9B3-9CD3-1AA9-421E2CE28152}"/>
              </a:ext>
            </a:extLst>
          </p:cNvPr>
          <p:cNvSpPr txBox="1"/>
          <p:nvPr/>
        </p:nvSpPr>
        <p:spPr>
          <a:xfrm>
            <a:off x="3860063" y="3429000"/>
            <a:ext cx="392011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800" b="1" dirty="0">
                <a:latin typeface="Avenir Next LT Pro" panose="020B0504020202020204" pitchFamily="34" charset="0"/>
              </a:rPr>
              <a:t>#2- Euromaster </a:t>
            </a:r>
            <a:r>
              <a:rPr lang="fr-FR" sz="2800" b="1" dirty="0" err="1">
                <a:latin typeface="Avenir Next LT Pro" panose="020B0504020202020204" pitchFamily="34" charset="0"/>
              </a:rPr>
              <a:t>effect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975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véhicule, voiture, roue&#10;&#10;Description générée automatiquement">
            <a:extLst>
              <a:ext uri="{FF2B5EF4-FFF2-40B4-BE49-F238E27FC236}">
                <a16:creationId xmlns:a16="http://schemas.microsoft.com/office/drawing/2014/main" id="{C0583D02-E045-AFE0-7700-B6B1D45D8F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271" y="0"/>
            <a:ext cx="4849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454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roue, Véhicule terrestre, véhicule&#10;&#10;Description générée automatiquement">
            <a:extLst>
              <a:ext uri="{FF2B5EF4-FFF2-40B4-BE49-F238E27FC236}">
                <a16:creationId xmlns:a16="http://schemas.microsoft.com/office/drawing/2014/main" id="{A7DDA7A9-5719-A9DC-776C-75A5905E6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366" y="0"/>
            <a:ext cx="48512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3810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roue, Véhicule terrestre, véhicule&#10;&#10;Description générée automatiquement">
            <a:extLst>
              <a:ext uri="{FF2B5EF4-FFF2-40B4-BE49-F238E27FC236}">
                <a16:creationId xmlns:a16="http://schemas.microsoft.com/office/drawing/2014/main" id="{A7DDA7A9-5719-A9DC-776C-75A5905E6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156" y="581891"/>
            <a:ext cx="3916295" cy="5536276"/>
          </a:xfrm>
          <a:prstGeom prst="rect">
            <a:avLst/>
          </a:prstGeom>
        </p:spPr>
      </p:pic>
      <p:pic>
        <p:nvPicPr>
          <p:cNvPr id="3" name="Image 2" descr="Une image contenant texte, véhicule, voiture, roue&#10;&#10;Description générée automatiquement">
            <a:extLst>
              <a:ext uri="{FF2B5EF4-FFF2-40B4-BE49-F238E27FC236}">
                <a16:creationId xmlns:a16="http://schemas.microsoft.com/office/drawing/2014/main" id="{EC0011A9-5F68-02E5-5BC2-AC9F5801DD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61" y="581891"/>
            <a:ext cx="3914834" cy="5536276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E5395FB-1C35-4304-83FF-72FEF5CB870A}"/>
              </a:ext>
            </a:extLst>
          </p:cNvPr>
          <p:cNvSpPr txBox="1">
            <a:spLocks/>
          </p:cNvSpPr>
          <p:nvPr/>
        </p:nvSpPr>
        <p:spPr bwMode="auto">
          <a:xfrm>
            <a:off x="8686800" y="1507164"/>
            <a:ext cx="3341716" cy="4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b="1" dirty="0">
                <a:solidFill>
                  <a:schemeClr val="bg1"/>
                </a:solidFill>
              </a:rPr>
              <a:t>Succeed with Reliable Support</a:t>
            </a:r>
            <a:br>
              <a:rPr lang="en-US" sz="1400" b="1" dirty="0">
                <a:solidFill>
                  <a:schemeClr val="bg1"/>
                </a:solidFill>
              </a:rPr>
            </a:br>
            <a:br>
              <a:rPr lang="en-US" sz="1400" b="1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WHAT IF YOUR BEST PARTNER WAS US?</a:t>
            </a:r>
          </a:p>
          <a:p>
            <a:pPr algn="l"/>
            <a:endParaRPr lang="en-US" sz="1200" dirty="0">
              <a:solidFill>
                <a:schemeClr val="bg1"/>
              </a:solidFill>
            </a:endParaRPr>
          </a:p>
          <a:p>
            <a:pPr algn="l"/>
            <a:r>
              <a:rPr lang="en-US" sz="1200" dirty="0">
                <a:solidFill>
                  <a:schemeClr val="bg1"/>
                </a:solidFill>
              </a:rPr>
              <a:t>DISCOVER THE EUROMASTER SPIRIT:</a:t>
            </a:r>
          </a:p>
          <a:p>
            <a:pPr algn="l"/>
            <a:r>
              <a:rPr lang="en-US" sz="1200" dirty="0">
                <a:solidFill>
                  <a:schemeClr val="bg1"/>
                </a:solidFill>
              </a:rPr>
              <a:t>Gain peace of mind with the support of a strong global group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Maintain your autonomy with flexible support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Reduce your operating costs and grow your business by accessing a portfolio of professional clients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Expand your skills with a rich training program</a:t>
            </a:r>
            <a:endParaRPr lang="fr-FR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483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  <a:t>Creative Expression</a:t>
            </a:r>
            <a:endParaRPr lang="fr-FR" sz="4800" dirty="0"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E8DFE71-E9B3-9CD3-1AA9-421E2CE28152}"/>
              </a:ext>
            </a:extLst>
          </p:cNvPr>
          <p:cNvSpPr txBox="1"/>
          <p:nvPr/>
        </p:nvSpPr>
        <p:spPr>
          <a:xfrm>
            <a:off x="3860063" y="3429000"/>
            <a:ext cx="280397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800" b="1" dirty="0">
                <a:latin typeface="Avenir Next LT Pro" panose="020B0504020202020204" pitchFamily="34" charset="0"/>
              </a:rPr>
              <a:t>#3- 100% loyal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6585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Visage humain, homme, habits&#10;&#10;Description générée automatiquement">
            <a:extLst>
              <a:ext uri="{FF2B5EF4-FFF2-40B4-BE49-F238E27FC236}">
                <a16:creationId xmlns:a16="http://schemas.microsoft.com/office/drawing/2014/main" id="{71EDA209-301A-4745-099C-A3B0AFFE00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325" y="0"/>
            <a:ext cx="48493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8532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Visage humain, homme, habits&#10;&#10;Description générée automatiquement">
            <a:extLst>
              <a:ext uri="{FF2B5EF4-FFF2-40B4-BE49-F238E27FC236}">
                <a16:creationId xmlns:a16="http://schemas.microsoft.com/office/drawing/2014/main" id="{71EDA209-301A-4745-099C-A3B0AFFE00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61" y="0"/>
            <a:ext cx="4849350" cy="68580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FFAAC18-671E-8669-FC34-601E68E3F8D7}"/>
              </a:ext>
            </a:extLst>
          </p:cNvPr>
          <p:cNvSpPr txBox="1">
            <a:spLocks/>
          </p:cNvSpPr>
          <p:nvPr/>
        </p:nvSpPr>
        <p:spPr bwMode="auto">
          <a:xfrm>
            <a:off x="5769033" y="1482225"/>
            <a:ext cx="4849350" cy="4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1400" dirty="0">
              <a:solidFill>
                <a:schemeClr val="bg1"/>
              </a:solidFill>
            </a:endParaRPr>
          </a:p>
          <a:p>
            <a:pPr algn="l"/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100% of </a:t>
            </a:r>
            <a:r>
              <a:rPr lang="en-US" sz="2800" b="1" dirty="0">
                <a:solidFill>
                  <a:schemeClr val="bg1"/>
                </a:solidFill>
              </a:rPr>
              <a:t>f</a:t>
            </a:r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ranchise </a:t>
            </a:r>
            <a:r>
              <a:rPr lang="en-US" sz="2800" b="1" dirty="0">
                <a:solidFill>
                  <a:schemeClr val="bg1"/>
                </a:solidFill>
              </a:rPr>
              <a:t>c</a:t>
            </a:r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ontracts renewed. </a:t>
            </a:r>
            <a:b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Can you </a:t>
            </a:r>
            <a:r>
              <a:rPr lang="en-US" sz="2800" b="1" dirty="0">
                <a:solidFill>
                  <a:schemeClr val="bg1"/>
                </a:solidFill>
              </a:rPr>
              <a:t>b</a:t>
            </a:r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eat </a:t>
            </a:r>
            <a:r>
              <a:rPr lang="en-US" sz="2800" b="1" dirty="0">
                <a:solidFill>
                  <a:schemeClr val="bg1"/>
                </a:solidFill>
              </a:rPr>
              <a:t>t</a:t>
            </a:r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hat?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r>
              <a:rPr lang="fr-FR" sz="1400" dirty="0">
                <a:solidFill>
                  <a:schemeClr val="bg1"/>
                </a:solidFill>
              </a:rPr>
              <a:t>Like François,</a:t>
            </a:r>
            <a:br>
              <a:rPr lang="fr-FR" sz="1400" dirty="0">
                <a:solidFill>
                  <a:schemeClr val="bg1"/>
                </a:solidFill>
              </a:rPr>
            </a:br>
            <a:r>
              <a:rPr lang="fr-FR" sz="1400" dirty="0" err="1">
                <a:solidFill>
                  <a:schemeClr val="bg1"/>
                </a:solidFill>
              </a:rPr>
              <a:t>join</a:t>
            </a:r>
            <a:r>
              <a:rPr lang="fr-FR" sz="1400" dirty="0">
                <a:solidFill>
                  <a:schemeClr val="bg1"/>
                </a:solidFill>
              </a:rPr>
              <a:t> the Euromaster franchise:</a:t>
            </a:r>
            <a:br>
              <a:rPr lang="fr-FR" sz="1400" dirty="0">
                <a:solidFill>
                  <a:schemeClr val="bg1"/>
                </a:solidFill>
              </a:rPr>
            </a:br>
            <a:br>
              <a:rPr lang="fr-FR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The support of a strong global group for peace of mind</a:t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Flexible support to maintain your autonomy</a:t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An efficient purchasing center to reduce your operating costs</a:t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Access to a portfolio of professional clients to increase your revenue</a:t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A rich training program to enhance your skills</a:t>
            </a:r>
            <a:endParaRPr lang="fr-FR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5498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800" dirty="0">
                <a:cs typeface="Calibri Light" panose="020F0302020204030204" pitchFamily="34" charset="0"/>
              </a:rPr>
              <a:t>#Employer-Branding-Campaign</a:t>
            </a:r>
          </a:p>
        </p:txBody>
      </p:sp>
    </p:spTree>
    <p:extLst>
      <p:ext uri="{BB962C8B-B14F-4D97-AF65-F5344CB8AC3E}">
        <p14:creationId xmlns:p14="http://schemas.microsoft.com/office/powerpoint/2010/main" val="8560498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llipse 2">
            <a:extLst>
              <a:ext uri="{FF2B5EF4-FFF2-40B4-BE49-F238E27FC236}">
                <a16:creationId xmlns:a16="http://schemas.microsoft.com/office/drawing/2014/main" id="{1BC5AD62-DEEB-38A8-0FB7-FFF78F794B7D}"/>
              </a:ext>
            </a:extLst>
          </p:cNvPr>
          <p:cNvSpPr/>
          <p:nvPr/>
        </p:nvSpPr>
        <p:spPr>
          <a:xfrm>
            <a:off x="-133315" y="2258648"/>
            <a:ext cx="3365786" cy="3286119"/>
          </a:xfrm>
          <a:prstGeom prst="ellipse">
            <a:avLst/>
          </a:prstGeom>
          <a:gradFill>
            <a:gsLst>
              <a:gs pos="0">
                <a:schemeClr val="bg1"/>
              </a:gs>
              <a:gs pos="19000">
                <a:srgbClr val="D3D3D3"/>
              </a:gs>
              <a:gs pos="100000">
                <a:schemeClr val="bg1"/>
              </a:gs>
            </a:gsLst>
            <a:lin ang="8100000" scaled="1"/>
          </a:gradFill>
          <a:ln>
            <a:noFill/>
          </a:ln>
          <a:effectLst>
            <a:outerShdw blurRad="495300" dist="76200" dir="2700000" sx="107000" sy="107000" algn="tl" rotWithShape="0">
              <a:prstClr val="black">
                <a:alpha val="39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4" name="Ellipse 4">
            <a:extLst>
              <a:ext uri="{FF2B5EF4-FFF2-40B4-BE49-F238E27FC236}">
                <a16:creationId xmlns:a16="http://schemas.microsoft.com/office/drawing/2014/main" id="{76ADC483-C9CD-6447-6A26-F9F90A1F5186}"/>
              </a:ext>
            </a:extLst>
          </p:cNvPr>
          <p:cNvSpPr txBox="1"/>
          <p:nvPr/>
        </p:nvSpPr>
        <p:spPr>
          <a:xfrm>
            <a:off x="423771" y="2406556"/>
            <a:ext cx="2343820" cy="905111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890" tIns="8890" rIns="8890" bIns="889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b="1" kern="1200" dirty="0">
                <a:solidFill>
                  <a:srgbClr val="002060"/>
                </a:solidFill>
                <a:latin typeface="Avenir Next LT Pro" panose="020B0504020202020204" pitchFamily="34" charset="0"/>
              </a:rPr>
              <a:t>THE PURPOSE </a:t>
            </a:r>
            <a:br>
              <a:rPr lang="en-US" sz="1400" b="1" kern="1200" dirty="0">
                <a:solidFill>
                  <a:srgbClr val="002060"/>
                </a:solidFill>
                <a:latin typeface="Avenir Next LT Pro" panose="020B0504020202020204" pitchFamily="34" charset="0"/>
              </a:rPr>
            </a:br>
            <a:r>
              <a:rPr lang="en-US" sz="1100" b="1" kern="1200" dirty="0">
                <a:solidFill>
                  <a:srgbClr val="002060"/>
                </a:solidFill>
                <a:latin typeface="Avenir Next LT Pro" panose="020B0504020202020204" pitchFamily="34" charset="0"/>
              </a:rPr>
              <a:t>OF THE EUROMASTER </a:t>
            </a:r>
            <a:br>
              <a:rPr lang="en-US" sz="1100" b="1" kern="1200" dirty="0">
                <a:solidFill>
                  <a:srgbClr val="002060"/>
                </a:solidFill>
                <a:latin typeface="Avenir Next LT Pro" panose="020B0504020202020204" pitchFamily="34" charset="0"/>
              </a:rPr>
            </a:br>
            <a:r>
              <a:rPr lang="en-US" sz="1100" b="1" kern="1200" dirty="0">
                <a:solidFill>
                  <a:srgbClr val="002060"/>
                </a:solidFill>
                <a:latin typeface="Avenir Next LT Pro" panose="020B0504020202020204" pitchFamily="34" charset="0"/>
              </a:rPr>
              <a:t>EMPLOYER BRAND</a:t>
            </a:r>
            <a:endParaRPr lang="fr-FR" sz="1200" b="1" kern="12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DA32132E-A93F-863D-4C58-030E6802E4E2}"/>
              </a:ext>
            </a:extLst>
          </p:cNvPr>
          <p:cNvSpPr/>
          <p:nvPr/>
        </p:nvSpPr>
        <p:spPr>
          <a:xfrm>
            <a:off x="3871996" y="1951372"/>
            <a:ext cx="7869589" cy="1470025"/>
          </a:xfrm>
          <a:prstGeom prst="roundRect">
            <a:avLst>
              <a:gd name="adj" fmla="val 10000"/>
            </a:avLst>
          </a:prstGeom>
          <a:solidFill>
            <a:srgbClr val="E29100"/>
          </a:solidFill>
          <a:ln>
            <a:noFill/>
          </a:ln>
          <a:effectLst>
            <a:outerShdw blurRad="190500" dist="88900" dir="2700000" sx="102000" sy="102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1F0A9E90-6853-B07C-17F2-37E20E9A68C9}"/>
              </a:ext>
            </a:extLst>
          </p:cNvPr>
          <p:cNvSpPr/>
          <p:nvPr/>
        </p:nvSpPr>
        <p:spPr>
          <a:xfrm>
            <a:off x="4029687" y="3665605"/>
            <a:ext cx="7709608" cy="1193955"/>
          </a:xfrm>
          <a:prstGeom prst="roundRect">
            <a:avLst>
              <a:gd name="adj" fmla="val 10000"/>
            </a:avLst>
          </a:prstGeom>
          <a:solidFill>
            <a:srgbClr val="008CD1"/>
          </a:solidFill>
          <a:ln>
            <a:noFill/>
          </a:ln>
          <a:effectLst>
            <a:outerShdw blurRad="190500" dist="88900" dir="2700000" sx="102000" sy="102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D92B2DB-9A86-14B8-9332-9DECCE2A8728}"/>
              </a:ext>
            </a:extLst>
          </p:cNvPr>
          <p:cNvSpPr/>
          <p:nvPr/>
        </p:nvSpPr>
        <p:spPr>
          <a:xfrm>
            <a:off x="3413219" y="5077267"/>
            <a:ext cx="7686452" cy="1445826"/>
          </a:xfrm>
          <a:prstGeom prst="roundRect">
            <a:avLst>
              <a:gd name="adj" fmla="val 10000"/>
            </a:avLst>
          </a:prstGeom>
          <a:solidFill>
            <a:srgbClr val="A4B600"/>
          </a:solidFill>
          <a:ln>
            <a:noFill/>
          </a:ln>
          <a:effectLst>
            <a:outerShdw blurRad="190500" dist="88900" dir="2700000" sx="102000" sy="102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74AF74-A6BE-7FF1-3758-31FB974DD896}"/>
              </a:ext>
            </a:extLst>
          </p:cNvPr>
          <p:cNvSpPr txBox="1"/>
          <p:nvPr/>
        </p:nvSpPr>
        <p:spPr>
          <a:xfrm>
            <a:off x="131280" y="3155219"/>
            <a:ext cx="291558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90000"/>
              </a:lnSpc>
              <a:buNone/>
              <a:defRPr/>
            </a:pPr>
            <a:r>
              <a:rPr lang="en-US" altLang="fr-FR" sz="1500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An </a:t>
            </a:r>
            <a:r>
              <a:rPr lang="en-US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open and attentive company </a:t>
            </a:r>
            <a:r>
              <a:rPr lang="en-US" altLang="fr-FR" sz="1500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that welcomes profiles from all backgrounds and offers an </a:t>
            </a:r>
            <a:r>
              <a:rPr lang="en-US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exciting and educational professional journey </a:t>
            </a:r>
            <a:r>
              <a:rPr lang="en-US" altLang="fr-FR" sz="1500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for those who have a passion for action and a </a:t>
            </a:r>
            <a:r>
              <a:rPr lang="en-US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desire to progress</a:t>
            </a:r>
            <a:r>
              <a:rPr lang="en-US" altLang="fr-FR" sz="1500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.</a:t>
            </a:r>
            <a:endParaRPr lang="fr-FR" altLang="fr-FR" sz="1500" b="1" dirty="0">
              <a:solidFill>
                <a:srgbClr val="002060"/>
              </a:solidFill>
              <a:latin typeface="Avenir Next LT Pro" panose="020B0504020202020204" pitchFamily="34" charset="0"/>
              <a:ea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50CEA922-7E59-87BC-C531-0B8E98B0AD91}"/>
              </a:ext>
            </a:extLst>
          </p:cNvPr>
          <p:cNvSpPr/>
          <p:nvPr/>
        </p:nvSpPr>
        <p:spPr>
          <a:xfrm>
            <a:off x="-695719" y="1635877"/>
            <a:ext cx="4464324" cy="4526256"/>
          </a:xfrm>
          <a:prstGeom prst="ellipse">
            <a:avLst/>
          </a:prstGeom>
          <a:noFill/>
          <a:ln w="603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CB8248A0-87B4-38CD-EDB1-5C2C18AE7018}"/>
              </a:ext>
            </a:extLst>
          </p:cNvPr>
          <p:cNvSpPr/>
          <p:nvPr/>
        </p:nvSpPr>
        <p:spPr>
          <a:xfrm>
            <a:off x="2088627" y="1623864"/>
            <a:ext cx="200566" cy="200566"/>
          </a:xfrm>
          <a:prstGeom prst="ellipse">
            <a:avLst/>
          </a:prstGeom>
          <a:solidFill>
            <a:srgbClr val="BC0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Cercle : creux 10">
            <a:extLst>
              <a:ext uri="{FF2B5EF4-FFF2-40B4-BE49-F238E27FC236}">
                <a16:creationId xmlns:a16="http://schemas.microsoft.com/office/drawing/2014/main" id="{BB8E73F5-92AD-2B79-9F79-59A2C028AD3A}"/>
              </a:ext>
            </a:extLst>
          </p:cNvPr>
          <p:cNvSpPr/>
          <p:nvPr/>
        </p:nvSpPr>
        <p:spPr>
          <a:xfrm>
            <a:off x="1967368" y="1505090"/>
            <a:ext cx="438115" cy="438115"/>
          </a:xfrm>
          <a:prstGeom prst="donut">
            <a:avLst>
              <a:gd name="adj" fmla="val 11916"/>
            </a:avLst>
          </a:prstGeom>
          <a:solidFill>
            <a:srgbClr val="BC0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F988777-C501-7A8E-D510-26D3D989E418}"/>
              </a:ext>
            </a:extLst>
          </p:cNvPr>
          <p:cNvSpPr/>
          <p:nvPr/>
        </p:nvSpPr>
        <p:spPr>
          <a:xfrm>
            <a:off x="3294711" y="2531893"/>
            <a:ext cx="200566" cy="200566"/>
          </a:xfrm>
          <a:prstGeom prst="ellipse">
            <a:avLst/>
          </a:prstGeom>
          <a:solidFill>
            <a:srgbClr val="F5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Cercle : creux 12">
            <a:extLst>
              <a:ext uri="{FF2B5EF4-FFF2-40B4-BE49-F238E27FC236}">
                <a16:creationId xmlns:a16="http://schemas.microsoft.com/office/drawing/2014/main" id="{2D1E8877-82B7-D2B8-E82E-5AB35FE9231D}"/>
              </a:ext>
            </a:extLst>
          </p:cNvPr>
          <p:cNvSpPr/>
          <p:nvPr/>
        </p:nvSpPr>
        <p:spPr>
          <a:xfrm>
            <a:off x="3173452" y="2413119"/>
            <a:ext cx="438115" cy="438115"/>
          </a:xfrm>
          <a:prstGeom prst="donut">
            <a:avLst>
              <a:gd name="adj" fmla="val 11916"/>
            </a:avLst>
          </a:prstGeom>
          <a:solidFill>
            <a:srgbClr val="F5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D0F0968F-717C-77B9-4B18-5C58AA2911E9}"/>
              </a:ext>
            </a:extLst>
          </p:cNvPr>
          <p:cNvSpPr/>
          <p:nvPr/>
        </p:nvSpPr>
        <p:spPr>
          <a:xfrm>
            <a:off x="2467163" y="933949"/>
            <a:ext cx="5671776" cy="835370"/>
          </a:xfrm>
          <a:prstGeom prst="roundRect">
            <a:avLst>
              <a:gd name="adj" fmla="val 10000"/>
            </a:avLst>
          </a:prstGeom>
          <a:solidFill>
            <a:srgbClr val="BC0C3C"/>
          </a:solidFill>
          <a:ln>
            <a:noFill/>
          </a:ln>
          <a:effectLst>
            <a:outerShdw blurRad="190500" dist="88900" dir="2700000" sx="102000" sy="102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5A25C5E-B14A-B327-51A1-7B3A9F188152}"/>
              </a:ext>
            </a:extLst>
          </p:cNvPr>
          <p:cNvSpPr/>
          <p:nvPr/>
        </p:nvSpPr>
        <p:spPr>
          <a:xfrm>
            <a:off x="3629719" y="4109163"/>
            <a:ext cx="200566" cy="200566"/>
          </a:xfrm>
          <a:prstGeom prst="ellipse">
            <a:avLst/>
          </a:prstGeom>
          <a:solidFill>
            <a:srgbClr val="008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Cercle : creux 15">
            <a:extLst>
              <a:ext uri="{FF2B5EF4-FFF2-40B4-BE49-F238E27FC236}">
                <a16:creationId xmlns:a16="http://schemas.microsoft.com/office/drawing/2014/main" id="{F66B953D-1DE5-7EA4-AD50-0C8F6E80A533}"/>
              </a:ext>
            </a:extLst>
          </p:cNvPr>
          <p:cNvSpPr/>
          <p:nvPr/>
        </p:nvSpPr>
        <p:spPr>
          <a:xfrm>
            <a:off x="3508460" y="3990389"/>
            <a:ext cx="438115" cy="438115"/>
          </a:xfrm>
          <a:prstGeom prst="donut">
            <a:avLst>
              <a:gd name="adj" fmla="val 11916"/>
            </a:avLst>
          </a:prstGeom>
          <a:solidFill>
            <a:srgbClr val="008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44C8B068-772F-758B-9C7E-D4A488EAA393}"/>
              </a:ext>
            </a:extLst>
          </p:cNvPr>
          <p:cNvSpPr/>
          <p:nvPr/>
        </p:nvSpPr>
        <p:spPr>
          <a:xfrm>
            <a:off x="2992972" y="5407479"/>
            <a:ext cx="200566" cy="200566"/>
          </a:xfrm>
          <a:prstGeom prst="ellipse">
            <a:avLst/>
          </a:prstGeom>
          <a:solidFill>
            <a:srgbClr val="A4B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Cercle : creux 17">
            <a:extLst>
              <a:ext uri="{FF2B5EF4-FFF2-40B4-BE49-F238E27FC236}">
                <a16:creationId xmlns:a16="http://schemas.microsoft.com/office/drawing/2014/main" id="{DF65A3DB-5811-E809-664E-69296804FAD0}"/>
              </a:ext>
            </a:extLst>
          </p:cNvPr>
          <p:cNvSpPr/>
          <p:nvPr/>
        </p:nvSpPr>
        <p:spPr>
          <a:xfrm>
            <a:off x="2871713" y="5288705"/>
            <a:ext cx="438115" cy="438115"/>
          </a:xfrm>
          <a:prstGeom prst="donut">
            <a:avLst>
              <a:gd name="adj" fmla="val 11916"/>
            </a:avLst>
          </a:prstGeom>
          <a:solidFill>
            <a:srgbClr val="A4B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81C0663C-D952-A732-A39E-20B411E0818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1"/>
          <a:stretch/>
        </p:blipFill>
        <p:spPr>
          <a:xfrm>
            <a:off x="9257807" y="224317"/>
            <a:ext cx="2633460" cy="612306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E4131794-D0EB-AB72-0888-631062E3CBB8}"/>
              </a:ext>
            </a:extLst>
          </p:cNvPr>
          <p:cNvSpPr txBox="1"/>
          <p:nvPr/>
        </p:nvSpPr>
        <p:spPr>
          <a:xfrm>
            <a:off x="133736" y="227759"/>
            <a:ext cx="661431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400" b="1" dirty="0">
                <a:solidFill>
                  <a:srgbClr val="000000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EMPLOYER BRANDING Message Matrix</a:t>
            </a:r>
            <a:endParaRPr lang="fr-FR" sz="1600" dirty="0">
              <a:solidFill>
                <a:schemeClr val="tx1">
                  <a:lumMod val="65000"/>
                  <a:lumOff val="35000"/>
                </a:schemeClr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D9C70216-1E5E-FA21-27B5-03DB8EA29B92}"/>
              </a:ext>
            </a:extLst>
          </p:cNvPr>
          <p:cNvCxnSpPr/>
          <p:nvPr/>
        </p:nvCxnSpPr>
        <p:spPr>
          <a:xfrm>
            <a:off x="2469871" y="1294224"/>
            <a:ext cx="15625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24867154-37DB-487F-6EF2-C8A0C029CAD2}"/>
              </a:ext>
            </a:extLst>
          </p:cNvPr>
          <p:cNvCxnSpPr/>
          <p:nvPr/>
        </p:nvCxnSpPr>
        <p:spPr>
          <a:xfrm>
            <a:off x="3863752" y="2348880"/>
            <a:ext cx="15625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4DABC7E6-73E0-7347-EEF2-A6581B31FD78}"/>
              </a:ext>
            </a:extLst>
          </p:cNvPr>
          <p:cNvCxnSpPr/>
          <p:nvPr/>
        </p:nvCxnSpPr>
        <p:spPr>
          <a:xfrm>
            <a:off x="4007768" y="4000300"/>
            <a:ext cx="15625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1D8EC801-D34D-0407-603C-FD0D9A062AAC}"/>
              </a:ext>
            </a:extLst>
          </p:cNvPr>
          <p:cNvCxnSpPr/>
          <p:nvPr/>
        </p:nvCxnSpPr>
        <p:spPr>
          <a:xfrm>
            <a:off x="3418672" y="5435893"/>
            <a:ext cx="15625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Image 24" descr="Une image contenant noir&#10;&#10;Description générée automatiquement">
            <a:extLst>
              <a:ext uri="{FF2B5EF4-FFF2-40B4-BE49-F238E27FC236}">
                <a16:creationId xmlns:a16="http://schemas.microsoft.com/office/drawing/2014/main" id="{BA14600F-EBE1-AC65-0BF4-5D2F8FD12E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6514" y="5590160"/>
            <a:ext cx="826697" cy="826697"/>
          </a:xfrm>
          <a:prstGeom prst="rect">
            <a:avLst/>
          </a:prstGeom>
        </p:spPr>
      </p:pic>
      <p:sp>
        <p:nvSpPr>
          <p:cNvPr id="26" name="Rectangle : coins arrondis 16">
            <a:extLst>
              <a:ext uri="{FF2B5EF4-FFF2-40B4-BE49-F238E27FC236}">
                <a16:creationId xmlns:a16="http://schemas.microsoft.com/office/drawing/2014/main" id="{184486D3-A48D-5486-046B-B022249B602B}"/>
              </a:ext>
            </a:extLst>
          </p:cNvPr>
          <p:cNvSpPr txBox="1"/>
          <p:nvPr/>
        </p:nvSpPr>
        <p:spPr>
          <a:xfrm>
            <a:off x="3636836" y="4603056"/>
            <a:ext cx="7462835" cy="21545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200" b="1" kern="1200" dirty="0">
                <a:latin typeface="Avenir Next LT Pro" panose="020B0504020202020204" pitchFamily="34" charset="0"/>
              </a:rPr>
              <a:t>THE EXPERIENCE</a:t>
            </a:r>
          </a:p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600" kern="1200" dirty="0">
                <a:latin typeface="Avenir Next LT Pro" panose="020B0504020202020204" pitchFamily="34" charset="0"/>
              </a:rPr>
              <a:t>Expertise professions dedicated to </a:t>
            </a:r>
            <a:r>
              <a:rPr lang="en-US" sz="1600" b="1" kern="1200" dirty="0">
                <a:latin typeface="Avenir Next LT Pro" panose="020B0504020202020204" pitchFamily="34" charset="0"/>
              </a:rPr>
              <a:t>customer mobility and safety</a:t>
            </a:r>
            <a:r>
              <a:rPr lang="en-US" sz="1600" kern="1200" dirty="0">
                <a:latin typeface="Avenir Next LT Pro" panose="020B0504020202020204" pitchFamily="34" charset="0"/>
              </a:rPr>
              <a:t>, open to all, offering </a:t>
            </a:r>
            <a:r>
              <a:rPr lang="en-US" sz="1600" b="1" kern="1200" dirty="0">
                <a:latin typeface="Avenir Next LT Pro" panose="020B0504020202020204" pitchFamily="34" charset="0"/>
              </a:rPr>
              <a:t>a rich human experience</a:t>
            </a:r>
            <a:r>
              <a:rPr lang="en-US" sz="1600" kern="1200" dirty="0">
                <a:latin typeface="Avenir Next LT Pro" panose="020B0504020202020204" pitchFamily="34" charset="0"/>
              </a:rPr>
              <a:t>, enhanced by an ambitious development path to </a:t>
            </a:r>
            <a:r>
              <a:rPr lang="en-US" sz="1600" b="1" kern="1200" dirty="0">
                <a:latin typeface="Avenir Next LT Pro" panose="020B0504020202020204" pitchFamily="34" charset="0"/>
              </a:rPr>
              <a:t>help everyone grow</a:t>
            </a:r>
            <a:r>
              <a:rPr lang="en-US" sz="1600" kern="1200" dirty="0">
                <a:latin typeface="Avenir Next LT Pro" panose="020B0504020202020204" pitchFamily="34" charset="0"/>
              </a:rPr>
              <a:t>.</a:t>
            </a:r>
            <a:endParaRPr lang="fr-FR" sz="1600" b="1" kern="1200" dirty="0">
              <a:latin typeface="Avenir Next LT Pro" panose="020B0504020202020204" pitchFamily="34" charset="0"/>
            </a:endParaRPr>
          </a:p>
        </p:txBody>
      </p:sp>
      <p:pic>
        <p:nvPicPr>
          <p:cNvPr id="27" name="Picture 10" descr="Cible Icons gratuit">
            <a:extLst>
              <a:ext uri="{FF2B5EF4-FFF2-40B4-BE49-F238E27FC236}">
                <a16:creationId xmlns:a16="http://schemas.microsoft.com/office/drawing/2014/main" id="{83502E0C-D114-1EDB-11EB-EFB8690589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8604" y="3923494"/>
            <a:ext cx="901097" cy="90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 : coins arrondis 13">
            <a:extLst>
              <a:ext uri="{FF2B5EF4-FFF2-40B4-BE49-F238E27FC236}">
                <a16:creationId xmlns:a16="http://schemas.microsoft.com/office/drawing/2014/main" id="{77534BC7-35ED-92B3-9E06-B305072AEB78}"/>
              </a:ext>
            </a:extLst>
          </p:cNvPr>
          <p:cNvSpPr txBox="1"/>
          <p:nvPr/>
        </p:nvSpPr>
        <p:spPr>
          <a:xfrm>
            <a:off x="4210435" y="3700575"/>
            <a:ext cx="7356767" cy="112401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200" b="1" kern="1200" dirty="0">
                <a:latin typeface="Avenir Next LT Pro" panose="020B0504020202020204" pitchFamily="34" charset="0"/>
              </a:rPr>
              <a:t>THE ROLE</a:t>
            </a:r>
            <a:br>
              <a:rPr lang="fr-FR" sz="1200" b="1" kern="1200" dirty="0">
                <a:latin typeface="Avenir Next LT Pro" panose="020B0504020202020204" pitchFamily="34" charset="0"/>
              </a:rPr>
            </a:br>
            <a:br>
              <a:rPr lang="fr-FR" sz="400" b="1" kern="1200" dirty="0">
                <a:latin typeface="Avenir Next LT Pro" panose="020B0504020202020204" pitchFamily="34" charset="0"/>
              </a:rPr>
            </a:br>
            <a:r>
              <a:rPr lang="en-US" sz="1600" b="1" kern="1200" dirty="0">
                <a:latin typeface="Avenir Next LT Pro" panose="020B0504020202020204" pitchFamily="34" charset="0"/>
              </a:rPr>
              <a:t>A high-performing and caring company</a:t>
            </a:r>
            <a:r>
              <a:rPr lang="en-US" sz="1600" kern="1200" dirty="0">
                <a:latin typeface="Avenir Next LT Pro" panose="020B0504020202020204" pitchFamily="34" charset="0"/>
              </a:rPr>
              <a:t> that fosters a taste for initiative and team spirit,</a:t>
            </a:r>
            <a:r>
              <a:rPr lang="en-US" sz="1600" b="1" kern="1200" dirty="0">
                <a:latin typeface="Avenir Next LT Pro" panose="020B0504020202020204" pitchFamily="34" charset="0"/>
              </a:rPr>
              <a:t> enabling everyone, regardless of their experience, to progress in a 'safe' environment.</a:t>
            </a:r>
            <a:endParaRPr lang="fr-FR" sz="1200" b="1" kern="1200" dirty="0">
              <a:latin typeface="Avenir Next LT Pro" panose="020B0504020202020204" pitchFamily="34" charset="0"/>
            </a:endParaRPr>
          </a:p>
        </p:txBody>
      </p:sp>
      <p:pic>
        <p:nvPicPr>
          <p:cNvPr id="29" name="Picture 20" descr="Signalisation de l'emplacement de la marque Icons gratuit">
            <a:extLst>
              <a:ext uri="{FF2B5EF4-FFF2-40B4-BE49-F238E27FC236}">
                <a16:creationId xmlns:a16="http://schemas.microsoft.com/office/drawing/2014/main" id="{D9A42A95-A4F4-6365-4089-0AF6F047B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820" y="2348880"/>
            <a:ext cx="870796" cy="87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ctangle : coins arrondis 10">
            <a:extLst>
              <a:ext uri="{FF2B5EF4-FFF2-40B4-BE49-F238E27FC236}">
                <a16:creationId xmlns:a16="http://schemas.microsoft.com/office/drawing/2014/main" id="{7C5B85E5-1064-D475-7146-48075A91C90B}"/>
              </a:ext>
            </a:extLst>
          </p:cNvPr>
          <p:cNvSpPr txBox="1"/>
          <p:nvPr/>
        </p:nvSpPr>
        <p:spPr>
          <a:xfrm>
            <a:off x="4056288" y="1994427"/>
            <a:ext cx="7501005" cy="1383914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0" lvl="0" indent="0" defTabSz="6223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200" b="1" kern="1200" dirty="0">
                <a:latin typeface="Avenir Next LT Pro" panose="020B0504020202020204" pitchFamily="34" charset="0"/>
              </a:rPr>
              <a:t>THE DNA</a:t>
            </a:r>
          </a:p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dirty="0">
                <a:latin typeface="Avenir Next LT Pro" panose="020B0504020202020204" pitchFamily="34" charset="0"/>
              </a:rPr>
              <a:t>In the strategic sector of mobility and vehicle maintenance, </a:t>
            </a:r>
            <a:br>
              <a:rPr lang="en-US" sz="1400" dirty="0">
                <a:latin typeface="Avenir Next LT Pro" panose="020B0504020202020204" pitchFamily="34" charset="0"/>
              </a:rPr>
            </a:br>
            <a:r>
              <a:rPr lang="en-US" sz="1400" dirty="0">
                <a:latin typeface="Avenir Next LT Pro" panose="020B0504020202020204" pitchFamily="34" charset="0"/>
              </a:rPr>
              <a:t>belonging to a strong and recognized Group, </a:t>
            </a:r>
            <a:br>
              <a:rPr lang="en-US" sz="1400" dirty="0">
                <a:latin typeface="Avenir Next LT Pro" panose="020B0504020202020204" pitchFamily="34" charset="0"/>
              </a:rPr>
            </a:br>
            <a:r>
              <a:rPr lang="en-US" sz="1600" dirty="0" err="1">
                <a:latin typeface="Avenir Next LT Pro" panose="020B0504020202020204" pitchFamily="34" charset="0"/>
              </a:rPr>
              <a:t>Euromaster</a:t>
            </a:r>
            <a:r>
              <a:rPr lang="en-US" sz="1600" dirty="0">
                <a:latin typeface="Avenir Next LT Pro" panose="020B0504020202020204" pitchFamily="34" charset="0"/>
              </a:rPr>
              <a:t> is a responsible leader that relies on dedicated men </a:t>
            </a:r>
            <a:br>
              <a:rPr lang="en-US" sz="1600" dirty="0">
                <a:latin typeface="Avenir Next LT Pro" panose="020B0504020202020204" pitchFamily="34" charset="0"/>
              </a:rPr>
            </a:br>
            <a:r>
              <a:rPr lang="en-US" sz="1600" dirty="0">
                <a:latin typeface="Avenir Next LT Pro" panose="020B0504020202020204" pitchFamily="34" charset="0"/>
              </a:rPr>
              <a:t>and women to place safety at the heart of its actions.</a:t>
            </a:r>
            <a:endParaRPr lang="fr-FR" sz="1600" b="1" kern="1200" dirty="0">
              <a:latin typeface="Avenir Next LT Pro" panose="020B0504020202020204" pitchFamily="34" charset="0"/>
            </a:endParaRPr>
          </a:p>
        </p:txBody>
      </p:sp>
      <p:pic>
        <p:nvPicPr>
          <p:cNvPr id="31" name="Picture 8" descr="Monnaie d'or Icons gratuit">
            <a:extLst>
              <a:ext uri="{FF2B5EF4-FFF2-40B4-BE49-F238E27FC236}">
                <a16:creationId xmlns:a16="http://schemas.microsoft.com/office/drawing/2014/main" id="{2DC3F57D-57EC-D071-B13A-E5AE58402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314" y="1046431"/>
            <a:ext cx="714197" cy="714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ctangle : coins arrondis 7">
            <a:extLst>
              <a:ext uri="{FF2B5EF4-FFF2-40B4-BE49-F238E27FC236}">
                <a16:creationId xmlns:a16="http://schemas.microsoft.com/office/drawing/2014/main" id="{4752127E-7F28-5D3B-D325-460B509760E7}"/>
              </a:ext>
            </a:extLst>
          </p:cNvPr>
          <p:cNvSpPr txBox="1"/>
          <p:nvPr/>
        </p:nvSpPr>
        <p:spPr>
          <a:xfrm>
            <a:off x="2639616" y="1022988"/>
            <a:ext cx="5905232" cy="59477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200" b="1" kern="1200" dirty="0">
                <a:latin typeface="Avenir Next LT Pro" panose="020B0504020202020204" pitchFamily="34" charset="0"/>
              </a:rPr>
              <a:t>VALUES</a:t>
            </a:r>
          </a:p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b="1" kern="1200" dirty="0">
                <a:latin typeface="Avenir Next LT Pro" panose="020B0504020202020204" pitchFamily="34" charset="0"/>
              </a:rPr>
              <a:t>Expertise, Safety, Honesty, Customer Expectations</a:t>
            </a:r>
            <a:endParaRPr lang="fr-FR" sz="1100" b="1" kern="12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0666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1A19BBA5-9F36-F8B8-7CC1-92810A60CD4A}"/>
              </a:ext>
            </a:extLst>
          </p:cNvPr>
          <p:cNvSpPr txBox="1"/>
          <p:nvPr/>
        </p:nvSpPr>
        <p:spPr>
          <a:xfrm>
            <a:off x="183323" y="468064"/>
            <a:ext cx="596509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rgbClr val="000000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Employer communication objectives</a:t>
            </a:r>
          </a:p>
          <a:p>
            <a:endParaRPr lang="fr-FR" sz="1400" b="1" i="1" dirty="0">
              <a:latin typeface="Avenir Next LT Pro" panose="020B05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953344D-F44A-00C2-5742-4B09A8AE3177}"/>
              </a:ext>
            </a:extLst>
          </p:cNvPr>
          <p:cNvSpPr txBox="1"/>
          <p:nvPr/>
        </p:nvSpPr>
        <p:spPr>
          <a:xfrm>
            <a:off x="1039138" y="1356838"/>
            <a:ext cx="737334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Candidates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Attract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them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,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recruit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them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, and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integrate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them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well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&gt;&gt;Target a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younger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and more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female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audience.</a:t>
            </a: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Employees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Engage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them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,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retain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them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, and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make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them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proud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&gt;&gt;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Turn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them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into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true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ambassadors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AF90DAE-51B6-847B-F951-403B1D77D0A8}"/>
              </a:ext>
            </a:extLst>
          </p:cNvPr>
          <p:cNvSpPr txBox="1"/>
          <p:nvPr/>
        </p:nvSpPr>
        <p:spPr>
          <a:xfrm>
            <a:off x="183323" y="3757488"/>
            <a:ext cx="287450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rgbClr val="000000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Creative Concept</a:t>
            </a:r>
          </a:p>
          <a:p>
            <a:endParaRPr lang="fr-FR" sz="1400" b="1" i="1" dirty="0">
              <a:latin typeface="Avenir Next LT Pro" panose="020B05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624CC78-DE66-EBCC-A0B0-085A110710FC}"/>
              </a:ext>
            </a:extLst>
          </p:cNvPr>
          <p:cNvSpPr txBox="1"/>
          <p:nvPr/>
        </p:nvSpPr>
        <p:spPr>
          <a:xfrm>
            <a:off x="1182077" y="5239168"/>
            <a:ext cx="30961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0" dirty="0">
                <a:solidFill>
                  <a:schemeClr val="bg1"/>
                </a:solidFill>
                <a:effectLst/>
                <a:highlight>
                  <a:srgbClr val="154194"/>
                </a:highlight>
                <a:latin typeface="Avenir Next LT Pro" panose="020B0504020202020204" pitchFamily="34" charset="0"/>
              </a:rPr>
              <a:t>Together,</a:t>
            </a:r>
            <a:br>
              <a:rPr lang="en-US" sz="2000" b="1" i="0" dirty="0">
                <a:solidFill>
                  <a:schemeClr val="bg1"/>
                </a:solidFill>
                <a:effectLst/>
                <a:highlight>
                  <a:srgbClr val="154194"/>
                </a:highlight>
                <a:latin typeface="Avenir Next LT Pro" panose="020B0504020202020204" pitchFamily="34" charset="0"/>
              </a:rPr>
            </a:br>
            <a:r>
              <a:rPr lang="en-US" sz="2000" b="1" i="0" dirty="0">
                <a:solidFill>
                  <a:schemeClr val="bg1"/>
                </a:solidFill>
                <a:effectLst/>
                <a:highlight>
                  <a:srgbClr val="154194"/>
                </a:highlight>
                <a:latin typeface="Avenir Next LT Pro" panose="020B0504020202020204" pitchFamily="34" charset="0"/>
              </a:rPr>
              <a:t>let's grow who you are.</a:t>
            </a:r>
            <a:endParaRPr lang="fr-FR" sz="2000" b="1" dirty="0">
              <a:solidFill>
                <a:schemeClr val="bg1"/>
              </a:solidFill>
              <a:highlight>
                <a:srgbClr val="154194"/>
              </a:highlight>
              <a:latin typeface="Avenir Next LT Pro" panose="020B050402020202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98A58AB-85A7-4873-5629-624A0F91B7FD}"/>
              </a:ext>
            </a:extLst>
          </p:cNvPr>
          <p:cNvSpPr txBox="1"/>
          <p:nvPr/>
        </p:nvSpPr>
        <p:spPr>
          <a:xfrm>
            <a:off x="1182077" y="4242351"/>
            <a:ext cx="788710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en-US" i="1" dirty="0">
                <a:latin typeface="Avenir Next LT Pro" panose="020B0504020202020204" pitchFamily="34" charset="0"/>
              </a:rPr>
            </a:br>
            <a:r>
              <a:rPr lang="en-US" b="0" i="1" dirty="0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  <a:t>Define a unique and differentiating expression territory in line with the corporate graphic charter and the engagement concept:</a:t>
            </a:r>
            <a:endParaRPr lang="fr-FR" i="1" dirty="0">
              <a:latin typeface="Avenir Next LT Pro" panose="020B0504020202020204" pitchFamily="34" charset="0"/>
            </a:endParaRPr>
          </a:p>
        </p:txBody>
      </p:sp>
      <p:sp>
        <p:nvSpPr>
          <p:cNvPr id="11" name="Triangle isocèle 10">
            <a:extLst>
              <a:ext uri="{FF2B5EF4-FFF2-40B4-BE49-F238E27FC236}">
                <a16:creationId xmlns:a16="http://schemas.microsoft.com/office/drawing/2014/main" id="{F8BA7DB2-1F8F-DED8-0215-6A50AE8DA85D}"/>
              </a:ext>
            </a:extLst>
          </p:cNvPr>
          <p:cNvSpPr/>
          <p:nvPr/>
        </p:nvSpPr>
        <p:spPr>
          <a:xfrm rot="5400000">
            <a:off x="346646" y="1486133"/>
            <a:ext cx="789709" cy="3584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0AB62020-0626-00AD-3FD2-7DDC8604B380}"/>
              </a:ext>
            </a:extLst>
          </p:cNvPr>
          <p:cNvSpPr/>
          <p:nvPr/>
        </p:nvSpPr>
        <p:spPr>
          <a:xfrm rot="5400000">
            <a:off x="365113" y="2729629"/>
            <a:ext cx="789709" cy="3584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Triangle isocèle 11">
            <a:extLst>
              <a:ext uri="{FF2B5EF4-FFF2-40B4-BE49-F238E27FC236}">
                <a16:creationId xmlns:a16="http://schemas.microsoft.com/office/drawing/2014/main" id="{137275EE-72FD-49D2-164C-C36B6241366C}"/>
              </a:ext>
            </a:extLst>
          </p:cNvPr>
          <p:cNvSpPr/>
          <p:nvPr/>
        </p:nvSpPr>
        <p:spPr>
          <a:xfrm rot="5400000">
            <a:off x="410486" y="5325184"/>
            <a:ext cx="789709" cy="3584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9753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800" dirty="0">
                <a:cs typeface="Calibri Light" panose="020F0302020204030204" pitchFamily="34" charset="0"/>
              </a:rPr>
              <a:t>#Franchise-campaign</a:t>
            </a:r>
          </a:p>
        </p:txBody>
      </p:sp>
    </p:spTree>
    <p:extLst>
      <p:ext uri="{BB962C8B-B14F-4D97-AF65-F5344CB8AC3E}">
        <p14:creationId xmlns:p14="http://schemas.microsoft.com/office/powerpoint/2010/main" val="37762249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  <a:t>Creative Expression</a:t>
            </a:r>
            <a:endParaRPr lang="fr-FR" sz="4800" dirty="0"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E8DFE71-E9B3-9CD3-1AA9-421E2CE28152}"/>
              </a:ext>
            </a:extLst>
          </p:cNvPr>
          <p:cNvSpPr txBox="1"/>
          <p:nvPr/>
        </p:nvSpPr>
        <p:spPr>
          <a:xfrm>
            <a:off x="3860063" y="3429000"/>
            <a:ext cx="453681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800" b="1" dirty="0">
                <a:latin typeface="Avenir Next LT Pro" panose="020B0504020202020204" pitchFamily="34" charset="0"/>
              </a:rPr>
              <a:t>#1- CHILDHOOD DREAM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1815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Espace réservé du contenu 3">
            <a:extLst>
              <a:ext uri="{FF2B5EF4-FFF2-40B4-BE49-F238E27FC236}">
                <a16:creationId xmlns:a16="http://schemas.microsoft.com/office/drawing/2014/main" id="{BF2C2D6C-EFBB-3552-F9A1-A4674D6AF9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719" y="76200"/>
            <a:ext cx="4740561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6554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Espace réservé du contenu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D8925CDD-68DA-03D5-3BE2-D00AC56E72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719" y="76200"/>
            <a:ext cx="4740561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9311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Espace réservé du contenu 3">
            <a:extLst>
              <a:ext uri="{FF2B5EF4-FFF2-40B4-BE49-F238E27FC236}">
                <a16:creationId xmlns:a16="http://schemas.microsoft.com/office/drawing/2014/main" id="{BF2C2D6C-EFBB-3552-F9A1-A4674D6AF9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49" y="924721"/>
            <a:ext cx="3540827" cy="5008557"/>
          </a:xfrm>
          <a:prstGeom prst="rect">
            <a:avLst/>
          </a:prstGeom>
        </p:spPr>
      </p:pic>
      <p:pic>
        <p:nvPicPr>
          <p:cNvPr id="4" name="Espace réservé du contenu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4BC85987-84CF-F429-8B92-29DF4D53B2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325" y="924721"/>
            <a:ext cx="3540827" cy="500855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061FC9EA-9FE7-D587-030F-DE3782239777}"/>
              </a:ext>
            </a:extLst>
          </p:cNvPr>
          <p:cNvSpPr txBox="1">
            <a:spLocks/>
          </p:cNvSpPr>
          <p:nvPr/>
        </p:nvSpPr>
        <p:spPr bwMode="auto">
          <a:xfrm>
            <a:off x="7682830" y="1183730"/>
            <a:ext cx="4343492" cy="4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1400" dirty="0">
              <a:solidFill>
                <a:schemeClr val="bg1"/>
              </a:solidFill>
            </a:endParaRPr>
          </a:p>
          <a:p>
            <a:pPr algn="l"/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Together,</a:t>
            </a:r>
            <a:b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let's grow who you are.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br>
              <a:rPr lang="fr-FR" sz="1400" dirty="0">
                <a:solidFill>
                  <a:schemeClr val="bg1"/>
                </a:solidFill>
              </a:rPr>
            </a:br>
            <a:r>
              <a:rPr lang="fr-FR" sz="1400" dirty="0">
                <a:solidFill>
                  <a:schemeClr val="bg1"/>
                </a:solidFill>
              </a:rPr>
              <a:t>Euromaster </a:t>
            </a:r>
            <a:r>
              <a:rPr lang="fr-FR" sz="1400" dirty="0" err="1">
                <a:solidFill>
                  <a:schemeClr val="bg1"/>
                </a:solidFill>
              </a:rPr>
              <a:t>is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hiring</a:t>
            </a:r>
            <a:br>
              <a:rPr lang="fr-FR" sz="1400" dirty="0">
                <a:solidFill>
                  <a:schemeClr val="bg1"/>
                </a:solidFill>
              </a:rPr>
            </a:br>
            <a:br>
              <a:rPr lang="fr-FR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Do you want to develop your skills with </a:t>
            </a:r>
            <a:r>
              <a:rPr lang="en-US" sz="1400" dirty="0" err="1">
                <a:solidFill>
                  <a:schemeClr val="bg1"/>
                </a:solidFill>
              </a:rPr>
              <a:t>Euromaster</a:t>
            </a:r>
            <a:r>
              <a:rPr lang="en-US" sz="1400" dirty="0">
                <a:solidFill>
                  <a:schemeClr val="bg1"/>
                </a:solidFill>
              </a:rPr>
              <a:t>, the leader in tire distribution and professional vehicle maintenance in </a:t>
            </a:r>
            <a:r>
              <a:rPr lang="en-US" sz="1400" dirty="0" err="1">
                <a:solidFill>
                  <a:schemeClr val="bg1"/>
                </a:solidFill>
              </a:rPr>
              <a:t>France?Join</a:t>
            </a:r>
            <a:r>
              <a:rPr lang="en-US" sz="1400" dirty="0">
                <a:solidFill>
                  <a:schemeClr val="bg1"/>
                </a:solidFill>
              </a:rPr>
              <a:t> our teams of in-store salespeople, field sales representatives, key account managers, and regional managers.</a:t>
            </a:r>
            <a:endParaRPr lang="fr-FR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4009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  <a:t>Creative Expression</a:t>
            </a:r>
            <a:endParaRPr lang="fr-FR" sz="4800" dirty="0"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E8DFE71-E9B3-9CD3-1AA9-421E2CE28152}"/>
              </a:ext>
            </a:extLst>
          </p:cNvPr>
          <p:cNvSpPr txBox="1"/>
          <p:nvPr/>
        </p:nvSpPr>
        <p:spPr>
          <a:xfrm>
            <a:off x="3860063" y="3429000"/>
            <a:ext cx="305243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800" b="1" dirty="0">
                <a:latin typeface="Avenir Next LT Pro" panose="020B0504020202020204" pitchFamily="34" charset="0"/>
              </a:rPr>
              <a:t>#2- SILHOUETTE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8370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Espace réservé du contenu 9" descr="Une image contenant texte, capture d’écran&#10;&#10;Description générée automatiquement">
            <a:extLst>
              <a:ext uri="{FF2B5EF4-FFF2-40B4-BE49-F238E27FC236}">
                <a16:creationId xmlns:a16="http://schemas.microsoft.com/office/drawing/2014/main" id="{892CA316-E56F-4A89-8BCE-5E321276A97C}"/>
              </a:ext>
            </a:extLst>
          </p:cNvPr>
          <p:cNvPicPr>
            <a:picLocks noGrp="1"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719" y="76200"/>
            <a:ext cx="4740561" cy="6705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88601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Espace réservé du contenu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352EC9-42C0-41DB-817D-76B74394F003}"/>
              </a:ext>
            </a:extLst>
          </p:cNvPr>
          <p:cNvPicPr>
            <a:picLocks noGrp="1"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719" y="76200"/>
            <a:ext cx="4740561" cy="6705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64928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061FC9EA-9FE7-D587-030F-DE3782239777}"/>
              </a:ext>
            </a:extLst>
          </p:cNvPr>
          <p:cNvSpPr txBox="1">
            <a:spLocks/>
          </p:cNvSpPr>
          <p:nvPr/>
        </p:nvSpPr>
        <p:spPr bwMode="auto">
          <a:xfrm>
            <a:off x="7682830" y="1183730"/>
            <a:ext cx="4343492" cy="4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1400" dirty="0">
              <a:solidFill>
                <a:schemeClr val="bg1"/>
              </a:solidFill>
            </a:endParaRPr>
          </a:p>
          <a:p>
            <a:pPr algn="l"/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Together,</a:t>
            </a:r>
            <a:b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let's grow who you are.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br>
              <a:rPr lang="fr-FR" sz="1400" dirty="0">
                <a:solidFill>
                  <a:schemeClr val="bg1"/>
                </a:solidFill>
              </a:rPr>
            </a:br>
            <a:r>
              <a:rPr lang="fr-FR" sz="1400" dirty="0">
                <a:solidFill>
                  <a:schemeClr val="bg1"/>
                </a:solidFill>
              </a:rPr>
              <a:t>Euromaster </a:t>
            </a:r>
            <a:r>
              <a:rPr lang="fr-FR" sz="1400" dirty="0" err="1">
                <a:solidFill>
                  <a:schemeClr val="bg1"/>
                </a:solidFill>
              </a:rPr>
              <a:t>is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hiring</a:t>
            </a:r>
            <a:br>
              <a:rPr lang="fr-FR" sz="1400" dirty="0">
                <a:solidFill>
                  <a:schemeClr val="bg1"/>
                </a:solidFill>
              </a:rPr>
            </a:br>
            <a:br>
              <a:rPr lang="fr-FR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Do you want to develop your skills with </a:t>
            </a:r>
            <a:r>
              <a:rPr lang="en-US" sz="1400" dirty="0" err="1">
                <a:solidFill>
                  <a:schemeClr val="bg1"/>
                </a:solidFill>
              </a:rPr>
              <a:t>Euromaster</a:t>
            </a:r>
            <a:r>
              <a:rPr lang="en-US" sz="1400" dirty="0">
                <a:solidFill>
                  <a:schemeClr val="bg1"/>
                </a:solidFill>
              </a:rPr>
              <a:t>, the leader in tire distribution and professional vehicle maintenance in </a:t>
            </a:r>
            <a:r>
              <a:rPr lang="en-US" sz="1400" dirty="0" err="1">
                <a:solidFill>
                  <a:schemeClr val="bg1"/>
                </a:solidFill>
              </a:rPr>
              <a:t>France?Join</a:t>
            </a:r>
            <a:r>
              <a:rPr lang="en-US" sz="1400" dirty="0">
                <a:solidFill>
                  <a:schemeClr val="bg1"/>
                </a:solidFill>
              </a:rPr>
              <a:t> our teams of in-store salespeople, field sales representatives, key account managers, and regional managers.</a:t>
            </a:r>
            <a:endParaRPr lang="fr-FR" sz="1400" dirty="0">
              <a:solidFill>
                <a:schemeClr val="bg1"/>
              </a:solidFill>
            </a:endParaRPr>
          </a:p>
        </p:txBody>
      </p:sp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DD192BE7-7DF7-7F17-2DF2-73BA16EECF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508" y="1032263"/>
            <a:ext cx="3395700" cy="48032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Image 6" descr="Une image contenant texte, capture d’écran&#10;&#10;Description générée automatiquement">
            <a:extLst>
              <a:ext uri="{FF2B5EF4-FFF2-40B4-BE49-F238E27FC236}">
                <a16:creationId xmlns:a16="http://schemas.microsoft.com/office/drawing/2014/main" id="{150A45F0-3242-A06A-D394-0FBFDC2A73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78" y="1032263"/>
            <a:ext cx="3395700" cy="48032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32361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  <a:t>Creative Expression</a:t>
            </a:r>
            <a:endParaRPr lang="fr-FR" sz="4800" dirty="0"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E8DFE71-E9B3-9CD3-1AA9-421E2CE28152}"/>
              </a:ext>
            </a:extLst>
          </p:cNvPr>
          <p:cNvSpPr txBox="1"/>
          <p:nvPr/>
        </p:nvSpPr>
        <p:spPr>
          <a:xfrm>
            <a:off x="3860063" y="3429000"/>
            <a:ext cx="198323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800" b="1" dirty="0">
                <a:latin typeface="Avenir Next LT Pro" panose="020B0504020202020204" pitchFamily="34" charset="0"/>
              </a:rPr>
              <a:t>#3- GIANT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0478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Espace réservé du contenu 4">
            <a:extLst>
              <a:ext uri="{FF2B5EF4-FFF2-40B4-BE49-F238E27FC236}">
                <a16:creationId xmlns:a16="http://schemas.microsoft.com/office/drawing/2014/main" id="{306C38D6-54FB-A440-6DB9-D85FA4D7B2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719" y="76200"/>
            <a:ext cx="4740561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863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1A19BBA5-9F36-F8B8-7CC1-92810A60CD4A}"/>
              </a:ext>
            </a:extLst>
          </p:cNvPr>
          <p:cNvSpPr txBox="1"/>
          <p:nvPr/>
        </p:nvSpPr>
        <p:spPr>
          <a:xfrm>
            <a:off x="183323" y="468064"/>
            <a:ext cx="599555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rgbClr val="000000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Franchise communication objectives</a:t>
            </a:r>
          </a:p>
          <a:p>
            <a:endParaRPr lang="fr-FR" sz="1400" b="1" i="1" dirty="0">
              <a:latin typeface="Avenir Next LT Pro" panose="020B05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953344D-F44A-00C2-5742-4B09A8AE3177}"/>
              </a:ext>
            </a:extLst>
          </p:cNvPr>
          <p:cNvSpPr txBox="1"/>
          <p:nvPr/>
        </p:nvSpPr>
        <p:spPr>
          <a:xfrm>
            <a:off x="1039138" y="1356838"/>
            <a:ext cx="73733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 dirty="0">
                <a:effectLst/>
                <a:latin typeface="Avenir Next LT Pro" panose="020B0504020202020204" pitchFamily="34" charset="0"/>
              </a:rPr>
              <a:t>Attract new franchisees and ensure they share our values, our commitment to quality, and our vision for the future of mobility.</a:t>
            </a:r>
            <a:endParaRPr lang="fr-FR" b="1" dirty="0">
              <a:latin typeface="Avenir Next LT Pro" panose="020B05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CEC2A3B-3561-3C56-9A1A-DD17B124A99C}"/>
              </a:ext>
            </a:extLst>
          </p:cNvPr>
          <p:cNvSpPr txBox="1"/>
          <p:nvPr/>
        </p:nvSpPr>
        <p:spPr>
          <a:xfrm>
            <a:off x="1039138" y="1856835"/>
            <a:ext cx="915064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en-US" i="1" dirty="0">
                <a:latin typeface="Avenir Next LT Pro" panose="020B0504020202020204" pitchFamily="34" charset="0"/>
              </a:rPr>
            </a:br>
            <a:r>
              <a:rPr lang="en-US" b="0" i="1" dirty="0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  <a:t>By defining key messages that resonate with our prospects, we can better target and attract motivated and qualified entrepreneurs, ready to grow with </a:t>
            </a:r>
            <a:r>
              <a:rPr lang="en-US" b="0" i="1" dirty="0" err="1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  <a:t>Euromaster</a:t>
            </a:r>
            <a:r>
              <a:rPr lang="en-US" b="0" i="1" dirty="0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  <a:t>.</a:t>
            </a:r>
            <a:endParaRPr lang="fr-FR" i="1" dirty="0">
              <a:latin typeface="Avenir Next LT Pro" panose="020B050402020202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AF90DAE-51B6-847B-F951-403B1D77D0A8}"/>
              </a:ext>
            </a:extLst>
          </p:cNvPr>
          <p:cNvSpPr txBox="1"/>
          <p:nvPr/>
        </p:nvSpPr>
        <p:spPr>
          <a:xfrm>
            <a:off x="183323" y="3303701"/>
            <a:ext cx="287450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rgbClr val="000000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Creative Concept</a:t>
            </a:r>
          </a:p>
          <a:p>
            <a:endParaRPr lang="fr-FR" sz="1400" b="1" i="1" dirty="0">
              <a:latin typeface="Avenir Next LT Pro" panose="020B05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624CC78-DE66-EBCC-A0B0-085A110710FC}"/>
              </a:ext>
            </a:extLst>
          </p:cNvPr>
          <p:cNvSpPr txBox="1"/>
          <p:nvPr/>
        </p:nvSpPr>
        <p:spPr>
          <a:xfrm>
            <a:off x="1118790" y="4010879"/>
            <a:ext cx="82129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0" dirty="0">
                <a:solidFill>
                  <a:schemeClr val="bg1"/>
                </a:solidFill>
                <a:effectLst/>
                <a:highlight>
                  <a:srgbClr val="154194"/>
                </a:highlight>
                <a:latin typeface="Avenir Next LT Pro" panose="020B0504020202020204" pitchFamily="34" charset="0"/>
              </a:rPr>
              <a:t>EUROMASTER FRANCHISE </a:t>
            </a:r>
            <a:br>
              <a:rPr lang="en-US" sz="2000" b="1" i="0" dirty="0">
                <a:solidFill>
                  <a:schemeClr val="bg1"/>
                </a:solidFill>
                <a:effectLst/>
                <a:highlight>
                  <a:srgbClr val="154194"/>
                </a:highlight>
                <a:latin typeface="Avenir Next LT Pro" panose="020B0504020202020204" pitchFamily="34" charset="0"/>
              </a:rPr>
            </a:br>
            <a:r>
              <a:rPr lang="en-US" sz="2000" b="1" i="0" dirty="0">
                <a:solidFill>
                  <a:schemeClr val="bg1"/>
                </a:solidFill>
                <a:effectLst/>
                <a:highlight>
                  <a:srgbClr val="154194"/>
                </a:highlight>
                <a:latin typeface="Avenir Next LT Pro" panose="020B0504020202020204" pitchFamily="34" charset="0"/>
              </a:rPr>
              <a:t>the choice of a powerful network that values ​​your independence</a:t>
            </a:r>
            <a:endParaRPr lang="fr-FR" sz="2000" b="1" dirty="0">
              <a:solidFill>
                <a:schemeClr val="bg1"/>
              </a:solidFill>
              <a:highlight>
                <a:srgbClr val="154194"/>
              </a:highlight>
              <a:latin typeface="Avenir Next LT Pro" panose="020B050402020202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98A58AB-85A7-4873-5629-624A0F91B7FD}"/>
              </a:ext>
            </a:extLst>
          </p:cNvPr>
          <p:cNvSpPr txBox="1"/>
          <p:nvPr/>
        </p:nvSpPr>
        <p:spPr>
          <a:xfrm>
            <a:off x="1182078" y="4504345"/>
            <a:ext cx="60973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en-US" i="1" dirty="0">
                <a:latin typeface="Avenir Next LT Pro" panose="020B0504020202020204" pitchFamily="34" charset="0"/>
              </a:rPr>
            </a:br>
            <a:r>
              <a:rPr lang="en-US" b="0" i="1" dirty="0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  <a:t>Collective strength, individual freedom,</a:t>
            </a:r>
            <a:br>
              <a:rPr lang="en-US" b="0" i="1" dirty="0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</a:br>
            <a:r>
              <a:rPr lang="en-US" b="0" i="1" dirty="0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  <a:t>that’s the spirit of the </a:t>
            </a:r>
            <a:r>
              <a:rPr lang="en-US" b="0" i="1" dirty="0" err="1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  <a:t>Euromaster</a:t>
            </a:r>
            <a:r>
              <a:rPr lang="en-US" b="0" i="1" dirty="0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  <a:t> Franchise</a:t>
            </a:r>
            <a:endParaRPr lang="fr-FR" i="1" dirty="0">
              <a:latin typeface="Avenir Next LT Pro" panose="020B0504020202020204" pitchFamily="34" charset="0"/>
            </a:endParaRPr>
          </a:p>
        </p:txBody>
      </p:sp>
      <p:sp>
        <p:nvSpPr>
          <p:cNvPr id="10" name="Triangle isocèle 9">
            <a:extLst>
              <a:ext uri="{FF2B5EF4-FFF2-40B4-BE49-F238E27FC236}">
                <a16:creationId xmlns:a16="http://schemas.microsoft.com/office/drawing/2014/main" id="{3201663C-66E2-1A08-20AB-45852FCC1463}"/>
              </a:ext>
            </a:extLst>
          </p:cNvPr>
          <p:cNvSpPr/>
          <p:nvPr/>
        </p:nvSpPr>
        <p:spPr>
          <a:xfrm rot="5400000">
            <a:off x="333857" y="4144693"/>
            <a:ext cx="789709" cy="358435"/>
          </a:xfrm>
          <a:prstGeom prst="triangl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riangle isocèle 10">
            <a:extLst>
              <a:ext uri="{FF2B5EF4-FFF2-40B4-BE49-F238E27FC236}">
                <a16:creationId xmlns:a16="http://schemas.microsoft.com/office/drawing/2014/main" id="{F8BA7DB2-1F8F-DED8-0215-6A50AE8DA85D}"/>
              </a:ext>
            </a:extLst>
          </p:cNvPr>
          <p:cNvSpPr/>
          <p:nvPr/>
        </p:nvSpPr>
        <p:spPr>
          <a:xfrm rot="5400000">
            <a:off x="346646" y="1486133"/>
            <a:ext cx="789709" cy="358435"/>
          </a:xfrm>
          <a:prstGeom prst="triangl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6852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Espace réservé du contenu 4" descr="Une image contenant texte, homme, extérieur&#10;&#10;Description générée automatiquement">
            <a:extLst>
              <a:ext uri="{FF2B5EF4-FFF2-40B4-BE49-F238E27FC236}">
                <a16:creationId xmlns:a16="http://schemas.microsoft.com/office/drawing/2014/main" id="{F472907F-10EB-0B8F-0EA7-ECB33A7513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719" y="76200"/>
            <a:ext cx="4740561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70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061FC9EA-9FE7-D587-030F-DE3782239777}"/>
              </a:ext>
            </a:extLst>
          </p:cNvPr>
          <p:cNvSpPr txBox="1">
            <a:spLocks/>
          </p:cNvSpPr>
          <p:nvPr/>
        </p:nvSpPr>
        <p:spPr bwMode="auto">
          <a:xfrm>
            <a:off x="7682830" y="1183730"/>
            <a:ext cx="4343492" cy="4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1400" dirty="0">
              <a:solidFill>
                <a:schemeClr val="bg1"/>
              </a:solidFill>
            </a:endParaRPr>
          </a:p>
          <a:p>
            <a:pPr algn="l"/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Together,</a:t>
            </a:r>
            <a:b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let's grow who you are.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br>
              <a:rPr lang="fr-FR" sz="1400" dirty="0">
                <a:solidFill>
                  <a:schemeClr val="bg1"/>
                </a:solidFill>
              </a:rPr>
            </a:br>
            <a:r>
              <a:rPr lang="fr-FR" sz="1400" dirty="0">
                <a:solidFill>
                  <a:schemeClr val="bg1"/>
                </a:solidFill>
              </a:rPr>
              <a:t>Euromaster </a:t>
            </a:r>
            <a:r>
              <a:rPr lang="fr-FR" sz="1400" dirty="0" err="1">
                <a:solidFill>
                  <a:schemeClr val="bg1"/>
                </a:solidFill>
              </a:rPr>
              <a:t>is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hiring</a:t>
            </a:r>
            <a:br>
              <a:rPr lang="fr-FR" sz="1400" dirty="0">
                <a:solidFill>
                  <a:schemeClr val="bg1"/>
                </a:solidFill>
              </a:rPr>
            </a:br>
            <a:br>
              <a:rPr lang="fr-FR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Do you want to develop your skills with </a:t>
            </a:r>
            <a:r>
              <a:rPr lang="en-US" sz="1400" dirty="0" err="1">
                <a:solidFill>
                  <a:schemeClr val="bg1"/>
                </a:solidFill>
              </a:rPr>
              <a:t>Euromaster</a:t>
            </a:r>
            <a:r>
              <a:rPr lang="en-US" sz="1400" dirty="0">
                <a:solidFill>
                  <a:schemeClr val="bg1"/>
                </a:solidFill>
              </a:rPr>
              <a:t>, the leader in tire distribution and professional vehicle maintenance in </a:t>
            </a:r>
            <a:r>
              <a:rPr lang="en-US" sz="1400" dirty="0" err="1">
                <a:solidFill>
                  <a:schemeClr val="bg1"/>
                </a:solidFill>
              </a:rPr>
              <a:t>France?Join</a:t>
            </a:r>
            <a:r>
              <a:rPr lang="en-US" sz="1400" dirty="0">
                <a:solidFill>
                  <a:schemeClr val="bg1"/>
                </a:solidFill>
              </a:rPr>
              <a:t> our teams of in-store salespeople, field sales representatives, key account managers, and regional managers.</a:t>
            </a:r>
            <a:endParaRPr lang="fr-FR" sz="1400" dirty="0">
              <a:solidFill>
                <a:schemeClr val="bg1"/>
              </a:solidFill>
            </a:endParaRPr>
          </a:p>
        </p:txBody>
      </p:sp>
      <p:pic>
        <p:nvPicPr>
          <p:cNvPr id="3" name="Espace réservé du contenu 6">
            <a:extLst>
              <a:ext uri="{FF2B5EF4-FFF2-40B4-BE49-F238E27FC236}">
                <a16:creationId xmlns:a16="http://schemas.microsoft.com/office/drawing/2014/main" id="{52BB9644-02D1-1EF9-6451-B8DD548EB2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78" y="910517"/>
            <a:ext cx="3560910" cy="5036965"/>
          </a:xfrm>
          <a:prstGeom prst="rect">
            <a:avLst/>
          </a:prstGeom>
        </p:spPr>
      </p:pic>
      <p:pic>
        <p:nvPicPr>
          <p:cNvPr id="4" name="Espace réservé du contenu 8" descr="Une image contenant texte, homme, extérieur&#10;&#10;Description générée automatiquement">
            <a:extLst>
              <a:ext uri="{FF2B5EF4-FFF2-40B4-BE49-F238E27FC236}">
                <a16:creationId xmlns:a16="http://schemas.microsoft.com/office/drawing/2014/main" id="{F4D696B7-4099-D015-4356-6E2F2C0BC0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313" y="910515"/>
            <a:ext cx="3560911" cy="5036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7212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800" dirty="0">
                <a:cs typeface="Calibri Light" panose="020F0302020204030204" pitchFamily="34" charset="0"/>
              </a:rPr>
              <a:t>#Safety-Campaign</a:t>
            </a:r>
          </a:p>
        </p:txBody>
      </p:sp>
    </p:spTree>
    <p:extLst>
      <p:ext uri="{BB962C8B-B14F-4D97-AF65-F5344CB8AC3E}">
        <p14:creationId xmlns:p14="http://schemas.microsoft.com/office/powerpoint/2010/main" val="39662487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1A19BBA5-9F36-F8B8-7CC1-92810A60CD4A}"/>
              </a:ext>
            </a:extLst>
          </p:cNvPr>
          <p:cNvSpPr txBox="1"/>
          <p:nvPr/>
        </p:nvSpPr>
        <p:spPr>
          <a:xfrm>
            <a:off x="183323" y="3552085"/>
            <a:ext cx="539282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err="1">
                <a:solidFill>
                  <a:srgbClr val="000000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Safety</a:t>
            </a:r>
            <a:r>
              <a:rPr lang="fr-FR" sz="2400" b="1" dirty="0">
                <a:solidFill>
                  <a:srgbClr val="000000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communication objectives</a:t>
            </a:r>
          </a:p>
          <a:p>
            <a:endParaRPr lang="fr-FR" sz="1400" b="1" i="1" dirty="0">
              <a:latin typeface="Avenir Next LT Pro" panose="020B05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953344D-F44A-00C2-5742-4B09A8AE3177}"/>
              </a:ext>
            </a:extLst>
          </p:cNvPr>
          <p:cNvSpPr txBox="1"/>
          <p:nvPr/>
        </p:nvSpPr>
        <p:spPr>
          <a:xfrm>
            <a:off x="1039138" y="4440859"/>
            <a:ext cx="73733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The goal is to have the teams in CDS commit, both individually and collectively, to an action related to Double Reflex.</a:t>
            </a:r>
            <a:br>
              <a:rPr kumimoji="0" lang="en-US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br>
              <a:rPr kumimoji="0" lang="en-US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br>
              <a:rPr kumimoji="0" lang="en-US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r>
              <a:rPr kumimoji="0" lang="en-US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Make the "Double Reflex" concept visually impactful  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</p:txBody>
      </p:sp>
      <p:sp>
        <p:nvSpPr>
          <p:cNvPr id="11" name="Triangle isocèle 10">
            <a:extLst>
              <a:ext uri="{FF2B5EF4-FFF2-40B4-BE49-F238E27FC236}">
                <a16:creationId xmlns:a16="http://schemas.microsoft.com/office/drawing/2014/main" id="{F8BA7DB2-1F8F-DED8-0215-6A50AE8DA85D}"/>
              </a:ext>
            </a:extLst>
          </p:cNvPr>
          <p:cNvSpPr/>
          <p:nvPr/>
        </p:nvSpPr>
        <p:spPr>
          <a:xfrm rot="5400000">
            <a:off x="346646" y="4570154"/>
            <a:ext cx="789709" cy="3584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AF90DAE-51B6-847B-F951-403B1D77D0A8}"/>
              </a:ext>
            </a:extLst>
          </p:cNvPr>
          <p:cNvSpPr txBox="1"/>
          <p:nvPr/>
        </p:nvSpPr>
        <p:spPr>
          <a:xfrm>
            <a:off x="183323" y="648528"/>
            <a:ext cx="287450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rgbClr val="000000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Creative Concept</a:t>
            </a:r>
          </a:p>
          <a:p>
            <a:endParaRPr lang="fr-FR" sz="1400" b="1" i="1" dirty="0">
              <a:latin typeface="Avenir Next LT Pro" panose="020B050402020202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624CC78-DE66-EBCC-A0B0-085A110710FC}"/>
              </a:ext>
            </a:extLst>
          </p:cNvPr>
          <p:cNvSpPr txBox="1"/>
          <p:nvPr/>
        </p:nvSpPr>
        <p:spPr>
          <a:xfrm>
            <a:off x="1123001" y="1482094"/>
            <a:ext cx="8733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0" dirty="0">
                <a:solidFill>
                  <a:schemeClr val="bg1"/>
                </a:solidFill>
                <a:effectLst/>
                <a:highlight>
                  <a:srgbClr val="154194"/>
                </a:highlight>
                <a:latin typeface="Avenir Next LT Pro" panose="020B0504020202020204" pitchFamily="34" charset="0"/>
              </a:rPr>
              <a:t>"Safety Without Compromise" is </a:t>
            </a:r>
            <a:r>
              <a:rPr lang="en-US" sz="2000" b="1" i="0" dirty="0" err="1">
                <a:solidFill>
                  <a:schemeClr val="bg1"/>
                </a:solidFill>
                <a:effectLst/>
                <a:highlight>
                  <a:srgbClr val="154194"/>
                </a:highlight>
                <a:latin typeface="Avenir Next LT Pro" panose="020B0504020202020204" pitchFamily="34" charset="0"/>
              </a:rPr>
              <a:t>Euromaster's</a:t>
            </a:r>
            <a:r>
              <a:rPr lang="en-US" sz="2000" b="1" i="0" dirty="0">
                <a:solidFill>
                  <a:schemeClr val="bg1"/>
                </a:solidFill>
                <a:effectLst/>
                <a:highlight>
                  <a:srgbClr val="154194"/>
                </a:highlight>
                <a:latin typeface="Avenir Next LT Pro" panose="020B0504020202020204" pitchFamily="34" charset="0"/>
              </a:rPr>
              <a:t> primary commitment</a:t>
            </a:r>
            <a:endParaRPr lang="fr-FR" sz="2000" b="1" dirty="0">
              <a:solidFill>
                <a:schemeClr val="bg1"/>
              </a:solidFill>
              <a:highlight>
                <a:srgbClr val="154194"/>
              </a:highlight>
              <a:latin typeface="Avenir Next LT Pro" panose="020B050402020202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98A58AB-85A7-4873-5629-624A0F91B7FD}"/>
              </a:ext>
            </a:extLst>
          </p:cNvPr>
          <p:cNvSpPr txBox="1"/>
          <p:nvPr/>
        </p:nvSpPr>
        <p:spPr>
          <a:xfrm>
            <a:off x="1182077" y="1682149"/>
            <a:ext cx="788710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en-US" i="1" dirty="0">
                <a:latin typeface="Avenir Next LT Pro" panose="020B0504020202020204" pitchFamily="34" charset="0"/>
              </a:rPr>
            </a:br>
            <a:r>
              <a:rPr lang="en-US" b="0" i="1" dirty="0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  <a:t>Our approach, "Double Reflex – Always Vigilant and All for One," forms the foundation of attitudes and behaviors to be adopted daily within the </a:t>
            </a:r>
            <a:r>
              <a:rPr lang="en-US" b="0" i="1" dirty="0" err="1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  <a:t>Euromaster</a:t>
            </a:r>
            <a:r>
              <a:rPr lang="en-US" b="0" i="1" dirty="0">
                <a:solidFill>
                  <a:srgbClr val="202124"/>
                </a:solidFill>
                <a:effectLst/>
                <a:latin typeface="Avenir Next LT Pro" panose="020B0504020202020204" pitchFamily="34" charset="0"/>
              </a:rPr>
              <a:t> Group.</a:t>
            </a:r>
            <a:endParaRPr lang="fr-FR" i="1" dirty="0">
              <a:latin typeface="Avenir Next LT Pro" panose="020B0504020202020204" pitchFamily="34" charset="0"/>
            </a:endParaRPr>
          </a:p>
        </p:txBody>
      </p:sp>
      <p:sp>
        <p:nvSpPr>
          <p:cNvPr id="14" name="Triangle isocèle 13">
            <a:extLst>
              <a:ext uri="{FF2B5EF4-FFF2-40B4-BE49-F238E27FC236}">
                <a16:creationId xmlns:a16="http://schemas.microsoft.com/office/drawing/2014/main" id="{137275EE-72FD-49D2-164C-C36B6241366C}"/>
              </a:ext>
            </a:extLst>
          </p:cNvPr>
          <p:cNvSpPr/>
          <p:nvPr/>
        </p:nvSpPr>
        <p:spPr>
          <a:xfrm rot="5400000">
            <a:off x="410486" y="1534556"/>
            <a:ext cx="789709" cy="35843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3081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  <a:t>Creative Expression</a:t>
            </a:r>
            <a:endParaRPr lang="fr-FR" sz="4800" dirty="0"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E8DFE71-E9B3-9CD3-1AA9-421E2CE28152}"/>
              </a:ext>
            </a:extLst>
          </p:cNvPr>
          <p:cNvSpPr txBox="1"/>
          <p:nvPr/>
        </p:nvSpPr>
        <p:spPr>
          <a:xfrm>
            <a:off x="3860063" y="3429000"/>
            <a:ext cx="176676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800" b="1" dirty="0">
                <a:latin typeface="Avenir Next LT Pro" panose="020B0504020202020204" pitchFamily="34" charset="0"/>
              </a:rPr>
              <a:t>#1- FLAG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8661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8E4D920-0115-4FED-76AB-FA9D821E3D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794" y="0"/>
            <a:ext cx="5142411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27561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061FC9EA-9FE7-D587-030F-DE3782239777}"/>
              </a:ext>
            </a:extLst>
          </p:cNvPr>
          <p:cNvSpPr txBox="1">
            <a:spLocks/>
          </p:cNvSpPr>
          <p:nvPr/>
        </p:nvSpPr>
        <p:spPr bwMode="auto">
          <a:xfrm>
            <a:off x="7558139" y="1682493"/>
            <a:ext cx="4343492" cy="4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1400" dirty="0">
              <a:solidFill>
                <a:schemeClr val="bg1"/>
              </a:solidFill>
            </a:endParaRPr>
          </a:p>
          <a:p>
            <a:pPr algn="l"/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Twice as vigilant.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br>
              <a:rPr lang="fr-FR" sz="14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To protect ourselves and others, together let's adopt 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the double reflex.</a:t>
            </a:r>
            <a:br>
              <a:rPr lang="fr-FR" sz="1400" dirty="0">
                <a:solidFill>
                  <a:schemeClr val="bg1"/>
                </a:solidFill>
              </a:rPr>
            </a:br>
            <a:br>
              <a:rPr lang="fr-FR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Safety Without Compromise</a:t>
            </a:r>
            <a:endParaRPr lang="fr-FR" sz="1400" dirty="0">
              <a:solidFill>
                <a:schemeClr val="bg1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CC77987-10B8-BFA5-35A4-CA3A0BC6A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70" y="0"/>
            <a:ext cx="5142411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57079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  <a:t>Creative Expression</a:t>
            </a:r>
            <a:endParaRPr lang="fr-FR" sz="4800" dirty="0"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E8DFE71-E9B3-9CD3-1AA9-421E2CE28152}"/>
              </a:ext>
            </a:extLst>
          </p:cNvPr>
          <p:cNvSpPr txBox="1"/>
          <p:nvPr/>
        </p:nvSpPr>
        <p:spPr>
          <a:xfrm>
            <a:off x="3860063" y="3429000"/>
            <a:ext cx="252498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800" b="1" dirty="0">
                <a:latin typeface="Avenir Next LT Pro" panose="020B0504020202020204" pitchFamily="34" charset="0"/>
              </a:rPr>
              <a:t>#2- VIGILANT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2586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9AB62B84-9F85-E4DB-23E0-35BE3F1F5708}"/>
              </a:ext>
            </a:extLst>
          </p:cNvPr>
          <p:cNvGrpSpPr/>
          <p:nvPr/>
        </p:nvGrpSpPr>
        <p:grpSpPr>
          <a:xfrm>
            <a:off x="1521745" y="-5318"/>
            <a:ext cx="9148509" cy="6863318"/>
            <a:chOff x="1521745" y="-5318"/>
            <a:chExt cx="9148509" cy="6863318"/>
          </a:xfrm>
        </p:grpSpPr>
        <p:pic>
          <p:nvPicPr>
            <p:cNvPr id="5" name="Image 4" descr="Une image contenant texte, personne, travaillant, capture d’écran&#10;&#10;Description générée automatiquement">
              <a:extLst>
                <a:ext uri="{FF2B5EF4-FFF2-40B4-BE49-F238E27FC236}">
                  <a16:creationId xmlns:a16="http://schemas.microsoft.com/office/drawing/2014/main" id="{D145B73D-3FC0-7A29-67A3-AB26DFC85E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1745" y="-5318"/>
              <a:ext cx="9148509" cy="686331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BD67043-284F-BB0E-F9FA-39DD9F6CBD1C}"/>
                </a:ext>
              </a:extLst>
            </p:cNvPr>
            <p:cNvSpPr/>
            <p:nvPr/>
          </p:nvSpPr>
          <p:spPr>
            <a:xfrm>
              <a:off x="4583832" y="6309320"/>
              <a:ext cx="3816424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25616706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23F48F-218D-CAEF-1DA7-2735B61CCA13}"/>
              </a:ext>
            </a:extLst>
          </p:cNvPr>
          <p:cNvSpPr/>
          <p:nvPr/>
        </p:nvSpPr>
        <p:spPr>
          <a:xfrm>
            <a:off x="4583832" y="6309320"/>
            <a:ext cx="3816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A6826905-6D5B-160D-A906-3A92F02B682B}"/>
              </a:ext>
            </a:extLst>
          </p:cNvPr>
          <p:cNvGrpSpPr/>
          <p:nvPr/>
        </p:nvGrpSpPr>
        <p:grpSpPr>
          <a:xfrm>
            <a:off x="1542393" y="12830"/>
            <a:ext cx="9107214" cy="6832339"/>
            <a:chOff x="1542393" y="12830"/>
            <a:chExt cx="9107214" cy="6832339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42FA94D4-6B48-1BAC-670A-5698672D02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2393" y="12830"/>
              <a:ext cx="9107214" cy="683233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E5796D2-55D4-329E-83CA-B7EB97FAB7DD}"/>
                </a:ext>
              </a:extLst>
            </p:cNvPr>
            <p:cNvSpPr/>
            <p:nvPr/>
          </p:nvSpPr>
          <p:spPr>
            <a:xfrm>
              <a:off x="4583832" y="6309320"/>
              <a:ext cx="3816424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438668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7A4FD28-11BD-F9CA-8C0E-9A6D4262223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541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cercle, Graphique, symbole, clipart&#10;&#10;Description générée automatiquement">
            <a:extLst>
              <a:ext uri="{FF2B5EF4-FFF2-40B4-BE49-F238E27FC236}">
                <a16:creationId xmlns:a16="http://schemas.microsoft.com/office/drawing/2014/main" id="{DF9F2C80-2594-DD86-29F3-2208F59200C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3435" y="1279557"/>
            <a:ext cx="5360191" cy="536019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122D843-0FD3-F1E0-67E9-327D4442486A}"/>
              </a:ext>
            </a:extLst>
          </p:cNvPr>
          <p:cNvSpPr/>
          <p:nvPr/>
        </p:nvSpPr>
        <p:spPr>
          <a:xfrm>
            <a:off x="5251041" y="438849"/>
            <a:ext cx="6163887" cy="7820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C569E32-DC24-5E33-52DD-201CD9C6FA1E}"/>
              </a:ext>
            </a:extLst>
          </p:cNvPr>
          <p:cNvSpPr txBox="1"/>
          <p:nvPr/>
        </p:nvSpPr>
        <p:spPr>
          <a:xfrm>
            <a:off x="3113980" y="1095812"/>
            <a:ext cx="809421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>
                <a:solidFill>
                  <a:schemeClr val="bg1"/>
                </a:solidFill>
                <a:latin typeface="Avenir Next LT Pro" panose="020B0504020202020204" pitchFamily="34" charset="0"/>
              </a:rPr>
              <a:t>Choosing to join the </a:t>
            </a:r>
            <a:r>
              <a:rPr lang="en-US" sz="20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Euromaster</a:t>
            </a:r>
            <a:r>
              <a:rPr lang="en-US" sz="2000" dirty="0">
                <a:solidFill>
                  <a:schemeClr val="bg1"/>
                </a:solidFill>
                <a:latin typeface="Avenir Next LT Pro" panose="020B0504020202020204" pitchFamily="34" charset="0"/>
              </a:rPr>
              <a:t> franchise means opting for the perfect balance between the strength of a global group and the flexibility of independent entrepreneurship. Together, we build success on solid foundations: guaranteed access to a professional market with the contribution of national and major accounts, optimal purchasing conditions, and proven logistics.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lang="en-US" sz="2000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Avenir Next LT Pro" panose="020B0504020202020204" pitchFamily="34" charset="0"/>
              </a:rPr>
              <a:t>Our expertise, fueled by innovation and continuous training, propels us forward, always respecting the autonomy of each entrepreneur.</a:t>
            </a:r>
            <a:br>
              <a:rPr lang="en-US" sz="2000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br>
              <a:rPr lang="en-US" sz="2000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Avenir Next LT Pro" panose="020B0504020202020204" pitchFamily="34" charset="0"/>
              </a:rPr>
              <a:t>At </a:t>
            </a:r>
            <a:r>
              <a:rPr lang="en-US" sz="20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Euromaster</a:t>
            </a:r>
            <a:r>
              <a:rPr lang="en-US" sz="2000" dirty="0">
                <a:solidFill>
                  <a:schemeClr val="bg1"/>
                </a:solidFill>
                <a:latin typeface="Avenir Next LT Pro" panose="020B0504020202020204" pitchFamily="34" charset="0"/>
              </a:rPr>
              <a:t>, we provide you with the means to prosper, but you hold the reins of your success.</a:t>
            </a:r>
            <a:b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b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en-US" sz="2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Drive Your Future, Embrace the </a:t>
            </a:r>
            <a:r>
              <a:rPr lang="en-US" sz="2400" b="1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Euromaster</a:t>
            </a:r>
            <a:r>
              <a:rPr lang="en-US" sz="2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 Spirit.</a:t>
            </a:r>
            <a:endParaRPr lang="fr-FR" sz="2000" dirty="0">
              <a:latin typeface="Avenir Next LT Pro" panose="020B0504020202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EAFE9C4-ED01-E604-D973-021DB59399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7977" y="1794896"/>
            <a:ext cx="1877331" cy="2182289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F14C50E1-FC3D-47D0-3F1C-8A397D5BE1DA}"/>
              </a:ext>
            </a:extLst>
          </p:cNvPr>
          <p:cNvSpPr txBox="1"/>
          <p:nvPr/>
        </p:nvSpPr>
        <p:spPr>
          <a:xfrm>
            <a:off x="152071" y="384937"/>
            <a:ext cx="451598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Franchise </a:t>
            </a:r>
            <a:r>
              <a:rPr lang="fr-FR" sz="3200" b="1" dirty="0" err="1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manifesto</a:t>
            </a:r>
            <a:endParaRPr lang="fr-FR" sz="3200" b="1" dirty="0">
              <a:solidFill>
                <a:schemeClr val="bg1"/>
              </a:solidFill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fr-FR" b="1" i="1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93C494D-75C5-673B-4445-5CA9342B4725}"/>
              </a:ext>
            </a:extLst>
          </p:cNvPr>
          <p:cNvSpPr txBox="1"/>
          <p:nvPr/>
        </p:nvSpPr>
        <p:spPr>
          <a:xfrm>
            <a:off x="5400670" y="572592"/>
            <a:ext cx="61015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i="0" dirty="0">
                <a:solidFill>
                  <a:srgbClr val="154194"/>
                </a:solidFill>
                <a:effectLst/>
                <a:latin typeface="Avenir Next LT Pro" panose="020B0504020202020204" pitchFamily="34" charset="0"/>
              </a:rPr>
              <a:t>Join </a:t>
            </a:r>
            <a:r>
              <a:rPr lang="en-US" sz="1400" b="1" i="0" dirty="0" err="1">
                <a:solidFill>
                  <a:srgbClr val="154194"/>
                </a:solidFill>
                <a:effectLst/>
                <a:latin typeface="Avenir Next LT Pro" panose="020B0504020202020204" pitchFamily="34" charset="0"/>
              </a:rPr>
              <a:t>Euromaster</a:t>
            </a:r>
            <a:r>
              <a:rPr lang="en-US" sz="1400" b="1" i="0" dirty="0">
                <a:solidFill>
                  <a:srgbClr val="154194"/>
                </a:solidFill>
                <a:effectLst/>
                <a:latin typeface="Avenir Next LT Pro" panose="020B0504020202020204" pitchFamily="34" charset="0"/>
              </a:rPr>
              <a:t> and benefit from a high-performance network without giving up your autonomy.</a:t>
            </a:r>
            <a:endParaRPr lang="fr-FR" sz="1400" b="1" dirty="0">
              <a:solidFill>
                <a:srgbClr val="154194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09928B4-C90A-EDB0-7FF0-2E08BF89E4DD}"/>
              </a:ext>
            </a:extLst>
          </p:cNvPr>
          <p:cNvSpPr txBox="1"/>
          <p:nvPr/>
        </p:nvSpPr>
        <p:spPr>
          <a:xfrm>
            <a:off x="5251041" y="63945"/>
            <a:ext cx="15215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err="1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Expected</a:t>
            </a:r>
            <a:r>
              <a:rPr lang="fr-FR" sz="1600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trace</a:t>
            </a:r>
            <a:endParaRPr lang="fr-FR" b="1" i="1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6471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061FC9EA-9FE7-D587-030F-DE3782239777}"/>
              </a:ext>
            </a:extLst>
          </p:cNvPr>
          <p:cNvSpPr txBox="1">
            <a:spLocks/>
          </p:cNvSpPr>
          <p:nvPr/>
        </p:nvSpPr>
        <p:spPr bwMode="auto">
          <a:xfrm>
            <a:off x="7682830" y="1183730"/>
            <a:ext cx="4343492" cy="4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1400" dirty="0">
              <a:solidFill>
                <a:schemeClr val="bg1"/>
              </a:solidFill>
            </a:endParaRPr>
          </a:p>
          <a:p>
            <a:pPr algn="l"/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Be vigilant at all times for myself and for others.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br>
              <a:rPr lang="fr-FR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Together, let's adopt the </a:t>
            </a:r>
            <a:r>
              <a:rPr lang="en-US" sz="1400" dirty="0" err="1">
                <a:solidFill>
                  <a:schemeClr val="bg1"/>
                </a:solidFill>
              </a:rPr>
              <a:t>Euromaster</a:t>
            </a:r>
            <a:r>
              <a:rPr lang="en-US" sz="1400" dirty="0">
                <a:solidFill>
                  <a:schemeClr val="bg1"/>
                </a:solidFill>
              </a:rPr>
              <a:t> double safety reflex daily to protect ourselves, as well as our colleagues and our customers.</a:t>
            </a:r>
          </a:p>
          <a:p>
            <a:pPr algn="l"/>
            <a:endParaRPr lang="en-US" sz="1400" dirty="0">
              <a:solidFill>
                <a:schemeClr val="bg1"/>
              </a:solidFill>
            </a:endParaRPr>
          </a:p>
          <a:p>
            <a:pPr algn="l"/>
            <a:r>
              <a:rPr lang="en-US" sz="1400" dirty="0">
                <a:solidFill>
                  <a:schemeClr val="bg1"/>
                </a:solidFill>
              </a:rPr>
              <a:t>Safety Without Compromise</a:t>
            </a:r>
            <a:endParaRPr lang="fr-FR" sz="1400" dirty="0">
              <a:solidFill>
                <a:schemeClr val="bg1"/>
              </a:solidFill>
            </a:endParaRP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B5EDA001-AC13-A897-E658-67FE68DDA4CA}"/>
              </a:ext>
            </a:extLst>
          </p:cNvPr>
          <p:cNvGrpSpPr/>
          <p:nvPr/>
        </p:nvGrpSpPr>
        <p:grpSpPr>
          <a:xfrm>
            <a:off x="1238597" y="208184"/>
            <a:ext cx="4525002" cy="3137687"/>
            <a:chOff x="161802" y="1284684"/>
            <a:chExt cx="5718175" cy="4288631"/>
          </a:xfrm>
        </p:grpSpPr>
        <p:pic>
          <p:nvPicPr>
            <p:cNvPr id="4" name="Image 3" descr="Une image contenant texte, personne, travaillant, capture d’écran&#10;&#10;Description générée automatiquement">
              <a:extLst>
                <a:ext uri="{FF2B5EF4-FFF2-40B4-BE49-F238E27FC236}">
                  <a16:creationId xmlns:a16="http://schemas.microsoft.com/office/drawing/2014/main" id="{83AC8624-6FE0-814C-D524-C5FB85F791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802" y="1284684"/>
              <a:ext cx="5718175" cy="428863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DADEA32-CE37-6EE6-3EEB-C9D6ED71A96A}"/>
                </a:ext>
              </a:extLst>
            </p:cNvPr>
            <p:cNvSpPr/>
            <p:nvPr/>
          </p:nvSpPr>
          <p:spPr>
            <a:xfrm>
              <a:off x="1919536" y="5213275"/>
              <a:ext cx="2592288" cy="2319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AA5B6ABE-A12C-836D-BA76-1FDC5E7693B6}"/>
              </a:ext>
            </a:extLst>
          </p:cNvPr>
          <p:cNvGrpSpPr/>
          <p:nvPr/>
        </p:nvGrpSpPr>
        <p:grpSpPr>
          <a:xfrm>
            <a:off x="1238598" y="3502104"/>
            <a:ext cx="4525001" cy="3137686"/>
            <a:chOff x="6240016" y="1284685"/>
            <a:chExt cx="5718174" cy="4288630"/>
          </a:xfrm>
        </p:grpSpPr>
        <p:pic>
          <p:nvPicPr>
            <p:cNvPr id="10" name="Image 9" descr="Une image contenant texte, extérieur&#10;&#10;Description générée automatiquement">
              <a:extLst>
                <a:ext uri="{FF2B5EF4-FFF2-40B4-BE49-F238E27FC236}">
                  <a16:creationId xmlns:a16="http://schemas.microsoft.com/office/drawing/2014/main" id="{57203E17-6157-7B4F-DC4A-BF5EDF3BEF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0016" y="1284685"/>
              <a:ext cx="5718174" cy="428863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1080D8C-5269-EFEC-A3A2-C6FFF11DA11D}"/>
                </a:ext>
              </a:extLst>
            </p:cNvPr>
            <p:cNvSpPr/>
            <p:nvPr/>
          </p:nvSpPr>
          <p:spPr>
            <a:xfrm>
              <a:off x="7968208" y="5243040"/>
              <a:ext cx="2592288" cy="2319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101649405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  <a:t>Creative Expression</a:t>
            </a:r>
            <a:endParaRPr lang="fr-FR" sz="4800" dirty="0"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E8DFE71-E9B3-9CD3-1AA9-421E2CE28152}"/>
              </a:ext>
            </a:extLst>
          </p:cNvPr>
          <p:cNvSpPr txBox="1"/>
          <p:nvPr/>
        </p:nvSpPr>
        <p:spPr>
          <a:xfrm>
            <a:off x="3860063" y="3429000"/>
            <a:ext cx="285526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800" b="1" dirty="0">
                <a:latin typeface="Avenir Next LT Pro" panose="020B0504020202020204" pitchFamily="34" charset="0"/>
              </a:rPr>
              <a:t>#3- OPEN EYES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4604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D299DE09-149F-857E-5A3D-105C54D222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11713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061FC9EA-9FE7-D587-030F-DE3782239777}"/>
              </a:ext>
            </a:extLst>
          </p:cNvPr>
          <p:cNvSpPr txBox="1">
            <a:spLocks/>
          </p:cNvSpPr>
          <p:nvPr/>
        </p:nvSpPr>
        <p:spPr bwMode="auto">
          <a:xfrm>
            <a:off x="7373389" y="693279"/>
            <a:ext cx="4528242" cy="4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fr-FR" sz="1400" dirty="0">
              <a:solidFill>
                <a:schemeClr val="bg1"/>
              </a:solidFill>
            </a:endParaRPr>
          </a:p>
          <a:p>
            <a:pPr algn="l"/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It's true, you could do your job with your eyes closed, </a:t>
            </a:r>
            <a:b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b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en-US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but for your safety and that of others, keep them wide open!</a:t>
            </a:r>
            <a:br>
              <a:rPr lang="fr-FR" sz="1400" b="1" dirty="0">
                <a:latin typeface="Avenir Next LT Pro" panose="020B0504020202020204" pitchFamily="34" charset="0"/>
              </a:rPr>
            </a:br>
            <a:br>
              <a:rPr lang="fr-FR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let's adopt the </a:t>
            </a:r>
            <a:r>
              <a:rPr lang="en-US" sz="1400" dirty="0" err="1">
                <a:solidFill>
                  <a:schemeClr val="bg1"/>
                </a:solidFill>
              </a:rPr>
              <a:t>Euromaster</a:t>
            </a:r>
            <a:r>
              <a:rPr lang="en-US" sz="1400" dirty="0">
                <a:solidFill>
                  <a:schemeClr val="bg1"/>
                </a:solidFill>
              </a:rPr>
              <a:t> double safety reflex</a:t>
            </a:r>
            <a:br>
              <a:rPr lang="en-US" sz="1400" dirty="0">
                <a:solidFill>
                  <a:schemeClr val="bg1"/>
                </a:solidFill>
              </a:rPr>
            </a:b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Safety Without Compromise</a:t>
            </a:r>
            <a:endParaRPr lang="fr-FR" sz="1400" dirty="0">
              <a:solidFill>
                <a:schemeClr val="bg1"/>
              </a:solidFill>
            </a:endParaRPr>
          </a:p>
          <a:p>
            <a:pPr algn="l"/>
            <a:endParaRPr lang="en-US" sz="1400" dirty="0">
              <a:solidFill>
                <a:schemeClr val="bg1"/>
              </a:solidFill>
            </a:endParaRPr>
          </a:p>
          <a:p>
            <a:pPr algn="l"/>
            <a:endParaRPr lang="en-US" sz="1400" dirty="0">
              <a:solidFill>
                <a:schemeClr val="bg1"/>
              </a:solidFill>
            </a:endParaRPr>
          </a:p>
          <a:p>
            <a:pPr algn="l"/>
            <a:endParaRPr lang="fr-FR" sz="1400" dirty="0">
              <a:solidFill>
                <a:schemeClr val="bg1"/>
              </a:solidFill>
            </a:endParaRPr>
          </a:p>
        </p:txBody>
      </p:sp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AC9659A2-DE87-E431-D475-640FE6C995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69" y="906086"/>
            <a:ext cx="6262255" cy="46966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83966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16571C-6143-D56A-E53F-EE612E531CFA}"/>
              </a:ext>
            </a:extLst>
          </p:cNvPr>
          <p:cNvSpPr txBox="1">
            <a:spLocks/>
          </p:cNvSpPr>
          <p:nvPr/>
        </p:nvSpPr>
        <p:spPr>
          <a:xfrm>
            <a:off x="239077" y="2353151"/>
            <a:ext cx="11591925" cy="89376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altLang="fr-FR" sz="4800" dirty="0">
                <a:ea typeface="Helvetica" panose="020B0604020202020204" pitchFamily="34" charset="0"/>
                <a:cs typeface="Calibri Light" panose="020F0302020204030204" pitchFamily="34" charset="0"/>
              </a:rPr>
              <a:t>Creative Expression</a:t>
            </a:r>
            <a:endParaRPr lang="fr-FR" sz="4800" dirty="0"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E8DFE71-E9B3-9CD3-1AA9-421E2CE28152}"/>
              </a:ext>
            </a:extLst>
          </p:cNvPr>
          <p:cNvSpPr txBox="1"/>
          <p:nvPr/>
        </p:nvSpPr>
        <p:spPr>
          <a:xfrm>
            <a:off x="3860063" y="3429000"/>
            <a:ext cx="486742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800" b="1" dirty="0">
                <a:latin typeface="Avenir Next LT Pro" panose="020B0504020202020204" pitchFamily="34" charset="0"/>
              </a:rPr>
              <a:t>#1- Euromaster </a:t>
            </a:r>
            <a:r>
              <a:rPr lang="fr-FR" sz="2800" b="1" dirty="0" err="1">
                <a:latin typeface="Avenir Next LT Pro" panose="020B0504020202020204" pitchFamily="34" charset="0"/>
              </a:rPr>
              <a:t>Reflections</a:t>
            </a:r>
            <a:endParaRPr lang="fr-FR" sz="1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926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Visage humain, personne, lunettes&#10;&#10;Description générée automatiquement">
            <a:extLst>
              <a:ext uri="{FF2B5EF4-FFF2-40B4-BE49-F238E27FC236}">
                <a16:creationId xmlns:a16="http://schemas.microsoft.com/office/drawing/2014/main" id="{8374E212-80CE-44EB-7ABF-852675C26B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505" y="0"/>
            <a:ext cx="48509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612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Visage humain, homme, lunettes&#10;&#10;Description générée automatiquement">
            <a:extLst>
              <a:ext uri="{FF2B5EF4-FFF2-40B4-BE49-F238E27FC236}">
                <a16:creationId xmlns:a16="http://schemas.microsoft.com/office/drawing/2014/main" id="{AEA07831-4A48-597C-5CAD-D58AECF974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562" y="0"/>
            <a:ext cx="48488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532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Visage humain, homme, lunettes&#10;&#10;Description générée automatiquement">
            <a:extLst>
              <a:ext uri="{FF2B5EF4-FFF2-40B4-BE49-F238E27FC236}">
                <a16:creationId xmlns:a16="http://schemas.microsoft.com/office/drawing/2014/main" id="{82C48020-3AA0-1D21-7C2E-27322E59C6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178" y="0"/>
            <a:ext cx="4848876" cy="6858000"/>
          </a:xfrm>
          <a:prstGeom prst="rect">
            <a:avLst/>
          </a:prstGeom>
        </p:spPr>
      </p:pic>
      <p:pic>
        <p:nvPicPr>
          <p:cNvPr id="7" name="Image 6" descr="Une image contenant texte, Visage humain, personne, lunettes&#10;&#10;Description générée automatiquement">
            <a:extLst>
              <a:ext uri="{FF2B5EF4-FFF2-40B4-BE49-F238E27FC236}">
                <a16:creationId xmlns:a16="http://schemas.microsoft.com/office/drawing/2014/main" id="{20DBD84B-6EDE-1131-960B-47A1F8A97B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43" y="0"/>
            <a:ext cx="48509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574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3B7AF-3312-8083-01EB-3762071651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FFAAC18-671E-8669-FC34-601E68E3F8D7}"/>
              </a:ext>
            </a:extLst>
          </p:cNvPr>
          <p:cNvSpPr txBox="1">
            <a:spLocks/>
          </p:cNvSpPr>
          <p:nvPr/>
        </p:nvSpPr>
        <p:spPr bwMode="auto">
          <a:xfrm>
            <a:off x="7988530" y="1507164"/>
            <a:ext cx="3715789" cy="4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b="1" dirty="0">
                <a:solidFill>
                  <a:schemeClr val="bg1"/>
                </a:solidFill>
              </a:rPr>
              <a:t>Steer Your Future, </a:t>
            </a:r>
            <a:br>
              <a:rPr lang="en-US" sz="1400" b="1" dirty="0">
                <a:solidFill>
                  <a:schemeClr val="bg1"/>
                </a:solidFill>
              </a:rPr>
            </a:br>
            <a:r>
              <a:rPr lang="en-US" sz="1400" b="1" dirty="0">
                <a:solidFill>
                  <a:schemeClr val="bg1"/>
                </a:solidFill>
              </a:rPr>
              <a:t>Embrace the </a:t>
            </a:r>
            <a:r>
              <a:rPr lang="en-US" sz="1400" b="1" dirty="0" err="1">
                <a:solidFill>
                  <a:schemeClr val="bg1"/>
                </a:solidFill>
              </a:rPr>
              <a:t>Euromaster</a:t>
            </a:r>
            <a:r>
              <a:rPr lang="en-US" sz="1400" b="1" dirty="0">
                <a:solidFill>
                  <a:schemeClr val="bg1"/>
                </a:solidFill>
              </a:rPr>
              <a:t> Spirit</a:t>
            </a:r>
            <a:br>
              <a:rPr lang="en-US" sz="1400" b="1" dirty="0">
                <a:solidFill>
                  <a:schemeClr val="bg1"/>
                </a:solidFill>
              </a:rPr>
            </a:br>
            <a:br>
              <a:rPr lang="en-US" sz="1400" b="1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By joining the </a:t>
            </a:r>
            <a:r>
              <a:rPr lang="en-US" sz="1200" dirty="0" err="1">
                <a:solidFill>
                  <a:schemeClr val="bg1"/>
                </a:solidFill>
              </a:rPr>
              <a:t>Euromaster</a:t>
            </a:r>
            <a:r>
              <a:rPr lang="en-US" sz="1200" dirty="0">
                <a:solidFill>
                  <a:schemeClr val="bg1"/>
                </a:solidFill>
              </a:rPr>
              <a:t> franchise network, you have all the tools to develop your business while maintaining your identity!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THE EUROMASTER FRANCHISE OFFERS: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The support of a strong global group to gain peace of mind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Flexible support to maintain your autonomy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An efficient purchasing center to reduce your operating costs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Access to a portfolio of professional clients to increase your revenue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A rich training program to enhance your skills</a:t>
            </a:r>
            <a:endParaRPr lang="fr-FR" sz="1400" dirty="0">
              <a:solidFill>
                <a:schemeClr val="bg1"/>
              </a:solidFill>
            </a:endParaRPr>
          </a:p>
        </p:txBody>
      </p:sp>
      <p:pic>
        <p:nvPicPr>
          <p:cNvPr id="5" name="Image 4" descr="Une image contenant texte, Visage humain, homme, lunettes&#10;&#10;Description générée automatiquement">
            <a:extLst>
              <a:ext uri="{FF2B5EF4-FFF2-40B4-BE49-F238E27FC236}">
                <a16:creationId xmlns:a16="http://schemas.microsoft.com/office/drawing/2014/main" id="{742225F6-D991-4587-C548-1CE999F62A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127" y="856211"/>
            <a:ext cx="3526455" cy="4987636"/>
          </a:xfrm>
          <a:prstGeom prst="rect">
            <a:avLst/>
          </a:prstGeom>
        </p:spPr>
      </p:pic>
      <p:pic>
        <p:nvPicPr>
          <p:cNvPr id="6" name="Image 5" descr="Une image contenant texte, Visage humain, personne, lunettes&#10;&#10;Description générée automatiquement">
            <a:extLst>
              <a:ext uri="{FF2B5EF4-FFF2-40B4-BE49-F238E27FC236}">
                <a16:creationId xmlns:a16="http://schemas.microsoft.com/office/drawing/2014/main" id="{C80B3A3D-67E3-9ADF-F4C8-FF9B1C4840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99" y="856211"/>
            <a:ext cx="3527992" cy="498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710239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25396</TotalTime>
  <Words>1112</Words>
  <Application>Microsoft Office PowerPoint</Application>
  <PresentationFormat>Grand écran</PresentationFormat>
  <Paragraphs>83</Paragraphs>
  <Slides>43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43</vt:i4>
      </vt:variant>
    </vt:vector>
  </HeadingPairs>
  <TitlesOfParts>
    <vt:vector size="53" baseType="lpstr">
      <vt:lpstr>Wingdings</vt:lpstr>
      <vt:lpstr>Calibri Light</vt:lpstr>
      <vt:lpstr>Georgia</vt:lpstr>
      <vt:lpstr>Avenir Next LT Pro</vt:lpstr>
      <vt:lpstr>Calibri</vt:lpstr>
      <vt:lpstr>Tahoma</vt:lpstr>
      <vt:lpstr>Arial</vt:lpstr>
      <vt:lpstr>Police système Courant</vt:lpstr>
      <vt:lpstr>Helvetica</vt:lpstr>
      <vt:lpstr>1_Thème LNB</vt:lpstr>
      <vt:lpstr> Examples of Euromaster France communication campaigns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Antoine Jubert</dc:creator>
  <cp:keywords/>
  <dc:description/>
  <cp:lastModifiedBy>Antoine Jubert</cp:lastModifiedBy>
  <cp:revision>118</cp:revision>
  <cp:lastPrinted>2022-07-05T07:32:58Z</cp:lastPrinted>
  <dcterms:created xsi:type="dcterms:W3CDTF">2023-04-17T13:19:25Z</dcterms:created>
  <dcterms:modified xsi:type="dcterms:W3CDTF">2024-07-19T09:51:53Z</dcterms:modified>
  <cp:category/>
</cp:coreProperties>
</file>