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1"/>
  </p:notesMasterIdLst>
  <p:sldIdLst>
    <p:sldId id="1843" r:id="rId2"/>
    <p:sldId id="320" r:id="rId3"/>
    <p:sldId id="1772" r:id="rId4"/>
    <p:sldId id="1845" r:id="rId5"/>
    <p:sldId id="2147479677" r:id="rId6"/>
    <p:sldId id="2147479686" r:id="rId7"/>
    <p:sldId id="2147479623" r:id="rId8"/>
    <p:sldId id="2147479640" r:id="rId9"/>
    <p:sldId id="2147479662" r:id="rId10"/>
    <p:sldId id="2147479663" r:id="rId11"/>
    <p:sldId id="2147479664" r:id="rId12"/>
    <p:sldId id="1449" r:id="rId13"/>
    <p:sldId id="2147479660" r:id="rId14"/>
    <p:sldId id="2147479661" r:id="rId15"/>
    <p:sldId id="2147479665" r:id="rId16"/>
    <p:sldId id="2147479666" r:id="rId17"/>
    <p:sldId id="2147479667" r:id="rId18"/>
    <p:sldId id="2147479687" r:id="rId19"/>
    <p:sldId id="2147479680" r:id="rId20"/>
    <p:sldId id="2147479688" r:id="rId21"/>
    <p:sldId id="2147479689" r:id="rId22"/>
    <p:sldId id="2147479690" r:id="rId23"/>
    <p:sldId id="2147479691" r:id="rId24"/>
    <p:sldId id="2147479692" r:id="rId25"/>
    <p:sldId id="2147479693" r:id="rId26"/>
    <p:sldId id="2147479694" r:id="rId27"/>
    <p:sldId id="2147479695" r:id="rId28"/>
    <p:sldId id="2147479696" r:id="rId29"/>
    <p:sldId id="2147479684" r:id="rId30"/>
  </p:sldIdLst>
  <p:sldSz cx="12192000" cy="6858000"/>
  <p:notesSz cx="9906000" cy="14335125"/>
  <p:embeddedFontLst>
    <p:embeddedFont>
      <p:font typeface="Avenir Next LT Pro" panose="020B0504020202020204" pitchFamily="34" charset="0"/>
      <p:regular r:id="rId32"/>
      <p:bold r:id="rId33"/>
      <p:italic r:id="rId34"/>
      <p:boldItalic r:id="rId35"/>
    </p:embeddedFont>
    <p:embeddedFont>
      <p:font typeface="Georgia" panose="02040502050405020303" pitchFamily="18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9117E"/>
    <a:srgbClr val="FBEC13"/>
    <a:srgbClr val="F79FCF"/>
    <a:srgbClr val="FDE9F3"/>
    <a:srgbClr val="C3FFE2"/>
    <a:srgbClr val="FFB061"/>
    <a:srgbClr val="FFFFFF"/>
    <a:srgbClr val="EDE8E3"/>
    <a:srgbClr val="A27F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13/05/2025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004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15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4242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16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6542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13/05/2025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13/05/2025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6481AAA-E00E-F263-4A27-2B819835BE7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109" y="6285162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1150970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>
            <a:extLst>
              <a:ext uri="{FF2B5EF4-FFF2-40B4-BE49-F238E27FC236}">
                <a16:creationId xmlns:a16="http://schemas.microsoft.com/office/drawing/2014/main" id="{9D871929-851E-F974-97B4-5196CF2E2C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745" y="6391377"/>
            <a:ext cx="480197" cy="36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713" r:id="rId13"/>
    <p:sldLayoutId id="2147483714" r:id="rId14"/>
    <p:sldLayoutId id="2147483715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jpg"/><Relationship Id="rId5" Type="http://schemas.openxmlformats.org/officeDocument/2006/relationships/image" Target="../media/image21.jpg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307FA66C-0636-93EF-33B1-548353A5B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6426"/>
            <a:ext cx="12192000" cy="812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0" y="-83574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DARTY CONCEPTEUR CUISINE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BEKO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495" y="4498363"/>
            <a:ext cx="31893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Le four SPLIT&amp;COOK </a:t>
            </a:r>
            <a:b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</a:b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Deux plats, deux cuissons, un seul four </a:t>
            </a: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16643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59" y="2828835"/>
            <a:ext cx="110332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Beko avec 2 produits </a:t>
            </a:r>
            <a:b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iconiques au sein d’un univers aspirationnel</a:t>
            </a:r>
            <a:endParaRPr lang="fr-FR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66E0F02-B214-5020-E2B3-F43230E6B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54" y="4498363"/>
            <a:ext cx="37158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La table induction </a:t>
            </a:r>
            <a:b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</a:b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avec hotte intégrée</a:t>
            </a: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6851BFB-7A79-7F42-80AC-39BD0B2C45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" t="1786" r="57250" b="2353"/>
          <a:stretch/>
        </p:blipFill>
        <p:spPr bwMode="auto">
          <a:xfrm>
            <a:off x="661514" y="4365601"/>
            <a:ext cx="1302981" cy="121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D80088E1-9341-2E98-5D68-1B1E3012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637" y="4365601"/>
            <a:ext cx="1893296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630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ersonne, Visage humain, habits, Verre à vin&#10;&#10;Le contenu généré par l’IA peut être incorrect.">
            <a:extLst>
              <a:ext uri="{FF2B5EF4-FFF2-40B4-BE49-F238E27FC236}">
                <a16:creationId xmlns:a16="http://schemas.microsoft.com/office/drawing/2014/main" id="{DEED3B6F-093D-49D6-F163-66A6710DA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308" y="0"/>
            <a:ext cx="12549308" cy="70610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Souligner l'association de deux marques fortes, Darty comme une ‘surprenante évidence’ pour la conception de cuisine et Beko</a:t>
            </a:r>
            <a:b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comme symbole de la qualité et de l’innovation.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Capitaliser sur les facteurs clés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 succès de cette saga 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comédie vraie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Des personnages récurrents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gimmick qui installe le concept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flipV="1">
            <a:off x="4172989" y="789709"/>
            <a:ext cx="2884516" cy="43226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915690" y="1842300"/>
            <a:ext cx="609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i="0" dirty="0">
                <a:effectLst/>
                <a:latin typeface="Georgia" panose="02040502050405020303" pitchFamily="18" charset="0"/>
              </a:rPr>
              <a:t>"La cuisine c'est qui? </a:t>
            </a:r>
            <a:endParaRPr lang="fr-FR" sz="2800" b="1" dirty="0">
              <a:latin typeface="Georgia" panose="02040502050405020303" pitchFamily="18" charset="0"/>
            </a:endParaRPr>
          </a:p>
          <a:p>
            <a:pPr algn="ctr"/>
            <a:r>
              <a:rPr lang="fr-FR" sz="2800" b="1" i="0" dirty="0">
                <a:effectLst/>
                <a:latin typeface="Georgia" panose="02040502050405020303" pitchFamily="18" charset="0"/>
              </a:rPr>
              <a:t>C'est Darty" </a:t>
            </a:r>
            <a:br>
              <a:rPr lang="fr-FR" sz="2800" b="1" i="0" dirty="0">
                <a:effectLst/>
                <a:latin typeface="Georgia" panose="02040502050405020303" pitchFamily="18" charset="0"/>
              </a:rPr>
            </a:b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Un claim qui</a:t>
            </a: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renforce la notoriété et</a:t>
            </a: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 l'identité de la marque.</a:t>
            </a:r>
          </a:p>
          <a:p>
            <a:pPr algn="ctr"/>
            <a:r>
              <a:rPr lang="fr-FR" sz="2800" dirty="0">
                <a:latin typeface="Georgia" panose="02040502050405020303" pitchFamily="18" charset="0"/>
              </a:rPr>
              <a:t>Elle doit rester au cœur du spot 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pour renforcer la mémorisation 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de la marque.</a:t>
            </a:r>
          </a:p>
        </p:txBody>
      </p:sp>
    </p:spTree>
    <p:extLst>
      <p:ext uri="{BB962C8B-B14F-4D97-AF65-F5344CB8AC3E}">
        <p14:creationId xmlns:p14="http://schemas.microsoft.com/office/powerpoint/2010/main" val="3347594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réalisation au service de la comédie et de la mémorisation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#3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rot="16200000" flipV="1">
            <a:off x="1175559" y="1241554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227811" y="1012954"/>
            <a:ext cx="8140237" cy="5055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mêmes personnages et la même dynamique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dialogue permettront de renforcer la mémorisation et l’agrément 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ton de la publicité doit rester léger et amical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 conserver son côté convivial et accessible.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 protagonistes doivent continuer à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être ‘vrais’ et sympathiques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permettant aux téléspectateurs de s'identifier à eux</a:t>
            </a:r>
            <a: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1050" b="1" dirty="0">
                <a:solidFill>
                  <a:srgbClr val="37415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décor et l'environnement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doivent être soignés et inspirants, reflétant un style de vie auquel les consommateurs voudraient aspirer.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247CD6-C7AA-5093-D779-F92B8B042E35}"/>
              </a:ext>
            </a:extLst>
          </p:cNvPr>
          <p:cNvSpPr txBox="1"/>
          <p:nvPr/>
        </p:nvSpPr>
        <p:spPr>
          <a:xfrm>
            <a:off x="471747" y="276690"/>
            <a:ext cx="79989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800" b="1" dirty="0">
                <a:latin typeface="Georgia" panose="02040502050405020303" pitchFamily="18" charset="0"/>
                <a:sym typeface="Wingdings" panose="05000000000000000000" pitchFamily="2" charset="2"/>
              </a:rPr>
              <a:t>Travailler une copy qui installe une saga </a:t>
            </a:r>
            <a:endParaRPr lang="fr-FR" sz="2800" b="1" dirty="0">
              <a:latin typeface="Georgia" panose="02040502050405020303" pitchFamily="18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AA7C54-6830-25CE-E73A-7568234C288B}"/>
              </a:ext>
            </a:extLst>
          </p:cNvPr>
          <p:cNvSpPr/>
          <p:nvPr/>
        </p:nvSpPr>
        <p:spPr>
          <a:xfrm rot="16200000" flipV="1">
            <a:off x="1175559" y="2670310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8C6EBA7-9B2F-2A1C-EA3D-53CD0E28583A}"/>
              </a:ext>
            </a:extLst>
          </p:cNvPr>
          <p:cNvSpPr/>
          <p:nvPr/>
        </p:nvSpPr>
        <p:spPr>
          <a:xfrm rot="16200000" flipV="1">
            <a:off x="1175558" y="3978179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455622C-6D5E-4BEE-1093-B2CA5EEB6977}"/>
              </a:ext>
            </a:extLst>
          </p:cNvPr>
          <p:cNvSpPr/>
          <p:nvPr/>
        </p:nvSpPr>
        <p:spPr>
          <a:xfrm rot="16200000" flipV="1">
            <a:off x="1175559" y="5219546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759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rty Concepteur Cuisine X Electrolux - YouTube">
            <a:extLst>
              <a:ext uri="{FF2B5EF4-FFF2-40B4-BE49-F238E27FC236}">
                <a16:creationId xmlns:a16="http://schemas.microsoft.com/office/drawing/2014/main" id="{06FAE983-04A4-DC6A-9B39-801CE72BC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arty Concepteur Cuisine X Electrolux - YouTube">
            <a:extLst>
              <a:ext uri="{FF2B5EF4-FFF2-40B4-BE49-F238E27FC236}">
                <a16:creationId xmlns:a16="http://schemas.microsoft.com/office/drawing/2014/main" id="{7CE394AD-6FFB-79CE-0D10-99C22D4C5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E14652-8AB7-C11B-D515-1B86F017E04B}"/>
              </a:ext>
            </a:extLst>
          </p:cNvPr>
          <p:cNvSpPr/>
          <p:nvPr/>
        </p:nvSpPr>
        <p:spPr>
          <a:xfrm>
            <a:off x="1874839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5" name="Picture 2" descr="Le Nouveau Belier I L&amp;#39;agence">
            <a:extLst>
              <a:ext uri="{FF2B5EF4-FFF2-40B4-BE49-F238E27FC236}">
                <a16:creationId xmlns:a16="http://schemas.microsoft.com/office/drawing/2014/main" id="{A8366741-9E8D-4BC2-63A8-47FF399FD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784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56C87-C80D-A669-B401-F9387A9BD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AEF0608-66F0-4F60-2269-23DD6B1E66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Visage humain, texte, capture d’écran, collage&#10;&#10;Le contenu généré par l’IA peut être incorrect.">
            <a:extLst>
              <a:ext uri="{FF2B5EF4-FFF2-40B4-BE49-F238E27FC236}">
                <a16:creationId xmlns:a16="http://schemas.microsoft.com/office/drawing/2014/main" id="{00BF1D83-3559-7864-8980-A40DF9818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22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Visage humain, femm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24E34C15-C553-A5C3-6B9B-2B30D81C9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5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93D95FE-B266-3A5D-88B8-C62E3341C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982" y="-889610"/>
            <a:ext cx="12243982" cy="81626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BRIEF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D2C801-D5EF-9445-8DD0-974D1A487DB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Users\Antoine Jubert\Documents\PRES LNB\logo LNB.jpg">
            <a:extLst>
              <a:ext uri="{FF2B5EF4-FFF2-40B4-BE49-F238E27FC236}">
                <a16:creationId xmlns:a16="http://schemas.microsoft.com/office/drawing/2014/main" id="{9B5BF026-808E-485B-9DC2-458FB034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6356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3AB0F3-0178-398E-B040-FB5A25D81E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12" name="Straight Connector 2">
            <a:extLst>
              <a:ext uri="{FF2B5EF4-FFF2-40B4-BE49-F238E27FC236}">
                <a16:creationId xmlns:a16="http://schemas.microsoft.com/office/drawing/2014/main" id="{83700D43-AA3B-F237-DA12-38D2E808CB85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E51434-CD8F-038F-BC47-909031AE7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771" y="6374876"/>
            <a:ext cx="506384" cy="37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E562D-3F58-2A7D-2A6D-60DEC05A4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CAF2C64-64F7-5903-2A4D-2E58AACDF3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Visage humain, habit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EA24F8B-A896-0A40-5F43-76E049E0E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95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2899B-37A1-42DC-793C-B83031BF5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E3B88-2EAB-CD91-8DF3-89E2B5FDD6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femme, Visage humain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034C71C-295F-A985-1FE4-131EF3D1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85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CA733-8542-7858-A425-8ECD6609F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E2E10F-F022-CB67-A289-7625AD2F5D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rt, personne, collage, Visage humain&#10;&#10;Le contenu généré par l’IA peut être incorrect.">
            <a:extLst>
              <a:ext uri="{FF2B5EF4-FFF2-40B4-BE49-F238E27FC236}">
                <a16:creationId xmlns:a16="http://schemas.microsoft.com/office/drawing/2014/main" id="{5A18FD37-708E-8031-D641-9CC330E01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96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7AB46-2FBD-4BAC-1037-B41F56DF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22E2C17-2A29-900B-151F-C4BCA5AE27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rt, femme, musée&#10;&#10;Le contenu généré par l’IA peut être incorrect.">
            <a:extLst>
              <a:ext uri="{FF2B5EF4-FFF2-40B4-BE49-F238E27FC236}">
                <a16:creationId xmlns:a16="http://schemas.microsoft.com/office/drawing/2014/main" id="{C73876CC-E877-3A07-C03A-4F4AE3AA9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855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3CA8C-0870-EC0A-2C8A-99E793053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D78BE6-4C3B-A43C-A559-BA53C936F7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texte, collage, art&#10;&#10;Le contenu généré par l’IA peut être incorrect.">
            <a:extLst>
              <a:ext uri="{FF2B5EF4-FFF2-40B4-BE49-F238E27FC236}">
                <a16:creationId xmlns:a16="http://schemas.microsoft.com/office/drawing/2014/main" id="{BC50E7AE-E9B2-D89C-2D2C-92979804E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03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AD572-0B46-EB28-9E28-80987A907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CD629B-CA99-C4AA-145D-68BDCB5E91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livre, art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3DA65B8-AC25-4F3B-1F02-BFEAEE950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62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54D19-D420-8F3F-C8F9-292305FD4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50168D-111A-60E9-7945-A7109FD79B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art, texte, collage&#10;&#10;Le contenu généré par l’IA peut être incorrect.">
            <a:extLst>
              <a:ext uri="{FF2B5EF4-FFF2-40B4-BE49-F238E27FC236}">
                <a16:creationId xmlns:a16="http://schemas.microsoft.com/office/drawing/2014/main" id="{E4EF90FD-3E8B-F4A9-2A3F-D218C8951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513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B0F6B-2E11-76FA-EDB2-54309AF4F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74BEE9B-A4C1-0C2A-F561-10B362E1DE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instrument de musique, art&#10;&#10;Le contenu généré par l’IA peut être incorrect.">
            <a:extLst>
              <a:ext uri="{FF2B5EF4-FFF2-40B4-BE49-F238E27FC236}">
                <a16:creationId xmlns:a16="http://schemas.microsoft.com/office/drawing/2014/main" id="{F38FA1DD-406C-B5BA-E843-79A55C3AA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495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E515F-7587-1849-EC96-F66241764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BFA7A01-E1BF-4EF8-ECFC-5B747A23E6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capture d’écran, art, texte, collage&#10;&#10;Le contenu généré par l’IA peut être incorrect.">
            <a:extLst>
              <a:ext uri="{FF2B5EF4-FFF2-40B4-BE49-F238E27FC236}">
                <a16:creationId xmlns:a16="http://schemas.microsoft.com/office/drawing/2014/main" id="{C0B61768-9DB9-CE6F-38CB-1C28EBEA5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970" y="3429000"/>
            <a:ext cx="3715591" cy="2626822"/>
          </a:xfrm>
          <a:prstGeom prst="rect">
            <a:avLst/>
          </a:prstGeom>
        </p:spPr>
      </p:pic>
      <p:pic>
        <p:nvPicPr>
          <p:cNvPr id="6" name="Image 5" descr="Une image contenant art, personne, collage, Visage humain&#10;&#10;Le contenu généré par l’IA peut être incorrect.">
            <a:extLst>
              <a:ext uri="{FF2B5EF4-FFF2-40B4-BE49-F238E27FC236}">
                <a16:creationId xmlns:a16="http://schemas.microsoft.com/office/drawing/2014/main" id="{D2119EE6-632F-BC23-A17B-D751520F75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09" y="3429000"/>
            <a:ext cx="3715591" cy="2626822"/>
          </a:xfrm>
          <a:prstGeom prst="rect">
            <a:avLst/>
          </a:prstGeom>
        </p:spPr>
      </p:pic>
      <p:pic>
        <p:nvPicPr>
          <p:cNvPr id="9" name="Image 8" descr="Une image contenant capture d’écran, texte, collage, art&#10;&#10;Le contenu généré par l’IA peut être incorrect.">
            <a:extLst>
              <a:ext uri="{FF2B5EF4-FFF2-40B4-BE49-F238E27FC236}">
                <a16:creationId xmlns:a16="http://schemas.microsoft.com/office/drawing/2014/main" id="{86A7818A-4E60-6B5C-418A-71DC04E978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262" y="357448"/>
            <a:ext cx="3715591" cy="2626822"/>
          </a:xfrm>
          <a:prstGeom prst="rect">
            <a:avLst/>
          </a:prstGeom>
        </p:spPr>
      </p:pic>
      <p:pic>
        <p:nvPicPr>
          <p:cNvPr id="11" name="Image 10" descr="Une image contenant texte, Visage humain, habit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1C7562D-0B3C-5FEF-B028-39D4DC048B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366" y="357448"/>
            <a:ext cx="3715591" cy="2626822"/>
          </a:xfrm>
          <a:prstGeom prst="rect">
            <a:avLst/>
          </a:prstGeom>
        </p:spPr>
      </p:pic>
      <p:pic>
        <p:nvPicPr>
          <p:cNvPr id="13" name="Image 12" descr="Une image contenant Visage humain, texte, capture d’écran, collage&#10;&#10;Le contenu généré par l’IA peut être incorrect.">
            <a:extLst>
              <a:ext uri="{FF2B5EF4-FFF2-40B4-BE49-F238E27FC236}">
                <a16:creationId xmlns:a16="http://schemas.microsoft.com/office/drawing/2014/main" id="{9175AA0C-39BF-AA86-DCA5-A4C75E57A5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0" y="357448"/>
            <a:ext cx="3715591" cy="262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44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" y="396851"/>
            <a:ext cx="1026043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Un PLANNING à préciser </a:t>
            </a:r>
            <a:r>
              <a:rPr lang="fr-FR" sz="20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selon dispo real &amp; acteurs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spc="300" dirty="0">
                <a:solidFill>
                  <a:schemeClr val="tx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Film Darty Concepteur Cuisine &amp; BEKO</a:t>
            </a:r>
            <a:endParaRPr lang="fr-FR" sz="3200" b="1" spc="300" dirty="0">
              <a:solidFill>
                <a:schemeClr val="tx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925924" y="1585917"/>
            <a:ext cx="11062064" cy="4184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Proposition de scripts                                 semaine 12 mai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Validation principe script :                         21 mai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Pré production, casting &amp; repérage :      22 mai au 13 juin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Présentation note et devis : 			9 juin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Validation devis prod : 			12 juin</a:t>
            </a:r>
          </a:p>
          <a:p>
            <a:pPr lvl="0"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 PPM :                                                  		17 juin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Tournage :                                                     semaine du 23 juin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Post production :                                         30 juin au 4 juillet</a:t>
            </a:r>
          </a:p>
        </p:txBody>
      </p:sp>
    </p:spTree>
    <p:extLst>
      <p:ext uri="{BB962C8B-B14F-4D97-AF65-F5344CB8AC3E}">
        <p14:creationId xmlns:p14="http://schemas.microsoft.com/office/powerpoint/2010/main" val="267071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matérialise l'engagement et les valeurs des deux marques parfaitement complémentaires :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DARTY, spécialiste en conception de cuisines,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BEKO, une marque innovante, qui propose des produits du quotidien fiables, fonctionnels, pratiques et design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ersonne, Visage humain, habits, baiser&#10;&#10;Le contenu généré par l’IA peut être incorrect.">
            <a:extLst>
              <a:ext uri="{FF2B5EF4-FFF2-40B4-BE49-F238E27FC236}">
                <a16:creationId xmlns:a16="http://schemas.microsoft.com/office/drawing/2014/main" id="{1B6F73E0-0069-6971-E123-7A7E02B9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" y="0"/>
            <a:ext cx="12188388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BEKO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5740C23-E0B9-5593-E0D4-B6BFE564B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08" y="1377845"/>
            <a:ext cx="1098246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000" dirty="0">
                <a:latin typeface="Avenir Next LT Pro" panose="020B0504020202020204" pitchFamily="34" charset="0"/>
              </a:rPr>
              <a:t>&gt;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Beko est une marque internationale d’électroménager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qui s’impose comme un acteur de référence en France.</a:t>
            </a:r>
            <a:b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Elle est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plébiscitée pour son innovation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son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design accessible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et son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engagement environnemental</a:t>
            </a: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  <a:b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En 2025,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Beko a été élue « Marque de l’année » 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956EC2B-E599-5BFB-72AB-FC3005018AA7}"/>
              </a:ext>
            </a:extLst>
          </p:cNvPr>
          <p:cNvSpPr txBox="1">
            <a:spLocks/>
          </p:cNvSpPr>
          <p:nvPr/>
        </p:nvSpPr>
        <p:spPr bwMode="auto">
          <a:xfrm>
            <a:off x="247924" y="4307179"/>
            <a:ext cx="11481435" cy="17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L’expert électroménager</a:t>
            </a: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du quotidien, </a:t>
            </a:r>
            <a:b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qui rend les technologies </a:t>
            </a:r>
            <a:b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de demain </a:t>
            </a:r>
            <a:r>
              <a:rPr kumimoji="0" lang="fr-FR" altLang="fr-FR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accessibles à tous.</a:t>
            </a:r>
            <a:endParaRPr kumimoji="0" lang="fr-FR" altLang="fr-FR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438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BEKO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7F53936-403D-DE70-FA0C-12DD7029DC40}"/>
              </a:ext>
            </a:extLst>
          </p:cNvPr>
          <p:cNvSpPr txBox="1"/>
          <p:nvPr/>
        </p:nvSpPr>
        <p:spPr>
          <a:xfrm>
            <a:off x="1168888" y="2578193"/>
            <a:ext cx="4378036" cy="2579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</a:t>
            </a:r>
            <a:r>
              <a:rPr lang="en-US" sz="2000" b="1" dirty="0" err="1">
                <a:latin typeface="Avenir Next LT Pro" panose="020B0504020202020204" pitchFamily="34" charset="0"/>
              </a:rPr>
              <a:t>attributs</a:t>
            </a:r>
            <a:r>
              <a:rPr lang="en-US" sz="2000" b="1" dirty="0">
                <a:latin typeface="Avenir Next LT Pro" panose="020B0504020202020204" pitchFamily="34" charset="0"/>
              </a:rPr>
              <a:t> 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Innovante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Accessible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Fiable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Engagée (durabilité &amp; RSE)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25C737-2400-8E88-19E7-CDD5A8D85119}"/>
              </a:ext>
            </a:extLst>
          </p:cNvPr>
          <p:cNvSpPr txBox="1"/>
          <p:nvPr/>
        </p:nvSpPr>
        <p:spPr>
          <a:xfrm>
            <a:off x="6096000" y="2578193"/>
            <a:ext cx="4378036" cy="2117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axes de communication </a:t>
            </a:r>
            <a:r>
              <a:rPr lang="en-US" sz="2000" dirty="0">
                <a:latin typeface="Avenir Next LT Pro" panose="020B0504020202020204" pitchFamily="34" charset="0"/>
              </a:rPr>
              <a:t> 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Vie pratique et moderne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Famille et quotidien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Éco-efficience / environnement 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5F05B16C-D1CE-E34B-1B32-B4AF66C21F5E}"/>
              </a:ext>
            </a:extLst>
          </p:cNvPr>
          <p:cNvCxnSpPr>
            <a:cxnSpLocks/>
          </p:cNvCxnSpPr>
          <p:nvPr/>
        </p:nvCxnSpPr>
        <p:spPr>
          <a:xfrm>
            <a:off x="1271848" y="3125586"/>
            <a:ext cx="3624348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EF3BAD2-E674-B9F9-0EBB-29FE41F60E96}"/>
              </a:ext>
            </a:extLst>
          </p:cNvPr>
          <p:cNvCxnSpPr>
            <a:cxnSpLocks/>
          </p:cNvCxnSpPr>
          <p:nvPr/>
        </p:nvCxnSpPr>
        <p:spPr>
          <a:xfrm>
            <a:off x="6154190" y="3125586"/>
            <a:ext cx="3729643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>
            <a:extLst>
              <a:ext uri="{FF2B5EF4-FFF2-40B4-BE49-F238E27FC236}">
                <a16:creationId xmlns:a16="http://schemas.microsoft.com/office/drawing/2014/main" id="{D5173ED1-71D7-6E9E-532E-5D2737172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542" y="1563394"/>
            <a:ext cx="1830185" cy="104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410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Situation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629295" y="1808702"/>
            <a:ext cx="10158152" cy="3896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impact très fort de la communication TV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la notoriété de l’enseigne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36% des consommateurs identifiaient Darty comme cuisiniste en 2021,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ils sont 51% désormais.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hausse de 15 points entre 2021 et 2024 📈</a:t>
            </a:r>
          </a:p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notoriété qui agit immédiatement sur le business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croissance des ventes de cuisine dans un contexte de marché en tension</a:t>
            </a:r>
            <a:b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 fin 2024, le marché de la cuisine a reculé de 6,2 % en valeur par rapport à 2023.📉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3576AF5-E4CF-034A-E797-C95B2B0BF4AD}"/>
              </a:ext>
            </a:extLst>
          </p:cNvPr>
          <p:cNvSpPr/>
          <p:nvPr/>
        </p:nvSpPr>
        <p:spPr>
          <a:xfrm rot="5400000">
            <a:off x="602584" y="1816481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602584" y="4091165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241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522237" y="571289"/>
            <a:ext cx="714752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exigence simple </a:t>
            </a: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POURSUIVRE LE TRAVAIL DE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NOTORIETE QUALIFIEE</a:t>
            </a:r>
          </a:p>
          <a:p>
            <a:pPr algn="ctr"/>
            <a:r>
              <a:rPr lang="fr-FR" sz="66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973597" y="3429000"/>
            <a:ext cx="8621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Le film doit permettre de développer </a:t>
            </a:r>
            <a:br>
              <a:rPr lang="fr-FR" altLang="fr-FR" sz="2400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la notoriété de l’enseigne Darty Concepteur Cuisine </a:t>
            </a:r>
            <a:br>
              <a:rPr lang="fr-FR" altLang="fr-FR" sz="2400" b="1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et créer la préférence Beko sur le GEM encastrable</a:t>
            </a:r>
            <a:r>
              <a:rPr lang="fr-FR" altLang="fr-FR" sz="2400" dirty="0">
                <a:latin typeface="Avenir Next LT Pro" panose="020B0504020202020204" pitchFamily="34" charset="0"/>
              </a:rPr>
              <a:t>.</a:t>
            </a:r>
            <a:endParaRPr lang="fr-FR" altLang="fr-FR" sz="24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Eviter la confusion et affirmer le rôle de  DARTY en tant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que concepteur cuisine.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79" y="2562187"/>
            <a:ext cx="94172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66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fait des cuisines</a:t>
            </a:r>
            <a:endParaRPr lang="fr-FR" sz="66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25589</TotalTime>
  <Words>653</Words>
  <Application>Microsoft Office PowerPoint</Application>
  <PresentationFormat>Grand écran</PresentationFormat>
  <Paragraphs>80</Paragraphs>
  <Slides>29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8" baseType="lpstr">
      <vt:lpstr>Calibri</vt:lpstr>
      <vt:lpstr>Georgia</vt:lpstr>
      <vt:lpstr>Police système Courant</vt:lpstr>
      <vt:lpstr>Avenir Next LT Pro</vt:lpstr>
      <vt:lpstr>Calvert MT Std</vt:lpstr>
      <vt:lpstr>Wingdings</vt:lpstr>
      <vt:lpstr>Arial</vt:lpstr>
      <vt:lpstr>Tahoma</vt:lpstr>
      <vt:lpstr>1_Thème LNB</vt:lpstr>
      <vt:lpstr>Présentation PowerPoint</vt:lpstr>
      <vt:lpstr>Présentation PowerPoint</vt:lpstr>
      <vt:lpstr>Présentation PowerPoint</vt:lpstr>
      <vt:lpstr>Présentation PowerPoint</vt:lpstr>
      <vt:lpstr>BEKO</vt:lpstr>
      <vt:lpstr>BEKO</vt:lpstr>
      <vt:lpstr>Situation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60</cp:revision>
  <cp:lastPrinted>2022-07-05T07:32:58Z</cp:lastPrinted>
  <dcterms:created xsi:type="dcterms:W3CDTF">2023-04-17T13:19:25Z</dcterms:created>
  <dcterms:modified xsi:type="dcterms:W3CDTF">2025-05-14T05:13:22Z</dcterms:modified>
  <cp:category/>
</cp:coreProperties>
</file>