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1"/>
  </p:notesMasterIdLst>
  <p:sldIdLst>
    <p:sldId id="2147479962" r:id="rId2"/>
    <p:sldId id="1675" r:id="rId3"/>
    <p:sldId id="1674" r:id="rId4"/>
    <p:sldId id="2147479757" r:id="rId5"/>
    <p:sldId id="2147480118" r:id="rId6"/>
    <p:sldId id="2147480128" r:id="rId7"/>
    <p:sldId id="2147480129" r:id="rId8"/>
    <p:sldId id="2147480130" r:id="rId9"/>
    <p:sldId id="2147480131" r:id="rId10"/>
  </p:sldIdLst>
  <p:sldSz cx="12192000" cy="6858000"/>
  <p:notesSz cx="9906000" cy="14335125"/>
  <p:embeddedFontLst>
    <p:embeddedFont>
      <p:font typeface="Avenir Next LT Pro" panose="020B0504020202020204" pitchFamily="34" charset="0"/>
      <p:regular r:id="rId12"/>
      <p:bold r:id="rId13"/>
      <p:italic r:id="rId14"/>
      <p:boldItalic r:id="rId15"/>
    </p:embeddedFont>
    <p:embeddedFont>
      <p:font typeface="Cambria" panose="02040503050406030204" pitchFamily="18" charset="0"/>
      <p:regular r:id="rId16"/>
      <p:bold r:id="rId17"/>
      <p:italic r:id="rId18"/>
      <p:boldItalic r:id="rId19"/>
    </p:embeddedFont>
    <p:embeddedFont>
      <p:font typeface="Georgia" panose="02040502050405020303" pitchFamily="18" charset="0"/>
      <p:regular r:id="rId20"/>
      <p:bold r:id="rId21"/>
      <p:italic r:id="rId22"/>
      <p:boldItalic r:id="rId23"/>
    </p:embeddedFont>
    <p:embeddedFont>
      <p:font typeface="Playfair Display" panose="00000500000000000000" pitchFamily="2" charset="0"/>
      <p:regular r:id="rId24"/>
      <p:bold r:id="rId25"/>
      <p:italic r:id="rId26"/>
      <p:boldItalic r:id="rId27"/>
    </p:embeddedFont>
    <p:embeddedFont>
      <p:font typeface="Tahoma" panose="020B0604030504040204" pitchFamily="34" charset="0"/>
      <p:regular r:id="rId28"/>
      <p:bold r:id="rId2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679E2A"/>
    <a:srgbClr val="627124"/>
    <a:srgbClr val="237756"/>
    <a:srgbClr val="FFFFFF"/>
    <a:srgbClr val="05754B"/>
    <a:srgbClr val="06945E"/>
    <a:srgbClr val="FBEC13"/>
    <a:srgbClr val="EDE8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87797" autoAdjust="0"/>
  </p:normalViewPr>
  <p:slideViewPr>
    <p:cSldViewPr snapToGrid="0">
      <p:cViewPr varScale="1">
        <p:scale>
          <a:sx n="80" d="100"/>
          <a:sy n="80" d="100"/>
        </p:scale>
        <p:origin x="557" y="6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28/01/2025</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B74754-D7DA-9B88-B40C-32D69E67F5E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F839FA-2881-F6BE-2A63-2B87B1EED68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C7D2D4-2972-0D61-262D-B0756EEB57F6}"/>
              </a:ext>
            </a:extLst>
          </p:cNvPr>
          <p:cNvSpPr>
            <a:spLocks noGrp="1"/>
          </p:cNvSpPr>
          <p:nvPr>
            <p:ph type="dt" sz="half" idx="10"/>
          </p:nvPr>
        </p:nvSpPr>
        <p:spPr/>
        <p:txBody>
          <a:bodyPr/>
          <a:lstStyle/>
          <a:p>
            <a:fld id="{534BE295-1066-47F6-88BE-49733BF70541}" type="datetimeFigureOut">
              <a:rPr lang="fr-FR" smtClean="0"/>
              <a:t>28/01/2025</a:t>
            </a:fld>
            <a:endParaRPr lang="fr-FR"/>
          </a:p>
        </p:txBody>
      </p:sp>
      <p:sp>
        <p:nvSpPr>
          <p:cNvPr id="5" name="Espace réservé du pied de page 4">
            <a:extLst>
              <a:ext uri="{FF2B5EF4-FFF2-40B4-BE49-F238E27FC236}">
                <a16:creationId xmlns:a16="http://schemas.microsoft.com/office/drawing/2014/main" id="{D6B4F46B-3AB5-EF41-9170-B32C8EBCE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EF95384-0800-25F7-C715-E700214480A1}"/>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677125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B858F20-0492-C1EF-E5E5-A7AE895F63F2}"/>
              </a:ext>
            </a:extLst>
          </p:cNvPr>
          <p:cNvSpPr>
            <a:spLocks noGrp="1"/>
          </p:cNvSpPr>
          <p:nvPr>
            <p:ph type="dt" sz="half" idx="10"/>
          </p:nvPr>
        </p:nvSpPr>
        <p:spPr/>
        <p:txBody>
          <a:bodyPr/>
          <a:lstStyle/>
          <a:p>
            <a:fld id="{534BE295-1066-47F6-88BE-49733BF70541}" type="datetimeFigureOut">
              <a:rPr lang="fr-FR" smtClean="0"/>
              <a:t>28/01/2025</a:t>
            </a:fld>
            <a:endParaRPr lang="fr-FR"/>
          </a:p>
        </p:txBody>
      </p:sp>
      <p:sp>
        <p:nvSpPr>
          <p:cNvPr id="3" name="Espace réservé du pied de page 2">
            <a:extLst>
              <a:ext uri="{FF2B5EF4-FFF2-40B4-BE49-F238E27FC236}">
                <a16:creationId xmlns:a16="http://schemas.microsoft.com/office/drawing/2014/main" id="{F36ED096-89C1-785B-8E07-56BAA137D0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33E1AA-D26C-8E52-B9B2-BACD94FCA49B}"/>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078899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154624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42" r:id="rId6"/>
    <p:sldLayoutId id="2147483743" r:id="rId7"/>
    <p:sldLayoutId id="2147483744" r:id="rId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FILM DRIVE</a:t>
            </a:r>
            <a:endParaRPr lang="fr-FR" dirty="0">
              <a:latin typeface="Playfair Display" panose="00000500000000000000" pitchFamily="2" charset="0"/>
            </a:endParaRPr>
          </a:p>
        </p:txBody>
      </p:sp>
    </p:spTree>
    <p:extLst>
      <p:ext uri="{BB962C8B-B14F-4D97-AF65-F5344CB8AC3E}">
        <p14:creationId xmlns:p14="http://schemas.microsoft.com/office/powerpoint/2010/main" val="1861140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391C6985-6DEE-4379-A112-040180E1863F}"/>
              </a:ext>
            </a:extLst>
          </p:cNvPr>
          <p:cNvSpPr txBox="1"/>
          <p:nvPr/>
        </p:nvSpPr>
        <p:spPr>
          <a:xfrm>
            <a:off x="3344284" y="1196752"/>
            <a:ext cx="5503430" cy="923330"/>
          </a:xfrm>
          <a:prstGeom prst="rect">
            <a:avLst/>
          </a:prstGeom>
          <a:noFill/>
        </p:spPr>
        <p:txBody>
          <a:bodyPr wrap="none" rtlCol="0">
            <a:spAutoFit/>
          </a:bodyPr>
          <a:lstStyle/>
          <a:p>
            <a:pPr algn="ctr"/>
            <a:r>
              <a:rPr lang="fr-FR" sz="5400" b="1" dirty="0">
                <a:latin typeface="Playfair Display" panose="00000500000000000000" pitchFamily="2" charset="0"/>
              </a:rPr>
              <a:t>Soutenir le drive</a:t>
            </a:r>
          </a:p>
        </p:txBody>
      </p:sp>
      <p:sp>
        <p:nvSpPr>
          <p:cNvPr id="2" name="ZoneTexte 1">
            <a:extLst>
              <a:ext uri="{FF2B5EF4-FFF2-40B4-BE49-F238E27FC236}">
                <a16:creationId xmlns:a16="http://schemas.microsoft.com/office/drawing/2014/main" id="{E6608D8E-439F-4C0B-8499-3D602032E0A8}"/>
              </a:ext>
            </a:extLst>
          </p:cNvPr>
          <p:cNvSpPr txBox="1"/>
          <p:nvPr/>
        </p:nvSpPr>
        <p:spPr>
          <a:xfrm>
            <a:off x="2058643" y="2085012"/>
            <a:ext cx="8074711" cy="369332"/>
          </a:xfrm>
          <a:prstGeom prst="rect">
            <a:avLst/>
          </a:prstGeom>
          <a:noFill/>
        </p:spPr>
        <p:txBody>
          <a:bodyPr wrap="non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Faire évoluer l’expression du drive et les leviers de communication associés</a:t>
            </a:r>
          </a:p>
        </p:txBody>
      </p:sp>
      <p:sp>
        <p:nvSpPr>
          <p:cNvPr id="7" name="Triangle isocèle 6">
            <a:extLst>
              <a:ext uri="{FF2B5EF4-FFF2-40B4-BE49-F238E27FC236}">
                <a16:creationId xmlns:a16="http://schemas.microsoft.com/office/drawing/2014/main" id="{FE8B43AB-B80A-4AF9-883F-433306D870E9}"/>
              </a:ext>
            </a:extLst>
          </p:cNvPr>
          <p:cNvSpPr/>
          <p:nvPr/>
        </p:nvSpPr>
        <p:spPr>
          <a:xfrm rot="10800000">
            <a:off x="5573474" y="2636195"/>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15" name="ZoneTexte 14">
            <a:extLst>
              <a:ext uri="{FF2B5EF4-FFF2-40B4-BE49-F238E27FC236}">
                <a16:creationId xmlns:a16="http://schemas.microsoft.com/office/drawing/2014/main" id="{E93948E2-6E30-47BB-9A53-40FF2F00E010}"/>
              </a:ext>
            </a:extLst>
          </p:cNvPr>
          <p:cNvSpPr txBox="1"/>
          <p:nvPr/>
        </p:nvSpPr>
        <p:spPr>
          <a:xfrm>
            <a:off x="2279575" y="3429000"/>
            <a:ext cx="7632848" cy="1384995"/>
          </a:xfrm>
          <a:prstGeom prst="rect">
            <a:avLst/>
          </a:prstGeom>
          <a:noFill/>
        </p:spPr>
        <p:txBody>
          <a:bodyPr wrap="square">
            <a:spAutoFit/>
          </a:bodyPr>
          <a:lstStyle/>
          <a:p>
            <a:pPr marL="0" indent="0" algn="ctr">
              <a:buNone/>
            </a:pPr>
            <a:r>
              <a:rPr lang="fr-FR" sz="2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Un objectif dual</a:t>
            </a:r>
          </a:p>
          <a:p>
            <a:pPr marL="0" indent="0" algn="ctr">
              <a:buNone/>
            </a:pPr>
            <a:r>
              <a:rPr lang="fr-FR" sz="2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Recruter de nouveaux clients </a:t>
            </a:r>
            <a:br>
              <a:rPr lang="fr-FR" sz="2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sz="2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&amp; convertir des clients existants </a:t>
            </a:r>
            <a:endParaRPr lang="fr-FR" sz="12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1992990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391C6985-6DEE-4379-A112-040180E1863F}"/>
              </a:ext>
            </a:extLst>
          </p:cNvPr>
          <p:cNvSpPr txBox="1"/>
          <p:nvPr/>
        </p:nvSpPr>
        <p:spPr>
          <a:xfrm>
            <a:off x="2747967" y="500758"/>
            <a:ext cx="6696064" cy="923330"/>
          </a:xfrm>
          <a:prstGeom prst="rect">
            <a:avLst/>
          </a:prstGeom>
          <a:noFill/>
        </p:spPr>
        <p:txBody>
          <a:bodyPr wrap="none" rtlCol="0">
            <a:spAutoFit/>
          </a:bodyPr>
          <a:lstStyle/>
          <a:p>
            <a:pPr algn="ctr"/>
            <a:r>
              <a:rPr lang="fr-FR" sz="5400" b="1" dirty="0">
                <a:latin typeface="Playfair Display" panose="00000500000000000000" pitchFamily="2" charset="0"/>
              </a:rPr>
              <a:t>Quelles promesses ?</a:t>
            </a:r>
          </a:p>
        </p:txBody>
      </p:sp>
      <p:sp>
        <p:nvSpPr>
          <p:cNvPr id="15" name="ZoneTexte 14">
            <a:extLst>
              <a:ext uri="{FF2B5EF4-FFF2-40B4-BE49-F238E27FC236}">
                <a16:creationId xmlns:a16="http://schemas.microsoft.com/office/drawing/2014/main" id="{E93948E2-6E30-47BB-9A53-40FF2F00E010}"/>
              </a:ext>
            </a:extLst>
          </p:cNvPr>
          <p:cNvSpPr txBox="1"/>
          <p:nvPr/>
        </p:nvSpPr>
        <p:spPr>
          <a:xfrm>
            <a:off x="2367124" y="4955188"/>
            <a:ext cx="7632848" cy="1369606"/>
          </a:xfrm>
          <a:prstGeom prst="rect">
            <a:avLst/>
          </a:prstGeom>
          <a:noFill/>
        </p:spPr>
        <p:txBody>
          <a:bodyPr wrap="square">
            <a:spAutoFit/>
          </a:bodyPr>
          <a:lstStyle/>
          <a:p>
            <a:pPr algn="ctr"/>
            <a:r>
              <a:rPr lang="fr-FR" sz="2400" u="sng"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Trace attendue</a:t>
            </a:r>
            <a:b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 drive Match</a:t>
            </a:r>
          </a:p>
          <a:p>
            <a:pPr algn="ctr"/>
            <a:r>
              <a:rPr lang="fr-FR" sz="2400" b="1" i="1" dirty="0">
                <a:latin typeface="Playfair Display" panose="00000500000000000000" pitchFamily="2" charset="0"/>
                <a:cs typeface="Calibri Light" panose="020F0302020204030204" pitchFamily="34" charset="0"/>
                <a:sym typeface="Wingdings" panose="05000000000000000000" pitchFamily="2" charset="2"/>
              </a:rPr>
              <a:t>Votre place du marché à portée de clic</a:t>
            </a:r>
            <a:endParaRPr lang="fr-FR" sz="1100" i="1" dirty="0">
              <a:latin typeface="Playfair Display" panose="00000500000000000000" pitchFamily="2" charset="0"/>
              <a:cs typeface="Calibri Light" panose="020F0302020204030204" pitchFamily="34" charset="0"/>
              <a:sym typeface="Wingdings" panose="05000000000000000000" pitchFamily="2" charset="2"/>
            </a:endParaRPr>
          </a:p>
          <a:p>
            <a:pPr marL="0" indent="0" algn="ctr">
              <a:buNone/>
            </a:pPr>
            <a:endParaRPr lang="fr-FR" sz="1100" dirty="0">
              <a:latin typeface="Avenir Next LT Pro" panose="020B0504020202020204" pitchFamily="34" charset="0"/>
              <a:cs typeface="Calibri Light" panose="020F0302020204030204" pitchFamily="34" charset="0"/>
              <a:sym typeface="Wingdings" panose="05000000000000000000" pitchFamily="2" charset="2"/>
            </a:endParaRPr>
          </a:p>
        </p:txBody>
      </p:sp>
      <p:sp>
        <p:nvSpPr>
          <p:cNvPr id="3" name="Triangle isocèle 2">
            <a:extLst>
              <a:ext uri="{FF2B5EF4-FFF2-40B4-BE49-F238E27FC236}">
                <a16:creationId xmlns:a16="http://schemas.microsoft.com/office/drawing/2014/main" id="{95B51620-DDCE-4E7D-BA6C-143211E1036E}"/>
              </a:ext>
            </a:extLst>
          </p:cNvPr>
          <p:cNvSpPr/>
          <p:nvPr/>
        </p:nvSpPr>
        <p:spPr>
          <a:xfrm rot="10800000">
            <a:off x="5573474" y="4335249"/>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4" name="ZoneTexte 3">
            <a:extLst>
              <a:ext uri="{FF2B5EF4-FFF2-40B4-BE49-F238E27FC236}">
                <a16:creationId xmlns:a16="http://schemas.microsoft.com/office/drawing/2014/main" id="{8E1AA97A-748F-44FA-A612-2405849EFFC4}"/>
              </a:ext>
            </a:extLst>
          </p:cNvPr>
          <p:cNvSpPr txBox="1"/>
          <p:nvPr/>
        </p:nvSpPr>
        <p:spPr>
          <a:xfrm>
            <a:off x="1106985" y="2228671"/>
            <a:ext cx="10503990" cy="1200329"/>
          </a:xfrm>
          <a:prstGeom prst="rect">
            <a:avLst/>
          </a:prstGeom>
          <a:noFill/>
        </p:spPr>
        <p:txBody>
          <a:bodyPr wrap="square">
            <a:spAutoFit/>
          </a:bodyPr>
          <a:lstStyle/>
          <a:p>
            <a:r>
              <a:rPr lang="fr-FR" sz="1800" b="1" dirty="0">
                <a:effectLst/>
                <a:latin typeface="Tahoma" panose="020B0604030504040204" pitchFamily="34" charset="0"/>
                <a:ea typeface="Tahoma" panose="020B0604030504040204" pitchFamily="34" charset="0"/>
                <a:cs typeface="Tahoma" panose="020B0604030504040204" pitchFamily="34" charset="0"/>
              </a:rPr>
              <a:t>&gt; LE FRAIS : </a:t>
            </a:r>
            <a:r>
              <a:rPr lang="fr-FR" dirty="0">
                <a:latin typeface="Tahoma" panose="020B0604030504040204" pitchFamily="34" charset="0"/>
                <a:ea typeface="Tahoma" panose="020B0604030504040204" pitchFamily="34" charset="0"/>
                <a:cs typeface="Tahoma" panose="020B0604030504040204" pitchFamily="34" charset="0"/>
              </a:rPr>
              <a:t>accès aux produits des rayons trads en drive </a:t>
            </a:r>
            <a:br>
              <a:rPr lang="fr-FR" dirty="0">
                <a:latin typeface="Tahoma" panose="020B0604030504040204" pitchFamily="34" charset="0"/>
                <a:ea typeface="Tahoma" panose="020B0604030504040204" pitchFamily="34" charset="0"/>
                <a:cs typeface="Tahoma" panose="020B0604030504040204" pitchFamily="34" charset="0"/>
              </a:rPr>
            </a:br>
            <a:r>
              <a:rPr lang="fr-FR" sz="1800" b="1" dirty="0">
                <a:effectLst/>
                <a:latin typeface="Tahoma" panose="020B0604030504040204" pitchFamily="34" charset="0"/>
                <a:ea typeface="Tahoma" panose="020B0604030504040204" pitchFamily="34" charset="0"/>
                <a:cs typeface="Tahoma" panose="020B0604030504040204" pitchFamily="34" charset="0"/>
              </a:rPr>
              <a:t>&gt; LE CHOIX </a:t>
            </a:r>
            <a:r>
              <a:rPr lang="fr-FR" b="1" dirty="0">
                <a:latin typeface="Tahoma" panose="020B0604030504040204" pitchFamily="34" charset="0"/>
                <a:ea typeface="Tahoma" panose="020B0604030504040204" pitchFamily="34" charset="0"/>
                <a:cs typeface="Tahoma" panose="020B0604030504040204" pitchFamily="34" charset="0"/>
              </a:rPr>
              <a:t>: </a:t>
            </a:r>
            <a:r>
              <a:rPr lang="fr-FR" sz="1800" dirty="0">
                <a:effectLst/>
                <a:latin typeface="Tahoma" panose="020B0604030504040204" pitchFamily="34" charset="0"/>
                <a:ea typeface="Tahoma" panose="020B0604030504040204" pitchFamily="34" charset="0"/>
                <a:cs typeface="Tahoma" panose="020B0604030504040204" pitchFamily="34" charset="0"/>
              </a:rPr>
              <a:t>La largeur de gamme </a:t>
            </a:r>
            <a:r>
              <a:rPr lang="fr-FR" dirty="0">
                <a:latin typeface="Tahoma" panose="020B0604030504040204" pitchFamily="34" charset="0"/>
                <a:ea typeface="Tahoma" panose="020B0604030504040204" pitchFamily="34" charset="0"/>
                <a:cs typeface="Tahoma" panose="020B0604030504040204" pitchFamily="34" charset="0"/>
              </a:rPr>
              <a:t>y compris les PPNP (levier différenciant)</a:t>
            </a:r>
            <a:endParaRPr lang="fr-FR" sz="1800" dirty="0">
              <a:effectLst/>
              <a:latin typeface="Tahoma" panose="020B0604030504040204" pitchFamily="34" charset="0"/>
              <a:ea typeface="Tahoma" panose="020B0604030504040204" pitchFamily="34" charset="0"/>
              <a:cs typeface="Tahoma" panose="020B0604030504040204" pitchFamily="34" charset="0"/>
            </a:endParaRPr>
          </a:p>
          <a:p>
            <a:r>
              <a:rPr lang="fr-FR" sz="1800" b="1" dirty="0">
                <a:effectLst/>
                <a:latin typeface="Tahoma" panose="020B0604030504040204" pitchFamily="34" charset="0"/>
                <a:ea typeface="Tahoma" panose="020B0604030504040204" pitchFamily="34" charset="0"/>
                <a:cs typeface="Tahoma" panose="020B0604030504040204" pitchFamily="34" charset="0"/>
              </a:rPr>
              <a:t>&gt; L’ULTRA PERSONNALISATION : </a:t>
            </a:r>
            <a:r>
              <a:rPr lang="fr-FR" i="1" dirty="0">
                <a:latin typeface="Tahoma" panose="020B0604030504040204" pitchFamily="34" charset="0"/>
                <a:ea typeface="Tahoma" panose="020B0604030504040204" pitchFamily="34" charset="0"/>
                <a:cs typeface="Tahoma" panose="020B0604030504040204" pitchFamily="34" charset="0"/>
              </a:rPr>
              <a:t>« au gramme près »</a:t>
            </a:r>
            <a:br>
              <a:rPr lang="fr-FR" sz="1800" dirty="0">
                <a:effectLst/>
                <a:latin typeface="Tahoma" panose="020B0604030504040204" pitchFamily="34" charset="0"/>
                <a:ea typeface="Tahoma" panose="020B0604030504040204" pitchFamily="34" charset="0"/>
                <a:cs typeface="Tahoma" panose="020B0604030504040204" pitchFamily="34" charset="0"/>
              </a:rPr>
            </a:br>
            <a:r>
              <a:rPr lang="fr-FR" sz="1800" b="1" dirty="0">
                <a:effectLst/>
                <a:latin typeface="Tahoma" panose="020B0604030504040204" pitchFamily="34" charset="0"/>
                <a:ea typeface="Tahoma" panose="020B0604030504040204" pitchFamily="34" charset="0"/>
                <a:cs typeface="Tahoma" panose="020B0604030504040204" pitchFamily="34" charset="0"/>
              </a:rPr>
              <a:t>&gt; LES PRIX  : </a:t>
            </a:r>
            <a:r>
              <a:rPr lang="fr-FR" dirty="0">
                <a:latin typeface="Tahoma" panose="020B0604030504040204" pitchFamily="34" charset="0"/>
                <a:ea typeface="Tahoma" panose="020B0604030504040204" pitchFamily="34" charset="0"/>
                <a:cs typeface="Tahoma" panose="020B0604030504040204" pitchFamily="34" charset="0"/>
              </a:rPr>
              <a:t>Identique à ceux du magasin</a:t>
            </a:r>
            <a:endParaRPr lang="fr-FR" sz="18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43834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F2CD3F-BA4E-F5F1-2E67-76B15A9FE9B1}"/>
              </a:ext>
            </a:extLst>
          </p:cNvPr>
          <p:cNvSpPr>
            <a:spLocks noGrp="1"/>
          </p:cNvSpPr>
          <p:nvPr>
            <p:ph type="title"/>
          </p:nvPr>
        </p:nvSpPr>
        <p:spPr/>
        <p:txBody>
          <a:bodyPr/>
          <a:lstStyle/>
          <a:p>
            <a:r>
              <a:rPr lang="fr-FR" dirty="0"/>
              <a:t>Film Drive</a:t>
            </a:r>
          </a:p>
        </p:txBody>
      </p:sp>
      <p:sp>
        <p:nvSpPr>
          <p:cNvPr id="3" name="Espace réservé du texte 2">
            <a:extLst>
              <a:ext uri="{FF2B5EF4-FFF2-40B4-BE49-F238E27FC236}">
                <a16:creationId xmlns:a16="http://schemas.microsoft.com/office/drawing/2014/main" id="{B2D37385-8B94-53A2-6FAC-100EF5536208}"/>
              </a:ext>
            </a:extLst>
          </p:cNvPr>
          <p:cNvSpPr>
            <a:spLocks noGrp="1"/>
          </p:cNvSpPr>
          <p:nvPr>
            <p:ph type="body" sz="quarter" idx="11"/>
          </p:nvPr>
        </p:nvSpPr>
        <p:spPr/>
        <p:txBody>
          <a:bodyPr>
            <a:normAutofit/>
          </a:bodyPr>
          <a:lstStyle/>
          <a:p>
            <a:endParaRPr lang="fr-FR"/>
          </a:p>
        </p:txBody>
      </p:sp>
    </p:spTree>
    <p:extLst>
      <p:ext uri="{BB962C8B-B14F-4D97-AF65-F5344CB8AC3E}">
        <p14:creationId xmlns:p14="http://schemas.microsoft.com/office/powerpoint/2010/main" val="2260179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E6B18-7BBF-2872-4158-658506A8279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910DE00-7C7E-0E47-7E1C-7FE7B4F2AD28}"/>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FA194E-6F4D-AAAC-E06D-3CE6E65EE408}"/>
              </a:ext>
            </a:extLst>
          </p:cNvPr>
          <p:cNvSpPr>
            <a:spLocks noGrp="1"/>
          </p:cNvSpPr>
          <p:nvPr>
            <p:ph type="title"/>
          </p:nvPr>
        </p:nvSpPr>
        <p:spPr>
          <a:xfrm>
            <a:off x="300038" y="301454"/>
            <a:ext cx="11591924" cy="758439"/>
          </a:xfrm>
        </p:spPr>
        <p:txBody>
          <a:bodyPr/>
          <a:lstStyle/>
          <a:p>
            <a:r>
              <a:rPr lang="fr-FR" dirty="0"/>
              <a:t>Comme au marché – Film 30s</a:t>
            </a:r>
          </a:p>
        </p:txBody>
      </p:sp>
      <p:sp>
        <p:nvSpPr>
          <p:cNvPr id="3" name="Espace réservé du contenu 2">
            <a:extLst>
              <a:ext uri="{FF2B5EF4-FFF2-40B4-BE49-F238E27FC236}">
                <a16:creationId xmlns:a16="http://schemas.microsoft.com/office/drawing/2014/main" id="{C3C734D9-7CA6-4855-6685-07E3CB33625D}"/>
              </a:ext>
            </a:extLst>
          </p:cNvPr>
          <p:cNvSpPr>
            <a:spLocks noGrp="1"/>
          </p:cNvSpPr>
          <p:nvPr>
            <p:ph idx="1"/>
          </p:nvPr>
        </p:nvSpPr>
        <p:spPr>
          <a:xfrm>
            <a:off x="300038" y="1361347"/>
            <a:ext cx="6072187" cy="5353778"/>
          </a:xfrm>
        </p:spPr>
        <p:txBody>
          <a:bodyPr/>
          <a:lstStyle/>
          <a:p>
            <a:r>
              <a:rPr lang="fr-FR" sz="1400" i="1" dirty="0">
                <a:latin typeface="Playfair Display" panose="00000500000000000000" pitchFamily="2" charset="0"/>
              </a:rPr>
              <a:t>On voit un homme sur la place du marché qui tente 1001 trucs pour voir si les produits qu’il veut acheter sont bien mûrs et prêts à être savourés. Mais visiblement, il n’y connaît pas grand-chose… Il regarde en catimini comment font les autres clients, il secoue des endives et écoute le bruit qu’elles font, il sent des oignons, mordille la queue d’une banane, affichant une mine de dégoût, regarde un chou par transparence, soupèse un rôti…, ce qui donne lieu à des situations cocasses.</a:t>
            </a:r>
            <a:br>
              <a:rPr lang="fr-FR" sz="1400" i="1" dirty="0">
                <a:latin typeface="Playfair Display" panose="00000500000000000000" pitchFamily="2" charset="0"/>
              </a:rPr>
            </a:br>
            <a:endParaRPr lang="fr-FR" sz="1200" i="1" dirty="0">
              <a:latin typeface="Playfair Display" panose="00000500000000000000" pitchFamily="2" charset="0"/>
            </a:endParaRPr>
          </a:p>
          <a:p>
            <a:r>
              <a:rPr lang="fr-FR" sz="1400" i="1" kern="100" dirty="0">
                <a:effectLst/>
                <a:latin typeface="Cambria" panose="02040503050406030204" pitchFamily="18" charset="0"/>
                <a:ea typeface="Calibri" panose="020F0502020204030204" pitchFamily="34" charset="0"/>
                <a:cs typeface="Times New Roman (Corps CS)"/>
              </a:rPr>
              <a:t>Voix off ou texte </a:t>
            </a:r>
            <a:r>
              <a:rPr lang="fr-FR" sz="1400" i="1" kern="100" dirty="0" err="1">
                <a:effectLst/>
                <a:latin typeface="Cambria" panose="02040503050406030204" pitchFamily="18" charset="0"/>
                <a:ea typeface="Calibri" panose="020F0502020204030204" pitchFamily="34" charset="0"/>
                <a:cs typeface="Times New Roman (Corps CS)"/>
              </a:rPr>
              <a:t>surimp</a:t>
            </a:r>
            <a:r>
              <a:rPr lang="fr-FR" sz="1400" i="1" kern="100" dirty="0">
                <a:effectLst/>
                <a:latin typeface="Cambria" panose="02040503050406030204" pitchFamily="18" charset="0"/>
                <a:ea typeface="Calibri" panose="020F0502020204030204" pitchFamily="34" charset="0"/>
                <a:cs typeface="Times New Roman (Corps CS)"/>
              </a:rPr>
              <a:t> :</a:t>
            </a:r>
            <a:endParaRPr lang="fr-FR" sz="1400" kern="100" dirty="0">
              <a:effectLst/>
              <a:latin typeface="Cambria" panose="02040503050406030204" pitchFamily="18" charset="0"/>
              <a:ea typeface="Calibri" panose="020F0502020204030204" pitchFamily="34" charset="0"/>
              <a:cs typeface="Times New Roman (Corps CS)"/>
            </a:endParaRPr>
          </a:p>
          <a:p>
            <a:r>
              <a:rPr lang="fr-FR" sz="1400" b="1" kern="100" dirty="0">
                <a:effectLst/>
                <a:latin typeface="Cambria" panose="02040503050406030204" pitchFamily="18" charset="0"/>
                <a:ea typeface="Calibri" panose="020F0502020204030204" pitchFamily="34" charset="0"/>
                <a:cs typeface="Times New Roman (Corps CS)"/>
              </a:rPr>
              <a:t>C’est vrai que ce n’est pas toujours facile de bien choisir ses produits…</a:t>
            </a:r>
          </a:p>
          <a:p>
            <a:r>
              <a:rPr lang="fr-FR" sz="1400" b="1" kern="100" dirty="0">
                <a:effectLst/>
                <a:latin typeface="Cambria" panose="02040503050406030204" pitchFamily="18" charset="0"/>
                <a:ea typeface="Calibri" panose="020F0502020204030204" pitchFamily="34" charset="0"/>
                <a:cs typeface="Times New Roman (Corps CS)"/>
              </a:rPr>
              <a:t>Et si vous nous laissiez plutôt faire !</a:t>
            </a:r>
          </a:p>
          <a:p>
            <a:r>
              <a:rPr lang="fr-FR" sz="1400" kern="100" dirty="0">
                <a:effectLst/>
                <a:latin typeface="Cambria" panose="02040503050406030204" pitchFamily="18" charset="0"/>
                <a:ea typeface="Calibri" panose="020F0502020204030204" pitchFamily="34" charset="0"/>
                <a:cs typeface="Times New Roman (Corps CS)"/>
              </a:rPr>
              <a:t> </a:t>
            </a:r>
          </a:p>
          <a:p>
            <a:r>
              <a:rPr lang="fr-FR" sz="1400" i="1" kern="100" dirty="0">
                <a:effectLst/>
                <a:latin typeface="Cambria" panose="02040503050406030204" pitchFamily="18" charset="0"/>
                <a:ea typeface="Calibri" panose="020F0502020204030204" pitchFamily="34" charset="0"/>
                <a:cs typeface="Times New Roman (Corps CS)"/>
              </a:rPr>
              <a:t>Plan du Driver qui sélectionne les produits en rayon + plan client qui vient chercher ses courses au Drive en voiture.</a:t>
            </a:r>
            <a:br>
              <a:rPr lang="fr-FR" sz="1400" i="1" kern="100" dirty="0">
                <a:effectLst/>
                <a:latin typeface="Cambria" panose="02040503050406030204" pitchFamily="18" charset="0"/>
                <a:ea typeface="Calibri" panose="020F0502020204030204" pitchFamily="34" charset="0"/>
                <a:cs typeface="Times New Roman (Corps CS)"/>
              </a:rPr>
            </a:br>
            <a:br>
              <a:rPr lang="fr-FR" sz="1400" i="1" kern="100" dirty="0">
                <a:effectLst/>
                <a:latin typeface="Cambria" panose="02040503050406030204" pitchFamily="18" charset="0"/>
                <a:ea typeface="Calibri" panose="020F0502020204030204" pitchFamily="34" charset="0"/>
                <a:cs typeface="Times New Roman (Corps CS)"/>
              </a:rPr>
            </a:br>
            <a:r>
              <a:rPr lang="fr-FR" sz="1400" i="1" kern="100" dirty="0">
                <a:latin typeface="Cambria" panose="02040503050406030204" pitchFamily="18" charset="0"/>
                <a:ea typeface="Calibri" panose="020F0502020204030204" pitchFamily="34" charset="0"/>
              </a:rPr>
              <a:t>Arguments Drive en </a:t>
            </a:r>
            <a:r>
              <a:rPr lang="fr-FR" sz="1400" i="1" kern="100" dirty="0" err="1">
                <a:latin typeface="Cambria" panose="02040503050406030204" pitchFamily="18" charset="0"/>
                <a:ea typeface="Calibri" panose="020F0502020204030204" pitchFamily="34" charset="0"/>
              </a:rPr>
              <a:t>surimp</a:t>
            </a:r>
            <a:endParaRPr lang="fr-FR" sz="1400" i="1" kern="100" dirty="0">
              <a:latin typeface="Cambria" panose="02040503050406030204" pitchFamily="18" charset="0"/>
              <a:ea typeface="Calibri" panose="020F0502020204030204" pitchFamily="34" charset="0"/>
            </a:endParaRPr>
          </a:p>
          <a:p>
            <a:r>
              <a:rPr lang="fr-FR" sz="1400" b="1" kern="100" dirty="0">
                <a:latin typeface="Cambria" panose="02040503050406030204" pitchFamily="18" charset="0"/>
                <a:ea typeface="Calibri" panose="020F0502020204030204" pitchFamily="34" charset="0"/>
              </a:rPr>
              <a:t>DRIVE SUPERMARCHÉ MATCH et LIVRAISON À DOMICILE</a:t>
            </a:r>
          </a:p>
          <a:p>
            <a:r>
              <a:rPr lang="fr-FR" sz="1400" b="1" kern="100" dirty="0">
                <a:latin typeface="Cambria" panose="02040503050406030204" pitchFamily="18" charset="0"/>
                <a:ea typeface="Calibri" panose="020F0502020204030204" pitchFamily="34" charset="0"/>
              </a:rPr>
              <a:t>• Tous nos produits frais… au gramme près… </a:t>
            </a:r>
            <a:br>
              <a:rPr lang="fr-FR" sz="1400" b="1" kern="100" dirty="0">
                <a:latin typeface="Cambria" panose="02040503050406030204" pitchFamily="18" charset="0"/>
                <a:ea typeface="Calibri" panose="020F0502020204030204" pitchFamily="34" charset="0"/>
              </a:rPr>
            </a:br>
            <a:r>
              <a:rPr lang="fr-FR" sz="1400" b="1" kern="100" dirty="0">
                <a:latin typeface="Cambria" panose="02040503050406030204" pitchFamily="18" charset="0"/>
                <a:ea typeface="Calibri" panose="020F0502020204030204" pitchFamily="34" charset="0"/>
              </a:rPr>
              <a:t>sélectionnés et rangés avec soin</a:t>
            </a:r>
          </a:p>
          <a:p>
            <a:r>
              <a:rPr lang="fr-FR" sz="1400" b="1" kern="100" dirty="0">
                <a:latin typeface="Cambria" panose="02040503050406030204" pitchFamily="18" charset="0"/>
                <a:ea typeface="Calibri" panose="020F0502020204030204" pitchFamily="34" charset="0"/>
              </a:rPr>
              <a:t>• Tous les petits plats préparés par nos pros</a:t>
            </a:r>
          </a:p>
          <a:p>
            <a:r>
              <a:rPr lang="fr-FR" sz="1400" b="1" kern="100" dirty="0">
                <a:latin typeface="Cambria" panose="02040503050406030204" pitchFamily="18" charset="0"/>
                <a:ea typeface="Calibri" panose="020F0502020204030204" pitchFamily="34" charset="0"/>
              </a:rPr>
              <a:t>• Disponibles sous 2h</a:t>
            </a:r>
          </a:p>
          <a:p>
            <a:r>
              <a:rPr lang="fr-FR" sz="1400" b="1" kern="100" dirty="0">
                <a:latin typeface="Cambria" panose="02040503050406030204" pitchFamily="18" charset="0"/>
                <a:ea typeface="Calibri" panose="020F0502020204030204" pitchFamily="34" charset="0"/>
              </a:rPr>
              <a:t>• Au même prix qu’en magasin</a:t>
            </a:r>
          </a:p>
          <a:p>
            <a:br>
              <a:rPr lang="fr-FR" sz="1400" i="1" kern="100" dirty="0">
                <a:effectLst/>
                <a:latin typeface="Cambria" panose="02040503050406030204" pitchFamily="18" charset="0"/>
                <a:ea typeface="Calibri" panose="020F0502020204030204" pitchFamily="34" charset="0"/>
                <a:cs typeface="Times New Roman (Corps CS)"/>
              </a:rPr>
            </a:br>
            <a:endParaRPr lang="fr-FR" sz="1400" kern="100" dirty="0">
              <a:effectLst/>
              <a:latin typeface="Cambria" panose="02040503050406030204" pitchFamily="18" charset="0"/>
              <a:ea typeface="Calibri" panose="020F0502020204030204" pitchFamily="34" charset="0"/>
              <a:cs typeface="Times New Roman (Corps CS)"/>
            </a:endParaRPr>
          </a:p>
          <a:p>
            <a:endParaRPr lang="fr-FR" sz="600" dirty="0">
              <a:latin typeface="Playfair Display" panose="00000500000000000000" pitchFamily="2" charset="0"/>
            </a:endParaRPr>
          </a:p>
        </p:txBody>
      </p:sp>
      <p:pic>
        <p:nvPicPr>
          <p:cNvPr id="5" name="Image 4" descr="Une image contenant texte, homme, habits, Visage humain&#10;&#10;Description générée automatiquement">
            <a:extLst>
              <a:ext uri="{FF2B5EF4-FFF2-40B4-BE49-F238E27FC236}">
                <a16:creationId xmlns:a16="http://schemas.microsoft.com/office/drawing/2014/main" id="{ADA5C41B-483E-E141-843F-23CD63555542}"/>
              </a:ext>
            </a:extLst>
          </p:cNvPr>
          <p:cNvPicPr>
            <a:picLocks noChangeAspect="1"/>
          </p:cNvPicPr>
          <p:nvPr/>
        </p:nvPicPr>
        <p:blipFill>
          <a:blip r:embed="rId2">
            <a:extLst>
              <a:ext uri="{28A0092B-C50C-407E-A947-70E740481C1C}">
                <a14:useLocalDpi xmlns:a14="http://schemas.microsoft.com/office/drawing/2010/main" val="0"/>
              </a:ext>
            </a:extLst>
          </a:blip>
          <a:srcRect l="50884" t="15455" r="5013" b="18472"/>
          <a:stretch/>
        </p:blipFill>
        <p:spPr>
          <a:xfrm>
            <a:off x="6934200" y="1163358"/>
            <a:ext cx="4276725" cy="4531283"/>
          </a:xfrm>
          <a:prstGeom prst="rect">
            <a:avLst/>
          </a:prstGeom>
        </p:spPr>
      </p:pic>
    </p:spTree>
    <p:extLst>
      <p:ext uri="{BB962C8B-B14F-4D97-AF65-F5344CB8AC3E}">
        <p14:creationId xmlns:p14="http://schemas.microsoft.com/office/powerpoint/2010/main" val="3572018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79171-1520-8665-2A76-B3D934337B28}"/>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25AEE3C1-C0D4-334A-B851-C663DDE2E4E9}"/>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B8EF5E70-8F5C-9B02-9BAB-263FB3C7BE43}"/>
              </a:ext>
            </a:extLst>
          </p:cNvPr>
          <p:cNvSpPr>
            <a:spLocks noGrp="1"/>
          </p:cNvSpPr>
          <p:nvPr>
            <p:ph type="title"/>
          </p:nvPr>
        </p:nvSpPr>
        <p:spPr>
          <a:xfrm>
            <a:off x="300038" y="301454"/>
            <a:ext cx="11591924" cy="758439"/>
          </a:xfrm>
        </p:spPr>
        <p:txBody>
          <a:bodyPr/>
          <a:lstStyle/>
          <a:p>
            <a:r>
              <a:rPr lang="fr-FR" dirty="0"/>
              <a:t>Comme au marché – Personnalisation</a:t>
            </a:r>
          </a:p>
        </p:txBody>
      </p:sp>
      <p:sp>
        <p:nvSpPr>
          <p:cNvPr id="3" name="Espace réservé du contenu 2">
            <a:extLst>
              <a:ext uri="{FF2B5EF4-FFF2-40B4-BE49-F238E27FC236}">
                <a16:creationId xmlns:a16="http://schemas.microsoft.com/office/drawing/2014/main" id="{7EA77A1C-CF6A-7FFA-0CE0-8690EA205C92}"/>
              </a:ext>
            </a:extLst>
          </p:cNvPr>
          <p:cNvSpPr>
            <a:spLocks noGrp="1"/>
          </p:cNvSpPr>
          <p:nvPr>
            <p:ph idx="1"/>
          </p:nvPr>
        </p:nvSpPr>
        <p:spPr>
          <a:xfrm>
            <a:off x="300038" y="1361347"/>
            <a:ext cx="6072187" cy="5353778"/>
          </a:xfrm>
        </p:spPr>
        <p:txBody>
          <a:bodyPr/>
          <a:lstStyle/>
          <a:p>
            <a:r>
              <a:rPr lang="fr-FR" sz="1400" i="1" dirty="0">
                <a:latin typeface="Playfair Display" panose="00000500000000000000" pitchFamily="2" charset="0"/>
              </a:rPr>
              <a:t>On retrouve notre « héros » figé place du marché. Il a l’air très concentré, pour ne pas dire tendu. Un plan plus large montre qu’il se trouve devant une balance. L’homme, délicatement, méticuleusement, ajoute un par un des brins de persil dans le sachet présent sur la balance, scrutant avec angoisse l’écran qui passe lentement de 127 à 128 grammes. L’homme sert le poing et entame une petite danse de la victoire ! Dans ce mouvement aussi spontané que désordonné, il bouscule la balance, faisant tomber le persil qui s’éparpille au sol…</a:t>
            </a:r>
            <a:br>
              <a:rPr lang="fr-FR" sz="1400" i="1" dirty="0">
                <a:latin typeface="Playfair Display" panose="00000500000000000000" pitchFamily="2" charset="0"/>
              </a:rPr>
            </a:br>
            <a:endParaRPr lang="fr-FR" sz="1200" i="1" dirty="0">
              <a:latin typeface="Playfair Display" panose="00000500000000000000" pitchFamily="2" charset="0"/>
            </a:endParaRPr>
          </a:p>
          <a:p>
            <a:r>
              <a:rPr lang="fr-FR" sz="1400" i="1" kern="100" dirty="0">
                <a:effectLst/>
                <a:latin typeface="Cambria" panose="02040503050406030204" pitchFamily="18" charset="0"/>
                <a:ea typeface="Calibri" panose="020F0502020204030204" pitchFamily="34" charset="0"/>
                <a:cs typeface="Times New Roman (Corps CS)"/>
              </a:rPr>
              <a:t>Voix off ou texte </a:t>
            </a:r>
            <a:r>
              <a:rPr lang="fr-FR" sz="1400" i="1" kern="100" dirty="0" err="1">
                <a:effectLst/>
                <a:latin typeface="Cambria" panose="02040503050406030204" pitchFamily="18" charset="0"/>
                <a:ea typeface="Calibri" panose="020F0502020204030204" pitchFamily="34" charset="0"/>
                <a:cs typeface="Times New Roman (Corps CS)"/>
              </a:rPr>
              <a:t>surimp</a:t>
            </a:r>
            <a:r>
              <a:rPr lang="fr-FR" sz="1400" i="1" kern="100" dirty="0">
                <a:effectLst/>
                <a:latin typeface="Cambria" panose="02040503050406030204" pitchFamily="18" charset="0"/>
                <a:ea typeface="Calibri" panose="020F0502020204030204" pitchFamily="34" charset="0"/>
                <a:cs typeface="Times New Roman (Corps CS)"/>
              </a:rPr>
              <a:t> :</a:t>
            </a:r>
            <a:endParaRPr lang="fr-FR" sz="1400" kern="100" dirty="0">
              <a:effectLst/>
              <a:latin typeface="Cambria" panose="02040503050406030204" pitchFamily="18" charset="0"/>
              <a:ea typeface="Calibri" panose="020F0502020204030204" pitchFamily="34" charset="0"/>
              <a:cs typeface="Times New Roman (Corps CS)"/>
            </a:endParaRPr>
          </a:p>
          <a:p>
            <a:r>
              <a:rPr lang="fr-FR" sz="1400" b="1" kern="100" dirty="0">
                <a:effectLst/>
                <a:latin typeface="Cambria" panose="02040503050406030204" pitchFamily="18" charset="0"/>
                <a:ea typeface="Calibri" panose="020F0502020204030204" pitchFamily="34" charset="0"/>
                <a:cs typeface="Times New Roman (Corps CS)"/>
              </a:rPr>
              <a:t>Vous êtes très pointilleux sur les quantités ?</a:t>
            </a:r>
          </a:p>
          <a:p>
            <a:r>
              <a:rPr lang="fr-FR" sz="1400" b="1" kern="100" dirty="0">
                <a:effectLst/>
                <a:latin typeface="Cambria" panose="02040503050406030204" pitchFamily="18" charset="0"/>
                <a:ea typeface="Calibri" panose="020F0502020204030204" pitchFamily="34" charset="0"/>
                <a:cs typeface="Times New Roman (Corps CS)"/>
              </a:rPr>
              <a:t>Et si vous nous laissiez plutôt faire…</a:t>
            </a:r>
          </a:p>
          <a:p>
            <a:r>
              <a:rPr lang="fr-FR" sz="1400" kern="100" dirty="0">
                <a:effectLst/>
                <a:latin typeface="Cambria" panose="02040503050406030204" pitchFamily="18" charset="0"/>
                <a:ea typeface="Calibri" panose="020F0502020204030204" pitchFamily="34" charset="0"/>
                <a:cs typeface="Times New Roman (Corps CS)"/>
              </a:rPr>
              <a:t> </a:t>
            </a:r>
          </a:p>
          <a:p>
            <a:r>
              <a:rPr lang="fr-FR" sz="1400" i="1" kern="100" dirty="0">
                <a:effectLst/>
                <a:latin typeface="Cambria" panose="02040503050406030204" pitchFamily="18" charset="0"/>
                <a:ea typeface="Calibri" panose="020F0502020204030204" pitchFamily="34" charset="0"/>
                <a:cs typeface="Times New Roman (Corps CS)"/>
              </a:rPr>
              <a:t>Plan du Driver qui pèse les aliments à la balance + plan client qui vient chercher ses courses au Drive en voiture.</a:t>
            </a:r>
            <a:br>
              <a:rPr lang="fr-FR" sz="1400" i="1" kern="100" dirty="0">
                <a:effectLst/>
                <a:latin typeface="Cambria" panose="02040503050406030204" pitchFamily="18" charset="0"/>
                <a:ea typeface="Calibri" panose="020F0502020204030204" pitchFamily="34" charset="0"/>
                <a:cs typeface="Times New Roman (Corps CS)"/>
              </a:rPr>
            </a:br>
            <a:br>
              <a:rPr lang="fr-FR" sz="1400" i="1" kern="100" dirty="0">
                <a:effectLst/>
                <a:latin typeface="Cambria" panose="02040503050406030204" pitchFamily="18" charset="0"/>
                <a:ea typeface="Calibri" panose="020F0502020204030204" pitchFamily="34" charset="0"/>
                <a:cs typeface="Times New Roman (Corps CS)"/>
              </a:rPr>
            </a:br>
            <a:r>
              <a:rPr lang="fr-FR" sz="1400" i="1" kern="100" dirty="0">
                <a:latin typeface="Cambria" panose="02040503050406030204" pitchFamily="18" charset="0"/>
                <a:ea typeface="Calibri" panose="020F0502020204030204" pitchFamily="34" charset="0"/>
              </a:rPr>
              <a:t>Arguments Drive en </a:t>
            </a:r>
            <a:r>
              <a:rPr lang="fr-FR" sz="1400" i="1" kern="100" dirty="0" err="1">
                <a:latin typeface="Cambria" panose="02040503050406030204" pitchFamily="18" charset="0"/>
                <a:ea typeface="Calibri" panose="020F0502020204030204" pitchFamily="34" charset="0"/>
              </a:rPr>
              <a:t>surimp</a:t>
            </a:r>
            <a:endParaRPr lang="fr-FR" sz="1400" i="1" kern="100" dirty="0">
              <a:latin typeface="Cambria" panose="02040503050406030204" pitchFamily="18" charset="0"/>
              <a:ea typeface="Calibri" panose="020F0502020204030204" pitchFamily="34" charset="0"/>
            </a:endParaRPr>
          </a:p>
          <a:p>
            <a:r>
              <a:rPr lang="fr-FR" sz="1400" b="1" kern="100" dirty="0">
                <a:latin typeface="Cambria" panose="02040503050406030204" pitchFamily="18" charset="0"/>
                <a:ea typeface="Calibri" panose="020F0502020204030204" pitchFamily="34" charset="0"/>
              </a:rPr>
              <a:t>DRIVE SUPERMARCHÉ MATCH et LIVRAISON À DOMICILE</a:t>
            </a:r>
          </a:p>
          <a:p>
            <a:r>
              <a:rPr lang="fr-FR" sz="1400" b="1" kern="100" dirty="0">
                <a:latin typeface="Cambria" panose="02040503050406030204" pitchFamily="18" charset="0"/>
                <a:ea typeface="Calibri" panose="020F0502020204030204" pitchFamily="34" charset="0"/>
              </a:rPr>
              <a:t>• Tous nos produits frais… au gramme près… </a:t>
            </a:r>
            <a:br>
              <a:rPr lang="fr-FR" sz="1400" b="1" kern="100" dirty="0">
                <a:latin typeface="Cambria" panose="02040503050406030204" pitchFamily="18" charset="0"/>
                <a:ea typeface="Calibri" panose="020F0502020204030204" pitchFamily="34" charset="0"/>
              </a:rPr>
            </a:br>
            <a:r>
              <a:rPr lang="fr-FR" sz="1400" b="1" kern="100" dirty="0">
                <a:latin typeface="Cambria" panose="02040503050406030204" pitchFamily="18" charset="0"/>
                <a:ea typeface="Calibri" panose="020F0502020204030204" pitchFamily="34" charset="0"/>
              </a:rPr>
              <a:t>sélectionnés et rangés avec soin</a:t>
            </a:r>
          </a:p>
          <a:p>
            <a:r>
              <a:rPr lang="fr-FR" sz="1400" b="1" kern="100" dirty="0">
                <a:latin typeface="Cambria" panose="02040503050406030204" pitchFamily="18" charset="0"/>
                <a:ea typeface="Calibri" panose="020F0502020204030204" pitchFamily="34" charset="0"/>
              </a:rPr>
              <a:t>• Tous les petits plats préparés par nos pros</a:t>
            </a:r>
          </a:p>
          <a:p>
            <a:r>
              <a:rPr lang="fr-FR" sz="1400" b="1" kern="100" dirty="0">
                <a:latin typeface="Cambria" panose="02040503050406030204" pitchFamily="18" charset="0"/>
                <a:ea typeface="Calibri" panose="020F0502020204030204" pitchFamily="34" charset="0"/>
              </a:rPr>
              <a:t>• Disponibles sous 2h</a:t>
            </a:r>
          </a:p>
          <a:p>
            <a:r>
              <a:rPr lang="fr-FR" sz="1400" b="1" kern="100" dirty="0">
                <a:latin typeface="Cambria" panose="02040503050406030204" pitchFamily="18" charset="0"/>
                <a:ea typeface="Calibri" panose="020F0502020204030204" pitchFamily="34" charset="0"/>
              </a:rPr>
              <a:t>• Au même prix qu’en magasin</a:t>
            </a:r>
          </a:p>
          <a:p>
            <a:br>
              <a:rPr lang="fr-FR" sz="1400" i="1" kern="100" dirty="0">
                <a:effectLst/>
                <a:latin typeface="Cambria" panose="02040503050406030204" pitchFamily="18" charset="0"/>
                <a:ea typeface="Calibri" panose="020F0502020204030204" pitchFamily="34" charset="0"/>
                <a:cs typeface="Times New Roman (Corps CS)"/>
              </a:rPr>
            </a:br>
            <a:endParaRPr lang="fr-FR" sz="1400" kern="100" dirty="0">
              <a:effectLst/>
              <a:latin typeface="Cambria" panose="02040503050406030204" pitchFamily="18" charset="0"/>
              <a:ea typeface="Calibri" panose="020F0502020204030204" pitchFamily="34" charset="0"/>
              <a:cs typeface="Times New Roman (Corps CS)"/>
            </a:endParaRPr>
          </a:p>
          <a:p>
            <a:endParaRPr lang="fr-FR" sz="600" dirty="0">
              <a:latin typeface="Playfair Display" panose="00000500000000000000" pitchFamily="2" charset="0"/>
            </a:endParaRPr>
          </a:p>
        </p:txBody>
      </p:sp>
      <p:pic>
        <p:nvPicPr>
          <p:cNvPr id="7" name="Image 6">
            <a:extLst>
              <a:ext uri="{FF2B5EF4-FFF2-40B4-BE49-F238E27FC236}">
                <a16:creationId xmlns:a16="http://schemas.microsoft.com/office/drawing/2014/main" id="{E0E8100F-A1A8-ACE5-D888-6BB1CB57180E}"/>
              </a:ext>
            </a:extLst>
          </p:cNvPr>
          <p:cNvPicPr>
            <a:picLocks noChangeAspect="1"/>
          </p:cNvPicPr>
          <p:nvPr/>
        </p:nvPicPr>
        <p:blipFill>
          <a:blip r:embed="rId2"/>
          <a:stretch>
            <a:fillRect/>
          </a:stretch>
        </p:blipFill>
        <p:spPr>
          <a:xfrm>
            <a:off x="7296150" y="1543049"/>
            <a:ext cx="4410075" cy="4410075"/>
          </a:xfrm>
          <a:prstGeom prst="rect">
            <a:avLst/>
          </a:prstGeom>
        </p:spPr>
      </p:pic>
    </p:spTree>
    <p:extLst>
      <p:ext uri="{BB962C8B-B14F-4D97-AF65-F5344CB8AC3E}">
        <p14:creationId xmlns:p14="http://schemas.microsoft.com/office/powerpoint/2010/main" val="4161341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4E3F6-766F-A612-37AA-C8EE1519009A}"/>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B0C9D1B7-436D-3349-4C12-6AEDD2E9C1BB}"/>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792C5F0-8036-42FE-3E2A-F59047519767}"/>
              </a:ext>
            </a:extLst>
          </p:cNvPr>
          <p:cNvSpPr>
            <a:spLocks noGrp="1"/>
          </p:cNvSpPr>
          <p:nvPr>
            <p:ph type="title"/>
          </p:nvPr>
        </p:nvSpPr>
        <p:spPr>
          <a:xfrm>
            <a:off x="300038" y="301454"/>
            <a:ext cx="11591924" cy="758439"/>
          </a:xfrm>
        </p:spPr>
        <p:txBody>
          <a:bodyPr/>
          <a:lstStyle/>
          <a:p>
            <a:r>
              <a:rPr lang="fr-FR" dirty="0"/>
              <a:t>Comme au marché – Pas d’oubli</a:t>
            </a:r>
          </a:p>
        </p:txBody>
      </p:sp>
      <p:sp>
        <p:nvSpPr>
          <p:cNvPr id="3" name="Espace réservé du contenu 2">
            <a:extLst>
              <a:ext uri="{FF2B5EF4-FFF2-40B4-BE49-F238E27FC236}">
                <a16:creationId xmlns:a16="http://schemas.microsoft.com/office/drawing/2014/main" id="{C0F43C30-DB89-17EA-109F-27B941E10C42}"/>
              </a:ext>
            </a:extLst>
          </p:cNvPr>
          <p:cNvSpPr>
            <a:spLocks noGrp="1"/>
          </p:cNvSpPr>
          <p:nvPr>
            <p:ph idx="1"/>
          </p:nvPr>
        </p:nvSpPr>
        <p:spPr>
          <a:xfrm>
            <a:off x="300038" y="1361347"/>
            <a:ext cx="6329362" cy="5353778"/>
          </a:xfrm>
        </p:spPr>
        <p:txBody>
          <a:bodyPr/>
          <a:lstStyle/>
          <a:p>
            <a:r>
              <a:rPr lang="fr-FR" sz="1400" i="1" dirty="0">
                <a:latin typeface="Playfair Display" panose="00000500000000000000" pitchFamily="2" charset="0"/>
              </a:rPr>
              <a:t>Notre « héros » arrive en caisse avec un caddie bien rempli, visiblement satisfait ! Alors que c’est à lui de passer, il semble réaliser qu’il a oublié un produit. Il fait signe à la caissière et se précipite dans les allées du magasin. Il revient, à bout de souffle, déposant sur le tapis deux petites cerises tout en faisant un clin d’œil complice à la caissière en guise d’excuse. Soudainement, son visage se fige à nouveau… et il repart au petit trot dans les rayons. S’en suivent une succession de plans </a:t>
            </a:r>
            <a:r>
              <a:rPr lang="fr-FR" sz="1400" i="1" dirty="0" err="1">
                <a:latin typeface="Playfair Display" panose="00000500000000000000" pitchFamily="2" charset="0"/>
              </a:rPr>
              <a:t>cut</a:t>
            </a:r>
            <a:r>
              <a:rPr lang="fr-FR" sz="1400" i="1" dirty="0">
                <a:latin typeface="Playfair Display" panose="00000500000000000000" pitchFamily="2" charset="0"/>
              </a:rPr>
              <a:t> où l’on voit revenir essoufflé à la caisse, souriant, puis se figer à nouveau, et repartir, toujours plus haletant et transpirant…</a:t>
            </a:r>
            <a:br>
              <a:rPr lang="fr-FR" sz="1400" i="1" dirty="0">
                <a:latin typeface="Playfair Display" panose="00000500000000000000" pitchFamily="2" charset="0"/>
              </a:rPr>
            </a:br>
            <a:endParaRPr lang="fr-FR" sz="1200" i="1" dirty="0">
              <a:latin typeface="Playfair Display" panose="00000500000000000000" pitchFamily="2" charset="0"/>
            </a:endParaRPr>
          </a:p>
          <a:p>
            <a:r>
              <a:rPr lang="fr-FR" sz="1400" i="1" kern="100" dirty="0">
                <a:effectLst/>
                <a:latin typeface="Cambria" panose="02040503050406030204" pitchFamily="18" charset="0"/>
                <a:ea typeface="Calibri" panose="020F0502020204030204" pitchFamily="34" charset="0"/>
                <a:cs typeface="Times New Roman (Corps CS)"/>
              </a:rPr>
              <a:t>Voix off ou texte </a:t>
            </a:r>
            <a:r>
              <a:rPr lang="fr-FR" sz="1400" i="1" kern="100" dirty="0" err="1">
                <a:effectLst/>
                <a:latin typeface="Cambria" panose="02040503050406030204" pitchFamily="18" charset="0"/>
                <a:ea typeface="Calibri" panose="020F0502020204030204" pitchFamily="34" charset="0"/>
                <a:cs typeface="Times New Roman (Corps CS)"/>
              </a:rPr>
              <a:t>surimp</a:t>
            </a:r>
            <a:r>
              <a:rPr lang="fr-FR" sz="1400" i="1" kern="100" dirty="0">
                <a:effectLst/>
                <a:latin typeface="Cambria" panose="02040503050406030204" pitchFamily="18" charset="0"/>
                <a:ea typeface="Calibri" panose="020F0502020204030204" pitchFamily="34" charset="0"/>
                <a:cs typeface="Times New Roman (Corps CS)"/>
              </a:rPr>
              <a:t> :</a:t>
            </a:r>
            <a:endParaRPr lang="fr-FR" sz="1400" kern="100" dirty="0">
              <a:effectLst/>
              <a:latin typeface="Cambria" panose="02040503050406030204" pitchFamily="18" charset="0"/>
              <a:ea typeface="Calibri" panose="020F0502020204030204" pitchFamily="34" charset="0"/>
              <a:cs typeface="Times New Roman (Corps CS)"/>
            </a:endParaRPr>
          </a:p>
          <a:p>
            <a:r>
              <a:rPr lang="fr-FR" sz="1400" b="1" kern="100" dirty="0">
                <a:effectLst/>
                <a:latin typeface="Cambria" panose="02040503050406030204" pitchFamily="18" charset="0"/>
                <a:ea typeface="Calibri" panose="020F0502020204030204" pitchFamily="34" charset="0"/>
                <a:cs typeface="Times New Roman (Corps CS)"/>
              </a:rPr>
              <a:t>Votre mémoire vous joue des tours ?</a:t>
            </a:r>
          </a:p>
          <a:p>
            <a:r>
              <a:rPr lang="fr-FR" sz="1400" b="1" kern="100" dirty="0">
                <a:effectLst/>
                <a:latin typeface="Cambria" panose="02040503050406030204" pitchFamily="18" charset="0"/>
                <a:ea typeface="Calibri" panose="020F0502020204030204" pitchFamily="34" charset="0"/>
                <a:cs typeface="Times New Roman (Corps CS)"/>
              </a:rPr>
              <a:t>Et si vous nous laissiez plutôt faire…</a:t>
            </a:r>
          </a:p>
          <a:p>
            <a:r>
              <a:rPr lang="fr-FR" sz="1400" kern="100" dirty="0">
                <a:effectLst/>
                <a:latin typeface="Cambria" panose="02040503050406030204" pitchFamily="18" charset="0"/>
                <a:ea typeface="Calibri" panose="020F0502020204030204" pitchFamily="34" charset="0"/>
                <a:cs typeface="Times New Roman (Corps CS)"/>
              </a:rPr>
              <a:t> </a:t>
            </a:r>
          </a:p>
          <a:p>
            <a:r>
              <a:rPr lang="fr-FR" sz="1400" i="1" kern="100" dirty="0">
                <a:effectLst/>
                <a:latin typeface="Cambria" panose="02040503050406030204" pitchFamily="18" charset="0"/>
                <a:ea typeface="Calibri" panose="020F0502020204030204" pitchFamily="34" charset="0"/>
                <a:cs typeface="Times New Roman (Corps CS)"/>
              </a:rPr>
              <a:t>Plan du Driver qui coche les produits sur sa « liste » + plan client qui vient chercher ses courses au Drive en voiture.</a:t>
            </a:r>
            <a:br>
              <a:rPr lang="fr-FR" sz="1400" i="1" kern="100" dirty="0">
                <a:effectLst/>
                <a:latin typeface="Cambria" panose="02040503050406030204" pitchFamily="18" charset="0"/>
                <a:ea typeface="Calibri" panose="020F0502020204030204" pitchFamily="34" charset="0"/>
                <a:cs typeface="Times New Roman (Corps CS)"/>
              </a:rPr>
            </a:br>
            <a:br>
              <a:rPr lang="fr-FR" sz="1400" i="1" kern="100" dirty="0">
                <a:effectLst/>
                <a:latin typeface="Cambria" panose="02040503050406030204" pitchFamily="18" charset="0"/>
                <a:ea typeface="Calibri" panose="020F0502020204030204" pitchFamily="34" charset="0"/>
                <a:cs typeface="Times New Roman (Corps CS)"/>
              </a:rPr>
            </a:br>
            <a:r>
              <a:rPr lang="fr-FR" sz="1400" i="1" kern="100" dirty="0">
                <a:latin typeface="Cambria" panose="02040503050406030204" pitchFamily="18" charset="0"/>
                <a:ea typeface="Calibri" panose="020F0502020204030204" pitchFamily="34" charset="0"/>
              </a:rPr>
              <a:t>Arguments Drive en </a:t>
            </a:r>
            <a:r>
              <a:rPr lang="fr-FR" sz="1400" i="1" kern="100" dirty="0" err="1">
                <a:latin typeface="Cambria" panose="02040503050406030204" pitchFamily="18" charset="0"/>
                <a:ea typeface="Calibri" panose="020F0502020204030204" pitchFamily="34" charset="0"/>
              </a:rPr>
              <a:t>surimp</a:t>
            </a:r>
            <a:endParaRPr lang="fr-FR" sz="1400" i="1" kern="100" dirty="0">
              <a:latin typeface="Cambria" panose="02040503050406030204" pitchFamily="18" charset="0"/>
              <a:ea typeface="Calibri" panose="020F0502020204030204" pitchFamily="34" charset="0"/>
            </a:endParaRPr>
          </a:p>
          <a:p>
            <a:r>
              <a:rPr lang="fr-FR" sz="1400" b="1" kern="100" dirty="0">
                <a:latin typeface="Cambria" panose="02040503050406030204" pitchFamily="18" charset="0"/>
                <a:ea typeface="Calibri" panose="020F0502020204030204" pitchFamily="34" charset="0"/>
              </a:rPr>
              <a:t>DRIVE SUPERMARCHÉ MATCH et LIVRAISON À DOMICILE</a:t>
            </a:r>
          </a:p>
          <a:p>
            <a:r>
              <a:rPr lang="fr-FR" sz="1400" b="1" kern="100" dirty="0">
                <a:latin typeface="Cambria" panose="02040503050406030204" pitchFamily="18" charset="0"/>
                <a:ea typeface="Calibri" panose="020F0502020204030204" pitchFamily="34" charset="0"/>
              </a:rPr>
              <a:t>• Tous nos produits frais… au gramme près… </a:t>
            </a:r>
            <a:br>
              <a:rPr lang="fr-FR" sz="1400" b="1" kern="100" dirty="0">
                <a:latin typeface="Cambria" panose="02040503050406030204" pitchFamily="18" charset="0"/>
                <a:ea typeface="Calibri" panose="020F0502020204030204" pitchFamily="34" charset="0"/>
              </a:rPr>
            </a:br>
            <a:r>
              <a:rPr lang="fr-FR" sz="1400" b="1" kern="100" dirty="0">
                <a:latin typeface="Cambria" panose="02040503050406030204" pitchFamily="18" charset="0"/>
                <a:ea typeface="Calibri" panose="020F0502020204030204" pitchFamily="34" charset="0"/>
              </a:rPr>
              <a:t>sélectionnés et rangés avec soin</a:t>
            </a:r>
          </a:p>
          <a:p>
            <a:r>
              <a:rPr lang="fr-FR" sz="1400" b="1" kern="100" dirty="0">
                <a:latin typeface="Cambria" panose="02040503050406030204" pitchFamily="18" charset="0"/>
                <a:ea typeface="Calibri" panose="020F0502020204030204" pitchFamily="34" charset="0"/>
              </a:rPr>
              <a:t>• Tous les petits plats préparés par nos pros</a:t>
            </a:r>
          </a:p>
          <a:p>
            <a:r>
              <a:rPr lang="fr-FR" sz="1400" b="1" kern="100" dirty="0">
                <a:latin typeface="Cambria" panose="02040503050406030204" pitchFamily="18" charset="0"/>
                <a:ea typeface="Calibri" panose="020F0502020204030204" pitchFamily="34" charset="0"/>
              </a:rPr>
              <a:t>• Disponibles sous 2h</a:t>
            </a:r>
          </a:p>
          <a:p>
            <a:r>
              <a:rPr lang="fr-FR" sz="1400" b="1" kern="100" dirty="0">
                <a:latin typeface="Cambria" panose="02040503050406030204" pitchFamily="18" charset="0"/>
                <a:ea typeface="Calibri" panose="020F0502020204030204" pitchFamily="34" charset="0"/>
              </a:rPr>
              <a:t>• Au même prix qu’en magasin</a:t>
            </a:r>
          </a:p>
          <a:p>
            <a:br>
              <a:rPr lang="fr-FR" sz="1400" i="1" kern="100" dirty="0">
                <a:effectLst/>
                <a:latin typeface="Cambria" panose="02040503050406030204" pitchFamily="18" charset="0"/>
                <a:ea typeface="Calibri" panose="020F0502020204030204" pitchFamily="34" charset="0"/>
                <a:cs typeface="Times New Roman (Corps CS)"/>
              </a:rPr>
            </a:br>
            <a:endParaRPr lang="fr-FR" sz="1400" kern="100" dirty="0">
              <a:effectLst/>
              <a:latin typeface="Cambria" panose="02040503050406030204" pitchFamily="18" charset="0"/>
              <a:ea typeface="Calibri" panose="020F0502020204030204" pitchFamily="34" charset="0"/>
              <a:cs typeface="Times New Roman (Corps CS)"/>
            </a:endParaRPr>
          </a:p>
          <a:p>
            <a:endParaRPr lang="fr-FR" sz="600" dirty="0">
              <a:latin typeface="Playfair Display" panose="00000500000000000000" pitchFamily="2" charset="0"/>
            </a:endParaRPr>
          </a:p>
        </p:txBody>
      </p:sp>
      <p:pic>
        <p:nvPicPr>
          <p:cNvPr id="7" name="Image 6">
            <a:extLst>
              <a:ext uri="{FF2B5EF4-FFF2-40B4-BE49-F238E27FC236}">
                <a16:creationId xmlns:a16="http://schemas.microsoft.com/office/drawing/2014/main" id="{6BABF1B9-1F8E-82EA-0057-DB12C8EDDC94}"/>
              </a:ext>
            </a:extLst>
          </p:cNvPr>
          <p:cNvPicPr>
            <a:picLocks noChangeAspect="1"/>
          </p:cNvPicPr>
          <p:nvPr/>
        </p:nvPicPr>
        <p:blipFill>
          <a:blip r:embed="rId2"/>
          <a:stretch>
            <a:fillRect/>
          </a:stretch>
        </p:blipFill>
        <p:spPr>
          <a:xfrm>
            <a:off x="6929438" y="1543048"/>
            <a:ext cx="4410075" cy="4410075"/>
          </a:xfrm>
          <a:prstGeom prst="rect">
            <a:avLst/>
          </a:prstGeom>
        </p:spPr>
      </p:pic>
    </p:spTree>
    <p:extLst>
      <p:ext uri="{BB962C8B-B14F-4D97-AF65-F5344CB8AC3E}">
        <p14:creationId xmlns:p14="http://schemas.microsoft.com/office/powerpoint/2010/main" val="3466858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9AEE0-0032-D03B-C28F-8EB03F1D104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E423DFD1-0D4A-5493-6772-DDE286B880D4}"/>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8955F7A-8806-A319-3840-3D0F37C3CA16}"/>
              </a:ext>
            </a:extLst>
          </p:cNvPr>
          <p:cNvSpPr>
            <a:spLocks noGrp="1"/>
          </p:cNvSpPr>
          <p:nvPr>
            <p:ph type="title"/>
          </p:nvPr>
        </p:nvSpPr>
        <p:spPr>
          <a:xfrm>
            <a:off x="300038" y="301454"/>
            <a:ext cx="11591924" cy="758439"/>
          </a:xfrm>
        </p:spPr>
        <p:txBody>
          <a:bodyPr/>
          <a:lstStyle/>
          <a:p>
            <a:r>
              <a:rPr lang="fr-FR" dirty="0"/>
              <a:t>Comme au marché – PPNP</a:t>
            </a:r>
          </a:p>
        </p:txBody>
      </p:sp>
      <p:sp>
        <p:nvSpPr>
          <p:cNvPr id="3" name="Espace réservé du contenu 2">
            <a:extLst>
              <a:ext uri="{FF2B5EF4-FFF2-40B4-BE49-F238E27FC236}">
                <a16:creationId xmlns:a16="http://schemas.microsoft.com/office/drawing/2014/main" id="{0E955B68-5509-5B8A-D44D-B0B174AAFFCD}"/>
              </a:ext>
            </a:extLst>
          </p:cNvPr>
          <p:cNvSpPr>
            <a:spLocks noGrp="1"/>
          </p:cNvSpPr>
          <p:nvPr>
            <p:ph idx="1"/>
          </p:nvPr>
        </p:nvSpPr>
        <p:spPr>
          <a:xfrm>
            <a:off x="300038" y="1282057"/>
            <a:ext cx="6329362" cy="5353778"/>
          </a:xfrm>
        </p:spPr>
        <p:txBody>
          <a:bodyPr/>
          <a:lstStyle/>
          <a:p>
            <a:r>
              <a:rPr lang="fr-FR" sz="1400" i="1" dirty="0">
                <a:latin typeface="Playfair Display" panose="00000500000000000000" pitchFamily="2" charset="0"/>
              </a:rPr>
              <a:t>Intérieur d’une cuisine. Un homme s’apprête à cuisiner. Un pêle-mêle d’ingrédients et d’ustensiles improbables est disposé sur son plan de travail. Il noue son tablier… et se lance. Il commence par l’épluchage des carottes mais une fois terminé, il n’en reste que des « brindilles »… Il dispose ses spaghettis tel quel dans une poêle beurrée. Au moment de saler, le couvercle se détache, laissant échapper une grande quantité de sel dans la casserole. L’eau déborde. La poêle brûle. La vaisselle s’entasse… Il finit par plonger sa spatule dans la poêle avant de la porter à sa bouche… et d’afficher une mine de dégoût.</a:t>
            </a:r>
            <a:br>
              <a:rPr lang="fr-FR" sz="1400" i="1" dirty="0">
                <a:latin typeface="Playfair Display" panose="00000500000000000000" pitchFamily="2" charset="0"/>
              </a:rPr>
            </a:br>
            <a:endParaRPr lang="fr-FR" sz="1200" i="1" dirty="0">
              <a:latin typeface="Playfair Display" panose="00000500000000000000" pitchFamily="2" charset="0"/>
            </a:endParaRPr>
          </a:p>
          <a:p>
            <a:r>
              <a:rPr lang="fr-FR" sz="1400" i="1" kern="100" dirty="0">
                <a:effectLst/>
                <a:latin typeface="Cambria" panose="02040503050406030204" pitchFamily="18" charset="0"/>
                <a:ea typeface="Calibri" panose="020F0502020204030204" pitchFamily="34" charset="0"/>
                <a:cs typeface="Times New Roman (Corps CS)"/>
              </a:rPr>
              <a:t>Voix off ou texte </a:t>
            </a:r>
            <a:r>
              <a:rPr lang="fr-FR" sz="1400" i="1" kern="100" dirty="0" err="1">
                <a:effectLst/>
                <a:latin typeface="Cambria" panose="02040503050406030204" pitchFamily="18" charset="0"/>
                <a:ea typeface="Calibri" panose="020F0502020204030204" pitchFamily="34" charset="0"/>
                <a:cs typeface="Times New Roman (Corps CS)"/>
              </a:rPr>
              <a:t>surimp</a:t>
            </a:r>
            <a:r>
              <a:rPr lang="fr-FR" sz="1400" i="1" kern="100" dirty="0">
                <a:effectLst/>
                <a:latin typeface="Cambria" panose="02040503050406030204" pitchFamily="18" charset="0"/>
                <a:ea typeface="Calibri" panose="020F0502020204030204" pitchFamily="34" charset="0"/>
                <a:cs typeface="Times New Roman (Corps CS)"/>
              </a:rPr>
              <a:t> :</a:t>
            </a:r>
            <a:endParaRPr lang="fr-FR" sz="1400" kern="100" dirty="0">
              <a:effectLst/>
              <a:latin typeface="Cambria" panose="02040503050406030204" pitchFamily="18" charset="0"/>
              <a:ea typeface="Calibri" panose="020F0502020204030204" pitchFamily="34" charset="0"/>
              <a:cs typeface="Times New Roman (Corps CS)"/>
            </a:endParaRPr>
          </a:p>
          <a:p>
            <a:r>
              <a:rPr lang="fr-FR" sz="1400" b="1" kern="100" dirty="0">
                <a:effectLst/>
                <a:latin typeface="Cambria" panose="02040503050406030204" pitchFamily="18" charset="0"/>
                <a:ea typeface="Calibri" panose="020F0502020204030204" pitchFamily="34" charset="0"/>
                <a:cs typeface="Times New Roman (Corps CS)"/>
              </a:rPr>
              <a:t>Entre nous, vous n’êtes pas vraiment ce qu’on appelle un cordon bleu ?</a:t>
            </a:r>
          </a:p>
          <a:p>
            <a:r>
              <a:rPr lang="fr-FR" sz="1400" b="1" kern="100" dirty="0">
                <a:effectLst/>
                <a:latin typeface="Cambria" panose="02040503050406030204" pitchFamily="18" charset="0"/>
                <a:ea typeface="Calibri" panose="020F0502020204030204" pitchFamily="34" charset="0"/>
                <a:cs typeface="Times New Roman (Corps CS)"/>
              </a:rPr>
              <a:t>Et si vous nous laissiez plutôt faire…</a:t>
            </a:r>
          </a:p>
          <a:p>
            <a:r>
              <a:rPr lang="fr-FR" sz="1400" kern="100" dirty="0">
                <a:effectLst/>
                <a:latin typeface="Cambria" panose="02040503050406030204" pitchFamily="18" charset="0"/>
                <a:ea typeface="Calibri" panose="020F0502020204030204" pitchFamily="34" charset="0"/>
                <a:cs typeface="Times New Roman (Corps CS)"/>
              </a:rPr>
              <a:t> </a:t>
            </a:r>
          </a:p>
          <a:p>
            <a:r>
              <a:rPr lang="fr-FR" sz="1400" i="1" kern="100" dirty="0">
                <a:effectLst/>
                <a:latin typeface="Cambria" panose="02040503050406030204" pitchFamily="18" charset="0"/>
                <a:ea typeface="Calibri" panose="020F0502020204030204" pitchFamily="34" charset="0"/>
                <a:cs typeface="Times New Roman (Corps CS)"/>
              </a:rPr>
              <a:t>Plan d’un pro Match qui prépare un bon petit PPNP + plan client qui vient chercher ses courses au Drive en voiture.</a:t>
            </a:r>
            <a:br>
              <a:rPr lang="fr-FR" sz="1400" i="1" kern="100" dirty="0">
                <a:effectLst/>
                <a:latin typeface="Cambria" panose="02040503050406030204" pitchFamily="18" charset="0"/>
                <a:ea typeface="Calibri" panose="020F0502020204030204" pitchFamily="34" charset="0"/>
                <a:cs typeface="Times New Roman (Corps CS)"/>
              </a:rPr>
            </a:br>
            <a:br>
              <a:rPr lang="fr-FR" sz="1400" i="1" kern="100" dirty="0">
                <a:effectLst/>
                <a:latin typeface="Cambria" panose="02040503050406030204" pitchFamily="18" charset="0"/>
                <a:ea typeface="Calibri" panose="020F0502020204030204" pitchFamily="34" charset="0"/>
                <a:cs typeface="Times New Roman (Corps CS)"/>
              </a:rPr>
            </a:br>
            <a:r>
              <a:rPr lang="fr-FR" sz="1400" i="1" kern="100" dirty="0">
                <a:latin typeface="Cambria" panose="02040503050406030204" pitchFamily="18" charset="0"/>
                <a:ea typeface="Calibri" panose="020F0502020204030204" pitchFamily="34" charset="0"/>
              </a:rPr>
              <a:t>Arguments Drive en </a:t>
            </a:r>
            <a:r>
              <a:rPr lang="fr-FR" sz="1400" i="1" kern="100" dirty="0" err="1">
                <a:latin typeface="Cambria" panose="02040503050406030204" pitchFamily="18" charset="0"/>
                <a:ea typeface="Calibri" panose="020F0502020204030204" pitchFamily="34" charset="0"/>
              </a:rPr>
              <a:t>surimp</a:t>
            </a:r>
            <a:endParaRPr lang="fr-FR" sz="1400" i="1" kern="100" dirty="0">
              <a:latin typeface="Cambria" panose="02040503050406030204" pitchFamily="18" charset="0"/>
              <a:ea typeface="Calibri" panose="020F0502020204030204" pitchFamily="34" charset="0"/>
            </a:endParaRPr>
          </a:p>
          <a:p>
            <a:r>
              <a:rPr lang="fr-FR" sz="1400" b="1" kern="100" dirty="0">
                <a:latin typeface="Cambria" panose="02040503050406030204" pitchFamily="18" charset="0"/>
                <a:ea typeface="Calibri" panose="020F0502020204030204" pitchFamily="34" charset="0"/>
              </a:rPr>
              <a:t>DRIVE SUPERMARCHÉ MATCH et LIVRAISON À DOMICILE</a:t>
            </a:r>
          </a:p>
          <a:p>
            <a:r>
              <a:rPr lang="fr-FR" sz="1400" b="1" kern="100" dirty="0">
                <a:latin typeface="Cambria" panose="02040503050406030204" pitchFamily="18" charset="0"/>
                <a:ea typeface="Calibri" panose="020F0502020204030204" pitchFamily="34" charset="0"/>
              </a:rPr>
              <a:t>• Tous nos produits frais… au gramme près… </a:t>
            </a:r>
            <a:br>
              <a:rPr lang="fr-FR" sz="1400" b="1" kern="100" dirty="0">
                <a:latin typeface="Cambria" panose="02040503050406030204" pitchFamily="18" charset="0"/>
                <a:ea typeface="Calibri" panose="020F0502020204030204" pitchFamily="34" charset="0"/>
              </a:rPr>
            </a:br>
            <a:r>
              <a:rPr lang="fr-FR" sz="1400" b="1" kern="100" dirty="0">
                <a:latin typeface="Cambria" panose="02040503050406030204" pitchFamily="18" charset="0"/>
                <a:ea typeface="Calibri" panose="020F0502020204030204" pitchFamily="34" charset="0"/>
              </a:rPr>
              <a:t>sélectionnés et rangés avec soin</a:t>
            </a:r>
          </a:p>
          <a:p>
            <a:r>
              <a:rPr lang="fr-FR" sz="1400" b="1" kern="100" dirty="0">
                <a:latin typeface="Cambria" panose="02040503050406030204" pitchFamily="18" charset="0"/>
                <a:ea typeface="Calibri" panose="020F0502020204030204" pitchFamily="34" charset="0"/>
              </a:rPr>
              <a:t>• Tous les petits plats préparés par nos pros</a:t>
            </a:r>
          </a:p>
          <a:p>
            <a:r>
              <a:rPr lang="fr-FR" sz="1400" b="1" kern="100" dirty="0">
                <a:latin typeface="Cambria" panose="02040503050406030204" pitchFamily="18" charset="0"/>
                <a:ea typeface="Calibri" panose="020F0502020204030204" pitchFamily="34" charset="0"/>
              </a:rPr>
              <a:t>• Disponibles sous 2h</a:t>
            </a:r>
          </a:p>
          <a:p>
            <a:r>
              <a:rPr lang="fr-FR" sz="1400" b="1" kern="100" dirty="0">
                <a:latin typeface="Cambria" panose="02040503050406030204" pitchFamily="18" charset="0"/>
                <a:ea typeface="Calibri" panose="020F0502020204030204" pitchFamily="34" charset="0"/>
              </a:rPr>
              <a:t>• Au même prix qu’en magasin</a:t>
            </a:r>
          </a:p>
          <a:p>
            <a:br>
              <a:rPr lang="fr-FR" sz="1400" i="1" kern="100" dirty="0">
                <a:effectLst/>
                <a:latin typeface="Cambria" panose="02040503050406030204" pitchFamily="18" charset="0"/>
                <a:ea typeface="Calibri" panose="020F0502020204030204" pitchFamily="34" charset="0"/>
                <a:cs typeface="Times New Roman (Corps CS)"/>
              </a:rPr>
            </a:br>
            <a:endParaRPr lang="fr-FR" sz="1400" kern="100" dirty="0">
              <a:effectLst/>
              <a:latin typeface="Cambria" panose="02040503050406030204" pitchFamily="18" charset="0"/>
              <a:ea typeface="Calibri" panose="020F0502020204030204" pitchFamily="34" charset="0"/>
              <a:cs typeface="Times New Roman (Corps CS)"/>
            </a:endParaRPr>
          </a:p>
          <a:p>
            <a:endParaRPr lang="fr-FR" sz="600" dirty="0">
              <a:latin typeface="Playfair Display" panose="00000500000000000000" pitchFamily="2" charset="0"/>
            </a:endParaRPr>
          </a:p>
        </p:txBody>
      </p:sp>
      <p:pic>
        <p:nvPicPr>
          <p:cNvPr id="7" name="Image 6">
            <a:extLst>
              <a:ext uri="{FF2B5EF4-FFF2-40B4-BE49-F238E27FC236}">
                <a16:creationId xmlns:a16="http://schemas.microsoft.com/office/drawing/2014/main" id="{BD310D4D-8CCD-4A12-68C0-E25D5C4500EF}"/>
              </a:ext>
            </a:extLst>
          </p:cNvPr>
          <p:cNvPicPr>
            <a:picLocks noChangeAspect="1"/>
          </p:cNvPicPr>
          <p:nvPr/>
        </p:nvPicPr>
        <p:blipFill>
          <a:blip r:embed="rId2"/>
          <a:stretch>
            <a:fillRect/>
          </a:stretch>
        </p:blipFill>
        <p:spPr>
          <a:xfrm>
            <a:off x="7419975" y="1704975"/>
            <a:ext cx="3981450" cy="3981450"/>
          </a:xfrm>
          <a:prstGeom prst="rect">
            <a:avLst/>
          </a:prstGeom>
        </p:spPr>
      </p:pic>
    </p:spTree>
    <p:extLst>
      <p:ext uri="{BB962C8B-B14F-4D97-AF65-F5344CB8AC3E}">
        <p14:creationId xmlns:p14="http://schemas.microsoft.com/office/powerpoint/2010/main" val="2711324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7121C2-5CF3-A678-45BB-028423A7BA99}"/>
              </a:ext>
            </a:extLst>
          </p:cNvPr>
          <p:cNvSpPr>
            <a:spLocks noGrp="1"/>
          </p:cNvSpPr>
          <p:nvPr>
            <p:ph type="title"/>
          </p:nvPr>
        </p:nvSpPr>
        <p:spPr/>
        <p:txBody>
          <a:bodyPr/>
          <a:lstStyle/>
          <a:p>
            <a:r>
              <a:rPr lang="fr-FR" dirty="0"/>
              <a:t>Intention de réalisation</a:t>
            </a:r>
          </a:p>
        </p:txBody>
      </p:sp>
      <p:sp>
        <p:nvSpPr>
          <p:cNvPr id="4" name="Rectangle 1">
            <a:extLst>
              <a:ext uri="{FF2B5EF4-FFF2-40B4-BE49-F238E27FC236}">
                <a16:creationId xmlns:a16="http://schemas.microsoft.com/office/drawing/2014/main" id="{26E44C69-22BC-A570-E5EE-EC23DD1F30AF}"/>
              </a:ext>
            </a:extLst>
          </p:cNvPr>
          <p:cNvSpPr>
            <a:spLocks noGrp="1" noChangeArrowheads="1"/>
          </p:cNvSpPr>
          <p:nvPr>
            <p:ph idx="1"/>
          </p:nvPr>
        </p:nvSpPr>
        <p:spPr bwMode="auto">
          <a:xfrm>
            <a:off x="871537" y="1408200"/>
            <a:ext cx="9512557"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Ambiance comique et légère</a:t>
            </a:r>
            <a:r>
              <a:rPr kumimoji="0" lang="fr-FR" altLang="fr-FR" sz="1600" b="0" i="0" u="none" strike="noStrike" cap="none" normalizeH="0" baseline="0" dirty="0">
                <a:ln>
                  <a:noFill/>
                </a:ln>
                <a:solidFill>
                  <a:schemeClr val="tx1"/>
                </a:solidFill>
                <a:effectLst/>
                <a:latin typeface="Avenir Next LT Pro" panose="020B0504020202020204" pitchFamily="34" charset="0"/>
              </a:rPr>
              <a:t> : Les couleurs doivent être vives, évoquant fraîcheur et dynamisme. Chaque film doit créer une connexion émotionnelle grâce à des situations humoristiques.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Caméra dynamique et immersive</a:t>
            </a:r>
            <a:r>
              <a:rPr kumimoji="0" lang="fr-FR" altLang="fr-FR" sz="1600" b="0" i="0" u="none" strike="noStrike" cap="none" normalizeH="0" baseline="0" dirty="0">
                <a:ln>
                  <a:noFill/>
                </a:ln>
                <a:solidFill>
                  <a:schemeClr val="tx1"/>
                </a:solidFill>
                <a:effectLst/>
                <a:latin typeface="Avenir Next LT Pro" panose="020B0504020202020204" pitchFamily="34" charset="0"/>
              </a:rPr>
              <a:t> : Utiliser des plans serrés sur les expressions du personnage pour maximiser l’effet comique, entrecoupés de plans larges pour contextualiser les scènes.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Décors réels </a:t>
            </a:r>
            <a:r>
              <a:rPr kumimoji="0" lang="fr-FR" altLang="fr-FR" sz="1600" b="0" i="0" u="none" strike="noStrike" cap="none" normalizeH="0" baseline="0" dirty="0">
                <a:ln>
                  <a:noFill/>
                </a:ln>
                <a:solidFill>
                  <a:schemeClr val="tx1"/>
                </a:solidFill>
                <a:effectLst/>
                <a:latin typeface="Avenir Next LT Pro" panose="020B0504020202020204" pitchFamily="34" charset="0"/>
              </a:rPr>
              <a:t>: tourner à l’intérieur d’un </a:t>
            </a:r>
            <a:r>
              <a:rPr lang="fr-FR" altLang="fr-FR" sz="1600" dirty="0">
                <a:latin typeface="Avenir Next LT Pro" panose="020B0504020202020204" pitchFamily="34" charset="0"/>
              </a:rPr>
              <a:t>S</a:t>
            </a:r>
            <a:r>
              <a:rPr kumimoji="0" lang="fr-FR" altLang="fr-FR" sz="1600" b="0" i="0" u="none" strike="noStrike" cap="none" normalizeH="0" baseline="0" dirty="0">
                <a:ln>
                  <a:noFill/>
                </a:ln>
                <a:solidFill>
                  <a:schemeClr val="tx1"/>
                </a:solidFill>
                <a:effectLst/>
                <a:latin typeface="Avenir Next LT Pro" panose="020B0504020202020204" pitchFamily="34" charset="0"/>
              </a:rPr>
              <a:t>upermarché Match</a:t>
            </a:r>
          </a:p>
          <a:p>
            <a:pPr marL="0" marR="0" lvl="0" indent="0" algn="l" defTabSz="914400" rtl="0" eaLnBrk="0" fontAlgn="base" latinLnBrk="0" hangingPunct="0">
              <a:lnSpc>
                <a:spcPct val="100000"/>
              </a:lnSpc>
              <a:spcBef>
                <a:spcPct val="0"/>
              </a:spcBef>
              <a:spcAft>
                <a:spcPct val="0"/>
              </a:spcAft>
              <a:buClrTx/>
              <a:buSzTx/>
              <a:buFontTx/>
              <a:buChar char="•"/>
              <a:tabLst/>
            </a:pPr>
            <a:endParaRPr lang="fr-FR" altLang="fr-FR" sz="1600" dirty="0">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ndParaRPr>
          </a:p>
        </p:txBody>
      </p:sp>
      <p:sp>
        <p:nvSpPr>
          <p:cNvPr id="5" name="Rectangle 2">
            <a:extLst>
              <a:ext uri="{FF2B5EF4-FFF2-40B4-BE49-F238E27FC236}">
                <a16:creationId xmlns:a16="http://schemas.microsoft.com/office/drawing/2014/main" id="{12FEF836-169A-A187-1D9E-A8777D596C78}"/>
              </a:ext>
            </a:extLst>
          </p:cNvPr>
          <p:cNvSpPr>
            <a:spLocks noChangeArrowheads="1"/>
          </p:cNvSpPr>
          <p:nvPr/>
        </p:nvSpPr>
        <p:spPr bwMode="auto">
          <a:xfrm>
            <a:off x="871537" y="3685747"/>
            <a:ext cx="9853613"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1" i="0" u="none" strike="noStrike" cap="none" normalizeH="0" baseline="0" dirty="0">
                <a:ln>
                  <a:noFill/>
                </a:ln>
                <a:solidFill>
                  <a:schemeClr val="tx1"/>
                </a:solidFill>
                <a:effectLst/>
                <a:latin typeface="Avenir Next LT Pro" panose="020B0504020202020204" pitchFamily="34" charset="0"/>
              </a:rPr>
              <a:t>Eléments communs pour la saga</a:t>
            </a:r>
          </a:p>
          <a:p>
            <a:pPr marL="0" marR="0" lvl="0" indent="0" algn="l" defTabSz="914400" rtl="0" eaLnBrk="0" fontAlgn="base" latinLnBrk="0" hangingPunct="0">
              <a:lnSpc>
                <a:spcPct val="100000"/>
              </a:lnSpc>
              <a:spcBef>
                <a:spcPct val="0"/>
              </a:spcBef>
              <a:spcAft>
                <a:spcPct val="0"/>
              </a:spcAft>
              <a:buClrTx/>
              <a:buSzTx/>
              <a:tabLst/>
            </a:pPr>
            <a:endParaRPr kumimoji="0" lang="fr-FR" altLang="fr-FR" sz="1600" b="1"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Personnage récurrent</a:t>
            </a:r>
            <a:r>
              <a:rPr kumimoji="0" lang="fr-FR" altLang="fr-FR" sz="1600" b="0" i="0" u="none" strike="noStrike" cap="none" normalizeH="0" baseline="0" dirty="0">
                <a:ln>
                  <a:noFill/>
                </a:ln>
                <a:solidFill>
                  <a:schemeClr val="tx1"/>
                </a:solidFill>
                <a:effectLst/>
                <a:latin typeface="Avenir Next LT Pro" panose="020B0504020202020204" pitchFamily="34" charset="0"/>
              </a:rPr>
              <a:t> : Conserver son style vestimentaire et ses expressions caractéristiques.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Humour visuel et sonore</a:t>
            </a:r>
            <a:r>
              <a:rPr kumimoji="0" lang="fr-FR" altLang="fr-FR" sz="1600" b="0" i="0" u="none" strike="noStrike" cap="none" normalizeH="0" baseline="0" dirty="0">
                <a:ln>
                  <a:noFill/>
                </a:ln>
                <a:solidFill>
                  <a:schemeClr val="tx1"/>
                </a:solidFill>
                <a:effectLst/>
                <a:latin typeface="Avenir Next LT Pro" panose="020B0504020202020204" pitchFamily="34" charset="0"/>
              </a:rPr>
              <a:t> : Exagérer les maladresses pour renforcer le côté comique.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chemeClr val="tx1"/>
                </a:solidFill>
                <a:effectLst/>
                <a:latin typeface="Avenir Next LT Pro" panose="020B0504020202020204" pitchFamily="34" charset="0"/>
              </a:rPr>
              <a:t>Voix off / Packshots cohérents</a:t>
            </a:r>
            <a:r>
              <a:rPr kumimoji="0" lang="fr-FR" altLang="fr-FR" sz="1600" b="0" i="0" u="none" strike="noStrike" cap="none" normalizeH="0" baseline="0" dirty="0">
                <a:ln>
                  <a:noFill/>
                </a:ln>
                <a:solidFill>
                  <a:schemeClr val="tx1"/>
                </a:solidFill>
                <a:effectLst/>
                <a:latin typeface="Avenir Next LT Pro" panose="020B0504020202020204" pitchFamily="34" charset="0"/>
              </a:rPr>
              <a:t> : Maintenir le même ton, la même voix et la même conclusion pour renforcer l’identité de la saga. </a:t>
            </a:r>
          </a:p>
        </p:txBody>
      </p:sp>
      <p:cxnSp>
        <p:nvCxnSpPr>
          <p:cNvPr id="7" name="Connecteur droit 6">
            <a:extLst>
              <a:ext uri="{FF2B5EF4-FFF2-40B4-BE49-F238E27FC236}">
                <a16:creationId xmlns:a16="http://schemas.microsoft.com/office/drawing/2014/main" id="{8D556F58-BCCB-57DC-22E9-6301F83B27F5}"/>
              </a:ext>
            </a:extLst>
          </p:cNvPr>
          <p:cNvCxnSpPr/>
          <p:nvPr/>
        </p:nvCxnSpPr>
        <p:spPr>
          <a:xfrm>
            <a:off x="742950" y="4095750"/>
            <a:ext cx="88011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434175"/>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35738</TotalTime>
  <Words>1088</Words>
  <Application>Microsoft Office PowerPoint</Application>
  <PresentationFormat>Grand écran</PresentationFormat>
  <Paragraphs>76</Paragraphs>
  <Slides>9</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9</vt:i4>
      </vt:variant>
    </vt:vector>
  </HeadingPairs>
  <TitlesOfParts>
    <vt:vector size="19" baseType="lpstr">
      <vt:lpstr>Avenir Next LT Pro</vt:lpstr>
      <vt:lpstr>Calibri</vt:lpstr>
      <vt:lpstr>Georgia</vt:lpstr>
      <vt:lpstr>Cambria</vt:lpstr>
      <vt:lpstr>Wingdings</vt:lpstr>
      <vt:lpstr>Police système Courant</vt:lpstr>
      <vt:lpstr>Playfair Display</vt:lpstr>
      <vt:lpstr>Arial</vt:lpstr>
      <vt:lpstr>Tahoma</vt:lpstr>
      <vt:lpstr>1_Thème LNB</vt:lpstr>
      <vt:lpstr>FILM DRIVE</vt:lpstr>
      <vt:lpstr>Présentation PowerPoint</vt:lpstr>
      <vt:lpstr>Présentation PowerPoint</vt:lpstr>
      <vt:lpstr>Film Drive</vt:lpstr>
      <vt:lpstr>Comme au marché – Film 30s</vt:lpstr>
      <vt:lpstr>Comme au marché – Personnalisation</vt:lpstr>
      <vt:lpstr>Comme au marché – Pas d’oubli</vt:lpstr>
      <vt:lpstr>Comme au marché – PPNP</vt:lpstr>
      <vt:lpstr>Intention de réalisation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207</cp:revision>
  <cp:lastPrinted>2022-07-05T07:32:58Z</cp:lastPrinted>
  <dcterms:created xsi:type="dcterms:W3CDTF">2023-04-17T13:19:25Z</dcterms:created>
  <dcterms:modified xsi:type="dcterms:W3CDTF">2025-01-28T12:51:35Z</dcterms:modified>
  <cp:category/>
</cp:coreProperties>
</file>