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6"/>
  </p:notesMasterIdLst>
  <p:sldIdLst>
    <p:sldId id="263" r:id="rId3"/>
    <p:sldId id="295" r:id="rId4"/>
    <p:sldId id="296" r:id="rId5"/>
    <p:sldId id="2147479986" r:id="rId6"/>
    <p:sldId id="2147479987" r:id="rId7"/>
    <p:sldId id="2147479988" r:id="rId8"/>
    <p:sldId id="2147479991" r:id="rId9"/>
    <p:sldId id="334" r:id="rId10"/>
    <p:sldId id="303" r:id="rId11"/>
    <p:sldId id="304" r:id="rId12"/>
    <p:sldId id="302" r:id="rId13"/>
    <p:sldId id="316" r:id="rId14"/>
    <p:sldId id="313" r:id="rId15"/>
    <p:sldId id="299" r:id="rId16"/>
    <p:sldId id="2147479992" r:id="rId17"/>
    <p:sldId id="2147479993" r:id="rId18"/>
    <p:sldId id="2147479994" r:id="rId19"/>
    <p:sldId id="2147479996" r:id="rId20"/>
    <p:sldId id="2147479995" r:id="rId21"/>
    <p:sldId id="2147479997" r:id="rId22"/>
    <p:sldId id="2147479998" r:id="rId23"/>
    <p:sldId id="2147480000" r:id="rId24"/>
    <p:sldId id="2147479999" r:id="rId25"/>
  </p:sldIdLst>
  <p:sldSz cx="12192000" cy="6858000"/>
  <p:notesSz cx="6858000" cy="9144000"/>
  <p:embeddedFontLst>
    <p:embeddedFont>
      <p:font typeface="Bebas Neue Pro" panose="020B0604020202020204" charset="0"/>
      <p:regular r:id="rId27"/>
      <p:bold r:id="rId28"/>
      <p:italic r:id="rId29"/>
      <p:boldItalic r:id="rId30"/>
    </p:embeddedFont>
    <p:embeddedFont>
      <p:font typeface="Magnel" panose="02000505000000020004" pitchFamily="2" charset="0"/>
      <p:regular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469"/>
    <a:srgbClr val="ECB649"/>
    <a:srgbClr val="8ABD24"/>
    <a:srgbClr val="FFFFFF"/>
    <a:srgbClr val="2753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72705-7027-4DF9-9692-56E01033FFCC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7C5CB-8502-450A-897A-68752D2F68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651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7C5CB-8502-450A-897A-68752D2F68CE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39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42FEEE-2152-F6E7-7316-1E1DE0C18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11AC85B-E795-4187-F2E0-65147BF0E3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236D13-90B6-AB10-FE12-15C71D7DC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03694D-1993-BEA6-EEC0-047643F21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847E58-1065-D257-CFF1-D20430CF6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641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44DBB0-C684-D8A8-0A46-DEB83A06C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6E99499-FCE6-1367-4567-F766828D83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F7F50E-E1B3-8359-CB6C-9CDF3B32E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8CE70A7-A6A9-E5F3-0574-B1019FCA6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F80681-F1A5-698A-DC6A-FE1768A57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5914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807C770-3BAB-2640-5F93-B7215CCB9D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242ACA0-4F51-A8E1-E976-A4C2D72725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06F348-82C4-4514-C0B9-E82666B2C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1A89A6-0DAE-AFF2-CA38-16C696982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E69957-3568-148A-47DD-A3BE4470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3541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E9E292-78E8-1572-EF84-7BA129DE8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19935FA-9B34-E128-47E3-F4DF246F38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18099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CD60A9-9FCB-7503-4D24-3B58B449B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D9EAB8-A85C-CA38-0809-E00E30E84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29031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1E7C8F-8F14-70F7-A3DA-51AA4756C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942D03-D32C-1FA3-F988-73A7A09A8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973137"/>
          </a:xfrm>
        </p:spPr>
        <p:txBody>
          <a:bodyPr/>
          <a:lstStyle>
            <a:lvl1pPr marL="0" indent="0">
              <a:buNone/>
              <a:defRPr sz="2400">
                <a:solidFill>
                  <a:srgbClr val="8ABD2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07227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8E7D69-721C-25D3-120B-EA81428A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075BA8-2772-EBE4-0552-29AC4C19C7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55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1ACDC01-BA3C-321E-DAC4-E1F892A01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55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21404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7CB74F-9709-3BFB-E261-076155079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731331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76DD25C-838C-216B-5DAF-9B57DA25F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F193C2-56DA-3F44-A627-3CA1C3A4C602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14FB803-73AF-FB3D-8F8B-8DAD45A1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FE5768-C741-1689-411F-3EB69CD3D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6826EF-9BDF-8247-92A9-A76F8C8601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525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AED81-3976-CAD8-ECB9-2F7A90D51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2083D1-F442-67C4-D733-7D78B3E97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99A79A8-06BA-86C8-05D6-2E47A94B20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463285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DCEC7A-4288-1332-4A80-4A8E815B0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A792314-79CA-E9D8-C179-51FA83D77F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CA4EFB-B494-A323-1575-9DC711B8B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3619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B74754-D7DA-9B88-B40C-32D69E67F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F839FA-2881-F6BE-2A63-2B87B1EED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C7D2D4-2972-0D61-262D-B0756EEB5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B4F46B-3AB5-EF41-9170-B32C8EBCE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F95384-0800-25F7-C715-E70021448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55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AFCC27-7814-DC49-BF01-DBE602A32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FBC6EF-DE16-8CC7-7AE2-3C147507D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0DB679-8C2A-E2DF-671C-F950654E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F193C2-56DA-3F44-A627-3CA1C3A4C602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3B8540-ADDC-5868-8075-01834353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187B4E-7783-107B-6D58-821CE2E69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6826EF-9BDF-8247-92A9-A76F8C8601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392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114580A-B36A-9C1E-6A74-ADAADA1E9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2D55D1D-AB66-9167-DF25-AE9618D5D9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636F6B-3B4F-7E33-3477-EA7A1DE610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F193C2-56DA-3F44-A627-3CA1C3A4C602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F6216C-1A7E-266B-CD3A-1A8FD8F9D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49F9A7-55F4-117D-95C7-85578AF29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6826EF-9BDF-8247-92A9-A76F8C8601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732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8129E-55B6-16E2-4B93-28DA1DBB9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4A9DB-F8C1-BC81-7BF4-ADA3F87B5E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DFA564-8624-AEC3-574B-362ED1D7B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102405-2DAC-8558-6EFC-46F82FE52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CBCEC3-53FE-453E-E3AF-86B320DD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03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A90CCB-0E5B-51F6-DC4E-E362295C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3BDBFA-7832-DEB8-2D43-F485A0C56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AE4E3CD-B0FB-4CA2-DFA7-89FE3B428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2C8C62-E94C-5736-87F2-981D780AE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C8882F2-F8AD-71B4-B190-7BD8972C3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7034421-2A52-90AB-EA2D-22628486C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325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6076B-33BF-5228-FEFB-DED00C0E6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CD9040-16C3-516B-CE7F-BBF5EFD91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C955AAB-4DF6-E037-B8EB-2DE050CE2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FEC8A93-68BC-BD3D-4AF7-E6FC32BAA9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8B6A8A0-5F70-2490-C303-F67803324F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024987-AEB6-5856-7EBE-101BE3400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28537AD-3A9E-D2DE-B84D-8C7D7FA11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2A34B11-DB84-298E-79BF-EF089E66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813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DC68A7-9322-3CDC-F86E-843550D49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6F20D5D-5C85-66D3-87FD-DA2F35424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8DCC31-63ED-2173-DEA8-06DA561C8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ED7302-D80E-1DD8-349D-E0F24B756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95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B858F20-0492-C1EF-E5E5-A7AE895F6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36ED096-89C1-785B-8E07-56BAA137D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33E1AA-D26C-8E52-B9B2-BACD94FCA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919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309578-4F5C-158B-111B-3081BF71F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4775C3-3BFE-8011-8091-1D43EE751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C26A64-BE80-965B-E574-5A28B2DB53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22AD4C6-5BD3-607E-DD5D-C76CA3B5A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2C4B13-13C5-38C7-75D4-E3FEB5C9F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8BEE1D0-4CB7-A25D-8149-3BF4FACB5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696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002F1C-CB54-2E1C-B3F0-4B30E4A37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723B194-A1BC-91C0-D359-35F4489454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DC773C4-EB55-FBF2-52E9-6FC36E31B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CD7ACB3-87CC-0487-1F8D-3F0C1B3B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E4BB9F-8C48-134C-8DFA-4FCE48495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0DFD51-8CBA-358E-A9A0-24C0B42A5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33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F217E00-DFF3-DA9F-72E9-98948FFC8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9561584-63A1-4F61-009B-CA05F037C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0069A5-6FCD-471B-512D-C7AAB2A0E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4BE295-1066-47F6-88BE-49733BF70541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588449-3E89-29DE-81DC-191422BF35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E898DF-BE1D-F3BC-D0AF-01F283B72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4A7941-902B-4180-9F07-B83B2F7D5C20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049CE1-F983-E66D-9D52-4C568093B6D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056904"/>
            <a:ext cx="1981200" cy="72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7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14BF4D4-3D3F-6DA1-C543-697E1B59D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48CB85-555F-CCDC-2785-72008ABF2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875303"/>
            <a:ext cx="10515600" cy="4839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983B05-FA57-C31B-9EE8-42485C57787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056904"/>
            <a:ext cx="1981200" cy="72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8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1B833C"/>
          </a:solidFill>
          <a:latin typeface="Bebas Neue Pro" panose="020B0406020202050201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8ABD24"/>
          </a:solidFill>
          <a:latin typeface="Magnel" panose="02000505000000020004" pitchFamily="2" charset="0"/>
          <a:ea typeface="+mn-ea"/>
          <a:cs typeface="Lynx Serif" panose="02000000000000000000" pitchFamily="50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64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40A2FFEB-8EE2-57DE-1DDC-7653CA4C22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31197F-5F16-4986-2530-A8DE1A45D299}"/>
              </a:ext>
            </a:extLst>
          </p:cNvPr>
          <p:cNvSpPr/>
          <p:nvPr/>
        </p:nvSpPr>
        <p:spPr>
          <a:xfrm>
            <a:off x="0" y="0"/>
            <a:ext cx="6490221" cy="6858000"/>
          </a:xfrm>
          <a:prstGeom prst="rect">
            <a:avLst/>
          </a:prstGeom>
          <a:solidFill>
            <a:schemeClr val="bg1"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2A4DA1-3357-6A81-7AFF-81ABFAAEB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2985" y="1608886"/>
            <a:ext cx="2669707" cy="114312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339248D-A76D-D951-9B2B-482771C483DD}"/>
              </a:ext>
            </a:extLst>
          </p:cNvPr>
          <p:cNvSpPr txBox="1"/>
          <p:nvPr/>
        </p:nvSpPr>
        <p:spPr>
          <a:xfrm>
            <a:off x="1802985" y="3901766"/>
            <a:ext cx="2674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PAC 2025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14BFDF7-DDFE-9687-C574-8585DDC31E44}"/>
              </a:ext>
            </a:extLst>
          </p:cNvPr>
          <p:cNvSpPr txBox="1"/>
          <p:nvPr/>
        </p:nvSpPr>
        <p:spPr>
          <a:xfrm>
            <a:off x="447712" y="4710505"/>
            <a:ext cx="5594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2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OPES ANNIV - 60 ANS</a:t>
            </a:r>
          </a:p>
        </p:txBody>
      </p:sp>
    </p:spTree>
    <p:extLst>
      <p:ext uri="{BB962C8B-B14F-4D97-AF65-F5344CB8AC3E}">
        <p14:creationId xmlns:p14="http://schemas.microsoft.com/office/powerpoint/2010/main" val="4240305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3D6F3-1DCE-894D-E854-29A91D33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DBFDF18-8FFD-B271-4180-73DBEA88D9D7}"/>
              </a:ext>
            </a:extLst>
          </p:cNvPr>
          <p:cNvSpPr txBox="1"/>
          <p:nvPr/>
        </p:nvSpPr>
        <p:spPr>
          <a:xfrm>
            <a:off x="585148" y="2515789"/>
            <a:ext cx="976339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Mécanique : </a:t>
            </a:r>
          </a:p>
          <a:p>
            <a:pPr marL="0" indent="0">
              <a:buNone/>
            </a:pP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vignette par tranche de panier de 20€</a:t>
            </a:r>
          </a:p>
          <a:p>
            <a:pPr marL="0" indent="0">
              <a:buNone/>
            </a:pP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vignette par produit partenaire</a:t>
            </a:r>
          </a:p>
          <a:p>
            <a:pPr marL="0" indent="0">
              <a:buNone/>
            </a:pPr>
            <a:endParaRPr lang="fr-FR" sz="2800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Dés que le collector est complet soit 65 vignettes </a:t>
            </a:r>
            <a:b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10€ en cagnotte</a:t>
            </a:r>
            <a:r>
              <a:rPr lang="fr-FR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ou en bon d’achats</a:t>
            </a:r>
          </a:p>
          <a:p>
            <a:pPr marL="0" indent="0">
              <a:buNone/>
            </a:pPr>
            <a:r>
              <a:rPr lang="fr-FR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fr-FR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5115BD9-8C71-B83E-68E7-C40EAE1422FD}"/>
              </a:ext>
            </a:extLst>
          </p:cNvPr>
          <p:cNvSpPr txBox="1"/>
          <p:nvPr/>
        </p:nvSpPr>
        <p:spPr>
          <a:xfrm>
            <a:off x="439956" y="1428319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36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COLLECTOR PARTENAIRE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54B5E3A-8AD3-1196-B64E-F543A1B0B899}"/>
              </a:ext>
            </a:extLst>
          </p:cNvPr>
          <p:cNvSpPr txBox="1">
            <a:spLocks/>
          </p:cNvSpPr>
          <p:nvPr/>
        </p:nvSpPr>
        <p:spPr>
          <a:xfrm>
            <a:off x="585148" y="373919"/>
            <a:ext cx="10515600" cy="47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1B833C"/>
                </a:solidFill>
                <a:latin typeface="Bebas Neue Pro" panose="020B0406020202050201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Mécanique promotionnelle anniversaire</a:t>
            </a:r>
          </a:p>
        </p:txBody>
      </p:sp>
    </p:spTree>
    <p:extLst>
      <p:ext uri="{BB962C8B-B14F-4D97-AF65-F5344CB8AC3E}">
        <p14:creationId xmlns:p14="http://schemas.microsoft.com/office/powerpoint/2010/main" val="1187609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B7005-0C38-0FC7-05F5-12147FDCD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ADE9371-FD72-A69B-E228-46E62B993C22}"/>
              </a:ext>
            </a:extLst>
          </p:cNvPr>
          <p:cNvSpPr txBox="1"/>
          <p:nvPr/>
        </p:nvSpPr>
        <p:spPr>
          <a:xfrm>
            <a:off x="585148" y="1298142"/>
            <a:ext cx="5867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8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 65 ANS = 65 000 CADEAUX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D4BFF21-8448-3139-21EF-DC751CC810CC}"/>
              </a:ext>
            </a:extLst>
          </p:cNvPr>
          <p:cNvSpPr txBox="1"/>
          <p:nvPr/>
        </p:nvSpPr>
        <p:spPr>
          <a:xfrm>
            <a:off x="585148" y="3877408"/>
            <a:ext cx="9235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8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65 CHARIOTS 100% REMBOURSES PAR MAGASIN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2806CBE-CF91-3E82-2E60-773B46E5F77A}"/>
              </a:ext>
            </a:extLst>
          </p:cNvPr>
          <p:cNvSpPr txBox="1">
            <a:spLocks/>
          </p:cNvSpPr>
          <p:nvPr/>
        </p:nvSpPr>
        <p:spPr>
          <a:xfrm>
            <a:off x="585148" y="373919"/>
            <a:ext cx="10515600" cy="47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1B833C"/>
                </a:solidFill>
                <a:latin typeface="Bebas Neue Pro" panose="020B0406020202050201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Animation anniversaire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9F192DB-6C2C-4BDC-BCBD-D722CE93E3F3}"/>
              </a:ext>
            </a:extLst>
          </p:cNvPr>
          <p:cNvSpPr txBox="1"/>
          <p:nvPr/>
        </p:nvSpPr>
        <p:spPr>
          <a:xfrm>
            <a:off x="877033" y="4633437"/>
            <a:ext cx="60974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principe de jeu 100% remboursé :</a:t>
            </a:r>
          </a:p>
          <a:p>
            <a:pPr marL="0" indent="0">
              <a:buNone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Inscription en ligne  ou en magasin sur mobile // </a:t>
            </a:r>
            <a:b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Réception d’un SMS à présenter en caisse // </a:t>
            </a:r>
            <a:b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Révélation immédiate du jeu en caisse // </a:t>
            </a:r>
            <a:b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Validation et remise du gain en caisse centrale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292711E-8803-446B-4AD1-12F3CC3666FB}"/>
              </a:ext>
            </a:extLst>
          </p:cNvPr>
          <p:cNvSpPr txBox="1"/>
          <p:nvPr/>
        </p:nvSpPr>
        <p:spPr>
          <a:xfrm>
            <a:off x="877032" y="1821362"/>
            <a:ext cx="816145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 carte à gratter avec obligation d'achat </a:t>
            </a:r>
            <a:b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Achetez des produits des marques participantes </a:t>
            </a:r>
            <a:b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 recevez des tickets à gratter.</a:t>
            </a:r>
          </a:p>
          <a:p>
            <a:pPr marL="0" indent="0">
              <a:buNone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Plus vous achetez des produits des marques participantes,</a:t>
            </a:r>
            <a:b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plus vous avez de ticket…</a:t>
            </a:r>
          </a:p>
          <a:p>
            <a:pPr marL="0" indent="0">
              <a:buNone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Chaque ticket est gagnant de 1€ à 100€ en bons d’achat à gagner.</a:t>
            </a:r>
          </a:p>
        </p:txBody>
      </p:sp>
    </p:spTree>
    <p:extLst>
      <p:ext uri="{BB962C8B-B14F-4D97-AF65-F5344CB8AC3E}">
        <p14:creationId xmlns:p14="http://schemas.microsoft.com/office/powerpoint/2010/main" val="261128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6E641-10D1-3E6C-43FF-9AA4C25F7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CF775B-A3C5-1291-DDA0-FD41C17B85D4}"/>
              </a:ext>
            </a:extLst>
          </p:cNvPr>
          <p:cNvSpPr txBox="1">
            <a:spLocks/>
          </p:cNvSpPr>
          <p:nvPr/>
        </p:nvSpPr>
        <p:spPr>
          <a:xfrm>
            <a:off x="585148" y="373919"/>
            <a:ext cx="10515600" cy="47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1B833C"/>
                </a:solidFill>
                <a:latin typeface="Bebas Neue Pro" panose="020B0406020202050201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Autres idées spéciales Anniversaire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2D3E4E-6F18-0B24-9D3E-0BB2A77719AF}"/>
              </a:ext>
            </a:extLst>
          </p:cNvPr>
          <p:cNvSpPr txBox="1"/>
          <p:nvPr/>
        </p:nvSpPr>
        <p:spPr>
          <a:xfrm>
            <a:off x="734785" y="1720840"/>
            <a:ext cx="831777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RS – Film émotion</a:t>
            </a:r>
            <a:br>
              <a:rPr 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émoignages de clients fidèles ou employés emblématiques racontant leur lien avec Supermarché Match</a:t>
            </a:r>
            <a:br>
              <a:rPr 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fr-F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r>
              <a:rPr lang="fr-FR" sz="24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Menu spécial Anniversaire </a:t>
            </a:r>
            <a:br>
              <a:rPr lang="fr-FR" sz="24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entrée - plat   au prix symbolique de 6,50€</a:t>
            </a:r>
            <a:r>
              <a:rPr 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i="0" u="none" strike="noStrike" baseline="0" dirty="0" err="1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fr-FR" sz="2400" b="1" dirty="0" err="1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ote</a:t>
            </a:r>
            <a:r>
              <a:rPr lang="fr-FR" sz="24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bag de courses personnalisé </a:t>
            </a:r>
            <a:br>
              <a:rPr lang="fr-FR" sz="24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Collection de </a:t>
            </a:r>
            <a:r>
              <a:rPr lang="fr-FR" sz="2400" b="0" i="0" u="none" strike="noStrike" baseline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Tote</a:t>
            </a:r>
            <a:r>
              <a:rPr lang="fr-FR" sz="2400" b="0" i="0" u="none" strike="noStrike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bag collector pour les 65 ans  </a:t>
            </a:r>
            <a:endParaRPr lang="fr-FR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337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2B479-8523-C59D-51C0-E5D58AE26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B68F4F-80EF-3792-23FA-549CA53D7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3E9C5E-9659-AA96-B31F-174476E8104B}"/>
              </a:ext>
            </a:extLst>
          </p:cNvPr>
          <p:cNvSpPr/>
          <p:nvPr/>
        </p:nvSpPr>
        <p:spPr>
          <a:xfrm>
            <a:off x="2659640" y="0"/>
            <a:ext cx="6490221" cy="6858000"/>
          </a:xfrm>
          <a:prstGeom prst="rect">
            <a:avLst/>
          </a:prstGeom>
          <a:solidFill>
            <a:schemeClr val="bg1"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2A488A4-3DFA-0B4C-8A9F-DE2A76E702D6}"/>
              </a:ext>
            </a:extLst>
          </p:cNvPr>
          <p:cNvSpPr txBox="1"/>
          <p:nvPr/>
        </p:nvSpPr>
        <p:spPr>
          <a:xfrm>
            <a:off x="4583594" y="3352360"/>
            <a:ext cx="24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JUIN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90F3714E-2BFD-3BC5-909C-9A31140B5E53}"/>
              </a:ext>
            </a:extLst>
          </p:cNvPr>
          <p:cNvCxnSpPr>
            <a:cxnSpLocks/>
          </p:cNvCxnSpPr>
          <p:nvPr/>
        </p:nvCxnSpPr>
        <p:spPr>
          <a:xfrm>
            <a:off x="4646737" y="3753013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76D0BE72-B400-553B-E1CD-0DCFEA67A5AB}"/>
              </a:ext>
            </a:extLst>
          </p:cNvPr>
          <p:cNvSpPr txBox="1"/>
          <p:nvPr/>
        </p:nvSpPr>
        <p:spPr>
          <a:xfrm>
            <a:off x="2876630" y="3901766"/>
            <a:ext cx="57631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CLIENTS EN FÊTE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CCC710D-8B6F-6854-10D0-7776171A951D}"/>
              </a:ext>
            </a:extLst>
          </p:cNvPr>
          <p:cNvCxnSpPr>
            <a:cxnSpLocks/>
          </p:cNvCxnSpPr>
          <p:nvPr/>
        </p:nvCxnSpPr>
        <p:spPr>
          <a:xfrm>
            <a:off x="4646737" y="3352360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6035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EB974-03F9-B239-46C1-4C30C8E38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D6FC4D86-8E12-4C72-68A6-C5F187C2D794}"/>
              </a:ext>
            </a:extLst>
          </p:cNvPr>
          <p:cNvSpPr txBox="1"/>
          <p:nvPr/>
        </p:nvSpPr>
        <p:spPr>
          <a:xfrm>
            <a:off x="6096000" y="1879060"/>
            <a:ext cx="4594163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mois est centré sur la 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Fête des Clients, </a:t>
            </a:r>
            <a:br>
              <a:rPr lang="fr-FR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qui célèbre les 65 ans de l’enseigne avec des offres généreuses et festives. 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Fête des Clients est raccourcie à 3 opérations plus concentrées, mais avec des offres plus généreuses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51F55B71-1178-8FCD-CDF6-83E1501E86AB}"/>
              </a:ext>
            </a:extLst>
          </p:cNvPr>
          <p:cNvSpPr/>
          <p:nvPr/>
        </p:nvSpPr>
        <p:spPr>
          <a:xfrm rot="5400000">
            <a:off x="4092635" y="2055114"/>
            <a:ext cx="2154115" cy="1204546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04E83A0-708C-6E33-B5AC-B79CED44054C}"/>
              </a:ext>
            </a:extLst>
          </p:cNvPr>
          <p:cNvSpPr txBox="1"/>
          <p:nvPr/>
        </p:nvSpPr>
        <p:spPr>
          <a:xfrm>
            <a:off x="446210" y="2149556"/>
            <a:ext cx="36070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Juin</a:t>
            </a:r>
          </a:p>
        </p:txBody>
      </p:sp>
    </p:spTree>
    <p:extLst>
      <p:ext uri="{BB962C8B-B14F-4D97-AF65-F5344CB8AC3E}">
        <p14:creationId xmlns:p14="http://schemas.microsoft.com/office/powerpoint/2010/main" val="3039220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F6C02-B86A-AD91-F4DE-00583544F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E6E66F8-F3C5-374A-8DFD-B67F8A5876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rospectus, graphisme, boîte&#10;&#10;Description générée automatiquement">
            <a:extLst>
              <a:ext uri="{FF2B5EF4-FFF2-40B4-BE49-F238E27FC236}">
                <a16:creationId xmlns:a16="http://schemas.microsoft.com/office/drawing/2014/main" id="{C58973FD-90D5-22D4-3207-DFDED9C2A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43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21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38111-8940-BA45-B9BC-F1BBC09A0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0AD04C-9095-ACE3-6E13-7D25D735DB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46722F-5EC2-8709-394F-EDD48A9E9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734" y="0"/>
            <a:ext cx="3988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66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C529E-0855-A6F4-6B6D-4B2E24EF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A811B2-2719-B963-6405-57C15171EF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5078BCB-F9AB-DDBC-B90D-B71C34C9C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10" y="0"/>
            <a:ext cx="6051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86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89CDC-8A3F-5AB9-060F-65855E380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0B6A3E3-4689-3462-28CF-1295C198B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429"/>
            <a:ext cx="12096750" cy="69124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6E2B73-C902-ED33-C03D-C57DFB01CCF7}"/>
              </a:ext>
            </a:extLst>
          </p:cNvPr>
          <p:cNvSpPr/>
          <p:nvPr/>
        </p:nvSpPr>
        <p:spPr>
          <a:xfrm>
            <a:off x="2659640" y="0"/>
            <a:ext cx="6490221" cy="6858000"/>
          </a:xfrm>
          <a:prstGeom prst="rect">
            <a:avLst/>
          </a:prstGeom>
          <a:solidFill>
            <a:schemeClr val="bg1"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747826F-9C23-C881-BC34-9CB5BC21DAAB}"/>
              </a:ext>
            </a:extLst>
          </p:cNvPr>
          <p:cNvSpPr txBox="1"/>
          <p:nvPr/>
        </p:nvSpPr>
        <p:spPr>
          <a:xfrm>
            <a:off x="4583594" y="3352360"/>
            <a:ext cx="24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OCTOBRE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0FEA337-F75F-461C-7627-31971EEA0D93}"/>
              </a:ext>
            </a:extLst>
          </p:cNvPr>
          <p:cNvCxnSpPr>
            <a:cxnSpLocks/>
          </p:cNvCxnSpPr>
          <p:nvPr/>
        </p:nvCxnSpPr>
        <p:spPr>
          <a:xfrm>
            <a:off x="4646737" y="3753013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0D61C484-9D1B-BD50-FA49-0A909C9A685E}"/>
              </a:ext>
            </a:extLst>
          </p:cNvPr>
          <p:cNvSpPr txBox="1"/>
          <p:nvPr/>
        </p:nvSpPr>
        <p:spPr>
          <a:xfrm>
            <a:off x="2973345" y="3901767"/>
            <a:ext cx="5649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Anniversaire temps 2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D17023D8-2F50-34D9-3862-B369FE9A3AF9}"/>
              </a:ext>
            </a:extLst>
          </p:cNvPr>
          <p:cNvCxnSpPr>
            <a:cxnSpLocks/>
          </p:cNvCxnSpPr>
          <p:nvPr/>
        </p:nvCxnSpPr>
        <p:spPr>
          <a:xfrm>
            <a:off x="4646737" y="3352360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686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FFED7-FB27-107D-FA1F-500C92C1F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604DD13-131D-827A-A9DA-1D0F6EDF3E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boîte&#10;&#10;Description générée automatiquement">
            <a:extLst>
              <a:ext uri="{FF2B5EF4-FFF2-40B4-BE49-F238E27FC236}">
                <a16:creationId xmlns:a16="http://schemas.microsoft.com/office/drawing/2014/main" id="{8C4FC75B-2943-04EF-ACC5-56186C707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43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006CF-8EFA-4A2F-C112-C8CE3A416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D8F3E0-7434-C2A4-C0D0-72F0562D0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35" y="0"/>
            <a:ext cx="12324735" cy="6858000"/>
          </a:xfrm>
          <a:prstGeom prst="rect">
            <a:avLst/>
          </a:prstGeom>
        </p:spPr>
      </p:pic>
      <p:pic>
        <p:nvPicPr>
          <p:cNvPr id="8" name="Picture 2" descr="logo supermarché match - At Work Conseil">
            <a:extLst>
              <a:ext uri="{FF2B5EF4-FFF2-40B4-BE49-F238E27FC236}">
                <a16:creationId xmlns:a16="http://schemas.microsoft.com/office/drawing/2014/main" id="{E799B735-EE91-38DE-E224-EFBD16B0BF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128816" y="689973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DD5596-7418-FD74-4D84-B168D04CE544}"/>
              </a:ext>
            </a:extLst>
          </p:cNvPr>
          <p:cNvSpPr/>
          <p:nvPr/>
        </p:nvSpPr>
        <p:spPr>
          <a:xfrm>
            <a:off x="2659640" y="0"/>
            <a:ext cx="6490221" cy="6858000"/>
          </a:xfrm>
          <a:prstGeom prst="rect">
            <a:avLst/>
          </a:prstGeom>
          <a:solidFill>
            <a:schemeClr val="bg1"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AE83FFA-040F-39A3-20E3-6E58917B0E7B}"/>
              </a:ext>
            </a:extLst>
          </p:cNvPr>
          <p:cNvSpPr txBox="1"/>
          <p:nvPr/>
        </p:nvSpPr>
        <p:spPr>
          <a:xfrm>
            <a:off x="4583594" y="3352360"/>
            <a:ext cx="24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6DAEBFF-0A09-692F-B039-509B9B21547F}"/>
              </a:ext>
            </a:extLst>
          </p:cNvPr>
          <p:cNvCxnSpPr>
            <a:cxnSpLocks/>
          </p:cNvCxnSpPr>
          <p:nvPr/>
        </p:nvCxnSpPr>
        <p:spPr>
          <a:xfrm>
            <a:off x="4646737" y="3753013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3C34997E-0270-07C2-4FFE-4C35C7FE4FE4}"/>
              </a:ext>
            </a:extLst>
          </p:cNvPr>
          <p:cNvSpPr txBox="1"/>
          <p:nvPr/>
        </p:nvSpPr>
        <p:spPr>
          <a:xfrm>
            <a:off x="4190979" y="3901766"/>
            <a:ext cx="3905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Anniversaire 1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D81A421-2430-AD1C-F899-137506E0F88F}"/>
              </a:ext>
            </a:extLst>
          </p:cNvPr>
          <p:cNvCxnSpPr>
            <a:cxnSpLocks/>
          </p:cNvCxnSpPr>
          <p:nvPr/>
        </p:nvCxnSpPr>
        <p:spPr>
          <a:xfrm>
            <a:off x="4646737" y="3352360"/>
            <a:ext cx="241737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9075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B0487-059F-FEA5-3689-3916C621F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3BADC8-96CF-852A-0A87-70F29CB8A9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8553439-0D45-283A-2563-157231E60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734" y="0"/>
            <a:ext cx="3988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20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C4041-F115-E613-43A8-6609EE794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F31E991-F9DE-71E7-9B47-88D8EF04D6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7AB854D-5D0C-6617-5D04-94C23EB3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10" y="0"/>
            <a:ext cx="6051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88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769D-18C8-4967-7719-30DF3DBBB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A81BD694-6754-512D-AAB5-F599898D43CC}"/>
              </a:ext>
            </a:extLst>
          </p:cNvPr>
          <p:cNvSpPr txBox="1"/>
          <p:nvPr/>
        </p:nvSpPr>
        <p:spPr>
          <a:xfrm>
            <a:off x="419833" y="2158349"/>
            <a:ext cx="36070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3729053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DFE1-F97B-3D7E-D64B-D184E4D6F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F97C1C-B6EA-8FBE-A86E-0D38367622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C08276D-2CA3-5317-4B7F-74C267773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98" y="724575"/>
            <a:ext cx="3098987" cy="5236609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AF8B094-FC9C-40BB-FACD-C3CAAB8D2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064" y="3710793"/>
            <a:ext cx="1545097" cy="2610876"/>
          </a:xfrm>
          <a:prstGeom prst="rect">
            <a:avLst/>
          </a:prstGeom>
        </p:spPr>
      </p:pic>
      <p:pic>
        <p:nvPicPr>
          <p:cNvPr id="3" name="Image 2" descr="Une image contenant texte, Prospectus, graphisme, boîte&#10;&#10;Description générée automatiquement">
            <a:extLst>
              <a:ext uri="{FF2B5EF4-FFF2-40B4-BE49-F238E27FC236}">
                <a16:creationId xmlns:a16="http://schemas.microsoft.com/office/drawing/2014/main" id="{25AB93BC-14C3-04EB-72CA-A3B676755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06" y="724574"/>
            <a:ext cx="3098987" cy="5236609"/>
          </a:xfrm>
          <a:prstGeom prst="rect">
            <a:avLst/>
          </a:prstGeom>
        </p:spPr>
      </p:pic>
      <p:pic>
        <p:nvPicPr>
          <p:cNvPr id="5" name="Image 4" descr="Une image contenant texte, boîte&#10;&#10;Description générée automatiquement">
            <a:extLst>
              <a:ext uri="{FF2B5EF4-FFF2-40B4-BE49-F238E27FC236}">
                <a16:creationId xmlns:a16="http://schemas.microsoft.com/office/drawing/2014/main" id="{6CAE8761-D734-FEB1-C32A-8F50ED6EBC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11" y="724574"/>
            <a:ext cx="3098986" cy="52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9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07042-4511-C3C0-ADEE-A3943AF92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D657321D-A693-334E-3E7E-9FE79479989B}"/>
              </a:ext>
            </a:extLst>
          </p:cNvPr>
          <p:cNvSpPr txBox="1"/>
          <p:nvPr/>
        </p:nvSpPr>
        <p:spPr>
          <a:xfrm>
            <a:off x="6190518" y="1703120"/>
            <a:ext cx="4594163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Mars met l’accent 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temps forts anniversaire </a:t>
            </a:r>
            <a:b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avec une opération qui valorise des marques partenaires et créer l’événement chez Match avec des prix, des animations et un grand pour les 65 ans.</a:t>
            </a: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une nouvelle mécanique d’offre…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96C127A4-53F9-8498-ECC5-DE41235231FB}"/>
              </a:ext>
            </a:extLst>
          </p:cNvPr>
          <p:cNvSpPr/>
          <p:nvPr/>
        </p:nvSpPr>
        <p:spPr>
          <a:xfrm rot="5400000">
            <a:off x="4092635" y="2055114"/>
            <a:ext cx="2154115" cy="1204546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AA7B93-A3B8-7E6F-C700-11A2805F6839}"/>
              </a:ext>
            </a:extLst>
          </p:cNvPr>
          <p:cNvSpPr txBox="1"/>
          <p:nvPr/>
        </p:nvSpPr>
        <p:spPr>
          <a:xfrm>
            <a:off x="446210" y="2149556"/>
            <a:ext cx="36070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24628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64F4-3887-A2EC-AA0F-304C4A092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178C9D5-FDA6-FF97-4069-2E7DC6717C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A26871-995E-F95D-3B8C-799A1D156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743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5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5CA74-5B3D-0D13-2F62-BA0206EAB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8990B7-35F4-5E47-83F1-CAFC2493EE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F67531-430B-1695-8DFD-2576AD2F1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734" y="0"/>
            <a:ext cx="3988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70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60519-6139-718E-B4DF-E82BFDFC5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8F1E560-6EAD-2D9A-5D5E-E5F7521F42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B9090BF-5B69-E138-9752-EDE39657C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010" y="0"/>
            <a:ext cx="6051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68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F66A1-7B3C-39A2-1532-535C60562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C16157-FE5C-269F-478E-1FD51CE8BB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05379F-ED22-E5A3-7D11-285D0EA384E1}"/>
              </a:ext>
            </a:extLst>
          </p:cNvPr>
          <p:cNvSpPr/>
          <p:nvPr/>
        </p:nvSpPr>
        <p:spPr>
          <a:xfrm>
            <a:off x="0" y="633046"/>
            <a:ext cx="2690446" cy="5890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COM. JEU </a:t>
            </a:r>
          </a:p>
          <a:p>
            <a:pPr algn="ctr"/>
            <a:r>
              <a:rPr lang="fr-FR" dirty="0"/>
              <a:t>KV pour le jeu Chrono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1337AB-4E6F-35BA-77FC-125A27F91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743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12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85D4C-DB7C-E944-594D-730FF4C05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D1CD920-4D01-3AD9-2B4A-7604580086B3}"/>
              </a:ext>
            </a:extLst>
          </p:cNvPr>
          <p:cNvSpPr txBox="1"/>
          <p:nvPr/>
        </p:nvSpPr>
        <p:spPr>
          <a:xfrm>
            <a:off x="5450477" y="1739095"/>
            <a:ext cx="609382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MATCH’IVERSAIRE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L'opération de mars comprendra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offres spéciales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sur les produits phares partenaire et les produits différenciants (Produits Totem, PPNP),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animations en magasin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pour engager les clients dans une ambiance festive et conviviale, avec des dégustations, des jeux interactifs, et des événements autour des professionnels Match.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communication ciblée multicanal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avec une forte présence sur les réseaux sociaux, en appuyant sur le logo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65 ans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des vidéos dédiées à l’histoire de l’enseigne.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jeu-concours national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où les clients pourront gagner des lots exclusifs, comme un </a:t>
            </a:r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de courses gratuites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EE4612-1650-9558-6FCE-B68DEA95F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87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78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5EF5A-F490-01A5-EB65-08CC383E2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55FD6D5-EC3E-D055-2BC6-FE2F9862BCEE}"/>
              </a:ext>
            </a:extLst>
          </p:cNvPr>
          <p:cNvSpPr txBox="1"/>
          <p:nvPr/>
        </p:nvSpPr>
        <p:spPr>
          <a:xfrm>
            <a:off x="585148" y="2463035"/>
            <a:ext cx="826870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Mécanique : </a:t>
            </a:r>
          </a:p>
          <a:p>
            <a:pPr marL="0" indent="0">
              <a:buNone/>
            </a:pP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65 produits partenaires </a:t>
            </a:r>
            <a:b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65% remboursés </a:t>
            </a:r>
          </a:p>
          <a:p>
            <a:pPr marL="0" indent="0">
              <a:buNone/>
            </a:pPr>
            <a:r>
              <a:rPr lang="fr-FR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2 bons d’achats avec votre carte</a:t>
            </a:r>
          </a:p>
          <a:p>
            <a:pPr marL="0" indent="0">
              <a:buNone/>
            </a:pPr>
            <a:endParaRPr lang="fr-FR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600" dirty="0">
                <a:solidFill>
                  <a:srgbClr val="2021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Cette offre donne la possibilité d’obtenir 65% de remise sur 65 produits  en bons d’achat et ce, dès XX€ d’achat d’articles éligibles</a:t>
            </a:r>
            <a:br>
              <a:rPr lang="fr-FR" sz="1600" dirty="0">
                <a:solidFill>
                  <a:srgbClr val="2021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solidFill>
                  <a:srgbClr val="20212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dans la limite de XX€</a:t>
            </a:r>
            <a:br>
              <a:rPr lang="fr-FR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C52F15B-E3E2-96EE-FDF6-7B5DA0BA3354}"/>
              </a:ext>
            </a:extLst>
          </p:cNvPr>
          <p:cNvSpPr txBox="1"/>
          <p:nvPr/>
        </p:nvSpPr>
        <p:spPr>
          <a:xfrm>
            <a:off x="503981" y="1744842"/>
            <a:ext cx="8044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3600" b="1" dirty="0">
                <a:solidFill>
                  <a:schemeClr val="bg1"/>
                </a:solidFill>
                <a:highlight>
                  <a:srgbClr val="526469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65 PRODUITS 65% REMBOURSES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95637C1-355B-B325-D072-7E5CFDBC27EB}"/>
              </a:ext>
            </a:extLst>
          </p:cNvPr>
          <p:cNvSpPr txBox="1">
            <a:spLocks/>
          </p:cNvSpPr>
          <p:nvPr/>
        </p:nvSpPr>
        <p:spPr>
          <a:xfrm>
            <a:off x="585148" y="373919"/>
            <a:ext cx="10515600" cy="47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1B833C"/>
                </a:solidFill>
                <a:latin typeface="Bebas Neue Pro" panose="020B0406020202050201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Mécanique promotionnelle anniversaire</a:t>
            </a:r>
          </a:p>
        </p:txBody>
      </p:sp>
    </p:spTree>
    <p:extLst>
      <p:ext uri="{BB962C8B-B14F-4D97-AF65-F5344CB8AC3E}">
        <p14:creationId xmlns:p14="http://schemas.microsoft.com/office/powerpoint/2010/main" val="42886302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7749</TotalTime>
  <Words>491</Words>
  <Application>Microsoft Office PowerPoint</Application>
  <PresentationFormat>Grand écran</PresentationFormat>
  <Paragraphs>48</Paragraphs>
  <Slides>23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Aptos</vt:lpstr>
      <vt:lpstr>Magnel</vt:lpstr>
      <vt:lpstr>Bebas Neue Pro</vt:lpstr>
      <vt:lpstr>Tahoma</vt:lpstr>
      <vt:lpstr>Arial</vt:lpstr>
      <vt:lpstr>Aptos Display</vt:lpstr>
      <vt:lpstr>Calibri</vt:lpstr>
      <vt:lpstr>Thème Office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Jubert</dc:creator>
  <cp:lastModifiedBy>Antoine Jubert</cp:lastModifiedBy>
  <cp:revision>29</cp:revision>
  <dcterms:created xsi:type="dcterms:W3CDTF">2024-08-28T15:13:34Z</dcterms:created>
  <dcterms:modified xsi:type="dcterms:W3CDTF">2024-11-14T14:46:50Z</dcterms:modified>
</cp:coreProperties>
</file>