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86"/>
  </p:notesMasterIdLst>
  <p:sldIdLst>
    <p:sldId id="258" r:id="rId5"/>
    <p:sldId id="1960" r:id="rId6"/>
    <p:sldId id="2043" r:id="rId7"/>
    <p:sldId id="2044" r:id="rId8"/>
    <p:sldId id="1962" r:id="rId9"/>
    <p:sldId id="2042" r:id="rId10"/>
    <p:sldId id="715" r:id="rId11"/>
    <p:sldId id="716" r:id="rId12"/>
    <p:sldId id="2045" r:id="rId13"/>
    <p:sldId id="2046" r:id="rId14"/>
    <p:sldId id="2047" r:id="rId15"/>
    <p:sldId id="2048" r:id="rId16"/>
    <p:sldId id="2060" r:id="rId17"/>
    <p:sldId id="2052" r:id="rId18"/>
    <p:sldId id="2064" r:id="rId19"/>
    <p:sldId id="2063" r:id="rId20"/>
    <p:sldId id="2058" r:id="rId21"/>
    <p:sldId id="2066" r:id="rId22"/>
    <p:sldId id="2070" r:id="rId23"/>
    <p:sldId id="2122" r:id="rId24"/>
    <p:sldId id="2061" r:id="rId25"/>
    <p:sldId id="2133" r:id="rId26"/>
    <p:sldId id="2134" r:id="rId27"/>
    <p:sldId id="2135" r:id="rId28"/>
    <p:sldId id="2057" r:id="rId29"/>
    <p:sldId id="2132" r:id="rId30"/>
    <p:sldId id="2071" r:id="rId31"/>
    <p:sldId id="2123" r:id="rId32"/>
    <p:sldId id="2139" r:id="rId33"/>
    <p:sldId id="2140" r:id="rId34"/>
    <p:sldId id="2124" r:id="rId35"/>
    <p:sldId id="2075" r:id="rId36"/>
    <p:sldId id="2068" r:id="rId37"/>
    <p:sldId id="2072" r:id="rId38"/>
    <p:sldId id="2119" r:id="rId39"/>
    <p:sldId id="2079" r:id="rId40"/>
    <p:sldId id="2059" r:id="rId41"/>
    <p:sldId id="2076" r:id="rId42"/>
    <p:sldId id="2121" r:id="rId43"/>
    <p:sldId id="2141" r:id="rId44"/>
    <p:sldId id="2080" r:id="rId45"/>
    <p:sldId id="2128" r:id="rId46"/>
    <p:sldId id="2078" r:id="rId47"/>
    <p:sldId id="2081" r:id="rId48"/>
    <p:sldId id="2085" r:id="rId49"/>
    <p:sldId id="2095" r:id="rId50"/>
    <p:sldId id="2053" r:id="rId51"/>
    <p:sldId id="2084" r:id="rId52"/>
    <p:sldId id="2082" r:id="rId53"/>
    <p:sldId id="2086" r:id="rId54"/>
    <p:sldId id="2126" r:id="rId55"/>
    <p:sldId id="2096" r:id="rId56"/>
    <p:sldId id="2087" r:id="rId57"/>
    <p:sldId id="2097" r:id="rId58"/>
    <p:sldId id="2129" r:id="rId59"/>
    <p:sldId id="2098" r:id="rId60"/>
    <p:sldId id="2131" r:id="rId61"/>
    <p:sldId id="2099" r:id="rId62"/>
    <p:sldId id="2090" r:id="rId63"/>
    <p:sldId id="2091" r:id="rId64"/>
    <p:sldId id="2092" r:id="rId65"/>
    <p:sldId id="2101" r:id="rId66"/>
    <p:sldId id="2103" r:id="rId67"/>
    <p:sldId id="2094" r:id="rId68"/>
    <p:sldId id="2104" r:id="rId69"/>
    <p:sldId id="2105" r:id="rId70"/>
    <p:sldId id="2106" r:id="rId71"/>
    <p:sldId id="2136" r:id="rId72"/>
    <p:sldId id="2137" r:id="rId73"/>
    <p:sldId id="2109" r:id="rId74"/>
    <p:sldId id="2107" r:id="rId75"/>
    <p:sldId id="2110" r:id="rId76"/>
    <p:sldId id="2108" r:id="rId77"/>
    <p:sldId id="2113" r:id="rId78"/>
    <p:sldId id="2111" r:id="rId79"/>
    <p:sldId id="2114" r:id="rId80"/>
    <p:sldId id="2115" r:id="rId81"/>
    <p:sldId id="2116" r:id="rId82"/>
    <p:sldId id="2117" r:id="rId83"/>
    <p:sldId id="2118" r:id="rId84"/>
    <p:sldId id="271" r:id="rId85"/>
  </p:sldIdLst>
  <p:sldSz cx="12192000" cy="6858000"/>
  <p:notesSz cx="6797675" cy="9926638"/>
  <p:embeddedFontLst>
    <p:embeddedFont>
      <p:font typeface="Avenir Next LT Pro" panose="020B0504020202020204" pitchFamily="34" charset="0"/>
      <p:regular r:id="rId87"/>
      <p:bold r:id="rId88"/>
      <p:italic r:id="rId89"/>
      <p:boldItalic r:id="rId90"/>
    </p:embeddedFont>
    <p:embeddedFont>
      <p:font typeface="CA Metro" panose="020B0604020202020204" charset="0"/>
      <p:regular r:id="rId91"/>
      <p:bold r:id="rId92"/>
    </p:embeddedFont>
    <p:embeddedFont>
      <p:font typeface="Helvetica" panose="020B0604020202020204" pitchFamily="34" charset="0"/>
      <p:regular r:id="rId93"/>
      <p:bold r:id="rId94"/>
      <p:italic r:id="rId95"/>
      <p:boldItalic r:id="rId96"/>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600"/>
    <a:srgbClr val="00B050"/>
    <a:srgbClr val="FF0000"/>
    <a:srgbClr val="FFFFFF"/>
    <a:srgbClr val="004282"/>
    <a:srgbClr val="292929"/>
    <a:srgbClr val="FF9900"/>
    <a:srgbClr val="002B69"/>
    <a:srgbClr val="5D5D5D"/>
    <a:srgbClr val="D6EB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206F15-13AD-4DB0-BE49-F1A1B5897BD9}" v="13" dt="2024-06-19T09:57:33.321"/>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255" autoAdjust="0"/>
    <p:restoredTop sz="94576" autoAdjust="0"/>
  </p:normalViewPr>
  <p:slideViewPr>
    <p:cSldViewPr snapToGrid="0">
      <p:cViewPr varScale="1">
        <p:scale>
          <a:sx n="54" d="100"/>
          <a:sy n="54" d="100"/>
        </p:scale>
        <p:origin x="1192"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font" Target="fonts/font3.fntdata"/><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font" Target="fonts/font4.fntdata"/><Relationship Id="rId95" Type="http://schemas.openxmlformats.org/officeDocument/2006/relationships/font" Target="fonts/font9.fntdata"/><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font" Target="fonts/font2.fntdata"/><Relationship Id="rId91" Type="http://schemas.openxmlformats.org/officeDocument/2006/relationships/font" Target="fonts/font5.fntdata"/><Relationship Id="rId96"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notesMaster" Target="notesMasters/notesMaster1.xml"/><Relationship Id="rId94" Type="http://schemas.openxmlformats.org/officeDocument/2006/relationships/font" Target="fonts/font8.fntdata"/><Relationship Id="rId99" Type="http://schemas.openxmlformats.org/officeDocument/2006/relationships/theme" Target="theme/theme1.xml"/><Relationship Id="rId10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font" Target="fonts/font6.fntdata"/><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font" Target="fonts/font1.fntdata"/><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font" Target="fonts/font7.fntdata"/><Relationship Id="rId98" Type="http://schemas.openxmlformats.org/officeDocument/2006/relationships/viewProps" Target="viewProps.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atin typeface="Avenir Next LT Pro" panose="020B0504020202020204" pitchFamily="34" charset="0"/>
              </a:defRPr>
            </a:lvl1pPr>
          </a:lstStyle>
          <a:p>
            <a:endParaRPr lang="fr-FR" dirty="0"/>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atin typeface="Avenir Next LT Pro" panose="020B0504020202020204" pitchFamily="34" charset="0"/>
              </a:defRPr>
            </a:lvl1pPr>
          </a:lstStyle>
          <a:p>
            <a:fld id="{B84EF604-7521-4278-9F04-D28BB98F1029}" type="datetimeFigureOut">
              <a:rPr lang="fr-FR" smtClean="0"/>
              <a:pPr/>
              <a:t>19/06/2024</a:t>
            </a:fld>
            <a:endParaRPr lang="fr-FR" dirty="0"/>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atin typeface="Avenir Next LT Pro" panose="020B0504020202020204" pitchFamily="34" charset="0"/>
              </a:defRPr>
            </a:lvl1pPr>
          </a:lstStyle>
          <a:p>
            <a:endParaRPr lang="fr-FR" dirty="0"/>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atin typeface="Avenir Next LT Pro" panose="020B0504020202020204" pitchFamily="34" charset="0"/>
              </a:defRPr>
            </a:lvl1pPr>
          </a:lstStyle>
          <a:p>
            <a:fld id="{B113B0AC-776F-4213-B70C-F56AC74C9DCC}" type="slidenum">
              <a:rPr lang="fr-FR" smtClean="0"/>
              <a:pPr/>
              <a:t>‹N°›</a:t>
            </a:fld>
            <a:endParaRPr lang="fr-FR" dirty="0"/>
          </a:p>
        </p:txBody>
      </p:sp>
    </p:spTree>
    <p:extLst>
      <p:ext uri="{BB962C8B-B14F-4D97-AF65-F5344CB8AC3E}">
        <p14:creationId xmlns:p14="http://schemas.microsoft.com/office/powerpoint/2010/main" val="3845318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venir Next LT Pro" panose="020B0504020202020204" pitchFamily="34" charset="0"/>
        <a:ea typeface="+mn-ea"/>
        <a:cs typeface="+mn-cs"/>
      </a:defRPr>
    </a:lvl1pPr>
    <a:lvl2pPr marL="457200" algn="l" defTabSz="914400" rtl="0" eaLnBrk="1" latinLnBrk="0" hangingPunct="1">
      <a:defRPr sz="1200" kern="1200">
        <a:solidFill>
          <a:schemeClr val="tx1"/>
        </a:solidFill>
        <a:latin typeface="Avenir Next LT Pro" panose="020B0504020202020204" pitchFamily="34" charset="0"/>
        <a:ea typeface="+mn-ea"/>
        <a:cs typeface="+mn-cs"/>
      </a:defRPr>
    </a:lvl2pPr>
    <a:lvl3pPr marL="914400" algn="l" defTabSz="914400" rtl="0" eaLnBrk="1" latinLnBrk="0" hangingPunct="1">
      <a:defRPr sz="1200" kern="1200">
        <a:solidFill>
          <a:schemeClr val="tx1"/>
        </a:solidFill>
        <a:latin typeface="Avenir Next LT Pro" panose="020B0504020202020204" pitchFamily="34" charset="0"/>
        <a:ea typeface="+mn-ea"/>
        <a:cs typeface="+mn-cs"/>
      </a:defRPr>
    </a:lvl3pPr>
    <a:lvl4pPr marL="1371600" algn="l" defTabSz="914400" rtl="0" eaLnBrk="1" latinLnBrk="0" hangingPunct="1">
      <a:defRPr sz="1200" kern="1200">
        <a:solidFill>
          <a:schemeClr val="tx1"/>
        </a:solidFill>
        <a:latin typeface="Avenir Next LT Pro" panose="020B0504020202020204" pitchFamily="34" charset="0"/>
        <a:ea typeface="+mn-ea"/>
        <a:cs typeface="+mn-cs"/>
      </a:defRPr>
    </a:lvl4pPr>
    <a:lvl5pPr marL="1828800" algn="l" defTabSz="914400" rtl="0" eaLnBrk="1" latinLnBrk="0" hangingPunct="1">
      <a:defRPr sz="1200" kern="1200">
        <a:solidFill>
          <a:schemeClr val="tx1"/>
        </a:solidFill>
        <a:latin typeface="Avenir Next LT Pro"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endParaRPr lang="de-DE"/>
          </a:p>
        </p:txBody>
      </p:sp>
      <p:sp>
        <p:nvSpPr>
          <p:cNvPr id="5" name="Espace réservé du numéro de diapositive 4"/>
          <p:cNvSpPr>
            <a:spLocks noGrp="1"/>
          </p:cNvSpPr>
          <p:nvPr>
            <p:ph type="sldNum" sz="quarter" idx="5"/>
          </p:nvPr>
        </p:nvSpPr>
        <p:spPr/>
        <p:txBody>
          <a:bodyPr/>
          <a:lstStyle/>
          <a:p>
            <a:fld id="{87E39287-B15A-5F43-8F64-045201F7F31A}" type="slidenum">
              <a:rPr lang="de-DE" smtClean="0"/>
              <a:t>7</a:t>
            </a:fld>
            <a:endParaRPr lang="de-DE"/>
          </a:p>
        </p:txBody>
      </p:sp>
    </p:spTree>
    <p:extLst>
      <p:ext uri="{BB962C8B-B14F-4D97-AF65-F5344CB8AC3E}">
        <p14:creationId xmlns:p14="http://schemas.microsoft.com/office/powerpoint/2010/main" val="2911035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pied de page 3"/>
          <p:cNvSpPr>
            <a:spLocks noGrp="1"/>
          </p:cNvSpPr>
          <p:nvPr>
            <p:ph type="ftr" sz="quarter" idx="4"/>
          </p:nvPr>
        </p:nvSpPr>
        <p:spPr/>
        <p:txBody>
          <a:bodyPr/>
          <a:lstStyle/>
          <a:p>
            <a:endParaRPr lang="de-DE"/>
          </a:p>
        </p:txBody>
      </p:sp>
      <p:sp>
        <p:nvSpPr>
          <p:cNvPr id="5" name="Espace réservé du numéro de diapositive 4"/>
          <p:cNvSpPr>
            <a:spLocks noGrp="1"/>
          </p:cNvSpPr>
          <p:nvPr>
            <p:ph type="sldNum" sz="quarter" idx="5"/>
          </p:nvPr>
        </p:nvSpPr>
        <p:spPr/>
        <p:txBody>
          <a:bodyPr/>
          <a:lstStyle/>
          <a:p>
            <a:fld id="{87E39287-B15A-5F43-8F64-045201F7F31A}" type="slidenum">
              <a:rPr lang="de-DE" smtClean="0"/>
              <a:t>8</a:t>
            </a:fld>
            <a:endParaRPr lang="de-DE"/>
          </a:p>
        </p:txBody>
      </p:sp>
    </p:spTree>
    <p:extLst>
      <p:ext uri="{BB962C8B-B14F-4D97-AF65-F5344CB8AC3E}">
        <p14:creationId xmlns:p14="http://schemas.microsoft.com/office/powerpoint/2010/main" val="32126656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299E95-EA5A-45D5-834C-2185E1E3815F}"/>
              </a:ext>
            </a:extLst>
          </p:cNvPr>
          <p:cNvSpPr>
            <a:spLocks noGrp="1"/>
          </p:cNvSpPr>
          <p:nvPr>
            <p:ph type="title"/>
          </p:nvPr>
        </p:nvSpPr>
        <p:spPr>
          <a:xfrm>
            <a:off x="2099035" y="820190"/>
            <a:ext cx="9254765" cy="537556"/>
          </a:xfrm>
        </p:spPr>
        <p:txBody>
          <a:bodyPr/>
          <a:lstStyle>
            <a:lvl1pPr algn="r">
              <a:defRPr>
                <a:latin typeface="Avenir Next LT Pro" panose="020B0504020202020204" pitchFamily="34" charset="0"/>
              </a:defRPr>
            </a:lvl1pPr>
          </a:lstStyle>
          <a:p>
            <a:r>
              <a:rPr lang="fr-FR"/>
              <a:t>Modifiez le style du titre</a:t>
            </a:r>
          </a:p>
        </p:txBody>
      </p:sp>
      <p:sp>
        <p:nvSpPr>
          <p:cNvPr id="3" name="Espace réservé du contenu 2">
            <a:extLst>
              <a:ext uri="{FF2B5EF4-FFF2-40B4-BE49-F238E27FC236}">
                <a16:creationId xmlns:a16="http://schemas.microsoft.com/office/drawing/2014/main" id="{675A32BD-7BE4-4129-B440-2D8627960700}"/>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Freihandform: Form 9">
            <a:extLst>
              <a:ext uri="{FF2B5EF4-FFF2-40B4-BE49-F238E27FC236}">
                <a16:creationId xmlns:a16="http://schemas.microsoft.com/office/drawing/2014/main" id="{BEDCCF9F-B94C-4495-9299-F2524924FC55}"/>
              </a:ext>
            </a:extLst>
          </p:cNvPr>
          <p:cNvSpPr>
            <a:spLocks/>
          </p:cNvSpPr>
          <p:nvPr userDrawn="1"/>
        </p:nvSpPr>
        <p:spPr bwMode="auto">
          <a:xfrm flipH="1" flipV="1">
            <a:off x="0" y="-3278"/>
            <a:ext cx="5811748" cy="1419332"/>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00428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sp>
        <p:nvSpPr>
          <p:cNvPr id="11" name="Espace réservé du texte 10">
            <a:extLst>
              <a:ext uri="{FF2B5EF4-FFF2-40B4-BE49-F238E27FC236}">
                <a16:creationId xmlns:a16="http://schemas.microsoft.com/office/drawing/2014/main" id="{CF404A04-4135-4188-9CA8-1D25C89F84DC}"/>
              </a:ext>
            </a:extLst>
          </p:cNvPr>
          <p:cNvSpPr>
            <a:spLocks noGrp="1"/>
          </p:cNvSpPr>
          <p:nvPr>
            <p:ph type="body" sz="quarter" idx="13" hasCustomPrompt="1"/>
          </p:nvPr>
        </p:nvSpPr>
        <p:spPr>
          <a:xfrm rot="20700000">
            <a:off x="47835" y="379761"/>
            <a:ext cx="3067596" cy="437574"/>
          </a:xfrm>
        </p:spPr>
        <p:txBody>
          <a:bodyPr/>
          <a:lstStyle>
            <a:lvl1pPr marL="0" indent="0">
              <a:buNone/>
              <a:defRPr sz="3200">
                <a:solidFill>
                  <a:schemeClr val="bg1"/>
                </a:solidFill>
                <a:latin typeface="Avenir Next LT Pro" panose="020B0504020202020204" pitchFamily="34" charset="0"/>
              </a:defRPr>
            </a:lvl1pPr>
          </a:lstStyle>
          <a:p>
            <a:pPr lvl="0"/>
            <a:r>
              <a:rPr lang="fr-FR"/>
              <a:t>#modifiez</a:t>
            </a:r>
          </a:p>
        </p:txBody>
      </p:sp>
      <p:sp>
        <p:nvSpPr>
          <p:cNvPr id="9" name="Freihandform: Form 18">
            <a:extLst>
              <a:ext uri="{FF2B5EF4-FFF2-40B4-BE49-F238E27FC236}">
                <a16:creationId xmlns:a16="http://schemas.microsoft.com/office/drawing/2014/main" id="{89C75635-2DAE-40A1-82F0-947E17A7474E}"/>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sp>
        <p:nvSpPr>
          <p:cNvPr id="12" name="Espace réservé du numéro de diapositive 5">
            <a:extLst>
              <a:ext uri="{FF2B5EF4-FFF2-40B4-BE49-F238E27FC236}">
                <a16:creationId xmlns:a16="http://schemas.microsoft.com/office/drawing/2014/main" id="{07425B69-6C68-4097-9AB8-A0BF4156F5D5}"/>
              </a:ext>
            </a:extLst>
          </p:cNvPr>
          <p:cNvSpPr>
            <a:spLocks noGrp="1"/>
          </p:cNvSpPr>
          <p:nvPr>
            <p:ph type="sldNum" sz="quarter" idx="12"/>
          </p:nvPr>
        </p:nvSpPr>
        <p:spPr>
          <a:xfrm>
            <a:off x="11297920" y="6492876"/>
            <a:ext cx="676584" cy="365125"/>
          </a:xfrm>
        </p:spPr>
        <p:txBody>
          <a:bodyPr/>
          <a:lstStyle/>
          <a:p>
            <a:fld id="{6A3E7241-16CC-4146-9BD5-AEC56D02ABBB}" type="slidenum">
              <a:rPr lang="fr-FR" smtClean="0"/>
              <a:t>‹N°›</a:t>
            </a:fld>
            <a:endParaRPr lang="fr-FR"/>
          </a:p>
        </p:txBody>
      </p:sp>
      <p:pic>
        <p:nvPicPr>
          <p:cNvPr id="4" name="Image 3" descr="Une image contenant texte, Police, capture d’écran, Graphique&#10;&#10;Description générée automatiquement">
            <a:extLst>
              <a:ext uri="{FF2B5EF4-FFF2-40B4-BE49-F238E27FC236}">
                <a16:creationId xmlns:a16="http://schemas.microsoft.com/office/drawing/2014/main" id="{67B2D219-D5A6-A1C4-9AE2-5CCC9FDDF2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290036" y="5665262"/>
            <a:ext cx="988576" cy="843906"/>
          </a:xfrm>
          <a:prstGeom prst="rect">
            <a:avLst/>
          </a:prstGeom>
        </p:spPr>
      </p:pic>
    </p:spTree>
    <p:extLst>
      <p:ext uri="{BB962C8B-B14F-4D97-AF65-F5344CB8AC3E}">
        <p14:creationId xmlns:p14="http://schemas.microsoft.com/office/powerpoint/2010/main" val="2918616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kro final sheet">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042573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19/06/2024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17195655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basis">
    <p:spTree>
      <p:nvGrpSpPr>
        <p:cNvPr id="1" name=""/>
        <p:cNvGrpSpPr/>
        <p:nvPr/>
      </p:nvGrpSpPr>
      <p:grpSpPr>
        <a:xfrm>
          <a:off x="0" y="0"/>
          <a:ext cx="0" cy="0"/>
          <a:chOff x="0" y="0"/>
          <a:chExt cx="0" cy="0"/>
        </a:xfrm>
      </p:grpSpPr>
      <p:sp>
        <p:nvSpPr>
          <p:cNvPr id="12" name="Foliennummernplatzhalter 7">
            <a:extLst>
              <a:ext uri="{FF2B5EF4-FFF2-40B4-BE49-F238E27FC236}">
                <a16:creationId xmlns:a16="http://schemas.microsoft.com/office/drawing/2014/main" id="{0632F75E-E257-4AB6-8708-CB32093D0D94}"/>
              </a:ext>
            </a:extLst>
          </p:cNvPr>
          <p:cNvSpPr>
            <a:spLocks noGrp="1"/>
          </p:cNvSpPr>
          <p:nvPr>
            <p:ph type="sldNum" sz="quarter" idx="4"/>
          </p:nvPr>
        </p:nvSpPr>
        <p:spPr>
          <a:xfrm>
            <a:off x="11342991" y="6570337"/>
            <a:ext cx="420143" cy="151200"/>
          </a:xfrm>
          <a:prstGeom prst="rect">
            <a:avLst/>
          </a:prstGeom>
        </p:spPr>
        <p:txBody>
          <a:bodyPr lIns="0" tIns="0" rIns="0" bIns="0"/>
          <a:lstStyle>
            <a:lvl1pPr algn="r">
              <a:defRPr sz="800" b="0">
                <a:solidFill>
                  <a:schemeClr val="accent1"/>
                </a:solidFill>
                <a:latin typeface="CA Metro" panose="00000500000000000000" pitchFamily="2" charset="0"/>
              </a:defRPr>
            </a:lvl1pPr>
          </a:lstStyle>
          <a:p>
            <a:fld id="{82EA1D04-CA53-4DE3-84A8-2B63E41036C9}" type="slidenum">
              <a:rPr lang="de-DE" smtClean="0"/>
              <a:pPr/>
              <a:t>‹N°›</a:t>
            </a:fld>
            <a:endParaRPr lang="de-DE"/>
          </a:p>
        </p:txBody>
      </p:sp>
      <p:sp>
        <p:nvSpPr>
          <p:cNvPr id="3" name="Textplatzhalter 2">
            <a:extLst>
              <a:ext uri="{FF2B5EF4-FFF2-40B4-BE49-F238E27FC236}">
                <a16:creationId xmlns:a16="http://schemas.microsoft.com/office/drawing/2014/main" id="{FF31DA4A-1F43-4176-8387-083015D389B5}"/>
              </a:ext>
            </a:extLst>
          </p:cNvPr>
          <p:cNvSpPr>
            <a:spLocks noGrp="1"/>
          </p:cNvSpPr>
          <p:nvPr>
            <p:ph type="body" sz="quarter" idx="18" hasCustomPrompt="1"/>
          </p:nvPr>
        </p:nvSpPr>
        <p:spPr>
          <a:xfrm>
            <a:off x="431800" y="1772678"/>
            <a:ext cx="11323131" cy="4536047"/>
          </a:xfrm>
          <a:prstGeom prst="rect">
            <a:avLst/>
          </a:prstGeom>
        </p:spPr>
        <p:txBody>
          <a:bodyPr lIns="0" tIns="0" rIns="0" bIns="0" numCol="1" spcCol="504000">
            <a:noAutofit/>
          </a:bodyPr>
          <a:lstStyle>
            <a:lvl1pPr marL="0" indent="0" algn="just">
              <a:lnSpc>
                <a:spcPct val="100000"/>
              </a:lnSpc>
              <a:spcBef>
                <a:spcPts val="0"/>
              </a:spcBef>
              <a:buClr>
                <a:schemeClr val="tx1"/>
              </a:buClr>
              <a:buFont typeface="CA Metro" panose="00000500000000000000" pitchFamily="2" charset="0"/>
              <a:buNone/>
              <a:defRPr sz="1500">
                <a:latin typeface="Calibri" panose="020F0502020204030204" pitchFamily="34" charset="0"/>
                <a:cs typeface="Calibri" panose="020F0502020204030204" pitchFamily="34" charset="0"/>
              </a:defRPr>
            </a:lvl1pPr>
            <a:lvl2pPr marL="268287" indent="0">
              <a:lnSpc>
                <a:spcPct val="100000"/>
              </a:lnSpc>
              <a:spcBef>
                <a:spcPts val="0"/>
              </a:spcBef>
              <a:buClr>
                <a:schemeClr val="tx1"/>
              </a:buClr>
              <a:buFont typeface="CA Metro" panose="00000500000000000000" pitchFamily="2" charset="0"/>
              <a:buNone/>
              <a:defRPr sz="1500"/>
            </a:lvl2pPr>
            <a:lvl3pPr marL="538163" indent="0">
              <a:lnSpc>
                <a:spcPct val="100000"/>
              </a:lnSpc>
              <a:spcBef>
                <a:spcPts val="0"/>
              </a:spcBef>
              <a:buClr>
                <a:schemeClr val="tx1"/>
              </a:buClr>
              <a:buFont typeface="CA Metro" panose="00000500000000000000" pitchFamily="2" charset="0"/>
              <a:buNone/>
              <a:defRPr sz="1500"/>
            </a:lvl3pPr>
            <a:lvl4pPr marL="1600200" indent="-228600">
              <a:buClr>
                <a:schemeClr val="tx1"/>
              </a:buClr>
              <a:buFont typeface="CA Metro" panose="00000500000000000000" pitchFamily="2" charset="0"/>
              <a:buChar char="̸"/>
              <a:defRPr sz="1500"/>
            </a:lvl4pPr>
            <a:lvl5pPr marL="2057400" indent="-228600">
              <a:buClr>
                <a:schemeClr val="tx1"/>
              </a:buClr>
              <a:buFont typeface="CA Metro" panose="00000500000000000000" pitchFamily="2" charset="0"/>
              <a:buChar char="̸"/>
              <a:defRPr sz="1500"/>
            </a:lvl5pPr>
          </a:lstStyle>
          <a:p>
            <a:pPr algn="just"/>
            <a:r>
              <a:rPr lang="de-DE" dirty="0" err="1">
                <a:solidFill>
                  <a:srgbClr val="14447F"/>
                </a:solidFill>
                <a:latin typeface="CA Metro" pitchFamily="2" charset="77"/>
                <a:ea typeface="CA Metro" charset="0"/>
                <a:cs typeface="CA Metro" charset="0"/>
              </a:rPr>
              <a:t>Lorem</a:t>
            </a:r>
            <a:r>
              <a:rPr lang="de-DE" dirty="0">
                <a:solidFill>
                  <a:srgbClr val="14447F"/>
                </a:solidFill>
                <a:latin typeface="CA Metro" pitchFamily="2" charset="77"/>
                <a:ea typeface="CA Metro" charset="0"/>
                <a:cs typeface="CA Metro" charset="0"/>
              </a:rPr>
              <a:t> </a:t>
            </a:r>
            <a:r>
              <a:rPr lang="de-DE" dirty="0" err="1">
                <a:solidFill>
                  <a:srgbClr val="14447F"/>
                </a:solidFill>
                <a:latin typeface="CA Metro" pitchFamily="2" charset="77"/>
                <a:ea typeface="CA Metro" charset="0"/>
                <a:cs typeface="CA Metro" charset="0"/>
              </a:rPr>
              <a:t>Ipsum</a:t>
            </a:r>
            <a:endParaRPr lang="de-DE" dirty="0">
              <a:solidFill>
                <a:srgbClr val="14447F"/>
              </a:solidFill>
              <a:latin typeface="CA Metro" pitchFamily="2" charset="77"/>
              <a:ea typeface="CA Metro" charset="0"/>
              <a:cs typeface="CA Metro" charset="0"/>
            </a:endParaRPr>
          </a:p>
        </p:txBody>
      </p:sp>
      <p:sp>
        <p:nvSpPr>
          <p:cNvPr id="5" name="Textplatzhalter 27">
            <a:extLst>
              <a:ext uri="{FF2B5EF4-FFF2-40B4-BE49-F238E27FC236}">
                <a16:creationId xmlns:a16="http://schemas.microsoft.com/office/drawing/2014/main" id="{0303AC6C-0EAB-4032-BD12-E8EF9FFDB407}"/>
              </a:ext>
            </a:extLst>
          </p:cNvPr>
          <p:cNvSpPr>
            <a:spLocks noGrp="1"/>
          </p:cNvSpPr>
          <p:nvPr>
            <p:ph type="body" sz="quarter" idx="14" hasCustomPrompt="1"/>
          </p:nvPr>
        </p:nvSpPr>
        <p:spPr>
          <a:xfrm>
            <a:off x="431800" y="498353"/>
            <a:ext cx="11328400" cy="828297"/>
          </a:xfrm>
          <a:prstGeom prst="rect">
            <a:avLst/>
          </a:prstGeom>
        </p:spPr>
        <p:txBody>
          <a:bodyPr/>
          <a:lstStyle>
            <a:lvl1pPr marL="0" indent="0" algn="ctr">
              <a:lnSpc>
                <a:spcPct val="90000"/>
              </a:lnSpc>
              <a:buNone/>
              <a:defRPr sz="3400" b="1" cap="all" baseline="0">
                <a:solidFill>
                  <a:schemeClr val="accent1"/>
                </a:solidFill>
                <a:latin typeface="CA Metro ExtraBold" panose="00000900000000000000" pitchFamily="2" charset="0"/>
              </a:defRPr>
            </a:lvl1pPr>
          </a:lstStyle>
          <a:p>
            <a:pPr algn="ctr">
              <a:lnSpc>
                <a:spcPct val="90000"/>
              </a:lnSpc>
            </a:pPr>
            <a:r>
              <a:rPr lang="de-DE" sz="3400" b="1">
                <a:solidFill>
                  <a:srgbClr val="14447F"/>
                </a:solidFill>
                <a:latin typeface="CA Metro ExtraBold" pitchFamily="2" charset="77"/>
                <a:ea typeface="CA Metro ExtraBold" charset="0"/>
                <a:cs typeface="CA Metro ExtraBold" charset="0"/>
              </a:rPr>
              <a:t>HEADLINE CA METRO EXTRA BOLD</a:t>
            </a:r>
            <a:r>
              <a:rPr lang="de-DE" sz="3400" b="1">
                <a:solidFill>
                  <a:srgbClr val="14447F"/>
                </a:solidFill>
                <a:latin typeface="CA Metro ExtraBold" charset="0"/>
                <a:ea typeface="CA Metro ExtraBold" charset="0"/>
                <a:cs typeface="CA Metro ExtraBold" charset="0"/>
              </a:rPr>
              <a:t> 34PT</a:t>
            </a:r>
          </a:p>
        </p:txBody>
      </p:sp>
    </p:spTree>
    <p:custDataLst>
      <p:tags r:id="rId1"/>
    </p:custDataLst>
    <p:extLst>
      <p:ext uri="{BB962C8B-B14F-4D97-AF65-F5344CB8AC3E}">
        <p14:creationId xmlns:p14="http://schemas.microsoft.com/office/powerpoint/2010/main" val="22235361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6" name="Freihandform: Form 18">
            <a:extLst>
              <a:ext uri="{FF2B5EF4-FFF2-40B4-BE49-F238E27FC236}">
                <a16:creationId xmlns:a16="http://schemas.microsoft.com/office/drawing/2014/main" id="{C8B4BE4E-AAEF-4AD2-BAF8-09809628EA53}"/>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sp>
        <p:nvSpPr>
          <p:cNvPr id="2" name="Titre 1">
            <a:extLst>
              <a:ext uri="{FF2B5EF4-FFF2-40B4-BE49-F238E27FC236}">
                <a16:creationId xmlns:a16="http://schemas.microsoft.com/office/drawing/2014/main" id="{0C5ACD78-595F-468B-AD32-9316383B6CE6}"/>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61900967-DE7C-430E-AEF5-2974312C6813}"/>
              </a:ext>
            </a:extLst>
          </p:cNvPr>
          <p:cNvSpPr>
            <a:spLocks noGrp="1"/>
          </p:cNvSpPr>
          <p:nvPr>
            <p:ph type="sldNum" sz="quarter" idx="10"/>
          </p:nvPr>
        </p:nvSpPr>
        <p:spPr/>
        <p:txBody>
          <a:bodyPr/>
          <a:lstStyle/>
          <a:p>
            <a:fld id="{82EA1D04-CA53-4DE3-84A8-2B63E41036C9}" type="slidenum">
              <a:rPr lang="de-DE" smtClean="0"/>
              <a:pPr/>
              <a:t>‹N°›</a:t>
            </a:fld>
            <a:endParaRPr lang="de-DE"/>
          </a:p>
        </p:txBody>
      </p:sp>
      <p:sp>
        <p:nvSpPr>
          <p:cNvPr id="4" name="Espace réservé de la date 3">
            <a:extLst>
              <a:ext uri="{FF2B5EF4-FFF2-40B4-BE49-F238E27FC236}">
                <a16:creationId xmlns:a16="http://schemas.microsoft.com/office/drawing/2014/main" id="{7EE78582-EFF8-4078-A0E8-6E01FA89DA46}"/>
              </a:ext>
            </a:extLst>
          </p:cNvPr>
          <p:cNvSpPr>
            <a:spLocks noGrp="1"/>
          </p:cNvSpPr>
          <p:nvPr>
            <p:ph type="dt" sz="half" idx="11"/>
          </p:nvPr>
        </p:nvSpPr>
        <p:spPr/>
        <p:txBody>
          <a:bodyPr/>
          <a:lstStyle/>
          <a:p>
            <a:r>
              <a:rPr lang="de-DE"/>
              <a:t>Confidentiel|   </a:t>
            </a:r>
            <a:fld id="{FC89AA29-A18B-45E6-A6DD-E693AF6AAD3A}" type="datetimeFigureOut">
              <a:rPr lang="de-DE" smtClean="0"/>
              <a:pPr/>
              <a:t>19.06.2024</a:t>
            </a:fld>
            <a:endParaRPr lang="de-DE"/>
          </a:p>
        </p:txBody>
      </p:sp>
      <p:sp>
        <p:nvSpPr>
          <p:cNvPr id="9" name="Espace réservé du contenu 2">
            <a:extLst>
              <a:ext uri="{FF2B5EF4-FFF2-40B4-BE49-F238E27FC236}">
                <a16:creationId xmlns:a16="http://schemas.microsoft.com/office/drawing/2014/main" id="{AE42FA1F-E4D2-48B3-9997-8B04AC9694F1}"/>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5" name="Image 4" descr="Une image contenant texte, Police, capture d’écran, Graphique&#10;&#10;Description générée automatiquement">
            <a:extLst>
              <a:ext uri="{FF2B5EF4-FFF2-40B4-BE49-F238E27FC236}">
                <a16:creationId xmlns:a16="http://schemas.microsoft.com/office/drawing/2014/main" id="{865C8357-D13E-CBF6-0596-8C7E0F19142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385260" y="5634713"/>
            <a:ext cx="988576" cy="843906"/>
          </a:xfrm>
          <a:prstGeom prst="rect">
            <a:avLst/>
          </a:prstGeom>
        </p:spPr>
      </p:pic>
    </p:spTree>
    <p:extLst>
      <p:ext uri="{BB962C8B-B14F-4D97-AF65-F5344CB8AC3E}">
        <p14:creationId xmlns:p14="http://schemas.microsoft.com/office/powerpoint/2010/main" val="1881913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Metro title sheet 1">
    <p:spTree>
      <p:nvGrpSpPr>
        <p:cNvPr id="1" name=""/>
        <p:cNvGrpSpPr/>
        <p:nvPr/>
      </p:nvGrpSpPr>
      <p:grpSpPr>
        <a:xfrm>
          <a:off x="0" y="0"/>
          <a:ext cx="0" cy="0"/>
          <a:chOff x="0" y="0"/>
          <a:chExt cx="0" cy="0"/>
        </a:xfrm>
      </p:grpSpPr>
      <p:pic>
        <p:nvPicPr>
          <p:cNvPr id="4" name="Image 3" descr="Une image contenant charrette à bras, chaussures, panier, transport&#10;&#10;Description générée automatiquement">
            <a:extLst>
              <a:ext uri="{FF2B5EF4-FFF2-40B4-BE49-F238E27FC236}">
                <a16:creationId xmlns:a16="http://schemas.microsoft.com/office/drawing/2014/main" id="{01357DFE-C500-2A30-F1FD-A5A25CC0D2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2823"/>
          <a:stretch/>
        </p:blipFill>
        <p:spPr>
          <a:xfrm>
            <a:off x="0" y="-1"/>
            <a:ext cx="12191999" cy="6275329"/>
          </a:xfrm>
          <a:prstGeom prst="rect">
            <a:avLst/>
          </a:prstGeom>
        </p:spPr>
      </p:pic>
      <p:sp>
        <p:nvSpPr>
          <p:cNvPr id="9" name="Freihandform: Form 8">
            <a:extLst>
              <a:ext uri="{FF2B5EF4-FFF2-40B4-BE49-F238E27FC236}">
                <a16:creationId xmlns:a16="http://schemas.microsoft.com/office/drawing/2014/main" id="{E0BCB9D1-D1CD-401F-99FD-1C7A59FE932A}"/>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7" name="Textplatzhalter 2">
            <a:extLst>
              <a:ext uri="{FF2B5EF4-FFF2-40B4-BE49-F238E27FC236}">
                <a16:creationId xmlns:a16="http://schemas.microsoft.com/office/drawing/2014/main" id="{A6FAACFB-122C-4C31-B980-670C94BEA44B}"/>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a:t>TITRE PAGE</a:t>
            </a:r>
            <a:br>
              <a:rPr lang="de-DE"/>
            </a:br>
            <a:r>
              <a:rPr lang="de-DE"/>
              <a:t>VERSION 1</a:t>
            </a:r>
          </a:p>
        </p:txBody>
      </p:sp>
      <p:pic>
        <p:nvPicPr>
          <p:cNvPr id="3" name="Image 2" descr="Une image contenant texte, Police, Graphique, capture d’écran&#10;&#10;Description générée automatiquement">
            <a:extLst>
              <a:ext uri="{FF2B5EF4-FFF2-40B4-BE49-F238E27FC236}">
                <a16:creationId xmlns:a16="http://schemas.microsoft.com/office/drawing/2014/main" id="{43FC18CA-8914-9163-5764-FD3892BC494E}"/>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221222" y="2318875"/>
            <a:ext cx="1749556" cy="1493523"/>
          </a:xfrm>
          <a:prstGeom prst="rect">
            <a:avLst/>
          </a:prstGeom>
        </p:spPr>
      </p:pic>
    </p:spTree>
    <p:custDataLst>
      <p:tags r:id="rId1"/>
    </p:custDataLst>
    <p:extLst>
      <p:ext uri="{BB962C8B-B14F-4D97-AF65-F5344CB8AC3E}">
        <p14:creationId xmlns:p14="http://schemas.microsoft.com/office/powerpoint/2010/main" val="1495789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etro title sheet 1_2">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32913134-5769-4032-B519-54819F1CABD8}"/>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23" name="Bildplatzhalter 22">
            <a:extLst>
              <a:ext uri="{FF2B5EF4-FFF2-40B4-BE49-F238E27FC236}">
                <a16:creationId xmlns:a16="http://schemas.microsoft.com/office/drawing/2014/main" id="{7CB03318-A36A-4728-AB14-B4B971797AC0}"/>
              </a:ext>
            </a:extLst>
          </p:cNvPr>
          <p:cNvSpPr>
            <a:spLocks noGrp="1"/>
          </p:cNvSpPr>
          <p:nvPr>
            <p:ph type="pic" sz="quarter" idx="11"/>
          </p:nvPr>
        </p:nvSpPr>
        <p:spPr>
          <a:xfrm>
            <a:off x="-3929" y="0"/>
            <a:ext cx="12193576" cy="5321958"/>
          </a:xfrm>
          <a:custGeom>
            <a:avLst/>
            <a:gdLst>
              <a:gd name="connsiteX0" fmla="*/ 0 w 12193576"/>
              <a:gd name="connsiteY0" fmla="*/ 0 h 5321958"/>
              <a:gd name="connsiteX1" fmla="*/ 12191999 w 12193576"/>
              <a:gd name="connsiteY1" fmla="*/ 0 h 5321958"/>
              <a:gd name="connsiteX2" fmla="*/ 12193576 w 12193576"/>
              <a:gd name="connsiteY2" fmla="*/ 1825130 h 5321958"/>
              <a:gd name="connsiteX3" fmla="*/ 6915587 w 12193576"/>
              <a:gd name="connsiteY3" fmla="*/ 3338732 h 5321958"/>
              <a:gd name="connsiteX4" fmla="*/ 5277631 w 12193576"/>
              <a:gd name="connsiteY4" fmla="*/ 3338732 h 5321958"/>
              <a:gd name="connsiteX5" fmla="*/ 5277631 w 12193576"/>
              <a:gd name="connsiteY5" fmla="*/ 3808459 h 5321958"/>
              <a:gd name="connsiteX6" fmla="*/ 0 w 12193576"/>
              <a:gd name="connsiteY6" fmla="*/ 5321958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845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7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80012 w 12193576"/>
              <a:gd name="connsiteY5" fmla="*/ 3801316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1316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8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170475 w 12193576"/>
              <a:gd name="connsiteY5" fmla="*/ 3941811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8461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3576" h="5321958">
                <a:moveTo>
                  <a:pt x="0" y="0"/>
                </a:moveTo>
                <a:lnTo>
                  <a:pt x="12191999" y="0"/>
                </a:lnTo>
                <a:cubicBezTo>
                  <a:pt x="12192525" y="608377"/>
                  <a:pt x="12193050" y="1216753"/>
                  <a:pt x="12193576" y="1825130"/>
                </a:cubicBezTo>
                <a:lnTo>
                  <a:pt x="6906062" y="3338732"/>
                </a:lnTo>
                <a:lnTo>
                  <a:pt x="5277631" y="3338732"/>
                </a:lnTo>
                <a:cubicBezTo>
                  <a:pt x="5278425" y="3492927"/>
                  <a:pt x="5276837" y="3651885"/>
                  <a:pt x="5277631" y="3806080"/>
                </a:cubicBezTo>
                <a:lnTo>
                  <a:pt x="0" y="5321958"/>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a:t>Cliquez sur l'icône pour ajouter une image</a:t>
            </a:r>
            <a:endParaRPr lang="de-DE"/>
          </a:p>
        </p:txBody>
      </p:sp>
      <p:sp>
        <p:nvSpPr>
          <p:cNvPr id="7" name="Textplatzhalter 2">
            <a:extLst>
              <a:ext uri="{FF2B5EF4-FFF2-40B4-BE49-F238E27FC236}">
                <a16:creationId xmlns:a16="http://schemas.microsoft.com/office/drawing/2014/main" id="{20A5EE44-B491-4E48-A225-8E0608DAFD27}"/>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a:t>TITRE PAGE</a:t>
            </a:r>
            <a:br>
              <a:rPr lang="de-DE"/>
            </a:br>
            <a:r>
              <a:rPr lang="de-DE"/>
              <a:t>VERSION 1</a:t>
            </a:r>
          </a:p>
        </p:txBody>
      </p:sp>
      <p:pic>
        <p:nvPicPr>
          <p:cNvPr id="8" name="Image 7" descr="Une image contenant noir, signe, assiette, horloge&#10;&#10;Description générée automatiquement">
            <a:extLst>
              <a:ext uri="{FF2B5EF4-FFF2-40B4-BE49-F238E27FC236}">
                <a16:creationId xmlns:a16="http://schemas.microsoft.com/office/drawing/2014/main" id="{A451AF11-35A7-4410-BBE9-1FB4A85A5F8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854"/>
          <a:stretch/>
        </p:blipFill>
        <p:spPr>
          <a:xfrm>
            <a:off x="5278790" y="3342266"/>
            <a:ext cx="1634420" cy="500061"/>
          </a:xfrm>
          <a:prstGeom prst="rect">
            <a:avLst/>
          </a:prstGeom>
        </p:spPr>
      </p:pic>
    </p:spTree>
    <p:custDataLst>
      <p:tags r:id="rId1"/>
    </p:custDataLst>
    <p:extLst>
      <p:ext uri="{BB962C8B-B14F-4D97-AF65-F5344CB8AC3E}">
        <p14:creationId xmlns:p14="http://schemas.microsoft.com/office/powerpoint/2010/main" val="3642822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yellow background">
    <p:bg>
      <p:bgPr>
        <a:solidFill>
          <a:srgbClr val="FFE500"/>
        </a:solidFill>
        <a:effectLst/>
      </p:bgPr>
    </p:bg>
    <p:spTree>
      <p:nvGrpSpPr>
        <p:cNvPr id="1" name=""/>
        <p:cNvGrpSpPr/>
        <p:nvPr/>
      </p:nvGrpSpPr>
      <p:grpSpPr>
        <a:xfrm>
          <a:off x="0" y="0"/>
          <a:ext cx="0" cy="0"/>
          <a:chOff x="0" y="0"/>
          <a:chExt cx="0" cy="0"/>
        </a:xfrm>
      </p:grpSpPr>
      <p:sp>
        <p:nvSpPr>
          <p:cNvPr id="2" name="Textplatzhalter 4">
            <a:extLst>
              <a:ext uri="{FF2B5EF4-FFF2-40B4-BE49-F238E27FC236}">
                <a16:creationId xmlns:a16="http://schemas.microsoft.com/office/drawing/2014/main" id="{C23E6162-B898-46CF-8A52-1022F5787147}"/>
              </a:ext>
            </a:extLst>
          </p:cNvPr>
          <p:cNvSpPr>
            <a:spLocks noGrp="1"/>
          </p:cNvSpPr>
          <p:nvPr>
            <p:ph type="body" sz="quarter" idx="39" hasCustomPrompt="1"/>
          </p:nvPr>
        </p:nvSpPr>
        <p:spPr>
          <a:xfrm>
            <a:off x="2045581"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a:t> </a:t>
            </a:r>
          </a:p>
        </p:txBody>
      </p:sp>
      <p:sp>
        <p:nvSpPr>
          <p:cNvPr id="3" name="Textplatzhalter 4">
            <a:extLst>
              <a:ext uri="{FF2B5EF4-FFF2-40B4-BE49-F238E27FC236}">
                <a16:creationId xmlns:a16="http://schemas.microsoft.com/office/drawing/2014/main" id="{DCB1D0A2-E69B-4E28-90A6-E05A3C6701B7}"/>
              </a:ext>
            </a:extLst>
          </p:cNvPr>
          <p:cNvSpPr>
            <a:spLocks noGrp="1"/>
          </p:cNvSpPr>
          <p:nvPr>
            <p:ph type="body" sz="quarter" idx="40" hasCustomPrompt="1"/>
          </p:nvPr>
        </p:nvSpPr>
        <p:spPr>
          <a:xfrm>
            <a:off x="4847247"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a:t> </a:t>
            </a:r>
          </a:p>
        </p:txBody>
      </p:sp>
      <p:sp>
        <p:nvSpPr>
          <p:cNvPr id="4" name="Textplatzhalter 2">
            <a:extLst>
              <a:ext uri="{FF2B5EF4-FFF2-40B4-BE49-F238E27FC236}">
                <a16:creationId xmlns:a16="http://schemas.microsoft.com/office/drawing/2014/main" id="{753D86CE-F0DB-49A0-9FC2-1DF33A2DD652}"/>
              </a:ext>
            </a:extLst>
          </p:cNvPr>
          <p:cNvSpPr>
            <a:spLocks noGrp="1"/>
          </p:cNvSpPr>
          <p:nvPr>
            <p:ph type="body" sz="quarter" idx="41" hasCustomPrompt="1"/>
          </p:nvPr>
        </p:nvSpPr>
        <p:spPr>
          <a:xfrm>
            <a:off x="484724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02</a:t>
            </a:r>
          </a:p>
        </p:txBody>
      </p:sp>
      <p:sp>
        <p:nvSpPr>
          <p:cNvPr id="5" name="Textplatzhalter 4">
            <a:extLst>
              <a:ext uri="{FF2B5EF4-FFF2-40B4-BE49-F238E27FC236}">
                <a16:creationId xmlns:a16="http://schemas.microsoft.com/office/drawing/2014/main" id="{F1470DA7-3FDF-4F35-B16F-26B0FCF568A0}"/>
              </a:ext>
            </a:extLst>
          </p:cNvPr>
          <p:cNvSpPr>
            <a:spLocks noGrp="1"/>
          </p:cNvSpPr>
          <p:nvPr>
            <p:ph type="body" sz="quarter" idx="42" hasCustomPrompt="1"/>
          </p:nvPr>
        </p:nvSpPr>
        <p:spPr>
          <a:xfrm>
            <a:off x="7641818"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atin typeface="Avenir Next LT Pro" panose="020B0504020202020204" pitchFamily="34" charset="0"/>
              </a:defRPr>
            </a:lvl1pPr>
          </a:lstStyle>
          <a:p>
            <a:pPr lvl="0"/>
            <a:r>
              <a:rPr lang="de-DE"/>
              <a:t> </a:t>
            </a:r>
          </a:p>
        </p:txBody>
      </p:sp>
      <p:sp>
        <p:nvSpPr>
          <p:cNvPr id="6" name="Textplatzhalter 2">
            <a:extLst>
              <a:ext uri="{FF2B5EF4-FFF2-40B4-BE49-F238E27FC236}">
                <a16:creationId xmlns:a16="http://schemas.microsoft.com/office/drawing/2014/main" id="{3A96BBA7-64E2-4D47-8893-EC50930B6863}"/>
              </a:ext>
            </a:extLst>
          </p:cNvPr>
          <p:cNvSpPr>
            <a:spLocks noGrp="1"/>
          </p:cNvSpPr>
          <p:nvPr>
            <p:ph type="body" sz="quarter" idx="43" hasCustomPrompt="1"/>
          </p:nvPr>
        </p:nvSpPr>
        <p:spPr>
          <a:xfrm>
            <a:off x="764181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03</a:t>
            </a:r>
          </a:p>
        </p:txBody>
      </p:sp>
      <p:sp>
        <p:nvSpPr>
          <p:cNvPr id="7" name="Textplatzhalter 2">
            <a:extLst>
              <a:ext uri="{FF2B5EF4-FFF2-40B4-BE49-F238E27FC236}">
                <a16:creationId xmlns:a16="http://schemas.microsoft.com/office/drawing/2014/main" id="{C875CDB6-0641-4A17-8028-52AC364FCF47}"/>
              </a:ext>
            </a:extLst>
          </p:cNvPr>
          <p:cNvSpPr>
            <a:spLocks noGrp="1"/>
          </p:cNvSpPr>
          <p:nvPr>
            <p:ph type="body" sz="quarter" idx="10" hasCustomPrompt="1"/>
          </p:nvPr>
        </p:nvSpPr>
        <p:spPr>
          <a:xfrm>
            <a:off x="2045579"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01</a:t>
            </a:r>
          </a:p>
        </p:txBody>
      </p:sp>
    </p:spTree>
    <p:custDataLst>
      <p:tags r:id="rId1"/>
    </p:custDataLst>
    <p:extLst>
      <p:ext uri="{BB962C8B-B14F-4D97-AF65-F5344CB8AC3E}">
        <p14:creationId xmlns:p14="http://schemas.microsoft.com/office/powerpoint/2010/main" val="1350967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 picture_2">
    <p:spTree>
      <p:nvGrpSpPr>
        <p:cNvPr id="1" name=""/>
        <p:cNvGrpSpPr/>
        <p:nvPr/>
      </p:nvGrpSpPr>
      <p:grpSpPr>
        <a:xfrm>
          <a:off x="0" y="0"/>
          <a:ext cx="0" cy="0"/>
          <a:chOff x="0" y="0"/>
          <a:chExt cx="0" cy="0"/>
        </a:xfrm>
      </p:grpSpPr>
      <p:sp>
        <p:nvSpPr>
          <p:cNvPr id="10" name="Bildplatzhalter 4">
            <a:extLst>
              <a:ext uri="{FF2B5EF4-FFF2-40B4-BE49-F238E27FC236}">
                <a16:creationId xmlns:a16="http://schemas.microsoft.com/office/drawing/2014/main" id="{BC30996A-83AB-43FF-9BA2-4DF85664B413}"/>
              </a:ext>
            </a:extLst>
          </p:cNvPr>
          <p:cNvSpPr>
            <a:spLocks noGrp="1"/>
          </p:cNvSpPr>
          <p:nvPr>
            <p:ph type="pic" sz="quarter" idx="13" hasCustomPrompt="1"/>
          </p:nvPr>
        </p:nvSpPr>
        <p:spPr>
          <a:xfrm>
            <a:off x="1" y="-2"/>
            <a:ext cx="12192000" cy="6885385"/>
          </a:xfrm>
          <a:prstGeom prst="rect">
            <a:avLst/>
          </a:prstGeom>
          <a:solidFill>
            <a:schemeClr val="bg1">
              <a:lumMod val="95000"/>
            </a:schemeClr>
          </a:solidFill>
        </p:spPr>
        <p:txBody>
          <a:bodyPr lIns="72000" tIns="72000" rIns="72000"/>
          <a:lstStyle>
            <a:lvl1pPr marL="0" indent="0" algn="r">
              <a:buNone/>
              <a:defRPr sz="2000">
                <a:solidFill>
                  <a:schemeClr val="accent1"/>
                </a:solidFill>
                <a:latin typeface="Avenir Next LT Pro" panose="020B0504020202020204" pitchFamily="34" charset="0"/>
              </a:defRPr>
            </a:lvl1pPr>
          </a:lstStyle>
          <a:p>
            <a:r>
              <a:rPr lang="en-US" dirty="0"/>
              <a:t>Click on the icon to add a picture</a:t>
            </a:r>
            <a:endParaRPr lang="de-DE" dirty="0"/>
          </a:p>
        </p:txBody>
      </p:sp>
      <p:sp>
        <p:nvSpPr>
          <p:cNvPr id="5" name="Textplatzhalter 4">
            <a:extLst>
              <a:ext uri="{FF2B5EF4-FFF2-40B4-BE49-F238E27FC236}">
                <a16:creationId xmlns:a16="http://schemas.microsoft.com/office/drawing/2014/main" id="{6BD921BE-0429-4C3F-A731-FF23D3CD5EF5}"/>
              </a:ext>
            </a:extLst>
          </p:cNvPr>
          <p:cNvSpPr>
            <a:spLocks noGrp="1"/>
          </p:cNvSpPr>
          <p:nvPr>
            <p:ph type="body" sz="quarter" idx="39" hasCustomPrompt="1"/>
          </p:nvPr>
        </p:nvSpPr>
        <p:spPr>
          <a:xfrm>
            <a:off x="719665" y="-2"/>
            <a:ext cx="3888319" cy="5518079"/>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rgbClr val="FFE500"/>
          </a:solidFill>
        </p:spPr>
        <p:txBody>
          <a:bodyPr/>
          <a:lstStyle>
            <a:lvl1pPr marL="0" indent="0">
              <a:buNone/>
              <a:defRPr/>
            </a:lvl1pPr>
          </a:lstStyle>
          <a:p>
            <a:pPr lvl="0"/>
            <a:r>
              <a:rPr lang="de-DE"/>
              <a:t> </a:t>
            </a:r>
          </a:p>
        </p:txBody>
      </p:sp>
      <p:sp>
        <p:nvSpPr>
          <p:cNvPr id="6" name="Textplatzhalter 2">
            <a:extLst>
              <a:ext uri="{FF2B5EF4-FFF2-40B4-BE49-F238E27FC236}">
                <a16:creationId xmlns:a16="http://schemas.microsoft.com/office/drawing/2014/main" id="{3130668E-DEDA-4CE5-B795-2DBDEFFA8258}"/>
              </a:ext>
            </a:extLst>
          </p:cNvPr>
          <p:cNvSpPr>
            <a:spLocks noGrp="1"/>
          </p:cNvSpPr>
          <p:nvPr>
            <p:ph type="body" sz="quarter" idx="10" hasCustomPrompt="1"/>
          </p:nvPr>
        </p:nvSpPr>
        <p:spPr>
          <a:xfrm>
            <a:off x="719666" y="362148"/>
            <a:ext cx="3888319" cy="4315048"/>
          </a:xfrm>
          <a:prstGeom prst="rect">
            <a:avLst/>
          </a:prstGeom>
        </p:spPr>
        <p:txBody>
          <a:bodyPr/>
          <a:lstStyle>
            <a:lvl1pPr marL="0" indent="0" algn="ctr">
              <a:buNone/>
              <a:defRPr sz="9000" b="1" cap="all" baseline="0">
                <a:solidFill>
                  <a:srgbClr val="FFFFFF"/>
                </a:solidFill>
                <a:latin typeface="Avenir Next LT Pro" panose="020B0504020202020204" pitchFamily="34" charset="0"/>
              </a:defRPr>
            </a:lvl1pPr>
          </a:lstStyle>
          <a:p>
            <a:pPr lvl="0"/>
            <a:r>
              <a:rPr lang="de-DE"/>
              <a:t>01</a:t>
            </a:r>
          </a:p>
        </p:txBody>
      </p:sp>
    </p:spTree>
    <p:custDataLst>
      <p:tags r:id="rId1"/>
    </p:custDataLst>
    <p:extLst>
      <p:ext uri="{BB962C8B-B14F-4D97-AF65-F5344CB8AC3E}">
        <p14:creationId xmlns:p14="http://schemas.microsoft.com/office/powerpoint/2010/main" val="2154632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etro title sheet 2_2">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ACE59C5C-DEA9-4EBE-BF71-703BCE5EDF3D}"/>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17" name="Bildplatzhalter 16">
            <a:extLst>
              <a:ext uri="{FF2B5EF4-FFF2-40B4-BE49-F238E27FC236}">
                <a16:creationId xmlns:a16="http://schemas.microsoft.com/office/drawing/2014/main" id="{1F6D3149-48CC-43A2-B113-9FE0632FDAE3}"/>
              </a:ext>
            </a:extLst>
          </p:cNvPr>
          <p:cNvSpPr>
            <a:spLocks noGrp="1"/>
          </p:cNvSpPr>
          <p:nvPr>
            <p:ph type="pic" sz="quarter" idx="11" hasCustomPrompt="1"/>
          </p:nvPr>
        </p:nvSpPr>
        <p:spPr>
          <a:xfrm>
            <a:off x="-25171" y="0"/>
            <a:ext cx="12212572" cy="6858000"/>
          </a:xfrm>
          <a:custGeom>
            <a:avLst/>
            <a:gdLst>
              <a:gd name="connsiteX0" fmla="*/ 0 w 12212572"/>
              <a:gd name="connsiteY0" fmla="*/ 0 h 6858000"/>
              <a:gd name="connsiteX1" fmla="*/ 12212572 w 12212572"/>
              <a:gd name="connsiteY1" fmla="*/ 0 h 6858000"/>
              <a:gd name="connsiteX2" fmla="*/ 12212572 w 12212572"/>
              <a:gd name="connsiteY2" fmla="*/ 3381469 h 6858000"/>
              <a:gd name="connsiteX3" fmla="*/ 6912299 w 12212572"/>
              <a:gd name="connsiteY3" fmla="*/ 4890289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8" fmla="*/ 0 w 12212572"/>
              <a:gd name="connsiteY8" fmla="*/ 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47140 h 6858000"/>
              <a:gd name="connsiteX7" fmla="*/ 0 w 12212572"/>
              <a:gd name="connsiteY7" fmla="*/ 6858000 h 6858000"/>
              <a:gd name="connsiteX8" fmla="*/ 0 w 1221257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2572" h="6858000">
                <a:moveTo>
                  <a:pt x="0" y="0"/>
                </a:moveTo>
                <a:lnTo>
                  <a:pt x="12212572" y="0"/>
                </a:lnTo>
                <a:lnTo>
                  <a:pt x="12212572" y="3381469"/>
                </a:lnTo>
                <a:lnTo>
                  <a:pt x="6909918" y="4878383"/>
                </a:lnTo>
                <a:lnTo>
                  <a:pt x="6912299" y="4877205"/>
                </a:lnTo>
                <a:lnTo>
                  <a:pt x="5273984" y="4877205"/>
                </a:lnTo>
                <a:lnTo>
                  <a:pt x="5273984" y="5347140"/>
                </a:lnTo>
                <a:lnTo>
                  <a:pt x="0" y="6858000"/>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a:t>Cliquez sur 'insérer' dans la barre de menu, puis sur 'photos' pour insérer une image.</a:t>
            </a:r>
            <a:endParaRPr lang="de-DE"/>
          </a:p>
        </p:txBody>
      </p:sp>
      <p:sp>
        <p:nvSpPr>
          <p:cNvPr id="7" name="Textplatzhalter 2">
            <a:extLst>
              <a:ext uri="{FF2B5EF4-FFF2-40B4-BE49-F238E27FC236}">
                <a16:creationId xmlns:a16="http://schemas.microsoft.com/office/drawing/2014/main" id="{3C992F77-037C-44CD-8B2A-FE1B0562D5BF}"/>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bg2"/>
                </a:solidFill>
                <a:latin typeface="Avenir Next LT Pro" panose="020B0504020202020204" pitchFamily="34" charset="0"/>
              </a:defRPr>
            </a:lvl1pPr>
          </a:lstStyle>
          <a:p>
            <a:pPr lvl="0"/>
            <a:r>
              <a:rPr lang="de-DE"/>
              <a:t>TITRE PAGE</a:t>
            </a:r>
            <a:br>
              <a:rPr lang="de-DE"/>
            </a:br>
            <a:r>
              <a:rPr lang="de-DE"/>
              <a:t>VERSION 2</a:t>
            </a:r>
          </a:p>
        </p:txBody>
      </p:sp>
      <p:pic>
        <p:nvPicPr>
          <p:cNvPr id="8" name="Image 7" descr="Une image contenant noir, signe, assiette, horloge&#10;&#10;Description générée automatiquement">
            <a:extLst>
              <a:ext uri="{FF2B5EF4-FFF2-40B4-BE49-F238E27FC236}">
                <a16:creationId xmlns:a16="http://schemas.microsoft.com/office/drawing/2014/main" id="{6F117F6A-BD13-47F0-AD29-3FF47989B8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spTree>
    <p:custDataLst>
      <p:tags r:id="rId1"/>
    </p:custDataLst>
    <p:extLst>
      <p:ext uri="{BB962C8B-B14F-4D97-AF65-F5344CB8AC3E}">
        <p14:creationId xmlns:p14="http://schemas.microsoft.com/office/powerpoint/2010/main" val="4050586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etro title sheet 3">
    <p:bg>
      <p:bgPr>
        <a:solidFill>
          <a:srgbClr val="FFE500"/>
        </a:solidFill>
        <a:effectLst/>
      </p:bgPr>
    </p:bg>
    <p:spTree>
      <p:nvGrpSpPr>
        <p:cNvPr id="1" name=""/>
        <p:cNvGrpSpPr/>
        <p:nvPr/>
      </p:nvGrpSpPr>
      <p:grpSpPr>
        <a:xfrm>
          <a:off x="0" y="0"/>
          <a:ext cx="0" cy="0"/>
          <a:chOff x="0" y="0"/>
          <a:chExt cx="0" cy="0"/>
        </a:xfrm>
      </p:grpSpPr>
      <p:sp>
        <p:nvSpPr>
          <p:cNvPr id="5" name="Freihandform: Form 4">
            <a:extLst>
              <a:ext uri="{FF2B5EF4-FFF2-40B4-BE49-F238E27FC236}">
                <a16:creationId xmlns:a16="http://schemas.microsoft.com/office/drawing/2014/main" id="{45338588-FA41-4854-8F69-058E58794F39}"/>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6" name="Textplatzhalter 2">
            <a:extLst>
              <a:ext uri="{FF2B5EF4-FFF2-40B4-BE49-F238E27FC236}">
                <a16:creationId xmlns:a16="http://schemas.microsoft.com/office/drawing/2014/main" id="{6450A261-0BF9-4077-9F7A-B720BF730691}"/>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tx1"/>
                </a:solidFill>
                <a:latin typeface="Avenir Next LT Pro" panose="020B0504020202020204" pitchFamily="34" charset="0"/>
              </a:defRPr>
            </a:lvl1pPr>
          </a:lstStyle>
          <a:p>
            <a:pPr lvl="0"/>
            <a:r>
              <a:rPr lang="de-DE"/>
              <a:t>TITRE PAGE</a:t>
            </a:r>
            <a:br>
              <a:rPr lang="de-DE"/>
            </a:br>
            <a:r>
              <a:rPr lang="de-DE"/>
              <a:t>VERSION 2</a:t>
            </a:r>
          </a:p>
        </p:txBody>
      </p:sp>
      <p:pic>
        <p:nvPicPr>
          <p:cNvPr id="7" name="Image 6" descr="Une image contenant noir, signe, assiette, horloge&#10;&#10;Description générée automatiquement">
            <a:extLst>
              <a:ext uri="{FF2B5EF4-FFF2-40B4-BE49-F238E27FC236}">
                <a16:creationId xmlns:a16="http://schemas.microsoft.com/office/drawing/2014/main" id="{FF1A4DBD-8FB5-4430-BC9A-40F3930D5C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spTree>
    <p:custDataLst>
      <p:tags r:id="rId1"/>
    </p:custDataLst>
    <p:extLst>
      <p:ext uri="{BB962C8B-B14F-4D97-AF65-F5344CB8AC3E}">
        <p14:creationId xmlns:p14="http://schemas.microsoft.com/office/powerpoint/2010/main" val="3803024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tro final sheet">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CC1E29C9-1DD8-4851-BABD-67273C63D8B8}"/>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5" name="Textplatzhalter 2">
            <a:extLst>
              <a:ext uri="{FF2B5EF4-FFF2-40B4-BE49-F238E27FC236}">
                <a16:creationId xmlns:a16="http://schemas.microsoft.com/office/drawing/2014/main" id="{BFF20F8D-2C3B-4827-B6C3-4EB56947491C}"/>
              </a:ext>
            </a:extLst>
          </p:cNvPr>
          <p:cNvSpPr>
            <a:spLocks noGrp="1"/>
          </p:cNvSpPr>
          <p:nvPr>
            <p:ph type="body" sz="quarter" idx="10" hasCustomPrompt="1"/>
          </p:nvPr>
        </p:nvSpPr>
        <p:spPr>
          <a:xfrm>
            <a:off x="1606163" y="2162779"/>
            <a:ext cx="8984974" cy="1843421"/>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dirty="0"/>
              <a:t>MERCI !</a:t>
            </a:r>
          </a:p>
        </p:txBody>
      </p:sp>
      <p:pic>
        <p:nvPicPr>
          <p:cNvPr id="7" name="Image 6" descr="Une image contenant noir, signe, assiette, horloge&#10;&#10;Description générée automatiquement">
            <a:extLst>
              <a:ext uri="{FF2B5EF4-FFF2-40B4-BE49-F238E27FC236}">
                <a16:creationId xmlns:a16="http://schemas.microsoft.com/office/drawing/2014/main" id="{FF53AB69-FF49-48C3-98D8-2CFB9021D22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208"/>
          <a:stretch/>
        </p:blipFill>
        <p:spPr>
          <a:xfrm>
            <a:off x="5278790" y="4877963"/>
            <a:ext cx="1634420" cy="516997"/>
          </a:xfrm>
          <a:prstGeom prst="rect">
            <a:avLst/>
          </a:prstGeom>
        </p:spPr>
      </p:pic>
    </p:spTree>
    <p:custDataLst>
      <p:tags r:id="rId1"/>
    </p:custDataLst>
    <p:extLst>
      <p:ext uri="{BB962C8B-B14F-4D97-AF65-F5344CB8AC3E}">
        <p14:creationId xmlns:p14="http://schemas.microsoft.com/office/powerpoint/2010/main" val="3139376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8" name="Freihandform: Form 7">
            <a:extLst>
              <a:ext uri="{FF2B5EF4-FFF2-40B4-BE49-F238E27FC236}">
                <a16:creationId xmlns:a16="http://schemas.microsoft.com/office/drawing/2014/main" id="{F9DF8EB7-55CC-464A-AA49-D68D61344DB2}"/>
              </a:ext>
            </a:extLst>
          </p:cNvPr>
          <p:cNvSpPr>
            <a:spLocks/>
          </p:cNvSpPr>
          <p:nvPr userDrawn="1"/>
        </p:nvSpPr>
        <p:spPr bwMode="auto">
          <a:xfrm>
            <a:off x="10348322" y="6329191"/>
            <a:ext cx="1843678" cy="528810"/>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3" name="Titelplatzhalter 1">
            <a:extLst>
              <a:ext uri="{FF2B5EF4-FFF2-40B4-BE49-F238E27FC236}">
                <a16:creationId xmlns:a16="http://schemas.microsoft.com/office/drawing/2014/main" id="{010FD807-97EB-493C-9A3C-AE8BB430C18E}"/>
              </a:ext>
            </a:extLst>
          </p:cNvPr>
          <p:cNvSpPr>
            <a:spLocks noGrp="1"/>
          </p:cNvSpPr>
          <p:nvPr>
            <p:ph type="title"/>
          </p:nvPr>
        </p:nvSpPr>
        <p:spPr>
          <a:xfrm>
            <a:off x="432254" y="497386"/>
            <a:ext cx="11322677" cy="945155"/>
          </a:xfrm>
          <a:prstGeom prst="rect">
            <a:avLst/>
          </a:prstGeom>
        </p:spPr>
        <p:txBody>
          <a:bodyPr vert="horz" lIns="0" tIns="0" rIns="0" bIns="0" rtlCol="0" anchor="t" anchorCtr="0">
            <a:noAutofit/>
          </a:bodyPr>
          <a:lstStyle/>
          <a:p>
            <a:r>
              <a:rPr lang="de-DE"/>
              <a:t>TITRE </a:t>
            </a:r>
            <a:r>
              <a:rPr lang="de-DE" err="1"/>
              <a:t>ca</a:t>
            </a:r>
            <a:r>
              <a:rPr lang="de-DE"/>
              <a:t> </a:t>
            </a:r>
            <a:r>
              <a:rPr lang="de-DE" err="1"/>
              <a:t>metro</a:t>
            </a:r>
            <a:r>
              <a:rPr lang="de-DE"/>
              <a:t> extra </a:t>
            </a:r>
            <a:r>
              <a:rPr lang="de-DE" err="1"/>
              <a:t>bold</a:t>
            </a:r>
            <a:r>
              <a:rPr lang="de-DE"/>
              <a:t> 34pt</a:t>
            </a:r>
          </a:p>
        </p:txBody>
      </p:sp>
      <p:sp>
        <p:nvSpPr>
          <p:cNvPr id="4" name="Foliennummernplatzhalter 7">
            <a:extLst>
              <a:ext uri="{FF2B5EF4-FFF2-40B4-BE49-F238E27FC236}">
                <a16:creationId xmlns:a16="http://schemas.microsoft.com/office/drawing/2014/main" id="{DFEAD6D4-CC80-4993-BC8F-544E6E3590A7}"/>
              </a:ext>
            </a:extLst>
          </p:cNvPr>
          <p:cNvSpPr>
            <a:spLocks noGrp="1"/>
          </p:cNvSpPr>
          <p:nvPr>
            <p:ph type="sldNum" sz="quarter" idx="4"/>
          </p:nvPr>
        </p:nvSpPr>
        <p:spPr>
          <a:xfrm>
            <a:off x="11342991" y="6570337"/>
            <a:ext cx="420143" cy="151200"/>
          </a:xfrm>
          <a:prstGeom prst="rect">
            <a:avLst/>
          </a:prstGeom>
        </p:spPr>
        <p:txBody>
          <a:bodyPr lIns="0" tIns="0" rIns="0" bIns="0"/>
          <a:lstStyle>
            <a:lvl1pPr algn="r">
              <a:defRPr sz="800" b="0">
                <a:solidFill>
                  <a:schemeClr val="accent1"/>
                </a:solidFill>
                <a:latin typeface="Avenir Next LT Pro" panose="020B0504020202020204" pitchFamily="34" charset="0"/>
              </a:defRPr>
            </a:lvl1pPr>
          </a:lstStyle>
          <a:p>
            <a:fld id="{82EA1D04-CA53-4DE3-84A8-2B63E41036C9}" type="slidenum">
              <a:rPr lang="de-DE" smtClean="0"/>
              <a:pPr/>
              <a:t>‹N°›</a:t>
            </a:fld>
            <a:endParaRPr lang="de-DE"/>
          </a:p>
        </p:txBody>
      </p:sp>
      <p:sp>
        <p:nvSpPr>
          <p:cNvPr id="5" name="Textplatzhalter 2">
            <a:extLst>
              <a:ext uri="{FF2B5EF4-FFF2-40B4-BE49-F238E27FC236}">
                <a16:creationId xmlns:a16="http://schemas.microsoft.com/office/drawing/2014/main" id="{E6E53E4B-EF88-4E0E-B2FC-506726985C1D}"/>
              </a:ext>
            </a:extLst>
          </p:cNvPr>
          <p:cNvSpPr>
            <a:spLocks noGrp="1"/>
          </p:cNvSpPr>
          <p:nvPr>
            <p:ph type="body" idx="1"/>
          </p:nvPr>
        </p:nvSpPr>
        <p:spPr>
          <a:xfrm>
            <a:off x="432253" y="1820294"/>
            <a:ext cx="11330880" cy="4488431"/>
          </a:xfrm>
          <a:prstGeom prst="rect">
            <a:avLst/>
          </a:prstGeom>
        </p:spPr>
        <p:txBody>
          <a:bodyPr vert="horz" lIns="0" tIns="0" rIns="0" bIns="0" rtlCol="0">
            <a:noAutofit/>
          </a:bodyPr>
          <a:lstStyle/>
          <a:p>
            <a:pPr lvl="0"/>
            <a:r>
              <a:rPr lang="de-DE" err="1"/>
              <a:t>Titre</a:t>
            </a:r>
            <a:r>
              <a:rPr lang="de-DE"/>
              <a:t> 1</a:t>
            </a:r>
          </a:p>
          <a:p>
            <a:pPr lvl="1"/>
            <a:r>
              <a:rPr lang="de-DE" err="1"/>
              <a:t>Titre</a:t>
            </a:r>
            <a:r>
              <a:rPr lang="de-DE"/>
              <a:t> 2</a:t>
            </a:r>
          </a:p>
          <a:p>
            <a:pPr lvl="2"/>
            <a:r>
              <a:rPr lang="de-DE" err="1"/>
              <a:t>Titre</a:t>
            </a:r>
            <a:r>
              <a:rPr lang="de-DE"/>
              <a:t> 3</a:t>
            </a:r>
          </a:p>
        </p:txBody>
      </p:sp>
      <p:sp>
        <p:nvSpPr>
          <p:cNvPr id="12" name="Datumsplatzhalter 5">
            <a:extLst>
              <a:ext uri="{FF2B5EF4-FFF2-40B4-BE49-F238E27FC236}">
                <a16:creationId xmlns:a16="http://schemas.microsoft.com/office/drawing/2014/main" id="{C705D6E7-DDD3-48B9-9718-4FE119F44A15}"/>
              </a:ext>
            </a:extLst>
          </p:cNvPr>
          <p:cNvSpPr>
            <a:spLocks noGrp="1"/>
          </p:cNvSpPr>
          <p:nvPr>
            <p:ph type="dt" sz="half" idx="2"/>
          </p:nvPr>
        </p:nvSpPr>
        <p:spPr>
          <a:xfrm>
            <a:off x="431657" y="6570338"/>
            <a:ext cx="9208732" cy="98751"/>
          </a:xfrm>
          <a:prstGeom prst="rect">
            <a:avLst/>
          </a:prstGeom>
        </p:spPr>
        <p:txBody>
          <a:bodyPr vert="horz" lIns="0" tIns="0" rIns="0" bIns="0" rtlCol="0" anchor="t" anchorCtr="0"/>
          <a:lstStyle>
            <a:lvl1pPr algn="l">
              <a:defRPr sz="800">
                <a:solidFill>
                  <a:schemeClr val="accent1"/>
                </a:solidFill>
                <a:latin typeface="Avenir Next LT Pro" panose="020B0504020202020204" pitchFamily="34" charset="0"/>
              </a:defRPr>
            </a:lvl1pPr>
          </a:lstStyle>
          <a:p>
            <a:r>
              <a:rPr lang="de-DE"/>
              <a:t>Confidentiel|   </a:t>
            </a:r>
            <a:fld id="{FC89AA29-A18B-45E6-A6DD-E693AF6AAD3A}" type="datetimeFigureOut">
              <a:rPr lang="de-DE" smtClean="0"/>
              <a:pPr/>
              <a:t>19.06.2024</a:t>
            </a:fld>
            <a:endParaRPr lang="de-DE"/>
          </a:p>
        </p:txBody>
      </p:sp>
    </p:spTree>
    <p:custDataLst>
      <p:tags r:id="rId14"/>
    </p:custDataLst>
    <p:extLst>
      <p:ext uri="{BB962C8B-B14F-4D97-AF65-F5344CB8AC3E}">
        <p14:creationId xmlns:p14="http://schemas.microsoft.com/office/powerpoint/2010/main" val="2325962827"/>
      </p:ext>
    </p:extLst>
  </p:cSld>
  <p:clrMap bg1="lt1" tx1="dk1" bg2="lt2" tx2="dk2" accent1="accent1" accent2="accent2" accent3="accent3" accent4="accent4" accent5="accent5" accent6="accent6" hlink="hlink" folHlink="folHlink"/>
  <p:sldLayoutIdLst>
    <p:sldLayoutId id="2147483675" r:id="rId1"/>
    <p:sldLayoutId id="2147483677" r:id="rId2"/>
    <p:sldLayoutId id="2147483679" r:id="rId3"/>
    <p:sldLayoutId id="2147483666" r:id="rId4"/>
    <p:sldLayoutId id="2147483674" r:id="rId5"/>
    <p:sldLayoutId id="2147483676" r:id="rId6"/>
    <p:sldLayoutId id="2147483668" r:id="rId7"/>
    <p:sldLayoutId id="2147483669" r:id="rId8"/>
    <p:sldLayoutId id="2147483670" r:id="rId9"/>
    <p:sldLayoutId id="2147483672" r:id="rId10"/>
    <p:sldLayoutId id="2147483682" r:id="rId11"/>
    <p:sldLayoutId id="2147483683" r:id="rId12"/>
  </p:sldLayoutIdLst>
  <p:hf hdr="0" dt="0"/>
  <p:txStyles>
    <p:titleStyle>
      <a:lvl1pPr algn="l" defTabSz="914400" rtl="0" eaLnBrk="1" latinLnBrk="0" hangingPunct="1">
        <a:lnSpc>
          <a:spcPct val="90000"/>
        </a:lnSpc>
        <a:spcBef>
          <a:spcPct val="0"/>
        </a:spcBef>
        <a:buNone/>
        <a:defRPr sz="3400" b="1" kern="1200" cap="all" baseline="0">
          <a:solidFill>
            <a:schemeClr val="tx1"/>
          </a:solidFill>
          <a:latin typeface="Avenir Next LT Pro" panose="020B0504020202020204" pitchFamily="34" charset="0"/>
          <a:ea typeface="+mj-ea"/>
          <a:cs typeface="+mj-cs"/>
        </a:defRPr>
      </a:lvl1pPr>
    </p:titleStyle>
    <p:body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272">
          <p15:clr>
            <a:srgbClr val="F26B43"/>
          </p15:clr>
        </p15:guide>
        <p15:guide id="32" pos="7408">
          <p15:clr>
            <a:srgbClr val="F26B43"/>
          </p15:clr>
        </p15:guide>
        <p15:guide id="33" pos="3840">
          <p15:clr>
            <a:srgbClr val="F26B43"/>
          </p15:clr>
        </p15:guide>
        <p15:guide id="34" orient="horz" pos="4201">
          <p15:clr>
            <a:srgbClr val="F26B43"/>
          </p15:clr>
        </p15:guide>
        <p15:guide id="35" orient="horz" pos="346">
          <p15:clr>
            <a:srgbClr val="F26B43"/>
          </p15:clr>
        </p15:guide>
        <p15:guide id="36" orient="horz" pos="3974">
          <p15:clr>
            <a:srgbClr val="F26B43"/>
          </p15:clr>
        </p15:guide>
        <p15:guide id="37" orient="horz" pos="11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1.xml"/><Relationship Id="rId4" Type="http://schemas.openxmlformats.org/officeDocument/2006/relationships/image" Target="../media/image17.jp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1.xml"/><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30.png"/><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30.png"/><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g"/><Relationship Id="rId1" Type="http://schemas.openxmlformats.org/officeDocument/2006/relationships/slideLayout" Target="../slideLayouts/slideLayout11.xml"/><Relationship Id="rId4" Type="http://schemas.openxmlformats.org/officeDocument/2006/relationships/image" Target="../media/image40.png"/></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g"/><Relationship Id="rId1" Type="http://schemas.openxmlformats.org/officeDocument/2006/relationships/slideLayout" Target="../slideLayouts/slideLayout11.xml"/><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4.jp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61.jp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1.xml"/><Relationship Id="rId5" Type="http://schemas.openxmlformats.org/officeDocument/2006/relationships/image" Target="../media/image65.jpg"/><Relationship Id="rId4" Type="http://schemas.openxmlformats.org/officeDocument/2006/relationships/image" Target="../media/image6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1.xml"/><Relationship Id="rId5" Type="http://schemas.openxmlformats.org/officeDocument/2006/relationships/image" Target="../media/image69.jpg"/><Relationship Id="rId4" Type="http://schemas.openxmlformats.org/officeDocument/2006/relationships/image" Target="../media/image6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1.xml"/><Relationship Id="rId5" Type="http://schemas.openxmlformats.org/officeDocument/2006/relationships/image" Target="../media/image73.jpeg"/><Relationship Id="rId4" Type="http://schemas.openxmlformats.org/officeDocument/2006/relationships/image" Target="../media/image7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76.pn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78.pn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png"/><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g"/><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image" Target="../media/image94.jpe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96.png"/><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image" Target="../media/image98.jpg"/><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8.jpg"/><Relationship Id="rId1" Type="http://schemas.openxmlformats.org/officeDocument/2006/relationships/slideLayout" Target="../slideLayouts/slideLayout11.xml"/><Relationship Id="rId4" Type="http://schemas.openxmlformats.org/officeDocument/2006/relationships/image" Target="../media/image101.jpg"/></Relationships>
</file>

<file path=ppt/slides/_rels/slide77.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image" Target="../media/image102.jpg"/><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jpg"/><Relationship Id="rId1" Type="http://schemas.openxmlformats.org/officeDocument/2006/relationships/slideLayout" Target="../slideLayouts/slideLayout11.xml"/><Relationship Id="rId4" Type="http://schemas.microsoft.com/office/2007/relationships/hdphoto" Target="../media/hdphoto2.wdp"/></Relationships>
</file>

<file path=ppt/slides/_rels/slide79.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06.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6DDC0586-017B-3F8B-A001-96DA18A14BD3}"/>
              </a:ext>
            </a:extLst>
          </p:cNvPr>
          <p:cNvSpPr>
            <a:spLocks noGrp="1"/>
          </p:cNvSpPr>
          <p:nvPr>
            <p:ph type="body" sz="quarter" idx="10"/>
          </p:nvPr>
        </p:nvSpPr>
        <p:spPr>
          <a:xfrm>
            <a:off x="1386148" y="4450084"/>
            <a:ext cx="9419703" cy="2100345"/>
          </a:xfrm>
        </p:spPr>
        <p:txBody>
          <a:bodyPr/>
          <a:lstStyle/>
          <a:p>
            <a:r>
              <a:rPr lang="fr-FR" sz="3200" dirty="0"/>
              <a:t>ILV</a:t>
            </a:r>
            <a:br>
              <a:rPr lang="fr-FR" sz="3200" dirty="0"/>
            </a:br>
            <a:r>
              <a:rPr lang="fr-FR" sz="3200" dirty="0"/>
              <a:t>Évolution de la Communication</a:t>
            </a:r>
            <a:br>
              <a:rPr lang="fr-FR" sz="3200" dirty="0"/>
            </a:br>
            <a:r>
              <a:rPr lang="fr-FR" sz="3200" dirty="0"/>
              <a:t>OMNICANALITE - COMMERCIALITE - ORIGINE</a:t>
            </a:r>
            <a:endParaRPr lang="fr-FR" sz="3600" dirty="0"/>
          </a:p>
        </p:txBody>
      </p:sp>
    </p:spTree>
    <p:extLst>
      <p:ext uri="{BB962C8B-B14F-4D97-AF65-F5344CB8AC3E}">
        <p14:creationId xmlns:p14="http://schemas.microsoft.com/office/powerpoint/2010/main" val="1008303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423737" y="2166224"/>
            <a:ext cx="10363200" cy="1470025"/>
          </a:xfrm>
        </p:spPr>
        <p:txBody>
          <a:bodyPr/>
          <a:lstStyle/>
          <a:p>
            <a:pPr algn="l"/>
            <a:r>
              <a:rPr lang="fr-FR" b="1" dirty="0">
                <a:latin typeface="Avenir Next LT Pro" panose="020B0504020202020204" pitchFamily="34" charset="0"/>
              </a:rPr>
              <a:t>SUPPORT OFFRES</a:t>
            </a:r>
            <a:br>
              <a:rPr lang="fr-FR" b="1" dirty="0">
                <a:latin typeface="Avenir Next LT Pro" panose="020B0504020202020204" pitchFamily="34" charset="0"/>
              </a:rPr>
            </a:br>
            <a:r>
              <a:rPr lang="fr-FR" b="1" dirty="0">
                <a:latin typeface="Avenir Next LT Pro" panose="020B0504020202020204" pitchFamily="34" charset="0"/>
              </a:rPr>
              <a:t>ENTREE DES HALLES</a:t>
            </a:r>
          </a:p>
        </p:txBody>
      </p:sp>
      <p:grpSp>
        <p:nvGrpSpPr>
          <p:cNvPr id="7" name="Groupe 6">
            <a:extLst>
              <a:ext uri="{FF2B5EF4-FFF2-40B4-BE49-F238E27FC236}">
                <a16:creationId xmlns:a16="http://schemas.microsoft.com/office/drawing/2014/main" id="{07E9D57F-FA6E-6954-4142-9C723E559C3F}"/>
              </a:ext>
            </a:extLst>
          </p:cNvPr>
          <p:cNvGrpSpPr/>
          <p:nvPr/>
        </p:nvGrpSpPr>
        <p:grpSpPr>
          <a:xfrm>
            <a:off x="6286886" y="575262"/>
            <a:ext cx="4500051" cy="5707475"/>
            <a:chOff x="3176522" y="-87579"/>
            <a:chExt cx="5488460" cy="6961088"/>
          </a:xfrm>
        </p:grpSpPr>
        <p:pic>
          <p:nvPicPr>
            <p:cNvPr id="8" name="Image 7">
              <a:extLst>
                <a:ext uri="{FF2B5EF4-FFF2-40B4-BE49-F238E27FC236}">
                  <a16:creationId xmlns:a16="http://schemas.microsoft.com/office/drawing/2014/main" id="{478BBA31-9903-4D50-04DC-E90CC91971AC}"/>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t="3791" b="6535"/>
            <a:stretch/>
          </p:blipFill>
          <p:spPr>
            <a:xfrm>
              <a:off x="3176522" y="-87579"/>
              <a:ext cx="5488460" cy="6961088"/>
            </a:xfrm>
            <a:prstGeom prst="rect">
              <a:avLst/>
            </a:prstGeom>
          </p:spPr>
        </p:pic>
        <p:sp>
          <p:nvSpPr>
            <p:cNvPr id="9" name="Forme libre : forme 8">
              <a:extLst>
                <a:ext uri="{FF2B5EF4-FFF2-40B4-BE49-F238E27FC236}">
                  <a16:creationId xmlns:a16="http://schemas.microsoft.com/office/drawing/2014/main" id="{7E4C4C4F-EB07-8892-9755-8EC378FFB24B}"/>
                </a:ext>
              </a:extLst>
            </p:cNvPr>
            <p:cNvSpPr/>
            <p:nvPr/>
          </p:nvSpPr>
          <p:spPr>
            <a:xfrm>
              <a:off x="5728447" y="1622612"/>
              <a:ext cx="1918447" cy="3801035"/>
            </a:xfrm>
            <a:custGeom>
              <a:avLst/>
              <a:gdLst>
                <a:gd name="connsiteX0" fmla="*/ 161365 w 1918447"/>
                <a:gd name="connsiteY0" fmla="*/ 0 h 3801035"/>
                <a:gd name="connsiteX1" fmla="*/ 1918447 w 1918447"/>
                <a:gd name="connsiteY1" fmla="*/ 17929 h 3801035"/>
                <a:gd name="connsiteX2" fmla="*/ 1882588 w 1918447"/>
                <a:gd name="connsiteY2" fmla="*/ 3693459 h 3801035"/>
                <a:gd name="connsiteX3" fmla="*/ 1156447 w 1918447"/>
                <a:gd name="connsiteY3" fmla="*/ 3711388 h 3801035"/>
                <a:gd name="connsiteX4" fmla="*/ 1066800 w 1918447"/>
                <a:gd name="connsiteY4" fmla="*/ 3801035 h 3801035"/>
                <a:gd name="connsiteX5" fmla="*/ 0 w 1918447"/>
                <a:gd name="connsiteY5" fmla="*/ 3792070 h 3801035"/>
                <a:gd name="connsiteX6" fmla="*/ 35859 w 1918447"/>
                <a:gd name="connsiteY6" fmla="*/ 2599764 h 3801035"/>
                <a:gd name="connsiteX7" fmla="*/ 188259 w 1918447"/>
                <a:gd name="connsiteY7" fmla="*/ 2339788 h 3801035"/>
                <a:gd name="connsiteX8" fmla="*/ 313765 w 1918447"/>
                <a:gd name="connsiteY8" fmla="*/ 2375647 h 3801035"/>
                <a:gd name="connsiteX9" fmla="*/ 179294 w 1918447"/>
                <a:gd name="connsiteY9" fmla="*/ 2366682 h 3801035"/>
                <a:gd name="connsiteX10" fmla="*/ 161365 w 1918447"/>
                <a:gd name="connsiteY10" fmla="*/ 0 h 380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8447" h="3801035">
                  <a:moveTo>
                    <a:pt x="161365" y="0"/>
                  </a:moveTo>
                  <a:lnTo>
                    <a:pt x="1918447" y="17929"/>
                  </a:lnTo>
                  <a:lnTo>
                    <a:pt x="1882588" y="3693459"/>
                  </a:lnTo>
                  <a:lnTo>
                    <a:pt x="1156447" y="3711388"/>
                  </a:lnTo>
                  <a:lnTo>
                    <a:pt x="1066800" y="3801035"/>
                  </a:lnTo>
                  <a:lnTo>
                    <a:pt x="0" y="3792070"/>
                  </a:lnTo>
                  <a:lnTo>
                    <a:pt x="35859" y="2599764"/>
                  </a:lnTo>
                  <a:lnTo>
                    <a:pt x="188259" y="2339788"/>
                  </a:lnTo>
                  <a:lnTo>
                    <a:pt x="313765" y="2375647"/>
                  </a:lnTo>
                  <a:lnTo>
                    <a:pt x="179294" y="2366682"/>
                  </a:lnTo>
                  <a:lnTo>
                    <a:pt x="161365" y="0"/>
                  </a:lnTo>
                  <a:close/>
                </a:path>
              </a:pathLst>
            </a:custGeom>
            <a:solidFill>
              <a:srgbClr val="00B050">
                <a:alpha val="7843"/>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Forme libre : forme 9">
              <a:extLst>
                <a:ext uri="{FF2B5EF4-FFF2-40B4-BE49-F238E27FC236}">
                  <a16:creationId xmlns:a16="http://schemas.microsoft.com/office/drawing/2014/main" id="{F7D5C646-3B4E-2939-1273-969693AAB859}"/>
                </a:ext>
              </a:extLst>
            </p:cNvPr>
            <p:cNvSpPr/>
            <p:nvPr/>
          </p:nvSpPr>
          <p:spPr>
            <a:xfrm>
              <a:off x="4455459" y="1595718"/>
              <a:ext cx="1452282" cy="4204447"/>
            </a:xfrm>
            <a:custGeom>
              <a:avLst/>
              <a:gdLst>
                <a:gd name="connsiteX0" fmla="*/ 609600 w 1452282"/>
                <a:gd name="connsiteY0" fmla="*/ 0 h 4204447"/>
                <a:gd name="connsiteX1" fmla="*/ 385482 w 1452282"/>
                <a:gd name="connsiteY1" fmla="*/ 259976 h 4204447"/>
                <a:gd name="connsiteX2" fmla="*/ 403412 w 1452282"/>
                <a:gd name="connsiteY2" fmla="*/ 1299882 h 4204447"/>
                <a:gd name="connsiteX3" fmla="*/ 170329 w 1452282"/>
                <a:gd name="connsiteY3" fmla="*/ 1524000 h 4204447"/>
                <a:gd name="connsiteX4" fmla="*/ 206188 w 1452282"/>
                <a:gd name="connsiteY4" fmla="*/ 2411506 h 4204447"/>
                <a:gd name="connsiteX5" fmla="*/ 26894 w 1452282"/>
                <a:gd name="connsiteY5" fmla="*/ 2626658 h 4204447"/>
                <a:gd name="connsiteX6" fmla="*/ 0 w 1452282"/>
                <a:gd name="connsiteY6" fmla="*/ 3774141 h 4204447"/>
                <a:gd name="connsiteX7" fmla="*/ 206188 w 1452282"/>
                <a:gd name="connsiteY7" fmla="*/ 4204447 h 4204447"/>
                <a:gd name="connsiteX8" fmla="*/ 286870 w 1452282"/>
                <a:gd name="connsiteY8" fmla="*/ 4069976 h 4204447"/>
                <a:gd name="connsiteX9" fmla="*/ 466165 w 1452282"/>
                <a:gd name="connsiteY9" fmla="*/ 4069976 h 4204447"/>
                <a:gd name="connsiteX10" fmla="*/ 484094 w 1452282"/>
                <a:gd name="connsiteY10" fmla="*/ 3720353 h 4204447"/>
                <a:gd name="connsiteX11" fmla="*/ 1290917 w 1452282"/>
                <a:gd name="connsiteY11" fmla="*/ 3720353 h 4204447"/>
                <a:gd name="connsiteX12" fmla="*/ 1308847 w 1452282"/>
                <a:gd name="connsiteY12" fmla="*/ 2617694 h 4204447"/>
                <a:gd name="connsiteX13" fmla="*/ 1452282 w 1452282"/>
                <a:gd name="connsiteY13" fmla="*/ 2402541 h 4204447"/>
                <a:gd name="connsiteX14" fmla="*/ 1434353 w 1452282"/>
                <a:gd name="connsiteY14" fmla="*/ 26894 h 4204447"/>
                <a:gd name="connsiteX15" fmla="*/ 609600 w 1452282"/>
                <a:gd name="connsiteY15" fmla="*/ 0 h 420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52282" h="4204447">
                  <a:moveTo>
                    <a:pt x="609600" y="0"/>
                  </a:moveTo>
                  <a:lnTo>
                    <a:pt x="385482" y="259976"/>
                  </a:lnTo>
                  <a:lnTo>
                    <a:pt x="403412" y="1299882"/>
                  </a:lnTo>
                  <a:lnTo>
                    <a:pt x="170329" y="1524000"/>
                  </a:lnTo>
                  <a:lnTo>
                    <a:pt x="206188" y="2411506"/>
                  </a:lnTo>
                  <a:lnTo>
                    <a:pt x="26894" y="2626658"/>
                  </a:lnTo>
                  <a:lnTo>
                    <a:pt x="0" y="3774141"/>
                  </a:lnTo>
                  <a:lnTo>
                    <a:pt x="206188" y="4204447"/>
                  </a:lnTo>
                  <a:lnTo>
                    <a:pt x="286870" y="4069976"/>
                  </a:lnTo>
                  <a:lnTo>
                    <a:pt x="466165" y="4069976"/>
                  </a:lnTo>
                  <a:lnTo>
                    <a:pt x="484094" y="3720353"/>
                  </a:lnTo>
                  <a:lnTo>
                    <a:pt x="1290917" y="3720353"/>
                  </a:lnTo>
                  <a:lnTo>
                    <a:pt x="1308847" y="2617694"/>
                  </a:lnTo>
                  <a:lnTo>
                    <a:pt x="1452282" y="2402541"/>
                  </a:lnTo>
                  <a:lnTo>
                    <a:pt x="1434353" y="26894"/>
                  </a:lnTo>
                  <a:lnTo>
                    <a:pt x="609600" y="0"/>
                  </a:lnTo>
                  <a:close/>
                </a:path>
              </a:pathLst>
            </a:custGeom>
            <a:solidFill>
              <a:srgbClr val="FF0000">
                <a:alpha val="7843"/>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Forme libre : forme 10">
              <a:extLst>
                <a:ext uri="{FF2B5EF4-FFF2-40B4-BE49-F238E27FC236}">
                  <a16:creationId xmlns:a16="http://schemas.microsoft.com/office/drawing/2014/main" id="{93846D00-1AE9-F7F4-E7DD-893FC7FC1241}"/>
                </a:ext>
              </a:extLst>
            </p:cNvPr>
            <p:cNvSpPr/>
            <p:nvPr/>
          </p:nvSpPr>
          <p:spPr>
            <a:xfrm>
              <a:off x="4401671" y="5683624"/>
              <a:ext cx="1380564" cy="968188"/>
            </a:xfrm>
            <a:custGeom>
              <a:avLst/>
              <a:gdLst>
                <a:gd name="connsiteX0" fmla="*/ 17929 w 1380564"/>
                <a:gd name="connsiteY0" fmla="*/ 394447 h 968188"/>
                <a:gd name="connsiteX1" fmla="*/ 349623 w 1380564"/>
                <a:gd name="connsiteY1" fmla="*/ 0 h 968188"/>
                <a:gd name="connsiteX2" fmla="*/ 555811 w 1380564"/>
                <a:gd name="connsiteY2" fmla="*/ 0 h 968188"/>
                <a:gd name="connsiteX3" fmla="*/ 573741 w 1380564"/>
                <a:gd name="connsiteY3" fmla="*/ 233082 h 968188"/>
                <a:gd name="connsiteX4" fmla="*/ 663388 w 1380564"/>
                <a:gd name="connsiteY4" fmla="*/ 385482 h 968188"/>
                <a:gd name="connsiteX5" fmla="*/ 681317 w 1380564"/>
                <a:gd name="connsiteY5" fmla="*/ 609600 h 968188"/>
                <a:gd name="connsiteX6" fmla="*/ 1371600 w 1380564"/>
                <a:gd name="connsiteY6" fmla="*/ 609600 h 968188"/>
                <a:gd name="connsiteX7" fmla="*/ 1380564 w 1380564"/>
                <a:gd name="connsiteY7" fmla="*/ 806823 h 968188"/>
                <a:gd name="connsiteX8" fmla="*/ 1246094 w 1380564"/>
                <a:gd name="connsiteY8" fmla="*/ 968188 h 968188"/>
                <a:gd name="connsiteX9" fmla="*/ 457200 w 1380564"/>
                <a:gd name="connsiteY9" fmla="*/ 950258 h 968188"/>
                <a:gd name="connsiteX10" fmla="*/ 313764 w 1380564"/>
                <a:gd name="connsiteY10" fmla="*/ 806823 h 968188"/>
                <a:gd name="connsiteX11" fmla="*/ 322729 w 1380564"/>
                <a:gd name="connsiteY11" fmla="*/ 600635 h 968188"/>
                <a:gd name="connsiteX12" fmla="*/ 17929 w 1380564"/>
                <a:gd name="connsiteY12" fmla="*/ 591670 h 968188"/>
                <a:gd name="connsiteX13" fmla="*/ 0 w 1380564"/>
                <a:gd name="connsiteY13" fmla="*/ 268941 h 968188"/>
                <a:gd name="connsiteX14" fmla="*/ 17929 w 1380564"/>
                <a:gd name="connsiteY14" fmla="*/ 394447 h 968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80564" h="968188">
                  <a:moveTo>
                    <a:pt x="17929" y="394447"/>
                  </a:moveTo>
                  <a:lnTo>
                    <a:pt x="349623" y="0"/>
                  </a:lnTo>
                  <a:lnTo>
                    <a:pt x="555811" y="0"/>
                  </a:lnTo>
                  <a:lnTo>
                    <a:pt x="573741" y="233082"/>
                  </a:lnTo>
                  <a:lnTo>
                    <a:pt x="663388" y="385482"/>
                  </a:lnTo>
                  <a:lnTo>
                    <a:pt x="681317" y="609600"/>
                  </a:lnTo>
                  <a:lnTo>
                    <a:pt x="1371600" y="609600"/>
                  </a:lnTo>
                  <a:lnTo>
                    <a:pt x="1380564" y="806823"/>
                  </a:lnTo>
                  <a:lnTo>
                    <a:pt x="1246094" y="968188"/>
                  </a:lnTo>
                  <a:lnTo>
                    <a:pt x="457200" y="950258"/>
                  </a:lnTo>
                  <a:lnTo>
                    <a:pt x="313764" y="806823"/>
                  </a:lnTo>
                  <a:lnTo>
                    <a:pt x="322729" y="600635"/>
                  </a:lnTo>
                  <a:lnTo>
                    <a:pt x="17929" y="591670"/>
                  </a:lnTo>
                  <a:lnTo>
                    <a:pt x="0" y="268941"/>
                  </a:lnTo>
                  <a:lnTo>
                    <a:pt x="17929" y="394447"/>
                  </a:lnTo>
                  <a:close/>
                </a:path>
              </a:pathLst>
            </a:custGeom>
            <a:solidFill>
              <a:schemeClr val="tx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cxnSp>
        <p:nvCxnSpPr>
          <p:cNvPr id="18" name="Connecteur droit avec flèche 17">
            <a:extLst>
              <a:ext uri="{FF2B5EF4-FFF2-40B4-BE49-F238E27FC236}">
                <a16:creationId xmlns:a16="http://schemas.microsoft.com/office/drawing/2014/main" id="{17E2FF0E-E563-0A32-8B71-0D408928B0FA}"/>
              </a:ext>
            </a:extLst>
          </p:cNvPr>
          <p:cNvCxnSpPr>
            <a:cxnSpLocks/>
          </p:cNvCxnSpPr>
          <p:nvPr/>
        </p:nvCxnSpPr>
        <p:spPr>
          <a:xfrm>
            <a:off x="3459688" y="3370013"/>
            <a:ext cx="3831712" cy="233403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8447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96AEB58-BCAA-23FD-527D-2DEF25820CC4}"/>
              </a:ext>
            </a:extLst>
          </p:cNvPr>
          <p:cNvSpPr/>
          <p:nvPr/>
        </p:nvSpPr>
        <p:spPr>
          <a:xfrm>
            <a:off x="0"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11</a:t>
            </a:fld>
            <a:endParaRPr lang="fr-FR"/>
          </a:p>
        </p:txBody>
      </p:sp>
      <p:pic>
        <p:nvPicPr>
          <p:cNvPr id="7" name="Image 6">
            <a:extLst>
              <a:ext uri="{FF2B5EF4-FFF2-40B4-BE49-F238E27FC236}">
                <a16:creationId xmlns:a16="http://schemas.microsoft.com/office/drawing/2014/main" id="{0BE2368D-7FBF-692F-7E17-5EAF21E99FC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20968" y="0"/>
            <a:ext cx="4566959" cy="6858000"/>
          </a:xfrm>
          <a:prstGeom prst="rect">
            <a:avLst/>
          </a:prstGeom>
        </p:spPr>
      </p:pic>
      <p:pic>
        <p:nvPicPr>
          <p:cNvPr id="9" name="Image 8">
            <a:extLst>
              <a:ext uri="{FF2B5EF4-FFF2-40B4-BE49-F238E27FC236}">
                <a16:creationId xmlns:a16="http://schemas.microsoft.com/office/drawing/2014/main" id="{F5265E4C-CED1-9D99-65E8-5C4558A272A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70700" y="0"/>
            <a:ext cx="5143500" cy="6858000"/>
          </a:xfrm>
          <a:prstGeom prst="rect">
            <a:avLst/>
          </a:prstGeom>
        </p:spPr>
      </p:pic>
    </p:spTree>
    <p:extLst>
      <p:ext uri="{BB962C8B-B14F-4D97-AF65-F5344CB8AC3E}">
        <p14:creationId xmlns:p14="http://schemas.microsoft.com/office/powerpoint/2010/main" val="2987574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46C2E99-C181-F3F9-D876-AA4440035999}"/>
              </a:ext>
            </a:extLst>
          </p:cNvPr>
          <p:cNvSpPr/>
          <p:nvPr/>
        </p:nvSpPr>
        <p:spPr>
          <a:xfrm>
            <a:off x="0"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12</a:t>
            </a:fld>
            <a:endParaRPr lang="fr-FR"/>
          </a:p>
        </p:txBody>
      </p:sp>
      <p:pic>
        <p:nvPicPr>
          <p:cNvPr id="3" name="Image 2">
            <a:extLst>
              <a:ext uri="{FF2B5EF4-FFF2-40B4-BE49-F238E27FC236}">
                <a16:creationId xmlns:a16="http://schemas.microsoft.com/office/drawing/2014/main" id="{FAE3ADFE-A5DE-DB42-9357-6731BB259F3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23307" y="0"/>
            <a:ext cx="3421463" cy="6858000"/>
          </a:xfrm>
          <a:prstGeom prst="rect">
            <a:avLst/>
          </a:prstGeom>
          <a:ln>
            <a:solidFill>
              <a:schemeClr val="accent3"/>
            </a:solidFill>
          </a:ln>
        </p:spPr>
      </p:pic>
      <p:pic>
        <p:nvPicPr>
          <p:cNvPr id="6" name="Image 5">
            <a:extLst>
              <a:ext uri="{FF2B5EF4-FFF2-40B4-BE49-F238E27FC236}">
                <a16:creationId xmlns:a16="http://schemas.microsoft.com/office/drawing/2014/main" id="{5492D518-E92B-06FA-CD2F-131FBF87C69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0" y="0"/>
            <a:ext cx="5143500" cy="6858000"/>
          </a:xfrm>
          <a:prstGeom prst="rect">
            <a:avLst/>
          </a:prstGeom>
        </p:spPr>
      </p:pic>
    </p:spTree>
    <p:extLst>
      <p:ext uri="{BB962C8B-B14F-4D97-AF65-F5344CB8AC3E}">
        <p14:creationId xmlns:p14="http://schemas.microsoft.com/office/powerpoint/2010/main" val="26268905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423737" y="2166224"/>
            <a:ext cx="10363200" cy="1470025"/>
          </a:xfrm>
        </p:spPr>
        <p:txBody>
          <a:bodyPr/>
          <a:lstStyle/>
          <a:p>
            <a:pPr algn="l"/>
            <a:r>
              <a:rPr lang="fr-FR" b="1" dirty="0">
                <a:latin typeface="Avenir Next LT Pro" panose="020B0504020202020204" pitchFamily="34" charset="0"/>
              </a:rPr>
              <a:t>AFFICHAGE PRIX</a:t>
            </a:r>
            <a:br>
              <a:rPr lang="fr-FR" b="1" dirty="0">
                <a:latin typeface="Avenir Next LT Pro" panose="020B0504020202020204" pitchFamily="34" charset="0"/>
              </a:rPr>
            </a:br>
            <a:r>
              <a:rPr lang="fr-FR" b="1" dirty="0">
                <a:latin typeface="Avenir Next LT Pro" panose="020B0504020202020204" pitchFamily="34" charset="0"/>
              </a:rPr>
              <a:t>MEILLEURS COURS &amp; PROMOTIONS</a:t>
            </a:r>
          </a:p>
        </p:txBody>
      </p:sp>
    </p:spTree>
    <p:extLst>
      <p:ext uri="{BB962C8B-B14F-4D97-AF65-F5344CB8AC3E}">
        <p14:creationId xmlns:p14="http://schemas.microsoft.com/office/powerpoint/2010/main" val="2065658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14</a:t>
            </a:fld>
            <a:endParaRPr lang="fr-FR"/>
          </a:p>
        </p:txBody>
      </p:sp>
      <p:pic>
        <p:nvPicPr>
          <p:cNvPr id="3" name="Image 2" descr="Une image contenant texte, Police, capture d’écran, Marque&#10;&#10;Description générée automatiquement">
            <a:extLst>
              <a:ext uri="{FF2B5EF4-FFF2-40B4-BE49-F238E27FC236}">
                <a16:creationId xmlns:a16="http://schemas.microsoft.com/office/drawing/2014/main" id="{0BE434DF-9525-7A01-0E72-D2A83C49C6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0016" y="0"/>
            <a:ext cx="4849565" cy="6858000"/>
          </a:xfrm>
          <a:prstGeom prst="rect">
            <a:avLst/>
          </a:prstGeom>
        </p:spPr>
      </p:pic>
      <p:pic>
        <p:nvPicPr>
          <p:cNvPr id="8" name="Image 7" descr="Une image contenant texte, Police, capture d’écran, affiche&#10;&#10;Description générée automatiquement">
            <a:extLst>
              <a:ext uri="{FF2B5EF4-FFF2-40B4-BE49-F238E27FC236}">
                <a16:creationId xmlns:a16="http://schemas.microsoft.com/office/drawing/2014/main" id="{FB8B3DA8-55CB-74A1-EC70-9428F8078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419" y="0"/>
            <a:ext cx="4849565" cy="6858000"/>
          </a:xfrm>
          <a:prstGeom prst="rect">
            <a:avLst/>
          </a:prstGeom>
        </p:spPr>
      </p:pic>
    </p:spTree>
    <p:extLst>
      <p:ext uri="{BB962C8B-B14F-4D97-AF65-F5344CB8AC3E}">
        <p14:creationId xmlns:p14="http://schemas.microsoft.com/office/powerpoint/2010/main" val="22423463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15</a:t>
            </a:fld>
            <a:endParaRPr lang="fr-FR"/>
          </a:p>
        </p:txBody>
      </p:sp>
      <p:pic>
        <p:nvPicPr>
          <p:cNvPr id="4" name="Image 3" descr="Une image contenant texte, capture d’écran, Police, Marque&#10;&#10;Description générée automatiquement">
            <a:extLst>
              <a:ext uri="{FF2B5EF4-FFF2-40B4-BE49-F238E27FC236}">
                <a16:creationId xmlns:a16="http://schemas.microsoft.com/office/drawing/2014/main" id="{7A067D7D-EF91-DE4C-DF11-5A3C3322FC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866" y="0"/>
            <a:ext cx="4849565" cy="6858000"/>
          </a:xfrm>
          <a:prstGeom prst="rect">
            <a:avLst/>
          </a:prstGeom>
        </p:spPr>
      </p:pic>
      <p:pic>
        <p:nvPicPr>
          <p:cNvPr id="6" name="Image 5">
            <a:extLst>
              <a:ext uri="{FF2B5EF4-FFF2-40B4-BE49-F238E27FC236}">
                <a16:creationId xmlns:a16="http://schemas.microsoft.com/office/drawing/2014/main" id="{564588A9-8490-220A-CC61-D1239E905A2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07311" y="0"/>
            <a:ext cx="4821795" cy="6858000"/>
          </a:xfrm>
          <a:prstGeom prst="rect">
            <a:avLst/>
          </a:prstGeom>
        </p:spPr>
      </p:pic>
    </p:spTree>
    <p:extLst>
      <p:ext uri="{BB962C8B-B14F-4D97-AF65-F5344CB8AC3E}">
        <p14:creationId xmlns:p14="http://schemas.microsoft.com/office/powerpoint/2010/main" val="1022684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16</a:t>
            </a:fld>
            <a:endParaRPr lang="fr-FR"/>
          </a:p>
        </p:txBody>
      </p:sp>
      <p:pic>
        <p:nvPicPr>
          <p:cNvPr id="3" name="Image 2" descr="Une image contenant texte, Police, capture d’écran, Marque&#10;&#10;Description générée automatiquement">
            <a:extLst>
              <a:ext uri="{FF2B5EF4-FFF2-40B4-BE49-F238E27FC236}">
                <a16:creationId xmlns:a16="http://schemas.microsoft.com/office/drawing/2014/main" id="{0BE434DF-9525-7A01-0E72-D2A83C49C6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9010" y="0"/>
            <a:ext cx="4849565" cy="6858000"/>
          </a:xfrm>
          <a:prstGeom prst="rect">
            <a:avLst/>
          </a:prstGeom>
        </p:spPr>
      </p:pic>
      <p:pic>
        <p:nvPicPr>
          <p:cNvPr id="6" name="Image 5">
            <a:extLst>
              <a:ext uri="{FF2B5EF4-FFF2-40B4-BE49-F238E27FC236}">
                <a16:creationId xmlns:a16="http://schemas.microsoft.com/office/drawing/2014/main" id="{78137D2D-2406-2A56-B340-E5287D1E6C2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07311" y="0"/>
            <a:ext cx="4821795" cy="6858000"/>
          </a:xfrm>
          <a:prstGeom prst="rect">
            <a:avLst/>
          </a:prstGeom>
        </p:spPr>
      </p:pic>
    </p:spTree>
    <p:extLst>
      <p:ext uri="{BB962C8B-B14F-4D97-AF65-F5344CB8AC3E}">
        <p14:creationId xmlns:p14="http://schemas.microsoft.com/office/powerpoint/2010/main" val="39040873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17</a:t>
            </a:fld>
            <a:endParaRPr lang="fr-FR"/>
          </a:p>
        </p:txBody>
      </p:sp>
      <p:pic>
        <p:nvPicPr>
          <p:cNvPr id="3" name="Image 2">
            <a:extLst>
              <a:ext uri="{FF2B5EF4-FFF2-40B4-BE49-F238E27FC236}">
                <a16:creationId xmlns:a16="http://schemas.microsoft.com/office/drawing/2014/main" id="{31BE8796-F744-44EA-0B64-F26F6235600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507726" y="932688"/>
            <a:ext cx="3349650" cy="4764181"/>
          </a:xfrm>
          <a:prstGeom prst="rect">
            <a:avLst/>
          </a:prstGeom>
        </p:spPr>
      </p:pic>
      <p:pic>
        <p:nvPicPr>
          <p:cNvPr id="6" name="Image 5">
            <a:extLst>
              <a:ext uri="{FF2B5EF4-FFF2-40B4-BE49-F238E27FC236}">
                <a16:creationId xmlns:a16="http://schemas.microsoft.com/office/drawing/2014/main" id="{D61D0D2B-47C3-1059-EBDE-51D58B242A6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4735" y="1194665"/>
            <a:ext cx="5999968" cy="4240226"/>
          </a:xfrm>
          <a:prstGeom prst="rect">
            <a:avLst/>
          </a:prstGeom>
        </p:spPr>
      </p:pic>
    </p:spTree>
    <p:extLst>
      <p:ext uri="{BB962C8B-B14F-4D97-AF65-F5344CB8AC3E}">
        <p14:creationId xmlns:p14="http://schemas.microsoft.com/office/powerpoint/2010/main" val="15708373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18</a:t>
            </a:fld>
            <a:endParaRPr lang="fr-FR"/>
          </a:p>
        </p:txBody>
      </p:sp>
      <p:pic>
        <p:nvPicPr>
          <p:cNvPr id="3" name="Image 2">
            <a:extLst>
              <a:ext uri="{FF2B5EF4-FFF2-40B4-BE49-F238E27FC236}">
                <a16:creationId xmlns:a16="http://schemas.microsoft.com/office/drawing/2014/main" id="{31BE8796-F744-44EA-0B64-F26F6235600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98147" y="3455638"/>
            <a:ext cx="2082231" cy="2955003"/>
          </a:xfrm>
          <a:prstGeom prst="rect">
            <a:avLst/>
          </a:prstGeom>
        </p:spPr>
      </p:pic>
      <p:pic>
        <p:nvPicPr>
          <p:cNvPr id="6" name="Image 5">
            <a:extLst>
              <a:ext uri="{FF2B5EF4-FFF2-40B4-BE49-F238E27FC236}">
                <a16:creationId xmlns:a16="http://schemas.microsoft.com/office/drawing/2014/main" id="{D61D0D2B-47C3-1059-EBDE-51D58B242A6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78511" y="377458"/>
            <a:ext cx="3721505" cy="2630018"/>
          </a:xfrm>
          <a:prstGeom prst="rect">
            <a:avLst/>
          </a:prstGeom>
        </p:spPr>
      </p:pic>
      <p:pic>
        <p:nvPicPr>
          <p:cNvPr id="4" name="Image 3">
            <a:extLst>
              <a:ext uri="{FF2B5EF4-FFF2-40B4-BE49-F238E27FC236}">
                <a16:creationId xmlns:a16="http://schemas.microsoft.com/office/drawing/2014/main" id="{17C43D97-8B9D-6AFC-D774-C7B6C4B36CA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22087" y="0"/>
            <a:ext cx="5569913" cy="6857999"/>
          </a:xfrm>
          <a:prstGeom prst="rect">
            <a:avLst/>
          </a:prstGeom>
        </p:spPr>
      </p:pic>
    </p:spTree>
    <p:extLst>
      <p:ext uri="{BB962C8B-B14F-4D97-AF65-F5344CB8AC3E}">
        <p14:creationId xmlns:p14="http://schemas.microsoft.com/office/powerpoint/2010/main" val="4026263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19</a:t>
            </a:fld>
            <a:endParaRPr lang="fr-FR"/>
          </a:p>
        </p:txBody>
      </p:sp>
      <p:pic>
        <p:nvPicPr>
          <p:cNvPr id="3" name="Image 2">
            <a:extLst>
              <a:ext uri="{FF2B5EF4-FFF2-40B4-BE49-F238E27FC236}">
                <a16:creationId xmlns:a16="http://schemas.microsoft.com/office/drawing/2014/main" id="{31BE8796-F744-44EA-0B64-F26F6235600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79218" y="3386540"/>
            <a:ext cx="2082231" cy="2955003"/>
          </a:xfrm>
          <a:prstGeom prst="rect">
            <a:avLst/>
          </a:prstGeom>
        </p:spPr>
      </p:pic>
      <p:pic>
        <p:nvPicPr>
          <p:cNvPr id="6" name="Image 5">
            <a:extLst>
              <a:ext uri="{FF2B5EF4-FFF2-40B4-BE49-F238E27FC236}">
                <a16:creationId xmlns:a16="http://schemas.microsoft.com/office/drawing/2014/main" id="{D61D0D2B-47C3-1059-EBDE-51D58B242A6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98909" y="378261"/>
            <a:ext cx="3721505" cy="2630018"/>
          </a:xfrm>
          <a:prstGeom prst="rect">
            <a:avLst/>
          </a:prstGeom>
        </p:spPr>
      </p:pic>
      <p:pic>
        <p:nvPicPr>
          <p:cNvPr id="7" name="Image 6">
            <a:extLst>
              <a:ext uri="{FF2B5EF4-FFF2-40B4-BE49-F238E27FC236}">
                <a16:creationId xmlns:a16="http://schemas.microsoft.com/office/drawing/2014/main" id="{766EF854-D5D2-9F65-1B7B-3FF781435DA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84714" y="1259488"/>
            <a:ext cx="7807286" cy="4392300"/>
          </a:xfrm>
          <a:prstGeom prst="rect">
            <a:avLst/>
          </a:prstGeom>
        </p:spPr>
      </p:pic>
    </p:spTree>
    <p:extLst>
      <p:ext uri="{BB962C8B-B14F-4D97-AF65-F5344CB8AC3E}">
        <p14:creationId xmlns:p14="http://schemas.microsoft.com/office/powerpoint/2010/main" val="2826459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b="1" dirty="0">
                <a:latin typeface="Avenir Next LT Pro" panose="020B0504020202020204" pitchFamily="34" charset="0"/>
              </a:rPr>
              <a:t>Enjeux</a:t>
            </a: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1007875" y="1438101"/>
            <a:ext cx="10546816" cy="3125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2400" dirty="0">
                <a:latin typeface="Avenir Next LT Pro" panose="020B0504020202020204" pitchFamily="34" charset="0"/>
                <a:cs typeface="Avenir Black" panose="020B0803020203020204" pitchFamily="34" charset="-78"/>
              </a:rPr>
              <a:t>Faire évoluer de la communication dans les halles METRO, </a:t>
            </a:r>
            <a:br>
              <a:rPr lang="fr-FR" sz="2400" dirty="0">
                <a:latin typeface="Avenir Next LT Pro" panose="020B0504020202020204" pitchFamily="34" charset="0"/>
                <a:cs typeface="Avenir Black" panose="020B0803020203020204" pitchFamily="34" charset="-78"/>
              </a:rPr>
            </a:br>
            <a:r>
              <a:rPr lang="fr-FR" sz="2400" dirty="0">
                <a:latin typeface="Avenir Next LT Pro" panose="020B0504020202020204" pitchFamily="34" charset="0"/>
                <a:cs typeface="Avenir Black" panose="020B0803020203020204" pitchFamily="34" charset="-78"/>
              </a:rPr>
              <a:t>centrée sur trois items majeurs :</a:t>
            </a:r>
            <a:br>
              <a:rPr lang="fr-FR" sz="2400" dirty="0">
                <a:latin typeface="Avenir Next LT Pro" panose="020B0504020202020204" pitchFamily="34" charset="0"/>
                <a:cs typeface="Avenir Black" panose="020B0803020203020204" pitchFamily="34" charset="-78"/>
              </a:rPr>
            </a:br>
            <a:r>
              <a:rPr lang="fr-FR" sz="2400" b="1" dirty="0">
                <a:latin typeface="Avenir Next LT Pro" panose="020B0504020202020204" pitchFamily="34" charset="0"/>
                <a:cs typeface="Avenir Black" panose="020B0803020203020204" pitchFamily="34" charset="-78"/>
              </a:rPr>
              <a:t>l'</a:t>
            </a:r>
            <a:r>
              <a:rPr lang="fr-FR" sz="2400" b="1" dirty="0" err="1">
                <a:latin typeface="Avenir Next LT Pro" panose="020B0504020202020204" pitchFamily="34" charset="0"/>
                <a:cs typeface="Avenir Black" panose="020B0803020203020204" pitchFamily="34" charset="-78"/>
              </a:rPr>
              <a:t>omnicanalité</a:t>
            </a:r>
            <a:r>
              <a:rPr lang="fr-FR" sz="2400" b="1" dirty="0">
                <a:latin typeface="Avenir Next LT Pro" panose="020B0504020202020204" pitchFamily="34" charset="0"/>
                <a:cs typeface="Avenir Black" panose="020B0803020203020204" pitchFamily="34" charset="-78"/>
              </a:rPr>
              <a:t>, la commercialité et l'expression de l'origine des produits</a:t>
            </a:r>
            <a:r>
              <a:rPr lang="fr-FR" sz="2400" dirty="0">
                <a:latin typeface="Avenir Next LT Pro" panose="020B0504020202020204" pitchFamily="34" charset="0"/>
                <a:cs typeface="Avenir Black" panose="020B0803020203020204" pitchFamily="34" charset="-78"/>
              </a:rPr>
              <a:t>. </a:t>
            </a:r>
            <a:br>
              <a:rPr lang="fr-FR" sz="2400" dirty="0">
                <a:latin typeface="Avenir Next LT Pro" panose="020B0504020202020204" pitchFamily="34" charset="0"/>
                <a:cs typeface="Avenir Black" panose="020B0803020203020204" pitchFamily="34" charset="-78"/>
              </a:rPr>
            </a:br>
            <a:br>
              <a:rPr lang="fr-FR" sz="2400" dirty="0">
                <a:latin typeface="Avenir Next LT Pro" panose="020B0504020202020204" pitchFamily="34" charset="0"/>
                <a:cs typeface="Avenir Black" panose="020B0803020203020204" pitchFamily="34" charset="-78"/>
              </a:rPr>
            </a:br>
            <a:r>
              <a:rPr lang="fr-FR" sz="2400" dirty="0">
                <a:latin typeface="Avenir Next LT Pro" panose="020B0504020202020204" pitchFamily="34" charset="0"/>
                <a:cs typeface="Avenir Black" panose="020B0803020203020204" pitchFamily="34" charset="-78"/>
                <a:sym typeface="Wingdings" panose="05000000000000000000" pitchFamily="2" charset="2"/>
              </a:rPr>
              <a:t> I</a:t>
            </a:r>
            <a:r>
              <a:rPr lang="fr-FR" sz="2400" dirty="0">
                <a:latin typeface="Avenir Next LT Pro" panose="020B0504020202020204" pitchFamily="34" charset="0"/>
                <a:cs typeface="Avenir Black" panose="020B0803020203020204" pitchFamily="34" charset="-78"/>
              </a:rPr>
              <a:t>tems essentiels pour offrir une expérience client optimale, </a:t>
            </a:r>
            <a:br>
              <a:rPr lang="fr-FR" sz="2400" dirty="0">
                <a:latin typeface="Avenir Next LT Pro" panose="020B0504020202020204" pitchFamily="34" charset="0"/>
                <a:cs typeface="Avenir Black" panose="020B0803020203020204" pitchFamily="34" charset="-78"/>
              </a:rPr>
            </a:br>
            <a:r>
              <a:rPr lang="fr-FR" sz="2400" dirty="0">
                <a:latin typeface="Avenir Next LT Pro" panose="020B0504020202020204" pitchFamily="34" charset="0"/>
                <a:cs typeface="Avenir Black" panose="020B0803020203020204" pitchFamily="34" charset="-78"/>
              </a:rPr>
              <a:t>stimuler les ventes et renforcer l'image de qualité </a:t>
            </a:r>
            <a:br>
              <a:rPr lang="fr-FR" sz="2400" dirty="0">
                <a:latin typeface="Avenir Next LT Pro" panose="020B0504020202020204" pitchFamily="34" charset="0"/>
                <a:cs typeface="Avenir Black" panose="020B0803020203020204" pitchFamily="34" charset="-78"/>
              </a:rPr>
            </a:br>
            <a:r>
              <a:rPr lang="fr-FR" sz="2400" dirty="0">
                <a:latin typeface="Avenir Next LT Pro" panose="020B0504020202020204" pitchFamily="34" charset="0"/>
                <a:cs typeface="Avenir Black" panose="020B0803020203020204" pitchFamily="34" charset="-78"/>
              </a:rPr>
              <a:t>et d’accessibilité de l’enseigne.</a:t>
            </a:r>
            <a:endParaRPr lang="fr-FR" sz="6000" dirty="0">
              <a:latin typeface="Avenir Next LT Pro" panose="020B0504020202020204" pitchFamily="34" charset="0"/>
              <a:cs typeface="Avenir Black" panose="020B0803020203020204" pitchFamily="34" charset="-78"/>
            </a:endParaRPr>
          </a:p>
        </p:txBody>
      </p:sp>
      <p:pic>
        <p:nvPicPr>
          <p:cNvPr id="6" name="Image 5">
            <a:extLst>
              <a:ext uri="{FF2B5EF4-FFF2-40B4-BE49-F238E27FC236}">
                <a16:creationId xmlns:a16="http://schemas.microsoft.com/office/drawing/2014/main" id="{2D4AC97D-770F-606D-B917-24CD5BE9067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Tree>
    <p:extLst>
      <p:ext uri="{BB962C8B-B14F-4D97-AF65-F5344CB8AC3E}">
        <p14:creationId xmlns:p14="http://schemas.microsoft.com/office/powerpoint/2010/main" val="3832611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423737" y="2166224"/>
            <a:ext cx="10363200" cy="1470025"/>
          </a:xfrm>
        </p:spPr>
        <p:txBody>
          <a:bodyPr/>
          <a:lstStyle/>
          <a:p>
            <a:pPr algn="l"/>
            <a:r>
              <a:rPr lang="fr-FR" b="1" dirty="0">
                <a:latin typeface="Avenir Next LT Pro" panose="020B0504020202020204" pitchFamily="34" charset="0"/>
              </a:rPr>
              <a:t>MEILLEURS COURS </a:t>
            </a:r>
            <a:br>
              <a:rPr lang="fr-FR" b="1" dirty="0">
                <a:latin typeface="Avenir Next LT Pro" panose="020B0504020202020204" pitchFamily="34" charset="0"/>
              </a:rPr>
            </a:br>
            <a:r>
              <a:rPr lang="fr-FR" b="1" dirty="0">
                <a:latin typeface="Avenir Next LT Pro" panose="020B0504020202020204" pitchFamily="34" charset="0"/>
              </a:rPr>
              <a:t>TOTEM RAYON</a:t>
            </a:r>
          </a:p>
        </p:txBody>
      </p:sp>
      <p:grpSp>
        <p:nvGrpSpPr>
          <p:cNvPr id="2" name="Groupe 1">
            <a:extLst>
              <a:ext uri="{FF2B5EF4-FFF2-40B4-BE49-F238E27FC236}">
                <a16:creationId xmlns:a16="http://schemas.microsoft.com/office/drawing/2014/main" id="{8709E063-4FA4-AF8F-02B9-CFF03C8802AE}"/>
              </a:ext>
            </a:extLst>
          </p:cNvPr>
          <p:cNvGrpSpPr/>
          <p:nvPr/>
        </p:nvGrpSpPr>
        <p:grpSpPr>
          <a:xfrm>
            <a:off x="6286886" y="575262"/>
            <a:ext cx="4500051" cy="5707475"/>
            <a:chOff x="3176522" y="-87579"/>
            <a:chExt cx="5488460" cy="6961088"/>
          </a:xfrm>
        </p:grpSpPr>
        <p:pic>
          <p:nvPicPr>
            <p:cNvPr id="3" name="Image 2">
              <a:extLst>
                <a:ext uri="{FF2B5EF4-FFF2-40B4-BE49-F238E27FC236}">
                  <a16:creationId xmlns:a16="http://schemas.microsoft.com/office/drawing/2014/main" id="{A31BB5EF-1358-A663-7291-F7AD3780B593}"/>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t="3791" b="6535"/>
            <a:stretch/>
          </p:blipFill>
          <p:spPr>
            <a:xfrm>
              <a:off x="3176522" y="-87579"/>
              <a:ext cx="5488460" cy="6961088"/>
            </a:xfrm>
            <a:prstGeom prst="rect">
              <a:avLst/>
            </a:prstGeom>
          </p:spPr>
        </p:pic>
        <p:sp>
          <p:nvSpPr>
            <p:cNvPr id="4" name="Forme libre : forme 3">
              <a:extLst>
                <a:ext uri="{FF2B5EF4-FFF2-40B4-BE49-F238E27FC236}">
                  <a16:creationId xmlns:a16="http://schemas.microsoft.com/office/drawing/2014/main" id="{D15B369B-0190-691E-7FC5-6600FA23AB0D}"/>
                </a:ext>
              </a:extLst>
            </p:cNvPr>
            <p:cNvSpPr/>
            <p:nvPr/>
          </p:nvSpPr>
          <p:spPr>
            <a:xfrm>
              <a:off x="5728447" y="1622612"/>
              <a:ext cx="1918447" cy="3801035"/>
            </a:xfrm>
            <a:custGeom>
              <a:avLst/>
              <a:gdLst>
                <a:gd name="connsiteX0" fmla="*/ 161365 w 1918447"/>
                <a:gd name="connsiteY0" fmla="*/ 0 h 3801035"/>
                <a:gd name="connsiteX1" fmla="*/ 1918447 w 1918447"/>
                <a:gd name="connsiteY1" fmla="*/ 17929 h 3801035"/>
                <a:gd name="connsiteX2" fmla="*/ 1882588 w 1918447"/>
                <a:gd name="connsiteY2" fmla="*/ 3693459 h 3801035"/>
                <a:gd name="connsiteX3" fmla="*/ 1156447 w 1918447"/>
                <a:gd name="connsiteY3" fmla="*/ 3711388 h 3801035"/>
                <a:gd name="connsiteX4" fmla="*/ 1066800 w 1918447"/>
                <a:gd name="connsiteY4" fmla="*/ 3801035 h 3801035"/>
                <a:gd name="connsiteX5" fmla="*/ 0 w 1918447"/>
                <a:gd name="connsiteY5" fmla="*/ 3792070 h 3801035"/>
                <a:gd name="connsiteX6" fmla="*/ 35859 w 1918447"/>
                <a:gd name="connsiteY6" fmla="*/ 2599764 h 3801035"/>
                <a:gd name="connsiteX7" fmla="*/ 188259 w 1918447"/>
                <a:gd name="connsiteY7" fmla="*/ 2339788 h 3801035"/>
                <a:gd name="connsiteX8" fmla="*/ 313765 w 1918447"/>
                <a:gd name="connsiteY8" fmla="*/ 2375647 h 3801035"/>
                <a:gd name="connsiteX9" fmla="*/ 179294 w 1918447"/>
                <a:gd name="connsiteY9" fmla="*/ 2366682 h 3801035"/>
                <a:gd name="connsiteX10" fmla="*/ 161365 w 1918447"/>
                <a:gd name="connsiteY10" fmla="*/ 0 h 380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8447" h="3801035">
                  <a:moveTo>
                    <a:pt x="161365" y="0"/>
                  </a:moveTo>
                  <a:lnTo>
                    <a:pt x="1918447" y="17929"/>
                  </a:lnTo>
                  <a:lnTo>
                    <a:pt x="1882588" y="3693459"/>
                  </a:lnTo>
                  <a:lnTo>
                    <a:pt x="1156447" y="3711388"/>
                  </a:lnTo>
                  <a:lnTo>
                    <a:pt x="1066800" y="3801035"/>
                  </a:lnTo>
                  <a:lnTo>
                    <a:pt x="0" y="3792070"/>
                  </a:lnTo>
                  <a:lnTo>
                    <a:pt x="35859" y="2599764"/>
                  </a:lnTo>
                  <a:lnTo>
                    <a:pt x="188259" y="2339788"/>
                  </a:lnTo>
                  <a:lnTo>
                    <a:pt x="313765" y="2375647"/>
                  </a:lnTo>
                  <a:lnTo>
                    <a:pt x="179294" y="2366682"/>
                  </a:lnTo>
                  <a:lnTo>
                    <a:pt x="161365" y="0"/>
                  </a:lnTo>
                  <a:close/>
                </a:path>
              </a:pathLst>
            </a:custGeom>
            <a:solidFill>
              <a:srgbClr val="00B050">
                <a:alpha val="7843"/>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Forme libre : forme 4">
              <a:extLst>
                <a:ext uri="{FF2B5EF4-FFF2-40B4-BE49-F238E27FC236}">
                  <a16:creationId xmlns:a16="http://schemas.microsoft.com/office/drawing/2014/main" id="{CAF9ABC3-A9DD-7002-FE83-FA80B1C2A867}"/>
                </a:ext>
              </a:extLst>
            </p:cNvPr>
            <p:cNvSpPr/>
            <p:nvPr/>
          </p:nvSpPr>
          <p:spPr>
            <a:xfrm>
              <a:off x="4455459" y="1595718"/>
              <a:ext cx="1452282" cy="4204447"/>
            </a:xfrm>
            <a:custGeom>
              <a:avLst/>
              <a:gdLst>
                <a:gd name="connsiteX0" fmla="*/ 609600 w 1452282"/>
                <a:gd name="connsiteY0" fmla="*/ 0 h 4204447"/>
                <a:gd name="connsiteX1" fmla="*/ 385482 w 1452282"/>
                <a:gd name="connsiteY1" fmla="*/ 259976 h 4204447"/>
                <a:gd name="connsiteX2" fmla="*/ 403412 w 1452282"/>
                <a:gd name="connsiteY2" fmla="*/ 1299882 h 4204447"/>
                <a:gd name="connsiteX3" fmla="*/ 170329 w 1452282"/>
                <a:gd name="connsiteY3" fmla="*/ 1524000 h 4204447"/>
                <a:gd name="connsiteX4" fmla="*/ 206188 w 1452282"/>
                <a:gd name="connsiteY4" fmla="*/ 2411506 h 4204447"/>
                <a:gd name="connsiteX5" fmla="*/ 26894 w 1452282"/>
                <a:gd name="connsiteY5" fmla="*/ 2626658 h 4204447"/>
                <a:gd name="connsiteX6" fmla="*/ 0 w 1452282"/>
                <a:gd name="connsiteY6" fmla="*/ 3774141 h 4204447"/>
                <a:gd name="connsiteX7" fmla="*/ 206188 w 1452282"/>
                <a:gd name="connsiteY7" fmla="*/ 4204447 h 4204447"/>
                <a:gd name="connsiteX8" fmla="*/ 286870 w 1452282"/>
                <a:gd name="connsiteY8" fmla="*/ 4069976 h 4204447"/>
                <a:gd name="connsiteX9" fmla="*/ 466165 w 1452282"/>
                <a:gd name="connsiteY9" fmla="*/ 4069976 h 4204447"/>
                <a:gd name="connsiteX10" fmla="*/ 484094 w 1452282"/>
                <a:gd name="connsiteY10" fmla="*/ 3720353 h 4204447"/>
                <a:gd name="connsiteX11" fmla="*/ 1290917 w 1452282"/>
                <a:gd name="connsiteY11" fmla="*/ 3720353 h 4204447"/>
                <a:gd name="connsiteX12" fmla="*/ 1308847 w 1452282"/>
                <a:gd name="connsiteY12" fmla="*/ 2617694 h 4204447"/>
                <a:gd name="connsiteX13" fmla="*/ 1452282 w 1452282"/>
                <a:gd name="connsiteY13" fmla="*/ 2402541 h 4204447"/>
                <a:gd name="connsiteX14" fmla="*/ 1434353 w 1452282"/>
                <a:gd name="connsiteY14" fmla="*/ 26894 h 4204447"/>
                <a:gd name="connsiteX15" fmla="*/ 609600 w 1452282"/>
                <a:gd name="connsiteY15" fmla="*/ 0 h 420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52282" h="4204447">
                  <a:moveTo>
                    <a:pt x="609600" y="0"/>
                  </a:moveTo>
                  <a:lnTo>
                    <a:pt x="385482" y="259976"/>
                  </a:lnTo>
                  <a:lnTo>
                    <a:pt x="403412" y="1299882"/>
                  </a:lnTo>
                  <a:lnTo>
                    <a:pt x="170329" y="1524000"/>
                  </a:lnTo>
                  <a:lnTo>
                    <a:pt x="206188" y="2411506"/>
                  </a:lnTo>
                  <a:lnTo>
                    <a:pt x="26894" y="2626658"/>
                  </a:lnTo>
                  <a:lnTo>
                    <a:pt x="0" y="3774141"/>
                  </a:lnTo>
                  <a:lnTo>
                    <a:pt x="206188" y="4204447"/>
                  </a:lnTo>
                  <a:lnTo>
                    <a:pt x="286870" y="4069976"/>
                  </a:lnTo>
                  <a:lnTo>
                    <a:pt x="466165" y="4069976"/>
                  </a:lnTo>
                  <a:lnTo>
                    <a:pt x="484094" y="3720353"/>
                  </a:lnTo>
                  <a:lnTo>
                    <a:pt x="1290917" y="3720353"/>
                  </a:lnTo>
                  <a:lnTo>
                    <a:pt x="1308847" y="2617694"/>
                  </a:lnTo>
                  <a:lnTo>
                    <a:pt x="1452282" y="2402541"/>
                  </a:lnTo>
                  <a:lnTo>
                    <a:pt x="1434353" y="26894"/>
                  </a:lnTo>
                  <a:lnTo>
                    <a:pt x="609600" y="0"/>
                  </a:lnTo>
                  <a:close/>
                </a:path>
              </a:pathLst>
            </a:custGeom>
            <a:solidFill>
              <a:srgbClr val="FF0000">
                <a:alpha val="7843"/>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Forme libre : forme 6">
              <a:extLst>
                <a:ext uri="{FF2B5EF4-FFF2-40B4-BE49-F238E27FC236}">
                  <a16:creationId xmlns:a16="http://schemas.microsoft.com/office/drawing/2014/main" id="{EF53E8C2-90DA-DD08-5A7D-1E88548D5101}"/>
                </a:ext>
              </a:extLst>
            </p:cNvPr>
            <p:cNvSpPr/>
            <p:nvPr/>
          </p:nvSpPr>
          <p:spPr>
            <a:xfrm>
              <a:off x="4401671" y="5683624"/>
              <a:ext cx="1380564" cy="968188"/>
            </a:xfrm>
            <a:custGeom>
              <a:avLst/>
              <a:gdLst>
                <a:gd name="connsiteX0" fmla="*/ 17929 w 1380564"/>
                <a:gd name="connsiteY0" fmla="*/ 394447 h 968188"/>
                <a:gd name="connsiteX1" fmla="*/ 349623 w 1380564"/>
                <a:gd name="connsiteY1" fmla="*/ 0 h 968188"/>
                <a:gd name="connsiteX2" fmla="*/ 555811 w 1380564"/>
                <a:gd name="connsiteY2" fmla="*/ 0 h 968188"/>
                <a:gd name="connsiteX3" fmla="*/ 573741 w 1380564"/>
                <a:gd name="connsiteY3" fmla="*/ 233082 h 968188"/>
                <a:gd name="connsiteX4" fmla="*/ 663388 w 1380564"/>
                <a:gd name="connsiteY4" fmla="*/ 385482 h 968188"/>
                <a:gd name="connsiteX5" fmla="*/ 681317 w 1380564"/>
                <a:gd name="connsiteY5" fmla="*/ 609600 h 968188"/>
                <a:gd name="connsiteX6" fmla="*/ 1371600 w 1380564"/>
                <a:gd name="connsiteY6" fmla="*/ 609600 h 968188"/>
                <a:gd name="connsiteX7" fmla="*/ 1380564 w 1380564"/>
                <a:gd name="connsiteY7" fmla="*/ 806823 h 968188"/>
                <a:gd name="connsiteX8" fmla="*/ 1246094 w 1380564"/>
                <a:gd name="connsiteY8" fmla="*/ 968188 h 968188"/>
                <a:gd name="connsiteX9" fmla="*/ 457200 w 1380564"/>
                <a:gd name="connsiteY9" fmla="*/ 950258 h 968188"/>
                <a:gd name="connsiteX10" fmla="*/ 313764 w 1380564"/>
                <a:gd name="connsiteY10" fmla="*/ 806823 h 968188"/>
                <a:gd name="connsiteX11" fmla="*/ 322729 w 1380564"/>
                <a:gd name="connsiteY11" fmla="*/ 600635 h 968188"/>
                <a:gd name="connsiteX12" fmla="*/ 17929 w 1380564"/>
                <a:gd name="connsiteY12" fmla="*/ 591670 h 968188"/>
                <a:gd name="connsiteX13" fmla="*/ 0 w 1380564"/>
                <a:gd name="connsiteY13" fmla="*/ 268941 h 968188"/>
                <a:gd name="connsiteX14" fmla="*/ 17929 w 1380564"/>
                <a:gd name="connsiteY14" fmla="*/ 394447 h 968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80564" h="968188">
                  <a:moveTo>
                    <a:pt x="17929" y="394447"/>
                  </a:moveTo>
                  <a:lnTo>
                    <a:pt x="349623" y="0"/>
                  </a:lnTo>
                  <a:lnTo>
                    <a:pt x="555811" y="0"/>
                  </a:lnTo>
                  <a:lnTo>
                    <a:pt x="573741" y="233082"/>
                  </a:lnTo>
                  <a:lnTo>
                    <a:pt x="663388" y="385482"/>
                  </a:lnTo>
                  <a:lnTo>
                    <a:pt x="681317" y="609600"/>
                  </a:lnTo>
                  <a:lnTo>
                    <a:pt x="1371600" y="609600"/>
                  </a:lnTo>
                  <a:lnTo>
                    <a:pt x="1380564" y="806823"/>
                  </a:lnTo>
                  <a:lnTo>
                    <a:pt x="1246094" y="968188"/>
                  </a:lnTo>
                  <a:lnTo>
                    <a:pt x="457200" y="950258"/>
                  </a:lnTo>
                  <a:lnTo>
                    <a:pt x="313764" y="806823"/>
                  </a:lnTo>
                  <a:lnTo>
                    <a:pt x="322729" y="600635"/>
                  </a:lnTo>
                  <a:lnTo>
                    <a:pt x="17929" y="591670"/>
                  </a:lnTo>
                  <a:lnTo>
                    <a:pt x="0" y="268941"/>
                  </a:lnTo>
                  <a:lnTo>
                    <a:pt x="17929" y="394447"/>
                  </a:lnTo>
                  <a:close/>
                </a:path>
              </a:pathLst>
            </a:custGeom>
            <a:solidFill>
              <a:schemeClr val="tx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cxnSp>
        <p:nvCxnSpPr>
          <p:cNvPr id="8" name="Connecteur droit avec flèche 7">
            <a:extLst>
              <a:ext uri="{FF2B5EF4-FFF2-40B4-BE49-F238E27FC236}">
                <a16:creationId xmlns:a16="http://schemas.microsoft.com/office/drawing/2014/main" id="{2367CEB9-6923-E6F0-725B-C868E5CD6C1E}"/>
              </a:ext>
            </a:extLst>
          </p:cNvPr>
          <p:cNvCxnSpPr>
            <a:cxnSpLocks/>
          </p:cNvCxnSpPr>
          <p:nvPr/>
        </p:nvCxnSpPr>
        <p:spPr>
          <a:xfrm>
            <a:off x="3459688" y="3370013"/>
            <a:ext cx="3590041" cy="114299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1575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21</a:t>
            </a:fld>
            <a:endParaRPr lang="fr-FR"/>
          </a:p>
        </p:txBody>
      </p:sp>
      <p:pic>
        <p:nvPicPr>
          <p:cNvPr id="3" name="Image 2">
            <a:extLst>
              <a:ext uri="{FF2B5EF4-FFF2-40B4-BE49-F238E27FC236}">
                <a16:creationId xmlns:a16="http://schemas.microsoft.com/office/drawing/2014/main" id="{CDBCD411-CC65-22A5-6B79-3F5001120F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47244" y="0"/>
            <a:ext cx="3421413" cy="6858000"/>
          </a:xfrm>
          <a:prstGeom prst="rect">
            <a:avLst/>
          </a:prstGeom>
        </p:spPr>
      </p:pic>
      <p:pic>
        <p:nvPicPr>
          <p:cNvPr id="6" name="Image 5">
            <a:extLst>
              <a:ext uri="{FF2B5EF4-FFF2-40B4-BE49-F238E27FC236}">
                <a16:creationId xmlns:a16="http://schemas.microsoft.com/office/drawing/2014/main" id="{74F8B458-FD2E-934E-2B79-86113F4D9B28}"/>
              </a:ext>
            </a:extLst>
          </p:cNvPr>
          <p:cNvPicPr>
            <a:picLocks noChangeAspect="1"/>
          </p:cNvPicPr>
          <p:nvPr/>
        </p:nvPicPr>
        <p:blipFill>
          <a:blip r:embed="rId3">
            <a:extLst>
              <a:ext uri="{28A0092B-C50C-407E-A947-70E740481C1C}">
                <a14:useLocalDpi xmlns:a14="http://schemas.microsoft.com/office/drawing/2010/main" val="0"/>
              </a:ext>
            </a:extLst>
          </a:blip>
          <a:srcRect l="81" r="81"/>
          <a:stretch/>
        </p:blipFill>
        <p:spPr>
          <a:xfrm>
            <a:off x="4497523" y="1392738"/>
            <a:ext cx="7694477" cy="4335181"/>
          </a:xfrm>
          <a:prstGeom prst="rect">
            <a:avLst/>
          </a:prstGeom>
        </p:spPr>
      </p:pic>
    </p:spTree>
    <p:extLst>
      <p:ext uri="{BB962C8B-B14F-4D97-AF65-F5344CB8AC3E}">
        <p14:creationId xmlns:p14="http://schemas.microsoft.com/office/powerpoint/2010/main" val="810918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22</a:t>
            </a:fld>
            <a:endParaRPr lang="fr-FR"/>
          </a:p>
        </p:txBody>
      </p:sp>
      <p:pic>
        <p:nvPicPr>
          <p:cNvPr id="3" name="Image 2">
            <a:extLst>
              <a:ext uri="{FF2B5EF4-FFF2-40B4-BE49-F238E27FC236}">
                <a16:creationId xmlns:a16="http://schemas.microsoft.com/office/drawing/2014/main" id="{CDBCD411-CC65-22A5-6B79-3F5001120F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39657" y="7570"/>
            <a:ext cx="3429000" cy="6842860"/>
          </a:xfrm>
          <a:prstGeom prst="rect">
            <a:avLst/>
          </a:prstGeom>
        </p:spPr>
      </p:pic>
      <p:pic>
        <p:nvPicPr>
          <p:cNvPr id="6" name="Image 5">
            <a:extLst>
              <a:ext uri="{FF2B5EF4-FFF2-40B4-BE49-F238E27FC236}">
                <a16:creationId xmlns:a16="http://schemas.microsoft.com/office/drawing/2014/main" id="{74F8B458-FD2E-934E-2B79-86113F4D9B28}"/>
              </a:ext>
            </a:extLst>
          </p:cNvPr>
          <p:cNvPicPr>
            <a:picLocks noChangeAspect="1"/>
          </p:cNvPicPr>
          <p:nvPr/>
        </p:nvPicPr>
        <p:blipFill>
          <a:blip r:embed="rId3">
            <a:extLst>
              <a:ext uri="{28A0092B-C50C-407E-A947-70E740481C1C}">
                <a14:useLocalDpi xmlns:a14="http://schemas.microsoft.com/office/drawing/2010/main" val="0"/>
              </a:ext>
            </a:extLst>
          </a:blip>
          <a:srcRect l="81" r="81"/>
          <a:stretch/>
        </p:blipFill>
        <p:spPr>
          <a:xfrm>
            <a:off x="4497523" y="1392738"/>
            <a:ext cx="7694477" cy="4335181"/>
          </a:xfrm>
          <a:prstGeom prst="rect">
            <a:avLst/>
          </a:prstGeom>
        </p:spPr>
      </p:pic>
    </p:spTree>
    <p:extLst>
      <p:ext uri="{BB962C8B-B14F-4D97-AF65-F5344CB8AC3E}">
        <p14:creationId xmlns:p14="http://schemas.microsoft.com/office/powerpoint/2010/main" val="7224940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23</a:t>
            </a:fld>
            <a:endParaRPr lang="fr-FR"/>
          </a:p>
        </p:txBody>
      </p:sp>
      <p:pic>
        <p:nvPicPr>
          <p:cNvPr id="3" name="Image 2">
            <a:extLst>
              <a:ext uri="{FF2B5EF4-FFF2-40B4-BE49-F238E27FC236}">
                <a16:creationId xmlns:a16="http://schemas.microsoft.com/office/drawing/2014/main" id="{CDBCD411-CC65-22A5-6B79-3F5001120F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43450" y="0"/>
            <a:ext cx="3421413" cy="6858000"/>
          </a:xfrm>
          <a:prstGeom prst="rect">
            <a:avLst/>
          </a:prstGeom>
        </p:spPr>
      </p:pic>
      <p:pic>
        <p:nvPicPr>
          <p:cNvPr id="6" name="Image 5">
            <a:extLst>
              <a:ext uri="{FF2B5EF4-FFF2-40B4-BE49-F238E27FC236}">
                <a16:creationId xmlns:a16="http://schemas.microsoft.com/office/drawing/2014/main" id="{74F8B458-FD2E-934E-2B79-86113F4D9B28}"/>
              </a:ext>
            </a:extLst>
          </p:cNvPr>
          <p:cNvPicPr>
            <a:picLocks noChangeAspect="1"/>
          </p:cNvPicPr>
          <p:nvPr/>
        </p:nvPicPr>
        <p:blipFill>
          <a:blip r:embed="rId3">
            <a:extLst>
              <a:ext uri="{28A0092B-C50C-407E-A947-70E740481C1C}">
                <a14:useLocalDpi xmlns:a14="http://schemas.microsoft.com/office/drawing/2010/main" val="0"/>
              </a:ext>
            </a:extLst>
          </a:blip>
          <a:srcRect l="81" r="81"/>
          <a:stretch/>
        </p:blipFill>
        <p:spPr>
          <a:xfrm>
            <a:off x="4497523" y="1392738"/>
            <a:ext cx="7694477" cy="4335181"/>
          </a:xfrm>
          <a:prstGeom prst="rect">
            <a:avLst/>
          </a:prstGeom>
        </p:spPr>
      </p:pic>
    </p:spTree>
    <p:extLst>
      <p:ext uri="{BB962C8B-B14F-4D97-AF65-F5344CB8AC3E}">
        <p14:creationId xmlns:p14="http://schemas.microsoft.com/office/powerpoint/2010/main" val="16498192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24</a:t>
            </a:fld>
            <a:endParaRPr lang="fr-FR"/>
          </a:p>
        </p:txBody>
      </p:sp>
      <p:pic>
        <p:nvPicPr>
          <p:cNvPr id="3" name="Image 2">
            <a:extLst>
              <a:ext uri="{FF2B5EF4-FFF2-40B4-BE49-F238E27FC236}">
                <a16:creationId xmlns:a16="http://schemas.microsoft.com/office/drawing/2014/main" id="{CDBCD411-CC65-22A5-6B79-3F5001120F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39657" y="7570"/>
            <a:ext cx="3429000" cy="6842860"/>
          </a:xfrm>
          <a:prstGeom prst="rect">
            <a:avLst/>
          </a:prstGeom>
        </p:spPr>
      </p:pic>
      <p:pic>
        <p:nvPicPr>
          <p:cNvPr id="6" name="Image 5">
            <a:extLst>
              <a:ext uri="{FF2B5EF4-FFF2-40B4-BE49-F238E27FC236}">
                <a16:creationId xmlns:a16="http://schemas.microsoft.com/office/drawing/2014/main" id="{74F8B458-FD2E-934E-2B79-86113F4D9B28}"/>
              </a:ext>
            </a:extLst>
          </p:cNvPr>
          <p:cNvPicPr>
            <a:picLocks noChangeAspect="1"/>
          </p:cNvPicPr>
          <p:nvPr/>
        </p:nvPicPr>
        <p:blipFill>
          <a:blip r:embed="rId3">
            <a:extLst>
              <a:ext uri="{28A0092B-C50C-407E-A947-70E740481C1C}">
                <a14:useLocalDpi xmlns:a14="http://schemas.microsoft.com/office/drawing/2010/main" val="0"/>
              </a:ext>
            </a:extLst>
          </a:blip>
          <a:srcRect l="81" r="81"/>
          <a:stretch/>
        </p:blipFill>
        <p:spPr>
          <a:xfrm>
            <a:off x="4497523" y="1392738"/>
            <a:ext cx="7694477" cy="4335181"/>
          </a:xfrm>
          <a:prstGeom prst="rect">
            <a:avLst/>
          </a:prstGeom>
        </p:spPr>
      </p:pic>
    </p:spTree>
    <p:extLst>
      <p:ext uri="{BB962C8B-B14F-4D97-AF65-F5344CB8AC3E}">
        <p14:creationId xmlns:p14="http://schemas.microsoft.com/office/powerpoint/2010/main" val="20924503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25</a:t>
            </a:fld>
            <a:endParaRPr lang="fr-FR"/>
          </a:p>
        </p:txBody>
      </p:sp>
      <p:pic>
        <p:nvPicPr>
          <p:cNvPr id="3" name="Image 2">
            <a:extLst>
              <a:ext uri="{FF2B5EF4-FFF2-40B4-BE49-F238E27FC236}">
                <a16:creationId xmlns:a16="http://schemas.microsoft.com/office/drawing/2014/main" id="{CDBCD411-CC65-22A5-6B79-3F5001120F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39656" y="18799"/>
            <a:ext cx="3429000" cy="6820401"/>
          </a:xfrm>
          <a:prstGeom prst="rect">
            <a:avLst/>
          </a:prstGeom>
        </p:spPr>
      </p:pic>
      <p:pic>
        <p:nvPicPr>
          <p:cNvPr id="6" name="Image 5">
            <a:extLst>
              <a:ext uri="{FF2B5EF4-FFF2-40B4-BE49-F238E27FC236}">
                <a16:creationId xmlns:a16="http://schemas.microsoft.com/office/drawing/2014/main" id="{74F8B458-FD2E-934E-2B79-86113F4D9B28}"/>
              </a:ext>
            </a:extLst>
          </p:cNvPr>
          <p:cNvPicPr>
            <a:picLocks noChangeAspect="1"/>
          </p:cNvPicPr>
          <p:nvPr/>
        </p:nvPicPr>
        <p:blipFill>
          <a:blip r:embed="rId3">
            <a:extLst>
              <a:ext uri="{28A0092B-C50C-407E-A947-70E740481C1C}">
                <a14:useLocalDpi xmlns:a14="http://schemas.microsoft.com/office/drawing/2010/main" val="0"/>
              </a:ext>
            </a:extLst>
          </a:blip>
          <a:srcRect l="518" r="518"/>
          <a:stretch/>
        </p:blipFill>
        <p:spPr>
          <a:xfrm>
            <a:off x="4497522" y="844246"/>
            <a:ext cx="7694477" cy="5185018"/>
          </a:xfrm>
          <a:prstGeom prst="rect">
            <a:avLst/>
          </a:prstGeom>
        </p:spPr>
      </p:pic>
    </p:spTree>
    <p:extLst>
      <p:ext uri="{BB962C8B-B14F-4D97-AF65-F5344CB8AC3E}">
        <p14:creationId xmlns:p14="http://schemas.microsoft.com/office/powerpoint/2010/main" val="18040761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26</a:t>
            </a:fld>
            <a:endParaRPr lang="fr-FR"/>
          </a:p>
        </p:txBody>
      </p:sp>
      <p:pic>
        <p:nvPicPr>
          <p:cNvPr id="3" name="Image 2">
            <a:extLst>
              <a:ext uri="{FF2B5EF4-FFF2-40B4-BE49-F238E27FC236}">
                <a16:creationId xmlns:a16="http://schemas.microsoft.com/office/drawing/2014/main" id="{CDBCD411-CC65-22A5-6B79-3F5001120F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39656" y="15325"/>
            <a:ext cx="3429000" cy="6842860"/>
          </a:xfrm>
          <a:prstGeom prst="rect">
            <a:avLst/>
          </a:prstGeom>
        </p:spPr>
      </p:pic>
      <p:pic>
        <p:nvPicPr>
          <p:cNvPr id="6" name="Image 5">
            <a:extLst>
              <a:ext uri="{FF2B5EF4-FFF2-40B4-BE49-F238E27FC236}">
                <a16:creationId xmlns:a16="http://schemas.microsoft.com/office/drawing/2014/main" id="{74F8B458-FD2E-934E-2B79-86113F4D9B28}"/>
              </a:ext>
            </a:extLst>
          </p:cNvPr>
          <p:cNvPicPr>
            <a:picLocks noChangeAspect="1"/>
          </p:cNvPicPr>
          <p:nvPr/>
        </p:nvPicPr>
        <p:blipFill>
          <a:blip r:embed="rId3">
            <a:extLst>
              <a:ext uri="{28A0092B-C50C-407E-A947-70E740481C1C}">
                <a14:useLocalDpi xmlns:a14="http://schemas.microsoft.com/office/drawing/2010/main" val="0"/>
              </a:ext>
            </a:extLst>
          </a:blip>
          <a:srcRect l="518" r="518"/>
          <a:stretch/>
        </p:blipFill>
        <p:spPr>
          <a:xfrm>
            <a:off x="4497522" y="844246"/>
            <a:ext cx="7694477" cy="5185018"/>
          </a:xfrm>
          <a:prstGeom prst="rect">
            <a:avLst/>
          </a:prstGeom>
        </p:spPr>
      </p:pic>
    </p:spTree>
    <p:extLst>
      <p:ext uri="{BB962C8B-B14F-4D97-AF65-F5344CB8AC3E}">
        <p14:creationId xmlns:p14="http://schemas.microsoft.com/office/powerpoint/2010/main" val="42703830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423737" y="2166224"/>
            <a:ext cx="10363200" cy="1470025"/>
          </a:xfrm>
        </p:spPr>
        <p:txBody>
          <a:bodyPr/>
          <a:lstStyle/>
          <a:p>
            <a:pPr algn="l"/>
            <a:r>
              <a:rPr lang="fr-FR" b="1" dirty="0">
                <a:latin typeface="Avenir Next LT Pro" panose="020B0504020202020204" pitchFamily="34" charset="0"/>
              </a:rPr>
              <a:t>OMNICANALITE</a:t>
            </a:r>
            <a:br>
              <a:rPr lang="fr-FR" b="1" dirty="0">
                <a:latin typeface="Avenir Next LT Pro" panose="020B0504020202020204" pitchFamily="34" charset="0"/>
              </a:rPr>
            </a:br>
            <a:r>
              <a:rPr lang="fr-FR" b="1" dirty="0">
                <a:latin typeface="Avenir Next LT Pro" panose="020B0504020202020204" pitchFamily="34" charset="0"/>
              </a:rPr>
              <a:t>ARRIERE DE BUREAU</a:t>
            </a:r>
          </a:p>
        </p:txBody>
      </p:sp>
      <p:grpSp>
        <p:nvGrpSpPr>
          <p:cNvPr id="2" name="Groupe 1">
            <a:extLst>
              <a:ext uri="{FF2B5EF4-FFF2-40B4-BE49-F238E27FC236}">
                <a16:creationId xmlns:a16="http://schemas.microsoft.com/office/drawing/2014/main" id="{8709E063-4FA4-AF8F-02B9-CFF03C8802AE}"/>
              </a:ext>
            </a:extLst>
          </p:cNvPr>
          <p:cNvGrpSpPr/>
          <p:nvPr/>
        </p:nvGrpSpPr>
        <p:grpSpPr>
          <a:xfrm>
            <a:off x="6286886" y="575262"/>
            <a:ext cx="4500051" cy="5707475"/>
            <a:chOff x="3176522" y="-87579"/>
            <a:chExt cx="5488460" cy="6961088"/>
          </a:xfrm>
        </p:grpSpPr>
        <p:pic>
          <p:nvPicPr>
            <p:cNvPr id="3" name="Image 2">
              <a:extLst>
                <a:ext uri="{FF2B5EF4-FFF2-40B4-BE49-F238E27FC236}">
                  <a16:creationId xmlns:a16="http://schemas.microsoft.com/office/drawing/2014/main" id="{A31BB5EF-1358-A663-7291-F7AD3780B593}"/>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t="3791" b="6535"/>
            <a:stretch/>
          </p:blipFill>
          <p:spPr>
            <a:xfrm>
              <a:off x="3176522" y="-87579"/>
              <a:ext cx="5488460" cy="6961088"/>
            </a:xfrm>
            <a:prstGeom prst="rect">
              <a:avLst/>
            </a:prstGeom>
          </p:spPr>
        </p:pic>
        <p:sp>
          <p:nvSpPr>
            <p:cNvPr id="4" name="Forme libre : forme 3">
              <a:extLst>
                <a:ext uri="{FF2B5EF4-FFF2-40B4-BE49-F238E27FC236}">
                  <a16:creationId xmlns:a16="http://schemas.microsoft.com/office/drawing/2014/main" id="{D15B369B-0190-691E-7FC5-6600FA23AB0D}"/>
                </a:ext>
              </a:extLst>
            </p:cNvPr>
            <p:cNvSpPr/>
            <p:nvPr/>
          </p:nvSpPr>
          <p:spPr>
            <a:xfrm>
              <a:off x="5728447" y="1622612"/>
              <a:ext cx="1918447" cy="3801035"/>
            </a:xfrm>
            <a:custGeom>
              <a:avLst/>
              <a:gdLst>
                <a:gd name="connsiteX0" fmla="*/ 161365 w 1918447"/>
                <a:gd name="connsiteY0" fmla="*/ 0 h 3801035"/>
                <a:gd name="connsiteX1" fmla="*/ 1918447 w 1918447"/>
                <a:gd name="connsiteY1" fmla="*/ 17929 h 3801035"/>
                <a:gd name="connsiteX2" fmla="*/ 1882588 w 1918447"/>
                <a:gd name="connsiteY2" fmla="*/ 3693459 h 3801035"/>
                <a:gd name="connsiteX3" fmla="*/ 1156447 w 1918447"/>
                <a:gd name="connsiteY3" fmla="*/ 3711388 h 3801035"/>
                <a:gd name="connsiteX4" fmla="*/ 1066800 w 1918447"/>
                <a:gd name="connsiteY4" fmla="*/ 3801035 h 3801035"/>
                <a:gd name="connsiteX5" fmla="*/ 0 w 1918447"/>
                <a:gd name="connsiteY5" fmla="*/ 3792070 h 3801035"/>
                <a:gd name="connsiteX6" fmla="*/ 35859 w 1918447"/>
                <a:gd name="connsiteY6" fmla="*/ 2599764 h 3801035"/>
                <a:gd name="connsiteX7" fmla="*/ 188259 w 1918447"/>
                <a:gd name="connsiteY7" fmla="*/ 2339788 h 3801035"/>
                <a:gd name="connsiteX8" fmla="*/ 313765 w 1918447"/>
                <a:gd name="connsiteY8" fmla="*/ 2375647 h 3801035"/>
                <a:gd name="connsiteX9" fmla="*/ 179294 w 1918447"/>
                <a:gd name="connsiteY9" fmla="*/ 2366682 h 3801035"/>
                <a:gd name="connsiteX10" fmla="*/ 161365 w 1918447"/>
                <a:gd name="connsiteY10" fmla="*/ 0 h 380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8447" h="3801035">
                  <a:moveTo>
                    <a:pt x="161365" y="0"/>
                  </a:moveTo>
                  <a:lnTo>
                    <a:pt x="1918447" y="17929"/>
                  </a:lnTo>
                  <a:lnTo>
                    <a:pt x="1882588" y="3693459"/>
                  </a:lnTo>
                  <a:lnTo>
                    <a:pt x="1156447" y="3711388"/>
                  </a:lnTo>
                  <a:lnTo>
                    <a:pt x="1066800" y="3801035"/>
                  </a:lnTo>
                  <a:lnTo>
                    <a:pt x="0" y="3792070"/>
                  </a:lnTo>
                  <a:lnTo>
                    <a:pt x="35859" y="2599764"/>
                  </a:lnTo>
                  <a:lnTo>
                    <a:pt x="188259" y="2339788"/>
                  </a:lnTo>
                  <a:lnTo>
                    <a:pt x="313765" y="2375647"/>
                  </a:lnTo>
                  <a:lnTo>
                    <a:pt x="179294" y="2366682"/>
                  </a:lnTo>
                  <a:lnTo>
                    <a:pt x="161365" y="0"/>
                  </a:lnTo>
                  <a:close/>
                </a:path>
              </a:pathLst>
            </a:custGeom>
            <a:solidFill>
              <a:srgbClr val="00B050">
                <a:alpha val="7843"/>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Forme libre : forme 4">
              <a:extLst>
                <a:ext uri="{FF2B5EF4-FFF2-40B4-BE49-F238E27FC236}">
                  <a16:creationId xmlns:a16="http://schemas.microsoft.com/office/drawing/2014/main" id="{CAF9ABC3-A9DD-7002-FE83-FA80B1C2A867}"/>
                </a:ext>
              </a:extLst>
            </p:cNvPr>
            <p:cNvSpPr/>
            <p:nvPr/>
          </p:nvSpPr>
          <p:spPr>
            <a:xfrm>
              <a:off x="4455459" y="1595718"/>
              <a:ext cx="1452282" cy="4204447"/>
            </a:xfrm>
            <a:custGeom>
              <a:avLst/>
              <a:gdLst>
                <a:gd name="connsiteX0" fmla="*/ 609600 w 1452282"/>
                <a:gd name="connsiteY0" fmla="*/ 0 h 4204447"/>
                <a:gd name="connsiteX1" fmla="*/ 385482 w 1452282"/>
                <a:gd name="connsiteY1" fmla="*/ 259976 h 4204447"/>
                <a:gd name="connsiteX2" fmla="*/ 403412 w 1452282"/>
                <a:gd name="connsiteY2" fmla="*/ 1299882 h 4204447"/>
                <a:gd name="connsiteX3" fmla="*/ 170329 w 1452282"/>
                <a:gd name="connsiteY3" fmla="*/ 1524000 h 4204447"/>
                <a:gd name="connsiteX4" fmla="*/ 206188 w 1452282"/>
                <a:gd name="connsiteY4" fmla="*/ 2411506 h 4204447"/>
                <a:gd name="connsiteX5" fmla="*/ 26894 w 1452282"/>
                <a:gd name="connsiteY5" fmla="*/ 2626658 h 4204447"/>
                <a:gd name="connsiteX6" fmla="*/ 0 w 1452282"/>
                <a:gd name="connsiteY6" fmla="*/ 3774141 h 4204447"/>
                <a:gd name="connsiteX7" fmla="*/ 206188 w 1452282"/>
                <a:gd name="connsiteY7" fmla="*/ 4204447 h 4204447"/>
                <a:gd name="connsiteX8" fmla="*/ 286870 w 1452282"/>
                <a:gd name="connsiteY8" fmla="*/ 4069976 h 4204447"/>
                <a:gd name="connsiteX9" fmla="*/ 466165 w 1452282"/>
                <a:gd name="connsiteY9" fmla="*/ 4069976 h 4204447"/>
                <a:gd name="connsiteX10" fmla="*/ 484094 w 1452282"/>
                <a:gd name="connsiteY10" fmla="*/ 3720353 h 4204447"/>
                <a:gd name="connsiteX11" fmla="*/ 1290917 w 1452282"/>
                <a:gd name="connsiteY11" fmla="*/ 3720353 h 4204447"/>
                <a:gd name="connsiteX12" fmla="*/ 1308847 w 1452282"/>
                <a:gd name="connsiteY12" fmla="*/ 2617694 h 4204447"/>
                <a:gd name="connsiteX13" fmla="*/ 1452282 w 1452282"/>
                <a:gd name="connsiteY13" fmla="*/ 2402541 h 4204447"/>
                <a:gd name="connsiteX14" fmla="*/ 1434353 w 1452282"/>
                <a:gd name="connsiteY14" fmla="*/ 26894 h 4204447"/>
                <a:gd name="connsiteX15" fmla="*/ 609600 w 1452282"/>
                <a:gd name="connsiteY15" fmla="*/ 0 h 420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52282" h="4204447">
                  <a:moveTo>
                    <a:pt x="609600" y="0"/>
                  </a:moveTo>
                  <a:lnTo>
                    <a:pt x="385482" y="259976"/>
                  </a:lnTo>
                  <a:lnTo>
                    <a:pt x="403412" y="1299882"/>
                  </a:lnTo>
                  <a:lnTo>
                    <a:pt x="170329" y="1524000"/>
                  </a:lnTo>
                  <a:lnTo>
                    <a:pt x="206188" y="2411506"/>
                  </a:lnTo>
                  <a:lnTo>
                    <a:pt x="26894" y="2626658"/>
                  </a:lnTo>
                  <a:lnTo>
                    <a:pt x="0" y="3774141"/>
                  </a:lnTo>
                  <a:lnTo>
                    <a:pt x="206188" y="4204447"/>
                  </a:lnTo>
                  <a:lnTo>
                    <a:pt x="286870" y="4069976"/>
                  </a:lnTo>
                  <a:lnTo>
                    <a:pt x="466165" y="4069976"/>
                  </a:lnTo>
                  <a:lnTo>
                    <a:pt x="484094" y="3720353"/>
                  </a:lnTo>
                  <a:lnTo>
                    <a:pt x="1290917" y="3720353"/>
                  </a:lnTo>
                  <a:lnTo>
                    <a:pt x="1308847" y="2617694"/>
                  </a:lnTo>
                  <a:lnTo>
                    <a:pt x="1452282" y="2402541"/>
                  </a:lnTo>
                  <a:lnTo>
                    <a:pt x="1434353" y="26894"/>
                  </a:lnTo>
                  <a:lnTo>
                    <a:pt x="609600" y="0"/>
                  </a:lnTo>
                  <a:close/>
                </a:path>
              </a:pathLst>
            </a:custGeom>
            <a:solidFill>
              <a:srgbClr val="FF0000">
                <a:alpha val="7843"/>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Forme libre : forme 6">
              <a:extLst>
                <a:ext uri="{FF2B5EF4-FFF2-40B4-BE49-F238E27FC236}">
                  <a16:creationId xmlns:a16="http://schemas.microsoft.com/office/drawing/2014/main" id="{EF53E8C2-90DA-DD08-5A7D-1E88548D5101}"/>
                </a:ext>
              </a:extLst>
            </p:cNvPr>
            <p:cNvSpPr/>
            <p:nvPr/>
          </p:nvSpPr>
          <p:spPr>
            <a:xfrm>
              <a:off x="4401671" y="5683624"/>
              <a:ext cx="1380564" cy="968188"/>
            </a:xfrm>
            <a:custGeom>
              <a:avLst/>
              <a:gdLst>
                <a:gd name="connsiteX0" fmla="*/ 17929 w 1380564"/>
                <a:gd name="connsiteY0" fmla="*/ 394447 h 968188"/>
                <a:gd name="connsiteX1" fmla="*/ 349623 w 1380564"/>
                <a:gd name="connsiteY1" fmla="*/ 0 h 968188"/>
                <a:gd name="connsiteX2" fmla="*/ 555811 w 1380564"/>
                <a:gd name="connsiteY2" fmla="*/ 0 h 968188"/>
                <a:gd name="connsiteX3" fmla="*/ 573741 w 1380564"/>
                <a:gd name="connsiteY3" fmla="*/ 233082 h 968188"/>
                <a:gd name="connsiteX4" fmla="*/ 663388 w 1380564"/>
                <a:gd name="connsiteY4" fmla="*/ 385482 h 968188"/>
                <a:gd name="connsiteX5" fmla="*/ 681317 w 1380564"/>
                <a:gd name="connsiteY5" fmla="*/ 609600 h 968188"/>
                <a:gd name="connsiteX6" fmla="*/ 1371600 w 1380564"/>
                <a:gd name="connsiteY6" fmla="*/ 609600 h 968188"/>
                <a:gd name="connsiteX7" fmla="*/ 1380564 w 1380564"/>
                <a:gd name="connsiteY7" fmla="*/ 806823 h 968188"/>
                <a:gd name="connsiteX8" fmla="*/ 1246094 w 1380564"/>
                <a:gd name="connsiteY8" fmla="*/ 968188 h 968188"/>
                <a:gd name="connsiteX9" fmla="*/ 457200 w 1380564"/>
                <a:gd name="connsiteY9" fmla="*/ 950258 h 968188"/>
                <a:gd name="connsiteX10" fmla="*/ 313764 w 1380564"/>
                <a:gd name="connsiteY10" fmla="*/ 806823 h 968188"/>
                <a:gd name="connsiteX11" fmla="*/ 322729 w 1380564"/>
                <a:gd name="connsiteY11" fmla="*/ 600635 h 968188"/>
                <a:gd name="connsiteX12" fmla="*/ 17929 w 1380564"/>
                <a:gd name="connsiteY12" fmla="*/ 591670 h 968188"/>
                <a:gd name="connsiteX13" fmla="*/ 0 w 1380564"/>
                <a:gd name="connsiteY13" fmla="*/ 268941 h 968188"/>
                <a:gd name="connsiteX14" fmla="*/ 17929 w 1380564"/>
                <a:gd name="connsiteY14" fmla="*/ 394447 h 968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80564" h="968188">
                  <a:moveTo>
                    <a:pt x="17929" y="394447"/>
                  </a:moveTo>
                  <a:lnTo>
                    <a:pt x="349623" y="0"/>
                  </a:lnTo>
                  <a:lnTo>
                    <a:pt x="555811" y="0"/>
                  </a:lnTo>
                  <a:lnTo>
                    <a:pt x="573741" y="233082"/>
                  </a:lnTo>
                  <a:lnTo>
                    <a:pt x="663388" y="385482"/>
                  </a:lnTo>
                  <a:lnTo>
                    <a:pt x="681317" y="609600"/>
                  </a:lnTo>
                  <a:lnTo>
                    <a:pt x="1371600" y="609600"/>
                  </a:lnTo>
                  <a:lnTo>
                    <a:pt x="1380564" y="806823"/>
                  </a:lnTo>
                  <a:lnTo>
                    <a:pt x="1246094" y="968188"/>
                  </a:lnTo>
                  <a:lnTo>
                    <a:pt x="457200" y="950258"/>
                  </a:lnTo>
                  <a:lnTo>
                    <a:pt x="313764" y="806823"/>
                  </a:lnTo>
                  <a:lnTo>
                    <a:pt x="322729" y="600635"/>
                  </a:lnTo>
                  <a:lnTo>
                    <a:pt x="17929" y="591670"/>
                  </a:lnTo>
                  <a:lnTo>
                    <a:pt x="0" y="268941"/>
                  </a:lnTo>
                  <a:lnTo>
                    <a:pt x="17929" y="394447"/>
                  </a:lnTo>
                  <a:close/>
                </a:path>
              </a:pathLst>
            </a:custGeom>
            <a:solidFill>
              <a:schemeClr val="tx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cxnSp>
        <p:nvCxnSpPr>
          <p:cNvPr id="8" name="Connecteur droit avec flèche 7">
            <a:extLst>
              <a:ext uri="{FF2B5EF4-FFF2-40B4-BE49-F238E27FC236}">
                <a16:creationId xmlns:a16="http://schemas.microsoft.com/office/drawing/2014/main" id="{2367CEB9-6923-E6F0-725B-C868E5CD6C1E}"/>
              </a:ext>
            </a:extLst>
          </p:cNvPr>
          <p:cNvCxnSpPr>
            <a:cxnSpLocks/>
          </p:cNvCxnSpPr>
          <p:nvPr/>
        </p:nvCxnSpPr>
        <p:spPr>
          <a:xfrm>
            <a:off x="3459688" y="3370013"/>
            <a:ext cx="3590041" cy="114299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87748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28</a:t>
            </a:fld>
            <a:endParaRPr lang="fr-FR"/>
          </a:p>
        </p:txBody>
      </p:sp>
      <p:pic>
        <p:nvPicPr>
          <p:cNvPr id="3" name="Image 2">
            <a:extLst>
              <a:ext uri="{FF2B5EF4-FFF2-40B4-BE49-F238E27FC236}">
                <a16:creationId xmlns:a16="http://schemas.microsoft.com/office/drawing/2014/main" id="{CDBCD411-CC65-22A5-6B79-3F5001120F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3568" y="1"/>
            <a:ext cx="5339081" cy="6884006"/>
          </a:xfrm>
          <a:prstGeom prst="rect">
            <a:avLst/>
          </a:prstGeom>
        </p:spPr>
      </p:pic>
      <p:pic>
        <p:nvPicPr>
          <p:cNvPr id="6" name="Image 5">
            <a:extLst>
              <a:ext uri="{FF2B5EF4-FFF2-40B4-BE49-F238E27FC236}">
                <a16:creationId xmlns:a16="http://schemas.microsoft.com/office/drawing/2014/main" id="{74F8B458-FD2E-934E-2B79-86113F4D9B28}"/>
              </a:ext>
            </a:extLst>
          </p:cNvPr>
          <p:cNvPicPr>
            <a:picLocks noChangeAspect="1"/>
          </p:cNvPicPr>
          <p:nvPr/>
        </p:nvPicPr>
        <p:blipFill rotWithShape="1">
          <a:blip r:embed="rId3">
            <a:extLst>
              <a:ext uri="{28A0092B-C50C-407E-A947-70E740481C1C}">
                <a14:useLocalDpi xmlns:a14="http://schemas.microsoft.com/office/drawing/2010/main" val="0"/>
              </a:ext>
            </a:extLst>
          </a:blip>
          <a:srcRect r="12686"/>
          <a:stretch/>
        </p:blipFill>
        <p:spPr>
          <a:xfrm>
            <a:off x="5462648" y="1380863"/>
            <a:ext cx="6729351" cy="4335181"/>
          </a:xfrm>
          <a:prstGeom prst="rect">
            <a:avLst/>
          </a:prstGeom>
        </p:spPr>
      </p:pic>
    </p:spTree>
    <p:extLst>
      <p:ext uri="{BB962C8B-B14F-4D97-AF65-F5344CB8AC3E}">
        <p14:creationId xmlns:p14="http://schemas.microsoft.com/office/powerpoint/2010/main" val="9994308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29</a:t>
            </a:fld>
            <a:endParaRPr lang="fr-FR"/>
          </a:p>
        </p:txBody>
      </p:sp>
      <p:pic>
        <p:nvPicPr>
          <p:cNvPr id="3" name="Image 2">
            <a:extLst>
              <a:ext uri="{FF2B5EF4-FFF2-40B4-BE49-F238E27FC236}">
                <a16:creationId xmlns:a16="http://schemas.microsoft.com/office/drawing/2014/main" id="{CDBCD411-CC65-22A5-6B79-3F5001120F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3568" y="1"/>
            <a:ext cx="5339081" cy="6884006"/>
          </a:xfrm>
          <a:prstGeom prst="rect">
            <a:avLst/>
          </a:prstGeom>
        </p:spPr>
      </p:pic>
      <p:pic>
        <p:nvPicPr>
          <p:cNvPr id="6" name="Image 5">
            <a:extLst>
              <a:ext uri="{FF2B5EF4-FFF2-40B4-BE49-F238E27FC236}">
                <a16:creationId xmlns:a16="http://schemas.microsoft.com/office/drawing/2014/main" id="{74F8B458-FD2E-934E-2B79-86113F4D9B28}"/>
              </a:ext>
            </a:extLst>
          </p:cNvPr>
          <p:cNvPicPr>
            <a:picLocks noChangeAspect="1"/>
          </p:cNvPicPr>
          <p:nvPr/>
        </p:nvPicPr>
        <p:blipFill rotWithShape="1">
          <a:blip r:embed="rId3">
            <a:extLst>
              <a:ext uri="{28A0092B-C50C-407E-A947-70E740481C1C}">
                <a14:useLocalDpi xmlns:a14="http://schemas.microsoft.com/office/drawing/2010/main" val="0"/>
              </a:ext>
            </a:extLst>
          </a:blip>
          <a:srcRect r="12686"/>
          <a:stretch/>
        </p:blipFill>
        <p:spPr>
          <a:xfrm>
            <a:off x="5462648" y="1380863"/>
            <a:ext cx="6729351" cy="4335181"/>
          </a:xfrm>
          <a:prstGeom prst="rect">
            <a:avLst/>
          </a:prstGeom>
        </p:spPr>
      </p:pic>
    </p:spTree>
    <p:extLst>
      <p:ext uri="{BB962C8B-B14F-4D97-AF65-F5344CB8AC3E}">
        <p14:creationId xmlns:p14="http://schemas.microsoft.com/office/powerpoint/2010/main" val="157581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b="1" dirty="0">
                <a:latin typeface="Avenir Next LT Pro" panose="020B0504020202020204" pitchFamily="34" charset="0"/>
              </a:rPr>
              <a:t>ETUDE SUR LA COMMUNICATION PLV </a:t>
            </a:r>
            <a:br>
              <a:rPr lang="fr-FR" b="1" dirty="0">
                <a:latin typeface="Avenir Next LT Pro" panose="020B0504020202020204" pitchFamily="34" charset="0"/>
              </a:rPr>
            </a:br>
            <a:r>
              <a:rPr lang="fr-FR" b="1" dirty="0">
                <a:latin typeface="Avenir Next LT Pro" panose="020B0504020202020204" pitchFamily="34" charset="0"/>
              </a:rPr>
              <a:t>DANS LES HALLES </a:t>
            </a: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552428" y="2233439"/>
            <a:ext cx="11087144" cy="3125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2000" b="1" dirty="0">
                <a:highlight>
                  <a:srgbClr val="FFE600"/>
                </a:highlight>
                <a:latin typeface="Avenir Next LT Pro" panose="020B0504020202020204" pitchFamily="34" charset="0"/>
              </a:rPr>
              <a:t>Visibilité de la PLV</a:t>
            </a:r>
            <a:endParaRPr lang="fr-FR" sz="2000" dirty="0">
              <a:highlight>
                <a:srgbClr val="FFE600"/>
              </a:highlight>
              <a:latin typeface="Avenir Next LT Pro" panose="020B0504020202020204" pitchFamily="34" charset="0"/>
            </a:endParaRPr>
          </a:p>
          <a:p>
            <a:pPr algn="l"/>
            <a:r>
              <a:rPr lang="fr-FR" sz="3600" b="1" dirty="0">
                <a:latin typeface="Avenir Next LT Pro" panose="020B0504020202020204" pitchFamily="34" charset="0"/>
              </a:rPr>
              <a:t>39% </a:t>
            </a:r>
            <a:r>
              <a:rPr lang="fr-FR" sz="2000" dirty="0">
                <a:latin typeface="Avenir Next LT Pro" panose="020B0504020202020204" pitchFamily="34" charset="0"/>
              </a:rPr>
              <a:t>des clients </a:t>
            </a:r>
            <a:r>
              <a:rPr lang="fr-FR" sz="2000" b="1" dirty="0">
                <a:latin typeface="Avenir Next LT Pro" panose="020B0504020202020204" pitchFamily="34" charset="0"/>
              </a:rPr>
              <a:t>trouvent la PLV peu ou pas visible </a:t>
            </a:r>
          </a:p>
          <a:p>
            <a:pPr algn="l"/>
            <a:r>
              <a:rPr lang="fr-FR" sz="2000" dirty="0">
                <a:latin typeface="Avenir Next LT Pro" panose="020B0504020202020204" pitchFamily="34" charset="0"/>
              </a:rPr>
              <a:t>Les clients occasionnels et nouveaux sont plus sensibles à la PLV.</a:t>
            </a:r>
            <a:br>
              <a:rPr lang="fr-FR" sz="2000" dirty="0">
                <a:latin typeface="Avenir Next LT Pro" panose="020B0504020202020204" pitchFamily="34" charset="0"/>
              </a:rPr>
            </a:br>
            <a:br>
              <a:rPr lang="fr-FR" sz="2000" dirty="0">
                <a:latin typeface="Avenir Next LT Pro" panose="020B0504020202020204" pitchFamily="34" charset="0"/>
              </a:rPr>
            </a:br>
            <a:r>
              <a:rPr lang="fr-FR" sz="2000" dirty="0">
                <a:latin typeface="Avenir Next LT Pro" panose="020B0504020202020204" pitchFamily="34" charset="0"/>
              </a:rPr>
              <a:t>Verbatims associés :</a:t>
            </a:r>
          </a:p>
          <a:p>
            <a:pPr algn="l"/>
            <a:endParaRPr lang="fr-FR" sz="2000" dirty="0">
              <a:latin typeface="Avenir Next LT Pro" panose="020B0504020202020204" pitchFamily="34" charset="0"/>
            </a:endParaRPr>
          </a:p>
          <a:p>
            <a:pPr algn="l"/>
            <a:endParaRPr lang="fr-FR" sz="2000" dirty="0">
              <a:latin typeface="Avenir Next LT Pro" panose="020B05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4282"/>
                </a:solidFill>
                <a:effectLst/>
                <a:highlight>
                  <a:srgbClr val="FFE600"/>
                </a:highlight>
                <a:uLnTx/>
                <a:uFillTx/>
                <a:latin typeface="Avenir Next LT Pro" panose="020B0504020202020204" pitchFamily="34" charset="0"/>
                <a:ea typeface="+mn-ea"/>
                <a:cs typeface="+mn-cs"/>
              </a:rPr>
              <a:t>Rôle de la PLV</a:t>
            </a:r>
            <a:endParaRPr kumimoji="0" lang="fr-FR" sz="2000" b="0" i="0" u="none" strike="noStrike" kern="1200" cap="none" spc="0" normalizeH="0" baseline="0" noProof="0" dirty="0">
              <a:ln>
                <a:noFill/>
              </a:ln>
              <a:solidFill>
                <a:srgbClr val="004282"/>
              </a:solidFill>
              <a:effectLst/>
              <a:highlight>
                <a:srgbClr val="FFE600"/>
              </a:highlight>
              <a:uLnTx/>
              <a:uFillTx/>
              <a:latin typeface="Avenir Next LT Pro" panose="020B05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38% </a:t>
            </a:r>
            <a:r>
              <a:rPr lang="fr-FR" sz="2000" dirty="0">
                <a:latin typeface="Avenir Next LT Pro" panose="020B0504020202020204" pitchFamily="34" charset="0"/>
              </a:rPr>
              <a:t>des clients jugent utile la PLV pour </a:t>
            </a:r>
            <a:r>
              <a:rPr lang="fr-FR" sz="2000" b="1" dirty="0">
                <a:latin typeface="Avenir Next LT Pro" panose="020B0504020202020204" pitchFamily="34" charset="0"/>
              </a:rPr>
              <a:t>signaler et expliquer les promotions</a:t>
            </a:r>
            <a:r>
              <a:rPr lang="fr-FR" sz="2000" dirty="0">
                <a:latin typeface="Avenir Next LT Pro" panose="020B0504020202020204" pitchFamily="34" charset="0"/>
              </a:rPr>
              <a:t>.</a:t>
            </a:r>
            <a:br>
              <a:rPr lang="fr-FR" sz="2000" dirty="0">
                <a:latin typeface="Avenir Next LT Pro" panose="020B0504020202020204" pitchFamily="34" charset="0"/>
              </a:rPr>
            </a:br>
            <a:r>
              <a:rPr lang="fr-FR" sz="3600" b="1" dirty="0">
                <a:solidFill>
                  <a:srgbClr val="004282"/>
                </a:solidFill>
                <a:latin typeface="Avenir Next LT Pro" panose="020B0504020202020204" pitchFamily="34" charset="0"/>
                <a:ea typeface="+mn-ea"/>
                <a:cs typeface="+mn-cs"/>
              </a:rPr>
              <a:t>33% </a:t>
            </a:r>
            <a:r>
              <a:rPr lang="fr-FR" sz="2000" dirty="0">
                <a:latin typeface="Avenir Next LT Pro" panose="020B0504020202020204" pitchFamily="34" charset="0"/>
              </a:rPr>
              <a:t>affirment qu'elle </a:t>
            </a:r>
            <a:r>
              <a:rPr lang="fr-FR" sz="2000" b="1" dirty="0">
                <a:latin typeface="Avenir Next LT Pro" panose="020B0504020202020204" pitchFamily="34" charset="0"/>
              </a:rPr>
              <a:t>donne envie d'acheter un produit non prévu</a:t>
            </a:r>
            <a:r>
              <a:rPr lang="fr-FR" sz="2000" dirty="0">
                <a:latin typeface="Avenir Next LT Pro" panose="020B0504020202020204" pitchFamily="34" charset="0"/>
              </a:rPr>
              <a:t>.</a:t>
            </a:r>
            <a:br>
              <a:rPr lang="fr-FR" sz="2000" dirty="0">
                <a:latin typeface="Avenir Next LT Pro" panose="020B0504020202020204" pitchFamily="34" charset="0"/>
              </a:rPr>
            </a:br>
            <a:r>
              <a:rPr lang="fr-FR" sz="3600" b="1" dirty="0">
                <a:solidFill>
                  <a:srgbClr val="004282"/>
                </a:solidFill>
                <a:latin typeface="Avenir Next LT Pro" panose="020B0504020202020204" pitchFamily="34" charset="0"/>
                <a:ea typeface="+mn-ea"/>
                <a:cs typeface="+mn-cs"/>
              </a:rPr>
              <a:t>23% </a:t>
            </a:r>
            <a:r>
              <a:rPr lang="fr-FR" sz="2000" dirty="0">
                <a:latin typeface="Avenir Next LT Pro" panose="020B0504020202020204" pitchFamily="34" charset="0"/>
              </a:rPr>
              <a:t>voient la PLV comme un </a:t>
            </a:r>
            <a:r>
              <a:rPr lang="fr-FR" sz="2000" b="1" dirty="0">
                <a:latin typeface="Avenir Next LT Pro" panose="020B0504020202020204" pitchFamily="34" charset="0"/>
              </a:rPr>
              <a:t>moyen d'informer sur l'actualité de METRO</a:t>
            </a:r>
            <a:r>
              <a:rPr lang="fr-FR" sz="2000" dirty="0">
                <a:latin typeface="Avenir Next LT Pro" panose="020B0504020202020204" pitchFamily="34" charset="0"/>
              </a:rPr>
              <a:t>.</a:t>
            </a:r>
            <a:br>
              <a:rPr lang="fr-FR" sz="2000" dirty="0">
                <a:latin typeface="Avenir Next LT Pro" panose="020B0504020202020204" pitchFamily="34" charset="0"/>
              </a:rPr>
            </a:br>
            <a:r>
              <a:rPr lang="fr-FR" sz="3600" b="1" dirty="0">
                <a:solidFill>
                  <a:srgbClr val="004282"/>
                </a:solidFill>
                <a:latin typeface="Avenir Next LT Pro" panose="020B0504020202020204" pitchFamily="34" charset="0"/>
                <a:ea typeface="+mn-ea"/>
                <a:cs typeface="+mn-cs"/>
              </a:rPr>
              <a:t>18% </a:t>
            </a:r>
            <a:r>
              <a:rPr lang="fr-FR" sz="2000" dirty="0">
                <a:latin typeface="Avenir Next LT Pro" panose="020B0504020202020204" pitchFamily="34" charset="0"/>
              </a:rPr>
              <a:t>estiment qu'elle aide à </a:t>
            </a:r>
            <a:r>
              <a:rPr lang="fr-FR" sz="2000" b="1" dirty="0">
                <a:latin typeface="Avenir Next LT Pro" panose="020B0504020202020204" pitchFamily="34" charset="0"/>
              </a:rPr>
              <a:t>mieux connaître l'offre</a:t>
            </a:r>
            <a:r>
              <a:rPr lang="fr-FR" sz="2000" dirty="0">
                <a:latin typeface="Avenir Next LT Pro" panose="020B0504020202020204" pitchFamily="34" charset="0"/>
              </a:rPr>
              <a:t>, </a:t>
            </a:r>
            <a:r>
              <a:rPr lang="fr-FR" sz="2000" b="1" dirty="0">
                <a:latin typeface="Avenir Next LT Pro" panose="020B0504020202020204" pitchFamily="34" charset="0"/>
              </a:rPr>
              <a:t>notamment les marques propres.</a:t>
            </a:r>
          </a:p>
        </p:txBody>
      </p:sp>
      <p:pic>
        <p:nvPicPr>
          <p:cNvPr id="6" name="Image 5">
            <a:extLst>
              <a:ext uri="{FF2B5EF4-FFF2-40B4-BE49-F238E27FC236}">
                <a16:creationId xmlns:a16="http://schemas.microsoft.com/office/drawing/2014/main" id="{2D4AC97D-770F-606D-B917-24CD5BE9067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
        <p:nvSpPr>
          <p:cNvPr id="3" name="ZoneTexte 2">
            <a:extLst>
              <a:ext uri="{FF2B5EF4-FFF2-40B4-BE49-F238E27FC236}">
                <a16:creationId xmlns:a16="http://schemas.microsoft.com/office/drawing/2014/main" id="{B85F6CC4-6F51-2B57-0E77-3B7478EADA1B}"/>
              </a:ext>
            </a:extLst>
          </p:cNvPr>
          <p:cNvSpPr txBox="1"/>
          <p:nvPr/>
        </p:nvSpPr>
        <p:spPr>
          <a:xfrm>
            <a:off x="490450" y="6407590"/>
            <a:ext cx="9002684" cy="461665"/>
          </a:xfrm>
          <a:prstGeom prst="rect">
            <a:avLst/>
          </a:prstGeom>
          <a:noFill/>
        </p:spPr>
        <p:txBody>
          <a:bodyPr wrap="square" rtlCol="0">
            <a:spAutoFit/>
          </a:bodyPr>
          <a:lstStyle/>
          <a:p>
            <a:r>
              <a:rPr lang="fr-FR" sz="1200" dirty="0"/>
              <a:t>Etude METRO menée auprès 740 clients ; 601 questionnaires complets (durée moyenne = 2 mn) 139 questionnaires partiels</a:t>
            </a:r>
          </a:p>
          <a:p>
            <a:endParaRPr lang="fr-FR" sz="1200" dirty="0"/>
          </a:p>
        </p:txBody>
      </p:sp>
      <p:sp>
        <p:nvSpPr>
          <p:cNvPr id="7" name="ZoneTexte 6">
            <a:extLst>
              <a:ext uri="{FF2B5EF4-FFF2-40B4-BE49-F238E27FC236}">
                <a16:creationId xmlns:a16="http://schemas.microsoft.com/office/drawing/2014/main" id="{465630B7-7889-DC71-0425-6C81323F7BFC}"/>
              </a:ext>
            </a:extLst>
          </p:cNvPr>
          <p:cNvSpPr txBox="1"/>
          <p:nvPr/>
        </p:nvSpPr>
        <p:spPr>
          <a:xfrm>
            <a:off x="3167149" y="2654846"/>
            <a:ext cx="7287491" cy="830997"/>
          </a:xfrm>
          <a:prstGeom prst="rect">
            <a:avLst/>
          </a:prstGeom>
          <a:noFill/>
        </p:spPr>
        <p:txBody>
          <a:bodyPr wrap="square">
            <a:spAutoFit/>
          </a:bodyPr>
          <a:lstStyle/>
          <a:p>
            <a:pPr eaLnBrk="0" fontAlgn="base" hangingPunct="0">
              <a:spcBef>
                <a:spcPct val="0"/>
              </a:spcBef>
              <a:spcAft>
                <a:spcPct val="0"/>
              </a:spcAft>
            </a:pPr>
            <a:r>
              <a:rPr lang="fr-FR" sz="1200" i="1" dirty="0">
                <a:latin typeface="Avenir Next LT Pro" panose="020B0504020202020204" pitchFamily="34" charset="0"/>
                <a:ea typeface="+mj-ea"/>
                <a:cs typeface="Helvetica" panose="020B0604020202020204" pitchFamily="34" charset="0"/>
              </a:rPr>
              <a:t>« Il y en a peu et rarement visibles »</a:t>
            </a:r>
          </a:p>
          <a:p>
            <a:pPr eaLnBrk="0" fontAlgn="base" hangingPunct="0">
              <a:spcBef>
                <a:spcPct val="0"/>
              </a:spcBef>
              <a:spcAft>
                <a:spcPct val="0"/>
              </a:spcAft>
            </a:pPr>
            <a:r>
              <a:rPr lang="fr-FR" sz="1200" i="1" dirty="0">
                <a:latin typeface="Avenir Next LT Pro" panose="020B0504020202020204" pitchFamily="34" charset="0"/>
                <a:ea typeface="+mj-ea"/>
                <a:cs typeface="Helvetica" panose="020B0604020202020204" pitchFamily="34" charset="0"/>
              </a:rPr>
              <a:t>« Vraiment voir les affiches, pour le moments plus rien n’est affiché</a:t>
            </a:r>
          </a:p>
          <a:p>
            <a:pPr eaLnBrk="0" fontAlgn="base" hangingPunct="0">
              <a:spcBef>
                <a:spcPct val="0"/>
              </a:spcBef>
              <a:spcAft>
                <a:spcPct val="0"/>
              </a:spcAft>
            </a:pPr>
            <a:r>
              <a:rPr lang="fr-FR" sz="1200" i="1" dirty="0">
                <a:latin typeface="Avenir Next LT Pro" panose="020B0504020202020204" pitchFamily="34" charset="0"/>
                <a:ea typeface="+mj-ea"/>
                <a:cs typeface="Helvetica" panose="020B0604020202020204" pitchFamily="34" charset="0"/>
              </a:rPr>
              <a:t>« Soit c'est moi qui ne fait pas attention, mais je ne les trouve pas sassez visibles / tape à l’œil »</a:t>
            </a:r>
          </a:p>
          <a:p>
            <a:pPr eaLnBrk="0" fontAlgn="base" hangingPunct="0">
              <a:spcBef>
                <a:spcPct val="0"/>
              </a:spcBef>
              <a:spcAft>
                <a:spcPct val="0"/>
              </a:spcAft>
            </a:pPr>
            <a:r>
              <a:rPr lang="fr-FR" sz="1200" i="1" dirty="0">
                <a:latin typeface="Avenir Next LT Pro" panose="020B0504020202020204" pitchFamily="34" charset="0"/>
                <a:ea typeface="+mj-ea"/>
                <a:cs typeface="Helvetica" panose="020B0604020202020204" pitchFamily="34" charset="0"/>
              </a:rPr>
              <a:t>« Il faut que ces affiches soient présentes et visibles, ce qui est loin d'être le cas »</a:t>
            </a:r>
          </a:p>
        </p:txBody>
      </p:sp>
    </p:spTree>
    <p:extLst>
      <p:ext uri="{BB962C8B-B14F-4D97-AF65-F5344CB8AC3E}">
        <p14:creationId xmlns:p14="http://schemas.microsoft.com/office/powerpoint/2010/main" val="39351265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30</a:t>
            </a:fld>
            <a:endParaRPr lang="fr-FR"/>
          </a:p>
        </p:txBody>
      </p:sp>
      <p:pic>
        <p:nvPicPr>
          <p:cNvPr id="3" name="Image 2">
            <a:extLst>
              <a:ext uri="{FF2B5EF4-FFF2-40B4-BE49-F238E27FC236}">
                <a16:creationId xmlns:a16="http://schemas.microsoft.com/office/drawing/2014/main" id="{CDBCD411-CC65-22A5-6B79-3F5001120F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34896" y="-1"/>
            <a:ext cx="3004595" cy="3863661"/>
          </a:xfrm>
          <a:prstGeom prst="rect">
            <a:avLst/>
          </a:prstGeom>
        </p:spPr>
      </p:pic>
      <p:pic>
        <p:nvPicPr>
          <p:cNvPr id="6" name="Image 5">
            <a:extLst>
              <a:ext uri="{FF2B5EF4-FFF2-40B4-BE49-F238E27FC236}">
                <a16:creationId xmlns:a16="http://schemas.microsoft.com/office/drawing/2014/main" id="{74F8B458-FD2E-934E-2B79-86113F4D9B28}"/>
              </a:ext>
            </a:extLst>
          </p:cNvPr>
          <p:cNvPicPr>
            <a:picLocks noChangeAspect="1"/>
          </p:cNvPicPr>
          <p:nvPr/>
        </p:nvPicPr>
        <p:blipFill rotWithShape="1">
          <a:blip r:embed="rId3">
            <a:extLst>
              <a:ext uri="{28A0092B-C50C-407E-A947-70E740481C1C}">
                <a14:useLocalDpi xmlns:a14="http://schemas.microsoft.com/office/drawing/2010/main" val="0"/>
              </a:ext>
            </a:extLst>
          </a:blip>
          <a:srcRect l="-379" r="13064"/>
          <a:stretch/>
        </p:blipFill>
        <p:spPr>
          <a:xfrm>
            <a:off x="5035139" y="1123704"/>
            <a:ext cx="7156861" cy="4610591"/>
          </a:xfrm>
          <a:prstGeom prst="rect">
            <a:avLst/>
          </a:prstGeom>
        </p:spPr>
      </p:pic>
      <p:pic>
        <p:nvPicPr>
          <p:cNvPr id="4" name="Image 3">
            <a:extLst>
              <a:ext uri="{FF2B5EF4-FFF2-40B4-BE49-F238E27FC236}">
                <a16:creationId xmlns:a16="http://schemas.microsoft.com/office/drawing/2014/main" id="{4E3BC745-0389-431F-C198-F4F38F8CE2CC}"/>
              </a:ext>
            </a:extLst>
          </p:cNvPr>
          <p:cNvPicPr>
            <a:picLocks noChangeAspect="1"/>
          </p:cNvPicPr>
          <p:nvPr/>
        </p:nvPicPr>
        <p:blipFill>
          <a:blip r:embed="rId4"/>
          <a:stretch>
            <a:fillRect/>
          </a:stretch>
        </p:blipFill>
        <p:spPr>
          <a:xfrm>
            <a:off x="757231" y="3933696"/>
            <a:ext cx="3959924" cy="2903517"/>
          </a:xfrm>
          <a:prstGeom prst="rect">
            <a:avLst/>
          </a:prstGeom>
        </p:spPr>
      </p:pic>
    </p:spTree>
    <p:extLst>
      <p:ext uri="{BB962C8B-B14F-4D97-AF65-F5344CB8AC3E}">
        <p14:creationId xmlns:p14="http://schemas.microsoft.com/office/powerpoint/2010/main" val="12509055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31</a:t>
            </a:fld>
            <a:endParaRPr lang="fr-FR"/>
          </a:p>
        </p:txBody>
      </p:sp>
      <p:pic>
        <p:nvPicPr>
          <p:cNvPr id="3" name="Image 2">
            <a:extLst>
              <a:ext uri="{FF2B5EF4-FFF2-40B4-BE49-F238E27FC236}">
                <a16:creationId xmlns:a16="http://schemas.microsoft.com/office/drawing/2014/main" id="{CDBCD411-CC65-22A5-6B79-3F5001120F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34896" y="-1"/>
            <a:ext cx="3004595" cy="3863661"/>
          </a:xfrm>
          <a:prstGeom prst="rect">
            <a:avLst/>
          </a:prstGeom>
        </p:spPr>
      </p:pic>
      <p:pic>
        <p:nvPicPr>
          <p:cNvPr id="6" name="Image 5">
            <a:extLst>
              <a:ext uri="{FF2B5EF4-FFF2-40B4-BE49-F238E27FC236}">
                <a16:creationId xmlns:a16="http://schemas.microsoft.com/office/drawing/2014/main" id="{74F8B458-FD2E-934E-2B79-86113F4D9B28}"/>
              </a:ext>
            </a:extLst>
          </p:cNvPr>
          <p:cNvPicPr>
            <a:picLocks noChangeAspect="1"/>
          </p:cNvPicPr>
          <p:nvPr/>
        </p:nvPicPr>
        <p:blipFill rotWithShape="1">
          <a:blip r:embed="rId3">
            <a:extLst>
              <a:ext uri="{28A0092B-C50C-407E-A947-70E740481C1C}">
                <a14:useLocalDpi xmlns:a14="http://schemas.microsoft.com/office/drawing/2010/main" val="0"/>
              </a:ext>
            </a:extLst>
          </a:blip>
          <a:srcRect l="-243" r="12929"/>
          <a:stretch/>
        </p:blipFill>
        <p:spPr>
          <a:xfrm>
            <a:off x="5035139" y="1123704"/>
            <a:ext cx="7156861" cy="4610591"/>
          </a:xfrm>
          <a:prstGeom prst="rect">
            <a:avLst/>
          </a:prstGeom>
        </p:spPr>
      </p:pic>
      <p:pic>
        <p:nvPicPr>
          <p:cNvPr id="4" name="Image 3">
            <a:extLst>
              <a:ext uri="{FF2B5EF4-FFF2-40B4-BE49-F238E27FC236}">
                <a16:creationId xmlns:a16="http://schemas.microsoft.com/office/drawing/2014/main" id="{4E3BC745-0389-431F-C198-F4F38F8CE2CC}"/>
              </a:ext>
            </a:extLst>
          </p:cNvPr>
          <p:cNvPicPr>
            <a:picLocks noChangeAspect="1"/>
          </p:cNvPicPr>
          <p:nvPr/>
        </p:nvPicPr>
        <p:blipFill>
          <a:blip r:embed="rId4"/>
          <a:stretch>
            <a:fillRect/>
          </a:stretch>
        </p:blipFill>
        <p:spPr>
          <a:xfrm>
            <a:off x="757231" y="3933696"/>
            <a:ext cx="3959924" cy="2903517"/>
          </a:xfrm>
          <a:prstGeom prst="rect">
            <a:avLst/>
          </a:prstGeom>
        </p:spPr>
      </p:pic>
    </p:spTree>
    <p:extLst>
      <p:ext uri="{BB962C8B-B14F-4D97-AF65-F5344CB8AC3E}">
        <p14:creationId xmlns:p14="http://schemas.microsoft.com/office/powerpoint/2010/main" val="18736320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OMNICANALITE</a:t>
            </a:r>
            <a:br>
              <a:rPr lang="fr-FR" b="1" dirty="0">
                <a:latin typeface="Avenir Next LT Pro" panose="020B0504020202020204" pitchFamily="34" charset="0"/>
              </a:rPr>
            </a:br>
            <a:r>
              <a:rPr lang="fr-FR" b="1" dirty="0">
                <a:latin typeface="Avenir Next LT Pro" panose="020B0504020202020204" pitchFamily="34" charset="0"/>
              </a:rPr>
              <a:t>DOS TG</a:t>
            </a:r>
          </a:p>
        </p:txBody>
      </p:sp>
      <p:grpSp>
        <p:nvGrpSpPr>
          <p:cNvPr id="2" name="Groupe 1">
            <a:extLst>
              <a:ext uri="{FF2B5EF4-FFF2-40B4-BE49-F238E27FC236}">
                <a16:creationId xmlns:a16="http://schemas.microsoft.com/office/drawing/2014/main" id="{87553FFE-2BFE-13A0-BC56-3C1EF6CDE0B8}"/>
              </a:ext>
            </a:extLst>
          </p:cNvPr>
          <p:cNvGrpSpPr/>
          <p:nvPr/>
        </p:nvGrpSpPr>
        <p:grpSpPr>
          <a:xfrm>
            <a:off x="6286886" y="575262"/>
            <a:ext cx="4500051" cy="5707475"/>
            <a:chOff x="3176522" y="-87579"/>
            <a:chExt cx="5488460" cy="6961088"/>
          </a:xfrm>
        </p:grpSpPr>
        <p:pic>
          <p:nvPicPr>
            <p:cNvPr id="3" name="Image 2">
              <a:extLst>
                <a:ext uri="{FF2B5EF4-FFF2-40B4-BE49-F238E27FC236}">
                  <a16:creationId xmlns:a16="http://schemas.microsoft.com/office/drawing/2014/main" id="{D550F9F7-8B84-F1B8-7ABC-95DB36355650}"/>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t="3791" b="6535"/>
            <a:stretch/>
          </p:blipFill>
          <p:spPr>
            <a:xfrm>
              <a:off x="3176522" y="-87579"/>
              <a:ext cx="5488460" cy="6961088"/>
            </a:xfrm>
            <a:prstGeom prst="rect">
              <a:avLst/>
            </a:prstGeom>
          </p:spPr>
        </p:pic>
        <p:sp>
          <p:nvSpPr>
            <p:cNvPr id="4" name="Forme libre : forme 3">
              <a:extLst>
                <a:ext uri="{FF2B5EF4-FFF2-40B4-BE49-F238E27FC236}">
                  <a16:creationId xmlns:a16="http://schemas.microsoft.com/office/drawing/2014/main" id="{18CF5432-E303-A119-ABDD-3BBD5E67E023}"/>
                </a:ext>
              </a:extLst>
            </p:cNvPr>
            <p:cNvSpPr/>
            <p:nvPr/>
          </p:nvSpPr>
          <p:spPr>
            <a:xfrm>
              <a:off x="5728447" y="1622612"/>
              <a:ext cx="1918447" cy="3801035"/>
            </a:xfrm>
            <a:custGeom>
              <a:avLst/>
              <a:gdLst>
                <a:gd name="connsiteX0" fmla="*/ 161365 w 1918447"/>
                <a:gd name="connsiteY0" fmla="*/ 0 h 3801035"/>
                <a:gd name="connsiteX1" fmla="*/ 1918447 w 1918447"/>
                <a:gd name="connsiteY1" fmla="*/ 17929 h 3801035"/>
                <a:gd name="connsiteX2" fmla="*/ 1882588 w 1918447"/>
                <a:gd name="connsiteY2" fmla="*/ 3693459 h 3801035"/>
                <a:gd name="connsiteX3" fmla="*/ 1156447 w 1918447"/>
                <a:gd name="connsiteY3" fmla="*/ 3711388 h 3801035"/>
                <a:gd name="connsiteX4" fmla="*/ 1066800 w 1918447"/>
                <a:gd name="connsiteY4" fmla="*/ 3801035 h 3801035"/>
                <a:gd name="connsiteX5" fmla="*/ 0 w 1918447"/>
                <a:gd name="connsiteY5" fmla="*/ 3792070 h 3801035"/>
                <a:gd name="connsiteX6" fmla="*/ 35859 w 1918447"/>
                <a:gd name="connsiteY6" fmla="*/ 2599764 h 3801035"/>
                <a:gd name="connsiteX7" fmla="*/ 188259 w 1918447"/>
                <a:gd name="connsiteY7" fmla="*/ 2339788 h 3801035"/>
                <a:gd name="connsiteX8" fmla="*/ 313765 w 1918447"/>
                <a:gd name="connsiteY8" fmla="*/ 2375647 h 3801035"/>
                <a:gd name="connsiteX9" fmla="*/ 179294 w 1918447"/>
                <a:gd name="connsiteY9" fmla="*/ 2366682 h 3801035"/>
                <a:gd name="connsiteX10" fmla="*/ 161365 w 1918447"/>
                <a:gd name="connsiteY10" fmla="*/ 0 h 380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8447" h="3801035">
                  <a:moveTo>
                    <a:pt x="161365" y="0"/>
                  </a:moveTo>
                  <a:lnTo>
                    <a:pt x="1918447" y="17929"/>
                  </a:lnTo>
                  <a:lnTo>
                    <a:pt x="1882588" y="3693459"/>
                  </a:lnTo>
                  <a:lnTo>
                    <a:pt x="1156447" y="3711388"/>
                  </a:lnTo>
                  <a:lnTo>
                    <a:pt x="1066800" y="3801035"/>
                  </a:lnTo>
                  <a:lnTo>
                    <a:pt x="0" y="3792070"/>
                  </a:lnTo>
                  <a:lnTo>
                    <a:pt x="35859" y="2599764"/>
                  </a:lnTo>
                  <a:lnTo>
                    <a:pt x="188259" y="2339788"/>
                  </a:lnTo>
                  <a:lnTo>
                    <a:pt x="313765" y="2375647"/>
                  </a:lnTo>
                  <a:lnTo>
                    <a:pt x="179294" y="2366682"/>
                  </a:lnTo>
                  <a:lnTo>
                    <a:pt x="161365" y="0"/>
                  </a:lnTo>
                  <a:close/>
                </a:path>
              </a:pathLst>
            </a:custGeom>
            <a:solidFill>
              <a:srgbClr val="00B050">
                <a:alpha val="7843"/>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Forme libre : forme 4">
              <a:extLst>
                <a:ext uri="{FF2B5EF4-FFF2-40B4-BE49-F238E27FC236}">
                  <a16:creationId xmlns:a16="http://schemas.microsoft.com/office/drawing/2014/main" id="{262607C5-CE9B-2DF6-96C8-00780B67585D}"/>
                </a:ext>
              </a:extLst>
            </p:cNvPr>
            <p:cNvSpPr/>
            <p:nvPr/>
          </p:nvSpPr>
          <p:spPr>
            <a:xfrm>
              <a:off x="4455459" y="1595718"/>
              <a:ext cx="1452282" cy="4204447"/>
            </a:xfrm>
            <a:custGeom>
              <a:avLst/>
              <a:gdLst>
                <a:gd name="connsiteX0" fmla="*/ 609600 w 1452282"/>
                <a:gd name="connsiteY0" fmla="*/ 0 h 4204447"/>
                <a:gd name="connsiteX1" fmla="*/ 385482 w 1452282"/>
                <a:gd name="connsiteY1" fmla="*/ 259976 h 4204447"/>
                <a:gd name="connsiteX2" fmla="*/ 403412 w 1452282"/>
                <a:gd name="connsiteY2" fmla="*/ 1299882 h 4204447"/>
                <a:gd name="connsiteX3" fmla="*/ 170329 w 1452282"/>
                <a:gd name="connsiteY3" fmla="*/ 1524000 h 4204447"/>
                <a:gd name="connsiteX4" fmla="*/ 206188 w 1452282"/>
                <a:gd name="connsiteY4" fmla="*/ 2411506 h 4204447"/>
                <a:gd name="connsiteX5" fmla="*/ 26894 w 1452282"/>
                <a:gd name="connsiteY5" fmla="*/ 2626658 h 4204447"/>
                <a:gd name="connsiteX6" fmla="*/ 0 w 1452282"/>
                <a:gd name="connsiteY6" fmla="*/ 3774141 h 4204447"/>
                <a:gd name="connsiteX7" fmla="*/ 206188 w 1452282"/>
                <a:gd name="connsiteY7" fmla="*/ 4204447 h 4204447"/>
                <a:gd name="connsiteX8" fmla="*/ 286870 w 1452282"/>
                <a:gd name="connsiteY8" fmla="*/ 4069976 h 4204447"/>
                <a:gd name="connsiteX9" fmla="*/ 466165 w 1452282"/>
                <a:gd name="connsiteY9" fmla="*/ 4069976 h 4204447"/>
                <a:gd name="connsiteX10" fmla="*/ 484094 w 1452282"/>
                <a:gd name="connsiteY10" fmla="*/ 3720353 h 4204447"/>
                <a:gd name="connsiteX11" fmla="*/ 1290917 w 1452282"/>
                <a:gd name="connsiteY11" fmla="*/ 3720353 h 4204447"/>
                <a:gd name="connsiteX12" fmla="*/ 1308847 w 1452282"/>
                <a:gd name="connsiteY12" fmla="*/ 2617694 h 4204447"/>
                <a:gd name="connsiteX13" fmla="*/ 1452282 w 1452282"/>
                <a:gd name="connsiteY13" fmla="*/ 2402541 h 4204447"/>
                <a:gd name="connsiteX14" fmla="*/ 1434353 w 1452282"/>
                <a:gd name="connsiteY14" fmla="*/ 26894 h 4204447"/>
                <a:gd name="connsiteX15" fmla="*/ 609600 w 1452282"/>
                <a:gd name="connsiteY15" fmla="*/ 0 h 420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52282" h="4204447">
                  <a:moveTo>
                    <a:pt x="609600" y="0"/>
                  </a:moveTo>
                  <a:lnTo>
                    <a:pt x="385482" y="259976"/>
                  </a:lnTo>
                  <a:lnTo>
                    <a:pt x="403412" y="1299882"/>
                  </a:lnTo>
                  <a:lnTo>
                    <a:pt x="170329" y="1524000"/>
                  </a:lnTo>
                  <a:lnTo>
                    <a:pt x="206188" y="2411506"/>
                  </a:lnTo>
                  <a:lnTo>
                    <a:pt x="26894" y="2626658"/>
                  </a:lnTo>
                  <a:lnTo>
                    <a:pt x="0" y="3774141"/>
                  </a:lnTo>
                  <a:lnTo>
                    <a:pt x="206188" y="4204447"/>
                  </a:lnTo>
                  <a:lnTo>
                    <a:pt x="286870" y="4069976"/>
                  </a:lnTo>
                  <a:lnTo>
                    <a:pt x="466165" y="4069976"/>
                  </a:lnTo>
                  <a:lnTo>
                    <a:pt x="484094" y="3720353"/>
                  </a:lnTo>
                  <a:lnTo>
                    <a:pt x="1290917" y="3720353"/>
                  </a:lnTo>
                  <a:lnTo>
                    <a:pt x="1308847" y="2617694"/>
                  </a:lnTo>
                  <a:lnTo>
                    <a:pt x="1452282" y="2402541"/>
                  </a:lnTo>
                  <a:lnTo>
                    <a:pt x="1434353" y="26894"/>
                  </a:lnTo>
                  <a:lnTo>
                    <a:pt x="609600" y="0"/>
                  </a:lnTo>
                  <a:close/>
                </a:path>
              </a:pathLst>
            </a:custGeom>
            <a:solidFill>
              <a:srgbClr val="FF0000">
                <a:alpha val="7843"/>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Forme libre : forme 6">
              <a:extLst>
                <a:ext uri="{FF2B5EF4-FFF2-40B4-BE49-F238E27FC236}">
                  <a16:creationId xmlns:a16="http://schemas.microsoft.com/office/drawing/2014/main" id="{73EB5198-B99F-ECA2-8813-595F393E533E}"/>
                </a:ext>
              </a:extLst>
            </p:cNvPr>
            <p:cNvSpPr/>
            <p:nvPr/>
          </p:nvSpPr>
          <p:spPr>
            <a:xfrm>
              <a:off x="4401671" y="5683624"/>
              <a:ext cx="1380564" cy="968188"/>
            </a:xfrm>
            <a:custGeom>
              <a:avLst/>
              <a:gdLst>
                <a:gd name="connsiteX0" fmla="*/ 17929 w 1380564"/>
                <a:gd name="connsiteY0" fmla="*/ 394447 h 968188"/>
                <a:gd name="connsiteX1" fmla="*/ 349623 w 1380564"/>
                <a:gd name="connsiteY1" fmla="*/ 0 h 968188"/>
                <a:gd name="connsiteX2" fmla="*/ 555811 w 1380564"/>
                <a:gd name="connsiteY2" fmla="*/ 0 h 968188"/>
                <a:gd name="connsiteX3" fmla="*/ 573741 w 1380564"/>
                <a:gd name="connsiteY3" fmla="*/ 233082 h 968188"/>
                <a:gd name="connsiteX4" fmla="*/ 663388 w 1380564"/>
                <a:gd name="connsiteY4" fmla="*/ 385482 h 968188"/>
                <a:gd name="connsiteX5" fmla="*/ 681317 w 1380564"/>
                <a:gd name="connsiteY5" fmla="*/ 609600 h 968188"/>
                <a:gd name="connsiteX6" fmla="*/ 1371600 w 1380564"/>
                <a:gd name="connsiteY6" fmla="*/ 609600 h 968188"/>
                <a:gd name="connsiteX7" fmla="*/ 1380564 w 1380564"/>
                <a:gd name="connsiteY7" fmla="*/ 806823 h 968188"/>
                <a:gd name="connsiteX8" fmla="*/ 1246094 w 1380564"/>
                <a:gd name="connsiteY8" fmla="*/ 968188 h 968188"/>
                <a:gd name="connsiteX9" fmla="*/ 457200 w 1380564"/>
                <a:gd name="connsiteY9" fmla="*/ 950258 h 968188"/>
                <a:gd name="connsiteX10" fmla="*/ 313764 w 1380564"/>
                <a:gd name="connsiteY10" fmla="*/ 806823 h 968188"/>
                <a:gd name="connsiteX11" fmla="*/ 322729 w 1380564"/>
                <a:gd name="connsiteY11" fmla="*/ 600635 h 968188"/>
                <a:gd name="connsiteX12" fmla="*/ 17929 w 1380564"/>
                <a:gd name="connsiteY12" fmla="*/ 591670 h 968188"/>
                <a:gd name="connsiteX13" fmla="*/ 0 w 1380564"/>
                <a:gd name="connsiteY13" fmla="*/ 268941 h 968188"/>
                <a:gd name="connsiteX14" fmla="*/ 17929 w 1380564"/>
                <a:gd name="connsiteY14" fmla="*/ 394447 h 968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80564" h="968188">
                  <a:moveTo>
                    <a:pt x="17929" y="394447"/>
                  </a:moveTo>
                  <a:lnTo>
                    <a:pt x="349623" y="0"/>
                  </a:lnTo>
                  <a:lnTo>
                    <a:pt x="555811" y="0"/>
                  </a:lnTo>
                  <a:lnTo>
                    <a:pt x="573741" y="233082"/>
                  </a:lnTo>
                  <a:lnTo>
                    <a:pt x="663388" y="385482"/>
                  </a:lnTo>
                  <a:lnTo>
                    <a:pt x="681317" y="609600"/>
                  </a:lnTo>
                  <a:lnTo>
                    <a:pt x="1371600" y="609600"/>
                  </a:lnTo>
                  <a:lnTo>
                    <a:pt x="1380564" y="806823"/>
                  </a:lnTo>
                  <a:lnTo>
                    <a:pt x="1246094" y="968188"/>
                  </a:lnTo>
                  <a:lnTo>
                    <a:pt x="457200" y="950258"/>
                  </a:lnTo>
                  <a:lnTo>
                    <a:pt x="313764" y="806823"/>
                  </a:lnTo>
                  <a:lnTo>
                    <a:pt x="322729" y="600635"/>
                  </a:lnTo>
                  <a:lnTo>
                    <a:pt x="17929" y="591670"/>
                  </a:lnTo>
                  <a:lnTo>
                    <a:pt x="0" y="268941"/>
                  </a:lnTo>
                  <a:lnTo>
                    <a:pt x="17929" y="394447"/>
                  </a:lnTo>
                  <a:close/>
                </a:path>
              </a:pathLst>
            </a:custGeom>
            <a:solidFill>
              <a:schemeClr val="tx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cxnSp>
        <p:nvCxnSpPr>
          <p:cNvPr id="8" name="Connecteur droit avec flèche 7">
            <a:extLst>
              <a:ext uri="{FF2B5EF4-FFF2-40B4-BE49-F238E27FC236}">
                <a16:creationId xmlns:a16="http://schemas.microsoft.com/office/drawing/2014/main" id="{4E225214-A874-184B-0C3F-D84BA31EC351}"/>
              </a:ext>
            </a:extLst>
          </p:cNvPr>
          <p:cNvCxnSpPr>
            <a:cxnSpLocks/>
          </p:cNvCxnSpPr>
          <p:nvPr/>
        </p:nvCxnSpPr>
        <p:spPr>
          <a:xfrm>
            <a:off x="3459688" y="3370013"/>
            <a:ext cx="5330351" cy="67104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69899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33</a:t>
            </a:fld>
            <a:endParaRPr lang="fr-FR"/>
          </a:p>
        </p:txBody>
      </p:sp>
      <p:pic>
        <p:nvPicPr>
          <p:cNvPr id="3" name="Image 2">
            <a:extLst>
              <a:ext uri="{FF2B5EF4-FFF2-40B4-BE49-F238E27FC236}">
                <a16:creationId xmlns:a16="http://schemas.microsoft.com/office/drawing/2014/main" id="{D6F465D0-4CBD-ECFB-9393-E1B847E9BF8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770625" y="0"/>
            <a:ext cx="5143500" cy="6858000"/>
          </a:xfrm>
          <a:prstGeom prst="rect">
            <a:avLst/>
          </a:prstGeom>
        </p:spPr>
      </p:pic>
      <p:pic>
        <p:nvPicPr>
          <p:cNvPr id="6" name="Image 5" descr="Une image contenant texte, capture d’écran, Police, conception&#10;&#10;Description générée automatiquement">
            <a:extLst>
              <a:ext uri="{FF2B5EF4-FFF2-40B4-BE49-F238E27FC236}">
                <a16:creationId xmlns:a16="http://schemas.microsoft.com/office/drawing/2014/main" id="{ED891387-6752-2B6E-1A82-6EDA544089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009" y="0"/>
            <a:ext cx="3429000" cy="6858000"/>
          </a:xfrm>
          <a:prstGeom prst="rect">
            <a:avLst/>
          </a:prstGeom>
        </p:spPr>
      </p:pic>
    </p:spTree>
    <p:extLst>
      <p:ext uri="{BB962C8B-B14F-4D97-AF65-F5344CB8AC3E}">
        <p14:creationId xmlns:p14="http://schemas.microsoft.com/office/powerpoint/2010/main" val="14187704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34</a:t>
            </a:fld>
            <a:endParaRPr lang="fr-FR"/>
          </a:p>
        </p:txBody>
      </p:sp>
      <p:pic>
        <p:nvPicPr>
          <p:cNvPr id="3" name="Image 2">
            <a:extLst>
              <a:ext uri="{FF2B5EF4-FFF2-40B4-BE49-F238E27FC236}">
                <a16:creationId xmlns:a16="http://schemas.microsoft.com/office/drawing/2014/main" id="{20A620B1-E0FB-857D-1863-D93C9356A03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73993" y="7578"/>
            <a:ext cx="3421421" cy="6842843"/>
          </a:xfrm>
          <a:prstGeom prst="rect">
            <a:avLst/>
          </a:prstGeom>
        </p:spPr>
      </p:pic>
      <p:pic>
        <p:nvPicPr>
          <p:cNvPr id="6" name="Image 5">
            <a:extLst>
              <a:ext uri="{FF2B5EF4-FFF2-40B4-BE49-F238E27FC236}">
                <a16:creationId xmlns:a16="http://schemas.microsoft.com/office/drawing/2014/main" id="{78652FD1-62B7-8AF6-F829-1713BDBB08E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70625" y="0"/>
            <a:ext cx="5143500" cy="6858000"/>
          </a:xfrm>
          <a:prstGeom prst="rect">
            <a:avLst/>
          </a:prstGeom>
        </p:spPr>
      </p:pic>
    </p:spTree>
    <p:extLst>
      <p:ext uri="{BB962C8B-B14F-4D97-AF65-F5344CB8AC3E}">
        <p14:creationId xmlns:p14="http://schemas.microsoft.com/office/powerpoint/2010/main" val="3951964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35</a:t>
            </a:fld>
            <a:endParaRPr lang="fr-FR"/>
          </a:p>
        </p:txBody>
      </p:sp>
      <p:pic>
        <p:nvPicPr>
          <p:cNvPr id="3" name="Image 2">
            <a:extLst>
              <a:ext uri="{FF2B5EF4-FFF2-40B4-BE49-F238E27FC236}">
                <a16:creationId xmlns:a16="http://schemas.microsoft.com/office/drawing/2014/main" id="{ABA33F06-0BDD-11E4-64A7-FFD3F730E35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517642" y="0"/>
            <a:ext cx="5143500" cy="6858000"/>
          </a:xfrm>
          <a:prstGeom prst="rect">
            <a:avLst/>
          </a:prstGeom>
        </p:spPr>
      </p:pic>
      <p:pic>
        <p:nvPicPr>
          <p:cNvPr id="6" name="Image 5">
            <a:extLst>
              <a:ext uri="{FF2B5EF4-FFF2-40B4-BE49-F238E27FC236}">
                <a16:creationId xmlns:a16="http://schemas.microsoft.com/office/drawing/2014/main" id="{6345A589-B706-E343-59B7-0F1247BF5B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84063" y="15140"/>
            <a:ext cx="3398753" cy="6827719"/>
          </a:xfrm>
          <a:prstGeom prst="rect">
            <a:avLst/>
          </a:prstGeom>
        </p:spPr>
      </p:pic>
    </p:spTree>
    <p:extLst>
      <p:ext uri="{BB962C8B-B14F-4D97-AF65-F5344CB8AC3E}">
        <p14:creationId xmlns:p14="http://schemas.microsoft.com/office/powerpoint/2010/main" val="263309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OMNICANALITE</a:t>
            </a:r>
            <a:br>
              <a:rPr lang="fr-FR" b="1" dirty="0">
                <a:latin typeface="Avenir Next LT Pro" panose="020B0504020202020204" pitchFamily="34" charset="0"/>
              </a:rPr>
            </a:br>
            <a:r>
              <a:rPr lang="fr-FR" b="1" dirty="0">
                <a:latin typeface="Avenir Next LT Pro" panose="020B0504020202020204" pitchFamily="34" charset="0"/>
              </a:rPr>
              <a:t>JOUE DE TG</a:t>
            </a:r>
          </a:p>
        </p:txBody>
      </p:sp>
    </p:spTree>
    <p:extLst>
      <p:ext uri="{BB962C8B-B14F-4D97-AF65-F5344CB8AC3E}">
        <p14:creationId xmlns:p14="http://schemas.microsoft.com/office/powerpoint/2010/main" val="17266316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37</a:t>
            </a:fld>
            <a:endParaRPr lang="fr-FR"/>
          </a:p>
        </p:txBody>
      </p:sp>
      <p:pic>
        <p:nvPicPr>
          <p:cNvPr id="8" name="Image 7">
            <a:extLst>
              <a:ext uri="{FF2B5EF4-FFF2-40B4-BE49-F238E27FC236}">
                <a16:creationId xmlns:a16="http://schemas.microsoft.com/office/drawing/2014/main" id="{8753CC1F-BFB8-A6F3-F800-CEE1F16158B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619634" y="0"/>
            <a:ext cx="5143500" cy="6858000"/>
          </a:xfrm>
          <a:prstGeom prst="rect">
            <a:avLst/>
          </a:prstGeom>
        </p:spPr>
      </p:pic>
      <p:pic>
        <p:nvPicPr>
          <p:cNvPr id="11" name="Image 10">
            <a:extLst>
              <a:ext uri="{FF2B5EF4-FFF2-40B4-BE49-F238E27FC236}">
                <a16:creationId xmlns:a16="http://schemas.microsoft.com/office/drawing/2014/main" id="{77BD6559-D9AB-F03F-4937-0E5B0091FCC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09808" y="1"/>
            <a:ext cx="2706905" cy="6857997"/>
          </a:xfrm>
          <a:prstGeom prst="rect">
            <a:avLst/>
          </a:prstGeom>
        </p:spPr>
      </p:pic>
      <p:pic>
        <p:nvPicPr>
          <p:cNvPr id="13" name="Image 12">
            <a:extLst>
              <a:ext uri="{FF2B5EF4-FFF2-40B4-BE49-F238E27FC236}">
                <a16:creationId xmlns:a16="http://schemas.microsoft.com/office/drawing/2014/main" id="{8EE789A0-1800-B062-88AC-EB231AEECCA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90272" y="0"/>
            <a:ext cx="2678316" cy="6858000"/>
          </a:xfrm>
          <a:prstGeom prst="rect">
            <a:avLst/>
          </a:prstGeom>
        </p:spPr>
      </p:pic>
    </p:spTree>
    <p:extLst>
      <p:ext uri="{BB962C8B-B14F-4D97-AF65-F5344CB8AC3E}">
        <p14:creationId xmlns:p14="http://schemas.microsoft.com/office/powerpoint/2010/main" val="24862759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38</a:t>
            </a:fld>
            <a:endParaRPr lang="fr-FR"/>
          </a:p>
        </p:txBody>
      </p:sp>
      <p:pic>
        <p:nvPicPr>
          <p:cNvPr id="3" name="Image 2">
            <a:extLst>
              <a:ext uri="{FF2B5EF4-FFF2-40B4-BE49-F238E27FC236}">
                <a16:creationId xmlns:a16="http://schemas.microsoft.com/office/drawing/2014/main" id="{79A60C76-DEF9-601C-4111-B7AB9D7E11A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976025" y="0"/>
            <a:ext cx="5143500" cy="6858000"/>
          </a:xfrm>
          <a:prstGeom prst="rect">
            <a:avLst/>
          </a:prstGeom>
        </p:spPr>
      </p:pic>
      <p:pic>
        <p:nvPicPr>
          <p:cNvPr id="6" name="Image 5">
            <a:extLst>
              <a:ext uri="{FF2B5EF4-FFF2-40B4-BE49-F238E27FC236}">
                <a16:creationId xmlns:a16="http://schemas.microsoft.com/office/drawing/2014/main" id="{FAEFA6E5-DDFA-5C40-C261-1680EBADC2F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47764" y="16787"/>
            <a:ext cx="2693373" cy="6824425"/>
          </a:xfrm>
          <a:prstGeom prst="rect">
            <a:avLst/>
          </a:prstGeom>
        </p:spPr>
      </p:pic>
      <p:pic>
        <p:nvPicPr>
          <p:cNvPr id="8" name="Image 7">
            <a:extLst>
              <a:ext uri="{FF2B5EF4-FFF2-40B4-BE49-F238E27FC236}">
                <a16:creationId xmlns:a16="http://schemas.microsoft.com/office/drawing/2014/main" id="{7C34E134-D273-167F-0013-2F55D68C30B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8023" y="33297"/>
            <a:ext cx="2725059" cy="6791405"/>
          </a:xfrm>
          <a:prstGeom prst="rect">
            <a:avLst/>
          </a:prstGeom>
        </p:spPr>
      </p:pic>
    </p:spTree>
    <p:extLst>
      <p:ext uri="{BB962C8B-B14F-4D97-AF65-F5344CB8AC3E}">
        <p14:creationId xmlns:p14="http://schemas.microsoft.com/office/powerpoint/2010/main" val="25685956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39</a:t>
            </a:fld>
            <a:endParaRPr lang="fr-FR"/>
          </a:p>
        </p:txBody>
      </p:sp>
      <p:pic>
        <p:nvPicPr>
          <p:cNvPr id="3" name="Image 2">
            <a:extLst>
              <a:ext uri="{FF2B5EF4-FFF2-40B4-BE49-F238E27FC236}">
                <a16:creationId xmlns:a16="http://schemas.microsoft.com/office/drawing/2014/main" id="{E12E623A-EF4D-8E4C-C567-66D9150AF4B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619634" y="0"/>
            <a:ext cx="5143500" cy="6858000"/>
          </a:xfrm>
          <a:prstGeom prst="rect">
            <a:avLst/>
          </a:prstGeom>
        </p:spPr>
      </p:pic>
      <p:pic>
        <p:nvPicPr>
          <p:cNvPr id="7" name="Image 6">
            <a:extLst>
              <a:ext uri="{FF2B5EF4-FFF2-40B4-BE49-F238E27FC236}">
                <a16:creationId xmlns:a16="http://schemas.microsoft.com/office/drawing/2014/main" id="{7AF01EEB-84D9-C4FB-DF1D-ECDE56C6621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55866" y="2817"/>
            <a:ext cx="5492469" cy="6852365"/>
          </a:xfrm>
          <a:prstGeom prst="rect">
            <a:avLst/>
          </a:prstGeom>
        </p:spPr>
      </p:pic>
    </p:spTree>
    <p:extLst>
      <p:ext uri="{BB962C8B-B14F-4D97-AF65-F5344CB8AC3E}">
        <p14:creationId xmlns:p14="http://schemas.microsoft.com/office/powerpoint/2010/main" val="3701711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b="1" dirty="0">
                <a:latin typeface="Avenir Next LT Pro" panose="020B0504020202020204" pitchFamily="34" charset="0"/>
              </a:rPr>
              <a:t>ETUDE SUR LA COMMUNICATION PLV </a:t>
            </a:r>
            <a:br>
              <a:rPr lang="fr-FR" b="1" dirty="0">
                <a:latin typeface="Avenir Next LT Pro" panose="020B0504020202020204" pitchFamily="34" charset="0"/>
              </a:rPr>
            </a:br>
            <a:r>
              <a:rPr lang="fr-FR" b="1" dirty="0">
                <a:latin typeface="Avenir Next LT Pro" panose="020B0504020202020204" pitchFamily="34" charset="0"/>
              </a:rPr>
              <a:t>DANS LES HALLES </a:t>
            </a: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585679" y="1606281"/>
            <a:ext cx="7303099" cy="3125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2000" b="1" dirty="0">
                <a:highlight>
                  <a:srgbClr val="FFE600"/>
                </a:highlight>
                <a:latin typeface="Avenir Next LT Pro" panose="020B0504020202020204" pitchFamily="34" charset="0"/>
              </a:rPr>
              <a:t>Utilité et Impact</a:t>
            </a:r>
            <a:br>
              <a:rPr lang="fr-FR" sz="2000" b="1" dirty="0">
                <a:highlight>
                  <a:srgbClr val="FFE600"/>
                </a:highlight>
                <a:latin typeface="Avenir Next LT Pro" panose="020B0504020202020204" pitchFamily="34" charset="0"/>
              </a:rPr>
            </a:br>
            <a:r>
              <a:rPr lang="fr-FR" sz="3600" b="1" dirty="0">
                <a:latin typeface="Avenir Next LT Pro" panose="020B0504020202020204" pitchFamily="34" charset="0"/>
              </a:rPr>
              <a:t>79% </a:t>
            </a:r>
            <a:r>
              <a:rPr lang="fr-FR" sz="2000" dirty="0">
                <a:latin typeface="Avenir Next LT Pro" panose="020B0504020202020204" pitchFamily="34" charset="0"/>
              </a:rPr>
              <a:t>des clients </a:t>
            </a:r>
            <a:r>
              <a:rPr lang="fr-FR" sz="2000" b="1" dirty="0">
                <a:latin typeface="Avenir Next LT Pro" panose="020B0504020202020204" pitchFamily="34" charset="0"/>
              </a:rPr>
              <a:t>trouvent la PLV utiles  </a:t>
            </a:r>
            <a:r>
              <a:rPr lang="fr-FR" sz="2000" dirty="0">
                <a:latin typeface="Avenir Next LT Pro" panose="020B0504020202020204" pitchFamily="34" charset="0"/>
              </a:rPr>
              <a:t>(et 89% pour les clients occasionnels)</a:t>
            </a:r>
            <a:br>
              <a:rPr lang="fr-FR" sz="2000" b="1" dirty="0">
                <a:latin typeface="Avenir Next LT Pro" panose="020B0504020202020204" pitchFamily="34" charset="0"/>
              </a:rPr>
            </a:br>
            <a:r>
              <a:rPr lang="fr-FR" sz="3600" b="1" dirty="0">
                <a:latin typeface="Avenir Next LT Pro" panose="020B0504020202020204" pitchFamily="34" charset="0"/>
              </a:rPr>
              <a:t>66% </a:t>
            </a:r>
            <a:r>
              <a:rPr lang="fr-FR" sz="2000" dirty="0">
                <a:latin typeface="Avenir Next LT Pro" panose="020B0504020202020204" pitchFamily="34" charset="0"/>
              </a:rPr>
              <a:t>des clients estiment qu'elles contribuent à </a:t>
            </a:r>
            <a:br>
              <a:rPr lang="fr-FR" sz="2000" dirty="0">
                <a:latin typeface="Avenir Next LT Pro" panose="020B0504020202020204" pitchFamily="34" charset="0"/>
              </a:rPr>
            </a:br>
            <a:r>
              <a:rPr lang="fr-FR" sz="2000" b="1" dirty="0">
                <a:latin typeface="Avenir Next LT Pro" panose="020B0504020202020204" pitchFamily="34" charset="0"/>
              </a:rPr>
              <a:t>rendre les halles plus attractives et animées </a:t>
            </a:r>
            <a:br>
              <a:rPr lang="fr-FR" sz="2000" b="1" dirty="0">
                <a:latin typeface="Avenir Next LT Pro" panose="020B0504020202020204" pitchFamily="34" charset="0"/>
              </a:rPr>
            </a:br>
            <a:r>
              <a:rPr lang="fr-FR" sz="2000" dirty="0">
                <a:latin typeface="Avenir Next LT Pro" panose="020B0504020202020204" pitchFamily="34" charset="0"/>
              </a:rPr>
              <a:t>pour 75% de la restauration rapide et pour 71% des traiteurs, </a:t>
            </a:r>
            <a:br>
              <a:rPr lang="fr-FR" sz="2000" dirty="0">
                <a:latin typeface="Avenir Next LT Pro" panose="020B0504020202020204" pitchFamily="34" charset="0"/>
              </a:rPr>
            </a:br>
            <a:r>
              <a:rPr lang="fr-FR" sz="2000" dirty="0">
                <a:latin typeface="Avenir Next LT Pro" panose="020B0504020202020204" pitchFamily="34" charset="0"/>
              </a:rPr>
              <a:t>la PLV rend les halles plus attractives</a:t>
            </a:r>
          </a:p>
          <a:p>
            <a:pPr algn="l"/>
            <a:endParaRPr lang="fr-FR" sz="2000" dirty="0">
              <a:latin typeface="Avenir Next LT Pro" panose="020B0504020202020204" pitchFamily="34" charset="0"/>
            </a:endParaRPr>
          </a:p>
          <a:p>
            <a:pPr algn="l"/>
            <a:r>
              <a:rPr lang="fr-FR" sz="2000" b="1" dirty="0">
                <a:highlight>
                  <a:srgbClr val="FFE600"/>
                </a:highlight>
                <a:latin typeface="Avenir Next LT Pro" panose="020B0504020202020204" pitchFamily="34" charset="0"/>
              </a:rPr>
              <a:t>Attentes – Verbatims </a:t>
            </a:r>
          </a:p>
          <a:p>
            <a:pPr algn="l"/>
            <a:r>
              <a:rPr lang="fr-FR" sz="2000" b="1" dirty="0">
                <a:latin typeface="Avenir Next LT Pro" panose="020B0504020202020204" pitchFamily="34" charset="0"/>
              </a:rPr>
              <a:t> Renforcer l’impact :</a:t>
            </a:r>
          </a:p>
          <a:p>
            <a:pPr algn="l"/>
            <a:endParaRPr lang="fr-FR" sz="2000" b="1" dirty="0">
              <a:latin typeface="Avenir Next LT Pro" panose="020B0504020202020204" pitchFamily="34" charset="0"/>
            </a:endParaRPr>
          </a:p>
        </p:txBody>
      </p:sp>
      <p:pic>
        <p:nvPicPr>
          <p:cNvPr id="6" name="Image 5">
            <a:extLst>
              <a:ext uri="{FF2B5EF4-FFF2-40B4-BE49-F238E27FC236}">
                <a16:creationId xmlns:a16="http://schemas.microsoft.com/office/drawing/2014/main" id="{2D4AC97D-770F-606D-B917-24CD5BE9067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
        <p:nvSpPr>
          <p:cNvPr id="3" name="ZoneTexte 2">
            <a:extLst>
              <a:ext uri="{FF2B5EF4-FFF2-40B4-BE49-F238E27FC236}">
                <a16:creationId xmlns:a16="http://schemas.microsoft.com/office/drawing/2014/main" id="{B85F6CC4-6F51-2B57-0E77-3B7478EADA1B}"/>
              </a:ext>
            </a:extLst>
          </p:cNvPr>
          <p:cNvSpPr txBox="1"/>
          <p:nvPr/>
        </p:nvSpPr>
        <p:spPr>
          <a:xfrm>
            <a:off x="490450" y="6407590"/>
            <a:ext cx="9002684" cy="461665"/>
          </a:xfrm>
          <a:prstGeom prst="rect">
            <a:avLst/>
          </a:prstGeom>
          <a:noFill/>
        </p:spPr>
        <p:txBody>
          <a:bodyPr wrap="square" rtlCol="0">
            <a:spAutoFit/>
          </a:bodyPr>
          <a:lstStyle/>
          <a:p>
            <a:r>
              <a:rPr lang="fr-FR" sz="1200" dirty="0"/>
              <a:t>Etude METRO menée auprès 740 clients ; 601 questionnaires complets (durée moyenne = 2 mn) 139 questionnaires partiels</a:t>
            </a:r>
          </a:p>
          <a:p>
            <a:endParaRPr lang="fr-FR" sz="1200" dirty="0"/>
          </a:p>
        </p:txBody>
      </p:sp>
      <p:sp>
        <p:nvSpPr>
          <p:cNvPr id="11" name="ZoneTexte 10">
            <a:extLst>
              <a:ext uri="{FF2B5EF4-FFF2-40B4-BE49-F238E27FC236}">
                <a16:creationId xmlns:a16="http://schemas.microsoft.com/office/drawing/2014/main" id="{73B062C2-8ABA-CB45-6FA1-CE64B46E900E}"/>
              </a:ext>
            </a:extLst>
          </p:cNvPr>
          <p:cNvSpPr txBox="1"/>
          <p:nvPr/>
        </p:nvSpPr>
        <p:spPr>
          <a:xfrm>
            <a:off x="710738" y="4838891"/>
            <a:ext cx="10195560"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Il faudrait qu’elles soient plus visibles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Un peu plus de visibilité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Plus colorées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1"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Je constate que nous sommes mal informés des promos et surtout en temps utile et sur les produits qui nous concernent, c'est parfois par hasard ou quand je me rends au magasin que je découvre des promos à la journée dont je n'ai pas connaissance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0" i="1" u="none" strike="noStrike" kern="1200" cap="none" spc="0" normalizeH="0" baseline="0" noProof="0" dirty="0">
              <a:ln>
                <a:noFill/>
              </a:ln>
              <a:solidFill>
                <a:srgbClr val="004282"/>
              </a:solidFill>
              <a:effectLst/>
              <a:uLnTx/>
              <a:uFillTx/>
              <a:latin typeface="CA Metro"/>
              <a:ea typeface="+mn-ea"/>
              <a:cs typeface="+mn-cs"/>
            </a:endParaRPr>
          </a:p>
        </p:txBody>
      </p:sp>
    </p:spTree>
    <p:extLst>
      <p:ext uri="{BB962C8B-B14F-4D97-AF65-F5344CB8AC3E}">
        <p14:creationId xmlns:p14="http://schemas.microsoft.com/office/powerpoint/2010/main" val="40626770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40</a:t>
            </a:fld>
            <a:endParaRPr lang="fr-FR"/>
          </a:p>
        </p:txBody>
      </p:sp>
      <p:pic>
        <p:nvPicPr>
          <p:cNvPr id="3" name="Image 2">
            <a:extLst>
              <a:ext uri="{FF2B5EF4-FFF2-40B4-BE49-F238E27FC236}">
                <a16:creationId xmlns:a16="http://schemas.microsoft.com/office/drawing/2014/main" id="{E12E623A-EF4D-8E4C-C567-66D9150AF4B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619634" y="0"/>
            <a:ext cx="5143500" cy="6858000"/>
          </a:xfrm>
          <a:prstGeom prst="rect">
            <a:avLst/>
          </a:prstGeom>
        </p:spPr>
      </p:pic>
      <p:pic>
        <p:nvPicPr>
          <p:cNvPr id="7" name="Image 6">
            <a:extLst>
              <a:ext uri="{FF2B5EF4-FFF2-40B4-BE49-F238E27FC236}">
                <a16:creationId xmlns:a16="http://schemas.microsoft.com/office/drawing/2014/main" id="{7AF01EEB-84D9-C4FB-DF1D-ECDE56C6621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6291" y="0"/>
            <a:ext cx="5451618" cy="6858000"/>
          </a:xfrm>
          <a:prstGeom prst="rect">
            <a:avLst/>
          </a:prstGeom>
        </p:spPr>
      </p:pic>
    </p:spTree>
    <p:extLst>
      <p:ext uri="{BB962C8B-B14F-4D97-AF65-F5344CB8AC3E}">
        <p14:creationId xmlns:p14="http://schemas.microsoft.com/office/powerpoint/2010/main" val="15776198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OMNICANALITE</a:t>
            </a:r>
            <a:br>
              <a:rPr lang="fr-FR" b="1" dirty="0">
                <a:latin typeface="Avenir Next LT Pro" panose="020B0504020202020204" pitchFamily="34" charset="0"/>
              </a:rPr>
            </a:br>
            <a:r>
              <a:rPr lang="fr-FR" b="1" dirty="0">
                <a:latin typeface="Avenir Next LT Pro" panose="020B0504020202020204" pitchFamily="34" charset="0"/>
              </a:rPr>
              <a:t>CHEVALET A4</a:t>
            </a:r>
          </a:p>
        </p:txBody>
      </p:sp>
    </p:spTree>
    <p:extLst>
      <p:ext uri="{BB962C8B-B14F-4D97-AF65-F5344CB8AC3E}">
        <p14:creationId xmlns:p14="http://schemas.microsoft.com/office/powerpoint/2010/main" val="27634563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id="{803C178A-C976-45CD-40C3-72E66E7D56E8}"/>
              </a:ext>
            </a:extLst>
          </p:cNvPr>
          <p:cNvPicPr>
            <a:picLocks noChangeAspect="1"/>
          </p:cNvPicPr>
          <p:nvPr/>
        </p:nvPicPr>
        <p:blipFill>
          <a:blip r:embed="rId2">
            <a:extLst>
              <a:ext uri="{28A0092B-C50C-407E-A947-70E740481C1C}">
                <a14:useLocalDpi xmlns:a14="http://schemas.microsoft.com/office/drawing/2010/main" val="0"/>
              </a:ext>
            </a:extLst>
          </a:blip>
          <a:srcRect t="11952" b="11952"/>
          <a:stretch/>
        </p:blipFill>
        <p:spPr>
          <a:xfrm>
            <a:off x="-65391" y="-9144"/>
            <a:ext cx="6768216" cy="6867144"/>
          </a:xfrm>
          <a:prstGeom prst="rect">
            <a:avLst/>
          </a:prstGeom>
        </p:spPr>
      </p:pic>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42</a:t>
            </a:fld>
            <a:endParaRPr lang="fr-FR"/>
          </a:p>
        </p:txBody>
      </p:sp>
      <p:pic>
        <p:nvPicPr>
          <p:cNvPr id="4" name="Image 3">
            <a:extLst>
              <a:ext uri="{FF2B5EF4-FFF2-40B4-BE49-F238E27FC236}">
                <a16:creationId xmlns:a16="http://schemas.microsoft.com/office/drawing/2014/main" id="{A4A4845D-EB6D-A265-73BE-E84B01AFA5FE}"/>
              </a:ext>
            </a:extLst>
          </p:cNvPr>
          <p:cNvPicPr>
            <a:picLocks noChangeAspect="1"/>
          </p:cNvPicPr>
          <p:nvPr/>
        </p:nvPicPr>
        <p:blipFill>
          <a:blip r:embed="rId3"/>
          <a:stretch>
            <a:fillRect/>
          </a:stretch>
        </p:blipFill>
        <p:spPr>
          <a:xfrm>
            <a:off x="7863504" y="1143404"/>
            <a:ext cx="3213412" cy="4571192"/>
          </a:xfrm>
          <a:prstGeom prst="rect">
            <a:avLst/>
          </a:prstGeom>
        </p:spPr>
      </p:pic>
    </p:spTree>
    <p:extLst>
      <p:ext uri="{BB962C8B-B14F-4D97-AF65-F5344CB8AC3E}">
        <p14:creationId xmlns:p14="http://schemas.microsoft.com/office/powerpoint/2010/main" val="8858070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id="{803C178A-C976-45CD-40C3-72E66E7D56E8}"/>
              </a:ext>
            </a:extLst>
          </p:cNvPr>
          <p:cNvPicPr>
            <a:picLocks noChangeAspect="1"/>
          </p:cNvPicPr>
          <p:nvPr/>
        </p:nvPicPr>
        <p:blipFill>
          <a:blip r:embed="rId2">
            <a:extLst>
              <a:ext uri="{28A0092B-C50C-407E-A947-70E740481C1C}">
                <a14:useLocalDpi xmlns:a14="http://schemas.microsoft.com/office/drawing/2010/main" val="0"/>
              </a:ext>
            </a:extLst>
          </a:blip>
          <a:srcRect t="11952" b="11952"/>
          <a:stretch/>
        </p:blipFill>
        <p:spPr>
          <a:xfrm>
            <a:off x="-65391" y="-9144"/>
            <a:ext cx="6768216" cy="6867144"/>
          </a:xfrm>
          <a:prstGeom prst="rect">
            <a:avLst/>
          </a:prstGeom>
        </p:spPr>
      </p:pic>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43</a:t>
            </a:fld>
            <a:endParaRPr lang="fr-FR"/>
          </a:p>
        </p:txBody>
      </p:sp>
      <p:pic>
        <p:nvPicPr>
          <p:cNvPr id="2" name="Image 1">
            <a:extLst>
              <a:ext uri="{FF2B5EF4-FFF2-40B4-BE49-F238E27FC236}">
                <a16:creationId xmlns:a16="http://schemas.microsoft.com/office/drawing/2014/main" id="{85B9526E-2E83-E8DA-3DCB-0CBF6F3F2F1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863504" y="1159528"/>
            <a:ext cx="3213412" cy="4538944"/>
          </a:xfrm>
          <a:prstGeom prst="rect">
            <a:avLst/>
          </a:prstGeom>
        </p:spPr>
      </p:pic>
    </p:spTree>
    <p:extLst>
      <p:ext uri="{BB962C8B-B14F-4D97-AF65-F5344CB8AC3E}">
        <p14:creationId xmlns:p14="http://schemas.microsoft.com/office/powerpoint/2010/main" val="7837688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TRANSVERSALITE DE L’OFFRE</a:t>
            </a:r>
            <a:br>
              <a:rPr lang="fr-FR" dirty="0">
                <a:latin typeface="Avenir Next LT Pro" panose="020B0504020202020204" pitchFamily="34" charset="0"/>
              </a:rPr>
            </a:br>
            <a:r>
              <a:rPr lang="fr-FR" dirty="0">
                <a:latin typeface="Avenir Next LT Pro" panose="020B0504020202020204" pitchFamily="34" charset="0"/>
              </a:rPr>
              <a:t>PIED AMERICAIN / A4</a:t>
            </a:r>
            <a:endParaRPr lang="fr-FR" b="1" dirty="0">
              <a:latin typeface="Avenir Next LT Pro" panose="020B0504020202020204" pitchFamily="34" charset="0"/>
            </a:endParaRPr>
          </a:p>
        </p:txBody>
      </p:sp>
    </p:spTree>
    <p:extLst>
      <p:ext uri="{BB962C8B-B14F-4D97-AF65-F5344CB8AC3E}">
        <p14:creationId xmlns:p14="http://schemas.microsoft.com/office/powerpoint/2010/main" val="14998067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45</a:t>
            </a:fld>
            <a:endParaRPr lang="fr-FR"/>
          </a:p>
        </p:txBody>
      </p:sp>
      <p:pic>
        <p:nvPicPr>
          <p:cNvPr id="3" name="Image 2" descr="Une image contenant texte, capture d’écran, Police, conception&#10;&#10;Description générée automatiquement">
            <a:extLst>
              <a:ext uri="{FF2B5EF4-FFF2-40B4-BE49-F238E27FC236}">
                <a16:creationId xmlns:a16="http://schemas.microsoft.com/office/drawing/2014/main" id="{FF6C74C6-2A5E-A242-33D3-A5F4DD357D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713" y="0"/>
            <a:ext cx="4850014" cy="6858000"/>
          </a:xfrm>
          <a:prstGeom prst="rect">
            <a:avLst/>
          </a:prstGeom>
        </p:spPr>
      </p:pic>
      <p:pic>
        <p:nvPicPr>
          <p:cNvPr id="4" name="Image 3" descr="Une image contenant nourriture, intérieur, Nourriture surgelée, Vitrine&#10;&#10;Description générée automatiquement">
            <a:extLst>
              <a:ext uri="{FF2B5EF4-FFF2-40B4-BE49-F238E27FC236}">
                <a16:creationId xmlns:a16="http://schemas.microsoft.com/office/drawing/2014/main" id="{723FD87E-52BD-4E95-14D5-3FD1282EC2E4}"/>
              </a:ext>
            </a:extLst>
          </p:cNvPr>
          <p:cNvPicPr>
            <a:picLocks noChangeAspect="1"/>
          </p:cNvPicPr>
          <p:nvPr/>
        </p:nvPicPr>
        <p:blipFill rotWithShape="1">
          <a:blip r:embed="rId3">
            <a:extLst>
              <a:ext uri="{28A0092B-C50C-407E-A947-70E740481C1C}">
                <a14:useLocalDpi xmlns:a14="http://schemas.microsoft.com/office/drawing/2010/main" val="0"/>
              </a:ext>
            </a:extLst>
          </a:blip>
          <a:srcRect l="20474" r="44545"/>
          <a:stretch/>
        </p:blipFill>
        <p:spPr>
          <a:xfrm>
            <a:off x="6676734" y="0"/>
            <a:ext cx="3127249" cy="6858000"/>
          </a:xfrm>
          <a:prstGeom prst="rect">
            <a:avLst/>
          </a:prstGeom>
        </p:spPr>
      </p:pic>
    </p:spTree>
    <p:extLst>
      <p:ext uri="{BB962C8B-B14F-4D97-AF65-F5344CB8AC3E}">
        <p14:creationId xmlns:p14="http://schemas.microsoft.com/office/powerpoint/2010/main" val="1914602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46</a:t>
            </a:fld>
            <a:endParaRPr lang="fr-FR"/>
          </a:p>
        </p:txBody>
      </p:sp>
      <p:pic>
        <p:nvPicPr>
          <p:cNvPr id="3" name="Image 2" descr="Une image contenant texte, capture d’écran, affiche, conception&#10;&#10;Description générée automatiquement">
            <a:extLst>
              <a:ext uri="{FF2B5EF4-FFF2-40B4-BE49-F238E27FC236}">
                <a16:creationId xmlns:a16="http://schemas.microsoft.com/office/drawing/2014/main" id="{0257FC7D-4776-E7BE-BBDB-8D8C9C3B4F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866" y="0"/>
            <a:ext cx="4850136" cy="6858000"/>
          </a:xfrm>
          <a:prstGeom prst="rect">
            <a:avLst/>
          </a:prstGeom>
        </p:spPr>
      </p:pic>
      <p:pic>
        <p:nvPicPr>
          <p:cNvPr id="6" name="Image 5" descr="Une image contenant texte, scène, Magasin, Commerce de proximité&#10;&#10;Description générée automatiquement">
            <a:extLst>
              <a:ext uri="{FF2B5EF4-FFF2-40B4-BE49-F238E27FC236}">
                <a16:creationId xmlns:a16="http://schemas.microsoft.com/office/drawing/2014/main" id="{10792952-68E4-7E22-09A7-1010DB16B214}"/>
              </a:ext>
            </a:extLst>
          </p:cNvPr>
          <p:cNvPicPr>
            <a:picLocks noChangeAspect="1"/>
          </p:cNvPicPr>
          <p:nvPr/>
        </p:nvPicPr>
        <p:blipFill rotWithShape="1">
          <a:blip r:embed="rId3">
            <a:extLst>
              <a:ext uri="{28A0092B-C50C-407E-A947-70E740481C1C}">
                <a14:useLocalDpi xmlns:a14="http://schemas.microsoft.com/office/drawing/2010/main" val="0"/>
              </a:ext>
            </a:extLst>
          </a:blip>
          <a:srcRect l="11476" t="55466" r="53393"/>
          <a:stretch/>
        </p:blipFill>
        <p:spPr>
          <a:xfrm>
            <a:off x="6506717" y="-20852"/>
            <a:ext cx="4407408" cy="6878852"/>
          </a:xfrm>
          <a:prstGeom prst="rect">
            <a:avLst/>
          </a:prstGeom>
        </p:spPr>
      </p:pic>
    </p:spTree>
    <p:extLst>
      <p:ext uri="{BB962C8B-B14F-4D97-AF65-F5344CB8AC3E}">
        <p14:creationId xmlns:p14="http://schemas.microsoft.com/office/powerpoint/2010/main" val="17968377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47</a:t>
            </a:fld>
            <a:endParaRPr lang="fr-FR"/>
          </a:p>
        </p:txBody>
      </p:sp>
      <p:pic>
        <p:nvPicPr>
          <p:cNvPr id="3" name="Image 2" descr="Une image contenant texte, capture d’écran, affiche, conception&#10;&#10;Description générée automatiquement">
            <a:extLst>
              <a:ext uri="{FF2B5EF4-FFF2-40B4-BE49-F238E27FC236}">
                <a16:creationId xmlns:a16="http://schemas.microsoft.com/office/drawing/2014/main" id="{0257FC7D-4776-E7BE-BBDB-8D8C9C3B4F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866" y="0"/>
            <a:ext cx="4850136" cy="6858000"/>
          </a:xfrm>
          <a:prstGeom prst="rect">
            <a:avLst/>
          </a:prstGeom>
        </p:spPr>
      </p:pic>
      <p:pic>
        <p:nvPicPr>
          <p:cNvPr id="4" name="Image 3" descr="Une image contenant texte, capture d’écran, Police, affiche&#10;&#10;Description générée automatiquement">
            <a:extLst>
              <a:ext uri="{FF2B5EF4-FFF2-40B4-BE49-F238E27FC236}">
                <a16:creationId xmlns:a16="http://schemas.microsoft.com/office/drawing/2014/main" id="{3797870E-B9BF-01E2-94E3-C23A32C1AC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1251" y="0"/>
            <a:ext cx="4848499" cy="6858000"/>
          </a:xfrm>
          <a:prstGeom prst="rect">
            <a:avLst/>
          </a:prstGeom>
        </p:spPr>
      </p:pic>
    </p:spTree>
    <p:extLst>
      <p:ext uri="{BB962C8B-B14F-4D97-AF65-F5344CB8AC3E}">
        <p14:creationId xmlns:p14="http://schemas.microsoft.com/office/powerpoint/2010/main" val="20354499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48</a:t>
            </a:fld>
            <a:endParaRPr lang="fr-FR"/>
          </a:p>
        </p:txBody>
      </p:sp>
      <p:pic>
        <p:nvPicPr>
          <p:cNvPr id="4" name="Image 3" descr="Une image contenant texte, capture d’écran, Police, affiche&#10;&#10;Description générée automatiquement">
            <a:extLst>
              <a:ext uri="{FF2B5EF4-FFF2-40B4-BE49-F238E27FC236}">
                <a16:creationId xmlns:a16="http://schemas.microsoft.com/office/drawing/2014/main" id="{0438545E-4DAC-42F9-54CB-5CA2B4AC20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335" y="0"/>
            <a:ext cx="4851985" cy="6858000"/>
          </a:xfrm>
          <a:prstGeom prst="rect">
            <a:avLst/>
          </a:prstGeom>
        </p:spPr>
      </p:pic>
      <p:pic>
        <p:nvPicPr>
          <p:cNvPr id="6" name="Image 5" descr="Une image contenant texte, Police, capture d’écran, graphisme&#10;&#10;Description générée automatiquement">
            <a:extLst>
              <a:ext uri="{FF2B5EF4-FFF2-40B4-BE49-F238E27FC236}">
                <a16:creationId xmlns:a16="http://schemas.microsoft.com/office/drawing/2014/main" id="{FD4D9804-49BE-BC02-23D0-E1BF3E8324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0"/>
            <a:ext cx="4849565" cy="6858000"/>
          </a:xfrm>
          <a:prstGeom prst="rect">
            <a:avLst/>
          </a:prstGeom>
        </p:spPr>
      </p:pic>
    </p:spTree>
    <p:extLst>
      <p:ext uri="{BB962C8B-B14F-4D97-AF65-F5344CB8AC3E}">
        <p14:creationId xmlns:p14="http://schemas.microsoft.com/office/powerpoint/2010/main" val="26274857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OMNICANALITE</a:t>
            </a:r>
            <a:br>
              <a:rPr lang="fr-FR" b="1" dirty="0">
                <a:latin typeface="Avenir Next LT Pro" panose="020B0504020202020204" pitchFamily="34" charset="0"/>
              </a:rPr>
            </a:br>
            <a:r>
              <a:rPr lang="fr-FR" b="1" dirty="0">
                <a:latin typeface="Avenir Next LT Pro" panose="020B0504020202020204" pitchFamily="34" charset="0"/>
              </a:rPr>
              <a:t>BANDE DE RIVE</a:t>
            </a:r>
          </a:p>
        </p:txBody>
      </p:sp>
    </p:spTree>
    <p:extLst>
      <p:ext uri="{BB962C8B-B14F-4D97-AF65-F5344CB8AC3E}">
        <p14:creationId xmlns:p14="http://schemas.microsoft.com/office/powerpoint/2010/main" val="1326468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b="1" dirty="0">
                <a:latin typeface="Avenir Next LT Pro" panose="020B0504020202020204" pitchFamily="34" charset="0"/>
              </a:rPr>
              <a:t>FOCUS ILV OMNICANALITE</a:t>
            </a: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659860" y="1203777"/>
            <a:ext cx="11327859" cy="4967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tabLst/>
            </a:pPr>
            <a:r>
              <a:rPr lang="fr-FR" sz="2800" b="1" dirty="0">
                <a:latin typeface="Avenir Next LT Pro" panose="020B0504020202020204" pitchFamily="34" charset="0"/>
                <a:sym typeface="Wingdings" panose="05000000000000000000" pitchFamily="2" charset="2"/>
              </a:rPr>
              <a:t>Objectifs</a:t>
            </a:r>
          </a:p>
          <a:p>
            <a:pPr marL="0" marR="0" lvl="0" indent="0" algn="l" defTabSz="914400" rtl="0" eaLnBrk="0" fontAlgn="base" latinLnBrk="0" hangingPunct="0">
              <a:lnSpc>
                <a:spcPct val="100000"/>
              </a:lnSpc>
              <a:spcBef>
                <a:spcPct val="0"/>
              </a:spcBef>
              <a:spcAft>
                <a:spcPct val="0"/>
              </a:spcAft>
              <a:buClrTx/>
              <a:buSzTx/>
              <a:tabLst/>
            </a:pPr>
            <a:r>
              <a:rPr lang="fr-FR" sz="2400" dirty="0">
                <a:latin typeface="Avenir Next LT Pro" panose="020B0504020202020204" pitchFamily="34" charset="0"/>
                <a:sym typeface="Wingdings" panose="05000000000000000000" pitchFamily="2" charset="2"/>
              </a:rPr>
              <a:t>Répondre à l’attente de flexibilité dans leurs achats des clients</a:t>
            </a:r>
            <a:br>
              <a:rPr lang="fr-FR" sz="3600" b="1" dirty="0">
                <a:latin typeface="Avenir Next LT Pro" panose="020B0504020202020204" pitchFamily="34" charset="0"/>
                <a:sym typeface="Wingdings" panose="05000000000000000000" pitchFamily="2" charset="2"/>
              </a:rPr>
            </a:br>
            <a:r>
              <a:rPr lang="fr-FR" sz="2400" dirty="0">
                <a:latin typeface="Avenir Next LT Pro" panose="020B0504020202020204" pitchFamily="34" charset="0"/>
                <a:sym typeface="Wingdings" panose="05000000000000000000" pitchFamily="2" charset="2"/>
              </a:rPr>
              <a:t>ils veulent passer des commandes en ligne, se faire livrer, ou acheter directement dans les halles selon leurs besoins immédiats.</a:t>
            </a:r>
          </a:p>
          <a:p>
            <a:pPr marL="0" marR="0" lvl="0" indent="0" algn="l" defTabSz="914400" rtl="0" eaLnBrk="0" fontAlgn="base" latinLnBrk="0" hangingPunct="0">
              <a:lnSpc>
                <a:spcPct val="100000"/>
              </a:lnSpc>
              <a:spcBef>
                <a:spcPct val="0"/>
              </a:spcBef>
              <a:spcAft>
                <a:spcPct val="0"/>
              </a:spcAft>
              <a:buClrTx/>
              <a:buSzTx/>
              <a:tabLst/>
            </a:pPr>
            <a:br>
              <a:rPr lang="fr-FR" sz="2800" b="1" dirty="0">
                <a:effectLst/>
                <a:latin typeface="Avenir Next LT Pro" panose="020B0504020202020204" pitchFamily="34" charset="0"/>
                <a:ea typeface="Calibri" panose="020F0502020204030204" pitchFamily="34" charset="0"/>
                <a:cs typeface="Times New Roman" panose="02020603050405020304" pitchFamily="18" charset="0"/>
              </a:rPr>
            </a:br>
            <a:r>
              <a:rPr lang="fr-FR" sz="2000" b="1" dirty="0">
                <a:effectLst/>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t> </a:t>
            </a:r>
            <a:r>
              <a:rPr lang="fr-FR" altLang="fr-FR" sz="2000" b="1" dirty="0">
                <a:latin typeface="Avenir Next LT Pro" panose="020B0504020202020204" pitchFamily="34" charset="0"/>
              </a:rPr>
              <a:t>Valoriser l’extension de l’offre sur le digital =&gt;</a:t>
            </a:r>
            <a:r>
              <a:rPr kumimoji="0" lang="fr-FR" altLang="fr-FR" sz="2000" b="1" i="0" u="none" strike="noStrike" cap="none" normalizeH="0" baseline="0" dirty="0">
                <a:ln>
                  <a:noFill/>
                </a:ln>
                <a:solidFill>
                  <a:schemeClr val="tx1"/>
                </a:solidFill>
                <a:effectLst/>
                <a:latin typeface="Avenir Next LT Pro" panose="020B0504020202020204" pitchFamily="34" charset="0"/>
              </a:rPr>
              <a:t>Déployer des QR codes dans les halles pour accéder rapidement à l’extension de l’offre</a:t>
            </a:r>
          </a:p>
          <a:p>
            <a:pPr marL="0" marR="0" lvl="0" indent="0" algn="l" defTabSz="914400" rtl="0" eaLnBrk="0" fontAlgn="base" latinLnBrk="0" hangingPunct="0">
              <a:lnSpc>
                <a:spcPct val="100000"/>
              </a:lnSpc>
              <a:spcBef>
                <a:spcPct val="0"/>
              </a:spcBef>
              <a:spcAft>
                <a:spcPct val="0"/>
              </a:spcAft>
              <a:buClrTx/>
              <a:buSzTx/>
              <a:tabLst/>
            </a:pPr>
            <a:r>
              <a:rPr kumimoji="0" lang="fr-FR" altLang="fr-FR" sz="2000" b="1"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rPr>
              <a:t> </a:t>
            </a:r>
            <a:r>
              <a:rPr kumimoji="0" lang="fr-FR" altLang="fr-FR" sz="2000" b="1" i="0" u="none" strike="noStrike" cap="none" normalizeH="0" baseline="0" dirty="0">
                <a:ln>
                  <a:noFill/>
                </a:ln>
                <a:solidFill>
                  <a:schemeClr val="tx1"/>
                </a:solidFill>
                <a:effectLst/>
                <a:latin typeface="Avenir Next LT Pro" panose="020B0504020202020204" pitchFamily="34" charset="0"/>
              </a:rPr>
              <a:t>Mettre en avant la livraison en soulignant la rapidité et la fiabilité du service.</a:t>
            </a:r>
          </a:p>
          <a:p>
            <a:pPr marL="0" marR="0" lvl="0" indent="0" algn="l" defTabSz="914400" rtl="0" eaLnBrk="0" fontAlgn="base" latinLnBrk="0" hangingPunct="0">
              <a:lnSpc>
                <a:spcPct val="100000"/>
              </a:lnSpc>
              <a:spcBef>
                <a:spcPct val="0"/>
              </a:spcBef>
              <a:spcAft>
                <a:spcPct val="0"/>
              </a:spcAft>
              <a:buClrTx/>
              <a:buSzTx/>
              <a:tabLst/>
            </a:pPr>
            <a:r>
              <a:rPr kumimoji="0" lang="fr-FR" altLang="fr-FR" sz="2000" b="1"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rPr>
              <a:t> </a:t>
            </a:r>
            <a:r>
              <a:rPr kumimoji="0" lang="fr-FR" altLang="fr-FR" sz="2000" b="1" i="0" u="none" strike="noStrike" cap="none" normalizeH="0" baseline="0" dirty="0">
                <a:ln>
                  <a:noFill/>
                </a:ln>
                <a:solidFill>
                  <a:schemeClr val="tx1"/>
                </a:solidFill>
                <a:effectLst/>
                <a:latin typeface="Avenir Next LT Pro" panose="020B0504020202020204" pitchFamily="34" charset="0"/>
              </a:rPr>
              <a:t>Inciter à télécharger l’application </a:t>
            </a:r>
          </a:p>
          <a:p>
            <a:pPr algn="l"/>
            <a:endParaRPr lang="fr-FR" sz="3200" b="1" dirty="0">
              <a:effectLst/>
              <a:latin typeface="Avenir Next LT Pro" panose="020B0504020202020204" pitchFamily="34" charset="0"/>
              <a:ea typeface="Calibri" panose="020F0502020204030204" pitchFamily="34" charset="0"/>
              <a:cs typeface="Times New Roman" panose="02020603050405020304" pitchFamily="18" charset="0"/>
            </a:endParaRPr>
          </a:p>
          <a:p>
            <a:pPr algn="l"/>
            <a:endParaRPr lang="fr-FR" sz="2800" dirty="0">
              <a:latin typeface="Avenir Next LT Pro" panose="020B0504020202020204" pitchFamily="34" charset="0"/>
            </a:endParaRPr>
          </a:p>
        </p:txBody>
      </p:sp>
      <p:pic>
        <p:nvPicPr>
          <p:cNvPr id="5" name="Image 4">
            <a:extLst>
              <a:ext uri="{FF2B5EF4-FFF2-40B4-BE49-F238E27FC236}">
                <a16:creationId xmlns:a16="http://schemas.microsoft.com/office/drawing/2014/main" id="{6B2E4A52-B291-EB2B-E428-25D7556C84C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Tree>
    <p:extLst>
      <p:ext uri="{BB962C8B-B14F-4D97-AF65-F5344CB8AC3E}">
        <p14:creationId xmlns:p14="http://schemas.microsoft.com/office/powerpoint/2010/main" val="6124938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50</a:t>
            </a:fld>
            <a:endParaRPr lang="fr-FR"/>
          </a:p>
        </p:txBody>
      </p:sp>
      <p:pic>
        <p:nvPicPr>
          <p:cNvPr id="4" name="Image 3" descr="Une image contenant machine, intérieur, Électroménager, électroménager&#10;&#10;Description générée automatiquement">
            <a:extLst>
              <a:ext uri="{FF2B5EF4-FFF2-40B4-BE49-F238E27FC236}">
                <a16:creationId xmlns:a16="http://schemas.microsoft.com/office/drawing/2014/main" id="{33ECC001-FE25-A740-6EB3-1D527B7E7F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3600" y="609600"/>
            <a:ext cx="7518400" cy="5638800"/>
          </a:xfrm>
          <a:prstGeom prst="rect">
            <a:avLst/>
          </a:prstGeom>
        </p:spPr>
      </p:pic>
      <p:pic>
        <p:nvPicPr>
          <p:cNvPr id="6" name="Image 5">
            <a:extLst>
              <a:ext uri="{FF2B5EF4-FFF2-40B4-BE49-F238E27FC236}">
                <a16:creationId xmlns:a16="http://schemas.microsoft.com/office/drawing/2014/main" id="{4AB41F77-A6A5-B866-0F8B-93C68C20FC36}"/>
              </a:ext>
            </a:extLst>
          </p:cNvPr>
          <p:cNvPicPr>
            <a:picLocks noChangeAspect="1"/>
          </p:cNvPicPr>
          <p:nvPr/>
        </p:nvPicPr>
        <p:blipFill rotWithShape="1">
          <a:blip r:embed="rId3">
            <a:extLst>
              <a:ext uri="{28A0092B-C50C-407E-A947-70E740481C1C}">
                <a14:useLocalDpi xmlns:a14="http://schemas.microsoft.com/office/drawing/2010/main" val="0"/>
              </a:ext>
            </a:extLst>
          </a:blip>
          <a:srcRect r="74885"/>
          <a:stretch/>
        </p:blipFill>
        <p:spPr>
          <a:xfrm>
            <a:off x="-65390" y="2550945"/>
            <a:ext cx="4738992" cy="1732208"/>
          </a:xfrm>
          <a:prstGeom prst="rect">
            <a:avLst/>
          </a:prstGeom>
        </p:spPr>
      </p:pic>
    </p:spTree>
    <p:extLst>
      <p:ext uri="{BB962C8B-B14F-4D97-AF65-F5344CB8AC3E}">
        <p14:creationId xmlns:p14="http://schemas.microsoft.com/office/powerpoint/2010/main" val="4608990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51</a:t>
            </a:fld>
            <a:endParaRPr lang="fr-FR"/>
          </a:p>
        </p:txBody>
      </p:sp>
      <p:pic>
        <p:nvPicPr>
          <p:cNvPr id="11" name="Image 10">
            <a:extLst>
              <a:ext uri="{FF2B5EF4-FFF2-40B4-BE49-F238E27FC236}">
                <a16:creationId xmlns:a16="http://schemas.microsoft.com/office/drawing/2014/main" id="{332789AC-1626-790D-0750-587C72E6A2A9}"/>
              </a:ext>
            </a:extLst>
          </p:cNvPr>
          <p:cNvPicPr>
            <a:picLocks noChangeAspect="1"/>
          </p:cNvPicPr>
          <p:nvPr/>
        </p:nvPicPr>
        <p:blipFill>
          <a:blip r:embed="rId2">
            <a:extLst>
              <a:ext uri="{28A0092B-C50C-407E-A947-70E740481C1C}">
                <a14:useLocalDpi xmlns:a14="http://schemas.microsoft.com/office/drawing/2010/main" val="0"/>
              </a:ext>
            </a:extLst>
          </a:blip>
          <a:srcRect t="20610" b="20610"/>
          <a:stretch/>
        </p:blipFill>
        <p:spPr>
          <a:xfrm>
            <a:off x="1366807" y="2244151"/>
            <a:ext cx="9813217" cy="4326186"/>
          </a:xfrm>
          <a:prstGeom prst="rect">
            <a:avLst/>
          </a:prstGeom>
        </p:spPr>
      </p:pic>
      <p:pic>
        <p:nvPicPr>
          <p:cNvPr id="8" name="Image 7">
            <a:extLst>
              <a:ext uri="{FF2B5EF4-FFF2-40B4-BE49-F238E27FC236}">
                <a16:creationId xmlns:a16="http://schemas.microsoft.com/office/drawing/2014/main" id="{BDE9534E-FF56-FA52-F165-4F982A4254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39425"/>
            <a:ext cx="12192000" cy="1119213"/>
          </a:xfrm>
          <a:prstGeom prst="rect">
            <a:avLst/>
          </a:prstGeom>
        </p:spPr>
      </p:pic>
    </p:spTree>
    <p:extLst>
      <p:ext uri="{BB962C8B-B14F-4D97-AF65-F5344CB8AC3E}">
        <p14:creationId xmlns:p14="http://schemas.microsoft.com/office/powerpoint/2010/main" val="10353239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Zone de MASSIFICATION</a:t>
            </a:r>
            <a:br>
              <a:rPr lang="fr-FR" b="1" dirty="0">
                <a:latin typeface="Avenir Next LT Pro" panose="020B0504020202020204" pitchFamily="34" charset="0"/>
              </a:rPr>
            </a:br>
            <a:r>
              <a:rPr lang="fr-FR" b="1" dirty="0">
                <a:latin typeface="Avenir Next LT Pro" panose="020B0504020202020204" pitchFamily="34" charset="0"/>
              </a:rPr>
              <a:t>A2PM</a:t>
            </a:r>
          </a:p>
        </p:txBody>
      </p:sp>
    </p:spTree>
    <p:extLst>
      <p:ext uri="{BB962C8B-B14F-4D97-AF65-F5344CB8AC3E}">
        <p14:creationId xmlns:p14="http://schemas.microsoft.com/office/powerpoint/2010/main" val="34785630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53</a:t>
            </a:fld>
            <a:endParaRPr lang="fr-FR"/>
          </a:p>
        </p:txBody>
      </p:sp>
      <p:pic>
        <p:nvPicPr>
          <p:cNvPr id="3" name="Image 2">
            <a:extLst>
              <a:ext uri="{FF2B5EF4-FFF2-40B4-BE49-F238E27FC236}">
                <a16:creationId xmlns:a16="http://schemas.microsoft.com/office/drawing/2014/main" id="{6384CD2F-1955-CF00-D55C-2BBCB136E80C}"/>
              </a:ext>
            </a:extLst>
          </p:cNvPr>
          <p:cNvPicPr>
            <a:picLocks noChangeAspect="1"/>
          </p:cNvPicPr>
          <p:nvPr/>
        </p:nvPicPr>
        <p:blipFill>
          <a:blip r:embed="rId2"/>
          <a:stretch>
            <a:fillRect/>
          </a:stretch>
        </p:blipFill>
        <p:spPr>
          <a:xfrm>
            <a:off x="-65391" y="1369569"/>
            <a:ext cx="5339135" cy="646712"/>
          </a:xfrm>
          <a:prstGeom prst="rect">
            <a:avLst/>
          </a:prstGeom>
        </p:spPr>
      </p:pic>
      <p:pic>
        <p:nvPicPr>
          <p:cNvPr id="6" name="Image 5">
            <a:extLst>
              <a:ext uri="{FF2B5EF4-FFF2-40B4-BE49-F238E27FC236}">
                <a16:creationId xmlns:a16="http://schemas.microsoft.com/office/drawing/2014/main" id="{7BAD202F-594C-F2AA-89F3-0AC06B6ED30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391" y="4890565"/>
            <a:ext cx="3942578" cy="324683"/>
          </a:xfrm>
          <a:prstGeom prst="rect">
            <a:avLst/>
          </a:prstGeom>
        </p:spPr>
      </p:pic>
      <p:pic>
        <p:nvPicPr>
          <p:cNvPr id="7" name="Image 6">
            <a:extLst>
              <a:ext uri="{FF2B5EF4-FFF2-40B4-BE49-F238E27FC236}">
                <a16:creationId xmlns:a16="http://schemas.microsoft.com/office/drawing/2014/main" id="{431C9C9E-20CE-67B5-4249-1C2B3DA0EE0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800" y="2494605"/>
            <a:ext cx="3164191" cy="646712"/>
          </a:xfrm>
          <a:prstGeom prst="rect">
            <a:avLst/>
          </a:prstGeom>
        </p:spPr>
      </p:pic>
      <p:pic>
        <p:nvPicPr>
          <p:cNvPr id="13" name="Image 12">
            <a:extLst>
              <a:ext uri="{FF2B5EF4-FFF2-40B4-BE49-F238E27FC236}">
                <a16:creationId xmlns:a16="http://schemas.microsoft.com/office/drawing/2014/main" id="{EC43FC01-DAFB-5F19-4FFE-D1C1C5BF796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113391" y="0"/>
            <a:ext cx="9144000" cy="6858000"/>
          </a:xfrm>
          <a:prstGeom prst="rect">
            <a:avLst/>
          </a:prstGeom>
        </p:spPr>
      </p:pic>
    </p:spTree>
    <p:extLst>
      <p:ext uri="{BB962C8B-B14F-4D97-AF65-F5344CB8AC3E}">
        <p14:creationId xmlns:p14="http://schemas.microsoft.com/office/powerpoint/2010/main" val="13302332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Zone de MASSIFICATION</a:t>
            </a:r>
            <a:br>
              <a:rPr lang="fr-FR" b="1" dirty="0">
                <a:latin typeface="Avenir Next LT Pro" panose="020B0504020202020204" pitchFamily="34" charset="0"/>
              </a:rPr>
            </a:br>
            <a:r>
              <a:rPr lang="fr-FR" b="1" dirty="0">
                <a:latin typeface="Avenir Next LT Pro" panose="020B0504020202020204" pitchFamily="34" charset="0"/>
              </a:rPr>
              <a:t>CŒUR D’ASSIETTE</a:t>
            </a:r>
          </a:p>
        </p:txBody>
      </p:sp>
    </p:spTree>
    <p:extLst>
      <p:ext uri="{BB962C8B-B14F-4D97-AF65-F5344CB8AC3E}">
        <p14:creationId xmlns:p14="http://schemas.microsoft.com/office/powerpoint/2010/main" val="7503276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55</a:t>
            </a:fld>
            <a:endParaRPr lang="fr-FR"/>
          </a:p>
        </p:txBody>
      </p:sp>
      <p:pic>
        <p:nvPicPr>
          <p:cNvPr id="3" name="Image 2">
            <a:extLst>
              <a:ext uri="{FF2B5EF4-FFF2-40B4-BE49-F238E27FC236}">
                <a16:creationId xmlns:a16="http://schemas.microsoft.com/office/drawing/2014/main" id="{6384CD2F-1955-CF00-D55C-2BBCB136E80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778" y="954886"/>
            <a:ext cx="8606395" cy="1061395"/>
          </a:xfrm>
          <a:prstGeom prst="rect">
            <a:avLst/>
          </a:prstGeom>
        </p:spPr>
      </p:pic>
      <p:pic>
        <p:nvPicPr>
          <p:cNvPr id="6" name="Image 5">
            <a:extLst>
              <a:ext uri="{FF2B5EF4-FFF2-40B4-BE49-F238E27FC236}">
                <a16:creationId xmlns:a16="http://schemas.microsoft.com/office/drawing/2014/main" id="{7BAD202F-594C-F2AA-89F3-0AC06B6ED30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391" y="4933572"/>
            <a:ext cx="5478491" cy="375027"/>
          </a:xfrm>
          <a:prstGeom prst="rect">
            <a:avLst/>
          </a:prstGeom>
        </p:spPr>
      </p:pic>
      <p:pic>
        <p:nvPicPr>
          <p:cNvPr id="7" name="Image 6">
            <a:extLst>
              <a:ext uri="{FF2B5EF4-FFF2-40B4-BE49-F238E27FC236}">
                <a16:creationId xmlns:a16="http://schemas.microsoft.com/office/drawing/2014/main" id="{431C9C9E-20CE-67B5-4249-1C2B3DA0EE0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3894" y="2494604"/>
            <a:ext cx="5104803" cy="1061395"/>
          </a:xfrm>
          <a:prstGeom prst="rect">
            <a:avLst/>
          </a:prstGeom>
        </p:spPr>
      </p:pic>
      <p:pic>
        <p:nvPicPr>
          <p:cNvPr id="13" name="Image 12">
            <a:extLst>
              <a:ext uri="{FF2B5EF4-FFF2-40B4-BE49-F238E27FC236}">
                <a16:creationId xmlns:a16="http://schemas.microsoft.com/office/drawing/2014/main" id="{EC43FC01-DAFB-5F19-4FFE-D1C1C5BF796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13641" y="0"/>
            <a:ext cx="5143500" cy="6858000"/>
          </a:xfrm>
          <a:prstGeom prst="rect">
            <a:avLst/>
          </a:prstGeom>
        </p:spPr>
      </p:pic>
    </p:spTree>
    <p:extLst>
      <p:ext uri="{BB962C8B-B14F-4D97-AF65-F5344CB8AC3E}">
        <p14:creationId xmlns:p14="http://schemas.microsoft.com/office/powerpoint/2010/main" val="4138682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Zone de MASSIFICATION</a:t>
            </a:r>
            <a:br>
              <a:rPr lang="fr-FR" b="1" dirty="0">
                <a:latin typeface="Avenir Next LT Pro" panose="020B0504020202020204" pitchFamily="34" charset="0"/>
              </a:rPr>
            </a:br>
            <a:r>
              <a:rPr lang="fr-FR" b="1" dirty="0">
                <a:latin typeface="Avenir Next LT Pro" panose="020B0504020202020204" pitchFamily="34" charset="0"/>
              </a:rPr>
              <a:t>CŒUR D’ASSIETTE</a:t>
            </a:r>
          </a:p>
        </p:txBody>
      </p:sp>
    </p:spTree>
    <p:extLst>
      <p:ext uri="{BB962C8B-B14F-4D97-AF65-F5344CB8AC3E}">
        <p14:creationId xmlns:p14="http://schemas.microsoft.com/office/powerpoint/2010/main" val="17471663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57</a:t>
            </a:fld>
            <a:endParaRPr lang="fr-FR"/>
          </a:p>
        </p:txBody>
      </p:sp>
      <p:pic>
        <p:nvPicPr>
          <p:cNvPr id="3" name="Image 2">
            <a:extLst>
              <a:ext uri="{FF2B5EF4-FFF2-40B4-BE49-F238E27FC236}">
                <a16:creationId xmlns:a16="http://schemas.microsoft.com/office/drawing/2014/main" id="{6384CD2F-1955-CF00-D55C-2BBCB136E80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5391" y="945203"/>
            <a:ext cx="8467308" cy="1061395"/>
          </a:xfrm>
          <a:prstGeom prst="rect">
            <a:avLst/>
          </a:prstGeom>
        </p:spPr>
      </p:pic>
      <p:pic>
        <p:nvPicPr>
          <p:cNvPr id="6" name="Image 5">
            <a:extLst>
              <a:ext uri="{FF2B5EF4-FFF2-40B4-BE49-F238E27FC236}">
                <a16:creationId xmlns:a16="http://schemas.microsoft.com/office/drawing/2014/main" id="{7BAD202F-594C-F2AA-89F3-0AC06B6ED30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391" y="4851403"/>
            <a:ext cx="8824396" cy="353233"/>
          </a:xfrm>
          <a:prstGeom prst="rect">
            <a:avLst/>
          </a:prstGeom>
        </p:spPr>
      </p:pic>
      <p:pic>
        <p:nvPicPr>
          <p:cNvPr id="7" name="Image 6">
            <a:extLst>
              <a:ext uri="{FF2B5EF4-FFF2-40B4-BE49-F238E27FC236}">
                <a16:creationId xmlns:a16="http://schemas.microsoft.com/office/drawing/2014/main" id="{431C9C9E-20CE-67B5-4249-1C2B3DA0EE0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3894" y="2499330"/>
            <a:ext cx="5104803" cy="1051942"/>
          </a:xfrm>
          <a:prstGeom prst="rect">
            <a:avLst/>
          </a:prstGeom>
        </p:spPr>
      </p:pic>
      <p:pic>
        <p:nvPicPr>
          <p:cNvPr id="13" name="Image 12">
            <a:extLst>
              <a:ext uri="{FF2B5EF4-FFF2-40B4-BE49-F238E27FC236}">
                <a16:creationId xmlns:a16="http://schemas.microsoft.com/office/drawing/2014/main" id="{EC43FC01-DAFB-5F19-4FFE-D1C1C5BF796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13641" y="0"/>
            <a:ext cx="5143500" cy="6858000"/>
          </a:xfrm>
          <a:prstGeom prst="rect">
            <a:avLst/>
          </a:prstGeom>
        </p:spPr>
      </p:pic>
    </p:spTree>
    <p:extLst>
      <p:ext uri="{BB962C8B-B14F-4D97-AF65-F5344CB8AC3E}">
        <p14:creationId xmlns:p14="http://schemas.microsoft.com/office/powerpoint/2010/main" val="42651692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MESSAGE CAISSE</a:t>
            </a:r>
            <a:br>
              <a:rPr lang="fr-FR" dirty="0">
                <a:latin typeface="Avenir Next LT Pro" panose="020B0504020202020204" pitchFamily="34" charset="0"/>
              </a:rPr>
            </a:br>
            <a:r>
              <a:rPr lang="fr-FR" dirty="0">
                <a:latin typeface="Avenir Next LT Pro" panose="020B0504020202020204" pitchFamily="34" charset="0"/>
              </a:rPr>
              <a:t>Panneau HAUT</a:t>
            </a:r>
            <a:endParaRPr lang="fr-FR" b="1" dirty="0">
              <a:latin typeface="Avenir Next LT Pro" panose="020B0504020202020204" pitchFamily="34" charset="0"/>
            </a:endParaRPr>
          </a:p>
        </p:txBody>
      </p:sp>
    </p:spTree>
    <p:extLst>
      <p:ext uri="{BB962C8B-B14F-4D97-AF65-F5344CB8AC3E}">
        <p14:creationId xmlns:p14="http://schemas.microsoft.com/office/powerpoint/2010/main" val="14144264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59</a:t>
            </a:fld>
            <a:endParaRPr lang="fr-FR"/>
          </a:p>
        </p:txBody>
      </p:sp>
      <p:pic>
        <p:nvPicPr>
          <p:cNvPr id="3" name="Image 2">
            <a:extLst>
              <a:ext uri="{FF2B5EF4-FFF2-40B4-BE49-F238E27FC236}">
                <a16:creationId xmlns:a16="http://schemas.microsoft.com/office/drawing/2014/main" id="{BAF0893F-AFA4-1853-2CD8-6198DA8E855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0806" y="1539112"/>
            <a:ext cx="6044232" cy="3779774"/>
          </a:xfrm>
          <a:prstGeom prst="rect">
            <a:avLst/>
          </a:prstGeom>
        </p:spPr>
      </p:pic>
      <p:pic>
        <p:nvPicPr>
          <p:cNvPr id="6" name="Image 5">
            <a:extLst>
              <a:ext uri="{FF2B5EF4-FFF2-40B4-BE49-F238E27FC236}">
                <a16:creationId xmlns:a16="http://schemas.microsoft.com/office/drawing/2014/main" id="{C6BB32E3-F1FB-4868-2BCA-68EDC6D005E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51235" y="0"/>
            <a:ext cx="5592535" cy="6857999"/>
          </a:xfrm>
          <a:prstGeom prst="rect">
            <a:avLst/>
          </a:prstGeom>
        </p:spPr>
      </p:pic>
    </p:spTree>
    <p:extLst>
      <p:ext uri="{BB962C8B-B14F-4D97-AF65-F5344CB8AC3E}">
        <p14:creationId xmlns:p14="http://schemas.microsoft.com/office/powerpoint/2010/main" val="2765431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b="1" dirty="0">
                <a:latin typeface="Avenir Next LT Pro" panose="020B0504020202020204" pitchFamily="34" charset="0"/>
              </a:rPr>
              <a:t>FOCUS ILV Commercialité</a:t>
            </a: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659860" y="1203777"/>
            <a:ext cx="11327859" cy="4967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tabLst/>
            </a:pPr>
            <a:r>
              <a:rPr lang="fr-FR" sz="2800" b="1" dirty="0">
                <a:latin typeface="Avenir Next LT Pro" panose="020B0504020202020204" pitchFamily="34" charset="0"/>
                <a:sym typeface="Wingdings" panose="05000000000000000000" pitchFamily="2" charset="2"/>
              </a:rPr>
              <a:t>Objectifs</a:t>
            </a:r>
          </a:p>
          <a:p>
            <a:pPr marL="0" marR="0" lvl="0" indent="0" algn="l" defTabSz="914400" rtl="0" eaLnBrk="0" fontAlgn="base" latinLnBrk="0" hangingPunct="0">
              <a:lnSpc>
                <a:spcPct val="100000"/>
              </a:lnSpc>
              <a:spcBef>
                <a:spcPct val="0"/>
              </a:spcBef>
              <a:spcAft>
                <a:spcPct val="0"/>
              </a:spcAft>
              <a:buClrTx/>
              <a:buSzTx/>
              <a:tabLst/>
            </a:pPr>
            <a:r>
              <a:rPr lang="fr-FR" sz="2400" dirty="0">
                <a:latin typeface="Avenir Next LT Pro" panose="020B0504020202020204" pitchFamily="34" charset="0"/>
                <a:sym typeface="Wingdings" panose="05000000000000000000" pitchFamily="2" charset="2"/>
              </a:rPr>
              <a:t>Rendre les halles plus commerçantes, stimuler l’achat et revendiquer plus fortement les offres.</a:t>
            </a:r>
          </a:p>
          <a:p>
            <a:pPr marL="0" marR="0" lvl="0" indent="0" algn="l" defTabSz="914400" rtl="0" eaLnBrk="0" fontAlgn="base" latinLnBrk="0" hangingPunct="0">
              <a:lnSpc>
                <a:spcPct val="100000"/>
              </a:lnSpc>
              <a:spcBef>
                <a:spcPct val="0"/>
              </a:spcBef>
              <a:spcAft>
                <a:spcPct val="0"/>
              </a:spcAft>
              <a:buClrTx/>
              <a:buSzTx/>
              <a:tabLst/>
            </a:pPr>
            <a:r>
              <a:rPr lang="fr-FR" sz="2400" dirty="0">
                <a:latin typeface="Avenir Next LT Pro" panose="020B0504020202020204" pitchFamily="34" charset="0"/>
                <a:sym typeface="Wingdings" panose="05000000000000000000" pitchFamily="2" charset="2"/>
              </a:rPr>
              <a:t>Dynamiser les halles pour une expérience client engageante et commerciale</a:t>
            </a:r>
          </a:p>
          <a:p>
            <a:pPr marL="0" marR="0" lvl="0" indent="0" algn="l" defTabSz="914400" rtl="0" eaLnBrk="0" fontAlgn="base" latinLnBrk="0" hangingPunct="0">
              <a:lnSpc>
                <a:spcPct val="100000"/>
              </a:lnSpc>
              <a:spcBef>
                <a:spcPct val="0"/>
              </a:spcBef>
              <a:spcAft>
                <a:spcPct val="0"/>
              </a:spcAft>
              <a:buClrTx/>
              <a:buSzTx/>
              <a:tabLst/>
            </a:pPr>
            <a:r>
              <a:rPr lang="fr-FR" sz="2400" dirty="0">
                <a:latin typeface="Avenir Next LT Pro" panose="020B0504020202020204" pitchFamily="34" charset="0"/>
                <a:sym typeface="Wingdings" panose="05000000000000000000" pitchFamily="2" charset="2"/>
              </a:rPr>
              <a:t>Améliorer l’image prix de l’enseigne</a:t>
            </a:r>
          </a:p>
          <a:p>
            <a:pPr marL="0" marR="0" lvl="0" indent="0" algn="l" defTabSz="914400" rtl="0" eaLnBrk="0" fontAlgn="base" latinLnBrk="0" hangingPunct="0">
              <a:lnSpc>
                <a:spcPct val="100000"/>
              </a:lnSpc>
              <a:spcBef>
                <a:spcPct val="0"/>
              </a:spcBef>
              <a:spcAft>
                <a:spcPct val="0"/>
              </a:spcAft>
              <a:buClrTx/>
              <a:buSzTx/>
              <a:tabLst/>
            </a:pPr>
            <a:br>
              <a:rPr lang="fr-FR" sz="2800" b="1" dirty="0">
                <a:effectLst/>
                <a:latin typeface="Avenir Next LT Pro" panose="020B0504020202020204" pitchFamily="34" charset="0"/>
                <a:ea typeface="Calibri" panose="020F0502020204030204" pitchFamily="34" charset="0"/>
                <a:cs typeface="Times New Roman" panose="02020603050405020304" pitchFamily="18" charset="0"/>
              </a:rPr>
            </a:br>
            <a:r>
              <a:rPr kumimoji="0" lang="fr-FR" altLang="fr-FR" sz="2000" b="1"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rPr>
              <a:t> Valoriser l’attractivité des offres, les arrivages, les promotions…</a:t>
            </a: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è"/>
              <a:tabLst/>
            </a:pPr>
            <a:r>
              <a:rPr lang="fr-FR" altLang="fr-FR" sz="2000" b="1" dirty="0">
                <a:latin typeface="Avenir Next LT Pro" panose="020B0504020202020204" pitchFamily="34" charset="0"/>
                <a:sym typeface="Wingdings" panose="05000000000000000000" pitchFamily="2" charset="2"/>
              </a:rPr>
              <a:t>Donner le sentiment qu’il se passe toujours quelque chose de nouveau dans les halles</a:t>
            </a: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è"/>
              <a:tabLst/>
            </a:pPr>
            <a:r>
              <a:rPr kumimoji="0" lang="fr-FR" altLang="fr-FR" sz="2000" b="1"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rPr>
              <a:t>Stimuler ainsi les occasions de visite</a:t>
            </a:r>
            <a:endParaRPr kumimoji="0" lang="fr-FR" altLang="fr-FR" sz="2000" b="0" i="0" u="none" strike="noStrike" cap="none" normalizeH="0" baseline="0" dirty="0">
              <a:ln>
                <a:noFill/>
              </a:ln>
              <a:solidFill>
                <a:schemeClr val="tx1"/>
              </a:solidFill>
              <a:effectLst/>
              <a:latin typeface="Avenir Next LT Pro" panose="020B0504020202020204" pitchFamily="34" charset="0"/>
            </a:endParaRPr>
          </a:p>
          <a:p>
            <a:pPr algn="l"/>
            <a:endParaRPr lang="fr-FR" sz="3200" b="1" dirty="0">
              <a:effectLst/>
              <a:latin typeface="Avenir Next LT Pro" panose="020B0504020202020204" pitchFamily="34" charset="0"/>
              <a:ea typeface="Calibri" panose="020F0502020204030204" pitchFamily="34" charset="0"/>
              <a:cs typeface="Times New Roman" panose="02020603050405020304" pitchFamily="18" charset="0"/>
            </a:endParaRPr>
          </a:p>
          <a:p>
            <a:pPr algn="l"/>
            <a:endParaRPr lang="fr-FR" sz="2800" dirty="0">
              <a:latin typeface="Avenir Next LT Pro" panose="020B0504020202020204" pitchFamily="34" charset="0"/>
            </a:endParaRPr>
          </a:p>
        </p:txBody>
      </p:sp>
      <p:pic>
        <p:nvPicPr>
          <p:cNvPr id="5" name="Image 4">
            <a:extLst>
              <a:ext uri="{FF2B5EF4-FFF2-40B4-BE49-F238E27FC236}">
                <a16:creationId xmlns:a16="http://schemas.microsoft.com/office/drawing/2014/main" id="{6B2E4A52-B291-EB2B-E428-25D7556C84C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Tree>
    <p:extLst>
      <p:ext uri="{BB962C8B-B14F-4D97-AF65-F5344CB8AC3E}">
        <p14:creationId xmlns:p14="http://schemas.microsoft.com/office/powerpoint/2010/main" val="37576613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60</a:t>
            </a:fld>
            <a:endParaRPr lang="fr-FR"/>
          </a:p>
        </p:txBody>
      </p:sp>
      <p:pic>
        <p:nvPicPr>
          <p:cNvPr id="8" name="Image 7">
            <a:extLst>
              <a:ext uri="{FF2B5EF4-FFF2-40B4-BE49-F238E27FC236}">
                <a16:creationId xmlns:a16="http://schemas.microsoft.com/office/drawing/2014/main" id="{4EE59162-1E06-04FC-ECE6-E305D9327F7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51796" y="1539551"/>
            <a:ext cx="6030880" cy="3778897"/>
          </a:xfrm>
          <a:prstGeom prst="rect">
            <a:avLst/>
          </a:prstGeom>
        </p:spPr>
      </p:pic>
      <p:pic>
        <p:nvPicPr>
          <p:cNvPr id="11" name="Image 10">
            <a:extLst>
              <a:ext uri="{FF2B5EF4-FFF2-40B4-BE49-F238E27FC236}">
                <a16:creationId xmlns:a16="http://schemas.microsoft.com/office/drawing/2014/main" id="{63F62A07-CBC9-09AA-BD9A-434D2DDC75E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99464" y="0"/>
            <a:ext cx="5592534" cy="6857999"/>
          </a:xfrm>
          <a:prstGeom prst="rect">
            <a:avLst/>
          </a:prstGeom>
        </p:spPr>
      </p:pic>
    </p:spTree>
    <p:extLst>
      <p:ext uri="{BB962C8B-B14F-4D97-AF65-F5344CB8AC3E}">
        <p14:creationId xmlns:p14="http://schemas.microsoft.com/office/powerpoint/2010/main" val="24128860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61</a:t>
            </a:fld>
            <a:endParaRPr lang="fr-FR"/>
          </a:p>
        </p:txBody>
      </p:sp>
      <p:pic>
        <p:nvPicPr>
          <p:cNvPr id="3" name="Image 2">
            <a:extLst>
              <a:ext uri="{FF2B5EF4-FFF2-40B4-BE49-F238E27FC236}">
                <a16:creationId xmlns:a16="http://schemas.microsoft.com/office/drawing/2014/main" id="{2D3D8BEE-D676-57DB-E65B-074A56C4694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4659" y="1481760"/>
            <a:ext cx="6278408" cy="3928439"/>
          </a:xfrm>
          <a:prstGeom prst="rect">
            <a:avLst/>
          </a:prstGeom>
        </p:spPr>
      </p:pic>
      <p:pic>
        <p:nvPicPr>
          <p:cNvPr id="6" name="Image 5">
            <a:extLst>
              <a:ext uri="{FF2B5EF4-FFF2-40B4-BE49-F238E27FC236}">
                <a16:creationId xmlns:a16="http://schemas.microsoft.com/office/drawing/2014/main" id="{9CC382FF-5C67-7B83-95CE-E23F54D690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707940" y="0"/>
            <a:ext cx="5592535" cy="6857999"/>
          </a:xfrm>
          <a:prstGeom prst="rect">
            <a:avLst/>
          </a:prstGeom>
        </p:spPr>
      </p:pic>
    </p:spTree>
    <p:extLst>
      <p:ext uri="{BB962C8B-B14F-4D97-AF65-F5344CB8AC3E}">
        <p14:creationId xmlns:p14="http://schemas.microsoft.com/office/powerpoint/2010/main" val="28597465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MESSAGE CAISSE</a:t>
            </a:r>
            <a:br>
              <a:rPr lang="fr-FR" dirty="0">
                <a:latin typeface="Avenir Next LT Pro" panose="020B0504020202020204" pitchFamily="34" charset="0"/>
              </a:rPr>
            </a:br>
            <a:r>
              <a:rPr lang="fr-FR" dirty="0">
                <a:latin typeface="Avenir Next LT Pro" panose="020B0504020202020204" pitchFamily="34" charset="0"/>
              </a:rPr>
              <a:t>Panneau BAS</a:t>
            </a:r>
            <a:endParaRPr lang="fr-FR" b="1" dirty="0">
              <a:latin typeface="Avenir Next LT Pro" panose="020B0504020202020204" pitchFamily="34" charset="0"/>
            </a:endParaRPr>
          </a:p>
        </p:txBody>
      </p:sp>
    </p:spTree>
    <p:extLst>
      <p:ext uri="{BB962C8B-B14F-4D97-AF65-F5344CB8AC3E}">
        <p14:creationId xmlns:p14="http://schemas.microsoft.com/office/powerpoint/2010/main" val="40649507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63</a:t>
            </a:fld>
            <a:endParaRPr lang="fr-FR"/>
          </a:p>
        </p:txBody>
      </p:sp>
      <p:pic>
        <p:nvPicPr>
          <p:cNvPr id="4" name="Image 3">
            <a:extLst>
              <a:ext uri="{FF2B5EF4-FFF2-40B4-BE49-F238E27FC236}">
                <a16:creationId xmlns:a16="http://schemas.microsoft.com/office/drawing/2014/main" id="{654BF00E-757A-B889-EF48-9741396589E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1959" y="3022825"/>
            <a:ext cx="5779146" cy="1349963"/>
          </a:xfrm>
          <a:prstGeom prst="rect">
            <a:avLst/>
          </a:prstGeom>
        </p:spPr>
      </p:pic>
      <p:pic>
        <p:nvPicPr>
          <p:cNvPr id="8" name="Image 7">
            <a:extLst>
              <a:ext uri="{FF2B5EF4-FFF2-40B4-BE49-F238E27FC236}">
                <a16:creationId xmlns:a16="http://schemas.microsoft.com/office/drawing/2014/main" id="{5FF2C58B-9351-D2D3-AF7D-EC9CC27033F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99464" y="0"/>
            <a:ext cx="5592535" cy="6857999"/>
          </a:xfrm>
          <a:prstGeom prst="rect">
            <a:avLst/>
          </a:prstGeom>
        </p:spPr>
      </p:pic>
    </p:spTree>
    <p:extLst>
      <p:ext uri="{BB962C8B-B14F-4D97-AF65-F5344CB8AC3E}">
        <p14:creationId xmlns:p14="http://schemas.microsoft.com/office/powerpoint/2010/main" val="247494896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64</a:t>
            </a:fld>
            <a:endParaRPr lang="fr-FR"/>
          </a:p>
        </p:txBody>
      </p:sp>
      <p:pic>
        <p:nvPicPr>
          <p:cNvPr id="6" name="Image 5">
            <a:extLst>
              <a:ext uri="{FF2B5EF4-FFF2-40B4-BE49-F238E27FC236}">
                <a16:creationId xmlns:a16="http://schemas.microsoft.com/office/drawing/2014/main" id="{2593A3D8-8DC3-FE25-3D75-3E992E5C8F9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599464" y="0"/>
            <a:ext cx="5592535" cy="6857999"/>
          </a:xfrm>
          <a:prstGeom prst="rect">
            <a:avLst/>
          </a:prstGeom>
        </p:spPr>
      </p:pic>
      <p:pic>
        <p:nvPicPr>
          <p:cNvPr id="8" name="Image 7">
            <a:extLst>
              <a:ext uri="{FF2B5EF4-FFF2-40B4-BE49-F238E27FC236}">
                <a16:creationId xmlns:a16="http://schemas.microsoft.com/office/drawing/2014/main" id="{D7B6C185-D89F-BF4C-5A17-A64149D0A39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09384" y="2769894"/>
            <a:ext cx="5580694" cy="1318212"/>
          </a:xfrm>
          <a:prstGeom prst="rect">
            <a:avLst/>
          </a:prstGeom>
        </p:spPr>
      </p:pic>
    </p:spTree>
    <p:extLst>
      <p:ext uri="{BB962C8B-B14F-4D97-AF65-F5344CB8AC3E}">
        <p14:creationId xmlns:p14="http://schemas.microsoft.com/office/powerpoint/2010/main" val="21438304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65</a:t>
            </a:fld>
            <a:endParaRPr lang="fr-FR"/>
          </a:p>
        </p:txBody>
      </p:sp>
      <p:pic>
        <p:nvPicPr>
          <p:cNvPr id="3" name="Image 2">
            <a:extLst>
              <a:ext uri="{FF2B5EF4-FFF2-40B4-BE49-F238E27FC236}">
                <a16:creationId xmlns:a16="http://schemas.microsoft.com/office/drawing/2014/main" id="{E535E39A-8EB4-D51E-2B8F-232C2B11213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599464" y="0"/>
            <a:ext cx="5592535" cy="6858000"/>
          </a:xfrm>
          <a:prstGeom prst="rect">
            <a:avLst/>
          </a:prstGeom>
        </p:spPr>
      </p:pic>
      <p:pic>
        <p:nvPicPr>
          <p:cNvPr id="6" name="Image 5">
            <a:extLst>
              <a:ext uri="{FF2B5EF4-FFF2-40B4-BE49-F238E27FC236}">
                <a16:creationId xmlns:a16="http://schemas.microsoft.com/office/drawing/2014/main" id="{5C85A12B-0861-E009-1601-D61C1185327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6254" y="2710558"/>
            <a:ext cx="6096002" cy="1436883"/>
          </a:xfrm>
          <a:prstGeom prst="rect">
            <a:avLst/>
          </a:prstGeom>
        </p:spPr>
      </p:pic>
    </p:spTree>
    <p:extLst>
      <p:ext uri="{BB962C8B-B14F-4D97-AF65-F5344CB8AC3E}">
        <p14:creationId xmlns:p14="http://schemas.microsoft.com/office/powerpoint/2010/main" val="32771368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MESSAGE CAISSE</a:t>
            </a:r>
            <a:br>
              <a:rPr lang="fr-FR" dirty="0">
                <a:latin typeface="Avenir Next LT Pro" panose="020B0504020202020204" pitchFamily="34" charset="0"/>
              </a:rPr>
            </a:br>
            <a:r>
              <a:rPr lang="fr-FR" dirty="0">
                <a:latin typeface="Avenir Next LT Pro" panose="020B0504020202020204" pitchFamily="34" charset="0"/>
              </a:rPr>
              <a:t>STICKER DE SOL</a:t>
            </a:r>
            <a:endParaRPr lang="fr-FR" b="1" dirty="0">
              <a:latin typeface="Avenir Next LT Pro" panose="020B0504020202020204" pitchFamily="34" charset="0"/>
            </a:endParaRPr>
          </a:p>
        </p:txBody>
      </p:sp>
    </p:spTree>
    <p:extLst>
      <p:ext uri="{BB962C8B-B14F-4D97-AF65-F5344CB8AC3E}">
        <p14:creationId xmlns:p14="http://schemas.microsoft.com/office/powerpoint/2010/main" val="353937337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67</a:t>
            </a:fld>
            <a:endParaRPr lang="fr-FR"/>
          </a:p>
        </p:txBody>
      </p:sp>
      <p:pic>
        <p:nvPicPr>
          <p:cNvPr id="4" name="Image 3">
            <a:extLst>
              <a:ext uri="{FF2B5EF4-FFF2-40B4-BE49-F238E27FC236}">
                <a16:creationId xmlns:a16="http://schemas.microsoft.com/office/drawing/2014/main" id="{9E5C898B-D50B-BCCF-EF15-F17D7599A351}"/>
              </a:ext>
            </a:extLst>
          </p:cNvPr>
          <p:cNvPicPr>
            <a:picLocks noChangeAspect="1"/>
          </p:cNvPicPr>
          <p:nvPr/>
        </p:nvPicPr>
        <p:blipFill>
          <a:blip r:embed="rId2">
            <a:extLst>
              <a:ext uri="{28A0092B-C50C-407E-A947-70E740481C1C}">
                <a14:useLocalDpi xmlns:a14="http://schemas.microsoft.com/office/drawing/2010/main" val="0"/>
              </a:ext>
            </a:extLst>
          </a:blip>
          <a:srcRect l="14932" r="14932"/>
          <a:stretch/>
        </p:blipFill>
        <p:spPr>
          <a:xfrm>
            <a:off x="4977039" y="0"/>
            <a:ext cx="7214961" cy="6858000"/>
          </a:xfrm>
          <a:prstGeom prst="rect">
            <a:avLst/>
          </a:prstGeom>
        </p:spPr>
      </p:pic>
      <p:pic>
        <p:nvPicPr>
          <p:cNvPr id="8" name="Image 7">
            <a:extLst>
              <a:ext uri="{FF2B5EF4-FFF2-40B4-BE49-F238E27FC236}">
                <a16:creationId xmlns:a16="http://schemas.microsoft.com/office/drawing/2014/main" id="{193F8DFC-D946-F230-82ED-5330AC8C37D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2224" y="1292489"/>
            <a:ext cx="4287201" cy="4273020"/>
          </a:xfrm>
          <a:prstGeom prst="rect">
            <a:avLst/>
          </a:prstGeom>
        </p:spPr>
      </p:pic>
    </p:spTree>
    <p:extLst>
      <p:ext uri="{BB962C8B-B14F-4D97-AF65-F5344CB8AC3E}">
        <p14:creationId xmlns:p14="http://schemas.microsoft.com/office/powerpoint/2010/main" val="35120323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68</a:t>
            </a:fld>
            <a:endParaRPr lang="fr-FR"/>
          </a:p>
        </p:txBody>
      </p:sp>
      <p:pic>
        <p:nvPicPr>
          <p:cNvPr id="4" name="Image 3">
            <a:extLst>
              <a:ext uri="{FF2B5EF4-FFF2-40B4-BE49-F238E27FC236}">
                <a16:creationId xmlns:a16="http://schemas.microsoft.com/office/drawing/2014/main" id="{9E5C898B-D50B-BCCF-EF15-F17D7599A351}"/>
              </a:ext>
            </a:extLst>
          </p:cNvPr>
          <p:cNvPicPr>
            <a:picLocks noChangeAspect="1"/>
          </p:cNvPicPr>
          <p:nvPr/>
        </p:nvPicPr>
        <p:blipFill>
          <a:blip r:embed="rId2">
            <a:extLst>
              <a:ext uri="{28A0092B-C50C-407E-A947-70E740481C1C}">
                <a14:useLocalDpi xmlns:a14="http://schemas.microsoft.com/office/drawing/2010/main" val="0"/>
              </a:ext>
            </a:extLst>
          </a:blip>
          <a:srcRect l="14932" r="14932"/>
          <a:stretch/>
        </p:blipFill>
        <p:spPr>
          <a:xfrm>
            <a:off x="4977039" y="0"/>
            <a:ext cx="7214961" cy="6858000"/>
          </a:xfrm>
          <a:prstGeom prst="rect">
            <a:avLst/>
          </a:prstGeom>
        </p:spPr>
      </p:pic>
      <p:pic>
        <p:nvPicPr>
          <p:cNvPr id="8" name="Image 7">
            <a:extLst>
              <a:ext uri="{FF2B5EF4-FFF2-40B4-BE49-F238E27FC236}">
                <a16:creationId xmlns:a16="http://schemas.microsoft.com/office/drawing/2014/main" id="{193F8DFC-D946-F230-82ED-5330AC8C37D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2224" y="1285399"/>
            <a:ext cx="4287201" cy="4287201"/>
          </a:xfrm>
          <a:prstGeom prst="rect">
            <a:avLst/>
          </a:prstGeom>
        </p:spPr>
      </p:pic>
    </p:spTree>
    <p:extLst>
      <p:ext uri="{BB962C8B-B14F-4D97-AF65-F5344CB8AC3E}">
        <p14:creationId xmlns:p14="http://schemas.microsoft.com/office/powerpoint/2010/main" val="7813111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69</a:t>
            </a:fld>
            <a:endParaRPr lang="fr-FR"/>
          </a:p>
        </p:txBody>
      </p:sp>
      <p:pic>
        <p:nvPicPr>
          <p:cNvPr id="4" name="Image 3">
            <a:extLst>
              <a:ext uri="{FF2B5EF4-FFF2-40B4-BE49-F238E27FC236}">
                <a16:creationId xmlns:a16="http://schemas.microsoft.com/office/drawing/2014/main" id="{9E5C898B-D50B-BCCF-EF15-F17D7599A351}"/>
              </a:ext>
            </a:extLst>
          </p:cNvPr>
          <p:cNvPicPr>
            <a:picLocks noChangeAspect="1"/>
          </p:cNvPicPr>
          <p:nvPr/>
        </p:nvPicPr>
        <p:blipFill>
          <a:blip r:embed="rId2">
            <a:extLst>
              <a:ext uri="{28A0092B-C50C-407E-A947-70E740481C1C}">
                <a14:useLocalDpi xmlns:a14="http://schemas.microsoft.com/office/drawing/2010/main" val="0"/>
              </a:ext>
            </a:extLst>
          </a:blip>
          <a:srcRect l="14932" r="14932"/>
          <a:stretch/>
        </p:blipFill>
        <p:spPr>
          <a:xfrm>
            <a:off x="4977039" y="0"/>
            <a:ext cx="7214961" cy="6858000"/>
          </a:xfrm>
          <a:prstGeom prst="rect">
            <a:avLst/>
          </a:prstGeom>
        </p:spPr>
      </p:pic>
      <p:pic>
        <p:nvPicPr>
          <p:cNvPr id="8" name="Image 7">
            <a:extLst>
              <a:ext uri="{FF2B5EF4-FFF2-40B4-BE49-F238E27FC236}">
                <a16:creationId xmlns:a16="http://schemas.microsoft.com/office/drawing/2014/main" id="{193F8DFC-D946-F230-82ED-5330AC8C37D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2224" y="1292489"/>
            <a:ext cx="4287201" cy="4273020"/>
          </a:xfrm>
          <a:prstGeom prst="rect">
            <a:avLst/>
          </a:prstGeom>
        </p:spPr>
      </p:pic>
    </p:spTree>
    <p:extLst>
      <p:ext uri="{BB962C8B-B14F-4D97-AF65-F5344CB8AC3E}">
        <p14:creationId xmlns:p14="http://schemas.microsoft.com/office/powerpoint/2010/main" val="2419969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8"/>
          </p:nvPr>
        </p:nvSpPr>
        <p:spPr>
          <a:xfrm>
            <a:off x="431800" y="1004835"/>
            <a:ext cx="11323131" cy="5303891"/>
          </a:xfrm>
        </p:spPr>
        <p:txBody>
          <a:bodyPr/>
          <a:lstStyle/>
          <a:p>
            <a:pPr algn="l"/>
            <a:r>
              <a:rPr lang="fr-FR" sz="1400" b="1" dirty="0">
                <a:latin typeface="Avenir Next LT Pro" panose="020B0504020202020204" pitchFamily="34" charset="0"/>
              </a:rPr>
              <a:t>Bien indiquer les prix des promotions</a:t>
            </a:r>
          </a:p>
          <a:p>
            <a:pPr marL="285750" indent="-285750" algn="l">
              <a:buFont typeface="Arial" panose="020B0604020202020204" pitchFamily="34" charset="0"/>
              <a:buChar char="•"/>
            </a:pPr>
            <a:r>
              <a:rPr lang="fr-FR" sz="1400" i="1" dirty="0">
                <a:latin typeface="Avenir Next LT Pro" panose="020B0504020202020204" pitchFamily="34" charset="0"/>
              </a:rPr>
              <a:t>Elles doivent afficher les prix promo</a:t>
            </a:r>
          </a:p>
          <a:p>
            <a:pPr marL="285750" indent="-285750" algn="l">
              <a:buFont typeface="Arial" panose="020B0604020202020204" pitchFamily="34" charset="0"/>
              <a:buChar char="•"/>
            </a:pPr>
            <a:r>
              <a:rPr lang="fr-FR" sz="1400" i="1" dirty="0">
                <a:latin typeface="Avenir Next LT Pro" panose="020B0504020202020204" pitchFamily="34" charset="0"/>
              </a:rPr>
              <a:t>Souvent des promos non affichées surtout rayon liquide et frais</a:t>
            </a:r>
          </a:p>
          <a:p>
            <a:pPr marL="285750" indent="-285750" algn="l">
              <a:buFont typeface="Arial" panose="020B0604020202020204" pitchFamily="34" charset="0"/>
              <a:buChar char="•"/>
            </a:pPr>
            <a:r>
              <a:rPr lang="fr-FR" sz="1400" i="1" dirty="0">
                <a:latin typeface="Avenir Next LT Pro" panose="020B0504020202020204" pitchFamily="34" charset="0"/>
              </a:rPr>
              <a:t>Indiquer plus les promotions et surtout que celles-ci soient à jour</a:t>
            </a:r>
          </a:p>
          <a:p>
            <a:pPr marL="285750" indent="-285750" algn="l">
              <a:buFont typeface="Arial" panose="020B0604020202020204" pitchFamily="34" charset="0"/>
              <a:buChar char="•"/>
            </a:pPr>
            <a:r>
              <a:rPr lang="fr-FR" sz="1400" i="1" dirty="0">
                <a:latin typeface="Avenir Next LT Pro" panose="020B0504020202020204" pitchFamily="34" charset="0"/>
              </a:rPr>
              <a:t>Les promotions sur les cannettes sont très peu visibles</a:t>
            </a:r>
          </a:p>
          <a:p>
            <a:pPr marL="285750" indent="-285750" algn="l">
              <a:buFont typeface="Arial" panose="020B0604020202020204" pitchFamily="34" charset="0"/>
              <a:buChar char="•"/>
            </a:pPr>
            <a:r>
              <a:rPr lang="fr-FR" sz="1400" i="1" dirty="0">
                <a:latin typeface="Avenir Next LT Pro" panose="020B0504020202020204" pitchFamily="34" charset="0"/>
              </a:rPr>
              <a:t>Pour les affiches promo, une couleur flashy</a:t>
            </a:r>
          </a:p>
          <a:p>
            <a:pPr marL="285750" indent="-285750" algn="l">
              <a:buFont typeface="Arial" panose="020B0604020202020204" pitchFamily="34" charset="0"/>
              <a:buChar char="•"/>
            </a:pPr>
            <a:r>
              <a:rPr lang="fr-FR" sz="1400" i="1" dirty="0">
                <a:latin typeface="Avenir Next LT Pro" panose="020B0504020202020204" pitchFamily="34" charset="0"/>
              </a:rPr>
              <a:t>Souvent un manque d'affichettes "stop promo" sur les promos dans les rayons</a:t>
            </a:r>
          </a:p>
          <a:p>
            <a:pPr marL="285750" indent="-285750" algn="l">
              <a:buFont typeface="Arial" panose="020B0604020202020204" pitchFamily="34" charset="0"/>
              <a:buChar char="•"/>
            </a:pPr>
            <a:r>
              <a:rPr lang="fr-FR" sz="1400" i="1" dirty="0">
                <a:latin typeface="Avenir Next LT Pro" panose="020B0504020202020204" pitchFamily="34" charset="0"/>
              </a:rPr>
              <a:t>Il y a trop peu d'infos dans les rayons sur les promos en général, en dehors de la boucherie</a:t>
            </a:r>
          </a:p>
          <a:p>
            <a:pPr algn="l"/>
            <a:endParaRPr lang="fr-FR" sz="1400" i="1" dirty="0">
              <a:latin typeface="Avenir Next LT Pro" panose="020B0504020202020204" pitchFamily="34" charset="0"/>
            </a:endParaRPr>
          </a:p>
          <a:p>
            <a:pPr algn="l"/>
            <a:r>
              <a:rPr lang="fr-FR" sz="1400" b="1" dirty="0">
                <a:latin typeface="Avenir Next LT Pro" panose="020B0504020202020204" pitchFamily="34" charset="0"/>
              </a:rPr>
              <a:t>Et les mécaniques des promotions</a:t>
            </a:r>
            <a:endParaRPr lang="fr-FR" sz="1400" i="1" dirty="0">
              <a:latin typeface="Avenir Next LT Pro" panose="020B0504020202020204" pitchFamily="34" charset="0"/>
            </a:endParaRPr>
          </a:p>
          <a:p>
            <a:pPr marL="285750" indent="-285750" algn="l">
              <a:buFont typeface="Arial" panose="020B0604020202020204" pitchFamily="34" charset="0"/>
              <a:buChar char="•"/>
            </a:pPr>
            <a:r>
              <a:rPr lang="fr-FR" sz="1400" i="1" dirty="0">
                <a:latin typeface="Avenir Next LT Pro" panose="020B0504020202020204" pitchFamily="34" charset="0"/>
              </a:rPr>
              <a:t>Bonjour, certaines offres (3 pour 2, 4 pour 3...) ne sont pas précisées et on "passe à côté" des promos</a:t>
            </a:r>
          </a:p>
          <a:p>
            <a:pPr marL="285750" indent="-285750" algn="l">
              <a:buFont typeface="Arial" panose="020B0604020202020204" pitchFamily="34" charset="0"/>
              <a:buChar char="•"/>
            </a:pPr>
            <a:r>
              <a:rPr lang="fr-FR" sz="1400" i="1" dirty="0">
                <a:latin typeface="Avenir Next LT Pro" panose="020B0504020202020204" pitchFamily="34" charset="0"/>
              </a:rPr>
              <a:t>Les produits en promotion sont très mal indiqués, le code barre est en noir mais on ne sait pas de quelle promotion il s'agit : si c'est un pourcentage, un 3 pour2 ou autre, ce qui freine certains achats car on ne sait pas à quoi se fier si on n’a pas le catalogue sur nous. Il faut sans cesse demander au personnel quelle est la promotion en cours</a:t>
            </a:r>
          </a:p>
          <a:p>
            <a:pPr marL="285750" indent="-285750" algn="l">
              <a:buFont typeface="Arial" panose="020B0604020202020204" pitchFamily="34" charset="0"/>
              <a:buChar char="•"/>
            </a:pPr>
            <a:r>
              <a:rPr lang="fr-FR" sz="1400" i="1" dirty="0">
                <a:latin typeface="Avenir Next LT Pro" panose="020B0504020202020204" pitchFamily="34" charset="0"/>
              </a:rPr>
              <a:t>Bonjour, effectivement il manque des affiches indiquant les promotions. Nous sommes à chaque fois obligés de prendre le catalogue pour savoir les promotions car jamais indiquées dessus, surtout les produits 3 pour 2 etc. Cordialement</a:t>
            </a:r>
          </a:p>
          <a:p>
            <a:pPr marL="285750" indent="-285750" algn="l">
              <a:buFont typeface="Arial" panose="020B0604020202020204" pitchFamily="34" charset="0"/>
              <a:buChar char="•"/>
            </a:pPr>
            <a:r>
              <a:rPr lang="fr-FR" sz="1400" i="1" dirty="0">
                <a:latin typeface="Avenir Next LT Pro" panose="020B0504020202020204" pitchFamily="34" charset="0"/>
              </a:rPr>
              <a:t>Informer le client sur la quantité à prendre correspondante au prix !!</a:t>
            </a:r>
          </a:p>
          <a:p>
            <a:pPr algn="l"/>
            <a:endParaRPr lang="fr-FR" sz="1400" i="1" dirty="0">
              <a:latin typeface="Avenir Next LT Pro" panose="020B0504020202020204" pitchFamily="34" charset="0"/>
            </a:endParaRPr>
          </a:p>
          <a:p>
            <a:pPr algn="l"/>
            <a:r>
              <a:rPr lang="fr-FR" sz="1400" b="1" dirty="0">
                <a:latin typeface="Avenir Next LT Pro" panose="020B0504020202020204" pitchFamily="34" charset="0"/>
              </a:rPr>
              <a:t>S’assurer d’un stock suffisant pour les produits en promotion</a:t>
            </a:r>
          </a:p>
          <a:p>
            <a:pPr marL="285750" indent="-285750" algn="l">
              <a:buFont typeface="Arial" panose="020B0604020202020204" pitchFamily="34" charset="0"/>
              <a:buChar char="•"/>
            </a:pPr>
            <a:r>
              <a:rPr lang="fr-FR" sz="1400" i="1" dirty="0">
                <a:latin typeface="Avenir Next LT Pro" panose="020B0504020202020204" pitchFamily="34" charset="0"/>
              </a:rPr>
              <a:t>Dommage que la moitié des produits en promotion soit absents des rayons :/</a:t>
            </a:r>
          </a:p>
          <a:p>
            <a:pPr algn="l"/>
            <a:endParaRPr lang="fr-FR" sz="1400" i="1" dirty="0">
              <a:latin typeface="Avenir Next LT Pro" panose="020B0504020202020204" pitchFamily="34" charset="0"/>
            </a:endParaRPr>
          </a:p>
          <a:p>
            <a:pPr algn="l"/>
            <a:r>
              <a:rPr lang="fr-FR" sz="1400" b="1" dirty="0">
                <a:latin typeface="Avenir Next LT Pro" panose="020B0504020202020204" pitchFamily="34" charset="0"/>
              </a:rPr>
              <a:t>Aider à bien identifier les promotions par une zone dédiée</a:t>
            </a:r>
          </a:p>
          <a:p>
            <a:pPr marL="285750" indent="-285750" algn="l">
              <a:buFont typeface="Arial" panose="020B0604020202020204" pitchFamily="34" charset="0"/>
              <a:buChar char="•"/>
            </a:pPr>
            <a:r>
              <a:rPr lang="fr-FR" sz="1400" i="1" dirty="0">
                <a:latin typeface="Avenir Next LT Pro" panose="020B0504020202020204" pitchFamily="34" charset="0"/>
              </a:rPr>
              <a:t>Faire un espace dédié au promotion sur la chaque thème de rayonnage afin de permettre de mieux voir selon nos besoins</a:t>
            </a:r>
          </a:p>
        </p:txBody>
      </p:sp>
      <p:sp>
        <p:nvSpPr>
          <p:cNvPr id="2" name="Espace réservé du texte 1"/>
          <p:cNvSpPr>
            <a:spLocks noGrp="1"/>
          </p:cNvSpPr>
          <p:nvPr>
            <p:ph type="body" sz="quarter" idx="14"/>
          </p:nvPr>
        </p:nvSpPr>
        <p:spPr>
          <a:xfrm>
            <a:off x="431800" y="158721"/>
            <a:ext cx="11328400" cy="486350"/>
          </a:xfrm>
        </p:spPr>
        <p:txBody>
          <a:bodyPr/>
          <a:lstStyle/>
          <a:p>
            <a:pPr algn="l"/>
            <a:r>
              <a:rPr lang="fr-FR" sz="3200" cap="none" dirty="0">
                <a:latin typeface="Avenir Next LT Pro" panose="020B0504020202020204" pitchFamily="34" charset="0"/>
                <a:cs typeface="Calibri" panose="020F0502020204030204" pitchFamily="34" charset="0"/>
              </a:rPr>
              <a:t>Attentes par rapport aux promotions - Verbatims</a:t>
            </a:r>
          </a:p>
        </p:txBody>
      </p:sp>
    </p:spTree>
    <p:extLst>
      <p:ext uri="{BB962C8B-B14F-4D97-AF65-F5344CB8AC3E}">
        <p14:creationId xmlns:p14="http://schemas.microsoft.com/office/powerpoint/2010/main" val="26875498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OMNICANALITE</a:t>
            </a:r>
            <a:br>
              <a:rPr lang="fr-FR" dirty="0">
                <a:latin typeface="Avenir Next LT Pro" panose="020B0504020202020204" pitchFamily="34" charset="0"/>
              </a:rPr>
            </a:br>
            <a:r>
              <a:rPr lang="fr-FR" dirty="0">
                <a:latin typeface="Avenir Next LT Pro" panose="020B0504020202020204" pitchFamily="34" charset="0"/>
              </a:rPr>
              <a:t>PANNEAU DE SORTIE</a:t>
            </a:r>
            <a:endParaRPr lang="fr-FR" b="1" dirty="0">
              <a:latin typeface="Avenir Next LT Pro" panose="020B0504020202020204" pitchFamily="34" charset="0"/>
            </a:endParaRPr>
          </a:p>
        </p:txBody>
      </p:sp>
    </p:spTree>
    <p:extLst>
      <p:ext uri="{BB962C8B-B14F-4D97-AF65-F5344CB8AC3E}">
        <p14:creationId xmlns:p14="http://schemas.microsoft.com/office/powerpoint/2010/main" val="25130871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71</a:t>
            </a:fld>
            <a:endParaRPr lang="fr-FR"/>
          </a:p>
        </p:txBody>
      </p:sp>
      <p:pic>
        <p:nvPicPr>
          <p:cNvPr id="3" name="Image 2" descr="Une image contenant texte, capture d’écran, Police, Bleu électrique&#10;&#10;Description générée automatiquement">
            <a:extLst>
              <a:ext uri="{FF2B5EF4-FFF2-40B4-BE49-F238E27FC236}">
                <a16:creationId xmlns:a16="http://schemas.microsoft.com/office/drawing/2014/main" id="{E5F32658-2BDA-7AF2-999C-380E3E6660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1245" y="2760813"/>
            <a:ext cx="6681440" cy="1336373"/>
          </a:xfrm>
          <a:prstGeom prst="rect">
            <a:avLst/>
          </a:prstGeom>
        </p:spPr>
      </p:pic>
      <p:pic>
        <p:nvPicPr>
          <p:cNvPr id="6" name="Image 5" descr="Une image contenant texte, habits, intérieur, chaussures&#10;&#10;Description générée automatiquement">
            <a:extLst>
              <a:ext uri="{FF2B5EF4-FFF2-40B4-BE49-F238E27FC236}">
                <a16:creationId xmlns:a16="http://schemas.microsoft.com/office/drawing/2014/main" id="{1E2C574C-C930-5F1C-009D-9E152CA1C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431" y="0"/>
            <a:ext cx="5143500" cy="6858000"/>
          </a:xfrm>
          <a:prstGeom prst="rect">
            <a:avLst/>
          </a:prstGeom>
        </p:spPr>
      </p:pic>
    </p:spTree>
    <p:extLst>
      <p:ext uri="{BB962C8B-B14F-4D97-AF65-F5344CB8AC3E}">
        <p14:creationId xmlns:p14="http://schemas.microsoft.com/office/powerpoint/2010/main" val="94858620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72</a:t>
            </a:fld>
            <a:endParaRPr lang="fr-FR"/>
          </a:p>
        </p:txBody>
      </p:sp>
      <p:pic>
        <p:nvPicPr>
          <p:cNvPr id="3" name="Image 2" descr="Une image contenant texte, capture d’écran, Police, Bleu électrique&#10;&#10;Description générée automatiquement">
            <a:extLst>
              <a:ext uri="{FF2B5EF4-FFF2-40B4-BE49-F238E27FC236}">
                <a16:creationId xmlns:a16="http://schemas.microsoft.com/office/drawing/2014/main" id="{EE13570B-62AC-6324-A6AD-E5BF69E9AF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782" y="2706981"/>
            <a:ext cx="7219731" cy="1444038"/>
          </a:xfrm>
          <a:prstGeom prst="rect">
            <a:avLst/>
          </a:prstGeom>
        </p:spPr>
      </p:pic>
      <p:pic>
        <p:nvPicPr>
          <p:cNvPr id="6" name="Image 5" descr="Une image contenant texte, habits, intérieur, chaussures&#10;&#10;Description générée automatiquement">
            <a:extLst>
              <a:ext uri="{FF2B5EF4-FFF2-40B4-BE49-F238E27FC236}">
                <a16:creationId xmlns:a16="http://schemas.microsoft.com/office/drawing/2014/main" id="{729A18A1-7E21-336D-C245-8F40A57898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3891" y="0"/>
            <a:ext cx="5143500" cy="6858000"/>
          </a:xfrm>
          <a:prstGeom prst="rect">
            <a:avLst/>
          </a:prstGeom>
        </p:spPr>
      </p:pic>
    </p:spTree>
    <p:extLst>
      <p:ext uri="{BB962C8B-B14F-4D97-AF65-F5344CB8AC3E}">
        <p14:creationId xmlns:p14="http://schemas.microsoft.com/office/powerpoint/2010/main" val="53373251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73</a:t>
            </a:fld>
            <a:endParaRPr lang="fr-FR"/>
          </a:p>
        </p:txBody>
      </p:sp>
      <p:pic>
        <p:nvPicPr>
          <p:cNvPr id="3" name="Image 2">
            <a:extLst>
              <a:ext uri="{FF2B5EF4-FFF2-40B4-BE49-F238E27FC236}">
                <a16:creationId xmlns:a16="http://schemas.microsoft.com/office/drawing/2014/main" id="{AA6122F7-2766-6EC8-1A77-8E00BF7F2B5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5391" y="2684575"/>
            <a:ext cx="7371241" cy="1475291"/>
          </a:xfrm>
          <a:prstGeom prst="rect">
            <a:avLst/>
          </a:prstGeom>
        </p:spPr>
      </p:pic>
      <p:pic>
        <p:nvPicPr>
          <p:cNvPr id="6" name="Image 5">
            <a:extLst>
              <a:ext uri="{FF2B5EF4-FFF2-40B4-BE49-F238E27FC236}">
                <a16:creationId xmlns:a16="http://schemas.microsoft.com/office/drawing/2014/main" id="{F5252607-A6AC-94B7-6599-AAF832B8E4B9}"/>
              </a:ext>
            </a:extLst>
          </p:cNvPr>
          <p:cNvPicPr>
            <a:picLocks noChangeAspect="1"/>
          </p:cNvPicPr>
          <p:nvPr/>
        </p:nvPicPr>
        <p:blipFill rotWithShape="1">
          <a:blip r:embed="rId3">
            <a:extLst>
              <a:ext uri="{28A0092B-C50C-407E-A947-70E740481C1C}">
                <a14:useLocalDpi xmlns:a14="http://schemas.microsoft.com/office/drawing/2010/main" val="0"/>
              </a:ext>
            </a:extLst>
          </a:blip>
          <a:srcRect l="3552" r="42054"/>
          <a:stretch/>
        </p:blipFill>
        <p:spPr>
          <a:xfrm>
            <a:off x="7305850" y="0"/>
            <a:ext cx="4973782" cy="6858000"/>
          </a:xfrm>
          <a:prstGeom prst="rect">
            <a:avLst/>
          </a:prstGeom>
        </p:spPr>
      </p:pic>
    </p:spTree>
    <p:extLst>
      <p:ext uri="{BB962C8B-B14F-4D97-AF65-F5344CB8AC3E}">
        <p14:creationId xmlns:p14="http://schemas.microsoft.com/office/powerpoint/2010/main" val="329728795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9A8764A4-EF0E-7A90-2E64-2DCA10557224}"/>
              </a:ext>
            </a:extLst>
          </p:cNvPr>
          <p:cNvSpPr>
            <a:spLocks noGrp="1"/>
          </p:cNvSpPr>
          <p:nvPr>
            <p:ph type="ctrTitle"/>
          </p:nvPr>
        </p:nvSpPr>
        <p:spPr>
          <a:xfrm>
            <a:off x="771209" y="2202800"/>
            <a:ext cx="10363200" cy="1470025"/>
          </a:xfrm>
        </p:spPr>
        <p:txBody>
          <a:bodyPr/>
          <a:lstStyle/>
          <a:p>
            <a:pPr algn="l"/>
            <a:r>
              <a:rPr lang="fr-FR" dirty="0">
                <a:latin typeface="Avenir Next LT Pro" panose="020B0504020202020204" pitchFamily="34" charset="0"/>
              </a:rPr>
              <a:t>ORIGINE</a:t>
            </a:r>
            <a:br>
              <a:rPr lang="fr-FR" dirty="0">
                <a:latin typeface="Avenir Next LT Pro" panose="020B0504020202020204" pitchFamily="34" charset="0"/>
              </a:rPr>
            </a:br>
            <a:r>
              <a:rPr lang="fr-FR" dirty="0">
                <a:latin typeface="Avenir Next LT Pro" panose="020B0504020202020204" pitchFamily="34" charset="0"/>
              </a:rPr>
              <a:t>FOCUS LOCAL –</a:t>
            </a:r>
            <a:r>
              <a:rPr lang="fr-FR" b="0" dirty="0">
                <a:latin typeface="Avenir Next LT Pro" panose="020B0504020202020204" pitchFamily="34" charset="0"/>
              </a:rPr>
              <a:t>en cours</a:t>
            </a:r>
          </a:p>
        </p:txBody>
      </p:sp>
    </p:spTree>
    <p:extLst>
      <p:ext uri="{BB962C8B-B14F-4D97-AF65-F5344CB8AC3E}">
        <p14:creationId xmlns:p14="http://schemas.microsoft.com/office/powerpoint/2010/main" val="152902895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75</a:t>
            </a:fld>
            <a:endParaRPr lang="fr-FR"/>
          </a:p>
        </p:txBody>
      </p:sp>
      <p:pic>
        <p:nvPicPr>
          <p:cNvPr id="3" name="Image 2">
            <a:extLst>
              <a:ext uri="{FF2B5EF4-FFF2-40B4-BE49-F238E27FC236}">
                <a16:creationId xmlns:a16="http://schemas.microsoft.com/office/drawing/2014/main" id="{DDABAE64-67C2-A76A-EDCD-1E529AFDFF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48428"/>
            <a:ext cx="8451273" cy="804883"/>
          </a:xfrm>
          <a:prstGeom prst="rect">
            <a:avLst/>
          </a:prstGeom>
        </p:spPr>
      </p:pic>
      <p:pic>
        <p:nvPicPr>
          <p:cNvPr id="6" name="Image 5" descr="Une image contenant entrepôt, inventaire, boîte, carton&#10;&#10;Description générée automatiquement">
            <a:extLst>
              <a:ext uri="{FF2B5EF4-FFF2-40B4-BE49-F238E27FC236}">
                <a16:creationId xmlns:a16="http://schemas.microsoft.com/office/drawing/2014/main" id="{34AF2573-BCCD-5408-2919-017E1FDCFB77}"/>
              </a:ext>
            </a:extLst>
          </p:cNvPr>
          <p:cNvPicPr>
            <a:picLocks noChangeAspect="1"/>
          </p:cNvPicPr>
          <p:nvPr/>
        </p:nvPicPr>
        <p:blipFill rotWithShape="1">
          <a:blip r:embed="rId3">
            <a:extLst>
              <a:ext uri="{28A0092B-C50C-407E-A947-70E740481C1C}">
                <a14:useLocalDpi xmlns:a14="http://schemas.microsoft.com/office/drawing/2010/main" val="0"/>
              </a:ext>
            </a:extLst>
          </a:blip>
          <a:srcRect t="20404" r="52155" b="16767"/>
          <a:stretch/>
        </p:blipFill>
        <p:spPr>
          <a:xfrm>
            <a:off x="7506774" y="0"/>
            <a:ext cx="4685226" cy="8203268"/>
          </a:xfrm>
          <a:prstGeom prst="rect">
            <a:avLst/>
          </a:prstGeom>
        </p:spPr>
      </p:pic>
    </p:spTree>
    <p:extLst>
      <p:ext uri="{BB962C8B-B14F-4D97-AF65-F5344CB8AC3E}">
        <p14:creationId xmlns:p14="http://schemas.microsoft.com/office/powerpoint/2010/main" val="3960146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76</a:t>
            </a:fld>
            <a:endParaRPr lang="fr-FR"/>
          </a:p>
        </p:txBody>
      </p:sp>
      <p:pic>
        <p:nvPicPr>
          <p:cNvPr id="3" name="Image 2">
            <a:extLst>
              <a:ext uri="{FF2B5EF4-FFF2-40B4-BE49-F238E27FC236}">
                <a16:creationId xmlns:a16="http://schemas.microsoft.com/office/drawing/2014/main" id="{DDABAE64-67C2-A76A-EDCD-1E529AFDFF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48428"/>
            <a:ext cx="8451273" cy="804883"/>
          </a:xfrm>
          <a:prstGeom prst="rect">
            <a:avLst/>
          </a:prstGeom>
        </p:spPr>
      </p:pic>
      <p:pic>
        <p:nvPicPr>
          <p:cNvPr id="4" name="Image 3">
            <a:extLst>
              <a:ext uri="{FF2B5EF4-FFF2-40B4-BE49-F238E27FC236}">
                <a16:creationId xmlns:a16="http://schemas.microsoft.com/office/drawing/2014/main" id="{48BC9452-4226-4E98-F6E8-249CBF87B0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48428"/>
            <a:ext cx="12192000" cy="1161143"/>
          </a:xfrm>
          <a:prstGeom prst="rect">
            <a:avLst/>
          </a:prstGeom>
        </p:spPr>
      </p:pic>
      <p:pic>
        <p:nvPicPr>
          <p:cNvPr id="8" name="Image 7" descr="Une image contenant entrepôt, inventaire, boîte, carton&#10;&#10;Description générée automatiquement">
            <a:extLst>
              <a:ext uri="{FF2B5EF4-FFF2-40B4-BE49-F238E27FC236}">
                <a16:creationId xmlns:a16="http://schemas.microsoft.com/office/drawing/2014/main" id="{447D3AE2-2377-C2B9-B62B-C95C23D89C61}"/>
              </a:ext>
            </a:extLst>
          </p:cNvPr>
          <p:cNvPicPr>
            <a:picLocks noChangeAspect="1"/>
          </p:cNvPicPr>
          <p:nvPr/>
        </p:nvPicPr>
        <p:blipFill rotWithShape="1">
          <a:blip r:embed="rId4">
            <a:extLst>
              <a:ext uri="{28A0092B-C50C-407E-A947-70E740481C1C}">
                <a14:useLocalDpi xmlns:a14="http://schemas.microsoft.com/office/drawing/2010/main" val="0"/>
              </a:ext>
            </a:extLst>
          </a:blip>
          <a:srcRect t="12618" r="45525" b="32595"/>
          <a:stretch/>
        </p:blipFill>
        <p:spPr>
          <a:xfrm>
            <a:off x="7386317" y="0"/>
            <a:ext cx="5114236" cy="6858000"/>
          </a:xfrm>
          <a:prstGeom prst="rect">
            <a:avLst/>
          </a:prstGeom>
        </p:spPr>
      </p:pic>
    </p:spTree>
    <p:extLst>
      <p:ext uri="{BB962C8B-B14F-4D97-AF65-F5344CB8AC3E}">
        <p14:creationId xmlns:p14="http://schemas.microsoft.com/office/powerpoint/2010/main" val="39428216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77</a:t>
            </a:fld>
            <a:endParaRPr lang="fr-FR"/>
          </a:p>
        </p:txBody>
      </p:sp>
      <p:pic>
        <p:nvPicPr>
          <p:cNvPr id="6" name="Image 5" descr="Une image contenant Police, logo, Graphique, rouge&#10;&#10;Description générée automatiquement">
            <a:extLst>
              <a:ext uri="{FF2B5EF4-FFF2-40B4-BE49-F238E27FC236}">
                <a16:creationId xmlns:a16="http://schemas.microsoft.com/office/drawing/2014/main" id="{D8EF3396-F4B6-319C-7A49-797DC57769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563" y="855407"/>
            <a:ext cx="2753301" cy="3893574"/>
          </a:xfrm>
          <a:prstGeom prst="rect">
            <a:avLst/>
          </a:prstGeom>
        </p:spPr>
      </p:pic>
      <p:pic>
        <p:nvPicPr>
          <p:cNvPr id="10" name="Image 9" descr="Une image contenant texte, Magasin, Nourriture surgelée, Commerce de proximité&#10;&#10;Description générée automatiquement">
            <a:extLst>
              <a:ext uri="{FF2B5EF4-FFF2-40B4-BE49-F238E27FC236}">
                <a16:creationId xmlns:a16="http://schemas.microsoft.com/office/drawing/2014/main" id="{50E6D310-A840-4A6D-CDC9-F283421F57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0137" y="0"/>
            <a:ext cx="5143500" cy="6858000"/>
          </a:xfrm>
          <a:prstGeom prst="rect">
            <a:avLst/>
          </a:prstGeom>
        </p:spPr>
      </p:pic>
    </p:spTree>
    <p:extLst>
      <p:ext uri="{BB962C8B-B14F-4D97-AF65-F5344CB8AC3E}">
        <p14:creationId xmlns:p14="http://schemas.microsoft.com/office/powerpoint/2010/main" val="32063187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65391"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78</a:t>
            </a:fld>
            <a:endParaRPr lang="fr-FR"/>
          </a:p>
        </p:txBody>
      </p:sp>
      <p:pic>
        <p:nvPicPr>
          <p:cNvPr id="3" name="Image 2" descr="Une image contenant texte, scène, Magasin, Commerce de proximité&#10;&#10;Description générée automatiquement">
            <a:extLst>
              <a:ext uri="{FF2B5EF4-FFF2-40B4-BE49-F238E27FC236}">
                <a16:creationId xmlns:a16="http://schemas.microsoft.com/office/drawing/2014/main" id="{26811339-AB9B-A185-AB11-87636F176605}"/>
              </a:ext>
            </a:extLst>
          </p:cNvPr>
          <p:cNvPicPr>
            <a:picLocks noChangeAspect="1"/>
          </p:cNvPicPr>
          <p:nvPr/>
        </p:nvPicPr>
        <p:blipFill rotWithShape="1">
          <a:blip r:embed="rId2">
            <a:extLst>
              <a:ext uri="{28A0092B-C50C-407E-A947-70E740481C1C}">
                <a14:useLocalDpi xmlns:a14="http://schemas.microsoft.com/office/drawing/2010/main" val="0"/>
              </a:ext>
            </a:extLst>
          </a:blip>
          <a:srcRect l="14448" t="49304" r="30476" b="8976"/>
          <a:stretch/>
        </p:blipFill>
        <p:spPr>
          <a:xfrm>
            <a:off x="4965113" y="508819"/>
            <a:ext cx="6261832" cy="5840361"/>
          </a:xfrm>
          <a:prstGeom prst="rect">
            <a:avLst/>
          </a:prstGeom>
        </p:spPr>
      </p:pic>
      <p:pic>
        <p:nvPicPr>
          <p:cNvPr id="7" name="Image 6" descr="Une image contenant logo, cœur, Police, symbole&#10;&#10;Description générée automatiquement">
            <a:extLst>
              <a:ext uri="{FF2B5EF4-FFF2-40B4-BE49-F238E27FC236}">
                <a16:creationId xmlns:a16="http://schemas.microsoft.com/office/drawing/2014/main" id="{4E02E4E1-F9DD-83EF-9030-61B858898DD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62" b="89996" l="7316" r="96796">
                        <a14:foregroundMark x1="79141" y1="33561" x2="58948" y2="51603"/>
                        <a14:foregroundMark x1="58948" y1="51603" x2="53386" y2="39119"/>
                        <a14:foregroundMark x1="53386" y1="39119" x2="40206" y2="58700"/>
                        <a14:foregroundMark x1="40206" y1="58700" x2="40206" y2="53784"/>
                        <a14:foregroundMark x1="37787" y1="33989" x2="33555" y2="51603"/>
                        <a14:foregroundMark x1="33555" y1="51603" x2="33555" y2="51603"/>
                        <a14:foregroundMark x1="18319" y1="26251" x2="25030" y2="62377"/>
                        <a14:foregroundMark x1="34160" y1="36127" x2="42624" y2="58230"/>
                        <a14:foregroundMark x1="42624" y1="58230" x2="67956" y2="45147"/>
                        <a14:foregroundMark x1="67956" y1="45147" x2="62817" y2="69004"/>
                        <a14:foregroundMark x1="62817" y1="69004" x2="52358" y2="80847"/>
                        <a14:foregroundMark x1="7376" y1="44292" x2="13845" y2="34673"/>
                        <a14:foregroundMark x1="13845" y1="34673" x2="45707" y2="11201"/>
                        <a14:foregroundMark x1="93108" y1="33989" x2="96796" y2="46003"/>
                        <a14:foregroundMark x1="43894" y1="45147" x2="52358" y2="42155"/>
                        <a14:foregroundMark x1="75514" y1="33989" x2="21342" y2="39590"/>
                        <a14:foregroundMark x1="68803" y1="26678" x2="40206" y2="28816"/>
                        <a14:foregroundMark x1="66989" y1="24925" x2="34160" y2="15904"/>
                        <a14:foregroundMark x1="51753" y1="23643" x2="15901" y2="31381"/>
                        <a14:foregroundMark x1="27449" y1="16332" x2="24426" y2="22360"/>
                        <a14:foregroundMark x1="33555" y1="14622" x2="46191" y2="13852"/>
                        <a14:foregroundMark x1="46191" y1="13852" x2="63845" y2="15477"/>
                        <a14:foregroundMark x1="63845" y1="15477" x2="74909" y2="21077"/>
                        <a14:foregroundMark x1="74909" y1="21077" x2="81439" y2="29671"/>
                        <a14:foregroundMark x1="81439" y1="29671" x2="84643" y2="43010"/>
                        <a14:foregroundMark x1="53023" y1="11201" x2="69528" y2="15648"/>
                        <a14:foregroundMark x1="69528" y1="15648" x2="85973" y2="27020"/>
                        <a14:foregroundMark x1="85973" y1="27020" x2="89238" y2="33732"/>
                        <a14:foregroundMark x1="89238" y1="33732" x2="90447" y2="49637"/>
                        <a14:foregroundMark x1="90447" y1="49637" x2="85852" y2="58401"/>
                        <a14:foregroundMark x1="85852" y1="58401" x2="56651" y2="66652"/>
                        <a14:foregroundMark x1="87666" y1="49038" x2="74909" y2="61522"/>
                        <a14:foregroundMark x1="88271" y1="51603" x2="75030" y2="63232"/>
                        <a14:foregroundMark x1="75030" y1="63232" x2="44256" y2="68833"/>
                        <a14:foregroundMark x1="44256" y1="68833" x2="32044" y2="67507"/>
                        <a14:foregroundMark x1="32044" y1="67507" x2="21947" y2="64002"/>
                        <a14:foregroundMark x1="21947" y1="64002" x2="8102" y2="40188"/>
                        <a14:foregroundMark x1="8102" y1="40188" x2="9553" y2="32877"/>
                        <a14:foregroundMark x1="9553" y1="32877" x2="16143" y2="25909"/>
                        <a14:foregroundMark x1="16143" y1="25909" x2="27449" y2="18512"/>
                        <a14:foregroundMark x1="23216" y1="45147" x2="31439" y2="53399"/>
                        <a14:foregroundMark x1="31439" y1="53399" x2="63362" y2="61180"/>
                        <a14:foregroundMark x1="63362" y1="61180" x2="71826" y2="57631"/>
                        <a14:foregroundMark x1="71826" y1="57631" x2="75272" y2="50919"/>
                        <a14:foregroundMark x1="75272" y1="50919" x2="84281" y2="43437"/>
                        <a14:foregroundMark x1="84281" y1="43437" x2="66989" y2="24925"/>
                        <a14:foregroundMark x1="37787" y1="43010" x2="46614" y2="47328"/>
                        <a14:foregroundMark x1="46614" y1="47328" x2="46917" y2="46473"/>
                        <a14:foregroundMark x1="32950" y1="56776" x2="59069" y2="62377"/>
                        <a14:foregroundMark x1="62092" y1="58059" x2="56046" y2="57204"/>
                        <a14:foregroundMark x1="76119" y1="47328" x2="71221" y2="54211"/>
                        <a14:foregroundMark x1="71826" y1="36982" x2="63362" y2="43010"/>
                        <a14:foregroundMark x1="65780" y1="33561" x2="55441" y2="39590"/>
                        <a14:foregroundMark x1="49335" y1="33134" x2="48126" y2="39590"/>
                        <a14:foregroundMark x1="41415" y1="39590" x2="38996" y2="46900"/>
                        <a14:foregroundMark x1="34160" y1="43437" x2="32950" y2="52458"/>
                        <a14:foregroundMark x1="26239" y1="36554" x2="31076" y2="49038"/>
                        <a14:foregroundMark x1="29867" y1="40445" x2="30472" y2="46003"/>
                        <a14:foregroundMark x1="25635" y1="29243" x2="19528" y2="40017"/>
                        <a14:foregroundMark x1="19528" y1="36127" x2="26844" y2="53313"/>
                        <a14:foregroundMark x1="18924" y1="43010" x2="25635" y2="55066"/>
                        <a14:foregroundMark x1="21342" y1="36554" x2="35369" y2="46003"/>
                        <a14:foregroundMark x1="37183" y1="54211" x2="37183" y2="61094"/>
                        <a14:foregroundMark x1="32285" y1="54211" x2="31076" y2="57631"/>
                        <a14:foregroundMark x1="25635" y1="52458" x2="25635" y2="52458"/>
                        <a14:foregroundMark x1="66989" y1="45147" x2="77932" y2="51603"/>
                        <a14:foregroundMark x1="75514" y1="41727" x2="62092" y2="38692"/>
                        <a14:foregroundMark x1="69407" y1="30953" x2="61487" y2="44720"/>
                        <a14:foregroundMark x1="65175" y1="30526" x2="63603" y2="38521"/>
                        <a14:foregroundMark x1="63603" y1="38521" x2="60278" y2="43865"/>
                        <a14:foregroundMark x1="40206" y1="43437" x2="54837" y2="46900"/>
                        <a14:foregroundMark x1="43289" y1="44292" x2="44498" y2="42155"/>
                      </a14:backgroundRemoval>
                    </a14:imgEffect>
                  </a14:imgLayer>
                </a14:imgProps>
              </a:ext>
              <a:ext uri="{28A0092B-C50C-407E-A947-70E740481C1C}">
                <a14:useLocalDpi xmlns:a14="http://schemas.microsoft.com/office/drawing/2010/main" val="0"/>
              </a:ext>
            </a:extLst>
          </a:blip>
          <a:stretch>
            <a:fillRect/>
          </a:stretch>
        </p:blipFill>
        <p:spPr>
          <a:xfrm>
            <a:off x="1353101" y="1489587"/>
            <a:ext cx="2742872" cy="3878826"/>
          </a:xfrm>
          <a:prstGeom prst="rect">
            <a:avLst/>
          </a:prstGeom>
        </p:spPr>
      </p:pic>
    </p:spTree>
    <p:extLst>
      <p:ext uri="{BB962C8B-B14F-4D97-AF65-F5344CB8AC3E}">
        <p14:creationId xmlns:p14="http://schemas.microsoft.com/office/powerpoint/2010/main" val="24038674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0"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79</a:t>
            </a:fld>
            <a:endParaRPr lang="fr-FR"/>
          </a:p>
        </p:txBody>
      </p:sp>
      <p:pic>
        <p:nvPicPr>
          <p:cNvPr id="4" name="Image 3" descr="Une image contenant texte, capture d’écran, Police, conception&#10;&#10;Description générée automatiquement">
            <a:extLst>
              <a:ext uri="{FF2B5EF4-FFF2-40B4-BE49-F238E27FC236}">
                <a16:creationId xmlns:a16="http://schemas.microsoft.com/office/drawing/2014/main" id="{3D5BCE20-CE7F-D66C-38E4-C0CDBB4AAB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194" y="0"/>
            <a:ext cx="4330645" cy="6858000"/>
          </a:xfrm>
          <a:prstGeom prst="rect">
            <a:avLst/>
          </a:prstGeom>
        </p:spPr>
      </p:pic>
      <p:pic>
        <p:nvPicPr>
          <p:cNvPr id="8" name="Image 7" descr="Une image contenant Groupe d’aliments, Nourriture complète, Aliments naturels, Primeur&#10;&#10;Description générée automatiquement">
            <a:extLst>
              <a:ext uri="{FF2B5EF4-FFF2-40B4-BE49-F238E27FC236}">
                <a16:creationId xmlns:a16="http://schemas.microsoft.com/office/drawing/2014/main" id="{0F01C0C4-4C1F-E813-31FD-15A491DF4196}"/>
              </a:ext>
            </a:extLst>
          </p:cNvPr>
          <p:cNvPicPr>
            <a:picLocks noChangeAspect="1"/>
          </p:cNvPicPr>
          <p:nvPr/>
        </p:nvPicPr>
        <p:blipFill rotWithShape="1">
          <a:blip r:embed="rId3">
            <a:extLst>
              <a:ext uri="{28A0092B-C50C-407E-A947-70E740481C1C}">
                <a14:useLocalDpi xmlns:a14="http://schemas.microsoft.com/office/drawing/2010/main" val="0"/>
              </a:ext>
            </a:extLst>
          </a:blip>
          <a:srcRect l="-1977" t="14686" r="1977" b="10108"/>
          <a:stretch/>
        </p:blipFill>
        <p:spPr>
          <a:xfrm>
            <a:off x="5342256" y="0"/>
            <a:ext cx="6703142" cy="6721537"/>
          </a:xfrm>
          <a:prstGeom prst="rect">
            <a:avLst/>
          </a:prstGeom>
        </p:spPr>
      </p:pic>
    </p:spTree>
    <p:extLst>
      <p:ext uri="{BB962C8B-B14F-4D97-AF65-F5344CB8AC3E}">
        <p14:creationId xmlns:p14="http://schemas.microsoft.com/office/powerpoint/2010/main" val="2953414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8"/>
          </p:nvPr>
        </p:nvSpPr>
        <p:spPr>
          <a:xfrm>
            <a:off x="431800" y="1004835"/>
            <a:ext cx="11323131" cy="5303891"/>
          </a:xfrm>
        </p:spPr>
        <p:txBody>
          <a:bodyPr/>
          <a:lstStyle/>
          <a:p>
            <a:r>
              <a:rPr lang="fr-FR" sz="1400" b="1" dirty="0">
                <a:latin typeface="Avenir Next LT Pro" panose="020B0504020202020204" pitchFamily="34" charset="0"/>
              </a:rPr>
              <a:t>Une priorité : optimiser l’affichage des prix</a:t>
            </a:r>
          </a:p>
          <a:p>
            <a:pPr marL="285750" indent="-285750">
              <a:buFont typeface="Arial" panose="020B0604020202020204" pitchFamily="34" charset="0"/>
              <a:buChar char="•"/>
            </a:pPr>
            <a:r>
              <a:rPr lang="fr-FR" sz="1400" i="1" dirty="0">
                <a:latin typeface="Avenir Next LT Pro" panose="020B0504020202020204" pitchFamily="34" charset="0"/>
              </a:rPr>
              <a:t>Les affiches ne servent pas à grand chose si les réglettes d'affichage de prix produits ne sont pas présentes ou en panne. C'est le cas dans beaucoup de rayons (principalement frais et surgelés) et ce depuis pas mal de temps</a:t>
            </a:r>
          </a:p>
          <a:p>
            <a:pPr marL="285750" indent="-285750">
              <a:buFont typeface="Arial" panose="020B0604020202020204" pitchFamily="34" charset="0"/>
              <a:buChar char="•"/>
            </a:pPr>
            <a:r>
              <a:rPr lang="fr-FR" sz="1400" i="1" dirty="0">
                <a:latin typeface="Avenir Next LT Pro" panose="020B0504020202020204" pitchFamily="34" charset="0"/>
              </a:rPr>
              <a:t>C'est comme pour l'étiquetage des prix en rayon : toujours des manques, dans tous les domaines, sauf le rayon marée qui de ce côté est au top</a:t>
            </a:r>
          </a:p>
          <a:p>
            <a:pPr marL="285750" indent="-285750">
              <a:buFont typeface="Arial" panose="020B0604020202020204" pitchFamily="34" charset="0"/>
              <a:buChar char="•"/>
            </a:pPr>
            <a:r>
              <a:rPr lang="fr-FR" sz="1400" i="1" dirty="0">
                <a:latin typeface="Avenir Next LT Pro" panose="020B0504020202020204" pitchFamily="34" charset="0"/>
              </a:rPr>
              <a:t>Les prix sont manquants, et les barrettes de prix ne fonctionnent pas</a:t>
            </a:r>
          </a:p>
          <a:p>
            <a:pPr marL="285750" indent="-285750">
              <a:buFont typeface="Arial" panose="020B0604020202020204" pitchFamily="34" charset="0"/>
              <a:buChar char="•"/>
            </a:pPr>
            <a:r>
              <a:rPr lang="fr-FR" sz="1400" i="1" dirty="0">
                <a:latin typeface="Avenir Next LT Pro" panose="020B0504020202020204" pitchFamily="34" charset="0"/>
              </a:rPr>
              <a:t>Il manque beaucoup de prix, pas assez d’étiquettes prix, et emplacement des produits pas au bon endroit donc prix du produit pas du tout bon !</a:t>
            </a:r>
          </a:p>
          <a:p>
            <a:pPr marL="285750" indent="-285750">
              <a:buFont typeface="Arial" panose="020B0604020202020204" pitchFamily="34" charset="0"/>
              <a:buChar char="•"/>
            </a:pPr>
            <a:r>
              <a:rPr lang="fr-FR" sz="1400" i="1" dirty="0">
                <a:latin typeface="Avenir Next LT Pro" panose="020B0504020202020204" pitchFamily="34" charset="0"/>
              </a:rPr>
              <a:t>L'affichage des prix en rayon laisse à désirer</a:t>
            </a:r>
          </a:p>
          <a:p>
            <a:pPr marL="285750" indent="-285750">
              <a:buFont typeface="Arial" panose="020B0604020202020204" pitchFamily="34" charset="0"/>
              <a:buChar char="•"/>
            </a:pPr>
            <a:r>
              <a:rPr lang="fr-FR" sz="1400" i="1" dirty="0">
                <a:latin typeface="Avenir Next LT Pro" panose="020B0504020202020204" pitchFamily="34" charset="0"/>
              </a:rPr>
              <a:t>Il serait bon que les prix soit très clairement affiché</a:t>
            </a:r>
          </a:p>
          <a:p>
            <a:pPr marL="285750" indent="-285750">
              <a:buFont typeface="Arial" panose="020B0604020202020204" pitchFamily="34" charset="0"/>
              <a:buChar char="•"/>
            </a:pPr>
            <a:r>
              <a:rPr lang="fr-FR" sz="1400" i="1" dirty="0">
                <a:latin typeface="Avenir Next LT Pro" panose="020B0504020202020204" pitchFamily="34" charset="0"/>
              </a:rPr>
              <a:t>Ce qui serait TOP c’est d’avoir des prix justes et sur tout les produits !!!! La moitié des étiquettes tarifaires sont soit éteint soit inexistante complètement</a:t>
            </a:r>
          </a:p>
          <a:p>
            <a:endParaRPr lang="fr-FR" sz="1400" i="1" dirty="0">
              <a:latin typeface="Avenir Next LT Pro" panose="020B0504020202020204" pitchFamily="34" charset="0"/>
            </a:endParaRPr>
          </a:p>
          <a:p>
            <a:r>
              <a:rPr lang="fr-FR" sz="1400" b="1" dirty="0">
                <a:latin typeface="Avenir Next LT Pro" panose="020B0504020202020204" pitchFamily="34" charset="0"/>
              </a:rPr>
              <a:t>En particulier en fruits et légumes</a:t>
            </a:r>
          </a:p>
          <a:p>
            <a:pPr marL="285750" indent="-285750">
              <a:buFont typeface="Arial" panose="020B0604020202020204" pitchFamily="34" charset="0"/>
              <a:buChar char="•"/>
            </a:pPr>
            <a:r>
              <a:rPr lang="fr-FR" sz="1400" i="1" dirty="0">
                <a:latin typeface="Avenir Next LT Pro" panose="020B0504020202020204" pitchFamily="34" charset="0"/>
              </a:rPr>
              <a:t>En ce qui concerne les étiquettes des produits en fruits et légumes, très souvent les prix ne sont pas affichés</a:t>
            </a:r>
          </a:p>
          <a:p>
            <a:pPr marL="285750" indent="-285750">
              <a:buFont typeface="Arial" panose="020B0604020202020204" pitchFamily="34" charset="0"/>
              <a:buChar char="•"/>
            </a:pPr>
            <a:endParaRPr lang="fr-FR" sz="1400" i="1" dirty="0">
              <a:latin typeface="Avenir Next LT Pro" panose="020B0504020202020204" pitchFamily="34" charset="0"/>
            </a:endParaRPr>
          </a:p>
          <a:p>
            <a:r>
              <a:rPr lang="fr-FR" sz="1400" b="1" dirty="0">
                <a:latin typeface="Avenir Next LT Pro" panose="020B0504020202020204" pitchFamily="34" charset="0"/>
              </a:rPr>
              <a:t>Et la correspondance entre prix en rayon et prix en caisse</a:t>
            </a:r>
          </a:p>
          <a:p>
            <a:pPr marL="285750" indent="-285750">
              <a:buFont typeface="Arial" panose="020B0604020202020204" pitchFamily="34" charset="0"/>
              <a:buChar char="•"/>
            </a:pPr>
            <a:r>
              <a:rPr lang="fr-FR" sz="1400" i="1" dirty="0">
                <a:latin typeface="Avenir Next LT Pro" panose="020B0504020202020204" pitchFamily="34" charset="0"/>
              </a:rPr>
              <a:t>Le prix en caisse ne correspond pas toujours au prix affiché</a:t>
            </a:r>
          </a:p>
          <a:p>
            <a:pPr marL="285750" indent="-285750">
              <a:buFont typeface="Arial" panose="020B0604020202020204" pitchFamily="34" charset="0"/>
              <a:buChar char="•"/>
            </a:pPr>
            <a:r>
              <a:rPr lang="fr-FR" sz="1400" i="1" dirty="0">
                <a:latin typeface="Avenir Next LT Pro" panose="020B0504020202020204" pitchFamily="34" charset="0"/>
              </a:rPr>
              <a:t>Que les prix facture en caisse correspondent</a:t>
            </a:r>
          </a:p>
          <a:p>
            <a:pPr marL="285750" indent="-285750">
              <a:buFont typeface="Arial" panose="020B0604020202020204" pitchFamily="34" charset="0"/>
              <a:buChar char="•"/>
            </a:pPr>
            <a:r>
              <a:rPr lang="fr-FR" sz="1400" i="1" dirty="0">
                <a:latin typeface="Avenir Next LT Pro" panose="020B0504020202020204" pitchFamily="34" charset="0"/>
              </a:rPr>
              <a:t>Il faudrait retravailler l’affichage prix à plusieurs reprises, il y a une différence de prix entre les prix affichés et l’encaissement réel. Certaines promos ne sont plus affichées correctement</a:t>
            </a:r>
          </a:p>
          <a:p>
            <a:pPr marL="285750" indent="-285750">
              <a:buFont typeface="Arial" panose="020B0604020202020204" pitchFamily="34" charset="0"/>
              <a:buChar char="•"/>
            </a:pPr>
            <a:r>
              <a:rPr lang="fr-FR" sz="1400" i="1" dirty="0">
                <a:latin typeface="Avenir Next LT Pro" panose="020B0504020202020204" pitchFamily="34" charset="0"/>
              </a:rPr>
              <a:t>Très souvent prix annoncés, tarifs affiché aussi sur rayon, et à la caisse facturé toujours plus cher. 1 fois sur 3 si je ne vérifie pas, il y a une erreur en ma défaveur</a:t>
            </a:r>
          </a:p>
        </p:txBody>
      </p:sp>
      <p:sp>
        <p:nvSpPr>
          <p:cNvPr id="6" name="Espace réservé du texte 1">
            <a:extLst>
              <a:ext uri="{FF2B5EF4-FFF2-40B4-BE49-F238E27FC236}">
                <a16:creationId xmlns:a16="http://schemas.microsoft.com/office/drawing/2014/main" id="{4E62ED9A-4A03-DC4D-0D63-716924E31851}"/>
              </a:ext>
            </a:extLst>
          </p:cNvPr>
          <p:cNvSpPr>
            <a:spLocks noGrp="1"/>
          </p:cNvSpPr>
          <p:nvPr>
            <p:ph type="body" sz="quarter" idx="14"/>
          </p:nvPr>
        </p:nvSpPr>
        <p:spPr>
          <a:xfrm>
            <a:off x="431800" y="158721"/>
            <a:ext cx="11328400" cy="486350"/>
          </a:xfrm>
        </p:spPr>
        <p:txBody>
          <a:bodyPr/>
          <a:lstStyle/>
          <a:p>
            <a:pPr algn="l"/>
            <a:r>
              <a:rPr lang="fr-FR" sz="3200" cap="none" dirty="0">
                <a:latin typeface="Avenir Next LT Pro" panose="020B0504020202020204" pitchFamily="34" charset="0"/>
                <a:cs typeface="Calibri" panose="020F0502020204030204" pitchFamily="34" charset="0"/>
              </a:rPr>
              <a:t>Attentes par rapport à l’affichage prix - Verbatims</a:t>
            </a:r>
          </a:p>
        </p:txBody>
      </p:sp>
    </p:spTree>
    <p:extLst>
      <p:ext uri="{BB962C8B-B14F-4D97-AF65-F5344CB8AC3E}">
        <p14:creationId xmlns:p14="http://schemas.microsoft.com/office/powerpoint/2010/main" val="14676624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CD5D489-6BA3-6C59-7617-2F59B22E14B8}"/>
              </a:ext>
            </a:extLst>
          </p:cNvPr>
          <p:cNvSpPr/>
          <p:nvPr/>
        </p:nvSpPr>
        <p:spPr>
          <a:xfrm>
            <a:off x="0" y="0"/>
            <a:ext cx="12257391"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a:extLst>
              <a:ext uri="{FF2B5EF4-FFF2-40B4-BE49-F238E27FC236}">
                <a16:creationId xmlns:a16="http://schemas.microsoft.com/office/drawing/2014/main" id="{716588E8-5CCB-71B6-9337-0927C4BEE7EB}"/>
              </a:ext>
            </a:extLst>
          </p:cNvPr>
          <p:cNvSpPr>
            <a:spLocks noGrp="1"/>
          </p:cNvSpPr>
          <p:nvPr>
            <p:ph type="sldNum" sz="quarter" idx="12"/>
          </p:nvPr>
        </p:nvSpPr>
        <p:spPr/>
        <p:txBody>
          <a:bodyPr/>
          <a:lstStyle/>
          <a:p>
            <a:pPr>
              <a:defRPr/>
            </a:pPr>
            <a:fld id="{A9560E6E-5B0B-4AA4-AC67-CE2990DFBA9B}" type="slidenum">
              <a:rPr lang="fr-FR" smtClean="0"/>
              <a:pPr>
                <a:defRPr/>
              </a:pPr>
              <a:t>80</a:t>
            </a:fld>
            <a:endParaRPr lang="fr-FR"/>
          </a:p>
        </p:txBody>
      </p:sp>
      <p:pic>
        <p:nvPicPr>
          <p:cNvPr id="3" name="Image 2">
            <a:extLst>
              <a:ext uri="{FF2B5EF4-FFF2-40B4-BE49-F238E27FC236}">
                <a16:creationId xmlns:a16="http://schemas.microsoft.com/office/drawing/2014/main" id="{92D7E3BB-667F-6AB4-92BB-C04C80B5741C}"/>
              </a:ext>
            </a:extLst>
          </p:cNvPr>
          <p:cNvPicPr>
            <a:picLocks noChangeAspect="1"/>
          </p:cNvPicPr>
          <p:nvPr/>
        </p:nvPicPr>
        <p:blipFill>
          <a:blip r:embed="rId2"/>
          <a:stretch>
            <a:fillRect/>
          </a:stretch>
        </p:blipFill>
        <p:spPr>
          <a:xfrm>
            <a:off x="4037902" y="0"/>
            <a:ext cx="4116195" cy="6858000"/>
          </a:xfrm>
          <a:prstGeom prst="rect">
            <a:avLst/>
          </a:prstGeom>
        </p:spPr>
      </p:pic>
    </p:spTree>
    <p:extLst>
      <p:ext uri="{BB962C8B-B14F-4D97-AF65-F5344CB8AC3E}">
        <p14:creationId xmlns:p14="http://schemas.microsoft.com/office/powerpoint/2010/main" val="204685097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409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b="1" dirty="0">
                <a:latin typeface="Avenir Next LT Pro" panose="020B0504020202020204" pitchFamily="34" charset="0"/>
              </a:rPr>
              <a:t>FOCUS ILV Origine</a:t>
            </a: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659860" y="1203777"/>
            <a:ext cx="11327859" cy="4967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tabLst/>
            </a:pPr>
            <a:r>
              <a:rPr lang="fr-FR" sz="2800" b="1" dirty="0">
                <a:latin typeface="Avenir Next LT Pro" panose="020B0504020202020204" pitchFamily="34" charset="0"/>
                <a:sym typeface="Wingdings" panose="05000000000000000000" pitchFamily="2" charset="2"/>
              </a:rPr>
              <a:t>Objectifs</a:t>
            </a:r>
          </a:p>
          <a:p>
            <a:pPr marL="0" marR="0" lvl="0" indent="0" algn="l" defTabSz="914400" rtl="0" eaLnBrk="0" fontAlgn="base" latinLnBrk="0" hangingPunct="0">
              <a:lnSpc>
                <a:spcPct val="100000"/>
              </a:lnSpc>
              <a:spcBef>
                <a:spcPct val="0"/>
              </a:spcBef>
              <a:spcAft>
                <a:spcPct val="0"/>
              </a:spcAft>
              <a:buClrTx/>
              <a:buSzTx/>
              <a:tabLst/>
            </a:pPr>
            <a:r>
              <a:rPr lang="fr-FR" sz="2400" dirty="0">
                <a:latin typeface="Avenir Next LT Pro" panose="020B0504020202020204" pitchFamily="34" charset="0"/>
                <a:sym typeface="Wingdings" panose="05000000000000000000" pitchFamily="2" charset="2"/>
              </a:rPr>
              <a:t>Revendiquer de manière plus visible et lisible la force de l’offre METRO sur les produits locaux et les produits origine France.</a:t>
            </a:r>
          </a:p>
          <a:p>
            <a:pPr marL="0" marR="0" lvl="0" indent="0" algn="l" defTabSz="914400" rtl="0" eaLnBrk="0" fontAlgn="base" latinLnBrk="0" hangingPunct="0">
              <a:lnSpc>
                <a:spcPct val="100000"/>
              </a:lnSpc>
              <a:spcBef>
                <a:spcPct val="0"/>
              </a:spcBef>
              <a:spcAft>
                <a:spcPct val="0"/>
              </a:spcAft>
              <a:buClrTx/>
              <a:buSzTx/>
              <a:tabLst/>
            </a:pPr>
            <a:br>
              <a:rPr lang="fr-FR" sz="2800" b="1" dirty="0">
                <a:effectLst/>
                <a:latin typeface="Avenir Next LT Pro" panose="020B0504020202020204" pitchFamily="34" charset="0"/>
                <a:ea typeface="Calibri" panose="020F0502020204030204" pitchFamily="34" charset="0"/>
                <a:cs typeface="Times New Roman" panose="02020603050405020304" pitchFamily="18" charset="0"/>
              </a:rPr>
            </a:br>
            <a:r>
              <a:rPr kumimoji="0" lang="fr-FR" altLang="fr-FR" sz="2000" b="1"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rPr>
              <a:t> Répondre à la demande croissante en renforçant l’émergence des produits locaux</a:t>
            </a:r>
          </a:p>
          <a:p>
            <a:pPr marL="0" marR="0" lvl="0" indent="0" algn="l" defTabSz="914400" rtl="0" eaLnBrk="0" fontAlgn="base" latinLnBrk="0" hangingPunct="0">
              <a:lnSpc>
                <a:spcPct val="100000"/>
              </a:lnSpc>
              <a:spcBef>
                <a:spcPct val="0"/>
              </a:spcBef>
              <a:spcAft>
                <a:spcPct val="0"/>
              </a:spcAft>
              <a:buClrTx/>
              <a:buSzTx/>
              <a:tabLst/>
            </a:pPr>
            <a:r>
              <a:rPr lang="fr-FR" altLang="fr-FR" sz="2000" b="1" dirty="0">
                <a:latin typeface="Avenir Next LT Pro" panose="020B0504020202020204" pitchFamily="34" charset="0"/>
                <a:sym typeface="Wingdings" panose="05000000000000000000" pitchFamily="2" charset="2"/>
              </a:rPr>
              <a:t>- Faire évoluer l’expression en jouant sur le « chauvinisme régional »</a:t>
            </a:r>
            <a:endParaRPr kumimoji="0" lang="fr-FR" altLang="fr-FR" sz="2000" b="1"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endParaRPr>
          </a:p>
          <a:p>
            <a:pPr marL="0" marR="0" lvl="0" indent="0" algn="l" defTabSz="914400" rtl="0" eaLnBrk="0" fontAlgn="base" latinLnBrk="0" hangingPunct="0">
              <a:lnSpc>
                <a:spcPct val="100000"/>
              </a:lnSpc>
              <a:spcBef>
                <a:spcPct val="0"/>
              </a:spcBef>
              <a:spcAft>
                <a:spcPct val="0"/>
              </a:spcAft>
              <a:buClrTx/>
              <a:buSzTx/>
              <a:tabLst/>
            </a:pPr>
            <a:r>
              <a:rPr lang="fr-FR" altLang="fr-FR" sz="2000" b="1" dirty="0">
                <a:latin typeface="Avenir Next LT Pro" panose="020B0504020202020204" pitchFamily="34" charset="0"/>
                <a:sym typeface="Wingdings" panose="05000000000000000000" pitchFamily="2" charset="2"/>
              </a:rPr>
              <a:t></a:t>
            </a:r>
            <a:r>
              <a:rPr kumimoji="0" lang="fr-FR" altLang="fr-FR" sz="2000" b="1"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rPr>
              <a:t> </a:t>
            </a:r>
            <a:r>
              <a:rPr lang="fr-FR" altLang="fr-FR" sz="2000" b="1" dirty="0">
                <a:latin typeface="Avenir Next LT Pro" panose="020B0504020202020204" pitchFamily="34" charset="0"/>
                <a:sym typeface="Wingdings" panose="05000000000000000000" pitchFamily="2" charset="2"/>
              </a:rPr>
              <a:t>Créer de nouveaux supports </a:t>
            </a:r>
          </a:p>
          <a:p>
            <a:pPr algn="l"/>
            <a:endParaRPr lang="fr-FR" sz="3200" b="1" dirty="0">
              <a:effectLst/>
              <a:latin typeface="Avenir Next LT Pro" panose="020B0504020202020204" pitchFamily="34" charset="0"/>
              <a:ea typeface="Calibri" panose="020F0502020204030204" pitchFamily="34" charset="0"/>
              <a:cs typeface="Times New Roman" panose="02020603050405020304" pitchFamily="18" charset="0"/>
            </a:endParaRPr>
          </a:p>
          <a:p>
            <a:pPr algn="l"/>
            <a:endParaRPr lang="fr-FR" sz="2800" dirty="0">
              <a:latin typeface="Avenir Next LT Pro" panose="020B0504020202020204" pitchFamily="34" charset="0"/>
            </a:endParaRPr>
          </a:p>
        </p:txBody>
      </p:sp>
      <p:pic>
        <p:nvPicPr>
          <p:cNvPr id="5" name="Image 4">
            <a:extLst>
              <a:ext uri="{FF2B5EF4-FFF2-40B4-BE49-F238E27FC236}">
                <a16:creationId xmlns:a16="http://schemas.microsoft.com/office/drawing/2014/main" id="{6B2E4A52-B291-EB2B-E428-25D7556C84C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Tree>
    <p:extLst>
      <p:ext uri="{BB962C8B-B14F-4D97-AF65-F5344CB8AC3E}">
        <p14:creationId xmlns:p14="http://schemas.microsoft.com/office/powerpoint/2010/main" val="23533605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ETRO">
  <a:themeElements>
    <a:clrScheme name="MAKRO">
      <a:dk1>
        <a:srgbClr val="004282"/>
      </a:dk1>
      <a:lt1>
        <a:srgbClr val="FFFFFF"/>
      </a:lt1>
      <a:dk2>
        <a:srgbClr val="1F2043"/>
      </a:dk2>
      <a:lt2>
        <a:srgbClr val="FFE600"/>
      </a:lt2>
      <a:accent1>
        <a:srgbClr val="004282"/>
      </a:accent1>
      <a:accent2>
        <a:srgbClr val="597BA2"/>
      </a:accent2>
      <a:accent3>
        <a:srgbClr val="CDD7E2"/>
      </a:accent3>
      <a:accent4>
        <a:srgbClr val="DABD46"/>
      </a:accent4>
      <a:accent5>
        <a:srgbClr val="FFF550"/>
      </a:accent5>
      <a:accent6>
        <a:srgbClr val="FFF6B6"/>
      </a:accent6>
      <a:hlink>
        <a:srgbClr val="004282"/>
      </a:hlink>
      <a:folHlink>
        <a:srgbClr val="004282"/>
      </a:folHlink>
    </a:clrScheme>
    <a:fontScheme name="CA Metro">
      <a:majorFont>
        <a:latin typeface="CA Metro ExtraBold"/>
        <a:ea typeface=""/>
        <a:cs typeface=""/>
      </a:majorFont>
      <a:minorFont>
        <a:latin typeface="CA Met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ustom Color 1">
      <a:srgbClr val="004282"/>
    </a:custClr>
    <a:custClr name="Custom Color 2">
      <a:srgbClr val="FFE600"/>
    </a:custClr>
    <a:custClr name="Custom Color 3">
      <a:srgbClr val="1F2043"/>
    </a:custClr>
    <a:custClr name="Custom Color 4">
      <a:srgbClr val="597BA2"/>
    </a:custClr>
    <a:custClr name="Custom Color 5">
      <a:srgbClr val="CDD7E2"/>
    </a:custClr>
    <a:custClr name="Custom Color 6">
      <a:srgbClr val="DABD46"/>
    </a:custClr>
    <a:custClr name="Custom Color 7">
      <a:srgbClr val="FFF550"/>
    </a:custClr>
    <a:custClr name="Custom Color 8">
      <a:srgbClr val="FFF6B6"/>
    </a:custClr>
    <a:custClr name="Custom Color 9">
      <a:srgbClr val="FF4C31"/>
    </a:custClr>
    <a:custClr name="Custom Color 10">
      <a:srgbClr val="548D25"/>
    </a:custClr>
  </a:custClrLst>
  <a:extLst>
    <a:ext uri="{05A4C25C-085E-4340-85A3-A5531E510DB2}">
      <thm15:themeFamily xmlns:thm15="http://schemas.microsoft.com/office/thememl/2012/main" name="Iapetus" id="{28B3FB44-0736-48CA-863A-0A572F88C7F0}" vid="{1B745DAE-9A5B-40E7-AF4E-EA9C590F52B2}"/>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028542AAB927419C7E634EE6107839" ma:contentTypeVersion="14" ma:contentTypeDescription="Create a new document." ma:contentTypeScope="" ma:versionID="4825f3aa1a10dcfbe687f55beb23802f">
  <xsd:schema xmlns:xsd="http://www.w3.org/2001/XMLSchema" xmlns:xs="http://www.w3.org/2001/XMLSchema" xmlns:p="http://schemas.microsoft.com/office/2006/metadata/properties" xmlns:ns3="037eb62e-2213-4ef9-8b1f-b7108b9efee9" xmlns:ns4="5a62fb69-e930-4dda-a0bf-62704fd75c8c" targetNamespace="http://schemas.microsoft.com/office/2006/metadata/properties" ma:root="true" ma:fieldsID="4f59ba30d199c5363e7b76279339f161" ns3:_="" ns4:_="">
    <xsd:import namespace="037eb62e-2213-4ef9-8b1f-b7108b9efee9"/>
    <xsd:import namespace="5a62fb69-e930-4dda-a0bf-62704fd75c8c"/>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OCR" minOccurs="0"/>
                <xsd:element ref="ns3:MediaServiceLocation"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7eb62e-2213-4ef9-8b1f-b7108b9efe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a62fb69-e930-4dda-a0bf-62704fd75c8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60875A9-930D-4DEF-ACBC-28CC0C4CE566}">
  <ds:schemaRefs>
    <ds:schemaRef ds:uri="037eb62e-2213-4ef9-8b1f-b7108b9efee9"/>
    <ds:schemaRef ds:uri="5a62fb69-e930-4dda-a0bf-62704fd75c8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CEA7EE3-DF95-4B58-B4A7-85C94DEF4B90}">
  <ds:schemaRefs>
    <ds:schemaRef ds:uri="http://schemas.microsoft.com/sharepoint/v3/contenttype/forms"/>
  </ds:schemaRefs>
</ds:datastoreItem>
</file>

<file path=customXml/itemProps3.xml><?xml version="1.0" encoding="utf-8"?>
<ds:datastoreItem xmlns:ds="http://schemas.openxmlformats.org/officeDocument/2006/customXml" ds:itemID="{DAB53E67-630A-4E36-BD43-1A5B92DE9D0C}">
  <ds:schemaRefs>
    <ds:schemaRef ds:uri="http://purl.org/dc/elements/1.1/"/>
    <ds:schemaRef ds:uri="http://purl.org/dc/dcmitype/"/>
    <ds:schemaRef ds:uri="http://schemas.microsoft.com/office/2006/documentManagement/types"/>
    <ds:schemaRef ds:uri="5a62fb69-e930-4dda-a0bf-62704fd75c8c"/>
    <ds:schemaRef ds:uri="http://schemas.microsoft.com/office/2006/metadata/properties"/>
    <ds:schemaRef ds:uri="http://www.w3.org/XML/1998/namespace"/>
    <ds:schemaRef ds:uri="http://schemas.openxmlformats.org/package/2006/metadata/core-properties"/>
    <ds:schemaRef ds:uri="http://purl.org/dc/terms/"/>
    <ds:schemaRef ds:uri="http://schemas.microsoft.com/office/infopath/2007/PartnerControls"/>
    <ds:schemaRef ds:uri="037eb62e-2213-4ef9-8b1f-b7108b9efee9"/>
  </ds:schemaRefs>
</ds:datastoreItem>
</file>

<file path=docMetadata/LabelInfo.xml><?xml version="1.0" encoding="utf-8"?>
<clbl:labelList xmlns:clbl="http://schemas.microsoft.com/office/2020/mipLabelMetadata">
  <clbl:label id="{01c1476e-3236-4add-9655-bdfbec32e949}" enabled="1" method="Privileged" siteId="{64322308-09a9-47a3-8c1c-b82871d60568}" removed="0"/>
</clbl:labelList>
</file>

<file path=docProps/app.xml><?xml version="1.0" encoding="utf-8"?>
<Properties xmlns="http://schemas.openxmlformats.org/officeDocument/2006/extended-properties" xmlns:vt="http://schemas.openxmlformats.org/officeDocument/2006/docPropsVTypes">
  <Template/>
  <TotalTime>1971</TotalTime>
  <Words>1374</Words>
  <Application>Microsoft Office PowerPoint</Application>
  <PresentationFormat>Grand écran</PresentationFormat>
  <Paragraphs>158</Paragraphs>
  <Slides>81</Slides>
  <Notes>2</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81</vt:i4>
      </vt:variant>
    </vt:vector>
  </HeadingPairs>
  <TitlesOfParts>
    <vt:vector size="90" baseType="lpstr">
      <vt:lpstr>Wingdings</vt:lpstr>
      <vt:lpstr>Avenir Next LT Pro</vt:lpstr>
      <vt:lpstr>CA Metro ExtraBold</vt:lpstr>
      <vt:lpstr>Avenir LT Std 45 Book</vt:lpstr>
      <vt:lpstr>CA Metro</vt:lpstr>
      <vt:lpstr>Calibri</vt:lpstr>
      <vt:lpstr>Helvetica</vt:lpstr>
      <vt:lpstr>Arial</vt:lpstr>
      <vt:lpstr>METRO</vt:lpstr>
      <vt:lpstr>Présentation PowerPoint</vt:lpstr>
      <vt:lpstr>Enjeux</vt:lpstr>
      <vt:lpstr>ETUDE SUR LA COMMUNICATION PLV  DANS LES HALLES </vt:lpstr>
      <vt:lpstr>ETUDE SUR LA COMMUNICATION PLV  DANS LES HALLES </vt:lpstr>
      <vt:lpstr>FOCUS ILV OMNICANALITE</vt:lpstr>
      <vt:lpstr>FOCUS ILV Commercialité</vt:lpstr>
      <vt:lpstr>Présentation PowerPoint</vt:lpstr>
      <vt:lpstr>Présentation PowerPoint</vt:lpstr>
      <vt:lpstr>FOCUS ILV Origine</vt:lpstr>
      <vt:lpstr>SUPPORT OFFRES ENTREE DES HALLES</vt:lpstr>
      <vt:lpstr>Présentation PowerPoint</vt:lpstr>
      <vt:lpstr>Présentation PowerPoint</vt:lpstr>
      <vt:lpstr>AFFICHAGE PRIX MEILLEURS COURS &amp; PROMOTIONS</vt:lpstr>
      <vt:lpstr>Présentation PowerPoint</vt:lpstr>
      <vt:lpstr>Présentation PowerPoint</vt:lpstr>
      <vt:lpstr>Présentation PowerPoint</vt:lpstr>
      <vt:lpstr>Présentation PowerPoint</vt:lpstr>
      <vt:lpstr>Présentation PowerPoint</vt:lpstr>
      <vt:lpstr>Présentation PowerPoint</vt:lpstr>
      <vt:lpstr>MEILLEURS COURS  TOTEM RAYON</vt:lpstr>
      <vt:lpstr>Présentation PowerPoint</vt:lpstr>
      <vt:lpstr>Présentation PowerPoint</vt:lpstr>
      <vt:lpstr>Présentation PowerPoint</vt:lpstr>
      <vt:lpstr>Présentation PowerPoint</vt:lpstr>
      <vt:lpstr>Présentation PowerPoint</vt:lpstr>
      <vt:lpstr>Présentation PowerPoint</vt:lpstr>
      <vt:lpstr>OMNICANALITE ARRIERE DE BUREAU</vt:lpstr>
      <vt:lpstr>Présentation PowerPoint</vt:lpstr>
      <vt:lpstr>Présentation PowerPoint</vt:lpstr>
      <vt:lpstr>Présentation PowerPoint</vt:lpstr>
      <vt:lpstr>Présentation PowerPoint</vt:lpstr>
      <vt:lpstr>OMNICANALITE DOS TG</vt:lpstr>
      <vt:lpstr>Présentation PowerPoint</vt:lpstr>
      <vt:lpstr>Présentation PowerPoint</vt:lpstr>
      <vt:lpstr>Présentation PowerPoint</vt:lpstr>
      <vt:lpstr>OMNICANALITE JOUE DE TG</vt:lpstr>
      <vt:lpstr>Présentation PowerPoint</vt:lpstr>
      <vt:lpstr>Présentation PowerPoint</vt:lpstr>
      <vt:lpstr>Présentation PowerPoint</vt:lpstr>
      <vt:lpstr>Présentation PowerPoint</vt:lpstr>
      <vt:lpstr>OMNICANALITE CHEVALET A4</vt:lpstr>
      <vt:lpstr>Présentation PowerPoint</vt:lpstr>
      <vt:lpstr>Présentation PowerPoint</vt:lpstr>
      <vt:lpstr>TRANSVERSALITE DE L’OFFRE PIED AMERICAIN / A4</vt:lpstr>
      <vt:lpstr>Présentation PowerPoint</vt:lpstr>
      <vt:lpstr>Présentation PowerPoint</vt:lpstr>
      <vt:lpstr>Présentation PowerPoint</vt:lpstr>
      <vt:lpstr>Présentation PowerPoint</vt:lpstr>
      <vt:lpstr>OMNICANALITE BANDE DE RIVE</vt:lpstr>
      <vt:lpstr>Présentation PowerPoint</vt:lpstr>
      <vt:lpstr>Présentation PowerPoint</vt:lpstr>
      <vt:lpstr>Zone de MASSIFICATION A2PM</vt:lpstr>
      <vt:lpstr>Présentation PowerPoint</vt:lpstr>
      <vt:lpstr>Zone de MASSIFICATION CŒUR D’ASSIETTE</vt:lpstr>
      <vt:lpstr>Présentation PowerPoint</vt:lpstr>
      <vt:lpstr>Zone de MASSIFICATION CŒUR D’ASSIETTE</vt:lpstr>
      <vt:lpstr>Présentation PowerPoint</vt:lpstr>
      <vt:lpstr>MESSAGE CAISSE Panneau HAUT</vt:lpstr>
      <vt:lpstr>Présentation PowerPoint</vt:lpstr>
      <vt:lpstr>Présentation PowerPoint</vt:lpstr>
      <vt:lpstr>Présentation PowerPoint</vt:lpstr>
      <vt:lpstr>MESSAGE CAISSE Panneau BAS</vt:lpstr>
      <vt:lpstr>Présentation PowerPoint</vt:lpstr>
      <vt:lpstr>Présentation PowerPoint</vt:lpstr>
      <vt:lpstr>Présentation PowerPoint</vt:lpstr>
      <vt:lpstr>MESSAGE CAISSE STICKER DE SOL</vt:lpstr>
      <vt:lpstr>Présentation PowerPoint</vt:lpstr>
      <vt:lpstr>Présentation PowerPoint</vt:lpstr>
      <vt:lpstr>Présentation PowerPoint</vt:lpstr>
      <vt:lpstr>OMNICANALITE PANNEAU DE SORTIE</vt:lpstr>
      <vt:lpstr>Présentation PowerPoint</vt:lpstr>
      <vt:lpstr>Présentation PowerPoint</vt:lpstr>
      <vt:lpstr>Présentation PowerPoint</vt:lpstr>
      <vt:lpstr>ORIGINE FOCUS LOCAL –en cours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Jubert</dc:creator>
  <cp:lastModifiedBy>Pierre-Edouard CIROUGE</cp:lastModifiedBy>
  <cp:revision>86</cp:revision>
  <cp:lastPrinted>2024-01-09T15:20:58Z</cp:lastPrinted>
  <dcterms:created xsi:type="dcterms:W3CDTF">2020-11-12T08:20:59Z</dcterms:created>
  <dcterms:modified xsi:type="dcterms:W3CDTF">2024-06-19T12:39:33Z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0x01010038028542AAB927419C7E634EE6107839</vt:lpwstr>
  </property>
  <property fmtid="{D5CDD505-2E9C-101B-9397-08002B2CF9AE}" pid="3" name="ClassificationContentMarkingHeaderText">
    <vt:lpwstr>Restricted, for internal users only!</vt:lpwstr>
  </property>
</Properties>
</file>