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46"/>
  </p:notesMasterIdLst>
  <p:sldIdLst>
    <p:sldId id="257" r:id="rId2"/>
    <p:sldId id="258" r:id="rId3"/>
    <p:sldId id="306" r:id="rId4"/>
    <p:sldId id="282" r:id="rId5"/>
    <p:sldId id="318" r:id="rId6"/>
    <p:sldId id="330" r:id="rId7"/>
    <p:sldId id="308" r:id="rId8"/>
    <p:sldId id="320" r:id="rId9"/>
    <p:sldId id="285" r:id="rId10"/>
    <p:sldId id="287" r:id="rId11"/>
    <p:sldId id="289" r:id="rId12"/>
    <p:sldId id="332" r:id="rId13"/>
    <p:sldId id="331" r:id="rId14"/>
    <p:sldId id="333" r:id="rId15"/>
    <p:sldId id="298" r:id="rId16"/>
    <p:sldId id="327" r:id="rId17"/>
    <p:sldId id="291" r:id="rId18"/>
    <p:sldId id="321" r:id="rId19"/>
    <p:sldId id="319" r:id="rId20"/>
    <p:sldId id="292" r:id="rId21"/>
    <p:sldId id="323" r:id="rId22"/>
    <p:sldId id="335" r:id="rId23"/>
    <p:sldId id="325" r:id="rId24"/>
    <p:sldId id="322" r:id="rId25"/>
    <p:sldId id="297" r:id="rId26"/>
    <p:sldId id="324" r:id="rId27"/>
    <p:sldId id="329" r:id="rId28"/>
    <p:sldId id="299" r:id="rId29"/>
    <p:sldId id="300" r:id="rId30"/>
    <p:sldId id="314" r:id="rId31"/>
    <p:sldId id="334" r:id="rId32"/>
    <p:sldId id="293" r:id="rId33"/>
    <p:sldId id="326" r:id="rId34"/>
    <p:sldId id="296" r:id="rId35"/>
    <p:sldId id="336" r:id="rId36"/>
    <p:sldId id="337" r:id="rId37"/>
    <p:sldId id="347" r:id="rId38"/>
    <p:sldId id="346" r:id="rId39"/>
    <p:sldId id="341" r:id="rId40"/>
    <p:sldId id="342" r:id="rId41"/>
    <p:sldId id="343" r:id="rId42"/>
    <p:sldId id="345" r:id="rId43"/>
    <p:sldId id="338" r:id="rId44"/>
    <p:sldId id="339" r:id="rId45"/>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E8E3"/>
    <a:srgbClr val="FBEC13"/>
    <a:srgbClr val="D9117E"/>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48" autoAdjust="0"/>
    <p:restoredTop sz="97259" autoAdjust="0"/>
  </p:normalViewPr>
  <p:slideViewPr>
    <p:cSldViewPr snapToGrid="0">
      <p:cViewPr>
        <p:scale>
          <a:sx n="80" d="100"/>
          <a:sy n="80" d="100"/>
        </p:scale>
        <p:origin x="950" y="18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692"/>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20/11/2023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2789"/>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2797"/>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26109" r="27161"/>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27847" r="27847"/>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6012" t="5874" r="29212" b="12548"/>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7"/>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42.jpg"/><Relationship Id="rId1" Type="http://schemas.openxmlformats.org/officeDocument/2006/relationships/slideLayout" Target="../slideLayouts/slideLayout9.xml"/><Relationship Id="rId4" Type="http://schemas.openxmlformats.org/officeDocument/2006/relationships/image" Target="../media/image43.jp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9.xml"/><Relationship Id="rId4" Type="http://schemas.openxmlformats.org/officeDocument/2006/relationships/image" Target="../media/image48.jpg"/></Relationships>
</file>

<file path=ppt/slides/_rels/slide1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9.xml"/><Relationship Id="rId5" Type="http://schemas.openxmlformats.org/officeDocument/2006/relationships/image" Target="../media/image55.jpg"/><Relationship Id="rId4" Type="http://schemas.openxmlformats.org/officeDocument/2006/relationships/image" Target="../media/image5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9.xml"/><Relationship Id="rId5" Type="http://schemas.openxmlformats.org/officeDocument/2006/relationships/image" Target="../media/image61.jpeg"/><Relationship Id="rId4" Type="http://schemas.openxmlformats.org/officeDocument/2006/relationships/image" Target="../media/image6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9.xml"/><Relationship Id="rId4" Type="http://schemas.openxmlformats.org/officeDocument/2006/relationships/image" Target="../media/image64.jpg"/></Relationships>
</file>

<file path=ppt/slides/_rels/slide2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9.xml"/><Relationship Id="rId4" Type="http://schemas.openxmlformats.org/officeDocument/2006/relationships/image" Target="../media/image68.jpeg"/></Relationships>
</file>

<file path=ppt/slides/_rels/slide2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9.xml"/><Relationship Id="rId5" Type="http://schemas.openxmlformats.org/officeDocument/2006/relationships/image" Target="../media/image72.jpeg"/><Relationship Id="rId4" Type="http://schemas.openxmlformats.org/officeDocument/2006/relationships/image" Target="../media/image7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image" Target="../media/image76.jpeg"/><Relationship Id="rId1" Type="http://schemas.openxmlformats.org/officeDocument/2006/relationships/slideLayout" Target="../slideLayouts/slideLayout9.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2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g"/><Relationship Id="rId1" Type="http://schemas.openxmlformats.org/officeDocument/2006/relationships/slideLayout" Target="../slideLayouts/slideLayout1.xml"/><Relationship Id="rId4" Type="http://schemas.openxmlformats.org/officeDocument/2006/relationships/image" Target="../media/image91.jpg"/></Relationships>
</file>

<file path=ppt/slides/_rels/slide39.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1.xml"/><Relationship Id="rId4" Type="http://schemas.openxmlformats.org/officeDocument/2006/relationships/image" Target="../media/image9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jpg"/><Relationship Id="rId1" Type="http://schemas.openxmlformats.org/officeDocument/2006/relationships/slideLayout" Target="../slideLayouts/slideLayout1.xml"/><Relationship Id="rId4" Type="http://schemas.openxmlformats.org/officeDocument/2006/relationships/image" Target="../media/image97.jpg"/></Relationships>
</file>

<file path=ppt/slides/_rels/slide4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xml"/><Relationship Id="rId4" Type="http://schemas.openxmlformats.org/officeDocument/2006/relationships/image" Target="../media/image100.jpeg"/></Relationships>
</file>

<file path=ppt/slides/_rels/slide4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1.xml"/><Relationship Id="rId4" Type="http://schemas.openxmlformats.org/officeDocument/2006/relationships/image" Target="../media/image103.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jpg"/><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26.jpeg"/><Relationship Id="rId11" Type="http://schemas.openxmlformats.org/officeDocument/2006/relationships/image" Target="../media/image31.jpg"/><Relationship Id="rId5" Type="http://schemas.openxmlformats.org/officeDocument/2006/relationships/image" Target="../media/image25.jpeg"/><Relationship Id="rId10" Type="http://schemas.openxmlformats.org/officeDocument/2006/relationships/image" Target="../media/image30.jpg"/><Relationship Id="rId4" Type="http://schemas.openxmlformats.org/officeDocument/2006/relationships/image" Target="../media/image24.jpeg"/><Relationship Id="rId9" Type="http://schemas.openxmlformats.org/officeDocument/2006/relationships/image" Target="../media/image29.jp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9.xml"/><Relationship Id="rId5" Type="http://schemas.openxmlformats.org/officeDocument/2006/relationships/image" Target="../media/image41.jpeg"/><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p:txBody>
          <a:bodyPr/>
          <a:lstStyle/>
          <a:p>
            <a:r>
              <a:rPr lang="fr-FR" dirty="0"/>
              <a:t>GUIDELINES</a:t>
            </a:r>
          </a:p>
        </p:txBody>
      </p:sp>
      <p:pic>
        <p:nvPicPr>
          <p:cNvPr id="12" name="Image 11" descr="Une image contenant logo&#10;&#10;Description générée automatiquement">
            <a:extLst>
              <a:ext uri="{FF2B5EF4-FFF2-40B4-BE49-F238E27FC236}">
                <a16:creationId xmlns:a16="http://schemas.microsoft.com/office/drawing/2014/main" id="{233C41DF-30D3-CFA4-3667-068DF46E4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81" y="3626220"/>
            <a:ext cx="2085637" cy="893037"/>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r>
              <a:rPr lang="fr-FR" dirty="0"/>
              <a:t>- Le produit est positionné directement sur le bandeau promo spécial formats allongés</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69556" y="5176381"/>
            <a:ext cx="3970212" cy="336007"/>
          </a:xfrm>
        </p:spPr>
        <p:txBody>
          <a:bodyPr/>
          <a:lstStyle/>
          <a:p>
            <a:r>
              <a:rPr lang="fr-FR" dirty="0"/>
              <a:t>CALICOTS 305x102 cm </a:t>
            </a:r>
          </a:p>
          <a:p>
            <a:r>
              <a:rPr lang="fr-FR" dirty="0"/>
              <a:t>PGC : produits détourés</a:t>
            </a:r>
          </a:p>
        </p:txBody>
      </p:sp>
      <p:pic>
        <p:nvPicPr>
          <p:cNvPr id="6" name="Image 5" descr="Une image contenant texte, logo, graphisme, capture d’écran&#10;&#10;Description générée automatiquement">
            <a:extLst>
              <a:ext uri="{FF2B5EF4-FFF2-40B4-BE49-F238E27FC236}">
                <a16:creationId xmlns:a16="http://schemas.microsoft.com/office/drawing/2014/main" id="{98F32A20-C3AD-A899-CFB7-963D13B669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9926" y="625612"/>
            <a:ext cx="4317565" cy="1440000"/>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capture d’écran, Publicité&#10;&#10;Description générée automatiquement">
            <a:extLst>
              <a:ext uri="{FF2B5EF4-FFF2-40B4-BE49-F238E27FC236}">
                <a16:creationId xmlns:a16="http://schemas.microsoft.com/office/drawing/2014/main" id="{3DB5F958-359D-4A45-600F-B31E67865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0116" y="625612"/>
            <a:ext cx="4317565" cy="1440000"/>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capture d’écran, graphisme, Marque&#10;&#10;Description générée automatiquement">
            <a:extLst>
              <a:ext uri="{FF2B5EF4-FFF2-40B4-BE49-F238E27FC236}">
                <a16:creationId xmlns:a16="http://schemas.microsoft.com/office/drawing/2014/main" id="{C26AAD36-F2F7-9B56-9C6B-5A0F9680F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554" y="2335238"/>
            <a:ext cx="4317565" cy="14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3836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r>
              <a:rPr lang="fr-FR" dirty="0"/>
              <a:t>- Le bandeau est le même que pour les roseaux PGC, ramené à l’échelle du 50x50, il se cale  directement sur la base du bandeau prédéfini</a:t>
            </a:r>
          </a:p>
          <a:p>
            <a:r>
              <a:rPr lang="fr-FR" dirty="0"/>
              <a:t>- Sur les PLV intérieures les logos, </a:t>
            </a:r>
            <a:r>
              <a:rPr lang="fr-FR" dirty="0" err="1"/>
              <a:t>baseline</a:t>
            </a:r>
            <a:r>
              <a:rPr lang="fr-FR" dirty="0"/>
              <a:t>, adresse web et réseaux sociaux sont supprimés</a:t>
            </a:r>
          </a:p>
          <a:p>
            <a:r>
              <a:rPr lang="fr-FR" dirty="0"/>
              <a:t>- Les mentions sanitaires sont également supprimées</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59398" y="5227180"/>
            <a:ext cx="3885882" cy="285207"/>
          </a:xfrm>
        </p:spPr>
        <p:txBody>
          <a:bodyPr/>
          <a:lstStyle/>
          <a:p>
            <a:r>
              <a:rPr lang="fr-FR" dirty="0"/>
              <a:t>TOTEM 50x50 cm</a:t>
            </a:r>
          </a:p>
          <a:p>
            <a:r>
              <a:rPr lang="fr-FR" dirty="0"/>
              <a:t>TRAD et PGC : produits détourés</a:t>
            </a:r>
          </a:p>
          <a:p>
            <a:r>
              <a:rPr lang="fr-FR" dirty="0"/>
              <a:t>   </a:t>
            </a:r>
          </a:p>
        </p:txBody>
      </p:sp>
      <p:pic>
        <p:nvPicPr>
          <p:cNvPr id="8" name="Image 7" descr="Une image contenant texte, Restauration rapide, nourriture&#10;&#10;Description générée automatiquement">
            <a:extLst>
              <a:ext uri="{FF2B5EF4-FFF2-40B4-BE49-F238E27FC236}">
                <a16:creationId xmlns:a16="http://schemas.microsoft.com/office/drawing/2014/main" id="{5E70D7EE-BC74-E21E-E592-2A3BEA4157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2339" y="429584"/>
            <a:ext cx="3240000" cy="3240000"/>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Prospectus, graphisme, Marque&#10;&#10;Description générée automatiquement">
            <a:extLst>
              <a:ext uri="{FF2B5EF4-FFF2-40B4-BE49-F238E27FC236}">
                <a16:creationId xmlns:a16="http://schemas.microsoft.com/office/drawing/2014/main" id="{18DC4940-061A-694A-7FCA-1438470B2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5536" y="429584"/>
            <a:ext cx="3240000"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0642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r>
              <a:rPr lang="fr-FR" dirty="0"/>
              <a:t>- Le bandeau est le même que pour les roseaux PGC, ramené à l’échelle du 50x50, il se cale  directement sur la base du bandeau prédéfini</a:t>
            </a:r>
          </a:p>
          <a:p>
            <a:endParaRPr lang="fr-FR" dirty="0"/>
          </a:p>
          <a:p>
            <a:r>
              <a:rPr lang="fr-FR" dirty="0"/>
              <a:t>- Sur les PLV intérieures les logos, </a:t>
            </a:r>
            <a:r>
              <a:rPr lang="fr-FR" dirty="0" err="1"/>
              <a:t>baseline</a:t>
            </a:r>
            <a:r>
              <a:rPr lang="fr-FR" dirty="0"/>
              <a:t>, adresse web et réseaux sociaux sont supprimés</a:t>
            </a:r>
          </a:p>
          <a:p>
            <a:r>
              <a:rPr lang="fr-FR" dirty="0"/>
              <a:t>- Les mentions sanitaires sont également supprimées</a:t>
            </a:r>
          </a:p>
          <a:p>
            <a:endParaRPr lang="fr-FR" dirty="0"/>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a:t>PGC</a:t>
            </a:r>
          </a:p>
        </p:txBody>
      </p:sp>
      <p:pic>
        <p:nvPicPr>
          <p:cNvPr id="9" name="Image 8" descr="Une image contenant texte, Empaquetage et étiquetage, nourriture&#10;&#10;Description générée automatiquement">
            <a:extLst>
              <a:ext uri="{FF2B5EF4-FFF2-40B4-BE49-F238E27FC236}">
                <a16:creationId xmlns:a16="http://schemas.microsoft.com/office/drawing/2014/main" id="{EBA3CDBB-9D65-DE0A-2107-05BAEEBC1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9145" y="497090"/>
            <a:ext cx="2290536" cy="3240000"/>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Marque, serviette hygiénique, rose&#10;&#10;Description générée automatiquement">
            <a:extLst>
              <a:ext uri="{FF2B5EF4-FFF2-40B4-BE49-F238E27FC236}">
                <a16:creationId xmlns:a16="http://schemas.microsoft.com/office/drawing/2014/main" id="{6C47FA2B-D3DB-FB68-282F-F9382EEBF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4464" y="497090"/>
            <a:ext cx="2290536" cy="3240000"/>
          </a:xfrm>
          <a:prstGeom prst="rect">
            <a:avLst/>
          </a:prstGeom>
          <a:ln>
            <a:noFill/>
          </a:ln>
          <a:effectLst>
            <a:outerShdw blurRad="292100" dist="139700" dir="2700000" algn="tl" rotWithShape="0">
              <a:srgbClr val="333333">
                <a:alpha val="65000"/>
              </a:srgbClr>
            </a:outerShdw>
          </a:effectLst>
        </p:spPr>
      </p:pic>
      <p:pic>
        <p:nvPicPr>
          <p:cNvPr id="15" name="Image 14" descr="Une image contenant texte, Approvisionnement domestique, bouteille&#10;&#10;Description générée automatiquement">
            <a:extLst>
              <a:ext uri="{FF2B5EF4-FFF2-40B4-BE49-F238E27FC236}">
                <a16:creationId xmlns:a16="http://schemas.microsoft.com/office/drawing/2014/main" id="{6D877DD1-9F19-3BFA-A2D5-14E774D6F2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2319" y="497090"/>
            <a:ext cx="2290536"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16036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r>
              <a:rPr lang="fr-FR" dirty="0"/>
              <a:t>- Le descriptif produit passe directement à droite de la pastille prix pour donner libre expression au produit en dessous de l’ensemble [produit – prix]</a:t>
            </a:r>
          </a:p>
          <a:p>
            <a:endParaRPr lang="fr-FR" dirty="0"/>
          </a:p>
          <a:p>
            <a:r>
              <a:rPr lang="fr-FR" dirty="0"/>
              <a:t>Les écrans, bien qu’à l’intérieur du magasin, gardent les logos, </a:t>
            </a:r>
            <a:r>
              <a:rPr lang="fr-FR" dirty="0" err="1"/>
              <a:t>baseline</a:t>
            </a:r>
            <a:r>
              <a:rPr lang="fr-FR" dirty="0"/>
              <a:t>, adresse web et réseaux sociaux ainsi que les mentions (certains écrans sont tournés vers l’extérieur).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écrans</a:t>
            </a:r>
          </a:p>
          <a:p>
            <a:r>
              <a:rPr lang="fr-FR" dirty="0"/>
              <a:t>PGC</a:t>
            </a:r>
          </a:p>
        </p:txBody>
      </p:sp>
      <p:pic>
        <p:nvPicPr>
          <p:cNvPr id="19" name="Image 18" descr="Une image contenant texte, nourriture&#10;&#10;Description générée automatiquement">
            <a:extLst>
              <a:ext uri="{FF2B5EF4-FFF2-40B4-BE49-F238E27FC236}">
                <a16:creationId xmlns:a16="http://schemas.microsoft.com/office/drawing/2014/main" id="{7ABED962-94B4-74DF-BAC1-D773479594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248" y="441858"/>
            <a:ext cx="1822500" cy="3240000"/>
          </a:xfrm>
          <a:prstGeom prst="rect">
            <a:avLst/>
          </a:prstGeom>
          <a:ln>
            <a:noFill/>
          </a:ln>
          <a:effectLst>
            <a:outerShdw blurRad="292100" dist="139700" dir="2700000" algn="tl" rotWithShape="0">
              <a:srgbClr val="333333">
                <a:alpha val="65000"/>
              </a:srgbClr>
            </a:outerShdw>
          </a:effectLst>
        </p:spPr>
      </p:pic>
      <p:pic>
        <p:nvPicPr>
          <p:cNvPr id="21" name="Image 20" descr="Une image contenant texte, capture d’écran, conception&#10;&#10;Description générée automatiquement">
            <a:extLst>
              <a:ext uri="{FF2B5EF4-FFF2-40B4-BE49-F238E27FC236}">
                <a16:creationId xmlns:a16="http://schemas.microsoft.com/office/drawing/2014/main" id="{E927482E-C19F-6816-0BCF-9B3637DCD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5376" y="441858"/>
            <a:ext cx="1822500"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64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r>
              <a:rPr lang="fr-FR" dirty="0"/>
              <a:t>-Le bandeau est le même que pour les roseaux PGC, ramené à l’échelle du 50x50, il se cale  directement sur la base du bandeau prédéfini</a:t>
            </a:r>
          </a:p>
          <a:p>
            <a:pPr marL="285750" indent="-285750">
              <a:buFontTx/>
              <a:buChar char="-"/>
            </a:pPr>
            <a:endParaRPr lang="fr-FR" dirty="0"/>
          </a:p>
          <a:p>
            <a:r>
              <a:rPr lang="fr-FR" dirty="0"/>
              <a:t>- Sur les PLV intérieures les logos, </a:t>
            </a:r>
            <a:r>
              <a:rPr lang="fr-FR" dirty="0" err="1"/>
              <a:t>baseline</a:t>
            </a:r>
            <a:r>
              <a:rPr lang="fr-FR" dirty="0"/>
              <a:t>, adresse web et réseaux sociaux sont supprimés</a:t>
            </a:r>
          </a:p>
          <a:p>
            <a:r>
              <a:rPr lang="fr-FR" dirty="0"/>
              <a:t>- Les mentions sanitaires sont également supprimées</a:t>
            </a:r>
          </a:p>
          <a:p>
            <a:pPr marL="285750" indent="-285750">
              <a:buFontTx/>
              <a:buChar char="-"/>
            </a:pPr>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Etiquette devant caisse</a:t>
            </a:r>
          </a:p>
          <a:p>
            <a:r>
              <a:rPr lang="fr-FR" dirty="0"/>
              <a:t>8x8 cm</a:t>
            </a:r>
          </a:p>
          <a:p>
            <a:endParaRPr lang="fr-FR" dirty="0"/>
          </a:p>
        </p:txBody>
      </p:sp>
      <p:pic>
        <p:nvPicPr>
          <p:cNvPr id="7" name="Image 6" descr="Une image contenant texte, capture d’écran, Marque, logo&#10;&#10;Description générée automatiquement">
            <a:extLst>
              <a:ext uri="{FF2B5EF4-FFF2-40B4-BE49-F238E27FC236}">
                <a16:creationId xmlns:a16="http://schemas.microsoft.com/office/drawing/2014/main" id="{6AD06E92-E246-4F76-C270-491496E1D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8480" y="686817"/>
            <a:ext cx="2743541" cy="27435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5262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PGC :</a:t>
            </a:r>
          </a:p>
          <a:p>
            <a:pPr marL="285750" indent="-285750">
              <a:buFontTx/>
              <a:buChar char="-"/>
            </a:pPr>
            <a:r>
              <a:rPr lang="fr-FR" dirty="0"/>
              <a:t>Le bandeau est le même que pour les roseaux PGC, ramené à l’échelle de l’étiquette, il se cale  directement sur la base du bandeau prédéfini</a:t>
            </a:r>
          </a:p>
          <a:p>
            <a:pPr marL="285750" indent="-285750">
              <a:buFontTx/>
              <a:buChar char="-"/>
            </a:pPr>
            <a:r>
              <a:rPr lang="fr-FR" dirty="0"/>
              <a:t>Il existe une mécanique spéciale étiquette prix : [BON PLAN]</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err="1"/>
              <a:t>EtiquetteS</a:t>
            </a:r>
            <a:endParaRPr lang="fr-FR" dirty="0"/>
          </a:p>
          <a:p>
            <a:r>
              <a:rPr lang="fr-FR" dirty="0"/>
              <a:t>9,6x14 cm</a:t>
            </a:r>
          </a:p>
        </p:txBody>
      </p:sp>
      <p:pic>
        <p:nvPicPr>
          <p:cNvPr id="7" name="Image 6" descr="Une image contenant texte, Police, capture d’écran, logo&#10;&#10;Description générée automatiquement">
            <a:extLst>
              <a:ext uri="{FF2B5EF4-FFF2-40B4-BE49-F238E27FC236}">
                <a16:creationId xmlns:a16="http://schemas.microsoft.com/office/drawing/2014/main" id="{DA873458-ED26-50F4-9B6D-9A520BF81C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453" y="1194316"/>
            <a:ext cx="2404311" cy="1648421"/>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Police, capture d’écran, logo&#10;&#10;Description générée automatiquement">
            <a:extLst>
              <a:ext uri="{FF2B5EF4-FFF2-40B4-BE49-F238E27FC236}">
                <a16:creationId xmlns:a16="http://schemas.microsoft.com/office/drawing/2014/main" id="{7007FE0C-E524-AD6E-5909-4BA9989651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4989" y="1194316"/>
            <a:ext cx="2404311" cy="1648421"/>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Police, capture d’écran, conception&#10;&#10;Description générée automatiquement">
            <a:extLst>
              <a:ext uri="{FF2B5EF4-FFF2-40B4-BE49-F238E27FC236}">
                <a16:creationId xmlns:a16="http://schemas.microsoft.com/office/drawing/2014/main" id="{24214A42-1866-4FB5-AB3A-89D086262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63525" y="1194316"/>
            <a:ext cx="2404311" cy="1648421"/>
          </a:xfrm>
          <a:prstGeom prst="rect">
            <a:avLst/>
          </a:prstGeom>
          <a:ln>
            <a:noFill/>
          </a:ln>
          <a:effectLst>
            <a:outerShdw blurRad="292100" dist="139700" dir="2700000" algn="tl" rotWithShape="0">
              <a:srgbClr val="333333">
                <a:alpha val="65000"/>
              </a:srgbClr>
            </a:outerShdw>
          </a:effectLst>
        </p:spPr>
      </p:pic>
      <p:pic>
        <p:nvPicPr>
          <p:cNvPr id="14" name="Image 13" descr="Une image contenant texte, Police, capture d’écran, logo&#10;&#10;Description générée automatiquement">
            <a:extLst>
              <a:ext uri="{FF2B5EF4-FFF2-40B4-BE49-F238E27FC236}">
                <a16:creationId xmlns:a16="http://schemas.microsoft.com/office/drawing/2014/main" id="{408E4E81-889B-7E55-2F00-DA9D13B620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2061" y="1194316"/>
            <a:ext cx="2404311" cy="16484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112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COUP NON AL</a:t>
            </a:r>
          </a:p>
        </p:txBody>
      </p:sp>
    </p:spTree>
    <p:extLst>
      <p:ext uri="{BB962C8B-B14F-4D97-AF65-F5344CB8AC3E}">
        <p14:creationId xmlns:p14="http://schemas.microsoft.com/office/powerpoint/2010/main" val="2417485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 Les produits Non Al (anciens « la bonne affaire ») se gèrent de la même manière que les produits PGC, mais sur fond gris 30-10-0-70</a:t>
            </a:r>
          </a:p>
          <a:p>
            <a:r>
              <a:rPr lang="fr-FR" dirty="0"/>
              <a:t>-Pour les PLV A3 et étiquette coup Non Al : indiquer les dates de validité de l'offre du coup Non Al (qui sont différentes de celle du prospectus)</a:t>
            </a:r>
          </a:p>
          <a:p>
            <a:r>
              <a:rPr lang="fr-FR" dirty="0"/>
              <a:t>-Quantités limitées sur bandeau rouge</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et étiquette petit format Coup non al</a:t>
            </a:r>
          </a:p>
        </p:txBody>
      </p:sp>
      <p:pic>
        <p:nvPicPr>
          <p:cNvPr id="8" name="Image 7" descr="Une image contenant texte, habits, affiche, manche&#10;&#10;Description générée automatiquement">
            <a:extLst>
              <a:ext uri="{FF2B5EF4-FFF2-40B4-BE49-F238E27FC236}">
                <a16:creationId xmlns:a16="http://schemas.microsoft.com/office/drawing/2014/main" id="{21038D55-9A1E-2C5C-ACA8-0DEAC50416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0805" y="380489"/>
            <a:ext cx="2291516" cy="3240000"/>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capture d’écran, Police, logo&#10;&#10;Description générée automatiquement">
            <a:extLst>
              <a:ext uri="{FF2B5EF4-FFF2-40B4-BE49-F238E27FC236}">
                <a16:creationId xmlns:a16="http://schemas.microsoft.com/office/drawing/2014/main" id="{C1CF6438-7912-FCC7-1530-A6BDB60452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221246"/>
            <a:ext cx="2100318" cy="14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20864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TRAD</a:t>
            </a:r>
          </a:p>
        </p:txBody>
      </p:sp>
    </p:spTree>
    <p:extLst>
      <p:ext uri="{BB962C8B-B14F-4D97-AF65-F5344CB8AC3E}">
        <p14:creationId xmlns:p14="http://schemas.microsoft.com/office/powerpoint/2010/main" val="3925324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2089911"/>
          </a:xfrm>
        </p:spPr>
        <p:txBody>
          <a:bodyPr/>
          <a:lstStyle/>
          <a:p>
            <a:r>
              <a:rPr lang="fr-FR" dirty="0"/>
              <a:t>Règles à suivre :</a:t>
            </a:r>
          </a:p>
          <a:p>
            <a:r>
              <a:rPr lang="fr-FR" dirty="0"/>
              <a:t>-Pour les produits détourés trad : conserver la charte classique en reprenant le fond et la couleur du rayon trad concerné. Les produits sont soit en top </a:t>
            </a:r>
            <a:r>
              <a:rPr lang="fr-FR" dirty="0" err="1"/>
              <a:t>view</a:t>
            </a:r>
            <a:r>
              <a:rPr lang="fr-FR" dirty="0"/>
              <a:t>, soit en 3/4 .</a:t>
            </a:r>
          </a:p>
          <a:p>
            <a:r>
              <a:rPr lang="fr-FR" dirty="0"/>
              <a:t>- Les produits passent devant la pastille prix quand c’est possible</a:t>
            </a:r>
          </a:p>
          <a:p>
            <a:r>
              <a:rPr lang="fr-FR" dirty="0"/>
              <a:t>- Les corps des descriptifs et des pastilles prix sont prédéfinis selon formats </a:t>
            </a:r>
          </a:p>
          <a:p>
            <a:r>
              <a:rPr lang="fr-FR" dirty="0"/>
              <a:t>- Les dates sont positionnées centrées en titre sur toute la largeur – à la place du terme « Bons Plans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0"/>
            <a:ext cx="3480654" cy="989625"/>
          </a:xfrm>
        </p:spPr>
        <p:txBody>
          <a:bodyPr/>
          <a:lstStyle/>
          <a:p>
            <a:r>
              <a:rPr lang="fr-FR" dirty="0"/>
              <a:t>Roseaux 80x120 cm </a:t>
            </a:r>
          </a:p>
          <a:p>
            <a:r>
              <a:rPr lang="fr-FR" dirty="0"/>
              <a:t>Trad : avec produits détourés ou AMBIANCE</a:t>
            </a:r>
          </a:p>
        </p:txBody>
      </p:sp>
      <p:pic>
        <p:nvPicPr>
          <p:cNvPr id="8" name="Image 7" descr="Une image contenant texte, nourriture&#10;&#10;Description générée automatiquement">
            <a:extLst>
              <a:ext uri="{FF2B5EF4-FFF2-40B4-BE49-F238E27FC236}">
                <a16:creationId xmlns:a16="http://schemas.microsoft.com/office/drawing/2014/main" id="{E9C4C370-B59E-25EA-73E9-478862F4F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2873" y="527774"/>
            <a:ext cx="2160000" cy="3240000"/>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fruit, Aliments naturels, orange&#10;&#10;Description générée automatiquement">
            <a:extLst>
              <a:ext uri="{FF2B5EF4-FFF2-40B4-BE49-F238E27FC236}">
                <a16:creationId xmlns:a16="http://schemas.microsoft.com/office/drawing/2014/main" id="{2AEB348F-C448-1B9C-5138-F06CF7433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466" y="527774"/>
            <a:ext cx="2160000" cy="3240000"/>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Nourriture végétarienne, Pomme de terre Russet Burbank, pomme de terre&#10;&#10;Description générée automatiquement">
            <a:extLst>
              <a:ext uri="{FF2B5EF4-FFF2-40B4-BE49-F238E27FC236}">
                <a16:creationId xmlns:a16="http://schemas.microsoft.com/office/drawing/2014/main" id="{2FCA1449-203B-4222-D023-59B222D52C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8059" y="527774"/>
            <a:ext cx="2160000" cy="3240000"/>
          </a:xfrm>
          <a:prstGeom prst="rect">
            <a:avLst/>
          </a:prstGeom>
          <a:ln>
            <a:noFill/>
          </a:ln>
          <a:effectLst>
            <a:outerShdw blurRad="292100" dist="139700" dir="2700000" algn="tl" rotWithShape="0">
              <a:srgbClr val="333333">
                <a:alpha val="65000"/>
              </a:srgbClr>
            </a:outerShdw>
          </a:effectLst>
        </p:spPr>
      </p:pic>
      <p:pic>
        <p:nvPicPr>
          <p:cNvPr id="14" name="Image 13" descr="Une image contenant texte, nourriture, recette, céréales du petit-déjeuner&#10;&#10;Description générée automatiquement">
            <a:extLst>
              <a:ext uri="{FF2B5EF4-FFF2-40B4-BE49-F238E27FC236}">
                <a16:creationId xmlns:a16="http://schemas.microsoft.com/office/drawing/2014/main" id="{8B533645-6A46-7406-499C-1492CF546E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0652" y="527774"/>
            <a:ext cx="2160000"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866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PLV Promo</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r>
              <a:rPr lang="fr-FR" dirty="0"/>
              <a:t>Guidelines </a:t>
            </a:r>
          </a:p>
          <a:p>
            <a:r>
              <a:rPr lang="fr-FR" dirty="0"/>
              <a:t>2024</a:t>
            </a:r>
          </a:p>
        </p:txBody>
      </p:sp>
    </p:spTree>
    <p:extLst>
      <p:ext uri="{BB962C8B-B14F-4D97-AF65-F5344CB8AC3E}">
        <p14:creationId xmlns:p14="http://schemas.microsoft.com/office/powerpoint/2010/main" val="2834645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97680" y="4522762"/>
            <a:ext cx="7594283" cy="1648421"/>
          </a:xfrm>
        </p:spPr>
        <p:txBody>
          <a:bodyPr/>
          <a:lstStyle/>
          <a:p>
            <a:r>
              <a:rPr lang="fr-FR" dirty="0"/>
              <a:t>Mêmes remarques que pour les roseaux Trad :</a:t>
            </a:r>
          </a:p>
          <a:p>
            <a:pPr marL="285750" indent="-285750">
              <a:buFontTx/>
              <a:buChar char="-"/>
            </a:pPr>
            <a:r>
              <a:rPr lang="fr-FR" dirty="0"/>
              <a:t>Pour les PLV hors  « Bons Plans » : on suit les mêmes règles de bandeaux, mise en place + disparition des termes inutiles (privilégier un gros logo préparé par nos pros au lieu de l’écrire en doublon dans le titre, afin de gagner en lisibilité immédiate)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56061"/>
            <a:ext cx="3480654" cy="257628"/>
          </a:xfrm>
        </p:spPr>
        <p:txBody>
          <a:bodyPr/>
          <a:lstStyle/>
          <a:p>
            <a:r>
              <a:rPr lang="fr-FR" dirty="0"/>
              <a:t>PLV A4 - Trad</a:t>
            </a:r>
          </a:p>
        </p:txBody>
      </p:sp>
      <p:pic>
        <p:nvPicPr>
          <p:cNvPr id="6" name="Image 5" descr="Une image contenant texte, nourriture, légume&#10;&#10;Description générée automatiquement">
            <a:extLst>
              <a:ext uri="{FF2B5EF4-FFF2-40B4-BE49-F238E27FC236}">
                <a16:creationId xmlns:a16="http://schemas.microsoft.com/office/drawing/2014/main" id="{B23624B0-256D-8058-8E36-09B86F233E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204" y="429584"/>
            <a:ext cx="2290536" cy="3240000"/>
          </a:xfrm>
          <a:prstGeom prst="rect">
            <a:avLst/>
          </a:prstGeom>
          <a:ln>
            <a:noFill/>
          </a:ln>
          <a:effectLst>
            <a:outerShdw blurRad="292100" dist="139700" dir="2700000" algn="tl" rotWithShape="0">
              <a:srgbClr val="333333">
                <a:alpha val="65000"/>
              </a:srgbClr>
            </a:outerShdw>
          </a:effectLst>
        </p:spPr>
      </p:pic>
      <p:pic>
        <p:nvPicPr>
          <p:cNvPr id="13" name="Image 12" descr="Une image contenant fruit, texte, melon, Aliments naturels&#10;&#10;Description générée automatiquement">
            <a:extLst>
              <a:ext uri="{FF2B5EF4-FFF2-40B4-BE49-F238E27FC236}">
                <a16:creationId xmlns:a16="http://schemas.microsoft.com/office/drawing/2014/main" id="{9B224C4B-04EC-3F78-488D-9D0946662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8775" y="429584"/>
            <a:ext cx="2290536" cy="3240000"/>
          </a:xfrm>
          <a:prstGeom prst="rect">
            <a:avLst/>
          </a:prstGeom>
          <a:ln>
            <a:noFill/>
          </a:ln>
          <a:effectLst>
            <a:outerShdw blurRad="292100" dist="139700" dir="2700000" algn="tl" rotWithShape="0">
              <a:srgbClr val="333333">
                <a:alpha val="65000"/>
              </a:srgbClr>
            </a:outerShdw>
          </a:effectLst>
        </p:spPr>
      </p:pic>
      <p:pic>
        <p:nvPicPr>
          <p:cNvPr id="15" name="Image 14" descr="Une image contenant texte, nourriture, Pomme de terre Russet Burbank, légume racine&#10;&#10;Description générée automatiquement">
            <a:extLst>
              <a:ext uri="{FF2B5EF4-FFF2-40B4-BE49-F238E27FC236}">
                <a16:creationId xmlns:a16="http://schemas.microsoft.com/office/drawing/2014/main" id="{575A1919-E40E-5C1B-F188-C43BA04078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4004" y="429067"/>
            <a:ext cx="2290536"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51851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Trad</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69556" y="5176381"/>
            <a:ext cx="3970212" cy="336007"/>
          </a:xfrm>
        </p:spPr>
        <p:txBody>
          <a:bodyPr/>
          <a:lstStyle/>
          <a:p>
            <a:r>
              <a:rPr lang="fr-FR" dirty="0"/>
              <a:t>CALICOTS 305x102 cm </a:t>
            </a:r>
          </a:p>
          <a:p>
            <a:r>
              <a:rPr lang="fr-FR" dirty="0"/>
              <a:t>Trad et PGC : produits détourés</a:t>
            </a:r>
          </a:p>
        </p:txBody>
      </p:sp>
      <p:pic>
        <p:nvPicPr>
          <p:cNvPr id="7" name="Image 6" descr="Une image contenant texte, fruit, Aliments naturels, orange&#10;&#10;Description générée automatiquement">
            <a:extLst>
              <a:ext uri="{FF2B5EF4-FFF2-40B4-BE49-F238E27FC236}">
                <a16:creationId xmlns:a16="http://schemas.microsoft.com/office/drawing/2014/main" id="{67C28386-FE5A-24F6-D66D-32FB8296DA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6066" y="1345612"/>
            <a:ext cx="5259868" cy="17542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4693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Trad :</a:t>
            </a:r>
          </a:p>
          <a:p>
            <a:pPr marL="285750" indent="-285750">
              <a:buFontTx/>
              <a:buChar char="-"/>
            </a:pPr>
            <a:r>
              <a:rPr lang="fr-FR" dirty="0"/>
              <a:t>privilégier un gros logo « Préparé par nos pros » au lieu de l’écrire en doublon dans le titre, afin de gagner en lisibilité</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59398" y="5227180"/>
            <a:ext cx="3885882" cy="285207"/>
          </a:xfrm>
        </p:spPr>
        <p:txBody>
          <a:bodyPr/>
          <a:lstStyle/>
          <a:p>
            <a:r>
              <a:rPr lang="fr-FR" dirty="0"/>
              <a:t>TOTEM 50x50 cm</a:t>
            </a:r>
          </a:p>
          <a:p>
            <a:r>
              <a:rPr lang="fr-FR" dirty="0"/>
              <a:t>TRAD : produits détourés ou </a:t>
            </a:r>
          </a:p>
          <a:p>
            <a:r>
              <a:rPr lang="fr-FR" dirty="0"/>
              <a:t>ambiance</a:t>
            </a:r>
          </a:p>
          <a:p>
            <a:r>
              <a:rPr lang="fr-FR" dirty="0"/>
              <a:t>   </a:t>
            </a:r>
          </a:p>
        </p:txBody>
      </p:sp>
      <p:pic>
        <p:nvPicPr>
          <p:cNvPr id="7" name="Image 6" descr="Une image contenant texte, viande, viande rouge, bœuf&#10;&#10;Description générée automatiquement">
            <a:extLst>
              <a:ext uri="{FF2B5EF4-FFF2-40B4-BE49-F238E27FC236}">
                <a16:creationId xmlns:a16="http://schemas.microsoft.com/office/drawing/2014/main" id="{90C7CAEA-E282-97E5-F778-02B0DF20D9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4008" y="567039"/>
            <a:ext cx="2880000" cy="2880000"/>
          </a:xfrm>
          <a:prstGeom prst="rect">
            <a:avLst/>
          </a:prstGeom>
          <a:ln>
            <a:noFill/>
          </a:ln>
          <a:effectLst>
            <a:outerShdw blurRad="292100" dist="139700" dir="2700000" algn="tl" rotWithShape="0">
              <a:srgbClr val="333333">
                <a:alpha val="65000"/>
              </a:srgbClr>
            </a:outerShdw>
          </a:effectLst>
        </p:spPr>
      </p:pic>
      <p:pic>
        <p:nvPicPr>
          <p:cNvPr id="10" name="Image 9" descr="Une image contenant nourriture, texte, Nourriture végétarienne, Pomme de terre Russet Burbank&#10;&#10;Description générée automatiquement">
            <a:extLst>
              <a:ext uri="{FF2B5EF4-FFF2-40B4-BE49-F238E27FC236}">
                <a16:creationId xmlns:a16="http://schemas.microsoft.com/office/drawing/2014/main" id="{BE753D4C-CC6D-3B79-A10D-BAA663C0D8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002" y="567039"/>
            <a:ext cx="2880000" cy="2880000"/>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nourriture, plat, Cuisine&#10;&#10;Description générée automatiquement">
            <a:extLst>
              <a:ext uri="{FF2B5EF4-FFF2-40B4-BE49-F238E27FC236}">
                <a16:creationId xmlns:a16="http://schemas.microsoft.com/office/drawing/2014/main" id="{01D8CBAD-AD71-7842-632E-8292B8E506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3996" y="567039"/>
            <a:ext cx="2880000" cy="288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01014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Mêmes remarques que pour les roseaux Trad </a:t>
            </a:r>
          </a:p>
          <a:p>
            <a:endParaRPr lang="fr-FR" dirty="0"/>
          </a:p>
          <a:p>
            <a:r>
              <a:rPr lang="fr-FR" dirty="0"/>
              <a:t>Les écrans, bien qu’à l’intérieur du magasin, gardent les logos, </a:t>
            </a:r>
            <a:r>
              <a:rPr lang="fr-FR" dirty="0" err="1"/>
              <a:t>baseline</a:t>
            </a:r>
            <a:r>
              <a:rPr lang="fr-FR" dirty="0"/>
              <a:t>, adresse web et réseaux sociaux ainsi que les mentions.</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59398" y="5227180"/>
            <a:ext cx="3885882" cy="285207"/>
          </a:xfrm>
        </p:spPr>
        <p:txBody>
          <a:bodyPr/>
          <a:lstStyle/>
          <a:p>
            <a:r>
              <a:rPr lang="fr-FR" dirty="0"/>
              <a:t>écrans</a:t>
            </a:r>
          </a:p>
          <a:p>
            <a:r>
              <a:rPr lang="fr-FR" dirty="0"/>
              <a:t>TRAD : produits détourés ou</a:t>
            </a:r>
          </a:p>
          <a:p>
            <a:r>
              <a:rPr lang="fr-FR" dirty="0"/>
              <a:t>Ambiance</a:t>
            </a:r>
          </a:p>
          <a:p>
            <a:endParaRPr lang="fr-FR" dirty="0"/>
          </a:p>
          <a:p>
            <a:r>
              <a:rPr lang="fr-FR" dirty="0"/>
              <a:t>   </a:t>
            </a:r>
          </a:p>
        </p:txBody>
      </p:sp>
      <p:pic>
        <p:nvPicPr>
          <p:cNvPr id="14" name="Image 13" descr="Une image contenant texte, nourriture&#10;&#10;Description générée automatiquement">
            <a:extLst>
              <a:ext uri="{FF2B5EF4-FFF2-40B4-BE49-F238E27FC236}">
                <a16:creationId xmlns:a16="http://schemas.microsoft.com/office/drawing/2014/main" id="{2DE49135-DA7C-8E1B-AF97-BEB55DAC7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9408" y="450574"/>
            <a:ext cx="1822500" cy="3240000"/>
          </a:xfrm>
          <a:prstGeom prst="rect">
            <a:avLst/>
          </a:prstGeom>
          <a:ln>
            <a:noFill/>
          </a:ln>
          <a:effectLst>
            <a:outerShdw blurRad="292100" dist="139700" dir="2700000" algn="tl" rotWithShape="0">
              <a:srgbClr val="333333">
                <a:alpha val="65000"/>
              </a:srgbClr>
            </a:outerShdw>
          </a:effectLst>
        </p:spPr>
      </p:pic>
      <p:pic>
        <p:nvPicPr>
          <p:cNvPr id="16" name="Image 15" descr="Une image contenant texte, Aliments naturels, fruit, orange&#10;&#10;Description générée automatiquement">
            <a:extLst>
              <a:ext uri="{FF2B5EF4-FFF2-40B4-BE49-F238E27FC236}">
                <a16:creationId xmlns:a16="http://schemas.microsoft.com/office/drawing/2014/main" id="{A1A25FFC-F59D-397F-809E-81FDF59E6E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9773" y="450574"/>
            <a:ext cx="1822500" cy="3240000"/>
          </a:xfrm>
          <a:prstGeom prst="rect">
            <a:avLst/>
          </a:prstGeom>
          <a:ln>
            <a:noFill/>
          </a:ln>
          <a:effectLst>
            <a:outerShdw blurRad="292100" dist="139700" dir="2700000" algn="tl" rotWithShape="0">
              <a:srgbClr val="333333">
                <a:alpha val="65000"/>
              </a:srgbClr>
            </a:outerShdw>
          </a:effectLst>
        </p:spPr>
      </p:pic>
      <p:pic>
        <p:nvPicPr>
          <p:cNvPr id="18" name="Image 17" descr="Une image contenant Pomme de terre Russet Burbank, légume racine, pomme de terre, Nourriture végétarienne&#10;&#10;Description générée automatiquement">
            <a:extLst>
              <a:ext uri="{FF2B5EF4-FFF2-40B4-BE49-F238E27FC236}">
                <a16:creationId xmlns:a16="http://schemas.microsoft.com/office/drawing/2014/main" id="{C2E9CC43-7227-592A-82B8-3F51CEA77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0138" y="450574"/>
            <a:ext cx="1822500" cy="3240000"/>
          </a:xfrm>
          <a:prstGeom prst="rect">
            <a:avLst/>
          </a:prstGeom>
          <a:ln>
            <a:noFill/>
          </a:ln>
          <a:effectLst>
            <a:outerShdw blurRad="292100" dist="139700" dir="2700000" algn="tl" rotWithShape="0">
              <a:srgbClr val="333333">
                <a:alpha val="65000"/>
              </a:srgbClr>
            </a:outerShdw>
          </a:effectLst>
        </p:spPr>
      </p:pic>
      <p:pic>
        <p:nvPicPr>
          <p:cNvPr id="20" name="Image 19" descr="Une image contenant texte, nourriture, Cuisine, recette&#10;&#10;Description générée automatiquement">
            <a:extLst>
              <a:ext uri="{FF2B5EF4-FFF2-40B4-BE49-F238E27FC236}">
                <a16:creationId xmlns:a16="http://schemas.microsoft.com/office/drawing/2014/main" id="{DE87B421-6F6F-7DF6-BA79-AB69C43828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0503" y="450574"/>
            <a:ext cx="1822500"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8293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PRIX COÛTANT</a:t>
            </a:r>
          </a:p>
        </p:txBody>
      </p:sp>
    </p:spTree>
    <p:extLst>
      <p:ext uri="{BB962C8B-B14F-4D97-AF65-F5344CB8AC3E}">
        <p14:creationId xmlns:p14="http://schemas.microsoft.com/office/powerpoint/2010/main" val="1353568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-Pour les calicots trad avec produit détouré : le fond doit être celui du rayon trad concerné.</a:t>
            </a:r>
          </a:p>
          <a:p>
            <a:r>
              <a:rPr lang="fr-FR" dirty="0"/>
              <a:t>-Les calicots seront en ambiance uniquement pour les produits PPNP / les déclinaisons de couverture ou les pleines pages en prospectus.</a:t>
            </a:r>
          </a:p>
          <a:p>
            <a:r>
              <a:rPr lang="fr-FR" dirty="0"/>
              <a:t>-Les calicots prix coûtant doivent être déclinés sans prix. Toujours indiquer le prix coûtant dans le bandeau jaune suivant cette formulation : prix coûtant cette semaine sur le [produit nom du produit]</a:t>
            </a:r>
          </a:p>
          <a:p>
            <a:r>
              <a:rPr lang="fr-FR" dirty="0"/>
              <a:t>- La pastille « prix coûtant » a sa taille prédéfinie, la phrase en dessous est justifiée sur cette pastille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82040"/>
            <a:ext cx="3480654" cy="257628"/>
          </a:xfrm>
        </p:spPr>
        <p:txBody>
          <a:bodyPr/>
          <a:lstStyle/>
          <a:p>
            <a:r>
              <a:rPr lang="fr-FR" dirty="0"/>
              <a:t>Prix coûtant</a:t>
            </a:r>
          </a:p>
          <a:p>
            <a:r>
              <a:rPr lang="fr-FR" dirty="0"/>
              <a:t>CALICOTS 305x102 cm </a:t>
            </a:r>
          </a:p>
          <a:p>
            <a:r>
              <a:rPr lang="fr-FR" dirty="0"/>
              <a:t>TRAD : Produits détourés et en ambiance</a:t>
            </a:r>
          </a:p>
        </p:txBody>
      </p:sp>
      <p:pic>
        <p:nvPicPr>
          <p:cNvPr id="6" name="Image 5" descr="Une image contenant texte, Aliments naturels, fruit, nourriture&#10;&#10;Description générée automatiquement">
            <a:extLst>
              <a:ext uri="{FF2B5EF4-FFF2-40B4-BE49-F238E27FC236}">
                <a16:creationId xmlns:a16="http://schemas.microsoft.com/office/drawing/2014/main" id="{54008969-1686-7760-ED2A-80A26D91C2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6992" y="1219200"/>
            <a:ext cx="5918015" cy="1973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87451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97680" y="4522762"/>
            <a:ext cx="7594283" cy="1648421"/>
          </a:xfrm>
        </p:spPr>
        <p:txBody>
          <a:bodyPr/>
          <a:lstStyle/>
          <a:p>
            <a:r>
              <a:rPr lang="fr-FR" dirty="0"/>
              <a:t>Mêmes remarques que pour les calicots prix coûtants :</a:t>
            </a:r>
          </a:p>
          <a:p>
            <a:pPr marL="285750" indent="-285750">
              <a:buFontTx/>
              <a:buChar char="-"/>
            </a:pPr>
            <a:r>
              <a:rPr lang="fr-FR" dirty="0"/>
              <a:t>Rajout d’un prix « mise en avant » directement sous l’ensemble pastille, sur la droite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56061"/>
            <a:ext cx="3480654" cy="257628"/>
          </a:xfrm>
        </p:spPr>
        <p:txBody>
          <a:bodyPr/>
          <a:lstStyle/>
          <a:p>
            <a:r>
              <a:rPr lang="fr-FR" dirty="0"/>
              <a:t>Prix coutant</a:t>
            </a:r>
          </a:p>
          <a:p>
            <a:endParaRPr lang="fr-FR" dirty="0"/>
          </a:p>
        </p:txBody>
      </p:sp>
      <p:pic>
        <p:nvPicPr>
          <p:cNvPr id="7" name="Image 6" descr="Une image contenant texte, légume, Légumes crucifères, brocoli&#10;&#10;Description générée automatiquement">
            <a:extLst>
              <a:ext uri="{FF2B5EF4-FFF2-40B4-BE49-F238E27FC236}">
                <a16:creationId xmlns:a16="http://schemas.microsoft.com/office/drawing/2014/main" id="{F92FBDBE-877E-281D-5704-34D3CDA318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327" y="404191"/>
            <a:ext cx="2290536" cy="3240000"/>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fruit, Aliments naturels, Citrullus&#10;&#10;Description générée automatiquement">
            <a:extLst>
              <a:ext uri="{FF2B5EF4-FFF2-40B4-BE49-F238E27FC236}">
                <a16:creationId xmlns:a16="http://schemas.microsoft.com/office/drawing/2014/main" id="{746BD74D-32DD-9A86-CCC2-07A5B9DD5F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3988" y="404191"/>
            <a:ext cx="2290536"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76806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PRODUIT DU MOIS </a:t>
            </a:r>
          </a:p>
        </p:txBody>
      </p:sp>
    </p:spTree>
    <p:extLst>
      <p:ext uri="{BB962C8B-B14F-4D97-AF65-F5344CB8AC3E}">
        <p14:creationId xmlns:p14="http://schemas.microsoft.com/office/powerpoint/2010/main" val="555919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Les titres des rayons et accords vin doivent être dans la couleur du rayon concerné</a:t>
            </a:r>
          </a:p>
          <a:p>
            <a:r>
              <a:rPr lang="fr-FR" dirty="0"/>
              <a:t>- Le pro doit être celui du rayon concerné</a:t>
            </a:r>
          </a:p>
          <a:p>
            <a:r>
              <a:rPr lang="fr-FR" dirty="0"/>
              <a:t>- Les produits sont toujours en ambiance, shootés de ¾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Produits du mois</a:t>
            </a:r>
          </a:p>
        </p:txBody>
      </p:sp>
      <p:pic>
        <p:nvPicPr>
          <p:cNvPr id="8" name="Image 7" descr="Une image contenant texte, laitier, fromages, nourriture&#10;&#10;Description générée automatiquement">
            <a:extLst>
              <a:ext uri="{FF2B5EF4-FFF2-40B4-BE49-F238E27FC236}">
                <a16:creationId xmlns:a16="http://schemas.microsoft.com/office/drawing/2014/main" id="{7728B835-24FE-B539-5B9E-50E08FB6A9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90700" y="1007530"/>
            <a:ext cx="1410925" cy="1995492"/>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nourriture, plat, Restauration rapide&#10;&#10;Description générée automatiquement">
            <a:extLst>
              <a:ext uri="{FF2B5EF4-FFF2-40B4-BE49-F238E27FC236}">
                <a16:creationId xmlns:a16="http://schemas.microsoft.com/office/drawing/2014/main" id="{684E2F4C-A115-C189-8B56-82D86C3772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4808" y="1007530"/>
            <a:ext cx="1410925" cy="1995492"/>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nourriture, brochette, viande&#10;&#10;Description générée automatiquement">
            <a:extLst>
              <a:ext uri="{FF2B5EF4-FFF2-40B4-BE49-F238E27FC236}">
                <a16:creationId xmlns:a16="http://schemas.microsoft.com/office/drawing/2014/main" id="{D376F5AB-AD8D-3E0F-9F80-0B045DC3FE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6432" y="1009961"/>
            <a:ext cx="1410925" cy="1995492"/>
          </a:xfrm>
          <a:prstGeom prst="rect">
            <a:avLst/>
          </a:prstGeom>
          <a:ln>
            <a:noFill/>
          </a:ln>
          <a:effectLst>
            <a:outerShdw blurRad="292100" dist="139700" dir="2700000" algn="tl" rotWithShape="0">
              <a:srgbClr val="333333">
                <a:alpha val="65000"/>
              </a:srgbClr>
            </a:outerShdw>
          </a:effectLst>
        </p:spPr>
      </p:pic>
      <p:pic>
        <p:nvPicPr>
          <p:cNvPr id="14" name="Image 13" descr="Une image contenant texte, viande, viande rouge, menu&#10;&#10;Description générée automatiquement">
            <a:extLst>
              <a:ext uri="{FF2B5EF4-FFF2-40B4-BE49-F238E27FC236}">
                <a16:creationId xmlns:a16="http://schemas.microsoft.com/office/drawing/2014/main" id="{14E1D8B1-A887-1703-D014-447E860FA2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32324" y="1009961"/>
            <a:ext cx="1410925" cy="1995492"/>
          </a:xfrm>
          <a:prstGeom prst="rect">
            <a:avLst/>
          </a:prstGeom>
          <a:ln>
            <a:noFill/>
          </a:ln>
          <a:effectLst>
            <a:outerShdw blurRad="292100" dist="139700" dir="2700000" algn="tl" rotWithShape="0">
              <a:srgbClr val="333333">
                <a:alpha val="65000"/>
              </a:srgbClr>
            </a:outerShdw>
          </a:effectLst>
        </p:spPr>
      </p:pic>
      <p:pic>
        <p:nvPicPr>
          <p:cNvPr id="16" name="Image 15" descr="Une image contenant nourriture, sandwich, casse-croûte, pain&#10;&#10;Description générée automatiquement">
            <a:extLst>
              <a:ext uri="{FF2B5EF4-FFF2-40B4-BE49-F238E27FC236}">
                <a16:creationId xmlns:a16="http://schemas.microsoft.com/office/drawing/2014/main" id="{26879CAC-22D0-5472-9786-8761D1914C8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58216" y="1007529"/>
            <a:ext cx="1410925" cy="1995492"/>
          </a:xfrm>
          <a:prstGeom prst="rect">
            <a:avLst/>
          </a:prstGeom>
          <a:ln>
            <a:noFill/>
          </a:ln>
          <a:effectLst>
            <a:outerShdw blurRad="292100" dist="139700" dir="2700000" algn="tl" rotWithShape="0">
              <a:srgbClr val="333333">
                <a:alpha val="65000"/>
              </a:srgbClr>
            </a:outerShdw>
          </a:effectLst>
        </p:spPr>
      </p:pic>
      <p:pic>
        <p:nvPicPr>
          <p:cNvPr id="18" name="Image 17" descr="Une image contenant texte, nourriture, Restauration rapide, Wrap&#10;&#10;Description générée automatiquement">
            <a:extLst>
              <a:ext uri="{FF2B5EF4-FFF2-40B4-BE49-F238E27FC236}">
                <a16:creationId xmlns:a16="http://schemas.microsoft.com/office/drawing/2014/main" id="{45942F1D-C293-577C-7E9A-A8622D970EE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3949" y="1012396"/>
            <a:ext cx="1410924" cy="1995491"/>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307FBFD6-6507-7C9F-34E7-1290D1A78765}"/>
              </a:ext>
            </a:extLst>
          </p:cNvPr>
          <p:cNvPicPr>
            <a:picLocks noChangeAspect="1"/>
          </p:cNvPicPr>
          <p:nvPr/>
        </p:nvPicPr>
        <p:blipFill>
          <a:blip r:embed="rId8"/>
          <a:stretch>
            <a:fillRect/>
          </a:stretch>
        </p:blipFill>
        <p:spPr>
          <a:xfrm>
            <a:off x="9807798" y="1007529"/>
            <a:ext cx="1410925" cy="19954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666566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3911600" y="4345638"/>
            <a:ext cx="8168265" cy="1648421"/>
          </a:xfrm>
        </p:spPr>
        <p:txBody>
          <a:bodyPr/>
          <a:lstStyle/>
          <a:p>
            <a:r>
              <a:rPr lang="fr-FR" dirty="0"/>
              <a:t>- Affiche A4 : </a:t>
            </a:r>
          </a:p>
          <a:p>
            <a:r>
              <a:rPr lang="fr-FR" dirty="0"/>
              <a:t>Le titre « Le vin du mois », le mois et l'année sont de la couleur du type de vin (rose pour le vin rosé, rouge pour le vin rouge et vert pour le vin blanc). Les informations produit sont à gauche, le visuel au centre et le texte sur le vin à droite. Le texte reprend les informations présentes dans le dépliant (caractéristiques, avis de l'expert, accords parfaits et temps de garde). Le trait/séparation est de la couleur du vin. </a:t>
            </a:r>
          </a:p>
          <a:p>
            <a:endParaRPr lang="fr-FR" dirty="0"/>
          </a:p>
          <a:p>
            <a:pPr marL="285750" indent="-285750">
              <a:buFontTx/>
              <a:buChar char="-"/>
            </a:pPr>
            <a:r>
              <a:rPr lang="fr-FR" dirty="0"/>
              <a:t>Le principe en lui-même est inchangé à 2 différences près :</a:t>
            </a:r>
          </a:p>
          <a:p>
            <a:pPr marL="285750" indent="-285750">
              <a:buFontTx/>
              <a:buChar char="-"/>
            </a:pPr>
            <a:r>
              <a:rPr lang="fr-FR" dirty="0"/>
              <a:t>&gt; le prix est </a:t>
            </a:r>
            <a:r>
              <a:rPr lang="fr-FR" dirty="0" err="1"/>
              <a:t>boldé</a:t>
            </a:r>
            <a:endParaRPr lang="fr-FR" dirty="0"/>
          </a:p>
          <a:p>
            <a:pPr marL="285750" indent="-285750">
              <a:buFontTx/>
              <a:buChar char="-"/>
            </a:pPr>
            <a:r>
              <a:rPr lang="fr-FR" dirty="0"/>
              <a:t>&gt; la mécanique surplombe l’ensemble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vin et bière du mois </a:t>
            </a:r>
          </a:p>
          <a:p>
            <a:r>
              <a:rPr lang="fr-FR" dirty="0"/>
              <a:t>PLV A4</a:t>
            </a:r>
          </a:p>
        </p:txBody>
      </p:sp>
      <p:pic>
        <p:nvPicPr>
          <p:cNvPr id="6" name="Image 5" descr="Une image contenant texte, boisson, bouteille, bière&#10;&#10;Description générée automatiquement">
            <a:extLst>
              <a:ext uri="{FF2B5EF4-FFF2-40B4-BE49-F238E27FC236}">
                <a16:creationId xmlns:a16="http://schemas.microsoft.com/office/drawing/2014/main" id="{F45BC579-B247-FB51-6216-9862EC39D5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0692" y="503583"/>
            <a:ext cx="2290536" cy="3240000"/>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boisson, bouteille, Bouteille en verre&#10;&#10;Description générée automatiquement">
            <a:extLst>
              <a:ext uri="{FF2B5EF4-FFF2-40B4-BE49-F238E27FC236}">
                <a16:creationId xmlns:a16="http://schemas.microsoft.com/office/drawing/2014/main" id="{5F7862D2-D417-0B69-7FC5-9FC9588CE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8534" y="503583"/>
            <a:ext cx="2290536"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71860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pour une image  8" descr="Une image contenant texte, Panneau d’affichage, affiche, signalisation&#10;&#10;Description générée automatiquement">
            <a:extLst>
              <a:ext uri="{FF2B5EF4-FFF2-40B4-BE49-F238E27FC236}">
                <a16:creationId xmlns:a16="http://schemas.microsoft.com/office/drawing/2014/main" id="{C9E87374-A274-B6B6-1C9A-8FD0D63B5D9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342" b="3342"/>
          <a:stretch>
            <a:fillRect/>
          </a:stretch>
        </p:blipFill>
        <p:spPr/>
      </p:pic>
      <p:sp>
        <p:nvSpPr>
          <p:cNvPr id="3" name="Titre 2">
            <a:extLst>
              <a:ext uri="{FF2B5EF4-FFF2-40B4-BE49-F238E27FC236}">
                <a16:creationId xmlns:a16="http://schemas.microsoft.com/office/drawing/2014/main" id="{CD94B454-98E6-654F-F9CF-513F4A3BC849}"/>
              </a:ext>
            </a:extLst>
          </p:cNvPr>
          <p:cNvSpPr>
            <a:spLocks noGrp="1"/>
          </p:cNvSpPr>
          <p:nvPr>
            <p:ph type="title"/>
          </p:nvPr>
        </p:nvSpPr>
        <p:spPr/>
        <p:txBody>
          <a:bodyPr/>
          <a:lstStyle/>
          <a:p>
            <a:r>
              <a:rPr lang="fr-FR" dirty="0"/>
              <a:t>Sommaire</a:t>
            </a:r>
          </a:p>
        </p:txBody>
      </p:sp>
      <p:sp>
        <p:nvSpPr>
          <p:cNvPr id="6" name="Espace réservé du texte 5">
            <a:extLst>
              <a:ext uri="{FF2B5EF4-FFF2-40B4-BE49-F238E27FC236}">
                <a16:creationId xmlns:a16="http://schemas.microsoft.com/office/drawing/2014/main" id="{C0E4BEBD-3519-705D-245A-1053F98F169A}"/>
              </a:ext>
            </a:extLst>
          </p:cNvPr>
          <p:cNvSpPr>
            <a:spLocks noGrp="1"/>
          </p:cNvSpPr>
          <p:nvPr>
            <p:ph type="body" sz="quarter" idx="17"/>
          </p:nvPr>
        </p:nvSpPr>
        <p:spPr/>
        <p:txBody>
          <a:bodyPr/>
          <a:lstStyle/>
          <a:p>
            <a:r>
              <a:rPr lang="fr-FR" dirty="0"/>
              <a:t>P4. Quelques règles valables pour tous les supports</a:t>
            </a:r>
          </a:p>
          <a:p>
            <a:endParaRPr lang="fr-FR" dirty="0"/>
          </a:p>
          <a:p>
            <a:endParaRPr lang="fr-FR" dirty="0"/>
          </a:p>
        </p:txBody>
      </p:sp>
      <p:sp>
        <p:nvSpPr>
          <p:cNvPr id="7" name="Espace réservé du texte 6">
            <a:extLst>
              <a:ext uri="{FF2B5EF4-FFF2-40B4-BE49-F238E27FC236}">
                <a16:creationId xmlns:a16="http://schemas.microsoft.com/office/drawing/2014/main" id="{AD3E4776-5B75-7B9D-0423-3CDB491FE269}"/>
              </a:ext>
            </a:extLst>
          </p:cNvPr>
          <p:cNvSpPr>
            <a:spLocks noGrp="1"/>
          </p:cNvSpPr>
          <p:nvPr>
            <p:ph type="body" sz="quarter" idx="18"/>
          </p:nvPr>
        </p:nvSpPr>
        <p:spPr/>
        <p:txBody>
          <a:bodyPr/>
          <a:lstStyle/>
          <a:p>
            <a:r>
              <a:rPr lang="fr-FR" dirty="0"/>
              <a:t>P7. OP Classiques</a:t>
            </a:r>
          </a:p>
          <a:p>
            <a:r>
              <a:rPr lang="fr-FR" dirty="0"/>
              <a:t>    - PGC</a:t>
            </a:r>
          </a:p>
          <a:p>
            <a:r>
              <a:rPr lang="fr-FR" dirty="0"/>
              <a:t>    - Coup non al</a:t>
            </a:r>
          </a:p>
          <a:p>
            <a:r>
              <a:rPr lang="fr-FR" dirty="0"/>
              <a:t>    - Trad</a:t>
            </a:r>
          </a:p>
          <a:p>
            <a:r>
              <a:rPr lang="fr-FR" dirty="0"/>
              <a:t>    - Prix coûtant </a:t>
            </a:r>
          </a:p>
          <a:p>
            <a:r>
              <a:rPr lang="fr-FR" dirty="0"/>
              <a:t>    - Produit du mois</a:t>
            </a:r>
          </a:p>
          <a:p>
            <a:r>
              <a:rPr lang="fr-FR" dirty="0"/>
              <a:t>    - Chèque reporté</a:t>
            </a:r>
          </a:p>
        </p:txBody>
      </p:sp>
      <p:sp>
        <p:nvSpPr>
          <p:cNvPr id="5" name="Espace réservé du texte 6">
            <a:extLst>
              <a:ext uri="{FF2B5EF4-FFF2-40B4-BE49-F238E27FC236}">
                <a16:creationId xmlns:a16="http://schemas.microsoft.com/office/drawing/2014/main" id="{38FD1706-5BB7-81D7-CD9D-3CC431887AF1}"/>
              </a:ext>
            </a:extLst>
          </p:cNvPr>
          <p:cNvSpPr txBox="1">
            <a:spLocks/>
          </p:cNvSpPr>
          <p:nvPr/>
        </p:nvSpPr>
        <p:spPr bwMode="auto">
          <a:xfrm>
            <a:off x="5521569" y="4538114"/>
            <a:ext cx="2303584" cy="97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chemeClr val="bg1"/>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bg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t>P35. OP Temps Forts</a:t>
            </a:r>
          </a:p>
        </p:txBody>
      </p:sp>
    </p:spTree>
    <p:extLst>
      <p:ext uri="{BB962C8B-B14F-4D97-AF65-F5344CB8AC3E}">
        <p14:creationId xmlns:p14="http://schemas.microsoft.com/office/powerpoint/2010/main" val="1661453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7" y="4435369"/>
            <a:ext cx="7789673" cy="1648421"/>
          </a:xfrm>
        </p:spPr>
        <p:txBody>
          <a:bodyPr/>
          <a:lstStyle/>
          <a:p>
            <a:r>
              <a:rPr lang="fr-FR" dirty="0"/>
              <a:t>Attention : on suit la nouvelle charte « produits du mois » (de 2022)</a:t>
            </a:r>
          </a:p>
          <a:p>
            <a:endParaRPr lang="fr-FR" dirty="0"/>
          </a:p>
          <a:p>
            <a:r>
              <a:rPr lang="fr-FR" dirty="0"/>
              <a:t>Etiquette 1 : </a:t>
            </a:r>
          </a:p>
          <a:p>
            <a:r>
              <a:rPr lang="fr-FR" dirty="0"/>
              <a:t>Elle reprend les principes de l’étiquette prix habituelle, avec le rajout du détouré et de « la bière / le vin » du mois selon les logotypes de 2022 + fond correspondant</a:t>
            </a:r>
          </a:p>
          <a:p>
            <a:r>
              <a:rPr lang="fr-FR" dirty="0"/>
              <a:t>Etiquette 2 : </a:t>
            </a:r>
          </a:p>
          <a:p>
            <a:r>
              <a:rPr lang="fr-FR" dirty="0"/>
              <a:t>Fond correspondant au sujet, le logo « la bière / le vin du mois » + nom du produit en têtière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Vin et bière du mois</a:t>
            </a:r>
          </a:p>
          <a:p>
            <a:r>
              <a:rPr lang="fr-FR" dirty="0"/>
              <a:t>Etiquette 9,6x14 cm </a:t>
            </a:r>
          </a:p>
        </p:txBody>
      </p:sp>
      <p:pic>
        <p:nvPicPr>
          <p:cNvPr id="8" name="Image 7" descr="Une image contenant texte, boisson, alcool, Bouteille en verre&#10;&#10;Description générée automatiquement">
            <a:extLst>
              <a:ext uri="{FF2B5EF4-FFF2-40B4-BE49-F238E27FC236}">
                <a16:creationId xmlns:a16="http://schemas.microsoft.com/office/drawing/2014/main" id="{CF9943E4-419B-B46E-8CF7-BB281FDC5E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0374" y="649357"/>
            <a:ext cx="4200635" cy="2880000"/>
          </a:xfrm>
          <a:prstGeom prst="rect">
            <a:avLst/>
          </a:prstGeom>
          <a:ln>
            <a:noFill/>
          </a:ln>
          <a:effectLst>
            <a:outerShdw blurRad="292100" dist="139700" dir="2700000" algn="tl" rotWithShape="0">
              <a:srgbClr val="333333">
                <a:alpha val="65000"/>
              </a:srgbClr>
            </a:outerShdw>
          </a:effectLst>
        </p:spPr>
      </p:pic>
      <p:pic>
        <p:nvPicPr>
          <p:cNvPr id="11" name="Image 10" descr="Une image contenant texte, capture d’écran, Police, lettre&#10;&#10;Description générée automatiquement">
            <a:extLst>
              <a:ext uri="{FF2B5EF4-FFF2-40B4-BE49-F238E27FC236}">
                <a16:creationId xmlns:a16="http://schemas.microsoft.com/office/drawing/2014/main" id="{24FB6660-8E5E-677A-B469-B6EA64C08E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9365" y="649357"/>
            <a:ext cx="4200635" cy="288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58430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CHEQUES REPORTES</a:t>
            </a:r>
          </a:p>
        </p:txBody>
      </p:sp>
    </p:spTree>
    <p:extLst>
      <p:ext uri="{BB962C8B-B14F-4D97-AF65-F5344CB8AC3E}">
        <p14:creationId xmlns:p14="http://schemas.microsoft.com/office/powerpoint/2010/main" val="39157820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Conserver tel quel</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a:t>chèques reportes</a:t>
            </a:r>
          </a:p>
        </p:txBody>
      </p:sp>
      <p:pic>
        <p:nvPicPr>
          <p:cNvPr id="2" name="Image 1" descr="Une image contenant texte, affiche, Police, graphisme&#10;&#10;Description générée automatiquement">
            <a:extLst>
              <a:ext uri="{FF2B5EF4-FFF2-40B4-BE49-F238E27FC236}">
                <a16:creationId xmlns:a16="http://schemas.microsoft.com/office/drawing/2014/main" id="{3A59F9CB-2EFE-6076-AEF4-03F469D721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5605" y="400892"/>
            <a:ext cx="2488341" cy="3519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1719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PROSPECTUS EN COURS</a:t>
            </a:r>
          </a:p>
        </p:txBody>
      </p:sp>
    </p:spTree>
    <p:extLst>
      <p:ext uri="{BB962C8B-B14F-4D97-AF65-F5344CB8AC3E}">
        <p14:creationId xmlns:p14="http://schemas.microsoft.com/office/powerpoint/2010/main" val="2812411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Conserver tel quel</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&amp;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18158"/>
            <a:ext cx="3480654" cy="257628"/>
          </a:xfrm>
        </p:spPr>
        <p:txBody>
          <a:bodyPr/>
          <a:lstStyle/>
          <a:p>
            <a:r>
              <a:rPr lang="fr-FR" dirty="0"/>
              <a:t>Ecran digital </a:t>
            </a:r>
          </a:p>
          <a:p>
            <a:r>
              <a:rPr lang="fr-FR" dirty="0"/>
              <a:t>1080x1920 px</a:t>
            </a:r>
          </a:p>
        </p:txBody>
      </p:sp>
      <p:pic>
        <p:nvPicPr>
          <p:cNvPr id="8" name="Image 7" descr="Une image contenant texte, Prospectus, affiche, Publicité&#10;&#10;Description générée automatiquement">
            <a:extLst>
              <a:ext uri="{FF2B5EF4-FFF2-40B4-BE49-F238E27FC236}">
                <a16:creationId xmlns:a16="http://schemas.microsoft.com/office/drawing/2014/main" id="{8062B394-89FC-02E4-FEB9-FC02662B86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6835" y="544503"/>
            <a:ext cx="1847296" cy="32840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243268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OP TEMPS FORTS</a:t>
            </a:r>
          </a:p>
        </p:txBody>
      </p:sp>
    </p:spTree>
    <p:extLst>
      <p:ext uri="{BB962C8B-B14F-4D97-AF65-F5344CB8AC3E}">
        <p14:creationId xmlns:p14="http://schemas.microsoft.com/office/powerpoint/2010/main" val="5113254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Opés temps forts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57702" y="1513114"/>
            <a:ext cx="9854293" cy="4174008"/>
          </a:xfrm>
        </p:spPr>
        <p:txBody>
          <a:bodyPr/>
          <a:lstStyle/>
          <a:p>
            <a:pPr algn="l"/>
            <a:r>
              <a:rPr lang="fr-FR" dirty="0"/>
              <a:t>Les opés temps forts sont traitées chez LNB qui travaille un principe de couv/ KV et qui décline les masters de pages intérieures de prospectus + de PLV</a:t>
            </a:r>
          </a:p>
          <a:p>
            <a:pPr algn="l"/>
            <a:endParaRPr lang="fr-FR" dirty="0"/>
          </a:p>
          <a:p>
            <a:pPr algn="l"/>
            <a:r>
              <a:rPr lang="fr-FR" dirty="0"/>
              <a:t>Les déclinaisons devront se faire sur les masters livrés.</a:t>
            </a:r>
          </a:p>
          <a:p>
            <a:pPr algn="l"/>
            <a:endParaRPr lang="fr-FR" dirty="0"/>
          </a:p>
          <a:p>
            <a:pPr algn="l"/>
            <a:r>
              <a:rPr lang="fr-FR" dirty="0"/>
              <a:t>Chaque temps fort sera livré avec un rapide guideline à appliquer.</a:t>
            </a:r>
          </a:p>
        </p:txBody>
      </p:sp>
    </p:spTree>
    <p:extLst>
      <p:ext uri="{BB962C8B-B14F-4D97-AF65-F5344CB8AC3E}">
        <p14:creationId xmlns:p14="http://schemas.microsoft.com/office/powerpoint/2010/main" val="3150913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C12263-DF9A-3943-28EB-D3E96FAD3F61}"/>
              </a:ext>
            </a:extLst>
          </p:cNvPr>
          <p:cNvSpPr>
            <a:spLocks noGrp="1"/>
          </p:cNvSpPr>
          <p:nvPr>
            <p:ph type="title"/>
          </p:nvPr>
        </p:nvSpPr>
        <p:spPr/>
        <p:txBody>
          <a:bodyPr/>
          <a:lstStyle/>
          <a:p>
            <a:r>
              <a:rPr lang="fr-FR" sz="4800" dirty="0"/>
              <a:t>Les </a:t>
            </a:r>
            <a:r>
              <a:rPr lang="fr-FR" sz="4800" dirty="0" err="1"/>
              <a:t>Maximatch</a:t>
            </a:r>
            <a:endParaRPr lang="fr-FR" sz="4800" dirty="0"/>
          </a:p>
        </p:txBody>
      </p:sp>
      <p:sp>
        <p:nvSpPr>
          <p:cNvPr id="3" name="Espace réservé du texte 2">
            <a:extLst>
              <a:ext uri="{FF2B5EF4-FFF2-40B4-BE49-F238E27FC236}">
                <a16:creationId xmlns:a16="http://schemas.microsoft.com/office/drawing/2014/main" id="{D38D68DC-7D9B-72CA-023E-2F8972049D4F}"/>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04661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439E65-14AB-E7DB-76F1-DA3D2AC666E4}"/>
              </a:ext>
            </a:extLst>
          </p:cNvPr>
          <p:cNvSpPr>
            <a:spLocks noGrp="1"/>
          </p:cNvSpPr>
          <p:nvPr>
            <p:ph type="title"/>
          </p:nvPr>
        </p:nvSpPr>
        <p:spPr/>
        <p:txBody>
          <a:bodyPr/>
          <a:lstStyle/>
          <a:p>
            <a:pPr algn="l"/>
            <a:r>
              <a:rPr lang="fr-FR" dirty="0"/>
              <a:t>A4 paysage</a:t>
            </a:r>
          </a:p>
        </p:txBody>
      </p:sp>
      <p:sp>
        <p:nvSpPr>
          <p:cNvPr id="3" name="Espace réservé du texte 2">
            <a:extLst>
              <a:ext uri="{FF2B5EF4-FFF2-40B4-BE49-F238E27FC236}">
                <a16:creationId xmlns:a16="http://schemas.microsoft.com/office/drawing/2014/main" id="{8B2CF8C2-7E2A-9AE0-BBBC-C7F40560999E}"/>
              </a:ext>
            </a:extLst>
          </p:cNvPr>
          <p:cNvSpPr>
            <a:spLocks noGrp="1"/>
          </p:cNvSpPr>
          <p:nvPr>
            <p:ph type="body" sz="quarter" idx="11"/>
          </p:nvPr>
        </p:nvSpPr>
        <p:spPr/>
        <p:txBody>
          <a:bodyPr/>
          <a:lstStyle/>
          <a:p>
            <a:endParaRPr lang="fr-FR"/>
          </a:p>
        </p:txBody>
      </p:sp>
      <p:sp>
        <p:nvSpPr>
          <p:cNvPr id="4" name="Espace réservé du texte 3">
            <a:extLst>
              <a:ext uri="{FF2B5EF4-FFF2-40B4-BE49-F238E27FC236}">
                <a16:creationId xmlns:a16="http://schemas.microsoft.com/office/drawing/2014/main" id="{49B8CCF4-2324-2242-1BB1-FC6500EBD9CE}"/>
              </a:ext>
            </a:extLst>
          </p:cNvPr>
          <p:cNvSpPr>
            <a:spLocks noGrp="1"/>
          </p:cNvSpPr>
          <p:nvPr>
            <p:ph type="body" sz="quarter" idx="10"/>
          </p:nvPr>
        </p:nvSpPr>
        <p:spPr/>
        <p:txBody>
          <a:bodyPr/>
          <a:lstStyle/>
          <a:p>
            <a:endParaRPr lang="fr-FR" dirty="0"/>
          </a:p>
        </p:txBody>
      </p:sp>
      <p:pic>
        <p:nvPicPr>
          <p:cNvPr id="6" name="Image 5" descr="Une image contenant texte, orange, bouteille, nourriture&#10;&#10;Description générée automatiquement">
            <a:extLst>
              <a:ext uri="{FF2B5EF4-FFF2-40B4-BE49-F238E27FC236}">
                <a16:creationId xmlns:a16="http://schemas.microsoft.com/office/drawing/2014/main" id="{1469975C-37F1-9D6E-541B-6A36F3CCE2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307" y="2140119"/>
            <a:ext cx="3646286" cy="2577762"/>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pizza, nourriture, Restauration rapide&#10;&#10;Description générée automatiquement">
            <a:extLst>
              <a:ext uri="{FF2B5EF4-FFF2-40B4-BE49-F238E27FC236}">
                <a16:creationId xmlns:a16="http://schemas.microsoft.com/office/drawing/2014/main" id="{3DCD01E7-773C-C722-5246-64D925614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2407" y="2140119"/>
            <a:ext cx="3646286" cy="2577762"/>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Aliments naturels, fruit, orange&#10;&#10;Description générée automatiquement">
            <a:extLst>
              <a:ext uri="{FF2B5EF4-FFF2-40B4-BE49-F238E27FC236}">
                <a16:creationId xmlns:a16="http://schemas.microsoft.com/office/drawing/2014/main" id="{1B53C05F-728C-EBC0-0AB7-1D23A372E8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2857" y="2140119"/>
            <a:ext cx="3646286" cy="25777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506292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18B13E-EC43-0A5E-68F8-2E434817BA7D}"/>
              </a:ext>
            </a:extLst>
          </p:cNvPr>
          <p:cNvSpPr>
            <a:spLocks noGrp="1"/>
          </p:cNvSpPr>
          <p:nvPr>
            <p:ph type="title"/>
          </p:nvPr>
        </p:nvSpPr>
        <p:spPr/>
        <p:txBody>
          <a:bodyPr/>
          <a:lstStyle/>
          <a:p>
            <a:pPr algn="l"/>
            <a:r>
              <a:rPr lang="fr-FR" dirty="0"/>
              <a:t>Calicots</a:t>
            </a:r>
          </a:p>
        </p:txBody>
      </p:sp>
      <p:sp>
        <p:nvSpPr>
          <p:cNvPr id="3" name="Espace réservé du texte 2">
            <a:extLst>
              <a:ext uri="{FF2B5EF4-FFF2-40B4-BE49-F238E27FC236}">
                <a16:creationId xmlns:a16="http://schemas.microsoft.com/office/drawing/2014/main" id="{20804D12-07E3-9B4D-7066-B37CF13793E2}"/>
              </a:ext>
            </a:extLst>
          </p:cNvPr>
          <p:cNvSpPr>
            <a:spLocks noGrp="1"/>
          </p:cNvSpPr>
          <p:nvPr>
            <p:ph type="body" sz="quarter" idx="11"/>
          </p:nvPr>
        </p:nvSpPr>
        <p:spPr/>
        <p:txBody>
          <a:bodyPr/>
          <a:lstStyle/>
          <a:p>
            <a:endParaRPr lang="fr-FR"/>
          </a:p>
        </p:txBody>
      </p:sp>
      <p:sp>
        <p:nvSpPr>
          <p:cNvPr id="4" name="Espace réservé du texte 3">
            <a:extLst>
              <a:ext uri="{FF2B5EF4-FFF2-40B4-BE49-F238E27FC236}">
                <a16:creationId xmlns:a16="http://schemas.microsoft.com/office/drawing/2014/main" id="{FD868780-275A-2BD8-D6AF-EB1EA1B85DF4}"/>
              </a:ext>
            </a:extLst>
          </p:cNvPr>
          <p:cNvSpPr>
            <a:spLocks noGrp="1"/>
          </p:cNvSpPr>
          <p:nvPr>
            <p:ph type="body" sz="quarter" idx="10"/>
          </p:nvPr>
        </p:nvSpPr>
        <p:spPr/>
        <p:txBody>
          <a:bodyPr/>
          <a:lstStyle/>
          <a:p>
            <a:endParaRPr lang="fr-FR" dirty="0"/>
          </a:p>
        </p:txBody>
      </p:sp>
      <p:pic>
        <p:nvPicPr>
          <p:cNvPr id="6" name="Image 5" descr="Une image contenant texte, fruit, nourriture, orange&#10;&#10;Description générée automatiquement">
            <a:extLst>
              <a:ext uri="{FF2B5EF4-FFF2-40B4-BE49-F238E27FC236}">
                <a16:creationId xmlns:a16="http://schemas.microsoft.com/office/drawing/2014/main" id="{004FFB5E-2700-9F94-6A8F-59EC8A2AE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2977" y="2944892"/>
            <a:ext cx="5528496" cy="1847948"/>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orange, nourriture, jus&#10;&#10;Description générée automatiquement">
            <a:extLst>
              <a:ext uri="{FF2B5EF4-FFF2-40B4-BE49-F238E27FC236}">
                <a16:creationId xmlns:a16="http://schemas.microsoft.com/office/drawing/2014/main" id="{C646D3A2-A060-A2B2-5DA2-320E4EDFAB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037" y="1005114"/>
            <a:ext cx="5528496" cy="1847948"/>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nourriture, Restauration rapide, Snack&#10;&#10;Description générée automatiquement">
            <a:extLst>
              <a:ext uri="{FF2B5EF4-FFF2-40B4-BE49-F238E27FC236}">
                <a16:creationId xmlns:a16="http://schemas.microsoft.com/office/drawing/2014/main" id="{B69575A1-B9E9-1E6A-CF21-D00C353E8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4150" y="4918026"/>
            <a:ext cx="5528496" cy="18479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9377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Quelques règles valables pour tous les supports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57702" y="1513114"/>
            <a:ext cx="9854293" cy="4174008"/>
          </a:xfrm>
        </p:spPr>
        <p:txBody>
          <a:bodyPr/>
          <a:lstStyle/>
          <a:p>
            <a:pPr algn="l"/>
            <a:r>
              <a:rPr lang="fr-FR" dirty="0"/>
              <a:t>- Le logo SMATCH doit toujours être en quadri. </a:t>
            </a:r>
            <a:br>
              <a:rPr lang="fr-FR" dirty="0"/>
            </a:br>
            <a:r>
              <a:rPr lang="fr-FR" dirty="0"/>
              <a:t>   Si la lisibilité l’impose, il est peut être passé en noir ou en banc. </a:t>
            </a:r>
          </a:p>
          <a:p>
            <a:pPr algn="l"/>
            <a:endParaRPr lang="fr-FR" dirty="0"/>
          </a:p>
          <a:p>
            <a:pPr algn="l"/>
            <a:r>
              <a:rPr lang="fr-FR" dirty="0"/>
              <a:t>- Le logo SMATCH, la signature, l’URL et les </a:t>
            </a:r>
            <a:r>
              <a:rPr lang="fr-FR" dirty="0" err="1"/>
              <a:t>pictos</a:t>
            </a:r>
            <a:r>
              <a:rPr lang="fr-FR" dirty="0"/>
              <a:t> des réseaux sociaux sont obligatoires sur toutes les PLV Extérieures. </a:t>
            </a:r>
            <a:br>
              <a:rPr lang="fr-FR" dirty="0"/>
            </a:br>
            <a:r>
              <a:rPr lang="fr-FR" dirty="0"/>
              <a:t>   À l’intérieur du magasin, on peut les supprimer. (PLV intérieures : PLV A4, PLV A3, les totems 50x50 et les étiquettes).</a:t>
            </a:r>
          </a:p>
          <a:p>
            <a:pPr algn="l"/>
            <a:endParaRPr lang="fr-FR" dirty="0"/>
          </a:p>
          <a:p>
            <a:pPr algn="l"/>
            <a:r>
              <a:rPr lang="fr-FR" dirty="0"/>
              <a:t>- Les fonds rouge vif (trop proche du sourire du logo) ne sont pas autorisés. </a:t>
            </a:r>
          </a:p>
          <a:p>
            <a:pPr algn="l"/>
            <a:endParaRPr lang="fr-FR" dirty="0"/>
          </a:p>
          <a:p>
            <a:pPr algn="l"/>
            <a:r>
              <a:rPr lang="fr-FR" dirty="0"/>
              <a:t>- Les illustrations trad ne doivent pas être présentes sur les PLV, mais uniquement en pages intérieures des prospectus.</a:t>
            </a:r>
          </a:p>
          <a:p>
            <a:pPr algn="l"/>
            <a:endParaRPr lang="fr-FR" dirty="0"/>
          </a:p>
          <a:p>
            <a:pPr algn="l"/>
            <a:r>
              <a:rPr lang="fr-FR" dirty="0"/>
              <a:t>- Les dates de validité des offres ne doivent pas comporter de 0 devant un chiffre, exemple :</a:t>
            </a:r>
          </a:p>
          <a:p>
            <a:pPr algn="l"/>
            <a:r>
              <a:rPr lang="fr-FR" dirty="0">
                <a:solidFill>
                  <a:srgbClr val="00B050"/>
                </a:solidFill>
              </a:rPr>
              <a:t>Du mardi 4 au samedi 8 mars = OUI</a:t>
            </a:r>
          </a:p>
          <a:p>
            <a:pPr algn="l"/>
            <a:r>
              <a:rPr lang="fr-FR" dirty="0">
                <a:solidFill>
                  <a:srgbClr val="FF0000"/>
                </a:solidFill>
              </a:rPr>
              <a:t>Du mardi 04 au samedi 08 mars = NON</a:t>
            </a:r>
          </a:p>
        </p:txBody>
      </p:sp>
    </p:spTree>
    <p:extLst>
      <p:ext uri="{BB962C8B-B14F-4D97-AF65-F5344CB8AC3E}">
        <p14:creationId xmlns:p14="http://schemas.microsoft.com/office/powerpoint/2010/main" val="19871387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4E74E2-3ED9-A630-85CB-7F6B58FEC2C4}"/>
              </a:ext>
            </a:extLst>
          </p:cNvPr>
          <p:cNvSpPr>
            <a:spLocks noGrp="1"/>
          </p:cNvSpPr>
          <p:nvPr>
            <p:ph type="title"/>
          </p:nvPr>
        </p:nvSpPr>
        <p:spPr/>
        <p:txBody>
          <a:bodyPr/>
          <a:lstStyle/>
          <a:p>
            <a:pPr algn="l"/>
            <a:r>
              <a:rPr lang="fr-FR" dirty="0"/>
              <a:t>Roseaux</a:t>
            </a:r>
          </a:p>
        </p:txBody>
      </p:sp>
      <p:sp>
        <p:nvSpPr>
          <p:cNvPr id="3" name="Espace réservé du texte 2">
            <a:extLst>
              <a:ext uri="{FF2B5EF4-FFF2-40B4-BE49-F238E27FC236}">
                <a16:creationId xmlns:a16="http://schemas.microsoft.com/office/drawing/2014/main" id="{5E9855E4-C5B7-C585-2A46-58D1A117B9D7}"/>
              </a:ext>
            </a:extLst>
          </p:cNvPr>
          <p:cNvSpPr>
            <a:spLocks noGrp="1"/>
          </p:cNvSpPr>
          <p:nvPr>
            <p:ph type="body" sz="quarter" idx="11"/>
          </p:nvPr>
        </p:nvSpPr>
        <p:spPr/>
        <p:txBody>
          <a:bodyPr/>
          <a:lstStyle/>
          <a:p>
            <a:endParaRPr lang="fr-FR"/>
          </a:p>
        </p:txBody>
      </p:sp>
      <p:sp>
        <p:nvSpPr>
          <p:cNvPr id="4" name="Espace réservé du texte 3">
            <a:extLst>
              <a:ext uri="{FF2B5EF4-FFF2-40B4-BE49-F238E27FC236}">
                <a16:creationId xmlns:a16="http://schemas.microsoft.com/office/drawing/2014/main" id="{DDDCCB48-266A-4F18-8944-C09186E83036}"/>
              </a:ext>
            </a:extLst>
          </p:cNvPr>
          <p:cNvSpPr>
            <a:spLocks noGrp="1"/>
          </p:cNvSpPr>
          <p:nvPr>
            <p:ph type="body" sz="quarter" idx="10"/>
          </p:nvPr>
        </p:nvSpPr>
        <p:spPr/>
        <p:txBody>
          <a:bodyPr/>
          <a:lstStyle/>
          <a:p>
            <a:endParaRPr lang="fr-FR"/>
          </a:p>
        </p:txBody>
      </p:sp>
      <p:pic>
        <p:nvPicPr>
          <p:cNvPr id="10" name="Image 9" descr="Une image contenant texte, fruit, Aliments naturels, orange&#10;&#10;Description générée automatiquement">
            <a:extLst>
              <a:ext uri="{FF2B5EF4-FFF2-40B4-BE49-F238E27FC236}">
                <a16:creationId xmlns:a16="http://schemas.microsoft.com/office/drawing/2014/main" id="{896B3921-8C8C-F2C7-3547-C74B4FA80C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976" y="1513114"/>
            <a:ext cx="2860047" cy="4328887"/>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bouteille, orange, boisson&#10;&#10;Description générée automatiquement">
            <a:extLst>
              <a:ext uri="{FF2B5EF4-FFF2-40B4-BE49-F238E27FC236}">
                <a16:creationId xmlns:a16="http://schemas.microsoft.com/office/drawing/2014/main" id="{BDBE9E63-4B3A-A6A7-73FB-E66A602DE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381" y="1534658"/>
            <a:ext cx="2860047" cy="4328887"/>
          </a:xfrm>
          <a:prstGeom prst="rect">
            <a:avLst/>
          </a:prstGeom>
          <a:ln>
            <a:noFill/>
          </a:ln>
          <a:effectLst>
            <a:outerShdw blurRad="292100" dist="139700" dir="2700000" algn="tl" rotWithShape="0">
              <a:srgbClr val="333333">
                <a:alpha val="65000"/>
              </a:srgbClr>
            </a:outerShdw>
          </a:effectLst>
        </p:spPr>
      </p:pic>
      <p:pic>
        <p:nvPicPr>
          <p:cNvPr id="14" name="Image 13" descr="Une image contenant texte, plat, nourriture, Restauration rapide&#10;&#10;Description générée automatiquement">
            <a:extLst>
              <a:ext uri="{FF2B5EF4-FFF2-40B4-BE49-F238E27FC236}">
                <a16:creationId xmlns:a16="http://schemas.microsoft.com/office/drawing/2014/main" id="{BA33B5D6-6206-35DE-9B2E-601255D585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2972" y="1534658"/>
            <a:ext cx="2860047" cy="43288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44113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FB5C45-6F29-5E8E-ED65-959BEDF41A52}"/>
              </a:ext>
            </a:extLst>
          </p:cNvPr>
          <p:cNvSpPr>
            <a:spLocks noGrp="1"/>
          </p:cNvSpPr>
          <p:nvPr>
            <p:ph type="title"/>
          </p:nvPr>
        </p:nvSpPr>
        <p:spPr/>
        <p:txBody>
          <a:bodyPr/>
          <a:lstStyle/>
          <a:p>
            <a:pPr algn="l"/>
            <a:r>
              <a:rPr lang="fr-FR" dirty="0"/>
              <a:t>Ecrans </a:t>
            </a:r>
            <a:r>
              <a:rPr lang="fr-FR" dirty="0" err="1"/>
              <a:t>mag</a:t>
            </a:r>
            <a:endParaRPr lang="fr-FR" dirty="0"/>
          </a:p>
        </p:txBody>
      </p:sp>
      <p:sp>
        <p:nvSpPr>
          <p:cNvPr id="3" name="Espace réservé du texte 2">
            <a:extLst>
              <a:ext uri="{FF2B5EF4-FFF2-40B4-BE49-F238E27FC236}">
                <a16:creationId xmlns:a16="http://schemas.microsoft.com/office/drawing/2014/main" id="{27B09326-2106-6D9C-8998-97A08858747E}"/>
              </a:ext>
            </a:extLst>
          </p:cNvPr>
          <p:cNvSpPr>
            <a:spLocks noGrp="1"/>
          </p:cNvSpPr>
          <p:nvPr>
            <p:ph type="body" sz="quarter" idx="11"/>
          </p:nvPr>
        </p:nvSpPr>
        <p:spPr/>
        <p:txBody>
          <a:bodyPr/>
          <a:lstStyle/>
          <a:p>
            <a:endParaRPr lang="fr-FR"/>
          </a:p>
        </p:txBody>
      </p:sp>
      <p:sp>
        <p:nvSpPr>
          <p:cNvPr id="4" name="Espace réservé du texte 3">
            <a:extLst>
              <a:ext uri="{FF2B5EF4-FFF2-40B4-BE49-F238E27FC236}">
                <a16:creationId xmlns:a16="http://schemas.microsoft.com/office/drawing/2014/main" id="{75AA4DF0-FC28-9B40-5475-76DE014ED39A}"/>
              </a:ext>
            </a:extLst>
          </p:cNvPr>
          <p:cNvSpPr>
            <a:spLocks noGrp="1"/>
          </p:cNvSpPr>
          <p:nvPr>
            <p:ph type="body" sz="quarter" idx="10"/>
          </p:nvPr>
        </p:nvSpPr>
        <p:spPr/>
        <p:txBody>
          <a:bodyPr/>
          <a:lstStyle/>
          <a:p>
            <a:endParaRPr lang="fr-FR" dirty="0"/>
          </a:p>
        </p:txBody>
      </p:sp>
      <p:pic>
        <p:nvPicPr>
          <p:cNvPr id="6" name="Image 5" descr="Une image contenant texte, orange, bouteille, nourriture&#10;&#10;Description générée automatiquement">
            <a:extLst>
              <a:ext uri="{FF2B5EF4-FFF2-40B4-BE49-F238E27FC236}">
                <a16:creationId xmlns:a16="http://schemas.microsoft.com/office/drawing/2014/main" id="{B49555EE-E1E0-80DA-C8F2-1BCD29B926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122" y="1534658"/>
            <a:ext cx="2733732" cy="4859968"/>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plat, nourriture, Nourriture italienne&#10;&#10;Description générée automatiquement">
            <a:extLst>
              <a:ext uri="{FF2B5EF4-FFF2-40B4-BE49-F238E27FC236}">
                <a16:creationId xmlns:a16="http://schemas.microsoft.com/office/drawing/2014/main" id="{F1308788-D265-262F-EFBC-7CFCD9AF6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4356" y="1511575"/>
            <a:ext cx="2733732" cy="4859968"/>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fruit, Aliments naturels, orange&#10;&#10;Description générée automatiquement">
            <a:extLst>
              <a:ext uri="{FF2B5EF4-FFF2-40B4-BE49-F238E27FC236}">
                <a16:creationId xmlns:a16="http://schemas.microsoft.com/office/drawing/2014/main" id="{B16D04B7-F284-6979-BB9C-17BE4E207A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4839" y="1511575"/>
            <a:ext cx="2733732" cy="48599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7955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8FE21E-CE82-00EF-948B-750E8040D49E}"/>
              </a:ext>
            </a:extLst>
          </p:cNvPr>
          <p:cNvSpPr>
            <a:spLocks noGrp="1"/>
          </p:cNvSpPr>
          <p:nvPr>
            <p:ph type="title"/>
          </p:nvPr>
        </p:nvSpPr>
        <p:spPr/>
        <p:txBody>
          <a:bodyPr/>
          <a:lstStyle/>
          <a:p>
            <a:pPr algn="l"/>
            <a:r>
              <a:rPr lang="fr-FR" dirty="0"/>
              <a:t>Totem</a:t>
            </a:r>
          </a:p>
        </p:txBody>
      </p:sp>
      <p:sp>
        <p:nvSpPr>
          <p:cNvPr id="3" name="Espace réservé du texte 2">
            <a:extLst>
              <a:ext uri="{FF2B5EF4-FFF2-40B4-BE49-F238E27FC236}">
                <a16:creationId xmlns:a16="http://schemas.microsoft.com/office/drawing/2014/main" id="{11301472-B3D6-1D37-F058-B0D7EBE4E053}"/>
              </a:ext>
            </a:extLst>
          </p:cNvPr>
          <p:cNvSpPr>
            <a:spLocks noGrp="1"/>
          </p:cNvSpPr>
          <p:nvPr>
            <p:ph type="body" sz="quarter" idx="11"/>
          </p:nvPr>
        </p:nvSpPr>
        <p:spPr/>
        <p:txBody>
          <a:bodyPr/>
          <a:lstStyle/>
          <a:p>
            <a:endParaRPr lang="fr-FR"/>
          </a:p>
        </p:txBody>
      </p:sp>
      <p:sp>
        <p:nvSpPr>
          <p:cNvPr id="4" name="Espace réservé du texte 3">
            <a:extLst>
              <a:ext uri="{FF2B5EF4-FFF2-40B4-BE49-F238E27FC236}">
                <a16:creationId xmlns:a16="http://schemas.microsoft.com/office/drawing/2014/main" id="{F6A7D316-E9C3-BE78-2898-9B8FD0B8B844}"/>
              </a:ext>
            </a:extLst>
          </p:cNvPr>
          <p:cNvSpPr>
            <a:spLocks noGrp="1"/>
          </p:cNvSpPr>
          <p:nvPr>
            <p:ph type="body" sz="quarter" idx="10"/>
          </p:nvPr>
        </p:nvSpPr>
        <p:spPr/>
        <p:txBody>
          <a:bodyPr/>
          <a:lstStyle/>
          <a:p>
            <a:endParaRPr lang="fr-FR" dirty="0"/>
          </a:p>
        </p:txBody>
      </p:sp>
      <p:pic>
        <p:nvPicPr>
          <p:cNvPr id="6" name="Image 5" descr="Une image contenant texte, orange, bouteille, nourriture&#10;&#10;Description générée automatiquement">
            <a:extLst>
              <a:ext uri="{FF2B5EF4-FFF2-40B4-BE49-F238E27FC236}">
                <a16:creationId xmlns:a16="http://schemas.microsoft.com/office/drawing/2014/main" id="{D26F35A9-8E64-7FCB-3993-74041C9652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37" y="1781399"/>
            <a:ext cx="3321427" cy="3321427"/>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pizza, plat, nourriture&#10;&#10;Description générée automatiquement">
            <a:extLst>
              <a:ext uri="{FF2B5EF4-FFF2-40B4-BE49-F238E27FC236}">
                <a16:creationId xmlns:a16="http://schemas.microsoft.com/office/drawing/2014/main" id="{6630F880-9E99-59F3-FA03-5725ABF30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0535" y="1768286"/>
            <a:ext cx="3321427" cy="3321427"/>
          </a:xfrm>
          <a:prstGeom prst="rect">
            <a:avLst/>
          </a:prstGeom>
          <a:ln>
            <a:noFill/>
          </a:ln>
          <a:effectLst>
            <a:outerShdw blurRad="292100" dist="139700" dir="2700000" algn="tl" rotWithShape="0">
              <a:srgbClr val="333333">
                <a:alpha val="65000"/>
              </a:srgbClr>
            </a:outerShdw>
          </a:effectLst>
        </p:spPr>
      </p:pic>
      <p:pic>
        <p:nvPicPr>
          <p:cNvPr id="10" name="Image 9" descr="Une image contenant texte, fruit, Aliments naturels, produits&#10;&#10;Description générée automatiquement">
            <a:extLst>
              <a:ext uri="{FF2B5EF4-FFF2-40B4-BE49-F238E27FC236}">
                <a16:creationId xmlns:a16="http://schemas.microsoft.com/office/drawing/2014/main" id="{FFF218A4-B563-8D24-0197-0673BD2F94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5286" y="1768286"/>
            <a:ext cx="3321427" cy="33214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003985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REGLES JURIDIQUES</a:t>
            </a:r>
          </a:p>
        </p:txBody>
      </p:sp>
    </p:spTree>
    <p:extLst>
      <p:ext uri="{BB962C8B-B14F-4D97-AF65-F5344CB8AC3E}">
        <p14:creationId xmlns:p14="http://schemas.microsoft.com/office/powerpoint/2010/main" val="21008582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Mentions – TBC </a:t>
            </a:r>
            <a:r>
              <a:rPr lang="fr-FR" sz="1800" b="1" i="0" u="none" strike="noStrike" baseline="0">
                <a:solidFill>
                  <a:srgbClr val="000000"/>
                </a:solidFill>
                <a:latin typeface="Avenir Next LT Pro" panose="020B0504020202020204" pitchFamily="34" charset="0"/>
              </a:rPr>
              <a:t>avec agence de prod</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57702" y="1513114"/>
            <a:ext cx="9854293" cy="4174008"/>
          </a:xfrm>
        </p:spPr>
        <p:txBody>
          <a:bodyPr/>
          <a:lstStyle/>
          <a:p>
            <a:pPr algn="l"/>
            <a:r>
              <a:rPr lang="fr-FR" dirty="0"/>
              <a:t>Le </a:t>
            </a:r>
            <a:r>
              <a:rPr lang="fr-FR" dirty="0" err="1"/>
              <a:t>triman</a:t>
            </a:r>
            <a:r>
              <a:rPr lang="fr-FR" dirty="0"/>
              <a:t> + le RCS ne sont pas obligatoires en magasin.</a:t>
            </a:r>
          </a:p>
          <a:p>
            <a:pPr algn="l"/>
            <a:r>
              <a:rPr lang="fr-FR" dirty="0"/>
              <a:t>Le </a:t>
            </a:r>
            <a:r>
              <a:rPr lang="fr-FR" dirty="0" err="1"/>
              <a:t>triman</a:t>
            </a:r>
            <a:r>
              <a:rPr lang="fr-FR" dirty="0"/>
              <a:t> ne peut pas être apposé sur un calicot (le plastique ne faisant pas l’objet du </a:t>
            </a:r>
            <a:r>
              <a:rPr lang="fr-FR" dirty="0" err="1"/>
              <a:t>triman</a:t>
            </a:r>
            <a:r>
              <a:rPr lang="fr-FR" dirty="0"/>
              <a:t>).</a:t>
            </a:r>
          </a:p>
          <a:p>
            <a:pPr algn="l"/>
            <a:endParaRPr lang="fr-FR" dirty="0"/>
          </a:p>
          <a:p>
            <a:pPr algn="l"/>
            <a:r>
              <a:rPr lang="fr-FR" dirty="0"/>
              <a:t>Les PNNS ne sont pas obligatoire en magasin.</a:t>
            </a:r>
          </a:p>
          <a:p>
            <a:pPr algn="l"/>
            <a:endParaRPr lang="fr-FR" dirty="0"/>
          </a:p>
          <a:p>
            <a:pPr algn="l"/>
            <a:r>
              <a:rPr lang="fr-FR" dirty="0"/>
              <a:t>La mention alcool n’est plus obligatoire sur les étiquettes (en rayon). Mais bien les mentionner sur toutes PLV extérieures.</a:t>
            </a:r>
          </a:p>
          <a:p>
            <a:pPr algn="l"/>
            <a:endParaRPr lang="fr-FR" dirty="0"/>
          </a:p>
        </p:txBody>
      </p:sp>
    </p:spTree>
    <p:extLst>
      <p:ext uri="{BB962C8B-B14F-4D97-AF65-F5344CB8AC3E}">
        <p14:creationId xmlns:p14="http://schemas.microsoft.com/office/powerpoint/2010/main" val="551346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Quelques règles valables pour tous les supports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68853" y="1513114"/>
            <a:ext cx="10503555" cy="4998150"/>
          </a:xfrm>
        </p:spPr>
        <p:txBody>
          <a:bodyPr/>
          <a:lstStyle/>
          <a:p>
            <a:pPr algn="l"/>
            <a:r>
              <a:rPr lang="fr-FR" sz="1200" b="0" i="0" u="none" strike="noStrike" baseline="0" dirty="0">
                <a:latin typeface="Roboto-Regular"/>
              </a:rPr>
              <a:t>- Les visuels sont l’élément identifiant sur l’affichage </a:t>
            </a:r>
          </a:p>
          <a:p>
            <a:pPr marL="171450" indent="-171450" algn="l">
              <a:buFont typeface="Wingdings" panose="05000000000000000000" pitchFamily="2" charset="2"/>
              <a:buChar char="Ø"/>
            </a:pPr>
            <a:r>
              <a:rPr lang="fr-FR" sz="1200" b="0" i="0" u="none" strike="noStrike" baseline="0" dirty="0">
                <a:latin typeface="Roboto-Regular"/>
              </a:rPr>
              <a:t>Les visuels doivent accrocher l’</a:t>
            </a:r>
            <a:r>
              <a:rPr lang="fr-FR" sz="1200" dirty="0">
                <a:latin typeface="Roboto-Regular"/>
              </a:rPr>
              <a:t>œ</a:t>
            </a:r>
            <a:r>
              <a:rPr lang="fr-FR" sz="1200" b="0" i="0" u="none" strike="noStrike" baseline="0" dirty="0">
                <a:latin typeface="Roboto-Regular"/>
              </a:rPr>
              <a:t>il et être le plus gros possible</a:t>
            </a:r>
          </a:p>
          <a:p>
            <a:pPr algn="l"/>
            <a:endParaRPr lang="fr-FR" sz="1200" b="0" i="0" u="none" strike="noStrike" baseline="0" dirty="0">
              <a:latin typeface="Roboto-Regular"/>
            </a:endParaRPr>
          </a:p>
          <a:p>
            <a:pPr algn="l"/>
            <a:r>
              <a:rPr lang="fr-FR" sz="1200" b="0" i="0" u="none" strike="noStrike" baseline="0" dirty="0">
                <a:latin typeface="Roboto-Regular"/>
              </a:rPr>
              <a:t>- Les prix, mécaniques, titres des produits, descriptifs produits et [</a:t>
            </a:r>
            <a:r>
              <a:rPr lang="fr-FR" sz="1200" b="0" i="0" u="none" strike="noStrike" baseline="0" dirty="0" err="1">
                <a:latin typeface="Roboto-Regular"/>
              </a:rPr>
              <a:t>triman</a:t>
            </a:r>
            <a:r>
              <a:rPr lang="fr-FR" sz="1200" b="0" i="0" u="none" strike="noStrike" baseline="0" dirty="0">
                <a:latin typeface="Roboto-Regular"/>
              </a:rPr>
              <a:t> + RCS] ont une taille prédéfinie par support</a:t>
            </a:r>
          </a:p>
          <a:p>
            <a:pPr algn="l"/>
            <a:endParaRPr lang="fr-FR" sz="1200" b="0" i="0" u="none" strike="noStrike" baseline="0" dirty="0">
              <a:latin typeface="Roboto-Regular"/>
            </a:endParaRPr>
          </a:p>
          <a:p>
            <a:pPr algn="l"/>
            <a:r>
              <a:rPr lang="fr-FR" sz="1200" b="0" i="0" u="none" strike="noStrike" baseline="0" dirty="0">
                <a:latin typeface="Roboto-Regular"/>
              </a:rPr>
              <a:t>-Les 12 masters des mécaniques ont été créés pour les dispositions centrales (la plupart des supports) </a:t>
            </a:r>
          </a:p>
          <a:p>
            <a:pPr marL="171450" indent="-171450" algn="l">
              <a:buFont typeface="Wingdings" panose="05000000000000000000" pitchFamily="2" charset="2"/>
              <a:buChar char="Ø"/>
            </a:pPr>
            <a:r>
              <a:rPr lang="fr-FR" sz="1200" b="0" i="0" u="none" strike="noStrike" baseline="0" dirty="0">
                <a:latin typeface="Roboto-Regular"/>
              </a:rPr>
              <a:t>Les masters sont tous doublés de leur version [panachage possible] qui arrive dans la mécanique.</a:t>
            </a:r>
          </a:p>
          <a:p>
            <a:pPr marL="171450" indent="-171450" algn="l">
              <a:buFontTx/>
              <a:buChar char="-"/>
            </a:pPr>
            <a:endParaRPr lang="fr-FR" sz="1200" dirty="0">
              <a:latin typeface="Roboto-Regular"/>
            </a:endParaRPr>
          </a:p>
          <a:p>
            <a:pPr marL="171450" indent="-171450" algn="l">
              <a:buFontTx/>
              <a:buChar char="-"/>
            </a:pPr>
            <a:endParaRPr lang="fr-FR" sz="1200" b="0" i="0" u="none" strike="noStrike" baseline="0" dirty="0">
              <a:latin typeface="Roboto-Regular"/>
            </a:endParaRPr>
          </a:p>
          <a:p>
            <a:pPr marL="171450" indent="-171450" algn="l">
              <a:buFontTx/>
              <a:buChar char="-"/>
            </a:pPr>
            <a:endParaRPr lang="fr-FR" sz="1200" dirty="0">
              <a:latin typeface="Roboto-Regular"/>
            </a:endParaRPr>
          </a:p>
          <a:p>
            <a:pPr marL="171450" indent="-171450" algn="l">
              <a:buFontTx/>
              <a:buChar char="-"/>
            </a:pPr>
            <a:endParaRPr lang="fr-FR" sz="1200" b="0" i="0" u="none" strike="noStrike" baseline="0" dirty="0">
              <a:latin typeface="Roboto-Regular"/>
            </a:endParaRPr>
          </a:p>
          <a:p>
            <a:pPr marL="171450" indent="-171450" algn="l">
              <a:buFontTx/>
              <a:buChar char="-"/>
            </a:pPr>
            <a:endParaRPr lang="fr-FR" sz="1200" dirty="0">
              <a:latin typeface="Roboto-Regular"/>
            </a:endParaRPr>
          </a:p>
          <a:p>
            <a:pPr marL="171450" indent="-171450" algn="l">
              <a:buFontTx/>
              <a:buChar char="-"/>
            </a:pPr>
            <a:endParaRPr lang="fr-FR" sz="1200" b="0" i="0" u="none" strike="noStrike" baseline="0" dirty="0">
              <a:latin typeface="Roboto-Regular"/>
            </a:endParaRPr>
          </a:p>
          <a:p>
            <a:pPr marL="171450" indent="-171450" algn="l">
              <a:buFontTx/>
              <a:buChar char="-"/>
            </a:pPr>
            <a:endParaRPr lang="fr-FR" sz="1200" dirty="0">
              <a:latin typeface="Roboto-Regular"/>
            </a:endParaRPr>
          </a:p>
          <a:p>
            <a:pPr algn="l"/>
            <a:r>
              <a:rPr lang="fr-FR" sz="1200" dirty="0">
                <a:latin typeface="Roboto-Regular"/>
              </a:rPr>
              <a:t>&gt; </a:t>
            </a:r>
            <a:r>
              <a:rPr lang="fr-FR" sz="1200" b="0" i="0" u="none" strike="noStrike" baseline="0" dirty="0">
                <a:latin typeface="Roboto-Regular"/>
              </a:rPr>
              <a:t>Des bandeaux spéciaux ont été créés pour les supports allongés (ex : calicot). Ils seront situés sur le côté gauche, avec le produit qui viendra dessus</a:t>
            </a:r>
            <a:endParaRPr lang="fr-FR" sz="1050" dirty="0">
              <a:solidFill>
                <a:srgbClr val="FF0000"/>
              </a:solidFill>
            </a:endParaRPr>
          </a:p>
        </p:txBody>
      </p:sp>
      <p:pic>
        <p:nvPicPr>
          <p:cNvPr id="5" name="Image 4" descr="Une image contenant texte, capture d’écran, Police, logo&#10;&#10;Description générée automatiquement">
            <a:extLst>
              <a:ext uri="{FF2B5EF4-FFF2-40B4-BE49-F238E27FC236}">
                <a16:creationId xmlns:a16="http://schemas.microsoft.com/office/drawing/2014/main" id="{9C9443E2-233B-34FB-74E2-BBEDD7ED39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2454" y="3313933"/>
            <a:ext cx="994803" cy="1480083"/>
          </a:xfrm>
          <a:prstGeom prst="rect">
            <a:avLst/>
          </a:prstGeom>
        </p:spPr>
      </p:pic>
      <p:pic>
        <p:nvPicPr>
          <p:cNvPr id="8" name="Image 7" descr="Une image contenant texte, capture d’écran, Police, logo&#10;&#10;Description générée automatiquement">
            <a:extLst>
              <a:ext uri="{FF2B5EF4-FFF2-40B4-BE49-F238E27FC236}">
                <a16:creationId xmlns:a16="http://schemas.microsoft.com/office/drawing/2014/main" id="{5145D66E-D995-5FCF-9E79-9DB06F5B45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6008" y="3313933"/>
            <a:ext cx="994803" cy="1480083"/>
          </a:xfrm>
          <a:prstGeom prst="rect">
            <a:avLst/>
          </a:prstGeom>
        </p:spPr>
      </p:pic>
      <p:pic>
        <p:nvPicPr>
          <p:cNvPr id="12" name="Image 11" descr="Une image contenant texte, Police, capture d’écran, Graphique&#10;&#10;Description générée automatiquement">
            <a:extLst>
              <a:ext uri="{FF2B5EF4-FFF2-40B4-BE49-F238E27FC236}">
                <a16:creationId xmlns:a16="http://schemas.microsoft.com/office/drawing/2014/main" id="{F1985F40-C3F6-A9FE-4C90-EEC57FFC72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5873" y="3313933"/>
            <a:ext cx="994803" cy="1480083"/>
          </a:xfrm>
          <a:prstGeom prst="rect">
            <a:avLst/>
          </a:prstGeom>
        </p:spPr>
      </p:pic>
      <p:pic>
        <p:nvPicPr>
          <p:cNvPr id="14" name="Image 13" descr="Une image contenant texte, capture d’écran, Police, logo&#10;&#10;Description générée automatiquement">
            <a:extLst>
              <a:ext uri="{FF2B5EF4-FFF2-40B4-BE49-F238E27FC236}">
                <a16:creationId xmlns:a16="http://schemas.microsoft.com/office/drawing/2014/main" id="{07504581-8F30-E235-08E4-F259BC04A4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35738" y="3313933"/>
            <a:ext cx="994803" cy="1480083"/>
          </a:xfrm>
          <a:prstGeom prst="rect">
            <a:avLst/>
          </a:prstGeom>
        </p:spPr>
      </p:pic>
      <p:pic>
        <p:nvPicPr>
          <p:cNvPr id="16" name="Image 15" descr="Une image contenant texte, capture d’écran, logo, Police&#10;&#10;Description générée automatiquement">
            <a:extLst>
              <a:ext uri="{FF2B5EF4-FFF2-40B4-BE49-F238E27FC236}">
                <a16:creationId xmlns:a16="http://schemas.microsoft.com/office/drawing/2014/main" id="{3F0997D1-A313-98E9-8551-7D0AD898F3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5603" y="3313933"/>
            <a:ext cx="986722" cy="1480083"/>
          </a:xfrm>
          <a:prstGeom prst="rect">
            <a:avLst/>
          </a:prstGeom>
        </p:spPr>
      </p:pic>
      <p:pic>
        <p:nvPicPr>
          <p:cNvPr id="18" name="Image 17" descr="Une image contenant texte, nourriture&#10;&#10;Description générée automatiquement">
            <a:extLst>
              <a:ext uri="{FF2B5EF4-FFF2-40B4-BE49-F238E27FC236}">
                <a16:creationId xmlns:a16="http://schemas.microsoft.com/office/drawing/2014/main" id="{19DEB079-B547-1091-C6FE-A1844EC9AB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2977" y="3303299"/>
            <a:ext cx="994802" cy="1492203"/>
          </a:xfrm>
          <a:prstGeom prst="rect">
            <a:avLst/>
          </a:prstGeom>
        </p:spPr>
      </p:pic>
      <p:pic>
        <p:nvPicPr>
          <p:cNvPr id="20" name="Image 19" descr="Une image contenant texte, capture d’écran, logo, Police&#10;&#10;Description générée automatiquement">
            <a:extLst>
              <a:ext uri="{FF2B5EF4-FFF2-40B4-BE49-F238E27FC236}">
                <a16:creationId xmlns:a16="http://schemas.microsoft.com/office/drawing/2014/main" id="{7C22A3CC-2502-8140-703E-89A7D4344C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18559" y="5514835"/>
            <a:ext cx="1620457" cy="1080000"/>
          </a:xfrm>
          <a:prstGeom prst="rect">
            <a:avLst/>
          </a:prstGeom>
        </p:spPr>
      </p:pic>
      <p:pic>
        <p:nvPicPr>
          <p:cNvPr id="22" name="Image 21" descr="Une image contenant texte, capture d’écran, Police, logo&#10;&#10;Description générée automatiquement">
            <a:extLst>
              <a:ext uri="{FF2B5EF4-FFF2-40B4-BE49-F238E27FC236}">
                <a16:creationId xmlns:a16="http://schemas.microsoft.com/office/drawing/2014/main" id="{BE1C5439-3CF9-94C7-82D8-292AAB22B9B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40861" y="5514835"/>
            <a:ext cx="1594742" cy="1080000"/>
          </a:xfrm>
          <a:prstGeom prst="rect">
            <a:avLst/>
          </a:prstGeom>
        </p:spPr>
      </p:pic>
      <p:pic>
        <p:nvPicPr>
          <p:cNvPr id="24" name="Image 23" descr="Une image contenant texte, carte de visite, capture d’écran, Police&#10;&#10;Description générée automatiquement">
            <a:extLst>
              <a:ext uri="{FF2B5EF4-FFF2-40B4-BE49-F238E27FC236}">
                <a16:creationId xmlns:a16="http://schemas.microsoft.com/office/drawing/2014/main" id="{FE89F586-A1EE-4686-2ED0-F536F63C8A2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3163" y="5514835"/>
            <a:ext cx="1594742" cy="1080000"/>
          </a:xfrm>
          <a:prstGeom prst="rect">
            <a:avLst/>
          </a:prstGeom>
        </p:spPr>
      </p:pic>
      <p:pic>
        <p:nvPicPr>
          <p:cNvPr id="26" name="Image 25" descr="Une image contenant texte, capture d’écran, Police, logo&#10;&#10;Description générée automatiquement">
            <a:extLst>
              <a:ext uri="{FF2B5EF4-FFF2-40B4-BE49-F238E27FC236}">
                <a16:creationId xmlns:a16="http://schemas.microsoft.com/office/drawing/2014/main" id="{D85F6F95-A75B-E0F7-AE3E-730D1E6F6A9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50279" y="5530178"/>
            <a:ext cx="1594742" cy="1080000"/>
          </a:xfrm>
          <a:prstGeom prst="rect">
            <a:avLst/>
          </a:prstGeom>
        </p:spPr>
      </p:pic>
      <p:pic>
        <p:nvPicPr>
          <p:cNvPr id="28" name="Image 27" descr="Une image contenant texte, capture d’écran, Publicité&#10;&#10;Description générée automatiquement">
            <a:extLst>
              <a:ext uri="{FF2B5EF4-FFF2-40B4-BE49-F238E27FC236}">
                <a16:creationId xmlns:a16="http://schemas.microsoft.com/office/drawing/2014/main" id="{33305ACA-323F-A30A-4BE2-5C214C23484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42977" y="5617432"/>
            <a:ext cx="2622936" cy="874805"/>
          </a:xfrm>
          <a:prstGeom prst="rect">
            <a:avLst/>
          </a:prstGeom>
        </p:spPr>
      </p:pic>
    </p:spTree>
    <p:extLst>
      <p:ext uri="{BB962C8B-B14F-4D97-AF65-F5344CB8AC3E}">
        <p14:creationId xmlns:p14="http://schemas.microsoft.com/office/powerpoint/2010/main" val="970681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Quelques règles valables pour tous les supports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68853" y="1513114"/>
            <a:ext cx="10503555" cy="4998150"/>
          </a:xfrm>
        </p:spPr>
        <p:txBody>
          <a:bodyPr/>
          <a:lstStyle/>
          <a:p>
            <a:pPr marL="171450" indent="-171450" algn="l">
              <a:buFontTx/>
              <a:buChar char="-"/>
            </a:pPr>
            <a:r>
              <a:rPr lang="fr-FR" sz="1200" b="0" i="0" u="none" strike="noStrike" baseline="0" dirty="0">
                <a:latin typeface="Roboto-Regular"/>
              </a:rPr>
              <a:t>Les prix [mise en avant] simples peuvent avoir 2 formes :</a:t>
            </a:r>
          </a:p>
          <a:p>
            <a:pPr marL="171450" indent="-171450" algn="l">
              <a:buFontTx/>
              <a:buChar char="-"/>
            </a:pPr>
            <a:r>
              <a:rPr lang="fr-FR" sz="1200" dirty="0">
                <a:latin typeface="Roboto-Regular"/>
              </a:rPr>
              <a:t>&gt; Les prix sans virgules ont la taille de leur bloc resserré en largeur et sont centrés</a:t>
            </a:r>
          </a:p>
          <a:p>
            <a:pPr marL="171450" indent="-171450" algn="l">
              <a:buFontTx/>
              <a:buChar char="-"/>
            </a:pPr>
            <a:r>
              <a:rPr lang="fr-FR" sz="1200" b="0" i="0" u="none" strike="noStrike" baseline="0" dirty="0">
                <a:latin typeface="Roboto-Regular"/>
              </a:rPr>
              <a:t>&gt; </a:t>
            </a:r>
            <a:r>
              <a:rPr lang="fr-FR" sz="1200" dirty="0">
                <a:latin typeface="Roboto-Regular"/>
              </a:rPr>
              <a:t>Les prix  à virgules sont plus en largeur avec le prix ferré à droite</a:t>
            </a:r>
          </a:p>
          <a:p>
            <a:pPr marL="171450" indent="-171450" algn="l">
              <a:buFontTx/>
              <a:buChar char="-"/>
            </a:pPr>
            <a:endParaRPr lang="fr-FR" sz="1200" b="0" i="0" u="none" strike="noStrike" baseline="0" dirty="0">
              <a:latin typeface="Roboto-Regular"/>
            </a:endParaRPr>
          </a:p>
          <a:p>
            <a:pPr marL="171450" indent="-171450" algn="l">
              <a:buFontTx/>
              <a:buChar char="-"/>
            </a:pPr>
            <a:endParaRPr lang="fr-FR" sz="1200" dirty="0">
              <a:latin typeface="Roboto-Regular"/>
            </a:endParaRPr>
          </a:p>
          <a:p>
            <a:pPr marL="171450" indent="-171450" algn="l">
              <a:buFontTx/>
              <a:buChar char="-"/>
            </a:pPr>
            <a:endParaRPr lang="fr-FR" sz="1200" b="0" i="0" u="none" strike="noStrike" baseline="0" dirty="0">
              <a:latin typeface="Roboto-Regular"/>
            </a:endParaRPr>
          </a:p>
          <a:p>
            <a:pPr marL="171450" indent="-171450" algn="l">
              <a:buFontTx/>
              <a:buChar char="-"/>
            </a:pPr>
            <a:r>
              <a:rPr lang="fr-FR" sz="1200" dirty="0">
                <a:latin typeface="Roboto-Regular"/>
              </a:rPr>
              <a:t>Les autres pastilles prix ont leur largeur basée sur celle du prix à virgules, qui sert de référence. La flèche peut être positionnée vers la droite ou vers la gauche, vers le haut ou vers le bas en fonction du positionnement du produit. </a:t>
            </a:r>
          </a:p>
        </p:txBody>
      </p:sp>
      <p:pic>
        <p:nvPicPr>
          <p:cNvPr id="6" name="Image 5" descr="Une image contenant texte, symbole, Police, Graphique&#10;&#10;Description générée automatiquement">
            <a:extLst>
              <a:ext uri="{FF2B5EF4-FFF2-40B4-BE49-F238E27FC236}">
                <a16:creationId xmlns:a16="http://schemas.microsoft.com/office/drawing/2014/main" id="{3BD94756-8624-EE40-B656-A84D6132F6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866" y="2061535"/>
            <a:ext cx="969329" cy="1080000"/>
          </a:xfrm>
          <a:prstGeom prst="rect">
            <a:avLst/>
          </a:prstGeom>
        </p:spPr>
      </p:pic>
      <p:pic>
        <p:nvPicPr>
          <p:cNvPr id="9" name="Image 8" descr="Une image contenant texte, Police, capture d’écran, Graphique&#10;&#10;Description générée automatiquement">
            <a:extLst>
              <a:ext uri="{FF2B5EF4-FFF2-40B4-BE49-F238E27FC236}">
                <a16:creationId xmlns:a16="http://schemas.microsoft.com/office/drawing/2014/main" id="{0C390068-AAAA-25AE-7D40-8897FE7589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3100" y="2061535"/>
            <a:ext cx="969329" cy="1080000"/>
          </a:xfrm>
          <a:prstGeom prst="rect">
            <a:avLst/>
          </a:prstGeom>
        </p:spPr>
      </p:pic>
      <p:pic>
        <p:nvPicPr>
          <p:cNvPr id="11" name="Image 10">
            <a:extLst>
              <a:ext uri="{FF2B5EF4-FFF2-40B4-BE49-F238E27FC236}">
                <a16:creationId xmlns:a16="http://schemas.microsoft.com/office/drawing/2014/main" id="{9AE872B8-8BC5-1A3E-EA9E-38BFA01EFE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4071" y="3429000"/>
            <a:ext cx="969329" cy="1080000"/>
          </a:xfrm>
          <a:prstGeom prst="rect">
            <a:avLst/>
          </a:prstGeom>
        </p:spPr>
      </p:pic>
      <p:pic>
        <p:nvPicPr>
          <p:cNvPr id="15" name="Image 14" descr="Une image contenant texte, Police, capture d’écran, Graphique&#10;&#10;Description générée automatiquement">
            <a:extLst>
              <a:ext uri="{FF2B5EF4-FFF2-40B4-BE49-F238E27FC236}">
                <a16:creationId xmlns:a16="http://schemas.microsoft.com/office/drawing/2014/main" id="{CA3C0C8F-193D-DE0C-5CCF-88028D644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8140" y="4332192"/>
            <a:ext cx="969329" cy="1080000"/>
          </a:xfrm>
          <a:prstGeom prst="rect">
            <a:avLst/>
          </a:prstGeom>
        </p:spPr>
      </p:pic>
      <p:pic>
        <p:nvPicPr>
          <p:cNvPr id="19" name="Image 18" descr="Une image contenant texte, Police, capture d’écran, Graphique&#10;&#10;Description générée automatiquement">
            <a:extLst>
              <a:ext uri="{FF2B5EF4-FFF2-40B4-BE49-F238E27FC236}">
                <a16:creationId xmlns:a16="http://schemas.microsoft.com/office/drawing/2014/main" id="{8EF380E1-8550-57B1-4A90-D9479876D1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8140" y="5424796"/>
            <a:ext cx="969329" cy="1080000"/>
          </a:xfrm>
          <a:prstGeom prst="rect">
            <a:avLst/>
          </a:prstGeom>
        </p:spPr>
      </p:pic>
    </p:spTree>
    <p:extLst>
      <p:ext uri="{BB962C8B-B14F-4D97-AF65-F5344CB8AC3E}">
        <p14:creationId xmlns:p14="http://schemas.microsoft.com/office/powerpoint/2010/main" val="2283355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OP Classiques</a:t>
            </a:r>
          </a:p>
        </p:txBody>
      </p:sp>
    </p:spTree>
    <p:extLst>
      <p:ext uri="{BB962C8B-B14F-4D97-AF65-F5344CB8AC3E}">
        <p14:creationId xmlns:p14="http://schemas.microsoft.com/office/powerpoint/2010/main" val="2994774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03EBC-6DFD-CDC8-B954-C523120FB855}"/>
              </a:ext>
            </a:extLst>
          </p:cNvPr>
          <p:cNvSpPr>
            <a:spLocks noGrp="1"/>
          </p:cNvSpPr>
          <p:nvPr>
            <p:ph type="title"/>
          </p:nvPr>
        </p:nvSpPr>
        <p:spPr/>
        <p:txBody>
          <a:bodyPr/>
          <a:lstStyle/>
          <a:p>
            <a:r>
              <a:rPr lang="fr-FR" sz="6000" dirty="0"/>
              <a:t>PGC</a:t>
            </a:r>
          </a:p>
        </p:txBody>
      </p:sp>
    </p:spTree>
    <p:extLst>
      <p:ext uri="{BB962C8B-B14F-4D97-AF65-F5344CB8AC3E}">
        <p14:creationId xmlns:p14="http://schemas.microsoft.com/office/powerpoint/2010/main" val="4160620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7" y="4402970"/>
            <a:ext cx="7690596" cy="1648421"/>
          </a:xfrm>
        </p:spPr>
        <p:txBody>
          <a:bodyPr/>
          <a:lstStyle/>
          <a:p>
            <a:r>
              <a:rPr lang="fr-FR" dirty="0"/>
              <a:t>- Pour produits détourés PGC/FLS : la couleur de fond est la couleur dominante du produit. Ne pas hésiter à prendre une autre couleur si le pack ne se détache pas ou si le produit est rouge (interdiction de mettre du rouge derrière tout logo match) – </a:t>
            </a:r>
            <a:r>
              <a:rPr lang="fr-FR" dirty="0" err="1"/>
              <a:t>cf</a:t>
            </a:r>
            <a:r>
              <a:rPr lang="fr-FR" dirty="0"/>
              <a:t> Coca. </a:t>
            </a:r>
          </a:p>
          <a:p>
            <a:r>
              <a:rPr lang="fr-FR" dirty="0"/>
              <a:t>- La mécanique est intégrée dans un bandeau rouge, toujours calé à la même hauteur (2 tailles de bandeau)</a:t>
            </a:r>
          </a:p>
          <a:p>
            <a:r>
              <a:rPr lang="fr-FR" dirty="0"/>
              <a:t>- Les infos produit sont toujours en blanc (noir en cas de problème de lisibilité). </a:t>
            </a:r>
          </a:p>
          <a:p>
            <a:r>
              <a:rPr lang="fr-FR" dirty="0"/>
              <a:t>- Les pastilles prix sont toujours de la même largeur, qui est prédéfinie</a:t>
            </a:r>
          </a:p>
          <a:p>
            <a:r>
              <a:rPr lang="fr-FR" dirty="0"/>
              <a:t>- Les prix dans les zones rouges ou violettes sont </a:t>
            </a:r>
            <a:r>
              <a:rPr lang="fr-FR" dirty="0" err="1"/>
              <a:t>boldés</a:t>
            </a:r>
            <a:endParaRPr lang="fr-FR" dirty="0"/>
          </a:p>
          <a:p>
            <a:r>
              <a:rPr lang="fr-FR" dirty="0"/>
              <a:t>- Le corps des titres et descriptifs est prédéfini</a:t>
            </a:r>
          </a:p>
          <a:p>
            <a:r>
              <a:rPr lang="fr-FR" dirty="0"/>
              <a:t>- Le logo CAPITAL peut être supprimé pour améliorer la mise en page de la PLV.</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Roseaux 80x120 cm </a:t>
            </a:r>
          </a:p>
          <a:p>
            <a:r>
              <a:rPr lang="fr-FR" dirty="0" err="1"/>
              <a:t>Pgc</a:t>
            </a:r>
            <a:r>
              <a:rPr lang="fr-FR" dirty="0"/>
              <a:t> : avec produits détourés</a:t>
            </a:r>
          </a:p>
        </p:txBody>
      </p:sp>
      <p:pic>
        <p:nvPicPr>
          <p:cNvPr id="13" name="Image 12" descr="Une image contenant texte, bouteille&#10;&#10;Description générée automatiquement">
            <a:extLst>
              <a:ext uri="{FF2B5EF4-FFF2-40B4-BE49-F238E27FC236}">
                <a16:creationId xmlns:a16="http://schemas.microsoft.com/office/drawing/2014/main" id="{F164D6A2-CCC0-D563-3E47-3132EF88EF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0585" y="515500"/>
            <a:ext cx="2160000" cy="3240000"/>
          </a:xfrm>
          <a:prstGeom prst="rect">
            <a:avLst/>
          </a:prstGeom>
          <a:ln>
            <a:noFill/>
          </a:ln>
          <a:effectLst>
            <a:outerShdw blurRad="292100" dist="139700" dir="2700000" algn="tl" rotWithShape="0">
              <a:srgbClr val="333333">
                <a:alpha val="65000"/>
              </a:srgbClr>
            </a:outerShdw>
          </a:effectLst>
        </p:spPr>
      </p:pic>
      <p:pic>
        <p:nvPicPr>
          <p:cNvPr id="15" name="Image 14" descr="Une image contenant texte, nourriture&#10;&#10;Description générée automatiquement">
            <a:extLst>
              <a:ext uri="{FF2B5EF4-FFF2-40B4-BE49-F238E27FC236}">
                <a16:creationId xmlns:a16="http://schemas.microsoft.com/office/drawing/2014/main" id="{3C1765DE-4C22-8B00-9086-D4E23DD4FC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2494" y="515500"/>
            <a:ext cx="2160000" cy="3240000"/>
          </a:xfrm>
          <a:prstGeom prst="rect">
            <a:avLst/>
          </a:prstGeom>
          <a:ln>
            <a:noFill/>
          </a:ln>
          <a:effectLst>
            <a:outerShdw blurRad="292100" dist="139700" dir="2700000" algn="tl" rotWithShape="0">
              <a:srgbClr val="333333">
                <a:alpha val="65000"/>
              </a:srgbClr>
            </a:outerShdw>
          </a:effectLst>
        </p:spPr>
      </p:pic>
      <p:pic>
        <p:nvPicPr>
          <p:cNvPr id="17" name="Image 16" descr="Une image contenant texte, Coca-cola, Boissons gazeuses, cola&#10;&#10;Description générée automatiquement">
            <a:extLst>
              <a:ext uri="{FF2B5EF4-FFF2-40B4-BE49-F238E27FC236}">
                <a16:creationId xmlns:a16="http://schemas.microsoft.com/office/drawing/2014/main" id="{72A82EF4-36E3-DDD7-3270-7108880B2C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9179" y="515500"/>
            <a:ext cx="2160000" cy="3240000"/>
          </a:xfrm>
          <a:prstGeom prst="rect">
            <a:avLst/>
          </a:prstGeom>
          <a:ln>
            <a:noFill/>
          </a:ln>
          <a:effectLst>
            <a:outerShdw blurRad="292100" dist="139700" dir="2700000" algn="tl" rotWithShape="0">
              <a:srgbClr val="333333">
                <a:alpha val="65000"/>
              </a:srgbClr>
            </a:outerShdw>
          </a:effectLst>
        </p:spPr>
      </p:pic>
      <p:pic>
        <p:nvPicPr>
          <p:cNvPr id="19" name="Image 18" descr="Une image contenant texte, capture d’écran, Prospectus, personne&#10;&#10;Description générée automatiquement">
            <a:extLst>
              <a:ext uri="{FF2B5EF4-FFF2-40B4-BE49-F238E27FC236}">
                <a16:creationId xmlns:a16="http://schemas.microsoft.com/office/drawing/2014/main" id="{8F5E078E-F9C2-1ADB-D204-AE92BEAC8F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5864" y="515500"/>
            <a:ext cx="2160000" cy="324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2360457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434</TotalTime>
  <Words>1931</Words>
  <Application>Microsoft Office PowerPoint</Application>
  <PresentationFormat>Grand écran</PresentationFormat>
  <Paragraphs>215</Paragraphs>
  <Slides>44</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44</vt:i4>
      </vt:variant>
    </vt:vector>
  </HeadingPairs>
  <TitlesOfParts>
    <vt:vector size="53" baseType="lpstr">
      <vt:lpstr>Arial</vt:lpstr>
      <vt:lpstr>Avenir Next LT Pro</vt:lpstr>
      <vt:lpstr>Calibri</vt:lpstr>
      <vt:lpstr>Georgia</vt:lpstr>
      <vt:lpstr>Police système Courant</vt:lpstr>
      <vt:lpstr>Roboto-Regular</vt:lpstr>
      <vt:lpstr>Tahoma</vt:lpstr>
      <vt:lpstr>Wingdings</vt:lpstr>
      <vt:lpstr>1_Thème LNB</vt:lpstr>
      <vt:lpstr>GUIDELINES</vt:lpstr>
      <vt:lpstr>PLV Promo</vt:lpstr>
      <vt:lpstr>Sommaire</vt:lpstr>
      <vt:lpstr>Quelques règles valables pour tous les supports</vt:lpstr>
      <vt:lpstr>Quelques règles valables pour tous les supports</vt:lpstr>
      <vt:lpstr>Quelques règles valables pour tous les supports</vt:lpstr>
      <vt:lpstr>OP Classiques</vt:lpstr>
      <vt:lpstr>PGC</vt:lpstr>
      <vt:lpstr>OP CLASSIQUE  PLV EXTÉRIEUR </vt:lpstr>
      <vt:lpstr>OP CLASSIQUE  PLV EXTÉRIEUR </vt:lpstr>
      <vt:lpstr>OP CLASSIQUE  PLV INTÉRIEUR </vt:lpstr>
      <vt:lpstr>OP CLASSIQUE  PLV INTÉRIEUR </vt:lpstr>
      <vt:lpstr>OP CLASSIQUE  PLV INTÉRIEUR </vt:lpstr>
      <vt:lpstr>OP CLASSIQUE  PLV INTÉRIEUR </vt:lpstr>
      <vt:lpstr>OP CLASSIQUE  PLV INTÉRIEUR </vt:lpstr>
      <vt:lpstr>COUP NON AL</vt:lpstr>
      <vt:lpstr>OP CLASSIQUE  PLV INTÉRIEUR </vt:lpstr>
      <vt:lpstr>TRAD</vt:lpstr>
      <vt:lpstr>OP CLASSIQUE  PLV extérieur </vt:lpstr>
      <vt:lpstr>OP CLASSIQUE  PLV INTÉRIEUR </vt:lpstr>
      <vt:lpstr>OP CLASSIQUE  PLV EXTÉRIEUR </vt:lpstr>
      <vt:lpstr>OP CLASSIQUE  PLV INTÉRIEUR </vt:lpstr>
      <vt:lpstr>OP CLASSIQUE  PLV INTÉRIEUR </vt:lpstr>
      <vt:lpstr>PRIX COÛTANT</vt:lpstr>
      <vt:lpstr>OP CLASSIQUE  PLV EXTÉRIEUR </vt:lpstr>
      <vt:lpstr>OP CLASSIQUE  PLV intérieur </vt:lpstr>
      <vt:lpstr>PRODUIT DU MOIS </vt:lpstr>
      <vt:lpstr>OP CLASSIQUE  PLV INTÉRIEUR </vt:lpstr>
      <vt:lpstr>OP CLASSIQUE  PLV INTÉRIEUR </vt:lpstr>
      <vt:lpstr>OP CLASSIQUE  PLV intérieur </vt:lpstr>
      <vt:lpstr>CHEQUES REPORTES</vt:lpstr>
      <vt:lpstr>OP CLASSIQUE  PLV intérieur </vt:lpstr>
      <vt:lpstr>PROSPECTUS EN COURS</vt:lpstr>
      <vt:lpstr>OP CLASSIQUE  PLV intérieur &amp; extérieur </vt:lpstr>
      <vt:lpstr>OP TEMPS FORTS</vt:lpstr>
      <vt:lpstr>Opés temps forts</vt:lpstr>
      <vt:lpstr>Les Maximatch</vt:lpstr>
      <vt:lpstr>A4 paysage</vt:lpstr>
      <vt:lpstr>Calicots</vt:lpstr>
      <vt:lpstr>Roseaux</vt:lpstr>
      <vt:lpstr>Ecrans mag</vt:lpstr>
      <vt:lpstr>Totem</vt:lpstr>
      <vt:lpstr>REGLES JURIDIQUES</vt:lpstr>
      <vt:lpstr>Mentions – TBC avec agence de prod</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145</cp:revision>
  <cp:lastPrinted>2022-07-05T07:32:58Z</cp:lastPrinted>
  <dcterms:created xsi:type="dcterms:W3CDTF">2023-04-17T13:19:25Z</dcterms:created>
  <dcterms:modified xsi:type="dcterms:W3CDTF">2023-11-20T14:25:02Z</dcterms:modified>
  <cp:category/>
</cp:coreProperties>
</file>