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60"/>
  </p:notesMasterIdLst>
  <p:sldIdLst>
    <p:sldId id="2147479930" r:id="rId2"/>
    <p:sldId id="2147479724" r:id="rId3"/>
    <p:sldId id="2147479695" r:id="rId4"/>
    <p:sldId id="2147479787" r:id="rId5"/>
    <p:sldId id="2147479811" r:id="rId6"/>
    <p:sldId id="2147479973" r:id="rId7"/>
    <p:sldId id="2147479974" r:id="rId8"/>
    <p:sldId id="2147479988" r:id="rId9"/>
    <p:sldId id="2147479765" r:id="rId10"/>
    <p:sldId id="2147479731" r:id="rId11"/>
    <p:sldId id="2147479733" r:id="rId12"/>
    <p:sldId id="2147479732" r:id="rId13"/>
    <p:sldId id="2147479989" r:id="rId14"/>
    <p:sldId id="1062" r:id="rId15"/>
    <p:sldId id="2147479748" r:id="rId16"/>
    <p:sldId id="2147479735" r:id="rId17"/>
    <p:sldId id="2147479736" r:id="rId18"/>
    <p:sldId id="2147480014" r:id="rId19"/>
    <p:sldId id="2147479990" r:id="rId20"/>
    <p:sldId id="2147479991" r:id="rId21"/>
    <p:sldId id="2147479720" r:id="rId22"/>
    <p:sldId id="2147479993" r:id="rId23"/>
    <p:sldId id="2147479856" r:id="rId24"/>
    <p:sldId id="2147479975" r:id="rId25"/>
    <p:sldId id="2147479857" r:id="rId26"/>
    <p:sldId id="2147479976" r:id="rId27"/>
    <p:sldId id="2147479977" r:id="rId28"/>
    <p:sldId id="2147479858" r:id="rId29"/>
    <p:sldId id="2147479771" r:id="rId30"/>
    <p:sldId id="2147479859" r:id="rId31"/>
    <p:sldId id="2147479860" r:id="rId32"/>
    <p:sldId id="2147479965" r:id="rId33"/>
    <p:sldId id="2147479966" r:id="rId34"/>
    <p:sldId id="2147479864" r:id="rId35"/>
    <p:sldId id="2147480015" r:id="rId36"/>
    <p:sldId id="2147479992" r:id="rId37"/>
    <p:sldId id="2147479994" r:id="rId38"/>
    <p:sldId id="2147479995" r:id="rId39"/>
    <p:sldId id="2147479997" r:id="rId40"/>
    <p:sldId id="2147480019" r:id="rId41"/>
    <p:sldId id="2147479996" r:id="rId42"/>
    <p:sldId id="2147479999" r:id="rId43"/>
    <p:sldId id="2147480000" r:id="rId44"/>
    <p:sldId id="2147480001" r:id="rId45"/>
    <p:sldId id="2147480002" r:id="rId46"/>
    <p:sldId id="2147480003" r:id="rId47"/>
    <p:sldId id="2147480005" r:id="rId48"/>
    <p:sldId id="2147480006" r:id="rId49"/>
    <p:sldId id="2147480007" r:id="rId50"/>
    <p:sldId id="2147480008" r:id="rId51"/>
    <p:sldId id="2147480009" r:id="rId52"/>
    <p:sldId id="2147480011" r:id="rId53"/>
    <p:sldId id="2147480016" r:id="rId54"/>
    <p:sldId id="2147479754" r:id="rId55"/>
    <p:sldId id="2147479755" r:id="rId56"/>
    <p:sldId id="2147480018" r:id="rId57"/>
    <p:sldId id="2147480017" r:id="rId58"/>
    <p:sldId id="2147479931" r:id="rId59"/>
  </p:sldIdLst>
  <p:sldSz cx="12192000" cy="6858000"/>
  <p:notesSz cx="9869488" cy="6738938"/>
  <p:embeddedFontLst>
    <p:embeddedFont>
      <p:font typeface="Aharoni" panose="02010803020104030203" pitchFamily="2" charset="-79"/>
      <p:bold r:id="rId61"/>
    </p:embeddedFont>
    <p:embeddedFont>
      <p:font typeface="Avenir Next LT Pro" panose="020B0504020202020204" pitchFamily="34" charset="0"/>
      <p:regular r:id="rId62"/>
      <p:bold r:id="rId63"/>
      <p:italic r:id="rId64"/>
      <p:boldItalic r:id="rId65"/>
    </p:embeddedFont>
    <p:embeddedFont>
      <p:font typeface="Georgia" panose="02040502050405020303" pitchFamily="18" charset="0"/>
      <p:regular r:id="rId66"/>
      <p:bold r:id="rId67"/>
      <p:italic r:id="rId68"/>
      <p:boldItalic r:id="rId69"/>
    </p:embeddedFont>
    <p:embeddedFont>
      <p:font typeface="Helvetica" panose="020B0604020202020204" pitchFamily="34" charset="0"/>
      <p:regular r:id="rId70"/>
      <p:bold r:id="rId71"/>
      <p:italic r:id="rId72"/>
      <p:boldItalic r:id="rId73"/>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E7AF"/>
    <a:srgbClr val="D9117E"/>
    <a:srgbClr val="627124"/>
    <a:srgbClr val="B6CA4A"/>
    <a:srgbClr val="154194"/>
    <a:srgbClr val="FFFFFF"/>
    <a:srgbClr val="000000"/>
    <a:srgbClr val="404D49"/>
    <a:srgbClr val="A20D5E"/>
    <a:srgbClr val="2E2E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715" autoAdjust="0"/>
    <p:restoredTop sz="95706" autoAdjust="0"/>
  </p:normalViewPr>
  <p:slideViewPr>
    <p:cSldViewPr snapToGrid="0">
      <p:cViewPr varScale="1">
        <p:scale>
          <a:sx n="91" d="100"/>
          <a:sy n="91" d="100"/>
        </p:scale>
        <p:origin x="77" y="8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94" d="100"/>
        <a:sy n="94" d="100"/>
      </p:scale>
      <p:origin x="0" y="-10560"/>
    </p:cViewPr>
  </p:sorter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3.fntdata"/><Relationship Id="rId68" Type="http://schemas.openxmlformats.org/officeDocument/2006/relationships/font" Target="fonts/font8.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6.fntdata"/><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font" Target="fonts/font1.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4.fntdata"/><Relationship Id="rId69" Type="http://schemas.openxmlformats.org/officeDocument/2006/relationships/font" Target="fonts/font9.fntdata"/><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2.fntdata"/><Relationship Id="rId70" Type="http://schemas.openxmlformats.org/officeDocument/2006/relationships/font" Target="fonts/font10.fntdata"/><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font" Target="fonts/font5.fntdata"/><Relationship Id="rId73"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font" Target="fonts/font11.fntdata"/><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76777" cy="338118"/>
          </a:xfrm>
          <a:prstGeom prst="rect">
            <a:avLst/>
          </a:prstGeom>
        </p:spPr>
        <p:txBody>
          <a:bodyPr vert="horz" lIns="94895" tIns="47448" rIns="94895" bIns="47448" rtlCol="0"/>
          <a:lstStyle>
            <a:lvl1pPr algn="l">
              <a:defRPr sz="1200" b="0" i="0">
                <a:latin typeface="Avenir Next LT Pro" panose="020B0504020202020204" pitchFamily="34" charset="0"/>
              </a:defRPr>
            </a:lvl1pPr>
          </a:lstStyle>
          <a:p>
            <a:endParaRPr lang="fr-FR" dirty="0"/>
          </a:p>
        </p:txBody>
      </p:sp>
      <p:sp>
        <p:nvSpPr>
          <p:cNvPr id="3" name="Espace réservé de la date 2"/>
          <p:cNvSpPr>
            <a:spLocks noGrp="1"/>
          </p:cNvSpPr>
          <p:nvPr>
            <p:ph type="dt" idx="1"/>
          </p:nvPr>
        </p:nvSpPr>
        <p:spPr>
          <a:xfrm>
            <a:off x="5590428" y="0"/>
            <a:ext cx="4276777" cy="338118"/>
          </a:xfrm>
          <a:prstGeom prst="rect">
            <a:avLst/>
          </a:prstGeom>
        </p:spPr>
        <p:txBody>
          <a:bodyPr vert="horz" lIns="94895" tIns="47448" rIns="94895" bIns="47448" rtlCol="0"/>
          <a:lstStyle>
            <a:lvl1pPr algn="r">
              <a:defRPr sz="1200" b="0" i="0">
                <a:latin typeface="Avenir Next LT Pro" panose="020B0504020202020204" pitchFamily="34" charset="0"/>
              </a:defRPr>
            </a:lvl1pPr>
          </a:lstStyle>
          <a:p>
            <a:fld id="{1AF795A4-66A1-43EF-9029-8FAFEFC3FD75}" type="datetimeFigureOut">
              <a:rPr lang="fr-FR" smtClean="0"/>
              <a:pPr/>
              <a:t>14/05/2024</a:t>
            </a:fld>
            <a:endParaRPr lang="fr-FR" dirty="0"/>
          </a:p>
        </p:txBody>
      </p:sp>
      <p:sp>
        <p:nvSpPr>
          <p:cNvPr id="4" name="Espace réservé de l'image des diapositives 3"/>
          <p:cNvSpPr>
            <a:spLocks noGrp="1" noRot="1" noChangeAspect="1"/>
          </p:cNvSpPr>
          <p:nvPr>
            <p:ph type="sldImg" idx="2"/>
          </p:nvPr>
        </p:nvSpPr>
        <p:spPr>
          <a:xfrm>
            <a:off x="2914650" y="842963"/>
            <a:ext cx="4040188" cy="2273300"/>
          </a:xfrm>
          <a:prstGeom prst="rect">
            <a:avLst/>
          </a:prstGeom>
          <a:noFill/>
          <a:ln w="12700">
            <a:solidFill>
              <a:prstClr val="black"/>
            </a:solidFill>
          </a:ln>
        </p:spPr>
        <p:txBody>
          <a:bodyPr vert="horz" lIns="94895" tIns="47448" rIns="94895" bIns="47448" rtlCol="0" anchor="ctr"/>
          <a:lstStyle/>
          <a:p>
            <a:endParaRPr lang="fr-FR" dirty="0"/>
          </a:p>
        </p:txBody>
      </p:sp>
      <p:sp>
        <p:nvSpPr>
          <p:cNvPr id="5" name="Espace réservé des notes 4"/>
          <p:cNvSpPr>
            <a:spLocks noGrp="1"/>
          </p:cNvSpPr>
          <p:nvPr>
            <p:ph type="body" sz="quarter" idx="3"/>
          </p:nvPr>
        </p:nvSpPr>
        <p:spPr>
          <a:xfrm>
            <a:off x="986949" y="3243114"/>
            <a:ext cx="7895590" cy="2653457"/>
          </a:xfrm>
          <a:prstGeom prst="rect">
            <a:avLst/>
          </a:prstGeom>
        </p:spPr>
        <p:txBody>
          <a:bodyPr vert="horz" lIns="94895" tIns="47448" rIns="94895" bIns="47448"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6400823"/>
            <a:ext cx="4276777" cy="338116"/>
          </a:xfrm>
          <a:prstGeom prst="rect">
            <a:avLst/>
          </a:prstGeom>
        </p:spPr>
        <p:txBody>
          <a:bodyPr vert="horz" lIns="94895" tIns="47448" rIns="94895" bIns="47448" rtlCol="0" anchor="b"/>
          <a:lstStyle>
            <a:lvl1pPr algn="l">
              <a:defRPr sz="1200" b="0" i="0">
                <a:latin typeface="Avenir Next LT Pro" panose="020B0504020202020204" pitchFamily="34" charset="0"/>
              </a:defRPr>
            </a:lvl1pPr>
          </a:lstStyle>
          <a:p>
            <a:endParaRPr lang="fr-FR" dirty="0"/>
          </a:p>
        </p:txBody>
      </p:sp>
      <p:sp>
        <p:nvSpPr>
          <p:cNvPr id="7" name="Espace réservé du numéro de diapositive 6"/>
          <p:cNvSpPr>
            <a:spLocks noGrp="1"/>
          </p:cNvSpPr>
          <p:nvPr>
            <p:ph type="sldNum" sz="quarter" idx="5"/>
          </p:nvPr>
        </p:nvSpPr>
        <p:spPr>
          <a:xfrm>
            <a:off x="5590428" y="6400823"/>
            <a:ext cx="4276777" cy="338116"/>
          </a:xfrm>
          <a:prstGeom prst="rect">
            <a:avLst/>
          </a:prstGeom>
        </p:spPr>
        <p:txBody>
          <a:bodyPr vert="horz" lIns="94895" tIns="47448" rIns="94895" bIns="47448" rtlCol="0" anchor="b"/>
          <a:lstStyle>
            <a:lvl1pPr algn="r">
              <a:defRPr sz="1200" b="0" i="0">
                <a:latin typeface="Avenir Next LT Pro" panose="020B050402020202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venir Next LT Pro" panose="020B0504020202020204" pitchFamily="34" charset="0"/>
        <a:ea typeface="+mn-ea"/>
        <a:cs typeface="+mn-cs"/>
      </a:defRPr>
    </a:lvl1pPr>
    <a:lvl2pPr marL="457200" algn="l" defTabSz="914400" rtl="0" eaLnBrk="1" latinLnBrk="0" hangingPunct="1">
      <a:defRPr sz="1200" b="0" i="0" kern="1200">
        <a:solidFill>
          <a:schemeClr val="tx1"/>
        </a:solidFill>
        <a:latin typeface="Avenir Next LT Pro" panose="020B0504020202020204" pitchFamily="34" charset="0"/>
        <a:ea typeface="+mn-ea"/>
        <a:cs typeface="+mn-cs"/>
      </a:defRPr>
    </a:lvl2pPr>
    <a:lvl3pPr marL="914400" algn="l" defTabSz="914400" rtl="0" eaLnBrk="1" latinLnBrk="0" hangingPunct="1">
      <a:defRPr sz="1200" b="0" i="0" kern="1200">
        <a:solidFill>
          <a:schemeClr val="tx1"/>
        </a:solidFill>
        <a:latin typeface="Avenir Next LT Pro" panose="020B0504020202020204" pitchFamily="34" charset="0"/>
        <a:ea typeface="+mn-ea"/>
        <a:cs typeface="+mn-cs"/>
      </a:defRPr>
    </a:lvl3pPr>
    <a:lvl4pPr marL="1371600" algn="l" defTabSz="914400" rtl="0" eaLnBrk="1" latinLnBrk="0" hangingPunct="1">
      <a:defRPr sz="1200" b="0" i="0" kern="1200">
        <a:solidFill>
          <a:schemeClr val="tx1"/>
        </a:solidFill>
        <a:latin typeface="Avenir Next LT Pro" panose="020B0504020202020204" pitchFamily="34" charset="0"/>
        <a:ea typeface="+mn-ea"/>
        <a:cs typeface="+mn-cs"/>
      </a:defRPr>
    </a:lvl4pPr>
    <a:lvl5pPr marL="1828800" algn="l" defTabSz="914400" rtl="0" eaLnBrk="1" latinLnBrk="0" hangingPunct="1">
      <a:defRPr sz="1200" b="0" i="0" kern="1200">
        <a:solidFill>
          <a:schemeClr val="tx1"/>
        </a:solidFill>
        <a:latin typeface="Avenir Next LT Pro" panose="020B05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dirty="0"/>
          </a:p>
        </p:txBody>
      </p:sp>
      <p:sp>
        <p:nvSpPr>
          <p:cNvPr id="150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508995" indent="-195767" eaLnBrk="0" hangingPunct="0">
              <a:defRPr>
                <a:solidFill>
                  <a:schemeClr val="tx1"/>
                </a:solidFill>
                <a:latin typeface="Arial" panose="020B0604020202020204" pitchFamily="34" charset="0"/>
              </a:defRPr>
            </a:lvl2pPr>
            <a:lvl3pPr marL="783069" indent="-156614" eaLnBrk="0" hangingPunct="0">
              <a:defRPr>
                <a:solidFill>
                  <a:schemeClr val="tx1"/>
                </a:solidFill>
                <a:latin typeface="Arial" panose="020B0604020202020204" pitchFamily="34" charset="0"/>
              </a:defRPr>
            </a:lvl3pPr>
            <a:lvl4pPr marL="1096297" indent="-156614" eaLnBrk="0" hangingPunct="0">
              <a:defRPr>
                <a:solidFill>
                  <a:schemeClr val="tx1"/>
                </a:solidFill>
                <a:latin typeface="Arial" panose="020B0604020202020204" pitchFamily="34" charset="0"/>
              </a:defRPr>
            </a:lvl4pPr>
            <a:lvl5pPr marL="1409525" indent="-156614" eaLnBrk="0" hangingPunct="0">
              <a:defRPr>
                <a:solidFill>
                  <a:schemeClr val="tx1"/>
                </a:solidFill>
                <a:latin typeface="Arial" panose="020B0604020202020204" pitchFamily="34" charset="0"/>
              </a:defRPr>
            </a:lvl5pPr>
            <a:lvl6pPr marL="1722752" indent="-156614" eaLnBrk="0" fontAlgn="base" hangingPunct="0">
              <a:spcBef>
                <a:spcPct val="0"/>
              </a:spcBef>
              <a:spcAft>
                <a:spcPct val="0"/>
              </a:spcAft>
              <a:defRPr>
                <a:solidFill>
                  <a:schemeClr val="tx1"/>
                </a:solidFill>
                <a:latin typeface="Arial" panose="020B0604020202020204" pitchFamily="34" charset="0"/>
              </a:defRPr>
            </a:lvl6pPr>
            <a:lvl7pPr marL="2035980" indent="-156614" eaLnBrk="0" fontAlgn="base" hangingPunct="0">
              <a:spcBef>
                <a:spcPct val="0"/>
              </a:spcBef>
              <a:spcAft>
                <a:spcPct val="0"/>
              </a:spcAft>
              <a:defRPr>
                <a:solidFill>
                  <a:schemeClr val="tx1"/>
                </a:solidFill>
                <a:latin typeface="Arial" panose="020B0604020202020204" pitchFamily="34" charset="0"/>
              </a:defRPr>
            </a:lvl7pPr>
            <a:lvl8pPr marL="2349208" indent="-156614" eaLnBrk="0" fontAlgn="base" hangingPunct="0">
              <a:spcBef>
                <a:spcPct val="0"/>
              </a:spcBef>
              <a:spcAft>
                <a:spcPct val="0"/>
              </a:spcAft>
              <a:defRPr>
                <a:solidFill>
                  <a:schemeClr val="tx1"/>
                </a:solidFill>
                <a:latin typeface="Arial" panose="020B0604020202020204" pitchFamily="34" charset="0"/>
              </a:defRPr>
            </a:lvl8pPr>
            <a:lvl9pPr marL="2662436" indent="-156614"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AD41DA9-7FCA-46AF-836C-8ADC4A7BA0F9}" type="slidenum">
              <a:rPr lang="fr-FR" altLang="fr-FR"/>
              <a:pPr eaLnBrk="1" hangingPunct="1"/>
              <a:t>53</a:t>
            </a:fld>
            <a:endParaRPr lang="fr-FR" altLang="fr-FR"/>
          </a:p>
        </p:txBody>
      </p:sp>
    </p:spTree>
    <p:extLst>
      <p:ext uri="{BB962C8B-B14F-4D97-AF65-F5344CB8AC3E}">
        <p14:creationId xmlns:p14="http://schemas.microsoft.com/office/powerpoint/2010/main" val="16516516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emf"/><Relationship Id="rId1" Type="http://schemas.openxmlformats.org/officeDocument/2006/relationships/slideMaster" Target="../slideMasters/slideMaster1.xml"/><Relationship Id="rId5" Type="http://schemas.openxmlformats.org/officeDocument/2006/relationships/image" Target="../media/image7.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emf"/><Relationship Id="rId1" Type="http://schemas.openxmlformats.org/officeDocument/2006/relationships/slideMaster" Target="../slideMasters/slideMaster1.xml"/><Relationship Id="rId4" Type="http://schemas.openxmlformats.org/officeDocument/2006/relationships/image" Target="../media/image24.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latin typeface="Avenir Next LT Pro" panose="020B0504020202020204" pitchFamily="34" charset="0"/>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lvl1pPr>
              <a:defRPr>
                <a:latin typeface="Avenir Next LT Pro" panose="020B0504020202020204" pitchFamily="34" charset="0"/>
              </a:defRPr>
            </a:lvl1pPr>
            <a:lvl2pPr>
              <a:defRPr/>
            </a:lvl2pPr>
            <a:lvl3pPr>
              <a:defRPr>
                <a:latin typeface="Avenir Next LT Pro" panose="020B0504020202020204" pitchFamily="34" charset="0"/>
              </a:defRPr>
            </a:lvl3pPr>
            <a:lvl4pPr>
              <a:defRPr>
                <a:latin typeface="Avenir Next LT Pro" panose="020B0504020202020204" pitchFamily="34" charset="0"/>
              </a:defRPr>
            </a:lvl4pPr>
            <a:lvl5pPr>
              <a:defRPr>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2" name="Picture 2" descr="Notre Pôle Jardin &amp; Terroir | Groupe LORCA">
            <a:extLst>
              <a:ext uri="{FF2B5EF4-FFF2-40B4-BE49-F238E27FC236}">
                <a16:creationId xmlns:a16="http://schemas.microsoft.com/office/drawing/2014/main" id="{99AB7391-FEA5-AEEB-84A9-DE38B8BD65EF}"/>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1049678" y="6330134"/>
            <a:ext cx="824774" cy="38414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a:extLst>
              <a:ext uri="{FF2B5EF4-FFF2-40B4-BE49-F238E27FC236}">
                <a16:creationId xmlns:a16="http://schemas.microsoft.com/office/drawing/2014/main" id="{BCF4070A-C9F4-533F-8233-B8B37A62184C}"/>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0185589" y="6330134"/>
            <a:ext cx="717335" cy="387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latin typeface="Avenir Next LT Pro" panose="020B0504020202020204" pitchFamily="34" charset="0"/>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lvl1pPr>
              <a:defRPr>
                <a:latin typeface="Avenir Next LT Pro" panose="020B0504020202020204" pitchFamily="34" charset="0"/>
              </a:defRPr>
            </a:lvl1pPr>
            <a:lvl2pPr>
              <a:defRPr/>
            </a:lvl2pPr>
            <a:lvl3pPr>
              <a:defRPr>
                <a:latin typeface="Avenir Next LT Pro" panose="020B0504020202020204" pitchFamily="34" charset="0"/>
              </a:defRPr>
            </a:lvl3pPr>
            <a:lvl4pPr>
              <a:defRPr>
                <a:latin typeface="Avenir Next LT Pro" panose="020B0504020202020204" pitchFamily="34" charset="0"/>
              </a:defRPr>
            </a:lvl4pPr>
            <a:lvl5pPr>
              <a:defRPr>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latin typeface="Avenir Next LT Pro" panose="020B05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latin typeface="Avenir Next LT Pro" panose="020B05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latin typeface="Avenir Next LT Pro" panose="020B05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latin typeface="Avenir Next LT Pro" panose="020B05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latin typeface="Avenir Next LT Pro" panose="020B0504020202020204" pitchFamily="34" charset="0"/>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latin typeface="Avenir Next LT Pro" panose="020B0504020202020204" pitchFamily="34" charset="0"/>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lvl1pPr>
              <a:defRPr>
                <a:latin typeface="Avenir Next LT Pro" panose="020B0504020202020204" pitchFamily="34" charset="0"/>
              </a:defRPr>
            </a:lvl1pPr>
            <a:lvl2pPr>
              <a:defRPr/>
            </a:lvl2pPr>
            <a:lvl3pPr>
              <a:defRPr>
                <a:latin typeface="Avenir Next LT Pro" panose="020B0504020202020204" pitchFamily="34" charset="0"/>
              </a:defRPr>
            </a:lvl3pPr>
            <a:lvl4pPr>
              <a:defRPr>
                <a:latin typeface="Avenir Next LT Pro" panose="020B0504020202020204" pitchFamily="34" charset="0"/>
              </a:defRPr>
            </a:lvl4pPr>
            <a:lvl5pPr>
              <a:defRPr>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79048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latin typeface="Avenir Next LT Pro" panose="020B0504020202020204" pitchFamily="34" charset="0"/>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latin typeface="Avenir Next LT Pro" panose="020B0504020202020204" pitchFamily="34" charset="0"/>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latin typeface="Avenir Next LT Pro" panose="020B0504020202020204" pitchFamily="34" charset="0"/>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dirty="0"/>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dirty="0"/>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dirty="0"/>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3779071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65116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558733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2716478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009638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latin typeface="Avenir Next LT Pro" panose="020B0504020202020204" pitchFamily="34" charset="0"/>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14417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260336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034760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50780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8" y="875654"/>
            <a:ext cx="3394774"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26519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latin typeface="Avenir Next LT Pro" panose="020B0504020202020204" pitchFamily="34" charset="0"/>
              </a:defRPr>
            </a:lvl1pPr>
          </a:lstStyle>
          <a:p>
            <a:r>
              <a:rPr lang="fr-FR" dirty="0"/>
              <a:t>Insérer la mise en situation</a:t>
            </a:r>
          </a:p>
        </p:txBody>
      </p:sp>
    </p:spTree>
    <p:extLst>
      <p:ext uri="{BB962C8B-B14F-4D97-AF65-F5344CB8AC3E}">
        <p14:creationId xmlns:p14="http://schemas.microsoft.com/office/powerpoint/2010/main" val="25526175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74410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22795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799481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latin typeface="Avenir Next LT Pro" panose="020B05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latin typeface="Avenir Next LT Pro" panose="020B0504020202020204" pitchFamily="34" charset="0"/>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337345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1pPr>
              <a:defRPr>
                <a:latin typeface="Avenir Next LT Pro" panose="020B0504020202020204" pitchFamily="34" charset="0"/>
              </a:defRPr>
            </a:lvl1pPr>
            <a:lvl2pPr>
              <a:defRPr>
                <a:solidFill>
                  <a:srgbClr val="D9117E"/>
                </a:solidFill>
              </a:defRPr>
            </a:lvl2pPr>
            <a:lvl3pPr>
              <a:buClr>
                <a:srgbClr val="FBEC13"/>
              </a:buClr>
              <a:defRPr>
                <a:latin typeface="Avenir Next LT Pro" panose="020B0504020202020204" pitchFamily="34" charset="0"/>
              </a:defRPr>
            </a:lvl3pPr>
            <a:lvl4pPr marL="360000" indent="-156600">
              <a:buClr>
                <a:srgbClr val="D9117E"/>
              </a:buClr>
              <a:buFont typeface="Police système Courant"/>
              <a:buChar char="►"/>
              <a:defRPr>
                <a:latin typeface="Avenir Next LT Pro" panose="020B0504020202020204" pitchFamily="34" charset="0"/>
              </a:defRPr>
            </a:lvl4pPr>
            <a:lvl5pPr>
              <a:defRPr>
                <a:latin typeface="Avenir Next LT Pro" panose="020B0504020202020204" pitchFamily="34" charset="0"/>
              </a:defRPr>
            </a:lvl5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2834046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Avenir Next LT Pro" panose="020B050402020202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404610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Avenir Next LT Pro" panose="020B050402020202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10434009" y="3592286"/>
            <a:ext cx="1757991" cy="3265714"/>
          </a:xfrm>
          <a:prstGeom prst="rect">
            <a:avLst/>
          </a:prstGeom>
        </p:spPr>
      </p:pic>
      <p:pic>
        <p:nvPicPr>
          <p:cNvPr id="3" name="Picture 2" descr="Notre Pôle Jardin &amp; Terroir | Groupe LORCA">
            <a:extLst>
              <a:ext uri="{FF2B5EF4-FFF2-40B4-BE49-F238E27FC236}">
                <a16:creationId xmlns:a16="http://schemas.microsoft.com/office/drawing/2014/main" id="{833D02B8-AA59-AA36-30B0-526F23694E68}"/>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1049678" y="6330134"/>
            <a:ext cx="824774" cy="3841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6C18CCF0-894E-A7DC-F0C3-4274AAABD5FB}"/>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0185589" y="6330134"/>
            <a:ext cx="717335" cy="387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1901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609600" y="274638"/>
            <a:ext cx="10972800" cy="1143000"/>
          </a:xfrm>
          <a:prstGeom prst="rect">
            <a:avLst/>
          </a:prstGeom>
        </p:spPr>
        <p:txBody>
          <a:bodyPr/>
          <a:lstStyle>
            <a:lvl1pPr>
              <a:defRPr/>
            </a:lvl1pPr>
          </a:lstStyle>
          <a:p>
            <a:r>
              <a:rPr lang="fr-FR" dirty="0"/>
              <a:t>Modifiez le style du titre</a:t>
            </a:r>
          </a:p>
        </p:txBody>
      </p:sp>
      <p:sp>
        <p:nvSpPr>
          <p:cNvPr id="3"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54F62022-F92A-46BE-B770-175C3A106A10}" type="datetimeFigureOut">
              <a:rPr lang="fr-FR"/>
              <a:pPr>
                <a:defRPr/>
              </a:pPr>
              <a:t>14/05/2024</a:t>
            </a:fld>
            <a:endParaRPr lang="fr-FR"/>
          </a:p>
        </p:txBody>
      </p:sp>
      <p:sp>
        <p:nvSpPr>
          <p:cNvPr id="4" name="Espace réservé du pied de page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D0CD3046-38EA-470F-8399-34B1DDA66838}" type="slidenum">
              <a:rPr lang="fr-FR"/>
              <a:pPr>
                <a:defRPr/>
              </a:pPr>
              <a:t>‹N°›</a:t>
            </a:fld>
            <a:endParaRPr lang="fr-FR"/>
          </a:p>
        </p:txBody>
      </p:sp>
    </p:spTree>
    <p:extLst>
      <p:ext uri="{BB962C8B-B14F-4D97-AF65-F5344CB8AC3E}">
        <p14:creationId xmlns:p14="http://schemas.microsoft.com/office/powerpoint/2010/main" val="30332888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dirty="0"/>
              <a:t>Modifiez le style du titre</a:t>
            </a:r>
          </a:p>
        </p:txBody>
      </p:sp>
      <p:sp>
        <p:nvSpPr>
          <p:cNvPr id="3" name="Espace réservé du contenu 2"/>
          <p:cNvSpPr>
            <a:spLocks noGrp="1"/>
          </p:cNvSpPr>
          <p:nvPr>
            <p:ph idx="1"/>
          </p:nvPr>
        </p:nvSpPr>
        <p:spPr/>
        <p:txBody>
          <a:bodyPr/>
          <a:lstStyle>
            <a:lvl1pPr>
              <a:defRPr>
                <a:latin typeface="Avenir Next LT Pro" panose="020B0504020202020204" pitchFamily="34" charset="0"/>
              </a:defRPr>
            </a:lvl1pPr>
            <a:lvl2pPr>
              <a:defRPr/>
            </a:lvl2pPr>
            <a:lvl3pPr>
              <a:defRPr>
                <a:latin typeface="Avenir Next LT Pro" panose="020B0504020202020204" pitchFamily="34" charset="0"/>
              </a:defRPr>
            </a:lvl3pPr>
            <a:lvl4pPr>
              <a:defRPr>
                <a:latin typeface="Avenir Next LT Pro" panose="020B0504020202020204" pitchFamily="34" charset="0"/>
              </a:defRPr>
            </a:lvl4pPr>
            <a:lvl5pPr>
              <a:defRPr>
                <a:latin typeface="Avenir Next LT Pro" panose="020B0504020202020204" pitchFamily="34" charset="0"/>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p:cNvSpPr>
            <a:spLocks noGrp="1"/>
          </p:cNvSpPr>
          <p:nvPr>
            <p:ph type="dt" sz="half" idx="10"/>
          </p:nvPr>
        </p:nvSpPr>
        <p:spPr/>
        <p:txBody>
          <a:bodyPr/>
          <a:lstStyle/>
          <a:p>
            <a:fld id="{AD41F32D-C459-41D5-A28A-1BE862297756}" type="datetimeFigureOut">
              <a:rPr lang="fr-FR" smtClean="0"/>
              <a:t>14/05/2024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7C748AA-E065-4515-BA12-7140ADFFD984}" type="slidenum">
              <a:rPr lang="fr-FR" smtClean="0"/>
              <a:t>‹N°›</a:t>
            </a:fld>
            <a:endParaRPr lang="fr-FR"/>
          </a:p>
        </p:txBody>
      </p:sp>
    </p:spTree>
    <p:extLst>
      <p:ext uri="{BB962C8B-B14F-4D97-AF65-F5344CB8AC3E}">
        <p14:creationId xmlns:p14="http://schemas.microsoft.com/office/powerpoint/2010/main" val="251058386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a:prstGeom prst="rect">
            <a:avLst/>
          </a:prstGeom>
        </p:spPr>
        <p:txBody>
          <a:bodyPr/>
          <a:lstStyle>
            <a:lvl1pPr>
              <a:defRPr b="1">
                <a:latin typeface="Avenir Next LT Pro" panose="020B0504020202020204" pitchFamily="34" charset="0"/>
                <a:cs typeface="Helvetica" panose="020B0604020202020204" pitchFamily="34" charset="0"/>
              </a:defRPr>
            </a:lvl1pPr>
          </a:lstStyle>
          <a:p>
            <a:r>
              <a:rPr lang="fr-FR" dirty="0"/>
              <a:t>Modifiez le style du titre</a:t>
            </a:r>
          </a:p>
        </p:txBody>
      </p:sp>
      <p:sp>
        <p:nvSpPr>
          <p:cNvPr id="3" name="Sous-titr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latin typeface="Avenir Next LT Pro" panose="020B05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Modifiez le style des sous-titres du masque</a:t>
            </a:r>
          </a:p>
        </p:txBody>
      </p:sp>
      <p:sp>
        <p:nvSpPr>
          <p:cNvPr id="4"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7CC52AED-8674-4307-A42F-DA3F91F7B2A4}" type="datetimeFigureOut">
              <a:rPr lang="fr-FR"/>
              <a:pPr>
                <a:defRPr/>
              </a:pPr>
              <a:t>14/05/2024</a:t>
            </a:fld>
            <a:endParaRPr lang="fr-FR"/>
          </a:p>
        </p:txBody>
      </p:sp>
      <p:sp>
        <p:nvSpPr>
          <p:cNvPr id="5" name="Espace réservé du pied de page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9217048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a:xfrm>
            <a:off x="609600" y="6356350"/>
            <a:ext cx="2844800" cy="365125"/>
          </a:xfrm>
          <a:prstGeom prst="rect">
            <a:avLst/>
          </a:prstGeom>
        </p:spPr>
        <p:txBody>
          <a:bodyPr/>
          <a:lstStyle>
            <a:lvl1pPr>
              <a:defRPr/>
            </a:lvl1pPr>
          </a:lstStyle>
          <a:p>
            <a:pPr>
              <a:defRPr/>
            </a:pPr>
            <a:fld id="{272A1B42-FE22-4FCF-9A57-A534C68A0BD0}" type="datetimeFigureOut">
              <a:rPr lang="fr-FR"/>
              <a:pPr>
                <a:defRPr/>
              </a:pPr>
              <a:t>14/05/2024</a:t>
            </a:fld>
            <a:endParaRPr lang="fr-FR"/>
          </a:p>
        </p:txBody>
      </p:sp>
      <p:sp>
        <p:nvSpPr>
          <p:cNvPr id="3" name="Espace réservé du pied de page 4"/>
          <p:cNvSpPr>
            <a:spLocks noGrp="1"/>
          </p:cNvSpPr>
          <p:nvPr>
            <p:ph type="ftr" sz="quarter" idx="11"/>
          </p:nvPr>
        </p:nvSpPr>
        <p:spPr>
          <a:xfrm>
            <a:off x="4165600" y="6356350"/>
            <a:ext cx="3860800" cy="365125"/>
          </a:xfrm>
          <a:prstGeom prst="rect">
            <a:avLst/>
          </a:prstGeom>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a:xfrm>
            <a:off x="8737600" y="6356350"/>
            <a:ext cx="2844800" cy="365125"/>
          </a:xfrm>
          <a:prstGeom prst="rect">
            <a:avLst/>
          </a:prstGeom>
        </p:spPr>
        <p:txBody>
          <a:bodyPr/>
          <a:lstStyle>
            <a:lvl1pPr>
              <a:defRPr/>
            </a:lvl1pPr>
          </a:lstStyle>
          <a:p>
            <a:pPr>
              <a:defRPr/>
            </a:pPr>
            <a:fld id="{C6AC8A65-8773-4D04-9978-5C5E9D8C1317}" type="slidenum">
              <a:rPr lang="fr-FR"/>
              <a:pPr>
                <a:defRPr/>
              </a:pPr>
              <a:t>‹N°›</a:t>
            </a:fld>
            <a:endParaRPr lang="fr-FR"/>
          </a:p>
        </p:txBody>
      </p:sp>
    </p:spTree>
    <p:extLst>
      <p:ext uri="{BB962C8B-B14F-4D97-AF65-F5344CB8AC3E}">
        <p14:creationId xmlns:p14="http://schemas.microsoft.com/office/powerpoint/2010/main" val="3035668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atin typeface="Avenir Next LT Pro" panose="020B0504020202020204" pitchFamily="34" charset="0"/>
              </a:defRPr>
            </a:lvl1pPr>
            <a:lvl2pPr algn="ctr">
              <a:defRPr/>
            </a:lvl2pPr>
            <a:lvl3pPr algn="ctr">
              <a:defRPr>
                <a:latin typeface="Avenir Next LT Pro" panose="020B0504020202020204" pitchFamily="34" charset="0"/>
              </a:defRPr>
            </a:lvl3pPr>
            <a:lvl4pPr algn="ctr">
              <a:defRPr>
                <a:latin typeface="Avenir Next LT Pro" panose="020B0504020202020204" pitchFamily="34" charset="0"/>
              </a:defRPr>
            </a:lvl4pPr>
            <a:lvl5pPr algn="ctr">
              <a:defRPr>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latin typeface="Avenir Next LT Pro" panose="020B0504020202020204" pitchFamily="34" charset="0"/>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atin typeface="Avenir Next LT Pro" panose="020B0504020202020204" pitchFamily="34" charset="0"/>
              </a:defRPr>
            </a:lvl1pPr>
          </a:lstStyle>
          <a:p>
            <a:pPr lvl="0"/>
            <a:r>
              <a:rPr lang="fr-FR" dirty="0"/>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atin typeface="Avenir Next LT Pro" panose="020B0504020202020204" pitchFamily="34" charset="0"/>
              </a:defRPr>
            </a:lvl1pPr>
          </a:lstStyle>
          <a:p>
            <a:pPr lvl="0"/>
            <a:r>
              <a:rPr lang="fr-FR" dirty="0"/>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atin typeface="Avenir Next LT Pro" panose="020B0504020202020204" pitchFamily="34" charset="0"/>
              </a:defRPr>
            </a:lvl1pPr>
          </a:lstStyle>
          <a:p>
            <a:pPr lvl="0"/>
            <a:r>
              <a:rPr lang="fr-FR" dirty="0"/>
              <a:t>Cliquez pour modifier les styles du texte du masque</a:t>
            </a:r>
          </a:p>
        </p:txBody>
      </p:sp>
      <p:pic>
        <p:nvPicPr>
          <p:cNvPr id="3" name="Picture 2" descr="Notre Pôle Jardin &amp; Terroir | Groupe LORCA">
            <a:extLst>
              <a:ext uri="{FF2B5EF4-FFF2-40B4-BE49-F238E27FC236}">
                <a16:creationId xmlns:a16="http://schemas.microsoft.com/office/drawing/2014/main" id="{4DC17BC8-98E1-D210-96AE-C7EE494EE05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1049678" y="6330134"/>
            <a:ext cx="824774" cy="3841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20168F1A-D7B1-932F-CD88-96A5633A3781}"/>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0185589" y="6330134"/>
            <a:ext cx="717335" cy="387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latin typeface="Avenir Next LT Pro" panose="020B0504020202020204" pitchFamily="34" charset="0"/>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latin typeface="Avenir Next LT Pro" panose="020B0504020202020204" pitchFamily="34" charset="0"/>
              </a:defRPr>
            </a:lvl1pPr>
          </a:lstStyle>
          <a:p>
            <a:r>
              <a:rPr lang="fr-FR" dirty="0"/>
              <a:t>Cliquez sur l'icône pour ajouter un graphique</a:t>
            </a:r>
          </a:p>
        </p:txBody>
      </p:sp>
      <p:pic>
        <p:nvPicPr>
          <p:cNvPr id="2" name="Picture 2" descr="Notre Pôle Jardin &amp; Terroir | Groupe LORCA">
            <a:extLst>
              <a:ext uri="{FF2B5EF4-FFF2-40B4-BE49-F238E27FC236}">
                <a16:creationId xmlns:a16="http://schemas.microsoft.com/office/drawing/2014/main" id="{B54C2548-EBC3-8912-253F-0800DC18FF6D}"/>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1049678" y="6330134"/>
            <a:ext cx="824774" cy="3841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1FC8331E-704F-D119-563A-4D387067951C}"/>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0185589" y="6330134"/>
            <a:ext cx="717335" cy="387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latin typeface="Avenir Next LT Pro" panose="020B0504020202020204" pitchFamily="34" charset="0"/>
              </a:defRPr>
            </a:lvl1pPr>
          </a:lstStyle>
          <a:p>
            <a:pPr lvl="0"/>
            <a:r>
              <a:rPr lang="fr-FR" dirty="0"/>
              <a:t>Sous-titre</a:t>
            </a:r>
          </a:p>
        </p:txBody>
      </p:sp>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latin typeface="Avenir Next LT Pro" panose="020B0504020202020204" pitchFamily="34" charset="0"/>
              </a:defRPr>
            </a:lvl1pPr>
          </a:lstStyle>
          <a:p>
            <a:r>
              <a:rPr lang="fr-FR" dirty="0"/>
              <a:t>Cliquez sur l'icône pour ajouter un tableau</a:t>
            </a:r>
          </a:p>
        </p:txBody>
      </p:sp>
      <p:pic>
        <p:nvPicPr>
          <p:cNvPr id="2" name="Picture 2" descr="Notre Pôle Jardin &amp; Terroir | Groupe LORCA">
            <a:extLst>
              <a:ext uri="{FF2B5EF4-FFF2-40B4-BE49-F238E27FC236}">
                <a16:creationId xmlns:a16="http://schemas.microsoft.com/office/drawing/2014/main" id="{1F514BBA-E2D7-B287-8885-9E1D17019358}"/>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1049678" y="6330134"/>
            <a:ext cx="824774" cy="3841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57D38AEA-E11A-A395-8108-1E4DB7698A0F}"/>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0185589" y="6330134"/>
            <a:ext cx="717335" cy="387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atin typeface="Avenir Next LT Pro" panose="020B0504020202020204" pitchFamily="34" charset="0"/>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atin typeface="Avenir Next LT Pro" panose="020B0504020202020204" pitchFamily="34" charset="0"/>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atin typeface="Avenir Next LT Pro" panose="020B0504020202020204" pitchFamily="34" charset="0"/>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atin typeface="Avenir Next LT Pro" panose="020B0504020202020204" pitchFamily="34" charset="0"/>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latin typeface="Avenir Next LT Pro" panose="020B0504020202020204" pitchFamily="34" charset="0"/>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latin typeface="Avenir Next LT Pro" panose="020B0504020202020204" pitchFamily="34" charset="0"/>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lvl1pPr>
              <a:defRPr>
                <a:latin typeface="Avenir Next LT Pro" panose="020B0504020202020204" pitchFamily="34" charset="0"/>
              </a:defRPr>
            </a:lvl1pPr>
            <a:lvl2pPr>
              <a:defRPr/>
            </a:lvl2pPr>
            <a:lvl3pPr>
              <a:defRPr>
                <a:latin typeface="Avenir Next LT Pro" panose="020B0504020202020204" pitchFamily="34" charset="0"/>
              </a:defRPr>
            </a:lvl3pPr>
            <a:lvl4pPr>
              <a:defRPr>
                <a:latin typeface="Avenir Next LT Pro" panose="020B0504020202020204" pitchFamily="34" charset="0"/>
              </a:defRPr>
            </a:lvl4pPr>
            <a:lvl5pPr>
              <a:defRPr>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latin typeface="Avenir Next LT Pro" panose="020B0504020202020204" pitchFamily="34" charset="0"/>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lvl1pPr>
              <a:defRPr>
                <a:latin typeface="Avenir Next LT Pro" panose="020B0504020202020204" pitchFamily="34" charset="0"/>
              </a:defRPr>
            </a:lvl1pPr>
            <a:lvl2pPr>
              <a:defRPr/>
            </a:lvl2pPr>
            <a:lvl3pPr>
              <a:defRPr>
                <a:latin typeface="Avenir Next LT Pro" panose="020B0504020202020204" pitchFamily="34" charset="0"/>
              </a:defRPr>
            </a:lvl3pPr>
            <a:lvl4pPr>
              <a:defRPr>
                <a:latin typeface="Avenir Next LT Pro" panose="020B0504020202020204" pitchFamily="34" charset="0"/>
              </a:defRPr>
            </a:lvl4pPr>
            <a:lvl5pPr>
              <a:defRPr>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latin typeface="Avenir Next LT Pro" panose="020B0504020202020204" pitchFamily="34" charset="0"/>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3.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41"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2" name="Picture 2" descr="Notre Pôle Jardin &amp; Terroir | Groupe LORCA">
            <a:extLst>
              <a:ext uri="{FF2B5EF4-FFF2-40B4-BE49-F238E27FC236}">
                <a16:creationId xmlns:a16="http://schemas.microsoft.com/office/drawing/2014/main" id="{62DF08AC-33FB-42AA-207D-4494E9C713F5}"/>
              </a:ext>
            </a:extLst>
          </p:cNvPr>
          <p:cNvPicPr>
            <a:picLocks noChangeAspect="1" noChangeArrowheads="1"/>
          </p:cNvPicPr>
          <p:nvPr userDrawn="1"/>
        </p:nvPicPr>
        <p:blipFill>
          <a:blip r:embed="rId42" cstate="screen">
            <a:extLst>
              <a:ext uri="{28A0092B-C50C-407E-A947-70E740481C1C}">
                <a14:useLocalDpi xmlns:a14="http://schemas.microsoft.com/office/drawing/2010/main"/>
              </a:ext>
            </a:extLst>
          </a:blip>
          <a:srcRect/>
          <a:stretch>
            <a:fillRect/>
          </a:stretch>
        </p:blipFill>
        <p:spPr bwMode="auto">
          <a:xfrm>
            <a:off x="11049678" y="6330134"/>
            <a:ext cx="824774" cy="38414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a:extLst>
              <a:ext uri="{FF2B5EF4-FFF2-40B4-BE49-F238E27FC236}">
                <a16:creationId xmlns:a16="http://schemas.microsoft.com/office/drawing/2014/main" id="{4FCF19BA-6032-FC63-0CCE-C3A370A23957}"/>
              </a:ext>
            </a:extLst>
          </p:cNvPr>
          <p:cNvPicPr>
            <a:picLocks noChangeAspect="1" noChangeArrowheads="1"/>
          </p:cNvPicPr>
          <p:nvPr userDrawn="1"/>
        </p:nvPicPr>
        <p:blipFill>
          <a:blip r:embed="rId43" cstate="screen">
            <a:extLst>
              <a:ext uri="{28A0092B-C50C-407E-A947-70E740481C1C}">
                <a14:useLocalDpi xmlns:a14="http://schemas.microsoft.com/office/drawing/2010/main"/>
              </a:ext>
            </a:extLst>
          </a:blip>
          <a:srcRect/>
          <a:stretch>
            <a:fillRect/>
          </a:stretch>
        </p:blipFill>
        <p:spPr bwMode="auto">
          <a:xfrm>
            <a:off x="10185589" y="6330134"/>
            <a:ext cx="717335" cy="387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694" r:id="rId14"/>
    <p:sldLayoutId id="2147483704" r:id="rId15"/>
    <p:sldLayoutId id="2147483679" r:id="rId16"/>
    <p:sldLayoutId id="2147483682" r:id="rId17"/>
    <p:sldLayoutId id="2147483678" r:id="rId18"/>
    <p:sldLayoutId id="2147483680" r:id="rId19"/>
    <p:sldLayoutId id="2147483708" r:id="rId20"/>
    <p:sldLayoutId id="2147483707" r:id="rId21"/>
    <p:sldLayoutId id="2147483681" r:id="rId22"/>
    <p:sldLayoutId id="2147483683" r:id="rId23"/>
    <p:sldLayoutId id="2147483684" r:id="rId24"/>
    <p:sldLayoutId id="2147483691" r:id="rId25"/>
    <p:sldLayoutId id="2147483692" r:id="rId26"/>
    <p:sldLayoutId id="2147483685" r:id="rId27"/>
    <p:sldLayoutId id="2147483699" r:id="rId28"/>
    <p:sldLayoutId id="2147483693" r:id="rId29"/>
    <p:sldLayoutId id="2147483686" r:id="rId30"/>
    <p:sldLayoutId id="2147483696" r:id="rId31"/>
    <p:sldLayoutId id="2147483695" r:id="rId32"/>
    <p:sldLayoutId id="2147483677" r:id="rId33"/>
    <p:sldLayoutId id="2147483676" r:id="rId34"/>
    <p:sldLayoutId id="2147483703" r:id="rId35"/>
    <p:sldLayoutId id="2147483716" r:id="rId36"/>
    <p:sldLayoutId id="2147483717" r:id="rId37"/>
    <p:sldLayoutId id="2147483718" r:id="rId38"/>
    <p:sldLayoutId id="2147483719" r:id="rId39"/>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44.svg"/><Relationship Id="rId7" Type="http://schemas.openxmlformats.org/officeDocument/2006/relationships/image" Target="../media/image48.svg"/><Relationship Id="rId2" Type="http://schemas.openxmlformats.org/officeDocument/2006/relationships/image" Target="../media/image43.png"/><Relationship Id="rId1" Type="http://schemas.openxmlformats.org/officeDocument/2006/relationships/slideLayout" Target="../slideLayouts/slideLayout37.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44.svg"/><Relationship Id="rId7" Type="http://schemas.openxmlformats.org/officeDocument/2006/relationships/image" Target="../media/image48.svg"/><Relationship Id="rId2" Type="http://schemas.openxmlformats.org/officeDocument/2006/relationships/image" Target="../media/image43.png"/><Relationship Id="rId1" Type="http://schemas.openxmlformats.org/officeDocument/2006/relationships/slideLayout" Target="../slideLayouts/slideLayout37.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44.svg"/><Relationship Id="rId7" Type="http://schemas.openxmlformats.org/officeDocument/2006/relationships/image" Target="../media/image48.svg"/><Relationship Id="rId2" Type="http://schemas.openxmlformats.org/officeDocument/2006/relationships/image" Target="../media/image43.png"/><Relationship Id="rId1" Type="http://schemas.openxmlformats.org/officeDocument/2006/relationships/slideLayout" Target="../slideLayouts/slideLayout37.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image" Target="../media/image44.svg"/><Relationship Id="rId7" Type="http://schemas.openxmlformats.org/officeDocument/2006/relationships/image" Target="../media/image48.svg"/><Relationship Id="rId2" Type="http://schemas.openxmlformats.org/officeDocument/2006/relationships/image" Target="../media/image43.png"/><Relationship Id="rId1" Type="http://schemas.openxmlformats.org/officeDocument/2006/relationships/slideLayout" Target="../slideLayouts/slideLayout37.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9.png"/><Relationship Id="rId1" Type="http://schemas.openxmlformats.org/officeDocument/2006/relationships/slideLayout" Target="../slideLayouts/slideLayout38.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emf"/><Relationship Id="rId2" Type="http://schemas.openxmlformats.org/officeDocument/2006/relationships/image" Target="../media/image27.png"/><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image" Target="../media/image61.jpeg"/><Relationship Id="rId1" Type="http://schemas.openxmlformats.org/officeDocument/2006/relationships/slideLayout" Target="../slideLayouts/slideLayout39.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3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2.png"/><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7.xml"/></Relationships>
</file>

<file path=ppt/slides/_rels/slide37.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7.xml"/></Relationships>
</file>

<file path=ppt/slides/_rels/slide3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9.xml"/></Relationships>
</file>

<file path=ppt/slides/_rels/slide4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7.xml"/></Relationships>
</file>

<file path=ppt/slides/_rels/slide4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7.xml"/></Relationships>
</file>

<file path=ppt/slides/_rels/slide4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7.xml"/></Relationships>
</file>

<file path=ppt/slides/_rels/slide4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7.xml"/></Relationships>
</file>

<file path=ppt/slides/_rels/slide4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7.xml"/></Relationships>
</file>

<file path=ppt/slides/_rels/slide4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7.xml"/></Relationships>
</file>

<file path=ppt/slides/_rels/slide4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7.xml"/></Relationships>
</file>

<file path=ppt/slides/_rels/slide4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7.xml"/></Relationships>
</file>

<file path=ppt/slides/_rels/slide4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7.xml"/></Relationships>
</file>

<file path=ppt/slides/_rels/slide4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9.xml"/></Relationships>
</file>

<file path=ppt/slides/_rels/slide5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7.xml"/></Relationships>
</file>

<file path=ppt/slides/_rels/slide5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7.xml"/></Relationships>
</file>

<file path=ppt/slides/_rels/slide5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7.xml"/></Relationships>
</file>

<file path=ppt/slides/_rels/slide53.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36.xml"/><Relationship Id="rId6" Type="http://schemas.openxmlformats.org/officeDocument/2006/relationships/image" Target="../media/image30.png"/><Relationship Id="rId5" Type="http://schemas.openxmlformats.org/officeDocument/2006/relationships/image" Target="../media/image29.png"/><Relationship Id="rId4" Type="http://schemas.microsoft.com/office/2007/relationships/hdphoto" Target="../media/hdphoto4.wdp"/></Relationships>
</file>

<file path=ppt/slides/_rels/slide5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39.xml"/><Relationship Id="rId5" Type="http://schemas.openxmlformats.org/officeDocument/2006/relationships/image" Target="../media/image36.jpeg"/><Relationship Id="rId4" Type="http://schemas.openxmlformats.org/officeDocument/2006/relationships/image" Target="../media/image35.jpeg"/></Relationships>
</file>

<file path=ppt/slides/_rels/slide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39.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2.png"/><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67FCE387-8349-7849-D7AD-6EDAE355D8A0}"/>
              </a:ext>
            </a:extLst>
          </p:cNvPr>
          <p:cNvPicPr>
            <a:picLocks noChangeAspect="1"/>
          </p:cNvPicPr>
          <p:nvPr/>
        </p:nvPicPr>
        <p:blipFill>
          <a:blip r:embed="rId2"/>
          <a:stretch>
            <a:fillRect/>
          </a:stretch>
        </p:blipFill>
        <p:spPr>
          <a:xfrm>
            <a:off x="0" y="0"/>
            <a:ext cx="12192000" cy="6857999"/>
          </a:xfrm>
          <a:prstGeom prst="rect">
            <a:avLst/>
          </a:prstGeom>
        </p:spPr>
      </p:pic>
      <p:sp>
        <p:nvSpPr>
          <p:cNvPr id="2" name="Rectangle 1">
            <a:extLst>
              <a:ext uri="{FF2B5EF4-FFF2-40B4-BE49-F238E27FC236}">
                <a16:creationId xmlns:a16="http://schemas.microsoft.com/office/drawing/2014/main" id="{DF0D88A7-5B35-622F-B426-32800A9D0DF7}"/>
              </a:ext>
            </a:extLst>
          </p:cNvPr>
          <p:cNvSpPr/>
          <p:nvPr/>
        </p:nvSpPr>
        <p:spPr>
          <a:xfrm>
            <a:off x="8129239" y="523500"/>
            <a:ext cx="4095562" cy="601345"/>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 name="ZoneTexte 2">
            <a:extLst>
              <a:ext uri="{FF2B5EF4-FFF2-40B4-BE49-F238E27FC236}">
                <a16:creationId xmlns:a16="http://schemas.microsoft.com/office/drawing/2014/main" id="{7FF06151-5E8D-CAB3-663A-32AA17DEB02D}"/>
              </a:ext>
            </a:extLst>
          </p:cNvPr>
          <p:cNvSpPr txBox="1"/>
          <p:nvPr/>
        </p:nvSpPr>
        <p:spPr>
          <a:xfrm>
            <a:off x="8152453" y="470229"/>
            <a:ext cx="3890864" cy="707886"/>
          </a:xfrm>
          <a:prstGeom prst="rect">
            <a:avLst/>
          </a:prstGeom>
          <a:noFill/>
        </p:spPr>
        <p:txBody>
          <a:bodyPr wrap="square">
            <a:spAutoFit/>
          </a:bodyPr>
          <a:lstStyle/>
          <a:p>
            <a:r>
              <a:rPr lang="fr-FR" sz="2400" b="1" dirty="0">
                <a:solidFill>
                  <a:schemeClr val="bg1"/>
                </a:solidFill>
                <a:latin typeface="Avenir Next LT Pro" panose="020B0504020202020204" pitchFamily="34" charset="0"/>
                <a:ea typeface="ADLaM Display" panose="020F0502020204030204" pitchFamily="2" charset="0"/>
                <a:cs typeface="Arial" panose="020B0604020202020204" pitchFamily="34" charset="0"/>
              </a:rPr>
              <a:t>COMITE MARKETING</a:t>
            </a:r>
          </a:p>
          <a:p>
            <a:r>
              <a:rPr lang="fr-FR" sz="1600" b="1" dirty="0">
                <a:solidFill>
                  <a:schemeClr val="bg1"/>
                </a:solidFill>
                <a:latin typeface="Avenir Next LT Pro" panose="020B0504020202020204" pitchFamily="34" charset="0"/>
                <a:ea typeface="ADLaM Display" panose="020F0502020204030204" pitchFamily="2" charset="0"/>
                <a:cs typeface="Arial" panose="020B0604020202020204" pitchFamily="34" charset="0"/>
              </a:rPr>
              <a:t>14 mai 2024</a:t>
            </a:r>
          </a:p>
        </p:txBody>
      </p:sp>
    </p:spTree>
    <p:extLst>
      <p:ext uri="{BB962C8B-B14F-4D97-AF65-F5344CB8AC3E}">
        <p14:creationId xmlns:p14="http://schemas.microsoft.com/office/powerpoint/2010/main" val="40383004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C8BB1-8ED4-9E9B-8793-D181268C7684}"/>
            </a:ext>
          </a:extLst>
        </p:cNvPr>
        <p:cNvGrpSpPr/>
        <p:nvPr/>
      </p:nvGrpSpPr>
      <p:grpSpPr>
        <a:xfrm>
          <a:off x="0" y="0"/>
          <a:ext cx="0" cy="0"/>
          <a:chOff x="0" y="0"/>
          <a:chExt cx="0" cy="0"/>
        </a:xfrm>
      </p:grpSpPr>
      <p:sp>
        <p:nvSpPr>
          <p:cNvPr id="5" name="Titre 3">
            <a:extLst>
              <a:ext uri="{FF2B5EF4-FFF2-40B4-BE49-F238E27FC236}">
                <a16:creationId xmlns:a16="http://schemas.microsoft.com/office/drawing/2014/main" id="{C7E09F9C-497F-269A-A8DC-DA2F71E22285}"/>
              </a:ext>
            </a:extLst>
          </p:cNvPr>
          <p:cNvSpPr txBox="1">
            <a:spLocks/>
          </p:cNvSpPr>
          <p:nvPr/>
        </p:nvSpPr>
        <p:spPr bwMode="auto">
          <a:xfrm>
            <a:off x="609600" y="608829"/>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fr-FR" dirty="0"/>
              <a:t>Recommandation #1 </a:t>
            </a:r>
          </a:p>
        </p:txBody>
      </p:sp>
      <p:sp>
        <p:nvSpPr>
          <p:cNvPr id="6" name="Espace réservé du contenu 4">
            <a:extLst>
              <a:ext uri="{FF2B5EF4-FFF2-40B4-BE49-F238E27FC236}">
                <a16:creationId xmlns:a16="http://schemas.microsoft.com/office/drawing/2014/main" id="{EAEF96F8-5A08-DD33-A1F8-24100A09EDED}"/>
              </a:ext>
            </a:extLst>
          </p:cNvPr>
          <p:cNvSpPr txBox="1">
            <a:spLocks/>
          </p:cNvSpPr>
          <p:nvPr/>
        </p:nvSpPr>
        <p:spPr>
          <a:xfrm>
            <a:off x="838200" y="1072306"/>
            <a:ext cx="10972800" cy="4713387"/>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br>
              <a:rPr lang="fr-FR" altLang="fr-FR" sz="3600" dirty="0">
                <a:latin typeface="Avenir Next LT Pro" panose="020B0504020202020204" pitchFamily="34" charset="0"/>
                <a:ea typeface="Helvetica" panose="020B0604020202020204" pitchFamily="34" charset="0"/>
              </a:rPr>
            </a:br>
            <a:r>
              <a:rPr lang="fr-FR" altLang="fr-FR" sz="36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Chaque prise de parole doit </a:t>
            </a:r>
            <a:r>
              <a:rPr lang="fr-FR" altLang="fr-FR" sz="36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renforcer le positionnement de la marque.</a:t>
            </a:r>
            <a:br>
              <a:rPr lang="fr-FR" altLang="fr-FR" sz="36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br>
            <a:br>
              <a:rPr lang="fr-FR" altLang="fr-FR" sz="5400" dirty="0">
                <a:latin typeface="Avenir Next LT Pro" panose="020B0504020202020204" pitchFamily="34" charset="0"/>
                <a:ea typeface="Helvetica" panose="020B0604020202020204" pitchFamily="34" charset="0"/>
              </a:rPr>
            </a:br>
            <a:r>
              <a:rPr lang="fr-FR" altLang="fr-FR" sz="2000" b="1" dirty="0">
                <a:solidFill>
                  <a:schemeClr val="bg1"/>
                </a:solidFill>
                <a:highlight>
                  <a:srgbClr val="627124"/>
                </a:highlight>
                <a:latin typeface="Avenir Next LT Pro" panose="020B0504020202020204" pitchFamily="34" charset="0"/>
                <a:ea typeface="Helvetica" panose="020B0604020202020204" pitchFamily="34" charset="0"/>
              </a:rPr>
              <a:t> Déterminer un territoire cohérent avec le concept de la communication</a:t>
            </a:r>
            <a:r>
              <a:rPr lang="fr-FR" altLang="fr-FR" sz="2000" dirty="0">
                <a:highlight>
                  <a:srgbClr val="627124"/>
                </a:highlight>
                <a:latin typeface="Avenir Next LT Pro" panose="020B0504020202020204" pitchFamily="34" charset="0"/>
                <a:ea typeface="Helvetica" panose="020B0604020202020204" pitchFamily="34" charset="0"/>
              </a:rPr>
              <a:t> </a:t>
            </a:r>
            <a:br>
              <a:rPr lang="fr-FR" altLang="fr-FR" sz="2000" dirty="0">
                <a:highlight>
                  <a:srgbClr val="627124"/>
                </a:highlight>
                <a:latin typeface="Avenir Next LT Pro" panose="020B0504020202020204" pitchFamily="34" charset="0"/>
                <a:ea typeface="Helvetica" panose="020B0604020202020204" pitchFamily="34" charset="0"/>
              </a:rPr>
            </a:br>
            <a:r>
              <a:rPr lang="fr-FR" altLang="fr-FR" sz="2000" dirty="0">
                <a:latin typeface="Avenir Next LT Pro" panose="020B0504020202020204" pitchFamily="34" charset="0"/>
                <a:ea typeface="Helvetica" panose="020B0604020202020204" pitchFamily="34" charset="0"/>
              </a:rPr>
              <a:t>et qui offre suffisamment de latitude pour événementialiser chaque opération </a:t>
            </a:r>
            <a:br>
              <a:rPr lang="fr-FR" altLang="fr-FR" sz="2000" dirty="0">
                <a:latin typeface="Avenir Next LT Pro" panose="020B0504020202020204" pitchFamily="34" charset="0"/>
                <a:ea typeface="Helvetica" panose="020B0604020202020204" pitchFamily="34" charset="0"/>
              </a:rPr>
            </a:br>
            <a:r>
              <a:rPr lang="fr-FR" altLang="fr-FR" sz="2000" dirty="0">
                <a:latin typeface="Avenir Next LT Pro" panose="020B0504020202020204" pitchFamily="34" charset="0"/>
                <a:ea typeface="Helvetica" panose="020B0604020202020204" pitchFamily="34" charset="0"/>
              </a:rPr>
              <a:t>et différencier les enseignes.</a:t>
            </a:r>
            <a:br>
              <a:rPr lang="fr-FR" altLang="fr-FR" sz="2000" dirty="0">
                <a:latin typeface="Avenir Next LT Pro" panose="020B0504020202020204" pitchFamily="34" charset="0"/>
                <a:ea typeface="Helvetica" panose="020B0604020202020204" pitchFamily="34" charset="0"/>
              </a:rPr>
            </a:br>
            <a:endParaRPr lang="fr-FR" altLang="fr-FR" sz="2000" dirty="0">
              <a:latin typeface="Avenir Next LT Pro" panose="020B0504020202020204" pitchFamily="34" charset="0"/>
              <a:ea typeface="Helvetica" panose="020B0604020202020204" pitchFamily="34" charset="0"/>
            </a:endParaRPr>
          </a:p>
          <a:p>
            <a:pPr>
              <a:lnSpc>
                <a:spcPct val="100000"/>
              </a:lnSpc>
            </a:pPr>
            <a:r>
              <a:rPr lang="fr-FR" altLang="fr-FR" sz="2000" b="1" dirty="0">
                <a:solidFill>
                  <a:schemeClr val="bg1"/>
                </a:solidFill>
                <a:highlight>
                  <a:srgbClr val="627124"/>
                </a:highlight>
                <a:latin typeface="Avenir Next LT Pro" panose="020B0504020202020204" pitchFamily="34" charset="0"/>
                <a:ea typeface="Helvetica" panose="020B0604020202020204" pitchFamily="34" charset="0"/>
              </a:rPr>
              <a:t>Installer certains marqueurs de l’identité Magasin Vert &amp; Point Vert </a:t>
            </a:r>
            <a:r>
              <a:rPr lang="fr-FR" altLang="fr-FR" sz="2000" dirty="0">
                <a:latin typeface="Avenir Next LT Pro" panose="020B0504020202020204" pitchFamily="34" charset="0"/>
                <a:ea typeface="Helvetica" panose="020B0604020202020204" pitchFamily="34" charset="0"/>
              </a:rPr>
              <a:t>: bloc ‘prix propriétaire’, code couleurs, typos et assurer une cohérence pour tous les supports (dépliants, PLV, ILV…)</a:t>
            </a:r>
          </a:p>
          <a:p>
            <a:pPr>
              <a:lnSpc>
                <a:spcPct val="100000"/>
              </a:lnSpc>
            </a:pPr>
            <a:br>
              <a:rPr lang="fr-FR" altLang="fr-FR" sz="2000" b="1" dirty="0">
                <a:latin typeface="Avenir Next LT Pro" panose="020B0504020202020204" pitchFamily="34" charset="0"/>
                <a:ea typeface="Helvetica" panose="020B0604020202020204" pitchFamily="34" charset="0"/>
              </a:rPr>
            </a:br>
            <a:endParaRPr lang="fr-FR" dirty="0">
              <a:latin typeface="Avenir Next LT Pro" panose="020B0504020202020204" pitchFamily="34" charset="0"/>
            </a:endParaRPr>
          </a:p>
        </p:txBody>
      </p:sp>
    </p:spTree>
    <p:extLst>
      <p:ext uri="{BB962C8B-B14F-4D97-AF65-F5344CB8AC3E}">
        <p14:creationId xmlns:p14="http://schemas.microsoft.com/office/powerpoint/2010/main" val="42242683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F23929-6BA0-C93F-3D72-CB23C682093B}"/>
            </a:ext>
          </a:extLst>
        </p:cNvPr>
        <p:cNvGrpSpPr/>
        <p:nvPr/>
      </p:nvGrpSpPr>
      <p:grpSpPr>
        <a:xfrm>
          <a:off x="0" y="0"/>
          <a:ext cx="0" cy="0"/>
          <a:chOff x="0" y="0"/>
          <a:chExt cx="0" cy="0"/>
        </a:xfrm>
      </p:grpSpPr>
      <p:sp>
        <p:nvSpPr>
          <p:cNvPr id="5" name="Titre 3">
            <a:extLst>
              <a:ext uri="{FF2B5EF4-FFF2-40B4-BE49-F238E27FC236}">
                <a16:creationId xmlns:a16="http://schemas.microsoft.com/office/drawing/2014/main" id="{F67EF31E-604A-47E9-DED5-B93C58DFC76E}"/>
              </a:ext>
            </a:extLst>
          </p:cNvPr>
          <p:cNvSpPr txBox="1">
            <a:spLocks/>
          </p:cNvSpPr>
          <p:nvPr/>
        </p:nvSpPr>
        <p:spPr bwMode="auto">
          <a:xfrm>
            <a:off x="609600" y="608829"/>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fr-FR" dirty="0"/>
              <a:t>Recommandation #2 </a:t>
            </a:r>
          </a:p>
        </p:txBody>
      </p:sp>
      <p:sp>
        <p:nvSpPr>
          <p:cNvPr id="6" name="Espace réservé du contenu 4">
            <a:extLst>
              <a:ext uri="{FF2B5EF4-FFF2-40B4-BE49-F238E27FC236}">
                <a16:creationId xmlns:a16="http://schemas.microsoft.com/office/drawing/2014/main" id="{589C663B-701B-3CB8-64C9-DEB2E92D5E47}"/>
              </a:ext>
            </a:extLst>
          </p:cNvPr>
          <p:cNvSpPr txBox="1">
            <a:spLocks/>
          </p:cNvSpPr>
          <p:nvPr/>
        </p:nvSpPr>
        <p:spPr>
          <a:xfrm>
            <a:off x="609600" y="1412777"/>
            <a:ext cx="10972800" cy="4713387"/>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pPr>
            <a:br>
              <a:rPr lang="fr-FR" altLang="fr-FR" sz="3600" dirty="0">
                <a:solidFill>
                  <a:srgbClr val="000000"/>
                </a:solidFill>
                <a:latin typeface="Avenir Next LT Pro" panose="020B0504020202020204" pitchFamily="34" charset="0"/>
                <a:ea typeface="Helvetica" panose="020B0604020202020204" pitchFamily="34" charset="0"/>
              </a:rPr>
            </a:br>
            <a:r>
              <a:rPr lang="fr-FR" altLang="fr-FR" sz="3600" b="1" dirty="0">
                <a:solidFill>
                  <a:srgbClr val="000000"/>
                </a:solidFill>
                <a:latin typeface="Avenir Next LT Pro" panose="020B0504020202020204" pitchFamily="34" charset="0"/>
                <a:ea typeface="Helvetica" panose="020B0604020202020204" pitchFamily="34" charset="0"/>
              </a:rPr>
              <a:t>Simplifier la prise de parole du</a:t>
            </a:r>
            <a:br>
              <a:rPr lang="fr-FR" altLang="fr-FR" sz="3600" b="1" dirty="0">
                <a:solidFill>
                  <a:srgbClr val="000000"/>
                </a:solidFill>
                <a:latin typeface="Avenir Next LT Pro" panose="020B0504020202020204" pitchFamily="34" charset="0"/>
                <a:ea typeface="Helvetica" panose="020B0604020202020204" pitchFamily="34" charset="0"/>
              </a:rPr>
            </a:br>
            <a:r>
              <a:rPr lang="fr-FR" altLang="fr-FR" sz="3600" b="1" dirty="0">
                <a:solidFill>
                  <a:srgbClr val="000000"/>
                </a:solidFill>
                <a:latin typeface="Avenir Next LT Pro" panose="020B0504020202020204" pitchFamily="34" charset="0"/>
                <a:ea typeface="Helvetica" panose="020B0604020202020204" pitchFamily="34" charset="0"/>
              </a:rPr>
              <a:t>Plan d’Actions Commerciales</a:t>
            </a:r>
            <a:br>
              <a:rPr lang="fr-FR" altLang="fr-FR" sz="3600" dirty="0">
                <a:solidFill>
                  <a:srgbClr val="000000"/>
                </a:solidFill>
                <a:latin typeface="Avenir Next LT Pro" panose="020B0504020202020204" pitchFamily="34" charset="0"/>
                <a:ea typeface="Helvetica" panose="020B0604020202020204" pitchFamily="34" charset="0"/>
              </a:rPr>
            </a:br>
            <a:br>
              <a:rPr lang="fr-FR" altLang="fr-FR" sz="5400" dirty="0">
                <a:latin typeface="Avenir Next LT Pro" panose="020B0504020202020204" pitchFamily="34" charset="0"/>
                <a:ea typeface="Helvetica" panose="020B0604020202020204" pitchFamily="34" charset="0"/>
              </a:rPr>
            </a:br>
            <a:r>
              <a:rPr lang="fr-FR" altLang="fr-FR" sz="2000" dirty="0">
                <a:latin typeface="Avenir Next LT Pro" panose="020B0504020202020204" pitchFamily="34" charset="0"/>
                <a:ea typeface="Helvetica" panose="020B0604020202020204" pitchFamily="34" charset="0"/>
              </a:rPr>
              <a:t>afin de </a:t>
            </a:r>
            <a:br>
              <a:rPr lang="fr-FR" altLang="fr-FR" sz="2000" dirty="0">
                <a:latin typeface="Avenir Next LT Pro" panose="020B0504020202020204" pitchFamily="34" charset="0"/>
                <a:ea typeface="Helvetica" panose="020B0604020202020204" pitchFamily="34" charset="0"/>
              </a:rPr>
            </a:br>
            <a:r>
              <a:rPr lang="fr-FR" altLang="fr-FR" sz="2000" dirty="0">
                <a:latin typeface="Avenir Next LT Pro" panose="020B0504020202020204" pitchFamily="34" charset="0"/>
                <a:ea typeface="Helvetica" panose="020B0604020202020204" pitchFamily="34" charset="0"/>
              </a:rPr>
              <a:t>&gt; renforcer l’efficacité de chaque opération en termes de trafic (1</a:t>
            </a:r>
            <a:r>
              <a:rPr lang="fr-FR" altLang="fr-FR" sz="2000" baseline="30000" dirty="0">
                <a:latin typeface="Avenir Next LT Pro" panose="020B0504020202020204" pitchFamily="34" charset="0"/>
                <a:ea typeface="Helvetica" panose="020B0604020202020204" pitchFamily="34" charset="0"/>
              </a:rPr>
              <a:t>er</a:t>
            </a:r>
            <a:r>
              <a:rPr lang="fr-FR" altLang="fr-FR" sz="2000" dirty="0">
                <a:latin typeface="Avenir Next LT Pro" panose="020B0504020202020204" pitchFamily="34" charset="0"/>
                <a:ea typeface="Helvetica" panose="020B0604020202020204" pitchFamily="34" charset="0"/>
              </a:rPr>
              <a:t> enjeu)</a:t>
            </a:r>
            <a:br>
              <a:rPr lang="fr-FR" altLang="fr-FR" sz="2000" dirty="0">
                <a:latin typeface="Avenir Next LT Pro" panose="020B0504020202020204" pitchFamily="34" charset="0"/>
                <a:ea typeface="Helvetica" panose="020B0604020202020204" pitchFamily="34" charset="0"/>
              </a:rPr>
            </a:br>
            <a:r>
              <a:rPr lang="fr-FR" altLang="fr-FR" sz="2000" dirty="0">
                <a:latin typeface="Avenir Next LT Pro" panose="020B0504020202020204" pitchFamily="34" charset="0"/>
                <a:ea typeface="Helvetica" panose="020B0604020202020204" pitchFamily="34" charset="0"/>
              </a:rPr>
              <a:t>&gt; rendre perceptible le rythme du plan par les clients / non clients (fidélisation &amp; conquête)</a:t>
            </a:r>
            <a:br>
              <a:rPr lang="fr-FR" altLang="fr-FR" sz="2000" b="1" dirty="0">
                <a:latin typeface="Avenir Next LT Pro" panose="020B0504020202020204" pitchFamily="34" charset="0"/>
                <a:ea typeface="Helvetica" panose="020B0604020202020204" pitchFamily="34" charset="0"/>
              </a:rPr>
            </a:br>
            <a:endParaRPr lang="fr-FR" dirty="0">
              <a:latin typeface="Avenir Next LT Pro" panose="020B0504020202020204" pitchFamily="34" charset="0"/>
            </a:endParaRPr>
          </a:p>
        </p:txBody>
      </p:sp>
    </p:spTree>
    <p:extLst>
      <p:ext uri="{BB962C8B-B14F-4D97-AF65-F5344CB8AC3E}">
        <p14:creationId xmlns:p14="http://schemas.microsoft.com/office/powerpoint/2010/main" val="28955224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F5D91-491C-5A22-D74F-D87192DB9E1C}"/>
            </a:ext>
          </a:extLst>
        </p:cNvPr>
        <p:cNvGrpSpPr/>
        <p:nvPr/>
      </p:nvGrpSpPr>
      <p:grpSpPr>
        <a:xfrm>
          <a:off x="0" y="0"/>
          <a:ext cx="0" cy="0"/>
          <a:chOff x="0" y="0"/>
          <a:chExt cx="0" cy="0"/>
        </a:xfrm>
      </p:grpSpPr>
      <p:sp>
        <p:nvSpPr>
          <p:cNvPr id="29" name="Rectangle 28">
            <a:extLst>
              <a:ext uri="{FF2B5EF4-FFF2-40B4-BE49-F238E27FC236}">
                <a16:creationId xmlns:a16="http://schemas.microsoft.com/office/drawing/2014/main" id="{D4BBEB91-AEE6-3B7E-2678-4DC7A1E5A1BA}"/>
              </a:ext>
            </a:extLst>
          </p:cNvPr>
          <p:cNvSpPr/>
          <p:nvPr/>
        </p:nvSpPr>
        <p:spPr>
          <a:xfrm>
            <a:off x="0" y="2601067"/>
            <a:ext cx="12192000" cy="1611010"/>
          </a:xfrm>
          <a:prstGeom prst="rect">
            <a:avLst/>
          </a:prstGeom>
          <a:solidFill>
            <a:srgbClr val="B6CA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160C108A-4273-5596-21C7-0593C670153F}"/>
              </a:ext>
            </a:extLst>
          </p:cNvPr>
          <p:cNvSpPr>
            <a:spLocks noGrp="1"/>
          </p:cNvSpPr>
          <p:nvPr>
            <p:ph type="title"/>
          </p:nvPr>
        </p:nvSpPr>
        <p:spPr>
          <a:xfrm>
            <a:off x="609600" y="713254"/>
            <a:ext cx="10972800" cy="1143000"/>
          </a:xfrm>
        </p:spPr>
        <p:txBody>
          <a:bodyPr/>
          <a:lstStyle/>
          <a:p>
            <a:r>
              <a:rPr lang="fr-FR" altLang="fr-FR" dirty="0">
                <a:ea typeface="Helvetica" panose="020B0604020202020204" pitchFamily="34" charset="0"/>
              </a:rPr>
              <a:t>Juste équilibre dans l’expression</a:t>
            </a:r>
          </a:p>
        </p:txBody>
      </p:sp>
      <p:sp>
        <p:nvSpPr>
          <p:cNvPr id="3" name="Rectangle 3">
            <a:extLst>
              <a:ext uri="{FF2B5EF4-FFF2-40B4-BE49-F238E27FC236}">
                <a16:creationId xmlns:a16="http://schemas.microsoft.com/office/drawing/2014/main" id="{E453F765-DA21-987C-8EFB-3ACA8D7D5597}"/>
              </a:ext>
            </a:extLst>
          </p:cNvPr>
          <p:cNvSpPr>
            <a:spLocks noChangeArrowheads="1"/>
          </p:cNvSpPr>
          <p:nvPr/>
        </p:nvSpPr>
        <p:spPr bwMode="auto">
          <a:xfrm>
            <a:off x="358944" y="1186803"/>
            <a:ext cx="11304542"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pPr>
            <a:endParaRPr lang="fr-FR" altLang="fr-FR" sz="2000" dirty="0">
              <a:latin typeface="Avenir Next LT Pro" panose="020B0504020202020204" pitchFamily="34" charset="0"/>
              <a:ea typeface="Helvetica" panose="020B0604020202020204" pitchFamily="34" charset="0"/>
              <a:cs typeface="Helvetica" panose="020B0604020202020204" pitchFamily="34" charset="0"/>
            </a:endParaRPr>
          </a:p>
          <a:p>
            <a:pPr>
              <a:buFontTx/>
              <a:buNone/>
            </a:pPr>
            <a:r>
              <a:rPr lang="fr-FR" altLang="fr-FR" sz="2400" b="1" dirty="0">
                <a:latin typeface="Avenir Next LT Pro" panose="020B0504020202020204" pitchFamily="34" charset="0"/>
                <a:ea typeface="Helvetica" panose="020B0604020202020204" pitchFamily="34" charset="0"/>
              </a:rPr>
              <a:t>Mise en place d’une stratégie SELL &amp; TELL </a:t>
            </a:r>
          </a:p>
          <a:p>
            <a:pPr>
              <a:buFontTx/>
              <a:buNone/>
            </a:pPr>
            <a:r>
              <a:rPr lang="fr-FR" altLang="fr-FR" sz="2000" dirty="0">
                <a:latin typeface="Avenir Next LT Pro" panose="020B0504020202020204" pitchFamily="34" charset="0"/>
                <a:ea typeface="Helvetica" panose="020B0604020202020204" pitchFamily="34" charset="0"/>
              </a:rPr>
              <a:t>pour un PAC plus performant</a:t>
            </a:r>
            <a:endParaRPr lang="fr-FR" altLang="fr-FR" sz="2000" dirty="0">
              <a:latin typeface="Avenir Next LT Pro" panose="020B0504020202020204" pitchFamily="34" charset="0"/>
              <a:ea typeface="Helvetica" panose="020B0604020202020204" pitchFamily="34" charset="0"/>
              <a:cs typeface="Helvetica" panose="020B0604020202020204" pitchFamily="34" charset="0"/>
            </a:endParaRPr>
          </a:p>
        </p:txBody>
      </p:sp>
      <p:cxnSp>
        <p:nvCxnSpPr>
          <p:cNvPr id="4" name="Connecteur droit 3">
            <a:extLst>
              <a:ext uri="{FF2B5EF4-FFF2-40B4-BE49-F238E27FC236}">
                <a16:creationId xmlns:a16="http://schemas.microsoft.com/office/drawing/2014/main" id="{D48E2A72-67E6-A716-3216-C8D4F9C0F96C}"/>
              </a:ext>
            </a:extLst>
          </p:cNvPr>
          <p:cNvCxnSpPr/>
          <p:nvPr/>
        </p:nvCxnSpPr>
        <p:spPr>
          <a:xfrm>
            <a:off x="5115556" y="3521943"/>
            <a:ext cx="19202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Connecteur droit 6">
            <a:extLst>
              <a:ext uri="{FF2B5EF4-FFF2-40B4-BE49-F238E27FC236}">
                <a16:creationId xmlns:a16="http://schemas.microsoft.com/office/drawing/2014/main" id="{8B145FA2-BBF8-4FCB-1EE0-F314AB2F8C56}"/>
              </a:ext>
            </a:extLst>
          </p:cNvPr>
          <p:cNvCxnSpPr/>
          <p:nvPr/>
        </p:nvCxnSpPr>
        <p:spPr>
          <a:xfrm>
            <a:off x="5115556" y="3253673"/>
            <a:ext cx="7906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Connecteur droit 7">
            <a:extLst>
              <a:ext uri="{FF2B5EF4-FFF2-40B4-BE49-F238E27FC236}">
                <a16:creationId xmlns:a16="http://schemas.microsoft.com/office/drawing/2014/main" id="{9F3293E1-3A36-057F-3D25-6407CBCF3240}"/>
              </a:ext>
            </a:extLst>
          </p:cNvPr>
          <p:cNvCxnSpPr/>
          <p:nvPr/>
        </p:nvCxnSpPr>
        <p:spPr>
          <a:xfrm>
            <a:off x="6245110" y="3253673"/>
            <a:ext cx="7906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00B03202-2FC6-D3D6-2447-2B7CB4AAC9A2}"/>
              </a:ext>
            </a:extLst>
          </p:cNvPr>
          <p:cNvSpPr txBox="1"/>
          <p:nvPr/>
        </p:nvSpPr>
        <p:spPr>
          <a:xfrm>
            <a:off x="4872161" y="2722489"/>
            <a:ext cx="1200970" cy="635239"/>
          </a:xfrm>
          <a:prstGeom prst="rect">
            <a:avLst/>
          </a:prstGeom>
          <a:noFill/>
        </p:spPr>
        <p:txBody>
          <a:bodyPr wrap="none" rtlCol="0">
            <a:spAutoFit/>
          </a:bodyPr>
          <a:lstStyle/>
          <a:p>
            <a:r>
              <a:rPr lang="fr-FR" sz="3528" b="1" dirty="0">
                <a:latin typeface="Avenir Next LT Pro" panose="020B0504020202020204" pitchFamily="34" charset="0"/>
              </a:rPr>
              <a:t>SELL</a:t>
            </a:r>
          </a:p>
        </p:txBody>
      </p:sp>
      <p:sp>
        <p:nvSpPr>
          <p:cNvPr id="10" name="ZoneTexte 9">
            <a:extLst>
              <a:ext uri="{FF2B5EF4-FFF2-40B4-BE49-F238E27FC236}">
                <a16:creationId xmlns:a16="http://schemas.microsoft.com/office/drawing/2014/main" id="{EAE5B158-D700-F569-710C-FC8D2AA22764}"/>
              </a:ext>
            </a:extLst>
          </p:cNvPr>
          <p:cNvSpPr txBox="1"/>
          <p:nvPr/>
        </p:nvSpPr>
        <p:spPr>
          <a:xfrm>
            <a:off x="6134797" y="2722489"/>
            <a:ext cx="1196161" cy="635239"/>
          </a:xfrm>
          <a:prstGeom prst="rect">
            <a:avLst/>
          </a:prstGeom>
          <a:noFill/>
        </p:spPr>
        <p:txBody>
          <a:bodyPr wrap="none" rtlCol="0">
            <a:spAutoFit/>
          </a:bodyPr>
          <a:lstStyle/>
          <a:p>
            <a:r>
              <a:rPr lang="fr-FR" sz="3528" b="1" dirty="0">
                <a:latin typeface="Avenir Next LT Pro" panose="020B0504020202020204" pitchFamily="34" charset="0"/>
              </a:rPr>
              <a:t>TELL</a:t>
            </a:r>
          </a:p>
        </p:txBody>
      </p:sp>
      <p:sp>
        <p:nvSpPr>
          <p:cNvPr id="11" name="Triangle isocèle 10">
            <a:extLst>
              <a:ext uri="{FF2B5EF4-FFF2-40B4-BE49-F238E27FC236}">
                <a16:creationId xmlns:a16="http://schemas.microsoft.com/office/drawing/2014/main" id="{36617B43-EFB0-9740-A0D5-A07D97CEBF89}"/>
              </a:ext>
            </a:extLst>
          </p:cNvPr>
          <p:cNvSpPr/>
          <p:nvPr/>
        </p:nvSpPr>
        <p:spPr>
          <a:xfrm>
            <a:off x="5869559" y="3521944"/>
            <a:ext cx="413203" cy="48516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endParaRPr lang="fr-FR" sz="3528"/>
          </a:p>
        </p:txBody>
      </p:sp>
      <p:cxnSp>
        <p:nvCxnSpPr>
          <p:cNvPr id="12" name="Connecteur droit 11">
            <a:extLst>
              <a:ext uri="{FF2B5EF4-FFF2-40B4-BE49-F238E27FC236}">
                <a16:creationId xmlns:a16="http://schemas.microsoft.com/office/drawing/2014/main" id="{3E5F6985-6BD8-4270-1696-BAFB687FC4D5}"/>
              </a:ext>
            </a:extLst>
          </p:cNvPr>
          <p:cNvCxnSpPr/>
          <p:nvPr/>
        </p:nvCxnSpPr>
        <p:spPr>
          <a:xfrm>
            <a:off x="9316505" y="3383103"/>
            <a:ext cx="1920240" cy="29650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Connecteur droit 12">
            <a:extLst>
              <a:ext uri="{FF2B5EF4-FFF2-40B4-BE49-F238E27FC236}">
                <a16:creationId xmlns:a16="http://schemas.microsoft.com/office/drawing/2014/main" id="{43570077-DA58-3C11-2DCD-1733094CAFD5}"/>
              </a:ext>
            </a:extLst>
          </p:cNvPr>
          <p:cNvCxnSpPr/>
          <p:nvPr/>
        </p:nvCxnSpPr>
        <p:spPr>
          <a:xfrm>
            <a:off x="9316506" y="3253673"/>
            <a:ext cx="7906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a:extLst>
              <a:ext uri="{FF2B5EF4-FFF2-40B4-BE49-F238E27FC236}">
                <a16:creationId xmlns:a16="http://schemas.microsoft.com/office/drawing/2014/main" id="{6BB77EB0-6DDD-26F6-1E75-1848D566B539}"/>
              </a:ext>
            </a:extLst>
          </p:cNvPr>
          <p:cNvCxnSpPr/>
          <p:nvPr/>
        </p:nvCxnSpPr>
        <p:spPr>
          <a:xfrm>
            <a:off x="10575922" y="3414549"/>
            <a:ext cx="7906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a16="http://schemas.microsoft.com/office/drawing/2014/main" id="{D1B6D312-A33B-A172-210A-B0529613FEFC}"/>
              </a:ext>
            </a:extLst>
          </p:cNvPr>
          <p:cNvSpPr txBox="1"/>
          <p:nvPr/>
        </p:nvSpPr>
        <p:spPr>
          <a:xfrm>
            <a:off x="9076600" y="2722489"/>
            <a:ext cx="1200970" cy="635239"/>
          </a:xfrm>
          <a:prstGeom prst="rect">
            <a:avLst/>
          </a:prstGeom>
          <a:noFill/>
        </p:spPr>
        <p:txBody>
          <a:bodyPr wrap="none" rtlCol="0">
            <a:spAutoFit/>
          </a:bodyPr>
          <a:lstStyle/>
          <a:p>
            <a:r>
              <a:rPr lang="fr-FR" sz="3528" b="1" dirty="0">
                <a:latin typeface="Avenir Next LT Pro" panose="020B0504020202020204" pitchFamily="34" charset="0"/>
              </a:rPr>
              <a:t>SELL</a:t>
            </a:r>
          </a:p>
        </p:txBody>
      </p:sp>
      <p:sp>
        <p:nvSpPr>
          <p:cNvPr id="16" name="ZoneTexte 15">
            <a:extLst>
              <a:ext uri="{FF2B5EF4-FFF2-40B4-BE49-F238E27FC236}">
                <a16:creationId xmlns:a16="http://schemas.microsoft.com/office/drawing/2014/main" id="{4A6DE492-637C-DB56-626D-883A67C73279}"/>
              </a:ext>
            </a:extLst>
          </p:cNvPr>
          <p:cNvSpPr txBox="1"/>
          <p:nvPr/>
        </p:nvSpPr>
        <p:spPr>
          <a:xfrm>
            <a:off x="10373184" y="2883364"/>
            <a:ext cx="1196161" cy="635239"/>
          </a:xfrm>
          <a:prstGeom prst="rect">
            <a:avLst/>
          </a:prstGeom>
          <a:noFill/>
        </p:spPr>
        <p:txBody>
          <a:bodyPr wrap="none" rtlCol="0">
            <a:spAutoFit/>
          </a:bodyPr>
          <a:lstStyle/>
          <a:p>
            <a:r>
              <a:rPr lang="fr-FR" sz="3528" b="1" dirty="0">
                <a:latin typeface="Avenir Next LT Pro" panose="020B0504020202020204" pitchFamily="34" charset="0"/>
              </a:rPr>
              <a:t>TELL</a:t>
            </a:r>
          </a:p>
        </p:txBody>
      </p:sp>
      <p:sp>
        <p:nvSpPr>
          <p:cNvPr id="17" name="Triangle isocèle 16">
            <a:extLst>
              <a:ext uri="{FF2B5EF4-FFF2-40B4-BE49-F238E27FC236}">
                <a16:creationId xmlns:a16="http://schemas.microsoft.com/office/drawing/2014/main" id="{456CBD8D-055E-1EE1-A132-C7492667292B}"/>
              </a:ext>
            </a:extLst>
          </p:cNvPr>
          <p:cNvSpPr/>
          <p:nvPr/>
        </p:nvSpPr>
        <p:spPr>
          <a:xfrm>
            <a:off x="10070508" y="3521944"/>
            <a:ext cx="413203" cy="48516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endParaRPr lang="fr-FR" sz="3528"/>
          </a:p>
        </p:txBody>
      </p:sp>
      <p:cxnSp>
        <p:nvCxnSpPr>
          <p:cNvPr id="18" name="Connecteur droit 17">
            <a:extLst>
              <a:ext uri="{FF2B5EF4-FFF2-40B4-BE49-F238E27FC236}">
                <a16:creationId xmlns:a16="http://schemas.microsoft.com/office/drawing/2014/main" id="{3B351B11-35AC-C9FF-A995-5F8E071235E3}"/>
              </a:ext>
            </a:extLst>
          </p:cNvPr>
          <p:cNvCxnSpPr/>
          <p:nvPr/>
        </p:nvCxnSpPr>
        <p:spPr>
          <a:xfrm flipV="1">
            <a:off x="1005122" y="3312503"/>
            <a:ext cx="1964963" cy="4730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Connecteur droit 18">
            <a:extLst>
              <a:ext uri="{FF2B5EF4-FFF2-40B4-BE49-F238E27FC236}">
                <a16:creationId xmlns:a16="http://schemas.microsoft.com/office/drawing/2014/main" id="{FF03F4D4-91BA-026F-6C36-66C29DC8C0E0}"/>
              </a:ext>
            </a:extLst>
          </p:cNvPr>
          <p:cNvCxnSpPr/>
          <p:nvPr/>
        </p:nvCxnSpPr>
        <p:spPr>
          <a:xfrm>
            <a:off x="945011" y="3512206"/>
            <a:ext cx="7906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Connecteur droit 19">
            <a:extLst>
              <a:ext uri="{FF2B5EF4-FFF2-40B4-BE49-F238E27FC236}">
                <a16:creationId xmlns:a16="http://schemas.microsoft.com/office/drawing/2014/main" id="{6E34793A-0923-D574-C99D-5B74DEF4E4F9}"/>
              </a:ext>
            </a:extLst>
          </p:cNvPr>
          <p:cNvCxnSpPr/>
          <p:nvPr/>
        </p:nvCxnSpPr>
        <p:spPr>
          <a:xfrm>
            <a:off x="2195088" y="3253673"/>
            <a:ext cx="7906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ZoneTexte 20">
            <a:extLst>
              <a:ext uri="{FF2B5EF4-FFF2-40B4-BE49-F238E27FC236}">
                <a16:creationId xmlns:a16="http://schemas.microsoft.com/office/drawing/2014/main" id="{3B48E979-5DBD-DD0B-30A9-D68D1EA9627E}"/>
              </a:ext>
            </a:extLst>
          </p:cNvPr>
          <p:cNvSpPr txBox="1"/>
          <p:nvPr/>
        </p:nvSpPr>
        <p:spPr>
          <a:xfrm>
            <a:off x="741901" y="2981021"/>
            <a:ext cx="1200970" cy="635239"/>
          </a:xfrm>
          <a:prstGeom prst="rect">
            <a:avLst/>
          </a:prstGeom>
          <a:noFill/>
        </p:spPr>
        <p:txBody>
          <a:bodyPr wrap="none" rtlCol="0">
            <a:spAutoFit/>
          </a:bodyPr>
          <a:lstStyle/>
          <a:p>
            <a:r>
              <a:rPr lang="fr-FR" sz="3528" b="1" dirty="0">
                <a:latin typeface="Avenir Next LT Pro" panose="020B0504020202020204" pitchFamily="34" charset="0"/>
              </a:rPr>
              <a:t>SELL</a:t>
            </a:r>
          </a:p>
        </p:txBody>
      </p:sp>
      <p:sp>
        <p:nvSpPr>
          <p:cNvPr id="22" name="ZoneTexte 21">
            <a:extLst>
              <a:ext uri="{FF2B5EF4-FFF2-40B4-BE49-F238E27FC236}">
                <a16:creationId xmlns:a16="http://schemas.microsoft.com/office/drawing/2014/main" id="{0B591872-B705-CC3F-AAB8-3594BA489853}"/>
              </a:ext>
            </a:extLst>
          </p:cNvPr>
          <p:cNvSpPr txBox="1"/>
          <p:nvPr/>
        </p:nvSpPr>
        <p:spPr>
          <a:xfrm>
            <a:off x="2044681" y="2722489"/>
            <a:ext cx="1196161" cy="635239"/>
          </a:xfrm>
          <a:prstGeom prst="rect">
            <a:avLst/>
          </a:prstGeom>
          <a:noFill/>
        </p:spPr>
        <p:txBody>
          <a:bodyPr wrap="none" rtlCol="0">
            <a:spAutoFit/>
          </a:bodyPr>
          <a:lstStyle/>
          <a:p>
            <a:r>
              <a:rPr lang="fr-FR" sz="3528" b="1" dirty="0">
                <a:latin typeface="Avenir Next LT Pro" panose="020B0504020202020204" pitchFamily="34" charset="0"/>
              </a:rPr>
              <a:t>TELL</a:t>
            </a:r>
          </a:p>
        </p:txBody>
      </p:sp>
      <p:sp>
        <p:nvSpPr>
          <p:cNvPr id="23" name="Triangle isocèle 22">
            <a:extLst>
              <a:ext uri="{FF2B5EF4-FFF2-40B4-BE49-F238E27FC236}">
                <a16:creationId xmlns:a16="http://schemas.microsoft.com/office/drawing/2014/main" id="{F773718C-31FA-786F-90AE-989B53DD9037}"/>
              </a:ext>
            </a:extLst>
          </p:cNvPr>
          <p:cNvSpPr/>
          <p:nvPr/>
        </p:nvSpPr>
        <p:spPr>
          <a:xfrm>
            <a:off x="1819537" y="3521944"/>
            <a:ext cx="413203" cy="484765"/>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endParaRPr lang="fr-FR" sz="3528"/>
          </a:p>
        </p:txBody>
      </p:sp>
      <p:sp>
        <p:nvSpPr>
          <p:cNvPr id="24" name="Rectangle 23">
            <a:extLst>
              <a:ext uri="{FF2B5EF4-FFF2-40B4-BE49-F238E27FC236}">
                <a16:creationId xmlns:a16="http://schemas.microsoft.com/office/drawing/2014/main" id="{C655563A-5B54-E7E0-FA27-0C843A20CEFB}"/>
              </a:ext>
            </a:extLst>
          </p:cNvPr>
          <p:cNvSpPr/>
          <p:nvPr/>
        </p:nvSpPr>
        <p:spPr>
          <a:xfrm>
            <a:off x="4248944" y="2299918"/>
            <a:ext cx="668773" cy="1988237"/>
          </a:xfrm>
          <a:prstGeom prst="rect">
            <a:avLst/>
          </a:prstGeom>
        </p:spPr>
        <p:txBody>
          <a:bodyPr wrap="none">
            <a:spAutoFit/>
          </a:bodyPr>
          <a:lstStyle/>
          <a:p>
            <a:r>
              <a:rPr lang="fr-FR" sz="12320" dirty="0"/>
              <a:t>[</a:t>
            </a:r>
          </a:p>
        </p:txBody>
      </p:sp>
      <p:sp>
        <p:nvSpPr>
          <p:cNvPr id="25" name="Rectangle 24">
            <a:extLst>
              <a:ext uri="{FF2B5EF4-FFF2-40B4-BE49-F238E27FC236}">
                <a16:creationId xmlns:a16="http://schemas.microsoft.com/office/drawing/2014/main" id="{ED956B1C-707C-7ED7-5B9F-20E713ADF313}"/>
              </a:ext>
            </a:extLst>
          </p:cNvPr>
          <p:cNvSpPr/>
          <p:nvPr/>
        </p:nvSpPr>
        <p:spPr>
          <a:xfrm rot="10800000">
            <a:off x="7278207" y="2531745"/>
            <a:ext cx="668773" cy="1988237"/>
          </a:xfrm>
          <a:prstGeom prst="rect">
            <a:avLst/>
          </a:prstGeom>
        </p:spPr>
        <p:txBody>
          <a:bodyPr wrap="none">
            <a:spAutoFit/>
          </a:bodyPr>
          <a:lstStyle/>
          <a:p>
            <a:r>
              <a:rPr lang="fr-FR" sz="12320" dirty="0"/>
              <a:t>[</a:t>
            </a:r>
          </a:p>
        </p:txBody>
      </p:sp>
      <p:sp>
        <p:nvSpPr>
          <p:cNvPr id="26" name="Rectangle 25">
            <a:extLst>
              <a:ext uri="{FF2B5EF4-FFF2-40B4-BE49-F238E27FC236}">
                <a16:creationId xmlns:a16="http://schemas.microsoft.com/office/drawing/2014/main" id="{6A70F127-095C-ED88-927E-8343109874F5}"/>
              </a:ext>
            </a:extLst>
          </p:cNvPr>
          <p:cNvSpPr/>
          <p:nvPr/>
        </p:nvSpPr>
        <p:spPr>
          <a:xfrm>
            <a:off x="578216" y="4360258"/>
            <a:ext cx="5380607" cy="2308324"/>
          </a:xfrm>
          <a:prstGeom prst="rect">
            <a:avLst/>
          </a:prstGeom>
        </p:spPr>
        <p:txBody>
          <a:bodyPr wrap="square">
            <a:spAutoFit/>
          </a:bodyPr>
          <a:lstStyle/>
          <a:p>
            <a:r>
              <a:rPr lang="fr-FR" b="1" dirty="0">
                <a:latin typeface="Avenir Next LT Pro" panose="020B0504020202020204" pitchFamily="34" charset="0"/>
                <a:cs typeface="Helvetica" panose="020B0604020202020204" pitchFamily="34" charset="0"/>
              </a:rPr>
              <a:t>Expression SELL </a:t>
            </a:r>
            <a:br>
              <a:rPr lang="fr-FR" b="1" dirty="0">
                <a:latin typeface="Avenir Next LT Pro" panose="020B0504020202020204" pitchFamily="34" charset="0"/>
                <a:cs typeface="Helvetica" panose="020B0604020202020204" pitchFamily="34" charset="0"/>
              </a:rPr>
            </a:br>
            <a:r>
              <a:rPr lang="fr-FR" altLang="fr-FR" b="1" dirty="0">
                <a:solidFill>
                  <a:schemeClr val="bg1"/>
                </a:solidFill>
                <a:highlight>
                  <a:srgbClr val="6F8E30"/>
                </a:highlight>
                <a:latin typeface="Avenir Next LT Pro" panose="020B0504020202020204" pitchFamily="34" charset="0"/>
                <a:ea typeface="Helvetica" panose="020B0604020202020204" pitchFamily="34" charset="0"/>
                <a:cs typeface="Helvetica" panose="020B0604020202020204" pitchFamily="34" charset="0"/>
              </a:rPr>
              <a:t>ADOPTER UN STYLE COMMERCIAL</a:t>
            </a:r>
            <a:endParaRPr lang="fr-FR" b="1" dirty="0">
              <a:solidFill>
                <a:schemeClr val="bg1"/>
              </a:solidFill>
              <a:highlight>
                <a:srgbClr val="6F8E30"/>
              </a:highlight>
              <a:latin typeface="Avenir Next LT Pro" panose="020B0504020202020204" pitchFamily="34" charset="0"/>
              <a:cs typeface="Helvetica" panose="020B0604020202020204" pitchFamily="34" charset="0"/>
            </a:endParaRPr>
          </a:p>
          <a:p>
            <a:r>
              <a:rPr lang="fr-FR" dirty="0">
                <a:latin typeface="Avenir Next LT Pro" panose="020B0504020202020204" pitchFamily="34" charset="0"/>
                <a:cs typeface="Helvetica" panose="020B0604020202020204" pitchFamily="34" charset="0"/>
              </a:rPr>
              <a:t>&gt;&gt;Adopter une prise de parole assumée de compétitivité sur les offres et sur les prix</a:t>
            </a:r>
          </a:p>
          <a:p>
            <a:r>
              <a:rPr lang="fr-FR" dirty="0">
                <a:latin typeface="Avenir Next LT Pro" panose="020B0504020202020204" pitchFamily="34" charset="0"/>
                <a:cs typeface="Helvetica" panose="020B0604020202020204" pitchFamily="34" charset="0"/>
              </a:rPr>
              <a:t>Exemples : Théâtralisation des offres</a:t>
            </a:r>
          </a:p>
          <a:p>
            <a:r>
              <a:rPr lang="fr-FR" dirty="0">
                <a:latin typeface="Avenir Next LT Pro" panose="020B0504020202020204" pitchFamily="34" charset="0"/>
                <a:cs typeface="Helvetica" panose="020B0604020202020204" pitchFamily="34" charset="0"/>
              </a:rPr>
              <a:t>Les offres commerciales sont des leviers d’étonnement</a:t>
            </a:r>
          </a:p>
          <a:p>
            <a:endParaRPr lang="fr-FR" dirty="0">
              <a:latin typeface="Avenir Next LT Pro" panose="020B0504020202020204" pitchFamily="34" charset="0"/>
              <a:cs typeface="Helvetica" panose="020B0604020202020204" pitchFamily="34" charset="0"/>
            </a:endParaRPr>
          </a:p>
        </p:txBody>
      </p:sp>
      <p:sp>
        <p:nvSpPr>
          <p:cNvPr id="27" name="Rectangle 26">
            <a:extLst>
              <a:ext uri="{FF2B5EF4-FFF2-40B4-BE49-F238E27FC236}">
                <a16:creationId xmlns:a16="http://schemas.microsoft.com/office/drawing/2014/main" id="{2BE5304A-1822-5B8C-6162-62F80200CEDB}"/>
              </a:ext>
            </a:extLst>
          </p:cNvPr>
          <p:cNvSpPr/>
          <p:nvPr/>
        </p:nvSpPr>
        <p:spPr>
          <a:xfrm>
            <a:off x="6096000" y="4357477"/>
            <a:ext cx="5948987" cy="2031325"/>
          </a:xfrm>
          <a:prstGeom prst="rect">
            <a:avLst/>
          </a:prstGeom>
        </p:spPr>
        <p:txBody>
          <a:bodyPr wrap="square">
            <a:spAutoFit/>
          </a:bodyPr>
          <a:lstStyle/>
          <a:p>
            <a:r>
              <a:rPr lang="fr-FR" b="1" dirty="0">
                <a:latin typeface="Avenir Next LT Pro" panose="020B0504020202020204" pitchFamily="34" charset="0"/>
                <a:cs typeface="Helvetica" panose="020B0604020202020204" pitchFamily="34" charset="0"/>
              </a:rPr>
              <a:t>Expression TELL </a:t>
            </a:r>
            <a:br>
              <a:rPr lang="fr-FR" b="1" dirty="0">
                <a:latin typeface="Avenir Next LT Pro" panose="020B0504020202020204" pitchFamily="34" charset="0"/>
                <a:cs typeface="Helvetica" panose="020B0604020202020204" pitchFamily="34" charset="0"/>
              </a:rPr>
            </a:br>
            <a:r>
              <a:rPr lang="fr-FR" altLang="fr-FR" b="1" dirty="0">
                <a:solidFill>
                  <a:schemeClr val="bg1"/>
                </a:solidFill>
                <a:highlight>
                  <a:srgbClr val="6F8E30"/>
                </a:highlight>
                <a:latin typeface="Avenir Next LT Pro" panose="020B0504020202020204" pitchFamily="34" charset="0"/>
                <a:ea typeface="Helvetica" panose="020B0604020202020204" pitchFamily="34" charset="0"/>
                <a:cs typeface="Helvetica" panose="020B0604020202020204" pitchFamily="34" charset="0"/>
              </a:rPr>
              <a:t>INTÉGRER LA MISE EN SCÈNE D’UNE APPROCHE SERVICE  ‘CONSEIL’</a:t>
            </a:r>
            <a:endParaRPr lang="fr-FR" b="1" dirty="0">
              <a:solidFill>
                <a:schemeClr val="bg1"/>
              </a:solidFill>
              <a:highlight>
                <a:srgbClr val="6F8E30"/>
              </a:highlight>
              <a:latin typeface="Avenir Next LT Pro" panose="020B0504020202020204" pitchFamily="34" charset="0"/>
              <a:cs typeface="Helvetica" panose="020B0604020202020204" pitchFamily="34" charset="0"/>
            </a:endParaRPr>
          </a:p>
          <a:p>
            <a:r>
              <a:rPr lang="fr-FR" dirty="0">
                <a:latin typeface="Avenir Next LT Pro" panose="020B0504020202020204" pitchFamily="34" charset="0"/>
                <a:cs typeface="Helvetica" panose="020B0604020202020204" pitchFamily="34" charset="0"/>
              </a:rPr>
              <a:t>&gt;&gt;  En couv &amp; à l’intérieur des dépliants pour rythmer la prise de parole</a:t>
            </a:r>
          </a:p>
          <a:p>
            <a:r>
              <a:rPr lang="fr-FR" dirty="0">
                <a:latin typeface="Avenir Next LT Pro" panose="020B0504020202020204" pitchFamily="34" charset="0"/>
                <a:cs typeface="Helvetica" panose="020B0604020202020204" pitchFamily="34" charset="0"/>
              </a:rPr>
              <a:t>&gt;&gt; Soutenir la transversalité du contenu ON/OFF</a:t>
            </a:r>
          </a:p>
          <a:p>
            <a:r>
              <a:rPr lang="fr-FR" dirty="0">
                <a:latin typeface="Avenir Next LT Pro" panose="020B0504020202020204" pitchFamily="34" charset="0"/>
                <a:cs typeface="Helvetica" panose="020B0604020202020204" pitchFamily="34" charset="0"/>
              </a:rPr>
              <a:t>	</a:t>
            </a:r>
          </a:p>
        </p:txBody>
      </p:sp>
      <p:sp>
        <p:nvSpPr>
          <p:cNvPr id="28" name="Titre 3">
            <a:extLst>
              <a:ext uri="{FF2B5EF4-FFF2-40B4-BE49-F238E27FC236}">
                <a16:creationId xmlns:a16="http://schemas.microsoft.com/office/drawing/2014/main" id="{AE9723AC-2853-626F-7BD0-F50CD7E24AC0}"/>
              </a:ext>
            </a:extLst>
          </p:cNvPr>
          <p:cNvSpPr txBox="1">
            <a:spLocks/>
          </p:cNvSpPr>
          <p:nvPr/>
        </p:nvSpPr>
        <p:spPr bwMode="auto">
          <a:xfrm>
            <a:off x="609600" y="239152"/>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fr-FR" dirty="0"/>
              <a:t>Recommandation #2 </a:t>
            </a:r>
          </a:p>
        </p:txBody>
      </p:sp>
    </p:spTree>
    <p:extLst>
      <p:ext uri="{BB962C8B-B14F-4D97-AF65-F5344CB8AC3E}">
        <p14:creationId xmlns:p14="http://schemas.microsoft.com/office/powerpoint/2010/main" val="40509495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0252D-5D57-4F64-8101-70ED7CD3432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C0E6BDF-4B7A-44AF-C6AE-0698DAACC22C}"/>
              </a:ext>
            </a:extLst>
          </p:cNvPr>
          <p:cNvSpPr>
            <a:spLocks noGrp="1"/>
          </p:cNvSpPr>
          <p:nvPr>
            <p:ph type="title"/>
          </p:nvPr>
        </p:nvSpPr>
        <p:spPr/>
        <p:txBody>
          <a:bodyPr/>
          <a:lstStyle/>
          <a:p>
            <a:r>
              <a:rPr lang="fr-FR" dirty="0"/>
              <a:t>Simplifier la prise de parole</a:t>
            </a:r>
          </a:p>
        </p:txBody>
      </p:sp>
      <p:sp>
        <p:nvSpPr>
          <p:cNvPr id="5" name="Rectangle à coins arrondis 5">
            <a:extLst>
              <a:ext uri="{FF2B5EF4-FFF2-40B4-BE49-F238E27FC236}">
                <a16:creationId xmlns:a16="http://schemas.microsoft.com/office/drawing/2014/main" id="{693E5D53-264C-0869-74B0-CF2267562ECA}"/>
              </a:ext>
            </a:extLst>
          </p:cNvPr>
          <p:cNvSpPr/>
          <p:nvPr/>
        </p:nvSpPr>
        <p:spPr>
          <a:xfrm>
            <a:off x="609600" y="3356992"/>
            <a:ext cx="2031856" cy="1290421"/>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a:latin typeface="Avenir Next LT Pro" panose="020B0504020202020204" pitchFamily="34" charset="0"/>
              </a:rPr>
              <a:t>TEMPS FORTS</a:t>
            </a:r>
          </a:p>
        </p:txBody>
      </p:sp>
      <p:sp>
        <p:nvSpPr>
          <p:cNvPr id="6" name="Rectangle à coins arrondis 6">
            <a:extLst>
              <a:ext uri="{FF2B5EF4-FFF2-40B4-BE49-F238E27FC236}">
                <a16:creationId xmlns:a16="http://schemas.microsoft.com/office/drawing/2014/main" id="{2EAE6143-5CE0-DC5E-8A0D-B55955BC7BF9}"/>
              </a:ext>
            </a:extLst>
          </p:cNvPr>
          <p:cNvSpPr/>
          <p:nvPr/>
        </p:nvSpPr>
        <p:spPr>
          <a:xfrm>
            <a:off x="3384875" y="3356992"/>
            <a:ext cx="2031856" cy="1290421"/>
          </a:xfrm>
          <a:prstGeom prst="roundRect">
            <a:avLst/>
          </a:prstGeom>
          <a:solidFill>
            <a:srgbClr val="6F8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a:latin typeface="Avenir Next LT Pro" panose="020B0504020202020204" pitchFamily="34" charset="0"/>
              </a:rPr>
              <a:t>OPERATIONS</a:t>
            </a:r>
            <a:br>
              <a:rPr lang="fr-FR" sz="1400" b="1" dirty="0">
                <a:latin typeface="Avenir Next LT Pro" panose="020B0504020202020204" pitchFamily="34" charset="0"/>
              </a:rPr>
            </a:br>
            <a:r>
              <a:rPr lang="fr-FR" sz="1400" b="1" dirty="0">
                <a:latin typeface="Avenir Next LT Pro" panose="020B0504020202020204" pitchFamily="34" charset="0"/>
              </a:rPr>
              <a:t>TRANSVERSES </a:t>
            </a:r>
          </a:p>
          <a:p>
            <a:pPr algn="ctr"/>
            <a:r>
              <a:rPr lang="fr-FR" sz="1400" b="1" dirty="0">
                <a:latin typeface="Avenir Next LT Pro" panose="020B0504020202020204" pitchFamily="34" charset="0"/>
              </a:rPr>
              <a:t>DE SAISON</a:t>
            </a:r>
          </a:p>
        </p:txBody>
      </p:sp>
      <p:sp>
        <p:nvSpPr>
          <p:cNvPr id="7" name="Rectangle à coins arrondis 7">
            <a:extLst>
              <a:ext uri="{FF2B5EF4-FFF2-40B4-BE49-F238E27FC236}">
                <a16:creationId xmlns:a16="http://schemas.microsoft.com/office/drawing/2014/main" id="{947696DC-41D3-B6FB-FC32-73F12F161EC9}"/>
              </a:ext>
            </a:extLst>
          </p:cNvPr>
          <p:cNvSpPr/>
          <p:nvPr/>
        </p:nvSpPr>
        <p:spPr>
          <a:xfrm>
            <a:off x="6083401" y="3356992"/>
            <a:ext cx="2031856" cy="1290421"/>
          </a:xfrm>
          <a:prstGeom prst="round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a:latin typeface="Avenir Next LT Pro" panose="020B0504020202020204" pitchFamily="34" charset="0"/>
              </a:rPr>
              <a:t>COMMUNICATION ‘METIERS‘ </a:t>
            </a:r>
          </a:p>
          <a:p>
            <a:pPr algn="ctr"/>
            <a:r>
              <a:rPr lang="fr-FR" sz="1400" b="1" dirty="0">
                <a:latin typeface="Avenir Next LT Pro" panose="020B0504020202020204" pitchFamily="34" charset="0"/>
              </a:rPr>
              <a:t>EXPERT /</a:t>
            </a:r>
          </a:p>
          <a:p>
            <a:pPr algn="ctr"/>
            <a:r>
              <a:rPr lang="fr-FR" sz="1400" b="1" dirty="0">
                <a:latin typeface="Avenir Next LT Pro" panose="020B0504020202020204" pitchFamily="34" charset="0"/>
              </a:rPr>
              <a:t>THEMATIQUE </a:t>
            </a:r>
            <a:br>
              <a:rPr lang="fr-FR" sz="1400" b="1" dirty="0">
                <a:latin typeface="Avenir Next LT Pro" panose="020B0504020202020204" pitchFamily="34" charset="0"/>
              </a:rPr>
            </a:br>
            <a:r>
              <a:rPr lang="fr-FR" sz="1400" b="1" dirty="0">
                <a:latin typeface="Avenir Next LT Pro" panose="020B0504020202020204" pitchFamily="34" charset="0"/>
              </a:rPr>
              <a:t>PAR FAMILLE</a:t>
            </a:r>
          </a:p>
        </p:txBody>
      </p:sp>
      <p:sp>
        <p:nvSpPr>
          <p:cNvPr id="8" name="Ellipse 7">
            <a:extLst>
              <a:ext uri="{FF2B5EF4-FFF2-40B4-BE49-F238E27FC236}">
                <a16:creationId xmlns:a16="http://schemas.microsoft.com/office/drawing/2014/main" id="{FD825BA8-C5F6-0BC0-D04E-571F51DFA953}"/>
              </a:ext>
            </a:extLst>
          </p:cNvPr>
          <p:cNvSpPr/>
          <p:nvPr/>
        </p:nvSpPr>
        <p:spPr>
          <a:xfrm>
            <a:off x="152399" y="2814067"/>
            <a:ext cx="707250" cy="707250"/>
          </a:xfrm>
          <a:prstGeom prst="ellipse">
            <a:avLst/>
          </a:prstGeom>
          <a:solidFill>
            <a:schemeClr val="accent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a:latin typeface="Aharoni" panose="02010803020104030203" pitchFamily="2" charset="-79"/>
                <a:cs typeface="Aharoni" panose="02010803020104030203" pitchFamily="2" charset="-79"/>
              </a:rPr>
              <a:t>1</a:t>
            </a:r>
          </a:p>
        </p:txBody>
      </p:sp>
      <p:sp>
        <p:nvSpPr>
          <p:cNvPr id="9" name="Ellipse 8">
            <a:extLst>
              <a:ext uri="{FF2B5EF4-FFF2-40B4-BE49-F238E27FC236}">
                <a16:creationId xmlns:a16="http://schemas.microsoft.com/office/drawing/2014/main" id="{49FE92E3-64CC-343E-88A6-5A58AAA29346}"/>
              </a:ext>
            </a:extLst>
          </p:cNvPr>
          <p:cNvSpPr/>
          <p:nvPr/>
        </p:nvSpPr>
        <p:spPr>
          <a:xfrm>
            <a:off x="2927674" y="2814067"/>
            <a:ext cx="707250" cy="707250"/>
          </a:xfrm>
          <a:prstGeom prst="ellipse">
            <a:avLst/>
          </a:prstGeom>
          <a:solidFill>
            <a:srgbClr val="6F8E3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a:latin typeface="Aharoni" panose="02010803020104030203" pitchFamily="2" charset="-79"/>
                <a:cs typeface="Aharoni" panose="02010803020104030203" pitchFamily="2" charset="-79"/>
              </a:rPr>
              <a:t>2</a:t>
            </a:r>
          </a:p>
        </p:txBody>
      </p:sp>
      <p:sp>
        <p:nvSpPr>
          <p:cNvPr id="10" name="Ellipse 9">
            <a:extLst>
              <a:ext uri="{FF2B5EF4-FFF2-40B4-BE49-F238E27FC236}">
                <a16:creationId xmlns:a16="http://schemas.microsoft.com/office/drawing/2014/main" id="{015911B8-0DBB-C45B-0A55-A893B9456C0E}"/>
              </a:ext>
            </a:extLst>
          </p:cNvPr>
          <p:cNvSpPr/>
          <p:nvPr/>
        </p:nvSpPr>
        <p:spPr>
          <a:xfrm>
            <a:off x="5626200" y="2814067"/>
            <a:ext cx="707250" cy="707250"/>
          </a:xfrm>
          <a:prstGeom prst="ellipse">
            <a:avLst/>
          </a:prstGeom>
          <a:solidFill>
            <a:srgbClr val="B6CA4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a:latin typeface="Aharoni" panose="02010803020104030203" pitchFamily="2" charset="-79"/>
                <a:cs typeface="Aharoni" panose="02010803020104030203" pitchFamily="2" charset="-79"/>
              </a:rPr>
              <a:t>3</a:t>
            </a:r>
          </a:p>
        </p:txBody>
      </p:sp>
      <p:sp>
        <p:nvSpPr>
          <p:cNvPr id="12" name="Rectangle à coins arrondis 12">
            <a:extLst>
              <a:ext uri="{FF2B5EF4-FFF2-40B4-BE49-F238E27FC236}">
                <a16:creationId xmlns:a16="http://schemas.microsoft.com/office/drawing/2014/main" id="{D77A2911-1339-EFFA-0B59-FD2DB086C662}"/>
              </a:ext>
            </a:extLst>
          </p:cNvPr>
          <p:cNvSpPr/>
          <p:nvPr/>
        </p:nvSpPr>
        <p:spPr>
          <a:xfrm>
            <a:off x="9552384" y="3318105"/>
            <a:ext cx="2031856" cy="1290421"/>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a:latin typeface="Avenir Next LT Pro" panose="020B0504020202020204" pitchFamily="34" charset="0"/>
              </a:rPr>
              <a:t>ACTIVATIONS LOCALES</a:t>
            </a:r>
          </a:p>
        </p:txBody>
      </p:sp>
      <p:sp>
        <p:nvSpPr>
          <p:cNvPr id="14" name="Croix 13">
            <a:extLst>
              <a:ext uri="{FF2B5EF4-FFF2-40B4-BE49-F238E27FC236}">
                <a16:creationId xmlns:a16="http://schemas.microsoft.com/office/drawing/2014/main" id="{15864250-3118-2FC1-ECFA-C25219539243}"/>
              </a:ext>
            </a:extLst>
          </p:cNvPr>
          <p:cNvSpPr/>
          <p:nvPr/>
        </p:nvSpPr>
        <p:spPr>
          <a:xfrm>
            <a:off x="8688288" y="3645024"/>
            <a:ext cx="714158" cy="699771"/>
          </a:xfrm>
          <a:prstGeom prst="plus">
            <a:avLst>
              <a:gd name="adj" fmla="val 38990"/>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25B296D3-E1D0-BFB0-713E-64FC6DDFB9E9}"/>
              </a:ext>
            </a:extLst>
          </p:cNvPr>
          <p:cNvSpPr/>
          <p:nvPr/>
        </p:nvSpPr>
        <p:spPr>
          <a:xfrm>
            <a:off x="255511" y="1710164"/>
            <a:ext cx="10167079" cy="584775"/>
          </a:xfrm>
          <a:prstGeom prst="rect">
            <a:avLst/>
          </a:prstGeom>
        </p:spPr>
        <p:txBody>
          <a:bodyPr wrap="none">
            <a:spAutoFit/>
          </a:bodyPr>
          <a:lstStyle/>
          <a:p>
            <a:r>
              <a:rPr lang="fr-FR" altLang="fr-FR" sz="3200" dirty="0">
                <a:latin typeface="Avenir Next LT Pro" panose="020B0504020202020204" pitchFamily="34" charset="0"/>
                <a:ea typeface="Helvetica" panose="020B0604020202020204" pitchFamily="34" charset="0"/>
              </a:rPr>
              <a:t>Structuration du plan autour de 4 niveaux d’opération</a:t>
            </a:r>
            <a:endParaRPr lang="fr-FR" sz="3200" dirty="0">
              <a:latin typeface="Avenir Next LT Pro" panose="020B0504020202020204" pitchFamily="34" charset="0"/>
            </a:endParaRPr>
          </a:p>
        </p:txBody>
      </p:sp>
      <p:sp>
        <p:nvSpPr>
          <p:cNvPr id="16" name="Rectangle à coins arrondis 16">
            <a:extLst>
              <a:ext uri="{FF2B5EF4-FFF2-40B4-BE49-F238E27FC236}">
                <a16:creationId xmlns:a16="http://schemas.microsoft.com/office/drawing/2014/main" id="{45817FCE-9150-BE01-CFCA-9BDC00025948}"/>
              </a:ext>
            </a:extLst>
          </p:cNvPr>
          <p:cNvSpPr/>
          <p:nvPr/>
        </p:nvSpPr>
        <p:spPr>
          <a:xfrm rot="16200000">
            <a:off x="9692335" y="4851133"/>
            <a:ext cx="987118" cy="677555"/>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00" dirty="0">
                <a:latin typeface="Avenir Next LT Pro" panose="020B0504020202020204" pitchFamily="34" charset="0"/>
              </a:rPr>
              <a:t>THEMATIQUE</a:t>
            </a:r>
          </a:p>
        </p:txBody>
      </p:sp>
      <p:sp>
        <p:nvSpPr>
          <p:cNvPr id="17" name="Rectangle à coins arrondis 17">
            <a:extLst>
              <a:ext uri="{FF2B5EF4-FFF2-40B4-BE49-F238E27FC236}">
                <a16:creationId xmlns:a16="http://schemas.microsoft.com/office/drawing/2014/main" id="{4E583056-4CAD-0768-3D48-30AC64E72DFF}"/>
              </a:ext>
            </a:extLst>
          </p:cNvPr>
          <p:cNvSpPr/>
          <p:nvPr/>
        </p:nvSpPr>
        <p:spPr>
          <a:xfrm rot="16200000">
            <a:off x="10609281" y="4851560"/>
            <a:ext cx="987118" cy="677555"/>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00" dirty="0">
                <a:latin typeface="Avenir Next LT Pro" panose="020B0504020202020204" pitchFamily="34" charset="0"/>
              </a:rPr>
              <a:t>GENERIQUE</a:t>
            </a:r>
          </a:p>
        </p:txBody>
      </p:sp>
      <p:sp>
        <p:nvSpPr>
          <p:cNvPr id="18" name="Ellipse 17">
            <a:extLst>
              <a:ext uri="{FF2B5EF4-FFF2-40B4-BE49-F238E27FC236}">
                <a16:creationId xmlns:a16="http://schemas.microsoft.com/office/drawing/2014/main" id="{B7DB1C66-FB67-5708-653E-8BE35CB50936}"/>
              </a:ext>
            </a:extLst>
          </p:cNvPr>
          <p:cNvSpPr/>
          <p:nvPr/>
        </p:nvSpPr>
        <p:spPr>
          <a:xfrm>
            <a:off x="9322766" y="2808371"/>
            <a:ext cx="707250" cy="707250"/>
          </a:xfrm>
          <a:prstGeom prst="ellipse">
            <a:avLst/>
          </a:prstGeom>
          <a:solidFill>
            <a:schemeClr val="bg2">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dirty="0">
                <a:latin typeface="Aharoni" panose="02010803020104030203" pitchFamily="2" charset="-79"/>
                <a:cs typeface="Aharoni" panose="02010803020104030203" pitchFamily="2" charset="-79"/>
              </a:rPr>
              <a:t>4</a:t>
            </a:r>
          </a:p>
        </p:txBody>
      </p:sp>
      <p:sp>
        <p:nvSpPr>
          <p:cNvPr id="21" name="Rectangle à coins arrondis 16">
            <a:extLst>
              <a:ext uri="{FF2B5EF4-FFF2-40B4-BE49-F238E27FC236}">
                <a16:creationId xmlns:a16="http://schemas.microsoft.com/office/drawing/2014/main" id="{C613C70C-EBED-8810-4C4E-EB170C1F3DFE}"/>
              </a:ext>
            </a:extLst>
          </p:cNvPr>
          <p:cNvSpPr/>
          <p:nvPr/>
        </p:nvSpPr>
        <p:spPr>
          <a:xfrm rot="16200000">
            <a:off x="588929" y="4850705"/>
            <a:ext cx="987118" cy="677555"/>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00" dirty="0">
                <a:latin typeface="Avenir Next LT Pro" panose="020B0504020202020204" pitchFamily="34" charset="0"/>
              </a:rPr>
              <a:t>CLASSIQUE</a:t>
            </a:r>
          </a:p>
        </p:txBody>
      </p:sp>
      <p:sp>
        <p:nvSpPr>
          <p:cNvPr id="22" name="Rectangle à coins arrondis 17">
            <a:extLst>
              <a:ext uri="{FF2B5EF4-FFF2-40B4-BE49-F238E27FC236}">
                <a16:creationId xmlns:a16="http://schemas.microsoft.com/office/drawing/2014/main" id="{7B764A6B-C4AB-7184-6D9C-90B6DDC709D6}"/>
              </a:ext>
            </a:extLst>
          </p:cNvPr>
          <p:cNvSpPr/>
          <p:nvPr/>
        </p:nvSpPr>
        <p:spPr>
          <a:xfrm rot="16200000">
            <a:off x="1627796" y="4851132"/>
            <a:ext cx="987118" cy="677555"/>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fr-FR" sz="1000" dirty="0">
                <a:latin typeface="Avenir Next LT Pro" panose="020B0504020202020204" pitchFamily="34" charset="0"/>
              </a:rPr>
              <a:t>BLOCS</a:t>
            </a:r>
            <a:br>
              <a:rPr lang="fr-FR" sz="1000" dirty="0">
                <a:latin typeface="Avenir Next LT Pro" panose="020B0504020202020204" pitchFamily="34" charset="0"/>
              </a:rPr>
            </a:br>
            <a:r>
              <a:rPr lang="fr-FR" sz="1000" dirty="0">
                <a:latin typeface="Avenir Next LT Pro" panose="020B0504020202020204" pitchFamily="34" charset="0"/>
              </a:rPr>
              <a:t> WEEK-END</a:t>
            </a:r>
            <a:br>
              <a:rPr lang="fr-FR" sz="1000" dirty="0">
                <a:latin typeface="Avenir Next LT Pro" panose="020B0504020202020204" pitchFamily="34" charset="0"/>
              </a:rPr>
            </a:br>
            <a:r>
              <a:rPr lang="fr-FR" sz="1000" dirty="0">
                <a:latin typeface="Avenir Next LT Pro" panose="020B0504020202020204" pitchFamily="34" charset="0"/>
              </a:rPr>
              <a:t>NATIONAUX</a:t>
            </a:r>
          </a:p>
        </p:txBody>
      </p:sp>
    </p:spTree>
    <p:extLst>
      <p:ext uri="{BB962C8B-B14F-4D97-AF65-F5344CB8AC3E}">
        <p14:creationId xmlns:p14="http://schemas.microsoft.com/office/powerpoint/2010/main" val="20977031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p:txBody>
          <a:bodyPr/>
          <a:lstStyle/>
          <a:p>
            <a:r>
              <a:rPr lang="fr-FR" dirty="0"/>
              <a:t>TEMPS FORTS</a:t>
            </a:r>
            <a:r>
              <a:rPr lang="fr-FR" sz="2800" dirty="0"/>
              <a:t> [CLASSIQUE]</a:t>
            </a:r>
            <a:endParaRPr lang="fr-FR" dirty="0"/>
          </a:p>
        </p:txBody>
      </p:sp>
      <p:sp>
        <p:nvSpPr>
          <p:cNvPr id="5" name="Espace réservé du contenu 4">
            <a:extLst>
              <a:ext uri="{FF2B5EF4-FFF2-40B4-BE49-F238E27FC236}">
                <a16:creationId xmlns:a16="http://schemas.microsoft.com/office/drawing/2014/main" id="{AE0A17BD-2F43-1693-BCD1-5C1A9CD12426}"/>
              </a:ext>
            </a:extLst>
          </p:cNvPr>
          <p:cNvSpPr>
            <a:spLocks noGrp="1"/>
          </p:cNvSpPr>
          <p:nvPr>
            <p:ph idx="1"/>
          </p:nvPr>
        </p:nvSpPr>
        <p:spPr>
          <a:xfrm>
            <a:off x="363600" y="2843090"/>
            <a:ext cx="4991100" cy="4417246"/>
          </a:xfrm>
        </p:spPr>
        <p:txBody>
          <a:bodyPr/>
          <a:lstStyle/>
          <a:p>
            <a:pPr marL="0" indent="0">
              <a:buNone/>
            </a:pPr>
            <a:r>
              <a:rPr lang="fr-FR" sz="2000" b="1" dirty="0"/>
              <a:t>	Rôle 	</a:t>
            </a:r>
            <a:endParaRPr lang="fr-FR" sz="2000" dirty="0"/>
          </a:p>
          <a:p>
            <a:pPr marL="0" indent="0">
              <a:buNone/>
            </a:pPr>
            <a:r>
              <a:rPr lang="fr-FR" sz="2000" dirty="0"/>
              <a:t>	Booster de trafic puissant </a:t>
            </a:r>
            <a:br>
              <a:rPr lang="fr-FR" sz="2000" dirty="0"/>
            </a:br>
            <a:r>
              <a:rPr lang="fr-FR" sz="2000" dirty="0"/>
              <a:t>	et immédiat</a:t>
            </a:r>
          </a:p>
          <a:p>
            <a:pPr marL="0" indent="0">
              <a:buNone/>
            </a:pPr>
            <a:endParaRPr lang="fr-FR" sz="2000" dirty="0"/>
          </a:p>
          <a:p>
            <a:pPr marL="0" indent="0">
              <a:buNone/>
            </a:pPr>
            <a:endParaRPr lang="fr-FR" sz="2000" dirty="0"/>
          </a:p>
          <a:p>
            <a:pPr marL="0" indent="0">
              <a:buNone/>
            </a:pPr>
            <a:r>
              <a:rPr lang="fr-FR" sz="2000" b="1" dirty="0"/>
              <a:t>	Expression</a:t>
            </a:r>
          </a:p>
          <a:p>
            <a:pPr marL="0" indent="0">
              <a:buNone/>
            </a:pPr>
            <a:r>
              <a:rPr lang="fr-FR" sz="2000" dirty="0"/>
              <a:t>	100 % SELL  </a:t>
            </a:r>
          </a:p>
          <a:p>
            <a:pPr marL="0" indent="0">
              <a:buNone/>
            </a:pPr>
            <a:endParaRPr lang="fr-FR" sz="2000" dirty="0"/>
          </a:p>
          <a:p>
            <a:pPr marL="0" indent="0">
              <a:buNone/>
            </a:pPr>
            <a:r>
              <a:rPr lang="fr-FR" sz="2000" b="1" dirty="0"/>
              <a:t>	</a:t>
            </a:r>
          </a:p>
          <a:p>
            <a:pPr marL="0" indent="0">
              <a:buNone/>
            </a:pPr>
            <a:r>
              <a:rPr lang="fr-FR" sz="2000" b="1" dirty="0"/>
              <a:t>	Cible prioritaire </a:t>
            </a:r>
          </a:p>
          <a:p>
            <a:pPr marL="0" indent="0">
              <a:buNone/>
            </a:pPr>
            <a:r>
              <a:rPr lang="fr-FR" sz="2000" dirty="0"/>
              <a:t>	Clients peu fidèles ou non clients</a:t>
            </a:r>
          </a:p>
        </p:txBody>
      </p:sp>
      <p:sp>
        <p:nvSpPr>
          <p:cNvPr id="6" name="ZoneTexte 5">
            <a:extLst>
              <a:ext uri="{FF2B5EF4-FFF2-40B4-BE49-F238E27FC236}">
                <a16:creationId xmlns:a16="http://schemas.microsoft.com/office/drawing/2014/main" id="{7826C30D-B64D-901A-606C-877E9A0D9CB5}"/>
              </a:ext>
            </a:extLst>
          </p:cNvPr>
          <p:cNvSpPr txBox="1"/>
          <p:nvPr/>
        </p:nvSpPr>
        <p:spPr>
          <a:xfrm>
            <a:off x="2832735" y="1236280"/>
            <a:ext cx="6526530" cy="769441"/>
          </a:xfrm>
          <a:prstGeom prst="rect">
            <a:avLst/>
          </a:prstGeom>
          <a:noFill/>
        </p:spPr>
        <p:txBody>
          <a:bodyPr wrap="square" rtlCol="0">
            <a:spAutoFit/>
          </a:bodyPr>
          <a:lstStyle/>
          <a:p>
            <a:r>
              <a:rPr lang="fr-FR" sz="4400" i="1" dirty="0"/>
              <a:t>L’événement immanquable</a:t>
            </a:r>
          </a:p>
        </p:txBody>
      </p:sp>
      <p:sp>
        <p:nvSpPr>
          <p:cNvPr id="3" name="Rectangle 2">
            <a:extLst>
              <a:ext uri="{FF2B5EF4-FFF2-40B4-BE49-F238E27FC236}">
                <a16:creationId xmlns:a16="http://schemas.microsoft.com/office/drawing/2014/main" id="{7C0C65E0-2114-BDC7-F20B-56BF60383B72}"/>
              </a:ext>
            </a:extLst>
          </p:cNvPr>
          <p:cNvSpPr/>
          <p:nvPr/>
        </p:nvSpPr>
        <p:spPr>
          <a:xfrm>
            <a:off x="5452620" y="2838345"/>
            <a:ext cx="4991100" cy="353064"/>
          </a:xfrm>
          <a:prstGeom prst="rect">
            <a:avLst/>
          </a:prstGeom>
          <a:solidFill>
            <a:srgbClr val="A20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Thématiques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5558467" y="3182848"/>
            <a:ext cx="6333495" cy="477054"/>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Simplifier la thématique pour la rendre immédiatement compréhensible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5452620" y="3629544"/>
            <a:ext cx="4991100" cy="3530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Nouvelle hiérarchie des </a:t>
            </a:r>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messages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5558467" y="4053045"/>
            <a:ext cx="6633533" cy="707886"/>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Expression plus agressive des offres vs thématique ou accroche publicitaire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Associer thématique / mécanique commerciale et offre iconique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5452620" y="4679857"/>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Supports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5558467" y="5107066"/>
            <a:ext cx="6322763" cy="477054"/>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Donner une dimension événementielle  dans le traité du dépliant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5452620" y="5620090"/>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5558467" y="6003103"/>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puissante Densité différente et nouvelles formes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des supports PLV</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4998720"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4998720"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a:extLst>
              <a:ext uri="{FF2B5EF4-FFF2-40B4-BE49-F238E27FC236}">
                <a16:creationId xmlns:a16="http://schemas.microsoft.com/office/drawing/2014/main" id="{3919C909-1103-141D-BE2B-A18F6C34EB74}"/>
              </a:ext>
            </a:extLst>
          </p:cNvPr>
          <p:cNvSpPr/>
          <p:nvPr/>
        </p:nvSpPr>
        <p:spPr>
          <a:xfrm>
            <a:off x="359524" y="2765946"/>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17" name="Rectangle 16" descr="Office Worker">
            <a:extLst>
              <a:ext uri="{FF2B5EF4-FFF2-40B4-BE49-F238E27FC236}">
                <a16:creationId xmlns:a16="http://schemas.microsoft.com/office/drawing/2014/main" id="{3D3CCFD4-757D-9951-D3F9-668D81CD407C}"/>
              </a:ext>
            </a:extLst>
          </p:cNvPr>
          <p:cNvSpPr/>
          <p:nvPr/>
        </p:nvSpPr>
        <p:spPr>
          <a:xfrm>
            <a:off x="464126" y="2826839"/>
            <a:ext cx="624600" cy="659669"/>
          </a:xfrm>
          <a:prstGeom prst="rect">
            <a:avLst/>
          </a:prstGeom>
          <a: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2" name="Ellipse 21">
            <a:extLst>
              <a:ext uri="{FF2B5EF4-FFF2-40B4-BE49-F238E27FC236}">
                <a16:creationId xmlns:a16="http://schemas.microsoft.com/office/drawing/2014/main" id="{4A45DA44-954E-31AD-90C1-99A853F70347}"/>
              </a:ext>
            </a:extLst>
          </p:cNvPr>
          <p:cNvSpPr/>
          <p:nvPr/>
        </p:nvSpPr>
        <p:spPr>
          <a:xfrm>
            <a:off x="359524" y="3937000"/>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23" name="Rectangle 22" descr="Funny Face with Solid Fill">
            <a:extLst>
              <a:ext uri="{FF2B5EF4-FFF2-40B4-BE49-F238E27FC236}">
                <a16:creationId xmlns:a16="http://schemas.microsoft.com/office/drawing/2014/main" id="{92E2EB01-A783-DFE2-163B-430C74F862D9}"/>
              </a:ext>
            </a:extLst>
          </p:cNvPr>
          <p:cNvSpPr/>
          <p:nvPr/>
        </p:nvSpPr>
        <p:spPr>
          <a:xfrm>
            <a:off x="488510" y="4074731"/>
            <a:ext cx="558342" cy="558342"/>
          </a:xfrm>
          <a:prstGeom prst="rect">
            <a:avLst/>
          </a:prstGeom>
          <a: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4" name="Ellipse 23">
            <a:extLst>
              <a:ext uri="{FF2B5EF4-FFF2-40B4-BE49-F238E27FC236}">
                <a16:creationId xmlns:a16="http://schemas.microsoft.com/office/drawing/2014/main" id="{285A259F-743C-FC8E-F861-5D9AF7BD4006}"/>
              </a:ext>
            </a:extLst>
          </p:cNvPr>
          <p:cNvSpPr/>
          <p:nvPr/>
        </p:nvSpPr>
        <p:spPr>
          <a:xfrm>
            <a:off x="357878" y="5030516"/>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21" name="Rectangle 20" descr="Bullseye">
            <a:extLst>
              <a:ext uri="{FF2B5EF4-FFF2-40B4-BE49-F238E27FC236}">
                <a16:creationId xmlns:a16="http://schemas.microsoft.com/office/drawing/2014/main" id="{B4117912-4B4F-D6D9-6B15-65D0A3717DC2}"/>
              </a:ext>
            </a:extLst>
          </p:cNvPr>
          <p:cNvSpPr/>
          <p:nvPr/>
        </p:nvSpPr>
        <p:spPr>
          <a:xfrm>
            <a:off x="488510" y="5133209"/>
            <a:ext cx="628417" cy="628417"/>
          </a:xfrm>
          <a:prstGeom prst="rect">
            <a:avLst/>
          </a:prstGeom>
          <a: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6" name="ZoneTexte 25">
            <a:extLst>
              <a:ext uri="{FF2B5EF4-FFF2-40B4-BE49-F238E27FC236}">
                <a16:creationId xmlns:a16="http://schemas.microsoft.com/office/drawing/2014/main" id="{DA4300E3-4B87-C4D7-ED7D-2ECBA058C659}"/>
              </a:ext>
            </a:extLst>
          </p:cNvPr>
          <p:cNvSpPr txBox="1"/>
          <p:nvPr/>
        </p:nvSpPr>
        <p:spPr>
          <a:xfrm>
            <a:off x="4211504" y="2143381"/>
            <a:ext cx="3500767" cy="369332"/>
          </a:xfrm>
          <a:prstGeom prst="rect">
            <a:avLst/>
          </a:prstGeom>
          <a:noFill/>
        </p:spPr>
        <p:txBody>
          <a:bodyPr wrap="none" rtlCol="0">
            <a:spAutoFit/>
          </a:bodyPr>
          <a:lstStyle/>
          <a:p>
            <a:pPr algn="ctr"/>
            <a:r>
              <a:rPr lang="fr-FR" spc="300" dirty="0">
                <a:latin typeface="Avenir Next LT Pro" panose="020B0504020202020204" pitchFamily="34" charset="0"/>
              </a:rPr>
              <a:t>EX.JANVIER = MAXILOT</a:t>
            </a:r>
          </a:p>
        </p:txBody>
      </p:sp>
    </p:spTree>
    <p:extLst>
      <p:ext uri="{BB962C8B-B14F-4D97-AF65-F5344CB8AC3E}">
        <p14:creationId xmlns:p14="http://schemas.microsoft.com/office/powerpoint/2010/main" val="5143729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4768A-D19B-F638-AA7F-58A7D59380E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0AC9B7C5-3932-A8F0-A17C-0DE0FE8FD8BC}"/>
              </a:ext>
            </a:extLst>
          </p:cNvPr>
          <p:cNvSpPr>
            <a:spLocks noGrp="1"/>
          </p:cNvSpPr>
          <p:nvPr>
            <p:ph type="title"/>
          </p:nvPr>
        </p:nvSpPr>
        <p:spPr/>
        <p:txBody>
          <a:bodyPr/>
          <a:lstStyle/>
          <a:p>
            <a:r>
              <a:rPr lang="fr-FR" dirty="0"/>
              <a:t>TEMPS FORTS</a:t>
            </a:r>
            <a:r>
              <a:rPr lang="fr-FR" sz="2800" dirty="0"/>
              <a:t> [</a:t>
            </a:r>
            <a:r>
              <a:rPr lang="fr-FR" sz="2800" dirty="0">
                <a:solidFill>
                  <a:schemeClr val="bg1"/>
                </a:solidFill>
                <a:highlight>
                  <a:srgbClr val="A20D5E"/>
                </a:highlight>
              </a:rPr>
              <a:t>BLOC WEEK-END</a:t>
            </a:r>
            <a:r>
              <a:rPr lang="fr-FR" sz="2800" dirty="0"/>
              <a:t>]</a:t>
            </a:r>
            <a:endParaRPr lang="fr-FR" dirty="0"/>
          </a:p>
        </p:txBody>
      </p:sp>
      <p:sp>
        <p:nvSpPr>
          <p:cNvPr id="5" name="Espace réservé du contenu 4">
            <a:extLst>
              <a:ext uri="{FF2B5EF4-FFF2-40B4-BE49-F238E27FC236}">
                <a16:creationId xmlns:a16="http://schemas.microsoft.com/office/drawing/2014/main" id="{D75EEBFE-4A91-B4CC-1D8F-5E8031DA9E50}"/>
              </a:ext>
            </a:extLst>
          </p:cNvPr>
          <p:cNvSpPr>
            <a:spLocks noGrp="1"/>
          </p:cNvSpPr>
          <p:nvPr>
            <p:ph idx="1"/>
          </p:nvPr>
        </p:nvSpPr>
        <p:spPr>
          <a:xfrm>
            <a:off x="363600" y="2843090"/>
            <a:ext cx="4037712" cy="4417246"/>
          </a:xfrm>
        </p:spPr>
        <p:txBody>
          <a:bodyPr/>
          <a:lstStyle/>
          <a:p>
            <a:pPr marL="0" indent="0">
              <a:buNone/>
            </a:pPr>
            <a:r>
              <a:rPr lang="fr-FR" sz="2000" b="1" dirty="0"/>
              <a:t>	Rôle 	</a:t>
            </a:r>
            <a:endParaRPr lang="fr-FR" sz="2000" dirty="0"/>
          </a:p>
          <a:p>
            <a:pPr marL="0" indent="0">
              <a:buNone/>
            </a:pPr>
            <a:r>
              <a:rPr lang="fr-FR" sz="2000" dirty="0"/>
              <a:t>	Booster de trafic puissant </a:t>
            </a:r>
            <a:br>
              <a:rPr lang="fr-FR" sz="2000" dirty="0"/>
            </a:br>
            <a:r>
              <a:rPr lang="fr-FR" sz="2000" dirty="0"/>
              <a:t>	et immédiat</a:t>
            </a:r>
          </a:p>
          <a:p>
            <a:pPr marL="0" indent="0">
              <a:buNone/>
            </a:pPr>
            <a:endParaRPr lang="fr-FR" sz="2000" dirty="0"/>
          </a:p>
          <a:p>
            <a:pPr marL="0" indent="0">
              <a:buNone/>
            </a:pPr>
            <a:endParaRPr lang="fr-FR" sz="2000" dirty="0"/>
          </a:p>
          <a:p>
            <a:pPr marL="0" indent="0">
              <a:buNone/>
            </a:pPr>
            <a:r>
              <a:rPr lang="fr-FR" sz="2000" b="1" dirty="0"/>
              <a:t>	Expression</a:t>
            </a:r>
          </a:p>
          <a:p>
            <a:pPr marL="0" indent="0">
              <a:buNone/>
            </a:pPr>
            <a:r>
              <a:rPr lang="fr-FR" sz="2000" dirty="0"/>
              <a:t>	100 % SELL  </a:t>
            </a:r>
          </a:p>
          <a:p>
            <a:pPr marL="0" indent="0">
              <a:buNone/>
            </a:pPr>
            <a:endParaRPr lang="fr-FR" sz="2000" dirty="0"/>
          </a:p>
          <a:p>
            <a:pPr marL="0" indent="0">
              <a:buNone/>
            </a:pPr>
            <a:r>
              <a:rPr lang="fr-FR" sz="2000" b="1" dirty="0"/>
              <a:t>	</a:t>
            </a:r>
          </a:p>
          <a:p>
            <a:pPr marL="0" indent="0">
              <a:buNone/>
            </a:pPr>
            <a:r>
              <a:rPr lang="fr-FR" sz="2000" b="1" dirty="0"/>
              <a:t>	Cible prioritaire </a:t>
            </a:r>
          </a:p>
          <a:p>
            <a:pPr marL="0" indent="0">
              <a:buNone/>
            </a:pPr>
            <a:r>
              <a:rPr lang="fr-FR" sz="2000" dirty="0"/>
              <a:t>	Clients peu fidèles </a:t>
            </a:r>
            <a:br>
              <a:rPr lang="fr-FR" sz="2000" dirty="0"/>
            </a:br>
            <a:r>
              <a:rPr lang="fr-FR" sz="2000" dirty="0"/>
              <a:t>	ou non clients</a:t>
            </a:r>
          </a:p>
        </p:txBody>
      </p:sp>
      <p:sp>
        <p:nvSpPr>
          <p:cNvPr id="6" name="ZoneTexte 5">
            <a:extLst>
              <a:ext uri="{FF2B5EF4-FFF2-40B4-BE49-F238E27FC236}">
                <a16:creationId xmlns:a16="http://schemas.microsoft.com/office/drawing/2014/main" id="{E7286716-3264-B7BA-C7C1-362F8E78B6BA}"/>
              </a:ext>
            </a:extLst>
          </p:cNvPr>
          <p:cNvSpPr txBox="1"/>
          <p:nvPr/>
        </p:nvSpPr>
        <p:spPr>
          <a:xfrm>
            <a:off x="3088766" y="1271597"/>
            <a:ext cx="6526530" cy="769441"/>
          </a:xfrm>
          <a:prstGeom prst="rect">
            <a:avLst/>
          </a:prstGeom>
          <a:noFill/>
        </p:spPr>
        <p:txBody>
          <a:bodyPr wrap="square" rtlCol="0">
            <a:spAutoFit/>
          </a:bodyPr>
          <a:lstStyle/>
          <a:p>
            <a:r>
              <a:rPr lang="fr-FR" sz="4400" i="1" dirty="0"/>
              <a:t>Les </a:t>
            </a:r>
            <a:r>
              <a:rPr lang="fr-FR" sz="4400" i="1" dirty="0" err="1"/>
              <a:t>evénéments</a:t>
            </a:r>
            <a:r>
              <a:rPr lang="fr-FR" sz="4400" i="1" dirty="0"/>
              <a:t> booster</a:t>
            </a:r>
          </a:p>
        </p:txBody>
      </p:sp>
      <p:sp>
        <p:nvSpPr>
          <p:cNvPr id="14" name="Rectangle 13">
            <a:extLst>
              <a:ext uri="{FF2B5EF4-FFF2-40B4-BE49-F238E27FC236}">
                <a16:creationId xmlns:a16="http://schemas.microsoft.com/office/drawing/2014/main" id="{8132FC07-10DA-F06E-1AE1-AB1676F30FC1}"/>
              </a:ext>
            </a:extLst>
          </p:cNvPr>
          <p:cNvSpPr/>
          <p:nvPr/>
        </p:nvSpPr>
        <p:spPr>
          <a:xfrm>
            <a:off x="4998720"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F4FB7796-79E4-F271-2349-40F369527F2C}"/>
              </a:ext>
            </a:extLst>
          </p:cNvPr>
          <p:cNvSpPr/>
          <p:nvPr/>
        </p:nvSpPr>
        <p:spPr>
          <a:xfrm>
            <a:off x="4998720"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a:extLst>
              <a:ext uri="{FF2B5EF4-FFF2-40B4-BE49-F238E27FC236}">
                <a16:creationId xmlns:a16="http://schemas.microsoft.com/office/drawing/2014/main" id="{D1788781-D571-493A-780F-8435E633CE2F}"/>
              </a:ext>
            </a:extLst>
          </p:cNvPr>
          <p:cNvSpPr/>
          <p:nvPr/>
        </p:nvSpPr>
        <p:spPr>
          <a:xfrm>
            <a:off x="359524" y="2765946"/>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17" name="Rectangle 16" descr="Office Worker">
            <a:extLst>
              <a:ext uri="{FF2B5EF4-FFF2-40B4-BE49-F238E27FC236}">
                <a16:creationId xmlns:a16="http://schemas.microsoft.com/office/drawing/2014/main" id="{D887B992-B1A9-5E34-613A-8CB9C71AFB70}"/>
              </a:ext>
            </a:extLst>
          </p:cNvPr>
          <p:cNvSpPr/>
          <p:nvPr/>
        </p:nvSpPr>
        <p:spPr>
          <a:xfrm>
            <a:off x="464126" y="2826839"/>
            <a:ext cx="624600" cy="659669"/>
          </a:xfrm>
          <a:prstGeom prst="rect">
            <a:avLst/>
          </a:prstGeom>
          <a: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2" name="Ellipse 21">
            <a:extLst>
              <a:ext uri="{FF2B5EF4-FFF2-40B4-BE49-F238E27FC236}">
                <a16:creationId xmlns:a16="http://schemas.microsoft.com/office/drawing/2014/main" id="{9F96EC2E-87B2-F957-C04C-8DF0A1335E20}"/>
              </a:ext>
            </a:extLst>
          </p:cNvPr>
          <p:cNvSpPr/>
          <p:nvPr/>
        </p:nvSpPr>
        <p:spPr>
          <a:xfrm>
            <a:off x="359524" y="3937000"/>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23" name="Rectangle 22" descr="Funny Face with Solid Fill">
            <a:extLst>
              <a:ext uri="{FF2B5EF4-FFF2-40B4-BE49-F238E27FC236}">
                <a16:creationId xmlns:a16="http://schemas.microsoft.com/office/drawing/2014/main" id="{EEF4F2EC-1DF7-6139-E4EF-C6D8ACEA4E58}"/>
              </a:ext>
            </a:extLst>
          </p:cNvPr>
          <p:cNvSpPr/>
          <p:nvPr/>
        </p:nvSpPr>
        <p:spPr>
          <a:xfrm>
            <a:off x="488510" y="4074731"/>
            <a:ext cx="558342" cy="558342"/>
          </a:xfrm>
          <a:prstGeom prst="rect">
            <a:avLst/>
          </a:prstGeom>
          <a: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4" name="Ellipse 23">
            <a:extLst>
              <a:ext uri="{FF2B5EF4-FFF2-40B4-BE49-F238E27FC236}">
                <a16:creationId xmlns:a16="http://schemas.microsoft.com/office/drawing/2014/main" id="{31AAC414-F41A-9868-A761-5CB113CDE85F}"/>
              </a:ext>
            </a:extLst>
          </p:cNvPr>
          <p:cNvSpPr/>
          <p:nvPr/>
        </p:nvSpPr>
        <p:spPr>
          <a:xfrm>
            <a:off x="357878" y="5030516"/>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21" name="Rectangle 20" descr="Bullseye">
            <a:extLst>
              <a:ext uri="{FF2B5EF4-FFF2-40B4-BE49-F238E27FC236}">
                <a16:creationId xmlns:a16="http://schemas.microsoft.com/office/drawing/2014/main" id="{1F46DF32-DE1D-08EF-982C-3897B13A4244}"/>
              </a:ext>
            </a:extLst>
          </p:cNvPr>
          <p:cNvSpPr/>
          <p:nvPr/>
        </p:nvSpPr>
        <p:spPr>
          <a:xfrm>
            <a:off x="488510" y="5133209"/>
            <a:ext cx="628417" cy="628417"/>
          </a:xfrm>
          <a:prstGeom prst="rect">
            <a:avLst/>
          </a:prstGeom>
          <a: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6" name="ZoneTexte 25">
            <a:extLst>
              <a:ext uri="{FF2B5EF4-FFF2-40B4-BE49-F238E27FC236}">
                <a16:creationId xmlns:a16="http://schemas.microsoft.com/office/drawing/2014/main" id="{4E0E6C0D-2A33-0C46-B671-ADCAAA36A27E}"/>
              </a:ext>
            </a:extLst>
          </p:cNvPr>
          <p:cNvSpPr txBox="1"/>
          <p:nvPr/>
        </p:nvSpPr>
        <p:spPr>
          <a:xfrm>
            <a:off x="5961888" y="2252164"/>
            <a:ext cx="4823756" cy="351186"/>
          </a:xfrm>
          <a:prstGeom prst="rect">
            <a:avLst/>
          </a:prstGeom>
          <a:noFill/>
        </p:spPr>
        <p:txBody>
          <a:bodyPr wrap="none" rtlCol="0">
            <a:spAutoFit/>
          </a:bodyPr>
          <a:lstStyle/>
          <a:p>
            <a:pPr>
              <a:lnSpc>
                <a:spcPts val="1900"/>
              </a:lnSpc>
            </a:pPr>
            <a:r>
              <a:rPr lang="fr-FR" altLang="fr-FR" sz="2400" b="1" dirty="0">
                <a:latin typeface="Avenir Next LT Pro" panose="020B0504020202020204" pitchFamily="34" charset="0"/>
                <a:ea typeface="Helvetica" panose="020B0604020202020204" pitchFamily="34" charset="0"/>
                <a:cs typeface="Calibri Light" panose="020F0302020204030204" pitchFamily="34" charset="0"/>
                <a:sym typeface="Wingdings" panose="05000000000000000000" pitchFamily="2" charset="2"/>
              </a:rPr>
              <a:t>LES WEEK-ENDS IMBATTABLES</a:t>
            </a:r>
          </a:p>
        </p:txBody>
      </p:sp>
      <p:sp>
        <p:nvSpPr>
          <p:cNvPr id="2" name="Rectangle 5">
            <a:extLst>
              <a:ext uri="{FF2B5EF4-FFF2-40B4-BE49-F238E27FC236}">
                <a16:creationId xmlns:a16="http://schemas.microsoft.com/office/drawing/2014/main" id="{A19D5288-E3EF-EF16-EF62-DD9DF773EF97}"/>
              </a:ext>
            </a:extLst>
          </p:cNvPr>
          <p:cNvSpPr>
            <a:spLocks noChangeArrowheads="1"/>
          </p:cNvSpPr>
          <p:nvPr/>
        </p:nvSpPr>
        <p:spPr bwMode="auto">
          <a:xfrm>
            <a:off x="4782254" y="2520282"/>
            <a:ext cx="8043730"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fr-FR" altLang="fr-FR" sz="2000" b="1" dirty="0">
                <a:latin typeface="Avenir Next LT Pro" panose="020B0504020202020204" pitchFamily="34" charset="0"/>
                <a:cs typeface="Calibri Light" panose="020F0302020204030204" pitchFamily="34" charset="0"/>
              </a:rPr>
              <a:t> </a:t>
            </a:r>
            <a:r>
              <a:rPr lang="fr-FR" altLang="fr-FR" sz="2000" dirty="0">
                <a:latin typeface="Avenir Next LT Pro" panose="020B0504020202020204" pitchFamily="34" charset="0"/>
                <a:cs typeface="Calibri Light" panose="020F0302020204030204" pitchFamily="34" charset="0"/>
                <a:sym typeface="Wingdings" panose="05000000000000000000" pitchFamily="2" charset="2"/>
              </a:rPr>
              <a:t> </a:t>
            </a:r>
            <a:r>
              <a:rPr lang="fr-FR" altLang="fr-FR" sz="2000" dirty="0">
                <a:latin typeface="Avenir Next LT Pro" panose="020B0504020202020204" pitchFamily="34" charset="0"/>
                <a:cs typeface="Calibri Light" panose="020F0302020204030204" pitchFamily="34" charset="0"/>
              </a:rPr>
              <a:t>Déployer des rendez-vous commerciaux </a:t>
            </a:r>
            <a:br>
              <a:rPr lang="fr-FR" altLang="fr-FR" sz="2000" dirty="0">
                <a:latin typeface="Avenir Next LT Pro" panose="020B0504020202020204" pitchFamily="34" charset="0"/>
                <a:cs typeface="Calibri Light" panose="020F0302020204030204" pitchFamily="34" charset="0"/>
              </a:rPr>
            </a:br>
            <a:r>
              <a:rPr lang="fr-FR" altLang="fr-FR" sz="2000" dirty="0">
                <a:latin typeface="Avenir Next LT Pro" panose="020B0504020202020204" pitchFamily="34" charset="0"/>
                <a:cs typeface="Calibri Light" panose="020F0302020204030204" pitchFamily="34" charset="0"/>
              </a:rPr>
              <a:t>avec des</a:t>
            </a:r>
            <a:r>
              <a:rPr lang="fr-FR" altLang="fr-FR" sz="2000" b="1" dirty="0">
                <a:latin typeface="Avenir Next LT Pro" panose="020B0504020202020204" pitchFamily="34" charset="0"/>
                <a:cs typeface="Calibri Light" panose="020F0302020204030204" pitchFamily="34" charset="0"/>
              </a:rPr>
              <a:t> opérations </a:t>
            </a:r>
            <a:r>
              <a:rPr lang="fr-FR" altLang="fr-FR" sz="2000" dirty="0">
                <a:latin typeface="Avenir Next LT Pro" panose="020B0504020202020204" pitchFamily="34" charset="0"/>
                <a:cs typeface="Calibri Light" panose="020F0302020204030204" pitchFamily="34" charset="0"/>
              </a:rPr>
              <a:t>‘temps fort’ de 3 jours  </a:t>
            </a:r>
            <a:br>
              <a:rPr lang="fr-FR" altLang="fr-FR" sz="2000" dirty="0">
                <a:latin typeface="Avenir Next LT Pro" panose="020B0504020202020204" pitchFamily="34" charset="0"/>
                <a:cs typeface="Calibri Light" panose="020F0302020204030204" pitchFamily="34" charset="0"/>
              </a:rPr>
            </a:br>
            <a:r>
              <a:rPr lang="fr-FR" altLang="fr-FR" sz="1800" b="1" dirty="0">
                <a:latin typeface="Avenir Next LT Pro" panose="020B0504020202020204" pitchFamily="34" charset="0"/>
                <a:cs typeface="Calibri Light" panose="020F0302020204030204" pitchFamily="34" charset="0"/>
              </a:rPr>
              <a:t>Enjeux </a:t>
            </a:r>
            <a:br>
              <a:rPr lang="fr-FR" altLang="fr-FR" sz="1800" b="1" dirty="0">
                <a:latin typeface="Avenir Next LT Pro" panose="020B0504020202020204" pitchFamily="34" charset="0"/>
                <a:cs typeface="Calibri Light" panose="020F0302020204030204" pitchFamily="34" charset="0"/>
              </a:rPr>
            </a:br>
            <a:r>
              <a:rPr lang="fr-FR" altLang="fr-FR" sz="1800" dirty="0">
                <a:latin typeface="Avenir Next LT Pro" panose="020B0504020202020204" pitchFamily="34" charset="0"/>
                <a:cs typeface="Calibri Light" panose="020F0302020204030204" pitchFamily="34" charset="0"/>
              </a:rPr>
              <a:t>Stimuler le trafic et développer le panier</a:t>
            </a:r>
            <a:br>
              <a:rPr lang="fr-FR" altLang="fr-FR" sz="1800" u="sng" dirty="0">
                <a:latin typeface="Avenir Next LT Pro" panose="020B0504020202020204" pitchFamily="34" charset="0"/>
                <a:cs typeface="Calibri Light" panose="020F0302020204030204" pitchFamily="34" charset="0"/>
              </a:rPr>
            </a:br>
            <a:r>
              <a:rPr lang="fr-FR" altLang="fr-FR" sz="1800" dirty="0">
                <a:solidFill>
                  <a:schemeClr val="bg1"/>
                </a:solidFill>
                <a:highlight>
                  <a:srgbClr val="A20D5E"/>
                </a:highlight>
                <a:latin typeface="Avenir Next LT Pro" panose="020B0504020202020204" pitchFamily="34" charset="0"/>
                <a:cs typeface="Calibri Light" panose="020F0302020204030204" pitchFamily="34" charset="0"/>
              </a:rPr>
              <a:t>pour un dispositif de com NOTO/CALL TO ACTION</a:t>
            </a:r>
          </a:p>
          <a:p>
            <a:pPr>
              <a:spcBef>
                <a:spcPct val="0"/>
              </a:spcBef>
              <a:buNone/>
            </a:pPr>
            <a:r>
              <a:rPr lang="fr-FR" altLang="fr-FR" sz="1800" b="1" dirty="0">
                <a:latin typeface="Avenir Next LT Pro" panose="020B0504020202020204" pitchFamily="34" charset="0"/>
                <a:cs typeface="Calibri Light" panose="020F0302020204030204" pitchFamily="34" charset="0"/>
              </a:rPr>
              <a:t>Mécaniques </a:t>
            </a:r>
          </a:p>
          <a:p>
            <a:pPr>
              <a:spcBef>
                <a:spcPct val="0"/>
              </a:spcBef>
              <a:buNone/>
            </a:pPr>
            <a:r>
              <a:rPr lang="fr-FR" altLang="fr-FR" sz="1800" dirty="0">
                <a:latin typeface="Avenir Next LT Pro" panose="020B0504020202020204" pitchFamily="34" charset="0"/>
                <a:cs typeface="Calibri Light" panose="020F0302020204030204" pitchFamily="34" charset="0"/>
              </a:rPr>
              <a:t>remise rayon ou catégorie</a:t>
            </a:r>
          </a:p>
          <a:p>
            <a:pPr>
              <a:spcBef>
                <a:spcPct val="0"/>
              </a:spcBef>
              <a:buNone/>
            </a:pPr>
            <a:r>
              <a:rPr lang="fr-FR" altLang="fr-FR" sz="1800" dirty="0">
                <a:latin typeface="Avenir Next LT Pro" panose="020B0504020202020204" pitchFamily="34" charset="0"/>
                <a:cs typeface="Calibri Light" panose="020F0302020204030204" pitchFamily="34" charset="0"/>
              </a:rPr>
              <a:t>Top prix /produit de saison végétal</a:t>
            </a:r>
          </a:p>
          <a:p>
            <a:pPr>
              <a:spcBef>
                <a:spcPct val="0"/>
              </a:spcBef>
              <a:buNone/>
            </a:pPr>
            <a:r>
              <a:rPr lang="fr-FR" altLang="fr-FR" sz="1800" dirty="0">
                <a:latin typeface="Avenir Next LT Pro" panose="020B0504020202020204" pitchFamily="34" charset="0"/>
                <a:cs typeface="Calibri Light" panose="020F0302020204030204" pitchFamily="34" charset="0"/>
              </a:rPr>
              <a:t>Top offre lot </a:t>
            </a:r>
            <a:r>
              <a:rPr lang="fr-FR" altLang="fr-FR" sz="1800" dirty="0" err="1">
                <a:latin typeface="Avenir Next LT Pro" panose="020B0504020202020204" pitchFamily="34" charset="0"/>
                <a:cs typeface="Calibri Light" panose="020F0302020204030204" pitchFamily="34" charset="0"/>
              </a:rPr>
              <a:t>manuf</a:t>
            </a:r>
            <a:r>
              <a:rPr lang="fr-FR" altLang="fr-FR" sz="1800" dirty="0">
                <a:latin typeface="Avenir Next LT Pro" panose="020B0504020202020204" pitchFamily="34" charset="0"/>
                <a:cs typeface="Calibri Light" panose="020F0302020204030204" pitchFamily="34" charset="0"/>
              </a:rPr>
              <a:t> : charbon de bois / terreau</a:t>
            </a:r>
          </a:p>
          <a:p>
            <a:pPr>
              <a:spcBef>
                <a:spcPct val="0"/>
              </a:spcBef>
              <a:buNone/>
            </a:pPr>
            <a:r>
              <a:rPr lang="fr-FR" altLang="fr-FR" sz="1800" dirty="0">
                <a:latin typeface="Avenir Next LT Pro" panose="020B0504020202020204" pitchFamily="34" charset="0"/>
                <a:cs typeface="Calibri Light" panose="020F0302020204030204" pitchFamily="34" charset="0"/>
              </a:rPr>
              <a:t>Ex.  Week-end imbattable Pépinière</a:t>
            </a:r>
            <a:br>
              <a:rPr lang="fr-FR" altLang="fr-FR" sz="1800" dirty="0">
                <a:latin typeface="Avenir Next LT Pro" panose="020B0504020202020204" pitchFamily="34" charset="0"/>
                <a:cs typeface="Calibri Light" panose="020F0302020204030204" pitchFamily="34" charset="0"/>
              </a:rPr>
            </a:br>
            <a:r>
              <a:rPr lang="fr-FR" altLang="fr-FR" sz="1800" dirty="0">
                <a:latin typeface="Avenir Next LT Pro" panose="020B0504020202020204" pitchFamily="34" charset="0"/>
                <a:cs typeface="Calibri Light" panose="020F0302020204030204" pitchFamily="34" charset="0"/>
              </a:rPr>
              <a:t>-20% sur une sélection de produits pépinières </a:t>
            </a:r>
            <a:br>
              <a:rPr lang="fr-FR" altLang="fr-FR" sz="1800" dirty="0">
                <a:latin typeface="Avenir Next LT Pro" panose="020B0504020202020204" pitchFamily="34" charset="0"/>
                <a:cs typeface="Calibri Light" panose="020F0302020204030204" pitchFamily="34" charset="0"/>
              </a:rPr>
            </a:br>
            <a:r>
              <a:rPr lang="fr-FR" altLang="fr-FR" sz="1800" dirty="0">
                <a:latin typeface="Avenir Next LT Pro" panose="020B0504020202020204" pitchFamily="34" charset="0"/>
                <a:cs typeface="Calibri Light" panose="020F0302020204030204" pitchFamily="34" charset="0"/>
              </a:rPr>
              <a:t>à découvrir en magasin…</a:t>
            </a:r>
          </a:p>
          <a:p>
            <a:pPr>
              <a:spcBef>
                <a:spcPct val="0"/>
              </a:spcBef>
              <a:buNone/>
            </a:pPr>
            <a:r>
              <a:rPr lang="fr-FR" altLang="fr-FR" sz="1800" u="sng" dirty="0">
                <a:latin typeface="Avenir Next LT Pro" panose="020B0504020202020204" pitchFamily="34" charset="0"/>
                <a:cs typeface="Calibri Light" panose="020F0302020204030204" pitchFamily="34" charset="0"/>
              </a:rPr>
              <a:t>Récurrence :  </a:t>
            </a:r>
            <a:r>
              <a:rPr lang="fr-FR" altLang="fr-FR" sz="1800" b="1" dirty="0">
                <a:latin typeface="Avenir Next LT Pro" panose="020B0504020202020204" pitchFamily="34" charset="0"/>
                <a:cs typeface="Calibri Light" panose="020F0302020204030204" pitchFamily="34" charset="0"/>
              </a:rPr>
              <a:t>3-4 fois dans l’année</a:t>
            </a:r>
          </a:p>
          <a:p>
            <a:pPr>
              <a:spcBef>
                <a:spcPct val="0"/>
              </a:spcBef>
              <a:buNone/>
            </a:pPr>
            <a:endParaRPr lang="fr-FR" altLang="fr-FR" sz="2000" dirty="0">
              <a:latin typeface="Avenir Next LT Pro" panose="020B0504020202020204" pitchFamily="34" charset="0"/>
              <a:cs typeface="Calibri Light" panose="020F0302020204030204" pitchFamily="34" charset="0"/>
            </a:endParaRPr>
          </a:p>
        </p:txBody>
      </p:sp>
    </p:spTree>
    <p:extLst>
      <p:ext uri="{BB962C8B-B14F-4D97-AF65-F5344CB8AC3E}">
        <p14:creationId xmlns:p14="http://schemas.microsoft.com/office/powerpoint/2010/main" val="26650459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FF322-1886-EF75-EE12-9E1F6580F461}"/>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FCF11C17-B576-CE1D-A421-BDE3E567B714}"/>
              </a:ext>
            </a:extLst>
          </p:cNvPr>
          <p:cNvSpPr>
            <a:spLocks noGrp="1"/>
          </p:cNvSpPr>
          <p:nvPr>
            <p:ph type="title"/>
          </p:nvPr>
        </p:nvSpPr>
        <p:spPr/>
        <p:txBody>
          <a:bodyPr/>
          <a:lstStyle/>
          <a:p>
            <a:r>
              <a:rPr lang="fr-FR" sz="3600" dirty="0"/>
              <a:t>LES OPERATIONS TRANSVERSES DE SAISON</a:t>
            </a:r>
          </a:p>
        </p:txBody>
      </p:sp>
      <p:sp>
        <p:nvSpPr>
          <p:cNvPr id="5" name="Espace réservé du contenu 4">
            <a:extLst>
              <a:ext uri="{FF2B5EF4-FFF2-40B4-BE49-F238E27FC236}">
                <a16:creationId xmlns:a16="http://schemas.microsoft.com/office/drawing/2014/main" id="{3E57130E-72A2-0B51-1DAC-DB335B072E5C}"/>
              </a:ext>
            </a:extLst>
          </p:cNvPr>
          <p:cNvSpPr>
            <a:spLocks noGrp="1"/>
          </p:cNvSpPr>
          <p:nvPr>
            <p:ph idx="1"/>
          </p:nvPr>
        </p:nvSpPr>
        <p:spPr>
          <a:xfrm>
            <a:off x="363600" y="2440754"/>
            <a:ext cx="4991100" cy="4417246"/>
          </a:xfrm>
        </p:spPr>
        <p:txBody>
          <a:bodyPr/>
          <a:lstStyle/>
          <a:p>
            <a:pPr marL="0" indent="0">
              <a:buNone/>
            </a:pPr>
            <a:r>
              <a:rPr lang="fr-FR" sz="2000" b="1" dirty="0"/>
              <a:t>	Rôle 	</a:t>
            </a:r>
            <a:endParaRPr lang="fr-FR" sz="2000" dirty="0"/>
          </a:p>
          <a:p>
            <a:pPr marL="0" indent="0">
              <a:buNone/>
            </a:pPr>
            <a:r>
              <a:rPr lang="fr-FR" sz="2000" dirty="0"/>
              <a:t>	Stimulateur d’achats opportunistes 	/ Positionnement prix</a:t>
            </a:r>
          </a:p>
          <a:p>
            <a:pPr marL="0" indent="0">
              <a:buNone/>
            </a:pPr>
            <a:endParaRPr lang="fr-FR" sz="2000" dirty="0"/>
          </a:p>
          <a:p>
            <a:pPr marL="0" indent="0">
              <a:buNone/>
            </a:pPr>
            <a:endParaRPr lang="fr-FR" sz="2000" dirty="0"/>
          </a:p>
          <a:p>
            <a:pPr marL="0" indent="0">
              <a:buNone/>
            </a:pPr>
            <a:r>
              <a:rPr lang="fr-FR" sz="2000" b="1" dirty="0"/>
              <a:t>	Expression</a:t>
            </a:r>
          </a:p>
          <a:p>
            <a:pPr marL="0" indent="0">
              <a:buNone/>
            </a:pPr>
            <a:r>
              <a:rPr lang="fr-FR" sz="2000" dirty="0"/>
              <a:t>	70% SELL  - 30 % TELL</a:t>
            </a:r>
          </a:p>
          <a:p>
            <a:pPr marL="0" indent="0">
              <a:buNone/>
            </a:pPr>
            <a:endParaRPr lang="fr-FR" sz="2000" dirty="0"/>
          </a:p>
          <a:p>
            <a:pPr marL="0" indent="0">
              <a:buNone/>
            </a:pPr>
            <a:r>
              <a:rPr lang="fr-FR" sz="2000" b="1" dirty="0"/>
              <a:t>	</a:t>
            </a:r>
          </a:p>
          <a:p>
            <a:pPr marL="0" indent="0">
              <a:buNone/>
            </a:pPr>
            <a:r>
              <a:rPr lang="fr-FR" sz="2000" b="1" dirty="0"/>
              <a:t>	Cible prioritaire </a:t>
            </a:r>
          </a:p>
          <a:p>
            <a:pPr marL="0" indent="0">
              <a:buNone/>
            </a:pPr>
            <a:r>
              <a:rPr lang="fr-FR" sz="2000" dirty="0"/>
              <a:t>	Ensemble des clients (fidèles ++ 	aux fidèles --)</a:t>
            </a:r>
          </a:p>
          <a:p>
            <a:pPr marL="0" indent="0">
              <a:buNone/>
            </a:pPr>
            <a:endParaRPr lang="fr-FR" sz="2000" dirty="0"/>
          </a:p>
        </p:txBody>
      </p:sp>
      <p:sp>
        <p:nvSpPr>
          <p:cNvPr id="6" name="ZoneTexte 5">
            <a:extLst>
              <a:ext uri="{FF2B5EF4-FFF2-40B4-BE49-F238E27FC236}">
                <a16:creationId xmlns:a16="http://schemas.microsoft.com/office/drawing/2014/main" id="{B5909314-0F5A-9476-61DC-4AFC51AC34AA}"/>
              </a:ext>
            </a:extLst>
          </p:cNvPr>
          <p:cNvSpPr txBox="1"/>
          <p:nvPr/>
        </p:nvSpPr>
        <p:spPr>
          <a:xfrm>
            <a:off x="3289935" y="1235851"/>
            <a:ext cx="6526530" cy="769441"/>
          </a:xfrm>
          <a:prstGeom prst="rect">
            <a:avLst/>
          </a:prstGeom>
          <a:noFill/>
        </p:spPr>
        <p:txBody>
          <a:bodyPr wrap="square" rtlCol="0">
            <a:spAutoFit/>
          </a:bodyPr>
          <a:lstStyle/>
          <a:p>
            <a:r>
              <a:rPr lang="fr-FR" sz="4400" i="1" dirty="0"/>
              <a:t>Les opportunités à saisir</a:t>
            </a:r>
          </a:p>
        </p:txBody>
      </p:sp>
      <p:sp>
        <p:nvSpPr>
          <p:cNvPr id="3" name="Rectangle 2">
            <a:extLst>
              <a:ext uri="{FF2B5EF4-FFF2-40B4-BE49-F238E27FC236}">
                <a16:creationId xmlns:a16="http://schemas.microsoft.com/office/drawing/2014/main" id="{212BA282-8900-B578-D324-81B33B23C9B8}"/>
              </a:ext>
            </a:extLst>
          </p:cNvPr>
          <p:cNvSpPr/>
          <p:nvPr/>
        </p:nvSpPr>
        <p:spPr>
          <a:xfrm>
            <a:off x="5452620" y="2731108"/>
            <a:ext cx="4991100" cy="353064"/>
          </a:xfrm>
          <a:prstGeom prst="rect">
            <a:avLst/>
          </a:prstGeom>
          <a:solidFill>
            <a:srgbClr val="6F8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Thématiques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8137F5EA-453E-3540-1C8F-23AA35D7349A}"/>
              </a:ext>
            </a:extLst>
          </p:cNvPr>
          <p:cNvSpPr/>
          <p:nvPr/>
        </p:nvSpPr>
        <p:spPr>
          <a:xfrm>
            <a:off x="5558467" y="3075611"/>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Une thématique majeure et l’ensemble des familles activées</a:t>
            </a:r>
          </a:p>
        </p:txBody>
      </p:sp>
      <p:sp>
        <p:nvSpPr>
          <p:cNvPr id="8" name="Rectangle 7">
            <a:extLst>
              <a:ext uri="{FF2B5EF4-FFF2-40B4-BE49-F238E27FC236}">
                <a16:creationId xmlns:a16="http://schemas.microsoft.com/office/drawing/2014/main" id="{96D26300-2FD4-2F54-8831-82BE4FC4B940}"/>
              </a:ext>
            </a:extLst>
          </p:cNvPr>
          <p:cNvSpPr/>
          <p:nvPr/>
        </p:nvSpPr>
        <p:spPr>
          <a:xfrm>
            <a:off x="5452620" y="3451334"/>
            <a:ext cx="4991100" cy="353065"/>
          </a:xfrm>
          <a:prstGeom prst="rect">
            <a:avLst/>
          </a:prstGeom>
          <a:solidFill>
            <a:srgbClr val="6F8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solidFill>
                  <a:schemeClr val="bg1"/>
                </a:solidFill>
                <a:latin typeface="Avenir Next LT Pro" panose="020B0504020202020204" pitchFamily="34" charset="0"/>
                <a:cs typeface="Calibri Light" panose="020F0302020204030204" pitchFamily="34" charset="0"/>
                <a:sym typeface="Wingdings" panose="05000000000000000000" pitchFamily="2" charset="2"/>
              </a:rPr>
              <a:t>Contenu</a:t>
            </a:r>
            <a:endParaRPr lang="fr-FR" sz="1100" b="1" dirty="0">
              <a:solidFill>
                <a:schemeClr val="bg1"/>
              </a:solidFill>
              <a:latin typeface="Avenir Next LT Pro" panose="020B0504020202020204" pitchFamily="34" charset="0"/>
              <a:cs typeface="Calibri Light" panose="020F0302020204030204" pitchFamily="34" charset="0"/>
            </a:endParaRPr>
          </a:p>
        </p:txBody>
      </p:sp>
      <p:sp>
        <p:nvSpPr>
          <p:cNvPr id="9" name="Rectangle 8">
            <a:extLst>
              <a:ext uri="{FF2B5EF4-FFF2-40B4-BE49-F238E27FC236}">
                <a16:creationId xmlns:a16="http://schemas.microsoft.com/office/drawing/2014/main" id="{64528F89-A6F7-84E2-6C55-6EA59D2C3993}"/>
              </a:ext>
            </a:extLst>
          </p:cNvPr>
          <p:cNvSpPr/>
          <p:nvPr/>
        </p:nvSpPr>
        <p:spPr>
          <a:xfrm>
            <a:off x="5558467" y="3804399"/>
            <a:ext cx="6633533"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&gt; Renforcer l’attractivité commerciale des offres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&gt; Incarner le statut de conseil / accompagnateur de l’enseigne</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643C1F45-7B45-4033-B258-9B29A7541C5B}"/>
              </a:ext>
            </a:extLst>
          </p:cNvPr>
          <p:cNvSpPr/>
          <p:nvPr/>
        </p:nvSpPr>
        <p:spPr>
          <a:xfrm>
            <a:off x="5452620" y="4368815"/>
            <a:ext cx="4991100" cy="353064"/>
          </a:xfrm>
          <a:prstGeom prst="rect">
            <a:avLst/>
          </a:prstGeom>
          <a:solidFill>
            <a:srgbClr val="6F8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Supports / Evolution </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01CC8079-218C-9FE8-7253-AE7E508D576C}"/>
              </a:ext>
            </a:extLst>
          </p:cNvPr>
          <p:cNvSpPr/>
          <p:nvPr/>
        </p:nvSpPr>
        <p:spPr>
          <a:xfrm>
            <a:off x="5558467" y="4714658"/>
            <a:ext cx="6322763" cy="2200602"/>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Renforcer la dimension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Sell</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tout en gardant un contenu attractif</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Alléger la mise en page pour permettre aux offres d’émerger</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Développer la complémentarité du Web =&gt;  via la présence répétée d’encart Renforcer la mise en avant des conseillers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Accroitre la présence forte des marques propres avec des encarts / pages dédiées</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rPr>
              <a:t>Valoriser les ‘solutions’ via une approche davantage commerciale</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rPr>
              <a:t>Offres couplées :  </a:t>
            </a:r>
            <a:r>
              <a:rPr lang="fr-FR" altLang="fr-FR" sz="1400" i="1" dirty="0">
                <a:latin typeface="Avenir Next LT Pro" panose="020B0504020202020204" pitchFamily="34" charset="0"/>
                <a:ea typeface="Helvetica" panose="020B0604020202020204" pitchFamily="34" charset="0"/>
                <a:cs typeface="Helvetica" panose="020B0604020202020204" pitchFamily="34" charset="0"/>
              </a:rPr>
              <a:t>1 poulailler + 1 abreuvoir = 2 sacs de céréale offerts</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5232A651-34A2-EEB8-6ADA-A5727766A557}"/>
              </a:ext>
            </a:extLst>
          </p:cNvPr>
          <p:cNvSpPr/>
          <p:nvPr/>
        </p:nvSpPr>
        <p:spPr>
          <a:xfrm>
            <a:off x="4998720" y="1269700"/>
            <a:ext cx="1926336" cy="58454"/>
          </a:xfrm>
          <a:prstGeom prst="rect">
            <a:avLst/>
          </a:prstGeom>
          <a:solidFill>
            <a:srgbClr val="6F8E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C9504BAF-3818-8B70-DBBB-8151BFF51CBB}"/>
              </a:ext>
            </a:extLst>
          </p:cNvPr>
          <p:cNvSpPr/>
          <p:nvPr/>
        </p:nvSpPr>
        <p:spPr>
          <a:xfrm>
            <a:off x="4998720" y="1919694"/>
            <a:ext cx="1926336" cy="58454"/>
          </a:xfrm>
          <a:prstGeom prst="rect">
            <a:avLst/>
          </a:prstGeom>
          <a:solidFill>
            <a:srgbClr val="6F8E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a:extLst>
              <a:ext uri="{FF2B5EF4-FFF2-40B4-BE49-F238E27FC236}">
                <a16:creationId xmlns:a16="http://schemas.microsoft.com/office/drawing/2014/main" id="{28855CEC-135F-DFE8-3164-07EEE0269B5F}"/>
              </a:ext>
            </a:extLst>
          </p:cNvPr>
          <p:cNvSpPr/>
          <p:nvPr/>
        </p:nvSpPr>
        <p:spPr>
          <a:xfrm>
            <a:off x="359524" y="2363610"/>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17" name="Rectangle 16" descr="Office Worker">
            <a:extLst>
              <a:ext uri="{FF2B5EF4-FFF2-40B4-BE49-F238E27FC236}">
                <a16:creationId xmlns:a16="http://schemas.microsoft.com/office/drawing/2014/main" id="{F0C121C3-B26B-BBCD-53BE-3F6592556EC2}"/>
              </a:ext>
            </a:extLst>
          </p:cNvPr>
          <p:cNvSpPr/>
          <p:nvPr/>
        </p:nvSpPr>
        <p:spPr>
          <a:xfrm>
            <a:off x="464126" y="2424503"/>
            <a:ext cx="624600" cy="659669"/>
          </a:xfrm>
          <a:prstGeom prst="rect">
            <a:avLst/>
          </a:prstGeom>
          <a: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2" name="Ellipse 21">
            <a:extLst>
              <a:ext uri="{FF2B5EF4-FFF2-40B4-BE49-F238E27FC236}">
                <a16:creationId xmlns:a16="http://schemas.microsoft.com/office/drawing/2014/main" id="{751E0862-EE28-A90A-BA67-2980D5B89C22}"/>
              </a:ext>
            </a:extLst>
          </p:cNvPr>
          <p:cNvSpPr/>
          <p:nvPr/>
        </p:nvSpPr>
        <p:spPr>
          <a:xfrm>
            <a:off x="359524" y="3534664"/>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23" name="Rectangle 22" descr="Funny Face with Solid Fill">
            <a:extLst>
              <a:ext uri="{FF2B5EF4-FFF2-40B4-BE49-F238E27FC236}">
                <a16:creationId xmlns:a16="http://schemas.microsoft.com/office/drawing/2014/main" id="{4646B116-5A4C-F7BF-DF4E-9B5DEBD15793}"/>
              </a:ext>
            </a:extLst>
          </p:cNvPr>
          <p:cNvSpPr/>
          <p:nvPr/>
        </p:nvSpPr>
        <p:spPr>
          <a:xfrm>
            <a:off x="488510" y="3672395"/>
            <a:ext cx="558342" cy="558342"/>
          </a:xfrm>
          <a:prstGeom prst="rect">
            <a:avLst/>
          </a:prstGeom>
          <a: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4" name="Ellipse 23">
            <a:extLst>
              <a:ext uri="{FF2B5EF4-FFF2-40B4-BE49-F238E27FC236}">
                <a16:creationId xmlns:a16="http://schemas.microsoft.com/office/drawing/2014/main" id="{E6DCBDED-2817-5CD1-F7DA-D9D8DC17C857}"/>
              </a:ext>
            </a:extLst>
          </p:cNvPr>
          <p:cNvSpPr/>
          <p:nvPr/>
        </p:nvSpPr>
        <p:spPr>
          <a:xfrm>
            <a:off x="357878" y="4628180"/>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21" name="Rectangle 20" descr="Bullseye">
            <a:extLst>
              <a:ext uri="{FF2B5EF4-FFF2-40B4-BE49-F238E27FC236}">
                <a16:creationId xmlns:a16="http://schemas.microsoft.com/office/drawing/2014/main" id="{2BE33C66-788B-BE44-ACE7-E7A4F55D9654}"/>
              </a:ext>
            </a:extLst>
          </p:cNvPr>
          <p:cNvSpPr/>
          <p:nvPr/>
        </p:nvSpPr>
        <p:spPr>
          <a:xfrm>
            <a:off x="488510" y="4730873"/>
            <a:ext cx="628417" cy="628417"/>
          </a:xfrm>
          <a:prstGeom prst="rect">
            <a:avLst/>
          </a:prstGeom>
          <a: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18" name="ZoneTexte 17">
            <a:extLst>
              <a:ext uri="{FF2B5EF4-FFF2-40B4-BE49-F238E27FC236}">
                <a16:creationId xmlns:a16="http://schemas.microsoft.com/office/drawing/2014/main" id="{9E2F0E3B-6A30-ED35-C242-524C9FC84655}"/>
              </a:ext>
            </a:extLst>
          </p:cNvPr>
          <p:cNvSpPr txBox="1"/>
          <p:nvPr/>
        </p:nvSpPr>
        <p:spPr>
          <a:xfrm>
            <a:off x="5452620" y="2053541"/>
            <a:ext cx="6526530" cy="584775"/>
          </a:xfrm>
          <a:prstGeom prst="rect">
            <a:avLst/>
          </a:prstGeom>
          <a:noFill/>
        </p:spPr>
        <p:txBody>
          <a:bodyPr wrap="square">
            <a:spAutoFit/>
          </a:bodyPr>
          <a:lstStyle/>
          <a:p>
            <a:r>
              <a:rPr lang="fr-FR" altLang="fr-FR" sz="1600" dirty="0">
                <a:latin typeface="Avenir Next LT Pro" panose="020B0504020202020204" pitchFamily="34" charset="0"/>
                <a:ea typeface="Helvetica" panose="020B0604020202020204" pitchFamily="34" charset="0"/>
                <a:cs typeface="Calibri Light" panose="020F0302020204030204" pitchFamily="34" charset="0"/>
              </a:rPr>
              <a:t>Des opérations transmettant directement les items de proximité, d’authenticité et de partage</a:t>
            </a:r>
            <a:endParaRPr lang="fr-FR" sz="1600" dirty="0">
              <a:latin typeface="Avenir Next LT Pro" panose="020B0504020202020204" pitchFamily="34" charset="0"/>
            </a:endParaRPr>
          </a:p>
        </p:txBody>
      </p:sp>
    </p:spTree>
    <p:extLst>
      <p:ext uri="{BB962C8B-B14F-4D97-AF65-F5344CB8AC3E}">
        <p14:creationId xmlns:p14="http://schemas.microsoft.com/office/powerpoint/2010/main" val="2877382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9E68A5-92A3-9193-A338-B0E72C997CC4}"/>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CB0DD4DB-DBF0-7D34-4119-D2394DF0BFB4}"/>
              </a:ext>
            </a:extLst>
          </p:cNvPr>
          <p:cNvSpPr>
            <a:spLocks noGrp="1"/>
          </p:cNvSpPr>
          <p:nvPr>
            <p:ph type="title"/>
          </p:nvPr>
        </p:nvSpPr>
        <p:spPr/>
        <p:txBody>
          <a:bodyPr/>
          <a:lstStyle/>
          <a:p>
            <a:r>
              <a:rPr lang="fr-FR" sz="3600" dirty="0"/>
              <a:t>LES COMMUNICATIONS ‘METIERS‘ /EXPERT </a:t>
            </a:r>
          </a:p>
        </p:txBody>
      </p:sp>
      <p:sp>
        <p:nvSpPr>
          <p:cNvPr id="5" name="Espace réservé du contenu 4">
            <a:extLst>
              <a:ext uri="{FF2B5EF4-FFF2-40B4-BE49-F238E27FC236}">
                <a16:creationId xmlns:a16="http://schemas.microsoft.com/office/drawing/2014/main" id="{C522FBA5-C49F-C8F6-014B-F0D546AFD785}"/>
              </a:ext>
            </a:extLst>
          </p:cNvPr>
          <p:cNvSpPr>
            <a:spLocks noGrp="1"/>
          </p:cNvSpPr>
          <p:nvPr>
            <p:ph idx="1"/>
          </p:nvPr>
        </p:nvSpPr>
        <p:spPr>
          <a:xfrm>
            <a:off x="363600" y="2440754"/>
            <a:ext cx="4991100" cy="4417246"/>
          </a:xfrm>
        </p:spPr>
        <p:txBody>
          <a:bodyPr/>
          <a:lstStyle/>
          <a:p>
            <a:pPr marL="0" indent="0">
              <a:buNone/>
            </a:pPr>
            <a:r>
              <a:rPr lang="fr-FR" sz="2000" b="1" dirty="0"/>
              <a:t>	Rôle 	</a:t>
            </a:r>
            <a:endParaRPr lang="fr-FR" sz="2000" dirty="0"/>
          </a:p>
          <a:p>
            <a:pPr marL="0" indent="0">
              <a:buNone/>
            </a:pPr>
            <a:r>
              <a:rPr lang="fr-FR" sz="2000" dirty="0"/>
              <a:t>	Operations </a:t>
            </a:r>
            <a:r>
              <a:rPr lang="fr-FR" sz="2000" dirty="0" err="1"/>
              <a:t>positionnantes</a:t>
            </a:r>
            <a:r>
              <a:rPr lang="fr-FR" sz="2000" dirty="0"/>
              <a:t> et 	</a:t>
            </a:r>
            <a:r>
              <a:rPr lang="fr-FR" sz="2000" dirty="0" err="1"/>
              <a:t>differenciantes</a:t>
            </a:r>
            <a:endParaRPr lang="fr-FR" sz="2000" dirty="0"/>
          </a:p>
          <a:p>
            <a:pPr marL="0" indent="0">
              <a:buNone/>
            </a:pPr>
            <a:endParaRPr lang="fr-FR" sz="2000" dirty="0"/>
          </a:p>
          <a:p>
            <a:pPr marL="0" indent="0">
              <a:buNone/>
            </a:pPr>
            <a:endParaRPr lang="fr-FR" sz="2000" dirty="0"/>
          </a:p>
          <a:p>
            <a:pPr marL="0" indent="0">
              <a:buNone/>
            </a:pPr>
            <a:r>
              <a:rPr lang="fr-FR" sz="2000" b="1" dirty="0"/>
              <a:t>	Expression</a:t>
            </a:r>
          </a:p>
          <a:p>
            <a:pPr marL="0" indent="0">
              <a:buNone/>
            </a:pPr>
            <a:r>
              <a:rPr lang="fr-FR" sz="2000" dirty="0"/>
              <a:t>	50% SELL  - 50 % TELL</a:t>
            </a:r>
          </a:p>
          <a:p>
            <a:pPr marL="0" indent="0">
              <a:buNone/>
            </a:pPr>
            <a:endParaRPr lang="fr-FR" sz="2000" dirty="0"/>
          </a:p>
          <a:p>
            <a:pPr marL="0" indent="0">
              <a:buNone/>
            </a:pPr>
            <a:r>
              <a:rPr lang="fr-FR" sz="2000" b="1" dirty="0"/>
              <a:t>	</a:t>
            </a:r>
          </a:p>
          <a:p>
            <a:pPr marL="0" indent="0">
              <a:buNone/>
            </a:pPr>
            <a:r>
              <a:rPr lang="fr-FR" sz="2000" b="1" dirty="0"/>
              <a:t>	Cible prioritaire </a:t>
            </a:r>
          </a:p>
          <a:p>
            <a:pPr marL="0" indent="0">
              <a:buNone/>
            </a:pPr>
            <a:r>
              <a:rPr lang="fr-FR" sz="2000" dirty="0"/>
              <a:t>	Ensemble des clients (fidèles ++ 	aux fidèles --)</a:t>
            </a:r>
            <a:br>
              <a:rPr lang="fr-FR" sz="2000" dirty="0"/>
            </a:br>
            <a:r>
              <a:rPr lang="fr-FR" sz="2000" dirty="0"/>
              <a:t>	MAIS EGALEMENT CONQUETE</a:t>
            </a:r>
          </a:p>
          <a:p>
            <a:pPr marL="0" indent="0">
              <a:buNone/>
            </a:pPr>
            <a:endParaRPr lang="fr-FR" sz="2000" dirty="0"/>
          </a:p>
        </p:txBody>
      </p:sp>
      <p:sp>
        <p:nvSpPr>
          <p:cNvPr id="6" name="ZoneTexte 5">
            <a:extLst>
              <a:ext uri="{FF2B5EF4-FFF2-40B4-BE49-F238E27FC236}">
                <a16:creationId xmlns:a16="http://schemas.microsoft.com/office/drawing/2014/main" id="{5FA57430-B876-499E-E727-604C0A3403B4}"/>
              </a:ext>
            </a:extLst>
          </p:cNvPr>
          <p:cNvSpPr txBox="1"/>
          <p:nvPr/>
        </p:nvSpPr>
        <p:spPr>
          <a:xfrm>
            <a:off x="464126" y="1236280"/>
            <a:ext cx="11263748" cy="769441"/>
          </a:xfrm>
          <a:prstGeom prst="rect">
            <a:avLst/>
          </a:prstGeom>
          <a:noFill/>
        </p:spPr>
        <p:txBody>
          <a:bodyPr wrap="square" rtlCol="0">
            <a:spAutoFit/>
          </a:bodyPr>
          <a:lstStyle/>
          <a:p>
            <a:pPr algn="ctr"/>
            <a:r>
              <a:rPr lang="fr-FR" sz="4400" i="1" dirty="0"/>
              <a:t>Opérations </a:t>
            </a:r>
            <a:r>
              <a:rPr lang="fr-FR" sz="4400" i="1" dirty="0" err="1"/>
              <a:t>positionnantes</a:t>
            </a:r>
            <a:endParaRPr lang="fr-FR" sz="4400" i="1" dirty="0"/>
          </a:p>
        </p:txBody>
      </p:sp>
      <p:sp>
        <p:nvSpPr>
          <p:cNvPr id="3" name="Rectangle 2">
            <a:extLst>
              <a:ext uri="{FF2B5EF4-FFF2-40B4-BE49-F238E27FC236}">
                <a16:creationId xmlns:a16="http://schemas.microsoft.com/office/drawing/2014/main" id="{1C3DDFA3-9A2B-730C-6DC8-A1444F5C643B}"/>
              </a:ext>
            </a:extLst>
          </p:cNvPr>
          <p:cNvSpPr/>
          <p:nvPr/>
        </p:nvSpPr>
        <p:spPr>
          <a:xfrm>
            <a:off x="5452620" y="2763294"/>
            <a:ext cx="4991100" cy="353064"/>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Thématiques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3ACBEE04-15EF-F991-907C-F610B9F51552}"/>
              </a:ext>
            </a:extLst>
          </p:cNvPr>
          <p:cNvSpPr/>
          <p:nvPr/>
        </p:nvSpPr>
        <p:spPr>
          <a:xfrm>
            <a:off x="5558467" y="3145682"/>
            <a:ext cx="6767645" cy="116955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Calibri Light" panose="020F0302020204030204" pitchFamily="34" charset="0"/>
                <a:sym typeface="Wingdings" panose="05000000000000000000" pitchFamily="2" charset="2"/>
              </a:rPr>
              <a:t>Retenir des thématiques d’opération qui soutiennent l’attractivité d’une famille</a:t>
            </a:r>
            <a:br>
              <a:rPr lang="fr-FR" altLang="fr-FR" sz="1400" dirty="0">
                <a:latin typeface="Avenir Next LT Pro" panose="020B0504020202020204" pitchFamily="34" charset="0"/>
                <a:ea typeface="Helvetica" panose="020B0604020202020204" pitchFamily="34" charset="0"/>
                <a:cs typeface="Calibri Light" panose="020F0302020204030204" pitchFamily="34" charset="0"/>
                <a:sym typeface="Wingdings" panose="05000000000000000000" pitchFamily="2" charset="2"/>
              </a:rPr>
            </a:br>
            <a:r>
              <a:rPr lang="fr-FR" altLang="fr-FR" sz="1400" b="1" dirty="0">
                <a:latin typeface="Avenir Next LT Pro" panose="020B0504020202020204" pitchFamily="34" charset="0"/>
                <a:ea typeface="Helvetica" panose="020B0604020202020204" pitchFamily="34" charset="0"/>
                <a:cs typeface="Calibri Light" panose="020F0302020204030204" pitchFamily="34" charset="0"/>
                <a:sym typeface="Wingdings" panose="05000000000000000000" pitchFamily="2" charset="2"/>
              </a:rPr>
              <a:t>EX. Animalerie </a:t>
            </a:r>
            <a:r>
              <a:rPr lang="fr-FR" altLang="fr-FR" sz="1400" dirty="0">
                <a:latin typeface="Avenir Next LT Pro" panose="020B0504020202020204" pitchFamily="34" charset="0"/>
                <a:ea typeface="Helvetica" panose="020B0604020202020204" pitchFamily="34" charset="0"/>
                <a:cs typeface="Calibri Light" panose="020F0302020204030204" pitchFamily="34" charset="0"/>
                <a:sym typeface="Wingdings" panose="05000000000000000000" pitchFamily="2" charset="2"/>
              </a:rPr>
              <a:t>: </a:t>
            </a:r>
            <a:r>
              <a:rPr lang="fr-FR" sz="1400" dirty="0">
                <a:latin typeface="Avenir Next LT Pro" panose="020B0504020202020204" pitchFamily="34" charset="0"/>
              </a:rPr>
              <a:t>Se différencier dans un marché bataillé en maximisant la visibilité du métier et l’associant à un contenu d’usage pour adresser nos utilisateurs  </a:t>
            </a:r>
          </a:p>
          <a:p>
            <a:endParaRPr lang="fr-FR" altLang="fr-FR" sz="1400" dirty="0">
              <a:latin typeface="Avenir Next LT Pro" panose="020B0504020202020204" pitchFamily="34" charset="0"/>
              <a:ea typeface="Helvetica" panose="020B0604020202020204" pitchFamily="34" charset="0"/>
              <a:cs typeface="Calibri Light" panose="020F0302020204030204" pitchFamily="34" charset="0"/>
              <a:sym typeface="Wingdings" panose="05000000000000000000" pitchFamily="2" charset="2"/>
            </a:endParaRPr>
          </a:p>
        </p:txBody>
      </p:sp>
      <p:sp>
        <p:nvSpPr>
          <p:cNvPr id="8" name="Rectangle 7">
            <a:extLst>
              <a:ext uri="{FF2B5EF4-FFF2-40B4-BE49-F238E27FC236}">
                <a16:creationId xmlns:a16="http://schemas.microsoft.com/office/drawing/2014/main" id="{C295922D-4CC6-C9F5-8A41-7C0A665F54EB}"/>
              </a:ext>
            </a:extLst>
          </p:cNvPr>
          <p:cNvSpPr/>
          <p:nvPr/>
        </p:nvSpPr>
        <p:spPr>
          <a:xfrm>
            <a:off x="5452620" y="4044304"/>
            <a:ext cx="4991100" cy="353065"/>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solidFill>
                  <a:schemeClr val="bg1"/>
                </a:solidFill>
                <a:latin typeface="Avenir Next LT Pro" panose="020B0504020202020204" pitchFamily="34" charset="0"/>
                <a:cs typeface="Calibri Light" panose="020F0302020204030204" pitchFamily="34" charset="0"/>
                <a:sym typeface="Wingdings" panose="05000000000000000000" pitchFamily="2" charset="2"/>
              </a:rPr>
              <a:t>Contenu</a:t>
            </a:r>
            <a:endParaRPr lang="fr-FR" sz="1100" b="1" dirty="0">
              <a:solidFill>
                <a:schemeClr val="bg1"/>
              </a:solidFill>
              <a:latin typeface="Avenir Next LT Pro" panose="020B0504020202020204" pitchFamily="34" charset="0"/>
              <a:cs typeface="Calibri Light" panose="020F0302020204030204" pitchFamily="34" charset="0"/>
            </a:endParaRPr>
          </a:p>
        </p:txBody>
      </p:sp>
      <p:sp>
        <p:nvSpPr>
          <p:cNvPr id="9" name="Rectangle 8">
            <a:extLst>
              <a:ext uri="{FF2B5EF4-FFF2-40B4-BE49-F238E27FC236}">
                <a16:creationId xmlns:a16="http://schemas.microsoft.com/office/drawing/2014/main" id="{36385A63-3381-B2F9-45B8-CF5B6A5A6666}"/>
              </a:ext>
            </a:extLst>
          </p:cNvPr>
          <p:cNvSpPr/>
          <p:nvPr/>
        </p:nvSpPr>
        <p:spPr>
          <a:xfrm>
            <a:off x="5558467" y="4395552"/>
            <a:ext cx="6633533" cy="1338828"/>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Calibri Light" panose="020F0302020204030204" pitchFamily="34" charset="0"/>
              </a:rPr>
              <a:t>&gt; Rendre crédible la démarche spécialiste portée par les conseillers </a:t>
            </a:r>
            <a:br>
              <a:rPr lang="fr-FR" altLang="fr-FR" sz="1400" dirty="0">
                <a:latin typeface="Avenir Next LT Pro" panose="020B0504020202020204" pitchFamily="34" charset="0"/>
                <a:ea typeface="Helvetica" panose="020B0604020202020204" pitchFamily="34" charset="0"/>
                <a:cs typeface="Calibri Light" panose="020F0302020204030204" pitchFamily="34" charset="0"/>
              </a:rPr>
            </a:br>
            <a:r>
              <a:rPr lang="fr-FR" altLang="fr-FR" sz="1400" dirty="0">
                <a:latin typeface="Avenir Next LT Pro" panose="020B0504020202020204" pitchFamily="34" charset="0"/>
                <a:ea typeface="Helvetica" panose="020B0604020202020204" pitchFamily="34" charset="0"/>
                <a:cs typeface="Calibri Light" panose="020F0302020204030204" pitchFamily="34" charset="0"/>
              </a:rPr>
              <a:t>&gt; Renforcer la dimension ‘proximité’</a:t>
            </a:r>
            <a:br>
              <a:rPr lang="fr-FR" altLang="fr-FR" sz="1400" dirty="0">
                <a:latin typeface="Avenir Next LT Pro" panose="020B0504020202020204" pitchFamily="34" charset="0"/>
                <a:ea typeface="Helvetica" panose="020B0604020202020204" pitchFamily="34" charset="0"/>
                <a:cs typeface="Calibri Light" panose="020F0302020204030204" pitchFamily="34" charset="0"/>
              </a:rPr>
            </a:br>
            <a:r>
              <a:rPr lang="fr-FR" altLang="fr-FR" sz="1400" dirty="0">
                <a:latin typeface="Avenir Next LT Pro" panose="020B0504020202020204" pitchFamily="34" charset="0"/>
                <a:ea typeface="Helvetica" panose="020B0604020202020204" pitchFamily="34" charset="0"/>
                <a:cs typeface="Calibri Light" panose="020F0302020204030204" pitchFamily="34" charset="0"/>
              </a:rPr>
              <a:t>&gt; Valoriser une promesse promotionnelle ou un bon positionnement en prix fond de rayon</a:t>
            </a:r>
            <a:endParaRPr lang="fr-FR" sz="1400" dirty="0">
              <a:latin typeface="Avenir Next LT Pro" panose="020B0504020202020204" pitchFamily="34" charset="0"/>
            </a:endParaRP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4EB6D0E7-8BC5-D752-6842-C8848708DC4C}"/>
              </a:ext>
            </a:extLst>
          </p:cNvPr>
          <p:cNvSpPr/>
          <p:nvPr/>
        </p:nvSpPr>
        <p:spPr>
          <a:xfrm>
            <a:off x="5452620" y="5420194"/>
            <a:ext cx="4991100" cy="353064"/>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Supports / Evolution </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8CAEF57F-C1A1-C0CC-1864-5F70957F660B}"/>
              </a:ext>
            </a:extLst>
          </p:cNvPr>
          <p:cNvSpPr/>
          <p:nvPr/>
        </p:nvSpPr>
        <p:spPr>
          <a:xfrm>
            <a:off x="5558467" y="5773258"/>
            <a:ext cx="6322763" cy="954107"/>
          </a:xfrm>
          <a:prstGeom prst="rect">
            <a:avLst/>
          </a:prstGeom>
        </p:spPr>
        <p:txBody>
          <a:bodyPr wrap="square">
            <a:spAutoFit/>
          </a:bodyP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Un support type ‘</a:t>
            </a:r>
            <a:r>
              <a:rPr lang="fr-FR" altLang="fr-FR" sz="1400" b="1"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magalogue</a:t>
            </a:r>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Une traité entre le dépliant commercial et le magazine</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La mise en avant de ‘sujets’ </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L’équilibre entre contenu et offre</a:t>
            </a:r>
          </a:p>
        </p:txBody>
      </p:sp>
      <p:sp>
        <p:nvSpPr>
          <p:cNvPr id="14" name="Rectangle 13">
            <a:extLst>
              <a:ext uri="{FF2B5EF4-FFF2-40B4-BE49-F238E27FC236}">
                <a16:creationId xmlns:a16="http://schemas.microsoft.com/office/drawing/2014/main" id="{659810B5-1EE9-2825-E701-B128DC1DDA0D}"/>
              </a:ext>
            </a:extLst>
          </p:cNvPr>
          <p:cNvSpPr/>
          <p:nvPr/>
        </p:nvSpPr>
        <p:spPr>
          <a:xfrm>
            <a:off x="4998720" y="1269700"/>
            <a:ext cx="1926336" cy="58454"/>
          </a:xfrm>
          <a:prstGeom prst="rect">
            <a:avLst/>
          </a:prstGeom>
          <a:solidFill>
            <a:srgbClr val="B6CA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A102FDE5-6147-41C3-4CAA-9D7A3B309B4B}"/>
              </a:ext>
            </a:extLst>
          </p:cNvPr>
          <p:cNvSpPr/>
          <p:nvPr/>
        </p:nvSpPr>
        <p:spPr>
          <a:xfrm>
            <a:off x="4998720" y="1919694"/>
            <a:ext cx="1926336" cy="58454"/>
          </a:xfrm>
          <a:prstGeom prst="rect">
            <a:avLst/>
          </a:prstGeom>
          <a:solidFill>
            <a:srgbClr val="B6CA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a:extLst>
              <a:ext uri="{FF2B5EF4-FFF2-40B4-BE49-F238E27FC236}">
                <a16:creationId xmlns:a16="http://schemas.microsoft.com/office/drawing/2014/main" id="{1BEC9E69-634F-A182-325F-215296536058}"/>
              </a:ext>
            </a:extLst>
          </p:cNvPr>
          <p:cNvSpPr/>
          <p:nvPr/>
        </p:nvSpPr>
        <p:spPr>
          <a:xfrm>
            <a:off x="359524" y="2363610"/>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17" name="Rectangle 16" descr="Office Worker">
            <a:extLst>
              <a:ext uri="{FF2B5EF4-FFF2-40B4-BE49-F238E27FC236}">
                <a16:creationId xmlns:a16="http://schemas.microsoft.com/office/drawing/2014/main" id="{A95F9CC5-4090-0884-4A36-DE6FAA2BADF0}"/>
              </a:ext>
            </a:extLst>
          </p:cNvPr>
          <p:cNvSpPr/>
          <p:nvPr/>
        </p:nvSpPr>
        <p:spPr>
          <a:xfrm>
            <a:off x="464126" y="2424503"/>
            <a:ext cx="624600" cy="659669"/>
          </a:xfrm>
          <a:prstGeom prst="rect">
            <a:avLst/>
          </a:prstGeom>
          <a: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2" name="Ellipse 21">
            <a:extLst>
              <a:ext uri="{FF2B5EF4-FFF2-40B4-BE49-F238E27FC236}">
                <a16:creationId xmlns:a16="http://schemas.microsoft.com/office/drawing/2014/main" id="{ED88533D-EAC9-680F-AEC8-0647942EDA2F}"/>
              </a:ext>
            </a:extLst>
          </p:cNvPr>
          <p:cNvSpPr/>
          <p:nvPr/>
        </p:nvSpPr>
        <p:spPr>
          <a:xfrm>
            <a:off x="359524" y="3534664"/>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23" name="Rectangle 22" descr="Funny Face with Solid Fill">
            <a:extLst>
              <a:ext uri="{FF2B5EF4-FFF2-40B4-BE49-F238E27FC236}">
                <a16:creationId xmlns:a16="http://schemas.microsoft.com/office/drawing/2014/main" id="{75B7DF24-910D-4F86-0082-4DC203AAE6B9}"/>
              </a:ext>
            </a:extLst>
          </p:cNvPr>
          <p:cNvSpPr/>
          <p:nvPr/>
        </p:nvSpPr>
        <p:spPr>
          <a:xfrm>
            <a:off x="488510" y="3672395"/>
            <a:ext cx="558342" cy="558342"/>
          </a:xfrm>
          <a:prstGeom prst="rect">
            <a:avLst/>
          </a:prstGeom>
          <a: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24" name="Ellipse 23">
            <a:extLst>
              <a:ext uri="{FF2B5EF4-FFF2-40B4-BE49-F238E27FC236}">
                <a16:creationId xmlns:a16="http://schemas.microsoft.com/office/drawing/2014/main" id="{CCB75EF2-B66F-FB7A-976B-CB40B3B63723}"/>
              </a:ext>
            </a:extLst>
          </p:cNvPr>
          <p:cNvSpPr/>
          <p:nvPr/>
        </p:nvSpPr>
        <p:spPr>
          <a:xfrm>
            <a:off x="357878" y="4628180"/>
            <a:ext cx="833804" cy="833804"/>
          </a:xfrm>
          <a:prstGeom prst="ellipse">
            <a:avLst/>
          </a:prstGeom>
          <a:solidFill>
            <a:srgbClr val="B6CA4A"/>
          </a:solidFill>
        </p:spPr>
        <p:style>
          <a:lnRef idx="0">
            <a:schemeClr val="accent6">
              <a:hueOff val="0"/>
              <a:satOff val="0"/>
              <a:lumOff val="0"/>
              <a:alphaOff val="0"/>
            </a:schemeClr>
          </a:lnRef>
          <a:fillRef idx="1">
            <a:schemeClr val="accent6">
              <a:tint val="40000"/>
              <a:hueOff val="0"/>
              <a:satOff val="0"/>
              <a:lumOff val="0"/>
              <a:alphaOff val="0"/>
            </a:schemeClr>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endParaRPr lang="fr-FR"/>
          </a:p>
        </p:txBody>
      </p:sp>
      <p:sp>
        <p:nvSpPr>
          <p:cNvPr id="21" name="Rectangle 20" descr="Bullseye">
            <a:extLst>
              <a:ext uri="{FF2B5EF4-FFF2-40B4-BE49-F238E27FC236}">
                <a16:creationId xmlns:a16="http://schemas.microsoft.com/office/drawing/2014/main" id="{AA6A0B8C-A071-DD73-EA8B-5ADE8F87460F}"/>
              </a:ext>
            </a:extLst>
          </p:cNvPr>
          <p:cNvSpPr/>
          <p:nvPr/>
        </p:nvSpPr>
        <p:spPr>
          <a:xfrm>
            <a:off x="488510" y="4730873"/>
            <a:ext cx="628417" cy="628417"/>
          </a:xfrm>
          <a:prstGeom prst="rect">
            <a:avLst/>
          </a:prstGeom>
          <a: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6">
              <a:hueOff val="0"/>
              <a:satOff val="0"/>
              <a:lumOff val="0"/>
              <a:alphaOff val="0"/>
            </a:schemeClr>
          </a:effectRef>
          <a:fontRef idx="minor">
            <a:schemeClr val="lt1"/>
          </a:fontRef>
        </p:style>
        <p:txBody>
          <a:bodyPr/>
          <a:lstStyle/>
          <a:p>
            <a:endParaRPr lang="fr-FR"/>
          </a:p>
        </p:txBody>
      </p:sp>
      <p:sp>
        <p:nvSpPr>
          <p:cNvPr id="18" name="ZoneTexte 17">
            <a:extLst>
              <a:ext uri="{FF2B5EF4-FFF2-40B4-BE49-F238E27FC236}">
                <a16:creationId xmlns:a16="http://schemas.microsoft.com/office/drawing/2014/main" id="{1E46C9FD-0C82-52B5-88A5-88C251D44E44}"/>
              </a:ext>
            </a:extLst>
          </p:cNvPr>
          <p:cNvSpPr txBox="1"/>
          <p:nvPr/>
        </p:nvSpPr>
        <p:spPr>
          <a:xfrm>
            <a:off x="5452620" y="2179144"/>
            <a:ext cx="6873492" cy="523220"/>
          </a:xfrm>
          <a:prstGeom prst="rect">
            <a:avLst/>
          </a:prstGeom>
          <a:noFill/>
        </p:spPr>
        <p:txBody>
          <a:bodyPr wrap="square">
            <a:spAutoFit/>
          </a:bodyPr>
          <a:lstStyle/>
          <a:p>
            <a:r>
              <a:rPr lang="fr-FR" altLang="fr-FR" sz="1400" dirty="0">
                <a:latin typeface="Avenir Next LT Pro" panose="020B0504020202020204" pitchFamily="34" charset="0"/>
                <a:ea typeface="Helvetica" panose="020B0604020202020204" pitchFamily="34" charset="0"/>
                <a:cs typeface="Calibri Light" panose="020F0302020204030204" pitchFamily="34" charset="0"/>
              </a:rPr>
              <a:t>Donner un rôle positionnant grâce à la thématique dédiée à une famille </a:t>
            </a:r>
            <a:r>
              <a:rPr lang="fr-FR" sz="1400" i="1" dirty="0">
                <a:latin typeface="Avenir Next LT Pro" panose="020B0504020202020204" pitchFamily="34" charset="0"/>
              </a:rPr>
              <a:t>:</a:t>
            </a:r>
            <a:br>
              <a:rPr lang="fr-FR" sz="1400" i="1" dirty="0">
                <a:latin typeface="Avenir Next LT Pro" panose="020B0504020202020204" pitchFamily="34" charset="0"/>
              </a:rPr>
            </a:br>
            <a:r>
              <a:rPr lang="fr-FR" sz="1400" i="1" dirty="0">
                <a:latin typeface="Avenir Next LT Pro" panose="020B0504020202020204" pitchFamily="34" charset="0"/>
              </a:rPr>
              <a:t> qualité &amp; spécialiste</a:t>
            </a:r>
            <a:r>
              <a:rPr lang="fr-FR" altLang="fr-FR" sz="1400" dirty="0">
                <a:latin typeface="Avenir Next LT Pro" panose="020B0504020202020204" pitchFamily="34" charset="0"/>
                <a:ea typeface="Helvetica" panose="020B0604020202020204" pitchFamily="34" charset="0"/>
                <a:cs typeface="Calibri Light" panose="020F0302020204030204" pitchFamily="34" charset="0"/>
              </a:rPr>
              <a:t>.</a:t>
            </a:r>
            <a:endParaRPr lang="fr-FR" sz="1400" dirty="0">
              <a:latin typeface="Avenir Next LT Pro" panose="020B0504020202020204" pitchFamily="34" charset="0"/>
            </a:endParaRPr>
          </a:p>
        </p:txBody>
      </p:sp>
    </p:spTree>
    <p:extLst>
      <p:ext uri="{BB962C8B-B14F-4D97-AF65-F5344CB8AC3E}">
        <p14:creationId xmlns:p14="http://schemas.microsoft.com/office/powerpoint/2010/main" val="30886676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4CAE87E-535E-D1C6-F358-90413DC09C7C}"/>
              </a:ext>
            </a:extLst>
          </p:cNvPr>
          <p:cNvSpPr>
            <a:spLocks noGrp="1"/>
          </p:cNvSpPr>
          <p:nvPr>
            <p:ph type="title"/>
          </p:nvPr>
        </p:nvSpPr>
        <p:spPr>
          <a:xfrm>
            <a:off x="300038" y="2670561"/>
            <a:ext cx="11591924" cy="758439"/>
          </a:xfrm>
        </p:spPr>
        <p:txBody>
          <a:bodyPr/>
          <a:lstStyle/>
          <a:p>
            <a:r>
              <a:rPr lang="fr-FR" dirty="0"/>
              <a:t>Calendrier PAC 2025</a:t>
            </a:r>
          </a:p>
        </p:txBody>
      </p:sp>
    </p:spTree>
    <p:extLst>
      <p:ext uri="{BB962C8B-B14F-4D97-AF65-F5344CB8AC3E}">
        <p14:creationId xmlns:p14="http://schemas.microsoft.com/office/powerpoint/2010/main" val="30186724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Rectangle 178">
            <a:extLst>
              <a:ext uri="{FF2B5EF4-FFF2-40B4-BE49-F238E27FC236}">
                <a16:creationId xmlns:a16="http://schemas.microsoft.com/office/drawing/2014/main" id="{AB725CA3-979E-CF9D-B01B-C1442E7FD21B}"/>
              </a:ext>
            </a:extLst>
          </p:cNvPr>
          <p:cNvSpPr/>
          <p:nvPr/>
        </p:nvSpPr>
        <p:spPr>
          <a:xfrm>
            <a:off x="8331859" y="856003"/>
            <a:ext cx="2664083" cy="36220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8" name="Rectangle 177">
            <a:extLst>
              <a:ext uri="{FF2B5EF4-FFF2-40B4-BE49-F238E27FC236}">
                <a16:creationId xmlns:a16="http://schemas.microsoft.com/office/drawing/2014/main" id="{0D2BE705-5223-08EC-BB72-BFACB9BD0CE6}"/>
              </a:ext>
            </a:extLst>
          </p:cNvPr>
          <p:cNvSpPr/>
          <p:nvPr/>
        </p:nvSpPr>
        <p:spPr>
          <a:xfrm>
            <a:off x="5488492" y="4804457"/>
            <a:ext cx="2174449" cy="127979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7" name="Rectangle 176">
            <a:extLst>
              <a:ext uri="{FF2B5EF4-FFF2-40B4-BE49-F238E27FC236}">
                <a16:creationId xmlns:a16="http://schemas.microsoft.com/office/drawing/2014/main" id="{BCC6707D-936B-949E-FE82-B7A4A63ED658}"/>
              </a:ext>
            </a:extLst>
          </p:cNvPr>
          <p:cNvSpPr/>
          <p:nvPr/>
        </p:nvSpPr>
        <p:spPr>
          <a:xfrm>
            <a:off x="9181355" y="2575422"/>
            <a:ext cx="1629752" cy="118857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6" name="Rectangle 175">
            <a:extLst>
              <a:ext uri="{FF2B5EF4-FFF2-40B4-BE49-F238E27FC236}">
                <a16:creationId xmlns:a16="http://schemas.microsoft.com/office/drawing/2014/main" id="{2DADC527-12BD-6804-1CE9-EFC8EFA3FE71}"/>
              </a:ext>
            </a:extLst>
          </p:cNvPr>
          <p:cNvSpPr/>
          <p:nvPr/>
        </p:nvSpPr>
        <p:spPr>
          <a:xfrm>
            <a:off x="4041980" y="2600191"/>
            <a:ext cx="2020935" cy="118857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4" name="Rectangle 143">
            <a:extLst>
              <a:ext uri="{FF2B5EF4-FFF2-40B4-BE49-F238E27FC236}">
                <a16:creationId xmlns:a16="http://schemas.microsoft.com/office/drawing/2014/main" id="{6B5AC238-6E34-E4D7-0994-C3A101E07720}"/>
              </a:ext>
            </a:extLst>
          </p:cNvPr>
          <p:cNvSpPr/>
          <p:nvPr/>
        </p:nvSpPr>
        <p:spPr>
          <a:xfrm>
            <a:off x="2447396" y="1522623"/>
            <a:ext cx="4774761" cy="83917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highlight>
                <a:srgbClr val="FFFF00"/>
              </a:highlight>
            </a:endParaRPr>
          </a:p>
        </p:txBody>
      </p:sp>
      <p:sp>
        <p:nvSpPr>
          <p:cNvPr id="2" name="Rectangle à coins arrondis 105">
            <a:extLst>
              <a:ext uri="{FF2B5EF4-FFF2-40B4-BE49-F238E27FC236}">
                <a16:creationId xmlns:a16="http://schemas.microsoft.com/office/drawing/2014/main" id="{D726FF74-BD3C-F725-1908-AF05779BE967}"/>
              </a:ext>
            </a:extLst>
          </p:cNvPr>
          <p:cNvSpPr/>
          <p:nvPr/>
        </p:nvSpPr>
        <p:spPr>
          <a:xfrm>
            <a:off x="2538552" y="2443242"/>
            <a:ext cx="2305297" cy="12203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50" dirty="0">
                <a:solidFill>
                  <a:srgbClr val="FFFFFF"/>
                </a:solidFill>
              </a:rPr>
              <a:t>KIT LOCAL - SOLDES</a:t>
            </a:r>
            <a:endParaRPr lang="fr-FR" sz="750" dirty="0">
              <a:solidFill>
                <a:srgbClr val="FFFFFF"/>
              </a:solidFill>
              <a:sym typeface="Helvetica Light"/>
            </a:endParaRPr>
          </a:p>
        </p:txBody>
      </p:sp>
      <p:sp>
        <p:nvSpPr>
          <p:cNvPr id="3" name="Rectangle 2">
            <a:extLst>
              <a:ext uri="{FF2B5EF4-FFF2-40B4-BE49-F238E27FC236}">
                <a16:creationId xmlns:a16="http://schemas.microsoft.com/office/drawing/2014/main" id="{2956974C-E165-3603-A5B3-E46EA896C9A5}"/>
              </a:ext>
            </a:extLst>
          </p:cNvPr>
          <p:cNvSpPr/>
          <p:nvPr/>
        </p:nvSpPr>
        <p:spPr>
          <a:xfrm>
            <a:off x="2460662" y="1275681"/>
            <a:ext cx="8691429" cy="226024"/>
          </a:xfrm>
          <a:prstGeom prst="rect">
            <a:avLst/>
          </a:prstGeom>
          <a:solidFill>
            <a:schemeClr val="bg1">
              <a:lumMod val="85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endParaRPr lang="fr-FR" sz="1000">
              <a:solidFill>
                <a:srgbClr val="FFFFFF"/>
              </a:solidFill>
              <a:sym typeface="Helvetica Light"/>
            </a:endParaRPr>
          </a:p>
        </p:txBody>
      </p:sp>
      <p:cxnSp>
        <p:nvCxnSpPr>
          <p:cNvPr id="4" name="Connecteur droit 3">
            <a:extLst>
              <a:ext uri="{FF2B5EF4-FFF2-40B4-BE49-F238E27FC236}">
                <a16:creationId xmlns:a16="http://schemas.microsoft.com/office/drawing/2014/main" id="{E643918C-5A07-53E7-0CE5-0541142ACF3D}"/>
              </a:ext>
            </a:extLst>
          </p:cNvPr>
          <p:cNvCxnSpPr>
            <a:cxnSpLocks/>
          </p:cNvCxnSpPr>
          <p:nvPr/>
        </p:nvCxnSpPr>
        <p:spPr>
          <a:xfrm>
            <a:off x="5407503" y="1109034"/>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5" name="Connecteur droit 4">
            <a:extLst>
              <a:ext uri="{FF2B5EF4-FFF2-40B4-BE49-F238E27FC236}">
                <a16:creationId xmlns:a16="http://schemas.microsoft.com/office/drawing/2014/main" id="{28EDE50C-206B-26A5-4DA7-D14EAF52CD61}"/>
              </a:ext>
            </a:extLst>
          </p:cNvPr>
          <p:cNvCxnSpPr>
            <a:cxnSpLocks/>
          </p:cNvCxnSpPr>
          <p:nvPr/>
        </p:nvCxnSpPr>
        <p:spPr>
          <a:xfrm>
            <a:off x="8237755" y="1117910"/>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sp>
        <p:nvSpPr>
          <p:cNvPr id="6" name="ZoneTexte 5">
            <a:extLst>
              <a:ext uri="{FF2B5EF4-FFF2-40B4-BE49-F238E27FC236}">
                <a16:creationId xmlns:a16="http://schemas.microsoft.com/office/drawing/2014/main" id="{FBEDA509-131F-962A-B6D3-A709C7D41621}"/>
              </a:ext>
            </a:extLst>
          </p:cNvPr>
          <p:cNvSpPr txBox="1"/>
          <p:nvPr/>
        </p:nvSpPr>
        <p:spPr>
          <a:xfrm>
            <a:off x="3621879" y="1277991"/>
            <a:ext cx="375104"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84"/>
            <a:r>
              <a:rPr lang="fr-FR" sz="857" b="1" dirty="0">
                <a:solidFill>
                  <a:schemeClr val="tx1">
                    <a:lumMod val="65000"/>
                    <a:lumOff val="35000"/>
                  </a:schemeClr>
                </a:solidFill>
                <a:latin typeface="Calibri Light" panose="020F0302020204030204" pitchFamily="34" charset="0"/>
                <a:sym typeface="Helvetica Light"/>
              </a:rPr>
              <a:t>Janvier</a:t>
            </a:r>
          </a:p>
        </p:txBody>
      </p:sp>
      <p:sp>
        <p:nvSpPr>
          <p:cNvPr id="7" name="ZoneTexte 6">
            <a:extLst>
              <a:ext uri="{FF2B5EF4-FFF2-40B4-BE49-F238E27FC236}">
                <a16:creationId xmlns:a16="http://schemas.microsoft.com/office/drawing/2014/main" id="{994D7669-57FD-E185-D256-42D082B02852}"/>
              </a:ext>
            </a:extLst>
          </p:cNvPr>
          <p:cNvSpPr txBox="1"/>
          <p:nvPr/>
        </p:nvSpPr>
        <p:spPr>
          <a:xfrm>
            <a:off x="6676216" y="1270755"/>
            <a:ext cx="373500"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84"/>
            <a:r>
              <a:rPr lang="fr-FR" sz="857" b="1" dirty="0">
                <a:solidFill>
                  <a:schemeClr val="tx1">
                    <a:lumMod val="65000"/>
                    <a:lumOff val="35000"/>
                  </a:schemeClr>
                </a:solidFill>
                <a:latin typeface="Calibri Light" panose="020F0302020204030204" pitchFamily="34" charset="0"/>
                <a:sym typeface="Helvetica Light"/>
              </a:rPr>
              <a:t>Février</a:t>
            </a:r>
          </a:p>
        </p:txBody>
      </p:sp>
      <p:sp>
        <p:nvSpPr>
          <p:cNvPr id="8" name="ZoneTexte 7">
            <a:extLst>
              <a:ext uri="{FF2B5EF4-FFF2-40B4-BE49-F238E27FC236}">
                <a16:creationId xmlns:a16="http://schemas.microsoft.com/office/drawing/2014/main" id="{F9B26CB1-8F33-C89C-959A-688FE5F0FEC2}"/>
              </a:ext>
            </a:extLst>
          </p:cNvPr>
          <p:cNvSpPr txBox="1"/>
          <p:nvPr/>
        </p:nvSpPr>
        <p:spPr>
          <a:xfrm>
            <a:off x="9646106" y="1251663"/>
            <a:ext cx="293351"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84"/>
            <a:r>
              <a:rPr lang="fr-FR" sz="857" b="1" dirty="0">
                <a:solidFill>
                  <a:schemeClr val="tx1">
                    <a:lumMod val="65000"/>
                    <a:lumOff val="35000"/>
                  </a:schemeClr>
                </a:solidFill>
                <a:latin typeface="Calibri Light" panose="020F0302020204030204" pitchFamily="34" charset="0"/>
                <a:sym typeface="Helvetica Light"/>
              </a:rPr>
              <a:t>Mars</a:t>
            </a:r>
          </a:p>
        </p:txBody>
      </p:sp>
      <p:sp>
        <p:nvSpPr>
          <p:cNvPr id="9" name="Rectangle 8">
            <a:extLst>
              <a:ext uri="{FF2B5EF4-FFF2-40B4-BE49-F238E27FC236}">
                <a16:creationId xmlns:a16="http://schemas.microsoft.com/office/drawing/2014/main" id="{2C08756D-BE88-235E-CEDE-D58B8A732525}"/>
              </a:ext>
            </a:extLst>
          </p:cNvPr>
          <p:cNvSpPr/>
          <p:nvPr/>
        </p:nvSpPr>
        <p:spPr>
          <a:xfrm>
            <a:off x="2493765" y="4157904"/>
            <a:ext cx="8691429" cy="226024"/>
          </a:xfrm>
          <a:prstGeom prst="rect">
            <a:avLst/>
          </a:prstGeom>
          <a:solidFill>
            <a:schemeClr val="bg1">
              <a:lumMod val="85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endParaRPr lang="fr-FR" sz="1000">
              <a:solidFill>
                <a:srgbClr val="FFFFFF"/>
              </a:solidFill>
              <a:sym typeface="Helvetica Light"/>
            </a:endParaRPr>
          </a:p>
        </p:txBody>
      </p:sp>
      <p:cxnSp>
        <p:nvCxnSpPr>
          <p:cNvPr id="10" name="Connecteur droit 9">
            <a:extLst>
              <a:ext uri="{FF2B5EF4-FFF2-40B4-BE49-F238E27FC236}">
                <a16:creationId xmlns:a16="http://schemas.microsoft.com/office/drawing/2014/main" id="{AB73BA9F-378B-EDF5-0B1C-CE5F14C35946}"/>
              </a:ext>
            </a:extLst>
          </p:cNvPr>
          <p:cNvCxnSpPr/>
          <p:nvPr/>
        </p:nvCxnSpPr>
        <p:spPr>
          <a:xfrm>
            <a:off x="5440606" y="4122723"/>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1" name="Connecteur droit 10">
            <a:extLst>
              <a:ext uri="{FF2B5EF4-FFF2-40B4-BE49-F238E27FC236}">
                <a16:creationId xmlns:a16="http://schemas.microsoft.com/office/drawing/2014/main" id="{D2C1328B-589E-853A-EB72-BF389E256F55}"/>
              </a:ext>
            </a:extLst>
          </p:cNvPr>
          <p:cNvCxnSpPr/>
          <p:nvPr/>
        </p:nvCxnSpPr>
        <p:spPr>
          <a:xfrm>
            <a:off x="8270858" y="4117991"/>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sp>
        <p:nvSpPr>
          <p:cNvPr id="18" name="ZoneTexte 17">
            <a:extLst>
              <a:ext uri="{FF2B5EF4-FFF2-40B4-BE49-F238E27FC236}">
                <a16:creationId xmlns:a16="http://schemas.microsoft.com/office/drawing/2014/main" id="{E6A41A1C-C241-521D-4B86-FC03ACE49D65}"/>
              </a:ext>
            </a:extLst>
          </p:cNvPr>
          <p:cNvSpPr txBox="1"/>
          <p:nvPr/>
        </p:nvSpPr>
        <p:spPr>
          <a:xfrm>
            <a:off x="3750609" y="4170201"/>
            <a:ext cx="266099"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a:solidFill>
                  <a:schemeClr val="tx1">
                    <a:lumMod val="65000"/>
                    <a:lumOff val="35000"/>
                  </a:schemeClr>
                </a:solidFill>
                <a:latin typeface="Calibri Light" panose="020F0302020204030204" pitchFamily="34" charset="0"/>
                <a:sym typeface="Helvetica Light"/>
              </a:rPr>
              <a:t>Avril</a:t>
            </a:r>
          </a:p>
        </p:txBody>
      </p:sp>
      <p:sp>
        <p:nvSpPr>
          <p:cNvPr id="19" name="ZoneTexte 18">
            <a:extLst>
              <a:ext uri="{FF2B5EF4-FFF2-40B4-BE49-F238E27FC236}">
                <a16:creationId xmlns:a16="http://schemas.microsoft.com/office/drawing/2014/main" id="{83621DC0-D2C1-A139-6D1B-6820C9CEF67B}"/>
              </a:ext>
            </a:extLst>
          </p:cNvPr>
          <p:cNvSpPr txBox="1"/>
          <p:nvPr/>
        </p:nvSpPr>
        <p:spPr>
          <a:xfrm>
            <a:off x="6723089" y="4159125"/>
            <a:ext cx="238848"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a:solidFill>
                  <a:schemeClr val="tx1">
                    <a:lumMod val="65000"/>
                    <a:lumOff val="35000"/>
                  </a:schemeClr>
                </a:solidFill>
                <a:latin typeface="Calibri Light" panose="020F0302020204030204" pitchFamily="34" charset="0"/>
              </a:rPr>
              <a:t>Mai</a:t>
            </a:r>
            <a:endParaRPr lang="fr-FR" sz="857" b="1" dirty="0">
              <a:solidFill>
                <a:schemeClr val="tx1">
                  <a:lumMod val="65000"/>
                  <a:lumOff val="35000"/>
                </a:schemeClr>
              </a:solidFill>
              <a:latin typeface="Calibri Light" panose="020F0302020204030204" pitchFamily="34" charset="0"/>
              <a:sym typeface="Helvetica Light"/>
            </a:endParaRPr>
          </a:p>
        </p:txBody>
      </p:sp>
      <p:sp>
        <p:nvSpPr>
          <p:cNvPr id="20" name="ZoneTexte 19">
            <a:extLst>
              <a:ext uri="{FF2B5EF4-FFF2-40B4-BE49-F238E27FC236}">
                <a16:creationId xmlns:a16="http://schemas.microsoft.com/office/drawing/2014/main" id="{A971AF1E-DC6D-3013-3DFA-075887BA7134}"/>
              </a:ext>
            </a:extLst>
          </p:cNvPr>
          <p:cNvSpPr txBox="1"/>
          <p:nvPr/>
        </p:nvSpPr>
        <p:spPr>
          <a:xfrm>
            <a:off x="9671755" y="4146899"/>
            <a:ext cx="242055"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a:solidFill>
                  <a:schemeClr val="tx1">
                    <a:lumMod val="65000"/>
                    <a:lumOff val="35000"/>
                  </a:schemeClr>
                </a:solidFill>
                <a:latin typeface="Calibri Light" panose="020F0302020204030204" pitchFamily="34" charset="0"/>
              </a:rPr>
              <a:t>Juin</a:t>
            </a:r>
            <a:endParaRPr lang="fr-FR" sz="857" b="1" dirty="0">
              <a:solidFill>
                <a:schemeClr val="tx1">
                  <a:lumMod val="65000"/>
                  <a:lumOff val="35000"/>
                </a:schemeClr>
              </a:solidFill>
              <a:latin typeface="Calibri Light" panose="020F0302020204030204" pitchFamily="34" charset="0"/>
              <a:sym typeface="Helvetica Light"/>
            </a:endParaRPr>
          </a:p>
        </p:txBody>
      </p:sp>
      <p:sp>
        <p:nvSpPr>
          <p:cNvPr id="27" name="Rectangle à coins arrondis 55">
            <a:extLst>
              <a:ext uri="{FF2B5EF4-FFF2-40B4-BE49-F238E27FC236}">
                <a16:creationId xmlns:a16="http://schemas.microsoft.com/office/drawing/2014/main" id="{A69F8E71-444F-3E50-4F00-70E828860CEA}"/>
              </a:ext>
            </a:extLst>
          </p:cNvPr>
          <p:cNvSpPr/>
          <p:nvPr/>
        </p:nvSpPr>
        <p:spPr>
          <a:xfrm>
            <a:off x="6387524" y="2684222"/>
            <a:ext cx="798225" cy="456178"/>
          </a:xfrm>
          <a:prstGeom prst="round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WE IMBATTABLE</a:t>
            </a:r>
            <a:br>
              <a:rPr lang="fr-FR" sz="1000" dirty="0">
                <a:solidFill>
                  <a:srgbClr val="FFFFFF"/>
                </a:solidFill>
                <a:sym typeface="Helvetica Light"/>
              </a:rPr>
            </a:br>
            <a:r>
              <a:rPr lang="fr-FR" sz="1000" dirty="0">
                <a:solidFill>
                  <a:srgbClr val="FFFFFF"/>
                </a:solidFill>
                <a:sym typeface="Helvetica Light"/>
              </a:rPr>
              <a:t>animalerie</a:t>
            </a:r>
          </a:p>
        </p:txBody>
      </p:sp>
      <p:sp>
        <p:nvSpPr>
          <p:cNvPr id="29" name="Rectangle à coins arrondis 61">
            <a:extLst>
              <a:ext uri="{FF2B5EF4-FFF2-40B4-BE49-F238E27FC236}">
                <a16:creationId xmlns:a16="http://schemas.microsoft.com/office/drawing/2014/main" id="{AE500956-53A9-8DCC-5E8F-A8B378408CD0}"/>
              </a:ext>
            </a:extLst>
          </p:cNvPr>
          <p:cNvSpPr/>
          <p:nvPr/>
        </p:nvSpPr>
        <p:spPr>
          <a:xfrm>
            <a:off x="9222059" y="2604359"/>
            <a:ext cx="1589048" cy="456177"/>
          </a:xfrm>
          <a:prstGeom prst="roundRect">
            <a:avLst/>
          </a:prstGeom>
          <a:solidFill>
            <a:schemeClr val="accent1">
              <a:lumMod val="5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ARRIVAGE JARDIN</a:t>
            </a:r>
            <a:br>
              <a:rPr lang="fr-FR" sz="1000" dirty="0">
                <a:solidFill>
                  <a:srgbClr val="FFFFFF"/>
                </a:solidFill>
                <a:sym typeface="Helvetica Light"/>
              </a:rPr>
            </a:br>
            <a:r>
              <a:rPr lang="fr-FR" sz="1000" dirty="0">
                <a:solidFill>
                  <a:srgbClr val="FFFFFF"/>
                </a:solidFill>
                <a:sym typeface="Helvetica Light"/>
              </a:rPr>
              <a:t>Prospectus</a:t>
            </a:r>
          </a:p>
        </p:txBody>
      </p:sp>
      <p:sp>
        <p:nvSpPr>
          <p:cNvPr id="36" name="Rectangle à coins arrondis 88">
            <a:extLst>
              <a:ext uri="{FF2B5EF4-FFF2-40B4-BE49-F238E27FC236}">
                <a16:creationId xmlns:a16="http://schemas.microsoft.com/office/drawing/2014/main" id="{E9F55D2A-D476-4466-BC61-6135E0CB62A2}"/>
              </a:ext>
            </a:extLst>
          </p:cNvPr>
          <p:cNvSpPr/>
          <p:nvPr/>
        </p:nvSpPr>
        <p:spPr>
          <a:xfrm>
            <a:off x="5722795" y="3766602"/>
            <a:ext cx="684000" cy="140737"/>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Saint Valentin</a:t>
            </a:r>
            <a:endParaRPr lang="fr-FR" sz="714" dirty="0">
              <a:solidFill>
                <a:srgbClr val="FFFFFF"/>
              </a:solidFill>
              <a:sym typeface="Helvetica Light"/>
            </a:endParaRPr>
          </a:p>
        </p:txBody>
      </p:sp>
      <p:sp>
        <p:nvSpPr>
          <p:cNvPr id="37" name="Rectangle à coins arrondis 96">
            <a:extLst>
              <a:ext uri="{FF2B5EF4-FFF2-40B4-BE49-F238E27FC236}">
                <a16:creationId xmlns:a16="http://schemas.microsoft.com/office/drawing/2014/main" id="{A953DFB0-CCB1-3741-1FE6-08C443E5EF29}"/>
              </a:ext>
            </a:extLst>
          </p:cNvPr>
          <p:cNvSpPr/>
          <p:nvPr/>
        </p:nvSpPr>
        <p:spPr>
          <a:xfrm>
            <a:off x="6567300" y="3766602"/>
            <a:ext cx="684000" cy="140737"/>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Mardi Gras</a:t>
            </a:r>
            <a:endParaRPr lang="fr-FR" sz="714" dirty="0">
              <a:solidFill>
                <a:srgbClr val="FFFFFF"/>
              </a:solidFill>
              <a:sym typeface="Helvetica Light"/>
            </a:endParaRPr>
          </a:p>
        </p:txBody>
      </p:sp>
      <p:sp>
        <p:nvSpPr>
          <p:cNvPr id="38" name="Rectangle à coins arrondis 97">
            <a:extLst>
              <a:ext uri="{FF2B5EF4-FFF2-40B4-BE49-F238E27FC236}">
                <a16:creationId xmlns:a16="http://schemas.microsoft.com/office/drawing/2014/main" id="{CC3E84A1-C285-B50B-9FA3-66D99AC3BEF0}"/>
              </a:ext>
            </a:extLst>
          </p:cNvPr>
          <p:cNvSpPr/>
          <p:nvPr/>
        </p:nvSpPr>
        <p:spPr>
          <a:xfrm>
            <a:off x="7321472" y="3766602"/>
            <a:ext cx="684000" cy="140737"/>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6</a:t>
            </a:r>
            <a:endParaRPr lang="fr-FR" sz="714" dirty="0">
              <a:solidFill>
                <a:srgbClr val="FFFFFF"/>
              </a:solidFill>
              <a:sym typeface="Helvetica Light"/>
            </a:endParaRPr>
          </a:p>
        </p:txBody>
      </p:sp>
      <p:sp>
        <p:nvSpPr>
          <p:cNvPr id="43" name="Rectangle à coins arrondis 108">
            <a:extLst>
              <a:ext uri="{FF2B5EF4-FFF2-40B4-BE49-F238E27FC236}">
                <a16:creationId xmlns:a16="http://schemas.microsoft.com/office/drawing/2014/main" id="{449B0324-7336-79EC-E4AC-8C992862C1D0}"/>
              </a:ext>
            </a:extLst>
          </p:cNvPr>
          <p:cNvSpPr/>
          <p:nvPr/>
        </p:nvSpPr>
        <p:spPr>
          <a:xfrm>
            <a:off x="5566033" y="4845513"/>
            <a:ext cx="2004640" cy="501875"/>
          </a:xfrm>
          <a:prstGeom prst="roundRect">
            <a:avLst/>
          </a:prstGeom>
          <a:solidFill>
            <a:schemeClr val="accent1">
              <a:lumMod val="5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JARDIN EN MODE DETENTE</a:t>
            </a:r>
            <a:br>
              <a:rPr lang="fr-FR" sz="1000" dirty="0">
                <a:solidFill>
                  <a:srgbClr val="FFFFFF"/>
                </a:solidFill>
                <a:sym typeface="Helvetica Light"/>
              </a:rPr>
            </a:br>
            <a:r>
              <a:rPr lang="fr-FR" sz="1000" dirty="0">
                <a:solidFill>
                  <a:srgbClr val="FFFFFF"/>
                </a:solidFill>
                <a:sym typeface="Helvetica Light"/>
              </a:rPr>
              <a:t>Prospectus</a:t>
            </a:r>
          </a:p>
        </p:txBody>
      </p:sp>
      <p:sp>
        <p:nvSpPr>
          <p:cNvPr id="47" name="Rectangle à coins arrondis 112">
            <a:extLst>
              <a:ext uri="{FF2B5EF4-FFF2-40B4-BE49-F238E27FC236}">
                <a16:creationId xmlns:a16="http://schemas.microsoft.com/office/drawing/2014/main" id="{4088DD16-E1E5-19E4-5FF6-37FFA11EBCEB}"/>
              </a:ext>
            </a:extLst>
          </p:cNvPr>
          <p:cNvSpPr/>
          <p:nvPr/>
        </p:nvSpPr>
        <p:spPr>
          <a:xfrm>
            <a:off x="3489562" y="4881355"/>
            <a:ext cx="1599008" cy="424017"/>
          </a:xfrm>
          <a:prstGeom prst="roundRect">
            <a:avLst/>
          </a:prstGeom>
          <a:solidFill>
            <a:srgbClr val="407B83"/>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Jours experts </a:t>
            </a:r>
            <a:br>
              <a:rPr lang="fr-FR" sz="1000" dirty="0">
                <a:solidFill>
                  <a:srgbClr val="FFFFFF"/>
                </a:solidFill>
                <a:sym typeface="Helvetica Light"/>
              </a:rPr>
            </a:br>
            <a:r>
              <a:rPr lang="fr-FR" sz="1000" dirty="0">
                <a:solidFill>
                  <a:srgbClr val="FFFFFF"/>
                </a:solidFill>
                <a:sym typeface="Helvetica Light"/>
              </a:rPr>
              <a:t>POTAGER</a:t>
            </a:r>
          </a:p>
        </p:txBody>
      </p:sp>
      <p:sp>
        <p:nvSpPr>
          <p:cNvPr id="48" name="Rectangle à coins arrondis 113">
            <a:extLst>
              <a:ext uri="{FF2B5EF4-FFF2-40B4-BE49-F238E27FC236}">
                <a16:creationId xmlns:a16="http://schemas.microsoft.com/office/drawing/2014/main" id="{A5C87079-B1AA-A082-CD7F-771B68133B5C}"/>
              </a:ext>
            </a:extLst>
          </p:cNvPr>
          <p:cNvSpPr/>
          <p:nvPr/>
        </p:nvSpPr>
        <p:spPr>
          <a:xfrm>
            <a:off x="8664286" y="3763992"/>
            <a:ext cx="684000" cy="140737"/>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7</a:t>
            </a:r>
            <a:endParaRPr lang="fr-FR" sz="714" dirty="0">
              <a:solidFill>
                <a:srgbClr val="FFFFFF"/>
              </a:solidFill>
              <a:sym typeface="Helvetica Light"/>
            </a:endParaRPr>
          </a:p>
        </p:txBody>
      </p:sp>
      <p:sp>
        <p:nvSpPr>
          <p:cNvPr id="49" name="Rectangle à coins arrondis 114">
            <a:extLst>
              <a:ext uri="{FF2B5EF4-FFF2-40B4-BE49-F238E27FC236}">
                <a16:creationId xmlns:a16="http://schemas.microsoft.com/office/drawing/2014/main" id="{F11AA7F8-8D76-B7F8-9E01-3AD560F37779}"/>
              </a:ext>
            </a:extLst>
          </p:cNvPr>
          <p:cNvSpPr/>
          <p:nvPr/>
        </p:nvSpPr>
        <p:spPr>
          <a:xfrm>
            <a:off x="9488114" y="3763992"/>
            <a:ext cx="684000" cy="140737"/>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8</a:t>
            </a:r>
            <a:endParaRPr lang="fr-FR" sz="714" dirty="0">
              <a:solidFill>
                <a:srgbClr val="FFFFFF"/>
              </a:solidFill>
              <a:sym typeface="Helvetica Light"/>
            </a:endParaRPr>
          </a:p>
        </p:txBody>
      </p:sp>
      <p:sp>
        <p:nvSpPr>
          <p:cNvPr id="50" name="Rectangle à coins arrondis 115">
            <a:extLst>
              <a:ext uri="{FF2B5EF4-FFF2-40B4-BE49-F238E27FC236}">
                <a16:creationId xmlns:a16="http://schemas.microsoft.com/office/drawing/2014/main" id="{24FB6BF6-A945-8E4C-28E5-EE2E862A28EA}"/>
              </a:ext>
            </a:extLst>
          </p:cNvPr>
          <p:cNvSpPr/>
          <p:nvPr/>
        </p:nvSpPr>
        <p:spPr>
          <a:xfrm>
            <a:off x="10311942" y="3763992"/>
            <a:ext cx="684000" cy="140737"/>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9</a:t>
            </a:r>
            <a:endParaRPr lang="fr-FR" sz="714" dirty="0">
              <a:solidFill>
                <a:srgbClr val="FFFFFF"/>
              </a:solidFill>
              <a:sym typeface="Helvetica Light"/>
            </a:endParaRPr>
          </a:p>
        </p:txBody>
      </p:sp>
      <p:sp>
        <p:nvSpPr>
          <p:cNvPr id="51" name="Rectangle à coins arrondis 116">
            <a:extLst>
              <a:ext uri="{FF2B5EF4-FFF2-40B4-BE49-F238E27FC236}">
                <a16:creationId xmlns:a16="http://schemas.microsoft.com/office/drawing/2014/main" id="{6FDE17C5-72C0-839C-FEB3-C279B2BECDA5}"/>
              </a:ext>
            </a:extLst>
          </p:cNvPr>
          <p:cNvSpPr/>
          <p:nvPr/>
        </p:nvSpPr>
        <p:spPr>
          <a:xfrm>
            <a:off x="2725495" y="6343627"/>
            <a:ext cx="684000" cy="16952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10</a:t>
            </a:r>
            <a:endParaRPr lang="fr-FR" sz="714" dirty="0">
              <a:solidFill>
                <a:srgbClr val="FFFFFF"/>
              </a:solidFill>
              <a:sym typeface="Helvetica Light"/>
            </a:endParaRPr>
          </a:p>
        </p:txBody>
      </p:sp>
      <p:sp>
        <p:nvSpPr>
          <p:cNvPr id="52" name="Rectangle à coins arrondis 117">
            <a:extLst>
              <a:ext uri="{FF2B5EF4-FFF2-40B4-BE49-F238E27FC236}">
                <a16:creationId xmlns:a16="http://schemas.microsoft.com/office/drawing/2014/main" id="{83F2F716-1E9A-3062-1E25-3CB230416D06}"/>
              </a:ext>
            </a:extLst>
          </p:cNvPr>
          <p:cNvSpPr/>
          <p:nvPr/>
        </p:nvSpPr>
        <p:spPr>
          <a:xfrm>
            <a:off x="3549323" y="6343627"/>
            <a:ext cx="684000" cy="16952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11</a:t>
            </a:r>
            <a:endParaRPr lang="fr-FR" sz="714" dirty="0">
              <a:solidFill>
                <a:srgbClr val="FFFFFF"/>
              </a:solidFill>
              <a:sym typeface="Helvetica Light"/>
            </a:endParaRPr>
          </a:p>
        </p:txBody>
      </p:sp>
      <p:sp>
        <p:nvSpPr>
          <p:cNvPr id="53" name="Rectangle à coins arrondis 118">
            <a:extLst>
              <a:ext uri="{FF2B5EF4-FFF2-40B4-BE49-F238E27FC236}">
                <a16:creationId xmlns:a16="http://schemas.microsoft.com/office/drawing/2014/main" id="{B18CE484-E6D0-345A-E809-D1120621999D}"/>
              </a:ext>
            </a:extLst>
          </p:cNvPr>
          <p:cNvSpPr/>
          <p:nvPr/>
        </p:nvSpPr>
        <p:spPr>
          <a:xfrm>
            <a:off x="4373151" y="6343627"/>
            <a:ext cx="684000" cy="16952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12</a:t>
            </a:r>
            <a:endParaRPr lang="fr-FR" sz="714" dirty="0">
              <a:solidFill>
                <a:srgbClr val="FFFFFF"/>
              </a:solidFill>
              <a:sym typeface="Helvetica Light"/>
            </a:endParaRPr>
          </a:p>
        </p:txBody>
      </p:sp>
      <p:sp>
        <p:nvSpPr>
          <p:cNvPr id="54" name="Rectangle à coins arrondis 119">
            <a:extLst>
              <a:ext uri="{FF2B5EF4-FFF2-40B4-BE49-F238E27FC236}">
                <a16:creationId xmlns:a16="http://schemas.microsoft.com/office/drawing/2014/main" id="{068A0B6E-28EF-FF45-D94E-B287D6206984}"/>
              </a:ext>
            </a:extLst>
          </p:cNvPr>
          <p:cNvSpPr/>
          <p:nvPr/>
        </p:nvSpPr>
        <p:spPr>
          <a:xfrm>
            <a:off x="5714329" y="6343627"/>
            <a:ext cx="684000" cy="16952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13</a:t>
            </a:r>
            <a:endParaRPr lang="fr-FR" sz="714" dirty="0">
              <a:solidFill>
                <a:srgbClr val="FFFFFF"/>
              </a:solidFill>
              <a:sym typeface="Helvetica Light"/>
            </a:endParaRPr>
          </a:p>
        </p:txBody>
      </p:sp>
      <p:sp>
        <p:nvSpPr>
          <p:cNvPr id="55" name="Rectangle à coins arrondis 120">
            <a:extLst>
              <a:ext uri="{FF2B5EF4-FFF2-40B4-BE49-F238E27FC236}">
                <a16:creationId xmlns:a16="http://schemas.microsoft.com/office/drawing/2014/main" id="{73E3A68C-2E2A-838F-BA28-8B8EB10BFC19}"/>
              </a:ext>
            </a:extLst>
          </p:cNvPr>
          <p:cNvSpPr/>
          <p:nvPr/>
        </p:nvSpPr>
        <p:spPr>
          <a:xfrm>
            <a:off x="6538157" y="6343627"/>
            <a:ext cx="684000" cy="16952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14</a:t>
            </a:r>
            <a:endParaRPr lang="fr-FR" sz="714" dirty="0">
              <a:solidFill>
                <a:srgbClr val="FFFFFF"/>
              </a:solidFill>
              <a:sym typeface="Helvetica Light"/>
            </a:endParaRPr>
          </a:p>
        </p:txBody>
      </p:sp>
      <p:sp>
        <p:nvSpPr>
          <p:cNvPr id="56" name="Rectangle à coins arrondis 121">
            <a:extLst>
              <a:ext uri="{FF2B5EF4-FFF2-40B4-BE49-F238E27FC236}">
                <a16:creationId xmlns:a16="http://schemas.microsoft.com/office/drawing/2014/main" id="{EC71DE22-45EA-32AA-023E-4C89CA9E365E}"/>
              </a:ext>
            </a:extLst>
          </p:cNvPr>
          <p:cNvSpPr/>
          <p:nvPr/>
        </p:nvSpPr>
        <p:spPr>
          <a:xfrm>
            <a:off x="7361985" y="6343627"/>
            <a:ext cx="684000" cy="16952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15</a:t>
            </a:r>
            <a:endParaRPr lang="fr-FR" sz="714" dirty="0">
              <a:solidFill>
                <a:srgbClr val="FFFFFF"/>
              </a:solidFill>
              <a:sym typeface="Helvetica Light"/>
            </a:endParaRPr>
          </a:p>
        </p:txBody>
      </p:sp>
      <p:sp>
        <p:nvSpPr>
          <p:cNvPr id="57" name="Rectangle à coins arrondis 122">
            <a:extLst>
              <a:ext uri="{FF2B5EF4-FFF2-40B4-BE49-F238E27FC236}">
                <a16:creationId xmlns:a16="http://schemas.microsoft.com/office/drawing/2014/main" id="{7EDC460C-4D41-EE93-55A4-38BABCF75B4F}"/>
              </a:ext>
            </a:extLst>
          </p:cNvPr>
          <p:cNvSpPr/>
          <p:nvPr/>
        </p:nvSpPr>
        <p:spPr>
          <a:xfrm>
            <a:off x="8652889" y="6333559"/>
            <a:ext cx="684000" cy="16952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16</a:t>
            </a:r>
            <a:endParaRPr lang="fr-FR" sz="714" dirty="0">
              <a:solidFill>
                <a:srgbClr val="FFFFFF"/>
              </a:solidFill>
              <a:sym typeface="Helvetica Light"/>
            </a:endParaRPr>
          </a:p>
        </p:txBody>
      </p:sp>
      <p:sp>
        <p:nvSpPr>
          <p:cNvPr id="58" name="Rectangle à coins arrondis 123">
            <a:extLst>
              <a:ext uri="{FF2B5EF4-FFF2-40B4-BE49-F238E27FC236}">
                <a16:creationId xmlns:a16="http://schemas.microsoft.com/office/drawing/2014/main" id="{385930AA-8622-A972-DE37-2490D8E81E84}"/>
              </a:ext>
            </a:extLst>
          </p:cNvPr>
          <p:cNvSpPr/>
          <p:nvPr/>
        </p:nvSpPr>
        <p:spPr>
          <a:xfrm>
            <a:off x="9476717" y="6333559"/>
            <a:ext cx="684000" cy="16952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17</a:t>
            </a:r>
            <a:endParaRPr lang="fr-FR" sz="714" dirty="0">
              <a:solidFill>
                <a:srgbClr val="FFFFFF"/>
              </a:solidFill>
              <a:sym typeface="Helvetica Light"/>
            </a:endParaRPr>
          </a:p>
        </p:txBody>
      </p:sp>
      <p:sp>
        <p:nvSpPr>
          <p:cNvPr id="59" name="Rectangle à coins arrondis 124">
            <a:extLst>
              <a:ext uri="{FF2B5EF4-FFF2-40B4-BE49-F238E27FC236}">
                <a16:creationId xmlns:a16="http://schemas.microsoft.com/office/drawing/2014/main" id="{68C51397-9930-6973-FE3B-8B012E060908}"/>
              </a:ext>
            </a:extLst>
          </p:cNvPr>
          <p:cNvSpPr/>
          <p:nvPr/>
        </p:nvSpPr>
        <p:spPr>
          <a:xfrm>
            <a:off x="10300545" y="6333559"/>
            <a:ext cx="684000" cy="16952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18</a:t>
            </a:r>
            <a:endParaRPr lang="fr-FR" sz="714" dirty="0">
              <a:solidFill>
                <a:srgbClr val="FFFFFF"/>
              </a:solidFill>
              <a:sym typeface="Helvetica Light"/>
            </a:endParaRPr>
          </a:p>
        </p:txBody>
      </p:sp>
      <p:sp>
        <p:nvSpPr>
          <p:cNvPr id="85" name="Rectangle à coins arrondis 150">
            <a:extLst>
              <a:ext uri="{FF2B5EF4-FFF2-40B4-BE49-F238E27FC236}">
                <a16:creationId xmlns:a16="http://schemas.microsoft.com/office/drawing/2014/main" id="{0BA43B46-7B8E-AD51-AC93-A0D7CC80FC18}"/>
              </a:ext>
            </a:extLst>
          </p:cNvPr>
          <p:cNvSpPr/>
          <p:nvPr/>
        </p:nvSpPr>
        <p:spPr>
          <a:xfrm>
            <a:off x="4447460" y="2631432"/>
            <a:ext cx="1362829" cy="514286"/>
          </a:xfrm>
          <a:prstGeom prst="round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LES MAXILOTS</a:t>
            </a:r>
            <a:br>
              <a:rPr lang="fr-FR" sz="1000" dirty="0">
                <a:solidFill>
                  <a:srgbClr val="FFFFFF"/>
                </a:solidFill>
                <a:sym typeface="Helvetica Light"/>
              </a:rPr>
            </a:br>
            <a:r>
              <a:rPr lang="fr-FR" sz="1000" dirty="0">
                <a:solidFill>
                  <a:srgbClr val="FFFFFF"/>
                </a:solidFill>
                <a:sym typeface="Helvetica Light"/>
              </a:rPr>
              <a:t>Prospectus</a:t>
            </a:r>
          </a:p>
        </p:txBody>
      </p:sp>
      <p:sp>
        <p:nvSpPr>
          <p:cNvPr id="97" name="Google Shape;602;p70">
            <a:extLst>
              <a:ext uri="{FF2B5EF4-FFF2-40B4-BE49-F238E27FC236}">
                <a16:creationId xmlns:a16="http://schemas.microsoft.com/office/drawing/2014/main" id="{578B3683-9168-D4BE-3DFE-44EB489DBDDD}"/>
              </a:ext>
            </a:extLst>
          </p:cNvPr>
          <p:cNvSpPr txBox="1"/>
          <p:nvPr/>
        </p:nvSpPr>
        <p:spPr>
          <a:xfrm>
            <a:off x="192132" y="51900"/>
            <a:ext cx="8282795" cy="677068"/>
          </a:xfrm>
          <a:prstGeom prst="rect">
            <a:avLst/>
          </a:prstGeom>
          <a:noFill/>
          <a:ln>
            <a:noFill/>
          </a:ln>
        </p:spPr>
        <p:txBody>
          <a:bodyPr spcFirstLastPara="1" wrap="square" lIns="121900" tIns="121900" rIns="121900" bIns="121900" anchor="t" anchorCtr="0">
            <a:spAutoFit/>
          </a:bodyPr>
          <a:lstStyle/>
          <a:p>
            <a:pPr>
              <a:buClr>
                <a:schemeClr val="lt1"/>
              </a:buClr>
              <a:buSzPts val="2100"/>
            </a:pPr>
            <a:r>
              <a:rPr lang="fr" sz="2800" b="1" dirty="0">
                <a:solidFill>
                  <a:schemeClr val="dk1"/>
                </a:solidFill>
                <a:latin typeface="Georgia"/>
                <a:ea typeface="Georgia"/>
                <a:cs typeface="Georgia"/>
                <a:sym typeface="Georgia"/>
              </a:rPr>
              <a:t>Plan de communication type  - Année 2025</a:t>
            </a:r>
            <a:endParaRPr sz="1467" dirty="0">
              <a:solidFill>
                <a:schemeClr val="dk1"/>
              </a:solidFill>
              <a:latin typeface="Georgia"/>
              <a:ea typeface="Georgia"/>
              <a:cs typeface="Georgia"/>
              <a:sym typeface="Georgia"/>
            </a:endParaRPr>
          </a:p>
        </p:txBody>
      </p:sp>
      <p:sp>
        <p:nvSpPr>
          <p:cNvPr id="105" name="Rectangle à coins arrondis 101">
            <a:extLst>
              <a:ext uri="{FF2B5EF4-FFF2-40B4-BE49-F238E27FC236}">
                <a16:creationId xmlns:a16="http://schemas.microsoft.com/office/drawing/2014/main" id="{6CEB37E2-0B5E-61D3-4CA6-162D9C7A2D7D}"/>
              </a:ext>
            </a:extLst>
          </p:cNvPr>
          <p:cNvSpPr/>
          <p:nvPr/>
        </p:nvSpPr>
        <p:spPr>
          <a:xfrm>
            <a:off x="4779366" y="3034947"/>
            <a:ext cx="684001"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RADIO</a:t>
            </a:r>
            <a:endParaRPr lang="fr-FR" sz="714" dirty="0">
              <a:solidFill>
                <a:srgbClr val="FFFFFF"/>
              </a:solidFill>
              <a:sym typeface="Helvetica Light"/>
            </a:endParaRPr>
          </a:p>
        </p:txBody>
      </p:sp>
      <p:sp>
        <p:nvSpPr>
          <p:cNvPr id="106" name="Rectangle à coins arrondis 105">
            <a:extLst>
              <a:ext uri="{FF2B5EF4-FFF2-40B4-BE49-F238E27FC236}">
                <a16:creationId xmlns:a16="http://schemas.microsoft.com/office/drawing/2014/main" id="{D06DA7F3-9EAE-6041-116F-0CAE3605A3D9}"/>
              </a:ext>
            </a:extLst>
          </p:cNvPr>
          <p:cNvSpPr/>
          <p:nvPr/>
        </p:nvSpPr>
        <p:spPr>
          <a:xfrm>
            <a:off x="4903680" y="2447286"/>
            <a:ext cx="2305297" cy="12203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50" dirty="0">
                <a:solidFill>
                  <a:srgbClr val="FFFFFF"/>
                </a:solidFill>
              </a:rPr>
              <a:t>KIT LOCAL – POMME DE TERRE</a:t>
            </a:r>
            <a:endParaRPr lang="fr-FR" sz="750" dirty="0">
              <a:solidFill>
                <a:srgbClr val="FFFFFF"/>
              </a:solidFill>
              <a:sym typeface="Helvetica Light"/>
            </a:endParaRPr>
          </a:p>
        </p:txBody>
      </p:sp>
      <p:sp>
        <p:nvSpPr>
          <p:cNvPr id="108" name="Rectangle à coins arrondis 101">
            <a:extLst>
              <a:ext uri="{FF2B5EF4-FFF2-40B4-BE49-F238E27FC236}">
                <a16:creationId xmlns:a16="http://schemas.microsoft.com/office/drawing/2014/main" id="{B1205F89-4604-330E-D0BE-6D75A8475151}"/>
              </a:ext>
            </a:extLst>
          </p:cNvPr>
          <p:cNvSpPr/>
          <p:nvPr/>
        </p:nvSpPr>
        <p:spPr>
          <a:xfrm>
            <a:off x="4419179" y="3529806"/>
            <a:ext cx="1386187"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DIGITAL (Display &amp; RS)</a:t>
            </a:r>
            <a:endParaRPr lang="fr-FR" sz="714" dirty="0">
              <a:solidFill>
                <a:srgbClr val="FFFFFF"/>
              </a:solidFill>
              <a:sym typeface="Helvetica Light"/>
            </a:endParaRPr>
          </a:p>
        </p:txBody>
      </p:sp>
      <p:sp>
        <p:nvSpPr>
          <p:cNvPr id="112" name="Rectangle à coins arrondis 105">
            <a:extLst>
              <a:ext uri="{FF2B5EF4-FFF2-40B4-BE49-F238E27FC236}">
                <a16:creationId xmlns:a16="http://schemas.microsoft.com/office/drawing/2014/main" id="{0E697027-8538-E729-14F1-157A43917A3C}"/>
              </a:ext>
            </a:extLst>
          </p:cNvPr>
          <p:cNvSpPr/>
          <p:nvPr/>
        </p:nvSpPr>
        <p:spPr>
          <a:xfrm>
            <a:off x="7317366" y="2439048"/>
            <a:ext cx="2305297" cy="12203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50" dirty="0">
                <a:solidFill>
                  <a:srgbClr val="FFFFFF"/>
                </a:solidFill>
              </a:rPr>
              <a:t>KIT LOCAL – Potager </a:t>
            </a:r>
            <a:r>
              <a:rPr lang="fr-FR" sz="800" dirty="0">
                <a:solidFill>
                  <a:srgbClr val="FFFFFF"/>
                </a:solidFill>
                <a:sym typeface="Helvetica Light"/>
              </a:rPr>
              <a:t>Préparez la saison</a:t>
            </a:r>
          </a:p>
        </p:txBody>
      </p:sp>
      <p:sp>
        <p:nvSpPr>
          <p:cNvPr id="113" name="Rectangle à coins arrondis 113">
            <a:extLst>
              <a:ext uri="{FF2B5EF4-FFF2-40B4-BE49-F238E27FC236}">
                <a16:creationId xmlns:a16="http://schemas.microsoft.com/office/drawing/2014/main" id="{C6C87145-4759-187E-BFBF-416763DDAA3F}"/>
              </a:ext>
            </a:extLst>
          </p:cNvPr>
          <p:cNvSpPr/>
          <p:nvPr/>
        </p:nvSpPr>
        <p:spPr>
          <a:xfrm>
            <a:off x="2699166" y="3768646"/>
            <a:ext cx="684000" cy="140737"/>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a:t>
            </a:r>
            <a:endParaRPr lang="fr-FR" sz="714" dirty="0">
              <a:solidFill>
                <a:srgbClr val="FFFFFF"/>
              </a:solidFill>
              <a:sym typeface="Helvetica Light"/>
            </a:endParaRPr>
          </a:p>
        </p:txBody>
      </p:sp>
      <p:sp>
        <p:nvSpPr>
          <p:cNvPr id="114" name="Rectangle à coins arrondis 114">
            <a:extLst>
              <a:ext uri="{FF2B5EF4-FFF2-40B4-BE49-F238E27FC236}">
                <a16:creationId xmlns:a16="http://schemas.microsoft.com/office/drawing/2014/main" id="{1F5FFF1B-6E92-0CD9-2BFD-6CC58F47EA84}"/>
              </a:ext>
            </a:extLst>
          </p:cNvPr>
          <p:cNvSpPr/>
          <p:nvPr/>
        </p:nvSpPr>
        <p:spPr>
          <a:xfrm>
            <a:off x="3522994" y="3768646"/>
            <a:ext cx="684000" cy="140737"/>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2</a:t>
            </a:r>
            <a:endParaRPr lang="fr-FR" sz="714" dirty="0">
              <a:solidFill>
                <a:srgbClr val="FFFFFF"/>
              </a:solidFill>
              <a:sym typeface="Helvetica Light"/>
            </a:endParaRPr>
          </a:p>
        </p:txBody>
      </p:sp>
      <p:sp>
        <p:nvSpPr>
          <p:cNvPr id="115" name="Rectangle à coins arrondis 115">
            <a:extLst>
              <a:ext uri="{FF2B5EF4-FFF2-40B4-BE49-F238E27FC236}">
                <a16:creationId xmlns:a16="http://schemas.microsoft.com/office/drawing/2014/main" id="{D9D316FA-6E67-11BC-72C5-987D4597C090}"/>
              </a:ext>
            </a:extLst>
          </p:cNvPr>
          <p:cNvSpPr/>
          <p:nvPr/>
        </p:nvSpPr>
        <p:spPr>
          <a:xfrm>
            <a:off x="4346822" y="3768646"/>
            <a:ext cx="684000" cy="140737"/>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3</a:t>
            </a:r>
            <a:endParaRPr lang="fr-FR" sz="714" dirty="0">
              <a:solidFill>
                <a:srgbClr val="FFFFFF"/>
              </a:solidFill>
              <a:sym typeface="Helvetica Light"/>
            </a:endParaRPr>
          </a:p>
        </p:txBody>
      </p:sp>
      <p:sp>
        <p:nvSpPr>
          <p:cNvPr id="116" name="Ellipse 115">
            <a:extLst>
              <a:ext uri="{FF2B5EF4-FFF2-40B4-BE49-F238E27FC236}">
                <a16:creationId xmlns:a16="http://schemas.microsoft.com/office/drawing/2014/main" id="{193DA8AF-87F3-73A5-0C85-44E446038A7F}"/>
              </a:ext>
            </a:extLst>
          </p:cNvPr>
          <p:cNvSpPr/>
          <p:nvPr/>
        </p:nvSpPr>
        <p:spPr>
          <a:xfrm>
            <a:off x="4598168" y="2979999"/>
            <a:ext cx="294781"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R</a:t>
            </a:r>
          </a:p>
        </p:txBody>
      </p:sp>
      <p:sp>
        <p:nvSpPr>
          <p:cNvPr id="118" name="Rectangle à coins arrondis 101">
            <a:extLst>
              <a:ext uri="{FF2B5EF4-FFF2-40B4-BE49-F238E27FC236}">
                <a16:creationId xmlns:a16="http://schemas.microsoft.com/office/drawing/2014/main" id="{7A45C7FF-525E-CC48-4753-77AE8D62324D}"/>
              </a:ext>
            </a:extLst>
          </p:cNvPr>
          <p:cNvSpPr/>
          <p:nvPr/>
        </p:nvSpPr>
        <p:spPr>
          <a:xfrm>
            <a:off x="9300330" y="3267605"/>
            <a:ext cx="684000"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MD</a:t>
            </a:r>
            <a:endParaRPr lang="fr-FR" sz="714" dirty="0">
              <a:solidFill>
                <a:srgbClr val="FFFFFF"/>
              </a:solidFill>
              <a:sym typeface="Helvetica Light"/>
            </a:endParaRPr>
          </a:p>
        </p:txBody>
      </p:sp>
      <p:sp>
        <p:nvSpPr>
          <p:cNvPr id="120" name="Rectangle à coins arrondis 101">
            <a:extLst>
              <a:ext uri="{FF2B5EF4-FFF2-40B4-BE49-F238E27FC236}">
                <a16:creationId xmlns:a16="http://schemas.microsoft.com/office/drawing/2014/main" id="{82E0365F-A0CA-EBC8-3D21-92DA2888913B}"/>
              </a:ext>
            </a:extLst>
          </p:cNvPr>
          <p:cNvSpPr/>
          <p:nvPr/>
        </p:nvSpPr>
        <p:spPr>
          <a:xfrm>
            <a:off x="6409238" y="3241870"/>
            <a:ext cx="684000"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MD</a:t>
            </a:r>
            <a:endParaRPr lang="fr-FR" sz="714" dirty="0">
              <a:solidFill>
                <a:srgbClr val="FFFFFF"/>
              </a:solidFill>
              <a:sym typeface="Helvetica Light"/>
            </a:endParaRPr>
          </a:p>
        </p:txBody>
      </p:sp>
      <p:sp>
        <p:nvSpPr>
          <p:cNvPr id="121" name="Rectangle à coins arrondis 101">
            <a:extLst>
              <a:ext uri="{FF2B5EF4-FFF2-40B4-BE49-F238E27FC236}">
                <a16:creationId xmlns:a16="http://schemas.microsoft.com/office/drawing/2014/main" id="{C623FCA5-5D26-582A-3272-5A5B61AF0975}"/>
              </a:ext>
            </a:extLst>
          </p:cNvPr>
          <p:cNvSpPr/>
          <p:nvPr/>
        </p:nvSpPr>
        <p:spPr>
          <a:xfrm>
            <a:off x="6400145" y="3487098"/>
            <a:ext cx="693094"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sym typeface="Helvetica Light"/>
              </a:rPr>
              <a:t>SMS CONQUETE</a:t>
            </a:r>
          </a:p>
        </p:txBody>
      </p:sp>
      <p:sp>
        <p:nvSpPr>
          <p:cNvPr id="122" name="Rectangle à coins arrondis 55">
            <a:extLst>
              <a:ext uri="{FF2B5EF4-FFF2-40B4-BE49-F238E27FC236}">
                <a16:creationId xmlns:a16="http://schemas.microsoft.com/office/drawing/2014/main" id="{95D87C81-DB68-DBE2-4F72-F0F221111FA3}"/>
              </a:ext>
            </a:extLst>
          </p:cNvPr>
          <p:cNvSpPr/>
          <p:nvPr/>
        </p:nvSpPr>
        <p:spPr>
          <a:xfrm>
            <a:off x="2624975" y="4840174"/>
            <a:ext cx="798225" cy="456178"/>
          </a:xfrm>
          <a:prstGeom prst="round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JPO</a:t>
            </a:r>
            <a:br>
              <a:rPr lang="fr-FR" sz="1000" dirty="0">
                <a:solidFill>
                  <a:srgbClr val="FFFFFF"/>
                </a:solidFill>
                <a:sym typeface="Helvetica Light"/>
              </a:rPr>
            </a:br>
            <a:r>
              <a:rPr lang="fr-FR" sz="1000" dirty="0">
                <a:solidFill>
                  <a:srgbClr val="FFFFFF"/>
                </a:solidFill>
                <a:sym typeface="Helvetica Light"/>
              </a:rPr>
              <a:t>transverse</a:t>
            </a:r>
          </a:p>
        </p:txBody>
      </p:sp>
      <p:sp>
        <p:nvSpPr>
          <p:cNvPr id="123" name="Rectangle à coins arrondis 101">
            <a:extLst>
              <a:ext uri="{FF2B5EF4-FFF2-40B4-BE49-F238E27FC236}">
                <a16:creationId xmlns:a16="http://schemas.microsoft.com/office/drawing/2014/main" id="{9856A465-2435-275A-D0A0-702BBC2F900D}"/>
              </a:ext>
            </a:extLst>
          </p:cNvPr>
          <p:cNvSpPr/>
          <p:nvPr/>
        </p:nvSpPr>
        <p:spPr>
          <a:xfrm>
            <a:off x="6251904" y="5359050"/>
            <a:ext cx="684001"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RADIO</a:t>
            </a:r>
            <a:endParaRPr lang="fr-FR" sz="714" dirty="0">
              <a:solidFill>
                <a:srgbClr val="FFFFFF"/>
              </a:solidFill>
              <a:sym typeface="Helvetica Light"/>
            </a:endParaRPr>
          </a:p>
        </p:txBody>
      </p:sp>
      <p:sp>
        <p:nvSpPr>
          <p:cNvPr id="124" name="Rectangle à coins arrondis 101">
            <a:extLst>
              <a:ext uri="{FF2B5EF4-FFF2-40B4-BE49-F238E27FC236}">
                <a16:creationId xmlns:a16="http://schemas.microsoft.com/office/drawing/2014/main" id="{676CFB97-25A5-F4F7-87C6-0C159B478846}"/>
              </a:ext>
            </a:extLst>
          </p:cNvPr>
          <p:cNvSpPr/>
          <p:nvPr/>
        </p:nvSpPr>
        <p:spPr>
          <a:xfrm>
            <a:off x="5539624" y="5595432"/>
            <a:ext cx="1343848"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E-mailing + Mailing Carte postale</a:t>
            </a:r>
            <a:endParaRPr lang="fr-FR" sz="714" dirty="0">
              <a:solidFill>
                <a:srgbClr val="FFFFFF"/>
              </a:solidFill>
              <a:sym typeface="Helvetica Light"/>
            </a:endParaRPr>
          </a:p>
        </p:txBody>
      </p:sp>
      <p:sp>
        <p:nvSpPr>
          <p:cNvPr id="125" name="Rectangle à coins arrondis 101">
            <a:extLst>
              <a:ext uri="{FF2B5EF4-FFF2-40B4-BE49-F238E27FC236}">
                <a16:creationId xmlns:a16="http://schemas.microsoft.com/office/drawing/2014/main" id="{F6B9A35B-DDAE-0BF2-2943-E3172B58C11D}"/>
              </a:ext>
            </a:extLst>
          </p:cNvPr>
          <p:cNvSpPr/>
          <p:nvPr/>
        </p:nvSpPr>
        <p:spPr>
          <a:xfrm>
            <a:off x="5891717" y="5831814"/>
            <a:ext cx="1386187"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DIGITAL (Display &amp; RS)</a:t>
            </a:r>
            <a:endParaRPr lang="fr-FR" sz="714" dirty="0">
              <a:solidFill>
                <a:srgbClr val="FFFFFF"/>
              </a:solidFill>
              <a:sym typeface="Helvetica Light"/>
            </a:endParaRPr>
          </a:p>
        </p:txBody>
      </p:sp>
      <p:sp>
        <p:nvSpPr>
          <p:cNvPr id="126" name="Rectangle à coins arrondis 101">
            <a:extLst>
              <a:ext uri="{FF2B5EF4-FFF2-40B4-BE49-F238E27FC236}">
                <a16:creationId xmlns:a16="http://schemas.microsoft.com/office/drawing/2014/main" id="{439EAB49-89FB-3933-1AE0-F9C7874CB8AC}"/>
              </a:ext>
            </a:extLst>
          </p:cNvPr>
          <p:cNvSpPr/>
          <p:nvPr/>
        </p:nvSpPr>
        <p:spPr>
          <a:xfrm>
            <a:off x="2668705" y="5610494"/>
            <a:ext cx="693094"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sym typeface="Helvetica Light"/>
              </a:rPr>
              <a:t>SMS CONQUETE</a:t>
            </a:r>
          </a:p>
        </p:txBody>
      </p:sp>
      <p:sp>
        <p:nvSpPr>
          <p:cNvPr id="127" name="Rectangle à coins arrondis 101">
            <a:extLst>
              <a:ext uri="{FF2B5EF4-FFF2-40B4-BE49-F238E27FC236}">
                <a16:creationId xmlns:a16="http://schemas.microsoft.com/office/drawing/2014/main" id="{70B38941-E8AA-7F59-DD21-8C4EC84D6042}"/>
              </a:ext>
            </a:extLst>
          </p:cNvPr>
          <p:cNvSpPr/>
          <p:nvPr/>
        </p:nvSpPr>
        <p:spPr>
          <a:xfrm>
            <a:off x="2664884" y="5355301"/>
            <a:ext cx="684000"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E-mailing</a:t>
            </a:r>
            <a:endParaRPr lang="fr-FR" sz="714" dirty="0">
              <a:solidFill>
                <a:srgbClr val="FFFFFF"/>
              </a:solidFill>
              <a:sym typeface="Helvetica Light"/>
            </a:endParaRPr>
          </a:p>
        </p:txBody>
      </p:sp>
      <p:sp>
        <p:nvSpPr>
          <p:cNvPr id="131" name="Rectangle à coins arrondis 101">
            <a:extLst>
              <a:ext uri="{FF2B5EF4-FFF2-40B4-BE49-F238E27FC236}">
                <a16:creationId xmlns:a16="http://schemas.microsoft.com/office/drawing/2014/main" id="{FD907CC5-839A-1BAE-81F7-E10353F40285}"/>
              </a:ext>
            </a:extLst>
          </p:cNvPr>
          <p:cNvSpPr/>
          <p:nvPr/>
        </p:nvSpPr>
        <p:spPr>
          <a:xfrm>
            <a:off x="3581507" y="5408813"/>
            <a:ext cx="1386187" cy="444590"/>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100% DIGITAL</a:t>
            </a:r>
            <a:br>
              <a:rPr lang="fr-FR" sz="714" dirty="0">
                <a:solidFill>
                  <a:srgbClr val="FFFFFF"/>
                </a:solidFill>
              </a:rPr>
            </a:br>
            <a:r>
              <a:rPr lang="fr-FR" sz="714" dirty="0">
                <a:solidFill>
                  <a:srgbClr val="FFFFFF"/>
                </a:solidFill>
              </a:rPr>
              <a:t>PROSPECTUS DIGITAL + </a:t>
            </a:r>
            <a:br>
              <a:rPr lang="fr-FR" sz="714" dirty="0">
                <a:solidFill>
                  <a:srgbClr val="FFFFFF"/>
                </a:solidFill>
              </a:rPr>
            </a:br>
            <a:r>
              <a:rPr lang="fr-FR" sz="714" dirty="0">
                <a:solidFill>
                  <a:srgbClr val="FFFFFF"/>
                </a:solidFill>
              </a:rPr>
              <a:t>RS + PROGRAMMATIQUE</a:t>
            </a:r>
            <a:endParaRPr lang="fr-FR" sz="714" dirty="0">
              <a:solidFill>
                <a:srgbClr val="FFFFFF"/>
              </a:solidFill>
              <a:sym typeface="Helvetica Light"/>
            </a:endParaRPr>
          </a:p>
        </p:txBody>
      </p:sp>
      <p:sp>
        <p:nvSpPr>
          <p:cNvPr id="132" name="Rectangle à coins arrondis 101">
            <a:extLst>
              <a:ext uri="{FF2B5EF4-FFF2-40B4-BE49-F238E27FC236}">
                <a16:creationId xmlns:a16="http://schemas.microsoft.com/office/drawing/2014/main" id="{6BCF46EB-4F9A-D78C-05AC-087BC682A467}"/>
              </a:ext>
            </a:extLst>
          </p:cNvPr>
          <p:cNvSpPr/>
          <p:nvPr/>
        </p:nvSpPr>
        <p:spPr>
          <a:xfrm>
            <a:off x="9281826" y="3504847"/>
            <a:ext cx="1386187"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DIGITAL (Display &amp; RS)</a:t>
            </a:r>
            <a:endParaRPr lang="fr-FR" sz="714" dirty="0">
              <a:solidFill>
                <a:srgbClr val="FFFFFF"/>
              </a:solidFill>
              <a:sym typeface="Helvetica Light"/>
            </a:endParaRPr>
          </a:p>
        </p:txBody>
      </p:sp>
      <p:sp>
        <p:nvSpPr>
          <p:cNvPr id="135" name="Rectangle à coins arrondis 61">
            <a:extLst>
              <a:ext uri="{FF2B5EF4-FFF2-40B4-BE49-F238E27FC236}">
                <a16:creationId xmlns:a16="http://schemas.microsoft.com/office/drawing/2014/main" id="{423EBB89-EC45-89E2-AF4E-FC45BF5AE6C5}"/>
              </a:ext>
            </a:extLst>
          </p:cNvPr>
          <p:cNvSpPr/>
          <p:nvPr/>
        </p:nvSpPr>
        <p:spPr>
          <a:xfrm>
            <a:off x="9006286" y="4860654"/>
            <a:ext cx="2106045" cy="456177"/>
          </a:xfrm>
          <a:prstGeom prst="roundRect">
            <a:avLst/>
          </a:prstGeom>
          <a:solidFill>
            <a:schemeClr val="accent1">
              <a:lumMod val="5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100% ORIGINES LOCALES</a:t>
            </a:r>
          </a:p>
        </p:txBody>
      </p:sp>
      <p:sp>
        <p:nvSpPr>
          <p:cNvPr id="136" name="Rectangle à coins arrondis 101">
            <a:extLst>
              <a:ext uri="{FF2B5EF4-FFF2-40B4-BE49-F238E27FC236}">
                <a16:creationId xmlns:a16="http://schemas.microsoft.com/office/drawing/2014/main" id="{D19E841F-3F9B-5C0B-8D17-26921C0824E7}"/>
              </a:ext>
            </a:extLst>
          </p:cNvPr>
          <p:cNvSpPr/>
          <p:nvPr/>
        </p:nvSpPr>
        <p:spPr>
          <a:xfrm>
            <a:off x="9281751" y="5413099"/>
            <a:ext cx="1386187" cy="444590"/>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100% DIGITAL</a:t>
            </a:r>
            <a:br>
              <a:rPr lang="fr-FR" sz="714" dirty="0">
                <a:solidFill>
                  <a:srgbClr val="FFFFFF"/>
                </a:solidFill>
              </a:rPr>
            </a:br>
            <a:br>
              <a:rPr lang="fr-FR" sz="714" dirty="0">
                <a:solidFill>
                  <a:srgbClr val="FFFFFF"/>
                </a:solidFill>
              </a:rPr>
            </a:br>
            <a:r>
              <a:rPr lang="fr-FR" sz="714" dirty="0">
                <a:solidFill>
                  <a:srgbClr val="FFFFFF"/>
                </a:solidFill>
              </a:rPr>
              <a:t>RS + PROGRAMMATIQUE</a:t>
            </a:r>
            <a:endParaRPr lang="fr-FR" sz="714" dirty="0">
              <a:solidFill>
                <a:srgbClr val="FFFFFF"/>
              </a:solidFill>
              <a:sym typeface="Helvetica Light"/>
            </a:endParaRPr>
          </a:p>
        </p:txBody>
      </p:sp>
      <p:sp>
        <p:nvSpPr>
          <p:cNvPr id="137" name="Rectangle à coins arrondis 101">
            <a:extLst>
              <a:ext uri="{FF2B5EF4-FFF2-40B4-BE49-F238E27FC236}">
                <a16:creationId xmlns:a16="http://schemas.microsoft.com/office/drawing/2014/main" id="{0920CA87-11F2-51F8-DBCF-07C1F98D8D2A}"/>
              </a:ext>
            </a:extLst>
          </p:cNvPr>
          <p:cNvSpPr/>
          <p:nvPr/>
        </p:nvSpPr>
        <p:spPr>
          <a:xfrm>
            <a:off x="4419179" y="3263322"/>
            <a:ext cx="1386187" cy="243187"/>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fromWordArt="0" anchor="ctr" anchorCtr="0" forceAA="0" compatLnSpc="1">
            <a:prstTxWarp prst="textNoShape">
              <a:avLst/>
            </a:prstTxWarp>
            <a:spAutoFit/>
          </a:bodyPr>
          <a:lstStyle/>
          <a:p>
            <a:pPr algn="ctr" defTabSz="410784"/>
            <a:r>
              <a:rPr lang="fr-FR" sz="714" dirty="0">
                <a:solidFill>
                  <a:srgbClr val="FFFFFF"/>
                </a:solidFill>
              </a:rPr>
              <a:t>MD E-mailing + Mailing Carte postale</a:t>
            </a:r>
            <a:endParaRPr lang="fr-FR" sz="714" dirty="0">
              <a:solidFill>
                <a:srgbClr val="FFFFFF"/>
              </a:solidFill>
              <a:sym typeface="Helvetica Light"/>
            </a:endParaRPr>
          </a:p>
        </p:txBody>
      </p:sp>
      <p:sp>
        <p:nvSpPr>
          <p:cNvPr id="138" name="Rectangle à coins arrondis 101">
            <a:extLst>
              <a:ext uri="{FF2B5EF4-FFF2-40B4-BE49-F238E27FC236}">
                <a16:creationId xmlns:a16="http://schemas.microsoft.com/office/drawing/2014/main" id="{77747F3F-1938-5F0E-471B-538884FE1B92}"/>
              </a:ext>
            </a:extLst>
          </p:cNvPr>
          <p:cNvSpPr/>
          <p:nvPr/>
        </p:nvSpPr>
        <p:spPr>
          <a:xfrm>
            <a:off x="9697745" y="3050640"/>
            <a:ext cx="684001"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RADIO</a:t>
            </a:r>
            <a:endParaRPr lang="fr-FR" sz="714" dirty="0">
              <a:solidFill>
                <a:srgbClr val="FFFFFF"/>
              </a:solidFill>
              <a:sym typeface="Helvetica Light"/>
            </a:endParaRPr>
          </a:p>
        </p:txBody>
      </p:sp>
      <p:sp>
        <p:nvSpPr>
          <p:cNvPr id="139" name="Ellipse 138">
            <a:extLst>
              <a:ext uri="{FF2B5EF4-FFF2-40B4-BE49-F238E27FC236}">
                <a16:creationId xmlns:a16="http://schemas.microsoft.com/office/drawing/2014/main" id="{3D662F18-39C2-4948-BFC5-469C4F98FCF8}"/>
              </a:ext>
            </a:extLst>
          </p:cNvPr>
          <p:cNvSpPr/>
          <p:nvPr/>
        </p:nvSpPr>
        <p:spPr>
          <a:xfrm>
            <a:off x="9516547" y="2995692"/>
            <a:ext cx="294781"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R</a:t>
            </a:r>
          </a:p>
        </p:txBody>
      </p:sp>
      <p:sp>
        <p:nvSpPr>
          <p:cNvPr id="91" name="Ellipse 90">
            <a:extLst>
              <a:ext uri="{FF2B5EF4-FFF2-40B4-BE49-F238E27FC236}">
                <a16:creationId xmlns:a16="http://schemas.microsoft.com/office/drawing/2014/main" id="{704495CF-DA90-EA87-0181-44F29F321D2F}"/>
              </a:ext>
            </a:extLst>
          </p:cNvPr>
          <p:cNvSpPr/>
          <p:nvPr/>
        </p:nvSpPr>
        <p:spPr>
          <a:xfrm>
            <a:off x="6843319" y="5217078"/>
            <a:ext cx="294781"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R</a:t>
            </a:r>
          </a:p>
        </p:txBody>
      </p:sp>
      <p:sp>
        <p:nvSpPr>
          <p:cNvPr id="140" name="Rectangle à coins arrondis 112">
            <a:extLst>
              <a:ext uri="{FF2B5EF4-FFF2-40B4-BE49-F238E27FC236}">
                <a16:creationId xmlns:a16="http://schemas.microsoft.com/office/drawing/2014/main" id="{90FF3BB4-EBCF-AF73-5C1A-6D84D5DEFD67}"/>
              </a:ext>
            </a:extLst>
          </p:cNvPr>
          <p:cNvSpPr/>
          <p:nvPr/>
        </p:nvSpPr>
        <p:spPr>
          <a:xfrm>
            <a:off x="7237834" y="2667395"/>
            <a:ext cx="1321326" cy="424017"/>
          </a:xfrm>
          <a:prstGeom prst="roundRect">
            <a:avLst/>
          </a:prstGeom>
          <a:solidFill>
            <a:srgbClr val="407B83"/>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Jours experts</a:t>
            </a:r>
            <a:br>
              <a:rPr lang="fr-FR" sz="1000" dirty="0">
                <a:solidFill>
                  <a:srgbClr val="FFFFFF"/>
                </a:solidFill>
                <a:sym typeface="Helvetica Light"/>
              </a:rPr>
            </a:br>
            <a:r>
              <a:rPr lang="fr-FR" sz="1000" dirty="0">
                <a:solidFill>
                  <a:srgbClr val="FFFFFF"/>
                </a:solidFill>
                <a:sym typeface="Helvetica Light"/>
              </a:rPr>
              <a:t>Préparer son JARDIN</a:t>
            </a:r>
          </a:p>
        </p:txBody>
      </p:sp>
      <p:sp>
        <p:nvSpPr>
          <p:cNvPr id="142" name="Rectangle à coins arrondis 150">
            <a:extLst>
              <a:ext uri="{FF2B5EF4-FFF2-40B4-BE49-F238E27FC236}">
                <a16:creationId xmlns:a16="http://schemas.microsoft.com/office/drawing/2014/main" id="{F840FBE6-2025-D24C-7A9E-0834A318F9C5}"/>
              </a:ext>
            </a:extLst>
          </p:cNvPr>
          <p:cNvSpPr/>
          <p:nvPr/>
        </p:nvSpPr>
        <p:spPr>
          <a:xfrm>
            <a:off x="2729821" y="1526142"/>
            <a:ext cx="3970659" cy="254621"/>
          </a:xfrm>
          <a:prstGeom prst="roundRect">
            <a:avLst/>
          </a:prstGeom>
          <a:solidFill>
            <a:srgbClr val="B6CA4A"/>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b="1" dirty="0">
                <a:sym typeface="Helvetica Light"/>
              </a:rPr>
              <a:t>DEPLOIEMENT NOUVELLE CAMPAGNE</a:t>
            </a:r>
            <a:endParaRPr lang="fr-FR" sz="1000" dirty="0">
              <a:sym typeface="Helvetica Light"/>
            </a:endParaRPr>
          </a:p>
        </p:txBody>
      </p:sp>
      <p:sp>
        <p:nvSpPr>
          <p:cNvPr id="143" name="Rectangle à coins arrondis 101">
            <a:extLst>
              <a:ext uri="{FF2B5EF4-FFF2-40B4-BE49-F238E27FC236}">
                <a16:creationId xmlns:a16="http://schemas.microsoft.com/office/drawing/2014/main" id="{4BF0E7EC-BA08-ABD0-699D-6E966536DD89}"/>
              </a:ext>
            </a:extLst>
          </p:cNvPr>
          <p:cNvSpPr/>
          <p:nvPr/>
        </p:nvSpPr>
        <p:spPr>
          <a:xfrm>
            <a:off x="2467760" y="1816156"/>
            <a:ext cx="3959399" cy="147504"/>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KIT PLV</a:t>
            </a:r>
            <a:endParaRPr lang="fr-FR" sz="714" dirty="0">
              <a:solidFill>
                <a:srgbClr val="FFFFFF"/>
              </a:solidFill>
              <a:sym typeface="Helvetica Light"/>
            </a:endParaRPr>
          </a:p>
        </p:txBody>
      </p:sp>
      <p:sp>
        <p:nvSpPr>
          <p:cNvPr id="146" name="Rectangle à coins arrondis 101">
            <a:extLst>
              <a:ext uri="{FF2B5EF4-FFF2-40B4-BE49-F238E27FC236}">
                <a16:creationId xmlns:a16="http://schemas.microsoft.com/office/drawing/2014/main" id="{F32697C0-5FDA-7DE4-ED23-041C8600C903}"/>
              </a:ext>
            </a:extLst>
          </p:cNvPr>
          <p:cNvSpPr/>
          <p:nvPr/>
        </p:nvSpPr>
        <p:spPr>
          <a:xfrm>
            <a:off x="7315742" y="3220978"/>
            <a:ext cx="1145463" cy="444590"/>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100% DIGITAL</a:t>
            </a:r>
            <a:br>
              <a:rPr lang="fr-FR" sz="714" dirty="0">
                <a:solidFill>
                  <a:srgbClr val="FFFFFF"/>
                </a:solidFill>
              </a:rPr>
            </a:br>
            <a:r>
              <a:rPr lang="fr-FR" sz="714" dirty="0">
                <a:solidFill>
                  <a:srgbClr val="FFFFFF"/>
                </a:solidFill>
              </a:rPr>
              <a:t>PROSPECTUS DIGITAL + </a:t>
            </a:r>
            <a:br>
              <a:rPr lang="fr-FR" sz="714" dirty="0">
                <a:solidFill>
                  <a:srgbClr val="FFFFFF"/>
                </a:solidFill>
              </a:rPr>
            </a:br>
            <a:r>
              <a:rPr lang="fr-FR" sz="714" dirty="0">
                <a:solidFill>
                  <a:srgbClr val="FFFFFF"/>
                </a:solidFill>
              </a:rPr>
              <a:t>RS + PROGRAMMATIQUE</a:t>
            </a:r>
            <a:endParaRPr lang="fr-FR" sz="714" dirty="0">
              <a:solidFill>
                <a:srgbClr val="FFFFFF"/>
              </a:solidFill>
              <a:sym typeface="Helvetica Light"/>
            </a:endParaRPr>
          </a:p>
        </p:txBody>
      </p:sp>
      <p:sp>
        <p:nvSpPr>
          <p:cNvPr id="147" name="Rectangle à coins arrondis 101">
            <a:extLst>
              <a:ext uri="{FF2B5EF4-FFF2-40B4-BE49-F238E27FC236}">
                <a16:creationId xmlns:a16="http://schemas.microsoft.com/office/drawing/2014/main" id="{06379C96-ED32-1E20-EB46-C4474A0575C2}"/>
              </a:ext>
            </a:extLst>
          </p:cNvPr>
          <p:cNvSpPr/>
          <p:nvPr/>
        </p:nvSpPr>
        <p:spPr>
          <a:xfrm>
            <a:off x="3653728" y="2158409"/>
            <a:ext cx="1753775" cy="125400"/>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COMMUNICATION RS + DIGITAL –SITE </a:t>
            </a:r>
            <a:endParaRPr lang="fr-FR" sz="714" dirty="0">
              <a:solidFill>
                <a:srgbClr val="FFFFFF"/>
              </a:solidFill>
              <a:sym typeface="Helvetica Light"/>
            </a:endParaRPr>
          </a:p>
        </p:txBody>
      </p:sp>
      <p:sp>
        <p:nvSpPr>
          <p:cNvPr id="148" name="Rectangle à coins arrondis 101">
            <a:extLst>
              <a:ext uri="{FF2B5EF4-FFF2-40B4-BE49-F238E27FC236}">
                <a16:creationId xmlns:a16="http://schemas.microsoft.com/office/drawing/2014/main" id="{729A0434-1888-9D6E-6016-EF6A910D8BB8}"/>
              </a:ext>
            </a:extLst>
          </p:cNvPr>
          <p:cNvSpPr/>
          <p:nvPr/>
        </p:nvSpPr>
        <p:spPr>
          <a:xfrm>
            <a:off x="3640462" y="1997019"/>
            <a:ext cx="1753775" cy="133965"/>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fromWordArt="0" anchor="ctr" anchorCtr="0" forceAA="0" compatLnSpc="1">
            <a:prstTxWarp prst="textNoShape">
              <a:avLst/>
            </a:prstTxWarp>
            <a:noAutofit/>
          </a:bodyPr>
          <a:lstStyle/>
          <a:p>
            <a:pPr algn="ctr" defTabSz="410784"/>
            <a:r>
              <a:rPr lang="fr-FR" sz="714" dirty="0">
                <a:solidFill>
                  <a:srgbClr val="FFFFFF"/>
                </a:solidFill>
              </a:rPr>
              <a:t>MD E-mailing + Mailing Carte postale</a:t>
            </a:r>
            <a:endParaRPr lang="fr-FR" sz="714" dirty="0">
              <a:solidFill>
                <a:srgbClr val="FFFFFF"/>
              </a:solidFill>
              <a:sym typeface="Helvetica Light"/>
            </a:endParaRPr>
          </a:p>
        </p:txBody>
      </p:sp>
      <p:sp>
        <p:nvSpPr>
          <p:cNvPr id="149" name="Rectangle à coins arrondis 61">
            <a:extLst>
              <a:ext uri="{FF2B5EF4-FFF2-40B4-BE49-F238E27FC236}">
                <a16:creationId xmlns:a16="http://schemas.microsoft.com/office/drawing/2014/main" id="{1E95C05E-E42D-6D79-2BEA-3809389878BA}"/>
              </a:ext>
            </a:extLst>
          </p:cNvPr>
          <p:cNvSpPr/>
          <p:nvPr/>
        </p:nvSpPr>
        <p:spPr>
          <a:xfrm>
            <a:off x="192132" y="1986658"/>
            <a:ext cx="293117" cy="551523"/>
          </a:xfrm>
          <a:prstGeom prst="roundRect">
            <a:avLst/>
          </a:prstGeom>
          <a:solidFill>
            <a:schemeClr val="accent1">
              <a:lumMod val="5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endParaRPr lang="fr-FR" sz="1000" dirty="0">
              <a:solidFill>
                <a:srgbClr val="FFFFFF"/>
              </a:solidFill>
              <a:sym typeface="Helvetica Light"/>
            </a:endParaRPr>
          </a:p>
        </p:txBody>
      </p:sp>
      <p:sp>
        <p:nvSpPr>
          <p:cNvPr id="150" name="Rectangle à coins arrondis 150">
            <a:extLst>
              <a:ext uri="{FF2B5EF4-FFF2-40B4-BE49-F238E27FC236}">
                <a16:creationId xmlns:a16="http://schemas.microsoft.com/office/drawing/2014/main" id="{B4C72F3C-ED0F-E9E4-C515-6A533403ACD4}"/>
              </a:ext>
            </a:extLst>
          </p:cNvPr>
          <p:cNvSpPr/>
          <p:nvPr/>
        </p:nvSpPr>
        <p:spPr>
          <a:xfrm>
            <a:off x="198877" y="1269204"/>
            <a:ext cx="293117" cy="551523"/>
          </a:xfrm>
          <a:prstGeom prst="round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endParaRPr lang="fr-FR" sz="1000" dirty="0">
              <a:solidFill>
                <a:srgbClr val="FFFFFF"/>
              </a:solidFill>
              <a:sym typeface="Helvetica Light"/>
            </a:endParaRPr>
          </a:p>
        </p:txBody>
      </p:sp>
      <p:sp>
        <p:nvSpPr>
          <p:cNvPr id="151" name="Rectangle à coins arrondis 112">
            <a:extLst>
              <a:ext uri="{FF2B5EF4-FFF2-40B4-BE49-F238E27FC236}">
                <a16:creationId xmlns:a16="http://schemas.microsoft.com/office/drawing/2014/main" id="{3F9780D8-4A06-3639-CDAD-CCD4BE21320A}"/>
              </a:ext>
            </a:extLst>
          </p:cNvPr>
          <p:cNvSpPr/>
          <p:nvPr/>
        </p:nvSpPr>
        <p:spPr>
          <a:xfrm>
            <a:off x="198878" y="2712236"/>
            <a:ext cx="273600" cy="514800"/>
          </a:xfrm>
          <a:prstGeom prst="roundRect">
            <a:avLst/>
          </a:prstGeom>
          <a:solidFill>
            <a:srgbClr val="407B83"/>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endParaRPr lang="fr-FR" sz="1000" dirty="0">
              <a:solidFill>
                <a:srgbClr val="FFFFFF"/>
              </a:solidFill>
              <a:sym typeface="Helvetica Light"/>
            </a:endParaRPr>
          </a:p>
        </p:txBody>
      </p:sp>
      <p:sp>
        <p:nvSpPr>
          <p:cNvPr id="152" name="Rectangle à coins arrondis 105">
            <a:extLst>
              <a:ext uri="{FF2B5EF4-FFF2-40B4-BE49-F238E27FC236}">
                <a16:creationId xmlns:a16="http://schemas.microsoft.com/office/drawing/2014/main" id="{032270CF-456E-E82D-BF23-7AA832CA14CB}"/>
              </a:ext>
            </a:extLst>
          </p:cNvPr>
          <p:cNvSpPr/>
          <p:nvPr/>
        </p:nvSpPr>
        <p:spPr>
          <a:xfrm>
            <a:off x="205729" y="3408172"/>
            <a:ext cx="273601" cy="28792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endParaRPr lang="fr-FR" sz="750" dirty="0">
              <a:solidFill>
                <a:srgbClr val="FFFFFF"/>
              </a:solidFill>
              <a:sym typeface="Helvetica Light"/>
            </a:endParaRPr>
          </a:p>
        </p:txBody>
      </p:sp>
      <p:sp>
        <p:nvSpPr>
          <p:cNvPr id="153" name="Rectangle à coins arrondis 101">
            <a:extLst>
              <a:ext uri="{FF2B5EF4-FFF2-40B4-BE49-F238E27FC236}">
                <a16:creationId xmlns:a16="http://schemas.microsoft.com/office/drawing/2014/main" id="{C7F43237-F1C8-45A0-CAB5-E7976934F7C9}"/>
              </a:ext>
            </a:extLst>
          </p:cNvPr>
          <p:cNvSpPr/>
          <p:nvPr/>
        </p:nvSpPr>
        <p:spPr>
          <a:xfrm>
            <a:off x="203111" y="4350930"/>
            <a:ext cx="273601" cy="549635"/>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endParaRPr lang="fr-FR" sz="714" dirty="0">
              <a:solidFill>
                <a:srgbClr val="FFFFFF"/>
              </a:solidFill>
              <a:sym typeface="Helvetica Light"/>
            </a:endParaRPr>
          </a:p>
        </p:txBody>
      </p:sp>
      <p:sp>
        <p:nvSpPr>
          <p:cNvPr id="154" name="ZoneTexte 153">
            <a:extLst>
              <a:ext uri="{FF2B5EF4-FFF2-40B4-BE49-F238E27FC236}">
                <a16:creationId xmlns:a16="http://schemas.microsoft.com/office/drawing/2014/main" id="{1A9D4F39-89F4-F46E-6D81-1A801570BA3E}"/>
              </a:ext>
            </a:extLst>
          </p:cNvPr>
          <p:cNvSpPr txBox="1"/>
          <p:nvPr/>
        </p:nvSpPr>
        <p:spPr>
          <a:xfrm>
            <a:off x="465733" y="4640876"/>
            <a:ext cx="1358064" cy="276999"/>
          </a:xfrm>
          <a:prstGeom prst="rect">
            <a:avLst/>
          </a:prstGeom>
          <a:noFill/>
        </p:spPr>
        <p:txBody>
          <a:bodyPr wrap="none" rtlCol="0">
            <a:spAutoFit/>
          </a:bodyPr>
          <a:lstStyle/>
          <a:p>
            <a:r>
              <a:rPr lang="fr-FR" sz="1200" b="1" dirty="0">
                <a:latin typeface="Avenir Next LT Pro" panose="020B0504020202020204" pitchFamily="34" charset="0"/>
              </a:rPr>
              <a:t>LEVIERS MEDIA</a:t>
            </a:r>
          </a:p>
        </p:txBody>
      </p:sp>
      <p:cxnSp>
        <p:nvCxnSpPr>
          <p:cNvPr id="156" name="Connecteur droit 155">
            <a:extLst>
              <a:ext uri="{FF2B5EF4-FFF2-40B4-BE49-F238E27FC236}">
                <a16:creationId xmlns:a16="http://schemas.microsoft.com/office/drawing/2014/main" id="{394644C9-88CF-E9BD-69C0-7C4A477B358D}"/>
              </a:ext>
            </a:extLst>
          </p:cNvPr>
          <p:cNvCxnSpPr>
            <a:cxnSpLocks/>
          </p:cNvCxnSpPr>
          <p:nvPr/>
        </p:nvCxnSpPr>
        <p:spPr>
          <a:xfrm>
            <a:off x="465733" y="4904543"/>
            <a:ext cx="1469287" cy="0"/>
          </a:xfrm>
          <a:prstGeom prst="line">
            <a:avLst/>
          </a:prstGeom>
        </p:spPr>
        <p:style>
          <a:lnRef idx="1">
            <a:schemeClr val="accent1"/>
          </a:lnRef>
          <a:fillRef idx="0">
            <a:schemeClr val="accent1"/>
          </a:fillRef>
          <a:effectRef idx="0">
            <a:schemeClr val="accent1"/>
          </a:effectRef>
          <a:fontRef idx="minor">
            <a:schemeClr val="tx1"/>
          </a:fontRef>
        </p:style>
      </p:cxnSp>
      <p:sp>
        <p:nvSpPr>
          <p:cNvPr id="158" name="ZoneTexte 157">
            <a:extLst>
              <a:ext uri="{FF2B5EF4-FFF2-40B4-BE49-F238E27FC236}">
                <a16:creationId xmlns:a16="http://schemas.microsoft.com/office/drawing/2014/main" id="{3991F6BB-7794-0DFD-91AF-4A21CBE0DEE4}"/>
              </a:ext>
            </a:extLst>
          </p:cNvPr>
          <p:cNvSpPr txBox="1"/>
          <p:nvPr/>
        </p:nvSpPr>
        <p:spPr>
          <a:xfrm>
            <a:off x="483656" y="3431848"/>
            <a:ext cx="1112549" cy="276999"/>
          </a:xfrm>
          <a:prstGeom prst="rect">
            <a:avLst/>
          </a:prstGeom>
          <a:noFill/>
        </p:spPr>
        <p:txBody>
          <a:bodyPr wrap="none" rtlCol="0">
            <a:spAutoFit/>
          </a:bodyPr>
          <a:lstStyle/>
          <a:p>
            <a:r>
              <a:rPr lang="fr-FR" sz="1200" b="1" dirty="0">
                <a:latin typeface="Avenir Next LT Pro" panose="020B0504020202020204" pitchFamily="34" charset="0"/>
              </a:rPr>
              <a:t>COM LOCAL</a:t>
            </a:r>
          </a:p>
        </p:txBody>
      </p:sp>
      <p:cxnSp>
        <p:nvCxnSpPr>
          <p:cNvPr id="159" name="Connecteur droit 158">
            <a:extLst>
              <a:ext uri="{FF2B5EF4-FFF2-40B4-BE49-F238E27FC236}">
                <a16:creationId xmlns:a16="http://schemas.microsoft.com/office/drawing/2014/main" id="{C0416368-4388-2628-2D1E-3735FB2ADEC7}"/>
              </a:ext>
            </a:extLst>
          </p:cNvPr>
          <p:cNvCxnSpPr>
            <a:cxnSpLocks/>
          </p:cNvCxnSpPr>
          <p:nvPr/>
        </p:nvCxnSpPr>
        <p:spPr>
          <a:xfrm>
            <a:off x="483656" y="3695515"/>
            <a:ext cx="1469287" cy="0"/>
          </a:xfrm>
          <a:prstGeom prst="line">
            <a:avLst/>
          </a:prstGeom>
        </p:spPr>
        <p:style>
          <a:lnRef idx="1">
            <a:schemeClr val="accent1"/>
          </a:lnRef>
          <a:fillRef idx="0">
            <a:schemeClr val="accent1"/>
          </a:fillRef>
          <a:effectRef idx="0">
            <a:schemeClr val="accent1"/>
          </a:effectRef>
          <a:fontRef idx="minor">
            <a:schemeClr val="tx1"/>
          </a:fontRef>
        </p:style>
      </p:cxnSp>
      <p:sp>
        <p:nvSpPr>
          <p:cNvPr id="160" name="ZoneTexte 159">
            <a:extLst>
              <a:ext uri="{FF2B5EF4-FFF2-40B4-BE49-F238E27FC236}">
                <a16:creationId xmlns:a16="http://schemas.microsoft.com/office/drawing/2014/main" id="{0EC87B62-D0D5-ED8A-D401-1625C9EC4AD7}"/>
              </a:ext>
            </a:extLst>
          </p:cNvPr>
          <p:cNvSpPr txBox="1"/>
          <p:nvPr/>
        </p:nvSpPr>
        <p:spPr>
          <a:xfrm>
            <a:off x="466287" y="2983171"/>
            <a:ext cx="1498872" cy="276999"/>
          </a:xfrm>
          <a:prstGeom prst="rect">
            <a:avLst/>
          </a:prstGeom>
          <a:noFill/>
        </p:spPr>
        <p:txBody>
          <a:bodyPr wrap="none" rtlCol="0">
            <a:spAutoFit/>
          </a:bodyPr>
          <a:lstStyle/>
          <a:p>
            <a:r>
              <a:rPr lang="fr-FR" sz="1200" b="1" dirty="0">
                <a:latin typeface="Avenir Next LT Pro" panose="020B0504020202020204" pitchFamily="34" charset="0"/>
              </a:rPr>
              <a:t>METIERS/EXPERT</a:t>
            </a:r>
          </a:p>
        </p:txBody>
      </p:sp>
      <p:cxnSp>
        <p:nvCxnSpPr>
          <p:cNvPr id="161" name="Connecteur droit 160">
            <a:extLst>
              <a:ext uri="{FF2B5EF4-FFF2-40B4-BE49-F238E27FC236}">
                <a16:creationId xmlns:a16="http://schemas.microsoft.com/office/drawing/2014/main" id="{7F1A7509-54C8-E63D-CBA7-F496FFF9D7D2}"/>
              </a:ext>
            </a:extLst>
          </p:cNvPr>
          <p:cNvCxnSpPr>
            <a:cxnSpLocks/>
          </p:cNvCxnSpPr>
          <p:nvPr/>
        </p:nvCxnSpPr>
        <p:spPr>
          <a:xfrm>
            <a:off x="466287" y="3246838"/>
            <a:ext cx="1469287" cy="0"/>
          </a:xfrm>
          <a:prstGeom prst="line">
            <a:avLst/>
          </a:prstGeom>
        </p:spPr>
        <p:style>
          <a:lnRef idx="1">
            <a:schemeClr val="accent1"/>
          </a:lnRef>
          <a:fillRef idx="0">
            <a:schemeClr val="accent1"/>
          </a:fillRef>
          <a:effectRef idx="0">
            <a:schemeClr val="accent1"/>
          </a:effectRef>
          <a:fontRef idx="minor">
            <a:schemeClr val="tx1"/>
          </a:fontRef>
        </p:style>
      </p:cxnSp>
      <p:sp>
        <p:nvSpPr>
          <p:cNvPr id="162" name="ZoneTexte 161">
            <a:extLst>
              <a:ext uri="{FF2B5EF4-FFF2-40B4-BE49-F238E27FC236}">
                <a16:creationId xmlns:a16="http://schemas.microsoft.com/office/drawing/2014/main" id="{4BF6917E-F191-86DE-BBD3-36F8A30CF461}"/>
              </a:ext>
            </a:extLst>
          </p:cNvPr>
          <p:cNvSpPr txBox="1"/>
          <p:nvPr/>
        </p:nvSpPr>
        <p:spPr>
          <a:xfrm>
            <a:off x="461201" y="2099022"/>
            <a:ext cx="1693791" cy="461665"/>
          </a:xfrm>
          <a:prstGeom prst="rect">
            <a:avLst/>
          </a:prstGeom>
          <a:noFill/>
        </p:spPr>
        <p:txBody>
          <a:bodyPr wrap="square" rtlCol="0">
            <a:spAutoFit/>
          </a:bodyPr>
          <a:lstStyle/>
          <a:p>
            <a:r>
              <a:rPr lang="fr-FR" sz="1200" b="1" dirty="0">
                <a:latin typeface="Avenir Next LT Pro" panose="020B0504020202020204" pitchFamily="34" charset="0"/>
              </a:rPr>
              <a:t>OPE TRANSVERSE </a:t>
            </a:r>
            <a:br>
              <a:rPr lang="fr-FR" sz="1200" b="1" dirty="0">
                <a:latin typeface="Avenir Next LT Pro" panose="020B0504020202020204" pitchFamily="34" charset="0"/>
              </a:rPr>
            </a:br>
            <a:r>
              <a:rPr lang="fr-FR" sz="1200" b="1" dirty="0">
                <a:latin typeface="Avenir Next LT Pro" panose="020B0504020202020204" pitchFamily="34" charset="0"/>
              </a:rPr>
              <a:t>DE SAISON</a:t>
            </a:r>
          </a:p>
        </p:txBody>
      </p:sp>
      <p:cxnSp>
        <p:nvCxnSpPr>
          <p:cNvPr id="163" name="Connecteur droit 162">
            <a:extLst>
              <a:ext uri="{FF2B5EF4-FFF2-40B4-BE49-F238E27FC236}">
                <a16:creationId xmlns:a16="http://schemas.microsoft.com/office/drawing/2014/main" id="{06054382-942F-A08A-9C63-1F01418EF828}"/>
              </a:ext>
            </a:extLst>
          </p:cNvPr>
          <p:cNvCxnSpPr>
            <a:cxnSpLocks/>
          </p:cNvCxnSpPr>
          <p:nvPr/>
        </p:nvCxnSpPr>
        <p:spPr>
          <a:xfrm>
            <a:off x="461202" y="2542159"/>
            <a:ext cx="1574098" cy="1"/>
          </a:xfrm>
          <a:prstGeom prst="line">
            <a:avLst/>
          </a:prstGeom>
        </p:spPr>
        <p:style>
          <a:lnRef idx="1">
            <a:schemeClr val="accent1"/>
          </a:lnRef>
          <a:fillRef idx="0">
            <a:schemeClr val="accent1"/>
          </a:fillRef>
          <a:effectRef idx="0">
            <a:schemeClr val="accent1"/>
          </a:effectRef>
          <a:fontRef idx="minor">
            <a:schemeClr val="tx1"/>
          </a:fontRef>
        </p:style>
      </p:cxnSp>
      <p:sp>
        <p:nvSpPr>
          <p:cNvPr id="164" name="ZoneTexte 163">
            <a:extLst>
              <a:ext uri="{FF2B5EF4-FFF2-40B4-BE49-F238E27FC236}">
                <a16:creationId xmlns:a16="http://schemas.microsoft.com/office/drawing/2014/main" id="{6D227B74-ABA0-59F0-B753-78EEEB370723}"/>
              </a:ext>
            </a:extLst>
          </p:cNvPr>
          <p:cNvSpPr txBox="1"/>
          <p:nvPr/>
        </p:nvSpPr>
        <p:spPr>
          <a:xfrm>
            <a:off x="418098" y="1342396"/>
            <a:ext cx="1234845" cy="461665"/>
          </a:xfrm>
          <a:prstGeom prst="rect">
            <a:avLst/>
          </a:prstGeom>
          <a:noFill/>
        </p:spPr>
        <p:txBody>
          <a:bodyPr wrap="square" rtlCol="0">
            <a:spAutoFit/>
          </a:bodyPr>
          <a:lstStyle/>
          <a:p>
            <a:r>
              <a:rPr lang="fr-FR" sz="1200" b="1" dirty="0">
                <a:latin typeface="Avenir Next LT Pro" panose="020B0504020202020204" pitchFamily="34" charset="0"/>
              </a:rPr>
              <a:t>OPE</a:t>
            </a:r>
            <a:br>
              <a:rPr lang="fr-FR" sz="1200" b="1" dirty="0">
                <a:latin typeface="Avenir Next LT Pro" panose="020B0504020202020204" pitchFamily="34" charset="0"/>
              </a:rPr>
            </a:br>
            <a:r>
              <a:rPr lang="fr-FR" sz="1200" b="1" dirty="0">
                <a:latin typeface="Avenir Next LT Pro" panose="020B0504020202020204" pitchFamily="34" charset="0"/>
              </a:rPr>
              <a:t>TEMPS FORT</a:t>
            </a:r>
          </a:p>
        </p:txBody>
      </p:sp>
      <p:cxnSp>
        <p:nvCxnSpPr>
          <p:cNvPr id="165" name="Connecteur droit 164">
            <a:extLst>
              <a:ext uri="{FF2B5EF4-FFF2-40B4-BE49-F238E27FC236}">
                <a16:creationId xmlns:a16="http://schemas.microsoft.com/office/drawing/2014/main" id="{2A43B482-8251-5D0E-CF17-E2A6076634C7}"/>
              </a:ext>
            </a:extLst>
          </p:cNvPr>
          <p:cNvCxnSpPr>
            <a:cxnSpLocks/>
          </p:cNvCxnSpPr>
          <p:nvPr/>
        </p:nvCxnSpPr>
        <p:spPr>
          <a:xfrm>
            <a:off x="456177" y="1832422"/>
            <a:ext cx="1574098" cy="1"/>
          </a:xfrm>
          <a:prstGeom prst="line">
            <a:avLst/>
          </a:prstGeom>
        </p:spPr>
        <p:style>
          <a:lnRef idx="1">
            <a:schemeClr val="accent1"/>
          </a:lnRef>
          <a:fillRef idx="0">
            <a:schemeClr val="accent1"/>
          </a:fillRef>
          <a:effectRef idx="0">
            <a:schemeClr val="accent1"/>
          </a:effectRef>
          <a:fontRef idx="minor">
            <a:schemeClr val="tx1"/>
          </a:fontRef>
        </p:style>
      </p:cxnSp>
      <p:sp>
        <p:nvSpPr>
          <p:cNvPr id="170" name="Rectangle 169">
            <a:extLst>
              <a:ext uri="{FF2B5EF4-FFF2-40B4-BE49-F238E27FC236}">
                <a16:creationId xmlns:a16="http://schemas.microsoft.com/office/drawing/2014/main" id="{2C795436-8121-9347-7F0D-E15D4211641D}"/>
              </a:ext>
            </a:extLst>
          </p:cNvPr>
          <p:cNvSpPr/>
          <p:nvPr/>
        </p:nvSpPr>
        <p:spPr>
          <a:xfrm>
            <a:off x="2447396" y="606600"/>
            <a:ext cx="8691429" cy="226024"/>
          </a:xfrm>
          <a:prstGeom prst="rect">
            <a:avLst/>
          </a:prstGeom>
          <a:solidFill>
            <a:schemeClr val="bg1">
              <a:lumMod val="85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endParaRPr lang="fr-FR" sz="1000">
              <a:solidFill>
                <a:srgbClr val="FFFFFF"/>
              </a:solidFill>
              <a:sym typeface="Helvetica Light"/>
            </a:endParaRPr>
          </a:p>
        </p:txBody>
      </p:sp>
      <p:cxnSp>
        <p:nvCxnSpPr>
          <p:cNvPr id="171" name="Connecteur droit 170">
            <a:extLst>
              <a:ext uri="{FF2B5EF4-FFF2-40B4-BE49-F238E27FC236}">
                <a16:creationId xmlns:a16="http://schemas.microsoft.com/office/drawing/2014/main" id="{E46247FB-E324-D775-64E3-1A45CE9B0A5C}"/>
              </a:ext>
            </a:extLst>
          </p:cNvPr>
          <p:cNvCxnSpPr/>
          <p:nvPr/>
        </p:nvCxnSpPr>
        <p:spPr>
          <a:xfrm>
            <a:off x="5394237" y="514373"/>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72" name="Connecteur droit 171">
            <a:extLst>
              <a:ext uri="{FF2B5EF4-FFF2-40B4-BE49-F238E27FC236}">
                <a16:creationId xmlns:a16="http://schemas.microsoft.com/office/drawing/2014/main" id="{79017E82-FA05-46DE-4C0A-C2B375A2B7BF}"/>
              </a:ext>
            </a:extLst>
          </p:cNvPr>
          <p:cNvCxnSpPr/>
          <p:nvPr/>
        </p:nvCxnSpPr>
        <p:spPr>
          <a:xfrm>
            <a:off x="8224488" y="529545"/>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sp>
        <p:nvSpPr>
          <p:cNvPr id="173" name="ZoneTexte 172">
            <a:extLst>
              <a:ext uri="{FF2B5EF4-FFF2-40B4-BE49-F238E27FC236}">
                <a16:creationId xmlns:a16="http://schemas.microsoft.com/office/drawing/2014/main" id="{700A98AB-CEAC-745E-5E3B-1F8E8C2E75FD}"/>
              </a:ext>
            </a:extLst>
          </p:cNvPr>
          <p:cNvSpPr txBox="1"/>
          <p:nvPr/>
        </p:nvSpPr>
        <p:spPr>
          <a:xfrm>
            <a:off x="3692598" y="660940"/>
            <a:ext cx="224421"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err="1">
                <a:solidFill>
                  <a:schemeClr val="tx1">
                    <a:lumMod val="65000"/>
                    <a:lumOff val="35000"/>
                  </a:schemeClr>
                </a:solidFill>
                <a:latin typeface="Calibri Light" panose="020F0302020204030204" pitchFamily="34" charset="0"/>
                <a:sym typeface="Helvetica Light"/>
              </a:rPr>
              <a:t>Oct</a:t>
            </a:r>
            <a:endParaRPr lang="fr-FR" sz="857" b="1" dirty="0">
              <a:solidFill>
                <a:schemeClr val="tx1">
                  <a:lumMod val="65000"/>
                  <a:lumOff val="35000"/>
                </a:schemeClr>
              </a:solidFill>
              <a:latin typeface="Calibri Light" panose="020F0302020204030204" pitchFamily="34" charset="0"/>
              <a:sym typeface="Helvetica Light"/>
            </a:endParaRPr>
          </a:p>
        </p:txBody>
      </p:sp>
      <p:sp>
        <p:nvSpPr>
          <p:cNvPr id="174" name="ZoneTexte 173">
            <a:extLst>
              <a:ext uri="{FF2B5EF4-FFF2-40B4-BE49-F238E27FC236}">
                <a16:creationId xmlns:a16="http://schemas.microsoft.com/office/drawing/2014/main" id="{AEF92AD7-8AF8-5080-F22D-F50FB48DB22C}"/>
              </a:ext>
            </a:extLst>
          </p:cNvPr>
          <p:cNvSpPr txBox="1"/>
          <p:nvPr/>
        </p:nvSpPr>
        <p:spPr>
          <a:xfrm>
            <a:off x="6641031" y="649863"/>
            <a:ext cx="245261"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err="1">
                <a:solidFill>
                  <a:schemeClr val="tx1">
                    <a:lumMod val="65000"/>
                    <a:lumOff val="35000"/>
                  </a:schemeClr>
                </a:solidFill>
                <a:latin typeface="Calibri Light" panose="020F0302020204030204" pitchFamily="34" charset="0"/>
                <a:sym typeface="Helvetica Light"/>
              </a:rPr>
              <a:t>Nov</a:t>
            </a:r>
            <a:endParaRPr lang="fr-FR" sz="857" b="1" dirty="0">
              <a:solidFill>
                <a:schemeClr val="tx1">
                  <a:lumMod val="65000"/>
                  <a:lumOff val="35000"/>
                </a:schemeClr>
              </a:solidFill>
              <a:latin typeface="Calibri Light" panose="020F0302020204030204" pitchFamily="34" charset="0"/>
              <a:sym typeface="Helvetica Light"/>
            </a:endParaRPr>
          </a:p>
        </p:txBody>
      </p:sp>
      <p:sp>
        <p:nvSpPr>
          <p:cNvPr id="175" name="ZoneTexte 174">
            <a:extLst>
              <a:ext uri="{FF2B5EF4-FFF2-40B4-BE49-F238E27FC236}">
                <a16:creationId xmlns:a16="http://schemas.microsoft.com/office/drawing/2014/main" id="{598FAEBA-1600-AE08-A5D0-4B4AA406ED1F}"/>
              </a:ext>
            </a:extLst>
          </p:cNvPr>
          <p:cNvSpPr txBox="1"/>
          <p:nvPr/>
        </p:nvSpPr>
        <p:spPr>
          <a:xfrm>
            <a:off x="9637090" y="637637"/>
            <a:ext cx="237245"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err="1">
                <a:solidFill>
                  <a:schemeClr val="tx1">
                    <a:lumMod val="65000"/>
                    <a:lumOff val="35000"/>
                  </a:schemeClr>
                </a:solidFill>
                <a:latin typeface="Calibri Light" panose="020F0302020204030204" pitchFamily="34" charset="0"/>
                <a:sym typeface="Helvetica Light"/>
              </a:rPr>
              <a:t>Dec</a:t>
            </a:r>
            <a:endParaRPr lang="fr-FR" sz="857" b="1" dirty="0">
              <a:solidFill>
                <a:schemeClr val="tx1">
                  <a:lumMod val="65000"/>
                  <a:lumOff val="35000"/>
                </a:schemeClr>
              </a:solidFill>
              <a:latin typeface="Calibri Light" panose="020F0302020204030204" pitchFamily="34" charset="0"/>
              <a:sym typeface="Helvetica Light"/>
            </a:endParaRPr>
          </a:p>
        </p:txBody>
      </p:sp>
      <p:sp>
        <p:nvSpPr>
          <p:cNvPr id="169" name="Rectangle à coins arrondis 101">
            <a:extLst>
              <a:ext uri="{FF2B5EF4-FFF2-40B4-BE49-F238E27FC236}">
                <a16:creationId xmlns:a16="http://schemas.microsoft.com/office/drawing/2014/main" id="{FF722C18-72B5-3472-C40A-9565488D7B48}"/>
              </a:ext>
            </a:extLst>
          </p:cNvPr>
          <p:cNvSpPr/>
          <p:nvPr/>
        </p:nvSpPr>
        <p:spPr>
          <a:xfrm>
            <a:off x="8898178" y="888252"/>
            <a:ext cx="1704032" cy="296100"/>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KICK OFF INTERNµ</a:t>
            </a:r>
            <a:br>
              <a:rPr lang="fr-FR" sz="714" dirty="0">
                <a:solidFill>
                  <a:srgbClr val="FFFFFF"/>
                </a:solidFill>
              </a:rPr>
            </a:br>
            <a:r>
              <a:rPr lang="fr-FR" sz="714" dirty="0">
                <a:solidFill>
                  <a:srgbClr val="FFFFFF"/>
                </a:solidFill>
              </a:rPr>
              <a:t>ILM MANIFESTE +</a:t>
            </a:r>
            <a:br>
              <a:rPr lang="fr-FR" sz="714" dirty="0">
                <a:solidFill>
                  <a:srgbClr val="FFFFFF"/>
                </a:solidFill>
              </a:rPr>
            </a:br>
            <a:r>
              <a:rPr lang="fr-FR" sz="714" dirty="0">
                <a:solidFill>
                  <a:srgbClr val="FFFFFF"/>
                </a:solidFill>
              </a:rPr>
              <a:t>SUPPORT DE COM INTERNE</a:t>
            </a:r>
            <a:endParaRPr lang="fr-FR" sz="714" dirty="0">
              <a:solidFill>
                <a:srgbClr val="FFFFFF"/>
              </a:solidFill>
              <a:sym typeface="Helvetica Light"/>
            </a:endParaRPr>
          </a:p>
        </p:txBody>
      </p:sp>
      <p:sp>
        <p:nvSpPr>
          <p:cNvPr id="180" name="Rectangle 179">
            <a:extLst>
              <a:ext uri="{FF2B5EF4-FFF2-40B4-BE49-F238E27FC236}">
                <a16:creationId xmlns:a16="http://schemas.microsoft.com/office/drawing/2014/main" id="{273940BB-0EC9-90F3-7FAF-40A738F5C2F9}"/>
              </a:ext>
            </a:extLst>
          </p:cNvPr>
          <p:cNvSpPr/>
          <p:nvPr/>
        </p:nvSpPr>
        <p:spPr>
          <a:xfrm>
            <a:off x="231098" y="5308712"/>
            <a:ext cx="809699" cy="38321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highlight>
                <a:srgbClr val="FFFF00"/>
              </a:highlight>
            </a:endParaRPr>
          </a:p>
        </p:txBody>
      </p:sp>
      <p:sp>
        <p:nvSpPr>
          <p:cNvPr id="183" name="Rectangle à coins arrondis 101">
            <a:extLst>
              <a:ext uri="{FF2B5EF4-FFF2-40B4-BE49-F238E27FC236}">
                <a16:creationId xmlns:a16="http://schemas.microsoft.com/office/drawing/2014/main" id="{A6213BA6-5F52-07D6-F50B-32EF59F1995E}"/>
              </a:ext>
            </a:extLst>
          </p:cNvPr>
          <p:cNvSpPr/>
          <p:nvPr/>
        </p:nvSpPr>
        <p:spPr>
          <a:xfrm>
            <a:off x="10018539" y="3272426"/>
            <a:ext cx="693094"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sym typeface="Helvetica Light"/>
              </a:rPr>
              <a:t>SMS CONQUETE</a:t>
            </a:r>
          </a:p>
        </p:txBody>
      </p:sp>
      <p:sp>
        <p:nvSpPr>
          <p:cNvPr id="184" name="Rectangle à coins arrondis 101">
            <a:extLst>
              <a:ext uri="{FF2B5EF4-FFF2-40B4-BE49-F238E27FC236}">
                <a16:creationId xmlns:a16="http://schemas.microsoft.com/office/drawing/2014/main" id="{5CF429AC-CED5-8A8D-FD60-77DB5A1FDD36}"/>
              </a:ext>
            </a:extLst>
          </p:cNvPr>
          <p:cNvSpPr/>
          <p:nvPr/>
        </p:nvSpPr>
        <p:spPr>
          <a:xfrm>
            <a:off x="6920336" y="5595432"/>
            <a:ext cx="693094"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sym typeface="Helvetica Light"/>
              </a:rPr>
              <a:t>SMS CONQUETE</a:t>
            </a:r>
          </a:p>
        </p:txBody>
      </p:sp>
      <p:sp>
        <p:nvSpPr>
          <p:cNvPr id="185" name="Rectangle à coins arrondis 101">
            <a:extLst>
              <a:ext uri="{FF2B5EF4-FFF2-40B4-BE49-F238E27FC236}">
                <a16:creationId xmlns:a16="http://schemas.microsoft.com/office/drawing/2014/main" id="{D424CFFA-6AFA-74A5-B4F2-6570074867D1}"/>
              </a:ext>
            </a:extLst>
          </p:cNvPr>
          <p:cNvSpPr/>
          <p:nvPr/>
        </p:nvSpPr>
        <p:spPr>
          <a:xfrm>
            <a:off x="8330192" y="2002437"/>
            <a:ext cx="2821899" cy="171847"/>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SPONSORING RADIO</a:t>
            </a:r>
            <a:endParaRPr lang="fr-FR" sz="714" dirty="0">
              <a:solidFill>
                <a:srgbClr val="FFFFFF"/>
              </a:solidFill>
              <a:sym typeface="Helvetica Light"/>
            </a:endParaRPr>
          </a:p>
        </p:txBody>
      </p:sp>
      <p:sp>
        <p:nvSpPr>
          <p:cNvPr id="186" name="Rectangle à coins arrondis 101">
            <a:extLst>
              <a:ext uri="{FF2B5EF4-FFF2-40B4-BE49-F238E27FC236}">
                <a16:creationId xmlns:a16="http://schemas.microsoft.com/office/drawing/2014/main" id="{717D6FA8-CD82-267A-45BA-E5FD72764D74}"/>
              </a:ext>
            </a:extLst>
          </p:cNvPr>
          <p:cNvSpPr/>
          <p:nvPr/>
        </p:nvSpPr>
        <p:spPr>
          <a:xfrm>
            <a:off x="2506069" y="4518561"/>
            <a:ext cx="2821899" cy="171847"/>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SPONSORING RADIO</a:t>
            </a:r>
            <a:endParaRPr lang="fr-FR" sz="714" dirty="0">
              <a:solidFill>
                <a:srgbClr val="FFFFFF"/>
              </a:solidFill>
              <a:sym typeface="Helvetica Light"/>
            </a:endParaRPr>
          </a:p>
        </p:txBody>
      </p:sp>
      <p:sp>
        <p:nvSpPr>
          <p:cNvPr id="187" name="Rectangle à coins arrondis 101">
            <a:extLst>
              <a:ext uri="{FF2B5EF4-FFF2-40B4-BE49-F238E27FC236}">
                <a16:creationId xmlns:a16="http://schemas.microsoft.com/office/drawing/2014/main" id="{A08B2ADB-2AE9-E7A9-5236-66B89321C567}"/>
              </a:ext>
            </a:extLst>
          </p:cNvPr>
          <p:cNvSpPr/>
          <p:nvPr/>
        </p:nvSpPr>
        <p:spPr>
          <a:xfrm>
            <a:off x="5469207" y="4513770"/>
            <a:ext cx="2821899" cy="171847"/>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SPONSORING RADIO</a:t>
            </a:r>
            <a:endParaRPr lang="fr-FR" sz="714" dirty="0">
              <a:solidFill>
                <a:srgbClr val="FFFFFF"/>
              </a:solidFill>
              <a:sym typeface="Helvetica Light"/>
            </a:endParaRPr>
          </a:p>
        </p:txBody>
      </p:sp>
      <p:sp>
        <p:nvSpPr>
          <p:cNvPr id="12" name="ZoneTexte 11">
            <a:extLst>
              <a:ext uri="{FF2B5EF4-FFF2-40B4-BE49-F238E27FC236}">
                <a16:creationId xmlns:a16="http://schemas.microsoft.com/office/drawing/2014/main" id="{14B40509-7E3E-0C8A-D14D-9A3F39F1306A}"/>
              </a:ext>
            </a:extLst>
          </p:cNvPr>
          <p:cNvSpPr txBox="1"/>
          <p:nvPr/>
        </p:nvSpPr>
        <p:spPr>
          <a:xfrm>
            <a:off x="1024851" y="5308115"/>
            <a:ext cx="1326004" cy="646331"/>
          </a:xfrm>
          <a:prstGeom prst="rect">
            <a:avLst/>
          </a:prstGeom>
          <a:noFill/>
        </p:spPr>
        <p:txBody>
          <a:bodyPr wrap="none" rtlCol="0">
            <a:spAutoFit/>
          </a:bodyPr>
          <a:lstStyle/>
          <a:p>
            <a:r>
              <a:rPr lang="fr-FR" sz="1200" b="1" dirty="0">
                <a:latin typeface="Avenir Next LT Pro" panose="020B0504020202020204" pitchFamily="34" charset="0"/>
              </a:rPr>
              <a:t>OPERATIONS</a:t>
            </a:r>
          </a:p>
          <a:p>
            <a:r>
              <a:rPr lang="fr-FR" sz="1200" b="1" dirty="0">
                <a:latin typeface="Avenir Next LT Pro" panose="020B0504020202020204" pitchFamily="34" charset="0"/>
              </a:rPr>
              <a:t>ENGAGEMENT </a:t>
            </a:r>
            <a:br>
              <a:rPr lang="fr-FR" sz="1200" b="1" dirty="0">
                <a:latin typeface="Avenir Next LT Pro" panose="020B0504020202020204" pitchFamily="34" charset="0"/>
              </a:rPr>
            </a:br>
            <a:r>
              <a:rPr lang="fr-FR" sz="1200" b="1" dirty="0">
                <a:latin typeface="Avenir Next LT Pro" panose="020B0504020202020204" pitchFamily="34" charset="0"/>
              </a:rPr>
              <a:t>MASTERS</a:t>
            </a:r>
          </a:p>
        </p:txBody>
      </p:sp>
      <p:sp>
        <p:nvSpPr>
          <p:cNvPr id="16" name="Rectangle à coins arrondis 113">
            <a:extLst>
              <a:ext uri="{FF2B5EF4-FFF2-40B4-BE49-F238E27FC236}">
                <a16:creationId xmlns:a16="http://schemas.microsoft.com/office/drawing/2014/main" id="{DFF94F07-AB05-45FE-195E-60DC7207F7EB}"/>
              </a:ext>
            </a:extLst>
          </p:cNvPr>
          <p:cNvSpPr/>
          <p:nvPr/>
        </p:nvSpPr>
        <p:spPr>
          <a:xfrm>
            <a:off x="2485892" y="2628008"/>
            <a:ext cx="684000" cy="402133"/>
          </a:xfrm>
          <a:prstGeom prst="roundRect">
            <a:avLst/>
          </a:prstGeom>
          <a:solidFill>
            <a:srgbClr val="D9117E"/>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VOEUX</a:t>
            </a:r>
            <a:endParaRPr lang="fr-FR" sz="714" dirty="0">
              <a:solidFill>
                <a:srgbClr val="FFFFFF"/>
              </a:solidFill>
              <a:sym typeface="Helvetica Light"/>
            </a:endParaRPr>
          </a:p>
        </p:txBody>
      </p:sp>
      <p:sp>
        <p:nvSpPr>
          <p:cNvPr id="17" name="Rectangle à coins arrondis 55">
            <a:extLst>
              <a:ext uri="{FF2B5EF4-FFF2-40B4-BE49-F238E27FC236}">
                <a16:creationId xmlns:a16="http://schemas.microsoft.com/office/drawing/2014/main" id="{6A02815C-1611-5086-37C4-CE16B56E7973}"/>
              </a:ext>
            </a:extLst>
          </p:cNvPr>
          <p:cNvSpPr/>
          <p:nvPr/>
        </p:nvSpPr>
        <p:spPr>
          <a:xfrm>
            <a:off x="8564638" y="2643687"/>
            <a:ext cx="798225" cy="456178"/>
          </a:xfrm>
          <a:prstGeom prst="round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WE IMBATTABLE</a:t>
            </a:r>
            <a:br>
              <a:rPr lang="fr-FR" sz="1000" dirty="0">
                <a:solidFill>
                  <a:srgbClr val="FFFFFF"/>
                </a:solidFill>
                <a:sym typeface="Helvetica Light"/>
              </a:rPr>
            </a:br>
            <a:r>
              <a:rPr lang="fr-FR" sz="1000" dirty="0">
                <a:solidFill>
                  <a:srgbClr val="FFFFFF"/>
                </a:solidFill>
                <a:sym typeface="Helvetica Light"/>
              </a:rPr>
              <a:t>Transverse</a:t>
            </a:r>
          </a:p>
        </p:txBody>
      </p:sp>
      <p:sp>
        <p:nvSpPr>
          <p:cNvPr id="21" name="Rectangle à coins arrondis 101">
            <a:extLst>
              <a:ext uri="{FF2B5EF4-FFF2-40B4-BE49-F238E27FC236}">
                <a16:creationId xmlns:a16="http://schemas.microsoft.com/office/drawing/2014/main" id="{2EFFE7C6-35EB-B7C4-0590-248A4CDD735F}"/>
              </a:ext>
            </a:extLst>
          </p:cNvPr>
          <p:cNvSpPr/>
          <p:nvPr/>
        </p:nvSpPr>
        <p:spPr>
          <a:xfrm>
            <a:off x="8586352" y="3201335"/>
            <a:ext cx="684000"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MD</a:t>
            </a:r>
            <a:endParaRPr lang="fr-FR" sz="714" dirty="0">
              <a:solidFill>
                <a:srgbClr val="FFFFFF"/>
              </a:solidFill>
              <a:sym typeface="Helvetica Light"/>
            </a:endParaRPr>
          </a:p>
        </p:txBody>
      </p:sp>
      <p:sp>
        <p:nvSpPr>
          <p:cNvPr id="22" name="Rectangle à coins arrondis 101">
            <a:extLst>
              <a:ext uri="{FF2B5EF4-FFF2-40B4-BE49-F238E27FC236}">
                <a16:creationId xmlns:a16="http://schemas.microsoft.com/office/drawing/2014/main" id="{E3F9CD7F-8A1E-6C40-AFA7-BBC4B2575946}"/>
              </a:ext>
            </a:extLst>
          </p:cNvPr>
          <p:cNvSpPr/>
          <p:nvPr/>
        </p:nvSpPr>
        <p:spPr>
          <a:xfrm>
            <a:off x="8577259" y="3446563"/>
            <a:ext cx="693094"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sym typeface="Helvetica Light"/>
              </a:rPr>
              <a:t>SMS CONQUETE</a:t>
            </a:r>
          </a:p>
        </p:txBody>
      </p:sp>
      <p:sp>
        <p:nvSpPr>
          <p:cNvPr id="23" name="Rectangle à coins arrondis 55">
            <a:extLst>
              <a:ext uri="{FF2B5EF4-FFF2-40B4-BE49-F238E27FC236}">
                <a16:creationId xmlns:a16="http://schemas.microsoft.com/office/drawing/2014/main" id="{94C947FC-D5A9-657A-F1CD-F804A6FAF2C6}"/>
              </a:ext>
            </a:extLst>
          </p:cNvPr>
          <p:cNvSpPr/>
          <p:nvPr/>
        </p:nvSpPr>
        <p:spPr>
          <a:xfrm>
            <a:off x="10902949" y="2543485"/>
            <a:ext cx="471751" cy="571178"/>
          </a:xfrm>
          <a:prstGeom prst="roundRect">
            <a:avLst/>
          </a:prstGeom>
          <a:solidFill>
            <a:schemeClr val="tx1">
              <a:lumMod val="75000"/>
              <a:lumOff val="25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OFFRE VIP</a:t>
            </a:r>
          </a:p>
        </p:txBody>
      </p:sp>
    </p:spTree>
    <p:extLst>
      <p:ext uri="{BB962C8B-B14F-4D97-AF65-F5344CB8AC3E}">
        <p14:creationId xmlns:p14="http://schemas.microsoft.com/office/powerpoint/2010/main" val="16199723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60D970D5-8B67-77D8-680C-08ED0234D8BD}"/>
              </a:ext>
            </a:extLst>
          </p:cNvPr>
          <p:cNvSpPr txBox="1">
            <a:spLocks/>
          </p:cNvSpPr>
          <p:nvPr/>
        </p:nvSpPr>
        <p:spPr bwMode="auto">
          <a:xfrm>
            <a:off x="804153" y="385411"/>
            <a:ext cx="10972800" cy="710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fr-FR" altLang="fr-FR" dirty="0">
                <a:ea typeface="Helvetica" panose="020B0604020202020204" pitchFamily="34" charset="0"/>
              </a:rPr>
              <a:t>Sujets Atelier Comité marketing du 14 mai </a:t>
            </a:r>
          </a:p>
        </p:txBody>
      </p:sp>
      <p:sp>
        <p:nvSpPr>
          <p:cNvPr id="6" name="Espace réservé du contenu 1">
            <a:extLst>
              <a:ext uri="{FF2B5EF4-FFF2-40B4-BE49-F238E27FC236}">
                <a16:creationId xmlns:a16="http://schemas.microsoft.com/office/drawing/2014/main" id="{B2CBB2F8-1457-1180-A2D9-43EBFD10B755}"/>
              </a:ext>
            </a:extLst>
          </p:cNvPr>
          <p:cNvSpPr txBox="1">
            <a:spLocks/>
          </p:cNvSpPr>
          <p:nvPr/>
        </p:nvSpPr>
        <p:spPr>
          <a:xfrm>
            <a:off x="1396024" y="1827385"/>
            <a:ext cx="10082614" cy="3672408"/>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ts val="0"/>
              </a:spcBef>
            </a:pPr>
            <a:r>
              <a:rPr lang="fr-FR" altLang="fr-FR" sz="1800" dirty="0">
                <a:latin typeface="Avenir Next LT Pro" panose="020B0504020202020204" pitchFamily="34" charset="0"/>
                <a:ea typeface="Helvetica" panose="020B0604020202020204" pitchFamily="34" charset="0"/>
              </a:rPr>
              <a:t>	CAMPAGNE DE COMMUNICATION DE LANCEMENT</a:t>
            </a:r>
          </a:p>
          <a:p>
            <a:pPr>
              <a:lnSpc>
                <a:spcPct val="100000"/>
              </a:lnSpc>
              <a:spcBef>
                <a:spcPts val="0"/>
              </a:spcBef>
            </a:pPr>
            <a:r>
              <a:rPr lang="fr-FR" altLang="fr-FR" sz="1800" dirty="0">
                <a:latin typeface="Avenir Next LT Pro" panose="020B0504020202020204" pitchFamily="34" charset="0"/>
                <a:ea typeface="Helvetica" panose="020B0604020202020204" pitchFamily="34" charset="0"/>
              </a:rPr>
              <a:t>	&gt; Dispositif</a:t>
            </a:r>
          </a:p>
          <a:p>
            <a:pPr>
              <a:lnSpc>
                <a:spcPct val="100000"/>
              </a:lnSpc>
              <a:spcBef>
                <a:spcPts val="0"/>
              </a:spcBef>
            </a:pPr>
            <a:r>
              <a:rPr lang="fr-FR" altLang="fr-FR" sz="1800" dirty="0">
                <a:latin typeface="Avenir Next LT Pro" panose="020B0504020202020204" pitchFamily="34" charset="0"/>
                <a:ea typeface="Helvetica" panose="020B0604020202020204" pitchFamily="34" charset="0"/>
              </a:rPr>
              <a:t>	</a:t>
            </a:r>
          </a:p>
          <a:p>
            <a:pPr>
              <a:lnSpc>
                <a:spcPct val="100000"/>
              </a:lnSpc>
              <a:spcBef>
                <a:spcPts val="0"/>
              </a:spcBef>
            </a:pPr>
            <a:r>
              <a:rPr lang="fr-FR" altLang="fr-FR" sz="1800" dirty="0">
                <a:latin typeface="Avenir Next LT Pro" panose="020B0504020202020204" pitchFamily="34" charset="0"/>
                <a:ea typeface="Helvetica" panose="020B0604020202020204" pitchFamily="34" charset="0"/>
              </a:rPr>
              <a:t>	PLAN OPERATIONS COMMERCIALES</a:t>
            </a:r>
          </a:p>
          <a:p>
            <a:pPr>
              <a:lnSpc>
                <a:spcPct val="100000"/>
              </a:lnSpc>
              <a:spcBef>
                <a:spcPts val="0"/>
              </a:spcBef>
            </a:pPr>
            <a:r>
              <a:rPr lang="fr-FR" altLang="fr-FR" sz="1800" dirty="0">
                <a:latin typeface="Avenir Next LT Pro" panose="020B0504020202020204" pitchFamily="34" charset="0"/>
                <a:ea typeface="Helvetica" panose="020B0604020202020204" pitchFamily="34" charset="0"/>
              </a:rPr>
              <a:t>	CALENDRIER PAC 2025</a:t>
            </a:r>
          </a:p>
          <a:p>
            <a:pPr>
              <a:lnSpc>
                <a:spcPct val="100000"/>
              </a:lnSpc>
              <a:spcBef>
                <a:spcPts val="0"/>
              </a:spcBef>
            </a:pPr>
            <a:r>
              <a:rPr lang="fr-FR" altLang="fr-FR" sz="1800" dirty="0">
                <a:latin typeface="Avenir Next LT Pro" panose="020B0504020202020204" pitchFamily="34" charset="0"/>
                <a:ea typeface="Helvetica" panose="020B0604020202020204" pitchFamily="34" charset="0"/>
              </a:rPr>
              <a:t>	&gt; Echange &amp; validation sur les opérations</a:t>
            </a:r>
            <a:br>
              <a:rPr lang="fr-FR" altLang="fr-FR" sz="1800" dirty="0">
                <a:latin typeface="Avenir Next LT Pro" panose="020B0504020202020204" pitchFamily="34" charset="0"/>
                <a:ea typeface="Helvetica" panose="020B0604020202020204" pitchFamily="34" charset="0"/>
              </a:rPr>
            </a:br>
            <a:r>
              <a:rPr lang="fr-FR" altLang="fr-FR" sz="1800" dirty="0">
                <a:latin typeface="Avenir Next LT Pro" panose="020B0504020202020204" pitchFamily="34" charset="0"/>
                <a:ea typeface="Helvetica" panose="020B0604020202020204" pitchFamily="34" charset="0"/>
              </a:rPr>
              <a:t>	&gt; Opérations manquantes  </a:t>
            </a:r>
            <a:br>
              <a:rPr lang="fr-FR" altLang="fr-FR" sz="1800" dirty="0">
                <a:latin typeface="Avenir Next LT Pro" panose="020B0504020202020204" pitchFamily="34" charset="0"/>
                <a:ea typeface="Helvetica" panose="020B0604020202020204" pitchFamily="34" charset="0"/>
              </a:rPr>
            </a:br>
            <a:endParaRPr lang="fr-FR" altLang="fr-FR" sz="1000" dirty="0">
              <a:latin typeface="Avenir Next LT Pro" panose="020B0504020202020204" pitchFamily="34" charset="0"/>
              <a:ea typeface="Helvetica" panose="020B0604020202020204" pitchFamily="34" charset="0"/>
            </a:endParaRPr>
          </a:p>
          <a:p>
            <a:pPr>
              <a:lnSpc>
                <a:spcPct val="100000"/>
              </a:lnSpc>
              <a:spcBef>
                <a:spcPts val="0"/>
              </a:spcBef>
            </a:pPr>
            <a:endParaRPr lang="fr-FR" altLang="fr-FR" sz="1000" dirty="0">
              <a:latin typeface="Avenir Next LT Pro" panose="020B0504020202020204" pitchFamily="34" charset="0"/>
              <a:ea typeface="Helvetica"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mn-cs"/>
              </a:rPr>
              <a:t>	IDENTITE VISUELLE COM COMMERCIALE</a:t>
            </a:r>
          </a:p>
          <a:p>
            <a:pPr fontAlgn="auto">
              <a:lnSpc>
                <a:spcPct val="100000"/>
              </a:lnSpc>
              <a:spcBef>
                <a:spcPts val="0"/>
              </a:spcBef>
              <a:spcAft>
                <a:spcPts val="0"/>
              </a:spcAft>
              <a:defRPr/>
            </a:pPr>
            <a:r>
              <a:rPr lang="fr-FR" altLang="fr-FR" sz="1800" dirty="0">
                <a:solidFill>
                  <a:srgbClr val="2E2E2E"/>
                </a:solidFill>
                <a:latin typeface="Avenir Next LT Pro" panose="020B0504020202020204" pitchFamily="34" charset="0"/>
                <a:ea typeface="Helvetica" panose="020B0604020202020204" pitchFamily="34" charset="0"/>
                <a:cs typeface="+mn-cs"/>
              </a:rPr>
              <a:t>	&gt; Focus prospectus</a:t>
            </a:r>
            <a:endParaRPr lang="fr-FR" altLang="fr-FR" sz="1000" dirty="0">
              <a:latin typeface="Avenir Next LT Pro" panose="020B0504020202020204" pitchFamily="34" charset="0"/>
              <a:ea typeface="Helvetica"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mn-cs"/>
              </a:rPr>
              <a:t> </a:t>
            </a:r>
            <a:endParaRPr kumimoji="0" lang="fr-FR" altLang="fr-FR" sz="3200" b="0"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altLang="fr-FR" sz="3200" dirty="0">
                <a:solidFill>
                  <a:srgbClr val="2E2E2E"/>
                </a:solidFill>
                <a:latin typeface="Avenir Next LT Pro" panose="020B0504020202020204" pitchFamily="34" charset="0"/>
                <a:ea typeface="Helvetica" panose="020B0604020202020204" pitchFamily="34" charset="0"/>
                <a:cs typeface="+mn-cs"/>
              </a:rPr>
              <a:t>	</a:t>
            </a:r>
            <a:r>
              <a:rPr lang="fr-FR" altLang="fr-FR" sz="1800" dirty="0">
                <a:latin typeface="Avenir Next LT Pro" panose="020B0504020202020204" pitchFamily="34" charset="0"/>
                <a:ea typeface="Helvetica" panose="020B0604020202020204" pitchFamily="34" charset="0"/>
              </a:rPr>
              <a:t>FOCUS PAR OPERATION</a:t>
            </a:r>
            <a:br>
              <a:rPr lang="fr-FR" altLang="fr-FR" sz="1800" dirty="0">
                <a:latin typeface="Avenir Next LT Pro" panose="020B0504020202020204" pitchFamily="34" charset="0"/>
                <a:ea typeface="Helvetica" panose="020B0604020202020204" pitchFamily="34" charset="0"/>
              </a:rPr>
            </a:br>
            <a:r>
              <a:rPr lang="fr-FR" altLang="fr-FR" sz="1800" dirty="0">
                <a:latin typeface="Avenir Next LT Pro" panose="020B0504020202020204" pitchFamily="34" charset="0"/>
                <a:ea typeface="Helvetica" panose="020B0604020202020204" pitchFamily="34" charset="0"/>
              </a:rPr>
              <a:t>	&gt; Contenu Opé</a:t>
            </a:r>
            <a:br>
              <a:rPr lang="fr-FR" altLang="fr-FR" sz="1800" dirty="0">
                <a:latin typeface="Avenir Next LT Pro" panose="020B0504020202020204" pitchFamily="34" charset="0"/>
                <a:ea typeface="Helvetica" panose="020B0604020202020204" pitchFamily="34" charset="0"/>
              </a:rPr>
            </a:br>
            <a:r>
              <a:rPr lang="fr-FR" altLang="fr-FR" sz="1800" dirty="0">
                <a:latin typeface="Avenir Next LT Pro" panose="020B0504020202020204" pitchFamily="34" charset="0"/>
                <a:ea typeface="Helvetica" panose="020B0604020202020204" pitchFamily="34" charset="0"/>
              </a:rPr>
              <a:t>	&gt; Chemin de fer</a:t>
            </a:r>
          </a:p>
          <a:p>
            <a:pPr>
              <a:lnSpc>
                <a:spcPct val="100000"/>
              </a:lnSpc>
              <a:spcBef>
                <a:spcPts val="0"/>
              </a:spcBef>
            </a:pPr>
            <a:r>
              <a:rPr lang="fr-FR" altLang="fr-FR" sz="1800" dirty="0">
                <a:latin typeface="Avenir Next LT Pro" panose="020B0504020202020204" pitchFamily="34" charset="0"/>
                <a:ea typeface="Helvetica" panose="020B0604020202020204" pitchFamily="34" charset="0"/>
              </a:rPr>
              <a:t>	&gt; Leviers Médias</a:t>
            </a:r>
          </a:p>
          <a:p>
            <a:pPr>
              <a:lnSpc>
                <a:spcPct val="100000"/>
              </a:lnSpc>
              <a:spcBef>
                <a:spcPts val="0"/>
              </a:spcBef>
            </a:pPr>
            <a:r>
              <a:rPr lang="fr-FR" altLang="fr-FR" sz="1800" dirty="0">
                <a:latin typeface="Avenir Next LT Pro" panose="020B0504020202020204" pitchFamily="34" charset="0"/>
                <a:ea typeface="Helvetica" panose="020B0604020202020204" pitchFamily="34" charset="0"/>
              </a:rPr>
              <a:t>  </a:t>
            </a:r>
          </a:p>
        </p:txBody>
      </p:sp>
      <p:sp>
        <p:nvSpPr>
          <p:cNvPr id="8" name="ZoneTexte 7">
            <a:extLst>
              <a:ext uri="{FF2B5EF4-FFF2-40B4-BE49-F238E27FC236}">
                <a16:creationId xmlns:a16="http://schemas.microsoft.com/office/drawing/2014/main" id="{2886E788-FD7C-F5F9-C2B4-1F0BB766A12E}"/>
              </a:ext>
            </a:extLst>
          </p:cNvPr>
          <p:cNvSpPr txBox="1"/>
          <p:nvPr/>
        </p:nvSpPr>
        <p:spPr>
          <a:xfrm>
            <a:off x="1764313" y="1716534"/>
            <a:ext cx="446211" cy="769441"/>
          </a:xfrm>
          <a:prstGeom prst="rect">
            <a:avLst/>
          </a:prstGeom>
          <a:noFill/>
        </p:spPr>
        <p:txBody>
          <a:bodyPr wrap="square">
            <a:spAutoFit/>
          </a:bodyPr>
          <a:lstStyle/>
          <a:p>
            <a:r>
              <a:rPr lang="fr-FR" altLang="fr-FR" sz="4400" b="1" dirty="0">
                <a:latin typeface="Avenir Next LT Pro" panose="020B0504020202020204" pitchFamily="34" charset="0"/>
                <a:ea typeface="Helvetica" panose="020B0604020202020204" pitchFamily="34" charset="0"/>
              </a:rPr>
              <a:t>1</a:t>
            </a:r>
            <a:r>
              <a:rPr lang="fr-FR" altLang="fr-FR" sz="2800" b="1" dirty="0">
                <a:latin typeface="Avenir Next LT Pro" panose="020B0504020202020204" pitchFamily="34" charset="0"/>
                <a:ea typeface="Helvetica" panose="020B0604020202020204" pitchFamily="34" charset="0"/>
              </a:rPr>
              <a:t>  </a:t>
            </a:r>
            <a:endParaRPr lang="fr-FR" sz="2800" dirty="0"/>
          </a:p>
        </p:txBody>
      </p:sp>
      <p:cxnSp>
        <p:nvCxnSpPr>
          <p:cNvPr id="10" name="Connecteur droit 9">
            <a:extLst>
              <a:ext uri="{FF2B5EF4-FFF2-40B4-BE49-F238E27FC236}">
                <a16:creationId xmlns:a16="http://schemas.microsoft.com/office/drawing/2014/main" id="{A291428F-BB3B-42CE-197A-5E4925BA7365}"/>
              </a:ext>
            </a:extLst>
          </p:cNvPr>
          <p:cNvCxnSpPr>
            <a:cxnSpLocks/>
          </p:cNvCxnSpPr>
          <p:nvPr/>
        </p:nvCxnSpPr>
        <p:spPr>
          <a:xfrm>
            <a:off x="2288345" y="1823368"/>
            <a:ext cx="0" cy="601945"/>
          </a:xfrm>
          <a:prstGeom prst="line">
            <a:avLst/>
          </a:prstGeom>
          <a:ln w="19050">
            <a:solidFill>
              <a:srgbClr val="6F8E30"/>
            </a:solidFill>
          </a:ln>
        </p:spPr>
        <p:style>
          <a:lnRef idx="1">
            <a:schemeClr val="accent1"/>
          </a:lnRef>
          <a:fillRef idx="0">
            <a:schemeClr val="accent1"/>
          </a:fillRef>
          <a:effectRef idx="0">
            <a:schemeClr val="accent1"/>
          </a:effectRef>
          <a:fontRef idx="minor">
            <a:schemeClr val="tx1"/>
          </a:fontRef>
        </p:style>
      </p:cxnSp>
      <p:sp>
        <p:nvSpPr>
          <p:cNvPr id="14" name="ZoneTexte 13">
            <a:extLst>
              <a:ext uri="{FF2B5EF4-FFF2-40B4-BE49-F238E27FC236}">
                <a16:creationId xmlns:a16="http://schemas.microsoft.com/office/drawing/2014/main" id="{00E54FA4-47D8-AC9F-CD2F-E93DA82689F1}"/>
              </a:ext>
            </a:extLst>
          </p:cNvPr>
          <p:cNvSpPr txBox="1"/>
          <p:nvPr/>
        </p:nvSpPr>
        <p:spPr>
          <a:xfrm>
            <a:off x="1764313" y="2586285"/>
            <a:ext cx="446211" cy="769441"/>
          </a:xfrm>
          <a:prstGeom prst="rect">
            <a:avLst/>
          </a:prstGeom>
          <a:noFill/>
        </p:spPr>
        <p:txBody>
          <a:bodyPr wrap="square">
            <a:spAutoFit/>
          </a:bodyPr>
          <a:lstStyle/>
          <a:p>
            <a:r>
              <a:rPr lang="fr-FR" altLang="fr-FR" sz="4400" b="1" dirty="0">
                <a:latin typeface="Avenir Next LT Pro" panose="020B0504020202020204" pitchFamily="34" charset="0"/>
                <a:ea typeface="Helvetica" panose="020B0604020202020204" pitchFamily="34" charset="0"/>
              </a:rPr>
              <a:t>2</a:t>
            </a:r>
            <a:r>
              <a:rPr lang="fr-FR" altLang="fr-FR" sz="2800" b="1" dirty="0">
                <a:latin typeface="Avenir Next LT Pro" panose="020B0504020202020204" pitchFamily="34" charset="0"/>
                <a:ea typeface="Helvetica" panose="020B0604020202020204" pitchFamily="34" charset="0"/>
              </a:rPr>
              <a:t>  </a:t>
            </a:r>
            <a:endParaRPr lang="fr-FR" sz="2800" dirty="0"/>
          </a:p>
        </p:txBody>
      </p:sp>
      <p:cxnSp>
        <p:nvCxnSpPr>
          <p:cNvPr id="15" name="Connecteur droit 14">
            <a:extLst>
              <a:ext uri="{FF2B5EF4-FFF2-40B4-BE49-F238E27FC236}">
                <a16:creationId xmlns:a16="http://schemas.microsoft.com/office/drawing/2014/main" id="{0C79D1D4-4159-3891-30DE-8900A25B0A58}"/>
              </a:ext>
            </a:extLst>
          </p:cNvPr>
          <p:cNvCxnSpPr>
            <a:cxnSpLocks/>
          </p:cNvCxnSpPr>
          <p:nvPr/>
        </p:nvCxnSpPr>
        <p:spPr>
          <a:xfrm>
            <a:off x="2288345" y="2693119"/>
            <a:ext cx="0" cy="601945"/>
          </a:xfrm>
          <a:prstGeom prst="line">
            <a:avLst/>
          </a:prstGeom>
          <a:ln w="19050">
            <a:solidFill>
              <a:srgbClr val="6F8E30"/>
            </a:solidFill>
          </a:ln>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3D261245-E6F1-0C2C-D51C-67E21FD55438}"/>
              </a:ext>
            </a:extLst>
          </p:cNvPr>
          <p:cNvSpPr txBox="1"/>
          <p:nvPr/>
        </p:nvSpPr>
        <p:spPr>
          <a:xfrm>
            <a:off x="1747203" y="3911896"/>
            <a:ext cx="446211" cy="769441"/>
          </a:xfrm>
          <a:prstGeom prst="rect">
            <a:avLst/>
          </a:prstGeom>
          <a:noFill/>
        </p:spPr>
        <p:txBody>
          <a:bodyPr wrap="square">
            <a:spAutoFit/>
          </a:bodyPr>
          <a:lstStyle/>
          <a:p>
            <a:r>
              <a:rPr lang="fr-FR" altLang="fr-FR" sz="4400" b="1" dirty="0">
                <a:latin typeface="Avenir Next LT Pro" panose="020B0504020202020204" pitchFamily="34" charset="0"/>
                <a:ea typeface="Helvetica" panose="020B0604020202020204" pitchFamily="34" charset="0"/>
              </a:rPr>
              <a:t>3</a:t>
            </a:r>
            <a:r>
              <a:rPr lang="fr-FR" altLang="fr-FR" sz="2800" b="1" dirty="0">
                <a:latin typeface="Avenir Next LT Pro" panose="020B0504020202020204" pitchFamily="34" charset="0"/>
                <a:ea typeface="Helvetica" panose="020B0604020202020204" pitchFamily="34" charset="0"/>
              </a:rPr>
              <a:t>  </a:t>
            </a:r>
            <a:endParaRPr lang="fr-FR" sz="2800" dirty="0"/>
          </a:p>
        </p:txBody>
      </p:sp>
      <p:cxnSp>
        <p:nvCxnSpPr>
          <p:cNvPr id="17" name="Connecteur droit 16">
            <a:extLst>
              <a:ext uri="{FF2B5EF4-FFF2-40B4-BE49-F238E27FC236}">
                <a16:creationId xmlns:a16="http://schemas.microsoft.com/office/drawing/2014/main" id="{73BE271F-4C86-36B7-96FF-CF89214CD9BA}"/>
              </a:ext>
            </a:extLst>
          </p:cNvPr>
          <p:cNvCxnSpPr>
            <a:cxnSpLocks/>
          </p:cNvCxnSpPr>
          <p:nvPr/>
        </p:nvCxnSpPr>
        <p:spPr>
          <a:xfrm>
            <a:off x="2271235" y="3995643"/>
            <a:ext cx="0" cy="601945"/>
          </a:xfrm>
          <a:prstGeom prst="line">
            <a:avLst/>
          </a:prstGeom>
          <a:ln w="19050">
            <a:solidFill>
              <a:srgbClr val="6F8E30"/>
            </a:solidFill>
          </a:ln>
        </p:spPr>
        <p:style>
          <a:lnRef idx="1">
            <a:schemeClr val="accent1"/>
          </a:lnRef>
          <a:fillRef idx="0">
            <a:schemeClr val="accent1"/>
          </a:fillRef>
          <a:effectRef idx="0">
            <a:schemeClr val="accent1"/>
          </a:effectRef>
          <a:fontRef idx="minor">
            <a:schemeClr val="tx1"/>
          </a:fontRef>
        </p:style>
      </p:cxnSp>
      <p:sp>
        <p:nvSpPr>
          <p:cNvPr id="4" name="Titre 1">
            <a:extLst>
              <a:ext uri="{FF2B5EF4-FFF2-40B4-BE49-F238E27FC236}">
                <a16:creationId xmlns:a16="http://schemas.microsoft.com/office/drawing/2014/main" id="{EB7C5DD3-E9A3-0410-55A7-4CAD6AC08804}"/>
              </a:ext>
            </a:extLst>
          </p:cNvPr>
          <p:cNvSpPr txBox="1">
            <a:spLocks/>
          </p:cNvSpPr>
          <p:nvPr/>
        </p:nvSpPr>
        <p:spPr>
          <a:xfrm rot="16200000">
            <a:off x="-3259047" y="2649671"/>
            <a:ext cx="6542088" cy="608012"/>
          </a:xfrm>
          <a:prstGeom prst="rect">
            <a:avLst/>
          </a:prstGeom>
        </p:spPr>
        <p:txBody>
          <a:bodyPr>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fr-FR" altLang="fr-FR" sz="6000" b="1" spc="-300" dirty="0">
                <a:solidFill>
                  <a:schemeClr val="bg1">
                    <a:lumMod val="85000"/>
                  </a:schemeClr>
                </a:solidFill>
                <a:ea typeface="Helvetica" panose="020B0604020202020204" pitchFamily="34" charset="0"/>
              </a:rPr>
              <a:t>Stratégie des moyens</a:t>
            </a:r>
            <a:endParaRPr lang="fr-FR" altLang="fr-FR" sz="2000" b="1" spc="-300" dirty="0">
              <a:solidFill>
                <a:schemeClr val="bg1">
                  <a:lumMod val="85000"/>
                </a:schemeClr>
              </a:solidFill>
              <a:ea typeface="Helvetica" panose="020B0604020202020204" pitchFamily="34" charset="0"/>
            </a:endParaRPr>
          </a:p>
        </p:txBody>
      </p:sp>
      <p:sp>
        <p:nvSpPr>
          <p:cNvPr id="7" name="ZoneTexte 6">
            <a:extLst>
              <a:ext uri="{FF2B5EF4-FFF2-40B4-BE49-F238E27FC236}">
                <a16:creationId xmlns:a16="http://schemas.microsoft.com/office/drawing/2014/main" id="{384DDA37-1D0B-A48E-0B67-6A4036DBBABB}"/>
              </a:ext>
            </a:extLst>
          </p:cNvPr>
          <p:cNvSpPr txBox="1"/>
          <p:nvPr/>
        </p:nvSpPr>
        <p:spPr>
          <a:xfrm>
            <a:off x="1747203" y="5008438"/>
            <a:ext cx="446211" cy="769441"/>
          </a:xfrm>
          <a:prstGeom prst="rect">
            <a:avLst/>
          </a:prstGeom>
          <a:noFill/>
        </p:spPr>
        <p:txBody>
          <a:bodyPr wrap="square">
            <a:spAutoFit/>
          </a:bodyPr>
          <a:lstStyle/>
          <a:p>
            <a:r>
              <a:rPr lang="fr-FR" altLang="fr-FR" sz="4400" b="1" dirty="0">
                <a:latin typeface="Avenir Next LT Pro" panose="020B0504020202020204" pitchFamily="34" charset="0"/>
                <a:ea typeface="Helvetica" panose="020B0604020202020204" pitchFamily="34" charset="0"/>
              </a:rPr>
              <a:t>4</a:t>
            </a:r>
            <a:r>
              <a:rPr lang="fr-FR" altLang="fr-FR" sz="2800" b="1" dirty="0">
                <a:latin typeface="Avenir Next LT Pro" panose="020B0504020202020204" pitchFamily="34" charset="0"/>
                <a:ea typeface="Helvetica" panose="020B0604020202020204" pitchFamily="34" charset="0"/>
              </a:rPr>
              <a:t>  </a:t>
            </a:r>
            <a:endParaRPr lang="fr-FR" sz="2800" dirty="0"/>
          </a:p>
        </p:txBody>
      </p:sp>
      <p:cxnSp>
        <p:nvCxnSpPr>
          <p:cNvPr id="9" name="Connecteur droit 8">
            <a:extLst>
              <a:ext uri="{FF2B5EF4-FFF2-40B4-BE49-F238E27FC236}">
                <a16:creationId xmlns:a16="http://schemas.microsoft.com/office/drawing/2014/main" id="{FD5EF713-7F74-E3FB-99D9-01D6C797B7FF}"/>
              </a:ext>
            </a:extLst>
          </p:cNvPr>
          <p:cNvCxnSpPr>
            <a:cxnSpLocks/>
          </p:cNvCxnSpPr>
          <p:nvPr/>
        </p:nvCxnSpPr>
        <p:spPr>
          <a:xfrm>
            <a:off x="2271235" y="5092185"/>
            <a:ext cx="0" cy="601945"/>
          </a:xfrm>
          <a:prstGeom prst="line">
            <a:avLst/>
          </a:prstGeom>
          <a:ln w="19050">
            <a:solidFill>
              <a:srgbClr val="6F8E3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15304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6ACDCD-6B02-BE3C-5E1B-25311F08101D}"/>
            </a:ext>
          </a:extLst>
        </p:cNvPr>
        <p:cNvGrpSpPr/>
        <p:nvPr/>
      </p:nvGrpSpPr>
      <p:grpSpPr>
        <a:xfrm>
          <a:off x="0" y="0"/>
          <a:ext cx="0" cy="0"/>
          <a:chOff x="0" y="0"/>
          <a:chExt cx="0" cy="0"/>
        </a:xfrm>
      </p:grpSpPr>
      <p:sp>
        <p:nvSpPr>
          <p:cNvPr id="136" name="Rectangle 135">
            <a:extLst>
              <a:ext uri="{FF2B5EF4-FFF2-40B4-BE49-F238E27FC236}">
                <a16:creationId xmlns:a16="http://schemas.microsoft.com/office/drawing/2014/main" id="{8D655001-95B3-F8B4-6379-DC6D48CE5C8F}"/>
              </a:ext>
            </a:extLst>
          </p:cNvPr>
          <p:cNvSpPr/>
          <p:nvPr/>
        </p:nvSpPr>
        <p:spPr>
          <a:xfrm>
            <a:off x="2478426" y="4481702"/>
            <a:ext cx="2123181" cy="1293011"/>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59981193-0AEF-A627-DA24-BC1DC6A9A303}"/>
              </a:ext>
            </a:extLst>
          </p:cNvPr>
          <p:cNvSpPr/>
          <p:nvPr/>
        </p:nvSpPr>
        <p:spPr>
          <a:xfrm>
            <a:off x="2459998" y="1400101"/>
            <a:ext cx="8691429" cy="226024"/>
          </a:xfrm>
          <a:prstGeom prst="rect">
            <a:avLst/>
          </a:prstGeom>
          <a:solidFill>
            <a:schemeClr val="bg1">
              <a:lumMod val="85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endParaRPr lang="fr-FR" sz="1000">
              <a:solidFill>
                <a:srgbClr val="FFFFFF"/>
              </a:solidFill>
              <a:sym typeface="Helvetica Light"/>
            </a:endParaRPr>
          </a:p>
        </p:txBody>
      </p:sp>
      <p:cxnSp>
        <p:nvCxnSpPr>
          <p:cNvPr id="13" name="Connecteur droit 12">
            <a:extLst>
              <a:ext uri="{FF2B5EF4-FFF2-40B4-BE49-F238E27FC236}">
                <a16:creationId xmlns:a16="http://schemas.microsoft.com/office/drawing/2014/main" id="{0CE15A6A-CB77-E56C-783A-F94421C20E6F}"/>
              </a:ext>
            </a:extLst>
          </p:cNvPr>
          <p:cNvCxnSpPr/>
          <p:nvPr/>
        </p:nvCxnSpPr>
        <p:spPr>
          <a:xfrm>
            <a:off x="5406839" y="1266907"/>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4" name="Connecteur droit 13">
            <a:extLst>
              <a:ext uri="{FF2B5EF4-FFF2-40B4-BE49-F238E27FC236}">
                <a16:creationId xmlns:a16="http://schemas.microsoft.com/office/drawing/2014/main" id="{41A1CFCB-E322-6ED0-6643-A3383E4358E8}"/>
              </a:ext>
            </a:extLst>
          </p:cNvPr>
          <p:cNvCxnSpPr/>
          <p:nvPr/>
        </p:nvCxnSpPr>
        <p:spPr>
          <a:xfrm>
            <a:off x="8237091" y="1262175"/>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sp>
        <p:nvSpPr>
          <p:cNvPr id="15" name="Rectangle 14">
            <a:extLst>
              <a:ext uri="{FF2B5EF4-FFF2-40B4-BE49-F238E27FC236}">
                <a16:creationId xmlns:a16="http://schemas.microsoft.com/office/drawing/2014/main" id="{4C03FFE1-6972-767E-B19C-A2DB63913E96}"/>
              </a:ext>
            </a:extLst>
          </p:cNvPr>
          <p:cNvSpPr/>
          <p:nvPr/>
        </p:nvSpPr>
        <p:spPr>
          <a:xfrm>
            <a:off x="2447396" y="3607593"/>
            <a:ext cx="8691429" cy="226024"/>
          </a:xfrm>
          <a:prstGeom prst="rect">
            <a:avLst/>
          </a:prstGeom>
          <a:solidFill>
            <a:schemeClr val="bg1">
              <a:lumMod val="85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endParaRPr lang="fr-FR" sz="1000">
              <a:solidFill>
                <a:srgbClr val="FFFFFF"/>
              </a:solidFill>
              <a:sym typeface="Helvetica Light"/>
            </a:endParaRPr>
          </a:p>
        </p:txBody>
      </p:sp>
      <p:cxnSp>
        <p:nvCxnSpPr>
          <p:cNvPr id="16" name="Connecteur droit 15">
            <a:extLst>
              <a:ext uri="{FF2B5EF4-FFF2-40B4-BE49-F238E27FC236}">
                <a16:creationId xmlns:a16="http://schemas.microsoft.com/office/drawing/2014/main" id="{8FBE62D8-B23D-8C38-E764-D887AB5E4369}"/>
              </a:ext>
            </a:extLst>
          </p:cNvPr>
          <p:cNvCxnSpPr/>
          <p:nvPr/>
        </p:nvCxnSpPr>
        <p:spPr>
          <a:xfrm>
            <a:off x="5394237" y="3447184"/>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cxnSp>
        <p:nvCxnSpPr>
          <p:cNvPr id="17" name="Connecteur droit 16">
            <a:extLst>
              <a:ext uri="{FF2B5EF4-FFF2-40B4-BE49-F238E27FC236}">
                <a16:creationId xmlns:a16="http://schemas.microsoft.com/office/drawing/2014/main" id="{069A15C9-693D-8CAE-CF3F-CCCE2A4AD73E}"/>
              </a:ext>
            </a:extLst>
          </p:cNvPr>
          <p:cNvCxnSpPr/>
          <p:nvPr/>
        </p:nvCxnSpPr>
        <p:spPr>
          <a:xfrm>
            <a:off x="8224488" y="3462356"/>
            <a:ext cx="0" cy="371261"/>
          </a:xfrm>
          <a:prstGeom prst="line">
            <a:avLst/>
          </a:prstGeom>
          <a:noFill/>
          <a:ln w="3175" cap="flat">
            <a:solidFill>
              <a:schemeClr val="bg1">
                <a:lumMod val="75000"/>
              </a:schemeClr>
            </a:solidFill>
            <a:prstDash val="solid"/>
            <a:miter lim="400000"/>
          </a:ln>
          <a:effectLst/>
          <a:sp3d/>
        </p:spPr>
        <p:style>
          <a:lnRef idx="0">
            <a:scrgbClr r="0" g="0" b="0"/>
          </a:lnRef>
          <a:fillRef idx="0">
            <a:scrgbClr r="0" g="0" b="0"/>
          </a:fillRef>
          <a:effectRef idx="0">
            <a:scrgbClr r="0" g="0" b="0"/>
          </a:effectRef>
          <a:fontRef idx="none"/>
        </p:style>
      </p:cxnSp>
      <p:sp>
        <p:nvSpPr>
          <p:cNvPr id="21" name="ZoneTexte 20">
            <a:extLst>
              <a:ext uri="{FF2B5EF4-FFF2-40B4-BE49-F238E27FC236}">
                <a16:creationId xmlns:a16="http://schemas.microsoft.com/office/drawing/2014/main" id="{5EDF1F45-D0E9-53C8-5D62-61294D92A859}"/>
              </a:ext>
            </a:extLst>
          </p:cNvPr>
          <p:cNvSpPr txBox="1"/>
          <p:nvPr/>
        </p:nvSpPr>
        <p:spPr>
          <a:xfrm>
            <a:off x="3750101" y="1401106"/>
            <a:ext cx="322204"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a:solidFill>
                  <a:schemeClr val="tx1">
                    <a:lumMod val="65000"/>
                    <a:lumOff val="35000"/>
                  </a:schemeClr>
                </a:solidFill>
                <a:latin typeface="Calibri Light" panose="020F0302020204030204" pitchFamily="34" charset="0"/>
                <a:sym typeface="Helvetica Light"/>
              </a:rPr>
              <a:t>Juillet</a:t>
            </a:r>
          </a:p>
        </p:txBody>
      </p:sp>
      <p:sp>
        <p:nvSpPr>
          <p:cNvPr id="22" name="ZoneTexte 21">
            <a:extLst>
              <a:ext uri="{FF2B5EF4-FFF2-40B4-BE49-F238E27FC236}">
                <a16:creationId xmlns:a16="http://schemas.microsoft.com/office/drawing/2014/main" id="{95D91E4F-EEC5-3192-B9DE-6F42A8A66574}"/>
              </a:ext>
            </a:extLst>
          </p:cNvPr>
          <p:cNvSpPr txBox="1"/>
          <p:nvPr/>
        </p:nvSpPr>
        <p:spPr>
          <a:xfrm>
            <a:off x="6729795" y="1390029"/>
            <a:ext cx="280526"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a:solidFill>
                  <a:schemeClr val="tx1">
                    <a:lumMod val="65000"/>
                    <a:lumOff val="35000"/>
                  </a:schemeClr>
                </a:solidFill>
                <a:latin typeface="Calibri Light" panose="020F0302020204030204" pitchFamily="34" charset="0"/>
                <a:sym typeface="Helvetica Light"/>
              </a:rPr>
              <a:t>Aout</a:t>
            </a:r>
          </a:p>
        </p:txBody>
      </p:sp>
      <p:sp>
        <p:nvSpPr>
          <p:cNvPr id="23" name="ZoneTexte 22">
            <a:extLst>
              <a:ext uri="{FF2B5EF4-FFF2-40B4-BE49-F238E27FC236}">
                <a16:creationId xmlns:a16="http://schemas.microsoft.com/office/drawing/2014/main" id="{C24E110E-DE6F-F629-86D8-5EA98612FDBF}"/>
              </a:ext>
            </a:extLst>
          </p:cNvPr>
          <p:cNvSpPr txBox="1"/>
          <p:nvPr/>
        </p:nvSpPr>
        <p:spPr>
          <a:xfrm>
            <a:off x="9623463" y="1377804"/>
            <a:ext cx="264497"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a:solidFill>
                  <a:schemeClr val="tx1">
                    <a:lumMod val="65000"/>
                    <a:lumOff val="35000"/>
                  </a:schemeClr>
                </a:solidFill>
                <a:latin typeface="Calibri Light" panose="020F0302020204030204" pitchFamily="34" charset="0"/>
              </a:rPr>
              <a:t>Sept</a:t>
            </a:r>
            <a:endParaRPr lang="fr-FR" sz="857" b="1" dirty="0">
              <a:solidFill>
                <a:schemeClr val="tx1">
                  <a:lumMod val="65000"/>
                  <a:lumOff val="35000"/>
                </a:schemeClr>
              </a:solidFill>
              <a:latin typeface="Calibri Light" panose="020F0302020204030204" pitchFamily="34" charset="0"/>
              <a:sym typeface="Helvetica Light"/>
            </a:endParaRPr>
          </a:p>
        </p:txBody>
      </p:sp>
      <p:sp>
        <p:nvSpPr>
          <p:cNvPr id="24" name="ZoneTexte 23">
            <a:extLst>
              <a:ext uri="{FF2B5EF4-FFF2-40B4-BE49-F238E27FC236}">
                <a16:creationId xmlns:a16="http://schemas.microsoft.com/office/drawing/2014/main" id="{E185DFA7-731C-3A12-D8ED-245C85B20E74}"/>
              </a:ext>
            </a:extLst>
          </p:cNvPr>
          <p:cNvSpPr txBox="1"/>
          <p:nvPr/>
        </p:nvSpPr>
        <p:spPr>
          <a:xfrm>
            <a:off x="3692598" y="3593751"/>
            <a:ext cx="224421"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err="1">
                <a:solidFill>
                  <a:schemeClr val="tx1">
                    <a:lumMod val="65000"/>
                    <a:lumOff val="35000"/>
                  </a:schemeClr>
                </a:solidFill>
                <a:latin typeface="Calibri Light" panose="020F0302020204030204" pitchFamily="34" charset="0"/>
                <a:sym typeface="Helvetica Light"/>
              </a:rPr>
              <a:t>Oct</a:t>
            </a:r>
            <a:endParaRPr lang="fr-FR" sz="857" b="1" dirty="0">
              <a:solidFill>
                <a:schemeClr val="tx1">
                  <a:lumMod val="65000"/>
                  <a:lumOff val="35000"/>
                </a:schemeClr>
              </a:solidFill>
              <a:latin typeface="Calibri Light" panose="020F0302020204030204" pitchFamily="34" charset="0"/>
              <a:sym typeface="Helvetica Light"/>
            </a:endParaRPr>
          </a:p>
        </p:txBody>
      </p:sp>
      <p:sp>
        <p:nvSpPr>
          <p:cNvPr id="25" name="ZoneTexte 24">
            <a:extLst>
              <a:ext uri="{FF2B5EF4-FFF2-40B4-BE49-F238E27FC236}">
                <a16:creationId xmlns:a16="http://schemas.microsoft.com/office/drawing/2014/main" id="{6D28815A-7747-6ABD-F473-2A34C818B6FE}"/>
              </a:ext>
            </a:extLst>
          </p:cNvPr>
          <p:cNvSpPr txBox="1"/>
          <p:nvPr/>
        </p:nvSpPr>
        <p:spPr>
          <a:xfrm>
            <a:off x="6641031" y="3582674"/>
            <a:ext cx="245261"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err="1">
                <a:solidFill>
                  <a:schemeClr val="tx1">
                    <a:lumMod val="65000"/>
                    <a:lumOff val="35000"/>
                  </a:schemeClr>
                </a:solidFill>
                <a:latin typeface="Calibri Light" panose="020F0302020204030204" pitchFamily="34" charset="0"/>
                <a:sym typeface="Helvetica Light"/>
              </a:rPr>
              <a:t>Nov</a:t>
            </a:r>
            <a:endParaRPr lang="fr-FR" sz="857" b="1" dirty="0">
              <a:solidFill>
                <a:schemeClr val="tx1">
                  <a:lumMod val="65000"/>
                  <a:lumOff val="35000"/>
                </a:schemeClr>
              </a:solidFill>
              <a:latin typeface="Calibri Light" panose="020F0302020204030204" pitchFamily="34" charset="0"/>
              <a:sym typeface="Helvetica Light"/>
            </a:endParaRPr>
          </a:p>
        </p:txBody>
      </p:sp>
      <p:sp>
        <p:nvSpPr>
          <p:cNvPr id="26" name="ZoneTexte 25">
            <a:extLst>
              <a:ext uri="{FF2B5EF4-FFF2-40B4-BE49-F238E27FC236}">
                <a16:creationId xmlns:a16="http://schemas.microsoft.com/office/drawing/2014/main" id="{73670D41-B810-C0D4-1D59-D2A530C411BC}"/>
              </a:ext>
            </a:extLst>
          </p:cNvPr>
          <p:cNvSpPr txBox="1"/>
          <p:nvPr/>
        </p:nvSpPr>
        <p:spPr>
          <a:xfrm>
            <a:off x="9637090" y="3570448"/>
            <a:ext cx="237245" cy="2040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84"/>
            <a:r>
              <a:rPr lang="fr-FR" sz="857" b="1" dirty="0" err="1">
                <a:solidFill>
                  <a:schemeClr val="tx1">
                    <a:lumMod val="65000"/>
                    <a:lumOff val="35000"/>
                  </a:schemeClr>
                </a:solidFill>
                <a:latin typeface="Calibri Light" panose="020F0302020204030204" pitchFamily="34" charset="0"/>
                <a:sym typeface="Helvetica Light"/>
              </a:rPr>
              <a:t>Dec</a:t>
            </a:r>
            <a:endParaRPr lang="fr-FR" sz="857" b="1" dirty="0">
              <a:solidFill>
                <a:schemeClr val="tx1">
                  <a:lumMod val="65000"/>
                  <a:lumOff val="35000"/>
                </a:schemeClr>
              </a:solidFill>
              <a:latin typeface="Calibri Light" panose="020F0302020204030204" pitchFamily="34" charset="0"/>
              <a:sym typeface="Helvetica Light"/>
            </a:endParaRPr>
          </a:p>
        </p:txBody>
      </p:sp>
      <p:sp>
        <p:nvSpPr>
          <p:cNvPr id="31" name="Rectangle à coins arrondis 71">
            <a:extLst>
              <a:ext uri="{FF2B5EF4-FFF2-40B4-BE49-F238E27FC236}">
                <a16:creationId xmlns:a16="http://schemas.microsoft.com/office/drawing/2014/main" id="{8F596741-3C03-56E9-8E67-7358A9DB3825}"/>
              </a:ext>
            </a:extLst>
          </p:cNvPr>
          <p:cNvSpPr/>
          <p:nvPr/>
        </p:nvSpPr>
        <p:spPr>
          <a:xfrm>
            <a:off x="5140729" y="4466330"/>
            <a:ext cx="1182494" cy="514286"/>
          </a:xfrm>
          <a:prstGeom prst="round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WE</a:t>
            </a:r>
            <a:br>
              <a:rPr lang="fr-FR" sz="1000" dirty="0">
                <a:solidFill>
                  <a:srgbClr val="FFFFFF"/>
                </a:solidFill>
                <a:sym typeface="Helvetica Light"/>
              </a:rPr>
            </a:br>
            <a:r>
              <a:rPr lang="fr-FR" sz="1000" dirty="0">
                <a:solidFill>
                  <a:srgbClr val="FFFFFF"/>
                </a:solidFill>
                <a:sym typeface="Helvetica Light"/>
              </a:rPr>
              <a:t>IMBATTABLE</a:t>
            </a:r>
            <a:br>
              <a:rPr lang="fr-FR" sz="1000" dirty="0">
                <a:solidFill>
                  <a:srgbClr val="FFFFFF"/>
                </a:solidFill>
                <a:sym typeface="Helvetica Light"/>
              </a:rPr>
            </a:br>
            <a:r>
              <a:rPr lang="fr-FR" sz="1000" dirty="0" err="1">
                <a:solidFill>
                  <a:srgbClr val="FFFFFF"/>
                </a:solidFill>
                <a:sym typeface="Helvetica Light"/>
              </a:rPr>
              <a:t>pépi</a:t>
            </a:r>
            <a:endParaRPr lang="fr-FR" sz="1000" dirty="0">
              <a:solidFill>
                <a:srgbClr val="FFFFFF"/>
              </a:solidFill>
              <a:sym typeface="Helvetica Light"/>
            </a:endParaRPr>
          </a:p>
        </p:txBody>
      </p:sp>
      <p:sp>
        <p:nvSpPr>
          <p:cNvPr id="64" name="Rectangle à coins arrondis 129">
            <a:extLst>
              <a:ext uri="{FF2B5EF4-FFF2-40B4-BE49-F238E27FC236}">
                <a16:creationId xmlns:a16="http://schemas.microsoft.com/office/drawing/2014/main" id="{A424F294-C777-B824-4954-506A350BD54E}"/>
              </a:ext>
            </a:extLst>
          </p:cNvPr>
          <p:cNvSpPr/>
          <p:nvPr/>
        </p:nvSpPr>
        <p:spPr>
          <a:xfrm>
            <a:off x="2588383" y="3129592"/>
            <a:ext cx="684000" cy="16247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19</a:t>
            </a:r>
            <a:endParaRPr lang="fr-FR" sz="714" dirty="0">
              <a:solidFill>
                <a:srgbClr val="FFFFFF"/>
              </a:solidFill>
              <a:sym typeface="Helvetica Light"/>
            </a:endParaRPr>
          </a:p>
        </p:txBody>
      </p:sp>
      <p:sp>
        <p:nvSpPr>
          <p:cNvPr id="65" name="Rectangle à coins arrondis 130">
            <a:extLst>
              <a:ext uri="{FF2B5EF4-FFF2-40B4-BE49-F238E27FC236}">
                <a16:creationId xmlns:a16="http://schemas.microsoft.com/office/drawing/2014/main" id="{98AD8322-8BF1-F4D0-2025-90428D6D13F6}"/>
              </a:ext>
            </a:extLst>
          </p:cNvPr>
          <p:cNvSpPr/>
          <p:nvPr/>
        </p:nvSpPr>
        <p:spPr>
          <a:xfrm>
            <a:off x="3412211" y="3129592"/>
            <a:ext cx="684000" cy="16247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20</a:t>
            </a:r>
            <a:endParaRPr lang="fr-FR" sz="714" dirty="0">
              <a:solidFill>
                <a:srgbClr val="FFFFFF"/>
              </a:solidFill>
              <a:sym typeface="Helvetica Light"/>
            </a:endParaRPr>
          </a:p>
        </p:txBody>
      </p:sp>
      <p:sp>
        <p:nvSpPr>
          <p:cNvPr id="66" name="Rectangle à coins arrondis 131">
            <a:extLst>
              <a:ext uri="{FF2B5EF4-FFF2-40B4-BE49-F238E27FC236}">
                <a16:creationId xmlns:a16="http://schemas.microsoft.com/office/drawing/2014/main" id="{474937B6-E08D-5606-6C21-B3FA2B1968AF}"/>
              </a:ext>
            </a:extLst>
          </p:cNvPr>
          <p:cNvSpPr/>
          <p:nvPr/>
        </p:nvSpPr>
        <p:spPr>
          <a:xfrm>
            <a:off x="4236039" y="3129592"/>
            <a:ext cx="684000" cy="16247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21</a:t>
            </a:r>
            <a:endParaRPr lang="fr-FR" sz="714" dirty="0">
              <a:solidFill>
                <a:srgbClr val="FFFFFF"/>
              </a:solidFill>
              <a:sym typeface="Helvetica Light"/>
            </a:endParaRPr>
          </a:p>
        </p:txBody>
      </p:sp>
      <p:sp>
        <p:nvSpPr>
          <p:cNvPr id="69" name="Rectangle à coins arrondis 134">
            <a:extLst>
              <a:ext uri="{FF2B5EF4-FFF2-40B4-BE49-F238E27FC236}">
                <a16:creationId xmlns:a16="http://schemas.microsoft.com/office/drawing/2014/main" id="{DDE779C8-F7BB-E715-B048-97089264783C}"/>
              </a:ext>
            </a:extLst>
          </p:cNvPr>
          <p:cNvSpPr/>
          <p:nvPr/>
        </p:nvSpPr>
        <p:spPr>
          <a:xfrm>
            <a:off x="5672444" y="3129592"/>
            <a:ext cx="684000" cy="16247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LOCAL22</a:t>
            </a:r>
            <a:endParaRPr lang="fr-FR" sz="714" dirty="0">
              <a:solidFill>
                <a:srgbClr val="FFFFFF"/>
              </a:solidFill>
              <a:sym typeface="Helvetica Light"/>
            </a:endParaRPr>
          </a:p>
        </p:txBody>
      </p:sp>
      <p:sp>
        <p:nvSpPr>
          <p:cNvPr id="70" name="Rectangle à coins arrondis 135">
            <a:extLst>
              <a:ext uri="{FF2B5EF4-FFF2-40B4-BE49-F238E27FC236}">
                <a16:creationId xmlns:a16="http://schemas.microsoft.com/office/drawing/2014/main" id="{F0E7AD19-7B68-E163-CE17-4A844E54CB93}"/>
              </a:ext>
            </a:extLst>
          </p:cNvPr>
          <p:cNvSpPr/>
          <p:nvPr/>
        </p:nvSpPr>
        <p:spPr>
          <a:xfrm>
            <a:off x="6496272" y="3129592"/>
            <a:ext cx="684000" cy="16247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23</a:t>
            </a:r>
            <a:endParaRPr lang="fr-FR" sz="714" dirty="0">
              <a:solidFill>
                <a:srgbClr val="FFFFFF"/>
              </a:solidFill>
              <a:sym typeface="Helvetica Light"/>
            </a:endParaRPr>
          </a:p>
        </p:txBody>
      </p:sp>
      <p:sp>
        <p:nvSpPr>
          <p:cNvPr id="71" name="Rectangle à coins arrondis 136">
            <a:extLst>
              <a:ext uri="{FF2B5EF4-FFF2-40B4-BE49-F238E27FC236}">
                <a16:creationId xmlns:a16="http://schemas.microsoft.com/office/drawing/2014/main" id="{83F14CAE-90CD-FBFD-F022-7219645BEA75}"/>
              </a:ext>
            </a:extLst>
          </p:cNvPr>
          <p:cNvSpPr/>
          <p:nvPr/>
        </p:nvSpPr>
        <p:spPr>
          <a:xfrm>
            <a:off x="7320100" y="3129592"/>
            <a:ext cx="684000" cy="16247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24</a:t>
            </a:r>
            <a:endParaRPr lang="fr-FR" sz="714" dirty="0">
              <a:solidFill>
                <a:srgbClr val="FFFFFF"/>
              </a:solidFill>
              <a:sym typeface="Helvetica Light"/>
            </a:endParaRPr>
          </a:p>
        </p:txBody>
      </p:sp>
      <p:sp>
        <p:nvSpPr>
          <p:cNvPr id="72" name="Rectangle à coins arrondis 137">
            <a:extLst>
              <a:ext uri="{FF2B5EF4-FFF2-40B4-BE49-F238E27FC236}">
                <a16:creationId xmlns:a16="http://schemas.microsoft.com/office/drawing/2014/main" id="{4BDC62C4-86A2-AF05-7FA0-41AC9D91F5B9}"/>
              </a:ext>
            </a:extLst>
          </p:cNvPr>
          <p:cNvSpPr/>
          <p:nvPr/>
        </p:nvSpPr>
        <p:spPr>
          <a:xfrm>
            <a:off x="8611004" y="3119524"/>
            <a:ext cx="684000" cy="16247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25</a:t>
            </a:r>
            <a:endParaRPr lang="fr-FR" sz="714" dirty="0">
              <a:solidFill>
                <a:srgbClr val="FFFFFF"/>
              </a:solidFill>
              <a:sym typeface="Helvetica Light"/>
            </a:endParaRPr>
          </a:p>
        </p:txBody>
      </p:sp>
      <p:sp>
        <p:nvSpPr>
          <p:cNvPr id="73" name="Rectangle à coins arrondis 138">
            <a:extLst>
              <a:ext uri="{FF2B5EF4-FFF2-40B4-BE49-F238E27FC236}">
                <a16:creationId xmlns:a16="http://schemas.microsoft.com/office/drawing/2014/main" id="{17451368-165C-9174-795A-42BC2984BCA1}"/>
              </a:ext>
            </a:extLst>
          </p:cNvPr>
          <p:cNvSpPr/>
          <p:nvPr/>
        </p:nvSpPr>
        <p:spPr>
          <a:xfrm>
            <a:off x="9434832" y="3119524"/>
            <a:ext cx="684000" cy="16247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26</a:t>
            </a:r>
            <a:endParaRPr lang="fr-FR" sz="714" dirty="0">
              <a:solidFill>
                <a:srgbClr val="FFFFFF"/>
              </a:solidFill>
              <a:sym typeface="Helvetica Light"/>
            </a:endParaRPr>
          </a:p>
        </p:txBody>
      </p:sp>
      <p:sp>
        <p:nvSpPr>
          <p:cNvPr id="74" name="Rectangle à coins arrondis 139">
            <a:extLst>
              <a:ext uri="{FF2B5EF4-FFF2-40B4-BE49-F238E27FC236}">
                <a16:creationId xmlns:a16="http://schemas.microsoft.com/office/drawing/2014/main" id="{CE6EDBD2-89AB-6F73-DEFE-7C40A00C21C4}"/>
              </a:ext>
            </a:extLst>
          </p:cNvPr>
          <p:cNvSpPr/>
          <p:nvPr/>
        </p:nvSpPr>
        <p:spPr>
          <a:xfrm>
            <a:off x="10258660" y="3119524"/>
            <a:ext cx="684000" cy="16247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LOCAL 27</a:t>
            </a:r>
            <a:endParaRPr lang="fr-FR" sz="714" dirty="0">
              <a:solidFill>
                <a:srgbClr val="FFFFFF"/>
              </a:solidFill>
              <a:sym typeface="Helvetica Light"/>
            </a:endParaRPr>
          </a:p>
        </p:txBody>
      </p:sp>
      <p:sp>
        <p:nvSpPr>
          <p:cNvPr id="75" name="Rectangle à coins arrondis 140">
            <a:extLst>
              <a:ext uri="{FF2B5EF4-FFF2-40B4-BE49-F238E27FC236}">
                <a16:creationId xmlns:a16="http://schemas.microsoft.com/office/drawing/2014/main" id="{4E698CE7-74DA-70DE-C0CA-44FBC8870487}"/>
              </a:ext>
            </a:extLst>
          </p:cNvPr>
          <p:cNvSpPr/>
          <p:nvPr/>
        </p:nvSpPr>
        <p:spPr>
          <a:xfrm>
            <a:off x="2588383" y="5839517"/>
            <a:ext cx="684000" cy="201600"/>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LOCAL 28</a:t>
            </a:r>
            <a:endParaRPr lang="fr-FR" sz="714" dirty="0">
              <a:solidFill>
                <a:srgbClr val="FFFFFF"/>
              </a:solidFill>
              <a:sym typeface="Helvetica Light"/>
            </a:endParaRPr>
          </a:p>
        </p:txBody>
      </p:sp>
      <p:sp>
        <p:nvSpPr>
          <p:cNvPr id="76" name="Rectangle à coins arrondis 141">
            <a:extLst>
              <a:ext uri="{FF2B5EF4-FFF2-40B4-BE49-F238E27FC236}">
                <a16:creationId xmlns:a16="http://schemas.microsoft.com/office/drawing/2014/main" id="{25A2DED0-7673-5C7C-4EA9-D97BB3B47FA1}"/>
              </a:ext>
            </a:extLst>
          </p:cNvPr>
          <p:cNvSpPr/>
          <p:nvPr/>
        </p:nvSpPr>
        <p:spPr>
          <a:xfrm>
            <a:off x="3412211" y="5839517"/>
            <a:ext cx="684000" cy="201600"/>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LOCAL 29</a:t>
            </a:r>
            <a:endParaRPr lang="fr-FR" sz="714" dirty="0">
              <a:solidFill>
                <a:srgbClr val="FFFFFF"/>
              </a:solidFill>
              <a:sym typeface="Helvetica Light"/>
            </a:endParaRPr>
          </a:p>
        </p:txBody>
      </p:sp>
      <p:sp>
        <p:nvSpPr>
          <p:cNvPr id="77" name="Rectangle à coins arrondis 142">
            <a:extLst>
              <a:ext uri="{FF2B5EF4-FFF2-40B4-BE49-F238E27FC236}">
                <a16:creationId xmlns:a16="http://schemas.microsoft.com/office/drawing/2014/main" id="{FC82551E-FD61-984C-5262-962D16CD2405}"/>
              </a:ext>
            </a:extLst>
          </p:cNvPr>
          <p:cNvSpPr/>
          <p:nvPr/>
        </p:nvSpPr>
        <p:spPr>
          <a:xfrm>
            <a:off x="4236039" y="5839517"/>
            <a:ext cx="684000" cy="201600"/>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LOCAL 30</a:t>
            </a:r>
            <a:endParaRPr lang="fr-FR" sz="714" dirty="0">
              <a:solidFill>
                <a:srgbClr val="FFFFFF"/>
              </a:solidFill>
              <a:sym typeface="Helvetica Light"/>
            </a:endParaRPr>
          </a:p>
        </p:txBody>
      </p:sp>
      <p:sp>
        <p:nvSpPr>
          <p:cNvPr id="78" name="Rectangle à coins arrondis 143">
            <a:extLst>
              <a:ext uri="{FF2B5EF4-FFF2-40B4-BE49-F238E27FC236}">
                <a16:creationId xmlns:a16="http://schemas.microsoft.com/office/drawing/2014/main" id="{7D5D4445-71A4-84F9-A671-3B47F5C8CFA7}"/>
              </a:ext>
            </a:extLst>
          </p:cNvPr>
          <p:cNvSpPr/>
          <p:nvPr/>
        </p:nvSpPr>
        <p:spPr>
          <a:xfrm>
            <a:off x="5672444" y="5839517"/>
            <a:ext cx="684000" cy="201600"/>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LOCAL 31</a:t>
            </a:r>
            <a:endParaRPr lang="fr-FR" sz="714" dirty="0">
              <a:solidFill>
                <a:srgbClr val="FFFFFF"/>
              </a:solidFill>
              <a:sym typeface="Helvetica Light"/>
            </a:endParaRPr>
          </a:p>
        </p:txBody>
      </p:sp>
      <p:sp>
        <p:nvSpPr>
          <p:cNvPr id="79" name="Rectangle à coins arrondis 144">
            <a:extLst>
              <a:ext uri="{FF2B5EF4-FFF2-40B4-BE49-F238E27FC236}">
                <a16:creationId xmlns:a16="http://schemas.microsoft.com/office/drawing/2014/main" id="{267615B8-C782-21F7-6CD5-760640B59CC9}"/>
              </a:ext>
            </a:extLst>
          </p:cNvPr>
          <p:cNvSpPr/>
          <p:nvPr/>
        </p:nvSpPr>
        <p:spPr>
          <a:xfrm>
            <a:off x="6496272" y="5839517"/>
            <a:ext cx="684000" cy="201600"/>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LOCAL 32</a:t>
            </a:r>
            <a:endParaRPr lang="fr-FR" sz="714" dirty="0">
              <a:solidFill>
                <a:srgbClr val="FFFFFF"/>
              </a:solidFill>
              <a:sym typeface="Helvetica Light"/>
            </a:endParaRPr>
          </a:p>
        </p:txBody>
      </p:sp>
      <p:sp>
        <p:nvSpPr>
          <p:cNvPr id="80" name="Rectangle à coins arrondis 145">
            <a:extLst>
              <a:ext uri="{FF2B5EF4-FFF2-40B4-BE49-F238E27FC236}">
                <a16:creationId xmlns:a16="http://schemas.microsoft.com/office/drawing/2014/main" id="{CF7C4A11-A6C0-E478-3C97-96EBAEA1B190}"/>
              </a:ext>
            </a:extLst>
          </p:cNvPr>
          <p:cNvSpPr/>
          <p:nvPr/>
        </p:nvSpPr>
        <p:spPr>
          <a:xfrm>
            <a:off x="7320100" y="5839517"/>
            <a:ext cx="684000" cy="201600"/>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LOCAL 33</a:t>
            </a:r>
            <a:endParaRPr lang="fr-FR" sz="714" dirty="0">
              <a:solidFill>
                <a:srgbClr val="FFFFFF"/>
              </a:solidFill>
              <a:sym typeface="Helvetica Light"/>
            </a:endParaRPr>
          </a:p>
        </p:txBody>
      </p:sp>
      <p:sp>
        <p:nvSpPr>
          <p:cNvPr id="81" name="Rectangle à coins arrondis 146">
            <a:extLst>
              <a:ext uri="{FF2B5EF4-FFF2-40B4-BE49-F238E27FC236}">
                <a16:creationId xmlns:a16="http://schemas.microsoft.com/office/drawing/2014/main" id="{A2C97C73-323F-A895-14B2-407B74F35AEA}"/>
              </a:ext>
            </a:extLst>
          </p:cNvPr>
          <p:cNvSpPr/>
          <p:nvPr/>
        </p:nvSpPr>
        <p:spPr>
          <a:xfrm>
            <a:off x="8611004" y="5829449"/>
            <a:ext cx="684000" cy="201600"/>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LOCAL 34</a:t>
            </a:r>
            <a:endParaRPr lang="fr-FR" sz="714" dirty="0">
              <a:solidFill>
                <a:srgbClr val="FFFFFF"/>
              </a:solidFill>
              <a:sym typeface="Helvetica Light"/>
            </a:endParaRPr>
          </a:p>
        </p:txBody>
      </p:sp>
      <p:sp>
        <p:nvSpPr>
          <p:cNvPr id="82" name="Rectangle à coins arrondis 147">
            <a:extLst>
              <a:ext uri="{FF2B5EF4-FFF2-40B4-BE49-F238E27FC236}">
                <a16:creationId xmlns:a16="http://schemas.microsoft.com/office/drawing/2014/main" id="{3F710A6B-FA16-251C-7CC1-ED93EBC0435B}"/>
              </a:ext>
            </a:extLst>
          </p:cNvPr>
          <p:cNvSpPr/>
          <p:nvPr/>
        </p:nvSpPr>
        <p:spPr>
          <a:xfrm>
            <a:off x="9434832" y="5829449"/>
            <a:ext cx="684000" cy="201600"/>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LOCAL  35</a:t>
            </a:r>
            <a:endParaRPr lang="fr-FR" sz="714" dirty="0">
              <a:solidFill>
                <a:srgbClr val="FFFFFF"/>
              </a:solidFill>
              <a:sym typeface="Helvetica Light"/>
            </a:endParaRPr>
          </a:p>
        </p:txBody>
      </p:sp>
      <p:sp>
        <p:nvSpPr>
          <p:cNvPr id="83" name="Rectangle à coins arrondis 148">
            <a:extLst>
              <a:ext uri="{FF2B5EF4-FFF2-40B4-BE49-F238E27FC236}">
                <a16:creationId xmlns:a16="http://schemas.microsoft.com/office/drawing/2014/main" id="{C0CFBFB9-274A-D42A-F2FB-4582ED6AF1C3}"/>
              </a:ext>
            </a:extLst>
          </p:cNvPr>
          <p:cNvSpPr/>
          <p:nvPr/>
        </p:nvSpPr>
        <p:spPr>
          <a:xfrm>
            <a:off x="10258660" y="5829449"/>
            <a:ext cx="684000" cy="201600"/>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LOCAL 36</a:t>
            </a:r>
            <a:endParaRPr lang="fr-FR" sz="714" dirty="0">
              <a:solidFill>
                <a:srgbClr val="FFFFFF"/>
              </a:solidFill>
              <a:sym typeface="Helvetica Light"/>
            </a:endParaRPr>
          </a:p>
        </p:txBody>
      </p:sp>
      <p:sp>
        <p:nvSpPr>
          <p:cNvPr id="84" name="Rectangle à coins arrondis 149">
            <a:extLst>
              <a:ext uri="{FF2B5EF4-FFF2-40B4-BE49-F238E27FC236}">
                <a16:creationId xmlns:a16="http://schemas.microsoft.com/office/drawing/2014/main" id="{5FA4B9C6-504E-ED5F-B530-DCB73714DC4E}"/>
              </a:ext>
            </a:extLst>
          </p:cNvPr>
          <p:cNvSpPr/>
          <p:nvPr/>
        </p:nvSpPr>
        <p:spPr>
          <a:xfrm>
            <a:off x="2570588" y="4578480"/>
            <a:ext cx="1924787" cy="420328"/>
          </a:xfrm>
          <a:prstGeom prst="roundRect">
            <a:avLst/>
          </a:prstGeom>
          <a:solidFill>
            <a:schemeClr val="accent1">
              <a:lumMod val="5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1000" dirty="0">
                <a:solidFill>
                  <a:srgbClr val="FFFFFF"/>
                </a:solidFill>
                <a:sym typeface="Helvetica Light"/>
              </a:rPr>
              <a:t>PREPARER L’HIVER </a:t>
            </a:r>
          </a:p>
          <a:p>
            <a:pPr algn="ctr" defTabSz="410784"/>
            <a:r>
              <a:rPr lang="fr-FR" sz="1000" i="1" dirty="0">
                <a:solidFill>
                  <a:srgbClr val="FFFFFF"/>
                </a:solidFill>
                <a:sym typeface="Helvetica Light"/>
              </a:rPr>
              <a:t>Prospectus</a:t>
            </a:r>
            <a:endParaRPr lang="fr-FR" sz="643" i="1" dirty="0">
              <a:solidFill>
                <a:srgbClr val="FFFFFF"/>
              </a:solidFill>
              <a:sym typeface="Helvetica Light"/>
            </a:endParaRPr>
          </a:p>
        </p:txBody>
      </p:sp>
      <p:sp>
        <p:nvSpPr>
          <p:cNvPr id="97" name="Google Shape;602;p70">
            <a:extLst>
              <a:ext uri="{FF2B5EF4-FFF2-40B4-BE49-F238E27FC236}">
                <a16:creationId xmlns:a16="http://schemas.microsoft.com/office/drawing/2014/main" id="{51D06748-29A2-D6E6-4141-B3C20E0D3DB8}"/>
              </a:ext>
            </a:extLst>
          </p:cNvPr>
          <p:cNvSpPr txBox="1"/>
          <p:nvPr/>
        </p:nvSpPr>
        <p:spPr>
          <a:xfrm>
            <a:off x="192132" y="51900"/>
            <a:ext cx="9033916" cy="677068"/>
          </a:xfrm>
          <a:prstGeom prst="rect">
            <a:avLst/>
          </a:prstGeom>
          <a:noFill/>
          <a:ln>
            <a:noFill/>
          </a:ln>
        </p:spPr>
        <p:txBody>
          <a:bodyPr spcFirstLastPara="1" wrap="square" lIns="121900" tIns="121900" rIns="121900" bIns="121900" anchor="t" anchorCtr="0">
            <a:spAutoFit/>
          </a:bodyPr>
          <a:lstStyle/>
          <a:p>
            <a:pPr>
              <a:buClr>
                <a:schemeClr val="lt1"/>
              </a:buClr>
              <a:buSzPts val="2100"/>
            </a:pPr>
            <a:r>
              <a:rPr lang="fr-FR" sz="2800" b="1" dirty="0">
                <a:solidFill>
                  <a:schemeClr val="dk1"/>
                </a:solidFill>
                <a:latin typeface="Georgia"/>
                <a:ea typeface="Georgia"/>
                <a:cs typeface="Georgia"/>
                <a:sym typeface="Georgia"/>
              </a:rPr>
              <a:t>Plan de communication type  - Année 2025</a:t>
            </a:r>
            <a:endParaRPr lang="fr-FR" sz="1467" dirty="0">
              <a:solidFill>
                <a:schemeClr val="dk1"/>
              </a:solidFill>
              <a:latin typeface="Georgia"/>
              <a:ea typeface="Georgia"/>
              <a:cs typeface="Georgia"/>
              <a:sym typeface="Georgia"/>
            </a:endParaRPr>
          </a:p>
        </p:txBody>
      </p:sp>
      <p:sp>
        <p:nvSpPr>
          <p:cNvPr id="35" name="Rectangle à coins arrondis 105">
            <a:extLst>
              <a:ext uri="{FF2B5EF4-FFF2-40B4-BE49-F238E27FC236}">
                <a16:creationId xmlns:a16="http://schemas.microsoft.com/office/drawing/2014/main" id="{293F81CB-F969-F438-6A71-2F58959AC572}"/>
              </a:ext>
            </a:extLst>
          </p:cNvPr>
          <p:cNvSpPr/>
          <p:nvPr/>
        </p:nvSpPr>
        <p:spPr>
          <a:xfrm>
            <a:off x="2538552" y="1675714"/>
            <a:ext cx="2305297" cy="12203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50" dirty="0">
                <a:solidFill>
                  <a:srgbClr val="FFFFFF"/>
                </a:solidFill>
              </a:rPr>
              <a:t>KIT LOCAL - SOLDES</a:t>
            </a:r>
            <a:endParaRPr lang="fr-FR" sz="750" dirty="0">
              <a:solidFill>
                <a:srgbClr val="FFFFFF"/>
              </a:solidFill>
              <a:sym typeface="Helvetica Light"/>
            </a:endParaRPr>
          </a:p>
        </p:txBody>
      </p:sp>
      <p:sp>
        <p:nvSpPr>
          <p:cNvPr id="98" name="Rectangle à coins arrondis 55">
            <a:extLst>
              <a:ext uri="{FF2B5EF4-FFF2-40B4-BE49-F238E27FC236}">
                <a16:creationId xmlns:a16="http://schemas.microsoft.com/office/drawing/2014/main" id="{8D73D4C2-5E95-594A-C8FA-184F2887072A}"/>
              </a:ext>
            </a:extLst>
          </p:cNvPr>
          <p:cNvSpPr/>
          <p:nvPr/>
        </p:nvSpPr>
        <p:spPr>
          <a:xfrm>
            <a:off x="7862193" y="1849868"/>
            <a:ext cx="798225" cy="456178"/>
          </a:xfrm>
          <a:prstGeom prst="round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WE IMBATTABLE</a:t>
            </a:r>
            <a:br>
              <a:rPr lang="fr-FR" sz="1000" dirty="0">
                <a:solidFill>
                  <a:srgbClr val="FFFFFF"/>
                </a:solidFill>
                <a:sym typeface="Helvetica Light"/>
              </a:rPr>
            </a:br>
            <a:r>
              <a:rPr lang="fr-FR" sz="1000" dirty="0">
                <a:solidFill>
                  <a:srgbClr val="FFFFFF"/>
                </a:solidFill>
                <a:sym typeface="Helvetica Light"/>
              </a:rPr>
              <a:t>animalerie</a:t>
            </a:r>
          </a:p>
        </p:txBody>
      </p:sp>
      <p:sp>
        <p:nvSpPr>
          <p:cNvPr id="99" name="Rectangle à coins arrondis 105">
            <a:extLst>
              <a:ext uri="{FF2B5EF4-FFF2-40B4-BE49-F238E27FC236}">
                <a16:creationId xmlns:a16="http://schemas.microsoft.com/office/drawing/2014/main" id="{4192496F-EC2C-6BF2-1DDD-420F4A0210E6}"/>
              </a:ext>
            </a:extLst>
          </p:cNvPr>
          <p:cNvSpPr/>
          <p:nvPr/>
        </p:nvSpPr>
        <p:spPr>
          <a:xfrm>
            <a:off x="8470814" y="1680109"/>
            <a:ext cx="2305297" cy="12203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50" dirty="0">
                <a:solidFill>
                  <a:srgbClr val="FFFFFF"/>
                </a:solidFill>
              </a:rPr>
              <a:t>KIT LOCAL -  RENTREE</a:t>
            </a:r>
            <a:endParaRPr lang="fr-FR" sz="750" dirty="0">
              <a:solidFill>
                <a:srgbClr val="FFFFFF"/>
              </a:solidFill>
              <a:sym typeface="Helvetica Light"/>
            </a:endParaRPr>
          </a:p>
        </p:txBody>
      </p:sp>
      <p:sp>
        <p:nvSpPr>
          <p:cNvPr id="100" name="Rectangle à coins arrondis 101">
            <a:extLst>
              <a:ext uri="{FF2B5EF4-FFF2-40B4-BE49-F238E27FC236}">
                <a16:creationId xmlns:a16="http://schemas.microsoft.com/office/drawing/2014/main" id="{65C6D28C-BB5C-2265-FD0D-BEA058CE8DCF}"/>
              </a:ext>
            </a:extLst>
          </p:cNvPr>
          <p:cNvSpPr/>
          <p:nvPr/>
        </p:nvSpPr>
        <p:spPr>
          <a:xfrm>
            <a:off x="7947632" y="2443598"/>
            <a:ext cx="684000"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MD</a:t>
            </a:r>
            <a:endParaRPr lang="fr-FR" sz="714" dirty="0">
              <a:solidFill>
                <a:srgbClr val="FFFFFF"/>
              </a:solidFill>
              <a:sym typeface="Helvetica Light"/>
            </a:endParaRPr>
          </a:p>
        </p:txBody>
      </p:sp>
      <p:sp>
        <p:nvSpPr>
          <p:cNvPr id="101" name="Rectangle à coins arrondis 101">
            <a:extLst>
              <a:ext uri="{FF2B5EF4-FFF2-40B4-BE49-F238E27FC236}">
                <a16:creationId xmlns:a16="http://schemas.microsoft.com/office/drawing/2014/main" id="{E83587A0-0ED0-3FAB-0F6E-90B3E3B01F51}"/>
              </a:ext>
            </a:extLst>
          </p:cNvPr>
          <p:cNvSpPr/>
          <p:nvPr/>
        </p:nvSpPr>
        <p:spPr>
          <a:xfrm>
            <a:off x="7938539" y="2688826"/>
            <a:ext cx="693094"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sym typeface="Helvetica Light"/>
              </a:rPr>
              <a:t>SMS CONQUETE</a:t>
            </a:r>
          </a:p>
        </p:txBody>
      </p:sp>
      <p:sp>
        <p:nvSpPr>
          <p:cNvPr id="102" name="Rectangle à coins arrondis 61">
            <a:extLst>
              <a:ext uri="{FF2B5EF4-FFF2-40B4-BE49-F238E27FC236}">
                <a16:creationId xmlns:a16="http://schemas.microsoft.com/office/drawing/2014/main" id="{FE751395-30C9-7BB6-8A6F-EFE7E7D60E27}"/>
              </a:ext>
            </a:extLst>
          </p:cNvPr>
          <p:cNvSpPr/>
          <p:nvPr/>
        </p:nvSpPr>
        <p:spPr>
          <a:xfrm>
            <a:off x="8889116" y="1854228"/>
            <a:ext cx="2106045" cy="456177"/>
          </a:xfrm>
          <a:prstGeom prst="roundRect">
            <a:avLst/>
          </a:prstGeom>
          <a:solidFill>
            <a:schemeClr val="accent1">
              <a:lumMod val="5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Les jours naturellement PV/MV- MDD Prospectus digest</a:t>
            </a:r>
          </a:p>
        </p:txBody>
      </p:sp>
      <p:sp>
        <p:nvSpPr>
          <p:cNvPr id="103" name="Rectangle à coins arrondis 101">
            <a:extLst>
              <a:ext uri="{FF2B5EF4-FFF2-40B4-BE49-F238E27FC236}">
                <a16:creationId xmlns:a16="http://schemas.microsoft.com/office/drawing/2014/main" id="{7902CB65-4F48-8A79-C5ED-9658D9DA7A97}"/>
              </a:ext>
            </a:extLst>
          </p:cNvPr>
          <p:cNvSpPr/>
          <p:nvPr/>
        </p:nvSpPr>
        <p:spPr>
          <a:xfrm>
            <a:off x="9226048" y="2556887"/>
            <a:ext cx="684000"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MD</a:t>
            </a:r>
            <a:endParaRPr lang="fr-FR" sz="714" dirty="0">
              <a:solidFill>
                <a:srgbClr val="FFFFFF"/>
              </a:solidFill>
              <a:sym typeface="Helvetica Light"/>
            </a:endParaRPr>
          </a:p>
        </p:txBody>
      </p:sp>
      <p:sp>
        <p:nvSpPr>
          <p:cNvPr id="104" name="Rectangle à coins arrondis 101">
            <a:extLst>
              <a:ext uri="{FF2B5EF4-FFF2-40B4-BE49-F238E27FC236}">
                <a16:creationId xmlns:a16="http://schemas.microsoft.com/office/drawing/2014/main" id="{C7F61D3C-2E2B-437E-4BB0-5DBB9F43E5B7}"/>
              </a:ext>
            </a:extLst>
          </p:cNvPr>
          <p:cNvSpPr/>
          <p:nvPr/>
        </p:nvSpPr>
        <p:spPr>
          <a:xfrm>
            <a:off x="9207544" y="2794129"/>
            <a:ext cx="1386187"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DIGITAL (</a:t>
            </a:r>
            <a:r>
              <a:rPr lang="fr-FR" sz="714" dirty="0" err="1">
                <a:solidFill>
                  <a:srgbClr val="FFFFFF"/>
                </a:solidFill>
              </a:rPr>
              <a:t>Disply</a:t>
            </a:r>
            <a:r>
              <a:rPr lang="fr-FR" sz="714" dirty="0">
                <a:solidFill>
                  <a:srgbClr val="FFFFFF"/>
                </a:solidFill>
              </a:rPr>
              <a:t> &amp; RS)</a:t>
            </a:r>
            <a:endParaRPr lang="fr-FR" sz="714" dirty="0">
              <a:solidFill>
                <a:srgbClr val="FFFFFF"/>
              </a:solidFill>
              <a:sym typeface="Helvetica Light"/>
            </a:endParaRPr>
          </a:p>
        </p:txBody>
      </p:sp>
      <p:sp>
        <p:nvSpPr>
          <p:cNvPr id="105" name="Rectangle à coins arrondis 101">
            <a:extLst>
              <a:ext uri="{FF2B5EF4-FFF2-40B4-BE49-F238E27FC236}">
                <a16:creationId xmlns:a16="http://schemas.microsoft.com/office/drawing/2014/main" id="{5F300F45-5A3E-3041-176A-043098DE8F5D}"/>
              </a:ext>
            </a:extLst>
          </p:cNvPr>
          <p:cNvSpPr/>
          <p:nvPr/>
        </p:nvSpPr>
        <p:spPr>
          <a:xfrm>
            <a:off x="9623463" y="2339922"/>
            <a:ext cx="684001"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RADIO</a:t>
            </a:r>
            <a:endParaRPr lang="fr-FR" sz="714" dirty="0">
              <a:solidFill>
                <a:srgbClr val="FFFFFF"/>
              </a:solidFill>
              <a:sym typeface="Helvetica Light"/>
            </a:endParaRPr>
          </a:p>
        </p:txBody>
      </p:sp>
      <p:sp>
        <p:nvSpPr>
          <p:cNvPr id="106" name="Ellipse 105">
            <a:extLst>
              <a:ext uri="{FF2B5EF4-FFF2-40B4-BE49-F238E27FC236}">
                <a16:creationId xmlns:a16="http://schemas.microsoft.com/office/drawing/2014/main" id="{D72281F5-765E-8C6C-8BC3-9B4B2293E11D}"/>
              </a:ext>
            </a:extLst>
          </p:cNvPr>
          <p:cNvSpPr/>
          <p:nvPr/>
        </p:nvSpPr>
        <p:spPr>
          <a:xfrm>
            <a:off x="9442265" y="2284974"/>
            <a:ext cx="294781"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R</a:t>
            </a:r>
          </a:p>
        </p:txBody>
      </p:sp>
      <p:sp>
        <p:nvSpPr>
          <p:cNvPr id="107" name="Rectangle à coins arrondis 105">
            <a:extLst>
              <a:ext uri="{FF2B5EF4-FFF2-40B4-BE49-F238E27FC236}">
                <a16:creationId xmlns:a16="http://schemas.microsoft.com/office/drawing/2014/main" id="{797D6FEC-BCC6-2C82-F5A4-3F9D6F7EE9A5}"/>
              </a:ext>
            </a:extLst>
          </p:cNvPr>
          <p:cNvSpPr/>
          <p:nvPr/>
        </p:nvSpPr>
        <p:spPr>
          <a:xfrm>
            <a:off x="2538552" y="4253813"/>
            <a:ext cx="2305297" cy="12203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50" dirty="0">
                <a:solidFill>
                  <a:srgbClr val="FFFFFF"/>
                </a:solidFill>
              </a:rPr>
              <a:t>KIT LOCAL – FOIRE AUX VINS</a:t>
            </a:r>
            <a:endParaRPr lang="fr-FR" sz="750" dirty="0">
              <a:solidFill>
                <a:srgbClr val="FFFFFF"/>
              </a:solidFill>
              <a:sym typeface="Helvetica Light"/>
            </a:endParaRPr>
          </a:p>
        </p:txBody>
      </p:sp>
      <p:sp>
        <p:nvSpPr>
          <p:cNvPr id="108" name="Rectangle à coins arrondis 101">
            <a:extLst>
              <a:ext uri="{FF2B5EF4-FFF2-40B4-BE49-F238E27FC236}">
                <a16:creationId xmlns:a16="http://schemas.microsoft.com/office/drawing/2014/main" id="{C1468F54-9765-3983-209F-7AD0223EC784}"/>
              </a:ext>
            </a:extLst>
          </p:cNvPr>
          <p:cNvSpPr/>
          <p:nvPr/>
        </p:nvSpPr>
        <p:spPr>
          <a:xfrm>
            <a:off x="3210039" y="5003520"/>
            <a:ext cx="684001"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RADIO</a:t>
            </a:r>
            <a:endParaRPr lang="fr-FR" sz="714" dirty="0">
              <a:solidFill>
                <a:srgbClr val="FFFFFF"/>
              </a:solidFill>
              <a:sym typeface="Helvetica Light"/>
            </a:endParaRPr>
          </a:p>
        </p:txBody>
      </p:sp>
      <p:sp>
        <p:nvSpPr>
          <p:cNvPr id="109" name="Rectangle à coins arrondis 101">
            <a:extLst>
              <a:ext uri="{FF2B5EF4-FFF2-40B4-BE49-F238E27FC236}">
                <a16:creationId xmlns:a16="http://schemas.microsoft.com/office/drawing/2014/main" id="{636F9F5C-E19C-426B-1F27-668BC3C7D93C}"/>
              </a:ext>
            </a:extLst>
          </p:cNvPr>
          <p:cNvSpPr/>
          <p:nvPr/>
        </p:nvSpPr>
        <p:spPr>
          <a:xfrm>
            <a:off x="2858946" y="5231056"/>
            <a:ext cx="1343848"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E-mailing + Mailing Carte postale</a:t>
            </a:r>
            <a:endParaRPr lang="fr-FR" sz="714" dirty="0">
              <a:solidFill>
                <a:srgbClr val="FFFFFF"/>
              </a:solidFill>
              <a:sym typeface="Helvetica Light"/>
            </a:endParaRPr>
          </a:p>
        </p:txBody>
      </p:sp>
      <p:sp>
        <p:nvSpPr>
          <p:cNvPr id="110" name="Rectangle à coins arrondis 101">
            <a:extLst>
              <a:ext uri="{FF2B5EF4-FFF2-40B4-BE49-F238E27FC236}">
                <a16:creationId xmlns:a16="http://schemas.microsoft.com/office/drawing/2014/main" id="{2DF4EDF5-D2DD-B3D3-D1EC-9696A97D8C8C}"/>
              </a:ext>
            </a:extLst>
          </p:cNvPr>
          <p:cNvSpPr/>
          <p:nvPr/>
        </p:nvSpPr>
        <p:spPr>
          <a:xfrm>
            <a:off x="2849852" y="5476284"/>
            <a:ext cx="1386187"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DIGITAL (Display &amp; RS)</a:t>
            </a:r>
            <a:endParaRPr lang="fr-FR" sz="714" dirty="0">
              <a:solidFill>
                <a:srgbClr val="FFFFFF"/>
              </a:solidFill>
              <a:sym typeface="Helvetica Light"/>
            </a:endParaRPr>
          </a:p>
        </p:txBody>
      </p:sp>
      <p:sp>
        <p:nvSpPr>
          <p:cNvPr id="111" name="Ellipse 110">
            <a:extLst>
              <a:ext uri="{FF2B5EF4-FFF2-40B4-BE49-F238E27FC236}">
                <a16:creationId xmlns:a16="http://schemas.microsoft.com/office/drawing/2014/main" id="{EC926CD1-E13F-97BC-F468-D3C3291F17A2}"/>
              </a:ext>
            </a:extLst>
          </p:cNvPr>
          <p:cNvSpPr/>
          <p:nvPr/>
        </p:nvSpPr>
        <p:spPr>
          <a:xfrm>
            <a:off x="2975908" y="4944809"/>
            <a:ext cx="294781" cy="28803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R</a:t>
            </a:r>
          </a:p>
        </p:txBody>
      </p:sp>
      <p:sp>
        <p:nvSpPr>
          <p:cNvPr id="112" name="Rectangle à coins arrondis 112">
            <a:extLst>
              <a:ext uri="{FF2B5EF4-FFF2-40B4-BE49-F238E27FC236}">
                <a16:creationId xmlns:a16="http://schemas.microsoft.com/office/drawing/2014/main" id="{D9E93C3F-2B12-8BB9-CF09-7D31174B5DC0}"/>
              </a:ext>
            </a:extLst>
          </p:cNvPr>
          <p:cNvSpPr/>
          <p:nvPr/>
        </p:nvSpPr>
        <p:spPr>
          <a:xfrm>
            <a:off x="2975908" y="1906936"/>
            <a:ext cx="1599008" cy="424017"/>
          </a:xfrm>
          <a:prstGeom prst="roundRect">
            <a:avLst/>
          </a:prstGeom>
          <a:solidFill>
            <a:srgbClr val="407B83"/>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Jours experts</a:t>
            </a:r>
            <a:br>
              <a:rPr lang="fr-FR" sz="1000" dirty="0">
                <a:solidFill>
                  <a:srgbClr val="FFFFFF"/>
                </a:solidFill>
                <a:sym typeface="Helvetica Light"/>
              </a:rPr>
            </a:br>
            <a:r>
              <a:rPr lang="fr-FR" sz="1000" dirty="0">
                <a:solidFill>
                  <a:srgbClr val="FFFFFF"/>
                </a:solidFill>
                <a:sym typeface="Helvetica Light"/>
              </a:rPr>
              <a:t>CUISINE D’ETE</a:t>
            </a:r>
          </a:p>
        </p:txBody>
      </p:sp>
      <p:sp>
        <p:nvSpPr>
          <p:cNvPr id="113" name="Rectangle à coins arrondis 101">
            <a:extLst>
              <a:ext uri="{FF2B5EF4-FFF2-40B4-BE49-F238E27FC236}">
                <a16:creationId xmlns:a16="http://schemas.microsoft.com/office/drawing/2014/main" id="{2356E719-9449-84A8-4A95-A4EDED5D2116}"/>
              </a:ext>
            </a:extLst>
          </p:cNvPr>
          <p:cNvSpPr/>
          <p:nvPr/>
        </p:nvSpPr>
        <p:spPr>
          <a:xfrm>
            <a:off x="3072320" y="2346619"/>
            <a:ext cx="1386187" cy="444590"/>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100% DIGITAL</a:t>
            </a:r>
            <a:br>
              <a:rPr lang="fr-FR" sz="714" dirty="0">
                <a:solidFill>
                  <a:srgbClr val="FFFFFF"/>
                </a:solidFill>
              </a:rPr>
            </a:br>
            <a:r>
              <a:rPr lang="fr-FR" sz="714" dirty="0">
                <a:solidFill>
                  <a:srgbClr val="FFFFFF"/>
                </a:solidFill>
              </a:rPr>
              <a:t>PROSPECTUS DIGITAL + </a:t>
            </a:r>
            <a:br>
              <a:rPr lang="fr-FR" sz="714" dirty="0">
                <a:solidFill>
                  <a:srgbClr val="FFFFFF"/>
                </a:solidFill>
              </a:rPr>
            </a:br>
            <a:r>
              <a:rPr lang="fr-FR" sz="714" dirty="0">
                <a:solidFill>
                  <a:srgbClr val="FFFFFF"/>
                </a:solidFill>
              </a:rPr>
              <a:t>RS + PROGRAMMATIQUE</a:t>
            </a:r>
            <a:endParaRPr lang="fr-FR" sz="714" dirty="0">
              <a:solidFill>
                <a:srgbClr val="FFFFFF"/>
              </a:solidFill>
              <a:sym typeface="Helvetica Light"/>
            </a:endParaRPr>
          </a:p>
        </p:txBody>
      </p:sp>
      <p:sp>
        <p:nvSpPr>
          <p:cNvPr id="114" name="Rectangle à coins arrondis 101">
            <a:extLst>
              <a:ext uri="{FF2B5EF4-FFF2-40B4-BE49-F238E27FC236}">
                <a16:creationId xmlns:a16="http://schemas.microsoft.com/office/drawing/2014/main" id="{5482E4B6-40DC-AE6B-FD71-478FB2652E61}"/>
              </a:ext>
            </a:extLst>
          </p:cNvPr>
          <p:cNvSpPr/>
          <p:nvPr/>
        </p:nvSpPr>
        <p:spPr>
          <a:xfrm>
            <a:off x="5393870" y="5043096"/>
            <a:ext cx="684000"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MD</a:t>
            </a:r>
            <a:endParaRPr lang="fr-FR" sz="714" dirty="0">
              <a:solidFill>
                <a:srgbClr val="FFFFFF"/>
              </a:solidFill>
              <a:sym typeface="Helvetica Light"/>
            </a:endParaRPr>
          </a:p>
        </p:txBody>
      </p:sp>
      <p:sp>
        <p:nvSpPr>
          <p:cNvPr id="115" name="Rectangle à coins arrondis 101">
            <a:extLst>
              <a:ext uri="{FF2B5EF4-FFF2-40B4-BE49-F238E27FC236}">
                <a16:creationId xmlns:a16="http://schemas.microsoft.com/office/drawing/2014/main" id="{4F5ABB05-8AEC-9E19-58AF-349BF3F18F61}"/>
              </a:ext>
            </a:extLst>
          </p:cNvPr>
          <p:cNvSpPr/>
          <p:nvPr/>
        </p:nvSpPr>
        <p:spPr>
          <a:xfrm>
            <a:off x="5384777" y="5288324"/>
            <a:ext cx="693094"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sym typeface="Helvetica Light"/>
              </a:rPr>
              <a:t>SMS CONQUETE</a:t>
            </a:r>
          </a:p>
        </p:txBody>
      </p:sp>
      <p:sp>
        <p:nvSpPr>
          <p:cNvPr id="116" name="Rectangle à coins arrondis 112">
            <a:extLst>
              <a:ext uri="{FF2B5EF4-FFF2-40B4-BE49-F238E27FC236}">
                <a16:creationId xmlns:a16="http://schemas.microsoft.com/office/drawing/2014/main" id="{8A2004E2-3122-32EC-040D-143FA03EBC21}"/>
              </a:ext>
            </a:extLst>
          </p:cNvPr>
          <p:cNvSpPr/>
          <p:nvPr/>
        </p:nvSpPr>
        <p:spPr>
          <a:xfrm>
            <a:off x="7417654" y="4505119"/>
            <a:ext cx="1599008" cy="424017"/>
          </a:xfrm>
          <a:prstGeom prst="roundRect">
            <a:avLst/>
          </a:prstGeom>
          <a:solidFill>
            <a:schemeClr val="accent1">
              <a:lumMod val="5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sym typeface="Helvetica Light"/>
              </a:rPr>
              <a:t>NOEL</a:t>
            </a:r>
          </a:p>
        </p:txBody>
      </p:sp>
      <p:sp>
        <p:nvSpPr>
          <p:cNvPr id="117" name="Rectangle à coins arrondis 101">
            <a:extLst>
              <a:ext uri="{FF2B5EF4-FFF2-40B4-BE49-F238E27FC236}">
                <a16:creationId xmlns:a16="http://schemas.microsoft.com/office/drawing/2014/main" id="{F6942DDC-7671-00EB-1935-A08EB47CF1FA}"/>
              </a:ext>
            </a:extLst>
          </p:cNvPr>
          <p:cNvSpPr/>
          <p:nvPr/>
        </p:nvSpPr>
        <p:spPr>
          <a:xfrm>
            <a:off x="7543997" y="5026377"/>
            <a:ext cx="1386187" cy="444590"/>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rPr>
              <a:t>DISPOSITIF 100% DIGITAL</a:t>
            </a:r>
            <a:br>
              <a:rPr lang="fr-FR" sz="714" dirty="0">
                <a:solidFill>
                  <a:srgbClr val="FFFFFF"/>
                </a:solidFill>
              </a:rPr>
            </a:br>
            <a:r>
              <a:rPr lang="fr-FR" sz="714" dirty="0">
                <a:solidFill>
                  <a:srgbClr val="FFFFFF"/>
                </a:solidFill>
              </a:rPr>
              <a:t>PROSPECTUS DIGITAL + </a:t>
            </a:r>
            <a:br>
              <a:rPr lang="fr-FR" sz="714" dirty="0">
                <a:solidFill>
                  <a:srgbClr val="FFFFFF"/>
                </a:solidFill>
              </a:rPr>
            </a:br>
            <a:r>
              <a:rPr lang="fr-FR" sz="714" dirty="0">
                <a:solidFill>
                  <a:srgbClr val="FFFFFF"/>
                </a:solidFill>
              </a:rPr>
              <a:t>RS + PROGRAMMATIQUE</a:t>
            </a:r>
            <a:endParaRPr lang="fr-FR" sz="714" dirty="0">
              <a:solidFill>
                <a:srgbClr val="FFFFFF"/>
              </a:solidFill>
              <a:sym typeface="Helvetica Light"/>
            </a:endParaRPr>
          </a:p>
        </p:txBody>
      </p:sp>
      <p:sp>
        <p:nvSpPr>
          <p:cNvPr id="118" name="Rectangle à coins arrondis 105">
            <a:extLst>
              <a:ext uri="{FF2B5EF4-FFF2-40B4-BE49-F238E27FC236}">
                <a16:creationId xmlns:a16="http://schemas.microsoft.com/office/drawing/2014/main" id="{CBBE9156-A0A3-8F8E-0200-4D578B26D3EA}"/>
              </a:ext>
            </a:extLst>
          </p:cNvPr>
          <p:cNvSpPr/>
          <p:nvPr/>
        </p:nvSpPr>
        <p:spPr>
          <a:xfrm>
            <a:off x="8611004" y="4261868"/>
            <a:ext cx="2305297" cy="122039"/>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50" dirty="0">
                <a:solidFill>
                  <a:srgbClr val="FFFFFF"/>
                </a:solidFill>
              </a:rPr>
              <a:t>KIT LOCAL –  NOEL TERROIR &amp; CADEAU </a:t>
            </a:r>
            <a:endParaRPr lang="fr-FR" sz="750" dirty="0">
              <a:solidFill>
                <a:srgbClr val="FFFFFF"/>
              </a:solidFill>
              <a:sym typeface="Helvetica Light"/>
            </a:endParaRPr>
          </a:p>
        </p:txBody>
      </p:sp>
      <p:sp>
        <p:nvSpPr>
          <p:cNvPr id="119" name="Rectangle à coins arrondis 61">
            <a:extLst>
              <a:ext uri="{FF2B5EF4-FFF2-40B4-BE49-F238E27FC236}">
                <a16:creationId xmlns:a16="http://schemas.microsoft.com/office/drawing/2014/main" id="{C25CCD6E-9580-8B89-67C1-70518DADF148}"/>
              </a:ext>
            </a:extLst>
          </p:cNvPr>
          <p:cNvSpPr/>
          <p:nvPr/>
        </p:nvSpPr>
        <p:spPr>
          <a:xfrm>
            <a:off x="192132" y="1986658"/>
            <a:ext cx="293117" cy="551523"/>
          </a:xfrm>
          <a:prstGeom prst="roundRect">
            <a:avLst/>
          </a:prstGeom>
          <a:solidFill>
            <a:schemeClr val="accent1">
              <a:lumMod val="50000"/>
            </a:scheme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endParaRPr lang="fr-FR" sz="1000" dirty="0">
              <a:solidFill>
                <a:srgbClr val="FFFFFF"/>
              </a:solidFill>
              <a:sym typeface="Helvetica Light"/>
            </a:endParaRPr>
          </a:p>
        </p:txBody>
      </p:sp>
      <p:sp>
        <p:nvSpPr>
          <p:cNvPr id="120" name="Rectangle à coins arrondis 150">
            <a:extLst>
              <a:ext uri="{FF2B5EF4-FFF2-40B4-BE49-F238E27FC236}">
                <a16:creationId xmlns:a16="http://schemas.microsoft.com/office/drawing/2014/main" id="{971BAB5F-938F-DCDB-3622-AB4643F9CA3C}"/>
              </a:ext>
            </a:extLst>
          </p:cNvPr>
          <p:cNvSpPr/>
          <p:nvPr/>
        </p:nvSpPr>
        <p:spPr>
          <a:xfrm>
            <a:off x="198877" y="1269204"/>
            <a:ext cx="293117" cy="551523"/>
          </a:xfrm>
          <a:prstGeom prst="roundRect">
            <a:avLst/>
          </a:prstGeom>
          <a:solidFill>
            <a:srgbClr val="C0000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endParaRPr lang="fr-FR" sz="1000" dirty="0">
              <a:solidFill>
                <a:srgbClr val="FFFFFF"/>
              </a:solidFill>
              <a:sym typeface="Helvetica Light"/>
            </a:endParaRPr>
          </a:p>
        </p:txBody>
      </p:sp>
      <p:sp>
        <p:nvSpPr>
          <p:cNvPr id="121" name="Rectangle à coins arrondis 112">
            <a:extLst>
              <a:ext uri="{FF2B5EF4-FFF2-40B4-BE49-F238E27FC236}">
                <a16:creationId xmlns:a16="http://schemas.microsoft.com/office/drawing/2014/main" id="{B30FE3CC-9DC8-D995-9C46-2FC0FFA038B6}"/>
              </a:ext>
            </a:extLst>
          </p:cNvPr>
          <p:cNvSpPr/>
          <p:nvPr/>
        </p:nvSpPr>
        <p:spPr>
          <a:xfrm>
            <a:off x="198878" y="2712236"/>
            <a:ext cx="273600" cy="514800"/>
          </a:xfrm>
          <a:prstGeom prst="roundRect">
            <a:avLst/>
          </a:prstGeom>
          <a:solidFill>
            <a:srgbClr val="407B83"/>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endParaRPr lang="fr-FR" sz="1000" dirty="0">
              <a:solidFill>
                <a:srgbClr val="FFFFFF"/>
              </a:solidFill>
              <a:sym typeface="Helvetica Light"/>
            </a:endParaRPr>
          </a:p>
        </p:txBody>
      </p:sp>
      <p:sp>
        <p:nvSpPr>
          <p:cNvPr id="122" name="Rectangle à coins arrondis 105">
            <a:extLst>
              <a:ext uri="{FF2B5EF4-FFF2-40B4-BE49-F238E27FC236}">
                <a16:creationId xmlns:a16="http://schemas.microsoft.com/office/drawing/2014/main" id="{6FE2AA9C-9F36-BFAA-F4CF-79C72DE2A87A}"/>
              </a:ext>
            </a:extLst>
          </p:cNvPr>
          <p:cNvSpPr/>
          <p:nvPr/>
        </p:nvSpPr>
        <p:spPr>
          <a:xfrm>
            <a:off x="205729" y="3408172"/>
            <a:ext cx="273601" cy="287926"/>
          </a:xfrm>
          <a:prstGeom prst="roundRect">
            <a:avLst/>
          </a:prstGeom>
          <a:solidFill>
            <a:srgbClr val="92D050"/>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endParaRPr lang="fr-FR" sz="750" dirty="0">
              <a:solidFill>
                <a:srgbClr val="FFFFFF"/>
              </a:solidFill>
              <a:sym typeface="Helvetica Light"/>
            </a:endParaRPr>
          </a:p>
        </p:txBody>
      </p:sp>
      <p:sp>
        <p:nvSpPr>
          <p:cNvPr id="123" name="Rectangle à coins arrondis 101">
            <a:extLst>
              <a:ext uri="{FF2B5EF4-FFF2-40B4-BE49-F238E27FC236}">
                <a16:creationId xmlns:a16="http://schemas.microsoft.com/office/drawing/2014/main" id="{50DB66BB-9B2D-19EE-ED0C-5EECAEA7E6FB}"/>
              </a:ext>
            </a:extLst>
          </p:cNvPr>
          <p:cNvSpPr/>
          <p:nvPr/>
        </p:nvSpPr>
        <p:spPr>
          <a:xfrm>
            <a:off x="203111" y="4350930"/>
            <a:ext cx="273601" cy="549635"/>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endParaRPr lang="fr-FR" sz="714" dirty="0">
              <a:solidFill>
                <a:srgbClr val="FFFFFF"/>
              </a:solidFill>
              <a:sym typeface="Helvetica Light"/>
            </a:endParaRPr>
          </a:p>
        </p:txBody>
      </p:sp>
      <p:sp>
        <p:nvSpPr>
          <p:cNvPr id="124" name="ZoneTexte 123">
            <a:extLst>
              <a:ext uri="{FF2B5EF4-FFF2-40B4-BE49-F238E27FC236}">
                <a16:creationId xmlns:a16="http://schemas.microsoft.com/office/drawing/2014/main" id="{C27CF125-FF0D-4279-04CE-DFF2F6AC1CE3}"/>
              </a:ext>
            </a:extLst>
          </p:cNvPr>
          <p:cNvSpPr txBox="1"/>
          <p:nvPr/>
        </p:nvSpPr>
        <p:spPr>
          <a:xfrm>
            <a:off x="465733" y="4640876"/>
            <a:ext cx="1358064" cy="276999"/>
          </a:xfrm>
          <a:prstGeom prst="rect">
            <a:avLst/>
          </a:prstGeom>
          <a:noFill/>
        </p:spPr>
        <p:txBody>
          <a:bodyPr wrap="none" rtlCol="0">
            <a:spAutoFit/>
          </a:bodyPr>
          <a:lstStyle/>
          <a:p>
            <a:r>
              <a:rPr lang="fr-FR" sz="1200" b="1" dirty="0">
                <a:latin typeface="Avenir Next LT Pro" panose="020B0504020202020204" pitchFamily="34" charset="0"/>
              </a:rPr>
              <a:t>LEVIERS MEDIA</a:t>
            </a:r>
          </a:p>
        </p:txBody>
      </p:sp>
      <p:cxnSp>
        <p:nvCxnSpPr>
          <p:cNvPr id="125" name="Connecteur droit 124">
            <a:extLst>
              <a:ext uri="{FF2B5EF4-FFF2-40B4-BE49-F238E27FC236}">
                <a16:creationId xmlns:a16="http://schemas.microsoft.com/office/drawing/2014/main" id="{22443C85-4134-8555-1108-C0B415E2CCE8}"/>
              </a:ext>
            </a:extLst>
          </p:cNvPr>
          <p:cNvCxnSpPr>
            <a:cxnSpLocks/>
          </p:cNvCxnSpPr>
          <p:nvPr/>
        </p:nvCxnSpPr>
        <p:spPr>
          <a:xfrm>
            <a:off x="465733" y="4904543"/>
            <a:ext cx="1469287" cy="0"/>
          </a:xfrm>
          <a:prstGeom prst="line">
            <a:avLst/>
          </a:prstGeom>
        </p:spPr>
        <p:style>
          <a:lnRef idx="1">
            <a:schemeClr val="accent1"/>
          </a:lnRef>
          <a:fillRef idx="0">
            <a:schemeClr val="accent1"/>
          </a:fillRef>
          <a:effectRef idx="0">
            <a:schemeClr val="accent1"/>
          </a:effectRef>
          <a:fontRef idx="minor">
            <a:schemeClr val="tx1"/>
          </a:fontRef>
        </p:style>
      </p:cxnSp>
      <p:sp>
        <p:nvSpPr>
          <p:cNvPr id="126" name="ZoneTexte 125">
            <a:extLst>
              <a:ext uri="{FF2B5EF4-FFF2-40B4-BE49-F238E27FC236}">
                <a16:creationId xmlns:a16="http://schemas.microsoft.com/office/drawing/2014/main" id="{A8DBE53F-3370-F7A0-0FC6-083964BC7EDF}"/>
              </a:ext>
            </a:extLst>
          </p:cNvPr>
          <p:cNvSpPr txBox="1"/>
          <p:nvPr/>
        </p:nvSpPr>
        <p:spPr>
          <a:xfrm>
            <a:off x="483656" y="3431848"/>
            <a:ext cx="1112549" cy="276999"/>
          </a:xfrm>
          <a:prstGeom prst="rect">
            <a:avLst/>
          </a:prstGeom>
          <a:noFill/>
        </p:spPr>
        <p:txBody>
          <a:bodyPr wrap="none" rtlCol="0">
            <a:spAutoFit/>
          </a:bodyPr>
          <a:lstStyle/>
          <a:p>
            <a:r>
              <a:rPr lang="fr-FR" sz="1200" b="1" dirty="0">
                <a:latin typeface="Avenir Next LT Pro" panose="020B0504020202020204" pitchFamily="34" charset="0"/>
              </a:rPr>
              <a:t>COM LOCAL</a:t>
            </a:r>
          </a:p>
        </p:txBody>
      </p:sp>
      <p:cxnSp>
        <p:nvCxnSpPr>
          <p:cNvPr id="127" name="Connecteur droit 126">
            <a:extLst>
              <a:ext uri="{FF2B5EF4-FFF2-40B4-BE49-F238E27FC236}">
                <a16:creationId xmlns:a16="http://schemas.microsoft.com/office/drawing/2014/main" id="{C6A22B55-0E9C-BB16-7C66-29368C0EA4B9}"/>
              </a:ext>
            </a:extLst>
          </p:cNvPr>
          <p:cNvCxnSpPr>
            <a:cxnSpLocks/>
          </p:cNvCxnSpPr>
          <p:nvPr/>
        </p:nvCxnSpPr>
        <p:spPr>
          <a:xfrm>
            <a:off x="483656" y="3695515"/>
            <a:ext cx="1469287" cy="0"/>
          </a:xfrm>
          <a:prstGeom prst="line">
            <a:avLst/>
          </a:prstGeom>
        </p:spPr>
        <p:style>
          <a:lnRef idx="1">
            <a:schemeClr val="accent1"/>
          </a:lnRef>
          <a:fillRef idx="0">
            <a:schemeClr val="accent1"/>
          </a:fillRef>
          <a:effectRef idx="0">
            <a:schemeClr val="accent1"/>
          </a:effectRef>
          <a:fontRef idx="minor">
            <a:schemeClr val="tx1"/>
          </a:fontRef>
        </p:style>
      </p:cxnSp>
      <p:sp>
        <p:nvSpPr>
          <p:cNvPr id="128" name="ZoneTexte 127">
            <a:extLst>
              <a:ext uri="{FF2B5EF4-FFF2-40B4-BE49-F238E27FC236}">
                <a16:creationId xmlns:a16="http://schemas.microsoft.com/office/drawing/2014/main" id="{044B25D6-DA82-BBA9-1864-A13744490563}"/>
              </a:ext>
            </a:extLst>
          </p:cNvPr>
          <p:cNvSpPr txBox="1"/>
          <p:nvPr/>
        </p:nvSpPr>
        <p:spPr>
          <a:xfrm>
            <a:off x="466287" y="2983171"/>
            <a:ext cx="1498872" cy="276999"/>
          </a:xfrm>
          <a:prstGeom prst="rect">
            <a:avLst/>
          </a:prstGeom>
          <a:noFill/>
        </p:spPr>
        <p:txBody>
          <a:bodyPr wrap="none" rtlCol="0">
            <a:spAutoFit/>
          </a:bodyPr>
          <a:lstStyle/>
          <a:p>
            <a:r>
              <a:rPr lang="fr-FR" sz="1200" b="1" dirty="0">
                <a:latin typeface="Avenir Next LT Pro" panose="020B0504020202020204" pitchFamily="34" charset="0"/>
              </a:rPr>
              <a:t>METIERS/EXPERT</a:t>
            </a:r>
          </a:p>
        </p:txBody>
      </p:sp>
      <p:cxnSp>
        <p:nvCxnSpPr>
          <p:cNvPr id="129" name="Connecteur droit 128">
            <a:extLst>
              <a:ext uri="{FF2B5EF4-FFF2-40B4-BE49-F238E27FC236}">
                <a16:creationId xmlns:a16="http://schemas.microsoft.com/office/drawing/2014/main" id="{DE0752B2-8F93-BD78-12D4-04DC8C279EAA}"/>
              </a:ext>
            </a:extLst>
          </p:cNvPr>
          <p:cNvCxnSpPr>
            <a:cxnSpLocks/>
          </p:cNvCxnSpPr>
          <p:nvPr/>
        </p:nvCxnSpPr>
        <p:spPr>
          <a:xfrm>
            <a:off x="466287" y="3246838"/>
            <a:ext cx="1469287" cy="0"/>
          </a:xfrm>
          <a:prstGeom prst="line">
            <a:avLst/>
          </a:prstGeom>
        </p:spPr>
        <p:style>
          <a:lnRef idx="1">
            <a:schemeClr val="accent1"/>
          </a:lnRef>
          <a:fillRef idx="0">
            <a:schemeClr val="accent1"/>
          </a:fillRef>
          <a:effectRef idx="0">
            <a:schemeClr val="accent1"/>
          </a:effectRef>
          <a:fontRef idx="minor">
            <a:schemeClr val="tx1"/>
          </a:fontRef>
        </p:style>
      </p:cxnSp>
      <p:sp>
        <p:nvSpPr>
          <p:cNvPr id="130" name="ZoneTexte 129">
            <a:extLst>
              <a:ext uri="{FF2B5EF4-FFF2-40B4-BE49-F238E27FC236}">
                <a16:creationId xmlns:a16="http://schemas.microsoft.com/office/drawing/2014/main" id="{9CBA7EDF-F156-8DB7-3751-168F5B432EE0}"/>
              </a:ext>
            </a:extLst>
          </p:cNvPr>
          <p:cNvSpPr txBox="1"/>
          <p:nvPr/>
        </p:nvSpPr>
        <p:spPr>
          <a:xfrm>
            <a:off x="461201" y="2099022"/>
            <a:ext cx="1693791" cy="461665"/>
          </a:xfrm>
          <a:prstGeom prst="rect">
            <a:avLst/>
          </a:prstGeom>
          <a:noFill/>
        </p:spPr>
        <p:txBody>
          <a:bodyPr wrap="square" rtlCol="0">
            <a:spAutoFit/>
          </a:bodyPr>
          <a:lstStyle/>
          <a:p>
            <a:r>
              <a:rPr lang="fr-FR" sz="1200" b="1" dirty="0">
                <a:latin typeface="Avenir Next LT Pro" panose="020B0504020202020204" pitchFamily="34" charset="0"/>
              </a:rPr>
              <a:t>OPE TRANSVERSE </a:t>
            </a:r>
            <a:br>
              <a:rPr lang="fr-FR" sz="1200" b="1" dirty="0">
                <a:latin typeface="Avenir Next LT Pro" panose="020B0504020202020204" pitchFamily="34" charset="0"/>
              </a:rPr>
            </a:br>
            <a:r>
              <a:rPr lang="fr-FR" sz="1200" b="1" dirty="0">
                <a:latin typeface="Avenir Next LT Pro" panose="020B0504020202020204" pitchFamily="34" charset="0"/>
              </a:rPr>
              <a:t>DE SAISON</a:t>
            </a:r>
          </a:p>
        </p:txBody>
      </p:sp>
      <p:cxnSp>
        <p:nvCxnSpPr>
          <p:cNvPr id="131" name="Connecteur droit 130">
            <a:extLst>
              <a:ext uri="{FF2B5EF4-FFF2-40B4-BE49-F238E27FC236}">
                <a16:creationId xmlns:a16="http://schemas.microsoft.com/office/drawing/2014/main" id="{1AC00422-117A-1353-39D9-FCDB5DDA1FE8}"/>
              </a:ext>
            </a:extLst>
          </p:cNvPr>
          <p:cNvCxnSpPr>
            <a:cxnSpLocks/>
          </p:cNvCxnSpPr>
          <p:nvPr/>
        </p:nvCxnSpPr>
        <p:spPr>
          <a:xfrm>
            <a:off x="461202" y="2542159"/>
            <a:ext cx="1574098" cy="1"/>
          </a:xfrm>
          <a:prstGeom prst="line">
            <a:avLst/>
          </a:prstGeom>
        </p:spPr>
        <p:style>
          <a:lnRef idx="1">
            <a:schemeClr val="accent1"/>
          </a:lnRef>
          <a:fillRef idx="0">
            <a:schemeClr val="accent1"/>
          </a:fillRef>
          <a:effectRef idx="0">
            <a:schemeClr val="accent1"/>
          </a:effectRef>
          <a:fontRef idx="minor">
            <a:schemeClr val="tx1"/>
          </a:fontRef>
        </p:style>
      </p:cxnSp>
      <p:sp>
        <p:nvSpPr>
          <p:cNvPr id="132" name="ZoneTexte 131">
            <a:extLst>
              <a:ext uri="{FF2B5EF4-FFF2-40B4-BE49-F238E27FC236}">
                <a16:creationId xmlns:a16="http://schemas.microsoft.com/office/drawing/2014/main" id="{0367D97E-4F5E-582D-5353-2663BE1299E8}"/>
              </a:ext>
            </a:extLst>
          </p:cNvPr>
          <p:cNvSpPr txBox="1"/>
          <p:nvPr/>
        </p:nvSpPr>
        <p:spPr>
          <a:xfrm>
            <a:off x="418098" y="1342396"/>
            <a:ext cx="1234845" cy="461665"/>
          </a:xfrm>
          <a:prstGeom prst="rect">
            <a:avLst/>
          </a:prstGeom>
          <a:noFill/>
        </p:spPr>
        <p:txBody>
          <a:bodyPr wrap="square" rtlCol="0">
            <a:spAutoFit/>
          </a:bodyPr>
          <a:lstStyle/>
          <a:p>
            <a:r>
              <a:rPr lang="fr-FR" sz="1200" b="1" dirty="0">
                <a:latin typeface="Avenir Next LT Pro" panose="020B0504020202020204" pitchFamily="34" charset="0"/>
              </a:rPr>
              <a:t>OPE</a:t>
            </a:r>
            <a:br>
              <a:rPr lang="fr-FR" sz="1200" b="1" dirty="0">
                <a:latin typeface="Avenir Next LT Pro" panose="020B0504020202020204" pitchFamily="34" charset="0"/>
              </a:rPr>
            </a:br>
            <a:r>
              <a:rPr lang="fr-FR" sz="1200" b="1" dirty="0">
                <a:latin typeface="Avenir Next LT Pro" panose="020B0504020202020204" pitchFamily="34" charset="0"/>
              </a:rPr>
              <a:t>TEMPS FORT</a:t>
            </a:r>
          </a:p>
        </p:txBody>
      </p:sp>
      <p:cxnSp>
        <p:nvCxnSpPr>
          <p:cNvPr id="133" name="Connecteur droit 132">
            <a:extLst>
              <a:ext uri="{FF2B5EF4-FFF2-40B4-BE49-F238E27FC236}">
                <a16:creationId xmlns:a16="http://schemas.microsoft.com/office/drawing/2014/main" id="{5C18AE1F-A9AD-8F7B-FD5F-4D6D6C831174}"/>
              </a:ext>
            </a:extLst>
          </p:cNvPr>
          <p:cNvCxnSpPr>
            <a:cxnSpLocks/>
          </p:cNvCxnSpPr>
          <p:nvPr/>
        </p:nvCxnSpPr>
        <p:spPr>
          <a:xfrm>
            <a:off x="456177" y="1832422"/>
            <a:ext cx="1574098" cy="1"/>
          </a:xfrm>
          <a:prstGeom prst="line">
            <a:avLst/>
          </a:prstGeom>
        </p:spPr>
        <p:style>
          <a:lnRef idx="1">
            <a:schemeClr val="accent1"/>
          </a:lnRef>
          <a:fillRef idx="0">
            <a:schemeClr val="accent1"/>
          </a:fillRef>
          <a:effectRef idx="0">
            <a:schemeClr val="accent1"/>
          </a:effectRef>
          <a:fontRef idx="minor">
            <a:schemeClr val="tx1"/>
          </a:fontRef>
        </p:style>
      </p:cxnSp>
      <p:sp>
        <p:nvSpPr>
          <p:cNvPr id="139" name="Rectangle à coins arrondis 101">
            <a:extLst>
              <a:ext uri="{FF2B5EF4-FFF2-40B4-BE49-F238E27FC236}">
                <a16:creationId xmlns:a16="http://schemas.microsoft.com/office/drawing/2014/main" id="{A3A32B44-267E-54F1-FB8D-D1A1E9F7D4F3}"/>
              </a:ext>
            </a:extLst>
          </p:cNvPr>
          <p:cNvSpPr/>
          <p:nvPr/>
        </p:nvSpPr>
        <p:spPr>
          <a:xfrm>
            <a:off x="9948101" y="2548943"/>
            <a:ext cx="693094" cy="201403"/>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84"/>
            <a:r>
              <a:rPr lang="fr-FR" sz="714" dirty="0">
                <a:solidFill>
                  <a:srgbClr val="FFFFFF"/>
                </a:solidFill>
                <a:sym typeface="Helvetica Light"/>
              </a:rPr>
              <a:t>SMS CONQUETE</a:t>
            </a:r>
          </a:p>
        </p:txBody>
      </p:sp>
      <p:sp>
        <p:nvSpPr>
          <p:cNvPr id="140" name="Rectangle à coins arrondis 101">
            <a:extLst>
              <a:ext uri="{FF2B5EF4-FFF2-40B4-BE49-F238E27FC236}">
                <a16:creationId xmlns:a16="http://schemas.microsoft.com/office/drawing/2014/main" id="{93F35295-C048-2DED-812D-0374EF0CE209}"/>
              </a:ext>
            </a:extLst>
          </p:cNvPr>
          <p:cNvSpPr/>
          <p:nvPr/>
        </p:nvSpPr>
        <p:spPr>
          <a:xfrm>
            <a:off x="2459998" y="3935641"/>
            <a:ext cx="2821899" cy="171847"/>
          </a:xfrm>
          <a:prstGeom prst="roundRect">
            <a:avLst/>
          </a:prstGeom>
          <a:solidFill>
            <a:srgbClr val="62712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714" dirty="0">
                <a:solidFill>
                  <a:srgbClr val="FFFFFF"/>
                </a:solidFill>
              </a:rPr>
              <a:t>SPONSORING RADIO</a:t>
            </a:r>
            <a:endParaRPr lang="fr-FR" sz="714" dirty="0">
              <a:solidFill>
                <a:srgbClr val="FFFFFF"/>
              </a:solidFill>
              <a:sym typeface="Helvetica Light"/>
            </a:endParaRPr>
          </a:p>
        </p:txBody>
      </p:sp>
      <p:sp>
        <p:nvSpPr>
          <p:cNvPr id="2" name="Rectangle 1">
            <a:extLst>
              <a:ext uri="{FF2B5EF4-FFF2-40B4-BE49-F238E27FC236}">
                <a16:creationId xmlns:a16="http://schemas.microsoft.com/office/drawing/2014/main" id="{63B01233-ACE7-101B-29CF-6E47FC7C1CC3}"/>
              </a:ext>
            </a:extLst>
          </p:cNvPr>
          <p:cNvSpPr/>
          <p:nvPr/>
        </p:nvSpPr>
        <p:spPr>
          <a:xfrm>
            <a:off x="231098" y="5308712"/>
            <a:ext cx="809699" cy="38321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highlight>
                <a:srgbClr val="FFFF00"/>
              </a:highlight>
            </a:endParaRPr>
          </a:p>
        </p:txBody>
      </p:sp>
      <p:sp>
        <p:nvSpPr>
          <p:cNvPr id="3" name="ZoneTexte 2">
            <a:extLst>
              <a:ext uri="{FF2B5EF4-FFF2-40B4-BE49-F238E27FC236}">
                <a16:creationId xmlns:a16="http://schemas.microsoft.com/office/drawing/2014/main" id="{00C75472-A02F-235A-3E84-CC79801A3F54}"/>
              </a:ext>
            </a:extLst>
          </p:cNvPr>
          <p:cNvSpPr txBox="1"/>
          <p:nvPr/>
        </p:nvSpPr>
        <p:spPr>
          <a:xfrm>
            <a:off x="1024851" y="5308115"/>
            <a:ext cx="1326004" cy="646331"/>
          </a:xfrm>
          <a:prstGeom prst="rect">
            <a:avLst/>
          </a:prstGeom>
          <a:noFill/>
        </p:spPr>
        <p:txBody>
          <a:bodyPr wrap="none" rtlCol="0">
            <a:spAutoFit/>
          </a:bodyPr>
          <a:lstStyle/>
          <a:p>
            <a:r>
              <a:rPr lang="fr-FR" sz="1200" b="1" dirty="0">
                <a:latin typeface="Avenir Next LT Pro" panose="020B0504020202020204" pitchFamily="34" charset="0"/>
              </a:rPr>
              <a:t>OPERATIONS</a:t>
            </a:r>
          </a:p>
          <a:p>
            <a:r>
              <a:rPr lang="fr-FR" sz="1200" b="1" dirty="0">
                <a:latin typeface="Avenir Next LT Pro" panose="020B0504020202020204" pitchFamily="34" charset="0"/>
              </a:rPr>
              <a:t>ENGAGEMENT </a:t>
            </a:r>
            <a:br>
              <a:rPr lang="fr-FR" sz="1200" b="1" dirty="0">
                <a:latin typeface="Avenir Next LT Pro" panose="020B0504020202020204" pitchFamily="34" charset="0"/>
              </a:rPr>
            </a:br>
            <a:r>
              <a:rPr lang="fr-FR" sz="1200" b="1" dirty="0">
                <a:latin typeface="Avenir Next LT Pro" panose="020B0504020202020204" pitchFamily="34" charset="0"/>
              </a:rPr>
              <a:t>MASTERS</a:t>
            </a:r>
          </a:p>
        </p:txBody>
      </p:sp>
      <p:sp>
        <p:nvSpPr>
          <p:cNvPr id="4" name="Rectangle à coins arrondis 113">
            <a:extLst>
              <a:ext uri="{FF2B5EF4-FFF2-40B4-BE49-F238E27FC236}">
                <a16:creationId xmlns:a16="http://schemas.microsoft.com/office/drawing/2014/main" id="{3D327FBE-3219-FE54-0757-954F0F66ACFB}"/>
              </a:ext>
            </a:extLst>
          </p:cNvPr>
          <p:cNvSpPr/>
          <p:nvPr/>
        </p:nvSpPr>
        <p:spPr>
          <a:xfrm>
            <a:off x="10467427" y="4594662"/>
            <a:ext cx="684000" cy="457216"/>
          </a:xfrm>
          <a:prstGeom prst="roundRect">
            <a:avLst/>
          </a:prstGeom>
          <a:solidFill>
            <a:srgbClr val="D9117E"/>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noAutofit/>
          </a:bodyPr>
          <a:lstStyle/>
          <a:p>
            <a:pPr algn="ctr" defTabSz="410784"/>
            <a:r>
              <a:rPr lang="fr-FR" sz="1000" dirty="0">
                <a:solidFill>
                  <a:srgbClr val="FFFFFF"/>
                </a:solidFill>
              </a:rPr>
              <a:t>Calendrier lunaire</a:t>
            </a:r>
            <a:endParaRPr lang="fr-FR" sz="1000" dirty="0">
              <a:solidFill>
                <a:srgbClr val="FFFFFF"/>
              </a:solidFill>
              <a:sym typeface="Helvetica Light"/>
            </a:endParaRPr>
          </a:p>
        </p:txBody>
      </p:sp>
    </p:spTree>
    <p:extLst>
      <p:ext uri="{BB962C8B-B14F-4D97-AF65-F5344CB8AC3E}">
        <p14:creationId xmlns:p14="http://schemas.microsoft.com/office/powerpoint/2010/main" val="42893857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B7B50B74-3E6A-4B82-67D1-BC4BB8037744}"/>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Lst>
          </a:blip>
          <a:stretch>
            <a:fillRect/>
          </a:stretch>
        </p:blipFill>
        <p:spPr>
          <a:xfrm>
            <a:off x="0" y="0"/>
            <a:ext cx="12192000" cy="6858000"/>
          </a:xfrm>
          <a:prstGeom prst="rect">
            <a:avLst/>
          </a:prstGeom>
        </p:spPr>
      </p:pic>
      <p:pic>
        <p:nvPicPr>
          <p:cNvPr id="2" name="Image 1">
            <a:extLst>
              <a:ext uri="{FF2B5EF4-FFF2-40B4-BE49-F238E27FC236}">
                <a16:creationId xmlns:a16="http://schemas.microsoft.com/office/drawing/2014/main" id="{DB2A8FF9-95F7-6E00-1569-0181E5AF5ABE}"/>
              </a:ext>
            </a:extLst>
          </p:cNvPr>
          <p:cNvPicPr>
            <a:picLocks noChangeAspect="1"/>
          </p:cNvPicPr>
          <p:nvPr/>
        </p:nvPicPr>
        <p:blipFill rotWithShape="1">
          <a:blip r:embed="rId4" cstate="print">
            <a:alphaModFix amt="70000"/>
            <a:extLst>
              <a:ext uri="{28A0092B-C50C-407E-A947-70E740481C1C}">
                <a14:useLocalDpi xmlns:a14="http://schemas.microsoft.com/office/drawing/2010/main"/>
              </a:ext>
            </a:extLst>
          </a:blip>
          <a:srcRect/>
          <a:stretch/>
        </p:blipFill>
        <p:spPr>
          <a:xfrm>
            <a:off x="2947013" y="0"/>
            <a:ext cx="5788001" cy="5802712"/>
          </a:xfrm>
          <a:prstGeom prst="rect">
            <a:avLst/>
          </a:prstGeom>
        </p:spPr>
      </p:pic>
      <p:sp>
        <p:nvSpPr>
          <p:cNvPr id="3" name="ZoneTexte 2">
            <a:extLst>
              <a:ext uri="{FF2B5EF4-FFF2-40B4-BE49-F238E27FC236}">
                <a16:creationId xmlns:a16="http://schemas.microsoft.com/office/drawing/2014/main" id="{D0A4F2D6-8482-9E63-F2CE-08DB297715B8}"/>
              </a:ext>
            </a:extLst>
          </p:cNvPr>
          <p:cNvSpPr txBox="1"/>
          <p:nvPr/>
        </p:nvSpPr>
        <p:spPr>
          <a:xfrm>
            <a:off x="3069351" y="1834313"/>
            <a:ext cx="6042040" cy="1400383"/>
          </a:xfrm>
          <a:prstGeom prst="rect">
            <a:avLst/>
          </a:prstGeom>
          <a:noFill/>
        </p:spPr>
        <p:txBody>
          <a:bodyPr wrap="none" rtlCol="0">
            <a:spAutoFit/>
          </a:bodyPr>
          <a:lstStyle/>
          <a:p>
            <a:pPr algn="ctr"/>
            <a:r>
              <a:rPr lang="fr-FR" sz="8500" b="1" dirty="0">
                <a:solidFill>
                  <a:schemeClr val="bg1"/>
                </a:solidFill>
                <a:latin typeface="Georgia" panose="02040502050405020303" pitchFamily="18" charset="0"/>
              </a:rPr>
              <a:t>IDENTITE</a:t>
            </a:r>
          </a:p>
        </p:txBody>
      </p:sp>
      <p:sp>
        <p:nvSpPr>
          <p:cNvPr id="6" name="Espace réservé du contenu 4">
            <a:extLst>
              <a:ext uri="{FF2B5EF4-FFF2-40B4-BE49-F238E27FC236}">
                <a16:creationId xmlns:a16="http://schemas.microsoft.com/office/drawing/2014/main" id="{1E33F7E7-348A-A1A8-C383-C50F5EAE6FA8}"/>
              </a:ext>
            </a:extLst>
          </p:cNvPr>
          <p:cNvSpPr txBox="1">
            <a:spLocks/>
          </p:cNvSpPr>
          <p:nvPr/>
        </p:nvSpPr>
        <p:spPr>
          <a:xfrm>
            <a:off x="568365" y="3092857"/>
            <a:ext cx="11055268" cy="1752600"/>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00000"/>
              </a:lnSpc>
            </a:pPr>
            <a:r>
              <a:rPr lang="fr-FR" altLang="fr-FR" sz="6600" spc="300" dirty="0">
                <a:solidFill>
                  <a:schemeClr val="bg1">
                    <a:lumMod val="85000"/>
                  </a:schemeClr>
                </a:solidFill>
                <a:latin typeface="Avenir Next LT Pro" panose="020B0504020202020204" pitchFamily="34" charset="0"/>
                <a:ea typeface="Helvetica" panose="020B0604020202020204" pitchFamily="34" charset="0"/>
              </a:rPr>
              <a:t>VISUELLE</a:t>
            </a:r>
          </a:p>
        </p:txBody>
      </p:sp>
      <p:pic>
        <p:nvPicPr>
          <p:cNvPr id="4" name="Picture 2" descr="Notre Pôle Jardin &amp; Terroir | Groupe LORCA">
            <a:extLst>
              <a:ext uri="{FF2B5EF4-FFF2-40B4-BE49-F238E27FC236}">
                <a16:creationId xmlns:a16="http://schemas.microsoft.com/office/drawing/2014/main" id="{AED7AF10-9584-25A4-36EF-E23B345A5A31}"/>
              </a:ext>
            </a:extLst>
          </p:cNvPr>
          <p:cNvPicPr>
            <a:picLocks noChangeAspect="1" noChangeArrowheads="1"/>
          </p:cNvPicPr>
          <p:nvPr/>
        </p:nvPicPr>
        <p:blipFill>
          <a:blip r:embed="rId5" cstate="screen">
            <a:biLevel thresh="25000"/>
            <a:extLst>
              <a:ext uri="{28A0092B-C50C-407E-A947-70E740481C1C}">
                <a14:useLocalDpi xmlns:a14="http://schemas.microsoft.com/office/drawing/2010/main"/>
              </a:ext>
            </a:extLst>
          </a:blip>
          <a:srcRect/>
          <a:stretch>
            <a:fillRect/>
          </a:stretch>
        </p:blipFill>
        <p:spPr bwMode="auto">
          <a:xfrm>
            <a:off x="10113971" y="5638120"/>
            <a:ext cx="1574696" cy="73342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a:extLst>
              <a:ext uri="{FF2B5EF4-FFF2-40B4-BE49-F238E27FC236}">
                <a16:creationId xmlns:a16="http://schemas.microsoft.com/office/drawing/2014/main" id="{56066FC1-9DE0-9F08-0561-9A2A4C2A9030}"/>
              </a:ext>
            </a:extLst>
          </p:cNvPr>
          <p:cNvPicPr>
            <a:picLocks noChangeAspect="1" noChangeArrowheads="1"/>
          </p:cNvPicPr>
          <p:nvPr/>
        </p:nvPicPr>
        <p:blipFill>
          <a:blip r:embed="rId6" cstate="screen">
            <a:biLevel thresh="25000"/>
            <a:extLst>
              <a:ext uri="{28A0092B-C50C-407E-A947-70E740481C1C}">
                <a14:useLocalDpi xmlns:a14="http://schemas.microsoft.com/office/drawing/2010/main"/>
              </a:ext>
            </a:extLst>
          </a:blip>
          <a:srcRect/>
          <a:stretch>
            <a:fillRect/>
          </a:stretch>
        </p:blipFill>
        <p:spPr bwMode="auto">
          <a:xfrm>
            <a:off x="8261342" y="5618493"/>
            <a:ext cx="1369570" cy="739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29020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4CAE87E-535E-D1C6-F358-90413DC09C7C}"/>
              </a:ext>
            </a:extLst>
          </p:cNvPr>
          <p:cNvSpPr>
            <a:spLocks noGrp="1"/>
          </p:cNvSpPr>
          <p:nvPr>
            <p:ph type="title"/>
          </p:nvPr>
        </p:nvSpPr>
        <p:spPr>
          <a:xfrm>
            <a:off x="300038" y="2670561"/>
            <a:ext cx="11591924" cy="758439"/>
          </a:xfrm>
        </p:spPr>
        <p:txBody>
          <a:bodyPr/>
          <a:lstStyle/>
          <a:p>
            <a:r>
              <a:rPr lang="fr-FR" dirty="0"/>
              <a:t>Identité visuelle </a:t>
            </a:r>
            <a:br>
              <a:rPr lang="fr-FR" dirty="0"/>
            </a:br>
            <a:r>
              <a:rPr lang="fr-FR" dirty="0"/>
              <a:t>Focus Prospectus</a:t>
            </a:r>
          </a:p>
        </p:txBody>
      </p:sp>
    </p:spTree>
    <p:extLst>
      <p:ext uri="{BB962C8B-B14F-4D97-AF65-F5344CB8AC3E}">
        <p14:creationId xmlns:p14="http://schemas.microsoft.com/office/powerpoint/2010/main" val="13926296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CA30DB-9B4F-BCD8-0647-03D00D023718}"/>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B05850D5-7327-27E5-1B39-B34AB7AD84C3}"/>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4" name="Image 3" descr="Une image contenant texte, légume, livre, plante&#10;&#10;Description générée automatiquement">
            <a:extLst>
              <a:ext uri="{FF2B5EF4-FFF2-40B4-BE49-F238E27FC236}">
                <a16:creationId xmlns:a16="http://schemas.microsoft.com/office/drawing/2014/main" id="{B7328527-3742-A726-2799-EFF65F94257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671879" y="0"/>
            <a:ext cx="4848242" cy="6858000"/>
          </a:xfrm>
          <a:prstGeom prst="rect">
            <a:avLst/>
          </a:prstGeom>
        </p:spPr>
      </p:pic>
    </p:spTree>
    <p:extLst>
      <p:ext uri="{BB962C8B-B14F-4D97-AF65-F5344CB8AC3E}">
        <p14:creationId xmlns:p14="http://schemas.microsoft.com/office/powerpoint/2010/main" val="33880369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02E57F-7928-3616-8B64-1A7D011CBBB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B5E04206-6343-09DF-C813-14B65F69A5EC}"/>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4" name="Image 3" descr="Une image contenant texte, plante, légume, nourriture&#10;&#10;Description générée automatiquement">
            <a:extLst>
              <a:ext uri="{FF2B5EF4-FFF2-40B4-BE49-F238E27FC236}">
                <a16:creationId xmlns:a16="http://schemas.microsoft.com/office/drawing/2014/main" id="{BADAA859-FED1-A9EC-345B-00E2EFE9151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49760" y="0"/>
            <a:ext cx="9692480" cy="6858000"/>
          </a:xfrm>
          <a:prstGeom prst="rect">
            <a:avLst/>
          </a:prstGeom>
        </p:spPr>
      </p:pic>
    </p:spTree>
    <p:extLst>
      <p:ext uri="{BB962C8B-B14F-4D97-AF65-F5344CB8AC3E}">
        <p14:creationId xmlns:p14="http://schemas.microsoft.com/office/powerpoint/2010/main" val="27774563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210F8-C99D-78CB-5ADE-B329C420DB0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E70A944E-7BA1-11B3-249D-AFEBAE699A3A}"/>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6" name="Image 5" descr="Une image contenant texte, capture d’écran, machine à sous, nourriture&#10;&#10;Description générée automatiquement">
            <a:extLst>
              <a:ext uri="{FF2B5EF4-FFF2-40B4-BE49-F238E27FC236}">
                <a16:creationId xmlns:a16="http://schemas.microsoft.com/office/drawing/2014/main" id="{4189B6F9-CE5F-79A6-C980-7DA7C606132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49760" y="0"/>
            <a:ext cx="9692480" cy="6858000"/>
          </a:xfrm>
          <a:prstGeom prst="rect">
            <a:avLst/>
          </a:prstGeom>
        </p:spPr>
      </p:pic>
    </p:spTree>
    <p:extLst>
      <p:ext uri="{BB962C8B-B14F-4D97-AF65-F5344CB8AC3E}">
        <p14:creationId xmlns:p14="http://schemas.microsoft.com/office/powerpoint/2010/main" val="13482868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B319A8-4289-6EAF-707C-FDDAD38E385B}"/>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ADD90747-7F4B-72BF-5FC5-72364852C6EB}"/>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4" name="Image 3" descr="Une image contenant texte, capture d’écran, dessin humoristique&#10;&#10;Description générée automatiquement">
            <a:extLst>
              <a:ext uri="{FF2B5EF4-FFF2-40B4-BE49-F238E27FC236}">
                <a16:creationId xmlns:a16="http://schemas.microsoft.com/office/drawing/2014/main" id="{5CBF763F-0DF5-0FBF-9319-77838DEC791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49760" y="0"/>
            <a:ext cx="9692480" cy="6858000"/>
          </a:xfrm>
          <a:prstGeom prst="rect">
            <a:avLst/>
          </a:prstGeom>
        </p:spPr>
      </p:pic>
    </p:spTree>
    <p:extLst>
      <p:ext uri="{BB962C8B-B14F-4D97-AF65-F5344CB8AC3E}">
        <p14:creationId xmlns:p14="http://schemas.microsoft.com/office/powerpoint/2010/main" val="30795751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A6C4A1-68DF-3990-4616-538FDA3C4100}"/>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A2B0693A-FC0A-E507-4254-5A90A4E56DEB}"/>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4" name="Image 3" descr="Une image contenant texte, plante, légume, menu&#10;&#10;Description générée automatiquement">
            <a:extLst>
              <a:ext uri="{FF2B5EF4-FFF2-40B4-BE49-F238E27FC236}">
                <a16:creationId xmlns:a16="http://schemas.microsoft.com/office/drawing/2014/main" id="{FF4AD95D-488B-7DE7-E56A-95C16DDC3094}"/>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r="50000"/>
          <a:stretch/>
        </p:blipFill>
        <p:spPr>
          <a:xfrm>
            <a:off x="3672880" y="0"/>
            <a:ext cx="4846240" cy="6858000"/>
          </a:xfrm>
          <a:prstGeom prst="rect">
            <a:avLst/>
          </a:prstGeom>
        </p:spPr>
      </p:pic>
    </p:spTree>
    <p:extLst>
      <p:ext uri="{BB962C8B-B14F-4D97-AF65-F5344CB8AC3E}">
        <p14:creationId xmlns:p14="http://schemas.microsoft.com/office/powerpoint/2010/main" val="23440963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D34300-4D68-BC23-145C-70DB7CC16314}"/>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2ACCD75-7FEA-90E6-ECB0-7F94ED60533B}"/>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7" name="Image 6" descr="Une image contenant texte, nourriture&#10;&#10;Description générée automatiquement">
            <a:extLst>
              <a:ext uri="{FF2B5EF4-FFF2-40B4-BE49-F238E27FC236}">
                <a16:creationId xmlns:a16="http://schemas.microsoft.com/office/drawing/2014/main" id="{58273DF8-BD2D-E9C1-EFC6-96FD018AFAE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880601"/>
            <a:ext cx="12192000" cy="8619202"/>
          </a:xfrm>
          <a:prstGeom prst="rect">
            <a:avLst/>
          </a:prstGeom>
        </p:spPr>
      </p:pic>
    </p:spTree>
    <p:extLst>
      <p:ext uri="{BB962C8B-B14F-4D97-AF65-F5344CB8AC3E}">
        <p14:creationId xmlns:p14="http://schemas.microsoft.com/office/powerpoint/2010/main" val="1929924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BAAF8-E304-4A5C-C218-FAB40DAE8665}"/>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83854782-AF3D-8C25-4CC7-3A97495C9C37}"/>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5" name="Image 4" descr="Une image contenant texte, plante, livre, habits&#10;&#10;Description générée automatiquement">
            <a:extLst>
              <a:ext uri="{FF2B5EF4-FFF2-40B4-BE49-F238E27FC236}">
                <a16:creationId xmlns:a16="http://schemas.microsoft.com/office/drawing/2014/main" id="{3F276383-8759-9B5E-37EF-77DCD9C9C4D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671879" y="0"/>
            <a:ext cx="4848242" cy="6858000"/>
          </a:xfrm>
          <a:prstGeom prst="rect">
            <a:avLst/>
          </a:prstGeom>
        </p:spPr>
      </p:pic>
    </p:spTree>
    <p:extLst>
      <p:ext uri="{BB962C8B-B14F-4D97-AF65-F5344CB8AC3E}">
        <p14:creationId xmlns:p14="http://schemas.microsoft.com/office/powerpoint/2010/main" val="15362830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Une image contenant texte, plein air, ciel, nuage&#10;&#10;Description générée automatiquement">
            <a:extLst>
              <a:ext uri="{FF2B5EF4-FFF2-40B4-BE49-F238E27FC236}">
                <a16:creationId xmlns:a16="http://schemas.microsoft.com/office/drawing/2014/main" id="{44AF3935-D650-0EE1-2309-0F5BC52D865D}"/>
              </a:ext>
            </a:extLst>
          </p:cNvPr>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62000" contrast="-17000"/>
                    </a14:imgEffect>
                  </a14:imgLayer>
                </a14:imgProps>
              </a:ext>
              <a:ext uri="{28A0092B-C50C-407E-A947-70E740481C1C}">
                <a14:useLocalDpi xmlns:a14="http://schemas.microsoft.com/office/drawing/2010/main"/>
              </a:ext>
            </a:extLst>
          </a:blip>
          <a:stretch>
            <a:fillRect/>
          </a:stretch>
        </p:blipFill>
        <p:spPr>
          <a:xfrm>
            <a:off x="0" y="-1142643"/>
            <a:ext cx="12192000" cy="9143286"/>
          </a:xfrm>
          <a:prstGeom prst="rect">
            <a:avLst/>
          </a:prstGeom>
        </p:spPr>
      </p:pic>
      <p:pic>
        <p:nvPicPr>
          <p:cNvPr id="8" name="Image 7">
            <a:extLst>
              <a:ext uri="{FF2B5EF4-FFF2-40B4-BE49-F238E27FC236}">
                <a16:creationId xmlns:a16="http://schemas.microsoft.com/office/drawing/2014/main" id="{7BF6C339-74F7-645E-6EFA-06469DE0C571}"/>
              </a:ext>
            </a:extLst>
          </p:cNvPr>
          <p:cNvPicPr>
            <a:picLocks noChangeAspect="1"/>
          </p:cNvPicPr>
          <p:nvPr/>
        </p:nvPicPr>
        <p:blipFill rotWithShape="1">
          <a:blip r:embed="rId4" cstate="print">
            <a:alphaModFix amt="70000"/>
            <a:extLst>
              <a:ext uri="{28A0092B-C50C-407E-A947-70E740481C1C}">
                <a14:useLocalDpi xmlns:a14="http://schemas.microsoft.com/office/drawing/2010/main"/>
              </a:ext>
            </a:extLst>
          </a:blip>
          <a:srcRect/>
          <a:stretch/>
        </p:blipFill>
        <p:spPr>
          <a:xfrm>
            <a:off x="2697631" y="-164592"/>
            <a:ext cx="5788001" cy="5802712"/>
          </a:xfrm>
          <a:prstGeom prst="rect">
            <a:avLst/>
          </a:prstGeom>
        </p:spPr>
      </p:pic>
      <p:sp>
        <p:nvSpPr>
          <p:cNvPr id="9" name="ZoneTexte 8">
            <a:extLst>
              <a:ext uri="{FF2B5EF4-FFF2-40B4-BE49-F238E27FC236}">
                <a16:creationId xmlns:a16="http://schemas.microsoft.com/office/drawing/2014/main" id="{5B21C824-DFF5-103D-DFF1-CC8B035DC3FF}"/>
              </a:ext>
            </a:extLst>
          </p:cNvPr>
          <p:cNvSpPr txBox="1"/>
          <p:nvPr/>
        </p:nvSpPr>
        <p:spPr>
          <a:xfrm>
            <a:off x="2550775" y="1208192"/>
            <a:ext cx="7079182" cy="1400383"/>
          </a:xfrm>
          <a:prstGeom prst="rect">
            <a:avLst/>
          </a:prstGeom>
          <a:noFill/>
        </p:spPr>
        <p:txBody>
          <a:bodyPr wrap="none" rtlCol="0">
            <a:spAutoFit/>
          </a:bodyPr>
          <a:lstStyle/>
          <a:p>
            <a:pPr algn="ctr"/>
            <a:r>
              <a:rPr lang="fr-FR" sz="8500" b="1" dirty="0">
                <a:solidFill>
                  <a:schemeClr val="bg1"/>
                </a:solidFill>
                <a:latin typeface="Georgia" panose="02040502050405020303" pitchFamily="18" charset="0"/>
              </a:rPr>
              <a:t>CAMPAGNE</a:t>
            </a:r>
          </a:p>
        </p:txBody>
      </p:sp>
      <p:pic>
        <p:nvPicPr>
          <p:cNvPr id="10" name="Picture 2" descr="Notre Pôle Jardin &amp; Terroir | Groupe LORCA">
            <a:extLst>
              <a:ext uri="{FF2B5EF4-FFF2-40B4-BE49-F238E27FC236}">
                <a16:creationId xmlns:a16="http://schemas.microsoft.com/office/drawing/2014/main" id="{486BCB84-DD21-367E-C44D-62EFE6B983C9}"/>
              </a:ext>
            </a:extLst>
          </p:cNvPr>
          <p:cNvPicPr>
            <a:picLocks noChangeAspect="1" noChangeArrowheads="1"/>
          </p:cNvPicPr>
          <p:nvPr/>
        </p:nvPicPr>
        <p:blipFill>
          <a:blip r:embed="rId5" cstate="screen">
            <a:biLevel thresh="25000"/>
            <a:extLst>
              <a:ext uri="{28A0092B-C50C-407E-A947-70E740481C1C}">
                <a14:useLocalDpi xmlns:a14="http://schemas.microsoft.com/office/drawing/2010/main"/>
              </a:ext>
            </a:extLst>
          </a:blip>
          <a:srcRect/>
          <a:stretch>
            <a:fillRect/>
          </a:stretch>
        </p:blipFill>
        <p:spPr bwMode="auto">
          <a:xfrm>
            <a:off x="10113971" y="5638120"/>
            <a:ext cx="1574696" cy="73342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a:extLst>
              <a:ext uri="{FF2B5EF4-FFF2-40B4-BE49-F238E27FC236}">
                <a16:creationId xmlns:a16="http://schemas.microsoft.com/office/drawing/2014/main" id="{BB52BC62-ADB3-5C7E-BCC4-A2880FB0DAB0}"/>
              </a:ext>
            </a:extLst>
          </p:cNvPr>
          <p:cNvPicPr>
            <a:picLocks noChangeAspect="1" noChangeArrowheads="1"/>
          </p:cNvPicPr>
          <p:nvPr/>
        </p:nvPicPr>
        <p:blipFill>
          <a:blip r:embed="rId6" cstate="screen">
            <a:biLevel thresh="25000"/>
            <a:extLst>
              <a:ext uri="{28A0092B-C50C-407E-A947-70E740481C1C}">
                <a14:useLocalDpi xmlns:a14="http://schemas.microsoft.com/office/drawing/2010/main"/>
              </a:ext>
            </a:extLst>
          </a:blip>
          <a:srcRect/>
          <a:stretch>
            <a:fillRect/>
          </a:stretch>
        </p:blipFill>
        <p:spPr bwMode="auto">
          <a:xfrm>
            <a:off x="8261342" y="5618493"/>
            <a:ext cx="1369570" cy="739768"/>
          </a:xfrm>
          <a:prstGeom prst="rect">
            <a:avLst/>
          </a:prstGeom>
          <a:noFill/>
          <a:extLst>
            <a:ext uri="{909E8E84-426E-40DD-AFC4-6F175D3DCCD1}">
              <a14:hiddenFill xmlns:a14="http://schemas.microsoft.com/office/drawing/2010/main">
                <a:solidFill>
                  <a:srgbClr val="FFFFFF"/>
                </a:solidFill>
              </a14:hiddenFill>
            </a:ext>
          </a:extLst>
        </p:spPr>
      </p:pic>
      <p:pic>
        <p:nvPicPr>
          <p:cNvPr id="12" name="Image 11">
            <a:extLst>
              <a:ext uri="{FF2B5EF4-FFF2-40B4-BE49-F238E27FC236}">
                <a16:creationId xmlns:a16="http://schemas.microsoft.com/office/drawing/2014/main" id="{D6E56916-BB86-FCE0-9975-9F43DE072C1E}"/>
              </a:ext>
            </a:extLst>
          </p:cNvPr>
          <p:cNvPicPr>
            <a:picLocks noChangeAspect="1"/>
          </p:cNvPicPr>
          <p:nvPr/>
        </p:nvPicPr>
        <p:blipFill>
          <a:blip r:embed="rId7" cstate="screen">
            <a:lum bright="70000" contrast="-70000"/>
            <a:extLst>
              <a:ext uri="{28A0092B-C50C-407E-A947-70E740481C1C}">
                <a14:useLocalDpi xmlns:a14="http://schemas.microsoft.com/office/drawing/2010/main"/>
              </a:ext>
            </a:extLst>
          </a:blip>
          <a:stretch>
            <a:fillRect/>
          </a:stretch>
        </p:blipFill>
        <p:spPr>
          <a:xfrm>
            <a:off x="447614" y="5499009"/>
            <a:ext cx="1499636" cy="1005911"/>
          </a:xfrm>
          <a:prstGeom prst="rect">
            <a:avLst/>
          </a:prstGeom>
        </p:spPr>
      </p:pic>
      <p:sp>
        <p:nvSpPr>
          <p:cNvPr id="13" name="Espace réservé du contenu 4">
            <a:extLst>
              <a:ext uri="{FF2B5EF4-FFF2-40B4-BE49-F238E27FC236}">
                <a16:creationId xmlns:a16="http://schemas.microsoft.com/office/drawing/2014/main" id="{5E20BF00-6B8A-6587-3CD4-68A20F94CD4B}"/>
              </a:ext>
            </a:extLst>
          </p:cNvPr>
          <p:cNvSpPr txBox="1">
            <a:spLocks/>
          </p:cNvSpPr>
          <p:nvPr/>
        </p:nvSpPr>
        <p:spPr>
          <a:xfrm>
            <a:off x="568365" y="2781129"/>
            <a:ext cx="11055268" cy="1752600"/>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00000"/>
              </a:lnSpc>
            </a:pPr>
            <a:r>
              <a:rPr lang="fr-FR" altLang="fr-FR" sz="6600" spc="300" dirty="0">
                <a:solidFill>
                  <a:schemeClr val="bg1">
                    <a:lumMod val="85000"/>
                  </a:schemeClr>
                </a:solidFill>
                <a:latin typeface="Avenir Next LT Pro" panose="020B0504020202020204" pitchFamily="34" charset="0"/>
                <a:ea typeface="Helvetica" panose="020B0604020202020204" pitchFamily="34" charset="0"/>
              </a:rPr>
              <a:t>DE LANCEMENT</a:t>
            </a:r>
          </a:p>
        </p:txBody>
      </p:sp>
    </p:spTree>
    <p:extLst>
      <p:ext uri="{BB962C8B-B14F-4D97-AF65-F5344CB8AC3E}">
        <p14:creationId xmlns:p14="http://schemas.microsoft.com/office/powerpoint/2010/main" val="13023787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1D7155-F777-C62A-B01D-B5C5C4BD530A}"/>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3B8854CE-88A6-4C58-91D8-9998F80C89ED}"/>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6" name="Image 5" descr="Une image contenant texte, fleur&#10;&#10;Description générée automatiquement">
            <a:extLst>
              <a:ext uri="{FF2B5EF4-FFF2-40B4-BE49-F238E27FC236}">
                <a16:creationId xmlns:a16="http://schemas.microsoft.com/office/drawing/2014/main" id="{7F664092-4401-9A65-6BD2-456A96F7C90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43766" y="0"/>
            <a:ext cx="10504468" cy="6858000"/>
          </a:xfrm>
          <a:prstGeom prst="rect">
            <a:avLst/>
          </a:prstGeom>
        </p:spPr>
      </p:pic>
    </p:spTree>
    <p:extLst>
      <p:ext uri="{BB962C8B-B14F-4D97-AF65-F5344CB8AC3E}">
        <p14:creationId xmlns:p14="http://schemas.microsoft.com/office/powerpoint/2010/main" val="6032663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B40FFB-C81E-B5EF-48FA-6996F4073ECE}"/>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2410520-90CF-B584-14DD-B054C518B7F9}"/>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6" name="Image 5" descr="Une image contenant texte, nourriture&#10;&#10;Description générée automatiquement">
            <a:extLst>
              <a:ext uri="{FF2B5EF4-FFF2-40B4-BE49-F238E27FC236}">
                <a16:creationId xmlns:a16="http://schemas.microsoft.com/office/drawing/2014/main" id="{F1E55C7F-9870-A221-FA75-20BAD2E087C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2019" y="-1630140"/>
            <a:ext cx="13912274" cy="9835359"/>
          </a:xfrm>
          <a:prstGeom prst="rect">
            <a:avLst/>
          </a:prstGeom>
        </p:spPr>
      </p:pic>
    </p:spTree>
    <p:extLst>
      <p:ext uri="{BB962C8B-B14F-4D97-AF65-F5344CB8AC3E}">
        <p14:creationId xmlns:p14="http://schemas.microsoft.com/office/powerpoint/2010/main" val="33382498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EF428-68DC-133D-A450-7D717C02FB7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B8D16D93-8DC7-D1E7-4A6A-491467FF69CB}"/>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14" name="Image 13">
            <a:extLst>
              <a:ext uri="{FF2B5EF4-FFF2-40B4-BE49-F238E27FC236}">
                <a16:creationId xmlns:a16="http://schemas.microsoft.com/office/drawing/2014/main" id="{12C8D37D-B41C-1059-D843-5CC83864917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671879" y="0"/>
            <a:ext cx="4848242" cy="6858000"/>
          </a:xfrm>
          <a:prstGeom prst="rect">
            <a:avLst/>
          </a:prstGeom>
        </p:spPr>
      </p:pic>
    </p:spTree>
    <p:extLst>
      <p:ext uri="{BB962C8B-B14F-4D97-AF65-F5344CB8AC3E}">
        <p14:creationId xmlns:p14="http://schemas.microsoft.com/office/powerpoint/2010/main" val="23568682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9EEBC-0373-058D-DE8C-80A85C01FFA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C3EF0930-D319-6E8A-1F78-A56F11BD3D19}"/>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4" name="Image 3" descr="Une image contenant texte, nourriture&#10;&#10;Description générée automatiquement">
            <a:extLst>
              <a:ext uri="{FF2B5EF4-FFF2-40B4-BE49-F238E27FC236}">
                <a16:creationId xmlns:a16="http://schemas.microsoft.com/office/drawing/2014/main" id="{2C58DC2E-A600-818E-19A9-335CB2FA217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635751"/>
            <a:ext cx="12191999" cy="8129500"/>
          </a:xfrm>
          <a:prstGeom prst="rect">
            <a:avLst/>
          </a:prstGeom>
        </p:spPr>
      </p:pic>
    </p:spTree>
    <p:extLst>
      <p:ext uri="{BB962C8B-B14F-4D97-AF65-F5344CB8AC3E}">
        <p14:creationId xmlns:p14="http://schemas.microsoft.com/office/powerpoint/2010/main" val="19084733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8C6FB-1841-AE21-DD49-8CD25A548504}"/>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82225A0-3F88-E15B-AA44-1F5E4788015C}"/>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200" b="1" dirty="0">
              <a:latin typeface="Avenir Next LT Pro" panose="020B0504020202020204" pitchFamily="34" charset="0"/>
            </a:endParaRPr>
          </a:p>
        </p:txBody>
      </p:sp>
      <p:pic>
        <p:nvPicPr>
          <p:cNvPr id="15" name="Image 14" descr="Une image contenant texte, habits, fleur, Visage humain&#10;&#10;Description générée automatiquement">
            <a:extLst>
              <a:ext uri="{FF2B5EF4-FFF2-40B4-BE49-F238E27FC236}">
                <a16:creationId xmlns:a16="http://schemas.microsoft.com/office/drawing/2014/main" id="{AFB73972-B0F8-CC52-AF40-C07870FDAE1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192454" y="3512989"/>
            <a:ext cx="2162036" cy="3058274"/>
          </a:xfrm>
          <a:prstGeom prst="rect">
            <a:avLst/>
          </a:prstGeom>
        </p:spPr>
      </p:pic>
      <p:pic>
        <p:nvPicPr>
          <p:cNvPr id="19" name="Image 18" descr="Une image contenant texte, fleur, plein air, lavande&#10;&#10;Description générée automatiquement">
            <a:extLst>
              <a:ext uri="{FF2B5EF4-FFF2-40B4-BE49-F238E27FC236}">
                <a16:creationId xmlns:a16="http://schemas.microsoft.com/office/drawing/2014/main" id="{2F39250C-E04F-BDB8-9D50-1298367A55C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2665" y="3512989"/>
            <a:ext cx="2162036" cy="3058274"/>
          </a:xfrm>
          <a:prstGeom prst="rect">
            <a:avLst/>
          </a:prstGeom>
        </p:spPr>
      </p:pic>
      <p:pic>
        <p:nvPicPr>
          <p:cNvPr id="20" name="Image 19" descr="Une image contenant texte, légume, livre, plante&#10;&#10;Description générée automatiquement">
            <a:extLst>
              <a:ext uri="{FF2B5EF4-FFF2-40B4-BE49-F238E27FC236}">
                <a16:creationId xmlns:a16="http://schemas.microsoft.com/office/drawing/2014/main" id="{DC1107B0-1ABA-6863-F5F2-66F5B13B327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92665" y="247576"/>
            <a:ext cx="2187494" cy="3094285"/>
          </a:xfrm>
          <a:prstGeom prst="rect">
            <a:avLst/>
          </a:prstGeom>
        </p:spPr>
      </p:pic>
      <p:pic>
        <p:nvPicPr>
          <p:cNvPr id="21" name="Image 20" descr="Une image contenant texte, plante, livre, habits&#10;&#10;Description générée automatiquement">
            <a:extLst>
              <a:ext uri="{FF2B5EF4-FFF2-40B4-BE49-F238E27FC236}">
                <a16:creationId xmlns:a16="http://schemas.microsoft.com/office/drawing/2014/main" id="{CB681BE8-83EA-DC68-64A5-26B6D9A2A1B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129719" y="280656"/>
            <a:ext cx="2146634" cy="3036487"/>
          </a:xfrm>
          <a:prstGeom prst="rect">
            <a:avLst/>
          </a:prstGeom>
        </p:spPr>
      </p:pic>
      <p:pic>
        <p:nvPicPr>
          <p:cNvPr id="3" name="Image 2">
            <a:extLst>
              <a:ext uri="{FF2B5EF4-FFF2-40B4-BE49-F238E27FC236}">
                <a16:creationId xmlns:a16="http://schemas.microsoft.com/office/drawing/2014/main" id="{39199EA7-EAAD-FE09-9D2A-24B492DD6AA9}"/>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9570453" y="2152185"/>
            <a:ext cx="1983663" cy="2805954"/>
          </a:xfrm>
          <a:prstGeom prst="rect">
            <a:avLst/>
          </a:prstGeom>
        </p:spPr>
      </p:pic>
      <p:pic>
        <p:nvPicPr>
          <p:cNvPr id="4" name="Image 3" descr="Une image contenant texte, plante, fleur, habits&#10;&#10;Description générée automatiquement">
            <a:extLst>
              <a:ext uri="{FF2B5EF4-FFF2-40B4-BE49-F238E27FC236}">
                <a16:creationId xmlns:a16="http://schemas.microsoft.com/office/drawing/2014/main" id="{ADDB52D8-CC9D-676C-0CAB-DDC848B32437}"/>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946938" y="914400"/>
            <a:ext cx="2858707" cy="4043737"/>
          </a:xfrm>
          <a:prstGeom prst="rect">
            <a:avLst/>
          </a:prstGeom>
        </p:spPr>
      </p:pic>
    </p:spTree>
    <p:extLst>
      <p:ext uri="{BB962C8B-B14F-4D97-AF65-F5344CB8AC3E}">
        <p14:creationId xmlns:p14="http://schemas.microsoft.com/office/powerpoint/2010/main" val="30922421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9 000+ Jardinerie – Vidéos libres de droit 4K et HD - iStock | Fleuriste,  Jardinier, Fleurs">
            <a:extLst>
              <a:ext uri="{FF2B5EF4-FFF2-40B4-BE49-F238E27FC236}">
                <a16:creationId xmlns:a16="http://schemas.microsoft.com/office/drawing/2014/main" id="{9F111AF7-92AB-6E9A-6C44-ACFA48A50BAA}"/>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Triangle isocèle 5">
            <a:extLst>
              <a:ext uri="{FF2B5EF4-FFF2-40B4-BE49-F238E27FC236}">
                <a16:creationId xmlns:a16="http://schemas.microsoft.com/office/drawing/2014/main" id="{28F5F35D-E6B5-0B39-C23F-13DA5CCCDDED}"/>
              </a:ext>
            </a:extLst>
          </p:cNvPr>
          <p:cNvSpPr/>
          <p:nvPr/>
        </p:nvSpPr>
        <p:spPr>
          <a:xfrm flipV="1">
            <a:off x="8634437" y="9849750"/>
            <a:ext cx="2592288" cy="432048"/>
          </a:xfrm>
          <a:prstGeom prst="triangl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solidFill>
                <a:schemeClr val="bg1"/>
              </a:solidFill>
            </a:endParaRPr>
          </a:p>
        </p:txBody>
      </p:sp>
      <p:pic>
        <p:nvPicPr>
          <p:cNvPr id="3" name="Image 2">
            <a:extLst>
              <a:ext uri="{FF2B5EF4-FFF2-40B4-BE49-F238E27FC236}">
                <a16:creationId xmlns:a16="http://schemas.microsoft.com/office/drawing/2014/main" id="{C81211E5-27CF-A5FA-C773-8E2871F19251}"/>
              </a:ext>
            </a:extLst>
          </p:cNvPr>
          <p:cNvPicPr>
            <a:picLocks noChangeAspect="1"/>
          </p:cNvPicPr>
          <p:nvPr/>
        </p:nvPicPr>
        <p:blipFill rotWithShape="1">
          <a:blip r:embed="rId4" cstate="print">
            <a:alphaModFix amt="70000"/>
            <a:extLst>
              <a:ext uri="{28A0092B-C50C-407E-A947-70E740481C1C}">
                <a14:useLocalDpi xmlns:a14="http://schemas.microsoft.com/office/drawing/2010/main"/>
              </a:ext>
            </a:extLst>
          </a:blip>
          <a:srcRect/>
          <a:stretch/>
        </p:blipFill>
        <p:spPr>
          <a:xfrm>
            <a:off x="2947013" y="0"/>
            <a:ext cx="5788001" cy="5802712"/>
          </a:xfrm>
          <a:prstGeom prst="rect">
            <a:avLst/>
          </a:prstGeom>
        </p:spPr>
      </p:pic>
      <p:sp>
        <p:nvSpPr>
          <p:cNvPr id="4" name="ZoneTexte 3">
            <a:extLst>
              <a:ext uri="{FF2B5EF4-FFF2-40B4-BE49-F238E27FC236}">
                <a16:creationId xmlns:a16="http://schemas.microsoft.com/office/drawing/2014/main" id="{8EB5D95D-8E49-EA0E-C185-F6B157E337DF}"/>
              </a:ext>
            </a:extLst>
          </p:cNvPr>
          <p:cNvSpPr txBox="1"/>
          <p:nvPr/>
        </p:nvSpPr>
        <p:spPr>
          <a:xfrm>
            <a:off x="3987871" y="1834313"/>
            <a:ext cx="4204997" cy="1400383"/>
          </a:xfrm>
          <a:prstGeom prst="rect">
            <a:avLst/>
          </a:prstGeom>
          <a:noFill/>
        </p:spPr>
        <p:txBody>
          <a:bodyPr wrap="none" rtlCol="0">
            <a:spAutoFit/>
          </a:bodyPr>
          <a:lstStyle/>
          <a:p>
            <a:pPr algn="ctr"/>
            <a:r>
              <a:rPr lang="fr-FR" sz="8500" b="1" dirty="0">
                <a:solidFill>
                  <a:schemeClr val="bg1"/>
                </a:solidFill>
                <a:latin typeface="Georgia" panose="02040502050405020303" pitchFamily="18" charset="0"/>
              </a:rPr>
              <a:t>FOCUS</a:t>
            </a:r>
          </a:p>
        </p:txBody>
      </p:sp>
      <p:sp>
        <p:nvSpPr>
          <p:cNvPr id="7" name="Espace réservé du contenu 4">
            <a:extLst>
              <a:ext uri="{FF2B5EF4-FFF2-40B4-BE49-F238E27FC236}">
                <a16:creationId xmlns:a16="http://schemas.microsoft.com/office/drawing/2014/main" id="{DFF2423D-01D0-8AED-1CAB-82C89DD9250C}"/>
              </a:ext>
            </a:extLst>
          </p:cNvPr>
          <p:cNvSpPr txBox="1">
            <a:spLocks/>
          </p:cNvSpPr>
          <p:nvPr/>
        </p:nvSpPr>
        <p:spPr>
          <a:xfrm>
            <a:off x="568365" y="3092857"/>
            <a:ext cx="11055268" cy="1752600"/>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00000"/>
              </a:lnSpc>
            </a:pPr>
            <a:r>
              <a:rPr lang="fr-FR" altLang="fr-FR" sz="6600" spc="300" dirty="0">
                <a:solidFill>
                  <a:schemeClr val="bg1">
                    <a:lumMod val="85000"/>
                  </a:schemeClr>
                </a:solidFill>
                <a:latin typeface="Avenir Next LT Pro" panose="020B0504020202020204" pitchFamily="34" charset="0"/>
                <a:ea typeface="Helvetica" panose="020B0604020202020204" pitchFamily="34" charset="0"/>
              </a:rPr>
              <a:t>PAR OPERATION</a:t>
            </a:r>
          </a:p>
        </p:txBody>
      </p:sp>
      <p:pic>
        <p:nvPicPr>
          <p:cNvPr id="8" name="Picture 2" descr="Notre Pôle Jardin &amp; Terroir | Groupe LORCA">
            <a:extLst>
              <a:ext uri="{FF2B5EF4-FFF2-40B4-BE49-F238E27FC236}">
                <a16:creationId xmlns:a16="http://schemas.microsoft.com/office/drawing/2014/main" id="{63863B13-8DFA-C81B-DF2C-54D0E919E76A}"/>
              </a:ext>
            </a:extLst>
          </p:cNvPr>
          <p:cNvPicPr>
            <a:picLocks noChangeAspect="1" noChangeArrowheads="1"/>
          </p:cNvPicPr>
          <p:nvPr/>
        </p:nvPicPr>
        <p:blipFill>
          <a:blip r:embed="rId5" cstate="screen">
            <a:biLevel thresh="25000"/>
            <a:extLst>
              <a:ext uri="{28A0092B-C50C-407E-A947-70E740481C1C}">
                <a14:useLocalDpi xmlns:a14="http://schemas.microsoft.com/office/drawing/2010/main"/>
              </a:ext>
            </a:extLst>
          </a:blip>
          <a:srcRect/>
          <a:stretch>
            <a:fillRect/>
          </a:stretch>
        </p:blipFill>
        <p:spPr bwMode="auto">
          <a:xfrm>
            <a:off x="10113971" y="5638120"/>
            <a:ext cx="1574696" cy="73342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a:extLst>
              <a:ext uri="{FF2B5EF4-FFF2-40B4-BE49-F238E27FC236}">
                <a16:creationId xmlns:a16="http://schemas.microsoft.com/office/drawing/2014/main" id="{D8CB5AEA-1ED9-95D4-3BEB-18DEFFE441A2}"/>
              </a:ext>
            </a:extLst>
          </p:cNvPr>
          <p:cNvPicPr>
            <a:picLocks noChangeAspect="1" noChangeArrowheads="1"/>
          </p:cNvPicPr>
          <p:nvPr/>
        </p:nvPicPr>
        <p:blipFill>
          <a:blip r:embed="rId6" cstate="screen">
            <a:biLevel thresh="25000"/>
            <a:extLst>
              <a:ext uri="{28A0092B-C50C-407E-A947-70E740481C1C}">
                <a14:useLocalDpi xmlns:a14="http://schemas.microsoft.com/office/drawing/2010/main"/>
              </a:ext>
            </a:extLst>
          </a:blip>
          <a:srcRect/>
          <a:stretch>
            <a:fillRect/>
          </a:stretch>
        </p:blipFill>
        <p:spPr bwMode="auto">
          <a:xfrm>
            <a:off x="8261342" y="5618493"/>
            <a:ext cx="1369570" cy="739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3499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p:txBody>
          <a:bodyPr/>
          <a:lstStyle/>
          <a:p>
            <a:pPr algn="l"/>
            <a:r>
              <a:rPr lang="fr-FR" dirty="0"/>
              <a:t>TEMPS FORTS</a:t>
            </a:r>
            <a:r>
              <a:rPr lang="fr-FR" sz="2800" dirty="0"/>
              <a:t> [CLASSIQUE]</a:t>
            </a:r>
            <a:endParaRPr lang="fr-FR" dirty="0"/>
          </a:p>
        </p:txBody>
      </p:sp>
      <p:sp>
        <p:nvSpPr>
          <p:cNvPr id="6" name="ZoneTexte 5">
            <a:extLst>
              <a:ext uri="{FF2B5EF4-FFF2-40B4-BE49-F238E27FC236}">
                <a16:creationId xmlns:a16="http://schemas.microsoft.com/office/drawing/2014/main" id="{7826C30D-B64D-901A-606C-877E9A0D9CB5}"/>
              </a:ext>
            </a:extLst>
          </p:cNvPr>
          <p:cNvSpPr txBox="1"/>
          <p:nvPr/>
        </p:nvSpPr>
        <p:spPr>
          <a:xfrm>
            <a:off x="300037" y="1291757"/>
            <a:ext cx="9379221" cy="769441"/>
          </a:xfrm>
          <a:prstGeom prst="rect">
            <a:avLst/>
          </a:prstGeom>
          <a:noFill/>
        </p:spPr>
        <p:txBody>
          <a:bodyPr wrap="square" rtlCol="0">
            <a:spAutoFit/>
          </a:bodyPr>
          <a:lstStyle/>
          <a:p>
            <a:r>
              <a:rPr lang="fr-FR" sz="4400" i="1" dirty="0"/>
              <a:t>MAXILOTS </a:t>
            </a:r>
            <a:r>
              <a:rPr lang="fr-FR" sz="1600" i="1" dirty="0">
                <a:latin typeface="Avenir Next LT Pro" panose="020B0504020202020204" pitchFamily="34" charset="0"/>
              </a:rPr>
              <a:t>=&gt; quid de la thématique</a:t>
            </a:r>
            <a:endParaRPr lang="fr-FR" sz="4400" i="1" dirty="0">
              <a:latin typeface="Avenir Next LT Pro" panose="020B0504020202020204" pitchFamily="34" charset="0"/>
            </a:endParaRPr>
          </a:p>
        </p:txBody>
      </p:sp>
      <p:sp>
        <p:nvSpPr>
          <p:cNvPr id="3" name="Rectangle 2">
            <a:extLst>
              <a:ext uri="{FF2B5EF4-FFF2-40B4-BE49-F238E27FC236}">
                <a16:creationId xmlns:a16="http://schemas.microsoft.com/office/drawing/2014/main" id="{7C0C65E0-2114-BDC7-F20B-56BF60383B72}"/>
              </a:ext>
            </a:extLst>
          </p:cNvPr>
          <p:cNvSpPr/>
          <p:nvPr/>
        </p:nvSpPr>
        <p:spPr>
          <a:xfrm>
            <a:off x="310770" y="2712840"/>
            <a:ext cx="4991100" cy="353064"/>
          </a:xfrm>
          <a:prstGeom prst="rect">
            <a:avLst/>
          </a:prstGeom>
          <a:solidFill>
            <a:srgbClr val="A20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3057343"/>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Fin janvier – Début février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468293"/>
            <a:ext cx="4991100" cy="3530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7" y="3863869"/>
            <a:ext cx="6633533" cy="1338828"/>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Format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Tabloid</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Radio 	Digital (Display + RS) 	Emailing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Mailing  Courier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712840"/>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Chemin de Fer -  Prospectus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3028521"/>
            <a:ext cx="4430841" cy="280076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Format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Tabloid</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 pages - adressé</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16 UB au total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1 produit vedette : Terreau</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7ub jardin (avec 1 antimousse)</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1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Motoc</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Animalerie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5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régionales</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b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br>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PV &amp; MV identique ?</a:t>
            </a: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4905389"/>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369113"/>
            <a:ext cx="5828861" cy="1123384"/>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puissante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Densité différente et nouvelles formes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des supports PLV</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8" name="Image 17">
            <a:extLst>
              <a:ext uri="{FF2B5EF4-FFF2-40B4-BE49-F238E27FC236}">
                <a16:creationId xmlns:a16="http://schemas.microsoft.com/office/drawing/2014/main" id="{06B7F05A-C4E4-62CC-E367-10E227F2F1DF}"/>
              </a:ext>
            </a:extLst>
          </p:cNvPr>
          <p:cNvPicPr>
            <a:picLocks noChangeAspect="1"/>
          </p:cNvPicPr>
          <p:nvPr/>
        </p:nvPicPr>
        <p:blipFill rotWithShape="1">
          <a:blip r:embed="rId2"/>
          <a:srcRect b="27275"/>
          <a:stretch/>
        </p:blipFill>
        <p:spPr>
          <a:xfrm>
            <a:off x="8966026" y="186814"/>
            <a:ext cx="2707862" cy="1318601"/>
          </a:xfrm>
          <a:prstGeom prst="rect">
            <a:avLst/>
          </a:prstGeom>
        </p:spPr>
      </p:pic>
      <p:sp>
        <p:nvSpPr>
          <p:cNvPr id="25" name="ZoneTexte 24">
            <a:extLst>
              <a:ext uri="{FF2B5EF4-FFF2-40B4-BE49-F238E27FC236}">
                <a16:creationId xmlns:a16="http://schemas.microsoft.com/office/drawing/2014/main" id="{30C52F69-4A5D-B654-ED12-AC9906AE8B7F}"/>
              </a:ext>
            </a:extLst>
          </p:cNvPr>
          <p:cNvSpPr txBox="1"/>
          <p:nvPr/>
        </p:nvSpPr>
        <p:spPr>
          <a:xfrm>
            <a:off x="310770" y="2113778"/>
            <a:ext cx="11584689" cy="584775"/>
          </a:xfrm>
          <a:prstGeom prst="rect">
            <a:avLst/>
          </a:prstGeom>
          <a:noFill/>
        </p:spPr>
        <p:txBody>
          <a:bodyPr wrap="square">
            <a:spAutoFit/>
          </a:bodyPr>
          <a:lstStyle/>
          <a:p>
            <a:r>
              <a:rPr lang="fr-FR" sz="1600" dirty="0">
                <a:latin typeface="Avenir Next LT Pro" panose="020B0504020202020204" pitchFamily="34" charset="0"/>
              </a:rPr>
              <a:t>Assurer un puissant trafic avec les meilleures offres de saison </a:t>
            </a:r>
          </a:p>
          <a:p>
            <a:r>
              <a:rPr lang="fr-FR" sz="1600" dirty="0">
                <a:latin typeface="Avenir Next LT Pro" panose="020B0504020202020204" pitchFamily="34" charset="0"/>
              </a:rPr>
              <a:t>développer l'image prix avec offre attractive et compétitive  aux prix plus bas du marché mais pas inférieurs</a:t>
            </a:r>
          </a:p>
        </p:txBody>
      </p:sp>
    </p:spTree>
    <p:extLst>
      <p:ext uri="{BB962C8B-B14F-4D97-AF65-F5344CB8AC3E}">
        <p14:creationId xmlns:p14="http://schemas.microsoft.com/office/powerpoint/2010/main" val="26216177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p:txBody>
          <a:bodyPr/>
          <a:lstStyle/>
          <a:p>
            <a:pPr algn="l"/>
            <a:r>
              <a:rPr lang="fr-FR" dirty="0"/>
              <a:t>TEMPS FORTS</a:t>
            </a:r>
            <a:r>
              <a:rPr lang="fr-FR" sz="2800" dirty="0"/>
              <a:t> [BLOC WEEK-END]</a:t>
            </a:r>
            <a:endParaRPr lang="fr-FR" dirty="0"/>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8788206" cy="769441"/>
          </a:xfrm>
          <a:prstGeom prst="rect">
            <a:avLst/>
          </a:prstGeom>
          <a:noFill/>
        </p:spPr>
        <p:txBody>
          <a:bodyPr wrap="square" rtlCol="0">
            <a:spAutoFit/>
          </a:bodyPr>
          <a:lstStyle/>
          <a:p>
            <a:r>
              <a:rPr lang="fr-FR" sz="4400" i="1" dirty="0"/>
              <a:t>LES 4J IMBATTABLES ANIMALERIE</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649112"/>
            <a:ext cx="4991100" cy="353064"/>
          </a:xfrm>
          <a:prstGeom prst="rect">
            <a:avLst/>
          </a:prstGeom>
          <a:solidFill>
            <a:srgbClr val="A20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2993615"/>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Février 2025 – Durée d’opération : 4j –Ex Mercredi-Samedi</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404565"/>
            <a:ext cx="4991100" cy="3530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7" y="3800141"/>
            <a:ext cx="6633533" cy="1554272"/>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de conquête	</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Mailing : Carte Postale</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Digital (RS)</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649112"/>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Offres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2964793"/>
            <a:ext cx="5690115" cy="2416046"/>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Quid d’une offre transverse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Offres attractives – bon d’achat différés</a:t>
            </a:r>
            <a:endPar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Offres produits animaleries –50% (chiens/chats) sur ton 2</a:t>
            </a:r>
            <a:r>
              <a:rPr lang="fr-FR" altLang="fr-FR" sz="1400" baseline="300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ème</a:t>
            </a:r>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 sac</a:t>
            </a:r>
            <a:b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br>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en bons d’achat différés</a:t>
            </a:r>
            <a:b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br>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=&gt;soumis à l’ouverture de la carte</a:t>
            </a:r>
          </a:p>
          <a:p>
            <a:endPar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Offres duales : cartés et non cartés ?</a:t>
            </a:r>
            <a:endParaRPr lang="fr-FR" altLang="fr-FR" sz="11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4841661"/>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305385"/>
            <a:ext cx="5828861" cy="69249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Kit PLV réduit avec Thématique &amp; Offres produits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8" name="Image 17">
            <a:extLst>
              <a:ext uri="{FF2B5EF4-FFF2-40B4-BE49-F238E27FC236}">
                <a16:creationId xmlns:a16="http://schemas.microsoft.com/office/drawing/2014/main" id="{06B7F05A-C4E4-62CC-E367-10E227F2F1DF}"/>
              </a:ext>
            </a:extLst>
          </p:cNvPr>
          <p:cNvPicPr>
            <a:picLocks noChangeAspect="1"/>
          </p:cNvPicPr>
          <p:nvPr/>
        </p:nvPicPr>
        <p:blipFill>
          <a:blip r:embed="rId2"/>
          <a:stretch>
            <a:fillRect/>
          </a:stretch>
        </p:blipFill>
        <p:spPr>
          <a:xfrm>
            <a:off x="8966026" y="186814"/>
            <a:ext cx="2707862" cy="1813142"/>
          </a:xfrm>
          <a:prstGeom prst="rect">
            <a:avLst/>
          </a:prstGeom>
        </p:spPr>
      </p:pic>
      <p:sp>
        <p:nvSpPr>
          <p:cNvPr id="2" name="ZoneTexte 1">
            <a:extLst>
              <a:ext uri="{FF2B5EF4-FFF2-40B4-BE49-F238E27FC236}">
                <a16:creationId xmlns:a16="http://schemas.microsoft.com/office/drawing/2014/main" id="{79182E47-1045-6B4D-FDCB-BB5728B1C39C}"/>
              </a:ext>
            </a:extLst>
          </p:cNvPr>
          <p:cNvSpPr txBox="1"/>
          <p:nvPr/>
        </p:nvSpPr>
        <p:spPr>
          <a:xfrm>
            <a:off x="310770" y="2180418"/>
            <a:ext cx="9390372" cy="369332"/>
          </a:xfrm>
          <a:prstGeom prst="rect">
            <a:avLst/>
          </a:prstGeom>
          <a:noFill/>
        </p:spPr>
        <p:txBody>
          <a:bodyPr wrap="square">
            <a:spAutoFit/>
          </a:bodyPr>
          <a:lstStyle/>
          <a:p>
            <a:r>
              <a:rPr lang="fr-FR" dirty="0">
                <a:latin typeface="Avenir Next LT Pro" panose="020B0504020202020204" pitchFamily="34" charset="0"/>
              </a:rPr>
              <a:t> Les meilleures offres de saison pour nourrir, soigner, équiper tous vos animaux</a:t>
            </a:r>
          </a:p>
        </p:txBody>
      </p:sp>
    </p:spTree>
    <p:extLst>
      <p:ext uri="{BB962C8B-B14F-4D97-AF65-F5344CB8AC3E}">
        <p14:creationId xmlns:p14="http://schemas.microsoft.com/office/powerpoint/2010/main" val="4652228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a:xfrm>
            <a:off x="300038" y="331977"/>
            <a:ext cx="11591924" cy="758439"/>
          </a:xfrm>
        </p:spPr>
        <p:txBody>
          <a:bodyPr/>
          <a:lstStyle/>
          <a:p>
            <a:pPr algn="l"/>
            <a:r>
              <a:rPr lang="fr-FR" sz="3600" dirty="0"/>
              <a:t>COMMUNICATIONS ‘METIERS‘ </a:t>
            </a:r>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135643"/>
            <a:ext cx="10037142" cy="707886"/>
          </a:xfrm>
          <a:prstGeom prst="rect">
            <a:avLst/>
          </a:prstGeom>
          <a:noFill/>
        </p:spPr>
        <p:txBody>
          <a:bodyPr wrap="square" rtlCol="0">
            <a:spAutoFit/>
          </a:bodyPr>
          <a:lstStyle/>
          <a:p>
            <a:r>
              <a:rPr lang="fr-FR" sz="2800" i="1" dirty="0"/>
              <a:t>JOURS EXPERTS </a:t>
            </a:r>
            <a:r>
              <a:rPr lang="fr-FR" sz="4000" i="1" dirty="0"/>
              <a:t>PREPARER SON POTAGER</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749088"/>
            <a:ext cx="4991100" cy="353064"/>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3093591"/>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Février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504541"/>
            <a:ext cx="4991100" cy="353065"/>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7" y="3900117"/>
            <a:ext cx="6633533" cy="1338828"/>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Mailing adressé</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Digital (Display + RS) 	Emailing en déclinaison</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Mailing  Courier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749088"/>
            <a:ext cx="4991100" cy="353064"/>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Chemin de Fer  </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169596" y="3124876"/>
            <a:ext cx="6322763" cy="2631490"/>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MD générique – 3 volets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 transverse pomme de terre + bulbes + semences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(Ex offre  -XX% en différé)</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 transverse support de culture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 transverse motobineuse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 transverse serre &amp; plasticulture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(+cadeau - Pour tout achat des plants de pomme de terre offert)</a:t>
            </a:r>
            <a:br>
              <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cs typeface="Helvetica" panose="020B0604020202020204" pitchFamily="34" charset="0"/>
                <a:sym typeface="Wingdings" panose="05000000000000000000" pitchFamily="2" charset="2"/>
              </a:rPr>
              <a:t>1 encart générique marché aux fleurs sans offre</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Memo Potager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4941637"/>
            <a:ext cx="4991100" cy="353064"/>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405361"/>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‘classique’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PLV Thématique &amp; Offres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113586"/>
            <a:ext cx="1926336" cy="58454"/>
          </a:xfrm>
          <a:prstGeom prst="rect">
            <a:avLst/>
          </a:prstGeom>
          <a:solidFill>
            <a:srgbClr val="B6CA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1884924"/>
            <a:ext cx="1926336" cy="58454"/>
          </a:xfrm>
          <a:prstGeom prst="rect">
            <a:avLst/>
          </a:prstGeom>
          <a:solidFill>
            <a:srgbClr val="B6CA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5" name="Image 4">
            <a:extLst>
              <a:ext uri="{FF2B5EF4-FFF2-40B4-BE49-F238E27FC236}">
                <a16:creationId xmlns:a16="http://schemas.microsoft.com/office/drawing/2014/main" id="{F5AAE806-69C0-7B80-72E0-228C8E23BE0A}"/>
              </a:ext>
            </a:extLst>
          </p:cNvPr>
          <p:cNvPicPr>
            <a:picLocks noChangeAspect="1"/>
          </p:cNvPicPr>
          <p:nvPr/>
        </p:nvPicPr>
        <p:blipFill rotWithShape="1">
          <a:blip r:embed="rId2"/>
          <a:srcRect b="9791"/>
          <a:stretch/>
        </p:blipFill>
        <p:spPr>
          <a:xfrm>
            <a:off x="8823923" y="0"/>
            <a:ext cx="2650682" cy="1843529"/>
          </a:xfrm>
          <a:prstGeom prst="rect">
            <a:avLst/>
          </a:prstGeom>
        </p:spPr>
      </p:pic>
      <p:sp>
        <p:nvSpPr>
          <p:cNvPr id="17" name="ZoneTexte 16">
            <a:extLst>
              <a:ext uri="{FF2B5EF4-FFF2-40B4-BE49-F238E27FC236}">
                <a16:creationId xmlns:a16="http://schemas.microsoft.com/office/drawing/2014/main" id="{E8AAE68F-22C8-1740-9423-4F301478EAE0}"/>
              </a:ext>
            </a:extLst>
          </p:cNvPr>
          <p:cNvSpPr txBox="1"/>
          <p:nvPr/>
        </p:nvSpPr>
        <p:spPr>
          <a:xfrm>
            <a:off x="300038" y="1924979"/>
            <a:ext cx="11591923" cy="830997"/>
          </a:xfrm>
          <a:prstGeom prst="rect">
            <a:avLst/>
          </a:prstGeom>
          <a:noFill/>
        </p:spPr>
        <p:txBody>
          <a:bodyPr wrap="square">
            <a:spAutoFit/>
          </a:bodyPr>
          <a:lstStyle/>
          <a:p>
            <a:r>
              <a:rPr lang="fr-FR" sz="1600" dirty="0">
                <a:latin typeface="Avenir Next LT Pro" panose="020B0504020202020204" pitchFamily="34" charset="0"/>
              </a:rPr>
              <a:t>Avec les conseils, les inspirations et la sélection d'offres Point Vert/Magasin Vert, mars est le mois idéal pour préparer son potager et s'assurer de bonnes récoltes. Mais, c'est aussi le bon moment d'imaginer son jardin fleuri </a:t>
            </a:r>
            <a:br>
              <a:rPr lang="fr-FR" sz="1600" dirty="0">
                <a:latin typeface="Avenir Next LT Pro" panose="020B0504020202020204" pitchFamily="34" charset="0"/>
              </a:rPr>
            </a:br>
            <a:r>
              <a:rPr lang="fr-FR" sz="1600" dirty="0">
                <a:latin typeface="Avenir Next LT Pro" panose="020B0504020202020204" pitchFamily="34" charset="0"/>
              </a:rPr>
              <a:t>et de prendre soin de tous ses animaux.</a:t>
            </a:r>
          </a:p>
        </p:txBody>
      </p:sp>
    </p:spTree>
    <p:extLst>
      <p:ext uri="{BB962C8B-B14F-4D97-AF65-F5344CB8AC3E}">
        <p14:creationId xmlns:p14="http://schemas.microsoft.com/office/powerpoint/2010/main" val="34844954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p:txBody>
          <a:bodyPr/>
          <a:lstStyle/>
          <a:p>
            <a:pPr algn="l"/>
            <a:r>
              <a:rPr lang="fr-FR" dirty="0"/>
              <a:t>TEMPS FORTS</a:t>
            </a:r>
            <a:r>
              <a:rPr lang="fr-FR" sz="2800" dirty="0"/>
              <a:t> [BLOC WEEK-END]</a:t>
            </a:r>
            <a:endParaRPr lang="fr-FR" dirty="0"/>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8788206" cy="769441"/>
          </a:xfrm>
          <a:prstGeom prst="rect">
            <a:avLst/>
          </a:prstGeom>
          <a:noFill/>
        </p:spPr>
        <p:txBody>
          <a:bodyPr wrap="square" rtlCol="0">
            <a:spAutoFit/>
          </a:bodyPr>
          <a:lstStyle/>
          <a:p>
            <a:r>
              <a:rPr lang="fr-FR" sz="4400" i="1" dirty="0"/>
              <a:t>4j imbattables </a:t>
            </a:r>
            <a:r>
              <a:rPr kumimoji="0" lang="fr-FR" sz="1600" b="0" i="1"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rPr>
              <a:t>=&gt; à la place de </a:t>
            </a:r>
            <a:r>
              <a:rPr kumimoji="0" lang="fr-FR" sz="1600" b="0" i="1" u="none" strike="noStrike" kern="1200" cap="none" spc="0" normalizeH="0" baseline="0" noProof="0" dirty="0" err="1">
                <a:ln>
                  <a:noFill/>
                </a:ln>
                <a:solidFill>
                  <a:srgbClr val="2E2E2E"/>
                </a:solidFill>
                <a:effectLst/>
                <a:uLnTx/>
                <a:uFillTx/>
                <a:latin typeface="Avenir Next LT Pro" panose="020B0504020202020204" pitchFamily="34" charset="0"/>
                <a:ea typeface="+mn-ea"/>
                <a:cs typeface="+mn-cs"/>
              </a:rPr>
              <a:t>Jardifolies</a:t>
            </a:r>
            <a:endParaRPr lang="fr-FR" sz="4400" i="1" dirty="0"/>
          </a:p>
        </p:txBody>
      </p:sp>
      <p:sp>
        <p:nvSpPr>
          <p:cNvPr id="3" name="Rectangle 2">
            <a:extLst>
              <a:ext uri="{FF2B5EF4-FFF2-40B4-BE49-F238E27FC236}">
                <a16:creationId xmlns:a16="http://schemas.microsoft.com/office/drawing/2014/main" id="{7C0C65E0-2114-BDC7-F20B-56BF60383B72}"/>
              </a:ext>
            </a:extLst>
          </p:cNvPr>
          <p:cNvSpPr/>
          <p:nvPr/>
        </p:nvSpPr>
        <p:spPr>
          <a:xfrm>
            <a:off x="310770" y="2370335"/>
            <a:ext cx="4991100" cy="353064"/>
          </a:xfrm>
          <a:prstGeom prst="rect">
            <a:avLst/>
          </a:prstGeom>
          <a:solidFill>
            <a:srgbClr val="A20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2714838"/>
            <a:ext cx="4885253"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Mars 2025 – Durée d’opération : 4j –Ex Mercredi-Samedi</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125788"/>
            <a:ext cx="4991100" cy="3530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8" y="3521364"/>
            <a:ext cx="4991100" cy="1554272"/>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=&gt; renvoie vers une landing page dédiée</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Digital (RS)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370335"/>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Offres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2812140"/>
            <a:ext cx="5735533" cy="2369880"/>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Quid de l’offre transverse : </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 majeure (com SMS) : 1=2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Pas de MDD – Pas d’animalerie</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15 offres exceptionnelles =&gt; présentes sur une landing page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(ou flyer digital)</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5041920"/>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505644"/>
            <a:ext cx="5828861" cy="69249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Kit PLV réduit avec Thématique &amp; Offre transverse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8" name="Image 17">
            <a:extLst>
              <a:ext uri="{FF2B5EF4-FFF2-40B4-BE49-F238E27FC236}">
                <a16:creationId xmlns:a16="http://schemas.microsoft.com/office/drawing/2014/main" id="{06B7F05A-C4E4-62CC-E367-10E227F2F1DF}"/>
              </a:ext>
            </a:extLst>
          </p:cNvPr>
          <p:cNvPicPr>
            <a:picLocks noChangeAspect="1"/>
          </p:cNvPicPr>
          <p:nvPr/>
        </p:nvPicPr>
        <p:blipFill>
          <a:blip r:embed="rId2"/>
          <a:stretch>
            <a:fillRect/>
          </a:stretch>
        </p:blipFill>
        <p:spPr>
          <a:xfrm>
            <a:off x="8966026" y="186814"/>
            <a:ext cx="2707862" cy="1813142"/>
          </a:xfrm>
          <a:prstGeom prst="rect">
            <a:avLst/>
          </a:prstGeom>
        </p:spPr>
      </p:pic>
    </p:spTree>
    <p:extLst>
      <p:ext uri="{BB962C8B-B14F-4D97-AF65-F5344CB8AC3E}">
        <p14:creationId xmlns:p14="http://schemas.microsoft.com/office/powerpoint/2010/main" val="6721967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BD50D0F-8350-5E44-EF9B-E0AC70E5031F}"/>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descr="Une image contenant Visage humain, texte, habits, personne&#10;&#10;Description générée automatiquement">
            <a:extLst>
              <a:ext uri="{FF2B5EF4-FFF2-40B4-BE49-F238E27FC236}">
                <a16:creationId xmlns:a16="http://schemas.microsoft.com/office/drawing/2014/main" id="{CBEC588A-F19D-DB4A-A727-EE73F9B3721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25290" y="0"/>
            <a:ext cx="9141420" cy="6858000"/>
          </a:xfrm>
          <a:prstGeom prst="rect">
            <a:avLst/>
          </a:prstGeom>
        </p:spPr>
      </p:pic>
    </p:spTree>
    <p:extLst>
      <p:ext uri="{BB962C8B-B14F-4D97-AF65-F5344CB8AC3E}">
        <p14:creationId xmlns:p14="http://schemas.microsoft.com/office/powerpoint/2010/main" val="3394055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p:txBody>
          <a:bodyPr/>
          <a:lstStyle/>
          <a:p>
            <a:pPr algn="l"/>
            <a:r>
              <a:rPr lang="fr-FR" dirty="0"/>
              <a:t>TEMPS FORTS</a:t>
            </a:r>
            <a:r>
              <a:rPr lang="fr-FR" sz="2800" dirty="0"/>
              <a:t> [5 jours]</a:t>
            </a:r>
            <a:endParaRPr lang="fr-FR" dirty="0"/>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8788206" cy="769441"/>
          </a:xfrm>
          <a:prstGeom prst="rect">
            <a:avLst/>
          </a:prstGeom>
          <a:noFill/>
        </p:spPr>
        <p:txBody>
          <a:bodyPr wrap="square" rtlCol="0">
            <a:spAutoFit/>
          </a:bodyPr>
          <a:lstStyle/>
          <a:p>
            <a:r>
              <a:rPr lang="fr-FR" sz="4400" i="1" dirty="0"/>
              <a:t>Offres VIP – 1 journée</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370335"/>
            <a:ext cx="4991100" cy="353064"/>
          </a:xfrm>
          <a:prstGeom prst="rect">
            <a:avLst/>
          </a:prstGeom>
          <a:solidFill>
            <a:srgbClr val="A20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2714838"/>
            <a:ext cx="4462042"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Début avril 2025 – Durée d’opération : 5 jours</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125788"/>
            <a:ext cx="4991100" cy="3530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7" y="3521364"/>
            <a:ext cx="6633533" cy="1985159"/>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de conquête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370335"/>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Offres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2812140"/>
            <a:ext cx="6322763" cy="1292662"/>
          </a:xfrm>
          <a:prstGeom prst="rect">
            <a:avLst/>
          </a:prstGeom>
        </p:spPr>
        <p:txBody>
          <a:bodyPr wrap="square">
            <a:spAutoFit/>
          </a:bodyPr>
          <a:lstStyle/>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-20% sur l’ensemble du magasin</a:t>
            </a:r>
          </a:p>
          <a:p>
            <a:endPar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 </a:t>
            </a:r>
          </a:p>
          <a:p>
            <a:endParaRPr lang="fr-FR" altLang="fr-FR" sz="11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5041920"/>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505644"/>
            <a:ext cx="5828861" cy="69249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Kit PLV réduit avec Thématique &amp; Offres produits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8" name="Image 17">
            <a:extLst>
              <a:ext uri="{FF2B5EF4-FFF2-40B4-BE49-F238E27FC236}">
                <a16:creationId xmlns:a16="http://schemas.microsoft.com/office/drawing/2014/main" id="{06B7F05A-C4E4-62CC-E367-10E227F2F1DF}"/>
              </a:ext>
            </a:extLst>
          </p:cNvPr>
          <p:cNvPicPr>
            <a:picLocks noChangeAspect="1"/>
          </p:cNvPicPr>
          <p:nvPr/>
        </p:nvPicPr>
        <p:blipFill>
          <a:blip r:embed="rId2"/>
          <a:stretch>
            <a:fillRect/>
          </a:stretch>
        </p:blipFill>
        <p:spPr>
          <a:xfrm>
            <a:off x="8966026" y="186814"/>
            <a:ext cx="2707862" cy="1813142"/>
          </a:xfrm>
          <a:prstGeom prst="rect">
            <a:avLst/>
          </a:prstGeom>
        </p:spPr>
      </p:pic>
    </p:spTree>
    <p:extLst>
      <p:ext uri="{BB962C8B-B14F-4D97-AF65-F5344CB8AC3E}">
        <p14:creationId xmlns:p14="http://schemas.microsoft.com/office/powerpoint/2010/main" val="18469740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a:xfrm>
            <a:off x="300038" y="197771"/>
            <a:ext cx="11591924" cy="758439"/>
          </a:xfrm>
        </p:spPr>
        <p:txBody>
          <a:bodyPr/>
          <a:lstStyle/>
          <a:p>
            <a:pPr algn="l"/>
            <a:r>
              <a:rPr lang="fr-FR" sz="3600" dirty="0"/>
              <a:t>LES OPERATIONS TRANSVERSES </a:t>
            </a:r>
            <a:br>
              <a:rPr lang="fr-FR" sz="3600" dirty="0"/>
            </a:br>
            <a:r>
              <a:rPr lang="fr-FR" sz="3600" dirty="0"/>
              <a:t>DE SAISON</a:t>
            </a:r>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10037142" cy="707886"/>
          </a:xfrm>
          <a:prstGeom prst="rect">
            <a:avLst/>
          </a:prstGeom>
          <a:noFill/>
        </p:spPr>
        <p:txBody>
          <a:bodyPr wrap="square" rtlCol="0">
            <a:spAutoFit/>
          </a:bodyPr>
          <a:lstStyle/>
          <a:p>
            <a:r>
              <a:rPr lang="fr-FR" sz="4000" i="1" dirty="0"/>
              <a:t>ARRIVAGE JARDIN</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649116"/>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2993619"/>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Mars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404569"/>
            <a:ext cx="4991100" cy="353065"/>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640555"/>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Chemin de Fer -  Prospectus MV/PV</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2964797"/>
            <a:ext cx="5690115" cy="4001095"/>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Format classique :</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Nb de pages : 2p/4p petits PV - 8p PV -12p MV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Offres/</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de Couv : Pot d’œillet à petit prix</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2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~50 </a:t>
            </a:r>
            <a:r>
              <a:rPr lang="fr-FR" altLang="fr-FR" sz="1200" i="1"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2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manufacturés +  offres végétales </a:t>
            </a:r>
            <a:br>
              <a:rPr lang="fr-FR" altLang="fr-FR" sz="12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2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dont 16 offres privilèges</a:t>
            </a:r>
            <a:br>
              <a:rPr lang="fr-FR" altLang="fr-FR" sz="12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2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Mise en avant des offres Privilèges en der de couv</a:t>
            </a:r>
            <a:br>
              <a:rPr lang="fr-FR" altLang="fr-FR" sz="12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2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+20 produits MV en plein air et </a:t>
            </a:r>
            <a:r>
              <a:rPr lang="fr-FR" altLang="fr-FR" sz="1200" i="1"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pépi</a:t>
            </a:r>
            <a:r>
              <a:rPr lang="fr-FR" altLang="fr-FR" sz="12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 emplacements projet pour le 8 pages PV :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Projet MDD  : Gazon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Terragile</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Semence gazon / Engrais gazon / kit arrosage </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Projet Potager : Carré + Terreau + Engrais + Aromatique</a:t>
            </a:r>
          </a:p>
          <a:p>
            <a:r>
              <a:rPr lang="fr-FR" altLang="fr-FR" sz="1400" dirty="0">
                <a:latin typeface="Avenir Next LT Pro" panose="020B0504020202020204" pitchFamily="34" charset="0"/>
                <a:cs typeface="Helvetica" panose="020B0604020202020204" pitchFamily="34" charset="0"/>
                <a:sym typeface="Wingdings" panose="05000000000000000000" pitchFamily="2" charset="2"/>
              </a:rPr>
              <a:t>1 emplacement en plus pour MV :</a:t>
            </a:r>
            <a:br>
              <a:rPr lang="fr-FR" altLang="fr-FR" sz="1400" dirty="0">
                <a:latin typeface="Avenir Next LT Pro" panose="020B05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cs typeface="Helvetica" panose="020B0604020202020204" pitchFamily="34" charset="0"/>
                <a:sym typeface="Wingdings" panose="05000000000000000000" pitchFamily="2" charset="2"/>
              </a:rPr>
              <a:t>Campanule + Paillage (</a:t>
            </a:r>
            <a:r>
              <a:rPr lang="fr-FR" altLang="fr-FR" sz="1400" dirty="0" err="1">
                <a:latin typeface="Avenir Next LT Pro" panose="020B0504020202020204" pitchFamily="34" charset="0"/>
                <a:cs typeface="Helvetica" panose="020B0604020202020204" pitchFamily="34" charset="0"/>
                <a:sym typeface="Wingdings" panose="05000000000000000000" pitchFamily="2" charset="2"/>
              </a:rPr>
              <a:t>Terragile</a:t>
            </a:r>
            <a:r>
              <a:rPr lang="fr-FR" altLang="fr-FR" sz="1400" dirty="0">
                <a:latin typeface="Avenir Next LT Pro" panose="020B0504020202020204" pitchFamily="34" charset="0"/>
                <a:cs typeface="Helvetica" panose="020B0604020202020204" pitchFamily="34" charset="0"/>
                <a:sym typeface="Wingdings" panose="05000000000000000000" pitchFamily="2" charset="2"/>
              </a:rPr>
              <a:t>) + 1 outil de jardin (type </a:t>
            </a:r>
            <a:r>
              <a:rPr lang="fr-FR" altLang="fr-FR" sz="1400" dirty="0" err="1">
                <a:latin typeface="Avenir Next LT Pro" panose="020B0504020202020204" pitchFamily="34" charset="0"/>
                <a:cs typeface="Helvetica" panose="020B0604020202020204" pitchFamily="34" charset="0"/>
                <a:sym typeface="Wingdings" panose="05000000000000000000" pitchFamily="2" charset="2"/>
              </a:rPr>
              <a:t>Plantoire</a:t>
            </a:r>
            <a:r>
              <a:rPr lang="fr-FR" altLang="fr-FR" sz="1400" dirty="0">
                <a:latin typeface="Avenir Next LT Pro" panose="020B0504020202020204" pitchFamily="34" charset="0"/>
                <a:cs typeface="Helvetica" panose="020B0604020202020204" pitchFamily="34" charset="0"/>
                <a:sym typeface="Wingdings" panose="05000000000000000000" pitchFamily="2" charset="2"/>
              </a:rPr>
              <a:t>) </a:t>
            </a:r>
          </a:p>
          <a:p>
            <a:endPar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 encarts Conseil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1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produits ?</a:t>
            </a:r>
          </a:p>
        </p:txBody>
      </p:sp>
      <p:sp>
        <p:nvSpPr>
          <p:cNvPr id="12" name="Rectangle 11">
            <a:extLst>
              <a:ext uri="{FF2B5EF4-FFF2-40B4-BE49-F238E27FC236}">
                <a16:creationId xmlns:a16="http://schemas.microsoft.com/office/drawing/2014/main" id="{B58713F4-1CB1-F810-104C-1A2793EAEDA1}"/>
              </a:ext>
            </a:extLst>
          </p:cNvPr>
          <p:cNvSpPr/>
          <p:nvPr/>
        </p:nvSpPr>
        <p:spPr>
          <a:xfrm>
            <a:off x="340735" y="4927329"/>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391053"/>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‘classique’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PLV Thématique &amp; Offres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6" name="Image 15">
            <a:extLst>
              <a:ext uri="{FF2B5EF4-FFF2-40B4-BE49-F238E27FC236}">
                <a16:creationId xmlns:a16="http://schemas.microsoft.com/office/drawing/2014/main" id="{D311A720-3255-5818-5A36-7173FAD60586}"/>
              </a:ext>
            </a:extLst>
          </p:cNvPr>
          <p:cNvPicPr>
            <a:picLocks noChangeAspect="1"/>
          </p:cNvPicPr>
          <p:nvPr/>
        </p:nvPicPr>
        <p:blipFill>
          <a:blip r:embed="rId2"/>
          <a:stretch>
            <a:fillRect/>
          </a:stretch>
        </p:blipFill>
        <p:spPr>
          <a:xfrm>
            <a:off x="8969218" y="306412"/>
            <a:ext cx="2535201" cy="1763853"/>
          </a:xfrm>
          <a:prstGeom prst="rect">
            <a:avLst/>
          </a:prstGeom>
        </p:spPr>
      </p:pic>
      <p:sp>
        <p:nvSpPr>
          <p:cNvPr id="17" name="Rectangle 16">
            <a:extLst>
              <a:ext uri="{FF2B5EF4-FFF2-40B4-BE49-F238E27FC236}">
                <a16:creationId xmlns:a16="http://schemas.microsoft.com/office/drawing/2014/main" id="{51A55853-5980-C3E9-3EC3-87930AA065A9}"/>
              </a:ext>
            </a:extLst>
          </p:cNvPr>
          <p:cNvSpPr/>
          <p:nvPr/>
        </p:nvSpPr>
        <p:spPr>
          <a:xfrm>
            <a:off x="416617" y="3800145"/>
            <a:ext cx="6633533" cy="95410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Format  </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Radio 	Digital (Display + RS) 	Emailing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Mailing  Courier </a:t>
            </a:r>
          </a:p>
        </p:txBody>
      </p:sp>
      <p:sp>
        <p:nvSpPr>
          <p:cNvPr id="19" name="ZoneTexte 18">
            <a:extLst>
              <a:ext uri="{FF2B5EF4-FFF2-40B4-BE49-F238E27FC236}">
                <a16:creationId xmlns:a16="http://schemas.microsoft.com/office/drawing/2014/main" id="{223783B9-0364-C6A6-9790-2BA103C30542}"/>
              </a:ext>
            </a:extLst>
          </p:cNvPr>
          <p:cNvSpPr txBox="1"/>
          <p:nvPr/>
        </p:nvSpPr>
        <p:spPr>
          <a:xfrm>
            <a:off x="416618" y="2110303"/>
            <a:ext cx="10037142" cy="584775"/>
          </a:xfrm>
          <a:prstGeom prst="rect">
            <a:avLst/>
          </a:prstGeom>
          <a:noFill/>
        </p:spPr>
        <p:txBody>
          <a:bodyPr wrap="square">
            <a:spAutoFit/>
          </a:bodyPr>
          <a:lstStyle/>
          <a:p>
            <a:r>
              <a:rPr lang="fr-FR" sz="1600" dirty="0">
                <a:latin typeface="Avenir Next LT Pro" panose="020B0504020202020204" pitchFamily="34" charset="0"/>
              </a:rPr>
              <a:t>Chez Point Vert/Magasin Vert,  soyez sur de  trouver des conseils d'expert,  des projets jardins 'clés en main' et les bons produits au meilleur prix  pour réussir son potager  !</a:t>
            </a:r>
          </a:p>
        </p:txBody>
      </p:sp>
    </p:spTree>
    <p:extLst>
      <p:ext uri="{BB962C8B-B14F-4D97-AF65-F5344CB8AC3E}">
        <p14:creationId xmlns:p14="http://schemas.microsoft.com/office/powerpoint/2010/main" val="9945562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p:txBody>
          <a:bodyPr/>
          <a:lstStyle/>
          <a:p>
            <a:pPr algn="l"/>
            <a:r>
              <a:rPr lang="fr-FR" dirty="0"/>
              <a:t>TEMPS FORTS</a:t>
            </a:r>
            <a:r>
              <a:rPr lang="fr-FR" sz="2800" dirty="0"/>
              <a:t> [5 jours]</a:t>
            </a:r>
            <a:endParaRPr lang="fr-FR" dirty="0"/>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8788206" cy="769441"/>
          </a:xfrm>
          <a:prstGeom prst="rect">
            <a:avLst/>
          </a:prstGeom>
          <a:noFill/>
        </p:spPr>
        <p:txBody>
          <a:bodyPr wrap="square" rtlCol="0">
            <a:spAutoFit/>
          </a:bodyPr>
          <a:lstStyle/>
          <a:p>
            <a:r>
              <a:rPr lang="fr-FR" sz="4400" i="1" dirty="0"/>
              <a:t>Les Journées Portes Ouvertes</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370335"/>
            <a:ext cx="4991100" cy="353064"/>
          </a:xfrm>
          <a:prstGeom prst="rect">
            <a:avLst/>
          </a:prstGeom>
          <a:solidFill>
            <a:srgbClr val="A20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2714838"/>
            <a:ext cx="4462042"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Début avril 2025 – Durée d’opération : 5 jours</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125788"/>
            <a:ext cx="4991100" cy="3530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8" y="3521364"/>
            <a:ext cx="4712944" cy="1384995"/>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Radio  ?</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de conquête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370335"/>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Offres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8" y="2812140"/>
            <a:ext cx="4101880" cy="2677656"/>
          </a:xfrm>
          <a:prstGeom prst="rect">
            <a:avLst/>
          </a:prstGeom>
        </p:spPr>
        <p:txBody>
          <a:bodyPr wrap="square">
            <a:spAutoFit/>
          </a:bodyPr>
          <a:lstStyle/>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Incarné par les conseillers </a:t>
            </a:r>
            <a:b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br>
            <a:endPar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Offre découverte – ouverture de la carte </a:t>
            </a:r>
            <a:b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br>
            <a:r>
              <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5€ de remise immédiate sur le premier achat</a:t>
            </a:r>
            <a:b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br>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 Animations locales </a:t>
            </a:r>
            <a:b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br>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 Jeu Concours – Dotations type : </a:t>
            </a:r>
            <a:b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br>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Dotation principale 100 000 € en bons d’achat ?? Ou sinon salon de jardin, barbecue… avec mini Site de jeu </a:t>
            </a:r>
          </a:p>
          <a:p>
            <a:b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br>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 </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5041920"/>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505644"/>
            <a:ext cx="5828861" cy="69249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Kit PLV réduit avec Thématique &amp; Offres produits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8" name="Image 17">
            <a:extLst>
              <a:ext uri="{FF2B5EF4-FFF2-40B4-BE49-F238E27FC236}">
                <a16:creationId xmlns:a16="http://schemas.microsoft.com/office/drawing/2014/main" id="{06B7F05A-C4E4-62CC-E367-10E227F2F1DF}"/>
              </a:ext>
            </a:extLst>
          </p:cNvPr>
          <p:cNvPicPr>
            <a:picLocks noChangeAspect="1"/>
          </p:cNvPicPr>
          <p:nvPr/>
        </p:nvPicPr>
        <p:blipFill>
          <a:blip r:embed="rId2"/>
          <a:stretch>
            <a:fillRect/>
          </a:stretch>
        </p:blipFill>
        <p:spPr>
          <a:xfrm>
            <a:off x="8966026" y="186814"/>
            <a:ext cx="2707862" cy="1813142"/>
          </a:xfrm>
          <a:prstGeom prst="rect">
            <a:avLst/>
          </a:prstGeom>
        </p:spPr>
      </p:pic>
    </p:spTree>
    <p:extLst>
      <p:ext uri="{BB962C8B-B14F-4D97-AF65-F5344CB8AC3E}">
        <p14:creationId xmlns:p14="http://schemas.microsoft.com/office/powerpoint/2010/main" val="25982511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a:xfrm>
            <a:off x="300038" y="488091"/>
            <a:ext cx="11591924" cy="758439"/>
          </a:xfrm>
        </p:spPr>
        <p:txBody>
          <a:bodyPr/>
          <a:lstStyle/>
          <a:p>
            <a:pPr algn="l"/>
            <a:r>
              <a:rPr lang="fr-FR" sz="3600" dirty="0"/>
              <a:t>COMMUNICATIONS ‘METIERS‘ </a:t>
            </a:r>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10037142" cy="707886"/>
          </a:xfrm>
          <a:prstGeom prst="rect">
            <a:avLst/>
          </a:prstGeom>
          <a:noFill/>
        </p:spPr>
        <p:txBody>
          <a:bodyPr wrap="square" rtlCol="0">
            <a:spAutoFit/>
          </a:bodyPr>
          <a:lstStyle/>
          <a:p>
            <a:r>
              <a:rPr lang="fr-FR" sz="2800" i="1" dirty="0"/>
              <a:t>JOURS EXPERTS </a:t>
            </a:r>
            <a:r>
              <a:rPr lang="fr-FR" sz="4000" i="1" dirty="0"/>
              <a:t>POTAGER</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748150"/>
            <a:ext cx="4991100" cy="353064"/>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3092653"/>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Avril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503603"/>
            <a:ext cx="4991100" cy="353065"/>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7" y="3899179"/>
            <a:ext cx="6633533" cy="1338828"/>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Digital (Display + RS) 	Emailing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Mailing  Courier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697353"/>
            <a:ext cx="4991100" cy="353064"/>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Chemin de Fer -  Prospectus  </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3013034"/>
            <a:ext cx="4720773" cy="3016210"/>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Format classique</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Nb de pages : 4p PV1 / 8p PV2  /12p MV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~7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par page </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Offres/</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de Couv : Plant de tomates</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cs typeface="Helvetica" panose="020B0604020202020204" pitchFamily="34" charset="0"/>
                <a:sym typeface="Wingdings" panose="05000000000000000000" pitchFamily="2" charset="2"/>
              </a:rPr>
              <a:t>Projet Potager : Engrais + Terreau + Légumes </a:t>
            </a:r>
          </a:p>
          <a:p>
            <a:r>
              <a:rPr lang="fr-FR" altLang="fr-FR" sz="1400" dirty="0">
                <a:latin typeface="Avenir Next LT Pro" panose="020B0504020202020204" pitchFamily="34" charset="0"/>
                <a:cs typeface="Helvetica" panose="020B0604020202020204" pitchFamily="34" charset="0"/>
                <a:sym typeface="Wingdings" panose="05000000000000000000" pitchFamily="2" charset="2"/>
              </a:rPr>
              <a:t>Projet Tomates : Tomates + Tuteur + Serre</a:t>
            </a:r>
          </a:p>
          <a:p>
            <a:endPar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 encarts Conseil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activées dans le prospectus ?</a:t>
            </a: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 </a:t>
            </a:r>
          </a:p>
        </p:txBody>
      </p:sp>
      <p:sp>
        <p:nvSpPr>
          <p:cNvPr id="12" name="Rectangle 11">
            <a:extLst>
              <a:ext uri="{FF2B5EF4-FFF2-40B4-BE49-F238E27FC236}">
                <a16:creationId xmlns:a16="http://schemas.microsoft.com/office/drawing/2014/main" id="{B58713F4-1CB1-F810-104C-1A2793EAEDA1}"/>
              </a:ext>
            </a:extLst>
          </p:cNvPr>
          <p:cNvSpPr/>
          <p:nvPr/>
        </p:nvSpPr>
        <p:spPr>
          <a:xfrm>
            <a:off x="340735" y="4940699"/>
            <a:ext cx="4991100" cy="353064"/>
          </a:xfrm>
          <a:prstGeom prst="rect">
            <a:avLst/>
          </a:prstGeom>
          <a:solidFill>
            <a:srgbClr val="B6CA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404423"/>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‘classique’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PLV Thématique &amp; Offres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rgbClr val="B6CA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rgbClr val="B6CA4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5" name="Image 4">
            <a:extLst>
              <a:ext uri="{FF2B5EF4-FFF2-40B4-BE49-F238E27FC236}">
                <a16:creationId xmlns:a16="http://schemas.microsoft.com/office/drawing/2014/main" id="{F5AAE806-69C0-7B80-72E0-228C8E23BE0A}"/>
              </a:ext>
            </a:extLst>
          </p:cNvPr>
          <p:cNvPicPr>
            <a:picLocks noChangeAspect="1"/>
          </p:cNvPicPr>
          <p:nvPr/>
        </p:nvPicPr>
        <p:blipFill>
          <a:blip r:embed="rId2"/>
          <a:stretch>
            <a:fillRect/>
          </a:stretch>
        </p:blipFill>
        <p:spPr>
          <a:xfrm>
            <a:off x="8835074" y="68853"/>
            <a:ext cx="2650682" cy="2043610"/>
          </a:xfrm>
          <a:prstGeom prst="rect">
            <a:avLst/>
          </a:prstGeom>
        </p:spPr>
      </p:pic>
      <p:sp>
        <p:nvSpPr>
          <p:cNvPr id="18" name="ZoneTexte 17">
            <a:extLst>
              <a:ext uri="{FF2B5EF4-FFF2-40B4-BE49-F238E27FC236}">
                <a16:creationId xmlns:a16="http://schemas.microsoft.com/office/drawing/2014/main" id="{6EC3217E-5C6C-7EB2-126C-A73BEE67F3B4}"/>
              </a:ext>
            </a:extLst>
          </p:cNvPr>
          <p:cNvSpPr txBox="1"/>
          <p:nvPr/>
        </p:nvSpPr>
        <p:spPr>
          <a:xfrm>
            <a:off x="249165" y="2166059"/>
            <a:ext cx="12095451" cy="584775"/>
          </a:xfrm>
          <a:prstGeom prst="rect">
            <a:avLst/>
          </a:prstGeom>
          <a:noFill/>
        </p:spPr>
        <p:txBody>
          <a:bodyPr wrap="square">
            <a:spAutoFit/>
          </a:bodyPr>
          <a:lstStyle/>
          <a:p>
            <a:r>
              <a:rPr lang="fr-FR" sz="1600" dirty="0">
                <a:latin typeface="Avenir Next LT Pro" panose="020B0504020202020204" pitchFamily="34" charset="0"/>
              </a:rPr>
              <a:t>Pour embellir son jardin, entretenir son potager,  s'occuper de ses animaux ou simplement préparer les beaux jours rendez-vous chez Point Vert &amp; Magasin Vert pour trouver les meilleures idées, conseils et offres du moment.</a:t>
            </a:r>
          </a:p>
        </p:txBody>
      </p:sp>
    </p:spTree>
    <p:extLst>
      <p:ext uri="{BB962C8B-B14F-4D97-AF65-F5344CB8AC3E}">
        <p14:creationId xmlns:p14="http://schemas.microsoft.com/office/powerpoint/2010/main" val="18746035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a:xfrm>
            <a:off x="300038" y="197771"/>
            <a:ext cx="11591924" cy="758439"/>
          </a:xfrm>
        </p:spPr>
        <p:txBody>
          <a:bodyPr/>
          <a:lstStyle/>
          <a:p>
            <a:pPr algn="l"/>
            <a:r>
              <a:rPr lang="fr-FR" sz="3600" dirty="0"/>
              <a:t>LES OPERATIONS TRANSVERSES </a:t>
            </a:r>
            <a:br>
              <a:rPr lang="fr-FR" sz="3600" dirty="0"/>
            </a:br>
            <a:r>
              <a:rPr lang="fr-FR" sz="3600" dirty="0"/>
              <a:t>DE SAISON</a:t>
            </a:r>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10037142" cy="707886"/>
          </a:xfrm>
          <a:prstGeom prst="rect">
            <a:avLst/>
          </a:prstGeom>
          <a:noFill/>
        </p:spPr>
        <p:txBody>
          <a:bodyPr wrap="square" rtlCol="0">
            <a:spAutoFit/>
          </a:bodyPr>
          <a:lstStyle/>
          <a:p>
            <a:r>
              <a:rPr lang="fr-FR" sz="4000" i="1" dirty="0"/>
              <a:t>JARDIN DETENTE</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615662"/>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2960165"/>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Mai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371115"/>
            <a:ext cx="4991100" cy="353065"/>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607101"/>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Chemin de Fer -  Prospectus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2931343"/>
            <a:ext cx="6322763" cy="4124206"/>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Format classique</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Nb de pages : 12  (Identique MV/PV?)</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~7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par page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Offres/</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de Couv : ?</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1 ou 2 emplacements : Projet MDD (2/3 produits)</a:t>
            </a:r>
          </a:p>
          <a:p>
            <a:r>
              <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projets? Quels produits ?</a:t>
            </a:r>
          </a:p>
          <a:p>
            <a:endPar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 encarts Conseil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1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produits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activées dans le prospectus ?</a:t>
            </a: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PV : Chemin de fer</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MV:  Chemin de fer</a:t>
            </a: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4893875"/>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357599"/>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‘classique’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PLV Thématique &amp; Offres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6" name="Image 15">
            <a:extLst>
              <a:ext uri="{FF2B5EF4-FFF2-40B4-BE49-F238E27FC236}">
                <a16:creationId xmlns:a16="http://schemas.microsoft.com/office/drawing/2014/main" id="{D311A720-3255-5818-5A36-7173FAD60586}"/>
              </a:ext>
            </a:extLst>
          </p:cNvPr>
          <p:cNvPicPr>
            <a:picLocks noChangeAspect="1"/>
          </p:cNvPicPr>
          <p:nvPr/>
        </p:nvPicPr>
        <p:blipFill>
          <a:blip r:embed="rId2"/>
          <a:stretch>
            <a:fillRect/>
          </a:stretch>
        </p:blipFill>
        <p:spPr>
          <a:xfrm>
            <a:off x="8969218" y="306412"/>
            <a:ext cx="2535201" cy="1763853"/>
          </a:xfrm>
          <a:prstGeom prst="rect">
            <a:avLst/>
          </a:prstGeom>
        </p:spPr>
      </p:pic>
      <p:sp>
        <p:nvSpPr>
          <p:cNvPr id="17" name="Rectangle 16">
            <a:extLst>
              <a:ext uri="{FF2B5EF4-FFF2-40B4-BE49-F238E27FC236}">
                <a16:creationId xmlns:a16="http://schemas.microsoft.com/office/drawing/2014/main" id="{51A55853-5980-C3E9-3EC3-87930AA065A9}"/>
              </a:ext>
            </a:extLst>
          </p:cNvPr>
          <p:cNvSpPr/>
          <p:nvPr/>
        </p:nvSpPr>
        <p:spPr>
          <a:xfrm>
            <a:off x="416617" y="3766691"/>
            <a:ext cx="6633533" cy="95410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Format  </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Radio 	Digital (Display + RS) 	Emailing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Mailing  Courier </a:t>
            </a:r>
          </a:p>
        </p:txBody>
      </p:sp>
      <p:sp>
        <p:nvSpPr>
          <p:cNvPr id="2" name="ZoneTexte 1">
            <a:extLst>
              <a:ext uri="{FF2B5EF4-FFF2-40B4-BE49-F238E27FC236}">
                <a16:creationId xmlns:a16="http://schemas.microsoft.com/office/drawing/2014/main" id="{FC2F937E-CAD9-CACA-253F-7849A204CF43}"/>
              </a:ext>
            </a:extLst>
          </p:cNvPr>
          <p:cNvSpPr txBox="1"/>
          <p:nvPr/>
        </p:nvSpPr>
        <p:spPr>
          <a:xfrm>
            <a:off x="310770" y="2020713"/>
            <a:ext cx="9291754" cy="584775"/>
          </a:xfrm>
          <a:prstGeom prst="rect">
            <a:avLst/>
          </a:prstGeom>
          <a:noFill/>
        </p:spPr>
        <p:txBody>
          <a:bodyPr wrap="square">
            <a:spAutoFit/>
          </a:bodyPr>
          <a:lstStyle/>
          <a:p>
            <a:r>
              <a:rPr lang="fr-FR" sz="1600" dirty="0">
                <a:latin typeface="Avenir Next LT Pro" panose="020B0504020202020204" pitchFamily="34" charset="0"/>
              </a:rPr>
              <a:t>Le meilleur rapport qualité/prix pour vous permettre de profiter de votre extérieur : se détendre, manger, apprécier la vie en extérieur </a:t>
            </a:r>
          </a:p>
        </p:txBody>
      </p:sp>
    </p:spTree>
    <p:extLst>
      <p:ext uri="{BB962C8B-B14F-4D97-AF65-F5344CB8AC3E}">
        <p14:creationId xmlns:p14="http://schemas.microsoft.com/office/powerpoint/2010/main" val="9802657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p:txBody>
          <a:bodyPr/>
          <a:lstStyle/>
          <a:p>
            <a:pPr algn="l"/>
            <a:r>
              <a:rPr lang="fr-FR" dirty="0"/>
              <a:t>TEMPS FORTS</a:t>
            </a:r>
            <a:r>
              <a:rPr lang="fr-FR" sz="2800" dirty="0"/>
              <a:t> [BLOC WEEK-END]</a:t>
            </a:r>
            <a:endParaRPr lang="fr-FR" dirty="0"/>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8788206" cy="769441"/>
          </a:xfrm>
          <a:prstGeom prst="rect">
            <a:avLst/>
          </a:prstGeom>
          <a:noFill/>
        </p:spPr>
        <p:txBody>
          <a:bodyPr wrap="square" rtlCol="0">
            <a:spAutoFit/>
          </a:bodyPr>
          <a:lstStyle/>
          <a:p>
            <a:r>
              <a:rPr lang="fr-FR" sz="4400" i="1" dirty="0"/>
              <a:t>WEEK-END IMBATTABLE ANIMALERIE</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830552"/>
            <a:ext cx="4991100" cy="353064"/>
          </a:xfrm>
          <a:prstGeom prst="rect">
            <a:avLst/>
          </a:prstGeom>
          <a:solidFill>
            <a:srgbClr val="A20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3175055"/>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Juin 2025 – Durée d’opération : 4j –Ex Jeudi-Dimanche</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586005"/>
            <a:ext cx="4991100" cy="3530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7" y="3981581"/>
            <a:ext cx="6633533" cy="1554272"/>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de conquête	</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Mailing : Carte Postale</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Digital (RS)</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830552"/>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Offres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3146233"/>
            <a:ext cx="6322763" cy="1769715"/>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Quid d’une offre transverse MDD</a:t>
            </a:r>
          </a:p>
          <a:p>
            <a:r>
              <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10% sur l’ensemble des produits </a:t>
            </a:r>
            <a:r>
              <a:rPr lang="fr-FR" altLang="fr-FR" sz="1400" i="1" dirty="0" err="1">
                <a:solidFill>
                  <a:srgbClr val="2E2E2E"/>
                </a:solidFill>
                <a:latin typeface="Avenir Next LT Pro" panose="020B0504020202020204" pitchFamily="34" charset="0"/>
                <a:cs typeface="Helvetica" panose="020B0604020202020204" pitchFamily="34" charset="0"/>
                <a:sym typeface="Wingdings" panose="05000000000000000000" pitchFamily="2" charset="2"/>
              </a:rPr>
              <a:t>Yock</a:t>
            </a:r>
            <a:endPar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Offres produits animaleries</a:t>
            </a:r>
          </a:p>
          <a:p>
            <a:endPar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Offres duales : cartés et non cartés ?</a:t>
            </a:r>
            <a:endParaRPr lang="fr-FR" altLang="fr-FR" sz="11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5060919"/>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486825"/>
            <a:ext cx="5828861" cy="69249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Kit PLV réduit avec Thématique &amp; Offres produits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8" name="Image 17">
            <a:extLst>
              <a:ext uri="{FF2B5EF4-FFF2-40B4-BE49-F238E27FC236}">
                <a16:creationId xmlns:a16="http://schemas.microsoft.com/office/drawing/2014/main" id="{06B7F05A-C4E4-62CC-E367-10E227F2F1DF}"/>
              </a:ext>
            </a:extLst>
          </p:cNvPr>
          <p:cNvPicPr>
            <a:picLocks noChangeAspect="1"/>
          </p:cNvPicPr>
          <p:nvPr/>
        </p:nvPicPr>
        <p:blipFill>
          <a:blip r:embed="rId2"/>
          <a:stretch>
            <a:fillRect/>
          </a:stretch>
        </p:blipFill>
        <p:spPr>
          <a:xfrm>
            <a:off x="8966026" y="186814"/>
            <a:ext cx="2707862" cy="1813142"/>
          </a:xfrm>
          <a:prstGeom prst="rect">
            <a:avLst/>
          </a:prstGeom>
        </p:spPr>
      </p:pic>
      <p:sp>
        <p:nvSpPr>
          <p:cNvPr id="5" name="ZoneTexte 4">
            <a:extLst>
              <a:ext uri="{FF2B5EF4-FFF2-40B4-BE49-F238E27FC236}">
                <a16:creationId xmlns:a16="http://schemas.microsoft.com/office/drawing/2014/main" id="{ED2C3425-2B33-6997-82C0-746606086049}"/>
              </a:ext>
            </a:extLst>
          </p:cNvPr>
          <p:cNvSpPr txBox="1"/>
          <p:nvPr/>
        </p:nvSpPr>
        <p:spPr>
          <a:xfrm>
            <a:off x="300038" y="2303380"/>
            <a:ext cx="9390372" cy="369332"/>
          </a:xfrm>
          <a:prstGeom prst="rect">
            <a:avLst/>
          </a:prstGeom>
          <a:noFill/>
        </p:spPr>
        <p:txBody>
          <a:bodyPr wrap="square">
            <a:spAutoFit/>
          </a:bodyPr>
          <a:lstStyle/>
          <a:p>
            <a:r>
              <a:rPr lang="fr-FR" dirty="0">
                <a:latin typeface="Avenir Next LT Pro" panose="020B0504020202020204" pitchFamily="34" charset="0"/>
              </a:rPr>
              <a:t> Les meilleures offres de saison pour nourrir, soigner, équiper tous vos animaux</a:t>
            </a:r>
          </a:p>
        </p:txBody>
      </p:sp>
    </p:spTree>
    <p:extLst>
      <p:ext uri="{BB962C8B-B14F-4D97-AF65-F5344CB8AC3E}">
        <p14:creationId xmlns:p14="http://schemas.microsoft.com/office/powerpoint/2010/main" val="16112560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a:xfrm>
            <a:off x="300038" y="197771"/>
            <a:ext cx="11591924" cy="758439"/>
          </a:xfrm>
        </p:spPr>
        <p:txBody>
          <a:bodyPr/>
          <a:lstStyle/>
          <a:p>
            <a:pPr algn="l"/>
            <a:r>
              <a:rPr lang="fr-FR" sz="3600" dirty="0"/>
              <a:t>LES OPERATIONS TRANSVERSES </a:t>
            </a:r>
            <a:br>
              <a:rPr lang="fr-FR" sz="3600" dirty="0"/>
            </a:br>
            <a:r>
              <a:rPr lang="fr-FR" sz="3600" dirty="0"/>
              <a:t>DE SAISON</a:t>
            </a:r>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10037142" cy="707886"/>
          </a:xfrm>
          <a:prstGeom prst="rect">
            <a:avLst/>
          </a:prstGeom>
          <a:noFill/>
        </p:spPr>
        <p:txBody>
          <a:bodyPr wrap="square" rtlCol="0">
            <a:spAutoFit/>
          </a:bodyPr>
          <a:lstStyle/>
          <a:p>
            <a:r>
              <a:rPr lang="fr-FR" sz="4000" i="1" dirty="0"/>
              <a:t>100% Origines locales</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749477"/>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3093980"/>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Juin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504930"/>
            <a:ext cx="4991100" cy="353065"/>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5027690"/>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6" name="Image 15">
            <a:extLst>
              <a:ext uri="{FF2B5EF4-FFF2-40B4-BE49-F238E27FC236}">
                <a16:creationId xmlns:a16="http://schemas.microsoft.com/office/drawing/2014/main" id="{D311A720-3255-5818-5A36-7173FAD60586}"/>
              </a:ext>
            </a:extLst>
          </p:cNvPr>
          <p:cNvPicPr>
            <a:picLocks noChangeAspect="1"/>
          </p:cNvPicPr>
          <p:nvPr/>
        </p:nvPicPr>
        <p:blipFill>
          <a:blip r:embed="rId2"/>
          <a:stretch>
            <a:fillRect/>
          </a:stretch>
        </p:blipFill>
        <p:spPr>
          <a:xfrm>
            <a:off x="8969218" y="306412"/>
            <a:ext cx="2535201" cy="1763853"/>
          </a:xfrm>
          <a:prstGeom prst="rect">
            <a:avLst/>
          </a:prstGeom>
        </p:spPr>
      </p:pic>
      <p:sp>
        <p:nvSpPr>
          <p:cNvPr id="2" name="Rectangle 1">
            <a:extLst>
              <a:ext uri="{FF2B5EF4-FFF2-40B4-BE49-F238E27FC236}">
                <a16:creationId xmlns:a16="http://schemas.microsoft.com/office/drawing/2014/main" id="{871E70BE-BA6D-446B-E525-0BFF3AAA369D}"/>
              </a:ext>
            </a:extLst>
          </p:cNvPr>
          <p:cNvSpPr/>
          <p:nvPr/>
        </p:nvSpPr>
        <p:spPr>
          <a:xfrm>
            <a:off x="416617" y="3900506"/>
            <a:ext cx="6633533" cy="1123384"/>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Digital (Display + RS)</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SMS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5" name="Rectangle 4">
            <a:extLst>
              <a:ext uri="{FF2B5EF4-FFF2-40B4-BE49-F238E27FC236}">
                <a16:creationId xmlns:a16="http://schemas.microsoft.com/office/drawing/2014/main" id="{66E971E7-6FF0-C4E2-87F6-4A113D26305C}"/>
              </a:ext>
            </a:extLst>
          </p:cNvPr>
          <p:cNvSpPr/>
          <p:nvPr/>
        </p:nvSpPr>
        <p:spPr>
          <a:xfrm>
            <a:off x="340735" y="5405750"/>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thématique uniquement</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Avec stop rayon ‘Origines Locales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9" name="Rectangle 18">
            <a:extLst>
              <a:ext uri="{FF2B5EF4-FFF2-40B4-BE49-F238E27FC236}">
                <a16:creationId xmlns:a16="http://schemas.microsoft.com/office/drawing/2014/main" id="{70E2BD2E-BFC4-15DA-EC1A-492D562F2CFF}"/>
              </a:ext>
            </a:extLst>
          </p:cNvPr>
          <p:cNvSpPr/>
          <p:nvPr/>
        </p:nvSpPr>
        <p:spPr>
          <a:xfrm>
            <a:off x="6096000" y="2749477"/>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Offres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20" name="Rectangle 19">
            <a:extLst>
              <a:ext uri="{FF2B5EF4-FFF2-40B4-BE49-F238E27FC236}">
                <a16:creationId xmlns:a16="http://schemas.microsoft.com/office/drawing/2014/main" id="{4719DC3B-1436-C510-7847-57E9C261BF25}"/>
              </a:ext>
            </a:extLst>
          </p:cNvPr>
          <p:cNvSpPr/>
          <p:nvPr/>
        </p:nvSpPr>
        <p:spPr>
          <a:xfrm>
            <a:off x="6201847" y="3065158"/>
            <a:ext cx="6322763" cy="1554272"/>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Quid d’une offre transverse Produits locaux</a:t>
            </a:r>
          </a:p>
          <a:p>
            <a:r>
              <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2 produits locaux achetés le 3</a:t>
            </a:r>
            <a:r>
              <a:rPr lang="fr-FR" altLang="fr-FR" sz="1400" i="1" baseline="300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ème</a:t>
            </a:r>
            <a:r>
              <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 offert</a:t>
            </a:r>
          </a:p>
          <a:p>
            <a:r>
              <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Produits repérés en magasin</a:t>
            </a:r>
          </a:p>
          <a:p>
            <a:endPar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r>
              <a:rPr lang="fr-FR" altLang="fr-FR" sz="14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 </a:t>
            </a:r>
            <a:endParaRPr lang="fr-FR" altLang="fr-FR" sz="11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21" name="ZoneTexte 20">
            <a:extLst>
              <a:ext uri="{FF2B5EF4-FFF2-40B4-BE49-F238E27FC236}">
                <a16:creationId xmlns:a16="http://schemas.microsoft.com/office/drawing/2014/main" id="{23BABD23-4BC8-279C-A2FF-D9922432D61A}"/>
              </a:ext>
            </a:extLst>
          </p:cNvPr>
          <p:cNvSpPr txBox="1"/>
          <p:nvPr/>
        </p:nvSpPr>
        <p:spPr>
          <a:xfrm>
            <a:off x="280765" y="2174779"/>
            <a:ext cx="10156775" cy="584775"/>
          </a:xfrm>
          <a:prstGeom prst="rect">
            <a:avLst/>
          </a:prstGeom>
          <a:noFill/>
        </p:spPr>
        <p:txBody>
          <a:bodyPr wrap="square">
            <a:spAutoFit/>
          </a:bodyPr>
          <a:lstStyle/>
          <a:p>
            <a:r>
              <a:rPr lang="fr-FR" sz="1600" dirty="0">
                <a:latin typeface="Avenir Next LT Pro" panose="020B0504020202020204" pitchFamily="34" charset="0"/>
              </a:rPr>
              <a:t>Profitez d’un assortiment dédié aux produits locaux (plantes, produits alimentaires…)</a:t>
            </a:r>
            <a:br>
              <a:rPr lang="fr-FR" sz="1600" dirty="0">
                <a:latin typeface="Avenir Next LT Pro" panose="020B0504020202020204" pitchFamily="34" charset="0"/>
              </a:rPr>
            </a:br>
            <a:r>
              <a:rPr lang="fr-FR" sz="1600" dirty="0">
                <a:latin typeface="Avenir Next LT Pro" panose="020B0504020202020204" pitchFamily="34" charset="0"/>
              </a:rPr>
              <a:t>Mise en avant de l’engagement local de l’enseigne</a:t>
            </a:r>
          </a:p>
        </p:txBody>
      </p:sp>
    </p:spTree>
    <p:extLst>
      <p:ext uri="{BB962C8B-B14F-4D97-AF65-F5344CB8AC3E}">
        <p14:creationId xmlns:p14="http://schemas.microsoft.com/office/powerpoint/2010/main" val="12599669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a:xfrm>
            <a:off x="300038" y="197771"/>
            <a:ext cx="11591924" cy="758439"/>
          </a:xfrm>
        </p:spPr>
        <p:txBody>
          <a:bodyPr/>
          <a:lstStyle/>
          <a:p>
            <a:pPr algn="l"/>
            <a:r>
              <a:rPr lang="fr-FR" sz="3600" dirty="0"/>
              <a:t>LES OPERATIONS TRANSVERSES </a:t>
            </a:r>
            <a:br>
              <a:rPr lang="fr-FR" sz="3600" dirty="0"/>
            </a:br>
            <a:r>
              <a:rPr lang="fr-FR" sz="3600" dirty="0"/>
              <a:t>DE SAISON</a:t>
            </a:r>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10037142" cy="707886"/>
          </a:xfrm>
          <a:prstGeom prst="rect">
            <a:avLst/>
          </a:prstGeom>
          <a:noFill/>
        </p:spPr>
        <p:txBody>
          <a:bodyPr wrap="square" rtlCol="0">
            <a:spAutoFit/>
          </a:bodyPr>
          <a:lstStyle/>
          <a:p>
            <a:r>
              <a:rPr lang="fr-FR" sz="4000" i="1" dirty="0"/>
              <a:t>CUISINE D’ETE</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714838"/>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3059341"/>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Juillet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470291"/>
            <a:ext cx="4991100" cy="353065"/>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688368"/>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Chemin de Fer -  Prospectus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4993051"/>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6" name="Image 15">
            <a:extLst>
              <a:ext uri="{FF2B5EF4-FFF2-40B4-BE49-F238E27FC236}">
                <a16:creationId xmlns:a16="http://schemas.microsoft.com/office/drawing/2014/main" id="{D311A720-3255-5818-5A36-7173FAD60586}"/>
              </a:ext>
            </a:extLst>
          </p:cNvPr>
          <p:cNvPicPr>
            <a:picLocks noChangeAspect="1"/>
          </p:cNvPicPr>
          <p:nvPr/>
        </p:nvPicPr>
        <p:blipFill>
          <a:blip r:embed="rId2"/>
          <a:stretch>
            <a:fillRect/>
          </a:stretch>
        </p:blipFill>
        <p:spPr>
          <a:xfrm>
            <a:off x="8969218" y="306412"/>
            <a:ext cx="2535201" cy="1763853"/>
          </a:xfrm>
          <a:prstGeom prst="rect">
            <a:avLst/>
          </a:prstGeom>
        </p:spPr>
      </p:pic>
      <p:sp>
        <p:nvSpPr>
          <p:cNvPr id="5" name="ZoneTexte 4">
            <a:extLst>
              <a:ext uri="{FF2B5EF4-FFF2-40B4-BE49-F238E27FC236}">
                <a16:creationId xmlns:a16="http://schemas.microsoft.com/office/drawing/2014/main" id="{8DCB5B0A-5C5F-ECAE-182D-0F432926280B}"/>
              </a:ext>
            </a:extLst>
          </p:cNvPr>
          <p:cNvSpPr txBox="1"/>
          <p:nvPr/>
        </p:nvSpPr>
        <p:spPr>
          <a:xfrm>
            <a:off x="280766" y="2174779"/>
            <a:ext cx="11717946" cy="584775"/>
          </a:xfrm>
          <a:prstGeom prst="rect">
            <a:avLst/>
          </a:prstGeom>
          <a:noFill/>
        </p:spPr>
        <p:txBody>
          <a:bodyPr wrap="square">
            <a:spAutoFit/>
          </a:bodyPr>
          <a:lstStyle/>
          <a:p>
            <a:r>
              <a:rPr lang="fr-FR" sz="1600" dirty="0">
                <a:latin typeface="Avenir Next LT Pro" panose="020B0504020202020204" pitchFamily="34" charset="0"/>
              </a:rPr>
              <a:t>Trouver le meilleur équipement pour me permettre de réaliser productions maison . C’est le moment de profiter de sa production de légumes et de fruits. </a:t>
            </a:r>
          </a:p>
        </p:txBody>
      </p:sp>
      <p:sp>
        <p:nvSpPr>
          <p:cNvPr id="20" name="Rectangle 19">
            <a:extLst>
              <a:ext uri="{FF2B5EF4-FFF2-40B4-BE49-F238E27FC236}">
                <a16:creationId xmlns:a16="http://schemas.microsoft.com/office/drawing/2014/main" id="{EFCAF2F5-AAC7-9D75-1768-9A2934BA21B6}"/>
              </a:ext>
            </a:extLst>
          </p:cNvPr>
          <p:cNvSpPr/>
          <p:nvPr/>
        </p:nvSpPr>
        <p:spPr>
          <a:xfrm>
            <a:off x="416617" y="3903250"/>
            <a:ext cx="6633533" cy="1338828"/>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Digital</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Digital (Display + RS) 	Emailing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Mailing  Courier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21" name="Rectangle 20">
            <a:extLst>
              <a:ext uri="{FF2B5EF4-FFF2-40B4-BE49-F238E27FC236}">
                <a16:creationId xmlns:a16="http://schemas.microsoft.com/office/drawing/2014/main" id="{9D4E1CAE-AAD3-C2E4-D7BE-9075D2E6A221}"/>
              </a:ext>
            </a:extLst>
          </p:cNvPr>
          <p:cNvSpPr/>
          <p:nvPr/>
        </p:nvSpPr>
        <p:spPr>
          <a:xfrm>
            <a:off x="6201847" y="3067902"/>
            <a:ext cx="6322763" cy="3739485"/>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digital avec relais sur fiche produit</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Format classique</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Nb de pages : 4  (Identique MV/PV?)</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~7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par page </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Offres/</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de Couv : ?</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1 ou 2 emplacements : Projet MDD (2/3 produits)</a:t>
            </a:r>
          </a:p>
          <a:p>
            <a:r>
              <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projets? Quels produits ?</a:t>
            </a:r>
          </a:p>
          <a:p>
            <a:endPar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 encarts Conseil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1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produits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activées dans le prospectus ?</a:t>
            </a: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PV : Chemin de fer</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MV:  Chemin de fer</a:t>
            </a:r>
          </a:p>
        </p:txBody>
      </p:sp>
      <p:sp>
        <p:nvSpPr>
          <p:cNvPr id="22" name="Rectangle 21">
            <a:extLst>
              <a:ext uri="{FF2B5EF4-FFF2-40B4-BE49-F238E27FC236}">
                <a16:creationId xmlns:a16="http://schemas.microsoft.com/office/drawing/2014/main" id="{52E5FA08-39A1-336F-3981-78EE0739FB96}"/>
              </a:ext>
            </a:extLst>
          </p:cNvPr>
          <p:cNvSpPr/>
          <p:nvPr/>
        </p:nvSpPr>
        <p:spPr>
          <a:xfrm>
            <a:off x="340735" y="5408494"/>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‘classique’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PLV Thématique &amp; Offres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8063459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p:txBody>
          <a:bodyPr/>
          <a:lstStyle/>
          <a:p>
            <a:pPr algn="l"/>
            <a:r>
              <a:rPr lang="fr-FR" dirty="0"/>
              <a:t>TEMPS FORTS</a:t>
            </a:r>
            <a:r>
              <a:rPr lang="fr-FR" sz="2800" dirty="0"/>
              <a:t> [BLOC WEEK-END]</a:t>
            </a:r>
            <a:endParaRPr lang="fr-FR" dirty="0"/>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8788206" cy="769441"/>
          </a:xfrm>
          <a:prstGeom prst="rect">
            <a:avLst/>
          </a:prstGeom>
          <a:noFill/>
        </p:spPr>
        <p:txBody>
          <a:bodyPr wrap="square" rtlCol="0">
            <a:spAutoFit/>
          </a:bodyPr>
          <a:lstStyle/>
          <a:p>
            <a:r>
              <a:rPr lang="fr-FR" sz="4400" i="1" dirty="0"/>
              <a:t>WEEK-END IMBATTABLE Rentrée</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830552"/>
            <a:ext cx="4991100" cy="353064"/>
          </a:xfrm>
          <a:prstGeom prst="rect">
            <a:avLst/>
          </a:prstGeom>
          <a:solidFill>
            <a:srgbClr val="A20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3175055"/>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Sept 2025 – Durée d’opération : 4j –Ex Jeudi-Dimanche</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586005"/>
            <a:ext cx="4991100" cy="3530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7" y="3981581"/>
            <a:ext cx="6633533" cy="1554272"/>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de conquête	</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Mailing : Carte Postale</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Digital (RS)</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830552"/>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Offres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3146233"/>
            <a:ext cx="6322763" cy="1338828"/>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Quid d’une offre transverse </a:t>
            </a: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-XX% sur votre article préféré</a:t>
            </a:r>
          </a:p>
          <a:p>
            <a:endPar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 </a:t>
            </a:r>
            <a:endParaRPr lang="fr-FR" altLang="fr-FR" sz="11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5060919"/>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486825"/>
            <a:ext cx="5828861" cy="69249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Kit PLV réduit avec Thématique &amp; Offres produits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8" name="Image 17">
            <a:extLst>
              <a:ext uri="{FF2B5EF4-FFF2-40B4-BE49-F238E27FC236}">
                <a16:creationId xmlns:a16="http://schemas.microsoft.com/office/drawing/2014/main" id="{06B7F05A-C4E4-62CC-E367-10E227F2F1DF}"/>
              </a:ext>
            </a:extLst>
          </p:cNvPr>
          <p:cNvPicPr>
            <a:picLocks noChangeAspect="1"/>
          </p:cNvPicPr>
          <p:nvPr/>
        </p:nvPicPr>
        <p:blipFill>
          <a:blip r:embed="rId2"/>
          <a:stretch>
            <a:fillRect/>
          </a:stretch>
        </p:blipFill>
        <p:spPr>
          <a:xfrm>
            <a:off x="8966026" y="186814"/>
            <a:ext cx="2707862" cy="1813142"/>
          </a:xfrm>
          <a:prstGeom prst="rect">
            <a:avLst/>
          </a:prstGeom>
        </p:spPr>
      </p:pic>
      <p:sp>
        <p:nvSpPr>
          <p:cNvPr id="5" name="ZoneTexte 4">
            <a:extLst>
              <a:ext uri="{FF2B5EF4-FFF2-40B4-BE49-F238E27FC236}">
                <a16:creationId xmlns:a16="http://schemas.microsoft.com/office/drawing/2014/main" id="{ED2C3425-2B33-6997-82C0-746606086049}"/>
              </a:ext>
            </a:extLst>
          </p:cNvPr>
          <p:cNvSpPr txBox="1"/>
          <p:nvPr/>
        </p:nvSpPr>
        <p:spPr>
          <a:xfrm>
            <a:off x="300037" y="2303380"/>
            <a:ext cx="10115201" cy="369332"/>
          </a:xfrm>
          <a:prstGeom prst="rect">
            <a:avLst/>
          </a:prstGeom>
          <a:noFill/>
        </p:spPr>
        <p:txBody>
          <a:bodyPr wrap="square">
            <a:spAutoFit/>
          </a:bodyPr>
          <a:lstStyle/>
          <a:p>
            <a:r>
              <a:rPr lang="fr-FR" dirty="0">
                <a:latin typeface="Avenir Next LT Pro" panose="020B0504020202020204" pitchFamily="34" charset="0"/>
              </a:rPr>
              <a:t> Les meilleures offres de la rentrée pour s’équiper, s’occuper de ses animaux, se </a:t>
            </a:r>
            <a:r>
              <a:rPr lang="fr-FR" dirty="0" err="1">
                <a:latin typeface="Avenir Next LT Pro" panose="020B0504020202020204" pitchFamily="34" charset="0"/>
              </a:rPr>
              <a:t>nourrrir</a:t>
            </a:r>
            <a:r>
              <a:rPr lang="fr-FR" dirty="0">
                <a:latin typeface="Avenir Next LT Pro" panose="020B0504020202020204" pitchFamily="34" charset="0"/>
              </a:rPr>
              <a:t>…</a:t>
            </a:r>
          </a:p>
        </p:txBody>
      </p:sp>
    </p:spTree>
    <p:extLst>
      <p:ext uri="{BB962C8B-B14F-4D97-AF65-F5344CB8AC3E}">
        <p14:creationId xmlns:p14="http://schemas.microsoft.com/office/powerpoint/2010/main" val="26947039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a:xfrm>
            <a:off x="300038" y="197771"/>
            <a:ext cx="11591924" cy="758439"/>
          </a:xfrm>
        </p:spPr>
        <p:txBody>
          <a:bodyPr/>
          <a:lstStyle/>
          <a:p>
            <a:pPr algn="l"/>
            <a:r>
              <a:rPr lang="fr-FR" sz="3600" dirty="0"/>
              <a:t>LES OPERATIONS TRANSVERSES </a:t>
            </a:r>
            <a:br>
              <a:rPr lang="fr-FR" sz="3600" dirty="0"/>
            </a:br>
            <a:r>
              <a:rPr lang="fr-FR" sz="3600" dirty="0"/>
              <a:t>DE SAISON</a:t>
            </a:r>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10037142" cy="707886"/>
          </a:xfrm>
          <a:prstGeom prst="rect">
            <a:avLst/>
          </a:prstGeom>
          <a:noFill/>
        </p:spPr>
        <p:txBody>
          <a:bodyPr wrap="square" rtlCol="0">
            <a:spAutoFit/>
          </a:bodyPr>
          <a:lstStyle/>
          <a:p>
            <a:r>
              <a:rPr lang="fr-FR" sz="4000" i="1" dirty="0"/>
              <a:t>NATURELLEMENT MDD</a:t>
            </a: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6" name="Image 15">
            <a:extLst>
              <a:ext uri="{FF2B5EF4-FFF2-40B4-BE49-F238E27FC236}">
                <a16:creationId xmlns:a16="http://schemas.microsoft.com/office/drawing/2014/main" id="{D311A720-3255-5818-5A36-7173FAD60586}"/>
              </a:ext>
            </a:extLst>
          </p:cNvPr>
          <p:cNvPicPr>
            <a:picLocks noChangeAspect="1"/>
          </p:cNvPicPr>
          <p:nvPr/>
        </p:nvPicPr>
        <p:blipFill>
          <a:blip r:embed="rId2"/>
          <a:stretch>
            <a:fillRect/>
          </a:stretch>
        </p:blipFill>
        <p:spPr>
          <a:xfrm>
            <a:off x="8969218" y="306412"/>
            <a:ext cx="2535201" cy="1763853"/>
          </a:xfrm>
          <a:prstGeom prst="rect">
            <a:avLst/>
          </a:prstGeom>
        </p:spPr>
      </p:pic>
      <p:sp>
        <p:nvSpPr>
          <p:cNvPr id="5" name="ZoneTexte 4">
            <a:extLst>
              <a:ext uri="{FF2B5EF4-FFF2-40B4-BE49-F238E27FC236}">
                <a16:creationId xmlns:a16="http://schemas.microsoft.com/office/drawing/2014/main" id="{8DCB5B0A-5C5F-ECAE-182D-0F432926280B}"/>
              </a:ext>
            </a:extLst>
          </p:cNvPr>
          <p:cNvSpPr txBox="1"/>
          <p:nvPr/>
        </p:nvSpPr>
        <p:spPr>
          <a:xfrm>
            <a:off x="280765" y="2174779"/>
            <a:ext cx="10613975" cy="584775"/>
          </a:xfrm>
          <a:prstGeom prst="rect">
            <a:avLst/>
          </a:prstGeom>
          <a:noFill/>
        </p:spPr>
        <p:txBody>
          <a:bodyPr wrap="square">
            <a:spAutoFit/>
          </a:bodyPr>
          <a:lstStyle/>
          <a:p>
            <a:r>
              <a:rPr lang="fr-FR" sz="1600" dirty="0">
                <a:latin typeface="Avenir Next LT Pro" panose="020B0504020202020204" pitchFamily="34" charset="0"/>
              </a:rPr>
              <a:t>Faites le plein de produits exclusifs Point Vert &amp; Magasin Vert pour le jardin, la maison ou les animaux de compagnies,. Profitez d'offres sur des centaines de produits exclusifs pensés pour vous. . </a:t>
            </a:r>
          </a:p>
        </p:txBody>
      </p:sp>
      <p:sp>
        <p:nvSpPr>
          <p:cNvPr id="2" name="Rectangle 1">
            <a:extLst>
              <a:ext uri="{FF2B5EF4-FFF2-40B4-BE49-F238E27FC236}">
                <a16:creationId xmlns:a16="http://schemas.microsoft.com/office/drawing/2014/main" id="{7E4E7598-3650-9E7B-3A1A-BD1CF8BE2357}"/>
              </a:ext>
            </a:extLst>
          </p:cNvPr>
          <p:cNvSpPr/>
          <p:nvPr/>
        </p:nvSpPr>
        <p:spPr>
          <a:xfrm>
            <a:off x="300038" y="2811580"/>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8252C7D1-FBD2-4D6B-115D-CB27256812C1}"/>
              </a:ext>
            </a:extLst>
          </p:cNvPr>
          <p:cNvSpPr/>
          <p:nvPr/>
        </p:nvSpPr>
        <p:spPr>
          <a:xfrm>
            <a:off x="405885" y="3156083"/>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Sept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AF9BAFE7-A230-E0A1-F592-54B41D81F84A}"/>
              </a:ext>
            </a:extLst>
          </p:cNvPr>
          <p:cNvSpPr/>
          <p:nvPr/>
        </p:nvSpPr>
        <p:spPr>
          <a:xfrm>
            <a:off x="300038" y="3567033"/>
            <a:ext cx="4991100" cy="353065"/>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0F8F7815-48BB-240B-DD22-6A830D4F0CEE}"/>
              </a:ext>
            </a:extLst>
          </p:cNvPr>
          <p:cNvSpPr/>
          <p:nvPr/>
        </p:nvSpPr>
        <p:spPr>
          <a:xfrm>
            <a:off x="6085268" y="2803019"/>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Chemin de Fer -  Prospectus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7" name="Rectangle 16">
            <a:extLst>
              <a:ext uri="{FF2B5EF4-FFF2-40B4-BE49-F238E27FC236}">
                <a16:creationId xmlns:a16="http://schemas.microsoft.com/office/drawing/2014/main" id="{545A231A-2AF7-A778-2C23-C303ACA380CE}"/>
              </a:ext>
            </a:extLst>
          </p:cNvPr>
          <p:cNvSpPr/>
          <p:nvPr/>
        </p:nvSpPr>
        <p:spPr>
          <a:xfrm>
            <a:off x="6191115" y="3127261"/>
            <a:ext cx="6322763" cy="3524042"/>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Format Digest</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Nb de pages : 4 (Identique MV/PV?)</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~7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par page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Offres/</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de Couv : ?</a:t>
            </a:r>
          </a:p>
          <a:p>
            <a:endPar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 encarts Conseil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1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produits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activées dans le prospectus ?</a:t>
            </a: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PV : Chemin de fer</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MV:  Chemin de fer</a:t>
            </a: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8" name="Rectangle 17">
            <a:extLst>
              <a:ext uri="{FF2B5EF4-FFF2-40B4-BE49-F238E27FC236}">
                <a16:creationId xmlns:a16="http://schemas.microsoft.com/office/drawing/2014/main" id="{E5B2C080-29FF-B0BA-61C8-B081007F9E00}"/>
              </a:ext>
            </a:extLst>
          </p:cNvPr>
          <p:cNvSpPr/>
          <p:nvPr/>
        </p:nvSpPr>
        <p:spPr>
          <a:xfrm>
            <a:off x="330003" y="5089793"/>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9" name="Rectangle 18">
            <a:extLst>
              <a:ext uri="{FF2B5EF4-FFF2-40B4-BE49-F238E27FC236}">
                <a16:creationId xmlns:a16="http://schemas.microsoft.com/office/drawing/2014/main" id="{AC4C7F3F-3B39-319E-6539-FD08AE0D27E8}"/>
              </a:ext>
            </a:extLst>
          </p:cNvPr>
          <p:cNvSpPr/>
          <p:nvPr/>
        </p:nvSpPr>
        <p:spPr>
          <a:xfrm>
            <a:off x="330003" y="5442857"/>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‘classique’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PLV Thématique &amp; Offres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23" name="Rectangle 22">
            <a:extLst>
              <a:ext uri="{FF2B5EF4-FFF2-40B4-BE49-F238E27FC236}">
                <a16:creationId xmlns:a16="http://schemas.microsoft.com/office/drawing/2014/main" id="{022F64BC-C771-ED25-7197-CD0798F3079C}"/>
              </a:ext>
            </a:extLst>
          </p:cNvPr>
          <p:cNvSpPr/>
          <p:nvPr/>
        </p:nvSpPr>
        <p:spPr>
          <a:xfrm>
            <a:off x="405886" y="3962609"/>
            <a:ext cx="5270086" cy="95410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Digest  </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Radio 	Digital (Display + RS) 	Emailing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de Conquête</a:t>
            </a:r>
          </a:p>
        </p:txBody>
      </p:sp>
    </p:spTree>
    <p:extLst>
      <p:ext uri="{BB962C8B-B14F-4D97-AF65-F5344CB8AC3E}">
        <p14:creationId xmlns:p14="http://schemas.microsoft.com/office/powerpoint/2010/main" val="2368191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BD50D0F-8350-5E44-EF9B-E0AC70E5031F}"/>
              </a:ext>
            </a:extLst>
          </p:cNvPr>
          <p:cNvSpPr/>
          <p:nvPr/>
        </p:nvSpPr>
        <p:spPr>
          <a:xfrm>
            <a:off x="0" y="0"/>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Image 8" descr="Une image contenant texte, personne, habits, Visage humain&#10;&#10;Description générée automatiquement">
            <a:extLst>
              <a:ext uri="{FF2B5EF4-FFF2-40B4-BE49-F238E27FC236}">
                <a16:creationId xmlns:a16="http://schemas.microsoft.com/office/drawing/2014/main" id="{14DE3FB5-98A3-5B1C-3B59-2A6515C5141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25290" y="0"/>
            <a:ext cx="9141420" cy="6858000"/>
          </a:xfrm>
          <a:prstGeom prst="rect">
            <a:avLst/>
          </a:prstGeom>
        </p:spPr>
      </p:pic>
    </p:spTree>
    <p:extLst>
      <p:ext uri="{BB962C8B-B14F-4D97-AF65-F5344CB8AC3E}">
        <p14:creationId xmlns:p14="http://schemas.microsoft.com/office/powerpoint/2010/main" val="25707042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a:xfrm>
            <a:off x="300038" y="197771"/>
            <a:ext cx="11591924" cy="758439"/>
          </a:xfrm>
        </p:spPr>
        <p:txBody>
          <a:bodyPr/>
          <a:lstStyle/>
          <a:p>
            <a:pPr algn="l"/>
            <a:r>
              <a:rPr lang="fr-FR" sz="3600" dirty="0"/>
              <a:t>LES OPERATIONS TRANSVERSES </a:t>
            </a:r>
            <a:br>
              <a:rPr lang="fr-FR" sz="3600" dirty="0"/>
            </a:br>
            <a:r>
              <a:rPr lang="fr-FR" sz="3600" dirty="0"/>
              <a:t>DE SAISON</a:t>
            </a:r>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10037142" cy="707886"/>
          </a:xfrm>
          <a:prstGeom prst="rect">
            <a:avLst/>
          </a:prstGeom>
          <a:noFill/>
        </p:spPr>
        <p:txBody>
          <a:bodyPr wrap="square" rtlCol="0">
            <a:spAutoFit/>
          </a:bodyPr>
          <a:lstStyle/>
          <a:p>
            <a:r>
              <a:rPr lang="fr-FR" sz="4000" i="1" dirty="0"/>
              <a:t>PREPAREZ L’HIVER</a:t>
            </a: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6" name="Image 15">
            <a:extLst>
              <a:ext uri="{FF2B5EF4-FFF2-40B4-BE49-F238E27FC236}">
                <a16:creationId xmlns:a16="http://schemas.microsoft.com/office/drawing/2014/main" id="{D311A720-3255-5818-5A36-7173FAD60586}"/>
              </a:ext>
            </a:extLst>
          </p:cNvPr>
          <p:cNvPicPr>
            <a:picLocks noChangeAspect="1"/>
          </p:cNvPicPr>
          <p:nvPr/>
        </p:nvPicPr>
        <p:blipFill>
          <a:blip r:embed="rId2"/>
          <a:stretch>
            <a:fillRect/>
          </a:stretch>
        </p:blipFill>
        <p:spPr>
          <a:xfrm>
            <a:off x="8969218" y="306412"/>
            <a:ext cx="2535201" cy="1763853"/>
          </a:xfrm>
          <a:prstGeom prst="rect">
            <a:avLst/>
          </a:prstGeom>
        </p:spPr>
      </p:pic>
      <p:sp>
        <p:nvSpPr>
          <p:cNvPr id="5" name="ZoneTexte 4">
            <a:extLst>
              <a:ext uri="{FF2B5EF4-FFF2-40B4-BE49-F238E27FC236}">
                <a16:creationId xmlns:a16="http://schemas.microsoft.com/office/drawing/2014/main" id="{8DCB5B0A-5C5F-ECAE-182D-0F432926280B}"/>
              </a:ext>
            </a:extLst>
          </p:cNvPr>
          <p:cNvSpPr txBox="1"/>
          <p:nvPr/>
        </p:nvSpPr>
        <p:spPr>
          <a:xfrm>
            <a:off x="280766" y="2174779"/>
            <a:ext cx="11060024" cy="584775"/>
          </a:xfrm>
          <a:prstGeom prst="rect">
            <a:avLst/>
          </a:prstGeom>
          <a:noFill/>
        </p:spPr>
        <p:txBody>
          <a:bodyPr wrap="square">
            <a:spAutoFit/>
          </a:bodyPr>
          <a:lstStyle/>
          <a:p>
            <a:r>
              <a:rPr lang="fr-FR" sz="1600" dirty="0">
                <a:latin typeface="Avenir Next LT Pro" panose="020B0504020202020204" pitchFamily="34" charset="0"/>
              </a:rPr>
              <a:t>Préparer le jardin pour l’hiver pour qu’il puisse être prêt au printemps et produire un maximum en été. On prépare déjà la taille ou plantation de ses arbres fruitiers. On protège, on range, on nettoie. On est dans l’efficacité</a:t>
            </a:r>
          </a:p>
        </p:txBody>
      </p:sp>
      <p:sp>
        <p:nvSpPr>
          <p:cNvPr id="2" name="Rectangle 1">
            <a:extLst>
              <a:ext uri="{FF2B5EF4-FFF2-40B4-BE49-F238E27FC236}">
                <a16:creationId xmlns:a16="http://schemas.microsoft.com/office/drawing/2014/main" id="{7E4E7598-3650-9E7B-3A1A-BD1CF8BE2357}"/>
              </a:ext>
            </a:extLst>
          </p:cNvPr>
          <p:cNvSpPr/>
          <p:nvPr/>
        </p:nvSpPr>
        <p:spPr>
          <a:xfrm>
            <a:off x="300038" y="2811580"/>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8252C7D1-FBD2-4D6B-115D-CB27256812C1}"/>
              </a:ext>
            </a:extLst>
          </p:cNvPr>
          <p:cNvSpPr/>
          <p:nvPr/>
        </p:nvSpPr>
        <p:spPr>
          <a:xfrm>
            <a:off x="405885" y="3156083"/>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Octobre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AF9BAFE7-A230-E0A1-F592-54B41D81F84A}"/>
              </a:ext>
            </a:extLst>
          </p:cNvPr>
          <p:cNvSpPr/>
          <p:nvPr/>
        </p:nvSpPr>
        <p:spPr>
          <a:xfrm>
            <a:off x="300038" y="3567033"/>
            <a:ext cx="4991100" cy="353065"/>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0F8F7815-48BB-240B-DD22-6A830D4F0CEE}"/>
              </a:ext>
            </a:extLst>
          </p:cNvPr>
          <p:cNvSpPr/>
          <p:nvPr/>
        </p:nvSpPr>
        <p:spPr>
          <a:xfrm>
            <a:off x="6085268" y="2803019"/>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Chemin de Fer -  Prospectus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7" name="Rectangle 16">
            <a:extLst>
              <a:ext uri="{FF2B5EF4-FFF2-40B4-BE49-F238E27FC236}">
                <a16:creationId xmlns:a16="http://schemas.microsoft.com/office/drawing/2014/main" id="{545A231A-2AF7-A778-2C23-C303ACA380CE}"/>
              </a:ext>
            </a:extLst>
          </p:cNvPr>
          <p:cNvSpPr/>
          <p:nvPr/>
        </p:nvSpPr>
        <p:spPr>
          <a:xfrm>
            <a:off x="6191115" y="3127261"/>
            <a:ext cx="6322763" cy="3524042"/>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Format Classique</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Nb de pages : 8 (Identique MV/PV?)</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~7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par page </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Offres/</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de Couv : ?</a:t>
            </a:r>
          </a:p>
          <a:p>
            <a:endPar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 encarts Conseil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1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produits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activées dans le prospectus ?</a:t>
            </a: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PV : Chemin de fer</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MV:  Chemin de fer</a:t>
            </a: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8" name="Rectangle 17">
            <a:extLst>
              <a:ext uri="{FF2B5EF4-FFF2-40B4-BE49-F238E27FC236}">
                <a16:creationId xmlns:a16="http://schemas.microsoft.com/office/drawing/2014/main" id="{E5B2C080-29FF-B0BA-61C8-B081007F9E00}"/>
              </a:ext>
            </a:extLst>
          </p:cNvPr>
          <p:cNvSpPr/>
          <p:nvPr/>
        </p:nvSpPr>
        <p:spPr>
          <a:xfrm>
            <a:off x="330003" y="5089793"/>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9" name="Rectangle 18">
            <a:extLst>
              <a:ext uri="{FF2B5EF4-FFF2-40B4-BE49-F238E27FC236}">
                <a16:creationId xmlns:a16="http://schemas.microsoft.com/office/drawing/2014/main" id="{AC4C7F3F-3B39-319E-6539-FD08AE0D27E8}"/>
              </a:ext>
            </a:extLst>
          </p:cNvPr>
          <p:cNvSpPr/>
          <p:nvPr/>
        </p:nvSpPr>
        <p:spPr>
          <a:xfrm>
            <a:off x="330003" y="5442857"/>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‘classique’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PLV Thématique &amp; Offres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23" name="Rectangle 22">
            <a:extLst>
              <a:ext uri="{FF2B5EF4-FFF2-40B4-BE49-F238E27FC236}">
                <a16:creationId xmlns:a16="http://schemas.microsoft.com/office/drawing/2014/main" id="{022F64BC-C771-ED25-7197-CD0798F3079C}"/>
              </a:ext>
            </a:extLst>
          </p:cNvPr>
          <p:cNvSpPr/>
          <p:nvPr/>
        </p:nvSpPr>
        <p:spPr>
          <a:xfrm>
            <a:off x="405886" y="3962609"/>
            <a:ext cx="5270086" cy="95410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Radio 	Digital (Display + RS) 	Emailing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Mailing  Carte Postale</a:t>
            </a:r>
          </a:p>
        </p:txBody>
      </p:sp>
    </p:spTree>
    <p:extLst>
      <p:ext uri="{BB962C8B-B14F-4D97-AF65-F5344CB8AC3E}">
        <p14:creationId xmlns:p14="http://schemas.microsoft.com/office/powerpoint/2010/main" val="20500810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p:txBody>
          <a:bodyPr/>
          <a:lstStyle/>
          <a:p>
            <a:pPr algn="l"/>
            <a:r>
              <a:rPr lang="fr-FR" dirty="0"/>
              <a:t>TEMPS FORTS</a:t>
            </a:r>
            <a:r>
              <a:rPr lang="fr-FR" sz="2800" dirty="0"/>
              <a:t> [BLOC WEEK-END]</a:t>
            </a:r>
            <a:endParaRPr lang="fr-FR" dirty="0"/>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8788206" cy="769441"/>
          </a:xfrm>
          <a:prstGeom prst="rect">
            <a:avLst/>
          </a:prstGeom>
          <a:noFill/>
        </p:spPr>
        <p:txBody>
          <a:bodyPr wrap="square" rtlCol="0">
            <a:spAutoFit/>
          </a:bodyPr>
          <a:lstStyle/>
          <a:p>
            <a:r>
              <a:rPr lang="fr-FR" sz="4400" i="1" dirty="0"/>
              <a:t>WEEK-END IMBATTABLE PEPI</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830552"/>
            <a:ext cx="4991100" cy="353064"/>
          </a:xfrm>
          <a:prstGeom prst="rect">
            <a:avLst/>
          </a:prstGeom>
          <a:solidFill>
            <a:srgbClr val="A20D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3175055"/>
            <a:ext cx="6333495" cy="307777"/>
          </a:xfrm>
          <a:prstGeom prst="rect">
            <a:avLst/>
          </a:prstGeom>
        </p:spPr>
        <p:txBody>
          <a:bodyPr wrap="square">
            <a:spAutoFit/>
          </a:bodyPr>
          <a:lstStyle/>
          <a:p>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Nov</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2025 – Durée d’opération : 4j –Ex Jeudi-Dimanche</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586005"/>
            <a:ext cx="4991100" cy="35306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Rectangle 8">
            <a:extLst>
              <a:ext uri="{FF2B5EF4-FFF2-40B4-BE49-F238E27FC236}">
                <a16:creationId xmlns:a16="http://schemas.microsoft.com/office/drawing/2014/main" id="{94B03876-7229-DEA5-3E09-250E2B23A5B5}"/>
              </a:ext>
            </a:extLst>
          </p:cNvPr>
          <p:cNvSpPr/>
          <p:nvPr/>
        </p:nvSpPr>
        <p:spPr>
          <a:xfrm>
            <a:off x="416617" y="3981581"/>
            <a:ext cx="6633533" cy="1338828"/>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de conquête	</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Digital (RS)</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868B3CE7-EEB1-5337-32A8-F5D8B1C036D1}"/>
              </a:ext>
            </a:extLst>
          </p:cNvPr>
          <p:cNvSpPr/>
          <p:nvPr/>
        </p:nvSpPr>
        <p:spPr>
          <a:xfrm>
            <a:off x="6096000" y="2830552"/>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Offres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1" name="Rectangle 10">
            <a:extLst>
              <a:ext uri="{FF2B5EF4-FFF2-40B4-BE49-F238E27FC236}">
                <a16:creationId xmlns:a16="http://schemas.microsoft.com/office/drawing/2014/main" id="{20EF0539-23A1-078A-59A8-2FB48D9D62B8}"/>
              </a:ext>
            </a:extLst>
          </p:cNvPr>
          <p:cNvSpPr/>
          <p:nvPr/>
        </p:nvSpPr>
        <p:spPr>
          <a:xfrm>
            <a:off x="6201847" y="3146233"/>
            <a:ext cx="6322763" cy="1338828"/>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Quid d’une offre transverse </a:t>
            </a: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3</a:t>
            </a:r>
            <a:r>
              <a:rPr lang="fr-FR" altLang="fr-FR" sz="1400" baseline="300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ème</a:t>
            </a:r>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 offert en </a:t>
            </a:r>
            <a:r>
              <a:rPr lang="fr-FR" altLang="fr-FR" sz="1400" dirty="0" err="1">
                <a:solidFill>
                  <a:srgbClr val="2E2E2E"/>
                </a:solidFill>
                <a:latin typeface="Avenir Next LT Pro" panose="020B0504020202020204" pitchFamily="34" charset="0"/>
                <a:cs typeface="Helvetica" panose="020B0604020202020204" pitchFamily="34" charset="0"/>
                <a:sym typeface="Wingdings" panose="05000000000000000000" pitchFamily="2" charset="2"/>
              </a:rPr>
              <a:t>pépi</a:t>
            </a:r>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 </a:t>
            </a:r>
          </a:p>
          <a:p>
            <a:endPar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r>
              <a:rPr lang="fr-FR" altLang="fr-FR" sz="14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 </a:t>
            </a:r>
            <a:endParaRPr lang="fr-FR" altLang="fr-FR" sz="1100" dirty="0">
              <a:solidFill>
                <a:srgbClr val="2E2E2E"/>
              </a:solidFill>
              <a:latin typeface="Avenir Next LT Pro" panose="020B0504020202020204" pitchFamily="34" charset="0"/>
              <a:cs typeface="Helvetica" panose="020B0604020202020204" pitchFamily="34" charset="0"/>
              <a:sym typeface="Wingdings" panose="05000000000000000000" pitchFamily="2" charset="2"/>
            </a:endParaRP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5060919"/>
            <a:ext cx="4991100" cy="35306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3" name="Rectangle 12">
            <a:extLst>
              <a:ext uri="{FF2B5EF4-FFF2-40B4-BE49-F238E27FC236}">
                <a16:creationId xmlns:a16="http://schemas.microsoft.com/office/drawing/2014/main" id="{ED66A6ED-0289-3CCA-E854-38F93AB44CA2}"/>
              </a:ext>
            </a:extLst>
          </p:cNvPr>
          <p:cNvSpPr/>
          <p:nvPr/>
        </p:nvSpPr>
        <p:spPr>
          <a:xfrm>
            <a:off x="340735" y="5486825"/>
            <a:ext cx="5828861" cy="69249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Kit PLV réduit avec Thématique &amp; Offres produits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8" name="Image 17">
            <a:extLst>
              <a:ext uri="{FF2B5EF4-FFF2-40B4-BE49-F238E27FC236}">
                <a16:creationId xmlns:a16="http://schemas.microsoft.com/office/drawing/2014/main" id="{06B7F05A-C4E4-62CC-E367-10E227F2F1DF}"/>
              </a:ext>
            </a:extLst>
          </p:cNvPr>
          <p:cNvPicPr>
            <a:picLocks noChangeAspect="1"/>
          </p:cNvPicPr>
          <p:nvPr/>
        </p:nvPicPr>
        <p:blipFill>
          <a:blip r:embed="rId2"/>
          <a:stretch>
            <a:fillRect/>
          </a:stretch>
        </p:blipFill>
        <p:spPr>
          <a:xfrm>
            <a:off x="8966026" y="186814"/>
            <a:ext cx="2707862" cy="1813142"/>
          </a:xfrm>
          <a:prstGeom prst="rect">
            <a:avLst/>
          </a:prstGeom>
        </p:spPr>
      </p:pic>
      <p:sp>
        <p:nvSpPr>
          <p:cNvPr id="5" name="ZoneTexte 4">
            <a:extLst>
              <a:ext uri="{FF2B5EF4-FFF2-40B4-BE49-F238E27FC236}">
                <a16:creationId xmlns:a16="http://schemas.microsoft.com/office/drawing/2014/main" id="{ED2C3425-2B33-6997-82C0-746606086049}"/>
              </a:ext>
            </a:extLst>
          </p:cNvPr>
          <p:cNvSpPr txBox="1"/>
          <p:nvPr/>
        </p:nvSpPr>
        <p:spPr>
          <a:xfrm>
            <a:off x="300037" y="2303380"/>
            <a:ext cx="10115201" cy="369332"/>
          </a:xfrm>
          <a:prstGeom prst="rect">
            <a:avLst/>
          </a:prstGeom>
          <a:noFill/>
        </p:spPr>
        <p:txBody>
          <a:bodyPr wrap="square">
            <a:spAutoFit/>
          </a:bodyPr>
          <a:lstStyle/>
          <a:p>
            <a:r>
              <a:rPr lang="fr-FR" dirty="0" err="1">
                <a:latin typeface="Avenir Next LT Pro" panose="020B0504020202020204" pitchFamily="34" charset="0"/>
              </a:rPr>
              <a:t>Destocker</a:t>
            </a:r>
            <a:r>
              <a:rPr lang="fr-FR" dirty="0">
                <a:latin typeface="Avenir Next LT Pro" panose="020B0504020202020204" pitchFamily="34" charset="0"/>
              </a:rPr>
              <a:t> avant la fin de la saison </a:t>
            </a:r>
          </a:p>
        </p:txBody>
      </p:sp>
    </p:spTree>
    <p:extLst>
      <p:ext uri="{BB962C8B-B14F-4D97-AF65-F5344CB8AC3E}">
        <p14:creationId xmlns:p14="http://schemas.microsoft.com/office/powerpoint/2010/main" val="40066608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D1DA33-CFE4-62C7-050B-E32526BADA9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4C1CBCF-F486-0A6E-93A0-205BB1310336}"/>
              </a:ext>
            </a:extLst>
          </p:cNvPr>
          <p:cNvSpPr>
            <a:spLocks noGrp="1"/>
          </p:cNvSpPr>
          <p:nvPr>
            <p:ph type="title"/>
          </p:nvPr>
        </p:nvSpPr>
        <p:spPr>
          <a:xfrm>
            <a:off x="300038" y="197771"/>
            <a:ext cx="11591924" cy="758439"/>
          </a:xfrm>
        </p:spPr>
        <p:txBody>
          <a:bodyPr/>
          <a:lstStyle/>
          <a:p>
            <a:pPr algn="l"/>
            <a:r>
              <a:rPr lang="fr-FR" sz="3600" dirty="0"/>
              <a:t>LES OPERATIONS TRANSVERSES </a:t>
            </a:r>
            <a:br>
              <a:rPr lang="fr-FR" sz="3600" dirty="0"/>
            </a:br>
            <a:r>
              <a:rPr lang="fr-FR" sz="3600" dirty="0"/>
              <a:t>DE SAISON</a:t>
            </a:r>
          </a:p>
        </p:txBody>
      </p:sp>
      <p:sp>
        <p:nvSpPr>
          <p:cNvPr id="6" name="ZoneTexte 5">
            <a:extLst>
              <a:ext uri="{FF2B5EF4-FFF2-40B4-BE49-F238E27FC236}">
                <a16:creationId xmlns:a16="http://schemas.microsoft.com/office/drawing/2014/main" id="{7826C30D-B64D-901A-606C-877E9A0D9CB5}"/>
              </a:ext>
            </a:extLst>
          </p:cNvPr>
          <p:cNvSpPr txBox="1"/>
          <p:nvPr/>
        </p:nvSpPr>
        <p:spPr>
          <a:xfrm>
            <a:off x="300038" y="1291757"/>
            <a:ext cx="10037142" cy="707886"/>
          </a:xfrm>
          <a:prstGeom prst="rect">
            <a:avLst/>
          </a:prstGeom>
          <a:noFill/>
        </p:spPr>
        <p:txBody>
          <a:bodyPr wrap="square" rtlCol="0">
            <a:spAutoFit/>
          </a:bodyPr>
          <a:lstStyle/>
          <a:p>
            <a:r>
              <a:rPr lang="fr-FR" sz="4000" i="1" dirty="0"/>
              <a:t>NOEL</a:t>
            </a:r>
          </a:p>
        </p:txBody>
      </p:sp>
      <p:sp>
        <p:nvSpPr>
          <p:cNvPr id="3" name="Rectangle 2">
            <a:extLst>
              <a:ext uri="{FF2B5EF4-FFF2-40B4-BE49-F238E27FC236}">
                <a16:creationId xmlns:a16="http://schemas.microsoft.com/office/drawing/2014/main" id="{7C0C65E0-2114-BDC7-F20B-56BF60383B72}"/>
              </a:ext>
            </a:extLst>
          </p:cNvPr>
          <p:cNvSpPr/>
          <p:nvPr/>
        </p:nvSpPr>
        <p:spPr>
          <a:xfrm>
            <a:off x="310770" y="2749477"/>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Dates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7" name="Rectangle 6">
            <a:extLst>
              <a:ext uri="{FF2B5EF4-FFF2-40B4-BE49-F238E27FC236}">
                <a16:creationId xmlns:a16="http://schemas.microsoft.com/office/drawing/2014/main" id="{76C3C0D6-CA1E-B02E-03D5-9BCDFAB6FB35}"/>
              </a:ext>
            </a:extLst>
          </p:cNvPr>
          <p:cNvSpPr/>
          <p:nvPr/>
        </p:nvSpPr>
        <p:spPr>
          <a:xfrm>
            <a:off x="416617" y="3093980"/>
            <a:ext cx="6333495" cy="307777"/>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Novembre/Décembre 2025 – Durée d’opération : 15j</a:t>
            </a: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8" name="Rectangle 7">
            <a:extLst>
              <a:ext uri="{FF2B5EF4-FFF2-40B4-BE49-F238E27FC236}">
                <a16:creationId xmlns:a16="http://schemas.microsoft.com/office/drawing/2014/main" id="{01D3B072-F15B-0307-8011-DB7EFBB1809D}"/>
              </a:ext>
            </a:extLst>
          </p:cNvPr>
          <p:cNvSpPr/>
          <p:nvPr/>
        </p:nvSpPr>
        <p:spPr>
          <a:xfrm>
            <a:off x="310770" y="3504930"/>
            <a:ext cx="4991100" cy="353065"/>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altLang="fr-FR" sz="1400" b="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Dispositif Communication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2" name="Rectangle 11">
            <a:extLst>
              <a:ext uri="{FF2B5EF4-FFF2-40B4-BE49-F238E27FC236}">
                <a16:creationId xmlns:a16="http://schemas.microsoft.com/office/drawing/2014/main" id="{B58713F4-1CB1-F810-104C-1A2793EAEDA1}"/>
              </a:ext>
            </a:extLst>
          </p:cNvPr>
          <p:cNvSpPr/>
          <p:nvPr/>
        </p:nvSpPr>
        <p:spPr>
          <a:xfrm>
            <a:off x="340735" y="5027690"/>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Magasin</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14" name="Rectangle 13">
            <a:extLst>
              <a:ext uri="{FF2B5EF4-FFF2-40B4-BE49-F238E27FC236}">
                <a16:creationId xmlns:a16="http://schemas.microsoft.com/office/drawing/2014/main" id="{EB87659F-20C5-337E-1F47-2CA341E25A28}"/>
              </a:ext>
            </a:extLst>
          </p:cNvPr>
          <p:cNvSpPr/>
          <p:nvPr/>
        </p:nvSpPr>
        <p:spPr>
          <a:xfrm>
            <a:off x="340735" y="1269700"/>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7F590627-A50F-284C-592E-52271B592450}"/>
              </a:ext>
            </a:extLst>
          </p:cNvPr>
          <p:cNvSpPr/>
          <p:nvPr/>
        </p:nvSpPr>
        <p:spPr>
          <a:xfrm>
            <a:off x="340735" y="2041038"/>
            <a:ext cx="1926336" cy="58454"/>
          </a:xfrm>
          <a:prstGeom prst="rect">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fr-FR"/>
          </a:p>
        </p:txBody>
      </p:sp>
      <p:pic>
        <p:nvPicPr>
          <p:cNvPr id="16" name="Image 15">
            <a:extLst>
              <a:ext uri="{FF2B5EF4-FFF2-40B4-BE49-F238E27FC236}">
                <a16:creationId xmlns:a16="http://schemas.microsoft.com/office/drawing/2014/main" id="{D311A720-3255-5818-5A36-7173FAD60586}"/>
              </a:ext>
            </a:extLst>
          </p:cNvPr>
          <p:cNvPicPr>
            <a:picLocks noChangeAspect="1"/>
          </p:cNvPicPr>
          <p:nvPr/>
        </p:nvPicPr>
        <p:blipFill>
          <a:blip r:embed="rId2"/>
          <a:stretch>
            <a:fillRect/>
          </a:stretch>
        </p:blipFill>
        <p:spPr>
          <a:xfrm>
            <a:off x="8969218" y="306412"/>
            <a:ext cx="2535201" cy="1763853"/>
          </a:xfrm>
          <a:prstGeom prst="rect">
            <a:avLst/>
          </a:prstGeom>
        </p:spPr>
      </p:pic>
      <p:sp>
        <p:nvSpPr>
          <p:cNvPr id="19" name="Rectangle 18">
            <a:extLst>
              <a:ext uri="{FF2B5EF4-FFF2-40B4-BE49-F238E27FC236}">
                <a16:creationId xmlns:a16="http://schemas.microsoft.com/office/drawing/2014/main" id="{70E2BD2E-BFC4-15DA-EC1A-492D562F2CFF}"/>
              </a:ext>
            </a:extLst>
          </p:cNvPr>
          <p:cNvSpPr/>
          <p:nvPr/>
        </p:nvSpPr>
        <p:spPr>
          <a:xfrm>
            <a:off x="6096000" y="2749477"/>
            <a:ext cx="4991100" cy="353064"/>
          </a:xfrm>
          <a:prstGeom prst="rect">
            <a:avLst/>
          </a:prstGeom>
          <a:solidFill>
            <a:srgbClr val="627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b="1" dirty="0">
                <a:latin typeface="Avenir Next LT Pro" panose="020B0504020202020204" pitchFamily="34" charset="0"/>
                <a:cs typeface="Helvetica" panose="020B0604020202020204" pitchFamily="34" charset="0"/>
                <a:sym typeface="Wingdings" panose="05000000000000000000" pitchFamily="2" charset="2"/>
              </a:rPr>
              <a:t>Offres</a:t>
            </a:r>
            <a:endParaRPr lang="fr-FR" sz="1100" b="1" dirty="0">
              <a:solidFill>
                <a:schemeClr val="bg1"/>
              </a:solidFill>
              <a:latin typeface="Avenir Next LT Pro" panose="020B0504020202020204" pitchFamily="34" charset="0"/>
              <a:cs typeface="Helvetica" panose="020B0604020202020204" pitchFamily="34" charset="0"/>
            </a:endParaRPr>
          </a:p>
        </p:txBody>
      </p:sp>
      <p:sp>
        <p:nvSpPr>
          <p:cNvPr id="9" name="ZoneTexte 8">
            <a:extLst>
              <a:ext uri="{FF2B5EF4-FFF2-40B4-BE49-F238E27FC236}">
                <a16:creationId xmlns:a16="http://schemas.microsoft.com/office/drawing/2014/main" id="{DE161C94-7BA8-CDB6-7ED9-2BCCEA37B361}"/>
              </a:ext>
            </a:extLst>
          </p:cNvPr>
          <p:cNvSpPr txBox="1"/>
          <p:nvPr/>
        </p:nvSpPr>
        <p:spPr>
          <a:xfrm>
            <a:off x="280765" y="2174779"/>
            <a:ext cx="11104629" cy="584775"/>
          </a:xfrm>
          <a:prstGeom prst="rect">
            <a:avLst/>
          </a:prstGeom>
          <a:noFill/>
        </p:spPr>
        <p:txBody>
          <a:bodyPr wrap="square">
            <a:spAutoFit/>
          </a:bodyPr>
          <a:lstStyle/>
          <a:p>
            <a:r>
              <a:rPr lang="fr-FR" sz="1600" dirty="0">
                <a:latin typeface="Avenir Next LT Pro" panose="020B0504020202020204" pitchFamily="34" charset="0"/>
              </a:rPr>
              <a:t>Montrer que l'offre Point Vert / Magasin Vert correspond aux tendances, d'un bon rapport qualité/prix et que le client peut trouver dans un même magasin sa déco intérieure/extérieure et un beau sapin de qualité. </a:t>
            </a:r>
          </a:p>
        </p:txBody>
      </p:sp>
      <p:sp>
        <p:nvSpPr>
          <p:cNvPr id="17" name="Rectangle 16">
            <a:extLst>
              <a:ext uri="{FF2B5EF4-FFF2-40B4-BE49-F238E27FC236}">
                <a16:creationId xmlns:a16="http://schemas.microsoft.com/office/drawing/2014/main" id="{8E14DB78-0C6D-304B-6542-CD0756B58373}"/>
              </a:ext>
            </a:extLst>
          </p:cNvPr>
          <p:cNvSpPr/>
          <p:nvPr/>
        </p:nvSpPr>
        <p:spPr>
          <a:xfrm>
            <a:off x="416617" y="3925754"/>
            <a:ext cx="6633533" cy="1338828"/>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Digital</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Media</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Digital (Display + RS) 	Emailing</a:t>
            </a:r>
          </a:p>
          <a:p>
            <a:pPr marL="285750" indent="-285750">
              <a:buFont typeface="Wingdings" panose="05000000000000000000" pitchFamily="2" charset="2"/>
              <a:buChar char="è"/>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SMS de conquête		Mailing  Courier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18" name="Rectangle 17">
            <a:extLst>
              <a:ext uri="{FF2B5EF4-FFF2-40B4-BE49-F238E27FC236}">
                <a16:creationId xmlns:a16="http://schemas.microsoft.com/office/drawing/2014/main" id="{2D9E1452-4807-0FB9-1E6C-F60BC6AF94D8}"/>
              </a:ext>
            </a:extLst>
          </p:cNvPr>
          <p:cNvSpPr/>
          <p:nvPr/>
        </p:nvSpPr>
        <p:spPr>
          <a:xfrm>
            <a:off x="6201847" y="3090406"/>
            <a:ext cx="6322763" cy="4124206"/>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Prospectus digital avec relais sur fiche produit</a:t>
            </a: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Format classique</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Nb de pages : 12  (Identique MV/PV?)</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~7 </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par page </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Offres/</a:t>
            </a:r>
            <a:r>
              <a:rPr lang="fr-FR" altLang="fr-FR" sz="1400" dirty="0" err="1">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UBs</a:t>
            </a: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de Couv : ?</a:t>
            </a: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1 emplacement : Projet MDD (2/3 produits)</a:t>
            </a:r>
          </a:p>
          <a:p>
            <a:r>
              <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projets? Quels produits ?</a:t>
            </a:r>
          </a:p>
          <a:p>
            <a:endParaRPr lang="fr-FR" altLang="fr-FR" sz="1100" i="1"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2 encarts Conseil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altLang="fr-FR" sz="1100" b="0" i="1"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 Quels produits ?</a:t>
            </a:r>
          </a:p>
          <a:p>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Quelles familles activées dans le prospectus ?</a:t>
            </a: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PV : Chemin de fer</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r>
              <a:rPr lang="fr-FR" altLang="fr-FR" sz="1100" i="1" dirty="0">
                <a:solidFill>
                  <a:srgbClr val="2E2E2E"/>
                </a:solidFill>
                <a:latin typeface="Avenir Next LT Pro" panose="020B0504020202020204" pitchFamily="34" charset="0"/>
                <a:cs typeface="Helvetica" panose="020B0604020202020204" pitchFamily="34" charset="0"/>
                <a:sym typeface="Wingdings" panose="05000000000000000000" pitchFamily="2" charset="2"/>
              </a:rPr>
              <a:t>MV:  Chemin de fer</a:t>
            </a:r>
          </a:p>
          <a:p>
            <a:endParaRPr lang="fr-FR" altLang="fr-FR" sz="11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p:txBody>
      </p:sp>
      <p:sp>
        <p:nvSpPr>
          <p:cNvPr id="22" name="Rectangle 21">
            <a:extLst>
              <a:ext uri="{FF2B5EF4-FFF2-40B4-BE49-F238E27FC236}">
                <a16:creationId xmlns:a16="http://schemas.microsoft.com/office/drawing/2014/main" id="{5FD90C75-6069-7917-F762-0B8DD510A504}"/>
              </a:ext>
            </a:extLst>
          </p:cNvPr>
          <p:cNvSpPr/>
          <p:nvPr/>
        </p:nvSpPr>
        <p:spPr>
          <a:xfrm>
            <a:off x="340735" y="5430998"/>
            <a:ext cx="5828861" cy="907941"/>
          </a:xfrm>
          <a:prstGeom prst="rect">
            <a:avLst/>
          </a:prstGeom>
        </p:spPr>
        <p:txBody>
          <a:bodyPr wrap="square">
            <a:spAutoFit/>
          </a:bodyPr>
          <a:lstStyle/>
          <a:p>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Théâtralisation ‘classique’</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PLV Thématique &amp; Offres</a:t>
            </a: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b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5818202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CCE2D1CD-4941-134D-9467-E872F11CAD25}"/>
              </a:ext>
            </a:extLst>
          </p:cNvPr>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Effect>
                      <a14:brightnessContrast bright="-40000" contrast="20000"/>
                    </a14:imgEffect>
                  </a14:imgLayer>
                </a14:imgProps>
              </a:ext>
            </a:extLst>
          </a:blip>
          <a:stretch>
            <a:fillRect/>
          </a:stretch>
        </p:blipFill>
        <p:spPr>
          <a:xfrm>
            <a:off x="-2688212" y="0"/>
            <a:ext cx="18560642" cy="6858000"/>
          </a:xfrm>
          <a:prstGeom prst="rect">
            <a:avLst/>
          </a:prstGeom>
        </p:spPr>
      </p:pic>
      <p:pic>
        <p:nvPicPr>
          <p:cNvPr id="3" name="Picture 2" descr="Notre Pôle Jardin &amp; Terroir | Groupe LORCA">
            <a:extLst>
              <a:ext uri="{FF2B5EF4-FFF2-40B4-BE49-F238E27FC236}">
                <a16:creationId xmlns:a16="http://schemas.microsoft.com/office/drawing/2014/main" id="{C2DEF77D-262B-8AE6-D3EE-705C324BB92B}"/>
              </a:ext>
            </a:extLst>
          </p:cNvPr>
          <p:cNvPicPr>
            <a:picLocks noChangeAspect="1" noChangeArrowheads="1"/>
          </p:cNvPicPr>
          <p:nvPr/>
        </p:nvPicPr>
        <p:blipFill>
          <a:blip r:embed="rId5" cstate="screen">
            <a:biLevel thresh="25000"/>
            <a:extLst>
              <a:ext uri="{28A0092B-C50C-407E-A947-70E740481C1C}">
                <a14:useLocalDpi xmlns:a14="http://schemas.microsoft.com/office/drawing/2010/main"/>
              </a:ext>
            </a:extLst>
          </a:blip>
          <a:srcRect/>
          <a:stretch>
            <a:fillRect/>
          </a:stretch>
        </p:blipFill>
        <p:spPr bwMode="auto">
          <a:xfrm>
            <a:off x="10113971" y="5638120"/>
            <a:ext cx="1574696" cy="73342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a:extLst>
              <a:ext uri="{FF2B5EF4-FFF2-40B4-BE49-F238E27FC236}">
                <a16:creationId xmlns:a16="http://schemas.microsoft.com/office/drawing/2014/main" id="{9726EE69-CDF5-FCDE-52D9-E1CC6C831A2B}"/>
              </a:ext>
            </a:extLst>
          </p:cNvPr>
          <p:cNvPicPr>
            <a:picLocks noChangeAspect="1" noChangeArrowheads="1"/>
          </p:cNvPicPr>
          <p:nvPr/>
        </p:nvPicPr>
        <p:blipFill>
          <a:blip r:embed="rId6" cstate="screen">
            <a:biLevel thresh="25000"/>
            <a:extLst>
              <a:ext uri="{28A0092B-C50C-407E-A947-70E740481C1C}">
                <a14:useLocalDpi xmlns:a14="http://schemas.microsoft.com/office/drawing/2010/main"/>
              </a:ext>
            </a:extLst>
          </a:blip>
          <a:srcRect/>
          <a:stretch>
            <a:fillRect/>
          </a:stretch>
        </p:blipFill>
        <p:spPr bwMode="auto">
          <a:xfrm>
            <a:off x="8261342" y="5618493"/>
            <a:ext cx="1369570" cy="739768"/>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 8">
            <a:extLst>
              <a:ext uri="{FF2B5EF4-FFF2-40B4-BE49-F238E27FC236}">
                <a16:creationId xmlns:a16="http://schemas.microsoft.com/office/drawing/2014/main" id="{BC1C321A-E0D3-CDA7-9541-80531C19F408}"/>
              </a:ext>
            </a:extLst>
          </p:cNvPr>
          <p:cNvPicPr>
            <a:picLocks noChangeAspect="1"/>
          </p:cNvPicPr>
          <p:nvPr/>
        </p:nvPicPr>
        <p:blipFill rotWithShape="1">
          <a:blip r:embed="rId7" cstate="print">
            <a:alphaModFix amt="70000"/>
            <a:extLst>
              <a:ext uri="{28A0092B-C50C-407E-A947-70E740481C1C}">
                <a14:useLocalDpi xmlns:a14="http://schemas.microsoft.com/office/drawing/2010/main"/>
              </a:ext>
            </a:extLst>
          </a:blip>
          <a:srcRect/>
          <a:stretch/>
        </p:blipFill>
        <p:spPr>
          <a:xfrm>
            <a:off x="2947013" y="0"/>
            <a:ext cx="5788001" cy="5802712"/>
          </a:xfrm>
          <a:prstGeom prst="rect">
            <a:avLst/>
          </a:prstGeom>
        </p:spPr>
      </p:pic>
      <p:sp>
        <p:nvSpPr>
          <p:cNvPr id="10" name="ZoneTexte 9">
            <a:extLst>
              <a:ext uri="{FF2B5EF4-FFF2-40B4-BE49-F238E27FC236}">
                <a16:creationId xmlns:a16="http://schemas.microsoft.com/office/drawing/2014/main" id="{43723547-0C57-38C9-76F7-8C325F4955B3}"/>
              </a:ext>
            </a:extLst>
          </p:cNvPr>
          <p:cNvSpPr txBox="1"/>
          <p:nvPr/>
        </p:nvSpPr>
        <p:spPr>
          <a:xfrm>
            <a:off x="3393159" y="1834313"/>
            <a:ext cx="5394425" cy="1400383"/>
          </a:xfrm>
          <a:prstGeom prst="rect">
            <a:avLst/>
          </a:prstGeom>
          <a:noFill/>
        </p:spPr>
        <p:txBody>
          <a:bodyPr wrap="none" rtlCol="0">
            <a:spAutoFit/>
          </a:bodyPr>
          <a:lstStyle/>
          <a:p>
            <a:pPr algn="ctr"/>
            <a:r>
              <a:rPr lang="fr-FR" sz="8500" b="1" dirty="0">
                <a:solidFill>
                  <a:schemeClr val="bg1"/>
                </a:solidFill>
                <a:latin typeface="Georgia" panose="02040502050405020303" pitchFamily="18" charset="0"/>
              </a:rPr>
              <a:t>LEVIERS</a:t>
            </a:r>
          </a:p>
        </p:txBody>
      </p:sp>
      <p:sp>
        <p:nvSpPr>
          <p:cNvPr id="11" name="Espace réservé du contenu 4">
            <a:extLst>
              <a:ext uri="{FF2B5EF4-FFF2-40B4-BE49-F238E27FC236}">
                <a16:creationId xmlns:a16="http://schemas.microsoft.com/office/drawing/2014/main" id="{9C8F824C-2F77-64A4-3739-6AE07EAD250F}"/>
              </a:ext>
            </a:extLst>
          </p:cNvPr>
          <p:cNvSpPr txBox="1">
            <a:spLocks/>
          </p:cNvSpPr>
          <p:nvPr/>
        </p:nvSpPr>
        <p:spPr>
          <a:xfrm>
            <a:off x="568365" y="3092857"/>
            <a:ext cx="11055268" cy="1752600"/>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00000"/>
              </a:lnSpc>
            </a:pPr>
            <a:r>
              <a:rPr lang="fr-FR" altLang="fr-FR" sz="6600" spc="300" dirty="0">
                <a:solidFill>
                  <a:schemeClr val="bg1">
                    <a:lumMod val="85000"/>
                  </a:schemeClr>
                </a:solidFill>
                <a:latin typeface="Avenir Next LT Pro" panose="020B0504020202020204" pitchFamily="34" charset="0"/>
                <a:ea typeface="Helvetica" panose="020B0604020202020204" pitchFamily="34" charset="0"/>
              </a:rPr>
              <a:t>MEDIA</a:t>
            </a:r>
          </a:p>
        </p:txBody>
      </p:sp>
    </p:spTree>
    <p:extLst>
      <p:ext uri="{BB962C8B-B14F-4D97-AF65-F5344CB8AC3E}">
        <p14:creationId xmlns:p14="http://schemas.microsoft.com/office/powerpoint/2010/main" val="14643215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Image 32" descr="Une image contenant vert, Turquoise, Bleu sarcelle, bleu vert&#10;&#10;Description générée automatiquement">
            <a:extLst>
              <a:ext uri="{FF2B5EF4-FFF2-40B4-BE49-F238E27FC236}">
                <a16:creationId xmlns:a16="http://schemas.microsoft.com/office/drawing/2014/main" id="{F8445D07-B05A-CD94-44F0-F481DC322218}"/>
              </a:ext>
            </a:extLst>
          </p:cNvPr>
          <p:cNvPicPr>
            <a:picLocks noChangeAspect="1"/>
          </p:cNvPicPr>
          <p:nvPr/>
        </p:nvPicPr>
        <p:blipFill>
          <a:blip r:embed="rId2" cstate="screen">
            <a:alphaModFix amt="50000"/>
            <a:extLst>
              <a:ext uri="{28A0092B-C50C-407E-A947-70E740481C1C}">
                <a14:useLocalDpi xmlns:a14="http://schemas.microsoft.com/office/drawing/2010/main"/>
              </a:ext>
            </a:extLst>
          </a:blip>
          <a:stretch>
            <a:fillRect/>
          </a:stretch>
        </p:blipFill>
        <p:spPr>
          <a:xfrm>
            <a:off x="5786085" y="803818"/>
            <a:ext cx="4693966" cy="2657328"/>
          </a:xfrm>
          <a:prstGeom prst="rect">
            <a:avLst/>
          </a:prstGeom>
        </p:spPr>
      </p:pic>
      <p:pic>
        <p:nvPicPr>
          <p:cNvPr id="31" name="Image 30" descr="Une image contenant gris&#10;&#10;Description générée automatiquement">
            <a:extLst>
              <a:ext uri="{FF2B5EF4-FFF2-40B4-BE49-F238E27FC236}">
                <a16:creationId xmlns:a16="http://schemas.microsoft.com/office/drawing/2014/main" id="{F4657C4B-9933-01EC-2014-30F045204713}"/>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5794251" y="2171621"/>
            <a:ext cx="4693966" cy="3782593"/>
          </a:xfrm>
          <a:prstGeom prst="rect">
            <a:avLst/>
          </a:prstGeom>
        </p:spPr>
      </p:pic>
      <p:sp>
        <p:nvSpPr>
          <p:cNvPr id="7" name="Titre 1">
            <a:extLst>
              <a:ext uri="{FF2B5EF4-FFF2-40B4-BE49-F238E27FC236}">
                <a16:creationId xmlns:a16="http://schemas.microsoft.com/office/drawing/2014/main" id="{ACCE3703-A849-9390-6F2F-8D675E41EB34}"/>
              </a:ext>
            </a:extLst>
          </p:cNvPr>
          <p:cNvSpPr>
            <a:spLocks noGrp="1"/>
          </p:cNvSpPr>
          <p:nvPr>
            <p:ph type="title"/>
          </p:nvPr>
        </p:nvSpPr>
        <p:spPr>
          <a:xfrm>
            <a:off x="609600" y="168490"/>
            <a:ext cx="4794643" cy="1143000"/>
          </a:xfrm>
        </p:spPr>
        <p:txBody>
          <a:bodyPr/>
          <a:lstStyle/>
          <a:p>
            <a:pPr algn="l"/>
            <a:r>
              <a:rPr lang="fr-FR" altLang="fr-FR" dirty="0">
                <a:ea typeface="Helvetica" panose="020B0604020202020204" pitchFamily="34" charset="0"/>
              </a:rPr>
              <a:t>Leviers médias </a:t>
            </a:r>
            <a:br>
              <a:rPr lang="fr-FR" altLang="fr-FR" dirty="0">
                <a:ea typeface="Helvetica" panose="020B0604020202020204" pitchFamily="34" charset="0"/>
              </a:rPr>
            </a:br>
            <a:r>
              <a:rPr lang="fr-FR" altLang="fr-FR" dirty="0">
                <a:ea typeface="Helvetica" panose="020B0604020202020204" pitchFamily="34" charset="0"/>
              </a:rPr>
              <a:t>de conquête</a:t>
            </a:r>
          </a:p>
        </p:txBody>
      </p:sp>
      <p:sp>
        <p:nvSpPr>
          <p:cNvPr id="8" name="Espace réservé du contenu 1">
            <a:extLst>
              <a:ext uri="{FF2B5EF4-FFF2-40B4-BE49-F238E27FC236}">
                <a16:creationId xmlns:a16="http://schemas.microsoft.com/office/drawing/2014/main" id="{C9B26182-5FB0-2A1D-F825-72317A492F4D}"/>
              </a:ext>
            </a:extLst>
          </p:cNvPr>
          <p:cNvSpPr txBox="1">
            <a:spLocks/>
          </p:cNvSpPr>
          <p:nvPr/>
        </p:nvSpPr>
        <p:spPr>
          <a:xfrm>
            <a:off x="477117" y="1637583"/>
            <a:ext cx="4927126" cy="4713288"/>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ct val="0"/>
              </a:spcBef>
            </a:pPr>
            <a:r>
              <a:rPr lang="fr-FR" altLang="fr-FR" sz="2800" b="1" dirty="0">
                <a:latin typeface="Avenir Next LT Pro" panose="020B0504020202020204" pitchFamily="34" charset="0"/>
                <a:ea typeface="Helvetica" panose="020B0604020202020204" pitchFamily="34" charset="0"/>
              </a:rPr>
              <a:t>Magasin Vert &amp; Point Vert</a:t>
            </a:r>
            <a:br>
              <a:rPr lang="fr-FR" altLang="fr-FR" sz="2800" b="1" dirty="0">
                <a:latin typeface="Avenir Next LT Pro" panose="020B0504020202020204" pitchFamily="34" charset="0"/>
                <a:ea typeface="Helvetica" panose="020B0604020202020204" pitchFamily="34" charset="0"/>
              </a:rPr>
            </a:br>
            <a:r>
              <a:rPr lang="fr-FR" altLang="fr-FR" sz="2800" b="1" dirty="0">
                <a:latin typeface="Avenir Next LT Pro" panose="020B0504020202020204" pitchFamily="34" charset="0"/>
                <a:ea typeface="Helvetica" panose="020B0604020202020204" pitchFamily="34" charset="0"/>
              </a:rPr>
              <a:t>doivent adapter </a:t>
            </a:r>
            <a:br>
              <a:rPr lang="fr-FR" altLang="fr-FR" sz="2800" b="1" dirty="0">
                <a:latin typeface="Avenir Next LT Pro" panose="020B0504020202020204" pitchFamily="34" charset="0"/>
                <a:ea typeface="Helvetica" panose="020B0604020202020204" pitchFamily="34" charset="0"/>
              </a:rPr>
            </a:br>
            <a:r>
              <a:rPr lang="fr-FR" altLang="fr-FR" sz="2800" b="1" dirty="0">
                <a:latin typeface="Avenir Next LT Pro" panose="020B0504020202020204" pitchFamily="34" charset="0"/>
                <a:ea typeface="Helvetica" panose="020B0604020202020204" pitchFamily="34" charset="0"/>
              </a:rPr>
              <a:t>leurs leviers Drive to Store</a:t>
            </a:r>
            <a:br>
              <a:rPr lang="fr-FR" altLang="fr-FR" sz="2800" b="1" dirty="0">
                <a:latin typeface="Avenir Next LT Pro" panose="020B0504020202020204" pitchFamily="34" charset="0"/>
                <a:ea typeface="Helvetica" panose="020B0604020202020204" pitchFamily="34" charset="0"/>
              </a:rPr>
            </a:br>
            <a:endParaRPr lang="fr-FR" altLang="fr-FR" sz="3200" b="1" dirty="0">
              <a:latin typeface="Avenir Next LT Pro" panose="020B0504020202020204" pitchFamily="34" charset="0"/>
              <a:ea typeface="Helvetica" panose="020B0604020202020204" pitchFamily="34" charset="0"/>
            </a:endParaRPr>
          </a:p>
          <a:p>
            <a:pPr lvl="2">
              <a:lnSpc>
                <a:spcPct val="100000"/>
              </a:lnSpc>
              <a:spcBef>
                <a:spcPct val="0"/>
              </a:spcBef>
            </a:pPr>
            <a:endParaRPr lang="fr-FR" altLang="fr-FR" sz="3200" dirty="0">
              <a:latin typeface="Avenir Next LT Pro" panose="020B0504020202020204" pitchFamily="34" charset="0"/>
              <a:ea typeface="Helvetica" panose="020B0604020202020204" pitchFamily="34" charset="0"/>
            </a:endParaRPr>
          </a:p>
        </p:txBody>
      </p:sp>
      <p:sp>
        <p:nvSpPr>
          <p:cNvPr id="9" name="Google Shape;1153;p131">
            <a:extLst>
              <a:ext uri="{FF2B5EF4-FFF2-40B4-BE49-F238E27FC236}">
                <a16:creationId xmlns:a16="http://schemas.microsoft.com/office/drawing/2014/main" id="{582C488D-9446-9E03-B495-97BB67B02677}"/>
              </a:ext>
            </a:extLst>
          </p:cNvPr>
          <p:cNvSpPr txBox="1"/>
          <p:nvPr/>
        </p:nvSpPr>
        <p:spPr>
          <a:xfrm>
            <a:off x="458937" y="3348688"/>
            <a:ext cx="4463051" cy="2526600"/>
          </a:xfrm>
          <a:prstGeom prst="rect">
            <a:avLst/>
          </a:prstGeom>
          <a:noFill/>
          <a:ln>
            <a:noFill/>
          </a:ln>
        </p:spPr>
        <p:txBody>
          <a:bodyPr spcFirstLastPara="1" wrap="square" lIns="68575" tIns="68575" rIns="68575" bIns="68575" anchor="ctr" anchorCtr="0">
            <a:noAutofit/>
          </a:bodyPr>
          <a:lstStyle/>
          <a:p>
            <a:pPr marL="0" marR="0" lvl="0" indent="0" rtl="0">
              <a:lnSpc>
                <a:spcPct val="100000"/>
              </a:lnSpc>
              <a:spcBef>
                <a:spcPts val="0"/>
              </a:spcBef>
              <a:spcAft>
                <a:spcPts val="0"/>
              </a:spcAft>
              <a:buNone/>
            </a:pPr>
            <a:r>
              <a:rPr lang="fr" sz="2400" b="1" dirty="0">
                <a:latin typeface="Avenir Next LT Pro" panose="020B0504020202020204" pitchFamily="34" charset="0"/>
                <a:ea typeface="Montserrat"/>
                <a:cs typeface="Montserrat"/>
                <a:sym typeface="Montserrat"/>
              </a:rPr>
              <a:t>Répondre à </a:t>
            </a:r>
            <a:br>
              <a:rPr lang="fr" sz="2400" b="1" dirty="0">
                <a:latin typeface="Avenir Next LT Pro" panose="020B0504020202020204" pitchFamily="34" charset="0"/>
                <a:ea typeface="Montserrat"/>
                <a:cs typeface="Montserrat"/>
                <a:sym typeface="Montserrat"/>
              </a:rPr>
            </a:br>
            <a:r>
              <a:rPr lang="fr" sz="2400" b="1" dirty="0">
                <a:latin typeface="Avenir Next LT Pro" panose="020B0504020202020204" pitchFamily="34" charset="0"/>
                <a:ea typeface="Montserrat"/>
                <a:cs typeface="Montserrat"/>
                <a:sym typeface="Montserrat"/>
              </a:rPr>
              <a:t>la problématique Oui Pub </a:t>
            </a:r>
            <a:br>
              <a:rPr lang="fr" sz="2400" dirty="0">
                <a:latin typeface="Avenir Next LT Pro" panose="020B0504020202020204" pitchFamily="34" charset="0"/>
                <a:ea typeface="Montserrat"/>
                <a:cs typeface="Montserrat"/>
                <a:sym typeface="Montserrat"/>
              </a:rPr>
            </a:br>
            <a:r>
              <a:rPr lang="fr" sz="2400" dirty="0">
                <a:latin typeface="Avenir Next LT Pro" panose="020B0504020202020204" pitchFamily="34" charset="0"/>
                <a:ea typeface="Montserrat"/>
                <a:cs typeface="Montserrat"/>
                <a:sym typeface="Montserrat"/>
              </a:rPr>
              <a:t>et sortir progressivement de </a:t>
            </a:r>
            <a:br>
              <a:rPr lang="fr" sz="2400" dirty="0">
                <a:latin typeface="Avenir Next LT Pro" panose="020B0504020202020204" pitchFamily="34" charset="0"/>
                <a:ea typeface="Montserrat"/>
                <a:cs typeface="Montserrat"/>
                <a:sym typeface="Montserrat"/>
              </a:rPr>
            </a:br>
            <a:r>
              <a:rPr lang="fr" sz="2400" dirty="0">
                <a:latin typeface="Avenir Next LT Pro" panose="020B0504020202020204" pitchFamily="34" charset="0"/>
                <a:ea typeface="Montserrat"/>
                <a:cs typeface="Montserrat"/>
                <a:sym typeface="Montserrat"/>
              </a:rPr>
              <a:t>« l’ISAdépendance »</a:t>
            </a:r>
            <a:br>
              <a:rPr lang="fr" sz="2400" dirty="0">
                <a:latin typeface="Avenir Next LT Pro" panose="020B0504020202020204" pitchFamily="34" charset="0"/>
                <a:ea typeface="Montserrat"/>
                <a:cs typeface="Montserrat"/>
                <a:sym typeface="Montserrat"/>
              </a:rPr>
            </a:br>
            <a:endParaRPr sz="1050" dirty="0">
              <a:latin typeface="Avenir Next LT Pro" panose="020B0504020202020204" pitchFamily="34" charset="0"/>
              <a:ea typeface="Montserrat"/>
              <a:cs typeface="Montserrat"/>
              <a:sym typeface="Montserrat"/>
            </a:endParaRPr>
          </a:p>
          <a:p>
            <a:pPr marL="165100" marR="0" lvl="0" rtl="0">
              <a:lnSpc>
                <a:spcPct val="100000"/>
              </a:lnSpc>
              <a:spcBef>
                <a:spcPts val="0"/>
              </a:spcBef>
              <a:spcAft>
                <a:spcPts val="0"/>
              </a:spcAft>
              <a:buSzPts val="1000"/>
            </a:pPr>
            <a:r>
              <a:rPr lang="fr" sz="2400" dirty="0">
                <a:latin typeface="Avenir Next LT Pro" panose="020B0504020202020204" pitchFamily="34" charset="0"/>
                <a:ea typeface="Montserrat"/>
                <a:cs typeface="Montserrat"/>
                <a:sym typeface="Montserrat"/>
              </a:rPr>
              <a:t>	</a:t>
            </a:r>
            <a:r>
              <a:rPr lang="fr-FR" sz="2400" dirty="0">
                <a:latin typeface="Avenir Next LT Pro" panose="020B0504020202020204" pitchFamily="34" charset="0"/>
                <a:ea typeface="Montserrat"/>
                <a:cs typeface="Montserrat"/>
                <a:sym typeface="Montserrat"/>
              </a:rPr>
              <a:t> </a:t>
            </a:r>
            <a:endParaRPr sz="2400" dirty="0">
              <a:latin typeface="Avenir Next LT Pro" panose="020B0504020202020204" pitchFamily="34" charset="0"/>
              <a:ea typeface="Montserrat"/>
              <a:cs typeface="Montserrat"/>
              <a:sym typeface="Montserrat"/>
            </a:endParaRPr>
          </a:p>
        </p:txBody>
      </p:sp>
      <p:grpSp>
        <p:nvGrpSpPr>
          <p:cNvPr id="2" name="Google Shape;1155;p131">
            <a:extLst>
              <a:ext uri="{FF2B5EF4-FFF2-40B4-BE49-F238E27FC236}">
                <a16:creationId xmlns:a16="http://schemas.microsoft.com/office/drawing/2014/main" id="{F5F0208C-DDFA-CD9C-A65C-41F04D49434C}"/>
              </a:ext>
            </a:extLst>
          </p:cNvPr>
          <p:cNvGrpSpPr/>
          <p:nvPr/>
        </p:nvGrpSpPr>
        <p:grpSpPr>
          <a:xfrm>
            <a:off x="5591482" y="128069"/>
            <a:ext cx="4973110" cy="6528763"/>
            <a:chOff x="1328075" y="231975"/>
            <a:chExt cx="3564522" cy="4679550"/>
          </a:xfrm>
        </p:grpSpPr>
        <p:grpSp>
          <p:nvGrpSpPr>
            <p:cNvPr id="3" name="Google Shape;1156;p131">
              <a:extLst>
                <a:ext uri="{FF2B5EF4-FFF2-40B4-BE49-F238E27FC236}">
                  <a16:creationId xmlns:a16="http://schemas.microsoft.com/office/drawing/2014/main" id="{4806EDB8-6A12-74CB-77A6-700B67810FC4}"/>
                </a:ext>
              </a:extLst>
            </p:cNvPr>
            <p:cNvGrpSpPr/>
            <p:nvPr/>
          </p:nvGrpSpPr>
          <p:grpSpPr>
            <a:xfrm>
              <a:off x="1674708" y="792148"/>
              <a:ext cx="2888748" cy="3559198"/>
              <a:chOff x="2027508" y="1331898"/>
              <a:chExt cx="2888748" cy="3559198"/>
            </a:xfrm>
          </p:grpSpPr>
          <p:sp>
            <p:nvSpPr>
              <p:cNvPr id="15" name="Google Shape;1157;p131">
                <a:extLst>
                  <a:ext uri="{FF2B5EF4-FFF2-40B4-BE49-F238E27FC236}">
                    <a16:creationId xmlns:a16="http://schemas.microsoft.com/office/drawing/2014/main" id="{BAD12B06-39B6-D513-765B-627E66302DBF}"/>
                  </a:ext>
                </a:extLst>
              </p:cNvPr>
              <p:cNvSpPr/>
              <p:nvPr/>
            </p:nvSpPr>
            <p:spPr>
              <a:xfrm>
                <a:off x="2027512" y="4088896"/>
                <a:ext cx="866700" cy="802200"/>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SMS</a:t>
                </a:r>
                <a:br>
                  <a:rPr lang="fr" sz="1200" dirty="0">
                    <a:solidFill>
                      <a:schemeClr val="bg1"/>
                    </a:solidFill>
                    <a:latin typeface="Avenir Next LT Pro" panose="020B0504020202020204" pitchFamily="34" charset="0"/>
                    <a:ea typeface="Montserrat"/>
                    <a:cs typeface="Montserrat"/>
                    <a:sym typeface="Montserrat"/>
                  </a:rPr>
                </a:br>
                <a:r>
                  <a:rPr lang="fr" sz="1050" dirty="0">
                    <a:solidFill>
                      <a:schemeClr val="bg1"/>
                    </a:solidFill>
                    <a:latin typeface="Avenir Next LT Pro" panose="020B0504020202020204" pitchFamily="34" charset="0"/>
                    <a:ea typeface="Montserrat"/>
                    <a:cs typeface="Montserrat"/>
                    <a:sym typeface="Montserrat"/>
                  </a:rPr>
                  <a:t>Enrichi</a:t>
                </a:r>
                <a:endParaRPr sz="1200" dirty="0">
                  <a:solidFill>
                    <a:schemeClr val="bg1"/>
                  </a:solidFill>
                  <a:latin typeface="Avenir Next LT Pro" panose="020B0504020202020204" pitchFamily="34" charset="0"/>
                  <a:ea typeface="Montserrat"/>
                  <a:cs typeface="Montserrat"/>
                  <a:sym typeface="Montserrat"/>
                </a:endParaRPr>
              </a:p>
            </p:txBody>
          </p:sp>
          <p:sp>
            <p:nvSpPr>
              <p:cNvPr id="16" name="Google Shape;1158;p131">
                <a:extLst>
                  <a:ext uri="{FF2B5EF4-FFF2-40B4-BE49-F238E27FC236}">
                    <a16:creationId xmlns:a16="http://schemas.microsoft.com/office/drawing/2014/main" id="{CCC37799-7E7F-320F-141B-16C14ED8F5FE}"/>
                  </a:ext>
                </a:extLst>
              </p:cNvPr>
              <p:cNvSpPr/>
              <p:nvPr/>
            </p:nvSpPr>
            <p:spPr>
              <a:xfrm>
                <a:off x="4049556" y="3169901"/>
                <a:ext cx="866700" cy="802200"/>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SMS</a:t>
                </a:r>
                <a:br>
                  <a:rPr lang="fr" sz="1200" dirty="0">
                    <a:solidFill>
                      <a:schemeClr val="bg1"/>
                    </a:solidFill>
                    <a:latin typeface="Avenir Next LT Pro" panose="020B0504020202020204" pitchFamily="34" charset="0"/>
                    <a:ea typeface="Montserrat"/>
                    <a:cs typeface="Montserrat"/>
                    <a:sym typeface="Montserrat"/>
                  </a:rPr>
                </a:br>
                <a:r>
                  <a:rPr lang="fr" sz="1050" dirty="0">
                    <a:solidFill>
                      <a:schemeClr val="bg1"/>
                    </a:solidFill>
                    <a:latin typeface="Avenir Next LT Pro" panose="020B0504020202020204" pitchFamily="34" charset="0"/>
                    <a:ea typeface="Montserrat"/>
                    <a:cs typeface="Montserrat"/>
                    <a:sym typeface="Montserrat"/>
                  </a:rPr>
                  <a:t>Geofencing</a:t>
                </a:r>
                <a:endParaRPr sz="900" dirty="0">
                  <a:solidFill>
                    <a:schemeClr val="bg1"/>
                  </a:solidFill>
                  <a:latin typeface="Avenir Next LT Pro" panose="020B0504020202020204" pitchFamily="34" charset="0"/>
                  <a:ea typeface="Montserrat"/>
                  <a:cs typeface="Montserrat"/>
                  <a:sym typeface="Montserrat"/>
                </a:endParaRPr>
              </a:p>
            </p:txBody>
          </p:sp>
          <p:sp>
            <p:nvSpPr>
              <p:cNvPr id="17" name="Google Shape;1159;p131">
                <a:extLst>
                  <a:ext uri="{FF2B5EF4-FFF2-40B4-BE49-F238E27FC236}">
                    <a16:creationId xmlns:a16="http://schemas.microsoft.com/office/drawing/2014/main" id="{F83BC472-F758-0E33-0BB3-C5E07E3B7FD4}"/>
                  </a:ext>
                </a:extLst>
              </p:cNvPr>
              <p:cNvSpPr/>
              <p:nvPr/>
            </p:nvSpPr>
            <p:spPr>
              <a:xfrm>
                <a:off x="4049543" y="2250890"/>
                <a:ext cx="866700" cy="802200"/>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sym typeface="Montserrat"/>
                  </a:rPr>
                  <a:t>Facebook &amp; </a:t>
                </a:r>
                <a:r>
                  <a:rPr lang="fr-FR" sz="1200" dirty="0">
                    <a:solidFill>
                      <a:srgbClr val="000000"/>
                    </a:solidFill>
                    <a:latin typeface="Avenir Next LT Pro" panose="020B0504020202020204" pitchFamily="34" charset="0"/>
                    <a:ea typeface="Montserrat"/>
                    <a:cs typeface="Montserrat"/>
                    <a:sym typeface="Montserrat"/>
                  </a:rPr>
                  <a:t>Instagram</a:t>
                </a:r>
                <a:r>
                  <a:rPr lang="fr" sz="1200" dirty="0">
                    <a:solidFill>
                      <a:srgbClr val="000000"/>
                    </a:solidFill>
                    <a:latin typeface="Avenir Next LT Pro" panose="020B0504020202020204" pitchFamily="34" charset="0"/>
                    <a:ea typeface="Montserrat"/>
                    <a:cs typeface="Montserrat"/>
                    <a:sym typeface="Montserrat"/>
                  </a:rPr>
                  <a:t> </a:t>
                </a:r>
                <a:r>
                  <a:rPr lang="fr" sz="1050" dirty="0">
                    <a:solidFill>
                      <a:srgbClr val="000000"/>
                    </a:solidFill>
                    <a:latin typeface="Avenir Next LT Pro" panose="020B0504020202020204" pitchFamily="34" charset="0"/>
                    <a:ea typeface="Montserrat"/>
                    <a:cs typeface="Montserrat"/>
                    <a:sym typeface="Montserrat"/>
                  </a:rPr>
                  <a:t>Ads</a:t>
                </a:r>
                <a:endParaRPr sz="1200" dirty="0">
                  <a:solidFill>
                    <a:srgbClr val="000000"/>
                  </a:solidFill>
                  <a:latin typeface="Avenir Next LT Pro" panose="020B0504020202020204" pitchFamily="34" charset="0"/>
                  <a:ea typeface="Montserrat"/>
                  <a:cs typeface="Montserrat"/>
                  <a:sym typeface="Montserrat"/>
                </a:endParaRPr>
              </a:p>
            </p:txBody>
          </p:sp>
          <p:sp>
            <p:nvSpPr>
              <p:cNvPr id="19" name="Google Shape;1161;p131">
                <a:extLst>
                  <a:ext uri="{FF2B5EF4-FFF2-40B4-BE49-F238E27FC236}">
                    <a16:creationId xmlns:a16="http://schemas.microsoft.com/office/drawing/2014/main" id="{96E04914-5A39-6785-C2CE-0AAE36AE5E8F}"/>
                  </a:ext>
                </a:extLst>
              </p:cNvPr>
              <p:cNvSpPr/>
              <p:nvPr/>
            </p:nvSpPr>
            <p:spPr>
              <a:xfrm>
                <a:off x="3038519" y="2661156"/>
                <a:ext cx="866700" cy="802200"/>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600" b="1" dirty="0">
                    <a:solidFill>
                      <a:schemeClr val="bg1"/>
                    </a:solidFill>
                    <a:latin typeface="Avenir Next LT Pro" panose="020B0504020202020204" pitchFamily="34" charset="0"/>
                    <a:ea typeface="Montserrat"/>
                    <a:cs typeface="Montserrat"/>
                    <a:sym typeface="Montserrat"/>
                  </a:rPr>
                  <a:t>Radio</a:t>
                </a:r>
                <a:endParaRPr sz="1100" b="1" dirty="0">
                  <a:solidFill>
                    <a:schemeClr val="bg1"/>
                  </a:solidFill>
                  <a:latin typeface="Avenir Next LT Pro" panose="020B0504020202020204" pitchFamily="34" charset="0"/>
                  <a:ea typeface="Montserrat"/>
                  <a:cs typeface="Montserrat"/>
                  <a:sym typeface="Montserrat"/>
                </a:endParaRPr>
              </a:p>
            </p:txBody>
          </p:sp>
          <p:sp>
            <p:nvSpPr>
              <p:cNvPr id="20" name="Google Shape;1162;p131">
                <a:extLst>
                  <a:ext uri="{FF2B5EF4-FFF2-40B4-BE49-F238E27FC236}">
                    <a16:creationId xmlns:a16="http://schemas.microsoft.com/office/drawing/2014/main" id="{6891417D-4341-637B-1648-684D71B6D6A6}"/>
                  </a:ext>
                </a:extLst>
              </p:cNvPr>
              <p:cNvSpPr/>
              <p:nvPr/>
            </p:nvSpPr>
            <p:spPr>
              <a:xfrm>
                <a:off x="3038519" y="1331898"/>
                <a:ext cx="866700" cy="802200"/>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SE</a:t>
                </a:r>
                <a:r>
                  <a:rPr lang="fr" sz="1200" dirty="0">
                    <a:latin typeface="Avenir Next LT Pro" panose="020B0504020202020204" pitchFamily="34" charset="0"/>
                    <a:ea typeface="Montserrat"/>
                    <a:cs typeface="Montserrat"/>
                    <a:sym typeface="Montserrat"/>
                  </a:rPr>
                  <a:t>O </a:t>
                </a:r>
                <a:r>
                  <a:rPr lang="fr" sz="1050" dirty="0">
                    <a:solidFill>
                      <a:srgbClr val="000000"/>
                    </a:solidFill>
                    <a:latin typeface="Avenir Next LT Pro" panose="020B0504020202020204" pitchFamily="34" charset="0"/>
                    <a:ea typeface="Montserrat"/>
                    <a:cs typeface="Montserrat"/>
                    <a:sym typeface="Montserrat"/>
                  </a:rPr>
                  <a:t>Local</a:t>
                </a:r>
                <a:endParaRPr sz="1050" dirty="0">
                  <a:solidFill>
                    <a:srgbClr val="000000"/>
                  </a:solidFill>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endParaRPr sz="1050" dirty="0">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r>
                  <a:rPr lang="fr" sz="1050" dirty="0">
                    <a:latin typeface="Avenir Next LT Pro" panose="020B0504020202020204" pitchFamily="34" charset="0"/>
                    <a:ea typeface="Montserrat"/>
                    <a:cs typeface="Montserrat"/>
                    <a:sym typeface="Montserrat"/>
                  </a:rPr>
                  <a:t>Store Locator</a:t>
                </a:r>
                <a:endParaRPr sz="1050" dirty="0">
                  <a:latin typeface="Avenir Next LT Pro" panose="020B0504020202020204" pitchFamily="34" charset="0"/>
                  <a:ea typeface="Montserrat"/>
                  <a:cs typeface="Montserrat"/>
                  <a:sym typeface="Montserrat"/>
                </a:endParaRPr>
              </a:p>
            </p:txBody>
          </p:sp>
          <p:sp>
            <p:nvSpPr>
              <p:cNvPr id="21" name="Google Shape;1163;p131">
                <a:extLst>
                  <a:ext uri="{FF2B5EF4-FFF2-40B4-BE49-F238E27FC236}">
                    <a16:creationId xmlns:a16="http://schemas.microsoft.com/office/drawing/2014/main" id="{1953914F-F467-5ED1-FCD6-1A86A457408C}"/>
                  </a:ext>
                </a:extLst>
              </p:cNvPr>
              <p:cNvSpPr/>
              <p:nvPr/>
            </p:nvSpPr>
            <p:spPr>
              <a:xfrm>
                <a:off x="3038528" y="4088896"/>
                <a:ext cx="866700" cy="802200"/>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Email</a:t>
                </a:r>
                <a:br>
                  <a:rPr lang="fr" sz="1200" dirty="0">
                    <a:solidFill>
                      <a:srgbClr val="000000"/>
                    </a:solidFill>
                    <a:latin typeface="Avenir Next LT Pro" panose="020B0504020202020204" pitchFamily="34" charset="0"/>
                    <a:ea typeface="Montserrat"/>
                    <a:cs typeface="Montserrat"/>
                    <a:sym typeface="Montserrat"/>
                  </a:rPr>
                </a:br>
                <a:r>
                  <a:rPr lang="fr" sz="1050" dirty="0">
                    <a:solidFill>
                      <a:srgbClr val="000000"/>
                    </a:solidFill>
                    <a:latin typeface="Avenir Next LT Pro" panose="020B0504020202020204" pitchFamily="34" charset="0"/>
                    <a:ea typeface="Montserrat"/>
                    <a:cs typeface="Montserrat"/>
                    <a:sym typeface="Montserrat"/>
                  </a:rPr>
                  <a:t>Marketing</a:t>
                </a:r>
                <a:endParaRPr sz="1050" dirty="0">
                  <a:solidFill>
                    <a:srgbClr val="000000"/>
                  </a:solidFill>
                  <a:latin typeface="Avenir Next LT Pro" panose="020B0504020202020204" pitchFamily="34" charset="0"/>
                  <a:ea typeface="Montserrat"/>
                  <a:cs typeface="Montserrat"/>
                  <a:sym typeface="Montserrat"/>
                </a:endParaRPr>
              </a:p>
            </p:txBody>
          </p:sp>
          <p:sp>
            <p:nvSpPr>
              <p:cNvPr id="22" name="Google Shape;1164;p131">
                <a:extLst>
                  <a:ext uri="{FF2B5EF4-FFF2-40B4-BE49-F238E27FC236}">
                    <a16:creationId xmlns:a16="http://schemas.microsoft.com/office/drawing/2014/main" id="{402736C9-2347-1BDC-B122-6080B4E3DB3F}"/>
                  </a:ext>
                </a:extLst>
              </p:cNvPr>
              <p:cNvSpPr/>
              <p:nvPr/>
            </p:nvSpPr>
            <p:spPr>
              <a:xfrm>
                <a:off x="4049556" y="4088896"/>
                <a:ext cx="866700" cy="802200"/>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Courrier</a:t>
                </a:r>
                <a:br>
                  <a:rPr lang="fr" sz="1200" dirty="0">
                    <a:solidFill>
                      <a:srgbClr val="000000"/>
                    </a:solidFill>
                    <a:latin typeface="Avenir Next LT Pro" panose="020B0504020202020204" pitchFamily="34" charset="0"/>
                    <a:ea typeface="Montserrat"/>
                    <a:cs typeface="Montserrat"/>
                    <a:sym typeface="Montserrat"/>
                  </a:rPr>
                </a:br>
                <a:r>
                  <a:rPr lang="fr" sz="1050" dirty="0">
                    <a:solidFill>
                      <a:srgbClr val="000000"/>
                    </a:solidFill>
                    <a:latin typeface="Avenir Next LT Pro" panose="020B0504020202020204" pitchFamily="34" charset="0"/>
                    <a:ea typeface="Montserrat"/>
                    <a:cs typeface="Montserrat"/>
                    <a:sym typeface="Montserrat"/>
                  </a:rPr>
                  <a:t>Adressé</a:t>
                </a:r>
                <a:endParaRPr sz="1050" dirty="0">
                  <a:solidFill>
                    <a:srgbClr val="000000"/>
                  </a:solidFill>
                  <a:latin typeface="Avenir Next LT Pro" panose="020B0504020202020204" pitchFamily="34" charset="0"/>
                  <a:ea typeface="Montserrat"/>
                  <a:cs typeface="Montserrat"/>
                  <a:sym typeface="Montserrat"/>
                </a:endParaRPr>
              </a:p>
            </p:txBody>
          </p:sp>
          <p:sp>
            <p:nvSpPr>
              <p:cNvPr id="24" name="Google Shape;1166;p131">
                <a:extLst>
                  <a:ext uri="{FF2B5EF4-FFF2-40B4-BE49-F238E27FC236}">
                    <a16:creationId xmlns:a16="http://schemas.microsoft.com/office/drawing/2014/main" id="{4F3E4843-E08B-77BA-D362-C095F3C38548}"/>
                  </a:ext>
                </a:extLst>
              </p:cNvPr>
              <p:cNvSpPr/>
              <p:nvPr/>
            </p:nvSpPr>
            <p:spPr>
              <a:xfrm>
                <a:off x="2027508" y="1331900"/>
                <a:ext cx="866700" cy="802200"/>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100" dirty="0">
                    <a:solidFill>
                      <a:srgbClr val="000000"/>
                    </a:solidFill>
                    <a:latin typeface="Avenir Next LT Pro" panose="020B0504020202020204" pitchFamily="34" charset="0"/>
                    <a:ea typeface="Montserrat"/>
                    <a:cs typeface="Montserrat"/>
                    <a:sym typeface="Montserrat"/>
                  </a:rPr>
                  <a:t>Presence </a:t>
                </a:r>
                <a:br>
                  <a:rPr lang="fr" sz="1100" dirty="0">
                    <a:solidFill>
                      <a:srgbClr val="000000"/>
                    </a:solidFill>
                    <a:latin typeface="Avenir Next LT Pro" panose="020B0504020202020204" pitchFamily="34" charset="0"/>
                    <a:ea typeface="Montserrat"/>
                    <a:cs typeface="Montserrat"/>
                    <a:sym typeface="Montserrat"/>
                  </a:rPr>
                </a:br>
                <a:r>
                  <a:rPr lang="fr" sz="1000" dirty="0">
                    <a:solidFill>
                      <a:srgbClr val="000000"/>
                    </a:solidFill>
                    <a:latin typeface="Avenir Next LT Pro" panose="020B0504020202020204" pitchFamily="34" charset="0"/>
                    <a:ea typeface="Montserrat"/>
                    <a:cs typeface="Montserrat"/>
                    <a:sym typeface="Montserrat"/>
                  </a:rPr>
                  <a:t>Management</a:t>
                </a:r>
                <a:endParaRPr sz="800" dirty="0">
                  <a:solidFill>
                    <a:srgbClr val="000000"/>
                  </a:solidFill>
                  <a:latin typeface="Avenir Next LT Pro" panose="020B0504020202020204" pitchFamily="34" charset="0"/>
                  <a:ea typeface="Montserrat"/>
                  <a:cs typeface="Montserrat"/>
                  <a:sym typeface="Montserrat"/>
                </a:endParaRPr>
              </a:p>
            </p:txBody>
          </p:sp>
          <p:sp>
            <p:nvSpPr>
              <p:cNvPr id="26" name="Google Shape;1168;p131">
                <a:extLst>
                  <a:ext uri="{FF2B5EF4-FFF2-40B4-BE49-F238E27FC236}">
                    <a16:creationId xmlns:a16="http://schemas.microsoft.com/office/drawing/2014/main" id="{DD6C6A6A-8BC4-EA90-6F99-288BF05D6419}"/>
                  </a:ext>
                </a:extLst>
              </p:cNvPr>
              <p:cNvSpPr/>
              <p:nvPr/>
            </p:nvSpPr>
            <p:spPr>
              <a:xfrm>
                <a:off x="2037880" y="3174442"/>
                <a:ext cx="866700" cy="802200"/>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100" dirty="0">
                    <a:solidFill>
                      <a:schemeClr val="bg1"/>
                    </a:solidFill>
                    <a:latin typeface="Avenir Next LT Pro" panose="020B0504020202020204" pitchFamily="34" charset="0"/>
                    <a:ea typeface="Montserrat"/>
                    <a:cs typeface="Montserrat"/>
                    <a:sym typeface="Montserrat"/>
                  </a:rPr>
                  <a:t>Catalogue</a:t>
                </a:r>
                <a:endParaRPr sz="1100" dirty="0">
                  <a:solidFill>
                    <a:schemeClr val="bg1"/>
                  </a:solidFill>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r>
                  <a:rPr lang="fr" sz="1100" dirty="0">
                    <a:solidFill>
                      <a:schemeClr val="bg1"/>
                    </a:solidFill>
                    <a:latin typeface="Avenir Next LT Pro" panose="020B0504020202020204" pitchFamily="34" charset="0"/>
                    <a:ea typeface="Montserrat"/>
                    <a:cs typeface="Montserrat"/>
                    <a:sym typeface="Montserrat"/>
                  </a:rPr>
                  <a:t>ISA &amp; Digital</a:t>
                </a:r>
                <a:endParaRPr sz="1100" dirty="0">
                  <a:solidFill>
                    <a:schemeClr val="bg1"/>
                  </a:solidFill>
                  <a:latin typeface="Avenir Next LT Pro" panose="020B0504020202020204" pitchFamily="34" charset="0"/>
                  <a:ea typeface="Montserrat"/>
                  <a:cs typeface="Montserrat"/>
                  <a:sym typeface="Montserrat"/>
                </a:endParaRPr>
              </a:p>
            </p:txBody>
          </p:sp>
        </p:grpSp>
        <p:sp>
          <p:nvSpPr>
            <p:cNvPr id="4" name="Google Shape;1169;p131">
              <a:extLst>
                <a:ext uri="{FF2B5EF4-FFF2-40B4-BE49-F238E27FC236}">
                  <a16:creationId xmlns:a16="http://schemas.microsoft.com/office/drawing/2014/main" id="{22E3373A-3233-9FD4-E7C9-C0767ADCE907}"/>
                </a:ext>
              </a:extLst>
            </p:cNvPr>
            <p:cNvSpPr/>
            <p:nvPr/>
          </p:nvSpPr>
          <p:spPr>
            <a:xfrm>
              <a:off x="1674700" y="231975"/>
              <a:ext cx="2888700" cy="438600"/>
            </a:xfrm>
            <a:prstGeom prst="roundRect">
              <a:avLst>
                <a:gd name="adj" fmla="val 16667"/>
              </a:avLst>
            </a:prstGeom>
            <a:solidFill>
              <a:srgbClr val="6F8E3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rgbClr val="FFFFFF"/>
                  </a:solidFill>
                  <a:latin typeface="Avenir Next LT Pro" panose="020B0504020202020204" pitchFamily="34" charset="0"/>
                  <a:ea typeface="Montserrat"/>
                  <a:cs typeface="Montserrat"/>
                  <a:sym typeface="Montserrat"/>
                </a:rPr>
                <a:t>Base clients (CRM) / prospects</a:t>
              </a:r>
              <a:endParaRPr sz="900" b="1" dirty="0">
                <a:solidFill>
                  <a:srgbClr val="FFFFFF"/>
                </a:solidFill>
                <a:latin typeface="Avenir Next LT Pro" panose="020B0504020202020204" pitchFamily="34" charset="0"/>
                <a:ea typeface="Montserrat"/>
                <a:cs typeface="Montserrat"/>
                <a:sym typeface="Montserrat"/>
              </a:endParaRPr>
            </a:p>
          </p:txBody>
        </p:sp>
        <p:sp>
          <p:nvSpPr>
            <p:cNvPr id="5" name="Google Shape;1170;p131">
              <a:extLst>
                <a:ext uri="{FF2B5EF4-FFF2-40B4-BE49-F238E27FC236}">
                  <a16:creationId xmlns:a16="http://schemas.microsoft.com/office/drawing/2014/main" id="{2073D691-D3DD-37FE-0967-D206A2ACE322}"/>
                </a:ext>
              </a:extLst>
            </p:cNvPr>
            <p:cNvSpPr/>
            <p:nvPr/>
          </p:nvSpPr>
          <p:spPr>
            <a:xfrm>
              <a:off x="1674700" y="4472925"/>
              <a:ext cx="2888700" cy="438600"/>
            </a:xfrm>
            <a:prstGeom prst="roundRect">
              <a:avLst>
                <a:gd name="adj" fmla="val 16667"/>
              </a:avLst>
            </a:prstGeom>
            <a:solidFill>
              <a:srgbClr val="6F8E3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rgbClr val="FFFFFF"/>
                  </a:solidFill>
                  <a:latin typeface="Avenir Next LT Pro" panose="020B0504020202020204" pitchFamily="34" charset="0"/>
                  <a:ea typeface="Montserrat"/>
                  <a:cs typeface="Montserrat"/>
                  <a:sym typeface="Montserrat"/>
                </a:rPr>
                <a:t>Mesure des performances</a:t>
              </a:r>
              <a:endParaRPr sz="1200" b="1" dirty="0">
                <a:solidFill>
                  <a:srgbClr val="FFFFFF"/>
                </a:solidFill>
                <a:latin typeface="Avenir Next LT Pro" panose="020B0504020202020204" pitchFamily="34" charset="0"/>
                <a:ea typeface="Montserrat"/>
                <a:cs typeface="Montserrat"/>
                <a:sym typeface="Montserrat"/>
              </a:endParaRPr>
            </a:p>
          </p:txBody>
        </p:sp>
        <p:sp>
          <p:nvSpPr>
            <p:cNvPr id="6" name="Google Shape;1171;p131">
              <a:extLst>
                <a:ext uri="{FF2B5EF4-FFF2-40B4-BE49-F238E27FC236}">
                  <a16:creationId xmlns:a16="http://schemas.microsoft.com/office/drawing/2014/main" id="{087BC8BA-34F8-F92C-C6D0-FD694215A8F1}"/>
                </a:ext>
              </a:extLst>
            </p:cNvPr>
            <p:cNvSpPr/>
            <p:nvPr/>
          </p:nvSpPr>
          <p:spPr>
            <a:xfrm rot="-5400000">
              <a:off x="128675" y="2909550"/>
              <a:ext cx="2641200" cy="242400"/>
            </a:xfrm>
            <a:prstGeom prst="roundRect">
              <a:avLst>
                <a:gd name="adj" fmla="val 16667"/>
              </a:avLst>
            </a:prstGeom>
            <a:solidFill>
              <a:srgbClr val="414F4B"/>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Promotionnelle</a:t>
              </a:r>
              <a:endParaRPr sz="900" b="1" dirty="0">
                <a:solidFill>
                  <a:schemeClr val="lt1"/>
                </a:solidFill>
                <a:latin typeface="Avenir Next LT Pro" panose="020B0504020202020204" pitchFamily="34" charset="0"/>
                <a:ea typeface="Montserrat"/>
                <a:cs typeface="Montserrat"/>
                <a:sym typeface="Montserrat"/>
              </a:endParaRPr>
            </a:p>
          </p:txBody>
        </p:sp>
        <p:sp>
          <p:nvSpPr>
            <p:cNvPr id="14" name="Google Shape;1172;p131">
              <a:extLst>
                <a:ext uri="{FF2B5EF4-FFF2-40B4-BE49-F238E27FC236}">
                  <a16:creationId xmlns:a16="http://schemas.microsoft.com/office/drawing/2014/main" id="{A3FFFB0C-C472-8128-D73C-BFFDBFFC9642}"/>
                </a:ext>
              </a:extLst>
            </p:cNvPr>
            <p:cNvSpPr/>
            <p:nvPr/>
          </p:nvSpPr>
          <p:spPr>
            <a:xfrm rot="16200000">
              <a:off x="3837710" y="1589563"/>
              <a:ext cx="1884854" cy="224921"/>
            </a:xfrm>
            <a:prstGeom prst="roundRect">
              <a:avLst>
                <a:gd name="adj" fmla="val 16667"/>
              </a:avLst>
            </a:prstGeom>
            <a:solidFill>
              <a:schemeClr val="accent4">
                <a:lumMod val="75000"/>
              </a:schemeClr>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Fil Rouge</a:t>
              </a:r>
              <a:endParaRPr sz="900" b="1" dirty="0">
                <a:solidFill>
                  <a:schemeClr val="lt1"/>
                </a:solidFill>
                <a:latin typeface="Avenir Next LT Pro" panose="020B0504020202020204" pitchFamily="34" charset="0"/>
                <a:ea typeface="Montserrat"/>
                <a:cs typeface="Montserrat"/>
                <a:sym typeface="Montserrat"/>
              </a:endParaRPr>
            </a:p>
          </p:txBody>
        </p:sp>
      </p:grpSp>
      <p:sp>
        <p:nvSpPr>
          <p:cNvPr id="34" name="Google Shape;1167;p131">
            <a:extLst>
              <a:ext uri="{FF2B5EF4-FFF2-40B4-BE49-F238E27FC236}">
                <a16:creationId xmlns:a16="http://schemas.microsoft.com/office/drawing/2014/main" id="{1F7E6DF1-9866-ED0C-DB51-1447F5E1C0B5}"/>
              </a:ext>
            </a:extLst>
          </p:cNvPr>
          <p:cNvSpPr/>
          <p:nvPr/>
        </p:nvSpPr>
        <p:spPr>
          <a:xfrm>
            <a:off x="8856248" y="896817"/>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Native Ads</a:t>
            </a:r>
            <a:br>
              <a:rPr lang="fr" sz="1200" dirty="0">
                <a:solidFill>
                  <a:srgbClr val="000000"/>
                </a:solidFill>
                <a:latin typeface="Avenir Next LT Pro" panose="020B0504020202020204" pitchFamily="34" charset="0"/>
                <a:ea typeface="Montserrat"/>
                <a:cs typeface="Montserrat"/>
                <a:sym typeface="Montserrat"/>
              </a:rPr>
            </a:br>
            <a:r>
              <a:rPr lang="fr" sz="1050" dirty="0">
                <a:solidFill>
                  <a:srgbClr val="000000"/>
                </a:solidFill>
                <a:latin typeface="Avenir Next LT Pro" panose="020B0504020202020204" pitchFamily="34" charset="0"/>
                <a:ea typeface="Montserrat"/>
                <a:cs typeface="Montserrat"/>
                <a:sym typeface="Montserrat"/>
              </a:rPr>
              <a:t>Newsletter</a:t>
            </a:r>
            <a:endParaRPr sz="1200" dirty="0">
              <a:solidFill>
                <a:srgbClr val="000000"/>
              </a:solidFill>
              <a:latin typeface="Avenir Next LT Pro" panose="020B0504020202020204" pitchFamily="34" charset="0"/>
              <a:ea typeface="Montserrat"/>
              <a:cs typeface="Montserrat"/>
              <a:sym typeface="Montserrat"/>
            </a:endParaRPr>
          </a:p>
        </p:txBody>
      </p:sp>
      <p:sp>
        <p:nvSpPr>
          <p:cNvPr id="35" name="Google Shape;1160;p131">
            <a:extLst>
              <a:ext uri="{FF2B5EF4-FFF2-40B4-BE49-F238E27FC236}">
                <a16:creationId xmlns:a16="http://schemas.microsoft.com/office/drawing/2014/main" id="{321C617D-D0FA-757F-C509-204D28318B29}"/>
              </a:ext>
            </a:extLst>
          </p:cNvPr>
          <p:cNvSpPr/>
          <p:nvPr/>
        </p:nvSpPr>
        <p:spPr>
          <a:xfrm>
            <a:off x="6075091" y="2179035"/>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Display </a:t>
            </a:r>
            <a:br>
              <a:rPr lang="fr" sz="1200" dirty="0">
                <a:solidFill>
                  <a:schemeClr val="bg1"/>
                </a:solidFill>
                <a:latin typeface="Avenir Next LT Pro" panose="020B0504020202020204" pitchFamily="34" charset="0"/>
                <a:ea typeface="Montserrat"/>
                <a:cs typeface="Montserrat"/>
                <a:sym typeface="Montserrat"/>
              </a:rPr>
            </a:br>
            <a:r>
              <a:rPr lang="fr" sz="1000" dirty="0">
                <a:solidFill>
                  <a:schemeClr val="bg1"/>
                </a:solidFill>
                <a:latin typeface="Avenir Next LT Pro" panose="020B0504020202020204" pitchFamily="34" charset="0"/>
                <a:ea typeface="Montserrat"/>
                <a:cs typeface="Montserrat"/>
                <a:sym typeface="Montserrat"/>
              </a:rPr>
              <a:t>In App &amp; Programmatic </a:t>
            </a:r>
            <a:endParaRPr sz="1000" dirty="0">
              <a:solidFill>
                <a:schemeClr val="bg1"/>
              </a:solidFill>
              <a:latin typeface="Avenir Next LT Pro" panose="020B0504020202020204" pitchFamily="34" charset="0"/>
              <a:ea typeface="Montserrat"/>
              <a:cs typeface="Montserrat"/>
              <a:sym typeface="Montserrat"/>
            </a:endParaRPr>
          </a:p>
        </p:txBody>
      </p:sp>
    </p:spTree>
    <p:extLst>
      <p:ext uri="{BB962C8B-B14F-4D97-AF65-F5344CB8AC3E}">
        <p14:creationId xmlns:p14="http://schemas.microsoft.com/office/powerpoint/2010/main" val="3424109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lèche : droite 21">
            <a:extLst>
              <a:ext uri="{FF2B5EF4-FFF2-40B4-BE49-F238E27FC236}">
                <a16:creationId xmlns:a16="http://schemas.microsoft.com/office/drawing/2014/main" id="{E0DCC33D-8C1C-AB6F-460F-47F85D1FBE75}"/>
              </a:ext>
            </a:extLst>
          </p:cNvPr>
          <p:cNvSpPr/>
          <p:nvPr/>
        </p:nvSpPr>
        <p:spPr>
          <a:xfrm>
            <a:off x="307957" y="2452543"/>
            <a:ext cx="11563168" cy="3450335"/>
          </a:xfrm>
          <a:prstGeom prst="rightArrow">
            <a:avLst>
              <a:gd name="adj1" fmla="val 100000"/>
              <a:gd name="adj2" fmla="val 26338"/>
            </a:avLst>
          </a:prstGeom>
          <a:gradFill flip="none" rotWithShape="1">
            <a:gsLst>
              <a:gs pos="0">
                <a:srgbClr val="6F8E30">
                  <a:tint val="66000"/>
                  <a:satMod val="160000"/>
                </a:srgbClr>
              </a:gs>
              <a:gs pos="50000">
                <a:srgbClr val="6F8E30">
                  <a:tint val="44500"/>
                  <a:satMod val="160000"/>
                </a:srgbClr>
              </a:gs>
              <a:gs pos="100000">
                <a:srgbClr val="6F8E30">
                  <a:tint val="23500"/>
                  <a:satMod val="160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7" name="Picture 2" descr="Notre Pôle Jardin &amp; Terroir | Groupe LORCA">
            <a:extLst>
              <a:ext uri="{FF2B5EF4-FFF2-40B4-BE49-F238E27FC236}">
                <a16:creationId xmlns:a16="http://schemas.microsoft.com/office/drawing/2014/main" id="{FCE63117-B95C-A19D-B2B1-29BB274929D0}"/>
              </a:ext>
            </a:extLst>
          </p:cNvPr>
          <p:cNvPicPr>
            <a:picLocks noChangeAspect="1" noChangeArrowheads="1"/>
          </p:cNvPicPr>
          <p:nvPr/>
        </p:nvPicPr>
        <p:blipFill rotWithShape="1">
          <a:blip r:embed="rId2" cstate="print">
            <a:alphaModFix amt="70000"/>
            <a:extLst>
              <a:ext uri="{28A0092B-C50C-407E-A947-70E740481C1C}">
                <a14:useLocalDpi xmlns:a14="http://schemas.microsoft.com/office/drawing/2010/main"/>
              </a:ext>
            </a:extLst>
          </a:blip>
          <a:srcRect b="-10779"/>
          <a:stretch/>
        </p:blipFill>
        <p:spPr bwMode="auto">
          <a:xfrm>
            <a:off x="3257829" y="2488741"/>
            <a:ext cx="5318375" cy="3718125"/>
          </a:xfrm>
          <a:prstGeom prst="rect">
            <a:avLst/>
          </a:prstGeom>
          <a:noFill/>
          <a:extLst>
            <a:ext uri="{909E8E84-426E-40DD-AFC4-6F175D3DCCD1}">
              <a14:hiddenFill xmlns:a14="http://schemas.microsoft.com/office/drawing/2010/main">
                <a:solidFill>
                  <a:srgbClr val="FFFFFF"/>
                </a:solidFill>
              </a14:hiddenFill>
            </a:ext>
          </a:extLst>
        </p:spPr>
      </p:pic>
      <p:cxnSp>
        <p:nvCxnSpPr>
          <p:cNvPr id="41" name="Connecteur droit 40">
            <a:extLst>
              <a:ext uri="{FF2B5EF4-FFF2-40B4-BE49-F238E27FC236}">
                <a16:creationId xmlns:a16="http://schemas.microsoft.com/office/drawing/2014/main" id="{BC9A8FB2-2FE2-02A3-A208-12D3E0E40CAA}"/>
              </a:ext>
            </a:extLst>
          </p:cNvPr>
          <p:cNvCxnSpPr/>
          <p:nvPr/>
        </p:nvCxnSpPr>
        <p:spPr>
          <a:xfrm>
            <a:off x="851698" y="4229006"/>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4" name="Connecteur droit 33">
            <a:extLst>
              <a:ext uri="{FF2B5EF4-FFF2-40B4-BE49-F238E27FC236}">
                <a16:creationId xmlns:a16="http://schemas.microsoft.com/office/drawing/2014/main" id="{1D56823D-4DE8-998C-BEDC-800B456F5797}"/>
              </a:ext>
            </a:extLst>
          </p:cNvPr>
          <p:cNvCxnSpPr/>
          <p:nvPr/>
        </p:nvCxnSpPr>
        <p:spPr>
          <a:xfrm>
            <a:off x="869986" y="3883364"/>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5" name="Connecteur droit 34">
            <a:extLst>
              <a:ext uri="{FF2B5EF4-FFF2-40B4-BE49-F238E27FC236}">
                <a16:creationId xmlns:a16="http://schemas.microsoft.com/office/drawing/2014/main" id="{B45BBFF1-5947-7059-10C8-989F77280216}"/>
              </a:ext>
            </a:extLst>
          </p:cNvPr>
          <p:cNvCxnSpPr/>
          <p:nvPr/>
        </p:nvCxnSpPr>
        <p:spPr>
          <a:xfrm>
            <a:off x="869986" y="3501151"/>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1" name="Connecteur droit 30">
            <a:extLst>
              <a:ext uri="{FF2B5EF4-FFF2-40B4-BE49-F238E27FC236}">
                <a16:creationId xmlns:a16="http://schemas.microsoft.com/office/drawing/2014/main" id="{D3A11B19-AC95-7DDD-5647-E1799D2DAF5A}"/>
              </a:ext>
            </a:extLst>
          </p:cNvPr>
          <p:cNvCxnSpPr/>
          <p:nvPr/>
        </p:nvCxnSpPr>
        <p:spPr>
          <a:xfrm>
            <a:off x="869986" y="4637438"/>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5" name="Rectangle à coins arrondis 4">
            <a:extLst>
              <a:ext uri="{FF2B5EF4-FFF2-40B4-BE49-F238E27FC236}">
                <a16:creationId xmlns:a16="http://schemas.microsoft.com/office/drawing/2014/main" id="{57C0D723-399D-FF48-867D-C6F52740F7B0}"/>
              </a:ext>
            </a:extLst>
          </p:cNvPr>
          <p:cNvSpPr/>
          <p:nvPr/>
        </p:nvSpPr>
        <p:spPr>
          <a:xfrm>
            <a:off x="367944" y="3735976"/>
            <a:ext cx="2060169" cy="1900417"/>
          </a:xfrm>
          <a:prstGeom prst="roundRect">
            <a:avLst/>
          </a:prstGeom>
          <a:solidFill>
            <a:srgbClr val="6F8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endParaRPr lang="fr-FR" sz="1200" b="1" dirty="0">
              <a:solidFill>
                <a:schemeClr val="bg1"/>
              </a:solidFill>
              <a:latin typeface="Avenir Next LT Pro" panose="020B0504020202020204" pitchFamily="34" charset="0"/>
            </a:endParaRPr>
          </a:p>
        </p:txBody>
      </p:sp>
      <p:sp>
        <p:nvSpPr>
          <p:cNvPr id="6" name="Rectangle à coins arrondis 6">
            <a:extLst>
              <a:ext uri="{FF2B5EF4-FFF2-40B4-BE49-F238E27FC236}">
                <a16:creationId xmlns:a16="http://schemas.microsoft.com/office/drawing/2014/main" id="{90CE4C70-D3F7-C0C9-9FA8-70555ADC100A}"/>
              </a:ext>
            </a:extLst>
          </p:cNvPr>
          <p:cNvSpPr/>
          <p:nvPr/>
        </p:nvSpPr>
        <p:spPr>
          <a:xfrm>
            <a:off x="2547561" y="4914930"/>
            <a:ext cx="1551953" cy="721464"/>
          </a:xfrm>
          <a:prstGeom prst="roundRect">
            <a:avLst/>
          </a:prstGeom>
          <a:solidFill>
            <a:srgbClr val="6F8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err="1">
                <a:solidFill>
                  <a:schemeClr val="bg1"/>
                </a:solidFill>
                <a:latin typeface="Avenir Next LT Pro" panose="020B0504020202020204" pitchFamily="34" charset="0"/>
              </a:rPr>
              <a:t>DtS</a:t>
            </a:r>
            <a:r>
              <a:rPr lang="fr-FR" sz="1200" b="1" dirty="0">
                <a:solidFill>
                  <a:schemeClr val="bg1"/>
                </a:solidFill>
                <a:latin typeface="Avenir Next LT Pro" panose="020B0504020202020204" pitchFamily="34" charset="0"/>
              </a:rPr>
              <a:t> &amp; </a:t>
            </a:r>
            <a:r>
              <a:rPr lang="fr-FR" sz="1200" b="1" dirty="0" err="1">
                <a:solidFill>
                  <a:schemeClr val="bg1"/>
                </a:solidFill>
                <a:latin typeface="Avenir Next LT Pro" panose="020B0504020202020204" pitchFamily="34" charset="0"/>
              </a:rPr>
              <a:t>Noto</a:t>
            </a:r>
            <a:endParaRPr lang="fr-FR" sz="1200" b="1" dirty="0">
              <a:solidFill>
                <a:schemeClr val="bg1"/>
              </a:solidFill>
              <a:latin typeface="Avenir Next LT Pro" panose="020B0504020202020204" pitchFamily="34" charset="0"/>
            </a:endParaRPr>
          </a:p>
          <a:p>
            <a:pPr algn="ctr">
              <a:spcBef>
                <a:spcPts val="0"/>
              </a:spcBef>
              <a:defRPr/>
            </a:pPr>
            <a:endParaRPr lang="fr-FR" sz="700" b="1" dirty="0">
              <a:solidFill>
                <a:schemeClr val="bg1"/>
              </a:solidFill>
              <a:latin typeface="Avenir Next LT Pro" panose="020B0504020202020204" pitchFamily="34" charset="0"/>
            </a:endParaRPr>
          </a:p>
          <a:p>
            <a:pPr algn="ctr">
              <a:spcBef>
                <a:spcPts val="0"/>
              </a:spcBef>
              <a:defRPr/>
            </a:pPr>
            <a:r>
              <a:rPr lang="fr-FR" sz="1400" b="1" dirty="0">
                <a:solidFill>
                  <a:schemeClr val="bg1"/>
                </a:solidFill>
                <a:latin typeface="Avenir Next LT Pro" panose="020B0504020202020204" pitchFamily="34" charset="0"/>
              </a:rPr>
              <a:t>RADIO</a:t>
            </a:r>
          </a:p>
        </p:txBody>
      </p:sp>
      <p:sp>
        <p:nvSpPr>
          <p:cNvPr id="12" name="Rectangle à coins arrondis 4">
            <a:extLst>
              <a:ext uri="{FF2B5EF4-FFF2-40B4-BE49-F238E27FC236}">
                <a16:creationId xmlns:a16="http://schemas.microsoft.com/office/drawing/2014/main" id="{08D3634F-7096-6780-1369-54BE64AF1D24}"/>
              </a:ext>
            </a:extLst>
          </p:cNvPr>
          <p:cNvSpPr/>
          <p:nvPr/>
        </p:nvSpPr>
        <p:spPr>
          <a:xfrm>
            <a:off x="4225937" y="4983080"/>
            <a:ext cx="3340472" cy="645606"/>
          </a:xfrm>
          <a:prstGeom prst="roundRect">
            <a:avLst/>
          </a:prstGeom>
          <a:solidFill>
            <a:srgbClr val="6F8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a:solidFill>
                  <a:schemeClr val="bg1"/>
                </a:solidFill>
                <a:latin typeface="Avenir Next LT Pro" panose="020B0504020202020204" pitchFamily="34" charset="0"/>
              </a:rPr>
              <a:t>Contenu &amp; Call to action</a:t>
            </a:r>
            <a:br>
              <a:rPr lang="fr-FR" sz="1200" b="1" dirty="0">
                <a:solidFill>
                  <a:schemeClr val="bg1"/>
                </a:solidFill>
                <a:latin typeface="Avenir Next LT Pro" panose="020B0504020202020204" pitchFamily="34" charset="0"/>
              </a:rPr>
            </a:br>
            <a:endParaRPr lang="fr-FR" sz="1200" b="1" dirty="0">
              <a:solidFill>
                <a:schemeClr val="bg1"/>
              </a:solidFill>
              <a:latin typeface="Avenir Next LT Pro" panose="020B0504020202020204" pitchFamily="34" charset="0"/>
            </a:endParaRPr>
          </a:p>
          <a:p>
            <a:pPr algn="ctr">
              <a:spcBef>
                <a:spcPts val="0"/>
              </a:spcBef>
              <a:defRPr/>
            </a:pPr>
            <a:r>
              <a:rPr lang="fr-FR" sz="1400" b="1" dirty="0">
                <a:solidFill>
                  <a:schemeClr val="bg1"/>
                </a:solidFill>
                <a:latin typeface="Avenir Next LT Pro" panose="020B0504020202020204" pitchFamily="34" charset="0"/>
              </a:rPr>
              <a:t>WEB / RS / E Mail / SEA</a:t>
            </a:r>
          </a:p>
        </p:txBody>
      </p:sp>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609600" y="44450"/>
            <a:ext cx="10972800" cy="1143000"/>
          </a:xfrm>
        </p:spPr>
        <p:txBody>
          <a:bodyPr/>
          <a:lstStyle/>
          <a:p>
            <a:r>
              <a:rPr lang="fr-FR" altLang="fr-FR" dirty="0">
                <a:ea typeface="Helvetica" panose="020B0604020202020204" pitchFamily="34" charset="0"/>
              </a:rPr>
              <a:t> Leviers médias  </a:t>
            </a:r>
            <a:br>
              <a:rPr lang="fr-FR" altLang="fr-FR" dirty="0">
                <a:ea typeface="Helvetica" panose="020B0604020202020204" pitchFamily="34" charset="0"/>
              </a:rPr>
            </a:br>
            <a:r>
              <a:rPr lang="fr-FR" altLang="fr-FR" dirty="0">
                <a:ea typeface="Helvetica" panose="020B0604020202020204" pitchFamily="34" charset="0"/>
              </a:rPr>
              <a:t>notoriété qualifiée &amp; de Drive to Store</a:t>
            </a:r>
          </a:p>
        </p:txBody>
      </p:sp>
      <p:sp>
        <p:nvSpPr>
          <p:cNvPr id="21" name="ZoneTexte 20">
            <a:extLst>
              <a:ext uri="{FF2B5EF4-FFF2-40B4-BE49-F238E27FC236}">
                <a16:creationId xmlns:a16="http://schemas.microsoft.com/office/drawing/2014/main" id="{ACB7BD57-A30A-A631-882E-2A04C24137CE}"/>
              </a:ext>
            </a:extLst>
          </p:cNvPr>
          <p:cNvSpPr txBox="1"/>
          <p:nvPr/>
        </p:nvSpPr>
        <p:spPr>
          <a:xfrm>
            <a:off x="815676" y="1567783"/>
            <a:ext cx="8562341" cy="830997"/>
          </a:xfrm>
          <a:prstGeom prst="rect">
            <a:avLst/>
          </a:prstGeom>
          <a:noFill/>
        </p:spPr>
        <p:txBody>
          <a:bodyPr wrap="square" rtlCol="0">
            <a:spAutoFit/>
          </a:bodyPr>
          <a:lstStyle/>
          <a:p>
            <a:r>
              <a:rPr lang="fr-FR" sz="2400" b="1" dirty="0">
                <a:latin typeface="Avenir Next LT Pro" panose="020B0504020202020204" pitchFamily="34" charset="0"/>
              </a:rPr>
              <a:t>Vers une transition d’une stratégie Prospectus dépendance vers mix media 360 </a:t>
            </a:r>
          </a:p>
        </p:txBody>
      </p:sp>
      <p:sp>
        <p:nvSpPr>
          <p:cNvPr id="23" name="ZoneTexte 22">
            <a:extLst>
              <a:ext uri="{FF2B5EF4-FFF2-40B4-BE49-F238E27FC236}">
                <a16:creationId xmlns:a16="http://schemas.microsoft.com/office/drawing/2014/main" id="{9E41EB99-5A57-EE62-96C3-5F6FD36C4F08}"/>
              </a:ext>
            </a:extLst>
          </p:cNvPr>
          <p:cNvSpPr txBox="1"/>
          <p:nvPr/>
        </p:nvSpPr>
        <p:spPr>
          <a:xfrm>
            <a:off x="975579" y="2302561"/>
            <a:ext cx="9960864" cy="1200329"/>
          </a:xfrm>
          <a:prstGeom prst="rect">
            <a:avLst/>
          </a:prstGeom>
          <a:noFill/>
        </p:spPr>
        <p:txBody>
          <a:bodyPr wrap="square">
            <a:spAutoFit/>
          </a:bodyPr>
          <a:lstStyle/>
          <a:p>
            <a:pPr algn="ctr">
              <a:defRPr/>
            </a:pPr>
            <a:endParaRPr lang="fr-FR" sz="1800" dirty="0">
              <a:latin typeface="Avenir Next LT Pro" panose="020B0504020202020204" pitchFamily="34" charset="0"/>
              <a:cs typeface="Helvetica" panose="020B0604020202020204" pitchFamily="34" charset="0"/>
            </a:endParaRPr>
          </a:p>
          <a:p>
            <a:pPr algn="ctr">
              <a:defRPr/>
            </a:pPr>
            <a:r>
              <a:rPr lang="fr-FR" sz="1800" b="1" dirty="0">
                <a:latin typeface="Avenir Next LT Pro" panose="020B0504020202020204" pitchFamily="34" charset="0"/>
                <a:cs typeface="Helvetica" panose="020B0604020202020204" pitchFamily="34" charset="0"/>
              </a:rPr>
              <a:t>Logique de test &amp; </a:t>
            </a:r>
            <a:r>
              <a:rPr lang="fr-FR" sz="1800" b="1" dirty="0" err="1">
                <a:latin typeface="Avenir Next LT Pro" panose="020B0504020202020204" pitchFamily="34" charset="0"/>
                <a:cs typeface="Helvetica" panose="020B0604020202020204" pitchFamily="34" charset="0"/>
              </a:rPr>
              <a:t>learn</a:t>
            </a:r>
            <a:r>
              <a:rPr lang="fr-FR" sz="1800" b="1" dirty="0">
                <a:latin typeface="Avenir Next LT Pro" panose="020B0504020202020204" pitchFamily="34" charset="0"/>
                <a:cs typeface="Helvetica" panose="020B0604020202020204" pitchFamily="34" charset="0"/>
              </a:rPr>
              <a:t>  </a:t>
            </a:r>
            <a:r>
              <a:rPr lang="fr-FR" sz="1800" dirty="0">
                <a:latin typeface="Avenir Next LT Pro" panose="020B0504020202020204" pitchFamily="34" charset="0"/>
                <a:cs typeface="Helvetica" panose="020B0604020202020204" pitchFamily="34" charset="0"/>
              </a:rPr>
              <a:t>pour adresser des comportements spécifiques </a:t>
            </a:r>
            <a:br>
              <a:rPr lang="fr-FR" sz="1800" dirty="0">
                <a:latin typeface="Avenir Next LT Pro" panose="020B0504020202020204" pitchFamily="34" charset="0"/>
                <a:cs typeface="Helvetica" panose="020B0604020202020204" pitchFamily="34" charset="0"/>
              </a:rPr>
            </a:br>
            <a:r>
              <a:rPr lang="fr-FR" sz="1800" dirty="0">
                <a:latin typeface="Avenir Next LT Pro" panose="020B0504020202020204" pitchFamily="34" charset="0"/>
                <a:cs typeface="Helvetica" panose="020B0604020202020204" pitchFamily="34" charset="0"/>
              </a:rPr>
              <a:t>et créer des scénarii de campagnes</a:t>
            </a:r>
          </a:p>
          <a:p>
            <a:pPr algn="ctr">
              <a:defRPr/>
            </a:pPr>
            <a:r>
              <a:rPr lang="fr-FR" dirty="0">
                <a:latin typeface="Avenir Next LT Pro" panose="020B0504020202020204" pitchFamily="34" charset="0"/>
                <a:cs typeface="Helvetica" panose="020B0604020202020204" pitchFamily="34" charset="0"/>
              </a:rPr>
              <a:t>&amp; </a:t>
            </a:r>
            <a:r>
              <a:rPr lang="fr-FR" b="1" dirty="0">
                <a:latin typeface="Avenir Next LT Pro" panose="020B0504020202020204" pitchFamily="34" charset="0"/>
                <a:cs typeface="Helvetica" panose="020B0604020202020204" pitchFamily="34" charset="0"/>
              </a:rPr>
              <a:t>Mise en place de ‘piliers’ de communication</a:t>
            </a:r>
            <a:endParaRPr lang="fr-FR" sz="1800" b="1" dirty="0">
              <a:latin typeface="Avenir Next LT Pro" panose="020B0504020202020204" pitchFamily="34" charset="0"/>
              <a:cs typeface="Helvetica" panose="020B0604020202020204" pitchFamily="34" charset="0"/>
            </a:endParaRPr>
          </a:p>
        </p:txBody>
      </p:sp>
      <p:sp>
        <p:nvSpPr>
          <p:cNvPr id="36" name="Flèche : bas 35">
            <a:extLst>
              <a:ext uri="{FF2B5EF4-FFF2-40B4-BE49-F238E27FC236}">
                <a16:creationId xmlns:a16="http://schemas.microsoft.com/office/drawing/2014/main" id="{273F8559-F72C-E3A8-9751-9C416CF4ECB0}"/>
              </a:ext>
            </a:extLst>
          </p:cNvPr>
          <p:cNvSpPr/>
          <p:nvPr/>
        </p:nvSpPr>
        <p:spPr>
          <a:xfrm rot="10800000" flipH="1">
            <a:off x="5080537" y="4396549"/>
            <a:ext cx="1551953" cy="579269"/>
          </a:xfrm>
          <a:prstGeom prst="downArrow">
            <a:avLst/>
          </a:prstGeom>
          <a:gradFill flip="none" rotWithShape="1">
            <a:gsLst>
              <a:gs pos="0">
                <a:srgbClr val="6F8E30">
                  <a:shade val="30000"/>
                  <a:satMod val="115000"/>
                </a:srgbClr>
              </a:gs>
              <a:gs pos="50000">
                <a:srgbClr val="6F8E30">
                  <a:shade val="67500"/>
                  <a:satMod val="115000"/>
                </a:srgbClr>
              </a:gs>
              <a:gs pos="100000">
                <a:srgbClr val="6F8E30">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Flèche : bas 37">
            <a:extLst>
              <a:ext uri="{FF2B5EF4-FFF2-40B4-BE49-F238E27FC236}">
                <a16:creationId xmlns:a16="http://schemas.microsoft.com/office/drawing/2014/main" id="{A64E45E6-B87F-C88B-8A4B-680FD420303F}"/>
              </a:ext>
            </a:extLst>
          </p:cNvPr>
          <p:cNvSpPr/>
          <p:nvPr/>
        </p:nvSpPr>
        <p:spPr>
          <a:xfrm rot="10800000" flipH="1">
            <a:off x="2547545" y="3891117"/>
            <a:ext cx="1551953" cy="1023814"/>
          </a:xfrm>
          <a:prstGeom prst="downArrow">
            <a:avLst/>
          </a:prstGeom>
          <a:gradFill flip="none" rotWithShape="1">
            <a:gsLst>
              <a:gs pos="0">
                <a:srgbClr val="6F8E30">
                  <a:shade val="30000"/>
                  <a:satMod val="115000"/>
                </a:srgbClr>
              </a:gs>
              <a:gs pos="50000">
                <a:srgbClr val="6F8E30">
                  <a:shade val="67500"/>
                  <a:satMod val="115000"/>
                </a:srgbClr>
              </a:gs>
              <a:gs pos="100000">
                <a:srgbClr val="6F8E30">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à coins arrondis 6">
            <a:extLst>
              <a:ext uri="{FF2B5EF4-FFF2-40B4-BE49-F238E27FC236}">
                <a16:creationId xmlns:a16="http://schemas.microsoft.com/office/drawing/2014/main" id="{810CC7F1-05D5-00EF-0B3F-0B63B5B15C76}"/>
              </a:ext>
            </a:extLst>
          </p:cNvPr>
          <p:cNvSpPr/>
          <p:nvPr/>
        </p:nvSpPr>
        <p:spPr>
          <a:xfrm>
            <a:off x="7747689" y="5049415"/>
            <a:ext cx="1551953" cy="579271"/>
          </a:xfrm>
          <a:prstGeom prst="roundRect">
            <a:avLst/>
          </a:prstGeom>
          <a:solidFill>
            <a:srgbClr val="6F8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a:solidFill>
                  <a:schemeClr val="bg1"/>
                </a:solidFill>
                <a:latin typeface="Avenir Next LT Pro" panose="020B0504020202020204" pitchFamily="34" charset="0"/>
              </a:rPr>
              <a:t>Call to action</a:t>
            </a:r>
          </a:p>
          <a:p>
            <a:pPr algn="ctr">
              <a:spcBef>
                <a:spcPts val="0"/>
              </a:spcBef>
              <a:defRPr/>
            </a:pPr>
            <a:endParaRPr lang="fr-FR" sz="1200" b="1" dirty="0">
              <a:solidFill>
                <a:schemeClr val="bg1"/>
              </a:solidFill>
              <a:latin typeface="Avenir Next LT Pro" panose="020B0504020202020204" pitchFamily="34" charset="0"/>
            </a:endParaRPr>
          </a:p>
          <a:p>
            <a:pPr algn="ctr">
              <a:spcBef>
                <a:spcPts val="0"/>
              </a:spcBef>
              <a:defRPr/>
            </a:pPr>
            <a:r>
              <a:rPr lang="fr-FR" sz="1400" b="1" dirty="0">
                <a:solidFill>
                  <a:schemeClr val="bg1"/>
                </a:solidFill>
                <a:latin typeface="Avenir Next LT Pro" panose="020B0504020202020204" pitchFamily="34" charset="0"/>
              </a:rPr>
              <a:t>SMS</a:t>
            </a:r>
          </a:p>
        </p:txBody>
      </p:sp>
      <p:sp>
        <p:nvSpPr>
          <p:cNvPr id="40" name="Flèche : bas 39">
            <a:extLst>
              <a:ext uri="{FF2B5EF4-FFF2-40B4-BE49-F238E27FC236}">
                <a16:creationId xmlns:a16="http://schemas.microsoft.com/office/drawing/2014/main" id="{7B776896-D8E2-9B66-15B6-74F7F03ED404}"/>
              </a:ext>
            </a:extLst>
          </p:cNvPr>
          <p:cNvSpPr/>
          <p:nvPr/>
        </p:nvSpPr>
        <p:spPr>
          <a:xfrm rot="10800000" flipH="1">
            <a:off x="7747689" y="4486673"/>
            <a:ext cx="1551953" cy="579269"/>
          </a:xfrm>
          <a:prstGeom prst="downArrow">
            <a:avLst/>
          </a:prstGeom>
          <a:gradFill flip="none" rotWithShape="1">
            <a:gsLst>
              <a:gs pos="0">
                <a:srgbClr val="6F8E30">
                  <a:shade val="30000"/>
                  <a:satMod val="115000"/>
                </a:srgbClr>
              </a:gs>
              <a:gs pos="50000">
                <a:srgbClr val="6F8E30">
                  <a:shade val="67500"/>
                  <a:satMod val="115000"/>
                </a:srgbClr>
              </a:gs>
              <a:gs pos="100000">
                <a:srgbClr val="6F8E30">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Flèche : bas 41">
            <a:extLst>
              <a:ext uri="{FF2B5EF4-FFF2-40B4-BE49-F238E27FC236}">
                <a16:creationId xmlns:a16="http://schemas.microsoft.com/office/drawing/2014/main" id="{4CC51732-69FE-7F51-E3BC-B2DCDB299F70}"/>
              </a:ext>
            </a:extLst>
          </p:cNvPr>
          <p:cNvSpPr/>
          <p:nvPr/>
        </p:nvSpPr>
        <p:spPr>
          <a:xfrm flipH="1">
            <a:off x="630443" y="3469491"/>
            <a:ext cx="1551953" cy="1023814"/>
          </a:xfrm>
          <a:prstGeom prst="downArrow">
            <a:avLst/>
          </a:prstGeom>
          <a:gradFill flip="none" rotWithShape="1">
            <a:gsLst>
              <a:gs pos="0">
                <a:srgbClr val="6F8E30">
                  <a:shade val="30000"/>
                  <a:satMod val="115000"/>
                </a:srgbClr>
              </a:gs>
              <a:gs pos="50000">
                <a:srgbClr val="6F8E30">
                  <a:shade val="67500"/>
                  <a:satMod val="115000"/>
                </a:srgbClr>
              </a:gs>
              <a:gs pos="100000">
                <a:srgbClr val="6F8E30">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ZoneTexte 45">
            <a:extLst>
              <a:ext uri="{FF2B5EF4-FFF2-40B4-BE49-F238E27FC236}">
                <a16:creationId xmlns:a16="http://schemas.microsoft.com/office/drawing/2014/main" id="{B859DC5E-A521-4001-ED0A-D99C2C99C6CA}"/>
              </a:ext>
            </a:extLst>
          </p:cNvPr>
          <p:cNvSpPr txBox="1"/>
          <p:nvPr/>
        </p:nvSpPr>
        <p:spPr>
          <a:xfrm>
            <a:off x="641097" y="4103820"/>
            <a:ext cx="1484625" cy="1077218"/>
          </a:xfrm>
          <a:prstGeom prst="rect">
            <a:avLst/>
          </a:prstGeom>
          <a:noFill/>
        </p:spPr>
        <p:txBody>
          <a:bodyPr wrap="square">
            <a:spAutoFit/>
          </a:bodyPr>
          <a:lstStyle/>
          <a:p>
            <a:pPr marR="0" lvl="0" indent="0" algn="ctr" fontAlgn="auto">
              <a:lnSpc>
                <a:spcPct val="100000"/>
              </a:lnSpc>
              <a:spcAft>
                <a:spcPts val="0"/>
              </a:spcAft>
              <a:buClrTx/>
              <a:buSzTx/>
              <a:buFontTx/>
              <a:buNone/>
              <a:tabLst/>
              <a:defRPr/>
            </a:pPr>
            <a:r>
              <a:rPr lang="fr-FR" sz="1200" b="1" dirty="0" err="1">
                <a:solidFill>
                  <a:schemeClr val="bg1"/>
                </a:solidFill>
                <a:latin typeface="Avenir Next LT Pro" panose="020B0504020202020204" pitchFamily="34" charset="0"/>
              </a:rPr>
              <a:t>DtS</a:t>
            </a:r>
            <a:r>
              <a:rPr lang="fr-FR" sz="1200" b="1" dirty="0">
                <a:solidFill>
                  <a:schemeClr val="bg1"/>
                </a:solidFill>
                <a:latin typeface="Avenir Next LT Pro" panose="020B0504020202020204" pitchFamily="34" charset="0"/>
              </a:rPr>
              <a:t>/</a:t>
            </a:r>
            <a:r>
              <a:rPr lang="fr-FR" sz="1200" b="1" dirty="0" err="1">
                <a:solidFill>
                  <a:schemeClr val="bg1"/>
                </a:solidFill>
                <a:latin typeface="Avenir Next LT Pro" panose="020B0504020202020204" pitchFamily="34" charset="0"/>
              </a:rPr>
              <a:t>Noto</a:t>
            </a:r>
            <a:endParaRPr lang="fr-FR" sz="1200" b="1" dirty="0">
              <a:solidFill>
                <a:schemeClr val="bg1"/>
              </a:solidFill>
              <a:latin typeface="Avenir Next LT Pro" panose="020B05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PROSPECTUS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ISA</a:t>
            </a:r>
          </a:p>
        </p:txBody>
      </p:sp>
      <p:sp>
        <p:nvSpPr>
          <p:cNvPr id="2" name="Rectangle à coins arrondis 6">
            <a:extLst>
              <a:ext uri="{FF2B5EF4-FFF2-40B4-BE49-F238E27FC236}">
                <a16:creationId xmlns:a16="http://schemas.microsoft.com/office/drawing/2014/main" id="{B3E24802-9DF8-587B-4B6B-07659749DC4D}"/>
              </a:ext>
            </a:extLst>
          </p:cNvPr>
          <p:cNvSpPr/>
          <p:nvPr/>
        </p:nvSpPr>
        <p:spPr>
          <a:xfrm>
            <a:off x="9447688" y="3875612"/>
            <a:ext cx="1551953" cy="1767832"/>
          </a:xfrm>
          <a:prstGeom prst="roundRect">
            <a:avLst/>
          </a:prstGeom>
          <a:solidFill>
            <a:srgbClr val="404D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a:solidFill>
                  <a:schemeClr val="bg1"/>
                </a:solidFill>
                <a:latin typeface="Avenir Next LT Pro" panose="020B0504020202020204" pitchFamily="34" charset="0"/>
              </a:rPr>
              <a:t>LEVIER MEDIA CLIENT FID</a:t>
            </a:r>
            <a:br>
              <a:rPr lang="fr-FR" sz="1200" b="1" dirty="0">
                <a:solidFill>
                  <a:schemeClr val="bg1"/>
                </a:solidFill>
                <a:latin typeface="Avenir Next LT Pro" panose="020B0504020202020204" pitchFamily="34" charset="0"/>
              </a:rPr>
            </a:br>
            <a:br>
              <a:rPr lang="fr-FR" sz="1200" b="1" dirty="0">
                <a:solidFill>
                  <a:schemeClr val="bg1"/>
                </a:solidFill>
                <a:latin typeface="Avenir Next LT Pro" panose="020B0504020202020204" pitchFamily="34" charset="0"/>
              </a:rPr>
            </a:br>
            <a:r>
              <a:rPr lang="fr-FR" sz="1200" b="1" dirty="0">
                <a:solidFill>
                  <a:schemeClr val="bg1"/>
                </a:solidFill>
                <a:latin typeface="Avenir Next LT Pro" panose="020B0504020202020204" pitchFamily="34" charset="0"/>
              </a:rPr>
              <a:t> </a:t>
            </a:r>
          </a:p>
          <a:p>
            <a:pPr algn="ctr">
              <a:spcBef>
                <a:spcPts val="0"/>
              </a:spcBef>
              <a:defRPr/>
            </a:pPr>
            <a:r>
              <a:rPr lang="fr-FR" sz="1200" b="1" dirty="0">
                <a:solidFill>
                  <a:schemeClr val="bg1"/>
                </a:solidFill>
                <a:latin typeface="Avenir Next LT Pro" panose="020B0504020202020204" pitchFamily="34" charset="0"/>
              </a:rPr>
              <a:t>MD</a:t>
            </a:r>
          </a:p>
          <a:p>
            <a:pPr algn="ctr">
              <a:spcBef>
                <a:spcPts val="0"/>
              </a:spcBef>
              <a:defRPr/>
            </a:pPr>
            <a:r>
              <a:rPr lang="fr-FR" sz="1200" b="1" dirty="0">
                <a:solidFill>
                  <a:schemeClr val="bg1"/>
                </a:solidFill>
                <a:latin typeface="Avenir Next LT Pro" panose="020B0504020202020204" pitchFamily="34" charset="0"/>
              </a:rPr>
              <a:t>Mailing, Emailing, SMS</a:t>
            </a:r>
            <a:endParaRPr lang="fr-FR" sz="1400" b="1" dirty="0">
              <a:solidFill>
                <a:schemeClr val="bg1"/>
              </a:solidFill>
              <a:latin typeface="Avenir Next LT Pro" panose="020B0504020202020204" pitchFamily="34" charset="0"/>
            </a:endParaRPr>
          </a:p>
        </p:txBody>
      </p:sp>
      <p:sp>
        <p:nvSpPr>
          <p:cNvPr id="4" name="Flèche : bas 3">
            <a:extLst>
              <a:ext uri="{FF2B5EF4-FFF2-40B4-BE49-F238E27FC236}">
                <a16:creationId xmlns:a16="http://schemas.microsoft.com/office/drawing/2014/main" id="{F449FD14-402D-B11A-2666-2E510C6CE66B}"/>
              </a:ext>
            </a:extLst>
          </p:cNvPr>
          <p:cNvSpPr/>
          <p:nvPr/>
        </p:nvSpPr>
        <p:spPr>
          <a:xfrm rot="10800000" flipH="1">
            <a:off x="9447688" y="3346634"/>
            <a:ext cx="1551953" cy="579269"/>
          </a:xfrm>
          <a:prstGeom prst="downArrow">
            <a:avLst/>
          </a:prstGeom>
          <a:gradFill flip="none" rotWithShape="1">
            <a:gsLst>
              <a:gs pos="0">
                <a:srgbClr val="404D49">
                  <a:shade val="30000"/>
                  <a:satMod val="115000"/>
                </a:srgbClr>
              </a:gs>
              <a:gs pos="50000">
                <a:srgbClr val="404D49">
                  <a:shade val="67500"/>
                  <a:satMod val="115000"/>
                </a:srgbClr>
              </a:gs>
              <a:gs pos="100000">
                <a:srgbClr val="404D49">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113026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DDCD807-8D8F-20EF-3A4B-D61F22A5F0EE}"/>
              </a:ext>
            </a:extLst>
          </p:cNvPr>
          <p:cNvSpPr>
            <a:spLocks noGrp="1"/>
          </p:cNvSpPr>
          <p:nvPr>
            <p:ph type="title"/>
          </p:nvPr>
        </p:nvSpPr>
        <p:spPr/>
        <p:txBody>
          <a:bodyPr/>
          <a:lstStyle/>
          <a:p>
            <a:r>
              <a:rPr lang="fr-FR" dirty="0"/>
              <a:t>Focus média radio</a:t>
            </a:r>
          </a:p>
        </p:txBody>
      </p:sp>
      <p:sp>
        <p:nvSpPr>
          <p:cNvPr id="5" name="ZoneTexte 4">
            <a:extLst>
              <a:ext uri="{FF2B5EF4-FFF2-40B4-BE49-F238E27FC236}">
                <a16:creationId xmlns:a16="http://schemas.microsoft.com/office/drawing/2014/main" id="{11F01E8E-8A90-852D-774D-2BAF70989005}"/>
              </a:ext>
            </a:extLst>
          </p:cNvPr>
          <p:cNvSpPr txBox="1"/>
          <p:nvPr/>
        </p:nvSpPr>
        <p:spPr>
          <a:xfrm>
            <a:off x="613317" y="1527739"/>
            <a:ext cx="4771627" cy="861774"/>
          </a:xfrm>
          <a:prstGeom prst="rect">
            <a:avLst/>
          </a:prstGeom>
          <a:noFill/>
        </p:spPr>
        <p:txBody>
          <a:bodyPr wrap="none" rtlCol="0">
            <a:spAutoFit/>
          </a:bodyPr>
          <a:lstStyle/>
          <a:p>
            <a:r>
              <a:rPr lang="fr-FR" sz="3200" b="1" dirty="0">
                <a:latin typeface="Avenir Next LT Pro" panose="020B0504020202020204" pitchFamily="34" charset="0"/>
                <a:ea typeface="+mj-ea"/>
                <a:cs typeface="Helvetica" panose="020B0604020202020204" pitchFamily="34" charset="0"/>
              </a:rPr>
              <a:t>Vagues Commerciales  </a:t>
            </a:r>
          </a:p>
          <a:p>
            <a:endParaRPr lang="fr-FR" dirty="0">
              <a:latin typeface="Avenir Next LT Pro" panose="020B0504020202020204" pitchFamily="34" charset="0"/>
            </a:endParaRPr>
          </a:p>
        </p:txBody>
      </p:sp>
      <p:sp>
        <p:nvSpPr>
          <p:cNvPr id="3" name="Titre 1">
            <a:extLst>
              <a:ext uri="{FF2B5EF4-FFF2-40B4-BE49-F238E27FC236}">
                <a16:creationId xmlns:a16="http://schemas.microsoft.com/office/drawing/2014/main" id="{50D5F6AE-8CAB-65E7-3BA0-2958132EA115}"/>
              </a:ext>
            </a:extLst>
          </p:cNvPr>
          <p:cNvSpPr txBox="1">
            <a:spLocks/>
          </p:cNvSpPr>
          <p:nvPr/>
        </p:nvSpPr>
        <p:spPr>
          <a:xfrm>
            <a:off x="613317" y="3177686"/>
            <a:ext cx="8320337" cy="720080"/>
          </a:xfrm>
          <a:prstGeom prst="rect">
            <a:avLst/>
          </a:prstGeom>
          <a:ln>
            <a:noFill/>
          </a:ln>
        </p:spPr>
        <p:txBody>
          <a:bodyPr>
            <a:noAutofit/>
          </a:bodyPr>
          <a:lstStyle>
            <a:lvl1pPr algn="l" rtl="0" eaLnBrk="0" fontAlgn="base" hangingPunct="0">
              <a:spcBef>
                <a:spcPct val="0"/>
              </a:spcBef>
              <a:spcAft>
                <a:spcPct val="0"/>
              </a:spcAft>
              <a:defRPr sz="3200" b="1" u="none" kern="1200">
                <a:solidFill>
                  <a:schemeClr val="tx1"/>
                </a:solidFill>
                <a:latin typeface="Avenir Next LT Pro" panose="020B05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fr-FR" altLang="fr-FR" dirty="0"/>
              <a:t>Sponsoring radio </a:t>
            </a:r>
            <a:endParaRPr lang="fr-FR" altLang="fr-FR" sz="2400" dirty="0"/>
          </a:p>
        </p:txBody>
      </p:sp>
      <p:sp>
        <p:nvSpPr>
          <p:cNvPr id="4" name="ZoneTexte 3">
            <a:extLst>
              <a:ext uri="{FF2B5EF4-FFF2-40B4-BE49-F238E27FC236}">
                <a16:creationId xmlns:a16="http://schemas.microsoft.com/office/drawing/2014/main" id="{D430AF40-70B3-9E51-C96B-8517F29B0B76}"/>
              </a:ext>
            </a:extLst>
          </p:cNvPr>
          <p:cNvSpPr txBox="1"/>
          <p:nvPr/>
        </p:nvSpPr>
        <p:spPr>
          <a:xfrm>
            <a:off x="1170653" y="3897766"/>
            <a:ext cx="8765083" cy="2308324"/>
          </a:xfrm>
          <a:prstGeom prst="rect">
            <a:avLst/>
          </a:prstGeom>
          <a:noFill/>
        </p:spPr>
        <p:txBody>
          <a:bodyPr wrap="square">
            <a:spAutoFit/>
          </a:bodyPr>
          <a:lstStyle/>
          <a:p>
            <a:r>
              <a:rPr lang="fr-FR" sz="1800" b="1" dirty="0">
                <a:latin typeface="Avenir Next LT Pro" panose="020B0504020202020204" pitchFamily="34" charset="0"/>
              </a:rPr>
              <a:t>Un dispositif fil rouge de sponsoring radio</a:t>
            </a:r>
          </a:p>
          <a:p>
            <a:pPr marL="285750" indent="-285750">
              <a:buFont typeface="Wingdings" panose="05000000000000000000" pitchFamily="2" charset="2"/>
              <a:buChar char="è"/>
            </a:pPr>
            <a:r>
              <a:rPr lang="fr-FR" b="1" dirty="0">
                <a:latin typeface="Avenir Next LT Pro" panose="020B0504020202020204" pitchFamily="34" charset="0"/>
                <a:sym typeface="Wingdings" panose="05000000000000000000" pitchFamily="2" charset="2"/>
              </a:rPr>
              <a:t>Présence à l’esprit </a:t>
            </a:r>
          </a:p>
          <a:p>
            <a:pPr marL="285750" indent="-285750">
              <a:buFont typeface="Wingdings" panose="05000000000000000000" pitchFamily="2" charset="2"/>
              <a:buChar char="è"/>
            </a:pPr>
            <a:endParaRPr lang="fr-FR" b="1" dirty="0">
              <a:latin typeface="Avenir Next LT Pro" panose="020B0504020202020204" pitchFamily="34" charset="0"/>
              <a:sym typeface="Wingdings" panose="05000000000000000000" pitchFamily="2" charset="2"/>
            </a:endParaRPr>
          </a:p>
          <a:p>
            <a:r>
              <a:rPr lang="fr-FR" b="1" dirty="0">
                <a:latin typeface="Avenir Next LT Pro" panose="020B0504020202020204" pitchFamily="34" charset="0"/>
                <a:sym typeface="Wingdings" panose="05000000000000000000" pitchFamily="2" charset="2"/>
              </a:rPr>
              <a:t>Période  : Mars Mai</a:t>
            </a:r>
          </a:p>
          <a:p>
            <a:r>
              <a:rPr lang="fr-FR" sz="1800" dirty="0">
                <a:latin typeface="Avenir Next LT Pro" panose="020B0504020202020204" pitchFamily="34" charset="0"/>
              </a:rPr>
              <a:t>Maintenir un niveau de mémorisation sur le long terme qui améliorera l’efficacité de chaque action promotionnelle ponctuelle, puisque l’enseigne est toujours en top of </a:t>
            </a:r>
            <a:r>
              <a:rPr lang="fr-FR" sz="1800" dirty="0" err="1">
                <a:latin typeface="Avenir Next LT Pro" panose="020B0504020202020204" pitchFamily="34" charset="0"/>
              </a:rPr>
              <a:t>mind</a:t>
            </a:r>
            <a:r>
              <a:rPr lang="fr-FR" sz="1800" dirty="0">
                <a:latin typeface="Avenir Next LT Pro" panose="020B0504020202020204" pitchFamily="34" charset="0"/>
              </a:rPr>
              <a:t> des consommateurs.</a:t>
            </a:r>
          </a:p>
          <a:p>
            <a:endParaRPr lang="fr-FR" dirty="0"/>
          </a:p>
        </p:txBody>
      </p:sp>
      <p:sp>
        <p:nvSpPr>
          <p:cNvPr id="7" name="ZoneTexte 6">
            <a:extLst>
              <a:ext uri="{FF2B5EF4-FFF2-40B4-BE49-F238E27FC236}">
                <a16:creationId xmlns:a16="http://schemas.microsoft.com/office/drawing/2014/main" id="{49E28A97-9DC5-79C2-23FB-CEA14F9211BB}"/>
              </a:ext>
            </a:extLst>
          </p:cNvPr>
          <p:cNvSpPr txBox="1"/>
          <p:nvPr/>
        </p:nvSpPr>
        <p:spPr>
          <a:xfrm>
            <a:off x="1170654" y="2129029"/>
            <a:ext cx="7003190" cy="646331"/>
          </a:xfrm>
          <a:prstGeom prst="rect">
            <a:avLst/>
          </a:prstGeom>
          <a:noFill/>
        </p:spPr>
        <p:txBody>
          <a:bodyPr wrap="square">
            <a:spAutoFit/>
          </a:bodyPr>
          <a:lstStyle/>
          <a:p>
            <a:r>
              <a:rPr lang="fr-FR" dirty="0">
                <a:latin typeface="Avenir Next LT Pro" panose="020B0504020202020204" pitchFamily="34" charset="0"/>
              </a:rPr>
              <a:t>Campagne promo sur 4-5 temps forts dans l’année </a:t>
            </a:r>
          </a:p>
          <a:p>
            <a:r>
              <a:rPr lang="fr-FR" dirty="0">
                <a:latin typeface="Avenir Next LT Pro" panose="020B0504020202020204" pitchFamily="34" charset="0"/>
              </a:rPr>
              <a:t>Message enseigne + thématique opération + offres promos</a:t>
            </a:r>
          </a:p>
        </p:txBody>
      </p:sp>
    </p:spTree>
    <p:extLst>
      <p:ext uri="{BB962C8B-B14F-4D97-AF65-F5344CB8AC3E}">
        <p14:creationId xmlns:p14="http://schemas.microsoft.com/office/powerpoint/2010/main" val="34756663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DDCD807-8D8F-20EF-3A4B-D61F22A5F0EE}"/>
              </a:ext>
            </a:extLst>
          </p:cNvPr>
          <p:cNvSpPr>
            <a:spLocks noGrp="1"/>
          </p:cNvSpPr>
          <p:nvPr>
            <p:ph type="title"/>
          </p:nvPr>
        </p:nvSpPr>
        <p:spPr/>
        <p:txBody>
          <a:bodyPr/>
          <a:lstStyle/>
          <a:p>
            <a:r>
              <a:rPr lang="fr-FR" dirty="0"/>
              <a:t>Arbitrage Media national &amp; local/régional</a:t>
            </a:r>
          </a:p>
        </p:txBody>
      </p:sp>
      <p:sp>
        <p:nvSpPr>
          <p:cNvPr id="5" name="ZoneTexte 4">
            <a:extLst>
              <a:ext uri="{FF2B5EF4-FFF2-40B4-BE49-F238E27FC236}">
                <a16:creationId xmlns:a16="http://schemas.microsoft.com/office/drawing/2014/main" id="{11F01E8E-8A90-852D-774D-2BAF70989005}"/>
              </a:ext>
            </a:extLst>
          </p:cNvPr>
          <p:cNvSpPr txBox="1"/>
          <p:nvPr/>
        </p:nvSpPr>
        <p:spPr>
          <a:xfrm>
            <a:off x="613317" y="1761893"/>
            <a:ext cx="3940502" cy="3816429"/>
          </a:xfrm>
          <a:prstGeom prst="rect">
            <a:avLst/>
          </a:prstGeom>
          <a:noFill/>
        </p:spPr>
        <p:txBody>
          <a:bodyPr wrap="none" rtlCol="0">
            <a:spAutoFit/>
          </a:bodyPr>
          <a:lstStyle/>
          <a:p>
            <a:r>
              <a:rPr lang="fr-FR" sz="3200" b="1" dirty="0">
                <a:latin typeface="Avenir Next LT Pro" panose="020B0504020202020204" pitchFamily="34" charset="0"/>
                <a:ea typeface="+mj-ea"/>
                <a:cs typeface="Helvetica" panose="020B0604020202020204" pitchFamily="34" charset="0"/>
              </a:rPr>
              <a:t>&gt;Vagues Radio</a:t>
            </a:r>
            <a:br>
              <a:rPr lang="fr-FR" sz="3200" b="1" dirty="0">
                <a:latin typeface="Avenir Next LT Pro" panose="020B0504020202020204" pitchFamily="34" charset="0"/>
                <a:ea typeface="+mj-ea"/>
                <a:cs typeface="Helvetica" panose="020B0604020202020204" pitchFamily="34" charset="0"/>
              </a:rPr>
            </a:br>
            <a:endParaRPr lang="fr-FR" sz="3200" b="1" dirty="0">
              <a:latin typeface="Avenir Next LT Pro" panose="020B0504020202020204" pitchFamily="34" charset="0"/>
              <a:ea typeface="+mj-ea"/>
              <a:cs typeface="Helvetica" panose="020B0604020202020204" pitchFamily="34" charset="0"/>
            </a:endParaRPr>
          </a:p>
          <a:p>
            <a:r>
              <a:rPr lang="fr-FR" sz="3200" b="1" dirty="0">
                <a:latin typeface="Avenir Next LT Pro" panose="020B0504020202020204" pitchFamily="34" charset="0"/>
                <a:ea typeface="+mj-ea"/>
                <a:cs typeface="Helvetica" panose="020B0604020202020204" pitchFamily="34" charset="0"/>
              </a:rPr>
              <a:t>&gt;Sponsoring radio</a:t>
            </a:r>
          </a:p>
          <a:p>
            <a:endParaRPr lang="fr-FR" sz="3200" b="1" dirty="0">
              <a:latin typeface="Avenir Next LT Pro" panose="020B0504020202020204" pitchFamily="34" charset="0"/>
              <a:ea typeface="+mj-ea"/>
              <a:cs typeface="Helvetica" panose="020B0604020202020204" pitchFamily="34" charset="0"/>
            </a:endParaRPr>
          </a:p>
          <a:p>
            <a:r>
              <a:rPr lang="fr-FR" sz="3200" b="1" dirty="0">
                <a:latin typeface="Avenir Next LT Pro" panose="020B0504020202020204" pitchFamily="34" charset="0"/>
                <a:ea typeface="+mj-ea"/>
                <a:cs typeface="Helvetica" panose="020B0604020202020204" pitchFamily="34" charset="0"/>
              </a:rPr>
              <a:t>&gt;Display</a:t>
            </a:r>
          </a:p>
          <a:p>
            <a:endParaRPr lang="fr-FR" sz="3200" b="1" dirty="0">
              <a:latin typeface="Avenir Next LT Pro" panose="020B0504020202020204" pitchFamily="34" charset="0"/>
              <a:ea typeface="+mj-ea"/>
              <a:cs typeface="Helvetica" panose="020B0604020202020204" pitchFamily="34" charset="0"/>
            </a:endParaRPr>
          </a:p>
          <a:p>
            <a:r>
              <a:rPr lang="fr-FR" sz="3200" b="1" dirty="0">
                <a:latin typeface="Avenir Next LT Pro" panose="020B0504020202020204" pitchFamily="34" charset="0"/>
                <a:ea typeface="+mj-ea"/>
                <a:cs typeface="Helvetica" panose="020B0604020202020204" pitchFamily="34" charset="0"/>
              </a:rPr>
              <a:t>&gt;SMS de conquête</a:t>
            </a:r>
          </a:p>
          <a:p>
            <a:endParaRPr lang="fr-FR" dirty="0">
              <a:latin typeface="Avenir Next LT Pro" panose="020B0504020202020204" pitchFamily="34" charset="0"/>
            </a:endParaRPr>
          </a:p>
        </p:txBody>
      </p:sp>
    </p:spTree>
    <p:extLst>
      <p:ext uri="{BB962C8B-B14F-4D97-AF65-F5344CB8AC3E}">
        <p14:creationId xmlns:p14="http://schemas.microsoft.com/office/powerpoint/2010/main" val="54015281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20F36FAD-56AD-FA7A-800C-FA62DDCB1922}"/>
              </a:ext>
            </a:extLst>
          </p:cNvPr>
          <p:cNvPicPr>
            <a:picLocks noChangeAspect="1"/>
          </p:cNvPicPr>
          <p:nvPr/>
        </p:nvPicPr>
        <p:blipFill>
          <a:blip r:embed="rId2"/>
          <a:stretch>
            <a:fillRect/>
          </a:stretch>
        </p:blipFill>
        <p:spPr>
          <a:xfrm>
            <a:off x="0" y="6963"/>
            <a:ext cx="12192000" cy="6844073"/>
          </a:xfrm>
          <a:prstGeom prst="rect">
            <a:avLst/>
          </a:prstGeom>
        </p:spPr>
      </p:pic>
    </p:spTree>
    <p:extLst>
      <p:ext uri="{BB962C8B-B14F-4D97-AF65-F5344CB8AC3E}">
        <p14:creationId xmlns:p14="http://schemas.microsoft.com/office/powerpoint/2010/main" val="32173217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2126F1-22CA-C5C5-4D84-6B2C472A7518}"/>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2FA6CE1E-E927-9EA6-5A7A-9C4F12861F40}"/>
              </a:ext>
            </a:extLst>
          </p:cNvPr>
          <p:cNvSpPr/>
          <p:nvPr/>
        </p:nvSpPr>
        <p:spPr>
          <a:xfrm>
            <a:off x="0" y="-1"/>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descr="Une image contenant texte, fruit, Aliments naturels, personne&#10;&#10;Description générée automatiquement">
            <a:extLst>
              <a:ext uri="{FF2B5EF4-FFF2-40B4-BE49-F238E27FC236}">
                <a16:creationId xmlns:a16="http://schemas.microsoft.com/office/drawing/2014/main" id="{90C08F8E-48A1-C5B2-C876-E36895DCAF6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27942" y="540006"/>
            <a:ext cx="3409126" cy="2557567"/>
          </a:xfrm>
          <a:prstGeom prst="rect">
            <a:avLst/>
          </a:prstGeom>
        </p:spPr>
      </p:pic>
      <p:pic>
        <p:nvPicPr>
          <p:cNvPr id="8" name="Image 7" descr="Une image contenant texte, habits, Visage humain, personne&#10;&#10;Description générée automatiquement">
            <a:extLst>
              <a:ext uri="{FF2B5EF4-FFF2-40B4-BE49-F238E27FC236}">
                <a16:creationId xmlns:a16="http://schemas.microsoft.com/office/drawing/2014/main" id="{B293CF93-136B-806E-E015-AB530306EC2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28800" y="3622355"/>
            <a:ext cx="3409126" cy="2557567"/>
          </a:xfrm>
          <a:prstGeom prst="rect">
            <a:avLst/>
          </a:prstGeom>
        </p:spPr>
      </p:pic>
      <p:pic>
        <p:nvPicPr>
          <p:cNvPr id="10" name="Image 9" descr="Une image contenant texte, habits, Visage humain, homme&#10;&#10;Description générée automatiquement">
            <a:extLst>
              <a:ext uri="{FF2B5EF4-FFF2-40B4-BE49-F238E27FC236}">
                <a16:creationId xmlns:a16="http://schemas.microsoft.com/office/drawing/2014/main" id="{C4449845-A700-A32D-4067-349F068F56E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227942" y="3622355"/>
            <a:ext cx="3409126" cy="2557567"/>
          </a:xfrm>
          <a:prstGeom prst="rect">
            <a:avLst/>
          </a:prstGeom>
        </p:spPr>
      </p:pic>
      <p:pic>
        <p:nvPicPr>
          <p:cNvPr id="19" name="Image 18" descr="Une image contenant Visage humain, texte, habits, personne&#10;&#10;Description générée automatiquement">
            <a:extLst>
              <a:ext uri="{FF2B5EF4-FFF2-40B4-BE49-F238E27FC236}">
                <a16:creationId xmlns:a16="http://schemas.microsoft.com/office/drawing/2014/main" id="{0DF4BC44-145D-C132-98A3-715F93A4AB8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810068" y="520488"/>
            <a:ext cx="3440867" cy="2581379"/>
          </a:xfrm>
          <a:prstGeom prst="rect">
            <a:avLst/>
          </a:prstGeom>
        </p:spPr>
      </p:pic>
    </p:spTree>
    <p:extLst>
      <p:ext uri="{BB962C8B-B14F-4D97-AF65-F5344CB8AC3E}">
        <p14:creationId xmlns:p14="http://schemas.microsoft.com/office/powerpoint/2010/main" val="536421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98E319-56E2-D19A-C194-35CC4D90E33C}"/>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D5B56FD6-C649-5E59-BFD9-95208CE92CF9}"/>
              </a:ext>
            </a:extLst>
          </p:cNvPr>
          <p:cNvSpPr/>
          <p:nvPr/>
        </p:nvSpPr>
        <p:spPr>
          <a:xfrm>
            <a:off x="0" y="-1"/>
            <a:ext cx="12192000" cy="6858000"/>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descr="Une image contenant texte, fleur, Visage humain, habits&#10;&#10;Description générée automatiquement">
            <a:extLst>
              <a:ext uri="{FF2B5EF4-FFF2-40B4-BE49-F238E27FC236}">
                <a16:creationId xmlns:a16="http://schemas.microsoft.com/office/drawing/2014/main" id="{2B987951-D3E6-5444-43E3-E040CD26DA6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26493" y="576113"/>
            <a:ext cx="3407037" cy="2556000"/>
          </a:xfrm>
          <a:prstGeom prst="rect">
            <a:avLst/>
          </a:prstGeom>
        </p:spPr>
      </p:pic>
      <p:pic>
        <p:nvPicPr>
          <p:cNvPr id="12" name="Image 11" descr="Une image contenant texte, sport, personne, chapeau&#10;&#10;Description générée automatiquement">
            <a:extLst>
              <a:ext uri="{FF2B5EF4-FFF2-40B4-BE49-F238E27FC236}">
                <a16:creationId xmlns:a16="http://schemas.microsoft.com/office/drawing/2014/main" id="{AA9B97E4-8706-44B5-C484-CEFFCB34CF1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187799" y="576113"/>
            <a:ext cx="3407037" cy="2556000"/>
          </a:xfrm>
          <a:prstGeom prst="rect">
            <a:avLst/>
          </a:prstGeom>
        </p:spPr>
      </p:pic>
      <p:pic>
        <p:nvPicPr>
          <p:cNvPr id="14" name="Image 13" descr="Une image contenant texte, mammifère, chat, Chats petite et moyenne taille&#10;&#10;Description générée automatiquement">
            <a:extLst>
              <a:ext uri="{FF2B5EF4-FFF2-40B4-BE49-F238E27FC236}">
                <a16:creationId xmlns:a16="http://schemas.microsoft.com/office/drawing/2014/main" id="{FF3D25DB-8004-8A89-A376-3BDB41F0509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307146" y="576113"/>
            <a:ext cx="3407037" cy="2556000"/>
          </a:xfrm>
          <a:prstGeom prst="rect">
            <a:avLst/>
          </a:prstGeom>
        </p:spPr>
      </p:pic>
      <p:pic>
        <p:nvPicPr>
          <p:cNvPr id="16" name="Image 15" descr="Une image contenant texte, Visage humain, sourire, habits&#10;&#10;Description générée automatiquement">
            <a:extLst>
              <a:ext uri="{FF2B5EF4-FFF2-40B4-BE49-F238E27FC236}">
                <a16:creationId xmlns:a16="http://schemas.microsoft.com/office/drawing/2014/main" id="{4783F7A6-3E59-973B-37C0-54627171B0D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903616" y="3868766"/>
            <a:ext cx="3407037" cy="2556000"/>
          </a:xfrm>
          <a:prstGeom prst="rect">
            <a:avLst/>
          </a:prstGeom>
        </p:spPr>
      </p:pic>
      <p:pic>
        <p:nvPicPr>
          <p:cNvPr id="18" name="Image 17" descr="Une image contenant texte, mammifère, Race de chien, chien&#10;&#10;Description générée automatiquement">
            <a:extLst>
              <a:ext uri="{FF2B5EF4-FFF2-40B4-BE49-F238E27FC236}">
                <a16:creationId xmlns:a16="http://schemas.microsoft.com/office/drawing/2014/main" id="{F7BED228-EFC4-13C9-AC13-C5A8FAF9E58B}"/>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109855" y="3868766"/>
            <a:ext cx="3407037" cy="2556000"/>
          </a:xfrm>
          <a:prstGeom prst="rect">
            <a:avLst/>
          </a:prstGeom>
        </p:spPr>
      </p:pic>
    </p:spTree>
    <p:extLst>
      <p:ext uri="{BB962C8B-B14F-4D97-AF65-F5344CB8AC3E}">
        <p14:creationId xmlns:p14="http://schemas.microsoft.com/office/powerpoint/2010/main" val="6006766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0252D-5D57-4F64-8101-70ED7CD3432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C0E6BDF-4B7A-44AF-C6AE-0698DAACC22C}"/>
              </a:ext>
            </a:extLst>
          </p:cNvPr>
          <p:cNvSpPr>
            <a:spLocks noGrp="1"/>
          </p:cNvSpPr>
          <p:nvPr>
            <p:ph type="title"/>
          </p:nvPr>
        </p:nvSpPr>
        <p:spPr/>
        <p:txBody>
          <a:bodyPr/>
          <a:lstStyle/>
          <a:p>
            <a:r>
              <a:rPr lang="fr-FR" dirty="0"/>
              <a:t>Nouvelle campagne de communication</a:t>
            </a:r>
            <a:br>
              <a:rPr lang="fr-FR" dirty="0"/>
            </a:br>
            <a:r>
              <a:rPr lang="fr-FR" dirty="0"/>
              <a:t>« Entre nous, on est très nature »</a:t>
            </a:r>
            <a:br>
              <a:rPr lang="fr-FR" dirty="0"/>
            </a:br>
            <a:r>
              <a:rPr lang="fr-FR" dirty="0"/>
              <a:t>Période &amp; dispositif</a:t>
            </a:r>
          </a:p>
        </p:txBody>
      </p:sp>
      <p:sp>
        <p:nvSpPr>
          <p:cNvPr id="15" name="Rectangle 14">
            <a:extLst>
              <a:ext uri="{FF2B5EF4-FFF2-40B4-BE49-F238E27FC236}">
                <a16:creationId xmlns:a16="http://schemas.microsoft.com/office/drawing/2014/main" id="{25B296D3-E1D0-BFB0-713E-64FC6DDFB9E9}"/>
              </a:ext>
            </a:extLst>
          </p:cNvPr>
          <p:cNvSpPr/>
          <p:nvPr/>
        </p:nvSpPr>
        <p:spPr>
          <a:xfrm>
            <a:off x="255511" y="2242416"/>
            <a:ext cx="6113148" cy="584775"/>
          </a:xfrm>
          <a:prstGeom prst="rect">
            <a:avLst/>
          </a:prstGeom>
        </p:spPr>
        <p:txBody>
          <a:bodyPr wrap="none">
            <a:spAutoFit/>
          </a:bodyPr>
          <a:lstStyle/>
          <a:p>
            <a:r>
              <a:rPr lang="fr-FR" altLang="fr-FR" sz="3200" dirty="0">
                <a:latin typeface="Avenir Next LT Pro" panose="020B0504020202020204" pitchFamily="34" charset="0"/>
                <a:ea typeface="Helvetica" panose="020B0604020202020204" pitchFamily="34" charset="0"/>
              </a:rPr>
              <a:t>Période :  Janvier - Février 2025</a:t>
            </a:r>
            <a:endParaRPr lang="fr-FR" sz="3200" dirty="0">
              <a:latin typeface="Avenir Next LT Pro" panose="020B0504020202020204" pitchFamily="34" charset="0"/>
            </a:endParaRPr>
          </a:p>
        </p:txBody>
      </p:sp>
      <p:sp>
        <p:nvSpPr>
          <p:cNvPr id="3" name="Rectangle 2">
            <a:extLst>
              <a:ext uri="{FF2B5EF4-FFF2-40B4-BE49-F238E27FC236}">
                <a16:creationId xmlns:a16="http://schemas.microsoft.com/office/drawing/2014/main" id="{D9B4B6C4-2E1B-C64F-8B46-ECD5D480058A}"/>
              </a:ext>
            </a:extLst>
          </p:cNvPr>
          <p:cNvSpPr/>
          <p:nvPr/>
        </p:nvSpPr>
        <p:spPr>
          <a:xfrm>
            <a:off x="255511" y="4385671"/>
            <a:ext cx="3757952" cy="584775"/>
          </a:xfrm>
          <a:prstGeom prst="rect">
            <a:avLst/>
          </a:prstGeom>
        </p:spPr>
        <p:txBody>
          <a:bodyPr wrap="none">
            <a:spAutoFit/>
          </a:bodyPr>
          <a:lstStyle/>
          <a:p>
            <a:r>
              <a:rPr lang="fr-FR" altLang="fr-FR" sz="3200" dirty="0">
                <a:latin typeface="Avenir Next LT Pro" panose="020B0504020202020204" pitchFamily="34" charset="0"/>
                <a:ea typeface="Helvetica" panose="020B0604020202020204" pitchFamily="34" charset="0"/>
              </a:rPr>
              <a:t>Dispositif média :   </a:t>
            </a:r>
            <a:endParaRPr lang="fr-FR" sz="3200" dirty="0">
              <a:latin typeface="Avenir Next LT Pro" panose="020B0504020202020204" pitchFamily="34" charset="0"/>
            </a:endParaRPr>
          </a:p>
        </p:txBody>
      </p:sp>
      <p:sp>
        <p:nvSpPr>
          <p:cNvPr id="4" name="Google Shape;126;p18">
            <a:extLst>
              <a:ext uri="{FF2B5EF4-FFF2-40B4-BE49-F238E27FC236}">
                <a16:creationId xmlns:a16="http://schemas.microsoft.com/office/drawing/2014/main" id="{2C980514-E2AC-9A3E-091B-64DE0FBEF726}"/>
              </a:ext>
            </a:extLst>
          </p:cNvPr>
          <p:cNvSpPr/>
          <p:nvPr/>
        </p:nvSpPr>
        <p:spPr>
          <a:xfrm>
            <a:off x="1847120" y="5560174"/>
            <a:ext cx="1338921" cy="336350"/>
          </a:xfrm>
          <a:prstGeom prst="roundRect">
            <a:avLst>
              <a:gd name="adj" fmla="val 16667"/>
            </a:avLst>
          </a:prstGeom>
          <a:solidFill>
            <a:srgbClr val="627124"/>
          </a:solidFill>
          <a:ln>
            <a:noFill/>
          </a:ln>
        </p:spPr>
        <p:txBody>
          <a:bodyPr spcFirstLastPara="1" wrap="square" lIns="0" tIns="0" rIns="0" bIns="0" anchor="ctr" anchorCtr="0">
            <a:noAutofit/>
          </a:bodyPr>
          <a:lstStyle/>
          <a:p>
            <a:pPr marL="0" lvl="0" indent="0" algn="ctr" rtl="0">
              <a:spcBef>
                <a:spcPts val="0"/>
              </a:spcBef>
              <a:spcAft>
                <a:spcPts val="0"/>
              </a:spcAft>
              <a:buNone/>
            </a:pPr>
            <a:r>
              <a:rPr lang="fr-FR" sz="1200" b="1" dirty="0">
                <a:solidFill>
                  <a:schemeClr val="bg1"/>
                </a:solidFill>
                <a:latin typeface="Avenir Next LT Pro" panose="020B0504020202020204" pitchFamily="34" charset="0"/>
              </a:rPr>
              <a:t>RADIO</a:t>
            </a:r>
          </a:p>
        </p:txBody>
      </p:sp>
      <p:sp>
        <p:nvSpPr>
          <p:cNvPr id="11" name="Google Shape;127;p18">
            <a:extLst>
              <a:ext uri="{FF2B5EF4-FFF2-40B4-BE49-F238E27FC236}">
                <a16:creationId xmlns:a16="http://schemas.microsoft.com/office/drawing/2014/main" id="{77584D0C-B186-25A5-56E2-46AB67D3E4A1}"/>
              </a:ext>
            </a:extLst>
          </p:cNvPr>
          <p:cNvSpPr/>
          <p:nvPr/>
        </p:nvSpPr>
        <p:spPr>
          <a:xfrm>
            <a:off x="3650312" y="5560174"/>
            <a:ext cx="1338921" cy="336350"/>
          </a:xfrm>
          <a:prstGeom prst="roundRect">
            <a:avLst>
              <a:gd name="adj" fmla="val 16667"/>
            </a:avLst>
          </a:prstGeom>
          <a:solidFill>
            <a:srgbClr val="627124"/>
          </a:solidFill>
          <a:ln>
            <a:noFill/>
          </a:ln>
        </p:spPr>
        <p:txBody>
          <a:bodyPr spcFirstLastPara="1" wrap="square" lIns="0" tIns="0" rIns="0" bIns="0" anchor="ctr" anchorCtr="0">
            <a:noAutofit/>
          </a:bodyPr>
          <a:lstStyle/>
          <a:p>
            <a:pPr marL="0" lvl="0" indent="0" algn="ctr" rtl="0">
              <a:spcBef>
                <a:spcPts val="0"/>
              </a:spcBef>
              <a:spcAft>
                <a:spcPts val="0"/>
              </a:spcAft>
              <a:buNone/>
            </a:pPr>
            <a:r>
              <a:rPr lang="fr-FR" sz="1200" b="1" dirty="0">
                <a:solidFill>
                  <a:schemeClr val="bg1"/>
                </a:solidFill>
                <a:latin typeface="Avenir Next LT Pro" panose="020B0504020202020204" pitchFamily="34" charset="0"/>
              </a:rPr>
              <a:t>AFFICHAGE</a:t>
            </a:r>
          </a:p>
        </p:txBody>
      </p:sp>
      <p:sp>
        <p:nvSpPr>
          <p:cNvPr id="13" name="Google Shape;128;p18">
            <a:extLst>
              <a:ext uri="{FF2B5EF4-FFF2-40B4-BE49-F238E27FC236}">
                <a16:creationId xmlns:a16="http://schemas.microsoft.com/office/drawing/2014/main" id="{77C07DA1-BBA1-73B7-C7B5-44B054044DD9}"/>
              </a:ext>
            </a:extLst>
          </p:cNvPr>
          <p:cNvSpPr/>
          <p:nvPr/>
        </p:nvSpPr>
        <p:spPr>
          <a:xfrm>
            <a:off x="7635255" y="5560224"/>
            <a:ext cx="1338921" cy="336350"/>
          </a:xfrm>
          <a:prstGeom prst="roundRect">
            <a:avLst>
              <a:gd name="adj" fmla="val 16667"/>
            </a:avLst>
          </a:prstGeom>
          <a:solidFill>
            <a:srgbClr val="627124"/>
          </a:solidFill>
          <a:ln>
            <a:noFill/>
          </a:ln>
        </p:spPr>
        <p:txBody>
          <a:bodyPr spcFirstLastPara="1" wrap="square" lIns="0" tIns="0" rIns="0" bIns="0" anchor="ctr" anchorCtr="0">
            <a:noAutofit/>
          </a:bodyPr>
          <a:lstStyle/>
          <a:p>
            <a:pPr marL="0" lvl="0" indent="0" algn="ctr" rtl="0">
              <a:spcBef>
                <a:spcPts val="0"/>
              </a:spcBef>
              <a:spcAft>
                <a:spcPts val="0"/>
              </a:spcAft>
              <a:buNone/>
            </a:pPr>
            <a:r>
              <a:rPr lang="fr" sz="1200" b="1">
                <a:solidFill>
                  <a:schemeClr val="bg1"/>
                </a:solidFill>
                <a:latin typeface="Avenir Next LT Pro" panose="020B0504020202020204" pitchFamily="34" charset="0"/>
              </a:rPr>
              <a:t>SITE</a:t>
            </a:r>
            <a:endParaRPr sz="1200" b="1">
              <a:solidFill>
                <a:schemeClr val="bg1"/>
              </a:solidFill>
              <a:latin typeface="Avenir Next LT Pro" panose="020B0504020202020204" pitchFamily="34" charset="0"/>
            </a:endParaRPr>
          </a:p>
        </p:txBody>
      </p:sp>
      <p:sp>
        <p:nvSpPr>
          <p:cNvPr id="19" name="Google Shape;129;p18">
            <a:extLst>
              <a:ext uri="{FF2B5EF4-FFF2-40B4-BE49-F238E27FC236}">
                <a16:creationId xmlns:a16="http://schemas.microsoft.com/office/drawing/2014/main" id="{EA825274-43C1-628F-35C8-DF7590ED493B}"/>
              </a:ext>
            </a:extLst>
          </p:cNvPr>
          <p:cNvSpPr/>
          <p:nvPr/>
        </p:nvSpPr>
        <p:spPr>
          <a:xfrm>
            <a:off x="5564428" y="5560162"/>
            <a:ext cx="1338921" cy="336350"/>
          </a:xfrm>
          <a:prstGeom prst="roundRect">
            <a:avLst>
              <a:gd name="adj" fmla="val 16667"/>
            </a:avLst>
          </a:prstGeom>
          <a:solidFill>
            <a:srgbClr val="627124"/>
          </a:solidFill>
          <a:ln>
            <a:noFill/>
          </a:ln>
        </p:spPr>
        <p:txBody>
          <a:bodyPr spcFirstLastPara="1" wrap="square" lIns="0" tIns="0" rIns="0" bIns="0" anchor="ctr" anchorCtr="0">
            <a:noAutofit/>
          </a:bodyPr>
          <a:lstStyle/>
          <a:p>
            <a:pPr marL="0" lvl="0" indent="0" algn="ctr" rtl="0">
              <a:spcBef>
                <a:spcPts val="0"/>
              </a:spcBef>
              <a:spcAft>
                <a:spcPts val="0"/>
              </a:spcAft>
              <a:buNone/>
            </a:pPr>
            <a:r>
              <a:rPr lang="fr" sz="1200" b="1">
                <a:solidFill>
                  <a:schemeClr val="bg1"/>
                </a:solidFill>
                <a:latin typeface="Avenir Next LT Pro" panose="020B0504020202020204" pitchFamily="34" charset="0"/>
              </a:rPr>
              <a:t>EMAILING</a:t>
            </a:r>
            <a:endParaRPr sz="1200" b="1">
              <a:solidFill>
                <a:schemeClr val="bg1"/>
              </a:solidFill>
              <a:latin typeface="Avenir Next LT Pro" panose="020B0504020202020204" pitchFamily="34" charset="0"/>
            </a:endParaRPr>
          </a:p>
        </p:txBody>
      </p:sp>
      <p:sp>
        <p:nvSpPr>
          <p:cNvPr id="20" name="Google Shape;204;p18">
            <a:extLst>
              <a:ext uri="{FF2B5EF4-FFF2-40B4-BE49-F238E27FC236}">
                <a16:creationId xmlns:a16="http://schemas.microsoft.com/office/drawing/2014/main" id="{C0B2A6C4-5A1B-47E2-85D1-EE6C83214361}"/>
              </a:ext>
            </a:extLst>
          </p:cNvPr>
          <p:cNvSpPr/>
          <p:nvPr/>
        </p:nvSpPr>
        <p:spPr>
          <a:xfrm>
            <a:off x="9634360" y="5560174"/>
            <a:ext cx="1338921" cy="336350"/>
          </a:xfrm>
          <a:prstGeom prst="roundRect">
            <a:avLst>
              <a:gd name="adj" fmla="val 16667"/>
            </a:avLst>
          </a:prstGeom>
          <a:solidFill>
            <a:srgbClr val="627124"/>
          </a:solidFill>
          <a:ln>
            <a:noFill/>
          </a:ln>
        </p:spPr>
        <p:txBody>
          <a:bodyPr spcFirstLastPara="1" wrap="square" lIns="0" tIns="0" rIns="0" bIns="0" anchor="ctr" anchorCtr="0">
            <a:noAutofit/>
          </a:bodyPr>
          <a:lstStyle/>
          <a:p>
            <a:pPr marL="0" lvl="0" indent="0" algn="ctr" rtl="0">
              <a:spcBef>
                <a:spcPts val="0"/>
              </a:spcBef>
              <a:spcAft>
                <a:spcPts val="0"/>
              </a:spcAft>
              <a:buNone/>
            </a:pPr>
            <a:r>
              <a:rPr lang="fr" sz="1200" b="1">
                <a:solidFill>
                  <a:schemeClr val="bg1"/>
                </a:solidFill>
                <a:latin typeface="Avenir Next LT Pro" panose="020B0504020202020204" pitchFamily="34" charset="0"/>
              </a:rPr>
              <a:t>DIGITAL</a:t>
            </a:r>
            <a:endParaRPr sz="1200" b="1">
              <a:solidFill>
                <a:schemeClr val="bg1"/>
              </a:solidFill>
              <a:latin typeface="Avenir Next LT Pro" panose="020B0504020202020204" pitchFamily="34" charset="0"/>
            </a:endParaRPr>
          </a:p>
          <a:p>
            <a:pPr marL="0" lvl="0" indent="0" algn="ctr" rtl="0">
              <a:spcBef>
                <a:spcPts val="0"/>
              </a:spcBef>
              <a:spcAft>
                <a:spcPts val="0"/>
              </a:spcAft>
              <a:buNone/>
            </a:pPr>
            <a:r>
              <a:rPr lang="fr" sz="1050" b="1">
                <a:solidFill>
                  <a:schemeClr val="bg1"/>
                </a:solidFill>
                <a:latin typeface="Avenir Next LT Pro" panose="020B0504020202020204" pitchFamily="34" charset="0"/>
              </a:rPr>
              <a:t>(display et RS)</a:t>
            </a:r>
            <a:endParaRPr sz="1050" b="1">
              <a:solidFill>
                <a:schemeClr val="bg1"/>
              </a:solidFill>
              <a:latin typeface="Avenir Next LT Pro" panose="020B0504020202020204" pitchFamily="34" charset="0"/>
            </a:endParaRPr>
          </a:p>
        </p:txBody>
      </p:sp>
      <p:sp>
        <p:nvSpPr>
          <p:cNvPr id="23" name="Google Shape;126;p18">
            <a:extLst>
              <a:ext uri="{FF2B5EF4-FFF2-40B4-BE49-F238E27FC236}">
                <a16:creationId xmlns:a16="http://schemas.microsoft.com/office/drawing/2014/main" id="{7AAB3971-7D4F-7EF3-925F-CF09887DF2EC}"/>
              </a:ext>
            </a:extLst>
          </p:cNvPr>
          <p:cNvSpPr/>
          <p:nvPr/>
        </p:nvSpPr>
        <p:spPr>
          <a:xfrm>
            <a:off x="1847119" y="3484686"/>
            <a:ext cx="8936495" cy="368256"/>
          </a:xfrm>
          <a:prstGeom prst="roundRect">
            <a:avLst>
              <a:gd name="adj" fmla="val 16667"/>
            </a:avLst>
          </a:prstGeom>
          <a:solidFill>
            <a:srgbClr val="B6CA4A"/>
          </a:solidFill>
          <a:ln>
            <a:noFill/>
          </a:ln>
        </p:spPr>
        <p:txBody>
          <a:bodyPr spcFirstLastPara="1" wrap="square" lIns="0" tIns="0" rIns="0" bIns="0" anchor="ctr" anchorCtr="0">
            <a:noAutofit/>
          </a:bodyPr>
          <a:lstStyle/>
          <a:p>
            <a:pPr marL="0" lvl="0" indent="0" algn="ctr" rtl="0">
              <a:spcBef>
                <a:spcPts val="0"/>
              </a:spcBef>
              <a:spcAft>
                <a:spcPts val="0"/>
              </a:spcAft>
              <a:buNone/>
            </a:pPr>
            <a:r>
              <a:rPr lang="fr" b="1" dirty="0">
                <a:latin typeface="Avenir Next LT Pro" panose="020B0504020202020204" pitchFamily="34" charset="0"/>
              </a:rPr>
              <a:t>Kit PLV dédié</a:t>
            </a:r>
            <a:endParaRPr b="1" dirty="0">
              <a:latin typeface="Avenir Next LT Pro" panose="020B0504020202020204" pitchFamily="34" charset="0"/>
            </a:endParaRPr>
          </a:p>
        </p:txBody>
      </p:sp>
      <p:sp>
        <p:nvSpPr>
          <p:cNvPr id="24" name="Rectangle 23">
            <a:extLst>
              <a:ext uri="{FF2B5EF4-FFF2-40B4-BE49-F238E27FC236}">
                <a16:creationId xmlns:a16="http://schemas.microsoft.com/office/drawing/2014/main" id="{83EB1751-5360-5417-03F6-3D92140FED17}"/>
              </a:ext>
            </a:extLst>
          </p:cNvPr>
          <p:cNvSpPr/>
          <p:nvPr/>
        </p:nvSpPr>
        <p:spPr>
          <a:xfrm>
            <a:off x="255511" y="2872390"/>
            <a:ext cx="3987758" cy="584775"/>
          </a:xfrm>
          <a:prstGeom prst="rect">
            <a:avLst/>
          </a:prstGeom>
        </p:spPr>
        <p:txBody>
          <a:bodyPr wrap="none">
            <a:spAutoFit/>
          </a:bodyPr>
          <a:lstStyle/>
          <a:p>
            <a:r>
              <a:rPr lang="fr-FR" altLang="fr-FR" sz="3200" dirty="0">
                <a:latin typeface="Avenir Next LT Pro" panose="020B0504020202020204" pitchFamily="34" charset="0"/>
                <a:ea typeface="Helvetica" panose="020B0604020202020204" pitchFamily="34" charset="0"/>
              </a:rPr>
              <a:t>Dispositif in-store :   </a:t>
            </a:r>
            <a:endParaRPr lang="fr-FR" sz="3200" dirty="0">
              <a:latin typeface="Avenir Next LT Pro" panose="020B0504020202020204" pitchFamily="34" charset="0"/>
            </a:endParaRPr>
          </a:p>
        </p:txBody>
      </p:sp>
      <p:sp>
        <p:nvSpPr>
          <p:cNvPr id="25" name="Rectangle 24">
            <a:extLst>
              <a:ext uri="{FF2B5EF4-FFF2-40B4-BE49-F238E27FC236}">
                <a16:creationId xmlns:a16="http://schemas.microsoft.com/office/drawing/2014/main" id="{5A92CCCF-E718-40E2-6DA0-B273AAF5988E}"/>
              </a:ext>
            </a:extLst>
          </p:cNvPr>
          <p:cNvSpPr/>
          <p:nvPr/>
        </p:nvSpPr>
        <p:spPr>
          <a:xfrm>
            <a:off x="1770366" y="3839639"/>
            <a:ext cx="3303148" cy="369332"/>
          </a:xfrm>
          <a:prstGeom prst="rect">
            <a:avLst/>
          </a:prstGeom>
        </p:spPr>
        <p:txBody>
          <a:bodyPr wrap="none">
            <a:spAutoFit/>
          </a:bodyPr>
          <a:lstStyle/>
          <a:p>
            <a:r>
              <a:rPr lang="fr-FR" altLang="fr-FR" dirty="0">
                <a:latin typeface="Avenir Next LT Pro" panose="020B0504020202020204" pitchFamily="34" charset="0"/>
                <a:ea typeface="Helvetica" panose="020B0604020202020204" pitchFamily="34" charset="0"/>
              </a:rPr>
              <a:t>Quel contenu de kit prévoir ? </a:t>
            </a:r>
            <a:endParaRPr lang="fr-FR" dirty="0">
              <a:latin typeface="Avenir Next LT Pro" panose="020B0504020202020204" pitchFamily="34" charset="0"/>
            </a:endParaRPr>
          </a:p>
        </p:txBody>
      </p:sp>
      <p:sp>
        <p:nvSpPr>
          <p:cNvPr id="27" name="Rectangle 26">
            <a:extLst>
              <a:ext uri="{FF2B5EF4-FFF2-40B4-BE49-F238E27FC236}">
                <a16:creationId xmlns:a16="http://schemas.microsoft.com/office/drawing/2014/main" id="{AF7C927E-CD0C-0589-1CAD-06700DBF326B}"/>
              </a:ext>
            </a:extLst>
          </p:cNvPr>
          <p:cNvSpPr/>
          <p:nvPr/>
        </p:nvSpPr>
        <p:spPr>
          <a:xfrm>
            <a:off x="1847119" y="6186877"/>
            <a:ext cx="7025321" cy="369332"/>
          </a:xfrm>
          <a:prstGeom prst="rect">
            <a:avLst/>
          </a:prstGeom>
        </p:spPr>
        <p:txBody>
          <a:bodyPr wrap="none">
            <a:spAutoFit/>
          </a:bodyPr>
          <a:lstStyle/>
          <a:p>
            <a:r>
              <a:rPr lang="fr-FR" altLang="fr-FR" dirty="0">
                <a:latin typeface="Avenir Next LT Pro" panose="020B0504020202020204" pitchFamily="34" charset="0"/>
                <a:ea typeface="Helvetica" panose="020B0604020202020204" pitchFamily="34" charset="0"/>
              </a:rPr>
              <a:t>Quid d’une communication ‘nationale’ – achat media </a:t>
            </a:r>
            <a:r>
              <a:rPr lang="fr-FR" altLang="fr-FR" dirty="0" err="1">
                <a:latin typeface="Avenir Next LT Pro" panose="020B0504020202020204" pitchFamily="34" charset="0"/>
                <a:ea typeface="Helvetica" panose="020B0604020202020204" pitchFamily="34" charset="0"/>
              </a:rPr>
              <a:t>nat</a:t>
            </a:r>
            <a:r>
              <a:rPr lang="fr-FR" altLang="fr-FR" dirty="0">
                <a:latin typeface="Avenir Next LT Pro" panose="020B0504020202020204" pitchFamily="34" charset="0"/>
                <a:ea typeface="Helvetica" panose="020B0604020202020204" pitchFamily="34" charset="0"/>
              </a:rPr>
              <a:t> vs local ?</a:t>
            </a:r>
            <a:endParaRPr lang="fr-FR" dirty="0">
              <a:latin typeface="Avenir Next LT Pro" panose="020B0504020202020204" pitchFamily="34" charset="0"/>
            </a:endParaRPr>
          </a:p>
        </p:txBody>
      </p:sp>
      <p:sp>
        <p:nvSpPr>
          <p:cNvPr id="28" name="Triangle isocèle 27">
            <a:extLst>
              <a:ext uri="{FF2B5EF4-FFF2-40B4-BE49-F238E27FC236}">
                <a16:creationId xmlns:a16="http://schemas.microsoft.com/office/drawing/2014/main" id="{E4BADB73-E421-B6F6-8D63-289071E8562E}"/>
              </a:ext>
            </a:extLst>
          </p:cNvPr>
          <p:cNvSpPr/>
          <p:nvPr/>
        </p:nvSpPr>
        <p:spPr>
          <a:xfrm flipV="1">
            <a:off x="2332649" y="5323847"/>
            <a:ext cx="367862" cy="188998"/>
          </a:xfrm>
          <a:prstGeom prst="triangle">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Triangle isocèle 28">
            <a:extLst>
              <a:ext uri="{FF2B5EF4-FFF2-40B4-BE49-F238E27FC236}">
                <a16:creationId xmlns:a16="http://schemas.microsoft.com/office/drawing/2014/main" id="{04B85668-E908-2997-3982-E96C9FAA7FA4}"/>
              </a:ext>
            </a:extLst>
          </p:cNvPr>
          <p:cNvSpPr/>
          <p:nvPr/>
        </p:nvSpPr>
        <p:spPr>
          <a:xfrm flipV="1">
            <a:off x="4138519" y="5269979"/>
            <a:ext cx="367862" cy="188998"/>
          </a:xfrm>
          <a:prstGeom prst="triangle">
            <a:avLst/>
          </a:prstGeom>
          <a:solidFill>
            <a:srgbClr val="62712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Rectangle 29">
            <a:extLst>
              <a:ext uri="{FF2B5EF4-FFF2-40B4-BE49-F238E27FC236}">
                <a16:creationId xmlns:a16="http://schemas.microsoft.com/office/drawing/2014/main" id="{C63B9B79-FE67-82D8-04FC-3A7F92852400}"/>
              </a:ext>
            </a:extLst>
          </p:cNvPr>
          <p:cNvSpPr/>
          <p:nvPr/>
        </p:nvSpPr>
        <p:spPr>
          <a:xfrm>
            <a:off x="2414068" y="4967152"/>
            <a:ext cx="2015745" cy="276999"/>
          </a:xfrm>
          <a:prstGeom prst="rect">
            <a:avLst/>
          </a:prstGeom>
        </p:spPr>
        <p:txBody>
          <a:bodyPr wrap="none">
            <a:spAutoFit/>
          </a:bodyPr>
          <a:lstStyle/>
          <a:p>
            <a:r>
              <a:rPr lang="fr-FR" altLang="fr-FR" sz="1200" dirty="0">
                <a:latin typeface="Avenir Next LT Pro" panose="020B0504020202020204" pitchFamily="34" charset="0"/>
                <a:ea typeface="Helvetica" panose="020B0604020202020204" pitchFamily="34" charset="0"/>
              </a:rPr>
              <a:t>MEDIA MASSE A VALIDER</a:t>
            </a:r>
            <a:endParaRPr lang="fr-FR" sz="1200" dirty="0">
              <a:latin typeface="Avenir Next LT Pro" panose="020B0504020202020204" pitchFamily="34" charset="0"/>
            </a:endParaRPr>
          </a:p>
        </p:txBody>
      </p:sp>
    </p:spTree>
    <p:extLst>
      <p:ext uri="{BB962C8B-B14F-4D97-AF65-F5344CB8AC3E}">
        <p14:creationId xmlns:p14="http://schemas.microsoft.com/office/powerpoint/2010/main" val="19201400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9 000+ Jardinerie – Vidéos libres de droit 4K et HD - iStock | Fleuriste,  Jardinier, Fleurs">
            <a:extLst>
              <a:ext uri="{FF2B5EF4-FFF2-40B4-BE49-F238E27FC236}">
                <a16:creationId xmlns:a16="http://schemas.microsoft.com/office/drawing/2014/main" id="{9F111AF7-92AB-6E9A-6C44-ACFA48A50BAA}"/>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Triangle isocèle 5">
            <a:extLst>
              <a:ext uri="{FF2B5EF4-FFF2-40B4-BE49-F238E27FC236}">
                <a16:creationId xmlns:a16="http://schemas.microsoft.com/office/drawing/2014/main" id="{28F5F35D-E6B5-0B39-C23F-13DA5CCCDDED}"/>
              </a:ext>
            </a:extLst>
          </p:cNvPr>
          <p:cNvSpPr/>
          <p:nvPr/>
        </p:nvSpPr>
        <p:spPr>
          <a:xfrm flipV="1">
            <a:off x="8634437" y="9849750"/>
            <a:ext cx="2592288" cy="432048"/>
          </a:xfrm>
          <a:prstGeom prst="triangl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solidFill>
                <a:schemeClr val="bg1"/>
              </a:solidFill>
            </a:endParaRPr>
          </a:p>
        </p:txBody>
      </p:sp>
      <p:pic>
        <p:nvPicPr>
          <p:cNvPr id="3" name="Image 2">
            <a:extLst>
              <a:ext uri="{FF2B5EF4-FFF2-40B4-BE49-F238E27FC236}">
                <a16:creationId xmlns:a16="http://schemas.microsoft.com/office/drawing/2014/main" id="{C81211E5-27CF-A5FA-C773-8E2871F19251}"/>
              </a:ext>
            </a:extLst>
          </p:cNvPr>
          <p:cNvPicPr>
            <a:picLocks noChangeAspect="1"/>
          </p:cNvPicPr>
          <p:nvPr/>
        </p:nvPicPr>
        <p:blipFill rotWithShape="1">
          <a:blip r:embed="rId4" cstate="print">
            <a:alphaModFix amt="70000"/>
            <a:extLst>
              <a:ext uri="{28A0092B-C50C-407E-A947-70E740481C1C}">
                <a14:useLocalDpi xmlns:a14="http://schemas.microsoft.com/office/drawing/2010/main"/>
              </a:ext>
            </a:extLst>
          </a:blip>
          <a:srcRect/>
          <a:stretch/>
        </p:blipFill>
        <p:spPr>
          <a:xfrm>
            <a:off x="2947013" y="0"/>
            <a:ext cx="5788001" cy="5802712"/>
          </a:xfrm>
          <a:prstGeom prst="rect">
            <a:avLst/>
          </a:prstGeom>
        </p:spPr>
      </p:pic>
      <p:sp>
        <p:nvSpPr>
          <p:cNvPr id="4" name="ZoneTexte 3">
            <a:extLst>
              <a:ext uri="{FF2B5EF4-FFF2-40B4-BE49-F238E27FC236}">
                <a16:creationId xmlns:a16="http://schemas.microsoft.com/office/drawing/2014/main" id="{8EB5D95D-8E49-EA0E-C185-F6B157E337DF}"/>
              </a:ext>
            </a:extLst>
          </p:cNvPr>
          <p:cNvSpPr txBox="1"/>
          <p:nvPr/>
        </p:nvSpPr>
        <p:spPr>
          <a:xfrm>
            <a:off x="1308453" y="1834313"/>
            <a:ext cx="9563837" cy="1400383"/>
          </a:xfrm>
          <a:prstGeom prst="rect">
            <a:avLst/>
          </a:prstGeom>
          <a:noFill/>
        </p:spPr>
        <p:txBody>
          <a:bodyPr wrap="none" rtlCol="0">
            <a:spAutoFit/>
          </a:bodyPr>
          <a:lstStyle/>
          <a:p>
            <a:pPr algn="ctr"/>
            <a:r>
              <a:rPr lang="fr-FR" sz="8500" b="1" dirty="0">
                <a:solidFill>
                  <a:schemeClr val="bg1"/>
                </a:solidFill>
                <a:latin typeface="Georgia" panose="02040502050405020303" pitchFamily="18" charset="0"/>
              </a:rPr>
              <a:t>PLAN D’ACTION</a:t>
            </a:r>
          </a:p>
        </p:txBody>
      </p:sp>
      <p:sp>
        <p:nvSpPr>
          <p:cNvPr id="7" name="Espace réservé du contenu 4">
            <a:extLst>
              <a:ext uri="{FF2B5EF4-FFF2-40B4-BE49-F238E27FC236}">
                <a16:creationId xmlns:a16="http://schemas.microsoft.com/office/drawing/2014/main" id="{DFF2423D-01D0-8AED-1CAB-82C89DD9250C}"/>
              </a:ext>
            </a:extLst>
          </p:cNvPr>
          <p:cNvSpPr txBox="1">
            <a:spLocks/>
          </p:cNvSpPr>
          <p:nvPr/>
        </p:nvSpPr>
        <p:spPr>
          <a:xfrm>
            <a:off x="568365" y="3092857"/>
            <a:ext cx="11055268" cy="1752600"/>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00000"/>
              </a:lnSpc>
            </a:pPr>
            <a:r>
              <a:rPr lang="fr-FR" altLang="fr-FR" sz="6600" spc="300" dirty="0">
                <a:solidFill>
                  <a:schemeClr val="bg1">
                    <a:lumMod val="85000"/>
                  </a:schemeClr>
                </a:solidFill>
                <a:latin typeface="Avenir Next LT Pro" panose="020B0504020202020204" pitchFamily="34" charset="0"/>
                <a:ea typeface="Helvetica" panose="020B0604020202020204" pitchFamily="34" charset="0"/>
              </a:rPr>
              <a:t>COMMERCIALES</a:t>
            </a:r>
          </a:p>
        </p:txBody>
      </p:sp>
      <p:pic>
        <p:nvPicPr>
          <p:cNvPr id="8" name="Picture 2" descr="Notre Pôle Jardin &amp; Terroir | Groupe LORCA">
            <a:extLst>
              <a:ext uri="{FF2B5EF4-FFF2-40B4-BE49-F238E27FC236}">
                <a16:creationId xmlns:a16="http://schemas.microsoft.com/office/drawing/2014/main" id="{63863B13-8DFA-C81B-DF2C-54D0E919E76A}"/>
              </a:ext>
            </a:extLst>
          </p:cNvPr>
          <p:cNvPicPr>
            <a:picLocks noChangeAspect="1" noChangeArrowheads="1"/>
          </p:cNvPicPr>
          <p:nvPr/>
        </p:nvPicPr>
        <p:blipFill>
          <a:blip r:embed="rId5" cstate="screen">
            <a:biLevel thresh="25000"/>
            <a:extLst>
              <a:ext uri="{28A0092B-C50C-407E-A947-70E740481C1C}">
                <a14:useLocalDpi xmlns:a14="http://schemas.microsoft.com/office/drawing/2010/main"/>
              </a:ext>
            </a:extLst>
          </a:blip>
          <a:srcRect/>
          <a:stretch>
            <a:fillRect/>
          </a:stretch>
        </p:blipFill>
        <p:spPr bwMode="auto">
          <a:xfrm>
            <a:off x="10113971" y="5638120"/>
            <a:ext cx="1574696" cy="73342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a:extLst>
              <a:ext uri="{FF2B5EF4-FFF2-40B4-BE49-F238E27FC236}">
                <a16:creationId xmlns:a16="http://schemas.microsoft.com/office/drawing/2014/main" id="{D8CB5AEA-1ED9-95D4-3BEB-18DEFFE441A2}"/>
              </a:ext>
            </a:extLst>
          </p:cNvPr>
          <p:cNvPicPr>
            <a:picLocks noChangeAspect="1" noChangeArrowheads="1"/>
          </p:cNvPicPr>
          <p:nvPr/>
        </p:nvPicPr>
        <p:blipFill>
          <a:blip r:embed="rId6" cstate="screen">
            <a:biLevel thresh="25000"/>
            <a:extLst>
              <a:ext uri="{28A0092B-C50C-407E-A947-70E740481C1C}">
                <a14:useLocalDpi xmlns:a14="http://schemas.microsoft.com/office/drawing/2010/main"/>
              </a:ext>
            </a:extLst>
          </a:blip>
          <a:srcRect/>
          <a:stretch>
            <a:fillRect/>
          </a:stretch>
        </p:blipFill>
        <p:spPr bwMode="auto">
          <a:xfrm>
            <a:off x="8261342" y="5618493"/>
            <a:ext cx="1369570" cy="739768"/>
          </a:xfrm>
          <a:prstGeom prst="rect">
            <a:avLst/>
          </a:prstGeom>
          <a:noFill/>
          <a:extLst>
            <a:ext uri="{909E8E84-426E-40DD-AFC4-6F175D3DCCD1}">
              <a14:hiddenFill xmlns:a14="http://schemas.microsoft.com/office/drawing/2010/main">
                <a:solidFill>
                  <a:srgbClr val="FFFFFF"/>
                </a:solidFill>
              </a14:hiddenFill>
            </a:ext>
          </a:extLst>
        </p:spPr>
      </p:pic>
      <p:sp>
        <p:nvSpPr>
          <p:cNvPr id="5" name="Titre 1">
            <a:extLst>
              <a:ext uri="{FF2B5EF4-FFF2-40B4-BE49-F238E27FC236}">
                <a16:creationId xmlns:a16="http://schemas.microsoft.com/office/drawing/2014/main" id="{22C0644A-FE75-AB40-AA8B-6F7CE974FB43}"/>
              </a:ext>
            </a:extLst>
          </p:cNvPr>
          <p:cNvSpPr txBox="1">
            <a:spLocks/>
          </p:cNvSpPr>
          <p:nvPr/>
        </p:nvSpPr>
        <p:spPr bwMode="auto">
          <a:xfrm>
            <a:off x="908769" y="3828192"/>
            <a:ext cx="103632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br>
              <a:rPr lang="fr-FR" altLang="fr-FR" dirty="0">
                <a:solidFill>
                  <a:schemeClr val="bg1"/>
                </a:solidFill>
                <a:ea typeface="Helvetica" panose="020B0604020202020204" pitchFamily="34" charset="0"/>
              </a:rPr>
            </a:br>
            <a:r>
              <a:rPr lang="fr-FR" altLang="fr-FR" dirty="0">
                <a:solidFill>
                  <a:schemeClr val="bg1"/>
                </a:solidFill>
                <a:ea typeface="Helvetica" panose="020B0604020202020204" pitchFamily="34" charset="0"/>
              </a:rPr>
              <a:t>Calendrier 2025</a:t>
            </a:r>
          </a:p>
        </p:txBody>
      </p:sp>
    </p:spTree>
    <p:extLst>
      <p:ext uri="{BB962C8B-B14F-4D97-AF65-F5344CB8AC3E}">
        <p14:creationId xmlns:p14="http://schemas.microsoft.com/office/powerpoint/2010/main" val="2818862932"/>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59171</TotalTime>
  <Words>3869</Words>
  <Application>Microsoft Office PowerPoint</Application>
  <PresentationFormat>Grand écran</PresentationFormat>
  <Paragraphs>752</Paragraphs>
  <Slides>58</Slides>
  <Notes>1</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58</vt:i4>
      </vt:variant>
    </vt:vector>
  </HeadingPairs>
  <TitlesOfParts>
    <vt:vector size="69" baseType="lpstr">
      <vt:lpstr>Helvetica</vt:lpstr>
      <vt:lpstr>Georgia</vt:lpstr>
      <vt:lpstr>Arial</vt:lpstr>
      <vt:lpstr>Helvetica Light</vt:lpstr>
      <vt:lpstr>Wingdings</vt:lpstr>
      <vt:lpstr>Police système Courant</vt:lpstr>
      <vt:lpstr>Calibri</vt:lpstr>
      <vt:lpstr>Aharoni</vt:lpstr>
      <vt:lpstr>Avenir Next LT Pro</vt:lpstr>
      <vt:lpstr>Calibri Light</vt:lpstr>
      <vt:lpstr>1_Thème LNB</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Nouvelle campagne de communication « Entre nous, on est très nature » Période &amp; dispositif</vt:lpstr>
      <vt:lpstr>Présentation PowerPoint</vt:lpstr>
      <vt:lpstr>Présentation PowerPoint</vt:lpstr>
      <vt:lpstr>Présentation PowerPoint</vt:lpstr>
      <vt:lpstr>Juste équilibre dans l’expression</vt:lpstr>
      <vt:lpstr>Simplifier la prise de parole</vt:lpstr>
      <vt:lpstr>TEMPS FORTS [CLASSIQUE]</vt:lpstr>
      <vt:lpstr>TEMPS FORTS [BLOC WEEK-END]</vt:lpstr>
      <vt:lpstr>LES OPERATIONS TRANSVERSES DE SAISON</vt:lpstr>
      <vt:lpstr>LES COMMUNICATIONS ‘METIERS‘ /EXPERT </vt:lpstr>
      <vt:lpstr>Calendrier PAC 2025</vt:lpstr>
      <vt:lpstr>Présentation PowerPoint</vt:lpstr>
      <vt:lpstr>Présentation PowerPoint</vt:lpstr>
      <vt:lpstr>Présentation PowerPoint</vt:lpstr>
      <vt:lpstr>Identité visuelle  Focus Prospectus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TEMPS FORTS [CLASSIQUE]</vt:lpstr>
      <vt:lpstr>TEMPS FORTS [BLOC WEEK-END]</vt:lpstr>
      <vt:lpstr>COMMUNICATIONS ‘METIERS‘ </vt:lpstr>
      <vt:lpstr>TEMPS FORTS [BLOC WEEK-END]</vt:lpstr>
      <vt:lpstr>TEMPS FORTS [5 jours]</vt:lpstr>
      <vt:lpstr>LES OPERATIONS TRANSVERSES  DE SAISON</vt:lpstr>
      <vt:lpstr>TEMPS FORTS [5 jours]</vt:lpstr>
      <vt:lpstr>COMMUNICATIONS ‘METIERS‘ </vt:lpstr>
      <vt:lpstr>LES OPERATIONS TRANSVERSES  DE SAISON</vt:lpstr>
      <vt:lpstr>TEMPS FORTS [BLOC WEEK-END]</vt:lpstr>
      <vt:lpstr>LES OPERATIONS TRANSVERSES  DE SAISON</vt:lpstr>
      <vt:lpstr>LES OPERATIONS TRANSVERSES  DE SAISON</vt:lpstr>
      <vt:lpstr>TEMPS FORTS [BLOC WEEK-END]</vt:lpstr>
      <vt:lpstr>LES OPERATIONS TRANSVERSES  DE SAISON</vt:lpstr>
      <vt:lpstr>LES OPERATIONS TRANSVERSES  DE SAISON</vt:lpstr>
      <vt:lpstr>TEMPS FORTS [BLOC WEEK-END]</vt:lpstr>
      <vt:lpstr>LES OPERATIONS TRANSVERSES  DE SAISON</vt:lpstr>
      <vt:lpstr>Présentation PowerPoint</vt:lpstr>
      <vt:lpstr>Leviers médias  de conquête</vt:lpstr>
      <vt:lpstr> Leviers médias   notoriété qualifiée &amp; de Drive to Store</vt:lpstr>
      <vt:lpstr>Focus média radio</vt:lpstr>
      <vt:lpstr>Arbitrage Media national &amp; local/régional</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Antoine JUBERT</dc:creator>
  <cp:keywords/>
  <dc:description/>
  <cp:lastModifiedBy>Antoine Jubert</cp:lastModifiedBy>
  <cp:revision>195</cp:revision>
  <cp:lastPrinted>2024-03-12T15:21:49Z</cp:lastPrinted>
  <dcterms:created xsi:type="dcterms:W3CDTF">2023-04-17T13:19:25Z</dcterms:created>
  <dcterms:modified xsi:type="dcterms:W3CDTF">2024-05-15T07:47:42Z</dcterms:modified>
  <cp:category/>
</cp:coreProperties>
</file>