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6"/>
  </p:notesMasterIdLst>
  <p:sldIdLst>
    <p:sldId id="2147480110" r:id="rId2"/>
    <p:sldId id="2286" r:id="rId3"/>
    <p:sldId id="2147479776" r:id="rId4"/>
    <p:sldId id="2147479979" r:id="rId5"/>
    <p:sldId id="2147480179" r:id="rId6"/>
    <p:sldId id="2147480183" r:id="rId7"/>
    <p:sldId id="2147479705" r:id="rId8"/>
    <p:sldId id="2147480182" r:id="rId9"/>
    <p:sldId id="2147480184" r:id="rId10"/>
    <p:sldId id="760" r:id="rId11"/>
    <p:sldId id="2147479717" r:id="rId12"/>
    <p:sldId id="2147479687" r:id="rId13"/>
    <p:sldId id="2147480186" r:id="rId14"/>
    <p:sldId id="2147480187" r:id="rId15"/>
    <p:sldId id="2147480222" r:id="rId16"/>
    <p:sldId id="2147480195" r:id="rId17"/>
    <p:sldId id="2147480194" r:id="rId18"/>
    <p:sldId id="2147480196" r:id="rId19"/>
    <p:sldId id="2147480197" r:id="rId20"/>
    <p:sldId id="2147480193" r:id="rId21"/>
    <p:sldId id="2147480208" r:id="rId22"/>
    <p:sldId id="2147480209" r:id="rId23"/>
    <p:sldId id="2147480210" r:id="rId24"/>
    <p:sldId id="2147480211" r:id="rId25"/>
    <p:sldId id="2147480212" r:id="rId26"/>
    <p:sldId id="2147480198" r:id="rId27"/>
    <p:sldId id="2147480200" r:id="rId28"/>
    <p:sldId id="2147480201" r:id="rId29"/>
    <p:sldId id="2147480221" r:id="rId30"/>
    <p:sldId id="2147480204" r:id="rId31"/>
    <p:sldId id="2147480207" r:id="rId32"/>
    <p:sldId id="2147480202" r:id="rId33"/>
    <p:sldId id="2147480203" r:id="rId34"/>
    <p:sldId id="2147480111" r:id="rId35"/>
  </p:sldIdLst>
  <p:sldSz cx="12192000" cy="6858000"/>
  <p:notesSz cx="9869488" cy="6738938"/>
  <p:embeddedFontLst>
    <p:embeddedFont>
      <p:font typeface="Avenir Next LT Pro" panose="020B0504020202020204" pitchFamily="34" charset="0"/>
      <p:regular r:id="rId37"/>
      <p:bold r:id="rId38"/>
      <p:italic r:id="rId39"/>
      <p:boldItalic r:id="rId40"/>
    </p:embeddedFont>
    <p:embeddedFont>
      <p:font typeface="Georgia" panose="02040502050405020303" pitchFamily="18" charset="0"/>
      <p:regular r:id="rId41"/>
      <p:bold r:id="rId42"/>
      <p:italic r:id="rId43"/>
      <p:boldItalic r:id="rId44"/>
    </p:embeddedFont>
    <p:embeddedFont>
      <p:font typeface="Helvetica" panose="020B0604020202020204" pitchFamily="34" charset="0"/>
      <p:regular r:id="rId45"/>
      <p:bold r:id="rId46"/>
      <p:italic r:id="rId47"/>
      <p:boldItalic r:id="rId48"/>
    </p:embeddedFont>
    <p:embeddedFont>
      <p:font typeface="Playfair Display" panose="00000500000000000000" pitchFamily="2" charset="0"/>
      <p:regular r:id="rId49"/>
      <p:bold r:id="rId50"/>
      <p:italic r:id="rId51"/>
      <p:boldItalic r:id="rId5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79D"/>
    <a:srgbClr val="000000"/>
    <a:srgbClr val="0066B1"/>
    <a:srgbClr val="0070C0"/>
    <a:srgbClr val="AB34B2"/>
    <a:srgbClr val="FEC35C"/>
    <a:srgbClr val="DD2F6E"/>
    <a:srgbClr val="604FC5"/>
    <a:srgbClr val="FE0000"/>
    <a:srgbClr val="E1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>
        <p:scale>
          <a:sx n="75" d="100"/>
          <a:sy n="75" d="100"/>
        </p:scale>
        <p:origin x="931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06/02/2026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9308" indent="-195888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55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97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0392" indent="-156710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381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723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0653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4074" indent="-156710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DE5910-482F-4DB1-9F71-C56B6B68D740}" type="slidenum">
              <a:rPr lang="fr-FR" altLang="fr-FR" smtClean="0"/>
              <a:pPr>
                <a:spcBef>
                  <a:spcPct val="0"/>
                </a:spcBef>
              </a:pPr>
              <a:t>3</a:t>
            </a:fld>
            <a:endParaRPr lang="fr-FR" altLang="fr-F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3251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239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5122-B0E8-E3C6-731F-595439865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29E3B31-13CD-F880-7F6E-239B7914D0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7BA38A-EB87-9407-157C-322FE194D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6E7304-E8CB-505E-C0BE-678573ADD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88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0B5A-CD73-68F3-EA21-11B840201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F58F5039-90F7-EF12-E8AF-F7D0E2F3A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18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AFBB1569-EEEE-4CEE-8651-806EA9E31B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E20956-1A02-D19E-CA2C-332FA52739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509538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3ECE5-976A-28B3-A422-DD9D61BCB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0D30AE2A-85CC-C4CA-A4B3-453701553A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A023DD-F4A0-482F-AFA5-C9BA882561DF}" type="slidenum">
              <a:rPr lang="fr-FR" altLang="fr-FR" smtClean="0"/>
              <a:pPr>
                <a:spcBef>
                  <a:spcPct val="0"/>
                </a:spcBef>
              </a:pPr>
              <a:t>19</a:t>
            </a:fld>
            <a:endParaRPr lang="fr-FR" altLang="fr-FR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6A07C488-E72A-405D-1E7C-612481E9F0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3E1E88CC-EAF2-CFE4-53E1-F1C6E1869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463502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B8A87-80F5-2876-9189-354C9F108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D3AA6B-BDBA-DF63-D655-6E4C60F8E9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8EF438A-7596-AD44-53D6-A697D58BE2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3F5908-8E86-AB54-13C5-316D8BEEE3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0462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CA085-E01A-D346-0832-4901AA5B9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D214A1-D204-1E30-C5B2-5EA549BFB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2587511-6DE9-AC8B-4AF5-876EACE8A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D4C0F5-23D1-A326-4E3A-5262CF073A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1242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EEA8-A177-4795-8B20-2C5C5F640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3FD5518-8D8B-58CC-C90E-5976EA783B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FB8E4D-7AA4-8E9A-9CD7-F62CF1B2A3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ECB58-239D-87BA-D1F9-5F148468C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017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EF0534A1-EC34-469C-112A-8EDAA1D5FC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714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2888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7048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66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1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84C4599F-161F-D208-6144-EE72F5564B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2/6/2026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10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8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033DEED5-5FC6-3F60-9B0F-CC80D6A878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7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B0BFD0B8-6CC1-01DA-D472-1276B430A9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jpe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5122" name="Picture 2" descr="Audika fait évoluer son identité visuelle pour répondre aux enjeux de demain">
            <a:extLst>
              <a:ext uri="{FF2B5EF4-FFF2-40B4-BE49-F238E27FC236}">
                <a16:creationId xmlns:a16="http://schemas.microsoft.com/office/drawing/2014/main" id="{5DAE5963-6EE4-EF35-747C-7D2FA24DD9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920" y="6042527"/>
            <a:ext cx="1253067" cy="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4" r:id="rId36"/>
    <p:sldLayoutId id="2147483716" r:id="rId37"/>
    <p:sldLayoutId id="2147483718" r:id="rId38"/>
    <p:sldLayoutId id="2147483719" r:id="rId39"/>
    <p:sldLayoutId id="2147483725" r:id="rId4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5ACBC94A-3A74-4710-8F9C-E45C940382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CDBF0EC3-DEB2-030C-B863-1DBE600095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21E975E-25B5-95FD-3E90-943AD24F5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E1C395D-B6D1-9F5D-5613-4125C1C36B1D}"/>
              </a:ext>
            </a:extLst>
          </p:cNvPr>
          <p:cNvSpPr txBox="1"/>
          <p:nvPr/>
        </p:nvSpPr>
        <p:spPr>
          <a:xfrm>
            <a:off x="1509812" y="1191509"/>
            <a:ext cx="87550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2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doit être lancé comme :</a:t>
            </a:r>
          </a:p>
          <a:p>
            <a:pPr algn="ctr">
              <a:buNone/>
            </a:pPr>
            <a:r>
              <a:rPr lang="fr-FR" sz="2400" b="1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La première aide auditive premium, discrète, connectée, rechargeable…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qui redonne accès à la vie, sans que personne ne le voie.</a:t>
            </a: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un lancement de rupture technologique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Un lancement qui doit faire ressentir :</a:t>
            </a:r>
          </a:p>
          <a:p>
            <a:pPr algn="ctr">
              <a:buNone/>
            </a:pP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“C’est nouveau.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simple.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C’est moderne.</a:t>
            </a:r>
            <a:b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 c’est </a:t>
            </a:r>
            <a:r>
              <a:rPr lang="fr-FR" sz="2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2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224989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7AD1A95-EB8E-CEED-0DA7-ED5D2BC120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B2A8FF9-95F7-6E00-1569-0181E5AF5A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0A4F2D6-8482-9E63-F2CE-08DB297715B8}"/>
              </a:ext>
            </a:extLst>
          </p:cNvPr>
          <p:cNvSpPr txBox="1"/>
          <p:nvPr/>
        </p:nvSpPr>
        <p:spPr>
          <a:xfrm>
            <a:off x="2552400" y="1492587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 CENTRE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1E33F7E7-348A-A1A8-C383-C50F5EAE6FA8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Axes créatifs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CE8B8B-90DB-A57D-4D7B-9457E2DFED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00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45E5F8-E7CA-FF76-0BE4-0E53A3664B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9BE2D6C-31FE-535E-61E7-E8709C06A41A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</a:t>
            </a:r>
          </a:p>
        </p:txBody>
      </p:sp>
      <p:pic>
        <p:nvPicPr>
          <p:cNvPr id="4" name="Image 3" descr="Une image contenant texte, Visage humain, sourir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5623A7F-F735-4DB2-1C06-EA510FB1B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3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0AAAA-F821-C0FF-4A8E-23611DE8D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E5C0BF-807A-8591-10B9-DCB0FE959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055C4-B001-08DC-A096-ECA464939452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#P1</a:t>
            </a:r>
          </a:p>
        </p:txBody>
      </p:sp>
      <p:pic>
        <p:nvPicPr>
          <p:cNvPr id="4" name="Image 3" descr="Une image contenant texte, Visage humain, personne, affiche&#10;&#10;Le contenu généré par l’IA peut être incorrect.">
            <a:extLst>
              <a:ext uri="{FF2B5EF4-FFF2-40B4-BE49-F238E27FC236}">
                <a16:creationId xmlns:a16="http://schemas.microsoft.com/office/drawing/2014/main" id="{46712087-BD4B-A4D5-FEF9-BDA1FA492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31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82858-AE14-12BE-31A7-7FF8E1213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647781-2486-5738-2ABB-1408974D35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C02F2BF-B836-6A06-2E6D-B2C1F95D9485}"/>
              </a:ext>
            </a:extLst>
          </p:cNvPr>
          <p:cNvSpPr txBox="1"/>
          <p:nvPr/>
        </p:nvSpPr>
        <p:spPr>
          <a:xfrm>
            <a:off x="127819" y="16714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#P3</a:t>
            </a:r>
          </a:p>
        </p:txBody>
      </p:sp>
      <p:pic>
        <p:nvPicPr>
          <p:cNvPr id="4" name="Image 3" descr="Une image contenant texte, affiche, Prospectus, graphisme&#10;&#10;Le contenu généré par l’IA peut être incorrect.">
            <a:extLst>
              <a:ext uri="{FF2B5EF4-FFF2-40B4-BE49-F238E27FC236}">
                <a16:creationId xmlns:a16="http://schemas.microsoft.com/office/drawing/2014/main" id="{876201AA-EB2D-E408-715D-4B3FBD232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89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2C886-56F3-A35F-AE69-1E9098230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29185-3CEC-4B6F-08EF-751052627B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bâtiment, Fenêtre de visualisation, magasin&#10;&#10;Le contenu généré par l’IA peut être incorrect.">
            <a:extLst>
              <a:ext uri="{FF2B5EF4-FFF2-40B4-BE49-F238E27FC236}">
                <a16:creationId xmlns:a16="http://schemas.microsoft.com/office/drawing/2014/main" id="{CE57F365-5219-EB3A-89D8-9D886C00B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49" y="0"/>
            <a:ext cx="10222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D210C-5064-FD62-C8EE-6F0C571FE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469D628-3C3D-B522-9AFB-5F10A58AD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5761AA7-444B-B811-4014-7907843A4A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3583497-4C55-EF84-3A19-A23E4EE0860F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RADIO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98544FB8-A4EA-2085-E37A-ED2A53738A95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DC0A537-ED73-9475-4D4F-3F551C028A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58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D0DDF-84C8-B815-47A1-53284FAF1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75AFE4D-0D77-8CA0-B82A-39BB0E1181F5}"/>
              </a:ext>
            </a:extLst>
          </p:cNvPr>
          <p:cNvSpPr txBox="1"/>
          <p:nvPr/>
        </p:nvSpPr>
        <p:spPr>
          <a:xfrm>
            <a:off x="541867" y="638932"/>
            <a:ext cx="10850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 CENTRE </a:t>
            </a:r>
            <a:b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1</a:t>
            </a:r>
            <a:r>
              <a:rPr lang="fr-FR" sz="3200" b="1" baseline="30000" dirty="0">
                <a:latin typeface="Georgia" panose="02040502050405020303" pitchFamily="18" charset="0"/>
                <a:cs typeface="Calibri Light" panose="020F0302020204030204" pitchFamily="34" charset="0"/>
              </a:rPr>
              <a:t>ER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MEDIA DE CONVERSION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787A98-B89C-36E1-9C3A-5C8BF0CFB026}"/>
              </a:ext>
            </a:extLst>
          </p:cNvPr>
          <p:cNvSpPr txBox="1"/>
          <p:nvPr/>
        </p:nvSpPr>
        <p:spPr>
          <a:xfrm>
            <a:off x="1199535" y="2183212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La radio joue un rôle clé dans ce lancement, à travers une opération spéciale de type </a:t>
            </a:r>
            <a:r>
              <a:rPr lang="fr-FR" b="1" dirty="0">
                <a:latin typeface="Avenir Next LT Pro" panose="020B0504020202020204" pitchFamily="34" charset="0"/>
              </a:rPr>
              <a:t>“Tout savoir sur…”</a:t>
            </a:r>
            <a:r>
              <a:rPr lang="fr-FR" dirty="0">
                <a:latin typeface="Avenir Next LT Pro" panose="020B0504020202020204" pitchFamily="34" charset="0"/>
              </a:rPr>
              <a:t>, pensée comme un format explicatif et rassurant.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Ce format “Tout savoir” est l’occasion de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pédagogiser l’innovation</a:t>
            </a:r>
            <a:r>
              <a:rPr lang="fr-FR" dirty="0">
                <a:latin typeface="Avenir Next LT Pro" panose="020B0504020202020204" pitchFamily="34" charset="0"/>
              </a:rPr>
              <a:t> (quasi invisible, rechargeable, connectée)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lever les freins liés à la complexité ou à la peur de l’appareillage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donner un ton plus incarné, plus humain, grâce à la voix (client, audioprothésiste, expert)</a:t>
            </a:r>
          </a:p>
          <a:p>
            <a:endParaRPr lang="fr-FR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45D67106-E2D9-FAB4-C90E-8382C0FDB3CD}"/>
              </a:ext>
            </a:extLst>
          </p:cNvPr>
          <p:cNvSpPr/>
          <p:nvPr/>
        </p:nvSpPr>
        <p:spPr>
          <a:xfrm>
            <a:off x="8202214" y="2927487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13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D0FF4-2467-2755-8EC9-F1A97836F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4BB2EB-0BE7-293A-0E6F-AC91953FCD8B}"/>
              </a:ext>
            </a:extLst>
          </p:cNvPr>
          <p:cNvSpPr/>
          <p:nvPr/>
        </p:nvSpPr>
        <p:spPr>
          <a:xfrm>
            <a:off x="-128684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ECA431-64F2-4320-7256-81E488E18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3DACF7-44E8-F6BD-E09C-D1193BC91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516093"/>
            <a:ext cx="10101976" cy="46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  <a:r>
              <a:rPr lang="fr-FR" dirty="0"/>
              <a:t> 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  <a:endParaRPr lang="fr-FR" sz="1400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Aujourd’hui, Pierre va nous expliquer ce que ses nouvelles aides auditives </a:t>
            </a:r>
            <a:r>
              <a:rPr lang="fr-FR" sz="1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ont changé dans son quotidien. A tout de suite 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Client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Alors Pierre, ça fait quelques semaines que vous avez la toute dernière génération d’aides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Qu’est-ce que ça a changé pour vous ?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Franchement, ça n’a rien à voir ! Déjà, ils sont vraiment tout petits. Du coup, personne ne les remarque, et moi, je me sens plus à l’aise.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Oui, je comprends. Autre chose ?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Ils sont rechargeables, grâce à leurs boitiers. Et vu qu’ils tiennent toute la journée, je n’ai plus peur qu’ils s’éteignent n’importe quand, et ça, ça change tout.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Ah oui, intéressant. Merci Pierre !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Dispositif médical sur prescription médicale et conseils d’un audioprothésiste. Lire attentivement la notice. Voir conditions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♫ 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Hook </a:t>
            </a:r>
            <a:r>
              <a:rPr lang="fr-FR" sz="1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♬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7CDBF71-78AC-569C-6D41-A09624866C9A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Client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937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B6A34-0421-0EA3-418E-3B07DAEDA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699053-B04A-0CDE-3161-AF9FA4F3D2EE}"/>
              </a:ext>
            </a:extLst>
          </p:cNvPr>
          <p:cNvSpPr/>
          <p:nvPr/>
        </p:nvSpPr>
        <p:spPr>
          <a:xfrm>
            <a:off x="-128684" y="0"/>
            <a:ext cx="12320684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B7B920-B98C-E1DA-1EC1-79E60D07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45" b="68969" l="813" r="21536">
                        <a14:foregroundMark x1="12515" y1="4167" x2="9711" y2="4167"/>
                        <a14:foregroundMark x1="10565" y1="1864" x2="11946" y2="3399"/>
                        <a14:foregroundMark x1="2072" y1="22478" x2="853" y2="24781"/>
                        <a14:foregroundMark x1="21536" y1="33004" x2="19992" y2="33004"/>
                        <a14:foregroundMark x1="12637" y1="64912" x2="12353" y2="68969"/>
                      </a14:backgroundRemoval>
                    </a14:imgEffect>
                  </a14:imgLayer>
                </a14:imgProps>
              </a:ext>
            </a:extLst>
          </a:blip>
          <a:srcRect r="76806" b="27700"/>
          <a:stretch>
            <a:fillRect/>
          </a:stretch>
        </p:blipFill>
        <p:spPr>
          <a:xfrm>
            <a:off x="3098285" y="113207"/>
            <a:ext cx="5740915" cy="6631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E57778-AC5D-B7F1-BCCD-C2659CFD8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18" y="1623814"/>
            <a:ext cx="10101976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Teaser 10’’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  <a:r>
              <a:rPr lang="fr-FR" dirty="0"/>
              <a:t> 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  <a:endParaRPr lang="fr-FR" sz="1400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Dans quelques instants, je recevrai Jérôme, audioprothésiste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qui nous présentera les nouvelles aides auditives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Air. A tout de suite !</a:t>
            </a:r>
          </a:p>
          <a:p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</a:t>
            </a:r>
          </a:p>
          <a:p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 Audio Produit 30’’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  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Tout savoir sur sa santé auditive avec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.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Jérôme Bonjour. Vous êtes audioprothésiste chez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et je crois que vous avez une petite révolution à nous présenter…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Jérôme 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Petite, c’est le mot, puisque notre dernière génération d’aides auditives,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Air, est quasi invisible !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D’autres innovations technologiques ?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Pierre 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Oui, alors, déjà les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Blink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Air sont rechargeables, ce qui est inédit pour des appareils aussi petits. Ils sont aussi connectés, et ils embarquent une IA qui offre une clarté sonore inégalée !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Animatrice :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Ah oui, impressionnant ! Merci Jérôme.</a:t>
            </a:r>
          </a:p>
          <a:p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 :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Dispositif médical sur prescription médicale et conseils d’un audioprothésiste. Lire attentivement la notice. Voir conditions en centre.</a:t>
            </a: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♫ 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Hook </a:t>
            </a:r>
            <a:r>
              <a:rPr lang="fr-FR" sz="1400" i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Audika</a:t>
            </a:r>
            <a:r>
              <a:rPr lang="fr-FR" sz="1400" i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♬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982C345-53F5-5B63-1BC0-207E6F4DA655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SCRIPT ‘Tout savoir’ Audio</a:t>
            </a:r>
            <a:endParaRPr lang="fr-FR" sz="2400" b="1" dirty="0">
              <a:solidFill>
                <a:schemeClr val="bg1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12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habits, personne, Visage humain, mur&#10;&#10;Le contenu généré par l’IA peut être incorrect.">
            <a:extLst>
              <a:ext uri="{FF2B5EF4-FFF2-40B4-BE49-F238E27FC236}">
                <a16:creationId xmlns:a16="http://schemas.microsoft.com/office/drawing/2014/main" id="{9DF83AD7-ED8F-9B0B-7E04-7D632DEF3A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35" b="7833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object 4">
            <a:extLst>
              <a:ext uri="{FF2B5EF4-FFF2-40B4-BE49-F238E27FC236}">
                <a16:creationId xmlns:a16="http://schemas.microsoft.com/office/drawing/2014/main" id="{780EBB7B-76B3-F4ED-60A6-B72737D7F27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44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51858" y="1450264"/>
            <a:ext cx="8238042" cy="30630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fr-FR" sz="9900" spc="-660" dirty="0">
                <a:solidFill>
                  <a:srgbClr val="FFFFFF"/>
                </a:solidFill>
              </a:rPr>
              <a:t>Lancement</a:t>
            </a:r>
            <a:br>
              <a:rPr lang="fr-FR" sz="9900" spc="-660" dirty="0">
                <a:solidFill>
                  <a:srgbClr val="FFFFFF"/>
                </a:solidFill>
              </a:rPr>
            </a:br>
            <a:r>
              <a:rPr lang="fr-FR" sz="9900" spc="-660" dirty="0" err="1">
                <a:solidFill>
                  <a:srgbClr val="FFFFFF"/>
                </a:solidFill>
              </a:rPr>
              <a:t>Audika</a:t>
            </a:r>
            <a:r>
              <a:rPr lang="fr-FR" sz="9900" spc="-660" dirty="0">
                <a:solidFill>
                  <a:srgbClr val="FFFFFF"/>
                </a:solidFill>
              </a:rPr>
              <a:t> </a:t>
            </a:r>
            <a:r>
              <a:rPr lang="fr-FR" sz="9900" spc="-660" dirty="0" err="1">
                <a:solidFill>
                  <a:srgbClr val="FFFFFF"/>
                </a:solidFill>
              </a:rPr>
              <a:t>blink</a:t>
            </a:r>
            <a:r>
              <a:rPr lang="fr-FR" sz="9900" spc="-660" dirty="0">
                <a:solidFill>
                  <a:srgbClr val="FFFFFF"/>
                </a:solidFill>
              </a:rPr>
              <a:t> air </a:t>
            </a:r>
            <a:endParaRPr sz="9900" dirty="0"/>
          </a:p>
        </p:txBody>
      </p:sp>
      <p:pic>
        <p:nvPicPr>
          <p:cNvPr id="6" name="object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67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F37F3-DC7B-E78E-5BB7-92520522A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9FF2466-53EF-E0BA-6A85-BB9704D76D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FDB8730-401E-316D-267C-70230CC8C4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0860CAA-1E31-3F25-6B00-4F1F57BC8BA7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TV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B3898DB-356E-EE54-0176-60E349C47971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314D3F3-EA14-4EB2-8628-49BF13F5C5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35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8CD96B-4FBB-6E5A-B6F2-0D75C1B033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Visage humain, homme, capture d’écran, Front&#10;&#10;Le contenu généré par l’IA peut être incorrect.">
            <a:extLst>
              <a:ext uri="{FF2B5EF4-FFF2-40B4-BE49-F238E27FC236}">
                <a16:creationId xmlns:a16="http://schemas.microsoft.com/office/drawing/2014/main" id="{ECD4B109-1E46-8785-A709-68240F3FF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A187FEA6-4B42-A8D9-FF69-98071C1D08C0}"/>
              </a:ext>
            </a:extLst>
          </p:cNvPr>
          <p:cNvSpPr/>
          <p:nvPr/>
        </p:nvSpPr>
        <p:spPr>
          <a:xfrm rot="20956051">
            <a:off x="2442270" y="721360"/>
            <a:ext cx="2458720" cy="1960880"/>
          </a:xfrm>
          <a:prstGeom prst="ellipse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En cours réadaptation – </a:t>
            </a:r>
            <a:r>
              <a:rPr lang="fr-FR" dirty="0" err="1"/>
              <a:t>cf</a:t>
            </a:r>
            <a:r>
              <a:rPr lang="fr-FR" dirty="0"/>
              <a:t> spot 20 sec international </a:t>
            </a:r>
          </a:p>
        </p:txBody>
      </p:sp>
    </p:spTree>
    <p:extLst>
      <p:ext uri="{BB962C8B-B14F-4D97-AF65-F5344CB8AC3E}">
        <p14:creationId xmlns:p14="http://schemas.microsoft.com/office/powerpoint/2010/main" val="373641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B3CDB-2FE8-0639-284C-2DC9C7988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72F1A9-6B13-76CC-3890-4E6FE29ED4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A7618029-D9C8-B3F7-92AF-064C06C2E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8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04E20-8DA1-5C9C-F72C-3EA9ADF2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BA09ED-6876-0AEF-B5C0-8CCB792373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8C248C3A-84D7-4247-C915-A3A057DF0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072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6C313-FF6A-1333-FD99-04202DA05A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340526-F8DC-A04B-A018-AB77A29E33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Visage humain, capture d’écran, homme&#10;&#10;Le contenu généré par l’IA peut être incorrect.">
            <a:extLst>
              <a:ext uri="{FF2B5EF4-FFF2-40B4-BE49-F238E27FC236}">
                <a16:creationId xmlns:a16="http://schemas.microsoft.com/office/drawing/2014/main" id="{63D9F6B7-E9F3-2B3B-8B33-25C29306A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3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7FE53-098F-052A-97F3-4BAB7F3F5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E4FB63A-0521-9C96-EAF4-C25F79DD0F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78124046-D427-4FC4-DCF8-CB52A0EEC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83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EA5B-9ADC-AB8F-8368-007C63989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DC53DD8-10DF-ACCE-9B62-519571FF7D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3C1A7B6-2CFD-F1A4-4F1B-216C0EC233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B121229-9E88-FF9F-EDCB-045FAE464ECC}"/>
              </a:ext>
            </a:extLst>
          </p:cNvPr>
          <p:cNvSpPr txBox="1"/>
          <p:nvPr/>
        </p:nvSpPr>
        <p:spPr>
          <a:xfrm>
            <a:off x="2552400" y="1785666"/>
            <a:ext cx="7087197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COMMUNICATION</a:t>
            </a:r>
            <a:b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8500" b="1" dirty="0">
                <a:solidFill>
                  <a:schemeClr val="bg1"/>
                </a:solidFill>
                <a:latin typeface="Georgia" panose="02040502050405020303" pitchFamily="18" charset="0"/>
              </a:rPr>
              <a:t>Leaflet</a:t>
            </a: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81A1B975-C79E-0760-1C11-F5DC269E6460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13DCF1F-96B6-7920-076F-1947F1FC4C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98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46B0A-FC74-FFA6-AE6F-CFAE6D38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27735A4-55ED-471A-5E92-25A9F8ED9D04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LEAFLET EN CENTRE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68E7F18-4558-B29F-4437-A0697E5CF04F}"/>
              </a:ext>
            </a:extLst>
          </p:cNvPr>
          <p:cNvSpPr txBox="1"/>
          <p:nvPr/>
        </p:nvSpPr>
        <p:spPr>
          <a:xfrm>
            <a:off x="1199534" y="2183212"/>
            <a:ext cx="100682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 </a:t>
            </a:r>
            <a:r>
              <a:rPr lang="fr-FR" dirty="0" err="1">
                <a:latin typeface="Avenir Next LT Pro" panose="020B0504020202020204" pitchFamily="34" charset="0"/>
              </a:rPr>
              <a:t>leaflet</a:t>
            </a:r>
            <a:r>
              <a:rPr lang="fr-FR" dirty="0">
                <a:latin typeface="Avenir Next LT Pro" panose="020B0504020202020204" pitchFamily="34" charset="0"/>
              </a:rPr>
              <a:t> joue un rôle essentiel dans le lancement de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Air, car il constitue le support de conversion le plus direct au point de contact.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un support clé pour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&gt;ancrer les bénéfices produit (quasi invisible, rechargeable, connecté, IA)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&gt;matérialiser la rupture technologique de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&gt;renforcer la crédibilité grâce aux preuves et verbatims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&gt;accompagner la prise de décision avec un message simple et clair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et surtout soutenir le call-to-action central : l’essai gratuit pendant 30 jours</a:t>
            </a:r>
          </a:p>
        </p:txBody>
      </p:sp>
    </p:spTree>
    <p:extLst>
      <p:ext uri="{BB962C8B-B14F-4D97-AF65-F5344CB8AC3E}">
        <p14:creationId xmlns:p14="http://schemas.microsoft.com/office/powerpoint/2010/main" val="24159042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24E9B-7D69-FD67-0FA5-F659A4DC8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73E15B-AA18-EFE9-0078-D67E0BB5AB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personne, Visage humain, texte, homme&#10;&#10;Le contenu généré par l’IA peut être incorrect.">
            <a:extLst>
              <a:ext uri="{FF2B5EF4-FFF2-40B4-BE49-F238E27FC236}">
                <a16:creationId xmlns:a16="http://schemas.microsoft.com/office/drawing/2014/main" id="{F2A25671-07D6-52A5-F2DA-EDBCBB7D9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859" y="0"/>
            <a:ext cx="48142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79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6A9C3-90B1-1891-21B3-16C2F7C51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3D434B-0191-A7F8-D832-A2528465B5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robot, magazine&#10;&#10;Le contenu généré par l’IA peut être incorrect.">
            <a:extLst>
              <a:ext uri="{FF2B5EF4-FFF2-40B4-BE49-F238E27FC236}">
                <a16:creationId xmlns:a16="http://schemas.microsoft.com/office/drawing/2014/main" id="{0FE8B180-4A42-7D9E-765C-05602CC84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238" y="0"/>
            <a:ext cx="9705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94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14878F2-A87D-85C7-008C-E672C0668A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re 3">
            <a:extLst>
              <a:ext uri="{FF2B5EF4-FFF2-40B4-BE49-F238E27FC236}">
                <a16:creationId xmlns:a16="http://schemas.microsoft.com/office/drawing/2014/main" id="{5A87DBD5-6517-4B2F-A1F9-D44F55821A5F}"/>
              </a:ext>
            </a:extLst>
          </p:cNvPr>
          <p:cNvSpPr txBox="1">
            <a:spLocks/>
          </p:cNvSpPr>
          <p:nvPr/>
        </p:nvSpPr>
        <p:spPr>
          <a:xfrm>
            <a:off x="609600" y="401051"/>
            <a:ext cx="10972800" cy="1143000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none" kern="120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Audika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Blink</a:t>
            </a:r>
            <a:r>
              <a:rPr lang="fr-FR" altLang="fr-FR" dirty="0">
                <a:solidFill>
                  <a:schemeClr val="bg1"/>
                </a:solidFill>
                <a:latin typeface="Georgia" panose="02040502050405020303" pitchFamily="18" charset="0"/>
                <a:ea typeface="Helvetica" panose="020B0604020202020204" pitchFamily="34" charset="0"/>
              </a:rPr>
              <a:t> Air : une innovation majeure</a:t>
            </a: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9A1F27CD-698D-F1E0-8273-4E83E648C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555" y="1544051"/>
            <a:ext cx="10146890" cy="4188542"/>
          </a:xfrm>
          <a:prstGeom prst="roundRect">
            <a:avLst/>
          </a:prstGeom>
          <a:solidFill>
            <a:srgbClr val="2E2E2E">
              <a:alpha val="5098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lIns="125465" tIns="62733" rIns="125465" bIns="62733" anchor="ctr">
            <a:noAutofit/>
          </a:bodyPr>
          <a:lstStyle/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Avec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Air,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lance en mars une innovation majeure dans l’univers de l’audition :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sz="2400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un appareil premium de dernière génération qui réussit, pour la première fois, à réunir toutes les qualités attendues… sans aucune concession.</a:t>
            </a: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Jusqu’ici, les patients devaient choisir :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intra très discret, mais limité en fonctionnalités et non rechargeable</a:t>
            </a:r>
          </a:p>
          <a:p>
            <a:pPr defTabSz="1255153">
              <a:defRPr/>
            </a:pP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&gt; soit un appareil plus technologique et pratique, mais plus visible et moins désirable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</a:b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Audika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Blink</a:t>
            </a:r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  <a:cs typeface="Arial" charset="0"/>
              </a:rPr>
              <a:t> Air change complètement la donne.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612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874BE2-C7CF-DE39-B531-F12187A45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C5F3ED-B14F-C21E-F4A0-F64CC4F241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pture d’écran, Site web, Publicité en ligne&#10;&#10;Le contenu généré par l’IA peut être incorrect.">
            <a:extLst>
              <a:ext uri="{FF2B5EF4-FFF2-40B4-BE49-F238E27FC236}">
                <a16:creationId xmlns:a16="http://schemas.microsoft.com/office/drawing/2014/main" id="{A7B52134-0FF7-E0D7-4641-BEA28307A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00" y="0"/>
            <a:ext cx="4752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78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8ED9B-6BAA-C78A-AB57-9C0466885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603DA0F-DA40-D1BD-952B-DEF7F72CD3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323C041-C5A6-A56D-FCB2-68DAB5C30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7013" y="0"/>
            <a:ext cx="5788001" cy="580271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A91F6E1-E33D-E389-18E4-6B98E8C2841C}"/>
              </a:ext>
            </a:extLst>
          </p:cNvPr>
          <p:cNvSpPr txBox="1"/>
          <p:nvPr/>
        </p:nvSpPr>
        <p:spPr>
          <a:xfrm>
            <a:off x="1817426" y="2570960"/>
            <a:ext cx="85571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solidFill>
                  <a:schemeClr val="bg1"/>
                </a:solidFill>
                <a:latin typeface="Georgia" panose="02040502050405020303" pitchFamily="18" charset="0"/>
              </a:rPr>
              <a:t>1ers RETROPLANNING</a:t>
            </a:r>
            <a:endParaRPr lang="fr-FR" sz="85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FC47012F-E80F-D493-D324-A05C56B9DDFB}"/>
              </a:ext>
            </a:extLst>
          </p:cNvPr>
          <p:cNvSpPr txBox="1">
            <a:spLocks/>
          </p:cNvSpPr>
          <p:nvPr/>
        </p:nvSpPr>
        <p:spPr>
          <a:xfrm>
            <a:off x="568365" y="3800779"/>
            <a:ext cx="11055268" cy="175260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fr-FR" altLang="fr-FR" sz="6600" spc="300" dirty="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843C1A5-6CF5-FAFC-0971-2A4BB24F2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34" y="5147094"/>
            <a:ext cx="3026093" cy="2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13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54C60-6E66-AA18-0485-04F9537A6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16044AD-367F-9436-7188-A87CC9D04649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852562-B07C-5D37-5135-01F9C8B82297}"/>
              </a:ext>
            </a:extLst>
          </p:cNvPr>
          <p:cNvSpPr txBox="1"/>
          <p:nvPr/>
        </p:nvSpPr>
        <p:spPr>
          <a:xfrm>
            <a:off x="294966" y="1730928"/>
            <a:ext cx="100682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3 affiches vitrines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(format 70x100 – deadline créa validées le 20/02)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10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Validation créa : 11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12 au 17 février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Leaflet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&gt;A/R créa : jusqu’au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Validation créa : 9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&gt;Production visuels HD + Exe/gravure : du 10 au 13 février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&gt;Lancement impression : 15 février</a:t>
            </a:r>
          </a:p>
        </p:txBody>
      </p:sp>
    </p:spTree>
    <p:extLst>
      <p:ext uri="{BB962C8B-B14F-4D97-AF65-F5344CB8AC3E}">
        <p14:creationId xmlns:p14="http://schemas.microsoft.com/office/powerpoint/2010/main" val="33516150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37C16-10BD-69CB-5BEF-EC262F3B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4801504-6EFB-6129-7E26-DCD8EEEE9647}"/>
              </a:ext>
            </a:extLst>
          </p:cNvPr>
          <p:cNvSpPr txBox="1"/>
          <p:nvPr/>
        </p:nvSpPr>
        <p:spPr>
          <a:xfrm>
            <a:off x="541867" y="638932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RETROPLANNING</a:t>
            </a:r>
            <a:endParaRPr lang="fr-FR" sz="2400" b="1" dirty="0"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C5C2BD3-79A8-2FD1-04C1-213B000502DE}"/>
              </a:ext>
            </a:extLst>
          </p:cNvPr>
          <p:cNvSpPr txBox="1"/>
          <p:nvPr/>
        </p:nvSpPr>
        <p:spPr>
          <a:xfrm>
            <a:off x="294966" y="1730928"/>
            <a:ext cx="1006823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err="1">
                <a:latin typeface="Avenir Next LT Pro" panose="020B0504020202020204" pitchFamily="34" charset="0"/>
                <a:cs typeface="Arial"/>
              </a:rPr>
              <a:t>Video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</a:t>
            </a:r>
            <a:r>
              <a:rPr lang="fr-FR" b="1" dirty="0" err="1">
                <a:latin typeface="Avenir Next LT Pro" panose="020B0504020202020204" pitchFamily="34" charset="0"/>
                <a:cs typeface="Arial"/>
              </a:rPr>
              <a:t>Hebd’audika</a:t>
            </a:r>
            <a:r>
              <a:rPr lang="fr-FR" b="1" dirty="0">
                <a:latin typeface="Avenir Next LT Pro" panose="020B0504020202020204" pitchFamily="34" charset="0"/>
                <a:cs typeface="Arial"/>
              </a:rPr>
              <a:t> pour le 10 mars 2026</a:t>
            </a: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&amp; contenu / VO :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Production : 23 février au 4 mars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&gt;Rendu final 10 mars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Avenir Next LT Pro" panose="020B0504020202020204" pitchFamily="34" charset="0"/>
              <a:cs typeface="Arial"/>
            </a:endParaRPr>
          </a:p>
          <a:p>
            <a:r>
              <a:rPr lang="fr-FR" b="1" dirty="0">
                <a:latin typeface="Avenir Next LT Pro" panose="020B0504020202020204" pitchFamily="34" charset="0"/>
                <a:cs typeface="Arial"/>
              </a:rPr>
              <a:t>TV </a:t>
            </a:r>
            <a:r>
              <a:rPr lang="fr-FR" dirty="0">
                <a:latin typeface="Avenir Next LT Pro" panose="020B0504020202020204" pitchFamily="34" charset="0"/>
                <a:cs typeface="Arial"/>
              </a:rPr>
              <a:t> 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 &gt;Validation découpage : 11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Montage : du 12 au 20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 Enregistrement VO : semaine du 23 février</a:t>
            </a:r>
          </a:p>
          <a:p>
            <a:r>
              <a:rPr lang="fr-FR" dirty="0">
                <a:latin typeface="Avenir Next LT Pro" panose="020B0504020202020204" pitchFamily="34" charset="0"/>
                <a:cs typeface="Arial"/>
              </a:rPr>
              <a:t>&gt;Finalisation production + ARPP : semaine du 2 mars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&gt;Livraison bandes antenne : 9 mars</a:t>
            </a:r>
          </a:p>
        </p:txBody>
      </p:sp>
    </p:spTree>
    <p:extLst>
      <p:ext uri="{BB962C8B-B14F-4D97-AF65-F5344CB8AC3E}">
        <p14:creationId xmlns:p14="http://schemas.microsoft.com/office/powerpoint/2010/main" val="39908724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23C35-850B-8A70-26BE-73DB97C9F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30F1820E-115B-0E86-467F-48DA7549DD3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B8B86996-A546-E0EC-43F1-E7CC57032A75}"/>
              </a:ext>
            </a:extLst>
          </p:cNvPr>
          <p:cNvSpPr/>
          <p:nvPr/>
        </p:nvSpPr>
        <p:spPr>
          <a:xfrm>
            <a:off x="0" y="-16625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A392F17F-FD0E-987D-B57E-5BE29EA709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66" y="1488831"/>
            <a:ext cx="3353788" cy="46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3DEC4-9C07-7D38-6396-D2E45D062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992F8F7-A8D3-4F96-2193-EF916ED8DE2C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Audika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</a:t>
            </a:r>
            <a:r>
              <a:rPr lang="fr-FR" sz="3200" b="1" dirty="0" err="1">
                <a:latin typeface="Georgia" panose="02040502050405020303" pitchFamily="18" charset="0"/>
                <a:cs typeface="Calibri Light" panose="020F0302020204030204" pitchFamily="34" charset="0"/>
              </a:rPr>
              <a:t>Blink</a:t>
            </a:r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 Air : une innovation majeure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E6AF5F-5BF0-DB15-496F-9FEA9C638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2151491"/>
            <a:ext cx="1019049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C’est la première aide auditive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quasi invisible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rechargeable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totalement connectée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dotée d’une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IA audio de 2ᵉ génération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disponible immédiatement en essai grâce au </a:t>
            </a: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départ TSR direct</a:t>
            </a:r>
            <a:b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Une solution unique sur le marché !</a:t>
            </a:r>
          </a:p>
        </p:txBody>
      </p:sp>
      <p:pic>
        <p:nvPicPr>
          <p:cNvPr id="7" name="Image 6" descr="Une image contenant Casques, Appareil électronique, périphérique, souris d’ordinateur&#10;&#10;Le contenu généré par l’IA peut être incorrect.">
            <a:extLst>
              <a:ext uri="{FF2B5EF4-FFF2-40B4-BE49-F238E27FC236}">
                <a16:creationId xmlns:a16="http://schemas.microsoft.com/office/drawing/2014/main" id="{48561184-6601-FBCE-58C8-037BAD5503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239" y="1689375"/>
            <a:ext cx="4350373" cy="173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8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9C63A-220A-A7DA-3F0E-82B5D74A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1604243-F25F-5344-FC90-231345CA6048}"/>
              </a:ext>
            </a:extLst>
          </p:cNvPr>
          <p:cNvSpPr txBox="1"/>
          <p:nvPr/>
        </p:nvSpPr>
        <p:spPr>
          <a:xfrm>
            <a:off x="541867" y="304636"/>
            <a:ext cx="12603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Une rupture technologique au service d’un bénéfice simple : </a:t>
            </a:r>
            <a:b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</a:br>
            <a:r>
              <a:rPr lang="fr-FR" sz="2400" b="1" dirty="0">
                <a:latin typeface="Georgia" panose="02040502050405020303" pitchFamily="18" charset="0"/>
                <a:cs typeface="Calibri Light" panose="020F0302020204030204" pitchFamily="34" charset="0"/>
              </a:rPr>
              <a:t>mieux comprendre, naturellement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96AB38-E300-EF9C-B90F-DF0BC7590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67" y="1283425"/>
            <a:ext cx="54754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Grâce à sa technologie d’encapsulation — un boîtier miniaturisé où tous les composants sont moulés et protégés —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offre une combinaison inédite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compacité extrême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robustesse (IP68)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durabilité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confort optimisé </a:t>
            </a:r>
          </a:p>
        </p:txBody>
      </p:sp>
      <p:pic>
        <p:nvPicPr>
          <p:cNvPr id="4" name="Image 3" descr="Une image contenant ciel, personne, doigt, pouce&#10;&#10;Le contenu généré par l’IA peut être incorrect.">
            <a:extLst>
              <a:ext uri="{FF2B5EF4-FFF2-40B4-BE49-F238E27FC236}">
                <a16:creationId xmlns:a16="http://schemas.microsoft.com/office/drawing/2014/main" id="{BD63F000-35BA-1A21-64CC-84305C361C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939"/>
          <a:stretch>
            <a:fillRect/>
          </a:stretch>
        </p:blipFill>
        <p:spPr>
          <a:xfrm>
            <a:off x="0" y="3739540"/>
            <a:ext cx="6332695" cy="4038174"/>
          </a:xfrm>
          <a:prstGeom prst="rect">
            <a:avLst/>
          </a:prstGeom>
        </p:spPr>
      </p:pic>
      <p:pic>
        <p:nvPicPr>
          <p:cNvPr id="8" name="Image 7" descr="Une image contenant personne, Visage humain, habits, plein air&#10;&#10;Le contenu généré par l’IA peut être incorrect.">
            <a:extLst>
              <a:ext uri="{FF2B5EF4-FFF2-40B4-BE49-F238E27FC236}">
                <a16:creationId xmlns:a16="http://schemas.microsoft.com/office/drawing/2014/main" id="{7412D71A-BF8F-B4A0-55AB-D3137DD5BB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624"/>
          <a:stretch>
            <a:fillRect/>
          </a:stretch>
        </p:blipFill>
        <p:spPr>
          <a:xfrm>
            <a:off x="6332695" y="3739540"/>
            <a:ext cx="5971459" cy="39132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8E7D300-7D40-E363-028A-D56715CA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0232" y="1130491"/>
            <a:ext cx="462990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Mais surtout,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répond au vrai sujet des patients : Ils ne disent pas “je n’entends plus”,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ils disent : </a:t>
            </a:r>
            <a:r>
              <a:rPr lang="fr-FR" b="1" dirty="0">
                <a:latin typeface="Avenir Next LT Pro" panose="020B0504020202020204" pitchFamily="34" charset="0"/>
              </a:rPr>
              <a:t>“je ne comprends plus.”</a:t>
            </a: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C’est cette compréhension retrouvée, dans toutes les situations du quotidien, qu’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vient rendre possible — simplement, discrètement, et avec tout le savoir-faire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F793ADE9-1F97-69E6-A318-8A26CF2E3618}"/>
              </a:ext>
            </a:extLst>
          </p:cNvPr>
          <p:cNvSpPr/>
          <p:nvPr/>
        </p:nvSpPr>
        <p:spPr>
          <a:xfrm rot="5400000">
            <a:off x="5464181" y="5346478"/>
            <a:ext cx="2222090" cy="4850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A68A859A-17E7-5E4B-C33A-A9A99248348F}"/>
              </a:ext>
            </a:extLst>
          </p:cNvPr>
          <p:cNvSpPr/>
          <p:nvPr/>
        </p:nvSpPr>
        <p:spPr>
          <a:xfrm rot="5400000">
            <a:off x="5464181" y="2075424"/>
            <a:ext cx="2222090" cy="4850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81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D01D0-9103-38BF-3382-55D51CF01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BCAE4D9-508A-75EC-5FE9-82BFA41285B0}"/>
              </a:ext>
            </a:extLst>
          </p:cNvPr>
          <p:cNvSpPr txBox="1"/>
          <p:nvPr/>
        </p:nvSpPr>
        <p:spPr>
          <a:xfrm>
            <a:off x="541867" y="304636"/>
            <a:ext cx="1085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latin typeface="Georgia" panose="02040502050405020303" pitchFamily="18" charset="0"/>
                <a:cs typeface="Calibri Light" panose="020F0302020204030204" pitchFamily="34" charset="0"/>
              </a:rPr>
              <a:t>Quelle cible prioritaire 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F34690-1A8B-AB32-20EE-7656F88AA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67" y="1520612"/>
            <a:ext cx="1019049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atin typeface="Avenir Next LT Pro" panose="020B0504020202020204" pitchFamily="34" charset="0"/>
              </a:rPr>
              <a:t>57–65 ans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Des seniors actifs, modernes, technophiles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qui refusent d’entrer dans l’imaginaire du “vieux appareillé” </a:t>
            </a:r>
            <a:endParaRPr lang="fr-FR" altLang="fr-FR" sz="54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fr-FR" altLang="fr-FR" sz="2000" dirty="0">
                <a:latin typeface="Avenir Next LT Pro" panose="020B050402020202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</a:rPr>
              <a:t>Ils veulent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&gt;continuer à travailler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&gt;voyager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&gt;profiter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&gt;rester connectés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>
                <a:latin typeface="Avenir Next LT Pro" panose="020B0504020202020204" pitchFamily="34" charset="0"/>
              </a:rPr>
              <a:t>&gt;ne rien montrer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000" dirty="0" err="1">
                <a:latin typeface="Avenir Next LT Pro" panose="020B0504020202020204" pitchFamily="34" charset="0"/>
              </a:rPr>
              <a:t>Audika</a:t>
            </a:r>
            <a:r>
              <a:rPr lang="fr-FR" altLang="fr-FR" sz="2000" dirty="0">
                <a:latin typeface="Avenir Next LT Pro" panose="020B0504020202020204" pitchFamily="34" charset="0"/>
              </a:rPr>
              <a:t> </a:t>
            </a:r>
            <a:r>
              <a:rPr lang="fr-FR" altLang="fr-FR" sz="2000" dirty="0" err="1">
                <a:latin typeface="Avenir Next LT Pro" panose="020B0504020202020204" pitchFamily="34" charset="0"/>
              </a:rPr>
              <a:t>Blink</a:t>
            </a:r>
            <a:r>
              <a:rPr lang="fr-FR" altLang="fr-FR" sz="2000" dirty="0">
                <a:latin typeface="Avenir Next LT Pro" panose="020B0504020202020204" pitchFamily="34" charset="0"/>
              </a:rPr>
              <a:t> Air doit être présenté comme un choix de modernité, pas de renoncement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B6B550E-7A15-1A1F-E4BA-6A13ADA20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374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D807DCEE-7A03-73FB-E72B-B84FE1079C4C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0F2BE8A-EDC4-BB3F-36A4-52D87AD20921}"/>
              </a:ext>
            </a:extLst>
          </p:cNvPr>
          <p:cNvSpPr txBox="1"/>
          <p:nvPr/>
        </p:nvSpPr>
        <p:spPr>
          <a:xfrm>
            <a:off x="1087520" y="1206429"/>
            <a:ext cx="1001696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1. Installer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Blink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Air comme une innovation de rupture sur le marché</a:t>
            </a:r>
          </a:p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Faire émerger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  <a:r>
              <a:rPr lang="fr-FR" dirty="0" err="1">
                <a:latin typeface="Avenir Next LT Pro" panose="020B0504020202020204" pitchFamily="34" charset="0"/>
              </a:rPr>
              <a:t>Blink</a:t>
            </a:r>
            <a:r>
              <a:rPr lang="fr-FR" dirty="0">
                <a:latin typeface="Avenir Next LT Pro" panose="020B0504020202020204" pitchFamily="34" charset="0"/>
              </a:rPr>
              <a:t> Air comme </a:t>
            </a:r>
            <a:r>
              <a:rPr lang="fr-FR" b="1" dirty="0">
                <a:latin typeface="Avenir Next LT Pro" panose="020B0504020202020204" pitchFamily="34" charset="0"/>
              </a:rPr>
              <a:t>le nouveau “must-have” premium</a:t>
            </a:r>
            <a:r>
              <a:rPr lang="fr-FR" dirty="0">
                <a:latin typeface="Avenir Next LT Pro" panose="020B0504020202020204" pitchFamily="34" charset="0"/>
              </a:rPr>
              <a:t>, une aide auditive “nouvelle génération”, unique et désirable.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2. Recruter une nouvelle cible : les modernes séniors technophiles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S’adresser à des 57–65 ans actifs, exigeants, qui refusent les codes traditionnels de l’appareillage et attendent des solutions aussi modernes que leurs autres objets technologiques.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3. Lever les freins historiques à l’équipement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En apportant une réponse directe aux trois grands blocages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“ça se voit”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compliqué”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“c’est stigmatisant”</a:t>
            </a:r>
          </a:p>
          <a:p>
            <a:r>
              <a:rPr lang="fr-FR" sz="1100" dirty="0">
                <a:latin typeface="Avenir Next LT Pro" panose="020B0504020202020204" pitchFamily="34" charset="0"/>
              </a:rPr>
              <a:t>(World </a:t>
            </a:r>
            <a:r>
              <a:rPr lang="fr-FR" sz="1100" dirty="0" err="1">
                <a:latin typeface="Avenir Next LT Pro" panose="020B0504020202020204" pitchFamily="34" charset="0"/>
              </a:rPr>
              <a:t>Health</a:t>
            </a:r>
            <a:r>
              <a:rPr lang="fr-FR" sz="1100" dirty="0">
                <a:latin typeface="Avenir Next LT Pro" panose="020B0504020202020204" pitchFamily="34" charset="0"/>
              </a:rPr>
              <a:t> </a:t>
            </a:r>
            <a:r>
              <a:rPr lang="fr-FR" sz="1100" dirty="0" err="1">
                <a:latin typeface="Avenir Next LT Pro" panose="020B0504020202020204" pitchFamily="34" charset="0"/>
              </a:rPr>
              <a:t>Organization</a:t>
            </a:r>
            <a:r>
              <a:rPr lang="fr-FR" sz="1100" dirty="0">
                <a:latin typeface="Avenir Next LT Pro" panose="020B0504020202020204" pitchFamily="34" charset="0"/>
              </a:rPr>
              <a:t>, 2021)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3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59B68-D00A-0A29-9430-113A1F77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938ACFA9-D4AD-2F3E-1AED-C6621B46DC47}"/>
              </a:ext>
            </a:extLst>
          </p:cNvPr>
          <p:cNvSpPr txBox="1">
            <a:spLocks/>
          </p:cNvSpPr>
          <p:nvPr/>
        </p:nvSpPr>
        <p:spPr>
          <a:xfrm>
            <a:off x="356072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>
                <a:ea typeface="Helvetica" panose="020B0604020202020204" pitchFamily="34" charset="0"/>
              </a:rPr>
              <a:t>Les </a:t>
            </a:r>
            <a:r>
              <a:rPr lang="en-US" altLang="fr-FR" dirty="0" err="1">
                <a:ea typeface="Helvetica" panose="020B0604020202020204" pitchFamily="34" charset="0"/>
              </a:rPr>
              <a:t>objectifs</a:t>
            </a:r>
            <a:r>
              <a:rPr lang="en-US" altLang="fr-FR" dirty="0">
                <a:ea typeface="Helvetica" panose="020B0604020202020204" pitchFamily="34" charset="0"/>
              </a:rPr>
              <a:t> de </a:t>
            </a:r>
            <a:r>
              <a:rPr lang="en-US" altLang="fr-FR" dirty="0" err="1">
                <a:ea typeface="Helvetica" panose="020B0604020202020204" pitchFamily="34" charset="0"/>
              </a:rPr>
              <a:t>ce</a:t>
            </a:r>
            <a:r>
              <a:rPr lang="en-US" altLang="fr-FR" dirty="0">
                <a:ea typeface="Helvetica" panose="020B0604020202020204" pitchFamily="34" charset="0"/>
              </a:rPr>
              <a:t> </a:t>
            </a:r>
            <a:r>
              <a:rPr lang="en-US" altLang="fr-FR" dirty="0" err="1">
                <a:ea typeface="Helvetica" panose="020B0604020202020204" pitchFamily="34" charset="0"/>
              </a:rPr>
              <a:t>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C716C6A-3A4B-1588-5BBB-E7E8FC7032C6}"/>
              </a:ext>
            </a:extLst>
          </p:cNvPr>
          <p:cNvSpPr txBox="1"/>
          <p:nvPr/>
        </p:nvSpPr>
        <p:spPr>
          <a:xfrm>
            <a:off x="1087520" y="1412907"/>
            <a:ext cx="100169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dirty="0">
                <a:latin typeface="Avenir Next LT Pro" panose="020B0504020202020204" pitchFamily="34" charset="0"/>
              </a:rPr>
              <a:t>Ce lancement a donc plusieurs objectifs stratégiques majeurs pour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:</a:t>
            </a:r>
          </a:p>
          <a:p>
            <a:pPr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4. Générer du trafic en centre et déclencher l’essai</a:t>
            </a:r>
            <a:b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Le lancement doit avant tout transformer l’innovation en action grâce au levier clé :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“Essayez-le gratuitement pendant 30 jours, sans engagement.”</a:t>
            </a:r>
          </a:p>
          <a:p>
            <a:endParaRPr lang="fr-FR" b="1" dirty="0">
              <a:solidFill>
                <a:schemeClr val="bg1"/>
              </a:solidFill>
              <a:highlight>
                <a:srgbClr val="3B579D"/>
              </a:highlight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5. Renforcer le leadership d’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Audika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sur </a:t>
            </a:r>
            <a:r>
              <a:rPr lang="fr-FR" b="1" dirty="0" err="1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l’inno</a:t>
            </a:r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 produit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Ce produit est aussi une preuve de marque : </a:t>
            </a:r>
            <a:r>
              <a:rPr lang="fr-FR" dirty="0" err="1">
                <a:latin typeface="Avenir Next LT Pro" panose="020B0504020202020204" pitchFamily="34" charset="0"/>
              </a:rPr>
              <a:t>Audika</a:t>
            </a:r>
            <a:r>
              <a:rPr lang="fr-FR" dirty="0">
                <a:latin typeface="Avenir Next LT Pro" panose="020B0504020202020204" pitchFamily="34" charset="0"/>
              </a:rPr>
              <a:t> affirme sa capacité à proposer des solutions auditives de dernière génération, adaptées et réglées sur-mesure.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solidFill>
                  <a:schemeClr val="bg1"/>
                </a:solidFill>
                <a:highlight>
                  <a:srgbClr val="3B579D"/>
                </a:highlight>
                <a:latin typeface="Avenir Next LT Pro" panose="020B0504020202020204" pitchFamily="34" charset="0"/>
              </a:rPr>
              <a:t>6. Réussir un lancement national 360° à forte visibilité et de mobilisation interne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Avec un dispositif puissant :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TV + radio + affichage centre + DOOH + CRM + digital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dès le 23 mars, pour créer un véritable moment de lancement.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765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D3D90-0F9A-00B2-A9DA-A82AF829B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>
            <a:extLst>
              <a:ext uri="{FF2B5EF4-FFF2-40B4-BE49-F238E27FC236}">
                <a16:creationId xmlns:a16="http://schemas.microsoft.com/office/drawing/2014/main" id="{74C2B2E8-1C68-0DBA-D2D7-B66D90B0C184}"/>
              </a:ext>
            </a:extLst>
          </p:cNvPr>
          <p:cNvSpPr txBox="1">
            <a:spLocks/>
          </p:cNvSpPr>
          <p:nvPr/>
        </p:nvSpPr>
        <p:spPr>
          <a:xfrm>
            <a:off x="424897" y="144933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dirty="0"/>
              <a:t>Rôle des leviers de communication dans le plan de lancement</a:t>
            </a:r>
            <a:endParaRPr lang="fr-FR" altLang="fr-FR" dirty="0">
              <a:ea typeface="Helvetica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91203BE-4A74-12B4-A583-DF30A5EE6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047" y="2074783"/>
            <a:ext cx="5355953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Le lancement est massif et orchestré à 360°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TV + Radio + DOOH + Centres + CRM + Salon Senior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Chaque levier a un rôle précis :</a:t>
            </a:r>
            <a:endParaRPr kumimoji="0" lang="fr-FR" altLang="fr-FR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5B2C39-456C-06E1-71A7-1B0BF846844A}"/>
              </a:ext>
            </a:extLst>
          </p:cNvPr>
          <p:cNvSpPr/>
          <p:nvPr/>
        </p:nvSpPr>
        <p:spPr>
          <a:xfrm>
            <a:off x="336407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TV 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installer </a:t>
            </a:r>
            <a:r>
              <a:rPr lang="fr-FR" sz="1400" b="1" dirty="0" err="1">
                <a:latin typeface="Avenir Next LT Pro" panose="020B0504020202020204" pitchFamily="34" charset="0"/>
              </a:rPr>
              <a:t>vne</a:t>
            </a:r>
            <a:r>
              <a:rPr lang="fr-FR" sz="1400" b="1" dirty="0">
                <a:latin typeface="Avenir Next LT Pro" panose="020B0504020202020204" pitchFamily="34" charset="0"/>
              </a:rPr>
              <a:t> visibilité massive</a:t>
            </a:r>
          </a:p>
          <a:p>
            <a:r>
              <a:rPr lang="fr-FR" sz="1400" dirty="0">
                <a:latin typeface="Avenir Next LT Pro" panose="020B0504020202020204" pitchFamily="34" charset="0"/>
              </a:rPr>
              <a:t>Format 20s  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dès le 23 mars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créer l’événement, rendre désirable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D590EA8-68E3-DBD2-7EB5-D1D7DFA22736}"/>
              </a:ext>
            </a:extLst>
          </p:cNvPr>
          <p:cNvSpPr/>
          <p:nvPr/>
        </p:nvSpPr>
        <p:spPr>
          <a:xfrm>
            <a:off x="3246052" y="3795794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RADIO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pédagogie + proximité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Format Opé Spé “Tout savoir sur…” + 30s &amp; 10s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répondre aux principaux insights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BF25ACA-9035-026C-FEF8-CF070E563EBE}"/>
              </a:ext>
            </a:extLst>
          </p:cNvPr>
          <p:cNvSpPr/>
          <p:nvPr/>
        </p:nvSpPr>
        <p:spPr>
          <a:xfrm>
            <a:off x="6155697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AFFICHAGE CENTRE  conversion immédiate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3 affiches vitrines (produit / client / audio)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déclencher le bilan ou l’essai.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05C73DF-614B-68F7-C214-602C7842A642}"/>
              </a:ext>
            </a:extLst>
          </p:cNvPr>
          <p:cNvSpPr/>
          <p:nvPr/>
        </p:nvSpPr>
        <p:spPr>
          <a:xfrm>
            <a:off x="9065342" y="3795793"/>
            <a:ext cx="2790251" cy="1897083"/>
          </a:xfrm>
          <a:prstGeom prst="roundRect">
            <a:avLst/>
          </a:prstGeom>
          <a:solidFill>
            <a:srgbClr val="3B57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atin typeface="Avenir Next LT Pro" panose="020B0504020202020204" pitchFamily="34" charset="0"/>
              </a:rPr>
              <a:t>CRM 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b="1" dirty="0">
                <a:latin typeface="Avenir Next LT Pro" panose="020B0504020202020204" pitchFamily="34" charset="0"/>
              </a:rPr>
              <a:t>activation des prospects &amp; renouvellement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Segmentation acquisition + rétention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/>
              <a:t>Objectif : transformer l’intérêt en RDV.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09099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e nouveau belier">
    <a:dk1>
      <a:srgbClr val="2E2E2E"/>
    </a:dk1>
    <a:lt1>
      <a:srgbClr val="FFFFFF"/>
    </a:lt1>
    <a:dk2>
      <a:srgbClr val="9C896A"/>
    </a:dk2>
    <a:lt2>
      <a:srgbClr val="EDE7E3"/>
    </a:lt2>
    <a:accent1>
      <a:srgbClr val="D8117D"/>
    </a:accent1>
    <a:accent2>
      <a:srgbClr val="FCE828"/>
    </a:accent2>
    <a:accent3>
      <a:srgbClr val="D5D5D5"/>
    </a:accent3>
    <a:accent4>
      <a:srgbClr val="00D06C"/>
    </a:accent4>
    <a:accent5>
      <a:srgbClr val="FD8000"/>
    </a:accent5>
    <a:accent6>
      <a:srgbClr val="B700F2"/>
    </a:accent6>
    <a:hlink>
      <a:srgbClr val="D8117D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55622</TotalTime>
  <Words>1602</Words>
  <Application>Microsoft Office PowerPoint</Application>
  <PresentationFormat>Grand écran</PresentationFormat>
  <Paragraphs>169</Paragraphs>
  <Slides>34</Slides>
  <Notes>8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3" baseType="lpstr">
      <vt:lpstr>Arial</vt:lpstr>
      <vt:lpstr>Georgia</vt:lpstr>
      <vt:lpstr>Calibri</vt:lpstr>
      <vt:lpstr>Helvetica</vt:lpstr>
      <vt:lpstr>Avenir Next LT Pro</vt:lpstr>
      <vt:lpstr>Wingdings</vt:lpstr>
      <vt:lpstr>Playfair Display</vt:lpstr>
      <vt:lpstr>Police système Courant</vt:lpstr>
      <vt:lpstr>1_Thème LNB</vt:lpstr>
      <vt:lpstr>Présentation PowerPoint</vt:lpstr>
      <vt:lpstr>Lancement Audika blink air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Aude ALARIO</cp:lastModifiedBy>
  <cp:revision>204</cp:revision>
  <cp:lastPrinted>2025-11-26T06:55:43Z</cp:lastPrinted>
  <dcterms:created xsi:type="dcterms:W3CDTF">2023-04-17T13:19:25Z</dcterms:created>
  <dcterms:modified xsi:type="dcterms:W3CDTF">2026-02-06T15:55:07Z</dcterms:modified>
  <cp:category/>
</cp:coreProperties>
</file>