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36"/>
  </p:notesMasterIdLst>
  <p:sldIdLst>
    <p:sldId id="2147480110" r:id="rId2"/>
    <p:sldId id="2286" r:id="rId3"/>
    <p:sldId id="2147479776" r:id="rId4"/>
    <p:sldId id="2147479979" r:id="rId5"/>
    <p:sldId id="2147480179" r:id="rId6"/>
    <p:sldId id="2147480183" r:id="rId7"/>
    <p:sldId id="2147479705" r:id="rId8"/>
    <p:sldId id="2147480182" r:id="rId9"/>
    <p:sldId id="2147480184" r:id="rId10"/>
    <p:sldId id="760" r:id="rId11"/>
    <p:sldId id="2147479717" r:id="rId12"/>
    <p:sldId id="2147479687" r:id="rId13"/>
    <p:sldId id="2147480227" r:id="rId14"/>
    <p:sldId id="2147480228" r:id="rId15"/>
    <p:sldId id="2147480186" r:id="rId16"/>
    <p:sldId id="2147480187" r:id="rId17"/>
    <p:sldId id="2147480222" r:id="rId18"/>
    <p:sldId id="2147480195" r:id="rId19"/>
    <p:sldId id="2147480194" r:id="rId20"/>
    <p:sldId id="2147480196" r:id="rId21"/>
    <p:sldId id="2147480197" r:id="rId22"/>
    <p:sldId id="2147480193" r:id="rId23"/>
    <p:sldId id="2147480212" r:id="rId24"/>
    <p:sldId id="2147480226" r:id="rId25"/>
    <p:sldId id="2147480223" r:id="rId26"/>
    <p:sldId id="2147480198" r:id="rId27"/>
    <p:sldId id="2147480200" r:id="rId28"/>
    <p:sldId id="2147480201" r:id="rId29"/>
    <p:sldId id="2147480221" r:id="rId30"/>
    <p:sldId id="2147480204" r:id="rId31"/>
    <p:sldId id="2147480207" r:id="rId32"/>
    <p:sldId id="2147480202" r:id="rId33"/>
    <p:sldId id="2147480203" r:id="rId34"/>
    <p:sldId id="2147480111" r:id="rId35"/>
  </p:sldIdLst>
  <p:sldSz cx="12192000" cy="6858000"/>
  <p:notesSz cx="9869488" cy="6738938"/>
  <p:embeddedFontLst>
    <p:embeddedFont>
      <p:font typeface="Avenir Next LT Pro" panose="020B0504020202020204" pitchFamily="34" charset="0"/>
      <p:regular r:id="rId37"/>
      <p:bold r:id="rId38"/>
      <p:italic r:id="rId39"/>
      <p:boldItalic r:id="rId40"/>
    </p:embeddedFont>
    <p:embeddedFont>
      <p:font typeface="Georgia" panose="02040502050405020303" pitchFamily="18" charset="0"/>
      <p:regular r:id="rId41"/>
      <p:bold r:id="rId42"/>
      <p:italic r:id="rId43"/>
      <p:boldItalic r:id="rId44"/>
    </p:embeddedFont>
    <p:embeddedFont>
      <p:font typeface="Helvetica" panose="020B0604020202020204" pitchFamily="34" charset="0"/>
      <p:regular r:id="rId45"/>
      <p:bold r:id="rId46"/>
      <p:italic r:id="rId47"/>
      <p:boldItalic r:id="rId48"/>
    </p:embeddedFont>
    <p:embeddedFont>
      <p:font typeface="Playfair Display" panose="00000500000000000000" pitchFamily="2" charset="0"/>
      <p:regular r:id="rId49"/>
      <p:bold r:id="rId50"/>
      <p:italic r:id="rId51"/>
      <p:boldItalic r:id="rId52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B1"/>
    <a:srgbClr val="3B579D"/>
    <a:srgbClr val="000000"/>
    <a:srgbClr val="0070C0"/>
    <a:srgbClr val="AB34B2"/>
    <a:srgbClr val="FEC35C"/>
    <a:srgbClr val="DD2F6E"/>
    <a:srgbClr val="604FC5"/>
    <a:srgbClr val="FE0000"/>
    <a:srgbClr val="E1F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Style léger 1 - Accentuation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5706" autoAdjust="0"/>
  </p:normalViewPr>
  <p:slideViewPr>
    <p:cSldViewPr snapToGrid="0">
      <p:cViewPr varScale="1">
        <p:scale>
          <a:sx n="82" d="100"/>
          <a:sy n="82" d="100"/>
        </p:scale>
        <p:origin x="672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94" d="100"/>
        <a:sy n="94" d="100"/>
      </p:scale>
      <p:origin x="0" y="-10560"/>
    </p:cViewPr>
  </p:sorterViewPr>
  <p:notesViewPr>
    <p:cSldViewPr snapToGrid="0">
      <p:cViewPr varScale="1">
        <p:scale>
          <a:sx n="78" d="100"/>
          <a:sy n="78" d="100"/>
        </p:scale>
        <p:origin x="4312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3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6.fntdata"/><Relationship Id="rId47" Type="http://schemas.openxmlformats.org/officeDocument/2006/relationships/font" Target="fonts/font11.fntdata"/><Relationship Id="rId50" Type="http://schemas.openxmlformats.org/officeDocument/2006/relationships/font" Target="fonts/font14.fntdata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45" Type="http://schemas.openxmlformats.org/officeDocument/2006/relationships/font" Target="fonts/font9.fntdata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8.fntdata"/><Relationship Id="rId52" Type="http://schemas.openxmlformats.org/officeDocument/2006/relationships/font" Target="fonts/font1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7.fntdata"/><Relationship Id="rId48" Type="http://schemas.openxmlformats.org/officeDocument/2006/relationships/font" Target="fonts/font12.fntdata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font" Target="fonts/font15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2.fntdata"/><Relationship Id="rId46" Type="http://schemas.openxmlformats.org/officeDocument/2006/relationships/font" Target="fonts/font10.fntdata"/><Relationship Id="rId20" Type="http://schemas.openxmlformats.org/officeDocument/2006/relationships/slide" Target="slides/slide19.xml"/><Relationship Id="rId41" Type="http://schemas.openxmlformats.org/officeDocument/2006/relationships/font" Target="fonts/font5.fntdata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49" Type="http://schemas.openxmlformats.org/officeDocument/2006/relationships/font" Target="fonts/font13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6777" cy="338118"/>
          </a:xfrm>
          <a:prstGeom prst="rect">
            <a:avLst/>
          </a:prstGeom>
        </p:spPr>
        <p:txBody>
          <a:bodyPr vert="horz" lIns="94895" tIns="47448" rIns="94895" bIns="47448" rtlCol="0"/>
          <a:lstStyle>
            <a:lvl1pPr algn="l">
              <a:defRPr sz="1200" b="0" i="0">
                <a:latin typeface="Avenir Next LT Pro" panose="020B050402020202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590428" y="0"/>
            <a:ext cx="4276777" cy="338118"/>
          </a:xfrm>
          <a:prstGeom prst="rect">
            <a:avLst/>
          </a:prstGeom>
        </p:spPr>
        <p:txBody>
          <a:bodyPr vert="horz" lIns="94895" tIns="47448" rIns="94895" bIns="47448" rtlCol="0"/>
          <a:lstStyle>
            <a:lvl1pPr algn="r">
              <a:defRPr sz="1200" b="0" i="0">
                <a:latin typeface="Avenir Next LT Pro" panose="020B0504020202020204" pitchFamily="34" charset="0"/>
              </a:defRPr>
            </a:lvl1pPr>
          </a:lstStyle>
          <a:p>
            <a:fld id="{1AF795A4-66A1-43EF-9029-8FAFEFC3FD75}" type="datetimeFigureOut">
              <a:rPr lang="fr-FR" smtClean="0"/>
              <a:pPr/>
              <a:t>09/02/2026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914650" y="842963"/>
            <a:ext cx="4040188" cy="22733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895" tIns="47448" rIns="94895" bIns="47448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86949" y="3243114"/>
            <a:ext cx="7895590" cy="2653457"/>
          </a:xfrm>
          <a:prstGeom prst="rect">
            <a:avLst/>
          </a:prstGeom>
        </p:spPr>
        <p:txBody>
          <a:bodyPr vert="horz" lIns="94895" tIns="47448" rIns="94895" bIns="47448" rtlCol="0"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6400823"/>
            <a:ext cx="4276777" cy="338116"/>
          </a:xfrm>
          <a:prstGeom prst="rect">
            <a:avLst/>
          </a:prstGeom>
        </p:spPr>
        <p:txBody>
          <a:bodyPr vert="horz" lIns="94895" tIns="47448" rIns="94895" bIns="47448" rtlCol="0" anchor="b"/>
          <a:lstStyle>
            <a:lvl1pPr algn="l">
              <a:defRPr sz="1200" b="0" i="0">
                <a:latin typeface="Avenir Next LT Pro" panose="020B050402020202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590428" y="6400823"/>
            <a:ext cx="4276777" cy="338116"/>
          </a:xfrm>
          <a:prstGeom prst="rect">
            <a:avLst/>
          </a:prstGeom>
        </p:spPr>
        <p:txBody>
          <a:bodyPr vert="horz" lIns="94895" tIns="47448" rIns="94895" bIns="47448" rtlCol="0" anchor="b"/>
          <a:lstStyle>
            <a:lvl1pPr algn="r">
              <a:defRPr sz="1200" b="0" i="0">
                <a:latin typeface="Avenir Next LT Pro" panose="020B0504020202020204" pitchFamily="34" charset="0"/>
              </a:defRPr>
            </a:lvl1pPr>
          </a:lstStyle>
          <a:p>
            <a:fld id="{33D9C152-1E26-4F05-B6D8-64339A8ABC77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509308" indent="-195888">
              <a:spcBef>
                <a:spcPct val="30000"/>
              </a:spcBef>
              <a:defRPr sz="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783552" indent="-156710">
              <a:spcBef>
                <a:spcPct val="30000"/>
              </a:spcBef>
              <a:defRPr sz="8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096972" indent="-156710">
              <a:spcBef>
                <a:spcPct val="30000"/>
              </a:spcBef>
              <a:defRPr sz="8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410392" indent="-156710">
              <a:spcBef>
                <a:spcPct val="30000"/>
              </a:spcBef>
              <a:defRPr sz="8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1723813" indent="-156710" eaLnBrk="0" fontAlgn="base" hangingPunct="0">
              <a:spcBef>
                <a:spcPct val="3000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037233" indent="-156710" eaLnBrk="0" fontAlgn="base" hangingPunct="0">
              <a:spcBef>
                <a:spcPct val="3000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350653" indent="-156710" eaLnBrk="0" fontAlgn="base" hangingPunct="0">
              <a:spcBef>
                <a:spcPct val="3000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2664074" indent="-156710" eaLnBrk="0" fontAlgn="base" hangingPunct="0">
              <a:spcBef>
                <a:spcPct val="3000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6DE5910-482F-4DB1-9F71-C56B6B68D740}" type="slidenum">
              <a:rPr lang="fr-FR" altLang="fr-FR" smtClean="0"/>
              <a:pPr>
                <a:spcBef>
                  <a:spcPct val="0"/>
                </a:spcBef>
              </a:pPr>
              <a:t>3</a:t>
            </a:fld>
            <a:endParaRPr lang="fr-FR" altLang="fr-FR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fr-FR" dirty="0"/>
          </a:p>
        </p:txBody>
      </p:sp>
    </p:spTree>
    <p:extLst>
      <p:ext uri="{BB962C8B-B14F-4D97-AF65-F5344CB8AC3E}">
        <p14:creationId xmlns:p14="http://schemas.microsoft.com/office/powerpoint/2010/main" val="25325148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pPr/>
              <a:t>11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123911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885122-B0E8-E3C6-731F-5954398657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529E3B31-13CD-F880-7F6E-239B7914D00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D77BA38A-EB87-9407-157C-322FE194D0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26E7304-E8CB-505E-C0BE-678573ADD12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pPr/>
              <a:t>18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758863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510B5A-CD73-68F3-EA21-11B840201C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>
            <a:extLst>
              <a:ext uri="{FF2B5EF4-FFF2-40B4-BE49-F238E27FC236}">
                <a16:creationId xmlns:a16="http://schemas.microsoft.com/office/drawing/2014/main" id="{F58F5039-90F7-EF12-E8AF-F7D0E2F3A72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3407" indent="-285926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704" indent="-22874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1185" indent="-22874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8666" indent="-22874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6148" indent="-22874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3629" indent="-22874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31110" indent="-22874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8592" indent="-22874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E0A023DD-F4A0-482F-AFA5-C9BA882561DF}" type="slidenum">
              <a:rPr lang="fr-FR" altLang="fr-FR" smtClean="0"/>
              <a:pPr>
                <a:spcBef>
                  <a:spcPct val="0"/>
                </a:spcBef>
              </a:pPr>
              <a:t>20</a:t>
            </a:fld>
            <a:endParaRPr lang="fr-FR" altLang="fr-FR"/>
          </a:p>
        </p:txBody>
      </p:sp>
      <p:sp>
        <p:nvSpPr>
          <p:cNvPr id="50179" name="Rectangle 2">
            <a:extLst>
              <a:ext uri="{FF2B5EF4-FFF2-40B4-BE49-F238E27FC236}">
                <a16:creationId xmlns:a16="http://schemas.microsoft.com/office/drawing/2014/main" id="{AFBB1569-EEEE-4CEE-8651-806EA9E31B7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80" name="Rectangle 3">
            <a:extLst>
              <a:ext uri="{FF2B5EF4-FFF2-40B4-BE49-F238E27FC236}">
                <a16:creationId xmlns:a16="http://schemas.microsoft.com/office/drawing/2014/main" id="{B8E20956-1A02-D19E-CA2C-332FA527397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35095383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03ECE5-976A-28B3-A422-DD9D61BCB4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>
            <a:extLst>
              <a:ext uri="{FF2B5EF4-FFF2-40B4-BE49-F238E27FC236}">
                <a16:creationId xmlns:a16="http://schemas.microsoft.com/office/drawing/2014/main" id="{0D30AE2A-85CC-C4CA-A4B3-453701553AA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3407" indent="-285926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704" indent="-22874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1185" indent="-22874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8666" indent="-22874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6148" indent="-22874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3629" indent="-22874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31110" indent="-22874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8592" indent="-22874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E0A023DD-F4A0-482F-AFA5-C9BA882561DF}" type="slidenum">
              <a:rPr lang="fr-FR" altLang="fr-FR" smtClean="0"/>
              <a:pPr>
                <a:spcBef>
                  <a:spcPct val="0"/>
                </a:spcBef>
              </a:pPr>
              <a:t>21</a:t>
            </a:fld>
            <a:endParaRPr lang="fr-FR" altLang="fr-FR"/>
          </a:p>
        </p:txBody>
      </p:sp>
      <p:sp>
        <p:nvSpPr>
          <p:cNvPr id="50179" name="Rectangle 2">
            <a:extLst>
              <a:ext uri="{FF2B5EF4-FFF2-40B4-BE49-F238E27FC236}">
                <a16:creationId xmlns:a16="http://schemas.microsoft.com/office/drawing/2014/main" id="{6A07C488-E72A-405D-1E7C-612481E9F0A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80" name="Rectangle 3">
            <a:extLst>
              <a:ext uri="{FF2B5EF4-FFF2-40B4-BE49-F238E27FC236}">
                <a16:creationId xmlns:a16="http://schemas.microsoft.com/office/drawing/2014/main" id="{3E1E88CC-EAF2-CFE4-53E1-F1C6E18699C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14635021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BB8A87-80F5-2876-9189-354C9F108C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20D3AA6B-BDBA-DF63-D655-6E4C60F8E93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68EF438A-7596-AD44-53D6-A697D58BE2D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23F5908-8E86-AB54-13C5-316D8BEEE33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pPr/>
              <a:t>22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704627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7CA085-E01A-D346-0832-4901AA5B93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C3D214A1-D204-1E30-C5B2-5EA549BFB73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62587511-6DE9-AC8B-4AF5-876EACE8A37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6D4C0F5-23D1-A326-4E3A-5262CF073A8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pPr/>
              <a:t>26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312422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E5EEA8-A177-4795-8B20-2C5C5F6406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93FD5518-8D8B-58CC-C90E-5976EA783BC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9BFB8E4D-7AA4-8E9A-9CD7-F62CF1B2A35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8AECB58-239D-87BA-D1F9-5F148468C73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pPr/>
              <a:t>31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701709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emf"/><Relationship Id="rId4" Type="http://schemas.openxmlformats.org/officeDocument/2006/relationships/image" Target="../media/image1.emf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3.jpe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6.png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E92AB74B-B116-D016-1197-5DAFFEFECD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38" y="1513114"/>
            <a:ext cx="11591925" cy="4328886"/>
          </a:xfrm>
        </p:spPr>
        <p:txBody>
          <a:bodyPr numCol="2" spcCol="360000"/>
          <a:lstStyle>
            <a:lvl1pPr>
              <a:defRPr>
                <a:latin typeface="Avenir Next LT Pro" panose="020B0504020202020204" pitchFamily="34" charset="0"/>
              </a:defRPr>
            </a:lvl1pPr>
            <a:lvl2pPr>
              <a:defRPr/>
            </a:lvl2pPr>
            <a:lvl3pPr>
              <a:defRPr>
                <a:latin typeface="Avenir Next LT Pro" panose="020B0504020202020204" pitchFamily="34" charset="0"/>
              </a:defRPr>
            </a:lvl3pPr>
            <a:lvl4pPr>
              <a:defRPr>
                <a:latin typeface="Avenir Next LT Pro" panose="020B0504020202020204" pitchFamily="34" charset="0"/>
              </a:defRPr>
            </a:lvl4pPr>
            <a:lvl5pPr>
              <a:defRPr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pic>
        <p:nvPicPr>
          <p:cNvPr id="8" name="Picture 2" descr="Audika fait évoluer son identité visuelle pour répondre aux enjeux de demain">
            <a:extLst>
              <a:ext uri="{FF2B5EF4-FFF2-40B4-BE49-F238E27FC236}">
                <a16:creationId xmlns:a16="http://schemas.microsoft.com/office/drawing/2014/main" id="{EF0534A1-EC34-469C-112A-8EDAA1D5FC0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23920" y="6042527"/>
            <a:ext cx="1253067" cy="704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5441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4064400" y="0"/>
            <a:ext cx="4063202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12760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77372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75246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0038" y="2145935"/>
            <a:ext cx="3480654" cy="3305296"/>
          </a:xfr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  <a:lvl2pPr>
              <a:defRPr/>
            </a:lvl2pPr>
            <a:lvl3pPr>
              <a:defRPr>
                <a:latin typeface="Avenir Next LT Pro" panose="020B0504020202020204" pitchFamily="34" charset="0"/>
              </a:defRPr>
            </a:lvl3pPr>
            <a:lvl4pPr>
              <a:defRPr>
                <a:latin typeface="Avenir Next LT Pro" panose="020B0504020202020204" pitchFamily="34" charset="0"/>
              </a:defRPr>
            </a:lvl4pPr>
            <a:lvl5pPr>
              <a:defRPr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9400234-655F-726B-9909-4A5C1E6C0A5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521569" y="1004180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Avenir Next LT Pro" panose="020B0504020202020204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8" name="Espace réservé du texte 5">
            <a:extLst>
              <a:ext uri="{FF2B5EF4-FFF2-40B4-BE49-F238E27FC236}">
                <a16:creationId xmlns:a16="http://schemas.microsoft.com/office/drawing/2014/main" id="{9EDF0AA0-32EB-B9D4-A71B-0D8FF857DEE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521569" y="223140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Avenir Next LT Pro" panose="020B0504020202020204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76FDA99B-BAF6-80FC-A430-B25A35DC21C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521569" y="344589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Avenir Next LT Pro" panose="020B0504020202020204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78078AA6-F9F6-FD4F-1560-512EC574241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521569" y="4686761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Avenir Next LT Pro" panose="020B0504020202020204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347947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nde phra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48" y="1856014"/>
            <a:ext cx="11574415" cy="3093357"/>
          </a:xfrm>
          <a:ln>
            <a:noFill/>
          </a:ln>
        </p:spPr>
        <p:txBody>
          <a:bodyPr anchor="t"/>
          <a:lstStyle>
            <a:lvl1pPr algn="ctr">
              <a:defRPr sz="4400" b="1" i="0" u="none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7" y="1621832"/>
            <a:ext cx="11574415" cy="257628"/>
          </a:xfrm>
        </p:spPr>
        <p:txBody>
          <a:bodyPr anchor="b"/>
          <a:lstStyle>
            <a:lvl1pPr algn="ctr">
              <a:defRPr sz="1600" cap="all" spc="100" baseline="0">
                <a:solidFill>
                  <a:srgbClr val="FBEC13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BA56615-667C-5662-ABA2-FCC9A94E37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25E798F7-B640-2217-60E8-8FE4F30AB57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12178" b="22378"/>
          <a:stretch/>
        </p:blipFill>
        <p:spPr>
          <a:xfrm>
            <a:off x="4994947" y="4763588"/>
            <a:ext cx="2202105" cy="2094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7679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320" y="1986643"/>
            <a:ext cx="10532870" cy="3093357"/>
          </a:xfrm>
          <a:ln>
            <a:noFill/>
          </a:ln>
        </p:spPr>
        <p:txBody>
          <a:bodyPr anchor="t"/>
          <a:lstStyle>
            <a:lvl1pPr algn="ctr">
              <a:defRPr sz="4400" b="1" i="0" u="none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BA56615-667C-5662-ABA2-FCC9A94E37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F6244289-1483-36ED-51C5-4E8DDA67671D}"/>
              </a:ext>
            </a:extLst>
          </p:cNvPr>
          <p:cNvSpPr txBox="1"/>
          <p:nvPr userDrawn="1"/>
        </p:nvSpPr>
        <p:spPr>
          <a:xfrm>
            <a:off x="5635000" y="937804"/>
            <a:ext cx="299519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0" b="1" i="0" dirty="0">
                <a:solidFill>
                  <a:srgbClr val="FBEC13"/>
                </a:solidFill>
                <a:latin typeface="Georgia" panose="02040502050405020303" pitchFamily="18" charset="0"/>
              </a:rPr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16262082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8128798" y="0"/>
            <a:ext cx="4063202" cy="6858000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472466" y="773723"/>
            <a:ext cx="5312664" cy="5312664"/>
          </a:xfrm>
          <a:prstGeom prst="ellipse">
            <a:avLst/>
          </a:prstGeo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773723"/>
            <a:ext cx="4445698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752461"/>
            <a:ext cx="4445698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0038" y="2145935"/>
            <a:ext cx="4445698" cy="3305296"/>
          </a:xfr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  <a:lvl2pPr>
              <a:defRPr/>
            </a:lvl2pPr>
            <a:lvl3pPr>
              <a:defRPr>
                <a:latin typeface="Avenir Next LT Pro" panose="020B0504020202020204" pitchFamily="34" charset="0"/>
              </a:defRPr>
            </a:lvl3pPr>
            <a:lvl4pPr>
              <a:defRPr>
                <a:latin typeface="Avenir Next LT Pro" panose="020B0504020202020204" pitchFamily="34" charset="0"/>
              </a:defRPr>
            </a:lvl4pPr>
            <a:lvl5pPr>
              <a:defRPr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4483204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et support div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383154" y="788568"/>
            <a:ext cx="5010966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84563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>
                <a:latin typeface="Avenir Next LT Pro" panose="020B0504020202020204" pitchFamily="34" charset="0"/>
              </a:defRPr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>
                <a:latin typeface="Avenir Next LT Pro" panose="020B0504020202020204" pitchFamily="34" charset="0"/>
              </a:defRPr>
            </a:lvl4pPr>
            <a:lvl5pPr>
              <a:defRPr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17904847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m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1"/>
          <a:stretch/>
        </p:blipFill>
        <p:spPr>
          <a:xfrm>
            <a:off x="0" y="321"/>
            <a:ext cx="12191999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676641" y="788568"/>
            <a:ext cx="5010966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78050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D9DF8D99-FA9F-7465-2CEE-E2B44BEAC96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9D4FEB8-E390-4AB2-A383-D27EB227BC1B}"/>
              </a:ext>
            </a:extLst>
          </p:cNvPr>
          <p:cNvSpPr/>
          <p:nvPr userDrawn="1"/>
        </p:nvSpPr>
        <p:spPr>
          <a:xfrm>
            <a:off x="8128798" y="0"/>
            <a:ext cx="4063202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540A4D40-5128-3D7A-7E03-43453E1029E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417188" y="1621832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11" name="Espace réservé du texte 3">
            <a:extLst>
              <a:ext uri="{FF2B5EF4-FFF2-40B4-BE49-F238E27FC236}">
                <a16:creationId xmlns:a16="http://schemas.microsoft.com/office/drawing/2014/main" id="{F25DE10F-1B31-7EDE-5019-892471605DC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17188" y="2953588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13" name="Espace réservé du texte 3">
            <a:extLst>
              <a:ext uri="{FF2B5EF4-FFF2-40B4-BE49-F238E27FC236}">
                <a16:creationId xmlns:a16="http://schemas.microsoft.com/office/drawing/2014/main" id="{31C48914-5972-AD88-1646-5F0DE8CE0C0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417188" y="4262483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23" name="Espace réservé du texte 22">
            <a:extLst>
              <a:ext uri="{FF2B5EF4-FFF2-40B4-BE49-F238E27FC236}">
                <a16:creationId xmlns:a16="http://schemas.microsoft.com/office/drawing/2014/main" id="{E9BCD0CB-FBF0-B13A-0584-4B683AEA2F6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416925" y="187960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24" name="Espace réservé du texte 22">
            <a:extLst>
              <a:ext uri="{FF2B5EF4-FFF2-40B4-BE49-F238E27FC236}">
                <a16:creationId xmlns:a16="http://schemas.microsoft.com/office/drawing/2014/main" id="{0AB6A861-B609-F50D-F10D-5470D0B85A7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416925" y="322072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25" name="Espace réservé du texte 22">
            <a:extLst>
              <a:ext uri="{FF2B5EF4-FFF2-40B4-BE49-F238E27FC236}">
                <a16:creationId xmlns:a16="http://schemas.microsoft.com/office/drawing/2014/main" id="{88DF90AB-158E-8C62-1B29-FEF607BEDB4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416925" y="456184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pic>
        <p:nvPicPr>
          <p:cNvPr id="26" name="Image 25">
            <a:extLst>
              <a:ext uri="{FF2B5EF4-FFF2-40B4-BE49-F238E27FC236}">
                <a16:creationId xmlns:a16="http://schemas.microsoft.com/office/drawing/2014/main" id="{F399A9A0-D309-10E5-7F78-CCBD7151D1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12178" b="22378"/>
          <a:stretch/>
        </p:blipFill>
        <p:spPr>
          <a:xfrm rot="10800000">
            <a:off x="9428874" y="1"/>
            <a:ext cx="1451139" cy="1380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0715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couverure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284563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84563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>
                <a:latin typeface="Avenir Next LT Pro" panose="020B0504020202020204" pitchFamily="34" charset="0"/>
              </a:defRPr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>
                <a:latin typeface="Avenir Next LT Pro" panose="020B0504020202020204" pitchFamily="34" charset="0"/>
              </a:defRPr>
            </a:lvl4pPr>
            <a:lvl5pPr>
              <a:defRPr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6511654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couver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04270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DAA9EBA3-3004-CDE0-EF55-E572ADC4379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11194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AE9A4490-F09B-5049-E625-BCA244F5F19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7333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2 couvert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Image 26">
            <a:extLst>
              <a:ext uri="{FF2B5EF4-FFF2-40B4-BE49-F238E27FC236}">
                <a16:creationId xmlns:a16="http://schemas.microsoft.com/office/drawing/2014/main" id="{FB0DDDAC-1AAF-4C2C-E5A2-E2FF22294E0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7" name="Espace réservé pour une image  3">
            <a:extLst>
              <a:ext uri="{FF2B5EF4-FFF2-40B4-BE49-F238E27FC236}">
                <a16:creationId xmlns:a16="http://schemas.microsoft.com/office/drawing/2014/main" id="{515AE1C6-E3FD-C2C9-84DA-C54BC2DB8E8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95248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 1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D5D6FC91-6960-C2E4-AFE9-394AE8421D4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392333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 2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2" name="Espace réservé du texte 8">
            <a:extLst>
              <a:ext uri="{FF2B5EF4-FFF2-40B4-BE49-F238E27FC236}">
                <a16:creationId xmlns:a16="http://schemas.microsoft.com/office/drawing/2014/main" id="{C20A5C7E-FD04-652A-CAC9-7609A550094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95248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3" name="Espace réservé du texte 5">
            <a:extLst>
              <a:ext uri="{FF2B5EF4-FFF2-40B4-BE49-F238E27FC236}">
                <a16:creationId xmlns:a16="http://schemas.microsoft.com/office/drawing/2014/main" id="{35A6A481-A135-7836-9B1C-3FA549288E2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>
                <a:latin typeface="Avenir Next LT Pro" panose="020B0504020202020204" pitchFamily="34" charset="0"/>
              </a:defRPr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>
                <a:latin typeface="Avenir Next LT Pro" panose="020B0504020202020204" pitchFamily="34" charset="0"/>
              </a:defRPr>
            </a:lvl4pPr>
            <a:lvl5pPr>
              <a:defRPr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4" name="Espace réservé du texte 12">
            <a:extLst>
              <a:ext uri="{FF2B5EF4-FFF2-40B4-BE49-F238E27FC236}">
                <a16:creationId xmlns:a16="http://schemas.microsoft.com/office/drawing/2014/main" id="{E5896762-F5A0-5F75-662F-59D21CF1990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5" name="Espace réservé du texte 12">
            <a:extLst>
              <a:ext uri="{FF2B5EF4-FFF2-40B4-BE49-F238E27FC236}">
                <a16:creationId xmlns:a16="http://schemas.microsoft.com/office/drawing/2014/main" id="{518C6E6D-27E5-CA4E-4EFD-50347834DE6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26" name="Espace réservé du texte 8">
            <a:extLst>
              <a:ext uri="{FF2B5EF4-FFF2-40B4-BE49-F238E27FC236}">
                <a16:creationId xmlns:a16="http://schemas.microsoft.com/office/drawing/2014/main" id="{6DF51B22-0124-9A75-9FE8-DA5BC3497FF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72591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</p:spTree>
    <p:extLst>
      <p:ext uri="{BB962C8B-B14F-4D97-AF65-F5344CB8AC3E}">
        <p14:creationId xmlns:p14="http://schemas.microsoft.com/office/powerpoint/2010/main" val="27164784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pages interie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7" name="Espace réservé pour une image  3">
            <a:extLst>
              <a:ext uri="{FF2B5EF4-FFF2-40B4-BE49-F238E27FC236}">
                <a16:creationId xmlns:a16="http://schemas.microsoft.com/office/drawing/2014/main" id="{515AE1C6-E3FD-C2C9-84DA-C54BC2DB8E8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934038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D5D6FC91-6960-C2E4-AFE9-394AE8421D4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172000" y="875654"/>
            <a:ext cx="3221999" cy="5067946"/>
          </a:xfr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droite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>
                <a:latin typeface="Avenir Next LT Pro" panose="020B0504020202020204" pitchFamily="34" charset="0"/>
              </a:defRPr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>
                <a:latin typeface="Avenir Next LT Pro" panose="020B0504020202020204" pitchFamily="34" charset="0"/>
              </a:defRPr>
            </a:lvl4pPr>
            <a:lvl5pPr>
              <a:defRPr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10096385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205C3503-81F6-F908-8148-AA5DB58571E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381" b="22705"/>
          <a:stretch/>
        </p:blipFill>
        <p:spPr>
          <a:xfrm rot="10800000">
            <a:off x="6887215" y="-1"/>
            <a:ext cx="5304785" cy="5300935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Titre de la présentation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300039" y="2346451"/>
            <a:ext cx="11591924" cy="386916"/>
          </a:xfrm>
        </p:spPr>
        <p:txBody>
          <a:bodyPr/>
          <a:lstStyle>
            <a:lvl1pPr marL="0" indent="0" algn="ctr">
              <a:buNone/>
              <a:defRPr sz="2000" b="1" i="0" cap="all" baseline="0">
                <a:solidFill>
                  <a:srgbClr val="D9117E"/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SUR-TITRES DU MASQUE</a:t>
            </a:r>
          </a:p>
        </p:txBody>
      </p:sp>
      <p:sp>
        <p:nvSpPr>
          <p:cNvPr id="10" name="Espace réservé pour une image  9">
            <a:extLst>
              <a:ext uri="{FF2B5EF4-FFF2-40B4-BE49-F238E27FC236}">
                <a16:creationId xmlns:a16="http://schemas.microsoft.com/office/drawing/2014/main" id="{7CAE4518-7F82-8431-90A1-1A4973FE352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810919" y="3640011"/>
            <a:ext cx="2570162" cy="1535112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fr-FR" dirty="0"/>
              <a:t>Logo client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- couverure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5D69F10-A7F4-65FC-BE94-6C525A6CFF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016829" y="321"/>
            <a:ext cx="8175170" cy="685735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>
                <a:latin typeface="Avenir Next LT Pro" panose="020B0504020202020204" pitchFamily="34" charset="0"/>
              </a:defRPr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>
                <a:latin typeface="Avenir Next LT Pro" panose="020B0504020202020204" pitchFamily="34" charset="0"/>
              </a:defRPr>
            </a:lvl4pPr>
            <a:lvl5pPr>
              <a:defRPr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6" name="Espace réservé pour une image  3">
            <a:extLst>
              <a:ext uri="{FF2B5EF4-FFF2-40B4-BE49-F238E27FC236}">
                <a16:creationId xmlns:a16="http://schemas.microsoft.com/office/drawing/2014/main" id="{AEF74903-538A-E08B-E099-3782383B476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95523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21441716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- Selection pages interie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5D69F10-A7F4-65FC-BE94-6C525A6CFF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016829" y="321"/>
            <a:ext cx="8175170" cy="685735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>
                <a:latin typeface="Avenir Next LT Pro" panose="020B0504020202020204" pitchFamily="34" charset="0"/>
              </a:defRPr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>
                <a:latin typeface="Avenir Next LT Pro" panose="020B0504020202020204" pitchFamily="34" charset="0"/>
              </a:defRPr>
            </a:lvl4pPr>
            <a:lvl5pPr>
              <a:defRPr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pour une image  3">
            <a:extLst>
              <a:ext uri="{FF2B5EF4-FFF2-40B4-BE49-F238E27FC236}">
                <a16:creationId xmlns:a16="http://schemas.microsoft.com/office/drawing/2014/main" id="{4CDE07B7-04E8-52B4-096E-F2E057839561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261989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page droite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6" name="Espace réservé pour une image  3">
            <a:extLst>
              <a:ext uri="{FF2B5EF4-FFF2-40B4-BE49-F238E27FC236}">
                <a16:creationId xmlns:a16="http://schemas.microsoft.com/office/drawing/2014/main" id="{AEF74903-538A-E08B-E099-3782383B476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835297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26033670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pages interie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867494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pour une image  3">
            <a:extLst>
              <a:ext uri="{FF2B5EF4-FFF2-40B4-BE49-F238E27FC236}">
                <a16:creationId xmlns:a16="http://schemas.microsoft.com/office/drawing/2014/main" id="{FB48B976-B273-4FC2-6476-8D13B4878F8C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096000" y="875654"/>
            <a:ext cx="3221999" cy="5068800"/>
          </a:xfr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10" name="Espace réservé du texte 8">
            <a:extLst>
              <a:ext uri="{FF2B5EF4-FFF2-40B4-BE49-F238E27FC236}">
                <a16:creationId xmlns:a16="http://schemas.microsoft.com/office/drawing/2014/main" id="{5C63F3D4-EEB9-5414-1726-6658271F441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2696" y="6121400"/>
            <a:ext cx="5133593" cy="181429"/>
          </a:xfrm>
        </p:spPr>
        <p:txBody>
          <a:bodyPr/>
          <a:lstStyle>
            <a:lvl1pPr algn="ctr">
              <a:defRPr sz="900" b="1" i="0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B00DEFBF-48A4-7A83-DA38-9970B4110C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76049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4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314400" y="882000"/>
            <a:ext cx="3564000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A4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FFD217E5-A4ED-0094-7153-696AA8D894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1" name="Espace réservé du texte 8">
            <a:extLst>
              <a:ext uri="{FF2B5EF4-FFF2-40B4-BE49-F238E27FC236}">
                <a16:creationId xmlns:a16="http://schemas.microsoft.com/office/drawing/2014/main" id="{407C7ADF-923B-8C19-33FF-3CEBF99703C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91391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8D94E9F1-F10C-25D9-AA29-CE461E0116E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>
                <a:latin typeface="Avenir Next LT Pro" panose="020B0504020202020204" pitchFamily="34" charset="0"/>
              </a:defRPr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>
                <a:latin typeface="Avenir Next LT Pro" panose="020B0504020202020204" pitchFamily="34" charset="0"/>
              </a:defRPr>
            </a:lvl4pPr>
            <a:lvl5pPr>
              <a:defRPr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5" name="Espace réservé du texte 12">
            <a:extLst>
              <a:ext uri="{FF2B5EF4-FFF2-40B4-BE49-F238E27FC236}">
                <a16:creationId xmlns:a16="http://schemas.microsoft.com/office/drawing/2014/main" id="{508C3A92-EF6D-0CDB-FCDA-EB6142D4B43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25265C38-4B32-75BA-8548-74594E3496D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507807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301068" y="875654"/>
            <a:ext cx="3394774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A4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87692" y="6121400"/>
            <a:ext cx="3208149" cy="221735"/>
          </a:xfrm>
        </p:spPr>
        <p:txBody>
          <a:bodyPr/>
          <a:lstStyle>
            <a:lvl1pPr algn="ctr">
              <a:defRPr sz="900" b="1" i="0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30648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emo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21"/>
            <a:ext cx="12192000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738394" y="711794"/>
            <a:ext cx="2706746" cy="523266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Kakémono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87692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51933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emono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21"/>
            <a:ext cx="12192000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541846" y="711794"/>
            <a:ext cx="2706746" cy="523266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Kakémono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91144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6" name="Espace réservé pour une image  4">
            <a:extLst>
              <a:ext uri="{FF2B5EF4-FFF2-40B4-BE49-F238E27FC236}">
                <a16:creationId xmlns:a16="http://schemas.microsoft.com/office/drawing/2014/main" id="{58DB85C6-64E1-5873-EB26-B59408B6227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631113" y="0"/>
            <a:ext cx="4560887" cy="6858000"/>
          </a:xfrm>
          <a:pattFill prst="wdDnDiag">
            <a:fgClr>
              <a:schemeClr val="bg2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fr-FR" dirty="0"/>
              <a:t>Insérer la mise en situation</a:t>
            </a:r>
          </a:p>
        </p:txBody>
      </p:sp>
    </p:spTree>
    <p:extLst>
      <p:ext uri="{BB962C8B-B14F-4D97-AF65-F5344CB8AC3E}">
        <p14:creationId xmlns:p14="http://schemas.microsoft.com/office/powerpoint/2010/main" val="255261755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3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642"/>
            <a:ext cx="7913823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90247" y="898907"/>
            <a:ext cx="6159193" cy="47014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BD2B15B-0F13-4127-3B67-D71CC2562FAA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634208" y="0"/>
            <a:ext cx="45577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Espace réservé pour une image  3">
            <a:extLst>
              <a:ext uri="{FF2B5EF4-FFF2-40B4-BE49-F238E27FC236}">
                <a16:creationId xmlns:a16="http://schemas.microsoft.com/office/drawing/2014/main" id="{8232059A-81F7-0220-AB8B-B7AB66B6C66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137397" y="1337381"/>
            <a:ext cx="3460092" cy="258276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13029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10233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m2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642"/>
            <a:ext cx="7913823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129562" y="718900"/>
            <a:ext cx="3325786" cy="490689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2m2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BD2B15B-0F13-4127-3B67-D71CC2562FA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634208" y="0"/>
            <a:ext cx="45577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Espace réservé pour une image  3">
            <a:extLst>
              <a:ext uri="{FF2B5EF4-FFF2-40B4-BE49-F238E27FC236}">
                <a16:creationId xmlns:a16="http://schemas.microsoft.com/office/drawing/2014/main" id="{8232059A-81F7-0220-AB8B-B7AB66B6C66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794750" y="1908313"/>
            <a:ext cx="2237685" cy="32699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2m2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13029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95342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14"/>
          <a:stretch/>
        </p:blipFill>
        <p:spPr>
          <a:xfrm>
            <a:off x="-1" y="642"/>
            <a:ext cx="12192001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016402" y="898907"/>
            <a:ext cx="6159193" cy="47014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1923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4818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DB201569-E60C-97FE-52AC-C68E962EF2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144" t="19518" r="27990" b="19425"/>
          <a:stretch/>
        </p:blipFill>
        <p:spPr>
          <a:xfrm>
            <a:off x="7565571" y="1"/>
            <a:ext cx="4626429" cy="5243972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300038" y="3429000"/>
            <a:ext cx="11514010" cy="1893385"/>
          </a:xfrm>
        </p:spPr>
        <p:txBody>
          <a:bodyPr lIns="0" tIns="0" rIns="0" bIns="0" anchor="b"/>
          <a:lstStyle>
            <a:lvl1pPr algn="l">
              <a:lnSpc>
                <a:spcPts val="7860"/>
              </a:lnSpc>
              <a:defRPr sz="8800" b="1" cap="none" baseline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</a:defRPr>
            </a:lvl1pPr>
          </a:lstStyle>
          <a:p>
            <a:r>
              <a:rPr lang="fr-FR" dirty="0"/>
              <a:t>Titre de </a:t>
            </a:r>
            <a:br>
              <a:rPr lang="fr-FR" dirty="0"/>
            </a:br>
            <a:r>
              <a:rPr lang="fr-FR" dirty="0"/>
              <a:t>la section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300038" y="5243972"/>
            <a:ext cx="11587162" cy="395073"/>
          </a:xfrm>
        </p:spPr>
        <p:txBody>
          <a:bodyPr lIns="0" tIns="0" rIns="0" bIns="0" anchor="t"/>
          <a:lstStyle>
            <a:lvl1pPr marL="0" indent="0">
              <a:buNone/>
              <a:defRPr sz="1800" b="1" cap="all" baseline="0">
                <a:solidFill>
                  <a:srgbClr val="D9117E"/>
                </a:solidFill>
                <a:latin typeface="Avenir Next LT Pro" panose="020B05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Sous-titre de la section</a:t>
            </a:r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89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pport divers + M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191F46D1-BCCD-572B-6D00-F352E08E96D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631113" y="0"/>
            <a:ext cx="4560887" cy="6858000"/>
          </a:xfrm>
          <a:pattFill prst="wdDnDiag">
            <a:fgClr>
              <a:schemeClr val="bg2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fr-FR" dirty="0"/>
              <a:t>Insérer la mise en situation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61332" y="5158692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3" name="Espace réservé pour une image  3">
            <a:extLst>
              <a:ext uri="{FF2B5EF4-FFF2-40B4-BE49-F238E27FC236}">
                <a16:creationId xmlns:a16="http://schemas.microsoft.com/office/drawing/2014/main" id="{EFE32981-017F-40F8-BE59-470D6553675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252528" y="1259858"/>
            <a:ext cx="3625758" cy="367982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133734595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- Smartph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88580F2A-F5DD-EEB0-FF99-7A3968E3AC84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016829" y="0"/>
            <a:ext cx="81934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>
                <a:latin typeface="Avenir Next LT Pro" panose="020B0504020202020204" pitchFamily="34" charset="0"/>
              </a:defRPr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>
                <a:latin typeface="Avenir Next LT Pro" panose="020B0504020202020204" pitchFamily="34" charset="0"/>
              </a:defRPr>
            </a:lvl4pPr>
            <a:lvl5pPr>
              <a:defRPr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62595CD2-B0AF-7882-529B-B33A55865EDC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 bwMode="auto">
          <a:xfrm>
            <a:off x="6885433" y="936702"/>
            <a:ext cx="2263698" cy="4824018"/>
          </a:xfrm>
          <a:custGeom>
            <a:avLst/>
            <a:gdLst>
              <a:gd name="connsiteX0" fmla="*/ 0 w 2256504"/>
              <a:gd name="connsiteY0" fmla="*/ 376092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76092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76092 h 4911725"/>
              <a:gd name="connsiteX0" fmla="*/ 0 w 2256504"/>
              <a:gd name="connsiteY0" fmla="*/ 348591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76092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48591 h 4911725"/>
              <a:gd name="connsiteX0" fmla="*/ 0 w 2256504"/>
              <a:gd name="connsiteY0" fmla="*/ 348591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34841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48591 h 4911725"/>
              <a:gd name="connsiteX0" fmla="*/ 195 w 2256699"/>
              <a:gd name="connsiteY0" fmla="*/ 348591 h 4911725"/>
              <a:gd name="connsiteX1" fmla="*/ 376287 w 2256699"/>
              <a:gd name="connsiteY1" fmla="*/ 0 h 4911725"/>
              <a:gd name="connsiteX2" fmla="*/ 1880607 w 2256699"/>
              <a:gd name="connsiteY2" fmla="*/ 0 h 4911725"/>
              <a:gd name="connsiteX3" fmla="*/ 2256699 w 2256699"/>
              <a:gd name="connsiteY3" fmla="*/ 334841 h 4911725"/>
              <a:gd name="connsiteX4" fmla="*/ 2256699 w 2256699"/>
              <a:gd name="connsiteY4" fmla="*/ 4535633 h 4911725"/>
              <a:gd name="connsiteX5" fmla="*/ 1880607 w 2256699"/>
              <a:gd name="connsiteY5" fmla="*/ 4911725 h 4911725"/>
              <a:gd name="connsiteX6" fmla="*/ 376287 w 2256699"/>
              <a:gd name="connsiteY6" fmla="*/ 4911725 h 4911725"/>
              <a:gd name="connsiteX7" fmla="*/ 195 w 2256699"/>
              <a:gd name="connsiteY7" fmla="*/ 4535633 h 4911725"/>
              <a:gd name="connsiteX8" fmla="*/ 195 w 2256699"/>
              <a:gd name="connsiteY8" fmla="*/ 348591 h 4911725"/>
              <a:gd name="connsiteX0" fmla="*/ 195 w 2256699"/>
              <a:gd name="connsiteY0" fmla="*/ 348591 h 4911725"/>
              <a:gd name="connsiteX1" fmla="*/ 376287 w 2256699"/>
              <a:gd name="connsiteY1" fmla="*/ 0 h 4911725"/>
              <a:gd name="connsiteX2" fmla="*/ 1880607 w 2256699"/>
              <a:gd name="connsiteY2" fmla="*/ 0 h 4911725"/>
              <a:gd name="connsiteX3" fmla="*/ 2256699 w 2256699"/>
              <a:gd name="connsiteY3" fmla="*/ 334841 h 4911725"/>
              <a:gd name="connsiteX4" fmla="*/ 2256699 w 2256699"/>
              <a:gd name="connsiteY4" fmla="*/ 4535633 h 4911725"/>
              <a:gd name="connsiteX5" fmla="*/ 1880607 w 2256699"/>
              <a:gd name="connsiteY5" fmla="*/ 4911725 h 4911725"/>
              <a:gd name="connsiteX6" fmla="*/ 376287 w 2256699"/>
              <a:gd name="connsiteY6" fmla="*/ 4911725 h 4911725"/>
              <a:gd name="connsiteX7" fmla="*/ 195 w 2256699"/>
              <a:gd name="connsiteY7" fmla="*/ 4535633 h 4911725"/>
              <a:gd name="connsiteX8" fmla="*/ 195 w 2256699"/>
              <a:gd name="connsiteY8" fmla="*/ 348591 h 4911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56699" h="4911725">
                <a:moveTo>
                  <a:pt x="195" y="348591"/>
                </a:moveTo>
                <a:cubicBezTo>
                  <a:pt x="195" y="140881"/>
                  <a:pt x="168577" y="0"/>
                  <a:pt x="376287" y="0"/>
                </a:cubicBezTo>
                <a:lnTo>
                  <a:pt x="1880607" y="0"/>
                </a:lnTo>
                <a:cubicBezTo>
                  <a:pt x="2088317" y="0"/>
                  <a:pt x="2256699" y="127131"/>
                  <a:pt x="2256699" y="334841"/>
                </a:cubicBezTo>
                <a:lnTo>
                  <a:pt x="2256699" y="4535633"/>
                </a:lnTo>
                <a:cubicBezTo>
                  <a:pt x="2256699" y="4791469"/>
                  <a:pt x="2088317" y="4911725"/>
                  <a:pt x="1880607" y="4911725"/>
                </a:cubicBezTo>
                <a:lnTo>
                  <a:pt x="376287" y="4911725"/>
                </a:lnTo>
                <a:cubicBezTo>
                  <a:pt x="168577" y="4911725"/>
                  <a:pt x="-6680" y="4818970"/>
                  <a:pt x="195" y="4535633"/>
                </a:cubicBezTo>
                <a:lnTo>
                  <a:pt x="195" y="348591"/>
                </a:lnTo>
                <a:close/>
              </a:path>
            </a:pathLst>
          </a:custGeo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  <a:effectLst>
            <a:softEdge rad="12700"/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fr-FR" dirty="0"/>
              <a:t>Image </a:t>
            </a:r>
            <a:br>
              <a:rPr lang="fr-FR" dirty="0"/>
            </a:br>
            <a:r>
              <a:rPr lang="fr-FR" dirty="0"/>
              <a:t>à insérer</a:t>
            </a:r>
          </a:p>
        </p:txBody>
      </p:sp>
    </p:spTree>
    <p:extLst>
      <p:ext uri="{BB962C8B-B14F-4D97-AF65-F5344CB8AC3E}">
        <p14:creationId xmlns:p14="http://schemas.microsoft.com/office/powerpoint/2010/main" val="283404679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te web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14"/>
          <a:stretch/>
        </p:blipFill>
        <p:spPr>
          <a:xfrm>
            <a:off x="-1" y="642"/>
            <a:ext cx="12192001" cy="6857358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411A16C4-089F-FE48-047F-F9AF2F3D202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073" y="-236858"/>
            <a:ext cx="11273848" cy="7046155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617785" y="865162"/>
            <a:ext cx="8950569" cy="521911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Site web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1923" y="6312548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61079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plein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084653-6E0F-BE84-9B9A-98A48352CCD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1999" cy="584140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fr-FR" dirty="0"/>
              <a:t>Visuel à insérer ici !</a:t>
            </a:r>
          </a:p>
        </p:txBody>
      </p:sp>
      <p:sp>
        <p:nvSpPr>
          <p:cNvPr id="2" name="Espace réservé du texte 8">
            <a:extLst>
              <a:ext uri="{FF2B5EF4-FFF2-40B4-BE49-F238E27FC236}">
                <a16:creationId xmlns:a16="http://schemas.microsoft.com/office/drawing/2014/main" id="{7A8C3047-58F4-AE54-1FBF-CABBD9DDD9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683153" y="6390341"/>
            <a:ext cx="3208149" cy="221735"/>
          </a:xfrm>
        </p:spPr>
        <p:txBody>
          <a:bodyPr/>
          <a:lstStyle>
            <a:lvl1pPr algn="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Description courte 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371415426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Master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133130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 d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Merci !</a:t>
            </a:r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E914160F-37F6-A360-9437-209BFC9B5700}"/>
              </a:ext>
            </a:extLst>
          </p:cNvPr>
          <p:cNvSpPr/>
          <p:nvPr userDrawn="1"/>
        </p:nvSpPr>
        <p:spPr>
          <a:xfrm>
            <a:off x="3696042" y="684991"/>
            <a:ext cx="4799912" cy="4799912"/>
          </a:xfrm>
          <a:prstGeom prst="ellipse">
            <a:avLst/>
          </a:prstGeom>
          <a:noFill/>
          <a:ln w="76200">
            <a:solidFill>
              <a:srgbClr val="D911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F12B403-1086-DB8B-5002-B8AAFC2969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10434009" y="3592286"/>
            <a:ext cx="1757991" cy="3265714"/>
          </a:xfrm>
          <a:prstGeom prst="rect">
            <a:avLst/>
          </a:prstGeom>
        </p:spPr>
      </p:pic>
      <p:pic>
        <p:nvPicPr>
          <p:cNvPr id="3" name="Picture 2" descr="Notre Pôle Jardin &amp; Terroir | Groupe LORCA">
            <a:extLst>
              <a:ext uri="{FF2B5EF4-FFF2-40B4-BE49-F238E27FC236}">
                <a16:creationId xmlns:a16="http://schemas.microsoft.com/office/drawing/2014/main" id="{833D02B8-AA59-AA36-30B0-526F23694E6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49678" y="6330134"/>
            <a:ext cx="824774" cy="384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>
            <a:extLst>
              <a:ext uri="{FF2B5EF4-FFF2-40B4-BE49-F238E27FC236}">
                <a16:creationId xmlns:a16="http://schemas.microsoft.com/office/drawing/2014/main" id="{6C18CCF0-894E-A7DC-F0C3-4274AAABD5F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85589" y="6330134"/>
            <a:ext cx="717335" cy="387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190171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2/9/2026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7371423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F62022-F92A-46BE-B770-175C3A106A10}" type="datetimeFigureOut">
              <a:rPr lang="fr-FR"/>
              <a:pPr>
                <a:defRPr/>
              </a:pPr>
              <a:t>09/02/2026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CD3046-38EA-470F-8399-34B1DDA6683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3328880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>
            <a:lvl1pPr>
              <a:defRPr b="1">
                <a:latin typeface="Avenir Next LT Pro" panose="020B05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Avenir Next LT Pro" panose="020B05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09/02/2026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170485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2A1B42-FE22-4FCF-9A57-A534C68A0BD0}" type="datetimeFigureOut">
              <a:rPr lang="fr-FR"/>
              <a:pPr>
                <a:defRPr/>
              </a:pPr>
              <a:t>09/02/2026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AC8A65-8773-4D04-9978-5C5E9D8C131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35668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A2367062-BAAF-03C1-2F8E-D2954B192B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68853" y="1513115"/>
            <a:ext cx="9854293" cy="2089482"/>
          </a:xfrm>
        </p:spPr>
        <p:txBody>
          <a:bodyPr/>
          <a:lstStyle>
            <a:lvl1pPr algn="ctr">
              <a:defRPr>
                <a:latin typeface="Avenir Next LT Pro" panose="020B0504020202020204" pitchFamily="34" charset="0"/>
              </a:defRPr>
            </a:lvl1pPr>
            <a:lvl2pPr algn="ctr">
              <a:defRPr/>
            </a:lvl2pPr>
            <a:lvl3pPr algn="ctr">
              <a:defRPr>
                <a:latin typeface="Avenir Next LT Pro" panose="020B0504020202020204" pitchFamily="34" charset="0"/>
              </a:defRPr>
            </a:lvl3pPr>
            <a:lvl4pPr algn="ctr">
              <a:defRPr>
                <a:latin typeface="Avenir Next LT Pro" panose="020B0504020202020204" pitchFamily="34" charset="0"/>
              </a:defRPr>
            </a:lvl4pPr>
            <a:lvl5pPr algn="ctr">
              <a:defRPr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26C80F1-D077-AC5A-5E2F-8FCB310327B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0ED342DB-11A0-9C43-3B77-3246F540E39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00038" y="4598377"/>
            <a:ext cx="3692037" cy="1243623"/>
          </a:xfrm>
        </p:spPr>
        <p:txBody>
          <a:bodyPr/>
          <a:lstStyle>
            <a:lvl1pPr algn="ctr">
              <a:defRPr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160EF6EC-07C5-50B3-EBAD-23F6AD691CA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256026" y="4598377"/>
            <a:ext cx="3692037" cy="1243623"/>
          </a:xfrm>
        </p:spPr>
        <p:txBody>
          <a:bodyPr/>
          <a:lstStyle>
            <a:lvl1pPr algn="ctr">
              <a:defRPr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10" name="Espace réservé du texte 6">
            <a:extLst>
              <a:ext uri="{FF2B5EF4-FFF2-40B4-BE49-F238E27FC236}">
                <a16:creationId xmlns:a16="http://schemas.microsoft.com/office/drawing/2014/main" id="{26FC5C49-184D-0FE3-D477-33E827ED240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212015" y="4598377"/>
            <a:ext cx="3692037" cy="1243623"/>
          </a:xfrm>
        </p:spPr>
        <p:txBody>
          <a:bodyPr/>
          <a:lstStyle>
            <a:lvl1pPr algn="ctr">
              <a:defRPr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pic>
        <p:nvPicPr>
          <p:cNvPr id="11" name="Picture 2" descr="Audika fait évoluer son identité visuelle pour répondre aux enjeux de demain">
            <a:extLst>
              <a:ext uri="{FF2B5EF4-FFF2-40B4-BE49-F238E27FC236}">
                <a16:creationId xmlns:a16="http://schemas.microsoft.com/office/drawing/2014/main" id="{84C4599F-161F-D208-6144-EE72F5564BD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23920" y="6042527"/>
            <a:ext cx="1253067" cy="704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rgbClr val="231F20"/>
                </a:solidFill>
                <a:latin typeface="Playfair Display"/>
                <a:cs typeface="Playfair Display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2/9/2026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411072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qu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7" name="Espace réservé du graphique 6">
            <a:extLst>
              <a:ext uri="{FF2B5EF4-FFF2-40B4-BE49-F238E27FC236}">
                <a16:creationId xmlns:a16="http://schemas.microsoft.com/office/drawing/2014/main" id="{0952ADC7-2B26-6D46-4112-7C02C800697B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750382" y="1376363"/>
            <a:ext cx="1069123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fr-FR" dirty="0"/>
              <a:t>Cliquez sur l'icône pour ajouter un graphique</a:t>
            </a:r>
          </a:p>
        </p:txBody>
      </p:sp>
      <p:pic>
        <p:nvPicPr>
          <p:cNvPr id="8" name="Picture 2" descr="Audika fait évoluer son identité visuelle pour répondre aux enjeux de demain">
            <a:extLst>
              <a:ext uri="{FF2B5EF4-FFF2-40B4-BE49-F238E27FC236}">
                <a16:creationId xmlns:a16="http://schemas.microsoft.com/office/drawing/2014/main" id="{033DEED5-5FC6-3F60-9B0F-CC80D6A8781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23920" y="6042527"/>
            <a:ext cx="1253067" cy="704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421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8" name="Espace réservé du tableau 5">
            <a:extLst>
              <a:ext uri="{FF2B5EF4-FFF2-40B4-BE49-F238E27FC236}">
                <a16:creationId xmlns:a16="http://schemas.microsoft.com/office/drawing/2014/main" id="{AB914D5F-A063-789C-B4B0-88D93B39F12F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750888" y="1376363"/>
            <a:ext cx="1069022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fr-FR" dirty="0"/>
              <a:t>Cliquez sur l'icône pour ajouter un tableau</a:t>
            </a:r>
          </a:p>
        </p:txBody>
      </p:sp>
      <p:pic>
        <p:nvPicPr>
          <p:cNvPr id="7" name="Picture 2" descr="Audika fait évoluer son identité visuelle pour répondre aux enjeux de demain">
            <a:extLst>
              <a:ext uri="{FF2B5EF4-FFF2-40B4-BE49-F238E27FC236}">
                <a16:creationId xmlns:a16="http://schemas.microsoft.com/office/drawing/2014/main" id="{B0BFD0B8-6CC1-01DA-D472-1276B430A93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23920" y="6042527"/>
            <a:ext cx="1253067" cy="704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85140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FCCC2473-4A4B-B9E1-B78C-666559A605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5400000">
            <a:off x="10219985" y="128929"/>
            <a:ext cx="2090058" cy="1853971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012599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6" name="Espace réservé pour une image  4">
            <a:extLst>
              <a:ext uri="{FF2B5EF4-FFF2-40B4-BE49-F238E27FC236}">
                <a16:creationId xmlns:a16="http://schemas.microsoft.com/office/drawing/2014/main" id="{EE0BB363-6214-1183-DD20-6D8DFBBFB23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690486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7" name="Espace réservé pour une image  4">
            <a:extLst>
              <a:ext uri="{FF2B5EF4-FFF2-40B4-BE49-F238E27FC236}">
                <a16:creationId xmlns:a16="http://schemas.microsoft.com/office/drawing/2014/main" id="{FB126137-739F-961C-C625-5221CC78DEE4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68373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8" name="Espace réservé pour une image  4">
            <a:extLst>
              <a:ext uri="{FF2B5EF4-FFF2-40B4-BE49-F238E27FC236}">
                <a16:creationId xmlns:a16="http://schemas.microsoft.com/office/drawing/2014/main" id="{4016B80F-F35A-43F1-9FFA-CE866D0EB367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9046260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B37C910B-F47D-09C7-636F-F78CCACE591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012825" y="4757056"/>
            <a:ext cx="2100263" cy="1084943"/>
          </a:xfrm>
        </p:spPr>
        <p:txBody>
          <a:bodyPr/>
          <a:lstStyle>
            <a:lvl1pPr algn="ctr">
              <a:defRPr>
                <a:latin typeface="Avenir Next LT Pro" panose="020B0504020202020204" pitchFamily="34" charset="0"/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12" name="Espace réservé du texte 10">
            <a:extLst>
              <a:ext uri="{FF2B5EF4-FFF2-40B4-BE49-F238E27FC236}">
                <a16:creationId xmlns:a16="http://schemas.microsoft.com/office/drawing/2014/main" id="{C5F66780-5F66-40C6-F0CD-DBD9CB19B56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690485" y="4757057"/>
            <a:ext cx="2100263" cy="1084943"/>
          </a:xfrm>
        </p:spPr>
        <p:txBody>
          <a:bodyPr/>
          <a:lstStyle>
            <a:lvl1pPr algn="ctr">
              <a:defRPr>
                <a:latin typeface="Avenir Next LT Pro" panose="020B0504020202020204" pitchFamily="34" charset="0"/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13" name="Espace réservé du texte 10">
            <a:extLst>
              <a:ext uri="{FF2B5EF4-FFF2-40B4-BE49-F238E27FC236}">
                <a16:creationId xmlns:a16="http://schemas.microsoft.com/office/drawing/2014/main" id="{F68F82DE-2693-AD98-B95F-D0F0742EE38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346599" y="4757057"/>
            <a:ext cx="2100263" cy="1084943"/>
          </a:xfrm>
        </p:spPr>
        <p:txBody>
          <a:bodyPr/>
          <a:lstStyle>
            <a:lvl1pPr algn="ctr">
              <a:defRPr>
                <a:latin typeface="Avenir Next LT Pro" panose="020B0504020202020204" pitchFamily="34" charset="0"/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14" name="Espace réservé du texte 10">
            <a:extLst>
              <a:ext uri="{FF2B5EF4-FFF2-40B4-BE49-F238E27FC236}">
                <a16:creationId xmlns:a16="http://schemas.microsoft.com/office/drawing/2014/main" id="{F8606E93-09A0-BB0F-FCE3-69F1A1CE46B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046256" y="4757057"/>
            <a:ext cx="2100263" cy="1084943"/>
          </a:xfrm>
        </p:spPr>
        <p:txBody>
          <a:bodyPr/>
          <a:lstStyle>
            <a:lvl1pPr algn="ctr">
              <a:defRPr>
                <a:latin typeface="Avenir Next LT Pro" panose="020B0504020202020204" pitchFamily="34" charset="0"/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2990873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08F31489-C00C-9C7E-4DA8-0D22ED6339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5570" b="22378"/>
          <a:stretch/>
        </p:blipFill>
        <p:spPr>
          <a:xfrm rot="10800000">
            <a:off x="7938356" y="0"/>
            <a:ext cx="3953607" cy="3429000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3354" y="1233804"/>
            <a:ext cx="7038609" cy="529544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53354" y="1752461"/>
            <a:ext cx="7038609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53354" y="2145935"/>
            <a:ext cx="7038609" cy="4254500"/>
          </a:xfr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  <a:lvl2pPr>
              <a:defRPr/>
            </a:lvl2pPr>
            <a:lvl3pPr>
              <a:defRPr>
                <a:latin typeface="Avenir Next LT Pro" panose="020B0504020202020204" pitchFamily="34" charset="0"/>
              </a:defRPr>
            </a:lvl3pPr>
            <a:lvl4pPr>
              <a:defRPr>
                <a:latin typeface="Avenir Next LT Pro" panose="020B0504020202020204" pitchFamily="34" charset="0"/>
              </a:defRPr>
            </a:lvl4pPr>
            <a:lvl5pPr>
              <a:defRPr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8664698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visuel horizont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8CBAF926-0A1D-A047-D854-D5A5FD4F68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5400000">
            <a:off x="10360230" y="109649"/>
            <a:ext cx="1941417" cy="1722120"/>
          </a:xfrm>
          <a:prstGeom prst="rect">
            <a:avLst/>
          </a:prstGeom>
        </p:spPr>
      </p:pic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084653-6E0F-BE84-9B9A-98A48352CCD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00039" y="476249"/>
            <a:ext cx="11591264" cy="379977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fr-FR" dirty="0"/>
              <a:t>Visuel à insérer ici !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3724F389-276E-D8C5-0909-D1D88EA6EF0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270248" y="4522762"/>
            <a:ext cx="7621715" cy="1648421"/>
          </a:xfr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  <a:lvl2pPr>
              <a:defRPr/>
            </a:lvl2pPr>
            <a:lvl3pPr>
              <a:defRPr>
                <a:latin typeface="Avenir Next LT Pro" panose="020B0504020202020204" pitchFamily="34" charset="0"/>
              </a:defRPr>
            </a:lvl3pPr>
            <a:lvl4pPr>
              <a:defRPr>
                <a:latin typeface="Avenir Next LT Pro" panose="020B0504020202020204" pitchFamily="34" charset="0"/>
              </a:defRPr>
            </a:lvl4pPr>
            <a:lvl5pPr>
              <a:defRPr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E227B422-4B47-9BCE-E498-D6A9B3FFDF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52276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8" name="Espace réservé du texte 3">
            <a:extLst>
              <a:ext uri="{FF2B5EF4-FFF2-40B4-BE49-F238E27FC236}">
                <a16:creationId xmlns:a16="http://schemas.microsoft.com/office/drawing/2014/main" id="{011DCF7F-388F-91C7-8F04-B4DE58FCF7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550150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C4425AD-6CEF-9CFB-91FF-75DC7DCD0BCA}"/>
              </a:ext>
            </a:extLst>
          </p:cNvPr>
          <p:cNvSpPr/>
          <p:nvPr userDrawn="1"/>
        </p:nvSpPr>
        <p:spPr>
          <a:xfrm>
            <a:off x="296864" y="4278815"/>
            <a:ext cx="11591264" cy="45719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08998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image" Target="../media/image1.emf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image" Target="../media/image2.jpeg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300038" y="511261"/>
            <a:ext cx="11591924" cy="758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300037" y="1415143"/>
            <a:ext cx="11591925" cy="4417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Texte du masque (pour passer aux autres styles de texte de la présentation (</a:t>
            </a:r>
            <a:r>
              <a:rPr lang="fr-FR" altLang="fr-FR" dirty="0" err="1"/>
              <a:t>pomme+Y</a:t>
            </a:r>
            <a:r>
              <a:rPr lang="fr-FR" altLang="fr-FR" dirty="0"/>
              <a:t>)</a:t>
            </a:r>
          </a:p>
          <a:p>
            <a:pPr lvl="1"/>
            <a:r>
              <a:rPr lang="fr-FR" altLang="fr-FR" dirty="0"/>
              <a:t>Deuxième niveau</a:t>
            </a:r>
          </a:p>
          <a:p>
            <a:pPr lvl="2"/>
            <a:r>
              <a:rPr lang="fr-FR" altLang="fr-FR" dirty="0"/>
              <a:t>Troisième niveau</a:t>
            </a:r>
          </a:p>
          <a:p>
            <a:pPr lvl="3"/>
            <a:r>
              <a:rPr lang="fr-FR" altLang="fr-FR" dirty="0"/>
              <a:t>Quatrième niveau</a:t>
            </a:r>
          </a:p>
          <a:p>
            <a:pPr lvl="4"/>
            <a:r>
              <a:rPr lang="fr-FR" altLang="fr-FR" dirty="0"/>
              <a:t>Cinquième niveau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FB6DDD0-19CC-4715-CC85-F6EB015D3944}"/>
              </a:ext>
            </a:extLst>
          </p:cNvPr>
          <p:cNvPicPr>
            <a:picLocks noChangeAspect="1"/>
          </p:cNvPicPr>
          <p:nvPr userDrawn="1"/>
        </p:nvPicPr>
        <p:blipFill>
          <a:blip r:embed="rId4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pic>
        <p:nvPicPr>
          <p:cNvPr id="5122" name="Picture 2" descr="Audika fait évoluer son identité visuelle pour répondre aux enjeux de demain">
            <a:extLst>
              <a:ext uri="{FF2B5EF4-FFF2-40B4-BE49-F238E27FC236}">
                <a16:creationId xmlns:a16="http://schemas.microsoft.com/office/drawing/2014/main" id="{5DAE5963-6EE4-EF35-747C-7D2FA24DD92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23920" y="6042527"/>
            <a:ext cx="1253067" cy="704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62" r:id="rId2"/>
    <p:sldLayoutId id="2147483663" r:id="rId3"/>
    <p:sldLayoutId id="2147483661" r:id="rId4"/>
    <p:sldLayoutId id="2147483705" r:id="rId5"/>
    <p:sldLayoutId id="2147483706" r:id="rId6"/>
    <p:sldLayoutId id="2147483688" r:id="rId7"/>
    <p:sldLayoutId id="2147483689" r:id="rId8"/>
    <p:sldLayoutId id="2147483697" r:id="rId9"/>
    <p:sldLayoutId id="2147483690" r:id="rId10"/>
    <p:sldLayoutId id="2147483701" r:id="rId11"/>
    <p:sldLayoutId id="2147483702" r:id="rId12"/>
    <p:sldLayoutId id="2147483698" r:id="rId13"/>
    <p:sldLayoutId id="2147483694" r:id="rId14"/>
    <p:sldLayoutId id="2147483704" r:id="rId15"/>
    <p:sldLayoutId id="2147483679" r:id="rId16"/>
    <p:sldLayoutId id="2147483682" r:id="rId17"/>
    <p:sldLayoutId id="2147483678" r:id="rId18"/>
    <p:sldLayoutId id="2147483680" r:id="rId19"/>
    <p:sldLayoutId id="2147483708" r:id="rId20"/>
    <p:sldLayoutId id="2147483707" r:id="rId21"/>
    <p:sldLayoutId id="2147483681" r:id="rId22"/>
    <p:sldLayoutId id="2147483683" r:id="rId23"/>
    <p:sldLayoutId id="2147483684" r:id="rId24"/>
    <p:sldLayoutId id="2147483691" r:id="rId25"/>
    <p:sldLayoutId id="2147483692" r:id="rId26"/>
    <p:sldLayoutId id="2147483685" r:id="rId27"/>
    <p:sldLayoutId id="2147483699" r:id="rId28"/>
    <p:sldLayoutId id="2147483693" r:id="rId29"/>
    <p:sldLayoutId id="2147483686" r:id="rId30"/>
    <p:sldLayoutId id="2147483696" r:id="rId31"/>
    <p:sldLayoutId id="2147483695" r:id="rId32"/>
    <p:sldLayoutId id="2147483677" r:id="rId33"/>
    <p:sldLayoutId id="2147483676" r:id="rId34"/>
    <p:sldLayoutId id="2147483703" r:id="rId35"/>
    <p:sldLayoutId id="2147483714" r:id="rId36"/>
    <p:sldLayoutId id="2147483716" r:id="rId37"/>
    <p:sldLayoutId id="2147483718" r:id="rId38"/>
    <p:sldLayoutId id="2147483719" r:id="rId39"/>
    <p:sldLayoutId id="2147483725" r:id="rId40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 i="0" kern="1200">
          <a:solidFill>
            <a:schemeClr val="tx1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0" kern="1200">
          <a:solidFill>
            <a:schemeClr val="tx1"/>
          </a:solidFill>
          <a:latin typeface="Avenir Next LT Pro" panose="020B050402020202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1" kern="1200">
          <a:solidFill>
            <a:srgbClr val="D9117E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2pPr>
      <a:lvl3pPr marL="1584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Wingdings" pitchFamily="2" charset="2"/>
        <a:buChar char="§"/>
        <a:defRPr sz="1300" b="0" i="0" kern="1200">
          <a:solidFill>
            <a:schemeClr val="tx1"/>
          </a:solidFill>
          <a:latin typeface="Avenir Next LT Pro" panose="020B050402020202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32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D9117E"/>
        </a:buClr>
        <a:buSzPct val="60000"/>
        <a:buFont typeface="Police système Courant"/>
        <a:buChar char="►"/>
        <a:defRPr sz="1300" b="0" i="0" kern="1200">
          <a:solidFill>
            <a:schemeClr val="tx1"/>
          </a:solidFill>
          <a:latin typeface="Avenir Next LT Pro" panose="020B050402020202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50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Police système Courant"/>
        <a:buChar char="•"/>
        <a:defRPr sz="1300" b="0" i="0" kern="1200">
          <a:solidFill>
            <a:schemeClr val="tx1"/>
          </a:solidFill>
          <a:latin typeface="Avenir Next LT Pro" panose="020B050402020202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201" userDrawn="1">
          <p15:clr>
            <a:srgbClr val="F26B43"/>
          </p15:clr>
        </p15:guide>
        <p15:guide id="2" pos="189" userDrawn="1">
          <p15:clr>
            <a:srgbClr val="F26B43"/>
          </p15:clr>
        </p15:guide>
        <p15:guide id="3" pos="7491" userDrawn="1">
          <p15:clr>
            <a:srgbClr val="F26B43"/>
          </p15:clr>
        </p15:guide>
        <p15:guide id="4" orient="horz" pos="300" userDrawn="1">
          <p15:clr>
            <a:srgbClr val="F26B43"/>
          </p15:clr>
        </p15:guide>
        <p15:guide id="5" orient="horz" pos="36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6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8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3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3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3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3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3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3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8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7.xml"/><Relationship Id="rId4" Type="http://schemas.microsoft.com/office/2007/relationships/hdphoto" Target="../media/hdphoto1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7.xml"/><Relationship Id="rId4" Type="http://schemas.microsoft.com/office/2007/relationships/hdphoto" Target="../media/hdphoto1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8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3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3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3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8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3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3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slideLayout" Target="../slideLayouts/slideLayout36.xml"/><Relationship Id="rId1" Type="http://schemas.openxmlformats.org/officeDocument/2006/relationships/themeOverride" Target="../theme/themeOverride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8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6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Belier">
            <a:hlinkClick r:id="" action="ppaction://media"/>
            <a:extLst>
              <a:ext uri="{FF2B5EF4-FFF2-40B4-BE49-F238E27FC236}">
                <a16:creationId xmlns:a16="http://schemas.microsoft.com/office/drawing/2014/main" id="{5ACBC94A-3A74-4710-8F9C-E45C940382A0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3314.9791"/>
                  <p14:fade in="10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object 3"/>
          <p:cNvSpPr/>
          <p:nvPr/>
        </p:nvSpPr>
        <p:spPr>
          <a:xfrm>
            <a:off x="0" y="-16625"/>
            <a:ext cx="12193270" cy="6858000"/>
          </a:xfrm>
          <a:custGeom>
            <a:avLst/>
            <a:gdLst/>
            <a:ahLst/>
            <a:cxnLst/>
            <a:rect l="l" t="t" r="r" b="b"/>
            <a:pathLst>
              <a:path w="12193270" h="6858000">
                <a:moveTo>
                  <a:pt x="12193193" y="0"/>
                </a:moveTo>
                <a:lnTo>
                  <a:pt x="0" y="0"/>
                </a:lnTo>
                <a:lnTo>
                  <a:pt x="0" y="6858000"/>
                </a:lnTo>
                <a:lnTo>
                  <a:pt x="12193193" y="6858000"/>
                </a:lnTo>
                <a:lnTo>
                  <a:pt x="12193193" y="0"/>
                </a:lnTo>
                <a:close/>
              </a:path>
            </a:pathLst>
          </a:custGeom>
          <a:solidFill>
            <a:srgbClr val="231F20">
              <a:alpha val="3803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1" name="Image 50">
            <a:extLst>
              <a:ext uri="{FF2B5EF4-FFF2-40B4-BE49-F238E27FC236}">
                <a16:creationId xmlns:a16="http://schemas.microsoft.com/office/drawing/2014/main" id="{CDBF0EC3-DEB2-030C-B863-1DBE6000955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2766" y="1488831"/>
            <a:ext cx="3353788" cy="4669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998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09" fill="hold"/>
                                        <p:tgtEl>
                                          <p:spTgt spid="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4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21E975E-25B5-95FD-3E90-943AD24F55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645" b="68969" l="813" r="21536">
                        <a14:foregroundMark x1="12515" y1="4167" x2="9711" y2="4167"/>
                        <a14:foregroundMark x1="10565" y1="1864" x2="11946" y2="3399"/>
                        <a14:foregroundMark x1="2072" y1="22478" x2="853" y2="24781"/>
                        <a14:foregroundMark x1="21536" y1="33004" x2="19992" y2="33004"/>
                        <a14:foregroundMark x1="12637" y1="64912" x2="12353" y2="68969"/>
                      </a14:backgroundRemoval>
                    </a14:imgEffect>
                  </a14:imgLayer>
                </a14:imgProps>
              </a:ext>
            </a:extLst>
          </a:blip>
          <a:srcRect r="76806" b="27700"/>
          <a:stretch>
            <a:fillRect/>
          </a:stretch>
        </p:blipFill>
        <p:spPr>
          <a:xfrm>
            <a:off x="3098285" y="113207"/>
            <a:ext cx="5740915" cy="6631586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2E1C395D-B6D1-9F5D-5613-4125C1C36B1D}"/>
              </a:ext>
            </a:extLst>
          </p:cNvPr>
          <p:cNvSpPr txBox="1"/>
          <p:nvPr/>
        </p:nvSpPr>
        <p:spPr>
          <a:xfrm>
            <a:off x="1509812" y="1191509"/>
            <a:ext cx="8755065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fr-FR" sz="2400" dirty="0" err="1">
                <a:solidFill>
                  <a:schemeClr val="bg1"/>
                </a:solidFill>
                <a:latin typeface="Avenir Next LT Pro" panose="020B0504020202020204" pitchFamily="34" charset="0"/>
              </a:rPr>
              <a:t>Audika</a:t>
            </a:r>
            <a:r>
              <a:rPr lang="fr-FR" sz="2400" dirty="0">
                <a:solidFill>
                  <a:schemeClr val="bg1"/>
                </a:solidFill>
                <a:latin typeface="Avenir Next LT Pro" panose="020B0504020202020204" pitchFamily="34" charset="0"/>
              </a:rPr>
              <a:t> </a:t>
            </a:r>
            <a:r>
              <a:rPr lang="fr-FR" sz="2400" dirty="0" err="1">
                <a:solidFill>
                  <a:schemeClr val="bg1"/>
                </a:solidFill>
                <a:latin typeface="Avenir Next LT Pro" panose="020B0504020202020204" pitchFamily="34" charset="0"/>
              </a:rPr>
              <a:t>Blink</a:t>
            </a:r>
            <a:r>
              <a:rPr lang="fr-FR" sz="2400" dirty="0">
                <a:solidFill>
                  <a:schemeClr val="bg1"/>
                </a:solidFill>
                <a:latin typeface="Avenir Next LT Pro" panose="020B0504020202020204" pitchFamily="34" charset="0"/>
              </a:rPr>
              <a:t> Air doit être lancé comme :</a:t>
            </a:r>
          </a:p>
          <a:p>
            <a:pPr algn="ctr">
              <a:buNone/>
            </a:pPr>
            <a:r>
              <a:rPr lang="fr-FR" sz="2400" b="1" i="1" dirty="0">
                <a:solidFill>
                  <a:schemeClr val="bg1"/>
                </a:solidFill>
                <a:latin typeface="Avenir Next LT Pro" panose="020B0504020202020204" pitchFamily="34" charset="0"/>
              </a:rPr>
              <a:t>La première aide auditive premium, discrète, connectée, rechargeable…</a:t>
            </a:r>
          </a:p>
          <a:p>
            <a:pPr algn="ctr">
              <a:buNone/>
            </a:pPr>
            <a:r>
              <a:rPr lang="fr-FR" sz="2400" i="1" dirty="0">
                <a:solidFill>
                  <a:schemeClr val="bg1"/>
                </a:solidFill>
                <a:latin typeface="Avenir Next LT Pro" panose="020B0504020202020204" pitchFamily="34" charset="0"/>
              </a:rPr>
              <a:t>qui redonne accès à la vie, sans que personne ne le voie.</a:t>
            </a:r>
          </a:p>
          <a:p>
            <a:pPr algn="ctr">
              <a:buNone/>
            </a:pPr>
            <a:r>
              <a:rPr lang="fr-FR" sz="2400" dirty="0">
                <a:solidFill>
                  <a:schemeClr val="bg1"/>
                </a:solidFill>
                <a:latin typeface="Avenir Next LT Pro" panose="020B0504020202020204" pitchFamily="34" charset="0"/>
              </a:rPr>
              <a:t>C’est un lancement de rupture technologique</a:t>
            </a:r>
          </a:p>
          <a:p>
            <a:pPr algn="ctr">
              <a:buFont typeface="Arial" panose="020B0604020202020204" pitchFamily="34" charset="0"/>
              <a:buChar char="•"/>
            </a:pPr>
            <a:endParaRPr lang="fr-FR" sz="2400" dirty="0">
              <a:solidFill>
                <a:schemeClr val="bg1"/>
              </a:solidFill>
              <a:latin typeface="Avenir Next LT Pro" panose="020B0504020202020204" pitchFamily="34" charset="0"/>
            </a:endParaRPr>
          </a:p>
          <a:p>
            <a:pPr algn="ctr">
              <a:buNone/>
            </a:pPr>
            <a:r>
              <a:rPr lang="fr-FR" sz="2400" dirty="0">
                <a:solidFill>
                  <a:schemeClr val="bg1"/>
                </a:solidFill>
                <a:latin typeface="Avenir Next LT Pro" panose="020B0504020202020204" pitchFamily="34" charset="0"/>
              </a:rPr>
              <a:t>Un lancement qui doit faire ressentir :</a:t>
            </a:r>
          </a:p>
          <a:p>
            <a:pPr algn="ctr">
              <a:buNone/>
            </a:pPr>
            <a:r>
              <a:rPr lang="fr-FR" sz="2400" i="1" dirty="0">
                <a:solidFill>
                  <a:schemeClr val="bg1"/>
                </a:solidFill>
                <a:latin typeface="Avenir Next LT Pro" panose="020B0504020202020204" pitchFamily="34" charset="0"/>
              </a:rPr>
              <a:t>“C’est nouveau.</a:t>
            </a:r>
            <a:br>
              <a:rPr lang="fr-FR" sz="2400" i="1" dirty="0">
                <a:solidFill>
                  <a:schemeClr val="bg1"/>
                </a:solidFill>
                <a:latin typeface="Avenir Next LT Pro" panose="020B0504020202020204" pitchFamily="34" charset="0"/>
              </a:rPr>
            </a:br>
            <a:r>
              <a:rPr lang="fr-FR" sz="2400" i="1" dirty="0">
                <a:solidFill>
                  <a:schemeClr val="bg1"/>
                </a:solidFill>
                <a:latin typeface="Avenir Next LT Pro" panose="020B0504020202020204" pitchFamily="34" charset="0"/>
              </a:rPr>
              <a:t>C’est simple.</a:t>
            </a:r>
            <a:br>
              <a:rPr lang="fr-FR" sz="2400" i="1" dirty="0">
                <a:solidFill>
                  <a:schemeClr val="bg1"/>
                </a:solidFill>
                <a:latin typeface="Avenir Next LT Pro" panose="020B0504020202020204" pitchFamily="34" charset="0"/>
              </a:rPr>
            </a:br>
            <a:r>
              <a:rPr lang="fr-FR" sz="2400" i="1" dirty="0">
                <a:solidFill>
                  <a:schemeClr val="bg1"/>
                </a:solidFill>
                <a:latin typeface="Avenir Next LT Pro" panose="020B0504020202020204" pitchFamily="34" charset="0"/>
              </a:rPr>
              <a:t>C’est moderne.</a:t>
            </a:r>
            <a:br>
              <a:rPr lang="fr-FR" sz="2400" i="1" dirty="0">
                <a:solidFill>
                  <a:schemeClr val="bg1"/>
                </a:solidFill>
                <a:latin typeface="Avenir Next LT Pro" panose="020B0504020202020204" pitchFamily="34" charset="0"/>
              </a:rPr>
            </a:br>
            <a:r>
              <a:rPr lang="fr-FR" sz="2400" i="1" dirty="0">
                <a:solidFill>
                  <a:schemeClr val="bg1"/>
                </a:solidFill>
                <a:latin typeface="Avenir Next LT Pro" panose="020B0504020202020204" pitchFamily="34" charset="0"/>
              </a:rPr>
              <a:t>Et c’est </a:t>
            </a:r>
            <a:r>
              <a:rPr lang="fr-FR" sz="2400" i="1" dirty="0" err="1">
                <a:solidFill>
                  <a:schemeClr val="bg1"/>
                </a:solidFill>
                <a:latin typeface="Avenir Next LT Pro" panose="020B0504020202020204" pitchFamily="34" charset="0"/>
              </a:rPr>
              <a:t>Audika</a:t>
            </a:r>
            <a:r>
              <a:rPr lang="fr-FR" sz="2400" i="1" dirty="0">
                <a:solidFill>
                  <a:schemeClr val="bg1"/>
                </a:solidFill>
                <a:latin typeface="Avenir Next LT Pro" panose="020B0504020202020204" pitchFamily="34" charset="0"/>
              </a:rPr>
              <a:t>.”</a:t>
            </a:r>
          </a:p>
        </p:txBody>
      </p:sp>
    </p:spTree>
    <p:extLst>
      <p:ext uri="{BB962C8B-B14F-4D97-AF65-F5344CB8AC3E}">
        <p14:creationId xmlns:p14="http://schemas.microsoft.com/office/powerpoint/2010/main" val="12249894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A7AD1A95-EB8E-CEED-0DA7-ED5D2BC120F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DB2A8FF9-95F7-6E00-1569-0181E5AF5AB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47013" y="0"/>
            <a:ext cx="5788001" cy="5802712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D0A4F2D6-8482-9E63-F2CE-08DB297715B8}"/>
              </a:ext>
            </a:extLst>
          </p:cNvPr>
          <p:cNvSpPr txBox="1"/>
          <p:nvPr/>
        </p:nvSpPr>
        <p:spPr>
          <a:xfrm>
            <a:off x="2552400" y="1492587"/>
            <a:ext cx="7087197" cy="22313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5400" b="1" dirty="0">
                <a:solidFill>
                  <a:schemeClr val="bg1"/>
                </a:solidFill>
                <a:latin typeface="Georgia" panose="02040502050405020303" pitchFamily="18" charset="0"/>
              </a:rPr>
              <a:t>COMMUNICATION</a:t>
            </a:r>
            <a:br>
              <a:rPr lang="fr-FR" sz="5400" b="1" dirty="0">
                <a:solidFill>
                  <a:schemeClr val="bg1"/>
                </a:solidFill>
                <a:latin typeface="Georgia" panose="02040502050405020303" pitchFamily="18" charset="0"/>
              </a:rPr>
            </a:br>
            <a:r>
              <a:rPr lang="fr-FR" sz="8500" b="1" dirty="0">
                <a:solidFill>
                  <a:schemeClr val="bg1"/>
                </a:solidFill>
                <a:latin typeface="Georgia" panose="02040502050405020303" pitchFamily="18" charset="0"/>
              </a:rPr>
              <a:t> CENTRE</a:t>
            </a:r>
          </a:p>
        </p:txBody>
      </p:sp>
      <p:sp>
        <p:nvSpPr>
          <p:cNvPr id="6" name="Espace réservé du contenu 4">
            <a:extLst>
              <a:ext uri="{FF2B5EF4-FFF2-40B4-BE49-F238E27FC236}">
                <a16:creationId xmlns:a16="http://schemas.microsoft.com/office/drawing/2014/main" id="{1E33F7E7-348A-A1A8-C383-C50F5EAE6FA8}"/>
              </a:ext>
            </a:extLst>
          </p:cNvPr>
          <p:cNvSpPr txBox="1">
            <a:spLocks/>
          </p:cNvSpPr>
          <p:nvPr/>
        </p:nvSpPr>
        <p:spPr>
          <a:xfrm>
            <a:off x="568365" y="3800779"/>
            <a:ext cx="11055268" cy="1752600"/>
          </a:xfrm>
          <a:prstGeom prst="rect">
            <a:avLst/>
          </a:prstGeom>
        </p:spPr>
        <p:txBody>
          <a:bodyPr/>
          <a:lstStyle>
            <a:lvl1pPr marL="0" indent="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0" indent="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300" b="0" i="1" kern="1200">
                <a:solidFill>
                  <a:srgbClr val="D9117E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584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FBEC13"/>
              </a:buClr>
              <a:buFont typeface="Wingdings" pitchFamily="2" charset="2"/>
              <a:buChar char="§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3240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D9117E"/>
              </a:buClr>
              <a:buSzPct val="60000"/>
              <a:buFont typeface="Police système Courant"/>
              <a:buChar char="►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5040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FBEC13"/>
              </a:buClr>
              <a:buFont typeface="Police système Courant"/>
              <a:buChar char="•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fr-FR" altLang="fr-FR" sz="6600" spc="300" dirty="0">
                <a:solidFill>
                  <a:schemeClr val="bg1">
                    <a:lumMod val="85000"/>
                  </a:schemeClr>
                </a:solidFill>
                <a:latin typeface="Avenir Next LT Pro" panose="020B0504020202020204" pitchFamily="34" charset="0"/>
                <a:ea typeface="Helvetica" panose="020B0604020202020204" pitchFamily="34" charset="0"/>
              </a:rPr>
              <a:t>Axes créatifs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34CE8B8B-90DB-A57D-4D7B-9457E2DFED8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20134" y="5147094"/>
            <a:ext cx="3026093" cy="2017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4008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A45E5F8-E7CA-FF76-0BE4-0E53A3664B0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C9BE2D6C-31FE-535E-61E7-E8709C06A41A}"/>
              </a:ext>
            </a:extLst>
          </p:cNvPr>
          <p:cNvSpPr txBox="1"/>
          <p:nvPr/>
        </p:nvSpPr>
        <p:spPr>
          <a:xfrm>
            <a:off x="127819" y="167149"/>
            <a:ext cx="9803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#P1 V1</a:t>
            </a:r>
          </a:p>
        </p:txBody>
      </p:sp>
      <p:pic>
        <p:nvPicPr>
          <p:cNvPr id="5" name="Image 4" descr="Une image contenant texte, Visage humain, sourir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6AEB9DEA-4DDF-CB24-56CB-499DFDA772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5816" y="0"/>
            <a:ext cx="480036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437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DB8D76-EA8D-6163-15B0-8AB8D80CBC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4547556-DEC2-2650-F982-C6F15812CB6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2BC4F258-1449-ED94-56A2-2A43C2287B5D}"/>
              </a:ext>
            </a:extLst>
          </p:cNvPr>
          <p:cNvSpPr txBox="1"/>
          <p:nvPr/>
        </p:nvSpPr>
        <p:spPr>
          <a:xfrm>
            <a:off x="127819" y="167149"/>
            <a:ext cx="9803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#P1 V2</a:t>
            </a:r>
          </a:p>
        </p:txBody>
      </p:sp>
      <p:pic>
        <p:nvPicPr>
          <p:cNvPr id="4" name="Image 3" descr="Une image contenant texte, Visage humain, sourir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5FCA38A6-BB02-A0F5-678B-1E8C4B40AB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5816" y="0"/>
            <a:ext cx="480036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5048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2A24A9-CD75-C6D2-797F-967D4603EC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14E1EC5-59E3-D827-F881-61D76BEBEBC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D233EA37-144E-19EC-168E-75A37CCA7A6C}"/>
              </a:ext>
            </a:extLst>
          </p:cNvPr>
          <p:cNvSpPr txBox="1"/>
          <p:nvPr/>
        </p:nvSpPr>
        <p:spPr>
          <a:xfrm>
            <a:off x="127819" y="167149"/>
            <a:ext cx="9803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#P1 V3</a:t>
            </a:r>
          </a:p>
        </p:txBody>
      </p:sp>
      <p:pic>
        <p:nvPicPr>
          <p:cNvPr id="4" name="Image 3" descr="Une image contenant texte, Visage humain, sourire, affiche&#10;&#10;Le contenu généré par l’IA peut être incorrect.">
            <a:extLst>
              <a:ext uri="{FF2B5EF4-FFF2-40B4-BE49-F238E27FC236}">
                <a16:creationId xmlns:a16="http://schemas.microsoft.com/office/drawing/2014/main" id="{7827E0F3-09B0-7526-5E47-8D1EE73D6C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5816" y="0"/>
            <a:ext cx="480036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08432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00AAAA-F821-C0FF-4A8E-23611DE8DD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CE5C0BF-807A-8591-10B9-DCB0FE9592A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951055C4-B001-08DC-A096-ECA464939452}"/>
              </a:ext>
            </a:extLst>
          </p:cNvPr>
          <p:cNvSpPr txBox="1"/>
          <p:nvPr/>
        </p:nvSpPr>
        <p:spPr>
          <a:xfrm>
            <a:off x="127819" y="167149"/>
            <a:ext cx="6206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#P2</a:t>
            </a:r>
          </a:p>
        </p:txBody>
      </p:sp>
      <p:pic>
        <p:nvPicPr>
          <p:cNvPr id="6" name="Image 5" descr="Une image contenant texte, Visage humain, personne, affiche&#10;&#10;Le contenu généré par l’IA peut être incorrect.">
            <a:extLst>
              <a:ext uri="{FF2B5EF4-FFF2-40B4-BE49-F238E27FC236}">
                <a16:creationId xmlns:a16="http://schemas.microsoft.com/office/drawing/2014/main" id="{4B921959-A35C-574B-D775-89467FCB0B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5816" y="0"/>
            <a:ext cx="480036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1313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C82858-AE14-12BE-31A7-7FF8E12132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0647781-2486-5738-2ABB-1408974D358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1C02F2BF-B836-6A06-2E6D-B2C1F95D9485}"/>
              </a:ext>
            </a:extLst>
          </p:cNvPr>
          <p:cNvSpPr txBox="1"/>
          <p:nvPr/>
        </p:nvSpPr>
        <p:spPr>
          <a:xfrm>
            <a:off x="127819" y="167149"/>
            <a:ext cx="6206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#P3</a:t>
            </a:r>
          </a:p>
        </p:txBody>
      </p:sp>
      <p:pic>
        <p:nvPicPr>
          <p:cNvPr id="6" name="Image 5" descr="Une image contenant texte, affiche, Prospectus, graphisme&#10;&#10;Le contenu généré par l’IA peut être incorrect.">
            <a:extLst>
              <a:ext uri="{FF2B5EF4-FFF2-40B4-BE49-F238E27FC236}">
                <a16:creationId xmlns:a16="http://schemas.microsoft.com/office/drawing/2014/main" id="{EE28A344-3890-CD87-5AF8-E7CA46B018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5816" y="0"/>
            <a:ext cx="480036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1894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F2C886-56F3-A35F-AE69-1E9098230D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3E29185-3CEC-4B6F-08EF-751052627B8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 descr="Une image contenant texte, bâtiment, Fenêtre de visualisation, magasin&#10;&#10;Le contenu généré par l’IA peut être incorrect.">
            <a:extLst>
              <a:ext uri="{FF2B5EF4-FFF2-40B4-BE49-F238E27FC236}">
                <a16:creationId xmlns:a16="http://schemas.microsoft.com/office/drawing/2014/main" id="{659195A9-0093-AEB4-D6E6-B275B19D39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849" y="0"/>
            <a:ext cx="102223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3119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0D210C-5064-FD62-C8EE-6F0C571FEF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B469D628-3C3D-B522-9AFB-5F10A58AD40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D5761AA7-444B-B811-4014-7907843A4A3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47013" y="0"/>
            <a:ext cx="5788001" cy="5802712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F3583497-4C55-EF84-3A19-A23E4EE0860F}"/>
              </a:ext>
            </a:extLst>
          </p:cNvPr>
          <p:cNvSpPr txBox="1"/>
          <p:nvPr/>
        </p:nvSpPr>
        <p:spPr>
          <a:xfrm>
            <a:off x="2552400" y="1785666"/>
            <a:ext cx="7087197" cy="22313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5400" b="1" dirty="0">
                <a:solidFill>
                  <a:schemeClr val="bg1"/>
                </a:solidFill>
                <a:latin typeface="Georgia" panose="02040502050405020303" pitchFamily="18" charset="0"/>
              </a:rPr>
              <a:t>COMMUNICATION</a:t>
            </a:r>
            <a:br>
              <a:rPr lang="fr-FR" sz="5400" b="1" dirty="0">
                <a:solidFill>
                  <a:schemeClr val="bg1"/>
                </a:solidFill>
                <a:latin typeface="Georgia" panose="02040502050405020303" pitchFamily="18" charset="0"/>
              </a:rPr>
            </a:br>
            <a:r>
              <a:rPr lang="fr-FR" sz="8500" b="1" dirty="0">
                <a:solidFill>
                  <a:schemeClr val="bg1"/>
                </a:solidFill>
                <a:latin typeface="Georgia" panose="02040502050405020303" pitchFamily="18" charset="0"/>
              </a:rPr>
              <a:t>RADIO</a:t>
            </a:r>
          </a:p>
        </p:txBody>
      </p:sp>
      <p:sp>
        <p:nvSpPr>
          <p:cNvPr id="6" name="Espace réservé du contenu 4">
            <a:extLst>
              <a:ext uri="{FF2B5EF4-FFF2-40B4-BE49-F238E27FC236}">
                <a16:creationId xmlns:a16="http://schemas.microsoft.com/office/drawing/2014/main" id="{98544FB8-A4EA-2085-E37A-ED2A53738A95}"/>
              </a:ext>
            </a:extLst>
          </p:cNvPr>
          <p:cNvSpPr txBox="1">
            <a:spLocks/>
          </p:cNvSpPr>
          <p:nvPr/>
        </p:nvSpPr>
        <p:spPr>
          <a:xfrm>
            <a:off x="568365" y="3800779"/>
            <a:ext cx="11055268" cy="1752600"/>
          </a:xfrm>
          <a:prstGeom prst="rect">
            <a:avLst/>
          </a:prstGeom>
        </p:spPr>
        <p:txBody>
          <a:bodyPr/>
          <a:lstStyle>
            <a:lvl1pPr marL="0" indent="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0" indent="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300" b="0" i="1" kern="1200">
                <a:solidFill>
                  <a:srgbClr val="D9117E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584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FBEC13"/>
              </a:buClr>
              <a:buFont typeface="Wingdings" pitchFamily="2" charset="2"/>
              <a:buChar char="§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3240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D9117E"/>
              </a:buClr>
              <a:buSzPct val="60000"/>
              <a:buFont typeface="Police système Courant"/>
              <a:buChar char="►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5040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FBEC13"/>
              </a:buClr>
              <a:buFont typeface="Police système Courant"/>
              <a:buChar char="•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fr-FR" altLang="fr-FR" sz="6600" spc="300" dirty="0">
                <a:solidFill>
                  <a:schemeClr val="bg1">
                    <a:lumMod val="85000"/>
                  </a:schemeClr>
                </a:solidFill>
                <a:latin typeface="Avenir Next LT Pro" panose="020B0504020202020204" pitchFamily="34" charset="0"/>
                <a:ea typeface="Helvetica" panose="020B0604020202020204" pitchFamily="34" charset="0"/>
              </a:rPr>
              <a:t> 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8DC0A537-ED73-9475-4D4F-3F551C028A3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20134" y="5147094"/>
            <a:ext cx="3026093" cy="2017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6580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7D0DDF-84C8-B815-47A1-53284FAF14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F75AFE4D-0D77-8CA0-B82A-39BB0E1181F5}"/>
              </a:ext>
            </a:extLst>
          </p:cNvPr>
          <p:cNvSpPr txBox="1"/>
          <p:nvPr/>
        </p:nvSpPr>
        <p:spPr>
          <a:xfrm>
            <a:off x="541867" y="638932"/>
            <a:ext cx="1085089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>
                <a:latin typeface="Georgia" panose="02040502050405020303" pitchFamily="18" charset="0"/>
                <a:cs typeface="Calibri Light" panose="020F0302020204030204" pitchFamily="34" charset="0"/>
              </a:rPr>
              <a:t>LE CENTRE </a:t>
            </a:r>
            <a:br>
              <a:rPr lang="fr-FR" sz="3200" b="1" dirty="0">
                <a:latin typeface="Georgia" panose="02040502050405020303" pitchFamily="18" charset="0"/>
                <a:cs typeface="Calibri Light" panose="020F0302020204030204" pitchFamily="34" charset="0"/>
              </a:rPr>
            </a:br>
            <a:r>
              <a:rPr lang="fr-FR" sz="3200" b="1" dirty="0">
                <a:latin typeface="Georgia" panose="02040502050405020303" pitchFamily="18" charset="0"/>
                <a:cs typeface="Calibri Light" panose="020F0302020204030204" pitchFamily="34" charset="0"/>
              </a:rPr>
              <a:t>1</a:t>
            </a:r>
            <a:r>
              <a:rPr lang="fr-FR" sz="3200" b="1" baseline="30000" dirty="0">
                <a:latin typeface="Georgia" panose="02040502050405020303" pitchFamily="18" charset="0"/>
                <a:cs typeface="Calibri Light" panose="020F0302020204030204" pitchFamily="34" charset="0"/>
              </a:rPr>
              <a:t>ER</a:t>
            </a:r>
            <a:r>
              <a:rPr lang="fr-FR" sz="3200" b="1" dirty="0">
                <a:latin typeface="Georgia" panose="02040502050405020303" pitchFamily="18" charset="0"/>
                <a:cs typeface="Calibri Light" panose="020F0302020204030204" pitchFamily="34" charset="0"/>
              </a:rPr>
              <a:t> MEDIA DE CONVERSION</a:t>
            </a:r>
            <a:endParaRPr lang="fr-FR" sz="2400" b="1" dirty="0">
              <a:latin typeface="Georgia" panose="02040502050405020303" pitchFamily="18" charset="0"/>
              <a:cs typeface="Calibri Light" panose="020F030202020403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34787A98-B89C-36E1-9C3A-5C8BF0CFB026}"/>
              </a:ext>
            </a:extLst>
          </p:cNvPr>
          <p:cNvSpPr txBox="1"/>
          <p:nvPr/>
        </p:nvSpPr>
        <p:spPr>
          <a:xfrm>
            <a:off x="1199535" y="2183212"/>
            <a:ext cx="6096000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latin typeface="Avenir Next LT Pro" panose="020B0504020202020204" pitchFamily="34" charset="0"/>
              </a:rPr>
              <a:t>La radio joue un rôle clé dans ce lancement, à travers une opération spéciale de type </a:t>
            </a:r>
            <a:r>
              <a:rPr lang="fr-FR" b="1" dirty="0">
                <a:latin typeface="Avenir Next LT Pro" panose="020B0504020202020204" pitchFamily="34" charset="0"/>
              </a:rPr>
              <a:t>“Tout savoir sur…”</a:t>
            </a:r>
            <a:r>
              <a:rPr lang="fr-FR" dirty="0">
                <a:latin typeface="Avenir Next LT Pro" panose="020B0504020202020204" pitchFamily="34" charset="0"/>
              </a:rPr>
              <a:t>, pensée comme un format explicatif et rassurant.</a:t>
            </a:r>
          </a:p>
          <a:p>
            <a:endParaRPr lang="fr-FR" dirty="0">
              <a:latin typeface="Avenir Next LT Pro" panose="020B0504020202020204" pitchFamily="34" charset="0"/>
            </a:endParaRPr>
          </a:p>
          <a:p>
            <a:r>
              <a:rPr lang="fr-FR" dirty="0">
                <a:latin typeface="Avenir Next LT Pro" panose="020B0504020202020204" pitchFamily="34" charset="0"/>
              </a:rPr>
              <a:t>Ce format “Tout savoir” est l’occasion de :</a:t>
            </a:r>
          </a:p>
          <a:p>
            <a:r>
              <a:rPr lang="fr-FR" b="1" dirty="0">
                <a:latin typeface="Avenir Next LT Pro" panose="020B0504020202020204" pitchFamily="34" charset="0"/>
              </a:rPr>
              <a:t>pédagogiser l’innovation</a:t>
            </a:r>
            <a:r>
              <a:rPr lang="fr-FR" dirty="0">
                <a:latin typeface="Avenir Next LT Pro" panose="020B0504020202020204" pitchFamily="34" charset="0"/>
              </a:rPr>
              <a:t> (quasi invisible, rechargeable, connectée)</a:t>
            </a:r>
          </a:p>
          <a:p>
            <a:r>
              <a:rPr lang="fr-FR" dirty="0">
                <a:latin typeface="Avenir Next LT Pro" panose="020B0504020202020204" pitchFamily="34" charset="0"/>
              </a:rPr>
              <a:t>lever les freins liés à la complexité ou à la peur de l’appareillage</a:t>
            </a:r>
          </a:p>
          <a:p>
            <a:r>
              <a:rPr lang="fr-FR" dirty="0">
                <a:latin typeface="Avenir Next LT Pro" panose="020B0504020202020204" pitchFamily="34" charset="0"/>
              </a:rPr>
              <a:t>donner un ton plus incarné, plus humain, grâce à la voix (client, audioprothésiste, expert)</a:t>
            </a:r>
          </a:p>
          <a:p>
            <a:endParaRPr lang="fr-FR" dirty="0"/>
          </a:p>
        </p:txBody>
      </p:sp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45D67106-E2D9-FAB4-C90E-8382C0FDB3CD}"/>
              </a:ext>
            </a:extLst>
          </p:cNvPr>
          <p:cNvSpPr/>
          <p:nvPr/>
        </p:nvSpPr>
        <p:spPr>
          <a:xfrm>
            <a:off x="8202214" y="2927487"/>
            <a:ext cx="2790251" cy="1897083"/>
          </a:xfrm>
          <a:prstGeom prst="roundRect">
            <a:avLst/>
          </a:prstGeom>
          <a:solidFill>
            <a:srgbClr val="3B579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b="1" dirty="0">
                <a:latin typeface="Avenir Next LT Pro" panose="020B0504020202020204" pitchFamily="34" charset="0"/>
              </a:rPr>
              <a:t>RADIO </a:t>
            </a:r>
            <a:br>
              <a:rPr lang="fr-FR" sz="1400" b="1" dirty="0">
                <a:latin typeface="Avenir Next LT Pro" panose="020B0504020202020204" pitchFamily="34" charset="0"/>
              </a:rPr>
            </a:br>
            <a:r>
              <a:rPr lang="fr-FR" sz="1400" b="1" dirty="0">
                <a:latin typeface="Avenir Next LT Pro" panose="020B0504020202020204" pitchFamily="34" charset="0"/>
              </a:rPr>
              <a:t>pédagogie + proximité</a:t>
            </a:r>
            <a:br>
              <a:rPr lang="fr-FR" sz="1400" b="1" dirty="0">
                <a:latin typeface="Avenir Next LT Pro" panose="020B0504020202020204" pitchFamily="34" charset="0"/>
              </a:rPr>
            </a:br>
            <a:r>
              <a:rPr lang="fr-FR" sz="1400" dirty="0">
                <a:latin typeface="Avenir Next LT Pro" panose="020B0504020202020204" pitchFamily="34" charset="0"/>
              </a:rPr>
              <a:t>Format Opé Spé “Tout savoir sur…” + 30s &amp; 10s</a:t>
            </a:r>
            <a:br>
              <a:rPr lang="fr-FR" sz="1400" dirty="0">
                <a:latin typeface="Avenir Next LT Pro" panose="020B0504020202020204" pitchFamily="34" charset="0"/>
              </a:rPr>
            </a:br>
            <a:r>
              <a:rPr lang="fr-FR" sz="1400" dirty="0"/>
              <a:t>Objectif : répondre aux principaux insights</a:t>
            </a:r>
            <a:endParaRPr lang="fr-FR" sz="140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3131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habits, personne, Visage humain, mur&#10;&#10;Le contenu généré par l’IA peut être incorrect.">
            <a:extLst>
              <a:ext uri="{FF2B5EF4-FFF2-40B4-BE49-F238E27FC236}">
                <a16:creationId xmlns:a16="http://schemas.microsoft.com/office/drawing/2014/main" id="{9DF83AD7-ED8F-9B0B-7E04-7D632DEF3A8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835" b="7833"/>
          <a:stretch>
            <a:fillRect/>
          </a:stretch>
        </p:blipFill>
        <p:spPr>
          <a:xfrm>
            <a:off x="0" y="-1"/>
            <a:ext cx="12191999" cy="6858001"/>
          </a:xfrm>
          <a:prstGeom prst="rect">
            <a:avLst/>
          </a:prstGeom>
        </p:spPr>
      </p:pic>
      <p:sp>
        <p:nvSpPr>
          <p:cNvPr id="3" name="object 4">
            <a:extLst>
              <a:ext uri="{FF2B5EF4-FFF2-40B4-BE49-F238E27FC236}">
                <a16:creationId xmlns:a16="http://schemas.microsoft.com/office/drawing/2014/main" id="{780EBB7B-76B3-F4ED-60A6-B72737D7F27E}"/>
              </a:ext>
            </a:extLst>
          </p:cNvPr>
          <p:cNvSpPr/>
          <p:nvPr/>
        </p:nvSpPr>
        <p:spPr>
          <a:xfrm>
            <a:off x="0" y="-1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3270" h="6858000">
                <a:moveTo>
                  <a:pt x="12193193" y="0"/>
                </a:moveTo>
                <a:lnTo>
                  <a:pt x="0" y="0"/>
                </a:lnTo>
                <a:lnTo>
                  <a:pt x="0" y="6858000"/>
                </a:lnTo>
                <a:lnTo>
                  <a:pt x="12193193" y="6858000"/>
                </a:lnTo>
                <a:lnTo>
                  <a:pt x="12193193" y="0"/>
                </a:lnTo>
                <a:close/>
              </a:path>
            </a:pathLst>
          </a:custGeom>
          <a:solidFill>
            <a:srgbClr val="231F20">
              <a:alpha val="44999"/>
            </a:srgbClr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051858" y="1450264"/>
            <a:ext cx="8238042" cy="3063018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fr-FR" sz="9900" spc="-660" dirty="0">
                <a:solidFill>
                  <a:srgbClr val="FFFFFF"/>
                </a:solidFill>
              </a:rPr>
              <a:t>Lancement</a:t>
            </a:r>
            <a:br>
              <a:rPr lang="fr-FR" sz="9900" spc="-660" dirty="0">
                <a:solidFill>
                  <a:srgbClr val="FFFFFF"/>
                </a:solidFill>
              </a:rPr>
            </a:br>
            <a:r>
              <a:rPr lang="fr-FR" sz="9900" spc="-660" dirty="0" err="1">
                <a:solidFill>
                  <a:srgbClr val="FFFFFF"/>
                </a:solidFill>
              </a:rPr>
              <a:t>Audika</a:t>
            </a:r>
            <a:r>
              <a:rPr lang="fr-FR" sz="9900" spc="-660" dirty="0">
                <a:solidFill>
                  <a:srgbClr val="FFFFFF"/>
                </a:solidFill>
              </a:rPr>
              <a:t> </a:t>
            </a:r>
            <a:r>
              <a:rPr lang="fr-FR" sz="9900" spc="-660" dirty="0" err="1">
                <a:solidFill>
                  <a:srgbClr val="FFFFFF"/>
                </a:solidFill>
              </a:rPr>
              <a:t>blink</a:t>
            </a:r>
            <a:r>
              <a:rPr lang="fr-FR" sz="9900" spc="-660" dirty="0">
                <a:solidFill>
                  <a:srgbClr val="FFFFFF"/>
                </a:solidFill>
              </a:rPr>
              <a:t> air </a:t>
            </a:r>
            <a:endParaRPr sz="9900" dirty="0"/>
          </a:p>
        </p:txBody>
      </p:sp>
      <p:pic>
        <p:nvPicPr>
          <p:cNvPr id="6" name="object 6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000" y="5544648"/>
            <a:ext cx="1516039" cy="1016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73676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DD0FF4-2467-2755-8EC9-F1A97836FA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CA4BB2EB-0BE7-293A-0E6F-AC91953FCD8B}"/>
              </a:ext>
            </a:extLst>
          </p:cNvPr>
          <p:cNvSpPr/>
          <p:nvPr/>
        </p:nvSpPr>
        <p:spPr>
          <a:xfrm>
            <a:off x="-128684" y="0"/>
            <a:ext cx="12192000" cy="68580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bg1"/>
              </a:solidFill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8DECA431-64F2-4320-7256-81E488E187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645" b="68969" l="813" r="21536">
                        <a14:foregroundMark x1="12515" y1="4167" x2="9711" y2="4167"/>
                        <a14:foregroundMark x1="10565" y1="1864" x2="11946" y2="3399"/>
                        <a14:foregroundMark x1="2072" y1="22478" x2="853" y2="24781"/>
                        <a14:foregroundMark x1="21536" y1="33004" x2="19992" y2="33004"/>
                        <a14:foregroundMark x1="12637" y1="64912" x2="12353" y2="68969"/>
                      </a14:backgroundRemoval>
                    </a14:imgEffect>
                  </a14:imgLayer>
                </a14:imgProps>
              </a:ext>
            </a:extLst>
          </a:blip>
          <a:srcRect r="76806" b="27700"/>
          <a:stretch>
            <a:fillRect/>
          </a:stretch>
        </p:blipFill>
        <p:spPr>
          <a:xfrm>
            <a:off x="3098285" y="113207"/>
            <a:ext cx="5740915" cy="6631586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83DACF7-44E8-F6BD-E09C-D1193BC913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1218" y="1269872"/>
            <a:ext cx="10101976" cy="51706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fr-FR" sz="14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Radio Client Teaser 10’’</a:t>
            </a:r>
          </a:p>
          <a:p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 </a:t>
            </a:r>
            <a:r>
              <a:rPr lang="fr-FR" dirty="0"/>
              <a:t> </a:t>
            </a:r>
          </a:p>
          <a:p>
            <a:r>
              <a:rPr lang="fr-FR" dirty="0"/>
              <a:t> </a:t>
            </a:r>
          </a:p>
          <a:p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VO : Tout savoir sur sa santé auditive avec </a:t>
            </a:r>
            <a:r>
              <a:rPr lang="fr-FR" sz="1400" dirty="0" err="1">
                <a:solidFill>
                  <a:schemeClr val="bg1"/>
                </a:solidFill>
                <a:latin typeface="Avenir Next LT Pro" panose="020B0504020202020204" pitchFamily="34" charset="0"/>
              </a:rPr>
              <a:t>Audika</a:t>
            </a:r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.</a:t>
            </a:r>
          </a:p>
          <a:p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 </a:t>
            </a:r>
          </a:p>
          <a:p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Animatrice : Aujourd’hui, Pierre va nous expliquer ce que ses nouvelles aides auditives </a:t>
            </a:r>
            <a:r>
              <a:rPr lang="fr-FR" sz="1400" dirty="0" err="1">
                <a:solidFill>
                  <a:schemeClr val="bg1"/>
                </a:solidFill>
                <a:latin typeface="Avenir Next LT Pro" panose="020B0504020202020204" pitchFamily="34" charset="0"/>
              </a:rPr>
              <a:t>Audika</a:t>
            </a:r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 </a:t>
            </a:r>
            <a:r>
              <a:rPr lang="fr-FR" sz="1400" dirty="0" err="1">
                <a:solidFill>
                  <a:schemeClr val="bg1"/>
                </a:solidFill>
                <a:latin typeface="Avenir Next LT Pro" panose="020B0504020202020204" pitchFamily="34" charset="0"/>
              </a:rPr>
              <a:t>Blink</a:t>
            </a:r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 Air ont changé dans son quotidien. A tout de suite !</a:t>
            </a:r>
          </a:p>
          <a:p>
            <a:endParaRPr lang="fr-FR" sz="1400" dirty="0">
              <a:solidFill>
                <a:schemeClr val="bg1"/>
              </a:solidFill>
              <a:latin typeface="Avenir Next LT Pro" panose="020B0504020202020204" pitchFamily="34" charset="0"/>
            </a:endParaRPr>
          </a:p>
          <a:p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 </a:t>
            </a:r>
          </a:p>
          <a:p>
            <a:r>
              <a:rPr lang="fr-FR" sz="14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Radio Client Produit 30’’</a:t>
            </a:r>
          </a:p>
          <a:p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  </a:t>
            </a:r>
          </a:p>
          <a:p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VO : Tout savoir sur sa santé auditive avec </a:t>
            </a:r>
            <a:r>
              <a:rPr lang="fr-FR" sz="1400" dirty="0" err="1">
                <a:solidFill>
                  <a:schemeClr val="bg1"/>
                </a:solidFill>
                <a:latin typeface="Avenir Next LT Pro" panose="020B0504020202020204" pitchFamily="34" charset="0"/>
              </a:rPr>
              <a:t>Audika</a:t>
            </a:r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.</a:t>
            </a:r>
          </a:p>
          <a:p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Animatrice : Alors Pierre, ça fait quelques semaines que vous avez la toute dernière génération d’aides auditives </a:t>
            </a:r>
            <a:r>
              <a:rPr lang="fr-FR" sz="1400" dirty="0" err="1">
                <a:solidFill>
                  <a:schemeClr val="bg1"/>
                </a:solidFill>
                <a:latin typeface="Avenir Next LT Pro" panose="020B0504020202020204" pitchFamily="34" charset="0"/>
              </a:rPr>
              <a:t>Audika</a:t>
            </a:r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, les </a:t>
            </a:r>
            <a:r>
              <a:rPr lang="fr-FR" sz="1400" dirty="0" err="1">
                <a:solidFill>
                  <a:schemeClr val="bg1"/>
                </a:solidFill>
                <a:latin typeface="Avenir Next LT Pro" panose="020B0504020202020204" pitchFamily="34" charset="0"/>
              </a:rPr>
              <a:t>Audika</a:t>
            </a:r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 </a:t>
            </a:r>
            <a:r>
              <a:rPr lang="fr-FR" sz="1400" dirty="0" err="1">
                <a:solidFill>
                  <a:schemeClr val="bg1"/>
                </a:solidFill>
                <a:latin typeface="Avenir Next LT Pro" panose="020B0504020202020204" pitchFamily="34" charset="0"/>
              </a:rPr>
              <a:t>Blink</a:t>
            </a:r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 Air. Qu’est-ce que ça a changé pour vous ?</a:t>
            </a:r>
          </a:p>
          <a:p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Pierre : Franchement, ça n’a rien à voir ! Déjà, ils sont quasi invisibles. Du coup, personne ne les remarque, et moi, je me sens plus à l’aise.</a:t>
            </a:r>
          </a:p>
          <a:p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Animatrice : Oui, je comprends. Et niveau accompagnement ?</a:t>
            </a:r>
          </a:p>
          <a:p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Pierre : Les audioprothésistes </a:t>
            </a:r>
            <a:r>
              <a:rPr lang="fr-FR" sz="1400" dirty="0" err="1">
                <a:solidFill>
                  <a:schemeClr val="bg1"/>
                </a:solidFill>
                <a:latin typeface="Avenir Next LT Pro" panose="020B0504020202020204" pitchFamily="34" charset="0"/>
              </a:rPr>
              <a:t>Audika</a:t>
            </a:r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 ont été hyper pros : ils ont ajusté spécifiquement les </a:t>
            </a:r>
            <a:r>
              <a:rPr lang="fr-FR" sz="1400" dirty="0" err="1">
                <a:solidFill>
                  <a:schemeClr val="bg1"/>
                </a:solidFill>
                <a:latin typeface="Avenir Next LT Pro" panose="020B0504020202020204" pitchFamily="34" charset="0"/>
              </a:rPr>
              <a:t>Blink</a:t>
            </a:r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 Air à mon audition. Et j’ai même pu repartir directement avec !</a:t>
            </a:r>
          </a:p>
          <a:p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Animatrice : Ah oui, intéressant. Merci Pierre !</a:t>
            </a:r>
          </a:p>
          <a:p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VO : Dispositif médical sur prescription médicale et conseils d’un audioprothésiste. Lire attentivement la notice. Voir conditions en centre.</a:t>
            </a:r>
          </a:p>
          <a:p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♫ Hook </a:t>
            </a:r>
            <a:r>
              <a:rPr lang="fr-FR" sz="1400" dirty="0" err="1">
                <a:solidFill>
                  <a:schemeClr val="bg1"/>
                </a:solidFill>
                <a:latin typeface="Avenir Next LT Pro" panose="020B0504020202020204" pitchFamily="34" charset="0"/>
              </a:rPr>
              <a:t>Audika</a:t>
            </a:r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 ♬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F7CDBF71-78AC-569C-6D41-A09624866C9A}"/>
              </a:ext>
            </a:extLst>
          </p:cNvPr>
          <p:cNvSpPr txBox="1"/>
          <p:nvPr/>
        </p:nvSpPr>
        <p:spPr>
          <a:xfrm>
            <a:off x="541867" y="638932"/>
            <a:ext cx="108508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>
                <a:solidFill>
                  <a:schemeClr val="bg1"/>
                </a:solidFill>
                <a:latin typeface="Georgia" panose="02040502050405020303" pitchFamily="18" charset="0"/>
                <a:cs typeface="Calibri Light" panose="020F0302020204030204" pitchFamily="34" charset="0"/>
              </a:rPr>
              <a:t>SCRIPT ‘Tout savoir’ Client</a:t>
            </a:r>
            <a:endParaRPr lang="fr-FR" sz="2400" b="1" dirty="0">
              <a:solidFill>
                <a:schemeClr val="bg1"/>
              </a:solidFill>
              <a:latin typeface="Georgia" panose="02040502050405020303" pitchFamily="18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293740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FB6A34-0421-0EA3-418E-3B07DAEDAD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D699053-B04A-0CDE-3161-AF9FA4F3D2EE}"/>
              </a:ext>
            </a:extLst>
          </p:cNvPr>
          <p:cNvSpPr/>
          <p:nvPr/>
        </p:nvSpPr>
        <p:spPr>
          <a:xfrm>
            <a:off x="-128684" y="0"/>
            <a:ext cx="12320684" cy="68580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bg1"/>
              </a:solidFill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82B7B920-B98C-E1DA-1EC1-79E60D07F8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645" b="68969" l="813" r="21536">
                        <a14:foregroundMark x1="12515" y1="4167" x2="9711" y2="4167"/>
                        <a14:foregroundMark x1="10565" y1="1864" x2="11946" y2="3399"/>
                        <a14:foregroundMark x1="2072" y1="22478" x2="853" y2="24781"/>
                        <a14:foregroundMark x1="21536" y1="33004" x2="19992" y2="33004"/>
                        <a14:foregroundMark x1="12637" y1="64912" x2="12353" y2="68969"/>
                      </a14:backgroundRemoval>
                    </a14:imgEffect>
                  </a14:imgLayer>
                </a14:imgProps>
              </a:ext>
            </a:extLst>
          </a:blip>
          <a:srcRect r="76806" b="27700"/>
          <a:stretch>
            <a:fillRect/>
          </a:stretch>
        </p:blipFill>
        <p:spPr>
          <a:xfrm>
            <a:off x="3098285" y="113207"/>
            <a:ext cx="5740915" cy="6631586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BE57778-AC5D-B7F1-BCCD-C2659CFD81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1218" y="1300647"/>
            <a:ext cx="10101976" cy="51090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fr-FR" sz="14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Radio Audio Teaser 10’’</a:t>
            </a:r>
          </a:p>
          <a:p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  </a:t>
            </a:r>
          </a:p>
          <a:p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VO : Tout savoir sur sa santé auditive avec </a:t>
            </a:r>
            <a:r>
              <a:rPr lang="fr-FR" sz="1400" dirty="0" err="1">
                <a:solidFill>
                  <a:schemeClr val="bg1"/>
                </a:solidFill>
                <a:latin typeface="Avenir Next LT Pro" panose="020B0504020202020204" pitchFamily="34" charset="0"/>
              </a:rPr>
              <a:t>Audika</a:t>
            </a:r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.</a:t>
            </a:r>
          </a:p>
          <a:p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 </a:t>
            </a:r>
          </a:p>
          <a:p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Animatrice : Dans quelques instants, je recevrai Jérôme, audioprothésiste </a:t>
            </a:r>
            <a:r>
              <a:rPr lang="fr-FR" sz="1400" dirty="0" err="1">
                <a:solidFill>
                  <a:schemeClr val="bg1"/>
                </a:solidFill>
                <a:latin typeface="Avenir Next LT Pro" panose="020B0504020202020204" pitchFamily="34" charset="0"/>
              </a:rPr>
              <a:t>Audika</a:t>
            </a:r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, qui nous présentera les nouvelles aides auditives </a:t>
            </a:r>
            <a:r>
              <a:rPr lang="fr-FR" sz="1400" dirty="0" err="1">
                <a:solidFill>
                  <a:schemeClr val="bg1"/>
                </a:solidFill>
                <a:latin typeface="Avenir Next LT Pro" panose="020B0504020202020204" pitchFamily="34" charset="0"/>
              </a:rPr>
              <a:t>Audika</a:t>
            </a:r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 </a:t>
            </a:r>
            <a:r>
              <a:rPr lang="fr-FR" sz="1400" dirty="0" err="1">
                <a:solidFill>
                  <a:schemeClr val="bg1"/>
                </a:solidFill>
                <a:latin typeface="Avenir Next LT Pro" panose="020B0504020202020204" pitchFamily="34" charset="0"/>
              </a:rPr>
              <a:t>Blink</a:t>
            </a:r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 Air. A tout de suite !</a:t>
            </a:r>
          </a:p>
          <a:p>
            <a:endParaRPr lang="fr-FR" sz="1400" dirty="0">
              <a:solidFill>
                <a:schemeClr val="bg1"/>
              </a:solidFill>
              <a:latin typeface="Avenir Next LT Pro" panose="020B0504020202020204" pitchFamily="34" charset="0"/>
            </a:endParaRPr>
          </a:p>
          <a:p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 </a:t>
            </a:r>
          </a:p>
          <a:p>
            <a:r>
              <a:rPr lang="fr-FR" sz="14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Radio Audio Produit 30’’</a:t>
            </a:r>
          </a:p>
          <a:p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  </a:t>
            </a:r>
          </a:p>
          <a:p>
            <a:r>
              <a:rPr lang="fr-FR" dirty="0"/>
              <a:t> </a:t>
            </a:r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VO : Tout savoir sur sa santé auditive avec </a:t>
            </a:r>
            <a:r>
              <a:rPr lang="fr-FR" sz="1400" dirty="0" err="1">
                <a:solidFill>
                  <a:schemeClr val="bg1"/>
                </a:solidFill>
                <a:latin typeface="Avenir Next LT Pro" panose="020B0504020202020204" pitchFamily="34" charset="0"/>
              </a:rPr>
              <a:t>Audika</a:t>
            </a:r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.</a:t>
            </a:r>
          </a:p>
          <a:p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 </a:t>
            </a:r>
          </a:p>
          <a:p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Animatrice : Jérôme Bonjour. Vous êtes audioprothésiste chez </a:t>
            </a:r>
            <a:r>
              <a:rPr lang="fr-FR" sz="1400" dirty="0" err="1">
                <a:solidFill>
                  <a:schemeClr val="bg1"/>
                </a:solidFill>
                <a:latin typeface="Avenir Next LT Pro" panose="020B0504020202020204" pitchFamily="34" charset="0"/>
              </a:rPr>
              <a:t>Audika</a:t>
            </a:r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 et je crois que vous avez une petite révolution à nous présenter.. </a:t>
            </a:r>
          </a:p>
          <a:p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Jérôme : Petite, c’est le mot, puisque notre dernière génération d’aides auditives, les </a:t>
            </a:r>
            <a:r>
              <a:rPr lang="fr-FR" sz="1400" dirty="0" err="1">
                <a:solidFill>
                  <a:schemeClr val="bg1"/>
                </a:solidFill>
                <a:latin typeface="Avenir Next LT Pro" panose="020B0504020202020204" pitchFamily="34" charset="0"/>
              </a:rPr>
              <a:t>Audika</a:t>
            </a:r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 </a:t>
            </a:r>
            <a:r>
              <a:rPr lang="fr-FR" sz="1400" dirty="0" err="1">
                <a:solidFill>
                  <a:schemeClr val="bg1"/>
                </a:solidFill>
                <a:latin typeface="Avenir Next LT Pro" panose="020B0504020202020204" pitchFamily="34" charset="0"/>
              </a:rPr>
              <a:t>Blink</a:t>
            </a:r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 Air, est quasi invisible !</a:t>
            </a:r>
          </a:p>
          <a:p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 Animatrice : D’autres innovations technologiques ?</a:t>
            </a:r>
          </a:p>
          <a:p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 Pierre : Oui, alors, déjà les </a:t>
            </a:r>
            <a:r>
              <a:rPr lang="fr-FR" sz="1400" dirty="0" err="1">
                <a:solidFill>
                  <a:schemeClr val="bg1"/>
                </a:solidFill>
                <a:latin typeface="Avenir Next LT Pro" panose="020B0504020202020204" pitchFamily="34" charset="0"/>
              </a:rPr>
              <a:t>Audika</a:t>
            </a:r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 </a:t>
            </a:r>
            <a:r>
              <a:rPr lang="fr-FR" sz="1400" dirty="0" err="1">
                <a:solidFill>
                  <a:schemeClr val="bg1"/>
                </a:solidFill>
                <a:latin typeface="Avenir Next LT Pro" panose="020B0504020202020204" pitchFamily="34" charset="0"/>
              </a:rPr>
              <a:t>Blink</a:t>
            </a:r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 Air sont connectables, à un smartphone, une télé… Et ils embarquent une IA qui offre une clarté sonore inégalée ! Et bien sûr, on fait tous les réglages personnalisés en centre.</a:t>
            </a:r>
          </a:p>
          <a:p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 Animatrice : Ah très bien. Merci Jérôme !</a:t>
            </a:r>
          </a:p>
          <a:p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 </a:t>
            </a:r>
          </a:p>
          <a:p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VO : Dispositif médical sur prescription médicale et conseils d’un audioprothésiste. Lire attentivement la notice. Voir conditions en centre.</a:t>
            </a:r>
          </a:p>
          <a:p>
            <a:endParaRPr lang="fr-FR" sz="1400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C982C345-53F5-5B63-1BC0-207E6F4DA655}"/>
              </a:ext>
            </a:extLst>
          </p:cNvPr>
          <p:cNvSpPr txBox="1"/>
          <p:nvPr/>
        </p:nvSpPr>
        <p:spPr>
          <a:xfrm>
            <a:off x="541867" y="638932"/>
            <a:ext cx="108508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>
                <a:solidFill>
                  <a:schemeClr val="bg1"/>
                </a:solidFill>
                <a:latin typeface="Georgia" panose="02040502050405020303" pitchFamily="18" charset="0"/>
                <a:cs typeface="Calibri Light" panose="020F0302020204030204" pitchFamily="34" charset="0"/>
              </a:rPr>
              <a:t>SCRIPT ‘Tout savoir’ Audio</a:t>
            </a:r>
            <a:endParaRPr lang="fr-FR" sz="2400" b="1" dirty="0">
              <a:solidFill>
                <a:schemeClr val="bg1"/>
              </a:solidFill>
              <a:latin typeface="Georgia" panose="02040502050405020303" pitchFamily="18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051217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0F37F3-DC7B-E78E-5BB7-92520522AD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B9FF2466-53EF-E0BA-6A85-BB9704D76DA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AFDB8730-401E-316D-267C-70230CC8C42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47013" y="0"/>
            <a:ext cx="5788001" cy="5802712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90860CAA-1E31-3F25-6B00-4F1F57BC8BA7}"/>
              </a:ext>
            </a:extLst>
          </p:cNvPr>
          <p:cNvSpPr txBox="1"/>
          <p:nvPr/>
        </p:nvSpPr>
        <p:spPr>
          <a:xfrm>
            <a:off x="2552400" y="1785666"/>
            <a:ext cx="7087197" cy="22313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5400" b="1" dirty="0">
                <a:solidFill>
                  <a:schemeClr val="bg1"/>
                </a:solidFill>
                <a:latin typeface="Georgia" panose="02040502050405020303" pitchFamily="18" charset="0"/>
              </a:rPr>
              <a:t>COMMUNICATION</a:t>
            </a:r>
            <a:br>
              <a:rPr lang="fr-FR" sz="5400" b="1" dirty="0">
                <a:solidFill>
                  <a:schemeClr val="bg1"/>
                </a:solidFill>
                <a:latin typeface="Georgia" panose="02040502050405020303" pitchFamily="18" charset="0"/>
              </a:rPr>
            </a:br>
            <a:r>
              <a:rPr lang="fr-FR" sz="8500" b="1" dirty="0">
                <a:solidFill>
                  <a:schemeClr val="bg1"/>
                </a:solidFill>
                <a:latin typeface="Georgia" panose="02040502050405020303" pitchFamily="18" charset="0"/>
              </a:rPr>
              <a:t>TV</a:t>
            </a:r>
          </a:p>
        </p:txBody>
      </p:sp>
      <p:sp>
        <p:nvSpPr>
          <p:cNvPr id="6" name="Espace réservé du contenu 4">
            <a:extLst>
              <a:ext uri="{FF2B5EF4-FFF2-40B4-BE49-F238E27FC236}">
                <a16:creationId xmlns:a16="http://schemas.microsoft.com/office/drawing/2014/main" id="{0B3898DB-356E-EE54-0176-60E349C47971}"/>
              </a:ext>
            </a:extLst>
          </p:cNvPr>
          <p:cNvSpPr txBox="1">
            <a:spLocks/>
          </p:cNvSpPr>
          <p:nvPr/>
        </p:nvSpPr>
        <p:spPr>
          <a:xfrm>
            <a:off x="568365" y="3800779"/>
            <a:ext cx="11055268" cy="1752600"/>
          </a:xfrm>
          <a:prstGeom prst="rect">
            <a:avLst/>
          </a:prstGeom>
        </p:spPr>
        <p:txBody>
          <a:bodyPr/>
          <a:lstStyle>
            <a:lvl1pPr marL="0" indent="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0" indent="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300" b="0" i="1" kern="1200">
                <a:solidFill>
                  <a:srgbClr val="D9117E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584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FBEC13"/>
              </a:buClr>
              <a:buFont typeface="Wingdings" pitchFamily="2" charset="2"/>
              <a:buChar char="§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3240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D9117E"/>
              </a:buClr>
              <a:buSzPct val="60000"/>
              <a:buFont typeface="Police système Courant"/>
              <a:buChar char="►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5040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FBEC13"/>
              </a:buClr>
              <a:buFont typeface="Police système Courant"/>
              <a:buChar char="•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fr-FR" altLang="fr-FR" sz="6600" spc="300" dirty="0">
                <a:solidFill>
                  <a:schemeClr val="bg1">
                    <a:lumMod val="85000"/>
                  </a:schemeClr>
                </a:solidFill>
                <a:latin typeface="Avenir Next LT Pro" panose="020B0504020202020204" pitchFamily="34" charset="0"/>
                <a:ea typeface="Helvetica" panose="020B0604020202020204" pitchFamily="34" charset="0"/>
              </a:rPr>
              <a:t> 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5314D3F3-EA14-4EB2-8628-49BF13F5C51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20134" y="5147094"/>
            <a:ext cx="3026093" cy="2017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83512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87FE53-098F-052A-97F3-4BAB7F3F55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7E4FB63A-0521-9C96-EAF4-C25F79DD0F8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Visage humain, capture d’écran, personne&#10;&#10;Le contenu généré par l’IA peut être incorrect.">
            <a:extLst>
              <a:ext uri="{FF2B5EF4-FFF2-40B4-BE49-F238E27FC236}">
                <a16:creationId xmlns:a16="http://schemas.microsoft.com/office/drawing/2014/main" id="{9DFFDE09-7BFF-2F9E-46A1-41491DCBEF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845" y="0"/>
            <a:ext cx="484831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28364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BB8B76-BBAB-19BF-979D-876F1A67ED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69F9215-8584-8FB5-6BEB-EE44393C829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capture d’écran, personne, Brochure&#10;&#10;Le contenu généré par l’IA peut être incorrect.">
            <a:extLst>
              <a:ext uri="{FF2B5EF4-FFF2-40B4-BE49-F238E27FC236}">
                <a16:creationId xmlns:a16="http://schemas.microsoft.com/office/drawing/2014/main" id="{E82E5726-B86E-6F8E-4BC5-D65103787F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845" y="0"/>
            <a:ext cx="484831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11363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66228B-66C5-9555-D4C5-D367D6972F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748A7D58-2DD7-734E-950B-478FAA556C1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capture d’écran, Visage humain&#10;&#10;Le contenu généré par l’IA peut être incorrect.">
            <a:extLst>
              <a:ext uri="{FF2B5EF4-FFF2-40B4-BE49-F238E27FC236}">
                <a16:creationId xmlns:a16="http://schemas.microsoft.com/office/drawing/2014/main" id="{A6FF1908-F051-6D49-62A2-C2F53A7B3B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849" y="0"/>
            <a:ext cx="48483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10882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17EA5B-9ADC-AB8F-8368-007C63989A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1DC53DD8-10DF-ACCE-9B62-519571FF7D4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43C1A7B6-2CFD-F1A4-4F1B-216C0EC233D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47013" y="0"/>
            <a:ext cx="5788001" cy="5802712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3B121229-9E88-FF9F-EDCB-045FAE464ECC}"/>
              </a:ext>
            </a:extLst>
          </p:cNvPr>
          <p:cNvSpPr txBox="1"/>
          <p:nvPr/>
        </p:nvSpPr>
        <p:spPr>
          <a:xfrm>
            <a:off x="2552400" y="1785666"/>
            <a:ext cx="7087197" cy="22313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5400" b="1" dirty="0">
                <a:solidFill>
                  <a:schemeClr val="bg1"/>
                </a:solidFill>
                <a:latin typeface="Georgia" panose="02040502050405020303" pitchFamily="18" charset="0"/>
              </a:rPr>
              <a:t>COMMUNICATION</a:t>
            </a:r>
            <a:br>
              <a:rPr lang="fr-FR" sz="5400" b="1" dirty="0">
                <a:solidFill>
                  <a:schemeClr val="bg1"/>
                </a:solidFill>
                <a:latin typeface="Georgia" panose="02040502050405020303" pitchFamily="18" charset="0"/>
              </a:rPr>
            </a:br>
            <a:r>
              <a:rPr lang="fr-FR" sz="8500" b="1" dirty="0">
                <a:solidFill>
                  <a:schemeClr val="bg1"/>
                </a:solidFill>
                <a:latin typeface="Georgia" panose="02040502050405020303" pitchFamily="18" charset="0"/>
              </a:rPr>
              <a:t>Leaflet</a:t>
            </a:r>
          </a:p>
        </p:txBody>
      </p:sp>
      <p:sp>
        <p:nvSpPr>
          <p:cNvPr id="6" name="Espace réservé du contenu 4">
            <a:extLst>
              <a:ext uri="{FF2B5EF4-FFF2-40B4-BE49-F238E27FC236}">
                <a16:creationId xmlns:a16="http://schemas.microsoft.com/office/drawing/2014/main" id="{81A1B975-C79E-0760-1C11-F5DC269E6460}"/>
              </a:ext>
            </a:extLst>
          </p:cNvPr>
          <p:cNvSpPr txBox="1">
            <a:spLocks/>
          </p:cNvSpPr>
          <p:nvPr/>
        </p:nvSpPr>
        <p:spPr>
          <a:xfrm>
            <a:off x="568365" y="3800779"/>
            <a:ext cx="11055268" cy="1752600"/>
          </a:xfrm>
          <a:prstGeom prst="rect">
            <a:avLst/>
          </a:prstGeom>
        </p:spPr>
        <p:txBody>
          <a:bodyPr/>
          <a:lstStyle>
            <a:lvl1pPr marL="0" indent="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0" indent="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300" b="0" i="1" kern="1200">
                <a:solidFill>
                  <a:srgbClr val="D9117E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584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FBEC13"/>
              </a:buClr>
              <a:buFont typeface="Wingdings" pitchFamily="2" charset="2"/>
              <a:buChar char="§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3240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D9117E"/>
              </a:buClr>
              <a:buSzPct val="60000"/>
              <a:buFont typeface="Police système Courant"/>
              <a:buChar char="►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5040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FBEC13"/>
              </a:buClr>
              <a:buFont typeface="Police système Courant"/>
              <a:buChar char="•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fr-FR" altLang="fr-FR" sz="6600" spc="300" dirty="0">
                <a:solidFill>
                  <a:schemeClr val="bg1">
                    <a:lumMod val="85000"/>
                  </a:schemeClr>
                </a:solidFill>
                <a:latin typeface="Avenir Next LT Pro" panose="020B0504020202020204" pitchFamily="34" charset="0"/>
                <a:ea typeface="Helvetica" panose="020B0604020202020204" pitchFamily="34" charset="0"/>
              </a:rPr>
              <a:t> 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A13DCF1F-96B6-7920-076F-1947F1FC4CC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20134" y="5147094"/>
            <a:ext cx="3026093" cy="2017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04984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646B0A-FC74-FFA6-AE6F-CFAE6D3886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027735A4-55ED-471A-5E92-25A9F8ED9D04}"/>
              </a:ext>
            </a:extLst>
          </p:cNvPr>
          <p:cNvSpPr txBox="1"/>
          <p:nvPr/>
        </p:nvSpPr>
        <p:spPr>
          <a:xfrm>
            <a:off x="541867" y="638932"/>
            <a:ext cx="108508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>
                <a:latin typeface="Georgia" panose="02040502050405020303" pitchFamily="18" charset="0"/>
                <a:cs typeface="Calibri Light" panose="020F0302020204030204" pitchFamily="34" charset="0"/>
              </a:rPr>
              <a:t>LEAFLET EN CENTRE</a:t>
            </a:r>
            <a:endParaRPr lang="fr-FR" sz="2400" b="1" dirty="0">
              <a:latin typeface="Georgia" panose="02040502050405020303" pitchFamily="18" charset="0"/>
              <a:cs typeface="Calibri Light" panose="020F030202020403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F68E7F18-4558-B29F-4437-A0697E5CF04F}"/>
              </a:ext>
            </a:extLst>
          </p:cNvPr>
          <p:cNvSpPr txBox="1"/>
          <p:nvPr/>
        </p:nvSpPr>
        <p:spPr>
          <a:xfrm>
            <a:off x="1199534" y="2183212"/>
            <a:ext cx="10068233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latin typeface="Avenir Next LT Pro" panose="020B0504020202020204" pitchFamily="34" charset="0"/>
              </a:rPr>
              <a:t>Le </a:t>
            </a:r>
            <a:r>
              <a:rPr lang="fr-FR" dirty="0" err="1">
                <a:latin typeface="Avenir Next LT Pro" panose="020B0504020202020204" pitchFamily="34" charset="0"/>
              </a:rPr>
              <a:t>leaflet</a:t>
            </a:r>
            <a:r>
              <a:rPr lang="fr-FR" dirty="0">
                <a:latin typeface="Avenir Next LT Pro" panose="020B0504020202020204" pitchFamily="34" charset="0"/>
              </a:rPr>
              <a:t> joue un rôle essentiel dans le lancement de </a:t>
            </a:r>
            <a:r>
              <a:rPr lang="fr-FR" dirty="0" err="1">
                <a:latin typeface="Avenir Next LT Pro" panose="020B0504020202020204" pitchFamily="34" charset="0"/>
              </a:rPr>
              <a:t>Blink</a:t>
            </a:r>
            <a:r>
              <a:rPr lang="fr-FR" dirty="0">
                <a:latin typeface="Avenir Next LT Pro" panose="020B0504020202020204" pitchFamily="34" charset="0"/>
              </a:rPr>
              <a:t> Air, car il constitue le support de conversion le plus direct au point de contact.</a:t>
            </a:r>
          </a:p>
          <a:p>
            <a:endParaRPr lang="fr-FR" dirty="0">
              <a:latin typeface="Avenir Next LT Pro" panose="020B0504020202020204" pitchFamily="34" charset="0"/>
            </a:endParaRPr>
          </a:p>
          <a:p>
            <a:r>
              <a:rPr lang="fr-FR" dirty="0">
                <a:latin typeface="Avenir Next LT Pro" panose="020B0504020202020204" pitchFamily="34" charset="0"/>
              </a:rPr>
              <a:t>C’est un support clé pour :</a:t>
            </a:r>
          </a:p>
          <a:p>
            <a:r>
              <a:rPr lang="fr-FR" dirty="0">
                <a:latin typeface="Avenir Next LT Pro" panose="020B0504020202020204" pitchFamily="34" charset="0"/>
              </a:rPr>
              <a:t>&gt;ancrer les bénéfices produit (quasi invisible, rechargeable, connecté, IA)</a:t>
            </a:r>
          </a:p>
          <a:p>
            <a:r>
              <a:rPr lang="fr-FR" dirty="0">
                <a:latin typeface="Avenir Next LT Pro" panose="020B0504020202020204" pitchFamily="34" charset="0"/>
              </a:rPr>
              <a:t>&gt;matérialiser la rupture technologique de </a:t>
            </a:r>
            <a:r>
              <a:rPr lang="fr-FR" dirty="0" err="1">
                <a:latin typeface="Avenir Next LT Pro" panose="020B0504020202020204" pitchFamily="34" charset="0"/>
              </a:rPr>
              <a:t>Audika</a:t>
            </a:r>
            <a:r>
              <a:rPr lang="fr-FR" dirty="0">
                <a:latin typeface="Avenir Next LT Pro" panose="020B0504020202020204" pitchFamily="34" charset="0"/>
              </a:rPr>
              <a:t> </a:t>
            </a:r>
            <a:r>
              <a:rPr lang="fr-FR" dirty="0" err="1">
                <a:latin typeface="Avenir Next LT Pro" panose="020B0504020202020204" pitchFamily="34" charset="0"/>
              </a:rPr>
              <a:t>Blink</a:t>
            </a:r>
            <a:r>
              <a:rPr lang="fr-FR" dirty="0">
                <a:latin typeface="Avenir Next LT Pro" panose="020B0504020202020204" pitchFamily="34" charset="0"/>
              </a:rPr>
              <a:t> Air</a:t>
            </a:r>
          </a:p>
          <a:p>
            <a:r>
              <a:rPr lang="fr-FR" dirty="0">
                <a:latin typeface="Avenir Next LT Pro" panose="020B0504020202020204" pitchFamily="34" charset="0"/>
              </a:rPr>
              <a:t>&gt;renforcer la crédibilité grâce aux preuves et verbatims</a:t>
            </a:r>
          </a:p>
          <a:p>
            <a:r>
              <a:rPr lang="fr-FR" dirty="0">
                <a:latin typeface="Avenir Next LT Pro" panose="020B0504020202020204" pitchFamily="34" charset="0"/>
              </a:rPr>
              <a:t>&gt;accompagner la prise de décision avec un message simple et clair</a:t>
            </a:r>
          </a:p>
          <a:p>
            <a:r>
              <a:rPr lang="fr-FR" dirty="0">
                <a:latin typeface="Avenir Next LT Pro" panose="020B0504020202020204" pitchFamily="34" charset="0"/>
              </a:rPr>
              <a:t>et surtout soutenir le call-to-action central : l’essai gratuit pendant 30 jours</a:t>
            </a:r>
          </a:p>
        </p:txBody>
      </p:sp>
    </p:spTree>
    <p:extLst>
      <p:ext uri="{BB962C8B-B14F-4D97-AF65-F5344CB8AC3E}">
        <p14:creationId xmlns:p14="http://schemas.microsoft.com/office/powerpoint/2010/main" val="241590428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424E9B-7D69-FD67-0FA5-F659A4DC87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C73E15B-AA18-EFE9-0078-D67E0BB5ABA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 descr="Une image contenant personne, Visage humain, texte, homme&#10;&#10;Le contenu généré par l’IA peut être incorrect.">
            <a:extLst>
              <a:ext uri="{FF2B5EF4-FFF2-40B4-BE49-F238E27FC236}">
                <a16:creationId xmlns:a16="http://schemas.microsoft.com/office/drawing/2014/main" id="{F2A25671-07D6-52A5-F2DA-EDBCBB7D9F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8859" y="0"/>
            <a:ext cx="4814282" cy="6858000"/>
          </a:xfrm>
          <a:prstGeom prst="rect">
            <a:avLst/>
          </a:prstGeom>
        </p:spPr>
      </p:pic>
      <p:sp>
        <p:nvSpPr>
          <p:cNvPr id="3" name="Ellipse 2">
            <a:extLst>
              <a:ext uri="{FF2B5EF4-FFF2-40B4-BE49-F238E27FC236}">
                <a16:creationId xmlns:a16="http://schemas.microsoft.com/office/drawing/2014/main" id="{94ED0B36-BF28-EF18-9403-4DD6A56D4862}"/>
              </a:ext>
            </a:extLst>
          </p:cNvPr>
          <p:cNvSpPr/>
          <p:nvPr/>
        </p:nvSpPr>
        <p:spPr>
          <a:xfrm rot="21221419">
            <a:off x="1502229" y="1287624"/>
            <a:ext cx="2519265" cy="1558213"/>
          </a:xfrm>
          <a:prstGeom prst="ellipse">
            <a:avLst/>
          </a:prstGeom>
          <a:solidFill>
            <a:srgbClr val="0066B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En cours MAJ suite debrief du 09/02</a:t>
            </a:r>
          </a:p>
        </p:txBody>
      </p:sp>
    </p:spTree>
    <p:extLst>
      <p:ext uri="{BB962C8B-B14F-4D97-AF65-F5344CB8AC3E}">
        <p14:creationId xmlns:p14="http://schemas.microsoft.com/office/powerpoint/2010/main" val="212987979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F6A9C3-90B1-1891-21B3-16C2F7C511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93D434B-0191-A7F8-D832-A2528465B50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capture d’écran, robot, magazine&#10;&#10;Le contenu généré par l’IA peut être incorrect.">
            <a:extLst>
              <a:ext uri="{FF2B5EF4-FFF2-40B4-BE49-F238E27FC236}">
                <a16:creationId xmlns:a16="http://schemas.microsoft.com/office/drawing/2014/main" id="{0FE8B180-4A42-7D9E-765C-05602CC842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3238" y="0"/>
            <a:ext cx="970552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2944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914878F2-A87D-85C7-008C-E672C0668A4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7" name="Titre 3">
            <a:extLst>
              <a:ext uri="{FF2B5EF4-FFF2-40B4-BE49-F238E27FC236}">
                <a16:creationId xmlns:a16="http://schemas.microsoft.com/office/drawing/2014/main" id="{5A87DBD5-6517-4B2F-A1F9-D44F55821A5F}"/>
              </a:ext>
            </a:extLst>
          </p:cNvPr>
          <p:cNvSpPr txBox="1">
            <a:spLocks/>
          </p:cNvSpPr>
          <p:nvPr/>
        </p:nvSpPr>
        <p:spPr>
          <a:xfrm>
            <a:off x="609600" y="401051"/>
            <a:ext cx="10972800" cy="1143000"/>
          </a:xfrm>
          <a:prstGeom prst="rect">
            <a:avLst/>
          </a:prstGeom>
          <a:ln>
            <a:noFill/>
          </a:ln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u="none" kern="1200">
                <a:solidFill>
                  <a:schemeClr val="tx1"/>
                </a:solidFill>
                <a:latin typeface="Avenir Next LT Pro" panose="020B05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fr-FR" altLang="fr-FR" dirty="0" err="1">
                <a:solidFill>
                  <a:schemeClr val="bg1"/>
                </a:solidFill>
                <a:latin typeface="Georgia" panose="02040502050405020303" pitchFamily="18" charset="0"/>
                <a:ea typeface="Helvetica" panose="020B0604020202020204" pitchFamily="34" charset="0"/>
              </a:rPr>
              <a:t>Audika</a:t>
            </a:r>
            <a:r>
              <a:rPr lang="fr-FR" altLang="fr-FR" dirty="0">
                <a:solidFill>
                  <a:schemeClr val="bg1"/>
                </a:solidFill>
                <a:latin typeface="Georgia" panose="02040502050405020303" pitchFamily="18" charset="0"/>
                <a:ea typeface="Helvetica" panose="020B0604020202020204" pitchFamily="34" charset="0"/>
              </a:rPr>
              <a:t> </a:t>
            </a:r>
            <a:r>
              <a:rPr lang="fr-FR" altLang="fr-FR" dirty="0" err="1">
                <a:solidFill>
                  <a:schemeClr val="bg1"/>
                </a:solidFill>
                <a:latin typeface="Georgia" panose="02040502050405020303" pitchFamily="18" charset="0"/>
                <a:ea typeface="Helvetica" panose="020B0604020202020204" pitchFamily="34" charset="0"/>
              </a:rPr>
              <a:t>Blink</a:t>
            </a:r>
            <a:r>
              <a:rPr lang="fr-FR" altLang="fr-FR" dirty="0">
                <a:solidFill>
                  <a:schemeClr val="bg1"/>
                </a:solidFill>
                <a:latin typeface="Georgia" panose="02040502050405020303" pitchFamily="18" charset="0"/>
                <a:ea typeface="Helvetica" panose="020B0604020202020204" pitchFamily="34" charset="0"/>
              </a:rPr>
              <a:t> Air : une innovation majeure</a:t>
            </a:r>
          </a:p>
        </p:txBody>
      </p:sp>
      <p:sp>
        <p:nvSpPr>
          <p:cNvPr id="3" name="Oval 6">
            <a:extLst>
              <a:ext uri="{FF2B5EF4-FFF2-40B4-BE49-F238E27FC236}">
                <a16:creationId xmlns:a16="http://schemas.microsoft.com/office/drawing/2014/main" id="{9A1F27CD-698D-F1E0-8273-4E83E648C0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2555" y="1544051"/>
            <a:ext cx="10146890" cy="4188542"/>
          </a:xfrm>
          <a:prstGeom prst="roundRect">
            <a:avLst/>
          </a:prstGeom>
          <a:solidFill>
            <a:srgbClr val="2E2E2E">
              <a:alpha val="5098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square" lIns="125465" tIns="62733" rIns="125465" bIns="62733" anchor="ctr">
            <a:noAutofit/>
          </a:bodyPr>
          <a:lstStyle/>
          <a:p>
            <a:pPr defTabSz="1255153">
              <a:defRPr/>
            </a:pPr>
            <a:r>
              <a:rPr lang="fr-FR" dirty="0">
                <a:solidFill>
                  <a:schemeClr val="bg1"/>
                </a:solidFill>
                <a:latin typeface="Avenir Next LT Pro" panose="020B0504020202020204" pitchFamily="34" charset="0"/>
                <a:cs typeface="Arial" charset="0"/>
              </a:rPr>
              <a:t>Avec </a:t>
            </a:r>
            <a:r>
              <a:rPr lang="fr-FR" dirty="0" err="1">
                <a:solidFill>
                  <a:schemeClr val="bg1"/>
                </a:solidFill>
                <a:latin typeface="Avenir Next LT Pro" panose="020B0504020202020204" pitchFamily="34" charset="0"/>
                <a:cs typeface="Arial" charset="0"/>
              </a:rPr>
              <a:t>Audika</a:t>
            </a:r>
            <a:r>
              <a:rPr lang="fr-FR" dirty="0">
                <a:solidFill>
                  <a:schemeClr val="bg1"/>
                </a:solidFill>
                <a:latin typeface="Avenir Next LT Pro" panose="020B0504020202020204" pitchFamily="34" charset="0"/>
                <a:cs typeface="Arial" charset="0"/>
              </a:rPr>
              <a:t> </a:t>
            </a:r>
            <a:r>
              <a:rPr lang="fr-FR" dirty="0" err="1">
                <a:solidFill>
                  <a:schemeClr val="bg1"/>
                </a:solidFill>
                <a:latin typeface="Avenir Next LT Pro" panose="020B0504020202020204" pitchFamily="34" charset="0"/>
                <a:cs typeface="Arial" charset="0"/>
              </a:rPr>
              <a:t>Blink</a:t>
            </a:r>
            <a:r>
              <a:rPr lang="fr-FR" dirty="0">
                <a:solidFill>
                  <a:schemeClr val="bg1"/>
                </a:solidFill>
                <a:latin typeface="Avenir Next LT Pro" panose="020B0504020202020204" pitchFamily="34" charset="0"/>
                <a:cs typeface="Arial" charset="0"/>
              </a:rPr>
              <a:t> Air, </a:t>
            </a:r>
            <a:r>
              <a:rPr lang="fr-FR" dirty="0" err="1">
                <a:solidFill>
                  <a:schemeClr val="bg1"/>
                </a:solidFill>
                <a:latin typeface="Avenir Next LT Pro" panose="020B0504020202020204" pitchFamily="34" charset="0"/>
                <a:cs typeface="Arial" charset="0"/>
              </a:rPr>
              <a:t>Audika</a:t>
            </a:r>
            <a:r>
              <a:rPr lang="fr-FR" dirty="0">
                <a:solidFill>
                  <a:schemeClr val="bg1"/>
                </a:solidFill>
                <a:latin typeface="Avenir Next LT Pro" panose="020B0504020202020204" pitchFamily="34" charset="0"/>
                <a:cs typeface="Arial" charset="0"/>
              </a:rPr>
              <a:t> lance en mars une innovation majeure dans l’univers de l’audition :</a:t>
            </a:r>
            <a:br>
              <a:rPr lang="fr-FR" b="1" dirty="0">
                <a:solidFill>
                  <a:schemeClr val="bg1"/>
                </a:solidFill>
                <a:latin typeface="Avenir Next LT Pro" panose="020B0504020202020204" pitchFamily="34" charset="0"/>
                <a:cs typeface="Arial" charset="0"/>
              </a:rPr>
            </a:br>
            <a:r>
              <a:rPr lang="fr-FR" sz="2400" b="1" dirty="0">
                <a:solidFill>
                  <a:schemeClr val="bg1"/>
                </a:solidFill>
                <a:latin typeface="Avenir Next LT Pro" panose="020B0504020202020204" pitchFamily="34" charset="0"/>
                <a:cs typeface="Arial" charset="0"/>
              </a:rPr>
              <a:t>un appareil premium de dernière génération qui réussit, pour la première fois, à réunir toutes les qualités attendues… sans aucune concession.</a:t>
            </a:r>
            <a:br>
              <a:rPr lang="fr-FR" b="1" dirty="0">
                <a:solidFill>
                  <a:schemeClr val="bg1"/>
                </a:solidFill>
                <a:latin typeface="Avenir Next LT Pro" panose="020B0504020202020204" pitchFamily="34" charset="0"/>
                <a:cs typeface="Arial" charset="0"/>
              </a:rPr>
            </a:br>
            <a:br>
              <a:rPr lang="fr-FR" b="1" dirty="0">
                <a:solidFill>
                  <a:schemeClr val="bg1"/>
                </a:solidFill>
                <a:latin typeface="Avenir Next LT Pro" panose="020B0504020202020204" pitchFamily="34" charset="0"/>
                <a:cs typeface="Arial" charset="0"/>
              </a:rPr>
            </a:br>
            <a:r>
              <a:rPr lang="fr-FR" dirty="0">
                <a:solidFill>
                  <a:schemeClr val="bg1"/>
                </a:solidFill>
                <a:latin typeface="Avenir Next LT Pro" panose="020B0504020202020204" pitchFamily="34" charset="0"/>
                <a:cs typeface="Arial" charset="0"/>
              </a:rPr>
              <a:t>Jusqu’ici, les patients devaient choisir :</a:t>
            </a:r>
            <a:br>
              <a:rPr lang="fr-FR" dirty="0">
                <a:solidFill>
                  <a:schemeClr val="bg1"/>
                </a:solidFill>
                <a:latin typeface="Avenir Next LT Pro" panose="020B0504020202020204" pitchFamily="34" charset="0"/>
                <a:cs typeface="Arial" charset="0"/>
              </a:rPr>
            </a:br>
            <a:r>
              <a:rPr lang="fr-FR" dirty="0">
                <a:solidFill>
                  <a:schemeClr val="bg1"/>
                </a:solidFill>
                <a:latin typeface="Avenir Next LT Pro" panose="020B0504020202020204" pitchFamily="34" charset="0"/>
                <a:cs typeface="Arial" charset="0"/>
              </a:rPr>
              <a:t>&gt; soit un intra très discret, mais limité en fonctionnalités et non rechargeable</a:t>
            </a:r>
          </a:p>
          <a:p>
            <a:pPr defTabSz="1255153">
              <a:defRPr/>
            </a:pPr>
            <a:r>
              <a:rPr lang="fr-FR" dirty="0">
                <a:solidFill>
                  <a:schemeClr val="bg1"/>
                </a:solidFill>
                <a:latin typeface="Avenir Next LT Pro" panose="020B0504020202020204" pitchFamily="34" charset="0"/>
                <a:cs typeface="Arial" charset="0"/>
              </a:rPr>
              <a:t>&gt; soit un appareil plus technologique et pratique, mais plus visible et moins désirable</a:t>
            </a:r>
            <a:br>
              <a:rPr lang="fr-FR" dirty="0">
                <a:solidFill>
                  <a:schemeClr val="bg1"/>
                </a:solidFill>
                <a:latin typeface="Avenir Next LT Pro" panose="020B0504020202020204" pitchFamily="34" charset="0"/>
                <a:cs typeface="Arial" charset="0"/>
              </a:rPr>
            </a:br>
            <a:br>
              <a:rPr lang="fr-FR" dirty="0">
                <a:solidFill>
                  <a:schemeClr val="bg1"/>
                </a:solidFill>
                <a:latin typeface="Avenir Next LT Pro" panose="020B0504020202020204" pitchFamily="34" charset="0"/>
                <a:cs typeface="Arial" charset="0"/>
              </a:rPr>
            </a:br>
            <a:r>
              <a:rPr lang="fr-FR" dirty="0" err="1">
                <a:solidFill>
                  <a:schemeClr val="bg1"/>
                </a:solidFill>
                <a:latin typeface="Avenir Next LT Pro" panose="020B0504020202020204" pitchFamily="34" charset="0"/>
                <a:cs typeface="Arial" charset="0"/>
              </a:rPr>
              <a:t>Audika</a:t>
            </a:r>
            <a:r>
              <a:rPr lang="fr-FR" dirty="0">
                <a:solidFill>
                  <a:schemeClr val="bg1"/>
                </a:solidFill>
                <a:latin typeface="Avenir Next LT Pro" panose="020B0504020202020204" pitchFamily="34" charset="0"/>
                <a:cs typeface="Arial" charset="0"/>
              </a:rPr>
              <a:t> </a:t>
            </a:r>
            <a:r>
              <a:rPr lang="fr-FR" dirty="0" err="1">
                <a:solidFill>
                  <a:schemeClr val="bg1"/>
                </a:solidFill>
                <a:latin typeface="Avenir Next LT Pro" panose="020B0504020202020204" pitchFamily="34" charset="0"/>
                <a:cs typeface="Arial" charset="0"/>
              </a:rPr>
              <a:t>Blink</a:t>
            </a:r>
            <a:r>
              <a:rPr lang="fr-FR" dirty="0">
                <a:solidFill>
                  <a:schemeClr val="bg1"/>
                </a:solidFill>
                <a:latin typeface="Avenir Next LT Pro" panose="020B0504020202020204" pitchFamily="34" charset="0"/>
                <a:cs typeface="Arial" charset="0"/>
              </a:rPr>
              <a:t> Air change complètement la donne.</a:t>
            </a:r>
            <a:endParaRPr lang="fr-FR" sz="1400" dirty="0">
              <a:solidFill>
                <a:schemeClr val="bg1"/>
              </a:solidFill>
              <a:latin typeface="Avenir Next LT Pro" panose="020B0504020202020204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961242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F874BE2-C7CF-DE39-B531-F12187A459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1C5F3ED-B14F-C21E-F4A0-F64CC4F2416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 descr="Une image contenant texte, capture d’écran, Site web, Publicité en ligne&#10;&#10;Le contenu généré par l’IA peut être incorrect.">
            <a:extLst>
              <a:ext uri="{FF2B5EF4-FFF2-40B4-BE49-F238E27FC236}">
                <a16:creationId xmlns:a16="http://schemas.microsoft.com/office/drawing/2014/main" id="{A7B52134-0FF7-E0D7-4641-BEA28307AF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800" y="0"/>
            <a:ext cx="47524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72780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68ED9B-6BAA-C78A-AB57-9C04668857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4603DA0F-DA40-D1BD-952B-DEF7F72CD3A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1323C041-C5A6-A56D-FCB2-68DAB5C300C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47013" y="0"/>
            <a:ext cx="5788001" cy="5802712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7A91F6E1-E33D-E389-18E4-6B98E8C2841C}"/>
              </a:ext>
            </a:extLst>
          </p:cNvPr>
          <p:cNvSpPr txBox="1"/>
          <p:nvPr/>
        </p:nvSpPr>
        <p:spPr>
          <a:xfrm>
            <a:off x="1817426" y="2570960"/>
            <a:ext cx="855715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5400" b="1" dirty="0">
                <a:solidFill>
                  <a:schemeClr val="bg1"/>
                </a:solidFill>
                <a:latin typeface="Georgia" panose="02040502050405020303" pitchFamily="18" charset="0"/>
              </a:rPr>
              <a:t>1ers RETROPLANNING</a:t>
            </a:r>
            <a:endParaRPr lang="fr-FR" sz="8500" b="1" dirty="0">
              <a:solidFill>
                <a:schemeClr val="bg1"/>
              </a:solidFill>
              <a:latin typeface="Georgia" panose="02040502050405020303" pitchFamily="18" charset="0"/>
            </a:endParaRPr>
          </a:p>
        </p:txBody>
      </p:sp>
      <p:sp>
        <p:nvSpPr>
          <p:cNvPr id="6" name="Espace réservé du contenu 4">
            <a:extLst>
              <a:ext uri="{FF2B5EF4-FFF2-40B4-BE49-F238E27FC236}">
                <a16:creationId xmlns:a16="http://schemas.microsoft.com/office/drawing/2014/main" id="{FC47012F-E80F-D493-D324-A05C56B9DDFB}"/>
              </a:ext>
            </a:extLst>
          </p:cNvPr>
          <p:cNvSpPr txBox="1">
            <a:spLocks/>
          </p:cNvSpPr>
          <p:nvPr/>
        </p:nvSpPr>
        <p:spPr>
          <a:xfrm>
            <a:off x="568365" y="3800779"/>
            <a:ext cx="11055268" cy="1752600"/>
          </a:xfrm>
          <a:prstGeom prst="rect">
            <a:avLst/>
          </a:prstGeom>
        </p:spPr>
        <p:txBody>
          <a:bodyPr/>
          <a:lstStyle>
            <a:lvl1pPr marL="0" indent="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0" indent="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300" b="0" i="1" kern="1200">
                <a:solidFill>
                  <a:srgbClr val="D9117E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584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FBEC13"/>
              </a:buClr>
              <a:buFont typeface="Wingdings" pitchFamily="2" charset="2"/>
              <a:buChar char="§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3240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D9117E"/>
              </a:buClr>
              <a:buSzPct val="60000"/>
              <a:buFont typeface="Police système Courant"/>
              <a:buChar char="►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5040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FBEC13"/>
              </a:buClr>
              <a:buFont typeface="Police système Courant"/>
              <a:buChar char="•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fr-FR" altLang="fr-FR" sz="6600" spc="300" dirty="0">
                <a:solidFill>
                  <a:schemeClr val="bg1">
                    <a:lumMod val="85000"/>
                  </a:schemeClr>
                </a:solidFill>
                <a:latin typeface="Avenir Next LT Pro" panose="020B0504020202020204" pitchFamily="34" charset="0"/>
                <a:ea typeface="Helvetica" panose="020B0604020202020204" pitchFamily="34" charset="0"/>
              </a:rPr>
              <a:t> 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1843C1A5-6CF5-FAFC-0971-2A4BB24F241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20134" y="5147094"/>
            <a:ext cx="3026093" cy="2017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01356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A54C60-6E66-AA18-0485-04F9537A65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316044AD-367F-9436-7188-A87CC9D04649}"/>
              </a:ext>
            </a:extLst>
          </p:cNvPr>
          <p:cNvSpPr txBox="1"/>
          <p:nvPr/>
        </p:nvSpPr>
        <p:spPr>
          <a:xfrm>
            <a:off x="541867" y="638932"/>
            <a:ext cx="108508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>
                <a:latin typeface="Georgia" panose="02040502050405020303" pitchFamily="18" charset="0"/>
                <a:cs typeface="Calibri Light" panose="020F0302020204030204" pitchFamily="34" charset="0"/>
              </a:rPr>
              <a:t>RETROPLANNING</a:t>
            </a:r>
            <a:endParaRPr lang="fr-FR" sz="2400" b="1" dirty="0">
              <a:latin typeface="Georgia" panose="02040502050405020303" pitchFamily="18" charset="0"/>
              <a:cs typeface="Calibri Light" panose="020F030202020403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FB852562-B07C-5D37-5135-01F9C8B82297}"/>
              </a:ext>
            </a:extLst>
          </p:cNvPr>
          <p:cNvSpPr txBox="1"/>
          <p:nvPr/>
        </p:nvSpPr>
        <p:spPr>
          <a:xfrm>
            <a:off x="294966" y="1730928"/>
            <a:ext cx="10068233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b="1" dirty="0">
                <a:latin typeface="Avenir Next LT Pro" panose="020B0504020202020204" pitchFamily="34" charset="0"/>
                <a:cs typeface="Arial"/>
              </a:rPr>
              <a:t>3 affiches vitrines</a:t>
            </a:r>
            <a:r>
              <a:rPr lang="fr-FR" dirty="0">
                <a:latin typeface="Avenir Next LT Pro" panose="020B0504020202020204" pitchFamily="34" charset="0"/>
                <a:cs typeface="Arial"/>
              </a:rPr>
              <a:t> (format 70x100 – deadline créa validées le 20/02)</a:t>
            </a:r>
          </a:p>
          <a:p>
            <a:r>
              <a:rPr lang="fr-FR" dirty="0">
                <a:latin typeface="Avenir Next LT Pro" panose="020B0504020202020204" pitchFamily="34" charset="0"/>
                <a:cs typeface="Arial"/>
              </a:rPr>
              <a:t> &gt;A/R créa : jusqu’au 10 février</a:t>
            </a:r>
          </a:p>
          <a:p>
            <a:r>
              <a:rPr lang="fr-FR" dirty="0">
                <a:latin typeface="Avenir Next LT Pro" panose="020B0504020202020204" pitchFamily="34" charset="0"/>
                <a:cs typeface="Arial"/>
              </a:rPr>
              <a:t>&gt; </a:t>
            </a:r>
            <a:r>
              <a:rPr lang="fr-FR" b="1" dirty="0">
                <a:latin typeface="Avenir Next LT Pro" panose="020B0504020202020204" pitchFamily="34" charset="0"/>
                <a:cs typeface="Arial"/>
              </a:rPr>
              <a:t>Validation créa : 11 février dernier délai car livraison stand Karine le 12/02</a:t>
            </a:r>
          </a:p>
          <a:p>
            <a:r>
              <a:rPr lang="fr-FR" dirty="0">
                <a:latin typeface="Avenir Next LT Pro" panose="020B0504020202020204" pitchFamily="34" charset="0"/>
                <a:cs typeface="Arial"/>
              </a:rPr>
              <a:t>&gt;Production visuels HD + Exe/gravure : du 12 au 17 février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fr-FR" dirty="0">
              <a:latin typeface="Avenir Next LT Pro" panose="020B0504020202020204" pitchFamily="34" charset="0"/>
              <a:cs typeface="Arial"/>
            </a:endParaRPr>
          </a:p>
          <a:p>
            <a:r>
              <a:rPr lang="fr-FR" b="1" dirty="0">
                <a:latin typeface="Avenir Next LT Pro" panose="020B0504020202020204" pitchFamily="34" charset="0"/>
                <a:cs typeface="Arial"/>
              </a:rPr>
              <a:t>Leaflet </a:t>
            </a:r>
            <a:r>
              <a:rPr lang="fr-FR" dirty="0">
                <a:latin typeface="Avenir Next LT Pro" panose="020B0504020202020204" pitchFamily="34" charset="0"/>
                <a:cs typeface="Arial"/>
              </a:rPr>
              <a:t> </a:t>
            </a:r>
          </a:p>
          <a:p>
            <a:r>
              <a:rPr lang="fr-FR" dirty="0">
                <a:latin typeface="Avenir Next LT Pro" panose="020B0504020202020204" pitchFamily="34" charset="0"/>
                <a:cs typeface="Arial"/>
              </a:rPr>
              <a:t> &gt;A/R créa : jusqu’au 9 février</a:t>
            </a:r>
          </a:p>
          <a:p>
            <a:r>
              <a:rPr lang="fr-FR" dirty="0">
                <a:latin typeface="Avenir Next LT Pro" panose="020B0504020202020204" pitchFamily="34" charset="0"/>
                <a:cs typeface="Arial"/>
              </a:rPr>
              <a:t>&gt; Validation créa : 9 février</a:t>
            </a:r>
          </a:p>
          <a:p>
            <a:r>
              <a:rPr lang="fr-FR" dirty="0">
                <a:latin typeface="Avenir Next LT Pro" panose="020B0504020202020204" pitchFamily="34" charset="0"/>
                <a:cs typeface="Arial"/>
              </a:rPr>
              <a:t>&gt;Production visuels HD + Exe/gravure : du 10 au 13 février</a:t>
            </a:r>
          </a:p>
          <a:p>
            <a:r>
              <a:rPr lang="fr-FR" dirty="0">
                <a:latin typeface="Avenir Next LT Pro" panose="020B0504020202020204" pitchFamily="34" charset="0"/>
              </a:rPr>
              <a:t>&gt;</a:t>
            </a:r>
            <a:r>
              <a:rPr lang="fr-FR" b="1" dirty="0">
                <a:latin typeface="Avenir Next LT Pro" panose="020B0504020202020204" pitchFamily="34" charset="0"/>
              </a:rPr>
              <a:t>Lancement impression : 16 février</a:t>
            </a:r>
          </a:p>
        </p:txBody>
      </p:sp>
    </p:spTree>
    <p:extLst>
      <p:ext uri="{BB962C8B-B14F-4D97-AF65-F5344CB8AC3E}">
        <p14:creationId xmlns:p14="http://schemas.microsoft.com/office/powerpoint/2010/main" val="335161504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737C16-10BD-69CB-5BEF-EC262F3B6E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44801504-6EFB-6129-7E26-DCD8EEEE9647}"/>
              </a:ext>
            </a:extLst>
          </p:cNvPr>
          <p:cNvSpPr txBox="1"/>
          <p:nvPr/>
        </p:nvSpPr>
        <p:spPr>
          <a:xfrm>
            <a:off x="541867" y="638932"/>
            <a:ext cx="108508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>
                <a:latin typeface="Georgia" panose="02040502050405020303" pitchFamily="18" charset="0"/>
                <a:cs typeface="Calibri Light" panose="020F0302020204030204" pitchFamily="34" charset="0"/>
              </a:rPr>
              <a:t>RETROPLANNING</a:t>
            </a:r>
            <a:endParaRPr lang="fr-FR" sz="2400" b="1" dirty="0">
              <a:latin typeface="Georgia" panose="02040502050405020303" pitchFamily="18" charset="0"/>
              <a:cs typeface="Calibri Light" panose="020F030202020403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9C5C2BD3-79A8-2FD1-04C1-213B000502DE}"/>
              </a:ext>
            </a:extLst>
          </p:cNvPr>
          <p:cNvSpPr txBox="1"/>
          <p:nvPr/>
        </p:nvSpPr>
        <p:spPr>
          <a:xfrm>
            <a:off x="294966" y="1730928"/>
            <a:ext cx="10068233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b="1" dirty="0" err="1">
                <a:latin typeface="Avenir Next LT Pro" panose="020B0504020202020204" pitchFamily="34" charset="0"/>
                <a:cs typeface="Arial"/>
              </a:rPr>
              <a:t>Video</a:t>
            </a:r>
            <a:r>
              <a:rPr lang="fr-FR" b="1" dirty="0">
                <a:latin typeface="Avenir Next LT Pro" panose="020B0504020202020204" pitchFamily="34" charset="0"/>
                <a:cs typeface="Arial"/>
              </a:rPr>
              <a:t> </a:t>
            </a:r>
            <a:r>
              <a:rPr lang="fr-FR" b="1" dirty="0" err="1">
                <a:latin typeface="Avenir Next LT Pro" panose="020B0504020202020204" pitchFamily="34" charset="0"/>
                <a:cs typeface="Arial"/>
              </a:rPr>
              <a:t>Hebd’audika</a:t>
            </a:r>
            <a:r>
              <a:rPr lang="fr-FR" b="1" dirty="0">
                <a:latin typeface="Avenir Next LT Pro" panose="020B0504020202020204" pitchFamily="34" charset="0"/>
                <a:cs typeface="Arial"/>
              </a:rPr>
              <a:t> pour le 10 mars 2026</a:t>
            </a:r>
            <a:endParaRPr lang="fr-FR" dirty="0">
              <a:latin typeface="Avenir Next LT Pro" panose="020B0504020202020204" pitchFamily="34" charset="0"/>
              <a:cs typeface="Arial"/>
            </a:endParaRPr>
          </a:p>
          <a:p>
            <a:r>
              <a:rPr lang="fr-FR" dirty="0">
                <a:latin typeface="Avenir Next LT Pro" panose="020B0504020202020204" pitchFamily="34" charset="0"/>
                <a:cs typeface="Arial"/>
              </a:rPr>
              <a:t> &gt;Validation découpage &amp; contenu / VO : 20 février</a:t>
            </a:r>
          </a:p>
          <a:p>
            <a:r>
              <a:rPr lang="fr-FR" dirty="0">
                <a:latin typeface="Avenir Next LT Pro" panose="020B0504020202020204" pitchFamily="34" charset="0"/>
                <a:cs typeface="Arial"/>
              </a:rPr>
              <a:t>&gt; Production : 23 février au 4 mars</a:t>
            </a:r>
          </a:p>
          <a:p>
            <a:r>
              <a:rPr lang="fr-FR" dirty="0">
                <a:latin typeface="Avenir Next LT Pro" panose="020B0504020202020204" pitchFamily="34" charset="0"/>
                <a:cs typeface="Arial"/>
              </a:rPr>
              <a:t>&gt;Rendu final 10 mars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fr-FR" dirty="0">
              <a:latin typeface="Avenir Next LT Pro" panose="020B0504020202020204" pitchFamily="34" charset="0"/>
              <a:cs typeface="Arial"/>
            </a:endParaRPr>
          </a:p>
          <a:p>
            <a:r>
              <a:rPr lang="fr-FR" b="1" dirty="0">
                <a:latin typeface="Avenir Next LT Pro" panose="020B0504020202020204" pitchFamily="34" charset="0"/>
                <a:cs typeface="Arial"/>
              </a:rPr>
              <a:t>TV </a:t>
            </a:r>
            <a:r>
              <a:rPr lang="fr-FR" dirty="0">
                <a:latin typeface="Avenir Next LT Pro" panose="020B0504020202020204" pitchFamily="34" charset="0"/>
                <a:cs typeface="Arial"/>
              </a:rPr>
              <a:t> </a:t>
            </a:r>
          </a:p>
          <a:p>
            <a:r>
              <a:rPr lang="fr-FR" dirty="0">
                <a:latin typeface="Avenir Next LT Pro" panose="020B0504020202020204" pitchFamily="34" charset="0"/>
                <a:cs typeface="Arial"/>
              </a:rPr>
              <a:t> &gt;Validation découpage : 11 février</a:t>
            </a:r>
          </a:p>
          <a:p>
            <a:r>
              <a:rPr lang="fr-FR" dirty="0">
                <a:latin typeface="Avenir Next LT Pro" panose="020B0504020202020204" pitchFamily="34" charset="0"/>
                <a:cs typeface="Arial"/>
              </a:rPr>
              <a:t>&gt; Montage : du 12 au 20 février</a:t>
            </a:r>
          </a:p>
          <a:p>
            <a:r>
              <a:rPr lang="fr-FR" dirty="0">
                <a:latin typeface="Avenir Next LT Pro" panose="020B0504020202020204" pitchFamily="34" charset="0"/>
                <a:cs typeface="Arial"/>
              </a:rPr>
              <a:t>&gt; Enregistrement VO : semaine du 23 février</a:t>
            </a:r>
          </a:p>
          <a:p>
            <a:r>
              <a:rPr lang="fr-FR" dirty="0">
                <a:latin typeface="Avenir Next LT Pro" panose="020B0504020202020204" pitchFamily="34" charset="0"/>
                <a:cs typeface="Arial"/>
              </a:rPr>
              <a:t>&gt;Finalisation production + ARPP : semaine du 2 mars</a:t>
            </a:r>
          </a:p>
          <a:p>
            <a:r>
              <a:rPr lang="fr-FR" dirty="0">
                <a:latin typeface="Avenir Next LT Pro" panose="020B0504020202020204" pitchFamily="34" charset="0"/>
              </a:rPr>
              <a:t>&gt;Livraison bandes antenne : 9 mars</a:t>
            </a:r>
          </a:p>
        </p:txBody>
      </p:sp>
    </p:spTree>
    <p:extLst>
      <p:ext uri="{BB962C8B-B14F-4D97-AF65-F5344CB8AC3E}">
        <p14:creationId xmlns:p14="http://schemas.microsoft.com/office/powerpoint/2010/main" val="399087246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423C35-850B-8A70-26BE-73DB97C9F7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Belier">
            <a:hlinkClick r:id="" action="ppaction://media"/>
            <a:extLst>
              <a:ext uri="{FF2B5EF4-FFF2-40B4-BE49-F238E27FC236}">
                <a16:creationId xmlns:a16="http://schemas.microsoft.com/office/drawing/2014/main" id="{30F1820E-115B-0E86-467F-48DA7549DD3B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3314.9791"/>
                  <p14:fade in="10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object 3">
            <a:extLst>
              <a:ext uri="{FF2B5EF4-FFF2-40B4-BE49-F238E27FC236}">
                <a16:creationId xmlns:a16="http://schemas.microsoft.com/office/drawing/2014/main" id="{B8B86996-A546-E0EC-43F1-E7CC57032A75}"/>
              </a:ext>
            </a:extLst>
          </p:cNvPr>
          <p:cNvSpPr/>
          <p:nvPr/>
        </p:nvSpPr>
        <p:spPr>
          <a:xfrm>
            <a:off x="0" y="-16625"/>
            <a:ext cx="12193270" cy="6858000"/>
          </a:xfrm>
          <a:custGeom>
            <a:avLst/>
            <a:gdLst/>
            <a:ahLst/>
            <a:cxnLst/>
            <a:rect l="l" t="t" r="r" b="b"/>
            <a:pathLst>
              <a:path w="12193270" h="6858000">
                <a:moveTo>
                  <a:pt x="12193193" y="0"/>
                </a:moveTo>
                <a:lnTo>
                  <a:pt x="0" y="0"/>
                </a:lnTo>
                <a:lnTo>
                  <a:pt x="0" y="6858000"/>
                </a:lnTo>
                <a:lnTo>
                  <a:pt x="12193193" y="6858000"/>
                </a:lnTo>
                <a:lnTo>
                  <a:pt x="12193193" y="0"/>
                </a:lnTo>
                <a:close/>
              </a:path>
            </a:pathLst>
          </a:custGeom>
          <a:solidFill>
            <a:srgbClr val="231F20">
              <a:alpha val="3803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1" name="Image 50">
            <a:extLst>
              <a:ext uri="{FF2B5EF4-FFF2-40B4-BE49-F238E27FC236}">
                <a16:creationId xmlns:a16="http://schemas.microsoft.com/office/drawing/2014/main" id="{A392F17F-FD0E-987D-B57E-5BE29EA7099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2766" y="1488831"/>
            <a:ext cx="3353788" cy="4669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166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09" fill="hold"/>
                                        <p:tgtEl>
                                          <p:spTgt spid="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4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23DEC4-9C07-7D38-6396-D2E45D0629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F992F8F7-A8D3-4F96-2193-EF916ED8DE2C}"/>
              </a:ext>
            </a:extLst>
          </p:cNvPr>
          <p:cNvSpPr txBox="1"/>
          <p:nvPr/>
        </p:nvSpPr>
        <p:spPr>
          <a:xfrm>
            <a:off x="541867" y="304636"/>
            <a:ext cx="108508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 err="1">
                <a:latin typeface="Georgia" panose="02040502050405020303" pitchFamily="18" charset="0"/>
                <a:cs typeface="Calibri Light" panose="020F0302020204030204" pitchFamily="34" charset="0"/>
              </a:rPr>
              <a:t>Audika</a:t>
            </a:r>
            <a:r>
              <a:rPr lang="fr-FR" sz="3200" b="1" dirty="0">
                <a:latin typeface="Georgia" panose="02040502050405020303" pitchFamily="18" charset="0"/>
                <a:cs typeface="Calibri Light" panose="020F0302020204030204" pitchFamily="34" charset="0"/>
              </a:rPr>
              <a:t> </a:t>
            </a:r>
            <a:r>
              <a:rPr lang="fr-FR" sz="3200" b="1" dirty="0" err="1">
                <a:latin typeface="Georgia" panose="02040502050405020303" pitchFamily="18" charset="0"/>
                <a:cs typeface="Calibri Light" panose="020F0302020204030204" pitchFamily="34" charset="0"/>
              </a:rPr>
              <a:t>Blink</a:t>
            </a:r>
            <a:r>
              <a:rPr lang="fr-FR" sz="3200" b="1" dirty="0">
                <a:latin typeface="Georgia" panose="02040502050405020303" pitchFamily="18" charset="0"/>
                <a:cs typeface="Calibri Light" panose="020F0302020204030204" pitchFamily="34" charset="0"/>
              </a:rPr>
              <a:t> Air : une innovation majeure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8E6AF5F-5BF0-DB15-496F-9FEA9C638C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867" y="2151491"/>
            <a:ext cx="10190498" cy="304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C’est la première aide auditive 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fr-FR" altLang="fr-FR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quasi invisible</a:t>
            </a:r>
            <a:endParaRPr kumimoji="0" lang="fr-FR" altLang="fr-FR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venir Next LT Pro" panose="020B05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fr-FR" altLang="fr-FR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rechargeable</a:t>
            </a:r>
            <a:endParaRPr kumimoji="0" lang="fr-FR" altLang="fr-FR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venir Next LT Pro" panose="020B05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fr-FR" altLang="fr-FR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totalement connectée</a:t>
            </a:r>
            <a:endParaRPr kumimoji="0" lang="fr-FR" altLang="fr-FR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venir Next LT Pro" panose="020B05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fr-FR" altLang="fr-FR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dotée d’une </a:t>
            </a:r>
            <a:r>
              <a:rPr kumimoji="0" lang="fr-FR" altLang="fr-FR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IA audio de 2ᵉ génération</a:t>
            </a:r>
            <a:endParaRPr kumimoji="0" lang="fr-FR" altLang="fr-FR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venir Next LT Pro" panose="020B05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fr-FR" altLang="fr-FR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disponible immédiatement en essai grâce au </a:t>
            </a:r>
            <a:r>
              <a:rPr kumimoji="0" lang="fr-FR" altLang="fr-FR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départ TSR direct</a:t>
            </a:r>
            <a:br>
              <a:rPr kumimoji="0" lang="fr-FR" altLang="fr-FR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</a:br>
            <a:endParaRPr kumimoji="0" lang="fr-FR" altLang="fr-FR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venir Next LT Pro" panose="020B05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Une solution unique sur le marché !</a:t>
            </a:r>
          </a:p>
        </p:txBody>
      </p:sp>
      <p:pic>
        <p:nvPicPr>
          <p:cNvPr id="7" name="Image 6" descr="Une image contenant Casques, Appareil électronique, périphérique, souris d’ordinateur&#10;&#10;Le contenu généré par l’IA peut être incorrect.">
            <a:extLst>
              <a:ext uri="{FF2B5EF4-FFF2-40B4-BE49-F238E27FC236}">
                <a16:creationId xmlns:a16="http://schemas.microsoft.com/office/drawing/2014/main" id="{48561184-6601-FBCE-58C8-037BAD55034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61239" y="1689375"/>
            <a:ext cx="4350373" cy="173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3862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49C63A-220A-A7DA-3F0E-82B5D74A91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21604243-F25F-5344-FC90-231345CA6048}"/>
              </a:ext>
            </a:extLst>
          </p:cNvPr>
          <p:cNvSpPr txBox="1"/>
          <p:nvPr/>
        </p:nvSpPr>
        <p:spPr>
          <a:xfrm>
            <a:off x="541867" y="304636"/>
            <a:ext cx="126038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latin typeface="Georgia" panose="02040502050405020303" pitchFamily="18" charset="0"/>
                <a:cs typeface="Calibri Light" panose="020F0302020204030204" pitchFamily="34" charset="0"/>
              </a:rPr>
              <a:t>Une rupture technologique au service d’un bénéfice simple : </a:t>
            </a:r>
            <a:br>
              <a:rPr lang="fr-FR" sz="2400" b="1" dirty="0">
                <a:latin typeface="Georgia" panose="02040502050405020303" pitchFamily="18" charset="0"/>
                <a:cs typeface="Calibri Light" panose="020F0302020204030204" pitchFamily="34" charset="0"/>
              </a:rPr>
            </a:br>
            <a:r>
              <a:rPr lang="fr-FR" sz="2400" b="1" dirty="0">
                <a:latin typeface="Georgia" panose="02040502050405020303" pitchFamily="18" charset="0"/>
                <a:cs typeface="Calibri Light" panose="020F0302020204030204" pitchFamily="34" charset="0"/>
              </a:rPr>
              <a:t>mieux comprendre, naturellement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896AB38-E300-EF9C-B90F-DF0BC75906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867" y="1283425"/>
            <a:ext cx="5475475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fr-FR" dirty="0">
                <a:latin typeface="Avenir Next LT Pro" panose="020B0504020202020204" pitchFamily="34" charset="0"/>
              </a:rPr>
              <a:t>Grâce à sa technologie d’encapsulation — un boîtier miniaturisé où tous les composants sont moulés et protégés — </a:t>
            </a:r>
            <a:r>
              <a:rPr lang="fr-FR" dirty="0" err="1">
                <a:latin typeface="Avenir Next LT Pro" panose="020B0504020202020204" pitchFamily="34" charset="0"/>
              </a:rPr>
              <a:t>Audika</a:t>
            </a:r>
            <a:r>
              <a:rPr lang="fr-FR" dirty="0">
                <a:latin typeface="Avenir Next LT Pro" panose="020B0504020202020204" pitchFamily="34" charset="0"/>
              </a:rPr>
              <a:t> </a:t>
            </a:r>
            <a:r>
              <a:rPr lang="fr-FR" dirty="0" err="1">
                <a:latin typeface="Avenir Next LT Pro" panose="020B0504020202020204" pitchFamily="34" charset="0"/>
              </a:rPr>
              <a:t>Blink</a:t>
            </a:r>
            <a:r>
              <a:rPr lang="fr-FR" dirty="0">
                <a:latin typeface="Avenir Next LT Pro" panose="020B0504020202020204" pitchFamily="34" charset="0"/>
              </a:rPr>
              <a:t> Air offre une combinaison inédite :</a:t>
            </a:r>
          </a:p>
          <a:p>
            <a:r>
              <a:rPr lang="fr-FR" b="1" dirty="0">
                <a:latin typeface="Avenir Next LT Pro" panose="020B0504020202020204" pitchFamily="34" charset="0"/>
              </a:rPr>
              <a:t>compacité extrême</a:t>
            </a:r>
          </a:p>
          <a:p>
            <a:r>
              <a:rPr lang="fr-FR" b="1" dirty="0">
                <a:latin typeface="Avenir Next LT Pro" panose="020B0504020202020204" pitchFamily="34" charset="0"/>
              </a:rPr>
              <a:t>robustesse (IP68)</a:t>
            </a:r>
          </a:p>
          <a:p>
            <a:r>
              <a:rPr lang="fr-FR" b="1" dirty="0">
                <a:latin typeface="Avenir Next LT Pro" panose="020B0504020202020204" pitchFamily="34" charset="0"/>
              </a:rPr>
              <a:t>durabilité</a:t>
            </a:r>
          </a:p>
          <a:p>
            <a:r>
              <a:rPr lang="fr-FR" b="1" dirty="0">
                <a:latin typeface="Avenir Next LT Pro" panose="020B0504020202020204" pitchFamily="34" charset="0"/>
              </a:rPr>
              <a:t>confort optimisé </a:t>
            </a:r>
          </a:p>
        </p:txBody>
      </p:sp>
      <p:pic>
        <p:nvPicPr>
          <p:cNvPr id="4" name="Image 3" descr="Une image contenant ciel, personne, doigt, pouce&#10;&#10;Le contenu généré par l’IA peut être incorrect.">
            <a:extLst>
              <a:ext uri="{FF2B5EF4-FFF2-40B4-BE49-F238E27FC236}">
                <a16:creationId xmlns:a16="http://schemas.microsoft.com/office/drawing/2014/main" id="{BD63F000-35BA-1A21-64CC-84305C361C8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2939"/>
          <a:stretch>
            <a:fillRect/>
          </a:stretch>
        </p:blipFill>
        <p:spPr>
          <a:xfrm>
            <a:off x="0" y="3739540"/>
            <a:ext cx="6332695" cy="4038174"/>
          </a:xfrm>
          <a:prstGeom prst="rect">
            <a:avLst/>
          </a:prstGeom>
        </p:spPr>
      </p:pic>
      <p:pic>
        <p:nvPicPr>
          <p:cNvPr id="8" name="Image 7" descr="Une image contenant personne, Visage humain, habits, plein air&#10;&#10;Le contenu généré par l’IA peut être incorrect.">
            <a:extLst>
              <a:ext uri="{FF2B5EF4-FFF2-40B4-BE49-F238E27FC236}">
                <a16:creationId xmlns:a16="http://schemas.microsoft.com/office/drawing/2014/main" id="{7412D71A-BF8F-B4A0-55AB-D3137DD5BBE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2624"/>
          <a:stretch>
            <a:fillRect/>
          </a:stretch>
        </p:blipFill>
        <p:spPr>
          <a:xfrm>
            <a:off x="6332695" y="3739540"/>
            <a:ext cx="5971459" cy="3913239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8E7D300-7D40-E363-028A-D56715CA2C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20232" y="1130491"/>
            <a:ext cx="4629901" cy="2585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fr-FR" dirty="0">
                <a:latin typeface="Avenir Next LT Pro" panose="020B0504020202020204" pitchFamily="34" charset="0"/>
              </a:rPr>
              <a:t>Mais surtout, </a:t>
            </a:r>
            <a:r>
              <a:rPr lang="fr-FR" dirty="0" err="1">
                <a:latin typeface="Avenir Next LT Pro" panose="020B0504020202020204" pitchFamily="34" charset="0"/>
              </a:rPr>
              <a:t>Audika</a:t>
            </a:r>
            <a:r>
              <a:rPr lang="fr-FR" dirty="0">
                <a:latin typeface="Avenir Next LT Pro" panose="020B0504020202020204" pitchFamily="34" charset="0"/>
              </a:rPr>
              <a:t> </a:t>
            </a:r>
            <a:r>
              <a:rPr lang="fr-FR" dirty="0" err="1">
                <a:latin typeface="Avenir Next LT Pro" panose="020B0504020202020204" pitchFamily="34" charset="0"/>
              </a:rPr>
              <a:t>Blink</a:t>
            </a:r>
            <a:r>
              <a:rPr lang="fr-FR" dirty="0">
                <a:latin typeface="Avenir Next LT Pro" panose="020B0504020202020204" pitchFamily="34" charset="0"/>
              </a:rPr>
              <a:t> Air répond au vrai sujet des patients : Ils ne disent pas “je n’entends plus”,</a:t>
            </a:r>
            <a:br>
              <a:rPr lang="fr-FR" dirty="0">
                <a:latin typeface="Avenir Next LT Pro" panose="020B0504020202020204" pitchFamily="34" charset="0"/>
              </a:rPr>
            </a:br>
            <a:r>
              <a:rPr lang="fr-FR" dirty="0">
                <a:latin typeface="Avenir Next LT Pro" panose="020B0504020202020204" pitchFamily="34" charset="0"/>
              </a:rPr>
              <a:t>ils disent : </a:t>
            </a:r>
            <a:r>
              <a:rPr lang="fr-FR" b="1" dirty="0">
                <a:latin typeface="Avenir Next LT Pro" panose="020B0504020202020204" pitchFamily="34" charset="0"/>
              </a:rPr>
              <a:t>“je ne comprends plus.”</a:t>
            </a:r>
            <a:endParaRPr lang="fr-FR" dirty="0">
              <a:latin typeface="Avenir Next LT Pro" panose="020B0504020202020204" pitchFamily="34" charset="0"/>
            </a:endParaRPr>
          </a:p>
          <a:p>
            <a:r>
              <a:rPr lang="fr-FR" dirty="0">
                <a:latin typeface="Avenir Next LT Pro" panose="020B0504020202020204" pitchFamily="34" charset="0"/>
              </a:rPr>
              <a:t>C’est cette compréhension retrouvée, dans toutes les situations du quotidien, qu’</a:t>
            </a:r>
            <a:r>
              <a:rPr lang="fr-FR" dirty="0" err="1">
                <a:latin typeface="Avenir Next LT Pro" panose="020B0504020202020204" pitchFamily="34" charset="0"/>
              </a:rPr>
              <a:t>Audika</a:t>
            </a:r>
            <a:r>
              <a:rPr lang="fr-FR" dirty="0">
                <a:latin typeface="Avenir Next LT Pro" panose="020B0504020202020204" pitchFamily="34" charset="0"/>
              </a:rPr>
              <a:t> </a:t>
            </a:r>
            <a:r>
              <a:rPr lang="fr-FR" dirty="0" err="1">
                <a:latin typeface="Avenir Next LT Pro" panose="020B0504020202020204" pitchFamily="34" charset="0"/>
              </a:rPr>
              <a:t>Blink</a:t>
            </a:r>
            <a:r>
              <a:rPr lang="fr-FR" dirty="0">
                <a:latin typeface="Avenir Next LT Pro" panose="020B0504020202020204" pitchFamily="34" charset="0"/>
              </a:rPr>
              <a:t> Air vient rendre possible — simplement, discrètement, et avec tout le savoir-faire </a:t>
            </a:r>
            <a:r>
              <a:rPr lang="fr-FR" dirty="0" err="1">
                <a:latin typeface="Avenir Next LT Pro" panose="020B0504020202020204" pitchFamily="34" charset="0"/>
              </a:rPr>
              <a:t>Audika</a:t>
            </a:r>
            <a:r>
              <a:rPr lang="fr-FR" dirty="0">
                <a:latin typeface="Avenir Next LT Pro" panose="020B0504020202020204" pitchFamily="34" charset="0"/>
              </a:rPr>
              <a:t>.</a:t>
            </a:r>
          </a:p>
        </p:txBody>
      </p:sp>
      <p:sp>
        <p:nvSpPr>
          <p:cNvPr id="10" name="Triangle isocèle 9">
            <a:extLst>
              <a:ext uri="{FF2B5EF4-FFF2-40B4-BE49-F238E27FC236}">
                <a16:creationId xmlns:a16="http://schemas.microsoft.com/office/drawing/2014/main" id="{F793ADE9-1F97-69E6-A318-8A26CF2E3618}"/>
              </a:ext>
            </a:extLst>
          </p:cNvPr>
          <p:cNvSpPr/>
          <p:nvPr/>
        </p:nvSpPr>
        <p:spPr>
          <a:xfrm rot="5400000">
            <a:off x="5464181" y="5346478"/>
            <a:ext cx="2222090" cy="485063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Triangle isocèle 10">
            <a:extLst>
              <a:ext uri="{FF2B5EF4-FFF2-40B4-BE49-F238E27FC236}">
                <a16:creationId xmlns:a16="http://schemas.microsoft.com/office/drawing/2014/main" id="{A68A859A-17E7-5E4B-C33A-A9A99248348F}"/>
              </a:ext>
            </a:extLst>
          </p:cNvPr>
          <p:cNvSpPr/>
          <p:nvPr/>
        </p:nvSpPr>
        <p:spPr>
          <a:xfrm rot="5400000">
            <a:off x="5464181" y="2075424"/>
            <a:ext cx="2222090" cy="485063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668114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0D01D0-9103-38BF-3382-55D51CF01C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9BCAE4D9-508A-75EC-5FE9-82BFA41285B0}"/>
              </a:ext>
            </a:extLst>
          </p:cNvPr>
          <p:cNvSpPr txBox="1"/>
          <p:nvPr/>
        </p:nvSpPr>
        <p:spPr>
          <a:xfrm>
            <a:off x="541867" y="304636"/>
            <a:ext cx="108508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>
                <a:latin typeface="Georgia" panose="02040502050405020303" pitchFamily="18" charset="0"/>
                <a:cs typeface="Calibri Light" panose="020F0302020204030204" pitchFamily="34" charset="0"/>
              </a:rPr>
              <a:t>Quelle cible prioritaire ?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DF34690-1A8B-AB32-20EE-7656F88AA1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2067" y="1520612"/>
            <a:ext cx="10190498" cy="4154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altLang="fr-FR" sz="2400" b="1" dirty="0">
                <a:latin typeface="Avenir Next LT Pro" panose="020B0504020202020204" pitchFamily="34" charset="0"/>
              </a:rPr>
              <a:t>57–65 ans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altLang="fr-FR" sz="2000" dirty="0">
                <a:latin typeface="Avenir Next LT Pro" panose="020B0504020202020204" pitchFamily="34" charset="0"/>
              </a:rPr>
              <a:t>Des seniors actifs, modernes, technophiles</a:t>
            </a:r>
            <a:br>
              <a:rPr lang="fr-FR" altLang="fr-FR" sz="2000" dirty="0">
                <a:latin typeface="Avenir Next LT Pro" panose="020B0504020202020204" pitchFamily="34" charset="0"/>
              </a:rPr>
            </a:br>
            <a:r>
              <a:rPr lang="fr-FR" altLang="fr-FR" sz="2000" dirty="0">
                <a:latin typeface="Avenir Next LT Pro" panose="020B0504020202020204" pitchFamily="34" charset="0"/>
              </a:rPr>
              <a:t>qui refusent d’entrer dans l’imaginaire du “vieux appareillé” </a:t>
            </a:r>
            <a:endParaRPr lang="fr-FR" altLang="fr-FR" sz="5400" dirty="0">
              <a:latin typeface="Avenir Next LT Pro" panose="020B0504020202020204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br>
              <a:rPr lang="fr-FR" altLang="fr-FR" sz="2000" dirty="0">
                <a:latin typeface="Avenir Next LT Pro" panose="020B0504020202020204" pitchFamily="34" charset="0"/>
              </a:rPr>
            </a:br>
            <a:r>
              <a:rPr lang="fr-FR" altLang="fr-FR" sz="2000" dirty="0">
                <a:latin typeface="Avenir Next LT Pro" panose="020B0504020202020204" pitchFamily="34" charset="0"/>
              </a:rPr>
              <a:t>Ils veulent :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altLang="fr-FR" sz="2000" dirty="0">
                <a:latin typeface="Avenir Next LT Pro" panose="020B0504020202020204" pitchFamily="34" charset="0"/>
              </a:rPr>
              <a:t>&gt;continuer à travailler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altLang="fr-FR" sz="2000" dirty="0">
                <a:latin typeface="Avenir Next LT Pro" panose="020B0504020202020204" pitchFamily="34" charset="0"/>
              </a:rPr>
              <a:t>&gt;voyager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altLang="fr-FR" sz="2000" dirty="0">
                <a:latin typeface="Avenir Next LT Pro" panose="020B0504020202020204" pitchFamily="34" charset="0"/>
              </a:rPr>
              <a:t>&gt;profiter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altLang="fr-FR" sz="2000" dirty="0">
                <a:latin typeface="Avenir Next LT Pro" panose="020B0504020202020204" pitchFamily="34" charset="0"/>
              </a:rPr>
              <a:t>&gt;rester connectés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altLang="fr-FR" sz="2000" dirty="0">
                <a:latin typeface="Avenir Next LT Pro" panose="020B0504020202020204" pitchFamily="34" charset="0"/>
              </a:rPr>
              <a:t>&gt;ne rien montrer</a:t>
            </a:r>
            <a:br>
              <a:rPr lang="fr-FR" altLang="fr-FR" sz="2000" dirty="0">
                <a:latin typeface="Avenir Next LT Pro" panose="020B0504020202020204" pitchFamily="34" charset="0"/>
              </a:rPr>
            </a:br>
            <a:endParaRPr lang="fr-FR" altLang="fr-FR" sz="2000" dirty="0">
              <a:latin typeface="Avenir Next LT Pro" panose="020B0504020202020204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altLang="fr-FR" sz="2000" dirty="0" err="1">
                <a:latin typeface="Avenir Next LT Pro" panose="020B0504020202020204" pitchFamily="34" charset="0"/>
              </a:rPr>
              <a:t>Audika</a:t>
            </a:r>
            <a:r>
              <a:rPr lang="fr-FR" altLang="fr-FR" sz="2000" dirty="0">
                <a:latin typeface="Avenir Next LT Pro" panose="020B0504020202020204" pitchFamily="34" charset="0"/>
              </a:rPr>
              <a:t> </a:t>
            </a:r>
            <a:r>
              <a:rPr lang="fr-FR" altLang="fr-FR" sz="2000" dirty="0" err="1">
                <a:latin typeface="Avenir Next LT Pro" panose="020B0504020202020204" pitchFamily="34" charset="0"/>
              </a:rPr>
              <a:t>Blink</a:t>
            </a:r>
            <a:r>
              <a:rPr lang="fr-FR" altLang="fr-FR" sz="2000" dirty="0">
                <a:latin typeface="Avenir Next LT Pro" panose="020B0504020202020204" pitchFamily="34" charset="0"/>
              </a:rPr>
              <a:t> Air doit être présenté comme un choix de modernité, pas de renoncement</a:t>
            </a: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7B6B550E-7A15-1A1F-E4BA-6A13ADA20B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3934"/>
            <a:ext cx="24878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237413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3">
            <a:extLst>
              <a:ext uri="{FF2B5EF4-FFF2-40B4-BE49-F238E27FC236}">
                <a16:creationId xmlns:a16="http://schemas.microsoft.com/office/drawing/2014/main" id="{D807DCEE-7A03-73FB-E72B-B84FE1079C4C}"/>
              </a:ext>
            </a:extLst>
          </p:cNvPr>
          <p:cNvSpPr txBox="1">
            <a:spLocks/>
          </p:cNvSpPr>
          <p:nvPr/>
        </p:nvSpPr>
        <p:spPr>
          <a:xfrm>
            <a:off x="356072" y="144933"/>
            <a:ext cx="10972800" cy="1143000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 i="0" kern="1200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>
                <a:ea typeface="Helvetica" panose="020B0604020202020204" pitchFamily="34" charset="0"/>
              </a:rPr>
              <a:t>Les </a:t>
            </a:r>
            <a:r>
              <a:rPr lang="en-US" altLang="fr-FR" dirty="0" err="1">
                <a:ea typeface="Helvetica" panose="020B0604020202020204" pitchFamily="34" charset="0"/>
              </a:rPr>
              <a:t>objectifs</a:t>
            </a:r>
            <a:r>
              <a:rPr lang="en-US" altLang="fr-FR" dirty="0">
                <a:ea typeface="Helvetica" panose="020B0604020202020204" pitchFamily="34" charset="0"/>
              </a:rPr>
              <a:t> de </a:t>
            </a:r>
            <a:r>
              <a:rPr lang="en-US" altLang="fr-FR" dirty="0" err="1">
                <a:ea typeface="Helvetica" panose="020B0604020202020204" pitchFamily="34" charset="0"/>
              </a:rPr>
              <a:t>ce</a:t>
            </a:r>
            <a:r>
              <a:rPr lang="en-US" altLang="fr-FR" dirty="0">
                <a:ea typeface="Helvetica" panose="020B0604020202020204" pitchFamily="34" charset="0"/>
              </a:rPr>
              <a:t> </a:t>
            </a:r>
            <a:r>
              <a:rPr lang="en-US" altLang="fr-FR" dirty="0" err="1">
                <a:ea typeface="Helvetica" panose="020B0604020202020204" pitchFamily="34" charset="0"/>
              </a:rPr>
              <a:t>lancement</a:t>
            </a:r>
            <a:endParaRPr lang="fr-FR" altLang="fr-FR" dirty="0">
              <a:ea typeface="Helvetica" panose="020B0604020202020204" pitchFamily="34" charset="0"/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B0F2BE8A-EDC4-BB3F-36A4-52D87AD20921}"/>
              </a:ext>
            </a:extLst>
          </p:cNvPr>
          <p:cNvSpPr txBox="1"/>
          <p:nvPr/>
        </p:nvSpPr>
        <p:spPr>
          <a:xfrm>
            <a:off x="1087520" y="1206429"/>
            <a:ext cx="10016960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fr-FR" dirty="0">
                <a:latin typeface="Avenir Next LT Pro" panose="020B0504020202020204" pitchFamily="34" charset="0"/>
              </a:rPr>
              <a:t>Ce lancement a donc plusieurs objectifs stratégiques majeurs pour </a:t>
            </a:r>
            <a:r>
              <a:rPr lang="fr-FR" dirty="0" err="1">
                <a:latin typeface="Avenir Next LT Pro" panose="020B0504020202020204" pitchFamily="34" charset="0"/>
              </a:rPr>
              <a:t>Audika</a:t>
            </a:r>
            <a:r>
              <a:rPr lang="fr-FR" dirty="0">
                <a:latin typeface="Avenir Next LT Pro" panose="020B0504020202020204" pitchFamily="34" charset="0"/>
              </a:rPr>
              <a:t> :</a:t>
            </a:r>
          </a:p>
          <a:p>
            <a:pPr>
              <a:buNone/>
            </a:pPr>
            <a:endParaRPr lang="fr-FR" dirty="0">
              <a:latin typeface="Avenir Next LT Pro" panose="020B0504020202020204" pitchFamily="34" charset="0"/>
            </a:endParaRPr>
          </a:p>
          <a:p>
            <a:pPr>
              <a:buNone/>
            </a:pPr>
            <a:r>
              <a:rPr lang="fr-FR" b="1" dirty="0">
                <a:solidFill>
                  <a:schemeClr val="bg1"/>
                </a:solidFill>
                <a:highlight>
                  <a:srgbClr val="3B579D"/>
                </a:highlight>
                <a:latin typeface="Avenir Next LT Pro" panose="020B0504020202020204" pitchFamily="34" charset="0"/>
              </a:rPr>
              <a:t>1. Installer </a:t>
            </a:r>
            <a:r>
              <a:rPr lang="fr-FR" b="1" dirty="0" err="1">
                <a:solidFill>
                  <a:schemeClr val="bg1"/>
                </a:solidFill>
                <a:highlight>
                  <a:srgbClr val="3B579D"/>
                </a:highlight>
                <a:latin typeface="Avenir Next LT Pro" panose="020B0504020202020204" pitchFamily="34" charset="0"/>
              </a:rPr>
              <a:t>Blink</a:t>
            </a:r>
            <a:r>
              <a:rPr lang="fr-FR" b="1" dirty="0">
                <a:solidFill>
                  <a:schemeClr val="bg1"/>
                </a:solidFill>
                <a:highlight>
                  <a:srgbClr val="3B579D"/>
                </a:highlight>
                <a:latin typeface="Avenir Next LT Pro" panose="020B0504020202020204" pitchFamily="34" charset="0"/>
              </a:rPr>
              <a:t> Air comme une innovation de rupture sur le marché</a:t>
            </a:r>
          </a:p>
          <a:p>
            <a:pPr>
              <a:buNone/>
            </a:pPr>
            <a:r>
              <a:rPr lang="fr-FR" dirty="0">
                <a:latin typeface="Avenir Next LT Pro" panose="020B0504020202020204" pitchFamily="34" charset="0"/>
              </a:rPr>
              <a:t>Faire émerger </a:t>
            </a:r>
            <a:r>
              <a:rPr lang="fr-FR" dirty="0" err="1">
                <a:latin typeface="Avenir Next LT Pro" panose="020B0504020202020204" pitchFamily="34" charset="0"/>
              </a:rPr>
              <a:t>Audika</a:t>
            </a:r>
            <a:r>
              <a:rPr lang="fr-FR" dirty="0">
                <a:latin typeface="Avenir Next LT Pro" panose="020B0504020202020204" pitchFamily="34" charset="0"/>
              </a:rPr>
              <a:t> </a:t>
            </a:r>
            <a:r>
              <a:rPr lang="fr-FR" dirty="0" err="1">
                <a:latin typeface="Avenir Next LT Pro" panose="020B0504020202020204" pitchFamily="34" charset="0"/>
              </a:rPr>
              <a:t>Blink</a:t>
            </a:r>
            <a:r>
              <a:rPr lang="fr-FR" dirty="0">
                <a:latin typeface="Avenir Next LT Pro" panose="020B0504020202020204" pitchFamily="34" charset="0"/>
              </a:rPr>
              <a:t> Air comme </a:t>
            </a:r>
            <a:r>
              <a:rPr lang="fr-FR" b="1" dirty="0">
                <a:latin typeface="Avenir Next LT Pro" panose="020B0504020202020204" pitchFamily="34" charset="0"/>
              </a:rPr>
              <a:t>le nouveau “must-have” premium</a:t>
            </a:r>
            <a:r>
              <a:rPr lang="fr-FR" dirty="0">
                <a:latin typeface="Avenir Next LT Pro" panose="020B0504020202020204" pitchFamily="34" charset="0"/>
              </a:rPr>
              <a:t>, une aide auditive “nouvelle génération”, unique et désirable.</a:t>
            </a:r>
          </a:p>
          <a:p>
            <a:pPr>
              <a:buNone/>
            </a:pPr>
            <a:endParaRPr lang="fr-FR" dirty="0">
              <a:latin typeface="Avenir Next LT Pro" panose="020B0504020202020204" pitchFamily="34" charset="0"/>
            </a:endParaRPr>
          </a:p>
          <a:p>
            <a:r>
              <a:rPr lang="fr-FR" b="1" dirty="0">
                <a:solidFill>
                  <a:schemeClr val="bg1"/>
                </a:solidFill>
                <a:highlight>
                  <a:srgbClr val="3B579D"/>
                </a:highlight>
                <a:latin typeface="Avenir Next LT Pro" panose="020B0504020202020204" pitchFamily="34" charset="0"/>
              </a:rPr>
              <a:t>2. Recruter une nouvelle cible : les modernes séniors technophiles</a:t>
            </a:r>
          </a:p>
          <a:p>
            <a:r>
              <a:rPr lang="fr-FR" dirty="0">
                <a:latin typeface="Avenir Next LT Pro" panose="020B0504020202020204" pitchFamily="34" charset="0"/>
              </a:rPr>
              <a:t>S’adresser à des 57–65 ans actifs, exigeants, qui refusent les codes traditionnels de l’appareillage et attendent des solutions aussi modernes que leurs autres objets technologiques.</a:t>
            </a:r>
          </a:p>
          <a:p>
            <a:br>
              <a:rPr lang="fr-FR" dirty="0">
                <a:latin typeface="Avenir Next LT Pro" panose="020B0504020202020204" pitchFamily="34" charset="0"/>
              </a:rPr>
            </a:br>
            <a:r>
              <a:rPr lang="fr-FR" b="1" dirty="0">
                <a:solidFill>
                  <a:schemeClr val="bg1"/>
                </a:solidFill>
                <a:highlight>
                  <a:srgbClr val="3B579D"/>
                </a:highlight>
                <a:latin typeface="Avenir Next LT Pro" panose="020B0504020202020204" pitchFamily="34" charset="0"/>
              </a:rPr>
              <a:t>3. Lever les freins historiques à l’équipement</a:t>
            </a:r>
          </a:p>
          <a:p>
            <a:r>
              <a:rPr lang="fr-FR" dirty="0">
                <a:latin typeface="Avenir Next LT Pro" panose="020B0504020202020204" pitchFamily="34" charset="0"/>
              </a:rPr>
              <a:t>En apportant une réponse directe aux trois grands blocages :</a:t>
            </a:r>
          </a:p>
          <a:p>
            <a:r>
              <a:rPr lang="fr-FR" dirty="0">
                <a:latin typeface="Avenir Next LT Pro" panose="020B0504020202020204" pitchFamily="34" charset="0"/>
              </a:rPr>
              <a:t>“ça se voit”</a:t>
            </a:r>
          </a:p>
          <a:p>
            <a:r>
              <a:rPr lang="fr-FR" dirty="0">
                <a:latin typeface="Avenir Next LT Pro" panose="020B0504020202020204" pitchFamily="34" charset="0"/>
              </a:rPr>
              <a:t>“c’est compliqué”</a:t>
            </a:r>
          </a:p>
          <a:p>
            <a:r>
              <a:rPr lang="fr-FR" dirty="0">
                <a:latin typeface="Avenir Next LT Pro" panose="020B0504020202020204" pitchFamily="34" charset="0"/>
              </a:rPr>
              <a:t>“c’est stigmatisant”</a:t>
            </a:r>
          </a:p>
          <a:p>
            <a:r>
              <a:rPr lang="fr-FR" sz="1100" dirty="0">
                <a:latin typeface="Avenir Next LT Pro" panose="020B0504020202020204" pitchFamily="34" charset="0"/>
              </a:rPr>
              <a:t>(World </a:t>
            </a:r>
            <a:r>
              <a:rPr lang="fr-FR" sz="1100" dirty="0" err="1">
                <a:latin typeface="Avenir Next LT Pro" panose="020B0504020202020204" pitchFamily="34" charset="0"/>
              </a:rPr>
              <a:t>Health</a:t>
            </a:r>
            <a:r>
              <a:rPr lang="fr-FR" sz="1100" dirty="0">
                <a:latin typeface="Avenir Next LT Pro" panose="020B0504020202020204" pitchFamily="34" charset="0"/>
              </a:rPr>
              <a:t> </a:t>
            </a:r>
            <a:r>
              <a:rPr lang="fr-FR" sz="1100" dirty="0" err="1">
                <a:latin typeface="Avenir Next LT Pro" panose="020B0504020202020204" pitchFamily="34" charset="0"/>
              </a:rPr>
              <a:t>Organization</a:t>
            </a:r>
            <a:r>
              <a:rPr lang="fr-FR" sz="1100" dirty="0">
                <a:latin typeface="Avenir Next LT Pro" panose="020B0504020202020204" pitchFamily="34" charset="0"/>
              </a:rPr>
              <a:t>, 2021)</a:t>
            </a:r>
          </a:p>
          <a:p>
            <a:pPr>
              <a:buNone/>
            </a:pPr>
            <a:endParaRPr lang="fr-FR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6836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B59B68-D00A-0A29-9430-113A1F776F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3">
            <a:extLst>
              <a:ext uri="{FF2B5EF4-FFF2-40B4-BE49-F238E27FC236}">
                <a16:creationId xmlns:a16="http://schemas.microsoft.com/office/drawing/2014/main" id="{938ACFA9-D4AD-2F3E-1AED-C6621B46DC47}"/>
              </a:ext>
            </a:extLst>
          </p:cNvPr>
          <p:cNvSpPr txBox="1">
            <a:spLocks/>
          </p:cNvSpPr>
          <p:nvPr/>
        </p:nvSpPr>
        <p:spPr>
          <a:xfrm>
            <a:off x="356072" y="144933"/>
            <a:ext cx="10972800" cy="1143000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 i="0" kern="1200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>
                <a:ea typeface="Helvetica" panose="020B0604020202020204" pitchFamily="34" charset="0"/>
              </a:rPr>
              <a:t>Les </a:t>
            </a:r>
            <a:r>
              <a:rPr lang="en-US" altLang="fr-FR" dirty="0" err="1">
                <a:ea typeface="Helvetica" panose="020B0604020202020204" pitchFamily="34" charset="0"/>
              </a:rPr>
              <a:t>objectifs</a:t>
            </a:r>
            <a:r>
              <a:rPr lang="en-US" altLang="fr-FR" dirty="0">
                <a:ea typeface="Helvetica" panose="020B0604020202020204" pitchFamily="34" charset="0"/>
              </a:rPr>
              <a:t> de </a:t>
            </a:r>
            <a:r>
              <a:rPr lang="en-US" altLang="fr-FR" dirty="0" err="1">
                <a:ea typeface="Helvetica" panose="020B0604020202020204" pitchFamily="34" charset="0"/>
              </a:rPr>
              <a:t>ce</a:t>
            </a:r>
            <a:r>
              <a:rPr lang="en-US" altLang="fr-FR" dirty="0">
                <a:ea typeface="Helvetica" panose="020B0604020202020204" pitchFamily="34" charset="0"/>
              </a:rPr>
              <a:t> </a:t>
            </a:r>
            <a:r>
              <a:rPr lang="en-US" altLang="fr-FR" dirty="0" err="1">
                <a:ea typeface="Helvetica" panose="020B0604020202020204" pitchFamily="34" charset="0"/>
              </a:rPr>
              <a:t>lancement</a:t>
            </a:r>
            <a:endParaRPr lang="fr-FR" altLang="fr-FR" dirty="0">
              <a:ea typeface="Helvetica" panose="020B0604020202020204" pitchFamily="34" charset="0"/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EC716C6A-3A4B-1588-5BBB-E7E8FC7032C6}"/>
              </a:ext>
            </a:extLst>
          </p:cNvPr>
          <p:cNvSpPr txBox="1"/>
          <p:nvPr/>
        </p:nvSpPr>
        <p:spPr>
          <a:xfrm>
            <a:off x="1087520" y="1412907"/>
            <a:ext cx="10016960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fr-FR" dirty="0">
                <a:latin typeface="Avenir Next LT Pro" panose="020B0504020202020204" pitchFamily="34" charset="0"/>
              </a:rPr>
              <a:t>Ce lancement a donc plusieurs objectifs stratégiques majeurs pour </a:t>
            </a:r>
            <a:r>
              <a:rPr lang="fr-FR" dirty="0" err="1">
                <a:latin typeface="Avenir Next LT Pro" panose="020B0504020202020204" pitchFamily="34" charset="0"/>
              </a:rPr>
              <a:t>Audika</a:t>
            </a:r>
            <a:r>
              <a:rPr lang="fr-FR" dirty="0">
                <a:latin typeface="Avenir Next LT Pro" panose="020B0504020202020204" pitchFamily="34" charset="0"/>
              </a:rPr>
              <a:t> :</a:t>
            </a:r>
          </a:p>
          <a:p>
            <a:pPr>
              <a:buNone/>
            </a:pPr>
            <a:endParaRPr lang="fr-FR" dirty="0">
              <a:latin typeface="Avenir Next LT Pro" panose="020B0504020202020204" pitchFamily="34" charset="0"/>
            </a:endParaRPr>
          </a:p>
          <a:p>
            <a:r>
              <a:rPr lang="fr-FR" b="1" dirty="0">
                <a:solidFill>
                  <a:schemeClr val="bg1"/>
                </a:solidFill>
                <a:highlight>
                  <a:srgbClr val="3B579D"/>
                </a:highlight>
                <a:latin typeface="Avenir Next LT Pro" panose="020B0504020202020204" pitchFamily="34" charset="0"/>
              </a:rPr>
              <a:t>4. Générer du trafic en centre et déclencher l’essai</a:t>
            </a:r>
            <a:br>
              <a:rPr lang="fr-FR" b="1" dirty="0">
                <a:solidFill>
                  <a:schemeClr val="bg1"/>
                </a:solidFill>
                <a:highlight>
                  <a:srgbClr val="3B579D"/>
                </a:highlight>
                <a:latin typeface="Avenir Next LT Pro" panose="020B0504020202020204" pitchFamily="34" charset="0"/>
              </a:rPr>
            </a:br>
            <a:r>
              <a:rPr lang="fr-FR" dirty="0">
                <a:latin typeface="Avenir Next LT Pro" panose="020B0504020202020204" pitchFamily="34" charset="0"/>
              </a:rPr>
              <a:t>Le lancement doit avant tout transformer l’innovation en action grâce au levier clé :</a:t>
            </a:r>
            <a:br>
              <a:rPr lang="fr-FR" dirty="0">
                <a:latin typeface="Avenir Next LT Pro" panose="020B0504020202020204" pitchFamily="34" charset="0"/>
              </a:rPr>
            </a:br>
            <a:r>
              <a:rPr lang="fr-FR" dirty="0">
                <a:latin typeface="Avenir Next LT Pro" panose="020B0504020202020204" pitchFamily="34" charset="0"/>
              </a:rPr>
              <a:t>“Essayez-le gratuitement pendant 30 jours, sans engagement.”</a:t>
            </a:r>
          </a:p>
          <a:p>
            <a:endParaRPr lang="fr-FR" b="1" dirty="0">
              <a:solidFill>
                <a:schemeClr val="bg1"/>
              </a:solidFill>
              <a:highlight>
                <a:srgbClr val="3B579D"/>
              </a:highlight>
              <a:latin typeface="Avenir Next LT Pro" panose="020B0504020202020204" pitchFamily="34" charset="0"/>
            </a:endParaRPr>
          </a:p>
          <a:p>
            <a:r>
              <a:rPr lang="fr-FR" b="1" dirty="0">
                <a:solidFill>
                  <a:schemeClr val="bg1"/>
                </a:solidFill>
                <a:highlight>
                  <a:srgbClr val="3B579D"/>
                </a:highlight>
                <a:latin typeface="Avenir Next LT Pro" panose="020B0504020202020204" pitchFamily="34" charset="0"/>
              </a:rPr>
              <a:t>5. Renforcer le leadership d’</a:t>
            </a:r>
            <a:r>
              <a:rPr lang="fr-FR" b="1" dirty="0" err="1">
                <a:solidFill>
                  <a:schemeClr val="bg1"/>
                </a:solidFill>
                <a:highlight>
                  <a:srgbClr val="3B579D"/>
                </a:highlight>
                <a:latin typeface="Avenir Next LT Pro" panose="020B0504020202020204" pitchFamily="34" charset="0"/>
              </a:rPr>
              <a:t>Audika</a:t>
            </a:r>
            <a:r>
              <a:rPr lang="fr-FR" b="1" dirty="0">
                <a:solidFill>
                  <a:schemeClr val="bg1"/>
                </a:solidFill>
                <a:highlight>
                  <a:srgbClr val="3B579D"/>
                </a:highlight>
                <a:latin typeface="Avenir Next LT Pro" panose="020B0504020202020204" pitchFamily="34" charset="0"/>
              </a:rPr>
              <a:t> sur </a:t>
            </a:r>
            <a:r>
              <a:rPr lang="fr-FR" b="1" dirty="0" err="1">
                <a:solidFill>
                  <a:schemeClr val="bg1"/>
                </a:solidFill>
                <a:highlight>
                  <a:srgbClr val="3B579D"/>
                </a:highlight>
                <a:latin typeface="Avenir Next LT Pro" panose="020B0504020202020204" pitchFamily="34" charset="0"/>
              </a:rPr>
              <a:t>l’inno</a:t>
            </a:r>
            <a:r>
              <a:rPr lang="fr-FR" b="1" dirty="0">
                <a:solidFill>
                  <a:schemeClr val="bg1"/>
                </a:solidFill>
                <a:highlight>
                  <a:srgbClr val="3B579D"/>
                </a:highlight>
                <a:latin typeface="Avenir Next LT Pro" panose="020B0504020202020204" pitchFamily="34" charset="0"/>
              </a:rPr>
              <a:t> produit</a:t>
            </a:r>
          </a:p>
          <a:p>
            <a:r>
              <a:rPr lang="fr-FR" dirty="0">
                <a:latin typeface="Avenir Next LT Pro" panose="020B0504020202020204" pitchFamily="34" charset="0"/>
              </a:rPr>
              <a:t>Ce produit est aussi une preuve de marque : </a:t>
            </a:r>
            <a:r>
              <a:rPr lang="fr-FR" dirty="0" err="1">
                <a:latin typeface="Avenir Next LT Pro" panose="020B0504020202020204" pitchFamily="34" charset="0"/>
              </a:rPr>
              <a:t>Audika</a:t>
            </a:r>
            <a:r>
              <a:rPr lang="fr-FR" dirty="0">
                <a:latin typeface="Avenir Next LT Pro" panose="020B0504020202020204" pitchFamily="34" charset="0"/>
              </a:rPr>
              <a:t> affirme sa capacité à proposer des solutions auditives de dernière génération, adaptées et réglées sur-mesure.</a:t>
            </a:r>
            <a:br>
              <a:rPr lang="fr-FR" dirty="0">
                <a:latin typeface="Avenir Next LT Pro" panose="020B0504020202020204" pitchFamily="34" charset="0"/>
              </a:rPr>
            </a:br>
            <a:endParaRPr lang="fr-FR" dirty="0">
              <a:latin typeface="Avenir Next LT Pro" panose="020B0504020202020204" pitchFamily="34" charset="0"/>
            </a:endParaRPr>
          </a:p>
          <a:p>
            <a:r>
              <a:rPr lang="fr-FR" b="1" dirty="0">
                <a:solidFill>
                  <a:schemeClr val="bg1"/>
                </a:solidFill>
                <a:highlight>
                  <a:srgbClr val="3B579D"/>
                </a:highlight>
                <a:latin typeface="Avenir Next LT Pro" panose="020B0504020202020204" pitchFamily="34" charset="0"/>
              </a:rPr>
              <a:t>6. Réussir un lancement national 360° à forte visibilité et de mobilisation interne</a:t>
            </a:r>
          </a:p>
          <a:p>
            <a:r>
              <a:rPr lang="fr-FR" dirty="0">
                <a:latin typeface="Avenir Next LT Pro" panose="020B0504020202020204" pitchFamily="34" charset="0"/>
              </a:rPr>
              <a:t>Avec un dispositif puissant :</a:t>
            </a:r>
          </a:p>
          <a:p>
            <a:r>
              <a:rPr lang="fr-FR" dirty="0">
                <a:latin typeface="Avenir Next LT Pro" panose="020B0504020202020204" pitchFamily="34" charset="0"/>
              </a:rPr>
              <a:t>TV + radio + affichage centre + DOOH + CRM + digital</a:t>
            </a:r>
            <a:br>
              <a:rPr lang="fr-FR" dirty="0">
                <a:latin typeface="Avenir Next LT Pro" panose="020B0504020202020204" pitchFamily="34" charset="0"/>
              </a:rPr>
            </a:br>
            <a:r>
              <a:rPr lang="fr-FR" dirty="0">
                <a:latin typeface="Avenir Next LT Pro" panose="020B0504020202020204" pitchFamily="34" charset="0"/>
              </a:rPr>
              <a:t>dès le 23 mars, pour créer un véritable moment de lancement.</a:t>
            </a:r>
          </a:p>
          <a:p>
            <a:endParaRPr lang="fr-FR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47650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3D3D90-0F9A-00B2-A9DA-A82AF829B1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3">
            <a:extLst>
              <a:ext uri="{FF2B5EF4-FFF2-40B4-BE49-F238E27FC236}">
                <a16:creationId xmlns:a16="http://schemas.microsoft.com/office/drawing/2014/main" id="{74C2B2E8-1C68-0DBA-D2D7-B66D90B0C184}"/>
              </a:ext>
            </a:extLst>
          </p:cNvPr>
          <p:cNvSpPr txBox="1">
            <a:spLocks/>
          </p:cNvSpPr>
          <p:nvPr/>
        </p:nvSpPr>
        <p:spPr>
          <a:xfrm>
            <a:off x="424897" y="144933"/>
            <a:ext cx="10972800" cy="1143000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 i="0" kern="1200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fr-FR" dirty="0"/>
              <a:t>Rôle des leviers de communication dans le plan de lancement</a:t>
            </a:r>
            <a:endParaRPr lang="fr-FR" altLang="fr-FR" dirty="0">
              <a:ea typeface="Helvetica" panose="020B0604020202020204" pitchFamily="34" charset="0"/>
            </a:endParaRP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D91203BE-4A74-12B4-A583-DF30A5EE64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0047" y="2074783"/>
            <a:ext cx="5355953" cy="1354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Le lancement est massif et orchestré à 360°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venir Next LT Pro" panose="020B05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TV + Radio + DOOH + Centres + CRM + Salon Senior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Chaque levier a un rôle précis :</a:t>
            </a:r>
            <a:endParaRPr kumimoji="0" lang="fr-FR" altLang="fr-FR" sz="5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venir Next LT Pro" panose="020B0504020202020204" pitchFamily="34" charset="0"/>
            </a:endParaRPr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7E5B2C39-456C-06E1-71A7-1B0BF846844A}"/>
              </a:ext>
            </a:extLst>
          </p:cNvPr>
          <p:cNvSpPr/>
          <p:nvPr/>
        </p:nvSpPr>
        <p:spPr>
          <a:xfrm>
            <a:off x="336407" y="3795794"/>
            <a:ext cx="2790251" cy="1897083"/>
          </a:xfrm>
          <a:prstGeom prst="roundRect">
            <a:avLst/>
          </a:prstGeom>
          <a:solidFill>
            <a:srgbClr val="3B579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b="1" dirty="0">
                <a:latin typeface="Avenir Next LT Pro" panose="020B0504020202020204" pitchFamily="34" charset="0"/>
              </a:rPr>
              <a:t>TV  </a:t>
            </a:r>
            <a:br>
              <a:rPr lang="fr-FR" sz="1400" b="1" dirty="0">
                <a:latin typeface="Avenir Next LT Pro" panose="020B0504020202020204" pitchFamily="34" charset="0"/>
              </a:rPr>
            </a:br>
            <a:r>
              <a:rPr lang="fr-FR" sz="1400" b="1" dirty="0">
                <a:latin typeface="Avenir Next LT Pro" panose="020B0504020202020204" pitchFamily="34" charset="0"/>
              </a:rPr>
              <a:t>installer </a:t>
            </a:r>
            <a:r>
              <a:rPr lang="fr-FR" sz="1400" b="1" dirty="0" err="1">
                <a:latin typeface="Avenir Next LT Pro" panose="020B0504020202020204" pitchFamily="34" charset="0"/>
              </a:rPr>
              <a:t>vne</a:t>
            </a:r>
            <a:r>
              <a:rPr lang="fr-FR" sz="1400" b="1" dirty="0">
                <a:latin typeface="Avenir Next LT Pro" panose="020B0504020202020204" pitchFamily="34" charset="0"/>
              </a:rPr>
              <a:t> visibilité massive</a:t>
            </a:r>
          </a:p>
          <a:p>
            <a:r>
              <a:rPr lang="fr-FR" sz="1400" dirty="0">
                <a:latin typeface="Avenir Next LT Pro" panose="020B0504020202020204" pitchFamily="34" charset="0"/>
              </a:rPr>
              <a:t>Format 20s  </a:t>
            </a:r>
            <a:br>
              <a:rPr lang="fr-FR" sz="1400" dirty="0">
                <a:latin typeface="Avenir Next LT Pro" panose="020B0504020202020204" pitchFamily="34" charset="0"/>
              </a:rPr>
            </a:br>
            <a:r>
              <a:rPr lang="fr-FR" sz="1400" dirty="0">
                <a:latin typeface="Avenir Next LT Pro" panose="020B0504020202020204" pitchFamily="34" charset="0"/>
              </a:rPr>
              <a:t>dès le 23 mars</a:t>
            </a:r>
            <a:br>
              <a:rPr lang="fr-FR" sz="1400" dirty="0">
                <a:latin typeface="Avenir Next LT Pro" panose="020B0504020202020204" pitchFamily="34" charset="0"/>
              </a:rPr>
            </a:br>
            <a:r>
              <a:rPr lang="fr-FR" sz="1400" dirty="0"/>
              <a:t>Objectif : créer l’événement, rendre désirable</a:t>
            </a:r>
            <a:endParaRPr lang="fr-FR" sz="1400" dirty="0">
              <a:latin typeface="Avenir Next LT Pro" panose="020B0504020202020204" pitchFamily="34" charset="0"/>
            </a:endParaRPr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1D590EA8-68E3-DBD2-7EB5-D1D7DFA22736}"/>
              </a:ext>
            </a:extLst>
          </p:cNvPr>
          <p:cNvSpPr/>
          <p:nvPr/>
        </p:nvSpPr>
        <p:spPr>
          <a:xfrm>
            <a:off x="3246052" y="3795794"/>
            <a:ext cx="2790251" cy="1897083"/>
          </a:xfrm>
          <a:prstGeom prst="roundRect">
            <a:avLst/>
          </a:prstGeom>
          <a:solidFill>
            <a:srgbClr val="3B579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b="1" dirty="0">
                <a:latin typeface="Avenir Next LT Pro" panose="020B0504020202020204" pitchFamily="34" charset="0"/>
              </a:rPr>
              <a:t>RADIO </a:t>
            </a:r>
            <a:br>
              <a:rPr lang="fr-FR" sz="1400" b="1" dirty="0">
                <a:latin typeface="Avenir Next LT Pro" panose="020B0504020202020204" pitchFamily="34" charset="0"/>
              </a:rPr>
            </a:br>
            <a:r>
              <a:rPr lang="fr-FR" sz="1400" b="1" dirty="0">
                <a:latin typeface="Avenir Next LT Pro" panose="020B0504020202020204" pitchFamily="34" charset="0"/>
              </a:rPr>
              <a:t>pédagogie + proximité</a:t>
            </a:r>
            <a:br>
              <a:rPr lang="fr-FR" sz="1400" b="1" dirty="0">
                <a:latin typeface="Avenir Next LT Pro" panose="020B0504020202020204" pitchFamily="34" charset="0"/>
              </a:rPr>
            </a:br>
            <a:r>
              <a:rPr lang="fr-FR" sz="1400" dirty="0">
                <a:latin typeface="Avenir Next LT Pro" panose="020B0504020202020204" pitchFamily="34" charset="0"/>
              </a:rPr>
              <a:t>Format Opé Spé “Tout savoir sur…” + 30s &amp; 10s</a:t>
            </a:r>
            <a:br>
              <a:rPr lang="fr-FR" sz="1400" dirty="0">
                <a:latin typeface="Avenir Next LT Pro" panose="020B0504020202020204" pitchFamily="34" charset="0"/>
              </a:rPr>
            </a:br>
            <a:r>
              <a:rPr lang="fr-FR" sz="1400" dirty="0"/>
              <a:t>Objectif : répondre aux principaux insights</a:t>
            </a:r>
            <a:endParaRPr lang="fr-FR" sz="1400" dirty="0">
              <a:latin typeface="Avenir Next LT Pro" panose="020B0504020202020204" pitchFamily="34" charset="0"/>
            </a:endParaRPr>
          </a:p>
        </p:txBody>
      </p:sp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2BF25ACA-9035-026C-FEF8-CF070E563EBE}"/>
              </a:ext>
            </a:extLst>
          </p:cNvPr>
          <p:cNvSpPr/>
          <p:nvPr/>
        </p:nvSpPr>
        <p:spPr>
          <a:xfrm>
            <a:off x="6155697" y="3795793"/>
            <a:ext cx="2790251" cy="1897083"/>
          </a:xfrm>
          <a:prstGeom prst="roundRect">
            <a:avLst/>
          </a:prstGeom>
          <a:solidFill>
            <a:srgbClr val="3B579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b="1" dirty="0">
                <a:latin typeface="Avenir Next LT Pro" panose="020B0504020202020204" pitchFamily="34" charset="0"/>
              </a:rPr>
              <a:t>AFFICHAGE CENTRE  conversion immédiate</a:t>
            </a:r>
            <a:br>
              <a:rPr lang="fr-FR" sz="1400" b="1" dirty="0">
                <a:latin typeface="Avenir Next LT Pro" panose="020B0504020202020204" pitchFamily="34" charset="0"/>
              </a:rPr>
            </a:br>
            <a:r>
              <a:rPr lang="fr-FR" sz="1400" dirty="0">
                <a:latin typeface="Avenir Next LT Pro" panose="020B0504020202020204" pitchFamily="34" charset="0"/>
              </a:rPr>
              <a:t>3 affiches vitrines (produit / client / audio)</a:t>
            </a:r>
            <a:br>
              <a:rPr lang="fr-FR" sz="1400" dirty="0">
                <a:latin typeface="Avenir Next LT Pro" panose="020B0504020202020204" pitchFamily="34" charset="0"/>
              </a:rPr>
            </a:br>
            <a:r>
              <a:rPr lang="fr-FR" sz="1400" dirty="0"/>
              <a:t>Objectif : déclencher le bilan ou l’essai.</a:t>
            </a:r>
            <a:endParaRPr lang="fr-FR" sz="1400" dirty="0">
              <a:latin typeface="Avenir Next LT Pro" panose="020B0504020202020204" pitchFamily="34" charset="0"/>
            </a:endParaRP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C05C73DF-614B-68F7-C214-602C7842A642}"/>
              </a:ext>
            </a:extLst>
          </p:cNvPr>
          <p:cNvSpPr/>
          <p:nvPr/>
        </p:nvSpPr>
        <p:spPr>
          <a:xfrm>
            <a:off x="9065342" y="3795793"/>
            <a:ext cx="2790251" cy="1897083"/>
          </a:xfrm>
          <a:prstGeom prst="roundRect">
            <a:avLst/>
          </a:prstGeom>
          <a:solidFill>
            <a:srgbClr val="3B579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b="1" dirty="0">
                <a:latin typeface="Avenir Next LT Pro" panose="020B0504020202020204" pitchFamily="34" charset="0"/>
              </a:rPr>
              <a:t>CRM </a:t>
            </a:r>
            <a:br>
              <a:rPr lang="fr-FR" sz="1400" b="1" dirty="0">
                <a:latin typeface="Avenir Next LT Pro" panose="020B0504020202020204" pitchFamily="34" charset="0"/>
              </a:rPr>
            </a:br>
            <a:r>
              <a:rPr lang="fr-FR" sz="1400" b="1" dirty="0">
                <a:latin typeface="Avenir Next LT Pro" panose="020B0504020202020204" pitchFamily="34" charset="0"/>
              </a:rPr>
              <a:t>activation des prospects &amp; renouvellement</a:t>
            </a:r>
            <a:br>
              <a:rPr lang="fr-FR" sz="1400" b="1" dirty="0">
                <a:latin typeface="Avenir Next LT Pro" panose="020B0504020202020204" pitchFamily="34" charset="0"/>
              </a:rPr>
            </a:br>
            <a:r>
              <a:rPr lang="fr-FR" sz="1400" dirty="0">
                <a:latin typeface="Avenir Next LT Pro" panose="020B0504020202020204" pitchFamily="34" charset="0"/>
              </a:rPr>
              <a:t>Segmentation acquisition + rétention</a:t>
            </a:r>
            <a:br>
              <a:rPr lang="fr-FR" sz="1400" dirty="0">
                <a:latin typeface="Avenir Next LT Pro" panose="020B0504020202020204" pitchFamily="34" charset="0"/>
              </a:rPr>
            </a:br>
            <a:r>
              <a:rPr lang="fr-FR" sz="1400" dirty="0"/>
              <a:t>Objectif : transformer l’intérêt en RDV.</a:t>
            </a:r>
            <a:endParaRPr lang="fr-FR" sz="140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2090998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LNB">
  <a:themeElements>
    <a:clrScheme name="Le nouveau belier">
      <a:dk1>
        <a:srgbClr val="2E2E2E"/>
      </a:dk1>
      <a:lt1>
        <a:srgbClr val="FFFFFF"/>
      </a:lt1>
      <a:dk2>
        <a:srgbClr val="9C896A"/>
      </a:dk2>
      <a:lt2>
        <a:srgbClr val="EDE7E3"/>
      </a:lt2>
      <a:accent1>
        <a:srgbClr val="D8117D"/>
      </a:accent1>
      <a:accent2>
        <a:srgbClr val="FCE828"/>
      </a:accent2>
      <a:accent3>
        <a:srgbClr val="D5D5D5"/>
      </a:accent3>
      <a:accent4>
        <a:srgbClr val="00D06C"/>
      </a:accent4>
      <a:accent5>
        <a:srgbClr val="FD8000"/>
      </a:accent5>
      <a:accent6>
        <a:srgbClr val="B700F2"/>
      </a:accent6>
      <a:hlink>
        <a:srgbClr val="D8117D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NB_Presentation_template" id="{93AE758A-9B99-3E4F-8DEB-DD88F90A7A3B}" vid="{8BA648CC-0D2E-AA45-B39D-36E46C307F08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Le nouveau belier">
    <a:dk1>
      <a:srgbClr val="2E2E2E"/>
    </a:dk1>
    <a:lt1>
      <a:srgbClr val="FFFFFF"/>
    </a:lt1>
    <a:dk2>
      <a:srgbClr val="9C896A"/>
    </a:dk2>
    <a:lt2>
      <a:srgbClr val="EDE7E3"/>
    </a:lt2>
    <a:accent1>
      <a:srgbClr val="D8117D"/>
    </a:accent1>
    <a:accent2>
      <a:srgbClr val="FCE828"/>
    </a:accent2>
    <a:accent3>
      <a:srgbClr val="D5D5D5"/>
    </a:accent3>
    <a:accent4>
      <a:srgbClr val="00D06C"/>
    </a:accent4>
    <a:accent5>
      <a:srgbClr val="FD8000"/>
    </a:accent5>
    <a:accent6>
      <a:srgbClr val="B700F2"/>
    </a:accent6>
    <a:hlink>
      <a:srgbClr val="D8117D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56569</TotalTime>
  <Words>1618</Words>
  <Application>Microsoft Office PowerPoint</Application>
  <PresentationFormat>Grand écran</PresentationFormat>
  <Paragraphs>175</Paragraphs>
  <Slides>34</Slides>
  <Notes>8</Notes>
  <HiddenSlides>0</HiddenSlides>
  <MMClips>2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34</vt:i4>
      </vt:variant>
    </vt:vector>
  </HeadingPairs>
  <TitlesOfParts>
    <vt:vector size="43" baseType="lpstr">
      <vt:lpstr>Arial</vt:lpstr>
      <vt:lpstr>Georgia</vt:lpstr>
      <vt:lpstr>Calibri</vt:lpstr>
      <vt:lpstr>Police système Courant</vt:lpstr>
      <vt:lpstr>Helvetica</vt:lpstr>
      <vt:lpstr>Wingdings</vt:lpstr>
      <vt:lpstr>Avenir Next LT Pro</vt:lpstr>
      <vt:lpstr>Playfair Display</vt:lpstr>
      <vt:lpstr>1_Thème LNB</vt:lpstr>
      <vt:lpstr>Présentation PowerPoint</vt:lpstr>
      <vt:lpstr>Lancement Audika blink air 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LNB x MATCH</dc:title>
  <dc:subject/>
  <dc:creator>Antoine JUBERT</dc:creator>
  <cp:keywords/>
  <dc:description/>
  <cp:lastModifiedBy>Aude ALARIO</cp:lastModifiedBy>
  <cp:revision>217</cp:revision>
  <cp:lastPrinted>2025-11-26T06:55:43Z</cp:lastPrinted>
  <dcterms:created xsi:type="dcterms:W3CDTF">2023-04-17T13:19:25Z</dcterms:created>
  <dcterms:modified xsi:type="dcterms:W3CDTF">2026-02-10T09:35:46Z</dcterms:modified>
  <cp:category/>
</cp:coreProperties>
</file>