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4"/>
  </p:notesMasterIdLst>
  <p:sldIdLst>
    <p:sldId id="285" r:id="rId2"/>
    <p:sldId id="1952" r:id="rId3"/>
    <p:sldId id="1948" r:id="rId4"/>
    <p:sldId id="1959" r:id="rId5"/>
    <p:sldId id="1955" r:id="rId6"/>
    <p:sldId id="1949" r:id="rId7"/>
    <p:sldId id="1852" r:id="rId8"/>
    <p:sldId id="1950" r:id="rId9"/>
    <p:sldId id="1951" r:id="rId10"/>
    <p:sldId id="1946" r:id="rId11"/>
    <p:sldId id="1927" r:id="rId12"/>
    <p:sldId id="1956" r:id="rId13"/>
    <p:sldId id="1957" r:id="rId14"/>
    <p:sldId id="1958" r:id="rId15"/>
    <p:sldId id="1928" r:id="rId16"/>
    <p:sldId id="1929" r:id="rId17"/>
    <p:sldId id="1960" r:id="rId18"/>
    <p:sldId id="1935" r:id="rId19"/>
    <p:sldId id="1963" r:id="rId20"/>
    <p:sldId id="1962" r:id="rId21"/>
    <p:sldId id="1961" r:id="rId22"/>
    <p:sldId id="1953" r:id="rId23"/>
  </p:sldIdLst>
  <p:sldSz cx="12192000" cy="6858000"/>
  <p:notesSz cx="6811963" cy="9942513"/>
  <p:embeddedFontLst>
    <p:embeddedFont>
      <p:font typeface="Avenir Next LT Pro" panose="020B0504020202020204" pitchFamily="34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Helvetica" panose="020B0604020202020204" pitchFamily="34" charset="0"/>
      <p:regular r:id="rId35"/>
      <p:bold r:id="rId36"/>
      <p:italic r:id="rId37"/>
      <p:boldItalic r:id="rId3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ACC6"/>
    <a:srgbClr val="A93168"/>
    <a:srgbClr val="000000"/>
    <a:srgbClr val="F39112"/>
    <a:srgbClr val="F79646"/>
    <a:srgbClr val="FFE500"/>
    <a:srgbClr val="FFFFFF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76732" autoAdjust="0"/>
  </p:normalViewPr>
  <p:slideViewPr>
    <p:cSldViewPr snapToGrid="0">
      <p:cViewPr varScale="1">
        <p:scale>
          <a:sx n="79" d="100"/>
          <a:sy n="79" d="100"/>
        </p:scale>
        <p:origin x="773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739E8-320B-4B24-B6E7-53685F788636}" type="datetimeFigureOut">
              <a:rPr lang="fr-FR" smtClean="0"/>
              <a:t>20/04/2023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1197" y="4784835"/>
            <a:ext cx="544957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F6B8D-5D64-42DE-A4E0-C419793CD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4665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stimulate purchases on metro.fr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613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0382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8896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8160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2366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75008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226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20/04/2023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3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20.04.2023</a:t>
            </a:fld>
            <a:endParaRPr lang="de-DE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7D6B4D0E-F484-34D5-097A-ACE05BC149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487277"/>
            <a:ext cx="12192000" cy="6858000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540E1F1-B57D-E808-A006-19B557F17C5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22" y="2319667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1986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 dirty="0"/>
              <a:t>Cliquez sur 'insérer' dans la barre de menu, puis sur 'photos' pour insérer une image.</a:t>
            </a:r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TITRE </a:t>
            </a:r>
            <a:r>
              <a:rPr lang="de-DE" dirty="0" err="1"/>
              <a:t>ca</a:t>
            </a:r>
            <a:r>
              <a:rPr lang="de-DE" dirty="0"/>
              <a:t> </a:t>
            </a:r>
            <a:r>
              <a:rPr lang="de-DE" dirty="0" err="1"/>
              <a:t>metro</a:t>
            </a:r>
            <a:r>
              <a:rPr lang="de-DE" dirty="0"/>
              <a:t> extra </a:t>
            </a:r>
            <a:r>
              <a:rPr lang="de-DE" dirty="0" err="1"/>
              <a:t>bold</a:t>
            </a:r>
            <a:r>
              <a:rPr lang="de-DE" dirty="0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 err="1"/>
              <a:t>Titre</a:t>
            </a:r>
            <a:r>
              <a:rPr lang="de-DE" dirty="0"/>
              <a:t> 1</a:t>
            </a:r>
          </a:p>
          <a:p>
            <a:pPr lvl="1"/>
            <a:r>
              <a:rPr lang="de-DE" dirty="0" err="1"/>
              <a:t>Titre</a:t>
            </a:r>
            <a:r>
              <a:rPr lang="de-DE" dirty="0"/>
              <a:t> 2</a:t>
            </a:r>
          </a:p>
          <a:p>
            <a:pPr lvl="2"/>
            <a:r>
              <a:rPr lang="de-DE" dirty="0" err="1"/>
              <a:t>Titre</a:t>
            </a:r>
            <a:r>
              <a:rPr lang="de-DE" dirty="0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20.04.2023</a:t>
            </a:fld>
            <a:endParaRPr lang="de-DE" dirty="0"/>
          </a:p>
        </p:txBody>
      </p:sp>
    </p:spTree>
    <p:custDataLst>
      <p:tags r:id="rId12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81" r:id="rId3"/>
    <p:sldLayoutId id="2147483674" r:id="rId4"/>
    <p:sldLayoutId id="2147483676" r:id="rId5"/>
    <p:sldLayoutId id="2147483668" r:id="rId6"/>
    <p:sldLayoutId id="2147483669" r:id="rId7"/>
    <p:sldLayoutId id="2147483670" r:id="rId8"/>
    <p:sldLayoutId id="2147483672" r:id="rId9"/>
    <p:sldLayoutId id="2147483682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B8669110-2C67-4CDC-A2B0-78C0F320C1B2}"/>
              </a:ext>
            </a:extLst>
          </p:cNvPr>
          <p:cNvSpPr txBox="1">
            <a:spLocks/>
          </p:cNvSpPr>
          <p:nvPr/>
        </p:nvSpPr>
        <p:spPr>
          <a:xfrm>
            <a:off x="2101298" y="4655886"/>
            <a:ext cx="8280952" cy="18211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None/>
              <a:defRPr sz="7200" b="1" kern="120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>
                <a:solidFill>
                  <a:srgbClr val="002060"/>
                </a:solidFill>
              </a:rPr>
              <a:t>Communication Plan</a:t>
            </a:r>
          </a:p>
          <a:p>
            <a:pPr algn="ctr"/>
            <a:r>
              <a:rPr lang="en-GB" sz="3600" dirty="0">
                <a:solidFill>
                  <a:srgbClr val="002060"/>
                </a:solidFill>
              </a:rPr>
              <a:t>Marketplace launch 2023</a:t>
            </a:r>
          </a:p>
        </p:txBody>
      </p:sp>
    </p:spTree>
    <p:extLst>
      <p:ext uri="{BB962C8B-B14F-4D97-AF65-F5344CB8AC3E}">
        <p14:creationId xmlns:p14="http://schemas.microsoft.com/office/powerpoint/2010/main" val="3671082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459225" y="575187"/>
            <a:ext cx="72523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Communication </a:t>
            </a:r>
            <a:r>
              <a:rPr lang="fr-FR" sz="2800" b="1" dirty="0" err="1">
                <a:latin typeface="Avenir Next LT Pro" panose="020B0504020202020204" pitchFamily="34" charset="0"/>
              </a:rPr>
              <a:t>tool</a:t>
            </a:r>
            <a:r>
              <a:rPr lang="fr-FR" sz="2800" b="1" dirty="0">
                <a:latin typeface="Avenir Next LT Pro" panose="020B0504020202020204" pitchFamily="34" charset="0"/>
              </a:rPr>
              <a:t> – Marketplace 2023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8E7B4A2-73D8-E186-6131-F7A1F1E18455}"/>
              </a:ext>
            </a:extLst>
          </p:cNvPr>
          <p:cNvSpPr txBox="1"/>
          <p:nvPr/>
        </p:nvSpPr>
        <p:spPr>
          <a:xfrm>
            <a:off x="3591965" y="1465265"/>
            <a:ext cx="61172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latin typeface="Avenir Next LT Pro" panose="020B0504020202020204" pitchFamily="34" charset="0"/>
              </a:rPr>
              <a:t>&gt;&gt;POS </a:t>
            </a:r>
            <a:r>
              <a:rPr lang="fr-FR" sz="2000" dirty="0">
                <a:latin typeface="Avenir Next LT Pro" panose="020B0504020202020204" pitchFamily="34" charset="0"/>
              </a:rPr>
              <a:t>– Merchandising</a:t>
            </a:r>
          </a:p>
          <a:p>
            <a:r>
              <a:rPr lang="en-US" sz="2000" b="1" dirty="0">
                <a:latin typeface="Avenir Next LT Pro" panose="020B0504020202020204" pitchFamily="34" charset="0"/>
              </a:rPr>
              <a:t>A POS kit </a:t>
            </a:r>
            <a:r>
              <a:rPr lang="en-US" sz="2000" dirty="0">
                <a:latin typeface="Avenir Next LT Pro" panose="020B0504020202020204" pitchFamily="34" charset="0"/>
              </a:rPr>
              <a:t>with different formats of supports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</a:rPr>
              <a:t>&gt;&gt;Poster A3/A4 on </a:t>
            </a:r>
            <a:r>
              <a:rPr lang="fr-FR" sz="2000" dirty="0" err="1">
                <a:latin typeface="Avenir Next LT Pro" panose="020B0504020202020204" pitchFamily="34" charset="0"/>
              </a:rPr>
              <a:t>demand</a:t>
            </a:r>
            <a:r>
              <a:rPr lang="fr-FR" sz="2000" dirty="0">
                <a:latin typeface="Avenir Next LT Pro" panose="020B050402020202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via </a:t>
            </a:r>
            <a:r>
              <a:rPr lang="fr-FR" sz="2000" dirty="0" err="1">
                <a:latin typeface="Avenir Next LT Pro" panose="020B0504020202020204" pitchFamily="34" charset="0"/>
              </a:rPr>
              <a:t>Postrizer</a:t>
            </a:r>
            <a:r>
              <a:rPr lang="fr-FR" sz="2000" dirty="0">
                <a:latin typeface="Avenir Next LT Pro" panose="020B0504020202020204" pitchFamily="34" charset="0"/>
              </a:rPr>
              <a:t> </a:t>
            </a:r>
            <a:r>
              <a:rPr lang="fr-FR" sz="2000" dirty="0" err="1">
                <a:latin typeface="Avenir Next LT Pro" panose="020B0504020202020204" pitchFamily="34" charset="0"/>
              </a:rPr>
              <a:t>tools</a:t>
            </a:r>
            <a:r>
              <a:rPr lang="fr-FR" sz="2000" dirty="0">
                <a:latin typeface="Avenir Next LT Pro" panose="020B0504020202020204" pitchFamily="34" charset="0"/>
              </a:rPr>
              <a:t> for local activation</a:t>
            </a:r>
            <a:br>
              <a:rPr lang="fr-FR" sz="2000" dirty="0">
                <a:latin typeface="Avenir Next LT Pro" panose="020B050402020202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E80456EC-22A1-6E5D-150F-9A7204F18C5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507" y="1632363"/>
            <a:ext cx="2445001" cy="1484784"/>
          </a:xfrm>
          <a:prstGeom prst="rect">
            <a:avLst/>
          </a:prstGeom>
        </p:spPr>
      </p:pic>
      <p:sp>
        <p:nvSpPr>
          <p:cNvPr id="17" name="Triangle isocèle 16">
            <a:extLst>
              <a:ext uri="{FF2B5EF4-FFF2-40B4-BE49-F238E27FC236}">
                <a16:creationId xmlns:a16="http://schemas.microsoft.com/office/drawing/2014/main" id="{5D0B3D19-CE65-C981-63F5-4165F13C87FF}"/>
              </a:ext>
            </a:extLst>
          </p:cNvPr>
          <p:cNvSpPr/>
          <p:nvPr/>
        </p:nvSpPr>
        <p:spPr>
          <a:xfrm rot="10800000">
            <a:off x="656351" y="3146932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A6C9618-B88D-3769-FC67-A7E222349B46}"/>
              </a:ext>
            </a:extLst>
          </p:cNvPr>
          <p:cNvSpPr txBox="1"/>
          <p:nvPr/>
        </p:nvSpPr>
        <p:spPr>
          <a:xfrm>
            <a:off x="557876" y="3726362"/>
            <a:ext cx="192514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INSTORE</a:t>
            </a:r>
            <a:endParaRPr lang="fr-FR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and all communication </a:t>
            </a:r>
            <a:r>
              <a:rPr lang="fr-FR" sz="1400" dirty="0" err="1">
                <a:latin typeface="Avenir Next LT Pro" panose="020B0504020202020204" pitchFamily="34" charset="0"/>
              </a:rPr>
              <a:t>tools</a:t>
            </a:r>
            <a:r>
              <a:rPr lang="fr-FR" sz="1400" dirty="0">
                <a:latin typeface="Avenir Next LT Pro" panose="020B0504020202020204" pitchFamily="34" charset="0"/>
              </a:rPr>
              <a:t> </a:t>
            </a: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1A61AEB-C9BB-E998-93C2-762C9DD73680}"/>
              </a:ext>
            </a:extLst>
          </p:cNvPr>
          <p:cNvSpPr txBox="1"/>
          <p:nvPr/>
        </p:nvSpPr>
        <p:spPr>
          <a:xfrm>
            <a:off x="3591965" y="3856895"/>
            <a:ext cx="61172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latin typeface="Avenir Next LT Pro" panose="020B0504020202020204" pitchFamily="34" charset="0"/>
              </a:rPr>
              <a:t>&gt;&gt;</a:t>
            </a:r>
            <a:r>
              <a:rPr lang="fr-FR" sz="2000" b="1" dirty="0" err="1">
                <a:latin typeface="Avenir Next LT Pro" panose="020B0504020202020204" pitchFamily="34" charset="0"/>
              </a:rPr>
              <a:t>Instore</a:t>
            </a:r>
            <a:r>
              <a:rPr lang="fr-FR" sz="2000" b="1" dirty="0">
                <a:latin typeface="Avenir Next LT Pro" panose="020B0504020202020204" pitchFamily="34" charset="0"/>
              </a:rPr>
              <a:t> Radio</a:t>
            </a:r>
          </a:p>
          <a:p>
            <a:r>
              <a:rPr lang="fr-FR" sz="2000" dirty="0" err="1">
                <a:latin typeface="Avenir Next LT Pro" panose="020B0504020202020204" pitchFamily="34" charset="0"/>
              </a:rPr>
              <a:t>Dedicated</a:t>
            </a:r>
            <a:r>
              <a:rPr lang="fr-FR" sz="2000" dirty="0">
                <a:latin typeface="Avenir Next LT Pro" panose="020B0504020202020204" pitchFamily="34" charset="0"/>
              </a:rPr>
              <a:t> spot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</a:rPr>
              <a:t>2 messages : 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&gt;Launch Script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&gt;Common communication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413EAB3-EF1D-22AB-7A8D-1AD741BD8C8F}"/>
              </a:ext>
            </a:extLst>
          </p:cNvPr>
          <p:cNvSpPr txBox="1"/>
          <p:nvPr/>
        </p:nvSpPr>
        <p:spPr>
          <a:xfrm>
            <a:off x="9607860" y="1632362"/>
            <a:ext cx="24974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A93168"/>
                </a:highlight>
                <a:latin typeface="Avenir Next LT Pro" panose="020B0504020202020204" pitchFamily="34" charset="0"/>
              </a:rPr>
              <a:t>Launch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1B4E869-5580-50DB-A78D-39D63C794712}"/>
              </a:ext>
            </a:extLst>
          </p:cNvPr>
          <p:cNvSpPr txBox="1"/>
          <p:nvPr/>
        </p:nvSpPr>
        <p:spPr>
          <a:xfrm>
            <a:off x="9578260" y="2905546"/>
            <a:ext cx="264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highlight>
                  <a:srgbClr val="4BACC6"/>
                </a:highlight>
                <a:latin typeface="Avenir Next LT Pro" panose="020B0504020202020204" pitchFamily="34" charset="0"/>
              </a:rPr>
              <a:t>Regular communication flow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C1F6EA0-A5A3-9DF2-8425-27682D9E895C}"/>
              </a:ext>
            </a:extLst>
          </p:cNvPr>
          <p:cNvSpPr txBox="1"/>
          <p:nvPr/>
        </p:nvSpPr>
        <p:spPr>
          <a:xfrm>
            <a:off x="9607860" y="434847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A93168"/>
                </a:highlight>
                <a:latin typeface="Avenir Next LT Pro" panose="020B0504020202020204" pitchFamily="34" charset="0"/>
              </a:rPr>
              <a:t>Launch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C21F1A4-1E5C-7B62-2665-3F3B4135D668}"/>
              </a:ext>
            </a:extLst>
          </p:cNvPr>
          <p:cNvSpPr txBox="1"/>
          <p:nvPr/>
        </p:nvSpPr>
        <p:spPr>
          <a:xfrm>
            <a:off x="9607860" y="4716973"/>
            <a:ext cx="264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highlight>
                  <a:srgbClr val="4BACC6"/>
                </a:highlight>
                <a:latin typeface="Avenir Next LT Pro" panose="020B0504020202020204" pitchFamily="34" charset="0"/>
              </a:rPr>
              <a:t>Regular communication flow</a:t>
            </a:r>
          </a:p>
        </p:txBody>
      </p:sp>
      <p:sp>
        <p:nvSpPr>
          <p:cNvPr id="19" name="Flèche : chevron 18">
            <a:extLst>
              <a:ext uri="{FF2B5EF4-FFF2-40B4-BE49-F238E27FC236}">
                <a16:creationId xmlns:a16="http://schemas.microsoft.com/office/drawing/2014/main" id="{5AC300C3-9491-4B25-A495-8D1A5C3907AD}"/>
              </a:ext>
            </a:extLst>
          </p:cNvPr>
          <p:cNvSpPr/>
          <p:nvPr/>
        </p:nvSpPr>
        <p:spPr>
          <a:xfrm>
            <a:off x="8980743" y="1575152"/>
            <a:ext cx="597517" cy="48954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Flèche : chevron 19">
            <a:extLst>
              <a:ext uri="{FF2B5EF4-FFF2-40B4-BE49-F238E27FC236}">
                <a16:creationId xmlns:a16="http://schemas.microsoft.com/office/drawing/2014/main" id="{55902FFF-DAD8-CE37-2817-EEF77DBED6E8}"/>
              </a:ext>
            </a:extLst>
          </p:cNvPr>
          <p:cNvSpPr/>
          <p:nvPr/>
        </p:nvSpPr>
        <p:spPr>
          <a:xfrm>
            <a:off x="8845242" y="4144714"/>
            <a:ext cx="597517" cy="125804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Flèche : chevron 21">
            <a:extLst>
              <a:ext uri="{FF2B5EF4-FFF2-40B4-BE49-F238E27FC236}">
                <a16:creationId xmlns:a16="http://schemas.microsoft.com/office/drawing/2014/main" id="{D17B13D3-4B19-4EA8-5011-13CB39031C57}"/>
              </a:ext>
            </a:extLst>
          </p:cNvPr>
          <p:cNvSpPr/>
          <p:nvPr/>
        </p:nvSpPr>
        <p:spPr>
          <a:xfrm>
            <a:off x="8968041" y="2815971"/>
            <a:ext cx="597517" cy="48954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213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459225" y="575187"/>
            <a:ext cx="72523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Communication </a:t>
            </a:r>
            <a:r>
              <a:rPr lang="fr-FR" sz="2800" b="1" dirty="0" err="1">
                <a:latin typeface="Avenir Next LT Pro" panose="020B0504020202020204" pitchFamily="34" charset="0"/>
              </a:rPr>
              <a:t>tool</a:t>
            </a:r>
            <a:r>
              <a:rPr lang="fr-FR" sz="2800" b="1" dirty="0">
                <a:latin typeface="Avenir Next LT Pro" panose="020B0504020202020204" pitchFamily="34" charset="0"/>
              </a:rPr>
              <a:t> – Marketplace 2023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2E1AF8-27D4-C1E8-790F-3173DC39C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20" y="1790036"/>
            <a:ext cx="1299374" cy="116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EF11D7A1-1D33-7A5D-4856-4CD27B585370}"/>
              </a:ext>
            </a:extLst>
          </p:cNvPr>
          <p:cNvSpPr/>
          <p:nvPr/>
        </p:nvSpPr>
        <p:spPr>
          <a:xfrm rot="10800000">
            <a:off x="557700" y="3146931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63E166A-B60D-C58E-5EFD-F50D90FB5674}"/>
              </a:ext>
            </a:extLst>
          </p:cNvPr>
          <p:cNvSpPr txBox="1"/>
          <p:nvPr/>
        </p:nvSpPr>
        <p:spPr>
          <a:xfrm>
            <a:off x="459225" y="3733386"/>
            <a:ext cx="19251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CRM</a:t>
            </a:r>
            <a:endParaRPr lang="fr-FR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 </a:t>
            </a: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è"/>
            </a:pP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8C76A4C-F000-4FCC-54A5-0298081F5C28}"/>
              </a:ext>
            </a:extLst>
          </p:cNvPr>
          <p:cNvSpPr txBox="1"/>
          <p:nvPr/>
        </p:nvSpPr>
        <p:spPr>
          <a:xfrm>
            <a:off x="3216454" y="1461387"/>
            <a:ext cx="51687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latin typeface="Avenir Next LT Pro" panose="020B0504020202020204" pitchFamily="34" charset="0"/>
              </a:rPr>
              <a:t>E-mail </a:t>
            </a:r>
          </a:p>
          <a:p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&gt;&gt; Teaser e-mail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&gt;&gt; </a:t>
            </a:r>
            <a:r>
              <a:rPr lang="fr-FR" sz="2000" dirty="0" err="1">
                <a:latin typeface="Avenir Next LT Pro" panose="020B0504020202020204" pitchFamily="34" charset="0"/>
              </a:rPr>
              <a:t>Dedicated</a:t>
            </a:r>
            <a:r>
              <a:rPr lang="fr-FR" sz="2000" dirty="0">
                <a:latin typeface="Avenir Next LT Pro" panose="020B0504020202020204" pitchFamily="34" charset="0"/>
              </a:rPr>
              <a:t> e-mail </a:t>
            </a:r>
            <a:br>
              <a:rPr lang="fr-FR" sz="2000" dirty="0">
                <a:latin typeface="Avenir Next LT Pro" panose="020B050402020202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&gt;&gt;</a:t>
            </a:r>
            <a:r>
              <a:rPr lang="fr-FR" sz="2000" dirty="0" err="1">
                <a:latin typeface="Avenir Next LT Pro" panose="020B0504020202020204" pitchFamily="34" charset="0"/>
              </a:rPr>
              <a:t>Recurring</a:t>
            </a:r>
            <a:r>
              <a:rPr lang="fr-FR" sz="2000" dirty="0">
                <a:latin typeface="Avenir Next LT Pro" panose="020B0504020202020204" pitchFamily="34" charset="0"/>
              </a:rPr>
              <a:t> inserts in clients e-mail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About 1 insert / </a:t>
            </a:r>
            <a:r>
              <a:rPr lang="fr-FR" sz="2000" dirty="0" err="1">
                <a:latin typeface="Avenir Next LT Pro" panose="020B0504020202020204" pitchFamily="34" charset="0"/>
              </a:rPr>
              <a:t>month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C810112-222D-16D4-E5A7-09074029E542}"/>
              </a:ext>
            </a:extLst>
          </p:cNvPr>
          <p:cNvSpPr txBox="1"/>
          <p:nvPr/>
        </p:nvSpPr>
        <p:spPr>
          <a:xfrm>
            <a:off x="3216454" y="3647535"/>
            <a:ext cx="60975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latin typeface="Avenir Next LT Pro" panose="020B0504020202020204" pitchFamily="34" charset="0"/>
              </a:rPr>
              <a:t>176K contacts - around 21% open rate, 4% click to open rate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7A0ED59-F4DE-8EBB-C638-01803AA10359}"/>
              </a:ext>
            </a:extLst>
          </p:cNvPr>
          <p:cNvSpPr txBox="1"/>
          <p:nvPr/>
        </p:nvSpPr>
        <p:spPr>
          <a:xfrm>
            <a:off x="3216454" y="4420070"/>
            <a:ext cx="6910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latin typeface="Avenir Next LT Pro" panose="020B0504020202020204" pitchFamily="34" charset="0"/>
              </a:rPr>
              <a:t>SMS</a:t>
            </a:r>
          </a:p>
          <a:p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&gt;&gt;</a:t>
            </a:r>
            <a:r>
              <a:rPr lang="fr-FR" sz="2000" dirty="0" err="1">
                <a:latin typeface="Avenir Next LT Pro" panose="020B0504020202020204" pitchFamily="34" charset="0"/>
              </a:rPr>
              <a:t>Dedicated</a:t>
            </a:r>
            <a:r>
              <a:rPr lang="fr-FR" sz="2000" dirty="0">
                <a:latin typeface="Avenir Next LT Pro" panose="020B0504020202020204" pitchFamily="34" charset="0"/>
              </a:rPr>
              <a:t> SMS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F7BA117-AFFE-8B93-35F1-5C96C5FD2F18}"/>
              </a:ext>
            </a:extLst>
          </p:cNvPr>
          <p:cNvSpPr txBox="1"/>
          <p:nvPr/>
        </p:nvSpPr>
        <p:spPr>
          <a:xfrm>
            <a:off x="3216454" y="5555667"/>
            <a:ext cx="60975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latin typeface="Avenir Next LT Pro" panose="020B0504020202020204" pitchFamily="34" charset="0"/>
              </a:rPr>
              <a:t>Contact  : 104k - around 85% delivered 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1F43627-FD7C-4EF9-1775-8BC849EAE57F}"/>
              </a:ext>
            </a:extLst>
          </p:cNvPr>
          <p:cNvSpPr txBox="1"/>
          <p:nvPr/>
        </p:nvSpPr>
        <p:spPr>
          <a:xfrm>
            <a:off x="9694507" y="1964633"/>
            <a:ext cx="24974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A93168"/>
                </a:highlight>
                <a:latin typeface="Avenir Next LT Pro" panose="020B0504020202020204" pitchFamily="34" charset="0"/>
              </a:rPr>
              <a:t>Launch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099BD82-8E7B-39CA-C3B1-B8E7C485545E}"/>
              </a:ext>
            </a:extLst>
          </p:cNvPr>
          <p:cNvSpPr txBox="1"/>
          <p:nvPr/>
        </p:nvSpPr>
        <p:spPr>
          <a:xfrm>
            <a:off x="9664907" y="3029033"/>
            <a:ext cx="264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highlight>
                  <a:srgbClr val="4BACC6"/>
                </a:highlight>
                <a:latin typeface="Avenir Next LT Pro" panose="020B0504020202020204" pitchFamily="34" charset="0"/>
              </a:rPr>
              <a:t>Regular communication flow</a:t>
            </a:r>
          </a:p>
        </p:txBody>
      </p:sp>
      <p:sp>
        <p:nvSpPr>
          <p:cNvPr id="13" name="Flèche : chevron 12">
            <a:extLst>
              <a:ext uri="{FF2B5EF4-FFF2-40B4-BE49-F238E27FC236}">
                <a16:creationId xmlns:a16="http://schemas.microsoft.com/office/drawing/2014/main" id="{DF5B1326-B98E-28D0-03F7-FCD4673FBD07}"/>
              </a:ext>
            </a:extLst>
          </p:cNvPr>
          <p:cNvSpPr/>
          <p:nvPr/>
        </p:nvSpPr>
        <p:spPr>
          <a:xfrm>
            <a:off x="9067390" y="1907423"/>
            <a:ext cx="597517" cy="48954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41234530-16AB-443A-3972-98B323AC69D2}"/>
              </a:ext>
            </a:extLst>
          </p:cNvPr>
          <p:cNvSpPr/>
          <p:nvPr/>
        </p:nvSpPr>
        <p:spPr>
          <a:xfrm>
            <a:off x="9054688" y="2939458"/>
            <a:ext cx="597517" cy="48954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06847A4-9A46-890D-720E-30E42596B18C}"/>
              </a:ext>
            </a:extLst>
          </p:cNvPr>
          <p:cNvSpPr txBox="1"/>
          <p:nvPr/>
        </p:nvSpPr>
        <p:spPr>
          <a:xfrm>
            <a:off x="9709836" y="4908714"/>
            <a:ext cx="24974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A93168"/>
                </a:highlight>
                <a:latin typeface="Avenir Next LT Pro" panose="020B0504020202020204" pitchFamily="34" charset="0"/>
              </a:rPr>
              <a:t>Launch</a:t>
            </a: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1CF8C6CF-1326-B468-EF90-9C3EEEA66332}"/>
              </a:ext>
            </a:extLst>
          </p:cNvPr>
          <p:cNvSpPr/>
          <p:nvPr/>
        </p:nvSpPr>
        <p:spPr>
          <a:xfrm>
            <a:off x="9082719" y="4851504"/>
            <a:ext cx="597517" cy="48954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149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322B96-191E-86F1-C0D2-E49178575090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itel 5">
            <a:extLst>
              <a:ext uri="{FF2B5EF4-FFF2-40B4-BE49-F238E27FC236}">
                <a16:creationId xmlns:a16="http://schemas.microsoft.com/office/drawing/2014/main" id="{8311355F-7024-0E5A-E4EB-73DCE4F58536}"/>
              </a:ext>
            </a:extLst>
          </p:cNvPr>
          <p:cNvSpPr txBox="1">
            <a:spLocks/>
          </p:cNvSpPr>
          <p:nvPr/>
        </p:nvSpPr>
        <p:spPr>
          <a:xfrm>
            <a:off x="695324" y="368300"/>
            <a:ext cx="10801351" cy="93662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rPr>
              <a:t>TEASER | </a:t>
            </a:r>
            <a:r>
              <a:rPr lang="en-GB" sz="2000" dirty="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rPr>
              <a:t>E-MAIL</a:t>
            </a:r>
            <a:endParaRPr lang="en-GB" sz="3200" dirty="0">
              <a:solidFill>
                <a:schemeClr val="bg1"/>
              </a:solidFill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C340603-403D-4534-B35D-B228CBF4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E735973-D6FE-A189-5BB9-04B897D211A8}"/>
              </a:ext>
            </a:extLst>
          </p:cNvPr>
          <p:cNvSpPr txBox="1"/>
          <p:nvPr/>
        </p:nvSpPr>
        <p:spPr>
          <a:xfrm>
            <a:off x="695324" y="2212194"/>
            <a:ext cx="61023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J-7</a:t>
            </a:r>
          </a:p>
          <a:p>
            <a:r>
              <a:rPr lang="en-US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Discover our new marketplace</a:t>
            </a:r>
          </a:p>
          <a:p>
            <a:r>
              <a:rPr lang="en-US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An incomparable choice of over 150,000 products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59FE8BA-EEFD-D0D3-354D-130DA9080748}"/>
              </a:ext>
            </a:extLst>
          </p:cNvPr>
          <p:cNvSpPr txBox="1"/>
          <p:nvPr/>
        </p:nvSpPr>
        <p:spPr>
          <a:xfrm>
            <a:off x="695324" y="3551597"/>
            <a:ext cx="61023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Find thousands more products and professional brands, sold and shipped by selected partner. </a:t>
            </a:r>
            <a:b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endParaRPr lang="en-US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Get ready to enjoy thousands of new offers at the best price on 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89B7B1D9-D2AC-4112-5EEC-38BB6B848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880" y="0"/>
            <a:ext cx="34491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31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322B96-191E-86F1-C0D2-E49178575090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itel 5">
            <a:extLst>
              <a:ext uri="{FF2B5EF4-FFF2-40B4-BE49-F238E27FC236}">
                <a16:creationId xmlns:a16="http://schemas.microsoft.com/office/drawing/2014/main" id="{8311355F-7024-0E5A-E4EB-73DCE4F58536}"/>
              </a:ext>
            </a:extLst>
          </p:cNvPr>
          <p:cNvSpPr txBox="1">
            <a:spLocks/>
          </p:cNvSpPr>
          <p:nvPr/>
        </p:nvSpPr>
        <p:spPr>
          <a:xfrm>
            <a:off x="695324" y="368300"/>
            <a:ext cx="10801351" cy="93662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rPr>
              <a:t>JOUR J | </a:t>
            </a:r>
            <a:r>
              <a:rPr lang="en-GB" sz="2000" dirty="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rPr>
              <a:t>E-MAIL</a:t>
            </a:r>
            <a:endParaRPr lang="en-GB" sz="3200" dirty="0">
              <a:solidFill>
                <a:schemeClr val="bg1"/>
              </a:solidFill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C340603-403D-4534-B35D-B228CBF4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E735973-D6FE-A189-5BB9-04B897D211A8}"/>
              </a:ext>
            </a:extLst>
          </p:cNvPr>
          <p:cNvSpPr txBox="1"/>
          <p:nvPr/>
        </p:nvSpPr>
        <p:spPr>
          <a:xfrm>
            <a:off x="695324" y="2212194"/>
            <a:ext cx="61023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Discover our new marketplace</a:t>
            </a:r>
          </a:p>
          <a:p>
            <a:r>
              <a:rPr lang="en-US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An incomparable choice of over 150,000 products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59FE8BA-EEFD-D0D3-354D-130DA9080748}"/>
              </a:ext>
            </a:extLst>
          </p:cNvPr>
          <p:cNvSpPr txBox="1"/>
          <p:nvPr/>
        </p:nvSpPr>
        <p:spPr>
          <a:xfrm>
            <a:off x="695324" y="3551597"/>
            <a:ext cx="610235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A trustworthy offer</a:t>
            </a:r>
          </a:p>
          <a:p>
            <a:endParaRPr lang="en-US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Products sold and shipped by partner merchants selected for their professionalism, their quality of service and their seriousness, who are committed to selling prices, shipping costs and delivery times. </a:t>
            </a:r>
          </a:p>
          <a:p>
            <a:endParaRPr lang="en-US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Our good deals exclusively on the marketplace</a:t>
            </a:r>
          </a:p>
          <a:p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69CD62D-7D01-39B6-C54A-A85F8DC49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435" y="0"/>
            <a:ext cx="3024240" cy="905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64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322B96-191E-86F1-C0D2-E49178575090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itel 5">
            <a:extLst>
              <a:ext uri="{FF2B5EF4-FFF2-40B4-BE49-F238E27FC236}">
                <a16:creationId xmlns:a16="http://schemas.microsoft.com/office/drawing/2014/main" id="{8311355F-7024-0E5A-E4EB-73DCE4F58536}"/>
              </a:ext>
            </a:extLst>
          </p:cNvPr>
          <p:cNvSpPr txBox="1">
            <a:spLocks/>
          </p:cNvSpPr>
          <p:nvPr/>
        </p:nvSpPr>
        <p:spPr>
          <a:xfrm>
            <a:off x="695324" y="368300"/>
            <a:ext cx="10801351" cy="93662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rPr>
              <a:t>JOUR J | </a:t>
            </a:r>
            <a:r>
              <a:rPr lang="en-GB" sz="2000" dirty="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rPr>
              <a:t>SMS</a:t>
            </a:r>
            <a:endParaRPr lang="en-GB" sz="3200" dirty="0">
              <a:solidFill>
                <a:schemeClr val="bg1"/>
              </a:solidFill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C340603-403D-4534-B35D-B228CBF4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59FE8BA-EEFD-D0D3-354D-130DA9080748}"/>
              </a:ext>
            </a:extLst>
          </p:cNvPr>
          <p:cNvSpPr txBox="1"/>
          <p:nvPr/>
        </p:nvSpPr>
        <p:spPr>
          <a:xfrm>
            <a:off x="695324" y="3551597"/>
            <a:ext cx="61023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NEW METRO MARKETPLACE - The most complete offer for restaurateurs, accessible simply and quickly, with complete confidence on METRO.fr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9E29E1E-BCD5-EA8D-D288-F9916CFFB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0128" y="731286"/>
            <a:ext cx="3033023" cy="539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514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459225" y="575187"/>
            <a:ext cx="72523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Communication </a:t>
            </a:r>
            <a:r>
              <a:rPr lang="fr-FR" sz="2800" b="1" dirty="0" err="1">
                <a:latin typeface="Avenir Next LT Pro" panose="020B0504020202020204" pitchFamily="34" charset="0"/>
              </a:rPr>
              <a:t>tool</a:t>
            </a:r>
            <a:r>
              <a:rPr lang="fr-FR" sz="2800" b="1" dirty="0">
                <a:latin typeface="Avenir Next LT Pro" panose="020B0504020202020204" pitchFamily="34" charset="0"/>
              </a:rPr>
              <a:t> – Marketplace 2023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8C76A4C-F000-4FCC-54A5-0298081F5C28}"/>
              </a:ext>
            </a:extLst>
          </p:cNvPr>
          <p:cNvSpPr txBox="1"/>
          <p:nvPr/>
        </p:nvSpPr>
        <p:spPr>
          <a:xfrm>
            <a:off x="2759254" y="1480139"/>
            <a:ext cx="77077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Avenir Next LT Pro" panose="020B0504020202020204" pitchFamily="34" charset="0"/>
              </a:rPr>
              <a:t>&gt;&gt; </a:t>
            </a:r>
            <a:r>
              <a:rPr lang="it-IT" sz="2000" dirty="0">
                <a:latin typeface="Avenir Next LT Pro" panose="020B0504020202020204" pitchFamily="34" charset="0"/>
              </a:rPr>
              <a:t>Marketplace page in METRO magazine 3:30 PM 	</a:t>
            </a:r>
            <a:r>
              <a:rPr lang="fr-FR" sz="2000" dirty="0">
                <a:latin typeface="Avenir Next LT Pro" panose="020B0504020202020204" pitchFamily="34" charset="0"/>
              </a:rPr>
              <a:t>	</a:t>
            </a:r>
          </a:p>
          <a:p>
            <a:pPr marL="742950" lvl="1" indent="-285750">
              <a:buFont typeface="Symbol" panose="05050102010706020507" pitchFamily="18" charset="2"/>
              <a:buChar char="Þ"/>
            </a:pPr>
            <a:r>
              <a:rPr lang="fr-FR" sz="2000" dirty="0">
                <a:latin typeface="Avenir Next LT Pro" panose="020B0504020202020204" pitchFamily="34" charset="0"/>
              </a:rPr>
              <a:t>double page </a:t>
            </a:r>
            <a:r>
              <a:rPr lang="fr-FR" sz="2000" dirty="0" err="1">
                <a:latin typeface="Avenir Next LT Pro" panose="020B0504020202020204" pitchFamily="34" charset="0"/>
              </a:rPr>
              <a:t>editorial</a:t>
            </a:r>
            <a:endParaRPr lang="fr-FR" sz="2000" dirty="0">
              <a:latin typeface="Avenir Next LT Pro" panose="020B0504020202020204" pitchFamily="34" charset="0"/>
            </a:endParaRPr>
          </a:p>
          <a:p>
            <a:pPr marL="742950" lvl="1" indent="-285750">
              <a:buFont typeface="Symbol" panose="05050102010706020507" pitchFamily="18" charset="2"/>
              <a:buChar char="Þ"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742950" lvl="1" indent="-285750">
              <a:buFont typeface="Symbol" panose="05050102010706020507" pitchFamily="18" charset="2"/>
              <a:buChar char="Þ"/>
            </a:pPr>
            <a:r>
              <a:rPr lang="fr-FR" sz="2000" dirty="0" err="1">
                <a:latin typeface="Avenir Next LT Pro" panose="020B0504020202020204" pitchFamily="34" charset="0"/>
              </a:rPr>
              <a:t>Press</a:t>
            </a:r>
            <a:r>
              <a:rPr lang="fr-FR" sz="2000" dirty="0">
                <a:latin typeface="Avenir Next LT Pro" panose="020B0504020202020204" pitchFamily="34" charset="0"/>
              </a:rPr>
              <a:t> ad -single page in the magazine </a:t>
            </a:r>
          </a:p>
          <a:p>
            <a:pPr lvl="1"/>
            <a:r>
              <a:rPr lang="fr-FR" sz="2000" dirty="0">
                <a:latin typeface="Avenir Next LT Pro" panose="020B0504020202020204" pitchFamily="34" charset="0"/>
              </a:rPr>
              <a:t>1/quarter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</a:rPr>
              <a:t>&gt;&gt; </a:t>
            </a:r>
            <a:r>
              <a:rPr lang="en-US" sz="2000" dirty="0">
                <a:latin typeface="Avenir Next LT Pro" panose="020B0504020202020204" pitchFamily="34" charset="0"/>
              </a:rPr>
              <a:t>Inserts/page in guides, catalogs &amp; </a:t>
            </a:r>
            <a:br>
              <a:rPr lang="en-US" sz="2000" dirty="0">
                <a:latin typeface="Avenir Next LT Pro" panose="020B0504020202020204" pitchFamily="34" charset="0"/>
              </a:rPr>
            </a:br>
            <a:r>
              <a:rPr lang="en-US" sz="2000" dirty="0">
                <a:latin typeface="Avenir Next LT Pro" panose="020B0504020202020204" pitchFamily="34" charset="0"/>
              </a:rPr>
              <a:t>in the METRO </a:t>
            </a:r>
            <a:r>
              <a:rPr lang="en-US" sz="2000" dirty="0" err="1">
                <a:latin typeface="Avenir Next LT Pro" panose="020B0504020202020204" pitchFamily="34" charset="0"/>
              </a:rPr>
              <a:t>PromoSelection</a:t>
            </a:r>
            <a:r>
              <a:rPr lang="en-US" sz="2000" dirty="0">
                <a:latin typeface="Avenir Next LT Pro" panose="020B0504020202020204" pitchFamily="34" charset="0"/>
              </a:rPr>
              <a:t> support</a:t>
            </a:r>
            <a:br>
              <a:rPr lang="en-US" sz="2000" dirty="0">
                <a:latin typeface="Avenir Next LT Pro" panose="020B0504020202020204" pitchFamily="34" charset="0"/>
              </a:rPr>
            </a:br>
            <a:br>
              <a:rPr lang="en-US" sz="2000" dirty="0">
                <a:latin typeface="Avenir Next LT Pro" panose="020B0504020202020204" pitchFamily="34" charset="0"/>
              </a:rPr>
            </a:br>
            <a:r>
              <a:rPr lang="en-US" sz="2000" dirty="0">
                <a:latin typeface="Avenir Next LT Pro" panose="020B0504020202020204" pitchFamily="34" charset="0"/>
              </a:rPr>
              <a:t>Focus Launch </a:t>
            </a:r>
            <a:r>
              <a:rPr lang="en-US" sz="2000" dirty="0" err="1">
                <a:latin typeface="Avenir Next LT Pro" panose="020B0504020202020204" pitchFamily="34" charset="0"/>
              </a:rPr>
              <a:t>PromoSelection</a:t>
            </a:r>
            <a:r>
              <a:rPr lang="en-US" sz="2000" dirty="0">
                <a:latin typeface="Avenir Next LT Pro" panose="020B0504020202020204" pitchFamily="34" charset="0"/>
              </a:rPr>
              <a:t> support: </a:t>
            </a:r>
            <a:br>
              <a:rPr lang="en-US" sz="2000" dirty="0">
                <a:latin typeface="Avenir Next LT Pro" panose="020B0504020202020204" pitchFamily="34" charset="0"/>
              </a:rPr>
            </a:br>
            <a:r>
              <a:rPr lang="en-US" sz="2000" dirty="0">
                <a:latin typeface="Avenir Next LT Pro" panose="020B0504020202020204" pitchFamily="34" charset="0"/>
              </a:rPr>
              <a:t>cover insert for the launch - event treatment of the cover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+ 1 ½ page ad  </a:t>
            </a:r>
            <a:r>
              <a:rPr lang="fr-FR" sz="2000" dirty="0" err="1">
                <a:latin typeface="Avenir Next LT Pro" panose="020B0504020202020204" pitchFamily="34" charset="0"/>
              </a:rPr>
              <a:t>inside</a:t>
            </a:r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en-US" sz="2000" dirty="0">
                <a:latin typeface="Avenir Next LT Pro" panose="020B0504020202020204" pitchFamily="34" charset="0"/>
              </a:rPr>
              <a:t>¼ page insert with a QR code in reference </a:t>
            </a:r>
            <a:r>
              <a:rPr lang="fr-FR" sz="2000" dirty="0">
                <a:latin typeface="Avenir Next LT Pro" panose="020B0504020202020204" pitchFamily="34" charset="0"/>
              </a:rPr>
              <a:t>	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F7BA117-AFFE-8B93-35F1-5C96C5FD2F18}"/>
              </a:ext>
            </a:extLst>
          </p:cNvPr>
          <p:cNvSpPr txBox="1"/>
          <p:nvPr/>
        </p:nvSpPr>
        <p:spPr>
          <a:xfrm>
            <a:off x="2817845" y="6219898"/>
            <a:ext cx="60357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latin typeface="Avenir Next LT Pro" panose="020B0504020202020204" pitchFamily="34" charset="0"/>
              </a:rPr>
              <a:t>Contact  : 200k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 descr="Une image contenant alimentation, table, jouet, différent&#10;&#10;Description générée automatiquement">
            <a:extLst>
              <a:ext uri="{FF2B5EF4-FFF2-40B4-BE49-F238E27FC236}">
                <a16:creationId xmlns:a16="http://schemas.microsoft.com/office/drawing/2014/main" id="{7CEEB3DB-7D16-FF78-D455-B23FA084AE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210"/>
          <a:stretch/>
        </p:blipFill>
        <p:spPr>
          <a:xfrm>
            <a:off x="947058" y="1708337"/>
            <a:ext cx="1273238" cy="1159918"/>
          </a:xfrm>
          <a:prstGeom prst="rect">
            <a:avLst/>
          </a:prstGeom>
        </p:spPr>
      </p:pic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946FA2EA-33AC-7C7A-E9CB-23FE9EBC9179}"/>
              </a:ext>
            </a:extLst>
          </p:cNvPr>
          <p:cNvSpPr/>
          <p:nvPr/>
        </p:nvSpPr>
        <p:spPr>
          <a:xfrm rot="10800000">
            <a:off x="622516" y="3146931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864BFC3-AE6B-FCED-42B6-B4DBD56EA0F8}"/>
              </a:ext>
            </a:extLst>
          </p:cNvPr>
          <p:cNvSpPr txBox="1"/>
          <p:nvPr/>
        </p:nvSpPr>
        <p:spPr>
          <a:xfrm>
            <a:off x="524041" y="3733387"/>
            <a:ext cx="1925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SUPPORTS PRINT</a:t>
            </a:r>
            <a:endParaRPr lang="fr-FR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 </a:t>
            </a: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è"/>
            </a:pP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7050EF8-47CE-10F2-2450-89185D34A25A}"/>
              </a:ext>
            </a:extLst>
          </p:cNvPr>
          <p:cNvSpPr txBox="1"/>
          <p:nvPr/>
        </p:nvSpPr>
        <p:spPr>
          <a:xfrm>
            <a:off x="9480749" y="1765547"/>
            <a:ext cx="24974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A93168"/>
                </a:highlight>
                <a:latin typeface="Avenir Next LT Pro" panose="020B0504020202020204" pitchFamily="34" charset="0"/>
              </a:rPr>
              <a:t>Launch</a:t>
            </a:r>
          </a:p>
        </p:txBody>
      </p:sp>
      <p:sp>
        <p:nvSpPr>
          <p:cNvPr id="5" name="Flèche : chevron 4">
            <a:extLst>
              <a:ext uri="{FF2B5EF4-FFF2-40B4-BE49-F238E27FC236}">
                <a16:creationId xmlns:a16="http://schemas.microsoft.com/office/drawing/2014/main" id="{F85AF70B-DEC7-15EB-4627-4F50109382D8}"/>
              </a:ext>
            </a:extLst>
          </p:cNvPr>
          <p:cNvSpPr/>
          <p:nvPr/>
        </p:nvSpPr>
        <p:spPr>
          <a:xfrm>
            <a:off x="8853632" y="1708337"/>
            <a:ext cx="597517" cy="48954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EDCC226-00C9-8664-8332-298EC8230955}"/>
              </a:ext>
            </a:extLst>
          </p:cNvPr>
          <p:cNvSpPr txBox="1"/>
          <p:nvPr/>
        </p:nvSpPr>
        <p:spPr>
          <a:xfrm>
            <a:off x="9463851" y="2424415"/>
            <a:ext cx="264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highlight>
                  <a:srgbClr val="4BACC6"/>
                </a:highlight>
                <a:latin typeface="Avenir Next LT Pro" panose="020B0504020202020204" pitchFamily="34" charset="0"/>
              </a:rPr>
              <a:t>Regular communication flow</a:t>
            </a:r>
          </a:p>
        </p:txBody>
      </p:sp>
      <p:sp>
        <p:nvSpPr>
          <p:cNvPr id="8" name="Flèche : chevron 7">
            <a:extLst>
              <a:ext uri="{FF2B5EF4-FFF2-40B4-BE49-F238E27FC236}">
                <a16:creationId xmlns:a16="http://schemas.microsoft.com/office/drawing/2014/main" id="{630C8B96-DF1D-56A2-8A6F-CD3E4439446B}"/>
              </a:ext>
            </a:extLst>
          </p:cNvPr>
          <p:cNvSpPr/>
          <p:nvPr/>
        </p:nvSpPr>
        <p:spPr>
          <a:xfrm>
            <a:off x="8853632" y="2334840"/>
            <a:ext cx="597517" cy="48954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CDA7456-A044-57A8-BFF2-DAB1BDD38A8A}"/>
              </a:ext>
            </a:extLst>
          </p:cNvPr>
          <p:cNvSpPr txBox="1"/>
          <p:nvPr/>
        </p:nvSpPr>
        <p:spPr>
          <a:xfrm>
            <a:off x="9677195" y="4439236"/>
            <a:ext cx="24974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A93168"/>
                </a:highlight>
                <a:latin typeface="Avenir Next LT Pro" panose="020B0504020202020204" pitchFamily="34" charset="0"/>
              </a:rPr>
              <a:t>Launch</a:t>
            </a: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A8C75FEA-0D1B-6F11-BA7B-10D061F84000}"/>
              </a:ext>
            </a:extLst>
          </p:cNvPr>
          <p:cNvSpPr/>
          <p:nvPr/>
        </p:nvSpPr>
        <p:spPr>
          <a:xfrm>
            <a:off x="9050078" y="4382026"/>
            <a:ext cx="597517" cy="48954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7A57A26-28E9-EBAE-B4CB-523A854E4BF9}"/>
              </a:ext>
            </a:extLst>
          </p:cNvPr>
          <p:cNvSpPr txBox="1"/>
          <p:nvPr/>
        </p:nvSpPr>
        <p:spPr>
          <a:xfrm>
            <a:off x="9645618" y="5744435"/>
            <a:ext cx="264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highlight>
                  <a:srgbClr val="4BACC6"/>
                </a:highlight>
                <a:latin typeface="Avenir Next LT Pro" panose="020B0504020202020204" pitchFamily="34" charset="0"/>
              </a:rPr>
              <a:t>Regular communication flow</a:t>
            </a: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6EB8E682-E1D7-5935-B624-BEBE7895E21A}"/>
              </a:ext>
            </a:extLst>
          </p:cNvPr>
          <p:cNvSpPr/>
          <p:nvPr/>
        </p:nvSpPr>
        <p:spPr>
          <a:xfrm>
            <a:off x="9035399" y="5654860"/>
            <a:ext cx="597517" cy="48954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8A6C2D6-D38E-A0E6-9F4F-4CEE9D194E8E}"/>
              </a:ext>
            </a:extLst>
          </p:cNvPr>
          <p:cNvSpPr txBox="1"/>
          <p:nvPr/>
        </p:nvSpPr>
        <p:spPr>
          <a:xfrm>
            <a:off x="2759254" y="3290500"/>
            <a:ext cx="60357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latin typeface="Avenir Next LT Pro" panose="020B0504020202020204" pitchFamily="34" charset="0"/>
              </a:rPr>
              <a:t>Contact  : 80k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4560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459225" y="575187"/>
            <a:ext cx="72523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Communication </a:t>
            </a:r>
            <a:r>
              <a:rPr lang="fr-FR" sz="2800" b="1" dirty="0" err="1">
                <a:latin typeface="Avenir Next LT Pro" panose="020B0504020202020204" pitchFamily="34" charset="0"/>
              </a:rPr>
              <a:t>tool</a:t>
            </a:r>
            <a:r>
              <a:rPr lang="fr-FR" sz="2800" b="1" dirty="0">
                <a:latin typeface="Avenir Next LT Pro" panose="020B0504020202020204" pitchFamily="34" charset="0"/>
              </a:rPr>
              <a:t> – Marketplace 2023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8C76A4C-F000-4FCC-54A5-0298081F5C28}"/>
              </a:ext>
            </a:extLst>
          </p:cNvPr>
          <p:cNvSpPr txBox="1"/>
          <p:nvPr/>
        </p:nvSpPr>
        <p:spPr>
          <a:xfrm>
            <a:off x="3025852" y="1174825"/>
            <a:ext cx="663874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 sz="2000" b="1" dirty="0"/>
              <a:t>HP</a:t>
            </a:r>
            <a:br>
              <a:rPr lang="fr-FR" sz="2000" dirty="0"/>
            </a:br>
            <a:r>
              <a:rPr lang="fr-FR" dirty="0"/>
              <a:t>&gt;&gt;D</a:t>
            </a:r>
            <a:r>
              <a:rPr lang="en-US" dirty="0" err="1"/>
              <a:t>edicated</a:t>
            </a:r>
            <a:r>
              <a:rPr lang="en-US" dirty="0"/>
              <a:t> banners </a:t>
            </a:r>
            <a:br>
              <a:rPr lang="en-US" dirty="0"/>
            </a:br>
            <a:r>
              <a:rPr lang="en-US" dirty="0"/>
              <a:t>with a generic message for each shopping channel</a:t>
            </a:r>
            <a:endParaRPr lang="fr-FR" dirty="0"/>
          </a:p>
          <a:p>
            <a:endParaRPr lang="fr-FR" dirty="0"/>
          </a:p>
          <a:p>
            <a:r>
              <a:rPr lang="fr-FR" dirty="0"/>
              <a:t>&gt;&gt; </a:t>
            </a:r>
            <a:r>
              <a:rPr lang="fr-FR" dirty="0" err="1"/>
              <a:t>Généric</a:t>
            </a:r>
            <a:r>
              <a:rPr lang="fr-FR" dirty="0"/>
              <a:t> vidéo </a:t>
            </a:r>
            <a:r>
              <a:rPr lang="en-US" dirty="0"/>
              <a:t>explaining the purchasing channels</a:t>
            </a:r>
            <a:endParaRPr lang="fr-FR" dirty="0"/>
          </a:p>
          <a:p>
            <a:endParaRPr lang="fr-FR" dirty="0"/>
          </a:p>
          <a:p>
            <a:r>
              <a:rPr lang="fr-FR" dirty="0"/>
              <a:t>&gt;&gt;</a:t>
            </a:r>
            <a:r>
              <a:rPr lang="en-US" dirty="0"/>
              <a:t>Dedicated banner: Delivered PAC highlight with link to the "Delivery" bucket </a:t>
            </a:r>
          </a:p>
          <a:p>
            <a:endParaRPr lang="fr-FR" sz="2000" dirty="0"/>
          </a:p>
          <a:p>
            <a:r>
              <a:rPr lang="fr-FR" sz="2000" b="1" dirty="0" err="1"/>
              <a:t>Bucket</a:t>
            </a:r>
            <a:r>
              <a:rPr lang="fr-FR" sz="2000" b="1" dirty="0"/>
              <a:t> pages FSD / Click &amp; </a:t>
            </a:r>
            <a:r>
              <a:rPr lang="fr-FR" sz="2000" b="1" dirty="0" err="1"/>
              <a:t>Collect</a:t>
            </a:r>
            <a:r>
              <a:rPr lang="fr-FR" sz="2000" b="1" dirty="0"/>
              <a:t> / Marketplace</a:t>
            </a:r>
          </a:p>
          <a:p>
            <a:r>
              <a:rPr lang="fr-FR" dirty="0"/>
              <a:t>&gt;&gt;  </a:t>
            </a:r>
            <a:r>
              <a:rPr lang="fr-FR" dirty="0" err="1"/>
              <a:t>Instructional</a:t>
            </a:r>
            <a:r>
              <a:rPr lang="fr-FR" dirty="0"/>
              <a:t> </a:t>
            </a:r>
            <a:r>
              <a:rPr lang="fr-FR" dirty="0" err="1"/>
              <a:t>video</a:t>
            </a:r>
            <a:r>
              <a:rPr lang="fr-FR" dirty="0"/>
              <a:t> to </a:t>
            </a:r>
            <a:r>
              <a:rPr lang="fr-FR" dirty="0" err="1"/>
              <a:t>explain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the content of </a:t>
            </a:r>
            <a:r>
              <a:rPr lang="fr-FR" dirty="0" err="1"/>
              <a:t>each</a:t>
            </a:r>
            <a:r>
              <a:rPr lang="fr-FR" dirty="0"/>
              <a:t> </a:t>
            </a:r>
            <a:r>
              <a:rPr lang="fr-FR" dirty="0" err="1"/>
              <a:t>bucket</a:t>
            </a:r>
            <a:r>
              <a:rPr lang="fr-FR" dirty="0"/>
              <a:t> </a:t>
            </a:r>
            <a:r>
              <a:rPr lang="fr-FR" dirty="0" err="1"/>
              <a:t>name</a:t>
            </a:r>
            <a:endParaRPr lang="fr-FR" dirty="0"/>
          </a:p>
          <a:p>
            <a:r>
              <a:rPr lang="fr-FR" dirty="0" err="1"/>
              <a:t>Each</a:t>
            </a:r>
            <a:r>
              <a:rPr lang="fr-FR" dirty="0"/>
              <a:t> </a:t>
            </a:r>
            <a:r>
              <a:rPr lang="fr-FR" dirty="0" err="1"/>
              <a:t>bucket</a:t>
            </a:r>
            <a:r>
              <a:rPr lang="fr-FR" dirty="0"/>
              <a:t> </a:t>
            </a:r>
            <a:r>
              <a:rPr lang="fr-FR" dirty="0" err="1"/>
              <a:t>name</a:t>
            </a:r>
            <a:r>
              <a:rPr lang="fr-FR" dirty="0"/>
              <a:t> = a </a:t>
            </a:r>
            <a:r>
              <a:rPr lang="fr-FR" dirty="0" err="1"/>
              <a:t>video</a:t>
            </a:r>
            <a:endParaRPr lang="fr-FR" dirty="0"/>
          </a:p>
          <a:p>
            <a:endParaRPr lang="fr-FR" dirty="0"/>
          </a:p>
          <a:p>
            <a:r>
              <a:rPr lang="fr-FR" dirty="0"/>
              <a:t>&gt;&gt;D</a:t>
            </a:r>
            <a:r>
              <a:rPr lang="en-US" dirty="0" err="1"/>
              <a:t>edicated</a:t>
            </a:r>
            <a:r>
              <a:rPr lang="en-US" dirty="0"/>
              <a:t> banners</a:t>
            </a:r>
            <a:br>
              <a:rPr lang="en-US" dirty="0"/>
            </a:br>
            <a:endParaRPr lang="fr-FR" dirty="0"/>
          </a:p>
          <a:p>
            <a:r>
              <a:rPr lang="fr-FR" sz="2000" b="1" i="1" dirty="0" err="1"/>
              <a:t>External</a:t>
            </a:r>
            <a:r>
              <a:rPr lang="fr-FR" sz="2000" b="1" i="1" dirty="0"/>
              <a:t> – quid SEA </a:t>
            </a:r>
            <a:r>
              <a:rPr lang="fr-FR" sz="2000" b="1" i="1" dirty="0" err="1"/>
              <a:t>strategy</a:t>
            </a:r>
            <a:endParaRPr lang="fr-FR" sz="2000" b="1" i="1" dirty="0"/>
          </a:p>
          <a:p>
            <a:endParaRPr lang="fr-FR" sz="2000" b="1" i="1" dirty="0"/>
          </a:p>
          <a:p>
            <a:r>
              <a:rPr lang="fr-FR" sz="2000" b="1" i="1" dirty="0"/>
              <a:t>M COMPANION -  PUSH CAMPAIGN</a:t>
            </a:r>
          </a:p>
          <a:p>
            <a:endParaRPr lang="fr-FR" dirty="0"/>
          </a:p>
        </p:txBody>
      </p:sp>
      <p:pic>
        <p:nvPicPr>
          <p:cNvPr id="3" name="Image 2" descr="Une image contenant jouet, table, gâteau&#10;&#10;Description générée automatiquement">
            <a:extLst>
              <a:ext uri="{FF2B5EF4-FFF2-40B4-BE49-F238E27FC236}">
                <a16:creationId xmlns:a16="http://schemas.microsoft.com/office/drawing/2014/main" id="{84E8BC74-B47C-932E-F55F-FB0F63D595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353" y="1708337"/>
            <a:ext cx="1670943" cy="1345799"/>
          </a:xfrm>
          <a:prstGeom prst="rect">
            <a:avLst/>
          </a:prstGeom>
        </p:spPr>
      </p:pic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0CD542DF-0127-9812-C639-069B03F1AA63}"/>
              </a:ext>
            </a:extLst>
          </p:cNvPr>
          <p:cNvSpPr/>
          <p:nvPr/>
        </p:nvSpPr>
        <p:spPr>
          <a:xfrm rot="10800000">
            <a:off x="778729" y="3146931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E6BCB01-A3E8-FC4A-642C-40C461860FF0}"/>
              </a:ext>
            </a:extLst>
          </p:cNvPr>
          <p:cNvSpPr txBox="1"/>
          <p:nvPr/>
        </p:nvSpPr>
        <p:spPr>
          <a:xfrm>
            <a:off x="680254" y="3686783"/>
            <a:ext cx="19251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WEB</a:t>
            </a:r>
            <a:endParaRPr lang="fr-FR" sz="1400" dirty="0">
              <a:latin typeface="Avenir Next LT Pro" panose="020B0504020202020204" pitchFamily="34" charset="0"/>
            </a:endParaRP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è"/>
            </a:pP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2A4CC2A-8B2B-812B-B7DE-57A788064CCD}"/>
              </a:ext>
            </a:extLst>
          </p:cNvPr>
          <p:cNvSpPr txBox="1"/>
          <p:nvPr/>
        </p:nvSpPr>
        <p:spPr>
          <a:xfrm>
            <a:off x="10581166" y="3502117"/>
            <a:ext cx="24974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A93168"/>
                </a:highlight>
                <a:latin typeface="Avenir Next LT Pro" panose="020B0504020202020204" pitchFamily="34" charset="0"/>
              </a:rPr>
              <a:t>Launch</a:t>
            </a: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3D285016-0D86-1EBC-49A2-E40E6649CDE0}"/>
              </a:ext>
            </a:extLst>
          </p:cNvPr>
          <p:cNvSpPr/>
          <p:nvPr/>
        </p:nvSpPr>
        <p:spPr>
          <a:xfrm>
            <a:off x="9808585" y="2030533"/>
            <a:ext cx="597517" cy="325676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039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459225" y="575187"/>
            <a:ext cx="72523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Communication </a:t>
            </a:r>
            <a:r>
              <a:rPr lang="fr-FR" sz="2800" b="1" dirty="0" err="1">
                <a:latin typeface="Avenir Next LT Pro" panose="020B0504020202020204" pitchFamily="34" charset="0"/>
              </a:rPr>
              <a:t>tool</a:t>
            </a:r>
            <a:r>
              <a:rPr lang="fr-FR" sz="2800" b="1" dirty="0">
                <a:latin typeface="Avenir Next LT Pro" panose="020B0504020202020204" pitchFamily="34" charset="0"/>
              </a:rPr>
              <a:t> – Marketplace 2023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8C76A4C-F000-4FCC-54A5-0298081F5C28}"/>
              </a:ext>
            </a:extLst>
          </p:cNvPr>
          <p:cNvSpPr txBox="1"/>
          <p:nvPr/>
        </p:nvSpPr>
        <p:spPr>
          <a:xfrm>
            <a:off x="3025852" y="1559456"/>
            <a:ext cx="663874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 sz="2000" dirty="0"/>
              <a:t>&gt;&gt;Social Media  - Communication plan (</a:t>
            </a:r>
            <a:r>
              <a:rPr lang="fr-FR" sz="2000" dirty="0" err="1"/>
              <a:t>tbd</a:t>
            </a:r>
            <a:r>
              <a:rPr lang="fr-FR" sz="2000" dirty="0"/>
              <a:t>)</a:t>
            </a:r>
          </a:p>
          <a:p>
            <a:r>
              <a:rPr lang="fr-FR" sz="1200" dirty="0"/>
              <a:t> </a:t>
            </a:r>
            <a:r>
              <a:rPr lang="en-US" sz="1200" dirty="0"/>
              <a:t>Facebook  - Instagram  - Twitter  -</a:t>
            </a:r>
          </a:p>
          <a:p>
            <a:endParaRPr lang="fr-FR" sz="2000" dirty="0"/>
          </a:p>
          <a:p>
            <a:r>
              <a:rPr lang="fr-FR" sz="2000" dirty="0" err="1"/>
              <a:t>Sponsored</a:t>
            </a:r>
            <a:r>
              <a:rPr lang="fr-FR" sz="2000" dirty="0"/>
              <a:t> Post et Stories for the launch</a:t>
            </a:r>
          </a:p>
          <a:p>
            <a:r>
              <a:rPr lang="fr-FR" sz="2000" dirty="0"/>
              <a:t>Teaser phase &amp; Launch</a:t>
            </a:r>
          </a:p>
          <a:p>
            <a:endParaRPr lang="fr-FR" sz="2000" dirty="0"/>
          </a:p>
          <a:p>
            <a:r>
              <a:rPr lang="fr-FR" sz="2000" dirty="0" err="1"/>
              <a:t>Dedicated</a:t>
            </a:r>
            <a:r>
              <a:rPr lang="fr-FR" sz="2000" dirty="0"/>
              <a:t> stories to </a:t>
            </a:r>
            <a:r>
              <a:rPr lang="fr-FR" sz="2000" dirty="0" err="1"/>
              <a:t>explain</a:t>
            </a:r>
            <a:r>
              <a:rPr lang="fr-FR" sz="2000" dirty="0"/>
              <a:t> </a:t>
            </a:r>
            <a:br>
              <a:rPr lang="fr-FR" sz="2000" dirty="0"/>
            </a:br>
            <a:r>
              <a:rPr lang="fr-FR" sz="2000" dirty="0"/>
              <a:t>the new </a:t>
            </a:r>
            <a:r>
              <a:rPr lang="fr-FR" sz="2000" dirty="0" err="1"/>
              <a:t>customer</a:t>
            </a:r>
            <a:r>
              <a:rPr lang="fr-FR" sz="2000" dirty="0"/>
              <a:t> </a:t>
            </a:r>
            <a:r>
              <a:rPr lang="fr-FR" sz="2000" dirty="0" err="1"/>
              <a:t>journey</a:t>
            </a:r>
            <a:r>
              <a:rPr lang="fr-FR" sz="2000" dirty="0"/>
              <a:t> on METRO.fr</a:t>
            </a:r>
            <a:br>
              <a:rPr lang="fr-FR" sz="2000" dirty="0"/>
            </a:br>
            <a:br>
              <a:rPr lang="fr-FR" sz="2000" dirty="0"/>
            </a:br>
            <a:endParaRPr lang="fr-FR" sz="2000" dirty="0"/>
          </a:p>
          <a:p>
            <a:r>
              <a:rPr lang="fr-FR" sz="2000" dirty="0" err="1"/>
              <a:t>Dedicated</a:t>
            </a:r>
            <a:r>
              <a:rPr lang="fr-FR" sz="2000" dirty="0"/>
              <a:t> post &amp; Stories </a:t>
            </a:r>
            <a:r>
              <a:rPr lang="fr-FR" sz="2000" dirty="0" err="1"/>
              <a:t>each</a:t>
            </a:r>
            <a:r>
              <a:rPr lang="fr-FR" sz="2000" dirty="0"/>
              <a:t> </a:t>
            </a:r>
            <a:r>
              <a:rPr lang="fr-FR" sz="2000" dirty="0" err="1"/>
              <a:t>month</a:t>
            </a:r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F7BA117-AFFE-8B93-35F1-5C96C5FD2F18}"/>
              </a:ext>
            </a:extLst>
          </p:cNvPr>
          <p:cNvSpPr txBox="1"/>
          <p:nvPr/>
        </p:nvSpPr>
        <p:spPr>
          <a:xfrm>
            <a:off x="3255582" y="5118581"/>
            <a:ext cx="60975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latin typeface="Avenir Next LT Pro" panose="020B0504020202020204" pitchFamily="34" charset="0"/>
              </a:rPr>
              <a:t>Facebook  : 173K fans ~ 230K reach par post</a:t>
            </a:r>
          </a:p>
          <a:p>
            <a:r>
              <a:rPr lang="en-US" sz="1200" b="1" dirty="0">
                <a:latin typeface="Avenir Next LT Pro" panose="020B0504020202020204" pitchFamily="34" charset="0"/>
              </a:rPr>
              <a:t>Instagram : 29K followers - 230K reach par post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 descr="Une image contenant jouet, table, gâteau&#10;&#10;Description générée automatiquement">
            <a:extLst>
              <a:ext uri="{FF2B5EF4-FFF2-40B4-BE49-F238E27FC236}">
                <a16:creationId xmlns:a16="http://schemas.microsoft.com/office/drawing/2014/main" id="{84E8BC74-B47C-932E-F55F-FB0F63D595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353" y="1708337"/>
            <a:ext cx="1670943" cy="1345799"/>
          </a:xfrm>
          <a:prstGeom prst="rect">
            <a:avLst/>
          </a:prstGeom>
        </p:spPr>
      </p:pic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0CD542DF-0127-9812-C639-069B03F1AA63}"/>
              </a:ext>
            </a:extLst>
          </p:cNvPr>
          <p:cNvSpPr/>
          <p:nvPr/>
        </p:nvSpPr>
        <p:spPr>
          <a:xfrm rot="10800000">
            <a:off x="778729" y="3146931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E6BCB01-A3E8-FC4A-642C-40C461860FF0}"/>
              </a:ext>
            </a:extLst>
          </p:cNvPr>
          <p:cNvSpPr txBox="1"/>
          <p:nvPr/>
        </p:nvSpPr>
        <p:spPr>
          <a:xfrm>
            <a:off x="680254" y="3686783"/>
            <a:ext cx="19251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RS</a:t>
            </a:r>
            <a:endParaRPr lang="fr-FR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è"/>
            </a:pP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2A4CC2A-8B2B-812B-B7DE-57A788064CCD}"/>
              </a:ext>
            </a:extLst>
          </p:cNvPr>
          <p:cNvSpPr txBox="1"/>
          <p:nvPr/>
        </p:nvSpPr>
        <p:spPr>
          <a:xfrm>
            <a:off x="10212154" y="2777599"/>
            <a:ext cx="24974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A93168"/>
                </a:highlight>
                <a:latin typeface="Avenir Next LT Pro" panose="020B0504020202020204" pitchFamily="34" charset="0"/>
              </a:rPr>
              <a:t>Launch</a:t>
            </a: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3D285016-0D86-1EBC-49A2-E40E6649CDE0}"/>
              </a:ext>
            </a:extLst>
          </p:cNvPr>
          <p:cNvSpPr/>
          <p:nvPr/>
        </p:nvSpPr>
        <p:spPr>
          <a:xfrm>
            <a:off x="9439573" y="2349584"/>
            <a:ext cx="597517" cy="122536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2F6D203-A816-D11F-F314-A75AE7F7632B}"/>
              </a:ext>
            </a:extLst>
          </p:cNvPr>
          <p:cNvSpPr txBox="1"/>
          <p:nvPr/>
        </p:nvSpPr>
        <p:spPr>
          <a:xfrm>
            <a:off x="9963356" y="4293629"/>
            <a:ext cx="21573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highlight>
                  <a:srgbClr val="4BACC6"/>
                </a:highlight>
                <a:latin typeface="Avenir Next LT Pro" panose="020B0504020202020204" pitchFamily="34" charset="0"/>
              </a:rPr>
              <a:t>Regular communication flow</a:t>
            </a: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7538C325-1AC0-EA6A-6D1E-1A957EDDE76A}"/>
              </a:ext>
            </a:extLst>
          </p:cNvPr>
          <p:cNvSpPr/>
          <p:nvPr/>
        </p:nvSpPr>
        <p:spPr>
          <a:xfrm>
            <a:off x="9353137" y="4204054"/>
            <a:ext cx="597517" cy="48954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4526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459225" y="575187"/>
            <a:ext cx="72523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Communication </a:t>
            </a:r>
            <a:r>
              <a:rPr lang="fr-FR" sz="2800" b="1" dirty="0" err="1">
                <a:latin typeface="Avenir Next LT Pro" panose="020B0504020202020204" pitchFamily="34" charset="0"/>
              </a:rPr>
              <a:t>tool</a:t>
            </a:r>
            <a:r>
              <a:rPr lang="fr-FR" sz="2800" b="1" dirty="0">
                <a:latin typeface="Avenir Next LT Pro" panose="020B0504020202020204" pitchFamily="34" charset="0"/>
              </a:rPr>
              <a:t> – Marketplace 2023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8C76A4C-F000-4FCC-54A5-0298081F5C28}"/>
              </a:ext>
            </a:extLst>
          </p:cNvPr>
          <p:cNvSpPr txBox="1"/>
          <p:nvPr/>
        </p:nvSpPr>
        <p:spPr>
          <a:xfrm>
            <a:off x="4585285" y="2007664"/>
            <a:ext cx="57387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&gt;&gt;&gt;&gt;</a:t>
            </a:r>
            <a:r>
              <a:rPr lang="fr-FR" dirty="0" err="1">
                <a:latin typeface="Avenir Next LT Pro" panose="020B0504020202020204" pitchFamily="34" charset="0"/>
              </a:rPr>
              <a:t>Press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ads</a:t>
            </a:r>
            <a:r>
              <a:rPr lang="fr-FR" dirty="0">
                <a:latin typeface="Avenir Next LT Pro" panose="020B0504020202020204" pitchFamily="34" charset="0"/>
              </a:rPr>
              <a:t> insertion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dirty="0" err="1">
                <a:latin typeface="Avenir Next LT Pro" panose="020B0504020202020204" pitchFamily="34" charset="0"/>
              </a:rPr>
              <a:t>Press</a:t>
            </a:r>
            <a:r>
              <a:rPr lang="fr-FR" dirty="0">
                <a:latin typeface="Avenir Next LT Pro" panose="020B0504020202020204" pitchFamily="34" charset="0"/>
              </a:rPr>
              <a:t> ad </a:t>
            </a:r>
            <a:r>
              <a:rPr lang="fr-FR" dirty="0" err="1">
                <a:latin typeface="Avenir Next LT Pro" panose="020B0504020202020204" pitchFamily="34" charset="0"/>
              </a:rPr>
              <a:t>dedicated</a:t>
            </a:r>
            <a:r>
              <a:rPr lang="fr-FR" dirty="0">
                <a:latin typeface="Avenir Next LT Pro" panose="020B0504020202020204" pitchFamily="34" charset="0"/>
              </a:rPr>
              <a:t> in </a:t>
            </a:r>
            <a:r>
              <a:rPr lang="fr-FR" dirty="0" err="1">
                <a:latin typeface="Avenir Next LT Pro" panose="020B0504020202020204" pitchFamily="34" charset="0"/>
              </a:rPr>
              <a:t>professional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press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endParaRPr lang="fr-FR" dirty="0">
              <a:latin typeface="Avenir Next LT Pro" panose="020B0504020202020204" pitchFamily="34" charset="0"/>
            </a:endParaRPr>
          </a:p>
          <a:p>
            <a:endParaRPr lang="fr-FR" dirty="0">
              <a:latin typeface="Avenir Next LT Pro" panose="020B0504020202020204" pitchFamily="34" charset="0"/>
            </a:endParaRPr>
          </a:p>
          <a:p>
            <a:endParaRPr lang="fr-FR" dirty="0">
              <a:latin typeface="Avenir Next LT Pro" panose="020B0504020202020204" pitchFamily="34" charset="0"/>
            </a:endParaRPr>
          </a:p>
          <a:p>
            <a:endParaRPr lang="fr-FR" dirty="0">
              <a:latin typeface="Avenir Next LT Pro" panose="020B0504020202020204" pitchFamily="34" charset="0"/>
            </a:endParaRPr>
          </a:p>
          <a:p>
            <a:endParaRPr lang="fr-FR" dirty="0">
              <a:latin typeface="Avenir Next LT Pro" panose="020B0504020202020204" pitchFamily="34" charset="0"/>
            </a:endParaRP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  <a:sym typeface="Wingdings" panose="05000000000000000000" pitchFamily="2" charset="2"/>
              </a:rPr>
              <a:t>&gt;&gt; </a:t>
            </a:r>
            <a:r>
              <a:rPr lang="en-US" dirty="0">
                <a:latin typeface="Avenir Next LT Pro" panose="020B0504020202020204" pitchFamily="34" charset="0"/>
                <a:sym typeface="Wingdings" panose="05000000000000000000" pitchFamily="2" charset="2"/>
              </a:rPr>
              <a:t>News flash / Press release to the trade press to announce the deployment of the new marketplace</a:t>
            </a: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E0DF4AA8-CDD0-7560-832A-184072D9A8D7}"/>
              </a:ext>
            </a:extLst>
          </p:cNvPr>
          <p:cNvSpPr/>
          <p:nvPr/>
        </p:nvSpPr>
        <p:spPr>
          <a:xfrm rot="10800000">
            <a:off x="659847" y="3255200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0C482B0-A9F3-A4A7-F4B9-6FD54899D6B3}"/>
              </a:ext>
            </a:extLst>
          </p:cNvPr>
          <p:cNvSpPr txBox="1"/>
          <p:nvPr/>
        </p:nvSpPr>
        <p:spPr>
          <a:xfrm>
            <a:off x="459225" y="3737128"/>
            <a:ext cx="21294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PRESS AD</a:t>
            </a:r>
            <a:b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endParaRPr lang="fr-FR" sz="1400" dirty="0">
              <a:latin typeface="Avenir Next LT Pro" panose="020B0504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è"/>
            </a:pP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8" name="Picture 2" descr="Download Free Newspaper Png Clipart ICON favicon | FreePNGImg">
            <a:extLst>
              <a:ext uri="{FF2B5EF4-FFF2-40B4-BE49-F238E27FC236}">
                <a16:creationId xmlns:a16="http://schemas.microsoft.com/office/drawing/2014/main" id="{0316E522-1D7A-73A5-867B-A5A3D9D5D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575" y="1676548"/>
            <a:ext cx="1465139" cy="146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C5DC2BE5-8468-7D42-6995-E3F9C8E2CB4F}"/>
              </a:ext>
            </a:extLst>
          </p:cNvPr>
          <p:cNvSpPr/>
          <p:nvPr/>
        </p:nvSpPr>
        <p:spPr>
          <a:xfrm rot="10800000">
            <a:off x="2672893" y="3255200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5E827BD-DEE0-D2FA-B742-1699DA9BE762}"/>
              </a:ext>
            </a:extLst>
          </p:cNvPr>
          <p:cNvSpPr txBox="1"/>
          <p:nvPr/>
        </p:nvSpPr>
        <p:spPr>
          <a:xfrm>
            <a:off x="2574419" y="3773076"/>
            <a:ext cx="1925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PR</a:t>
            </a:r>
          </a:p>
          <a:p>
            <a:pPr marL="285750" indent="-285750" algn="ctr">
              <a:buFont typeface="Wingdings" panose="05000000000000000000" pitchFamily="2" charset="2"/>
              <a:buChar char="è"/>
            </a:pP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13" name="Picture 2" descr="Agir à Lyon : Magazine écologique pour découvrir et s'engager">
            <a:extLst>
              <a:ext uri="{FF2B5EF4-FFF2-40B4-BE49-F238E27FC236}">
                <a16:creationId xmlns:a16="http://schemas.microsoft.com/office/drawing/2014/main" id="{0C9422FE-5D6E-F098-D8F0-E2869125C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47" y="2260861"/>
            <a:ext cx="1633104" cy="80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Le Chef, le magazine des Chefs de cuisine">
            <a:extLst>
              <a:ext uri="{FF2B5EF4-FFF2-40B4-BE49-F238E27FC236}">
                <a16:creationId xmlns:a16="http://schemas.microsoft.com/office/drawing/2014/main" id="{5C7D650C-DA14-70B0-504D-C96587C7B5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269" y="2886145"/>
            <a:ext cx="1001051" cy="51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ogo l'hotellerie restauration journal - PLS France">
            <a:extLst>
              <a:ext uri="{FF2B5EF4-FFF2-40B4-BE49-F238E27FC236}">
                <a16:creationId xmlns:a16="http://schemas.microsoft.com/office/drawing/2014/main" id="{BAD1AE15-3257-111E-C51B-CFBA4FC282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83" b="38153"/>
          <a:stretch/>
        </p:blipFill>
        <p:spPr bwMode="auto">
          <a:xfrm>
            <a:off x="4807842" y="3629721"/>
            <a:ext cx="1494498" cy="458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524213D-970C-C404-BA5B-076478D1A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183" y="3354656"/>
            <a:ext cx="1562100" cy="41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résentation PowerPoint">
            <a:extLst>
              <a:ext uri="{FF2B5EF4-FFF2-40B4-BE49-F238E27FC236}">
                <a16:creationId xmlns:a16="http://schemas.microsoft.com/office/drawing/2014/main" id="{9E94338D-D491-38EA-25B7-477D64C57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197" y="2925330"/>
            <a:ext cx="1815888" cy="27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762AC076-9A6F-613E-BC1A-FA18368E0F9C}"/>
              </a:ext>
            </a:extLst>
          </p:cNvPr>
          <p:cNvSpPr txBox="1"/>
          <p:nvPr/>
        </p:nvSpPr>
        <p:spPr>
          <a:xfrm>
            <a:off x="10991371" y="3296140"/>
            <a:ext cx="24974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A93168"/>
                </a:highlight>
                <a:latin typeface="Avenir Next LT Pro" panose="020B0504020202020204" pitchFamily="34" charset="0"/>
              </a:rPr>
              <a:t>Launch</a:t>
            </a:r>
          </a:p>
        </p:txBody>
      </p:sp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7C9B043A-5D90-82AB-F155-5AE0879999DF}"/>
              </a:ext>
            </a:extLst>
          </p:cNvPr>
          <p:cNvSpPr/>
          <p:nvPr/>
        </p:nvSpPr>
        <p:spPr>
          <a:xfrm>
            <a:off x="10134600" y="2108200"/>
            <a:ext cx="710703" cy="276178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5245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7AFAAB62-9ACD-558F-D6E6-83B8E671DF71}"/>
              </a:ext>
            </a:extLst>
          </p:cNvPr>
          <p:cNvSpPr txBox="1"/>
          <p:nvPr/>
        </p:nvSpPr>
        <p:spPr>
          <a:xfrm>
            <a:off x="230625" y="2321004"/>
            <a:ext cx="49381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200" b="1" dirty="0">
                <a:latin typeface="Avenir Next LT Pro" panose="020B0504020202020204" pitchFamily="34" charset="0"/>
              </a:rPr>
              <a:t>Next </a:t>
            </a:r>
            <a:r>
              <a:rPr lang="fr-FR" sz="7200" b="1" dirty="0" err="1">
                <a:latin typeface="Avenir Next LT Pro" panose="020B0504020202020204" pitchFamily="34" charset="0"/>
              </a:rPr>
              <a:t>steps</a:t>
            </a:r>
            <a:endParaRPr lang="fr-FR" sz="7200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210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2087166" y="2238127"/>
            <a:ext cx="801766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Give visibility to the launch of the new marketplace.</a:t>
            </a:r>
          </a:p>
          <a:p>
            <a:pPr marL="0" indent="0">
              <a:buNone/>
            </a:pPr>
            <a:endParaRPr lang="en-US" sz="24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Promote this marketplace : </a:t>
            </a:r>
            <a:r>
              <a:rPr lang="en-US" sz="2400" b="1" i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access to a wide range of trusted products for restaurateurs</a:t>
            </a:r>
          </a:p>
          <a:p>
            <a:pPr marL="0" indent="0">
              <a:buNone/>
            </a:pPr>
            <a:endParaRPr lang="en-US" sz="24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Take advantage of this opportunity to encourage our customers or prospects to order via METRO.fr</a:t>
            </a:r>
            <a:endParaRPr lang="fr-FR" sz="14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B091AEA-057F-91C1-613D-1BBA4F093526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Communication Plan France - Marketplace launch 2023</a:t>
            </a:r>
          </a:p>
          <a:p>
            <a:pPr algn="r"/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MAIN CHALLENGES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C733B5D-9F40-9E49-2AA3-D88F6D627D0B}"/>
              </a:ext>
            </a:extLst>
          </p:cNvPr>
          <p:cNvSpPr/>
          <p:nvPr/>
        </p:nvSpPr>
        <p:spPr>
          <a:xfrm rot="5400000">
            <a:off x="1520825" y="2355602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78DC20EE-2A08-4A07-7F2A-DB14B7334CFE}"/>
              </a:ext>
            </a:extLst>
          </p:cNvPr>
          <p:cNvSpPr/>
          <p:nvPr/>
        </p:nvSpPr>
        <p:spPr>
          <a:xfrm rot="5400000">
            <a:off x="1520825" y="3219201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E486EEEF-D57A-809A-478F-F832E58C273E}"/>
              </a:ext>
            </a:extLst>
          </p:cNvPr>
          <p:cNvSpPr/>
          <p:nvPr/>
        </p:nvSpPr>
        <p:spPr>
          <a:xfrm rot="5400000">
            <a:off x="1503958" y="4470647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48281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459225" y="575187"/>
            <a:ext cx="72523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Communication </a:t>
            </a:r>
            <a:r>
              <a:rPr lang="fr-FR" sz="2800" b="1" dirty="0" err="1">
                <a:latin typeface="Avenir Next LT Pro" panose="020B0504020202020204" pitchFamily="34" charset="0"/>
              </a:rPr>
              <a:t>tool</a:t>
            </a:r>
            <a:r>
              <a:rPr lang="fr-FR" sz="2800" b="1" dirty="0">
                <a:latin typeface="Avenir Next LT Pro" panose="020B0504020202020204" pitchFamily="34" charset="0"/>
              </a:rPr>
              <a:t> – Marketplace 2023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FF254F3-F004-64E0-5892-04158807D9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514" y="1896894"/>
            <a:ext cx="7845142" cy="4055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952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459225" y="575187"/>
            <a:ext cx="72523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Communication </a:t>
            </a:r>
            <a:r>
              <a:rPr lang="fr-FR" sz="2800" b="1" dirty="0" err="1">
                <a:latin typeface="Avenir Next LT Pro" panose="020B0504020202020204" pitchFamily="34" charset="0"/>
              </a:rPr>
              <a:t>tool</a:t>
            </a:r>
            <a:r>
              <a:rPr lang="fr-FR" sz="2800" b="1" dirty="0">
                <a:latin typeface="Avenir Next LT Pro" panose="020B0504020202020204" pitchFamily="34" charset="0"/>
              </a:rPr>
              <a:t> – Marketplace 2023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8C272D0F-45D2-624C-332E-E0BC6D42DA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15" y="1193970"/>
            <a:ext cx="7252370" cy="552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7607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7AFAAB62-9ACD-558F-D6E6-83B8E671DF71}"/>
              </a:ext>
            </a:extLst>
          </p:cNvPr>
          <p:cNvSpPr txBox="1"/>
          <p:nvPr/>
        </p:nvSpPr>
        <p:spPr>
          <a:xfrm>
            <a:off x="230625" y="2321004"/>
            <a:ext cx="54874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800" b="1" dirty="0">
                <a:latin typeface="Avenir Next LT Pro" panose="020B0504020202020204" pitchFamily="34" charset="0"/>
              </a:rPr>
              <a:t>merci.</a:t>
            </a:r>
          </a:p>
        </p:txBody>
      </p:sp>
    </p:spTree>
    <p:extLst>
      <p:ext uri="{BB962C8B-B14F-4D97-AF65-F5344CB8AC3E}">
        <p14:creationId xmlns:p14="http://schemas.microsoft.com/office/powerpoint/2010/main" val="1293476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322B96-191E-86F1-C0D2-E49178575090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itel 5">
            <a:extLst>
              <a:ext uri="{FF2B5EF4-FFF2-40B4-BE49-F238E27FC236}">
                <a16:creationId xmlns:a16="http://schemas.microsoft.com/office/drawing/2014/main" id="{8311355F-7024-0E5A-E4EB-73DCE4F58536}"/>
              </a:ext>
            </a:extLst>
          </p:cNvPr>
          <p:cNvSpPr txBox="1">
            <a:spLocks/>
          </p:cNvSpPr>
          <p:nvPr/>
        </p:nvSpPr>
        <p:spPr>
          <a:xfrm>
            <a:off x="695324" y="368300"/>
            <a:ext cx="10801351" cy="93662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rPr>
              <a:t>KEY VISUAL | </a:t>
            </a:r>
            <a:r>
              <a:rPr lang="en-GB" sz="2000" dirty="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rPr>
              <a:t>expression</a:t>
            </a:r>
            <a:endParaRPr lang="en-GB" sz="3200" dirty="0">
              <a:solidFill>
                <a:schemeClr val="bg1"/>
              </a:solidFill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C340603-403D-4534-B35D-B228CBF4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E735973-D6FE-A189-5BB9-04B897D211A8}"/>
              </a:ext>
            </a:extLst>
          </p:cNvPr>
          <p:cNvSpPr txBox="1"/>
          <p:nvPr/>
        </p:nvSpPr>
        <p:spPr>
          <a:xfrm>
            <a:off x="695324" y="2212194"/>
            <a:ext cx="61023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DISCOVER OUR NEW MARKETPLACE</a:t>
            </a:r>
          </a:p>
          <a:p>
            <a:r>
              <a:rPr lang="en-US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An incomparable choice of over 150,000 products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59FE8BA-EEFD-D0D3-354D-130DA9080748}"/>
              </a:ext>
            </a:extLst>
          </p:cNvPr>
          <p:cNvSpPr txBox="1"/>
          <p:nvPr/>
        </p:nvSpPr>
        <p:spPr>
          <a:xfrm>
            <a:off x="695324" y="3551597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Fast delivery times guaranteed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7D9EB7FE-F30D-BC83-43F4-FD9313C5D8A8}"/>
              </a:ext>
            </a:extLst>
          </p:cNvPr>
          <p:cNvSpPr txBox="1"/>
          <p:nvPr/>
        </p:nvSpPr>
        <p:spPr>
          <a:xfrm>
            <a:off x="695324" y="4093490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Satisfied or reimbursed purchase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62AA465-4277-2865-22F8-42E54CD4E8DA}"/>
              </a:ext>
            </a:extLst>
          </p:cNvPr>
          <p:cNvSpPr txBox="1"/>
          <p:nvPr/>
        </p:nvSpPr>
        <p:spPr>
          <a:xfrm>
            <a:off x="695324" y="4950631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METRO's trusted partners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B4D81670-08FE-AAF1-FFA4-0768A7AAFB92}"/>
              </a:ext>
            </a:extLst>
          </p:cNvPr>
          <p:cNvSpPr txBox="1"/>
          <p:nvPr/>
        </p:nvSpPr>
        <p:spPr>
          <a:xfrm>
            <a:off x="695324" y="5475744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Ultra-secure payment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92CC9F7-6E46-3FE1-7399-EBD3306A6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7674" y="0"/>
            <a:ext cx="4853109" cy="6858000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A383FFC-26E4-10C5-06C3-45546ECB8299}"/>
              </a:ext>
            </a:extLst>
          </p:cNvPr>
          <p:cNvSpPr txBox="1"/>
          <p:nvPr/>
        </p:nvSpPr>
        <p:spPr>
          <a:xfrm>
            <a:off x="695324" y="4522060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Free delivery for orders over XXX€ 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980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322B96-191E-86F1-C0D2-E49178575090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itel 5">
            <a:extLst>
              <a:ext uri="{FF2B5EF4-FFF2-40B4-BE49-F238E27FC236}">
                <a16:creationId xmlns:a16="http://schemas.microsoft.com/office/drawing/2014/main" id="{8311355F-7024-0E5A-E4EB-73DCE4F58536}"/>
              </a:ext>
            </a:extLst>
          </p:cNvPr>
          <p:cNvSpPr txBox="1">
            <a:spLocks/>
          </p:cNvSpPr>
          <p:nvPr/>
        </p:nvSpPr>
        <p:spPr>
          <a:xfrm>
            <a:off x="695324" y="368300"/>
            <a:ext cx="10801351" cy="93662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rPr>
              <a:t>KEY VISUAL | </a:t>
            </a:r>
            <a:r>
              <a:rPr lang="en-GB" sz="2000" dirty="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rPr>
              <a:t>expression</a:t>
            </a:r>
            <a:endParaRPr lang="en-GB" sz="3200" dirty="0">
              <a:solidFill>
                <a:schemeClr val="bg1"/>
              </a:solidFill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C340603-403D-4534-B35D-B228CBF4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E735973-D6FE-A189-5BB9-04B897D211A8}"/>
              </a:ext>
            </a:extLst>
          </p:cNvPr>
          <p:cNvSpPr txBox="1"/>
          <p:nvPr/>
        </p:nvSpPr>
        <p:spPr>
          <a:xfrm>
            <a:off x="695324" y="2212194"/>
            <a:ext cx="61023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DISCOVER OUR NEW MARKETPLACE</a:t>
            </a:r>
          </a:p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The </a:t>
            </a:r>
            <a:r>
              <a:rPr lang="fr-FR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most</a:t>
            </a:r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complete</a:t>
            </a:r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offer</a:t>
            </a:r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for restaurateurs</a:t>
            </a:r>
            <a:endParaRPr lang="en-US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59FE8BA-EEFD-D0D3-354D-130DA9080748}"/>
              </a:ext>
            </a:extLst>
          </p:cNvPr>
          <p:cNvSpPr txBox="1"/>
          <p:nvPr/>
        </p:nvSpPr>
        <p:spPr>
          <a:xfrm>
            <a:off x="695324" y="3244333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Fast delivery times guaranteed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7D9EB7FE-F30D-BC83-43F4-FD9313C5D8A8}"/>
              </a:ext>
            </a:extLst>
          </p:cNvPr>
          <p:cNvSpPr txBox="1"/>
          <p:nvPr/>
        </p:nvSpPr>
        <p:spPr>
          <a:xfrm>
            <a:off x="695324" y="3786226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Satisfied or reimbursed purchase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62AA465-4277-2865-22F8-42E54CD4E8DA}"/>
              </a:ext>
            </a:extLst>
          </p:cNvPr>
          <p:cNvSpPr txBox="1"/>
          <p:nvPr/>
        </p:nvSpPr>
        <p:spPr>
          <a:xfrm>
            <a:off x="695324" y="5250953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METRO's trusted partners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B4D81670-08FE-AAF1-FFA4-0768A7AAFB92}"/>
              </a:ext>
            </a:extLst>
          </p:cNvPr>
          <p:cNvSpPr txBox="1"/>
          <p:nvPr/>
        </p:nvSpPr>
        <p:spPr>
          <a:xfrm>
            <a:off x="695324" y="5757363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Ultra-secure payment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A383FFC-26E4-10C5-06C3-45546ECB8299}"/>
              </a:ext>
            </a:extLst>
          </p:cNvPr>
          <p:cNvSpPr txBox="1"/>
          <p:nvPr/>
        </p:nvSpPr>
        <p:spPr>
          <a:xfrm>
            <a:off x="695324" y="4803627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Free delivery for orders over XXX€ 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20C7BE5-61CD-AF6C-4ED4-BF1E30D07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4203" y="0"/>
            <a:ext cx="4853109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84AD893-DCC1-CABA-44FA-F568903E6D25}"/>
              </a:ext>
            </a:extLst>
          </p:cNvPr>
          <p:cNvSpPr txBox="1"/>
          <p:nvPr/>
        </p:nvSpPr>
        <p:spPr>
          <a:xfrm>
            <a:off x="695324" y="4297165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Choice of over 150,000 products</a:t>
            </a:r>
          </a:p>
        </p:txBody>
      </p:sp>
    </p:spTree>
    <p:extLst>
      <p:ext uri="{BB962C8B-B14F-4D97-AF65-F5344CB8AC3E}">
        <p14:creationId xmlns:p14="http://schemas.microsoft.com/office/powerpoint/2010/main" val="4131641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322B96-191E-86F1-C0D2-E49178575090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itel 5">
            <a:extLst>
              <a:ext uri="{FF2B5EF4-FFF2-40B4-BE49-F238E27FC236}">
                <a16:creationId xmlns:a16="http://schemas.microsoft.com/office/drawing/2014/main" id="{8311355F-7024-0E5A-E4EB-73DCE4F58536}"/>
              </a:ext>
            </a:extLst>
          </p:cNvPr>
          <p:cNvSpPr txBox="1">
            <a:spLocks/>
          </p:cNvSpPr>
          <p:nvPr/>
        </p:nvSpPr>
        <p:spPr>
          <a:xfrm>
            <a:off x="695324" y="368300"/>
            <a:ext cx="10801351" cy="93662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rPr>
              <a:t>KEY VISUAL | </a:t>
            </a:r>
            <a:r>
              <a:rPr lang="en-GB" sz="2000" dirty="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rPr>
              <a:t>expression</a:t>
            </a:r>
            <a:endParaRPr lang="en-GB" sz="3200" dirty="0">
              <a:solidFill>
                <a:schemeClr val="bg1"/>
              </a:solidFill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C340603-403D-4534-B35D-B228CBF4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E735973-D6FE-A189-5BB9-04B897D211A8}"/>
              </a:ext>
            </a:extLst>
          </p:cNvPr>
          <p:cNvSpPr txBox="1"/>
          <p:nvPr/>
        </p:nvSpPr>
        <p:spPr>
          <a:xfrm>
            <a:off x="695324" y="2212194"/>
            <a:ext cx="61023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DISCOVER OUR NEW MARKETPLACE</a:t>
            </a:r>
          </a:p>
          <a:p>
            <a:r>
              <a:rPr lang="en-US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An incomparable choice of over 150,000 products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59FE8BA-EEFD-D0D3-354D-130DA9080748}"/>
              </a:ext>
            </a:extLst>
          </p:cNvPr>
          <p:cNvSpPr txBox="1"/>
          <p:nvPr/>
        </p:nvSpPr>
        <p:spPr>
          <a:xfrm>
            <a:off x="695324" y="3551597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Fast delivery times guaranteed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7D9EB7FE-F30D-BC83-43F4-FD9313C5D8A8}"/>
              </a:ext>
            </a:extLst>
          </p:cNvPr>
          <p:cNvSpPr txBox="1"/>
          <p:nvPr/>
        </p:nvSpPr>
        <p:spPr>
          <a:xfrm>
            <a:off x="695324" y="4093490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Satisfied or reimbursed purchase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62AA465-4277-2865-22F8-42E54CD4E8DA}"/>
              </a:ext>
            </a:extLst>
          </p:cNvPr>
          <p:cNvSpPr txBox="1"/>
          <p:nvPr/>
        </p:nvSpPr>
        <p:spPr>
          <a:xfrm>
            <a:off x="695324" y="4507312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METRO's trusted partners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B4D81670-08FE-AAF1-FFA4-0768A7AAFB92}"/>
              </a:ext>
            </a:extLst>
          </p:cNvPr>
          <p:cNvSpPr txBox="1"/>
          <p:nvPr/>
        </p:nvSpPr>
        <p:spPr>
          <a:xfrm>
            <a:off x="695324" y="4933866"/>
            <a:ext cx="6102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" panose="020B0504020202020204" pitchFamily="34" charset="0"/>
              </a:rPr>
              <a:t>Ultra-secure payment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2963F3F-830F-7CD1-8EE6-71E1DE05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696" y="0"/>
            <a:ext cx="48509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14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73E84070-1C16-49DE-A3EA-040C8BC915BE}"/>
              </a:ext>
            </a:extLst>
          </p:cNvPr>
          <p:cNvSpPr/>
          <p:nvPr/>
        </p:nvSpPr>
        <p:spPr>
          <a:xfrm flipV="1">
            <a:off x="1278172" y="4736524"/>
            <a:ext cx="3982064" cy="494550"/>
          </a:xfrm>
          <a:prstGeom prst="triangle">
            <a:avLst/>
          </a:prstGeom>
          <a:solidFill>
            <a:srgbClr val="A93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space réservé du contenu 2">
            <a:extLst>
              <a:ext uri="{FF2B5EF4-FFF2-40B4-BE49-F238E27FC236}">
                <a16:creationId xmlns:a16="http://schemas.microsoft.com/office/drawing/2014/main" id="{5A592CF0-83C7-4B71-8A28-38910143A875}"/>
              </a:ext>
            </a:extLst>
          </p:cNvPr>
          <p:cNvSpPr txBox="1">
            <a:spLocks/>
          </p:cNvSpPr>
          <p:nvPr/>
        </p:nvSpPr>
        <p:spPr bwMode="auto">
          <a:xfrm>
            <a:off x="638372" y="822755"/>
            <a:ext cx="9243728" cy="49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&gt;Give visibility to the marketplace by supporting </a:t>
            </a:r>
            <a:r>
              <a:rPr lang="en-US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access to a wider, more 'complete' offer.</a:t>
            </a:r>
          </a:p>
          <a:p>
            <a:pPr algn="l"/>
            <a:endParaRPr lang="en-US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&gt;Reassure with </a:t>
            </a:r>
            <a:r>
              <a:rPr lang="en-US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the METRO caution </a:t>
            </a:r>
            <a:r>
              <a:rPr lang="en-US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: an offer carried by </a:t>
            </a:r>
            <a:r>
              <a:rPr lang="en-US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partner sellers</a:t>
            </a:r>
          </a:p>
          <a:p>
            <a:pPr algn="l"/>
            <a:br>
              <a:rPr lang="fr-FR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  <a:p>
            <a:pPr algn="l"/>
            <a:r>
              <a:rPr lang="fr-FR" sz="2400" b="1" dirty="0">
                <a:solidFill>
                  <a:schemeClr val="tx1"/>
                </a:solidFill>
                <a:latin typeface="Avenir Next LT Pro" panose="020B0504020202020204" pitchFamily="34" charset="0"/>
                <a:sym typeface="Wingdings" panose="05000000000000000000" pitchFamily="2" charset="2"/>
              </a:rPr>
              <a:t> </a:t>
            </a:r>
            <a:r>
              <a:rPr lang="fr-FR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Communication plan</a:t>
            </a:r>
          </a:p>
          <a:p>
            <a:pPr algn="l"/>
            <a:endParaRPr lang="fr-FR" sz="18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  <a:p>
            <a:pPr algn="l"/>
            <a:endParaRPr lang="fr-FR" sz="18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50" name="Triangle isocèle 49">
            <a:extLst>
              <a:ext uri="{FF2B5EF4-FFF2-40B4-BE49-F238E27FC236}">
                <a16:creationId xmlns:a16="http://schemas.microsoft.com/office/drawing/2014/main" id="{B6CF9981-C5B9-4DBB-81E1-E8DBCC274330}"/>
              </a:ext>
            </a:extLst>
          </p:cNvPr>
          <p:cNvSpPr/>
          <p:nvPr/>
        </p:nvSpPr>
        <p:spPr>
          <a:xfrm flipV="1">
            <a:off x="6931766" y="4736524"/>
            <a:ext cx="3982064" cy="494550"/>
          </a:xfrm>
          <a:prstGeom prst="triangl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06C4E0D-B95C-4899-95A7-83ABB4CB5A8E}"/>
              </a:ext>
            </a:extLst>
          </p:cNvPr>
          <p:cNvSpPr txBox="1"/>
          <p:nvPr/>
        </p:nvSpPr>
        <p:spPr>
          <a:xfrm>
            <a:off x="2415444" y="5389141"/>
            <a:ext cx="1707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Launch phase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648EB25A-961C-4348-BA1C-479D85FA756C}"/>
              </a:ext>
            </a:extLst>
          </p:cNvPr>
          <p:cNvSpPr txBox="1"/>
          <p:nvPr/>
        </p:nvSpPr>
        <p:spPr>
          <a:xfrm>
            <a:off x="7224384" y="5418637"/>
            <a:ext cx="3396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Regular communication flow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AE6501-1EF9-65F7-087B-713A3F057698}"/>
              </a:ext>
            </a:extLst>
          </p:cNvPr>
          <p:cNvSpPr/>
          <p:nvPr/>
        </p:nvSpPr>
        <p:spPr>
          <a:xfrm>
            <a:off x="2415444" y="5723683"/>
            <a:ext cx="1707519" cy="128571"/>
          </a:xfrm>
          <a:prstGeom prst="rect">
            <a:avLst/>
          </a:prstGeom>
          <a:solidFill>
            <a:srgbClr val="A93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153446-725B-9C61-B9F7-EAA69DCC334D}"/>
              </a:ext>
            </a:extLst>
          </p:cNvPr>
          <p:cNvSpPr/>
          <p:nvPr/>
        </p:nvSpPr>
        <p:spPr>
          <a:xfrm>
            <a:off x="8021155" y="5787968"/>
            <a:ext cx="1707519" cy="128571"/>
          </a:xfrm>
          <a:prstGeom prst="rect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1591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4709B5E-1680-9DB5-B737-8D7FE9EB27C2}"/>
              </a:ext>
            </a:extLst>
          </p:cNvPr>
          <p:cNvSpPr txBox="1">
            <a:spLocks/>
          </p:cNvSpPr>
          <p:nvPr/>
        </p:nvSpPr>
        <p:spPr bwMode="auto">
          <a:xfrm>
            <a:off x="193153" y="1469722"/>
            <a:ext cx="10972800" cy="392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Adopt a multi-channel approach </a:t>
            </a:r>
            <a:br>
              <a:rPr lang="en-US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en-US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that optimize resources and ensure visibility</a:t>
            </a:r>
            <a:endParaRPr lang="fr-FR" sz="18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  <a:p>
            <a:pPr algn="l"/>
            <a:endParaRPr lang="fr-FR" sz="18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  <a:p>
            <a:pPr algn="l"/>
            <a:endParaRPr lang="fr-FR" sz="18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459225" y="575187"/>
            <a:ext cx="6635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MAIN COMMUNICATION CHANNELS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4F6CCBA-A7B1-424A-A2A5-F5D3A31C0F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46763"/>
            <a:ext cx="2445001" cy="1484784"/>
          </a:xfrm>
          <a:prstGeom prst="rect">
            <a:avLst/>
          </a:prstGeom>
        </p:spPr>
      </p:pic>
      <p:pic>
        <p:nvPicPr>
          <p:cNvPr id="11" name="Image 10" descr="Une image contenant alimentation, table, jouet, différent&#10;&#10;Description générée automatiquement">
            <a:extLst>
              <a:ext uri="{FF2B5EF4-FFF2-40B4-BE49-F238E27FC236}">
                <a16:creationId xmlns:a16="http://schemas.microsoft.com/office/drawing/2014/main" id="{178E5E91-1534-4329-95B2-30F45F892E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210"/>
          <a:stretch/>
        </p:blipFill>
        <p:spPr>
          <a:xfrm>
            <a:off x="4602908" y="2622737"/>
            <a:ext cx="1273238" cy="1159918"/>
          </a:xfrm>
          <a:prstGeom prst="rect">
            <a:avLst/>
          </a:prstGeom>
        </p:spPr>
      </p:pic>
      <p:pic>
        <p:nvPicPr>
          <p:cNvPr id="12" name="Image 11" descr="Une image contenant jouet, table, gâteau&#10;&#10;Description générée automatiquement">
            <a:extLst>
              <a:ext uri="{FF2B5EF4-FFF2-40B4-BE49-F238E27FC236}">
                <a16:creationId xmlns:a16="http://schemas.microsoft.com/office/drawing/2014/main" id="{371E50B5-9042-464C-85DE-F942720A5DA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4179" y="2622737"/>
            <a:ext cx="1670943" cy="1345799"/>
          </a:xfrm>
          <a:prstGeom prst="rect">
            <a:avLst/>
          </a:prstGeom>
        </p:spPr>
      </p:pic>
      <p:sp>
        <p:nvSpPr>
          <p:cNvPr id="13" name="Triangle isocèle 12">
            <a:extLst>
              <a:ext uri="{FF2B5EF4-FFF2-40B4-BE49-F238E27FC236}">
                <a16:creationId xmlns:a16="http://schemas.microsoft.com/office/drawing/2014/main" id="{4B65845E-6094-4FAE-8126-F9DA4552D9D0}"/>
              </a:ext>
            </a:extLst>
          </p:cNvPr>
          <p:cNvSpPr/>
          <p:nvPr/>
        </p:nvSpPr>
        <p:spPr>
          <a:xfrm rot="10800000">
            <a:off x="6195555" y="4061331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7B7AF23-772B-40F0-A15C-34E5515063E2}"/>
              </a:ext>
            </a:extLst>
          </p:cNvPr>
          <p:cNvSpPr txBox="1"/>
          <p:nvPr/>
        </p:nvSpPr>
        <p:spPr>
          <a:xfrm>
            <a:off x="6097080" y="4601183"/>
            <a:ext cx="19251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WEB/RS</a:t>
            </a:r>
            <a:endParaRPr lang="fr-FR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 </a:t>
            </a: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è"/>
            </a:pP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15" name="Triangle isocèle 14">
            <a:extLst>
              <a:ext uri="{FF2B5EF4-FFF2-40B4-BE49-F238E27FC236}">
                <a16:creationId xmlns:a16="http://schemas.microsoft.com/office/drawing/2014/main" id="{D329EB04-5DFE-4E5D-B57F-AD00AD47A215}"/>
              </a:ext>
            </a:extLst>
          </p:cNvPr>
          <p:cNvSpPr/>
          <p:nvPr/>
        </p:nvSpPr>
        <p:spPr>
          <a:xfrm rot="10800000">
            <a:off x="8133040" y="4061331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7F51941-D95C-492C-BB4C-BAC101BE363F}"/>
              </a:ext>
            </a:extLst>
          </p:cNvPr>
          <p:cNvSpPr txBox="1"/>
          <p:nvPr/>
        </p:nvSpPr>
        <p:spPr>
          <a:xfrm>
            <a:off x="7932418" y="4604648"/>
            <a:ext cx="21294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TRADE PRESS</a:t>
            </a:r>
            <a:b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r>
              <a:rPr lang="fr-FR" sz="1400" dirty="0">
                <a:latin typeface="Avenir Next LT Pro" panose="020B0504020202020204" pitchFamily="34" charset="0"/>
              </a:rPr>
              <a:t> </a:t>
            </a:r>
          </a:p>
          <a:p>
            <a:pPr marL="285750" indent="-285750" algn="ctr">
              <a:buFont typeface="Wingdings" panose="05000000000000000000" pitchFamily="2" charset="2"/>
              <a:buChar char="è"/>
            </a:pP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6A7728EC-4FB5-43F8-954E-8C62F2CB8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359" y="2704436"/>
            <a:ext cx="1299374" cy="116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riangle isocèle 17">
            <a:extLst>
              <a:ext uri="{FF2B5EF4-FFF2-40B4-BE49-F238E27FC236}">
                <a16:creationId xmlns:a16="http://schemas.microsoft.com/office/drawing/2014/main" id="{4C189BCE-772D-453B-8A67-B66EB1DA385E}"/>
              </a:ext>
            </a:extLst>
          </p:cNvPr>
          <p:cNvSpPr/>
          <p:nvPr/>
        </p:nvSpPr>
        <p:spPr>
          <a:xfrm rot="10800000">
            <a:off x="105844" y="4061332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CEAD9D51-E445-44FA-8646-6D1E3161537F}"/>
              </a:ext>
            </a:extLst>
          </p:cNvPr>
          <p:cNvSpPr txBox="1"/>
          <p:nvPr/>
        </p:nvSpPr>
        <p:spPr>
          <a:xfrm>
            <a:off x="7369" y="4640762"/>
            <a:ext cx="192514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INSTORE</a:t>
            </a:r>
            <a:endParaRPr lang="fr-FR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Edition &amp; POS </a:t>
            </a:r>
            <a:r>
              <a:rPr lang="fr-FR" sz="1400" dirty="0" err="1">
                <a:latin typeface="Avenir Next LT Pro" panose="020B0504020202020204" pitchFamily="34" charset="0"/>
              </a:rPr>
              <a:t>materials</a:t>
            </a: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20" name="Triangle isocèle 19">
            <a:extLst>
              <a:ext uri="{FF2B5EF4-FFF2-40B4-BE49-F238E27FC236}">
                <a16:creationId xmlns:a16="http://schemas.microsoft.com/office/drawing/2014/main" id="{80CC16FA-AB25-43E1-87D6-2A8900CEF9B0}"/>
              </a:ext>
            </a:extLst>
          </p:cNvPr>
          <p:cNvSpPr/>
          <p:nvPr/>
        </p:nvSpPr>
        <p:spPr>
          <a:xfrm rot="10800000">
            <a:off x="2346255" y="4061331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200EE7F5-8913-4B48-A14A-6DE53D702AF2}"/>
              </a:ext>
            </a:extLst>
          </p:cNvPr>
          <p:cNvSpPr txBox="1"/>
          <p:nvPr/>
        </p:nvSpPr>
        <p:spPr>
          <a:xfrm>
            <a:off x="2247780" y="4647786"/>
            <a:ext cx="19251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CRM</a:t>
            </a:r>
            <a:endParaRPr lang="fr-FR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 </a:t>
            </a: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è"/>
            </a:pP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22" name="Triangle isocèle 21">
            <a:extLst>
              <a:ext uri="{FF2B5EF4-FFF2-40B4-BE49-F238E27FC236}">
                <a16:creationId xmlns:a16="http://schemas.microsoft.com/office/drawing/2014/main" id="{871ED382-1E14-42B2-8059-D4650F05FAC2}"/>
              </a:ext>
            </a:extLst>
          </p:cNvPr>
          <p:cNvSpPr/>
          <p:nvPr/>
        </p:nvSpPr>
        <p:spPr>
          <a:xfrm rot="10800000">
            <a:off x="4278366" y="4061331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17BF0B6-A5C8-4D8D-AB8A-10F29E0109BD}"/>
              </a:ext>
            </a:extLst>
          </p:cNvPr>
          <p:cNvSpPr txBox="1"/>
          <p:nvPr/>
        </p:nvSpPr>
        <p:spPr>
          <a:xfrm>
            <a:off x="4179891" y="4647787"/>
            <a:ext cx="19251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PRINT COM</a:t>
            </a:r>
            <a:endParaRPr lang="fr-FR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 </a:t>
            </a: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algn="ctr"/>
            <a:endParaRPr lang="fr-FR" sz="1400" dirty="0">
              <a:latin typeface="Avenir Next LT Pro" panose="020B0504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è"/>
            </a:pP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24" name="Picture 2" descr="Download Free Newspaper Png Clipart ICON favicon | FreePNGImg">
            <a:extLst>
              <a:ext uri="{FF2B5EF4-FFF2-40B4-BE49-F238E27FC236}">
                <a16:creationId xmlns:a16="http://schemas.microsoft.com/office/drawing/2014/main" id="{A2467DA0-BCBE-484D-B5EE-FBF177FB0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768" y="2482679"/>
            <a:ext cx="1465139" cy="146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riangle isocèle 24">
            <a:extLst>
              <a:ext uri="{FF2B5EF4-FFF2-40B4-BE49-F238E27FC236}">
                <a16:creationId xmlns:a16="http://schemas.microsoft.com/office/drawing/2014/main" id="{483C2C57-63AC-4A73-A954-8824DB1D552A}"/>
              </a:ext>
            </a:extLst>
          </p:cNvPr>
          <p:cNvSpPr/>
          <p:nvPr/>
        </p:nvSpPr>
        <p:spPr>
          <a:xfrm rot="10800000">
            <a:off x="10146086" y="4061331"/>
            <a:ext cx="1728192" cy="34759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2639D68-4F43-418C-A3D7-4210400021E8}"/>
              </a:ext>
            </a:extLst>
          </p:cNvPr>
          <p:cNvSpPr txBox="1"/>
          <p:nvPr/>
        </p:nvSpPr>
        <p:spPr>
          <a:xfrm>
            <a:off x="10047612" y="4604648"/>
            <a:ext cx="19251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PR</a:t>
            </a:r>
          </a:p>
          <a:p>
            <a:pPr algn="ctr"/>
            <a:r>
              <a:rPr lang="fr-FR" sz="1400" dirty="0">
                <a:latin typeface="Avenir Next LT Pro" panose="020B0504020202020204" pitchFamily="34" charset="0"/>
                <a:sym typeface="Wingdings" panose="05000000000000000000" pitchFamily="2" charset="2"/>
              </a:rPr>
              <a:t> </a:t>
            </a:r>
            <a:endParaRPr lang="fr-FR" sz="1400" dirty="0">
              <a:latin typeface="Avenir Next LT Pro" panose="020B0504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è"/>
            </a:pP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27" name="Picture 2" descr="Agir à Lyon : Magazine écologique pour découvrir et s'engager">
            <a:extLst>
              <a:ext uri="{FF2B5EF4-FFF2-40B4-BE49-F238E27FC236}">
                <a16:creationId xmlns:a16="http://schemas.microsoft.com/office/drawing/2014/main" id="{B76E4AE0-8858-4838-B4A0-62DB652FC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040" y="3066992"/>
            <a:ext cx="1633104" cy="80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081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459225" y="575187"/>
            <a:ext cx="6635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MAIN COMMUNICATION CHANNELS</a:t>
            </a:r>
          </a:p>
        </p:txBody>
      </p:sp>
      <p:sp>
        <p:nvSpPr>
          <p:cNvPr id="2" name="Arrondir un rectangle avec un coin diagonal 8">
            <a:extLst>
              <a:ext uri="{FF2B5EF4-FFF2-40B4-BE49-F238E27FC236}">
                <a16:creationId xmlns:a16="http://schemas.microsoft.com/office/drawing/2014/main" id="{3AADA2BE-4BD6-4CA1-0C6C-B7F8EA9FC15A}"/>
              </a:ext>
            </a:extLst>
          </p:cNvPr>
          <p:cNvSpPr/>
          <p:nvPr/>
        </p:nvSpPr>
        <p:spPr>
          <a:xfrm>
            <a:off x="4909597" y="3903649"/>
            <a:ext cx="1958643" cy="1106602"/>
          </a:xfrm>
          <a:prstGeom prst="round2DiagRect">
            <a:avLst/>
          </a:prstGeom>
          <a:solidFill>
            <a:srgbClr val="A93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Launch Phase</a:t>
            </a:r>
          </a:p>
        </p:txBody>
      </p:sp>
      <p:sp>
        <p:nvSpPr>
          <p:cNvPr id="3" name="Bouée 1">
            <a:extLst>
              <a:ext uri="{FF2B5EF4-FFF2-40B4-BE49-F238E27FC236}">
                <a16:creationId xmlns:a16="http://schemas.microsoft.com/office/drawing/2014/main" id="{9E53EA52-24E7-F7A9-C59E-6A634E777430}"/>
              </a:ext>
            </a:extLst>
          </p:cNvPr>
          <p:cNvSpPr/>
          <p:nvPr/>
        </p:nvSpPr>
        <p:spPr>
          <a:xfrm>
            <a:off x="4179127" y="2827412"/>
            <a:ext cx="3419584" cy="3339466"/>
          </a:xfrm>
          <a:prstGeom prst="donut">
            <a:avLst>
              <a:gd name="adj" fmla="val 13020"/>
            </a:avLst>
          </a:prstGeom>
          <a:gradFill flip="none" rotWithShape="1">
            <a:gsLst>
              <a:gs pos="0">
                <a:srgbClr val="A93168">
                  <a:shade val="30000"/>
                  <a:satMod val="115000"/>
                </a:srgbClr>
              </a:gs>
              <a:gs pos="50000">
                <a:srgbClr val="A93168">
                  <a:shade val="67500"/>
                  <a:satMod val="115000"/>
                </a:srgbClr>
              </a:gs>
              <a:gs pos="100000">
                <a:srgbClr val="A93168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C2E18614-6229-2892-3604-2574C868720D}"/>
              </a:ext>
            </a:extLst>
          </p:cNvPr>
          <p:cNvGrpSpPr/>
          <p:nvPr/>
        </p:nvGrpSpPr>
        <p:grpSpPr>
          <a:xfrm>
            <a:off x="2481918" y="1519533"/>
            <a:ext cx="3394418" cy="529718"/>
            <a:chOff x="2786" y="0"/>
            <a:chExt cx="3394418" cy="529718"/>
          </a:xfrm>
        </p:grpSpPr>
        <p:sp>
          <p:nvSpPr>
            <p:cNvPr id="6" name="Flèche : chevron 5">
              <a:extLst>
                <a:ext uri="{FF2B5EF4-FFF2-40B4-BE49-F238E27FC236}">
                  <a16:creationId xmlns:a16="http://schemas.microsoft.com/office/drawing/2014/main" id="{470F6E0E-5737-6A68-3A30-0EC97610DD76}"/>
                </a:ext>
              </a:extLst>
            </p:cNvPr>
            <p:cNvSpPr/>
            <p:nvPr/>
          </p:nvSpPr>
          <p:spPr>
            <a:xfrm>
              <a:off x="2786" y="0"/>
              <a:ext cx="3394418" cy="529718"/>
            </a:xfrm>
            <a:prstGeom prst="chevron">
              <a:avLst/>
            </a:prstGeom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Flèche : chevron 4">
              <a:extLst>
                <a:ext uri="{FF2B5EF4-FFF2-40B4-BE49-F238E27FC236}">
                  <a16:creationId xmlns:a16="http://schemas.microsoft.com/office/drawing/2014/main" id="{B0ED9038-081E-3AC5-C7E5-8B7E564C250C}"/>
                </a:ext>
              </a:extLst>
            </p:cNvPr>
            <p:cNvSpPr txBox="1"/>
            <p:nvPr/>
          </p:nvSpPr>
          <p:spPr>
            <a:xfrm>
              <a:off x="267645" y="0"/>
              <a:ext cx="2864700" cy="5297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4016" tIns="41339" rIns="41339" bIns="41339" numCol="1" spcCol="1270" anchor="ctr" anchorCtr="0">
              <a:noAutofit/>
            </a:bodyPr>
            <a:lstStyle/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3100" kern="1200" dirty="0"/>
                <a:t>Teaser</a:t>
              </a: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5556AA75-1835-47B7-A36E-4016E3EFFAD0}"/>
              </a:ext>
            </a:extLst>
          </p:cNvPr>
          <p:cNvGrpSpPr/>
          <p:nvPr/>
        </p:nvGrpSpPr>
        <p:grpSpPr>
          <a:xfrm>
            <a:off x="5843240" y="1511290"/>
            <a:ext cx="3394418" cy="529718"/>
            <a:chOff x="3057762" y="0"/>
            <a:chExt cx="3394418" cy="529718"/>
          </a:xfrm>
        </p:grpSpPr>
        <p:sp>
          <p:nvSpPr>
            <p:cNvPr id="28" name="Flèche : chevron 27">
              <a:extLst>
                <a:ext uri="{FF2B5EF4-FFF2-40B4-BE49-F238E27FC236}">
                  <a16:creationId xmlns:a16="http://schemas.microsoft.com/office/drawing/2014/main" id="{CE4FC3EB-106C-C934-93C8-7DE7807CB0EE}"/>
                </a:ext>
              </a:extLst>
            </p:cNvPr>
            <p:cNvSpPr/>
            <p:nvPr/>
          </p:nvSpPr>
          <p:spPr>
            <a:xfrm>
              <a:off x="3057762" y="0"/>
              <a:ext cx="3394418" cy="529718"/>
            </a:xfrm>
            <a:prstGeom prst="chevron">
              <a:avLst/>
            </a:prstGeom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Flèche : chevron 4">
              <a:extLst>
                <a:ext uri="{FF2B5EF4-FFF2-40B4-BE49-F238E27FC236}">
                  <a16:creationId xmlns:a16="http://schemas.microsoft.com/office/drawing/2014/main" id="{312F83C4-9978-46BA-19CC-E1EC467FB0E9}"/>
                </a:ext>
              </a:extLst>
            </p:cNvPr>
            <p:cNvSpPr txBox="1"/>
            <p:nvPr/>
          </p:nvSpPr>
          <p:spPr>
            <a:xfrm>
              <a:off x="3322621" y="0"/>
              <a:ext cx="2864700" cy="5297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4016" tIns="41339" rIns="41339" bIns="41339" numCol="1" spcCol="1270" anchor="ctr" anchorCtr="0">
              <a:noAutofit/>
            </a:bodyPr>
            <a:lstStyle/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3100" kern="1200" dirty="0"/>
                <a:t>Launch</a:t>
              </a:r>
            </a:p>
          </p:txBody>
        </p:sp>
      </p:grp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B1D3617F-D16F-D30D-3844-2215AFDE357E}"/>
              </a:ext>
            </a:extLst>
          </p:cNvPr>
          <p:cNvSpPr/>
          <p:nvPr/>
        </p:nvSpPr>
        <p:spPr>
          <a:xfrm>
            <a:off x="2850479" y="2725891"/>
            <a:ext cx="2438399" cy="44604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Dedicated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E-mail</a:t>
            </a:r>
          </a:p>
        </p:txBody>
      </p:sp>
      <p:sp>
        <p:nvSpPr>
          <p:cNvPr id="34" name="Rectangle : coins arrondis 33">
            <a:extLst>
              <a:ext uri="{FF2B5EF4-FFF2-40B4-BE49-F238E27FC236}">
                <a16:creationId xmlns:a16="http://schemas.microsoft.com/office/drawing/2014/main" id="{388CE07B-74DF-DA09-207A-8B511A7914AA}"/>
              </a:ext>
            </a:extLst>
          </p:cNvPr>
          <p:cNvSpPr/>
          <p:nvPr/>
        </p:nvSpPr>
        <p:spPr>
          <a:xfrm>
            <a:off x="2269729" y="3493857"/>
            <a:ext cx="2438399" cy="44604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SMS</a:t>
            </a:r>
          </a:p>
        </p:txBody>
      </p:sp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07A7901C-9F18-F1DF-8842-A5F19072D888}"/>
              </a:ext>
            </a:extLst>
          </p:cNvPr>
          <p:cNvSpPr/>
          <p:nvPr/>
        </p:nvSpPr>
        <p:spPr>
          <a:xfrm>
            <a:off x="2067753" y="4460995"/>
            <a:ext cx="2438399" cy="44604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Client Flyer</a:t>
            </a:r>
          </a:p>
        </p:txBody>
      </p:sp>
      <p:sp>
        <p:nvSpPr>
          <p:cNvPr id="36" name="Rectangle : coins arrondis 35">
            <a:extLst>
              <a:ext uri="{FF2B5EF4-FFF2-40B4-BE49-F238E27FC236}">
                <a16:creationId xmlns:a16="http://schemas.microsoft.com/office/drawing/2014/main" id="{48984C39-B2C6-B10E-CB5E-FCCE6A1F2F8B}"/>
              </a:ext>
            </a:extLst>
          </p:cNvPr>
          <p:cNvSpPr/>
          <p:nvPr/>
        </p:nvSpPr>
        <p:spPr>
          <a:xfrm>
            <a:off x="7127941" y="5192193"/>
            <a:ext cx="2438399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METRO.FR</a:t>
            </a:r>
          </a:p>
        </p:txBody>
      </p:sp>
      <p:sp>
        <p:nvSpPr>
          <p:cNvPr id="38" name="Rectangle : coins arrondis 37">
            <a:extLst>
              <a:ext uri="{FF2B5EF4-FFF2-40B4-BE49-F238E27FC236}">
                <a16:creationId xmlns:a16="http://schemas.microsoft.com/office/drawing/2014/main" id="{DE5F8983-4BD9-5E49-03F7-2A13D4D06E69}"/>
              </a:ext>
            </a:extLst>
          </p:cNvPr>
          <p:cNvSpPr/>
          <p:nvPr/>
        </p:nvSpPr>
        <p:spPr>
          <a:xfrm>
            <a:off x="6187569" y="2613941"/>
            <a:ext cx="2822284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Instore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visibility</a:t>
            </a:r>
            <a:endParaRPr lang="fr-F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89C224DB-8845-207F-618E-767E3E847A19}"/>
              </a:ext>
            </a:extLst>
          </p:cNvPr>
          <p:cNvSpPr/>
          <p:nvPr/>
        </p:nvSpPr>
        <p:spPr>
          <a:xfrm>
            <a:off x="7239417" y="3517815"/>
            <a:ext cx="2438399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Social Media</a:t>
            </a:r>
          </a:p>
        </p:txBody>
      </p:sp>
      <p:sp>
        <p:nvSpPr>
          <p:cNvPr id="40" name="Rectangle : coins arrondis 39">
            <a:extLst>
              <a:ext uri="{FF2B5EF4-FFF2-40B4-BE49-F238E27FC236}">
                <a16:creationId xmlns:a16="http://schemas.microsoft.com/office/drawing/2014/main" id="{AAA860BB-4871-C3E4-11AE-2C5782CE99BD}"/>
              </a:ext>
            </a:extLst>
          </p:cNvPr>
          <p:cNvSpPr/>
          <p:nvPr/>
        </p:nvSpPr>
        <p:spPr>
          <a:xfrm>
            <a:off x="7395844" y="4456950"/>
            <a:ext cx="2438399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PR</a:t>
            </a:r>
          </a:p>
        </p:txBody>
      </p:sp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47E360F1-BA89-C809-0AF2-044B5B1623DF}"/>
              </a:ext>
            </a:extLst>
          </p:cNvPr>
          <p:cNvSpPr/>
          <p:nvPr/>
        </p:nvSpPr>
        <p:spPr>
          <a:xfrm>
            <a:off x="2018887" y="5259147"/>
            <a:ext cx="2822284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Sélection Promos Prospectus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A551AF9-1235-9962-6034-AA8E1F251701}"/>
              </a:ext>
            </a:extLst>
          </p:cNvPr>
          <p:cNvSpPr/>
          <p:nvPr/>
        </p:nvSpPr>
        <p:spPr>
          <a:xfrm>
            <a:off x="3354077" y="5999587"/>
            <a:ext cx="2822284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Guides &amp; magazines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7716EA5A-023A-A946-98E1-2C576D36BC38}"/>
              </a:ext>
            </a:extLst>
          </p:cNvPr>
          <p:cNvSpPr/>
          <p:nvPr/>
        </p:nvSpPr>
        <p:spPr>
          <a:xfrm>
            <a:off x="6488960" y="5852267"/>
            <a:ext cx="2438399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M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Companion</a:t>
            </a:r>
            <a:endParaRPr lang="fr-F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86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38B8B9A6-ECC4-4874-9479-B68AC22F9C09}"/>
              </a:ext>
            </a:extLst>
          </p:cNvPr>
          <p:cNvSpPr txBox="1"/>
          <p:nvPr/>
        </p:nvSpPr>
        <p:spPr>
          <a:xfrm>
            <a:off x="459225" y="575187"/>
            <a:ext cx="6635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MAIN COMMUNICATION CHANNELS</a:t>
            </a:r>
          </a:p>
        </p:txBody>
      </p:sp>
      <p:sp>
        <p:nvSpPr>
          <p:cNvPr id="2" name="Arrondir un rectangle avec un coin diagonal 8">
            <a:extLst>
              <a:ext uri="{FF2B5EF4-FFF2-40B4-BE49-F238E27FC236}">
                <a16:creationId xmlns:a16="http://schemas.microsoft.com/office/drawing/2014/main" id="{3AADA2BE-4BD6-4CA1-0C6C-B7F8EA9FC15A}"/>
              </a:ext>
            </a:extLst>
          </p:cNvPr>
          <p:cNvSpPr/>
          <p:nvPr/>
        </p:nvSpPr>
        <p:spPr>
          <a:xfrm>
            <a:off x="4707875" y="3433749"/>
            <a:ext cx="2362088" cy="1106602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Regular communication flow</a:t>
            </a:r>
          </a:p>
        </p:txBody>
      </p:sp>
      <p:sp>
        <p:nvSpPr>
          <p:cNvPr id="3" name="Bouée 1">
            <a:extLst>
              <a:ext uri="{FF2B5EF4-FFF2-40B4-BE49-F238E27FC236}">
                <a16:creationId xmlns:a16="http://schemas.microsoft.com/office/drawing/2014/main" id="{9E53EA52-24E7-F7A9-C59E-6A634E777430}"/>
              </a:ext>
            </a:extLst>
          </p:cNvPr>
          <p:cNvSpPr/>
          <p:nvPr/>
        </p:nvSpPr>
        <p:spPr>
          <a:xfrm>
            <a:off x="4179127" y="2357512"/>
            <a:ext cx="3419584" cy="3339466"/>
          </a:xfrm>
          <a:prstGeom prst="donut">
            <a:avLst>
              <a:gd name="adj" fmla="val 130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B1D3617F-D16F-D30D-3844-2215AFDE357E}"/>
              </a:ext>
            </a:extLst>
          </p:cNvPr>
          <p:cNvSpPr/>
          <p:nvPr/>
        </p:nvSpPr>
        <p:spPr>
          <a:xfrm>
            <a:off x="2850479" y="2255991"/>
            <a:ext cx="2438399" cy="44604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Non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dedicated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b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E-mailing</a:t>
            </a:r>
          </a:p>
        </p:txBody>
      </p:sp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07A7901C-9F18-F1DF-8842-A5F19072D888}"/>
              </a:ext>
            </a:extLst>
          </p:cNvPr>
          <p:cNvSpPr/>
          <p:nvPr/>
        </p:nvSpPr>
        <p:spPr>
          <a:xfrm>
            <a:off x="2067753" y="3505900"/>
            <a:ext cx="2438399" cy="44604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Client Flyer</a:t>
            </a:r>
          </a:p>
        </p:txBody>
      </p:sp>
      <p:sp>
        <p:nvSpPr>
          <p:cNvPr id="36" name="Rectangle : coins arrondis 35">
            <a:extLst>
              <a:ext uri="{FF2B5EF4-FFF2-40B4-BE49-F238E27FC236}">
                <a16:creationId xmlns:a16="http://schemas.microsoft.com/office/drawing/2014/main" id="{48984C39-B2C6-B10E-CB5E-FCCE6A1F2F8B}"/>
              </a:ext>
            </a:extLst>
          </p:cNvPr>
          <p:cNvSpPr/>
          <p:nvPr/>
        </p:nvSpPr>
        <p:spPr>
          <a:xfrm>
            <a:off x="7271686" y="4225081"/>
            <a:ext cx="2438399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METRO.FR</a:t>
            </a:r>
          </a:p>
        </p:txBody>
      </p:sp>
      <p:sp>
        <p:nvSpPr>
          <p:cNvPr id="38" name="Rectangle : coins arrondis 37">
            <a:extLst>
              <a:ext uri="{FF2B5EF4-FFF2-40B4-BE49-F238E27FC236}">
                <a16:creationId xmlns:a16="http://schemas.microsoft.com/office/drawing/2014/main" id="{DE5F8983-4BD9-5E49-03F7-2A13D4D06E69}"/>
              </a:ext>
            </a:extLst>
          </p:cNvPr>
          <p:cNvSpPr/>
          <p:nvPr/>
        </p:nvSpPr>
        <p:spPr>
          <a:xfrm>
            <a:off x="6187569" y="2144041"/>
            <a:ext cx="2822284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Instore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visibility</a:t>
            </a:r>
            <a:endParaRPr lang="fr-F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89C224DB-8845-207F-618E-767E3E847A19}"/>
              </a:ext>
            </a:extLst>
          </p:cNvPr>
          <p:cNvSpPr/>
          <p:nvPr/>
        </p:nvSpPr>
        <p:spPr>
          <a:xfrm>
            <a:off x="7271685" y="3286561"/>
            <a:ext cx="2438399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Social Media</a:t>
            </a:r>
          </a:p>
        </p:txBody>
      </p:sp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47E360F1-BA89-C809-0AF2-044B5B1623DF}"/>
              </a:ext>
            </a:extLst>
          </p:cNvPr>
          <p:cNvSpPr/>
          <p:nvPr/>
        </p:nvSpPr>
        <p:spPr>
          <a:xfrm>
            <a:off x="2018887" y="4789247"/>
            <a:ext cx="2822284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Sélection Promos Prospectus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C20A4448-0916-0FCB-3835-C1983CCA3723}"/>
              </a:ext>
            </a:extLst>
          </p:cNvPr>
          <p:cNvSpPr/>
          <p:nvPr/>
        </p:nvSpPr>
        <p:spPr>
          <a:xfrm>
            <a:off x="6571454" y="5098660"/>
            <a:ext cx="2438399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Press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Ad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A5F15D10-6A6C-6C18-19E2-989E8242D7D2}"/>
              </a:ext>
            </a:extLst>
          </p:cNvPr>
          <p:cNvSpPr/>
          <p:nvPr/>
        </p:nvSpPr>
        <p:spPr>
          <a:xfrm>
            <a:off x="3365285" y="5652446"/>
            <a:ext cx="2822284" cy="48759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Guides &amp; magazines</a:t>
            </a:r>
          </a:p>
        </p:txBody>
      </p:sp>
    </p:spTree>
    <p:extLst>
      <p:ext uri="{BB962C8B-B14F-4D97-AF65-F5344CB8AC3E}">
        <p14:creationId xmlns:p14="http://schemas.microsoft.com/office/powerpoint/2010/main" val="32293070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864</Words>
  <Application>Microsoft Office PowerPoint</Application>
  <PresentationFormat>Grand écran</PresentationFormat>
  <Paragraphs>209</Paragraphs>
  <Slides>22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3" baseType="lpstr">
      <vt:lpstr>Avenir Next LT Pro</vt:lpstr>
      <vt:lpstr>Helvetica</vt:lpstr>
      <vt:lpstr>Symbol</vt:lpstr>
      <vt:lpstr>CA Metro Black</vt:lpstr>
      <vt:lpstr>Arial</vt:lpstr>
      <vt:lpstr>Calibri</vt:lpstr>
      <vt:lpstr>CA Metro</vt:lpstr>
      <vt:lpstr>Avenir LT Std 45 Book</vt:lpstr>
      <vt:lpstr>Calibri Light</vt:lpstr>
      <vt:lpstr>Wingdings</vt:lpstr>
      <vt:lpstr>METRO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105</cp:revision>
  <cp:lastPrinted>2023-04-17T08:01:00Z</cp:lastPrinted>
  <dcterms:created xsi:type="dcterms:W3CDTF">2020-11-12T08:20:59Z</dcterms:created>
  <dcterms:modified xsi:type="dcterms:W3CDTF">2023-04-20T07:24:47Z</dcterms:modified>
</cp:coreProperties>
</file>