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8"/>
  </p:notesMasterIdLst>
  <p:sldIdLst>
    <p:sldId id="1702" r:id="rId2"/>
    <p:sldId id="1869" r:id="rId3"/>
    <p:sldId id="1909" r:id="rId4"/>
    <p:sldId id="1881" r:id="rId5"/>
    <p:sldId id="1903" r:id="rId6"/>
    <p:sldId id="1906" r:id="rId7"/>
    <p:sldId id="1894" r:id="rId8"/>
    <p:sldId id="1890" r:id="rId9"/>
    <p:sldId id="1895" r:id="rId10"/>
    <p:sldId id="1898" r:id="rId11"/>
    <p:sldId id="1899" r:id="rId12"/>
    <p:sldId id="1891" r:id="rId13"/>
    <p:sldId id="1893" r:id="rId14"/>
    <p:sldId id="1892" r:id="rId15"/>
    <p:sldId id="1904" r:id="rId16"/>
    <p:sldId id="1905" r:id="rId17"/>
  </p:sldIdLst>
  <p:sldSz cx="12192000" cy="6858000"/>
  <p:notesSz cx="6858000" cy="9144000"/>
  <p:embeddedFontLst>
    <p:embeddedFont>
      <p:font typeface="Avenir Next LT Pro" panose="020B0504020202020204" pitchFamily="34" charset="0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Helvetica" panose="020B0604020202020204" pitchFamily="34" charset="0"/>
      <p:regular r:id="rId27"/>
      <p:bold r:id="rId28"/>
      <p:italic r:id="rId29"/>
      <p:boldItalic r:id="rId30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B3B1"/>
    <a:srgbClr val="FDC66C"/>
    <a:srgbClr val="CACAC8"/>
    <a:srgbClr val="CFCFD1"/>
    <a:srgbClr val="FFFFFF"/>
    <a:srgbClr val="932645"/>
    <a:srgbClr val="4E6489"/>
    <a:srgbClr val="8A8168"/>
    <a:srgbClr val="003D7C"/>
    <a:srgbClr val="FFE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8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19/05/2022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19/05/2022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19/05/2022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19/05/2022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19/05/2022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19/05/2022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19/05/2022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19/05/2022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19/05/2022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19/05/2022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19/05/2022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19/05/2022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19/05/2022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4E1E98B-B1EB-126E-93E2-1A6C881AEE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73"/>
          <a:stretch/>
        </p:blipFill>
        <p:spPr>
          <a:xfrm>
            <a:off x="10601079" y="6350068"/>
            <a:ext cx="1297681" cy="377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399" y="2416175"/>
            <a:ext cx="11172497" cy="1470025"/>
          </a:xfrm>
        </p:spPr>
        <p:txBody>
          <a:bodyPr/>
          <a:lstStyle/>
          <a:p>
            <a:pPr algn="l"/>
            <a:r>
              <a:rPr lang="fr-FR" sz="6600" b="1" dirty="0">
                <a:latin typeface="Avenir Next LT Pro" panose="020B0504020202020204" pitchFamily="34" charset="0"/>
              </a:rPr>
              <a:t>Lancement </a:t>
            </a:r>
            <a:br>
              <a:rPr lang="fr-FR" sz="6600" b="1" dirty="0">
                <a:latin typeface="Avenir Next LT Pro" panose="020B0504020202020204" pitchFamily="34" charset="0"/>
              </a:rPr>
            </a:br>
            <a:r>
              <a:rPr lang="fr-FR" sz="6600" b="1" dirty="0">
                <a:latin typeface="Avenir Next LT Pro" panose="020B0504020202020204" pitchFamily="34" charset="0"/>
              </a:rPr>
              <a:t>nouvelle gamme FELSGOLD </a:t>
            </a:r>
            <a:br>
              <a:rPr lang="fr-FR" sz="6600" b="1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Dispositif Communication</a:t>
            </a:r>
            <a:endParaRPr lang="fr-FR" sz="6600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25189A8-CB13-A1DB-E7C7-C23D2F4A15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7318"/>
          <a:stretch/>
        </p:blipFill>
        <p:spPr>
          <a:xfrm>
            <a:off x="4763926" y="4404054"/>
            <a:ext cx="2664148" cy="1669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950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284718-4480-4AF9-97D0-6B599E15FD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B06707B-E5AC-4203-9472-A355922F30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D0BD01B-F901-4598-A380-9940A362E38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ACA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9E2A45B-34F2-45E7-8F62-C63B6A987F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709" b="5709"/>
          <a:stretch/>
        </p:blipFill>
        <p:spPr>
          <a:xfrm>
            <a:off x="1249401" y="1"/>
            <a:ext cx="109425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4440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284718-4480-4AF9-97D0-6B599E15FD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B06707B-E5AC-4203-9472-A355922F30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D0BD01B-F901-4598-A380-9940A362E38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ACA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4686937-8354-DCF2-0460-8FB14197CA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709" b="5709"/>
          <a:stretch/>
        </p:blipFill>
        <p:spPr>
          <a:xfrm>
            <a:off x="1249401" y="1"/>
            <a:ext cx="109425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912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E8BEE51E-3473-4979-9327-F9A776A08A7C}"/>
              </a:ext>
            </a:extLst>
          </p:cNvPr>
          <p:cNvSpPr txBox="1">
            <a:spLocks/>
          </p:cNvSpPr>
          <p:nvPr/>
        </p:nvSpPr>
        <p:spPr bwMode="auto">
          <a:xfrm>
            <a:off x="447041" y="1432559"/>
            <a:ext cx="11084559" cy="5161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spcBef>
                <a:spcPct val="20000"/>
              </a:spcBef>
              <a:buFont typeface="Arial" panose="020B0604020202020204" pitchFamily="34" charset="0"/>
            </a:pPr>
            <a:r>
              <a:rPr lang="fr-FR" sz="2000" b="1" dirty="0">
                <a:latin typeface="Avenir Next LT Pro" panose="020B0504020202020204" pitchFamily="34" charset="0"/>
                <a:ea typeface="+mn-ea"/>
                <a:cs typeface="+mn-cs"/>
              </a:rPr>
              <a:t>Objectif : </a:t>
            </a:r>
            <a:r>
              <a:rPr lang="fr-FR" sz="2000" dirty="0">
                <a:latin typeface="Avenir Next LT Pro" panose="020B0504020202020204" pitchFamily="34" charset="0"/>
                <a:ea typeface="+mn-ea"/>
                <a:cs typeface="+mn-cs"/>
              </a:rPr>
              <a:t>améliorer la perception et la notoriété de la marque</a:t>
            </a:r>
          </a:p>
          <a:p>
            <a:pPr algn="l">
              <a:spcBef>
                <a:spcPct val="20000"/>
              </a:spcBef>
              <a:buFont typeface="Arial" panose="020B0604020202020204" pitchFamily="34" charset="0"/>
            </a:pPr>
            <a:endParaRPr lang="fr-FR" sz="2000" b="1" dirty="0">
              <a:latin typeface="Avenir Next LT Pro" panose="020B0504020202020204" pitchFamily="34" charset="0"/>
              <a:ea typeface="+mn-ea"/>
              <a:cs typeface="+mn-cs"/>
            </a:endParaRPr>
          </a:p>
          <a:p>
            <a:pPr algn="l">
              <a:spcBef>
                <a:spcPct val="20000"/>
              </a:spcBef>
              <a:buFont typeface="Arial" panose="020B0604020202020204" pitchFamily="34" charset="0"/>
            </a:pPr>
            <a:r>
              <a:rPr lang="fr-FR" sz="2000" b="1" dirty="0">
                <a:latin typeface="Avenir Next LT Pro" panose="020B0504020202020204" pitchFamily="34" charset="0"/>
                <a:ea typeface="+mn-ea"/>
                <a:cs typeface="+mn-cs"/>
              </a:rPr>
              <a:t>Facebook/Instagram </a:t>
            </a: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r>
              <a:rPr lang="fr-FR" sz="1800" b="1" dirty="0">
                <a:latin typeface="Avenir Next LT Pro" panose="020B0504020202020204" pitchFamily="34" charset="0"/>
                <a:ea typeface="+mn-ea"/>
                <a:cs typeface="+mn-cs"/>
              </a:rPr>
              <a:t>Publication</a:t>
            </a: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 avec la déclinaison du key </a:t>
            </a:r>
            <a:r>
              <a:rPr lang="fr-FR" sz="1800" dirty="0" err="1">
                <a:latin typeface="Avenir Next LT Pro" panose="020B0504020202020204" pitchFamily="34" charset="0"/>
                <a:ea typeface="+mn-ea"/>
                <a:cs typeface="+mn-cs"/>
              </a:rPr>
              <a:t>visual</a:t>
            </a: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 pour annoncer la sortie de la nouvelle gamme</a:t>
            </a: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r>
              <a:rPr lang="fr-FR" sz="1800" b="1" dirty="0">
                <a:latin typeface="Avenir Next LT Pro" panose="020B0504020202020204" pitchFamily="34" charset="0"/>
                <a:ea typeface="+mn-ea"/>
                <a:cs typeface="+mn-cs"/>
              </a:rPr>
              <a:t>Interview décalée </a:t>
            </a: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de Elisabeth Pierre, biérologue :</a:t>
            </a:r>
          </a:p>
          <a:p>
            <a:pPr marL="914400" lvl="1" indent="-457200" algn="l">
              <a:spcBef>
                <a:spcPct val="20000"/>
              </a:spcBef>
              <a:buFontTx/>
              <a:buChar char="-"/>
            </a:pPr>
            <a:r>
              <a:rPr lang="fr-FR" sz="1600" dirty="0" err="1">
                <a:latin typeface="Avenir Next LT Pro" panose="020B0504020202020204" pitchFamily="34" charset="0"/>
                <a:ea typeface="+mn-ea"/>
                <a:cs typeface="+mn-cs"/>
              </a:rPr>
              <a:t>Fast&amp;Curious</a:t>
            </a:r>
            <a:r>
              <a:rPr lang="fr-FR" sz="1600" dirty="0">
                <a:latin typeface="Avenir Next LT Pro" panose="020B0504020202020204" pitchFamily="34" charset="0"/>
              </a:rPr>
              <a:t> : </a:t>
            </a:r>
            <a:r>
              <a:rPr lang="fr-FR" sz="1600" dirty="0">
                <a:latin typeface="Avenir Next LT Pro" panose="020B0504020202020204" pitchFamily="34" charset="0"/>
                <a:ea typeface="+mn-ea"/>
                <a:cs typeface="+mn-cs"/>
              </a:rPr>
              <a:t>choisir entre 2 éléments à chaque « question » sur la bière. </a:t>
            </a:r>
          </a:p>
          <a:p>
            <a:pPr lvl="1" algn="l">
              <a:spcBef>
                <a:spcPct val="20000"/>
              </a:spcBef>
            </a:pPr>
            <a:r>
              <a:rPr lang="fr-FR" sz="1600" i="1" dirty="0">
                <a:latin typeface="Avenir Next LT Pro" panose="020B0504020202020204" pitchFamily="34" charset="0"/>
              </a:rPr>
              <a:t>	</a:t>
            </a:r>
            <a:r>
              <a:rPr lang="fr-FR" sz="1600" i="1" dirty="0">
                <a:latin typeface="Avenir Next LT Pro" panose="020B0504020202020204" pitchFamily="34" charset="0"/>
                <a:ea typeface="+mn-ea"/>
                <a:cs typeface="+mn-cs"/>
              </a:rPr>
              <a:t>Ex: « Brune ou blonde », « Belge ou française », « Fut ou bouteille ? »</a:t>
            </a:r>
          </a:p>
          <a:p>
            <a:pPr marL="914400" lvl="1" indent="-457200" algn="l">
              <a:spcBef>
                <a:spcPct val="20000"/>
              </a:spcBef>
              <a:buFontTx/>
              <a:buChar char="-"/>
            </a:pPr>
            <a:r>
              <a:rPr lang="fr-FR" sz="1600" dirty="0" err="1">
                <a:latin typeface="Avenir Next LT Pro" panose="020B0504020202020204" pitchFamily="34" charset="0"/>
                <a:ea typeface="+mn-ea"/>
                <a:cs typeface="+mn-cs"/>
              </a:rPr>
              <a:t>Time’s</a:t>
            </a:r>
            <a:r>
              <a:rPr lang="fr-FR" sz="1600" dirty="0">
                <a:latin typeface="Avenir Next LT Pro" panose="020B0504020202020204" pitchFamily="34" charset="0"/>
                <a:ea typeface="+mn-ea"/>
                <a:cs typeface="+mn-cs"/>
              </a:rPr>
              <a:t> up : répondre à chaque question en moins de 7 secondes (ou plus). </a:t>
            </a:r>
          </a:p>
          <a:p>
            <a:pPr lvl="1" algn="l">
              <a:spcBef>
                <a:spcPct val="20000"/>
              </a:spcBef>
            </a:pPr>
            <a:r>
              <a:rPr lang="fr-FR" sz="1600" i="1" dirty="0">
                <a:latin typeface="Avenir Next LT Pro" panose="020B0504020202020204" pitchFamily="34" charset="0"/>
                <a:ea typeface="+mn-ea"/>
                <a:cs typeface="+mn-cs"/>
              </a:rPr>
              <a:t>	Ex : « Qu’est-ce qui caractérise une bonne bière selon vous ? », « Que pensez-vous des bières artisanales 	locales ? »</a:t>
            </a:r>
          </a:p>
          <a:p>
            <a:pPr marL="914400" lvl="1" indent="-457200" algn="l">
              <a:spcBef>
                <a:spcPct val="20000"/>
              </a:spcBef>
              <a:buFontTx/>
              <a:buChar char="-"/>
            </a:pPr>
            <a:r>
              <a:rPr lang="fr-FR" sz="1600" dirty="0">
                <a:latin typeface="Avenir Next LT Pro" panose="020B0504020202020204" pitchFamily="34" charset="0"/>
                <a:ea typeface="+mn-ea"/>
                <a:cs typeface="+mn-cs"/>
              </a:rPr>
              <a:t>Trivial </a:t>
            </a:r>
            <a:r>
              <a:rPr lang="fr-FR" sz="1600" dirty="0" err="1">
                <a:latin typeface="Avenir Next LT Pro" panose="020B0504020202020204" pitchFamily="34" charset="0"/>
                <a:ea typeface="+mn-ea"/>
                <a:cs typeface="+mn-cs"/>
              </a:rPr>
              <a:t>Pursuit</a:t>
            </a:r>
            <a:r>
              <a:rPr lang="fr-FR" sz="1600" dirty="0">
                <a:latin typeface="Avenir Next LT Pro" panose="020B0504020202020204" pitchFamily="34" charset="0"/>
                <a:ea typeface="+mn-ea"/>
                <a:cs typeface="+mn-cs"/>
              </a:rPr>
              <a:t> : poser des questions portant sur la bière en suivant les thèmes piochés. </a:t>
            </a:r>
          </a:p>
          <a:p>
            <a:pPr lvl="1" algn="l">
              <a:spcBef>
                <a:spcPct val="20000"/>
              </a:spcBef>
            </a:pPr>
            <a:r>
              <a:rPr lang="fr-FR" sz="1600" i="1" dirty="0">
                <a:latin typeface="Avenir Next LT Pro" panose="020B0504020202020204" pitchFamily="34" charset="0"/>
                <a:ea typeface="+mn-ea"/>
                <a:cs typeface="+mn-cs"/>
              </a:rPr>
              <a:t>	Ex : Géographie : « Ou est fabriquée la bière FELSGOLD ? », Histoire : « Quand a été inventée la première 	bière ? », Sciences et nature : « Quelle est la composition de la bière blonde FELSGOLD / processus / 	caractéristiques… ? »</a:t>
            </a: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r>
              <a:rPr lang="fr-FR" sz="1800" b="1" dirty="0">
                <a:latin typeface="Avenir Next LT Pro" panose="020B0504020202020204" pitchFamily="34" charset="0"/>
                <a:ea typeface="+mn-ea"/>
                <a:cs typeface="+mn-cs"/>
              </a:rPr>
              <a:t>Live de dégustation </a:t>
            </a: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par Elisabeth Pierre de la nouvelle gamme</a:t>
            </a:r>
          </a:p>
        </p:txBody>
      </p:sp>
      <p:sp>
        <p:nvSpPr>
          <p:cNvPr id="12" name="Titre 14">
            <a:extLst>
              <a:ext uri="{FF2B5EF4-FFF2-40B4-BE49-F238E27FC236}">
                <a16:creationId xmlns:a16="http://schemas.microsoft.com/office/drawing/2014/main" id="{54F1FA1A-CFCE-CFE8-ADAC-EA40EBE109B7}"/>
              </a:ext>
            </a:extLst>
          </p:cNvPr>
          <p:cNvSpPr txBox="1">
            <a:spLocks/>
          </p:cNvSpPr>
          <p:nvPr/>
        </p:nvSpPr>
        <p:spPr bwMode="auto">
          <a:xfrm>
            <a:off x="355600" y="66061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Réseaux Sociaux</a:t>
            </a:r>
          </a:p>
        </p:txBody>
      </p:sp>
    </p:spTree>
    <p:extLst>
      <p:ext uri="{BB962C8B-B14F-4D97-AF65-F5344CB8AC3E}">
        <p14:creationId xmlns:p14="http://schemas.microsoft.com/office/powerpoint/2010/main" val="16930603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E8BEE51E-3473-4979-9327-F9A776A08A7C}"/>
              </a:ext>
            </a:extLst>
          </p:cNvPr>
          <p:cNvSpPr txBox="1">
            <a:spLocks/>
          </p:cNvSpPr>
          <p:nvPr/>
        </p:nvSpPr>
        <p:spPr bwMode="auto">
          <a:xfrm>
            <a:off x="477521" y="1432559"/>
            <a:ext cx="11084559" cy="5161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spcBef>
                <a:spcPct val="20000"/>
              </a:spcBef>
              <a:buFont typeface="Arial" panose="020B0604020202020204" pitchFamily="34" charset="0"/>
            </a:pPr>
            <a:r>
              <a:rPr lang="fr-FR" sz="2000" b="1" dirty="0">
                <a:latin typeface="Avenir Next LT Pro" panose="020B0504020202020204" pitchFamily="34" charset="0"/>
                <a:ea typeface="+mn-ea"/>
                <a:cs typeface="+mn-cs"/>
              </a:rPr>
              <a:t>YouTube </a:t>
            </a: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r>
              <a:rPr lang="fr-FR" sz="1800" b="1" dirty="0">
                <a:latin typeface="Avenir Next LT Pro" panose="020B0504020202020204" pitchFamily="34" charset="0"/>
                <a:ea typeface="+mn-ea"/>
                <a:cs typeface="+mn-cs"/>
              </a:rPr>
              <a:t>Interview expert </a:t>
            </a: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de l’acheteur &gt; « La bière – C’est leur rayon » </a:t>
            </a: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endParaRPr lang="fr-FR" sz="1800" dirty="0">
              <a:latin typeface="Avenir Next LT Pro" panose="020B0504020202020204" pitchFamily="34" charset="0"/>
              <a:ea typeface="+mn-ea"/>
              <a:cs typeface="+mn-cs"/>
            </a:endParaRP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endParaRPr lang="fr-FR" sz="1800" dirty="0">
              <a:latin typeface="Avenir Next LT Pro" panose="020B0504020202020204" pitchFamily="34" charset="0"/>
              <a:ea typeface="+mn-ea"/>
              <a:cs typeface="+mn-cs"/>
            </a:endParaRP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endParaRPr lang="fr-FR" sz="1800" dirty="0">
              <a:latin typeface="Avenir Next LT Pro" panose="020B0504020202020204" pitchFamily="34" charset="0"/>
              <a:ea typeface="+mn-ea"/>
              <a:cs typeface="+mn-cs"/>
            </a:endParaRP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endParaRPr lang="fr-FR" sz="1800" dirty="0">
              <a:latin typeface="Avenir Next LT Pro" panose="020B0504020202020204" pitchFamily="34" charset="0"/>
              <a:ea typeface="+mn-ea"/>
              <a:cs typeface="+mn-cs"/>
            </a:endParaRP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endParaRPr lang="fr-FR" sz="1800" dirty="0">
              <a:latin typeface="Avenir Next LT Pro" panose="020B0504020202020204" pitchFamily="34" charset="0"/>
              <a:ea typeface="+mn-ea"/>
              <a:cs typeface="+mn-cs"/>
            </a:endParaRP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endParaRPr lang="fr-FR" sz="1800" dirty="0">
              <a:latin typeface="Avenir Next LT Pro" panose="020B0504020202020204" pitchFamily="34" charset="0"/>
              <a:ea typeface="+mn-ea"/>
              <a:cs typeface="+mn-cs"/>
            </a:endParaRP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r>
              <a:rPr lang="fr-FR" sz="1800" b="1" dirty="0">
                <a:latin typeface="Avenir Next LT Pro" panose="020B0504020202020204" pitchFamily="34" charset="0"/>
                <a:ea typeface="+mn-ea"/>
                <a:cs typeface="+mn-cs"/>
              </a:rPr>
              <a:t>Vidéo MDD </a:t>
            </a: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avec reportage chez le producteur, dégustation par la biérologue, etc. </a:t>
            </a:r>
          </a:p>
        </p:txBody>
      </p:sp>
      <p:sp>
        <p:nvSpPr>
          <p:cNvPr id="12" name="Titre 14">
            <a:extLst>
              <a:ext uri="{FF2B5EF4-FFF2-40B4-BE49-F238E27FC236}">
                <a16:creationId xmlns:a16="http://schemas.microsoft.com/office/drawing/2014/main" id="{54F1FA1A-CFCE-CFE8-ADAC-EA40EBE109B7}"/>
              </a:ext>
            </a:extLst>
          </p:cNvPr>
          <p:cNvSpPr txBox="1">
            <a:spLocks/>
          </p:cNvSpPr>
          <p:nvPr/>
        </p:nvSpPr>
        <p:spPr bwMode="auto">
          <a:xfrm>
            <a:off x="355600" y="66061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Réseaux Sociaux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73DBAD1-2D73-C137-1E49-6C3AA21BBB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167" t="52148" r="50000" b="26815"/>
          <a:stretch/>
        </p:blipFill>
        <p:spPr>
          <a:xfrm>
            <a:off x="4679245" y="2144742"/>
            <a:ext cx="2325510" cy="18551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E528D03-25DC-E5BF-30B6-A2CA012ACA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833" t="42963" r="65333" b="36000"/>
          <a:stretch/>
        </p:blipFill>
        <p:spPr>
          <a:xfrm>
            <a:off x="4679245" y="4738658"/>
            <a:ext cx="2325511" cy="18551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6208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E8BEE51E-3473-4979-9327-F9A776A08A7C}"/>
              </a:ext>
            </a:extLst>
          </p:cNvPr>
          <p:cNvSpPr txBox="1">
            <a:spLocks/>
          </p:cNvSpPr>
          <p:nvPr/>
        </p:nvSpPr>
        <p:spPr bwMode="auto">
          <a:xfrm>
            <a:off x="447041" y="1432559"/>
            <a:ext cx="11084559" cy="446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spcBef>
                <a:spcPct val="20000"/>
              </a:spcBef>
              <a:buFont typeface="Arial" panose="020B0604020202020204" pitchFamily="34" charset="0"/>
            </a:pPr>
            <a:r>
              <a:rPr lang="fr-FR" sz="2000" b="1" dirty="0">
                <a:latin typeface="Avenir Next LT Pro" panose="020B0504020202020204" pitchFamily="34" charset="0"/>
                <a:ea typeface="+mn-ea"/>
                <a:cs typeface="+mn-cs"/>
              </a:rPr>
              <a:t>Objectif : </a:t>
            </a:r>
            <a:r>
              <a:rPr lang="fr-FR" sz="2000" dirty="0">
                <a:latin typeface="Avenir Next LT Pro" panose="020B0504020202020204" pitchFamily="34" charset="0"/>
                <a:ea typeface="+mn-ea"/>
                <a:cs typeface="+mn-cs"/>
              </a:rPr>
              <a:t>communiquer sur les valeurs de la marque et la positionner sur le segment dynamique des </a:t>
            </a:r>
            <a:r>
              <a:rPr lang="fr-FR" sz="2000" dirty="0" err="1">
                <a:latin typeface="Avenir Next LT Pro" panose="020B0504020202020204" pitchFamily="34" charset="0"/>
                <a:ea typeface="+mn-ea"/>
                <a:cs typeface="+mn-cs"/>
              </a:rPr>
              <a:t>craft</a:t>
            </a:r>
            <a:r>
              <a:rPr lang="fr-FR" sz="2000" dirty="0">
                <a:latin typeface="Avenir Next LT Pro" panose="020B0504020202020204" pitchFamily="34" charset="0"/>
                <a:ea typeface="+mn-ea"/>
                <a:cs typeface="+mn-cs"/>
              </a:rPr>
              <a:t> </a:t>
            </a:r>
            <a:r>
              <a:rPr lang="fr-FR" sz="2000" dirty="0" err="1">
                <a:latin typeface="Avenir Next LT Pro" panose="020B0504020202020204" pitchFamily="34" charset="0"/>
                <a:ea typeface="+mn-ea"/>
                <a:cs typeface="+mn-cs"/>
              </a:rPr>
              <a:t>beers</a:t>
            </a:r>
            <a:endParaRPr lang="fr-FR" sz="2000" dirty="0">
              <a:latin typeface="Avenir Next LT Pro" panose="020B0504020202020204" pitchFamily="34" charset="0"/>
              <a:ea typeface="+mn-ea"/>
              <a:cs typeface="+mn-cs"/>
            </a:endParaRPr>
          </a:p>
          <a:p>
            <a:pPr algn="l">
              <a:spcBef>
                <a:spcPct val="20000"/>
              </a:spcBef>
              <a:buFont typeface="Arial" panose="020B0604020202020204" pitchFamily="34" charset="0"/>
            </a:pPr>
            <a:endParaRPr lang="fr-FR" sz="2000" dirty="0">
              <a:latin typeface="Avenir Next LT Pro" panose="020B0504020202020204" pitchFamily="34" charset="0"/>
              <a:ea typeface="+mn-ea"/>
              <a:cs typeface="+mn-cs"/>
            </a:endParaRPr>
          </a:p>
          <a:p>
            <a:pPr algn="l">
              <a:spcBef>
                <a:spcPct val="20000"/>
              </a:spcBef>
              <a:buFont typeface="Arial" panose="020B0604020202020204" pitchFamily="34" charset="0"/>
            </a:pPr>
            <a:r>
              <a:rPr lang="fr-FR" sz="2000" dirty="0">
                <a:latin typeface="Avenir Next LT Pro" panose="020B0504020202020204" pitchFamily="34" charset="0"/>
                <a:ea typeface="+mn-ea"/>
                <a:cs typeface="+mn-cs"/>
              </a:rPr>
              <a:t>Communication sur </a:t>
            </a:r>
            <a:r>
              <a:rPr lang="fr-FR" sz="2000" dirty="0" err="1">
                <a:latin typeface="Avenir Next LT Pro" panose="020B0504020202020204" pitchFamily="34" charset="0"/>
                <a:ea typeface="+mn-ea"/>
                <a:cs typeface="+mn-cs"/>
              </a:rPr>
              <a:t>Felsgold</a:t>
            </a:r>
            <a:r>
              <a:rPr lang="fr-FR" sz="2000" dirty="0">
                <a:latin typeface="Avenir Next LT Pro" panose="020B0504020202020204" pitchFamily="34" charset="0"/>
                <a:ea typeface="+mn-ea"/>
                <a:cs typeface="+mn-cs"/>
              </a:rPr>
              <a:t> et plus particulièrement sur la nouvelle gamme dans le numéro 3 du 15H30 qui sortira à l’automne (3 à 4 pages)</a:t>
            </a: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r>
              <a:rPr lang="fr-FR" sz="1800" b="1" dirty="0">
                <a:latin typeface="Avenir Next LT Pro" panose="020B0504020202020204" pitchFamily="34" charset="0"/>
                <a:ea typeface="+mn-ea"/>
                <a:cs typeface="+mn-cs"/>
              </a:rPr>
              <a:t>Story </a:t>
            </a:r>
            <a:r>
              <a:rPr lang="fr-FR" sz="1800" b="1" dirty="0" err="1">
                <a:latin typeface="Avenir Next LT Pro" panose="020B0504020202020204" pitchFamily="34" charset="0"/>
                <a:ea typeface="+mn-ea"/>
                <a:cs typeface="+mn-cs"/>
              </a:rPr>
              <a:t>telling</a:t>
            </a:r>
            <a:r>
              <a:rPr lang="fr-FR" sz="1800" b="1" dirty="0">
                <a:latin typeface="Avenir Next LT Pro" panose="020B0504020202020204" pitchFamily="34" charset="0"/>
                <a:ea typeface="+mn-ea"/>
                <a:cs typeface="+mn-cs"/>
              </a:rPr>
              <a:t> </a:t>
            </a: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sur FELSGOLD</a:t>
            </a: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r>
              <a:rPr lang="fr-FR" sz="1800" b="1" dirty="0">
                <a:latin typeface="Avenir Next LT Pro" panose="020B0504020202020204" pitchFamily="34" charset="0"/>
                <a:ea typeface="+mn-ea"/>
                <a:cs typeface="+mn-cs"/>
              </a:rPr>
              <a:t>Mise en avant de la nouvelle gamme </a:t>
            </a: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avec présentation des 4 nouveautés </a:t>
            </a: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r>
              <a:rPr lang="fr-FR" sz="1800" b="1" dirty="0">
                <a:latin typeface="Avenir Next LT Pro" panose="020B0504020202020204" pitchFamily="34" charset="0"/>
                <a:ea typeface="+mn-ea"/>
                <a:cs typeface="+mn-cs"/>
              </a:rPr>
              <a:t>Encart « expert » </a:t>
            </a: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avec témoignage d’Elisabeth Pierre</a:t>
            </a:r>
          </a:p>
        </p:txBody>
      </p:sp>
      <p:sp>
        <p:nvSpPr>
          <p:cNvPr id="12" name="Titre 14">
            <a:extLst>
              <a:ext uri="{FF2B5EF4-FFF2-40B4-BE49-F238E27FC236}">
                <a16:creationId xmlns:a16="http://schemas.microsoft.com/office/drawing/2014/main" id="{54F1FA1A-CFCE-CFE8-ADAC-EA40EBE109B7}"/>
              </a:ext>
            </a:extLst>
          </p:cNvPr>
          <p:cNvSpPr txBox="1">
            <a:spLocks/>
          </p:cNvSpPr>
          <p:nvPr/>
        </p:nvSpPr>
        <p:spPr bwMode="auto">
          <a:xfrm>
            <a:off x="355600" y="66061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Magazine 15H30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4316454-0A1B-06F7-4A66-2D6FB729D9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697" y="4538970"/>
            <a:ext cx="2974340" cy="2082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852FEC1-7579-4A7A-4B27-1A05DFAAA2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6563" y="4538969"/>
            <a:ext cx="2974341" cy="20828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95806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E8BEE51E-3473-4979-9327-F9A776A08A7C}"/>
              </a:ext>
            </a:extLst>
          </p:cNvPr>
          <p:cNvSpPr txBox="1">
            <a:spLocks/>
          </p:cNvSpPr>
          <p:nvPr/>
        </p:nvSpPr>
        <p:spPr bwMode="auto">
          <a:xfrm>
            <a:off x="447041" y="1432559"/>
            <a:ext cx="11084559" cy="5161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spcBef>
                <a:spcPct val="20000"/>
              </a:spcBef>
              <a:buFont typeface="Arial" panose="020B0604020202020204" pitchFamily="34" charset="0"/>
            </a:pPr>
            <a:r>
              <a:rPr lang="fr-FR" sz="2000" b="1" dirty="0">
                <a:latin typeface="Avenir Next LT Pro" panose="020B0504020202020204" pitchFamily="34" charset="0"/>
                <a:ea typeface="+mn-ea"/>
                <a:cs typeface="+mn-cs"/>
              </a:rPr>
              <a:t>Objectif : </a:t>
            </a:r>
            <a:r>
              <a:rPr lang="fr-FR" sz="2000" dirty="0">
                <a:latin typeface="Avenir Next LT Pro" panose="020B0504020202020204" pitchFamily="34" charset="0"/>
                <a:ea typeface="+mn-ea"/>
                <a:cs typeface="+mn-cs"/>
              </a:rPr>
              <a:t>stimuler l’acte d’achat en proposant un bon d’achat pour découvrir la gamme</a:t>
            </a:r>
          </a:p>
          <a:p>
            <a:pPr algn="l">
              <a:spcBef>
                <a:spcPct val="20000"/>
              </a:spcBef>
              <a:buFont typeface="Arial" panose="020B0604020202020204" pitchFamily="34" charset="0"/>
            </a:pPr>
            <a:endParaRPr lang="fr-FR" sz="2000" b="1" dirty="0">
              <a:latin typeface="Avenir Next LT Pro" panose="020B0504020202020204" pitchFamily="34" charset="0"/>
              <a:ea typeface="+mn-ea"/>
              <a:cs typeface="+mn-cs"/>
            </a:endParaRPr>
          </a:p>
          <a:p>
            <a:pPr algn="l">
              <a:spcBef>
                <a:spcPct val="20000"/>
              </a:spcBef>
              <a:buFont typeface="Arial" panose="020B0604020202020204" pitchFamily="34" charset="0"/>
            </a:pPr>
            <a:r>
              <a:rPr lang="fr-FR" sz="2000" dirty="0">
                <a:latin typeface="Avenir Next LT Pro" panose="020B0504020202020204" pitchFamily="34" charset="0"/>
                <a:ea typeface="+mn-ea"/>
                <a:cs typeface="+mn-cs"/>
              </a:rPr>
              <a:t>Réalisation de différents supports de communication : </a:t>
            </a: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r>
              <a:rPr lang="fr-FR" sz="1800" b="1" dirty="0">
                <a:latin typeface="Avenir Next LT Pro" panose="020B0504020202020204" pitchFamily="34" charset="0"/>
                <a:ea typeface="+mn-ea"/>
                <a:cs typeface="+mn-cs"/>
              </a:rPr>
              <a:t>Mailing adressé</a:t>
            </a: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 reprenant les codes du flyer pour présentation de la marque et de la gamme avec ajout d’un bon d’achat </a:t>
            </a: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r>
              <a:rPr lang="fr-FR" sz="1800" b="1" dirty="0">
                <a:latin typeface="Avenir Next LT Pro" panose="020B0504020202020204" pitchFamily="34" charset="0"/>
                <a:ea typeface="+mn-ea"/>
                <a:cs typeface="+mn-cs"/>
              </a:rPr>
              <a:t>E-mailing </a:t>
            </a: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pour présentation de la marque et de la gamme avec bon d’achat </a:t>
            </a: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r>
              <a:rPr lang="fr-FR" sz="1800" b="1" dirty="0">
                <a:latin typeface="Avenir Next LT Pro" panose="020B0504020202020204" pitchFamily="34" charset="0"/>
                <a:ea typeface="+mn-ea"/>
                <a:cs typeface="+mn-cs"/>
              </a:rPr>
              <a:t>Bandeau emailing </a:t>
            </a: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à insérer dans différents e-mailings avec une présentation de la marque et un renvoi vers les nouveautés produits</a:t>
            </a:r>
          </a:p>
        </p:txBody>
      </p:sp>
      <p:sp>
        <p:nvSpPr>
          <p:cNvPr id="12" name="Titre 14">
            <a:extLst>
              <a:ext uri="{FF2B5EF4-FFF2-40B4-BE49-F238E27FC236}">
                <a16:creationId xmlns:a16="http://schemas.microsoft.com/office/drawing/2014/main" id="{54F1FA1A-CFCE-CFE8-ADAC-EA40EBE109B7}"/>
              </a:ext>
            </a:extLst>
          </p:cNvPr>
          <p:cNvSpPr txBox="1">
            <a:spLocks/>
          </p:cNvSpPr>
          <p:nvPr/>
        </p:nvSpPr>
        <p:spPr bwMode="auto">
          <a:xfrm>
            <a:off x="355600" y="66061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CRM</a:t>
            </a:r>
          </a:p>
        </p:txBody>
      </p:sp>
    </p:spTree>
    <p:extLst>
      <p:ext uri="{BB962C8B-B14F-4D97-AF65-F5344CB8AC3E}">
        <p14:creationId xmlns:p14="http://schemas.microsoft.com/office/powerpoint/2010/main" val="2978164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E8BEE51E-3473-4979-9327-F9A776A08A7C}"/>
              </a:ext>
            </a:extLst>
          </p:cNvPr>
          <p:cNvSpPr txBox="1">
            <a:spLocks/>
          </p:cNvSpPr>
          <p:nvPr/>
        </p:nvSpPr>
        <p:spPr bwMode="auto">
          <a:xfrm>
            <a:off x="447041" y="1432559"/>
            <a:ext cx="11084559" cy="5161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spcBef>
                <a:spcPct val="20000"/>
              </a:spcBef>
              <a:buFont typeface="Arial" panose="020B0604020202020204" pitchFamily="34" charset="0"/>
            </a:pPr>
            <a:r>
              <a:rPr lang="fr-FR" sz="2000" b="1" dirty="0">
                <a:latin typeface="Avenir Next LT Pro" panose="020B0504020202020204" pitchFamily="34" charset="0"/>
                <a:ea typeface="+mn-ea"/>
                <a:cs typeface="+mn-cs"/>
              </a:rPr>
              <a:t>Objectif : </a:t>
            </a:r>
            <a:r>
              <a:rPr lang="fr-FR" sz="2000" dirty="0">
                <a:latin typeface="Avenir Next LT Pro" panose="020B0504020202020204" pitchFamily="34" charset="0"/>
                <a:ea typeface="+mn-ea"/>
                <a:cs typeface="+mn-cs"/>
              </a:rPr>
              <a:t>stimuler l’acte d’achat sur la gamme pour les restaurateurs qui effectuent leurs achats en ligne</a:t>
            </a:r>
          </a:p>
          <a:p>
            <a:pPr algn="l">
              <a:spcBef>
                <a:spcPct val="20000"/>
              </a:spcBef>
              <a:buFont typeface="Arial" panose="020B0604020202020204" pitchFamily="34" charset="0"/>
            </a:pPr>
            <a:endParaRPr lang="fr-FR" sz="2000" b="1" dirty="0">
              <a:latin typeface="Avenir Next LT Pro" panose="020B0504020202020204" pitchFamily="34" charset="0"/>
              <a:ea typeface="+mn-ea"/>
              <a:cs typeface="+mn-cs"/>
            </a:endParaRPr>
          </a:p>
          <a:p>
            <a:pPr algn="l">
              <a:spcBef>
                <a:spcPct val="20000"/>
              </a:spcBef>
              <a:buFont typeface="Arial" panose="020B0604020202020204" pitchFamily="34" charset="0"/>
            </a:pPr>
            <a:r>
              <a:rPr lang="fr-FR" sz="2000" dirty="0">
                <a:latin typeface="Avenir Next LT Pro" panose="020B0504020202020204" pitchFamily="34" charset="0"/>
                <a:ea typeface="+mn-ea"/>
                <a:cs typeface="+mn-cs"/>
              </a:rPr>
              <a:t>Réalisation de différents bandeaux online : </a:t>
            </a: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Bandeau FELSGOLD sur la </a:t>
            </a:r>
            <a:r>
              <a:rPr lang="fr-FR" sz="1800" b="1" dirty="0">
                <a:latin typeface="Avenir Next LT Pro" panose="020B0504020202020204" pitchFamily="34" charset="0"/>
                <a:ea typeface="+mn-ea"/>
                <a:cs typeface="+mn-cs"/>
              </a:rPr>
              <a:t>home page</a:t>
            </a: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 METRO.fr</a:t>
            </a: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Bandeaux produits sur les pages produits du </a:t>
            </a:r>
            <a:r>
              <a:rPr lang="fr-FR" sz="1800" b="1" dirty="0">
                <a:latin typeface="Avenir Next LT Pro" panose="020B0504020202020204" pitchFamily="34" charset="0"/>
                <a:ea typeface="+mn-ea"/>
                <a:cs typeface="+mn-cs"/>
              </a:rPr>
              <a:t>e-shop</a:t>
            </a:r>
          </a:p>
        </p:txBody>
      </p:sp>
      <p:sp>
        <p:nvSpPr>
          <p:cNvPr id="12" name="Titre 14">
            <a:extLst>
              <a:ext uri="{FF2B5EF4-FFF2-40B4-BE49-F238E27FC236}">
                <a16:creationId xmlns:a16="http://schemas.microsoft.com/office/drawing/2014/main" id="{54F1FA1A-CFCE-CFE8-ADAC-EA40EBE109B7}"/>
              </a:ext>
            </a:extLst>
          </p:cNvPr>
          <p:cNvSpPr txBox="1">
            <a:spLocks/>
          </p:cNvSpPr>
          <p:nvPr/>
        </p:nvSpPr>
        <p:spPr bwMode="auto">
          <a:xfrm>
            <a:off x="355600" y="66061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METRO.fr</a:t>
            </a:r>
          </a:p>
        </p:txBody>
      </p:sp>
    </p:spTree>
    <p:extLst>
      <p:ext uri="{BB962C8B-B14F-4D97-AF65-F5344CB8AC3E}">
        <p14:creationId xmlns:p14="http://schemas.microsoft.com/office/powerpoint/2010/main" val="3938518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E8BEE51E-3473-4979-9327-F9A776A08A7C}"/>
              </a:ext>
            </a:extLst>
          </p:cNvPr>
          <p:cNvSpPr txBox="1">
            <a:spLocks/>
          </p:cNvSpPr>
          <p:nvPr/>
        </p:nvSpPr>
        <p:spPr bwMode="auto">
          <a:xfrm>
            <a:off x="355600" y="2556933"/>
            <a:ext cx="6019800" cy="4301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spcBef>
                <a:spcPct val="20000"/>
              </a:spcBef>
              <a:buFont typeface="Arial" panose="020B0604020202020204" pitchFamily="34" charset="0"/>
            </a:pPr>
            <a:r>
              <a:rPr lang="fr-FR" sz="2400" dirty="0">
                <a:latin typeface="Avenir Next LT Pro" panose="020B0504020202020204" pitchFamily="34" charset="0"/>
                <a:ea typeface="+mn-ea"/>
                <a:cs typeface="+mn-cs"/>
              </a:rPr>
              <a:t>METRO lance une nouvelle gamme de bières FELSGOLD : la bière en bouteilles (blonde, blanche, abbaye) et en fût (</a:t>
            </a:r>
            <a:r>
              <a:rPr lang="fr-FR" sz="2400" dirty="0" err="1">
                <a:latin typeface="Avenir Next LT Pro" panose="020B0504020202020204" pitchFamily="34" charset="0"/>
                <a:ea typeface="+mn-ea"/>
                <a:cs typeface="+mn-cs"/>
              </a:rPr>
              <a:t>ruby</a:t>
            </a:r>
            <a:r>
              <a:rPr lang="fr-FR" sz="2400" dirty="0">
                <a:latin typeface="Avenir Next LT Pro" panose="020B0504020202020204" pitchFamily="34" charset="0"/>
                <a:ea typeface="+mn-ea"/>
                <a:cs typeface="+mn-cs"/>
              </a:rPr>
              <a:t>)</a:t>
            </a:r>
          </a:p>
          <a:p>
            <a:pPr algn="l">
              <a:spcBef>
                <a:spcPct val="20000"/>
              </a:spcBef>
              <a:buFont typeface="Arial" panose="020B0604020202020204" pitchFamily="34" charset="0"/>
            </a:pPr>
            <a:endParaRPr lang="fr-FR" sz="2400" dirty="0">
              <a:latin typeface="Avenir Next LT Pro" panose="020B0504020202020204" pitchFamily="34" charset="0"/>
              <a:ea typeface="+mn-ea"/>
              <a:cs typeface="+mn-cs"/>
            </a:endParaRPr>
          </a:p>
          <a:p>
            <a:pPr algn="l">
              <a:spcBef>
                <a:spcPct val="20000"/>
              </a:spcBef>
            </a:pPr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 </a:t>
            </a:r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Faire découvrir la nouvelle gamme FELSGOLD </a:t>
            </a: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aux clients METRO et créer la préférence de marque en </a:t>
            </a:r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redynamisant la totalité de la gamme </a:t>
            </a: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MDD bières</a:t>
            </a:r>
            <a:endParaRPr lang="fr-FR" sz="2400" dirty="0"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pic>
        <p:nvPicPr>
          <p:cNvPr id="5" name="Image 4" descr="Une image contenant texte, alimentation, boisson, alcool&#10;&#10;Description générée automatiquement">
            <a:extLst>
              <a:ext uri="{FF2B5EF4-FFF2-40B4-BE49-F238E27FC236}">
                <a16:creationId xmlns:a16="http://schemas.microsoft.com/office/drawing/2014/main" id="{E34A0D26-FE40-1C93-EB64-F147BB5A5F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081" y="993160"/>
            <a:ext cx="2061011" cy="5318739"/>
          </a:xfrm>
          <a:prstGeom prst="rect">
            <a:avLst/>
          </a:prstGeom>
        </p:spPr>
      </p:pic>
      <p:pic>
        <p:nvPicPr>
          <p:cNvPr id="7" name="Image 6" descr="Une image contenant texte, alimentation, boisson, alcool&#10;&#10;Description générée automatiquement">
            <a:extLst>
              <a:ext uri="{FF2B5EF4-FFF2-40B4-BE49-F238E27FC236}">
                <a16:creationId xmlns:a16="http://schemas.microsoft.com/office/drawing/2014/main" id="{891FD37E-5A60-9715-8121-0C4982C76BD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333" y="993160"/>
            <a:ext cx="2068010" cy="5318739"/>
          </a:xfrm>
          <a:prstGeom prst="rect">
            <a:avLst/>
          </a:prstGeom>
        </p:spPr>
      </p:pic>
      <p:pic>
        <p:nvPicPr>
          <p:cNvPr id="9" name="Image 8" descr="Une image contenant texte, alimentation, boisson, alcool&#10;&#10;Description générée automatiquement">
            <a:extLst>
              <a:ext uri="{FF2B5EF4-FFF2-40B4-BE49-F238E27FC236}">
                <a16:creationId xmlns:a16="http://schemas.microsoft.com/office/drawing/2014/main" id="{D6989529-680E-EDC0-8F4C-93A1BDD61F4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881" y="993160"/>
            <a:ext cx="2083756" cy="5318739"/>
          </a:xfrm>
          <a:prstGeom prst="rect">
            <a:avLst/>
          </a:prstGeom>
        </p:spPr>
      </p:pic>
      <p:sp>
        <p:nvSpPr>
          <p:cNvPr id="12" name="Titre 14">
            <a:extLst>
              <a:ext uri="{FF2B5EF4-FFF2-40B4-BE49-F238E27FC236}">
                <a16:creationId xmlns:a16="http://schemas.microsoft.com/office/drawing/2014/main" id="{54F1FA1A-CFCE-CFE8-ADAC-EA40EBE109B7}"/>
              </a:ext>
            </a:extLst>
          </p:cNvPr>
          <p:cNvSpPr txBox="1">
            <a:spLocks/>
          </p:cNvSpPr>
          <p:nvPr/>
        </p:nvSpPr>
        <p:spPr bwMode="auto">
          <a:xfrm>
            <a:off x="355600" y="66061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Contexte &amp; enjeux</a:t>
            </a:r>
          </a:p>
        </p:txBody>
      </p:sp>
    </p:spTree>
    <p:extLst>
      <p:ext uri="{BB962C8B-B14F-4D97-AF65-F5344CB8AC3E}">
        <p14:creationId xmlns:p14="http://schemas.microsoft.com/office/powerpoint/2010/main" val="1141656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E8BEE51E-3473-4979-9327-F9A776A08A7C}"/>
              </a:ext>
            </a:extLst>
          </p:cNvPr>
          <p:cNvSpPr txBox="1">
            <a:spLocks/>
          </p:cNvSpPr>
          <p:nvPr/>
        </p:nvSpPr>
        <p:spPr bwMode="auto">
          <a:xfrm>
            <a:off x="355600" y="2064173"/>
            <a:ext cx="11115040" cy="4301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algn="l">
              <a:spcBef>
                <a:spcPct val="20000"/>
              </a:spcBef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ea typeface="+mn-ea"/>
                <a:cs typeface="+mn-cs"/>
              </a:rPr>
              <a:t>Avoir une identité graphique forte et propriétaire</a:t>
            </a:r>
          </a:p>
          <a:p>
            <a:pPr algn="l">
              <a:spcBef>
                <a:spcPct val="20000"/>
              </a:spcBef>
              <a:buFont typeface="Arial" panose="020B0604020202020204" pitchFamily="34" charset="0"/>
            </a:pPr>
            <a:endParaRPr lang="fr-FR" sz="2400" dirty="0">
              <a:latin typeface="Avenir Next LT Pro" panose="020B0504020202020204" pitchFamily="34" charset="0"/>
              <a:ea typeface="+mn-ea"/>
              <a:cs typeface="+mn-cs"/>
            </a:endParaRPr>
          </a:p>
          <a:p>
            <a:pPr marL="342900" indent="-342900" algn="l">
              <a:spcBef>
                <a:spcPct val="20000"/>
              </a:spcBef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ea typeface="+mn-ea"/>
                <a:cs typeface="+mn-cs"/>
              </a:rPr>
              <a:t>Intégrer la communication FESLGOLD dans le plan de lancement des nouveaux produits MDD </a:t>
            </a:r>
          </a:p>
          <a:p>
            <a:pPr algn="l">
              <a:spcBef>
                <a:spcPct val="20000"/>
              </a:spcBef>
              <a:buFont typeface="Arial" panose="020B0604020202020204" pitchFamily="34" charset="0"/>
            </a:pPr>
            <a:endParaRPr lang="fr-FR" sz="2400" dirty="0">
              <a:latin typeface="Avenir Next LT Pro" panose="020B0504020202020204" pitchFamily="34" charset="0"/>
              <a:ea typeface="+mn-ea"/>
              <a:cs typeface="+mn-cs"/>
            </a:endParaRPr>
          </a:p>
          <a:p>
            <a:pPr marL="342900" indent="-342900" algn="l">
              <a:spcBef>
                <a:spcPct val="20000"/>
              </a:spcBef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ea typeface="+mn-ea"/>
                <a:cs typeface="+mn-cs"/>
                <a:sym typeface="Wingdings" panose="05000000000000000000" pitchFamily="2" charset="2"/>
              </a:rPr>
              <a:t> Mettre en avant de la fabrication artisanale et française</a:t>
            </a:r>
          </a:p>
          <a:p>
            <a:pPr marL="342900" indent="-342900" algn="l">
              <a:spcBef>
                <a:spcPct val="20000"/>
              </a:spcBef>
              <a:buFont typeface="Wingdings" panose="05000000000000000000" pitchFamily="2" charset="2"/>
              <a:buChar char="è"/>
            </a:pPr>
            <a:endParaRPr lang="fr-FR" sz="2400" dirty="0">
              <a:latin typeface="Avenir Next LT Pro" panose="020B0504020202020204" pitchFamily="34" charset="0"/>
              <a:ea typeface="+mn-ea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12" name="Titre 14">
            <a:extLst>
              <a:ext uri="{FF2B5EF4-FFF2-40B4-BE49-F238E27FC236}">
                <a16:creationId xmlns:a16="http://schemas.microsoft.com/office/drawing/2014/main" id="{54F1FA1A-CFCE-CFE8-ADAC-EA40EBE109B7}"/>
              </a:ext>
            </a:extLst>
          </p:cNvPr>
          <p:cNvSpPr txBox="1">
            <a:spLocks/>
          </p:cNvSpPr>
          <p:nvPr/>
        </p:nvSpPr>
        <p:spPr bwMode="auto">
          <a:xfrm>
            <a:off x="355600" y="66061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Partis pris</a:t>
            </a:r>
          </a:p>
        </p:txBody>
      </p:sp>
    </p:spTree>
    <p:extLst>
      <p:ext uri="{BB962C8B-B14F-4D97-AF65-F5344CB8AC3E}">
        <p14:creationId xmlns:p14="http://schemas.microsoft.com/office/powerpoint/2010/main" val="3072468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ouée 1">
            <a:extLst>
              <a:ext uri="{FF2B5EF4-FFF2-40B4-BE49-F238E27FC236}">
                <a16:creationId xmlns:a16="http://schemas.microsoft.com/office/drawing/2014/main" id="{9488C483-6649-402F-BDBC-3B6B7D93803B}"/>
              </a:ext>
            </a:extLst>
          </p:cNvPr>
          <p:cNvSpPr/>
          <p:nvPr/>
        </p:nvSpPr>
        <p:spPr>
          <a:xfrm>
            <a:off x="4009800" y="2099848"/>
            <a:ext cx="3419584" cy="3339466"/>
          </a:xfrm>
          <a:prstGeom prst="donut">
            <a:avLst>
              <a:gd name="adj" fmla="val 13020"/>
            </a:avLst>
          </a:prstGeom>
          <a:solidFill>
            <a:srgbClr val="FDC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821D57-8893-4267-B84D-95089B7C251B}"/>
              </a:ext>
            </a:extLst>
          </p:cNvPr>
          <p:cNvSpPr/>
          <p:nvPr/>
        </p:nvSpPr>
        <p:spPr>
          <a:xfrm>
            <a:off x="4773564" y="3169416"/>
            <a:ext cx="189205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2400" b="1" dirty="0">
                <a:latin typeface="Avenir Next LT Pro" panose="020B0504020202020204" pitchFamily="34" charset="0"/>
              </a:rPr>
              <a:t>Dispositif</a:t>
            </a:r>
            <a:br>
              <a:rPr lang="fr-FR" sz="2400" b="1" dirty="0">
                <a:latin typeface="Avenir Next LT Pro" panose="020B0504020202020204" pitchFamily="34" charset="0"/>
              </a:rPr>
            </a:br>
            <a:r>
              <a:rPr lang="fr-FR" sz="2400" b="1" dirty="0">
                <a:latin typeface="Avenir Next LT Pro" panose="020B0504020202020204" pitchFamily="34" charset="0"/>
              </a:rPr>
              <a:t>Lancement </a:t>
            </a:r>
          </a:p>
          <a:p>
            <a:pPr algn="ctr"/>
            <a:r>
              <a:rPr lang="fr-FR" sz="2400" b="1" dirty="0">
                <a:latin typeface="Avenir Next LT Pro" panose="020B0504020202020204" pitchFamily="34" charset="0"/>
              </a:rPr>
              <a:t>FELSGOLD</a:t>
            </a:r>
            <a:endParaRPr lang="fr-FR" sz="2400" dirty="0">
              <a:latin typeface="Avenir Next LT Pro" panose="020B0504020202020204" pitchFamily="34" charset="0"/>
            </a:endParaRP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7367E019-D52E-42FF-A6C0-59224010BCA2}"/>
              </a:ext>
            </a:extLst>
          </p:cNvPr>
          <p:cNvSpPr/>
          <p:nvPr/>
        </p:nvSpPr>
        <p:spPr>
          <a:xfrm>
            <a:off x="7166245" y="4103853"/>
            <a:ext cx="2850443" cy="699777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Réseaux Sociaux</a:t>
            </a:r>
          </a:p>
          <a:p>
            <a:pPr algn="ctr"/>
            <a:r>
              <a:rPr lang="fr-FR" sz="1400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Posts</a:t>
            </a:r>
            <a:r>
              <a:rPr lang="fr-FR" sz="1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+ Live + Interview E. Pierre</a:t>
            </a: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2D254460-DAF1-446F-B146-1F0CCB4FA773}"/>
              </a:ext>
            </a:extLst>
          </p:cNvPr>
          <p:cNvSpPr/>
          <p:nvPr/>
        </p:nvSpPr>
        <p:spPr>
          <a:xfrm>
            <a:off x="4294370" y="1448394"/>
            <a:ext cx="2850443" cy="696032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  <a:cs typeface="Calibri Light" panose="020F0302020204030204" pitchFamily="34" charset="0"/>
              </a:rPr>
              <a:t>Halles</a:t>
            </a:r>
          </a:p>
          <a:p>
            <a:pPr algn="ctr"/>
            <a:r>
              <a:rPr lang="fr-FR" sz="1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PLV + radio + </a:t>
            </a:r>
            <a:r>
              <a:rPr lang="fr-FR" sz="1400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leaflet</a:t>
            </a:r>
            <a:r>
              <a:rPr lang="fr-FR" sz="1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(idem FDV) 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BCAFA9B1-1761-4157-91A3-BE4FE55C0CA1}"/>
              </a:ext>
            </a:extLst>
          </p:cNvPr>
          <p:cNvSpPr/>
          <p:nvPr/>
        </p:nvSpPr>
        <p:spPr>
          <a:xfrm>
            <a:off x="1422500" y="4107598"/>
            <a:ext cx="2822284" cy="696032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  <a:cs typeface="Calibri Light" panose="020F0302020204030204" pitchFamily="34" charset="0"/>
              </a:rPr>
              <a:t>Magazine 15H30</a:t>
            </a:r>
          </a:p>
          <a:p>
            <a:pPr algn="ctr"/>
            <a:r>
              <a:rPr lang="fr-FR" sz="1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Pages produits + story </a:t>
            </a:r>
            <a:r>
              <a:rPr lang="fr-FR" sz="1400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telling</a:t>
            </a:r>
            <a:endParaRPr lang="fr-FR" sz="1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4A08DDDD-9F67-46D6-99BD-F99381624E78}"/>
              </a:ext>
            </a:extLst>
          </p:cNvPr>
          <p:cNvSpPr/>
          <p:nvPr/>
        </p:nvSpPr>
        <p:spPr>
          <a:xfrm>
            <a:off x="4249441" y="5278066"/>
            <a:ext cx="2816381" cy="696032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CRM</a:t>
            </a:r>
          </a:p>
          <a:p>
            <a:pPr algn="ctr"/>
            <a:r>
              <a:rPr lang="fr-FR" sz="1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Email + mailing avec BA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EEF07DC-298C-44F5-807E-2348291CFC3C}"/>
              </a:ext>
            </a:extLst>
          </p:cNvPr>
          <p:cNvSpPr/>
          <p:nvPr/>
        </p:nvSpPr>
        <p:spPr>
          <a:xfrm>
            <a:off x="7065822" y="2614153"/>
            <a:ext cx="2822284" cy="699777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  <a:cs typeface="Calibri Light" panose="020F0302020204030204" pitchFamily="34" charset="0"/>
              </a:rPr>
              <a:t>METRO.fr</a:t>
            </a:r>
          </a:p>
          <a:p>
            <a:pPr algn="ctr"/>
            <a:r>
              <a:rPr lang="fr-FR" sz="1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Bandeaux HP + e-shop</a:t>
            </a:r>
          </a:p>
        </p:txBody>
      </p:sp>
      <p:sp>
        <p:nvSpPr>
          <p:cNvPr id="12" name="Titre 14">
            <a:extLst>
              <a:ext uri="{FF2B5EF4-FFF2-40B4-BE49-F238E27FC236}">
                <a16:creationId xmlns:a16="http://schemas.microsoft.com/office/drawing/2014/main" id="{A1D332F6-68D6-47D5-BED6-5645ACFCECC1}"/>
              </a:ext>
            </a:extLst>
          </p:cNvPr>
          <p:cNvSpPr txBox="1">
            <a:spLocks/>
          </p:cNvSpPr>
          <p:nvPr/>
        </p:nvSpPr>
        <p:spPr bwMode="auto">
          <a:xfrm>
            <a:off x="355600" y="66061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Dispositif 360°</a:t>
            </a: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D5FD29C9-D8E8-2704-38EC-68B725911C34}"/>
              </a:ext>
            </a:extLst>
          </p:cNvPr>
          <p:cNvSpPr/>
          <p:nvPr/>
        </p:nvSpPr>
        <p:spPr>
          <a:xfrm>
            <a:off x="1551082" y="2616026"/>
            <a:ext cx="2816381" cy="696032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  <a:cs typeface="Calibri Light" panose="020F0302020204030204" pitchFamily="34" charset="0"/>
              </a:rPr>
              <a:t>Force de vente</a:t>
            </a:r>
          </a:p>
          <a:p>
            <a:pPr algn="ctr"/>
            <a:r>
              <a:rPr lang="fr-FR" sz="1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Leaflet</a:t>
            </a:r>
          </a:p>
        </p:txBody>
      </p:sp>
    </p:spTree>
    <p:extLst>
      <p:ext uri="{BB962C8B-B14F-4D97-AF65-F5344CB8AC3E}">
        <p14:creationId xmlns:p14="http://schemas.microsoft.com/office/powerpoint/2010/main" val="1896263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E8BEE51E-3473-4979-9327-F9A776A08A7C}"/>
              </a:ext>
            </a:extLst>
          </p:cNvPr>
          <p:cNvSpPr txBox="1">
            <a:spLocks/>
          </p:cNvSpPr>
          <p:nvPr/>
        </p:nvSpPr>
        <p:spPr bwMode="auto">
          <a:xfrm>
            <a:off x="447041" y="1432559"/>
            <a:ext cx="11084559" cy="446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spcBef>
                <a:spcPct val="20000"/>
              </a:spcBef>
              <a:buFont typeface="Arial" panose="020B0604020202020204" pitchFamily="34" charset="0"/>
            </a:pPr>
            <a:r>
              <a:rPr lang="fr-FR" sz="2000" b="1" dirty="0">
                <a:latin typeface="Avenir Next LT Pro" panose="020B0504020202020204" pitchFamily="34" charset="0"/>
                <a:ea typeface="+mn-ea"/>
                <a:cs typeface="+mn-cs"/>
              </a:rPr>
              <a:t>Objectif : </a:t>
            </a:r>
            <a:r>
              <a:rPr lang="fr-FR" sz="2000" dirty="0">
                <a:latin typeface="Avenir Next LT Pro" panose="020B0504020202020204" pitchFamily="34" charset="0"/>
                <a:ea typeface="+mn-ea"/>
                <a:cs typeface="+mn-cs"/>
              </a:rPr>
              <a:t>attirer l’œil et inciter les clients à découvrir la marque FELSGOLD et notamment la nouvelle gamme </a:t>
            </a:r>
          </a:p>
          <a:p>
            <a:pPr algn="l">
              <a:spcBef>
                <a:spcPct val="20000"/>
              </a:spcBef>
              <a:buFont typeface="Arial" panose="020B0604020202020204" pitchFamily="34" charset="0"/>
            </a:pPr>
            <a:endParaRPr lang="fr-FR" sz="2000" dirty="0">
              <a:latin typeface="Avenir Next LT Pro" panose="020B0504020202020204" pitchFamily="34" charset="0"/>
              <a:ea typeface="+mn-ea"/>
              <a:cs typeface="+mn-cs"/>
            </a:endParaRPr>
          </a:p>
          <a:p>
            <a:pPr algn="l">
              <a:spcBef>
                <a:spcPct val="20000"/>
              </a:spcBef>
              <a:buFont typeface="Arial" panose="020B0604020202020204" pitchFamily="34" charset="0"/>
            </a:pPr>
            <a:r>
              <a:rPr lang="fr-FR" sz="2000" dirty="0">
                <a:latin typeface="Avenir Next LT Pro" panose="020B0504020202020204" pitchFamily="34" charset="0"/>
                <a:ea typeface="+mn-ea"/>
                <a:cs typeface="+mn-cs"/>
              </a:rPr>
              <a:t>Réalisation de différents supports de communication :</a:t>
            </a: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Théâtralisation de l’espace de vente avec de la </a:t>
            </a:r>
            <a:r>
              <a:rPr lang="fr-FR" sz="1800" b="1" dirty="0">
                <a:latin typeface="Avenir Next LT Pro" panose="020B0504020202020204" pitchFamily="34" charset="0"/>
                <a:ea typeface="+mn-ea"/>
                <a:cs typeface="+mn-cs"/>
              </a:rPr>
              <a:t>PLV </a:t>
            </a: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générique</a:t>
            </a:r>
            <a:r>
              <a:rPr lang="fr-FR" sz="1800" b="1" dirty="0">
                <a:latin typeface="Avenir Next LT Pro" panose="020B0504020202020204" pitchFamily="34" charset="0"/>
                <a:ea typeface="+mn-ea"/>
                <a:cs typeface="+mn-cs"/>
              </a:rPr>
              <a:t> </a:t>
            </a: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impactante</a:t>
            </a: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Distribution de </a:t>
            </a:r>
            <a:r>
              <a:rPr lang="fr-FR" sz="1800" b="1" dirty="0">
                <a:latin typeface="Avenir Next LT Pro" panose="020B0504020202020204" pitchFamily="34" charset="0"/>
                <a:ea typeface="+mn-ea"/>
                <a:cs typeface="+mn-cs"/>
              </a:rPr>
              <a:t>flyer</a:t>
            </a: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 par les experts METRO avec argumentaire produit pour que le restaurateur puisse reproduire le discours à son client</a:t>
            </a: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Diffusion de spots </a:t>
            </a:r>
            <a:r>
              <a:rPr lang="fr-FR" sz="1800" b="1" dirty="0">
                <a:latin typeface="Avenir Next LT Pro" panose="020B0504020202020204" pitchFamily="34" charset="0"/>
                <a:ea typeface="+mn-ea"/>
                <a:cs typeface="+mn-cs"/>
              </a:rPr>
              <a:t>radio</a:t>
            </a: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 invitant à découvrir les produits</a:t>
            </a: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endParaRPr lang="fr-FR" sz="1800" b="1" dirty="0">
              <a:latin typeface="Avenir Next LT Pro" panose="020B0504020202020204" pitchFamily="34" charset="0"/>
              <a:ea typeface="+mn-ea"/>
              <a:cs typeface="+mn-cs"/>
            </a:endParaRPr>
          </a:p>
          <a:p>
            <a:pPr algn="l">
              <a:spcBef>
                <a:spcPct val="20000"/>
              </a:spcBef>
            </a:pPr>
            <a:r>
              <a:rPr lang="fr-FR" sz="2000" dirty="0">
                <a:latin typeface="Avenir Next LT Pro" panose="020B0504020202020204" pitchFamily="34" charset="0"/>
                <a:ea typeface="+mn-ea"/>
                <a:cs typeface="+mn-cs"/>
              </a:rPr>
              <a:t>Mise en place d’un stand de dégustation dans chaque halle METRO afin de faire déguster les produits et présenter la nouvelle gamme aux restaurateurs</a:t>
            </a:r>
          </a:p>
        </p:txBody>
      </p:sp>
      <p:sp>
        <p:nvSpPr>
          <p:cNvPr id="12" name="Titre 14">
            <a:extLst>
              <a:ext uri="{FF2B5EF4-FFF2-40B4-BE49-F238E27FC236}">
                <a16:creationId xmlns:a16="http://schemas.microsoft.com/office/drawing/2014/main" id="{54F1FA1A-CFCE-CFE8-ADAC-EA40EBE109B7}"/>
              </a:ext>
            </a:extLst>
          </p:cNvPr>
          <p:cNvSpPr txBox="1">
            <a:spLocks/>
          </p:cNvSpPr>
          <p:nvPr/>
        </p:nvSpPr>
        <p:spPr bwMode="auto">
          <a:xfrm>
            <a:off x="355600" y="66061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Halles METRO</a:t>
            </a:r>
          </a:p>
        </p:txBody>
      </p:sp>
    </p:spTree>
    <p:extLst>
      <p:ext uri="{BB962C8B-B14F-4D97-AF65-F5344CB8AC3E}">
        <p14:creationId xmlns:p14="http://schemas.microsoft.com/office/powerpoint/2010/main" val="948860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284718-4480-4AF9-97D0-6B599E15FD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B06707B-E5AC-4203-9472-A355922F30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D0BD01B-F901-4598-A380-9940A362E38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06FFB4F-65D0-8A0B-094F-6E8086319C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0274" y="0"/>
            <a:ext cx="41114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888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E8BEE51E-3473-4979-9327-F9A776A08A7C}"/>
              </a:ext>
            </a:extLst>
          </p:cNvPr>
          <p:cNvSpPr txBox="1">
            <a:spLocks/>
          </p:cNvSpPr>
          <p:nvPr/>
        </p:nvSpPr>
        <p:spPr bwMode="auto">
          <a:xfrm>
            <a:off x="447041" y="1432559"/>
            <a:ext cx="11084559" cy="446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spcBef>
                <a:spcPct val="20000"/>
              </a:spcBef>
              <a:buFont typeface="Arial" panose="020B0604020202020204" pitchFamily="34" charset="0"/>
            </a:pPr>
            <a:r>
              <a:rPr lang="fr-FR" sz="2000" b="1" dirty="0">
                <a:latin typeface="Avenir Next LT Pro" panose="020B0504020202020204" pitchFamily="34" charset="0"/>
                <a:ea typeface="+mn-ea"/>
                <a:cs typeface="+mn-cs"/>
              </a:rPr>
              <a:t>Objectif</a:t>
            </a:r>
            <a:r>
              <a:rPr lang="fr-FR" sz="2000" dirty="0">
                <a:latin typeface="Avenir Next LT Pro" panose="020B0504020202020204" pitchFamily="34" charset="0"/>
                <a:ea typeface="+mn-ea"/>
                <a:cs typeface="+mn-cs"/>
              </a:rPr>
              <a:t> : créer une histoire et un argumentaire de vente pour la FDV à destination des professionnels, pour qu’eux-mêmes retranscrivent l’histoire à leurs clients</a:t>
            </a:r>
          </a:p>
          <a:p>
            <a:pPr algn="l">
              <a:spcBef>
                <a:spcPct val="20000"/>
              </a:spcBef>
              <a:buFont typeface="Arial" panose="020B0604020202020204" pitchFamily="34" charset="0"/>
            </a:pPr>
            <a:endParaRPr lang="fr-FR" sz="2000" dirty="0">
              <a:latin typeface="Avenir Next LT Pro" panose="020B0504020202020204" pitchFamily="34" charset="0"/>
              <a:ea typeface="+mn-ea"/>
              <a:cs typeface="+mn-cs"/>
            </a:endParaRPr>
          </a:p>
          <a:p>
            <a:pPr algn="l">
              <a:spcBef>
                <a:spcPct val="20000"/>
              </a:spcBef>
              <a:buFont typeface="Arial" panose="020B0604020202020204" pitchFamily="34" charset="0"/>
            </a:pPr>
            <a:r>
              <a:rPr lang="fr-FR" sz="2000" dirty="0">
                <a:latin typeface="Avenir Next LT Pro" panose="020B0504020202020204" pitchFamily="34" charset="0"/>
                <a:ea typeface="+mn-ea"/>
                <a:cs typeface="+mn-cs"/>
              </a:rPr>
              <a:t>Réalisation d’un </a:t>
            </a:r>
            <a:r>
              <a:rPr lang="fr-FR" sz="2000" dirty="0" err="1">
                <a:latin typeface="Avenir Next LT Pro" panose="020B0504020202020204" pitchFamily="34" charset="0"/>
                <a:ea typeface="+mn-ea"/>
                <a:cs typeface="+mn-cs"/>
              </a:rPr>
              <a:t>leaflet</a:t>
            </a:r>
            <a:r>
              <a:rPr lang="fr-FR" sz="2000" dirty="0">
                <a:latin typeface="Avenir Next LT Pro" panose="020B0504020202020204" pitchFamily="34" charset="0"/>
                <a:ea typeface="+mn-ea"/>
                <a:cs typeface="+mn-cs"/>
              </a:rPr>
              <a:t> 8 pages, distribué ensuite aux clients : </a:t>
            </a: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r>
              <a:rPr lang="fr-FR" sz="1800" b="1" dirty="0">
                <a:latin typeface="Avenir Next LT Pro" panose="020B0504020202020204" pitchFamily="34" charset="0"/>
                <a:ea typeface="+mn-ea"/>
                <a:cs typeface="+mn-cs"/>
              </a:rPr>
              <a:t>Présentation et histoire </a:t>
            </a: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de FELSGOLD</a:t>
            </a: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r>
              <a:rPr lang="fr-FR" sz="1800" b="1" dirty="0">
                <a:latin typeface="Avenir Next LT Pro" panose="020B0504020202020204" pitchFamily="34" charset="0"/>
                <a:ea typeface="+mn-ea"/>
                <a:cs typeface="+mn-cs"/>
              </a:rPr>
              <a:t>Présentation des nouveautés produits </a:t>
            </a: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avec :</a:t>
            </a:r>
          </a:p>
          <a:p>
            <a:pPr marL="914400" lvl="1" indent="-457200" algn="l">
              <a:spcBef>
                <a:spcPct val="20000"/>
              </a:spcBef>
              <a:buFontTx/>
              <a:buChar char="-"/>
            </a:pPr>
            <a:r>
              <a:rPr lang="fr-FR" sz="1800" dirty="0">
                <a:latin typeface="Avenir Next LT Pro" panose="020B0504020202020204" pitchFamily="34" charset="0"/>
              </a:rPr>
              <a:t>a</a:t>
            </a: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rgumentaire</a:t>
            </a:r>
            <a:endParaRPr lang="fr-FR" sz="1800" dirty="0">
              <a:latin typeface="Avenir Next LT Pro" panose="020B0504020202020204" pitchFamily="34" charset="0"/>
            </a:endParaRPr>
          </a:p>
          <a:p>
            <a:pPr marL="914400" lvl="1" indent="-457200" algn="l">
              <a:spcBef>
                <a:spcPct val="20000"/>
              </a:spcBef>
              <a:buFontTx/>
              <a:buChar char="-"/>
            </a:pP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accords mets/bières</a:t>
            </a:r>
          </a:p>
          <a:p>
            <a:pPr marL="914400" lvl="1" indent="-457200" algn="l">
              <a:spcBef>
                <a:spcPct val="20000"/>
              </a:spcBef>
              <a:buFontTx/>
              <a:buChar char="-"/>
            </a:pP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détails sur les arômes/goûts</a:t>
            </a:r>
          </a:p>
          <a:p>
            <a:pPr marL="914400" lvl="1" indent="-457200" algn="l">
              <a:spcBef>
                <a:spcPct val="20000"/>
              </a:spcBef>
              <a:buFontTx/>
              <a:buChar char="-"/>
            </a:pPr>
            <a:r>
              <a:rPr lang="fr-FR" sz="1800" dirty="0">
                <a:latin typeface="Avenir Next LT Pro" panose="020B0504020202020204" pitchFamily="34" charset="0"/>
                <a:ea typeface="+mn-ea"/>
                <a:cs typeface="+mn-cs"/>
              </a:rPr>
              <a:t>prix de vente et marge conseillée</a:t>
            </a:r>
          </a:p>
          <a:p>
            <a:pPr marL="457200" indent="-457200" algn="l">
              <a:spcBef>
                <a:spcPct val="20000"/>
              </a:spcBef>
              <a:buFontTx/>
              <a:buChar char="-"/>
            </a:pPr>
            <a:endParaRPr lang="fr-FR" sz="1800" dirty="0">
              <a:latin typeface="Avenir Next LT Pro" panose="020B0504020202020204" pitchFamily="34" charset="0"/>
              <a:ea typeface="+mn-ea"/>
              <a:cs typeface="+mn-cs"/>
            </a:endParaRPr>
          </a:p>
          <a:p>
            <a:pPr algn="l">
              <a:spcBef>
                <a:spcPct val="20000"/>
              </a:spcBef>
            </a:pPr>
            <a:r>
              <a:rPr lang="fr-FR" sz="2000" b="1" dirty="0">
                <a:latin typeface="Avenir Next LT Pro" panose="020B0504020202020204" pitchFamily="34" charset="0"/>
                <a:ea typeface="+mn-ea"/>
                <a:cs typeface="+mn-cs"/>
              </a:rPr>
              <a:t>Distribution de verres </a:t>
            </a:r>
            <a:r>
              <a:rPr lang="fr-FR" sz="2000" dirty="0">
                <a:latin typeface="Avenir Next LT Pro" panose="020B0504020202020204" pitchFamily="34" charset="0"/>
                <a:ea typeface="+mn-ea"/>
                <a:cs typeface="+mn-cs"/>
              </a:rPr>
              <a:t>pour récompenser les plus gros acheteurs</a:t>
            </a:r>
          </a:p>
        </p:txBody>
      </p:sp>
      <p:sp>
        <p:nvSpPr>
          <p:cNvPr id="12" name="Titre 14">
            <a:extLst>
              <a:ext uri="{FF2B5EF4-FFF2-40B4-BE49-F238E27FC236}">
                <a16:creationId xmlns:a16="http://schemas.microsoft.com/office/drawing/2014/main" id="{54F1FA1A-CFCE-CFE8-ADAC-EA40EBE109B7}"/>
              </a:ext>
            </a:extLst>
          </p:cNvPr>
          <p:cNvSpPr txBox="1">
            <a:spLocks/>
          </p:cNvSpPr>
          <p:nvPr/>
        </p:nvSpPr>
        <p:spPr bwMode="auto">
          <a:xfrm>
            <a:off x="355600" y="66061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Force de vente</a:t>
            </a:r>
          </a:p>
        </p:txBody>
      </p:sp>
    </p:spTree>
    <p:extLst>
      <p:ext uri="{BB962C8B-B14F-4D97-AF65-F5344CB8AC3E}">
        <p14:creationId xmlns:p14="http://schemas.microsoft.com/office/powerpoint/2010/main" val="2625353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284718-4480-4AF9-97D0-6B599E15FD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B06707B-E5AC-4203-9472-A355922F30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D0BD01B-F901-4598-A380-9940A362E38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FCFD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43A7C9B-8C31-13FE-9D85-3410AE095E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401" y="0"/>
            <a:ext cx="96931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9046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284718-4480-4AF9-97D0-6B599E15FD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B06707B-E5AC-4203-9472-A355922F30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D0BD01B-F901-4598-A380-9940A362E38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ACA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8DC3986-60AD-BD33-0317-60249D8D51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709" b="5709"/>
          <a:stretch/>
        </p:blipFill>
        <p:spPr>
          <a:xfrm>
            <a:off x="1249401" y="1"/>
            <a:ext cx="109425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62269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16512</TotalTime>
  <Words>724</Words>
  <Application>Microsoft Office PowerPoint</Application>
  <PresentationFormat>Grand écran</PresentationFormat>
  <Paragraphs>90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2" baseType="lpstr">
      <vt:lpstr>Wingdings</vt:lpstr>
      <vt:lpstr>Helvetica</vt:lpstr>
      <vt:lpstr>Avenir Next LT Pro</vt:lpstr>
      <vt:lpstr>Arial</vt:lpstr>
      <vt:lpstr>Calibri</vt:lpstr>
      <vt:lpstr>1_Thème Office</vt:lpstr>
      <vt:lpstr>Lancement  nouvelle gamme FELSGOLD  Dispositif Communication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Agathe Marcotte-Ruffin</cp:lastModifiedBy>
  <cp:revision>413</cp:revision>
  <dcterms:created xsi:type="dcterms:W3CDTF">2018-09-12T14:44:28Z</dcterms:created>
  <dcterms:modified xsi:type="dcterms:W3CDTF">2022-05-19T08:17:52Z</dcterms:modified>
</cp:coreProperties>
</file>