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7"/>
  </p:notesMasterIdLst>
  <p:sldIdLst>
    <p:sldId id="1702" r:id="rId5"/>
    <p:sldId id="1886" r:id="rId6"/>
    <p:sldId id="1859" r:id="rId7"/>
    <p:sldId id="1860" r:id="rId8"/>
    <p:sldId id="1861" r:id="rId9"/>
    <p:sldId id="1894" r:id="rId10"/>
    <p:sldId id="1862" r:id="rId11"/>
    <p:sldId id="1865" r:id="rId12"/>
    <p:sldId id="1863" r:id="rId13"/>
    <p:sldId id="1869" r:id="rId14"/>
    <p:sldId id="1866" r:id="rId15"/>
    <p:sldId id="1868" r:id="rId16"/>
    <p:sldId id="1867" r:id="rId17"/>
    <p:sldId id="1877" r:id="rId18"/>
    <p:sldId id="1864" r:id="rId19"/>
    <p:sldId id="1873" r:id="rId20"/>
    <p:sldId id="1891" r:id="rId21"/>
    <p:sldId id="1871" r:id="rId22"/>
    <p:sldId id="1870" r:id="rId23"/>
    <p:sldId id="1896" r:id="rId24"/>
    <p:sldId id="1874" r:id="rId25"/>
    <p:sldId id="1890" r:id="rId26"/>
    <p:sldId id="1885" r:id="rId27"/>
    <p:sldId id="1875" r:id="rId28"/>
    <p:sldId id="1872" r:id="rId29"/>
    <p:sldId id="1895" r:id="rId30"/>
    <p:sldId id="1881" r:id="rId31"/>
    <p:sldId id="1876" r:id="rId32"/>
    <p:sldId id="1878" r:id="rId33"/>
    <p:sldId id="1879" r:id="rId34"/>
    <p:sldId id="1882" r:id="rId35"/>
    <p:sldId id="1888" r:id="rId36"/>
  </p:sldIdLst>
  <p:sldSz cx="12192000" cy="6858000"/>
  <p:notesSz cx="9869488" cy="6738938"/>
  <p:embeddedFontLst>
    <p:embeddedFont>
      <p:font typeface="Avenir Next LT Pro" panose="020B0504020202020204" pitchFamily="34" charset="0"/>
      <p:regular r:id="rId38"/>
      <p:bold r:id="rId39"/>
      <p:italic r:id="rId40"/>
      <p:bold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33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12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FFE500"/>
    <a:srgbClr val="FFFFFF"/>
    <a:srgbClr val="932645"/>
    <a:srgbClr val="4E6489"/>
    <a:srgbClr val="8A8168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BECE7A-816B-4DF1-9B5E-A184CF07E86F}" v="2" dt="2025-07-21T14:18:47.8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8" autoAdjust="0"/>
    <p:restoredTop sz="95013" autoAdjust="0"/>
  </p:normalViewPr>
  <p:slideViewPr>
    <p:cSldViewPr snapToGrid="0">
      <p:cViewPr varScale="1">
        <p:scale>
          <a:sx n="68" d="100"/>
          <a:sy n="68" d="100"/>
        </p:scale>
        <p:origin x="91" y="298"/>
      </p:cViewPr>
      <p:guideLst>
        <p:guide orient="horz" pos="1207"/>
        <p:guide pos="7333"/>
        <p:guide pos="415"/>
        <p:guide orient="horz" pos="504"/>
        <p:guide orient="horz" pos="3612"/>
        <p:guide orient="horz" pos="4201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D8BECE7A-816B-4DF1-9B5E-A184CF07E86F}"/>
    <pc:docChg chg="undo custSel delSld modSld">
      <pc:chgData name="Perrine RODIER - Le Nouveau Belier" userId="8d18d86c-7c03-4563-8894-8ee266adb6ca" providerId="ADAL" clId="{D8BECE7A-816B-4DF1-9B5E-A184CF07E86F}" dt="2025-07-21T14:19:30.776" v="87" actId="47"/>
      <pc:docMkLst>
        <pc:docMk/>
      </pc:docMkLst>
      <pc:sldChg chg="modSp mod">
        <pc:chgData name="Perrine RODIER - Le Nouveau Belier" userId="8d18d86c-7c03-4563-8894-8ee266adb6ca" providerId="ADAL" clId="{D8BECE7A-816B-4DF1-9B5E-A184CF07E86F}" dt="2025-07-21T14:17:25.546" v="0" actId="20577"/>
        <pc:sldMkLst>
          <pc:docMk/>
          <pc:sldMk cId="2486923772" sldId="1861"/>
        </pc:sldMkLst>
        <pc:spChg chg="mod">
          <ac:chgData name="Perrine RODIER - Le Nouveau Belier" userId="8d18d86c-7c03-4563-8894-8ee266adb6ca" providerId="ADAL" clId="{D8BECE7A-816B-4DF1-9B5E-A184CF07E86F}" dt="2025-07-21T14:17:25.546" v="0" actId="20577"/>
          <ac:spMkLst>
            <pc:docMk/>
            <pc:sldMk cId="2486923772" sldId="1861"/>
            <ac:spMk id="3" creationId="{8C0FD2EE-FA96-A266-7659-70B74568BB0A}"/>
          </ac:spMkLst>
        </pc:spChg>
      </pc:sldChg>
      <pc:sldChg chg="modSp mod">
        <pc:chgData name="Perrine RODIER - Le Nouveau Belier" userId="8d18d86c-7c03-4563-8894-8ee266adb6ca" providerId="ADAL" clId="{D8BECE7A-816B-4DF1-9B5E-A184CF07E86F}" dt="2025-07-21T14:18:21.474" v="54" actId="113"/>
        <pc:sldMkLst>
          <pc:docMk/>
          <pc:sldMk cId="2391424801" sldId="1864"/>
        </pc:sldMkLst>
        <pc:spChg chg="mod">
          <ac:chgData name="Perrine RODIER - Le Nouveau Belier" userId="8d18d86c-7c03-4563-8894-8ee266adb6ca" providerId="ADAL" clId="{D8BECE7A-816B-4DF1-9B5E-A184CF07E86F}" dt="2025-07-21T14:18:21.474" v="54" actId="113"/>
          <ac:spMkLst>
            <pc:docMk/>
            <pc:sldMk cId="2391424801" sldId="1864"/>
            <ac:spMk id="3" creationId="{BFBFD87C-166A-4B16-A275-5F9FBED4C9EF}"/>
          </ac:spMkLst>
        </pc:spChg>
      </pc:sldChg>
      <pc:sldChg chg="modSp mod">
        <pc:chgData name="Perrine RODIER - Le Nouveau Belier" userId="8d18d86c-7c03-4563-8894-8ee266adb6ca" providerId="ADAL" clId="{D8BECE7A-816B-4DF1-9B5E-A184CF07E86F}" dt="2025-07-21T14:17:35.402" v="4" actId="5793"/>
        <pc:sldMkLst>
          <pc:docMk/>
          <pc:sldMk cId="3705588568" sldId="1865"/>
        </pc:sldMkLst>
        <pc:spChg chg="mod">
          <ac:chgData name="Perrine RODIER - Le Nouveau Belier" userId="8d18d86c-7c03-4563-8894-8ee266adb6ca" providerId="ADAL" clId="{D8BECE7A-816B-4DF1-9B5E-A184CF07E86F}" dt="2025-07-21T14:17:35.402" v="4" actId="5793"/>
          <ac:spMkLst>
            <pc:docMk/>
            <pc:sldMk cId="3705588568" sldId="1865"/>
            <ac:spMk id="3" creationId="{455BFFD1-FB59-4398-903E-EC7F0A48585D}"/>
          </ac:spMkLst>
        </pc:spChg>
      </pc:sldChg>
      <pc:sldChg chg="modSp mod">
        <pc:chgData name="Perrine RODIER - Le Nouveau Belier" userId="8d18d86c-7c03-4563-8894-8ee266adb6ca" providerId="ADAL" clId="{D8BECE7A-816B-4DF1-9B5E-A184CF07E86F}" dt="2025-07-21T14:17:43.404" v="6" actId="20577"/>
        <pc:sldMkLst>
          <pc:docMk/>
          <pc:sldMk cId="1145901559" sldId="1866"/>
        </pc:sldMkLst>
        <pc:spChg chg="mod">
          <ac:chgData name="Perrine RODIER - Le Nouveau Belier" userId="8d18d86c-7c03-4563-8894-8ee266adb6ca" providerId="ADAL" clId="{D8BECE7A-816B-4DF1-9B5E-A184CF07E86F}" dt="2025-07-21T14:17:43.404" v="6" actId="20577"/>
          <ac:spMkLst>
            <pc:docMk/>
            <pc:sldMk cId="1145901559" sldId="1866"/>
            <ac:spMk id="3" creationId="{809F0637-E214-4158-9DF8-DAFC2A5DF4E4}"/>
          </ac:spMkLst>
        </pc:spChg>
      </pc:sldChg>
      <pc:sldChg chg="modSp mod">
        <pc:chgData name="Perrine RODIER - Le Nouveau Belier" userId="8d18d86c-7c03-4563-8894-8ee266adb6ca" providerId="ADAL" clId="{D8BECE7A-816B-4DF1-9B5E-A184CF07E86F}" dt="2025-07-21T14:18:06.441" v="26" actId="20577"/>
        <pc:sldMkLst>
          <pc:docMk/>
          <pc:sldMk cId="2168397479" sldId="1867"/>
        </pc:sldMkLst>
        <pc:spChg chg="mod">
          <ac:chgData name="Perrine RODIER - Le Nouveau Belier" userId="8d18d86c-7c03-4563-8894-8ee266adb6ca" providerId="ADAL" clId="{D8BECE7A-816B-4DF1-9B5E-A184CF07E86F}" dt="2025-07-21T14:18:06.441" v="26" actId="20577"/>
          <ac:spMkLst>
            <pc:docMk/>
            <pc:sldMk cId="2168397479" sldId="1867"/>
            <ac:spMk id="3" creationId="{B56A9EA4-CE4B-4D10-B056-BB2545976E13}"/>
          </ac:spMkLst>
        </pc:spChg>
      </pc:sldChg>
      <pc:sldChg chg="modSp mod">
        <pc:chgData name="Perrine RODIER - Le Nouveau Belier" userId="8d18d86c-7c03-4563-8894-8ee266adb6ca" providerId="ADAL" clId="{D8BECE7A-816B-4DF1-9B5E-A184CF07E86F}" dt="2025-07-21T14:17:41.298" v="5" actId="20577"/>
        <pc:sldMkLst>
          <pc:docMk/>
          <pc:sldMk cId="3010881112" sldId="1869"/>
        </pc:sldMkLst>
        <pc:spChg chg="mod">
          <ac:chgData name="Perrine RODIER - Le Nouveau Belier" userId="8d18d86c-7c03-4563-8894-8ee266adb6ca" providerId="ADAL" clId="{D8BECE7A-816B-4DF1-9B5E-A184CF07E86F}" dt="2025-07-21T14:17:41.298" v="5" actId="20577"/>
          <ac:spMkLst>
            <pc:docMk/>
            <pc:sldMk cId="3010881112" sldId="1869"/>
            <ac:spMk id="5" creationId="{1549DC5A-6047-36BC-F14F-DA43D8411CE2}"/>
          </ac:spMkLst>
        </pc:spChg>
      </pc:sldChg>
      <pc:sldChg chg="modSp mod">
        <pc:chgData name="Perrine RODIER - Le Nouveau Belier" userId="8d18d86c-7c03-4563-8894-8ee266adb6ca" providerId="ADAL" clId="{D8BECE7A-816B-4DF1-9B5E-A184CF07E86F}" dt="2025-07-21T14:18:37.763" v="55" actId="20577"/>
        <pc:sldMkLst>
          <pc:docMk/>
          <pc:sldMk cId="2119485702" sldId="1874"/>
        </pc:sldMkLst>
        <pc:spChg chg="mod">
          <ac:chgData name="Perrine RODIER - Le Nouveau Belier" userId="8d18d86c-7c03-4563-8894-8ee266adb6ca" providerId="ADAL" clId="{D8BECE7A-816B-4DF1-9B5E-A184CF07E86F}" dt="2025-07-21T14:18:37.763" v="55" actId="20577"/>
          <ac:spMkLst>
            <pc:docMk/>
            <pc:sldMk cId="2119485702" sldId="1874"/>
            <ac:spMk id="3" creationId="{784716C6-AC83-480B-926B-CC492958C372}"/>
          </ac:spMkLst>
        </pc:spChg>
      </pc:sldChg>
      <pc:sldChg chg="modSp mod">
        <pc:chgData name="Perrine RODIER - Le Nouveau Belier" userId="8d18d86c-7c03-4563-8894-8ee266adb6ca" providerId="ADAL" clId="{D8BECE7A-816B-4DF1-9B5E-A184CF07E86F}" dt="2025-07-21T14:19:22.386" v="86" actId="20577"/>
        <pc:sldMkLst>
          <pc:docMk/>
          <pc:sldMk cId="3328461895" sldId="1881"/>
        </pc:sldMkLst>
        <pc:spChg chg="mod">
          <ac:chgData name="Perrine RODIER - Le Nouveau Belier" userId="8d18d86c-7c03-4563-8894-8ee266adb6ca" providerId="ADAL" clId="{D8BECE7A-816B-4DF1-9B5E-A184CF07E86F}" dt="2025-07-21T14:19:22.386" v="86" actId="20577"/>
          <ac:spMkLst>
            <pc:docMk/>
            <pc:sldMk cId="3328461895" sldId="1881"/>
            <ac:spMk id="3" creationId="{0EEB3CCF-97CE-4DC9-AF9B-D9DCAE9CCA21}"/>
          </ac:spMkLst>
        </pc:spChg>
      </pc:sldChg>
      <pc:sldChg chg="modSp mod">
        <pc:chgData name="Perrine RODIER - Le Nouveau Belier" userId="8d18d86c-7c03-4563-8894-8ee266adb6ca" providerId="ADAL" clId="{D8BECE7A-816B-4DF1-9B5E-A184CF07E86F}" dt="2025-07-21T14:18:47.878" v="58" actId="1076"/>
        <pc:sldMkLst>
          <pc:docMk/>
          <pc:sldMk cId="1486313425" sldId="1890"/>
        </pc:sldMkLst>
        <pc:spChg chg="mod">
          <ac:chgData name="Perrine RODIER - Le Nouveau Belier" userId="8d18d86c-7c03-4563-8894-8ee266adb6ca" providerId="ADAL" clId="{D8BECE7A-816B-4DF1-9B5E-A184CF07E86F}" dt="2025-07-21T14:18:47.878" v="58" actId="1076"/>
          <ac:spMkLst>
            <pc:docMk/>
            <pc:sldMk cId="1486313425" sldId="1890"/>
            <ac:spMk id="4" creationId="{8D312C03-8FFE-42BD-81B8-65B236D2D571}"/>
          </ac:spMkLst>
        </pc:spChg>
      </pc:sldChg>
      <pc:sldChg chg="del">
        <pc:chgData name="Perrine RODIER - Le Nouveau Belier" userId="8d18d86c-7c03-4563-8894-8ee266adb6ca" providerId="ADAL" clId="{D8BECE7A-816B-4DF1-9B5E-A184CF07E86F}" dt="2025-07-21T14:19:30.776" v="87" actId="47"/>
        <pc:sldMkLst>
          <pc:docMk/>
          <pc:sldMk cId="1079245638" sldId="1893"/>
        </pc:sldMkLst>
      </pc:sldChg>
      <pc:sldChg chg="modSp mod">
        <pc:chgData name="Perrine RODIER - Le Nouveau Belier" userId="8d18d86c-7c03-4563-8894-8ee266adb6ca" providerId="ADAL" clId="{D8BECE7A-816B-4DF1-9B5E-A184CF07E86F}" dt="2025-07-21T14:19:12.328" v="63" actId="20577"/>
        <pc:sldMkLst>
          <pc:docMk/>
          <pc:sldMk cId="3648625504" sldId="1895"/>
        </pc:sldMkLst>
        <pc:spChg chg="mod">
          <ac:chgData name="Perrine RODIER - Le Nouveau Belier" userId="8d18d86c-7c03-4563-8894-8ee266adb6ca" providerId="ADAL" clId="{D8BECE7A-816B-4DF1-9B5E-A184CF07E86F}" dt="2025-07-21T14:19:12.328" v="63" actId="20577"/>
          <ac:spMkLst>
            <pc:docMk/>
            <pc:sldMk cId="3648625504" sldId="1895"/>
            <ac:spMk id="3" creationId="{3A62D879-CD48-D9EE-EB0C-B6469DB9A89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21/07/2025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Chabichou à Courchevel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Le couvent des minimes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La petite folie (couple)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Ludovix</a:t>
            </a:r>
            <a:r>
              <a:rPr lang="fr-FR" sz="1200" dirty="0">
                <a:latin typeface="Avenir Next LT Pro" panose="020B0504020202020204" pitchFamily="34" charset="0"/>
              </a:rPr>
              <a:t> Schwartz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Gaetant</a:t>
            </a:r>
            <a:r>
              <a:rPr lang="fr-FR" sz="1200" dirty="0">
                <a:latin typeface="Avenir Next LT Pro" panose="020B0504020202020204" pitchFamily="34" charset="0"/>
              </a:rPr>
              <a:t> </a:t>
            </a:r>
            <a:r>
              <a:rPr lang="fr-FR" sz="1200" dirty="0" err="1">
                <a:latin typeface="Avenir Next LT Pro" panose="020B0504020202020204" pitchFamily="34" charset="0"/>
              </a:rPr>
              <a:t>Perrulli</a:t>
            </a:r>
            <a:r>
              <a:rPr lang="fr-FR" sz="1200" dirty="0">
                <a:latin typeface="Avenir Next LT Pro" panose="020B0504020202020204" pitchFamily="34" charset="0"/>
              </a:rPr>
              <a:t> Domaine de la corniche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Prochainement 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1 client de </a:t>
            </a:r>
            <a:r>
              <a:rPr lang="fr-FR" sz="1200" dirty="0" err="1">
                <a:latin typeface="Avenir Next LT Pro" panose="020B0504020202020204" pitchFamily="34" charset="0"/>
              </a:rPr>
              <a:t>lille</a:t>
            </a:r>
            <a:r>
              <a:rPr lang="fr-FR" sz="1200" dirty="0">
                <a:latin typeface="Avenir Next LT Pro" panose="020B0504020202020204" pitchFamily="34" charset="0"/>
              </a:rPr>
              <a:t> avec 2 estaminets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Bouchon lyonnais avec certification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7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1A64-7EAB-872B-2168-EB9AF533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067BB-86CE-85E0-D6F3-FDEBF6E91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C1047F-E77A-C229-61B7-752BC1229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AA264F-9F6E-B052-6DB8-D4A442595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896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A8CC-C33F-CEB9-9B0B-5DD68E95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2A4D7A-1881-E107-38EC-FBE79EE71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DE4D8F-1F89-01B4-F83E-4C50F16A3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1A621-B966-1B19-B9CA-0EFDB04E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5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6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92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71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660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Pour ou contre les restaurants sans enfants ? </a:t>
            </a:r>
            <a:br>
              <a:rPr lang="fr-FR" sz="1200" b="1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fr-FR" sz="1200" kern="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Expérience préservée ou discrimination assumée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12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21/07/2025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21/07/2025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21/07/2025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21/07/2025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21/07/2025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21/07/2025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21/07/2025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21/07/2025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21/07/2025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21/07/2025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21/07/2025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21/07/2025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ro.fr/inspiration/conseil-gestion/maitriser-couts-restaurat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#16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Y/Z -  Décembre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308" y="1905674"/>
            <a:ext cx="7655651" cy="345855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mettre en avant son savoir-faire et ses produits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12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18&amp;19 – 20&amp;21 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41" y="1240106"/>
            <a:ext cx="3399996" cy="23798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ED92C0-3DA7-951E-AA04-5AD828D6B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899" y="3862639"/>
            <a:ext cx="3394793" cy="2376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49DC5A-6047-36BC-F14F-DA43D8411CE2}"/>
              </a:ext>
            </a:extLst>
          </p:cNvPr>
          <p:cNvSpPr txBox="1"/>
          <p:nvPr/>
        </p:nvSpPr>
        <p:spPr>
          <a:xfrm>
            <a:off x="559894" y="3034785"/>
            <a:ext cx="60986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Le </a:t>
            </a:r>
            <a:r>
              <a:rPr lang="fr-FR" sz="1800" b="1" dirty="0">
                <a:latin typeface="Avenir Next LT Pro" panose="020B0504020202020204" pitchFamily="34" charset="0"/>
              </a:rPr>
              <a:t>Boudin blanc de Rethel </a:t>
            </a:r>
            <a:r>
              <a:rPr lang="fr-FR" sz="1800" dirty="0">
                <a:latin typeface="Avenir Next LT Pro" panose="020B0504020202020204" pitchFamily="34" charset="0"/>
              </a:rPr>
              <a:t>- Alban </a:t>
            </a:r>
            <a:r>
              <a:rPr lang="fr-FR" sz="1800" dirty="0" err="1">
                <a:latin typeface="Avenir Next LT Pro" panose="020B0504020202020204" pitchFamily="34" charset="0"/>
              </a:rPr>
              <a:t>Thewys</a:t>
            </a:r>
            <a:br>
              <a:rPr lang="fr-FR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F68F6-986B-4683-8D82-39DA530AB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22&amp;23 - MDD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9F0637-E214-4158-9DF8-DAFC2A5DF4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2"/>
            <a:ext cx="6719732" cy="3742747"/>
          </a:xfrm>
        </p:spPr>
        <p:txBody>
          <a:bodyPr/>
          <a:lstStyle/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marée : </a:t>
            </a:r>
            <a:r>
              <a:rPr lang="fr-FR" sz="1800" dirty="0">
                <a:latin typeface="Avenir Next LT Pro" panose="020B0504020202020204" pitchFamily="34" charset="0"/>
              </a:rPr>
              <a:t>barquettes METRO Chef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spc="-150" dirty="0">
                <a:latin typeface="Avenir Next LT Pro" panose="020B0504020202020204" pitchFamily="34" charset="0"/>
              </a:rPr>
              <a:t>sous atmosphère – poissons et coquillages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2B5B2C-B5C9-FE61-7E0A-13D4B4FEBFA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 contenu d’ici le </a:t>
            </a:r>
            <a:r>
              <a:rPr lang="fr-FR" dirty="0">
                <a:latin typeface="Avenir Next LT Pro" panose="020B0504020202020204" pitchFamily="34" charset="0"/>
              </a:rPr>
              <a:t>22/08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191162-9BAC-D90C-ADB3-138216AC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293" y="1241250"/>
            <a:ext cx="6418676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90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74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25 – Shopping Catégorie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924062"/>
            <a:ext cx="7905449" cy="372028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 produits de différentes marques vendus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fromages à fondue : </a:t>
            </a:r>
            <a:r>
              <a:rPr lang="fr-FR" sz="1800" dirty="0">
                <a:latin typeface="Avenir Next LT Pro" panose="020B0504020202020204" pitchFamily="34" charset="0"/>
              </a:rPr>
              <a:t>Mont d’Or, Raclette, Reblochon, Morbier…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2D08EDE-3CBD-A771-E0D2-66254A3371A3}"/>
              </a:ext>
            </a:extLst>
          </p:cNvPr>
          <p:cNvSpPr txBox="1">
            <a:spLocks/>
          </p:cNvSpPr>
          <p:nvPr/>
        </p:nvSpPr>
        <p:spPr bwMode="auto">
          <a:xfrm>
            <a:off x="911294" y="6388748"/>
            <a:ext cx="12605963" cy="47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produits d’ici le 22/08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/>
          <a:stretch>
            <a:fillRect/>
          </a:stretch>
        </p:blipFill>
        <p:spPr>
          <a:xfrm>
            <a:off x="8437770" y="1244639"/>
            <a:ext cx="320939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926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26&amp; 27 - 28 &amp; 29 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289" y="1490133"/>
            <a:ext cx="6671514" cy="386210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St Jacques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fruit de la passion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vanille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gingembre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En attente du choix des chefs.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FC5F59-A42B-D771-7621-9530C03F8295}"/>
              </a:ext>
            </a:extLst>
          </p:cNvPr>
          <p:cNvSpPr txBox="1"/>
          <p:nvPr/>
        </p:nvSpPr>
        <p:spPr>
          <a:xfrm>
            <a:off x="915319" y="6139934"/>
            <a:ext cx="11798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valider un chef pour le 22/08</a:t>
            </a:r>
            <a:br>
              <a:rPr lang="fr-FR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prévoir le shooting courant septembre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BB066-0306-0BA9-D39D-538466F07D36}"/>
              </a:ext>
            </a:extLst>
          </p:cNvPr>
          <p:cNvSpPr/>
          <p:nvPr/>
        </p:nvSpPr>
        <p:spPr>
          <a:xfrm>
            <a:off x="8278574" y="3927470"/>
            <a:ext cx="3352711" cy="2366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C4BD6E-87D7-5AF1-B7C2-1A68B7BF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AC20B5-3222-796B-2D2A-FF7A157F6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E71401-BDCA-75D0-1DF6-549C6985D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016" y="1239110"/>
            <a:ext cx="1733424" cy="241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ECA247-C14F-5304-AF41-367FA6ACA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921" y="3927470"/>
            <a:ext cx="3458596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24096"/>
            <a:ext cx="79080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30&amp;31 – 32&amp;33 - 34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Focus Région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6854413" cy="348716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Morbihan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En attente produits à mettre en avant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F67E05-BE9D-3B36-145A-BDDED809F799}"/>
              </a:ext>
            </a:extLst>
          </p:cNvPr>
          <p:cNvSpPr txBox="1"/>
          <p:nvPr/>
        </p:nvSpPr>
        <p:spPr>
          <a:xfrm>
            <a:off x="926336" y="6145017"/>
            <a:ext cx="7523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</a:t>
            </a:r>
            <a:r>
              <a:rPr lang="fr-FR" dirty="0">
                <a:latin typeface="Avenir Next LT Pro" panose="020B0504020202020204" pitchFamily="34" charset="0"/>
              </a:rPr>
              <a:t>les produits du terroir </a:t>
            </a:r>
            <a:br>
              <a:rPr lang="fr-FR" dirty="0">
                <a:latin typeface="Avenir Next LT Pro" panose="020B0504020202020204" pitchFamily="34" charset="0"/>
              </a:rPr>
            </a:br>
            <a:r>
              <a:rPr lang="fr-FR" dirty="0">
                <a:latin typeface="Avenir Next LT Pro" panose="020B0504020202020204" pitchFamily="34" charset="0"/>
              </a:rPr>
              <a:t>+ contact du salarié METRO avant </a:t>
            </a:r>
            <a:r>
              <a:rPr lang="fr-FR" sz="1800" dirty="0">
                <a:latin typeface="Avenir Next LT Pro" panose="020B0504020202020204" pitchFamily="34" charset="0"/>
              </a:rPr>
              <a:t>le 22/08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9904EA-A331-7FAF-49BF-91BCD07F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AA0BDA-4F53-ACD7-9C63-3FC0B1F0E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35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17774"/>
            <a:ext cx="7205134" cy="415234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marques, vendus chez METRO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produits premium : </a:t>
            </a:r>
            <a:r>
              <a:rPr lang="fr-FR" sz="1800" dirty="0">
                <a:latin typeface="Avenir Next LT Pro" panose="020B0504020202020204" pitchFamily="34" charset="0"/>
              </a:rPr>
              <a:t>produits issus du dernier premium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En attente de la sélection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3E0F98-25D6-9309-012B-A6ADDEC25FED}"/>
              </a:ext>
            </a:extLst>
          </p:cNvPr>
          <p:cNvSpPr txBox="1"/>
          <p:nvPr/>
        </p:nvSpPr>
        <p:spPr>
          <a:xfrm>
            <a:off x="926336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22/08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3B7C4-E57E-E30A-7E84-AE36F6A3F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0"/>
          <a:stretch>
            <a:fillRect/>
          </a:stretch>
        </p:blipFill>
        <p:spPr>
          <a:xfrm>
            <a:off x="8439462" y="1238770"/>
            <a:ext cx="3201617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424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36 &amp; 37 – Management &amp; business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550864" y="1788283"/>
            <a:ext cx="4515812" cy="28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Comment maitriser ses coûts ?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1800" dirty="0">
                <a:latin typeface="Avenir Next LT Pro" panose="020B0504020202020204" pitchFamily="34" charset="0"/>
                <a:sym typeface="Wingdings" panose="05000000000000000000" pitchFamily="2" charset="2"/>
              </a:rPr>
              <a:t>Reprendre les éléments de ce guide 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  <a:hlinkClick r:id="rId3"/>
              </a:rPr>
              <a:t>https://www.metro.fr/inspiration/conseil-gestion/maitriser-couts-restauration</a:t>
            </a:r>
            <a:r>
              <a:rPr lang="fr-FR" sz="1800" dirty="0">
                <a:latin typeface="Avenir Next LT Pro" panose="020B0504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803E83-E461-80F7-5945-61A45F095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536"/>
            <a:ext cx="6418673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A5877-E747-3BA6-A836-40D69A521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64912F-9077-E512-4624-59A547B456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33FC98-5651-E92A-C64D-023A747EAD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43922" y="1071563"/>
            <a:ext cx="8697215" cy="612775"/>
          </a:xfrm>
        </p:spPr>
        <p:txBody>
          <a:bodyPr/>
          <a:lstStyle/>
          <a:p>
            <a:pPr marL="0" indent="0">
              <a:buNone/>
            </a:pPr>
            <a:r>
              <a:rPr lang="fr-FR" sz="2800" b="1" cap="all" dirty="0" err="1">
                <a:latin typeface="Avenir Next LT Pro" panose="020B0504020202020204" pitchFamily="34" charset="0"/>
              </a:rPr>
              <a:t>Picotte</a:t>
            </a:r>
            <a:r>
              <a:rPr lang="fr-FR" sz="2800" b="1" cap="all" dirty="0">
                <a:latin typeface="Avenir Next LT Pro" panose="020B0504020202020204" pitchFamily="34" charset="0"/>
              </a:rPr>
              <a:t>, un tour de France bistronomique des spécialités régionales</a:t>
            </a:r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4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E23502A-EE00-6267-4A01-184099456FE0}"/>
              </a:ext>
            </a:extLst>
          </p:cNvPr>
          <p:cNvSpPr txBox="1">
            <a:spLocks/>
          </p:cNvSpPr>
          <p:nvPr/>
        </p:nvSpPr>
        <p:spPr bwMode="auto">
          <a:xfrm>
            <a:off x="2925521" y="2447425"/>
            <a:ext cx="6854281" cy="26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>
                <a:latin typeface="Avenir Next LT Pro" panose="020B0504020202020204" pitchFamily="34" charset="0"/>
              </a:rPr>
              <a:t>Le concept : Un restaurant bistronomique qui propose un tour de France des spécialités culinaires régionales revisité avec finesse, modernité et originalité </a:t>
            </a:r>
          </a:p>
          <a:p>
            <a:pPr marL="0" indent="0">
              <a:buNone/>
            </a:pPr>
            <a:endParaRPr lang="fr-FR" sz="1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400" dirty="0">
                <a:latin typeface="Avenir Next LT Pro" panose="020B0504020202020204" pitchFamily="34" charset="0"/>
              </a:rPr>
              <a:t>Fondé par Catherine Wade et Matthias </a:t>
            </a:r>
            <a:r>
              <a:rPr lang="fr-FR" sz="1400" dirty="0" err="1">
                <a:latin typeface="Avenir Next LT Pro" panose="020B0504020202020204" pitchFamily="34" charset="0"/>
              </a:rPr>
              <a:t>Maboungou</a:t>
            </a:r>
            <a:r>
              <a:rPr lang="fr-FR" sz="1400" dirty="0">
                <a:latin typeface="Avenir Next LT Pro" panose="020B0504020202020204" pitchFamily="34" charset="0"/>
              </a:rPr>
              <a:t>, deux passionnés de cuisine et de terroirs français. En cuisine, la cheffe Marta </a:t>
            </a:r>
            <a:r>
              <a:rPr lang="fr-FR" sz="1400" dirty="0" err="1">
                <a:latin typeface="Avenir Next LT Pro" panose="020B0504020202020204" pitchFamily="34" charset="0"/>
              </a:rPr>
              <a:t>Biagianti</a:t>
            </a:r>
            <a:r>
              <a:rPr lang="fr-FR" sz="1400" dirty="0">
                <a:latin typeface="Avenir Next LT Pro" panose="020B0504020202020204" pitchFamily="34" charset="0"/>
              </a:rPr>
              <a:t> .</a:t>
            </a:r>
          </a:p>
          <a:p>
            <a:pPr marL="0" indent="0">
              <a:buNone/>
            </a:pPr>
            <a:endParaRPr lang="fr-FR" sz="9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400" dirty="0">
                <a:latin typeface="Avenir Next LT Pro" panose="020B0504020202020204" pitchFamily="34" charset="0"/>
              </a:rPr>
              <a:t>La carte change régulièrement pour faire vivre la richesse du patrimoine culinaire français, des côtes bretonnes aux montagnes savoyardes</a:t>
            </a:r>
          </a:p>
          <a:p>
            <a:pPr marL="0" indent="0">
              <a:buNone/>
            </a:pPr>
            <a:endParaRPr lang="fr-FR" sz="9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400" dirty="0">
                <a:latin typeface="Avenir Next LT Pro" panose="020B0504020202020204" pitchFamily="34" charset="0"/>
              </a:rPr>
              <a:t>Chaque plat raconte une région, avec l’envie de transmettre ses saveurs, ses gestes et ses histoires.</a:t>
            </a: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D5639806-2719-7154-AD5B-B8352E55E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Picotte - Décoration">
            <a:extLst>
              <a:ext uri="{FF2B5EF4-FFF2-40B4-BE49-F238E27FC236}">
                <a16:creationId xmlns:a16="http://schemas.microsoft.com/office/drawing/2014/main" id="{FAD82214-2754-4AD0-AD24-D95CD098D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Picotte - Décoration">
            <a:extLst>
              <a:ext uri="{FF2B5EF4-FFF2-40B4-BE49-F238E27FC236}">
                <a16:creationId xmlns:a16="http://schemas.microsoft.com/office/drawing/2014/main" id="{CEC0DB78-2AF5-8C85-62AF-96ABA69B43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6" descr="Picotte - Décoration">
            <a:extLst>
              <a:ext uri="{FF2B5EF4-FFF2-40B4-BE49-F238E27FC236}">
                <a16:creationId xmlns:a16="http://schemas.microsoft.com/office/drawing/2014/main" id="{08B163AB-4515-E030-0DB3-629BA85D60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25BF0E6-D6EA-B263-2885-47A45DC097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45" r="6978"/>
          <a:stretch>
            <a:fillRect/>
          </a:stretch>
        </p:blipFill>
        <p:spPr>
          <a:xfrm>
            <a:off x="10782" y="1123142"/>
            <a:ext cx="2451588" cy="2232051"/>
          </a:xfrm>
          <a:prstGeom prst="rect">
            <a:avLst/>
          </a:prstGeom>
        </p:spPr>
      </p:pic>
      <p:sp>
        <p:nvSpPr>
          <p:cNvPr id="15" name="AutoShape 8">
            <a:extLst>
              <a:ext uri="{FF2B5EF4-FFF2-40B4-BE49-F238E27FC236}">
                <a16:creationId xmlns:a16="http://schemas.microsoft.com/office/drawing/2014/main" id="{380CB317-88F9-1913-9496-CAFE26889C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297C4F5-89AF-9D2F-2B14-83FDFB5E7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050" y="4863465"/>
            <a:ext cx="2659380" cy="199453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8F6F212-0A5F-0ACB-49C5-C31591AD98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12"/>
          <a:stretch>
            <a:fillRect/>
          </a:stretch>
        </p:blipFill>
        <p:spPr>
          <a:xfrm>
            <a:off x="10303448" y="3503371"/>
            <a:ext cx="1888552" cy="175978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5435CD4-E629-490D-B43D-783DD45BF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802" y="1642872"/>
            <a:ext cx="2412198" cy="1871130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7802AFE-A86D-1764-3BDE-29FC3C430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t="14061" r="8082" b="-14061"/>
          <a:stretch>
            <a:fillRect/>
          </a:stretch>
        </p:blipFill>
        <p:spPr bwMode="auto">
          <a:xfrm>
            <a:off x="10782" y="3355193"/>
            <a:ext cx="2819678" cy="223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5B5040E-CB60-C742-687D-9D34D355D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461" y="5263158"/>
            <a:ext cx="4389047" cy="1603552"/>
          </a:xfrm>
          <a:prstGeom prst="rect">
            <a:avLst/>
          </a:prstGeom>
        </p:spPr>
      </p:pic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1986A9E-5B32-CC2B-2FE3-CD97361D3888}"/>
              </a:ext>
            </a:extLst>
          </p:cNvPr>
          <p:cNvSpPr txBox="1">
            <a:spLocks/>
          </p:cNvSpPr>
          <p:nvPr/>
        </p:nvSpPr>
        <p:spPr bwMode="auto">
          <a:xfrm>
            <a:off x="4368366" y="5150662"/>
            <a:ext cx="5429837" cy="216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>
                <a:latin typeface="Avenir Next LT Pro" panose="020B0504020202020204" pitchFamily="34" charset="0"/>
              </a:rPr>
              <a:t>On y déguste par exemple : </a:t>
            </a:r>
          </a:p>
          <a:p>
            <a:pPr lvl="1"/>
            <a:r>
              <a:rPr lang="fr-FR" sz="1100" dirty="0">
                <a:latin typeface="Avenir Next LT Pro" panose="020B0504020202020204" pitchFamily="34" charset="0"/>
              </a:rPr>
              <a:t>une bourride sétoise twistée, </a:t>
            </a:r>
          </a:p>
          <a:p>
            <a:pPr lvl="1"/>
            <a:r>
              <a:rPr lang="fr-FR" sz="1100" dirty="0">
                <a:latin typeface="Avenir Next LT Pro" panose="020B0504020202020204" pitchFamily="34" charset="0"/>
              </a:rPr>
              <a:t>un lapin sauce chasseur fondant,</a:t>
            </a:r>
          </a:p>
          <a:p>
            <a:pPr lvl="1"/>
            <a:r>
              <a:rPr lang="fr-FR" sz="1100" dirty="0">
                <a:latin typeface="Avenir Next LT Pro" panose="020B0504020202020204" pitchFamily="34" charset="0"/>
              </a:rPr>
              <a:t>une variation autour du flan antillais</a:t>
            </a:r>
          </a:p>
          <a:p>
            <a:pPr lvl="1"/>
            <a:r>
              <a:rPr lang="fr-FR" sz="1100" dirty="0">
                <a:latin typeface="Avenir Next LT Pro" panose="020B0504020202020204" pitchFamily="34" charset="0"/>
              </a:rPr>
              <a:t>des tripes à la mode de Caen, </a:t>
            </a:r>
          </a:p>
          <a:p>
            <a:pPr lvl="1"/>
            <a:r>
              <a:rPr lang="fr-FR" sz="1100" dirty="0">
                <a:latin typeface="Avenir Next LT Pro" panose="020B0504020202020204" pitchFamily="34" charset="0"/>
              </a:rPr>
              <a:t>de la panse de bœuf croustillante et un espuma de Calvados crémeux </a:t>
            </a:r>
          </a:p>
          <a:p>
            <a:pPr lvl="1"/>
            <a:r>
              <a:rPr lang="fr-FR" sz="1100" dirty="0" err="1">
                <a:latin typeface="Avenir Next LT Pro" panose="020B0504020202020204" pitchFamily="34" charset="0"/>
              </a:rPr>
              <a:t>minis</a:t>
            </a:r>
            <a:r>
              <a:rPr lang="fr-FR" sz="1100" dirty="0">
                <a:latin typeface="Avenir Next LT Pro" panose="020B0504020202020204" pitchFamily="34" charset="0"/>
              </a:rPr>
              <a:t> bretzels sur des sticks </a:t>
            </a:r>
            <a:br>
              <a:rPr lang="fr-FR" sz="1100" dirty="0">
                <a:latin typeface="Avenir Next LT Pro" panose="020B0504020202020204" pitchFamily="34" charset="0"/>
              </a:rPr>
            </a:br>
            <a:endParaRPr lang="fr-FR" sz="11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337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4287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40&amp;41 - 42&amp;43 – Focus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5C1AD2-8226-F511-5B3D-827DEC3FFB93}"/>
              </a:ext>
            </a:extLst>
          </p:cNvPr>
          <p:cNvSpPr txBox="1">
            <a:spLocks/>
          </p:cNvSpPr>
          <p:nvPr/>
        </p:nvSpPr>
        <p:spPr bwMode="auto">
          <a:xfrm>
            <a:off x="559174" y="1697589"/>
            <a:ext cx="6778328" cy="46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1800" b="1" dirty="0"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restaurants qui ferment le week-end ? </a:t>
            </a:r>
            <a:b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Respect des équipes ou aberration économique ?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5C687C-42E6-22C5-5ED6-EF87E4078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940510-24D1-5E68-18C1-99A75FA44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630" y="800100"/>
            <a:ext cx="3444798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562EC2-ED24-CCEC-35C1-EB7924640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719" y="3908648"/>
            <a:ext cx="3452155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44&amp;45 – Tour de France des vins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9" y="1233488"/>
            <a:ext cx="6194344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nouvelle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région viticole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blancs moelleux et liquoreux 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E1B464-9BCC-EF44-D813-A101724F3279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la région d’ici le 22/08 ainsi que les produits à mettre en avant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75817F-50FB-5B58-7BD3-E88C19C10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1105" y="1233488"/>
            <a:ext cx="3445922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EA3A0C-D482-001A-EF68-C8D7DFC8B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2487" y="3945818"/>
            <a:ext cx="3445924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5D4AFC6-919F-D6D4-058C-233940D2B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8" y="135229"/>
            <a:ext cx="1491431" cy="2088000"/>
          </a:xfrm>
          <a:prstGeom prst="rect">
            <a:avLst/>
          </a:prstGeom>
        </p:spPr>
      </p:pic>
      <p:pic>
        <p:nvPicPr>
          <p:cNvPr id="17" name="Image 16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11954CF8-42AA-7989-266E-52D15553A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67" y="135230"/>
            <a:ext cx="1491431" cy="2088000"/>
          </a:xfrm>
          <a:prstGeom prst="rect">
            <a:avLst/>
          </a:prstGeom>
        </p:spPr>
      </p:pic>
      <p:pic>
        <p:nvPicPr>
          <p:cNvPr id="18" name="Image 17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D43E9477-1FFB-A772-29E2-CA750AB38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6" y="135229"/>
            <a:ext cx="1491431" cy="2088000"/>
          </a:xfrm>
          <a:prstGeom prst="rect">
            <a:avLst/>
          </a:prstGeom>
        </p:spPr>
      </p:pic>
      <p:pic>
        <p:nvPicPr>
          <p:cNvPr id="19" name="Image 1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C5B7D29-E41A-5100-04AB-C6876DDA32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345" y="135229"/>
            <a:ext cx="1491431" cy="2088000"/>
          </a:xfrm>
          <a:prstGeom prst="rect">
            <a:avLst/>
          </a:prstGeom>
        </p:spPr>
      </p:pic>
      <p:pic>
        <p:nvPicPr>
          <p:cNvPr id="20" name="Image 19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CBE4A75B-347A-83A2-15B0-EB7EE72DB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87" y="135229"/>
            <a:ext cx="1491433" cy="208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297487-97F1-78A0-0708-AEB6BF7AC2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694183" y="135228"/>
            <a:ext cx="1491050" cy="208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C522D4-AF6B-9536-140F-6D2ACD3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228"/>
            <a:ext cx="1516570" cy="208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F79A3CE-296E-6EC7-8597-E14EFD498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86" y="2391804"/>
            <a:ext cx="1491050" cy="208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051FB9-B96B-A26C-C232-6B088B167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094" y="2391804"/>
            <a:ext cx="1532371" cy="208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A90452-40AF-8C95-983F-D477A33EA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045" y="2391804"/>
            <a:ext cx="1491428" cy="208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97FC3D-3F46-35A5-7C0C-FFDF5CA91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6" y="2391804"/>
            <a:ext cx="1491778" cy="208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8E5FF1-68C1-4BF6-1AD2-72DDB6488D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787" y="2391804"/>
            <a:ext cx="1492150" cy="208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5B5BA9-2DC8-D5BA-6C93-149FCD14D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050" y="2391804"/>
            <a:ext cx="1496792" cy="208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5D0F04B-A09F-7037-8DCD-512405A99D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9749" y="2391804"/>
            <a:ext cx="1492150" cy="208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62FD93-8A54-987E-6165-59787EB1D0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987" y="4634771"/>
            <a:ext cx="1490329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4F63-DB6E-6B40-FD33-A516E106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A6061-69B4-EC0E-8E97-10081F3DD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46 &amp; 47 – Cocktail du moment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1CE2C-C2E3-E77E-37FE-9523A9D887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9" y="1233488"/>
            <a:ext cx="7867922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recette de cocktail avec mise à l’honneur d’un produit   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</a:rPr>
              <a:t>Ex un spiritueux, un sirop, un fruit</a:t>
            </a:r>
          </a:p>
          <a:p>
            <a:pPr marL="0" indent="0">
              <a:buNone/>
            </a:pPr>
            <a:r>
              <a:rPr lang="fr-FR" sz="1800" i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	Piocher dans les cocktails exploités dans les sélections 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24F948-9706-F932-EFAF-B144C15E7BA6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la région d’ici le 22/08 ainsi que les produits à mettre en avant </a:t>
            </a:r>
          </a:p>
        </p:txBody>
      </p:sp>
    </p:spTree>
    <p:extLst>
      <p:ext uri="{BB962C8B-B14F-4D97-AF65-F5344CB8AC3E}">
        <p14:creationId xmlns:p14="http://schemas.microsoft.com/office/powerpoint/2010/main" val="3527437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899886"/>
            <a:ext cx="6227234" cy="330519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service METRO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Tous les avantages liés à la Carte METRO REFLEXE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48&amp;49 – 50 – Service METRO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EB41C4-DC81-88A2-A778-0A4E620CE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" r="50140"/>
          <a:stretch>
            <a:fillRect/>
          </a:stretch>
        </p:blipFill>
        <p:spPr>
          <a:xfrm>
            <a:off x="8438800" y="1237747"/>
            <a:ext cx="3202338" cy="4492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485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CC821-2061-A052-17E9-EB2119B97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61D72-BB10-D9B7-63C6-6F0D0C4D2B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51 – RSE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DA527C-4E8B-E72B-614F-28C2419D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 r="-225"/>
          <a:stretch>
            <a:fillRect/>
          </a:stretch>
        </p:blipFill>
        <p:spPr>
          <a:xfrm>
            <a:off x="8438800" y="1237747"/>
            <a:ext cx="3202338" cy="4492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D312C03-8FFE-42BD-81B8-65B236D2D571}"/>
              </a:ext>
            </a:extLst>
          </p:cNvPr>
          <p:cNvSpPr txBox="1">
            <a:spLocks/>
          </p:cNvSpPr>
          <p:nvPr/>
        </p:nvSpPr>
        <p:spPr bwMode="auto">
          <a:xfrm>
            <a:off x="565312" y="1916113"/>
            <a:ext cx="7558780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engagement METRO :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Label Eco-responsable, lequel choisir pour son établissement ?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13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63896" y="1918430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produit et ses différentes variétés avec astuces recettes et </a:t>
            </a:r>
            <a:r>
              <a:rPr lang="fr-FR" sz="1800" dirty="0" err="1">
                <a:latin typeface="Avenir Next LT Pro" panose="020B0504020202020204" pitchFamily="34" charset="0"/>
              </a:rPr>
              <a:t>anti-gaspi</a:t>
            </a:r>
            <a:r>
              <a:rPr lang="fr-FR" sz="1800" dirty="0">
                <a:latin typeface="Avenir Next LT Pro" panose="020B0504020202020204" pitchFamily="34" charset="0"/>
              </a:rPr>
              <a:t>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canard sous toute ses formes : </a:t>
            </a:r>
            <a:r>
              <a:rPr lang="fr-FR" sz="1800" dirty="0">
                <a:latin typeface="Avenir Next LT Pro" panose="020B0504020202020204" pitchFamily="34" charset="0"/>
              </a:rPr>
              <a:t>magret, confit, foie gras, cœur, aiguillettes, palet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52-53 &amp; 54-55 – Produit star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7C3A68-6368-7104-4013-054B707CAF4F}"/>
              </a:ext>
            </a:extLst>
          </p:cNvPr>
          <p:cNvSpPr txBox="1"/>
          <p:nvPr/>
        </p:nvSpPr>
        <p:spPr>
          <a:xfrm>
            <a:off x="912240" y="6416526"/>
            <a:ext cx="748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l’assortiment produit disponibles le 22/08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A4C2F5-F73D-57A8-E696-D369B1CC1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0CDF11-08CA-FE2A-2C6B-393C58137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56 – Shopping Non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" y="1676401"/>
            <a:ext cx="7338769" cy="39624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La Verrerie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48DE74-666C-3E85-FBF8-C8F9E2BC3F64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22/08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49867"/>
          <a:stretch>
            <a:fillRect/>
          </a:stretch>
        </p:blipFill>
        <p:spPr>
          <a:xfrm>
            <a:off x="8447315" y="124931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28721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57 – 58&amp;59 – 60&amp;61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923231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Gazette de Vincent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r>
              <a:rPr lang="fr-FR" sz="18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13 desserts de Noël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10228718" y="179704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E015D24-B3ED-2CC6-5E54-9B5E8591BB6C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 FERNIOT : envoyer les éléments déf avant le 22/09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5B6AB5F-0852-A0FC-C47E-F32411F37056}"/>
              </a:ext>
            </a:extLst>
          </p:cNvPr>
          <p:cNvGrpSpPr/>
          <p:nvPr/>
        </p:nvGrpSpPr>
        <p:grpSpPr>
          <a:xfrm>
            <a:off x="8756726" y="2257937"/>
            <a:ext cx="2893408" cy="1835174"/>
            <a:chOff x="5251368" y="1253195"/>
            <a:chExt cx="6389771" cy="44960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BB8033-94D5-182A-7153-5977CA7A2A1A}"/>
                </a:ext>
              </a:extLst>
            </p:cNvPr>
            <p:cNvSpPr/>
            <p:nvPr/>
          </p:nvSpPr>
          <p:spPr>
            <a:xfrm>
              <a:off x="5251368" y="1268413"/>
              <a:ext cx="6389770" cy="4480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A432753-563D-4149-B99E-46E008DEF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" r="131"/>
            <a:stretch/>
          </p:blipFill>
          <p:spPr>
            <a:xfrm>
              <a:off x="8447315" y="1253195"/>
              <a:ext cx="3193824" cy="4480855"/>
            </a:xfrm>
            <a:prstGeom prst="rect">
              <a:avLst/>
            </a:prstGeom>
            <a:effectLst/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BA6C15B-D0CC-4953-35B4-43BC24BFC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5253490" y="1253195"/>
              <a:ext cx="3193824" cy="4480855"/>
            </a:xfrm>
            <a:prstGeom prst="rect">
              <a:avLst/>
            </a:prstGeom>
            <a:effectLst/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E02EFD6-39B5-0D14-DAB9-1BFF46938AA5}"/>
              </a:ext>
            </a:extLst>
          </p:cNvPr>
          <p:cNvGrpSpPr/>
          <p:nvPr/>
        </p:nvGrpSpPr>
        <p:grpSpPr>
          <a:xfrm>
            <a:off x="8789687" y="4140026"/>
            <a:ext cx="2878062" cy="2025107"/>
            <a:chOff x="5251368" y="1253195"/>
            <a:chExt cx="6389771" cy="449607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E13F35-E6C4-1F2E-A721-EF690E79FDD3}"/>
                </a:ext>
              </a:extLst>
            </p:cNvPr>
            <p:cNvSpPr/>
            <p:nvPr/>
          </p:nvSpPr>
          <p:spPr>
            <a:xfrm>
              <a:off x="5251368" y="1268413"/>
              <a:ext cx="6389770" cy="4480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81EDAB6-70B4-9AA7-7DD5-9E35044EA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8447315" y="1259953"/>
              <a:ext cx="3193824" cy="4480855"/>
            </a:xfrm>
            <a:prstGeom prst="rect">
              <a:avLst/>
            </a:prstGeom>
            <a:effectLst/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108E8DA-442F-8EB7-2E0E-163A9BCF7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5253490" y="1253195"/>
              <a:ext cx="3193824" cy="448085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FA416-7692-2986-79B4-CEF458A2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62D879-CD48-D9EE-EB0C-B6469DB9A8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7783561" cy="3827836"/>
          </a:xfrm>
        </p:spPr>
        <p:txBody>
          <a:bodyPr/>
          <a:lstStyle/>
          <a:p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</a:rPr>
              <a:t>Portrait/interview 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d’une jeune chef à sélectionner parmi les chefs qui participent aux concours dont METRO est partenaire 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-&gt; sélection du chef à venir </a:t>
            </a:r>
            <a:endParaRPr lang="fr-FR" sz="1800" i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BA40A9-A33C-49CB-7453-7C15BC2ADD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62&amp;63 – Le jeune garde à l’honneur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DEEE47-6542-07F0-2C81-76DEAE5DBE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22/08</a:t>
            </a:r>
          </a:p>
        </p:txBody>
      </p:sp>
    </p:spTree>
    <p:extLst>
      <p:ext uri="{BB962C8B-B14F-4D97-AF65-F5344CB8AC3E}">
        <p14:creationId xmlns:p14="http://schemas.microsoft.com/office/powerpoint/2010/main" val="3648625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B3CCF-97CE-4DC9-AF9B-D9DCAE9CCA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7783561" cy="382783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partenariat de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Focus Concours Gilles Goujon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Candidatez à la prochaine édition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de la meilleure brigade de France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B2260E-F53C-40C2-A117-BCB710D366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64&amp;65 – Partenariat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950F2-B0DD-A9F5-B0DA-49AC6D6017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22/08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175C5E-FA52-192A-002A-CBA9BD59D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r="84"/>
          <a:stretch/>
        </p:blipFill>
        <p:spPr>
          <a:xfrm>
            <a:off x="5229187" y="1244639"/>
            <a:ext cx="6411951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461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66&amp;67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407999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Spécial </a:t>
            </a:r>
            <a:r>
              <a:rPr lang="fr-FR" sz="1600" b="1" dirty="0" err="1">
                <a:latin typeface="Avenir Next LT Pro" panose="020B0504020202020204" pitchFamily="34" charset="0"/>
              </a:rPr>
              <a:t>food</a:t>
            </a:r>
            <a:r>
              <a:rPr lang="fr-FR" sz="1600" b="1" dirty="0">
                <a:latin typeface="Avenir Next LT Pro" panose="020B0504020202020204" pitchFamily="34" charset="0"/>
              </a:rPr>
              <a:t> italienne</a:t>
            </a: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Le Low/No Alcool</a:t>
            </a: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DD531D-B036-AA99-48FB-A546D7C63632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22/08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E5615-98CE-10E0-0A3E-9096D03C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3"/>
          <a:stretch/>
        </p:blipFill>
        <p:spPr>
          <a:xfrm>
            <a:off x="5253489" y="1245138"/>
            <a:ext cx="641487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68 – Dans le rétro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405467"/>
            <a:ext cx="6523037" cy="498285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L’omelette norvégienne 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87877"/>
            <a:ext cx="7853917" cy="3081337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HIVER 2025 – Votre pause inspiration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kern="100" dirty="0">
                <a:solidFill>
                  <a:prstClr val="black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Christophe </a:t>
            </a:r>
            <a:r>
              <a:rPr lang="fr-FR" sz="1800" b="1" kern="100" dirty="0" err="1">
                <a:solidFill>
                  <a:prstClr val="black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Bacquié</a:t>
            </a:r>
            <a:r>
              <a:rPr lang="fr-FR" sz="18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fr-FR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Février 2026 :</a:t>
            </a:r>
            <a:r>
              <a:rPr lang="fr-FR" sz="1800" dirty="0">
                <a:latin typeface="Avenir Next LT Pro" panose="020B0504020202020204" pitchFamily="34" charset="0"/>
              </a:rPr>
              <a:t>Gwendal </a:t>
            </a:r>
            <a:r>
              <a:rPr lang="fr-FR" sz="1800" dirty="0" err="1">
                <a:latin typeface="Avenir Next LT Pro" panose="020B0504020202020204" pitchFamily="34" charset="0"/>
              </a:rPr>
              <a:t>Poullenec</a:t>
            </a:r>
            <a:r>
              <a:rPr lang="fr-FR" sz="1800" dirty="0">
                <a:latin typeface="Avenir Next LT Pro" panose="020B0504020202020204" pitchFamily="34" charset="0"/>
              </a:rPr>
              <a:t> PDG Michelin avec ITW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Hors série Pâtisserie- printemps 2026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baptême, communion, mariage -&gt; à voire quelle rubrique…</a:t>
            </a:r>
          </a:p>
          <a:p>
            <a:pPr marL="0" indent="0">
              <a:buNone/>
            </a:pPr>
            <a:endParaRPr lang="fr-FR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800" b="1" dirty="0">
                <a:latin typeface="Avenir Next LT Pro" panose="020B0504020202020204" pitchFamily="34" charset="0"/>
              </a:rPr>
              <a:t>Fin Juin 2026 -&gt;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fr-FR" sz="18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Guillaume Bartholomé  -&gt; à interroger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A84B4D-5CB9-9B83-18F8-F4CF5ADF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357" y="1241250"/>
            <a:ext cx="3206777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70 – L’ustensile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 casse-noix</a:t>
            </a:r>
          </a:p>
          <a:p>
            <a:endParaRPr lang="fr-FR" sz="1800" b="1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71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gastronomie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16/07/2025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22/08/2025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: courant septembre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Date déf de remise des insertions pub le 26/09/2025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21/10/2025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27/10/2025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: 29/10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7B728B-36EC-F6CE-67E3-0398D0FA4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691" y="1233488"/>
            <a:ext cx="3198829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16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4-5 – News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F84CB1B-7462-E0B0-06FF-00EDD2C5B59D}"/>
              </a:ext>
            </a:extLst>
          </p:cNvPr>
          <p:cNvSpPr txBox="1">
            <a:spLocks/>
          </p:cNvSpPr>
          <p:nvPr/>
        </p:nvSpPr>
        <p:spPr bwMode="auto">
          <a:xfrm>
            <a:off x="911294" y="6387699"/>
            <a:ext cx="12605963" cy="4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nouveautés produit d’ici le 22/08 et autres actus METRO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754144-9492-0854-6550-0D1F77761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2"/>
          <a:stretch>
            <a:fillRect/>
          </a:stretch>
        </p:blipFill>
        <p:spPr>
          <a:xfrm>
            <a:off x="8473560" y="1243923"/>
            <a:ext cx="3193164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FD2EE-FA96-A266-7659-70B74568BB0A}"/>
              </a:ext>
            </a:extLst>
          </p:cNvPr>
          <p:cNvSpPr txBox="1">
            <a:spLocks/>
          </p:cNvSpPr>
          <p:nvPr/>
        </p:nvSpPr>
        <p:spPr bwMode="auto">
          <a:xfrm>
            <a:off x="538480" y="1274300"/>
            <a:ext cx="109728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À nouveau sur 2 pages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50FC-FDBA-A22D-1645-24EB4897F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E0C219-C67C-EC47-1089-EF528ED3C7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 – Secrets de table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EA000-73C7-1D7B-42D9-D09A96CC46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Les petites histoires et anecdotes derrière des rituels gastronomiques </a:t>
            </a:r>
          </a:p>
          <a:p>
            <a:r>
              <a:rPr lang="fr-FR" sz="1800" i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Pourquoi trinque-t-on ? ​</a:t>
            </a:r>
          </a:p>
          <a:p>
            <a:r>
              <a:rPr lang="fr-FR" sz="1800" i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D’où vient le pain de table ? ​</a:t>
            </a:r>
          </a:p>
          <a:p>
            <a:r>
              <a:rPr lang="fr-FR" sz="1800" i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L’histoire du service à la française…</a:t>
            </a:r>
          </a:p>
          <a:p>
            <a:endParaRPr lang="fr-FR" sz="1800" b="1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3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 – 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D1EB-5127-4048-8FDD-5B85F6B89C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1893"/>
            <a:ext cx="8473797" cy="1352008"/>
          </a:xfrm>
        </p:spPr>
        <p:txBody>
          <a:bodyPr/>
          <a:lstStyle/>
          <a:p>
            <a:r>
              <a:rPr lang="fr-FR" sz="2000" dirty="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7B2ED7-B7A5-A605-87CF-21A6C7102CF6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évènements et partenariats d’ici le 22/08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6C978F-E88C-FBCD-0A4B-F8351386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2"/>
          <a:stretch/>
        </p:blipFill>
        <p:spPr>
          <a:xfrm>
            <a:off x="8436428" y="1241250"/>
            <a:ext cx="3202819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1FFE-2F99-4571-83F0-2C0C70107F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52" y="4664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8 &amp; 9 +10 &amp; 11 – Tendances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7721" y="1046345"/>
            <a:ext cx="7603539" cy="505812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</a:t>
            </a:r>
            <a:r>
              <a:rPr lang="fr-FR" sz="2000" b="1" dirty="0">
                <a:latin typeface="Avenir Next LT Pro" panose="020B0504020202020204" pitchFamily="34" charset="0"/>
              </a:rPr>
              <a:t>d’1 seule tendance </a:t>
            </a:r>
            <a:r>
              <a:rPr lang="fr-FR" sz="2000" dirty="0">
                <a:latin typeface="Avenir Next LT Pro" panose="020B0504020202020204" pitchFamily="34" charset="0"/>
              </a:rPr>
              <a:t>en restauration </a:t>
            </a:r>
            <a:r>
              <a:rPr lang="fr-FR" sz="2000" b="1" dirty="0">
                <a:latin typeface="Avenir Next LT Pro" panose="020B0504020202020204" pitchFamily="34" charset="0"/>
              </a:rPr>
              <a:t>sur 4 pages</a:t>
            </a:r>
          </a:p>
          <a:p>
            <a:pPr marL="0" indent="0">
              <a:buNone/>
            </a:pPr>
            <a:endParaRPr lang="fr-FR" sz="1400" dirty="0"/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L’IA en restauration 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469" y="1248195"/>
            <a:ext cx="3393679" cy="2375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2784" y="3929207"/>
            <a:ext cx="3382056" cy="2367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8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25027"/>
            <a:ext cx="910431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12, 13, 14, 15, 16 &amp; 17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Chef à la une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3" y="1916113"/>
            <a:ext cx="6427788" cy="3395720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Présentation du chef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son parcours, ses restaurants, sa cuisine 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Semaine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3 recettes : pas forcément entrée/plat/dessert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Iconographie à prévoir </a:t>
            </a:r>
            <a:r>
              <a:rPr lang="fr-FR" sz="1800" dirty="0">
                <a:latin typeface="Avenir Next LT Pro" panose="020B0504020202020204" pitchFamily="34" charset="0"/>
              </a:rPr>
              <a:t>: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portrait du chef,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plat signature,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photo du restaurant (extérieur et intérieur),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photos des cuisines et des ingrédients, astuces/conseils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B81BB4A6-404B-91FF-4519-99EFC20B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 4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B36A62AE-2B31-E083-4ED8-58BFDB88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Image 5" descr="Une image contenant texte, nourriture, assiette, menu&#10;&#10;Le contenu généré par l’IA peut être incorrect.">
            <a:extLst>
              <a:ext uri="{FF2B5EF4-FFF2-40B4-BE49-F238E27FC236}">
                <a16:creationId xmlns:a16="http://schemas.microsoft.com/office/drawing/2014/main" id="{1D11D36A-2C30-2A70-F82A-C011C49F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62" y="4689088"/>
            <a:ext cx="2827891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E2943E-772E-0330-9AA4-E5CCAA3B4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777" y="153488"/>
            <a:ext cx="2831010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734780-E938-68F7-42B1-C1D462F97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767" y="2435269"/>
            <a:ext cx="2830452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1C9AC2-2ED5-A214-9AB7-43DDF933A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929" y="4675107"/>
            <a:ext cx="2836858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Props1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92B3AB-C9FC-49E6-B2F3-383B68018533}">
  <ds:schemaRefs>
    <ds:schemaRef ds:uri="http://purl.org/dc/terms/"/>
    <ds:schemaRef ds:uri="http://www.w3.org/XML/1998/namespace"/>
    <ds:schemaRef ds:uri="http://purl.org/dc/dcmitype/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ff9fb1f-4cb5-40da-bc88-dae69ef8e188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e8583b8a-e4ed-43ea-b306-da2acb0ddc9c}" enabled="0" method="" siteId="{e8583b8a-e4ed-43ea-b306-da2acb0ddc9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5109</TotalTime>
  <Words>1241</Words>
  <Application>Microsoft Office PowerPoint</Application>
  <PresentationFormat>Grand écran</PresentationFormat>
  <Paragraphs>223</Paragraphs>
  <Slides>32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Wingdings</vt:lpstr>
      <vt:lpstr>Arial</vt:lpstr>
      <vt:lpstr>Calibri</vt:lpstr>
      <vt:lpstr>Avenir Next LT Pro</vt:lpstr>
      <vt:lpstr>Helvetica</vt:lpstr>
      <vt:lpstr>Aptos</vt:lpstr>
      <vt:lpstr>1_Thème Office</vt:lpstr>
      <vt:lpstr>Magazine METRO #16 Promo Y/Z -  Décembre  </vt:lpstr>
      <vt:lpstr>Présentation PowerPoint</vt:lpstr>
      <vt:lpstr>Couverture</vt:lpstr>
      <vt:lpstr>Page 3 – Edito Sommaire</vt:lpstr>
      <vt:lpstr>Page 4-5 – News</vt:lpstr>
      <vt:lpstr>Page 6 – Secrets de table</vt:lpstr>
      <vt:lpstr>Page 7 – Agenda </vt:lpstr>
      <vt:lpstr>Pages 8 &amp; 9 +10 &amp; 11 – Tendances </vt:lpstr>
      <vt:lpstr>Pages 12, 13, 14, 15, 16 &amp; 17  Chef à la une </vt:lpstr>
      <vt:lpstr>Pages 18&amp;19 – 20&amp;21 – Reportage producteur </vt:lpstr>
      <vt:lpstr>Pages 22&amp;23 - MDD</vt:lpstr>
      <vt:lpstr>Page 25 – Shopping Catégorie</vt:lpstr>
      <vt:lpstr>Pages 26&amp; 27 - 28 &amp; 29 – Duel de chefs</vt:lpstr>
      <vt:lpstr>Pages 30&amp;31 – 32&amp;33 - 34 – Focus Région</vt:lpstr>
      <vt:lpstr>Page 35 – Shopping Food</vt:lpstr>
      <vt:lpstr>Présentation PowerPoint</vt:lpstr>
      <vt:lpstr>Pages 38 &amp; 39 – CONCEPT DE RESTAURANT</vt:lpstr>
      <vt:lpstr>Pages 40&amp;41 - 42&amp;43 – Focus</vt:lpstr>
      <vt:lpstr>Pages 44&amp;45 – Tour de France des vins </vt:lpstr>
      <vt:lpstr>Pages 46 &amp; 47 – Cocktail du moment</vt:lpstr>
      <vt:lpstr>Page 48&amp;49 – 50 – Service METRO</vt:lpstr>
      <vt:lpstr>Page 51 – RSE</vt:lpstr>
      <vt:lpstr>Pages 52-53 &amp; 54-55 – Produit star </vt:lpstr>
      <vt:lpstr>Page 56 – Shopping Non Food</vt:lpstr>
      <vt:lpstr>Pages 57 – 58&amp;59 – 60&amp;61  – La Gazette de Ferniot</vt:lpstr>
      <vt:lpstr>Pages 62&amp;63 – Le jeune garde à l’honneur </vt:lpstr>
      <vt:lpstr>Pages 64&amp;65 – Partenariat </vt:lpstr>
      <vt:lpstr>Pages 66&amp;67 – Vu sur le web</vt:lpstr>
      <vt:lpstr>Page 68 – Dans le rétro</vt:lpstr>
      <vt:lpstr>Page 70 – L’ustensile</vt:lpstr>
      <vt:lpstr>Page 71 – Quiz 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826</cp:revision>
  <cp:lastPrinted>2023-03-06T14:00:03Z</cp:lastPrinted>
  <dcterms:created xsi:type="dcterms:W3CDTF">2018-09-12T14:44:28Z</dcterms:created>
  <dcterms:modified xsi:type="dcterms:W3CDTF">2025-07-21T14:19:32Z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