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40"/>
  </p:notesMasterIdLst>
  <p:sldIdLst>
    <p:sldId id="1702" r:id="rId5"/>
    <p:sldId id="1886" r:id="rId6"/>
    <p:sldId id="1859" r:id="rId7"/>
    <p:sldId id="1860" r:id="rId8"/>
    <p:sldId id="1861" r:id="rId9"/>
    <p:sldId id="1894" r:id="rId10"/>
    <p:sldId id="1862" r:id="rId11"/>
    <p:sldId id="1865" r:id="rId12"/>
    <p:sldId id="1863" r:id="rId13"/>
    <p:sldId id="1869" r:id="rId14"/>
    <p:sldId id="1866" r:id="rId15"/>
    <p:sldId id="1868" r:id="rId16"/>
    <p:sldId id="1867" r:id="rId17"/>
    <p:sldId id="1877" r:id="rId18"/>
    <p:sldId id="1864" r:id="rId19"/>
    <p:sldId id="1873" r:id="rId20"/>
    <p:sldId id="1899" r:id="rId21"/>
    <p:sldId id="1901" r:id="rId22"/>
    <p:sldId id="1902" r:id="rId23"/>
    <p:sldId id="1903" r:id="rId24"/>
    <p:sldId id="1871" r:id="rId25"/>
    <p:sldId id="1870" r:id="rId26"/>
    <p:sldId id="1896" r:id="rId27"/>
    <p:sldId id="1874" r:id="rId28"/>
    <p:sldId id="1890" r:id="rId29"/>
    <p:sldId id="1885" r:id="rId30"/>
    <p:sldId id="1875" r:id="rId31"/>
    <p:sldId id="1872" r:id="rId32"/>
    <p:sldId id="1895" r:id="rId33"/>
    <p:sldId id="1881" r:id="rId34"/>
    <p:sldId id="1876" r:id="rId35"/>
    <p:sldId id="1878" r:id="rId36"/>
    <p:sldId id="1879" r:id="rId37"/>
    <p:sldId id="1882" r:id="rId38"/>
    <p:sldId id="1888" r:id="rId39"/>
  </p:sldIdLst>
  <p:sldSz cx="12192000" cy="6858000"/>
  <p:notesSz cx="9869488" cy="6738938"/>
  <p:embeddedFontLst>
    <p:embeddedFont>
      <p:font typeface="Avenir Next LT Pro" panose="020B0504020202020204" pitchFamily="34" charset="0"/>
      <p:regular r:id="rId41"/>
      <p:bold r:id="rId42"/>
      <p:italic r:id="rId43"/>
      <p:boldItalic r:id="rId44"/>
    </p:embeddedFont>
    <p:embeddedFont>
      <p:font typeface="Helvetica" panose="020B0604020202020204" pitchFamily="34" charset="0"/>
      <p:regular r:id="rId45"/>
      <p:bold r:id="rId46"/>
      <p:italic r:id="rId47"/>
      <p:boldItalic r:id="rId4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7355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504" userDrawn="1">
          <p15:clr>
            <a:srgbClr val="A4A3A4"/>
          </p15:clr>
        </p15:guide>
        <p15:guide id="5" orient="horz" pos="3634" userDrawn="1">
          <p15:clr>
            <a:srgbClr val="A4A3A4"/>
          </p15:clr>
        </p15:guide>
        <p15:guide id="6" orient="horz" pos="4201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orient="horz" pos="77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C"/>
    <a:srgbClr val="FFE500"/>
    <a:srgbClr val="FFFFFF"/>
    <a:srgbClr val="932645"/>
    <a:srgbClr val="4E6489"/>
    <a:srgbClr val="8A8168"/>
    <a:srgbClr val="512F00"/>
    <a:srgbClr val="DAA478"/>
    <a:srgbClr val="89ACBF"/>
    <a:srgbClr val="CB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F092EA-1FEB-4CEA-A913-661688195771}" v="14" dt="2026-02-27T10:25:04.7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7" autoAdjust="0"/>
    <p:restoredTop sz="87451" autoAdjust="0"/>
  </p:normalViewPr>
  <p:slideViewPr>
    <p:cSldViewPr snapToGrid="0">
      <p:cViewPr varScale="1">
        <p:scale>
          <a:sx n="65" d="100"/>
          <a:sy n="65" d="100"/>
        </p:scale>
        <p:origin x="590" y="48"/>
      </p:cViewPr>
      <p:guideLst>
        <p:guide orient="horz" pos="1207"/>
        <p:guide pos="7355"/>
        <p:guide pos="415"/>
        <p:guide orient="horz" pos="504"/>
        <p:guide orient="horz" pos="3634"/>
        <p:guide orient="horz" pos="4201"/>
        <p:guide pos="347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27/02/2026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&gt;&gt; </a:t>
            </a:r>
            <a:r>
              <a:rPr lang="fr-FR" sz="1200" i="1" kern="1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Guillaume Bartholomé  pour septembre </a:t>
            </a:r>
            <a:br>
              <a:rPr lang="fr-FR" sz="1200" dirty="0">
                <a:latin typeface="Avenir Next LT Pro" panose="020B0504020202020204" pitchFamily="34" charset="0"/>
              </a:rPr>
            </a:b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i="1" dirty="0">
                <a:latin typeface="Avenir Next LT Pro" panose="020B0504020202020204" pitchFamily="34" charset="0"/>
              </a:rPr>
              <a:t>&gt;&gt; Maxence </a:t>
            </a:r>
            <a:r>
              <a:rPr lang="fr-FR" sz="1200" i="1" dirty="0" err="1">
                <a:latin typeface="Avenir Next LT Pro" panose="020B0504020202020204" pitchFamily="34" charset="0"/>
              </a:rPr>
              <a:t>Baruffaldi</a:t>
            </a:r>
            <a:r>
              <a:rPr lang="fr-FR" sz="1200" i="1" dirty="0">
                <a:latin typeface="Avenir Next LT Pro" panose="020B0504020202020204" pitchFamily="34" charset="0"/>
              </a:rPr>
              <a:t> pour le </a:t>
            </a:r>
            <a:r>
              <a:rPr lang="fr-FR" sz="1200" i="1" dirty="0" err="1">
                <a:latin typeface="Avenir Next LT Pro" panose="020B0504020202020204" pitchFamily="34" charset="0"/>
              </a:rPr>
              <a:t>sirha</a:t>
            </a:r>
            <a:r>
              <a:rPr lang="fr-FR" sz="1200" i="1" dirty="0">
                <a:latin typeface="Avenir Next LT Pro" panose="020B0504020202020204" pitchFamily="34" charset="0"/>
              </a:rPr>
              <a:t> </a:t>
            </a:r>
          </a:p>
          <a:p>
            <a:pPr marL="0" indent="0">
              <a:buNone/>
            </a:pPr>
            <a:endParaRPr lang="fr-FR" sz="1200" i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i="1" dirty="0">
                <a:latin typeface="Avenir Next LT Pro" panose="020B0504020202020204" pitchFamily="34" charset="0"/>
              </a:rPr>
              <a:t>&gt;&gt; Edouard Loubet TBC ?</a:t>
            </a: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i="1" dirty="0">
                <a:latin typeface="Avenir Next LT Pro" panose="020B0504020202020204" pitchFamily="34" charset="0"/>
              </a:rPr>
              <a:t>Chef de montagne ?</a:t>
            </a: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Chabichou à Courchevel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Le couvent des minimes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La petite folie (couple)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Ludovix</a:t>
            </a:r>
            <a:r>
              <a:rPr lang="fr-FR" sz="1200" dirty="0">
                <a:latin typeface="Avenir Next LT Pro" panose="020B0504020202020204" pitchFamily="34" charset="0"/>
              </a:rPr>
              <a:t> Schwartz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Gaetant</a:t>
            </a:r>
            <a:r>
              <a:rPr lang="fr-FR" sz="1200" dirty="0">
                <a:latin typeface="Avenir Next LT Pro" panose="020B0504020202020204" pitchFamily="34" charset="0"/>
              </a:rPr>
              <a:t> </a:t>
            </a:r>
            <a:r>
              <a:rPr lang="fr-FR" sz="1200" dirty="0" err="1">
                <a:latin typeface="Avenir Next LT Pro" panose="020B0504020202020204" pitchFamily="34" charset="0"/>
              </a:rPr>
              <a:t>Perrulli</a:t>
            </a:r>
            <a:r>
              <a:rPr lang="fr-FR" sz="1200" dirty="0">
                <a:latin typeface="Avenir Next LT Pro" panose="020B0504020202020204" pitchFamily="34" charset="0"/>
              </a:rPr>
              <a:t> Domaine de la corniche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Prochainement 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1 client de </a:t>
            </a:r>
            <a:r>
              <a:rPr lang="fr-FR" sz="1200" dirty="0" err="1">
                <a:latin typeface="Avenir Next LT Pro" panose="020B0504020202020204" pitchFamily="34" charset="0"/>
              </a:rPr>
              <a:t>lille</a:t>
            </a:r>
            <a:r>
              <a:rPr lang="fr-FR" sz="1200" dirty="0">
                <a:latin typeface="Avenir Next LT Pro" panose="020B0504020202020204" pitchFamily="34" charset="0"/>
              </a:rPr>
              <a:t> avec 2 estaminets</a:t>
            </a: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Bouchon lyonnais avec certification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399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745A2-FD0D-7770-2001-F71D6467E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66E5AA7-0B67-9FC0-5FE8-F7A2481D71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3B029E-ECE7-2CF6-A3E2-489954E93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DBB2A8-1592-7E77-F6A0-1843ADC67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252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323C5-1C6A-85C1-4EFB-986D80FE7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D13D5A4-B594-6AD5-9FEF-5498EBC762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03A47F3-F5B7-9256-968A-C4E8306A5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2EBB9B-7DE1-5C40-6333-43AD081677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628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7876C-4894-AE27-453C-68FC88067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DFF51AA-4D95-B601-94B3-7682DE8B97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82C3FF-BDD1-43B9-9449-FAECABFFA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BC42FB-55C9-C29C-066B-2B91905B4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208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125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37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11A64-7EAB-872B-2168-EB9AF5332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1067BB-86CE-85E0-D6F3-FDEBF6E91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C1047F-E77A-C229-61B7-752BC1229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https://www.metro.fr/inspiration/recette-chef/cocktail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AA264F-9F6E-B052-6DB8-D4A442595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896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attente  Tiphany et Irène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871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713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latin typeface="Avenir Next LT Pro" panose="020B0504020202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581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latin typeface="Avenir Next LT Pro" panose="020B0504020202020204" pitchFamily="34" charset="0"/>
              </a:rPr>
              <a:t>Les brunchs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687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6A8CC-C33F-CEB9-9B0B-5DD68E95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C2A4D7A-1881-E107-38EC-FBE79EE71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DE4D8F-1F89-01B4-F83E-4C50F16A3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51A621-B966-1B19-B9CA-0EFDB04E8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54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78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501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775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260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3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latin typeface="Avenir Next LT Pro" panose="020B0504020202020204" pitchFamily="34" charset="0"/>
              </a:rPr>
              <a:t>Pour sept: Les laits, végétaux…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922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671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660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911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43DA7-CFE0-716E-ED1D-2C059EF40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45B9EE5-F7A6-3E64-04AB-E101A894C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FE242A7-5C47-754E-7CB0-152B2C7B2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fr-FR" dirty="0"/>
            </a:br>
            <a:r>
              <a:rPr lang="fr-FR" dirty="0"/>
              <a:t>Concept sept ou février : Le chalet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ED0206-89A3-FF9E-B0E9-9F539F621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126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27/02/2026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27/02/2026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27/02/2026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27/02/2026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27/02/2026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27/02/2026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27/02/2026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27/02/2026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27/02/2026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27/02/2026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27/02/2026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27/02/2026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Une image contenant jaun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2F1C1D80-55D0-3B11-8D0A-B93C2E2E43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26" y="5937099"/>
            <a:ext cx="2391052" cy="9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ro-local.fr/producteur/%C3%A9ric-roche-Tapenade" TargetMode="External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ro.fr/blog/conseils-management-millenials-restauran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18" Type="http://schemas.openxmlformats.org/officeDocument/2006/relationships/image" Target="../media/image20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10" Type="http://schemas.openxmlformats.org/officeDocument/2006/relationships/image" Target="../media/image12.emf"/><Relationship Id="rId19" Type="http://schemas.openxmlformats.org/officeDocument/2006/relationships/image" Target="../media/image21.jp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ro.fr/marketplace/product/e3204f64-f815-4892-a584-f74095d97e65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hyperlink" Target="https://www.metro.fr/marketplace/product/34080ded-7d5e-44ef-b831-7ebf57c1a8b8" TargetMode="External"/><Relationship Id="rId4" Type="http://schemas.openxmlformats.org/officeDocument/2006/relationships/hyperlink" Target="https://www.metro.fr/marketplace/product/2e4e5398-3600-4ef2-a7af-f46bf620ed9e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esfrancais.press/letiquette-a-table-le-langage-secret-des-couvert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11483"/>
            <a:ext cx="10363200" cy="1470025"/>
          </a:xfrm>
        </p:spPr>
        <p:txBody>
          <a:bodyPr/>
          <a:lstStyle/>
          <a:p>
            <a:pPr algn="l"/>
            <a:r>
              <a:rPr lang="fr-FR" sz="6600" b="1" dirty="0">
                <a:latin typeface="Avenir Next LT Pro" panose="020B0504020202020204" pitchFamily="34" charset="0"/>
              </a:rPr>
              <a:t>Magazine METRO #18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2400" dirty="0">
                <a:latin typeface="Avenir Next LT Pro" panose="020B0504020202020204" pitchFamily="34" charset="0"/>
              </a:rPr>
              <a:t>Promo N/O - Juillet</a:t>
            </a:r>
            <a:br>
              <a:rPr lang="fr-FR" sz="2400" dirty="0">
                <a:latin typeface="Avenir Next LT Pro" panose="020B0504020202020204" pitchFamily="34" charset="0"/>
              </a:rPr>
            </a:br>
            <a:br>
              <a:rPr lang="fr-FR" sz="2400" dirty="0">
                <a:latin typeface="Avenir Next LT Pro" panose="020B0504020202020204" pitchFamily="34" charset="0"/>
              </a:rPr>
            </a:br>
            <a:endParaRPr lang="fr-FR" sz="6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8383C8-E824-4002-B369-310BA56933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1308" y="1905674"/>
            <a:ext cx="7655651" cy="188088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Réaliser un reportage chez un producteur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pour mettre en avant son savoir-faire et ses produits :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Éric Roche et sa tapenade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  <a:hlinkClick r:id="rId3"/>
              </a:rPr>
              <a:t>https://www.metro-local.fr/producteur/%C3%A9ric-roche-Tapenade</a:t>
            </a:r>
            <a:r>
              <a:rPr lang="fr-FR" sz="1800" dirty="0">
                <a:latin typeface="Avenir Next LT Pro" panose="020B0504020202020204" pitchFamily="34" charset="0"/>
              </a:rPr>
              <a:t> 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7C70E-9F64-4DE1-A1FF-BE4DD61785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83295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18&amp;19 – 20&amp;21 – Reportage producteur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AC3F07-8794-A4BD-AEA5-2E360A917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9"/>
          <a:stretch>
            <a:fillRect/>
          </a:stretch>
        </p:blipFill>
        <p:spPr>
          <a:xfrm>
            <a:off x="8327803" y="1235213"/>
            <a:ext cx="1671394" cy="23794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78C5D7E-ED65-A4F2-66D6-3DB634FE1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/>
          <a:stretch>
            <a:fillRect/>
          </a:stretch>
        </p:blipFill>
        <p:spPr>
          <a:xfrm>
            <a:off x="9997440" y="1233488"/>
            <a:ext cx="1671394" cy="237947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68618B-A9C9-B152-B39A-AC4BFD120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r="3914"/>
          <a:stretch>
            <a:fillRect/>
          </a:stretch>
        </p:blipFill>
        <p:spPr>
          <a:xfrm>
            <a:off x="8406446" y="4033219"/>
            <a:ext cx="1636713" cy="23794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0BC0CB-CCFB-52E3-D641-D9DC0113FC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r="1924"/>
          <a:stretch>
            <a:fillRect/>
          </a:stretch>
        </p:blipFill>
        <p:spPr>
          <a:xfrm>
            <a:off x="10039349" y="4035304"/>
            <a:ext cx="1636713" cy="237947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881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F68F6-986B-4683-8D82-39DA530AB8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7424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22&amp;23 - MDD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9F0637-E214-4158-9DF8-DAFC2A5DF4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2"/>
            <a:ext cx="5356642" cy="3742747"/>
          </a:xfrm>
        </p:spPr>
        <p:txBody>
          <a:bodyPr/>
          <a:lstStyle/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Démarche extra frais METRO 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Je vous joins un doc sur cet engagement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METRO</a:t>
            </a:r>
          </a:p>
          <a:p>
            <a:endParaRPr lang="fr-FR" sz="1800" spc="-15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191162-9BAC-D90C-ADB3-138216ACD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6643" y="1241250"/>
            <a:ext cx="6309976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DA8CE0F-8FBF-CC86-BA91-AB53D2DD60CC}"/>
              </a:ext>
            </a:extLst>
          </p:cNvPr>
          <p:cNvSpPr txBox="1"/>
          <p:nvPr/>
        </p:nvSpPr>
        <p:spPr>
          <a:xfrm>
            <a:off x="838200" y="640891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 contenu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114590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82585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25 – Shopping Catégorie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302" y="1916113"/>
            <a:ext cx="7905449" cy="3821326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une catégorie de produits et proposer différents types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différentes marques vendues chez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L’happy </a:t>
            </a:r>
            <a:r>
              <a:rPr lang="fr-FR" sz="1800" b="1" dirty="0" err="1">
                <a:latin typeface="Avenir Next LT Pro" panose="020B0504020202020204" pitchFamily="34" charset="0"/>
              </a:rPr>
              <a:t>hour</a:t>
            </a:r>
            <a:r>
              <a:rPr lang="fr-FR" sz="1800" b="1" dirty="0">
                <a:latin typeface="Avenir Next LT Pro" panose="020B0504020202020204" pitchFamily="34" charset="0"/>
              </a:rPr>
              <a:t> : tout pour une planche réussie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A91835-2B1A-36DD-1B7E-0798B111D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t="1381" r="2742" b="1381"/>
          <a:stretch>
            <a:fillRect/>
          </a:stretch>
        </p:blipFill>
        <p:spPr>
          <a:xfrm>
            <a:off x="8467750" y="1244533"/>
            <a:ext cx="3194711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18AB34E-99E0-F373-1003-B49180AFEEB9}"/>
              </a:ext>
            </a:extLst>
          </p:cNvPr>
          <p:cNvSpPr txBox="1"/>
          <p:nvPr/>
        </p:nvSpPr>
        <p:spPr>
          <a:xfrm>
            <a:off x="915318" y="6419334"/>
            <a:ext cx="800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METRO : communiquer les produits d’ici 17/03</a:t>
            </a:r>
          </a:p>
        </p:txBody>
      </p:sp>
    </p:spTree>
    <p:extLst>
      <p:ext uri="{BB962C8B-B14F-4D97-AF65-F5344CB8AC3E}">
        <p14:creationId xmlns:p14="http://schemas.microsoft.com/office/powerpoint/2010/main" val="2722813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028D1-DE7A-4B43-A405-5D21846D75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7271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26 &amp; 27 - 28 &amp; 29 – Duel de chefs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6A9EA4-CE4B-4D10-B056-BB2545976E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289" y="1928382"/>
            <a:ext cx="6671514" cy="386210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1 page portrait, 1 page produit, 2 pages recettes</a:t>
            </a: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Propositions de produits (en attente confirmation METRO)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La fleur de courgette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Le fenouil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La burrata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Le turbot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La pastèque ou le melon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C4BD6E-87D7-5AF1-B7C2-1A68B7BFB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" b="324"/>
          <a:stretch/>
        </p:blipFill>
        <p:spPr>
          <a:xfrm>
            <a:off x="827375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ECA247-C14F-5304-AF41-367FA6ACA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8382" y="4050647"/>
            <a:ext cx="3387681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39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DDF71-88DF-4D6E-B3D3-2EF6234761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5" y="347542"/>
            <a:ext cx="790807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30&amp;31 – 32&amp;33 et 34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Focus Région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B7F2D-33F2-486B-B64C-05ECCCA265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491168" cy="412127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Découvrir une région aux travers de ses produits 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Les îles de la côte Atlantique : </a:t>
            </a:r>
          </a:p>
          <a:p>
            <a:pPr lvl="1"/>
            <a:r>
              <a:rPr lang="fr-FR" sz="1600" b="1" dirty="0">
                <a:latin typeface="Avenir Next LT Pro" panose="020B0504020202020204" pitchFamily="34" charset="0"/>
              </a:rPr>
              <a:t>Oléron, Ré, </a:t>
            </a:r>
            <a:r>
              <a:rPr lang="fr-FR" sz="1600" b="1" dirty="0" err="1">
                <a:latin typeface="Avenir Next LT Pro" panose="020B0504020202020204" pitchFamily="34" charset="0"/>
              </a:rPr>
              <a:t>Noiremoutier</a:t>
            </a:r>
            <a:r>
              <a:rPr lang="fr-FR" sz="1600" b="1" dirty="0">
                <a:latin typeface="Avenir Next LT Pro" panose="020B0504020202020204" pitchFamily="34" charset="0"/>
              </a:rPr>
              <a:t>, Aix, Groix, d’Yeu</a:t>
            </a:r>
          </a:p>
          <a:p>
            <a:pPr lvl="1"/>
            <a:r>
              <a:rPr lang="fr-FR" sz="1600" dirty="0">
                <a:latin typeface="Avenir Next LT Pro" panose="020B0504020202020204" pitchFamily="34" charset="0"/>
              </a:rPr>
              <a:t>sel, pomme  de terre, huîtres …(pays de la Loire, Aquitaine..) 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5A0461-A81B-951B-A55E-6A15A31A7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48588"/>
          <a:stretch>
            <a:fillRect/>
          </a:stretch>
        </p:blipFill>
        <p:spPr>
          <a:xfrm>
            <a:off x="8756727" y="4643981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95E4D3-BEF0-5185-C899-C90839D18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7037" y="168817"/>
            <a:ext cx="2846670" cy="202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0A8B8D-5D81-9EA2-A571-475FB51E6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8229" y="2407449"/>
            <a:ext cx="2844288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A2E3392-EA4D-D7E2-DAD5-7D3BFE6C152F}"/>
              </a:ext>
            </a:extLst>
          </p:cNvPr>
          <p:cNvSpPr txBox="1"/>
          <p:nvPr/>
        </p:nvSpPr>
        <p:spPr>
          <a:xfrm>
            <a:off x="915318" y="6419334"/>
            <a:ext cx="800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METRO : communiquer les produits d’ici 17/03</a:t>
            </a:r>
          </a:p>
        </p:txBody>
      </p:sp>
    </p:spTree>
    <p:extLst>
      <p:ext uri="{BB962C8B-B14F-4D97-AF65-F5344CB8AC3E}">
        <p14:creationId xmlns:p14="http://schemas.microsoft.com/office/powerpoint/2010/main" val="2760046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252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35 – Shopping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926871"/>
            <a:ext cx="7205134" cy="415234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différentes marques, vendus chez METRO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tomate avec quoi ? Il n’y a pas que la Mozza !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Différentes associations de fromages avec la tomate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E3B7C4-E57E-E30A-7E84-AE36F6A3F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118" r="144" b="-118"/>
          <a:stretch>
            <a:fillRect/>
          </a:stretch>
        </p:blipFill>
        <p:spPr>
          <a:xfrm>
            <a:off x="8439461" y="1238770"/>
            <a:ext cx="3232402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A663DAE-C8CA-9B58-C3EB-0D948F488DC0}"/>
              </a:ext>
            </a:extLst>
          </p:cNvPr>
          <p:cNvSpPr txBox="1"/>
          <p:nvPr/>
        </p:nvSpPr>
        <p:spPr>
          <a:xfrm>
            <a:off x="838200" y="64144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2391424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9EB0C09-CD8F-C549-2ACD-F570F365C973}"/>
              </a:ext>
            </a:extLst>
          </p:cNvPr>
          <p:cNvSpPr txBox="1">
            <a:spLocks/>
          </p:cNvSpPr>
          <p:nvPr/>
        </p:nvSpPr>
        <p:spPr bwMode="auto">
          <a:xfrm>
            <a:off x="546100" y="635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36 &amp; 37 – Management &amp; business 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55B09CA-3848-9001-884E-D86DAB0B156B}"/>
              </a:ext>
            </a:extLst>
          </p:cNvPr>
          <p:cNvSpPr txBox="1">
            <a:spLocks/>
          </p:cNvSpPr>
          <p:nvPr/>
        </p:nvSpPr>
        <p:spPr bwMode="auto">
          <a:xfrm>
            <a:off x="550864" y="1926871"/>
            <a:ext cx="4515812" cy="352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latin typeface="Avenir Next LT Pro" panose="020B0504020202020204" pitchFamily="34" charset="0"/>
              </a:rPr>
              <a:t>Management : 6 conseils pour l’adapter aux générations </a:t>
            </a:r>
            <a:r>
              <a:rPr lang="fr-FR" sz="24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Z</a:t>
            </a:r>
            <a:endParaRPr lang="fr-FR" sz="1800" b="1" dirty="0">
              <a:highlight>
                <a:srgbClr val="FFFF00"/>
              </a:highlight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  <a:hlinkClick r:id="rId3"/>
              </a:rPr>
              <a:t>https://www.metro.fr/blog/conseils-management-millenials-restaurant</a:t>
            </a:r>
            <a:r>
              <a:rPr lang="fr-FR" sz="1800" dirty="0">
                <a:latin typeface="Avenir Next LT Pro" panose="020B050402020202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803E83-E461-80F7-5945-61A45F095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6330" y="1243888"/>
            <a:ext cx="6370708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354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00C68-B507-2C96-B3B7-7A2555B29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659534-81AA-9E01-CF61-0AEA4D452EE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250" y="1104896"/>
            <a:ext cx="8785026" cy="612775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b="1" dirty="0"/>
              <a:t>LES FILS À MAMAN – </a:t>
            </a:r>
            <a:br>
              <a:rPr lang="fr-FR" sz="2400" b="1" dirty="0"/>
            </a:br>
            <a:r>
              <a:rPr lang="fr-FR" sz="2400" b="1" dirty="0"/>
              <a:t>Quand la </a:t>
            </a:r>
            <a:r>
              <a:rPr lang="fr-FR" sz="2400" b="1" dirty="0" err="1"/>
              <a:t>comfort</a:t>
            </a:r>
            <a:r>
              <a:rPr lang="fr-FR" sz="2400" b="1" dirty="0"/>
              <a:t> </a:t>
            </a:r>
            <a:r>
              <a:rPr lang="fr-FR" sz="2400" b="1" dirty="0" err="1"/>
              <a:t>food</a:t>
            </a:r>
            <a:r>
              <a:rPr lang="fr-FR" sz="2400" b="1" dirty="0"/>
              <a:t> devient un concept</a:t>
            </a:r>
            <a:endParaRPr lang="fr-FR" sz="1200" b="1" dirty="0">
              <a:latin typeface="Avenir Next LT Pro" panose="020B0504020202020204" pitchFamily="34" charset="0"/>
            </a:endParaRP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C58E632D-1FBC-B794-CF36-3E13EBE260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A0D29B9C-75EC-6EA6-9D59-AD8435F221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263523E1-985F-2D34-D960-885DB31E0D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06E5221C-2559-927B-228A-A0FB707662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CF78F2FF-1417-7E5F-11D5-452B7BA4AB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F6B74C3F-229B-9759-79DC-ACBAD64EF3D0}"/>
              </a:ext>
            </a:extLst>
          </p:cNvPr>
          <p:cNvSpPr txBox="1">
            <a:spLocks/>
          </p:cNvSpPr>
          <p:nvPr/>
        </p:nvSpPr>
        <p:spPr bwMode="auto">
          <a:xfrm>
            <a:off x="2405903" y="2373961"/>
            <a:ext cx="6114322" cy="367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latin typeface="Avenir Next LT Pro" panose="020B0504020202020204" pitchFamily="34" charset="0"/>
              </a:rPr>
              <a:t>Concept : </a:t>
            </a:r>
            <a:r>
              <a:rPr lang="fr-FR" sz="1600" dirty="0">
                <a:latin typeface="Avenir Next LT Pro" panose="020B0504020202020204" pitchFamily="34" charset="0"/>
              </a:rPr>
              <a:t>Un restaurant régressif et nostalgique,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une cuisine "comme à la maison", inspirée des plats de l’enfance.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Le tout dans un décor truffé de jouets vintage, BD et références pop-culture des années 80-90.</a:t>
            </a:r>
          </a:p>
          <a:p>
            <a:pPr lvl="1"/>
            <a:endParaRPr lang="fr-FR" sz="12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Créateurs </a:t>
            </a:r>
            <a:r>
              <a:rPr lang="fr-FR" sz="1600" dirty="0">
                <a:latin typeface="Avenir Next LT Pro" panose="020B0504020202020204" pitchFamily="34" charset="0"/>
              </a:rPr>
              <a:t>: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Imaginé par une bande de copains trentenaires, passionnés de bouffe </a:t>
            </a:r>
            <a:br>
              <a:rPr lang="fr-FR" sz="1200" dirty="0">
                <a:latin typeface="Avenir Next LT Pro" panose="020B0504020202020204" pitchFamily="34" charset="0"/>
              </a:rPr>
            </a:br>
            <a:r>
              <a:rPr lang="fr-FR" sz="1200" dirty="0">
                <a:latin typeface="Avenir Next LT Pro" panose="020B0504020202020204" pitchFamily="34" charset="0"/>
              </a:rPr>
              <a:t>et de bonne humeur,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un lieu à leur image : décomplexé, chaleureux, et surtout généreux.</a:t>
            </a:r>
          </a:p>
          <a:p>
            <a:pPr lvl="1"/>
            <a:endParaRPr lang="fr-FR" sz="12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Partis pris :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Tout ici est pensé pour réveiller les souvenirs : déco kitsch assumée, </a:t>
            </a:r>
            <a:br>
              <a:rPr lang="fr-FR" sz="1200" dirty="0">
                <a:latin typeface="Avenir Next LT Pro" panose="020B0504020202020204" pitchFamily="34" charset="0"/>
              </a:rPr>
            </a:br>
            <a:r>
              <a:rPr lang="fr-FR" sz="1200" dirty="0">
                <a:latin typeface="Avenir Next LT Pro" panose="020B0504020202020204" pitchFamily="34" charset="0"/>
              </a:rPr>
              <a:t>plats ultra réconfortants et ambiance bon enfant. </a:t>
            </a:r>
          </a:p>
          <a:p>
            <a:pPr lvl="1"/>
            <a:endParaRPr lang="fr-FR" sz="12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Plats cultes :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Cordon bleu croustillant du « Père Doudou »,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coquillettes au jambon façon risotto,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tiramisu au Kinder ou mousse au chocolat du mercredi. </a:t>
            </a:r>
          </a:p>
        </p:txBody>
      </p:sp>
      <p:pic>
        <p:nvPicPr>
          <p:cNvPr id="16" name="Image 15" descr="Une image contenant meubles, chaise, Table de cuisine et de salle à manger, table basse&#10;&#10;Le contenu généré par l’IA peut être incorrect.">
            <a:extLst>
              <a:ext uri="{FF2B5EF4-FFF2-40B4-BE49-F238E27FC236}">
                <a16:creationId xmlns:a16="http://schemas.microsoft.com/office/drawing/2014/main" id="{9E407996-3DA9-BE92-1137-9EF4FFE2B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3580"/>
            <a:ext cx="2334065" cy="3084512"/>
          </a:xfrm>
          <a:prstGeom prst="rect">
            <a:avLst/>
          </a:prstGeom>
        </p:spPr>
      </p:pic>
      <p:pic>
        <p:nvPicPr>
          <p:cNvPr id="24" name="Image 23" descr="Une image contenant nourriture, personne, Restauration rapide, légume&#10;&#10;Le contenu généré par l’IA peut être incorrect.">
            <a:extLst>
              <a:ext uri="{FF2B5EF4-FFF2-40B4-BE49-F238E27FC236}">
                <a16:creationId xmlns:a16="http://schemas.microsoft.com/office/drawing/2014/main" id="{03A0AD12-58A1-74EF-8CAB-5F3642518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3" y="3694000"/>
            <a:ext cx="2320542" cy="3124037"/>
          </a:xfrm>
          <a:prstGeom prst="rect">
            <a:avLst/>
          </a:prstGeom>
        </p:spPr>
      </p:pic>
      <p:pic>
        <p:nvPicPr>
          <p:cNvPr id="26" name="Image 25" descr="Une image contenant texte, intérieur&#10;&#10;Le contenu généré par l’IA peut être incorrect.">
            <a:extLst>
              <a:ext uri="{FF2B5EF4-FFF2-40B4-BE49-F238E27FC236}">
                <a16:creationId xmlns:a16="http://schemas.microsoft.com/office/drawing/2014/main" id="{94E666DB-92A0-CEB6-7CB9-883F6FF90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368" y="-12542"/>
            <a:ext cx="2684090" cy="332963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E72FC10-0A12-BD3A-8B82-2A99193EB2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832" y="75132"/>
            <a:ext cx="10972800" cy="1143000"/>
          </a:xfrm>
        </p:spPr>
        <p:txBody>
          <a:bodyPr/>
          <a:lstStyle/>
          <a:p>
            <a:pPr algn="l"/>
            <a:r>
              <a:rPr lang="fr-FR" sz="3600" b="1" spc="-150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pic>
        <p:nvPicPr>
          <p:cNvPr id="33" name="Image 32" descr="Une image contenant personne, nourriture, intérieur, habits&#10;&#10;Le contenu généré par l’IA peut être incorrect.">
            <a:extLst>
              <a:ext uri="{FF2B5EF4-FFF2-40B4-BE49-F238E27FC236}">
                <a16:creationId xmlns:a16="http://schemas.microsoft.com/office/drawing/2014/main" id="{2FB0BBB3-940E-77E3-0823-BC8F0F5D0C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2481" t="-285" r="12481" b="285"/>
          <a:stretch>
            <a:fillRect/>
          </a:stretch>
        </p:blipFill>
        <p:spPr>
          <a:xfrm>
            <a:off x="9520368" y="3266317"/>
            <a:ext cx="2684091" cy="3602520"/>
          </a:xfrm>
          <a:prstGeom prst="rect">
            <a:avLst/>
          </a:prstGeom>
        </p:spPr>
      </p:pic>
      <p:pic>
        <p:nvPicPr>
          <p:cNvPr id="35" name="Image 34" descr="Une image contenant vaisselle, repas, assiette, Plat&#10;&#10;Le contenu généré par l’IA peut être incorrect.">
            <a:extLst>
              <a:ext uri="{FF2B5EF4-FFF2-40B4-BE49-F238E27FC236}">
                <a16:creationId xmlns:a16="http://schemas.microsoft.com/office/drawing/2014/main" id="{47E63608-8E1D-0D75-78F2-AF0205712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6508" y="2858954"/>
            <a:ext cx="1754389" cy="31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07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514D8-DB19-6ABE-E28E-BACC06014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4D8CF2-5E63-15D1-BB9B-37A899159C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250" y="1104896"/>
            <a:ext cx="8785026" cy="731729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dirty="0"/>
              <a:t>MAISON GUISET</a:t>
            </a:r>
            <a:br>
              <a:rPr lang="fr-FR" sz="2400" dirty="0"/>
            </a:br>
            <a:r>
              <a:rPr lang="fr-FR" sz="2400" dirty="0"/>
              <a:t>De l’élevage à l’assiette</a:t>
            </a: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CE344DB0-5E53-758A-2AF5-04D8091AEA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2B5B9CD2-B49B-D319-9817-1CA71D6F52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E973CC28-F607-86BE-3FF0-71CC20325E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6989A909-995B-9093-1F58-ED0AFF670D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7880126C-AF85-7BB0-5992-019987FFA7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C38AF633-0A00-46BD-5A87-FA5F136CE511}"/>
              </a:ext>
            </a:extLst>
          </p:cNvPr>
          <p:cNvSpPr txBox="1">
            <a:spLocks/>
          </p:cNvSpPr>
          <p:nvPr/>
        </p:nvSpPr>
        <p:spPr bwMode="auto">
          <a:xfrm>
            <a:off x="2396472" y="2183410"/>
            <a:ext cx="6114322" cy="401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latin typeface="Avenir Next LT Pro" panose="020B0504020202020204" pitchFamily="34" charset="0"/>
              </a:rPr>
              <a:t>Concept :</a:t>
            </a:r>
            <a:r>
              <a:rPr lang="fr-FR" sz="1600" dirty="0">
                <a:latin typeface="Avenir Next LT Pro" panose="020B0504020202020204" pitchFamily="34" charset="0"/>
              </a:rPr>
              <a:t> restaurant boucherie qui combine l’élevage familial et la cuisine plaisir (région de Reims)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La viande servie provient directement de l’élevage de la famille </a:t>
            </a:r>
            <a:r>
              <a:rPr lang="fr-FR" sz="1600" dirty="0" err="1">
                <a:latin typeface="Avenir Next LT Pro" panose="020B0504020202020204" pitchFamily="34" charset="0"/>
              </a:rPr>
              <a:t>Guiset</a:t>
            </a:r>
            <a:r>
              <a:rPr lang="fr-FR" sz="1600" dirty="0">
                <a:latin typeface="Avenir Next LT Pro" panose="020B0504020202020204" pitchFamily="34" charset="0"/>
              </a:rPr>
              <a:t>.</a:t>
            </a:r>
          </a:p>
          <a:p>
            <a:endParaRPr lang="fr-FR" sz="9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Origines </a:t>
            </a:r>
            <a:r>
              <a:rPr lang="fr-FR" sz="1600" dirty="0">
                <a:latin typeface="Avenir Next LT Pro" panose="020B0504020202020204" pitchFamily="34" charset="0"/>
              </a:rPr>
              <a:t>: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Au départ -&gt; un élevage bovin familial,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puis vient la création d’une boucherie dans les années 60.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En 2021, la troisième génération ouvre La Table de la Maison </a:t>
            </a:r>
            <a:r>
              <a:rPr lang="fr-FR" sz="1200" dirty="0" err="1">
                <a:latin typeface="Avenir Next LT Pro" panose="020B0504020202020204" pitchFamily="34" charset="0"/>
              </a:rPr>
              <a:t>Guiset</a:t>
            </a:r>
            <a:r>
              <a:rPr lang="fr-FR" sz="1200" dirty="0">
                <a:latin typeface="Avenir Next LT Pro" panose="020B0504020202020204" pitchFamily="34" charset="0"/>
              </a:rPr>
              <a:t>,</a:t>
            </a:r>
          </a:p>
          <a:p>
            <a:pPr lvl="1"/>
            <a:endParaRPr lang="fr-FR" sz="9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Partis pris :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Une carte courte, 100 % maison, qui valorise chaque morceau : du tartare au ris de veau en passant par les terrines ou les frites à la graisse de bœuf.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La viande est découpée à la minute et servie dans une ambiance chaleureuse et sans prétention</a:t>
            </a:r>
          </a:p>
          <a:p>
            <a:pPr lvl="1"/>
            <a:endParaRPr lang="fr-FR" sz="9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Plats phares :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Entrecôte ou côte de bœuf de leur élevage, burger de bœuf maison, foie gras, pâté en croûte, ris de veau, volailles fermières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Accompagnés de frites maison ou de légumes de saison.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BD3D0C-E434-3B56-B169-B99528950A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7513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pic>
        <p:nvPicPr>
          <p:cNvPr id="6" name="Image 5" descr="Une image contenant habits, herbe, plein air, personne&#10;&#10;Le contenu généré par l’IA peut être incorrect.">
            <a:extLst>
              <a:ext uri="{FF2B5EF4-FFF2-40B4-BE49-F238E27FC236}">
                <a16:creationId xmlns:a16="http://schemas.microsoft.com/office/drawing/2014/main" id="{43AFBF3E-625B-836F-36E7-F3AD9B6BA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357" y="952500"/>
            <a:ext cx="3834643" cy="2781300"/>
          </a:xfrm>
          <a:prstGeom prst="rect">
            <a:avLst/>
          </a:prstGeom>
        </p:spPr>
      </p:pic>
      <p:pic>
        <p:nvPicPr>
          <p:cNvPr id="9" name="Image 8" descr="Une image contenant personne, habits, homme, Visage humain&#10;&#10;Le contenu généré par l’IA peut être incorrect.">
            <a:extLst>
              <a:ext uri="{FF2B5EF4-FFF2-40B4-BE49-F238E27FC236}">
                <a16:creationId xmlns:a16="http://schemas.microsoft.com/office/drawing/2014/main" id="{EC7F22EE-0930-2A2C-102F-340745E820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4675"/>
          <a:stretch>
            <a:fillRect/>
          </a:stretch>
        </p:blipFill>
        <p:spPr>
          <a:xfrm>
            <a:off x="1" y="4513704"/>
            <a:ext cx="2283724" cy="2351734"/>
          </a:xfrm>
          <a:prstGeom prst="rect">
            <a:avLst/>
          </a:prstGeom>
        </p:spPr>
      </p:pic>
      <p:pic>
        <p:nvPicPr>
          <p:cNvPr id="11" name="Image 10" descr="Une image contenant mur, meubles, intérieur, Table de cuisine et de salle à manger&#10;&#10;Le contenu généré par l’IA peut être incorrect.">
            <a:extLst>
              <a:ext uri="{FF2B5EF4-FFF2-40B4-BE49-F238E27FC236}">
                <a16:creationId xmlns:a16="http://schemas.microsoft.com/office/drawing/2014/main" id="{97C8AE62-2125-3064-3C9B-7C674BEA9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652" y="3733800"/>
            <a:ext cx="3656670" cy="2737614"/>
          </a:xfrm>
          <a:prstGeom prst="rect">
            <a:avLst/>
          </a:prstGeom>
        </p:spPr>
      </p:pic>
      <p:pic>
        <p:nvPicPr>
          <p:cNvPr id="18" name="Image 17" descr="Une image contenant nourriture, vaisselle, personne, boisson&#10;&#10;Le contenu généré par l’IA peut être incorrect.">
            <a:extLst>
              <a:ext uri="{FF2B5EF4-FFF2-40B4-BE49-F238E27FC236}">
                <a16:creationId xmlns:a16="http://schemas.microsoft.com/office/drawing/2014/main" id="{900B9C57-7E68-208A-113A-9220C5E38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322" y="1287278"/>
            <a:ext cx="1974569" cy="322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4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3A228-AAFB-2886-D06B-ADD07C0C8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9B99FE-32A6-D7CE-EE8F-BF2E2DD71D1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99076" y="1034558"/>
            <a:ext cx="7849876" cy="731729"/>
          </a:xfrm>
        </p:spPr>
        <p:txBody>
          <a:bodyPr/>
          <a:lstStyle/>
          <a:p>
            <a:pPr marL="0" indent="0" algn="ctr">
              <a:buNone/>
            </a:pPr>
            <a:r>
              <a:rPr lang="fr-FR" sz="2800" b="1" dirty="0"/>
              <a:t>HALO PARIS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2400" dirty="0"/>
              <a:t>Le restaurant hybride qui mêle gastronomie et design</a:t>
            </a: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DBFA166D-BF04-80CF-2D20-9552A1D4BE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A59A51CC-E57D-B237-AF6F-A400C22EA5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D465E1F7-6141-3011-395D-58D3951E7F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635CCE6D-61D3-0F2F-1B0F-E0BE0C97D8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92C667CC-9953-F91D-7ACA-63B040503A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42A1FFCD-34AC-DD54-0C46-06516B49A241}"/>
              </a:ext>
            </a:extLst>
          </p:cNvPr>
          <p:cNvSpPr txBox="1">
            <a:spLocks/>
          </p:cNvSpPr>
          <p:nvPr/>
        </p:nvSpPr>
        <p:spPr bwMode="auto">
          <a:xfrm>
            <a:off x="2199076" y="2031010"/>
            <a:ext cx="7282049" cy="475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latin typeface="Avenir Next LT Pro" panose="020B0504020202020204" pitchFamily="34" charset="0"/>
              </a:rPr>
              <a:t>Concept</a:t>
            </a:r>
            <a:r>
              <a:rPr lang="fr-FR" sz="1600" b="1" dirty="0">
                <a:latin typeface="Avenir Next LT Pro" panose="020B0504020202020204" pitchFamily="34" charset="0"/>
              </a:rPr>
              <a:t> :</a:t>
            </a:r>
            <a:r>
              <a:rPr lang="fr-FR" sz="1600" dirty="0">
                <a:latin typeface="Avenir Next LT Pro" panose="020B05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Halo n’est pas seulement un restaurant, c’est une </a:t>
            </a:r>
            <a:r>
              <a:rPr lang="fr-FR" sz="1600" b="1" dirty="0">
                <a:latin typeface="Avenir Next LT Pro" panose="020B0504020202020204" pitchFamily="34" charset="0"/>
              </a:rPr>
              <a:t>expérience hybride unique à Paris</a:t>
            </a:r>
            <a:r>
              <a:rPr lang="fr-FR" sz="1600" dirty="0">
                <a:latin typeface="Avenir Next LT Pro" panose="020B0504020202020204" pitchFamily="34" charset="0"/>
              </a:rPr>
              <a:t>, combinant </a:t>
            </a:r>
            <a:r>
              <a:rPr lang="fr-FR" sz="1600" b="1" dirty="0">
                <a:latin typeface="Avenir Next LT Pro" panose="020B0504020202020204" pitchFamily="34" charset="0"/>
              </a:rPr>
              <a:t>cuisine d’auteur et concept store.</a:t>
            </a:r>
            <a:r>
              <a:rPr lang="fr-FR" sz="1600" dirty="0">
                <a:latin typeface="Avenir Next LT Pro" panose="020B0504020202020204" pitchFamily="34" charset="0"/>
              </a:rPr>
              <a:t> Derrière une devanture inspirée, se cache </a:t>
            </a:r>
            <a:r>
              <a:rPr lang="fr-FR" sz="1600" b="1" dirty="0">
                <a:latin typeface="Avenir Next LT Pro" panose="020B0504020202020204" pitchFamily="34" charset="0"/>
              </a:rPr>
              <a:t>un lieu où la mode, le design et la gastronomie se répondent.</a:t>
            </a:r>
          </a:p>
          <a:p>
            <a:pPr marL="0" indent="0">
              <a:buNone/>
            </a:pPr>
            <a:endParaRPr lang="fr-FR" sz="9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Créateur</a:t>
            </a:r>
            <a:r>
              <a:rPr lang="fr-FR" sz="1600" b="1" dirty="0">
                <a:latin typeface="Avenir Next LT Pro" panose="020B0504020202020204" pitchFamily="34" charset="0"/>
              </a:rPr>
              <a:t> </a:t>
            </a:r>
            <a:r>
              <a:rPr lang="fr-FR" sz="1600" dirty="0">
                <a:latin typeface="Avenir Next LT Pro" panose="020B05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Aux commandes, le chef </a:t>
            </a:r>
            <a:r>
              <a:rPr lang="fr-FR" sz="1600" b="1" dirty="0">
                <a:latin typeface="Avenir Next LT Pro" panose="020B0504020202020204" pitchFamily="34" charset="0"/>
              </a:rPr>
              <a:t>Victor Blanchet </a:t>
            </a:r>
            <a:r>
              <a:rPr lang="fr-FR" sz="1600" dirty="0">
                <a:latin typeface="Avenir Next LT Pro" panose="020B0504020202020204" pitchFamily="34" charset="0"/>
              </a:rPr>
              <a:t>développe une cuisine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inventive, sensible et technique, pensée comme un dialogue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entre saveurs et émotions qui fait aussi la part belle à la création contemporaine.</a:t>
            </a:r>
          </a:p>
          <a:p>
            <a:pPr marL="0" indent="0">
              <a:buNone/>
            </a:pPr>
            <a:endParaRPr lang="fr-FR" sz="9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Partis pris :</a:t>
            </a: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Une ambiance immersive et élégante, loin des codes classiques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de la restauration.</a:t>
            </a: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Un concept store intégré, mettant en lumière des créateurs de mode et de design émergents. Une carte saisonnière raffinée, où chaque plat est une proposition sensuelle et réfléchie*</a:t>
            </a: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74841FC-09C1-5E6F-7B17-58CC234F31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7513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pic>
        <p:nvPicPr>
          <p:cNvPr id="8" name="Image 7" descr="Une image contenant meubles, table, peinture, art&#10;&#10;Le contenu généré par l’IA peut être incorrect.">
            <a:extLst>
              <a:ext uri="{FF2B5EF4-FFF2-40B4-BE49-F238E27FC236}">
                <a16:creationId xmlns:a16="http://schemas.microsoft.com/office/drawing/2014/main" id="{BC2B75FA-71E8-7C6F-CD3B-0A53C94DC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318" y="2953839"/>
            <a:ext cx="1896384" cy="2471903"/>
          </a:xfrm>
          <a:prstGeom prst="rect">
            <a:avLst/>
          </a:prstGeom>
        </p:spPr>
      </p:pic>
      <p:pic>
        <p:nvPicPr>
          <p:cNvPr id="13" name="Image 12" descr="Une image contenant personne, habits, homme, Visage humain&#10;&#10;Le contenu généré par l’IA peut être incorrect.">
            <a:extLst>
              <a:ext uri="{FF2B5EF4-FFF2-40B4-BE49-F238E27FC236}">
                <a16:creationId xmlns:a16="http://schemas.microsoft.com/office/drawing/2014/main" id="{D7FB9581-65AA-AEC3-7A7C-F3588722E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45" y="1248507"/>
            <a:ext cx="2218955" cy="2929806"/>
          </a:xfrm>
          <a:prstGeom prst="rect">
            <a:avLst/>
          </a:prstGeom>
        </p:spPr>
      </p:pic>
      <p:pic>
        <p:nvPicPr>
          <p:cNvPr id="15" name="Image 14" descr="Une image contenant intérieur, en bois&#10;&#10;Le contenu généré par l’IA peut être incorrect.">
            <a:extLst>
              <a:ext uri="{FF2B5EF4-FFF2-40B4-BE49-F238E27FC236}">
                <a16:creationId xmlns:a16="http://schemas.microsoft.com/office/drawing/2014/main" id="{6FDB2F56-C313-8590-16C5-114044277F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929"/>
          <a:stretch>
            <a:fillRect/>
          </a:stretch>
        </p:blipFill>
        <p:spPr>
          <a:xfrm>
            <a:off x="10032040" y="1371599"/>
            <a:ext cx="2164453" cy="2852733"/>
          </a:xfrm>
          <a:prstGeom prst="rect">
            <a:avLst/>
          </a:prstGeom>
        </p:spPr>
      </p:pic>
      <p:pic>
        <p:nvPicPr>
          <p:cNvPr id="20" name="Image 19" descr="Une image contenant Plat, vaisselle, dessert, porcelaine&#10;&#10;Le contenu généré par l’IA peut être incorrect.">
            <a:extLst>
              <a:ext uri="{FF2B5EF4-FFF2-40B4-BE49-F238E27FC236}">
                <a16:creationId xmlns:a16="http://schemas.microsoft.com/office/drawing/2014/main" id="{6BF76106-6C6C-B43A-D006-1772DE559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45" y="4168228"/>
            <a:ext cx="2000451" cy="2689772"/>
          </a:xfrm>
          <a:prstGeom prst="rect">
            <a:avLst/>
          </a:prstGeom>
        </p:spPr>
      </p:pic>
      <p:pic>
        <p:nvPicPr>
          <p:cNvPr id="22" name="Image 21" descr="Une image contenant bougie, mur, intérieur, décoration d’intérieur&#10;&#10;Le contenu généré par l’IA peut être incorrect.">
            <a:extLst>
              <a:ext uri="{FF2B5EF4-FFF2-40B4-BE49-F238E27FC236}">
                <a16:creationId xmlns:a16="http://schemas.microsoft.com/office/drawing/2014/main" id="{9F376F83-9F4A-E2C4-C8D2-F2389CC5B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7547" y="3943704"/>
            <a:ext cx="2164453" cy="292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44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5D4AFC6-919F-D6D4-058C-233940D2B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828" y="135229"/>
            <a:ext cx="1491431" cy="2088000"/>
          </a:xfrm>
          <a:prstGeom prst="rect">
            <a:avLst/>
          </a:prstGeom>
        </p:spPr>
      </p:pic>
      <p:pic>
        <p:nvPicPr>
          <p:cNvPr id="17" name="Image 16" descr="Une image contenant texte, homme, signe&#10;&#10;Description générée automatiquement">
            <a:extLst>
              <a:ext uri="{FF2B5EF4-FFF2-40B4-BE49-F238E27FC236}">
                <a16:creationId xmlns:a16="http://schemas.microsoft.com/office/drawing/2014/main" id="{11954CF8-42AA-7989-266E-52D15553A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667" y="135230"/>
            <a:ext cx="1491431" cy="2088000"/>
          </a:xfrm>
          <a:prstGeom prst="rect">
            <a:avLst/>
          </a:prstGeom>
        </p:spPr>
      </p:pic>
      <p:pic>
        <p:nvPicPr>
          <p:cNvPr id="18" name="Image 17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D43E9477-1FFB-A772-29E2-CA750AB385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506" y="135229"/>
            <a:ext cx="1491431" cy="2088000"/>
          </a:xfrm>
          <a:prstGeom prst="rect">
            <a:avLst/>
          </a:prstGeom>
        </p:spPr>
      </p:pic>
      <p:pic>
        <p:nvPicPr>
          <p:cNvPr id="19" name="Image 1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BC5B7D29-E41A-5100-04AB-C6876DDA32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345" y="135229"/>
            <a:ext cx="1491431" cy="2088000"/>
          </a:xfrm>
          <a:prstGeom prst="rect">
            <a:avLst/>
          </a:prstGeom>
        </p:spPr>
      </p:pic>
      <p:pic>
        <p:nvPicPr>
          <p:cNvPr id="20" name="Image 19" descr="Une image contenant texte, personne, homme, signe&#10;&#10;Description générée automatiquement">
            <a:extLst>
              <a:ext uri="{FF2B5EF4-FFF2-40B4-BE49-F238E27FC236}">
                <a16:creationId xmlns:a16="http://schemas.microsoft.com/office/drawing/2014/main" id="{CBE4A75B-347A-83A2-15B0-EB7EE72DB1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87" y="135229"/>
            <a:ext cx="1491433" cy="208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3297487-97F1-78A0-0708-AEB6BF7AC2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7" b="2899"/>
          <a:stretch/>
        </p:blipFill>
        <p:spPr>
          <a:xfrm>
            <a:off x="8694183" y="135228"/>
            <a:ext cx="1491050" cy="208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C522D4-AF6B-9536-140F-6D2ACD3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624" y="135228"/>
            <a:ext cx="1516570" cy="208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F79A3CE-296E-6EC7-8597-E14EFD498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86" y="2391804"/>
            <a:ext cx="1491050" cy="208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E051FB9-B96B-A26C-C232-6B088B167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9094" y="2391804"/>
            <a:ext cx="1532371" cy="208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0A90452-40AF-8C95-983F-D477A33EA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7045" y="2391804"/>
            <a:ext cx="1491428" cy="208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097FC3D-3F46-35A5-7C0C-FFDF5CA91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916" y="2391804"/>
            <a:ext cx="1491778" cy="208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C8E5FF1-68C1-4BF6-1AD2-72DDB6488D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6787" y="2391804"/>
            <a:ext cx="1492150" cy="208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55B5BA9-2DC8-D5BA-6C93-149FCD14D1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2050" y="2391804"/>
            <a:ext cx="1496792" cy="208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5D0F04B-A09F-7037-8DCD-512405A99D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9749" y="2391804"/>
            <a:ext cx="1492150" cy="208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62FD93-8A54-987E-6165-59787EB1D0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4987" y="4634771"/>
            <a:ext cx="1490329" cy="208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90BBF22-C8B2-2173-7AF0-EBA865E941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9094" y="4649548"/>
            <a:ext cx="1490329" cy="208566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D9298B-F039-E6DD-4877-9C8009DE6ED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9"/>
          <a:stretch>
            <a:fillRect/>
          </a:stretch>
        </p:blipFill>
        <p:spPr>
          <a:xfrm>
            <a:off x="3637045" y="4650809"/>
            <a:ext cx="1455053" cy="2084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14B92D-1FFA-785E-7BDF-650966F1B5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916" y="4649548"/>
            <a:ext cx="1489140" cy="20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A0991-5525-5CFE-30F7-E899036A3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B945BD-34B3-C882-F16A-EEAA6EA19D8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99076" y="1034558"/>
            <a:ext cx="7849876" cy="731729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fr-FR" sz="2800" b="1" dirty="0"/>
              <a:t>DANS LE NOIR ? </a:t>
            </a:r>
            <a:br>
              <a:rPr lang="fr-FR" sz="2800" b="1" dirty="0"/>
            </a:br>
            <a:r>
              <a:rPr lang="fr-FR" sz="2800" dirty="0"/>
              <a:t>L’expérience sensorielle par excellence</a:t>
            </a: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80478984-F902-5E5F-47E4-7792053D3B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17D169E9-C0E4-ED49-2A46-4045E4BB56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0353E616-AC39-9329-2E55-5E48DEA8F7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E86DB409-7041-8EFD-F516-EA1F4DB51B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D2288D06-27AD-79AD-9B96-93CF743ABB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4E5E5B21-E60F-9ADA-C382-653EF509FA7A}"/>
              </a:ext>
            </a:extLst>
          </p:cNvPr>
          <p:cNvSpPr txBox="1">
            <a:spLocks/>
          </p:cNvSpPr>
          <p:nvPr/>
        </p:nvSpPr>
        <p:spPr bwMode="auto">
          <a:xfrm>
            <a:off x="2199076" y="2031010"/>
            <a:ext cx="7282049" cy="475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latin typeface="Avenir Next LT Pro" panose="020B0504020202020204" pitchFamily="34" charset="0"/>
              </a:rPr>
              <a:t>Concept</a:t>
            </a:r>
            <a:r>
              <a:rPr lang="fr-FR" sz="1600" b="1" dirty="0">
                <a:latin typeface="Avenir Next LT Pro" panose="020B0504020202020204" pitchFamily="34" charset="0"/>
              </a:rPr>
              <a:t> :</a:t>
            </a:r>
            <a:r>
              <a:rPr lang="fr-FR" sz="1600" dirty="0">
                <a:latin typeface="Avenir Next LT Pro" panose="020B05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Dans le Noir ? propose </a:t>
            </a:r>
            <a:r>
              <a:rPr lang="fr-FR" sz="1600" b="1" dirty="0">
                <a:latin typeface="Avenir Next LT Pro" panose="020B0504020202020204" pitchFamily="34" charset="0"/>
              </a:rPr>
              <a:t>une expérience sensorielle unique</a:t>
            </a:r>
            <a:r>
              <a:rPr lang="fr-FR" sz="1600" dirty="0">
                <a:latin typeface="Avenir Next LT Pro" panose="020B0504020202020204" pitchFamily="34" charset="0"/>
              </a:rPr>
              <a:t>, où l’on dîne complètement </a:t>
            </a:r>
            <a:r>
              <a:rPr lang="fr-FR" sz="1600" b="1" dirty="0">
                <a:latin typeface="Avenir Next LT Pro" panose="020B0504020202020204" pitchFamily="34" charset="0"/>
              </a:rPr>
              <a:t>dans l’obscurité totale</a:t>
            </a:r>
            <a:r>
              <a:rPr lang="fr-FR" sz="1600" dirty="0">
                <a:latin typeface="Avenir Next LT Pro" panose="020B0504020202020204" pitchFamily="34" charset="0"/>
              </a:rPr>
              <a:t>, les sens privés de la vue afin d’explorer pleinement le goût, les textures et les sensations. Ce concept original invite à </a:t>
            </a:r>
            <a:r>
              <a:rPr lang="fr-FR" sz="1600" b="1" dirty="0">
                <a:latin typeface="Avenir Next LT Pro" panose="020B0504020202020204" pitchFamily="34" charset="0"/>
              </a:rPr>
              <a:t>redécouvrir la nourriture autrement</a:t>
            </a:r>
            <a:r>
              <a:rPr lang="fr-FR" sz="1600" dirty="0">
                <a:latin typeface="Avenir Next LT Pro" panose="020B0504020202020204" pitchFamily="34" charset="0"/>
              </a:rPr>
              <a:t>, dans une atmosphère mystérieuse et intime.</a:t>
            </a:r>
          </a:p>
          <a:p>
            <a:pPr marL="0" indent="0">
              <a:buNone/>
            </a:pPr>
            <a:endParaRPr lang="fr-FR" sz="9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Origine et philosophie</a:t>
            </a:r>
            <a:r>
              <a:rPr lang="fr-FR" sz="1600" b="1" dirty="0">
                <a:latin typeface="Avenir Next LT Pro" panose="020B0504020202020204" pitchFamily="34" charset="0"/>
              </a:rPr>
              <a:t> </a:t>
            </a:r>
            <a:r>
              <a:rPr lang="fr-FR" sz="1600" dirty="0">
                <a:latin typeface="Avenir Next LT Pro" panose="020B05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fr-FR" sz="1600" b="1" dirty="0">
                <a:latin typeface="Avenir Next LT Pro" panose="020B0504020202020204" pitchFamily="34" charset="0"/>
              </a:rPr>
              <a:t>une approche qui valorise l’écoute, l’attention à l’autre et la pleine conscience du moment.</a:t>
            </a:r>
          </a:p>
          <a:p>
            <a:pPr marL="0" indent="0">
              <a:buNone/>
            </a:pPr>
            <a:endParaRPr lang="fr-FR" sz="9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Partis pris :</a:t>
            </a: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Une expérience en totale obscurité, accompagnée par un personnel formé à guider et servir dans le noir.</a:t>
            </a: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Une cuisine de saison réfléchie pour surprendre et émouvoir les palais sans repères visuels. </a:t>
            </a: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Une expérience idéale pour les curieux, les amateurs de découvertes gustatives, ou ceux qui cherchent un moment différent à partager.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74EF4D-09B6-79D1-7112-2B7F67C867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7513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pic>
        <p:nvPicPr>
          <p:cNvPr id="9" name="Image 8" descr="Une image contenant personne, nourriture, tenue, main&#10;&#10;Le contenu généré par l’IA peut être incorrect.">
            <a:extLst>
              <a:ext uri="{FF2B5EF4-FFF2-40B4-BE49-F238E27FC236}">
                <a16:creationId xmlns:a16="http://schemas.microsoft.com/office/drawing/2014/main" id="{775DE7A1-1790-C9C7-EFEA-EE85BAF90C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31"/>
          <a:stretch>
            <a:fillRect/>
          </a:stretch>
        </p:blipFill>
        <p:spPr>
          <a:xfrm>
            <a:off x="13072" y="1916113"/>
            <a:ext cx="2148874" cy="2910009"/>
          </a:xfrm>
          <a:prstGeom prst="rect">
            <a:avLst/>
          </a:prstGeom>
        </p:spPr>
      </p:pic>
      <p:pic>
        <p:nvPicPr>
          <p:cNvPr id="1027" name="Picture 3" descr="Un des restaurants les plus originaux au monde.">
            <a:extLst>
              <a:ext uri="{FF2B5EF4-FFF2-40B4-BE49-F238E27FC236}">
                <a16:creationId xmlns:a16="http://schemas.microsoft.com/office/drawing/2014/main" id="{18EA020F-7C95-51A6-7D93-7B51F22D2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0" r="10523"/>
          <a:stretch>
            <a:fillRect/>
          </a:stretch>
        </p:blipFill>
        <p:spPr bwMode="auto">
          <a:xfrm>
            <a:off x="9624646" y="4327332"/>
            <a:ext cx="256735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Un des restaurants les plus originaux au monde.">
            <a:extLst>
              <a:ext uri="{FF2B5EF4-FFF2-40B4-BE49-F238E27FC236}">
                <a16:creationId xmlns:a16="http://schemas.microsoft.com/office/drawing/2014/main" id="{0FE9283B-72F0-9A78-3DE5-A8D09A0FF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/>
          <a:stretch>
            <a:fillRect/>
          </a:stretch>
        </p:blipFill>
        <p:spPr bwMode="auto">
          <a:xfrm>
            <a:off x="9391649" y="1813179"/>
            <a:ext cx="278880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eut être une image de une personne ou plus, lunettes et texte qui dit ’ค CANG DANS LE NOIR DANSLENOIR? ?’">
            <a:extLst>
              <a:ext uri="{FF2B5EF4-FFF2-40B4-BE49-F238E27FC236}">
                <a16:creationId xmlns:a16="http://schemas.microsoft.com/office/drawing/2014/main" id="{97CD5D78-A418-FE28-47CE-1E1AC54BC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0"/>
          <a:stretch>
            <a:fillRect/>
          </a:stretch>
        </p:blipFill>
        <p:spPr bwMode="auto">
          <a:xfrm>
            <a:off x="11110" y="4748711"/>
            <a:ext cx="2148874" cy="215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79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575FE-9C61-4D2C-9018-22AB7A562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6872" y="7804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40 &amp; 41 - 42&amp;43 – Focus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85C1AD2-8226-F511-5B3D-827DEC3FFB93}"/>
              </a:ext>
            </a:extLst>
          </p:cNvPr>
          <p:cNvSpPr txBox="1">
            <a:spLocks/>
          </p:cNvSpPr>
          <p:nvPr/>
        </p:nvSpPr>
        <p:spPr bwMode="auto">
          <a:xfrm>
            <a:off x="559174" y="1926871"/>
            <a:ext cx="6778328" cy="464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Faire un sujet de société « pour/contre » :</a:t>
            </a:r>
          </a:p>
          <a:p>
            <a:pPr marL="0" indent="0"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le menu unique ?</a:t>
            </a:r>
          </a:p>
          <a:p>
            <a:endParaRPr lang="fr-FR" sz="1800" dirty="0"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940510-24D1-5E68-18C1-99A75FA44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3315" y="800100"/>
            <a:ext cx="3387427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562EC2-ED24-CCEC-35C1-EB7924640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8636" y="3735928"/>
            <a:ext cx="3387427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774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98289-CBBD-40FB-B800-8A5FDC436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8489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44 &amp; 45 – Tour de France des vins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7AC2F-20AE-4706-98E7-6D25D2FA33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8" y="1926871"/>
            <a:ext cx="4932811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du dilemme :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  <a:sym typeface="Wingdings" panose="05000000000000000000" pitchFamily="2" charset="2"/>
              </a:rPr>
              <a:t> Blanc ou rosé ? </a:t>
            </a:r>
            <a:br>
              <a:rPr lang="fr-FR" sz="1800" b="1" dirty="0">
                <a:latin typeface="Avenir Next LT Pro" panose="020B0504020202020204" pitchFamily="34" charset="0"/>
                <a:sym typeface="Wingdings" panose="05000000000000000000" pitchFamily="2" charset="2"/>
              </a:rPr>
            </a:br>
            <a:r>
              <a:rPr lang="fr-FR" sz="1800" dirty="0">
                <a:latin typeface="Avenir Next LT Pro" panose="020B0504020202020204" pitchFamily="34" charset="0"/>
                <a:sym typeface="Wingdings" panose="05000000000000000000" pitchFamily="2" charset="2"/>
              </a:rPr>
              <a:t>On cherche davantage à pousser les blancs, à les revaloriser face à la montée des rosés.</a:t>
            </a: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b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endParaRPr lang="fr-FR" sz="1800" b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endParaRPr lang="fr-FR" sz="1800" b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endParaRPr lang="fr-FR" sz="1800" b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endParaRPr lang="fr-FR" sz="1800" dirty="0"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848882-CFF8-BD4D-CEBD-92ED9E28E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0812" y="1243889"/>
            <a:ext cx="3280827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43A601-AEA1-5420-5A85-EDF6AD791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r="1801"/>
          <a:stretch/>
        </p:blipFill>
        <p:spPr>
          <a:xfrm>
            <a:off x="9003682" y="1233488"/>
            <a:ext cx="3162599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2AFDF1-3015-05C7-436D-56792FDCBB67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3878233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24F63-DB6E-6B40-FD33-A516E106B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A6061-69B4-EC0E-8E97-10081F3DD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269" y="532895"/>
            <a:ext cx="10972800" cy="1143000"/>
          </a:xfrm>
        </p:spPr>
        <p:txBody>
          <a:bodyPr/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latin typeface="Avenir Next LT Pro" panose="020B0504020202020204" pitchFamily="34" charset="0"/>
              </a:rPr>
              <a:t>Pages 46 &amp; 47 – Cocktail du moment - </a:t>
            </a:r>
            <a:br>
              <a:rPr lang="fr-FR" sz="36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r>
              <a:rPr lang="fr-FR" sz="2400" dirty="0">
                <a:solidFill>
                  <a:srgbClr val="222222"/>
                </a:solidFill>
                <a:highlight>
                  <a:srgbClr val="FFFF00"/>
                </a:highlight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En attente Tiphany et Irène </a:t>
            </a:r>
            <a:br>
              <a:rPr lang="fr-FR" sz="36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31CE2C-C2E3-E77E-37FE-9523A9D887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9" y="1725391"/>
            <a:ext cx="4482435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recette de cocktail avec mise à l’honneur d’un produit   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Cocktail de l’été</a:t>
            </a: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L’</a:t>
            </a:r>
            <a:r>
              <a:rPr lang="fr-FR" sz="1800" dirty="0" err="1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exotic</a:t>
            </a: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Sunset</a:t>
            </a: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dirty="0" err="1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Clover</a:t>
            </a: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Club</a:t>
            </a: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r-FR" sz="1800" dirty="0"/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3E21D2-9E95-9667-9998-868A8BE6F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3098" y="1243648"/>
            <a:ext cx="6405633" cy="4561200"/>
          </a:xfrm>
          <a:prstGeom prst="rect">
            <a:avLst/>
          </a:prstGeom>
        </p:spPr>
      </p:pic>
      <p:pic>
        <p:nvPicPr>
          <p:cNvPr id="6" name="Image 5" descr="Une image contenant fruit, nourriture, fraise, cocktail&#10;&#10;Le contenu généré par l’IA peut être incorrect.">
            <a:extLst>
              <a:ext uri="{FF2B5EF4-FFF2-40B4-BE49-F238E27FC236}">
                <a16:creationId xmlns:a16="http://schemas.microsoft.com/office/drawing/2014/main" id="{73E3A710-6F5E-5001-DD4F-5C9B29F472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04" t="843" r="11621"/>
          <a:stretch>
            <a:fillRect/>
          </a:stretch>
        </p:blipFill>
        <p:spPr>
          <a:xfrm>
            <a:off x="2778490" y="5590888"/>
            <a:ext cx="1499789" cy="1217615"/>
          </a:xfrm>
          <a:prstGeom prst="rect">
            <a:avLst/>
          </a:prstGeom>
        </p:spPr>
      </p:pic>
      <p:pic>
        <p:nvPicPr>
          <p:cNvPr id="8" name="Image 7" descr="Une image contenant cocktail, jus, Ingrédient de cocktail, Cocktail classique&#10;&#10;Le contenu généré par l’IA peut être incorrect.">
            <a:extLst>
              <a:ext uri="{FF2B5EF4-FFF2-40B4-BE49-F238E27FC236}">
                <a16:creationId xmlns:a16="http://schemas.microsoft.com/office/drawing/2014/main" id="{C71B3D06-B6DE-CF4B-DD2D-A98163425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806" y="4130644"/>
            <a:ext cx="1483473" cy="1171996"/>
          </a:xfrm>
          <a:prstGeom prst="rect">
            <a:avLst/>
          </a:prstGeom>
        </p:spPr>
      </p:pic>
      <p:pic>
        <p:nvPicPr>
          <p:cNvPr id="10" name="Image 9" descr="Une image contenant boisson, boisson alcoolisée, Vaisselle de bar, cocktail&#10;&#10;Le contenu généré par l’IA peut être incorrect.">
            <a:extLst>
              <a:ext uri="{FF2B5EF4-FFF2-40B4-BE49-F238E27FC236}">
                <a16:creationId xmlns:a16="http://schemas.microsoft.com/office/drawing/2014/main" id="{73531FF6-51F2-4161-A77E-0116BE949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806" y="2351646"/>
            <a:ext cx="1240033" cy="14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37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4716C6-AC83-480B-926B-CC492958C3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921402"/>
            <a:ext cx="6227234" cy="330519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service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dirty="0" err="1">
                <a:latin typeface="Avenir Next LT Pro" panose="020B0504020202020204" pitchFamily="34" charset="0"/>
              </a:rPr>
              <a:t>Too</a:t>
            </a:r>
            <a:r>
              <a:rPr lang="fr-FR" sz="1800" dirty="0">
                <a:latin typeface="Avenir Next LT Pro" panose="020B0504020202020204" pitchFamily="34" charset="0"/>
              </a:rPr>
              <a:t> Good to Go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dirty="0">
                <a:latin typeface="Avenir Next LT Pro" panose="020B0504020202020204" pitchFamily="34" charset="0"/>
              </a:rPr>
              <a:t>DISH Pos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dirty="0">
                <a:latin typeface="Avenir Next LT Pro" panose="020B0504020202020204" pitchFamily="34" charset="0"/>
              </a:rPr>
              <a:t>Les cartes apprentis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et créateur d’entreprises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dirty="0" err="1">
                <a:latin typeface="Avenir Next LT Pro" panose="020B0504020202020204" pitchFamily="34" charset="0"/>
              </a:rPr>
              <a:t>Traqfood</a:t>
            </a:r>
            <a:r>
              <a:rPr lang="fr-FR" sz="1800" dirty="0">
                <a:latin typeface="Avenir Next LT Pro" panose="020B0504020202020204" pitchFamily="34" charset="0"/>
              </a:rPr>
              <a:t>, solution de traçabilité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919" y="262389"/>
            <a:ext cx="10972800" cy="1143000"/>
          </a:xfrm>
        </p:spPr>
        <p:txBody>
          <a:bodyPr/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latin typeface="Avenir Next LT Pro" panose="020B0504020202020204" pitchFamily="34" charset="0"/>
              </a:rPr>
              <a:t>Pages 48 &amp; 49 – Service METRO  </a:t>
            </a:r>
            <a:br>
              <a:rPr lang="fr-FR" sz="36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r>
              <a:rPr lang="fr-FR" sz="2400" dirty="0">
                <a:solidFill>
                  <a:srgbClr val="222222"/>
                </a:solidFill>
                <a:highlight>
                  <a:srgbClr val="FFFF00"/>
                </a:highlight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En attente Tiphany et Irène 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8B49E2-0E94-E7E0-43A6-C697DFAB9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6125" y="1243908"/>
            <a:ext cx="6309341" cy="4492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485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CC821-2061-A052-17E9-EB2119B97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61D72-BB10-D9B7-63C6-6F0D0C4D2B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83517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51 – RSE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DA527C-4E8B-E72B-614F-28C2419D2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r="-4540"/>
          <a:stretch>
            <a:fillRect/>
          </a:stretch>
        </p:blipFill>
        <p:spPr>
          <a:xfrm>
            <a:off x="5293360" y="1233488"/>
            <a:ext cx="6688015" cy="4536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D312C03-8FFE-42BD-81B8-65B236D2D571}"/>
              </a:ext>
            </a:extLst>
          </p:cNvPr>
          <p:cNvSpPr txBox="1">
            <a:spLocks/>
          </p:cNvSpPr>
          <p:nvPr/>
        </p:nvSpPr>
        <p:spPr bwMode="auto">
          <a:xfrm>
            <a:off x="565312" y="1926871"/>
            <a:ext cx="6954604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engagement METRO :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Education des chefs au bien manger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&gt; La Tablée 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3F4FB8-523B-80B8-FDDC-4D59A47179FB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 contenu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1486313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C09D785-F77A-FD06-5159-4CE13ED4F0DD}"/>
              </a:ext>
            </a:extLst>
          </p:cNvPr>
          <p:cNvSpPr txBox="1">
            <a:spLocks/>
          </p:cNvSpPr>
          <p:nvPr/>
        </p:nvSpPr>
        <p:spPr>
          <a:xfrm>
            <a:off x="563896" y="1918430"/>
            <a:ext cx="7338276" cy="38304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produit et ses différentes variétés avec astuces recettes et </a:t>
            </a:r>
            <a:r>
              <a:rPr lang="fr-FR" sz="1800" dirty="0" err="1">
                <a:latin typeface="Avenir Next LT Pro" panose="020B0504020202020204" pitchFamily="34" charset="0"/>
              </a:rPr>
              <a:t>anti-gaspi</a:t>
            </a:r>
            <a:r>
              <a:rPr lang="fr-FR" sz="1800" dirty="0">
                <a:latin typeface="Avenir Next LT Pro" panose="020B0504020202020204" pitchFamily="34" charset="0"/>
              </a:rPr>
              <a:t> :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Coquillages et Crustacés d’été :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araignée de mer, crevette grise, écrevisse, étrille, homard, langoustine, seiche, poulpe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83517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52-53 &amp; 54-55 – Produit star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A4C2F5-F73D-57A8-E696-D369B1CC1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320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0CDF11-08CA-FE2A-2C6B-393C58137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" b="3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E2ECE3E-CDAE-E49C-126C-D484C2CBE9EE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1696261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7767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56 – Shopping Non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2" y="1916113"/>
            <a:ext cx="7338769" cy="3722688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non-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de différentes marques, vendus chez METRO.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Vaisselle jetable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DC207B-C11C-9FA1-B76C-93889606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9" t="352" r="-135" b="-352"/>
          <a:stretch>
            <a:fillRect/>
          </a:stretch>
        </p:blipFill>
        <p:spPr>
          <a:xfrm>
            <a:off x="8447315" y="1249317"/>
            <a:ext cx="3233130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9D8B47-C390-4B93-A0BC-FAA59AAC1FEE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178159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F50FA-9392-48B4-82F2-14BD10FCC5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3575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57 – 58&amp;59 – 60&amp;61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La Gazette de </a:t>
            </a:r>
            <a:r>
              <a:rPr lang="fr-FR" sz="3600" b="1" dirty="0" err="1">
                <a:latin typeface="Avenir Next LT Pro" panose="020B0504020202020204" pitchFamily="34" charset="0"/>
              </a:rPr>
              <a:t>Ferniot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9034B-88A7-47EA-8B9C-376E54849B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6" y="1923231"/>
            <a:ext cx="7408334" cy="305223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Gazette de Vincent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r>
              <a:rPr lang="fr-FR" sz="1800" dirty="0">
                <a:latin typeface="Avenir Next LT Pro" panose="020B0504020202020204" pitchFamily="34" charset="0"/>
              </a:rPr>
              <a:t> : en attente confirmation V.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Articles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Recettes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L’olive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Les huiles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BDE687B-3BBB-2CE4-8CFE-DAFBA076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" r="-438"/>
          <a:stretch>
            <a:fillRect/>
          </a:stretch>
        </p:blipFill>
        <p:spPr>
          <a:xfrm>
            <a:off x="8798229" y="179704"/>
            <a:ext cx="2844288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93BC6C-DA89-F236-EAC7-2F78EB403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8229" y="2407449"/>
            <a:ext cx="2844288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708BCC-E0D0-C43A-6F02-D7B565D88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9107" y="4634786"/>
            <a:ext cx="2844056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942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FA416-7692-2986-79B4-CEF458A2A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62D879-CD48-D9EE-EB0C-B6469DB9A8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3" y="1921432"/>
            <a:ext cx="4656928" cy="3827836"/>
          </a:xfrm>
        </p:spPr>
        <p:txBody>
          <a:bodyPr/>
          <a:lstStyle/>
          <a:p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</a:rPr>
              <a:t>Portrait/interview </a:t>
            </a: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d’une jeune chef à sélectionner parmi les chefs qui participent aux concours dont METRO est partenaire 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222222"/>
                </a:solidFill>
                <a:highlight>
                  <a:srgbClr val="FFFF00"/>
                </a:highlight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-&gt; sélection du chef à venir en avril </a:t>
            </a:r>
            <a:endParaRPr lang="fr-FR" sz="1800" i="1" dirty="0">
              <a:solidFill>
                <a:srgbClr val="222222"/>
              </a:solidFill>
              <a:highlight>
                <a:srgbClr val="FFFF00"/>
              </a:highlight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-Meilleur apprenti de France cuisine Froide – début avril</a:t>
            </a: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OU</a:t>
            </a: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- Commis ou apprentis de la meilleure brigade de France 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BA40A9-A33C-49CB-7453-7C15BC2ADD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7543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62 &amp; 63 – La jeune garde à l’honneur </a:t>
            </a:r>
          </a:p>
        </p:txBody>
      </p:sp>
      <p:pic>
        <p:nvPicPr>
          <p:cNvPr id="5" name="Image 4" descr="Une image contenant texte, personne, habits, Cuisinier&#10;&#10;Le contenu généré par l’IA peut être incorrect.">
            <a:extLst>
              <a:ext uri="{FF2B5EF4-FFF2-40B4-BE49-F238E27FC236}">
                <a16:creationId xmlns:a16="http://schemas.microsoft.com/office/drawing/2014/main" id="{85A455A1-AEB5-D867-BD53-2AB595FD4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829" y="1240812"/>
            <a:ext cx="6371234" cy="453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F975AB3-A6F5-2935-09FD-4E901EDFEF7C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 contact du chef d’ici mi avril</a:t>
            </a:r>
          </a:p>
        </p:txBody>
      </p:sp>
    </p:spTree>
    <p:extLst>
      <p:ext uri="{BB962C8B-B14F-4D97-AF65-F5344CB8AC3E}">
        <p14:creationId xmlns:p14="http://schemas.microsoft.com/office/powerpoint/2010/main" val="3648625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67BC6-260B-4FD6-B801-16619FABEC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787877"/>
            <a:ext cx="7853917" cy="3733692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15H30 </a:t>
            </a:r>
            <a:r>
              <a:rPr lang="fr-FR" sz="1800" dirty="0">
                <a:latin typeface="Avenir Next LT Pro" panose="020B0504020202020204" pitchFamily="34" charset="0"/>
              </a:rPr>
              <a:t>–  ETE 2026 – Votre pause inspiration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&gt;&gt; Les Frères Tourteaux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On les avait déjà eu l’an dernier pour un duel, pour la première fois nous aurons à la Une un duo.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i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i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solidFill>
                <a:srgbClr val="00206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77672"/>
            <a:ext cx="7853918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Couverture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D359020-8823-F0DC-9ABC-99AC8BB08C27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A84B4D-5CB9-9B83-18F8-F4CF5ADF7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4742" y="1243766"/>
            <a:ext cx="3206777" cy="4487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A79069-128E-012E-712F-8E6CAB444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0568" y="1243766"/>
            <a:ext cx="3230951" cy="4525209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5EDDA89-3114-A0A1-240B-DC4C76ACD99A}"/>
              </a:ext>
            </a:extLst>
          </p:cNvPr>
          <p:cNvSpPr txBox="1">
            <a:spLocks/>
          </p:cNvSpPr>
          <p:nvPr/>
        </p:nvSpPr>
        <p:spPr bwMode="auto">
          <a:xfrm>
            <a:off x="909611" y="6390364"/>
            <a:ext cx="12605963" cy="38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Shooting à réaliser en avril</a:t>
            </a:r>
          </a:p>
        </p:txBody>
      </p:sp>
    </p:spTree>
    <p:extLst>
      <p:ext uri="{BB962C8B-B14F-4D97-AF65-F5344CB8AC3E}">
        <p14:creationId xmlns:p14="http://schemas.microsoft.com/office/powerpoint/2010/main" val="1175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EB3CCF-97CE-4DC9-AF9B-D9DCAE9CCA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921432"/>
            <a:ext cx="4525303" cy="3827836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partenariat de METRO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Remise des étoiles Michelin – retour en image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Remise prévue le 16/03, on aura plus de billes début avril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B2260E-F53C-40C2-A117-BCB710D366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7543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64 &amp; 65 – Partenariat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5950F2-B0DD-A9F5-B0DA-49AC6D601720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</a:t>
            </a:r>
            <a:r>
              <a:rPr lang="fr-FR" dirty="0">
                <a:latin typeface="Avenir Next LT Pro" panose="020B0504020202020204" pitchFamily="34" charset="0"/>
              </a:rPr>
              <a:t>06/04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2EA77A-E1D6-829D-C9B4-87DED562C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8567" y="1233488"/>
            <a:ext cx="3280129" cy="4492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93C2DE-73F2-902F-5C97-999FD9266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/>
          <a:stretch>
            <a:fillRect/>
          </a:stretch>
        </p:blipFill>
        <p:spPr>
          <a:xfrm>
            <a:off x="8914203" y="1233725"/>
            <a:ext cx="3147490" cy="4491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461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6EC89-EDC4-488D-9968-E248228CD9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75288"/>
            <a:ext cx="111760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66&amp;67 – Vu sur le web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3108C8-977E-48CA-B09F-74886856C0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6" y="1194842"/>
            <a:ext cx="4724522" cy="4723358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Mise en avant des dernières parutions sur les différents sites METRO :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600" b="1" dirty="0">
                <a:latin typeface="Avenir Next LT Pro" panose="020B0504020202020204" pitchFamily="34" charset="0"/>
              </a:rPr>
              <a:t>Thématique « Quoi de neuf sur les réseaux »</a:t>
            </a:r>
          </a:p>
          <a:p>
            <a:r>
              <a:rPr lang="fr-FR" sz="1600" b="1" dirty="0">
                <a:latin typeface="Avenir Next LT Pro" panose="020B0504020202020204" pitchFamily="34" charset="0"/>
              </a:rPr>
              <a:t>Les glaces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DD531D-B036-AA99-48FB-A546D7C63632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17/03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6E5615-98CE-10E0-0A3E-9096D03CF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" b="815"/>
          <a:stretch/>
        </p:blipFill>
        <p:spPr>
          <a:xfrm>
            <a:off x="5202689" y="1245138"/>
            <a:ext cx="6476551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761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0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68 – Dans le rétro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5" y="1405467"/>
            <a:ext cx="6523037" cy="498285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Proposer des recettes d’autrefois, pratiques culinaires oubliées, petites histoires et légendes de plats.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Bouillabaisse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+ petit encart sur le Championnat du Monde de la Bouillabaisse 2026 – le 15 Mars à Marseille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CF60F3-AF1B-9B07-32F0-51A3D27D7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" t="19" r="47859" b="-19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081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70 – L’ustensile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5" y="1557867"/>
            <a:ext cx="6446065" cy="3330656"/>
          </a:xfrm>
        </p:spPr>
        <p:txBody>
          <a:bodyPr/>
          <a:lstStyle/>
          <a:p>
            <a:pPr marL="0" indent="0">
              <a:buNone/>
            </a:pPr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Le barbecue </a:t>
            </a:r>
            <a:r>
              <a:rPr lang="fr-FR" sz="1800" b="1" dirty="0" err="1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Kamado</a:t>
            </a:r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On glisse au passage qu’il y en a chez METRO ;)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  <a:hlinkClick r:id="rId3"/>
              </a:rPr>
              <a:t>https://www.metro.fr/marketplace/product/e3204f64-f815-4892-a584-f74095d97e65</a:t>
            </a: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</a:p>
          <a:p>
            <a:pPr marL="0" indent="0">
              <a:buNone/>
            </a:pPr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  <a:hlinkClick r:id="rId4"/>
              </a:rPr>
              <a:t>https://www.metro.fr/marketplace/product/2e4e5398-3600-4ef2-a7af-f46bf620ed9e</a:t>
            </a: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</a:p>
          <a:p>
            <a:endParaRPr lang="fr-FR" sz="1800" dirty="0">
              <a:solidFill>
                <a:srgbClr val="222222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/>
              </a:rPr>
              <a:t>https://www.metro.fr/marketplace/product/34080ded-7d5e-44ef-b831-7ebf57c1a8b8</a:t>
            </a: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endParaRPr lang="fr-FR" sz="1800" dirty="0">
              <a:solidFill>
                <a:srgbClr val="222222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83D0A3-3978-C365-EC3F-651FC62995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3" t="19" r="49651" b="-19"/>
          <a:stretch>
            <a:fillRect/>
          </a:stretch>
        </p:blipFill>
        <p:spPr>
          <a:xfrm>
            <a:off x="8447315" y="1234327"/>
            <a:ext cx="3233130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585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71 – Quiz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954434" cy="2663824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Quiz avec des questions autour de la gastronomie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Si on choisit une thématique, on veillera à ne pas être en opposition à la saisonnalité estivale de sortie du magazine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65DA14-E431-9C5F-0C17-0E2D2024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7" t="19" r="-2139" b="-19"/>
          <a:stretch>
            <a:fillRect/>
          </a:stretch>
        </p:blipFill>
        <p:spPr>
          <a:xfrm>
            <a:off x="8579395" y="1233488"/>
            <a:ext cx="3233130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488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500" y="1268413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Comité de rédaction : 17/02/2026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Livraison des contenus et des contacts : 17/03/2026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Shoot « Chef à la Une » + Duel de chefs : </a:t>
            </a:r>
            <a:r>
              <a:rPr lang="fr-FR" sz="2000" dirty="0">
                <a:latin typeface="Avenir Next LT Pro" panose="020B0504020202020204" pitchFamily="34" charset="0"/>
              </a:rPr>
              <a:t>jusqu’au 04/05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Envoi des PDF HD le 22/05/2026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Validation des PDF HD le 26/05/2026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Départ imprimeur </a:t>
            </a:r>
            <a:r>
              <a:rPr lang="fr-FR" sz="2000" b="1">
                <a:latin typeface="Avenir Next LT Pro" panose="020B0504020202020204" pitchFamily="34" charset="0"/>
              </a:rPr>
              <a:t>: 27/05/2026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391B7-3085-4096-ABBD-CB1A12BEB2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80" y="7767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 – Edito 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EDC33-C476-4446-AD6C-7FFC79B616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8480" y="1274300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Edito signé par le chef </a:t>
            </a: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7B728B-36EC-F6CE-67E3-0398D0FA4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6"/>
          <a:stretch>
            <a:fillRect/>
          </a:stretch>
        </p:blipFill>
        <p:spPr>
          <a:xfrm>
            <a:off x="8458200" y="1233488"/>
            <a:ext cx="319532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936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E6209-39A7-4214-8C45-039ECC5C9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80337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4-5 – News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0FD2EE-FA96-A266-7659-70B74568BB0A}"/>
              </a:ext>
            </a:extLst>
          </p:cNvPr>
          <p:cNvSpPr txBox="1">
            <a:spLocks/>
          </p:cNvSpPr>
          <p:nvPr/>
        </p:nvSpPr>
        <p:spPr bwMode="auto">
          <a:xfrm>
            <a:off x="538480" y="1274300"/>
            <a:ext cx="517652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Sur 2 pages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C697EC-FF33-901E-793B-C360BACB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5604" y="1245320"/>
            <a:ext cx="6310541" cy="44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2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F50FC-FDBA-A22D-1645-24EB4897F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3EA000-73C7-1D7B-42D9-D09A96CC46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7066547" cy="4525963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Les petites histoires et anecdotes derrière des rituels gastronomiques 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Le langage secret des couverts</a:t>
            </a:r>
          </a:p>
          <a:p>
            <a:pPr marL="0" indent="0">
              <a:buNone/>
            </a:pPr>
            <a:r>
              <a:rPr lang="fr-FR" sz="1400" dirty="0">
                <a:latin typeface="Avenir Next LT Pro" panose="020B0504020202020204" pitchFamily="34" charset="0"/>
                <a:hlinkClick r:id="rId3"/>
              </a:rPr>
              <a:t>https://lesfrancais.press/letiquette-a-table-le-langage-secret-des-couverts/</a:t>
            </a:r>
            <a:r>
              <a:rPr lang="fr-FR" sz="1400" dirty="0">
                <a:latin typeface="Avenir Next LT Pro" panose="020B0504020202020204" pitchFamily="34" charset="0"/>
              </a:rPr>
              <a:t>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2501791-8EC9-4760-DD12-9EF5AF280D19}"/>
              </a:ext>
            </a:extLst>
          </p:cNvPr>
          <p:cNvSpPr txBox="1">
            <a:spLocks/>
          </p:cNvSpPr>
          <p:nvPr/>
        </p:nvSpPr>
        <p:spPr bwMode="auto">
          <a:xfrm>
            <a:off x="541866" y="8033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 – Secret de table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EC617B-83F8-8A8E-AD20-801FD7F17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" r="50369"/>
          <a:stretch>
            <a:fillRect/>
          </a:stretch>
        </p:blipFill>
        <p:spPr>
          <a:xfrm>
            <a:off x="8562472" y="1235850"/>
            <a:ext cx="3113591" cy="45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D3474-B83B-4809-9E73-0C51B1FBFC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7767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 – Agenda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6D1EB-5127-4048-8FDD-5B85F6B89C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921893"/>
            <a:ext cx="8473797" cy="1352008"/>
          </a:xfrm>
        </p:spPr>
        <p:txBody>
          <a:bodyPr/>
          <a:lstStyle/>
          <a:p>
            <a:r>
              <a:rPr lang="fr-FR" sz="2000" dirty="0">
                <a:latin typeface="Avenir Next LT Pro" panose="020B0504020202020204" pitchFamily="34" charset="0"/>
              </a:rPr>
              <a:t>Evènements &amp; partenariats METRO </a:t>
            </a:r>
            <a:br>
              <a:rPr lang="fr-FR" sz="2000" dirty="0">
                <a:latin typeface="Avenir Next LT Pro" panose="020B0504020202020204" pitchFamily="34" charset="0"/>
              </a:rPr>
            </a:br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37B2ED7-B7A5-A605-87CF-21A6C7102CF6}"/>
              </a:ext>
            </a:extLst>
          </p:cNvPr>
          <p:cNvSpPr txBox="1">
            <a:spLocks/>
          </p:cNvSpPr>
          <p:nvPr/>
        </p:nvSpPr>
        <p:spPr bwMode="auto">
          <a:xfrm>
            <a:off x="909611" y="6390364"/>
            <a:ext cx="12605963" cy="38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évènements et partenariats d’ici 17/03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929D8C9-235E-2C1F-FE67-EEF4317A8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6" r="784"/>
          <a:stretch>
            <a:fillRect/>
          </a:stretch>
        </p:blipFill>
        <p:spPr>
          <a:xfrm>
            <a:off x="8562472" y="1235850"/>
            <a:ext cx="3113591" cy="45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4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C1FFE-2F99-4571-83F0-2C0C70107F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2552" y="818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8&amp;9 +10&amp;11 – Tendances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BFFD1-FB59-4398-903E-EC7F0A4858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7721" y="1916113"/>
            <a:ext cx="7603539" cy="4200076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Mise en avant </a:t>
            </a:r>
            <a:r>
              <a:rPr lang="fr-FR" sz="2000" b="1" dirty="0">
                <a:latin typeface="Avenir Next LT Pro" panose="020B0504020202020204" pitchFamily="34" charset="0"/>
              </a:rPr>
              <a:t>de 2 tendances </a:t>
            </a:r>
            <a:r>
              <a:rPr lang="fr-FR" sz="2000" dirty="0">
                <a:latin typeface="Avenir Next LT Pro" panose="020B0504020202020204" pitchFamily="34" charset="0"/>
              </a:rPr>
              <a:t>en restauration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b="1" dirty="0">
                <a:latin typeface="Avenir Next LT Pro" panose="020B0504020202020204" pitchFamily="34" charset="0"/>
              </a:rPr>
              <a:t>sur 2 pages chacune</a:t>
            </a:r>
            <a:endParaRPr lang="fr-FR" sz="1400" dirty="0"/>
          </a:p>
          <a:p>
            <a:endParaRPr lang="fr-FR" sz="1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cuisine de la flamme et de la braise : 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BBQ, plancha, brasero, fumaison légère, huiles fumées…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Cartes plus courtes, très lisibles et saisonnières</a:t>
            </a:r>
          </a:p>
          <a:p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F5BF7B-0C69-1EC7-C861-637CD0B6A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654" y="1248324"/>
            <a:ext cx="3393308" cy="2375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942FB6-6FED-3A59-F6A1-CE41FFEBE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3293" y="3929350"/>
            <a:ext cx="3381038" cy="2367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58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CDF75-58EC-47A5-AB44-2BDC7CEEDF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2747" y="348473"/>
            <a:ext cx="910431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12, 13, 14, 15, 16&amp;17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Le Chef à la Une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455124-B9A9-4E78-876C-15187B48E3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7213" y="1916113"/>
            <a:ext cx="6427788" cy="339572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Portrait et recettes du chef</a:t>
            </a: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br>
              <a:rPr lang="fr-FR" sz="2000" b="1" dirty="0">
                <a:latin typeface="Avenir Next LT Pro" panose="020B0504020202020204" pitchFamily="34" charset="0"/>
              </a:rPr>
            </a:br>
            <a:r>
              <a:rPr lang="fr-FR" sz="2000" b="1" dirty="0">
                <a:latin typeface="Avenir Next LT Pro" panose="020B0504020202020204" pitchFamily="34" charset="0"/>
              </a:rPr>
              <a:t>&gt;&gt; Les Frères Tourteaux : Gaël et Mickaël</a:t>
            </a:r>
            <a:br>
              <a:rPr lang="fr-FR" sz="2000" b="1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Restaurant Flaveurs à Nice (2 étoiles à date, ça peut évoluer à la prochaine remise des étoiles mi-mars)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 descr="Une image contenant texte, produits de boulangerie, dessert, Snack&#10;&#10;Le contenu généré par l’IA peut être incorrect.">
            <a:extLst>
              <a:ext uri="{FF2B5EF4-FFF2-40B4-BE49-F238E27FC236}">
                <a16:creationId xmlns:a16="http://schemas.microsoft.com/office/drawing/2014/main" id="{B81BB4A6-404B-91FF-4519-99EFC20B4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24212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Image 4" descr="Une image contenant habits, texte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B36A62AE-2B31-E083-4ED8-58BFDB88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1534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Image 5" descr="Une image contenant texte, nourriture, assiette, menu&#10;&#10;Le contenu généré par l’IA peut être incorrect.">
            <a:extLst>
              <a:ext uri="{FF2B5EF4-FFF2-40B4-BE49-F238E27FC236}">
                <a16:creationId xmlns:a16="http://schemas.microsoft.com/office/drawing/2014/main" id="{1D11D36A-2C30-2A70-F82A-C011C49FB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362" y="4689088"/>
            <a:ext cx="2827891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E2943E-772E-0330-9AA4-E5CCAA3B4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4688" y="153488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734780-E938-68F7-42B1-C1D462F97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9399" y="2435269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C1C9AC2-2ED5-A214-9AB7-43DDF933A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1764" y="4675107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837955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92B3AB-C9FC-49E6-B2F3-383B68018533}">
  <ds:schemaRefs>
    <ds:schemaRef ds:uri="http://purl.org/dc/terms/"/>
    <ds:schemaRef ds:uri="http://www.w3.org/XML/1998/namespace"/>
    <ds:schemaRef ds:uri="http://purl.org/dc/dcmitype/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cff9fb1f-4cb5-40da-bc88-dae69ef8e18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8583b8a-e4ed-43ea-b306-da2acb0ddc9c}" enabled="0" method="" siteId="{e8583b8a-e4ed-43ea-b306-da2acb0ddc9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16902</TotalTime>
  <Words>1869</Words>
  <Application>Microsoft Office PowerPoint</Application>
  <PresentationFormat>Grand écran</PresentationFormat>
  <Paragraphs>294</Paragraphs>
  <Slides>35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1" baseType="lpstr">
      <vt:lpstr>Arial</vt:lpstr>
      <vt:lpstr>Aptos</vt:lpstr>
      <vt:lpstr>Calibri</vt:lpstr>
      <vt:lpstr>Helvetica</vt:lpstr>
      <vt:lpstr>Avenir Next LT Pro</vt:lpstr>
      <vt:lpstr>1_Thème Office</vt:lpstr>
      <vt:lpstr>Magazine METRO #18 Promo N/O - Juillet  </vt:lpstr>
      <vt:lpstr>Présentation PowerPoint</vt:lpstr>
      <vt:lpstr>Couverture</vt:lpstr>
      <vt:lpstr>Page 3 – Edito Sommaire</vt:lpstr>
      <vt:lpstr>Page 4-5 – News</vt:lpstr>
      <vt:lpstr>Présentation PowerPoint</vt:lpstr>
      <vt:lpstr>Page 7 – Agenda </vt:lpstr>
      <vt:lpstr>Pages 8&amp;9 +10&amp;11 – Tendances </vt:lpstr>
      <vt:lpstr>Pages 12, 13, 14, 15, 16&amp;17  Le Chef à la Une</vt:lpstr>
      <vt:lpstr>Pages 18&amp;19 – 20&amp;21 – Reportage producteur </vt:lpstr>
      <vt:lpstr>Pages 22&amp;23 - MDD</vt:lpstr>
      <vt:lpstr>Page 25 – Shopping Catégorie</vt:lpstr>
      <vt:lpstr>Pages 26 &amp; 27 - 28 &amp; 29 – Duel de chefs</vt:lpstr>
      <vt:lpstr>Pages 30&amp;31 – 32&amp;33 et 34 – Focus Région</vt:lpstr>
      <vt:lpstr>Page 35 – Shopping Food</vt:lpstr>
      <vt:lpstr>Présentation PowerPoint</vt:lpstr>
      <vt:lpstr>Pages 38 &amp; 39 – CONCEPT DE RESTAURANT</vt:lpstr>
      <vt:lpstr>Pages 38 &amp; 39 – CONCEPT DE RESTAURANT</vt:lpstr>
      <vt:lpstr>Pages 38 &amp; 39 – CONCEPT DE RESTAURANT</vt:lpstr>
      <vt:lpstr>Pages 38 &amp; 39 – CONCEPT DE RESTAURANT</vt:lpstr>
      <vt:lpstr>Pages 40 &amp; 41 - 42&amp;43 – Focus</vt:lpstr>
      <vt:lpstr>Pages 44 &amp; 45 – Tour de France des vins </vt:lpstr>
      <vt:lpstr>Pages 46 &amp; 47 – Cocktail du moment -  En attente Tiphany et Irène  </vt:lpstr>
      <vt:lpstr>Pages 48 &amp; 49 – Service METRO   En attente Tiphany et Irène </vt:lpstr>
      <vt:lpstr>Page 51 – RSE</vt:lpstr>
      <vt:lpstr>Pages 52-53 &amp; 54-55 – Produit star </vt:lpstr>
      <vt:lpstr>Page 56 – Shopping Non Food</vt:lpstr>
      <vt:lpstr>Pages 57 – 58&amp;59 – 60&amp;61  – La Gazette de Ferniot</vt:lpstr>
      <vt:lpstr>Pages 62 &amp; 63 – La jeune garde à l’honneur </vt:lpstr>
      <vt:lpstr>Pages 64 &amp; 65 – Partenariat </vt:lpstr>
      <vt:lpstr>Pages 66&amp;67 – Vu sur le web</vt:lpstr>
      <vt:lpstr>Page 68 – Dans le rétro</vt:lpstr>
      <vt:lpstr>Page 70 – L’ustensile</vt:lpstr>
      <vt:lpstr>Page 71 – Quiz </vt:lpstr>
      <vt:lpstr>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Antoine Jubert</dc:creator>
  <cp:lastModifiedBy>Perrine RODIER - Le Nouveau Belier</cp:lastModifiedBy>
  <cp:revision>928</cp:revision>
  <cp:lastPrinted>2023-03-06T14:00:03Z</cp:lastPrinted>
  <dcterms:created xsi:type="dcterms:W3CDTF">2018-09-12T14:44:28Z</dcterms:created>
  <dcterms:modified xsi:type="dcterms:W3CDTF">2026-03-01T08:53:05Z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