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6"/>
  </p:notesMasterIdLst>
  <p:sldIdLst>
    <p:sldId id="1702" r:id="rId5"/>
    <p:sldId id="1886" r:id="rId6"/>
    <p:sldId id="1859" r:id="rId7"/>
    <p:sldId id="1860" r:id="rId8"/>
    <p:sldId id="1861" r:id="rId9"/>
    <p:sldId id="1862" r:id="rId10"/>
    <p:sldId id="1865" r:id="rId11"/>
    <p:sldId id="1863" r:id="rId12"/>
    <p:sldId id="1869" r:id="rId13"/>
    <p:sldId id="1866" r:id="rId14"/>
    <p:sldId id="1868" r:id="rId15"/>
    <p:sldId id="1867" r:id="rId16"/>
    <p:sldId id="1877" r:id="rId17"/>
    <p:sldId id="1864" r:id="rId18"/>
    <p:sldId id="1873" r:id="rId19"/>
    <p:sldId id="1880" r:id="rId20"/>
    <p:sldId id="1891" r:id="rId21"/>
    <p:sldId id="1892" r:id="rId22"/>
    <p:sldId id="1871" r:id="rId23"/>
    <p:sldId id="1870" r:id="rId24"/>
    <p:sldId id="1874" r:id="rId25"/>
    <p:sldId id="1890" r:id="rId26"/>
    <p:sldId id="1885" r:id="rId27"/>
    <p:sldId id="1872" r:id="rId28"/>
    <p:sldId id="1875" r:id="rId29"/>
    <p:sldId id="1881" r:id="rId30"/>
    <p:sldId id="1876" r:id="rId31"/>
    <p:sldId id="1878" r:id="rId32"/>
    <p:sldId id="1879" r:id="rId33"/>
    <p:sldId id="1882" r:id="rId34"/>
    <p:sldId id="1888" r:id="rId35"/>
  </p:sldIdLst>
  <p:sldSz cx="12192000" cy="6858000"/>
  <p:notesSz cx="9869488" cy="6738938"/>
  <p:embeddedFontLst>
    <p:embeddedFont>
      <p:font typeface="Avenir Next LT Pro" panose="020B0504020202020204" pitchFamily="34" charset="0"/>
      <p:regular r:id="rId37"/>
      <p:bold r:id="rId38"/>
      <p:italic r:id="rId39"/>
      <p:boldItalic r:id="rId40"/>
    </p:embeddedFont>
    <p:embeddedFont>
      <p:font typeface="Helvetica" panose="020B0604020202020204" pitchFamily="34" charset="0"/>
      <p:regular r:id="rId41"/>
      <p:bold r:id="rId42"/>
      <p:italic r:id="rId43"/>
      <p:boldItalic r:id="rId4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5" orient="horz" pos="3612" userDrawn="1">
          <p15:clr>
            <a:srgbClr val="A4A3A4"/>
          </p15:clr>
        </p15:guide>
        <p15:guide id="6" orient="horz" pos="4201" userDrawn="1">
          <p15:clr>
            <a:srgbClr val="A4A3A4"/>
          </p15:clr>
        </p15:guide>
        <p15:guide id="7" pos="347" userDrawn="1">
          <p15:clr>
            <a:srgbClr val="A4A3A4"/>
          </p15:clr>
        </p15:guide>
        <p15:guide id="8" orient="horz" pos="77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D7C"/>
    <a:srgbClr val="FFE500"/>
    <a:srgbClr val="FFFFFF"/>
    <a:srgbClr val="932645"/>
    <a:srgbClr val="4E6489"/>
    <a:srgbClr val="8A8168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9BACF9-F0EA-429D-9A72-5CF61561ADEB}" v="181" dt="2025-07-04T21:13:47.325"/>
    <p1510:client id="{C381CA1D-FDCF-4E1A-8866-5ABDFB92D810}" v="15" dt="2025-07-04T21:27:20.5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5013" autoAdjust="0"/>
  </p:normalViewPr>
  <p:slideViewPr>
    <p:cSldViewPr snapToGrid="0">
      <p:cViewPr varScale="1">
        <p:scale>
          <a:sx n="92" d="100"/>
          <a:sy n="92" d="100"/>
        </p:scale>
        <p:origin x="552" y="72"/>
      </p:cViewPr>
      <p:guideLst>
        <p:guide orient="horz" pos="1207"/>
        <p:guide pos="7333"/>
        <p:guide pos="415"/>
        <p:guide orient="horz" pos="504"/>
        <p:guide orient="horz" pos="3612"/>
        <p:guide orient="horz" pos="4201"/>
        <p:guide pos="347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15/07/2025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Chabichou à Courchevel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Le couvent des minimes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La petite folie (couple)</a:t>
            </a:r>
          </a:p>
          <a:p>
            <a:pPr marL="0" indent="0">
              <a:buNone/>
            </a:pPr>
            <a:r>
              <a:rPr lang="fr-FR" sz="1200" dirty="0" err="1">
                <a:latin typeface="Avenir Next LT Pro" panose="020B0504020202020204" pitchFamily="34" charset="0"/>
              </a:rPr>
              <a:t>Ludovix</a:t>
            </a:r>
            <a:r>
              <a:rPr lang="fr-FR" sz="1200" dirty="0">
                <a:latin typeface="Avenir Next LT Pro" panose="020B0504020202020204" pitchFamily="34" charset="0"/>
              </a:rPr>
              <a:t> Schwartz</a:t>
            </a:r>
          </a:p>
          <a:p>
            <a:pPr marL="0" indent="0">
              <a:buNone/>
            </a:pPr>
            <a:r>
              <a:rPr lang="fr-FR" sz="1200" dirty="0" err="1">
                <a:latin typeface="Avenir Next LT Pro" panose="020B0504020202020204" pitchFamily="34" charset="0"/>
              </a:rPr>
              <a:t>Gaetant</a:t>
            </a:r>
            <a:r>
              <a:rPr lang="fr-FR" sz="1200" dirty="0">
                <a:latin typeface="Avenir Next LT Pro" panose="020B0504020202020204" pitchFamily="34" charset="0"/>
              </a:rPr>
              <a:t> </a:t>
            </a:r>
            <a:r>
              <a:rPr lang="fr-FR" sz="1200" dirty="0" err="1">
                <a:latin typeface="Avenir Next LT Pro" panose="020B0504020202020204" pitchFamily="34" charset="0"/>
              </a:rPr>
              <a:t>Perrulli</a:t>
            </a:r>
            <a:r>
              <a:rPr lang="fr-FR" sz="1200" dirty="0">
                <a:latin typeface="Avenir Next LT Pro" panose="020B0504020202020204" pitchFamily="34" charset="0"/>
              </a:rPr>
              <a:t> Domaine de la corniche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Prochainement 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1 client de </a:t>
            </a:r>
            <a:r>
              <a:rPr lang="fr-FR" sz="1200" dirty="0" err="1">
                <a:latin typeface="Avenir Next LT Pro" panose="020B0504020202020204" pitchFamily="34" charset="0"/>
              </a:rPr>
              <a:t>lille</a:t>
            </a:r>
            <a:r>
              <a:rPr lang="fr-FR" sz="1200" dirty="0">
                <a:latin typeface="Avenir Next LT Pro" panose="020B0504020202020204" pitchFamily="34" charset="0"/>
              </a:rPr>
              <a:t> avec 2 estaminets</a:t>
            </a:r>
          </a:p>
          <a:p>
            <a:pPr marL="0" indent="0">
              <a:buNone/>
            </a:pPr>
            <a:endParaRPr lang="fr-FR" sz="12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Bouchon lyonnais avec certification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9399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78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01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775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260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30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922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667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660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911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Pour ou contre les restaurants sans enfants ? </a:t>
            </a:r>
            <a:br>
              <a:rPr lang="fr-FR" sz="1200" b="1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r>
              <a:rPr lang="fr-FR" sz="1200" kern="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Expérience préservée ou discrimination assumée ?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125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3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15/07/2025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F1C1D80-55D0-3B11-8D0A-B93C2E2E431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826" y="5937099"/>
            <a:ext cx="2391052" cy="9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17.jpg"/><Relationship Id="rId10" Type="http://schemas.openxmlformats.org/officeDocument/2006/relationships/image" Target="../media/image12.emf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g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611483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Magazine METRO #16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Promo Y/Z -  Décembre</a:t>
            </a:r>
            <a:br>
              <a:rPr lang="fr-FR" sz="2400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68F6-986B-4683-8D82-39DA530AB8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08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22&amp;23 - MDD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F0637-E214-4158-9DF8-DAFC2A5DF4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2"/>
            <a:ext cx="6719732" cy="3742747"/>
          </a:xfrm>
        </p:spPr>
        <p:txBody>
          <a:bodyPr/>
          <a:lstStyle/>
          <a:p>
            <a:r>
              <a:rPr lang="fr-FR" sz="1800" b="1" dirty="0">
                <a:latin typeface="Avenir Next LT Pro" panose="020B0504020202020204" pitchFamily="34" charset="0"/>
              </a:rPr>
              <a:t>La collection Laetitia Gaborit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Veuve Pelletier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marée : </a:t>
            </a:r>
            <a:r>
              <a:rPr lang="fr-FR" sz="1800" dirty="0">
                <a:latin typeface="Avenir Next LT Pro" panose="020B0504020202020204" pitchFamily="34" charset="0"/>
              </a:rPr>
              <a:t>barquettes METRO Chef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spc="-150" dirty="0">
                <a:latin typeface="Avenir Next LT Pro" panose="020B0504020202020204" pitchFamily="34" charset="0"/>
              </a:rPr>
              <a:t>sous atmosphère – poissons et coquillages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82B5B2C-B5C9-FE61-7E0A-13D4B4FEBFA9}"/>
              </a:ext>
            </a:extLst>
          </p:cNvPr>
          <p:cNvSpPr txBox="1"/>
          <p:nvPr/>
        </p:nvSpPr>
        <p:spPr>
          <a:xfrm>
            <a:off x="915319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Avenir Next LT Pro" panose="020B0504020202020204" pitchFamily="34" charset="0"/>
              </a:rPr>
              <a:t>METRO : communiquer le contenu d’ici le </a:t>
            </a:r>
            <a:r>
              <a:rPr lang="fr-FR" dirty="0">
                <a:latin typeface="Avenir Next LT Pro" panose="020B0504020202020204" pitchFamily="34" charset="0"/>
              </a:rPr>
              <a:t>22/08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0191162-9BAC-D90C-ADB3-138216ACD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458" y="1243536"/>
            <a:ext cx="6418676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5901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74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25 – Shopping Catégorie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302" y="1924062"/>
            <a:ext cx="7905449" cy="372028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une catégorie de produits et proposer différents types produits de différentes marques vendus chez METRO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fromages à fondue : </a:t>
            </a:r>
            <a:r>
              <a:rPr lang="fr-FR" sz="1800" dirty="0">
                <a:latin typeface="Avenir Next LT Pro" panose="020B0504020202020204" pitchFamily="34" charset="0"/>
              </a:rPr>
              <a:t>Mont d’Or, Raclette, Reblochon, Morbier…</a:t>
            </a:r>
          </a:p>
          <a:p>
            <a:r>
              <a:rPr lang="fr-FR" sz="1800" b="1" dirty="0">
                <a:latin typeface="Avenir Next LT Pro" panose="020B0504020202020204" pitchFamily="34" charset="0"/>
              </a:rPr>
              <a:t>Les agrumes </a:t>
            </a:r>
            <a:r>
              <a:rPr lang="fr-FR" sz="1800" dirty="0">
                <a:latin typeface="Avenir Next LT Pro" panose="020B0504020202020204" pitchFamily="34" charset="0"/>
              </a:rPr>
              <a:t>: oranges, clémentines, pamplemousses…</a:t>
            </a:r>
          </a:p>
          <a:p>
            <a:r>
              <a:rPr lang="fr-FR" sz="1800" b="1" dirty="0">
                <a:latin typeface="Avenir Next LT Pro" panose="020B0504020202020204" pitchFamily="34" charset="0"/>
              </a:rPr>
              <a:t>Les mets festifs : </a:t>
            </a:r>
            <a:r>
              <a:rPr lang="fr-FR" sz="1800" dirty="0">
                <a:latin typeface="Avenir Next LT Pro" panose="020B0504020202020204" pitchFamily="34" charset="0"/>
              </a:rPr>
              <a:t>Homard, Foie gras, Saumon..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2D08EDE-3CBD-A771-E0D2-66254A3371A3}"/>
              </a:ext>
            </a:extLst>
          </p:cNvPr>
          <p:cNvSpPr txBox="1">
            <a:spLocks/>
          </p:cNvSpPr>
          <p:nvPr/>
        </p:nvSpPr>
        <p:spPr bwMode="auto">
          <a:xfrm>
            <a:off x="911294" y="6388748"/>
            <a:ext cx="12605963" cy="47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produits d’ici le 22/08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6A91835-2B1A-36DD-1B7E-0798B111D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9"/>
          <a:stretch>
            <a:fillRect/>
          </a:stretch>
        </p:blipFill>
        <p:spPr>
          <a:xfrm>
            <a:off x="8437770" y="1244639"/>
            <a:ext cx="3209390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813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F028D1-DE7A-4B43-A405-5D21846D75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926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26&amp; 27 - 28 &amp; 29 – Duel de chefs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A9EA4-CE4B-4D10-B056-BB2545976E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1289" y="1490133"/>
            <a:ext cx="6671514" cy="3862109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1 page portrait, 1 page produit, 2 pages recettes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St Jacques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fruit de la passion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vanille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gingembre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7FC5F59-A42B-D771-7621-9530C03F8295}"/>
              </a:ext>
            </a:extLst>
          </p:cNvPr>
          <p:cNvSpPr txBox="1"/>
          <p:nvPr/>
        </p:nvSpPr>
        <p:spPr>
          <a:xfrm>
            <a:off x="915319" y="6139934"/>
            <a:ext cx="11798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Avenir Next LT Pro" panose="020B0504020202020204" pitchFamily="34" charset="0"/>
              </a:rPr>
              <a:t>METRO : valider un chef pour le 22/08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et prévoir le shooting courant septembre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CBB066-0306-0BA9-D39D-538466F07D36}"/>
              </a:ext>
            </a:extLst>
          </p:cNvPr>
          <p:cNvSpPr/>
          <p:nvPr/>
        </p:nvSpPr>
        <p:spPr>
          <a:xfrm>
            <a:off x="8278574" y="3927470"/>
            <a:ext cx="3352711" cy="2366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1C4BD6E-87D7-5AF1-B7C2-1A68B7BFB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3116" y="1245431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EAC20B5-3222-796B-2D2A-FF7A157F6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2921" y="3909919"/>
            <a:ext cx="3408217" cy="241072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68397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BDDF71-88DF-4D6E-B3D3-2EF623476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5" y="324096"/>
            <a:ext cx="790807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30&amp;31 – 32&amp;33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– Focus Région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B7F2D-33F2-486B-B64C-05ECCCA265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3"/>
            <a:ext cx="6854413" cy="348716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Découvrir une région aux travers de ses produits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Gascogne </a:t>
            </a:r>
            <a:r>
              <a:rPr lang="fr-FR" sz="1800" dirty="0">
                <a:latin typeface="Avenir Next LT Pro" panose="020B0504020202020204" pitchFamily="34" charset="0"/>
              </a:rPr>
              <a:t>: canard, foie gras, confit…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Bretagne</a:t>
            </a:r>
          </a:p>
          <a:p>
            <a:pPr>
              <a:buFontTx/>
              <a:buChar char="-"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Beaujolais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L’Auvergne </a:t>
            </a:r>
            <a:r>
              <a:rPr lang="fr-FR" sz="1800" dirty="0">
                <a:latin typeface="Avenir Next LT Pro" panose="020B0504020202020204" pitchFamily="34" charset="0"/>
              </a:rPr>
              <a:t>: Saint-Nectaire, lentille, charcuteries, aligot…</a:t>
            </a:r>
          </a:p>
          <a:p>
            <a:pPr>
              <a:buFontTx/>
              <a:buChar char="-"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9F67E05-BE9D-3B36-145A-BDDED809F799}"/>
              </a:ext>
            </a:extLst>
          </p:cNvPr>
          <p:cNvSpPr txBox="1"/>
          <p:nvPr/>
        </p:nvSpPr>
        <p:spPr>
          <a:xfrm>
            <a:off x="926336" y="6145017"/>
            <a:ext cx="7523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</a:t>
            </a:r>
            <a:r>
              <a:rPr lang="fr-FR" dirty="0">
                <a:latin typeface="Avenir Next LT Pro" panose="020B0504020202020204" pitchFamily="34" charset="0"/>
              </a:rPr>
              <a:t>les produits du terroir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+ contact du salarié METRO avant </a:t>
            </a:r>
            <a:r>
              <a:rPr lang="fr-FR" sz="1800" dirty="0">
                <a:latin typeface="Avenir Next LT Pro" panose="020B0504020202020204" pitchFamily="34" charset="0"/>
              </a:rPr>
              <a:t>le 22/08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09904EA-A331-7FAF-49BF-91BCD07FA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3116" y="1245431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FAA0BDA-4F53-ACD7-9C63-3FC0B1F0E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2921" y="3909919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004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08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35 – Shopping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717774"/>
            <a:ext cx="7205134" cy="4152342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 type de produits </a:t>
            </a:r>
            <a:r>
              <a:rPr lang="fr-FR" sz="1800" dirty="0" err="1">
                <a:latin typeface="Avenir Next LT Pro" panose="020B0504020202020204" pitchFamily="34" charset="0"/>
              </a:rPr>
              <a:t>food</a:t>
            </a:r>
            <a:r>
              <a:rPr lang="fr-FR" sz="1800" dirty="0">
                <a:latin typeface="Avenir Next LT Pro" panose="020B0504020202020204" pitchFamily="34" charset="0"/>
              </a:rPr>
              <a:t> et proposer des produits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de différentes marques, vendus chez METRO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herbes aromatiques 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produits premium : </a:t>
            </a:r>
            <a:r>
              <a:rPr lang="fr-FR" sz="1800" dirty="0">
                <a:latin typeface="Avenir Next LT Pro" panose="020B0504020202020204" pitchFamily="34" charset="0"/>
              </a:rPr>
              <a:t>produits issus du dernier premium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champagnes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13E0F98-25D6-9309-012B-A6ADDEC25FED}"/>
              </a:ext>
            </a:extLst>
          </p:cNvPr>
          <p:cNvSpPr txBox="1"/>
          <p:nvPr/>
        </p:nvSpPr>
        <p:spPr>
          <a:xfrm>
            <a:off x="926336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produits d’ici le 22/08</a:t>
            </a:r>
            <a:endParaRPr lang="fr-FR" sz="1800" b="1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9E3B7C4-E57E-E30A-7E84-AE36F6A3F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0"/>
          <a:stretch>
            <a:fillRect/>
          </a:stretch>
        </p:blipFill>
        <p:spPr>
          <a:xfrm>
            <a:off x="8439462" y="1238770"/>
            <a:ext cx="3201617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1424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9EB0C09-CD8F-C549-2ACD-F570F365C973}"/>
              </a:ext>
            </a:extLst>
          </p:cNvPr>
          <p:cNvSpPr txBox="1">
            <a:spLocks/>
          </p:cNvSpPr>
          <p:nvPr/>
        </p:nvSpPr>
        <p:spPr bwMode="auto">
          <a:xfrm>
            <a:off x="546100" y="635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36 &amp; 37 – Management &amp; business 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55B09CA-3848-9001-884E-D86DAB0B156B}"/>
              </a:ext>
            </a:extLst>
          </p:cNvPr>
          <p:cNvSpPr txBox="1">
            <a:spLocks/>
          </p:cNvSpPr>
          <p:nvPr/>
        </p:nvSpPr>
        <p:spPr bwMode="auto">
          <a:xfrm>
            <a:off x="550864" y="1788283"/>
            <a:ext cx="4515812" cy="283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>
                <a:latin typeface="Avenir Next LT Pro" panose="020B0504020202020204" pitchFamily="34" charset="0"/>
              </a:rPr>
              <a:t>Comment respecter la chaîne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</a:rPr>
              <a:t>du froid ?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Pourquoi faut-il cuisiner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</a:rPr>
              <a:t>des produits Origine France ?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Comment gérer le recrutement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</a:rPr>
              <a:t>de son restaurant ?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8803E83-E461-80F7-5945-61A45F095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459" y="1243536"/>
            <a:ext cx="6418673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335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7632" y="399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38 &amp; 39 – CONCEPT DE RESTAURANT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43922" y="1303338"/>
            <a:ext cx="8697215" cy="612775"/>
          </a:xfrm>
        </p:spPr>
        <p:txBody>
          <a:bodyPr/>
          <a:lstStyle/>
          <a:p>
            <a:pPr marL="0" indent="0">
              <a:buNone/>
            </a:pPr>
            <a:r>
              <a:rPr lang="fr-FR" sz="2400" b="1" cap="all" dirty="0" err="1">
                <a:latin typeface="Avenir Next LT Pro" panose="020B0504020202020204" pitchFamily="34" charset="0"/>
              </a:rPr>
              <a:t>Bêp</a:t>
            </a:r>
            <a:r>
              <a:rPr lang="fr-FR" sz="2400" b="1" cap="all" dirty="0">
                <a:latin typeface="Avenir Next LT Pro" panose="020B0504020202020204" pitchFamily="34" charset="0"/>
              </a:rPr>
              <a:t> Viêt, Restaurant vietnamien… végétarien !</a:t>
            </a: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46159C5-4E06-ED61-2E9F-9A3F5C740BDE}"/>
              </a:ext>
            </a:extLst>
          </p:cNvPr>
          <p:cNvSpPr txBox="1">
            <a:spLocks/>
          </p:cNvSpPr>
          <p:nvPr/>
        </p:nvSpPr>
        <p:spPr bwMode="auto">
          <a:xfrm>
            <a:off x="2943922" y="2164538"/>
            <a:ext cx="6854281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Un restaurant dans le 13</a:t>
            </a:r>
            <a:r>
              <a:rPr lang="fr-FR" sz="1400" baseline="30000" dirty="0">
                <a:latin typeface="Avenir Next LT Pro" panose="020B0504020202020204" pitchFamily="34" charset="0"/>
              </a:rPr>
              <a:t>ème</a:t>
            </a:r>
            <a:r>
              <a:rPr lang="fr-FR" sz="1400" dirty="0">
                <a:latin typeface="Avenir Next LT Pro" panose="020B0504020202020204" pitchFamily="34" charset="0"/>
              </a:rPr>
              <a:t> arrondissement, en plein quartier chinois.</a:t>
            </a: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Projet porté par trois restaurateurs parisiens </a:t>
            </a:r>
            <a:r>
              <a:rPr lang="fr-FR" sz="1400" dirty="0">
                <a:latin typeface="Avenir Next LT Pro" panose="020B0504020202020204" pitchFamily="34" charset="0"/>
              </a:rPr>
              <a:t>(Ngoc </a:t>
            </a:r>
            <a:r>
              <a:rPr lang="fr-FR" sz="1400" dirty="0" err="1">
                <a:latin typeface="Avenir Next LT Pro" panose="020B0504020202020204" pitchFamily="34" charset="0"/>
              </a:rPr>
              <a:t>Xuyen</a:t>
            </a:r>
            <a:r>
              <a:rPr lang="fr-FR" sz="1400" dirty="0">
                <a:latin typeface="Avenir Next LT Pro" panose="020B0504020202020204" pitchFamily="34" charset="0"/>
              </a:rPr>
              <a:t> Saigon, Didi Saigon, Q Bar).</a:t>
            </a: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L’idée naît d’un coup de cœur de Pascal pour un restaurant végétarien au Vietnam. </a:t>
            </a:r>
            <a:r>
              <a:rPr lang="fr-FR" sz="1400" dirty="0">
                <a:latin typeface="Avenir Next LT Pro" panose="020B0504020202020204" pitchFamily="34" charset="0"/>
              </a:rPr>
              <a:t>Il se forme sur place pendant un mois pour apprendre les recettes traditionnelles.</a:t>
            </a: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La cuisine végétarienne vietnamienne est ancrée dans la culture bouddhiste</a:t>
            </a:r>
            <a:r>
              <a:rPr lang="fr-FR" sz="1400" dirty="0">
                <a:latin typeface="Avenir Next LT Pro" panose="020B0504020202020204" pitchFamily="34" charset="0"/>
              </a:rPr>
              <a:t>. Elle est consommée à des dates clés du calendrier lunaire pour des raisons spirituelles. </a:t>
            </a: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Il propose une cuisine authentique, savoureuse et entièrement sans viande, avec de nombreuses options véganes : </a:t>
            </a:r>
          </a:p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Rouleau de </a:t>
            </a:r>
            <a:r>
              <a:rPr lang="fr-FR" sz="1400" dirty="0" err="1">
                <a:latin typeface="Avenir Next LT Pro" panose="020B0504020202020204" pitchFamily="34" charset="0"/>
              </a:rPr>
              <a:t>printems</a:t>
            </a:r>
            <a:r>
              <a:rPr lang="fr-FR" sz="1400" dirty="0">
                <a:latin typeface="Avenir Next LT Pro" panose="020B0504020202020204" pitchFamily="34" charset="0"/>
              </a:rPr>
              <a:t> légumes et tofu, Nems aux champignons, </a:t>
            </a:r>
            <a:r>
              <a:rPr lang="fr-FR" sz="1400" dirty="0" err="1">
                <a:latin typeface="Avenir Next LT Pro" panose="020B0504020202020204" pitchFamily="34" charset="0"/>
              </a:rPr>
              <a:t>Pho</a:t>
            </a:r>
            <a:r>
              <a:rPr lang="fr-FR" sz="1400" dirty="0">
                <a:latin typeface="Avenir Next LT Pro" panose="020B0504020202020204" pitchFamily="34" charset="0"/>
              </a:rPr>
              <a:t>, Bo Bun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1C295F3-4603-4074-6EF4-738C8F3CF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184" y="1061535"/>
            <a:ext cx="2990106" cy="1992195"/>
          </a:xfrm>
          <a:prstGeom prst="rect">
            <a:avLst/>
          </a:prstGeom>
        </p:spPr>
      </p:pic>
      <p:sp>
        <p:nvSpPr>
          <p:cNvPr id="7" name="AutoShape 3" descr="Bêp Việt, le restaurant vietnamien végétarien du 13e, les photos -  A7C8706">
            <a:extLst>
              <a:ext uri="{FF2B5EF4-FFF2-40B4-BE49-F238E27FC236}">
                <a16:creationId xmlns:a16="http://schemas.microsoft.com/office/drawing/2014/main" id="{066C118D-219D-BAF2-C0A6-36C46FCC60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81CFBDA-5F3A-B780-9DE1-E9D68C9EA6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317"/>
          <a:stretch>
            <a:fillRect/>
          </a:stretch>
        </p:blipFill>
        <p:spPr>
          <a:xfrm>
            <a:off x="9794267" y="2120669"/>
            <a:ext cx="2397733" cy="214949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279745D-2DA1-6872-3477-02D665D9E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96576"/>
            <a:ext cx="2943922" cy="196142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F717EC3-F10A-4AA6-A932-818486D17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6184" y="3053730"/>
            <a:ext cx="2990106" cy="199219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0C5B129-84B4-4910-BDDA-495C03F90FB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2391" r="9502"/>
          <a:stretch>
            <a:fillRect/>
          </a:stretch>
        </p:blipFill>
        <p:spPr>
          <a:xfrm>
            <a:off x="9794266" y="4270159"/>
            <a:ext cx="2397734" cy="257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29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A5877-E747-3BA6-A836-40D69A521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64912F-9077-E512-4624-59A547B456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7632" y="399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38 &amp; 39 – CONCEPT DE RESTAURANT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A33FC98-5651-E92A-C64D-023A747EAD6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43922" y="1071563"/>
            <a:ext cx="8697215" cy="612775"/>
          </a:xfrm>
        </p:spPr>
        <p:txBody>
          <a:bodyPr/>
          <a:lstStyle/>
          <a:p>
            <a:pPr marL="0" indent="0">
              <a:buNone/>
            </a:pPr>
            <a:r>
              <a:rPr lang="fr-FR" sz="2800" b="1" cap="all" dirty="0" err="1">
                <a:latin typeface="Avenir Next LT Pro" panose="020B0504020202020204" pitchFamily="34" charset="0"/>
              </a:rPr>
              <a:t>Picotte</a:t>
            </a:r>
            <a:r>
              <a:rPr lang="fr-FR" sz="2800" b="1" cap="all" dirty="0">
                <a:latin typeface="Avenir Next LT Pro" panose="020B0504020202020204" pitchFamily="34" charset="0"/>
              </a:rPr>
              <a:t>, un tour de France bistronomique des spécialités régionales</a:t>
            </a: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E23502A-EE00-6267-4A01-184099456FE0}"/>
              </a:ext>
            </a:extLst>
          </p:cNvPr>
          <p:cNvSpPr txBox="1">
            <a:spLocks/>
          </p:cNvSpPr>
          <p:nvPr/>
        </p:nvSpPr>
        <p:spPr bwMode="auto">
          <a:xfrm>
            <a:off x="2925521" y="2447425"/>
            <a:ext cx="6854281" cy="269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Le concept : Un restaurant bistronomique qui propose un tour de France des spécialités culinaires régionales revisité avec finesse, modernité et originalité </a:t>
            </a:r>
          </a:p>
          <a:p>
            <a:pPr marL="0" indent="0">
              <a:buNone/>
            </a:pPr>
            <a:endParaRPr lang="fr-FR" sz="1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Fondé par Catherine Wade et Matthias </a:t>
            </a:r>
            <a:r>
              <a:rPr lang="fr-FR" sz="1400" dirty="0" err="1">
                <a:latin typeface="Avenir Next LT Pro" panose="020B0504020202020204" pitchFamily="34" charset="0"/>
              </a:rPr>
              <a:t>Maboungou</a:t>
            </a:r>
            <a:r>
              <a:rPr lang="fr-FR" sz="1400" dirty="0">
                <a:latin typeface="Avenir Next LT Pro" panose="020B0504020202020204" pitchFamily="34" charset="0"/>
              </a:rPr>
              <a:t>, deux passionnés de cuisine et de terroirs français. En cuisine, la cheffe Marta </a:t>
            </a:r>
            <a:r>
              <a:rPr lang="fr-FR" sz="1400" dirty="0" err="1">
                <a:latin typeface="Avenir Next LT Pro" panose="020B0504020202020204" pitchFamily="34" charset="0"/>
              </a:rPr>
              <a:t>Biagianti</a:t>
            </a:r>
            <a:r>
              <a:rPr lang="fr-FR" sz="1400" dirty="0">
                <a:latin typeface="Avenir Next LT Pro" panose="020B0504020202020204" pitchFamily="34" charset="0"/>
              </a:rPr>
              <a:t> .</a:t>
            </a:r>
          </a:p>
          <a:p>
            <a:pPr marL="0" indent="0">
              <a:buNone/>
            </a:pPr>
            <a:endParaRPr lang="fr-FR" sz="9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La carte change régulièrement pour faire vivre la richesse du patrimoine culinaire français, des côtes bretonnes aux montagnes savoyardes</a:t>
            </a:r>
          </a:p>
          <a:p>
            <a:pPr marL="0" indent="0">
              <a:buNone/>
            </a:pPr>
            <a:endParaRPr lang="fr-FR" sz="9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Chaque plat raconte une région, avec l’envie de transmettre ses saveurs, ses gestes et ses histoires.</a:t>
            </a:r>
          </a:p>
        </p:txBody>
      </p:sp>
      <p:sp>
        <p:nvSpPr>
          <p:cNvPr id="7" name="AutoShape 3" descr="Bêp Việt, le restaurant vietnamien végétarien du 13e, les photos -  A7C8706">
            <a:extLst>
              <a:ext uri="{FF2B5EF4-FFF2-40B4-BE49-F238E27FC236}">
                <a16:creationId xmlns:a16="http://schemas.microsoft.com/office/drawing/2014/main" id="{D5639806-2719-7154-AD5B-B8352E55EF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2" descr="Picotte - Décoration">
            <a:extLst>
              <a:ext uri="{FF2B5EF4-FFF2-40B4-BE49-F238E27FC236}">
                <a16:creationId xmlns:a16="http://schemas.microsoft.com/office/drawing/2014/main" id="{FAD82214-2754-4AD0-AD24-D95CD098D1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4" descr="Picotte - Décoration">
            <a:extLst>
              <a:ext uri="{FF2B5EF4-FFF2-40B4-BE49-F238E27FC236}">
                <a16:creationId xmlns:a16="http://schemas.microsoft.com/office/drawing/2014/main" id="{CEC0DB78-2AF5-8C85-62AF-96ABA69B43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6" descr="Picotte - Décoration">
            <a:extLst>
              <a:ext uri="{FF2B5EF4-FFF2-40B4-BE49-F238E27FC236}">
                <a16:creationId xmlns:a16="http://schemas.microsoft.com/office/drawing/2014/main" id="{08B163AB-4515-E030-0DB3-629BA85D60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25BF0E6-D6EA-B263-2885-47A45DC097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645" r="6978"/>
          <a:stretch>
            <a:fillRect/>
          </a:stretch>
        </p:blipFill>
        <p:spPr>
          <a:xfrm>
            <a:off x="10782" y="1123142"/>
            <a:ext cx="2451588" cy="2232051"/>
          </a:xfrm>
          <a:prstGeom prst="rect">
            <a:avLst/>
          </a:prstGeom>
        </p:spPr>
      </p:pic>
      <p:sp>
        <p:nvSpPr>
          <p:cNvPr id="15" name="AutoShape 8">
            <a:extLst>
              <a:ext uri="{FF2B5EF4-FFF2-40B4-BE49-F238E27FC236}">
                <a16:creationId xmlns:a16="http://schemas.microsoft.com/office/drawing/2014/main" id="{380CB317-88F9-1913-9496-CAFE26889C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297C4F5-89AF-9D2F-2B14-83FDFB5E7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4050" y="4863465"/>
            <a:ext cx="2659380" cy="199453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8F6F212-0A5F-0ACB-49C5-C31591AD98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512"/>
          <a:stretch>
            <a:fillRect/>
          </a:stretch>
        </p:blipFill>
        <p:spPr>
          <a:xfrm>
            <a:off x="10303448" y="3503371"/>
            <a:ext cx="1888552" cy="175978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5435CD4-E629-490D-B43D-783DD45BF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9802" y="1642872"/>
            <a:ext cx="2412198" cy="1871130"/>
          </a:xfrm>
          <a:prstGeom prst="rect">
            <a:avLst/>
          </a:prstGeom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77802AFE-A86D-1764-3BDE-29FC3C430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7" t="14061" r="8082" b="-14061"/>
          <a:stretch>
            <a:fillRect/>
          </a:stretch>
        </p:blipFill>
        <p:spPr bwMode="auto">
          <a:xfrm>
            <a:off x="10782" y="3355193"/>
            <a:ext cx="2819678" cy="223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5B5040E-CB60-C742-687D-9D34D355DB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461" y="5263158"/>
            <a:ext cx="4389047" cy="1603552"/>
          </a:xfrm>
          <a:prstGeom prst="rect">
            <a:avLst/>
          </a:prstGeom>
        </p:spPr>
      </p:pic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F1986A9E-5B32-CC2B-2FE3-CD97361D3888}"/>
              </a:ext>
            </a:extLst>
          </p:cNvPr>
          <p:cNvSpPr txBox="1">
            <a:spLocks/>
          </p:cNvSpPr>
          <p:nvPr/>
        </p:nvSpPr>
        <p:spPr bwMode="auto">
          <a:xfrm>
            <a:off x="4368366" y="5150662"/>
            <a:ext cx="5429837" cy="216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latin typeface="Avenir Next LT Pro" panose="020B0504020202020204" pitchFamily="34" charset="0"/>
              </a:rPr>
              <a:t>On y déguste par exemple : </a:t>
            </a:r>
          </a:p>
          <a:p>
            <a:pPr lvl="1"/>
            <a:r>
              <a:rPr lang="fr-FR" sz="1100" dirty="0">
                <a:latin typeface="Avenir Next LT Pro" panose="020B0504020202020204" pitchFamily="34" charset="0"/>
              </a:rPr>
              <a:t>une bourride sétoise twistée, </a:t>
            </a:r>
          </a:p>
          <a:p>
            <a:pPr lvl="1"/>
            <a:r>
              <a:rPr lang="fr-FR" sz="1100" dirty="0">
                <a:latin typeface="Avenir Next LT Pro" panose="020B0504020202020204" pitchFamily="34" charset="0"/>
              </a:rPr>
              <a:t>un lapin sauce chasseur fondant,</a:t>
            </a:r>
          </a:p>
          <a:p>
            <a:pPr lvl="1"/>
            <a:r>
              <a:rPr lang="fr-FR" sz="1100" dirty="0">
                <a:latin typeface="Avenir Next LT Pro" panose="020B0504020202020204" pitchFamily="34" charset="0"/>
              </a:rPr>
              <a:t>une variation autour du flan antillais</a:t>
            </a:r>
          </a:p>
          <a:p>
            <a:pPr lvl="1"/>
            <a:r>
              <a:rPr lang="fr-FR" sz="1100" dirty="0">
                <a:latin typeface="Avenir Next LT Pro" panose="020B0504020202020204" pitchFamily="34" charset="0"/>
              </a:rPr>
              <a:t>des tripes à la mode de Caen, </a:t>
            </a:r>
          </a:p>
          <a:p>
            <a:pPr lvl="1"/>
            <a:r>
              <a:rPr lang="fr-FR" sz="1100" dirty="0">
                <a:latin typeface="Avenir Next LT Pro" panose="020B0504020202020204" pitchFamily="34" charset="0"/>
              </a:rPr>
              <a:t>de la panse de bœuf croustillante et un espuma de Calvados crémeux </a:t>
            </a:r>
          </a:p>
          <a:p>
            <a:pPr lvl="1"/>
            <a:r>
              <a:rPr lang="fr-FR" sz="1100" dirty="0" err="1">
                <a:latin typeface="Avenir Next LT Pro" panose="020B0504020202020204" pitchFamily="34" charset="0"/>
              </a:rPr>
              <a:t>minis</a:t>
            </a:r>
            <a:r>
              <a:rPr lang="fr-FR" sz="1100" dirty="0">
                <a:latin typeface="Avenir Next LT Pro" panose="020B0504020202020204" pitchFamily="34" charset="0"/>
              </a:rPr>
              <a:t> bretzels sur des sticks </a:t>
            </a:r>
            <a:br>
              <a:rPr lang="fr-FR" sz="1100" dirty="0">
                <a:latin typeface="Avenir Next LT Pro" panose="020B0504020202020204" pitchFamily="34" charset="0"/>
              </a:rPr>
            </a:br>
            <a:endParaRPr lang="fr-FR" sz="11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37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FF4AC-041A-E505-0165-374385640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0B06B7-A35F-76D7-A7E7-57ADA2D111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7632" y="399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38 &amp; 39 – CONCEPT DE RESTAURANT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93BF0A-C562-18B9-932B-F74828C6CFA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23249" y="1233488"/>
            <a:ext cx="10495625" cy="612775"/>
          </a:xfrm>
        </p:spPr>
        <p:txBody>
          <a:bodyPr/>
          <a:lstStyle/>
          <a:p>
            <a:pPr marL="0" indent="0" algn="ctr">
              <a:buNone/>
            </a:pPr>
            <a:r>
              <a:rPr lang="fr-FR" sz="2400" b="1" cap="all" dirty="0" err="1">
                <a:latin typeface="Avenir Next LT Pro" panose="020B0504020202020204" pitchFamily="34" charset="0"/>
              </a:rPr>
              <a:t>Inoveat</a:t>
            </a:r>
            <a:r>
              <a:rPr lang="fr-FR" sz="2400" b="1" cap="all" dirty="0">
                <a:latin typeface="Avenir Next LT Pro" panose="020B0504020202020204" pitchFamily="34" charset="0"/>
              </a:rPr>
              <a:t>, le restaurant au menu gastronomique </a:t>
            </a:r>
            <a:br>
              <a:rPr lang="fr-FR" sz="2400" b="1" cap="all" dirty="0">
                <a:latin typeface="Avenir Next LT Pro" panose="020B0504020202020204" pitchFamily="34" charset="0"/>
              </a:rPr>
            </a:br>
            <a:r>
              <a:rPr lang="fr-FR" sz="2400" b="1" cap="all" dirty="0">
                <a:latin typeface="Avenir Next LT Pro" panose="020B0504020202020204" pitchFamily="34" charset="0"/>
              </a:rPr>
              <a:t>préparé à base d'insectes</a:t>
            </a:r>
          </a:p>
          <a:p>
            <a:pPr algn="ctr"/>
            <a:endParaRPr lang="fr-FR" sz="1200" dirty="0">
              <a:latin typeface="Avenir Next LT Pro" panose="020B0504020202020204" pitchFamily="34" charset="0"/>
            </a:endParaRPr>
          </a:p>
          <a:p>
            <a:pPr algn="ctr"/>
            <a:endParaRPr lang="fr-FR" sz="1200" dirty="0">
              <a:latin typeface="Avenir Next LT Pro" panose="020B0504020202020204" pitchFamily="34" charset="0"/>
            </a:endParaRPr>
          </a:p>
          <a:p>
            <a:pPr marL="0" indent="0" algn="ctr">
              <a:buNone/>
            </a:pPr>
            <a:endParaRPr lang="fr-FR" sz="12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A82DF5D4-74F3-C11F-7F0B-92156D36C80D}"/>
              </a:ext>
            </a:extLst>
          </p:cNvPr>
          <p:cNvSpPr txBox="1">
            <a:spLocks/>
          </p:cNvSpPr>
          <p:nvPr/>
        </p:nvSpPr>
        <p:spPr bwMode="auto">
          <a:xfrm>
            <a:off x="3102641" y="2164538"/>
            <a:ext cx="6291518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Fondé par le chef Laurent </a:t>
            </a:r>
            <a:r>
              <a:rPr lang="fr-FR" sz="1400" b="1" dirty="0" err="1">
                <a:latin typeface="Avenir Next LT Pro" panose="020B0504020202020204" pitchFamily="34" charset="0"/>
              </a:rPr>
              <a:t>Veyet</a:t>
            </a:r>
            <a:r>
              <a:rPr lang="fr-FR" sz="1400" b="1" dirty="0">
                <a:latin typeface="Avenir Next LT Pro" panose="020B0504020202020204" pitchFamily="34" charset="0"/>
              </a:rPr>
              <a:t>, </a:t>
            </a:r>
            <a:r>
              <a:rPr lang="fr-FR" sz="1400" dirty="0">
                <a:latin typeface="Avenir Next LT Pro" panose="020B0504020202020204" pitchFamily="34" charset="0"/>
              </a:rPr>
              <a:t>: une dizaine de convives autour d'une table d'hôtes, favorisant les échanges directs avec le chef.</a:t>
            </a: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Une approche qui vise à sensibiliser les convives aux avantages nutritionnels et environnementaux des insectes</a:t>
            </a:r>
            <a:r>
              <a:rPr lang="fr-FR" sz="1400" dirty="0">
                <a:latin typeface="Avenir Next LT Pro" panose="020B0504020202020204" pitchFamily="34" charset="0"/>
              </a:rPr>
              <a:t>, tout en offrant une expérience gustative surprenante et délicate.</a:t>
            </a: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Le menu dégustation de sept plats met en valeur des insectes </a:t>
            </a:r>
            <a:r>
              <a:rPr lang="fr-FR" sz="1400" dirty="0">
                <a:latin typeface="Avenir Next LT Pro" panose="020B0504020202020204" pitchFamily="34" charset="0"/>
              </a:rPr>
              <a:t>tels que grillons, criquets et vers de farine, provenant de fermes françaises spécialisées, et les associe à des produits de saison issus de circuits courts. </a:t>
            </a: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Les insectes sont utilisés sous différentes formes</a:t>
            </a:r>
            <a:r>
              <a:rPr lang="fr-FR" sz="1400" dirty="0">
                <a:latin typeface="Avenir Next LT Pro" panose="020B0504020202020204" pitchFamily="34" charset="0"/>
              </a:rPr>
              <a:t> : entiers, en poudre, frais ou déshydratés, et intégrés de manière subtile dans des créations gastronomiques raffinées. </a:t>
            </a: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latin typeface="Avenir Next LT Pro" panose="020B0504020202020204" pitchFamily="34" charset="0"/>
              </a:rPr>
              <a:t>Il propose </a:t>
            </a:r>
            <a:r>
              <a:rPr lang="fr-FR" sz="1400" dirty="0">
                <a:latin typeface="Avenir Next LT Pro" panose="020B0504020202020204" pitchFamily="34" charset="0"/>
              </a:rPr>
              <a:t>: </a:t>
            </a:r>
          </a:p>
          <a:p>
            <a:pPr marL="457200" lvl="1" indent="0">
              <a:buNone/>
            </a:pPr>
            <a:r>
              <a:rPr lang="fr-FR" sz="1100" dirty="0">
                <a:latin typeface="Avenir Next LT Pro" panose="020B0504020202020204" pitchFamily="34" charset="0"/>
              </a:rPr>
              <a:t>une salade printanière sur sablé de grillons </a:t>
            </a:r>
          </a:p>
          <a:p>
            <a:pPr marL="457200" lvl="1" indent="0">
              <a:buNone/>
            </a:pPr>
            <a:r>
              <a:rPr lang="fr-FR" sz="1100" dirty="0">
                <a:latin typeface="Avenir Next LT Pro" panose="020B0504020202020204" pitchFamily="34" charset="0"/>
              </a:rPr>
              <a:t>un galet de vers de farine soufflés accompagné d'une purée de patates douces au curry. </a:t>
            </a:r>
          </a:p>
        </p:txBody>
      </p:sp>
      <p:sp>
        <p:nvSpPr>
          <p:cNvPr id="7" name="AutoShape 3" descr="Bêp Việt, le restaurant vietnamien végétarien du 13e, les photos -  A7C8706">
            <a:extLst>
              <a:ext uri="{FF2B5EF4-FFF2-40B4-BE49-F238E27FC236}">
                <a16:creationId xmlns:a16="http://schemas.microsoft.com/office/drawing/2014/main" id="{0DD058B3-9FBE-2E22-7946-41BB7A715B3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2" descr="Inoveat, le restaurant gastronomique d'insectes à Paris - nos photos - image00005">
            <a:extLst>
              <a:ext uri="{FF2B5EF4-FFF2-40B4-BE49-F238E27FC236}">
                <a16:creationId xmlns:a16="http://schemas.microsoft.com/office/drawing/2014/main" id="{0B8B3F27-FD38-DBF9-ED44-F76182D340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4" descr="Inoveat, le restaurant gastronomique d'insectes à Paris - nos photos - image00005">
            <a:extLst>
              <a:ext uri="{FF2B5EF4-FFF2-40B4-BE49-F238E27FC236}">
                <a16:creationId xmlns:a16="http://schemas.microsoft.com/office/drawing/2014/main" id="{C365A2AD-2293-8AF5-F54C-7058A0D739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AED7C62-FD14-7EBA-A116-97043E67C4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87"/>
          <a:stretch>
            <a:fillRect/>
          </a:stretch>
        </p:blipFill>
        <p:spPr>
          <a:xfrm>
            <a:off x="0" y="2327256"/>
            <a:ext cx="2950552" cy="215759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4706BE2-4FEE-699E-74F5-134A818AC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065" y="3545067"/>
            <a:ext cx="2535534" cy="168933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DDC64BA-49E5-27BB-72F5-89325D910F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6065" y="1916113"/>
            <a:ext cx="2535534" cy="168933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32F0003-3A0D-FB74-9690-3D3F2B2E024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500" r="6878" b="13538"/>
          <a:stretch>
            <a:fillRect/>
          </a:stretch>
        </p:blipFill>
        <p:spPr>
          <a:xfrm>
            <a:off x="0" y="4484853"/>
            <a:ext cx="2950552" cy="2373147"/>
          </a:xfrm>
          <a:prstGeom prst="rect">
            <a:avLst/>
          </a:prstGeom>
        </p:spPr>
      </p:pic>
      <p:sp>
        <p:nvSpPr>
          <p:cNvPr id="17" name="AutoShape 6" descr="Inoveat, le restaurant gastronomique d'insectes à Paris - nos photos - image00013">
            <a:extLst>
              <a:ext uri="{FF2B5EF4-FFF2-40B4-BE49-F238E27FC236}">
                <a16:creationId xmlns:a16="http://schemas.microsoft.com/office/drawing/2014/main" id="{16DFCE4F-FDA8-B998-0604-3A9B7AEF05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93588B05-FDA3-F03E-1574-D1F3A397DA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6065" y="1916113"/>
            <a:ext cx="2545935" cy="1696260"/>
          </a:xfrm>
          <a:prstGeom prst="rect">
            <a:avLst/>
          </a:prstGeom>
        </p:spPr>
      </p:pic>
      <p:sp>
        <p:nvSpPr>
          <p:cNvPr id="19" name="AutoShape 8" descr="Inoveat, le restaurant gastronomique d'insectes à Paris - nos photos - image00019">
            <a:extLst>
              <a:ext uri="{FF2B5EF4-FFF2-40B4-BE49-F238E27FC236}">
                <a16:creationId xmlns:a16="http://schemas.microsoft.com/office/drawing/2014/main" id="{0585A760-E0B2-DCA5-3CF9-08E4BFC853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88FE7C99-6BB1-5E0C-ADAA-78BCEC98F3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46065" y="5202700"/>
            <a:ext cx="2545935" cy="169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75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B575FE-9C61-4D2C-9018-22AB7A562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6872" y="4287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40&amp;41 - 42&amp;43 – Focus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585C1AD2-8226-F511-5B3D-827DEC3FFB93}"/>
              </a:ext>
            </a:extLst>
          </p:cNvPr>
          <p:cNvSpPr txBox="1">
            <a:spLocks/>
          </p:cNvSpPr>
          <p:nvPr/>
        </p:nvSpPr>
        <p:spPr bwMode="auto">
          <a:xfrm>
            <a:off x="559174" y="1697589"/>
            <a:ext cx="6778328" cy="464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Faire un sujet de société « pour/contre »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b="1" dirty="0"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Pour ou contre le zéro déchet en restauration ? </a:t>
            </a:r>
            <a:r>
              <a:rPr lang="fr-FR" sz="1800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br>
              <a:rPr lang="fr-FR" sz="1800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r>
              <a:rPr lang="fr-FR" sz="1800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Utopie ou nécessité ?</a:t>
            </a:r>
          </a:p>
          <a:p>
            <a:endParaRPr lang="fr-FR" sz="1800" kern="0" dirty="0"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Pour ou contre les chefs influenceurs ? </a:t>
            </a:r>
            <a:br>
              <a:rPr lang="fr-FR" sz="1800" b="1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r>
              <a:rPr lang="fr-FR" sz="1800" kern="0" dirty="0">
                <a:latin typeface="Avenir Next LT Pro" panose="020B05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Nouvelle vitrine ou détournement du métier ?</a:t>
            </a:r>
            <a:endParaRPr lang="fr-FR" sz="1800" dirty="0"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  <a:t>Pour ou contre les restaurants qui ferment le week-end ? </a:t>
            </a:r>
            <a:br>
              <a:rPr lang="fr-FR" sz="1800" dirty="0">
                <a:latin typeface="Avenir Next LT Pro" panose="020B05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  <a:t>Respect des équipes ou aberration économique ?</a:t>
            </a:r>
          </a:p>
          <a:p>
            <a:pPr marL="0" indent="0">
              <a:buNone/>
            </a:pPr>
            <a:endParaRPr lang="fr-FR" sz="1800" dirty="0"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  <a:t>Pour ou contre la cuisine ouverte ?  </a:t>
            </a:r>
            <a:br>
              <a:rPr lang="fr-FR" sz="1800" dirty="0">
                <a:latin typeface="Avenir Next LT Pro" panose="020B05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  <a:t>Transparence ou mise en scène forcée ?</a:t>
            </a:r>
          </a:p>
          <a:p>
            <a:pPr marL="0" indent="0">
              <a:buNone/>
            </a:pPr>
            <a:endParaRPr lang="fr-FR" sz="1800" dirty="0"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EF9DB9E-D418-121D-3AE2-632DCDFCB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3116" y="1245431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95C687C-42E6-22C5-5ED6-EF87E4078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2921" y="3909919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8774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A5D4AFC6-919F-D6D4-058C-233940D2B1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827" y="135229"/>
            <a:ext cx="1568944" cy="2196518"/>
          </a:xfrm>
          <a:prstGeom prst="rect">
            <a:avLst/>
          </a:prstGeom>
        </p:spPr>
      </p:pic>
      <p:pic>
        <p:nvPicPr>
          <p:cNvPr id="17" name="Image 16" descr="Une image contenant texte, homme, signe&#10;&#10;Description générée automatiquement">
            <a:extLst>
              <a:ext uri="{FF2B5EF4-FFF2-40B4-BE49-F238E27FC236}">
                <a16:creationId xmlns:a16="http://schemas.microsoft.com/office/drawing/2014/main" id="{11954CF8-42AA-7989-266E-52D15553A7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666" y="135230"/>
            <a:ext cx="1568944" cy="2196518"/>
          </a:xfrm>
          <a:prstGeom prst="rect">
            <a:avLst/>
          </a:prstGeom>
        </p:spPr>
      </p:pic>
      <p:pic>
        <p:nvPicPr>
          <p:cNvPr id="18" name="Image 17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D43E9477-1FFB-A772-29E2-CA750AB385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8505" y="135229"/>
            <a:ext cx="1568944" cy="2196518"/>
          </a:xfrm>
          <a:prstGeom prst="rect">
            <a:avLst/>
          </a:prstGeom>
        </p:spPr>
      </p:pic>
      <p:pic>
        <p:nvPicPr>
          <p:cNvPr id="19" name="Image 18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BC5B7D29-E41A-5100-04AB-C6876DDA32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344" y="135229"/>
            <a:ext cx="1568944" cy="2196518"/>
          </a:xfrm>
          <a:prstGeom prst="rect">
            <a:avLst/>
          </a:prstGeom>
        </p:spPr>
      </p:pic>
      <p:pic>
        <p:nvPicPr>
          <p:cNvPr id="20" name="Image 19" descr="Une image contenant texte, personne, homme, signe&#10;&#10;Description générée automatiquement">
            <a:extLst>
              <a:ext uri="{FF2B5EF4-FFF2-40B4-BE49-F238E27FC236}">
                <a16:creationId xmlns:a16="http://schemas.microsoft.com/office/drawing/2014/main" id="{CBE4A75B-347A-83A2-15B0-EB7EE72DB1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986" y="135229"/>
            <a:ext cx="1568946" cy="219651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3297487-97F1-78A0-0708-AEB6BF7AC22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77" b="2899"/>
          <a:stretch/>
        </p:blipFill>
        <p:spPr>
          <a:xfrm>
            <a:off x="8694183" y="135228"/>
            <a:ext cx="1568544" cy="219651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7C522D4-AF6B-9536-140F-6D2ACD30CA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91624" y="135228"/>
            <a:ext cx="1595390" cy="219651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AF79A3CE-296E-6EC7-8597-E14EFD498E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986" y="2517002"/>
            <a:ext cx="1568544" cy="219651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E051FB9-B96B-A26C-C232-6B088B16704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99093" y="2517002"/>
            <a:ext cx="1612388" cy="2197031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0A90452-40AF-8C95-983F-D477A33EA6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7044" y="2517002"/>
            <a:ext cx="1569308" cy="219703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F097FC3D-3F46-35A5-7C0C-FFDF5CA9188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1915" y="2517002"/>
            <a:ext cx="1569308" cy="2196516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0C8E5FF1-68C1-4BF6-1AD2-72DDB6488D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6786" y="2517002"/>
            <a:ext cx="1569700" cy="2196518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655B5BA9-2DC8-D5BA-6C93-149FCD14D1C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2049" y="2523812"/>
            <a:ext cx="1569700" cy="218970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35D0F04B-A09F-7037-8DCD-512405A99D5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9748" y="2523812"/>
            <a:ext cx="1564832" cy="218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98289-CBBD-40FB-B800-8A5FDC436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504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44&amp;45 - 46&amp;47 – Tour de France des vins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27AC2F-20AE-4706-98E7-6D25D2FA33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3589" y="1925703"/>
            <a:ext cx="6194344" cy="3865497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d’une nouvelle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région viticole :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grands crus &amp; vins d’exception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blancs moelleux et liquoreux 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effervescents et mousseux locaux </a:t>
            </a:r>
            <a:r>
              <a:rPr lang="fr-FR" sz="1800" dirty="0">
                <a:latin typeface="Avenir Next LT Pro" panose="020B0504020202020204" pitchFamily="34" charset="0"/>
              </a:rPr>
              <a:t>: crémant, clairette de Die, Saumur Brut, Blanc de Blanc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E1B464-9BCC-EF44-D813-A101724F3279}"/>
              </a:ext>
            </a:extLst>
          </p:cNvPr>
          <p:cNvSpPr txBox="1"/>
          <p:nvPr/>
        </p:nvSpPr>
        <p:spPr>
          <a:xfrm>
            <a:off x="846666" y="6421400"/>
            <a:ext cx="10420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confirmer la région d’ici le 22/08 ainsi que les produits à mettre en avant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675817F-50FB-5B58-7BD3-E88C19C10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1105" y="1233488"/>
            <a:ext cx="3445922" cy="24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AEA3A0C-D482-001A-EF68-C8D7DFC8B9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2487" y="3945818"/>
            <a:ext cx="3445924" cy="24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8233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899886"/>
            <a:ext cx="6227234" cy="330519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service METRO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Tous les avantages liés à la Carte METRO REFLEXE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logiciel d’aménagement de salle – </a:t>
            </a:r>
            <a:r>
              <a:rPr lang="fr-FR" sz="1800" b="1" dirty="0" err="1">
                <a:latin typeface="Avenir Next LT Pro" panose="020B0504020202020204" pitchFamily="34" charset="0"/>
              </a:rPr>
              <a:t>RoomPlanner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Garantie complémentaire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48 – Service METRO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FEB41C4-DC81-88A2-A778-0A4E620CE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" r="50140"/>
          <a:stretch>
            <a:fillRect/>
          </a:stretch>
        </p:blipFill>
        <p:spPr>
          <a:xfrm>
            <a:off x="8438800" y="1237747"/>
            <a:ext cx="3202338" cy="44928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9485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CC821-2061-A052-17E9-EB2119B97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161D72-BB10-D9B7-63C6-6F0D0C4D2BA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49 – RSE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0DA527C-4E8B-E72B-614F-28C2419D2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5" r="-225"/>
          <a:stretch>
            <a:fillRect/>
          </a:stretch>
        </p:blipFill>
        <p:spPr>
          <a:xfrm>
            <a:off x="8438800" y="1237747"/>
            <a:ext cx="3202338" cy="44928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D312C03-8FFE-42BD-81B8-65B236D2D571}"/>
              </a:ext>
            </a:extLst>
          </p:cNvPr>
          <p:cNvSpPr txBox="1">
            <a:spLocks/>
          </p:cNvSpPr>
          <p:nvPr/>
        </p:nvSpPr>
        <p:spPr bwMode="auto">
          <a:xfrm>
            <a:off x="565312" y="1916113"/>
            <a:ext cx="7558780" cy="287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>
                <a:latin typeface="Avenir Next LT Pro" panose="020B0504020202020204" pitchFamily="34" charset="0"/>
              </a:rPr>
              <a:t>Mise en avant d’un engagement METRO :</a:t>
            </a:r>
          </a:p>
          <a:p>
            <a:endParaRPr lang="fr-FR" sz="1800">
              <a:latin typeface="Avenir Next LT Pro" panose="020B0504020202020204" pitchFamily="34" charset="0"/>
            </a:endParaRPr>
          </a:p>
          <a:p>
            <a:r>
              <a:rPr lang="fr-FR" sz="1800" b="1">
                <a:latin typeface="Avenir Next LT Pro" panose="020B0504020202020204" pitchFamily="34" charset="0"/>
              </a:rPr>
              <a:t>Récupération des déchets</a:t>
            </a:r>
          </a:p>
          <a:p>
            <a:endParaRPr lang="fr-FR" sz="1800" b="1">
              <a:latin typeface="Avenir Next LT Pro" panose="020B0504020202020204" pitchFamily="34" charset="0"/>
            </a:endParaRPr>
          </a:p>
          <a:p>
            <a:r>
              <a:rPr lang="fr-FR" sz="1800" b="1">
                <a:latin typeface="Avenir Next LT Pro" panose="020B0504020202020204" pitchFamily="34" charset="0"/>
              </a:rPr>
              <a:t>Le management responsable en restauration</a:t>
            </a:r>
          </a:p>
          <a:p>
            <a:endParaRPr lang="fr-FR" sz="1800" b="1">
              <a:latin typeface="Avenir Next LT Pro" panose="020B0504020202020204" pitchFamily="34" charset="0"/>
            </a:endParaRPr>
          </a:p>
          <a:p>
            <a:r>
              <a:rPr lang="fr-FR" sz="1800" b="1">
                <a:latin typeface="Avenir Next LT Pro" panose="020B0504020202020204" pitchFamily="34" charset="0"/>
              </a:rPr>
              <a:t>Label Eco-responsable, lequel choisir pour son établissement ?</a:t>
            </a:r>
          </a:p>
          <a:p>
            <a:endParaRPr lang="fr-FR" sz="1800" b="1">
              <a:latin typeface="Avenir Next LT Pro" panose="020B0504020202020204" pitchFamily="34" charset="0"/>
            </a:endParaRPr>
          </a:p>
          <a:p>
            <a:r>
              <a:rPr lang="fr-FR" sz="1800" b="1">
                <a:latin typeface="Avenir Next LT Pro" panose="020B0504020202020204" pitchFamily="34" charset="0"/>
              </a:rPr>
              <a:t>Créer des assiettes bas carbonne grâce à un calculateur ?</a:t>
            </a:r>
            <a:endParaRPr lang="fr-FR" sz="18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3134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C09D785-F77A-FD06-5159-4CE13ED4F0DD}"/>
              </a:ext>
            </a:extLst>
          </p:cNvPr>
          <p:cNvSpPr txBox="1">
            <a:spLocks/>
          </p:cNvSpPr>
          <p:nvPr/>
        </p:nvSpPr>
        <p:spPr>
          <a:xfrm>
            <a:off x="563896" y="1918430"/>
            <a:ext cx="7338276" cy="38304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produit et ses différentes variétés avec astuces recettes et </a:t>
            </a:r>
            <a:r>
              <a:rPr lang="fr-FR" sz="1800" dirty="0" err="1">
                <a:latin typeface="Avenir Next LT Pro" panose="020B0504020202020204" pitchFamily="34" charset="0"/>
              </a:rPr>
              <a:t>anti-gaspi</a:t>
            </a:r>
            <a:r>
              <a:rPr lang="fr-FR" sz="1800" dirty="0">
                <a:latin typeface="Avenir Next LT Pro" panose="020B0504020202020204" pitchFamily="34" charset="0"/>
              </a:rPr>
              <a:t> :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L’huitre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Ou plus largement les coquillages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canard sous toute ses formes : </a:t>
            </a:r>
            <a:r>
              <a:rPr lang="fr-FR" sz="1800" dirty="0">
                <a:latin typeface="Avenir Next LT Pro" panose="020B0504020202020204" pitchFamily="34" charset="0"/>
              </a:rPr>
              <a:t>magret, confit, foie gras, cœur, aiguillettes, palet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légumes racines : </a:t>
            </a:r>
            <a:r>
              <a:rPr lang="fr-FR" sz="1800" dirty="0">
                <a:latin typeface="Avenir Next LT Pro" panose="020B0504020202020204" pitchFamily="34" charset="0"/>
              </a:rPr>
              <a:t>carottes, navet, céleri, panais, radis noir, </a:t>
            </a:r>
            <a:r>
              <a:rPr lang="fr-FR" sz="1800" dirty="0" err="1">
                <a:latin typeface="Avenir Next LT Pro" panose="020B0504020202020204" pitchFamily="34" charset="0"/>
              </a:rPr>
              <a:t>salsifi</a:t>
            </a:r>
            <a:r>
              <a:rPr lang="fr-FR" sz="1800" dirty="0">
                <a:latin typeface="Avenir Next LT Pro" panose="020B0504020202020204" pitchFamily="34" charset="0"/>
              </a:rPr>
              <a:t>, topinambour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50&amp;51 - 52&amp;53 – Produit star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7C3A68-6368-7104-4013-054B707CAF4F}"/>
              </a:ext>
            </a:extLst>
          </p:cNvPr>
          <p:cNvSpPr txBox="1"/>
          <p:nvPr/>
        </p:nvSpPr>
        <p:spPr>
          <a:xfrm>
            <a:off x="912240" y="6416526"/>
            <a:ext cx="7485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confirmer l’assortiment produit disponibles le 22/08</a:t>
            </a:r>
            <a:endParaRPr lang="fr-FR" sz="1800" b="1" dirty="0">
              <a:latin typeface="Avenir Next LT Pro" panose="020B05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1A4C2F5-F73D-57A8-E696-D369B1CC1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3116" y="1245431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30CDF11-08CA-FE2A-2C6B-393C58137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r="521"/>
          <a:stretch/>
        </p:blipFill>
        <p:spPr>
          <a:xfrm>
            <a:off x="8232921" y="3909919"/>
            <a:ext cx="3408217" cy="24107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62611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6F50FA-9392-48B4-82F2-14BD10FCC5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8721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55 – 56&amp;57 – 58&amp;59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– La Gazette de </a:t>
            </a:r>
            <a:r>
              <a:rPr lang="fr-FR" sz="3600" b="1" dirty="0" err="1">
                <a:latin typeface="Avenir Next LT Pro" panose="020B0504020202020204" pitchFamily="34" charset="0"/>
              </a:rPr>
              <a:t>Ferniot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9034B-88A7-47EA-8B9C-376E54849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6" y="1923231"/>
            <a:ext cx="7408334" cy="305223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Gazette de Vincent </a:t>
            </a:r>
            <a:r>
              <a:rPr lang="fr-FR" sz="1800" dirty="0" err="1">
                <a:latin typeface="Avenir Next LT Pro" panose="020B0504020202020204" pitchFamily="34" charset="0"/>
              </a:rPr>
              <a:t>Ferniot</a:t>
            </a:r>
            <a:r>
              <a:rPr lang="fr-FR" sz="1800" dirty="0">
                <a:latin typeface="Avenir Next LT Pro" panose="020B0504020202020204" pitchFamily="34" charset="0"/>
              </a:rPr>
              <a:t> : en attente confirmation V. </a:t>
            </a:r>
            <a:r>
              <a:rPr lang="fr-FR" sz="1800" dirty="0" err="1">
                <a:latin typeface="Avenir Next LT Pro" panose="020B0504020202020204" pitchFamily="34" charset="0"/>
              </a:rPr>
              <a:t>Ferniot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Articles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Recettes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dirty="0">
                <a:latin typeface="Avenir Next LT Pro" panose="020B0504020202020204" pitchFamily="34" charset="0"/>
              </a:rPr>
              <a:t>Le pain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dirty="0">
                <a:latin typeface="Avenir Next LT Pro" panose="020B0504020202020204" pitchFamily="34" charset="0"/>
              </a:rPr>
              <a:t>Les 13 desserts de Noël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BDE687B-3BBB-2CE4-8CFE-DAFBA0760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" r="611"/>
          <a:stretch/>
        </p:blipFill>
        <p:spPr>
          <a:xfrm>
            <a:off x="10228718" y="179704"/>
            <a:ext cx="1421416" cy="2025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E015D24-B3ED-2CC6-5E54-9B5E8591BB6C}"/>
              </a:ext>
            </a:extLst>
          </p:cNvPr>
          <p:cNvSpPr txBox="1">
            <a:spLocks/>
          </p:cNvSpPr>
          <p:nvPr/>
        </p:nvSpPr>
        <p:spPr bwMode="auto">
          <a:xfrm>
            <a:off x="917075" y="6398503"/>
            <a:ext cx="10154652" cy="3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 FERNIOT : envoyer les éléments déf avant le 22/09</a:t>
            </a: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E5B6AB5F-0852-A0FC-C47E-F32411F37056}"/>
              </a:ext>
            </a:extLst>
          </p:cNvPr>
          <p:cNvGrpSpPr/>
          <p:nvPr/>
        </p:nvGrpSpPr>
        <p:grpSpPr>
          <a:xfrm>
            <a:off x="8756726" y="2257937"/>
            <a:ext cx="2893408" cy="1835174"/>
            <a:chOff x="5251368" y="1253195"/>
            <a:chExt cx="6389771" cy="449607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3BB8033-94D5-182A-7153-5977CA7A2A1A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A432753-563D-4149-B99E-46E008DEFC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" r="131"/>
            <a:stretch/>
          </p:blipFill>
          <p:spPr>
            <a:xfrm>
              <a:off x="8447315" y="1253195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BA6C15B-D0CC-4953-35B4-43BC24BFC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8E02EFD6-39B5-0D14-DAB9-1BFF46938AA5}"/>
              </a:ext>
            </a:extLst>
          </p:cNvPr>
          <p:cNvGrpSpPr/>
          <p:nvPr/>
        </p:nvGrpSpPr>
        <p:grpSpPr>
          <a:xfrm>
            <a:off x="8789687" y="4140026"/>
            <a:ext cx="2878062" cy="2025107"/>
            <a:chOff x="5251368" y="1253195"/>
            <a:chExt cx="6389771" cy="449607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FE13F35-E6C4-1F2E-A721-EF690E79FDD3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981EDAB6-70B4-9AA7-7DD5-9E35044EA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8447315" y="1259953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3108E8DA-442F-8EB7-2E0E-163A9BCF7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786942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60 – Shopping Non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2" y="1676401"/>
            <a:ext cx="7338769" cy="396240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 type de produits non-</a:t>
            </a:r>
            <a:r>
              <a:rPr lang="fr-FR" sz="1800" dirty="0" err="1">
                <a:latin typeface="Avenir Next LT Pro" panose="020B0504020202020204" pitchFamily="34" charset="0"/>
              </a:rPr>
              <a:t>food</a:t>
            </a:r>
            <a:r>
              <a:rPr lang="fr-FR" sz="1800" dirty="0">
                <a:latin typeface="Avenir Next LT Pro" panose="020B0504020202020204" pitchFamily="34" charset="0"/>
              </a:rPr>
              <a:t> et proposer des produits de différentes marques, vendus chez METRO.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L’inspiration tendance mobilier de salle 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La Verrerie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548DE74-666C-3E85-FBF8-C8F9E2BC3F64}"/>
              </a:ext>
            </a:extLst>
          </p:cNvPr>
          <p:cNvSpPr txBox="1"/>
          <p:nvPr/>
        </p:nvSpPr>
        <p:spPr>
          <a:xfrm>
            <a:off x="915319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produits d’ici le 22/08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DC207B-C11C-9FA1-B76C-938896061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" r="49867"/>
          <a:stretch>
            <a:fillRect/>
          </a:stretch>
        </p:blipFill>
        <p:spPr>
          <a:xfrm>
            <a:off x="8447315" y="1249317"/>
            <a:ext cx="3202338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1592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B3CCF-97CE-4DC9-AF9B-D9DCAE9CCA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21432"/>
            <a:ext cx="7783561" cy="3827836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partenariat de METRO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Bocuse d’or : le candidat français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</a:rPr>
              <a:t>pour l’édition 2027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B2260E-F53C-40C2-A117-BCB710D36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198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62&amp;63 – Partenariat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C5950F2-B0DD-A9F5-B0DA-49AC6D601720}"/>
              </a:ext>
            </a:extLst>
          </p:cNvPr>
          <p:cNvSpPr txBox="1"/>
          <p:nvPr/>
        </p:nvSpPr>
        <p:spPr>
          <a:xfrm>
            <a:off x="838200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contenus d’ici le 22/08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1175C5E-FA52-192A-002A-CBA9BD59D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" r="84"/>
          <a:stretch/>
        </p:blipFill>
        <p:spPr>
          <a:xfrm>
            <a:off x="5229187" y="1244639"/>
            <a:ext cx="6411951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84618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B6EC89-EDC4-488D-9968-E248228CD9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1842"/>
            <a:ext cx="111760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64&amp;65 – Vu sur le web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3108C8-977E-48CA-B09F-74886856C0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586" y="1194842"/>
            <a:ext cx="4407999" cy="4723358"/>
          </a:xfrm>
        </p:spPr>
        <p:txBody>
          <a:bodyPr/>
          <a:lstStyle/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Mise en avant des dernières parutions sur les différents sites METRO :</a:t>
            </a:r>
          </a:p>
          <a:p>
            <a:pPr marL="0" indent="0">
              <a:buNone/>
            </a:pPr>
            <a:endParaRPr lang="fr-FR" sz="16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Spécial </a:t>
            </a:r>
            <a:r>
              <a:rPr lang="fr-FR" sz="1600" b="1" dirty="0" err="1">
                <a:latin typeface="Avenir Next LT Pro" panose="020B0504020202020204" pitchFamily="34" charset="0"/>
              </a:rPr>
              <a:t>food</a:t>
            </a:r>
            <a:r>
              <a:rPr lang="fr-FR" sz="1600" b="1" dirty="0">
                <a:latin typeface="Avenir Next LT Pro" panose="020B0504020202020204" pitchFamily="34" charset="0"/>
              </a:rPr>
              <a:t> italienne</a:t>
            </a:r>
          </a:p>
          <a:p>
            <a:endParaRPr lang="fr-FR" sz="1600" b="1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Cuisine responsable</a:t>
            </a:r>
          </a:p>
          <a:p>
            <a:endParaRPr lang="fr-FR" sz="1600" b="1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Le Low/No Alcool</a:t>
            </a:r>
          </a:p>
          <a:p>
            <a:endParaRPr lang="fr-FR" sz="16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6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0DD531D-B036-AA99-48FB-A546D7C63632}"/>
              </a:ext>
            </a:extLst>
          </p:cNvPr>
          <p:cNvSpPr txBox="1"/>
          <p:nvPr/>
        </p:nvSpPr>
        <p:spPr>
          <a:xfrm>
            <a:off x="838200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contenus d’ici le 22/08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76E5615-98CE-10E0-0A3E-9096D03CF0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13"/>
          <a:stretch/>
        </p:blipFill>
        <p:spPr>
          <a:xfrm>
            <a:off x="5253489" y="1245138"/>
            <a:ext cx="6414870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1761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66 – Dans le rétro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585" y="1405467"/>
            <a:ext cx="6523037" cy="4982859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Proposer des recettes d’autrefois, pratiques culinaires oubliées, petites histoires et légendes de plats.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pot au feu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L’omelette norvégienne 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soupe à l’oignon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Blanquette de veau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Gratin Dauphinois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CF60F3-AF1B-9B07-32F0-51A3D27D7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" r="49867"/>
          <a:stretch>
            <a:fillRect/>
          </a:stretch>
        </p:blipFill>
        <p:spPr>
          <a:xfrm>
            <a:off x="8447315" y="1234327"/>
            <a:ext cx="3202338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5081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68 – L’ustensile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5" y="1557867"/>
            <a:ext cx="6446065" cy="3330656"/>
          </a:xfrm>
        </p:spPr>
        <p:txBody>
          <a:bodyPr/>
          <a:lstStyle/>
          <a:p>
            <a:r>
              <a:rPr lang="fr-FR" sz="1800" b="1" dirty="0">
                <a:solidFill>
                  <a:srgbClr val="222222"/>
                </a:solidFill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La pince à escargots</a:t>
            </a:r>
          </a:p>
          <a:p>
            <a:endParaRPr lang="fr-FR" sz="1800" b="1" dirty="0">
              <a:solidFill>
                <a:srgbClr val="222222"/>
              </a:solidFill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casse-noix</a:t>
            </a:r>
          </a:p>
          <a:p>
            <a:endParaRPr lang="fr-FR" sz="1800" b="1" dirty="0">
              <a:solidFill>
                <a:srgbClr val="222222"/>
              </a:solidFill>
              <a:effectLst/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La balance </a:t>
            </a:r>
          </a:p>
          <a:p>
            <a:endParaRPr lang="fr-FR" sz="1800" b="1" dirty="0">
              <a:solidFill>
                <a:srgbClr val="222222"/>
              </a:solidFill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moule à cannelé</a:t>
            </a:r>
          </a:p>
          <a:p>
            <a:endParaRPr lang="fr-FR" sz="1800" b="1" dirty="0">
              <a:solidFill>
                <a:srgbClr val="222222"/>
              </a:solidFill>
              <a:effectLst/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83D0A3-3978-C365-EC3F-651FC6299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" r="49867"/>
          <a:stretch>
            <a:fillRect/>
          </a:stretch>
        </p:blipFill>
        <p:spPr>
          <a:xfrm>
            <a:off x="8447315" y="1234327"/>
            <a:ext cx="3202338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8585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787877"/>
            <a:ext cx="7853917" cy="3081337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15H30 </a:t>
            </a:r>
            <a:r>
              <a:rPr lang="fr-FR" sz="1800" dirty="0">
                <a:latin typeface="Avenir Next LT Pro" panose="020B0504020202020204" pitchFamily="34" charset="0"/>
              </a:rPr>
              <a:t>–  HIVER 2025 – Votre pause inspiration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- Georges Blanc</a:t>
            </a:r>
          </a:p>
          <a:p>
            <a:pPr marL="0" indent="0">
              <a:buNone/>
            </a:pPr>
            <a:r>
              <a:rPr lang="fr-FR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Autres idées : </a:t>
            </a:r>
            <a:r>
              <a:rPr lang="fr-FR" sz="18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Teshi</a:t>
            </a:r>
            <a:r>
              <a:rPr lang="fr-FR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/ Indra / Enrique </a:t>
            </a:r>
            <a:r>
              <a:rPr lang="fr-FR" sz="18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Casarrubias</a:t>
            </a:r>
            <a:r>
              <a:rPr lang="fr-FR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/ Alliance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</a:rPr>
              <a:t>Février 2026 :</a:t>
            </a:r>
            <a:r>
              <a:rPr lang="fr-FR" sz="1800" dirty="0">
                <a:latin typeface="Avenir Next LT Pro" panose="020B0504020202020204" pitchFamily="34" charset="0"/>
              </a:rPr>
              <a:t>Gwendal </a:t>
            </a:r>
            <a:r>
              <a:rPr lang="fr-FR" sz="1800" dirty="0" err="1">
                <a:latin typeface="Avenir Next LT Pro" panose="020B0504020202020204" pitchFamily="34" charset="0"/>
              </a:rPr>
              <a:t>Poullenec</a:t>
            </a:r>
            <a:r>
              <a:rPr lang="fr-FR" sz="1800" dirty="0">
                <a:latin typeface="Avenir Next LT Pro" panose="020B0504020202020204" pitchFamily="34" charset="0"/>
              </a:rPr>
              <a:t> PDG Michelin avec ITW</a:t>
            </a:r>
            <a:br>
              <a:rPr lang="fr-FR" sz="1800" dirty="0">
                <a:latin typeface="Avenir Next LT Pro" panose="020B0504020202020204" pitchFamily="34" charset="0"/>
              </a:rPr>
            </a:b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Hors série Pâtisserie- printemps 2026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pour baptême, communion, mariage -&gt; à voire quelle rubrique…</a:t>
            </a:r>
          </a:p>
          <a:p>
            <a:pPr marL="0" indent="0">
              <a:buNone/>
            </a:pPr>
            <a:endParaRPr lang="fr-FR" sz="1800" i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800" b="1" dirty="0">
                <a:latin typeface="Avenir Next LT Pro" panose="020B0504020202020204" pitchFamily="34" charset="0"/>
              </a:rPr>
              <a:t>Fin Juin 2026 -&gt;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r>
              <a:rPr kumimoji="0" lang="fr-FR" sz="1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Guillaume Bartholomé OU </a:t>
            </a:r>
            <a:r>
              <a:rPr kumimoji="0" lang="fr-FR" sz="1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</a:rPr>
              <a:t>Christophe </a:t>
            </a:r>
            <a:r>
              <a:rPr kumimoji="0" lang="fr-FR" sz="1800" b="0" i="1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</a:rPr>
              <a:t>Bacquié</a:t>
            </a:r>
            <a:r>
              <a:rPr kumimoji="0" lang="fr-FR" sz="1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1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-&gt; à interroger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785391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Couverture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D359020-8823-F0DC-9ABC-99AC8BB08C27}"/>
              </a:ext>
            </a:extLst>
          </p:cNvPr>
          <p:cNvSpPr txBox="1">
            <a:spLocks/>
          </p:cNvSpPr>
          <p:nvPr/>
        </p:nvSpPr>
        <p:spPr bwMode="auto">
          <a:xfrm>
            <a:off x="917075" y="6398503"/>
            <a:ext cx="10154652" cy="3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54BF32C-8D5E-94CE-F5D0-44403527C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4002" y="1240102"/>
            <a:ext cx="3211515" cy="44939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5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70 – Quiz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3"/>
            <a:ext cx="7954434" cy="2663824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Quiz avec des questions autour de la gastronomie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65DA14-E431-9C5F-0C17-0E2D20241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r="49867"/>
          <a:stretch>
            <a:fillRect/>
          </a:stretch>
        </p:blipFill>
        <p:spPr>
          <a:xfrm>
            <a:off x="8447315" y="1234327"/>
            <a:ext cx="3202338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14880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1500" y="1268413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Comité de rédaction : 16/07/2025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Livraison des contenus et des contacts : 22/08/2025</a:t>
            </a:r>
          </a:p>
          <a:p>
            <a:pPr marL="0" indent="0"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Shoot « Chef à la Une » + Duel de chefs : courant septembre</a:t>
            </a:r>
          </a:p>
          <a:p>
            <a:pPr marL="0" indent="0"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Date déf de remise des insertions pub le 26/09/2025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Envoi des PDF HD le 21/10/2025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Validation des PDF HD le 27/10/2025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Départ imprimeur : 29/10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0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91B7-3085-4096-ABBD-CB1A12BEB2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480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 – Edito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BEDC33-C476-4446-AD6C-7FFC79B616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8480" y="1274300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Edito signé par le chef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60077ED-CB20-B8FD-1CA9-D91B87A2E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2"/>
          <a:stretch/>
        </p:blipFill>
        <p:spPr>
          <a:xfrm>
            <a:off x="8447314" y="1241250"/>
            <a:ext cx="3193824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193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E6209-39A7-4214-8C45-039ECC5C9F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516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4 – News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F84CB1B-7462-E0B0-06FF-00EDD2C5B59D}"/>
              </a:ext>
            </a:extLst>
          </p:cNvPr>
          <p:cNvSpPr txBox="1">
            <a:spLocks/>
          </p:cNvSpPr>
          <p:nvPr/>
        </p:nvSpPr>
        <p:spPr bwMode="auto">
          <a:xfrm>
            <a:off x="911294" y="6387699"/>
            <a:ext cx="12605963" cy="47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nouveautés produit d’ici le 22/08 et autres actus METRO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7754144-9492-0854-6550-0D1F77761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52"/>
          <a:stretch>
            <a:fillRect/>
          </a:stretch>
        </p:blipFill>
        <p:spPr>
          <a:xfrm>
            <a:off x="8473560" y="1243923"/>
            <a:ext cx="3193164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23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D3474-B83B-4809-9E73-0C51B1FBFC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 – Agenda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6D1EB-5127-4048-8FDD-5B85F6B89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921893"/>
            <a:ext cx="8473797" cy="1352008"/>
          </a:xfrm>
        </p:spPr>
        <p:txBody>
          <a:bodyPr/>
          <a:lstStyle/>
          <a:p>
            <a:r>
              <a:rPr lang="fr-FR" sz="2000" dirty="0">
                <a:latin typeface="Avenir Next LT Pro" panose="020B0504020202020204" pitchFamily="34" charset="0"/>
              </a:rPr>
              <a:t>Evènements &amp; partenariats METRO 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37B2ED7-B7A5-A605-87CF-21A6C7102CF6}"/>
              </a:ext>
            </a:extLst>
          </p:cNvPr>
          <p:cNvSpPr txBox="1">
            <a:spLocks/>
          </p:cNvSpPr>
          <p:nvPr/>
        </p:nvSpPr>
        <p:spPr bwMode="auto">
          <a:xfrm>
            <a:off x="909611" y="6390364"/>
            <a:ext cx="12605963" cy="38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évènements et partenariats d’ici le 22/08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6C978F-E88C-FBCD-0A4B-F8351386D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2"/>
          <a:stretch/>
        </p:blipFill>
        <p:spPr>
          <a:xfrm>
            <a:off x="8436428" y="1241250"/>
            <a:ext cx="3202819" cy="44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54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C1FFE-2F99-4571-83F0-2C0C70107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2552" y="46647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8 &amp; 9 +10 &amp; 11 – Tendances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5BFFD1-FB59-4398-903E-EC7F0A4858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7721" y="1046345"/>
            <a:ext cx="7603539" cy="5058121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Mise en avant d’une ou deux tendances en restauration</a:t>
            </a:r>
          </a:p>
          <a:p>
            <a:pPr marL="0" indent="0">
              <a:buNone/>
            </a:pPr>
            <a:endParaRPr lang="fr-FR" sz="1400" dirty="0"/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premium à table : </a:t>
            </a:r>
            <a:r>
              <a:rPr lang="fr-FR" sz="1800" dirty="0">
                <a:latin typeface="Avenir Next LT Pro" panose="020B0504020202020204" pitchFamily="34" charset="0"/>
              </a:rPr>
              <a:t>produits, art de la table, expérience…</a:t>
            </a:r>
            <a:br>
              <a:rPr lang="fr-FR" sz="1800" dirty="0">
                <a:latin typeface="Avenir Next LT Pro" panose="020B0504020202020204" pitchFamily="34" charset="0"/>
              </a:rPr>
            </a:b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concept du mono produit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festif éco-responsable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L’IA en restauration 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formules brunch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alternatives végétales dans les menus festifs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+ idées non retenues du précédent ?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2F5BF7B-0C69-1EC7-C861-637CD0B6A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5469" y="1248195"/>
            <a:ext cx="3393679" cy="23754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3942FB6-6FED-3A59-F6A1-CE41FFEBE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2784" y="3929207"/>
            <a:ext cx="3382056" cy="23672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558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CDF75-58EC-47A5-AB44-2BDC7CEEDF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2747" y="325027"/>
            <a:ext cx="910431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12, 13, 14, 15, 16 &amp; 17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Chef à la une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55124-B9A9-4E78-876C-15187B48E3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7213" y="1916113"/>
            <a:ext cx="6427788" cy="3395720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Présentation du chef :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son parcours, ses restaurants, sa cuisine 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Semaine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3 recettes : pas forcément entrée/plat/dessert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Iconographie à prévoir </a:t>
            </a:r>
            <a:r>
              <a:rPr lang="fr-FR" sz="1800" dirty="0">
                <a:latin typeface="Avenir Next LT Pro" panose="020B0504020202020204" pitchFamily="34" charset="0"/>
              </a:rPr>
              <a:t>: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portrait du chef,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plat signature,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photo du restaurant (extérieur et intérieur),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photos des cuisines et des ingrédients, astuces/conseils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, produits de boulangerie, dessert, Snack&#10;&#10;Le contenu généré par l’IA peut être incorrect.">
            <a:extLst>
              <a:ext uri="{FF2B5EF4-FFF2-40B4-BE49-F238E27FC236}">
                <a16:creationId xmlns:a16="http://schemas.microsoft.com/office/drawing/2014/main" id="{B81BB4A6-404B-91FF-4519-99EFC20B4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509" y="2421288"/>
            <a:ext cx="2828744" cy="198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Image 4" descr="Une image contenant habits, texte, personne, Visage humain&#10;&#10;Le contenu généré par l’IA peut être incorrect.">
            <a:extLst>
              <a:ext uri="{FF2B5EF4-FFF2-40B4-BE49-F238E27FC236}">
                <a16:creationId xmlns:a16="http://schemas.microsoft.com/office/drawing/2014/main" id="{B36A62AE-2B31-E083-4ED8-58BFDB88A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509" y="153488"/>
            <a:ext cx="2828744" cy="198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Image 5" descr="Une image contenant texte, nourriture, assiette, menu&#10;&#10;Le contenu généré par l’IA peut être incorrect.">
            <a:extLst>
              <a:ext uri="{FF2B5EF4-FFF2-40B4-BE49-F238E27FC236}">
                <a16:creationId xmlns:a16="http://schemas.microsoft.com/office/drawing/2014/main" id="{1D11D36A-2C30-2A70-F82A-C011C49FB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362" y="4689088"/>
            <a:ext cx="2827891" cy="198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14837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8383C8-E824-4002-B369-310BA56933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1308" y="1905674"/>
            <a:ext cx="7655651" cy="3458552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Réaliser un reportage chez un producteur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pour mettre en avant son savoir-faire et ses produits :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17C70E-9F64-4DE1-A1FF-BE4DD6178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12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18&amp;19 – 20&amp;21 – Reportage producteur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4AC3F07-8794-A4BD-AEA5-2E360A917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9741" y="1240106"/>
            <a:ext cx="3399996" cy="237985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AED92C0-3DA7-951E-AA04-5AD828D6B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5899" y="3862639"/>
            <a:ext cx="3394793" cy="23762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1549DC5A-6047-36BC-F14F-DA43D8411CE2}"/>
              </a:ext>
            </a:extLst>
          </p:cNvPr>
          <p:cNvSpPr txBox="1"/>
          <p:nvPr/>
        </p:nvSpPr>
        <p:spPr>
          <a:xfrm>
            <a:off x="559894" y="3034785"/>
            <a:ext cx="609865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</a:rPr>
              <a:t>Les Confitures </a:t>
            </a:r>
            <a:r>
              <a:rPr lang="fr-FR" dirty="0">
                <a:latin typeface="Avenir Next LT Pro" panose="020B0504020202020204" pitchFamily="34" charset="0"/>
              </a:rPr>
              <a:t>- Steve-</a:t>
            </a:r>
            <a:r>
              <a:rPr lang="fr-FR" dirty="0" err="1">
                <a:latin typeface="Avenir Next LT Pro" panose="020B0504020202020204" pitchFamily="34" charset="0"/>
              </a:rPr>
              <a:t>Bivaud</a:t>
            </a:r>
            <a:r>
              <a:rPr lang="fr-FR" dirty="0">
                <a:latin typeface="Avenir Next LT Pro" panose="020B0504020202020204" pitchFamily="34" charset="0"/>
              </a:rPr>
              <a:t> -&gt; pour décembre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>
                <a:latin typeface="Avenir Next LT Pro" panose="020B0504020202020204" pitchFamily="34" charset="0"/>
              </a:rPr>
              <a:t>Les poissons fumés </a:t>
            </a:r>
            <a:r>
              <a:rPr lang="fr-FR" dirty="0">
                <a:latin typeface="Avenir Next LT Pro" panose="020B0504020202020204" pitchFamily="34" charset="0"/>
              </a:rPr>
              <a:t>-</a:t>
            </a:r>
            <a:r>
              <a:rPr lang="fr-FR" b="1" dirty="0">
                <a:latin typeface="Avenir Next LT Pro" panose="020B0504020202020204" pitchFamily="34" charset="0"/>
              </a:rPr>
              <a:t> </a:t>
            </a:r>
            <a:r>
              <a:rPr lang="fr-FR" sz="1800" dirty="0">
                <a:latin typeface="Avenir Next LT Pro" panose="020B0504020202020204" pitchFamily="34" charset="0"/>
              </a:rPr>
              <a:t>Edouard Rolland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</a:rPr>
              <a:t>Le café </a:t>
            </a:r>
            <a:r>
              <a:rPr lang="fr-FR" dirty="0">
                <a:latin typeface="Avenir Next LT Pro" panose="020B0504020202020204" pitchFamily="34" charset="0"/>
              </a:rPr>
              <a:t>- Vincent Ballot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latin typeface="Avenir Next LT Pro" panose="020B0504020202020204" pitchFamily="34" charset="0"/>
              </a:rPr>
              <a:t>Le </a:t>
            </a:r>
            <a:r>
              <a:rPr lang="fr-FR" sz="1800" b="1" dirty="0">
                <a:latin typeface="Avenir Next LT Pro" panose="020B0504020202020204" pitchFamily="34" charset="0"/>
              </a:rPr>
              <a:t>Boudin blanc de Rethel </a:t>
            </a:r>
            <a:r>
              <a:rPr lang="fr-FR" sz="1800" dirty="0">
                <a:latin typeface="Avenir Next LT Pro" panose="020B0504020202020204" pitchFamily="34" charset="0"/>
              </a:rPr>
              <a:t>- Alban </a:t>
            </a:r>
            <a:r>
              <a:rPr lang="fr-FR" sz="1800" dirty="0" err="1">
                <a:latin typeface="Avenir Next LT Pro" panose="020B0504020202020204" pitchFamily="34" charset="0"/>
              </a:rPr>
              <a:t>Thewys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88111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4944</TotalTime>
  <Words>1655</Words>
  <Application>Microsoft Office PowerPoint</Application>
  <PresentationFormat>Grand écran</PresentationFormat>
  <Paragraphs>296</Paragraphs>
  <Slides>31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7" baseType="lpstr">
      <vt:lpstr>Avenir Next LT Pro</vt:lpstr>
      <vt:lpstr>Arial</vt:lpstr>
      <vt:lpstr>Calibri</vt:lpstr>
      <vt:lpstr>Aptos</vt:lpstr>
      <vt:lpstr>Helvetica</vt:lpstr>
      <vt:lpstr>1_Thème Office</vt:lpstr>
      <vt:lpstr>Magazine METRO #16 Promo Y/Z -  Décembre  </vt:lpstr>
      <vt:lpstr>Présentation PowerPoint</vt:lpstr>
      <vt:lpstr>Couverture</vt:lpstr>
      <vt:lpstr>Page 3 – Edito Sommaire</vt:lpstr>
      <vt:lpstr>Page 4 – News</vt:lpstr>
      <vt:lpstr>Page 7 – Agenda </vt:lpstr>
      <vt:lpstr>Pages 8 &amp; 9 +10 &amp; 11 – Tendances </vt:lpstr>
      <vt:lpstr>Pages 12, 13, 14, 15, 16 &amp; 17  Chef à la une </vt:lpstr>
      <vt:lpstr>Pages 18&amp;19 – 20&amp;21 – Reportage producteur </vt:lpstr>
      <vt:lpstr>Pages 22&amp;23 - MDD</vt:lpstr>
      <vt:lpstr>Page 25 – Shopping Catégorie</vt:lpstr>
      <vt:lpstr>Pages 26&amp; 27 - 28 &amp; 29 – Duel de chefs</vt:lpstr>
      <vt:lpstr>Pages 30&amp;31 – 32&amp;33 – Focus Région</vt:lpstr>
      <vt:lpstr>Page 35 – Shopping Food</vt:lpstr>
      <vt:lpstr>Présentation PowerPoint</vt:lpstr>
      <vt:lpstr>Pages 38 &amp; 39 – CONCEPT DE RESTAURANT</vt:lpstr>
      <vt:lpstr>Pages 38 &amp; 39 – CONCEPT DE RESTAURANT</vt:lpstr>
      <vt:lpstr>Pages 38 &amp; 39 – CONCEPT DE RESTAURANT</vt:lpstr>
      <vt:lpstr>Pages 40&amp;41 - 42&amp;43 – Focus</vt:lpstr>
      <vt:lpstr>Pages 44&amp;45 - 46&amp;47 – Tour de France des vins </vt:lpstr>
      <vt:lpstr>Page 48 – Service METRO</vt:lpstr>
      <vt:lpstr>Page 49 – RSE</vt:lpstr>
      <vt:lpstr>Pages 50&amp;51 - 52&amp;53 – Produit star </vt:lpstr>
      <vt:lpstr>Pages 55 – 56&amp;57 – 58&amp;59  – La Gazette de Ferniot</vt:lpstr>
      <vt:lpstr>Page 60 – Shopping Non Food</vt:lpstr>
      <vt:lpstr>Pages 62&amp;63 – Partenariat </vt:lpstr>
      <vt:lpstr>Pages 64&amp;65 – Vu sur le web</vt:lpstr>
      <vt:lpstr>Page 66 – Dans le rétro</vt:lpstr>
      <vt:lpstr>Page 68 – L’ustensile</vt:lpstr>
      <vt:lpstr>Page 70 – Quiz </vt:lpstr>
      <vt:lpstr>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Antoine JUBERT</cp:lastModifiedBy>
  <cp:revision>819</cp:revision>
  <cp:lastPrinted>2023-03-06T14:00:03Z</cp:lastPrinted>
  <dcterms:created xsi:type="dcterms:W3CDTF">2018-09-12T14:44:28Z</dcterms:created>
  <dcterms:modified xsi:type="dcterms:W3CDTF">2025-07-15T15:10:26Z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