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9"/>
  </p:notesMasterIdLst>
  <p:sldIdLst>
    <p:sldId id="1702" r:id="rId2"/>
    <p:sldId id="1859" r:id="rId3"/>
    <p:sldId id="1860" r:id="rId4"/>
    <p:sldId id="1861" r:id="rId5"/>
    <p:sldId id="1862" r:id="rId6"/>
    <p:sldId id="1863" r:id="rId7"/>
    <p:sldId id="1864" r:id="rId8"/>
  </p:sldIdLst>
  <p:sldSz cx="12192000" cy="6858000"/>
  <p:notesSz cx="9906000" cy="14335125"/>
  <p:embeddedFontLst>
    <p:embeddedFont>
      <p:font typeface="Avenir Next LT Pro" panose="020B0504020202020204" pitchFamily="34" charset="0"/>
      <p:regular r:id="rId10"/>
      <p:bold r:id="rId11"/>
      <p:italic r:id="rId12"/>
      <p:boldItalic r:id="rId13"/>
    </p:embeddedFon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Helvetica" panose="020B0604020202020204" pitchFamily="34" charset="0"/>
      <p:regular r:id="rId18"/>
      <p:bold r:id="rId19"/>
      <p:italic r:id="rId20"/>
      <p:boldItalic r:id="rId21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500"/>
    <a:srgbClr val="FFFFFF"/>
    <a:srgbClr val="932645"/>
    <a:srgbClr val="4E6489"/>
    <a:srgbClr val="8A8168"/>
    <a:srgbClr val="003D7C"/>
    <a:srgbClr val="512F00"/>
    <a:srgbClr val="DAA478"/>
    <a:srgbClr val="89ACBF"/>
    <a:srgbClr val="CB45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7" autoAdjust="0"/>
    <p:restoredTop sz="94660"/>
  </p:normalViewPr>
  <p:slideViewPr>
    <p:cSldViewPr snapToGrid="0">
      <p:cViewPr varScale="1">
        <p:scale>
          <a:sx n="63" d="100"/>
          <a:sy n="63" d="100"/>
        </p:scale>
        <p:origin x="68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viewProps" Target="viewProp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92600" cy="719246"/>
          </a:xfrm>
          <a:prstGeom prst="rect">
            <a:avLst/>
          </a:prstGeom>
        </p:spPr>
        <p:txBody>
          <a:bodyPr vert="horz" lIns="138513" tIns="69257" rIns="138513" bIns="69257" rtlCol="0"/>
          <a:lstStyle>
            <a:lvl1pPr algn="l">
              <a:defRPr sz="18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11108" y="0"/>
            <a:ext cx="4292600" cy="719246"/>
          </a:xfrm>
          <a:prstGeom prst="rect">
            <a:avLst/>
          </a:prstGeom>
        </p:spPr>
        <p:txBody>
          <a:bodyPr vert="horz" lIns="138513" tIns="69257" rIns="138513" bIns="69257" rtlCol="0"/>
          <a:lstStyle>
            <a:lvl1pPr algn="r">
              <a:defRPr sz="1800"/>
            </a:lvl1pPr>
          </a:lstStyle>
          <a:p>
            <a:fld id="{1AF795A4-66A1-43EF-9029-8FAFEFC3FD75}" type="datetimeFigureOut">
              <a:rPr lang="fr-FR" smtClean="0"/>
              <a:t>30/11/2022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54050" y="1792288"/>
            <a:ext cx="8597900" cy="4837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513" tIns="69257" rIns="138513" bIns="69257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90600" y="6898779"/>
            <a:ext cx="7924800" cy="5644455"/>
          </a:xfrm>
          <a:prstGeom prst="rect">
            <a:avLst/>
          </a:prstGeom>
        </p:spPr>
        <p:txBody>
          <a:bodyPr vert="horz" lIns="138513" tIns="69257" rIns="138513" bIns="69257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13615882"/>
            <a:ext cx="4292600" cy="719244"/>
          </a:xfrm>
          <a:prstGeom prst="rect">
            <a:avLst/>
          </a:prstGeom>
        </p:spPr>
        <p:txBody>
          <a:bodyPr vert="horz" lIns="138513" tIns="69257" rIns="138513" bIns="69257" rtlCol="0" anchor="b"/>
          <a:lstStyle>
            <a:lvl1pPr algn="l">
              <a:defRPr sz="18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11108" y="13615882"/>
            <a:ext cx="4292600" cy="719244"/>
          </a:xfrm>
          <a:prstGeom prst="rect">
            <a:avLst/>
          </a:prstGeom>
        </p:spPr>
        <p:txBody>
          <a:bodyPr vert="horz" lIns="138513" tIns="69257" rIns="138513" bIns="69257" rtlCol="0" anchor="b"/>
          <a:lstStyle>
            <a:lvl1pPr algn="r">
              <a:defRPr sz="1800"/>
            </a:lvl1pPr>
          </a:lstStyle>
          <a:p>
            <a:fld id="{33D9C152-1E26-4F05-B6D8-64339A8ABC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4350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/>
          <p:cNvCxnSpPr/>
          <p:nvPr userDrawn="1"/>
        </p:nvCxnSpPr>
        <p:spPr>
          <a:xfrm>
            <a:off x="152400" y="6308725"/>
            <a:ext cx="11895138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/>
          <p:cNvCxnSpPr/>
          <p:nvPr userDrawn="1"/>
        </p:nvCxnSpPr>
        <p:spPr>
          <a:xfrm>
            <a:off x="0" y="1187450"/>
            <a:ext cx="61912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44624"/>
            <a:ext cx="10972800" cy="1143000"/>
          </a:xfrm>
          <a:ln>
            <a:noFill/>
          </a:ln>
        </p:spPr>
        <p:txBody>
          <a:bodyPr/>
          <a:lstStyle>
            <a:lvl1pPr algn="l">
              <a:defRPr sz="3200" b="0" u="none">
                <a:solidFill>
                  <a:srgbClr val="002060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412777"/>
            <a:ext cx="10972800" cy="4713387"/>
          </a:xfrm>
        </p:spPr>
        <p:txBody>
          <a:bodyPr/>
          <a:lstStyle>
            <a:lvl1pPr>
              <a:defRPr sz="2400"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>
              <a:defRPr sz="2000">
                <a:latin typeface="Helvetica" panose="020B0604020202020204" pitchFamily="34" charset="0"/>
                <a:cs typeface="Helvetica" panose="020B0604020202020204" pitchFamily="34" charset="0"/>
              </a:defRPr>
            </a:lvl2pPr>
            <a:lvl3pPr>
              <a:defRPr sz="1800">
                <a:latin typeface="Helvetica" panose="020B0604020202020204" pitchFamily="34" charset="0"/>
                <a:cs typeface="Helvetica" panose="020B0604020202020204" pitchFamily="34" charset="0"/>
              </a:defRPr>
            </a:lvl3pPr>
            <a:lvl4pPr>
              <a:defRPr sz="1800">
                <a:latin typeface="Helvetica" panose="020B0604020202020204" pitchFamily="34" charset="0"/>
                <a:cs typeface="Helvetica" panose="020B0604020202020204" pitchFamily="34" charset="0"/>
              </a:defRPr>
            </a:lvl4pPr>
            <a:lvl5pPr>
              <a:defRPr sz="1800">
                <a:latin typeface="Helvetica" panose="020B0604020202020204" pitchFamily="34" charset="0"/>
                <a:cs typeface="Helvetica" panose="020B0604020202020204" pitchFamily="34" charset="0"/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4656138" y="6381750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4A090-AFF1-4D49-8081-6E3A932AC75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808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E7C4F-4F8C-4B76-A9C1-1605F3882CAA}" type="datetimeFigureOut">
              <a:rPr lang="fr-FR"/>
              <a:pPr>
                <a:defRPr/>
              </a:pPr>
              <a:t>30/11/2022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295E7-2060-4F80-A62B-9B2D34F3EB6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4222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83814-C770-4FA0-980F-E51110CF0032}" type="datetimeFigureOut">
              <a:rPr lang="fr-FR"/>
              <a:pPr>
                <a:defRPr/>
              </a:pPr>
              <a:t>30/11/2022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B96A9-5D1C-4E75-8732-1143F0AAC91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3893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2747A-BC0D-46B4-8EB2-A2810AA77C33}" type="datetimeFigureOut">
              <a:rPr lang="fr-FR"/>
              <a:pPr>
                <a:defRPr/>
              </a:pPr>
              <a:t>30/11/2022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35BDF-D2ED-432C-B374-97318D96E8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5685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52AED-8674-4307-A42F-DA3F91F7B2A4}" type="datetimeFigureOut">
              <a:rPr lang="fr-FR"/>
              <a:pPr>
                <a:defRPr/>
              </a:pPr>
              <a:t>30/11/2022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60E6E-5B0B-4AA4-AC67-CE2990DFBA9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1726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47893-CFA0-47B5-8532-5AC8D55D703D}" type="datetimeFigureOut">
              <a:rPr lang="fr-FR"/>
              <a:pPr>
                <a:defRPr/>
              </a:pPr>
              <a:t>30/11/2022</a:t>
            </a:fld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A3CD7-886E-4FA6-8FC2-850E2A966DF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3795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7B55E-785F-44C8-BB6C-C6E69D88713E}" type="datetimeFigureOut">
              <a:rPr lang="fr-FR"/>
              <a:pPr>
                <a:defRPr/>
              </a:pPr>
              <a:t>30/11/2022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F067A-88E9-4871-A8D8-F8F644B46BC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2030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AC4C9-230F-4E77-B9E4-CC6A5F66A3E6}" type="datetimeFigureOut">
              <a:rPr lang="fr-FR"/>
              <a:pPr>
                <a:defRPr/>
              </a:pPr>
              <a:t>30/11/2022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8E127-EFF4-44C4-9723-71B84FB4F90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0966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62022-F92A-46BE-B770-175C3A106A10}" type="datetimeFigureOut">
              <a:rPr lang="fr-FR"/>
              <a:pPr>
                <a:defRPr/>
              </a:pPr>
              <a:t>30/11/2022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D3046-38EA-470F-8399-34B1DDA6683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7460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A1B42-FE22-4FCF-9A57-A534C68A0BD0}" type="datetimeFigureOut">
              <a:rPr lang="fr-FR"/>
              <a:pPr>
                <a:defRPr/>
              </a:pPr>
              <a:t>30/11/2022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C8A65-8773-4D04-9978-5C5E9D8C131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4896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73614-1878-4BDB-BE85-F2254E523EE0}" type="datetimeFigureOut">
              <a:rPr lang="fr-FR"/>
              <a:pPr>
                <a:defRPr/>
              </a:pPr>
              <a:t>30/11/2022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DA322-1BC4-4F54-AEA2-D6A67852060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8290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759B6-5D9F-4441-A6EC-DCA1870C72AD}" type="datetimeFigureOut">
              <a:rPr lang="fr-FR"/>
              <a:pPr>
                <a:defRPr/>
              </a:pPr>
              <a:t>30/11/2022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4FEC9-1185-4B47-830D-70CE4CC8A0A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853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5AE0BE-CB12-4338-A305-765E453D820A}" type="datetimeFigureOut">
              <a:rPr lang="fr-FR"/>
              <a:pPr>
                <a:defRPr/>
              </a:pPr>
              <a:t>30/11/2022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203C662-D2CD-4A1D-810A-6E65E0B7FD6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1031" name="Picture 8" descr="fond.jp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4" descr="C:\Users\Antoine Jubert\Documents\PRES LNB\logo LNB.jpg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6296025"/>
            <a:ext cx="65881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 2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8D8AF008-17A3-3A38-1197-212C27CB9E99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841" y="6126163"/>
            <a:ext cx="1719160" cy="731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94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E33E4E-9D5E-495B-A6B7-B77EF73DF1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2416175"/>
            <a:ext cx="10363200" cy="1470025"/>
          </a:xfrm>
        </p:spPr>
        <p:txBody>
          <a:bodyPr/>
          <a:lstStyle/>
          <a:p>
            <a:pPr algn="l"/>
            <a:r>
              <a:rPr lang="fr-FR" sz="6600" b="1" dirty="0">
                <a:latin typeface="Avenir Next LT Pro" panose="020B0504020202020204" pitchFamily="34" charset="0"/>
              </a:rPr>
              <a:t>Process </a:t>
            </a:r>
            <a:br>
              <a:rPr lang="fr-FR" sz="6600" b="1" dirty="0">
                <a:latin typeface="Avenir Next LT Pro" panose="020B0504020202020204" pitchFamily="34" charset="0"/>
              </a:rPr>
            </a:br>
            <a:r>
              <a:rPr lang="fr-FR" sz="6600" b="1" dirty="0">
                <a:latin typeface="Avenir Next LT Pro" panose="020B0504020202020204" pitchFamily="34" charset="0"/>
              </a:rPr>
              <a:t>METRO x </a:t>
            </a:r>
            <a:r>
              <a:rPr lang="fr-FR" sz="6600" b="1" dirty="0" err="1">
                <a:latin typeface="Avenir Next LT Pro" panose="020B0504020202020204" pitchFamily="34" charset="0"/>
              </a:rPr>
              <a:t>ARiSTiD</a:t>
            </a:r>
            <a:r>
              <a:rPr lang="fr-FR" sz="6600" b="1" dirty="0">
                <a:latin typeface="Avenir Next LT Pro" panose="020B0504020202020204" pitchFamily="34" charset="0"/>
              </a:rPr>
              <a:t> x LNB</a:t>
            </a:r>
            <a:endParaRPr lang="fr-FR" sz="6600" dirty="0">
              <a:latin typeface="Avenir Next L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9508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067BC6-260B-4FD6-B801-16619FABEC6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41866" y="1412875"/>
            <a:ext cx="10430933" cy="5069205"/>
          </a:xfrm>
        </p:spPr>
        <p:txBody>
          <a:bodyPr/>
          <a:lstStyle/>
          <a:p>
            <a:r>
              <a:rPr lang="fr-FR" sz="2400" dirty="0"/>
              <a:t>Couv et pages intérieures :</a:t>
            </a:r>
          </a:p>
          <a:p>
            <a:pPr lvl="1"/>
            <a:r>
              <a:rPr lang="fr-FR" sz="2000" dirty="0"/>
              <a:t>Charte par LNB</a:t>
            </a:r>
          </a:p>
          <a:p>
            <a:pPr lvl="1"/>
            <a:r>
              <a:rPr lang="fr-FR" sz="2000" dirty="0"/>
              <a:t>Déclinaison par </a:t>
            </a:r>
            <a:r>
              <a:rPr lang="fr-FR" sz="2000" dirty="0" err="1"/>
              <a:t>ARiSTiD</a:t>
            </a:r>
            <a:endParaRPr lang="fr-FR" sz="2000" dirty="0"/>
          </a:p>
          <a:p>
            <a:endParaRPr lang="fr-FR" sz="2400" dirty="0"/>
          </a:p>
          <a:p>
            <a:r>
              <a:rPr lang="fr-FR" sz="2400" dirty="0"/>
              <a:t>Encarts METRO.fr : </a:t>
            </a:r>
          </a:p>
          <a:p>
            <a:pPr lvl="1"/>
            <a:r>
              <a:rPr lang="fr-FR" sz="2000" dirty="0"/>
              <a:t>Charte chez LNB (déjà livrée pour 2023)</a:t>
            </a:r>
          </a:p>
          <a:p>
            <a:pPr lvl="1"/>
            <a:r>
              <a:rPr lang="fr-FR" sz="2000" dirty="0"/>
              <a:t>Mise à jour par </a:t>
            </a:r>
            <a:r>
              <a:rPr lang="fr-FR" sz="2000" dirty="0" err="1"/>
              <a:t>ARiSTiD</a:t>
            </a:r>
            <a:endParaRPr lang="fr-FR" sz="2000" dirty="0"/>
          </a:p>
          <a:p>
            <a:endParaRPr lang="fr-FR" sz="2400" dirty="0"/>
          </a:p>
          <a:p>
            <a:r>
              <a:rPr lang="fr-FR" sz="2400" dirty="0"/>
              <a:t>Pages de pub ponctuelle : </a:t>
            </a:r>
          </a:p>
          <a:p>
            <a:pPr lvl="1"/>
            <a:r>
              <a:rPr lang="fr-FR" sz="2000" dirty="0"/>
              <a:t>Créa clé en main chez LNB</a:t>
            </a:r>
          </a:p>
          <a:p>
            <a:pPr lvl="1"/>
            <a:r>
              <a:rPr lang="fr-FR" sz="2000" dirty="0" err="1"/>
              <a:t>ARiSTiD</a:t>
            </a:r>
            <a:r>
              <a:rPr lang="fr-FR" sz="2000" dirty="0"/>
              <a:t> ajoute éventuellement l’habillage (</a:t>
            </a:r>
            <a:r>
              <a:rPr lang="fr-FR" sz="2000" dirty="0" err="1"/>
              <a:t>footer</a:t>
            </a:r>
            <a:r>
              <a:rPr lang="fr-FR" sz="2000" dirty="0"/>
              <a:t> par exemple)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1A545AC-BD11-4BE6-B9C7-946509FD3CB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41866" y="42503"/>
            <a:ext cx="10972800" cy="1143000"/>
          </a:xfrm>
        </p:spPr>
        <p:txBody>
          <a:bodyPr/>
          <a:lstStyle/>
          <a:p>
            <a:pPr algn="l"/>
            <a:r>
              <a:rPr lang="fr-FR" sz="3600" b="1" dirty="0">
                <a:latin typeface="Avenir Next LT Pro" panose="020B0504020202020204" pitchFamily="34" charset="0"/>
              </a:rPr>
              <a:t>#selections</a:t>
            </a:r>
          </a:p>
        </p:txBody>
      </p:sp>
    </p:spTree>
    <p:extLst>
      <p:ext uri="{BB962C8B-B14F-4D97-AF65-F5344CB8AC3E}">
        <p14:creationId xmlns:p14="http://schemas.microsoft.com/office/powerpoint/2010/main" val="1175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067BC6-260B-4FD6-B801-16619FABEC6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41866" y="1412875"/>
            <a:ext cx="10430933" cy="5059045"/>
          </a:xfrm>
        </p:spPr>
        <p:txBody>
          <a:bodyPr/>
          <a:lstStyle/>
          <a:p>
            <a:r>
              <a:rPr lang="fr-FR" sz="2400" dirty="0"/>
              <a:t>Maquettes : </a:t>
            </a:r>
          </a:p>
          <a:p>
            <a:pPr lvl="1"/>
            <a:r>
              <a:rPr lang="fr-FR" sz="2000" dirty="0"/>
              <a:t>Principe par LNB</a:t>
            </a:r>
          </a:p>
          <a:p>
            <a:pPr lvl="1"/>
            <a:r>
              <a:rPr lang="fr-FR" sz="2000" dirty="0"/>
              <a:t>Analyse par </a:t>
            </a:r>
            <a:r>
              <a:rPr lang="fr-FR" sz="2000" dirty="0" err="1"/>
              <a:t>ARiSTiD</a:t>
            </a:r>
            <a:endParaRPr lang="fr-FR" sz="2000" dirty="0"/>
          </a:p>
          <a:p>
            <a:endParaRPr lang="fr-FR" sz="2400" dirty="0"/>
          </a:p>
          <a:p>
            <a:r>
              <a:rPr lang="fr-FR" sz="2400" dirty="0"/>
              <a:t>Rédaction :</a:t>
            </a:r>
          </a:p>
          <a:p>
            <a:pPr lvl="1"/>
            <a:r>
              <a:rPr lang="fr-FR" sz="2000" dirty="0"/>
              <a:t>Edito : </a:t>
            </a:r>
            <a:r>
              <a:rPr lang="fr-FR" sz="2000" dirty="0" err="1"/>
              <a:t>ARiSTiD</a:t>
            </a:r>
            <a:r>
              <a:rPr lang="fr-FR" sz="2000" dirty="0"/>
              <a:t> (revue </a:t>
            </a:r>
            <a:r>
              <a:rPr lang="fr-FR" sz="2000"/>
              <a:t>de gamme), LNB (guides)</a:t>
            </a:r>
            <a:endParaRPr lang="fr-FR" sz="2000" dirty="0"/>
          </a:p>
          <a:p>
            <a:pPr lvl="1"/>
            <a:r>
              <a:rPr lang="fr-FR" sz="2000" dirty="0"/>
              <a:t>Introductions rubriques : </a:t>
            </a:r>
            <a:r>
              <a:rPr lang="fr-FR" sz="2000" dirty="0" err="1"/>
              <a:t>ARiSTiD</a:t>
            </a:r>
            <a:endParaRPr lang="fr-FR" sz="2000" dirty="0"/>
          </a:p>
          <a:p>
            <a:pPr lvl="1"/>
            <a:r>
              <a:rPr lang="fr-FR" sz="2000" dirty="0"/>
              <a:t>Pages contenu : LNB, clé en main (DA + rédaction)</a:t>
            </a:r>
          </a:p>
          <a:p>
            <a:endParaRPr lang="fr-FR" sz="2400" dirty="0"/>
          </a:p>
          <a:p>
            <a:r>
              <a:rPr lang="fr-FR" sz="2400" dirty="0"/>
              <a:t>Déclinaison des pages produits : </a:t>
            </a:r>
            <a:r>
              <a:rPr lang="fr-FR" sz="2400" dirty="0" err="1"/>
              <a:t>ARiSTiD</a:t>
            </a:r>
            <a:endParaRPr lang="fr-FR" sz="2400" dirty="0"/>
          </a:p>
          <a:p>
            <a:endParaRPr lang="fr-FR" sz="2400" dirty="0"/>
          </a:p>
          <a:p>
            <a:r>
              <a:rPr lang="fr-FR" sz="2400" dirty="0"/>
              <a:t>Relecture des BAT par LNB (quid des commentaires en ligne ?)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1A545AC-BD11-4BE6-B9C7-946509FD3CB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41866" y="42503"/>
            <a:ext cx="10972800" cy="1143000"/>
          </a:xfrm>
        </p:spPr>
        <p:txBody>
          <a:bodyPr/>
          <a:lstStyle/>
          <a:p>
            <a:pPr algn="l"/>
            <a:r>
              <a:rPr lang="fr-FR" sz="3600" b="1" dirty="0">
                <a:latin typeface="Avenir Next LT Pro" panose="020B0504020202020204" pitchFamily="34" charset="0"/>
              </a:rPr>
              <a:t>Guides &amp; Revues de gamme</a:t>
            </a:r>
          </a:p>
        </p:txBody>
      </p:sp>
    </p:spTree>
    <p:extLst>
      <p:ext uri="{BB962C8B-B14F-4D97-AF65-F5344CB8AC3E}">
        <p14:creationId xmlns:p14="http://schemas.microsoft.com/office/powerpoint/2010/main" val="3931039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067BC6-260B-4FD6-B801-16619FABEC6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41866" y="1412875"/>
            <a:ext cx="10430933" cy="5059045"/>
          </a:xfrm>
        </p:spPr>
        <p:txBody>
          <a:bodyPr/>
          <a:lstStyle/>
          <a:p>
            <a:r>
              <a:rPr lang="fr-FR" sz="2400" dirty="0"/>
              <a:t>Sujet clé en main chez LNB</a:t>
            </a:r>
          </a:p>
          <a:p>
            <a:endParaRPr lang="fr-FR" sz="2400" dirty="0"/>
          </a:p>
          <a:p>
            <a:r>
              <a:rPr lang="fr-FR" sz="2400" dirty="0" err="1"/>
              <a:t>ARiSTiD</a:t>
            </a:r>
            <a:r>
              <a:rPr lang="fr-FR" sz="2400" dirty="0"/>
              <a:t> peux parfois transmettre des visuels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1A545AC-BD11-4BE6-B9C7-946509FD3CB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41866" y="42503"/>
            <a:ext cx="10972800" cy="1143000"/>
          </a:xfrm>
        </p:spPr>
        <p:txBody>
          <a:bodyPr/>
          <a:lstStyle/>
          <a:p>
            <a:pPr algn="l"/>
            <a:r>
              <a:rPr lang="fr-FR" sz="3600" b="1" dirty="0">
                <a:latin typeface="Avenir Next LT Pro" panose="020B0504020202020204" pitchFamily="34" charset="0"/>
              </a:rPr>
              <a:t>15H30</a:t>
            </a:r>
          </a:p>
        </p:txBody>
      </p:sp>
    </p:spTree>
    <p:extLst>
      <p:ext uri="{BB962C8B-B14F-4D97-AF65-F5344CB8AC3E}">
        <p14:creationId xmlns:p14="http://schemas.microsoft.com/office/powerpoint/2010/main" val="3994588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067BC6-260B-4FD6-B801-16619FABEC6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41866" y="1412875"/>
            <a:ext cx="10430933" cy="5059045"/>
          </a:xfrm>
        </p:spPr>
        <p:txBody>
          <a:bodyPr/>
          <a:lstStyle/>
          <a:p>
            <a:r>
              <a:rPr lang="fr-FR" sz="2400" dirty="0"/>
              <a:t>Jusqu’ici, sujet clé en main chez </a:t>
            </a:r>
            <a:r>
              <a:rPr lang="fr-FR" sz="2400" dirty="0" err="1"/>
              <a:t>ARiSTiD</a:t>
            </a:r>
            <a:endParaRPr lang="fr-FR" sz="2400" dirty="0"/>
          </a:p>
          <a:p>
            <a:endParaRPr lang="fr-FR" sz="2400" dirty="0"/>
          </a:p>
          <a:p>
            <a:r>
              <a:rPr lang="fr-FR" sz="2400" dirty="0"/>
              <a:t>TBC refonte Premium par LNB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1A545AC-BD11-4BE6-B9C7-946509FD3CB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41866" y="42503"/>
            <a:ext cx="10972800" cy="1143000"/>
          </a:xfrm>
        </p:spPr>
        <p:txBody>
          <a:bodyPr/>
          <a:lstStyle/>
          <a:p>
            <a:pPr algn="l"/>
            <a:r>
              <a:rPr lang="fr-FR" sz="3600" b="1" dirty="0">
                <a:latin typeface="Avenir Next LT Pro" panose="020B0504020202020204" pitchFamily="34" charset="0"/>
              </a:rPr>
              <a:t>Premium</a:t>
            </a:r>
          </a:p>
        </p:txBody>
      </p:sp>
    </p:spTree>
    <p:extLst>
      <p:ext uri="{BB962C8B-B14F-4D97-AF65-F5344CB8AC3E}">
        <p14:creationId xmlns:p14="http://schemas.microsoft.com/office/powerpoint/2010/main" val="525494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067BC6-260B-4FD6-B801-16619FABEC6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41866" y="1412875"/>
            <a:ext cx="10430933" cy="4642485"/>
          </a:xfrm>
        </p:spPr>
        <p:txBody>
          <a:bodyPr/>
          <a:lstStyle/>
          <a:p>
            <a:pPr marL="0" indent="0">
              <a:buNone/>
            </a:pPr>
            <a:r>
              <a:rPr lang="fr-FR" sz="2400" dirty="0"/>
              <a:t>Pour tous les shootings d’ambiances en studio</a:t>
            </a:r>
          </a:p>
          <a:p>
            <a:pPr marL="0" indent="0">
              <a:buNone/>
            </a:pPr>
            <a:endParaRPr lang="fr-FR" sz="2400" dirty="0"/>
          </a:p>
          <a:p>
            <a:r>
              <a:rPr lang="fr-FR" sz="2400" dirty="0"/>
              <a:t>Intentions de shoots : LNB</a:t>
            </a:r>
          </a:p>
          <a:p>
            <a:pPr marL="0" indent="0">
              <a:buNone/>
            </a:pPr>
            <a:endParaRPr lang="fr-FR" sz="2400" dirty="0"/>
          </a:p>
          <a:p>
            <a:r>
              <a:rPr lang="fr-FR" sz="2400" dirty="0"/>
              <a:t>Process avec le studio :</a:t>
            </a:r>
          </a:p>
          <a:p>
            <a:pPr lvl="1"/>
            <a:r>
              <a:rPr lang="fr-FR" sz="2000" dirty="0"/>
              <a:t>Envoi du visuel du studio à LNB (si LNB non présent au studio)</a:t>
            </a:r>
          </a:p>
          <a:p>
            <a:pPr lvl="1"/>
            <a:r>
              <a:rPr lang="fr-FR" sz="2000" dirty="0"/>
              <a:t>Validation interne par LNB avant envoi en validation à METRO (si METRO non présent au studio)</a:t>
            </a:r>
          </a:p>
          <a:p>
            <a:pPr lvl="1"/>
            <a:r>
              <a:rPr lang="fr-FR" sz="2000" dirty="0"/>
              <a:t>Suite à la validation de METRO, LNB valide auprès du studio</a:t>
            </a:r>
          </a:p>
          <a:p>
            <a:pPr lvl="1"/>
            <a:r>
              <a:rPr lang="fr-FR" sz="2000" dirty="0"/>
              <a:t>Le studio livre le visuel HD à </a:t>
            </a:r>
            <a:r>
              <a:rPr lang="fr-FR" sz="2000" dirty="0" err="1"/>
              <a:t>ARiSTiD</a:t>
            </a:r>
            <a:endParaRPr lang="fr-FR" sz="2000" dirty="0"/>
          </a:p>
          <a:p>
            <a:pPr lvl="1"/>
            <a:r>
              <a:rPr lang="fr-FR" sz="2000" dirty="0" err="1"/>
              <a:t>ARiSTiD</a:t>
            </a:r>
            <a:r>
              <a:rPr lang="fr-FR" sz="2000" dirty="0"/>
              <a:t> transfère le visuel à LNB si besoin d’être maquetté/cadré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1A545AC-BD11-4BE6-B9C7-946509FD3CB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41866" y="42503"/>
            <a:ext cx="10972800" cy="1143000"/>
          </a:xfrm>
        </p:spPr>
        <p:txBody>
          <a:bodyPr/>
          <a:lstStyle/>
          <a:p>
            <a:pPr algn="l"/>
            <a:r>
              <a:rPr lang="fr-FR" sz="3600" b="1" dirty="0">
                <a:latin typeface="Avenir Next LT Pro" panose="020B0504020202020204" pitchFamily="34" charset="0"/>
              </a:rPr>
              <a:t>Shootings</a:t>
            </a:r>
          </a:p>
        </p:txBody>
      </p:sp>
    </p:spTree>
    <p:extLst>
      <p:ext uri="{BB962C8B-B14F-4D97-AF65-F5344CB8AC3E}">
        <p14:creationId xmlns:p14="http://schemas.microsoft.com/office/powerpoint/2010/main" val="3626038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067BC6-260B-4FD6-B801-16619FABEC6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41866" y="1412875"/>
            <a:ext cx="10430933" cy="4642485"/>
          </a:xfrm>
        </p:spPr>
        <p:txBody>
          <a:bodyPr/>
          <a:lstStyle/>
          <a:p>
            <a:pPr marL="0" indent="0">
              <a:buNone/>
            </a:pPr>
            <a:r>
              <a:rPr lang="fr-FR" sz="2400" dirty="0"/>
              <a:t>Pour tous les shootings chez les chefs</a:t>
            </a:r>
          </a:p>
          <a:p>
            <a:pPr marL="0" indent="0">
              <a:buNone/>
            </a:pPr>
            <a:endParaRPr lang="fr-FR" sz="2400" dirty="0"/>
          </a:p>
          <a:p>
            <a:r>
              <a:rPr lang="fr-FR" sz="2400" dirty="0"/>
              <a:t>Intentions de shoots : LNB</a:t>
            </a:r>
          </a:p>
          <a:p>
            <a:pPr marL="0" indent="0">
              <a:buNone/>
            </a:pPr>
            <a:endParaRPr lang="fr-FR" sz="2400" dirty="0"/>
          </a:p>
          <a:p>
            <a:r>
              <a:rPr lang="fr-FR" sz="2400" dirty="0"/>
              <a:t>Process avec le studio :</a:t>
            </a:r>
          </a:p>
          <a:p>
            <a:pPr lvl="1"/>
            <a:r>
              <a:rPr lang="fr-FR" sz="2000" dirty="0"/>
              <a:t>LNB &amp; METRO sont présents sur le shooting</a:t>
            </a:r>
          </a:p>
          <a:p>
            <a:pPr lvl="1"/>
            <a:r>
              <a:rPr lang="fr-FR" sz="2000" dirty="0"/>
              <a:t>Si METRO ne peut pas venir sur le shooting, LNB fait valider à METRO et confirme la validation sur place au photographe</a:t>
            </a:r>
          </a:p>
          <a:p>
            <a:pPr lvl="1"/>
            <a:r>
              <a:rPr lang="fr-FR" sz="2000" dirty="0"/>
              <a:t>Le photographe livre les visuels HD à </a:t>
            </a:r>
            <a:r>
              <a:rPr lang="fr-FR" sz="2000" dirty="0" err="1"/>
              <a:t>ARiSTiD</a:t>
            </a:r>
            <a:endParaRPr lang="fr-FR" sz="2000" dirty="0"/>
          </a:p>
          <a:p>
            <a:pPr lvl="1"/>
            <a:r>
              <a:rPr lang="fr-FR" sz="2000" dirty="0" err="1"/>
              <a:t>ARiSTiD</a:t>
            </a:r>
            <a:r>
              <a:rPr lang="fr-FR" sz="2000" dirty="0"/>
              <a:t> transfère les visuels à LNB si besoin d’être maquettés/cadrés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1A545AC-BD11-4BE6-B9C7-946509FD3CB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41866" y="42503"/>
            <a:ext cx="10972800" cy="1143000"/>
          </a:xfrm>
        </p:spPr>
        <p:txBody>
          <a:bodyPr/>
          <a:lstStyle/>
          <a:p>
            <a:pPr algn="l"/>
            <a:r>
              <a:rPr lang="fr-FR" sz="3600" b="1" dirty="0">
                <a:latin typeface="Avenir Next LT Pro" panose="020B0504020202020204" pitchFamily="34" charset="0"/>
              </a:rPr>
              <a:t>Shootings</a:t>
            </a:r>
          </a:p>
        </p:txBody>
      </p:sp>
    </p:spTree>
    <p:extLst>
      <p:ext uri="{BB962C8B-B14F-4D97-AF65-F5344CB8AC3E}">
        <p14:creationId xmlns:p14="http://schemas.microsoft.com/office/powerpoint/2010/main" val="2385505068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</TotalTime>
  <Words>300</Words>
  <Application>Microsoft Office PowerPoint</Application>
  <PresentationFormat>Grand écran</PresentationFormat>
  <Paragraphs>55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Arial</vt:lpstr>
      <vt:lpstr>Calibri</vt:lpstr>
      <vt:lpstr>Helvetica</vt:lpstr>
      <vt:lpstr>Avenir Next LT Pro</vt:lpstr>
      <vt:lpstr>1_Thème Office</vt:lpstr>
      <vt:lpstr>Process  METRO x ARiSTiD x LNB</vt:lpstr>
      <vt:lpstr>#selections</vt:lpstr>
      <vt:lpstr>Guides &amp; Revues de gamme</vt:lpstr>
      <vt:lpstr>15H30</vt:lpstr>
      <vt:lpstr>Premium</vt:lpstr>
      <vt:lpstr>Shootings</vt:lpstr>
      <vt:lpstr>Shootings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QUID D’AMELIORER LA PERCEPTION DE COMPETITIVITE PRIX DE L’ENSEIGNE</dc:title>
  <dc:creator>Antoine Jubert</dc:creator>
  <cp:lastModifiedBy>Agathe Marcotte-Ruffin</cp:lastModifiedBy>
  <cp:revision>448</cp:revision>
  <cp:lastPrinted>2021-10-01T07:22:34Z</cp:lastPrinted>
  <dcterms:created xsi:type="dcterms:W3CDTF">2018-09-12T14:44:28Z</dcterms:created>
  <dcterms:modified xsi:type="dcterms:W3CDTF">2022-11-30T10:39:55Z</dcterms:modified>
</cp:coreProperties>
</file>