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47"/>
  </p:notesMasterIdLst>
  <p:sldIdLst>
    <p:sldId id="1702" r:id="rId2"/>
    <p:sldId id="1919" r:id="rId3"/>
    <p:sldId id="1920" r:id="rId4"/>
    <p:sldId id="1778" r:id="rId5"/>
    <p:sldId id="1276" r:id="rId6"/>
    <p:sldId id="1963" r:id="rId7"/>
    <p:sldId id="1960" r:id="rId8"/>
    <p:sldId id="1961" r:id="rId9"/>
    <p:sldId id="1962" r:id="rId10"/>
    <p:sldId id="1278" r:id="rId11"/>
    <p:sldId id="1964" r:id="rId12"/>
    <p:sldId id="1965" r:id="rId13"/>
    <p:sldId id="1967" r:id="rId14"/>
    <p:sldId id="1968" r:id="rId15"/>
    <p:sldId id="1969" r:id="rId16"/>
    <p:sldId id="1966" r:id="rId17"/>
    <p:sldId id="1993" r:id="rId18"/>
    <p:sldId id="1970" r:id="rId19"/>
    <p:sldId id="1971" r:id="rId20"/>
    <p:sldId id="1972" r:id="rId21"/>
    <p:sldId id="1973" r:id="rId22"/>
    <p:sldId id="1974" r:id="rId23"/>
    <p:sldId id="1975" r:id="rId24"/>
    <p:sldId id="1976" r:id="rId25"/>
    <p:sldId id="1977" r:id="rId26"/>
    <p:sldId id="1978" r:id="rId27"/>
    <p:sldId id="1979" r:id="rId28"/>
    <p:sldId id="1981" r:id="rId29"/>
    <p:sldId id="1982" r:id="rId30"/>
    <p:sldId id="1983" r:id="rId31"/>
    <p:sldId id="1984" r:id="rId32"/>
    <p:sldId id="1985" r:id="rId33"/>
    <p:sldId id="1986" r:id="rId34"/>
    <p:sldId id="1987" r:id="rId35"/>
    <p:sldId id="1988" r:id="rId36"/>
    <p:sldId id="1989" r:id="rId37"/>
    <p:sldId id="1990" r:id="rId38"/>
    <p:sldId id="1991" r:id="rId39"/>
    <p:sldId id="1992" r:id="rId40"/>
    <p:sldId id="1994" r:id="rId41"/>
    <p:sldId id="1995" r:id="rId42"/>
    <p:sldId id="1996" r:id="rId43"/>
    <p:sldId id="1997" r:id="rId44"/>
    <p:sldId id="1999" r:id="rId45"/>
    <p:sldId id="1998" r:id="rId46"/>
  </p:sldIdLst>
  <p:sldSz cx="12192000" cy="6858000"/>
  <p:notesSz cx="6858000" cy="9144000"/>
  <p:embeddedFontLst>
    <p:embeddedFont>
      <p:font typeface="Avenir Next LT Pro" panose="020B0504020202020204" pitchFamily="34" charset="0"/>
      <p:regular r:id="rId48"/>
      <p:bold r:id="rId49"/>
      <p:italic r:id="rId50"/>
      <p:boldItalic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Helvetica" panose="020B0604020202020204" pitchFamily="34" charset="0"/>
      <p:regular r:id="rId56"/>
      <p:bold r:id="rId57"/>
      <p:italic r:id="rId58"/>
      <p:boldItalic r:id="rId59"/>
    </p:embeddedFont>
    <p:embeddedFont>
      <p:font typeface="Playfair Display" panose="00000500000000000000" pitchFamily="2" charset="0"/>
      <p:regular r:id="rId60"/>
      <p:bold r:id="rId61"/>
      <p:italic r:id="rId62"/>
      <p:boldItalic r:id="rId6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E07"/>
    <a:srgbClr val="254061"/>
    <a:srgbClr val="F8682C"/>
    <a:srgbClr val="00768E"/>
    <a:srgbClr val="6599D9"/>
    <a:srgbClr val="41B682"/>
    <a:srgbClr val="1F497D"/>
    <a:srgbClr val="F39112"/>
    <a:srgbClr val="91C300"/>
    <a:srgbClr val="80C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05/09/2023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g"/><Relationship Id="rId4" Type="http://schemas.openxmlformats.org/officeDocument/2006/relationships/image" Target="../media/image24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9.png"/><Relationship Id="rId7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8.png"/><Relationship Id="rId5" Type="http://schemas.openxmlformats.org/officeDocument/2006/relationships/image" Target="../media/image23.jpg"/><Relationship Id="rId10" Type="http://schemas.openxmlformats.org/officeDocument/2006/relationships/image" Target="../media/image10.png"/><Relationship Id="rId4" Type="http://schemas.openxmlformats.org/officeDocument/2006/relationships/image" Target="../media/image26.jp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Nouvelle campagne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6600" b="1" dirty="0">
                <a:latin typeface="Avenir Next LT Pro" panose="020B0504020202020204" pitchFamily="34" charset="0"/>
              </a:rPr>
              <a:t>Les halles METRO </a:t>
            </a:r>
            <a:r>
              <a:rPr lang="fr-FR" sz="6600" b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rPr>
              <a:t> 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 LT Pro" panose="020B0504020202020204" pitchFamily="34" charset="0"/>
              </a:rPr>
              <a:t> </a:t>
            </a:r>
            <a:endParaRPr lang="fr-FR" sz="6600" b="1" dirty="0">
              <a:solidFill>
                <a:schemeClr val="tx1">
                  <a:lumMod val="50000"/>
                  <a:lumOff val="50000"/>
                </a:schemeClr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FFA474-0A3B-D00E-1D06-210FBBC2B6EF}"/>
              </a:ext>
            </a:extLst>
          </p:cNvPr>
          <p:cNvSpPr/>
          <p:nvPr/>
        </p:nvSpPr>
        <p:spPr>
          <a:xfrm>
            <a:off x="10069744" y="3451135"/>
            <a:ext cx="1420213" cy="93509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80EF6-10F9-DADB-8059-2887A473738A}"/>
              </a:ext>
            </a:extLst>
          </p:cNvPr>
          <p:cNvSpPr/>
          <p:nvPr/>
        </p:nvSpPr>
        <p:spPr>
          <a:xfrm>
            <a:off x="7786117" y="3463967"/>
            <a:ext cx="1283121" cy="80677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454DAC-2E08-C401-8A05-F73B9DACEA26}"/>
              </a:ext>
            </a:extLst>
          </p:cNvPr>
          <p:cNvSpPr/>
          <p:nvPr/>
        </p:nvSpPr>
        <p:spPr>
          <a:xfrm>
            <a:off x="5201794" y="3468675"/>
            <a:ext cx="1634323" cy="75970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984BFC-71EC-DA7A-FF79-C2C862F3DCC9}"/>
              </a:ext>
            </a:extLst>
          </p:cNvPr>
          <p:cNvSpPr/>
          <p:nvPr/>
        </p:nvSpPr>
        <p:spPr>
          <a:xfrm>
            <a:off x="2754723" y="3451552"/>
            <a:ext cx="1416327" cy="75970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434599-CB32-DF80-5BFA-73E548A9C5A2}"/>
              </a:ext>
            </a:extLst>
          </p:cNvPr>
          <p:cNvSpPr/>
          <p:nvPr/>
        </p:nvSpPr>
        <p:spPr>
          <a:xfrm>
            <a:off x="318792" y="3452480"/>
            <a:ext cx="1649375" cy="75970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5" name="Espace réservé du texte 85">
            <a:extLst>
              <a:ext uri="{FF2B5EF4-FFF2-40B4-BE49-F238E27FC236}">
                <a16:creationId xmlns:a16="http://schemas.microsoft.com/office/drawing/2014/main" id="{D64E5997-A422-42E3-63D3-AF9435FB3D20}"/>
              </a:ext>
            </a:extLst>
          </p:cNvPr>
          <p:cNvSpPr txBox="1">
            <a:spLocks/>
          </p:cNvSpPr>
          <p:nvPr/>
        </p:nvSpPr>
        <p:spPr>
          <a:xfrm>
            <a:off x="10147983" y="3677722"/>
            <a:ext cx="1341974" cy="633600"/>
          </a:xfrm>
          <a:prstGeom prst="rect">
            <a:avLst/>
          </a:prstGeom>
          <a:noFill/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#AuPlusPrès, #HallesFrais #Partenaire</a:t>
            </a:r>
          </a:p>
        </p:txBody>
      </p:sp>
      <p:sp>
        <p:nvSpPr>
          <p:cNvPr id="61" name="Forme libre : forme 60">
            <a:extLst>
              <a:ext uri="{FF2B5EF4-FFF2-40B4-BE49-F238E27FC236}">
                <a16:creationId xmlns:a16="http://schemas.microsoft.com/office/drawing/2014/main" id="{11F45645-BB7C-3CCD-0FAB-DE86330232CC}"/>
              </a:ext>
            </a:extLst>
          </p:cNvPr>
          <p:cNvSpPr/>
          <p:nvPr/>
        </p:nvSpPr>
        <p:spPr>
          <a:xfrm>
            <a:off x="10761626" y="2254427"/>
            <a:ext cx="207261" cy="246141"/>
          </a:xfrm>
          <a:custGeom>
            <a:avLst/>
            <a:gdLst>
              <a:gd name="connsiteX0" fmla="*/ 29182 w 181434"/>
              <a:gd name="connsiteY0" fmla="*/ 0 h 246141"/>
              <a:gd name="connsiteX1" fmla="*/ 181434 w 181434"/>
              <a:gd name="connsiteY1" fmla="*/ 203003 h 246141"/>
              <a:gd name="connsiteX2" fmla="*/ 0 w 181434"/>
              <a:gd name="connsiteY2" fmla="*/ 59632 h 246141"/>
              <a:gd name="connsiteX3" fmla="*/ 168747 w 181434"/>
              <a:gd name="connsiteY3" fmla="*/ 246141 h 24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34" h="246141">
                <a:moveTo>
                  <a:pt x="29182" y="0"/>
                </a:moveTo>
                <a:lnTo>
                  <a:pt x="181434" y="203003"/>
                </a:lnTo>
                <a:lnTo>
                  <a:pt x="0" y="59632"/>
                </a:lnTo>
                <a:lnTo>
                  <a:pt x="168747" y="246141"/>
                </a:lnTo>
              </a:path>
            </a:pathLst>
          </a:custGeom>
          <a:noFill/>
          <a:ln w="38057" cap="rnd">
            <a:solidFill>
              <a:srgbClr val="808080"/>
            </a:solidFill>
            <a:prstDash val="solid"/>
            <a:round/>
          </a:ln>
        </p:spPr>
        <p:txBody>
          <a:bodyPr rtlCol="0" anchor="ctr"/>
          <a:lstStyle/>
          <a:p>
            <a:endParaRPr lang="fr-FR">
              <a:solidFill>
                <a:srgbClr val="FDCE07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4" name="Graphisme 75">
            <a:extLst>
              <a:ext uri="{FF2B5EF4-FFF2-40B4-BE49-F238E27FC236}">
                <a16:creationId xmlns:a16="http://schemas.microsoft.com/office/drawing/2014/main" id="{9F5874ED-EBEB-0877-FE6E-A16DCF7AF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30450" y="3620605"/>
            <a:ext cx="1681747" cy="12691"/>
          </a:xfrm>
          <a:prstGeom prst="rect">
            <a:avLst/>
          </a:prstGeom>
        </p:spPr>
      </p:pic>
      <p:sp>
        <p:nvSpPr>
          <p:cNvPr id="68" name="Espace réservé du texte 85">
            <a:extLst>
              <a:ext uri="{FF2B5EF4-FFF2-40B4-BE49-F238E27FC236}">
                <a16:creationId xmlns:a16="http://schemas.microsoft.com/office/drawing/2014/main" id="{17A52C1E-030B-0307-0B29-0478B7FAC96C}"/>
              </a:ext>
            </a:extLst>
          </p:cNvPr>
          <p:cNvSpPr txBox="1">
            <a:spLocks/>
          </p:cNvSpPr>
          <p:nvPr/>
        </p:nvSpPr>
        <p:spPr>
          <a:xfrm>
            <a:off x="504381" y="3677722"/>
            <a:ext cx="1341974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#ToutCompris, #Vérité, #METROInside</a:t>
            </a:r>
          </a:p>
        </p:txBody>
      </p:sp>
      <p:sp>
        <p:nvSpPr>
          <p:cNvPr id="72" name="Espace réservé du texte 85">
            <a:extLst>
              <a:ext uri="{FF2B5EF4-FFF2-40B4-BE49-F238E27FC236}">
                <a16:creationId xmlns:a16="http://schemas.microsoft.com/office/drawing/2014/main" id="{D37445BB-7EE0-97F1-923A-2FC4360499A8}"/>
              </a:ext>
            </a:extLst>
          </p:cNvPr>
          <p:cNvSpPr txBox="1">
            <a:spLocks/>
          </p:cNvSpPr>
          <p:nvPr/>
        </p:nvSpPr>
        <p:spPr>
          <a:xfrm>
            <a:off x="301557" y="3046687"/>
            <a:ext cx="1687757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1</a:t>
            </a:r>
            <a:b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0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METROInside</a:t>
            </a:r>
            <a:endParaRPr lang="fr-FR" sz="20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06" name="Espace réservé du texte 85">
            <a:extLst>
              <a:ext uri="{FF2B5EF4-FFF2-40B4-BE49-F238E27FC236}">
                <a16:creationId xmlns:a16="http://schemas.microsoft.com/office/drawing/2014/main" id="{2B102A32-E966-268F-56F8-71509AEE11BE}"/>
              </a:ext>
            </a:extLst>
          </p:cNvPr>
          <p:cNvSpPr txBox="1">
            <a:spLocks/>
          </p:cNvSpPr>
          <p:nvPr/>
        </p:nvSpPr>
        <p:spPr>
          <a:xfrm>
            <a:off x="2829076" y="3677722"/>
            <a:ext cx="1341974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#Hashtag, #LesHalles #Cohérence</a:t>
            </a:r>
          </a:p>
        </p:txBody>
      </p:sp>
      <p:sp>
        <p:nvSpPr>
          <p:cNvPr id="107" name="Espace réservé du texte 85">
            <a:extLst>
              <a:ext uri="{FF2B5EF4-FFF2-40B4-BE49-F238E27FC236}">
                <a16:creationId xmlns:a16="http://schemas.microsoft.com/office/drawing/2014/main" id="{E3B68C5F-9763-4051-6086-D975C3E4E0D0}"/>
              </a:ext>
            </a:extLst>
          </p:cNvPr>
          <p:cNvSpPr txBox="1">
            <a:spLocks/>
          </p:cNvSpPr>
          <p:nvPr/>
        </p:nvSpPr>
        <p:spPr>
          <a:xfrm>
            <a:off x="2626252" y="3046687"/>
            <a:ext cx="1687757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2</a:t>
            </a:r>
            <a:b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0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Idée’halles</a:t>
            </a:r>
            <a:endParaRPr lang="fr-FR" sz="20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09" name="Graphisme 75">
            <a:extLst>
              <a:ext uri="{FF2B5EF4-FFF2-40B4-BE49-F238E27FC236}">
                <a16:creationId xmlns:a16="http://schemas.microsoft.com/office/drawing/2014/main" id="{E9F8586E-801F-DF82-97E3-DCFC379F8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2558" y="3623604"/>
            <a:ext cx="1681747" cy="12691"/>
          </a:xfrm>
          <a:prstGeom prst="rect">
            <a:avLst/>
          </a:prstGeom>
        </p:spPr>
      </p:pic>
      <p:sp>
        <p:nvSpPr>
          <p:cNvPr id="111" name="Espace réservé du texte 85">
            <a:extLst>
              <a:ext uri="{FF2B5EF4-FFF2-40B4-BE49-F238E27FC236}">
                <a16:creationId xmlns:a16="http://schemas.microsoft.com/office/drawing/2014/main" id="{17E86D9A-7B7B-88E7-F9C3-147FFE37E5D4}"/>
              </a:ext>
            </a:extLst>
          </p:cNvPr>
          <p:cNvSpPr txBox="1">
            <a:spLocks/>
          </p:cNvSpPr>
          <p:nvPr/>
        </p:nvSpPr>
        <p:spPr>
          <a:xfrm>
            <a:off x="5351184" y="3680721"/>
            <a:ext cx="1341974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#OffresProduits, #Choix #OffresServices</a:t>
            </a:r>
          </a:p>
        </p:txBody>
      </p:sp>
      <p:sp>
        <p:nvSpPr>
          <p:cNvPr id="112" name="Espace réservé du texte 85">
            <a:extLst>
              <a:ext uri="{FF2B5EF4-FFF2-40B4-BE49-F238E27FC236}">
                <a16:creationId xmlns:a16="http://schemas.microsoft.com/office/drawing/2014/main" id="{7FC77E47-73BE-E155-EAF0-D0533E791F60}"/>
              </a:ext>
            </a:extLst>
          </p:cNvPr>
          <p:cNvSpPr txBox="1">
            <a:spLocks/>
          </p:cNvSpPr>
          <p:nvPr/>
        </p:nvSpPr>
        <p:spPr>
          <a:xfrm>
            <a:off x="5148360" y="3049686"/>
            <a:ext cx="1687757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3</a:t>
            </a:r>
            <a:b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Notre Métier</a:t>
            </a:r>
          </a:p>
        </p:txBody>
      </p:sp>
      <p:pic>
        <p:nvPicPr>
          <p:cNvPr id="120" name="Graphisme 75">
            <a:extLst>
              <a:ext uri="{FF2B5EF4-FFF2-40B4-BE49-F238E27FC236}">
                <a16:creationId xmlns:a16="http://schemas.microsoft.com/office/drawing/2014/main" id="{07CCFF8A-7D30-56E7-692A-2114EABA8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7491" y="3647455"/>
            <a:ext cx="1681747" cy="12691"/>
          </a:xfrm>
          <a:prstGeom prst="rect">
            <a:avLst/>
          </a:prstGeom>
        </p:spPr>
      </p:pic>
      <p:sp>
        <p:nvSpPr>
          <p:cNvPr id="122" name="Espace réservé du texte 85">
            <a:extLst>
              <a:ext uri="{FF2B5EF4-FFF2-40B4-BE49-F238E27FC236}">
                <a16:creationId xmlns:a16="http://schemas.microsoft.com/office/drawing/2014/main" id="{245ED298-287F-EB5B-3734-A856F1254173}"/>
              </a:ext>
            </a:extLst>
          </p:cNvPr>
          <p:cNvSpPr txBox="1">
            <a:spLocks/>
          </p:cNvSpPr>
          <p:nvPr/>
        </p:nvSpPr>
        <p:spPr>
          <a:xfrm>
            <a:off x="7786117" y="3704572"/>
            <a:ext cx="1341974" cy="633600"/>
          </a:xfrm>
          <a:prstGeom prst="rect">
            <a:avLst/>
          </a:prstGeom>
          <a:noFill/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#Disruptif, #ToutMETRO #Tendance</a:t>
            </a:r>
          </a:p>
        </p:txBody>
      </p:sp>
      <p:sp>
        <p:nvSpPr>
          <p:cNvPr id="123" name="Espace réservé du texte 85">
            <a:extLst>
              <a:ext uri="{FF2B5EF4-FFF2-40B4-BE49-F238E27FC236}">
                <a16:creationId xmlns:a16="http://schemas.microsoft.com/office/drawing/2014/main" id="{EBF9D63A-5290-B1DF-6384-0D483FAB66A1}"/>
              </a:ext>
            </a:extLst>
          </p:cNvPr>
          <p:cNvSpPr txBox="1">
            <a:spLocks/>
          </p:cNvSpPr>
          <p:nvPr/>
        </p:nvSpPr>
        <p:spPr>
          <a:xfrm>
            <a:off x="7583293" y="3073537"/>
            <a:ext cx="1687757" cy="416000"/>
          </a:xfrm>
          <a:prstGeom prst="rect">
            <a:avLst/>
          </a:prstGeom>
          <a:noFill/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4</a:t>
            </a:r>
            <a:b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Caractères</a:t>
            </a:r>
          </a:p>
        </p:txBody>
      </p:sp>
      <p:sp>
        <p:nvSpPr>
          <p:cNvPr id="127" name="Espace réservé du texte 85">
            <a:extLst>
              <a:ext uri="{FF2B5EF4-FFF2-40B4-BE49-F238E27FC236}">
                <a16:creationId xmlns:a16="http://schemas.microsoft.com/office/drawing/2014/main" id="{443B39DC-F930-85D7-8CA1-E34211BAFB85}"/>
              </a:ext>
            </a:extLst>
          </p:cNvPr>
          <p:cNvSpPr txBox="1">
            <a:spLocks/>
          </p:cNvSpPr>
          <p:nvPr/>
        </p:nvSpPr>
        <p:spPr>
          <a:xfrm>
            <a:off x="9929135" y="3046687"/>
            <a:ext cx="1687757" cy="416000"/>
          </a:xfrm>
          <a:prstGeom prst="rect">
            <a:avLst/>
          </a:prstGeom>
          <a:noFill/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5</a:t>
            </a:r>
            <a:b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A vos côtés</a:t>
            </a:r>
          </a:p>
        </p:txBody>
      </p:sp>
      <p:sp>
        <p:nvSpPr>
          <p:cNvPr id="128" name="Titre 1">
            <a:extLst>
              <a:ext uri="{FF2B5EF4-FFF2-40B4-BE49-F238E27FC236}">
                <a16:creationId xmlns:a16="http://schemas.microsoft.com/office/drawing/2014/main" id="{7DC53213-441A-4356-D2CB-6BE4C2065575}"/>
              </a:ext>
            </a:extLst>
          </p:cNvPr>
          <p:cNvSpPr txBox="1">
            <a:spLocks/>
          </p:cNvSpPr>
          <p:nvPr/>
        </p:nvSpPr>
        <p:spPr bwMode="auto">
          <a:xfrm>
            <a:off x="204281" y="13625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b="1" dirty="0">
                <a:latin typeface="Avenir Next LT Pro" panose="020B0504020202020204" pitchFamily="34" charset="0"/>
              </a:rPr>
              <a:t>Pistes créatives</a:t>
            </a:r>
          </a:p>
        </p:txBody>
      </p:sp>
    </p:spTree>
    <p:extLst>
      <p:ext uri="{BB962C8B-B14F-4D97-AF65-F5344CB8AC3E}">
        <p14:creationId xmlns:p14="http://schemas.microsoft.com/office/powerpoint/2010/main" val="56378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5544138" y="2380116"/>
            <a:ext cx="6351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METRO est présent au cœur de l’activité 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de ses partenaires : clients et fournisseurs</a:t>
            </a:r>
          </a:p>
          <a:p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AU CŒUR DE L’ACTION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Une expression qui capitalise sur notre code hashtag avec un traité photo propriétaire « dans le vif »</a:t>
            </a: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511869" y="4018190"/>
            <a:ext cx="5301197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#ToutCompris, #Vérité, #METROInside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3046687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1</a:t>
            </a:r>
            <a:b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METROInside</a:t>
            </a:r>
            <a:endParaRPr lang="fr-FR" sz="5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336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7543E4-08AA-6795-653F-0A59DC08D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54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BC62967-816C-51D4-BB16-D9EB8542C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12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D13A425-5FDA-E4A0-E1C9-BA383501E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007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D13A425-5FDA-E4A0-E1C9-BA383501E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5711" y="1027443"/>
            <a:ext cx="3179258" cy="449786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7DBF814C-09AF-6B8F-3C3C-4D836CD5D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776" y="1027442"/>
            <a:ext cx="3179259" cy="449786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C5D1A62-D04B-AD7F-3957-C766AB003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49" y="1027442"/>
            <a:ext cx="3179259" cy="449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66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5544138" y="2380116"/>
            <a:ext cx="63516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Une campagne qui installe notre signature de marque : Les Halles METRO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Une expression facilement déclinable et propriétaire qui nourrit à chaque prise de parole la marque.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511869" y="4018190"/>
            <a:ext cx="5301197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#Hashtag, #LesHalles #Cohérence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3046687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2</a:t>
            </a:r>
            <a:b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IdéeHalles</a:t>
            </a:r>
            <a:endParaRPr lang="fr-FR" sz="5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165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418D96A-AC4C-FC23-8572-FCB5AC117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313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AB0F766-34C9-6B73-6326-F257990EF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7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6C9D8-BFCB-84F3-A637-401BB875D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94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 idx="4294967295"/>
          </p:nvPr>
        </p:nvSpPr>
        <p:spPr>
          <a:xfrm rot="16200000">
            <a:off x="-2346650" y="2861551"/>
            <a:ext cx="6179111" cy="456009"/>
          </a:xfrm>
        </p:spPr>
        <p:txBody>
          <a:bodyPr>
            <a:noAutofit/>
          </a:bodyPr>
          <a:lstStyle/>
          <a:p>
            <a:pPr algn="r">
              <a:lnSpc>
                <a:spcPts val="6600"/>
              </a:lnSpc>
            </a:pPr>
            <a:r>
              <a:rPr lang="fr-FR" altLang="fr-FR" sz="5400" b="1" spc="-16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RAPPEL</a:t>
            </a:r>
            <a:br>
              <a:rPr lang="fr-FR" altLang="fr-FR" sz="5400" b="1" spc="-16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8893" b="1" spc="-16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ROADMAP</a:t>
            </a:r>
            <a:endParaRPr lang="fr-FR" altLang="fr-FR" sz="3535" b="1" spc="-161" dirty="0">
              <a:solidFill>
                <a:schemeClr val="bg1">
                  <a:lumMod val="75000"/>
                </a:schemeClr>
              </a:solidFill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89E4E6A1-B2C8-5304-5FB1-756C662F3FED}"/>
              </a:ext>
            </a:extLst>
          </p:cNvPr>
          <p:cNvSpPr/>
          <p:nvPr/>
        </p:nvSpPr>
        <p:spPr>
          <a:xfrm>
            <a:off x="2903477" y="5095229"/>
            <a:ext cx="5851236" cy="380187"/>
          </a:xfrm>
          <a:prstGeom prst="roundRect">
            <a:avLst/>
          </a:prstGeom>
          <a:solidFill>
            <a:srgbClr val="FFE500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9CB61FB-C8F2-12D7-42B5-8A910EBCEB2F}"/>
              </a:ext>
            </a:extLst>
          </p:cNvPr>
          <p:cNvSpPr txBox="1"/>
          <p:nvPr/>
        </p:nvSpPr>
        <p:spPr>
          <a:xfrm>
            <a:off x="2199671" y="4391300"/>
            <a:ext cx="7406446" cy="26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43" dirty="0">
                <a:latin typeface="Avenir Next LT Pro" panose="020B0504020202020204" pitchFamily="34" charset="0"/>
              </a:rPr>
              <a:t>Faire évoluer l’image de METRO durablement à travers 3 actions :</a:t>
            </a: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11597FBF-EAB7-AE99-4154-331EA23A6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2384" y="813144"/>
            <a:ext cx="5642391" cy="61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43" spc="306" dirty="0">
                <a:solidFill>
                  <a:schemeClr val="tx1"/>
                </a:solidFill>
                <a:latin typeface="Avenir Next LT Pro" panose="020B0504020202020204" pitchFamily="34" charset="0"/>
              </a:rPr>
              <a:t>Un déficit de considération dû principalement </a:t>
            </a:r>
            <a:br>
              <a:rPr lang="fr-FR" altLang="fr-FR" sz="1143" spc="306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altLang="fr-FR" sz="1143" spc="306" dirty="0">
                <a:solidFill>
                  <a:schemeClr val="tx1"/>
                </a:solidFill>
                <a:latin typeface="Avenir Next LT Pro" panose="020B0504020202020204" pitchFamily="34" charset="0"/>
              </a:rPr>
              <a:t>à un capital de marque dilué par</a:t>
            </a:r>
            <a:br>
              <a:rPr lang="fr-FR" altLang="fr-FR" sz="1429" b="1" spc="153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altLang="fr-FR" sz="1143" b="1" spc="153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865979E6-E8BE-4FDE-6FE5-332B5A4FA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49" y="2871146"/>
            <a:ext cx="7988766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STRATEGIE DUALE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6C6306FF-9A2C-1D1D-FDAE-275FE74DB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4180252"/>
            <a:ext cx="8011209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ROLE DE LA MARQUE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EBCE838C-EBEE-CE2A-5BD1-50D96C241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5528283"/>
            <a:ext cx="8011209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DEPLOIEMENT EN 3 PHASES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0" name="Rectangle à coins arrondis 1">
            <a:extLst>
              <a:ext uri="{FF2B5EF4-FFF2-40B4-BE49-F238E27FC236}">
                <a16:creationId xmlns:a16="http://schemas.microsoft.com/office/drawing/2014/main" id="{827193B5-1DE1-F547-E97D-8E0A5A6D03C9}"/>
              </a:ext>
            </a:extLst>
          </p:cNvPr>
          <p:cNvSpPr/>
          <p:nvPr/>
        </p:nvSpPr>
        <p:spPr>
          <a:xfrm>
            <a:off x="2203847" y="5945602"/>
            <a:ext cx="1818031" cy="2700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NOUVEAU TERRITOIRE</a:t>
            </a:r>
          </a:p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ENGAGEMENT</a:t>
            </a:r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2B0159DD-AF92-EE16-691C-7D5AB9FD5677}"/>
              </a:ext>
            </a:extLst>
          </p:cNvPr>
          <p:cNvSpPr/>
          <p:nvPr/>
        </p:nvSpPr>
        <p:spPr>
          <a:xfrm rot="16200000" flipV="1">
            <a:off x="4228254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C78E054D-A2F4-CF98-8DD8-96FBE78FBF77}"/>
              </a:ext>
            </a:extLst>
          </p:cNvPr>
          <p:cNvSpPr txBox="1">
            <a:spLocks/>
          </p:cNvSpPr>
          <p:nvPr/>
        </p:nvSpPr>
        <p:spPr>
          <a:xfrm>
            <a:off x="4152320" y="4651631"/>
            <a:ext cx="3008849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 algn="ctr">
              <a:buNone/>
              <a:defRPr/>
            </a:pPr>
            <a:r>
              <a:rPr lang="fr-FR" sz="643" b="1" dirty="0">
                <a:latin typeface="Avenir Next LT Pro" panose="020B0504020202020204" pitchFamily="34" charset="0"/>
              </a:rPr>
              <a:t>	</a:t>
            </a:r>
            <a:r>
              <a:rPr lang="fr-FR" sz="1286" b="1" dirty="0">
                <a:latin typeface="Avenir Next LT Pro" panose="020B0504020202020204" pitchFamily="34" charset="0"/>
              </a:rPr>
              <a:t>&gt;PARLER D’UNE SEULE VOIX</a:t>
            </a:r>
            <a:br>
              <a:rPr lang="fr-FR" sz="643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Une expression cohérente ON/OFF</a:t>
            </a:r>
            <a:endParaRPr lang="fr-FR" altLang="fr-FR" sz="1000" dirty="0">
              <a:latin typeface="Avenir Next LT Pro" panose="020B0504020202020204" pitchFamily="34" charset="0"/>
            </a:endParaRP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50AD68A-38DE-BD28-E5EA-006D15F9DCBD}"/>
              </a:ext>
            </a:extLst>
          </p:cNvPr>
          <p:cNvSpPr txBox="1">
            <a:spLocks/>
          </p:cNvSpPr>
          <p:nvPr/>
        </p:nvSpPr>
        <p:spPr>
          <a:xfrm>
            <a:off x="3295163" y="5112752"/>
            <a:ext cx="5184753" cy="146619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319133" algn="ctr">
              <a:buNone/>
              <a:defRPr/>
            </a:pPr>
            <a:r>
              <a:rPr lang="fr-FR" sz="1143" b="1" spc="429" dirty="0" err="1">
                <a:latin typeface="Avenir Next LT Pro" panose="020B0504020202020204" pitchFamily="34" charset="0"/>
              </a:rPr>
              <a:t>Etre</a:t>
            </a:r>
            <a:r>
              <a:rPr lang="fr-FR" sz="1143" b="1" spc="429" dirty="0">
                <a:latin typeface="Avenir Next LT Pro" panose="020B0504020202020204" pitchFamily="34" charset="0"/>
              </a:rPr>
              <a:t> le 1er partenaire de confiance des professionnels indépendants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589A22D-6490-D817-BDBC-45F09DFC620A}"/>
              </a:ext>
            </a:extLst>
          </p:cNvPr>
          <p:cNvSpPr txBox="1"/>
          <p:nvPr/>
        </p:nvSpPr>
        <p:spPr>
          <a:xfrm>
            <a:off x="2770427" y="5777949"/>
            <a:ext cx="787908" cy="21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786" dirty="0">
                <a:latin typeface="Avenir Next LT Pro" panose="020B0504020202020204" pitchFamily="34" charset="0"/>
              </a:rPr>
              <a:t> Phase 1</a:t>
            </a:r>
          </a:p>
        </p:txBody>
      </p:sp>
      <p:sp>
        <p:nvSpPr>
          <p:cNvPr id="30" name="Rectangle à coins arrondis 1">
            <a:extLst>
              <a:ext uri="{FF2B5EF4-FFF2-40B4-BE49-F238E27FC236}">
                <a16:creationId xmlns:a16="http://schemas.microsoft.com/office/drawing/2014/main" id="{23F25DBE-2DA5-01ED-0AAF-6D17192367F9}"/>
              </a:ext>
            </a:extLst>
          </p:cNvPr>
          <p:cNvSpPr/>
          <p:nvPr/>
        </p:nvSpPr>
        <p:spPr>
          <a:xfrm>
            <a:off x="4801121" y="5945602"/>
            <a:ext cx="1818000" cy="27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DÉPLOIEMENT ET</a:t>
            </a:r>
          </a:p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EXPRESSION EMOTIONNELLE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126E410-430D-AF86-4B2E-D308BB20F40E}"/>
              </a:ext>
            </a:extLst>
          </p:cNvPr>
          <p:cNvSpPr txBox="1"/>
          <p:nvPr/>
        </p:nvSpPr>
        <p:spPr>
          <a:xfrm>
            <a:off x="5379641" y="5762519"/>
            <a:ext cx="787908" cy="21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786" dirty="0">
                <a:latin typeface="Avenir Next LT Pro" panose="020B0504020202020204" pitchFamily="34" charset="0"/>
              </a:rPr>
              <a:t> Phase 2</a:t>
            </a:r>
          </a:p>
        </p:txBody>
      </p:sp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4E11C627-B0D0-88A6-45F7-0EDDB2BA47C6}"/>
              </a:ext>
            </a:extLst>
          </p:cNvPr>
          <p:cNvSpPr/>
          <p:nvPr/>
        </p:nvSpPr>
        <p:spPr>
          <a:xfrm rot="16200000" flipV="1">
            <a:off x="4321525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33" name="Triangle isocèle 32">
            <a:extLst>
              <a:ext uri="{FF2B5EF4-FFF2-40B4-BE49-F238E27FC236}">
                <a16:creationId xmlns:a16="http://schemas.microsoft.com/office/drawing/2014/main" id="{EC4D3F85-1D0C-E3E1-79BB-77C4DE39C6C8}"/>
              </a:ext>
            </a:extLst>
          </p:cNvPr>
          <p:cNvSpPr/>
          <p:nvPr/>
        </p:nvSpPr>
        <p:spPr>
          <a:xfrm rot="16200000" flipV="1">
            <a:off x="6721414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34" name="Triangle isocèle 33">
            <a:extLst>
              <a:ext uri="{FF2B5EF4-FFF2-40B4-BE49-F238E27FC236}">
                <a16:creationId xmlns:a16="http://schemas.microsoft.com/office/drawing/2014/main" id="{4793F0A3-D687-11BE-EA36-8BF8342DEE2B}"/>
              </a:ext>
            </a:extLst>
          </p:cNvPr>
          <p:cNvSpPr/>
          <p:nvPr/>
        </p:nvSpPr>
        <p:spPr>
          <a:xfrm rot="16200000" flipV="1">
            <a:off x="6814685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36" name="Rectangle à coins arrondis 1">
            <a:extLst>
              <a:ext uri="{FF2B5EF4-FFF2-40B4-BE49-F238E27FC236}">
                <a16:creationId xmlns:a16="http://schemas.microsoft.com/office/drawing/2014/main" id="{A7E8F51D-414F-BE88-D823-3E0ADDE6FC01}"/>
              </a:ext>
            </a:extLst>
          </p:cNvPr>
          <p:cNvSpPr/>
          <p:nvPr/>
        </p:nvSpPr>
        <p:spPr>
          <a:xfrm>
            <a:off x="7344043" y="5945602"/>
            <a:ext cx="1818000" cy="27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AFFIRMATION DE LA MARQUE ET </a:t>
            </a:r>
            <a:b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 </a:t>
            </a:r>
            <a:r>
              <a:rPr lang="fr-FR" sz="643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BtoBtoC</a:t>
            </a:r>
            <a:endParaRPr lang="fr-FR" sz="643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086D6C4-0EAC-D9B7-445E-33DBAE14713E}"/>
              </a:ext>
            </a:extLst>
          </p:cNvPr>
          <p:cNvSpPr txBox="1"/>
          <p:nvPr/>
        </p:nvSpPr>
        <p:spPr>
          <a:xfrm>
            <a:off x="7859089" y="5757698"/>
            <a:ext cx="787908" cy="21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786" dirty="0">
                <a:latin typeface="Avenir Next LT Pro" panose="020B0504020202020204" pitchFamily="34" charset="0"/>
              </a:rPr>
              <a:t> Phase 3</a:t>
            </a:r>
          </a:p>
        </p:txBody>
      </p:sp>
      <p:sp>
        <p:nvSpPr>
          <p:cNvPr id="39" name="Rectangle 1">
            <a:extLst>
              <a:ext uri="{FF2B5EF4-FFF2-40B4-BE49-F238E27FC236}">
                <a16:creationId xmlns:a16="http://schemas.microsoft.com/office/drawing/2014/main" id="{55404A70-5B19-9A8D-25B9-122AFDB7F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6326887"/>
            <a:ext cx="7988764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               MESURE DU SUCCES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2972CCD-12DB-6975-A0E6-284D3E3BB658}"/>
              </a:ext>
            </a:extLst>
          </p:cNvPr>
          <p:cNvSpPr txBox="1"/>
          <p:nvPr/>
        </p:nvSpPr>
        <p:spPr>
          <a:xfrm>
            <a:off x="3034749" y="6571062"/>
            <a:ext cx="5698434" cy="286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N" sz="1143" dirty="0">
                <a:latin typeface="Avenir Next LT Pro" panose="020B0504020202020204" pitchFamily="34" charset="0"/>
              </a:rPr>
              <a:t>3 KPIs à </a:t>
            </a:r>
            <a:r>
              <a:rPr lang="en-IN" sz="1143" dirty="0" err="1">
                <a:latin typeface="Avenir Next LT Pro" panose="020B0504020202020204" pitchFamily="34" charset="0"/>
              </a:rPr>
              <a:t>retenir</a:t>
            </a:r>
            <a:r>
              <a:rPr lang="en-IN" sz="1143" dirty="0">
                <a:latin typeface="Avenir Next LT Pro" panose="020B0504020202020204" pitchFamily="34" charset="0"/>
              </a:rPr>
              <a:t> : items de marque / </a:t>
            </a:r>
            <a:r>
              <a:rPr lang="en-IN" sz="1143" dirty="0" err="1">
                <a:latin typeface="Avenir Next LT Pro" panose="020B0504020202020204" pitchFamily="34" charset="0"/>
              </a:rPr>
              <a:t>notoriété</a:t>
            </a:r>
            <a:r>
              <a:rPr lang="en-IN" sz="1143" dirty="0">
                <a:latin typeface="Avenir Next LT Pro" panose="020B0504020202020204" pitchFamily="34" charset="0"/>
              </a:rPr>
              <a:t> </a:t>
            </a:r>
            <a:r>
              <a:rPr lang="en-IN" sz="1143" dirty="0" err="1">
                <a:latin typeface="Avenir Next LT Pro" panose="020B0504020202020204" pitchFamily="34" charset="0"/>
              </a:rPr>
              <a:t>qualifiée</a:t>
            </a:r>
            <a:r>
              <a:rPr lang="en-IN" sz="1143" dirty="0">
                <a:latin typeface="Avenir Next LT Pro" panose="020B0504020202020204" pitchFamily="34" charset="0"/>
              </a:rPr>
              <a:t> / business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3F7031AE-C34E-0190-FB0E-14CF378850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90"/>
          <a:stretch/>
        </p:blipFill>
        <p:spPr>
          <a:xfrm>
            <a:off x="5133579" y="152846"/>
            <a:ext cx="1440226" cy="420764"/>
          </a:xfrm>
          <a:prstGeom prst="rect">
            <a:avLst/>
          </a:prstGeom>
        </p:spPr>
      </p:pic>
      <p:sp>
        <p:nvSpPr>
          <p:cNvPr id="42" name="Rectangle 1">
            <a:extLst>
              <a:ext uri="{FF2B5EF4-FFF2-40B4-BE49-F238E27FC236}">
                <a16:creationId xmlns:a16="http://schemas.microsoft.com/office/drawing/2014/main" id="{65A234CD-5367-5548-A3EB-3135E729B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598531"/>
            <a:ext cx="7988764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L’HISTORIQUE DE LA MARQUE EN FRANCE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2A2BA8FE-215E-F74F-4845-786BA176A60D}"/>
              </a:ext>
            </a:extLst>
          </p:cNvPr>
          <p:cNvCxnSpPr>
            <a:cxnSpLocks/>
          </p:cNvCxnSpPr>
          <p:nvPr/>
        </p:nvCxnSpPr>
        <p:spPr>
          <a:xfrm>
            <a:off x="2691202" y="1807974"/>
            <a:ext cx="4801202" cy="10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Ellipse 44">
            <a:extLst>
              <a:ext uri="{FF2B5EF4-FFF2-40B4-BE49-F238E27FC236}">
                <a16:creationId xmlns:a16="http://schemas.microsoft.com/office/drawing/2014/main" id="{E1C391E3-B199-793D-EBF6-23671D7852F9}"/>
              </a:ext>
            </a:extLst>
          </p:cNvPr>
          <p:cNvSpPr/>
          <p:nvPr/>
        </p:nvSpPr>
        <p:spPr>
          <a:xfrm>
            <a:off x="4058208" y="1622848"/>
            <a:ext cx="424548" cy="424548"/>
          </a:xfrm>
          <a:prstGeom prst="ellipse">
            <a:avLst/>
          </a:prstGeom>
          <a:solidFill>
            <a:srgbClr val="49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FDB03FA4-022A-5D57-0E1D-B90A9DD5957B}"/>
              </a:ext>
            </a:extLst>
          </p:cNvPr>
          <p:cNvSpPr/>
          <p:nvPr/>
        </p:nvSpPr>
        <p:spPr>
          <a:xfrm>
            <a:off x="2478929" y="1596739"/>
            <a:ext cx="424548" cy="424548"/>
          </a:xfrm>
          <a:prstGeom prst="ellipse">
            <a:avLst/>
          </a:prstGeom>
          <a:solidFill>
            <a:srgbClr val="E7B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824A3632-0D4C-DFBA-6E29-33C88E2EFB0B}"/>
              </a:ext>
            </a:extLst>
          </p:cNvPr>
          <p:cNvSpPr/>
          <p:nvPr/>
        </p:nvSpPr>
        <p:spPr>
          <a:xfrm>
            <a:off x="5637487" y="1622848"/>
            <a:ext cx="424548" cy="424548"/>
          </a:xfrm>
          <a:prstGeom prst="ellipse">
            <a:avLst/>
          </a:prstGeom>
          <a:solidFill>
            <a:srgbClr val="F28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4455857-0788-D44C-690D-636564BF345B}"/>
              </a:ext>
            </a:extLst>
          </p:cNvPr>
          <p:cNvSpPr/>
          <p:nvPr/>
        </p:nvSpPr>
        <p:spPr>
          <a:xfrm>
            <a:off x="2258580" y="1153239"/>
            <a:ext cx="970137" cy="4880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 BRUIT 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MEDIATIQUE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DEFAVORABLE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1A2E4EB-40B3-1A5A-3EF8-46EFCB106503}"/>
              </a:ext>
            </a:extLst>
          </p:cNvPr>
          <p:cNvSpPr/>
          <p:nvPr/>
        </p:nvSpPr>
        <p:spPr>
          <a:xfrm>
            <a:off x="3742594" y="1271976"/>
            <a:ext cx="1101584" cy="356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UNE EXPRESSION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FONCTIONNELLE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4F52A83-D553-20E1-EED0-1EA8F7A4752C}"/>
              </a:ext>
            </a:extLst>
          </p:cNvPr>
          <p:cNvSpPr/>
          <p:nvPr/>
        </p:nvSpPr>
        <p:spPr>
          <a:xfrm>
            <a:off x="5374898" y="1187794"/>
            <a:ext cx="974947" cy="4880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 SIGNIFANT 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DE MARQUE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PEJORATIF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A8F4F7E-95FC-CD74-E18B-E0AAAC5F6F20}"/>
              </a:ext>
            </a:extLst>
          </p:cNvPr>
          <p:cNvSpPr/>
          <p:nvPr/>
        </p:nvSpPr>
        <p:spPr>
          <a:xfrm>
            <a:off x="1955204" y="2048276"/>
            <a:ext cx="1377933" cy="817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Anciens reportages à charge, peu de référence aux produits bruts ou au restaurateurs renommés se fournissant chez METRO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BFB1795-9B52-CEA1-6B52-841E0FE73128}"/>
              </a:ext>
            </a:extLst>
          </p:cNvPr>
          <p:cNvSpPr/>
          <p:nvPr/>
        </p:nvSpPr>
        <p:spPr>
          <a:xfrm>
            <a:off x="3601843" y="2064852"/>
            <a:ext cx="1288184" cy="576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Un territoire peu identifié et une communication souvent centrée prix/produit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AFAD6BC7-CB7F-D7FF-DF50-A98AC3EB618B}"/>
              </a:ext>
            </a:extLst>
          </p:cNvPr>
          <p:cNvSpPr/>
          <p:nvPr/>
        </p:nvSpPr>
        <p:spPr>
          <a:xfrm>
            <a:off x="7216766" y="1622848"/>
            <a:ext cx="424548" cy="424548"/>
          </a:xfrm>
          <a:prstGeom prst="ellipse">
            <a:avLst/>
          </a:prstGeom>
          <a:solidFill>
            <a:srgbClr val="407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9075B96-3626-9A86-AF48-D99FF3945945}"/>
              </a:ext>
            </a:extLst>
          </p:cNvPr>
          <p:cNvSpPr/>
          <p:nvPr/>
        </p:nvSpPr>
        <p:spPr>
          <a:xfrm>
            <a:off x="6916983" y="1148743"/>
            <a:ext cx="1002198" cy="4880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UNE PART 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DE VOIX MEDIA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LIMITEE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6A41DAB-C9B1-7697-8CC9-52E27205C6F2}"/>
              </a:ext>
            </a:extLst>
          </p:cNvPr>
          <p:cNvSpPr/>
          <p:nvPr/>
        </p:nvSpPr>
        <p:spPr>
          <a:xfrm>
            <a:off x="5202391" y="2058057"/>
            <a:ext cx="1271164" cy="69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Un nom/bloc marque qui ne soutient pas la démarche et le positionnement de l’enseigne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53E72F8-CEF2-7DE4-D0F4-1217293A0FF4}"/>
              </a:ext>
            </a:extLst>
          </p:cNvPr>
          <p:cNvSpPr/>
          <p:nvPr/>
        </p:nvSpPr>
        <p:spPr>
          <a:xfrm>
            <a:off x="6742263" y="2042995"/>
            <a:ext cx="1330094" cy="69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Des leviers d’investissement limité en communication qui assurent des actions tactiques défensives</a:t>
            </a:r>
          </a:p>
        </p:txBody>
      </p:sp>
      <p:sp>
        <p:nvSpPr>
          <p:cNvPr id="61" name="Rectangle 1">
            <a:extLst>
              <a:ext uri="{FF2B5EF4-FFF2-40B4-BE49-F238E27FC236}">
                <a16:creationId xmlns:a16="http://schemas.microsoft.com/office/drawing/2014/main" id="{0B67556E-4D2B-546F-D9C2-E0CAEF411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1284" y="780446"/>
            <a:ext cx="2223329" cy="61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43" dirty="0">
                <a:solidFill>
                  <a:schemeClr val="tx1"/>
                </a:solidFill>
                <a:latin typeface="Avenir Next LT Pro" panose="020B0504020202020204" pitchFamily="34" charset="0"/>
              </a:rPr>
              <a:t>Un déficit particulièrement marqué auprès des non clients &amp; du BtoC</a:t>
            </a:r>
            <a:endParaRPr lang="fr-FR" altLang="fr-FR" sz="1143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2" name="Image 61">
            <a:extLst>
              <a:ext uri="{FF2B5EF4-FFF2-40B4-BE49-F238E27FC236}">
                <a16:creationId xmlns:a16="http://schemas.microsoft.com/office/drawing/2014/main" id="{BB385040-0686-5724-FDE2-084190B632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9905" y="1371511"/>
            <a:ext cx="534808" cy="534808"/>
          </a:xfrm>
          <a:prstGeom prst="rect">
            <a:avLst/>
          </a:prstGeom>
        </p:spPr>
      </p:pic>
      <p:sp>
        <p:nvSpPr>
          <p:cNvPr id="63" name="Interdiction 62">
            <a:extLst>
              <a:ext uri="{FF2B5EF4-FFF2-40B4-BE49-F238E27FC236}">
                <a16:creationId xmlns:a16="http://schemas.microsoft.com/office/drawing/2014/main" id="{923DC141-5E98-A600-7ADD-0857200754DF}"/>
              </a:ext>
            </a:extLst>
          </p:cNvPr>
          <p:cNvSpPr/>
          <p:nvPr/>
        </p:nvSpPr>
        <p:spPr bwMode="ltGray">
          <a:xfrm>
            <a:off x="8318593" y="1453177"/>
            <a:ext cx="355166" cy="355166"/>
          </a:xfrm>
          <a:prstGeom prst="noSmoking">
            <a:avLst/>
          </a:prstGeom>
          <a:solidFill>
            <a:srgbClr val="FF0000">
              <a:alpha val="5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143" dirty="0" err="1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5D34FDDF-CED9-479C-2701-2400543D72BD}"/>
              </a:ext>
            </a:extLst>
          </p:cNvPr>
          <p:cNvSpPr txBox="1"/>
          <p:nvPr/>
        </p:nvSpPr>
        <p:spPr>
          <a:xfrm>
            <a:off x="8736864" y="1234125"/>
            <a:ext cx="1304394" cy="80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fr-FR" sz="929" dirty="0">
              <a:latin typeface="Avenir Next LT Pro" panose="020B05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FR" sz="929" dirty="0">
                <a:latin typeface="Avenir Next LT Pro" panose="020B0504020202020204" pitchFamily="34" charset="0"/>
              </a:rPr>
              <a:t>Une </a:t>
            </a:r>
            <a:r>
              <a:rPr lang="fr-FR" sz="929" b="1" dirty="0">
                <a:latin typeface="Avenir Next LT Pro" panose="020B0504020202020204" pitchFamily="34" charset="0"/>
              </a:rPr>
              <a:t>offre d’entrée de gamme</a:t>
            </a:r>
            <a:r>
              <a:rPr lang="fr-FR" sz="929" dirty="0">
                <a:latin typeface="Avenir Next LT Pro" panose="020B0504020202020204" pitchFamily="34" charset="0"/>
              </a:rPr>
              <a:t>, avec de nombreux plats-préparés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3D62AAD5-B184-5407-30F6-875252D08555}"/>
              </a:ext>
            </a:extLst>
          </p:cNvPr>
          <p:cNvSpPr txBox="1"/>
          <p:nvPr/>
        </p:nvSpPr>
        <p:spPr>
          <a:xfrm>
            <a:off x="8188308" y="1868813"/>
            <a:ext cx="2000062" cy="109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fr-FR" sz="929" dirty="0">
              <a:latin typeface="Avenir Next LT Pro" panose="020B05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FR" sz="929" b="1" dirty="0">
                <a:latin typeface="Avenir Next LT Pro" panose="020B0504020202020204" pitchFamily="34" charset="0"/>
              </a:rPr>
              <a:t>Un supermarché </a:t>
            </a:r>
            <a:r>
              <a:rPr lang="fr-FR" sz="929" dirty="0">
                <a:latin typeface="Avenir Next LT Pro" panose="020B0504020202020204" pitchFamily="34" charset="0"/>
                <a:sym typeface="Wingdings" panose="05000000000000000000" pitchFamily="2" charset="2"/>
              </a:rPr>
              <a:t> pas ou peu de conseils et d’accompagnement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929" b="1" dirty="0">
                <a:latin typeface="Avenir Next LT Pro" panose="020B0504020202020204" pitchFamily="34" charset="0"/>
              </a:rPr>
              <a:t>Pas ou peu de service </a:t>
            </a:r>
            <a:r>
              <a:rPr lang="fr-FR" sz="929" dirty="0">
                <a:latin typeface="Avenir Next LT Pro" panose="020B0504020202020204" pitchFamily="34" charset="0"/>
              </a:rPr>
              <a:t>au-delà du </a:t>
            </a:r>
            <a:r>
              <a:rPr lang="fr-FR" sz="929" dirty="0" err="1">
                <a:latin typeface="Avenir Next LT Pro" panose="020B0504020202020204" pitchFamily="34" charset="0"/>
              </a:rPr>
              <a:t>Cash&amp;Carry</a:t>
            </a:r>
            <a:r>
              <a:rPr lang="fr-FR" sz="929" dirty="0">
                <a:latin typeface="Avenir Next LT Pro" panose="020B0504020202020204" pitchFamily="34" charset="0"/>
              </a:rPr>
              <a:t> (Livraison, bureau d’études, …)</a:t>
            </a:r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C7391204-FF9E-6E17-881F-1AAECC3A4556}"/>
              </a:ext>
            </a:extLst>
          </p:cNvPr>
          <p:cNvCxnSpPr/>
          <p:nvPr/>
        </p:nvCxnSpPr>
        <p:spPr>
          <a:xfrm>
            <a:off x="8049476" y="868661"/>
            <a:ext cx="0" cy="16397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Espace réservé du contenu 2">
            <a:extLst>
              <a:ext uri="{FF2B5EF4-FFF2-40B4-BE49-F238E27FC236}">
                <a16:creationId xmlns:a16="http://schemas.microsoft.com/office/drawing/2014/main" id="{26EAC00D-8B88-2213-217A-2E03305A9D6E}"/>
              </a:ext>
            </a:extLst>
          </p:cNvPr>
          <p:cNvSpPr txBox="1">
            <a:spLocks/>
          </p:cNvSpPr>
          <p:nvPr/>
        </p:nvSpPr>
        <p:spPr>
          <a:xfrm>
            <a:off x="2357004" y="3322077"/>
            <a:ext cx="3309153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 algn="r">
              <a:buNone/>
              <a:defRPr/>
            </a:pPr>
            <a:r>
              <a:rPr lang="fr-FR" sz="714" b="1" dirty="0">
                <a:latin typeface="Avenir Next LT Pro" panose="020B0504020202020204" pitchFamily="34" charset="0"/>
              </a:rPr>
              <a:t>	</a:t>
            </a:r>
            <a:r>
              <a:rPr lang="fr-FR" sz="1429" b="1" dirty="0">
                <a:latin typeface="Avenir Next LT Pro" panose="020B0504020202020204" pitchFamily="34" charset="0"/>
              </a:rPr>
              <a:t>IMAGE</a:t>
            </a:r>
            <a:br>
              <a:rPr lang="fr-FR" sz="714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Construire une marque professionnelle forte</a:t>
            </a:r>
            <a:endParaRPr lang="fr-FR" sz="714" dirty="0">
              <a:latin typeface="Avenir Next LT Pro" panose="020B0504020202020204" pitchFamily="34" charset="0"/>
            </a:endParaRPr>
          </a:p>
        </p:txBody>
      </p:sp>
      <p:sp>
        <p:nvSpPr>
          <p:cNvPr id="70" name="Espace réservé du contenu 2">
            <a:extLst>
              <a:ext uri="{FF2B5EF4-FFF2-40B4-BE49-F238E27FC236}">
                <a16:creationId xmlns:a16="http://schemas.microsoft.com/office/drawing/2014/main" id="{DC10F5EB-EC49-C407-0584-32959741CF5D}"/>
              </a:ext>
            </a:extLst>
          </p:cNvPr>
          <p:cNvSpPr txBox="1">
            <a:spLocks/>
          </p:cNvSpPr>
          <p:nvPr/>
        </p:nvSpPr>
        <p:spPr>
          <a:xfrm>
            <a:off x="5710122" y="3315761"/>
            <a:ext cx="2500626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>
              <a:buNone/>
              <a:defRPr/>
            </a:pPr>
            <a:r>
              <a:rPr lang="fr-FR" sz="714" b="1" dirty="0">
                <a:latin typeface="Avenir Next LT Pro" panose="020B0504020202020204" pitchFamily="34" charset="0"/>
              </a:rPr>
              <a:t>	</a:t>
            </a:r>
            <a:r>
              <a:rPr lang="fr-FR" sz="1429" b="1" dirty="0">
                <a:latin typeface="Avenir Next LT Pro" panose="020B0504020202020204" pitchFamily="34" charset="0"/>
              </a:rPr>
              <a:t>BUSINESS</a:t>
            </a:r>
            <a:br>
              <a:rPr lang="fr-FR" sz="714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Soutenir son attractivité immédiate</a:t>
            </a:r>
          </a:p>
        </p:txBody>
      </p:sp>
      <p:sp>
        <p:nvSpPr>
          <p:cNvPr id="71" name="Rectangle à coins arrondis 1">
            <a:extLst>
              <a:ext uri="{FF2B5EF4-FFF2-40B4-BE49-F238E27FC236}">
                <a16:creationId xmlns:a16="http://schemas.microsoft.com/office/drawing/2014/main" id="{BDA81078-BA1D-9E6E-DE83-D08B4D626B84}"/>
              </a:ext>
            </a:extLst>
          </p:cNvPr>
          <p:cNvSpPr/>
          <p:nvPr/>
        </p:nvSpPr>
        <p:spPr>
          <a:xfrm>
            <a:off x="6051520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PAC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STRUCTURE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A1E1D203-4203-6849-8845-78A5F621D2BF}"/>
              </a:ext>
            </a:extLst>
          </p:cNvPr>
          <p:cNvSpPr txBox="1"/>
          <p:nvPr/>
        </p:nvSpPr>
        <p:spPr>
          <a:xfrm>
            <a:off x="1955204" y="3099628"/>
            <a:ext cx="83200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000" dirty="0">
                <a:latin typeface="Avenir Next LT Pro" panose="020B0504020202020204" pitchFamily="34" charset="0"/>
              </a:rPr>
              <a:t>Encapsuler tous les atouts de l’enseigne dans un concept expérientiel de </a:t>
            </a:r>
            <a:r>
              <a:rPr lang="fr-FR" altLang="fr-FR" sz="1000" b="1" dirty="0">
                <a:latin typeface="Avenir Next LT Pro" panose="020B0504020202020204" pitchFamily="34" charset="0"/>
              </a:rPr>
              <a:t>communication </a:t>
            </a:r>
            <a:r>
              <a:rPr lang="fr-FR" altLang="fr-FR" sz="1000" b="1" dirty="0" err="1">
                <a:latin typeface="Avenir Next LT Pro" panose="020B0504020202020204" pitchFamily="34" charset="0"/>
              </a:rPr>
              <a:t>BtoB</a:t>
            </a:r>
            <a:r>
              <a:rPr lang="fr-FR" altLang="fr-FR" sz="1000" b="1" dirty="0">
                <a:latin typeface="Avenir Next LT Pro" panose="020B0504020202020204" pitchFamily="34" charset="0"/>
              </a:rPr>
              <a:t> reposant sur l’omnicanal</a:t>
            </a:r>
            <a:r>
              <a:rPr lang="fr-FR" altLang="fr-FR" sz="1000" dirty="0"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75" name="Espace réservé du contenu 2">
            <a:extLst>
              <a:ext uri="{FF2B5EF4-FFF2-40B4-BE49-F238E27FC236}">
                <a16:creationId xmlns:a16="http://schemas.microsoft.com/office/drawing/2014/main" id="{22AB48C7-2F4D-B7FD-D806-75FC24E4E329}"/>
              </a:ext>
            </a:extLst>
          </p:cNvPr>
          <p:cNvSpPr txBox="1">
            <a:spLocks/>
          </p:cNvSpPr>
          <p:nvPr/>
        </p:nvSpPr>
        <p:spPr>
          <a:xfrm>
            <a:off x="7392623" y="4626263"/>
            <a:ext cx="2724181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9370" indent="-32885">
              <a:buNone/>
              <a:defRPr/>
            </a:pPr>
            <a:r>
              <a:rPr lang="fr-FR" sz="1286" b="1" dirty="0">
                <a:latin typeface="Avenir Next LT Pro" panose="020B0504020202020204" pitchFamily="34" charset="0"/>
              </a:rPr>
              <a:t>&gt;ADRESSER NOS CIBLES</a:t>
            </a:r>
            <a:br>
              <a:rPr lang="fr-FR" sz="643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Être un acteur crédible en adressant chacune de nos cibles métiers</a:t>
            </a:r>
            <a:endParaRPr lang="fr-FR" altLang="fr-FR" sz="1000" dirty="0">
              <a:latin typeface="Avenir Next LT Pro" panose="020B0504020202020204" pitchFamily="34" charset="0"/>
            </a:endParaRPr>
          </a:p>
          <a:p>
            <a:pPr marL="319133" indent="-162807">
              <a:buNone/>
              <a:defRPr/>
            </a:pPr>
            <a:endParaRPr lang="fr-FR" sz="857" dirty="0">
              <a:latin typeface="Avenir Next LT Pro" panose="020B0504020202020204" pitchFamily="34" charset="0"/>
            </a:endParaRPr>
          </a:p>
        </p:txBody>
      </p:sp>
      <p:sp>
        <p:nvSpPr>
          <p:cNvPr id="77" name="Rectangle à coins arrondis 1">
            <a:extLst>
              <a:ext uri="{FF2B5EF4-FFF2-40B4-BE49-F238E27FC236}">
                <a16:creationId xmlns:a16="http://schemas.microsoft.com/office/drawing/2014/main" id="{A9F2F39D-5EA6-38B6-5FB0-040105D388DA}"/>
              </a:ext>
            </a:extLst>
          </p:cNvPr>
          <p:cNvSpPr/>
          <p:nvPr/>
        </p:nvSpPr>
        <p:spPr>
          <a:xfrm>
            <a:off x="6949426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ACTIVATIONS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RECRUTEMENT</a:t>
            </a:r>
          </a:p>
        </p:txBody>
      </p:sp>
      <p:sp>
        <p:nvSpPr>
          <p:cNvPr id="79" name="Rectangle à coins arrondis 1">
            <a:extLst>
              <a:ext uri="{FF2B5EF4-FFF2-40B4-BE49-F238E27FC236}">
                <a16:creationId xmlns:a16="http://schemas.microsoft.com/office/drawing/2014/main" id="{F69AFC6D-FE8D-6670-B13F-CDFA4BA82A22}"/>
              </a:ext>
            </a:extLst>
          </p:cNvPr>
          <p:cNvSpPr/>
          <p:nvPr/>
        </p:nvSpPr>
        <p:spPr>
          <a:xfrm>
            <a:off x="7847332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COMPETITIVITE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PRIX</a:t>
            </a:r>
          </a:p>
        </p:txBody>
      </p:sp>
      <p:sp>
        <p:nvSpPr>
          <p:cNvPr id="81" name="Rectangle à coins arrondis 1">
            <a:extLst>
              <a:ext uri="{FF2B5EF4-FFF2-40B4-BE49-F238E27FC236}">
                <a16:creationId xmlns:a16="http://schemas.microsoft.com/office/drawing/2014/main" id="{84EDF225-3AA8-2711-73DA-1DF5FD2685F3}"/>
              </a:ext>
            </a:extLst>
          </p:cNvPr>
          <p:cNvSpPr/>
          <p:nvPr/>
        </p:nvSpPr>
        <p:spPr>
          <a:xfrm>
            <a:off x="8745240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REVENDICATION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DES SERVICES</a:t>
            </a:r>
          </a:p>
        </p:txBody>
      </p:sp>
      <p:sp>
        <p:nvSpPr>
          <p:cNvPr id="83" name="Rectangle à coins arrondis 1">
            <a:extLst>
              <a:ext uri="{FF2B5EF4-FFF2-40B4-BE49-F238E27FC236}">
                <a16:creationId xmlns:a16="http://schemas.microsoft.com/office/drawing/2014/main" id="{4268890A-8E64-8AFF-D84B-2945DAF13736}"/>
              </a:ext>
            </a:extLst>
          </p:cNvPr>
          <p:cNvSpPr/>
          <p:nvPr/>
        </p:nvSpPr>
        <p:spPr>
          <a:xfrm>
            <a:off x="2156712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</a:t>
            </a:r>
          </a:p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MEDIATIQUE</a:t>
            </a:r>
          </a:p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POSITIVE </a:t>
            </a:r>
          </a:p>
        </p:txBody>
      </p:sp>
      <p:sp>
        <p:nvSpPr>
          <p:cNvPr id="85" name="Rectangle à coins arrondis 1">
            <a:extLst>
              <a:ext uri="{FF2B5EF4-FFF2-40B4-BE49-F238E27FC236}">
                <a16:creationId xmlns:a16="http://schemas.microsoft.com/office/drawing/2014/main" id="{8A5ECD12-9383-A8FD-5538-B3816A567268}"/>
              </a:ext>
            </a:extLst>
          </p:cNvPr>
          <p:cNvSpPr/>
          <p:nvPr/>
        </p:nvSpPr>
        <p:spPr>
          <a:xfrm>
            <a:off x="3054619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EXPRESSION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EMOTIONNELLE 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&amp; COHERENTE</a:t>
            </a:r>
          </a:p>
        </p:txBody>
      </p:sp>
      <p:sp>
        <p:nvSpPr>
          <p:cNvPr id="87" name="Rectangle à coins arrondis 1">
            <a:extLst>
              <a:ext uri="{FF2B5EF4-FFF2-40B4-BE49-F238E27FC236}">
                <a16:creationId xmlns:a16="http://schemas.microsoft.com/office/drawing/2014/main" id="{4B86DDAC-9057-A2D7-57E4-AB68E8F8B49C}"/>
              </a:ext>
            </a:extLst>
          </p:cNvPr>
          <p:cNvSpPr/>
          <p:nvPr/>
        </p:nvSpPr>
        <p:spPr>
          <a:xfrm>
            <a:off x="3952525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MARQUE 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SIGNIFIANTE</a:t>
            </a:r>
          </a:p>
        </p:txBody>
      </p:sp>
      <p:sp>
        <p:nvSpPr>
          <p:cNvPr id="89" name="Rectangle à coins arrondis 1">
            <a:extLst>
              <a:ext uri="{FF2B5EF4-FFF2-40B4-BE49-F238E27FC236}">
                <a16:creationId xmlns:a16="http://schemas.microsoft.com/office/drawing/2014/main" id="{42BAD217-CA7C-6704-05FB-7798D7C80716}"/>
              </a:ext>
            </a:extLst>
          </p:cNvPr>
          <p:cNvSpPr/>
          <p:nvPr/>
        </p:nvSpPr>
        <p:spPr>
          <a:xfrm>
            <a:off x="4850432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BtoBtoC</a:t>
            </a:r>
            <a:endParaRPr lang="fr-FR" sz="57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1" name="Espace réservé du contenu 2">
            <a:extLst>
              <a:ext uri="{FF2B5EF4-FFF2-40B4-BE49-F238E27FC236}">
                <a16:creationId xmlns:a16="http://schemas.microsoft.com/office/drawing/2014/main" id="{30871D2B-BF51-887E-7C6F-16D007EC4475}"/>
              </a:ext>
            </a:extLst>
          </p:cNvPr>
          <p:cNvSpPr txBox="1">
            <a:spLocks/>
          </p:cNvSpPr>
          <p:nvPr/>
        </p:nvSpPr>
        <p:spPr>
          <a:xfrm>
            <a:off x="1493334" y="4631256"/>
            <a:ext cx="2500626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 algn="r">
              <a:buNone/>
              <a:defRPr/>
            </a:pPr>
            <a:r>
              <a:rPr lang="fr-FR" sz="1286" b="1" dirty="0">
                <a:latin typeface="Avenir Next LT Pro" panose="020B0504020202020204" pitchFamily="34" charset="0"/>
              </a:rPr>
              <a:t>&gt;SE LEGITIMER  </a:t>
            </a:r>
            <a:br>
              <a:rPr lang="fr-FR" sz="1286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Approche Expert/ </a:t>
            </a:r>
            <a:r>
              <a:rPr lang="fr-FR" sz="1000" dirty="0" err="1">
                <a:latin typeface="Avenir Next LT Pro" panose="020B0504020202020204" pitchFamily="34" charset="0"/>
              </a:rPr>
              <a:t>BtoB</a:t>
            </a:r>
            <a:endParaRPr lang="fr-FR" sz="1286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22855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DB83BAD-DB9B-6D34-F1AF-17CDB7062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231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DB83BAD-DB9B-6D34-F1AF-17CDB7062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2287" y="882526"/>
            <a:ext cx="3419207" cy="483733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5B8BDA0C-5871-FD1A-509D-7CCA7766F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396" y="882526"/>
            <a:ext cx="3419207" cy="483733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FC745BC-40F0-3E3D-B087-14036F2DF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506" y="882526"/>
            <a:ext cx="3419207" cy="483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09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5544138" y="2712798"/>
            <a:ext cx="63516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Une écriture nouvelle pour METRO qui exprime la dimension ‘solution’ de l’enseigne, sa capacité à répondre aux différents besoins de ses clients.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511869" y="4018190"/>
            <a:ext cx="5301197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#Hashtag, #LesHalles #Cohérence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3046687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3</a:t>
            </a:r>
            <a:b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  <a:t>Notre métier</a:t>
            </a:r>
          </a:p>
        </p:txBody>
      </p:sp>
    </p:spTree>
    <p:extLst>
      <p:ext uri="{BB962C8B-B14F-4D97-AF65-F5344CB8AC3E}">
        <p14:creationId xmlns:p14="http://schemas.microsoft.com/office/powerpoint/2010/main" val="3770990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1A62EDB-4FEA-FBC2-4338-8115DC14E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98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AADF76-DC6B-789F-F1E2-611B64EEB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74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19621A-ADD1-3A3E-7144-FE8660269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498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1A62EDB-4FEA-FBC2-4338-8115DC14E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780" y="1029653"/>
            <a:ext cx="3205198" cy="453456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390DD4D-1A94-2CD5-E2CF-69BA71AE6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467" y="1029653"/>
            <a:ext cx="3205199" cy="453456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446B6BD-1958-0A92-33C8-B291217DC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722" y="1029652"/>
            <a:ext cx="3205198" cy="453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67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5514955" y="1894531"/>
            <a:ext cx="635163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METRO est mon partenaire de solution qui me permet de me révéler .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Produits • Equipements • Services</a:t>
            </a:r>
          </a:p>
          <a:p>
            <a:pPr algn="ctr"/>
            <a:r>
              <a:rPr lang="fr-FR" sz="2400" dirty="0">
                <a:latin typeface="Avenir Next LT Pro" panose="020B0504020202020204" pitchFamily="34" charset="0"/>
              </a:rPr>
              <a:t>METRO est un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 </a:t>
            </a:r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#Partenaire de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CARACTÈRE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CONVICTION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D’EXCEPTION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DE SOLUTIONS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D’INNOVATIONS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DE SATISFACTION</a:t>
            </a:r>
          </a:p>
          <a:p>
            <a:pPr algn="ctr"/>
            <a:r>
              <a:rPr lang="fr-FR" sz="1800" b="0" i="0" u="none" strike="noStrike" baseline="0" dirty="0">
                <a:solidFill>
                  <a:srgbClr val="2E2E2E"/>
                </a:solidFill>
                <a:latin typeface="Avenir Next LT Pro" panose="020B0504020202020204" pitchFamily="34" charset="0"/>
              </a:rPr>
              <a:t>D’IDÉES FRAÎCHES</a:t>
            </a:r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511869" y="4018190"/>
            <a:ext cx="5301197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#Hashtag, #LesHalles #Cohérence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3046687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4</a:t>
            </a:r>
            <a:br>
              <a:rPr lang="fr-FR" sz="5400" dirty="0">
                <a:solidFill>
                  <a:schemeClr val="tx1"/>
                </a:solidFill>
              </a:rPr>
            </a:br>
            <a: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  <a:t>Caractères</a:t>
            </a:r>
            <a:endParaRPr lang="fr-FR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918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4F4A6EF-3BCF-E384-E51E-32BA77391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51" y="0"/>
            <a:ext cx="45772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81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A6F1663-DC18-43C5-6D9B-E5E010EFB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51" y="0"/>
            <a:ext cx="45772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9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8AF6AAF0-46E1-CF80-C9B7-203D6D2C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761" y="1538318"/>
            <a:ext cx="2532504" cy="216189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A842EC5-B8D8-ACAF-AD48-F69EAEA7A8C7}"/>
              </a:ext>
            </a:extLst>
          </p:cNvPr>
          <p:cNvSpPr txBox="1"/>
          <p:nvPr/>
        </p:nvSpPr>
        <p:spPr>
          <a:xfrm>
            <a:off x="3380570" y="3923522"/>
            <a:ext cx="5576819" cy="799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fr-FR" sz="3200" spc="-150" dirty="0">
                <a:solidFill>
                  <a:srgbClr val="1F407A"/>
                </a:solidFill>
                <a:latin typeface="Avenir Next LT Pro" panose="020B0504020202020204" pitchFamily="34" charset="0"/>
              </a:rPr>
              <a:t>1</a:t>
            </a:r>
            <a:r>
              <a:rPr lang="fr-FR" sz="3200" spc="-150" baseline="30000" dirty="0">
                <a:solidFill>
                  <a:srgbClr val="1F407A"/>
                </a:solidFill>
                <a:latin typeface="Avenir Next LT Pro" panose="020B0504020202020204" pitchFamily="34" charset="0"/>
              </a:rPr>
              <a:t>ER</a:t>
            </a:r>
            <a:r>
              <a:rPr lang="fr-FR" sz="3200" spc="-150" dirty="0">
                <a:solidFill>
                  <a:srgbClr val="1F407A"/>
                </a:solidFill>
                <a:latin typeface="Avenir Next LT Pro" panose="020B0504020202020204" pitchFamily="34" charset="0"/>
              </a:rPr>
              <a:t> FOURNISSEUR </a:t>
            </a:r>
            <a:r>
              <a:rPr lang="fr-FR" sz="3200" b="1" spc="-150" dirty="0">
                <a:solidFill>
                  <a:srgbClr val="1F407A"/>
                </a:solidFill>
                <a:latin typeface="Avenir Next LT Pro" panose="020B0504020202020204" pitchFamily="34" charset="0"/>
              </a:rPr>
              <a:t>LOCAL</a:t>
            </a:r>
          </a:p>
          <a:p>
            <a:pPr algn="just">
              <a:lnSpc>
                <a:spcPts val="2700"/>
              </a:lnSpc>
            </a:pPr>
            <a:r>
              <a:rPr lang="fr-FR" sz="3200" spc="150" dirty="0">
                <a:solidFill>
                  <a:srgbClr val="1F407A"/>
                </a:solidFill>
                <a:latin typeface="Avenir Next LT Pro" panose="020B0504020202020204" pitchFamily="34" charset="0"/>
              </a:rPr>
              <a:t>DE LA RESTAURATION</a:t>
            </a:r>
          </a:p>
        </p:txBody>
      </p:sp>
    </p:spTree>
    <p:extLst>
      <p:ext uri="{BB962C8B-B14F-4D97-AF65-F5344CB8AC3E}">
        <p14:creationId xmlns:p14="http://schemas.microsoft.com/office/powerpoint/2010/main" val="33741509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abits, affiche, Visage humain&#10;&#10;Description générée automatiquement">
            <a:extLst>
              <a:ext uri="{FF2B5EF4-FFF2-40B4-BE49-F238E27FC236}">
                <a16:creationId xmlns:a16="http://schemas.microsoft.com/office/drawing/2014/main" id="{6F080531-15FC-C0DB-AE58-C7E01AFD4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949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abits, balle, personne&#10;&#10;Description générée automatiquement">
            <a:extLst>
              <a:ext uri="{FF2B5EF4-FFF2-40B4-BE49-F238E27FC236}">
                <a16:creationId xmlns:a16="http://schemas.microsoft.com/office/drawing/2014/main" id="{0E71E0D2-5A16-C27B-DCF1-C74FC38F8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858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haussures, habits, personne&#10;&#10;Description générée automatiquement">
            <a:extLst>
              <a:ext uri="{FF2B5EF4-FFF2-40B4-BE49-F238E27FC236}">
                <a16:creationId xmlns:a16="http://schemas.microsoft.com/office/drawing/2014/main" id="{B5BF68CD-B434-B5FB-4164-F06A27F5A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385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habits, chaussures, balle&#10;&#10;Description générée automatiquement">
            <a:extLst>
              <a:ext uri="{FF2B5EF4-FFF2-40B4-BE49-F238E27FC236}">
                <a16:creationId xmlns:a16="http://schemas.microsoft.com/office/drawing/2014/main" id="{8CC29245-C133-E90A-5A19-FBCEA062C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762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abits, affiche, Publicité&#10;&#10;Description générée automatiquement">
            <a:extLst>
              <a:ext uri="{FF2B5EF4-FFF2-40B4-BE49-F238E27FC236}">
                <a16:creationId xmlns:a16="http://schemas.microsoft.com/office/drawing/2014/main" id="{247A7388-B685-C891-78CB-06C7DA14D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083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haussures, meubles, habits&#10;&#10;Description générée automatiquement">
            <a:extLst>
              <a:ext uri="{FF2B5EF4-FFF2-40B4-BE49-F238E27FC236}">
                <a16:creationId xmlns:a16="http://schemas.microsoft.com/office/drawing/2014/main" id="{AEF53A8D-DF8D-F44C-4701-C885D450C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884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abits, homme&#10;&#10;Description générée automatiquement">
            <a:extLst>
              <a:ext uri="{FF2B5EF4-FFF2-40B4-BE49-F238E27FC236}">
                <a16:creationId xmlns:a16="http://schemas.microsoft.com/office/drawing/2014/main" id="{DD1109A2-AA2C-1BE5-6216-2F5DB2BF7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84" y="381000"/>
            <a:ext cx="406603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295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abits, homme&#10;&#10;Description générée automatiquement">
            <a:extLst>
              <a:ext uri="{FF2B5EF4-FFF2-40B4-BE49-F238E27FC236}">
                <a16:creationId xmlns:a16="http://schemas.microsoft.com/office/drawing/2014/main" id="{DD1109A2-AA2C-1BE5-6216-2F5DB2BF7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665" y="1376464"/>
            <a:ext cx="2738083" cy="4105072"/>
          </a:xfrm>
          <a:prstGeom prst="rect">
            <a:avLst/>
          </a:prstGeom>
        </p:spPr>
      </p:pic>
      <p:pic>
        <p:nvPicPr>
          <p:cNvPr id="2" name="Image 1" descr="Une image contenant texte, chaussures, meubles, habits&#10;&#10;Description générée automatiquement">
            <a:extLst>
              <a:ext uri="{FF2B5EF4-FFF2-40B4-BE49-F238E27FC236}">
                <a16:creationId xmlns:a16="http://schemas.microsoft.com/office/drawing/2014/main" id="{000971A7-BD4A-F73D-EEEE-7816A2819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612" y="1376464"/>
            <a:ext cx="2738083" cy="4105072"/>
          </a:xfrm>
          <a:prstGeom prst="rect">
            <a:avLst/>
          </a:prstGeom>
        </p:spPr>
      </p:pic>
      <p:pic>
        <p:nvPicPr>
          <p:cNvPr id="5" name="Image 4" descr="Une image contenant texte, habits, affiche, Publicité&#10;&#10;Description générée automatiquement">
            <a:extLst>
              <a:ext uri="{FF2B5EF4-FFF2-40B4-BE49-F238E27FC236}">
                <a16:creationId xmlns:a16="http://schemas.microsoft.com/office/drawing/2014/main" id="{82BF703C-06EC-CE73-BDB7-DF305935E4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559" y="1376464"/>
            <a:ext cx="2738083" cy="4105072"/>
          </a:xfrm>
          <a:prstGeom prst="rect">
            <a:avLst/>
          </a:prstGeom>
        </p:spPr>
      </p:pic>
      <p:pic>
        <p:nvPicPr>
          <p:cNvPr id="6" name="Image 5" descr="Une image contenant texte, habits, chaussures, balle&#10;&#10;Description générée automatiquement">
            <a:extLst>
              <a:ext uri="{FF2B5EF4-FFF2-40B4-BE49-F238E27FC236}">
                <a16:creationId xmlns:a16="http://schemas.microsoft.com/office/drawing/2014/main" id="{E751FF94-5DB5-BB09-FC6A-6292D9E42D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06" y="1376464"/>
            <a:ext cx="2738083" cy="410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6176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5514955" y="1894531"/>
            <a:ext cx="63516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Les halles METRO sont au plus près de vos besoins, ou plus près des producteurs…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Le symbole des halles au cœur de la campagne</a:t>
            </a: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511869" y="4018190"/>
            <a:ext cx="5301197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#Hashtag, #LesHalles #Cohérence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3046687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5</a:t>
            </a:r>
            <a:br>
              <a:rPr lang="fr-FR" sz="5400" dirty="0">
                <a:solidFill>
                  <a:schemeClr val="tx1"/>
                </a:solidFill>
              </a:rPr>
            </a:br>
            <a: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  <a:t>A vos côtés</a:t>
            </a:r>
            <a:endParaRPr lang="fr-FR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964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7899924-7E07-CE25-FD8D-6384CC834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24" y="0"/>
            <a:ext cx="45693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19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A6893B2-3695-4E7C-B339-C3582128774F}"/>
              </a:ext>
            </a:extLst>
          </p:cNvPr>
          <p:cNvSpPr/>
          <p:nvPr/>
        </p:nvSpPr>
        <p:spPr>
          <a:xfrm>
            <a:off x="4878551" y="3381672"/>
            <a:ext cx="3368351" cy="774439"/>
          </a:xfrm>
          <a:prstGeom prst="rect">
            <a:avLst/>
          </a:prstGeom>
          <a:solidFill>
            <a:srgbClr val="41B68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Leader en service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Faire de METRO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une enseigne servicielle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05DE16-4C46-4645-845D-792FB97C6C6D}"/>
              </a:ext>
            </a:extLst>
          </p:cNvPr>
          <p:cNvSpPr/>
          <p:nvPr/>
        </p:nvSpPr>
        <p:spPr>
          <a:xfrm>
            <a:off x="4878552" y="2517657"/>
            <a:ext cx="3368352" cy="774439"/>
          </a:xfrm>
          <a:prstGeom prst="rect">
            <a:avLst/>
          </a:prstGeom>
          <a:solidFill>
            <a:srgbClr val="F3911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Image Prix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Rendre accessible &amp; 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stimuler le commerce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57EC20-C24F-4F9E-A409-E233F628DA7F}"/>
              </a:ext>
            </a:extLst>
          </p:cNvPr>
          <p:cNvSpPr/>
          <p:nvPr/>
        </p:nvSpPr>
        <p:spPr>
          <a:xfrm>
            <a:off x="4878550" y="1529350"/>
            <a:ext cx="3368353" cy="898731"/>
          </a:xfrm>
          <a:prstGeom prst="rect">
            <a:avLst/>
          </a:prstGeom>
          <a:solidFill>
            <a:srgbClr val="00768E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Local &amp; Chef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Le marché local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dont les restaurateurs ont besoin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C248922-B61A-4121-8BCC-831D5FFCD3BD}"/>
              </a:ext>
            </a:extLst>
          </p:cNvPr>
          <p:cNvSpPr txBox="1"/>
          <p:nvPr/>
        </p:nvSpPr>
        <p:spPr>
          <a:xfrm>
            <a:off x="3645919" y="1223985"/>
            <a:ext cx="12464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kern="100" spc="-1360" dirty="0">
                <a:solidFill>
                  <a:srgbClr val="00768E"/>
                </a:solidFill>
                <a:latin typeface="Avenir Next LT Pro" panose="020B0504020202020204" pitchFamily="34" charset="0"/>
              </a:rPr>
              <a:t>1#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5CE966C-02FE-4D31-B508-19B5A192B5D8}"/>
              </a:ext>
            </a:extLst>
          </p:cNvPr>
          <p:cNvSpPr txBox="1"/>
          <p:nvPr/>
        </p:nvSpPr>
        <p:spPr>
          <a:xfrm>
            <a:off x="3602152" y="2213594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F39112"/>
                </a:solidFill>
                <a:latin typeface="Avenir Next LT Pro" panose="020B0504020202020204" pitchFamily="34" charset="0"/>
              </a:rPr>
              <a:t>2#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4EDD2D7-DE1F-4040-89FF-4037A01724E4}"/>
              </a:ext>
            </a:extLst>
          </p:cNvPr>
          <p:cNvSpPr txBox="1"/>
          <p:nvPr/>
        </p:nvSpPr>
        <p:spPr>
          <a:xfrm>
            <a:off x="3599264" y="3069651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41B682"/>
                </a:solidFill>
                <a:latin typeface="Avenir Next LT Pro" panose="020B0504020202020204" pitchFamily="34" charset="0"/>
              </a:rPr>
              <a:t>3#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C3E22A-839E-01B6-3E07-B68DE096F1E1}"/>
              </a:ext>
            </a:extLst>
          </p:cNvPr>
          <p:cNvSpPr/>
          <p:nvPr/>
        </p:nvSpPr>
        <p:spPr>
          <a:xfrm>
            <a:off x="4878549" y="5103830"/>
            <a:ext cx="3368351" cy="774439"/>
          </a:xfrm>
          <a:prstGeom prst="rect">
            <a:avLst/>
          </a:prstGeom>
          <a:solidFill>
            <a:srgbClr val="00AAC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Offres équipement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Soutenir notre leadership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sur ce segment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CDEA41-53DD-5B57-72BB-B0088504F84C}"/>
              </a:ext>
            </a:extLst>
          </p:cNvPr>
          <p:cNvSpPr/>
          <p:nvPr/>
        </p:nvSpPr>
        <p:spPr>
          <a:xfrm>
            <a:off x="4878550" y="4239815"/>
            <a:ext cx="3368352" cy="774439"/>
          </a:xfrm>
          <a:prstGeom prst="rect">
            <a:avLst/>
          </a:prstGeom>
          <a:solidFill>
            <a:srgbClr val="E74B3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Marques Propres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Valoriser une offre exclusive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&amp; enrichir son image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021C936-9C17-0EFA-2B93-ADBDEA6E773E}"/>
              </a:ext>
            </a:extLst>
          </p:cNvPr>
          <p:cNvSpPr txBox="1"/>
          <p:nvPr/>
        </p:nvSpPr>
        <p:spPr>
          <a:xfrm>
            <a:off x="3602150" y="3935752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E74B39"/>
                </a:solidFill>
                <a:latin typeface="Avenir Next LT Pro" panose="020B0504020202020204" pitchFamily="34" charset="0"/>
              </a:rPr>
              <a:t>4#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4481DBC-5BDD-6D5B-B0A2-C4186BFD8917}"/>
              </a:ext>
            </a:extLst>
          </p:cNvPr>
          <p:cNvSpPr txBox="1"/>
          <p:nvPr/>
        </p:nvSpPr>
        <p:spPr>
          <a:xfrm>
            <a:off x="3599262" y="4791809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00AACC"/>
                </a:solidFill>
                <a:latin typeface="Avenir Next LT Pro" panose="020B0504020202020204" pitchFamily="34" charset="0"/>
              </a:rPr>
              <a:t>5#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4CCE69C-8728-3D35-1AC6-AE8080697B2A}"/>
              </a:ext>
            </a:extLst>
          </p:cNvPr>
          <p:cNvSpPr txBox="1"/>
          <p:nvPr/>
        </p:nvSpPr>
        <p:spPr>
          <a:xfrm>
            <a:off x="3332024" y="6072082"/>
            <a:ext cx="5874068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Vous n’imaginez pas tout ce que </a:t>
            </a:r>
            <a:b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</a:br>
            <a: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METRO peut faire pour vous…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8AF6AAF0-46E1-CF80-C9B7-203D6D2C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625" y="137060"/>
            <a:ext cx="1527841" cy="1304255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C84E9FD9-5FCC-5474-12BC-26DA8322A63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2924324" y="3424715"/>
            <a:ext cx="73534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800" b="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5 PILIERS DU PLAN </a:t>
            </a:r>
            <a:br>
              <a:rPr lang="fr-FR" sz="2800" b="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 COMMUNICATION  </a:t>
            </a:r>
            <a:br>
              <a:rPr lang="fr-FR" sz="2800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solidFill>
                <a:schemeClr val="bg1">
                  <a:lumMod val="75000"/>
                </a:schemeClr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Flèche : double flèche verticale 4">
            <a:extLst>
              <a:ext uri="{FF2B5EF4-FFF2-40B4-BE49-F238E27FC236}">
                <a16:creationId xmlns:a16="http://schemas.microsoft.com/office/drawing/2014/main" id="{3BEB8285-BDF5-4519-9FD5-D84B80691048}"/>
              </a:ext>
            </a:extLst>
          </p:cNvPr>
          <p:cNvSpPr/>
          <p:nvPr/>
        </p:nvSpPr>
        <p:spPr>
          <a:xfrm>
            <a:off x="8631954" y="1529350"/>
            <a:ext cx="1148276" cy="4348919"/>
          </a:xfrm>
          <a:prstGeom prst="upDownArrow">
            <a:avLst>
              <a:gd name="adj1" fmla="val 100000"/>
              <a:gd name="adj2" fmla="val 50000"/>
            </a:avLst>
          </a:prstGeom>
          <a:solidFill>
            <a:srgbClr val="176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Durable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Fil rouge transverse à l’ensemble des prises de parole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A842EC5-B8D8-ACAF-AD48-F69EAEA7A8C7}"/>
              </a:ext>
            </a:extLst>
          </p:cNvPr>
          <p:cNvSpPr txBox="1"/>
          <p:nvPr/>
        </p:nvSpPr>
        <p:spPr>
          <a:xfrm>
            <a:off x="5582593" y="1020813"/>
            <a:ext cx="3409007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fr-FR" b="1" dirty="0">
                <a:solidFill>
                  <a:srgbClr val="1F407A"/>
                </a:solidFill>
                <a:latin typeface="Avenir Next LT Pro" panose="020B0504020202020204" pitchFamily="34" charset="0"/>
              </a:rPr>
              <a:t>1</a:t>
            </a:r>
            <a:r>
              <a:rPr lang="fr-FR" b="1" baseline="30000" dirty="0">
                <a:solidFill>
                  <a:srgbClr val="1F407A"/>
                </a:solidFill>
                <a:latin typeface="Avenir Next LT Pro" panose="020B0504020202020204" pitchFamily="34" charset="0"/>
              </a:rPr>
              <a:t>ER</a:t>
            </a:r>
            <a:r>
              <a:rPr lang="fr-FR" b="1" dirty="0">
                <a:solidFill>
                  <a:srgbClr val="1F407A"/>
                </a:solidFill>
                <a:latin typeface="Avenir Next LT Pro" panose="020B0504020202020204" pitchFamily="34" charset="0"/>
              </a:rPr>
              <a:t> FOURNISSEUR LOCAL</a:t>
            </a:r>
          </a:p>
          <a:p>
            <a:pPr algn="just">
              <a:lnSpc>
                <a:spcPts val="1600"/>
              </a:lnSpc>
            </a:pPr>
            <a:r>
              <a:rPr lang="fr-FR" b="1" spc="150" dirty="0">
                <a:solidFill>
                  <a:srgbClr val="1F407A"/>
                </a:solidFill>
                <a:latin typeface="Avenir Next LT Pro" panose="020B0504020202020204" pitchFamily="34" charset="0"/>
              </a:rPr>
              <a:t>DE LA RESTAURATION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52C57B47-7A5D-2C21-96AE-46B6727807F3}"/>
              </a:ext>
            </a:extLst>
          </p:cNvPr>
          <p:cNvSpPr/>
          <p:nvPr/>
        </p:nvSpPr>
        <p:spPr>
          <a:xfrm rot="5400000">
            <a:off x="2612404" y="6132246"/>
            <a:ext cx="662473" cy="47852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1FEE421F-ECA7-03B9-85CB-A73DCCD44622}"/>
              </a:ext>
            </a:extLst>
          </p:cNvPr>
          <p:cNvSpPr/>
          <p:nvPr/>
        </p:nvSpPr>
        <p:spPr>
          <a:xfrm rot="16200000">
            <a:off x="9209733" y="6147545"/>
            <a:ext cx="662473" cy="47852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28283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6F3766-1C25-999D-4391-A104B85EC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24" y="0"/>
            <a:ext cx="45693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341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88C8791-9285-576B-A7FF-FFE36673D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24" y="0"/>
            <a:ext cx="45693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600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D929D02-A525-6609-FC61-F54C24D95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24" y="0"/>
            <a:ext cx="45693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981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7899924-7E07-CE25-FD8D-6384CC834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40" y="913548"/>
            <a:ext cx="3260685" cy="4893863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936449A-F0A2-090E-F192-CF2A3185D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103" y="913548"/>
            <a:ext cx="3260685" cy="489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807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2786308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Recap’propositions</a:t>
            </a:r>
            <a:endParaRPr lang="fr-FR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257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7899924-7E07-CE25-FD8D-6384CC834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454" y="4148128"/>
            <a:ext cx="1743482" cy="261673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936449A-F0A2-090E-F192-CF2A3185D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7727" y="4148128"/>
            <a:ext cx="1743482" cy="2616738"/>
          </a:xfrm>
          <a:prstGeom prst="rect">
            <a:avLst/>
          </a:prstGeom>
        </p:spPr>
      </p:pic>
      <p:pic>
        <p:nvPicPr>
          <p:cNvPr id="4" name="Image 3" descr="Une image contenant texte, habits, homme&#10;&#10;Description générée automatiquement">
            <a:extLst>
              <a:ext uri="{FF2B5EF4-FFF2-40B4-BE49-F238E27FC236}">
                <a16:creationId xmlns:a16="http://schemas.microsoft.com/office/drawing/2014/main" id="{A5DA584A-0071-0BEF-A927-C04AA80BC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095" y="4148126"/>
            <a:ext cx="1745365" cy="2616739"/>
          </a:xfrm>
          <a:prstGeom prst="rect">
            <a:avLst/>
          </a:prstGeom>
        </p:spPr>
      </p:pic>
      <p:pic>
        <p:nvPicPr>
          <p:cNvPr id="5" name="Image 4" descr="Une image contenant texte, habits, chaussures, balle&#10;&#10;Description générée automatiquement">
            <a:extLst>
              <a:ext uri="{FF2B5EF4-FFF2-40B4-BE49-F238E27FC236}">
                <a16:creationId xmlns:a16="http://schemas.microsoft.com/office/drawing/2014/main" id="{7D9E3203-2DDC-F4AF-B809-2060EC3C64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939" y="4148126"/>
            <a:ext cx="1745365" cy="261673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74CC21A-CADC-1ED6-385D-E4D9A49646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259" y="4148126"/>
            <a:ext cx="1849606" cy="261673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B27768C-6846-4D51-FAA8-D3FB167CB8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6656" y="4148125"/>
            <a:ext cx="1849607" cy="261673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AC12EC0-9E7D-93B1-5C86-D7AFBC2E7A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29102" y="632967"/>
            <a:ext cx="1849607" cy="261673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ED1EB4D-0EB8-8C0D-994E-18EF9F057D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31475" y="632967"/>
            <a:ext cx="1849607" cy="261673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C8AD008-3A9C-7768-6234-99F7A110F3C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33056" y="632968"/>
            <a:ext cx="1849606" cy="261673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D6103FD-16CF-0AFE-3CBB-D6CC6C2FB0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35429" y="632967"/>
            <a:ext cx="1849607" cy="2616739"/>
          </a:xfrm>
          <a:prstGeom prst="rect">
            <a:avLst/>
          </a:prstGeom>
        </p:spPr>
      </p:pic>
      <p:sp>
        <p:nvSpPr>
          <p:cNvPr id="15" name="Espace réservé du texte 85">
            <a:extLst>
              <a:ext uri="{FF2B5EF4-FFF2-40B4-BE49-F238E27FC236}">
                <a16:creationId xmlns:a16="http://schemas.microsoft.com/office/drawing/2014/main" id="{471B7CE6-2A41-BEA7-6D74-5EAF3FE376B2}"/>
              </a:ext>
            </a:extLst>
          </p:cNvPr>
          <p:cNvSpPr txBox="1">
            <a:spLocks/>
          </p:cNvSpPr>
          <p:nvPr/>
        </p:nvSpPr>
        <p:spPr>
          <a:xfrm>
            <a:off x="2741157" y="92279"/>
            <a:ext cx="1687757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Axe 1</a:t>
            </a:r>
            <a:b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1600" dirty="0" err="1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METROInside</a:t>
            </a:r>
            <a:endParaRPr lang="fr-FR" sz="1600" dirty="0">
              <a:solidFill>
                <a:schemeClr val="bg1">
                  <a:lumMod val="65000"/>
                </a:schemeClr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6" name="Espace réservé du texte 85">
            <a:extLst>
              <a:ext uri="{FF2B5EF4-FFF2-40B4-BE49-F238E27FC236}">
                <a16:creationId xmlns:a16="http://schemas.microsoft.com/office/drawing/2014/main" id="{CA71B832-C893-38EE-6519-DC8227F98DDB}"/>
              </a:ext>
            </a:extLst>
          </p:cNvPr>
          <p:cNvSpPr txBox="1">
            <a:spLocks/>
          </p:cNvSpPr>
          <p:nvPr/>
        </p:nvSpPr>
        <p:spPr>
          <a:xfrm>
            <a:off x="7888916" y="89586"/>
            <a:ext cx="1687757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Axe 2</a:t>
            </a:r>
            <a:b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1600" dirty="0" err="1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Idée’halles</a:t>
            </a:r>
            <a:endParaRPr lang="fr-FR" sz="1600" dirty="0">
              <a:solidFill>
                <a:schemeClr val="bg1">
                  <a:lumMod val="65000"/>
                </a:schemeClr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8" name="Espace réservé du texte 85">
            <a:extLst>
              <a:ext uri="{FF2B5EF4-FFF2-40B4-BE49-F238E27FC236}">
                <a16:creationId xmlns:a16="http://schemas.microsoft.com/office/drawing/2014/main" id="{7EEFFB3A-7E76-8077-D967-EB87AB9ADC96}"/>
              </a:ext>
            </a:extLst>
          </p:cNvPr>
          <p:cNvSpPr txBox="1">
            <a:spLocks/>
          </p:cNvSpPr>
          <p:nvPr/>
        </p:nvSpPr>
        <p:spPr>
          <a:xfrm>
            <a:off x="1160663" y="3638989"/>
            <a:ext cx="1687757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Axe 3</a:t>
            </a:r>
            <a:b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Notre Métier</a:t>
            </a:r>
          </a:p>
        </p:txBody>
      </p:sp>
      <p:sp>
        <p:nvSpPr>
          <p:cNvPr id="20" name="Espace réservé du texte 85">
            <a:extLst>
              <a:ext uri="{FF2B5EF4-FFF2-40B4-BE49-F238E27FC236}">
                <a16:creationId xmlns:a16="http://schemas.microsoft.com/office/drawing/2014/main" id="{F8F2C7F0-BA6D-F838-E936-C46ED7DEF333}"/>
              </a:ext>
            </a:extLst>
          </p:cNvPr>
          <p:cNvSpPr txBox="1">
            <a:spLocks/>
          </p:cNvSpPr>
          <p:nvPr/>
        </p:nvSpPr>
        <p:spPr>
          <a:xfrm>
            <a:off x="5341621" y="3604745"/>
            <a:ext cx="1687757" cy="416000"/>
          </a:xfrm>
          <a:prstGeom prst="rect">
            <a:avLst/>
          </a:prstGeom>
          <a:noFill/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Axe 4</a:t>
            </a:r>
            <a:b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Caractères</a:t>
            </a:r>
          </a:p>
        </p:txBody>
      </p:sp>
      <p:sp>
        <p:nvSpPr>
          <p:cNvPr id="21" name="Espace réservé du texte 85">
            <a:extLst>
              <a:ext uri="{FF2B5EF4-FFF2-40B4-BE49-F238E27FC236}">
                <a16:creationId xmlns:a16="http://schemas.microsoft.com/office/drawing/2014/main" id="{F8A84B58-DE32-4544-BA70-004D20D73213}"/>
              </a:ext>
            </a:extLst>
          </p:cNvPr>
          <p:cNvSpPr txBox="1">
            <a:spLocks/>
          </p:cNvSpPr>
          <p:nvPr/>
        </p:nvSpPr>
        <p:spPr>
          <a:xfrm>
            <a:off x="9395195" y="3638989"/>
            <a:ext cx="1687757" cy="416000"/>
          </a:xfrm>
          <a:prstGeom prst="rect">
            <a:avLst/>
          </a:prstGeom>
          <a:noFill/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Axe 5</a:t>
            </a:r>
            <a:b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A vos côtés</a:t>
            </a:r>
          </a:p>
        </p:txBody>
      </p:sp>
    </p:spTree>
    <p:extLst>
      <p:ext uri="{BB962C8B-B14F-4D97-AF65-F5344CB8AC3E}">
        <p14:creationId xmlns:p14="http://schemas.microsoft.com/office/powerpoint/2010/main" val="1248360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1424" y="2564904"/>
            <a:ext cx="10363200" cy="1470025"/>
          </a:xfrm>
        </p:spPr>
        <p:txBody>
          <a:bodyPr/>
          <a:lstStyle/>
          <a:p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Quelle stratégie créative adopter ?</a:t>
            </a:r>
          </a:p>
        </p:txBody>
      </p:sp>
      <p:sp>
        <p:nvSpPr>
          <p:cNvPr id="4" name="Triangle isocèle 3"/>
          <p:cNvSpPr/>
          <p:nvPr/>
        </p:nvSpPr>
        <p:spPr>
          <a:xfrm flipV="1">
            <a:off x="2207568" y="1556792"/>
            <a:ext cx="7632848" cy="86409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04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1424" y="239993"/>
            <a:ext cx="10363200" cy="1470025"/>
          </a:xfrm>
        </p:spPr>
        <p:txBody>
          <a:bodyPr/>
          <a:lstStyle/>
          <a:p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Quelle stratégie créative adopter ?</a:t>
            </a:r>
          </a:p>
        </p:txBody>
      </p:sp>
      <p:sp>
        <p:nvSpPr>
          <p:cNvPr id="4" name="Triangle isocèle 3"/>
          <p:cNvSpPr/>
          <p:nvPr/>
        </p:nvSpPr>
        <p:spPr>
          <a:xfrm flipV="1">
            <a:off x="2207568" y="2013992"/>
            <a:ext cx="7632848" cy="86409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8EB2039-845F-A0E2-FC88-0EEB54B01AC6}"/>
              </a:ext>
            </a:extLst>
          </p:cNvPr>
          <p:cNvSpPr txBox="1">
            <a:spLocks/>
          </p:cNvSpPr>
          <p:nvPr/>
        </p:nvSpPr>
        <p:spPr bwMode="auto">
          <a:xfrm>
            <a:off x="911424" y="3018861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Développer une campagne de ‘marque’ </a:t>
            </a:r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en cohérence avec le territoire de communication propriétaire </a:t>
            </a:r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2369861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62C94B-82AC-1F3A-D469-7CA26AE1E162}"/>
              </a:ext>
            </a:extLst>
          </p:cNvPr>
          <p:cNvSpPr/>
          <p:nvPr/>
        </p:nvSpPr>
        <p:spPr>
          <a:xfrm>
            <a:off x="1643974" y="5398851"/>
            <a:ext cx="7937771" cy="194553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99808" y="3230799"/>
            <a:ext cx="1072312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#1- Capitaliser</a:t>
            </a:r>
            <a:b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endParaRPr lang="fr-FR" sz="4000" b="1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du temps 2 de la campagne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hastag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METRO qui </a:t>
            </a:r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permis d’installer </a:t>
            </a:r>
            <a: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  <a:t> un code propriétaire puissant, facilitant l’attribution des messages à l’enseigne.</a:t>
            </a:r>
            <a:b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conserver la force de notre territoire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98E36C-5BD4-8E55-DCEE-61E4CFD667F3}"/>
              </a:ext>
            </a:extLst>
          </p:cNvPr>
          <p:cNvSpPr/>
          <p:nvPr/>
        </p:nvSpPr>
        <p:spPr>
          <a:xfrm>
            <a:off x="1459148" y="5544760"/>
            <a:ext cx="5009745" cy="184825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429000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#2- Révéler</a:t>
            </a:r>
          </a:p>
          <a:p>
            <a:pPr algn="l"/>
            <a:r>
              <a:rPr lang="fr-FR" sz="36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Vous n’imaginez pas tout ce que </a:t>
            </a:r>
            <a:br>
              <a:rPr lang="fr-FR" sz="36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i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METRO peut faire pour vous…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Valoriser davantage l’image de l’enseigne et son évolution  en termes d’expérience,  de qualité, de service, d’offres….</a:t>
            </a:r>
            <a:endParaRPr lang="fr-FR" sz="44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Tout sous le même toit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105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A19B9F4-E788-30EA-C14D-BCC751049646}"/>
              </a:ext>
            </a:extLst>
          </p:cNvPr>
          <p:cNvSpPr/>
          <p:nvPr/>
        </p:nvSpPr>
        <p:spPr>
          <a:xfrm>
            <a:off x="1420237" y="5038923"/>
            <a:ext cx="7879406" cy="165376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429000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#3- Emerger</a:t>
            </a: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Adopter un code qui interpelle vs univers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BtoB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Une campagne qui nourrit la dimension contemporaine de l’enseigne</a:t>
            </a:r>
          </a:p>
          <a:p>
            <a:pPr algn="l"/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Inscrire l’enseigne dans la tendance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49380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</Words>
  <Application>Microsoft Office PowerPoint</Application>
  <PresentationFormat>Grand écran</PresentationFormat>
  <Paragraphs>135</Paragraphs>
  <Slides>45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52" baseType="lpstr">
      <vt:lpstr>Avenir Next LT Pro</vt:lpstr>
      <vt:lpstr>Arial</vt:lpstr>
      <vt:lpstr>Calibri</vt:lpstr>
      <vt:lpstr>Helvetica</vt:lpstr>
      <vt:lpstr>Wingdings</vt:lpstr>
      <vt:lpstr>Playfair Display</vt:lpstr>
      <vt:lpstr>1_Thème Office</vt:lpstr>
      <vt:lpstr>Nouvelle campagne Les halles METRO    </vt:lpstr>
      <vt:lpstr>RAPPEL ROADMAP</vt:lpstr>
      <vt:lpstr>Présentation PowerPoint</vt:lpstr>
      <vt:lpstr>Présentation PowerPoint</vt:lpstr>
      <vt:lpstr> Quelle stratégie créative adopter ?</vt:lpstr>
      <vt:lpstr> Quelle stratégie créative adopter ?</vt:lpstr>
      <vt:lpstr>Enjeux pour cette campagne</vt:lpstr>
      <vt:lpstr>Enjeux pour cette campagne</vt:lpstr>
      <vt:lpstr>Enjeux pour cette campagne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Antoine Jubert</cp:lastModifiedBy>
  <cp:revision>405</cp:revision>
  <dcterms:created xsi:type="dcterms:W3CDTF">2018-09-12T14:44:28Z</dcterms:created>
  <dcterms:modified xsi:type="dcterms:W3CDTF">2023-09-05T06:07:14Z</dcterms:modified>
</cp:coreProperties>
</file>