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sldIdLst>
    <p:sldId id="2256" r:id="rId2"/>
    <p:sldId id="2156" r:id="rId3"/>
    <p:sldId id="2167" r:id="rId4"/>
    <p:sldId id="2258" r:id="rId5"/>
    <p:sldId id="2257" r:id="rId6"/>
    <p:sldId id="2259" r:id="rId7"/>
    <p:sldId id="2287" r:id="rId8"/>
    <p:sldId id="2283" r:id="rId9"/>
    <p:sldId id="2284" r:id="rId10"/>
    <p:sldId id="2285" r:id="rId11"/>
    <p:sldId id="2286" r:id="rId12"/>
    <p:sldId id="2271" r:id="rId13"/>
    <p:sldId id="2272" r:id="rId14"/>
    <p:sldId id="2273" r:id="rId15"/>
    <p:sldId id="2268" r:id="rId16"/>
    <p:sldId id="2269" r:id="rId17"/>
    <p:sldId id="2293" r:id="rId18"/>
    <p:sldId id="2333" r:id="rId19"/>
    <p:sldId id="2274" r:id="rId20"/>
    <p:sldId id="2275" r:id="rId21"/>
    <p:sldId id="2336" r:id="rId22"/>
    <p:sldId id="2288" r:id="rId23"/>
    <p:sldId id="2289" r:id="rId24"/>
    <p:sldId id="2290" r:id="rId25"/>
    <p:sldId id="2276" r:id="rId26"/>
    <p:sldId id="2277" r:id="rId27"/>
    <p:sldId id="2278" r:id="rId28"/>
    <p:sldId id="2291" r:id="rId29"/>
    <p:sldId id="2334" r:id="rId30"/>
    <p:sldId id="2294" r:id="rId31"/>
    <p:sldId id="2295" r:id="rId32"/>
    <p:sldId id="2296" r:id="rId33"/>
    <p:sldId id="2297" r:id="rId34"/>
    <p:sldId id="2270" r:id="rId35"/>
    <p:sldId id="2265" r:id="rId36"/>
    <p:sldId id="2266" r:id="rId37"/>
    <p:sldId id="2267" r:id="rId38"/>
    <p:sldId id="2298" r:id="rId39"/>
    <p:sldId id="2335" r:id="rId40"/>
    <p:sldId id="2299" r:id="rId41"/>
    <p:sldId id="2300" r:id="rId42"/>
    <p:sldId id="2301" r:id="rId43"/>
    <p:sldId id="2302" r:id="rId44"/>
    <p:sldId id="2305" r:id="rId45"/>
    <p:sldId id="2306" r:id="rId46"/>
    <p:sldId id="2303" r:id="rId47"/>
    <p:sldId id="2307" r:id="rId48"/>
    <p:sldId id="2263" r:id="rId49"/>
    <p:sldId id="2264" r:id="rId50"/>
    <p:sldId id="2262" r:id="rId51"/>
    <p:sldId id="2304" r:id="rId52"/>
    <p:sldId id="2308" r:id="rId53"/>
    <p:sldId id="2310" r:id="rId54"/>
    <p:sldId id="2312" r:id="rId55"/>
  </p:sldIdLst>
  <p:sldSz cx="12192000" cy="6858000"/>
  <p:notesSz cx="6811963" cy="9942513"/>
  <p:embeddedFontLst>
    <p:embeddedFont>
      <p:font typeface="Avenir Next LT Pro" panose="020B0504020202020204" pitchFamily="34" charset="0"/>
      <p:regular r:id="rId56"/>
      <p:bold r:id="rId57"/>
      <p:italic r:id="rId58"/>
      <p:boldItalic r:id="rId59"/>
    </p:embeddedFont>
    <p:embeddedFont>
      <p:font typeface="Calibri" panose="020F0502020204030204" pitchFamily="34" charset="0"/>
      <p:regular r:id="rId60"/>
      <p:bold r:id="rId61"/>
      <p:italic r:id="rId62"/>
      <p:boldItalic r:id="rId63"/>
    </p:embeddedFont>
    <p:embeddedFont>
      <p:font typeface="Helvetica" panose="020B0604020202020204" pitchFamily="34" charset="0"/>
      <p:regular r:id="rId64"/>
      <p:bold r:id="rId65"/>
      <p:italic r:id="rId66"/>
      <p:boldItalic r:id="rId67"/>
    </p:embeddedFont>
    <p:embeddedFont>
      <p:font typeface="Playfair Display" panose="00000500000000000000" pitchFamily="2" charset="0"/>
      <p:regular r:id="rId68"/>
      <p:bold r:id="rId69"/>
      <p:italic r:id="rId70"/>
      <p:boldItalic r:id="rId71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96B892"/>
    <a:srgbClr val="3BBB59"/>
    <a:srgbClr val="000000"/>
    <a:srgbClr val="007C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5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99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8.fntdata"/><Relationship Id="rId68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3.fntdata"/><Relationship Id="rId66" Type="http://schemas.openxmlformats.org/officeDocument/2006/relationships/font" Target="fonts/font11.fntdata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font" Target="fonts/font6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1.fntdata"/><Relationship Id="rId64" Type="http://schemas.openxmlformats.org/officeDocument/2006/relationships/font" Target="fonts/font9.fntdata"/><Relationship Id="rId69" Type="http://schemas.openxmlformats.org/officeDocument/2006/relationships/font" Target="fonts/font14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4.fntdata"/><Relationship Id="rId67" Type="http://schemas.openxmlformats.org/officeDocument/2006/relationships/font" Target="fonts/font1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7.fntdata"/><Relationship Id="rId70" Type="http://schemas.openxmlformats.org/officeDocument/2006/relationships/font" Target="fonts/font15.fntdata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2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5.fntdata"/><Relationship Id="rId65" Type="http://schemas.openxmlformats.org/officeDocument/2006/relationships/font" Target="fonts/font10.fntdata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microsoft.com/office/2016/11/relationships/changesInfo" Target="changesInfos/changesInfo1.xml"/><Relationship Id="rId7" Type="http://schemas.openxmlformats.org/officeDocument/2006/relationships/slide" Target="slides/slide6.xml"/><Relationship Id="rId71" Type="http://schemas.openxmlformats.org/officeDocument/2006/relationships/font" Target="fonts/font16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ude Alario" userId="89ebcabbf4aa8d85" providerId="LiveId" clId="{58FDF7C9-D69A-44D4-8519-127726B6DA22}"/>
    <pc:docChg chg="delSld">
      <pc:chgData name="Aude Alario" userId="89ebcabbf4aa8d85" providerId="LiveId" clId="{58FDF7C9-D69A-44D4-8519-127726B6DA22}" dt="2023-01-18T09:23:43.402" v="4" actId="47"/>
      <pc:docMkLst>
        <pc:docMk/>
      </pc:docMkLst>
      <pc:sldChg chg="del">
        <pc:chgData name="Aude Alario" userId="89ebcabbf4aa8d85" providerId="LiveId" clId="{58FDF7C9-D69A-44D4-8519-127726B6DA22}" dt="2023-01-18T09:23:36.698" v="0" actId="47"/>
        <pc:sldMkLst>
          <pc:docMk/>
          <pc:sldMk cId="79990254" sldId="985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658835563" sldId="986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3001791241" sldId="987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2926178837" sldId="993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1244096198" sldId="1375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2132883855" sldId="1377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2299896884" sldId="1581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1678670465" sldId="1585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4025534633" sldId="1586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2604097019" sldId="2114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2510298220" sldId="2115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3497975929" sldId="2121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1582705758" sldId="2122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2408964766" sldId="2123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4015969246" sldId="2124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1605641633" sldId="2144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1685853623" sldId="2147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2769449126" sldId="2166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2815943463" sldId="2169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1808614677" sldId="2170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291614726" sldId="2206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3700341863" sldId="2209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3989470807" sldId="2226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989949178" sldId="2228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2275061265" sldId="2229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1349219061" sldId="2230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3155450151" sldId="2231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3953363946" sldId="2233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2775435833" sldId="2234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2249799955" sldId="2237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2496529664" sldId="2238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2809118173" sldId="2239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4163992794" sldId="2240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250399169" sldId="2241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2182969351" sldId="2242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222333168" sldId="2243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3654807241" sldId="2244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562367542" sldId="2245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862367945" sldId="2246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1768838795" sldId="2247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3836714699" sldId="2248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2841471202" sldId="2249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11578920" sldId="2250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3826928930" sldId="2251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1852698945" sldId="2252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624169316" sldId="2253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159569101" sldId="2254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3326527970" sldId="2255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2716441951" sldId="2260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2145361734" sldId="2261"/>
        </pc:sldMkLst>
      </pc:sldChg>
      <pc:sldChg chg="del">
        <pc:chgData name="Aude Alario" userId="89ebcabbf4aa8d85" providerId="LiveId" clId="{58FDF7C9-D69A-44D4-8519-127726B6DA22}" dt="2023-01-18T09:23:42.644" v="3" actId="47"/>
        <pc:sldMkLst>
          <pc:docMk/>
          <pc:sldMk cId="1651396013" sldId="2311"/>
        </pc:sldMkLst>
      </pc:sldChg>
      <pc:sldChg chg="del">
        <pc:chgData name="Aude Alario" userId="89ebcabbf4aa8d85" providerId="LiveId" clId="{58FDF7C9-D69A-44D4-8519-127726B6DA22}" dt="2023-01-18T09:23:42.475" v="2" actId="47"/>
        <pc:sldMkLst>
          <pc:docMk/>
          <pc:sldMk cId="1537303056" sldId="2313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2801393025" sldId="2314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2546381272" sldId="2315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2088893367" sldId="2316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1166214287" sldId="2317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3634909534" sldId="2318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502999096" sldId="2320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4046721102" sldId="2321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2081521028" sldId="2322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1782253023" sldId="2323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2565444657" sldId="2324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3779937255" sldId="2325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828402279" sldId="2326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3081676165" sldId="2327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722174620" sldId="2328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2631222396" sldId="2329"/>
        </pc:sldMkLst>
      </pc:sldChg>
      <pc:sldChg chg="del">
        <pc:chgData name="Aude Alario" userId="89ebcabbf4aa8d85" providerId="LiveId" clId="{58FDF7C9-D69A-44D4-8519-127726B6DA22}" dt="2023-01-18T09:23:43.402" v="4" actId="47"/>
        <pc:sldMkLst>
          <pc:docMk/>
          <pc:sldMk cId="2136980219" sldId="2330"/>
        </pc:sldMkLst>
      </pc:sldChg>
      <pc:sldChg chg="del">
        <pc:chgData name="Aude Alario" userId="89ebcabbf4aa8d85" providerId="LiveId" clId="{58FDF7C9-D69A-44D4-8519-127726B6DA22}" dt="2023-01-18T09:23:42.280" v="1" actId="47"/>
        <pc:sldMkLst>
          <pc:docMk/>
          <pc:sldMk cId="1446459828" sldId="2331"/>
        </pc:sldMkLst>
      </pc:sldChg>
      <pc:sldChg chg="del">
        <pc:chgData name="Aude Alario" userId="89ebcabbf4aa8d85" providerId="LiveId" clId="{58FDF7C9-D69A-44D4-8519-127726B6DA22}" dt="2023-01-18T09:23:36.698" v="0" actId="47"/>
        <pc:sldMkLst>
          <pc:docMk/>
          <pc:sldMk cId="3637854760" sldId="2332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00604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18/01/2023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5014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18/01/2023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01844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18/01/2023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0991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18/01/2023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31465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18/01/2023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8823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18/01/2023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0048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18/01/2023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1645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18/01/2023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2105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18/01/2023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7098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18/01/2023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6009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18/01/2023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3308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18/01/2023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41B88512-BCA2-1673-F037-2D78BDEEFE82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78122" y="6308725"/>
            <a:ext cx="1141647" cy="536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118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8F37CFBB-5897-2ED9-F5F4-37730956746C}"/>
              </a:ext>
            </a:extLst>
          </p:cNvPr>
          <p:cNvSpPr txBox="1"/>
          <p:nvPr/>
        </p:nvSpPr>
        <p:spPr>
          <a:xfrm>
            <a:off x="1043342" y="2075289"/>
            <a:ext cx="10105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Nouveau magazine client Match</a:t>
            </a:r>
          </a:p>
        </p:txBody>
      </p:sp>
    </p:spTree>
    <p:extLst>
      <p:ext uri="{BB962C8B-B14F-4D97-AF65-F5344CB8AC3E}">
        <p14:creationId xmlns:p14="http://schemas.microsoft.com/office/powerpoint/2010/main" val="19255921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34A45C0-924D-4490-C683-AF57CDD0BF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258" y="0"/>
            <a:ext cx="96674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7634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F14EE8AD-3A59-F457-6A22-A358A7CAEA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782" y="0"/>
            <a:ext cx="96664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8759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E9C4D8F-C7DC-D1B9-4207-B5A5C5CCF6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782" y="0"/>
            <a:ext cx="96664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8764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E521D39-DD6C-AE3A-F566-DEE022CD30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258" y="0"/>
            <a:ext cx="96674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4731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A0CE2BF-BD1B-A4EA-96BA-D4F2FE0802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782" y="0"/>
            <a:ext cx="96664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4897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journal&#10;&#10;Description générée automatiquement">
            <a:extLst>
              <a:ext uri="{FF2B5EF4-FFF2-40B4-BE49-F238E27FC236}">
                <a16:creationId xmlns:a16="http://schemas.microsoft.com/office/drawing/2014/main" id="{48740FCA-EAE6-7C86-D421-633B5C6C1B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306" y="0"/>
            <a:ext cx="96633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8727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27C31C6-6427-466A-0D99-113A601A0E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212" y="0"/>
            <a:ext cx="96655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6152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439906DE-0440-60E7-665D-D477D6EA05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401" y="0"/>
            <a:ext cx="96671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1115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6542CD43-D847-03AE-5023-E7924D23DA93}"/>
              </a:ext>
            </a:extLst>
          </p:cNvPr>
          <p:cNvSpPr txBox="1"/>
          <p:nvPr/>
        </p:nvSpPr>
        <p:spPr>
          <a:xfrm>
            <a:off x="2716696" y="2517913"/>
            <a:ext cx="30524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5400" b="1" dirty="0">
                <a:latin typeface="Playfair Display" panose="00000500000000000000" pitchFamily="2" charset="0"/>
              </a:rPr>
              <a:t>PISTE </a:t>
            </a:r>
            <a:r>
              <a:rPr lang="fr-FR" sz="8000" b="1" dirty="0">
                <a:latin typeface="Playfair Display" panose="00000500000000000000" pitchFamily="2" charset="0"/>
              </a:rPr>
              <a:t>2</a:t>
            </a:r>
            <a:r>
              <a:rPr lang="fr-FR" sz="5400" b="1" dirty="0">
                <a:latin typeface="Playfair Display" panose="00000500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808833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personne, lisant&#10;&#10;Description générée automatiquement">
            <a:extLst>
              <a:ext uri="{FF2B5EF4-FFF2-40B4-BE49-F238E27FC236}">
                <a16:creationId xmlns:a16="http://schemas.microsoft.com/office/drawing/2014/main" id="{32FCBD98-0DF5-8305-B59C-8F6ABB2CAE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8700" y="0"/>
            <a:ext cx="4834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58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EC706D9-1C6C-FF73-3E05-0FC39806BDD6}"/>
              </a:ext>
            </a:extLst>
          </p:cNvPr>
          <p:cNvSpPr/>
          <p:nvPr/>
        </p:nvSpPr>
        <p:spPr>
          <a:xfrm>
            <a:off x="912831" y="2231338"/>
            <a:ext cx="3698926" cy="11927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1FAB9D2-CE3B-0DB2-CE10-2E67A4422D02}"/>
              </a:ext>
            </a:extLst>
          </p:cNvPr>
          <p:cNvSpPr/>
          <p:nvPr/>
        </p:nvSpPr>
        <p:spPr>
          <a:xfrm>
            <a:off x="912831" y="3976461"/>
            <a:ext cx="6477014" cy="11927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86AC2442-AE92-9463-29D4-EE8C8B9D5ABB}"/>
              </a:ext>
            </a:extLst>
          </p:cNvPr>
          <p:cNvSpPr txBox="1"/>
          <p:nvPr/>
        </p:nvSpPr>
        <p:spPr bwMode="auto">
          <a:xfrm>
            <a:off x="806814" y="1417894"/>
            <a:ext cx="9439155" cy="402221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fr-FR" sz="2400" dirty="0">
              <a:latin typeface="Avenir Next LT Pro" panose="020B0504020202020204" pitchFamily="34" charset="0"/>
              <a:ea typeface="+mj-ea"/>
              <a:cs typeface="+mj-cs"/>
            </a:endParaRP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fr-FR" sz="2400" b="1" dirty="0">
                <a:latin typeface="Avenir Next LT Pro" panose="020B0504020202020204" pitchFamily="34" charset="0"/>
                <a:ea typeface="+mj-ea"/>
                <a:cs typeface="+mj-cs"/>
              </a:rPr>
              <a:t>Focus - Terroirs &amp; Délices </a:t>
            </a: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fr-FR" sz="2400" dirty="0">
                <a:latin typeface="Avenir Next LT Pro" panose="020B0504020202020204" pitchFamily="34" charset="0"/>
                <a:ea typeface="+mj-ea"/>
                <a:cs typeface="+mj-cs"/>
              </a:rPr>
              <a:t>Challenger le support pour lui donner une aspérité nouvelle.</a:t>
            </a: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  <a:ea typeface="+mj-ea"/>
                <a:cs typeface="+mj-cs"/>
              </a:rPr>
              <a:t>Quid de le traiter davantage comme un magazine enseigne. </a:t>
            </a:r>
            <a:br>
              <a:rPr lang="fr-FR" sz="2400" dirty="0">
                <a:latin typeface="Avenir Next LT Pro" panose="020B0504020202020204" pitchFamily="34" charset="0"/>
                <a:ea typeface="+mj-ea"/>
                <a:cs typeface="+mj-cs"/>
              </a:rPr>
            </a:br>
            <a:endParaRPr lang="fr-FR" sz="2400" dirty="0">
              <a:latin typeface="Avenir Next LT Pro" panose="020B0504020202020204" pitchFamily="34" charset="0"/>
              <a:ea typeface="+mj-ea"/>
              <a:cs typeface="+mj-cs"/>
            </a:endParaRP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fr-FR" sz="3200" b="1" dirty="0">
                <a:latin typeface="Playfair Display" panose="00000500000000000000" pitchFamily="2" charset="0"/>
                <a:ea typeface="+mj-ea"/>
                <a:cs typeface="+mj-cs"/>
              </a:rPr>
              <a:t>Nouveau support – Consumer </a:t>
            </a:r>
            <a:r>
              <a:rPr lang="fr-FR" sz="3200" b="1" dirty="0" err="1">
                <a:latin typeface="Playfair Display" panose="00000500000000000000" pitchFamily="2" charset="0"/>
                <a:ea typeface="+mj-ea"/>
                <a:cs typeface="+mj-cs"/>
              </a:rPr>
              <a:t>Mag</a:t>
            </a:r>
            <a:br>
              <a:rPr lang="fr-FR" sz="3200" b="1" dirty="0">
                <a:latin typeface="Playfair Display" panose="00000500000000000000" pitchFamily="2" charset="0"/>
                <a:cs typeface="Calibri Light" panose="020F0302020204030204" pitchFamily="34" charset="0"/>
              </a:rPr>
            </a:br>
            <a:r>
              <a:rPr kumimoji="0" lang="fr-FR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layfair Display" panose="00000500000000000000" pitchFamily="2" charset="0"/>
                <a:cs typeface="Calibri Light" panose="020F0302020204030204" pitchFamily="34" charset="0"/>
              </a:rPr>
              <a:t>destiné aux meilleurs porteurs de cartes</a:t>
            </a: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fr-FR" sz="2000" dirty="0">
                <a:latin typeface="Avenir Next LT Pro" panose="020B0504020202020204" pitchFamily="34" charset="0"/>
              </a:rPr>
              <a:t> </a:t>
            </a:r>
            <a:br>
              <a:rPr lang="fr-FR" sz="2000" dirty="0">
                <a:latin typeface="Avenir Next LT Pro" panose="020B0504020202020204" pitchFamily="34" charset="0"/>
              </a:rPr>
            </a:br>
            <a:endParaRPr lang="fr-FR" sz="2000" dirty="0">
              <a:latin typeface="Avenir Next LT Pro" panose="020B0504020202020204" pitchFamily="34" charset="0"/>
              <a:ea typeface="+mj-ea"/>
              <a:cs typeface="+mj-cs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CD57651-3119-E49D-4959-8940B00BEA7C}"/>
              </a:ext>
            </a:extLst>
          </p:cNvPr>
          <p:cNvSpPr txBox="1"/>
          <p:nvPr/>
        </p:nvSpPr>
        <p:spPr>
          <a:xfrm>
            <a:off x="806814" y="487195"/>
            <a:ext cx="6096000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QUELS CHALLENGES </a:t>
            </a: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fr-FR" b="1" dirty="0">
                <a:latin typeface="Avenir Next LT Pro" panose="020B0504020202020204" pitchFamily="34" charset="0"/>
                <a:ea typeface="+mj-ea"/>
                <a:cs typeface="+mj-cs"/>
              </a:rPr>
              <a:t>SUR LES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CANAUX DE COMMUNICATION EN 2023</a:t>
            </a:r>
          </a:p>
        </p:txBody>
      </p:sp>
    </p:spTree>
    <p:extLst>
      <p:ext uri="{BB962C8B-B14F-4D97-AF65-F5344CB8AC3E}">
        <p14:creationId xmlns:p14="http://schemas.microsoft.com/office/powerpoint/2010/main" val="18351173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CF46731A-1154-29E6-24A0-EA367EC828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0011" y="0"/>
            <a:ext cx="48319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5791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E0312ED-4F06-E137-FF34-7E0854A034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8700" y="0"/>
            <a:ext cx="4834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2005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plat, capture d’écran&#10;&#10;Description générée automatiquement">
            <a:extLst>
              <a:ext uri="{FF2B5EF4-FFF2-40B4-BE49-F238E27FC236}">
                <a16:creationId xmlns:a16="http://schemas.microsoft.com/office/drawing/2014/main" id="{65A001D9-4CDB-7B5F-79C4-674904319F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473" y="0"/>
            <a:ext cx="96650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8222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794D7C52-2625-34C1-EA48-DF9F51AF59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782" y="0"/>
            <a:ext cx="96664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6668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5AED9D7-6E5E-197E-749C-7122B54F28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473" y="0"/>
            <a:ext cx="96650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9551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64941FB9-DFA6-A6AC-E556-731E0BC839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782" y="0"/>
            <a:ext cx="96664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8439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B9C83CE-5F5C-4149-7A07-6AEA2A1A71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473" y="0"/>
            <a:ext cx="96650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6597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70A2071A-4B3B-B457-9EA8-DD20E54C6F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473" y="0"/>
            <a:ext cx="96650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2441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338C9DD-D335-DD26-D055-5BF6EE1B28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473" y="0"/>
            <a:ext cx="96650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6858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6542CD43-D847-03AE-5023-E7924D23DA93}"/>
              </a:ext>
            </a:extLst>
          </p:cNvPr>
          <p:cNvSpPr txBox="1"/>
          <p:nvPr/>
        </p:nvSpPr>
        <p:spPr>
          <a:xfrm>
            <a:off x="2716696" y="2517913"/>
            <a:ext cx="30524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5400" b="1" dirty="0">
                <a:latin typeface="Playfair Display" panose="00000500000000000000" pitchFamily="2" charset="0"/>
              </a:rPr>
              <a:t>PISTE </a:t>
            </a:r>
            <a:r>
              <a:rPr lang="fr-FR" sz="8000" b="1" dirty="0">
                <a:latin typeface="Playfair Display" panose="00000500000000000000" pitchFamily="2" charset="0"/>
              </a:rPr>
              <a:t>3</a:t>
            </a:r>
            <a:r>
              <a:rPr lang="fr-FR" sz="5400" b="1" dirty="0">
                <a:latin typeface="Playfair Display" panose="00000500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27708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1FAB9D2-CE3B-0DB2-CE10-2E67A4422D02}"/>
              </a:ext>
            </a:extLst>
          </p:cNvPr>
          <p:cNvSpPr/>
          <p:nvPr/>
        </p:nvSpPr>
        <p:spPr>
          <a:xfrm>
            <a:off x="912831" y="2063680"/>
            <a:ext cx="6477014" cy="11927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86AC2442-AE92-9463-29D4-EE8C8B9D5ABB}"/>
              </a:ext>
            </a:extLst>
          </p:cNvPr>
          <p:cNvSpPr txBox="1"/>
          <p:nvPr/>
        </p:nvSpPr>
        <p:spPr bwMode="auto">
          <a:xfrm>
            <a:off x="806814" y="1790760"/>
            <a:ext cx="9439155" cy="402221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fr-FR" sz="3200" b="1" dirty="0">
                <a:latin typeface="Playfair Display" panose="00000500000000000000" pitchFamily="2" charset="0"/>
                <a:ea typeface="+mj-ea"/>
                <a:cs typeface="+mj-cs"/>
              </a:rPr>
              <a:t>Nouveau support – Consumer </a:t>
            </a:r>
            <a:r>
              <a:rPr lang="fr-FR" sz="3200" b="1" dirty="0" err="1">
                <a:latin typeface="Playfair Display" panose="00000500000000000000" pitchFamily="2" charset="0"/>
                <a:ea typeface="+mj-ea"/>
                <a:cs typeface="+mj-cs"/>
              </a:rPr>
              <a:t>Mag</a:t>
            </a:r>
            <a:br>
              <a:rPr lang="fr-FR" sz="3200" b="1" dirty="0">
                <a:latin typeface="Playfair Display" panose="00000500000000000000" pitchFamily="2" charset="0"/>
                <a:cs typeface="Calibri Light" panose="020F0302020204030204" pitchFamily="34" charset="0"/>
              </a:rPr>
            </a:br>
            <a:r>
              <a:rPr kumimoji="0" lang="fr-FR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layfair Display" panose="00000500000000000000" pitchFamily="2" charset="0"/>
                <a:cs typeface="Calibri Light" panose="020F0302020204030204" pitchFamily="34" charset="0"/>
              </a:rPr>
              <a:t>destiné aux meilleurs porteurs de cartes</a:t>
            </a: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fr-FR" sz="2000" dirty="0">
                <a:latin typeface="Avenir Next LT Pro" panose="020B0504020202020204" pitchFamily="34" charset="0"/>
              </a:rPr>
              <a:t>Magazine trimestriel ‘statutaire’ envoyé par voie postal aux clients </a:t>
            </a:r>
            <a:br>
              <a:rPr lang="fr-FR" sz="2000" dirty="0">
                <a:latin typeface="Avenir Next LT Pro" panose="020B050402020202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</a:rPr>
              <a:t>Format type A5 – 20 pages</a:t>
            </a:r>
            <a:br>
              <a:rPr lang="fr-FR" sz="2000" dirty="0">
                <a:latin typeface="Avenir Next LT Pro" panose="020B0504020202020204" pitchFamily="34" charset="0"/>
              </a:rPr>
            </a:br>
            <a:br>
              <a:rPr lang="fr-FR" sz="2000" dirty="0">
                <a:latin typeface="Avenir Next LT Pro" panose="020B0504020202020204" pitchFamily="34" charset="0"/>
              </a:rPr>
            </a:br>
            <a:r>
              <a:rPr lang="fr-FR" sz="2000" b="1" dirty="0">
                <a:latin typeface="Avenir Next LT Pro" panose="020B0504020202020204" pitchFamily="34" charset="0"/>
              </a:rPr>
              <a:t>Contenu :</a:t>
            </a:r>
            <a:br>
              <a:rPr lang="fr-FR" sz="2000" dirty="0">
                <a:latin typeface="Avenir Next LT Pro" panose="020B050402020202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</a:rPr>
              <a:t>Un contenu riche qui nourrit l’expertise et le positionnement de l’enseigne </a:t>
            </a:r>
            <a:br>
              <a:rPr lang="fr-FR" sz="2000" dirty="0">
                <a:latin typeface="Avenir Next LT Pro" panose="020B050402020202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</a:rPr>
              <a:t>avec des idées de recettes, des informations Good Food, </a:t>
            </a:r>
            <a:br>
              <a:rPr lang="fr-FR" sz="2000" dirty="0">
                <a:latin typeface="Avenir Next LT Pro" panose="020B050402020202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</a:rPr>
              <a:t>des reportages de producteurs locaux, une rubrique Santé/Nutrition, </a:t>
            </a:r>
            <a:br>
              <a:rPr lang="fr-FR" sz="2000" dirty="0">
                <a:latin typeface="Avenir Next LT Pro" panose="020B050402020202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</a:rPr>
              <a:t>un focus sur les tendances.</a:t>
            </a:r>
            <a:br>
              <a:rPr lang="fr-FR" sz="2000" dirty="0">
                <a:latin typeface="Avenir Next LT Pro" panose="020B050402020202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</a:rPr>
              <a:t> </a:t>
            </a:r>
            <a:br>
              <a:rPr lang="fr-FR" sz="2000" dirty="0">
                <a:latin typeface="Avenir Next LT Pro" panose="020B0504020202020204" pitchFamily="34" charset="0"/>
              </a:rPr>
            </a:br>
            <a:endParaRPr lang="fr-FR" sz="2000" dirty="0">
              <a:latin typeface="Avenir Next LT Pro" panose="020B0504020202020204" pitchFamily="34" charset="0"/>
              <a:ea typeface="+mj-ea"/>
              <a:cs typeface="+mj-cs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CD57651-3119-E49D-4959-8940B00BEA7C}"/>
              </a:ext>
            </a:extLst>
          </p:cNvPr>
          <p:cNvSpPr txBox="1"/>
          <p:nvPr/>
        </p:nvSpPr>
        <p:spPr>
          <a:xfrm>
            <a:off x="806814" y="487195"/>
            <a:ext cx="6096000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QUELS CHALLENGES </a:t>
            </a: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fr-FR" b="1" dirty="0">
                <a:latin typeface="Avenir Next LT Pro" panose="020B0504020202020204" pitchFamily="34" charset="0"/>
                <a:ea typeface="+mj-ea"/>
                <a:cs typeface="+mj-cs"/>
              </a:rPr>
              <a:t>SUR LES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CANAUX DE COMMUNICATION EN 2023</a:t>
            </a:r>
          </a:p>
        </p:txBody>
      </p:sp>
    </p:spTree>
    <p:extLst>
      <p:ext uri="{BB962C8B-B14F-4D97-AF65-F5344CB8AC3E}">
        <p14:creationId xmlns:p14="http://schemas.microsoft.com/office/powerpoint/2010/main" val="336547404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femelle, signe&#10;&#10;Description générée automatiquement">
            <a:extLst>
              <a:ext uri="{FF2B5EF4-FFF2-40B4-BE49-F238E27FC236}">
                <a16:creationId xmlns:a16="http://schemas.microsoft.com/office/drawing/2014/main" id="{C92E6B6B-9133-D859-1887-EC31A8559E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8700" y="0"/>
            <a:ext cx="4834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6128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0B3BB0D-2F07-4437-1EA3-FBE4B87320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782" y="0"/>
            <a:ext cx="96664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2878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D4D115DF-DCEF-C98C-1E21-901846055C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782" y="0"/>
            <a:ext cx="96664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27078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78BEEF7-013D-0F65-ED0D-C3B95A2F99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782" y="0"/>
            <a:ext cx="96664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66670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2EDB193-9488-5D55-2767-9380BBFC23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258" y="0"/>
            <a:ext cx="96674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25949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647E6F43-A288-46B2-00C7-4B84E5F89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782" y="0"/>
            <a:ext cx="96664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14197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3517BCE2-1ABD-2801-B998-9E430A79F6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306" y="0"/>
            <a:ext cx="96633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94125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956AB18-3441-6842-285C-CEB765BCA2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212" y="0"/>
            <a:ext cx="96655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48315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DF2C323-6A2A-FB2D-3406-F5280FA9C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839" y="0"/>
            <a:ext cx="96663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42571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6542CD43-D847-03AE-5023-E7924D23DA93}"/>
              </a:ext>
            </a:extLst>
          </p:cNvPr>
          <p:cNvSpPr txBox="1"/>
          <p:nvPr/>
        </p:nvSpPr>
        <p:spPr>
          <a:xfrm>
            <a:off x="2716696" y="2517913"/>
            <a:ext cx="305243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5400" b="1" dirty="0">
                <a:latin typeface="Playfair Display" panose="00000500000000000000" pitchFamily="2" charset="0"/>
              </a:rPr>
              <a:t>PISTE </a:t>
            </a:r>
            <a:r>
              <a:rPr lang="fr-FR" sz="8000" b="1" dirty="0">
                <a:latin typeface="Playfair Display" panose="00000500000000000000" pitchFamily="2" charset="0"/>
              </a:rPr>
              <a:t>4</a:t>
            </a:r>
            <a:r>
              <a:rPr lang="fr-FR" sz="5400" b="1" dirty="0">
                <a:latin typeface="Playfair Display" panose="00000500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383508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1FAB9D2-CE3B-0DB2-CE10-2E67A4422D02}"/>
              </a:ext>
            </a:extLst>
          </p:cNvPr>
          <p:cNvSpPr/>
          <p:nvPr/>
        </p:nvSpPr>
        <p:spPr>
          <a:xfrm>
            <a:off x="912831" y="1676215"/>
            <a:ext cx="6477014" cy="11927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86AC2442-AE92-9463-29D4-EE8C8B9D5ABB}"/>
              </a:ext>
            </a:extLst>
          </p:cNvPr>
          <p:cNvSpPr txBox="1"/>
          <p:nvPr/>
        </p:nvSpPr>
        <p:spPr bwMode="auto">
          <a:xfrm>
            <a:off x="806814" y="290542"/>
            <a:ext cx="9439155" cy="402221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fr-FR" sz="3200" b="1" dirty="0">
                <a:latin typeface="Playfair Display" panose="00000500000000000000" pitchFamily="2" charset="0"/>
                <a:ea typeface="+mj-ea"/>
                <a:cs typeface="+mj-cs"/>
              </a:rPr>
              <a:t>Nouveau support – Consumer </a:t>
            </a:r>
            <a:r>
              <a:rPr lang="fr-FR" sz="3200" b="1" dirty="0" err="1">
                <a:latin typeface="Playfair Display" panose="00000500000000000000" pitchFamily="2" charset="0"/>
                <a:ea typeface="+mj-ea"/>
                <a:cs typeface="+mj-cs"/>
              </a:rPr>
              <a:t>Mag</a:t>
            </a:r>
            <a:br>
              <a:rPr lang="fr-FR" sz="3200" b="1" dirty="0">
                <a:latin typeface="Playfair Display" panose="00000500000000000000" pitchFamily="2" charset="0"/>
                <a:cs typeface="Calibri Light" panose="020F0302020204030204" pitchFamily="34" charset="0"/>
              </a:rPr>
            </a:br>
            <a:r>
              <a:rPr kumimoji="0" lang="fr-FR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layfair Display" panose="00000500000000000000" pitchFamily="2" charset="0"/>
                <a:cs typeface="Calibri Light" panose="020F0302020204030204" pitchFamily="34" charset="0"/>
              </a:rPr>
              <a:t> </a:t>
            </a: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fr-FR" sz="2000" dirty="0">
                <a:latin typeface="Avenir Next LT Pro" panose="020B0504020202020204" pitchFamily="34" charset="0"/>
              </a:rPr>
              <a:t> </a:t>
            </a:r>
            <a:br>
              <a:rPr lang="fr-FR" sz="2000" dirty="0">
                <a:latin typeface="Avenir Next LT Pro" panose="020B050402020202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</a:rPr>
              <a:t> </a:t>
            </a:r>
            <a:br>
              <a:rPr lang="fr-FR" sz="2000" dirty="0">
                <a:latin typeface="Avenir Next LT Pro" panose="020B0504020202020204" pitchFamily="34" charset="0"/>
              </a:rPr>
            </a:br>
            <a:endParaRPr lang="fr-FR" sz="2000" dirty="0">
              <a:latin typeface="Avenir Next LT Pro" panose="020B0504020202020204" pitchFamily="34" charset="0"/>
              <a:ea typeface="+mj-ea"/>
              <a:cs typeface="+mj-cs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CD57651-3119-E49D-4959-8940B00BEA7C}"/>
              </a:ext>
            </a:extLst>
          </p:cNvPr>
          <p:cNvSpPr txBox="1"/>
          <p:nvPr/>
        </p:nvSpPr>
        <p:spPr>
          <a:xfrm>
            <a:off x="806814" y="487195"/>
            <a:ext cx="6096000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QUELS CHALLENGES </a:t>
            </a: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fr-FR" b="1" dirty="0">
                <a:latin typeface="Avenir Next LT Pro" panose="020B0504020202020204" pitchFamily="34" charset="0"/>
                <a:ea typeface="+mj-ea"/>
                <a:cs typeface="+mj-cs"/>
              </a:rPr>
              <a:t>SUR LES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CANAUX DE COMMUNICATION EN 2023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1EF9BAA-8247-B3F4-B109-A16CEC48C3AF}"/>
              </a:ext>
            </a:extLst>
          </p:cNvPr>
          <p:cNvSpPr txBox="1"/>
          <p:nvPr/>
        </p:nvSpPr>
        <p:spPr>
          <a:xfrm>
            <a:off x="806814" y="1956430"/>
            <a:ext cx="5806021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i="1" dirty="0">
                <a:effectLst/>
                <a:latin typeface="Playfair Display" panose="00000500000000000000" pitchFamily="2" charset="0"/>
                <a:ea typeface="Calibri" panose="020F0502020204030204" pitchFamily="34" charset="0"/>
              </a:rPr>
              <a:t>Exemples de thématiques à la une :</a:t>
            </a:r>
            <a:endParaRPr lang="fr-FR" sz="1600" i="1" dirty="0">
              <a:effectLst/>
              <a:latin typeface="Playfair Display" panose="00000500000000000000" pitchFamily="2" charset="0"/>
              <a:ea typeface="Calibri" panose="020F0502020204030204" pitchFamily="34" charset="0"/>
            </a:endParaRPr>
          </a:p>
          <a:p>
            <a:r>
              <a:rPr lang="fr-FR" sz="1600" i="1" dirty="0">
                <a:effectLst/>
                <a:latin typeface="Playfair Display" panose="00000500000000000000" pitchFamily="2" charset="0"/>
                <a:ea typeface="Calibri" panose="020F0502020204030204" pitchFamily="34" charset="0"/>
              </a:rPr>
              <a:t>&gt;&gt;Vivre mieux et en pleine forme</a:t>
            </a:r>
          </a:p>
          <a:p>
            <a:r>
              <a:rPr lang="fr-FR" sz="1600" i="1" dirty="0">
                <a:effectLst/>
                <a:latin typeface="Playfair Display" panose="00000500000000000000" pitchFamily="2" charset="0"/>
                <a:ea typeface="Calibri" panose="020F0502020204030204" pitchFamily="34" charset="0"/>
              </a:rPr>
              <a:t>&gt;&gt;Se faire plaisir sans scrupule</a:t>
            </a:r>
          </a:p>
          <a:p>
            <a:r>
              <a:rPr lang="fr-FR" sz="1600" i="1" dirty="0">
                <a:effectLst/>
                <a:latin typeface="Playfair Display" panose="00000500000000000000" pitchFamily="2" charset="0"/>
                <a:ea typeface="Calibri" panose="020F0502020204030204" pitchFamily="34" charset="0"/>
              </a:rPr>
              <a:t>&gt;&gt;Le bonheur est dans le local</a:t>
            </a:r>
          </a:p>
          <a:p>
            <a:r>
              <a:rPr lang="fr-FR" sz="1600" i="1" dirty="0">
                <a:effectLst/>
                <a:latin typeface="Playfair Display" panose="00000500000000000000" pitchFamily="2" charset="0"/>
                <a:ea typeface="Calibri" panose="020F0502020204030204" pitchFamily="34" charset="0"/>
              </a:rPr>
              <a:t>&gt;&gt;Les goûts de mon enfance</a:t>
            </a:r>
          </a:p>
          <a:p>
            <a:r>
              <a:rPr lang="fr-FR" sz="1600" i="1" dirty="0">
                <a:effectLst/>
                <a:latin typeface="Playfair Display" panose="00000500000000000000" pitchFamily="2" charset="0"/>
                <a:ea typeface="Calibri" panose="020F0502020204030204" pitchFamily="34" charset="0"/>
              </a:rPr>
              <a:t>&gt;&gt; </a:t>
            </a:r>
            <a:r>
              <a:rPr lang="fr-FR" sz="1600" i="1" dirty="0" err="1">
                <a:effectLst/>
                <a:latin typeface="Playfair Display" panose="00000500000000000000" pitchFamily="2" charset="0"/>
                <a:ea typeface="Calibri" panose="020F0502020204030204" pitchFamily="34" charset="0"/>
              </a:rPr>
              <a:t>Detox</a:t>
            </a:r>
            <a:r>
              <a:rPr lang="fr-FR" sz="1600" i="1" dirty="0">
                <a:effectLst/>
                <a:latin typeface="Playfair Display" panose="00000500000000000000" pitchFamily="2" charset="0"/>
                <a:ea typeface="Calibri" panose="020F0502020204030204" pitchFamily="34" charset="0"/>
              </a:rPr>
              <a:t> d’hiver sur-mesure</a:t>
            </a:r>
          </a:p>
          <a:p>
            <a:r>
              <a:rPr lang="fr-FR" sz="1600" i="1" dirty="0">
                <a:effectLst/>
                <a:latin typeface="Playfair Display" panose="00000500000000000000" pitchFamily="2" charset="0"/>
                <a:ea typeface="Calibri" panose="020F0502020204030204" pitchFamily="34" charset="0"/>
              </a:rPr>
              <a:t> </a:t>
            </a:r>
          </a:p>
          <a:p>
            <a:r>
              <a:rPr lang="fr-FR" sz="1600" b="1" i="1" dirty="0">
                <a:effectLst/>
                <a:latin typeface="Playfair Display" panose="00000500000000000000" pitchFamily="2" charset="0"/>
                <a:ea typeface="Calibri" panose="020F0502020204030204" pitchFamily="34" charset="0"/>
              </a:rPr>
              <a:t>Rubrique santé : </a:t>
            </a:r>
            <a:endParaRPr lang="fr-FR" sz="1600" i="1" dirty="0">
              <a:effectLst/>
              <a:latin typeface="Playfair Display" panose="00000500000000000000" pitchFamily="2" charset="0"/>
              <a:ea typeface="Calibri" panose="020F0502020204030204" pitchFamily="34" charset="0"/>
            </a:endParaRPr>
          </a:p>
          <a:p>
            <a:r>
              <a:rPr lang="fr-FR" sz="1600" i="1" dirty="0">
                <a:effectLst/>
                <a:latin typeface="Playfair Display" panose="00000500000000000000" pitchFamily="2" charset="0"/>
                <a:ea typeface="Calibri" panose="020F0502020204030204" pitchFamily="34" charset="0"/>
              </a:rPr>
              <a:t>Conseil de Nutritionniste : </a:t>
            </a:r>
            <a:r>
              <a:rPr lang="fr-FR" sz="1600" i="1" dirty="0">
                <a:latin typeface="Playfair Display" panose="00000500000000000000" pitchFamily="2" charset="0"/>
                <a:ea typeface="Calibri" panose="020F0502020204030204" pitchFamily="34" charset="0"/>
              </a:rPr>
              <a:t>Q</a:t>
            </a:r>
            <a:r>
              <a:rPr lang="fr-FR" sz="1600" i="1" dirty="0">
                <a:effectLst/>
                <a:latin typeface="Playfair Display" panose="00000500000000000000" pitchFamily="2" charset="0"/>
                <a:ea typeface="Calibri" panose="020F0502020204030204" pitchFamily="34" charset="0"/>
              </a:rPr>
              <a:t>uestion des lecteurs avec conseil santé de la nutritionniste Match sur une thématique :</a:t>
            </a:r>
          </a:p>
          <a:p>
            <a:r>
              <a:rPr lang="fr-FR" sz="1600" i="1" dirty="0">
                <a:effectLst/>
                <a:latin typeface="Playfair Display" panose="00000500000000000000" pitchFamily="2" charset="0"/>
                <a:ea typeface="Calibri" panose="020F0502020204030204" pitchFamily="34" charset="0"/>
              </a:rPr>
              <a:t>Exemples : Mieux manger pour mieux dormir</a:t>
            </a:r>
          </a:p>
          <a:p>
            <a:r>
              <a:rPr lang="fr-FR" sz="1600" i="1" dirty="0">
                <a:effectLst/>
                <a:latin typeface="Playfair Display" panose="00000500000000000000" pitchFamily="2" charset="0"/>
                <a:ea typeface="Calibri" panose="020F0502020204030204" pitchFamily="34" charset="0"/>
              </a:rPr>
              <a:t> </a:t>
            </a:r>
          </a:p>
          <a:p>
            <a:r>
              <a:rPr lang="fr-FR" sz="1600" b="1" i="1" dirty="0">
                <a:effectLst/>
                <a:latin typeface="Playfair Display" panose="00000500000000000000" pitchFamily="2" charset="0"/>
                <a:ea typeface="Calibri" panose="020F0502020204030204" pitchFamily="34" charset="0"/>
              </a:rPr>
              <a:t>Exemple de sujets de la  page ‘Tendance’ : </a:t>
            </a:r>
            <a:endParaRPr lang="fr-FR" sz="1600" i="1" dirty="0">
              <a:effectLst/>
              <a:latin typeface="Playfair Display" panose="00000500000000000000" pitchFamily="2" charset="0"/>
              <a:ea typeface="Calibri" panose="020F0502020204030204" pitchFamily="34" charset="0"/>
            </a:endParaRPr>
          </a:p>
          <a:p>
            <a:r>
              <a:rPr lang="fr-FR" sz="1600" i="1" dirty="0">
                <a:effectLst/>
                <a:latin typeface="Playfair Display" panose="00000500000000000000" pitchFamily="2" charset="0"/>
                <a:ea typeface="Calibri" panose="020F0502020204030204" pitchFamily="34" charset="0"/>
              </a:rPr>
              <a:t>&gt;Les cocottes sont de retours  - </a:t>
            </a:r>
            <a:br>
              <a:rPr lang="fr-FR" sz="1600" i="1" dirty="0">
                <a:effectLst/>
                <a:latin typeface="Playfair Display" panose="00000500000000000000" pitchFamily="2" charset="0"/>
                <a:ea typeface="Calibri" panose="020F0502020204030204" pitchFamily="34" charset="0"/>
              </a:rPr>
            </a:br>
            <a:r>
              <a:rPr lang="fr-FR" sz="1600" i="1" dirty="0">
                <a:effectLst/>
                <a:latin typeface="Playfair Display" panose="00000500000000000000" pitchFamily="2" charset="0"/>
                <a:ea typeface="Calibri" panose="020F0502020204030204" pitchFamily="34" charset="0"/>
              </a:rPr>
              <a:t>Cocottes de saisons, cocottes gourmandes…</a:t>
            </a:r>
          </a:p>
          <a:p>
            <a:r>
              <a:rPr lang="fr-FR" sz="1600" i="1" dirty="0">
                <a:effectLst/>
                <a:latin typeface="Playfair Display" panose="00000500000000000000" pitchFamily="2" charset="0"/>
                <a:ea typeface="Calibri" panose="020F0502020204030204" pitchFamily="34" charset="0"/>
              </a:rPr>
              <a:t>&gt;100% Zen : Je bouge, du sport le matin, je mise sur le </a:t>
            </a:r>
            <a:r>
              <a:rPr lang="fr-FR" sz="1600" i="1" dirty="0" err="1">
                <a:effectLst/>
                <a:latin typeface="Playfair Display" panose="00000500000000000000" pitchFamily="2" charset="0"/>
                <a:ea typeface="Calibri" panose="020F0502020204030204" pitchFamily="34" charset="0"/>
              </a:rPr>
              <a:t>feng</a:t>
            </a:r>
            <a:r>
              <a:rPr lang="fr-FR" sz="1600" i="1" dirty="0">
                <a:effectLst/>
                <a:latin typeface="Playfair Display" panose="00000500000000000000" pitchFamily="2" charset="0"/>
                <a:ea typeface="Calibri" panose="020F0502020204030204" pitchFamily="34" charset="0"/>
              </a:rPr>
              <a:t> shui, je mange sain…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8D638A3-0210-0908-442A-62297207EF18}"/>
              </a:ext>
            </a:extLst>
          </p:cNvPr>
          <p:cNvSpPr txBox="1"/>
          <p:nvPr/>
        </p:nvSpPr>
        <p:spPr>
          <a:xfrm>
            <a:off x="7197969" y="2062876"/>
            <a:ext cx="4609718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i="1" dirty="0">
                <a:effectLst/>
                <a:latin typeface="Playfair Display" panose="00000500000000000000" pitchFamily="2" charset="0"/>
                <a:ea typeface="Calibri" panose="020F0502020204030204" pitchFamily="34" charset="0"/>
              </a:rPr>
              <a:t>Idées recettes :</a:t>
            </a:r>
            <a:r>
              <a:rPr lang="fr-FR" sz="1600" i="1" dirty="0">
                <a:effectLst/>
                <a:latin typeface="Playfair Display" panose="00000500000000000000" pitchFamily="2" charset="0"/>
                <a:ea typeface="Calibri" panose="020F0502020204030204" pitchFamily="34" charset="0"/>
              </a:rPr>
              <a:t> </a:t>
            </a:r>
            <a:br>
              <a:rPr lang="fr-FR" sz="1600" i="1" dirty="0">
                <a:effectLst/>
                <a:latin typeface="Playfair Display" panose="00000500000000000000" pitchFamily="2" charset="0"/>
                <a:ea typeface="Calibri" panose="020F0502020204030204" pitchFamily="34" charset="0"/>
              </a:rPr>
            </a:br>
            <a:r>
              <a:rPr lang="fr-FR" sz="1600" i="1" dirty="0">
                <a:effectLst/>
                <a:latin typeface="Playfair Display" panose="00000500000000000000" pitchFamily="2" charset="0"/>
                <a:ea typeface="Calibri" panose="020F0502020204030204" pitchFamily="34" charset="0"/>
              </a:rPr>
              <a:t>pages recettes classique avec ou sans thématique</a:t>
            </a:r>
          </a:p>
          <a:p>
            <a:r>
              <a:rPr lang="fr-FR" sz="1600" i="1" dirty="0">
                <a:effectLst/>
                <a:latin typeface="Playfair Display" panose="00000500000000000000" pitchFamily="2" charset="0"/>
                <a:ea typeface="Calibri" panose="020F0502020204030204" pitchFamily="34" charset="0"/>
              </a:rPr>
              <a:t> </a:t>
            </a:r>
          </a:p>
          <a:p>
            <a:r>
              <a:rPr lang="fr-FR" sz="1600" b="1" i="1" dirty="0">
                <a:effectLst/>
                <a:latin typeface="Playfair Display" panose="00000500000000000000" pitchFamily="2" charset="0"/>
                <a:ea typeface="Calibri" panose="020F0502020204030204" pitchFamily="34" charset="0"/>
              </a:rPr>
              <a:t>Reportage producteurs locaux </a:t>
            </a:r>
            <a:endParaRPr lang="fr-FR" sz="1600" i="1" dirty="0">
              <a:effectLst/>
              <a:latin typeface="Playfair Display" panose="00000500000000000000" pitchFamily="2" charset="0"/>
              <a:ea typeface="Calibri" panose="020F0502020204030204" pitchFamily="34" charset="0"/>
            </a:endParaRPr>
          </a:p>
          <a:p>
            <a:r>
              <a:rPr lang="fr-FR" sz="1600" i="1" dirty="0">
                <a:effectLst/>
                <a:latin typeface="Playfair Display" panose="00000500000000000000" pitchFamily="2" charset="0"/>
                <a:ea typeface="Calibri" panose="020F0502020204030204" pitchFamily="34" charset="0"/>
              </a:rPr>
              <a:t> </a:t>
            </a:r>
          </a:p>
          <a:p>
            <a:r>
              <a:rPr lang="fr-FR" sz="1600" b="1" i="1" dirty="0">
                <a:effectLst/>
                <a:latin typeface="Playfair Display" panose="00000500000000000000" pitchFamily="2" charset="0"/>
                <a:ea typeface="Calibri" panose="020F0502020204030204" pitchFamily="34" charset="0"/>
              </a:rPr>
              <a:t>Page Pro ‘La passion de mon métier’ :</a:t>
            </a:r>
            <a:endParaRPr lang="fr-FR" sz="1600" i="1" dirty="0">
              <a:effectLst/>
              <a:latin typeface="Playfair Display" panose="00000500000000000000" pitchFamily="2" charset="0"/>
              <a:ea typeface="Calibri" panose="020F0502020204030204" pitchFamily="34" charset="0"/>
            </a:endParaRPr>
          </a:p>
          <a:p>
            <a:r>
              <a:rPr lang="fr-FR" sz="1600" i="1" dirty="0">
                <a:effectLst/>
                <a:latin typeface="Playfair Display" panose="00000500000000000000" pitchFamily="2" charset="0"/>
                <a:ea typeface="Calibri" panose="020F0502020204030204" pitchFamily="34" charset="0"/>
              </a:rPr>
              <a:t>Un témoignage d’un expert pro trad Match </a:t>
            </a:r>
          </a:p>
          <a:p>
            <a:r>
              <a:rPr lang="fr-FR" sz="1600" i="1" dirty="0">
                <a:effectLst/>
                <a:latin typeface="Playfair Display" panose="00000500000000000000" pitchFamily="2" charset="0"/>
                <a:ea typeface="Calibri" panose="020F0502020204030204" pitchFamily="34" charset="0"/>
              </a:rPr>
              <a:t> </a:t>
            </a:r>
          </a:p>
          <a:p>
            <a:r>
              <a:rPr lang="fr-FR" sz="1600" b="1" i="1" dirty="0">
                <a:effectLst/>
                <a:latin typeface="Playfair Display" panose="00000500000000000000" pitchFamily="2" charset="0"/>
                <a:ea typeface="Calibri" panose="020F0502020204030204" pitchFamily="34" charset="0"/>
              </a:rPr>
              <a:t>Focus sur un produit :</a:t>
            </a:r>
            <a:endParaRPr lang="fr-FR" sz="1600" i="1" dirty="0">
              <a:effectLst/>
              <a:latin typeface="Playfair Display" panose="00000500000000000000" pitchFamily="2" charset="0"/>
              <a:ea typeface="Calibri" panose="020F0502020204030204" pitchFamily="34" charset="0"/>
            </a:endParaRPr>
          </a:p>
          <a:p>
            <a:r>
              <a:rPr lang="fr-FR" sz="1600" i="1" dirty="0">
                <a:effectLst/>
                <a:latin typeface="Playfair Display" panose="00000500000000000000" pitchFamily="2" charset="0"/>
                <a:ea typeface="Calibri" panose="020F0502020204030204" pitchFamily="34" charset="0"/>
              </a:rPr>
              <a:t>La pomme de terre dans tous ses états</a:t>
            </a:r>
          </a:p>
          <a:p>
            <a:r>
              <a:rPr lang="fr-FR" sz="1600" i="1" dirty="0">
                <a:effectLst/>
                <a:latin typeface="Playfair Display" panose="00000500000000000000" pitchFamily="2" charset="0"/>
                <a:ea typeface="Calibri" panose="020F0502020204030204" pitchFamily="34" charset="0"/>
              </a:rPr>
              <a:t> </a:t>
            </a:r>
          </a:p>
          <a:p>
            <a:r>
              <a:rPr lang="fr-FR" sz="1600" b="1" i="1" dirty="0">
                <a:effectLst/>
                <a:latin typeface="Playfair Display" panose="00000500000000000000" pitchFamily="2" charset="0"/>
                <a:ea typeface="Calibri" panose="020F0502020204030204" pitchFamily="34" charset="0"/>
              </a:rPr>
              <a:t>Une page Instant Match -  Focus sur des PPNP liés à un instant :</a:t>
            </a:r>
            <a:endParaRPr lang="fr-FR" sz="1600" i="1" dirty="0">
              <a:effectLst/>
              <a:latin typeface="Playfair Display" panose="00000500000000000000" pitchFamily="2" charset="0"/>
              <a:ea typeface="Calibri" panose="020F0502020204030204" pitchFamily="34" charset="0"/>
            </a:endParaRPr>
          </a:p>
          <a:p>
            <a:r>
              <a:rPr lang="fr-FR" sz="1600" i="1" dirty="0">
                <a:effectLst/>
                <a:latin typeface="Playfair Display" panose="00000500000000000000" pitchFamily="2" charset="0"/>
                <a:ea typeface="Calibri" panose="020F0502020204030204" pitchFamily="34" charset="0"/>
              </a:rPr>
              <a:t>Soirée plateau TV – Pizza / Burger / ….</a:t>
            </a:r>
          </a:p>
          <a:p>
            <a:r>
              <a:rPr lang="fr-FR" sz="1600" i="1" dirty="0">
                <a:effectLst/>
                <a:latin typeface="Playfair Display" panose="00000500000000000000" pitchFamily="2" charset="0"/>
                <a:ea typeface="Calibri" panose="020F0502020204030204" pitchFamily="34" charset="0"/>
              </a:rPr>
              <a:t>Diner en famille …</a:t>
            </a:r>
          </a:p>
          <a:p>
            <a:endParaRPr lang="fr-FR" sz="1600" i="1" dirty="0">
              <a:effectLst/>
              <a:latin typeface="Playfair Display" panose="00000500000000000000" pitchFamily="2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059793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588D8D8-0632-08A5-F77E-75B1EB9BCB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581" y="0"/>
            <a:ext cx="48328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32833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569BD89E-758D-5EA3-B7CC-7994BC15EB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8700" y="0"/>
            <a:ext cx="4834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96929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04A44D1-C79D-8BA6-E542-B3865E60B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889" y="0"/>
            <a:ext cx="96662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64023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095689A-B925-9D40-F396-94A6C2AAA9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587" y="0"/>
            <a:ext cx="96668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83929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5C8F510-F4DA-8F3B-2643-5FC09D2068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258" y="0"/>
            <a:ext cx="96674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61202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78E9914-83ED-59C9-FB9C-068F543806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163" y="0"/>
            <a:ext cx="96656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88395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fruit&#10;&#10;Description générée automatiquement">
            <a:extLst>
              <a:ext uri="{FF2B5EF4-FFF2-40B4-BE49-F238E27FC236}">
                <a16:creationId xmlns:a16="http://schemas.microsoft.com/office/drawing/2014/main" id="{C425AB2E-A3BC-0902-9791-824FCB2A2F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167" y="0"/>
            <a:ext cx="96676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7204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C116F1A-D990-BE4D-0D66-D35AEA2250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579" y="0"/>
            <a:ext cx="96968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13570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E8C4147D-396E-ADB1-2A1D-D754ACB674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579" y="0"/>
            <a:ext cx="96968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2964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436A1914-F0C5-92AB-0050-11E6A569E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579" y="0"/>
            <a:ext cx="96968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6026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1FAB9D2-CE3B-0DB2-CE10-2E67A4422D02}"/>
              </a:ext>
            </a:extLst>
          </p:cNvPr>
          <p:cNvSpPr/>
          <p:nvPr/>
        </p:nvSpPr>
        <p:spPr>
          <a:xfrm>
            <a:off x="912831" y="1567991"/>
            <a:ext cx="6477014" cy="11927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86AC2442-AE92-9463-29D4-EE8C8B9D5ABB}"/>
              </a:ext>
            </a:extLst>
          </p:cNvPr>
          <p:cNvSpPr txBox="1"/>
          <p:nvPr/>
        </p:nvSpPr>
        <p:spPr bwMode="auto">
          <a:xfrm>
            <a:off x="806814" y="932344"/>
            <a:ext cx="9439155" cy="402221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fr-FR" sz="3200" b="1" dirty="0">
                <a:latin typeface="Playfair Display" panose="00000500000000000000" pitchFamily="2" charset="0"/>
                <a:ea typeface="+mj-ea"/>
                <a:cs typeface="+mj-cs"/>
              </a:rPr>
              <a:t>Nouveau support – Consumer </a:t>
            </a:r>
            <a:r>
              <a:rPr lang="fr-FR" sz="3200" b="1" dirty="0" err="1">
                <a:latin typeface="Playfair Display" panose="00000500000000000000" pitchFamily="2" charset="0"/>
                <a:ea typeface="+mj-ea"/>
                <a:cs typeface="+mj-cs"/>
              </a:rPr>
              <a:t>Mag</a:t>
            </a:r>
            <a:br>
              <a:rPr lang="fr-FR" sz="3200" b="1" dirty="0">
                <a:latin typeface="Playfair Display" panose="00000500000000000000" pitchFamily="2" charset="0"/>
                <a:cs typeface="Calibri Light" panose="020F0302020204030204" pitchFamily="34" charset="0"/>
              </a:rPr>
            </a:br>
            <a:r>
              <a:rPr kumimoji="0" lang="fr-FR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layfair Display" panose="00000500000000000000" pitchFamily="2" charset="0"/>
                <a:cs typeface="Calibri Light" panose="020F0302020204030204" pitchFamily="34" charset="0"/>
              </a:rPr>
              <a:t>destiné aux meilleurs porteurs de cartes</a:t>
            </a: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fr-FR" sz="2000" dirty="0">
                <a:latin typeface="Avenir Next LT Pro" panose="020B0504020202020204" pitchFamily="34" charset="0"/>
              </a:rPr>
              <a:t>Magazine trimestriel ‘statutaire’ envoyé par voie postal aux clients </a:t>
            </a:r>
            <a:br>
              <a:rPr lang="fr-FR" sz="2000" dirty="0">
                <a:latin typeface="Avenir Next LT Pro" panose="020B050402020202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</a:rPr>
              <a:t>Format type A5 – 20 pages</a:t>
            </a:r>
            <a:br>
              <a:rPr lang="fr-FR" sz="2000" dirty="0">
                <a:latin typeface="Avenir Next LT Pro" panose="020B0504020202020204" pitchFamily="34" charset="0"/>
              </a:rPr>
            </a:br>
            <a:br>
              <a:rPr lang="fr-FR" sz="2000" dirty="0">
                <a:latin typeface="Avenir Next LT Pro" panose="020B0504020202020204" pitchFamily="34" charset="0"/>
              </a:rPr>
            </a:br>
            <a:r>
              <a:rPr lang="fr-FR" sz="2000" b="1" dirty="0">
                <a:solidFill>
                  <a:schemeClr val="bg1">
                    <a:lumMod val="65000"/>
                  </a:schemeClr>
                </a:solidFill>
                <a:latin typeface="Avenir Next LT Pro" panose="020B0504020202020204" pitchFamily="34" charset="0"/>
              </a:rPr>
              <a:t>Exemple de chemin de fer</a:t>
            </a:r>
            <a:br>
              <a:rPr lang="fr-FR" sz="2000" dirty="0">
                <a:latin typeface="Avenir Next LT Pro" panose="020B0504020202020204" pitchFamily="34" charset="0"/>
              </a:rPr>
            </a:br>
            <a:br>
              <a:rPr lang="fr-FR" sz="2000" dirty="0">
                <a:latin typeface="Avenir Next LT Pro" panose="020B050402020202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</a:rPr>
              <a:t>.</a:t>
            </a:r>
            <a:br>
              <a:rPr lang="fr-FR" sz="2000" dirty="0">
                <a:latin typeface="Avenir Next LT Pro" panose="020B050402020202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</a:rPr>
              <a:t> </a:t>
            </a:r>
            <a:br>
              <a:rPr lang="fr-FR" sz="2000" dirty="0">
                <a:latin typeface="Avenir Next LT Pro" panose="020B0504020202020204" pitchFamily="34" charset="0"/>
              </a:rPr>
            </a:br>
            <a:endParaRPr lang="fr-FR" sz="2000" dirty="0">
              <a:latin typeface="Avenir Next LT Pro" panose="020B0504020202020204" pitchFamily="34" charset="0"/>
              <a:ea typeface="+mj-ea"/>
              <a:cs typeface="+mj-cs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CD57651-3119-E49D-4959-8940B00BEA7C}"/>
              </a:ext>
            </a:extLst>
          </p:cNvPr>
          <p:cNvSpPr txBox="1"/>
          <p:nvPr/>
        </p:nvSpPr>
        <p:spPr>
          <a:xfrm>
            <a:off x="806814" y="487195"/>
            <a:ext cx="6096000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QUELS CHALLENGES </a:t>
            </a: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fr-FR" b="1" dirty="0">
                <a:latin typeface="Avenir Next LT Pro" panose="020B0504020202020204" pitchFamily="34" charset="0"/>
                <a:ea typeface="+mj-ea"/>
                <a:cs typeface="+mj-cs"/>
              </a:rPr>
              <a:t>SUR LES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CANAUX DE COMMUNICATION EN 2023</a:t>
            </a:r>
          </a:p>
        </p:txBody>
      </p:sp>
      <p:graphicFrame>
        <p:nvGraphicFramePr>
          <p:cNvPr id="4" name="Tableau 4">
            <a:extLst>
              <a:ext uri="{FF2B5EF4-FFF2-40B4-BE49-F238E27FC236}">
                <a16:creationId xmlns:a16="http://schemas.microsoft.com/office/drawing/2014/main" id="{4A020789-15A5-DA88-E56F-3F0A8DE442A2}"/>
              </a:ext>
            </a:extLst>
          </p:cNvPr>
          <p:cNvGraphicFramePr>
            <a:graphicFrameLocks noGrp="1"/>
          </p:cNvGraphicFramePr>
          <p:nvPr/>
        </p:nvGraphicFramePr>
        <p:xfrm>
          <a:off x="1616269" y="3521628"/>
          <a:ext cx="9141928" cy="3066575"/>
        </p:xfrm>
        <a:graphic>
          <a:graphicData uri="http://schemas.openxmlformats.org/drawingml/2006/table">
            <a:tbl>
              <a:tblPr bandRow="1">
                <a:tableStyleId>{8FD4443E-F989-4FC4-A0C8-D5A2AF1F390B}</a:tableStyleId>
              </a:tblPr>
              <a:tblGrid>
                <a:gridCol w="1015770">
                  <a:extLst>
                    <a:ext uri="{9D8B030D-6E8A-4147-A177-3AD203B41FA5}">
                      <a16:colId xmlns:a16="http://schemas.microsoft.com/office/drawing/2014/main" val="1644627257"/>
                    </a:ext>
                  </a:extLst>
                </a:gridCol>
                <a:gridCol w="987171">
                  <a:extLst>
                    <a:ext uri="{9D8B030D-6E8A-4147-A177-3AD203B41FA5}">
                      <a16:colId xmlns:a16="http://schemas.microsoft.com/office/drawing/2014/main" val="3771904518"/>
                    </a:ext>
                  </a:extLst>
                </a:gridCol>
                <a:gridCol w="1044368">
                  <a:extLst>
                    <a:ext uri="{9D8B030D-6E8A-4147-A177-3AD203B41FA5}">
                      <a16:colId xmlns:a16="http://schemas.microsoft.com/office/drawing/2014/main" val="1489150231"/>
                    </a:ext>
                  </a:extLst>
                </a:gridCol>
                <a:gridCol w="1015770">
                  <a:extLst>
                    <a:ext uri="{9D8B030D-6E8A-4147-A177-3AD203B41FA5}">
                      <a16:colId xmlns:a16="http://schemas.microsoft.com/office/drawing/2014/main" val="170518120"/>
                    </a:ext>
                  </a:extLst>
                </a:gridCol>
                <a:gridCol w="1015770">
                  <a:extLst>
                    <a:ext uri="{9D8B030D-6E8A-4147-A177-3AD203B41FA5}">
                      <a16:colId xmlns:a16="http://schemas.microsoft.com/office/drawing/2014/main" val="1461299696"/>
                    </a:ext>
                  </a:extLst>
                </a:gridCol>
                <a:gridCol w="1025909">
                  <a:extLst>
                    <a:ext uri="{9D8B030D-6E8A-4147-A177-3AD203B41FA5}">
                      <a16:colId xmlns:a16="http://schemas.microsoft.com/office/drawing/2014/main" val="1652750422"/>
                    </a:ext>
                  </a:extLst>
                </a:gridCol>
                <a:gridCol w="1005630">
                  <a:extLst>
                    <a:ext uri="{9D8B030D-6E8A-4147-A177-3AD203B41FA5}">
                      <a16:colId xmlns:a16="http://schemas.microsoft.com/office/drawing/2014/main" val="2775825464"/>
                    </a:ext>
                  </a:extLst>
                </a:gridCol>
                <a:gridCol w="1015770">
                  <a:extLst>
                    <a:ext uri="{9D8B030D-6E8A-4147-A177-3AD203B41FA5}">
                      <a16:colId xmlns:a16="http://schemas.microsoft.com/office/drawing/2014/main" val="4193997474"/>
                    </a:ext>
                  </a:extLst>
                </a:gridCol>
                <a:gridCol w="1015770">
                  <a:extLst>
                    <a:ext uri="{9D8B030D-6E8A-4147-A177-3AD203B41FA5}">
                      <a16:colId xmlns:a16="http://schemas.microsoft.com/office/drawing/2014/main" val="2087990773"/>
                    </a:ext>
                  </a:extLst>
                </a:gridCol>
              </a:tblGrid>
              <a:tr h="221816"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/>
                        <a:t>Couv</a:t>
                      </a:r>
                      <a:endParaRPr lang="fr-FR" sz="1200" b="1" i="1" dirty="0">
                        <a:latin typeface="Avenir Next LT Pro" panose="020B05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/>
                        <a:t>P2</a:t>
                      </a:r>
                      <a:endParaRPr lang="fr-FR" sz="1200" b="1" i="1" dirty="0">
                        <a:latin typeface="Avenir Next LT Pro" panose="020B05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/>
                        <a:t>P3</a:t>
                      </a:r>
                      <a:endParaRPr lang="fr-FR" sz="1200" b="1" i="1" dirty="0">
                        <a:latin typeface="Avenir Next LT Pro" panose="020B05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/>
                        <a:t>P4</a:t>
                      </a:r>
                      <a:endParaRPr lang="fr-FR" sz="1200" b="1" i="1" dirty="0">
                        <a:latin typeface="Avenir Next LT Pro" panose="020B05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/>
                        <a:t>P5</a:t>
                      </a:r>
                      <a:endParaRPr lang="fr-FR" sz="1200" b="1" i="1" dirty="0">
                        <a:latin typeface="Avenir Next LT Pro" panose="020B05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/>
                        <a:t>P6</a:t>
                      </a:r>
                      <a:endParaRPr lang="fr-FR" sz="1200" b="1" i="1" dirty="0">
                        <a:latin typeface="Avenir Next LT Pro" panose="020B05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/>
                        <a:t>P7</a:t>
                      </a:r>
                      <a:endParaRPr lang="fr-FR" sz="1200" b="1" i="1" dirty="0">
                        <a:latin typeface="Avenir Next LT Pro" panose="020B05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/>
                        <a:t>P8</a:t>
                      </a:r>
                      <a:endParaRPr lang="fr-FR" sz="1200" b="1" i="1" dirty="0">
                        <a:latin typeface="Avenir Next LT Pro" panose="020B05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/>
                        <a:t>P9</a:t>
                      </a:r>
                      <a:endParaRPr lang="fr-FR" sz="1200" b="1" i="1" dirty="0">
                        <a:latin typeface="Avenir Next LT Pro" panose="020B05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57741320"/>
                  </a:ext>
                </a:extLst>
              </a:tr>
              <a:tr h="442050">
                <a:tc>
                  <a:txBody>
                    <a:bodyPr/>
                    <a:lstStyle/>
                    <a:p>
                      <a:pPr algn="ctr"/>
                      <a:endParaRPr lang="fr-FR" sz="1200" i="1" dirty="0">
                        <a:latin typeface="Playfair Display" panose="00000500000000000000" pitchFamily="2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latin typeface="Playfair Display" panose="00000500000000000000" pitchFamily="2" charset="0"/>
                        </a:rPr>
                        <a:t>Sommaire / Edito</a:t>
                      </a:r>
                      <a:endParaRPr lang="fr-FR" sz="1200" i="1" dirty="0">
                        <a:latin typeface="Playfair Display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latin typeface="Playfair Display" panose="00000500000000000000" pitchFamily="2" charset="0"/>
                        </a:rPr>
                        <a:t>Sommaire / Edito</a:t>
                      </a:r>
                      <a:endParaRPr lang="fr-FR" sz="1200" i="1" dirty="0">
                        <a:latin typeface="Playfair Display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latin typeface="Playfair Display" panose="00000500000000000000" pitchFamily="2" charset="0"/>
                        </a:rPr>
                        <a:t>Pages News</a:t>
                      </a:r>
                      <a:endParaRPr lang="fr-FR" sz="1200" i="1" dirty="0">
                        <a:latin typeface="Playfair Display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latin typeface="Playfair Display" panose="00000500000000000000" pitchFamily="2" charset="0"/>
                        </a:rPr>
                        <a:t>Pages News</a:t>
                      </a:r>
                      <a:endParaRPr lang="fr-FR" sz="1200" i="1" dirty="0">
                        <a:latin typeface="Playfair Display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latin typeface="Playfair Display" panose="00000500000000000000" pitchFamily="2" charset="0"/>
                        </a:rPr>
                        <a:t>Dossier de Une : Thématique majeure</a:t>
                      </a:r>
                      <a:endParaRPr lang="fr-FR" sz="1200" i="1" dirty="0">
                        <a:latin typeface="Playfair Display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latin typeface="Playfair Display" panose="00000500000000000000" pitchFamily="2" charset="0"/>
                        </a:rPr>
                        <a:t>Dossier de Une : Thématique majeure</a:t>
                      </a:r>
                      <a:endParaRPr lang="fr-FR" sz="1200" i="1" dirty="0">
                        <a:latin typeface="Playfair Display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latin typeface="Playfair Display" panose="00000500000000000000" pitchFamily="2" charset="0"/>
                        </a:rPr>
                        <a:t>Dossier de Une : Thématique majeure</a:t>
                      </a:r>
                      <a:endParaRPr lang="fr-FR" sz="1200" i="1" dirty="0">
                        <a:latin typeface="Playfair Display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latin typeface="Playfair Display" panose="00000500000000000000" pitchFamily="2" charset="0"/>
                        </a:rPr>
                        <a:t>Dossier de Une : Thématique majeure</a:t>
                      </a:r>
                      <a:endParaRPr lang="fr-FR" sz="1200" i="1" dirty="0">
                        <a:latin typeface="Playfair Display" panose="00000500000000000000" pitchFamily="2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66651"/>
                  </a:ext>
                </a:extLst>
              </a:tr>
              <a:tr h="221816"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Playfair Display" panose="00000500000000000000" pitchFamily="2" charset="0"/>
                        </a:rPr>
                        <a:t>P10</a:t>
                      </a:r>
                      <a:endParaRPr lang="fr-FR" sz="1200" b="1" i="1" dirty="0">
                        <a:latin typeface="Playfair Display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Playfair Display" panose="00000500000000000000" pitchFamily="2" charset="0"/>
                        </a:rPr>
                        <a:t>P11</a:t>
                      </a:r>
                      <a:endParaRPr lang="fr-FR" sz="1200" b="1" i="1" dirty="0">
                        <a:latin typeface="Playfair Display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Playfair Display" panose="00000500000000000000" pitchFamily="2" charset="0"/>
                        </a:rPr>
                        <a:t>P12</a:t>
                      </a:r>
                      <a:endParaRPr lang="fr-FR" sz="1200" b="1" i="1" dirty="0">
                        <a:latin typeface="Playfair Display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Playfair Display" panose="00000500000000000000" pitchFamily="2" charset="0"/>
                        </a:rPr>
                        <a:t>P13</a:t>
                      </a:r>
                      <a:endParaRPr lang="fr-FR" sz="1200" b="1" i="1" dirty="0">
                        <a:latin typeface="Playfair Display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Playfair Display" panose="00000500000000000000" pitchFamily="2" charset="0"/>
                        </a:rPr>
                        <a:t>P14</a:t>
                      </a:r>
                      <a:endParaRPr lang="fr-FR" sz="1200" b="1" i="1" dirty="0">
                        <a:latin typeface="Playfair Display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Playfair Display" panose="00000500000000000000" pitchFamily="2" charset="0"/>
                        </a:rPr>
                        <a:t>P15</a:t>
                      </a:r>
                      <a:endParaRPr lang="fr-FR" sz="1200" b="1" i="1" dirty="0">
                        <a:latin typeface="Playfair Display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Playfair Display" panose="00000500000000000000" pitchFamily="2" charset="0"/>
                        </a:rPr>
                        <a:t>P16</a:t>
                      </a:r>
                      <a:endParaRPr lang="fr-FR" sz="1200" b="1" i="1" dirty="0">
                        <a:latin typeface="Playfair Display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Playfair Display" panose="00000500000000000000" pitchFamily="2" charset="0"/>
                        </a:rPr>
                        <a:t>P17</a:t>
                      </a:r>
                      <a:endParaRPr lang="fr-FR" sz="1200" b="1" i="1" dirty="0">
                        <a:latin typeface="Playfair Display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latin typeface="Playfair Display" panose="00000500000000000000" pitchFamily="2" charset="0"/>
                        </a:rPr>
                        <a:t>P18</a:t>
                      </a:r>
                      <a:endParaRPr lang="fr-FR" sz="1200" b="1" i="1" dirty="0">
                        <a:latin typeface="Playfair Display" panose="00000500000000000000" pitchFamily="2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98713611"/>
                  </a:ext>
                </a:extLst>
              </a:tr>
              <a:tr h="50118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latin typeface="Playfair Display" panose="00000500000000000000" pitchFamily="2" charset="0"/>
                        </a:rPr>
                        <a:t>Page shopping innovation</a:t>
                      </a:r>
                      <a:endParaRPr lang="fr-FR" sz="1200" i="1" dirty="0">
                        <a:latin typeface="Playfair Display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latin typeface="Playfair Display" panose="00000500000000000000" pitchFamily="2" charset="0"/>
                        </a:rPr>
                        <a:t>Sujet Tendance </a:t>
                      </a:r>
                      <a:endParaRPr lang="fr-FR" sz="1200" i="1" dirty="0">
                        <a:latin typeface="Playfair Display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latin typeface="Playfair Display" panose="00000500000000000000" pitchFamily="2" charset="0"/>
                        </a:rPr>
                        <a:t>Reportage Producteur local</a:t>
                      </a:r>
                      <a:endParaRPr lang="fr-FR" sz="1200" i="1" dirty="0">
                        <a:latin typeface="Playfair Display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latin typeface="Playfair Display" panose="00000500000000000000" pitchFamily="2" charset="0"/>
                        </a:rPr>
                        <a:t>Reportage Producteur local</a:t>
                      </a:r>
                      <a:endParaRPr lang="fr-FR" sz="1200" i="0" dirty="0">
                        <a:latin typeface="Playfair Display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latin typeface="Playfair Display" panose="00000500000000000000" pitchFamily="2" charset="0"/>
                        </a:rPr>
                        <a:t>Reportage Producteur local</a:t>
                      </a:r>
                      <a:endParaRPr lang="fr-FR" sz="1200" i="0" dirty="0">
                        <a:latin typeface="Playfair Display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latin typeface="Playfair Display" panose="00000500000000000000" pitchFamily="2" charset="0"/>
                        </a:rPr>
                        <a:t>Page </a:t>
                      </a:r>
                      <a:r>
                        <a:rPr lang="fr-FR" sz="1200" dirty="0" err="1">
                          <a:latin typeface="Playfair Display" panose="00000500000000000000" pitchFamily="2" charset="0"/>
                        </a:rPr>
                        <a:t>AutoPromo</a:t>
                      </a:r>
                      <a:endParaRPr lang="fr-FR" sz="1200" i="1" dirty="0">
                        <a:latin typeface="Playfair Display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latin typeface="Playfair Display" panose="00000500000000000000" pitchFamily="2" charset="0"/>
                        </a:rPr>
                        <a:t>Idées Recette </a:t>
                      </a:r>
                      <a:br>
                        <a:rPr lang="fr-FR" sz="1200" dirty="0">
                          <a:latin typeface="Playfair Display" panose="00000500000000000000" pitchFamily="2" charset="0"/>
                        </a:rPr>
                      </a:br>
                      <a:r>
                        <a:rPr lang="fr-FR" sz="1050" dirty="0">
                          <a:latin typeface="Playfair Display" panose="00000500000000000000" pitchFamily="2" charset="0"/>
                        </a:rPr>
                        <a:t>sur une thématique</a:t>
                      </a:r>
                      <a:endParaRPr lang="fr-FR" sz="1200" i="1" dirty="0">
                        <a:latin typeface="Playfair Display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Playfair Display" panose="00000500000000000000" pitchFamily="2" charset="0"/>
                        </a:rPr>
                        <a:t>Idées Recette </a:t>
                      </a:r>
                      <a:br>
                        <a:rPr kumimoji="0" lang="fr-FR" sz="12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Playfair Display" panose="00000500000000000000" pitchFamily="2" charset="0"/>
                        </a:rPr>
                      </a:br>
                      <a:r>
                        <a:rPr kumimoji="0" lang="fr-FR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Playfair Display" panose="00000500000000000000" pitchFamily="2" charset="0"/>
                        </a:rPr>
                        <a:t>sur une thématique</a:t>
                      </a:r>
                      <a:endParaRPr kumimoji="0" lang="fr-FR" sz="12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Playfair Display" panose="00000500000000000000" pitchFamily="2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200" kern="1200" dirty="0">
                          <a:solidFill>
                            <a:schemeClr val="bg1"/>
                          </a:solidFill>
                          <a:latin typeface="Playfair Display" panose="00000500000000000000" pitchFamily="2" charset="0"/>
                        </a:rPr>
                        <a:t>Focus sur un métier Trad</a:t>
                      </a:r>
                      <a:endParaRPr lang="fr-FR" sz="1200" kern="1200" dirty="0">
                        <a:solidFill>
                          <a:schemeClr val="bg1"/>
                        </a:solidFill>
                        <a:latin typeface="Playfair Display" panose="00000500000000000000" pitchFamily="2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37796127"/>
                  </a:ext>
                </a:extLst>
              </a:tr>
              <a:tr h="22181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/>
                        <a:t>P19</a:t>
                      </a:r>
                      <a:endParaRPr lang="fr-FR" sz="1200" b="1" i="1" dirty="0">
                        <a:latin typeface="Avenir Next LT Pro" panose="020B05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/>
                        <a:t>Der de couv</a:t>
                      </a:r>
                      <a:endParaRPr lang="fr-FR" sz="1200" b="1" i="1" dirty="0">
                        <a:latin typeface="Avenir Next LT Pro" panose="020B05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sz="1200" i="1" dirty="0">
                        <a:latin typeface="Avenir Next LT Pro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i="1" dirty="0">
                        <a:latin typeface="Avenir Next LT Pro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i="1" dirty="0">
                        <a:latin typeface="Avenir Next LT Pro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i="1" dirty="0">
                        <a:latin typeface="Avenir Next LT Pro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i="1" dirty="0">
                        <a:latin typeface="Avenir Next LT Pro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i="1" dirty="0">
                        <a:latin typeface="Avenir Next LT Pro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i="1" dirty="0">
                        <a:latin typeface="Avenir Next LT Pro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4673704"/>
                  </a:ext>
                </a:extLst>
              </a:tr>
              <a:tr h="643415">
                <a:tc>
                  <a:txBody>
                    <a:bodyPr/>
                    <a:lstStyle/>
                    <a:p>
                      <a:pPr algn="ctr"/>
                      <a:r>
                        <a:rPr lang="fr-FR" sz="1200" dirty="0">
                          <a:latin typeface="Playfair Display" panose="00000500000000000000" pitchFamily="2" charset="0"/>
                        </a:rPr>
                        <a:t>Sujet</a:t>
                      </a:r>
                      <a:br>
                        <a:rPr lang="fr-FR" sz="1200" dirty="0">
                          <a:latin typeface="Playfair Display" panose="00000500000000000000" pitchFamily="2" charset="0"/>
                        </a:rPr>
                      </a:br>
                      <a:r>
                        <a:rPr lang="fr-FR" sz="1200" dirty="0">
                          <a:latin typeface="Playfair Display" panose="00000500000000000000" pitchFamily="2" charset="0"/>
                        </a:rPr>
                        <a:t>MDD</a:t>
                      </a:r>
                      <a:endParaRPr lang="fr-FR" sz="1200" i="1" dirty="0">
                        <a:latin typeface="Playfair Display" panose="00000500000000000000" pitchFamily="2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fr-FR" sz="1200" dirty="0">
                        <a:latin typeface="Playfair Display" panose="00000500000000000000" pitchFamily="2" charset="0"/>
                      </a:endParaRPr>
                    </a:p>
                    <a:p>
                      <a:pPr algn="ctr"/>
                      <a:endParaRPr lang="fr-FR" sz="1200" i="1" dirty="0">
                        <a:latin typeface="Playfair Display" panose="00000500000000000000" pitchFamily="2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i="1" dirty="0">
                        <a:latin typeface="Avenir Next LT Pro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i="1" dirty="0">
                        <a:latin typeface="Avenir Next LT Pro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i="1" dirty="0">
                        <a:latin typeface="Avenir Next LT Pro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200" i="1" dirty="0">
                        <a:latin typeface="Avenir Next LT Pro" panose="020B0504020202020204" pitchFamily="34" charset="0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fr-FR" sz="1200" kern="1200" dirty="0">
                        <a:solidFill>
                          <a:schemeClr val="dk1"/>
                        </a:solidFill>
                        <a:latin typeface="Avenir Next LT Pro" panose="020B05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fr-FR" sz="1200" kern="1200" dirty="0">
                        <a:solidFill>
                          <a:schemeClr val="dk1"/>
                        </a:solidFill>
                        <a:latin typeface="Avenir Next LT Pro" panose="020B05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chemeClr val="dk1"/>
                        </a:solidFill>
                        <a:latin typeface="Avenir Next LT Pro" panose="020B0504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74432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018587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80758FC3-4406-EFE0-4E8B-D9AB750C13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579" y="0"/>
            <a:ext cx="96968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89663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EC257CAB-BC50-219E-ED31-65128EBA25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579" y="0"/>
            <a:ext cx="96968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31019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59A5FBDF-741C-DD56-FE62-8F49473D30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579" y="0"/>
            <a:ext cx="96968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21871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01FD2C5-397C-D3C3-7B6A-DF2460C042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579" y="0"/>
            <a:ext cx="96968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73539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73DA57D0-0F3A-0613-D551-81D43DC613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579" y="0"/>
            <a:ext cx="96968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5299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1FAB9D2-CE3B-0DB2-CE10-2E67A4422D02}"/>
              </a:ext>
            </a:extLst>
          </p:cNvPr>
          <p:cNvSpPr/>
          <p:nvPr/>
        </p:nvSpPr>
        <p:spPr>
          <a:xfrm>
            <a:off x="912831" y="1676215"/>
            <a:ext cx="6477014" cy="11927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86AC2442-AE92-9463-29D4-EE8C8B9D5ABB}"/>
              </a:ext>
            </a:extLst>
          </p:cNvPr>
          <p:cNvSpPr txBox="1"/>
          <p:nvPr/>
        </p:nvSpPr>
        <p:spPr bwMode="auto">
          <a:xfrm>
            <a:off x="806814" y="1524549"/>
            <a:ext cx="9439155" cy="54187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fr-FR" sz="3200" b="1" dirty="0">
                <a:latin typeface="Playfair Display" panose="00000500000000000000" pitchFamily="2" charset="0"/>
                <a:ea typeface="+mj-ea"/>
                <a:cs typeface="+mj-cs"/>
              </a:rPr>
              <a:t>Nouveau support – Consumer </a:t>
            </a:r>
            <a:r>
              <a:rPr lang="fr-FR" sz="3200" b="1" dirty="0" err="1">
                <a:latin typeface="Playfair Display" panose="00000500000000000000" pitchFamily="2" charset="0"/>
                <a:ea typeface="+mj-ea"/>
                <a:cs typeface="+mj-cs"/>
              </a:rPr>
              <a:t>Mag</a:t>
            </a:r>
            <a:br>
              <a:rPr lang="fr-FR" sz="3200" b="1" dirty="0">
                <a:latin typeface="Playfair Display" panose="00000500000000000000" pitchFamily="2" charset="0"/>
                <a:cs typeface="Calibri Light" panose="020F0302020204030204" pitchFamily="34" charset="0"/>
              </a:rPr>
            </a:br>
            <a:endParaRPr kumimoji="0" lang="fr-FR" sz="2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layfair Display" panose="00000500000000000000" pitchFamily="2" charset="0"/>
              <a:cs typeface="Calibri Light" panose="020F030202020403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CD57651-3119-E49D-4959-8940B00BEA7C}"/>
              </a:ext>
            </a:extLst>
          </p:cNvPr>
          <p:cNvSpPr txBox="1"/>
          <p:nvPr/>
        </p:nvSpPr>
        <p:spPr>
          <a:xfrm>
            <a:off x="806814" y="487195"/>
            <a:ext cx="6096000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QUELS CHALLENGES </a:t>
            </a: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fr-FR" b="1" dirty="0">
                <a:latin typeface="Avenir Next LT Pro" panose="020B0504020202020204" pitchFamily="34" charset="0"/>
                <a:ea typeface="+mj-ea"/>
                <a:cs typeface="+mj-cs"/>
              </a:rPr>
              <a:t>SUR LES </a:t>
            </a: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CANAUX DE COMMUNICATION EN 2023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1EF9BAA-8247-B3F4-B109-A16CEC48C3AF}"/>
              </a:ext>
            </a:extLst>
          </p:cNvPr>
          <p:cNvSpPr txBox="1"/>
          <p:nvPr/>
        </p:nvSpPr>
        <p:spPr>
          <a:xfrm>
            <a:off x="806814" y="1956430"/>
            <a:ext cx="580602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Budget du </a:t>
            </a:r>
            <a:r>
              <a:rPr lang="fr-FR" b="1" dirty="0" err="1">
                <a:effectLst/>
                <a:latin typeface="Avenir Next LT Pro" panose="020B0504020202020204" pitchFamily="34" charset="0"/>
                <a:ea typeface="Calibri" panose="020F0502020204030204" pitchFamily="34" charset="0"/>
              </a:rPr>
              <a:t>mag</a:t>
            </a:r>
            <a:endParaRPr lang="fr-FR" dirty="0">
              <a:effectLst/>
              <a:latin typeface="Avenir Next LT Pro" panose="020B05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9177FC8-B52B-D068-C597-726CF3CE58D5}"/>
              </a:ext>
            </a:extLst>
          </p:cNvPr>
          <p:cNvSpPr txBox="1"/>
          <p:nvPr/>
        </p:nvSpPr>
        <p:spPr>
          <a:xfrm>
            <a:off x="912831" y="1947151"/>
            <a:ext cx="8784771" cy="4985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br>
              <a:rPr lang="fr-FR" sz="1400" dirty="0">
                <a:latin typeface="Avenir Next LT Pro" panose="020B0504020202020204" pitchFamily="34" charset="0"/>
              </a:rPr>
            </a:br>
            <a:r>
              <a:rPr lang="fr-FR" sz="1400" dirty="0">
                <a:latin typeface="Avenir Next LT Pro" panose="020B0504020202020204" pitchFamily="34" charset="0"/>
              </a:rPr>
              <a:t> </a:t>
            </a:r>
            <a:endParaRPr lang="fr-FR" sz="1200" b="0" i="0" u="none" strike="noStrike" baseline="0" dirty="0">
              <a:solidFill>
                <a:srgbClr val="000000"/>
              </a:solidFill>
              <a:latin typeface="Avenir Next LT Pro" panose="020B0504020202020204" pitchFamily="34" charset="0"/>
            </a:endParaRPr>
          </a:p>
          <a:p>
            <a:r>
              <a:rPr lang="fr-FR" sz="1200" b="0" i="0" u="none" strike="noStrike" baseline="0" dirty="0">
                <a:solidFill>
                  <a:srgbClr val="000000"/>
                </a:solidFill>
                <a:latin typeface="Avenir Next LT Pro" panose="020B0504020202020204" pitchFamily="34" charset="0"/>
              </a:rPr>
              <a:t> </a:t>
            </a:r>
            <a:r>
              <a:rPr lang="fr-FR" sz="1200" b="1" i="0" u="none" strike="noStrike" baseline="0" dirty="0">
                <a:solidFill>
                  <a:srgbClr val="000000"/>
                </a:solidFill>
                <a:latin typeface="Avenir Next LT Pro" panose="020B0504020202020204" pitchFamily="34" charset="0"/>
              </a:rPr>
              <a:t>CONTENUS EDITORIAUX &amp; PAGES FINALISEES 				</a:t>
            </a:r>
            <a:r>
              <a:rPr lang="fr-FR" sz="1200" b="0" i="0" u="none" strike="noStrike" baseline="0" dirty="0">
                <a:solidFill>
                  <a:srgbClr val="000000"/>
                </a:solidFill>
                <a:latin typeface="Avenir Next LT Pro" panose="020B0504020202020204" pitchFamily="34" charset="0"/>
              </a:rPr>
              <a:t>10 000 € </a:t>
            </a:r>
          </a:p>
          <a:p>
            <a:r>
              <a:rPr lang="fr-FR" sz="1200" b="0" i="0" u="none" strike="noStrike" baseline="0" dirty="0">
                <a:solidFill>
                  <a:srgbClr val="000000"/>
                </a:solidFill>
                <a:latin typeface="Avenir Next LT Pro" panose="020B0504020202020204" pitchFamily="34" charset="0"/>
              </a:rPr>
              <a:t>Réalisation des doubles pages suivantes : </a:t>
            </a:r>
          </a:p>
          <a:p>
            <a:r>
              <a:rPr lang="fr-FR" sz="1200" b="0" i="0" u="none" strike="noStrike" baseline="0" dirty="0">
                <a:solidFill>
                  <a:srgbClr val="000000"/>
                </a:solidFill>
                <a:latin typeface="Avenir Next LT Pro" panose="020B0504020202020204" pitchFamily="34" charset="0"/>
              </a:rPr>
              <a:t>&gt; Edito/sommaire </a:t>
            </a:r>
          </a:p>
          <a:p>
            <a:r>
              <a:rPr lang="fr-FR" sz="1200" b="0" i="0" u="none" strike="noStrike" baseline="0" dirty="0">
                <a:solidFill>
                  <a:srgbClr val="000000"/>
                </a:solidFill>
                <a:latin typeface="Avenir Next LT Pro" panose="020B0504020202020204" pitchFamily="34" charset="0"/>
              </a:rPr>
              <a:t>&gt; Tendance </a:t>
            </a:r>
          </a:p>
          <a:p>
            <a:r>
              <a:rPr lang="fr-FR" sz="1200" b="0" i="0" u="none" strike="noStrike" baseline="0" dirty="0">
                <a:solidFill>
                  <a:srgbClr val="000000"/>
                </a:solidFill>
                <a:latin typeface="Avenir Next LT Pro" panose="020B0504020202020204" pitchFamily="34" charset="0"/>
              </a:rPr>
              <a:t>&gt; Nouveautés &gt; Interview d’experts </a:t>
            </a:r>
          </a:p>
          <a:p>
            <a:r>
              <a:rPr lang="fr-FR" sz="1200" b="0" i="0" u="none" strike="noStrike" baseline="0" dirty="0">
                <a:solidFill>
                  <a:srgbClr val="000000"/>
                </a:solidFill>
                <a:latin typeface="Avenir Next LT Pro" panose="020B0504020202020204" pitchFamily="34" charset="0"/>
              </a:rPr>
              <a:t>&gt; Création et réalisation maquette graphique finalisée </a:t>
            </a:r>
          </a:p>
          <a:p>
            <a:r>
              <a:rPr lang="fr-FR" sz="1200" b="0" i="0" u="none" strike="noStrike" baseline="0" dirty="0">
                <a:solidFill>
                  <a:srgbClr val="000000"/>
                </a:solidFill>
                <a:latin typeface="Avenir Next LT Pro" panose="020B0504020202020204" pitchFamily="34" charset="0"/>
              </a:rPr>
              <a:t>&gt; Recherche et sélection photos </a:t>
            </a:r>
          </a:p>
          <a:p>
            <a:r>
              <a:rPr lang="fr-FR" sz="1200" b="0" i="0" u="none" strike="noStrike" baseline="0" dirty="0">
                <a:solidFill>
                  <a:srgbClr val="000000"/>
                </a:solidFill>
                <a:latin typeface="Avenir Next LT Pro" panose="020B0504020202020204" pitchFamily="34" charset="0"/>
              </a:rPr>
              <a:t>&gt; Brief intention de shoot 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fr-FR" sz="1200" b="0" i="0" u="none" strike="noStrike" baseline="0" dirty="0">
                <a:solidFill>
                  <a:srgbClr val="000000"/>
                </a:solidFill>
                <a:latin typeface="Avenir Next LT Pro" panose="020B0504020202020204" pitchFamily="34" charset="0"/>
              </a:rPr>
              <a:t>Copy-</a:t>
            </a:r>
            <a:r>
              <a:rPr lang="fr-FR" sz="1200" b="0" i="0" u="none" strike="noStrike" baseline="0" dirty="0" err="1">
                <a:solidFill>
                  <a:srgbClr val="000000"/>
                </a:solidFill>
                <a:latin typeface="Avenir Next LT Pro" panose="020B0504020202020204" pitchFamily="34" charset="0"/>
              </a:rPr>
              <a:t>Writing</a:t>
            </a:r>
            <a:r>
              <a:rPr lang="fr-FR" sz="1200" b="0" i="0" u="none" strike="noStrike" baseline="0" dirty="0">
                <a:solidFill>
                  <a:srgbClr val="000000"/>
                </a:solidFill>
                <a:latin typeface="Avenir Next LT Pro" panose="020B0504020202020204" pitchFamily="34" charset="0"/>
              </a:rPr>
              <a:t> : </a:t>
            </a:r>
            <a:r>
              <a:rPr lang="fr-FR" sz="1200" b="0" i="0" u="none" strike="noStrike" baseline="0" dirty="0" err="1">
                <a:solidFill>
                  <a:srgbClr val="000000"/>
                </a:solidFill>
                <a:latin typeface="Avenir Next LT Pro" panose="020B0504020202020204" pitchFamily="34" charset="0"/>
              </a:rPr>
              <a:t>sourcing</a:t>
            </a:r>
            <a:r>
              <a:rPr lang="fr-FR" sz="1200" b="0" i="0" u="none" strike="noStrike" baseline="0" dirty="0">
                <a:solidFill>
                  <a:srgbClr val="000000"/>
                </a:solidFill>
                <a:latin typeface="Avenir Next LT Pro" panose="020B0504020202020204" pitchFamily="34" charset="0"/>
              </a:rPr>
              <a:t> information, définition des angles éditoriaux, rédaction des articles 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fr-FR" sz="1200" b="0" i="0" u="none" strike="noStrike" baseline="0" dirty="0">
              <a:solidFill>
                <a:srgbClr val="000000"/>
              </a:solidFill>
              <a:latin typeface="Avenir Next LT Pro" panose="020B0504020202020204" pitchFamily="34" charset="0"/>
            </a:endParaRPr>
          </a:p>
          <a:p>
            <a:r>
              <a:rPr lang="fr-FR" sz="1200" b="1" i="0" u="none" strike="noStrike" baseline="0" dirty="0">
                <a:solidFill>
                  <a:srgbClr val="000000"/>
                </a:solidFill>
                <a:latin typeface="Avenir Next LT Pro" panose="020B0504020202020204" pitchFamily="34" charset="0"/>
              </a:rPr>
              <a:t>REPORTAGES - INTERVIEW / SHOOTING – FRAIS TECHNIQUES &amp; DROITS</a:t>
            </a:r>
          </a:p>
          <a:p>
            <a:r>
              <a:rPr lang="fr-FR" sz="1200" b="1" i="0" u="none" strike="noStrike" baseline="0" dirty="0">
                <a:solidFill>
                  <a:srgbClr val="000000"/>
                </a:solidFill>
                <a:latin typeface="Avenir Next LT Pro" panose="020B0504020202020204" pitchFamily="34" charset="0"/>
              </a:rPr>
              <a:t>ACHAT D’ART (Hors shoot produits) </a:t>
            </a:r>
            <a:endParaRPr lang="fr-FR" sz="1200" b="0" i="0" u="none" strike="noStrike" baseline="0" dirty="0">
              <a:solidFill>
                <a:srgbClr val="000000"/>
              </a:solidFill>
              <a:latin typeface="Avenir Next LT Pro" panose="020B0504020202020204" pitchFamily="34" charset="0"/>
            </a:endParaRPr>
          </a:p>
          <a:p>
            <a:r>
              <a:rPr lang="fr-FR" sz="1200" b="1" i="0" u="none" strike="noStrike" baseline="0" dirty="0">
                <a:solidFill>
                  <a:srgbClr val="000000"/>
                </a:solidFill>
                <a:latin typeface="Avenir Next LT Pro" panose="020B0504020202020204" pitchFamily="34" charset="0"/>
              </a:rPr>
              <a:t>Forfait par numéro						</a:t>
            </a:r>
            <a:r>
              <a:rPr lang="fr-FR" sz="1200" dirty="0">
                <a:solidFill>
                  <a:srgbClr val="000000"/>
                </a:solidFill>
                <a:latin typeface="Avenir Next LT Pro" panose="020B0504020202020204" pitchFamily="34" charset="0"/>
              </a:rPr>
              <a:t>4</a:t>
            </a:r>
            <a:r>
              <a:rPr lang="fr-FR" sz="1200" b="0" i="0" u="none" strike="noStrike" baseline="0" dirty="0">
                <a:solidFill>
                  <a:srgbClr val="000000"/>
                </a:solidFill>
                <a:latin typeface="Avenir Next LT Pro" panose="020B0504020202020204" pitchFamily="34" charset="0"/>
              </a:rPr>
              <a:t>000 €</a:t>
            </a:r>
          </a:p>
          <a:p>
            <a:r>
              <a:rPr lang="fr-FR" sz="1200" b="0" i="0" u="none" strike="noStrike" baseline="0" dirty="0">
                <a:solidFill>
                  <a:srgbClr val="000000"/>
                </a:solidFill>
                <a:latin typeface="Avenir Next LT Pro" panose="020B0504020202020204" pitchFamily="34" charset="0"/>
              </a:rPr>
              <a:t>1 reportage producteur</a:t>
            </a:r>
          </a:p>
          <a:p>
            <a:r>
              <a:rPr lang="fr-FR" sz="1200" dirty="0">
                <a:solidFill>
                  <a:srgbClr val="000000"/>
                </a:solidFill>
                <a:latin typeface="Avenir Next LT Pro" panose="020B0504020202020204" pitchFamily="34" charset="0"/>
              </a:rPr>
              <a:t>1 interview Nutritionniste</a:t>
            </a:r>
          </a:p>
          <a:p>
            <a:r>
              <a:rPr lang="fr-FR" sz="1200" b="0" i="0" u="none" strike="noStrike" baseline="0" dirty="0">
                <a:solidFill>
                  <a:srgbClr val="000000"/>
                </a:solidFill>
                <a:latin typeface="Avenir Next LT Pro" panose="020B0504020202020204" pitchFamily="34" charset="0"/>
              </a:rPr>
              <a:t>1 </a:t>
            </a:r>
            <a:r>
              <a:rPr lang="fr-FR" sz="1200" dirty="0">
                <a:solidFill>
                  <a:srgbClr val="000000"/>
                </a:solidFill>
                <a:latin typeface="Avenir Next LT Pro" panose="020B0504020202020204" pitchFamily="34" charset="0"/>
              </a:rPr>
              <a:t>parole de pros</a:t>
            </a:r>
            <a:endParaRPr lang="fr-FR" sz="1200" b="0" i="0" u="none" strike="noStrike" baseline="0" dirty="0">
              <a:solidFill>
                <a:srgbClr val="000000"/>
              </a:solidFill>
              <a:latin typeface="Avenir Next LT Pro" panose="020B0504020202020204" pitchFamily="34" charset="0"/>
            </a:endParaRPr>
          </a:p>
          <a:p>
            <a:r>
              <a:rPr lang="fr-FR" sz="1200" b="0" i="0" u="none" strike="noStrike" baseline="0" dirty="0">
                <a:solidFill>
                  <a:srgbClr val="000000"/>
                </a:solidFill>
                <a:latin typeface="Avenir Next LT Pro" panose="020B0504020202020204" pitchFamily="34" charset="0"/>
              </a:rPr>
              <a:t>&gt; </a:t>
            </a:r>
            <a:r>
              <a:rPr lang="fr-FR" sz="1200" b="0" i="0" u="none" strike="noStrike" baseline="0" dirty="0" err="1">
                <a:solidFill>
                  <a:srgbClr val="000000"/>
                </a:solidFill>
                <a:latin typeface="Avenir Next LT Pro" panose="020B0504020202020204" pitchFamily="34" charset="0"/>
              </a:rPr>
              <a:t>Photoshoot</a:t>
            </a:r>
            <a:r>
              <a:rPr lang="fr-FR" sz="1200" b="0" i="0" u="none" strike="noStrike" baseline="0" dirty="0">
                <a:solidFill>
                  <a:srgbClr val="000000"/>
                </a:solidFill>
                <a:latin typeface="Avenir Next LT Pro" panose="020B0504020202020204" pitchFamily="34" charset="0"/>
              </a:rPr>
              <a:t> ambiance, portrait &amp; plats </a:t>
            </a:r>
          </a:p>
          <a:p>
            <a:r>
              <a:rPr lang="fr-FR" sz="1200" b="0" i="0" u="none" strike="noStrike" baseline="0" dirty="0">
                <a:solidFill>
                  <a:srgbClr val="000000"/>
                </a:solidFill>
                <a:latin typeface="Avenir Next LT Pro" panose="020B0504020202020204" pitchFamily="34" charset="0"/>
              </a:rPr>
              <a:t>&gt; Style reportage avec et sans personnage </a:t>
            </a:r>
          </a:p>
          <a:p>
            <a:r>
              <a:rPr lang="fr-FR" sz="1200" b="0" i="1" u="none" strike="noStrike" baseline="0" dirty="0">
                <a:solidFill>
                  <a:srgbClr val="000000"/>
                </a:solidFill>
                <a:latin typeface="Avenir Next LT Pro" panose="020B0504020202020204" pitchFamily="34" charset="0"/>
              </a:rPr>
              <a:t>Intégrant forfait frais de déplacement du reporter / photographe uniquement, sauf si frais exceptionnels liés à la distance, à la durée… ; le cas échéant un devis de frais sera transmis pour accord préalable. Cession ferme et définitive de droits France (</a:t>
            </a:r>
            <a:r>
              <a:rPr lang="fr-FR" sz="1200" b="0" i="1" u="none" strike="noStrike" baseline="0" dirty="0" err="1">
                <a:solidFill>
                  <a:srgbClr val="000000"/>
                </a:solidFill>
                <a:latin typeface="Avenir Next LT Pro" panose="020B0504020202020204" pitchFamily="34" charset="0"/>
              </a:rPr>
              <a:t>print</a:t>
            </a:r>
            <a:r>
              <a:rPr lang="fr-FR" sz="1200" b="0" i="1" u="none" strike="noStrike" baseline="0" dirty="0">
                <a:solidFill>
                  <a:srgbClr val="000000"/>
                </a:solidFill>
                <a:latin typeface="Avenir Next LT Pro" panose="020B0504020202020204" pitchFamily="34" charset="0"/>
              </a:rPr>
              <a:t> &amp; web), à titre exclusif  Hors droits des personnes photographiées </a:t>
            </a:r>
            <a:endParaRPr lang="fr-FR" sz="1200" b="0" i="0" u="none" strike="noStrike" baseline="0" dirty="0">
              <a:solidFill>
                <a:srgbClr val="000000"/>
              </a:solidFill>
              <a:latin typeface="Avenir Next LT Pro" panose="020B0504020202020204" pitchFamily="34" charset="0"/>
            </a:endParaRPr>
          </a:p>
          <a:p>
            <a:r>
              <a:rPr lang="fr-FR" sz="1200" b="0" i="0" u="none" strike="noStrike" baseline="0" dirty="0">
                <a:solidFill>
                  <a:srgbClr val="000000"/>
                </a:solidFill>
                <a:latin typeface="Avenir Next LT Pro" panose="020B0504020202020204" pitchFamily="34" charset="0"/>
              </a:rPr>
              <a:t>Achat d’art 15 visuels, retouches, traitement visuels 				 </a:t>
            </a:r>
            <a:br>
              <a:rPr lang="fr-FR" sz="1400" dirty="0">
                <a:latin typeface="Avenir Next LT Pro" panose="020B0504020202020204" pitchFamily="34" charset="0"/>
              </a:rPr>
            </a:br>
            <a:endParaRPr lang="fr-FR" sz="1400" dirty="0">
              <a:latin typeface="Avenir Next LT Pro" panose="020B05040202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86890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6542CD43-D847-03AE-5023-E7924D23DA93}"/>
              </a:ext>
            </a:extLst>
          </p:cNvPr>
          <p:cNvSpPr txBox="1"/>
          <p:nvPr/>
        </p:nvSpPr>
        <p:spPr>
          <a:xfrm>
            <a:off x="2716696" y="2517913"/>
            <a:ext cx="291137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5400" b="1" dirty="0">
                <a:latin typeface="Playfair Display" panose="00000500000000000000" pitchFamily="2" charset="0"/>
              </a:rPr>
              <a:t>PISTE </a:t>
            </a:r>
            <a:r>
              <a:rPr lang="fr-FR" sz="8000" b="1" dirty="0">
                <a:latin typeface="Playfair Display" panose="00000500000000000000" pitchFamily="2" charset="0"/>
              </a:rPr>
              <a:t>1</a:t>
            </a:r>
            <a:r>
              <a:rPr lang="fr-FR" sz="5400" b="1" dirty="0">
                <a:latin typeface="Playfair Display" panose="00000500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684741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2BF106C-3487-F226-281A-51964C457E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8700" y="0"/>
            <a:ext cx="4834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0266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851AE5-FB07-547D-2FCD-18209E4E4093}"/>
              </a:ext>
            </a:extLst>
          </p:cNvPr>
          <p:cNvSpPr/>
          <p:nvPr/>
        </p:nvSpPr>
        <p:spPr>
          <a:xfrm>
            <a:off x="-92766" y="0"/>
            <a:ext cx="12284765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AE3EA99-E541-EE2E-3888-A625752BE2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428" y="0"/>
            <a:ext cx="96651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293655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711</Words>
  <Application>Microsoft Office PowerPoint</Application>
  <PresentationFormat>Grand écran</PresentationFormat>
  <Paragraphs>115</Paragraphs>
  <Slides>54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54</vt:i4>
      </vt:variant>
    </vt:vector>
  </HeadingPairs>
  <TitlesOfParts>
    <vt:vector size="61" baseType="lpstr">
      <vt:lpstr>Playfair Display</vt:lpstr>
      <vt:lpstr>Avenir Next LT Pro</vt:lpstr>
      <vt:lpstr>Wingdings</vt:lpstr>
      <vt:lpstr>Arial</vt:lpstr>
      <vt:lpstr>Calibri</vt:lpstr>
      <vt:lpstr>Helvetica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Jubert</dc:creator>
  <cp:lastModifiedBy>Aude Alario</cp:lastModifiedBy>
  <cp:revision>37</cp:revision>
  <cp:lastPrinted>2022-07-12T15:02:27Z</cp:lastPrinted>
  <dcterms:created xsi:type="dcterms:W3CDTF">2021-10-12T05:51:46Z</dcterms:created>
  <dcterms:modified xsi:type="dcterms:W3CDTF">2023-01-18T09:23:44Z</dcterms:modified>
</cp:coreProperties>
</file>