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4"/>
  </p:sldMasterIdLst>
  <p:notesMasterIdLst>
    <p:notesMasterId r:id="rId28"/>
  </p:notesMasterIdLst>
  <p:sldIdLst>
    <p:sldId id="258" r:id="rId5"/>
    <p:sldId id="1960" r:id="rId6"/>
    <p:sldId id="1961" r:id="rId7"/>
    <p:sldId id="1962" r:id="rId8"/>
    <p:sldId id="2007" r:id="rId9"/>
    <p:sldId id="2008" r:id="rId10"/>
    <p:sldId id="2009" r:id="rId11"/>
    <p:sldId id="1981" r:id="rId12"/>
    <p:sldId id="2005" r:id="rId13"/>
    <p:sldId id="2010" r:id="rId14"/>
    <p:sldId id="2011" r:id="rId15"/>
    <p:sldId id="2012" r:id="rId16"/>
    <p:sldId id="2004" r:id="rId17"/>
    <p:sldId id="2003" r:id="rId18"/>
    <p:sldId id="1886" r:id="rId19"/>
    <p:sldId id="1984" r:id="rId20"/>
    <p:sldId id="1990" r:id="rId21"/>
    <p:sldId id="2018" r:id="rId22"/>
    <p:sldId id="2014" r:id="rId23"/>
    <p:sldId id="2013" r:id="rId24"/>
    <p:sldId id="2015" r:id="rId25"/>
    <p:sldId id="2016" r:id="rId26"/>
    <p:sldId id="271" r:id="rId27"/>
  </p:sldIdLst>
  <p:sldSz cx="12192000" cy="6858000"/>
  <p:notesSz cx="6797675" cy="9926638"/>
  <p:embeddedFontLst>
    <p:embeddedFont>
      <p:font typeface="Avenir Next LT Pro" panose="020B0504020202020204" pitchFamily="34" charset="0"/>
      <p:regular r:id="rId29"/>
      <p:bold r:id="rId30"/>
      <p:italic r:id="rId31"/>
      <p:boldItalic r:id="rId32"/>
    </p:embeddedFont>
    <p:embeddedFont>
      <p:font typeface="CA Metro" panose="020B0604020202020204" charset="0"/>
      <p:regular r:id="rId33"/>
      <p:bold r:id="rId34"/>
    </p:embeddedFont>
    <p:embeddedFont>
      <p:font typeface="Helvetica" panose="020B0604020202020204" pitchFamily="34" charset="0"/>
      <p:regular r:id="rId35"/>
      <p:bold r:id="rId36"/>
      <p:italic r:id="rId37"/>
      <p:boldItalic r:id="rId38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600"/>
    <a:srgbClr val="00B050"/>
    <a:srgbClr val="FF0000"/>
    <a:srgbClr val="FFFFFF"/>
    <a:srgbClr val="004282"/>
    <a:srgbClr val="292929"/>
    <a:srgbClr val="FF9900"/>
    <a:srgbClr val="002B69"/>
    <a:srgbClr val="5D5D5D"/>
    <a:srgbClr val="D6EB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255" autoAdjust="0"/>
    <p:restoredTop sz="94576" autoAdjust="0"/>
  </p:normalViewPr>
  <p:slideViewPr>
    <p:cSldViewPr snapToGrid="0">
      <p:cViewPr varScale="1">
        <p:scale>
          <a:sx n="87" d="100"/>
          <a:sy n="87" d="100"/>
        </p:scale>
        <p:origin x="763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presProps" Target="presProps.xml"/><Relationship Id="rId21" Type="http://schemas.openxmlformats.org/officeDocument/2006/relationships/slide" Target="slides/slide17.xml"/><Relationship Id="rId34" Type="http://schemas.openxmlformats.org/officeDocument/2006/relationships/font" Target="fonts/font6.fntdata"/><Relationship Id="rId42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font" Target="fonts/font1.fntdata"/><Relationship Id="rId41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font" Target="fonts/font4.fntdata"/><Relationship Id="rId37" Type="http://schemas.openxmlformats.org/officeDocument/2006/relationships/font" Target="fonts/font9.fntdata"/><Relationship Id="rId40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notesMaster" Target="notesMasters/notesMaster1.xml"/><Relationship Id="rId36" Type="http://schemas.openxmlformats.org/officeDocument/2006/relationships/font" Target="fonts/font8.fntdata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font" Target="fonts/font3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font" Target="fonts/font2.fntdata"/><Relationship Id="rId35" Type="http://schemas.openxmlformats.org/officeDocument/2006/relationships/font" Target="fonts/font7.fntdata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font" Target="fonts/font5.fntdata"/><Relationship Id="rId38" Type="http://schemas.openxmlformats.org/officeDocument/2006/relationships/font" Target="fonts/font10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venir Next LT Pro" panose="020B050402020202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venir Next LT Pro" panose="020B0504020202020204" pitchFamily="34" charset="0"/>
              </a:defRPr>
            </a:lvl1pPr>
          </a:lstStyle>
          <a:p>
            <a:fld id="{B84EF604-7521-4278-9F04-D28BB98F1029}" type="datetimeFigureOut">
              <a:rPr lang="fr-FR" smtClean="0"/>
              <a:pPr/>
              <a:t>15/02/2024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venir Next LT Pro" panose="020B050402020202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venir Next LT Pro" panose="020B0504020202020204" pitchFamily="34" charset="0"/>
              </a:defRPr>
            </a:lvl1pPr>
          </a:lstStyle>
          <a:p>
            <a:fld id="{B113B0AC-776F-4213-B70C-F56AC74C9DCC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453188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+ Installer les Halles METRO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13B0AC-776F-4213-B70C-F56AC74C9DCC}" type="slidenum">
              <a:rPr lang="fr-FR" smtClean="0"/>
              <a:pPr/>
              <a:t>3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6730919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21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90662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22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32148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Mise en avant d’un chef qui se revendique clairement comme étant pro Metro avec la fierté de faire du Fait Maison avec des produits achetés chez Metro…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13B0AC-776F-4213-B70C-F56AC74C9DCC}" type="slidenum">
              <a:rPr lang="fr-FR" smtClean="0"/>
              <a:pPr/>
              <a:t>5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337378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Mise en avant d’un chef qui se revendique clairement comme étant pro Metro avec la fierté de faire du Fait Maison avec des produits achetés chez Metro…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13B0AC-776F-4213-B70C-F56AC74C9DCC}" type="slidenum">
              <a:rPr lang="fr-FR" smtClean="0"/>
              <a:pPr/>
              <a:t>8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2230003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15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80665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16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14885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17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30912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18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700214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19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067571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20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81234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F299E95-EA5A-45D5-834C-2185E1E381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99035" y="820190"/>
            <a:ext cx="9254765" cy="537556"/>
          </a:xfrm>
        </p:spPr>
        <p:txBody>
          <a:bodyPr/>
          <a:lstStyle>
            <a:lvl1pPr algn="r">
              <a:defRPr>
                <a:latin typeface="Avenir Next LT Pro" panose="020B0504020202020204" pitchFamily="34" charset="0"/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75A32BD-7BE4-4129-B440-2D86279607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>
            <a:lvl1pPr marL="2286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1pPr>
            <a:lvl2pPr marL="6858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2pPr>
            <a:lvl3pPr marL="11430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3pPr>
            <a:lvl4pPr marL="1600200" indent="-228600">
              <a:buFont typeface="Avenir LT Std 45 Book" panose="020B0502020203020204" pitchFamily="34" charset="0"/>
              <a:buChar char="\"/>
              <a:defRPr>
                <a:solidFill>
                  <a:srgbClr val="004282"/>
                </a:solidFill>
                <a:latin typeface="Avenir Next LT Pro" panose="020B0504020202020204" pitchFamily="34" charset="0"/>
              </a:defRPr>
            </a:lvl4pPr>
            <a:lvl5pPr marL="2057400" indent="-228600">
              <a:buFont typeface="Avenir LT Std 45 Book" panose="020B0502020203020204" pitchFamily="34" charset="0"/>
              <a:buChar char="\"/>
              <a:defRPr>
                <a:solidFill>
                  <a:srgbClr val="004282"/>
                </a:solidFill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Freihandform: Form 9">
            <a:extLst>
              <a:ext uri="{FF2B5EF4-FFF2-40B4-BE49-F238E27FC236}">
                <a16:creationId xmlns:a16="http://schemas.microsoft.com/office/drawing/2014/main" id="{BEDCCF9F-B94C-4495-9299-F2524924FC55}"/>
              </a:ext>
            </a:extLst>
          </p:cNvPr>
          <p:cNvSpPr>
            <a:spLocks/>
          </p:cNvSpPr>
          <p:nvPr userDrawn="1"/>
        </p:nvSpPr>
        <p:spPr bwMode="auto">
          <a:xfrm flipH="1" flipV="1">
            <a:off x="0" y="-3278"/>
            <a:ext cx="5811748" cy="1419332"/>
          </a:xfrm>
          <a:custGeom>
            <a:avLst/>
            <a:gdLst>
              <a:gd name="connsiteX0" fmla="*/ 1843678 w 1843678"/>
              <a:gd name="connsiteY0" fmla="*/ 0 h 528810"/>
              <a:gd name="connsiteX1" fmla="*/ 1843678 w 1843678"/>
              <a:gd name="connsiteY1" fmla="*/ 528810 h 528810"/>
              <a:gd name="connsiteX2" fmla="*/ 0 w 1843678"/>
              <a:gd name="connsiteY2" fmla="*/ 528810 h 528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43678" h="528810">
                <a:moveTo>
                  <a:pt x="1843678" y="0"/>
                </a:moveTo>
                <a:lnTo>
                  <a:pt x="1843678" y="528810"/>
                </a:lnTo>
                <a:lnTo>
                  <a:pt x="0" y="528810"/>
                </a:lnTo>
                <a:close/>
              </a:path>
            </a:pathLst>
          </a:custGeom>
          <a:solidFill>
            <a:srgbClr val="00428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 dirty="0">
              <a:latin typeface="Avenir Next LT Pro" panose="020B0504020202020204" pitchFamily="34" charset="0"/>
            </a:endParaRPr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CF404A04-4135-4188-9CA8-1D25C89F84D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20700000">
            <a:off x="47835" y="379761"/>
            <a:ext cx="3067596" cy="437574"/>
          </a:xfrm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fr-FR"/>
              <a:t>#modifiez</a:t>
            </a:r>
          </a:p>
        </p:txBody>
      </p:sp>
      <p:sp>
        <p:nvSpPr>
          <p:cNvPr id="9" name="Freihandform: Form 18">
            <a:extLst>
              <a:ext uri="{FF2B5EF4-FFF2-40B4-BE49-F238E27FC236}">
                <a16:creationId xmlns:a16="http://schemas.microsoft.com/office/drawing/2014/main" id="{89C75635-2DAE-40A1-82F0-947E17A7474E}"/>
              </a:ext>
            </a:extLst>
          </p:cNvPr>
          <p:cNvSpPr>
            <a:spLocks/>
          </p:cNvSpPr>
          <p:nvPr userDrawn="1"/>
        </p:nvSpPr>
        <p:spPr bwMode="auto">
          <a:xfrm>
            <a:off x="9070109" y="5957454"/>
            <a:ext cx="3121891" cy="900545"/>
          </a:xfrm>
          <a:custGeom>
            <a:avLst/>
            <a:gdLst>
              <a:gd name="connsiteX0" fmla="*/ 2956234 w 2956234"/>
              <a:gd name="connsiteY0" fmla="*/ 0 h 847102"/>
              <a:gd name="connsiteX1" fmla="*/ 2956234 w 2956234"/>
              <a:gd name="connsiteY1" fmla="*/ 847102 h 847102"/>
              <a:gd name="connsiteX2" fmla="*/ 0 w 2956234"/>
              <a:gd name="connsiteY2" fmla="*/ 847102 h 84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56234" h="847102">
                <a:moveTo>
                  <a:pt x="2956234" y="0"/>
                </a:moveTo>
                <a:lnTo>
                  <a:pt x="2956234" y="847102"/>
                </a:lnTo>
                <a:lnTo>
                  <a:pt x="0" y="847102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 dirty="0">
              <a:latin typeface="Avenir Next LT Pro" panose="020B0504020202020204" pitchFamily="34" charset="0"/>
            </a:endParaRPr>
          </a:p>
        </p:txBody>
      </p:sp>
      <p:sp>
        <p:nvSpPr>
          <p:cNvPr id="12" name="Espace réservé du numéro de diapositive 5">
            <a:extLst>
              <a:ext uri="{FF2B5EF4-FFF2-40B4-BE49-F238E27FC236}">
                <a16:creationId xmlns:a16="http://schemas.microsoft.com/office/drawing/2014/main" id="{07425B69-6C68-4097-9AB8-A0BF4156F5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97920" y="6492876"/>
            <a:ext cx="676584" cy="365125"/>
          </a:xfrm>
        </p:spPr>
        <p:txBody>
          <a:bodyPr/>
          <a:lstStyle/>
          <a:p>
            <a:fld id="{6A3E7241-16CC-4146-9BD5-AEC56D02ABBB}" type="slidenum">
              <a:rPr lang="fr-FR" smtClean="0"/>
              <a:t>‹N°›</a:t>
            </a:fld>
            <a:endParaRPr lang="fr-FR"/>
          </a:p>
        </p:txBody>
      </p:sp>
      <p:pic>
        <p:nvPicPr>
          <p:cNvPr id="4" name="Image 3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67B2D219-D5A6-A1C4-9AE2-5CCC9FDDF27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90036" y="5665262"/>
            <a:ext cx="988576" cy="843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86167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kro final she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  <p:extLst>
      <p:ext uri="{BB962C8B-B14F-4D97-AF65-F5344CB8AC3E}">
        <p14:creationId xmlns:p14="http://schemas.microsoft.com/office/powerpoint/2010/main" val="10425734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el und breitflächiges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de-DE"/>
              <a:t>Titelmasterformat durch Klicken bearbeiten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700100" y="6356355"/>
            <a:ext cx="2844800" cy="365125"/>
          </a:xfrm>
        </p:spPr>
        <p:txBody>
          <a:bodyPr/>
          <a:lstStyle/>
          <a:p>
            <a:fld id="{BD5CE54B-C29A-4A25-9174-59FEA10EAC97}" type="slidenum">
              <a:rPr lang="en-GB" smtClean="0"/>
              <a:pPr/>
              <a:t>‹N°›</a:t>
            </a:fld>
            <a:endParaRPr lang="en-GB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538164" y="1793877"/>
            <a:ext cx="11279187" cy="4302125"/>
          </a:xfrm>
        </p:spPr>
        <p:txBody>
          <a:bodyPr/>
          <a:lstStyle/>
          <a:p>
            <a:r>
              <a:rPr lang="de-DE"/>
              <a:t>Bild durch Klicken auf Symbol hinzufügen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949412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C52AED-8674-4307-A42F-DA3F91F7B2A4}" type="datetimeFigureOut">
              <a:rPr lang="fr-FR"/>
              <a:pPr>
                <a:defRPr/>
              </a:pPr>
              <a:t>15/02/2024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560E6E-5B0B-4AA4-AC67-CE2990DFBA9B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195655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F62022-F92A-46BE-B770-175C3A106A10}" type="datetimeFigureOut">
              <a:rPr lang="fr-FR"/>
              <a:pPr>
                <a:defRPr/>
              </a:pPr>
              <a:t>15/02/2024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D3046-38EA-470F-8399-34B1DDA6683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937653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ihandform: Form 18">
            <a:extLst>
              <a:ext uri="{FF2B5EF4-FFF2-40B4-BE49-F238E27FC236}">
                <a16:creationId xmlns:a16="http://schemas.microsoft.com/office/drawing/2014/main" id="{C8B4BE4E-AAEF-4AD2-BAF8-09809628EA53}"/>
              </a:ext>
            </a:extLst>
          </p:cNvPr>
          <p:cNvSpPr>
            <a:spLocks/>
          </p:cNvSpPr>
          <p:nvPr userDrawn="1"/>
        </p:nvSpPr>
        <p:spPr bwMode="auto">
          <a:xfrm>
            <a:off x="9070109" y="5957454"/>
            <a:ext cx="3121891" cy="900545"/>
          </a:xfrm>
          <a:custGeom>
            <a:avLst/>
            <a:gdLst>
              <a:gd name="connsiteX0" fmla="*/ 2956234 w 2956234"/>
              <a:gd name="connsiteY0" fmla="*/ 0 h 847102"/>
              <a:gd name="connsiteX1" fmla="*/ 2956234 w 2956234"/>
              <a:gd name="connsiteY1" fmla="*/ 847102 h 847102"/>
              <a:gd name="connsiteX2" fmla="*/ 0 w 2956234"/>
              <a:gd name="connsiteY2" fmla="*/ 847102 h 84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56234" h="847102">
                <a:moveTo>
                  <a:pt x="2956234" y="0"/>
                </a:moveTo>
                <a:lnTo>
                  <a:pt x="2956234" y="847102"/>
                </a:lnTo>
                <a:lnTo>
                  <a:pt x="0" y="847102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 dirty="0">
              <a:latin typeface="Avenir Next LT Pro" panose="020B0504020202020204" pitchFamily="34" charset="0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0C5ACD78-595F-468B-AD32-9316383B6C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61900967-DE7C-430E-AEF5-2974312C681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EA1D04-CA53-4DE3-84A8-2B63E41036C9}" type="slidenum">
              <a:rPr lang="de-DE" smtClean="0"/>
              <a:pPr/>
              <a:t>‹N°›</a:t>
            </a:fld>
            <a:endParaRPr lang="de-DE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EE78582-EFF8-4078-A0E8-6E01FA89DA46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de-DE"/>
              <a:t>Confidentiel|   </a:t>
            </a:r>
            <a:fld id="{FC89AA29-A18B-45E6-A6DD-E693AF6AAD3A}" type="datetimeFigureOut">
              <a:rPr lang="de-DE" smtClean="0"/>
              <a:pPr/>
              <a:t>15.02.2024</a:t>
            </a:fld>
            <a:endParaRPr lang="de-DE"/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AE42FA1F-E4D2-48B3-9997-8B04AC9694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>
            <a:lvl1pPr marL="2286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1pPr>
            <a:lvl2pPr marL="6858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2pPr>
            <a:lvl3pPr marL="11430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3pPr>
            <a:lvl4pPr marL="1600200" indent="-228600">
              <a:buFont typeface="Avenir LT Std 45 Book" panose="020B0502020203020204" pitchFamily="34" charset="0"/>
              <a:buChar char="\"/>
              <a:defRPr>
                <a:solidFill>
                  <a:srgbClr val="004282"/>
                </a:solidFill>
                <a:latin typeface="Avenir Next LT Pro" panose="020B0504020202020204" pitchFamily="34" charset="0"/>
              </a:defRPr>
            </a:lvl4pPr>
            <a:lvl5pPr marL="2057400" indent="-228600">
              <a:buFont typeface="Avenir LT Std 45 Book" panose="020B0502020203020204" pitchFamily="34" charset="0"/>
              <a:buChar char="\"/>
              <a:defRPr>
                <a:solidFill>
                  <a:srgbClr val="004282"/>
                </a:solidFill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pic>
        <p:nvPicPr>
          <p:cNvPr id="5" name="Image 4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865C8357-D13E-CBF6-0596-8C7E0F19142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85260" y="5634713"/>
            <a:ext cx="988576" cy="843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19130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Metro title shee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53301482-A521-0301-F006-17FFFF02C1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1824" b="12990"/>
          <a:stretch/>
        </p:blipFill>
        <p:spPr>
          <a:xfrm>
            <a:off x="0" y="0"/>
            <a:ext cx="12192000" cy="6049108"/>
          </a:xfrm>
          <a:prstGeom prst="rect">
            <a:avLst/>
          </a:prstGeom>
        </p:spPr>
      </p:pic>
      <p:sp>
        <p:nvSpPr>
          <p:cNvPr id="9" name="Freihandform: Form 8">
            <a:extLst>
              <a:ext uri="{FF2B5EF4-FFF2-40B4-BE49-F238E27FC236}">
                <a16:creationId xmlns:a16="http://schemas.microsoft.com/office/drawing/2014/main" id="{E0BCB9D1-D1CD-401F-99FD-1C7A59FE932A}"/>
              </a:ext>
            </a:extLst>
          </p:cNvPr>
          <p:cNvSpPr>
            <a:spLocks/>
          </p:cNvSpPr>
          <p:nvPr userDrawn="1"/>
        </p:nvSpPr>
        <p:spPr bwMode="auto">
          <a:xfrm>
            <a:off x="0" y="1823701"/>
            <a:ext cx="12192000" cy="5034300"/>
          </a:xfrm>
          <a:custGeom>
            <a:avLst/>
            <a:gdLst>
              <a:gd name="connsiteX0" fmla="*/ 12192000 w 12192000"/>
              <a:gd name="connsiteY0" fmla="*/ 0 h 5034300"/>
              <a:gd name="connsiteX1" fmla="*/ 12192000 w 12192000"/>
              <a:gd name="connsiteY1" fmla="*/ 5034300 h 5034300"/>
              <a:gd name="connsiteX2" fmla="*/ 0 w 12192000"/>
              <a:gd name="connsiteY2" fmla="*/ 5034300 h 5034300"/>
              <a:gd name="connsiteX3" fmla="*/ 0 w 12192000"/>
              <a:gd name="connsiteY3" fmla="*/ 3495827 h 503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034300">
                <a:moveTo>
                  <a:pt x="12192000" y="0"/>
                </a:moveTo>
                <a:lnTo>
                  <a:pt x="12192000" y="5034300"/>
                </a:lnTo>
                <a:lnTo>
                  <a:pt x="0" y="5034300"/>
                </a:lnTo>
                <a:lnTo>
                  <a:pt x="0" y="3495827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dirty="0">
              <a:latin typeface="Avenir Next LT Pro" panose="020B0504020202020204" pitchFamily="34" charset="0"/>
            </a:endParaRPr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A6FAACFB-122C-4C31-B980-670C94BEA44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04376" y="4539125"/>
            <a:ext cx="5796501" cy="2100345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4500"/>
              </a:lnSpc>
              <a:spcBef>
                <a:spcPts val="0"/>
              </a:spcBef>
              <a:buNone/>
              <a:defRPr sz="5400" b="1" cap="all" baseline="0">
                <a:solidFill>
                  <a:schemeClr val="accent1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TITRE PAGE</a:t>
            </a:r>
            <a:br>
              <a:rPr lang="de-DE"/>
            </a:br>
            <a:r>
              <a:rPr lang="de-DE"/>
              <a:t>VERSION 1</a:t>
            </a:r>
          </a:p>
        </p:txBody>
      </p:sp>
      <p:pic>
        <p:nvPicPr>
          <p:cNvPr id="3" name="Image 2" descr="Une image contenant texte, Police, Graphique, capture d’écran&#10;&#10;Description générée automatiquement">
            <a:extLst>
              <a:ext uri="{FF2B5EF4-FFF2-40B4-BE49-F238E27FC236}">
                <a16:creationId xmlns:a16="http://schemas.microsoft.com/office/drawing/2014/main" id="{43FC18CA-8914-9163-5764-FD3892BC494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21222" y="2318875"/>
            <a:ext cx="1749556" cy="149352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957897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title sheet 1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ihandform: Form 5">
            <a:extLst>
              <a:ext uri="{FF2B5EF4-FFF2-40B4-BE49-F238E27FC236}">
                <a16:creationId xmlns:a16="http://schemas.microsoft.com/office/drawing/2014/main" id="{32913134-5769-4032-B519-54819F1CABD8}"/>
              </a:ext>
            </a:extLst>
          </p:cNvPr>
          <p:cNvSpPr>
            <a:spLocks/>
          </p:cNvSpPr>
          <p:nvPr userDrawn="1"/>
        </p:nvSpPr>
        <p:spPr bwMode="auto">
          <a:xfrm>
            <a:off x="0" y="1823701"/>
            <a:ext cx="12192000" cy="5034300"/>
          </a:xfrm>
          <a:custGeom>
            <a:avLst/>
            <a:gdLst>
              <a:gd name="connsiteX0" fmla="*/ 12192000 w 12192000"/>
              <a:gd name="connsiteY0" fmla="*/ 0 h 5034300"/>
              <a:gd name="connsiteX1" fmla="*/ 12192000 w 12192000"/>
              <a:gd name="connsiteY1" fmla="*/ 5034300 h 5034300"/>
              <a:gd name="connsiteX2" fmla="*/ 0 w 12192000"/>
              <a:gd name="connsiteY2" fmla="*/ 5034300 h 5034300"/>
              <a:gd name="connsiteX3" fmla="*/ 0 w 12192000"/>
              <a:gd name="connsiteY3" fmla="*/ 3495827 h 503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034300">
                <a:moveTo>
                  <a:pt x="12192000" y="0"/>
                </a:moveTo>
                <a:lnTo>
                  <a:pt x="12192000" y="5034300"/>
                </a:lnTo>
                <a:lnTo>
                  <a:pt x="0" y="5034300"/>
                </a:lnTo>
                <a:lnTo>
                  <a:pt x="0" y="3495827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dirty="0">
              <a:latin typeface="Avenir Next LT Pro" panose="020B0504020202020204" pitchFamily="34" charset="0"/>
            </a:endParaRPr>
          </a:p>
        </p:txBody>
      </p:sp>
      <p:sp>
        <p:nvSpPr>
          <p:cNvPr id="23" name="Bildplatzhalter 22">
            <a:extLst>
              <a:ext uri="{FF2B5EF4-FFF2-40B4-BE49-F238E27FC236}">
                <a16:creationId xmlns:a16="http://schemas.microsoft.com/office/drawing/2014/main" id="{7CB03318-A36A-4728-AB14-B4B971797AC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-3929" y="0"/>
            <a:ext cx="12193576" cy="5321958"/>
          </a:xfrm>
          <a:custGeom>
            <a:avLst/>
            <a:gdLst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15587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8459 h 5321958"/>
              <a:gd name="connsiteX6" fmla="*/ 0 w 12193576"/>
              <a:gd name="connsiteY6" fmla="*/ 5321958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8459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3697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80012 w 12193576"/>
              <a:gd name="connsiteY5" fmla="*/ 3801316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1316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3698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170475 w 12193576"/>
              <a:gd name="connsiteY5" fmla="*/ 3941811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8461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3699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3699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6080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80012 w 12193576"/>
              <a:gd name="connsiteY4" fmla="*/ 3338732 h 5321958"/>
              <a:gd name="connsiteX5" fmla="*/ 5277631 w 12193576"/>
              <a:gd name="connsiteY5" fmla="*/ 3806080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80012 w 12193576"/>
              <a:gd name="connsiteY4" fmla="*/ 3338732 h 5321958"/>
              <a:gd name="connsiteX5" fmla="*/ 5277631 w 12193576"/>
              <a:gd name="connsiteY5" fmla="*/ 3806080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80012 w 12193576"/>
              <a:gd name="connsiteY4" fmla="*/ 3338732 h 5321958"/>
              <a:gd name="connsiteX5" fmla="*/ 5277631 w 12193576"/>
              <a:gd name="connsiteY5" fmla="*/ 3806080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80012 w 12193576"/>
              <a:gd name="connsiteY4" fmla="*/ 3338732 h 5321958"/>
              <a:gd name="connsiteX5" fmla="*/ 5277631 w 12193576"/>
              <a:gd name="connsiteY5" fmla="*/ 3806080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6080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3576" h="5321958">
                <a:moveTo>
                  <a:pt x="0" y="0"/>
                </a:moveTo>
                <a:lnTo>
                  <a:pt x="12191999" y="0"/>
                </a:lnTo>
                <a:cubicBezTo>
                  <a:pt x="12192525" y="608377"/>
                  <a:pt x="12193050" y="1216753"/>
                  <a:pt x="12193576" y="1825130"/>
                </a:cubicBezTo>
                <a:lnTo>
                  <a:pt x="6906062" y="3338732"/>
                </a:lnTo>
                <a:lnTo>
                  <a:pt x="5277631" y="3338732"/>
                </a:lnTo>
                <a:cubicBezTo>
                  <a:pt x="5278425" y="3492927"/>
                  <a:pt x="5276837" y="3651885"/>
                  <a:pt x="5277631" y="3806080"/>
                </a:cubicBezTo>
                <a:lnTo>
                  <a:pt x="0" y="5321958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lIns="108000" tIns="108000" rIns="10800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Tx/>
              <a:buFont typeface="CA Metro" panose="00000500000000000000" pitchFamily="2" charset="0"/>
              <a:buNone/>
              <a:tabLst/>
              <a:defRPr sz="20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Tx/>
              <a:buFont typeface="CA Metro" panose="00000500000000000000" pitchFamily="2" charset="0"/>
              <a:buNone/>
              <a:tabLst/>
              <a:defRPr/>
            </a:pPr>
            <a:r>
              <a:rPr lang="fr-FR"/>
              <a:t>Cliquez sur l'icône pour ajouter une image</a:t>
            </a:r>
            <a:endParaRPr lang="de-DE"/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20A5EE44-B491-4E48-A225-8E0608DAFD2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04376" y="4539125"/>
            <a:ext cx="5796501" cy="2100345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4500"/>
              </a:lnSpc>
              <a:spcBef>
                <a:spcPts val="0"/>
              </a:spcBef>
              <a:buNone/>
              <a:defRPr sz="5400" b="1" cap="all" baseline="0">
                <a:solidFill>
                  <a:schemeClr val="accent1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TITRE PAGE</a:t>
            </a:r>
            <a:br>
              <a:rPr lang="de-DE"/>
            </a:br>
            <a:r>
              <a:rPr lang="de-DE"/>
              <a:t>VERSION 1</a:t>
            </a:r>
          </a:p>
        </p:txBody>
      </p:sp>
      <p:pic>
        <p:nvPicPr>
          <p:cNvPr id="8" name="Image 7" descr="Une image contenant noir, signe, assiette, horloge&#10;&#10;Description générée automatiquement">
            <a:extLst>
              <a:ext uri="{FF2B5EF4-FFF2-40B4-BE49-F238E27FC236}">
                <a16:creationId xmlns:a16="http://schemas.microsoft.com/office/drawing/2014/main" id="{A451AF11-35A7-4410-BBE9-1FB4A85A5F8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1854"/>
          <a:stretch/>
        </p:blipFill>
        <p:spPr>
          <a:xfrm>
            <a:off x="5278790" y="3342266"/>
            <a:ext cx="1634420" cy="50006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428227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ellow background">
    <p:bg>
      <p:bgPr>
        <a:solidFill>
          <a:srgbClr val="FFE5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4">
            <a:extLst>
              <a:ext uri="{FF2B5EF4-FFF2-40B4-BE49-F238E27FC236}">
                <a16:creationId xmlns:a16="http://schemas.microsoft.com/office/drawing/2014/main" id="{C23E6162-B898-46CF-8A52-1022F5787147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045581" y="1223809"/>
            <a:ext cx="2544149" cy="5075871"/>
          </a:xfrm>
          <a:custGeom>
            <a:avLst/>
            <a:gdLst>
              <a:gd name="connsiteX0" fmla="*/ 0 w 2916239"/>
              <a:gd name="connsiteY0" fmla="*/ 0 h 4677198"/>
              <a:gd name="connsiteX1" fmla="*/ 2916239 w 2916239"/>
              <a:gd name="connsiteY1" fmla="*/ 0 h 4677198"/>
              <a:gd name="connsiteX2" fmla="*/ 2916239 w 2916239"/>
              <a:gd name="connsiteY2" fmla="*/ 4677198 h 4677198"/>
              <a:gd name="connsiteX3" fmla="*/ 0 w 2916239"/>
              <a:gd name="connsiteY3" fmla="*/ 4677198 h 4677198"/>
              <a:gd name="connsiteX4" fmla="*/ 0 w 2916239"/>
              <a:gd name="connsiteY4" fmla="*/ 0 h 4677198"/>
              <a:gd name="connsiteX0" fmla="*/ 0 w 2916239"/>
              <a:gd name="connsiteY0" fmla="*/ 0 h 5518079"/>
              <a:gd name="connsiteX1" fmla="*/ 2916239 w 2916239"/>
              <a:gd name="connsiteY1" fmla="*/ 0 h 5518079"/>
              <a:gd name="connsiteX2" fmla="*/ 2916239 w 2916239"/>
              <a:gd name="connsiteY2" fmla="*/ 4677198 h 5518079"/>
              <a:gd name="connsiteX3" fmla="*/ 0 w 2916239"/>
              <a:gd name="connsiteY3" fmla="*/ 5518079 h 5518079"/>
              <a:gd name="connsiteX4" fmla="*/ 0 w 2916239"/>
              <a:gd name="connsiteY4" fmla="*/ 0 h 551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16239" h="5518079">
                <a:moveTo>
                  <a:pt x="0" y="0"/>
                </a:moveTo>
                <a:lnTo>
                  <a:pt x="2916239" y="0"/>
                </a:lnTo>
                <a:lnTo>
                  <a:pt x="2916239" y="4677198"/>
                </a:lnTo>
                <a:lnTo>
                  <a:pt x="0" y="551807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de-DE"/>
              <a:t> </a:t>
            </a:r>
          </a:p>
        </p:txBody>
      </p:sp>
      <p:sp>
        <p:nvSpPr>
          <p:cNvPr id="3" name="Textplatzhalter 4">
            <a:extLst>
              <a:ext uri="{FF2B5EF4-FFF2-40B4-BE49-F238E27FC236}">
                <a16:creationId xmlns:a16="http://schemas.microsoft.com/office/drawing/2014/main" id="{DCB1D0A2-E69B-4E28-90A6-E05A3C6701B7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847247" y="1223809"/>
            <a:ext cx="2544149" cy="5075871"/>
          </a:xfrm>
          <a:custGeom>
            <a:avLst/>
            <a:gdLst>
              <a:gd name="connsiteX0" fmla="*/ 0 w 2916239"/>
              <a:gd name="connsiteY0" fmla="*/ 0 h 4677198"/>
              <a:gd name="connsiteX1" fmla="*/ 2916239 w 2916239"/>
              <a:gd name="connsiteY1" fmla="*/ 0 h 4677198"/>
              <a:gd name="connsiteX2" fmla="*/ 2916239 w 2916239"/>
              <a:gd name="connsiteY2" fmla="*/ 4677198 h 4677198"/>
              <a:gd name="connsiteX3" fmla="*/ 0 w 2916239"/>
              <a:gd name="connsiteY3" fmla="*/ 4677198 h 4677198"/>
              <a:gd name="connsiteX4" fmla="*/ 0 w 2916239"/>
              <a:gd name="connsiteY4" fmla="*/ 0 h 4677198"/>
              <a:gd name="connsiteX0" fmla="*/ 0 w 2916239"/>
              <a:gd name="connsiteY0" fmla="*/ 0 h 5518079"/>
              <a:gd name="connsiteX1" fmla="*/ 2916239 w 2916239"/>
              <a:gd name="connsiteY1" fmla="*/ 0 h 5518079"/>
              <a:gd name="connsiteX2" fmla="*/ 2916239 w 2916239"/>
              <a:gd name="connsiteY2" fmla="*/ 4677198 h 5518079"/>
              <a:gd name="connsiteX3" fmla="*/ 0 w 2916239"/>
              <a:gd name="connsiteY3" fmla="*/ 5518079 h 5518079"/>
              <a:gd name="connsiteX4" fmla="*/ 0 w 2916239"/>
              <a:gd name="connsiteY4" fmla="*/ 0 h 551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16239" h="5518079">
                <a:moveTo>
                  <a:pt x="0" y="0"/>
                </a:moveTo>
                <a:lnTo>
                  <a:pt x="2916239" y="0"/>
                </a:lnTo>
                <a:lnTo>
                  <a:pt x="2916239" y="4677198"/>
                </a:lnTo>
                <a:lnTo>
                  <a:pt x="0" y="551807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de-DE"/>
              <a:t> </a:t>
            </a:r>
          </a:p>
        </p:txBody>
      </p:sp>
      <p:sp>
        <p:nvSpPr>
          <p:cNvPr id="4" name="Textplatzhalter 2">
            <a:extLst>
              <a:ext uri="{FF2B5EF4-FFF2-40B4-BE49-F238E27FC236}">
                <a16:creationId xmlns:a16="http://schemas.microsoft.com/office/drawing/2014/main" id="{753D86CE-F0DB-49A0-9FC2-1DF33A2DD652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4847245" y="1683143"/>
            <a:ext cx="2544151" cy="378506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7000" b="1" cap="all" baseline="0">
                <a:solidFill>
                  <a:schemeClr val="bg2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02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F1470DA7-3FDF-4F35-B16F-26B0FCF568A0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7641818" y="1223809"/>
            <a:ext cx="2544149" cy="5075871"/>
          </a:xfrm>
          <a:custGeom>
            <a:avLst/>
            <a:gdLst>
              <a:gd name="connsiteX0" fmla="*/ 0 w 2916239"/>
              <a:gd name="connsiteY0" fmla="*/ 0 h 4677198"/>
              <a:gd name="connsiteX1" fmla="*/ 2916239 w 2916239"/>
              <a:gd name="connsiteY1" fmla="*/ 0 h 4677198"/>
              <a:gd name="connsiteX2" fmla="*/ 2916239 w 2916239"/>
              <a:gd name="connsiteY2" fmla="*/ 4677198 h 4677198"/>
              <a:gd name="connsiteX3" fmla="*/ 0 w 2916239"/>
              <a:gd name="connsiteY3" fmla="*/ 4677198 h 4677198"/>
              <a:gd name="connsiteX4" fmla="*/ 0 w 2916239"/>
              <a:gd name="connsiteY4" fmla="*/ 0 h 4677198"/>
              <a:gd name="connsiteX0" fmla="*/ 0 w 2916239"/>
              <a:gd name="connsiteY0" fmla="*/ 0 h 5518079"/>
              <a:gd name="connsiteX1" fmla="*/ 2916239 w 2916239"/>
              <a:gd name="connsiteY1" fmla="*/ 0 h 5518079"/>
              <a:gd name="connsiteX2" fmla="*/ 2916239 w 2916239"/>
              <a:gd name="connsiteY2" fmla="*/ 4677198 h 5518079"/>
              <a:gd name="connsiteX3" fmla="*/ 0 w 2916239"/>
              <a:gd name="connsiteY3" fmla="*/ 5518079 h 5518079"/>
              <a:gd name="connsiteX4" fmla="*/ 0 w 2916239"/>
              <a:gd name="connsiteY4" fmla="*/ 0 h 551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16239" h="5518079">
                <a:moveTo>
                  <a:pt x="0" y="0"/>
                </a:moveTo>
                <a:lnTo>
                  <a:pt x="2916239" y="0"/>
                </a:lnTo>
                <a:lnTo>
                  <a:pt x="2916239" y="4677198"/>
                </a:lnTo>
                <a:lnTo>
                  <a:pt x="0" y="551807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</p:spPr>
        <p:txBody>
          <a:bodyPr/>
          <a:lstStyle>
            <a:lvl1pPr marL="0" indent="0">
              <a:buNone/>
              <a:defRPr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 </a:t>
            </a:r>
          </a:p>
        </p:txBody>
      </p:sp>
      <p:sp>
        <p:nvSpPr>
          <p:cNvPr id="6" name="Textplatzhalter 2">
            <a:extLst>
              <a:ext uri="{FF2B5EF4-FFF2-40B4-BE49-F238E27FC236}">
                <a16:creationId xmlns:a16="http://schemas.microsoft.com/office/drawing/2014/main" id="{3A96BBA7-64E2-4D47-8893-EC50930B6863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7641815" y="1683143"/>
            <a:ext cx="2544151" cy="378506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7000" b="1" cap="all" baseline="0">
                <a:solidFill>
                  <a:schemeClr val="bg2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03</a:t>
            </a:r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C875CDB6-0641-4A17-8028-52AC364FCF4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045579" y="1683143"/>
            <a:ext cx="2544151" cy="378506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7000" b="1" cap="all" baseline="0">
                <a:solidFill>
                  <a:schemeClr val="bg2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01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509678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+ pictur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Bildplatzhalter 4">
            <a:extLst>
              <a:ext uri="{FF2B5EF4-FFF2-40B4-BE49-F238E27FC236}">
                <a16:creationId xmlns:a16="http://schemas.microsoft.com/office/drawing/2014/main" id="{BC30996A-83AB-43FF-9BA2-4DF85664B41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-2"/>
            <a:ext cx="12192000" cy="688538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72000" tIns="72000" rIns="72000"/>
          <a:lstStyle>
            <a:lvl1pPr marL="0" indent="0" algn="r">
              <a:buNone/>
              <a:defRPr sz="2000">
                <a:solidFill>
                  <a:schemeClr val="accent1"/>
                </a:solidFill>
                <a:latin typeface="Avenir Next LT Pro" panose="020B0504020202020204" pitchFamily="34" charset="0"/>
              </a:defRPr>
            </a:lvl1pPr>
          </a:lstStyle>
          <a:p>
            <a:r>
              <a:rPr lang="en-US" dirty="0"/>
              <a:t>Click on the icon to add a picture</a:t>
            </a:r>
            <a:endParaRPr lang="de-DE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6BD921BE-0429-4C3F-A731-FF23D3CD5EF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719665" y="-2"/>
            <a:ext cx="3888319" cy="5518079"/>
          </a:xfrm>
          <a:custGeom>
            <a:avLst/>
            <a:gdLst>
              <a:gd name="connsiteX0" fmla="*/ 0 w 2916239"/>
              <a:gd name="connsiteY0" fmla="*/ 0 h 4677198"/>
              <a:gd name="connsiteX1" fmla="*/ 2916239 w 2916239"/>
              <a:gd name="connsiteY1" fmla="*/ 0 h 4677198"/>
              <a:gd name="connsiteX2" fmla="*/ 2916239 w 2916239"/>
              <a:gd name="connsiteY2" fmla="*/ 4677198 h 4677198"/>
              <a:gd name="connsiteX3" fmla="*/ 0 w 2916239"/>
              <a:gd name="connsiteY3" fmla="*/ 4677198 h 4677198"/>
              <a:gd name="connsiteX4" fmla="*/ 0 w 2916239"/>
              <a:gd name="connsiteY4" fmla="*/ 0 h 4677198"/>
              <a:gd name="connsiteX0" fmla="*/ 0 w 2916239"/>
              <a:gd name="connsiteY0" fmla="*/ 0 h 5518079"/>
              <a:gd name="connsiteX1" fmla="*/ 2916239 w 2916239"/>
              <a:gd name="connsiteY1" fmla="*/ 0 h 5518079"/>
              <a:gd name="connsiteX2" fmla="*/ 2916239 w 2916239"/>
              <a:gd name="connsiteY2" fmla="*/ 4677198 h 5518079"/>
              <a:gd name="connsiteX3" fmla="*/ 0 w 2916239"/>
              <a:gd name="connsiteY3" fmla="*/ 5518079 h 5518079"/>
              <a:gd name="connsiteX4" fmla="*/ 0 w 2916239"/>
              <a:gd name="connsiteY4" fmla="*/ 0 h 551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16239" h="5518079">
                <a:moveTo>
                  <a:pt x="0" y="0"/>
                </a:moveTo>
                <a:lnTo>
                  <a:pt x="2916239" y="0"/>
                </a:lnTo>
                <a:lnTo>
                  <a:pt x="2916239" y="4677198"/>
                </a:lnTo>
                <a:lnTo>
                  <a:pt x="0" y="5518079"/>
                </a:lnTo>
                <a:lnTo>
                  <a:pt x="0" y="0"/>
                </a:lnTo>
                <a:close/>
              </a:path>
            </a:pathLst>
          </a:custGeom>
          <a:solidFill>
            <a:srgbClr val="FFE500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de-DE"/>
              <a:t> </a:t>
            </a:r>
          </a:p>
        </p:txBody>
      </p:sp>
      <p:sp>
        <p:nvSpPr>
          <p:cNvPr id="6" name="Textplatzhalter 2">
            <a:extLst>
              <a:ext uri="{FF2B5EF4-FFF2-40B4-BE49-F238E27FC236}">
                <a16:creationId xmlns:a16="http://schemas.microsoft.com/office/drawing/2014/main" id="{3130668E-DEDA-4CE5-B795-2DBDEFFA825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19666" y="362148"/>
            <a:ext cx="3888319" cy="431504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9000" b="1" cap="all" baseline="0">
                <a:solidFill>
                  <a:srgbClr val="FFFFFF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01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546329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title sheet 2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ihandform: Form 5">
            <a:extLst>
              <a:ext uri="{FF2B5EF4-FFF2-40B4-BE49-F238E27FC236}">
                <a16:creationId xmlns:a16="http://schemas.microsoft.com/office/drawing/2014/main" id="{ACE59C5C-DEA9-4EBE-BF71-703BCE5EDF3D}"/>
              </a:ext>
            </a:extLst>
          </p:cNvPr>
          <p:cNvSpPr>
            <a:spLocks/>
          </p:cNvSpPr>
          <p:nvPr userDrawn="1"/>
        </p:nvSpPr>
        <p:spPr bwMode="auto">
          <a:xfrm>
            <a:off x="4599" y="3363108"/>
            <a:ext cx="12187401" cy="3494894"/>
          </a:xfrm>
          <a:custGeom>
            <a:avLst/>
            <a:gdLst>
              <a:gd name="connsiteX0" fmla="*/ 12187401 w 12187401"/>
              <a:gd name="connsiteY0" fmla="*/ 0 h 3494894"/>
              <a:gd name="connsiteX1" fmla="*/ 12187401 w 12187401"/>
              <a:gd name="connsiteY1" fmla="*/ 3494894 h 3494894"/>
              <a:gd name="connsiteX2" fmla="*/ 0 w 12187401"/>
              <a:gd name="connsiteY2" fmla="*/ 3494894 h 3494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87401" h="3494894">
                <a:moveTo>
                  <a:pt x="12187401" y="0"/>
                </a:moveTo>
                <a:lnTo>
                  <a:pt x="12187401" y="3494894"/>
                </a:lnTo>
                <a:lnTo>
                  <a:pt x="0" y="3494894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dirty="0">
              <a:latin typeface="Avenir Next LT Pro" panose="020B0504020202020204" pitchFamily="34" charset="0"/>
            </a:endParaRPr>
          </a:p>
        </p:txBody>
      </p:sp>
      <p:sp>
        <p:nvSpPr>
          <p:cNvPr id="17" name="Bildplatzhalter 16">
            <a:extLst>
              <a:ext uri="{FF2B5EF4-FFF2-40B4-BE49-F238E27FC236}">
                <a16:creationId xmlns:a16="http://schemas.microsoft.com/office/drawing/2014/main" id="{1F6D3149-48CC-43A2-B113-9FE0632FDAE3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-25171" y="0"/>
            <a:ext cx="12212572" cy="6858000"/>
          </a:xfrm>
          <a:custGeom>
            <a:avLst/>
            <a:gdLst>
              <a:gd name="connsiteX0" fmla="*/ 0 w 12212572"/>
              <a:gd name="connsiteY0" fmla="*/ 0 h 6858000"/>
              <a:gd name="connsiteX1" fmla="*/ 12212572 w 12212572"/>
              <a:gd name="connsiteY1" fmla="*/ 0 h 6858000"/>
              <a:gd name="connsiteX2" fmla="*/ 12212572 w 12212572"/>
              <a:gd name="connsiteY2" fmla="*/ 3381469 h 6858000"/>
              <a:gd name="connsiteX3" fmla="*/ 6912299 w 12212572"/>
              <a:gd name="connsiteY3" fmla="*/ 4890289 h 6858000"/>
              <a:gd name="connsiteX4" fmla="*/ 6912299 w 12212572"/>
              <a:gd name="connsiteY4" fmla="*/ 4877205 h 6858000"/>
              <a:gd name="connsiteX5" fmla="*/ 5273984 w 12212572"/>
              <a:gd name="connsiteY5" fmla="*/ 4877205 h 6858000"/>
              <a:gd name="connsiteX6" fmla="*/ 5273984 w 12212572"/>
              <a:gd name="connsiteY6" fmla="*/ 5356665 h 6858000"/>
              <a:gd name="connsiteX7" fmla="*/ 0 w 12212572"/>
              <a:gd name="connsiteY7" fmla="*/ 6858000 h 6858000"/>
              <a:gd name="connsiteX0" fmla="*/ 0 w 12212572"/>
              <a:gd name="connsiteY0" fmla="*/ 0 h 6858000"/>
              <a:gd name="connsiteX1" fmla="*/ 12212572 w 12212572"/>
              <a:gd name="connsiteY1" fmla="*/ 0 h 6858000"/>
              <a:gd name="connsiteX2" fmla="*/ 12212572 w 12212572"/>
              <a:gd name="connsiteY2" fmla="*/ 3381469 h 6858000"/>
              <a:gd name="connsiteX3" fmla="*/ 6909918 w 12212572"/>
              <a:gd name="connsiteY3" fmla="*/ 4878383 h 6858000"/>
              <a:gd name="connsiteX4" fmla="*/ 6912299 w 12212572"/>
              <a:gd name="connsiteY4" fmla="*/ 4877205 h 6858000"/>
              <a:gd name="connsiteX5" fmla="*/ 5273984 w 12212572"/>
              <a:gd name="connsiteY5" fmla="*/ 4877205 h 6858000"/>
              <a:gd name="connsiteX6" fmla="*/ 5273984 w 12212572"/>
              <a:gd name="connsiteY6" fmla="*/ 5356665 h 6858000"/>
              <a:gd name="connsiteX7" fmla="*/ 0 w 12212572"/>
              <a:gd name="connsiteY7" fmla="*/ 6858000 h 6858000"/>
              <a:gd name="connsiteX8" fmla="*/ 0 w 12212572"/>
              <a:gd name="connsiteY8" fmla="*/ 0 h 6858000"/>
              <a:gd name="connsiteX0" fmla="*/ 0 w 12212572"/>
              <a:gd name="connsiteY0" fmla="*/ 0 h 6858000"/>
              <a:gd name="connsiteX1" fmla="*/ 12212572 w 12212572"/>
              <a:gd name="connsiteY1" fmla="*/ 0 h 6858000"/>
              <a:gd name="connsiteX2" fmla="*/ 12212572 w 12212572"/>
              <a:gd name="connsiteY2" fmla="*/ 3381469 h 6858000"/>
              <a:gd name="connsiteX3" fmla="*/ 6909918 w 12212572"/>
              <a:gd name="connsiteY3" fmla="*/ 4878383 h 6858000"/>
              <a:gd name="connsiteX4" fmla="*/ 6912299 w 12212572"/>
              <a:gd name="connsiteY4" fmla="*/ 4877205 h 6858000"/>
              <a:gd name="connsiteX5" fmla="*/ 5273984 w 12212572"/>
              <a:gd name="connsiteY5" fmla="*/ 4877205 h 6858000"/>
              <a:gd name="connsiteX6" fmla="*/ 5273984 w 12212572"/>
              <a:gd name="connsiteY6" fmla="*/ 5347140 h 6858000"/>
              <a:gd name="connsiteX7" fmla="*/ 0 w 12212572"/>
              <a:gd name="connsiteY7" fmla="*/ 6858000 h 6858000"/>
              <a:gd name="connsiteX8" fmla="*/ 0 w 12212572"/>
              <a:gd name="connsiteY8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212572" h="6858000">
                <a:moveTo>
                  <a:pt x="0" y="0"/>
                </a:moveTo>
                <a:lnTo>
                  <a:pt x="12212572" y="0"/>
                </a:lnTo>
                <a:lnTo>
                  <a:pt x="12212572" y="3381469"/>
                </a:lnTo>
                <a:lnTo>
                  <a:pt x="6909918" y="4878383"/>
                </a:lnTo>
                <a:lnTo>
                  <a:pt x="6912299" y="4877205"/>
                </a:lnTo>
                <a:lnTo>
                  <a:pt x="5273984" y="4877205"/>
                </a:lnTo>
                <a:lnTo>
                  <a:pt x="5273984" y="534714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lIns="108000" tIns="108000" rIns="10800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Tx/>
              <a:buFont typeface="CA Metro" panose="00000500000000000000" pitchFamily="2" charset="0"/>
              <a:buNone/>
              <a:tabLst/>
              <a:defRPr sz="20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Tx/>
              <a:buFont typeface="CA Metro" panose="00000500000000000000" pitchFamily="2" charset="0"/>
              <a:buNone/>
              <a:tabLst/>
              <a:defRPr/>
            </a:pPr>
            <a:r>
              <a:rPr lang="fr-FR"/>
              <a:t>Cliquez sur 'insérer' dans la barre de menu, puis sur 'photos' pour insérer une image.</a:t>
            </a:r>
            <a:endParaRPr lang="de-DE"/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3C992F77-037C-44CD-8B2A-FE1B0562D5B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02797" y="1562824"/>
            <a:ext cx="9191708" cy="2771058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7500"/>
              </a:lnSpc>
              <a:spcBef>
                <a:spcPts val="0"/>
              </a:spcBef>
              <a:buNone/>
              <a:defRPr sz="7500" b="1" cap="all" baseline="0">
                <a:solidFill>
                  <a:schemeClr val="bg2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TITRE PAGE</a:t>
            </a:r>
            <a:br>
              <a:rPr lang="de-DE"/>
            </a:br>
            <a:r>
              <a:rPr lang="de-DE"/>
              <a:t>VERSION 2</a:t>
            </a:r>
          </a:p>
        </p:txBody>
      </p:sp>
      <p:pic>
        <p:nvPicPr>
          <p:cNvPr id="8" name="Image 7" descr="Une image contenant noir, signe, assiette, horloge&#10;&#10;Description générée automatiquement">
            <a:extLst>
              <a:ext uri="{FF2B5EF4-FFF2-40B4-BE49-F238E27FC236}">
                <a16:creationId xmlns:a16="http://schemas.microsoft.com/office/drawing/2014/main" id="{6F117F6A-BD13-47F0-AD29-3FF47989B84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1249"/>
          <a:stretch/>
        </p:blipFill>
        <p:spPr>
          <a:xfrm>
            <a:off x="5278790" y="4877963"/>
            <a:ext cx="1634420" cy="50393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505868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title sheet 3">
    <p:bg>
      <p:bgPr>
        <a:solidFill>
          <a:srgbClr val="FFE5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ihandform: Form 4">
            <a:extLst>
              <a:ext uri="{FF2B5EF4-FFF2-40B4-BE49-F238E27FC236}">
                <a16:creationId xmlns:a16="http://schemas.microsoft.com/office/drawing/2014/main" id="{45338588-FA41-4854-8F69-058E58794F39}"/>
              </a:ext>
            </a:extLst>
          </p:cNvPr>
          <p:cNvSpPr>
            <a:spLocks/>
          </p:cNvSpPr>
          <p:nvPr userDrawn="1"/>
        </p:nvSpPr>
        <p:spPr bwMode="auto">
          <a:xfrm>
            <a:off x="4599" y="3363108"/>
            <a:ext cx="12187401" cy="3494894"/>
          </a:xfrm>
          <a:custGeom>
            <a:avLst/>
            <a:gdLst>
              <a:gd name="connsiteX0" fmla="*/ 12187401 w 12187401"/>
              <a:gd name="connsiteY0" fmla="*/ 0 h 3494894"/>
              <a:gd name="connsiteX1" fmla="*/ 12187401 w 12187401"/>
              <a:gd name="connsiteY1" fmla="*/ 3494894 h 3494894"/>
              <a:gd name="connsiteX2" fmla="*/ 0 w 12187401"/>
              <a:gd name="connsiteY2" fmla="*/ 3494894 h 3494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87401" h="3494894">
                <a:moveTo>
                  <a:pt x="12187401" y="0"/>
                </a:moveTo>
                <a:lnTo>
                  <a:pt x="12187401" y="3494894"/>
                </a:lnTo>
                <a:lnTo>
                  <a:pt x="0" y="3494894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dirty="0">
              <a:latin typeface="Avenir Next LT Pro" panose="020B0504020202020204" pitchFamily="34" charset="0"/>
            </a:endParaRPr>
          </a:p>
        </p:txBody>
      </p:sp>
      <p:sp>
        <p:nvSpPr>
          <p:cNvPr id="6" name="Textplatzhalter 2">
            <a:extLst>
              <a:ext uri="{FF2B5EF4-FFF2-40B4-BE49-F238E27FC236}">
                <a16:creationId xmlns:a16="http://schemas.microsoft.com/office/drawing/2014/main" id="{6450A261-0BF9-4077-9F7A-B720BF73069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02797" y="1562824"/>
            <a:ext cx="9191708" cy="2771058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7500"/>
              </a:lnSpc>
              <a:spcBef>
                <a:spcPts val="0"/>
              </a:spcBef>
              <a:buNone/>
              <a:defRPr sz="7500" b="1" cap="all" baseline="0">
                <a:solidFill>
                  <a:schemeClr val="tx1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TITRE PAGE</a:t>
            </a:r>
            <a:br>
              <a:rPr lang="de-DE"/>
            </a:br>
            <a:r>
              <a:rPr lang="de-DE"/>
              <a:t>VERSION 2</a:t>
            </a:r>
          </a:p>
        </p:txBody>
      </p:sp>
      <p:pic>
        <p:nvPicPr>
          <p:cNvPr id="7" name="Image 6" descr="Une image contenant noir, signe, assiette, horloge&#10;&#10;Description générée automatiquement">
            <a:extLst>
              <a:ext uri="{FF2B5EF4-FFF2-40B4-BE49-F238E27FC236}">
                <a16:creationId xmlns:a16="http://schemas.microsoft.com/office/drawing/2014/main" id="{FF1A4DBD-8FB5-4430-BC9A-40F3930D5CB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1249"/>
          <a:stretch/>
        </p:blipFill>
        <p:spPr>
          <a:xfrm>
            <a:off x="5278790" y="4877963"/>
            <a:ext cx="1634420" cy="50393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030244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final she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ihandform: Form 5">
            <a:extLst>
              <a:ext uri="{FF2B5EF4-FFF2-40B4-BE49-F238E27FC236}">
                <a16:creationId xmlns:a16="http://schemas.microsoft.com/office/drawing/2014/main" id="{CC1E29C9-1DD8-4851-BABD-67273C63D8B8}"/>
              </a:ext>
            </a:extLst>
          </p:cNvPr>
          <p:cNvSpPr>
            <a:spLocks/>
          </p:cNvSpPr>
          <p:nvPr userDrawn="1"/>
        </p:nvSpPr>
        <p:spPr bwMode="auto">
          <a:xfrm>
            <a:off x="4599" y="3363108"/>
            <a:ext cx="12187401" cy="3494894"/>
          </a:xfrm>
          <a:custGeom>
            <a:avLst/>
            <a:gdLst>
              <a:gd name="connsiteX0" fmla="*/ 12187401 w 12187401"/>
              <a:gd name="connsiteY0" fmla="*/ 0 h 3494894"/>
              <a:gd name="connsiteX1" fmla="*/ 12187401 w 12187401"/>
              <a:gd name="connsiteY1" fmla="*/ 3494894 h 3494894"/>
              <a:gd name="connsiteX2" fmla="*/ 0 w 12187401"/>
              <a:gd name="connsiteY2" fmla="*/ 3494894 h 3494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87401" h="3494894">
                <a:moveTo>
                  <a:pt x="12187401" y="0"/>
                </a:moveTo>
                <a:lnTo>
                  <a:pt x="12187401" y="3494894"/>
                </a:lnTo>
                <a:lnTo>
                  <a:pt x="0" y="3494894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dirty="0">
              <a:latin typeface="Avenir Next LT Pro" panose="020B0504020202020204" pitchFamily="34" charset="0"/>
            </a:endParaRPr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BFF20F8D-2C3B-4827-B6C3-4EB56947491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606163" y="2162779"/>
            <a:ext cx="8984974" cy="1843421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4500"/>
              </a:lnSpc>
              <a:spcBef>
                <a:spcPts val="0"/>
              </a:spcBef>
              <a:buNone/>
              <a:defRPr sz="5400" b="1" cap="all" baseline="0">
                <a:solidFill>
                  <a:schemeClr val="accent1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 dirty="0"/>
              <a:t>MERCI !</a:t>
            </a:r>
          </a:p>
        </p:txBody>
      </p:sp>
      <p:pic>
        <p:nvPicPr>
          <p:cNvPr id="7" name="Image 6" descr="Une image contenant noir, signe, assiette, horloge&#10;&#10;Description générée automatiquement">
            <a:extLst>
              <a:ext uri="{FF2B5EF4-FFF2-40B4-BE49-F238E27FC236}">
                <a16:creationId xmlns:a16="http://schemas.microsoft.com/office/drawing/2014/main" id="{FF53AB69-FF49-48C3-98D8-2CFB9021D22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9208"/>
          <a:stretch/>
        </p:blipFill>
        <p:spPr>
          <a:xfrm>
            <a:off x="5278790" y="4877963"/>
            <a:ext cx="1634420" cy="51699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3937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ihandform: Form 7">
            <a:extLst>
              <a:ext uri="{FF2B5EF4-FFF2-40B4-BE49-F238E27FC236}">
                <a16:creationId xmlns:a16="http://schemas.microsoft.com/office/drawing/2014/main" id="{F9DF8EB7-55CC-464A-AA49-D68D61344DB2}"/>
              </a:ext>
            </a:extLst>
          </p:cNvPr>
          <p:cNvSpPr>
            <a:spLocks/>
          </p:cNvSpPr>
          <p:nvPr userDrawn="1"/>
        </p:nvSpPr>
        <p:spPr bwMode="auto">
          <a:xfrm>
            <a:off x="10348322" y="6329191"/>
            <a:ext cx="1843678" cy="528810"/>
          </a:xfrm>
          <a:custGeom>
            <a:avLst/>
            <a:gdLst>
              <a:gd name="connsiteX0" fmla="*/ 1843678 w 1843678"/>
              <a:gd name="connsiteY0" fmla="*/ 0 h 528810"/>
              <a:gd name="connsiteX1" fmla="*/ 1843678 w 1843678"/>
              <a:gd name="connsiteY1" fmla="*/ 528810 h 528810"/>
              <a:gd name="connsiteX2" fmla="*/ 0 w 1843678"/>
              <a:gd name="connsiteY2" fmla="*/ 528810 h 528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43678" h="528810">
                <a:moveTo>
                  <a:pt x="1843678" y="0"/>
                </a:moveTo>
                <a:lnTo>
                  <a:pt x="1843678" y="528810"/>
                </a:lnTo>
                <a:lnTo>
                  <a:pt x="0" y="528810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dirty="0">
              <a:latin typeface="Avenir Next LT Pro" panose="020B0504020202020204" pitchFamily="34" charset="0"/>
            </a:endParaRPr>
          </a:p>
        </p:txBody>
      </p:sp>
      <p:sp>
        <p:nvSpPr>
          <p:cNvPr id="3" name="Titelplatzhalter 1">
            <a:extLst>
              <a:ext uri="{FF2B5EF4-FFF2-40B4-BE49-F238E27FC236}">
                <a16:creationId xmlns:a16="http://schemas.microsoft.com/office/drawing/2014/main" id="{010FD807-97EB-493C-9A3C-AE8BB430C1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254" y="497386"/>
            <a:ext cx="11322677" cy="94515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de-DE"/>
              <a:t>TITRE </a:t>
            </a:r>
            <a:r>
              <a:rPr lang="de-DE" err="1"/>
              <a:t>ca</a:t>
            </a:r>
            <a:r>
              <a:rPr lang="de-DE"/>
              <a:t> </a:t>
            </a:r>
            <a:r>
              <a:rPr lang="de-DE" err="1"/>
              <a:t>metro</a:t>
            </a:r>
            <a:r>
              <a:rPr lang="de-DE"/>
              <a:t> extra </a:t>
            </a:r>
            <a:r>
              <a:rPr lang="de-DE" err="1"/>
              <a:t>bold</a:t>
            </a:r>
            <a:r>
              <a:rPr lang="de-DE"/>
              <a:t> 34pt</a:t>
            </a:r>
          </a:p>
        </p:txBody>
      </p:sp>
      <p:sp>
        <p:nvSpPr>
          <p:cNvPr id="4" name="Foliennummernplatzhalter 7">
            <a:extLst>
              <a:ext uri="{FF2B5EF4-FFF2-40B4-BE49-F238E27FC236}">
                <a16:creationId xmlns:a16="http://schemas.microsoft.com/office/drawing/2014/main" id="{DFEAD6D4-CC80-4993-BC8F-544E6E3590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42991" y="6570337"/>
            <a:ext cx="420143" cy="15120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800" b="0">
                <a:solidFill>
                  <a:schemeClr val="accent1"/>
                </a:solidFill>
                <a:latin typeface="Avenir Next LT Pro" panose="020B0504020202020204" pitchFamily="34" charset="0"/>
              </a:defRPr>
            </a:lvl1pPr>
          </a:lstStyle>
          <a:p>
            <a:fld id="{82EA1D04-CA53-4DE3-84A8-2B63E41036C9}" type="slidenum">
              <a:rPr lang="de-DE" smtClean="0"/>
              <a:pPr/>
              <a:t>‹N°›</a:t>
            </a:fld>
            <a:endParaRPr lang="de-DE"/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E6E53E4B-EF88-4E0E-B2FC-506726985C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2253" y="1820294"/>
            <a:ext cx="11330880" cy="448843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err="1"/>
              <a:t>Titre</a:t>
            </a:r>
            <a:r>
              <a:rPr lang="de-DE"/>
              <a:t> 1</a:t>
            </a:r>
          </a:p>
          <a:p>
            <a:pPr lvl="1"/>
            <a:r>
              <a:rPr lang="de-DE" err="1"/>
              <a:t>Titre</a:t>
            </a:r>
            <a:r>
              <a:rPr lang="de-DE"/>
              <a:t> 2</a:t>
            </a:r>
          </a:p>
          <a:p>
            <a:pPr lvl="2"/>
            <a:r>
              <a:rPr lang="de-DE" err="1"/>
              <a:t>Titre</a:t>
            </a:r>
            <a:r>
              <a:rPr lang="de-DE"/>
              <a:t> 3</a:t>
            </a:r>
          </a:p>
        </p:txBody>
      </p:sp>
      <p:sp>
        <p:nvSpPr>
          <p:cNvPr id="12" name="Datumsplatzhalter 5">
            <a:extLst>
              <a:ext uri="{FF2B5EF4-FFF2-40B4-BE49-F238E27FC236}">
                <a16:creationId xmlns:a16="http://schemas.microsoft.com/office/drawing/2014/main" id="{C705D6E7-DDD3-48B9-9718-4FE119F44A1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31657" y="6570338"/>
            <a:ext cx="9208732" cy="98751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>
                <a:solidFill>
                  <a:schemeClr val="accent1"/>
                </a:solidFill>
                <a:latin typeface="Avenir Next LT Pro" panose="020B0504020202020204" pitchFamily="34" charset="0"/>
              </a:defRPr>
            </a:lvl1pPr>
          </a:lstStyle>
          <a:p>
            <a:r>
              <a:rPr lang="de-DE"/>
              <a:t>Confidentiel|   </a:t>
            </a:r>
            <a:fld id="{FC89AA29-A18B-45E6-A6DD-E693AF6AAD3A}" type="datetimeFigureOut">
              <a:rPr lang="de-DE" smtClean="0"/>
              <a:pPr/>
              <a:t>15.02.2024</a:t>
            </a:fld>
            <a:endParaRPr lang="de-DE"/>
          </a:p>
        </p:txBody>
      </p:sp>
    </p:spTree>
    <p:custDataLst>
      <p:tags r:id="rId15"/>
    </p:custDataLst>
    <p:extLst>
      <p:ext uri="{BB962C8B-B14F-4D97-AF65-F5344CB8AC3E}">
        <p14:creationId xmlns:p14="http://schemas.microsoft.com/office/powerpoint/2010/main" val="23259628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7" r:id="rId2"/>
    <p:sldLayoutId id="2147483679" r:id="rId3"/>
    <p:sldLayoutId id="2147483666" r:id="rId4"/>
    <p:sldLayoutId id="2147483674" r:id="rId5"/>
    <p:sldLayoutId id="2147483676" r:id="rId6"/>
    <p:sldLayoutId id="2147483668" r:id="rId7"/>
    <p:sldLayoutId id="2147483669" r:id="rId8"/>
    <p:sldLayoutId id="2147483670" r:id="rId9"/>
    <p:sldLayoutId id="2147483672" r:id="rId10"/>
    <p:sldLayoutId id="2147483680" r:id="rId11"/>
    <p:sldLayoutId id="2147483682" r:id="rId12"/>
    <p:sldLayoutId id="2147483683" r:id="rId13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400" b="1" kern="1200" cap="all" baseline="0">
          <a:solidFill>
            <a:schemeClr val="tx1"/>
          </a:solidFill>
          <a:latin typeface="Avenir Next LT Pro" panose="020B0504020202020204" pitchFamily="34" charset="0"/>
          <a:ea typeface="+mj-ea"/>
          <a:cs typeface="+mj-cs"/>
        </a:defRPr>
      </a:lvl1pPr>
    </p:titleStyle>
    <p:bodyStyle>
      <a:lvl1pPr marL="177800" indent="-177800" algn="l" defTabSz="914400" rtl="0" eaLnBrk="1" latinLnBrk="0" hangingPunct="1">
        <a:lnSpc>
          <a:spcPct val="90000"/>
        </a:lnSpc>
        <a:spcBef>
          <a:spcPts val="1000"/>
        </a:spcBef>
        <a:buClr>
          <a:schemeClr val="tx1"/>
        </a:buClr>
        <a:buFont typeface="CA Metro" panose="00000500000000000000" pitchFamily="2" charset="0"/>
        <a:buChar char="̸"/>
        <a:defRPr sz="1500" kern="1200">
          <a:solidFill>
            <a:schemeClr val="tx1"/>
          </a:solidFill>
          <a:latin typeface="Avenir Next LT Pro" panose="020B0504020202020204" pitchFamily="34" charset="0"/>
          <a:ea typeface="+mn-ea"/>
          <a:cs typeface="+mn-cs"/>
        </a:defRPr>
      </a:lvl1pPr>
      <a:lvl2pPr marL="450850" indent="-184150" algn="l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CA Metro" panose="00000500000000000000" pitchFamily="2" charset="0"/>
        <a:buChar char="̸"/>
        <a:defRPr sz="1500" kern="1200">
          <a:solidFill>
            <a:schemeClr val="tx1"/>
          </a:solidFill>
          <a:latin typeface="Avenir Next LT Pro" panose="020B0504020202020204" pitchFamily="34" charset="0"/>
          <a:ea typeface="+mn-ea"/>
          <a:cs typeface="+mn-cs"/>
        </a:defRPr>
      </a:lvl2pPr>
      <a:lvl3pPr marL="715963" indent="-176213" algn="l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CA Metro" panose="00000500000000000000" pitchFamily="2" charset="0"/>
        <a:buChar char="̸"/>
        <a:defRPr sz="1500" kern="1200">
          <a:solidFill>
            <a:schemeClr val="tx1"/>
          </a:solidFill>
          <a:latin typeface="Avenir Next LT Pro" panose="020B0504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1" pos="272">
          <p15:clr>
            <a:srgbClr val="F26B43"/>
          </p15:clr>
        </p15:guide>
        <p15:guide id="32" pos="7408">
          <p15:clr>
            <a:srgbClr val="F26B43"/>
          </p15:clr>
        </p15:guide>
        <p15:guide id="33" pos="3840">
          <p15:clr>
            <a:srgbClr val="F26B43"/>
          </p15:clr>
        </p15:guide>
        <p15:guide id="34" orient="horz" pos="4201">
          <p15:clr>
            <a:srgbClr val="F26B43"/>
          </p15:clr>
        </p15:guide>
        <p15:guide id="35" orient="horz" pos="346">
          <p15:clr>
            <a:srgbClr val="F26B43"/>
          </p15:clr>
        </p15:guide>
        <p15:guide id="36" orient="horz" pos="3974">
          <p15:clr>
            <a:srgbClr val="F26B43"/>
          </p15:clr>
        </p15:guide>
        <p15:guide id="37" orient="horz" pos="113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.png"/><Relationship Id="rId5" Type="http://schemas.openxmlformats.org/officeDocument/2006/relationships/image" Target="../media/image17.png"/><Relationship Id="rId4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8.png"/><Relationship Id="rId4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.png"/><Relationship Id="rId5" Type="http://schemas.openxmlformats.org/officeDocument/2006/relationships/image" Target="../media/image16.png"/><Relationship Id="rId4" Type="http://schemas.microsoft.com/office/2007/relationships/hdphoto" Target="../media/hdphoto6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6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2.png"/><Relationship Id="rId5" Type="http://schemas.openxmlformats.org/officeDocument/2006/relationships/image" Target="../media/image20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6.jpg"/><Relationship Id="rId5" Type="http://schemas.openxmlformats.org/officeDocument/2006/relationships/image" Target="../media/image25.png"/><Relationship Id="rId4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g"/><Relationship Id="rId3" Type="http://schemas.openxmlformats.org/officeDocument/2006/relationships/image" Target="../media/image16.png"/><Relationship Id="rId7" Type="http://schemas.openxmlformats.org/officeDocument/2006/relationships/image" Target="../media/image28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7.jpg"/><Relationship Id="rId5" Type="http://schemas.openxmlformats.org/officeDocument/2006/relationships/image" Target="../media/image25.png"/><Relationship Id="rId4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16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1.png"/><Relationship Id="rId9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9.png"/><Relationship Id="rId5" Type="http://schemas.microsoft.com/office/2007/relationships/hdphoto" Target="../media/hdphoto2.wdp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Relationship Id="rId5" Type="http://schemas.microsoft.com/office/2007/relationships/hdphoto" Target="../media/hdphoto5.wdp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6DDC0586-017B-3F8B-A001-96DA18A14BD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680688" y="4539125"/>
            <a:ext cx="8843878" cy="2100345"/>
          </a:xfrm>
        </p:spPr>
        <p:txBody>
          <a:bodyPr/>
          <a:lstStyle/>
          <a:p>
            <a:r>
              <a:rPr lang="fr-FR" sz="4800" b="1" dirty="0">
                <a:latin typeface="Avenir Next LT Pro" panose="020B0504020202020204" pitchFamily="34" charset="0"/>
                <a:cs typeface="Arial" panose="020B0604020202020204" pitchFamily="34" charset="0"/>
              </a:rPr>
              <a:t>Nouvelle </a:t>
            </a:r>
            <a:br>
              <a:rPr lang="fr-FR" sz="4800" b="1" dirty="0">
                <a:latin typeface="Avenir Next LT Pro" panose="020B0504020202020204" pitchFamily="34" charset="0"/>
                <a:cs typeface="Arial" panose="020B0604020202020204" pitchFamily="34" charset="0"/>
              </a:rPr>
            </a:br>
            <a:r>
              <a:rPr lang="fr-FR" sz="4800" b="1" dirty="0">
                <a:latin typeface="Avenir Next LT Pro" panose="020B0504020202020204" pitchFamily="34" charset="0"/>
                <a:cs typeface="Arial" panose="020B0604020202020204" pitchFamily="34" charset="0"/>
              </a:rPr>
              <a:t>Campagne MARQUE</a:t>
            </a:r>
            <a:endParaRPr lang="fr-FR" sz="2800" dirty="0">
              <a:cs typeface="Arial" panose="020B0604020202020204" pitchFamily="34" charset="0"/>
            </a:endParaRPr>
          </a:p>
          <a:p>
            <a:endParaRPr lang="fr-FR" sz="3600" dirty="0"/>
          </a:p>
        </p:txBody>
      </p:sp>
    </p:spTree>
    <p:extLst>
      <p:ext uri="{BB962C8B-B14F-4D97-AF65-F5344CB8AC3E}">
        <p14:creationId xmlns:p14="http://schemas.microsoft.com/office/powerpoint/2010/main" val="10083039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B5FD73F-E7EC-C01F-31D5-BBEAC0C761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D1029DD7-F53F-FDAC-2951-653B0FA153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CD3046-38EA-470F-8399-34B1DDA66838}" type="slidenum">
              <a:rPr lang="fr-FR" smtClean="0"/>
              <a:pPr>
                <a:defRPr/>
              </a:pPr>
              <a:t>10</a:t>
            </a:fld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B496B23-5EB8-9883-61B7-B3932A6C6BF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1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" name="Image 1" descr="Une image contenant texte, légume, personne, Légume-feuille&#10;&#10;Description générée automatiquement">
            <a:extLst>
              <a:ext uri="{FF2B5EF4-FFF2-40B4-BE49-F238E27FC236}">
                <a16:creationId xmlns:a16="http://schemas.microsoft.com/office/drawing/2014/main" id="{7C4F4C2A-CA31-9CB3-2B6F-A0545B051F3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83797" y="0"/>
            <a:ext cx="4853005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159699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B5FD73F-E7EC-C01F-31D5-BBEAC0C761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D1029DD7-F53F-FDAC-2951-653B0FA153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CD3046-38EA-470F-8399-34B1DDA66838}" type="slidenum">
              <a:rPr lang="fr-FR" smtClean="0"/>
              <a:pPr>
                <a:defRPr/>
              </a:pPr>
              <a:t>11</a:t>
            </a:fld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B496B23-5EB8-9883-61B7-B3932A6C6BF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1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 descr="Une image contenant texte, Aliments naturels, produits, légume&#10;&#10;Description générée automatiquement">
            <a:extLst>
              <a:ext uri="{FF2B5EF4-FFF2-40B4-BE49-F238E27FC236}">
                <a16:creationId xmlns:a16="http://schemas.microsoft.com/office/drawing/2014/main" id="{DE2DDA4E-CBAB-9BF1-5B1F-46D2E183C72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05515" y="0"/>
            <a:ext cx="4853003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638904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B5FD73F-E7EC-C01F-31D5-BBEAC0C761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D1029DD7-F53F-FDAC-2951-653B0FA153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CD3046-38EA-470F-8399-34B1DDA66838}" type="slidenum">
              <a:rPr lang="fr-FR" smtClean="0"/>
              <a:pPr>
                <a:defRPr/>
              </a:pPr>
              <a:t>12</a:t>
            </a:fld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B496B23-5EB8-9883-61B7-B3932A6C6BF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1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" name="Image 1" descr="Une image contenant texte, fruit, Aliments naturels, nourriture&#10;&#10;Description générée automatiquement">
            <a:extLst>
              <a:ext uri="{FF2B5EF4-FFF2-40B4-BE49-F238E27FC236}">
                <a16:creationId xmlns:a16="http://schemas.microsoft.com/office/drawing/2014/main" id="{BAF666F4-2F8A-5FB7-902C-8D1986D1DE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32467" y="0"/>
            <a:ext cx="4853005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051223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E441263-3850-8F93-5FCA-D5FBFE9452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254" y="174656"/>
            <a:ext cx="11322677" cy="945155"/>
          </a:xfrm>
        </p:spPr>
        <p:txBody>
          <a:bodyPr/>
          <a:lstStyle/>
          <a:p>
            <a:r>
              <a:rPr lang="fr-FR" sz="3200" dirty="0"/>
              <a:t>Expression 2 – </a:t>
            </a:r>
            <a:r>
              <a:rPr lang="fr-FR" sz="2800" b="0" dirty="0"/>
              <a:t>UNE DECLINAISON DE LA CAMPAGNE, EN COMPLEMENT DES CHEFS, QUI FERA LE FOCUS SUR LES PRODUCTEURS LOCAUX </a:t>
            </a:r>
            <a:endParaRPr lang="fr-FR" sz="3200" b="0" dirty="0"/>
          </a:p>
        </p:txBody>
      </p:sp>
      <p:pic>
        <p:nvPicPr>
          <p:cNvPr id="8" name="Image 7" descr="Une image contenant texte, légume, personne, Légume-feuille&#10;&#10;Description générée automatiquement">
            <a:extLst>
              <a:ext uri="{FF2B5EF4-FFF2-40B4-BE49-F238E27FC236}">
                <a16:creationId xmlns:a16="http://schemas.microsoft.com/office/drawing/2014/main" id="{F12A8066-4E9F-36C5-46D9-6E2B43A9B28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6783" y="1684617"/>
            <a:ext cx="3435104" cy="48543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Image 9" descr="Une image contenant texte, Aliments naturels, produits, légume&#10;&#10;Description générée automatiquement">
            <a:extLst>
              <a:ext uri="{FF2B5EF4-FFF2-40B4-BE49-F238E27FC236}">
                <a16:creationId xmlns:a16="http://schemas.microsoft.com/office/drawing/2014/main" id="{51C5F011-F6C7-BE88-57F1-3D203EE9A9F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92012" y="1684617"/>
            <a:ext cx="3435104" cy="48543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Image 11" descr="Une image contenant texte, fruit, Aliments naturels, nourriture&#10;&#10;Description générée automatiquement">
            <a:extLst>
              <a:ext uri="{FF2B5EF4-FFF2-40B4-BE49-F238E27FC236}">
                <a16:creationId xmlns:a16="http://schemas.microsoft.com/office/drawing/2014/main" id="{E8237042-88DE-990B-5E25-95423196811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17241" y="1684617"/>
            <a:ext cx="3435104" cy="48543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083821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17731F6-5CCB-EB1D-3D3C-D3391330462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92929"/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 descr="Une image contenant texte, plein air, véhicule, transport&#10;&#10;Description générée automatiquement">
            <a:extLst>
              <a:ext uri="{FF2B5EF4-FFF2-40B4-BE49-F238E27FC236}">
                <a16:creationId xmlns:a16="http://schemas.microsoft.com/office/drawing/2014/main" id="{C666FA43-42D3-51EA-E118-5B66C857808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83987" y="-1"/>
            <a:ext cx="8856131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6644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Un message central</a:t>
            </a:r>
          </a:p>
          <a:p>
            <a:endParaRPr lang="fr-FR" sz="2800" b="1" dirty="0">
              <a:latin typeface="Avenir Next LT Pro" panose="020B0504020202020204" pitchFamily="34" charset="0"/>
            </a:endParaRP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43995DBB-8598-CE26-2904-D777061DF06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29015E00-8E8A-319B-20BB-AA15C88CADC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01030" y="2165889"/>
            <a:ext cx="3984650" cy="3718177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9FD4BDED-4687-B034-7AB1-662C1ED26F53}"/>
              </a:ext>
            </a:extLst>
          </p:cNvPr>
          <p:cNvSpPr/>
          <p:nvPr/>
        </p:nvSpPr>
        <p:spPr>
          <a:xfrm>
            <a:off x="6096000" y="732766"/>
            <a:ext cx="3984650" cy="1593526"/>
          </a:xfrm>
          <a:prstGeom prst="rect">
            <a:avLst/>
          </a:prstGeom>
          <a:solidFill>
            <a:srgbClr val="002B6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7" name="Image 16" descr="Une image contenant texte, Police, Graphique, capture d’écran&#10;&#10;Description générée automatiquement">
            <a:extLst>
              <a:ext uri="{FF2B5EF4-FFF2-40B4-BE49-F238E27FC236}">
                <a16:creationId xmlns:a16="http://schemas.microsoft.com/office/drawing/2014/main" id="{0B5D477D-324D-2169-B541-C5B4C407D2A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760" y="976212"/>
            <a:ext cx="1867130" cy="1593891"/>
          </a:xfrm>
          <a:prstGeom prst="rect">
            <a:avLst/>
          </a:prstGeom>
        </p:spPr>
      </p:pic>
      <p:sp>
        <p:nvSpPr>
          <p:cNvPr id="20" name="ZoneTexte 19">
            <a:extLst>
              <a:ext uri="{FF2B5EF4-FFF2-40B4-BE49-F238E27FC236}">
                <a16:creationId xmlns:a16="http://schemas.microsoft.com/office/drawing/2014/main" id="{DC941FFE-A745-A658-D83B-8A928538C09D}"/>
              </a:ext>
            </a:extLst>
          </p:cNvPr>
          <p:cNvSpPr txBox="1"/>
          <p:nvPr/>
        </p:nvSpPr>
        <p:spPr>
          <a:xfrm>
            <a:off x="414029" y="1317556"/>
            <a:ext cx="5152591" cy="40987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 'fait-maison’ :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000" kern="10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une démarche </a:t>
            </a:r>
            <a:r>
              <a:rPr lang="fr-FR" sz="2000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qui respecte et valorise l'origine des produits, la créativité et le savoir-faire des chefs.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br>
              <a:rPr lang="fr-FR" sz="2000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fr-FR" sz="2000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Chez METRO, nous croyons fermement que </a:t>
            </a:r>
            <a:r>
              <a:rPr lang="fr-FR" sz="20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 'fait-maison' commence avec des ingrédients de première qualité</a:t>
            </a:r>
            <a:r>
              <a:rPr lang="fr-FR" sz="2000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C'est pourquoi </a:t>
            </a:r>
            <a:r>
              <a:rPr lang="fr-FR" sz="20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nous fournissons des produits bruts, frais et locaux, </a:t>
            </a:r>
            <a:r>
              <a:rPr lang="fr-FR" sz="2000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essentiels pour créer des plats créatifs et authentiques.</a:t>
            </a:r>
          </a:p>
        </p:txBody>
      </p:sp>
    </p:spTree>
    <p:extLst>
      <p:ext uri="{BB962C8B-B14F-4D97-AF65-F5344CB8AC3E}">
        <p14:creationId xmlns:p14="http://schemas.microsoft.com/office/powerpoint/2010/main" val="4225967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620343" y="5922812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DEPLOIEMENT FOCUS KIT PLV</a:t>
            </a:r>
          </a:p>
          <a:p>
            <a:endParaRPr lang="fr-FR" sz="2800" b="1" dirty="0">
              <a:latin typeface="Avenir Next LT Pro" panose="020B0504020202020204" pitchFamily="34" charset="0"/>
            </a:endParaRP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43995DBB-8598-CE26-2904-D777061DF06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18469371-DD6E-5B5B-55BB-A0A24EE2043D}"/>
              </a:ext>
            </a:extLst>
          </p:cNvPr>
          <p:cNvSpPr txBox="1"/>
          <p:nvPr/>
        </p:nvSpPr>
        <p:spPr>
          <a:xfrm>
            <a:off x="2225853" y="1148626"/>
            <a:ext cx="9623437" cy="47376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40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Déploiement de la campagne </a:t>
            </a:r>
            <a:br>
              <a:rPr lang="fr-FR" sz="40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fr-FR" sz="40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dans les halles</a:t>
            </a:r>
            <a:br>
              <a:rPr lang="fr-FR" sz="20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fr-FR" kern="100" dirty="0"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fr-FR" kern="100" dirty="0"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Déploiement d’un Kit PLV afin d’installer le </a:t>
            </a:r>
            <a:r>
              <a:rPr lang="fr-FR" kern="100" dirty="0" err="1"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stamp</a:t>
            </a:r>
            <a:r>
              <a:rPr lang="fr-FR" kern="100" dirty="0"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‘ICI COMMENCE LE FAIT MAISON’ et </a:t>
            </a:r>
            <a:br>
              <a:rPr lang="fr-FR" kern="100" dirty="0"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fr-FR" kern="100" dirty="0"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avec les différents chefs incarnant la nouvelle campagne 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1400" kern="100" dirty="0">
              <a:effectLst/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400" b="1" kern="100" dirty="0">
                <a:effectLst/>
                <a:highlight>
                  <a:srgbClr val="FFE600"/>
                </a:highlight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C</a:t>
            </a:r>
            <a:r>
              <a:rPr lang="fr-FR" sz="2400" b="1" kern="100" dirty="0">
                <a:highlight>
                  <a:srgbClr val="FFE600"/>
                </a:highlight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e kit PLV arrivera en même temps que la PLV </a:t>
            </a:r>
            <a:br>
              <a:rPr lang="fr-FR" sz="2400" b="1" kern="100" dirty="0">
                <a:highlight>
                  <a:srgbClr val="FFE600"/>
                </a:highlight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</a:br>
            <a:r>
              <a:rPr lang="fr-FR" sz="2400" b="1" kern="100" dirty="0">
                <a:highlight>
                  <a:srgbClr val="FFE600"/>
                </a:highlight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pour soutenir la marque RIOBA – Temps fort d’avril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400" b="1" kern="100" dirty="0">
                <a:highlight>
                  <a:srgbClr val="FFE600"/>
                </a:highlight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 Il s’agit donc de respecter les recommandations d’implantation ci-après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1400" kern="100" dirty="0"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  <a:sym typeface="Wingdings" panose="05000000000000000000" pitchFamily="2" charset="2"/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B553D1E6-04BE-F1BF-F1CE-49E295758A2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4253" y="1148626"/>
            <a:ext cx="1752455" cy="1064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9598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>
            <a:extLst>
              <a:ext uri="{FF2B5EF4-FFF2-40B4-BE49-F238E27FC236}">
                <a16:creationId xmlns:a16="http://schemas.microsoft.com/office/drawing/2014/main" id="{7FBD1550-83EB-CEAE-9C1E-2B1E3C93A50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rcRect t="3791" b="6535"/>
          <a:stretch/>
        </p:blipFill>
        <p:spPr>
          <a:xfrm>
            <a:off x="3176522" y="-87579"/>
            <a:ext cx="5488460" cy="6961088"/>
          </a:xfrm>
          <a:prstGeom prst="rect">
            <a:avLst/>
          </a:prstGeom>
        </p:spPr>
      </p:pic>
      <p:sp>
        <p:nvSpPr>
          <p:cNvPr id="35" name="Forme libre : forme 34">
            <a:extLst>
              <a:ext uri="{FF2B5EF4-FFF2-40B4-BE49-F238E27FC236}">
                <a16:creationId xmlns:a16="http://schemas.microsoft.com/office/drawing/2014/main" id="{60A983D2-B8C3-EA0C-5AF1-63422AE8B563}"/>
              </a:ext>
            </a:extLst>
          </p:cNvPr>
          <p:cNvSpPr/>
          <p:nvPr/>
        </p:nvSpPr>
        <p:spPr>
          <a:xfrm>
            <a:off x="5728447" y="1622612"/>
            <a:ext cx="1918447" cy="3801035"/>
          </a:xfrm>
          <a:custGeom>
            <a:avLst/>
            <a:gdLst>
              <a:gd name="connsiteX0" fmla="*/ 161365 w 1918447"/>
              <a:gd name="connsiteY0" fmla="*/ 0 h 3801035"/>
              <a:gd name="connsiteX1" fmla="*/ 1918447 w 1918447"/>
              <a:gd name="connsiteY1" fmla="*/ 17929 h 3801035"/>
              <a:gd name="connsiteX2" fmla="*/ 1882588 w 1918447"/>
              <a:gd name="connsiteY2" fmla="*/ 3693459 h 3801035"/>
              <a:gd name="connsiteX3" fmla="*/ 1156447 w 1918447"/>
              <a:gd name="connsiteY3" fmla="*/ 3711388 h 3801035"/>
              <a:gd name="connsiteX4" fmla="*/ 1066800 w 1918447"/>
              <a:gd name="connsiteY4" fmla="*/ 3801035 h 3801035"/>
              <a:gd name="connsiteX5" fmla="*/ 0 w 1918447"/>
              <a:gd name="connsiteY5" fmla="*/ 3792070 h 3801035"/>
              <a:gd name="connsiteX6" fmla="*/ 35859 w 1918447"/>
              <a:gd name="connsiteY6" fmla="*/ 2599764 h 3801035"/>
              <a:gd name="connsiteX7" fmla="*/ 188259 w 1918447"/>
              <a:gd name="connsiteY7" fmla="*/ 2339788 h 3801035"/>
              <a:gd name="connsiteX8" fmla="*/ 313765 w 1918447"/>
              <a:gd name="connsiteY8" fmla="*/ 2375647 h 3801035"/>
              <a:gd name="connsiteX9" fmla="*/ 179294 w 1918447"/>
              <a:gd name="connsiteY9" fmla="*/ 2366682 h 3801035"/>
              <a:gd name="connsiteX10" fmla="*/ 161365 w 1918447"/>
              <a:gd name="connsiteY10" fmla="*/ 0 h 38010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918447" h="3801035">
                <a:moveTo>
                  <a:pt x="161365" y="0"/>
                </a:moveTo>
                <a:lnTo>
                  <a:pt x="1918447" y="17929"/>
                </a:lnTo>
                <a:lnTo>
                  <a:pt x="1882588" y="3693459"/>
                </a:lnTo>
                <a:lnTo>
                  <a:pt x="1156447" y="3711388"/>
                </a:lnTo>
                <a:lnTo>
                  <a:pt x="1066800" y="3801035"/>
                </a:lnTo>
                <a:lnTo>
                  <a:pt x="0" y="3792070"/>
                </a:lnTo>
                <a:lnTo>
                  <a:pt x="35859" y="2599764"/>
                </a:lnTo>
                <a:lnTo>
                  <a:pt x="188259" y="2339788"/>
                </a:lnTo>
                <a:lnTo>
                  <a:pt x="313765" y="2375647"/>
                </a:lnTo>
                <a:lnTo>
                  <a:pt x="179294" y="2366682"/>
                </a:lnTo>
                <a:lnTo>
                  <a:pt x="161365" y="0"/>
                </a:lnTo>
                <a:close/>
              </a:path>
            </a:pathLst>
          </a:custGeom>
          <a:solidFill>
            <a:srgbClr val="00B050">
              <a:alpha val="7843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" name="Forme libre : forme 33">
            <a:extLst>
              <a:ext uri="{FF2B5EF4-FFF2-40B4-BE49-F238E27FC236}">
                <a16:creationId xmlns:a16="http://schemas.microsoft.com/office/drawing/2014/main" id="{17D1B364-5184-5905-6F29-6F2728CC3DCB}"/>
              </a:ext>
            </a:extLst>
          </p:cNvPr>
          <p:cNvSpPr/>
          <p:nvPr/>
        </p:nvSpPr>
        <p:spPr>
          <a:xfrm>
            <a:off x="4455459" y="1595718"/>
            <a:ext cx="1452282" cy="4204447"/>
          </a:xfrm>
          <a:custGeom>
            <a:avLst/>
            <a:gdLst>
              <a:gd name="connsiteX0" fmla="*/ 609600 w 1452282"/>
              <a:gd name="connsiteY0" fmla="*/ 0 h 4204447"/>
              <a:gd name="connsiteX1" fmla="*/ 385482 w 1452282"/>
              <a:gd name="connsiteY1" fmla="*/ 259976 h 4204447"/>
              <a:gd name="connsiteX2" fmla="*/ 403412 w 1452282"/>
              <a:gd name="connsiteY2" fmla="*/ 1299882 h 4204447"/>
              <a:gd name="connsiteX3" fmla="*/ 170329 w 1452282"/>
              <a:gd name="connsiteY3" fmla="*/ 1524000 h 4204447"/>
              <a:gd name="connsiteX4" fmla="*/ 206188 w 1452282"/>
              <a:gd name="connsiteY4" fmla="*/ 2411506 h 4204447"/>
              <a:gd name="connsiteX5" fmla="*/ 26894 w 1452282"/>
              <a:gd name="connsiteY5" fmla="*/ 2626658 h 4204447"/>
              <a:gd name="connsiteX6" fmla="*/ 0 w 1452282"/>
              <a:gd name="connsiteY6" fmla="*/ 3774141 h 4204447"/>
              <a:gd name="connsiteX7" fmla="*/ 206188 w 1452282"/>
              <a:gd name="connsiteY7" fmla="*/ 4204447 h 4204447"/>
              <a:gd name="connsiteX8" fmla="*/ 286870 w 1452282"/>
              <a:gd name="connsiteY8" fmla="*/ 4069976 h 4204447"/>
              <a:gd name="connsiteX9" fmla="*/ 466165 w 1452282"/>
              <a:gd name="connsiteY9" fmla="*/ 4069976 h 4204447"/>
              <a:gd name="connsiteX10" fmla="*/ 484094 w 1452282"/>
              <a:gd name="connsiteY10" fmla="*/ 3720353 h 4204447"/>
              <a:gd name="connsiteX11" fmla="*/ 1290917 w 1452282"/>
              <a:gd name="connsiteY11" fmla="*/ 3720353 h 4204447"/>
              <a:gd name="connsiteX12" fmla="*/ 1308847 w 1452282"/>
              <a:gd name="connsiteY12" fmla="*/ 2617694 h 4204447"/>
              <a:gd name="connsiteX13" fmla="*/ 1452282 w 1452282"/>
              <a:gd name="connsiteY13" fmla="*/ 2402541 h 4204447"/>
              <a:gd name="connsiteX14" fmla="*/ 1434353 w 1452282"/>
              <a:gd name="connsiteY14" fmla="*/ 26894 h 4204447"/>
              <a:gd name="connsiteX15" fmla="*/ 609600 w 1452282"/>
              <a:gd name="connsiteY15" fmla="*/ 0 h 42044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452282" h="4204447">
                <a:moveTo>
                  <a:pt x="609600" y="0"/>
                </a:moveTo>
                <a:lnTo>
                  <a:pt x="385482" y="259976"/>
                </a:lnTo>
                <a:lnTo>
                  <a:pt x="403412" y="1299882"/>
                </a:lnTo>
                <a:lnTo>
                  <a:pt x="170329" y="1524000"/>
                </a:lnTo>
                <a:lnTo>
                  <a:pt x="206188" y="2411506"/>
                </a:lnTo>
                <a:lnTo>
                  <a:pt x="26894" y="2626658"/>
                </a:lnTo>
                <a:lnTo>
                  <a:pt x="0" y="3774141"/>
                </a:lnTo>
                <a:lnTo>
                  <a:pt x="206188" y="4204447"/>
                </a:lnTo>
                <a:lnTo>
                  <a:pt x="286870" y="4069976"/>
                </a:lnTo>
                <a:lnTo>
                  <a:pt x="466165" y="4069976"/>
                </a:lnTo>
                <a:lnTo>
                  <a:pt x="484094" y="3720353"/>
                </a:lnTo>
                <a:lnTo>
                  <a:pt x="1290917" y="3720353"/>
                </a:lnTo>
                <a:lnTo>
                  <a:pt x="1308847" y="2617694"/>
                </a:lnTo>
                <a:lnTo>
                  <a:pt x="1452282" y="2402541"/>
                </a:lnTo>
                <a:lnTo>
                  <a:pt x="1434353" y="26894"/>
                </a:lnTo>
                <a:lnTo>
                  <a:pt x="609600" y="0"/>
                </a:lnTo>
                <a:close/>
              </a:path>
            </a:pathLst>
          </a:custGeom>
          <a:solidFill>
            <a:srgbClr val="FF0000">
              <a:alpha val="7843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68063" y="-87579"/>
            <a:ext cx="8298321" cy="138499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DEPLOIEMENT </a:t>
            </a:r>
            <a:br>
              <a:rPr lang="fr-FR" sz="2800" b="1" dirty="0">
                <a:latin typeface="Avenir Next LT Pro" panose="020B0504020202020204" pitchFamily="34" charset="0"/>
              </a:rPr>
            </a:br>
            <a:r>
              <a:rPr lang="fr-FR" sz="2800" b="1" dirty="0">
                <a:latin typeface="Avenir Next LT Pro" panose="020B0504020202020204" pitchFamily="34" charset="0"/>
              </a:rPr>
              <a:t>DISPOSITIF PLV </a:t>
            </a:r>
          </a:p>
          <a:p>
            <a:endParaRPr lang="fr-FR" sz="2800" b="1" dirty="0">
              <a:latin typeface="Avenir Next LT Pro" panose="020B0504020202020204" pitchFamily="34" charset="0"/>
            </a:endParaRP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43995DBB-8598-CE26-2904-D777061DF06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5A44C2D1-8485-2868-305A-94C744ECCA1E}"/>
              </a:ext>
            </a:extLst>
          </p:cNvPr>
          <p:cNvSpPr/>
          <p:nvPr/>
        </p:nvSpPr>
        <p:spPr>
          <a:xfrm>
            <a:off x="4607858" y="4907729"/>
            <a:ext cx="206189" cy="4975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8CE68B29-3D08-05A9-EF2C-2D1EA514F48D}"/>
              </a:ext>
            </a:extLst>
          </p:cNvPr>
          <p:cNvSpPr/>
          <p:nvPr/>
        </p:nvSpPr>
        <p:spPr>
          <a:xfrm>
            <a:off x="4607858" y="4325023"/>
            <a:ext cx="206189" cy="4975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F23847C6-E669-E0FD-6801-B09DB002B2CE}"/>
              </a:ext>
            </a:extLst>
          </p:cNvPr>
          <p:cNvSpPr/>
          <p:nvPr/>
        </p:nvSpPr>
        <p:spPr>
          <a:xfrm>
            <a:off x="5065058" y="3429000"/>
            <a:ext cx="206189" cy="4975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47398E45-E80B-9929-2FDD-CAEAFCEEEACB}"/>
              </a:ext>
            </a:extLst>
          </p:cNvPr>
          <p:cNvSpPr/>
          <p:nvPr/>
        </p:nvSpPr>
        <p:spPr>
          <a:xfrm>
            <a:off x="5468470" y="2918012"/>
            <a:ext cx="206189" cy="4975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E3E5387C-D019-CA5B-B0A0-B7E738C0CB45}"/>
              </a:ext>
            </a:extLst>
          </p:cNvPr>
          <p:cNvSpPr/>
          <p:nvPr/>
        </p:nvSpPr>
        <p:spPr>
          <a:xfrm>
            <a:off x="5065058" y="2469777"/>
            <a:ext cx="206189" cy="4975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4C022C39-F922-135C-7983-6C780D975655}"/>
              </a:ext>
            </a:extLst>
          </p:cNvPr>
          <p:cNvSpPr/>
          <p:nvPr/>
        </p:nvSpPr>
        <p:spPr>
          <a:xfrm>
            <a:off x="5468470" y="2082837"/>
            <a:ext cx="206189" cy="4975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BB58F74E-8E27-D414-A0BC-82770B4BCD88}"/>
              </a:ext>
            </a:extLst>
          </p:cNvPr>
          <p:cNvSpPr/>
          <p:nvPr/>
        </p:nvSpPr>
        <p:spPr>
          <a:xfrm rot="5400000">
            <a:off x="6017782" y="1755625"/>
            <a:ext cx="206189" cy="49754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02E291C2-3534-9C30-7A53-109485AABCFA}"/>
              </a:ext>
            </a:extLst>
          </p:cNvPr>
          <p:cNvSpPr/>
          <p:nvPr/>
        </p:nvSpPr>
        <p:spPr>
          <a:xfrm rot="5400000">
            <a:off x="6824606" y="1755625"/>
            <a:ext cx="206189" cy="49754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5681B07E-9442-1D69-D6BB-E9EBA0AB787A}"/>
              </a:ext>
            </a:extLst>
          </p:cNvPr>
          <p:cNvSpPr/>
          <p:nvPr/>
        </p:nvSpPr>
        <p:spPr>
          <a:xfrm rot="5400000">
            <a:off x="6067536" y="4103672"/>
            <a:ext cx="206189" cy="49754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ED686711-9413-3705-CEBB-6683C7B4F33B}"/>
              </a:ext>
            </a:extLst>
          </p:cNvPr>
          <p:cNvSpPr/>
          <p:nvPr/>
        </p:nvSpPr>
        <p:spPr>
          <a:xfrm rot="5400000">
            <a:off x="6551630" y="4091515"/>
            <a:ext cx="206189" cy="49754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621A99A5-0AF8-3D72-A5C6-8B26114988B0}"/>
              </a:ext>
            </a:extLst>
          </p:cNvPr>
          <p:cNvSpPr/>
          <p:nvPr/>
        </p:nvSpPr>
        <p:spPr>
          <a:xfrm rot="5400000">
            <a:off x="7035723" y="4103673"/>
            <a:ext cx="206189" cy="49754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AA511E4D-1B58-3664-55EE-FBE3B49D7ED3}"/>
              </a:ext>
            </a:extLst>
          </p:cNvPr>
          <p:cNvSpPr/>
          <p:nvPr/>
        </p:nvSpPr>
        <p:spPr>
          <a:xfrm rot="5400000">
            <a:off x="6435086" y="1755626"/>
            <a:ext cx="206189" cy="49754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2" name="Forme libre : forme 31">
            <a:extLst>
              <a:ext uri="{FF2B5EF4-FFF2-40B4-BE49-F238E27FC236}">
                <a16:creationId xmlns:a16="http://schemas.microsoft.com/office/drawing/2014/main" id="{0DF232D6-2BA0-5FDD-2040-5DE6874F94DA}"/>
              </a:ext>
            </a:extLst>
          </p:cNvPr>
          <p:cNvSpPr/>
          <p:nvPr/>
        </p:nvSpPr>
        <p:spPr>
          <a:xfrm>
            <a:off x="4401671" y="5683624"/>
            <a:ext cx="1380564" cy="968188"/>
          </a:xfrm>
          <a:custGeom>
            <a:avLst/>
            <a:gdLst>
              <a:gd name="connsiteX0" fmla="*/ 17929 w 1380564"/>
              <a:gd name="connsiteY0" fmla="*/ 394447 h 968188"/>
              <a:gd name="connsiteX1" fmla="*/ 349623 w 1380564"/>
              <a:gd name="connsiteY1" fmla="*/ 0 h 968188"/>
              <a:gd name="connsiteX2" fmla="*/ 555811 w 1380564"/>
              <a:gd name="connsiteY2" fmla="*/ 0 h 968188"/>
              <a:gd name="connsiteX3" fmla="*/ 573741 w 1380564"/>
              <a:gd name="connsiteY3" fmla="*/ 233082 h 968188"/>
              <a:gd name="connsiteX4" fmla="*/ 663388 w 1380564"/>
              <a:gd name="connsiteY4" fmla="*/ 385482 h 968188"/>
              <a:gd name="connsiteX5" fmla="*/ 681317 w 1380564"/>
              <a:gd name="connsiteY5" fmla="*/ 609600 h 968188"/>
              <a:gd name="connsiteX6" fmla="*/ 1371600 w 1380564"/>
              <a:gd name="connsiteY6" fmla="*/ 609600 h 968188"/>
              <a:gd name="connsiteX7" fmla="*/ 1380564 w 1380564"/>
              <a:gd name="connsiteY7" fmla="*/ 806823 h 968188"/>
              <a:gd name="connsiteX8" fmla="*/ 1246094 w 1380564"/>
              <a:gd name="connsiteY8" fmla="*/ 968188 h 968188"/>
              <a:gd name="connsiteX9" fmla="*/ 457200 w 1380564"/>
              <a:gd name="connsiteY9" fmla="*/ 950258 h 968188"/>
              <a:gd name="connsiteX10" fmla="*/ 313764 w 1380564"/>
              <a:gd name="connsiteY10" fmla="*/ 806823 h 968188"/>
              <a:gd name="connsiteX11" fmla="*/ 322729 w 1380564"/>
              <a:gd name="connsiteY11" fmla="*/ 600635 h 968188"/>
              <a:gd name="connsiteX12" fmla="*/ 17929 w 1380564"/>
              <a:gd name="connsiteY12" fmla="*/ 591670 h 968188"/>
              <a:gd name="connsiteX13" fmla="*/ 0 w 1380564"/>
              <a:gd name="connsiteY13" fmla="*/ 268941 h 968188"/>
              <a:gd name="connsiteX14" fmla="*/ 17929 w 1380564"/>
              <a:gd name="connsiteY14" fmla="*/ 394447 h 968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380564" h="968188">
                <a:moveTo>
                  <a:pt x="17929" y="394447"/>
                </a:moveTo>
                <a:lnTo>
                  <a:pt x="349623" y="0"/>
                </a:lnTo>
                <a:lnTo>
                  <a:pt x="555811" y="0"/>
                </a:lnTo>
                <a:lnTo>
                  <a:pt x="573741" y="233082"/>
                </a:lnTo>
                <a:lnTo>
                  <a:pt x="663388" y="385482"/>
                </a:lnTo>
                <a:lnTo>
                  <a:pt x="681317" y="609600"/>
                </a:lnTo>
                <a:lnTo>
                  <a:pt x="1371600" y="609600"/>
                </a:lnTo>
                <a:lnTo>
                  <a:pt x="1380564" y="806823"/>
                </a:lnTo>
                <a:lnTo>
                  <a:pt x="1246094" y="968188"/>
                </a:lnTo>
                <a:lnTo>
                  <a:pt x="457200" y="950258"/>
                </a:lnTo>
                <a:lnTo>
                  <a:pt x="313764" y="806823"/>
                </a:lnTo>
                <a:lnTo>
                  <a:pt x="322729" y="600635"/>
                </a:lnTo>
                <a:lnTo>
                  <a:pt x="17929" y="591670"/>
                </a:lnTo>
                <a:lnTo>
                  <a:pt x="0" y="268941"/>
                </a:lnTo>
                <a:lnTo>
                  <a:pt x="17929" y="394447"/>
                </a:lnTo>
                <a:close/>
              </a:path>
            </a:pathLst>
          </a:custGeom>
          <a:solidFill>
            <a:schemeClr val="tx1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E46E855C-3F05-C275-8FF9-03696A495239}"/>
              </a:ext>
            </a:extLst>
          </p:cNvPr>
          <p:cNvSpPr/>
          <p:nvPr/>
        </p:nvSpPr>
        <p:spPr>
          <a:xfrm>
            <a:off x="846023" y="2308394"/>
            <a:ext cx="206189" cy="4975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" name="ZoneTexte 35">
            <a:extLst>
              <a:ext uri="{FF2B5EF4-FFF2-40B4-BE49-F238E27FC236}">
                <a16:creationId xmlns:a16="http://schemas.microsoft.com/office/drawing/2014/main" id="{ADF6E36E-3EBF-8C8C-C570-1904A05D788B}"/>
              </a:ext>
            </a:extLst>
          </p:cNvPr>
          <p:cNvSpPr txBox="1"/>
          <p:nvPr/>
        </p:nvSpPr>
        <p:spPr>
          <a:xfrm>
            <a:off x="1137376" y="2199680"/>
            <a:ext cx="18508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/>
              <a:t>PLV  Campagne Marque</a:t>
            </a: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93E7DB47-EADD-0853-6368-3F59BE71CEE3}"/>
              </a:ext>
            </a:extLst>
          </p:cNvPr>
          <p:cNvSpPr txBox="1"/>
          <p:nvPr/>
        </p:nvSpPr>
        <p:spPr>
          <a:xfrm>
            <a:off x="744773" y="1425382"/>
            <a:ext cx="22822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Zone PLV </a:t>
            </a:r>
            <a:r>
              <a:rPr lang="fr-FR" b="1" dirty="0"/>
              <a:t>campagne marque</a:t>
            </a:r>
          </a:p>
        </p:txBody>
      </p:sp>
      <p:cxnSp>
        <p:nvCxnSpPr>
          <p:cNvPr id="39" name="Connecteur droit avec flèche 38">
            <a:extLst>
              <a:ext uri="{FF2B5EF4-FFF2-40B4-BE49-F238E27FC236}">
                <a16:creationId xmlns:a16="http://schemas.microsoft.com/office/drawing/2014/main" id="{7B8C267D-6175-903B-32CB-D3B8731DD0EC}"/>
              </a:ext>
            </a:extLst>
          </p:cNvPr>
          <p:cNvCxnSpPr>
            <a:cxnSpLocks/>
          </p:cNvCxnSpPr>
          <p:nvPr/>
        </p:nvCxnSpPr>
        <p:spPr>
          <a:xfrm>
            <a:off x="3098981" y="2032748"/>
            <a:ext cx="1966077" cy="767645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Rectangle 39">
            <a:extLst>
              <a:ext uri="{FF2B5EF4-FFF2-40B4-BE49-F238E27FC236}">
                <a16:creationId xmlns:a16="http://schemas.microsoft.com/office/drawing/2014/main" id="{4E37F9CE-3EF2-81E4-4C20-C51F988456AF}"/>
              </a:ext>
            </a:extLst>
          </p:cNvPr>
          <p:cNvSpPr/>
          <p:nvPr/>
        </p:nvSpPr>
        <p:spPr>
          <a:xfrm>
            <a:off x="884762" y="3891214"/>
            <a:ext cx="206189" cy="49754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highlight>
                <a:srgbClr val="FFE600"/>
              </a:highlight>
            </a:endParaRPr>
          </a:p>
        </p:txBody>
      </p:sp>
      <p:sp>
        <p:nvSpPr>
          <p:cNvPr id="41" name="ZoneTexte 40">
            <a:extLst>
              <a:ext uri="{FF2B5EF4-FFF2-40B4-BE49-F238E27FC236}">
                <a16:creationId xmlns:a16="http://schemas.microsoft.com/office/drawing/2014/main" id="{32996FB9-4E2D-6F14-0538-7DC8DE38BA5E}"/>
              </a:ext>
            </a:extLst>
          </p:cNvPr>
          <p:cNvSpPr txBox="1"/>
          <p:nvPr/>
        </p:nvSpPr>
        <p:spPr>
          <a:xfrm>
            <a:off x="1176115" y="3782500"/>
            <a:ext cx="18508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/>
              <a:t>PLV  Campagne </a:t>
            </a:r>
            <a:r>
              <a:rPr lang="fr-FR" sz="1200" dirty="0" err="1"/>
              <a:t>Rioba</a:t>
            </a:r>
            <a:endParaRPr lang="fr-FR" sz="1200" dirty="0"/>
          </a:p>
        </p:txBody>
      </p:sp>
      <p:sp>
        <p:nvSpPr>
          <p:cNvPr id="42" name="ZoneTexte 41">
            <a:extLst>
              <a:ext uri="{FF2B5EF4-FFF2-40B4-BE49-F238E27FC236}">
                <a16:creationId xmlns:a16="http://schemas.microsoft.com/office/drawing/2014/main" id="{F4C2E0BC-7ACE-A8BC-CB99-EF9D072CE410}"/>
              </a:ext>
            </a:extLst>
          </p:cNvPr>
          <p:cNvSpPr txBox="1"/>
          <p:nvPr/>
        </p:nvSpPr>
        <p:spPr>
          <a:xfrm>
            <a:off x="802268" y="2955294"/>
            <a:ext cx="21937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Zone PLV </a:t>
            </a:r>
            <a:r>
              <a:rPr lang="fr-FR" b="1" dirty="0"/>
              <a:t>campagne </a:t>
            </a:r>
            <a:r>
              <a:rPr lang="fr-FR" b="1" dirty="0" err="1"/>
              <a:t>Rioba</a:t>
            </a:r>
            <a:endParaRPr lang="fr-FR" b="1" dirty="0"/>
          </a:p>
        </p:txBody>
      </p:sp>
      <p:cxnSp>
        <p:nvCxnSpPr>
          <p:cNvPr id="43" name="Connecteur droit avec flèche 42">
            <a:extLst>
              <a:ext uri="{FF2B5EF4-FFF2-40B4-BE49-F238E27FC236}">
                <a16:creationId xmlns:a16="http://schemas.microsoft.com/office/drawing/2014/main" id="{AC4A68AB-DF3B-05F0-3AB2-D813141B6EB7}"/>
              </a:ext>
            </a:extLst>
          </p:cNvPr>
          <p:cNvCxnSpPr>
            <a:cxnSpLocks/>
          </p:cNvCxnSpPr>
          <p:nvPr/>
        </p:nvCxnSpPr>
        <p:spPr>
          <a:xfrm>
            <a:off x="2988264" y="3465656"/>
            <a:ext cx="3574794" cy="35574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ZoneTexte 50">
            <a:extLst>
              <a:ext uri="{FF2B5EF4-FFF2-40B4-BE49-F238E27FC236}">
                <a16:creationId xmlns:a16="http://schemas.microsoft.com/office/drawing/2014/main" id="{1A535337-4E90-F6F0-6365-0189293FC0B6}"/>
              </a:ext>
            </a:extLst>
          </p:cNvPr>
          <p:cNvSpPr txBox="1"/>
          <p:nvPr/>
        </p:nvSpPr>
        <p:spPr>
          <a:xfrm>
            <a:off x="902533" y="4892173"/>
            <a:ext cx="219373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Zone entrée </a:t>
            </a:r>
            <a:br>
              <a:rPr lang="fr-FR" dirty="0"/>
            </a:br>
            <a:r>
              <a:rPr lang="fr-FR" dirty="0"/>
              <a:t>PLV spécial </a:t>
            </a:r>
            <a:r>
              <a:rPr lang="fr-FR" b="1" dirty="0"/>
              <a:t>«Fait maison »</a:t>
            </a:r>
          </a:p>
        </p:txBody>
      </p:sp>
      <p:cxnSp>
        <p:nvCxnSpPr>
          <p:cNvPr id="52" name="Connecteur droit avec flèche 51">
            <a:extLst>
              <a:ext uri="{FF2B5EF4-FFF2-40B4-BE49-F238E27FC236}">
                <a16:creationId xmlns:a16="http://schemas.microsoft.com/office/drawing/2014/main" id="{F9CB78A6-5178-7CC9-C63A-5F1A2BE4AF70}"/>
              </a:ext>
            </a:extLst>
          </p:cNvPr>
          <p:cNvCxnSpPr>
            <a:cxnSpLocks/>
          </p:cNvCxnSpPr>
          <p:nvPr/>
        </p:nvCxnSpPr>
        <p:spPr>
          <a:xfrm>
            <a:off x="2718496" y="5643474"/>
            <a:ext cx="1992456" cy="454993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60658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68063" y="-87579"/>
            <a:ext cx="8298321" cy="138499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DEPLOIEMENT </a:t>
            </a:r>
            <a:br>
              <a:rPr lang="fr-FR" sz="2800" b="1" dirty="0">
                <a:latin typeface="Avenir Next LT Pro" panose="020B0504020202020204" pitchFamily="34" charset="0"/>
              </a:rPr>
            </a:br>
            <a:r>
              <a:rPr lang="fr-FR" sz="2800" b="1" dirty="0">
                <a:latin typeface="Avenir Next LT Pro" panose="020B0504020202020204" pitchFamily="34" charset="0"/>
              </a:rPr>
              <a:t>DISPOSITIF PLV </a:t>
            </a:r>
          </a:p>
          <a:p>
            <a:endParaRPr lang="fr-FR" sz="2800" b="1" dirty="0">
              <a:latin typeface="Avenir Next LT Pro" panose="020B0504020202020204" pitchFamily="34" charset="0"/>
            </a:endParaRP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43995DBB-8598-CE26-2904-D777061DF06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51" name="ZoneTexte 50">
            <a:extLst>
              <a:ext uri="{FF2B5EF4-FFF2-40B4-BE49-F238E27FC236}">
                <a16:creationId xmlns:a16="http://schemas.microsoft.com/office/drawing/2014/main" id="{1A535337-4E90-F6F0-6365-0189293FC0B6}"/>
              </a:ext>
            </a:extLst>
          </p:cNvPr>
          <p:cNvSpPr txBox="1"/>
          <p:nvPr/>
        </p:nvSpPr>
        <p:spPr>
          <a:xfrm>
            <a:off x="902533" y="1412347"/>
            <a:ext cx="32386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Zone entrée </a:t>
            </a:r>
            <a:br>
              <a:rPr lang="fr-FR" dirty="0"/>
            </a:br>
            <a:r>
              <a:rPr lang="fr-FR" dirty="0"/>
              <a:t>PLV spécial </a:t>
            </a:r>
            <a:r>
              <a:rPr lang="fr-FR" b="1" dirty="0"/>
              <a:t>«Fait maison »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1C36D2BC-9980-9355-6588-2A609579000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2533" y="2058678"/>
            <a:ext cx="2607841" cy="3194394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0FB4DFD2-56EE-7D9E-B2DD-E915D15B453E}"/>
              </a:ext>
            </a:extLst>
          </p:cNvPr>
          <p:cNvSpPr txBox="1"/>
          <p:nvPr/>
        </p:nvSpPr>
        <p:spPr>
          <a:xfrm>
            <a:off x="5257657" y="281752"/>
            <a:ext cx="32386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highlight>
                  <a:srgbClr val="FFE600"/>
                </a:highlight>
              </a:rPr>
              <a:t>Vitrophanie portes d’entrée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89F310AF-F185-BC62-5B0C-C7843BDBB972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5307" t="32428" r="28616" b="11750"/>
          <a:stretch/>
        </p:blipFill>
        <p:spPr>
          <a:xfrm>
            <a:off x="5196039" y="894895"/>
            <a:ext cx="5213372" cy="4738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1692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68063" y="-87579"/>
            <a:ext cx="8298321" cy="138499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DEPLOIEMENT </a:t>
            </a:r>
            <a:br>
              <a:rPr lang="fr-FR" sz="2800" b="1" dirty="0">
                <a:latin typeface="Avenir Next LT Pro" panose="020B0504020202020204" pitchFamily="34" charset="0"/>
              </a:rPr>
            </a:br>
            <a:r>
              <a:rPr lang="fr-FR" sz="2800" b="1" dirty="0">
                <a:latin typeface="Avenir Next LT Pro" panose="020B0504020202020204" pitchFamily="34" charset="0"/>
              </a:rPr>
              <a:t>DISPOSITIF PLV </a:t>
            </a:r>
          </a:p>
          <a:p>
            <a:endParaRPr lang="fr-FR" sz="2800" b="1" dirty="0">
              <a:latin typeface="Avenir Next LT Pro" panose="020B0504020202020204" pitchFamily="34" charset="0"/>
            </a:endParaRP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43995DBB-8598-CE26-2904-D777061DF06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51" name="ZoneTexte 50">
            <a:extLst>
              <a:ext uri="{FF2B5EF4-FFF2-40B4-BE49-F238E27FC236}">
                <a16:creationId xmlns:a16="http://schemas.microsoft.com/office/drawing/2014/main" id="{1A535337-4E90-F6F0-6365-0189293FC0B6}"/>
              </a:ext>
            </a:extLst>
          </p:cNvPr>
          <p:cNvSpPr txBox="1"/>
          <p:nvPr/>
        </p:nvSpPr>
        <p:spPr>
          <a:xfrm>
            <a:off x="902533" y="1412347"/>
            <a:ext cx="32386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Zone entrée </a:t>
            </a:r>
            <a:br>
              <a:rPr lang="fr-FR" dirty="0"/>
            </a:br>
            <a:r>
              <a:rPr lang="fr-FR" dirty="0"/>
              <a:t>PLV spécial </a:t>
            </a:r>
            <a:r>
              <a:rPr lang="fr-FR" b="1" dirty="0"/>
              <a:t>«Fait maison »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1C36D2BC-9980-9355-6588-2A609579000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2533" y="2058678"/>
            <a:ext cx="2607841" cy="3194394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CCEC3096-265D-B27C-DA6B-18DB46E7CE4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21855" y="4750273"/>
            <a:ext cx="2439157" cy="1628514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0FB4DFD2-56EE-7D9E-B2DD-E915D15B453E}"/>
              </a:ext>
            </a:extLst>
          </p:cNvPr>
          <p:cNvSpPr txBox="1"/>
          <p:nvPr/>
        </p:nvSpPr>
        <p:spPr>
          <a:xfrm>
            <a:off x="5257657" y="281752"/>
            <a:ext cx="32386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highlight>
                  <a:srgbClr val="FFE600"/>
                </a:highlight>
              </a:rPr>
              <a:t>Manchon portiques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5E717EAA-2232-32E4-E6D3-E702B4E4E9F1}"/>
              </a:ext>
            </a:extLst>
          </p:cNvPr>
          <p:cNvSpPr txBox="1"/>
          <p:nvPr/>
        </p:nvSpPr>
        <p:spPr>
          <a:xfrm>
            <a:off x="5161229" y="3429000"/>
            <a:ext cx="612823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b="1" dirty="0">
                <a:highlight>
                  <a:srgbClr val="FFE600"/>
                </a:highlight>
              </a:rPr>
              <a:t>Sticker de sol à placer </a:t>
            </a:r>
            <a:br>
              <a:rPr lang="fr-FR" b="1" dirty="0">
                <a:highlight>
                  <a:srgbClr val="FFE600"/>
                </a:highlight>
              </a:rPr>
            </a:br>
            <a:r>
              <a:rPr lang="fr-FR" b="1" dirty="0">
                <a:highlight>
                  <a:srgbClr val="FFE600"/>
                </a:highlight>
              </a:rPr>
              <a:t>dans le sas d’entrée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4557D101-4269-0A2A-1087-A4AFCFF3DF4B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11994" t="61844" r="4246"/>
          <a:stretch/>
        </p:blipFill>
        <p:spPr>
          <a:xfrm>
            <a:off x="7806813" y="3429000"/>
            <a:ext cx="3951628" cy="2400147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B15E6ECC-4965-8CE2-03AB-1ABECEA2056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806813" y="229998"/>
            <a:ext cx="3951627" cy="2963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5137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362C94B-82AC-1F3A-D469-7CA26AE1E162}"/>
              </a:ext>
            </a:extLst>
          </p:cNvPr>
          <p:cNvSpPr/>
          <p:nvPr/>
        </p:nvSpPr>
        <p:spPr>
          <a:xfrm>
            <a:off x="1643974" y="5398851"/>
            <a:ext cx="7937771" cy="194553"/>
          </a:xfrm>
          <a:prstGeom prst="rect">
            <a:avLst/>
          </a:prstGeom>
          <a:solidFill>
            <a:srgbClr val="FDCE0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7E343C0-8F49-5B84-2972-98ABE79AB0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4281" y="136256"/>
            <a:ext cx="10363200" cy="1470025"/>
          </a:xfrm>
        </p:spPr>
        <p:txBody>
          <a:bodyPr/>
          <a:lstStyle/>
          <a:p>
            <a:pPr algn="l"/>
            <a:r>
              <a:rPr lang="fr-FR" b="1" dirty="0">
                <a:latin typeface="Avenir Next LT Pro" panose="020B0504020202020204" pitchFamily="34" charset="0"/>
              </a:rPr>
              <a:t>Enjeux pour cette campagne</a:t>
            </a:r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F6F74303-1AAE-37EA-F12F-9D43D8D65276}"/>
              </a:ext>
            </a:extLst>
          </p:cNvPr>
          <p:cNvSpPr txBox="1">
            <a:spLocks/>
          </p:cNvSpPr>
          <p:nvPr/>
        </p:nvSpPr>
        <p:spPr bwMode="auto">
          <a:xfrm>
            <a:off x="899808" y="3230799"/>
            <a:ext cx="10723123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4000" b="1" dirty="0">
                <a:latin typeface="Avenir Next LT Pro" panose="020B0504020202020204" pitchFamily="34" charset="0"/>
                <a:sym typeface="Wingdings" panose="05000000000000000000" pitchFamily="2" charset="2"/>
              </a:rPr>
              <a:t>#1- Capitaliser</a:t>
            </a:r>
            <a:br>
              <a:rPr lang="fr-FR" sz="4000" b="1" dirty="0">
                <a:latin typeface="Avenir Next LT Pro" panose="020B0504020202020204" pitchFamily="34" charset="0"/>
                <a:sym typeface="Wingdings" panose="05000000000000000000" pitchFamily="2" charset="2"/>
              </a:rPr>
            </a:br>
            <a:endParaRPr lang="fr-FR" sz="4000" b="1" dirty="0">
              <a:latin typeface="Avenir Next LT Pro" panose="020B0504020202020204" pitchFamily="34" charset="0"/>
              <a:sym typeface="Wingdings" panose="05000000000000000000" pitchFamily="2" charset="2"/>
            </a:endParaRPr>
          </a:p>
          <a:p>
            <a:pPr algn="l"/>
            <a:r>
              <a:rPr lang="fr-FR" sz="36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Il s’agit du temps 2 de la campagne hashtag METRO qui </a:t>
            </a:r>
            <a:r>
              <a:rPr lang="fr-FR" sz="3600" dirty="0"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 permis d’installer </a:t>
            </a:r>
            <a:r>
              <a:rPr lang="fr-FR" sz="3600" dirty="0">
                <a:latin typeface="Avenir Next LT Pro" panose="020B0504020202020204" pitchFamily="34" charset="0"/>
                <a:sym typeface="Wingdings" panose="05000000000000000000" pitchFamily="2" charset="2"/>
              </a:rPr>
              <a:t> un code propriétaire puissant, facilitant l’attribution des messages à l’enseigne.</a:t>
            </a:r>
            <a:br>
              <a:rPr lang="fr-FR" sz="3600" dirty="0">
                <a:latin typeface="Avenir Next LT Pro" panose="020B0504020202020204" pitchFamily="34" charset="0"/>
                <a:sym typeface="Wingdings" panose="05000000000000000000" pitchFamily="2" charset="2"/>
              </a:rPr>
            </a:br>
            <a:r>
              <a:rPr lang="fr-FR" sz="3600" b="1" dirty="0">
                <a:latin typeface="Avenir Next LT Pro" panose="020B0504020202020204" pitchFamily="34" charset="0"/>
                <a:sym typeface="Wingdings" panose="05000000000000000000" pitchFamily="2" charset="2"/>
              </a:rPr>
              <a:t> conserver la force de notre territoire</a:t>
            </a:r>
            <a:br>
              <a:rPr lang="fr-FR" sz="4400" b="1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fr-FR" sz="4400" b="1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fr-FR" b="1" dirty="0">
              <a:latin typeface="Avenir Next LT Pro" panose="020B0504020202020204" pitchFamily="34" charset="0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2D4AC97D-770F-606D-B917-24CD5BE9067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18193" y="6055569"/>
            <a:ext cx="682771" cy="582854"/>
          </a:xfrm>
          <a:prstGeom prst="rect">
            <a:avLst/>
          </a:prstGeom>
        </p:spPr>
      </p:pic>
      <p:pic>
        <p:nvPicPr>
          <p:cNvPr id="1026" name="Picture 2" descr="image">
            <a:extLst>
              <a:ext uri="{FF2B5EF4-FFF2-40B4-BE49-F238E27FC236}">
                <a16:creationId xmlns:a16="http://schemas.microsoft.com/office/drawing/2014/main" id="{DCF1E80A-4DB6-86E3-37EA-9C3D134A92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18123" y="219577"/>
            <a:ext cx="1782841" cy="2376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261118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68063" y="-87579"/>
            <a:ext cx="8298321" cy="138499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DEPLOIEMENT </a:t>
            </a:r>
            <a:br>
              <a:rPr lang="fr-FR" sz="2800" b="1" dirty="0">
                <a:latin typeface="Avenir Next LT Pro" panose="020B0504020202020204" pitchFamily="34" charset="0"/>
              </a:rPr>
            </a:br>
            <a:r>
              <a:rPr lang="fr-FR" sz="2800" b="1" dirty="0">
                <a:latin typeface="Avenir Next LT Pro" panose="020B0504020202020204" pitchFamily="34" charset="0"/>
              </a:rPr>
              <a:t>DISPOSITIF PLV </a:t>
            </a:r>
          </a:p>
          <a:p>
            <a:endParaRPr lang="fr-FR" sz="2800" b="1" dirty="0">
              <a:latin typeface="Avenir Next LT Pro" panose="020B0504020202020204" pitchFamily="34" charset="0"/>
            </a:endParaRP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43995DBB-8598-CE26-2904-D777061DF06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33" name="Rectangle 32">
            <a:extLst>
              <a:ext uri="{FF2B5EF4-FFF2-40B4-BE49-F238E27FC236}">
                <a16:creationId xmlns:a16="http://schemas.microsoft.com/office/drawing/2014/main" id="{E46E855C-3F05-C275-8FF9-03696A495239}"/>
              </a:ext>
            </a:extLst>
          </p:cNvPr>
          <p:cNvSpPr/>
          <p:nvPr/>
        </p:nvSpPr>
        <p:spPr>
          <a:xfrm>
            <a:off x="846023" y="2308394"/>
            <a:ext cx="206189" cy="4975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" name="ZoneTexte 35">
            <a:extLst>
              <a:ext uri="{FF2B5EF4-FFF2-40B4-BE49-F238E27FC236}">
                <a16:creationId xmlns:a16="http://schemas.microsoft.com/office/drawing/2014/main" id="{ADF6E36E-3EBF-8C8C-C570-1904A05D788B}"/>
              </a:ext>
            </a:extLst>
          </p:cNvPr>
          <p:cNvSpPr txBox="1"/>
          <p:nvPr/>
        </p:nvSpPr>
        <p:spPr>
          <a:xfrm>
            <a:off x="1137376" y="2199680"/>
            <a:ext cx="18508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/>
              <a:t>PLV  Campagne Marque</a:t>
            </a: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93E7DB47-EADD-0853-6368-3F59BE71CEE3}"/>
              </a:ext>
            </a:extLst>
          </p:cNvPr>
          <p:cNvSpPr txBox="1"/>
          <p:nvPr/>
        </p:nvSpPr>
        <p:spPr>
          <a:xfrm>
            <a:off x="744773" y="1425382"/>
            <a:ext cx="22822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Zone PLV </a:t>
            </a:r>
            <a:r>
              <a:rPr lang="fr-FR" b="1" dirty="0"/>
              <a:t>campagne marque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F074A436-8D38-CDFD-C642-CF4AA7F224D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4225" y="2594829"/>
            <a:ext cx="3133238" cy="3965667"/>
          </a:xfrm>
          <a:prstGeom prst="rect">
            <a:avLst/>
          </a:prstGeom>
        </p:spPr>
      </p:pic>
      <p:pic>
        <p:nvPicPr>
          <p:cNvPr id="11" name="Image 10" descr="Une image contenant Magasin, Commerce de proximité, Commerce, supermarché&#10;&#10;Description générée automatiquement">
            <a:extLst>
              <a:ext uri="{FF2B5EF4-FFF2-40B4-BE49-F238E27FC236}">
                <a16:creationId xmlns:a16="http://schemas.microsoft.com/office/drawing/2014/main" id="{43356E27-01FA-4705-4F8B-897B4CE9FE7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4262" y="157786"/>
            <a:ext cx="7311507" cy="5482469"/>
          </a:xfrm>
          <a:prstGeom prst="rect">
            <a:avLst/>
          </a:prstGeom>
        </p:spPr>
      </p:pic>
      <p:sp>
        <p:nvSpPr>
          <p:cNvPr id="13" name="ZoneTexte 12">
            <a:extLst>
              <a:ext uri="{FF2B5EF4-FFF2-40B4-BE49-F238E27FC236}">
                <a16:creationId xmlns:a16="http://schemas.microsoft.com/office/drawing/2014/main" id="{DF8D0C8C-9DC1-A0C8-AF91-FF3665B31C6F}"/>
              </a:ext>
            </a:extLst>
          </p:cNvPr>
          <p:cNvSpPr txBox="1"/>
          <p:nvPr/>
        </p:nvSpPr>
        <p:spPr>
          <a:xfrm>
            <a:off x="4652391" y="5780932"/>
            <a:ext cx="2505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highlight>
                  <a:srgbClr val="FFE600"/>
                </a:highlight>
              </a:rPr>
              <a:t>Affiches suspendues</a:t>
            </a:r>
          </a:p>
        </p:txBody>
      </p:sp>
    </p:spTree>
    <p:extLst>
      <p:ext uri="{BB962C8B-B14F-4D97-AF65-F5344CB8AC3E}">
        <p14:creationId xmlns:p14="http://schemas.microsoft.com/office/powerpoint/2010/main" val="319418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68063" y="-87579"/>
            <a:ext cx="8298321" cy="138499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DEPLOIEMENT </a:t>
            </a:r>
            <a:br>
              <a:rPr lang="fr-FR" sz="2800" b="1" dirty="0">
                <a:latin typeface="Avenir Next LT Pro" panose="020B0504020202020204" pitchFamily="34" charset="0"/>
              </a:rPr>
            </a:br>
            <a:r>
              <a:rPr lang="fr-FR" sz="2800" b="1" dirty="0">
                <a:latin typeface="Avenir Next LT Pro" panose="020B0504020202020204" pitchFamily="34" charset="0"/>
              </a:rPr>
              <a:t>DISPOSITIF PLV </a:t>
            </a:r>
          </a:p>
          <a:p>
            <a:endParaRPr lang="fr-FR" sz="2800" b="1" dirty="0">
              <a:latin typeface="Avenir Next LT Pro" panose="020B0504020202020204" pitchFamily="34" charset="0"/>
            </a:endParaRP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43995DBB-8598-CE26-2904-D777061DF06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33" name="Rectangle 32">
            <a:extLst>
              <a:ext uri="{FF2B5EF4-FFF2-40B4-BE49-F238E27FC236}">
                <a16:creationId xmlns:a16="http://schemas.microsoft.com/office/drawing/2014/main" id="{E46E855C-3F05-C275-8FF9-03696A495239}"/>
              </a:ext>
            </a:extLst>
          </p:cNvPr>
          <p:cNvSpPr/>
          <p:nvPr/>
        </p:nvSpPr>
        <p:spPr>
          <a:xfrm>
            <a:off x="846023" y="2308394"/>
            <a:ext cx="206189" cy="4975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" name="ZoneTexte 35">
            <a:extLst>
              <a:ext uri="{FF2B5EF4-FFF2-40B4-BE49-F238E27FC236}">
                <a16:creationId xmlns:a16="http://schemas.microsoft.com/office/drawing/2014/main" id="{ADF6E36E-3EBF-8C8C-C570-1904A05D788B}"/>
              </a:ext>
            </a:extLst>
          </p:cNvPr>
          <p:cNvSpPr txBox="1"/>
          <p:nvPr/>
        </p:nvSpPr>
        <p:spPr>
          <a:xfrm>
            <a:off x="1137376" y="2199680"/>
            <a:ext cx="18508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/>
              <a:t>PLV  Campagne Marque</a:t>
            </a: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93E7DB47-EADD-0853-6368-3F59BE71CEE3}"/>
              </a:ext>
            </a:extLst>
          </p:cNvPr>
          <p:cNvSpPr txBox="1"/>
          <p:nvPr/>
        </p:nvSpPr>
        <p:spPr>
          <a:xfrm>
            <a:off x="744773" y="1425382"/>
            <a:ext cx="22822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Zone PLV </a:t>
            </a:r>
            <a:r>
              <a:rPr lang="fr-FR" b="1" dirty="0"/>
              <a:t>campagne marque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F074A436-8D38-CDFD-C642-CF4AA7F224D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4225" y="2594829"/>
            <a:ext cx="3133238" cy="3965667"/>
          </a:xfrm>
          <a:prstGeom prst="rect">
            <a:avLst/>
          </a:prstGeom>
        </p:spPr>
      </p:pic>
      <p:pic>
        <p:nvPicPr>
          <p:cNvPr id="6" name="Image 5" descr="Une image contenant Commerce de proximité, Magasin, intérieur, supermarché&#10;&#10;Description générée automatiquement">
            <a:extLst>
              <a:ext uri="{FF2B5EF4-FFF2-40B4-BE49-F238E27FC236}">
                <a16:creationId xmlns:a16="http://schemas.microsoft.com/office/drawing/2014/main" id="{D808F942-8D2B-F1F1-74CD-748ABE2F376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3638" y="253875"/>
            <a:ext cx="6243864" cy="4681907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6AB48EC1-2CC8-2604-1B44-10EE36D4FF22}"/>
              </a:ext>
            </a:extLst>
          </p:cNvPr>
          <p:cNvSpPr/>
          <p:nvPr/>
        </p:nvSpPr>
        <p:spPr>
          <a:xfrm>
            <a:off x="7145277" y="1071993"/>
            <a:ext cx="887314" cy="1305332"/>
          </a:xfrm>
          <a:custGeom>
            <a:avLst/>
            <a:gdLst>
              <a:gd name="connsiteX0" fmla="*/ 0 w 966281"/>
              <a:gd name="connsiteY0" fmla="*/ 0 h 1384995"/>
              <a:gd name="connsiteX1" fmla="*/ 966281 w 966281"/>
              <a:gd name="connsiteY1" fmla="*/ 0 h 1384995"/>
              <a:gd name="connsiteX2" fmla="*/ 966281 w 966281"/>
              <a:gd name="connsiteY2" fmla="*/ 1384995 h 1384995"/>
              <a:gd name="connsiteX3" fmla="*/ 0 w 966281"/>
              <a:gd name="connsiteY3" fmla="*/ 1384995 h 1384995"/>
              <a:gd name="connsiteX4" fmla="*/ 0 w 966281"/>
              <a:gd name="connsiteY4" fmla="*/ 0 h 1384995"/>
              <a:gd name="connsiteX0" fmla="*/ 0 w 1024647"/>
              <a:gd name="connsiteY0" fmla="*/ 97277 h 1482272"/>
              <a:gd name="connsiteX1" fmla="*/ 1024647 w 1024647"/>
              <a:gd name="connsiteY1" fmla="*/ 0 h 1482272"/>
              <a:gd name="connsiteX2" fmla="*/ 966281 w 1024647"/>
              <a:gd name="connsiteY2" fmla="*/ 1482272 h 1482272"/>
              <a:gd name="connsiteX3" fmla="*/ 0 w 1024647"/>
              <a:gd name="connsiteY3" fmla="*/ 1482272 h 1482272"/>
              <a:gd name="connsiteX4" fmla="*/ 0 w 1024647"/>
              <a:gd name="connsiteY4" fmla="*/ 97277 h 1482272"/>
              <a:gd name="connsiteX0" fmla="*/ 0 w 1024647"/>
              <a:gd name="connsiteY0" fmla="*/ 97277 h 1482272"/>
              <a:gd name="connsiteX1" fmla="*/ 1024647 w 1024647"/>
              <a:gd name="connsiteY1" fmla="*/ 0 h 1482272"/>
              <a:gd name="connsiteX2" fmla="*/ 976009 w 1024647"/>
              <a:gd name="connsiteY2" fmla="*/ 1384995 h 1482272"/>
              <a:gd name="connsiteX3" fmla="*/ 0 w 1024647"/>
              <a:gd name="connsiteY3" fmla="*/ 1482272 h 1482272"/>
              <a:gd name="connsiteX4" fmla="*/ 0 w 1024647"/>
              <a:gd name="connsiteY4" fmla="*/ 97277 h 1482272"/>
              <a:gd name="connsiteX0" fmla="*/ 0 w 1024647"/>
              <a:gd name="connsiteY0" fmla="*/ 97277 h 1491999"/>
              <a:gd name="connsiteX1" fmla="*/ 1024647 w 1024647"/>
              <a:gd name="connsiteY1" fmla="*/ 0 h 1491999"/>
              <a:gd name="connsiteX2" fmla="*/ 937098 w 1024647"/>
              <a:gd name="connsiteY2" fmla="*/ 1491999 h 1491999"/>
              <a:gd name="connsiteX3" fmla="*/ 0 w 1024647"/>
              <a:gd name="connsiteY3" fmla="*/ 1482272 h 1491999"/>
              <a:gd name="connsiteX4" fmla="*/ 0 w 1024647"/>
              <a:gd name="connsiteY4" fmla="*/ 97277 h 1491999"/>
              <a:gd name="connsiteX0" fmla="*/ 0 w 1044102"/>
              <a:gd name="connsiteY0" fmla="*/ 97277 h 1482272"/>
              <a:gd name="connsiteX1" fmla="*/ 1024647 w 1044102"/>
              <a:gd name="connsiteY1" fmla="*/ 0 h 1482272"/>
              <a:gd name="connsiteX2" fmla="*/ 1044102 w 1044102"/>
              <a:gd name="connsiteY2" fmla="*/ 1482272 h 1482272"/>
              <a:gd name="connsiteX3" fmla="*/ 0 w 1044102"/>
              <a:gd name="connsiteY3" fmla="*/ 1482272 h 1482272"/>
              <a:gd name="connsiteX4" fmla="*/ 0 w 1044102"/>
              <a:gd name="connsiteY4" fmla="*/ 97277 h 1482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44102" h="1482272">
                <a:moveTo>
                  <a:pt x="0" y="97277"/>
                </a:moveTo>
                <a:lnTo>
                  <a:pt x="1024647" y="0"/>
                </a:lnTo>
                <a:lnTo>
                  <a:pt x="1044102" y="1482272"/>
                </a:lnTo>
                <a:lnTo>
                  <a:pt x="0" y="1482272"/>
                </a:lnTo>
                <a:lnTo>
                  <a:pt x="0" y="97277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  <a:ln>
            <a:noFill/>
          </a:ln>
          <a:effectLst>
            <a:innerShdw blurRad="76200">
              <a:prstClr val="black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766D5293-1D95-6987-21EA-15DFAC7E38BC}"/>
              </a:ext>
            </a:extLst>
          </p:cNvPr>
          <p:cNvSpPr/>
          <p:nvPr/>
        </p:nvSpPr>
        <p:spPr>
          <a:xfrm>
            <a:off x="9491057" y="534325"/>
            <a:ext cx="1390408" cy="1805047"/>
          </a:xfrm>
          <a:custGeom>
            <a:avLst/>
            <a:gdLst>
              <a:gd name="connsiteX0" fmla="*/ 0 w 966281"/>
              <a:gd name="connsiteY0" fmla="*/ 0 h 1384995"/>
              <a:gd name="connsiteX1" fmla="*/ 966281 w 966281"/>
              <a:gd name="connsiteY1" fmla="*/ 0 h 1384995"/>
              <a:gd name="connsiteX2" fmla="*/ 966281 w 966281"/>
              <a:gd name="connsiteY2" fmla="*/ 1384995 h 1384995"/>
              <a:gd name="connsiteX3" fmla="*/ 0 w 966281"/>
              <a:gd name="connsiteY3" fmla="*/ 1384995 h 1384995"/>
              <a:gd name="connsiteX4" fmla="*/ 0 w 966281"/>
              <a:gd name="connsiteY4" fmla="*/ 0 h 1384995"/>
              <a:gd name="connsiteX0" fmla="*/ 0 w 1024647"/>
              <a:gd name="connsiteY0" fmla="*/ 97277 h 1482272"/>
              <a:gd name="connsiteX1" fmla="*/ 1024647 w 1024647"/>
              <a:gd name="connsiteY1" fmla="*/ 0 h 1482272"/>
              <a:gd name="connsiteX2" fmla="*/ 966281 w 1024647"/>
              <a:gd name="connsiteY2" fmla="*/ 1482272 h 1482272"/>
              <a:gd name="connsiteX3" fmla="*/ 0 w 1024647"/>
              <a:gd name="connsiteY3" fmla="*/ 1482272 h 1482272"/>
              <a:gd name="connsiteX4" fmla="*/ 0 w 1024647"/>
              <a:gd name="connsiteY4" fmla="*/ 97277 h 1482272"/>
              <a:gd name="connsiteX0" fmla="*/ 0 w 1024647"/>
              <a:gd name="connsiteY0" fmla="*/ 97277 h 1482272"/>
              <a:gd name="connsiteX1" fmla="*/ 1024647 w 1024647"/>
              <a:gd name="connsiteY1" fmla="*/ 0 h 1482272"/>
              <a:gd name="connsiteX2" fmla="*/ 976009 w 1024647"/>
              <a:gd name="connsiteY2" fmla="*/ 1384995 h 1482272"/>
              <a:gd name="connsiteX3" fmla="*/ 0 w 1024647"/>
              <a:gd name="connsiteY3" fmla="*/ 1482272 h 1482272"/>
              <a:gd name="connsiteX4" fmla="*/ 0 w 1024647"/>
              <a:gd name="connsiteY4" fmla="*/ 97277 h 1482272"/>
              <a:gd name="connsiteX0" fmla="*/ 0 w 1024647"/>
              <a:gd name="connsiteY0" fmla="*/ 97277 h 1491999"/>
              <a:gd name="connsiteX1" fmla="*/ 1024647 w 1024647"/>
              <a:gd name="connsiteY1" fmla="*/ 0 h 1491999"/>
              <a:gd name="connsiteX2" fmla="*/ 937098 w 1024647"/>
              <a:gd name="connsiteY2" fmla="*/ 1491999 h 1491999"/>
              <a:gd name="connsiteX3" fmla="*/ 0 w 1024647"/>
              <a:gd name="connsiteY3" fmla="*/ 1482272 h 1491999"/>
              <a:gd name="connsiteX4" fmla="*/ 0 w 1024647"/>
              <a:gd name="connsiteY4" fmla="*/ 97277 h 1491999"/>
              <a:gd name="connsiteX0" fmla="*/ 0 w 1044102"/>
              <a:gd name="connsiteY0" fmla="*/ 97277 h 1482272"/>
              <a:gd name="connsiteX1" fmla="*/ 1024647 w 1044102"/>
              <a:gd name="connsiteY1" fmla="*/ 0 h 1482272"/>
              <a:gd name="connsiteX2" fmla="*/ 1044102 w 1044102"/>
              <a:gd name="connsiteY2" fmla="*/ 1482272 h 1482272"/>
              <a:gd name="connsiteX3" fmla="*/ 0 w 1044102"/>
              <a:gd name="connsiteY3" fmla="*/ 1482272 h 1482272"/>
              <a:gd name="connsiteX4" fmla="*/ 0 w 1044102"/>
              <a:gd name="connsiteY4" fmla="*/ 97277 h 1482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44102" h="1482272">
                <a:moveTo>
                  <a:pt x="0" y="97277"/>
                </a:moveTo>
                <a:lnTo>
                  <a:pt x="1024647" y="0"/>
                </a:lnTo>
                <a:lnTo>
                  <a:pt x="1044102" y="1482272"/>
                </a:lnTo>
                <a:lnTo>
                  <a:pt x="0" y="1482272"/>
                </a:lnTo>
                <a:lnTo>
                  <a:pt x="0" y="97277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  <a:ln>
            <a:noFill/>
          </a:ln>
          <a:effectLst>
            <a:innerShdw blurRad="76200">
              <a:prstClr val="black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9CFC2BDF-65EA-58EA-D82B-272C61E0BB70}"/>
              </a:ext>
            </a:extLst>
          </p:cNvPr>
          <p:cNvSpPr txBox="1"/>
          <p:nvPr/>
        </p:nvSpPr>
        <p:spPr>
          <a:xfrm>
            <a:off x="4633546" y="5640255"/>
            <a:ext cx="2505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highlight>
                  <a:srgbClr val="FFE600"/>
                </a:highlight>
              </a:rPr>
              <a:t>Affiches suspendues</a:t>
            </a:r>
          </a:p>
        </p:txBody>
      </p:sp>
    </p:spTree>
    <p:extLst>
      <p:ext uri="{BB962C8B-B14F-4D97-AF65-F5344CB8AC3E}">
        <p14:creationId xmlns:p14="http://schemas.microsoft.com/office/powerpoint/2010/main" val="1852497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68063" y="-87579"/>
            <a:ext cx="8298321" cy="138499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DEPLOIEMENT </a:t>
            </a:r>
            <a:br>
              <a:rPr lang="fr-FR" sz="2800" b="1" dirty="0">
                <a:latin typeface="Avenir Next LT Pro" panose="020B0504020202020204" pitchFamily="34" charset="0"/>
              </a:rPr>
            </a:br>
            <a:r>
              <a:rPr lang="fr-FR" sz="2800" b="1" dirty="0">
                <a:latin typeface="Avenir Next LT Pro" panose="020B0504020202020204" pitchFamily="34" charset="0"/>
              </a:rPr>
              <a:t>DISPOSITIF PLV </a:t>
            </a:r>
          </a:p>
          <a:p>
            <a:endParaRPr lang="fr-FR" sz="2800" b="1" dirty="0">
              <a:latin typeface="Avenir Next LT Pro" panose="020B0504020202020204" pitchFamily="34" charset="0"/>
            </a:endParaRP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43995DBB-8598-CE26-2904-D777061DF06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40" name="Rectangle 39">
            <a:extLst>
              <a:ext uri="{FF2B5EF4-FFF2-40B4-BE49-F238E27FC236}">
                <a16:creationId xmlns:a16="http://schemas.microsoft.com/office/drawing/2014/main" id="{4E37F9CE-3EF2-81E4-4C20-C51F988456AF}"/>
              </a:ext>
            </a:extLst>
          </p:cNvPr>
          <p:cNvSpPr/>
          <p:nvPr/>
        </p:nvSpPr>
        <p:spPr>
          <a:xfrm>
            <a:off x="884762" y="2131387"/>
            <a:ext cx="206189" cy="49754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highlight>
                <a:srgbClr val="FFE600"/>
              </a:highlight>
            </a:endParaRPr>
          </a:p>
        </p:txBody>
      </p:sp>
      <p:sp>
        <p:nvSpPr>
          <p:cNvPr id="41" name="ZoneTexte 40">
            <a:extLst>
              <a:ext uri="{FF2B5EF4-FFF2-40B4-BE49-F238E27FC236}">
                <a16:creationId xmlns:a16="http://schemas.microsoft.com/office/drawing/2014/main" id="{32996FB9-4E2D-6F14-0538-7DC8DE38BA5E}"/>
              </a:ext>
            </a:extLst>
          </p:cNvPr>
          <p:cNvSpPr txBox="1"/>
          <p:nvPr/>
        </p:nvSpPr>
        <p:spPr>
          <a:xfrm>
            <a:off x="1176115" y="2022673"/>
            <a:ext cx="18508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/>
              <a:t>PLV  Campagne </a:t>
            </a:r>
            <a:r>
              <a:rPr lang="fr-FR" sz="1200" dirty="0" err="1"/>
              <a:t>Rioba</a:t>
            </a:r>
            <a:endParaRPr lang="fr-FR" sz="1200" dirty="0"/>
          </a:p>
        </p:txBody>
      </p:sp>
      <p:sp>
        <p:nvSpPr>
          <p:cNvPr id="42" name="ZoneTexte 41">
            <a:extLst>
              <a:ext uri="{FF2B5EF4-FFF2-40B4-BE49-F238E27FC236}">
                <a16:creationId xmlns:a16="http://schemas.microsoft.com/office/drawing/2014/main" id="{F4C2E0BC-7ACE-A8BC-CB99-EF9D072CE410}"/>
              </a:ext>
            </a:extLst>
          </p:cNvPr>
          <p:cNvSpPr txBox="1"/>
          <p:nvPr/>
        </p:nvSpPr>
        <p:spPr>
          <a:xfrm>
            <a:off x="802268" y="1195467"/>
            <a:ext cx="21937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Zone PLV </a:t>
            </a:r>
            <a:r>
              <a:rPr lang="fr-FR" b="1" dirty="0"/>
              <a:t>campagne </a:t>
            </a:r>
            <a:r>
              <a:rPr lang="fr-FR" b="1" dirty="0" err="1"/>
              <a:t>Rioba</a:t>
            </a:r>
            <a:endParaRPr lang="fr-FR" b="1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A09D916B-2DD3-BE7C-2C30-FDFD5B4ACF0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7282" y="2470730"/>
            <a:ext cx="2783707" cy="3476218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D184A34A-BFAA-7567-D1C0-8E2B96846BF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26204" y="459299"/>
            <a:ext cx="6994634" cy="4663089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6BB59CA4-0CC3-E3E2-9147-7DE05FE6970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77183" y="3814719"/>
            <a:ext cx="1796482" cy="2540923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20CBB9A3-67E1-A98D-DE50-E338DE2FD00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850352" y="3814719"/>
            <a:ext cx="1796482" cy="2540923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242A104E-1DC1-B4FA-8D3B-7BA73649430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923521" y="3788755"/>
            <a:ext cx="1814839" cy="2566887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sp>
        <p:nvSpPr>
          <p:cNvPr id="18" name="ZoneTexte 17">
            <a:extLst>
              <a:ext uri="{FF2B5EF4-FFF2-40B4-BE49-F238E27FC236}">
                <a16:creationId xmlns:a16="http://schemas.microsoft.com/office/drawing/2014/main" id="{3C178CA1-6F0B-D564-132C-EA419EE8E028}"/>
              </a:ext>
            </a:extLst>
          </p:cNvPr>
          <p:cNvSpPr txBox="1"/>
          <p:nvPr/>
        </p:nvSpPr>
        <p:spPr>
          <a:xfrm>
            <a:off x="3861083" y="6398701"/>
            <a:ext cx="2505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highlight>
                  <a:srgbClr val="FFE600"/>
                </a:highlight>
              </a:rPr>
              <a:t>Affiches suspendues</a:t>
            </a:r>
          </a:p>
        </p:txBody>
      </p:sp>
    </p:spTree>
    <p:extLst>
      <p:ext uri="{BB962C8B-B14F-4D97-AF65-F5344CB8AC3E}">
        <p14:creationId xmlns:p14="http://schemas.microsoft.com/office/powerpoint/2010/main" val="3892792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374095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C98E36C-5BD4-8E55-DCEE-61E4CFD667F3}"/>
              </a:ext>
            </a:extLst>
          </p:cNvPr>
          <p:cNvSpPr/>
          <p:nvPr/>
        </p:nvSpPr>
        <p:spPr>
          <a:xfrm>
            <a:off x="1459148" y="5431059"/>
            <a:ext cx="8579797" cy="194559"/>
          </a:xfrm>
          <a:prstGeom prst="rect">
            <a:avLst/>
          </a:prstGeom>
          <a:solidFill>
            <a:srgbClr val="FDCE0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7E343C0-8F49-5B84-2972-98ABE79AB0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4281" y="136256"/>
            <a:ext cx="10363200" cy="1470025"/>
          </a:xfrm>
        </p:spPr>
        <p:txBody>
          <a:bodyPr/>
          <a:lstStyle/>
          <a:p>
            <a:pPr algn="l"/>
            <a:r>
              <a:rPr lang="fr-FR" b="1" dirty="0">
                <a:latin typeface="Avenir Next LT Pro" panose="020B0504020202020204" pitchFamily="34" charset="0"/>
              </a:rPr>
              <a:t>Enjeux pour cette campagne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7A8C6D46-8E8D-A618-D51F-F71628C5A0B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18193" y="6055569"/>
            <a:ext cx="682771" cy="582854"/>
          </a:xfrm>
          <a:prstGeom prst="rect">
            <a:avLst/>
          </a:prstGeom>
        </p:spPr>
      </p:pic>
      <p:sp>
        <p:nvSpPr>
          <p:cNvPr id="4" name="Titre 1">
            <a:extLst>
              <a:ext uri="{FF2B5EF4-FFF2-40B4-BE49-F238E27FC236}">
                <a16:creationId xmlns:a16="http://schemas.microsoft.com/office/drawing/2014/main" id="{F6F74303-1AAE-37EA-F12F-9D43D8D65276}"/>
              </a:ext>
            </a:extLst>
          </p:cNvPr>
          <p:cNvSpPr txBox="1">
            <a:spLocks/>
          </p:cNvSpPr>
          <p:nvPr/>
        </p:nvSpPr>
        <p:spPr bwMode="auto">
          <a:xfrm>
            <a:off x="864141" y="3711103"/>
            <a:ext cx="11327859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4000" b="1" dirty="0">
                <a:latin typeface="Avenir Next LT Pro" panose="020B0504020202020204" pitchFamily="34" charset="0"/>
                <a:sym typeface="Wingdings" panose="05000000000000000000" pitchFamily="2" charset="2"/>
              </a:rPr>
              <a:t>#2- Affirmer (encore)</a:t>
            </a:r>
          </a:p>
          <a:p>
            <a:pPr algn="l"/>
            <a:r>
              <a:rPr lang="fr-FR" sz="32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 que l’on est : </a:t>
            </a:r>
            <a:r>
              <a:rPr lang="fr-FR" sz="4000" i="1" dirty="0">
                <a:latin typeface="Avenir Next LT Pro" panose="020B0504020202020204" pitchFamily="34" charset="0"/>
              </a:rPr>
              <a:t>Le marché local</a:t>
            </a:r>
            <a:br>
              <a:rPr lang="fr-FR" sz="4000" i="1" dirty="0">
                <a:latin typeface="Avenir Next LT Pro" panose="020B0504020202020204" pitchFamily="34" charset="0"/>
              </a:rPr>
            </a:br>
            <a:r>
              <a:rPr lang="fr-FR" sz="4000" i="1" dirty="0">
                <a:latin typeface="Avenir Next LT Pro" panose="020B0504020202020204" pitchFamily="34" charset="0"/>
              </a:rPr>
              <a:t>dont les restaurateurs ont besoin</a:t>
            </a:r>
            <a:br>
              <a:rPr lang="fr-FR" sz="4000" b="1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fr-FR" sz="3200" dirty="0"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C’est par ce levier d’image que nous faisons évoluer progressivement l’image de l’enseigne</a:t>
            </a:r>
            <a:endParaRPr lang="fr-FR" sz="4000" dirty="0">
              <a:effectLst/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l"/>
            <a:br>
              <a:rPr lang="fr-FR" sz="1600" b="1" dirty="0"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</a:br>
            <a:r>
              <a:rPr lang="fr-FR" sz="3600" b="1" dirty="0"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Devenir plus désirable pour nos clients </a:t>
            </a:r>
            <a:br>
              <a:rPr lang="fr-FR" sz="3600" b="1" dirty="0"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</a:br>
            <a:r>
              <a:rPr lang="fr-FR" sz="3600" b="1" dirty="0"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et les clients de nos clients</a:t>
            </a:r>
            <a:br>
              <a:rPr lang="fr-FR" sz="4400" b="1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fr-FR" dirty="0"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21058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8A19B9F4-E788-30EA-C14D-BCC751049646}"/>
              </a:ext>
            </a:extLst>
          </p:cNvPr>
          <p:cNvSpPr/>
          <p:nvPr/>
        </p:nvSpPr>
        <p:spPr>
          <a:xfrm>
            <a:off x="1420236" y="5038922"/>
            <a:ext cx="8981063" cy="174915"/>
          </a:xfrm>
          <a:prstGeom prst="rect">
            <a:avLst/>
          </a:prstGeom>
          <a:solidFill>
            <a:srgbClr val="FDCE0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7E343C0-8F49-5B84-2972-98ABE79AB0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4281" y="136256"/>
            <a:ext cx="10363200" cy="1470025"/>
          </a:xfrm>
        </p:spPr>
        <p:txBody>
          <a:bodyPr/>
          <a:lstStyle/>
          <a:p>
            <a:pPr algn="l"/>
            <a:r>
              <a:rPr lang="fr-FR" b="1" dirty="0">
                <a:latin typeface="Avenir Next LT Pro" panose="020B0504020202020204" pitchFamily="34" charset="0"/>
              </a:rPr>
              <a:t>Enjeux pour cette campagne</a:t>
            </a:r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F6F74303-1AAE-37EA-F12F-9D43D8D65276}"/>
              </a:ext>
            </a:extLst>
          </p:cNvPr>
          <p:cNvSpPr txBox="1">
            <a:spLocks/>
          </p:cNvSpPr>
          <p:nvPr/>
        </p:nvSpPr>
        <p:spPr bwMode="auto">
          <a:xfrm>
            <a:off x="864141" y="3429000"/>
            <a:ext cx="11327859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4000" b="1" dirty="0">
                <a:latin typeface="Avenir Next LT Pro" panose="020B0504020202020204" pitchFamily="34" charset="0"/>
                <a:sym typeface="Wingdings" panose="05000000000000000000" pitchFamily="2" charset="2"/>
              </a:rPr>
              <a:t>#3- Emerger</a:t>
            </a:r>
          </a:p>
          <a:p>
            <a:pPr algn="l"/>
            <a:r>
              <a:rPr lang="fr-FR" sz="36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Adopter un code qui interpelle vs univers </a:t>
            </a:r>
            <a:r>
              <a:rPr lang="fr-FR" sz="3600" dirty="0" err="1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BtoB</a:t>
            </a:r>
            <a:r>
              <a:rPr lang="fr-FR" sz="36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:</a:t>
            </a:r>
          </a:p>
          <a:p>
            <a:pPr algn="l"/>
            <a:r>
              <a:rPr lang="fr-FR" sz="3600" dirty="0"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militant, engagé, revendicatif,…</a:t>
            </a:r>
            <a:br>
              <a:rPr lang="fr-FR" sz="36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fr-FR" sz="36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Une campagne qui nourrit la dimension contemporaine de l’enseigne</a:t>
            </a:r>
          </a:p>
          <a:p>
            <a:pPr algn="l"/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Marquer les esprits et inscrire l’enseigne </a:t>
            </a:r>
          </a:p>
          <a:p>
            <a:pPr algn="l"/>
            <a:r>
              <a:rPr lang="fr-FR" sz="3600" b="1" dirty="0"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    </a:t>
            </a: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dans la tendance</a:t>
            </a:r>
            <a:br>
              <a:rPr lang="fr-FR" sz="4400" b="1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fr-FR" dirty="0">
              <a:latin typeface="Avenir Next LT Pro" panose="020B0504020202020204" pitchFamily="34" charset="0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B2E4A52-B291-EB2B-E428-25D7556C84C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18193" y="6055569"/>
            <a:ext cx="682771" cy="582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24938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oneTexte 6">
            <a:extLst>
              <a:ext uri="{FF2B5EF4-FFF2-40B4-BE49-F238E27FC236}">
                <a16:creationId xmlns:a16="http://schemas.microsoft.com/office/drawing/2014/main" id="{EFD26737-BF17-37BE-D9E4-996DAD8997BF}"/>
              </a:ext>
            </a:extLst>
          </p:cNvPr>
          <p:cNvSpPr txBox="1"/>
          <p:nvPr/>
        </p:nvSpPr>
        <p:spPr>
          <a:xfrm>
            <a:off x="825827" y="2683785"/>
            <a:ext cx="6094708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fr-FR" sz="3400" b="1" i="0" u="none" strike="noStrike" kern="1200" cap="all" spc="0" normalizeH="0" baseline="0" noProof="0" dirty="0">
                <a:ln>
                  <a:noFill/>
                </a:ln>
                <a:solidFill>
                  <a:srgbClr val="004282"/>
                </a:solidFill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  <a:t>La nouvelle campagne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627799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B5FD73F-E7EC-C01F-31D5-BBEAC0C761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D1029DD7-F53F-FDAC-2951-653B0FA153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CD3046-38EA-470F-8399-34B1DDA66838}" type="slidenum">
              <a:rPr lang="fr-FR" smtClean="0"/>
              <a:pPr>
                <a:defRPr/>
              </a:pPr>
              <a:t>6</a:t>
            </a:fld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B496B23-5EB8-9883-61B7-B3932A6C6BF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1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Image 6" descr="Une image contenant texte, habits, Visage humain, personne&#10;&#10;Description générée automatiquement">
            <a:extLst>
              <a:ext uri="{FF2B5EF4-FFF2-40B4-BE49-F238E27FC236}">
                <a16:creationId xmlns:a16="http://schemas.microsoft.com/office/drawing/2014/main" id="{2FA47144-1AB5-2A46-E8ED-CAFCF63F4BE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98" t="2091" r="1362" b="1830"/>
          <a:stretch/>
        </p:blipFill>
        <p:spPr>
          <a:xfrm>
            <a:off x="283861" y="824753"/>
            <a:ext cx="3419125" cy="4688541"/>
          </a:xfrm>
          <a:prstGeom prst="rect">
            <a:avLst/>
          </a:prstGeom>
        </p:spPr>
      </p:pic>
      <p:pic>
        <p:nvPicPr>
          <p:cNvPr id="9" name="Image 8" descr="Une image contenant texte, fruit, homme, Aliments naturels&#10;&#10;Description générée automatiquement">
            <a:extLst>
              <a:ext uri="{FF2B5EF4-FFF2-40B4-BE49-F238E27FC236}">
                <a16:creationId xmlns:a16="http://schemas.microsoft.com/office/drawing/2014/main" id="{B8748CA3-094A-5FC7-2BB6-85C0C4255ED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20" t="1699" r="1373" b="1990"/>
          <a:stretch/>
        </p:blipFill>
        <p:spPr>
          <a:xfrm>
            <a:off x="4481412" y="824753"/>
            <a:ext cx="3346842" cy="4688541"/>
          </a:xfrm>
          <a:prstGeom prst="rect">
            <a:avLst/>
          </a:prstGeom>
        </p:spPr>
      </p:pic>
      <p:pic>
        <p:nvPicPr>
          <p:cNvPr id="11" name="Image 10" descr="Une image contenant texte, légume, carotte, personne&#10;&#10;Description générée automatiquement">
            <a:extLst>
              <a:ext uri="{FF2B5EF4-FFF2-40B4-BE49-F238E27FC236}">
                <a16:creationId xmlns:a16="http://schemas.microsoft.com/office/drawing/2014/main" id="{92DAC0F2-B411-F0A1-BC4D-34F5E4563E52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73" t="1830" r="1373" b="1989"/>
          <a:stretch/>
        </p:blipFill>
        <p:spPr>
          <a:xfrm>
            <a:off x="8506169" y="824753"/>
            <a:ext cx="3401970" cy="4688541"/>
          </a:xfrm>
          <a:prstGeom prst="rect">
            <a:avLst/>
          </a:prstGeom>
        </p:spPr>
      </p:pic>
      <p:sp>
        <p:nvSpPr>
          <p:cNvPr id="12" name="ZoneTexte 11">
            <a:extLst>
              <a:ext uri="{FF2B5EF4-FFF2-40B4-BE49-F238E27FC236}">
                <a16:creationId xmlns:a16="http://schemas.microsoft.com/office/drawing/2014/main" id="{5CA2680B-77AE-D577-9F54-B6288E858790}"/>
              </a:ext>
            </a:extLst>
          </p:cNvPr>
          <p:cNvSpPr txBox="1"/>
          <p:nvPr/>
        </p:nvSpPr>
        <p:spPr>
          <a:xfrm>
            <a:off x="255053" y="6153381"/>
            <a:ext cx="26212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solidFill>
                  <a:schemeClr val="bg1">
                    <a:lumMod val="65000"/>
                  </a:schemeClr>
                </a:solidFill>
              </a:rPr>
              <a:t>Photos  non retouchées</a:t>
            </a:r>
          </a:p>
        </p:txBody>
      </p:sp>
    </p:spTree>
    <p:extLst>
      <p:ext uri="{BB962C8B-B14F-4D97-AF65-F5344CB8AC3E}">
        <p14:creationId xmlns:p14="http://schemas.microsoft.com/office/powerpoint/2010/main" val="35192724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B5FD73F-E7EC-C01F-31D5-BBEAC0C761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D1029DD7-F53F-FDAC-2951-653B0FA153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CD3046-38EA-470F-8399-34B1DDA66838}" type="slidenum">
              <a:rPr lang="fr-FR" smtClean="0"/>
              <a:pPr>
                <a:defRPr/>
              </a:pPr>
              <a:t>7</a:t>
            </a:fld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B496B23-5EB8-9883-61B7-B3932A6C6BF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1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Image 6" descr="Une image contenant texte, fruit, personne, habits&#10;&#10;Description générée automatiquement">
            <a:extLst>
              <a:ext uri="{FF2B5EF4-FFF2-40B4-BE49-F238E27FC236}">
                <a16:creationId xmlns:a16="http://schemas.microsoft.com/office/drawing/2014/main" id="{8CA5FE34-8D79-06C4-9B0B-34973F9F734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62" t="1699" r="1362" b="1990"/>
          <a:stretch/>
        </p:blipFill>
        <p:spPr>
          <a:xfrm>
            <a:off x="1419449" y="1084730"/>
            <a:ext cx="3517628" cy="4853391"/>
          </a:xfrm>
          <a:prstGeom prst="rect">
            <a:avLst/>
          </a:prstGeom>
        </p:spPr>
      </p:pic>
      <p:pic>
        <p:nvPicPr>
          <p:cNvPr id="9" name="Image 8" descr="Une image contenant texte, sourire, Visage humain, personne&#10;&#10;Description générée automatiquement">
            <a:extLst>
              <a:ext uri="{FF2B5EF4-FFF2-40B4-BE49-F238E27FC236}">
                <a16:creationId xmlns:a16="http://schemas.microsoft.com/office/drawing/2014/main" id="{2FDEC11F-3B56-B118-507B-D3577E90834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25" t="1830" r="1909" b="1989"/>
          <a:stretch/>
        </p:blipFill>
        <p:spPr>
          <a:xfrm>
            <a:off x="6544716" y="1084730"/>
            <a:ext cx="3489428" cy="4853391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935E96C1-07D8-249E-4DE5-FE63C10FD6B3}"/>
              </a:ext>
            </a:extLst>
          </p:cNvPr>
          <p:cNvSpPr txBox="1"/>
          <p:nvPr/>
        </p:nvSpPr>
        <p:spPr>
          <a:xfrm>
            <a:off x="255053" y="6153381"/>
            <a:ext cx="25571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solidFill>
                  <a:schemeClr val="bg1">
                    <a:lumMod val="65000"/>
                  </a:schemeClr>
                </a:solidFill>
              </a:rPr>
              <a:t>Photos non retouchées</a:t>
            </a:r>
          </a:p>
        </p:txBody>
      </p:sp>
    </p:spTree>
    <p:extLst>
      <p:ext uri="{BB962C8B-B14F-4D97-AF65-F5344CB8AC3E}">
        <p14:creationId xmlns:p14="http://schemas.microsoft.com/office/powerpoint/2010/main" val="6127028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oneTexte 6">
            <a:extLst>
              <a:ext uri="{FF2B5EF4-FFF2-40B4-BE49-F238E27FC236}">
                <a16:creationId xmlns:a16="http://schemas.microsoft.com/office/drawing/2014/main" id="{EFD26737-BF17-37BE-D9E4-996DAD8997BF}"/>
              </a:ext>
            </a:extLst>
          </p:cNvPr>
          <p:cNvSpPr txBox="1"/>
          <p:nvPr/>
        </p:nvSpPr>
        <p:spPr>
          <a:xfrm>
            <a:off x="149171" y="224049"/>
            <a:ext cx="6094708" cy="41857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400" cap="all" dirty="0">
                <a:solidFill>
                  <a:srgbClr val="004282"/>
                </a:solidFill>
                <a:latin typeface="Avenir Next LT Pro" panose="020B0504020202020204" pitchFamily="34" charset="0"/>
                <a:ea typeface="+mj-ea"/>
                <a:cs typeface="+mj-cs"/>
              </a:rPr>
              <a:t>une campagne autour du « FAIT maison »</a:t>
            </a:r>
          </a:p>
          <a:p>
            <a:endParaRPr lang="fr-FR" sz="3600" dirty="0"/>
          </a:p>
          <a:p>
            <a:r>
              <a:rPr lang="fr-FR" sz="3200" b="1" cap="all" dirty="0">
                <a:solidFill>
                  <a:srgbClr val="004282"/>
                </a:solidFill>
                <a:latin typeface="Avenir Next LT Pro" panose="020B0504020202020204" pitchFamily="34" charset="0"/>
                <a:ea typeface="+mj-ea"/>
                <a:cs typeface="+mj-cs"/>
              </a:rPr>
              <a:t>EXPRESSION</a:t>
            </a:r>
            <a:r>
              <a:rPr kumimoji="0" lang="fr-FR" sz="3200" b="1" i="0" u="none" strike="noStrike" kern="1200" cap="all" spc="0" normalizeH="0" baseline="0" noProof="0" dirty="0">
                <a:ln>
                  <a:noFill/>
                </a:ln>
                <a:solidFill>
                  <a:srgbClr val="004282"/>
                </a:solidFill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  <a:t> 1 – </a:t>
            </a:r>
            <a:br>
              <a:rPr kumimoji="0" lang="fr-FR" sz="3200" b="1" i="0" u="none" strike="noStrike" kern="1200" cap="all" spc="0" normalizeH="0" baseline="0" noProof="0" dirty="0">
                <a:ln>
                  <a:noFill/>
                </a:ln>
                <a:solidFill>
                  <a:srgbClr val="004282"/>
                </a:solidFill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</a:br>
            <a:r>
              <a:rPr lang="fr-FR" sz="3200" cap="all" dirty="0">
                <a:solidFill>
                  <a:srgbClr val="004282"/>
                </a:solidFill>
                <a:latin typeface="Avenir Next LT Pro" panose="020B0504020202020204" pitchFamily="34" charset="0"/>
                <a:ea typeface="+mj-ea"/>
                <a:cs typeface="+mj-cs"/>
              </a:rPr>
              <a:t>qui met en avant des chefs fiers de faire leurs achats chez </a:t>
            </a:r>
            <a:r>
              <a:rPr lang="fr-FR" sz="3200" cap="all" dirty="0" err="1">
                <a:solidFill>
                  <a:srgbClr val="004282"/>
                </a:solidFill>
                <a:latin typeface="Avenir Next LT Pro" panose="020B0504020202020204" pitchFamily="34" charset="0"/>
                <a:ea typeface="+mj-ea"/>
                <a:cs typeface="+mj-cs"/>
              </a:rPr>
              <a:t>metro</a:t>
            </a:r>
            <a:endParaRPr lang="fr-FR" sz="3200" cap="all" dirty="0">
              <a:solidFill>
                <a:srgbClr val="004282"/>
              </a:solidFill>
              <a:latin typeface="Avenir Next LT Pro" panose="020B0504020202020204" pitchFamily="34" charset="0"/>
              <a:ea typeface="+mj-ea"/>
              <a:cs typeface="+mj-cs"/>
            </a:endParaRPr>
          </a:p>
          <a:p>
            <a:endParaRPr kumimoji="0" lang="fr-FR" sz="3400" i="0" u="none" strike="noStrike" kern="1200" cap="all" spc="0" normalizeH="0" baseline="0" noProof="0" dirty="0">
              <a:ln>
                <a:noFill/>
              </a:ln>
              <a:solidFill>
                <a:srgbClr val="004282"/>
              </a:solidFill>
              <a:effectLst/>
              <a:uLnTx/>
              <a:uFillTx/>
              <a:latin typeface="Avenir Next LT Pro" panose="020B0504020202020204" pitchFamily="34" charset="0"/>
              <a:ea typeface="+mj-ea"/>
              <a:cs typeface="+mj-cs"/>
            </a:endParaRPr>
          </a:p>
        </p:txBody>
      </p:sp>
      <p:pic>
        <p:nvPicPr>
          <p:cNvPr id="4" name="Image 3" descr="Une image contenant texte, habits, Visage humain, personne&#10;&#10;Description générée automatiquement">
            <a:extLst>
              <a:ext uri="{FF2B5EF4-FFF2-40B4-BE49-F238E27FC236}">
                <a16:creationId xmlns:a16="http://schemas.microsoft.com/office/drawing/2014/main" id="{3FBDE3FC-8B6F-E7E9-23D4-FAB71428F18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98" t="2091" r="1362" b="1830"/>
          <a:stretch/>
        </p:blipFill>
        <p:spPr>
          <a:xfrm>
            <a:off x="7778355" y="824753"/>
            <a:ext cx="3419125" cy="4688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86881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B793352E-04FD-0EA1-D21C-DE34FAEBB3FF}"/>
              </a:ext>
            </a:extLst>
          </p:cNvPr>
          <p:cNvSpPr txBox="1"/>
          <p:nvPr/>
        </p:nvSpPr>
        <p:spPr>
          <a:xfrm>
            <a:off x="193131" y="100957"/>
            <a:ext cx="6094708" cy="57554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400" cap="all" dirty="0">
                <a:solidFill>
                  <a:srgbClr val="004282"/>
                </a:solidFill>
                <a:latin typeface="Avenir Next LT Pro" panose="020B0504020202020204" pitchFamily="34" charset="0"/>
                <a:ea typeface="+mj-ea"/>
                <a:cs typeface="+mj-cs"/>
              </a:rPr>
              <a:t>une campagne autour du « FAIT maison »</a:t>
            </a:r>
          </a:p>
          <a:p>
            <a:endParaRPr lang="fr-FR" sz="3600" dirty="0"/>
          </a:p>
          <a:p>
            <a:r>
              <a:rPr lang="fr-FR" sz="3200" b="1" cap="all" dirty="0">
                <a:solidFill>
                  <a:srgbClr val="004282"/>
                </a:solidFill>
                <a:latin typeface="Avenir Next LT Pro" panose="020B0504020202020204" pitchFamily="34" charset="0"/>
                <a:ea typeface="+mj-ea"/>
                <a:cs typeface="+mj-cs"/>
              </a:rPr>
              <a:t>EXPRESSION</a:t>
            </a:r>
            <a:r>
              <a:rPr kumimoji="0" lang="fr-FR" sz="3200" b="1" i="0" u="none" strike="noStrike" kern="1200" cap="all" spc="0" normalizeH="0" baseline="0" noProof="0" dirty="0">
                <a:ln>
                  <a:noFill/>
                </a:ln>
                <a:solidFill>
                  <a:srgbClr val="004282"/>
                </a:solidFill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  <a:t> 1 – </a:t>
            </a:r>
            <a:br>
              <a:rPr kumimoji="0" lang="fr-FR" sz="3200" b="1" i="0" u="none" strike="noStrike" kern="1200" cap="all" spc="0" normalizeH="0" baseline="0" noProof="0" dirty="0">
                <a:ln>
                  <a:noFill/>
                </a:ln>
                <a:solidFill>
                  <a:srgbClr val="004282"/>
                </a:solidFill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</a:br>
            <a:r>
              <a:rPr lang="fr-FR" sz="3200" cap="all" dirty="0">
                <a:solidFill>
                  <a:srgbClr val="004282"/>
                </a:solidFill>
                <a:latin typeface="Avenir Next LT Pro" panose="020B0504020202020204" pitchFamily="34" charset="0"/>
                <a:ea typeface="+mj-ea"/>
                <a:cs typeface="+mj-cs"/>
              </a:rPr>
              <a:t>qui met en avant des chefs fiers de faire leurs achats chez </a:t>
            </a:r>
            <a:r>
              <a:rPr lang="fr-FR" sz="3200" cap="all" dirty="0" err="1">
                <a:solidFill>
                  <a:srgbClr val="004282"/>
                </a:solidFill>
                <a:latin typeface="Avenir Next LT Pro" panose="020B0504020202020204" pitchFamily="34" charset="0"/>
                <a:ea typeface="+mj-ea"/>
                <a:cs typeface="+mj-cs"/>
              </a:rPr>
              <a:t>metro</a:t>
            </a:r>
            <a:endParaRPr lang="fr-FR" sz="3200" cap="all" dirty="0">
              <a:solidFill>
                <a:srgbClr val="004282"/>
              </a:solidFill>
              <a:latin typeface="Avenir Next LT Pro" panose="020B0504020202020204" pitchFamily="34" charset="0"/>
              <a:ea typeface="+mj-ea"/>
              <a:cs typeface="+mj-cs"/>
            </a:endParaRPr>
          </a:p>
          <a:p>
            <a:endParaRPr lang="fr-FR" sz="3200" cap="all" dirty="0">
              <a:solidFill>
                <a:srgbClr val="004282"/>
              </a:solidFill>
              <a:latin typeface="Avenir Next LT Pro" panose="020B0504020202020204" pitchFamily="34" charset="0"/>
              <a:ea typeface="+mj-ea"/>
              <a:cs typeface="+mj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1200" cap="all" spc="0" normalizeH="0" baseline="0" noProof="0" dirty="0">
                <a:ln>
                  <a:noFill/>
                </a:ln>
                <a:solidFill>
                  <a:srgbClr val="004282"/>
                </a:solidFill>
                <a:effectLst/>
                <a:uLnTx/>
                <a:uFillTx/>
                <a:latin typeface="Avenir Next LT Pro" panose="020B0504020202020204" pitchFamily="34" charset="0"/>
                <a:ea typeface="+mn-ea"/>
                <a:cs typeface="+mn-cs"/>
              </a:rPr>
              <a:t>Déclinaison avec plusieurs chefs « pro </a:t>
            </a:r>
            <a:r>
              <a:rPr kumimoji="0" lang="fr-FR" sz="1600" b="1" i="0" u="none" strike="noStrike" kern="1200" cap="all" spc="0" normalizeH="0" baseline="0" noProof="0" dirty="0" err="1">
                <a:ln>
                  <a:noFill/>
                </a:ln>
                <a:solidFill>
                  <a:srgbClr val="004282"/>
                </a:solidFill>
                <a:effectLst/>
                <a:uLnTx/>
                <a:uFillTx/>
                <a:latin typeface="Avenir Next LT Pro" panose="020B0504020202020204" pitchFamily="34" charset="0"/>
                <a:ea typeface="+mn-ea"/>
                <a:cs typeface="+mn-cs"/>
              </a:rPr>
              <a:t>metro</a:t>
            </a:r>
            <a:r>
              <a:rPr kumimoji="0" lang="fr-FR" sz="1600" b="1" i="0" u="none" strike="noStrike" kern="1200" cap="all" spc="0" normalizeH="0" baseline="0" noProof="0" dirty="0">
                <a:ln>
                  <a:noFill/>
                </a:ln>
                <a:solidFill>
                  <a:srgbClr val="004282"/>
                </a:solidFill>
                <a:effectLst/>
                <a:uLnTx/>
                <a:uFillTx/>
                <a:latin typeface="Avenir Next LT Pro" panose="020B0504020202020204" pitchFamily="34" charset="0"/>
                <a:ea typeface="+mn-ea"/>
                <a:cs typeface="+mn-cs"/>
              </a:rPr>
              <a:t> » </a:t>
            </a:r>
            <a:r>
              <a:rPr kumimoji="0" lang="fr-FR" sz="1600" b="1" i="0" u="none" strike="noStrike" kern="1200" cap="all" spc="0" normalizeH="0" baseline="0" noProof="0" dirty="0" err="1">
                <a:ln>
                  <a:noFill/>
                </a:ln>
                <a:solidFill>
                  <a:srgbClr val="004282"/>
                </a:solidFill>
                <a:effectLst/>
                <a:uLnTx/>
                <a:uFillTx/>
                <a:latin typeface="Avenir Next LT Pro" panose="020B0504020202020204" pitchFamily="34" charset="0"/>
                <a:ea typeface="+mn-ea"/>
                <a:cs typeface="+mn-cs"/>
              </a:rPr>
              <a:t>rsat</a:t>
            </a:r>
            <a:r>
              <a:rPr kumimoji="0" lang="fr-FR" sz="1600" b="1" i="0" u="none" strike="noStrike" kern="1200" cap="all" spc="0" normalizeH="0" baseline="0" noProof="0" dirty="0">
                <a:ln>
                  <a:noFill/>
                </a:ln>
                <a:solidFill>
                  <a:srgbClr val="004282"/>
                </a:solidFill>
                <a:effectLst/>
                <a:uLnTx/>
                <a:uFillTx/>
                <a:latin typeface="Avenir Next LT Pro" panose="020B0504020202020204" pitchFamily="34" charset="0"/>
                <a:ea typeface="+mn-ea"/>
                <a:cs typeface="+mn-cs"/>
              </a:rPr>
              <a:t>, </a:t>
            </a:r>
            <a:r>
              <a:rPr kumimoji="0" lang="fr-FR" sz="1600" b="1" i="0" u="none" strike="noStrike" kern="1200" cap="all" spc="0" normalizeH="0" baseline="0" noProof="0" dirty="0" err="1">
                <a:ln>
                  <a:noFill/>
                </a:ln>
                <a:solidFill>
                  <a:srgbClr val="004282"/>
                </a:solidFill>
                <a:effectLst/>
                <a:uLnTx/>
                <a:uFillTx/>
                <a:latin typeface="Avenir Next LT Pro" panose="020B0504020202020204" pitchFamily="34" charset="0"/>
                <a:ea typeface="+mn-ea"/>
                <a:cs typeface="+mn-cs"/>
              </a:rPr>
              <a:t>rr</a:t>
            </a:r>
            <a:r>
              <a:rPr kumimoji="0" lang="fr-FR" sz="1600" b="1" i="0" u="none" strike="noStrike" kern="1200" cap="all" spc="0" normalizeH="0" baseline="0" noProof="0" dirty="0">
                <a:ln>
                  <a:noFill/>
                </a:ln>
                <a:solidFill>
                  <a:srgbClr val="004282"/>
                </a:solidFill>
                <a:effectLst/>
                <a:uLnTx/>
                <a:uFillTx/>
                <a:latin typeface="Avenir Next LT Pro" panose="020B0504020202020204" pitchFamily="34" charset="0"/>
                <a:ea typeface="+mn-ea"/>
                <a:cs typeface="+mn-cs"/>
              </a:rPr>
              <a:t>, traiteurs</a:t>
            </a:r>
            <a:endParaRPr kumimoji="0" lang="fr-FR" sz="1000" b="0" i="0" u="none" strike="noStrike" kern="1200" cap="none" spc="0" normalizeH="0" baseline="0" noProof="0" dirty="0">
              <a:ln>
                <a:noFill/>
              </a:ln>
              <a:solidFill>
                <a:srgbClr val="004282"/>
              </a:solidFill>
              <a:effectLst/>
              <a:uLnTx/>
              <a:uFillTx/>
              <a:latin typeface="CA Metro"/>
              <a:ea typeface="+mn-ea"/>
              <a:cs typeface="+mn-cs"/>
            </a:endParaRPr>
          </a:p>
          <a:p>
            <a:endParaRPr lang="fr-FR" sz="3400" cap="all" dirty="0">
              <a:solidFill>
                <a:srgbClr val="004282"/>
              </a:solidFill>
              <a:latin typeface="Avenir Next LT Pro" panose="020B0504020202020204" pitchFamily="34" charset="0"/>
              <a:ea typeface="+mj-ea"/>
              <a:cs typeface="+mj-cs"/>
            </a:endParaRPr>
          </a:p>
          <a:p>
            <a:endParaRPr kumimoji="0" lang="fr-FR" sz="3400" i="0" u="none" strike="noStrike" kern="1200" cap="all" spc="0" normalizeH="0" baseline="0" noProof="0" dirty="0">
              <a:ln>
                <a:noFill/>
              </a:ln>
              <a:solidFill>
                <a:srgbClr val="004282"/>
              </a:solidFill>
              <a:effectLst/>
              <a:uLnTx/>
              <a:uFillTx/>
              <a:latin typeface="Avenir Next LT Pro" panose="020B0504020202020204" pitchFamily="34" charset="0"/>
              <a:ea typeface="+mj-ea"/>
              <a:cs typeface="+mj-cs"/>
            </a:endParaRPr>
          </a:p>
        </p:txBody>
      </p:sp>
      <p:pic>
        <p:nvPicPr>
          <p:cNvPr id="2" name="Image 1" descr="Une image contenant texte, sourire, Visage humain, personne&#10;&#10;Description générée automatiquement">
            <a:extLst>
              <a:ext uri="{FF2B5EF4-FFF2-40B4-BE49-F238E27FC236}">
                <a16:creationId xmlns:a16="http://schemas.microsoft.com/office/drawing/2014/main" id="{8530459F-E79B-E996-248B-063E06E4E98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25" t="1830" r="1909" b="1989"/>
          <a:stretch/>
        </p:blipFill>
        <p:spPr>
          <a:xfrm>
            <a:off x="7315681" y="1084730"/>
            <a:ext cx="3489428" cy="4853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891481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METRO">
  <a:themeElements>
    <a:clrScheme name="MAKRO">
      <a:dk1>
        <a:srgbClr val="004282"/>
      </a:dk1>
      <a:lt1>
        <a:srgbClr val="FFFFFF"/>
      </a:lt1>
      <a:dk2>
        <a:srgbClr val="1F2043"/>
      </a:dk2>
      <a:lt2>
        <a:srgbClr val="FFE600"/>
      </a:lt2>
      <a:accent1>
        <a:srgbClr val="004282"/>
      </a:accent1>
      <a:accent2>
        <a:srgbClr val="597BA2"/>
      </a:accent2>
      <a:accent3>
        <a:srgbClr val="CDD7E2"/>
      </a:accent3>
      <a:accent4>
        <a:srgbClr val="DABD46"/>
      </a:accent4>
      <a:accent5>
        <a:srgbClr val="FFF550"/>
      </a:accent5>
      <a:accent6>
        <a:srgbClr val="FFF6B6"/>
      </a:accent6>
      <a:hlink>
        <a:srgbClr val="004282"/>
      </a:hlink>
      <a:folHlink>
        <a:srgbClr val="004282"/>
      </a:folHlink>
    </a:clrScheme>
    <a:fontScheme name="CA Metro">
      <a:majorFont>
        <a:latin typeface="CA Metro ExtraBold"/>
        <a:ea typeface=""/>
        <a:cs typeface=""/>
      </a:majorFont>
      <a:minorFont>
        <a:latin typeface="CA Met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Custom Color 1">
      <a:srgbClr val="004282"/>
    </a:custClr>
    <a:custClr name="Custom Color 2">
      <a:srgbClr val="FFE600"/>
    </a:custClr>
    <a:custClr name="Custom Color 3">
      <a:srgbClr val="1F2043"/>
    </a:custClr>
    <a:custClr name="Custom Color 4">
      <a:srgbClr val="597BA2"/>
    </a:custClr>
    <a:custClr name="Custom Color 5">
      <a:srgbClr val="CDD7E2"/>
    </a:custClr>
    <a:custClr name="Custom Color 6">
      <a:srgbClr val="DABD46"/>
    </a:custClr>
    <a:custClr name="Custom Color 7">
      <a:srgbClr val="FFF550"/>
    </a:custClr>
    <a:custClr name="Custom Color 8">
      <a:srgbClr val="FFF6B6"/>
    </a:custClr>
    <a:custClr name="Custom Color 9">
      <a:srgbClr val="FF4C31"/>
    </a:custClr>
    <a:custClr name="Custom Color 10">
      <a:srgbClr val="548D25"/>
    </a:custClr>
  </a:custClrLst>
  <a:extLst>
    <a:ext uri="{05A4C25C-085E-4340-85A3-A5531E510DB2}">
      <thm15:themeFamily xmlns:thm15="http://schemas.microsoft.com/office/thememl/2012/main" name="Iapetus" id="{28B3FB44-0736-48CA-863A-0A572F88C7F0}" vid="{1B745DAE-9A5B-40E7-AF4E-EA9C590F52B2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8028542AAB927419C7E634EE6107839" ma:contentTypeVersion="14" ma:contentTypeDescription="Create a new document." ma:contentTypeScope="" ma:versionID="4825f3aa1a10dcfbe687f55beb23802f">
  <xsd:schema xmlns:xsd="http://www.w3.org/2001/XMLSchema" xmlns:xs="http://www.w3.org/2001/XMLSchema" xmlns:p="http://schemas.microsoft.com/office/2006/metadata/properties" xmlns:ns3="037eb62e-2213-4ef9-8b1f-b7108b9efee9" xmlns:ns4="5a62fb69-e930-4dda-a0bf-62704fd75c8c" targetNamespace="http://schemas.microsoft.com/office/2006/metadata/properties" ma:root="true" ma:fieldsID="4f59ba30d199c5363e7b76279339f161" ns3:_="" ns4:_="">
    <xsd:import namespace="037eb62e-2213-4ef9-8b1f-b7108b9efee9"/>
    <xsd:import namespace="5a62fb69-e930-4dda-a0bf-62704fd75c8c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37eb62e-2213-4ef9-8b1f-b7108b9efee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a62fb69-e930-4dda-a0bf-62704fd75c8c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6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60875A9-930D-4DEF-ACBC-28CC0C4CE566}">
  <ds:schemaRefs>
    <ds:schemaRef ds:uri="037eb62e-2213-4ef9-8b1f-b7108b9efee9"/>
    <ds:schemaRef ds:uri="5a62fb69-e930-4dda-a0bf-62704fd75c8c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DAB53E67-630A-4E36-BD43-1A5B92DE9D0C}">
  <ds:schemaRefs>
    <ds:schemaRef ds:uri="http://purl.org/dc/elements/1.1/"/>
    <ds:schemaRef ds:uri="http://purl.org/dc/dcmitype/"/>
    <ds:schemaRef ds:uri="http://schemas.microsoft.com/office/2006/documentManagement/types"/>
    <ds:schemaRef ds:uri="5a62fb69-e930-4dda-a0bf-62704fd75c8c"/>
    <ds:schemaRef ds:uri="http://schemas.microsoft.com/office/2006/metadata/properties"/>
    <ds:schemaRef ds:uri="http://www.w3.org/XML/1998/namespace"/>
    <ds:schemaRef ds:uri="http://schemas.openxmlformats.org/package/2006/metadata/core-properties"/>
    <ds:schemaRef ds:uri="http://purl.org/dc/terms/"/>
    <ds:schemaRef ds:uri="http://schemas.microsoft.com/office/infopath/2007/PartnerControls"/>
    <ds:schemaRef ds:uri="037eb62e-2213-4ef9-8b1f-b7108b9efee9"/>
  </ds:schemaRefs>
</ds:datastoreItem>
</file>

<file path=customXml/itemProps3.xml><?xml version="1.0" encoding="utf-8"?>
<ds:datastoreItem xmlns:ds="http://schemas.openxmlformats.org/officeDocument/2006/customXml" ds:itemID="{FCEA7EE3-DF95-4B58-B4A7-85C94DEF4B90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01c1476e-3236-4add-9655-bdfbec32e949}" enabled="1" method="Privileged" siteId="{64322308-09a9-47a3-8c1c-b82871d60568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578</TotalTime>
  <Words>558</Words>
  <Application>Microsoft Office PowerPoint</Application>
  <PresentationFormat>Grand écran</PresentationFormat>
  <Paragraphs>79</Paragraphs>
  <Slides>23</Slides>
  <Notes>11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23</vt:i4>
      </vt:variant>
    </vt:vector>
  </HeadingPairs>
  <TitlesOfParts>
    <vt:vector size="29" baseType="lpstr">
      <vt:lpstr>Avenir Next LT Pro</vt:lpstr>
      <vt:lpstr>Avenir LT Std 45 Book</vt:lpstr>
      <vt:lpstr>Helvetica</vt:lpstr>
      <vt:lpstr>Arial</vt:lpstr>
      <vt:lpstr>CA Metro</vt:lpstr>
      <vt:lpstr>METRO</vt:lpstr>
      <vt:lpstr>Présentation PowerPoint</vt:lpstr>
      <vt:lpstr>Enjeux pour cette campagne</vt:lpstr>
      <vt:lpstr>Enjeux pour cette campagne</vt:lpstr>
      <vt:lpstr>Enjeux pour cette campagne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Expression 2 – UNE DECLINAISON DE LA CAMPAGNE, EN COMPLEMENT DES CHEFS, QUI FERA LE FOCUS SUR LES PRODUCTEURS LOCAUX 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Antoine Jubert</dc:creator>
  <cp:lastModifiedBy>Antoine Jubert</cp:lastModifiedBy>
  <cp:revision>59</cp:revision>
  <cp:lastPrinted>2024-01-09T15:20:58Z</cp:lastPrinted>
  <dcterms:created xsi:type="dcterms:W3CDTF">2020-11-12T08:20:59Z</dcterms:created>
  <dcterms:modified xsi:type="dcterms:W3CDTF">2024-02-15T11:00:09Z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0x01010038028542AAB927419C7E634EE6107839</vt:lpwstr>
  </property>
  <property fmtid="{D5CDD505-2E9C-101B-9397-08002B2CF9AE}" pid="3" name="ClassificationContentMarkingHeaderText">
    <vt:lpwstr>Restricted, for internal users only!</vt:lpwstr>
  </property>
</Properties>
</file>