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31"/>
  </p:notesMasterIdLst>
  <p:sldIdLst>
    <p:sldId id="258" r:id="rId5"/>
    <p:sldId id="1960" r:id="rId6"/>
    <p:sldId id="1961" r:id="rId7"/>
    <p:sldId id="1962" r:id="rId8"/>
    <p:sldId id="2007" r:id="rId9"/>
    <p:sldId id="2008" r:id="rId10"/>
    <p:sldId id="2009" r:id="rId11"/>
    <p:sldId id="1981" r:id="rId12"/>
    <p:sldId id="2005" r:id="rId13"/>
    <p:sldId id="2010" r:id="rId14"/>
    <p:sldId id="2011" r:id="rId15"/>
    <p:sldId id="2012" r:id="rId16"/>
    <p:sldId id="2004" r:id="rId17"/>
    <p:sldId id="2003" r:id="rId18"/>
    <p:sldId id="1886" r:id="rId19"/>
    <p:sldId id="2019" r:id="rId20"/>
    <p:sldId id="2020" r:id="rId21"/>
    <p:sldId id="2021" r:id="rId22"/>
    <p:sldId id="2022" r:id="rId23"/>
    <p:sldId id="1984" r:id="rId24"/>
    <p:sldId id="1990" r:id="rId25"/>
    <p:sldId id="2018" r:id="rId26"/>
    <p:sldId id="2014" r:id="rId27"/>
    <p:sldId id="2013" r:id="rId28"/>
    <p:sldId id="2016" r:id="rId29"/>
    <p:sldId id="271" r:id="rId30"/>
  </p:sldIdLst>
  <p:sldSz cx="12192000" cy="6858000"/>
  <p:notesSz cx="6797675" cy="9926638"/>
  <p:embeddedFontLst>
    <p:embeddedFont>
      <p:font typeface="Avenir Next LT Pro" panose="020B0504020202020204" pitchFamily="34" charset="0"/>
      <p:regular r:id="rId32"/>
      <p:bold r:id="rId33"/>
      <p:italic r:id="rId34"/>
      <p:boldItalic r:id="rId35"/>
    </p:embeddedFont>
    <p:embeddedFont>
      <p:font typeface="CA Metro" panose="020B0604020202020204" charset="0"/>
      <p:regular r:id="rId36"/>
      <p:bold r:id="rId37"/>
    </p:embeddedFont>
    <p:embeddedFont>
      <p:font typeface="Helvetica" panose="020B0604020202020204" pitchFamily="34" charset="0"/>
      <p:regular r:id="rId38"/>
      <p:bold r:id="rId39"/>
      <p:italic r:id="rId40"/>
      <p:boldItalic r:id="rId41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600"/>
    <a:srgbClr val="00B050"/>
    <a:srgbClr val="FF0000"/>
    <a:srgbClr val="FFFFFF"/>
    <a:srgbClr val="004282"/>
    <a:srgbClr val="292929"/>
    <a:srgbClr val="FF9900"/>
    <a:srgbClr val="002B69"/>
    <a:srgbClr val="5D5D5D"/>
    <a:srgbClr val="D6E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55" autoAdjust="0"/>
    <p:restoredTop sz="87688" autoAdjust="0"/>
  </p:normalViewPr>
  <p:slideViewPr>
    <p:cSldViewPr snapToGrid="0">
      <p:cViewPr varScale="1">
        <p:scale>
          <a:sx n="75" d="100"/>
          <a:sy n="75" d="100"/>
        </p:scale>
        <p:origin x="128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8.fntdata"/><Relationship Id="rId21" Type="http://schemas.openxmlformats.org/officeDocument/2006/relationships/slide" Target="slides/slide17.xml"/><Relationship Id="rId34" Type="http://schemas.openxmlformats.org/officeDocument/2006/relationships/font" Target="fonts/font3.fntdata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5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4.fntdata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0" Type="http://schemas.openxmlformats.org/officeDocument/2006/relationships/slide" Target="slides/slide16.xml"/><Relationship Id="rId41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84EF604-7521-4278-9F04-D28BB98F1029}" type="datetimeFigureOut">
              <a:rPr lang="fr-FR" smtClean="0"/>
              <a:pPr/>
              <a:t>05/03/2024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113B0AC-776F-4213-B70C-F56AC74C9D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531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13B0AC-776F-4213-B70C-F56AC74C9DCC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673091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0021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6757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1234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214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13B0AC-776F-4213-B70C-F56AC74C9DCC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3737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13B0AC-776F-4213-B70C-F56AC74C9DCC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230003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066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488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0912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82C6D-FEB2-1B80-75A9-630DA739B6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32A8F3-7219-FD1B-CB5F-DF2A08281F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17BC8B-BC95-FFEE-5835-4BFE305747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E266DE-36E5-907C-B84C-2C0A6728EA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41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4885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091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  <p:pic>
        <p:nvPicPr>
          <p:cNvPr id="4" name="Image 3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7B2D219-D5A6-A1C4-9AE2-5CCC9FDDF2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0036" y="5665262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breitflächig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00100" y="6356355"/>
            <a:ext cx="2844800" cy="365125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38164" y="1793877"/>
            <a:ext cx="11279187" cy="43021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49412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05/03/2024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95655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05/03/2024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3765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05.03.2024</a:t>
            </a:fld>
            <a:endParaRPr lang="de-DE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5" name="Image 4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65C8357-D13E-CBF6-0596-8C7E0F1914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5260" y="5634713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53301482-A521-0301-F006-17FFFF02C1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1824" b="12990"/>
          <a:stretch/>
        </p:blipFill>
        <p:spPr>
          <a:xfrm>
            <a:off x="0" y="0"/>
            <a:ext cx="12192000" cy="6049108"/>
          </a:xfrm>
          <a:prstGeom prst="rect">
            <a:avLst/>
          </a:prstGeom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3" name="Image 2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43FC18CA-8914-9163-5764-FD3892BC494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222" y="2318875"/>
            <a:ext cx="1749556" cy="14935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578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2913134-5769-4032-B519-54819F1CABD8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29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l'icône pour ajouter une image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A451AF11-35A7-4410-BBE9-1FB4A85A5F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854"/>
          <a:stretch/>
        </p:blipFill>
        <p:spPr>
          <a:xfrm>
            <a:off x="5278790" y="3342266"/>
            <a:ext cx="1634420" cy="5000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282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'insérer' dans la barre de menu, puis sur 'photos' pour insérer une image.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TITRE </a:t>
            </a:r>
            <a:r>
              <a:rPr lang="de-DE" err="1"/>
              <a:t>ca</a:t>
            </a:r>
            <a:r>
              <a:rPr lang="de-DE"/>
              <a:t> </a:t>
            </a:r>
            <a:r>
              <a:rPr lang="de-DE" err="1"/>
              <a:t>metro</a:t>
            </a:r>
            <a:r>
              <a:rPr lang="de-DE"/>
              <a:t> extra </a:t>
            </a:r>
            <a:r>
              <a:rPr lang="de-DE" err="1"/>
              <a:t>bold</a:t>
            </a:r>
            <a:r>
              <a:rPr lang="de-DE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err="1"/>
              <a:t>Titre</a:t>
            </a:r>
            <a:r>
              <a:rPr lang="de-DE"/>
              <a:t> 1</a:t>
            </a:r>
          </a:p>
          <a:p>
            <a:pPr lvl="1"/>
            <a:r>
              <a:rPr lang="de-DE" err="1"/>
              <a:t>Titre</a:t>
            </a:r>
            <a:r>
              <a:rPr lang="de-DE"/>
              <a:t> 2</a:t>
            </a:r>
          </a:p>
          <a:p>
            <a:pPr lvl="2"/>
            <a:r>
              <a:rPr lang="de-DE" err="1"/>
              <a:t>Titre</a:t>
            </a:r>
            <a:r>
              <a:rPr lang="de-DE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05.03.2024</a:t>
            </a:fld>
            <a:endParaRPr lang="de-DE"/>
          </a:p>
        </p:txBody>
      </p:sp>
    </p:spTree>
    <p:custDataLst>
      <p:tags r:id="rId15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9" r:id="rId3"/>
    <p:sldLayoutId id="2147483666" r:id="rId4"/>
    <p:sldLayoutId id="2147483674" r:id="rId5"/>
    <p:sldLayoutId id="2147483676" r:id="rId6"/>
    <p:sldLayoutId id="2147483668" r:id="rId7"/>
    <p:sldLayoutId id="2147483669" r:id="rId8"/>
    <p:sldLayoutId id="2147483670" r:id="rId9"/>
    <p:sldLayoutId id="2147483672" r:id="rId10"/>
    <p:sldLayoutId id="2147483680" r:id="rId11"/>
    <p:sldLayoutId id="2147483682" r:id="rId12"/>
    <p:sldLayoutId id="2147483683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.png"/><Relationship Id="rId5" Type="http://schemas.openxmlformats.org/officeDocument/2006/relationships/image" Target="../media/image17.pn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2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.png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8.png"/><Relationship Id="rId5" Type="http://schemas.openxmlformats.org/officeDocument/2006/relationships/image" Target="../media/image26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3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.jpg"/><Relationship Id="rId5" Type="http://schemas.openxmlformats.org/officeDocument/2006/relationships/image" Target="../media/image30.pn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6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1.png"/><Relationship Id="rId9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DDC0586-017B-3F8B-A001-96DA18A14B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80688" y="4539125"/>
            <a:ext cx="8843878" cy="2100345"/>
          </a:xfrm>
        </p:spPr>
        <p:txBody>
          <a:bodyPr/>
          <a:lstStyle/>
          <a:p>
            <a:r>
              <a:rPr lang="fr-FR" sz="4800" b="1" dirty="0">
                <a:latin typeface="Avenir Next LT Pro" panose="020B0504020202020204" pitchFamily="34" charset="0"/>
                <a:cs typeface="Arial" panose="020B0604020202020204" pitchFamily="34" charset="0"/>
              </a:rPr>
              <a:t>Nouvelle </a:t>
            </a:r>
            <a:br>
              <a:rPr lang="fr-FR" sz="4800" b="1" dirty="0">
                <a:latin typeface="Avenir Next LT Pro" panose="020B0504020202020204" pitchFamily="34" charset="0"/>
                <a:cs typeface="Arial" panose="020B0604020202020204" pitchFamily="34" charset="0"/>
              </a:rPr>
            </a:br>
            <a:r>
              <a:rPr lang="fr-FR" sz="4800" b="1" dirty="0">
                <a:latin typeface="Avenir Next LT Pro" panose="020B0504020202020204" pitchFamily="34" charset="0"/>
                <a:cs typeface="Arial" panose="020B0604020202020204" pitchFamily="34" charset="0"/>
              </a:rPr>
              <a:t>Campagne MARQUE</a:t>
            </a:r>
            <a:endParaRPr lang="fr-FR" sz="2800" dirty="0">
              <a:cs typeface="Arial" panose="020B0604020202020204" pitchFamily="34" charset="0"/>
            </a:endParaRPr>
          </a:p>
          <a:p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1008303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B5FD73F-E7EC-C01F-31D5-BBEAC0C76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1029DD7-F53F-FDAC-2951-653B0FA15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496B23-5EB8-9883-61B7-B3932A6C6B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 descr="Une image contenant texte, légume, personne, Légume-feuille&#10;&#10;Description générée automatiquement">
            <a:extLst>
              <a:ext uri="{FF2B5EF4-FFF2-40B4-BE49-F238E27FC236}">
                <a16:creationId xmlns:a16="http://schemas.microsoft.com/office/drawing/2014/main" id="{7C4F4C2A-CA31-9CB3-2B6F-A0545B051F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3797" y="0"/>
            <a:ext cx="485300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5969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B5FD73F-E7EC-C01F-31D5-BBEAC0C76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1029DD7-F53F-FDAC-2951-653B0FA15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496B23-5EB8-9883-61B7-B3932A6C6B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Aliments naturels, produits, légume&#10;&#10;Description générée automatiquement">
            <a:extLst>
              <a:ext uri="{FF2B5EF4-FFF2-40B4-BE49-F238E27FC236}">
                <a16:creationId xmlns:a16="http://schemas.microsoft.com/office/drawing/2014/main" id="{DE2DDA4E-CBAB-9BF1-5B1F-46D2E183C7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5515" y="0"/>
            <a:ext cx="485300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38904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B5FD73F-E7EC-C01F-31D5-BBEAC0C76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1029DD7-F53F-FDAC-2951-653B0FA15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496B23-5EB8-9883-61B7-B3932A6C6B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 descr="Une image contenant texte, fruit, Aliments naturels, nourriture&#10;&#10;Description générée automatiquement">
            <a:extLst>
              <a:ext uri="{FF2B5EF4-FFF2-40B4-BE49-F238E27FC236}">
                <a16:creationId xmlns:a16="http://schemas.microsoft.com/office/drawing/2014/main" id="{BAF666F4-2F8A-5FB7-902C-8D1986D1DE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2467" y="0"/>
            <a:ext cx="485300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051223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441263-3850-8F93-5FCA-D5FBFE945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174656"/>
            <a:ext cx="11322677" cy="945155"/>
          </a:xfrm>
        </p:spPr>
        <p:txBody>
          <a:bodyPr/>
          <a:lstStyle/>
          <a:p>
            <a:r>
              <a:rPr lang="fr-FR" sz="3200" dirty="0"/>
              <a:t>Expression 2 – </a:t>
            </a:r>
            <a:r>
              <a:rPr lang="fr-FR" sz="2800" b="0" dirty="0"/>
              <a:t>UNE DECLINAISON DE LA CAMPAGNE, EN COMPLEMENT DES CHEFS, QUI FERA LE FOCUS SUR LES PRODUCTEURS LOCAUX </a:t>
            </a:r>
            <a:endParaRPr lang="fr-FR" sz="3200" b="0" dirty="0"/>
          </a:p>
        </p:txBody>
      </p:sp>
      <p:pic>
        <p:nvPicPr>
          <p:cNvPr id="8" name="Image 7" descr="Une image contenant texte, légume, personne, Légume-feuille&#10;&#10;Description générée automatiquement">
            <a:extLst>
              <a:ext uri="{FF2B5EF4-FFF2-40B4-BE49-F238E27FC236}">
                <a16:creationId xmlns:a16="http://schemas.microsoft.com/office/drawing/2014/main" id="{F12A8066-4E9F-36C5-46D9-6E2B43A9B2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83" y="1684617"/>
            <a:ext cx="3435104" cy="4854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 9" descr="Une image contenant texte, Aliments naturels, produits, légume&#10;&#10;Description générée automatiquement">
            <a:extLst>
              <a:ext uri="{FF2B5EF4-FFF2-40B4-BE49-F238E27FC236}">
                <a16:creationId xmlns:a16="http://schemas.microsoft.com/office/drawing/2014/main" id="{51C5F011-F6C7-BE88-57F1-3D203EE9A9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2012" y="1684617"/>
            <a:ext cx="3435104" cy="4854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age 11" descr="Une image contenant texte, fruit, Aliments naturels, nourriture&#10;&#10;Description générée automatiquement">
            <a:extLst>
              <a:ext uri="{FF2B5EF4-FFF2-40B4-BE49-F238E27FC236}">
                <a16:creationId xmlns:a16="http://schemas.microsoft.com/office/drawing/2014/main" id="{E8237042-88DE-990B-5E25-9542319681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7241" y="1684617"/>
            <a:ext cx="3435104" cy="4854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8382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2929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plein air, véhicule, transport&#10;&#10;Description générée automatiquement">
            <a:extLst>
              <a:ext uri="{FF2B5EF4-FFF2-40B4-BE49-F238E27FC236}">
                <a16:creationId xmlns:a16="http://schemas.microsoft.com/office/drawing/2014/main" id="{C666FA43-42D3-51EA-E118-5B66C85780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83987" y="-1"/>
            <a:ext cx="885613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644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Un message central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29015E00-8E8A-319B-20BB-AA15C88CADC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1030" y="2165889"/>
            <a:ext cx="3984650" cy="371817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FD4BDED-4687-B034-7AB1-662C1ED26F53}"/>
              </a:ext>
            </a:extLst>
          </p:cNvPr>
          <p:cNvSpPr/>
          <p:nvPr/>
        </p:nvSpPr>
        <p:spPr>
          <a:xfrm>
            <a:off x="6096000" y="732766"/>
            <a:ext cx="3984650" cy="1593526"/>
          </a:xfrm>
          <a:prstGeom prst="rect">
            <a:avLst/>
          </a:prstGeom>
          <a:solidFill>
            <a:srgbClr val="002B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7" name="Image 16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0B5D477D-324D-2169-B541-C5B4C407D2A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760" y="976212"/>
            <a:ext cx="1867130" cy="1593891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DC941FFE-A745-A658-D83B-8A928538C09D}"/>
              </a:ext>
            </a:extLst>
          </p:cNvPr>
          <p:cNvSpPr txBox="1"/>
          <p:nvPr/>
        </p:nvSpPr>
        <p:spPr>
          <a:xfrm>
            <a:off x="414029" y="1317556"/>
            <a:ext cx="5152591" cy="4098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'fait-maison’ 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kern="10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 démarche </a:t>
            </a:r>
            <a: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qui respecte et valorise l'origine des produits, la créativité et le savoir-faire des chefs.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Chez METRO, nous croyons fermement que </a:t>
            </a:r>
            <a: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'fait-maison' commence avec des ingrédients de première qualité</a:t>
            </a:r>
            <a: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C'est pourquoi </a:t>
            </a:r>
            <a: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nous fournissons des produits bruts, frais et locaux, </a:t>
            </a:r>
            <a: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essentiels pour créer des plats créatifs et authentiques.</a:t>
            </a:r>
          </a:p>
        </p:txBody>
      </p:sp>
    </p:spTree>
    <p:extLst>
      <p:ext uri="{BB962C8B-B14F-4D97-AF65-F5344CB8AC3E}">
        <p14:creationId xmlns:p14="http://schemas.microsoft.com/office/powerpoint/2010/main" val="422596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922812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PHASAGE COMMUNICATION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DC941FFE-A745-A658-D83B-8A928538C09D}"/>
              </a:ext>
            </a:extLst>
          </p:cNvPr>
          <p:cNvSpPr txBox="1"/>
          <p:nvPr/>
        </p:nvSpPr>
        <p:spPr>
          <a:xfrm>
            <a:off x="217249" y="1317556"/>
            <a:ext cx="11787517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Etape 1 – Occuper le terrain et préempter </a:t>
            </a:r>
            <a:r>
              <a:rPr lang="fr-FR" sz="3200" b="1" kern="100" dirty="0" err="1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‘le</a:t>
            </a:r>
            <a:r>
              <a:rPr lang="fr-FR" sz="32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fait-maison’</a:t>
            </a:r>
            <a: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1160F4D-D6FF-4C1B-F9F0-04F5E133ECBB}"/>
              </a:ext>
            </a:extLst>
          </p:cNvPr>
          <p:cNvSpPr txBox="1"/>
          <p:nvPr/>
        </p:nvSpPr>
        <p:spPr>
          <a:xfrm>
            <a:off x="2065226" y="2075558"/>
            <a:ext cx="9623437" cy="18226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Dispositif RP : </a:t>
            </a:r>
            <a:b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000" b="1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Flash News à la presse </a:t>
            </a:r>
            <a:r>
              <a:rPr lang="fr-FR" sz="2000" b="1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fr-FR" sz="2000" b="1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jeudi 11 janvier</a:t>
            </a:r>
            <a:endParaRPr lang="fr-FR" sz="2000" b="1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METRO présente sa nouvelle vision / signature </a:t>
            </a:r>
            <a:br>
              <a:rPr lang="fr-FR" sz="2000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000" i="1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‘Ici commence le fait-maison’</a:t>
            </a:r>
            <a:br>
              <a:rPr lang="fr-FR" sz="2000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fr-FR" sz="2000" kern="100" dirty="0"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Agir à Lyon : Magazine écologique pour découvrir et s'engager">
            <a:extLst>
              <a:ext uri="{FF2B5EF4-FFF2-40B4-BE49-F238E27FC236}">
                <a16:creationId xmlns:a16="http://schemas.microsoft.com/office/drawing/2014/main" id="{F70B1E30-B79A-4E8F-7112-5173C4FF8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249" y="2530932"/>
            <a:ext cx="1266571" cy="625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0CF3146A-F295-B2B7-DD1E-FFE6D7252FDA}"/>
              </a:ext>
            </a:extLst>
          </p:cNvPr>
          <p:cNvSpPr txBox="1"/>
          <p:nvPr/>
        </p:nvSpPr>
        <p:spPr>
          <a:xfrm>
            <a:off x="1996819" y="3878347"/>
            <a:ext cx="5793870" cy="2583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Interne :</a:t>
            </a:r>
            <a:b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Manifeste à destination des collaborateurs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s’agit de détailler le contenu de la promesse</a:t>
            </a:r>
            <a:br>
              <a:rPr lang="fr-FR" sz="2000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000" i="1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‘Ici commence le fait-maison’</a:t>
            </a:r>
            <a:br>
              <a:rPr lang="fr-FR" sz="2000" i="1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Déploiement à définir…</a:t>
            </a:r>
            <a:endParaRPr lang="fr-FR" sz="2000" b="1" i="1" kern="100" dirty="0"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i="1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fr-FR" sz="2000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Décliner une version vidéo du manifeste</a:t>
            </a:r>
            <a:br>
              <a:rPr lang="fr-FR" sz="2000" i="1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</a:br>
            <a:r>
              <a:rPr lang="fr-FR" sz="2000" i="1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exprimer notre philosophie</a:t>
            </a:r>
            <a:endParaRPr lang="fr-FR" sz="1400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PICTO COLLABORATEURS - Groupe REALITES">
            <a:extLst>
              <a:ext uri="{FF2B5EF4-FFF2-40B4-BE49-F238E27FC236}">
                <a16:creationId xmlns:a16="http://schemas.microsoft.com/office/drawing/2014/main" id="{1E581C9A-A5D0-FC43-A711-9AB043D40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678" y="3751420"/>
            <a:ext cx="1389017" cy="1389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Pictogramme video : 619 images, photos de stock, objets 3D ...">
            <a:extLst>
              <a:ext uri="{FF2B5EF4-FFF2-40B4-BE49-F238E27FC236}">
                <a16:creationId xmlns:a16="http://schemas.microsoft.com/office/drawing/2014/main" id="{427DCCAE-83D1-2D16-C1D9-34B9E3E775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284" b="11617"/>
          <a:stretch/>
        </p:blipFill>
        <p:spPr bwMode="auto">
          <a:xfrm>
            <a:off x="497434" y="5432085"/>
            <a:ext cx="882958" cy="882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895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PHASAGE COMMUNICATION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DC941FFE-A745-A658-D83B-8A928538C09D}"/>
              </a:ext>
            </a:extLst>
          </p:cNvPr>
          <p:cNvSpPr txBox="1"/>
          <p:nvPr/>
        </p:nvSpPr>
        <p:spPr>
          <a:xfrm>
            <a:off x="217249" y="994587"/>
            <a:ext cx="11787517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Etape 2 – Déploiement de la campagne</a:t>
            </a:r>
            <a:endParaRPr lang="fr-FR" sz="2000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BA1A787-2957-3E7C-6264-7A19FDFC6E19}"/>
              </a:ext>
            </a:extLst>
          </p:cNvPr>
          <p:cNvSpPr txBox="1"/>
          <p:nvPr/>
        </p:nvSpPr>
        <p:spPr>
          <a:xfrm>
            <a:off x="2038849" y="2258993"/>
            <a:ext cx="9623437" cy="1260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Visibilité sur les RS</a:t>
            </a:r>
            <a:br>
              <a:rPr lang="fr-FR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&gt;Faire vivre le manifeste en l’adaptant au RS – Réels dédiés</a:t>
            </a:r>
            <a:b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&gt;Jouer avec des testimoniaux de chefs</a:t>
            </a:r>
            <a:b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sz="1200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 descr="Une image contenant jouet, table, gâteau&#10;&#10;Description générée automatiquement">
            <a:extLst>
              <a:ext uri="{FF2B5EF4-FFF2-40B4-BE49-F238E27FC236}">
                <a16:creationId xmlns:a16="http://schemas.microsoft.com/office/drawing/2014/main" id="{8BE3E3AC-540F-0B45-C5CD-94E2AD9FFCE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985" y="2258993"/>
            <a:ext cx="1264263" cy="1018254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AB9EF758-9533-088C-F5EF-2D97092C2E1E}"/>
              </a:ext>
            </a:extLst>
          </p:cNvPr>
          <p:cNvSpPr txBox="1"/>
          <p:nvPr/>
        </p:nvSpPr>
        <p:spPr>
          <a:xfrm>
            <a:off x="1974841" y="3737809"/>
            <a:ext cx="9623437" cy="668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Déploiement de la campagne dans les halles</a:t>
            </a:r>
            <a:b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Cf ci-après</a:t>
            </a:r>
            <a:endParaRPr lang="fr-FR" sz="1400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7166471-A523-9EC0-D91D-430B0902561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241" y="3737809"/>
            <a:ext cx="1752455" cy="106422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F788A8C2-7602-1E9E-A44D-C31C889715C2}"/>
              </a:ext>
            </a:extLst>
          </p:cNvPr>
          <p:cNvSpPr txBox="1"/>
          <p:nvPr/>
        </p:nvSpPr>
        <p:spPr>
          <a:xfrm>
            <a:off x="1944830" y="5124717"/>
            <a:ext cx="9623437" cy="668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Premières insertions Presse </a:t>
            </a:r>
            <a:br>
              <a:rPr lang="fr-FR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Mise en avant des 5 premiers chefs à signer la campagne – Cf slides après</a:t>
            </a:r>
            <a:endParaRPr lang="fr-FR" sz="1200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Agir à Lyon : Magazine écologique pour découvrir et s'engager">
            <a:extLst>
              <a:ext uri="{FF2B5EF4-FFF2-40B4-BE49-F238E27FC236}">
                <a16:creationId xmlns:a16="http://schemas.microsoft.com/office/drawing/2014/main" id="{186F7D4A-14E6-C0F2-52A0-DDDEFB4A09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162" y="5020401"/>
            <a:ext cx="1266571" cy="625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0B69A33D-0BA5-687C-7F16-4107038ED7DF}"/>
              </a:ext>
            </a:extLst>
          </p:cNvPr>
          <p:cNvSpPr txBox="1"/>
          <p:nvPr/>
        </p:nvSpPr>
        <p:spPr>
          <a:xfrm>
            <a:off x="1974841" y="6081577"/>
            <a:ext cx="9623437" cy="668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Déploiement de la campagne </a:t>
            </a:r>
            <a:br>
              <a:rPr lang="fr-FR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 les camions de livraison METRO</a:t>
            </a:r>
          </a:p>
        </p:txBody>
      </p:sp>
      <p:pic>
        <p:nvPicPr>
          <p:cNvPr id="13" name="Picture 2" descr="Livraison Expédition Rapide Camion Icône Plat Pour Les Applications Et Les  Sites Web Clip Art Libres De Droits, Svg, Vecteurs Et Illustration. Image  49796744">
            <a:extLst>
              <a:ext uri="{FF2B5EF4-FFF2-40B4-BE49-F238E27FC236}">
                <a16:creationId xmlns:a16="http://schemas.microsoft.com/office/drawing/2014/main" id="{D28F49F0-076D-81A1-4679-BD35C0AD0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516" y="6070932"/>
            <a:ext cx="958781" cy="639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248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36E41B-C47E-E0B4-21DB-1AE1173AB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6B44987B-2B02-BCEC-93B7-76915D66A4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922812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64A7473C-A6C6-EE4B-7FE3-4F01FDAF4DA5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071AC04F-3735-4F77-50E3-89A9AA258E7D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FOCUS - DEPLOIEMENT MEDIA PRESSE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E9721ED-5DC8-A6F6-2618-D87A7637A8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FEA6C80C-FD4E-D23C-43E5-218BD122F0A4}"/>
              </a:ext>
            </a:extLst>
          </p:cNvPr>
          <p:cNvSpPr txBox="1"/>
          <p:nvPr/>
        </p:nvSpPr>
        <p:spPr>
          <a:xfrm>
            <a:off x="2215693" y="1509134"/>
            <a:ext cx="9623437" cy="291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4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Déploiement de la campagne </a:t>
            </a:r>
            <a:br>
              <a:rPr lang="fr-FR" sz="4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4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les titres de presse professionnelle</a:t>
            </a:r>
            <a:b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fr-FR" sz="1400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400" kern="100" dirty="0"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14057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23E19C-C619-8D47-3A44-569E2BAAE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B5AFB55-CE73-41AB-07E6-153D14F6C1C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2929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habits, personne, homme&#10;&#10;Description générée automatiquement">
            <a:extLst>
              <a:ext uri="{FF2B5EF4-FFF2-40B4-BE49-F238E27FC236}">
                <a16:creationId xmlns:a16="http://schemas.microsoft.com/office/drawing/2014/main" id="{C35034D3-AAAF-C25C-209D-9B0BFA322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163" y="0"/>
            <a:ext cx="95436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18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362C94B-82AC-1F3A-D469-7CA26AE1E162}"/>
              </a:ext>
            </a:extLst>
          </p:cNvPr>
          <p:cNvSpPr/>
          <p:nvPr/>
        </p:nvSpPr>
        <p:spPr>
          <a:xfrm>
            <a:off x="1643974" y="5398851"/>
            <a:ext cx="7937771" cy="194553"/>
          </a:xfrm>
          <a:prstGeom prst="rect">
            <a:avLst/>
          </a:prstGeom>
          <a:solidFill>
            <a:srgbClr val="FDCE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Enjeux pour cette campagne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899808" y="3230799"/>
            <a:ext cx="10723123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#1- Capitaliser</a:t>
            </a:r>
            <a:br>
              <a:rPr lang="fr-FR" sz="4000" b="1" dirty="0">
                <a:latin typeface="Avenir Next LT Pro" panose="020B0504020202020204" pitchFamily="34" charset="0"/>
                <a:sym typeface="Wingdings" panose="05000000000000000000" pitchFamily="2" charset="2"/>
              </a:rPr>
            </a:br>
            <a:endParaRPr lang="fr-FR" sz="4000" b="1" dirty="0">
              <a:latin typeface="Avenir Next LT Pro" panose="020B0504020202020204" pitchFamily="34" charset="0"/>
              <a:sym typeface="Wingdings" panose="05000000000000000000" pitchFamily="2" charset="2"/>
            </a:endParaRPr>
          </a:p>
          <a:p>
            <a:pPr algn="l"/>
            <a: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s’agit du temps 2 de la campagne hashtag METRO qui </a:t>
            </a:r>
            <a:r>
              <a:rPr lang="fr-FR" sz="36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permis d’installer </a:t>
            </a:r>
            <a:r>
              <a:rPr lang="fr-FR" sz="3600" dirty="0">
                <a:latin typeface="Avenir Next LT Pro" panose="020B0504020202020204" pitchFamily="34" charset="0"/>
                <a:sym typeface="Wingdings" panose="05000000000000000000" pitchFamily="2" charset="2"/>
              </a:rPr>
              <a:t> un code propriétaire puissant, facilitant l’attribution des messages à l’enseigne.</a:t>
            </a:r>
            <a:br>
              <a:rPr lang="fr-FR" sz="3600" dirty="0">
                <a:latin typeface="Avenir Next LT Pro" panose="020B0504020202020204" pitchFamily="34" charset="0"/>
                <a:sym typeface="Wingdings" panose="05000000000000000000" pitchFamily="2" charset="2"/>
              </a:rPr>
            </a:br>
            <a:r>
              <a:rPr lang="fr-FR" sz="36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 conserver la force de notre territoire</a:t>
            </a:r>
            <a:br>
              <a:rPr lang="fr-FR" sz="44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44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b="1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D4AC97D-770F-606D-B917-24CD5BE906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  <p:pic>
        <p:nvPicPr>
          <p:cNvPr id="1026" name="Picture 2" descr="image">
            <a:extLst>
              <a:ext uri="{FF2B5EF4-FFF2-40B4-BE49-F238E27FC236}">
                <a16:creationId xmlns:a16="http://schemas.microsoft.com/office/drawing/2014/main" id="{DCF1E80A-4DB6-86E3-37EA-9C3D134A92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8123" y="219577"/>
            <a:ext cx="1782841" cy="2376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26111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922812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DEPLOIEMENT FOCUS KIT PLV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18469371-DD6E-5B5B-55BB-A0A24EE2043D}"/>
              </a:ext>
            </a:extLst>
          </p:cNvPr>
          <p:cNvSpPr txBox="1"/>
          <p:nvPr/>
        </p:nvSpPr>
        <p:spPr>
          <a:xfrm>
            <a:off x="2225853" y="1148626"/>
            <a:ext cx="9623437" cy="47376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4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Déploiement de la campagne </a:t>
            </a:r>
            <a:br>
              <a:rPr lang="fr-FR" sz="4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4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les halles</a:t>
            </a:r>
            <a:b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Déploiement d’un Kit PLV afin d’installer le </a:t>
            </a:r>
            <a:r>
              <a:rPr lang="fr-FR" kern="100" dirty="0" err="1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stamp</a:t>
            </a:r>
            <a: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‘ICI COMMENCE LE FAIT MAISON’ et </a:t>
            </a:r>
            <a:b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avec les différents chefs incarnant la nouvelle campagne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400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kern="100" dirty="0">
                <a:effectLst/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C</a:t>
            </a:r>
            <a:r>
              <a:rPr lang="fr-FR" sz="2400" b="1" kern="100" dirty="0"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e kit PLV arrivera en même temps que la PLV </a:t>
            </a:r>
            <a:br>
              <a:rPr lang="fr-FR" sz="2400" b="1" kern="100" dirty="0"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</a:br>
            <a:r>
              <a:rPr lang="fr-FR" sz="2400" b="1" kern="100" dirty="0"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pour soutenir la marque RIOBA – Temps fort d’avril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kern="100" dirty="0"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 Il s’agit donc de respecter les recommandations d’implantation ci-après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400" kern="100" dirty="0"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53D1E6-04BE-F1BF-F1CE-49E295758A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253" y="1148626"/>
            <a:ext cx="1752455" cy="106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598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7FBD1550-83EB-CEAE-9C1E-2B1E3C93A5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3791" b="6535"/>
          <a:stretch/>
        </p:blipFill>
        <p:spPr>
          <a:xfrm>
            <a:off x="3176522" y="-87579"/>
            <a:ext cx="5488460" cy="6961088"/>
          </a:xfrm>
          <a:prstGeom prst="rect">
            <a:avLst/>
          </a:prstGeom>
        </p:spPr>
      </p:pic>
      <p:sp>
        <p:nvSpPr>
          <p:cNvPr id="35" name="Forme libre : forme 34">
            <a:extLst>
              <a:ext uri="{FF2B5EF4-FFF2-40B4-BE49-F238E27FC236}">
                <a16:creationId xmlns:a16="http://schemas.microsoft.com/office/drawing/2014/main" id="{60A983D2-B8C3-EA0C-5AF1-63422AE8B563}"/>
              </a:ext>
            </a:extLst>
          </p:cNvPr>
          <p:cNvSpPr/>
          <p:nvPr/>
        </p:nvSpPr>
        <p:spPr>
          <a:xfrm>
            <a:off x="5728447" y="1622612"/>
            <a:ext cx="1918447" cy="3801035"/>
          </a:xfrm>
          <a:custGeom>
            <a:avLst/>
            <a:gdLst>
              <a:gd name="connsiteX0" fmla="*/ 161365 w 1918447"/>
              <a:gd name="connsiteY0" fmla="*/ 0 h 3801035"/>
              <a:gd name="connsiteX1" fmla="*/ 1918447 w 1918447"/>
              <a:gd name="connsiteY1" fmla="*/ 17929 h 3801035"/>
              <a:gd name="connsiteX2" fmla="*/ 1882588 w 1918447"/>
              <a:gd name="connsiteY2" fmla="*/ 3693459 h 3801035"/>
              <a:gd name="connsiteX3" fmla="*/ 1156447 w 1918447"/>
              <a:gd name="connsiteY3" fmla="*/ 3711388 h 3801035"/>
              <a:gd name="connsiteX4" fmla="*/ 1066800 w 1918447"/>
              <a:gd name="connsiteY4" fmla="*/ 3801035 h 3801035"/>
              <a:gd name="connsiteX5" fmla="*/ 0 w 1918447"/>
              <a:gd name="connsiteY5" fmla="*/ 3792070 h 3801035"/>
              <a:gd name="connsiteX6" fmla="*/ 35859 w 1918447"/>
              <a:gd name="connsiteY6" fmla="*/ 2599764 h 3801035"/>
              <a:gd name="connsiteX7" fmla="*/ 188259 w 1918447"/>
              <a:gd name="connsiteY7" fmla="*/ 2339788 h 3801035"/>
              <a:gd name="connsiteX8" fmla="*/ 313765 w 1918447"/>
              <a:gd name="connsiteY8" fmla="*/ 2375647 h 3801035"/>
              <a:gd name="connsiteX9" fmla="*/ 179294 w 1918447"/>
              <a:gd name="connsiteY9" fmla="*/ 2366682 h 3801035"/>
              <a:gd name="connsiteX10" fmla="*/ 161365 w 1918447"/>
              <a:gd name="connsiteY10" fmla="*/ 0 h 3801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18447" h="3801035">
                <a:moveTo>
                  <a:pt x="161365" y="0"/>
                </a:moveTo>
                <a:lnTo>
                  <a:pt x="1918447" y="17929"/>
                </a:lnTo>
                <a:lnTo>
                  <a:pt x="1882588" y="3693459"/>
                </a:lnTo>
                <a:lnTo>
                  <a:pt x="1156447" y="3711388"/>
                </a:lnTo>
                <a:lnTo>
                  <a:pt x="1066800" y="3801035"/>
                </a:lnTo>
                <a:lnTo>
                  <a:pt x="0" y="3792070"/>
                </a:lnTo>
                <a:lnTo>
                  <a:pt x="35859" y="2599764"/>
                </a:lnTo>
                <a:lnTo>
                  <a:pt x="188259" y="2339788"/>
                </a:lnTo>
                <a:lnTo>
                  <a:pt x="313765" y="2375647"/>
                </a:lnTo>
                <a:lnTo>
                  <a:pt x="179294" y="2366682"/>
                </a:lnTo>
                <a:lnTo>
                  <a:pt x="161365" y="0"/>
                </a:lnTo>
                <a:close/>
              </a:path>
            </a:pathLst>
          </a:custGeom>
          <a:solidFill>
            <a:srgbClr val="00B050">
              <a:alpha val="7843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Forme libre : forme 33">
            <a:extLst>
              <a:ext uri="{FF2B5EF4-FFF2-40B4-BE49-F238E27FC236}">
                <a16:creationId xmlns:a16="http://schemas.microsoft.com/office/drawing/2014/main" id="{17D1B364-5184-5905-6F29-6F2728CC3DCB}"/>
              </a:ext>
            </a:extLst>
          </p:cNvPr>
          <p:cNvSpPr/>
          <p:nvPr/>
        </p:nvSpPr>
        <p:spPr>
          <a:xfrm>
            <a:off x="4455459" y="1595718"/>
            <a:ext cx="1452282" cy="4204447"/>
          </a:xfrm>
          <a:custGeom>
            <a:avLst/>
            <a:gdLst>
              <a:gd name="connsiteX0" fmla="*/ 609600 w 1452282"/>
              <a:gd name="connsiteY0" fmla="*/ 0 h 4204447"/>
              <a:gd name="connsiteX1" fmla="*/ 385482 w 1452282"/>
              <a:gd name="connsiteY1" fmla="*/ 259976 h 4204447"/>
              <a:gd name="connsiteX2" fmla="*/ 403412 w 1452282"/>
              <a:gd name="connsiteY2" fmla="*/ 1299882 h 4204447"/>
              <a:gd name="connsiteX3" fmla="*/ 170329 w 1452282"/>
              <a:gd name="connsiteY3" fmla="*/ 1524000 h 4204447"/>
              <a:gd name="connsiteX4" fmla="*/ 206188 w 1452282"/>
              <a:gd name="connsiteY4" fmla="*/ 2411506 h 4204447"/>
              <a:gd name="connsiteX5" fmla="*/ 26894 w 1452282"/>
              <a:gd name="connsiteY5" fmla="*/ 2626658 h 4204447"/>
              <a:gd name="connsiteX6" fmla="*/ 0 w 1452282"/>
              <a:gd name="connsiteY6" fmla="*/ 3774141 h 4204447"/>
              <a:gd name="connsiteX7" fmla="*/ 206188 w 1452282"/>
              <a:gd name="connsiteY7" fmla="*/ 4204447 h 4204447"/>
              <a:gd name="connsiteX8" fmla="*/ 286870 w 1452282"/>
              <a:gd name="connsiteY8" fmla="*/ 4069976 h 4204447"/>
              <a:gd name="connsiteX9" fmla="*/ 466165 w 1452282"/>
              <a:gd name="connsiteY9" fmla="*/ 4069976 h 4204447"/>
              <a:gd name="connsiteX10" fmla="*/ 484094 w 1452282"/>
              <a:gd name="connsiteY10" fmla="*/ 3720353 h 4204447"/>
              <a:gd name="connsiteX11" fmla="*/ 1290917 w 1452282"/>
              <a:gd name="connsiteY11" fmla="*/ 3720353 h 4204447"/>
              <a:gd name="connsiteX12" fmla="*/ 1308847 w 1452282"/>
              <a:gd name="connsiteY12" fmla="*/ 2617694 h 4204447"/>
              <a:gd name="connsiteX13" fmla="*/ 1452282 w 1452282"/>
              <a:gd name="connsiteY13" fmla="*/ 2402541 h 4204447"/>
              <a:gd name="connsiteX14" fmla="*/ 1434353 w 1452282"/>
              <a:gd name="connsiteY14" fmla="*/ 26894 h 4204447"/>
              <a:gd name="connsiteX15" fmla="*/ 609600 w 1452282"/>
              <a:gd name="connsiteY15" fmla="*/ 0 h 4204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52282" h="4204447">
                <a:moveTo>
                  <a:pt x="609600" y="0"/>
                </a:moveTo>
                <a:lnTo>
                  <a:pt x="385482" y="259976"/>
                </a:lnTo>
                <a:lnTo>
                  <a:pt x="403412" y="1299882"/>
                </a:lnTo>
                <a:lnTo>
                  <a:pt x="170329" y="1524000"/>
                </a:lnTo>
                <a:lnTo>
                  <a:pt x="206188" y="2411506"/>
                </a:lnTo>
                <a:lnTo>
                  <a:pt x="26894" y="2626658"/>
                </a:lnTo>
                <a:lnTo>
                  <a:pt x="0" y="3774141"/>
                </a:lnTo>
                <a:lnTo>
                  <a:pt x="206188" y="4204447"/>
                </a:lnTo>
                <a:lnTo>
                  <a:pt x="286870" y="4069976"/>
                </a:lnTo>
                <a:lnTo>
                  <a:pt x="466165" y="4069976"/>
                </a:lnTo>
                <a:lnTo>
                  <a:pt x="484094" y="3720353"/>
                </a:lnTo>
                <a:lnTo>
                  <a:pt x="1290917" y="3720353"/>
                </a:lnTo>
                <a:lnTo>
                  <a:pt x="1308847" y="2617694"/>
                </a:lnTo>
                <a:lnTo>
                  <a:pt x="1452282" y="2402541"/>
                </a:lnTo>
                <a:lnTo>
                  <a:pt x="1434353" y="26894"/>
                </a:lnTo>
                <a:lnTo>
                  <a:pt x="609600" y="0"/>
                </a:lnTo>
                <a:close/>
              </a:path>
            </a:pathLst>
          </a:custGeom>
          <a:solidFill>
            <a:srgbClr val="FF0000">
              <a:alpha val="7843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68063" y="-87579"/>
            <a:ext cx="8298321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DEPLOIEMENT </a:t>
            </a:r>
            <a:br>
              <a:rPr lang="fr-FR" sz="2800" b="1" dirty="0">
                <a:latin typeface="Avenir Next LT Pro" panose="020B050402020202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</a:rPr>
              <a:t>DISPOSITIF PLV 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5A44C2D1-8485-2868-305A-94C744ECCA1E}"/>
              </a:ext>
            </a:extLst>
          </p:cNvPr>
          <p:cNvSpPr/>
          <p:nvPr/>
        </p:nvSpPr>
        <p:spPr>
          <a:xfrm>
            <a:off x="4607858" y="4907729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CE68B29-3D08-05A9-EF2C-2D1EA514F48D}"/>
              </a:ext>
            </a:extLst>
          </p:cNvPr>
          <p:cNvSpPr/>
          <p:nvPr/>
        </p:nvSpPr>
        <p:spPr>
          <a:xfrm>
            <a:off x="4607858" y="4325023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23847C6-E669-E0FD-6801-B09DB002B2CE}"/>
              </a:ext>
            </a:extLst>
          </p:cNvPr>
          <p:cNvSpPr/>
          <p:nvPr/>
        </p:nvSpPr>
        <p:spPr>
          <a:xfrm>
            <a:off x="5065058" y="3429000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7398E45-E80B-9929-2FDD-CAEAFCEEEACB}"/>
              </a:ext>
            </a:extLst>
          </p:cNvPr>
          <p:cNvSpPr/>
          <p:nvPr/>
        </p:nvSpPr>
        <p:spPr>
          <a:xfrm>
            <a:off x="5468470" y="2918012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3E5387C-D019-CA5B-B0A0-B7E738C0CB45}"/>
              </a:ext>
            </a:extLst>
          </p:cNvPr>
          <p:cNvSpPr/>
          <p:nvPr/>
        </p:nvSpPr>
        <p:spPr>
          <a:xfrm>
            <a:off x="5065058" y="2469777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C022C39-F922-135C-7983-6C780D975655}"/>
              </a:ext>
            </a:extLst>
          </p:cNvPr>
          <p:cNvSpPr/>
          <p:nvPr/>
        </p:nvSpPr>
        <p:spPr>
          <a:xfrm>
            <a:off x="5468470" y="2082837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58F74E-8E27-D414-A0BC-82770B4BCD88}"/>
              </a:ext>
            </a:extLst>
          </p:cNvPr>
          <p:cNvSpPr/>
          <p:nvPr/>
        </p:nvSpPr>
        <p:spPr>
          <a:xfrm rot="5400000">
            <a:off x="6017782" y="1755625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2E291C2-3534-9C30-7A53-109485AABCFA}"/>
              </a:ext>
            </a:extLst>
          </p:cNvPr>
          <p:cNvSpPr/>
          <p:nvPr/>
        </p:nvSpPr>
        <p:spPr>
          <a:xfrm rot="5400000">
            <a:off x="6824606" y="1755625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681B07E-9442-1D69-D6BB-E9EBA0AB787A}"/>
              </a:ext>
            </a:extLst>
          </p:cNvPr>
          <p:cNvSpPr/>
          <p:nvPr/>
        </p:nvSpPr>
        <p:spPr>
          <a:xfrm rot="5400000">
            <a:off x="6067536" y="4103672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D686711-9413-3705-CEBB-6683C7B4F33B}"/>
              </a:ext>
            </a:extLst>
          </p:cNvPr>
          <p:cNvSpPr/>
          <p:nvPr/>
        </p:nvSpPr>
        <p:spPr>
          <a:xfrm rot="5400000">
            <a:off x="6551630" y="4091515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21A99A5-0AF8-3D72-A5C6-8B26114988B0}"/>
              </a:ext>
            </a:extLst>
          </p:cNvPr>
          <p:cNvSpPr/>
          <p:nvPr/>
        </p:nvSpPr>
        <p:spPr>
          <a:xfrm rot="5400000">
            <a:off x="7035723" y="4103673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A511E4D-1B58-3664-55EE-FBE3B49D7ED3}"/>
              </a:ext>
            </a:extLst>
          </p:cNvPr>
          <p:cNvSpPr/>
          <p:nvPr/>
        </p:nvSpPr>
        <p:spPr>
          <a:xfrm rot="5400000">
            <a:off x="6435086" y="1755626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Forme libre : forme 31">
            <a:extLst>
              <a:ext uri="{FF2B5EF4-FFF2-40B4-BE49-F238E27FC236}">
                <a16:creationId xmlns:a16="http://schemas.microsoft.com/office/drawing/2014/main" id="{0DF232D6-2BA0-5FDD-2040-5DE6874F94DA}"/>
              </a:ext>
            </a:extLst>
          </p:cNvPr>
          <p:cNvSpPr/>
          <p:nvPr/>
        </p:nvSpPr>
        <p:spPr>
          <a:xfrm>
            <a:off x="4401671" y="5683624"/>
            <a:ext cx="1380564" cy="968188"/>
          </a:xfrm>
          <a:custGeom>
            <a:avLst/>
            <a:gdLst>
              <a:gd name="connsiteX0" fmla="*/ 17929 w 1380564"/>
              <a:gd name="connsiteY0" fmla="*/ 394447 h 968188"/>
              <a:gd name="connsiteX1" fmla="*/ 349623 w 1380564"/>
              <a:gd name="connsiteY1" fmla="*/ 0 h 968188"/>
              <a:gd name="connsiteX2" fmla="*/ 555811 w 1380564"/>
              <a:gd name="connsiteY2" fmla="*/ 0 h 968188"/>
              <a:gd name="connsiteX3" fmla="*/ 573741 w 1380564"/>
              <a:gd name="connsiteY3" fmla="*/ 233082 h 968188"/>
              <a:gd name="connsiteX4" fmla="*/ 663388 w 1380564"/>
              <a:gd name="connsiteY4" fmla="*/ 385482 h 968188"/>
              <a:gd name="connsiteX5" fmla="*/ 681317 w 1380564"/>
              <a:gd name="connsiteY5" fmla="*/ 609600 h 968188"/>
              <a:gd name="connsiteX6" fmla="*/ 1371600 w 1380564"/>
              <a:gd name="connsiteY6" fmla="*/ 609600 h 968188"/>
              <a:gd name="connsiteX7" fmla="*/ 1380564 w 1380564"/>
              <a:gd name="connsiteY7" fmla="*/ 806823 h 968188"/>
              <a:gd name="connsiteX8" fmla="*/ 1246094 w 1380564"/>
              <a:gd name="connsiteY8" fmla="*/ 968188 h 968188"/>
              <a:gd name="connsiteX9" fmla="*/ 457200 w 1380564"/>
              <a:gd name="connsiteY9" fmla="*/ 950258 h 968188"/>
              <a:gd name="connsiteX10" fmla="*/ 313764 w 1380564"/>
              <a:gd name="connsiteY10" fmla="*/ 806823 h 968188"/>
              <a:gd name="connsiteX11" fmla="*/ 322729 w 1380564"/>
              <a:gd name="connsiteY11" fmla="*/ 600635 h 968188"/>
              <a:gd name="connsiteX12" fmla="*/ 17929 w 1380564"/>
              <a:gd name="connsiteY12" fmla="*/ 591670 h 968188"/>
              <a:gd name="connsiteX13" fmla="*/ 0 w 1380564"/>
              <a:gd name="connsiteY13" fmla="*/ 268941 h 968188"/>
              <a:gd name="connsiteX14" fmla="*/ 17929 w 1380564"/>
              <a:gd name="connsiteY14" fmla="*/ 394447 h 968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0564" h="968188">
                <a:moveTo>
                  <a:pt x="17929" y="394447"/>
                </a:moveTo>
                <a:lnTo>
                  <a:pt x="349623" y="0"/>
                </a:lnTo>
                <a:lnTo>
                  <a:pt x="555811" y="0"/>
                </a:lnTo>
                <a:lnTo>
                  <a:pt x="573741" y="233082"/>
                </a:lnTo>
                <a:lnTo>
                  <a:pt x="663388" y="385482"/>
                </a:lnTo>
                <a:lnTo>
                  <a:pt x="681317" y="609600"/>
                </a:lnTo>
                <a:lnTo>
                  <a:pt x="1371600" y="609600"/>
                </a:lnTo>
                <a:lnTo>
                  <a:pt x="1380564" y="806823"/>
                </a:lnTo>
                <a:lnTo>
                  <a:pt x="1246094" y="968188"/>
                </a:lnTo>
                <a:lnTo>
                  <a:pt x="457200" y="950258"/>
                </a:lnTo>
                <a:lnTo>
                  <a:pt x="313764" y="806823"/>
                </a:lnTo>
                <a:lnTo>
                  <a:pt x="322729" y="600635"/>
                </a:lnTo>
                <a:lnTo>
                  <a:pt x="17929" y="591670"/>
                </a:lnTo>
                <a:lnTo>
                  <a:pt x="0" y="268941"/>
                </a:lnTo>
                <a:lnTo>
                  <a:pt x="17929" y="394447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46E855C-3F05-C275-8FF9-03696A495239}"/>
              </a:ext>
            </a:extLst>
          </p:cNvPr>
          <p:cNvSpPr/>
          <p:nvPr/>
        </p:nvSpPr>
        <p:spPr>
          <a:xfrm>
            <a:off x="846023" y="2308394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ADF6E36E-3EBF-8C8C-C570-1904A05D788B}"/>
              </a:ext>
            </a:extLst>
          </p:cNvPr>
          <p:cNvSpPr txBox="1"/>
          <p:nvPr/>
        </p:nvSpPr>
        <p:spPr>
          <a:xfrm>
            <a:off x="1137376" y="2199680"/>
            <a:ext cx="18508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PLV  Campagne Marque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93E7DB47-EADD-0853-6368-3F59BE71CEE3}"/>
              </a:ext>
            </a:extLst>
          </p:cNvPr>
          <p:cNvSpPr txBox="1"/>
          <p:nvPr/>
        </p:nvSpPr>
        <p:spPr>
          <a:xfrm>
            <a:off x="744773" y="1425382"/>
            <a:ext cx="228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PLV </a:t>
            </a:r>
            <a:r>
              <a:rPr lang="fr-FR" b="1" dirty="0"/>
              <a:t>campagne marque</a:t>
            </a:r>
          </a:p>
        </p:txBody>
      </p:sp>
      <p:cxnSp>
        <p:nvCxnSpPr>
          <p:cNvPr id="39" name="Connecteur droit avec flèche 38">
            <a:extLst>
              <a:ext uri="{FF2B5EF4-FFF2-40B4-BE49-F238E27FC236}">
                <a16:creationId xmlns:a16="http://schemas.microsoft.com/office/drawing/2014/main" id="{7B8C267D-6175-903B-32CB-D3B8731DD0EC}"/>
              </a:ext>
            </a:extLst>
          </p:cNvPr>
          <p:cNvCxnSpPr>
            <a:cxnSpLocks/>
          </p:cNvCxnSpPr>
          <p:nvPr/>
        </p:nvCxnSpPr>
        <p:spPr>
          <a:xfrm>
            <a:off x="3098981" y="2032748"/>
            <a:ext cx="1966077" cy="76764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4E37F9CE-3EF2-81E4-4C20-C51F988456AF}"/>
              </a:ext>
            </a:extLst>
          </p:cNvPr>
          <p:cNvSpPr/>
          <p:nvPr/>
        </p:nvSpPr>
        <p:spPr>
          <a:xfrm>
            <a:off x="884762" y="3891214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FFE600"/>
              </a:highlight>
            </a:endParaRP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32996FB9-4E2D-6F14-0538-7DC8DE38BA5E}"/>
              </a:ext>
            </a:extLst>
          </p:cNvPr>
          <p:cNvSpPr txBox="1"/>
          <p:nvPr/>
        </p:nvSpPr>
        <p:spPr>
          <a:xfrm>
            <a:off x="1176115" y="3782500"/>
            <a:ext cx="18508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PLV  Campagne </a:t>
            </a:r>
            <a:r>
              <a:rPr lang="fr-FR" sz="1200" dirty="0" err="1"/>
              <a:t>Rioba</a:t>
            </a:r>
            <a:endParaRPr lang="fr-FR" sz="1200" dirty="0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F4C2E0BC-7ACE-A8BC-CB99-EF9D072CE410}"/>
              </a:ext>
            </a:extLst>
          </p:cNvPr>
          <p:cNvSpPr txBox="1"/>
          <p:nvPr/>
        </p:nvSpPr>
        <p:spPr>
          <a:xfrm>
            <a:off x="802268" y="2955294"/>
            <a:ext cx="2193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PLV </a:t>
            </a:r>
            <a:r>
              <a:rPr lang="fr-FR" b="1" dirty="0"/>
              <a:t>campagne </a:t>
            </a:r>
            <a:r>
              <a:rPr lang="fr-FR" b="1" dirty="0" err="1"/>
              <a:t>Rioba</a:t>
            </a:r>
            <a:endParaRPr lang="fr-FR" b="1" dirty="0"/>
          </a:p>
        </p:txBody>
      </p:sp>
      <p:cxnSp>
        <p:nvCxnSpPr>
          <p:cNvPr id="43" name="Connecteur droit avec flèche 42">
            <a:extLst>
              <a:ext uri="{FF2B5EF4-FFF2-40B4-BE49-F238E27FC236}">
                <a16:creationId xmlns:a16="http://schemas.microsoft.com/office/drawing/2014/main" id="{AC4A68AB-DF3B-05F0-3AB2-D813141B6EB7}"/>
              </a:ext>
            </a:extLst>
          </p:cNvPr>
          <p:cNvCxnSpPr>
            <a:cxnSpLocks/>
          </p:cNvCxnSpPr>
          <p:nvPr/>
        </p:nvCxnSpPr>
        <p:spPr>
          <a:xfrm>
            <a:off x="2988264" y="3465656"/>
            <a:ext cx="3574794" cy="35574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ZoneTexte 50">
            <a:extLst>
              <a:ext uri="{FF2B5EF4-FFF2-40B4-BE49-F238E27FC236}">
                <a16:creationId xmlns:a16="http://schemas.microsoft.com/office/drawing/2014/main" id="{1A535337-4E90-F6F0-6365-0189293FC0B6}"/>
              </a:ext>
            </a:extLst>
          </p:cNvPr>
          <p:cNvSpPr txBox="1"/>
          <p:nvPr/>
        </p:nvSpPr>
        <p:spPr>
          <a:xfrm>
            <a:off x="902533" y="4892173"/>
            <a:ext cx="21937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entrée </a:t>
            </a:r>
            <a:br>
              <a:rPr lang="fr-FR" dirty="0"/>
            </a:br>
            <a:r>
              <a:rPr lang="fr-FR" dirty="0"/>
              <a:t>PLV spécial </a:t>
            </a:r>
            <a:r>
              <a:rPr lang="fr-FR" b="1" dirty="0"/>
              <a:t>«Fait maison »</a:t>
            </a:r>
          </a:p>
        </p:txBody>
      </p:sp>
      <p:cxnSp>
        <p:nvCxnSpPr>
          <p:cNvPr id="52" name="Connecteur droit avec flèche 51">
            <a:extLst>
              <a:ext uri="{FF2B5EF4-FFF2-40B4-BE49-F238E27FC236}">
                <a16:creationId xmlns:a16="http://schemas.microsoft.com/office/drawing/2014/main" id="{F9CB78A6-5178-7CC9-C63A-5F1A2BE4AF70}"/>
              </a:ext>
            </a:extLst>
          </p:cNvPr>
          <p:cNvCxnSpPr>
            <a:cxnSpLocks/>
          </p:cNvCxnSpPr>
          <p:nvPr/>
        </p:nvCxnSpPr>
        <p:spPr>
          <a:xfrm>
            <a:off x="2718496" y="5643474"/>
            <a:ext cx="1992456" cy="45499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065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68063" y="-87579"/>
            <a:ext cx="8298321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DEPLOIEMENT </a:t>
            </a:r>
            <a:br>
              <a:rPr lang="fr-FR" sz="2800" b="1" dirty="0">
                <a:latin typeface="Avenir Next LT Pro" panose="020B050402020202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</a:rPr>
              <a:t>DISPOSITIF PLV 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51" name="ZoneTexte 50">
            <a:extLst>
              <a:ext uri="{FF2B5EF4-FFF2-40B4-BE49-F238E27FC236}">
                <a16:creationId xmlns:a16="http://schemas.microsoft.com/office/drawing/2014/main" id="{1A535337-4E90-F6F0-6365-0189293FC0B6}"/>
              </a:ext>
            </a:extLst>
          </p:cNvPr>
          <p:cNvSpPr txBox="1"/>
          <p:nvPr/>
        </p:nvSpPr>
        <p:spPr>
          <a:xfrm>
            <a:off x="902533" y="1412347"/>
            <a:ext cx="3238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entrée </a:t>
            </a:r>
            <a:br>
              <a:rPr lang="fr-FR" dirty="0"/>
            </a:br>
            <a:r>
              <a:rPr lang="fr-FR" dirty="0"/>
              <a:t>PLV spécial </a:t>
            </a:r>
            <a:r>
              <a:rPr lang="fr-FR" b="1" dirty="0"/>
              <a:t>«Fait maison »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C36D2BC-9980-9355-6588-2A60957900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533" y="2058678"/>
            <a:ext cx="2607841" cy="3194394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FB4DFD2-56EE-7D9E-B2DD-E915D15B453E}"/>
              </a:ext>
            </a:extLst>
          </p:cNvPr>
          <p:cNvSpPr txBox="1"/>
          <p:nvPr/>
        </p:nvSpPr>
        <p:spPr>
          <a:xfrm>
            <a:off x="5257657" y="281752"/>
            <a:ext cx="3238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FFE600"/>
                </a:highlight>
              </a:rPr>
              <a:t>Vitrophanie portes d’entrée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9F310AF-F185-BC62-5B0C-C7843BDBB97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307" t="32428" r="28616" b="11750"/>
          <a:stretch/>
        </p:blipFill>
        <p:spPr>
          <a:xfrm>
            <a:off x="5196039" y="894895"/>
            <a:ext cx="5213372" cy="4738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1692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68063" y="-87579"/>
            <a:ext cx="8298321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DEPLOIEMENT </a:t>
            </a:r>
            <a:br>
              <a:rPr lang="fr-FR" sz="2800" b="1" dirty="0">
                <a:latin typeface="Avenir Next LT Pro" panose="020B050402020202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</a:rPr>
              <a:t>DISPOSITIF PLV 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51" name="ZoneTexte 50">
            <a:extLst>
              <a:ext uri="{FF2B5EF4-FFF2-40B4-BE49-F238E27FC236}">
                <a16:creationId xmlns:a16="http://schemas.microsoft.com/office/drawing/2014/main" id="{1A535337-4E90-F6F0-6365-0189293FC0B6}"/>
              </a:ext>
            </a:extLst>
          </p:cNvPr>
          <p:cNvSpPr txBox="1"/>
          <p:nvPr/>
        </p:nvSpPr>
        <p:spPr>
          <a:xfrm>
            <a:off x="902533" y="1412347"/>
            <a:ext cx="3238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entrée </a:t>
            </a:r>
            <a:br>
              <a:rPr lang="fr-FR" dirty="0"/>
            </a:br>
            <a:r>
              <a:rPr lang="fr-FR" dirty="0"/>
              <a:t>PLV spécial </a:t>
            </a:r>
            <a:r>
              <a:rPr lang="fr-FR" b="1" dirty="0"/>
              <a:t>«Fait maison »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C36D2BC-9980-9355-6588-2A60957900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533" y="2058678"/>
            <a:ext cx="2607841" cy="3194394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FB4DFD2-56EE-7D9E-B2DD-E915D15B453E}"/>
              </a:ext>
            </a:extLst>
          </p:cNvPr>
          <p:cNvSpPr txBox="1"/>
          <p:nvPr/>
        </p:nvSpPr>
        <p:spPr>
          <a:xfrm>
            <a:off x="5257657" y="281752"/>
            <a:ext cx="3238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FFE600"/>
                </a:highlight>
              </a:rPr>
              <a:t>Manchon portiques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E717EAA-2232-32E4-E6D3-E702B4E4E9F1}"/>
              </a:ext>
            </a:extLst>
          </p:cNvPr>
          <p:cNvSpPr txBox="1"/>
          <p:nvPr/>
        </p:nvSpPr>
        <p:spPr>
          <a:xfrm>
            <a:off x="5161229" y="3429000"/>
            <a:ext cx="61282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highlight>
                  <a:srgbClr val="FFE600"/>
                </a:highlight>
              </a:rPr>
              <a:t>Sticker de sol à placer </a:t>
            </a:r>
            <a:br>
              <a:rPr lang="fr-FR" b="1" dirty="0">
                <a:highlight>
                  <a:srgbClr val="FFE600"/>
                </a:highlight>
              </a:rPr>
            </a:br>
            <a:r>
              <a:rPr lang="fr-FR" b="1" dirty="0">
                <a:highlight>
                  <a:srgbClr val="FFE600"/>
                </a:highlight>
              </a:rPr>
              <a:t>dans le sas d’entrée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557D101-4269-0A2A-1087-A4AFCFF3DF4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994" t="61844" r="4246"/>
          <a:stretch/>
        </p:blipFill>
        <p:spPr>
          <a:xfrm>
            <a:off x="7806813" y="3429000"/>
            <a:ext cx="3951628" cy="24001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 4" descr="Une image contenant texte, Magasin, signe, intérieur&#10;&#10;Description générée automatiquement">
            <a:extLst>
              <a:ext uri="{FF2B5EF4-FFF2-40B4-BE49-F238E27FC236}">
                <a16:creationId xmlns:a16="http://schemas.microsoft.com/office/drawing/2014/main" id="{757F891E-ED8E-E8F2-DD9A-BF366A1053A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813" y="281752"/>
            <a:ext cx="3981637" cy="2658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 6" descr="Une image contenant texte, Magasin, signe, intérieur&#10;&#10;Description générée automatiquement">
            <a:extLst>
              <a:ext uri="{FF2B5EF4-FFF2-40B4-BE49-F238E27FC236}">
                <a16:creationId xmlns:a16="http://schemas.microsoft.com/office/drawing/2014/main" id="{3C3A8DA0-57BD-5800-C49B-306D33F19F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444" y="4660060"/>
            <a:ext cx="2201616" cy="1469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13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68063" y="-87579"/>
            <a:ext cx="8298321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DEPLOIEMENT </a:t>
            </a:r>
            <a:br>
              <a:rPr lang="fr-FR" sz="2800" b="1" dirty="0">
                <a:latin typeface="Avenir Next LT Pro" panose="020B050402020202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</a:rPr>
              <a:t>DISPOSITIF PLV 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E46E855C-3F05-C275-8FF9-03696A495239}"/>
              </a:ext>
            </a:extLst>
          </p:cNvPr>
          <p:cNvSpPr/>
          <p:nvPr/>
        </p:nvSpPr>
        <p:spPr>
          <a:xfrm>
            <a:off x="846023" y="2308394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ADF6E36E-3EBF-8C8C-C570-1904A05D788B}"/>
              </a:ext>
            </a:extLst>
          </p:cNvPr>
          <p:cNvSpPr txBox="1"/>
          <p:nvPr/>
        </p:nvSpPr>
        <p:spPr>
          <a:xfrm>
            <a:off x="1137376" y="2199680"/>
            <a:ext cx="18508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PLV  Campagne Marque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93E7DB47-EADD-0853-6368-3F59BE71CEE3}"/>
              </a:ext>
            </a:extLst>
          </p:cNvPr>
          <p:cNvSpPr txBox="1"/>
          <p:nvPr/>
        </p:nvSpPr>
        <p:spPr>
          <a:xfrm>
            <a:off x="744773" y="1425382"/>
            <a:ext cx="228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PLV </a:t>
            </a:r>
            <a:r>
              <a:rPr lang="fr-FR" b="1" dirty="0"/>
              <a:t>campagne marque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074A436-8D38-CDFD-C642-CF4AA7F224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225" y="2594829"/>
            <a:ext cx="3133238" cy="3965667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DF8D0C8C-9DC1-A0C8-AF91-FF3665B31C6F}"/>
              </a:ext>
            </a:extLst>
          </p:cNvPr>
          <p:cNvSpPr txBox="1"/>
          <p:nvPr/>
        </p:nvSpPr>
        <p:spPr>
          <a:xfrm>
            <a:off x="4652391" y="5780932"/>
            <a:ext cx="2185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highlight>
                  <a:srgbClr val="FFE600"/>
                </a:highlight>
              </a:rPr>
              <a:t>Affiches 800 x 500</a:t>
            </a:r>
          </a:p>
        </p:txBody>
      </p:sp>
      <p:pic>
        <p:nvPicPr>
          <p:cNvPr id="6" name="Image 5" descr="Une image contenant texte, habits, personne, plafond&#10;&#10;Description générée automatiquement">
            <a:extLst>
              <a:ext uri="{FF2B5EF4-FFF2-40B4-BE49-F238E27FC236}">
                <a16:creationId xmlns:a16="http://schemas.microsoft.com/office/drawing/2014/main" id="{29D96324-D393-F4F0-6BDA-E09A7D155FC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8" t="19144" r="14129" b="20773"/>
          <a:stretch/>
        </p:blipFill>
        <p:spPr>
          <a:xfrm>
            <a:off x="3987484" y="626229"/>
            <a:ext cx="4939729" cy="2585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 7" descr="Une image contenant texte, habits, homme, bâtiment&#10;&#10;Description générée automatiquement">
            <a:extLst>
              <a:ext uri="{FF2B5EF4-FFF2-40B4-BE49-F238E27FC236}">
                <a16:creationId xmlns:a16="http://schemas.microsoft.com/office/drawing/2014/main" id="{4D3C7D2A-374F-D6D1-BFCE-3A734C47360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3" t="20186" r="12705" b="21242"/>
          <a:stretch/>
        </p:blipFill>
        <p:spPr>
          <a:xfrm>
            <a:off x="7379853" y="2962164"/>
            <a:ext cx="4658371" cy="2477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941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68063" y="-87579"/>
            <a:ext cx="8298321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DEPLOIEMENT </a:t>
            </a:r>
            <a:br>
              <a:rPr lang="fr-FR" sz="2800" b="1" dirty="0">
                <a:latin typeface="Avenir Next LT Pro" panose="020B050402020202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</a:rPr>
              <a:t>DISPOSITIF PLV 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4E37F9CE-3EF2-81E4-4C20-C51F988456AF}"/>
              </a:ext>
            </a:extLst>
          </p:cNvPr>
          <p:cNvSpPr/>
          <p:nvPr/>
        </p:nvSpPr>
        <p:spPr>
          <a:xfrm>
            <a:off x="884762" y="2131387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FFE600"/>
              </a:highlight>
            </a:endParaRP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32996FB9-4E2D-6F14-0538-7DC8DE38BA5E}"/>
              </a:ext>
            </a:extLst>
          </p:cNvPr>
          <p:cNvSpPr txBox="1"/>
          <p:nvPr/>
        </p:nvSpPr>
        <p:spPr>
          <a:xfrm>
            <a:off x="1176115" y="2022673"/>
            <a:ext cx="18508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PLV  Campagne </a:t>
            </a:r>
            <a:r>
              <a:rPr lang="fr-FR" sz="1200" dirty="0" err="1"/>
              <a:t>Rioba</a:t>
            </a:r>
            <a:endParaRPr lang="fr-FR" sz="1200" dirty="0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F4C2E0BC-7ACE-A8BC-CB99-EF9D072CE410}"/>
              </a:ext>
            </a:extLst>
          </p:cNvPr>
          <p:cNvSpPr txBox="1"/>
          <p:nvPr/>
        </p:nvSpPr>
        <p:spPr>
          <a:xfrm>
            <a:off x="802268" y="1195467"/>
            <a:ext cx="2193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PLV </a:t>
            </a:r>
            <a:r>
              <a:rPr lang="fr-FR" b="1" dirty="0"/>
              <a:t>campagne </a:t>
            </a:r>
            <a:r>
              <a:rPr lang="fr-FR" b="1" dirty="0" err="1"/>
              <a:t>Rioba</a:t>
            </a:r>
            <a:endParaRPr lang="fr-FR" b="1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09D916B-2DD3-BE7C-2C30-FDFD5B4ACF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282" y="2470730"/>
            <a:ext cx="2783707" cy="347621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184A34A-BFAA-7567-D1C0-8E2B96846B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6204" y="459299"/>
            <a:ext cx="6994634" cy="466308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BB59CA4-0CC3-E3E2-9147-7DE05FE697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7183" y="3814719"/>
            <a:ext cx="1796482" cy="2540923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0CBB9A3-67E1-A98D-DE50-E338DE2FD00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50352" y="3814719"/>
            <a:ext cx="1796482" cy="2540923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242A104E-1DC1-B4FA-8D3B-7BA73649430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23521" y="3788755"/>
            <a:ext cx="1814839" cy="2566887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3C178CA1-6F0B-D564-132C-EA419EE8E028}"/>
              </a:ext>
            </a:extLst>
          </p:cNvPr>
          <p:cNvSpPr txBox="1"/>
          <p:nvPr/>
        </p:nvSpPr>
        <p:spPr>
          <a:xfrm>
            <a:off x="3861083" y="6398701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highlight>
                  <a:srgbClr val="FFE600"/>
                </a:highlight>
              </a:rPr>
              <a:t>Affiches suspendues</a:t>
            </a:r>
          </a:p>
        </p:txBody>
      </p:sp>
    </p:spTree>
    <p:extLst>
      <p:ext uri="{BB962C8B-B14F-4D97-AF65-F5344CB8AC3E}">
        <p14:creationId xmlns:p14="http://schemas.microsoft.com/office/powerpoint/2010/main" val="389279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7409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C98E36C-5BD4-8E55-DCEE-61E4CFD667F3}"/>
              </a:ext>
            </a:extLst>
          </p:cNvPr>
          <p:cNvSpPr/>
          <p:nvPr/>
        </p:nvSpPr>
        <p:spPr>
          <a:xfrm>
            <a:off x="1459148" y="5431059"/>
            <a:ext cx="8579797" cy="194559"/>
          </a:xfrm>
          <a:prstGeom prst="rect">
            <a:avLst/>
          </a:prstGeom>
          <a:solidFill>
            <a:srgbClr val="FDCE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Enjeux pour cette campagne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A8C6D46-8E8D-A618-D51F-F71628C5A0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864141" y="3711103"/>
            <a:ext cx="11327859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#2- Affirmer (encore)</a:t>
            </a:r>
          </a:p>
          <a:p>
            <a:pPr algn="l"/>
            <a:r>
              <a:rPr lang="fr-FR" sz="32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 que l’on est : </a:t>
            </a:r>
            <a:r>
              <a:rPr lang="fr-FR" sz="4000" i="1" dirty="0">
                <a:latin typeface="Avenir Next LT Pro" panose="020B0504020202020204" pitchFamily="34" charset="0"/>
              </a:rPr>
              <a:t>Le marché local</a:t>
            </a:r>
            <a:br>
              <a:rPr lang="fr-FR" sz="4000" i="1" dirty="0">
                <a:latin typeface="Avenir Next LT Pro" panose="020B0504020202020204" pitchFamily="34" charset="0"/>
              </a:rPr>
            </a:br>
            <a:r>
              <a:rPr lang="fr-FR" sz="4000" i="1" dirty="0">
                <a:latin typeface="Avenir Next LT Pro" panose="020B0504020202020204" pitchFamily="34" charset="0"/>
              </a:rPr>
              <a:t>dont les restaurateurs ont besoin</a:t>
            </a:r>
            <a:br>
              <a:rPr lang="fr-FR" sz="40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32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C’est par ce levier d’image que nous faisons évoluer progressivement l’image de l’enseigne</a:t>
            </a:r>
            <a:endParaRPr lang="fr-FR" sz="40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br>
              <a:rPr lang="fr-FR" sz="1600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</a:br>
            <a:r>
              <a:rPr lang="fr-FR" sz="3600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Devenir plus désirable pour nos clients </a:t>
            </a:r>
            <a:br>
              <a:rPr lang="fr-FR" sz="3600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</a:br>
            <a:r>
              <a:rPr lang="fr-FR" sz="3600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et les clients de nos clients</a:t>
            </a:r>
            <a:br>
              <a:rPr lang="fr-FR" sz="44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fr-FR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105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A19B9F4-E788-30EA-C14D-BCC751049646}"/>
              </a:ext>
            </a:extLst>
          </p:cNvPr>
          <p:cNvSpPr/>
          <p:nvPr/>
        </p:nvSpPr>
        <p:spPr>
          <a:xfrm>
            <a:off x="1420236" y="5038922"/>
            <a:ext cx="8981063" cy="174915"/>
          </a:xfrm>
          <a:prstGeom prst="rect">
            <a:avLst/>
          </a:prstGeom>
          <a:solidFill>
            <a:srgbClr val="FDCE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Enjeux pour cette campagne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864141" y="3429000"/>
            <a:ext cx="11327859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#3- Emerger</a:t>
            </a:r>
          </a:p>
          <a:p>
            <a:pPr algn="l"/>
            <a: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Adopter un code qui interpelle vs univers </a:t>
            </a:r>
            <a:r>
              <a:rPr lang="fr-FR" sz="3600" dirty="0" err="1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BtoB</a:t>
            </a:r>
            <a: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</a:p>
          <a:p>
            <a:pPr algn="l"/>
            <a:r>
              <a:rPr lang="fr-FR" sz="36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militant, engagé, revendicatif,…</a:t>
            </a:r>
            <a:b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 campagne qui nourrit la dimension contemporaine de l’enseigne</a:t>
            </a:r>
          </a:p>
          <a:p>
            <a:pPr algn="l"/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Marquer les esprits et inscrire l’enseigne </a:t>
            </a:r>
          </a:p>
          <a:p>
            <a:pPr algn="l"/>
            <a:r>
              <a:rPr lang="fr-FR" sz="3600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  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dans la tendance</a:t>
            </a:r>
            <a:br>
              <a:rPr lang="fr-FR" sz="44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B2E4A52-B291-EB2B-E428-25D7556C84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493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EFD26737-BF17-37BE-D9E4-996DAD8997BF}"/>
              </a:ext>
            </a:extLst>
          </p:cNvPr>
          <p:cNvSpPr txBox="1"/>
          <p:nvPr/>
        </p:nvSpPr>
        <p:spPr>
          <a:xfrm>
            <a:off x="825827" y="2683785"/>
            <a:ext cx="609470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34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La nouvelle campagne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2779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B5FD73F-E7EC-C01F-31D5-BBEAC0C76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1029DD7-F53F-FDAC-2951-653B0FA15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496B23-5EB8-9883-61B7-B3932A6C6B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personne, sourire, affiche&#10;&#10;Description générée automatiquement">
            <a:extLst>
              <a:ext uri="{FF2B5EF4-FFF2-40B4-BE49-F238E27FC236}">
                <a16:creationId xmlns:a16="http://schemas.microsoft.com/office/drawing/2014/main" id="{E54633A0-D2A4-7729-8803-178E187F5A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63" y="815788"/>
            <a:ext cx="3359017" cy="4751294"/>
          </a:xfrm>
          <a:prstGeom prst="rect">
            <a:avLst/>
          </a:prstGeom>
        </p:spPr>
      </p:pic>
      <p:pic>
        <p:nvPicPr>
          <p:cNvPr id="10" name="Image 9" descr="Une image contenant texte, fruit, personne, habits&#10;&#10;Description générée automatiquement">
            <a:extLst>
              <a:ext uri="{FF2B5EF4-FFF2-40B4-BE49-F238E27FC236}">
                <a16:creationId xmlns:a16="http://schemas.microsoft.com/office/drawing/2014/main" id="{75B10A58-056F-696B-48BE-8103F869C1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295" y="815788"/>
            <a:ext cx="3359017" cy="4751294"/>
          </a:xfrm>
          <a:prstGeom prst="rect">
            <a:avLst/>
          </a:prstGeom>
        </p:spPr>
      </p:pic>
      <p:pic>
        <p:nvPicPr>
          <p:cNvPr id="14" name="Image 13" descr="Une image contenant texte, légume, carotte, personne&#10;&#10;Description générée automatiquement">
            <a:extLst>
              <a:ext uri="{FF2B5EF4-FFF2-40B4-BE49-F238E27FC236}">
                <a16:creationId xmlns:a16="http://schemas.microsoft.com/office/drawing/2014/main" id="{BC2F501B-E568-4B64-E914-F2C1475A79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6527" y="815788"/>
            <a:ext cx="3359017" cy="4751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72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B5FD73F-E7EC-C01F-31D5-BBEAC0C76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1029DD7-F53F-FDAC-2951-653B0FA15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496B23-5EB8-9883-61B7-B3932A6C6B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fruit, Aliments naturels, personne&#10;&#10;Description générée automatiquement">
            <a:extLst>
              <a:ext uri="{FF2B5EF4-FFF2-40B4-BE49-F238E27FC236}">
                <a16:creationId xmlns:a16="http://schemas.microsoft.com/office/drawing/2014/main" id="{230CD389-0015-3E4B-0E13-A0C988C50E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297" y="430306"/>
            <a:ext cx="4075185" cy="5764306"/>
          </a:xfrm>
          <a:prstGeom prst="rect">
            <a:avLst/>
          </a:prstGeom>
        </p:spPr>
      </p:pic>
      <p:pic>
        <p:nvPicPr>
          <p:cNvPr id="11" name="Image 10" descr="Une image contenant texte, habits, personne, homme&#10;&#10;Description générée automatiquement">
            <a:extLst>
              <a:ext uri="{FF2B5EF4-FFF2-40B4-BE49-F238E27FC236}">
                <a16:creationId xmlns:a16="http://schemas.microsoft.com/office/drawing/2014/main" id="{16DF229C-D1D7-E7A3-4E5F-616BB06CF0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427" y="430306"/>
            <a:ext cx="4075185" cy="576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702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EFD26737-BF17-37BE-D9E4-996DAD8997BF}"/>
              </a:ext>
            </a:extLst>
          </p:cNvPr>
          <p:cNvSpPr txBox="1"/>
          <p:nvPr/>
        </p:nvSpPr>
        <p:spPr>
          <a:xfrm>
            <a:off x="149171" y="224049"/>
            <a:ext cx="6094708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400" cap="all" dirty="0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une campagne autour du « FAIT maison »</a:t>
            </a:r>
          </a:p>
          <a:p>
            <a:endParaRPr lang="fr-FR" sz="3600" dirty="0"/>
          </a:p>
          <a:p>
            <a:r>
              <a:rPr lang="fr-FR" sz="3200" b="1" cap="all" dirty="0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EXPRESSION</a:t>
            </a:r>
            <a:r>
              <a:rPr kumimoji="0" lang="fr-FR" sz="32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1 – </a:t>
            </a:r>
            <a:br>
              <a:rPr kumimoji="0" lang="fr-FR" sz="32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lang="fr-FR" sz="3200" cap="all" dirty="0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qui met en avant des chefs fiers de faire leurs achats chez </a:t>
            </a:r>
            <a:r>
              <a:rPr lang="fr-FR" sz="3200" cap="all" dirty="0" err="1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metro</a:t>
            </a:r>
            <a:endParaRPr lang="fr-FR" sz="3200" cap="all" dirty="0">
              <a:solidFill>
                <a:srgbClr val="004282"/>
              </a:solidFill>
              <a:latin typeface="Avenir Next LT Pro" panose="020B0504020202020204" pitchFamily="34" charset="0"/>
              <a:ea typeface="+mj-ea"/>
              <a:cs typeface="+mj-cs"/>
            </a:endParaRPr>
          </a:p>
          <a:p>
            <a:endParaRPr kumimoji="0" lang="fr-FR" sz="3400" i="0" u="none" strike="noStrike" kern="1200" cap="all" spc="0" normalizeH="0" baseline="0" noProof="0" dirty="0">
              <a:ln>
                <a:noFill/>
              </a:ln>
              <a:solidFill>
                <a:srgbClr val="004282"/>
              </a:solidFill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pic>
        <p:nvPicPr>
          <p:cNvPr id="2" name="Image 1" descr="Une image contenant texte, habits, personne, homme&#10;&#10;Description générée automatiquement">
            <a:extLst>
              <a:ext uri="{FF2B5EF4-FFF2-40B4-BE49-F238E27FC236}">
                <a16:creationId xmlns:a16="http://schemas.microsoft.com/office/drawing/2014/main" id="{0366FB2C-72BD-F575-5044-58FA6CAF14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062" y="430306"/>
            <a:ext cx="4075185" cy="576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688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B793352E-04FD-0EA1-D21C-DE34FAEBB3FF}"/>
              </a:ext>
            </a:extLst>
          </p:cNvPr>
          <p:cNvSpPr txBox="1"/>
          <p:nvPr/>
        </p:nvSpPr>
        <p:spPr>
          <a:xfrm>
            <a:off x="193131" y="100957"/>
            <a:ext cx="6094708" cy="5755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400" cap="all" dirty="0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une campagne autour du « FAIT maison »</a:t>
            </a:r>
          </a:p>
          <a:p>
            <a:endParaRPr lang="fr-FR" sz="3600" dirty="0"/>
          </a:p>
          <a:p>
            <a:r>
              <a:rPr lang="fr-FR" sz="3200" b="1" cap="all" dirty="0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EXPRESSION</a:t>
            </a:r>
            <a:r>
              <a:rPr kumimoji="0" lang="fr-FR" sz="32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1 – </a:t>
            </a:r>
            <a:br>
              <a:rPr kumimoji="0" lang="fr-FR" sz="32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lang="fr-FR" sz="3200" cap="all" dirty="0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qui met en avant des chefs fiers de faire leurs achats chez </a:t>
            </a:r>
            <a:r>
              <a:rPr lang="fr-FR" sz="3200" cap="all" dirty="0" err="1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metro</a:t>
            </a:r>
            <a:endParaRPr lang="fr-FR" sz="3200" cap="all" dirty="0">
              <a:solidFill>
                <a:srgbClr val="004282"/>
              </a:solidFill>
              <a:latin typeface="Avenir Next LT Pro" panose="020B0504020202020204" pitchFamily="34" charset="0"/>
              <a:ea typeface="+mj-ea"/>
              <a:cs typeface="+mj-cs"/>
            </a:endParaRPr>
          </a:p>
          <a:p>
            <a:endParaRPr lang="fr-FR" sz="3200" cap="all" dirty="0">
              <a:solidFill>
                <a:srgbClr val="004282"/>
              </a:solidFill>
              <a:latin typeface="Avenir Next LT Pro" panose="020B0504020202020204" pitchFamily="34" charset="0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Déclinaison avec plusieurs chefs « pro </a:t>
            </a:r>
            <a:r>
              <a:rPr kumimoji="0" lang="fr-FR" sz="1600" b="1" i="0" u="none" strike="noStrike" kern="1200" cap="all" spc="0" normalizeH="0" baseline="0" noProof="0" dirty="0" err="1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metro</a:t>
            </a:r>
            <a:r>
              <a:rPr kumimoji="0" lang="fr-FR" sz="16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 » </a:t>
            </a:r>
            <a:r>
              <a:rPr kumimoji="0" lang="fr-FR" sz="1600" b="1" i="0" u="none" strike="noStrike" kern="1200" cap="all" spc="0" normalizeH="0" baseline="0" noProof="0" dirty="0" err="1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rsat</a:t>
            </a:r>
            <a:r>
              <a:rPr kumimoji="0" lang="fr-FR" sz="16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, </a:t>
            </a:r>
            <a:r>
              <a:rPr kumimoji="0" lang="fr-FR" sz="1600" b="1" i="0" u="none" strike="noStrike" kern="1200" cap="all" spc="0" normalizeH="0" baseline="0" noProof="0" dirty="0" err="1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rr</a:t>
            </a:r>
            <a:r>
              <a:rPr kumimoji="0" lang="fr-FR" sz="16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, traiteurs</a:t>
            </a:r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rgbClr val="004282"/>
              </a:solidFill>
              <a:effectLst/>
              <a:uLnTx/>
              <a:uFillTx/>
              <a:latin typeface="CA Metro"/>
              <a:ea typeface="+mn-ea"/>
              <a:cs typeface="+mn-cs"/>
            </a:endParaRPr>
          </a:p>
          <a:p>
            <a:endParaRPr lang="fr-FR" sz="3400" cap="all" dirty="0">
              <a:solidFill>
                <a:srgbClr val="004282"/>
              </a:solidFill>
              <a:latin typeface="Avenir Next LT Pro" panose="020B0504020202020204" pitchFamily="34" charset="0"/>
              <a:ea typeface="+mj-ea"/>
              <a:cs typeface="+mj-cs"/>
            </a:endParaRPr>
          </a:p>
          <a:p>
            <a:endParaRPr kumimoji="0" lang="fr-FR" sz="3400" i="0" u="none" strike="noStrike" kern="1200" cap="all" spc="0" normalizeH="0" baseline="0" noProof="0" dirty="0">
              <a:ln>
                <a:noFill/>
              </a:ln>
              <a:solidFill>
                <a:srgbClr val="004282"/>
              </a:solidFill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pic>
        <p:nvPicPr>
          <p:cNvPr id="3" name="Image 2" descr="Une image contenant texte, personne, sourire, affiche&#10;&#10;Description générée automatiquement">
            <a:extLst>
              <a:ext uri="{FF2B5EF4-FFF2-40B4-BE49-F238E27FC236}">
                <a16:creationId xmlns:a16="http://schemas.microsoft.com/office/drawing/2014/main" id="{C85069FF-ED35-5A22-2E5B-65B9EB731B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636" y="519498"/>
            <a:ext cx="3773009" cy="533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9148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028542AAB927419C7E634EE6107839" ma:contentTypeVersion="14" ma:contentTypeDescription="Create a new document." ma:contentTypeScope="" ma:versionID="4825f3aa1a10dcfbe687f55beb23802f">
  <xsd:schema xmlns:xsd="http://www.w3.org/2001/XMLSchema" xmlns:xs="http://www.w3.org/2001/XMLSchema" xmlns:p="http://schemas.microsoft.com/office/2006/metadata/properties" xmlns:ns3="037eb62e-2213-4ef9-8b1f-b7108b9efee9" xmlns:ns4="5a62fb69-e930-4dda-a0bf-62704fd75c8c" targetNamespace="http://schemas.microsoft.com/office/2006/metadata/properties" ma:root="true" ma:fieldsID="4f59ba30d199c5363e7b76279339f161" ns3:_="" ns4:_="">
    <xsd:import namespace="037eb62e-2213-4ef9-8b1f-b7108b9efee9"/>
    <xsd:import namespace="5a62fb69-e930-4dda-a0bf-62704fd75c8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7eb62e-2213-4ef9-8b1f-b7108b9efe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62fb69-e930-4dda-a0bf-62704fd75c8c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60875A9-930D-4DEF-ACBC-28CC0C4CE566}">
  <ds:schemaRefs>
    <ds:schemaRef ds:uri="037eb62e-2213-4ef9-8b1f-b7108b9efee9"/>
    <ds:schemaRef ds:uri="5a62fb69-e930-4dda-a0bf-62704fd75c8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FCEA7EE3-DF95-4B58-B4A7-85C94DEF4B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AB53E67-630A-4E36-BD43-1A5B92DE9D0C}">
  <ds:schemaRefs>
    <ds:schemaRef ds:uri="http://purl.org/dc/elements/1.1/"/>
    <ds:schemaRef ds:uri="http://purl.org/dc/dcmitype/"/>
    <ds:schemaRef ds:uri="http://schemas.microsoft.com/office/2006/documentManagement/types"/>
    <ds:schemaRef ds:uri="5a62fb69-e930-4dda-a0bf-62704fd75c8c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037eb62e-2213-4ef9-8b1f-b7108b9efee9"/>
  </ds:schemaRefs>
</ds:datastoreItem>
</file>

<file path=docMetadata/LabelInfo.xml><?xml version="1.0" encoding="utf-8"?>
<clbl:labelList xmlns:clbl="http://schemas.microsoft.com/office/2020/mipLabelMetadata">
  <clbl:label id="{01c1476e-3236-4add-9655-bdfbec32e949}" enabled="1" method="Privileged" siteId="{64322308-09a9-47a3-8c1c-b82871d6056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598</TotalTime>
  <Words>658</Words>
  <Application>Microsoft Office PowerPoint</Application>
  <PresentationFormat>Grand écran</PresentationFormat>
  <Paragraphs>87</Paragraphs>
  <Slides>26</Slides>
  <Notes>13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32" baseType="lpstr">
      <vt:lpstr>Avenir LT Std 45 Book</vt:lpstr>
      <vt:lpstr>Avenir Next LT Pro</vt:lpstr>
      <vt:lpstr>CA Metro</vt:lpstr>
      <vt:lpstr>Helvetica</vt:lpstr>
      <vt:lpstr>Arial</vt:lpstr>
      <vt:lpstr>METRO</vt:lpstr>
      <vt:lpstr>Présentation PowerPoint</vt:lpstr>
      <vt:lpstr>Enjeux pour cette campagne</vt:lpstr>
      <vt:lpstr>Enjeux pour cette campagne</vt:lpstr>
      <vt:lpstr>Enjeux pour cette campagne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Expression 2 – UNE DECLINAISON DE LA CAMPAGNE, EN COMPLEMENT DES CHEFS, QUI FERA LE FOCUS SUR LES PRODUCTEURS LOCAUX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Aude Alario</cp:lastModifiedBy>
  <cp:revision>64</cp:revision>
  <cp:lastPrinted>2024-01-09T15:20:58Z</cp:lastPrinted>
  <dcterms:created xsi:type="dcterms:W3CDTF">2020-11-12T08:20:59Z</dcterms:created>
  <dcterms:modified xsi:type="dcterms:W3CDTF">2024-03-05T11:46:05Z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0x01010038028542AAB927419C7E634EE6107839</vt:lpwstr>
  </property>
  <property fmtid="{D5CDD505-2E9C-101B-9397-08002B2CF9AE}" pid="3" name="ClassificationContentMarkingHeaderText">
    <vt:lpwstr>Restricted, for internal users only!</vt:lpwstr>
  </property>
</Properties>
</file>