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Lst>
  <p:notesMasterIdLst>
    <p:notesMasterId r:id="rId31"/>
  </p:notesMasterIdLst>
  <p:sldIdLst>
    <p:sldId id="258" r:id="rId5"/>
    <p:sldId id="1960" r:id="rId6"/>
    <p:sldId id="1961" r:id="rId7"/>
    <p:sldId id="1962" r:id="rId8"/>
    <p:sldId id="2007" r:id="rId9"/>
    <p:sldId id="2008" r:id="rId10"/>
    <p:sldId id="2009" r:id="rId11"/>
    <p:sldId id="1981" r:id="rId12"/>
    <p:sldId id="2005" r:id="rId13"/>
    <p:sldId id="2010" r:id="rId14"/>
    <p:sldId id="2011" r:id="rId15"/>
    <p:sldId id="2012" r:id="rId16"/>
    <p:sldId id="2004" r:id="rId17"/>
    <p:sldId id="2003" r:id="rId18"/>
    <p:sldId id="1886" r:id="rId19"/>
    <p:sldId id="1984" r:id="rId20"/>
    <p:sldId id="2002" r:id="rId21"/>
    <p:sldId id="1999" r:id="rId22"/>
    <p:sldId id="2000" r:id="rId23"/>
    <p:sldId id="2001" r:id="rId24"/>
    <p:sldId id="1983" r:id="rId25"/>
    <p:sldId id="1990" r:id="rId26"/>
    <p:sldId id="1997" r:id="rId27"/>
    <p:sldId id="1989" r:id="rId28"/>
    <p:sldId id="271" r:id="rId29"/>
    <p:sldId id="1778" r:id="rId30"/>
  </p:sldIdLst>
  <p:sldSz cx="12192000" cy="6858000"/>
  <p:notesSz cx="6797675" cy="9926638"/>
  <p:embeddedFontLst>
    <p:embeddedFont>
      <p:font typeface="Avenir Next LT Pro" panose="020B0504020202020204" pitchFamily="34" charset="0"/>
      <p:regular r:id="rId32"/>
      <p:bold r:id="rId33"/>
      <p:italic r:id="rId34"/>
      <p:boldItalic r:id="rId35"/>
    </p:embeddedFont>
    <p:embeddedFont>
      <p:font typeface="CA Metro" panose="020B0604020202020204" charset="0"/>
      <p:regular r:id="rId36"/>
      <p:bold r:id="rId37"/>
    </p:embeddedFont>
    <p:embeddedFont>
      <p:font typeface="Helvetica" panose="020B0604020202020204" pitchFamily="34" charset="0"/>
      <p:regular r:id="rId38"/>
      <p:bold r:id="rId39"/>
      <p:italic r:id="rId40"/>
      <p:boldItalic r:id="rId41"/>
    </p:embeddedFont>
    <p:embeddedFont>
      <p:font typeface="Playfair Display" panose="00000500000000000000" pitchFamily="2" charset="0"/>
      <p:regular r:id="rId42"/>
      <p:bold r:id="rId43"/>
      <p:italic r:id="rId44"/>
      <p:boldItalic r:id="rId45"/>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600"/>
    <a:srgbClr val="FFFFFF"/>
    <a:srgbClr val="004282"/>
    <a:srgbClr val="292929"/>
    <a:srgbClr val="FF9900"/>
    <a:srgbClr val="002B69"/>
    <a:srgbClr val="5D5D5D"/>
    <a:srgbClr val="D6EBFF"/>
    <a:srgbClr val="5F5F5F"/>
    <a:srgbClr val="2C711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255" autoAdjust="0"/>
    <p:restoredTop sz="94576" autoAdjust="0"/>
  </p:normalViewPr>
  <p:slideViewPr>
    <p:cSldViewPr snapToGrid="0">
      <p:cViewPr varScale="1">
        <p:scale>
          <a:sx n="80" d="100"/>
          <a:sy n="80" d="100"/>
        </p:scale>
        <p:origin x="53" y="20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8.fntdata"/><Relationship Id="rId21" Type="http://schemas.openxmlformats.org/officeDocument/2006/relationships/slide" Target="slides/slide17.xml"/><Relationship Id="rId34" Type="http://schemas.openxmlformats.org/officeDocument/2006/relationships/font" Target="fonts/font3.fntdata"/><Relationship Id="rId42" Type="http://schemas.openxmlformats.org/officeDocument/2006/relationships/font" Target="fonts/font11.fntdata"/><Relationship Id="rId47"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font" Target="fonts/font14.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5.fntdata"/><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4" Type="http://schemas.openxmlformats.org/officeDocument/2006/relationships/font" Target="fonts/font13.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4.fntdata"/><Relationship Id="rId43" Type="http://schemas.openxmlformats.org/officeDocument/2006/relationships/font" Target="fonts/font12.fntdata"/><Relationship Id="rId48"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font" Target="fonts/font10.fntdata"/><Relationship Id="rId1" Type="http://schemas.openxmlformats.org/officeDocument/2006/relationships/customXml" Target="../customXml/item1.xml"/><Relationship Id="rId6"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atin typeface="Avenir Next LT Pro" panose="020B0504020202020204" pitchFamily="34" charset="0"/>
              </a:defRPr>
            </a:lvl1pPr>
          </a:lstStyle>
          <a:p>
            <a:endParaRPr lang="fr-FR" dirty="0"/>
          </a:p>
        </p:txBody>
      </p:sp>
      <p:sp>
        <p:nvSpPr>
          <p:cNvPr id="3" name="Espace réservé de la date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atin typeface="Avenir Next LT Pro" panose="020B0504020202020204" pitchFamily="34" charset="0"/>
              </a:defRPr>
            </a:lvl1pPr>
          </a:lstStyle>
          <a:p>
            <a:fld id="{B84EF604-7521-4278-9F04-D28BB98F1029}" type="datetimeFigureOut">
              <a:rPr lang="fr-FR" smtClean="0"/>
              <a:pPr/>
              <a:t>11/01/2024</a:t>
            </a:fld>
            <a:endParaRPr lang="fr-FR" dirty="0"/>
          </a:p>
        </p:txBody>
      </p:sp>
      <p:sp>
        <p:nvSpPr>
          <p:cNvPr id="4" name="Espace réservé de l'image des diapositives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notes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atin typeface="Avenir Next LT Pro" panose="020B0504020202020204" pitchFamily="34" charset="0"/>
              </a:defRPr>
            </a:lvl1pPr>
          </a:lstStyle>
          <a:p>
            <a:endParaRPr lang="fr-FR" dirty="0"/>
          </a:p>
        </p:txBody>
      </p:sp>
      <p:sp>
        <p:nvSpPr>
          <p:cNvPr id="7" name="Espace réservé du numéro de diapositive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atin typeface="Avenir Next LT Pro" panose="020B0504020202020204" pitchFamily="34" charset="0"/>
              </a:defRPr>
            </a:lvl1pPr>
          </a:lstStyle>
          <a:p>
            <a:fld id="{B113B0AC-776F-4213-B70C-F56AC74C9DCC}" type="slidenum">
              <a:rPr lang="fr-FR" smtClean="0"/>
              <a:pPr/>
              <a:t>‹N°›</a:t>
            </a:fld>
            <a:endParaRPr lang="fr-FR" dirty="0"/>
          </a:p>
        </p:txBody>
      </p:sp>
    </p:spTree>
    <p:extLst>
      <p:ext uri="{BB962C8B-B14F-4D97-AF65-F5344CB8AC3E}">
        <p14:creationId xmlns:p14="http://schemas.microsoft.com/office/powerpoint/2010/main" val="38453188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venir Next LT Pro" panose="020B0504020202020204" pitchFamily="34" charset="0"/>
        <a:ea typeface="+mn-ea"/>
        <a:cs typeface="+mn-cs"/>
      </a:defRPr>
    </a:lvl1pPr>
    <a:lvl2pPr marL="457200" algn="l" defTabSz="914400" rtl="0" eaLnBrk="1" latinLnBrk="0" hangingPunct="1">
      <a:defRPr sz="1200" kern="1200">
        <a:solidFill>
          <a:schemeClr val="tx1"/>
        </a:solidFill>
        <a:latin typeface="Avenir Next LT Pro" panose="020B0504020202020204" pitchFamily="34" charset="0"/>
        <a:ea typeface="+mn-ea"/>
        <a:cs typeface="+mn-cs"/>
      </a:defRPr>
    </a:lvl2pPr>
    <a:lvl3pPr marL="914400" algn="l" defTabSz="914400" rtl="0" eaLnBrk="1" latinLnBrk="0" hangingPunct="1">
      <a:defRPr sz="1200" kern="1200">
        <a:solidFill>
          <a:schemeClr val="tx1"/>
        </a:solidFill>
        <a:latin typeface="Avenir Next LT Pro" panose="020B0504020202020204" pitchFamily="34" charset="0"/>
        <a:ea typeface="+mn-ea"/>
        <a:cs typeface="+mn-cs"/>
      </a:defRPr>
    </a:lvl3pPr>
    <a:lvl4pPr marL="1371600" algn="l" defTabSz="914400" rtl="0" eaLnBrk="1" latinLnBrk="0" hangingPunct="1">
      <a:defRPr sz="1200" kern="1200">
        <a:solidFill>
          <a:schemeClr val="tx1"/>
        </a:solidFill>
        <a:latin typeface="Avenir Next LT Pro" panose="020B0504020202020204" pitchFamily="34" charset="0"/>
        <a:ea typeface="+mn-ea"/>
        <a:cs typeface="+mn-cs"/>
      </a:defRPr>
    </a:lvl4pPr>
    <a:lvl5pPr marL="1828800" algn="l" defTabSz="914400" rtl="0" eaLnBrk="1" latinLnBrk="0" hangingPunct="1">
      <a:defRPr sz="1200" kern="1200">
        <a:solidFill>
          <a:schemeClr val="tx1"/>
        </a:solidFill>
        <a:latin typeface="Avenir Next LT Pro" panose="020B05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 Installer les Halles METRO</a:t>
            </a:r>
          </a:p>
        </p:txBody>
      </p:sp>
      <p:sp>
        <p:nvSpPr>
          <p:cNvPr id="4" name="Espace réservé du numéro de diapositive 3"/>
          <p:cNvSpPr>
            <a:spLocks noGrp="1"/>
          </p:cNvSpPr>
          <p:nvPr>
            <p:ph type="sldNum" sz="quarter" idx="5"/>
          </p:nvPr>
        </p:nvSpPr>
        <p:spPr/>
        <p:txBody>
          <a:bodyPr/>
          <a:lstStyle/>
          <a:p>
            <a:fld id="{B113B0AC-776F-4213-B70C-F56AC74C9DCC}" type="slidenum">
              <a:rPr lang="fr-FR" smtClean="0"/>
              <a:pPr/>
              <a:t>3</a:t>
            </a:fld>
            <a:endParaRPr lang="fr-FR" dirty="0"/>
          </a:p>
        </p:txBody>
      </p:sp>
    </p:spTree>
    <p:extLst>
      <p:ext uri="{BB962C8B-B14F-4D97-AF65-F5344CB8AC3E}">
        <p14:creationId xmlns:p14="http://schemas.microsoft.com/office/powerpoint/2010/main" val="32673091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Mise en avant d’un chef qui se revendique clairement comme étant pro Metro avec la fierté de faire du Fait Maison avec des produits achetés chez Metro…</a:t>
            </a:r>
          </a:p>
        </p:txBody>
      </p:sp>
      <p:sp>
        <p:nvSpPr>
          <p:cNvPr id="4" name="Espace réservé du numéro de diapositive 3"/>
          <p:cNvSpPr>
            <a:spLocks noGrp="1"/>
          </p:cNvSpPr>
          <p:nvPr>
            <p:ph type="sldNum" sz="quarter" idx="5"/>
          </p:nvPr>
        </p:nvSpPr>
        <p:spPr/>
        <p:txBody>
          <a:bodyPr/>
          <a:lstStyle/>
          <a:p>
            <a:fld id="{B113B0AC-776F-4213-B70C-F56AC74C9DCC}" type="slidenum">
              <a:rPr lang="fr-FR" smtClean="0"/>
              <a:pPr/>
              <a:t>5</a:t>
            </a:fld>
            <a:endParaRPr lang="fr-FR" dirty="0"/>
          </a:p>
        </p:txBody>
      </p:sp>
    </p:spTree>
    <p:extLst>
      <p:ext uri="{BB962C8B-B14F-4D97-AF65-F5344CB8AC3E}">
        <p14:creationId xmlns:p14="http://schemas.microsoft.com/office/powerpoint/2010/main" val="7337378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Mise en avant d’un chef qui se revendique clairement comme étant pro Metro avec la fierté de faire du Fait Maison avec des produits achetés chez Metro…</a:t>
            </a:r>
          </a:p>
        </p:txBody>
      </p:sp>
      <p:sp>
        <p:nvSpPr>
          <p:cNvPr id="4" name="Espace réservé du numéro de diapositive 3"/>
          <p:cNvSpPr>
            <a:spLocks noGrp="1"/>
          </p:cNvSpPr>
          <p:nvPr>
            <p:ph type="sldNum" sz="quarter" idx="5"/>
          </p:nvPr>
        </p:nvSpPr>
        <p:spPr/>
        <p:txBody>
          <a:bodyPr/>
          <a:lstStyle/>
          <a:p>
            <a:fld id="{B113B0AC-776F-4213-B70C-F56AC74C9DCC}" type="slidenum">
              <a:rPr lang="fr-FR" smtClean="0"/>
              <a:pPr/>
              <a:t>8</a:t>
            </a:fld>
            <a:endParaRPr lang="fr-FR" dirty="0"/>
          </a:p>
        </p:txBody>
      </p:sp>
    </p:spTree>
    <p:extLst>
      <p:ext uri="{BB962C8B-B14F-4D97-AF65-F5344CB8AC3E}">
        <p14:creationId xmlns:p14="http://schemas.microsoft.com/office/powerpoint/2010/main" val="42230003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4172">
              <a:defRPr/>
            </a:pPr>
            <a:endParaRPr lang="en-US" sz="1000"/>
          </a:p>
        </p:txBody>
      </p:sp>
      <p:sp>
        <p:nvSpPr>
          <p:cNvPr id="4" name="Slide Number Placeholder 3"/>
          <p:cNvSpPr>
            <a:spLocks noGrp="1"/>
          </p:cNvSpPr>
          <p:nvPr>
            <p:ph type="sldNum" sz="quarter" idx="10"/>
          </p:nvPr>
        </p:nvSpPr>
        <p:spPr/>
        <p:txBody>
          <a:bodyPr/>
          <a:lstStyle/>
          <a:p>
            <a:fld id="{00EDA26C-85E1-4D29-9B9B-1D0790290E75}" type="slidenum">
              <a:rPr lang="en-GB" smtClean="0">
                <a:solidFill>
                  <a:prstClr val="black"/>
                </a:solidFill>
              </a:rPr>
              <a:pPr/>
              <a:t>15</a:t>
            </a:fld>
            <a:endParaRPr lang="en-GB" dirty="0">
              <a:solidFill>
                <a:prstClr val="black"/>
              </a:solidFill>
            </a:endParaRPr>
          </a:p>
        </p:txBody>
      </p:sp>
    </p:spTree>
    <p:extLst>
      <p:ext uri="{BB962C8B-B14F-4D97-AF65-F5344CB8AC3E}">
        <p14:creationId xmlns:p14="http://schemas.microsoft.com/office/powerpoint/2010/main" val="27080665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4172">
              <a:defRPr/>
            </a:pPr>
            <a:endParaRPr lang="en-US" sz="1000"/>
          </a:p>
        </p:txBody>
      </p:sp>
      <p:sp>
        <p:nvSpPr>
          <p:cNvPr id="4" name="Slide Number Placeholder 3"/>
          <p:cNvSpPr>
            <a:spLocks noGrp="1"/>
          </p:cNvSpPr>
          <p:nvPr>
            <p:ph type="sldNum" sz="quarter" idx="10"/>
          </p:nvPr>
        </p:nvSpPr>
        <p:spPr/>
        <p:txBody>
          <a:bodyPr/>
          <a:lstStyle/>
          <a:p>
            <a:fld id="{00EDA26C-85E1-4D29-9B9B-1D0790290E75}" type="slidenum">
              <a:rPr lang="en-GB" smtClean="0">
                <a:solidFill>
                  <a:prstClr val="black"/>
                </a:solidFill>
              </a:rPr>
              <a:pPr/>
              <a:t>16</a:t>
            </a:fld>
            <a:endParaRPr lang="en-GB" dirty="0">
              <a:solidFill>
                <a:prstClr val="black"/>
              </a:solidFill>
            </a:endParaRPr>
          </a:p>
        </p:txBody>
      </p:sp>
    </p:spTree>
    <p:extLst>
      <p:ext uri="{BB962C8B-B14F-4D97-AF65-F5344CB8AC3E}">
        <p14:creationId xmlns:p14="http://schemas.microsoft.com/office/powerpoint/2010/main" val="12614885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4172">
              <a:defRPr/>
            </a:pPr>
            <a:endParaRPr lang="en-US" sz="1000"/>
          </a:p>
        </p:txBody>
      </p:sp>
      <p:sp>
        <p:nvSpPr>
          <p:cNvPr id="4" name="Slide Number Placeholder 3"/>
          <p:cNvSpPr>
            <a:spLocks noGrp="1"/>
          </p:cNvSpPr>
          <p:nvPr>
            <p:ph type="sldNum" sz="quarter" idx="10"/>
          </p:nvPr>
        </p:nvSpPr>
        <p:spPr/>
        <p:txBody>
          <a:bodyPr/>
          <a:lstStyle/>
          <a:p>
            <a:fld id="{00EDA26C-85E1-4D29-9B9B-1D0790290E75}" type="slidenum">
              <a:rPr lang="en-GB" smtClean="0">
                <a:solidFill>
                  <a:prstClr val="black"/>
                </a:solidFill>
              </a:rPr>
              <a:pPr/>
              <a:t>22</a:t>
            </a:fld>
            <a:endParaRPr lang="en-GB" dirty="0">
              <a:solidFill>
                <a:prstClr val="black"/>
              </a:solidFill>
            </a:endParaRPr>
          </a:p>
        </p:txBody>
      </p:sp>
    </p:spTree>
    <p:extLst>
      <p:ext uri="{BB962C8B-B14F-4D97-AF65-F5344CB8AC3E}">
        <p14:creationId xmlns:p14="http://schemas.microsoft.com/office/powerpoint/2010/main" val="30130912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slideMaster" Target="../slideMasters/slideMaster1.xml"/><Relationship Id="rId1" Type="http://schemas.openxmlformats.org/officeDocument/2006/relationships/tags" Target="../tags/tag2.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8.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F299E95-EA5A-45D5-834C-2185E1E3815F}"/>
              </a:ext>
            </a:extLst>
          </p:cNvPr>
          <p:cNvSpPr>
            <a:spLocks noGrp="1"/>
          </p:cNvSpPr>
          <p:nvPr>
            <p:ph type="title"/>
          </p:nvPr>
        </p:nvSpPr>
        <p:spPr>
          <a:xfrm>
            <a:off x="2099035" y="820190"/>
            <a:ext cx="9254765" cy="537556"/>
          </a:xfrm>
        </p:spPr>
        <p:txBody>
          <a:bodyPr/>
          <a:lstStyle>
            <a:lvl1pPr algn="r">
              <a:defRPr>
                <a:latin typeface="Avenir Next LT Pro" panose="020B0504020202020204" pitchFamily="34" charset="0"/>
              </a:defRPr>
            </a:lvl1pPr>
          </a:lstStyle>
          <a:p>
            <a:r>
              <a:rPr lang="fr-FR"/>
              <a:t>Modifiez le style du titre</a:t>
            </a:r>
          </a:p>
        </p:txBody>
      </p:sp>
      <p:sp>
        <p:nvSpPr>
          <p:cNvPr id="3" name="Espace réservé du contenu 2">
            <a:extLst>
              <a:ext uri="{FF2B5EF4-FFF2-40B4-BE49-F238E27FC236}">
                <a16:creationId xmlns:a16="http://schemas.microsoft.com/office/drawing/2014/main" id="{675A32BD-7BE4-4129-B440-2D8627960700}"/>
              </a:ext>
            </a:extLst>
          </p:cNvPr>
          <p:cNvSpPr>
            <a:spLocks noGrp="1"/>
          </p:cNvSpPr>
          <p:nvPr>
            <p:ph idx="1"/>
          </p:nvPr>
        </p:nvSpPr>
        <p:spPr>
          <a:xfrm>
            <a:off x="838200" y="1825625"/>
            <a:ext cx="10515600" cy="4351338"/>
          </a:xfrm>
          <a:prstGeom prst="rect">
            <a:avLst/>
          </a:prstGeom>
        </p:spPr>
        <p:txBody>
          <a:bodyPr/>
          <a:lstStyle>
            <a:lvl1pPr marL="228600" indent="-228600">
              <a:buFont typeface="Avenir LT Std 45 Book" panose="020B0502020203020204" pitchFamily="34" charset="0"/>
              <a:buChar char="\"/>
              <a:defRPr>
                <a:latin typeface="Avenir Next LT Pro" panose="020B0504020202020204" pitchFamily="34" charset="0"/>
              </a:defRPr>
            </a:lvl1pPr>
            <a:lvl2pPr marL="685800" indent="-228600">
              <a:buFont typeface="Avenir LT Std 45 Book" panose="020B0502020203020204" pitchFamily="34" charset="0"/>
              <a:buChar char="\"/>
              <a:defRPr>
                <a:latin typeface="Avenir Next LT Pro" panose="020B0504020202020204" pitchFamily="34" charset="0"/>
              </a:defRPr>
            </a:lvl2pPr>
            <a:lvl3pPr marL="1143000" indent="-228600">
              <a:buFont typeface="Avenir LT Std 45 Book" panose="020B0502020203020204" pitchFamily="34" charset="0"/>
              <a:buChar char="\"/>
              <a:defRPr>
                <a:latin typeface="Avenir Next LT Pro" panose="020B0504020202020204" pitchFamily="34" charset="0"/>
              </a:defRPr>
            </a:lvl3pPr>
            <a:lvl4pPr marL="1600200" indent="-228600">
              <a:buFont typeface="Avenir LT Std 45 Book" panose="020B0502020203020204" pitchFamily="34" charset="0"/>
              <a:buChar char="\"/>
              <a:defRPr>
                <a:solidFill>
                  <a:srgbClr val="004282"/>
                </a:solidFill>
                <a:latin typeface="Avenir Next LT Pro" panose="020B0504020202020204" pitchFamily="34" charset="0"/>
              </a:defRPr>
            </a:lvl4pPr>
            <a:lvl5pPr marL="2057400" indent="-228600">
              <a:buFont typeface="Avenir LT Std 45 Book" panose="020B0502020203020204" pitchFamily="34" charset="0"/>
              <a:buChar char="\"/>
              <a:defRPr>
                <a:solidFill>
                  <a:srgbClr val="004282"/>
                </a:solidFill>
                <a:latin typeface="Avenir Next LT Pro" panose="020B0504020202020204" pitchFamily="34" charset="0"/>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Freihandform: Form 9">
            <a:extLst>
              <a:ext uri="{FF2B5EF4-FFF2-40B4-BE49-F238E27FC236}">
                <a16:creationId xmlns:a16="http://schemas.microsoft.com/office/drawing/2014/main" id="{BEDCCF9F-B94C-4495-9299-F2524924FC55}"/>
              </a:ext>
            </a:extLst>
          </p:cNvPr>
          <p:cNvSpPr>
            <a:spLocks/>
          </p:cNvSpPr>
          <p:nvPr userDrawn="1"/>
        </p:nvSpPr>
        <p:spPr bwMode="auto">
          <a:xfrm flipH="1" flipV="1">
            <a:off x="0" y="-3278"/>
            <a:ext cx="5811748" cy="1419332"/>
          </a:xfrm>
          <a:custGeom>
            <a:avLst/>
            <a:gdLst>
              <a:gd name="connsiteX0" fmla="*/ 1843678 w 1843678"/>
              <a:gd name="connsiteY0" fmla="*/ 0 h 528810"/>
              <a:gd name="connsiteX1" fmla="*/ 1843678 w 1843678"/>
              <a:gd name="connsiteY1" fmla="*/ 528810 h 528810"/>
              <a:gd name="connsiteX2" fmla="*/ 0 w 1843678"/>
              <a:gd name="connsiteY2" fmla="*/ 528810 h 528810"/>
            </a:gdLst>
            <a:ahLst/>
            <a:cxnLst>
              <a:cxn ang="0">
                <a:pos x="connsiteX0" y="connsiteY0"/>
              </a:cxn>
              <a:cxn ang="0">
                <a:pos x="connsiteX1" y="connsiteY1"/>
              </a:cxn>
              <a:cxn ang="0">
                <a:pos x="connsiteX2" y="connsiteY2"/>
              </a:cxn>
            </a:cxnLst>
            <a:rect l="l" t="t" r="r" b="b"/>
            <a:pathLst>
              <a:path w="1843678" h="528810">
                <a:moveTo>
                  <a:pt x="1843678" y="0"/>
                </a:moveTo>
                <a:lnTo>
                  <a:pt x="1843678" y="528810"/>
                </a:lnTo>
                <a:lnTo>
                  <a:pt x="0" y="528810"/>
                </a:lnTo>
                <a:close/>
              </a:path>
            </a:pathLst>
          </a:custGeom>
          <a:solidFill>
            <a:srgbClr val="004282"/>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sz="1800" dirty="0">
              <a:latin typeface="Avenir Next LT Pro" panose="020B0504020202020204" pitchFamily="34" charset="0"/>
            </a:endParaRPr>
          </a:p>
        </p:txBody>
      </p:sp>
      <p:sp>
        <p:nvSpPr>
          <p:cNvPr id="11" name="Espace réservé du texte 10">
            <a:extLst>
              <a:ext uri="{FF2B5EF4-FFF2-40B4-BE49-F238E27FC236}">
                <a16:creationId xmlns:a16="http://schemas.microsoft.com/office/drawing/2014/main" id="{CF404A04-4135-4188-9CA8-1D25C89F84DC}"/>
              </a:ext>
            </a:extLst>
          </p:cNvPr>
          <p:cNvSpPr>
            <a:spLocks noGrp="1"/>
          </p:cNvSpPr>
          <p:nvPr>
            <p:ph type="body" sz="quarter" idx="13" hasCustomPrompt="1"/>
          </p:nvPr>
        </p:nvSpPr>
        <p:spPr>
          <a:xfrm rot="20700000">
            <a:off x="47835" y="379761"/>
            <a:ext cx="3067596" cy="437574"/>
          </a:xfrm>
        </p:spPr>
        <p:txBody>
          <a:bodyPr/>
          <a:lstStyle>
            <a:lvl1pPr marL="0" indent="0">
              <a:buNone/>
              <a:defRPr sz="3200">
                <a:solidFill>
                  <a:schemeClr val="bg1"/>
                </a:solidFill>
                <a:latin typeface="Avenir Next LT Pro" panose="020B0504020202020204" pitchFamily="34" charset="0"/>
              </a:defRPr>
            </a:lvl1pPr>
          </a:lstStyle>
          <a:p>
            <a:pPr lvl="0"/>
            <a:r>
              <a:rPr lang="fr-FR"/>
              <a:t>#modifiez</a:t>
            </a:r>
          </a:p>
        </p:txBody>
      </p:sp>
      <p:sp>
        <p:nvSpPr>
          <p:cNvPr id="9" name="Freihandform: Form 18">
            <a:extLst>
              <a:ext uri="{FF2B5EF4-FFF2-40B4-BE49-F238E27FC236}">
                <a16:creationId xmlns:a16="http://schemas.microsoft.com/office/drawing/2014/main" id="{89C75635-2DAE-40A1-82F0-947E17A7474E}"/>
              </a:ext>
            </a:extLst>
          </p:cNvPr>
          <p:cNvSpPr>
            <a:spLocks/>
          </p:cNvSpPr>
          <p:nvPr userDrawn="1"/>
        </p:nvSpPr>
        <p:spPr bwMode="auto">
          <a:xfrm>
            <a:off x="9070109" y="5957454"/>
            <a:ext cx="3121891" cy="900545"/>
          </a:xfrm>
          <a:custGeom>
            <a:avLst/>
            <a:gdLst>
              <a:gd name="connsiteX0" fmla="*/ 2956234 w 2956234"/>
              <a:gd name="connsiteY0" fmla="*/ 0 h 847102"/>
              <a:gd name="connsiteX1" fmla="*/ 2956234 w 2956234"/>
              <a:gd name="connsiteY1" fmla="*/ 847102 h 847102"/>
              <a:gd name="connsiteX2" fmla="*/ 0 w 2956234"/>
              <a:gd name="connsiteY2" fmla="*/ 847102 h 847102"/>
            </a:gdLst>
            <a:ahLst/>
            <a:cxnLst>
              <a:cxn ang="0">
                <a:pos x="connsiteX0" y="connsiteY0"/>
              </a:cxn>
              <a:cxn ang="0">
                <a:pos x="connsiteX1" y="connsiteY1"/>
              </a:cxn>
              <a:cxn ang="0">
                <a:pos x="connsiteX2" y="connsiteY2"/>
              </a:cxn>
            </a:cxnLst>
            <a:rect l="l" t="t" r="r" b="b"/>
            <a:pathLst>
              <a:path w="2956234" h="847102">
                <a:moveTo>
                  <a:pt x="2956234" y="0"/>
                </a:moveTo>
                <a:lnTo>
                  <a:pt x="2956234" y="847102"/>
                </a:lnTo>
                <a:lnTo>
                  <a:pt x="0" y="847102"/>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sz="1800" dirty="0">
              <a:latin typeface="Avenir Next LT Pro" panose="020B0504020202020204" pitchFamily="34" charset="0"/>
            </a:endParaRPr>
          </a:p>
        </p:txBody>
      </p:sp>
      <p:sp>
        <p:nvSpPr>
          <p:cNvPr id="12" name="Espace réservé du numéro de diapositive 5">
            <a:extLst>
              <a:ext uri="{FF2B5EF4-FFF2-40B4-BE49-F238E27FC236}">
                <a16:creationId xmlns:a16="http://schemas.microsoft.com/office/drawing/2014/main" id="{07425B69-6C68-4097-9AB8-A0BF4156F5D5}"/>
              </a:ext>
            </a:extLst>
          </p:cNvPr>
          <p:cNvSpPr>
            <a:spLocks noGrp="1"/>
          </p:cNvSpPr>
          <p:nvPr>
            <p:ph type="sldNum" sz="quarter" idx="12"/>
          </p:nvPr>
        </p:nvSpPr>
        <p:spPr>
          <a:xfrm>
            <a:off x="11297920" y="6492876"/>
            <a:ext cx="676584" cy="365125"/>
          </a:xfrm>
        </p:spPr>
        <p:txBody>
          <a:bodyPr/>
          <a:lstStyle/>
          <a:p>
            <a:fld id="{6A3E7241-16CC-4146-9BD5-AEC56D02ABBB}" type="slidenum">
              <a:rPr lang="fr-FR" smtClean="0"/>
              <a:t>‹N°›</a:t>
            </a:fld>
            <a:endParaRPr lang="fr-FR"/>
          </a:p>
        </p:txBody>
      </p:sp>
      <p:pic>
        <p:nvPicPr>
          <p:cNvPr id="4" name="Image 3" descr="Une image contenant texte, Police, capture d’écran, Graphique&#10;&#10;Description générée automatiquement">
            <a:extLst>
              <a:ext uri="{FF2B5EF4-FFF2-40B4-BE49-F238E27FC236}">
                <a16:creationId xmlns:a16="http://schemas.microsoft.com/office/drawing/2014/main" id="{67B2D219-D5A6-A1C4-9AE2-5CCC9FDDF27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290036" y="5665262"/>
            <a:ext cx="988576" cy="843906"/>
          </a:xfrm>
          <a:prstGeom prst="rect">
            <a:avLst/>
          </a:prstGeom>
        </p:spPr>
      </p:pic>
    </p:spTree>
    <p:extLst>
      <p:ext uri="{BB962C8B-B14F-4D97-AF65-F5344CB8AC3E}">
        <p14:creationId xmlns:p14="http://schemas.microsoft.com/office/powerpoint/2010/main" val="29186167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akro final sheet">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10425734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itel und breitflächiges Bi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lvl1pPr>
          </a:lstStyle>
          <a:p>
            <a:r>
              <a:rPr lang="de-DE"/>
              <a:t>Titelmasterformat durch Klicken bearbeiten</a:t>
            </a:r>
            <a:endParaRPr lang="en-GB"/>
          </a:p>
        </p:txBody>
      </p:sp>
      <p:sp>
        <p:nvSpPr>
          <p:cNvPr id="6" name="Slide Number Placeholder 5"/>
          <p:cNvSpPr>
            <a:spLocks noGrp="1"/>
          </p:cNvSpPr>
          <p:nvPr>
            <p:ph type="sldNum" sz="quarter" idx="12"/>
          </p:nvPr>
        </p:nvSpPr>
        <p:spPr>
          <a:xfrm>
            <a:off x="4700100" y="6356355"/>
            <a:ext cx="2844800" cy="365125"/>
          </a:xfrm>
        </p:spPr>
        <p:txBody>
          <a:bodyPr/>
          <a:lstStyle/>
          <a:p>
            <a:fld id="{BD5CE54B-C29A-4A25-9174-59FEA10EAC97}" type="slidenum">
              <a:rPr lang="en-GB" smtClean="0"/>
              <a:pPr/>
              <a:t>‹N°›</a:t>
            </a:fld>
            <a:endParaRPr lang="en-GB"/>
          </a:p>
        </p:txBody>
      </p:sp>
      <p:sp>
        <p:nvSpPr>
          <p:cNvPr id="9" name="Picture Placeholder 8"/>
          <p:cNvSpPr>
            <a:spLocks noGrp="1"/>
          </p:cNvSpPr>
          <p:nvPr>
            <p:ph type="pic" sz="quarter" idx="13"/>
          </p:nvPr>
        </p:nvSpPr>
        <p:spPr>
          <a:xfrm>
            <a:off x="538164" y="1793877"/>
            <a:ext cx="11279187" cy="4302125"/>
          </a:xfrm>
        </p:spPr>
        <p:txBody>
          <a:bodyPr/>
          <a:lstStyle/>
          <a:p>
            <a:r>
              <a:rPr lang="de-DE"/>
              <a:t>Bild durch Klicken auf Symbol hinzufügen</a:t>
            </a:r>
            <a:endParaRPr lang="en-GB"/>
          </a:p>
        </p:txBody>
      </p:sp>
    </p:spTree>
    <p:extLst>
      <p:ext uri="{BB962C8B-B14F-4D97-AF65-F5344CB8AC3E}">
        <p14:creationId xmlns:p14="http://schemas.microsoft.com/office/powerpoint/2010/main" val="36949412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914400" y="2130426"/>
            <a:ext cx="10363200" cy="1470025"/>
          </a:xfrm>
        </p:spPr>
        <p:txBody>
          <a:bodyPr/>
          <a:lstStyle>
            <a:lvl1pPr>
              <a:defRPr>
                <a:latin typeface="Helvetica" panose="020B0604020202020204" pitchFamily="34" charset="0"/>
                <a:cs typeface="Helvetica" panose="020B0604020202020204" pitchFamily="34" charset="0"/>
              </a:defRPr>
            </a:lvl1pPr>
          </a:lstStyle>
          <a:p>
            <a:r>
              <a:rPr lang="fr-FR"/>
              <a:t>Modifiez le style du titre</a:t>
            </a:r>
            <a:endParaRPr lang="fr-FR" dirty="0"/>
          </a:p>
        </p:txBody>
      </p:sp>
      <p:sp>
        <p:nvSpPr>
          <p:cNvPr id="3" name="Sous-titr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latin typeface="Helvetica" panose="020B0604020202020204" pitchFamily="34" charset="0"/>
                <a:cs typeface="Helvetica"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p:txBody>
          <a:bodyPr/>
          <a:lstStyle>
            <a:lvl1pPr>
              <a:defRPr/>
            </a:lvl1pPr>
          </a:lstStyle>
          <a:p>
            <a:pPr>
              <a:defRPr/>
            </a:pPr>
            <a:fld id="{7CC52AED-8674-4307-A42F-DA3F91F7B2A4}" type="datetimeFigureOut">
              <a:rPr lang="fr-FR"/>
              <a:pPr>
                <a:defRPr/>
              </a:pPr>
              <a:t>11/01/2024</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A9560E6E-5B0B-4AA4-AC67-CE2990DFBA9B}" type="slidenum">
              <a:rPr lang="fr-FR"/>
              <a:pPr>
                <a:defRPr/>
              </a:pPr>
              <a:t>‹N°›</a:t>
            </a:fld>
            <a:endParaRPr lang="fr-FR"/>
          </a:p>
        </p:txBody>
      </p:sp>
    </p:spTree>
    <p:extLst>
      <p:ext uri="{BB962C8B-B14F-4D97-AF65-F5344CB8AC3E}">
        <p14:creationId xmlns:p14="http://schemas.microsoft.com/office/powerpoint/2010/main" val="17195655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3"/>
          <p:cNvSpPr>
            <a:spLocks noGrp="1"/>
          </p:cNvSpPr>
          <p:nvPr>
            <p:ph type="dt" sz="half" idx="10"/>
          </p:nvPr>
        </p:nvSpPr>
        <p:spPr/>
        <p:txBody>
          <a:bodyPr/>
          <a:lstStyle>
            <a:lvl1pPr>
              <a:defRPr/>
            </a:lvl1pPr>
          </a:lstStyle>
          <a:p>
            <a:pPr>
              <a:defRPr/>
            </a:pPr>
            <a:fld id="{54F62022-F92A-46BE-B770-175C3A106A10}" type="datetimeFigureOut">
              <a:rPr lang="fr-FR"/>
              <a:pPr>
                <a:defRPr/>
              </a:pPr>
              <a:t>11/01/2024</a:t>
            </a:fld>
            <a:endParaRPr lang="fr-FR"/>
          </a:p>
        </p:txBody>
      </p:sp>
      <p:sp>
        <p:nvSpPr>
          <p:cNvPr id="4" name="Espace réservé du pied de page 4"/>
          <p:cNvSpPr>
            <a:spLocks noGrp="1"/>
          </p:cNvSpPr>
          <p:nvPr>
            <p:ph type="ftr" sz="quarter" idx="11"/>
          </p:nvPr>
        </p:nvSpPr>
        <p:spPr/>
        <p:txBody>
          <a:bodyPr/>
          <a:lstStyle>
            <a:lvl1pPr>
              <a:defRPr/>
            </a:lvl1pPr>
          </a:lstStyle>
          <a:p>
            <a:pPr>
              <a:defRPr/>
            </a:pPr>
            <a:endParaRPr lang="fr-FR"/>
          </a:p>
        </p:txBody>
      </p:sp>
      <p:sp>
        <p:nvSpPr>
          <p:cNvPr id="5" name="Espace réservé du numéro de diapositive 5"/>
          <p:cNvSpPr>
            <a:spLocks noGrp="1"/>
          </p:cNvSpPr>
          <p:nvPr>
            <p:ph type="sldNum" sz="quarter" idx="12"/>
          </p:nvPr>
        </p:nvSpPr>
        <p:spPr/>
        <p:txBody>
          <a:bodyPr/>
          <a:lstStyle>
            <a:lvl1pPr>
              <a:defRPr/>
            </a:lvl1pPr>
          </a:lstStyle>
          <a:p>
            <a:pPr>
              <a:defRPr/>
            </a:pPr>
            <a:fld id="{D0CD3046-38EA-470F-8399-34B1DDA66838}" type="slidenum">
              <a:rPr lang="fr-FR"/>
              <a:pPr>
                <a:defRPr/>
              </a:pPr>
              <a:t>‹N°›</a:t>
            </a:fld>
            <a:endParaRPr lang="fr-FR"/>
          </a:p>
        </p:txBody>
      </p:sp>
    </p:spTree>
    <p:extLst>
      <p:ext uri="{BB962C8B-B14F-4D97-AF65-F5344CB8AC3E}">
        <p14:creationId xmlns:p14="http://schemas.microsoft.com/office/powerpoint/2010/main" val="7937653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6" name="Freihandform: Form 18">
            <a:extLst>
              <a:ext uri="{FF2B5EF4-FFF2-40B4-BE49-F238E27FC236}">
                <a16:creationId xmlns:a16="http://schemas.microsoft.com/office/drawing/2014/main" id="{C8B4BE4E-AAEF-4AD2-BAF8-09809628EA53}"/>
              </a:ext>
            </a:extLst>
          </p:cNvPr>
          <p:cNvSpPr>
            <a:spLocks/>
          </p:cNvSpPr>
          <p:nvPr userDrawn="1"/>
        </p:nvSpPr>
        <p:spPr bwMode="auto">
          <a:xfrm>
            <a:off x="9070109" y="5957454"/>
            <a:ext cx="3121891" cy="900545"/>
          </a:xfrm>
          <a:custGeom>
            <a:avLst/>
            <a:gdLst>
              <a:gd name="connsiteX0" fmla="*/ 2956234 w 2956234"/>
              <a:gd name="connsiteY0" fmla="*/ 0 h 847102"/>
              <a:gd name="connsiteX1" fmla="*/ 2956234 w 2956234"/>
              <a:gd name="connsiteY1" fmla="*/ 847102 h 847102"/>
              <a:gd name="connsiteX2" fmla="*/ 0 w 2956234"/>
              <a:gd name="connsiteY2" fmla="*/ 847102 h 847102"/>
            </a:gdLst>
            <a:ahLst/>
            <a:cxnLst>
              <a:cxn ang="0">
                <a:pos x="connsiteX0" y="connsiteY0"/>
              </a:cxn>
              <a:cxn ang="0">
                <a:pos x="connsiteX1" y="connsiteY1"/>
              </a:cxn>
              <a:cxn ang="0">
                <a:pos x="connsiteX2" y="connsiteY2"/>
              </a:cxn>
            </a:cxnLst>
            <a:rect l="l" t="t" r="r" b="b"/>
            <a:pathLst>
              <a:path w="2956234" h="847102">
                <a:moveTo>
                  <a:pt x="2956234" y="0"/>
                </a:moveTo>
                <a:lnTo>
                  <a:pt x="2956234" y="847102"/>
                </a:lnTo>
                <a:lnTo>
                  <a:pt x="0" y="847102"/>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sz="1800" dirty="0">
              <a:latin typeface="Avenir Next LT Pro" panose="020B0504020202020204" pitchFamily="34" charset="0"/>
            </a:endParaRPr>
          </a:p>
        </p:txBody>
      </p:sp>
      <p:sp>
        <p:nvSpPr>
          <p:cNvPr id="2" name="Titre 1">
            <a:extLst>
              <a:ext uri="{FF2B5EF4-FFF2-40B4-BE49-F238E27FC236}">
                <a16:creationId xmlns:a16="http://schemas.microsoft.com/office/drawing/2014/main" id="{0C5ACD78-595F-468B-AD32-9316383B6CE6}"/>
              </a:ext>
            </a:extLst>
          </p:cNvPr>
          <p:cNvSpPr>
            <a:spLocks noGrp="1"/>
          </p:cNvSpPr>
          <p:nvPr>
            <p:ph type="title"/>
          </p:nvPr>
        </p:nvSpPr>
        <p:spPr/>
        <p:txBody>
          <a:bodyPr/>
          <a:lstStyle/>
          <a:p>
            <a:r>
              <a:rPr lang="fr-FR"/>
              <a:t>Modifiez le style du titre</a:t>
            </a:r>
          </a:p>
        </p:txBody>
      </p:sp>
      <p:sp>
        <p:nvSpPr>
          <p:cNvPr id="3" name="Espace réservé du numéro de diapositive 2">
            <a:extLst>
              <a:ext uri="{FF2B5EF4-FFF2-40B4-BE49-F238E27FC236}">
                <a16:creationId xmlns:a16="http://schemas.microsoft.com/office/drawing/2014/main" id="{61900967-DE7C-430E-AEF5-2974312C6813}"/>
              </a:ext>
            </a:extLst>
          </p:cNvPr>
          <p:cNvSpPr>
            <a:spLocks noGrp="1"/>
          </p:cNvSpPr>
          <p:nvPr>
            <p:ph type="sldNum" sz="quarter" idx="10"/>
          </p:nvPr>
        </p:nvSpPr>
        <p:spPr/>
        <p:txBody>
          <a:bodyPr/>
          <a:lstStyle/>
          <a:p>
            <a:fld id="{82EA1D04-CA53-4DE3-84A8-2B63E41036C9}" type="slidenum">
              <a:rPr lang="de-DE" smtClean="0"/>
              <a:pPr/>
              <a:t>‹N°›</a:t>
            </a:fld>
            <a:endParaRPr lang="de-DE"/>
          </a:p>
        </p:txBody>
      </p:sp>
      <p:sp>
        <p:nvSpPr>
          <p:cNvPr id="4" name="Espace réservé de la date 3">
            <a:extLst>
              <a:ext uri="{FF2B5EF4-FFF2-40B4-BE49-F238E27FC236}">
                <a16:creationId xmlns:a16="http://schemas.microsoft.com/office/drawing/2014/main" id="{7EE78582-EFF8-4078-A0E8-6E01FA89DA46}"/>
              </a:ext>
            </a:extLst>
          </p:cNvPr>
          <p:cNvSpPr>
            <a:spLocks noGrp="1"/>
          </p:cNvSpPr>
          <p:nvPr>
            <p:ph type="dt" sz="half" idx="11"/>
          </p:nvPr>
        </p:nvSpPr>
        <p:spPr/>
        <p:txBody>
          <a:bodyPr/>
          <a:lstStyle/>
          <a:p>
            <a:r>
              <a:rPr lang="de-DE"/>
              <a:t>Confidentiel|   </a:t>
            </a:r>
            <a:fld id="{FC89AA29-A18B-45E6-A6DD-E693AF6AAD3A}" type="datetimeFigureOut">
              <a:rPr lang="de-DE" smtClean="0"/>
              <a:pPr/>
              <a:t>11.01.2024</a:t>
            </a:fld>
            <a:endParaRPr lang="de-DE"/>
          </a:p>
        </p:txBody>
      </p:sp>
      <p:sp>
        <p:nvSpPr>
          <p:cNvPr id="9" name="Espace réservé du contenu 2">
            <a:extLst>
              <a:ext uri="{FF2B5EF4-FFF2-40B4-BE49-F238E27FC236}">
                <a16:creationId xmlns:a16="http://schemas.microsoft.com/office/drawing/2014/main" id="{AE42FA1F-E4D2-48B3-9997-8B04AC9694F1}"/>
              </a:ext>
            </a:extLst>
          </p:cNvPr>
          <p:cNvSpPr>
            <a:spLocks noGrp="1"/>
          </p:cNvSpPr>
          <p:nvPr>
            <p:ph idx="1"/>
          </p:nvPr>
        </p:nvSpPr>
        <p:spPr>
          <a:xfrm>
            <a:off x="838200" y="1825625"/>
            <a:ext cx="10515600" cy="4351338"/>
          </a:xfrm>
          <a:prstGeom prst="rect">
            <a:avLst/>
          </a:prstGeom>
        </p:spPr>
        <p:txBody>
          <a:bodyPr/>
          <a:lstStyle>
            <a:lvl1pPr marL="228600" indent="-228600">
              <a:buFont typeface="Avenir LT Std 45 Book" panose="020B0502020203020204" pitchFamily="34" charset="0"/>
              <a:buChar char="\"/>
              <a:defRPr>
                <a:latin typeface="Avenir Next LT Pro" panose="020B0504020202020204" pitchFamily="34" charset="0"/>
              </a:defRPr>
            </a:lvl1pPr>
            <a:lvl2pPr marL="685800" indent="-228600">
              <a:buFont typeface="Avenir LT Std 45 Book" panose="020B0502020203020204" pitchFamily="34" charset="0"/>
              <a:buChar char="\"/>
              <a:defRPr>
                <a:latin typeface="Avenir Next LT Pro" panose="020B0504020202020204" pitchFamily="34" charset="0"/>
              </a:defRPr>
            </a:lvl2pPr>
            <a:lvl3pPr marL="1143000" indent="-228600">
              <a:buFont typeface="Avenir LT Std 45 Book" panose="020B0502020203020204" pitchFamily="34" charset="0"/>
              <a:buChar char="\"/>
              <a:defRPr>
                <a:latin typeface="Avenir Next LT Pro" panose="020B0504020202020204" pitchFamily="34" charset="0"/>
              </a:defRPr>
            </a:lvl3pPr>
            <a:lvl4pPr marL="1600200" indent="-228600">
              <a:buFont typeface="Avenir LT Std 45 Book" panose="020B0502020203020204" pitchFamily="34" charset="0"/>
              <a:buChar char="\"/>
              <a:defRPr>
                <a:solidFill>
                  <a:srgbClr val="004282"/>
                </a:solidFill>
                <a:latin typeface="Avenir Next LT Pro" panose="020B0504020202020204" pitchFamily="34" charset="0"/>
              </a:defRPr>
            </a:lvl4pPr>
            <a:lvl5pPr marL="2057400" indent="-228600">
              <a:buFont typeface="Avenir LT Std 45 Book" panose="020B0502020203020204" pitchFamily="34" charset="0"/>
              <a:buChar char="\"/>
              <a:defRPr>
                <a:solidFill>
                  <a:srgbClr val="004282"/>
                </a:solidFill>
                <a:latin typeface="Avenir Next LT Pro" panose="020B0504020202020204" pitchFamily="34" charset="0"/>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5" name="Image 4" descr="Une image contenant texte, Police, capture d’écran, Graphique&#10;&#10;Description générée automatiquement">
            <a:extLst>
              <a:ext uri="{FF2B5EF4-FFF2-40B4-BE49-F238E27FC236}">
                <a16:creationId xmlns:a16="http://schemas.microsoft.com/office/drawing/2014/main" id="{865C8357-D13E-CBF6-0596-8C7E0F19142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385260" y="5634713"/>
            <a:ext cx="988576" cy="843906"/>
          </a:xfrm>
          <a:prstGeom prst="rect">
            <a:avLst/>
          </a:prstGeom>
        </p:spPr>
      </p:pic>
    </p:spTree>
    <p:extLst>
      <p:ext uri="{BB962C8B-B14F-4D97-AF65-F5344CB8AC3E}">
        <p14:creationId xmlns:p14="http://schemas.microsoft.com/office/powerpoint/2010/main" val="18819130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Metro title sheet 1">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53301482-A521-0301-F006-17FFFF02C15E}"/>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t="51824" b="12990"/>
          <a:stretch/>
        </p:blipFill>
        <p:spPr>
          <a:xfrm>
            <a:off x="0" y="0"/>
            <a:ext cx="12192000" cy="6049108"/>
          </a:xfrm>
          <a:prstGeom prst="rect">
            <a:avLst/>
          </a:prstGeom>
        </p:spPr>
      </p:pic>
      <p:sp>
        <p:nvSpPr>
          <p:cNvPr id="9" name="Freihandform: Form 8">
            <a:extLst>
              <a:ext uri="{FF2B5EF4-FFF2-40B4-BE49-F238E27FC236}">
                <a16:creationId xmlns:a16="http://schemas.microsoft.com/office/drawing/2014/main" id="{E0BCB9D1-D1CD-401F-99FD-1C7A59FE932A}"/>
              </a:ext>
            </a:extLst>
          </p:cNvPr>
          <p:cNvSpPr>
            <a:spLocks/>
          </p:cNvSpPr>
          <p:nvPr userDrawn="1"/>
        </p:nvSpPr>
        <p:spPr bwMode="auto">
          <a:xfrm>
            <a:off x="0" y="1823701"/>
            <a:ext cx="12192000" cy="5034300"/>
          </a:xfrm>
          <a:custGeom>
            <a:avLst/>
            <a:gdLst>
              <a:gd name="connsiteX0" fmla="*/ 12192000 w 12192000"/>
              <a:gd name="connsiteY0" fmla="*/ 0 h 5034300"/>
              <a:gd name="connsiteX1" fmla="*/ 12192000 w 12192000"/>
              <a:gd name="connsiteY1" fmla="*/ 5034300 h 5034300"/>
              <a:gd name="connsiteX2" fmla="*/ 0 w 12192000"/>
              <a:gd name="connsiteY2" fmla="*/ 5034300 h 5034300"/>
              <a:gd name="connsiteX3" fmla="*/ 0 w 12192000"/>
              <a:gd name="connsiteY3" fmla="*/ 3495827 h 5034300"/>
            </a:gdLst>
            <a:ahLst/>
            <a:cxnLst>
              <a:cxn ang="0">
                <a:pos x="connsiteX0" y="connsiteY0"/>
              </a:cxn>
              <a:cxn ang="0">
                <a:pos x="connsiteX1" y="connsiteY1"/>
              </a:cxn>
              <a:cxn ang="0">
                <a:pos x="connsiteX2" y="connsiteY2"/>
              </a:cxn>
              <a:cxn ang="0">
                <a:pos x="connsiteX3" y="connsiteY3"/>
              </a:cxn>
            </a:cxnLst>
            <a:rect l="l" t="t" r="r" b="b"/>
            <a:pathLst>
              <a:path w="12192000" h="5034300">
                <a:moveTo>
                  <a:pt x="12192000" y="0"/>
                </a:moveTo>
                <a:lnTo>
                  <a:pt x="12192000" y="5034300"/>
                </a:lnTo>
                <a:lnTo>
                  <a:pt x="0" y="5034300"/>
                </a:lnTo>
                <a:lnTo>
                  <a:pt x="0" y="3495827"/>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dirty="0">
              <a:latin typeface="Avenir Next LT Pro" panose="020B0504020202020204" pitchFamily="34" charset="0"/>
            </a:endParaRPr>
          </a:p>
        </p:txBody>
      </p:sp>
      <p:sp>
        <p:nvSpPr>
          <p:cNvPr id="7" name="Textplatzhalter 2">
            <a:extLst>
              <a:ext uri="{FF2B5EF4-FFF2-40B4-BE49-F238E27FC236}">
                <a16:creationId xmlns:a16="http://schemas.microsoft.com/office/drawing/2014/main" id="{A6FAACFB-122C-4C31-B980-670C94BEA44B}"/>
              </a:ext>
            </a:extLst>
          </p:cNvPr>
          <p:cNvSpPr>
            <a:spLocks noGrp="1"/>
          </p:cNvSpPr>
          <p:nvPr>
            <p:ph type="body" sz="quarter" idx="10" hasCustomPrompt="1"/>
          </p:nvPr>
        </p:nvSpPr>
        <p:spPr>
          <a:xfrm>
            <a:off x="3204376" y="4539125"/>
            <a:ext cx="5796501" cy="2100345"/>
          </a:xfrm>
          <a:prstGeom prst="rect">
            <a:avLst/>
          </a:prstGeom>
        </p:spPr>
        <p:txBody>
          <a:bodyPr/>
          <a:lstStyle>
            <a:lvl1pPr marL="0" indent="0" algn="ctr">
              <a:lnSpc>
                <a:spcPts val="4500"/>
              </a:lnSpc>
              <a:spcBef>
                <a:spcPts val="0"/>
              </a:spcBef>
              <a:buNone/>
              <a:defRPr sz="5400" b="1" cap="all" baseline="0">
                <a:solidFill>
                  <a:schemeClr val="accent1"/>
                </a:solidFill>
                <a:latin typeface="Avenir Next LT Pro" panose="020B0504020202020204" pitchFamily="34" charset="0"/>
              </a:defRPr>
            </a:lvl1pPr>
          </a:lstStyle>
          <a:p>
            <a:pPr lvl="0"/>
            <a:r>
              <a:rPr lang="de-DE"/>
              <a:t>TITRE PAGE</a:t>
            </a:r>
            <a:br>
              <a:rPr lang="de-DE"/>
            </a:br>
            <a:r>
              <a:rPr lang="de-DE"/>
              <a:t>VERSION 1</a:t>
            </a:r>
          </a:p>
        </p:txBody>
      </p:sp>
      <p:pic>
        <p:nvPicPr>
          <p:cNvPr id="3" name="Image 2" descr="Une image contenant texte, Police, Graphique, capture d’écran&#10;&#10;Description générée automatiquement">
            <a:extLst>
              <a:ext uri="{FF2B5EF4-FFF2-40B4-BE49-F238E27FC236}">
                <a16:creationId xmlns:a16="http://schemas.microsoft.com/office/drawing/2014/main" id="{43FC18CA-8914-9163-5764-FD3892BC494E}"/>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5221222" y="2318875"/>
            <a:ext cx="1749556" cy="1493523"/>
          </a:xfrm>
          <a:prstGeom prst="rect">
            <a:avLst/>
          </a:prstGeom>
        </p:spPr>
      </p:pic>
    </p:spTree>
    <p:custDataLst>
      <p:tags r:id="rId1"/>
    </p:custDataLst>
    <p:extLst>
      <p:ext uri="{BB962C8B-B14F-4D97-AF65-F5344CB8AC3E}">
        <p14:creationId xmlns:p14="http://schemas.microsoft.com/office/powerpoint/2010/main" val="14957897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Metro title sheet 1_2">
    <p:spTree>
      <p:nvGrpSpPr>
        <p:cNvPr id="1" name=""/>
        <p:cNvGrpSpPr/>
        <p:nvPr/>
      </p:nvGrpSpPr>
      <p:grpSpPr>
        <a:xfrm>
          <a:off x="0" y="0"/>
          <a:ext cx="0" cy="0"/>
          <a:chOff x="0" y="0"/>
          <a:chExt cx="0" cy="0"/>
        </a:xfrm>
      </p:grpSpPr>
      <p:sp>
        <p:nvSpPr>
          <p:cNvPr id="6" name="Freihandform: Form 5">
            <a:extLst>
              <a:ext uri="{FF2B5EF4-FFF2-40B4-BE49-F238E27FC236}">
                <a16:creationId xmlns:a16="http://schemas.microsoft.com/office/drawing/2014/main" id="{32913134-5769-4032-B519-54819F1CABD8}"/>
              </a:ext>
            </a:extLst>
          </p:cNvPr>
          <p:cNvSpPr>
            <a:spLocks/>
          </p:cNvSpPr>
          <p:nvPr userDrawn="1"/>
        </p:nvSpPr>
        <p:spPr bwMode="auto">
          <a:xfrm>
            <a:off x="0" y="1823701"/>
            <a:ext cx="12192000" cy="5034300"/>
          </a:xfrm>
          <a:custGeom>
            <a:avLst/>
            <a:gdLst>
              <a:gd name="connsiteX0" fmla="*/ 12192000 w 12192000"/>
              <a:gd name="connsiteY0" fmla="*/ 0 h 5034300"/>
              <a:gd name="connsiteX1" fmla="*/ 12192000 w 12192000"/>
              <a:gd name="connsiteY1" fmla="*/ 5034300 h 5034300"/>
              <a:gd name="connsiteX2" fmla="*/ 0 w 12192000"/>
              <a:gd name="connsiteY2" fmla="*/ 5034300 h 5034300"/>
              <a:gd name="connsiteX3" fmla="*/ 0 w 12192000"/>
              <a:gd name="connsiteY3" fmla="*/ 3495827 h 5034300"/>
            </a:gdLst>
            <a:ahLst/>
            <a:cxnLst>
              <a:cxn ang="0">
                <a:pos x="connsiteX0" y="connsiteY0"/>
              </a:cxn>
              <a:cxn ang="0">
                <a:pos x="connsiteX1" y="connsiteY1"/>
              </a:cxn>
              <a:cxn ang="0">
                <a:pos x="connsiteX2" y="connsiteY2"/>
              </a:cxn>
              <a:cxn ang="0">
                <a:pos x="connsiteX3" y="connsiteY3"/>
              </a:cxn>
            </a:cxnLst>
            <a:rect l="l" t="t" r="r" b="b"/>
            <a:pathLst>
              <a:path w="12192000" h="5034300">
                <a:moveTo>
                  <a:pt x="12192000" y="0"/>
                </a:moveTo>
                <a:lnTo>
                  <a:pt x="12192000" y="5034300"/>
                </a:lnTo>
                <a:lnTo>
                  <a:pt x="0" y="5034300"/>
                </a:lnTo>
                <a:lnTo>
                  <a:pt x="0" y="3495827"/>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dirty="0">
              <a:latin typeface="Avenir Next LT Pro" panose="020B0504020202020204" pitchFamily="34" charset="0"/>
            </a:endParaRPr>
          </a:p>
        </p:txBody>
      </p:sp>
      <p:sp>
        <p:nvSpPr>
          <p:cNvPr id="23" name="Bildplatzhalter 22">
            <a:extLst>
              <a:ext uri="{FF2B5EF4-FFF2-40B4-BE49-F238E27FC236}">
                <a16:creationId xmlns:a16="http://schemas.microsoft.com/office/drawing/2014/main" id="{7CB03318-A36A-4728-AB14-B4B971797AC0}"/>
              </a:ext>
            </a:extLst>
          </p:cNvPr>
          <p:cNvSpPr>
            <a:spLocks noGrp="1"/>
          </p:cNvSpPr>
          <p:nvPr>
            <p:ph type="pic" sz="quarter" idx="11"/>
          </p:nvPr>
        </p:nvSpPr>
        <p:spPr>
          <a:xfrm>
            <a:off x="-3929" y="0"/>
            <a:ext cx="12193576" cy="5321958"/>
          </a:xfrm>
          <a:custGeom>
            <a:avLst/>
            <a:gdLst>
              <a:gd name="connsiteX0" fmla="*/ 0 w 12193576"/>
              <a:gd name="connsiteY0" fmla="*/ 0 h 5321958"/>
              <a:gd name="connsiteX1" fmla="*/ 12191999 w 12193576"/>
              <a:gd name="connsiteY1" fmla="*/ 0 h 5321958"/>
              <a:gd name="connsiteX2" fmla="*/ 12193576 w 12193576"/>
              <a:gd name="connsiteY2" fmla="*/ 1825130 h 5321958"/>
              <a:gd name="connsiteX3" fmla="*/ 6915587 w 12193576"/>
              <a:gd name="connsiteY3" fmla="*/ 3338732 h 5321958"/>
              <a:gd name="connsiteX4" fmla="*/ 5277631 w 12193576"/>
              <a:gd name="connsiteY4" fmla="*/ 3338732 h 5321958"/>
              <a:gd name="connsiteX5" fmla="*/ 5277631 w 12193576"/>
              <a:gd name="connsiteY5" fmla="*/ 3808459 h 5321958"/>
              <a:gd name="connsiteX6" fmla="*/ 0 w 12193576"/>
              <a:gd name="connsiteY6" fmla="*/ 5321958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8459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3697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80012 w 12193576"/>
              <a:gd name="connsiteY5" fmla="*/ 3801316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1316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3698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170475 w 12193576"/>
              <a:gd name="connsiteY5" fmla="*/ 3941811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8461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3699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3699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6080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80012 w 12193576"/>
              <a:gd name="connsiteY4" fmla="*/ 3338732 h 5321958"/>
              <a:gd name="connsiteX5" fmla="*/ 5277631 w 12193576"/>
              <a:gd name="connsiteY5" fmla="*/ 3806080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80012 w 12193576"/>
              <a:gd name="connsiteY4" fmla="*/ 3338732 h 5321958"/>
              <a:gd name="connsiteX5" fmla="*/ 5277631 w 12193576"/>
              <a:gd name="connsiteY5" fmla="*/ 3806080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80012 w 12193576"/>
              <a:gd name="connsiteY4" fmla="*/ 3338732 h 5321958"/>
              <a:gd name="connsiteX5" fmla="*/ 5277631 w 12193576"/>
              <a:gd name="connsiteY5" fmla="*/ 3806080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80012 w 12193576"/>
              <a:gd name="connsiteY4" fmla="*/ 3338732 h 5321958"/>
              <a:gd name="connsiteX5" fmla="*/ 5277631 w 12193576"/>
              <a:gd name="connsiteY5" fmla="*/ 3806080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6080 h 5321958"/>
              <a:gd name="connsiteX6" fmla="*/ 0 w 12193576"/>
              <a:gd name="connsiteY6" fmla="*/ 5321958 h 5321958"/>
              <a:gd name="connsiteX7" fmla="*/ 0 w 12193576"/>
              <a:gd name="connsiteY7" fmla="*/ 0 h 5321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3576" h="5321958">
                <a:moveTo>
                  <a:pt x="0" y="0"/>
                </a:moveTo>
                <a:lnTo>
                  <a:pt x="12191999" y="0"/>
                </a:lnTo>
                <a:cubicBezTo>
                  <a:pt x="12192525" y="608377"/>
                  <a:pt x="12193050" y="1216753"/>
                  <a:pt x="12193576" y="1825130"/>
                </a:cubicBezTo>
                <a:lnTo>
                  <a:pt x="6906062" y="3338732"/>
                </a:lnTo>
                <a:lnTo>
                  <a:pt x="5277631" y="3338732"/>
                </a:lnTo>
                <a:cubicBezTo>
                  <a:pt x="5278425" y="3492927"/>
                  <a:pt x="5276837" y="3651885"/>
                  <a:pt x="5277631" y="3806080"/>
                </a:cubicBezTo>
                <a:lnTo>
                  <a:pt x="0" y="5321958"/>
                </a:lnTo>
                <a:lnTo>
                  <a:pt x="0" y="0"/>
                </a:lnTo>
                <a:close/>
              </a:path>
            </a:pathLst>
          </a:custGeom>
          <a:solidFill>
            <a:schemeClr val="bg1">
              <a:lumMod val="95000"/>
            </a:schemeClr>
          </a:solidFill>
        </p:spPr>
        <p:txBody>
          <a:bodyPr wrap="square" lIns="108000" tIns="108000" rIns="108000">
            <a:noAutofit/>
          </a:bodyPr>
          <a:lstStyle>
            <a:lvl1pPr marL="0" marR="0" indent="0" algn="l" defTabSz="914400" rtl="0" eaLnBrk="1" fontAlgn="auto" latinLnBrk="0" hangingPunct="1">
              <a:lnSpc>
                <a:spcPct val="90000"/>
              </a:lnSpc>
              <a:spcBef>
                <a:spcPts val="1000"/>
              </a:spcBef>
              <a:spcAft>
                <a:spcPts val="0"/>
              </a:spcAft>
              <a:buClr>
                <a:schemeClr val="tx1"/>
              </a:buClr>
              <a:buSzTx/>
              <a:buFont typeface="CA Metro" panose="00000500000000000000" pitchFamily="2" charset="0"/>
              <a:buNone/>
              <a:tabLst/>
              <a:defRPr sz="2000"/>
            </a:lvl1pPr>
          </a:lstStyle>
          <a:p>
            <a:pPr marL="0" marR="0" lvl="0" indent="0" algn="l" defTabSz="914400" rtl="0" eaLnBrk="1" fontAlgn="auto" latinLnBrk="0" hangingPunct="1">
              <a:lnSpc>
                <a:spcPct val="90000"/>
              </a:lnSpc>
              <a:spcBef>
                <a:spcPts val="1000"/>
              </a:spcBef>
              <a:spcAft>
                <a:spcPts val="0"/>
              </a:spcAft>
              <a:buClr>
                <a:schemeClr val="tx1"/>
              </a:buClr>
              <a:buSzTx/>
              <a:buFont typeface="CA Metro" panose="00000500000000000000" pitchFamily="2" charset="0"/>
              <a:buNone/>
              <a:tabLst/>
              <a:defRPr/>
            </a:pPr>
            <a:r>
              <a:rPr lang="fr-FR"/>
              <a:t>Cliquez sur l'icône pour ajouter une image</a:t>
            </a:r>
            <a:endParaRPr lang="de-DE"/>
          </a:p>
        </p:txBody>
      </p:sp>
      <p:sp>
        <p:nvSpPr>
          <p:cNvPr id="7" name="Textplatzhalter 2">
            <a:extLst>
              <a:ext uri="{FF2B5EF4-FFF2-40B4-BE49-F238E27FC236}">
                <a16:creationId xmlns:a16="http://schemas.microsoft.com/office/drawing/2014/main" id="{20A5EE44-B491-4E48-A225-8E0608DAFD27}"/>
              </a:ext>
            </a:extLst>
          </p:cNvPr>
          <p:cNvSpPr>
            <a:spLocks noGrp="1"/>
          </p:cNvSpPr>
          <p:nvPr>
            <p:ph type="body" sz="quarter" idx="10" hasCustomPrompt="1"/>
          </p:nvPr>
        </p:nvSpPr>
        <p:spPr>
          <a:xfrm>
            <a:off x="3204376" y="4539125"/>
            <a:ext cx="5796501" cy="2100345"/>
          </a:xfrm>
          <a:prstGeom prst="rect">
            <a:avLst/>
          </a:prstGeom>
        </p:spPr>
        <p:txBody>
          <a:bodyPr/>
          <a:lstStyle>
            <a:lvl1pPr marL="0" indent="0" algn="ctr">
              <a:lnSpc>
                <a:spcPts val="4500"/>
              </a:lnSpc>
              <a:spcBef>
                <a:spcPts val="0"/>
              </a:spcBef>
              <a:buNone/>
              <a:defRPr sz="5400" b="1" cap="all" baseline="0">
                <a:solidFill>
                  <a:schemeClr val="accent1"/>
                </a:solidFill>
                <a:latin typeface="Avenir Next LT Pro" panose="020B0504020202020204" pitchFamily="34" charset="0"/>
              </a:defRPr>
            </a:lvl1pPr>
          </a:lstStyle>
          <a:p>
            <a:pPr lvl="0"/>
            <a:r>
              <a:rPr lang="de-DE"/>
              <a:t>TITRE PAGE</a:t>
            </a:r>
            <a:br>
              <a:rPr lang="de-DE"/>
            </a:br>
            <a:r>
              <a:rPr lang="de-DE"/>
              <a:t>VERSION 1</a:t>
            </a:r>
          </a:p>
        </p:txBody>
      </p:sp>
      <p:pic>
        <p:nvPicPr>
          <p:cNvPr id="8" name="Image 7" descr="Une image contenant noir, signe, assiette, horloge&#10;&#10;Description générée automatiquement">
            <a:extLst>
              <a:ext uri="{FF2B5EF4-FFF2-40B4-BE49-F238E27FC236}">
                <a16:creationId xmlns:a16="http://schemas.microsoft.com/office/drawing/2014/main" id="{A451AF11-35A7-4410-BBE9-1FB4A85A5F8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21854"/>
          <a:stretch/>
        </p:blipFill>
        <p:spPr>
          <a:xfrm>
            <a:off x="5278790" y="3342266"/>
            <a:ext cx="1634420" cy="500061"/>
          </a:xfrm>
          <a:prstGeom prst="rect">
            <a:avLst/>
          </a:prstGeom>
        </p:spPr>
      </p:pic>
    </p:spTree>
    <p:custDataLst>
      <p:tags r:id="rId1"/>
    </p:custDataLst>
    <p:extLst>
      <p:ext uri="{BB962C8B-B14F-4D97-AF65-F5344CB8AC3E}">
        <p14:creationId xmlns:p14="http://schemas.microsoft.com/office/powerpoint/2010/main" val="36428227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yellow background">
    <p:bg>
      <p:bgPr>
        <a:solidFill>
          <a:srgbClr val="FFE500"/>
        </a:solidFill>
        <a:effectLst/>
      </p:bgPr>
    </p:bg>
    <p:spTree>
      <p:nvGrpSpPr>
        <p:cNvPr id="1" name=""/>
        <p:cNvGrpSpPr/>
        <p:nvPr/>
      </p:nvGrpSpPr>
      <p:grpSpPr>
        <a:xfrm>
          <a:off x="0" y="0"/>
          <a:ext cx="0" cy="0"/>
          <a:chOff x="0" y="0"/>
          <a:chExt cx="0" cy="0"/>
        </a:xfrm>
      </p:grpSpPr>
      <p:sp>
        <p:nvSpPr>
          <p:cNvPr id="2" name="Textplatzhalter 4">
            <a:extLst>
              <a:ext uri="{FF2B5EF4-FFF2-40B4-BE49-F238E27FC236}">
                <a16:creationId xmlns:a16="http://schemas.microsoft.com/office/drawing/2014/main" id="{C23E6162-B898-46CF-8A52-1022F5787147}"/>
              </a:ext>
            </a:extLst>
          </p:cNvPr>
          <p:cNvSpPr>
            <a:spLocks noGrp="1"/>
          </p:cNvSpPr>
          <p:nvPr>
            <p:ph type="body" sz="quarter" idx="39" hasCustomPrompt="1"/>
          </p:nvPr>
        </p:nvSpPr>
        <p:spPr>
          <a:xfrm>
            <a:off x="2045581" y="1223809"/>
            <a:ext cx="2544149" cy="5075871"/>
          </a:xfrm>
          <a:custGeom>
            <a:avLst/>
            <a:gdLst>
              <a:gd name="connsiteX0" fmla="*/ 0 w 2916239"/>
              <a:gd name="connsiteY0" fmla="*/ 0 h 4677198"/>
              <a:gd name="connsiteX1" fmla="*/ 2916239 w 2916239"/>
              <a:gd name="connsiteY1" fmla="*/ 0 h 4677198"/>
              <a:gd name="connsiteX2" fmla="*/ 2916239 w 2916239"/>
              <a:gd name="connsiteY2" fmla="*/ 4677198 h 4677198"/>
              <a:gd name="connsiteX3" fmla="*/ 0 w 2916239"/>
              <a:gd name="connsiteY3" fmla="*/ 4677198 h 4677198"/>
              <a:gd name="connsiteX4" fmla="*/ 0 w 2916239"/>
              <a:gd name="connsiteY4" fmla="*/ 0 h 4677198"/>
              <a:gd name="connsiteX0" fmla="*/ 0 w 2916239"/>
              <a:gd name="connsiteY0" fmla="*/ 0 h 5518079"/>
              <a:gd name="connsiteX1" fmla="*/ 2916239 w 2916239"/>
              <a:gd name="connsiteY1" fmla="*/ 0 h 5518079"/>
              <a:gd name="connsiteX2" fmla="*/ 2916239 w 2916239"/>
              <a:gd name="connsiteY2" fmla="*/ 4677198 h 5518079"/>
              <a:gd name="connsiteX3" fmla="*/ 0 w 2916239"/>
              <a:gd name="connsiteY3" fmla="*/ 5518079 h 5518079"/>
              <a:gd name="connsiteX4" fmla="*/ 0 w 2916239"/>
              <a:gd name="connsiteY4" fmla="*/ 0 h 55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6239" h="5518079">
                <a:moveTo>
                  <a:pt x="0" y="0"/>
                </a:moveTo>
                <a:lnTo>
                  <a:pt x="2916239" y="0"/>
                </a:lnTo>
                <a:lnTo>
                  <a:pt x="2916239" y="4677198"/>
                </a:lnTo>
                <a:lnTo>
                  <a:pt x="0" y="5518079"/>
                </a:lnTo>
                <a:lnTo>
                  <a:pt x="0" y="0"/>
                </a:lnTo>
                <a:close/>
              </a:path>
            </a:pathLst>
          </a:custGeom>
          <a:solidFill>
            <a:schemeClr val="bg1"/>
          </a:solidFill>
        </p:spPr>
        <p:txBody>
          <a:bodyPr/>
          <a:lstStyle>
            <a:lvl1pPr marL="0" indent="0">
              <a:buNone/>
              <a:defRPr/>
            </a:lvl1pPr>
          </a:lstStyle>
          <a:p>
            <a:pPr lvl="0"/>
            <a:r>
              <a:rPr lang="de-DE"/>
              <a:t> </a:t>
            </a:r>
          </a:p>
        </p:txBody>
      </p:sp>
      <p:sp>
        <p:nvSpPr>
          <p:cNvPr id="3" name="Textplatzhalter 4">
            <a:extLst>
              <a:ext uri="{FF2B5EF4-FFF2-40B4-BE49-F238E27FC236}">
                <a16:creationId xmlns:a16="http://schemas.microsoft.com/office/drawing/2014/main" id="{DCB1D0A2-E69B-4E28-90A6-E05A3C6701B7}"/>
              </a:ext>
            </a:extLst>
          </p:cNvPr>
          <p:cNvSpPr>
            <a:spLocks noGrp="1"/>
          </p:cNvSpPr>
          <p:nvPr>
            <p:ph type="body" sz="quarter" idx="40" hasCustomPrompt="1"/>
          </p:nvPr>
        </p:nvSpPr>
        <p:spPr>
          <a:xfrm>
            <a:off x="4847247" y="1223809"/>
            <a:ext cx="2544149" cy="5075871"/>
          </a:xfrm>
          <a:custGeom>
            <a:avLst/>
            <a:gdLst>
              <a:gd name="connsiteX0" fmla="*/ 0 w 2916239"/>
              <a:gd name="connsiteY0" fmla="*/ 0 h 4677198"/>
              <a:gd name="connsiteX1" fmla="*/ 2916239 w 2916239"/>
              <a:gd name="connsiteY1" fmla="*/ 0 h 4677198"/>
              <a:gd name="connsiteX2" fmla="*/ 2916239 w 2916239"/>
              <a:gd name="connsiteY2" fmla="*/ 4677198 h 4677198"/>
              <a:gd name="connsiteX3" fmla="*/ 0 w 2916239"/>
              <a:gd name="connsiteY3" fmla="*/ 4677198 h 4677198"/>
              <a:gd name="connsiteX4" fmla="*/ 0 w 2916239"/>
              <a:gd name="connsiteY4" fmla="*/ 0 h 4677198"/>
              <a:gd name="connsiteX0" fmla="*/ 0 w 2916239"/>
              <a:gd name="connsiteY0" fmla="*/ 0 h 5518079"/>
              <a:gd name="connsiteX1" fmla="*/ 2916239 w 2916239"/>
              <a:gd name="connsiteY1" fmla="*/ 0 h 5518079"/>
              <a:gd name="connsiteX2" fmla="*/ 2916239 w 2916239"/>
              <a:gd name="connsiteY2" fmla="*/ 4677198 h 5518079"/>
              <a:gd name="connsiteX3" fmla="*/ 0 w 2916239"/>
              <a:gd name="connsiteY3" fmla="*/ 5518079 h 5518079"/>
              <a:gd name="connsiteX4" fmla="*/ 0 w 2916239"/>
              <a:gd name="connsiteY4" fmla="*/ 0 h 55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6239" h="5518079">
                <a:moveTo>
                  <a:pt x="0" y="0"/>
                </a:moveTo>
                <a:lnTo>
                  <a:pt x="2916239" y="0"/>
                </a:lnTo>
                <a:lnTo>
                  <a:pt x="2916239" y="4677198"/>
                </a:lnTo>
                <a:lnTo>
                  <a:pt x="0" y="5518079"/>
                </a:lnTo>
                <a:lnTo>
                  <a:pt x="0" y="0"/>
                </a:lnTo>
                <a:close/>
              </a:path>
            </a:pathLst>
          </a:custGeom>
          <a:solidFill>
            <a:schemeClr val="bg1"/>
          </a:solidFill>
        </p:spPr>
        <p:txBody>
          <a:bodyPr/>
          <a:lstStyle>
            <a:lvl1pPr marL="0" indent="0">
              <a:buNone/>
              <a:defRPr/>
            </a:lvl1pPr>
          </a:lstStyle>
          <a:p>
            <a:pPr lvl="0"/>
            <a:r>
              <a:rPr lang="de-DE"/>
              <a:t> </a:t>
            </a:r>
          </a:p>
        </p:txBody>
      </p:sp>
      <p:sp>
        <p:nvSpPr>
          <p:cNvPr id="4" name="Textplatzhalter 2">
            <a:extLst>
              <a:ext uri="{FF2B5EF4-FFF2-40B4-BE49-F238E27FC236}">
                <a16:creationId xmlns:a16="http://schemas.microsoft.com/office/drawing/2014/main" id="{753D86CE-F0DB-49A0-9FC2-1DF33A2DD652}"/>
              </a:ext>
            </a:extLst>
          </p:cNvPr>
          <p:cNvSpPr>
            <a:spLocks noGrp="1"/>
          </p:cNvSpPr>
          <p:nvPr>
            <p:ph type="body" sz="quarter" idx="41" hasCustomPrompt="1"/>
          </p:nvPr>
        </p:nvSpPr>
        <p:spPr>
          <a:xfrm>
            <a:off x="4847245" y="1683143"/>
            <a:ext cx="2544151" cy="3785069"/>
          </a:xfrm>
          <a:prstGeom prst="rect">
            <a:avLst/>
          </a:prstGeom>
        </p:spPr>
        <p:txBody>
          <a:bodyPr>
            <a:noAutofit/>
          </a:bodyPr>
          <a:lstStyle>
            <a:lvl1pPr marL="0" indent="0" algn="ctr">
              <a:buNone/>
              <a:defRPr sz="7000" b="1" cap="all" baseline="0">
                <a:solidFill>
                  <a:schemeClr val="bg2"/>
                </a:solidFill>
                <a:latin typeface="Avenir Next LT Pro" panose="020B0504020202020204" pitchFamily="34" charset="0"/>
              </a:defRPr>
            </a:lvl1pPr>
          </a:lstStyle>
          <a:p>
            <a:pPr lvl="0"/>
            <a:r>
              <a:rPr lang="de-DE"/>
              <a:t>02</a:t>
            </a:r>
          </a:p>
        </p:txBody>
      </p:sp>
      <p:sp>
        <p:nvSpPr>
          <p:cNvPr id="5" name="Textplatzhalter 4">
            <a:extLst>
              <a:ext uri="{FF2B5EF4-FFF2-40B4-BE49-F238E27FC236}">
                <a16:creationId xmlns:a16="http://schemas.microsoft.com/office/drawing/2014/main" id="{F1470DA7-3FDF-4F35-B16F-26B0FCF568A0}"/>
              </a:ext>
            </a:extLst>
          </p:cNvPr>
          <p:cNvSpPr>
            <a:spLocks noGrp="1"/>
          </p:cNvSpPr>
          <p:nvPr>
            <p:ph type="body" sz="quarter" idx="42" hasCustomPrompt="1"/>
          </p:nvPr>
        </p:nvSpPr>
        <p:spPr>
          <a:xfrm>
            <a:off x="7641818" y="1223809"/>
            <a:ext cx="2544149" cy="5075871"/>
          </a:xfrm>
          <a:custGeom>
            <a:avLst/>
            <a:gdLst>
              <a:gd name="connsiteX0" fmla="*/ 0 w 2916239"/>
              <a:gd name="connsiteY0" fmla="*/ 0 h 4677198"/>
              <a:gd name="connsiteX1" fmla="*/ 2916239 w 2916239"/>
              <a:gd name="connsiteY1" fmla="*/ 0 h 4677198"/>
              <a:gd name="connsiteX2" fmla="*/ 2916239 w 2916239"/>
              <a:gd name="connsiteY2" fmla="*/ 4677198 h 4677198"/>
              <a:gd name="connsiteX3" fmla="*/ 0 w 2916239"/>
              <a:gd name="connsiteY3" fmla="*/ 4677198 h 4677198"/>
              <a:gd name="connsiteX4" fmla="*/ 0 w 2916239"/>
              <a:gd name="connsiteY4" fmla="*/ 0 h 4677198"/>
              <a:gd name="connsiteX0" fmla="*/ 0 w 2916239"/>
              <a:gd name="connsiteY0" fmla="*/ 0 h 5518079"/>
              <a:gd name="connsiteX1" fmla="*/ 2916239 w 2916239"/>
              <a:gd name="connsiteY1" fmla="*/ 0 h 5518079"/>
              <a:gd name="connsiteX2" fmla="*/ 2916239 w 2916239"/>
              <a:gd name="connsiteY2" fmla="*/ 4677198 h 5518079"/>
              <a:gd name="connsiteX3" fmla="*/ 0 w 2916239"/>
              <a:gd name="connsiteY3" fmla="*/ 5518079 h 5518079"/>
              <a:gd name="connsiteX4" fmla="*/ 0 w 2916239"/>
              <a:gd name="connsiteY4" fmla="*/ 0 h 55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6239" h="5518079">
                <a:moveTo>
                  <a:pt x="0" y="0"/>
                </a:moveTo>
                <a:lnTo>
                  <a:pt x="2916239" y="0"/>
                </a:lnTo>
                <a:lnTo>
                  <a:pt x="2916239" y="4677198"/>
                </a:lnTo>
                <a:lnTo>
                  <a:pt x="0" y="5518079"/>
                </a:lnTo>
                <a:lnTo>
                  <a:pt x="0" y="0"/>
                </a:lnTo>
                <a:close/>
              </a:path>
            </a:pathLst>
          </a:custGeom>
          <a:solidFill>
            <a:schemeClr val="bg1"/>
          </a:solidFill>
        </p:spPr>
        <p:txBody>
          <a:bodyPr/>
          <a:lstStyle>
            <a:lvl1pPr marL="0" indent="0">
              <a:buNone/>
              <a:defRPr>
                <a:latin typeface="Avenir Next LT Pro" panose="020B0504020202020204" pitchFamily="34" charset="0"/>
              </a:defRPr>
            </a:lvl1pPr>
          </a:lstStyle>
          <a:p>
            <a:pPr lvl="0"/>
            <a:r>
              <a:rPr lang="de-DE"/>
              <a:t> </a:t>
            </a:r>
          </a:p>
        </p:txBody>
      </p:sp>
      <p:sp>
        <p:nvSpPr>
          <p:cNvPr id="6" name="Textplatzhalter 2">
            <a:extLst>
              <a:ext uri="{FF2B5EF4-FFF2-40B4-BE49-F238E27FC236}">
                <a16:creationId xmlns:a16="http://schemas.microsoft.com/office/drawing/2014/main" id="{3A96BBA7-64E2-4D47-8893-EC50930B6863}"/>
              </a:ext>
            </a:extLst>
          </p:cNvPr>
          <p:cNvSpPr>
            <a:spLocks noGrp="1"/>
          </p:cNvSpPr>
          <p:nvPr>
            <p:ph type="body" sz="quarter" idx="43" hasCustomPrompt="1"/>
          </p:nvPr>
        </p:nvSpPr>
        <p:spPr>
          <a:xfrm>
            <a:off x="7641815" y="1683143"/>
            <a:ext cx="2544151" cy="3785069"/>
          </a:xfrm>
          <a:prstGeom prst="rect">
            <a:avLst/>
          </a:prstGeom>
        </p:spPr>
        <p:txBody>
          <a:bodyPr>
            <a:noAutofit/>
          </a:bodyPr>
          <a:lstStyle>
            <a:lvl1pPr marL="0" indent="0" algn="ctr">
              <a:buNone/>
              <a:defRPr sz="7000" b="1" cap="all" baseline="0">
                <a:solidFill>
                  <a:schemeClr val="bg2"/>
                </a:solidFill>
                <a:latin typeface="Avenir Next LT Pro" panose="020B0504020202020204" pitchFamily="34" charset="0"/>
              </a:defRPr>
            </a:lvl1pPr>
          </a:lstStyle>
          <a:p>
            <a:pPr lvl="0"/>
            <a:r>
              <a:rPr lang="de-DE"/>
              <a:t>03</a:t>
            </a:r>
          </a:p>
        </p:txBody>
      </p:sp>
      <p:sp>
        <p:nvSpPr>
          <p:cNvPr id="7" name="Textplatzhalter 2">
            <a:extLst>
              <a:ext uri="{FF2B5EF4-FFF2-40B4-BE49-F238E27FC236}">
                <a16:creationId xmlns:a16="http://schemas.microsoft.com/office/drawing/2014/main" id="{C875CDB6-0641-4A17-8028-52AC364FCF47}"/>
              </a:ext>
            </a:extLst>
          </p:cNvPr>
          <p:cNvSpPr>
            <a:spLocks noGrp="1"/>
          </p:cNvSpPr>
          <p:nvPr>
            <p:ph type="body" sz="quarter" idx="10" hasCustomPrompt="1"/>
          </p:nvPr>
        </p:nvSpPr>
        <p:spPr>
          <a:xfrm>
            <a:off x="2045579" y="1683143"/>
            <a:ext cx="2544151" cy="3785069"/>
          </a:xfrm>
          <a:prstGeom prst="rect">
            <a:avLst/>
          </a:prstGeom>
        </p:spPr>
        <p:txBody>
          <a:bodyPr>
            <a:noAutofit/>
          </a:bodyPr>
          <a:lstStyle>
            <a:lvl1pPr marL="0" indent="0" algn="ctr">
              <a:buNone/>
              <a:defRPr sz="7000" b="1" cap="all" baseline="0">
                <a:solidFill>
                  <a:schemeClr val="bg2"/>
                </a:solidFill>
                <a:latin typeface="Avenir Next LT Pro" panose="020B0504020202020204" pitchFamily="34" charset="0"/>
              </a:defRPr>
            </a:lvl1pPr>
          </a:lstStyle>
          <a:p>
            <a:pPr lvl="0"/>
            <a:r>
              <a:rPr lang="de-DE"/>
              <a:t>01</a:t>
            </a:r>
          </a:p>
        </p:txBody>
      </p:sp>
    </p:spTree>
    <p:custDataLst>
      <p:tags r:id="rId1"/>
    </p:custDataLst>
    <p:extLst>
      <p:ext uri="{BB962C8B-B14F-4D97-AF65-F5344CB8AC3E}">
        <p14:creationId xmlns:p14="http://schemas.microsoft.com/office/powerpoint/2010/main" val="13509678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slide + picture_2">
    <p:spTree>
      <p:nvGrpSpPr>
        <p:cNvPr id="1" name=""/>
        <p:cNvGrpSpPr/>
        <p:nvPr/>
      </p:nvGrpSpPr>
      <p:grpSpPr>
        <a:xfrm>
          <a:off x="0" y="0"/>
          <a:ext cx="0" cy="0"/>
          <a:chOff x="0" y="0"/>
          <a:chExt cx="0" cy="0"/>
        </a:xfrm>
      </p:grpSpPr>
      <p:sp>
        <p:nvSpPr>
          <p:cNvPr id="10" name="Bildplatzhalter 4">
            <a:extLst>
              <a:ext uri="{FF2B5EF4-FFF2-40B4-BE49-F238E27FC236}">
                <a16:creationId xmlns:a16="http://schemas.microsoft.com/office/drawing/2014/main" id="{BC30996A-83AB-43FF-9BA2-4DF85664B413}"/>
              </a:ext>
            </a:extLst>
          </p:cNvPr>
          <p:cNvSpPr>
            <a:spLocks noGrp="1"/>
          </p:cNvSpPr>
          <p:nvPr>
            <p:ph type="pic" sz="quarter" idx="13" hasCustomPrompt="1"/>
          </p:nvPr>
        </p:nvSpPr>
        <p:spPr>
          <a:xfrm>
            <a:off x="1" y="-2"/>
            <a:ext cx="12192000" cy="6885385"/>
          </a:xfrm>
          <a:prstGeom prst="rect">
            <a:avLst/>
          </a:prstGeom>
          <a:solidFill>
            <a:schemeClr val="bg1">
              <a:lumMod val="95000"/>
            </a:schemeClr>
          </a:solidFill>
        </p:spPr>
        <p:txBody>
          <a:bodyPr lIns="72000" tIns="72000" rIns="72000"/>
          <a:lstStyle>
            <a:lvl1pPr marL="0" indent="0" algn="r">
              <a:buNone/>
              <a:defRPr sz="2000">
                <a:solidFill>
                  <a:schemeClr val="accent1"/>
                </a:solidFill>
                <a:latin typeface="Avenir Next LT Pro" panose="020B0504020202020204" pitchFamily="34" charset="0"/>
              </a:defRPr>
            </a:lvl1pPr>
          </a:lstStyle>
          <a:p>
            <a:r>
              <a:rPr lang="en-US" dirty="0"/>
              <a:t>Click on the icon to add a picture</a:t>
            </a:r>
            <a:endParaRPr lang="de-DE" dirty="0"/>
          </a:p>
        </p:txBody>
      </p:sp>
      <p:sp>
        <p:nvSpPr>
          <p:cNvPr id="5" name="Textplatzhalter 4">
            <a:extLst>
              <a:ext uri="{FF2B5EF4-FFF2-40B4-BE49-F238E27FC236}">
                <a16:creationId xmlns:a16="http://schemas.microsoft.com/office/drawing/2014/main" id="{6BD921BE-0429-4C3F-A731-FF23D3CD5EF5}"/>
              </a:ext>
            </a:extLst>
          </p:cNvPr>
          <p:cNvSpPr>
            <a:spLocks noGrp="1"/>
          </p:cNvSpPr>
          <p:nvPr>
            <p:ph type="body" sz="quarter" idx="39" hasCustomPrompt="1"/>
          </p:nvPr>
        </p:nvSpPr>
        <p:spPr>
          <a:xfrm>
            <a:off x="719665" y="-2"/>
            <a:ext cx="3888319" cy="5518079"/>
          </a:xfrm>
          <a:custGeom>
            <a:avLst/>
            <a:gdLst>
              <a:gd name="connsiteX0" fmla="*/ 0 w 2916239"/>
              <a:gd name="connsiteY0" fmla="*/ 0 h 4677198"/>
              <a:gd name="connsiteX1" fmla="*/ 2916239 w 2916239"/>
              <a:gd name="connsiteY1" fmla="*/ 0 h 4677198"/>
              <a:gd name="connsiteX2" fmla="*/ 2916239 w 2916239"/>
              <a:gd name="connsiteY2" fmla="*/ 4677198 h 4677198"/>
              <a:gd name="connsiteX3" fmla="*/ 0 w 2916239"/>
              <a:gd name="connsiteY3" fmla="*/ 4677198 h 4677198"/>
              <a:gd name="connsiteX4" fmla="*/ 0 w 2916239"/>
              <a:gd name="connsiteY4" fmla="*/ 0 h 4677198"/>
              <a:gd name="connsiteX0" fmla="*/ 0 w 2916239"/>
              <a:gd name="connsiteY0" fmla="*/ 0 h 5518079"/>
              <a:gd name="connsiteX1" fmla="*/ 2916239 w 2916239"/>
              <a:gd name="connsiteY1" fmla="*/ 0 h 5518079"/>
              <a:gd name="connsiteX2" fmla="*/ 2916239 w 2916239"/>
              <a:gd name="connsiteY2" fmla="*/ 4677198 h 5518079"/>
              <a:gd name="connsiteX3" fmla="*/ 0 w 2916239"/>
              <a:gd name="connsiteY3" fmla="*/ 5518079 h 5518079"/>
              <a:gd name="connsiteX4" fmla="*/ 0 w 2916239"/>
              <a:gd name="connsiteY4" fmla="*/ 0 h 55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6239" h="5518079">
                <a:moveTo>
                  <a:pt x="0" y="0"/>
                </a:moveTo>
                <a:lnTo>
                  <a:pt x="2916239" y="0"/>
                </a:lnTo>
                <a:lnTo>
                  <a:pt x="2916239" y="4677198"/>
                </a:lnTo>
                <a:lnTo>
                  <a:pt x="0" y="5518079"/>
                </a:lnTo>
                <a:lnTo>
                  <a:pt x="0" y="0"/>
                </a:lnTo>
                <a:close/>
              </a:path>
            </a:pathLst>
          </a:custGeom>
          <a:solidFill>
            <a:srgbClr val="FFE500"/>
          </a:solidFill>
        </p:spPr>
        <p:txBody>
          <a:bodyPr/>
          <a:lstStyle>
            <a:lvl1pPr marL="0" indent="0">
              <a:buNone/>
              <a:defRPr/>
            </a:lvl1pPr>
          </a:lstStyle>
          <a:p>
            <a:pPr lvl="0"/>
            <a:r>
              <a:rPr lang="de-DE"/>
              <a:t> </a:t>
            </a:r>
          </a:p>
        </p:txBody>
      </p:sp>
      <p:sp>
        <p:nvSpPr>
          <p:cNvPr id="6" name="Textplatzhalter 2">
            <a:extLst>
              <a:ext uri="{FF2B5EF4-FFF2-40B4-BE49-F238E27FC236}">
                <a16:creationId xmlns:a16="http://schemas.microsoft.com/office/drawing/2014/main" id="{3130668E-DEDA-4CE5-B795-2DBDEFFA8258}"/>
              </a:ext>
            </a:extLst>
          </p:cNvPr>
          <p:cNvSpPr>
            <a:spLocks noGrp="1"/>
          </p:cNvSpPr>
          <p:nvPr>
            <p:ph type="body" sz="quarter" idx="10" hasCustomPrompt="1"/>
          </p:nvPr>
        </p:nvSpPr>
        <p:spPr>
          <a:xfrm>
            <a:off x="719666" y="362148"/>
            <a:ext cx="3888319" cy="4315048"/>
          </a:xfrm>
          <a:prstGeom prst="rect">
            <a:avLst/>
          </a:prstGeom>
        </p:spPr>
        <p:txBody>
          <a:bodyPr/>
          <a:lstStyle>
            <a:lvl1pPr marL="0" indent="0" algn="ctr">
              <a:buNone/>
              <a:defRPr sz="9000" b="1" cap="all" baseline="0">
                <a:solidFill>
                  <a:srgbClr val="FFFFFF"/>
                </a:solidFill>
                <a:latin typeface="Avenir Next LT Pro" panose="020B0504020202020204" pitchFamily="34" charset="0"/>
              </a:defRPr>
            </a:lvl1pPr>
          </a:lstStyle>
          <a:p>
            <a:pPr lvl="0"/>
            <a:r>
              <a:rPr lang="de-DE"/>
              <a:t>01</a:t>
            </a:r>
          </a:p>
        </p:txBody>
      </p:sp>
    </p:spTree>
    <p:custDataLst>
      <p:tags r:id="rId1"/>
    </p:custDataLst>
    <p:extLst>
      <p:ext uri="{BB962C8B-B14F-4D97-AF65-F5344CB8AC3E}">
        <p14:creationId xmlns:p14="http://schemas.microsoft.com/office/powerpoint/2010/main" val="21546329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Metro title sheet 2_2">
    <p:spTree>
      <p:nvGrpSpPr>
        <p:cNvPr id="1" name=""/>
        <p:cNvGrpSpPr/>
        <p:nvPr/>
      </p:nvGrpSpPr>
      <p:grpSpPr>
        <a:xfrm>
          <a:off x="0" y="0"/>
          <a:ext cx="0" cy="0"/>
          <a:chOff x="0" y="0"/>
          <a:chExt cx="0" cy="0"/>
        </a:xfrm>
      </p:grpSpPr>
      <p:sp>
        <p:nvSpPr>
          <p:cNvPr id="6" name="Freihandform: Form 5">
            <a:extLst>
              <a:ext uri="{FF2B5EF4-FFF2-40B4-BE49-F238E27FC236}">
                <a16:creationId xmlns:a16="http://schemas.microsoft.com/office/drawing/2014/main" id="{ACE59C5C-DEA9-4EBE-BF71-703BCE5EDF3D}"/>
              </a:ext>
            </a:extLst>
          </p:cNvPr>
          <p:cNvSpPr>
            <a:spLocks/>
          </p:cNvSpPr>
          <p:nvPr userDrawn="1"/>
        </p:nvSpPr>
        <p:spPr bwMode="auto">
          <a:xfrm>
            <a:off x="4599" y="3363108"/>
            <a:ext cx="12187401" cy="3494894"/>
          </a:xfrm>
          <a:custGeom>
            <a:avLst/>
            <a:gdLst>
              <a:gd name="connsiteX0" fmla="*/ 12187401 w 12187401"/>
              <a:gd name="connsiteY0" fmla="*/ 0 h 3494894"/>
              <a:gd name="connsiteX1" fmla="*/ 12187401 w 12187401"/>
              <a:gd name="connsiteY1" fmla="*/ 3494894 h 3494894"/>
              <a:gd name="connsiteX2" fmla="*/ 0 w 12187401"/>
              <a:gd name="connsiteY2" fmla="*/ 3494894 h 3494894"/>
            </a:gdLst>
            <a:ahLst/>
            <a:cxnLst>
              <a:cxn ang="0">
                <a:pos x="connsiteX0" y="connsiteY0"/>
              </a:cxn>
              <a:cxn ang="0">
                <a:pos x="connsiteX1" y="connsiteY1"/>
              </a:cxn>
              <a:cxn ang="0">
                <a:pos x="connsiteX2" y="connsiteY2"/>
              </a:cxn>
            </a:cxnLst>
            <a:rect l="l" t="t" r="r" b="b"/>
            <a:pathLst>
              <a:path w="12187401" h="3494894">
                <a:moveTo>
                  <a:pt x="12187401" y="0"/>
                </a:moveTo>
                <a:lnTo>
                  <a:pt x="12187401" y="3494894"/>
                </a:lnTo>
                <a:lnTo>
                  <a:pt x="0" y="3494894"/>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dirty="0">
              <a:latin typeface="Avenir Next LT Pro" panose="020B0504020202020204" pitchFamily="34" charset="0"/>
            </a:endParaRPr>
          </a:p>
        </p:txBody>
      </p:sp>
      <p:sp>
        <p:nvSpPr>
          <p:cNvPr id="17" name="Bildplatzhalter 16">
            <a:extLst>
              <a:ext uri="{FF2B5EF4-FFF2-40B4-BE49-F238E27FC236}">
                <a16:creationId xmlns:a16="http://schemas.microsoft.com/office/drawing/2014/main" id="{1F6D3149-48CC-43A2-B113-9FE0632FDAE3}"/>
              </a:ext>
            </a:extLst>
          </p:cNvPr>
          <p:cNvSpPr>
            <a:spLocks noGrp="1"/>
          </p:cNvSpPr>
          <p:nvPr>
            <p:ph type="pic" sz="quarter" idx="11" hasCustomPrompt="1"/>
          </p:nvPr>
        </p:nvSpPr>
        <p:spPr>
          <a:xfrm>
            <a:off x="-25171" y="0"/>
            <a:ext cx="12212572" cy="6858000"/>
          </a:xfrm>
          <a:custGeom>
            <a:avLst/>
            <a:gdLst>
              <a:gd name="connsiteX0" fmla="*/ 0 w 12212572"/>
              <a:gd name="connsiteY0" fmla="*/ 0 h 6858000"/>
              <a:gd name="connsiteX1" fmla="*/ 12212572 w 12212572"/>
              <a:gd name="connsiteY1" fmla="*/ 0 h 6858000"/>
              <a:gd name="connsiteX2" fmla="*/ 12212572 w 12212572"/>
              <a:gd name="connsiteY2" fmla="*/ 3381469 h 6858000"/>
              <a:gd name="connsiteX3" fmla="*/ 6912299 w 12212572"/>
              <a:gd name="connsiteY3" fmla="*/ 4890289 h 6858000"/>
              <a:gd name="connsiteX4" fmla="*/ 6912299 w 12212572"/>
              <a:gd name="connsiteY4" fmla="*/ 4877205 h 6858000"/>
              <a:gd name="connsiteX5" fmla="*/ 5273984 w 12212572"/>
              <a:gd name="connsiteY5" fmla="*/ 4877205 h 6858000"/>
              <a:gd name="connsiteX6" fmla="*/ 5273984 w 12212572"/>
              <a:gd name="connsiteY6" fmla="*/ 5356665 h 6858000"/>
              <a:gd name="connsiteX7" fmla="*/ 0 w 12212572"/>
              <a:gd name="connsiteY7" fmla="*/ 6858000 h 6858000"/>
              <a:gd name="connsiteX0" fmla="*/ 0 w 12212572"/>
              <a:gd name="connsiteY0" fmla="*/ 0 h 6858000"/>
              <a:gd name="connsiteX1" fmla="*/ 12212572 w 12212572"/>
              <a:gd name="connsiteY1" fmla="*/ 0 h 6858000"/>
              <a:gd name="connsiteX2" fmla="*/ 12212572 w 12212572"/>
              <a:gd name="connsiteY2" fmla="*/ 3381469 h 6858000"/>
              <a:gd name="connsiteX3" fmla="*/ 6909918 w 12212572"/>
              <a:gd name="connsiteY3" fmla="*/ 4878383 h 6858000"/>
              <a:gd name="connsiteX4" fmla="*/ 6912299 w 12212572"/>
              <a:gd name="connsiteY4" fmla="*/ 4877205 h 6858000"/>
              <a:gd name="connsiteX5" fmla="*/ 5273984 w 12212572"/>
              <a:gd name="connsiteY5" fmla="*/ 4877205 h 6858000"/>
              <a:gd name="connsiteX6" fmla="*/ 5273984 w 12212572"/>
              <a:gd name="connsiteY6" fmla="*/ 5356665 h 6858000"/>
              <a:gd name="connsiteX7" fmla="*/ 0 w 12212572"/>
              <a:gd name="connsiteY7" fmla="*/ 6858000 h 6858000"/>
              <a:gd name="connsiteX8" fmla="*/ 0 w 12212572"/>
              <a:gd name="connsiteY8" fmla="*/ 0 h 6858000"/>
              <a:gd name="connsiteX0" fmla="*/ 0 w 12212572"/>
              <a:gd name="connsiteY0" fmla="*/ 0 h 6858000"/>
              <a:gd name="connsiteX1" fmla="*/ 12212572 w 12212572"/>
              <a:gd name="connsiteY1" fmla="*/ 0 h 6858000"/>
              <a:gd name="connsiteX2" fmla="*/ 12212572 w 12212572"/>
              <a:gd name="connsiteY2" fmla="*/ 3381469 h 6858000"/>
              <a:gd name="connsiteX3" fmla="*/ 6909918 w 12212572"/>
              <a:gd name="connsiteY3" fmla="*/ 4878383 h 6858000"/>
              <a:gd name="connsiteX4" fmla="*/ 6912299 w 12212572"/>
              <a:gd name="connsiteY4" fmla="*/ 4877205 h 6858000"/>
              <a:gd name="connsiteX5" fmla="*/ 5273984 w 12212572"/>
              <a:gd name="connsiteY5" fmla="*/ 4877205 h 6858000"/>
              <a:gd name="connsiteX6" fmla="*/ 5273984 w 12212572"/>
              <a:gd name="connsiteY6" fmla="*/ 5347140 h 6858000"/>
              <a:gd name="connsiteX7" fmla="*/ 0 w 12212572"/>
              <a:gd name="connsiteY7" fmla="*/ 6858000 h 6858000"/>
              <a:gd name="connsiteX8" fmla="*/ 0 w 12212572"/>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12572" h="6858000">
                <a:moveTo>
                  <a:pt x="0" y="0"/>
                </a:moveTo>
                <a:lnTo>
                  <a:pt x="12212572" y="0"/>
                </a:lnTo>
                <a:lnTo>
                  <a:pt x="12212572" y="3381469"/>
                </a:lnTo>
                <a:lnTo>
                  <a:pt x="6909918" y="4878383"/>
                </a:lnTo>
                <a:lnTo>
                  <a:pt x="6912299" y="4877205"/>
                </a:lnTo>
                <a:lnTo>
                  <a:pt x="5273984" y="4877205"/>
                </a:lnTo>
                <a:lnTo>
                  <a:pt x="5273984" y="5347140"/>
                </a:lnTo>
                <a:lnTo>
                  <a:pt x="0" y="6858000"/>
                </a:lnTo>
                <a:lnTo>
                  <a:pt x="0" y="0"/>
                </a:lnTo>
                <a:close/>
              </a:path>
            </a:pathLst>
          </a:custGeom>
          <a:solidFill>
            <a:schemeClr val="bg1">
              <a:lumMod val="95000"/>
            </a:schemeClr>
          </a:solidFill>
        </p:spPr>
        <p:txBody>
          <a:bodyPr wrap="square" lIns="108000" tIns="108000" rIns="108000">
            <a:noAutofit/>
          </a:bodyPr>
          <a:lstStyle>
            <a:lvl1pPr marL="0" marR="0" indent="0" algn="l" defTabSz="914400" rtl="0" eaLnBrk="1" fontAlgn="auto" latinLnBrk="0" hangingPunct="1">
              <a:lnSpc>
                <a:spcPct val="90000"/>
              </a:lnSpc>
              <a:spcBef>
                <a:spcPts val="1000"/>
              </a:spcBef>
              <a:spcAft>
                <a:spcPts val="0"/>
              </a:spcAft>
              <a:buClr>
                <a:schemeClr val="tx1"/>
              </a:buClr>
              <a:buSzTx/>
              <a:buFont typeface="CA Metro" panose="00000500000000000000" pitchFamily="2" charset="0"/>
              <a:buNone/>
              <a:tabLst/>
              <a:defRPr sz="2000"/>
            </a:lvl1pPr>
          </a:lstStyle>
          <a:p>
            <a:pPr marL="0" marR="0" lvl="0" indent="0" algn="l" defTabSz="914400" rtl="0" eaLnBrk="1" fontAlgn="auto" latinLnBrk="0" hangingPunct="1">
              <a:lnSpc>
                <a:spcPct val="90000"/>
              </a:lnSpc>
              <a:spcBef>
                <a:spcPts val="1000"/>
              </a:spcBef>
              <a:spcAft>
                <a:spcPts val="0"/>
              </a:spcAft>
              <a:buClr>
                <a:schemeClr val="tx1"/>
              </a:buClr>
              <a:buSzTx/>
              <a:buFont typeface="CA Metro" panose="00000500000000000000" pitchFamily="2" charset="0"/>
              <a:buNone/>
              <a:tabLst/>
              <a:defRPr/>
            </a:pPr>
            <a:r>
              <a:rPr lang="fr-FR"/>
              <a:t>Cliquez sur 'insérer' dans la barre de menu, puis sur 'photos' pour insérer une image.</a:t>
            </a:r>
            <a:endParaRPr lang="de-DE"/>
          </a:p>
        </p:txBody>
      </p:sp>
      <p:sp>
        <p:nvSpPr>
          <p:cNvPr id="7" name="Textplatzhalter 2">
            <a:extLst>
              <a:ext uri="{FF2B5EF4-FFF2-40B4-BE49-F238E27FC236}">
                <a16:creationId xmlns:a16="http://schemas.microsoft.com/office/drawing/2014/main" id="{3C992F77-037C-44CD-8B2A-FE1B0562D5BF}"/>
              </a:ext>
            </a:extLst>
          </p:cNvPr>
          <p:cNvSpPr>
            <a:spLocks noGrp="1"/>
          </p:cNvSpPr>
          <p:nvPr>
            <p:ph type="body" sz="quarter" idx="10" hasCustomPrompt="1"/>
          </p:nvPr>
        </p:nvSpPr>
        <p:spPr>
          <a:xfrm>
            <a:off x="1502797" y="1562824"/>
            <a:ext cx="9191708" cy="2771058"/>
          </a:xfrm>
          <a:prstGeom prst="rect">
            <a:avLst/>
          </a:prstGeom>
        </p:spPr>
        <p:txBody>
          <a:bodyPr/>
          <a:lstStyle>
            <a:lvl1pPr marL="0" indent="0" algn="ctr">
              <a:lnSpc>
                <a:spcPts val="7500"/>
              </a:lnSpc>
              <a:spcBef>
                <a:spcPts val="0"/>
              </a:spcBef>
              <a:buNone/>
              <a:defRPr sz="7500" b="1" cap="all" baseline="0">
                <a:solidFill>
                  <a:schemeClr val="bg2"/>
                </a:solidFill>
                <a:latin typeface="Avenir Next LT Pro" panose="020B0504020202020204" pitchFamily="34" charset="0"/>
              </a:defRPr>
            </a:lvl1pPr>
          </a:lstStyle>
          <a:p>
            <a:pPr lvl="0"/>
            <a:r>
              <a:rPr lang="de-DE"/>
              <a:t>TITRE PAGE</a:t>
            </a:r>
            <a:br>
              <a:rPr lang="de-DE"/>
            </a:br>
            <a:r>
              <a:rPr lang="de-DE"/>
              <a:t>VERSION 2</a:t>
            </a:r>
          </a:p>
        </p:txBody>
      </p:sp>
      <p:pic>
        <p:nvPicPr>
          <p:cNvPr id="8" name="Image 7" descr="Une image contenant noir, signe, assiette, horloge&#10;&#10;Description générée automatiquement">
            <a:extLst>
              <a:ext uri="{FF2B5EF4-FFF2-40B4-BE49-F238E27FC236}">
                <a16:creationId xmlns:a16="http://schemas.microsoft.com/office/drawing/2014/main" id="{6F117F6A-BD13-47F0-AD29-3FF47989B84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21249"/>
          <a:stretch/>
        </p:blipFill>
        <p:spPr>
          <a:xfrm>
            <a:off x="5278790" y="4877963"/>
            <a:ext cx="1634420" cy="503934"/>
          </a:xfrm>
          <a:prstGeom prst="rect">
            <a:avLst/>
          </a:prstGeom>
        </p:spPr>
      </p:pic>
    </p:spTree>
    <p:custDataLst>
      <p:tags r:id="rId1"/>
    </p:custDataLst>
    <p:extLst>
      <p:ext uri="{BB962C8B-B14F-4D97-AF65-F5344CB8AC3E}">
        <p14:creationId xmlns:p14="http://schemas.microsoft.com/office/powerpoint/2010/main" val="40505868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etro title sheet 3">
    <p:bg>
      <p:bgPr>
        <a:solidFill>
          <a:srgbClr val="FFE500"/>
        </a:solidFill>
        <a:effectLst/>
      </p:bgPr>
    </p:bg>
    <p:spTree>
      <p:nvGrpSpPr>
        <p:cNvPr id="1" name=""/>
        <p:cNvGrpSpPr/>
        <p:nvPr/>
      </p:nvGrpSpPr>
      <p:grpSpPr>
        <a:xfrm>
          <a:off x="0" y="0"/>
          <a:ext cx="0" cy="0"/>
          <a:chOff x="0" y="0"/>
          <a:chExt cx="0" cy="0"/>
        </a:xfrm>
      </p:grpSpPr>
      <p:sp>
        <p:nvSpPr>
          <p:cNvPr id="5" name="Freihandform: Form 4">
            <a:extLst>
              <a:ext uri="{FF2B5EF4-FFF2-40B4-BE49-F238E27FC236}">
                <a16:creationId xmlns:a16="http://schemas.microsoft.com/office/drawing/2014/main" id="{45338588-FA41-4854-8F69-058E58794F39}"/>
              </a:ext>
            </a:extLst>
          </p:cNvPr>
          <p:cNvSpPr>
            <a:spLocks/>
          </p:cNvSpPr>
          <p:nvPr userDrawn="1"/>
        </p:nvSpPr>
        <p:spPr bwMode="auto">
          <a:xfrm>
            <a:off x="4599" y="3363108"/>
            <a:ext cx="12187401" cy="3494894"/>
          </a:xfrm>
          <a:custGeom>
            <a:avLst/>
            <a:gdLst>
              <a:gd name="connsiteX0" fmla="*/ 12187401 w 12187401"/>
              <a:gd name="connsiteY0" fmla="*/ 0 h 3494894"/>
              <a:gd name="connsiteX1" fmla="*/ 12187401 w 12187401"/>
              <a:gd name="connsiteY1" fmla="*/ 3494894 h 3494894"/>
              <a:gd name="connsiteX2" fmla="*/ 0 w 12187401"/>
              <a:gd name="connsiteY2" fmla="*/ 3494894 h 3494894"/>
            </a:gdLst>
            <a:ahLst/>
            <a:cxnLst>
              <a:cxn ang="0">
                <a:pos x="connsiteX0" y="connsiteY0"/>
              </a:cxn>
              <a:cxn ang="0">
                <a:pos x="connsiteX1" y="connsiteY1"/>
              </a:cxn>
              <a:cxn ang="0">
                <a:pos x="connsiteX2" y="connsiteY2"/>
              </a:cxn>
            </a:cxnLst>
            <a:rect l="l" t="t" r="r" b="b"/>
            <a:pathLst>
              <a:path w="12187401" h="3494894">
                <a:moveTo>
                  <a:pt x="12187401" y="0"/>
                </a:moveTo>
                <a:lnTo>
                  <a:pt x="12187401" y="3494894"/>
                </a:lnTo>
                <a:lnTo>
                  <a:pt x="0" y="3494894"/>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dirty="0">
              <a:latin typeface="Avenir Next LT Pro" panose="020B0504020202020204" pitchFamily="34" charset="0"/>
            </a:endParaRPr>
          </a:p>
        </p:txBody>
      </p:sp>
      <p:sp>
        <p:nvSpPr>
          <p:cNvPr id="6" name="Textplatzhalter 2">
            <a:extLst>
              <a:ext uri="{FF2B5EF4-FFF2-40B4-BE49-F238E27FC236}">
                <a16:creationId xmlns:a16="http://schemas.microsoft.com/office/drawing/2014/main" id="{6450A261-0BF9-4077-9F7A-B720BF730691}"/>
              </a:ext>
            </a:extLst>
          </p:cNvPr>
          <p:cNvSpPr>
            <a:spLocks noGrp="1"/>
          </p:cNvSpPr>
          <p:nvPr>
            <p:ph type="body" sz="quarter" idx="10" hasCustomPrompt="1"/>
          </p:nvPr>
        </p:nvSpPr>
        <p:spPr>
          <a:xfrm>
            <a:off x="1502797" y="1562824"/>
            <a:ext cx="9191708" cy="2771058"/>
          </a:xfrm>
          <a:prstGeom prst="rect">
            <a:avLst/>
          </a:prstGeom>
        </p:spPr>
        <p:txBody>
          <a:bodyPr/>
          <a:lstStyle>
            <a:lvl1pPr marL="0" indent="0" algn="ctr">
              <a:lnSpc>
                <a:spcPts val="7500"/>
              </a:lnSpc>
              <a:spcBef>
                <a:spcPts val="0"/>
              </a:spcBef>
              <a:buNone/>
              <a:defRPr sz="7500" b="1" cap="all" baseline="0">
                <a:solidFill>
                  <a:schemeClr val="tx1"/>
                </a:solidFill>
                <a:latin typeface="Avenir Next LT Pro" panose="020B0504020202020204" pitchFamily="34" charset="0"/>
              </a:defRPr>
            </a:lvl1pPr>
          </a:lstStyle>
          <a:p>
            <a:pPr lvl="0"/>
            <a:r>
              <a:rPr lang="de-DE"/>
              <a:t>TITRE PAGE</a:t>
            </a:r>
            <a:br>
              <a:rPr lang="de-DE"/>
            </a:br>
            <a:r>
              <a:rPr lang="de-DE"/>
              <a:t>VERSION 2</a:t>
            </a:r>
          </a:p>
        </p:txBody>
      </p:sp>
      <p:pic>
        <p:nvPicPr>
          <p:cNvPr id="7" name="Image 6" descr="Une image contenant noir, signe, assiette, horloge&#10;&#10;Description générée automatiquement">
            <a:extLst>
              <a:ext uri="{FF2B5EF4-FFF2-40B4-BE49-F238E27FC236}">
                <a16:creationId xmlns:a16="http://schemas.microsoft.com/office/drawing/2014/main" id="{FF1A4DBD-8FB5-4430-BC9A-40F3930D5CB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21249"/>
          <a:stretch/>
        </p:blipFill>
        <p:spPr>
          <a:xfrm>
            <a:off x="5278790" y="4877963"/>
            <a:ext cx="1634420" cy="503934"/>
          </a:xfrm>
          <a:prstGeom prst="rect">
            <a:avLst/>
          </a:prstGeom>
        </p:spPr>
      </p:pic>
    </p:spTree>
    <p:custDataLst>
      <p:tags r:id="rId1"/>
    </p:custDataLst>
    <p:extLst>
      <p:ext uri="{BB962C8B-B14F-4D97-AF65-F5344CB8AC3E}">
        <p14:creationId xmlns:p14="http://schemas.microsoft.com/office/powerpoint/2010/main" val="38030244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tro final sheet">
    <p:spTree>
      <p:nvGrpSpPr>
        <p:cNvPr id="1" name=""/>
        <p:cNvGrpSpPr/>
        <p:nvPr/>
      </p:nvGrpSpPr>
      <p:grpSpPr>
        <a:xfrm>
          <a:off x="0" y="0"/>
          <a:ext cx="0" cy="0"/>
          <a:chOff x="0" y="0"/>
          <a:chExt cx="0" cy="0"/>
        </a:xfrm>
      </p:grpSpPr>
      <p:sp>
        <p:nvSpPr>
          <p:cNvPr id="6" name="Freihandform: Form 5">
            <a:extLst>
              <a:ext uri="{FF2B5EF4-FFF2-40B4-BE49-F238E27FC236}">
                <a16:creationId xmlns:a16="http://schemas.microsoft.com/office/drawing/2014/main" id="{CC1E29C9-1DD8-4851-BABD-67273C63D8B8}"/>
              </a:ext>
            </a:extLst>
          </p:cNvPr>
          <p:cNvSpPr>
            <a:spLocks/>
          </p:cNvSpPr>
          <p:nvPr userDrawn="1"/>
        </p:nvSpPr>
        <p:spPr bwMode="auto">
          <a:xfrm>
            <a:off x="4599" y="3363108"/>
            <a:ext cx="12187401" cy="3494894"/>
          </a:xfrm>
          <a:custGeom>
            <a:avLst/>
            <a:gdLst>
              <a:gd name="connsiteX0" fmla="*/ 12187401 w 12187401"/>
              <a:gd name="connsiteY0" fmla="*/ 0 h 3494894"/>
              <a:gd name="connsiteX1" fmla="*/ 12187401 w 12187401"/>
              <a:gd name="connsiteY1" fmla="*/ 3494894 h 3494894"/>
              <a:gd name="connsiteX2" fmla="*/ 0 w 12187401"/>
              <a:gd name="connsiteY2" fmla="*/ 3494894 h 3494894"/>
            </a:gdLst>
            <a:ahLst/>
            <a:cxnLst>
              <a:cxn ang="0">
                <a:pos x="connsiteX0" y="connsiteY0"/>
              </a:cxn>
              <a:cxn ang="0">
                <a:pos x="connsiteX1" y="connsiteY1"/>
              </a:cxn>
              <a:cxn ang="0">
                <a:pos x="connsiteX2" y="connsiteY2"/>
              </a:cxn>
            </a:cxnLst>
            <a:rect l="l" t="t" r="r" b="b"/>
            <a:pathLst>
              <a:path w="12187401" h="3494894">
                <a:moveTo>
                  <a:pt x="12187401" y="0"/>
                </a:moveTo>
                <a:lnTo>
                  <a:pt x="12187401" y="3494894"/>
                </a:lnTo>
                <a:lnTo>
                  <a:pt x="0" y="3494894"/>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dirty="0">
              <a:latin typeface="Avenir Next LT Pro" panose="020B0504020202020204" pitchFamily="34" charset="0"/>
            </a:endParaRPr>
          </a:p>
        </p:txBody>
      </p:sp>
      <p:sp>
        <p:nvSpPr>
          <p:cNvPr id="5" name="Textplatzhalter 2">
            <a:extLst>
              <a:ext uri="{FF2B5EF4-FFF2-40B4-BE49-F238E27FC236}">
                <a16:creationId xmlns:a16="http://schemas.microsoft.com/office/drawing/2014/main" id="{BFF20F8D-2C3B-4827-B6C3-4EB56947491C}"/>
              </a:ext>
            </a:extLst>
          </p:cNvPr>
          <p:cNvSpPr>
            <a:spLocks noGrp="1"/>
          </p:cNvSpPr>
          <p:nvPr>
            <p:ph type="body" sz="quarter" idx="10" hasCustomPrompt="1"/>
          </p:nvPr>
        </p:nvSpPr>
        <p:spPr>
          <a:xfrm>
            <a:off x="1606163" y="2162779"/>
            <a:ext cx="8984974" cy="1843421"/>
          </a:xfrm>
          <a:prstGeom prst="rect">
            <a:avLst/>
          </a:prstGeom>
        </p:spPr>
        <p:txBody>
          <a:bodyPr/>
          <a:lstStyle>
            <a:lvl1pPr marL="0" indent="0" algn="ctr">
              <a:lnSpc>
                <a:spcPts val="4500"/>
              </a:lnSpc>
              <a:spcBef>
                <a:spcPts val="0"/>
              </a:spcBef>
              <a:buNone/>
              <a:defRPr sz="5400" b="1" cap="all" baseline="0">
                <a:solidFill>
                  <a:schemeClr val="accent1"/>
                </a:solidFill>
                <a:latin typeface="Avenir Next LT Pro" panose="020B0504020202020204" pitchFamily="34" charset="0"/>
              </a:defRPr>
            </a:lvl1pPr>
          </a:lstStyle>
          <a:p>
            <a:pPr lvl="0"/>
            <a:r>
              <a:rPr lang="de-DE" dirty="0"/>
              <a:t>MERCI !</a:t>
            </a:r>
          </a:p>
        </p:txBody>
      </p:sp>
      <p:pic>
        <p:nvPicPr>
          <p:cNvPr id="7" name="Image 6" descr="Une image contenant noir, signe, assiette, horloge&#10;&#10;Description générée automatiquement">
            <a:extLst>
              <a:ext uri="{FF2B5EF4-FFF2-40B4-BE49-F238E27FC236}">
                <a16:creationId xmlns:a16="http://schemas.microsoft.com/office/drawing/2014/main" id="{FF53AB69-FF49-48C3-98D8-2CFB9021D22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208"/>
          <a:stretch/>
        </p:blipFill>
        <p:spPr>
          <a:xfrm>
            <a:off x="5278790" y="4877963"/>
            <a:ext cx="1634420" cy="516997"/>
          </a:xfrm>
          <a:prstGeom prst="rect">
            <a:avLst/>
          </a:prstGeom>
        </p:spPr>
      </p:pic>
    </p:spTree>
    <p:custDataLst>
      <p:tags r:id="rId1"/>
    </p:custDataLst>
    <p:extLst>
      <p:ext uri="{BB962C8B-B14F-4D97-AF65-F5344CB8AC3E}">
        <p14:creationId xmlns:p14="http://schemas.microsoft.com/office/powerpoint/2010/main" val="31393767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8" name="Freihandform: Form 7">
            <a:extLst>
              <a:ext uri="{FF2B5EF4-FFF2-40B4-BE49-F238E27FC236}">
                <a16:creationId xmlns:a16="http://schemas.microsoft.com/office/drawing/2014/main" id="{F9DF8EB7-55CC-464A-AA49-D68D61344DB2}"/>
              </a:ext>
            </a:extLst>
          </p:cNvPr>
          <p:cNvSpPr>
            <a:spLocks/>
          </p:cNvSpPr>
          <p:nvPr userDrawn="1"/>
        </p:nvSpPr>
        <p:spPr bwMode="auto">
          <a:xfrm>
            <a:off x="10348322" y="6329191"/>
            <a:ext cx="1843678" cy="528810"/>
          </a:xfrm>
          <a:custGeom>
            <a:avLst/>
            <a:gdLst>
              <a:gd name="connsiteX0" fmla="*/ 1843678 w 1843678"/>
              <a:gd name="connsiteY0" fmla="*/ 0 h 528810"/>
              <a:gd name="connsiteX1" fmla="*/ 1843678 w 1843678"/>
              <a:gd name="connsiteY1" fmla="*/ 528810 h 528810"/>
              <a:gd name="connsiteX2" fmla="*/ 0 w 1843678"/>
              <a:gd name="connsiteY2" fmla="*/ 528810 h 528810"/>
            </a:gdLst>
            <a:ahLst/>
            <a:cxnLst>
              <a:cxn ang="0">
                <a:pos x="connsiteX0" y="connsiteY0"/>
              </a:cxn>
              <a:cxn ang="0">
                <a:pos x="connsiteX1" y="connsiteY1"/>
              </a:cxn>
              <a:cxn ang="0">
                <a:pos x="connsiteX2" y="connsiteY2"/>
              </a:cxn>
            </a:cxnLst>
            <a:rect l="l" t="t" r="r" b="b"/>
            <a:pathLst>
              <a:path w="1843678" h="528810">
                <a:moveTo>
                  <a:pt x="1843678" y="0"/>
                </a:moveTo>
                <a:lnTo>
                  <a:pt x="1843678" y="528810"/>
                </a:lnTo>
                <a:lnTo>
                  <a:pt x="0" y="528810"/>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dirty="0">
              <a:latin typeface="Avenir Next LT Pro" panose="020B0504020202020204" pitchFamily="34" charset="0"/>
            </a:endParaRPr>
          </a:p>
        </p:txBody>
      </p:sp>
      <p:sp>
        <p:nvSpPr>
          <p:cNvPr id="3" name="Titelplatzhalter 1">
            <a:extLst>
              <a:ext uri="{FF2B5EF4-FFF2-40B4-BE49-F238E27FC236}">
                <a16:creationId xmlns:a16="http://schemas.microsoft.com/office/drawing/2014/main" id="{010FD807-97EB-493C-9A3C-AE8BB430C18E}"/>
              </a:ext>
            </a:extLst>
          </p:cNvPr>
          <p:cNvSpPr>
            <a:spLocks noGrp="1"/>
          </p:cNvSpPr>
          <p:nvPr>
            <p:ph type="title"/>
          </p:nvPr>
        </p:nvSpPr>
        <p:spPr>
          <a:xfrm>
            <a:off x="432254" y="497386"/>
            <a:ext cx="11322677" cy="945155"/>
          </a:xfrm>
          <a:prstGeom prst="rect">
            <a:avLst/>
          </a:prstGeom>
        </p:spPr>
        <p:txBody>
          <a:bodyPr vert="horz" lIns="0" tIns="0" rIns="0" bIns="0" rtlCol="0" anchor="t" anchorCtr="0">
            <a:noAutofit/>
          </a:bodyPr>
          <a:lstStyle/>
          <a:p>
            <a:r>
              <a:rPr lang="de-DE"/>
              <a:t>TITRE </a:t>
            </a:r>
            <a:r>
              <a:rPr lang="de-DE" err="1"/>
              <a:t>ca</a:t>
            </a:r>
            <a:r>
              <a:rPr lang="de-DE"/>
              <a:t> </a:t>
            </a:r>
            <a:r>
              <a:rPr lang="de-DE" err="1"/>
              <a:t>metro</a:t>
            </a:r>
            <a:r>
              <a:rPr lang="de-DE"/>
              <a:t> extra </a:t>
            </a:r>
            <a:r>
              <a:rPr lang="de-DE" err="1"/>
              <a:t>bold</a:t>
            </a:r>
            <a:r>
              <a:rPr lang="de-DE"/>
              <a:t> 34pt</a:t>
            </a:r>
          </a:p>
        </p:txBody>
      </p:sp>
      <p:sp>
        <p:nvSpPr>
          <p:cNvPr id="4" name="Foliennummernplatzhalter 7">
            <a:extLst>
              <a:ext uri="{FF2B5EF4-FFF2-40B4-BE49-F238E27FC236}">
                <a16:creationId xmlns:a16="http://schemas.microsoft.com/office/drawing/2014/main" id="{DFEAD6D4-CC80-4993-BC8F-544E6E3590A7}"/>
              </a:ext>
            </a:extLst>
          </p:cNvPr>
          <p:cNvSpPr>
            <a:spLocks noGrp="1"/>
          </p:cNvSpPr>
          <p:nvPr>
            <p:ph type="sldNum" sz="quarter" idx="4"/>
          </p:nvPr>
        </p:nvSpPr>
        <p:spPr>
          <a:xfrm>
            <a:off x="11342991" y="6570337"/>
            <a:ext cx="420143" cy="151200"/>
          </a:xfrm>
          <a:prstGeom prst="rect">
            <a:avLst/>
          </a:prstGeom>
        </p:spPr>
        <p:txBody>
          <a:bodyPr lIns="0" tIns="0" rIns="0" bIns="0"/>
          <a:lstStyle>
            <a:lvl1pPr algn="r">
              <a:defRPr sz="800" b="0">
                <a:solidFill>
                  <a:schemeClr val="accent1"/>
                </a:solidFill>
                <a:latin typeface="Avenir Next LT Pro" panose="020B0504020202020204" pitchFamily="34" charset="0"/>
              </a:defRPr>
            </a:lvl1pPr>
          </a:lstStyle>
          <a:p>
            <a:fld id="{82EA1D04-CA53-4DE3-84A8-2B63E41036C9}" type="slidenum">
              <a:rPr lang="de-DE" smtClean="0"/>
              <a:pPr/>
              <a:t>‹N°›</a:t>
            </a:fld>
            <a:endParaRPr lang="de-DE"/>
          </a:p>
        </p:txBody>
      </p:sp>
      <p:sp>
        <p:nvSpPr>
          <p:cNvPr id="5" name="Textplatzhalter 2">
            <a:extLst>
              <a:ext uri="{FF2B5EF4-FFF2-40B4-BE49-F238E27FC236}">
                <a16:creationId xmlns:a16="http://schemas.microsoft.com/office/drawing/2014/main" id="{E6E53E4B-EF88-4E0E-B2FC-506726985C1D}"/>
              </a:ext>
            </a:extLst>
          </p:cNvPr>
          <p:cNvSpPr>
            <a:spLocks noGrp="1"/>
          </p:cNvSpPr>
          <p:nvPr>
            <p:ph type="body" idx="1"/>
          </p:nvPr>
        </p:nvSpPr>
        <p:spPr>
          <a:xfrm>
            <a:off x="432253" y="1820294"/>
            <a:ext cx="11330880" cy="4488431"/>
          </a:xfrm>
          <a:prstGeom prst="rect">
            <a:avLst/>
          </a:prstGeom>
        </p:spPr>
        <p:txBody>
          <a:bodyPr vert="horz" lIns="0" tIns="0" rIns="0" bIns="0" rtlCol="0">
            <a:noAutofit/>
          </a:bodyPr>
          <a:lstStyle/>
          <a:p>
            <a:pPr lvl="0"/>
            <a:r>
              <a:rPr lang="de-DE" err="1"/>
              <a:t>Titre</a:t>
            </a:r>
            <a:r>
              <a:rPr lang="de-DE"/>
              <a:t> 1</a:t>
            </a:r>
          </a:p>
          <a:p>
            <a:pPr lvl="1"/>
            <a:r>
              <a:rPr lang="de-DE" err="1"/>
              <a:t>Titre</a:t>
            </a:r>
            <a:r>
              <a:rPr lang="de-DE"/>
              <a:t> 2</a:t>
            </a:r>
          </a:p>
          <a:p>
            <a:pPr lvl="2"/>
            <a:r>
              <a:rPr lang="de-DE" err="1"/>
              <a:t>Titre</a:t>
            </a:r>
            <a:r>
              <a:rPr lang="de-DE"/>
              <a:t> 3</a:t>
            </a:r>
          </a:p>
        </p:txBody>
      </p:sp>
      <p:sp>
        <p:nvSpPr>
          <p:cNvPr id="12" name="Datumsplatzhalter 5">
            <a:extLst>
              <a:ext uri="{FF2B5EF4-FFF2-40B4-BE49-F238E27FC236}">
                <a16:creationId xmlns:a16="http://schemas.microsoft.com/office/drawing/2014/main" id="{C705D6E7-DDD3-48B9-9718-4FE119F44A15}"/>
              </a:ext>
            </a:extLst>
          </p:cNvPr>
          <p:cNvSpPr>
            <a:spLocks noGrp="1"/>
          </p:cNvSpPr>
          <p:nvPr>
            <p:ph type="dt" sz="half" idx="2"/>
          </p:nvPr>
        </p:nvSpPr>
        <p:spPr>
          <a:xfrm>
            <a:off x="431657" y="6570338"/>
            <a:ext cx="9208732" cy="98751"/>
          </a:xfrm>
          <a:prstGeom prst="rect">
            <a:avLst/>
          </a:prstGeom>
        </p:spPr>
        <p:txBody>
          <a:bodyPr vert="horz" lIns="0" tIns="0" rIns="0" bIns="0" rtlCol="0" anchor="t" anchorCtr="0"/>
          <a:lstStyle>
            <a:lvl1pPr algn="l">
              <a:defRPr sz="800">
                <a:solidFill>
                  <a:schemeClr val="accent1"/>
                </a:solidFill>
                <a:latin typeface="Avenir Next LT Pro" panose="020B0504020202020204" pitchFamily="34" charset="0"/>
              </a:defRPr>
            </a:lvl1pPr>
          </a:lstStyle>
          <a:p>
            <a:r>
              <a:rPr lang="de-DE"/>
              <a:t>Confidentiel|   </a:t>
            </a:r>
            <a:fld id="{FC89AA29-A18B-45E6-A6DD-E693AF6AAD3A}" type="datetimeFigureOut">
              <a:rPr lang="de-DE" smtClean="0"/>
              <a:pPr/>
              <a:t>11.01.2024</a:t>
            </a:fld>
            <a:endParaRPr lang="de-DE"/>
          </a:p>
        </p:txBody>
      </p:sp>
    </p:spTree>
    <p:custDataLst>
      <p:tags r:id="rId15"/>
    </p:custDataLst>
    <p:extLst>
      <p:ext uri="{BB962C8B-B14F-4D97-AF65-F5344CB8AC3E}">
        <p14:creationId xmlns:p14="http://schemas.microsoft.com/office/powerpoint/2010/main" val="2325962827"/>
      </p:ext>
    </p:extLst>
  </p:cSld>
  <p:clrMap bg1="lt1" tx1="dk1" bg2="lt2" tx2="dk2" accent1="accent1" accent2="accent2" accent3="accent3" accent4="accent4" accent5="accent5" accent6="accent6" hlink="hlink" folHlink="folHlink"/>
  <p:sldLayoutIdLst>
    <p:sldLayoutId id="2147483675" r:id="rId1"/>
    <p:sldLayoutId id="2147483677" r:id="rId2"/>
    <p:sldLayoutId id="2147483679" r:id="rId3"/>
    <p:sldLayoutId id="2147483666" r:id="rId4"/>
    <p:sldLayoutId id="2147483674" r:id="rId5"/>
    <p:sldLayoutId id="2147483676" r:id="rId6"/>
    <p:sldLayoutId id="2147483668" r:id="rId7"/>
    <p:sldLayoutId id="2147483669" r:id="rId8"/>
    <p:sldLayoutId id="2147483670" r:id="rId9"/>
    <p:sldLayoutId id="2147483672" r:id="rId10"/>
    <p:sldLayoutId id="2147483680" r:id="rId11"/>
    <p:sldLayoutId id="2147483682" r:id="rId12"/>
    <p:sldLayoutId id="2147483683" r:id="rId13"/>
  </p:sldLayoutIdLst>
  <p:hf hdr="0" dt="0"/>
  <p:txStyles>
    <p:titleStyle>
      <a:lvl1pPr algn="l" defTabSz="914400" rtl="0" eaLnBrk="1" latinLnBrk="0" hangingPunct="1">
        <a:lnSpc>
          <a:spcPct val="90000"/>
        </a:lnSpc>
        <a:spcBef>
          <a:spcPct val="0"/>
        </a:spcBef>
        <a:buNone/>
        <a:defRPr sz="3400" b="1" kern="1200" cap="all" baseline="0">
          <a:solidFill>
            <a:schemeClr val="tx1"/>
          </a:solidFill>
          <a:latin typeface="Avenir Next LT Pro" panose="020B0504020202020204" pitchFamily="34" charset="0"/>
          <a:ea typeface="+mj-ea"/>
          <a:cs typeface="+mj-cs"/>
        </a:defRPr>
      </a:lvl1pPr>
    </p:titleStyle>
    <p:bodyStyle>
      <a:lvl1pPr marL="177800" indent="-177800" algn="l" defTabSz="914400" rtl="0" eaLnBrk="1" latinLnBrk="0" hangingPunct="1">
        <a:lnSpc>
          <a:spcPct val="90000"/>
        </a:lnSpc>
        <a:spcBef>
          <a:spcPts val="10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1pPr>
      <a:lvl2pPr marL="450850" indent="-184150" algn="l" defTabSz="914400" rtl="0" eaLnBrk="1" latinLnBrk="0" hangingPunct="1">
        <a:lnSpc>
          <a:spcPct val="90000"/>
        </a:lnSpc>
        <a:spcBef>
          <a:spcPts val="5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2pPr>
      <a:lvl3pPr marL="715963" indent="-176213" algn="l" defTabSz="914400" rtl="0" eaLnBrk="1" latinLnBrk="0" hangingPunct="1">
        <a:lnSpc>
          <a:spcPct val="90000"/>
        </a:lnSpc>
        <a:spcBef>
          <a:spcPts val="5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272">
          <p15:clr>
            <a:srgbClr val="F26B43"/>
          </p15:clr>
        </p15:guide>
        <p15:guide id="32" pos="7408">
          <p15:clr>
            <a:srgbClr val="F26B43"/>
          </p15:clr>
        </p15:guide>
        <p15:guide id="33" pos="3840">
          <p15:clr>
            <a:srgbClr val="F26B43"/>
          </p15:clr>
        </p15:guide>
        <p15:guide id="34" orient="horz" pos="4201">
          <p15:clr>
            <a:srgbClr val="F26B43"/>
          </p15:clr>
        </p15:guide>
        <p15:guide id="35" orient="horz" pos="346">
          <p15:clr>
            <a:srgbClr val="F26B43"/>
          </p15:clr>
        </p15:guide>
        <p15:guide id="36" orient="horz" pos="3974">
          <p15:clr>
            <a:srgbClr val="F26B43"/>
          </p15:clr>
        </p15:guide>
        <p15:guide id="37" orient="horz" pos="1139">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1.xml"/><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1.xml"/><Relationship Id="rId6" Type="http://schemas.openxmlformats.org/officeDocument/2006/relationships/image" Target="../media/image3.png"/><Relationship Id="rId5" Type="http://schemas.openxmlformats.org/officeDocument/2006/relationships/image" Target="../media/image14.png"/><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1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4.jpe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3.png"/><Relationship Id="rId7"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1.png"/><Relationship Id="rId9" Type="http://schemas.openxmlformats.org/officeDocument/2006/relationships/image" Target="../media/image28.jpeg"/></Relationships>
</file>

<file path=ppt/slides/_rels/slide2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0.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6DDC0586-017B-3F8B-A001-96DA18A14BD3}"/>
              </a:ext>
            </a:extLst>
          </p:cNvPr>
          <p:cNvSpPr>
            <a:spLocks noGrp="1"/>
          </p:cNvSpPr>
          <p:nvPr>
            <p:ph type="body" sz="quarter" idx="10"/>
          </p:nvPr>
        </p:nvSpPr>
        <p:spPr>
          <a:xfrm>
            <a:off x="1680688" y="4539125"/>
            <a:ext cx="8843878" cy="2100345"/>
          </a:xfrm>
        </p:spPr>
        <p:txBody>
          <a:bodyPr/>
          <a:lstStyle/>
          <a:p>
            <a:r>
              <a:rPr lang="fr-FR" sz="4800" b="1" dirty="0">
                <a:latin typeface="Avenir Next LT Pro" panose="020B0504020202020204" pitchFamily="34" charset="0"/>
                <a:cs typeface="Arial" panose="020B0604020202020204" pitchFamily="34" charset="0"/>
              </a:rPr>
              <a:t>Nouvelle </a:t>
            </a:r>
            <a:br>
              <a:rPr lang="fr-FR" sz="4800" b="1" dirty="0">
                <a:latin typeface="Avenir Next LT Pro" panose="020B0504020202020204" pitchFamily="34" charset="0"/>
                <a:cs typeface="Arial" panose="020B0604020202020204" pitchFamily="34" charset="0"/>
              </a:rPr>
            </a:br>
            <a:r>
              <a:rPr lang="fr-FR" sz="4800" b="1" dirty="0">
                <a:latin typeface="Avenir Next LT Pro" panose="020B0504020202020204" pitchFamily="34" charset="0"/>
                <a:cs typeface="Arial" panose="020B0604020202020204" pitchFamily="34" charset="0"/>
              </a:rPr>
              <a:t>Campagne MARQUE</a:t>
            </a:r>
            <a:endParaRPr lang="fr-FR" sz="2800" dirty="0">
              <a:cs typeface="Arial" panose="020B0604020202020204" pitchFamily="34" charset="0"/>
            </a:endParaRPr>
          </a:p>
          <a:p>
            <a:endParaRPr lang="fr-FR" sz="3600" dirty="0"/>
          </a:p>
        </p:txBody>
      </p:sp>
    </p:spTree>
    <p:extLst>
      <p:ext uri="{BB962C8B-B14F-4D97-AF65-F5344CB8AC3E}">
        <p14:creationId xmlns:p14="http://schemas.microsoft.com/office/powerpoint/2010/main" val="10083039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FB5FD73F-E7EC-C01F-31D5-BBEAC0C761E5}"/>
              </a:ext>
            </a:extLst>
          </p:cNvPr>
          <p:cNvSpPr>
            <a:spLocks noGrp="1"/>
          </p:cNvSpPr>
          <p:nvPr>
            <p:ph type="ftr" sz="quarter" idx="11"/>
          </p:nvPr>
        </p:nvSpPr>
        <p:spPr/>
        <p:txBody>
          <a:bodyPr/>
          <a:lstStyle/>
          <a:p>
            <a:pPr>
              <a:defRPr/>
            </a:pPr>
            <a:endParaRPr lang="fr-FR"/>
          </a:p>
        </p:txBody>
      </p:sp>
      <p:sp>
        <p:nvSpPr>
          <p:cNvPr id="4" name="Espace réservé du numéro de diapositive 3">
            <a:extLst>
              <a:ext uri="{FF2B5EF4-FFF2-40B4-BE49-F238E27FC236}">
                <a16:creationId xmlns:a16="http://schemas.microsoft.com/office/drawing/2014/main" id="{D1029DD7-F53F-FDAC-2951-653B0FA1533B}"/>
              </a:ext>
            </a:extLst>
          </p:cNvPr>
          <p:cNvSpPr>
            <a:spLocks noGrp="1"/>
          </p:cNvSpPr>
          <p:nvPr>
            <p:ph type="sldNum" sz="quarter" idx="12"/>
          </p:nvPr>
        </p:nvSpPr>
        <p:spPr/>
        <p:txBody>
          <a:bodyPr/>
          <a:lstStyle/>
          <a:p>
            <a:pPr>
              <a:defRPr/>
            </a:pPr>
            <a:fld id="{D0CD3046-38EA-470F-8399-34B1DDA66838}" type="slidenum">
              <a:rPr lang="fr-FR" smtClean="0"/>
              <a:pPr>
                <a:defRPr/>
              </a:pPr>
              <a:t>10</a:t>
            </a:fld>
            <a:endParaRPr lang="fr-FR"/>
          </a:p>
        </p:txBody>
      </p:sp>
      <p:sp>
        <p:nvSpPr>
          <p:cNvPr id="5" name="Rectangle 4">
            <a:extLst>
              <a:ext uri="{FF2B5EF4-FFF2-40B4-BE49-F238E27FC236}">
                <a16:creationId xmlns:a16="http://schemas.microsoft.com/office/drawing/2014/main" id="{6B496B23-5EB8-9883-61B7-B3932A6C6BFC}"/>
              </a:ext>
            </a:extLst>
          </p:cNvPr>
          <p:cNvSpPr/>
          <p:nvPr/>
        </p:nvSpPr>
        <p:spPr>
          <a:xfrm>
            <a:off x="0" y="0"/>
            <a:ext cx="12192000"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descr="Une image contenant texte, légume, personne, Légume-feuille&#10;&#10;Description générée automatiquement">
            <a:extLst>
              <a:ext uri="{FF2B5EF4-FFF2-40B4-BE49-F238E27FC236}">
                <a16:creationId xmlns:a16="http://schemas.microsoft.com/office/drawing/2014/main" id="{7C4F4C2A-CA31-9CB3-2B6F-A0545B051F3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83797" y="0"/>
            <a:ext cx="4853005" cy="6858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159699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FB5FD73F-E7EC-C01F-31D5-BBEAC0C761E5}"/>
              </a:ext>
            </a:extLst>
          </p:cNvPr>
          <p:cNvSpPr>
            <a:spLocks noGrp="1"/>
          </p:cNvSpPr>
          <p:nvPr>
            <p:ph type="ftr" sz="quarter" idx="11"/>
          </p:nvPr>
        </p:nvSpPr>
        <p:spPr/>
        <p:txBody>
          <a:bodyPr/>
          <a:lstStyle/>
          <a:p>
            <a:pPr>
              <a:defRPr/>
            </a:pPr>
            <a:endParaRPr lang="fr-FR"/>
          </a:p>
        </p:txBody>
      </p:sp>
      <p:sp>
        <p:nvSpPr>
          <p:cNvPr id="4" name="Espace réservé du numéro de diapositive 3">
            <a:extLst>
              <a:ext uri="{FF2B5EF4-FFF2-40B4-BE49-F238E27FC236}">
                <a16:creationId xmlns:a16="http://schemas.microsoft.com/office/drawing/2014/main" id="{D1029DD7-F53F-FDAC-2951-653B0FA1533B}"/>
              </a:ext>
            </a:extLst>
          </p:cNvPr>
          <p:cNvSpPr>
            <a:spLocks noGrp="1"/>
          </p:cNvSpPr>
          <p:nvPr>
            <p:ph type="sldNum" sz="quarter" idx="12"/>
          </p:nvPr>
        </p:nvSpPr>
        <p:spPr/>
        <p:txBody>
          <a:bodyPr/>
          <a:lstStyle/>
          <a:p>
            <a:pPr>
              <a:defRPr/>
            </a:pPr>
            <a:fld id="{D0CD3046-38EA-470F-8399-34B1DDA66838}" type="slidenum">
              <a:rPr lang="fr-FR" smtClean="0"/>
              <a:pPr>
                <a:defRPr/>
              </a:pPr>
              <a:t>11</a:t>
            </a:fld>
            <a:endParaRPr lang="fr-FR"/>
          </a:p>
        </p:txBody>
      </p:sp>
      <p:sp>
        <p:nvSpPr>
          <p:cNvPr id="5" name="Rectangle 4">
            <a:extLst>
              <a:ext uri="{FF2B5EF4-FFF2-40B4-BE49-F238E27FC236}">
                <a16:creationId xmlns:a16="http://schemas.microsoft.com/office/drawing/2014/main" id="{6B496B23-5EB8-9883-61B7-B3932A6C6BFC}"/>
              </a:ext>
            </a:extLst>
          </p:cNvPr>
          <p:cNvSpPr/>
          <p:nvPr/>
        </p:nvSpPr>
        <p:spPr>
          <a:xfrm>
            <a:off x="0" y="0"/>
            <a:ext cx="12192000"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descr="Une image contenant texte, Aliments naturels, produits, légume&#10;&#10;Description générée automatiquement">
            <a:extLst>
              <a:ext uri="{FF2B5EF4-FFF2-40B4-BE49-F238E27FC236}">
                <a16:creationId xmlns:a16="http://schemas.microsoft.com/office/drawing/2014/main" id="{DE2DDA4E-CBAB-9BF1-5B1F-46D2E183C72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905515" y="0"/>
            <a:ext cx="4853003" cy="6858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638904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FB5FD73F-E7EC-C01F-31D5-BBEAC0C761E5}"/>
              </a:ext>
            </a:extLst>
          </p:cNvPr>
          <p:cNvSpPr>
            <a:spLocks noGrp="1"/>
          </p:cNvSpPr>
          <p:nvPr>
            <p:ph type="ftr" sz="quarter" idx="11"/>
          </p:nvPr>
        </p:nvSpPr>
        <p:spPr/>
        <p:txBody>
          <a:bodyPr/>
          <a:lstStyle/>
          <a:p>
            <a:pPr>
              <a:defRPr/>
            </a:pPr>
            <a:endParaRPr lang="fr-FR"/>
          </a:p>
        </p:txBody>
      </p:sp>
      <p:sp>
        <p:nvSpPr>
          <p:cNvPr id="4" name="Espace réservé du numéro de diapositive 3">
            <a:extLst>
              <a:ext uri="{FF2B5EF4-FFF2-40B4-BE49-F238E27FC236}">
                <a16:creationId xmlns:a16="http://schemas.microsoft.com/office/drawing/2014/main" id="{D1029DD7-F53F-FDAC-2951-653B0FA1533B}"/>
              </a:ext>
            </a:extLst>
          </p:cNvPr>
          <p:cNvSpPr>
            <a:spLocks noGrp="1"/>
          </p:cNvSpPr>
          <p:nvPr>
            <p:ph type="sldNum" sz="quarter" idx="12"/>
          </p:nvPr>
        </p:nvSpPr>
        <p:spPr/>
        <p:txBody>
          <a:bodyPr/>
          <a:lstStyle/>
          <a:p>
            <a:pPr>
              <a:defRPr/>
            </a:pPr>
            <a:fld id="{D0CD3046-38EA-470F-8399-34B1DDA66838}" type="slidenum">
              <a:rPr lang="fr-FR" smtClean="0"/>
              <a:pPr>
                <a:defRPr/>
              </a:pPr>
              <a:t>12</a:t>
            </a:fld>
            <a:endParaRPr lang="fr-FR"/>
          </a:p>
        </p:txBody>
      </p:sp>
      <p:sp>
        <p:nvSpPr>
          <p:cNvPr id="5" name="Rectangle 4">
            <a:extLst>
              <a:ext uri="{FF2B5EF4-FFF2-40B4-BE49-F238E27FC236}">
                <a16:creationId xmlns:a16="http://schemas.microsoft.com/office/drawing/2014/main" id="{6B496B23-5EB8-9883-61B7-B3932A6C6BFC}"/>
              </a:ext>
            </a:extLst>
          </p:cNvPr>
          <p:cNvSpPr/>
          <p:nvPr/>
        </p:nvSpPr>
        <p:spPr>
          <a:xfrm>
            <a:off x="0" y="0"/>
            <a:ext cx="12192000"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descr="Une image contenant texte, fruit, Aliments naturels, nourriture&#10;&#10;Description générée automatiquement">
            <a:extLst>
              <a:ext uri="{FF2B5EF4-FFF2-40B4-BE49-F238E27FC236}">
                <a16:creationId xmlns:a16="http://schemas.microsoft.com/office/drawing/2014/main" id="{BAF666F4-2F8A-5FB7-902C-8D1986D1DEE3}"/>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032467" y="0"/>
            <a:ext cx="4853005" cy="6858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9051223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E441263-3850-8F93-5FCA-D5FBFE94520E}"/>
              </a:ext>
            </a:extLst>
          </p:cNvPr>
          <p:cNvSpPr>
            <a:spLocks noGrp="1"/>
          </p:cNvSpPr>
          <p:nvPr>
            <p:ph type="title"/>
          </p:nvPr>
        </p:nvSpPr>
        <p:spPr>
          <a:xfrm>
            <a:off x="432254" y="174656"/>
            <a:ext cx="11322677" cy="945155"/>
          </a:xfrm>
        </p:spPr>
        <p:txBody>
          <a:bodyPr/>
          <a:lstStyle/>
          <a:p>
            <a:r>
              <a:rPr lang="fr-FR" sz="3200" dirty="0"/>
              <a:t>Expression 2 – </a:t>
            </a:r>
            <a:r>
              <a:rPr lang="fr-FR" sz="2800" b="0" dirty="0"/>
              <a:t>UNE DECLINAISON DE LA CAMPAGNE, EN COMPLEMENT DES CHEFS, QUI FERA LE FOCUS SUR LES PRODUCTEURS LOCAUX </a:t>
            </a:r>
            <a:endParaRPr lang="fr-FR" sz="3200" b="0" dirty="0"/>
          </a:p>
        </p:txBody>
      </p:sp>
      <p:pic>
        <p:nvPicPr>
          <p:cNvPr id="8" name="Image 7" descr="Une image contenant texte, légume, personne, Légume-feuille&#10;&#10;Description générée automatiquement">
            <a:extLst>
              <a:ext uri="{FF2B5EF4-FFF2-40B4-BE49-F238E27FC236}">
                <a16:creationId xmlns:a16="http://schemas.microsoft.com/office/drawing/2014/main" id="{F12A8066-4E9F-36C5-46D9-6E2B43A9B28A}"/>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66783" y="1684617"/>
            <a:ext cx="3435104" cy="4854300"/>
          </a:xfrm>
          <a:prstGeom prst="rect">
            <a:avLst/>
          </a:prstGeom>
          <a:ln>
            <a:noFill/>
          </a:ln>
          <a:effectLst>
            <a:outerShdw blurRad="292100" dist="139700" dir="2700000" algn="tl" rotWithShape="0">
              <a:srgbClr val="333333">
                <a:alpha val="65000"/>
              </a:srgbClr>
            </a:outerShdw>
          </a:effectLst>
        </p:spPr>
      </p:pic>
      <p:pic>
        <p:nvPicPr>
          <p:cNvPr id="10" name="Image 9" descr="Une image contenant texte, Aliments naturels, produits, légume&#10;&#10;Description générée automatiquement">
            <a:extLst>
              <a:ext uri="{FF2B5EF4-FFF2-40B4-BE49-F238E27FC236}">
                <a16:creationId xmlns:a16="http://schemas.microsoft.com/office/drawing/2014/main" id="{51C5F011-F6C7-BE88-57F1-3D203EE9A9F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192012" y="1684617"/>
            <a:ext cx="3435104" cy="4854302"/>
          </a:xfrm>
          <a:prstGeom prst="rect">
            <a:avLst/>
          </a:prstGeom>
          <a:ln>
            <a:noFill/>
          </a:ln>
          <a:effectLst>
            <a:outerShdw blurRad="292100" dist="139700" dir="2700000" algn="tl" rotWithShape="0">
              <a:srgbClr val="333333">
                <a:alpha val="65000"/>
              </a:srgbClr>
            </a:outerShdw>
          </a:effectLst>
        </p:spPr>
      </p:pic>
      <p:pic>
        <p:nvPicPr>
          <p:cNvPr id="12" name="Image 11" descr="Une image contenant texte, fruit, Aliments naturels, nourriture&#10;&#10;Description générée automatiquement">
            <a:extLst>
              <a:ext uri="{FF2B5EF4-FFF2-40B4-BE49-F238E27FC236}">
                <a16:creationId xmlns:a16="http://schemas.microsoft.com/office/drawing/2014/main" id="{E8237042-88DE-990B-5E25-95423196811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117241" y="1684617"/>
            <a:ext cx="3435104" cy="48543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083821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17731F6-5CCB-EB1D-3D3C-D3391330462C}"/>
              </a:ext>
            </a:extLst>
          </p:cNvPr>
          <p:cNvSpPr/>
          <p:nvPr/>
        </p:nvSpPr>
        <p:spPr>
          <a:xfrm>
            <a:off x="0" y="0"/>
            <a:ext cx="12192000" cy="6858000"/>
          </a:xfrm>
          <a:prstGeom prst="rect">
            <a:avLst/>
          </a:prstGeom>
          <a:solidFill>
            <a:srgbClr val="292929"/>
          </a:solid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5" name="Image 4" descr="Une image contenant texte, plein air, véhicule, transport&#10;&#10;Description générée automatiquement">
            <a:extLst>
              <a:ext uri="{FF2B5EF4-FFF2-40B4-BE49-F238E27FC236}">
                <a16:creationId xmlns:a16="http://schemas.microsoft.com/office/drawing/2014/main" id="{C666FA43-42D3-51EA-E118-5B66C857808E}"/>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883987" y="-1"/>
            <a:ext cx="8856131" cy="6858001"/>
          </a:xfrm>
          <a:prstGeom prst="rect">
            <a:avLst/>
          </a:prstGeom>
        </p:spPr>
      </p:pic>
    </p:spTree>
    <p:extLst>
      <p:ext uri="{BB962C8B-B14F-4D97-AF65-F5344CB8AC3E}">
        <p14:creationId xmlns:p14="http://schemas.microsoft.com/office/powerpoint/2010/main" val="6666644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8620343" y="5884066"/>
            <a:ext cx="3578136" cy="989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Connecteur droit 2">
            <a:extLst>
              <a:ext uri="{FF2B5EF4-FFF2-40B4-BE49-F238E27FC236}">
                <a16:creationId xmlns:a16="http://schemas.microsoft.com/office/drawing/2014/main" id="{228717DB-62EE-D89A-A84F-340D03D94284}"/>
              </a:ext>
            </a:extLst>
          </p:cNvPr>
          <p:cNvCxnSpPr/>
          <p:nvPr/>
        </p:nvCxnSpPr>
        <p:spPr>
          <a:xfrm>
            <a:off x="217249" y="851553"/>
            <a:ext cx="2339439" cy="0"/>
          </a:xfrm>
          <a:prstGeom prst="line">
            <a:avLst/>
          </a:prstGeom>
          <a:ln w="57150" cap="rnd">
            <a:solidFill>
              <a:srgbClr val="FFE500"/>
            </a:solidFill>
          </a:ln>
        </p:spPr>
        <p:style>
          <a:lnRef idx="1">
            <a:schemeClr val="accent1"/>
          </a:lnRef>
          <a:fillRef idx="0">
            <a:schemeClr val="accent1"/>
          </a:fillRef>
          <a:effectRef idx="0">
            <a:schemeClr val="accent1"/>
          </a:effectRef>
          <a:fontRef idx="minor">
            <a:schemeClr val="tx1"/>
          </a:fontRef>
        </p:style>
      </p:cxnSp>
      <p:sp>
        <p:nvSpPr>
          <p:cNvPr id="4" name="ZoneTexte 3">
            <a:extLst>
              <a:ext uri="{FF2B5EF4-FFF2-40B4-BE49-F238E27FC236}">
                <a16:creationId xmlns:a16="http://schemas.microsoft.com/office/drawing/2014/main" id="{4DD20EB2-3DDB-9307-B0D1-AF17E2FBEC84}"/>
              </a:ext>
            </a:extLst>
          </p:cNvPr>
          <p:cNvSpPr txBox="1"/>
          <p:nvPr/>
        </p:nvSpPr>
        <p:spPr>
          <a:xfrm>
            <a:off x="59098" y="194519"/>
            <a:ext cx="8298321" cy="954107"/>
          </a:xfrm>
          <a:prstGeom prst="rect">
            <a:avLst/>
          </a:prstGeom>
          <a:noFill/>
        </p:spPr>
        <p:txBody>
          <a:bodyPr wrap="square" lIns="91440" tIns="45720" rIns="91440" bIns="45720" rtlCol="0" anchor="t">
            <a:spAutoFit/>
          </a:bodyPr>
          <a:lstStyle/>
          <a:p>
            <a:r>
              <a:rPr lang="fr-FR" sz="2800" b="1" dirty="0">
                <a:latin typeface="Avenir Next LT Pro" panose="020B0504020202020204" pitchFamily="34" charset="0"/>
              </a:rPr>
              <a:t>Un message central</a:t>
            </a:r>
          </a:p>
          <a:p>
            <a:endParaRPr lang="fr-FR" sz="2800" b="1" dirty="0">
              <a:latin typeface="Avenir Next LT Pro" panose="020B0504020202020204" pitchFamily="34" charset="0"/>
            </a:endParaRPr>
          </a:p>
        </p:txBody>
      </p:sp>
      <p:pic>
        <p:nvPicPr>
          <p:cNvPr id="19" name="Image 18" descr="Une image contenant texte, Police, capture d’écran, Graphique&#10;&#10;Description générée automatiquement">
            <a:extLst>
              <a:ext uri="{FF2B5EF4-FFF2-40B4-BE49-F238E27FC236}">
                <a16:creationId xmlns:a16="http://schemas.microsoft.com/office/drawing/2014/main" id="{43995DBB-8598-CE26-2904-D777061DF06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072147" y="5640255"/>
            <a:ext cx="988576" cy="843906"/>
          </a:xfrm>
          <a:prstGeom prst="rect">
            <a:avLst/>
          </a:prstGeom>
        </p:spPr>
      </p:pic>
      <p:pic>
        <p:nvPicPr>
          <p:cNvPr id="6" name="Image 5">
            <a:extLst>
              <a:ext uri="{FF2B5EF4-FFF2-40B4-BE49-F238E27FC236}">
                <a16:creationId xmlns:a16="http://schemas.microsoft.com/office/drawing/2014/main" id="{29015E00-8E8A-319B-20BB-AA15C88CADC3}"/>
              </a:ext>
            </a:extLst>
          </p:cNvPr>
          <p:cNvPicPr>
            <a:picLocks noChangeAspect="1"/>
          </p:cNvPicPr>
          <p:nvPr/>
        </p:nvPicPr>
        <p:blipFill rotWithShape="1">
          <a:blip r:embed="rId5" cstate="print">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6101030" y="2165889"/>
            <a:ext cx="3984650" cy="3718177"/>
          </a:xfrm>
          <a:prstGeom prst="rect">
            <a:avLst/>
          </a:prstGeom>
        </p:spPr>
      </p:pic>
      <p:sp>
        <p:nvSpPr>
          <p:cNvPr id="14" name="Rectangle 13">
            <a:extLst>
              <a:ext uri="{FF2B5EF4-FFF2-40B4-BE49-F238E27FC236}">
                <a16:creationId xmlns:a16="http://schemas.microsoft.com/office/drawing/2014/main" id="{9FD4BDED-4687-B034-7AB1-662C1ED26F53}"/>
              </a:ext>
            </a:extLst>
          </p:cNvPr>
          <p:cNvSpPr/>
          <p:nvPr/>
        </p:nvSpPr>
        <p:spPr>
          <a:xfrm>
            <a:off x="6096000" y="732766"/>
            <a:ext cx="3984650" cy="1593526"/>
          </a:xfrm>
          <a:prstGeom prst="rect">
            <a:avLst/>
          </a:prstGeom>
          <a:solidFill>
            <a:srgbClr val="002B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7" name="Image 16" descr="Une image contenant texte, Police, Graphique, capture d’écran&#10;&#10;Description générée automatiquement">
            <a:extLst>
              <a:ext uri="{FF2B5EF4-FFF2-40B4-BE49-F238E27FC236}">
                <a16:creationId xmlns:a16="http://schemas.microsoft.com/office/drawing/2014/main" id="{0B5D477D-324D-2169-B541-C5B4C407D2A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154760" y="976212"/>
            <a:ext cx="1867130" cy="1593891"/>
          </a:xfrm>
          <a:prstGeom prst="rect">
            <a:avLst/>
          </a:prstGeom>
        </p:spPr>
      </p:pic>
      <p:sp>
        <p:nvSpPr>
          <p:cNvPr id="20" name="ZoneTexte 19">
            <a:extLst>
              <a:ext uri="{FF2B5EF4-FFF2-40B4-BE49-F238E27FC236}">
                <a16:creationId xmlns:a16="http://schemas.microsoft.com/office/drawing/2014/main" id="{DC941FFE-A745-A658-D83B-8A928538C09D}"/>
              </a:ext>
            </a:extLst>
          </p:cNvPr>
          <p:cNvSpPr txBox="1"/>
          <p:nvPr/>
        </p:nvSpPr>
        <p:spPr>
          <a:xfrm>
            <a:off x="414029" y="1317556"/>
            <a:ext cx="5152591" cy="4098751"/>
          </a:xfrm>
          <a:prstGeom prst="rect">
            <a:avLst/>
          </a:prstGeom>
          <a:noFill/>
        </p:spPr>
        <p:txBody>
          <a:bodyPr wrap="square">
            <a:spAutoFit/>
          </a:bodyPr>
          <a:lstStyle/>
          <a:p>
            <a:pPr>
              <a:lnSpc>
                <a:spcPct val="107000"/>
              </a:lnSpc>
              <a:spcAft>
                <a:spcPts val="800"/>
              </a:spcAft>
            </a:pPr>
            <a:r>
              <a:rPr lang="fr-FR" sz="3200" b="1" kern="100" dirty="0">
                <a:effectLst/>
                <a:latin typeface="Avenir Next LT Pro" panose="020B0504020202020204" pitchFamily="34" charset="0"/>
                <a:ea typeface="Calibri" panose="020F0502020204030204" pitchFamily="34" charset="0"/>
                <a:cs typeface="Times New Roman" panose="02020603050405020304" pitchFamily="18" charset="0"/>
              </a:rPr>
              <a:t>Le 'fait-maison’ : </a:t>
            </a:r>
          </a:p>
          <a:p>
            <a:pPr>
              <a:lnSpc>
                <a:spcPct val="107000"/>
              </a:lnSpc>
              <a:spcAft>
                <a:spcPts val="800"/>
              </a:spcAft>
            </a:pPr>
            <a:r>
              <a:rPr lang="fr-FR" sz="2000" kern="100">
                <a:effectLst/>
                <a:latin typeface="Avenir Next LT Pro" panose="020B0504020202020204" pitchFamily="34" charset="0"/>
                <a:ea typeface="Calibri" panose="020F0502020204030204" pitchFamily="34" charset="0"/>
                <a:cs typeface="Times New Roman" panose="02020603050405020304" pitchFamily="18" charset="0"/>
              </a:rPr>
              <a:t>une démarche </a:t>
            </a:r>
            <a:r>
              <a:rPr lang="fr-FR" sz="2000" kern="100" dirty="0">
                <a:effectLst/>
                <a:latin typeface="Avenir Next LT Pro" panose="020B0504020202020204" pitchFamily="34" charset="0"/>
                <a:ea typeface="Calibri" panose="020F0502020204030204" pitchFamily="34" charset="0"/>
                <a:cs typeface="Times New Roman" panose="02020603050405020304" pitchFamily="18" charset="0"/>
              </a:rPr>
              <a:t>qui respecte et valorise l'origine des produits, la créativité et le savoir-faire des chefs. </a:t>
            </a:r>
          </a:p>
          <a:p>
            <a:pPr>
              <a:lnSpc>
                <a:spcPct val="107000"/>
              </a:lnSpc>
              <a:spcAft>
                <a:spcPts val="800"/>
              </a:spcAft>
            </a:pPr>
            <a:br>
              <a:rPr lang="fr-FR" sz="2000" kern="100" dirty="0">
                <a:effectLst/>
                <a:latin typeface="Avenir Next LT Pro" panose="020B0504020202020204" pitchFamily="34" charset="0"/>
                <a:ea typeface="Calibri" panose="020F0502020204030204" pitchFamily="34" charset="0"/>
                <a:cs typeface="Times New Roman" panose="02020603050405020304" pitchFamily="18" charset="0"/>
              </a:rPr>
            </a:br>
            <a:r>
              <a:rPr lang="fr-FR" sz="2000" kern="100" dirty="0">
                <a:effectLst/>
                <a:latin typeface="Avenir Next LT Pro" panose="020B0504020202020204" pitchFamily="34" charset="0"/>
                <a:ea typeface="Calibri" panose="020F0502020204030204" pitchFamily="34" charset="0"/>
                <a:cs typeface="Times New Roman" panose="02020603050405020304" pitchFamily="18" charset="0"/>
              </a:rPr>
              <a:t>Chez METRO, nous croyons fermement que </a:t>
            </a:r>
            <a:r>
              <a:rPr lang="fr-FR" sz="2000" b="1" kern="100" dirty="0">
                <a:effectLst/>
                <a:latin typeface="Avenir Next LT Pro" panose="020B0504020202020204" pitchFamily="34" charset="0"/>
                <a:ea typeface="Calibri" panose="020F0502020204030204" pitchFamily="34" charset="0"/>
                <a:cs typeface="Times New Roman" panose="02020603050405020304" pitchFamily="18" charset="0"/>
              </a:rPr>
              <a:t>le 'fait-maison' commence avec des ingrédients de première qualité</a:t>
            </a:r>
            <a:r>
              <a:rPr lang="fr-FR" sz="2000" kern="100" dirty="0">
                <a:effectLst/>
                <a:latin typeface="Avenir Next LT Pro" panose="020B0504020202020204" pitchFamily="34" charset="0"/>
                <a:ea typeface="Calibri" panose="020F0502020204030204" pitchFamily="34" charset="0"/>
                <a:cs typeface="Times New Roman" panose="02020603050405020304" pitchFamily="18" charset="0"/>
              </a:rPr>
              <a:t>. C'est pourquoi </a:t>
            </a:r>
            <a:r>
              <a:rPr lang="fr-FR" sz="2000" b="1" kern="100" dirty="0">
                <a:effectLst/>
                <a:latin typeface="Avenir Next LT Pro" panose="020B0504020202020204" pitchFamily="34" charset="0"/>
                <a:ea typeface="Calibri" panose="020F0502020204030204" pitchFamily="34" charset="0"/>
                <a:cs typeface="Times New Roman" panose="02020603050405020304" pitchFamily="18" charset="0"/>
              </a:rPr>
              <a:t>nous fournissons des produits bruts, frais et locaux, </a:t>
            </a:r>
            <a:r>
              <a:rPr lang="fr-FR" sz="2000" kern="100" dirty="0">
                <a:effectLst/>
                <a:latin typeface="Avenir Next LT Pro" panose="020B0504020202020204" pitchFamily="34" charset="0"/>
                <a:ea typeface="Calibri" panose="020F0502020204030204" pitchFamily="34" charset="0"/>
                <a:cs typeface="Times New Roman" panose="02020603050405020304" pitchFamily="18" charset="0"/>
              </a:rPr>
              <a:t>essentiels pour créer des plats créatifs et authentiques.</a:t>
            </a:r>
          </a:p>
        </p:txBody>
      </p:sp>
    </p:spTree>
    <p:extLst>
      <p:ext uri="{BB962C8B-B14F-4D97-AF65-F5344CB8AC3E}">
        <p14:creationId xmlns:p14="http://schemas.microsoft.com/office/powerpoint/2010/main" val="4225967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8620343" y="5922812"/>
            <a:ext cx="3578136" cy="989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Connecteur droit 2">
            <a:extLst>
              <a:ext uri="{FF2B5EF4-FFF2-40B4-BE49-F238E27FC236}">
                <a16:creationId xmlns:a16="http://schemas.microsoft.com/office/drawing/2014/main" id="{228717DB-62EE-D89A-A84F-340D03D94284}"/>
              </a:ext>
            </a:extLst>
          </p:cNvPr>
          <p:cNvCxnSpPr/>
          <p:nvPr/>
        </p:nvCxnSpPr>
        <p:spPr>
          <a:xfrm>
            <a:off x="217249" y="851553"/>
            <a:ext cx="2339439" cy="0"/>
          </a:xfrm>
          <a:prstGeom prst="line">
            <a:avLst/>
          </a:prstGeom>
          <a:ln w="57150" cap="rnd">
            <a:solidFill>
              <a:srgbClr val="FFE500"/>
            </a:solidFill>
          </a:ln>
        </p:spPr>
        <p:style>
          <a:lnRef idx="1">
            <a:schemeClr val="accent1"/>
          </a:lnRef>
          <a:fillRef idx="0">
            <a:schemeClr val="accent1"/>
          </a:fillRef>
          <a:effectRef idx="0">
            <a:schemeClr val="accent1"/>
          </a:effectRef>
          <a:fontRef idx="minor">
            <a:schemeClr val="tx1"/>
          </a:fontRef>
        </p:style>
      </p:cxnSp>
      <p:sp>
        <p:nvSpPr>
          <p:cNvPr id="4" name="ZoneTexte 3">
            <a:extLst>
              <a:ext uri="{FF2B5EF4-FFF2-40B4-BE49-F238E27FC236}">
                <a16:creationId xmlns:a16="http://schemas.microsoft.com/office/drawing/2014/main" id="{4DD20EB2-3DDB-9307-B0D1-AF17E2FBEC84}"/>
              </a:ext>
            </a:extLst>
          </p:cNvPr>
          <p:cNvSpPr txBox="1"/>
          <p:nvPr/>
        </p:nvSpPr>
        <p:spPr>
          <a:xfrm>
            <a:off x="59098" y="194519"/>
            <a:ext cx="8298321" cy="954107"/>
          </a:xfrm>
          <a:prstGeom prst="rect">
            <a:avLst/>
          </a:prstGeom>
          <a:noFill/>
        </p:spPr>
        <p:txBody>
          <a:bodyPr wrap="square" lIns="91440" tIns="45720" rIns="91440" bIns="45720" rtlCol="0" anchor="t">
            <a:spAutoFit/>
          </a:bodyPr>
          <a:lstStyle/>
          <a:p>
            <a:r>
              <a:rPr lang="fr-FR" sz="2800" b="1" dirty="0">
                <a:latin typeface="Avenir Next LT Pro" panose="020B0504020202020204" pitchFamily="34" charset="0"/>
              </a:rPr>
              <a:t>PHASAGE COMMUNICATION</a:t>
            </a:r>
          </a:p>
          <a:p>
            <a:endParaRPr lang="fr-FR" sz="2800" b="1" dirty="0">
              <a:latin typeface="Avenir Next LT Pro" panose="020B0504020202020204" pitchFamily="34" charset="0"/>
            </a:endParaRPr>
          </a:p>
        </p:txBody>
      </p:sp>
      <p:pic>
        <p:nvPicPr>
          <p:cNvPr id="19" name="Image 18" descr="Une image contenant texte, Police, capture d’écran, Graphique&#10;&#10;Description générée automatiquement">
            <a:extLst>
              <a:ext uri="{FF2B5EF4-FFF2-40B4-BE49-F238E27FC236}">
                <a16:creationId xmlns:a16="http://schemas.microsoft.com/office/drawing/2014/main" id="{43995DBB-8598-CE26-2904-D777061DF06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072147" y="5640255"/>
            <a:ext cx="988576" cy="843906"/>
          </a:xfrm>
          <a:prstGeom prst="rect">
            <a:avLst/>
          </a:prstGeom>
        </p:spPr>
      </p:pic>
      <p:sp>
        <p:nvSpPr>
          <p:cNvPr id="20" name="ZoneTexte 19">
            <a:extLst>
              <a:ext uri="{FF2B5EF4-FFF2-40B4-BE49-F238E27FC236}">
                <a16:creationId xmlns:a16="http://schemas.microsoft.com/office/drawing/2014/main" id="{DC941FFE-A745-A658-D83B-8A928538C09D}"/>
              </a:ext>
            </a:extLst>
          </p:cNvPr>
          <p:cNvSpPr txBox="1"/>
          <p:nvPr/>
        </p:nvSpPr>
        <p:spPr>
          <a:xfrm>
            <a:off x="217249" y="1317556"/>
            <a:ext cx="11787517" cy="589072"/>
          </a:xfrm>
          <a:prstGeom prst="rect">
            <a:avLst/>
          </a:prstGeom>
          <a:noFill/>
        </p:spPr>
        <p:txBody>
          <a:bodyPr wrap="square">
            <a:spAutoFit/>
          </a:bodyPr>
          <a:lstStyle/>
          <a:p>
            <a:pPr>
              <a:lnSpc>
                <a:spcPct val="107000"/>
              </a:lnSpc>
              <a:spcAft>
                <a:spcPts val="800"/>
              </a:spcAft>
            </a:pPr>
            <a:r>
              <a:rPr lang="fr-FR" sz="3200" b="1" kern="100" dirty="0">
                <a:effectLst/>
                <a:latin typeface="Avenir Next LT Pro" panose="020B0504020202020204" pitchFamily="34" charset="0"/>
                <a:ea typeface="Calibri" panose="020F0502020204030204" pitchFamily="34" charset="0"/>
                <a:cs typeface="Times New Roman" panose="02020603050405020304" pitchFamily="18" charset="0"/>
              </a:rPr>
              <a:t>Etape 1 – Occuper le terrain et préempter </a:t>
            </a:r>
            <a:r>
              <a:rPr lang="fr-FR" sz="3200" b="1" kern="100" dirty="0" err="1">
                <a:effectLst/>
                <a:latin typeface="Avenir Next LT Pro" panose="020B0504020202020204" pitchFamily="34" charset="0"/>
                <a:ea typeface="Calibri" panose="020F0502020204030204" pitchFamily="34" charset="0"/>
                <a:cs typeface="Times New Roman" panose="02020603050405020304" pitchFamily="18" charset="0"/>
              </a:rPr>
              <a:t>‘le</a:t>
            </a:r>
            <a:r>
              <a:rPr lang="fr-FR" sz="3200" b="1" kern="100" dirty="0">
                <a:effectLst/>
                <a:latin typeface="Avenir Next LT Pro" panose="020B0504020202020204" pitchFamily="34" charset="0"/>
                <a:ea typeface="Calibri" panose="020F0502020204030204" pitchFamily="34" charset="0"/>
                <a:cs typeface="Times New Roman" panose="02020603050405020304" pitchFamily="18" charset="0"/>
              </a:rPr>
              <a:t> fait-maison’</a:t>
            </a:r>
            <a:r>
              <a:rPr lang="fr-FR" sz="2000" kern="100" dirty="0">
                <a:effectLst/>
                <a:latin typeface="Avenir Next LT Pro" panose="020B0504020202020204" pitchFamily="34" charset="0"/>
                <a:ea typeface="Calibri" panose="020F0502020204030204" pitchFamily="34" charset="0"/>
                <a:cs typeface="Times New Roman" panose="02020603050405020304" pitchFamily="18" charset="0"/>
              </a:rPr>
              <a:t>.</a:t>
            </a:r>
          </a:p>
        </p:txBody>
      </p:sp>
      <p:sp>
        <p:nvSpPr>
          <p:cNvPr id="2" name="ZoneTexte 1">
            <a:extLst>
              <a:ext uri="{FF2B5EF4-FFF2-40B4-BE49-F238E27FC236}">
                <a16:creationId xmlns:a16="http://schemas.microsoft.com/office/drawing/2014/main" id="{D1160F4D-D6FF-4C1B-F9F0-04F5E133ECBB}"/>
              </a:ext>
            </a:extLst>
          </p:cNvPr>
          <p:cNvSpPr txBox="1"/>
          <p:nvPr/>
        </p:nvSpPr>
        <p:spPr>
          <a:xfrm>
            <a:off x="2065226" y="2075558"/>
            <a:ext cx="9623437" cy="1822615"/>
          </a:xfrm>
          <a:prstGeom prst="rect">
            <a:avLst/>
          </a:prstGeom>
          <a:noFill/>
        </p:spPr>
        <p:txBody>
          <a:bodyPr wrap="square">
            <a:spAutoFit/>
          </a:bodyPr>
          <a:lstStyle/>
          <a:p>
            <a:pPr>
              <a:lnSpc>
                <a:spcPct val="107000"/>
              </a:lnSpc>
              <a:spcAft>
                <a:spcPts val="800"/>
              </a:spcAft>
            </a:pPr>
            <a:r>
              <a:rPr lang="fr-FR" sz="2000" b="1" kern="100" dirty="0">
                <a:effectLst/>
                <a:latin typeface="Avenir Next LT Pro" panose="020B0504020202020204" pitchFamily="34" charset="0"/>
                <a:ea typeface="Calibri" panose="020F0502020204030204" pitchFamily="34" charset="0"/>
                <a:cs typeface="Times New Roman" panose="02020603050405020304" pitchFamily="18" charset="0"/>
              </a:rPr>
              <a:t>Dispositif RP : </a:t>
            </a:r>
            <a:br>
              <a:rPr lang="fr-FR" sz="2000" b="1" kern="100" dirty="0">
                <a:effectLst/>
                <a:latin typeface="Avenir Next LT Pro" panose="020B0504020202020204" pitchFamily="34" charset="0"/>
                <a:ea typeface="Calibri" panose="020F0502020204030204" pitchFamily="34" charset="0"/>
                <a:cs typeface="Times New Roman" panose="02020603050405020304" pitchFamily="18" charset="0"/>
              </a:rPr>
            </a:br>
            <a:r>
              <a:rPr lang="fr-FR" sz="2000" b="1" kern="100" dirty="0">
                <a:latin typeface="Avenir Next LT Pro" panose="020B0504020202020204" pitchFamily="34" charset="0"/>
                <a:ea typeface="Calibri" panose="020F0502020204030204" pitchFamily="34" charset="0"/>
                <a:cs typeface="Times New Roman" panose="02020603050405020304" pitchFamily="18" charset="0"/>
              </a:rPr>
              <a:t>Flash News à la presse </a:t>
            </a:r>
            <a:r>
              <a:rPr lang="fr-FR" sz="2000" b="1" kern="100" dirty="0">
                <a:latin typeface="Avenir Next LT Pro" panose="020B0504020202020204" pitchFamily="34" charset="0"/>
                <a:ea typeface="Calibri" panose="020F0502020204030204" pitchFamily="34" charset="0"/>
                <a:cs typeface="Times New Roman" panose="02020603050405020304" pitchFamily="18" charset="0"/>
                <a:sym typeface="Wingdings" panose="05000000000000000000" pitchFamily="2" charset="2"/>
              </a:rPr>
              <a:t></a:t>
            </a:r>
            <a:r>
              <a:rPr lang="fr-FR" sz="2000" b="1" kern="100" dirty="0">
                <a:latin typeface="Avenir Next LT Pro" panose="020B0504020202020204" pitchFamily="34" charset="0"/>
                <a:ea typeface="Calibri" panose="020F0502020204030204" pitchFamily="34" charset="0"/>
                <a:cs typeface="Times New Roman" panose="02020603050405020304" pitchFamily="18" charset="0"/>
              </a:rPr>
              <a:t> jeudi 11 janvier</a:t>
            </a:r>
            <a:endParaRPr lang="fr-FR" sz="2000" b="1" kern="100" dirty="0">
              <a:effectLst/>
              <a:latin typeface="Avenir Next LT Pro" panose="020B05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2000" kern="100" dirty="0">
                <a:latin typeface="Avenir Next LT Pro" panose="020B0504020202020204" pitchFamily="34" charset="0"/>
                <a:ea typeface="Calibri" panose="020F0502020204030204" pitchFamily="34" charset="0"/>
                <a:cs typeface="Times New Roman" panose="02020603050405020304" pitchFamily="18" charset="0"/>
              </a:rPr>
              <a:t>METRO présente sa nouvelle vision / signature </a:t>
            </a:r>
            <a:br>
              <a:rPr lang="fr-FR" sz="2000" kern="100" dirty="0">
                <a:latin typeface="Avenir Next LT Pro" panose="020B0504020202020204" pitchFamily="34" charset="0"/>
                <a:ea typeface="Calibri" panose="020F0502020204030204" pitchFamily="34" charset="0"/>
                <a:cs typeface="Times New Roman" panose="02020603050405020304" pitchFamily="18" charset="0"/>
              </a:rPr>
            </a:br>
            <a:r>
              <a:rPr lang="fr-FR" sz="2000" i="1" kern="100" dirty="0">
                <a:latin typeface="Avenir Next LT Pro" panose="020B0504020202020204" pitchFamily="34" charset="0"/>
                <a:ea typeface="Calibri" panose="020F0502020204030204" pitchFamily="34" charset="0"/>
                <a:cs typeface="Times New Roman" panose="02020603050405020304" pitchFamily="18" charset="0"/>
              </a:rPr>
              <a:t>‘Ici commence le fait-maison’</a:t>
            </a:r>
            <a:br>
              <a:rPr lang="fr-FR" sz="2000" kern="100" dirty="0">
                <a:latin typeface="Avenir Next LT Pro" panose="020B0504020202020204" pitchFamily="34" charset="0"/>
                <a:ea typeface="Calibri" panose="020F0502020204030204" pitchFamily="34" charset="0"/>
                <a:cs typeface="Times New Roman" panose="02020603050405020304" pitchFamily="18" charset="0"/>
              </a:rPr>
            </a:br>
            <a:endParaRPr lang="fr-FR" sz="2000" kern="100" dirty="0">
              <a:latin typeface="Avenir Next LT Pro" panose="020B0504020202020204" pitchFamily="34" charset="0"/>
              <a:ea typeface="Calibri" panose="020F0502020204030204" pitchFamily="34" charset="0"/>
              <a:cs typeface="Times New Roman" panose="02020603050405020304" pitchFamily="18" charset="0"/>
            </a:endParaRPr>
          </a:p>
        </p:txBody>
      </p:sp>
      <p:pic>
        <p:nvPicPr>
          <p:cNvPr id="5" name="Picture 2" descr="Agir à Lyon : Magazine écologique pour découvrir et s'engager">
            <a:extLst>
              <a:ext uri="{FF2B5EF4-FFF2-40B4-BE49-F238E27FC236}">
                <a16:creationId xmlns:a16="http://schemas.microsoft.com/office/drawing/2014/main" id="{F70B1E30-B79A-4E8F-7112-5173C4FF8567}"/>
              </a:ext>
            </a:extLst>
          </p:cNvPr>
          <p:cNvPicPr>
            <a:picLocks noChangeAspect="1" noChangeArrowheads="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217249" y="2530932"/>
            <a:ext cx="1266571" cy="625785"/>
          </a:xfrm>
          <a:prstGeom prst="rect">
            <a:avLst/>
          </a:prstGeom>
          <a:noFill/>
          <a:extLst>
            <a:ext uri="{909E8E84-426E-40DD-AFC4-6F175D3DCCD1}">
              <a14:hiddenFill xmlns:a14="http://schemas.microsoft.com/office/drawing/2010/main">
                <a:solidFill>
                  <a:srgbClr val="FFFFFF"/>
                </a:solidFill>
              </a14:hiddenFill>
            </a:ext>
          </a:extLst>
        </p:spPr>
      </p:pic>
      <p:sp>
        <p:nvSpPr>
          <p:cNvPr id="6" name="ZoneTexte 5">
            <a:extLst>
              <a:ext uri="{FF2B5EF4-FFF2-40B4-BE49-F238E27FC236}">
                <a16:creationId xmlns:a16="http://schemas.microsoft.com/office/drawing/2014/main" id="{0CF3146A-F295-B2B7-DD1E-FFE6D7252FDA}"/>
              </a:ext>
            </a:extLst>
          </p:cNvPr>
          <p:cNvSpPr txBox="1"/>
          <p:nvPr/>
        </p:nvSpPr>
        <p:spPr>
          <a:xfrm>
            <a:off x="1996819" y="3878347"/>
            <a:ext cx="5793870" cy="2583849"/>
          </a:xfrm>
          <a:prstGeom prst="rect">
            <a:avLst/>
          </a:prstGeom>
          <a:noFill/>
        </p:spPr>
        <p:txBody>
          <a:bodyPr wrap="square">
            <a:spAutoFit/>
          </a:bodyPr>
          <a:lstStyle/>
          <a:p>
            <a:pPr>
              <a:lnSpc>
                <a:spcPct val="107000"/>
              </a:lnSpc>
              <a:spcAft>
                <a:spcPts val="800"/>
              </a:spcAft>
            </a:pPr>
            <a:r>
              <a:rPr lang="fr-FR" sz="2000" b="1" kern="100" dirty="0">
                <a:effectLst/>
                <a:latin typeface="Avenir Next LT Pro" panose="020B0504020202020204" pitchFamily="34" charset="0"/>
                <a:ea typeface="Calibri" panose="020F0502020204030204" pitchFamily="34" charset="0"/>
                <a:cs typeface="Times New Roman" panose="02020603050405020304" pitchFamily="18" charset="0"/>
              </a:rPr>
              <a:t>Interne :</a:t>
            </a:r>
            <a:br>
              <a:rPr lang="fr-FR" sz="2000" b="1" kern="100" dirty="0">
                <a:effectLst/>
                <a:latin typeface="Avenir Next LT Pro" panose="020B0504020202020204" pitchFamily="34" charset="0"/>
                <a:ea typeface="Calibri" panose="020F0502020204030204" pitchFamily="34" charset="0"/>
                <a:cs typeface="Times New Roman" panose="02020603050405020304" pitchFamily="18" charset="0"/>
              </a:rPr>
            </a:br>
            <a:r>
              <a:rPr lang="fr-FR" sz="2000" b="1" kern="100" dirty="0">
                <a:effectLst/>
                <a:latin typeface="Avenir Next LT Pro" panose="020B0504020202020204" pitchFamily="34" charset="0"/>
                <a:ea typeface="Calibri" panose="020F0502020204030204" pitchFamily="34" charset="0"/>
                <a:cs typeface="Times New Roman" panose="02020603050405020304" pitchFamily="18" charset="0"/>
              </a:rPr>
              <a:t>Manifeste à destination des collaborateurs</a:t>
            </a:r>
          </a:p>
          <a:p>
            <a:pPr>
              <a:lnSpc>
                <a:spcPct val="107000"/>
              </a:lnSpc>
              <a:spcAft>
                <a:spcPts val="800"/>
              </a:spcAft>
            </a:pPr>
            <a:r>
              <a:rPr lang="fr-FR" sz="2000" kern="100" dirty="0">
                <a:latin typeface="Avenir Next LT Pro" panose="020B0504020202020204" pitchFamily="34" charset="0"/>
                <a:ea typeface="Calibri" panose="020F0502020204030204" pitchFamily="34" charset="0"/>
                <a:cs typeface="Times New Roman" panose="02020603050405020304" pitchFamily="18" charset="0"/>
              </a:rPr>
              <a:t>Il s’agit de détailler le contenu de la promesse</a:t>
            </a:r>
            <a:br>
              <a:rPr lang="fr-FR" sz="2000" kern="100" dirty="0">
                <a:latin typeface="Avenir Next LT Pro" panose="020B0504020202020204" pitchFamily="34" charset="0"/>
                <a:ea typeface="Calibri" panose="020F0502020204030204" pitchFamily="34" charset="0"/>
                <a:cs typeface="Times New Roman" panose="02020603050405020304" pitchFamily="18" charset="0"/>
              </a:rPr>
            </a:br>
            <a:r>
              <a:rPr lang="fr-FR" sz="2000" i="1" kern="100" dirty="0">
                <a:latin typeface="Avenir Next LT Pro" panose="020B0504020202020204" pitchFamily="34" charset="0"/>
                <a:ea typeface="Calibri" panose="020F0502020204030204" pitchFamily="34" charset="0"/>
                <a:cs typeface="Times New Roman" panose="02020603050405020304" pitchFamily="18" charset="0"/>
              </a:rPr>
              <a:t>‘Ici commence le fait-maison’</a:t>
            </a:r>
            <a:br>
              <a:rPr lang="fr-FR" sz="2000" i="1" kern="100" dirty="0">
                <a:latin typeface="Avenir Next LT Pro" panose="020B0504020202020204" pitchFamily="34" charset="0"/>
                <a:ea typeface="Calibri" panose="020F0502020204030204" pitchFamily="34" charset="0"/>
                <a:cs typeface="Times New Roman" panose="02020603050405020304" pitchFamily="18" charset="0"/>
              </a:rPr>
            </a:br>
            <a:r>
              <a:rPr lang="fr-FR" sz="2000" b="1" kern="100" dirty="0">
                <a:effectLst/>
                <a:latin typeface="Avenir Next LT Pro" panose="020B0504020202020204" pitchFamily="34" charset="0"/>
                <a:ea typeface="Calibri" panose="020F0502020204030204" pitchFamily="34" charset="0"/>
                <a:cs typeface="Times New Roman" panose="02020603050405020304" pitchFamily="18" charset="0"/>
              </a:rPr>
              <a:t>Déploiement à définir…</a:t>
            </a:r>
            <a:endParaRPr lang="fr-FR" sz="2000" b="1" i="1" kern="100" dirty="0">
              <a:latin typeface="Avenir Next LT Pro" panose="020B05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2000" i="1" kern="100" dirty="0">
                <a:latin typeface="Avenir Next LT Pro" panose="020B0504020202020204" pitchFamily="34" charset="0"/>
                <a:ea typeface="Calibri" panose="020F0502020204030204" pitchFamily="34" charset="0"/>
                <a:cs typeface="Times New Roman" panose="02020603050405020304" pitchFamily="18" charset="0"/>
                <a:sym typeface="Wingdings" panose="05000000000000000000" pitchFamily="2" charset="2"/>
              </a:rPr>
              <a:t></a:t>
            </a:r>
            <a:r>
              <a:rPr lang="fr-FR" sz="2000" kern="100" dirty="0">
                <a:latin typeface="Avenir Next LT Pro" panose="020B0504020202020204" pitchFamily="34" charset="0"/>
                <a:ea typeface="Calibri" panose="020F0502020204030204" pitchFamily="34" charset="0"/>
                <a:cs typeface="Times New Roman" panose="02020603050405020304" pitchFamily="18" charset="0"/>
                <a:sym typeface="Wingdings" panose="05000000000000000000" pitchFamily="2" charset="2"/>
              </a:rPr>
              <a:t>Décliner une version vidéo du manifeste</a:t>
            </a:r>
            <a:br>
              <a:rPr lang="fr-FR" sz="2000" i="1" kern="100" dirty="0">
                <a:latin typeface="Avenir Next LT Pro" panose="020B0504020202020204" pitchFamily="34" charset="0"/>
                <a:ea typeface="Calibri" panose="020F0502020204030204" pitchFamily="34" charset="0"/>
                <a:cs typeface="Times New Roman" panose="02020603050405020304" pitchFamily="18" charset="0"/>
                <a:sym typeface="Wingdings" panose="05000000000000000000" pitchFamily="2" charset="2"/>
              </a:rPr>
            </a:br>
            <a:r>
              <a:rPr lang="fr-FR" sz="2000" i="1" kern="100" dirty="0">
                <a:latin typeface="Avenir Next LT Pro" panose="020B0504020202020204" pitchFamily="34" charset="0"/>
                <a:ea typeface="Calibri" panose="020F0502020204030204" pitchFamily="34" charset="0"/>
                <a:cs typeface="Times New Roman" panose="02020603050405020304" pitchFamily="18" charset="0"/>
                <a:sym typeface="Wingdings" panose="05000000000000000000" pitchFamily="2" charset="2"/>
              </a:rPr>
              <a:t>exprimer notre philosophie</a:t>
            </a:r>
            <a:endParaRPr lang="fr-FR" sz="1400" kern="100" dirty="0">
              <a:effectLst/>
              <a:latin typeface="Avenir Next LT Pro" panose="020B0504020202020204" pitchFamily="34" charset="0"/>
              <a:ea typeface="Calibri" panose="020F0502020204030204" pitchFamily="34" charset="0"/>
              <a:cs typeface="Times New Roman" panose="02020603050405020304" pitchFamily="18" charset="0"/>
            </a:endParaRPr>
          </a:p>
        </p:txBody>
      </p:sp>
      <p:pic>
        <p:nvPicPr>
          <p:cNvPr id="7" name="Picture 2" descr="PICTO COLLABORATEURS - Groupe REALITES">
            <a:extLst>
              <a:ext uri="{FF2B5EF4-FFF2-40B4-BE49-F238E27FC236}">
                <a16:creationId xmlns:a16="http://schemas.microsoft.com/office/drawing/2014/main" id="{1E581C9A-A5D0-FC43-A711-9AB043D407DF}"/>
              </a:ext>
            </a:extLst>
          </p:cNvPr>
          <p:cNvPicPr>
            <a:picLocks noChangeAspect="1" noChangeArrowheads="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278678" y="3751420"/>
            <a:ext cx="1389017" cy="138901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Pictogramme video : 619 images, photos de stock, objets 3D ...">
            <a:extLst>
              <a:ext uri="{FF2B5EF4-FFF2-40B4-BE49-F238E27FC236}">
                <a16:creationId xmlns:a16="http://schemas.microsoft.com/office/drawing/2014/main" id="{427DCCAE-83D1-2D16-C1D9-34B9E3E7755B}"/>
              </a:ext>
            </a:extLst>
          </p:cNvPr>
          <p:cNvPicPr>
            <a:picLocks noChangeAspect="1" noChangeArrowheads="1"/>
          </p:cNvPicPr>
          <p:nvPr/>
        </p:nvPicPr>
        <p:blipFill rotWithShape="1">
          <a:blip r:embed="rId7" cstate="print">
            <a:duotone>
              <a:schemeClr val="accent2">
                <a:shade val="45000"/>
                <a:satMod val="135000"/>
              </a:schemeClr>
              <a:prstClr val="white"/>
            </a:duotone>
            <a:extLst>
              <a:ext uri="{28A0092B-C50C-407E-A947-70E740481C1C}">
                <a14:useLocalDpi xmlns:a14="http://schemas.microsoft.com/office/drawing/2010/main"/>
              </a:ext>
            </a:extLst>
          </a:blip>
          <a:srcRect l="9284" b="11617"/>
          <a:stretch/>
        </p:blipFill>
        <p:spPr bwMode="auto">
          <a:xfrm>
            <a:off x="497434" y="5432085"/>
            <a:ext cx="882958" cy="8821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9598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AA8A13E-0CC1-E575-3DBE-6D135000B815}"/>
              </a:ext>
            </a:extLst>
          </p:cNvPr>
          <p:cNvSpPr/>
          <p:nvPr/>
        </p:nvSpPr>
        <p:spPr>
          <a:xfrm>
            <a:off x="13444" y="0"/>
            <a:ext cx="12178555"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descr="Une image contenant texte, légume, menu, nourriture&#10;&#10;Description générée automatiquement">
            <a:extLst>
              <a:ext uri="{FF2B5EF4-FFF2-40B4-BE49-F238E27FC236}">
                <a16:creationId xmlns:a16="http://schemas.microsoft.com/office/drawing/2014/main" id="{10CDD382-F110-A2A8-6DA0-FC212EE76105}"/>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381064" y="0"/>
            <a:ext cx="3429871" cy="6858000"/>
          </a:xfrm>
          <a:prstGeom prst="rect">
            <a:avLst/>
          </a:prstGeom>
        </p:spPr>
      </p:pic>
      <p:pic>
        <p:nvPicPr>
          <p:cNvPr id="4" name="Image 3" descr="Une image contenant texte, affiche, menu, personne&#10;&#10;Description générée automatiquement">
            <a:extLst>
              <a:ext uri="{FF2B5EF4-FFF2-40B4-BE49-F238E27FC236}">
                <a16:creationId xmlns:a16="http://schemas.microsoft.com/office/drawing/2014/main" id="{264EA355-EA3E-C608-9D4A-79823E7E6E3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674158" y="0"/>
            <a:ext cx="4843683" cy="6858000"/>
          </a:xfrm>
          <a:prstGeom prst="rect">
            <a:avLst/>
          </a:prstGeom>
        </p:spPr>
      </p:pic>
      <p:sp>
        <p:nvSpPr>
          <p:cNvPr id="5" name="ZoneTexte 4">
            <a:extLst>
              <a:ext uri="{FF2B5EF4-FFF2-40B4-BE49-F238E27FC236}">
                <a16:creationId xmlns:a16="http://schemas.microsoft.com/office/drawing/2014/main" id="{0ADF910A-B90F-1918-FABE-12507931C6E2}"/>
              </a:ext>
            </a:extLst>
          </p:cNvPr>
          <p:cNvSpPr txBox="1"/>
          <p:nvPr/>
        </p:nvSpPr>
        <p:spPr>
          <a:xfrm>
            <a:off x="100362" y="312234"/>
            <a:ext cx="1903278" cy="646331"/>
          </a:xfrm>
          <a:prstGeom prst="rect">
            <a:avLst/>
          </a:prstGeom>
          <a:noFill/>
        </p:spPr>
        <p:txBody>
          <a:bodyPr wrap="none" rtlCol="0">
            <a:spAutoFit/>
          </a:bodyPr>
          <a:lstStyle/>
          <a:p>
            <a:r>
              <a:rPr lang="fr-FR" dirty="0">
                <a:solidFill>
                  <a:schemeClr val="bg1"/>
                </a:solidFill>
              </a:rPr>
              <a:t>Draft manifeste – </a:t>
            </a:r>
            <a:br>
              <a:rPr lang="fr-FR" dirty="0">
                <a:solidFill>
                  <a:schemeClr val="bg1"/>
                </a:solidFill>
              </a:rPr>
            </a:br>
            <a:r>
              <a:rPr lang="fr-FR" dirty="0">
                <a:solidFill>
                  <a:schemeClr val="bg1"/>
                </a:solidFill>
              </a:rPr>
              <a:t>version « longue »</a:t>
            </a:r>
          </a:p>
        </p:txBody>
      </p:sp>
    </p:spTree>
    <p:extLst>
      <p:ext uri="{BB962C8B-B14F-4D97-AF65-F5344CB8AC3E}">
        <p14:creationId xmlns:p14="http://schemas.microsoft.com/office/powerpoint/2010/main" val="14426119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C79D323-3802-B1CE-3A9C-344976A6308E}"/>
              </a:ext>
            </a:extLst>
          </p:cNvPr>
          <p:cNvSpPr/>
          <p:nvPr/>
        </p:nvSpPr>
        <p:spPr>
          <a:xfrm>
            <a:off x="13444" y="0"/>
            <a:ext cx="12178555"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2" name="Image 11" descr="Une image contenant texte, légume, menu, nourriture&#10;&#10;Description générée automatiquement">
            <a:extLst>
              <a:ext uri="{FF2B5EF4-FFF2-40B4-BE49-F238E27FC236}">
                <a16:creationId xmlns:a16="http://schemas.microsoft.com/office/drawing/2014/main" id="{2267B9E9-E168-1880-6B1C-9A4847D3CE96}"/>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670711" y="0"/>
            <a:ext cx="4850578" cy="6858000"/>
          </a:xfrm>
          <a:prstGeom prst="rect">
            <a:avLst/>
          </a:prstGeom>
        </p:spPr>
      </p:pic>
      <p:sp>
        <p:nvSpPr>
          <p:cNvPr id="13" name="ZoneTexte 12">
            <a:extLst>
              <a:ext uri="{FF2B5EF4-FFF2-40B4-BE49-F238E27FC236}">
                <a16:creationId xmlns:a16="http://schemas.microsoft.com/office/drawing/2014/main" id="{E72D1338-619C-4D56-4D56-3473B0A3571C}"/>
              </a:ext>
            </a:extLst>
          </p:cNvPr>
          <p:cNvSpPr txBox="1"/>
          <p:nvPr/>
        </p:nvSpPr>
        <p:spPr>
          <a:xfrm>
            <a:off x="100362" y="312234"/>
            <a:ext cx="1860509" cy="646331"/>
          </a:xfrm>
          <a:prstGeom prst="rect">
            <a:avLst/>
          </a:prstGeom>
          <a:noFill/>
        </p:spPr>
        <p:txBody>
          <a:bodyPr wrap="none" rtlCol="0">
            <a:spAutoFit/>
          </a:bodyPr>
          <a:lstStyle/>
          <a:p>
            <a:r>
              <a:rPr lang="fr-FR" dirty="0">
                <a:solidFill>
                  <a:schemeClr val="bg1"/>
                </a:solidFill>
              </a:rPr>
              <a:t>Draft manifeste – </a:t>
            </a:r>
            <a:br>
              <a:rPr lang="fr-FR" dirty="0">
                <a:solidFill>
                  <a:schemeClr val="bg1"/>
                </a:solidFill>
              </a:rPr>
            </a:br>
            <a:r>
              <a:rPr lang="fr-FR" dirty="0">
                <a:solidFill>
                  <a:schemeClr val="bg1"/>
                </a:solidFill>
              </a:rPr>
              <a:t>version Client</a:t>
            </a:r>
          </a:p>
        </p:txBody>
      </p:sp>
    </p:spTree>
    <p:extLst>
      <p:ext uri="{BB962C8B-B14F-4D97-AF65-F5344CB8AC3E}">
        <p14:creationId xmlns:p14="http://schemas.microsoft.com/office/powerpoint/2010/main" val="15270907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17731F6-5CCB-EB1D-3D3C-D3391330462C}"/>
              </a:ext>
            </a:extLst>
          </p:cNvPr>
          <p:cNvSpPr/>
          <p:nvPr/>
        </p:nvSpPr>
        <p:spPr>
          <a:xfrm>
            <a:off x="0" y="0"/>
            <a:ext cx="12192000" cy="6858000"/>
          </a:xfrm>
          <a:prstGeom prst="rect">
            <a:avLst/>
          </a:prstGeom>
          <a:solidFill>
            <a:srgbClr val="292929"/>
          </a:solid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11" name="Image 10" descr="Une image contenant texte, signe, plein air, menu&#10;&#10;Description générée automatiquement">
            <a:extLst>
              <a:ext uri="{FF2B5EF4-FFF2-40B4-BE49-F238E27FC236}">
                <a16:creationId xmlns:a16="http://schemas.microsoft.com/office/drawing/2014/main" id="{D31A09D2-125B-E8C0-F656-F798C62AD4E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612721" y="540550"/>
            <a:ext cx="5311294" cy="5561746"/>
          </a:xfrm>
          <a:prstGeom prst="rect">
            <a:avLst/>
          </a:prstGeom>
        </p:spPr>
      </p:pic>
      <p:pic>
        <p:nvPicPr>
          <p:cNvPr id="4" name="Image 3" descr="Une image contenant meubles, texte, intérieur, table&#10;&#10;Description générée automatiquement">
            <a:extLst>
              <a:ext uri="{FF2B5EF4-FFF2-40B4-BE49-F238E27FC236}">
                <a16:creationId xmlns:a16="http://schemas.microsoft.com/office/drawing/2014/main" id="{5AA3C365-3DD5-C684-A8AC-D764F1B0BA0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5642915" cy="6642847"/>
          </a:xfrm>
          <a:prstGeom prst="rect">
            <a:avLst/>
          </a:prstGeom>
        </p:spPr>
      </p:pic>
    </p:spTree>
    <p:extLst>
      <p:ext uri="{BB962C8B-B14F-4D97-AF65-F5344CB8AC3E}">
        <p14:creationId xmlns:p14="http://schemas.microsoft.com/office/powerpoint/2010/main" val="2780131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362C94B-82AC-1F3A-D469-7CA26AE1E162}"/>
              </a:ext>
            </a:extLst>
          </p:cNvPr>
          <p:cNvSpPr/>
          <p:nvPr/>
        </p:nvSpPr>
        <p:spPr>
          <a:xfrm>
            <a:off x="1643974" y="5398851"/>
            <a:ext cx="7937771" cy="194553"/>
          </a:xfrm>
          <a:prstGeom prst="rect">
            <a:avLst/>
          </a:prstGeom>
          <a:solidFill>
            <a:srgbClr val="FDCE0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F7E343C0-8F49-5B84-2972-98ABE79AB020}"/>
              </a:ext>
            </a:extLst>
          </p:cNvPr>
          <p:cNvSpPr>
            <a:spLocks noGrp="1"/>
          </p:cNvSpPr>
          <p:nvPr>
            <p:ph type="ctrTitle"/>
          </p:nvPr>
        </p:nvSpPr>
        <p:spPr>
          <a:xfrm>
            <a:off x="204281" y="136256"/>
            <a:ext cx="10363200" cy="1470025"/>
          </a:xfrm>
        </p:spPr>
        <p:txBody>
          <a:bodyPr/>
          <a:lstStyle/>
          <a:p>
            <a:pPr algn="l"/>
            <a:r>
              <a:rPr lang="fr-FR" b="1" dirty="0">
                <a:latin typeface="Avenir Next LT Pro" panose="020B0504020202020204" pitchFamily="34" charset="0"/>
              </a:rPr>
              <a:t>Enjeux pour cette campagne</a:t>
            </a:r>
          </a:p>
        </p:txBody>
      </p:sp>
      <p:sp>
        <p:nvSpPr>
          <p:cNvPr id="4" name="Titre 1">
            <a:extLst>
              <a:ext uri="{FF2B5EF4-FFF2-40B4-BE49-F238E27FC236}">
                <a16:creationId xmlns:a16="http://schemas.microsoft.com/office/drawing/2014/main" id="{F6F74303-1AAE-37EA-F12F-9D43D8D65276}"/>
              </a:ext>
            </a:extLst>
          </p:cNvPr>
          <p:cNvSpPr txBox="1">
            <a:spLocks/>
          </p:cNvSpPr>
          <p:nvPr/>
        </p:nvSpPr>
        <p:spPr bwMode="auto">
          <a:xfrm>
            <a:off x="899808" y="3230799"/>
            <a:ext cx="10723123"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Helvetica" panose="020B0604020202020204" pitchFamily="34" charset="0"/>
                <a:ea typeface="+mj-ea"/>
                <a:cs typeface="Helvetica" panose="020B0604020202020204" pitchFamily="34" charset="0"/>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a:r>
              <a:rPr lang="fr-FR" sz="4000" b="1" dirty="0">
                <a:latin typeface="Avenir Next LT Pro" panose="020B0504020202020204" pitchFamily="34" charset="0"/>
                <a:sym typeface="Wingdings" panose="05000000000000000000" pitchFamily="2" charset="2"/>
              </a:rPr>
              <a:t>#1- Capitaliser</a:t>
            </a:r>
            <a:br>
              <a:rPr lang="fr-FR" sz="4000" b="1" dirty="0">
                <a:latin typeface="Avenir Next LT Pro" panose="020B0504020202020204" pitchFamily="34" charset="0"/>
                <a:sym typeface="Wingdings" panose="05000000000000000000" pitchFamily="2" charset="2"/>
              </a:rPr>
            </a:br>
            <a:endParaRPr lang="fr-FR" sz="4000" b="1" dirty="0">
              <a:latin typeface="Avenir Next LT Pro" panose="020B0504020202020204" pitchFamily="34" charset="0"/>
              <a:sym typeface="Wingdings" panose="05000000000000000000" pitchFamily="2" charset="2"/>
            </a:endParaRPr>
          </a:p>
          <a:p>
            <a:pPr algn="l"/>
            <a:r>
              <a:rPr lang="fr-FR" sz="3600" dirty="0">
                <a:effectLst/>
                <a:latin typeface="Avenir Next LT Pro" panose="020B0504020202020204" pitchFamily="34" charset="0"/>
                <a:ea typeface="Calibri" panose="020F0502020204030204" pitchFamily="34" charset="0"/>
                <a:cs typeface="Times New Roman" panose="02020603050405020304" pitchFamily="18" charset="0"/>
              </a:rPr>
              <a:t>Il s’agit du temps 2 de la campagne hashtag METRO qui </a:t>
            </a:r>
            <a:r>
              <a:rPr lang="fr-FR" sz="3600" dirty="0">
                <a:latin typeface="Avenir Next LT Pro" panose="020B0504020202020204" pitchFamily="34" charset="0"/>
                <a:ea typeface="Calibri" panose="020F0502020204030204" pitchFamily="34" charset="0"/>
                <a:cs typeface="Times New Roman" panose="02020603050405020304" pitchFamily="18" charset="0"/>
              </a:rPr>
              <a:t>a permis d’installer </a:t>
            </a:r>
            <a:r>
              <a:rPr lang="fr-FR" sz="3600" dirty="0">
                <a:latin typeface="Avenir Next LT Pro" panose="020B0504020202020204" pitchFamily="34" charset="0"/>
                <a:sym typeface="Wingdings" panose="05000000000000000000" pitchFamily="2" charset="2"/>
              </a:rPr>
              <a:t> un code propriétaire puissant, facilitant l’attribution des messages à l’enseigne.</a:t>
            </a:r>
            <a:br>
              <a:rPr lang="fr-FR" sz="3600" dirty="0">
                <a:latin typeface="Avenir Next LT Pro" panose="020B0504020202020204" pitchFamily="34" charset="0"/>
                <a:sym typeface="Wingdings" panose="05000000000000000000" pitchFamily="2" charset="2"/>
              </a:rPr>
            </a:br>
            <a:r>
              <a:rPr lang="fr-FR" sz="3600" b="1" dirty="0">
                <a:latin typeface="Avenir Next LT Pro" panose="020B0504020202020204" pitchFamily="34" charset="0"/>
                <a:sym typeface="Wingdings" panose="05000000000000000000" pitchFamily="2" charset="2"/>
              </a:rPr>
              <a:t> conserver la force de notre territoire</a:t>
            </a:r>
            <a:br>
              <a:rPr lang="fr-FR" sz="4400" b="1" dirty="0">
                <a:effectLst/>
                <a:latin typeface="Avenir Next LT Pro" panose="020B0504020202020204" pitchFamily="34" charset="0"/>
                <a:ea typeface="Calibri" panose="020F0502020204030204" pitchFamily="34" charset="0"/>
                <a:cs typeface="Times New Roman" panose="02020603050405020304" pitchFamily="18" charset="0"/>
              </a:rPr>
            </a:br>
            <a:r>
              <a:rPr lang="fr-FR" sz="4400" b="1" dirty="0">
                <a:effectLst/>
                <a:latin typeface="Avenir Next LT Pro" panose="020B0504020202020204" pitchFamily="34" charset="0"/>
                <a:ea typeface="Calibri" panose="020F0502020204030204" pitchFamily="34" charset="0"/>
                <a:cs typeface="Times New Roman" panose="02020603050405020304" pitchFamily="18" charset="0"/>
              </a:rPr>
              <a:t> </a:t>
            </a:r>
            <a:endParaRPr lang="fr-FR" b="1" dirty="0">
              <a:latin typeface="Avenir Next LT Pro" panose="020B0504020202020204" pitchFamily="34" charset="0"/>
            </a:endParaRPr>
          </a:p>
        </p:txBody>
      </p:sp>
      <p:pic>
        <p:nvPicPr>
          <p:cNvPr id="6" name="Image 5">
            <a:extLst>
              <a:ext uri="{FF2B5EF4-FFF2-40B4-BE49-F238E27FC236}">
                <a16:creationId xmlns:a16="http://schemas.microsoft.com/office/drawing/2014/main" id="{2D4AC97D-770F-606D-B917-24CD5BE9067C}"/>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118193" y="6055569"/>
            <a:ext cx="682771" cy="582854"/>
          </a:xfrm>
          <a:prstGeom prst="rect">
            <a:avLst/>
          </a:prstGeom>
        </p:spPr>
      </p:pic>
      <p:pic>
        <p:nvPicPr>
          <p:cNvPr id="1026" name="Picture 2" descr="image">
            <a:extLst>
              <a:ext uri="{FF2B5EF4-FFF2-40B4-BE49-F238E27FC236}">
                <a16:creationId xmlns:a16="http://schemas.microsoft.com/office/drawing/2014/main" id="{DCF1E80A-4DB6-86E3-37EA-9C3D134A92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18123" y="219577"/>
            <a:ext cx="1782841" cy="23763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26111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17731F6-5CCB-EB1D-3D3C-D3391330462C}"/>
              </a:ext>
            </a:extLst>
          </p:cNvPr>
          <p:cNvSpPr/>
          <p:nvPr/>
        </p:nvSpPr>
        <p:spPr>
          <a:xfrm>
            <a:off x="0" y="0"/>
            <a:ext cx="12192000" cy="6858000"/>
          </a:xfrm>
          <a:prstGeom prst="rect">
            <a:avLst/>
          </a:prstGeom>
          <a:solidFill>
            <a:srgbClr val="292929"/>
          </a:solid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4" name="Image 3" descr="Une image contenant texte, intérieur, étagère, boîte&#10;&#10;Description générée automatiquement">
            <a:extLst>
              <a:ext uri="{FF2B5EF4-FFF2-40B4-BE49-F238E27FC236}">
                <a16:creationId xmlns:a16="http://schemas.microsoft.com/office/drawing/2014/main" id="{025C1E3B-6325-F666-87A6-F5B6065A7E0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19307" y="0"/>
            <a:ext cx="5876693" cy="6858000"/>
          </a:xfrm>
          <a:prstGeom prst="rect">
            <a:avLst/>
          </a:prstGeom>
        </p:spPr>
      </p:pic>
      <p:pic>
        <p:nvPicPr>
          <p:cNvPr id="5" name="Image 4" descr="Une image contenant pot de fleurs, plante d’intérieur, texte, bâtiment&#10;&#10;Description générée automatiquement">
            <a:extLst>
              <a:ext uri="{FF2B5EF4-FFF2-40B4-BE49-F238E27FC236}">
                <a16:creationId xmlns:a16="http://schemas.microsoft.com/office/drawing/2014/main" id="{8E03CC9A-BF42-4934-C929-27E1EACE8A92}"/>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360836" y="412595"/>
            <a:ext cx="5566328" cy="5809785"/>
          </a:xfrm>
          <a:prstGeom prst="rect">
            <a:avLst/>
          </a:prstGeom>
        </p:spPr>
      </p:pic>
    </p:spTree>
    <p:extLst>
      <p:ext uri="{BB962C8B-B14F-4D97-AF65-F5344CB8AC3E}">
        <p14:creationId xmlns:p14="http://schemas.microsoft.com/office/powerpoint/2010/main" val="16479486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BB2FA8F-1289-8FF2-7906-187DC8B8AD1A}"/>
              </a:ext>
            </a:extLst>
          </p:cNvPr>
          <p:cNvSpPr/>
          <p:nvPr/>
        </p:nvSpPr>
        <p:spPr>
          <a:xfrm>
            <a:off x="6570618" y="0"/>
            <a:ext cx="5621382" cy="6858000"/>
          </a:xfrm>
          <a:prstGeom prst="rect">
            <a:avLst/>
          </a:prstGeom>
          <a:solidFill>
            <a:schemeClr val="tx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Espace réservé du numéro de diapositive 2">
            <a:extLst>
              <a:ext uri="{FF2B5EF4-FFF2-40B4-BE49-F238E27FC236}">
                <a16:creationId xmlns:a16="http://schemas.microsoft.com/office/drawing/2014/main" id="{BCD7729C-B5E2-4567-5ABD-32943A4F9C5D}"/>
              </a:ext>
            </a:extLst>
          </p:cNvPr>
          <p:cNvSpPr>
            <a:spLocks noGrp="1"/>
          </p:cNvSpPr>
          <p:nvPr>
            <p:ph type="sldNum" sz="quarter" idx="12"/>
          </p:nvPr>
        </p:nvSpPr>
        <p:spPr/>
        <p:txBody>
          <a:bodyPr/>
          <a:lstStyle/>
          <a:p>
            <a:fld id="{BD5CE54B-C29A-4A25-9174-59FEA10EAC97}" type="slidenum">
              <a:rPr lang="en-GB" smtClean="0"/>
              <a:pPr/>
              <a:t>21</a:t>
            </a:fld>
            <a:endParaRPr lang="en-GB"/>
          </a:p>
        </p:txBody>
      </p:sp>
      <p:pic>
        <p:nvPicPr>
          <p:cNvPr id="8" name="Image 7" descr="Une image contenant pot de fleurs, plante d’intérieur, texte, bâtiment&#10;&#10;Description générée automatiquement">
            <a:extLst>
              <a:ext uri="{FF2B5EF4-FFF2-40B4-BE49-F238E27FC236}">
                <a16:creationId xmlns:a16="http://schemas.microsoft.com/office/drawing/2014/main" id="{44DEC5CD-2324-0355-D7AA-1AFEC0E61A8E}"/>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0"/>
            <a:ext cx="6570618" cy="6858000"/>
          </a:xfrm>
          <a:prstGeom prst="rect">
            <a:avLst/>
          </a:prstGeom>
        </p:spPr>
      </p:pic>
      <p:sp>
        <p:nvSpPr>
          <p:cNvPr id="10" name="ZoneTexte 9">
            <a:extLst>
              <a:ext uri="{FF2B5EF4-FFF2-40B4-BE49-F238E27FC236}">
                <a16:creationId xmlns:a16="http://schemas.microsoft.com/office/drawing/2014/main" id="{89F6FD9D-6813-062F-3A15-695B05CCD803}"/>
              </a:ext>
            </a:extLst>
          </p:cNvPr>
          <p:cNvSpPr txBox="1"/>
          <p:nvPr/>
        </p:nvSpPr>
        <p:spPr>
          <a:xfrm>
            <a:off x="6736080" y="910240"/>
            <a:ext cx="5081452" cy="4512710"/>
          </a:xfrm>
          <a:prstGeom prst="rect">
            <a:avLst/>
          </a:prstGeom>
          <a:noFill/>
        </p:spPr>
        <p:txBody>
          <a:bodyPr wrap="square">
            <a:spAutoFit/>
          </a:bodyPr>
          <a:lstStyle/>
          <a:p>
            <a:pPr>
              <a:lnSpc>
                <a:spcPct val="107000"/>
              </a:lnSpc>
              <a:spcAft>
                <a:spcPts val="800"/>
              </a:spcAft>
            </a:pPr>
            <a:r>
              <a:rPr lang="fr-FR" sz="3600" b="1" kern="100" dirty="0">
                <a:solidFill>
                  <a:schemeClr val="bg1"/>
                </a:solidFill>
                <a:effectLst/>
                <a:latin typeface="Playfair Display" panose="00000500000000000000" pitchFamily="2" charset="0"/>
                <a:ea typeface="Calibri" panose="020F0502020204030204" pitchFamily="34" charset="0"/>
                <a:cs typeface="Times New Roman" panose="02020603050405020304" pitchFamily="18" charset="0"/>
              </a:rPr>
              <a:t>		Ici, commence </a:t>
            </a:r>
            <a:br>
              <a:rPr lang="fr-FR" sz="3600" b="1" kern="100" dirty="0">
                <a:solidFill>
                  <a:schemeClr val="bg1"/>
                </a:solidFill>
                <a:effectLst/>
                <a:latin typeface="Playfair Display" panose="00000500000000000000" pitchFamily="2" charset="0"/>
                <a:ea typeface="Calibri" panose="020F0502020204030204" pitchFamily="34" charset="0"/>
                <a:cs typeface="Times New Roman" panose="02020603050405020304" pitchFamily="18" charset="0"/>
              </a:rPr>
            </a:br>
            <a:r>
              <a:rPr lang="fr-FR" sz="3600" b="1" kern="100" dirty="0">
                <a:solidFill>
                  <a:schemeClr val="bg1"/>
                </a:solidFill>
                <a:effectLst/>
                <a:latin typeface="Playfair Display" panose="00000500000000000000" pitchFamily="2" charset="0"/>
                <a:ea typeface="Calibri" panose="020F0502020204030204" pitchFamily="34" charset="0"/>
                <a:cs typeface="Times New Roman" panose="02020603050405020304" pitchFamily="18" charset="0"/>
              </a:rPr>
              <a:t>		le fait-maison</a:t>
            </a:r>
            <a:r>
              <a:rPr lang="fr-FR" sz="1800" kern="100" dirty="0">
                <a:solidFill>
                  <a:schemeClr val="bg1"/>
                </a:solidFill>
                <a:effectLst/>
                <a:latin typeface="Playfair Display" panose="00000500000000000000" pitchFamily="2" charset="0"/>
                <a:ea typeface="Calibri" panose="020F0502020204030204" pitchFamily="34" charset="0"/>
                <a:cs typeface="Times New Roman" panose="02020603050405020304" pitchFamily="18" charset="0"/>
              </a:rPr>
              <a:t> </a:t>
            </a:r>
          </a:p>
          <a:p>
            <a:pPr>
              <a:lnSpc>
                <a:spcPct val="107000"/>
              </a:lnSpc>
              <a:spcAft>
                <a:spcPts val="800"/>
              </a:spcAft>
            </a:pPr>
            <a:r>
              <a:rPr lang="fr-FR" sz="2400" kern="100" dirty="0">
                <a:solidFill>
                  <a:schemeClr val="bg1"/>
                </a:solidFill>
                <a:effectLst/>
                <a:latin typeface="Playfair Display" panose="00000500000000000000" pitchFamily="2" charset="0"/>
                <a:ea typeface="Calibri" panose="020F0502020204030204" pitchFamily="34" charset="0"/>
                <a:cs typeface="Times New Roman" panose="02020603050405020304" pitchFamily="18" charset="0"/>
              </a:rPr>
              <a:t>n'est pas seulement une promesse, c'est une réalité quotidienne dans nos halles. En choisissant les halles METRO, chaque restaurateur et artisan fait le choix d'une cuisine authentique, d'une qualité irréprochable et d'un soutien aux communautés locales.  </a:t>
            </a:r>
          </a:p>
        </p:txBody>
      </p:sp>
      <p:pic>
        <p:nvPicPr>
          <p:cNvPr id="12" name="Image 11" descr="Une image contenant texte, Police, Graphique, capture d’écran&#10;&#10;Description générée automatiquement">
            <a:extLst>
              <a:ext uri="{FF2B5EF4-FFF2-40B4-BE49-F238E27FC236}">
                <a16:creationId xmlns:a16="http://schemas.microsoft.com/office/drawing/2014/main" id="{460BA381-F8B0-C9E9-FBFD-2F8883DA2E7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40583" y="853110"/>
            <a:ext cx="1428206" cy="1219200"/>
          </a:xfrm>
          <a:prstGeom prst="rect">
            <a:avLst/>
          </a:prstGeom>
        </p:spPr>
      </p:pic>
    </p:spTree>
    <p:extLst>
      <p:ext uri="{BB962C8B-B14F-4D97-AF65-F5344CB8AC3E}">
        <p14:creationId xmlns:p14="http://schemas.microsoft.com/office/powerpoint/2010/main" val="12532733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8620343" y="5884066"/>
            <a:ext cx="3578136" cy="989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Connecteur droit 2">
            <a:extLst>
              <a:ext uri="{FF2B5EF4-FFF2-40B4-BE49-F238E27FC236}">
                <a16:creationId xmlns:a16="http://schemas.microsoft.com/office/drawing/2014/main" id="{228717DB-62EE-D89A-A84F-340D03D94284}"/>
              </a:ext>
            </a:extLst>
          </p:cNvPr>
          <p:cNvCxnSpPr/>
          <p:nvPr/>
        </p:nvCxnSpPr>
        <p:spPr>
          <a:xfrm>
            <a:off x="217249" y="851553"/>
            <a:ext cx="2339439" cy="0"/>
          </a:xfrm>
          <a:prstGeom prst="line">
            <a:avLst/>
          </a:prstGeom>
          <a:ln w="57150" cap="rnd">
            <a:solidFill>
              <a:srgbClr val="FFE500"/>
            </a:solidFill>
          </a:ln>
        </p:spPr>
        <p:style>
          <a:lnRef idx="1">
            <a:schemeClr val="accent1"/>
          </a:lnRef>
          <a:fillRef idx="0">
            <a:schemeClr val="accent1"/>
          </a:fillRef>
          <a:effectRef idx="0">
            <a:schemeClr val="accent1"/>
          </a:effectRef>
          <a:fontRef idx="minor">
            <a:schemeClr val="tx1"/>
          </a:fontRef>
        </p:style>
      </p:cxnSp>
      <p:sp>
        <p:nvSpPr>
          <p:cNvPr id="4" name="ZoneTexte 3">
            <a:extLst>
              <a:ext uri="{FF2B5EF4-FFF2-40B4-BE49-F238E27FC236}">
                <a16:creationId xmlns:a16="http://schemas.microsoft.com/office/drawing/2014/main" id="{4DD20EB2-3DDB-9307-B0D1-AF17E2FBEC84}"/>
              </a:ext>
            </a:extLst>
          </p:cNvPr>
          <p:cNvSpPr txBox="1"/>
          <p:nvPr/>
        </p:nvSpPr>
        <p:spPr>
          <a:xfrm>
            <a:off x="59098" y="194519"/>
            <a:ext cx="8298321" cy="954107"/>
          </a:xfrm>
          <a:prstGeom prst="rect">
            <a:avLst/>
          </a:prstGeom>
          <a:noFill/>
        </p:spPr>
        <p:txBody>
          <a:bodyPr wrap="square" lIns="91440" tIns="45720" rIns="91440" bIns="45720" rtlCol="0" anchor="t">
            <a:spAutoFit/>
          </a:bodyPr>
          <a:lstStyle/>
          <a:p>
            <a:r>
              <a:rPr lang="fr-FR" sz="2800" b="1" dirty="0">
                <a:latin typeface="Avenir Next LT Pro" panose="020B0504020202020204" pitchFamily="34" charset="0"/>
              </a:rPr>
              <a:t>PHASAGE COMMUNICATION</a:t>
            </a:r>
          </a:p>
          <a:p>
            <a:endParaRPr lang="fr-FR" sz="2800" b="1" dirty="0">
              <a:latin typeface="Avenir Next LT Pro" panose="020B0504020202020204" pitchFamily="34" charset="0"/>
            </a:endParaRPr>
          </a:p>
        </p:txBody>
      </p:sp>
      <p:pic>
        <p:nvPicPr>
          <p:cNvPr id="19" name="Image 18" descr="Une image contenant texte, Police, capture d’écran, Graphique&#10;&#10;Description générée automatiquement">
            <a:extLst>
              <a:ext uri="{FF2B5EF4-FFF2-40B4-BE49-F238E27FC236}">
                <a16:creationId xmlns:a16="http://schemas.microsoft.com/office/drawing/2014/main" id="{43995DBB-8598-CE26-2904-D777061DF06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072147" y="5640255"/>
            <a:ext cx="988576" cy="843906"/>
          </a:xfrm>
          <a:prstGeom prst="rect">
            <a:avLst/>
          </a:prstGeom>
        </p:spPr>
      </p:pic>
      <p:sp>
        <p:nvSpPr>
          <p:cNvPr id="20" name="ZoneTexte 19">
            <a:extLst>
              <a:ext uri="{FF2B5EF4-FFF2-40B4-BE49-F238E27FC236}">
                <a16:creationId xmlns:a16="http://schemas.microsoft.com/office/drawing/2014/main" id="{DC941FFE-A745-A658-D83B-8A928538C09D}"/>
              </a:ext>
            </a:extLst>
          </p:cNvPr>
          <p:cNvSpPr txBox="1"/>
          <p:nvPr/>
        </p:nvSpPr>
        <p:spPr>
          <a:xfrm>
            <a:off x="217249" y="994587"/>
            <a:ext cx="11787517" cy="589072"/>
          </a:xfrm>
          <a:prstGeom prst="rect">
            <a:avLst/>
          </a:prstGeom>
          <a:noFill/>
        </p:spPr>
        <p:txBody>
          <a:bodyPr wrap="square">
            <a:spAutoFit/>
          </a:bodyPr>
          <a:lstStyle/>
          <a:p>
            <a:pPr>
              <a:lnSpc>
                <a:spcPct val="107000"/>
              </a:lnSpc>
              <a:spcAft>
                <a:spcPts val="800"/>
              </a:spcAft>
            </a:pPr>
            <a:r>
              <a:rPr lang="fr-FR" sz="3200" b="1" kern="100" dirty="0">
                <a:effectLst/>
                <a:latin typeface="Avenir Next LT Pro" panose="020B0504020202020204" pitchFamily="34" charset="0"/>
                <a:ea typeface="Calibri" panose="020F0502020204030204" pitchFamily="34" charset="0"/>
                <a:cs typeface="Times New Roman" panose="02020603050405020304" pitchFamily="18" charset="0"/>
              </a:rPr>
              <a:t>Etape 2 – Déploiement de la campagne</a:t>
            </a:r>
            <a:endParaRPr lang="fr-FR" sz="2000" kern="100" dirty="0">
              <a:effectLst/>
              <a:latin typeface="Avenir Next LT Pro" panose="020B0504020202020204" pitchFamily="34" charset="0"/>
              <a:ea typeface="Calibri" panose="020F0502020204030204" pitchFamily="34" charset="0"/>
              <a:cs typeface="Times New Roman" panose="02020603050405020304" pitchFamily="18" charset="0"/>
            </a:endParaRPr>
          </a:p>
        </p:txBody>
      </p:sp>
      <p:sp>
        <p:nvSpPr>
          <p:cNvPr id="2" name="ZoneTexte 1">
            <a:extLst>
              <a:ext uri="{FF2B5EF4-FFF2-40B4-BE49-F238E27FC236}">
                <a16:creationId xmlns:a16="http://schemas.microsoft.com/office/drawing/2014/main" id="{D1160F4D-D6FF-4C1B-F9F0-04F5E133ECBB}"/>
              </a:ext>
            </a:extLst>
          </p:cNvPr>
          <p:cNvSpPr txBox="1"/>
          <p:nvPr/>
        </p:nvSpPr>
        <p:spPr>
          <a:xfrm>
            <a:off x="2038849" y="1638506"/>
            <a:ext cx="9623437" cy="1260858"/>
          </a:xfrm>
          <a:prstGeom prst="rect">
            <a:avLst/>
          </a:prstGeom>
          <a:noFill/>
        </p:spPr>
        <p:txBody>
          <a:bodyPr wrap="square">
            <a:spAutoFit/>
          </a:bodyPr>
          <a:lstStyle/>
          <a:p>
            <a:pPr>
              <a:lnSpc>
                <a:spcPct val="107000"/>
              </a:lnSpc>
              <a:spcAft>
                <a:spcPts val="800"/>
              </a:spcAft>
            </a:pPr>
            <a:r>
              <a:rPr lang="fr-FR" b="1" kern="100" dirty="0">
                <a:effectLst/>
                <a:latin typeface="Avenir Next LT Pro" panose="020B0504020202020204" pitchFamily="34" charset="0"/>
                <a:ea typeface="Calibri" panose="020F0502020204030204" pitchFamily="34" charset="0"/>
                <a:cs typeface="Times New Roman" panose="02020603050405020304" pitchFamily="18" charset="0"/>
              </a:rPr>
              <a:t>Clients </a:t>
            </a:r>
            <a:br>
              <a:rPr lang="fr-FR" b="1" kern="100" dirty="0">
                <a:effectLst/>
                <a:latin typeface="Avenir Next LT Pro" panose="020B0504020202020204" pitchFamily="34" charset="0"/>
                <a:ea typeface="Calibri" panose="020F0502020204030204" pitchFamily="34" charset="0"/>
                <a:cs typeface="Times New Roman" panose="02020603050405020304" pitchFamily="18" charset="0"/>
              </a:rPr>
            </a:br>
            <a:r>
              <a:rPr lang="fr-FR" b="1" kern="100" dirty="0">
                <a:effectLst/>
                <a:latin typeface="Avenir Next LT Pro" panose="020B0504020202020204" pitchFamily="34" charset="0"/>
                <a:ea typeface="Calibri" panose="020F0502020204030204" pitchFamily="34" charset="0"/>
                <a:cs typeface="Times New Roman" panose="02020603050405020304" pitchFamily="18" charset="0"/>
              </a:rPr>
              <a:t>Manifeste à destination des clients</a:t>
            </a:r>
            <a:br>
              <a:rPr lang="fr-FR" b="1" kern="100" dirty="0">
                <a:effectLst/>
                <a:latin typeface="Avenir Next LT Pro" panose="020B0504020202020204" pitchFamily="34" charset="0"/>
                <a:ea typeface="Calibri" panose="020F0502020204030204" pitchFamily="34" charset="0"/>
                <a:cs typeface="Times New Roman" panose="02020603050405020304" pitchFamily="18" charset="0"/>
              </a:rPr>
            </a:br>
            <a:r>
              <a:rPr lang="fr-FR" kern="100" dirty="0">
                <a:latin typeface="Avenir Next LT Pro" panose="020B0504020202020204" pitchFamily="34" charset="0"/>
                <a:ea typeface="Calibri" panose="020F0502020204030204" pitchFamily="34" charset="0"/>
                <a:cs typeface="Times New Roman" panose="02020603050405020304" pitchFamily="18" charset="0"/>
              </a:rPr>
              <a:t>Expliquer et les faire adhérer à la démarche </a:t>
            </a:r>
            <a:r>
              <a:rPr lang="fr-FR" i="1" kern="100" dirty="0">
                <a:latin typeface="Avenir Next LT Pro" panose="020B0504020202020204" pitchFamily="34" charset="0"/>
                <a:ea typeface="Calibri" panose="020F0502020204030204" pitchFamily="34" charset="0"/>
                <a:cs typeface="Times New Roman" panose="02020603050405020304" pitchFamily="18" charset="0"/>
              </a:rPr>
              <a:t>‘Ici commence le fait-maison’</a:t>
            </a:r>
            <a:br>
              <a:rPr lang="fr-FR" i="1" kern="100" dirty="0">
                <a:latin typeface="Avenir Next LT Pro" panose="020B0504020202020204" pitchFamily="34" charset="0"/>
                <a:ea typeface="Calibri" panose="020F0502020204030204" pitchFamily="34" charset="0"/>
                <a:cs typeface="Times New Roman" panose="02020603050405020304" pitchFamily="18" charset="0"/>
              </a:rPr>
            </a:br>
            <a:r>
              <a:rPr lang="fr-FR" b="1" kern="100" dirty="0">
                <a:latin typeface="Avenir Next LT Pro" panose="020B0504020202020204" pitchFamily="34" charset="0"/>
                <a:ea typeface="Calibri" panose="020F0502020204030204" pitchFamily="34" charset="0"/>
                <a:cs typeface="Times New Roman" panose="02020603050405020304" pitchFamily="18" charset="0"/>
              </a:rPr>
              <a:t>Dans les halles + CRM</a:t>
            </a:r>
          </a:p>
        </p:txBody>
      </p:sp>
      <p:pic>
        <p:nvPicPr>
          <p:cNvPr id="2050" name="Picture 2" descr="Chef - Icônes gens gratuites">
            <a:extLst>
              <a:ext uri="{FF2B5EF4-FFF2-40B4-BE49-F238E27FC236}">
                <a16:creationId xmlns:a16="http://schemas.microsoft.com/office/drawing/2014/main" id="{9A473D7A-F56C-4828-9CA1-5908B0E6642B}"/>
              </a:ext>
            </a:extLst>
          </p:cNvPr>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529714" y="1770709"/>
            <a:ext cx="901468" cy="901468"/>
          </a:xfrm>
          <a:prstGeom prst="rect">
            <a:avLst/>
          </a:prstGeom>
          <a:noFill/>
          <a:extLst>
            <a:ext uri="{909E8E84-426E-40DD-AFC4-6F175D3DCCD1}">
              <a14:hiddenFill xmlns:a14="http://schemas.microsoft.com/office/drawing/2010/main">
                <a:solidFill>
                  <a:srgbClr val="FFFFFF"/>
                </a:solidFill>
              </a14:hiddenFill>
            </a:ext>
          </a:extLst>
        </p:spPr>
      </p:pic>
      <p:sp>
        <p:nvSpPr>
          <p:cNvPr id="5" name="ZoneTexte 4">
            <a:extLst>
              <a:ext uri="{FF2B5EF4-FFF2-40B4-BE49-F238E27FC236}">
                <a16:creationId xmlns:a16="http://schemas.microsoft.com/office/drawing/2014/main" id="{3BA1A787-2957-3E7C-6264-7A19FDFC6E19}"/>
              </a:ext>
            </a:extLst>
          </p:cNvPr>
          <p:cNvSpPr txBox="1"/>
          <p:nvPr/>
        </p:nvSpPr>
        <p:spPr>
          <a:xfrm>
            <a:off x="2038849" y="2932634"/>
            <a:ext cx="9623437" cy="1260858"/>
          </a:xfrm>
          <a:prstGeom prst="rect">
            <a:avLst/>
          </a:prstGeom>
          <a:noFill/>
        </p:spPr>
        <p:txBody>
          <a:bodyPr wrap="square">
            <a:spAutoFit/>
          </a:bodyPr>
          <a:lstStyle/>
          <a:p>
            <a:pPr>
              <a:lnSpc>
                <a:spcPct val="107000"/>
              </a:lnSpc>
              <a:spcAft>
                <a:spcPts val="800"/>
              </a:spcAft>
            </a:pPr>
            <a:r>
              <a:rPr lang="fr-FR" b="1" kern="100" dirty="0">
                <a:effectLst/>
                <a:latin typeface="Avenir Next LT Pro" panose="020B0504020202020204" pitchFamily="34" charset="0"/>
                <a:ea typeface="Calibri" panose="020F0502020204030204" pitchFamily="34" charset="0"/>
                <a:cs typeface="Times New Roman" panose="02020603050405020304" pitchFamily="18" charset="0"/>
              </a:rPr>
              <a:t>Visibilité sur les RS</a:t>
            </a:r>
            <a:br>
              <a:rPr lang="fr-FR" b="1" kern="100" dirty="0">
                <a:effectLst/>
                <a:latin typeface="Avenir Next LT Pro" panose="020B0504020202020204" pitchFamily="34" charset="0"/>
                <a:ea typeface="Calibri" panose="020F0502020204030204" pitchFamily="34" charset="0"/>
                <a:cs typeface="Times New Roman" panose="02020603050405020304" pitchFamily="18" charset="0"/>
              </a:rPr>
            </a:br>
            <a:r>
              <a:rPr lang="fr-FR" kern="100" dirty="0">
                <a:latin typeface="Avenir Next LT Pro" panose="020B0504020202020204" pitchFamily="34" charset="0"/>
                <a:ea typeface="Calibri" panose="020F0502020204030204" pitchFamily="34" charset="0"/>
                <a:cs typeface="Times New Roman" panose="02020603050405020304" pitchFamily="18" charset="0"/>
              </a:rPr>
              <a:t>&gt;Faire vivre le manifeste en l’adaptant au RS – Réels dédiés</a:t>
            </a:r>
            <a:br>
              <a:rPr lang="fr-FR" kern="100" dirty="0">
                <a:latin typeface="Avenir Next LT Pro" panose="020B0504020202020204" pitchFamily="34" charset="0"/>
                <a:ea typeface="Calibri" panose="020F0502020204030204" pitchFamily="34" charset="0"/>
                <a:cs typeface="Times New Roman" panose="02020603050405020304" pitchFamily="18" charset="0"/>
              </a:rPr>
            </a:br>
            <a:r>
              <a:rPr lang="fr-FR" kern="100" dirty="0">
                <a:latin typeface="Avenir Next LT Pro" panose="020B0504020202020204" pitchFamily="34" charset="0"/>
                <a:ea typeface="Calibri" panose="020F0502020204030204" pitchFamily="34" charset="0"/>
                <a:cs typeface="Times New Roman" panose="02020603050405020304" pitchFamily="18" charset="0"/>
              </a:rPr>
              <a:t>&gt;Jouer avec des testimoniaux de chefs</a:t>
            </a:r>
            <a:br>
              <a:rPr lang="fr-FR" kern="100" dirty="0">
                <a:latin typeface="Avenir Next LT Pro" panose="020B0504020202020204" pitchFamily="34" charset="0"/>
                <a:ea typeface="Calibri" panose="020F0502020204030204" pitchFamily="34" charset="0"/>
                <a:cs typeface="Times New Roman" panose="02020603050405020304" pitchFamily="18" charset="0"/>
              </a:rPr>
            </a:br>
            <a:r>
              <a:rPr lang="fr-FR" kern="100" dirty="0">
                <a:latin typeface="Avenir Next LT Pro" panose="020B0504020202020204" pitchFamily="34" charset="0"/>
                <a:ea typeface="Calibri" panose="020F0502020204030204" pitchFamily="34" charset="0"/>
                <a:cs typeface="Times New Roman" panose="02020603050405020304" pitchFamily="18" charset="0"/>
              </a:rPr>
              <a:t> </a:t>
            </a:r>
            <a:endParaRPr lang="fr-FR" sz="1200" kern="100" dirty="0">
              <a:effectLst/>
              <a:latin typeface="Avenir Next LT Pro" panose="020B0504020202020204" pitchFamily="34" charset="0"/>
              <a:ea typeface="Calibri" panose="020F0502020204030204" pitchFamily="34" charset="0"/>
              <a:cs typeface="Times New Roman" panose="02020603050405020304" pitchFamily="18" charset="0"/>
            </a:endParaRPr>
          </a:p>
        </p:txBody>
      </p:sp>
      <p:pic>
        <p:nvPicPr>
          <p:cNvPr id="6" name="Image 5" descr="Une image contenant jouet, table, gâteau&#10;&#10;Description générée automatiquement">
            <a:extLst>
              <a:ext uri="{FF2B5EF4-FFF2-40B4-BE49-F238E27FC236}">
                <a16:creationId xmlns:a16="http://schemas.microsoft.com/office/drawing/2014/main" id="{8BE3E3AC-540F-0B45-C5CD-94E2AD9FFCE2}"/>
              </a:ext>
            </a:extLst>
          </p:cNvPr>
          <p:cNvPicPr>
            <a:picLocks noChangeAspect="1"/>
          </p:cNvPicPr>
          <p:nvPr/>
        </p:nvPicPr>
        <p:blipFill>
          <a:blip r:embed="rId6"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430985" y="2932634"/>
            <a:ext cx="1264263" cy="1018254"/>
          </a:xfrm>
          <a:prstGeom prst="rect">
            <a:avLst/>
          </a:prstGeom>
        </p:spPr>
      </p:pic>
      <p:sp>
        <p:nvSpPr>
          <p:cNvPr id="7" name="ZoneTexte 6">
            <a:extLst>
              <a:ext uri="{FF2B5EF4-FFF2-40B4-BE49-F238E27FC236}">
                <a16:creationId xmlns:a16="http://schemas.microsoft.com/office/drawing/2014/main" id="{AB9EF758-9533-088C-F5EF-2D97092C2E1E}"/>
              </a:ext>
            </a:extLst>
          </p:cNvPr>
          <p:cNvSpPr txBox="1"/>
          <p:nvPr/>
        </p:nvSpPr>
        <p:spPr>
          <a:xfrm>
            <a:off x="1974841" y="3902946"/>
            <a:ext cx="9623437" cy="1557221"/>
          </a:xfrm>
          <a:prstGeom prst="rect">
            <a:avLst/>
          </a:prstGeom>
          <a:noFill/>
        </p:spPr>
        <p:txBody>
          <a:bodyPr wrap="square">
            <a:spAutoFit/>
          </a:bodyPr>
          <a:lstStyle/>
          <a:p>
            <a:pPr>
              <a:lnSpc>
                <a:spcPct val="107000"/>
              </a:lnSpc>
              <a:spcAft>
                <a:spcPts val="800"/>
              </a:spcAft>
            </a:pPr>
            <a:r>
              <a:rPr lang="fr-FR" b="1" kern="100" dirty="0">
                <a:effectLst/>
                <a:latin typeface="Avenir Next LT Pro" panose="020B0504020202020204" pitchFamily="34" charset="0"/>
                <a:ea typeface="Calibri" panose="020F0502020204030204" pitchFamily="34" charset="0"/>
                <a:cs typeface="Times New Roman" panose="02020603050405020304" pitchFamily="18" charset="0"/>
              </a:rPr>
              <a:t>Déploiement de la campagne dans les halles</a:t>
            </a:r>
            <a:br>
              <a:rPr lang="fr-FR" sz="2000" b="1" kern="100" dirty="0">
                <a:effectLst/>
                <a:latin typeface="Avenir Next LT Pro" panose="020B0504020202020204" pitchFamily="34" charset="0"/>
                <a:ea typeface="Calibri" panose="020F0502020204030204" pitchFamily="34" charset="0"/>
                <a:cs typeface="Times New Roman" panose="02020603050405020304" pitchFamily="18" charset="0"/>
              </a:rPr>
            </a:br>
            <a:r>
              <a:rPr lang="fr-FR" kern="100" dirty="0">
                <a:latin typeface="Avenir Next LT Pro" panose="020B0504020202020204" pitchFamily="34" charset="0"/>
                <a:ea typeface="Calibri" panose="020F0502020204030204" pitchFamily="34" charset="0"/>
                <a:cs typeface="Times New Roman" panose="02020603050405020304" pitchFamily="18" charset="0"/>
              </a:rPr>
              <a:t>&gt;Vitrophanie : « Ici commence le fait maison »  à l’entrée des halles</a:t>
            </a:r>
            <a:br>
              <a:rPr lang="fr-FR" kern="100" dirty="0">
                <a:latin typeface="Avenir Next LT Pro" panose="020B0504020202020204" pitchFamily="34" charset="0"/>
                <a:ea typeface="Calibri" panose="020F0502020204030204" pitchFamily="34" charset="0"/>
                <a:cs typeface="Times New Roman" panose="02020603050405020304" pitchFamily="18" charset="0"/>
              </a:rPr>
            </a:br>
            <a:r>
              <a:rPr lang="fr-FR" kern="100" dirty="0">
                <a:latin typeface="Avenir Next LT Pro" panose="020B0504020202020204" pitchFamily="34" charset="0"/>
                <a:ea typeface="Calibri" panose="020F0502020204030204" pitchFamily="34" charset="0"/>
                <a:cs typeface="Times New Roman" panose="02020603050405020304" pitchFamily="18" charset="0"/>
              </a:rPr>
              <a:t>&gt;Kit PLV avec les différents chefs incarnant la nouvelle campagne et la déclinaison producteurs locaux</a:t>
            </a:r>
            <a:br>
              <a:rPr lang="fr-FR" kern="100" dirty="0">
                <a:latin typeface="Avenir Next LT Pro" panose="020B0504020202020204" pitchFamily="34" charset="0"/>
                <a:ea typeface="Calibri" panose="020F0502020204030204" pitchFamily="34" charset="0"/>
                <a:cs typeface="Times New Roman" panose="02020603050405020304" pitchFamily="18" charset="0"/>
              </a:rPr>
            </a:br>
            <a:r>
              <a:rPr lang="fr-FR" kern="100" dirty="0">
                <a:latin typeface="Avenir Next LT Pro" panose="020B0504020202020204" pitchFamily="34" charset="0"/>
                <a:ea typeface="Calibri" panose="020F0502020204030204" pitchFamily="34" charset="0"/>
                <a:cs typeface="Times New Roman" panose="02020603050405020304" pitchFamily="18" charset="0"/>
              </a:rPr>
              <a:t>&gt;Radio les halles avec un message dédié</a:t>
            </a:r>
            <a:endParaRPr lang="fr-FR" sz="1400" kern="100" dirty="0">
              <a:effectLst/>
              <a:latin typeface="Avenir Next LT Pro" panose="020B0504020202020204" pitchFamily="34" charset="0"/>
              <a:ea typeface="Calibri" panose="020F0502020204030204" pitchFamily="34" charset="0"/>
              <a:cs typeface="Times New Roman" panose="02020603050405020304" pitchFamily="18" charset="0"/>
            </a:endParaRPr>
          </a:p>
        </p:txBody>
      </p:sp>
      <p:pic>
        <p:nvPicPr>
          <p:cNvPr id="8" name="Image 7">
            <a:extLst>
              <a:ext uri="{FF2B5EF4-FFF2-40B4-BE49-F238E27FC236}">
                <a16:creationId xmlns:a16="http://schemas.microsoft.com/office/drawing/2014/main" id="{67166471-A523-9EC0-D91D-430B09025617}"/>
              </a:ext>
            </a:extLst>
          </p:cNvPr>
          <p:cNvPicPr>
            <a:picLocks noChangeAspect="1"/>
          </p:cNvPicPr>
          <p:nvPr/>
        </p:nvPicPr>
        <p:blipFill>
          <a:blip r:embed="rId7"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153241" y="3902946"/>
            <a:ext cx="1752455" cy="1064220"/>
          </a:xfrm>
          <a:prstGeom prst="rect">
            <a:avLst/>
          </a:prstGeom>
        </p:spPr>
      </p:pic>
      <p:sp>
        <p:nvSpPr>
          <p:cNvPr id="9" name="ZoneTexte 8">
            <a:extLst>
              <a:ext uri="{FF2B5EF4-FFF2-40B4-BE49-F238E27FC236}">
                <a16:creationId xmlns:a16="http://schemas.microsoft.com/office/drawing/2014/main" id="{F788A8C2-7602-1E9E-A44D-C31C889715C2}"/>
              </a:ext>
            </a:extLst>
          </p:cNvPr>
          <p:cNvSpPr txBox="1"/>
          <p:nvPr/>
        </p:nvSpPr>
        <p:spPr>
          <a:xfrm>
            <a:off x="1944830" y="5456044"/>
            <a:ext cx="9623437" cy="668132"/>
          </a:xfrm>
          <a:prstGeom prst="rect">
            <a:avLst/>
          </a:prstGeom>
          <a:noFill/>
        </p:spPr>
        <p:txBody>
          <a:bodyPr wrap="square">
            <a:spAutoFit/>
          </a:bodyPr>
          <a:lstStyle/>
          <a:p>
            <a:pPr>
              <a:lnSpc>
                <a:spcPct val="107000"/>
              </a:lnSpc>
              <a:spcAft>
                <a:spcPts val="800"/>
              </a:spcAft>
            </a:pPr>
            <a:r>
              <a:rPr lang="fr-FR" b="1" kern="100" dirty="0">
                <a:effectLst/>
                <a:latin typeface="Avenir Next LT Pro" panose="020B0504020202020204" pitchFamily="34" charset="0"/>
                <a:ea typeface="Calibri" panose="020F0502020204030204" pitchFamily="34" charset="0"/>
                <a:cs typeface="Times New Roman" panose="02020603050405020304" pitchFamily="18" charset="0"/>
              </a:rPr>
              <a:t>Premières insertions Presse </a:t>
            </a:r>
            <a:br>
              <a:rPr lang="fr-FR" b="1" kern="100" dirty="0">
                <a:effectLst/>
                <a:latin typeface="Avenir Next LT Pro" panose="020B0504020202020204" pitchFamily="34" charset="0"/>
                <a:ea typeface="Calibri" panose="020F0502020204030204" pitchFamily="34" charset="0"/>
                <a:cs typeface="Times New Roman" panose="02020603050405020304" pitchFamily="18" charset="0"/>
              </a:rPr>
            </a:br>
            <a:r>
              <a:rPr lang="fr-FR" kern="100" dirty="0">
                <a:effectLst/>
                <a:latin typeface="Avenir Next LT Pro" panose="020B0504020202020204" pitchFamily="34" charset="0"/>
                <a:ea typeface="Calibri" panose="020F0502020204030204" pitchFamily="34" charset="0"/>
                <a:cs typeface="Times New Roman" panose="02020603050405020304" pitchFamily="18" charset="0"/>
              </a:rPr>
              <a:t>Mise en avant des 2 premiers chefs à signer la campagne</a:t>
            </a:r>
            <a:endParaRPr lang="fr-FR" sz="1200" kern="100" dirty="0">
              <a:effectLst/>
              <a:latin typeface="Avenir Next LT Pro" panose="020B0504020202020204" pitchFamily="34" charset="0"/>
              <a:ea typeface="Calibri" panose="020F0502020204030204" pitchFamily="34" charset="0"/>
              <a:cs typeface="Times New Roman" panose="02020603050405020304" pitchFamily="18" charset="0"/>
            </a:endParaRPr>
          </a:p>
        </p:txBody>
      </p:sp>
      <p:pic>
        <p:nvPicPr>
          <p:cNvPr id="10" name="Picture 2" descr="Agir à Lyon : Magazine écologique pour découvrir et s'engager">
            <a:extLst>
              <a:ext uri="{FF2B5EF4-FFF2-40B4-BE49-F238E27FC236}">
                <a16:creationId xmlns:a16="http://schemas.microsoft.com/office/drawing/2014/main" id="{186F7D4A-14E6-C0F2-52A0-DDDEFB4A0985}"/>
              </a:ext>
            </a:extLst>
          </p:cNvPr>
          <p:cNvPicPr>
            <a:picLocks noChangeAspect="1" noChangeArrowheads="1"/>
          </p:cNvPicPr>
          <p:nvPr/>
        </p:nvPicPr>
        <p:blipFill>
          <a:blip r:embed="rId8" cstate="print">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347162" y="5351728"/>
            <a:ext cx="1266571" cy="625785"/>
          </a:xfrm>
          <a:prstGeom prst="rect">
            <a:avLst/>
          </a:prstGeom>
          <a:noFill/>
          <a:extLst>
            <a:ext uri="{909E8E84-426E-40DD-AFC4-6F175D3DCCD1}">
              <a14:hiddenFill xmlns:a14="http://schemas.microsoft.com/office/drawing/2010/main">
                <a:solidFill>
                  <a:srgbClr val="FFFFFF"/>
                </a:solidFill>
              </a14:hiddenFill>
            </a:ext>
          </a:extLst>
        </p:spPr>
      </p:pic>
      <p:sp>
        <p:nvSpPr>
          <p:cNvPr id="11" name="ZoneTexte 10">
            <a:extLst>
              <a:ext uri="{FF2B5EF4-FFF2-40B4-BE49-F238E27FC236}">
                <a16:creationId xmlns:a16="http://schemas.microsoft.com/office/drawing/2014/main" id="{0B69A33D-0BA5-687C-7F16-4107038ED7DF}"/>
              </a:ext>
            </a:extLst>
          </p:cNvPr>
          <p:cNvSpPr txBox="1"/>
          <p:nvPr/>
        </p:nvSpPr>
        <p:spPr>
          <a:xfrm>
            <a:off x="1974841" y="6143207"/>
            <a:ext cx="9623437" cy="668132"/>
          </a:xfrm>
          <a:prstGeom prst="rect">
            <a:avLst/>
          </a:prstGeom>
          <a:noFill/>
        </p:spPr>
        <p:txBody>
          <a:bodyPr wrap="square">
            <a:spAutoFit/>
          </a:bodyPr>
          <a:lstStyle/>
          <a:p>
            <a:pPr>
              <a:lnSpc>
                <a:spcPct val="107000"/>
              </a:lnSpc>
              <a:spcAft>
                <a:spcPts val="800"/>
              </a:spcAft>
            </a:pPr>
            <a:r>
              <a:rPr lang="fr-FR" b="1" kern="100" dirty="0">
                <a:effectLst/>
                <a:latin typeface="Avenir Next LT Pro" panose="020B0504020202020204" pitchFamily="34" charset="0"/>
                <a:ea typeface="Calibri" panose="020F0502020204030204" pitchFamily="34" charset="0"/>
                <a:cs typeface="Times New Roman" panose="02020603050405020304" pitchFamily="18" charset="0"/>
              </a:rPr>
              <a:t>Déploiement de la campagne </a:t>
            </a:r>
            <a:br>
              <a:rPr lang="fr-FR" b="1" kern="100" dirty="0">
                <a:effectLst/>
                <a:latin typeface="Avenir Next LT Pro" panose="020B0504020202020204" pitchFamily="34" charset="0"/>
                <a:ea typeface="Calibri" panose="020F0502020204030204" pitchFamily="34" charset="0"/>
                <a:cs typeface="Times New Roman" panose="02020603050405020304" pitchFamily="18" charset="0"/>
              </a:rPr>
            </a:br>
            <a:r>
              <a:rPr lang="fr-FR" b="1" kern="100" dirty="0">
                <a:effectLst/>
                <a:latin typeface="Avenir Next LT Pro" panose="020B0504020202020204" pitchFamily="34" charset="0"/>
                <a:ea typeface="Calibri" panose="020F0502020204030204" pitchFamily="34" charset="0"/>
                <a:cs typeface="Times New Roman" panose="02020603050405020304" pitchFamily="18" charset="0"/>
              </a:rPr>
              <a:t>sur les camions de livraison METRO</a:t>
            </a:r>
          </a:p>
        </p:txBody>
      </p:sp>
      <p:pic>
        <p:nvPicPr>
          <p:cNvPr id="13" name="Picture 2" descr="Livraison Expédition Rapide Camion Icône Plat Pour Les Applications Et Les  Sites Web Clip Art Libres De Droits, Svg, Vecteurs Et Illustration. Image  49796744">
            <a:extLst>
              <a:ext uri="{FF2B5EF4-FFF2-40B4-BE49-F238E27FC236}">
                <a16:creationId xmlns:a16="http://schemas.microsoft.com/office/drawing/2014/main" id="{D28F49F0-076D-81A1-4679-BD35C0AD05EE}"/>
              </a:ext>
            </a:extLst>
          </p:cNvPr>
          <p:cNvPicPr>
            <a:picLocks noChangeAspect="1" noChangeArrowheads="1"/>
          </p:cNvPicPr>
          <p:nvPr/>
        </p:nvPicPr>
        <p:blipFill>
          <a:blip r:embed="rId9" cstate="print">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508516" y="6132562"/>
            <a:ext cx="958781" cy="6391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0658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17731F6-5CCB-EB1D-3D3C-D3391330462C}"/>
              </a:ext>
            </a:extLst>
          </p:cNvPr>
          <p:cNvSpPr/>
          <p:nvPr/>
        </p:nvSpPr>
        <p:spPr>
          <a:xfrm>
            <a:off x="0" y="0"/>
            <a:ext cx="12192000" cy="6858000"/>
          </a:xfrm>
          <a:prstGeom prst="rect">
            <a:avLst/>
          </a:prstGeom>
          <a:solidFill>
            <a:srgbClr val="292929"/>
          </a:solid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5" name="Image 4" descr="Une image contenant texte, plein air, véhicule, transport&#10;&#10;Description générée automatiquement">
            <a:extLst>
              <a:ext uri="{FF2B5EF4-FFF2-40B4-BE49-F238E27FC236}">
                <a16:creationId xmlns:a16="http://schemas.microsoft.com/office/drawing/2014/main" id="{C666FA43-42D3-51EA-E118-5B66C857808E}"/>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883987" y="-1"/>
            <a:ext cx="8856131" cy="6858001"/>
          </a:xfrm>
          <a:prstGeom prst="rect">
            <a:avLst/>
          </a:prstGeom>
        </p:spPr>
      </p:pic>
    </p:spTree>
    <p:extLst>
      <p:ext uri="{BB962C8B-B14F-4D97-AF65-F5344CB8AC3E}">
        <p14:creationId xmlns:p14="http://schemas.microsoft.com/office/powerpoint/2010/main" val="17373359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8E30572-C903-2DAC-91B0-C17C070DF873}"/>
              </a:ext>
            </a:extLst>
          </p:cNvPr>
          <p:cNvSpPr/>
          <p:nvPr/>
        </p:nvSpPr>
        <p:spPr>
          <a:xfrm>
            <a:off x="2829716" y="3277768"/>
            <a:ext cx="1207860" cy="25896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highlight>
                <a:srgbClr val="FFFF00"/>
              </a:highlight>
            </a:endParaRPr>
          </a:p>
        </p:txBody>
      </p:sp>
      <p:sp>
        <p:nvSpPr>
          <p:cNvPr id="5" name="Rectangle 4">
            <a:extLst>
              <a:ext uri="{FF2B5EF4-FFF2-40B4-BE49-F238E27FC236}">
                <a16:creationId xmlns:a16="http://schemas.microsoft.com/office/drawing/2014/main" id="{34E682A8-71CC-7373-9AFB-947E8D602BDA}"/>
              </a:ext>
            </a:extLst>
          </p:cNvPr>
          <p:cNvSpPr/>
          <p:nvPr/>
        </p:nvSpPr>
        <p:spPr>
          <a:xfrm>
            <a:off x="4013896" y="4516699"/>
            <a:ext cx="1035354" cy="397342"/>
          </a:xfrm>
          <a:prstGeom prst="rect">
            <a:avLst/>
          </a:prstGeom>
          <a:solidFill>
            <a:srgbClr val="FAAF47">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Rectangle 6">
            <a:extLst>
              <a:ext uri="{FF2B5EF4-FFF2-40B4-BE49-F238E27FC236}">
                <a16:creationId xmlns:a16="http://schemas.microsoft.com/office/drawing/2014/main" id="{D710E923-2E48-3559-5CF6-E72BF2A6DB4D}"/>
              </a:ext>
            </a:extLst>
          </p:cNvPr>
          <p:cNvSpPr/>
          <p:nvPr/>
        </p:nvSpPr>
        <p:spPr>
          <a:xfrm>
            <a:off x="3276017" y="2568175"/>
            <a:ext cx="1207860" cy="258967"/>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Flèche : droite 7">
            <a:extLst>
              <a:ext uri="{FF2B5EF4-FFF2-40B4-BE49-F238E27FC236}">
                <a16:creationId xmlns:a16="http://schemas.microsoft.com/office/drawing/2014/main" id="{AAC2A119-CC32-0CBC-22E9-8FE9A2FF18F1}"/>
              </a:ext>
            </a:extLst>
          </p:cNvPr>
          <p:cNvSpPr/>
          <p:nvPr/>
        </p:nvSpPr>
        <p:spPr>
          <a:xfrm>
            <a:off x="0" y="1134065"/>
            <a:ext cx="12000656" cy="969347"/>
          </a:xfrm>
          <a:prstGeom prst="rightArrow">
            <a:avLst/>
          </a:prstGeom>
          <a:gradFill flip="none" rotWithShape="1">
            <a:gsLst>
              <a:gs pos="0">
                <a:schemeClr val="accent1">
                  <a:lumMod val="89000"/>
                </a:schemeClr>
              </a:gs>
              <a:gs pos="27000">
                <a:schemeClr val="accent1">
                  <a:lumMod val="89000"/>
                </a:schemeClr>
              </a:gs>
              <a:gs pos="97000">
                <a:schemeClr val="accent1">
                  <a:lumMod val="20000"/>
                  <a:lumOff val="8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3">
            <a:extLst>
              <a:ext uri="{FF2B5EF4-FFF2-40B4-BE49-F238E27FC236}">
                <a16:creationId xmlns:a16="http://schemas.microsoft.com/office/drawing/2014/main" id="{1FB4D302-8146-549F-6A98-E882FD6FD958}"/>
              </a:ext>
            </a:extLst>
          </p:cNvPr>
          <p:cNvSpPr txBox="1">
            <a:spLocks noChangeArrowheads="1"/>
          </p:cNvSpPr>
          <p:nvPr/>
        </p:nvSpPr>
        <p:spPr>
          <a:xfrm>
            <a:off x="-34610" y="2612550"/>
            <a:ext cx="3130384" cy="401418"/>
          </a:xfrm>
          <a:prstGeom prst="rect">
            <a:avLst/>
          </a:prstGeom>
        </p:spPr>
        <p:txBody>
          <a:bodyPr/>
          <a:lstStyle>
            <a:lvl1pPr marL="177800" indent="-177800" algn="l" defTabSz="914400" rtl="0" eaLnBrk="1" latinLnBrk="0" hangingPunct="1">
              <a:lnSpc>
                <a:spcPct val="90000"/>
              </a:lnSpc>
              <a:spcBef>
                <a:spcPts val="10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1pPr>
            <a:lvl2pPr marL="450850" indent="-184150" algn="l" defTabSz="914400" rtl="0" eaLnBrk="1" latinLnBrk="0" hangingPunct="1">
              <a:lnSpc>
                <a:spcPct val="90000"/>
              </a:lnSpc>
              <a:spcBef>
                <a:spcPts val="5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2pPr>
            <a:lvl3pPr marL="715963" indent="-176213" algn="l" defTabSz="914400" rtl="0" eaLnBrk="1" latinLnBrk="0" hangingPunct="1">
              <a:lnSpc>
                <a:spcPct val="90000"/>
              </a:lnSpc>
              <a:spcBef>
                <a:spcPts val="5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000"/>
              </a:lnSpc>
              <a:spcBef>
                <a:spcPts val="0"/>
              </a:spcBef>
              <a:buFont typeface="CA Metro" panose="00000500000000000000" pitchFamily="2" charset="0"/>
              <a:buNone/>
              <a:defRPr/>
            </a:pPr>
            <a:r>
              <a:rPr lang="fr-FR" altLang="fr-FR" sz="1400" dirty="0">
                <a:ea typeface="Helvetica" panose="020B0604020202020204" pitchFamily="34" charset="0"/>
              </a:rPr>
              <a:t>&gt; Communication MANIFESTE</a:t>
            </a:r>
            <a:br>
              <a:rPr lang="fr-FR" altLang="fr-FR" sz="1400" dirty="0">
                <a:ea typeface="Helvetica" panose="020B0604020202020204" pitchFamily="34" charset="0"/>
              </a:rPr>
            </a:br>
            <a:r>
              <a:rPr lang="fr-FR" altLang="fr-FR" sz="1200" dirty="0">
                <a:ea typeface="Helvetica" panose="020B0604020202020204" pitchFamily="34" charset="0"/>
              </a:rPr>
              <a:t>Affiches &amp; intranet - vidéo</a:t>
            </a:r>
          </a:p>
          <a:p>
            <a:pPr marL="0" indent="0">
              <a:lnSpc>
                <a:spcPts val="1000"/>
              </a:lnSpc>
              <a:spcBef>
                <a:spcPts val="0"/>
              </a:spcBef>
              <a:buFont typeface="CA Metro" panose="00000500000000000000" pitchFamily="2" charset="0"/>
              <a:buNone/>
              <a:defRPr/>
            </a:pPr>
            <a:endParaRPr lang="fr-FR" altLang="fr-FR" sz="1800" dirty="0">
              <a:ea typeface="Helvetica" panose="020B0604020202020204" pitchFamily="34" charset="0"/>
            </a:endParaRPr>
          </a:p>
          <a:p>
            <a:pPr marL="0" indent="0">
              <a:lnSpc>
                <a:spcPts val="1000"/>
              </a:lnSpc>
              <a:buFont typeface="Wingdings" panose="05000000000000000000" pitchFamily="2" charset="2"/>
              <a:buNone/>
              <a:defRPr/>
            </a:pPr>
            <a:endParaRPr lang="fr-FR" altLang="fr-FR" sz="1800" dirty="0">
              <a:ea typeface="Helvetica" panose="020B0604020202020204" pitchFamily="34" charset="0"/>
            </a:endParaRPr>
          </a:p>
        </p:txBody>
      </p:sp>
      <p:sp>
        <p:nvSpPr>
          <p:cNvPr id="10" name="Rectangle : coins arrondis 9">
            <a:extLst>
              <a:ext uri="{FF2B5EF4-FFF2-40B4-BE49-F238E27FC236}">
                <a16:creationId xmlns:a16="http://schemas.microsoft.com/office/drawing/2014/main" id="{2FF1343B-0071-3716-EFCE-B83BF37952AF}"/>
              </a:ext>
            </a:extLst>
          </p:cNvPr>
          <p:cNvSpPr/>
          <p:nvPr/>
        </p:nvSpPr>
        <p:spPr>
          <a:xfrm>
            <a:off x="-7601" y="1977358"/>
            <a:ext cx="1420931" cy="432049"/>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PHASE 1</a:t>
            </a:r>
          </a:p>
        </p:txBody>
      </p:sp>
      <p:cxnSp>
        <p:nvCxnSpPr>
          <p:cNvPr id="11" name="Connecteur droit 10">
            <a:extLst>
              <a:ext uri="{FF2B5EF4-FFF2-40B4-BE49-F238E27FC236}">
                <a16:creationId xmlns:a16="http://schemas.microsoft.com/office/drawing/2014/main" id="{484E8468-AEE8-C018-5EDD-8A50867701BE}"/>
              </a:ext>
            </a:extLst>
          </p:cNvPr>
          <p:cNvCxnSpPr/>
          <p:nvPr/>
        </p:nvCxnSpPr>
        <p:spPr>
          <a:xfrm>
            <a:off x="2431993" y="1264983"/>
            <a:ext cx="0" cy="189835"/>
          </a:xfrm>
          <a:prstGeom prst="line">
            <a:avLst/>
          </a:prstGeom>
        </p:spPr>
        <p:style>
          <a:lnRef idx="1">
            <a:schemeClr val="accent1"/>
          </a:lnRef>
          <a:fillRef idx="0">
            <a:schemeClr val="accent1"/>
          </a:fillRef>
          <a:effectRef idx="0">
            <a:schemeClr val="accent1"/>
          </a:effectRef>
          <a:fontRef idx="minor">
            <a:schemeClr val="tx1"/>
          </a:fontRef>
        </p:style>
      </p:cxnSp>
      <p:sp>
        <p:nvSpPr>
          <p:cNvPr id="12" name="ZoneTexte 11">
            <a:extLst>
              <a:ext uri="{FF2B5EF4-FFF2-40B4-BE49-F238E27FC236}">
                <a16:creationId xmlns:a16="http://schemas.microsoft.com/office/drawing/2014/main" id="{6BEF7A54-6CF4-32E0-2763-2F40B0373AD2}"/>
              </a:ext>
            </a:extLst>
          </p:cNvPr>
          <p:cNvSpPr txBox="1"/>
          <p:nvPr/>
        </p:nvSpPr>
        <p:spPr>
          <a:xfrm>
            <a:off x="3807015" y="942781"/>
            <a:ext cx="558423" cy="369332"/>
          </a:xfrm>
          <a:prstGeom prst="rect">
            <a:avLst/>
          </a:prstGeom>
          <a:noFill/>
        </p:spPr>
        <p:txBody>
          <a:bodyPr wrap="none" rtlCol="0">
            <a:spAutoFit/>
          </a:bodyPr>
          <a:lstStyle/>
          <a:p>
            <a:r>
              <a:rPr lang="fr-FR" dirty="0" err="1"/>
              <a:t>Fev</a:t>
            </a:r>
            <a:r>
              <a:rPr lang="fr-FR" dirty="0"/>
              <a:t> </a:t>
            </a:r>
          </a:p>
        </p:txBody>
      </p:sp>
      <p:cxnSp>
        <p:nvCxnSpPr>
          <p:cNvPr id="13" name="Connecteur droit 12">
            <a:extLst>
              <a:ext uri="{FF2B5EF4-FFF2-40B4-BE49-F238E27FC236}">
                <a16:creationId xmlns:a16="http://schemas.microsoft.com/office/drawing/2014/main" id="{23775038-7C02-CFD5-B64F-9A87C0022DAC}"/>
              </a:ext>
            </a:extLst>
          </p:cNvPr>
          <p:cNvCxnSpPr/>
          <p:nvPr/>
        </p:nvCxnSpPr>
        <p:spPr>
          <a:xfrm>
            <a:off x="3566548" y="1264983"/>
            <a:ext cx="0" cy="189835"/>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Connecteur droit 13">
            <a:extLst>
              <a:ext uri="{FF2B5EF4-FFF2-40B4-BE49-F238E27FC236}">
                <a16:creationId xmlns:a16="http://schemas.microsoft.com/office/drawing/2014/main" id="{874D1E92-440A-AACF-0BCD-23A32A4598CE}"/>
              </a:ext>
            </a:extLst>
          </p:cNvPr>
          <p:cNvCxnSpPr/>
          <p:nvPr/>
        </p:nvCxnSpPr>
        <p:spPr>
          <a:xfrm>
            <a:off x="4736249" y="1264983"/>
            <a:ext cx="0" cy="189835"/>
          </a:xfrm>
          <a:prstGeom prst="line">
            <a:avLst/>
          </a:prstGeom>
        </p:spPr>
        <p:style>
          <a:lnRef idx="1">
            <a:schemeClr val="accent1"/>
          </a:lnRef>
          <a:fillRef idx="0">
            <a:schemeClr val="accent1"/>
          </a:fillRef>
          <a:effectRef idx="0">
            <a:schemeClr val="accent1"/>
          </a:effectRef>
          <a:fontRef idx="minor">
            <a:schemeClr val="tx1"/>
          </a:fontRef>
        </p:style>
      </p:cxnSp>
      <p:sp>
        <p:nvSpPr>
          <p:cNvPr id="15" name="ZoneTexte 14">
            <a:extLst>
              <a:ext uri="{FF2B5EF4-FFF2-40B4-BE49-F238E27FC236}">
                <a16:creationId xmlns:a16="http://schemas.microsoft.com/office/drawing/2014/main" id="{EE8C7758-0DC8-2204-524A-8D335891BEE0}"/>
              </a:ext>
            </a:extLst>
          </p:cNvPr>
          <p:cNvSpPr txBox="1"/>
          <p:nvPr/>
        </p:nvSpPr>
        <p:spPr>
          <a:xfrm>
            <a:off x="6415651" y="942781"/>
            <a:ext cx="656462" cy="369332"/>
          </a:xfrm>
          <a:prstGeom prst="rect">
            <a:avLst/>
          </a:prstGeom>
          <a:noFill/>
        </p:spPr>
        <p:txBody>
          <a:bodyPr wrap="none" rtlCol="0">
            <a:spAutoFit/>
          </a:bodyPr>
          <a:lstStyle/>
          <a:p>
            <a:r>
              <a:rPr lang="fr-FR" dirty="0"/>
              <a:t>Avril </a:t>
            </a:r>
          </a:p>
        </p:txBody>
      </p:sp>
      <p:cxnSp>
        <p:nvCxnSpPr>
          <p:cNvPr id="16" name="Connecteur droit 15">
            <a:extLst>
              <a:ext uri="{FF2B5EF4-FFF2-40B4-BE49-F238E27FC236}">
                <a16:creationId xmlns:a16="http://schemas.microsoft.com/office/drawing/2014/main" id="{C89ECF5E-D363-17DF-6716-BBECE45EE877}"/>
              </a:ext>
            </a:extLst>
          </p:cNvPr>
          <p:cNvCxnSpPr/>
          <p:nvPr/>
        </p:nvCxnSpPr>
        <p:spPr>
          <a:xfrm>
            <a:off x="6095284" y="1264983"/>
            <a:ext cx="0" cy="189835"/>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Connecteur droit 16">
            <a:extLst>
              <a:ext uri="{FF2B5EF4-FFF2-40B4-BE49-F238E27FC236}">
                <a16:creationId xmlns:a16="http://schemas.microsoft.com/office/drawing/2014/main" id="{A1CED199-44AF-3A15-384E-D40FD5C3BA4D}"/>
              </a:ext>
            </a:extLst>
          </p:cNvPr>
          <p:cNvCxnSpPr/>
          <p:nvPr/>
        </p:nvCxnSpPr>
        <p:spPr>
          <a:xfrm>
            <a:off x="7382311" y="1264983"/>
            <a:ext cx="0" cy="189835"/>
          </a:xfrm>
          <a:prstGeom prst="line">
            <a:avLst/>
          </a:prstGeom>
        </p:spPr>
        <p:style>
          <a:lnRef idx="1">
            <a:schemeClr val="accent1"/>
          </a:lnRef>
          <a:fillRef idx="0">
            <a:schemeClr val="accent1"/>
          </a:fillRef>
          <a:effectRef idx="0">
            <a:schemeClr val="accent1"/>
          </a:effectRef>
          <a:fontRef idx="minor">
            <a:schemeClr val="tx1"/>
          </a:fontRef>
        </p:style>
      </p:cxnSp>
      <p:sp>
        <p:nvSpPr>
          <p:cNvPr id="18" name="ZoneTexte 17">
            <a:extLst>
              <a:ext uri="{FF2B5EF4-FFF2-40B4-BE49-F238E27FC236}">
                <a16:creationId xmlns:a16="http://schemas.microsoft.com/office/drawing/2014/main" id="{395D5ABA-7948-6C68-31EC-2C2D7D2BA923}"/>
              </a:ext>
            </a:extLst>
          </p:cNvPr>
          <p:cNvSpPr txBox="1"/>
          <p:nvPr/>
        </p:nvSpPr>
        <p:spPr>
          <a:xfrm>
            <a:off x="8771205" y="942781"/>
            <a:ext cx="554960" cy="369332"/>
          </a:xfrm>
          <a:prstGeom prst="rect">
            <a:avLst/>
          </a:prstGeom>
          <a:noFill/>
        </p:spPr>
        <p:txBody>
          <a:bodyPr wrap="none" rtlCol="0">
            <a:spAutoFit/>
          </a:bodyPr>
          <a:lstStyle/>
          <a:p>
            <a:r>
              <a:rPr lang="fr-FR" dirty="0"/>
              <a:t>Juin</a:t>
            </a:r>
          </a:p>
        </p:txBody>
      </p:sp>
      <p:cxnSp>
        <p:nvCxnSpPr>
          <p:cNvPr id="19" name="Connecteur droit 18">
            <a:extLst>
              <a:ext uri="{FF2B5EF4-FFF2-40B4-BE49-F238E27FC236}">
                <a16:creationId xmlns:a16="http://schemas.microsoft.com/office/drawing/2014/main" id="{42F697CD-3799-E18E-2304-E832DD941B0D}"/>
              </a:ext>
            </a:extLst>
          </p:cNvPr>
          <p:cNvCxnSpPr/>
          <p:nvPr/>
        </p:nvCxnSpPr>
        <p:spPr>
          <a:xfrm>
            <a:off x="8552673" y="1264983"/>
            <a:ext cx="0" cy="189835"/>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Connecteur droit 19">
            <a:extLst>
              <a:ext uri="{FF2B5EF4-FFF2-40B4-BE49-F238E27FC236}">
                <a16:creationId xmlns:a16="http://schemas.microsoft.com/office/drawing/2014/main" id="{A1FBE11B-08B3-D142-8A02-276EE1125FDF}"/>
              </a:ext>
            </a:extLst>
          </p:cNvPr>
          <p:cNvCxnSpPr/>
          <p:nvPr/>
        </p:nvCxnSpPr>
        <p:spPr>
          <a:xfrm>
            <a:off x="9632793" y="1264983"/>
            <a:ext cx="0" cy="189835"/>
          </a:xfrm>
          <a:prstGeom prst="line">
            <a:avLst/>
          </a:prstGeom>
        </p:spPr>
        <p:style>
          <a:lnRef idx="1">
            <a:schemeClr val="accent1"/>
          </a:lnRef>
          <a:fillRef idx="0">
            <a:schemeClr val="accent1"/>
          </a:fillRef>
          <a:effectRef idx="0">
            <a:schemeClr val="accent1"/>
          </a:effectRef>
          <a:fontRef idx="minor">
            <a:schemeClr val="tx1"/>
          </a:fontRef>
        </p:style>
      </p:cxnSp>
      <p:sp>
        <p:nvSpPr>
          <p:cNvPr id="21" name="ZoneTexte 20">
            <a:extLst>
              <a:ext uri="{FF2B5EF4-FFF2-40B4-BE49-F238E27FC236}">
                <a16:creationId xmlns:a16="http://schemas.microsoft.com/office/drawing/2014/main" id="{00E6AB20-19E8-3A1D-4169-448D77CB1CF8}"/>
              </a:ext>
            </a:extLst>
          </p:cNvPr>
          <p:cNvSpPr txBox="1"/>
          <p:nvPr/>
        </p:nvSpPr>
        <p:spPr>
          <a:xfrm>
            <a:off x="10897137" y="942781"/>
            <a:ext cx="410690" cy="369332"/>
          </a:xfrm>
          <a:prstGeom prst="rect">
            <a:avLst/>
          </a:prstGeom>
          <a:noFill/>
        </p:spPr>
        <p:txBody>
          <a:bodyPr wrap="none" rtlCol="0">
            <a:spAutoFit/>
          </a:bodyPr>
          <a:lstStyle/>
          <a:p>
            <a:r>
              <a:rPr lang="fr-FR" dirty="0"/>
              <a:t>… </a:t>
            </a:r>
          </a:p>
        </p:txBody>
      </p:sp>
      <p:cxnSp>
        <p:nvCxnSpPr>
          <p:cNvPr id="22" name="Connecteur droit 21">
            <a:extLst>
              <a:ext uri="{FF2B5EF4-FFF2-40B4-BE49-F238E27FC236}">
                <a16:creationId xmlns:a16="http://schemas.microsoft.com/office/drawing/2014/main" id="{07FEF42E-F3ED-B6AF-2A06-040B569E8FF8}"/>
              </a:ext>
            </a:extLst>
          </p:cNvPr>
          <p:cNvCxnSpPr/>
          <p:nvPr/>
        </p:nvCxnSpPr>
        <p:spPr>
          <a:xfrm>
            <a:off x="10683435" y="1264983"/>
            <a:ext cx="0" cy="189835"/>
          </a:xfrm>
          <a:prstGeom prst="line">
            <a:avLst/>
          </a:prstGeom>
        </p:spPr>
        <p:style>
          <a:lnRef idx="1">
            <a:schemeClr val="accent1"/>
          </a:lnRef>
          <a:fillRef idx="0">
            <a:schemeClr val="accent1"/>
          </a:fillRef>
          <a:effectRef idx="0">
            <a:schemeClr val="accent1"/>
          </a:effectRef>
          <a:fontRef idx="minor">
            <a:schemeClr val="tx1"/>
          </a:fontRef>
        </p:style>
      </p:cxnSp>
      <p:sp>
        <p:nvSpPr>
          <p:cNvPr id="23" name="Rectangle 3">
            <a:extLst>
              <a:ext uri="{FF2B5EF4-FFF2-40B4-BE49-F238E27FC236}">
                <a16:creationId xmlns:a16="http://schemas.microsoft.com/office/drawing/2014/main" id="{62FF5BB8-D790-7011-924D-E8CE34CA93EC}"/>
              </a:ext>
            </a:extLst>
          </p:cNvPr>
          <p:cNvSpPr txBox="1">
            <a:spLocks noChangeArrowheads="1"/>
          </p:cNvSpPr>
          <p:nvPr/>
        </p:nvSpPr>
        <p:spPr bwMode="auto">
          <a:xfrm>
            <a:off x="1413330" y="2018915"/>
            <a:ext cx="7482476" cy="215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Calibri Light" panose="020F0302020204030204" pitchFamily="34" charset="0"/>
                <a:ea typeface="+mn-ea"/>
                <a:cs typeface="Calibri Light" panose="020F03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Light" panose="020F0302020204030204" pitchFamily="34" charset="0"/>
                <a:ea typeface="+mn-ea"/>
                <a:cs typeface="Calibri Light" panose="020F03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Calibri Light" panose="020F0302020204030204" pitchFamily="34" charset="0"/>
                <a:ea typeface="+mn-ea"/>
                <a:cs typeface="Calibri Light" panose="020F03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Calibri Light" panose="020F0302020204030204" pitchFamily="34" charset="0"/>
                <a:ea typeface="+mn-ea"/>
                <a:cs typeface="Calibri Light" panose="020F03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Calibri Light" panose="020F0302020204030204" pitchFamily="34" charset="0"/>
                <a:ea typeface="+mn-ea"/>
                <a:cs typeface="Calibri Light" panose="020F030202020403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 typeface="Wingdings" panose="05000000000000000000" pitchFamily="2" charset="2"/>
              <a:buNone/>
              <a:defRPr/>
            </a:pPr>
            <a:r>
              <a:rPr lang="fr-FR" altLang="fr-FR" sz="2000" b="1" dirty="0">
                <a:ea typeface="Helvetica" panose="020B0604020202020204" pitchFamily="34" charset="0"/>
              </a:rPr>
              <a:t>&gt;&gt; </a:t>
            </a:r>
            <a:r>
              <a:rPr lang="fr-FR" sz="2000" b="1" kern="100" dirty="0">
                <a:effectLst/>
                <a:latin typeface="Avenir Next LT Pro" panose="020B0504020202020204" pitchFamily="34" charset="0"/>
                <a:ea typeface="Calibri" panose="020F0502020204030204" pitchFamily="34" charset="0"/>
                <a:cs typeface="Times New Roman" panose="02020603050405020304" pitchFamily="18" charset="0"/>
              </a:rPr>
              <a:t>Occuper le terrain et préempter </a:t>
            </a:r>
            <a:r>
              <a:rPr lang="fr-FR" sz="2000" b="1" kern="100" dirty="0" err="1">
                <a:effectLst/>
                <a:latin typeface="Avenir Next LT Pro" panose="020B0504020202020204" pitchFamily="34" charset="0"/>
                <a:ea typeface="Calibri" panose="020F0502020204030204" pitchFamily="34" charset="0"/>
                <a:cs typeface="Times New Roman" panose="02020603050405020304" pitchFamily="18" charset="0"/>
              </a:rPr>
              <a:t>‘le</a:t>
            </a:r>
            <a:r>
              <a:rPr lang="fr-FR" sz="2000" b="1" kern="100" dirty="0">
                <a:effectLst/>
                <a:latin typeface="Avenir Next LT Pro" panose="020B0504020202020204" pitchFamily="34" charset="0"/>
                <a:ea typeface="Calibri" panose="020F0502020204030204" pitchFamily="34" charset="0"/>
                <a:cs typeface="Times New Roman" panose="02020603050405020304" pitchFamily="18" charset="0"/>
              </a:rPr>
              <a:t> fait-maison’</a:t>
            </a:r>
            <a:r>
              <a:rPr lang="fr-FR" sz="1400" kern="100" dirty="0">
                <a:effectLst/>
                <a:latin typeface="Avenir Next LT Pro" panose="020B0504020202020204" pitchFamily="34" charset="0"/>
                <a:ea typeface="Calibri" panose="020F0502020204030204" pitchFamily="34" charset="0"/>
                <a:cs typeface="Times New Roman" panose="02020603050405020304" pitchFamily="18" charset="0"/>
              </a:rPr>
              <a:t>.</a:t>
            </a:r>
            <a:endParaRPr lang="fr-FR" altLang="fr-FR" sz="2000" b="1" dirty="0">
              <a:ea typeface="Helvetica" panose="020B0604020202020204" pitchFamily="34" charset="0"/>
            </a:endParaRPr>
          </a:p>
        </p:txBody>
      </p:sp>
      <p:sp>
        <p:nvSpPr>
          <p:cNvPr id="24" name="ZoneTexte 23">
            <a:extLst>
              <a:ext uri="{FF2B5EF4-FFF2-40B4-BE49-F238E27FC236}">
                <a16:creationId xmlns:a16="http://schemas.microsoft.com/office/drawing/2014/main" id="{F3B8D678-8397-5866-BC7D-C33C78491E47}"/>
              </a:ext>
            </a:extLst>
          </p:cNvPr>
          <p:cNvSpPr txBox="1"/>
          <p:nvPr/>
        </p:nvSpPr>
        <p:spPr>
          <a:xfrm>
            <a:off x="5157211" y="942781"/>
            <a:ext cx="711285" cy="369332"/>
          </a:xfrm>
          <a:prstGeom prst="rect">
            <a:avLst/>
          </a:prstGeom>
          <a:noFill/>
        </p:spPr>
        <p:txBody>
          <a:bodyPr wrap="none" rtlCol="0">
            <a:spAutoFit/>
          </a:bodyPr>
          <a:lstStyle/>
          <a:p>
            <a:r>
              <a:rPr lang="fr-FR" dirty="0"/>
              <a:t>Mars </a:t>
            </a:r>
          </a:p>
        </p:txBody>
      </p:sp>
      <p:sp>
        <p:nvSpPr>
          <p:cNvPr id="25" name="ZoneTexte 24">
            <a:extLst>
              <a:ext uri="{FF2B5EF4-FFF2-40B4-BE49-F238E27FC236}">
                <a16:creationId xmlns:a16="http://schemas.microsoft.com/office/drawing/2014/main" id="{50023904-C223-EE62-5C03-5EA3169FDC3F}"/>
              </a:ext>
            </a:extLst>
          </p:cNvPr>
          <p:cNvSpPr txBox="1"/>
          <p:nvPr/>
        </p:nvSpPr>
        <p:spPr>
          <a:xfrm>
            <a:off x="7639402" y="942781"/>
            <a:ext cx="598241" cy="369332"/>
          </a:xfrm>
          <a:prstGeom prst="rect">
            <a:avLst/>
          </a:prstGeom>
          <a:noFill/>
        </p:spPr>
        <p:txBody>
          <a:bodyPr wrap="none" rtlCol="0">
            <a:spAutoFit/>
          </a:bodyPr>
          <a:lstStyle/>
          <a:p>
            <a:r>
              <a:rPr lang="fr-FR" dirty="0"/>
              <a:t>Mai </a:t>
            </a:r>
          </a:p>
        </p:txBody>
      </p:sp>
      <p:sp>
        <p:nvSpPr>
          <p:cNvPr id="26" name="ZoneTexte 25">
            <a:extLst>
              <a:ext uri="{FF2B5EF4-FFF2-40B4-BE49-F238E27FC236}">
                <a16:creationId xmlns:a16="http://schemas.microsoft.com/office/drawing/2014/main" id="{2C67B00D-EB32-4199-5B17-82EC18A01F70}"/>
              </a:ext>
            </a:extLst>
          </p:cNvPr>
          <p:cNvSpPr txBox="1"/>
          <p:nvPr/>
        </p:nvSpPr>
        <p:spPr>
          <a:xfrm>
            <a:off x="9897173" y="942781"/>
            <a:ext cx="730072" cy="369332"/>
          </a:xfrm>
          <a:prstGeom prst="rect">
            <a:avLst/>
          </a:prstGeom>
          <a:noFill/>
        </p:spPr>
        <p:txBody>
          <a:bodyPr wrap="none" rtlCol="0">
            <a:spAutoFit/>
          </a:bodyPr>
          <a:lstStyle/>
          <a:p>
            <a:r>
              <a:rPr lang="fr-FR" dirty="0"/>
              <a:t>Juillet</a:t>
            </a:r>
          </a:p>
        </p:txBody>
      </p:sp>
      <p:sp>
        <p:nvSpPr>
          <p:cNvPr id="27" name="ZoneTexte 26">
            <a:extLst>
              <a:ext uri="{FF2B5EF4-FFF2-40B4-BE49-F238E27FC236}">
                <a16:creationId xmlns:a16="http://schemas.microsoft.com/office/drawing/2014/main" id="{E763E075-BD55-F603-624C-496C8DA6E9D7}"/>
              </a:ext>
            </a:extLst>
          </p:cNvPr>
          <p:cNvSpPr txBox="1"/>
          <p:nvPr/>
        </p:nvSpPr>
        <p:spPr>
          <a:xfrm>
            <a:off x="2684830" y="955777"/>
            <a:ext cx="591187" cy="369332"/>
          </a:xfrm>
          <a:prstGeom prst="rect">
            <a:avLst/>
          </a:prstGeom>
          <a:noFill/>
        </p:spPr>
        <p:txBody>
          <a:bodyPr wrap="none" rtlCol="0">
            <a:spAutoFit/>
          </a:bodyPr>
          <a:lstStyle/>
          <a:p>
            <a:r>
              <a:rPr lang="fr-FR" dirty="0" err="1"/>
              <a:t>Janv</a:t>
            </a:r>
            <a:endParaRPr lang="fr-FR" dirty="0"/>
          </a:p>
        </p:txBody>
      </p:sp>
      <p:sp>
        <p:nvSpPr>
          <p:cNvPr id="28" name="Losange 27">
            <a:extLst>
              <a:ext uri="{FF2B5EF4-FFF2-40B4-BE49-F238E27FC236}">
                <a16:creationId xmlns:a16="http://schemas.microsoft.com/office/drawing/2014/main" id="{ACA590CC-72D5-41CF-8922-1A37476EA26A}"/>
              </a:ext>
            </a:extLst>
          </p:cNvPr>
          <p:cNvSpPr/>
          <p:nvPr/>
        </p:nvSpPr>
        <p:spPr>
          <a:xfrm>
            <a:off x="3094094" y="2528038"/>
            <a:ext cx="288032" cy="297131"/>
          </a:xfrm>
          <a:prstGeom prst="diamond">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9" name="Rectangle 3">
            <a:extLst>
              <a:ext uri="{FF2B5EF4-FFF2-40B4-BE49-F238E27FC236}">
                <a16:creationId xmlns:a16="http://schemas.microsoft.com/office/drawing/2014/main" id="{B2D8BD09-BDA4-7226-D0B0-15D394490FD8}"/>
              </a:ext>
            </a:extLst>
          </p:cNvPr>
          <p:cNvSpPr txBox="1">
            <a:spLocks noChangeArrowheads="1"/>
          </p:cNvSpPr>
          <p:nvPr/>
        </p:nvSpPr>
        <p:spPr bwMode="auto">
          <a:xfrm>
            <a:off x="3381533" y="2521334"/>
            <a:ext cx="632363" cy="401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Calibri Light" panose="020F0302020204030204" pitchFamily="34" charset="0"/>
                <a:ea typeface="+mn-ea"/>
                <a:cs typeface="Calibri Light" panose="020F03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Light" panose="020F0302020204030204" pitchFamily="34" charset="0"/>
                <a:ea typeface="+mn-ea"/>
                <a:cs typeface="Calibri Light" panose="020F03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Calibri Light" panose="020F0302020204030204" pitchFamily="34" charset="0"/>
                <a:ea typeface="+mn-ea"/>
                <a:cs typeface="Calibri Light" panose="020F03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Calibri Light" panose="020F0302020204030204" pitchFamily="34" charset="0"/>
                <a:ea typeface="+mn-ea"/>
                <a:cs typeface="Calibri Light" panose="020F03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Calibri Light" panose="020F0302020204030204" pitchFamily="34" charset="0"/>
                <a:ea typeface="+mn-ea"/>
                <a:cs typeface="Calibri Light" panose="020F030202020403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 typeface="Arial" panose="020B0604020202020204" pitchFamily="34" charset="0"/>
              <a:buNone/>
              <a:defRPr/>
            </a:pPr>
            <a:r>
              <a:rPr lang="fr-FR" altLang="fr-FR" sz="1400" dirty="0">
                <a:ea typeface="Helvetica" panose="020B0604020202020204" pitchFamily="34" charset="0"/>
              </a:rPr>
              <a:t>24/01</a:t>
            </a:r>
          </a:p>
          <a:p>
            <a:pPr marL="0" indent="0">
              <a:spcBef>
                <a:spcPts val="0"/>
              </a:spcBef>
              <a:buFont typeface="Arial" panose="020B0604020202020204" pitchFamily="34" charset="0"/>
              <a:buNone/>
              <a:defRPr/>
            </a:pPr>
            <a:endParaRPr lang="fr-FR" altLang="fr-FR" sz="1800" dirty="0">
              <a:ea typeface="Helvetica" panose="020B0604020202020204" pitchFamily="34" charset="0"/>
            </a:endParaRPr>
          </a:p>
          <a:p>
            <a:pPr marL="0" indent="0">
              <a:buFont typeface="Wingdings" panose="05000000000000000000" pitchFamily="2" charset="2"/>
              <a:buNone/>
              <a:defRPr/>
            </a:pPr>
            <a:endParaRPr lang="fr-FR" altLang="fr-FR" sz="1800" dirty="0">
              <a:ea typeface="Helvetica" panose="020B0604020202020204" pitchFamily="34" charset="0"/>
            </a:endParaRPr>
          </a:p>
        </p:txBody>
      </p:sp>
      <p:sp>
        <p:nvSpPr>
          <p:cNvPr id="32" name="Rectangle 31">
            <a:extLst>
              <a:ext uri="{FF2B5EF4-FFF2-40B4-BE49-F238E27FC236}">
                <a16:creationId xmlns:a16="http://schemas.microsoft.com/office/drawing/2014/main" id="{A691D128-1334-D9BE-AC78-15C5FB442991}"/>
              </a:ext>
            </a:extLst>
          </p:cNvPr>
          <p:cNvSpPr/>
          <p:nvPr/>
        </p:nvSpPr>
        <p:spPr>
          <a:xfrm>
            <a:off x="27287" y="2371308"/>
            <a:ext cx="822661" cy="307777"/>
          </a:xfrm>
          <a:prstGeom prst="rect">
            <a:avLst/>
          </a:prstGeom>
        </p:spPr>
        <p:txBody>
          <a:bodyPr wrap="none">
            <a:spAutoFit/>
          </a:bodyPr>
          <a:lstStyle/>
          <a:p>
            <a:r>
              <a:rPr lang="fr-FR" altLang="fr-FR" sz="1400" dirty="0">
                <a:ea typeface="Helvetica" panose="020B0604020202020204" pitchFamily="34" charset="0"/>
              </a:rPr>
              <a:t>INTERNE</a:t>
            </a:r>
            <a:endParaRPr lang="fr-FR" sz="1400" dirty="0"/>
          </a:p>
        </p:txBody>
      </p:sp>
      <p:sp>
        <p:nvSpPr>
          <p:cNvPr id="33" name="Rectangle 3">
            <a:extLst>
              <a:ext uri="{FF2B5EF4-FFF2-40B4-BE49-F238E27FC236}">
                <a16:creationId xmlns:a16="http://schemas.microsoft.com/office/drawing/2014/main" id="{6286D01B-F92E-D8F0-EA91-8A617649540C}"/>
              </a:ext>
            </a:extLst>
          </p:cNvPr>
          <p:cNvSpPr txBox="1">
            <a:spLocks noChangeArrowheads="1"/>
          </p:cNvSpPr>
          <p:nvPr/>
        </p:nvSpPr>
        <p:spPr bwMode="auto">
          <a:xfrm>
            <a:off x="0" y="3266097"/>
            <a:ext cx="2680028" cy="880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Calibri Light" panose="020F0302020204030204" pitchFamily="34" charset="0"/>
                <a:ea typeface="+mn-ea"/>
                <a:cs typeface="Calibri Light" panose="020F03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Light" panose="020F0302020204030204" pitchFamily="34" charset="0"/>
                <a:ea typeface="+mn-ea"/>
                <a:cs typeface="Calibri Light" panose="020F03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Calibri Light" panose="020F0302020204030204" pitchFamily="34" charset="0"/>
                <a:ea typeface="+mn-ea"/>
                <a:cs typeface="Calibri Light" panose="020F03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Calibri Light" panose="020F0302020204030204" pitchFamily="34" charset="0"/>
                <a:ea typeface="+mn-ea"/>
                <a:cs typeface="Calibri Light" panose="020F03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Calibri Light" panose="020F0302020204030204" pitchFamily="34" charset="0"/>
                <a:ea typeface="+mn-ea"/>
                <a:cs typeface="Calibri Light" panose="020F030202020403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defRPr/>
            </a:pPr>
            <a:r>
              <a:rPr lang="fr-FR" altLang="fr-FR" sz="1400" dirty="0">
                <a:ea typeface="Helvetica" panose="020B0604020202020204" pitchFamily="34" charset="0"/>
              </a:rPr>
              <a:t>&gt; Communication RP</a:t>
            </a:r>
            <a:br>
              <a:rPr lang="fr-FR" altLang="fr-FR" sz="1400" dirty="0">
                <a:ea typeface="Helvetica" panose="020B0604020202020204" pitchFamily="34" charset="0"/>
              </a:rPr>
            </a:br>
            <a:r>
              <a:rPr lang="fr-FR" altLang="fr-FR" sz="1400" dirty="0">
                <a:ea typeface="Helvetica" panose="020B0604020202020204" pitchFamily="34" charset="0"/>
              </a:rPr>
              <a:t>Communiqué Presse/ Flash News</a:t>
            </a:r>
            <a:br>
              <a:rPr lang="fr-FR" altLang="fr-FR" sz="1400" dirty="0">
                <a:ea typeface="Helvetica" panose="020B0604020202020204" pitchFamily="34" charset="0"/>
              </a:rPr>
            </a:br>
            <a:br>
              <a:rPr lang="fr-FR" altLang="fr-FR" sz="1400" dirty="0">
                <a:ea typeface="Helvetica" panose="020B0604020202020204" pitchFamily="34" charset="0"/>
              </a:rPr>
            </a:br>
            <a:r>
              <a:rPr lang="fr-FR" altLang="fr-FR" sz="1400" dirty="0">
                <a:ea typeface="Helvetica" panose="020B0604020202020204" pitchFamily="34" charset="0"/>
              </a:rPr>
              <a:t>		      </a:t>
            </a:r>
            <a:endParaRPr lang="fr-FR" altLang="fr-FR" sz="1800" dirty="0">
              <a:ea typeface="Helvetica" panose="020B0604020202020204" pitchFamily="34" charset="0"/>
            </a:endParaRPr>
          </a:p>
          <a:p>
            <a:pPr marL="0" indent="0">
              <a:buFont typeface="Wingdings" panose="05000000000000000000" pitchFamily="2" charset="2"/>
              <a:buNone/>
              <a:defRPr/>
            </a:pPr>
            <a:endParaRPr lang="fr-FR" altLang="fr-FR" sz="1800" dirty="0">
              <a:ea typeface="Helvetica" panose="020B0604020202020204" pitchFamily="34" charset="0"/>
            </a:endParaRPr>
          </a:p>
        </p:txBody>
      </p:sp>
      <p:sp>
        <p:nvSpPr>
          <p:cNvPr id="34" name="Losange 33">
            <a:extLst>
              <a:ext uri="{FF2B5EF4-FFF2-40B4-BE49-F238E27FC236}">
                <a16:creationId xmlns:a16="http://schemas.microsoft.com/office/drawing/2014/main" id="{45D520E1-F72A-E8ED-8ACD-C57D06D1FDA3}"/>
              </a:ext>
            </a:extLst>
          </p:cNvPr>
          <p:cNvSpPr/>
          <p:nvPr/>
        </p:nvSpPr>
        <p:spPr>
          <a:xfrm>
            <a:off x="2679435" y="3260064"/>
            <a:ext cx="288032" cy="297131"/>
          </a:xfrm>
          <a:prstGeom prst="diamond">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5" name="Rectangle 3">
            <a:extLst>
              <a:ext uri="{FF2B5EF4-FFF2-40B4-BE49-F238E27FC236}">
                <a16:creationId xmlns:a16="http://schemas.microsoft.com/office/drawing/2014/main" id="{1201FD1D-6E38-36D5-4EA1-A8818B6022FE}"/>
              </a:ext>
            </a:extLst>
          </p:cNvPr>
          <p:cNvSpPr txBox="1">
            <a:spLocks noChangeArrowheads="1"/>
          </p:cNvSpPr>
          <p:nvPr/>
        </p:nvSpPr>
        <p:spPr bwMode="auto">
          <a:xfrm>
            <a:off x="2959835" y="3237809"/>
            <a:ext cx="632363" cy="401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Calibri Light" panose="020F0302020204030204" pitchFamily="34" charset="0"/>
                <a:ea typeface="+mn-ea"/>
                <a:cs typeface="Calibri Light" panose="020F03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Light" panose="020F0302020204030204" pitchFamily="34" charset="0"/>
                <a:ea typeface="+mn-ea"/>
                <a:cs typeface="Calibri Light" panose="020F03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Calibri Light" panose="020F0302020204030204" pitchFamily="34" charset="0"/>
                <a:ea typeface="+mn-ea"/>
                <a:cs typeface="Calibri Light" panose="020F03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Calibri Light" panose="020F0302020204030204" pitchFamily="34" charset="0"/>
                <a:ea typeface="+mn-ea"/>
                <a:cs typeface="Calibri Light" panose="020F03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Calibri Light" panose="020F0302020204030204" pitchFamily="34" charset="0"/>
                <a:ea typeface="+mn-ea"/>
                <a:cs typeface="Calibri Light" panose="020F030202020403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 typeface="Arial" panose="020B0604020202020204" pitchFamily="34" charset="0"/>
              <a:buNone/>
              <a:defRPr/>
            </a:pPr>
            <a:r>
              <a:rPr lang="fr-FR" altLang="fr-FR" sz="1400" b="1" dirty="0">
                <a:highlight>
                  <a:srgbClr val="FFFF00"/>
                </a:highlight>
                <a:ea typeface="Helvetica" panose="020B0604020202020204" pitchFamily="34" charset="0"/>
              </a:rPr>
              <a:t>11/01     </a:t>
            </a:r>
          </a:p>
          <a:p>
            <a:pPr marL="0" indent="0">
              <a:spcBef>
                <a:spcPts val="0"/>
              </a:spcBef>
              <a:buFont typeface="Arial" panose="020B0604020202020204" pitchFamily="34" charset="0"/>
              <a:buNone/>
              <a:defRPr/>
            </a:pPr>
            <a:endParaRPr lang="fr-FR" altLang="fr-FR" sz="1800" dirty="0">
              <a:ea typeface="Helvetica" panose="020B0604020202020204" pitchFamily="34" charset="0"/>
            </a:endParaRPr>
          </a:p>
          <a:p>
            <a:pPr marL="0" indent="0">
              <a:buFont typeface="Wingdings" panose="05000000000000000000" pitchFamily="2" charset="2"/>
              <a:buNone/>
              <a:defRPr/>
            </a:pPr>
            <a:endParaRPr lang="fr-FR" altLang="fr-FR" sz="1800" dirty="0">
              <a:ea typeface="Helvetica" panose="020B0604020202020204" pitchFamily="34" charset="0"/>
            </a:endParaRPr>
          </a:p>
        </p:txBody>
      </p:sp>
      <p:sp>
        <p:nvSpPr>
          <p:cNvPr id="37" name="Rectangle 36">
            <a:extLst>
              <a:ext uri="{FF2B5EF4-FFF2-40B4-BE49-F238E27FC236}">
                <a16:creationId xmlns:a16="http://schemas.microsoft.com/office/drawing/2014/main" id="{DE4EA157-C57B-9A5A-1941-762251D0C8FC}"/>
              </a:ext>
            </a:extLst>
          </p:cNvPr>
          <p:cNvSpPr/>
          <p:nvPr/>
        </p:nvSpPr>
        <p:spPr>
          <a:xfrm>
            <a:off x="-34610" y="3019806"/>
            <a:ext cx="843501" cy="307777"/>
          </a:xfrm>
          <a:prstGeom prst="rect">
            <a:avLst/>
          </a:prstGeom>
        </p:spPr>
        <p:txBody>
          <a:bodyPr wrap="none">
            <a:spAutoFit/>
          </a:bodyPr>
          <a:lstStyle/>
          <a:p>
            <a:r>
              <a:rPr lang="fr-FR" altLang="fr-FR" sz="1400" dirty="0">
                <a:ea typeface="Helvetica" panose="020B0604020202020204" pitchFamily="34" charset="0"/>
              </a:rPr>
              <a:t>EXTERNE</a:t>
            </a:r>
            <a:endParaRPr lang="fr-FR" sz="1400" dirty="0"/>
          </a:p>
        </p:txBody>
      </p:sp>
      <p:sp>
        <p:nvSpPr>
          <p:cNvPr id="39" name="Rectangle : coins arrondis 38">
            <a:extLst>
              <a:ext uri="{FF2B5EF4-FFF2-40B4-BE49-F238E27FC236}">
                <a16:creationId xmlns:a16="http://schemas.microsoft.com/office/drawing/2014/main" id="{58C94489-E2F8-C6A8-FD27-AE08F8E39490}"/>
              </a:ext>
            </a:extLst>
          </p:cNvPr>
          <p:cNvSpPr/>
          <p:nvPr/>
        </p:nvSpPr>
        <p:spPr>
          <a:xfrm>
            <a:off x="3930" y="3963736"/>
            <a:ext cx="1420931" cy="432049"/>
          </a:xfrm>
          <a:prstGeom prst="roundRect">
            <a:avLst/>
          </a:prstGeom>
          <a:solidFill>
            <a:srgbClr val="FAA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PHASE 2</a:t>
            </a:r>
          </a:p>
        </p:txBody>
      </p:sp>
      <p:sp>
        <p:nvSpPr>
          <p:cNvPr id="40" name="Rectangle 3">
            <a:extLst>
              <a:ext uri="{FF2B5EF4-FFF2-40B4-BE49-F238E27FC236}">
                <a16:creationId xmlns:a16="http://schemas.microsoft.com/office/drawing/2014/main" id="{3DD75C1F-5AFF-C73F-F42A-8ECF0A6C68BB}"/>
              </a:ext>
            </a:extLst>
          </p:cNvPr>
          <p:cNvSpPr txBox="1">
            <a:spLocks noChangeArrowheads="1"/>
          </p:cNvSpPr>
          <p:nvPr/>
        </p:nvSpPr>
        <p:spPr bwMode="auto">
          <a:xfrm>
            <a:off x="1424861" y="4005292"/>
            <a:ext cx="5976664" cy="297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Calibri Light" panose="020F0302020204030204" pitchFamily="34" charset="0"/>
                <a:ea typeface="+mn-ea"/>
                <a:cs typeface="Calibri Light" panose="020F03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Light" panose="020F0302020204030204" pitchFamily="34" charset="0"/>
                <a:ea typeface="+mn-ea"/>
                <a:cs typeface="Calibri Light" panose="020F03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Calibri Light" panose="020F0302020204030204" pitchFamily="34" charset="0"/>
                <a:ea typeface="+mn-ea"/>
                <a:cs typeface="Calibri Light" panose="020F03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Calibri Light" panose="020F0302020204030204" pitchFamily="34" charset="0"/>
                <a:ea typeface="+mn-ea"/>
                <a:cs typeface="Calibri Light" panose="020F03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Calibri Light" panose="020F0302020204030204" pitchFamily="34" charset="0"/>
                <a:ea typeface="+mn-ea"/>
                <a:cs typeface="Calibri Light" panose="020F030202020403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 typeface="Wingdings" panose="05000000000000000000" pitchFamily="2" charset="2"/>
              <a:buNone/>
              <a:defRPr/>
            </a:pPr>
            <a:r>
              <a:rPr lang="fr-FR" altLang="fr-FR" sz="2000" b="1" dirty="0">
                <a:ea typeface="Helvetica" panose="020B0604020202020204" pitchFamily="34" charset="0"/>
              </a:rPr>
              <a:t>&gt;&gt; </a:t>
            </a:r>
            <a:r>
              <a:rPr lang="fr-FR" sz="2000" b="1" kern="100" dirty="0">
                <a:effectLst/>
                <a:latin typeface="Avenir Next LT Pro" panose="020B0504020202020204" pitchFamily="34" charset="0"/>
                <a:ea typeface="Calibri" panose="020F0502020204030204" pitchFamily="34" charset="0"/>
                <a:cs typeface="Times New Roman" panose="02020603050405020304" pitchFamily="18" charset="0"/>
              </a:rPr>
              <a:t>Déploiement de la campagne</a:t>
            </a:r>
            <a:endParaRPr lang="fr-FR" altLang="fr-FR" sz="2000" b="1" dirty="0">
              <a:ea typeface="Helvetica" panose="020B0604020202020204" pitchFamily="34" charset="0"/>
            </a:endParaRPr>
          </a:p>
        </p:txBody>
      </p:sp>
      <p:sp>
        <p:nvSpPr>
          <p:cNvPr id="41" name="Rectangle 40">
            <a:extLst>
              <a:ext uri="{FF2B5EF4-FFF2-40B4-BE49-F238E27FC236}">
                <a16:creationId xmlns:a16="http://schemas.microsoft.com/office/drawing/2014/main" id="{93BBCE8F-7F38-B18B-FE8F-4D2B3CA6629D}"/>
              </a:ext>
            </a:extLst>
          </p:cNvPr>
          <p:cNvSpPr/>
          <p:nvPr/>
        </p:nvSpPr>
        <p:spPr>
          <a:xfrm>
            <a:off x="72846" y="4527544"/>
            <a:ext cx="3892219" cy="2369880"/>
          </a:xfrm>
          <a:prstGeom prst="rect">
            <a:avLst/>
          </a:prstGeom>
        </p:spPr>
        <p:txBody>
          <a:bodyPr wrap="none">
            <a:spAutoFit/>
          </a:bodyPr>
          <a:lstStyle/>
          <a:p>
            <a:r>
              <a:rPr lang="fr-FR" altLang="fr-FR" sz="1400" dirty="0">
                <a:ea typeface="Helvetica" panose="020B0604020202020204" pitchFamily="34" charset="0"/>
              </a:rPr>
              <a:t>CLIENTS </a:t>
            </a:r>
            <a:r>
              <a:rPr lang="fr-FR" altLang="fr-FR" sz="1400" dirty="0">
                <a:latin typeface="Calibri Light" panose="020F0302020204030204" pitchFamily="34" charset="0"/>
                <a:cs typeface="Calibri Light" panose="020F0302020204030204" pitchFamily="34" charset="0"/>
              </a:rPr>
              <a:t>	Manifeste</a:t>
            </a:r>
            <a:br>
              <a:rPr lang="fr-FR" altLang="fr-FR" sz="1400" dirty="0">
                <a:latin typeface="Calibri Light" panose="020F0302020204030204" pitchFamily="34" charset="0"/>
                <a:cs typeface="Calibri Light" panose="020F0302020204030204" pitchFamily="34" charset="0"/>
              </a:rPr>
            </a:br>
            <a:r>
              <a:rPr lang="fr-FR" altLang="fr-FR" sz="1400" dirty="0">
                <a:latin typeface="Calibri Light" panose="020F0302020204030204" pitchFamily="34" charset="0"/>
                <a:cs typeface="Calibri Light" panose="020F0302020204030204" pitchFamily="34" charset="0"/>
              </a:rPr>
              <a:t>	Halles + CRM</a:t>
            </a:r>
          </a:p>
          <a:p>
            <a:r>
              <a:rPr lang="fr-FR" altLang="fr-FR" sz="1400" dirty="0"/>
              <a:t>Dispositif RS	</a:t>
            </a:r>
          </a:p>
          <a:p>
            <a:endParaRPr lang="fr-FR" altLang="fr-FR" sz="1400" dirty="0">
              <a:latin typeface="Calibri Light" panose="020F0302020204030204" pitchFamily="34" charset="0"/>
              <a:cs typeface="Calibri Light" panose="020F0302020204030204" pitchFamily="34" charset="0"/>
            </a:endParaRPr>
          </a:p>
          <a:p>
            <a:r>
              <a:rPr lang="fr-FR" altLang="fr-FR" sz="1400" dirty="0">
                <a:latin typeface="Calibri Light" panose="020F0302020204030204" pitchFamily="34" charset="0"/>
                <a:cs typeface="Calibri Light" panose="020F0302020204030204" pitchFamily="34" charset="0"/>
              </a:rPr>
              <a:t>Campagne Presse – Saga de chefs &amp; de producteurs</a:t>
            </a:r>
            <a:br>
              <a:rPr lang="fr-FR" altLang="fr-FR" sz="1400" dirty="0">
                <a:latin typeface="Calibri Light" panose="020F0302020204030204" pitchFamily="34" charset="0"/>
                <a:cs typeface="Calibri Light" panose="020F0302020204030204" pitchFamily="34" charset="0"/>
              </a:rPr>
            </a:br>
            <a:r>
              <a:rPr lang="fr-FR" altLang="fr-FR" sz="800" dirty="0">
                <a:latin typeface="Calibri Light" panose="020F0302020204030204" pitchFamily="34" charset="0"/>
                <a:cs typeface="Calibri Light" panose="020F0302020204030204" pitchFamily="34" charset="0"/>
              </a:rPr>
              <a:t> </a:t>
            </a:r>
            <a:endParaRPr lang="fr-FR" altLang="fr-FR" sz="500" dirty="0">
              <a:latin typeface="Calibri Light" panose="020F0302020204030204" pitchFamily="34" charset="0"/>
              <a:cs typeface="Calibri Light" panose="020F0302020204030204" pitchFamily="34" charset="0"/>
            </a:endParaRPr>
          </a:p>
          <a:p>
            <a:r>
              <a:rPr lang="fr-FR" sz="1400" dirty="0">
                <a:latin typeface="Calibri Light" panose="020F0302020204030204" pitchFamily="34" charset="0"/>
                <a:cs typeface="Calibri Light" panose="020F0302020204030204" pitchFamily="34" charset="0"/>
              </a:rPr>
              <a:t>Déploiement campagne dans les halles</a:t>
            </a:r>
          </a:p>
          <a:p>
            <a:r>
              <a:rPr lang="fr-FR" sz="1400" dirty="0">
                <a:latin typeface="Calibri Light" panose="020F0302020204030204" pitchFamily="34" charset="0"/>
                <a:cs typeface="Calibri Light" panose="020F0302020204030204" pitchFamily="34" charset="0"/>
              </a:rPr>
              <a:t>&amp; sur les camions</a:t>
            </a:r>
            <a:br>
              <a:rPr lang="fr-FR" sz="1400" dirty="0">
                <a:latin typeface="Calibri Light" panose="020F0302020204030204" pitchFamily="34" charset="0"/>
                <a:cs typeface="Calibri Light" panose="020F0302020204030204" pitchFamily="34" charset="0"/>
              </a:rPr>
            </a:br>
            <a:br>
              <a:rPr lang="fr-FR" sz="1400" dirty="0">
                <a:latin typeface="Calibri Light" panose="020F0302020204030204" pitchFamily="34" charset="0"/>
                <a:cs typeface="Calibri Light" panose="020F0302020204030204" pitchFamily="34" charset="0"/>
              </a:rPr>
            </a:br>
            <a:r>
              <a:rPr lang="fr-FR" sz="1400" dirty="0">
                <a:latin typeface="Calibri Light" panose="020F0302020204030204" pitchFamily="34" charset="0"/>
                <a:cs typeface="Calibri Light" panose="020F0302020204030204" pitchFamily="34" charset="0"/>
              </a:rPr>
              <a:t>Communication Institutionnel &amp; RP</a:t>
            </a:r>
          </a:p>
          <a:p>
            <a:endParaRPr lang="fr-FR" sz="1400" dirty="0">
              <a:latin typeface="Calibri Light" panose="020F0302020204030204" pitchFamily="34" charset="0"/>
              <a:cs typeface="Calibri Light" panose="020F0302020204030204" pitchFamily="34" charset="0"/>
            </a:endParaRPr>
          </a:p>
        </p:txBody>
      </p:sp>
      <p:sp>
        <p:nvSpPr>
          <p:cNvPr id="42" name="Losange 41">
            <a:extLst>
              <a:ext uri="{FF2B5EF4-FFF2-40B4-BE49-F238E27FC236}">
                <a16:creationId xmlns:a16="http://schemas.microsoft.com/office/drawing/2014/main" id="{E93EC45B-32D1-3997-7C08-DC38906072C8}"/>
              </a:ext>
            </a:extLst>
          </p:cNvPr>
          <p:cNvSpPr/>
          <p:nvPr/>
        </p:nvSpPr>
        <p:spPr>
          <a:xfrm>
            <a:off x="3823722" y="4434468"/>
            <a:ext cx="422379" cy="460348"/>
          </a:xfrm>
          <a:prstGeom prst="diamond">
            <a:avLst/>
          </a:prstGeom>
          <a:solidFill>
            <a:srgbClr val="FAAF4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3" name="Rectangle 3">
            <a:extLst>
              <a:ext uri="{FF2B5EF4-FFF2-40B4-BE49-F238E27FC236}">
                <a16:creationId xmlns:a16="http://schemas.microsoft.com/office/drawing/2014/main" id="{0792B3B1-9258-DDC2-41FC-BEB8339B8239}"/>
              </a:ext>
            </a:extLst>
          </p:cNvPr>
          <p:cNvSpPr txBox="1">
            <a:spLocks noChangeArrowheads="1"/>
          </p:cNvSpPr>
          <p:nvPr/>
        </p:nvSpPr>
        <p:spPr bwMode="auto">
          <a:xfrm>
            <a:off x="4246101" y="4531421"/>
            <a:ext cx="767000" cy="401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Calibri Light" panose="020F0302020204030204" pitchFamily="34" charset="0"/>
                <a:ea typeface="+mn-ea"/>
                <a:cs typeface="Calibri Light" panose="020F03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Light" panose="020F0302020204030204" pitchFamily="34" charset="0"/>
                <a:ea typeface="+mn-ea"/>
                <a:cs typeface="Calibri Light" panose="020F03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Calibri Light" panose="020F0302020204030204" pitchFamily="34" charset="0"/>
                <a:ea typeface="+mn-ea"/>
                <a:cs typeface="Calibri Light" panose="020F03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Calibri Light" panose="020F0302020204030204" pitchFamily="34" charset="0"/>
                <a:ea typeface="+mn-ea"/>
                <a:cs typeface="Calibri Light" panose="020F03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Calibri Light" panose="020F0302020204030204" pitchFamily="34" charset="0"/>
                <a:ea typeface="+mn-ea"/>
                <a:cs typeface="Calibri Light" panose="020F030202020403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 typeface="Arial" panose="020B0604020202020204" pitchFamily="34" charset="0"/>
              <a:buNone/>
              <a:defRPr/>
            </a:pPr>
            <a:r>
              <a:rPr lang="fr-FR" altLang="fr-FR" sz="1400" dirty="0">
                <a:ea typeface="Helvetica" panose="020B0604020202020204" pitchFamily="34" charset="0"/>
              </a:rPr>
              <a:t>12/02</a:t>
            </a:r>
          </a:p>
          <a:p>
            <a:pPr marL="0" indent="0">
              <a:spcBef>
                <a:spcPts val="0"/>
              </a:spcBef>
              <a:buFont typeface="Arial" panose="020B0604020202020204" pitchFamily="34" charset="0"/>
              <a:buNone/>
              <a:defRPr/>
            </a:pPr>
            <a:endParaRPr lang="fr-FR" altLang="fr-FR" sz="1800" dirty="0">
              <a:ea typeface="Helvetica" panose="020B0604020202020204" pitchFamily="34" charset="0"/>
            </a:endParaRPr>
          </a:p>
          <a:p>
            <a:pPr marL="0" indent="0">
              <a:buFont typeface="Wingdings" panose="05000000000000000000" pitchFamily="2" charset="2"/>
              <a:buNone/>
              <a:defRPr/>
            </a:pPr>
            <a:endParaRPr lang="fr-FR" altLang="fr-FR" sz="1800" dirty="0">
              <a:ea typeface="Helvetica" panose="020B0604020202020204" pitchFamily="34" charset="0"/>
            </a:endParaRPr>
          </a:p>
        </p:txBody>
      </p:sp>
      <p:sp>
        <p:nvSpPr>
          <p:cNvPr id="55" name="Rectangle 54">
            <a:extLst>
              <a:ext uri="{FF2B5EF4-FFF2-40B4-BE49-F238E27FC236}">
                <a16:creationId xmlns:a16="http://schemas.microsoft.com/office/drawing/2014/main" id="{D0E4CB9E-6CD1-7C79-8596-0CE5D9919FA1}"/>
              </a:ext>
            </a:extLst>
          </p:cNvPr>
          <p:cNvSpPr/>
          <p:nvPr/>
        </p:nvSpPr>
        <p:spPr>
          <a:xfrm>
            <a:off x="4013896" y="4951637"/>
            <a:ext cx="2631066" cy="375150"/>
          </a:xfrm>
          <a:prstGeom prst="rect">
            <a:avLst/>
          </a:prstGeom>
          <a:solidFill>
            <a:srgbClr val="FAAF47">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6" name="Losange 55">
            <a:extLst>
              <a:ext uri="{FF2B5EF4-FFF2-40B4-BE49-F238E27FC236}">
                <a16:creationId xmlns:a16="http://schemas.microsoft.com/office/drawing/2014/main" id="{56ECF0C9-553C-99B7-12B1-DD376CCC4898}"/>
              </a:ext>
            </a:extLst>
          </p:cNvPr>
          <p:cNvSpPr/>
          <p:nvPr/>
        </p:nvSpPr>
        <p:spPr>
          <a:xfrm>
            <a:off x="3823722" y="4882764"/>
            <a:ext cx="422379" cy="460348"/>
          </a:xfrm>
          <a:prstGeom prst="diamond">
            <a:avLst/>
          </a:prstGeom>
          <a:solidFill>
            <a:srgbClr val="FAAF4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7" name="Rectangle 3">
            <a:extLst>
              <a:ext uri="{FF2B5EF4-FFF2-40B4-BE49-F238E27FC236}">
                <a16:creationId xmlns:a16="http://schemas.microsoft.com/office/drawing/2014/main" id="{D9E2830D-B275-4860-F007-6FBC3A797FCA}"/>
              </a:ext>
            </a:extLst>
          </p:cNvPr>
          <p:cNvSpPr txBox="1">
            <a:spLocks noChangeArrowheads="1"/>
          </p:cNvSpPr>
          <p:nvPr/>
        </p:nvSpPr>
        <p:spPr bwMode="auto">
          <a:xfrm>
            <a:off x="4246101" y="5005985"/>
            <a:ext cx="660436" cy="352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Calibri Light" panose="020F0302020204030204" pitchFamily="34" charset="0"/>
                <a:ea typeface="+mn-ea"/>
                <a:cs typeface="Calibri Light" panose="020F03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Light" panose="020F0302020204030204" pitchFamily="34" charset="0"/>
                <a:ea typeface="+mn-ea"/>
                <a:cs typeface="Calibri Light" panose="020F03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Calibri Light" panose="020F0302020204030204" pitchFamily="34" charset="0"/>
                <a:ea typeface="+mn-ea"/>
                <a:cs typeface="Calibri Light" panose="020F03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Calibri Light" panose="020F0302020204030204" pitchFamily="34" charset="0"/>
                <a:ea typeface="+mn-ea"/>
                <a:cs typeface="Calibri Light" panose="020F03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Calibri Light" panose="020F0302020204030204" pitchFamily="34" charset="0"/>
                <a:ea typeface="+mn-ea"/>
                <a:cs typeface="Calibri Light" panose="020F030202020403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 typeface="Arial" panose="020B0604020202020204" pitchFamily="34" charset="0"/>
              <a:buNone/>
              <a:defRPr/>
            </a:pPr>
            <a:r>
              <a:rPr lang="fr-FR" altLang="fr-FR" sz="1400" dirty="0">
                <a:ea typeface="Helvetica" panose="020B0604020202020204" pitchFamily="34" charset="0"/>
              </a:rPr>
              <a:t>12/02</a:t>
            </a:r>
            <a:endParaRPr lang="fr-FR" altLang="fr-FR" sz="1800" dirty="0">
              <a:ea typeface="Helvetica" panose="020B0604020202020204" pitchFamily="34" charset="0"/>
            </a:endParaRPr>
          </a:p>
        </p:txBody>
      </p:sp>
      <p:sp>
        <p:nvSpPr>
          <p:cNvPr id="58" name="Rectangle 57">
            <a:extLst>
              <a:ext uri="{FF2B5EF4-FFF2-40B4-BE49-F238E27FC236}">
                <a16:creationId xmlns:a16="http://schemas.microsoft.com/office/drawing/2014/main" id="{4AA348D5-ACD2-4913-6434-9355E401819E}"/>
              </a:ext>
            </a:extLst>
          </p:cNvPr>
          <p:cNvSpPr/>
          <p:nvPr/>
        </p:nvSpPr>
        <p:spPr>
          <a:xfrm>
            <a:off x="4052105" y="5418732"/>
            <a:ext cx="7174594" cy="289080"/>
          </a:xfrm>
          <a:prstGeom prst="rect">
            <a:avLst/>
          </a:prstGeom>
          <a:solidFill>
            <a:srgbClr val="FAAF47">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9" name="Losange 58">
            <a:extLst>
              <a:ext uri="{FF2B5EF4-FFF2-40B4-BE49-F238E27FC236}">
                <a16:creationId xmlns:a16="http://schemas.microsoft.com/office/drawing/2014/main" id="{0151E695-E4C4-C2FA-A9E7-22686ACF3B62}"/>
              </a:ext>
            </a:extLst>
          </p:cNvPr>
          <p:cNvSpPr/>
          <p:nvPr/>
        </p:nvSpPr>
        <p:spPr>
          <a:xfrm>
            <a:off x="3861931" y="5334028"/>
            <a:ext cx="422379" cy="460348"/>
          </a:xfrm>
          <a:prstGeom prst="diamond">
            <a:avLst/>
          </a:prstGeom>
          <a:solidFill>
            <a:srgbClr val="FAAF4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0" name="Rectangle 3">
            <a:extLst>
              <a:ext uri="{FF2B5EF4-FFF2-40B4-BE49-F238E27FC236}">
                <a16:creationId xmlns:a16="http://schemas.microsoft.com/office/drawing/2014/main" id="{9D294F12-EFD5-A7EF-CD4E-2D11BBB94775}"/>
              </a:ext>
            </a:extLst>
          </p:cNvPr>
          <p:cNvSpPr txBox="1">
            <a:spLocks noChangeArrowheads="1"/>
          </p:cNvSpPr>
          <p:nvPr/>
        </p:nvSpPr>
        <p:spPr bwMode="auto">
          <a:xfrm>
            <a:off x="4284310" y="5430981"/>
            <a:ext cx="767000" cy="401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Calibri Light" panose="020F0302020204030204" pitchFamily="34" charset="0"/>
                <a:ea typeface="+mn-ea"/>
                <a:cs typeface="Calibri Light" panose="020F03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Light" panose="020F0302020204030204" pitchFamily="34" charset="0"/>
                <a:ea typeface="+mn-ea"/>
                <a:cs typeface="Calibri Light" panose="020F03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Calibri Light" panose="020F0302020204030204" pitchFamily="34" charset="0"/>
                <a:ea typeface="+mn-ea"/>
                <a:cs typeface="Calibri Light" panose="020F03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Calibri Light" panose="020F0302020204030204" pitchFamily="34" charset="0"/>
                <a:ea typeface="+mn-ea"/>
                <a:cs typeface="Calibri Light" panose="020F03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Calibri Light" panose="020F0302020204030204" pitchFamily="34" charset="0"/>
                <a:ea typeface="+mn-ea"/>
                <a:cs typeface="Calibri Light" panose="020F030202020403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 typeface="Arial" panose="020B0604020202020204" pitchFamily="34" charset="0"/>
              <a:buNone/>
              <a:defRPr/>
            </a:pPr>
            <a:r>
              <a:rPr lang="fr-FR" altLang="fr-FR" sz="1400" dirty="0">
                <a:ea typeface="Helvetica" panose="020B0604020202020204" pitchFamily="34" charset="0"/>
              </a:rPr>
              <a:t>TBD</a:t>
            </a:r>
          </a:p>
          <a:p>
            <a:pPr marL="0" indent="0">
              <a:spcBef>
                <a:spcPts val="0"/>
              </a:spcBef>
              <a:buFont typeface="Arial" panose="020B0604020202020204" pitchFamily="34" charset="0"/>
              <a:buNone/>
              <a:defRPr/>
            </a:pPr>
            <a:endParaRPr lang="fr-FR" altLang="fr-FR" sz="1800" dirty="0">
              <a:ea typeface="Helvetica" panose="020B0604020202020204" pitchFamily="34" charset="0"/>
            </a:endParaRPr>
          </a:p>
          <a:p>
            <a:pPr marL="0" indent="0">
              <a:buFont typeface="Wingdings" panose="05000000000000000000" pitchFamily="2" charset="2"/>
              <a:buNone/>
              <a:defRPr/>
            </a:pPr>
            <a:endParaRPr lang="fr-FR" altLang="fr-FR" sz="1800" dirty="0">
              <a:ea typeface="Helvetica" panose="020B0604020202020204" pitchFamily="34" charset="0"/>
            </a:endParaRPr>
          </a:p>
        </p:txBody>
      </p:sp>
      <p:sp>
        <p:nvSpPr>
          <p:cNvPr id="61" name="Rectangle 60">
            <a:extLst>
              <a:ext uri="{FF2B5EF4-FFF2-40B4-BE49-F238E27FC236}">
                <a16:creationId xmlns:a16="http://schemas.microsoft.com/office/drawing/2014/main" id="{F4BFFF22-9C01-4DF4-610F-D569B3C88E3D}"/>
              </a:ext>
            </a:extLst>
          </p:cNvPr>
          <p:cNvSpPr/>
          <p:nvPr/>
        </p:nvSpPr>
        <p:spPr>
          <a:xfrm>
            <a:off x="6415651" y="5770186"/>
            <a:ext cx="4903958" cy="344348"/>
          </a:xfrm>
          <a:prstGeom prst="rect">
            <a:avLst/>
          </a:prstGeom>
          <a:solidFill>
            <a:srgbClr val="FAAF47">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2" name="Losange 61">
            <a:extLst>
              <a:ext uri="{FF2B5EF4-FFF2-40B4-BE49-F238E27FC236}">
                <a16:creationId xmlns:a16="http://schemas.microsoft.com/office/drawing/2014/main" id="{297F4589-4CB0-D60E-6CD8-8D44312E9F8A}"/>
              </a:ext>
            </a:extLst>
          </p:cNvPr>
          <p:cNvSpPr/>
          <p:nvPr/>
        </p:nvSpPr>
        <p:spPr>
          <a:xfrm>
            <a:off x="6242322" y="5713116"/>
            <a:ext cx="422379" cy="460348"/>
          </a:xfrm>
          <a:prstGeom prst="diamond">
            <a:avLst/>
          </a:prstGeom>
          <a:solidFill>
            <a:srgbClr val="FAAF4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3" name="Rectangle 3">
            <a:extLst>
              <a:ext uri="{FF2B5EF4-FFF2-40B4-BE49-F238E27FC236}">
                <a16:creationId xmlns:a16="http://schemas.microsoft.com/office/drawing/2014/main" id="{20CAF8D2-70B3-7F99-88A0-21DDA7F6CA0A}"/>
              </a:ext>
            </a:extLst>
          </p:cNvPr>
          <p:cNvSpPr txBox="1">
            <a:spLocks noChangeArrowheads="1"/>
          </p:cNvSpPr>
          <p:nvPr/>
        </p:nvSpPr>
        <p:spPr bwMode="auto">
          <a:xfrm>
            <a:off x="6773363" y="5844648"/>
            <a:ext cx="767000" cy="401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Calibri Light" panose="020F0302020204030204" pitchFamily="34" charset="0"/>
                <a:ea typeface="+mn-ea"/>
                <a:cs typeface="Calibri Light" panose="020F03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Light" panose="020F0302020204030204" pitchFamily="34" charset="0"/>
                <a:ea typeface="+mn-ea"/>
                <a:cs typeface="Calibri Light" panose="020F03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Calibri Light" panose="020F0302020204030204" pitchFamily="34" charset="0"/>
                <a:ea typeface="+mn-ea"/>
                <a:cs typeface="Calibri Light" panose="020F03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Calibri Light" panose="020F0302020204030204" pitchFamily="34" charset="0"/>
                <a:ea typeface="+mn-ea"/>
                <a:cs typeface="Calibri Light" panose="020F03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Calibri Light" panose="020F0302020204030204" pitchFamily="34" charset="0"/>
                <a:ea typeface="+mn-ea"/>
                <a:cs typeface="Calibri Light" panose="020F030202020403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 typeface="Arial" panose="020B0604020202020204" pitchFamily="34" charset="0"/>
              <a:buNone/>
              <a:defRPr/>
            </a:pPr>
            <a:r>
              <a:rPr lang="fr-FR" altLang="fr-FR" sz="1400" dirty="0">
                <a:ea typeface="Helvetica" panose="020B0604020202020204" pitchFamily="34" charset="0"/>
              </a:rPr>
              <a:t>02/04</a:t>
            </a:r>
          </a:p>
          <a:p>
            <a:pPr marL="0" indent="0">
              <a:spcBef>
                <a:spcPts val="0"/>
              </a:spcBef>
              <a:buFont typeface="Arial" panose="020B0604020202020204" pitchFamily="34" charset="0"/>
              <a:buNone/>
              <a:defRPr/>
            </a:pPr>
            <a:endParaRPr lang="fr-FR" altLang="fr-FR" sz="1800" dirty="0">
              <a:ea typeface="Helvetica" panose="020B0604020202020204" pitchFamily="34" charset="0"/>
            </a:endParaRPr>
          </a:p>
          <a:p>
            <a:pPr marL="0" indent="0">
              <a:buFont typeface="Wingdings" panose="05000000000000000000" pitchFamily="2" charset="2"/>
              <a:buNone/>
              <a:defRPr/>
            </a:pPr>
            <a:endParaRPr lang="fr-FR" altLang="fr-FR" sz="1800" dirty="0">
              <a:ea typeface="Helvetica" panose="020B0604020202020204" pitchFamily="34" charset="0"/>
            </a:endParaRPr>
          </a:p>
        </p:txBody>
      </p:sp>
      <p:sp>
        <p:nvSpPr>
          <p:cNvPr id="64" name="Rectangle 63">
            <a:extLst>
              <a:ext uri="{FF2B5EF4-FFF2-40B4-BE49-F238E27FC236}">
                <a16:creationId xmlns:a16="http://schemas.microsoft.com/office/drawing/2014/main" id="{BBC5BECF-CD76-52E9-4D7C-65324380547F}"/>
              </a:ext>
            </a:extLst>
          </p:cNvPr>
          <p:cNvSpPr/>
          <p:nvPr/>
        </p:nvSpPr>
        <p:spPr>
          <a:xfrm>
            <a:off x="4052105" y="6404732"/>
            <a:ext cx="7174594" cy="365125"/>
          </a:xfrm>
          <a:prstGeom prst="rect">
            <a:avLst/>
          </a:prstGeom>
          <a:solidFill>
            <a:srgbClr val="FAAF47">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5" name="Losange 64">
            <a:extLst>
              <a:ext uri="{FF2B5EF4-FFF2-40B4-BE49-F238E27FC236}">
                <a16:creationId xmlns:a16="http://schemas.microsoft.com/office/drawing/2014/main" id="{3DD44342-C189-947B-6B81-2945F82EED46}"/>
              </a:ext>
            </a:extLst>
          </p:cNvPr>
          <p:cNvSpPr/>
          <p:nvPr/>
        </p:nvSpPr>
        <p:spPr>
          <a:xfrm>
            <a:off x="3861931" y="6358051"/>
            <a:ext cx="422379" cy="460348"/>
          </a:xfrm>
          <a:prstGeom prst="diamond">
            <a:avLst/>
          </a:prstGeom>
          <a:solidFill>
            <a:srgbClr val="FAAF4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6" name="Rectangle 3">
            <a:extLst>
              <a:ext uri="{FF2B5EF4-FFF2-40B4-BE49-F238E27FC236}">
                <a16:creationId xmlns:a16="http://schemas.microsoft.com/office/drawing/2014/main" id="{F7046CD5-C715-887F-9C7F-A1D106BF942A}"/>
              </a:ext>
            </a:extLst>
          </p:cNvPr>
          <p:cNvSpPr txBox="1">
            <a:spLocks noChangeArrowheads="1"/>
          </p:cNvSpPr>
          <p:nvPr/>
        </p:nvSpPr>
        <p:spPr bwMode="auto">
          <a:xfrm>
            <a:off x="4284310" y="6455004"/>
            <a:ext cx="767000" cy="401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Calibri Light" panose="020F0302020204030204" pitchFamily="34" charset="0"/>
                <a:ea typeface="+mn-ea"/>
                <a:cs typeface="Calibri Light" panose="020F03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Light" panose="020F0302020204030204" pitchFamily="34" charset="0"/>
                <a:ea typeface="+mn-ea"/>
                <a:cs typeface="Calibri Light" panose="020F03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Calibri Light" panose="020F0302020204030204" pitchFamily="34" charset="0"/>
                <a:ea typeface="+mn-ea"/>
                <a:cs typeface="Calibri Light" panose="020F03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Calibri Light" panose="020F0302020204030204" pitchFamily="34" charset="0"/>
                <a:ea typeface="+mn-ea"/>
                <a:cs typeface="Calibri Light" panose="020F03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Calibri Light" panose="020F0302020204030204" pitchFamily="34" charset="0"/>
                <a:ea typeface="+mn-ea"/>
                <a:cs typeface="Calibri Light" panose="020F030202020403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 typeface="Arial" panose="020B0604020202020204" pitchFamily="34" charset="0"/>
              <a:buNone/>
              <a:defRPr/>
            </a:pPr>
            <a:r>
              <a:rPr lang="fr-FR" altLang="fr-FR" sz="1400" dirty="0">
                <a:ea typeface="Helvetica" panose="020B0604020202020204" pitchFamily="34" charset="0"/>
              </a:rPr>
              <a:t>12/02</a:t>
            </a:r>
          </a:p>
          <a:p>
            <a:pPr marL="0" indent="0">
              <a:spcBef>
                <a:spcPts val="0"/>
              </a:spcBef>
              <a:buFont typeface="Arial" panose="020B0604020202020204" pitchFamily="34" charset="0"/>
              <a:buNone/>
              <a:defRPr/>
            </a:pPr>
            <a:endParaRPr lang="fr-FR" altLang="fr-FR" sz="1800" dirty="0">
              <a:ea typeface="Helvetica" panose="020B0604020202020204" pitchFamily="34" charset="0"/>
            </a:endParaRPr>
          </a:p>
          <a:p>
            <a:pPr marL="0" indent="0">
              <a:buFont typeface="Wingdings" panose="05000000000000000000" pitchFamily="2" charset="2"/>
              <a:buNone/>
              <a:defRPr/>
            </a:pPr>
            <a:endParaRPr lang="fr-FR" altLang="fr-FR" sz="1800" dirty="0">
              <a:ea typeface="Helvetica" panose="020B0604020202020204" pitchFamily="34" charset="0"/>
            </a:endParaRPr>
          </a:p>
        </p:txBody>
      </p:sp>
      <p:cxnSp>
        <p:nvCxnSpPr>
          <p:cNvPr id="67" name="Connecteur droit 66">
            <a:extLst>
              <a:ext uri="{FF2B5EF4-FFF2-40B4-BE49-F238E27FC236}">
                <a16:creationId xmlns:a16="http://schemas.microsoft.com/office/drawing/2014/main" id="{AFC80A99-C292-2BD3-987D-6DF314815277}"/>
              </a:ext>
            </a:extLst>
          </p:cNvPr>
          <p:cNvCxnSpPr/>
          <p:nvPr/>
        </p:nvCxnSpPr>
        <p:spPr>
          <a:xfrm>
            <a:off x="217249" y="851553"/>
            <a:ext cx="2339439" cy="0"/>
          </a:xfrm>
          <a:prstGeom prst="line">
            <a:avLst/>
          </a:prstGeom>
          <a:ln w="57150" cap="rnd">
            <a:solidFill>
              <a:srgbClr val="FFE500"/>
            </a:solidFill>
          </a:ln>
        </p:spPr>
        <p:style>
          <a:lnRef idx="1">
            <a:schemeClr val="accent1"/>
          </a:lnRef>
          <a:fillRef idx="0">
            <a:schemeClr val="accent1"/>
          </a:fillRef>
          <a:effectRef idx="0">
            <a:schemeClr val="accent1"/>
          </a:effectRef>
          <a:fontRef idx="minor">
            <a:schemeClr val="tx1"/>
          </a:fontRef>
        </p:style>
      </p:cxnSp>
      <p:sp>
        <p:nvSpPr>
          <p:cNvPr id="68" name="ZoneTexte 67">
            <a:extLst>
              <a:ext uri="{FF2B5EF4-FFF2-40B4-BE49-F238E27FC236}">
                <a16:creationId xmlns:a16="http://schemas.microsoft.com/office/drawing/2014/main" id="{BB026CB4-DDA0-C097-3747-9ADFBD94965B}"/>
              </a:ext>
            </a:extLst>
          </p:cNvPr>
          <p:cNvSpPr txBox="1"/>
          <p:nvPr/>
        </p:nvSpPr>
        <p:spPr>
          <a:xfrm>
            <a:off x="59098" y="194519"/>
            <a:ext cx="8298321" cy="954107"/>
          </a:xfrm>
          <a:prstGeom prst="rect">
            <a:avLst/>
          </a:prstGeom>
          <a:noFill/>
        </p:spPr>
        <p:txBody>
          <a:bodyPr wrap="square" lIns="91440" tIns="45720" rIns="91440" bIns="45720" rtlCol="0" anchor="t">
            <a:spAutoFit/>
          </a:bodyPr>
          <a:lstStyle/>
          <a:p>
            <a:r>
              <a:rPr lang="fr-FR" sz="2800" b="1" dirty="0">
                <a:latin typeface="Avenir Next LT Pro" panose="020B0504020202020204" pitchFamily="34" charset="0"/>
              </a:rPr>
              <a:t>PHASAGE COMMUNICATION DE MARQUE</a:t>
            </a:r>
          </a:p>
          <a:p>
            <a:endParaRPr lang="fr-FR" sz="2800" b="1" dirty="0">
              <a:latin typeface="Avenir Next LT Pro" panose="020B0504020202020204" pitchFamily="34" charset="0"/>
            </a:endParaRPr>
          </a:p>
        </p:txBody>
      </p:sp>
      <p:pic>
        <p:nvPicPr>
          <p:cNvPr id="1026" name="Picture 2" descr="Images de Effet Flou – Téléchargement gratuit sur Freepik">
            <a:extLst>
              <a:ext uri="{FF2B5EF4-FFF2-40B4-BE49-F238E27FC236}">
                <a16:creationId xmlns:a16="http://schemas.microsoft.com/office/drawing/2014/main" id="{710768CD-B14F-3EB5-F350-A5A6AAF86D8A}"/>
              </a:ext>
            </a:extLst>
          </p:cNvPr>
          <p:cNvPicPr>
            <a:picLocks noChangeAspect="1" noChangeArrowheads="1"/>
          </p:cNvPicPr>
          <p:nvPr/>
        </p:nvPicPr>
        <p:blipFill>
          <a:blip r:embed="rId2">
            <a:alphaModFix amt="77000"/>
            <a:extLst>
              <a:ext uri="{28A0092B-C50C-407E-A947-70E740481C1C}">
                <a14:useLocalDpi xmlns:a14="http://schemas.microsoft.com/office/drawing/2010/main" val="0"/>
              </a:ext>
            </a:extLst>
          </a:blip>
          <a:srcRect/>
          <a:stretch>
            <a:fillRect/>
          </a:stretch>
        </p:blipFill>
        <p:spPr bwMode="auto">
          <a:xfrm>
            <a:off x="0" y="2385922"/>
            <a:ext cx="12191999" cy="148190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Images de Effet Flou – Téléchargement gratuit sur Freepik">
            <a:extLst>
              <a:ext uri="{FF2B5EF4-FFF2-40B4-BE49-F238E27FC236}">
                <a16:creationId xmlns:a16="http://schemas.microsoft.com/office/drawing/2014/main" id="{C66637A3-D6C7-7B5D-BAE7-FE1B87F841A2}"/>
              </a:ext>
            </a:extLst>
          </p:cNvPr>
          <p:cNvPicPr>
            <a:picLocks noChangeAspect="1" noChangeArrowheads="1"/>
          </p:cNvPicPr>
          <p:nvPr/>
        </p:nvPicPr>
        <p:blipFill>
          <a:blip r:embed="rId2">
            <a:alphaModFix amt="77000"/>
            <a:extLst>
              <a:ext uri="{28A0092B-C50C-407E-A947-70E740481C1C}">
                <a14:useLocalDpi xmlns:a14="http://schemas.microsoft.com/office/drawing/2010/main" val="0"/>
              </a:ext>
            </a:extLst>
          </a:blip>
          <a:srcRect/>
          <a:stretch>
            <a:fillRect/>
          </a:stretch>
        </p:blipFill>
        <p:spPr bwMode="auto">
          <a:xfrm>
            <a:off x="0" y="4442354"/>
            <a:ext cx="12191999" cy="2455070"/>
          </a:xfrm>
          <a:prstGeom prst="rect">
            <a:avLst/>
          </a:prstGeom>
          <a:noFill/>
          <a:extLst>
            <a:ext uri="{909E8E84-426E-40DD-AFC4-6F175D3DCCD1}">
              <a14:hiddenFill xmlns:a14="http://schemas.microsoft.com/office/drawing/2010/main">
                <a:solidFill>
                  <a:srgbClr val="FFFFFF"/>
                </a:solidFill>
              </a14:hiddenFill>
            </a:ext>
          </a:extLst>
        </p:spPr>
      </p:pic>
      <p:sp>
        <p:nvSpPr>
          <p:cNvPr id="30" name="ZoneTexte 29">
            <a:extLst>
              <a:ext uri="{FF2B5EF4-FFF2-40B4-BE49-F238E27FC236}">
                <a16:creationId xmlns:a16="http://schemas.microsoft.com/office/drawing/2014/main" id="{12BBE2EA-8D7B-04B1-A821-19D66B069C6A}"/>
              </a:ext>
            </a:extLst>
          </p:cNvPr>
          <p:cNvSpPr txBox="1"/>
          <p:nvPr/>
        </p:nvSpPr>
        <p:spPr>
          <a:xfrm>
            <a:off x="5232292" y="2826793"/>
            <a:ext cx="2351926" cy="584775"/>
          </a:xfrm>
          <a:prstGeom prst="rect">
            <a:avLst/>
          </a:prstGeom>
          <a:noFill/>
        </p:spPr>
        <p:txBody>
          <a:bodyPr wrap="none" rtlCol="0">
            <a:spAutoFit/>
          </a:bodyPr>
          <a:lstStyle/>
          <a:p>
            <a:r>
              <a:rPr lang="fr-FR" sz="3200" b="1" dirty="0">
                <a:highlight>
                  <a:srgbClr val="FFE600"/>
                </a:highlight>
              </a:rPr>
              <a:t>EN COURS</a:t>
            </a:r>
          </a:p>
        </p:txBody>
      </p:sp>
      <p:sp>
        <p:nvSpPr>
          <p:cNvPr id="31" name="ZoneTexte 30">
            <a:extLst>
              <a:ext uri="{FF2B5EF4-FFF2-40B4-BE49-F238E27FC236}">
                <a16:creationId xmlns:a16="http://schemas.microsoft.com/office/drawing/2014/main" id="{0B92956F-A2A9-32AA-1650-FABECEB97CC6}"/>
              </a:ext>
            </a:extLst>
          </p:cNvPr>
          <p:cNvSpPr txBox="1"/>
          <p:nvPr/>
        </p:nvSpPr>
        <p:spPr>
          <a:xfrm>
            <a:off x="5255870" y="5314345"/>
            <a:ext cx="2351926" cy="584775"/>
          </a:xfrm>
          <a:prstGeom prst="rect">
            <a:avLst/>
          </a:prstGeom>
          <a:noFill/>
        </p:spPr>
        <p:txBody>
          <a:bodyPr wrap="none" rtlCol="0">
            <a:spAutoFit/>
          </a:bodyPr>
          <a:lstStyle/>
          <a:p>
            <a:r>
              <a:rPr lang="fr-FR" sz="3200" b="1" dirty="0">
                <a:highlight>
                  <a:srgbClr val="FFE600"/>
                </a:highlight>
              </a:rPr>
              <a:t>EN COURS</a:t>
            </a:r>
          </a:p>
        </p:txBody>
      </p:sp>
    </p:spTree>
    <p:extLst>
      <p:ext uri="{BB962C8B-B14F-4D97-AF65-F5344CB8AC3E}">
        <p14:creationId xmlns:p14="http://schemas.microsoft.com/office/powerpoint/2010/main" val="9815348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74095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B05DE16-4C46-4645-845D-792FB97C6C6D}"/>
              </a:ext>
            </a:extLst>
          </p:cNvPr>
          <p:cNvSpPr/>
          <p:nvPr/>
        </p:nvSpPr>
        <p:spPr>
          <a:xfrm>
            <a:off x="4878552" y="2517657"/>
            <a:ext cx="3368352" cy="774439"/>
          </a:xfrm>
          <a:prstGeom prst="rect">
            <a:avLst/>
          </a:prstGeom>
          <a:solidFill>
            <a:srgbClr val="F3911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fr-FR" b="1" dirty="0">
                <a:latin typeface="Avenir Next LT Pro" panose="020B0504020202020204" pitchFamily="34" charset="0"/>
              </a:rPr>
              <a:t>Compétitivité Prix</a:t>
            </a:r>
          </a:p>
          <a:p>
            <a:pPr algn="ctr"/>
            <a:r>
              <a:rPr lang="fr-FR" sz="1400" i="1" dirty="0">
                <a:latin typeface="Avenir Next LT Pro" panose="020B0504020202020204" pitchFamily="34" charset="0"/>
              </a:rPr>
              <a:t>Leadership Prix &amp; </a:t>
            </a:r>
            <a:br>
              <a:rPr lang="fr-FR" sz="1400" i="1" dirty="0">
                <a:latin typeface="Avenir Next LT Pro" panose="020B0504020202020204" pitchFamily="34" charset="0"/>
              </a:rPr>
            </a:br>
            <a:r>
              <a:rPr lang="fr-FR" sz="1400" i="1" dirty="0">
                <a:latin typeface="Avenir Next LT Pro" panose="020B0504020202020204" pitchFamily="34" charset="0"/>
              </a:rPr>
              <a:t>stimuler le commerce</a:t>
            </a:r>
          </a:p>
        </p:txBody>
      </p:sp>
      <p:sp>
        <p:nvSpPr>
          <p:cNvPr id="7" name="Rectangle 6">
            <a:extLst>
              <a:ext uri="{FF2B5EF4-FFF2-40B4-BE49-F238E27FC236}">
                <a16:creationId xmlns:a16="http://schemas.microsoft.com/office/drawing/2014/main" id="{0857EC20-C24F-4F9E-A409-E233F628DA7F}"/>
              </a:ext>
            </a:extLst>
          </p:cNvPr>
          <p:cNvSpPr/>
          <p:nvPr/>
        </p:nvSpPr>
        <p:spPr>
          <a:xfrm>
            <a:off x="4878550" y="1529350"/>
            <a:ext cx="3368353" cy="898731"/>
          </a:xfrm>
          <a:prstGeom prst="rect">
            <a:avLst/>
          </a:prstGeom>
          <a:solidFill>
            <a:srgbClr val="00768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fr-FR" b="1" dirty="0">
                <a:latin typeface="Avenir Next LT Pro" panose="020B0504020202020204" pitchFamily="34" charset="0"/>
              </a:rPr>
              <a:t>Proximité / Fraîcheur</a:t>
            </a:r>
          </a:p>
          <a:p>
            <a:pPr algn="ctr"/>
            <a:r>
              <a:rPr lang="fr-FR" sz="1400" i="1" dirty="0">
                <a:latin typeface="Avenir Next LT Pro" panose="020B0504020202020204" pitchFamily="34" charset="0"/>
              </a:rPr>
              <a:t>Le marché local</a:t>
            </a:r>
            <a:br>
              <a:rPr lang="fr-FR" sz="1400" i="1" dirty="0">
                <a:latin typeface="Avenir Next LT Pro" panose="020B0504020202020204" pitchFamily="34" charset="0"/>
              </a:rPr>
            </a:br>
            <a:r>
              <a:rPr lang="fr-FR" sz="1400" i="1" dirty="0">
                <a:latin typeface="Avenir Next LT Pro" panose="020B0504020202020204" pitchFamily="34" charset="0"/>
              </a:rPr>
              <a:t>dont les restaurateurs ont besoin</a:t>
            </a:r>
          </a:p>
        </p:txBody>
      </p:sp>
      <p:sp>
        <p:nvSpPr>
          <p:cNvPr id="4" name="ZoneTexte 3">
            <a:extLst>
              <a:ext uri="{FF2B5EF4-FFF2-40B4-BE49-F238E27FC236}">
                <a16:creationId xmlns:a16="http://schemas.microsoft.com/office/drawing/2014/main" id="{2C248922-B61A-4121-8BCC-831D5FFCD3BD}"/>
              </a:ext>
            </a:extLst>
          </p:cNvPr>
          <p:cNvSpPr txBox="1"/>
          <p:nvPr/>
        </p:nvSpPr>
        <p:spPr>
          <a:xfrm>
            <a:off x="3645919" y="1223985"/>
            <a:ext cx="1246495" cy="1446550"/>
          </a:xfrm>
          <a:prstGeom prst="rect">
            <a:avLst/>
          </a:prstGeom>
          <a:noFill/>
        </p:spPr>
        <p:txBody>
          <a:bodyPr wrap="none" rtlCol="0">
            <a:spAutoFit/>
          </a:bodyPr>
          <a:lstStyle/>
          <a:p>
            <a:r>
              <a:rPr lang="fr-FR" sz="8800" b="1" kern="100" spc="-1360" dirty="0">
                <a:solidFill>
                  <a:srgbClr val="00768E"/>
                </a:solidFill>
                <a:latin typeface="Avenir Next LT Pro" panose="020B0504020202020204" pitchFamily="34" charset="0"/>
              </a:rPr>
              <a:t>1#</a:t>
            </a:r>
          </a:p>
        </p:txBody>
      </p:sp>
      <p:sp>
        <p:nvSpPr>
          <p:cNvPr id="8" name="ZoneTexte 7">
            <a:extLst>
              <a:ext uri="{FF2B5EF4-FFF2-40B4-BE49-F238E27FC236}">
                <a16:creationId xmlns:a16="http://schemas.microsoft.com/office/drawing/2014/main" id="{B5CE966C-02FE-4D31-B508-19B5A192B5D8}"/>
              </a:ext>
            </a:extLst>
          </p:cNvPr>
          <p:cNvSpPr txBox="1"/>
          <p:nvPr/>
        </p:nvSpPr>
        <p:spPr>
          <a:xfrm>
            <a:off x="3602152" y="2213594"/>
            <a:ext cx="1338828" cy="1446550"/>
          </a:xfrm>
          <a:prstGeom prst="rect">
            <a:avLst/>
          </a:prstGeom>
          <a:noFill/>
        </p:spPr>
        <p:txBody>
          <a:bodyPr wrap="none" rtlCol="0">
            <a:spAutoFit/>
          </a:bodyPr>
          <a:lstStyle/>
          <a:p>
            <a:r>
              <a:rPr lang="fr-FR" sz="8800" b="1" spc="-1000" dirty="0">
                <a:solidFill>
                  <a:srgbClr val="F39112"/>
                </a:solidFill>
                <a:latin typeface="Avenir Next LT Pro" panose="020B0504020202020204" pitchFamily="34" charset="0"/>
              </a:rPr>
              <a:t>2#</a:t>
            </a:r>
          </a:p>
        </p:txBody>
      </p:sp>
      <p:sp>
        <p:nvSpPr>
          <p:cNvPr id="9" name="Rectangle 8">
            <a:extLst>
              <a:ext uri="{FF2B5EF4-FFF2-40B4-BE49-F238E27FC236}">
                <a16:creationId xmlns:a16="http://schemas.microsoft.com/office/drawing/2014/main" id="{BBC3E22A-839E-01B6-3E07-B68DE096F1E1}"/>
              </a:ext>
            </a:extLst>
          </p:cNvPr>
          <p:cNvSpPr/>
          <p:nvPr/>
        </p:nvSpPr>
        <p:spPr>
          <a:xfrm>
            <a:off x="4878549" y="5103830"/>
            <a:ext cx="3368351" cy="774439"/>
          </a:xfrm>
          <a:prstGeom prst="rect">
            <a:avLst/>
          </a:prstGeom>
          <a:solidFill>
            <a:srgbClr val="00AACC"/>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fr-FR" b="1" dirty="0">
                <a:latin typeface="Avenir Next LT Pro" panose="020B0504020202020204" pitchFamily="34" charset="0"/>
              </a:rPr>
              <a:t>Offres équipement</a:t>
            </a:r>
          </a:p>
          <a:p>
            <a:pPr algn="ctr"/>
            <a:r>
              <a:rPr lang="fr-FR" sz="1400" i="1" dirty="0">
                <a:latin typeface="Avenir Next LT Pro" panose="020B0504020202020204" pitchFamily="34" charset="0"/>
              </a:rPr>
              <a:t>Soutenir notre leadership </a:t>
            </a:r>
            <a:br>
              <a:rPr lang="fr-FR" sz="1400" i="1" dirty="0">
                <a:latin typeface="Avenir Next LT Pro" panose="020B0504020202020204" pitchFamily="34" charset="0"/>
              </a:rPr>
            </a:br>
            <a:r>
              <a:rPr lang="fr-FR" sz="1400" i="1" dirty="0">
                <a:latin typeface="Avenir Next LT Pro" panose="020B0504020202020204" pitchFamily="34" charset="0"/>
              </a:rPr>
              <a:t>sur ce segment</a:t>
            </a:r>
          </a:p>
        </p:txBody>
      </p:sp>
      <p:sp>
        <p:nvSpPr>
          <p:cNvPr id="12" name="Rectangle 11">
            <a:extLst>
              <a:ext uri="{FF2B5EF4-FFF2-40B4-BE49-F238E27FC236}">
                <a16:creationId xmlns:a16="http://schemas.microsoft.com/office/drawing/2014/main" id="{9FCDEA41-53DD-5B57-72BB-B0088504F84C}"/>
              </a:ext>
            </a:extLst>
          </p:cNvPr>
          <p:cNvSpPr/>
          <p:nvPr/>
        </p:nvSpPr>
        <p:spPr>
          <a:xfrm>
            <a:off x="4878550" y="3371625"/>
            <a:ext cx="3368352" cy="774439"/>
          </a:xfrm>
          <a:prstGeom prst="rect">
            <a:avLst/>
          </a:prstGeom>
          <a:solidFill>
            <a:srgbClr val="E74B3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fr-FR" b="1" dirty="0">
                <a:latin typeface="Avenir Next LT Pro" panose="020B0504020202020204" pitchFamily="34" charset="0"/>
              </a:rPr>
              <a:t>Marques Propres</a:t>
            </a:r>
          </a:p>
          <a:p>
            <a:pPr algn="ctr"/>
            <a:r>
              <a:rPr lang="fr-FR" sz="1400" i="1" dirty="0">
                <a:latin typeface="Avenir Next LT Pro" panose="020B0504020202020204" pitchFamily="34" charset="0"/>
              </a:rPr>
              <a:t>Valoriser une offre exclusive </a:t>
            </a:r>
            <a:br>
              <a:rPr lang="fr-FR" sz="1400" i="1" dirty="0">
                <a:latin typeface="Avenir Next LT Pro" panose="020B0504020202020204" pitchFamily="34" charset="0"/>
              </a:rPr>
            </a:br>
            <a:r>
              <a:rPr lang="fr-FR" sz="1400" i="1" dirty="0">
                <a:latin typeface="Avenir Next LT Pro" panose="020B0504020202020204" pitchFamily="34" charset="0"/>
              </a:rPr>
              <a:t>&amp; fidéliser les clients</a:t>
            </a:r>
          </a:p>
        </p:txBody>
      </p:sp>
      <p:sp>
        <p:nvSpPr>
          <p:cNvPr id="14" name="ZoneTexte 13">
            <a:extLst>
              <a:ext uri="{FF2B5EF4-FFF2-40B4-BE49-F238E27FC236}">
                <a16:creationId xmlns:a16="http://schemas.microsoft.com/office/drawing/2014/main" id="{7021C936-9C17-0EFA-2B93-ADBDEA6E773E}"/>
              </a:ext>
            </a:extLst>
          </p:cNvPr>
          <p:cNvSpPr txBox="1"/>
          <p:nvPr/>
        </p:nvSpPr>
        <p:spPr>
          <a:xfrm>
            <a:off x="3602150" y="3067562"/>
            <a:ext cx="1338828" cy="1446550"/>
          </a:xfrm>
          <a:prstGeom prst="rect">
            <a:avLst/>
          </a:prstGeom>
          <a:noFill/>
        </p:spPr>
        <p:txBody>
          <a:bodyPr wrap="none" rtlCol="0">
            <a:spAutoFit/>
          </a:bodyPr>
          <a:lstStyle/>
          <a:p>
            <a:r>
              <a:rPr lang="fr-FR" sz="8800" b="1" spc="-1000" dirty="0">
                <a:solidFill>
                  <a:srgbClr val="E74B39"/>
                </a:solidFill>
                <a:latin typeface="Avenir Next LT Pro" panose="020B0504020202020204" pitchFamily="34" charset="0"/>
              </a:rPr>
              <a:t>3#</a:t>
            </a:r>
          </a:p>
        </p:txBody>
      </p:sp>
      <p:sp>
        <p:nvSpPr>
          <p:cNvPr id="16" name="ZoneTexte 15">
            <a:extLst>
              <a:ext uri="{FF2B5EF4-FFF2-40B4-BE49-F238E27FC236}">
                <a16:creationId xmlns:a16="http://schemas.microsoft.com/office/drawing/2014/main" id="{24481DBC-5BDD-6D5B-B0A2-C4186BFD8917}"/>
              </a:ext>
            </a:extLst>
          </p:cNvPr>
          <p:cNvSpPr txBox="1"/>
          <p:nvPr/>
        </p:nvSpPr>
        <p:spPr>
          <a:xfrm>
            <a:off x="3599262" y="4791809"/>
            <a:ext cx="1338828" cy="1446550"/>
          </a:xfrm>
          <a:prstGeom prst="rect">
            <a:avLst/>
          </a:prstGeom>
          <a:noFill/>
        </p:spPr>
        <p:txBody>
          <a:bodyPr wrap="none" rtlCol="0">
            <a:spAutoFit/>
          </a:bodyPr>
          <a:lstStyle/>
          <a:p>
            <a:r>
              <a:rPr lang="fr-FR" sz="8800" b="1" spc="-1000" dirty="0">
                <a:solidFill>
                  <a:srgbClr val="00AACC"/>
                </a:solidFill>
                <a:latin typeface="Avenir Next LT Pro" panose="020B0504020202020204" pitchFamily="34" charset="0"/>
              </a:rPr>
              <a:t>5#</a:t>
            </a:r>
          </a:p>
        </p:txBody>
      </p:sp>
      <p:sp>
        <p:nvSpPr>
          <p:cNvPr id="18" name="ZoneTexte 17">
            <a:extLst>
              <a:ext uri="{FF2B5EF4-FFF2-40B4-BE49-F238E27FC236}">
                <a16:creationId xmlns:a16="http://schemas.microsoft.com/office/drawing/2014/main" id="{54CCE69C-8728-3D35-1AC6-AE8080697B2A}"/>
              </a:ext>
            </a:extLst>
          </p:cNvPr>
          <p:cNvSpPr txBox="1"/>
          <p:nvPr/>
        </p:nvSpPr>
        <p:spPr>
          <a:xfrm>
            <a:off x="3332024" y="6072082"/>
            <a:ext cx="5874068" cy="712054"/>
          </a:xfrm>
          <a:prstGeom prst="rect">
            <a:avLst/>
          </a:prstGeom>
          <a:noFill/>
        </p:spPr>
        <p:txBody>
          <a:bodyPr wrap="square">
            <a:spAutoFit/>
          </a:bodyPr>
          <a:lstStyle/>
          <a:p>
            <a:pPr algn="ctr">
              <a:lnSpc>
                <a:spcPts val="2400"/>
              </a:lnSpc>
            </a:pPr>
            <a:r>
              <a:rPr lang="fr-FR" sz="2800" b="1" dirty="0">
                <a:solidFill>
                  <a:schemeClr val="bg1">
                    <a:lumMod val="50000"/>
                  </a:schemeClr>
                </a:solidFill>
                <a:effectLst/>
                <a:latin typeface="Playfair Display" panose="00000500000000000000" pitchFamily="2" charset="0"/>
                <a:ea typeface="Calibri" panose="020F0502020204030204" pitchFamily="34" charset="0"/>
                <a:cs typeface="Times New Roman (Corps CS)"/>
              </a:rPr>
              <a:t>Vous n’imaginez pas tout ce que </a:t>
            </a:r>
            <a:br>
              <a:rPr lang="fr-FR" sz="2800" b="1" dirty="0">
                <a:solidFill>
                  <a:schemeClr val="bg1">
                    <a:lumMod val="50000"/>
                  </a:schemeClr>
                </a:solidFill>
                <a:effectLst/>
                <a:latin typeface="Playfair Display" panose="00000500000000000000" pitchFamily="2" charset="0"/>
                <a:ea typeface="Calibri" panose="020F0502020204030204" pitchFamily="34" charset="0"/>
                <a:cs typeface="Times New Roman (Corps CS)"/>
              </a:rPr>
            </a:br>
            <a:r>
              <a:rPr lang="fr-FR" sz="2800" b="1" dirty="0">
                <a:solidFill>
                  <a:schemeClr val="bg1">
                    <a:lumMod val="50000"/>
                  </a:schemeClr>
                </a:solidFill>
                <a:effectLst/>
                <a:latin typeface="Playfair Display" panose="00000500000000000000" pitchFamily="2" charset="0"/>
                <a:ea typeface="Calibri" panose="020F0502020204030204" pitchFamily="34" charset="0"/>
                <a:cs typeface="Times New Roman (Corps CS)"/>
              </a:rPr>
              <a:t>METRO peut faire pour vous…</a:t>
            </a:r>
          </a:p>
        </p:txBody>
      </p:sp>
      <p:pic>
        <p:nvPicPr>
          <p:cNvPr id="20" name="Image 19">
            <a:extLst>
              <a:ext uri="{FF2B5EF4-FFF2-40B4-BE49-F238E27FC236}">
                <a16:creationId xmlns:a16="http://schemas.microsoft.com/office/drawing/2014/main" id="{8AF6AAF0-46E1-CF80-C9B7-203D6D2CA5D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877625" y="137060"/>
            <a:ext cx="1527841" cy="1304255"/>
          </a:xfrm>
          <a:prstGeom prst="rect">
            <a:avLst/>
          </a:prstGeom>
        </p:spPr>
      </p:pic>
      <p:sp>
        <p:nvSpPr>
          <p:cNvPr id="22" name="Titre 1">
            <a:extLst>
              <a:ext uri="{FF2B5EF4-FFF2-40B4-BE49-F238E27FC236}">
                <a16:creationId xmlns:a16="http://schemas.microsoft.com/office/drawing/2014/main" id="{C84E9FD9-5FCC-5474-12BC-26DA8322A63F}"/>
              </a:ext>
            </a:extLst>
          </p:cNvPr>
          <p:cNvSpPr txBox="1">
            <a:spLocks/>
          </p:cNvSpPr>
          <p:nvPr/>
        </p:nvSpPr>
        <p:spPr bwMode="auto">
          <a:xfrm rot="16200000">
            <a:off x="-2924324" y="3424715"/>
            <a:ext cx="7353427" cy="50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Helvetica" panose="020B0604020202020204" pitchFamily="34" charset="0"/>
                <a:ea typeface="+mj-ea"/>
                <a:cs typeface="Helvetica" panose="020B0604020202020204" pitchFamily="34" charset="0"/>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r"/>
            <a:r>
              <a:rPr lang="fr-FR" sz="2800" b="1" dirty="0">
                <a:solidFill>
                  <a:schemeClr val="bg1">
                    <a:lumMod val="75000"/>
                  </a:schemeClr>
                </a:solidFill>
                <a:latin typeface="Avenir Next LT Pro" panose="020B0504020202020204" pitchFamily="34" charset="0"/>
                <a:cs typeface="Calibri Light" panose="020F0302020204030204" pitchFamily="34" charset="0"/>
              </a:rPr>
              <a:t>LES 5 PILIERS DU PLAN </a:t>
            </a:r>
            <a:br>
              <a:rPr lang="fr-FR" sz="2800" b="1" dirty="0">
                <a:solidFill>
                  <a:schemeClr val="bg1">
                    <a:lumMod val="75000"/>
                  </a:schemeClr>
                </a:solidFill>
                <a:latin typeface="Avenir Next LT Pro" panose="020B0504020202020204" pitchFamily="34" charset="0"/>
                <a:cs typeface="Calibri Light" panose="020F0302020204030204" pitchFamily="34" charset="0"/>
              </a:rPr>
            </a:br>
            <a:r>
              <a:rPr lang="fr-FR" sz="2800" b="1" dirty="0">
                <a:solidFill>
                  <a:schemeClr val="bg1">
                    <a:lumMod val="75000"/>
                  </a:schemeClr>
                </a:solidFill>
                <a:latin typeface="Avenir Next LT Pro" panose="020B0504020202020204" pitchFamily="34" charset="0"/>
                <a:cs typeface="Calibri Light" panose="020F0302020204030204" pitchFamily="34" charset="0"/>
              </a:rPr>
              <a:t>DE COMMUNICATION  </a:t>
            </a:r>
            <a:br>
              <a:rPr lang="fr-FR" sz="2800" dirty="0">
                <a:solidFill>
                  <a:schemeClr val="bg1">
                    <a:lumMod val="75000"/>
                  </a:schemeClr>
                </a:solidFill>
                <a:latin typeface="Avenir Next LT Pro" panose="020B0504020202020204" pitchFamily="34" charset="0"/>
                <a:cs typeface="Calibri Light" panose="020F0302020204030204" pitchFamily="34" charset="0"/>
              </a:rPr>
            </a:br>
            <a:endParaRPr lang="fr-FR" sz="2800" dirty="0">
              <a:solidFill>
                <a:schemeClr val="bg1">
                  <a:lumMod val="75000"/>
                </a:schemeClr>
              </a:solidFill>
              <a:latin typeface="Avenir Next LT Pro" panose="020B0504020202020204" pitchFamily="34" charset="0"/>
              <a:cs typeface="Calibri Light" panose="020F0302020204030204" pitchFamily="34" charset="0"/>
            </a:endParaRPr>
          </a:p>
        </p:txBody>
      </p:sp>
      <p:sp>
        <p:nvSpPr>
          <p:cNvPr id="5" name="Flèche : double flèche verticale 4">
            <a:extLst>
              <a:ext uri="{FF2B5EF4-FFF2-40B4-BE49-F238E27FC236}">
                <a16:creationId xmlns:a16="http://schemas.microsoft.com/office/drawing/2014/main" id="{3BEB8285-BDF5-4519-9FD5-D84B80691048}"/>
              </a:ext>
            </a:extLst>
          </p:cNvPr>
          <p:cNvSpPr/>
          <p:nvPr/>
        </p:nvSpPr>
        <p:spPr>
          <a:xfrm>
            <a:off x="8631954" y="1529350"/>
            <a:ext cx="1148276" cy="4348919"/>
          </a:xfrm>
          <a:prstGeom prst="upDownArrow">
            <a:avLst>
              <a:gd name="adj1" fmla="val 100000"/>
              <a:gd name="adj2" fmla="val 50000"/>
            </a:avLst>
          </a:prstGeom>
          <a:solidFill>
            <a:srgbClr val="176E6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fr-FR" b="1" dirty="0">
                <a:latin typeface="Avenir Next LT Pro" panose="020B0504020202020204" pitchFamily="34" charset="0"/>
              </a:rPr>
              <a:t>Durable</a:t>
            </a:r>
          </a:p>
          <a:p>
            <a:pPr algn="ctr"/>
            <a:r>
              <a:rPr lang="fr-FR" sz="1400" i="1" dirty="0">
                <a:latin typeface="Avenir Next LT Pro" panose="020B0504020202020204" pitchFamily="34" charset="0"/>
              </a:rPr>
              <a:t>Fil rouge transverse à l’ensemble des prises de parole</a:t>
            </a:r>
          </a:p>
        </p:txBody>
      </p:sp>
      <p:sp>
        <p:nvSpPr>
          <p:cNvPr id="11" name="ZoneTexte 10">
            <a:extLst>
              <a:ext uri="{FF2B5EF4-FFF2-40B4-BE49-F238E27FC236}">
                <a16:creationId xmlns:a16="http://schemas.microsoft.com/office/drawing/2014/main" id="{6A842EC5-B8D8-ACAF-AD48-F69EAEA7A8C7}"/>
              </a:ext>
            </a:extLst>
          </p:cNvPr>
          <p:cNvSpPr txBox="1"/>
          <p:nvPr/>
        </p:nvSpPr>
        <p:spPr>
          <a:xfrm>
            <a:off x="5582593" y="1020813"/>
            <a:ext cx="3409007" cy="508537"/>
          </a:xfrm>
          <a:prstGeom prst="rect">
            <a:avLst/>
          </a:prstGeom>
          <a:noFill/>
        </p:spPr>
        <p:txBody>
          <a:bodyPr wrap="square" rtlCol="0">
            <a:spAutoFit/>
          </a:bodyPr>
          <a:lstStyle/>
          <a:p>
            <a:pPr algn="just">
              <a:lnSpc>
                <a:spcPts val="1600"/>
              </a:lnSpc>
            </a:pPr>
            <a:r>
              <a:rPr lang="fr-FR" b="1" dirty="0">
                <a:solidFill>
                  <a:srgbClr val="1F407A"/>
                </a:solidFill>
                <a:latin typeface="Avenir Next LT Pro" panose="020B0504020202020204" pitchFamily="34" charset="0"/>
              </a:rPr>
              <a:t>1</a:t>
            </a:r>
            <a:r>
              <a:rPr lang="fr-FR" b="1" baseline="30000" dirty="0">
                <a:solidFill>
                  <a:srgbClr val="1F407A"/>
                </a:solidFill>
                <a:latin typeface="Avenir Next LT Pro" panose="020B0504020202020204" pitchFamily="34" charset="0"/>
              </a:rPr>
              <a:t>ER</a:t>
            </a:r>
            <a:r>
              <a:rPr lang="fr-FR" b="1" dirty="0">
                <a:solidFill>
                  <a:srgbClr val="1F407A"/>
                </a:solidFill>
                <a:latin typeface="Avenir Next LT Pro" panose="020B0504020202020204" pitchFamily="34" charset="0"/>
              </a:rPr>
              <a:t> FOURNISSEUR LOCAL</a:t>
            </a:r>
          </a:p>
          <a:p>
            <a:pPr algn="just">
              <a:lnSpc>
                <a:spcPts val="1600"/>
              </a:lnSpc>
            </a:pPr>
            <a:r>
              <a:rPr lang="fr-FR" b="1" spc="150" dirty="0">
                <a:solidFill>
                  <a:srgbClr val="1F407A"/>
                </a:solidFill>
                <a:latin typeface="Avenir Next LT Pro" panose="020B0504020202020204" pitchFamily="34" charset="0"/>
              </a:rPr>
              <a:t>DE LA RESTAURATION</a:t>
            </a:r>
          </a:p>
        </p:txBody>
      </p:sp>
      <p:sp>
        <p:nvSpPr>
          <p:cNvPr id="2" name="Triangle isocèle 1">
            <a:extLst>
              <a:ext uri="{FF2B5EF4-FFF2-40B4-BE49-F238E27FC236}">
                <a16:creationId xmlns:a16="http://schemas.microsoft.com/office/drawing/2014/main" id="{52C57B47-7A5D-2C21-96AE-46B6727807F3}"/>
              </a:ext>
            </a:extLst>
          </p:cNvPr>
          <p:cNvSpPr/>
          <p:nvPr/>
        </p:nvSpPr>
        <p:spPr>
          <a:xfrm rot="5400000">
            <a:off x="2612404" y="6132246"/>
            <a:ext cx="662473" cy="478522"/>
          </a:xfrm>
          <a:prstGeom prst="triangl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3" name="Triangle isocèle 12">
            <a:extLst>
              <a:ext uri="{FF2B5EF4-FFF2-40B4-BE49-F238E27FC236}">
                <a16:creationId xmlns:a16="http://schemas.microsoft.com/office/drawing/2014/main" id="{1FEE421F-ECA7-03B9-85CB-A73DCCD44622}"/>
              </a:ext>
            </a:extLst>
          </p:cNvPr>
          <p:cNvSpPr/>
          <p:nvPr/>
        </p:nvSpPr>
        <p:spPr>
          <a:xfrm rot="16200000">
            <a:off x="9209733" y="6147545"/>
            <a:ext cx="662473" cy="478522"/>
          </a:xfrm>
          <a:prstGeom prst="triangl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DB7CD787-B7E7-C001-C8C9-F687535E3C93}"/>
              </a:ext>
            </a:extLst>
          </p:cNvPr>
          <p:cNvSpPr/>
          <p:nvPr/>
        </p:nvSpPr>
        <p:spPr>
          <a:xfrm>
            <a:off x="4878551" y="4231502"/>
            <a:ext cx="3368351" cy="774439"/>
          </a:xfrm>
          <a:prstGeom prst="rect">
            <a:avLst/>
          </a:prstGeom>
          <a:solidFill>
            <a:srgbClr val="41B68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fr-FR" b="1" dirty="0">
                <a:latin typeface="Avenir Next LT Pro" panose="020B0504020202020204" pitchFamily="34" charset="0"/>
              </a:rPr>
              <a:t>Leader en service</a:t>
            </a:r>
          </a:p>
          <a:p>
            <a:pPr algn="ctr"/>
            <a:r>
              <a:rPr lang="fr-FR" sz="1400" i="1" dirty="0">
                <a:latin typeface="Avenir Next LT Pro" panose="020B0504020202020204" pitchFamily="34" charset="0"/>
              </a:rPr>
              <a:t>Faire de METRO </a:t>
            </a:r>
            <a:br>
              <a:rPr lang="fr-FR" sz="1400" i="1" dirty="0">
                <a:latin typeface="Avenir Next LT Pro" panose="020B0504020202020204" pitchFamily="34" charset="0"/>
              </a:rPr>
            </a:br>
            <a:r>
              <a:rPr lang="fr-FR" sz="1400" i="1" dirty="0">
                <a:latin typeface="Avenir Next LT Pro" panose="020B0504020202020204" pitchFamily="34" charset="0"/>
              </a:rPr>
              <a:t>une enseigne servicielle</a:t>
            </a:r>
          </a:p>
        </p:txBody>
      </p:sp>
      <p:sp>
        <p:nvSpPr>
          <p:cNvPr id="17" name="ZoneTexte 16">
            <a:extLst>
              <a:ext uri="{FF2B5EF4-FFF2-40B4-BE49-F238E27FC236}">
                <a16:creationId xmlns:a16="http://schemas.microsoft.com/office/drawing/2014/main" id="{01BD3CAE-7A0D-30F4-BC66-528210D32540}"/>
              </a:ext>
            </a:extLst>
          </p:cNvPr>
          <p:cNvSpPr txBox="1"/>
          <p:nvPr/>
        </p:nvSpPr>
        <p:spPr>
          <a:xfrm>
            <a:off x="3599264" y="3917395"/>
            <a:ext cx="1338828" cy="1446550"/>
          </a:xfrm>
          <a:prstGeom prst="rect">
            <a:avLst/>
          </a:prstGeom>
          <a:noFill/>
        </p:spPr>
        <p:txBody>
          <a:bodyPr wrap="none" rtlCol="0">
            <a:spAutoFit/>
          </a:bodyPr>
          <a:lstStyle/>
          <a:p>
            <a:r>
              <a:rPr lang="fr-FR" sz="8800" b="1" spc="-1000" dirty="0">
                <a:solidFill>
                  <a:srgbClr val="41B682"/>
                </a:solidFill>
                <a:latin typeface="Avenir Next LT Pro" panose="020B0504020202020204" pitchFamily="34" charset="0"/>
              </a:rPr>
              <a:t>4#</a:t>
            </a:r>
          </a:p>
        </p:txBody>
      </p:sp>
      <p:pic>
        <p:nvPicPr>
          <p:cNvPr id="3" name="Image 2">
            <a:extLst>
              <a:ext uri="{FF2B5EF4-FFF2-40B4-BE49-F238E27FC236}">
                <a16:creationId xmlns:a16="http://schemas.microsoft.com/office/drawing/2014/main" id="{C8A807A5-F76D-07C7-AE73-E316863FE53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18193" y="6055569"/>
            <a:ext cx="682771" cy="582854"/>
          </a:xfrm>
          <a:prstGeom prst="rect">
            <a:avLst/>
          </a:prstGeom>
        </p:spPr>
      </p:pic>
    </p:spTree>
    <p:extLst>
      <p:ext uri="{BB962C8B-B14F-4D97-AF65-F5344CB8AC3E}">
        <p14:creationId xmlns:p14="http://schemas.microsoft.com/office/powerpoint/2010/main" val="14128283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C98E36C-5BD4-8E55-DCEE-61E4CFD667F3}"/>
              </a:ext>
            </a:extLst>
          </p:cNvPr>
          <p:cNvSpPr/>
          <p:nvPr/>
        </p:nvSpPr>
        <p:spPr>
          <a:xfrm>
            <a:off x="1459148" y="5431059"/>
            <a:ext cx="8579797" cy="194559"/>
          </a:xfrm>
          <a:prstGeom prst="rect">
            <a:avLst/>
          </a:prstGeom>
          <a:solidFill>
            <a:srgbClr val="FDCE0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F7E343C0-8F49-5B84-2972-98ABE79AB020}"/>
              </a:ext>
            </a:extLst>
          </p:cNvPr>
          <p:cNvSpPr>
            <a:spLocks noGrp="1"/>
          </p:cNvSpPr>
          <p:nvPr>
            <p:ph type="ctrTitle"/>
          </p:nvPr>
        </p:nvSpPr>
        <p:spPr>
          <a:xfrm>
            <a:off x="204281" y="136256"/>
            <a:ext cx="10363200" cy="1470025"/>
          </a:xfrm>
        </p:spPr>
        <p:txBody>
          <a:bodyPr/>
          <a:lstStyle/>
          <a:p>
            <a:pPr algn="l"/>
            <a:r>
              <a:rPr lang="fr-FR" b="1" dirty="0">
                <a:latin typeface="Avenir Next LT Pro" panose="020B0504020202020204" pitchFamily="34" charset="0"/>
              </a:rPr>
              <a:t>Enjeux pour cette campagne</a:t>
            </a:r>
          </a:p>
        </p:txBody>
      </p:sp>
      <p:pic>
        <p:nvPicPr>
          <p:cNvPr id="6" name="Image 5">
            <a:extLst>
              <a:ext uri="{FF2B5EF4-FFF2-40B4-BE49-F238E27FC236}">
                <a16:creationId xmlns:a16="http://schemas.microsoft.com/office/drawing/2014/main" id="{7A8C6D46-8E8D-A618-D51F-F71628C5A0B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18193" y="6055569"/>
            <a:ext cx="682771" cy="582854"/>
          </a:xfrm>
          <a:prstGeom prst="rect">
            <a:avLst/>
          </a:prstGeom>
        </p:spPr>
      </p:pic>
      <p:sp>
        <p:nvSpPr>
          <p:cNvPr id="4" name="Titre 1">
            <a:extLst>
              <a:ext uri="{FF2B5EF4-FFF2-40B4-BE49-F238E27FC236}">
                <a16:creationId xmlns:a16="http://schemas.microsoft.com/office/drawing/2014/main" id="{F6F74303-1AAE-37EA-F12F-9D43D8D65276}"/>
              </a:ext>
            </a:extLst>
          </p:cNvPr>
          <p:cNvSpPr txBox="1">
            <a:spLocks/>
          </p:cNvSpPr>
          <p:nvPr/>
        </p:nvSpPr>
        <p:spPr bwMode="auto">
          <a:xfrm>
            <a:off x="864141" y="3711103"/>
            <a:ext cx="11327859"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Helvetica" panose="020B0604020202020204" pitchFamily="34" charset="0"/>
                <a:ea typeface="+mj-ea"/>
                <a:cs typeface="Helvetica" panose="020B0604020202020204" pitchFamily="34" charset="0"/>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a:r>
              <a:rPr lang="fr-FR" sz="4000" b="1" dirty="0">
                <a:latin typeface="Avenir Next LT Pro" panose="020B0504020202020204" pitchFamily="34" charset="0"/>
                <a:sym typeface="Wingdings" panose="05000000000000000000" pitchFamily="2" charset="2"/>
              </a:rPr>
              <a:t>#2- Affirmer (encore)</a:t>
            </a:r>
          </a:p>
          <a:p>
            <a:pPr algn="l"/>
            <a:r>
              <a:rPr lang="fr-FR" sz="3200" dirty="0">
                <a:effectLst/>
                <a:latin typeface="Avenir Next LT Pro" panose="020B0504020202020204" pitchFamily="34" charset="0"/>
                <a:ea typeface="Calibri" panose="020F0502020204030204" pitchFamily="34" charset="0"/>
                <a:cs typeface="Times New Roman" panose="02020603050405020304" pitchFamily="18" charset="0"/>
              </a:rPr>
              <a:t>Ce que l’on est : </a:t>
            </a:r>
            <a:r>
              <a:rPr lang="fr-FR" sz="4000" i="1" dirty="0">
                <a:latin typeface="Avenir Next LT Pro" panose="020B0504020202020204" pitchFamily="34" charset="0"/>
              </a:rPr>
              <a:t>Le marché local</a:t>
            </a:r>
            <a:br>
              <a:rPr lang="fr-FR" sz="4000" i="1" dirty="0">
                <a:latin typeface="Avenir Next LT Pro" panose="020B0504020202020204" pitchFamily="34" charset="0"/>
              </a:rPr>
            </a:br>
            <a:r>
              <a:rPr lang="fr-FR" sz="4000" i="1" dirty="0">
                <a:latin typeface="Avenir Next LT Pro" panose="020B0504020202020204" pitchFamily="34" charset="0"/>
              </a:rPr>
              <a:t>dont les restaurateurs ont besoin</a:t>
            </a:r>
            <a:br>
              <a:rPr lang="fr-FR" sz="4000" b="1" dirty="0">
                <a:effectLst/>
                <a:latin typeface="Avenir Next LT Pro" panose="020B0504020202020204" pitchFamily="34" charset="0"/>
                <a:ea typeface="Calibri" panose="020F0502020204030204" pitchFamily="34" charset="0"/>
                <a:cs typeface="Times New Roman" panose="02020603050405020304" pitchFamily="18" charset="0"/>
              </a:rPr>
            </a:br>
            <a:r>
              <a:rPr lang="fr-FR" sz="3200" dirty="0">
                <a:latin typeface="Avenir Next LT Pro" panose="020B0504020202020204" pitchFamily="34" charset="0"/>
                <a:ea typeface="Calibri" panose="020F0502020204030204" pitchFamily="34" charset="0"/>
                <a:cs typeface="Times New Roman" panose="02020603050405020304" pitchFamily="18" charset="0"/>
              </a:rPr>
              <a:t>C’est par ce levier d’image que nous faisons évoluer progressivement l’image de l’enseigne</a:t>
            </a:r>
            <a:endParaRPr lang="fr-FR" sz="4000" dirty="0">
              <a:effectLst/>
              <a:latin typeface="Avenir Next LT Pro" panose="020B0504020202020204" pitchFamily="34" charset="0"/>
              <a:ea typeface="Calibri" panose="020F0502020204030204" pitchFamily="34" charset="0"/>
              <a:cs typeface="Times New Roman" panose="02020603050405020304" pitchFamily="18" charset="0"/>
            </a:endParaRPr>
          </a:p>
          <a:p>
            <a:pPr algn="l"/>
            <a:br>
              <a:rPr lang="fr-FR" sz="1600" b="1" dirty="0">
                <a:latin typeface="Avenir Next LT Pro" panose="020B0504020202020204" pitchFamily="34" charset="0"/>
                <a:ea typeface="Calibri" panose="020F0502020204030204" pitchFamily="34" charset="0"/>
                <a:cs typeface="Times New Roman" panose="02020603050405020304" pitchFamily="18" charset="0"/>
                <a:sym typeface="Wingdings" panose="05000000000000000000" pitchFamily="2" charset="2"/>
              </a:rPr>
            </a:br>
            <a:r>
              <a:rPr lang="fr-FR" sz="3600" b="1" dirty="0">
                <a:latin typeface="Avenir Next LT Pro" panose="020B0504020202020204" pitchFamily="34" charset="0"/>
                <a:ea typeface="Calibri" panose="020F0502020204030204" pitchFamily="34" charset="0"/>
                <a:cs typeface="Times New Roman" panose="02020603050405020304" pitchFamily="18" charset="0"/>
                <a:sym typeface="Wingdings" panose="05000000000000000000" pitchFamily="2" charset="2"/>
              </a:rPr>
              <a:t>Devenir plus désirable pour nos clients </a:t>
            </a:r>
            <a:br>
              <a:rPr lang="fr-FR" sz="3600" b="1" dirty="0">
                <a:latin typeface="Avenir Next LT Pro" panose="020B0504020202020204" pitchFamily="34" charset="0"/>
                <a:ea typeface="Calibri" panose="020F0502020204030204" pitchFamily="34" charset="0"/>
                <a:cs typeface="Times New Roman" panose="02020603050405020304" pitchFamily="18" charset="0"/>
                <a:sym typeface="Wingdings" panose="05000000000000000000" pitchFamily="2" charset="2"/>
              </a:rPr>
            </a:br>
            <a:r>
              <a:rPr lang="fr-FR" sz="3600" b="1" dirty="0">
                <a:latin typeface="Avenir Next LT Pro" panose="020B0504020202020204" pitchFamily="34" charset="0"/>
                <a:ea typeface="Calibri" panose="020F0502020204030204" pitchFamily="34" charset="0"/>
                <a:cs typeface="Times New Roman" panose="02020603050405020304" pitchFamily="18" charset="0"/>
                <a:sym typeface="Wingdings" panose="05000000000000000000" pitchFamily="2" charset="2"/>
              </a:rPr>
              <a:t>et les clients de nos clients</a:t>
            </a:r>
            <a:br>
              <a:rPr lang="fr-FR" sz="4400" b="1" dirty="0">
                <a:effectLst/>
                <a:latin typeface="Avenir Next LT Pro" panose="020B0504020202020204" pitchFamily="34" charset="0"/>
                <a:ea typeface="Calibri" panose="020F0502020204030204" pitchFamily="34" charset="0"/>
                <a:cs typeface="Times New Roman" panose="02020603050405020304" pitchFamily="18" charset="0"/>
              </a:rPr>
            </a:br>
            <a:endParaRPr lang="fr-FR" dirty="0">
              <a:latin typeface="Avenir Next LT Pro" panose="020B0504020202020204" pitchFamily="34" charset="0"/>
            </a:endParaRPr>
          </a:p>
        </p:txBody>
      </p:sp>
    </p:spTree>
    <p:extLst>
      <p:ext uri="{BB962C8B-B14F-4D97-AF65-F5344CB8AC3E}">
        <p14:creationId xmlns:p14="http://schemas.microsoft.com/office/powerpoint/2010/main" val="22021058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A19B9F4-E788-30EA-C14D-BCC751049646}"/>
              </a:ext>
            </a:extLst>
          </p:cNvPr>
          <p:cNvSpPr/>
          <p:nvPr/>
        </p:nvSpPr>
        <p:spPr>
          <a:xfrm>
            <a:off x="1420236" y="5038922"/>
            <a:ext cx="8981063" cy="174915"/>
          </a:xfrm>
          <a:prstGeom prst="rect">
            <a:avLst/>
          </a:prstGeom>
          <a:solidFill>
            <a:srgbClr val="FDCE0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F7E343C0-8F49-5B84-2972-98ABE79AB020}"/>
              </a:ext>
            </a:extLst>
          </p:cNvPr>
          <p:cNvSpPr>
            <a:spLocks noGrp="1"/>
          </p:cNvSpPr>
          <p:nvPr>
            <p:ph type="ctrTitle"/>
          </p:nvPr>
        </p:nvSpPr>
        <p:spPr>
          <a:xfrm>
            <a:off x="204281" y="136256"/>
            <a:ext cx="10363200" cy="1470025"/>
          </a:xfrm>
        </p:spPr>
        <p:txBody>
          <a:bodyPr/>
          <a:lstStyle/>
          <a:p>
            <a:pPr algn="l"/>
            <a:r>
              <a:rPr lang="fr-FR" b="1" dirty="0">
                <a:latin typeface="Avenir Next LT Pro" panose="020B0504020202020204" pitchFamily="34" charset="0"/>
              </a:rPr>
              <a:t>Enjeux pour cette campagne</a:t>
            </a:r>
          </a:p>
        </p:txBody>
      </p:sp>
      <p:sp>
        <p:nvSpPr>
          <p:cNvPr id="4" name="Titre 1">
            <a:extLst>
              <a:ext uri="{FF2B5EF4-FFF2-40B4-BE49-F238E27FC236}">
                <a16:creationId xmlns:a16="http://schemas.microsoft.com/office/drawing/2014/main" id="{F6F74303-1AAE-37EA-F12F-9D43D8D65276}"/>
              </a:ext>
            </a:extLst>
          </p:cNvPr>
          <p:cNvSpPr txBox="1">
            <a:spLocks/>
          </p:cNvSpPr>
          <p:nvPr/>
        </p:nvSpPr>
        <p:spPr bwMode="auto">
          <a:xfrm>
            <a:off x="864141" y="3429000"/>
            <a:ext cx="11327859"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Helvetica" panose="020B0604020202020204" pitchFamily="34" charset="0"/>
                <a:ea typeface="+mj-ea"/>
                <a:cs typeface="Helvetica" panose="020B0604020202020204" pitchFamily="34" charset="0"/>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a:r>
              <a:rPr lang="fr-FR" sz="4000" b="1" dirty="0">
                <a:latin typeface="Avenir Next LT Pro" panose="020B0504020202020204" pitchFamily="34" charset="0"/>
                <a:sym typeface="Wingdings" panose="05000000000000000000" pitchFamily="2" charset="2"/>
              </a:rPr>
              <a:t>#3- Emerger</a:t>
            </a:r>
          </a:p>
          <a:p>
            <a:pPr algn="l"/>
            <a:r>
              <a:rPr lang="fr-FR" sz="3600" dirty="0">
                <a:effectLst/>
                <a:latin typeface="Avenir Next LT Pro" panose="020B0504020202020204" pitchFamily="34" charset="0"/>
                <a:ea typeface="Calibri" panose="020F0502020204030204" pitchFamily="34" charset="0"/>
                <a:cs typeface="Times New Roman" panose="02020603050405020304" pitchFamily="18" charset="0"/>
              </a:rPr>
              <a:t>Adopter un code qui interpelle vs univers </a:t>
            </a:r>
            <a:r>
              <a:rPr lang="fr-FR" sz="3600" dirty="0" err="1">
                <a:effectLst/>
                <a:latin typeface="Avenir Next LT Pro" panose="020B0504020202020204" pitchFamily="34" charset="0"/>
                <a:ea typeface="Calibri" panose="020F0502020204030204" pitchFamily="34" charset="0"/>
                <a:cs typeface="Times New Roman" panose="02020603050405020304" pitchFamily="18" charset="0"/>
              </a:rPr>
              <a:t>BtoB</a:t>
            </a:r>
            <a:r>
              <a:rPr lang="fr-FR" sz="3600" dirty="0">
                <a:effectLst/>
                <a:latin typeface="Avenir Next LT Pro" panose="020B0504020202020204" pitchFamily="34" charset="0"/>
                <a:ea typeface="Calibri" panose="020F0502020204030204" pitchFamily="34" charset="0"/>
                <a:cs typeface="Times New Roman" panose="02020603050405020304" pitchFamily="18" charset="0"/>
              </a:rPr>
              <a:t> :</a:t>
            </a:r>
          </a:p>
          <a:p>
            <a:pPr algn="l"/>
            <a:r>
              <a:rPr lang="fr-FR" sz="3600" dirty="0">
                <a:latin typeface="Avenir Next LT Pro" panose="020B0504020202020204" pitchFamily="34" charset="0"/>
                <a:ea typeface="Calibri" panose="020F0502020204030204" pitchFamily="34" charset="0"/>
                <a:cs typeface="Times New Roman" panose="02020603050405020304" pitchFamily="18" charset="0"/>
              </a:rPr>
              <a:t>militant, engagé, revendicatif,…</a:t>
            </a:r>
            <a:br>
              <a:rPr lang="fr-FR" sz="3600" dirty="0">
                <a:effectLst/>
                <a:latin typeface="Avenir Next LT Pro" panose="020B0504020202020204" pitchFamily="34" charset="0"/>
                <a:ea typeface="Calibri" panose="020F0502020204030204" pitchFamily="34" charset="0"/>
                <a:cs typeface="Times New Roman" panose="02020603050405020304" pitchFamily="18" charset="0"/>
              </a:rPr>
            </a:br>
            <a:r>
              <a:rPr lang="fr-FR" sz="3600" dirty="0">
                <a:effectLst/>
                <a:latin typeface="Avenir Next LT Pro" panose="020B0504020202020204" pitchFamily="34" charset="0"/>
                <a:ea typeface="Calibri" panose="020F0502020204030204" pitchFamily="34" charset="0"/>
                <a:cs typeface="Times New Roman" panose="02020603050405020304" pitchFamily="18" charset="0"/>
              </a:rPr>
              <a:t>Une campagne qui nourrit la dimension contemporaine de l’enseigne</a:t>
            </a:r>
          </a:p>
          <a:p>
            <a:pPr algn="l"/>
            <a:r>
              <a:rPr kumimoji="0" lang="fr-FR" sz="3600" b="1" i="0" u="none" strike="noStrike" kern="1200" cap="none" spc="0" normalizeH="0" baseline="0" noProof="0" dirty="0">
                <a:ln>
                  <a:noFill/>
                </a:ln>
                <a:effectLst/>
                <a:uLnTx/>
                <a:uFillTx/>
                <a:latin typeface="Avenir Next LT Pro" panose="020B0504020202020204" pitchFamily="34" charset="0"/>
                <a:ea typeface="Calibri" panose="020F0502020204030204" pitchFamily="34" charset="0"/>
                <a:cs typeface="Times New Roman" panose="02020603050405020304" pitchFamily="18" charset="0"/>
                <a:sym typeface="Wingdings" panose="05000000000000000000" pitchFamily="2" charset="2"/>
              </a:rPr>
              <a:t>Marquer les esprits et inscrire l’enseigne </a:t>
            </a:r>
          </a:p>
          <a:p>
            <a:pPr algn="l"/>
            <a:r>
              <a:rPr lang="fr-FR" sz="3600" b="1" dirty="0">
                <a:latin typeface="Avenir Next LT Pro" panose="020B0504020202020204" pitchFamily="34" charset="0"/>
                <a:ea typeface="Calibri" panose="020F0502020204030204" pitchFamily="34" charset="0"/>
                <a:cs typeface="Times New Roman" panose="02020603050405020304" pitchFamily="18" charset="0"/>
                <a:sym typeface="Wingdings" panose="05000000000000000000" pitchFamily="2" charset="2"/>
              </a:rPr>
              <a:t>    </a:t>
            </a:r>
            <a:r>
              <a:rPr kumimoji="0" lang="fr-FR" sz="3600" b="1" i="0" u="none" strike="noStrike" kern="1200" cap="none" spc="0" normalizeH="0" baseline="0" noProof="0" dirty="0">
                <a:ln>
                  <a:noFill/>
                </a:ln>
                <a:effectLst/>
                <a:uLnTx/>
                <a:uFillTx/>
                <a:latin typeface="Avenir Next LT Pro" panose="020B0504020202020204" pitchFamily="34" charset="0"/>
                <a:ea typeface="Calibri" panose="020F0502020204030204" pitchFamily="34" charset="0"/>
                <a:cs typeface="Times New Roman" panose="02020603050405020304" pitchFamily="18" charset="0"/>
                <a:sym typeface="Wingdings" panose="05000000000000000000" pitchFamily="2" charset="2"/>
              </a:rPr>
              <a:t>dans la tendance</a:t>
            </a:r>
            <a:br>
              <a:rPr lang="fr-FR" sz="4400" b="1" dirty="0">
                <a:effectLst/>
                <a:latin typeface="Avenir Next LT Pro" panose="020B0504020202020204" pitchFamily="34" charset="0"/>
                <a:ea typeface="Calibri" panose="020F0502020204030204" pitchFamily="34" charset="0"/>
                <a:cs typeface="Times New Roman" panose="02020603050405020304" pitchFamily="18" charset="0"/>
              </a:rPr>
            </a:br>
            <a:endParaRPr lang="fr-FR" dirty="0">
              <a:latin typeface="Avenir Next LT Pro" panose="020B0504020202020204" pitchFamily="34" charset="0"/>
            </a:endParaRPr>
          </a:p>
        </p:txBody>
      </p:sp>
      <p:pic>
        <p:nvPicPr>
          <p:cNvPr id="5" name="Image 4">
            <a:extLst>
              <a:ext uri="{FF2B5EF4-FFF2-40B4-BE49-F238E27FC236}">
                <a16:creationId xmlns:a16="http://schemas.microsoft.com/office/drawing/2014/main" id="{6B2E4A52-B291-EB2B-E428-25D7556C84CA}"/>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118193" y="6055569"/>
            <a:ext cx="682771" cy="582854"/>
          </a:xfrm>
          <a:prstGeom prst="rect">
            <a:avLst/>
          </a:prstGeom>
        </p:spPr>
      </p:pic>
    </p:spTree>
    <p:extLst>
      <p:ext uri="{BB962C8B-B14F-4D97-AF65-F5344CB8AC3E}">
        <p14:creationId xmlns:p14="http://schemas.microsoft.com/office/powerpoint/2010/main" val="6124938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EFD26737-BF17-37BE-D9E4-996DAD8997BF}"/>
              </a:ext>
            </a:extLst>
          </p:cNvPr>
          <p:cNvSpPr txBox="1"/>
          <p:nvPr/>
        </p:nvSpPr>
        <p:spPr>
          <a:xfrm>
            <a:off x="825827" y="2683785"/>
            <a:ext cx="6094708" cy="615553"/>
          </a:xfrm>
          <a:prstGeom prst="rect">
            <a:avLst/>
          </a:prstGeom>
          <a:noFill/>
        </p:spPr>
        <p:txBody>
          <a:bodyPr wrap="square">
            <a:spAutoFit/>
          </a:bodyPr>
          <a:lstStyle/>
          <a:p>
            <a:r>
              <a:rPr kumimoji="0" lang="fr-FR" sz="3400" b="1" i="0" u="none" strike="noStrike" kern="1200" cap="all" spc="0" normalizeH="0" baseline="0" noProof="0" dirty="0">
                <a:ln>
                  <a:noFill/>
                </a:ln>
                <a:solidFill>
                  <a:srgbClr val="004282"/>
                </a:solidFill>
                <a:effectLst/>
                <a:uLnTx/>
                <a:uFillTx/>
                <a:latin typeface="Avenir Next LT Pro" panose="020B0504020202020204" pitchFamily="34" charset="0"/>
                <a:ea typeface="+mj-ea"/>
                <a:cs typeface="+mj-cs"/>
              </a:rPr>
              <a:t>La nouvelle campagne</a:t>
            </a:r>
            <a:endParaRPr lang="fr-FR" dirty="0"/>
          </a:p>
        </p:txBody>
      </p:sp>
    </p:spTree>
    <p:extLst>
      <p:ext uri="{BB962C8B-B14F-4D97-AF65-F5344CB8AC3E}">
        <p14:creationId xmlns:p14="http://schemas.microsoft.com/office/powerpoint/2010/main" val="14627799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FB5FD73F-E7EC-C01F-31D5-BBEAC0C761E5}"/>
              </a:ext>
            </a:extLst>
          </p:cNvPr>
          <p:cNvSpPr>
            <a:spLocks noGrp="1"/>
          </p:cNvSpPr>
          <p:nvPr>
            <p:ph type="ftr" sz="quarter" idx="11"/>
          </p:nvPr>
        </p:nvSpPr>
        <p:spPr/>
        <p:txBody>
          <a:bodyPr/>
          <a:lstStyle/>
          <a:p>
            <a:pPr>
              <a:defRPr/>
            </a:pPr>
            <a:endParaRPr lang="fr-FR"/>
          </a:p>
        </p:txBody>
      </p:sp>
      <p:sp>
        <p:nvSpPr>
          <p:cNvPr id="4" name="Espace réservé du numéro de diapositive 3">
            <a:extLst>
              <a:ext uri="{FF2B5EF4-FFF2-40B4-BE49-F238E27FC236}">
                <a16:creationId xmlns:a16="http://schemas.microsoft.com/office/drawing/2014/main" id="{D1029DD7-F53F-FDAC-2951-653B0FA1533B}"/>
              </a:ext>
            </a:extLst>
          </p:cNvPr>
          <p:cNvSpPr>
            <a:spLocks noGrp="1"/>
          </p:cNvSpPr>
          <p:nvPr>
            <p:ph type="sldNum" sz="quarter" idx="12"/>
          </p:nvPr>
        </p:nvSpPr>
        <p:spPr/>
        <p:txBody>
          <a:bodyPr/>
          <a:lstStyle/>
          <a:p>
            <a:pPr>
              <a:defRPr/>
            </a:pPr>
            <a:fld id="{D0CD3046-38EA-470F-8399-34B1DDA66838}" type="slidenum">
              <a:rPr lang="fr-FR" smtClean="0"/>
              <a:pPr>
                <a:defRPr/>
              </a:pPr>
              <a:t>6</a:t>
            </a:fld>
            <a:endParaRPr lang="fr-FR"/>
          </a:p>
        </p:txBody>
      </p:sp>
      <p:sp>
        <p:nvSpPr>
          <p:cNvPr id="5" name="Rectangle 4">
            <a:extLst>
              <a:ext uri="{FF2B5EF4-FFF2-40B4-BE49-F238E27FC236}">
                <a16:creationId xmlns:a16="http://schemas.microsoft.com/office/drawing/2014/main" id="{6B496B23-5EB8-9883-61B7-B3932A6C6BFC}"/>
              </a:ext>
            </a:extLst>
          </p:cNvPr>
          <p:cNvSpPr/>
          <p:nvPr/>
        </p:nvSpPr>
        <p:spPr>
          <a:xfrm>
            <a:off x="0" y="0"/>
            <a:ext cx="12192000"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a:extLst>
              <a:ext uri="{FF2B5EF4-FFF2-40B4-BE49-F238E27FC236}">
                <a16:creationId xmlns:a16="http://schemas.microsoft.com/office/drawing/2014/main" id="{BE37A154-023F-57D6-D2F0-E78C9322B4EC}"/>
              </a:ext>
            </a:extLst>
          </p:cNvPr>
          <p:cNvPicPr>
            <a:picLocks noChangeAspect="1"/>
          </p:cNvPicPr>
          <p:nvPr/>
        </p:nvPicPr>
        <p:blipFill>
          <a:blip r:embed="rId2"/>
          <a:stretch>
            <a:fillRect/>
          </a:stretch>
        </p:blipFill>
        <p:spPr>
          <a:xfrm>
            <a:off x="3888905" y="0"/>
            <a:ext cx="4848739" cy="6858000"/>
          </a:xfrm>
          <a:prstGeom prst="rect">
            <a:avLst/>
          </a:prstGeom>
        </p:spPr>
      </p:pic>
    </p:spTree>
    <p:extLst>
      <p:ext uri="{BB962C8B-B14F-4D97-AF65-F5344CB8AC3E}">
        <p14:creationId xmlns:p14="http://schemas.microsoft.com/office/powerpoint/2010/main" val="35192724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FB5FD73F-E7EC-C01F-31D5-BBEAC0C761E5}"/>
              </a:ext>
            </a:extLst>
          </p:cNvPr>
          <p:cNvSpPr>
            <a:spLocks noGrp="1"/>
          </p:cNvSpPr>
          <p:nvPr>
            <p:ph type="ftr" sz="quarter" idx="11"/>
          </p:nvPr>
        </p:nvSpPr>
        <p:spPr/>
        <p:txBody>
          <a:bodyPr/>
          <a:lstStyle/>
          <a:p>
            <a:pPr>
              <a:defRPr/>
            </a:pPr>
            <a:endParaRPr lang="fr-FR"/>
          </a:p>
        </p:txBody>
      </p:sp>
      <p:sp>
        <p:nvSpPr>
          <p:cNvPr id="4" name="Espace réservé du numéro de diapositive 3">
            <a:extLst>
              <a:ext uri="{FF2B5EF4-FFF2-40B4-BE49-F238E27FC236}">
                <a16:creationId xmlns:a16="http://schemas.microsoft.com/office/drawing/2014/main" id="{D1029DD7-F53F-FDAC-2951-653B0FA1533B}"/>
              </a:ext>
            </a:extLst>
          </p:cNvPr>
          <p:cNvSpPr>
            <a:spLocks noGrp="1"/>
          </p:cNvSpPr>
          <p:nvPr>
            <p:ph type="sldNum" sz="quarter" idx="12"/>
          </p:nvPr>
        </p:nvSpPr>
        <p:spPr/>
        <p:txBody>
          <a:bodyPr/>
          <a:lstStyle/>
          <a:p>
            <a:pPr>
              <a:defRPr/>
            </a:pPr>
            <a:fld id="{D0CD3046-38EA-470F-8399-34B1DDA66838}" type="slidenum">
              <a:rPr lang="fr-FR" smtClean="0"/>
              <a:pPr>
                <a:defRPr/>
              </a:pPr>
              <a:t>7</a:t>
            </a:fld>
            <a:endParaRPr lang="fr-FR"/>
          </a:p>
        </p:txBody>
      </p:sp>
      <p:sp>
        <p:nvSpPr>
          <p:cNvPr id="5" name="Rectangle 4">
            <a:extLst>
              <a:ext uri="{FF2B5EF4-FFF2-40B4-BE49-F238E27FC236}">
                <a16:creationId xmlns:a16="http://schemas.microsoft.com/office/drawing/2014/main" id="{6B496B23-5EB8-9883-61B7-B3932A6C6BFC}"/>
              </a:ext>
            </a:extLst>
          </p:cNvPr>
          <p:cNvSpPr/>
          <p:nvPr/>
        </p:nvSpPr>
        <p:spPr>
          <a:xfrm>
            <a:off x="0" y="0"/>
            <a:ext cx="12192000" cy="6858000"/>
          </a:xfrm>
          <a:prstGeom prst="rect">
            <a:avLst/>
          </a:prstGeom>
          <a:solidFill>
            <a:schemeClr val="accent3">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a:extLst>
              <a:ext uri="{FF2B5EF4-FFF2-40B4-BE49-F238E27FC236}">
                <a16:creationId xmlns:a16="http://schemas.microsoft.com/office/drawing/2014/main" id="{6A5C9F5C-D8D4-15E8-AC9F-12B247D57FA1}"/>
              </a:ext>
            </a:extLst>
          </p:cNvPr>
          <p:cNvPicPr>
            <a:picLocks noChangeAspect="1"/>
          </p:cNvPicPr>
          <p:nvPr/>
        </p:nvPicPr>
        <p:blipFill>
          <a:blip r:embed="rId2"/>
          <a:stretch>
            <a:fillRect/>
          </a:stretch>
        </p:blipFill>
        <p:spPr>
          <a:xfrm>
            <a:off x="3671630" y="0"/>
            <a:ext cx="4848739" cy="6858000"/>
          </a:xfrm>
          <a:prstGeom prst="rect">
            <a:avLst/>
          </a:prstGeom>
        </p:spPr>
      </p:pic>
    </p:spTree>
    <p:extLst>
      <p:ext uri="{BB962C8B-B14F-4D97-AF65-F5344CB8AC3E}">
        <p14:creationId xmlns:p14="http://schemas.microsoft.com/office/powerpoint/2010/main" val="6127028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9A4A7D5F-2BBA-9A39-0301-EE75DCE13DB1}"/>
              </a:ext>
            </a:extLst>
          </p:cNvPr>
          <p:cNvPicPr>
            <a:picLocks noChangeAspect="1"/>
          </p:cNvPicPr>
          <p:nvPr/>
        </p:nvPicPr>
        <p:blipFill>
          <a:blip r:embed="rId3"/>
          <a:stretch>
            <a:fillRect/>
          </a:stretch>
        </p:blipFill>
        <p:spPr>
          <a:xfrm>
            <a:off x="6825535" y="0"/>
            <a:ext cx="4848739" cy="6858000"/>
          </a:xfrm>
          <a:prstGeom prst="rect">
            <a:avLst/>
          </a:prstGeom>
        </p:spPr>
      </p:pic>
      <p:sp>
        <p:nvSpPr>
          <p:cNvPr id="7" name="ZoneTexte 6">
            <a:extLst>
              <a:ext uri="{FF2B5EF4-FFF2-40B4-BE49-F238E27FC236}">
                <a16:creationId xmlns:a16="http://schemas.microsoft.com/office/drawing/2014/main" id="{EFD26737-BF17-37BE-D9E4-996DAD8997BF}"/>
              </a:ext>
            </a:extLst>
          </p:cNvPr>
          <p:cNvSpPr txBox="1"/>
          <p:nvPr/>
        </p:nvSpPr>
        <p:spPr>
          <a:xfrm>
            <a:off x="149171" y="224049"/>
            <a:ext cx="6094708" cy="4185761"/>
          </a:xfrm>
          <a:prstGeom prst="rect">
            <a:avLst/>
          </a:prstGeom>
          <a:noFill/>
        </p:spPr>
        <p:txBody>
          <a:bodyPr wrap="square">
            <a:spAutoFit/>
          </a:bodyPr>
          <a:lstStyle/>
          <a:p>
            <a:r>
              <a:rPr lang="fr-FR" sz="3400" cap="all" dirty="0">
                <a:solidFill>
                  <a:srgbClr val="004282"/>
                </a:solidFill>
                <a:latin typeface="Avenir Next LT Pro" panose="020B0504020202020204" pitchFamily="34" charset="0"/>
                <a:ea typeface="+mj-ea"/>
                <a:cs typeface="+mj-cs"/>
              </a:rPr>
              <a:t>une campagne autour du « FAIT maison »</a:t>
            </a:r>
          </a:p>
          <a:p>
            <a:endParaRPr lang="fr-FR" sz="3600" dirty="0"/>
          </a:p>
          <a:p>
            <a:r>
              <a:rPr lang="fr-FR" sz="3200" b="1" cap="all" dirty="0">
                <a:solidFill>
                  <a:srgbClr val="004282"/>
                </a:solidFill>
                <a:latin typeface="Avenir Next LT Pro" panose="020B0504020202020204" pitchFamily="34" charset="0"/>
                <a:ea typeface="+mj-ea"/>
                <a:cs typeface="+mj-cs"/>
              </a:rPr>
              <a:t>EXPRESSION</a:t>
            </a:r>
            <a:r>
              <a:rPr kumimoji="0" lang="fr-FR" sz="3200" b="1" i="0" u="none" strike="noStrike" kern="1200" cap="all" spc="0" normalizeH="0" baseline="0" noProof="0" dirty="0">
                <a:ln>
                  <a:noFill/>
                </a:ln>
                <a:solidFill>
                  <a:srgbClr val="004282"/>
                </a:solidFill>
                <a:effectLst/>
                <a:uLnTx/>
                <a:uFillTx/>
                <a:latin typeface="Avenir Next LT Pro" panose="020B0504020202020204" pitchFamily="34" charset="0"/>
                <a:ea typeface="+mj-ea"/>
                <a:cs typeface="+mj-cs"/>
              </a:rPr>
              <a:t> 1 – </a:t>
            </a:r>
            <a:br>
              <a:rPr kumimoji="0" lang="fr-FR" sz="3200" b="1" i="0" u="none" strike="noStrike" kern="1200" cap="all" spc="0" normalizeH="0" baseline="0" noProof="0" dirty="0">
                <a:ln>
                  <a:noFill/>
                </a:ln>
                <a:solidFill>
                  <a:srgbClr val="004282"/>
                </a:solidFill>
                <a:effectLst/>
                <a:uLnTx/>
                <a:uFillTx/>
                <a:latin typeface="Avenir Next LT Pro" panose="020B0504020202020204" pitchFamily="34" charset="0"/>
                <a:ea typeface="+mj-ea"/>
                <a:cs typeface="+mj-cs"/>
              </a:rPr>
            </a:br>
            <a:r>
              <a:rPr lang="fr-FR" sz="3200" cap="all" dirty="0">
                <a:solidFill>
                  <a:srgbClr val="004282"/>
                </a:solidFill>
                <a:latin typeface="Avenir Next LT Pro" panose="020B0504020202020204" pitchFamily="34" charset="0"/>
                <a:ea typeface="+mj-ea"/>
                <a:cs typeface="+mj-cs"/>
              </a:rPr>
              <a:t>qui met en avant des chefs fiers de faire leurs achats chez </a:t>
            </a:r>
            <a:r>
              <a:rPr lang="fr-FR" sz="3200" cap="all" dirty="0" err="1">
                <a:solidFill>
                  <a:srgbClr val="004282"/>
                </a:solidFill>
                <a:latin typeface="Avenir Next LT Pro" panose="020B0504020202020204" pitchFamily="34" charset="0"/>
                <a:ea typeface="+mj-ea"/>
                <a:cs typeface="+mj-cs"/>
              </a:rPr>
              <a:t>metro</a:t>
            </a:r>
            <a:endParaRPr lang="fr-FR" sz="3200" cap="all" dirty="0">
              <a:solidFill>
                <a:srgbClr val="004282"/>
              </a:solidFill>
              <a:latin typeface="Avenir Next LT Pro" panose="020B0504020202020204" pitchFamily="34" charset="0"/>
              <a:ea typeface="+mj-ea"/>
              <a:cs typeface="+mj-cs"/>
            </a:endParaRPr>
          </a:p>
          <a:p>
            <a:endParaRPr kumimoji="0" lang="fr-FR" sz="3400" i="0" u="none" strike="noStrike" kern="1200" cap="all" spc="0" normalizeH="0" baseline="0" noProof="0" dirty="0">
              <a:ln>
                <a:noFill/>
              </a:ln>
              <a:solidFill>
                <a:srgbClr val="004282"/>
              </a:solidFill>
              <a:effectLst/>
              <a:uLnTx/>
              <a:uFillTx/>
              <a:latin typeface="Avenir Next LT Pro" panose="020B0504020202020204" pitchFamily="34" charset="0"/>
              <a:ea typeface="+mj-ea"/>
              <a:cs typeface="+mj-cs"/>
            </a:endParaRPr>
          </a:p>
        </p:txBody>
      </p:sp>
    </p:spTree>
    <p:extLst>
      <p:ext uri="{BB962C8B-B14F-4D97-AF65-F5344CB8AC3E}">
        <p14:creationId xmlns:p14="http://schemas.microsoft.com/office/powerpoint/2010/main" val="35886881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831B8F1C-1C7F-63F4-6A43-8B44216F0662}"/>
              </a:ext>
            </a:extLst>
          </p:cNvPr>
          <p:cNvPicPr>
            <a:picLocks noChangeAspect="1"/>
          </p:cNvPicPr>
          <p:nvPr/>
        </p:nvPicPr>
        <p:blipFill>
          <a:blip r:embed="rId2"/>
          <a:stretch>
            <a:fillRect/>
          </a:stretch>
        </p:blipFill>
        <p:spPr>
          <a:xfrm>
            <a:off x="6693799" y="0"/>
            <a:ext cx="4848739" cy="6858000"/>
          </a:xfrm>
          <a:prstGeom prst="rect">
            <a:avLst/>
          </a:prstGeom>
        </p:spPr>
      </p:pic>
      <p:sp>
        <p:nvSpPr>
          <p:cNvPr id="5" name="ZoneTexte 4">
            <a:extLst>
              <a:ext uri="{FF2B5EF4-FFF2-40B4-BE49-F238E27FC236}">
                <a16:creationId xmlns:a16="http://schemas.microsoft.com/office/drawing/2014/main" id="{B793352E-04FD-0EA1-D21C-DE34FAEBB3FF}"/>
              </a:ext>
            </a:extLst>
          </p:cNvPr>
          <p:cNvSpPr txBox="1"/>
          <p:nvPr/>
        </p:nvSpPr>
        <p:spPr>
          <a:xfrm>
            <a:off x="193131" y="100957"/>
            <a:ext cx="6094708" cy="5755422"/>
          </a:xfrm>
          <a:prstGeom prst="rect">
            <a:avLst/>
          </a:prstGeom>
          <a:noFill/>
        </p:spPr>
        <p:txBody>
          <a:bodyPr wrap="square">
            <a:spAutoFit/>
          </a:bodyPr>
          <a:lstStyle/>
          <a:p>
            <a:r>
              <a:rPr lang="fr-FR" sz="3400" cap="all" dirty="0">
                <a:solidFill>
                  <a:srgbClr val="004282"/>
                </a:solidFill>
                <a:latin typeface="Avenir Next LT Pro" panose="020B0504020202020204" pitchFamily="34" charset="0"/>
                <a:ea typeface="+mj-ea"/>
                <a:cs typeface="+mj-cs"/>
              </a:rPr>
              <a:t>une campagne autour du « FAIT maison »</a:t>
            </a:r>
          </a:p>
          <a:p>
            <a:endParaRPr lang="fr-FR" sz="3600" dirty="0"/>
          </a:p>
          <a:p>
            <a:r>
              <a:rPr lang="fr-FR" sz="3200" b="1" cap="all" dirty="0">
                <a:solidFill>
                  <a:srgbClr val="004282"/>
                </a:solidFill>
                <a:latin typeface="Avenir Next LT Pro" panose="020B0504020202020204" pitchFamily="34" charset="0"/>
                <a:ea typeface="+mj-ea"/>
                <a:cs typeface="+mj-cs"/>
              </a:rPr>
              <a:t>EXPRESSION</a:t>
            </a:r>
            <a:r>
              <a:rPr kumimoji="0" lang="fr-FR" sz="3200" b="1" i="0" u="none" strike="noStrike" kern="1200" cap="all" spc="0" normalizeH="0" baseline="0" noProof="0" dirty="0">
                <a:ln>
                  <a:noFill/>
                </a:ln>
                <a:solidFill>
                  <a:srgbClr val="004282"/>
                </a:solidFill>
                <a:effectLst/>
                <a:uLnTx/>
                <a:uFillTx/>
                <a:latin typeface="Avenir Next LT Pro" panose="020B0504020202020204" pitchFamily="34" charset="0"/>
                <a:ea typeface="+mj-ea"/>
                <a:cs typeface="+mj-cs"/>
              </a:rPr>
              <a:t> 1 – </a:t>
            </a:r>
            <a:br>
              <a:rPr kumimoji="0" lang="fr-FR" sz="3200" b="1" i="0" u="none" strike="noStrike" kern="1200" cap="all" spc="0" normalizeH="0" baseline="0" noProof="0" dirty="0">
                <a:ln>
                  <a:noFill/>
                </a:ln>
                <a:solidFill>
                  <a:srgbClr val="004282"/>
                </a:solidFill>
                <a:effectLst/>
                <a:uLnTx/>
                <a:uFillTx/>
                <a:latin typeface="Avenir Next LT Pro" panose="020B0504020202020204" pitchFamily="34" charset="0"/>
                <a:ea typeface="+mj-ea"/>
                <a:cs typeface="+mj-cs"/>
              </a:rPr>
            </a:br>
            <a:r>
              <a:rPr lang="fr-FR" sz="3200" cap="all" dirty="0">
                <a:solidFill>
                  <a:srgbClr val="004282"/>
                </a:solidFill>
                <a:latin typeface="Avenir Next LT Pro" panose="020B0504020202020204" pitchFamily="34" charset="0"/>
                <a:ea typeface="+mj-ea"/>
                <a:cs typeface="+mj-cs"/>
              </a:rPr>
              <a:t>qui met en avant des chefs fiers de faire leurs achats chez </a:t>
            </a:r>
            <a:r>
              <a:rPr lang="fr-FR" sz="3200" cap="all" dirty="0" err="1">
                <a:solidFill>
                  <a:srgbClr val="004282"/>
                </a:solidFill>
                <a:latin typeface="Avenir Next LT Pro" panose="020B0504020202020204" pitchFamily="34" charset="0"/>
                <a:ea typeface="+mj-ea"/>
                <a:cs typeface="+mj-cs"/>
              </a:rPr>
              <a:t>metro</a:t>
            </a:r>
            <a:endParaRPr lang="fr-FR" sz="3200" cap="all" dirty="0">
              <a:solidFill>
                <a:srgbClr val="004282"/>
              </a:solidFill>
              <a:latin typeface="Avenir Next LT Pro" panose="020B0504020202020204" pitchFamily="34" charset="0"/>
              <a:ea typeface="+mj-ea"/>
              <a:cs typeface="+mj-cs"/>
            </a:endParaRPr>
          </a:p>
          <a:p>
            <a:endParaRPr lang="fr-FR" sz="3200" cap="all" dirty="0">
              <a:solidFill>
                <a:srgbClr val="004282"/>
              </a:solidFill>
              <a:latin typeface="Avenir Next LT Pro" panose="020B0504020202020204" pitchFamily="34" charset="0"/>
              <a:ea typeface="+mj-ea"/>
              <a:cs typeface="+mj-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all" spc="0" normalizeH="0" baseline="0" noProof="0" dirty="0">
                <a:ln>
                  <a:noFill/>
                </a:ln>
                <a:solidFill>
                  <a:srgbClr val="004282"/>
                </a:solidFill>
                <a:effectLst/>
                <a:uLnTx/>
                <a:uFillTx/>
                <a:latin typeface="Avenir Next LT Pro" panose="020B0504020202020204" pitchFamily="34" charset="0"/>
                <a:ea typeface="+mn-ea"/>
                <a:cs typeface="+mn-cs"/>
              </a:rPr>
              <a:t>Déclinaison avec plusieurs chefs « pro </a:t>
            </a:r>
            <a:r>
              <a:rPr kumimoji="0" lang="fr-FR" sz="1600" b="1" i="0" u="none" strike="noStrike" kern="1200" cap="all" spc="0" normalizeH="0" baseline="0" noProof="0" dirty="0" err="1">
                <a:ln>
                  <a:noFill/>
                </a:ln>
                <a:solidFill>
                  <a:srgbClr val="004282"/>
                </a:solidFill>
                <a:effectLst/>
                <a:uLnTx/>
                <a:uFillTx/>
                <a:latin typeface="Avenir Next LT Pro" panose="020B0504020202020204" pitchFamily="34" charset="0"/>
                <a:ea typeface="+mn-ea"/>
                <a:cs typeface="+mn-cs"/>
              </a:rPr>
              <a:t>metro</a:t>
            </a:r>
            <a:r>
              <a:rPr kumimoji="0" lang="fr-FR" sz="1600" b="1" i="0" u="none" strike="noStrike" kern="1200" cap="all" spc="0" normalizeH="0" baseline="0" noProof="0" dirty="0">
                <a:ln>
                  <a:noFill/>
                </a:ln>
                <a:solidFill>
                  <a:srgbClr val="004282"/>
                </a:solidFill>
                <a:effectLst/>
                <a:uLnTx/>
                <a:uFillTx/>
                <a:latin typeface="Avenir Next LT Pro" panose="020B0504020202020204" pitchFamily="34" charset="0"/>
                <a:ea typeface="+mn-ea"/>
                <a:cs typeface="+mn-cs"/>
              </a:rPr>
              <a:t> » </a:t>
            </a:r>
            <a:r>
              <a:rPr kumimoji="0" lang="fr-FR" sz="1600" b="1" i="0" u="none" strike="noStrike" kern="1200" cap="all" spc="0" normalizeH="0" baseline="0" noProof="0" dirty="0" err="1">
                <a:ln>
                  <a:noFill/>
                </a:ln>
                <a:solidFill>
                  <a:srgbClr val="004282"/>
                </a:solidFill>
                <a:effectLst/>
                <a:uLnTx/>
                <a:uFillTx/>
                <a:latin typeface="Avenir Next LT Pro" panose="020B0504020202020204" pitchFamily="34" charset="0"/>
                <a:ea typeface="+mn-ea"/>
                <a:cs typeface="+mn-cs"/>
              </a:rPr>
              <a:t>rsat</a:t>
            </a:r>
            <a:r>
              <a:rPr kumimoji="0" lang="fr-FR" sz="1600" b="1" i="0" u="none" strike="noStrike" kern="1200" cap="all" spc="0" normalizeH="0" baseline="0" noProof="0" dirty="0">
                <a:ln>
                  <a:noFill/>
                </a:ln>
                <a:solidFill>
                  <a:srgbClr val="004282"/>
                </a:solidFill>
                <a:effectLst/>
                <a:uLnTx/>
                <a:uFillTx/>
                <a:latin typeface="Avenir Next LT Pro" panose="020B0504020202020204" pitchFamily="34" charset="0"/>
                <a:ea typeface="+mn-ea"/>
                <a:cs typeface="+mn-cs"/>
              </a:rPr>
              <a:t>, </a:t>
            </a:r>
            <a:r>
              <a:rPr kumimoji="0" lang="fr-FR" sz="1600" b="1" i="0" u="none" strike="noStrike" kern="1200" cap="all" spc="0" normalizeH="0" baseline="0" noProof="0" dirty="0" err="1">
                <a:ln>
                  <a:noFill/>
                </a:ln>
                <a:solidFill>
                  <a:srgbClr val="004282"/>
                </a:solidFill>
                <a:effectLst/>
                <a:uLnTx/>
                <a:uFillTx/>
                <a:latin typeface="Avenir Next LT Pro" panose="020B0504020202020204" pitchFamily="34" charset="0"/>
                <a:ea typeface="+mn-ea"/>
                <a:cs typeface="+mn-cs"/>
              </a:rPr>
              <a:t>rr</a:t>
            </a:r>
            <a:r>
              <a:rPr kumimoji="0" lang="fr-FR" sz="1600" b="1" i="0" u="none" strike="noStrike" kern="1200" cap="all" spc="0" normalizeH="0" baseline="0" noProof="0" dirty="0">
                <a:ln>
                  <a:noFill/>
                </a:ln>
                <a:solidFill>
                  <a:srgbClr val="004282"/>
                </a:solidFill>
                <a:effectLst/>
                <a:uLnTx/>
                <a:uFillTx/>
                <a:latin typeface="Avenir Next LT Pro" panose="020B0504020202020204" pitchFamily="34" charset="0"/>
                <a:ea typeface="+mn-ea"/>
                <a:cs typeface="+mn-cs"/>
              </a:rPr>
              <a:t>, traiteurs</a:t>
            </a:r>
            <a:endParaRPr kumimoji="0" lang="fr-FR" sz="1000" b="0" i="0" u="none" strike="noStrike" kern="1200" cap="none" spc="0" normalizeH="0" baseline="0" noProof="0" dirty="0">
              <a:ln>
                <a:noFill/>
              </a:ln>
              <a:solidFill>
                <a:srgbClr val="004282"/>
              </a:solidFill>
              <a:effectLst/>
              <a:uLnTx/>
              <a:uFillTx/>
              <a:latin typeface="CA Metro"/>
              <a:ea typeface="+mn-ea"/>
              <a:cs typeface="+mn-cs"/>
            </a:endParaRPr>
          </a:p>
          <a:p>
            <a:endParaRPr lang="fr-FR" sz="3400" cap="all" dirty="0">
              <a:solidFill>
                <a:srgbClr val="004282"/>
              </a:solidFill>
              <a:latin typeface="Avenir Next LT Pro" panose="020B0504020202020204" pitchFamily="34" charset="0"/>
              <a:ea typeface="+mj-ea"/>
              <a:cs typeface="+mj-cs"/>
            </a:endParaRPr>
          </a:p>
          <a:p>
            <a:endParaRPr kumimoji="0" lang="fr-FR" sz="3400" i="0" u="none" strike="noStrike" kern="1200" cap="all" spc="0" normalizeH="0" baseline="0" noProof="0" dirty="0">
              <a:ln>
                <a:noFill/>
              </a:ln>
              <a:solidFill>
                <a:srgbClr val="004282"/>
              </a:solidFill>
              <a:effectLst/>
              <a:uLnTx/>
              <a:uFillTx/>
              <a:latin typeface="Avenir Next LT Pro" panose="020B0504020202020204" pitchFamily="34" charset="0"/>
              <a:ea typeface="+mj-ea"/>
              <a:cs typeface="+mj-cs"/>
            </a:endParaRPr>
          </a:p>
        </p:txBody>
      </p:sp>
    </p:spTree>
    <p:extLst>
      <p:ext uri="{BB962C8B-B14F-4D97-AF65-F5344CB8AC3E}">
        <p14:creationId xmlns:p14="http://schemas.microsoft.com/office/powerpoint/2010/main" val="377891481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METRO">
  <a:themeElements>
    <a:clrScheme name="MAKRO">
      <a:dk1>
        <a:srgbClr val="004282"/>
      </a:dk1>
      <a:lt1>
        <a:srgbClr val="FFFFFF"/>
      </a:lt1>
      <a:dk2>
        <a:srgbClr val="1F2043"/>
      </a:dk2>
      <a:lt2>
        <a:srgbClr val="FFE600"/>
      </a:lt2>
      <a:accent1>
        <a:srgbClr val="004282"/>
      </a:accent1>
      <a:accent2>
        <a:srgbClr val="597BA2"/>
      </a:accent2>
      <a:accent3>
        <a:srgbClr val="CDD7E2"/>
      </a:accent3>
      <a:accent4>
        <a:srgbClr val="DABD46"/>
      </a:accent4>
      <a:accent5>
        <a:srgbClr val="FFF550"/>
      </a:accent5>
      <a:accent6>
        <a:srgbClr val="FFF6B6"/>
      </a:accent6>
      <a:hlink>
        <a:srgbClr val="004282"/>
      </a:hlink>
      <a:folHlink>
        <a:srgbClr val="004282"/>
      </a:folHlink>
    </a:clrScheme>
    <a:fontScheme name="CA Metro">
      <a:majorFont>
        <a:latin typeface="CA Metro ExtraBold"/>
        <a:ea typeface=""/>
        <a:cs typeface=""/>
      </a:majorFont>
      <a:minorFont>
        <a:latin typeface="CA Met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Custom Color 1">
      <a:srgbClr val="004282"/>
    </a:custClr>
    <a:custClr name="Custom Color 2">
      <a:srgbClr val="FFE600"/>
    </a:custClr>
    <a:custClr name="Custom Color 3">
      <a:srgbClr val="1F2043"/>
    </a:custClr>
    <a:custClr name="Custom Color 4">
      <a:srgbClr val="597BA2"/>
    </a:custClr>
    <a:custClr name="Custom Color 5">
      <a:srgbClr val="CDD7E2"/>
    </a:custClr>
    <a:custClr name="Custom Color 6">
      <a:srgbClr val="DABD46"/>
    </a:custClr>
    <a:custClr name="Custom Color 7">
      <a:srgbClr val="FFF550"/>
    </a:custClr>
    <a:custClr name="Custom Color 8">
      <a:srgbClr val="FFF6B6"/>
    </a:custClr>
    <a:custClr name="Custom Color 9">
      <a:srgbClr val="FF4C31"/>
    </a:custClr>
    <a:custClr name="Custom Color 10">
      <a:srgbClr val="548D25"/>
    </a:custClr>
  </a:custClrLst>
  <a:extLst>
    <a:ext uri="{05A4C25C-085E-4340-85A3-A5531E510DB2}">
      <thm15:themeFamily xmlns:thm15="http://schemas.microsoft.com/office/thememl/2012/main" name="Iapetus" id="{28B3FB44-0736-48CA-863A-0A572F88C7F0}" vid="{1B745DAE-9A5B-40E7-AF4E-EA9C590F52B2}"/>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8028542AAB927419C7E634EE6107839" ma:contentTypeVersion="14" ma:contentTypeDescription="Create a new document." ma:contentTypeScope="" ma:versionID="4825f3aa1a10dcfbe687f55beb23802f">
  <xsd:schema xmlns:xsd="http://www.w3.org/2001/XMLSchema" xmlns:xs="http://www.w3.org/2001/XMLSchema" xmlns:p="http://schemas.microsoft.com/office/2006/metadata/properties" xmlns:ns3="037eb62e-2213-4ef9-8b1f-b7108b9efee9" xmlns:ns4="5a62fb69-e930-4dda-a0bf-62704fd75c8c" targetNamespace="http://schemas.microsoft.com/office/2006/metadata/properties" ma:root="true" ma:fieldsID="4f59ba30d199c5363e7b76279339f161" ns3:_="" ns4:_="">
    <xsd:import namespace="037eb62e-2213-4ef9-8b1f-b7108b9efee9"/>
    <xsd:import namespace="5a62fb69-e930-4dda-a0bf-62704fd75c8c"/>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4:SharedWithUsers" minOccurs="0"/>
                <xsd:element ref="ns4:SharedWithDetails" minOccurs="0"/>
                <xsd:element ref="ns4:SharingHintHash" minOccurs="0"/>
                <xsd:element ref="ns3:MediaServiceOCR" minOccurs="0"/>
                <xsd:element ref="ns3:MediaServiceLocation" minOccurs="0"/>
                <xsd:element ref="ns3:MediaServiceAutoKeyPoints" minOccurs="0"/>
                <xsd:element ref="ns3:MediaServiceKeyPoint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37eb62e-2213-4ef9-8b1f-b7108b9efe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a62fb69-e930-4dda-a0bf-62704fd75c8c"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AB53E67-630A-4E36-BD43-1A5B92DE9D0C}">
  <ds:schemaRefs>
    <ds:schemaRef ds:uri="http://purl.org/dc/elements/1.1/"/>
    <ds:schemaRef ds:uri="http://purl.org/dc/dcmitype/"/>
    <ds:schemaRef ds:uri="http://schemas.microsoft.com/office/2006/documentManagement/types"/>
    <ds:schemaRef ds:uri="5a62fb69-e930-4dda-a0bf-62704fd75c8c"/>
    <ds:schemaRef ds:uri="http://schemas.microsoft.com/office/2006/metadata/properties"/>
    <ds:schemaRef ds:uri="http://www.w3.org/XML/1998/namespace"/>
    <ds:schemaRef ds:uri="http://schemas.openxmlformats.org/package/2006/metadata/core-properties"/>
    <ds:schemaRef ds:uri="http://purl.org/dc/terms/"/>
    <ds:schemaRef ds:uri="http://schemas.microsoft.com/office/infopath/2007/PartnerControls"/>
    <ds:schemaRef ds:uri="037eb62e-2213-4ef9-8b1f-b7108b9efee9"/>
  </ds:schemaRefs>
</ds:datastoreItem>
</file>

<file path=customXml/itemProps2.xml><?xml version="1.0" encoding="utf-8"?>
<ds:datastoreItem xmlns:ds="http://schemas.openxmlformats.org/officeDocument/2006/customXml" ds:itemID="{C60875A9-930D-4DEF-ACBC-28CC0C4CE566}">
  <ds:schemaRefs>
    <ds:schemaRef ds:uri="037eb62e-2213-4ef9-8b1f-b7108b9efee9"/>
    <ds:schemaRef ds:uri="5a62fb69-e930-4dda-a0bf-62704fd75c8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FCEA7EE3-DF95-4B58-B4A7-85C94DEF4B90}">
  <ds:schemaRefs>
    <ds:schemaRef ds:uri="http://schemas.microsoft.com/sharepoint/v3/contenttype/forms"/>
  </ds:schemaRefs>
</ds:datastoreItem>
</file>

<file path=docMetadata/LabelInfo.xml><?xml version="1.0" encoding="utf-8"?>
<clbl:labelList xmlns:clbl="http://schemas.microsoft.com/office/2020/mipLabelMetadata">
  <clbl:label id="{01c1476e-3236-4add-9655-bdfbec32e949}" enabled="1" method="Privileged" siteId="{64322308-09a9-47a3-8c1c-b82871d60568}" removed="0"/>
</clbl:labelList>
</file>

<file path=docProps/app.xml><?xml version="1.0" encoding="utf-8"?>
<Properties xmlns="http://schemas.openxmlformats.org/officeDocument/2006/extended-properties" xmlns:vt="http://schemas.openxmlformats.org/officeDocument/2006/docPropsVTypes">
  <Template/>
  <TotalTime>242</TotalTime>
  <Words>860</Words>
  <Application>Microsoft Office PowerPoint</Application>
  <PresentationFormat>Grand écran</PresentationFormat>
  <Paragraphs>114</Paragraphs>
  <Slides>26</Slides>
  <Notes>6</Notes>
  <HiddenSlides>0</HiddenSlides>
  <MMClips>0</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26</vt:i4>
      </vt:variant>
    </vt:vector>
  </HeadingPairs>
  <TitlesOfParts>
    <vt:vector size="35" baseType="lpstr">
      <vt:lpstr>Arial</vt:lpstr>
      <vt:lpstr>Helvetica</vt:lpstr>
      <vt:lpstr>Avenir LT Std 45 Book</vt:lpstr>
      <vt:lpstr>Calibri Light</vt:lpstr>
      <vt:lpstr>Wingdings</vt:lpstr>
      <vt:lpstr>Avenir Next LT Pro</vt:lpstr>
      <vt:lpstr>CA Metro</vt:lpstr>
      <vt:lpstr>Playfair Display</vt:lpstr>
      <vt:lpstr>METRO</vt:lpstr>
      <vt:lpstr>Présentation PowerPoint</vt:lpstr>
      <vt:lpstr>Enjeux pour cette campagne</vt:lpstr>
      <vt:lpstr>Enjeux pour cette campagne</vt:lpstr>
      <vt:lpstr>Enjeux pour cette campagne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Expression 2 – UNE DECLINAISON DE LA CAMPAGNE, EN COMPLEMENT DES CHEFS, QUI FERA LE FOCUS SUR LES PRODUCTEURS LOCAUX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Antoine Jubert</dc:creator>
  <cp:lastModifiedBy>Antoine Jubert</cp:lastModifiedBy>
  <cp:revision>58</cp:revision>
  <cp:lastPrinted>2024-01-09T15:20:58Z</cp:lastPrinted>
  <dcterms:created xsi:type="dcterms:W3CDTF">2020-11-12T08:20:59Z</dcterms:created>
  <dcterms:modified xsi:type="dcterms:W3CDTF">2024-01-11T15:36:01Z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0x01010038028542AAB927419C7E634EE6107839</vt:lpwstr>
  </property>
  <property fmtid="{D5CDD505-2E9C-101B-9397-08002B2CF9AE}" pid="3" name="ClassificationContentMarkingHeaderText">
    <vt:lpwstr>Restricted, for internal users only!</vt:lpwstr>
  </property>
</Properties>
</file>