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sldIdLst>
    <p:sldId id="257" r:id="rId3"/>
    <p:sldId id="258" r:id="rId4"/>
    <p:sldId id="265" r:id="rId5"/>
    <p:sldId id="263" r:id="rId6"/>
  </p:sldIdLst>
  <p:sldSz cx="6858000" cy="9906000" type="A4"/>
  <p:notesSz cx="6858000" cy="9144000"/>
  <p:embeddedFontLst>
    <p:embeddedFont>
      <p:font typeface="Avenir Next LT Pro" panose="020B0504020202020204" pitchFamily="34" charset="0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Playfair Display" panose="000005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00"/>
    <a:srgbClr val="FF3300"/>
    <a:srgbClr val="FFF8B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9" d="100"/>
          <a:sy n="99" d="100"/>
        </p:scale>
        <p:origin x="931" y="-23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metro-my.sharepoint.com/personal/margot_plateau_metro_fr/Documents/MFR%20-%20Exp&#233;rience%20Client/02.%20Satisfaction%20Client/02_Reportings/08%20ASK%20NOW/FSD%20fev%2023/Bilan%20enquet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FY2022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Feuil1!$A$1:$M$1</c:f>
              <c:strCache>
                <c:ptCount val="13"/>
                <c:pt idx="0">
                  <c:v> </c:v>
                </c:pt>
                <c:pt idx="1">
                  <c:v>OCTOBRE</c:v>
                </c:pt>
                <c:pt idx="2">
                  <c:v>NOVEMBRE</c:v>
                </c:pt>
                <c:pt idx="3">
                  <c:v>DECEMBRE</c:v>
                </c:pt>
                <c:pt idx="4">
                  <c:v>JANVIER</c:v>
                </c:pt>
                <c:pt idx="5">
                  <c:v>FEVRIER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JUILLET</c:v>
                </c:pt>
                <c:pt idx="11">
                  <c:v>AOUT</c:v>
                </c:pt>
                <c:pt idx="12">
                  <c:v>SEPTEMBRE</c:v>
                </c:pt>
              </c:strCache>
            </c:strRef>
          </c:cat>
          <c:val>
            <c:numRef>
              <c:f>Feuil1!$A$2:$M$2</c:f>
              <c:numCache>
                <c:formatCode>General</c:formatCode>
                <c:ptCount val="13"/>
                <c:pt idx="0">
                  <c:v>0</c:v>
                </c:pt>
                <c:pt idx="1">
                  <c:v>22.1</c:v>
                </c:pt>
                <c:pt idx="2">
                  <c:v>26.8</c:v>
                </c:pt>
                <c:pt idx="3">
                  <c:v>2.4</c:v>
                </c:pt>
                <c:pt idx="4">
                  <c:v>28.8</c:v>
                </c:pt>
                <c:pt idx="5">
                  <c:v>30.6</c:v>
                </c:pt>
                <c:pt idx="6">
                  <c:v>31.4</c:v>
                </c:pt>
                <c:pt idx="7">
                  <c:v>26.2</c:v>
                </c:pt>
                <c:pt idx="8">
                  <c:v>22.4</c:v>
                </c:pt>
                <c:pt idx="9">
                  <c:v>14.1</c:v>
                </c:pt>
                <c:pt idx="10">
                  <c:v>13.9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04C-418E-B4B4-2AC8A513CD21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FY2023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Feuil1!$A$1:$M$1</c:f>
              <c:strCache>
                <c:ptCount val="13"/>
                <c:pt idx="0">
                  <c:v> </c:v>
                </c:pt>
                <c:pt idx="1">
                  <c:v>OCTOBRE</c:v>
                </c:pt>
                <c:pt idx="2">
                  <c:v>NOVEMBRE</c:v>
                </c:pt>
                <c:pt idx="3">
                  <c:v>DECEMBRE</c:v>
                </c:pt>
                <c:pt idx="4">
                  <c:v>JANVIER</c:v>
                </c:pt>
                <c:pt idx="5">
                  <c:v>FEVRIER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JUILLET</c:v>
                </c:pt>
                <c:pt idx="11">
                  <c:v>AOUT</c:v>
                </c:pt>
                <c:pt idx="12">
                  <c:v>SEPTEMBRE</c:v>
                </c:pt>
              </c:strCache>
            </c:strRef>
          </c:cat>
          <c:val>
            <c:numRef>
              <c:f>Feuil1!$A$3:$M$3</c:f>
              <c:numCache>
                <c:formatCode>General</c:formatCode>
                <c:ptCount val="13"/>
                <c:pt idx="0">
                  <c:v>0</c:v>
                </c:pt>
                <c:pt idx="1">
                  <c:v>21.1</c:v>
                </c:pt>
                <c:pt idx="2">
                  <c:v>-2.2999999999999998</c:v>
                </c:pt>
                <c:pt idx="3">
                  <c:v>8.6</c:v>
                </c:pt>
                <c:pt idx="4">
                  <c:v>14.7</c:v>
                </c:pt>
                <c:pt idx="5">
                  <c:v>18.5</c:v>
                </c:pt>
                <c:pt idx="6">
                  <c:v>25.9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04C-418E-B4B4-2AC8A513CD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3925296"/>
        <c:axId val="1953923632"/>
      </c:lineChart>
      <c:catAx>
        <c:axId val="195392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53923632"/>
        <c:crosses val="autoZero"/>
        <c:auto val="1"/>
        <c:lblAlgn val="ctr"/>
        <c:lblOffset val="100"/>
        <c:noMultiLvlLbl val="0"/>
      </c:catAx>
      <c:valAx>
        <c:axId val="1953923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53925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100" dirty="0"/>
              <a:t>Evolution</a:t>
            </a:r>
            <a:r>
              <a:rPr lang="fr-FR" sz="1100" baseline="0" dirty="0"/>
              <a:t> réponses par semaine</a:t>
            </a:r>
            <a:endParaRPr lang="fr-FR" sz="11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Feuil1!$C$2</c:f>
              <c:strCache>
                <c:ptCount val="1"/>
                <c:pt idx="0">
                  <c:v>OUI %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Feuil1!$C$3:$C$9</c:f>
              <c:numCache>
                <c:formatCode>General</c:formatCode>
                <c:ptCount val="7"/>
                <c:pt idx="0">
                  <c:v>40.299999999999997</c:v>
                </c:pt>
                <c:pt idx="1">
                  <c:v>54.6</c:v>
                </c:pt>
                <c:pt idx="2">
                  <c:v>58.9</c:v>
                </c:pt>
                <c:pt idx="3">
                  <c:v>57.6</c:v>
                </c:pt>
                <c:pt idx="4">
                  <c:v>58.4</c:v>
                </c:pt>
                <c:pt idx="5">
                  <c:v>61.8</c:v>
                </c:pt>
                <c:pt idx="6">
                  <c:v>62.4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18-4CD7-A8BA-EFF543D959B1}"/>
            </c:ext>
          </c:extLst>
        </c:ser>
        <c:ser>
          <c:idx val="1"/>
          <c:order val="1"/>
          <c:tx>
            <c:strRef>
              <c:f>Feuil1!$D$2</c:f>
              <c:strCache>
                <c:ptCount val="1"/>
                <c:pt idx="0">
                  <c:v>NON %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Feuil1!$D$3:$D$9</c:f>
              <c:numCache>
                <c:formatCode>General</c:formatCode>
                <c:ptCount val="7"/>
                <c:pt idx="0">
                  <c:v>59.7</c:v>
                </c:pt>
                <c:pt idx="1">
                  <c:v>45.4</c:v>
                </c:pt>
                <c:pt idx="2">
                  <c:v>41.1</c:v>
                </c:pt>
                <c:pt idx="3">
                  <c:v>42.4</c:v>
                </c:pt>
                <c:pt idx="4">
                  <c:v>41.6</c:v>
                </c:pt>
                <c:pt idx="5">
                  <c:v>38.200000000000003</c:v>
                </c:pt>
                <c:pt idx="6">
                  <c:v>37.6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018-4CD7-A8BA-EFF543D959B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819693392"/>
        <c:axId val="819697136"/>
      </c:lineChart>
      <c:catAx>
        <c:axId val="8196933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semaine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819697136"/>
        <c:crosses val="autoZero"/>
        <c:auto val="1"/>
        <c:lblAlgn val="ctr"/>
        <c:lblOffset val="100"/>
        <c:noMultiLvlLbl val="0"/>
      </c:catAx>
      <c:valAx>
        <c:axId val="819697136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% réponses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819693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23006577146361"/>
          <c:y val="0.79609429855929903"/>
          <c:w val="0.37149714680542212"/>
          <c:h val="8.8790211922549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884917552346322"/>
          <c:y val="0.12972381114503193"/>
          <c:w val="0.66800775043254135"/>
          <c:h val="0.7106965506212636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90A-4F82-9DA8-B0FCEBBAB46A}"/>
              </c:ext>
            </c:extLst>
          </c:dPt>
          <c:dLbls>
            <c:dLbl>
              <c:idx val="0"/>
              <c:layout>
                <c:manualLayout>
                  <c:x val="4.484304932735262E-3"/>
                  <c:y val="3.24236757680448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0A-4F82-9DA8-B0FCEBBAB4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Feuil1!$A$4:$A$6</c:f>
              <c:strCache>
                <c:ptCount val="3"/>
                <c:pt idx="0">
                  <c:v>Contact agréable avec le personnel</c:v>
                </c:pt>
                <c:pt idx="1">
                  <c:v>Personnel compétent et/ou réactif</c:v>
                </c:pt>
                <c:pt idx="2">
                  <c:v>Articles scannés rapidement</c:v>
                </c:pt>
              </c:strCache>
            </c:strRef>
          </c:cat>
          <c:val>
            <c:numRef>
              <c:f>Feuil1!$B$4:$B$6</c:f>
              <c:numCache>
                <c:formatCode>General</c:formatCode>
                <c:ptCount val="3"/>
                <c:pt idx="0">
                  <c:v>489</c:v>
                </c:pt>
                <c:pt idx="1">
                  <c:v>394</c:v>
                </c:pt>
                <c:pt idx="2">
                  <c:v>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0A-4F82-9DA8-B0FCEBBAB4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4596191"/>
        <c:axId val="414596607"/>
      </c:barChart>
      <c:catAx>
        <c:axId val="414596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4596607"/>
        <c:crosses val="autoZero"/>
        <c:auto val="1"/>
        <c:lblAlgn val="ctr"/>
        <c:lblOffset val="100"/>
        <c:noMultiLvlLbl val="0"/>
      </c:catAx>
      <c:valAx>
        <c:axId val="41459660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14596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660702305709545"/>
          <c:y val="0.12972372426345719"/>
          <c:w val="0.66800775043254135"/>
          <c:h val="0.7106965506212636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210762331838565E-3"/>
                  <c:y val="-5.08371212659483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F9C-418E-9F21-4F21C8E18B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Feuil1!$A$2:$A$4</c:f>
              <c:strCache>
                <c:ptCount val="3"/>
                <c:pt idx="0">
                  <c:v>Plusieurs clients devant moi</c:v>
                </c:pt>
                <c:pt idx="1">
                  <c:v>Pas suffisamment de caisses ouvertes</c:v>
                </c:pt>
                <c:pt idx="2">
                  <c:v>Contact pas agréable avec le personnel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50</c:v>
                </c:pt>
                <c:pt idx="1">
                  <c:v>93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9C-418E-9F21-4F21C8E18B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4596191"/>
        <c:axId val="414596607"/>
      </c:barChart>
      <c:catAx>
        <c:axId val="414596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4596607"/>
        <c:crosses val="autoZero"/>
        <c:auto val="1"/>
        <c:lblAlgn val="ctr"/>
        <c:lblOffset val="100"/>
        <c:noMultiLvlLbl val="0"/>
      </c:catAx>
      <c:valAx>
        <c:axId val="41459660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14596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4" Type="http://schemas.openxmlformats.org/officeDocument/2006/relationships/image" Target="../media/image7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4" Type="http://schemas.openxmlformats.org/officeDocument/2006/relationships/image" Target="../media/image8.emf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5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3356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148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id="{B4800EFD-BA11-4D6F-A293-97E5893304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94" t="3362" r="7496" b="1542"/>
          <a:stretch/>
        </p:blipFill>
        <p:spPr>
          <a:xfrm>
            <a:off x="0" y="0"/>
            <a:ext cx="6858000" cy="9945555"/>
          </a:xfrm>
          <a:prstGeom prst="rect">
            <a:avLst/>
          </a:prstGeom>
        </p:spPr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72A8C1C-13F1-46BD-BDEC-2C1EBD25873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04812" y="-2"/>
            <a:ext cx="2187179" cy="797055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481F19D7-F0E0-479C-BCFD-361E273CC3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4812" y="523103"/>
            <a:ext cx="2187179" cy="623284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750" b="1" cap="all" baseline="0">
                <a:solidFill>
                  <a:srgbClr val="FFFFFF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085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6858000" cy="99455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15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04812" y="-2"/>
            <a:ext cx="2187179" cy="797055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4812" y="523103"/>
            <a:ext cx="2187179" cy="623284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750" b="1" cap="all" baseline="0">
                <a:solidFill>
                  <a:srgbClr val="FFFFFF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7236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6858000" cy="99455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15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03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_100P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>
            <a:extLst>
              <a:ext uri="{FF2B5EF4-FFF2-40B4-BE49-F238E27FC236}">
                <a16:creationId xmlns:a16="http://schemas.microsoft.com/office/drawing/2014/main" id="{7B6E57F3-5DC4-47ED-94FA-6DDA48A6C0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95900" y="9144721"/>
            <a:ext cx="1562100" cy="859898"/>
            <a:chOff x="4448" y="3988"/>
            <a:chExt cx="1312" cy="375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FF79D60D-BE4B-4C3A-83B6-45FC33C1F92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448" y="3988"/>
              <a:ext cx="1312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79C1369-2819-46CE-BD9D-82690B983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" y="3988"/>
              <a:ext cx="1167" cy="332"/>
            </a:xfrm>
            <a:custGeom>
              <a:avLst/>
              <a:gdLst>
                <a:gd name="T0" fmla="*/ 0 w 10476"/>
                <a:gd name="T1" fmla="*/ 3004 h 3004"/>
                <a:gd name="T2" fmla="*/ 0 w 10476"/>
                <a:gd name="T3" fmla="*/ 3004 h 3004"/>
                <a:gd name="T4" fmla="*/ 10476 w 10476"/>
                <a:gd name="T5" fmla="*/ 3004 h 3004"/>
                <a:gd name="T6" fmla="*/ 10476 w 10476"/>
                <a:gd name="T7" fmla="*/ 0 h 3004"/>
                <a:gd name="T8" fmla="*/ 0 w 10476"/>
                <a:gd name="T9" fmla="*/ 3004 h 3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76" h="3004">
                  <a:moveTo>
                    <a:pt x="0" y="3004"/>
                  </a:moveTo>
                  <a:lnTo>
                    <a:pt x="0" y="3004"/>
                  </a:lnTo>
                  <a:lnTo>
                    <a:pt x="10476" y="3004"/>
                  </a:lnTo>
                  <a:lnTo>
                    <a:pt x="10476" y="0"/>
                  </a:lnTo>
                  <a:lnTo>
                    <a:pt x="0" y="3004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</p:grp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B616FEB-4674-47E1-B454-DBF728B1EA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888" y="1346734"/>
            <a:ext cx="6372225" cy="69432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75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  <a:t>A VERY BIG</a:t>
            </a:r>
            <a:b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</a:br>
            <a: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  <a:t>STATEMENT</a:t>
            </a:r>
            <a:b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</a:br>
            <a: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  <a:t>TYPO 100PT</a:t>
            </a:r>
            <a:b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</a:br>
            <a:r>
              <a:rPr lang="de-DE" sz="7500" b="1" dirty="0">
                <a:solidFill>
                  <a:srgbClr val="14447F"/>
                </a:solidFill>
                <a:latin typeface="CA Metro Black" pitchFamily="2" charset="77"/>
                <a:ea typeface="CA Metro ExtraBold" charset="0"/>
                <a:cs typeface="CA Metro ExtraBold" charset="0"/>
              </a:rPr>
              <a:t>METRO BLACK</a:t>
            </a:r>
          </a:p>
        </p:txBody>
      </p:sp>
      <p:sp>
        <p:nvSpPr>
          <p:cNvPr id="6" name="Foliennummernplatzhalter 7">
            <a:extLst>
              <a:ext uri="{FF2B5EF4-FFF2-40B4-BE49-F238E27FC236}">
                <a16:creationId xmlns:a16="http://schemas.microsoft.com/office/drawing/2014/main" id="{FEEC77C5-A820-4DCD-B9D6-8167A3BF13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69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_70P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DBB92859-15B0-4CA9-BAB4-DEA0E2C757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888" y="2522956"/>
            <a:ext cx="6372225" cy="41814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525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STATEMENT 70PT</a:t>
            </a:r>
            <a:b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METRO BLACK</a:t>
            </a:r>
            <a:b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ALL SAME SIZE</a:t>
            </a:r>
          </a:p>
          <a:p>
            <a:pPr lvl="0"/>
            <a:endParaRPr lang="de-DE" dirty="0"/>
          </a:p>
        </p:txBody>
      </p:sp>
      <p:sp>
        <p:nvSpPr>
          <p:cNvPr id="10" name="Foliennummernplatzhalter 7">
            <a:extLst>
              <a:ext uri="{FF2B5EF4-FFF2-40B4-BE49-F238E27FC236}">
                <a16:creationId xmlns:a16="http://schemas.microsoft.com/office/drawing/2014/main" id="{E787B047-5CD2-4559-B874-1D53E86408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4426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7">
            <a:extLst>
              <a:ext uri="{FF2B5EF4-FFF2-40B4-BE49-F238E27FC236}">
                <a16:creationId xmlns:a16="http://schemas.microsoft.com/office/drawing/2014/main" id="{0632F75E-E257-4AB6-8708-CB32093D0D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7" name="Textplatzhalter 27">
            <a:extLst>
              <a:ext uri="{FF2B5EF4-FFF2-40B4-BE49-F238E27FC236}">
                <a16:creationId xmlns:a16="http://schemas.microsoft.com/office/drawing/2014/main" id="{0B78F3C9-9997-41AB-8D63-1299AF72C2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98742FC3-DD7B-4CBA-8505-680DE16D3DAB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242888" y="2615686"/>
            <a:ext cx="6373875" cy="64969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de-DE" dirty="0"/>
              <a:t>Click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a </a:t>
            </a:r>
            <a:r>
              <a:rPr lang="de-DE" dirty="0" err="1"/>
              <a:t>table</a:t>
            </a: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692111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_70P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7">
            <a:extLst>
              <a:ext uri="{FF2B5EF4-FFF2-40B4-BE49-F238E27FC236}">
                <a16:creationId xmlns:a16="http://schemas.microsoft.com/office/drawing/2014/main" id="{DC3325F6-B932-45BB-AEA8-797604FE0F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643" t="13433" r="3627"/>
          <a:stretch/>
        </p:blipFill>
        <p:spPr>
          <a:xfrm>
            <a:off x="0" y="-29950"/>
            <a:ext cx="6858000" cy="9935951"/>
          </a:xfrm>
          <a:prstGeom prst="rect">
            <a:avLst/>
          </a:prstGeom>
        </p:spPr>
      </p:pic>
      <p:sp>
        <p:nvSpPr>
          <p:cNvPr id="9" name="Rectangle 14">
            <a:extLst>
              <a:ext uri="{FF2B5EF4-FFF2-40B4-BE49-F238E27FC236}">
                <a16:creationId xmlns:a16="http://schemas.microsoft.com/office/drawing/2014/main" id="{EF82F55F-0A10-4F48-B7A8-2238C0D212D8}"/>
              </a:ext>
            </a:extLst>
          </p:cNvPr>
          <p:cNvSpPr/>
          <p:nvPr userDrawn="1"/>
        </p:nvSpPr>
        <p:spPr>
          <a:xfrm>
            <a:off x="0" y="-29950"/>
            <a:ext cx="6858000" cy="9947510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17">
            <a:extLst>
              <a:ext uri="{FF2B5EF4-FFF2-40B4-BE49-F238E27FC236}">
                <a16:creationId xmlns:a16="http://schemas.microsoft.com/office/drawing/2014/main" id="{219337C3-388F-41FF-8143-6750B68BF4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43" t="13433" r="3627"/>
          <a:stretch/>
        </p:blipFill>
        <p:spPr>
          <a:xfrm>
            <a:off x="0" y="-29950"/>
            <a:ext cx="6858000" cy="9935951"/>
          </a:xfrm>
          <a:prstGeom prst="rect">
            <a:avLst/>
          </a:prstGeom>
        </p:spPr>
      </p:pic>
      <p:sp>
        <p:nvSpPr>
          <p:cNvPr id="11" name="Rectangle 14">
            <a:extLst>
              <a:ext uri="{FF2B5EF4-FFF2-40B4-BE49-F238E27FC236}">
                <a16:creationId xmlns:a16="http://schemas.microsoft.com/office/drawing/2014/main" id="{A6FA56C5-F8F8-4988-8507-3D2B02567BAF}"/>
              </a:ext>
            </a:extLst>
          </p:cNvPr>
          <p:cNvSpPr/>
          <p:nvPr/>
        </p:nvSpPr>
        <p:spPr>
          <a:xfrm>
            <a:off x="0" y="-29950"/>
            <a:ext cx="6858000" cy="9947510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8CAC45A-FC53-4A6D-8D67-966859A19D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88" r="2388" b="69965"/>
          <a:stretch/>
        </p:blipFill>
        <p:spPr>
          <a:xfrm>
            <a:off x="5422719" y="9121117"/>
            <a:ext cx="1435282" cy="784884"/>
          </a:xfrm>
          <a:prstGeom prst="rect">
            <a:avLst/>
          </a:prstGeom>
        </p:spPr>
      </p:pic>
      <p:sp>
        <p:nvSpPr>
          <p:cNvPr id="14" name="Foliennummernplatzhalter 10">
            <a:extLst>
              <a:ext uri="{FF2B5EF4-FFF2-40B4-BE49-F238E27FC236}">
                <a16:creationId xmlns:a16="http://schemas.microsoft.com/office/drawing/2014/main" id="{34302062-49AD-4D54-8557-3DFD647DFF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</p:spPr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AF9EA9C-9437-4D77-BA36-217BF24F6391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E1960AC0-5A60-43F6-AC6A-294A999829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888" y="2522956"/>
            <a:ext cx="6372225" cy="41814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525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STATEMENT 70PT</a:t>
            </a:r>
            <a:b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METRO BLACK</a:t>
            </a:r>
            <a:b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5250" b="1" dirty="0">
                <a:solidFill>
                  <a:srgbClr val="14447F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ALL SAME SIZE</a:t>
            </a:r>
          </a:p>
          <a:p>
            <a:pPr lvl="0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C13CEB16-5D8D-461D-B5FD-C443B315ACB1}"/>
              </a:ext>
            </a:extLst>
          </p:cNvPr>
          <p:cNvSpPr txBox="1"/>
          <p:nvPr userDrawn="1"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755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5B36FBB1-F95E-468A-9D92-FE2BD3DAFF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888" y="2251899"/>
            <a:ext cx="6372225" cy="68607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2411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11085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150639" y="2611792"/>
            <a:ext cx="1431084" cy="5286736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26576" y="2611792"/>
            <a:ext cx="1431084" cy="5286736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726575" y="2957852"/>
            <a:ext cx="1431085" cy="494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25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98522" y="2611792"/>
            <a:ext cx="1431084" cy="5286736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98521" y="2957852"/>
            <a:ext cx="1431085" cy="494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25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0638" y="2957852"/>
            <a:ext cx="1431085" cy="494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25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585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a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7">
            <a:extLst>
              <a:ext uri="{FF2B5EF4-FFF2-40B4-BE49-F238E27FC236}">
                <a16:creationId xmlns:a16="http://schemas.microsoft.com/office/drawing/2014/main" id="{0632F75E-E257-4AB6-8708-CB32093D0D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F31DA4A-1F43-4176-8387-083015D389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888" y="2560536"/>
            <a:ext cx="6369261" cy="65520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None/>
              <a:defRPr sz="1125"/>
            </a:lvl1pPr>
            <a:lvl2pPr marL="201215" indent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None/>
              <a:defRPr sz="1125"/>
            </a:lvl2pPr>
            <a:lvl3pPr marL="403622" indent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None/>
              <a:defRPr sz="1125"/>
            </a:lvl3pPr>
            <a:lvl4pPr marL="12001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4pPr>
            <a:lvl5pPr marL="15430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</p:txBody>
      </p:sp>
      <p:sp>
        <p:nvSpPr>
          <p:cNvPr id="7" name="Textplatzhalter 27">
            <a:extLst>
              <a:ext uri="{FF2B5EF4-FFF2-40B4-BE49-F238E27FC236}">
                <a16:creationId xmlns:a16="http://schemas.microsoft.com/office/drawing/2014/main" id="{79522C75-521D-48CB-B143-E945B0A39E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401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99EF592-A0CE-4FC3-91FA-8A69DF50794B}"/>
              </a:ext>
            </a:extLst>
          </p:cNvPr>
          <p:cNvSpPr/>
          <p:nvPr userDrawn="1"/>
        </p:nvSpPr>
        <p:spPr>
          <a:xfrm>
            <a:off x="1" y="2077113"/>
            <a:ext cx="6857999" cy="692670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solidFill>
                <a:srgbClr val="193C7B"/>
              </a:solidFill>
            </a:endParaRPr>
          </a:p>
        </p:txBody>
      </p:sp>
      <p:sp>
        <p:nvSpPr>
          <p:cNvPr id="12" name="Foliennummernplatzhalter 7">
            <a:extLst>
              <a:ext uri="{FF2B5EF4-FFF2-40B4-BE49-F238E27FC236}">
                <a16:creationId xmlns:a16="http://schemas.microsoft.com/office/drawing/2014/main" id="{0632F75E-E257-4AB6-8708-CB32093D0D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0" name="Textplatzhalter 27">
            <a:extLst>
              <a:ext uri="{FF2B5EF4-FFF2-40B4-BE49-F238E27FC236}">
                <a16:creationId xmlns:a16="http://schemas.microsoft.com/office/drawing/2014/main" id="{D40BC13C-6160-4C50-B6CD-3F4E4442E0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99739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lines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7">
            <a:extLst>
              <a:ext uri="{FF2B5EF4-FFF2-40B4-BE49-F238E27FC236}">
                <a16:creationId xmlns:a16="http://schemas.microsoft.com/office/drawing/2014/main" id="{1DFA8181-331B-45F0-A517-1A2D3FF0B1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E6AB6183-282C-489D-B3CE-680433A155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2888" y="3206882"/>
            <a:ext cx="6369261" cy="59057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None/>
              <a:defRPr sz="1125"/>
            </a:lvl1pPr>
            <a:lvl2pPr marL="338138" indent="-136922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2pPr>
            <a:lvl3pPr marL="539354" indent="-13573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3pPr>
            <a:lvl4pPr marL="12001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4pPr>
            <a:lvl5pPr marL="15430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</p:txBody>
      </p:sp>
      <p:sp>
        <p:nvSpPr>
          <p:cNvPr id="7" name="Textplatzhalter 27">
            <a:extLst>
              <a:ext uri="{FF2B5EF4-FFF2-40B4-BE49-F238E27FC236}">
                <a16:creationId xmlns:a16="http://schemas.microsoft.com/office/drawing/2014/main" id="{F61C496A-6665-42C1-ACB2-42A698A0AC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2"/>
            <a:ext cx="6372225" cy="206759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TWO LINES HEADLINE </a:t>
            </a: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CA METRO </a:t>
            </a:r>
            <a:b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</a:b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34PT– EXCEPTIONAL ONLY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8608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asis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7">
            <a:extLst>
              <a:ext uri="{FF2B5EF4-FFF2-40B4-BE49-F238E27FC236}">
                <a16:creationId xmlns:a16="http://schemas.microsoft.com/office/drawing/2014/main" id="{0632F75E-E257-4AB6-8708-CB32093D0D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16C8FD67-58CE-46A5-AB77-194364085F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2888" y="2488755"/>
            <a:ext cx="6369261" cy="842085"/>
          </a:xfrm>
          <a:prstGeom prst="rect">
            <a:avLst/>
          </a:prstGeom>
        </p:spPr>
        <p:txBody>
          <a:bodyPr lIns="0" rIns="0" bIns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25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algn="ctr"/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Copy: CA METRO Regular 15pt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Lorem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ipsum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sit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amet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consetetur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sadipscing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b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</a:b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eirmod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tempor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invidunt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ut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labore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et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magna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aliquyam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erat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sed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diam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voluptua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.</a:t>
            </a:r>
            <a:endParaRPr lang="de-DE" sz="1125" dirty="0">
              <a:solidFill>
                <a:srgbClr val="14447F"/>
              </a:solidFill>
              <a:latin typeface="CA Metro" pitchFamily="2" charset="77"/>
              <a:ea typeface="CA Metro ExtraBold" charset="0"/>
              <a:cs typeface="CA Metro ExtraBold" charset="0"/>
            </a:endParaRPr>
          </a:p>
        </p:txBody>
      </p:sp>
      <p:sp>
        <p:nvSpPr>
          <p:cNvPr id="7" name="Textplatzhalter 27">
            <a:extLst>
              <a:ext uri="{FF2B5EF4-FFF2-40B4-BE49-F238E27FC236}">
                <a16:creationId xmlns:a16="http://schemas.microsoft.com/office/drawing/2014/main" id="{63CA48AC-BEB2-4A67-B552-FDD73E6DFE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79284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asis headline 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nummernplatzhalter 7">
            <a:extLst>
              <a:ext uri="{FF2B5EF4-FFF2-40B4-BE49-F238E27FC236}">
                <a16:creationId xmlns:a16="http://schemas.microsoft.com/office/drawing/2014/main" id="{1DFA8181-331B-45F0-A517-1A2D3FF0B1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84522E2D-F896-4753-859B-A2A5E77FCC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2888" y="3217149"/>
            <a:ext cx="6369261" cy="842085"/>
          </a:xfrm>
          <a:prstGeom prst="rect">
            <a:avLst/>
          </a:prstGeom>
        </p:spPr>
        <p:txBody>
          <a:bodyPr lIns="0" rIns="0" bIns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25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algn="ctr"/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Copy: CA METRO Regular 15pt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Lorem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ipsum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sit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amet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consetetur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sadipscing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b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</a:b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eirmod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tempor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invidunt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ut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labore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et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magna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aliquyam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erat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sed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diam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voluptua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.</a:t>
            </a:r>
            <a:endParaRPr lang="de-DE" sz="1125" dirty="0">
              <a:solidFill>
                <a:srgbClr val="14447F"/>
              </a:solidFill>
              <a:latin typeface="CA Metro" pitchFamily="2" charset="77"/>
              <a:ea typeface="CA Metro ExtraBold" charset="0"/>
              <a:cs typeface="CA Metro ExtraBold" charset="0"/>
            </a:endParaRPr>
          </a:p>
        </p:txBody>
      </p:sp>
      <p:sp>
        <p:nvSpPr>
          <p:cNvPr id="7" name="Textplatzhalter 27">
            <a:extLst>
              <a:ext uri="{FF2B5EF4-FFF2-40B4-BE49-F238E27FC236}">
                <a16:creationId xmlns:a16="http://schemas.microsoft.com/office/drawing/2014/main" id="{DD919997-E9AC-4157-AE0F-86F6F34978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2"/>
            <a:ext cx="6372225" cy="206759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TWO LINES HEADLINE </a:t>
            </a: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CA METRO </a:t>
            </a:r>
            <a:b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</a:b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34PT– EXCEPTIONAL ONLY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3718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y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B897176-5F54-4647-848E-CA4C02C88B73}"/>
              </a:ext>
            </a:extLst>
          </p:cNvPr>
          <p:cNvGrpSpPr/>
          <p:nvPr/>
        </p:nvGrpSpPr>
        <p:grpSpPr>
          <a:xfrm>
            <a:off x="-1" y="1767639"/>
            <a:ext cx="6858001" cy="8246154"/>
            <a:chOff x="-1" y="1223750"/>
            <a:chExt cx="9144001" cy="5708876"/>
          </a:xfrm>
        </p:grpSpPr>
        <p:pic>
          <p:nvPicPr>
            <p:cNvPr id="4" name="Bild 26">
              <a:extLst>
                <a:ext uri="{FF2B5EF4-FFF2-40B4-BE49-F238E27FC236}">
                  <a16:creationId xmlns:a16="http://schemas.microsoft.com/office/drawing/2014/main" id="{52AF81E5-7069-49AA-BAB3-730AE0F7BD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" r="4927" b="20255"/>
            <a:stretch/>
          </p:blipFill>
          <p:spPr>
            <a:xfrm>
              <a:off x="0" y="1223750"/>
              <a:ext cx="9144000" cy="5445338"/>
            </a:xfrm>
            <a:prstGeom prst="rect">
              <a:avLst/>
            </a:prstGeom>
          </p:spPr>
        </p:pic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3B5DFFB8-46E4-428A-BE70-FE1B0731DD91}"/>
                </a:ext>
              </a:extLst>
            </p:cNvPr>
            <p:cNvSpPr/>
            <p:nvPr/>
          </p:nvSpPr>
          <p:spPr>
            <a:xfrm>
              <a:off x="-1" y="4536961"/>
              <a:ext cx="9144001" cy="2395665"/>
            </a:xfrm>
            <a:prstGeom prst="rect">
              <a:avLst/>
            </a:pr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47" name="Foliennummernplatzhalter 7">
            <a:extLst>
              <a:ext uri="{FF2B5EF4-FFF2-40B4-BE49-F238E27FC236}">
                <a16:creationId xmlns:a16="http://schemas.microsoft.com/office/drawing/2014/main" id="{C5B49569-1B4B-46DC-9978-D6122180C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C303768-01C1-44E6-97A6-0121F10BF0B8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accent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accent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accent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accent1"/>
              </a:solidFill>
              <a:latin typeface="CA Metro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449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y Imag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B897176-5F54-4647-848E-CA4C02C88B73}"/>
              </a:ext>
            </a:extLst>
          </p:cNvPr>
          <p:cNvGrpSpPr/>
          <p:nvPr/>
        </p:nvGrpSpPr>
        <p:grpSpPr>
          <a:xfrm>
            <a:off x="-1" y="1767639"/>
            <a:ext cx="6858001" cy="8246154"/>
            <a:chOff x="-1" y="1223750"/>
            <a:chExt cx="9144001" cy="5708876"/>
          </a:xfrm>
        </p:grpSpPr>
        <p:pic>
          <p:nvPicPr>
            <p:cNvPr id="4" name="Bild 26">
              <a:extLst>
                <a:ext uri="{FF2B5EF4-FFF2-40B4-BE49-F238E27FC236}">
                  <a16:creationId xmlns:a16="http://schemas.microsoft.com/office/drawing/2014/main" id="{52AF81E5-7069-49AA-BAB3-730AE0F7BD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2" r="4927" b="20255"/>
            <a:stretch/>
          </p:blipFill>
          <p:spPr>
            <a:xfrm>
              <a:off x="0" y="1223750"/>
              <a:ext cx="9144000" cy="5445338"/>
            </a:xfrm>
            <a:prstGeom prst="rect">
              <a:avLst/>
            </a:prstGeom>
          </p:spPr>
        </p:pic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3B5DFFB8-46E4-428A-BE70-FE1B0731DD91}"/>
                </a:ext>
              </a:extLst>
            </p:cNvPr>
            <p:cNvSpPr/>
            <p:nvPr/>
          </p:nvSpPr>
          <p:spPr>
            <a:xfrm>
              <a:off x="-1" y="4536961"/>
              <a:ext cx="9144001" cy="2395665"/>
            </a:xfrm>
            <a:prstGeom prst="rect">
              <a:avLst/>
            </a:pr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9" name="Textplatzhalter 27">
            <a:extLst>
              <a:ext uri="{FF2B5EF4-FFF2-40B4-BE49-F238E27FC236}">
                <a16:creationId xmlns:a16="http://schemas.microsoft.com/office/drawing/2014/main" id="{2CD4938C-0275-40EE-B00B-C9110638C1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386" y="2361285"/>
            <a:ext cx="620124" cy="382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</a:t>
            </a:r>
            <a:br>
              <a:rPr lang="de-DE" sz="600" dirty="0">
                <a:solidFill>
                  <a:srgbClr val="14447F"/>
                </a:solidFill>
                <a:latin typeface="CA Metro" pitchFamily="2" charset="77"/>
              </a:rPr>
            </a:b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Regular 8pt</a:t>
            </a:r>
          </a:p>
        </p:txBody>
      </p:sp>
      <p:sp>
        <p:nvSpPr>
          <p:cNvPr id="31" name="Textplatzhalter 27">
            <a:extLst>
              <a:ext uri="{FF2B5EF4-FFF2-40B4-BE49-F238E27FC236}">
                <a16:creationId xmlns:a16="http://schemas.microsoft.com/office/drawing/2014/main" id="{B852B8D2-0193-47E8-BDDA-F988A40ED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98" y="4849328"/>
            <a:ext cx="1376362" cy="273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 Regular 8pt</a:t>
            </a:r>
          </a:p>
        </p:txBody>
      </p:sp>
      <p:sp>
        <p:nvSpPr>
          <p:cNvPr id="33" name="Textplatzhalter 27">
            <a:extLst>
              <a:ext uri="{FF2B5EF4-FFF2-40B4-BE49-F238E27FC236}">
                <a16:creationId xmlns:a16="http://schemas.microsoft.com/office/drawing/2014/main" id="{2E54A414-947F-4B8F-814D-E654349729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7098" y="8920144"/>
            <a:ext cx="1377413" cy="287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 Regular 8pt</a:t>
            </a:r>
          </a:p>
        </p:txBody>
      </p:sp>
      <p:sp>
        <p:nvSpPr>
          <p:cNvPr id="34" name="Bildplatzhalter 5">
            <a:extLst>
              <a:ext uri="{FF2B5EF4-FFF2-40B4-BE49-F238E27FC236}">
                <a16:creationId xmlns:a16="http://schemas.microsoft.com/office/drawing/2014/main" id="{587A5C41-3BE9-4822-8EE4-2B9EAB18473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57097" y="5200153"/>
            <a:ext cx="1376363" cy="3653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35" name="Bildplatzhalter 5">
            <a:extLst>
              <a:ext uri="{FF2B5EF4-FFF2-40B4-BE49-F238E27FC236}">
                <a16:creationId xmlns:a16="http://schemas.microsoft.com/office/drawing/2014/main" id="{A3010978-56BA-4A25-842C-AF12C843F36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7098" y="2977396"/>
            <a:ext cx="1376363" cy="18056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36" name="Bildplatzhalter 5">
            <a:extLst>
              <a:ext uri="{FF2B5EF4-FFF2-40B4-BE49-F238E27FC236}">
                <a16:creationId xmlns:a16="http://schemas.microsoft.com/office/drawing/2014/main" id="{84CE9FBC-8414-4703-BED2-6950345D1CC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4387" y="797847"/>
            <a:ext cx="620123" cy="14971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39" name="Textplatzhalter 27">
            <a:extLst>
              <a:ext uri="{FF2B5EF4-FFF2-40B4-BE49-F238E27FC236}">
                <a16:creationId xmlns:a16="http://schemas.microsoft.com/office/drawing/2014/main" id="{F0B80251-3D5A-4166-8679-AE8A4508CD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97093" y="4695235"/>
            <a:ext cx="1392577" cy="273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 Regular 8pt</a:t>
            </a:r>
          </a:p>
        </p:txBody>
      </p:sp>
      <p:sp>
        <p:nvSpPr>
          <p:cNvPr id="41" name="Bildplatzhalter 5">
            <a:extLst>
              <a:ext uri="{FF2B5EF4-FFF2-40B4-BE49-F238E27FC236}">
                <a16:creationId xmlns:a16="http://schemas.microsoft.com/office/drawing/2014/main" id="{4035B33C-2F25-4E8A-AE13-9892A72E881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97092" y="797848"/>
            <a:ext cx="1398577" cy="38311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44" name="Textplatzhalter 27">
            <a:extLst>
              <a:ext uri="{FF2B5EF4-FFF2-40B4-BE49-F238E27FC236}">
                <a16:creationId xmlns:a16="http://schemas.microsoft.com/office/drawing/2014/main" id="{92F4CF55-D46D-4669-88BE-DFA9B2DF1F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61320" y="7274442"/>
            <a:ext cx="1392577" cy="273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 Regular 8pt</a:t>
            </a:r>
          </a:p>
        </p:txBody>
      </p:sp>
      <p:sp>
        <p:nvSpPr>
          <p:cNvPr id="46" name="Bildplatzhalter 5">
            <a:extLst>
              <a:ext uri="{FF2B5EF4-FFF2-40B4-BE49-F238E27FC236}">
                <a16:creationId xmlns:a16="http://schemas.microsoft.com/office/drawing/2014/main" id="{3D738275-BD73-415E-8D85-92547693E9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561319" y="797849"/>
            <a:ext cx="2136058" cy="6410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49" name="Textplatzhalter 27">
            <a:extLst>
              <a:ext uri="{FF2B5EF4-FFF2-40B4-BE49-F238E27FC236}">
                <a16:creationId xmlns:a16="http://schemas.microsoft.com/office/drawing/2014/main" id="{A77BE8C6-D15C-49B7-88A6-74A332586E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65996" y="3714789"/>
            <a:ext cx="647700" cy="382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</a:t>
            </a:r>
            <a:br>
              <a:rPr lang="de-DE" sz="600" dirty="0">
                <a:solidFill>
                  <a:srgbClr val="14447F"/>
                </a:solidFill>
                <a:latin typeface="CA Metro" pitchFamily="2" charset="77"/>
              </a:rPr>
            </a:b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Regular 8pt</a:t>
            </a:r>
          </a:p>
        </p:txBody>
      </p:sp>
      <p:sp>
        <p:nvSpPr>
          <p:cNvPr id="51" name="Bildplatzhalter 5">
            <a:extLst>
              <a:ext uri="{FF2B5EF4-FFF2-40B4-BE49-F238E27FC236}">
                <a16:creationId xmlns:a16="http://schemas.microsoft.com/office/drawing/2014/main" id="{4B8A76E2-B668-4E00-BE34-92F8041110A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965996" y="1781706"/>
            <a:ext cx="647700" cy="18668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4" name="Textplatzhalter 27">
            <a:extLst>
              <a:ext uri="{FF2B5EF4-FFF2-40B4-BE49-F238E27FC236}">
                <a16:creationId xmlns:a16="http://schemas.microsoft.com/office/drawing/2014/main" id="{8B597453-B06B-450E-98CD-9C075A2AFD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65996" y="6858584"/>
            <a:ext cx="647700" cy="382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</a:t>
            </a:r>
            <a:br>
              <a:rPr lang="de-DE" sz="600" dirty="0">
                <a:solidFill>
                  <a:srgbClr val="14447F"/>
                </a:solidFill>
                <a:latin typeface="CA Metro" pitchFamily="2" charset="77"/>
              </a:rPr>
            </a:b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Regular 8pt</a:t>
            </a:r>
          </a:p>
        </p:txBody>
      </p:sp>
      <p:sp>
        <p:nvSpPr>
          <p:cNvPr id="56" name="Bildplatzhalter 5">
            <a:extLst>
              <a:ext uri="{FF2B5EF4-FFF2-40B4-BE49-F238E27FC236}">
                <a16:creationId xmlns:a16="http://schemas.microsoft.com/office/drawing/2014/main" id="{1545D1FA-4D84-498D-BB31-9D7C73DE792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965996" y="4270023"/>
            <a:ext cx="647700" cy="25222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9" name="Textplatzhalter 27">
            <a:extLst>
              <a:ext uri="{FF2B5EF4-FFF2-40B4-BE49-F238E27FC236}">
                <a16:creationId xmlns:a16="http://schemas.microsoft.com/office/drawing/2014/main" id="{B27C5602-45EA-444F-939E-5355C825A87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899299" y="7279061"/>
            <a:ext cx="1392577" cy="273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 Regular 8pt</a:t>
            </a:r>
          </a:p>
        </p:txBody>
      </p:sp>
      <p:sp>
        <p:nvSpPr>
          <p:cNvPr id="61" name="Bildplatzhalter 5">
            <a:extLst>
              <a:ext uri="{FF2B5EF4-FFF2-40B4-BE49-F238E27FC236}">
                <a16:creationId xmlns:a16="http://schemas.microsoft.com/office/drawing/2014/main" id="{61FE3747-A287-46C3-A2BC-E7F2BBFC0A7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899298" y="5034886"/>
            <a:ext cx="1398577" cy="21779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64" name="Textplatzhalter 27">
            <a:extLst>
              <a:ext uri="{FF2B5EF4-FFF2-40B4-BE49-F238E27FC236}">
                <a16:creationId xmlns:a16="http://schemas.microsoft.com/office/drawing/2014/main" id="{E728B37A-72A1-414E-955C-9A23A23AEA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8965" y="9182791"/>
            <a:ext cx="1376364" cy="273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dirty="0"/>
              <a:t>C</a:t>
            </a:r>
            <a:r>
              <a:rPr lang="de-DE" sz="600" dirty="0">
                <a:solidFill>
                  <a:srgbClr val="14447F"/>
                </a:solidFill>
                <a:latin typeface="CA Metro" pitchFamily="2" charset="77"/>
              </a:rPr>
              <a:t>aption CA METRO Regular 8pt</a:t>
            </a:r>
          </a:p>
        </p:txBody>
      </p:sp>
      <p:sp>
        <p:nvSpPr>
          <p:cNvPr id="66" name="Bildplatzhalter 5">
            <a:extLst>
              <a:ext uri="{FF2B5EF4-FFF2-40B4-BE49-F238E27FC236}">
                <a16:creationId xmlns:a16="http://schemas.microsoft.com/office/drawing/2014/main" id="{2EC66AAA-F7EF-437D-8222-C052646A58E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558964" y="7600197"/>
            <a:ext cx="1376364" cy="1516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8" name="Foliennummernplatzhalter 7">
            <a:extLst>
              <a:ext uri="{FF2B5EF4-FFF2-40B4-BE49-F238E27FC236}">
                <a16:creationId xmlns:a16="http://schemas.microsoft.com/office/drawing/2014/main" id="{382DC91A-C07F-42D9-97A1-ACCFEFD589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A8D6C7E-9272-4564-973B-0C7BCD30B940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accent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accent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accent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accent1"/>
              </a:solidFill>
              <a:latin typeface="CA Metro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0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&amp; half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B8B2943-EF1A-4C5D-951D-C44E6A59A7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63541" y="2686370"/>
            <a:ext cx="3051571" cy="64262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3375"/>
              </a:lnSpc>
              <a:spcBef>
                <a:spcPts val="0"/>
              </a:spcBef>
              <a:buNone/>
              <a:defRPr sz="3375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algn="ctr">
              <a:lnSpc>
                <a:spcPts val="4500"/>
              </a:lnSpc>
            </a:pP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HALF PAGE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DESIGN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WITH A PHOTO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CA METRO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EXTRA BOLD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45 PT</a:t>
            </a: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0DA6E51C-7D15-4C35-9B9E-21C665E80AF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95900" y="9144721"/>
            <a:ext cx="1562100" cy="859898"/>
            <a:chOff x="4448" y="3988"/>
            <a:chExt cx="1312" cy="375"/>
          </a:xfrm>
        </p:grpSpPr>
        <p:sp>
          <p:nvSpPr>
            <p:cNvPr id="16" name="AutoShape 3">
              <a:extLst>
                <a:ext uri="{FF2B5EF4-FFF2-40B4-BE49-F238E27FC236}">
                  <a16:creationId xmlns:a16="http://schemas.microsoft.com/office/drawing/2014/main" id="{B0835090-8ADD-4D89-9E8E-D81A77358CB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448" y="3988"/>
              <a:ext cx="1312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F099796-766E-4E8C-81C6-9C32DB51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" y="3988"/>
              <a:ext cx="1167" cy="332"/>
            </a:xfrm>
            <a:custGeom>
              <a:avLst/>
              <a:gdLst>
                <a:gd name="T0" fmla="*/ 0 w 10476"/>
                <a:gd name="T1" fmla="*/ 3004 h 3004"/>
                <a:gd name="T2" fmla="*/ 0 w 10476"/>
                <a:gd name="T3" fmla="*/ 3004 h 3004"/>
                <a:gd name="T4" fmla="*/ 10476 w 10476"/>
                <a:gd name="T5" fmla="*/ 3004 h 3004"/>
                <a:gd name="T6" fmla="*/ 10476 w 10476"/>
                <a:gd name="T7" fmla="*/ 0 h 3004"/>
                <a:gd name="T8" fmla="*/ 0 w 10476"/>
                <a:gd name="T9" fmla="*/ 3004 h 3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76" h="3004">
                  <a:moveTo>
                    <a:pt x="0" y="3004"/>
                  </a:moveTo>
                  <a:lnTo>
                    <a:pt x="0" y="3004"/>
                  </a:lnTo>
                  <a:lnTo>
                    <a:pt x="10476" y="3004"/>
                  </a:lnTo>
                  <a:lnTo>
                    <a:pt x="10476" y="0"/>
                  </a:lnTo>
                  <a:lnTo>
                    <a:pt x="0" y="3004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</p:grp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C0C0D731-6F88-4340-B025-B0B409E023E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-3"/>
            <a:ext cx="3428999" cy="9906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5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1" name="Foliennummernplatzhalter 7">
            <a:extLst>
              <a:ext uri="{FF2B5EF4-FFF2-40B4-BE49-F238E27FC236}">
                <a16:creationId xmlns:a16="http://schemas.microsoft.com/office/drawing/2014/main" id="{8A101738-5C78-4C0E-97CE-6945CFB2D8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87380F2-4DE7-4794-BBD5-A8C682BE29C6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5714F00-A99C-42C4-AFE7-8534D01620B1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C731ED5-DC43-4EB0-AEC9-C886A67E55A9}"/>
              </a:ext>
            </a:extLst>
          </p:cNvPr>
          <p:cNvSpPr txBox="1"/>
          <p:nvPr userDrawn="1"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6381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&amp; half slide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B8B2943-EF1A-4C5D-951D-C44E6A59A7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63541" y="2686370"/>
            <a:ext cx="3051571" cy="642623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3375"/>
              </a:lnSpc>
              <a:spcBef>
                <a:spcPts val="0"/>
              </a:spcBef>
              <a:buNone/>
              <a:defRPr sz="3375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algn="ctr">
              <a:lnSpc>
                <a:spcPts val="4500"/>
              </a:lnSpc>
            </a:pP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HALF PAGE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DESIGN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WITH A PHOTO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CA METRO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EXTRA BOLD</a:t>
            </a:r>
            <a:b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</a:br>
            <a:r>
              <a:rPr lang="de-DE" sz="3375" b="1" dirty="0">
                <a:solidFill>
                  <a:srgbClr val="193C7B"/>
                </a:solidFill>
                <a:latin typeface="CA Metro Black" pitchFamily="50" charset="0"/>
                <a:ea typeface="CA Metro ExtraBold" charset="0"/>
                <a:cs typeface="CA Metro ExtraBold" charset="0"/>
              </a:rPr>
              <a:t>45 PT</a:t>
            </a: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0DA6E51C-7D15-4C35-9B9E-21C665E80AF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95900" y="9144721"/>
            <a:ext cx="1562100" cy="859898"/>
            <a:chOff x="4448" y="3988"/>
            <a:chExt cx="1312" cy="375"/>
          </a:xfrm>
        </p:grpSpPr>
        <p:sp>
          <p:nvSpPr>
            <p:cNvPr id="16" name="AutoShape 3">
              <a:extLst>
                <a:ext uri="{FF2B5EF4-FFF2-40B4-BE49-F238E27FC236}">
                  <a16:creationId xmlns:a16="http://schemas.microsoft.com/office/drawing/2014/main" id="{B0835090-8ADD-4D89-9E8E-D81A77358CB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448" y="3988"/>
              <a:ext cx="1312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F099796-766E-4E8C-81C6-9C32DB51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" y="3988"/>
              <a:ext cx="1167" cy="332"/>
            </a:xfrm>
            <a:custGeom>
              <a:avLst/>
              <a:gdLst>
                <a:gd name="T0" fmla="*/ 0 w 10476"/>
                <a:gd name="T1" fmla="*/ 3004 h 3004"/>
                <a:gd name="T2" fmla="*/ 0 w 10476"/>
                <a:gd name="T3" fmla="*/ 3004 h 3004"/>
                <a:gd name="T4" fmla="*/ 10476 w 10476"/>
                <a:gd name="T5" fmla="*/ 3004 h 3004"/>
                <a:gd name="T6" fmla="*/ 10476 w 10476"/>
                <a:gd name="T7" fmla="*/ 0 h 3004"/>
                <a:gd name="T8" fmla="*/ 0 w 10476"/>
                <a:gd name="T9" fmla="*/ 3004 h 3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76" h="3004">
                  <a:moveTo>
                    <a:pt x="0" y="3004"/>
                  </a:moveTo>
                  <a:lnTo>
                    <a:pt x="0" y="3004"/>
                  </a:lnTo>
                  <a:lnTo>
                    <a:pt x="10476" y="3004"/>
                  </a:lnTo>
                  <a:lnTo>
                    <a:pt x="10476" y="0"/>
                  </a:lnTo>
                  <a:lnTo>
                    <a:pt x="0" y="3004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</p:grpSp>
      <p:sp>
        <p:nvSpPr>
          <p:cNvPr id="11" name="Foliennummernplatzhalter 7">
            <a:extLst>
              <a:ext uri="{FF2B5EF4-FFF2-40B4-BE49-F238E27FC236}">
                <a16:creationId xmlns:a16="http://schemas.microsoft.com/office/drawing/2014/main" id="{8A101738-5C78-4C0E-97CE-6945CFB2D8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93393A28-F7F3-4C4A-B6D8-1504C6D45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433817" cy="9906001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C2F3D4A4-3EBC-43F6-8986-38B5C8AB03B6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4C20FB-EA67-4600-84A9-84BAFD5E74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3433817" cy="9906001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4B00C2C-D477-47C0-B56D-B75E418BE5AD}"/>
              </a:ext>
            </a:extLst>
          </p:cNvPr>
          <p:cNvSpPr txBox="1"/>
          <p:nvPr userDrawn="1"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bg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bg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bg1"/>
              </a:solidFill>
              <a:latin typeface="CA Metro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5029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662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1FF236BD-28A3-4452-81AB-DA6F288A3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24" r="540"/>
          <a:stretch/>
        </p:blipFill>
        <p:spPr>
          <a:xfrm>
            <a:off x="0" y="-30239"/>
            <a:ext cx="6858000" cy="9936239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AB02A2E3-B378-46F6-A2EE-7C99BE4ED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824" r="540"/>
          <a:stretch/>
        </p:blipFill>
        <p:spPr>
          <a:xfrm>
            <a:off x="0" y="-30239"/>
            <a:ext cx="6858000" cy="99362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9128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0EFDCFE-C72A-4707-A1BF-D5AB1AB4457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>
              <a:buNone/>
              <a:defRPr sz="1350"/>
            </a:lvl1pPr>
          </a:lstStyle>
          <a:p>
            <a:r>
              <a:rPr lang="de-DE" dirty="0"/>
              <a:t>Click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icon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a </a:t>
            </a:r>
            <a:r>
              <a:rPr lang="de-DE" dirty="0" err="1"/>
              <a:t>picture</a:t>
            </a: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15957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_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27">
            <a:extLst>
              <a:ext uri="{FF2B5EF4-FFF2-40B4-BE49-F238E27FC236}">
                <a16:creationId xmlns:a16="http://schemas.microsoft.com/office/drawing/2014/main" id="{17D6AB73-7B9E-4949-A06C-6781F0CA36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2414815"/>
            <a:ext cx="6372225" cy="190874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/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CONTACT INFORMATION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0BD791D-4E38-40EC-9C45-B7D8F8184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73387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8B350879-23EF-4DD0-A671-31A769C6AED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568303" y="2611792"/>
            <a:ext cx="3051572" cy="419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575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DF9ACA7A-0C3F-4952-ACB9-31593820AA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9256" y="6902097"/>
            <a:ext cx="3042893" cy="230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sz="600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Caption CA METRO Regular 8pt</a:t>
            </a:r>
          </a:p>
        </p:txBody>
      </p:sp>
      <p:sp>
        <p:nvSpPr>
          <p:cNvPr id="11" name="Foliennummernplatzhalter 7">
            <a:extLst>
              <a:ext uri="{FF2B5EF4-FFF2-40B4-BE49-F238E27FC236}">
                <a16:creationId xmlns:a16="http://schemas.microsoft.com/office/drawing/2014/main" id="{731E7081-B69E-49CA-B331-51D5609CE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78961C55-2CD5-485C-8C27-85584534B2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2887" y="2560536"/>
            <a:ext cx="3051572" cy="65520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None/>
              <a:defRPr sz="1125"/>
            </a:lvl1pPr>
            <a:lvl2pPr marL="338138" indent="-136922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2pPr>
            <a:lvl3pPr marL="539354" indent="-13573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3pPr>
            <a:lvl4pPr marL="12001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4pPr>
            <a:lvl5pPr marL="15430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</p:txBody>
      </p:sp>
      <p:sp>
        <p:nvSpPr>
          <p:cNvPr id="9" name="Textplatzhalter 27">
            <a:extLst>
              <a:ext uri="{FF2B5EF4-FFF2-40B4-BE49-F238E27FC236}">
                <a16:creationId xmlns:a16="http://schemas.microsoft.com/office/drawing/2014/main" id="{1D68C5BE-F633-4D1E-89E7-4132A2DEC3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4755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enumeration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8B350879-23EF-4DD0-A671-31A769C6AED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568303" y="2611792"/>
            <a:ext cx="3051572" cy="419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575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DF9ACA7A-0C3F-4952-ACB9-31593820AA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9256" y="6902097"/>
            <a:ext cx="3042893" cy="230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sz="600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Caption CA METRO Regular 8pt</a:t>
            </a:r>
          </a:p>
        </p:txBody>
      </p:sp>
      <p:sp>
        <p:nvSpPr>
          <p:cNvPr id="11" name="Foliennummernplatzhalter 7">
            <a:extLst>
              <a:ext uri="{FF2B5EF4-FFF2-40B4-BE49-F238E27FC236}">
                <a16:creationId xmlns:a16="http://schemas.microsoft.com/office/drawing/2014/main" id="{731E7081-B69E-49CA-B331-51D5609CE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682A140C-CF81-4AAF-A2CF-4A9A76A58E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2887" y="2560536"/>
            <a:ext cx="3051572" cy="6552068"/>
          </a:xfrm>
          <a:prstGeom prst="rect">
            <a:avLst/>
          </a:prstGeom>
        </p:spPr>
        <p:txBody>
          <a:bodyPr lIns="0" tIns="0" rIns="0" bIns="0"/>
          <a:lstStyle>
            <a:lvl1pPr marL="135731" indent="-13573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1pPr>
            <a:lvl2pPr marL="338138" indent="-136922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2pPr>
            <a:lvl3pPr marL="539354" indent="-13573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3pPr>
            <a:lvl4pPr marL="12001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4pPr>
            <a:lvl5pPr marL="15430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5pPr>
          </a:lstStyle>
          <a:p>
            <a:pPr lvl="0"/>
            <a:r>
              <a:rPr lang="de-DE" dirty="0"/>
              <a:t>First </a:t>
            </a:r>
            <a:r>
              <a:rPr lang="de-DE" dirty="0" err="1"/>
              <a:t>layer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layer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layer</a:t>
            </a:r>
            <a:endParaRPr lang="de-DE" dirty="0"/>
          </a:p>
        </p:txBody>
      </p:sp>
      <p:sp>
        <p:nvSpPr>
          <p:cNvPr id="9" name="Textplatzhalter 27">
            <a:extLst>
              <a:ext uri="{FF2B5EF4-FFF2-40B4-BE49-F238E27FC236}">
                <a16:creationId xmlns:a16="http://schemas.microsoft.com/office/drawing/2014/main" id="{8C1EFF1F-F708-4AA2-84D6-B5DF76A48E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51129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_Me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5357AD6-A435-4B66-816A-6FCC1DBCC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4544568" y="8612010"/>
            <a:ext cx="2313432" cy="1307608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BF6C42E2-930D-403B-BC42-CE7CEB5AA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4525" y="9070983"/>
            <a:ext cx="760247" cy="571892"/>
          </a:xfrm>
          <a:prstGeom prst="rect">
            <a:avLst/>
          </a:prstGeom>
        </p:spPr>
      </p:pic>
      <p:sp>
        <p:nvSpPr>
          <p:cNvPr id="10" name="Bildplatzhalter 11">
            <a:extLst>
              <a:ext uri="{FF2B5EF4-FFF2-40B4-BE49-F238E27FC236}">
                <a16:creationId xmlns:a16="http://schemas.microsoft.com/office/drawing/2014/main" id="{6E9C1D6D-7911-4819-956B-FE687890193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568303" y="2611792"/>
            <a:ext cx="3051572" cy="419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575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3" name="Textplatzhalter 15">
            <a:extLst>
              <a:ext uri="{FF2B5EF4-FFF2-40B4-BE49-F238E27FC236}">
                <a16:creationId xmlns:a16="http://schemas.microsoft.com/office/drawing/2014/main" id="{3F10C2FF-7972-49B0-9EC2-92C74B60320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9256" y="6902097"/>
            <a:ext cx="3042893" cy="230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sz="600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Caption CA METRO Regular 8pt</a:t>
            </a:r>
          </a:p>
        </p:txBody>
      </p:sp>
      <p:sp>
        <p:nvSpPr>
          <p:cNvPr id="15" name="Foliennummernplatzhalter 7">
            <a:extLst>
              <a:ext uri="{FF2B5EF4-FFF2-40B4-BE49-F238E27FC236}">
                <a16:creationId xmlns:a16="http://schemas.microsoft.com/office/drawing/2014/main" id="{5A4AD993-FD77-4A51-83DE-3EEF573333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6DBEA43F-16B6-46A8-A682-AA33510F656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2887" y="2560536"/>
            <a:ext cx="3051572" cy="65520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None/>
              <a:defRPr sz="1125"/>
            </a:lvl1pPr>
            <a:lvl2pPr marL="338138" indent="-136922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2pPr>
            <a:lvl3pPr marL="539354" indent="-13573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3pPr>
            <a:lvl4pPr marL="12001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4pPr>
            <a:lvl5pPr marL="15430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</p:txBody>
      </p:sp>
      <p:sp>
        <p:nvSpPr>
          <p:cNvPr id="14" name="Textplatzhalter 27">
            <a:extLst>
              <a:ext uri="{FF2B5EF4-FFF2-40B4-BE49-F238E27FC236}">
                <a16:creationId xmlns:a16="http://schemas.microsoft.com/office/drawing/2014/main" id="{E996C930-788A-4BA5-AC41-E389CB684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TEXT WITH IMAGE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49748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_Mak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5357AD6-A435-4B66-816A-6FCC1DBCC3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8" r="2388" b="68955"/>
          <a:stretch/>
        </p:blipFill>
        <p:spPr>
          <a:xfrm>
            <a:off x="4544568" y="8612010"/>
            <a:ext cx="2313432" cy="1307608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8EB05A54-D021-4CFB-94A7-E4AD489AF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177" y="9072062"/>
            <a:ext cx="751880" cy="569731"/>
          </a:xfrm>
          <a:prstGeom prst="rect">
            <a:avLst/>
          </a:prstGeom>
        </p:spPr>
      </p:pic>
      <p:sp>
        <p:nvSpPr>
          <p:cNvPr id="14" name="Bildplatzhalter 11">
            <a:extLst>
              <a:ext uri="{FF2B5EF4-FFF2-40B4-BE49-F238E27FC236}">
                <a16:creationId xmlns:a16="http://schemas.microsoft.com/office/drawing/2014/main" id="{429C6301-AC7B-4DD8-B25F-8694B8AB57E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568303" y="2611792"/>
            <a:ext cx="3051572" cy="4193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575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5" name="Textplatzhalter 15">
            <a:extLst>
              <a:ext uri="{FF2B5EF4-FFF2-40B4-BE49-F238E27FC236}">
                <a16:creationId xmlns:a16="http://schemas.microsoft.com/office/drawing/2014/main" id="{009C2997-5BE2-43C3-B1A9-B0BFF1A986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9256" y="6902097"/>
            <a:ext cx="3042893" cy="230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6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de-DE" sz="600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Caption CA METRO Regular 8pt</a:t>
            </a:r>
          </a:p>
        </p:txBody>
      </p:sp>
      <p:sp>
        <p:nvSpPr>
          <p:cNvPr id="18" name="Foliennummernplatzhalter 7">
            <a:extLst>
              <a:ext uri="{FF2B5EF4-FFF2-40B4-BE49-F238E27FC236}">
                <a16:creationId xmlns:a16="http://schemas.microsoft.com/office/drawing/2014/main" id="{49006808-7AAD-407B-8CE8-2380D26AFF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A4DDB8B5-AE3D-4E97-9295-B6CB7929912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2887" y="2560536"/>
            <a:ext cx="3051572" cy="655206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1125"/>
            </a:lvl1pPr>
            <a:lvl2pPr marL="338138" indent="-136922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2pPr>
            <a:lvl3pPr marL="539354" indent="-13573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3pPr>
            <a:lvl4pPr marL="12001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4pPr>
            <a:lvl5pPr marL="1543050" indent="-171450">
              <a:buClr>
                <a:schemeClr val="tx1"/>
              </a:buClr>
              <a:buFont typeface="CA Metro" panose="00000500000000000000" pitchFamily="2" charset="0"/>
              <a:buChar char="̸"/>
              <a:defRPr sz="1125"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  <a:p>
            <a:pPr lvl="0"/>
            <a:endParaRPr lang="de-DE" dirty="0"/>
          </a:p>
        </p:txBody>
      </p:sp>
      <p:sp>
        <p:nvSpPr>
          <p:cNvPr id="10" name="Textplatzhalter 27">
            <a:extLst>
              <a:ext uri="{FF2B5EF4-FFF2-40B4-BE49-F238E27FC236}">
                <a16:creationId xmlns:a16="http://schemas.microsoft.com/office/drawing/2014/main" id="{926B9B03-DB2C-4B5C-8498-E15E04E5B5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TEXT WITH IMAGE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9562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5">
            <a:extLst>
              <a:ext uri="{FF2B5EF4-FFF2-40B4-BE49-F238E27FC236}">
                <a16:creationId xmlns:a16="http://schemas.microsoft.com/office/drawing/2014/main" id="{28DF2A35-DD4A-47CE-9484-D6D6C44A28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2888" y="2488755"/>
            <a:ext cx="6369261" cy="842085"/>
          </a:xfrm>
          <a:prstGeom prst="rect">
            <a:avLst/>
          </a:prstGeom>
        </p:spPr>
        <p:txBody>
          <a:bodyPr lIns="0" rIns="0" bIns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25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algn="ctr"/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Copy: CA METRO Regular 15pt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Lorem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ipsum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sit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amet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consetetur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sadipscing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b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</a:b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eirmod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tempor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invidunt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ut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labore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et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magna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aliquyam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erat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sed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diam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voluptua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.</a:t>
            </a:r>
            <a:endParaRPr lang="de-DE" sz="1125" dirty="0">
              <a:solidFill>
                <a:srgbClr val="14447F"/>
              </a:solidFill>
              <a:latin typeface="CA Metro" pitchFamily="2" charset="77"/>
              <a:ea typeface="CA Metro ExtraBold" charset="0"/>
              <a:cs typeface="CA Metro ExtraBold" charset="0"/>
            </a:endParaRPr>
          </a:p>
        </p:txBody>
      </p:sp>
      <p:sp>
        <p:nvSpPr>
          <p:cNvPr id="15" name="Bildplatzhalter 15">
            <a:extLst>
              <a:ext uri="{FF2B5EF4-FFF2-40B4-BE49-F238E27FC236}">
                <a16:creationId xmlns:a16="http://schemas.microsoft.com/office/drawing/2014/main" id="{1A11B15F-1F8B-4587-927A-D45DA1FED8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2887" y="4135961"/>
            <a:ext cx="2334512" cy="3804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9" name="Bildplatzhalter 15">
            <a:extLst>
              <a:ext uri="{FF2B5EF4-FFF2-40B4-BE49-F238E27FC236}">
                <a16:creationId xmlns:a16="http://schemas.microsoft.com/office/drawing/2014/main" id="{E1C34E6B-9B94-4D6A-8092-A7729716E5F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726532" y="3779772"/>
            <a:ext cx="1431131" cy="43833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0" name="Bildplatzhalter 15">
            <a:extLst>
              <a:ext uri="{FF2B5EF4-FFF2-40B4-BE49-F238E27FC236}">
                <a16:creationId xmlns:a16="http://schemas.microsoft.com/office/drawing/2014/main" id="{C4695549-74C6-485E-9065-9A11E97C106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293394" y="4135960"/>
            <a:ext cx="2321719" cy="38042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Ins="72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5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2" name="Foliennummernplatzhalter 7">
            <a:extLst>
              <a:ext uri="{FF2B5EF4-FFF2-40B4-BE49-F238E27FC236}">
                <a16:creationId xmlns:a16="http://schemas.microsoft.com/office/drawing/2014/main" id="{7DF1B271-1083-4703-81B1-82107A54EA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0" name="Textplatzhalter 27">
            <a:extLst>
              <a:ext uri="{FF2B5EF4-FFF2-40B4-BE49-F238E27FC236}">
                <a16:creationId xmlns:a16="http://schemas.microsoft.com/office/drawing/2014/main" id="{A6061149-4637-4E2B-A85B-9944F20636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0946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trapeze pictur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5">
            <a:extLst>
              <a:ext uri="{FF2B5EF4-FFF2-40B4-BE49-F238E27FC236}">
                <a16:creationId xmlns:a16="http://schemas.microsoft.com/office/drawing/2014/main" id="{28DF2A35-DD4A-47CE-9484-D6D6C44A28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2888" y="2488755"/>
            <a:ext cx="6369261" cy="842085"/>
          </a:xfrm>
          <a:prstGeom prst="rect">
            <a:avLst/>
          </a:prstGeom>
        </p:spPr>
        <p:txBody>
          <a:bodyPr lIns="0" rIns="0" bIns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25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algn="ctr"/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Copy: CA METRO Regular 15pt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Lorem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ipsum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sit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amet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consetetur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sadipscing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b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</a:b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eirmod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tempor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invidunt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ut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labore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et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dolore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magna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aliquyam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erat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, sed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diam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 </a:t>
            </a:r>
            <a:r>
              <a:rPr lang="de-DE" sz="1125" dirty="0" err="1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voluptua</a:t>
            </a:r>
            <a:r>
              <a:rPr lang="de-DE" sz="1125" dirty="0">
                <a:solidFill>
                  <a:srgbClr val="14447F"/>
                </a:solidFill>
                <a:latin typeface="CA Metro" pitchFamily="2" charset="77"/>
                <a:ea typeface="CA Metro" charset="0"/>
                <a:cs typeface="CA Metro" charset="0"/>
              </a:rPr>
              <a:t>.</a:t>
            </a:r>
            <a:endParaRPr lang="de-DE" sz="1125" dirty="0">
              <a:solidFill>
                <a:srgbClr val="14447F"/>
              </a:solidFill>
              <a:latin typeface="CA Metro" pitchFamily="2" charset="77"/>
              <a:ea typeface="CA Metro ExtraBold" charset="0"/>
              <a:cs typeface="CA Metro ExtraBold" charset="0"/>
            </a:endParaRPr>
          </a:p>
        </p:txBody>
      </p:sp>
      <p:sp>
        <p:nvSpPr>
          <p:cNvPr id="16" name="Bildplatzhalter 5">
            <a:extLst>
              <a:ext uri="{FF2B5EF4-FFF2-40B4-BE49-F238E27FC236}">
                <a16:creationId xmlns:a16="http://schemas.microsoft.com/office/drawing/2014/main" id="{2CEE08BD-83A9-4493-900B-E6735F611A1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188243" y="4712046"/>
            <a:ext cx="1403748" cy="3548873"/>
          </a:xfrm>
          <a:custGeom>
            <a:avLst/>
            <a:gdLst>
              <a:gd name="connsiteX0" fmla="*/ 0 w 1871664"/>
              <a:gd name="connsiteY0" fmla="*/ 0 h 1831012"/>
              <a:gd name="connsiteX1" fmla="*/ 1871664 w 1871664"/>
              <a:gd name="connsiteY1" fmla="*/ 0 h 1831012"/>
              <a:gd name="connsiteX2" fmla="*/ 1871664 w 1871664"/>
              <a:gd name="connsiteY2" fmla="*/ 1831012 h 1831012"/>
              <a:gd name="connsiteX3" fmla="*/ 0 w 1871664"/>
              <a:gd name="connsiteY3" fmla="*/ 1831012 h 1831012"/>
              <a:gd name="connsiteX4" fmla="*/ 0 w 1871664"/>
              <a:gd name="connsiteY4" fmla="*/ 0 h 1831012"/>
              <a:gd name="connsiteX0" fmla="*/ 0 w 1871664"/>
              <a:gd name="connsiteY0" fmla="*/ 0 h 2387158"/>
              <a:gd name="connsiteX1" fmla="*/ 1871664 w 1871664"/>
              <a:gd name="connsiteY1" fmla="*/ 0 h 2387158"/>
              <a:gd name="connsiteX2" fmla="*/ 1871664 w 1871664"/>
              <a:gd name="connsiteY2" fmla="*/ 1831012 h 2387158"/>
              <a:gd name="connsiteX3" fmla="*/ 0 w 1871664"/>
              <a:gd name="connsiteY3" fmla="*/ 2387158 h 2387158"/>
              <a:gd name="connsiteX4" fmla="*/ 0 w 1871664"/>
              <a:gd name="connsiteY4" fmla="*/ 0 h 238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664" h="2387158">
                <a:moveTo>
                  <a:pt x="0" y="0"/>
                </a:moveTo>
                <a:lnTo>
                  <a:pt x="1871664" y="0"/>
                </a:lnTo>
                <a:lnTo>
                  <a:pt x="1871664" y="1831012"/>
                </a:lnTo>
                <a:lnTo>
                  <a:pt x="0" y="23871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7" name="Bildplatzhalter 7">
            <a:extLst>
              <a:ext uri="{FF2B5EF4-FFF2-40B4-BE49-F238E27FC236}">
                <a16:creationId xmlns:a16="http://schemas.microsoft.com/office/drawing/2014/main" id="{85DABDFB-32A4-4088-9FB1-C2822D28DB0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714684" y="3990626"/>
            <a:ext cx="1442979" cy="5130490"/>
          </a:xfrm>
          <a:custGeom>
            <a:avLst/>
            <a:gdLst>
              <a:gd name="connsiteX0" fmla="*/ 0 w 1923972"/>
              <a:gd name="connsiteY0" fmla="*/ 0 h 3551878"/>
              <a:gd name="connsiteX1" fmla="*/ 1923972 w 1923972"/>
              <a:gd name="connsiteY1" fmla="*/ 0 h 3551878"/>
              <a:gd name="connsiteX2" fmla="*/ 1923972 w 1923972"/>
              <a:gd name="connsiteY2" fmla="*/ 3551878 h 3551878"/>
              <a:gd name="connsiteX3" fmla="*/ 0 w 1923972"/>
              <a:gd name="connsiteY3" fmla="*/ 3551878 h 3551878"/>
              <a:gd name="connsiteX4" fmla="*/ 0 w 1923972"/>
              <a:gd name="connsiteY4" fmla="*/ 0 h 3551878"/>
              <a:gd name="connsiteX0" fmla="*/ 0 w 1923972"/>
              <a:gd name="connsiteY0" fmla="*/ 0 h 3551878"/>
              <a:gd name="connsiteX1" fmla="*/ 1923972 w 1923972"/>
              <a:gd name="connsiteY1" fmla="*/ 0 h 3551878"/>
              <a:gd name="connsiteX2" fmla="*/ 1923972 w 1923972"/>
              <a:gd name="connsiteY2" fmla="*/ 2942278 h 3551878"/>
              <a:gd name="connsiteX3" fmla="*/ 0 w 1923972"/>
              <a:gd name="connsiteY3" fmla="*/ 3551878 h 3551878"/>
              <a:gd name="connsiteX4" fmla="*/ 0 w 1923972"/>
              <a:gd name="connsiteY4" fmla="*/ 0 h 35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3972" h="3551878">
                <a:moveTo>
                  <a:pt x="0" y="0"/>
                </a:moveTo>
                <a:lnTo>
                  <a:pt x="1923972" y="0"/>
                </a:lnTo>
                <a:lnTo>
                  <a:pt x="1923972" y="2942278"/>
                </a:lnTo>
                <a:lnTo>
                  <a:pt x="0" y="355187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8" name="Bildplatzhalter 5">
            <a:extLst>
              <a:ext uri="{FF2B5EF4-FFF2-40B4-BE49-F238E27FC236}">
                <a16:creationId xmlns:a16="http://schemas.microsoft.com/office/drawing/2014/main" id="{C0FB6484-B240-4B17-ADE5-C6DE973D27C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294061" y="4712047"/>
            <a:ext cx="1386100" cy="3449130"/>
          </a:xfrm>
          <a:custGeom>
            <a:avLst/>
            <a:gdLst>
              <a:gd name="connsiteX0" fmla="*/ 0 w 1871664"/>
              <a:gd name="connsiteY0" fmla="*/ 0 h 1831012"/>
              <a:gd name="connsiteX1" fmla="*/ 1871664 w 1871664"/>
              <a:gd name="connsiteY1" fmla="*/ 0 h 1831012"/>
              <a:gd name="connsiteX2" fmla="*/ 1871664 w 1871664"/>
              <a:gd name="connsiteY2" fmla="*/ 1831012 h 1831012"/>
              <a:gd name="connsiteX3" fmla="*/ 0 w 1871664"/>
              <a:gd name="connsiteY3" fmla="*/ 1831012 h 1831012"/>
              <a:gd name="connsiteX4" fmla="*/ 0 w 1871664"/>
              <a:gd name="connsiteY4" fmla="*/ 0 h 1831012"/>
              <a:gd name="connsiteX0" fmla="*/ 0 w 1871664"/>
              <a:gd name="connsiteY0" fmla="*/ 0 h 2387158"/>
              <a:gd name="connsiteX1" fmla="*/ 1871664 w 1871664"/>
              <a:gd name="connsiteY1" fmla="*/ 0 h 2387158"/>
              <a:gd name="connsiteX2" fmla="*/ 1871664 w 1871664"/>
              <a:gd name="connsiteY2" fmla="*/ 1831012 h 2387158"/>
              <a:gd name="connsiteX3" fmla="*/ 0 w 1871664"/>
              <a:gd name="connsiteY3" fmla="*/ 2387158 h 2387158"/>
              <a:gd name="connsiteX4" fmla="*/ 0 w 1871664"/>
              <a:gd name="connsiteY4" fmla="*/ 0 h 238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664" h="2387158">
                <a:moveTo>
                  <a:pt x="0" y="0"/>
                </a:moveTo>
                <a:lnTo>
                  <a:pt x="1871664" y="0"/>
                </a:lnTo>
                <a:lnTo>
                  <a:pt x="1871664" y="1831012"/>
                </a:lnTo>
                <a:lnTo>
                  <a:pt x="0" y="23871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3" name="Foliennummernplatzhalter 7">
            <a:extLst>
              <a:ext uri="{FF2B5EF4-FFF2-40B4-BE49-F238E27FC236}">
                <a16:creationId xmlns:a16="http://schemas.microsoft.com/office/drawing/2014/main" id="{303F0B7F-0B69-4011-A84A-A5AD099530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0" name="Textplatzhalter 27">
            <a:extLst>
              <a:ext uri="{FF2B5EF4-FFF2-40B4-BE49-F238E27FC236}">
                <a16:creationId xmlns:a16="http://schemas.microsoft.com/office/drawing/2014/main" id="{9B0D97E5-ADFF-4458-8409-1DDBC9C14D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76924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peze pictur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7">
            <a:extLst>
              <a:ext uri="{FF2B5EF4-FFF2-40B4-BE49-F238E27FC236}">
                <a16:creationId xmlns:a16="http://schemas.microsoft.com/office/drawing/2014/main" id="{303F0B7F-0B69-4011-A84A-A5AD099530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8" name="Textplatzhalter 27">
            <a:extLst>
              <a:ext uri="{FF2B5EF4-FFF2-40B4-BE49-F238E27FC236}">
                <a16:creationId xmlns:a16="http://schemas.microsoft.com/office/drawing/2014/main" id="{560A320C-529B-4797-AC5C-D9B4C9FB87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F209605-CDDC-498F-862E-3D761683775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223820" y="2627700"/>
            <a:ext cx="1392943" cy="3697856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6F7392CC-AE2D-4D90-9363-D1BBD0ADF14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569588" y="5144169"/>
            <a:ext cx="1393341" cy="3697856"/>
          </a:xfrm>
          <a:prstGeom prst="rect">
            <a:avLst/>
          </a:prstGeom>
          <a:solidFill>
            <a:srgbClr val="BACCDB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56214FFF-277F-46A7-9342-1BC8B8E3114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898078" y="2627700"/>
            <a:ext cx="1392943" cy="3697856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FA96B635-99AC-4FE1-A286-5583A16CFE0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5626" y="5144169"/>
            <a:ext cx="1392930" cy="3697856"/>
          </a:xfrm>
          <a:prstGeom prst="rect">
            <a:avLst/>
          </a:prstGeom>
          <a:solidFill>
            <a:srgbClr val="BACCDB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7" name="Bildplatzhalter 4">
            <a:extLst>
              <a:ext uri="{FF2B5EF4-FFF2-40B4-BE49-F238E27FC236}">
                <a16:creationId xmlns:a16="http://schemas.microsoft.com/office/drawing/2014/main" id="{35575CEE-C2E5-403C-A36B-087CE5EE99A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569588" y="2618318"/>
            <a:ext cx="1394257" cy="3379354"/>
          </a:xfrm>
          <a:custGeom>
            <a:avLst/>
            <a:gdLst>
              <a:gd name="connsiteX0" fmla="*/ 0 w 1855101"/>
              <a:gd name="connsiteY0" fmla="*/ 0 h 1792476"/>
              <a:gd name="connsiteX1" fmla="*/ 1855101 w 1855101"/>
              <a:gd name="connsiteY1" fmla="*/ 0 h 1792476"/>
              <a:gd name="connsiteX2" fmla="*/ 1855101 w 1855101"/>
              <a:gd name="connsiteY2" fmla="*/ 1792476 h 1792476"/>
              <a:gd name="connsiteX3" fmla="*/ 0 w 1855101"/>
              <a:gd name="connsiteY3" fmla="*/ 1792476 h 1792476"/>
              <a:gd name="connsiteX4" fmla="*/ 0 w 1855101"/>
              <a:gd name="connsiteY4" fmla="*/ 0 h 1792476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79247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80009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009" h="2339553">
                <a:moveTo>
                  <a:pt x="3908" y="0"/>
                </a:moveTo>
                <a:lnTo>
                  <a:pt x="1859009" y="0"/>
                </a:lnTo>
                <a:lnTo>
                  <a:pt x="1859009" y="1800096"/>
                </a:lnTo>
                <a:lnTo>
                  <a:pt x="0" y="2339553"/>
                </a:lnTo>
                <a:cubicBezTo>
                  <a:pt x="1303" y="1559702"/>
                  <a:pt x="2605" y="779851"/>
                  <a:pt x="390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lIns="72000" tIns="72000" rIns="0" bIns="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9" name="Textplatzhalter 36">
            <a:extLst>
              <a:ext uri="{FF2B5EF4-FFF2-40B4-BE49-F238E27FC236}">
                <a16:creationId xmlns:a16="http://schemas.microsoft.com/office/drawing/2014/main" id="{2DE7EEBA-ED2F-4450-80F5-E2ADF8FD225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20757" y="2906634"/>
            <a:ext cx="1391618" cy="337812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NAME </a:t>
            </a:r>
            <a:r>
              <a:rPr lang="de-DE" dirty="0" err="1"/>
              <a:t>surname</a:t>
            </a:r>
            <a:endParaRPr lang="de-DE" dirty="0"/>
          </a:p>
        </p:txBody>
      </p:sp>
      <p:sp>
        <p:nvSpPr>
          <p:cNvPr id="20" name="Textplatzhalter 36">
            <a:extLst>
              <a:ext uri="{FF2B5EF4-FFF2-40B4-BE49-F238E27FC236}">
                <a16:creationId xmlns:a16="http://schemas.microsoft.com/office/drawing/2014/main" id="{3412E608-8987-485A-BA35-17A29BF320D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66581" y="6162798"/>
            <a:ext cx="1391218" cy="267922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NAME </a:t>
            </a:r>
            <a:r>
              <a:rPr lang="de-DE" dirty="0" err="1"/>
              <a:t>surname</a:t>
            </a:r>
            <a:endParaRPr lang="de-DE" dirty="0"/>
          </a:p>
        </p:txBody>
      </p:sp>
      <p:sp>
        <p:nvSpPr>
          <p:cNvPr id="21" name="Textplatzhalter 36">
            <a:extLst>
              <a:ext uri="{FF2B5EF4-FFF2-40B4-BE49-F238E27FC236}">
                <a16:creationId xmlns:a16="http://schemas.microsoft.com/office/drawing/2014/main" id="{D2502885-A58B-4AD4-BFFC-7D2B67C78DC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899403" y="2906633"/>
            <a:ext cx="1391618" cy="337812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NAME </a:t>
            </a:r>
            <a:r>
              <a:rPr lang="de-DE" dirty="0" err="1"/>
              <a:t>surname</a:t>
            </a:r>
            <a:endParaRPr lang="de-DE" dirty="0"/>
          </a:p>
        </p:txBody>
      </p:sp>
      <p:sp>
        <p:nvSpPr>
          <p:cNvPr id="22" name="Bildplatzhalter 62">
            <a:extLst>
              <a:ext uri="{FF2B5EF4-FFF2-40B4-BE49-F238E27FC236}">
                <a16:creationId xmlns:a16="http://schemas.microsoft.com/office/drawing/2014/main" id="{1EF236F2-7A4C-4B27-B173-FD865CB9CC7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902465" y="5463896"/>
            <a:ext cx="1388556" cy="3378127"/>
          </a:xfrm>
          <a:custGeom>
            <a:avLst/>
            <a:gdLst>
              <a:gd name="connsiteX0" fmla="*/ 0 w 1864131"/>
              <a:gd name="connsiteY0" fmla="*/ 0 h 1792477"/>
              <a:gd name="connsiteX1" fmla="*/ 1864131 w 1864131"/>
              <a:gd name="connsiteY1" fmla="*/ 0 h 1792477"/>
              <a:gd name="connsiteX2" fmla="*/ 1864131 w 1864131"/>
              <a:gd name="connsiteY2" fmla="*/ 1792477 h 1792477"/>
              <a:gd name="connsiteX3" fmla="*/ 0 w 1864131"/>
              <a:gd name="connsiteY3" fmla="*/ 1792477 h 1792477"/>
              <a:gd name="connsiteX4" fmla="*/ 0 w 1864131"/>
              <a:gd name="connsiteY4" fmla="*/ 0 h 1792477"/>
              <a:gd name="connsiteX0" fmla="*/ 0 w 1867148"/>
              <a:gd name="connsiteY0" fmla="*/ 546226 h 2338703"/>
              <a:gd name="connsiteX1" fmla="*/ 1867148 w 1867148"/>
              <a:gd name="connsiteY1" fmla="*/ 0 h 2338703"/>
              <a:gd name="connsiteX2" fmla="*/ 1864131 w 1867148"/>
              <a:gd name="connsiteY2" fmla="*/ 2338703 h 2338703"/>
              <a:gd name="connsiteX3" fmla="*/ 0 w 1867148"/>
              <a:gd name="connsiteY3" fmla="*/ 2338703 h 2338703"/>
              <a:gd name="connsiteX4" fmla="*/ 0 w 1867148"/>
              <a:gd name="connsiteY4" fmla="*/ 546226 h 23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7148" h="2338703">
                <a:moveTo>
                  <a:pt x="0" y="546226"/>
                </a:moveTo>
                <a:lnTo>
                  <a:pt x="1867148" y="0"/>
                </a:lnTo>
                <a:cubicBezTo>
                  <a:pt x="1866142" y="779568"/>
                  <a:pt x="1865137" y="1559135"/>
                  <a:pt x="1864131" y="2338703"/>
                </a:cubicBezTo>
                <a:lnTo>
                  <a:pt x="0" y="2338703"/>
                </a:lnTo>
                <a:lnTo>
                  <a:pt x="0" y="54622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1800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4" name="Bildplatzhalter 62">
            <a:extLst>
              <a:ext uri="{FF2B5EF4-FFF2-40B4-BE49-F238E27FC236}">
                <a16:creationId xmlns:a16="http://schemas.microsoft.com/office/drawing/2014/main" id="{7BC9B28C-CF9B-45A0-8A3D-B1AA0D07D5EF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223422" y="5463898"/>
            <a:ext cx="1393341" cy="3378127"/>
          </a:xfrm>
          <a:custGeom>
            <a:avLst/>
            <a:gdLst>
              <a:gd name="connsiteX0" fmla="*/ 0 w 1864131"/>
              <a:gd name="connsiteY0" fmla="*/ 0 h 1792477"/>
              <a:gd name="connsiteX1" fmla="*/ 1864131 w 1864131"/>
              <a:gd name="connsiteY1" fmla="*/ 0 h 1792477"/>
              <a:gd name="connsiteX2" fmla="*/ 1864131 w 1864131"/>
              <a:gd name="connsiteY2" fmla="*/ 1792477 h 1792477"/>
              <a:gd name="connsiteX3" fmla="*/ 0 w 1864131"/>
              <a:gd name="connsiteY3" fmla="*/ 1792477 h 1792477"/>
              <a:gd name="connsiteX4" fmla="*/ 0 w 1864131"/>
              <a:gd name="connsiteY4" fmla="*/ 0 h 1792477"/>
              <a:gd name="connsiteX0" fmla="*/ 0 w 1867148"/>
              <a:gd name="connsiteY0" fmla="*/ 546226 h 2338703"/>
              <a:gd name="connsiteX1" fmla="*/ 1867148 w 1867148"/>
              <a:gd name="connsiteY1" fmla="*/ 0 h 2338703"/>
              <a:gd name="connsiteX2" fmla="*/ 1864131 w 1867148"/>
              <a:gd name="connsiteY2" fmla="*/ 2338703 h 2338703"/>
              <a:gd name="connsiteX3" fmla="*/ 0 w 1867148"/>
              <a:gd name="connsiteY3" fmla="*/ 2338703 h 2338703"/>
              <a:gd name="connsiteX4" fmla="*/ 0 w 1867148"/>
              <a:gd name="connsiteY4" fmla="*/ 546226 h 23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7148" h="2338703">
                <a:moveTo>
                  <a:pt x="0" y="546226"/>
                </a:moveTo>
                <a:lnTo>
                  <a:pt x="1867148" y="0"/>
                </a:lnTo>
                <a:cubicBezTo>
                  <a:pt x="1866142" y="779568"/>
                  <a:pt x="1865137" y="1559135"/>
                  <a:pt x="1864131" y="2338703"/>
                </a:cubicBezTo>
                <a:lnTo>
                  <a:pt x="0" y="2338703"/>
                </a:lnTo>
                <a:lnTo>
                  <a:pt x="0" y="54622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1800000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5DB31F-B73F-4B58-830A-2E18E64E50D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246024" y="2618318"/>
            <a:ext cx="1394257" cy="3379354"/>
          </a:xfrm>
          <a:custGeom>
            <a:avLst/>
            <a:gdLst>
              <a:gd name="connsiteX0" fmla="*/ 0 w 1855101"/>
              <a:gd name="connsiteY0" fmla="*/ 0 h 1792476"/>
              <a:gd name="connsiteX1" fmla="*/ 1855101 w 1855101"/>
              <a:gd name="connsiteY1" fmla="*/ 0 h 1792476"/>
              <a:gd name="connsiteX2" fmla="*/ 1855101 w 1855101"/>
              <a:gd name="connsiteY2" fmla="*/ 1792476 h 1792476"/>
              <a:gd name="connsiteX3" fmla="*/ 0 w 1855101"/>
              <a:gd name="connsiteY3" fmla="*/ 1792476 h 1792476"/>
              <a:gd name="connsiteX4" fmla="*/ 0 w 1855101"/>
              <a:gd name="connsiteY4" fmla="*/ 0 h 1792476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79247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80009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009" h="2339553">
                <a:moveTo>
                  <a:pt x="3908" y="0"/>
                </a:moveTo>
                <a:lnTo>
                  <a:pt x="1859009" y="0"/>
                </a:lnTo>
                <a:lnTo>
                  <a:pt x="1859009" y="1800096"/>
                </a:lnTo>
                <a:lnTo>
                  <a:pt x="0" y="2339553"/>
                </a:lnTo>
                <a:cubicBezTo>
                  <a:pt x="1303" y="1559702"/>
                  <a:pt x="2605" y="779851"/>
                  <a:pt x="390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lIns="72000" tIns="72000" rIns="0" bIns="0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26" name="Textplatzhalter 36">
            <a:extLst>
              <a:ext uri="{FF2B5EF4-FFF2-40B4-BE49-F238E27FC236}">
                <a16:creationId xmlns:a16="http://schemas.microsoft.com/office/drawing/2014/main" id="{DA1D7625-3644-4300-890C-8A4831CE8C9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9063" y="6162798"/>
            <a:ext cx="1391218" cy="26792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NAME </a:t>
            </a:r>
            <a:r>
              <a:rPr lang="de-DE" dirty="0" err="1"/>
              <a:t>surname</a:t>
            </a: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880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86760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peze pictures +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7">
            <a:extLst>
              <a:ext uri="{FF2B5EF4-FFF2-40B4-BE49-F238E27FC236}">
                <a16:creationId xmlns:a16="http://schemas.microsoft.com/office/drawing/2014/main" id="{303F0B7F-0B69-4011-A84A-A5AD099530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15" name="Textplatzhalter 27">
            <a:extLst>
              <a:ext uri="{FF2B5EF4-FFF2-40B4-BE49-F238E27FC236}">
                <a16:creationId xmlns:a16="http://schemas.microsoft.com/office/drawing/2014/main" id="{D3671512-7B71-4C0C-89E0-DA51F2110D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888" y="637293"/>
            <a:ext cx="6372225" cy="119642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sz="2550" b="1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de-DE" sz="2550" b="1" dirty="0">
                <a:solidFill>
                  <a:srgbClr val="14447F"/>
                </a:solidFill>
                <a:latin typeface="CA Metro ExtraBold" pitchFamily="2" charset="77"/>
                <a:ea typeface="CA Metro ExtraBold" charset="0"/>
                <a:cs typeface="CA Metro ExtraBold" charset="0"/>
              </a:rPr>
              <a:t>HEADLINE CA METRO EXTRA BOLD</a:t>
            </a:r>
            <a:r>
              <a:rPr lang="de-DE" sz="2550" b="1" dirty="0">
                <a:solidFill>
                  <a:srgbClr val="14447F"/>
                </a:solidFill>
                <a:latin typeface="CA Metro ExtraBold" charset="0"/>
                <a:ea typeface="CA Metro ExtraBold" charset="0"/>
                <a:cs typeface="CA Metro ExtraBold" charset="0"/>
              </a:rPr>
              <a:t> 34PT</a:t>
            </a:r>
          </a:p>
        </p:txBody>
      </p: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CC6AFCD8-1885-450C-86D7-6C808C0FF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45712" y="2627731"/>
            <a:ext cx="1397864" cy="5141031"/>
          </a:xfrm>
          <a:prstGeom prst="rect">
            <a:avLst/>
          </a:prstGeom>
          <a:solidFill>
            <a:srgbClr val="BACCDB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ACBCF7C8-0687-4C39-BA8B-E32EC96E912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99523" y="3700994"/>
            <a:ext cx="1397995" cy="5141031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386A2CA0-7ACC-4E9F-A751-BED4275F655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190914" y="3700992"/>
            <a:ext cx="1398666" cy="5141031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CDB73B7B-23DC-43FA-87C3-A27500E0870C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189996" y="2611792"/>
            <a:ext cx="1398575" cy="2141853"/>
          </a:xfrm>
          <a:custGeom>
            <a:avLst/>
            <a:gdLst>
              <a:gd name="connsiteX0" fmla="*/ 0 w 1855101"/>
              <a:gd name="connsiteY0" fmla="*/ 0 h 1792476"/>
              <a:gd name="connsiteX1" fmla="*/ 1855101 w 1855101"/>
              <a:gd name="connsiteY1" fmla="*/ 0 h 1792476"/>
              <a:gd name="connsiteX2" fmla="*/ 1855101 w 1855101"/>
              <a:gd name="connsiteY2" fmla="*/ 1792476 h 1792476"/>
              <a:gd name="connsiteX3" fmla="*/ 0 w 1855101"/>
              <a:gd name="connsiteY3" fmla="*/ 1792476 h 1792476"/>
              <a:gd name="connsiteX4" fmla="*/ 0 w 1855101"/>
              <a:gd name="connsiteY4" fmla="*/ 0 h 1792476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79247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80009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  <a:gd name="connsiteX0" fmla="*/ 585 w 1855686"/>
              <a:gd name="connsiteY0" fmla="*/ 0 h 2883660"/>
              <a:gd name="connsiteX1" fmla="*/ 1855686 w 1855686"/>
              <a:gd name="connsiteY1" fmla="*/ 0 h 2883660"/>
              <a:gd name="connsiteX2" fmla="*/ 1855686 w 1855686"/>
              <a:gd name="connsiteY2" fmla="*/ 1800096 h 2883660"/>
              <a:gd name="connsiteX3" fmla="*/ 0 w 1855686"/>
              <a:gd name="connsiteY3" fmla="*/ 2883660 h 2883660"/>
              <a:gd name="connsiteX4" fmla="*/ 585 w 1855686"/>
              <a:gd name="connsiteY4" fmla="*/ 0 h 2883660"/>
              <a:gd name="connsiteX0" fmla="*/ 3430 w 1858531"/>
              <a:gd name="connsiteY0" fmla="*/ 0 h 2878113"/>
              <a:gd name="connsiteX1" fmla="*/ 1858531 w 1858531"/>
              <a:gd name="connsiteY1" fmla="*/ 0 h 2878113"/>
              <a:gd name="connsiteX2" fmla="*/ 1858531 w 1858531"/>
              <a:gd name="connsiteY2" fmla="*/ 1800096 h 2878113"/>
              <a:gd name="connsiteX3" fmla="*/ 0 w 1858531"/>
              <a:gd name="connsiteY3" fmla="*/ 2878113 h 2878113"/>
              <a:gd name="connsiteX4" fmla="*/ 3430 w 1858531"/>
              <a:gd name="connsiteY4" fmla="*/ 0 h 287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531" h="2878113">
                <a:moveTo>
                  <a:pt x="3430" y="0"/>
                </a:moveTo>
                <a:lnTo>
                  <a:pt x="1858531" y="0"/>
                </a:lnTo>
                <a:lnTo>
                  <a:pt x="1858531" y="1800096"/>
                </a:lnTo>
                <a:lnTo>
                  <a:pt x="0" y="2878113"/>
                </a:lnTo>
                <a:cubicBezTo>
                  <a:pt x="1303" y="2098262"/>
                  <a:pt x="2127" y="779851"/>
                  <a:pt x="34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lIns="72000" tIns="72000" rIns="0" bIns="0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D692C6EC-7A76-4315-B7B6-6FAA0C371431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99533" y="2611792"/>
            <a:ext cx="1397995" cy="2170590"/>
          </a:xfrm>
          <a:custGeom>
            <a:avLst/>
            <a:gdLst>
              <a:gd name="connsiteX0" fmla="*/ 0 w 1855101"/>
              <a:gd name="connsiteY0" fmla="*/ 0 h 1792476"/>
              <a:gd name="connsiteX1" fmla="*/ 1855101 w 1855101"/>
              <a:gd name="connsiteY1" fmla="*/ 0 h 1792476"/>
              <a:gd name="connsiteX2" fmla="*/ 1855101 w 1855101"/>
              <a:gd name="connsiteY2" fmla="*/ 1792476 h 1792476"/>
              <a:gd name="connsiteX3" fmla="*/ 0 w 1855101"/>
              <a:gd name="connsiteY3" fmla="*/ 1792476 h 1792476"/>
              <a:gd name="connsiteX4" fmla="*/ 0 w 1855101"/>
              <a:gd name="connsiteY4" fmla="*/ 0 h 1792476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79247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  <a:gd name="connsiteX0" fmla="*/ 3908 w 1859009"/>
              <a:gd name="connsiteY0" fmla="*/ 0 h 2339553"/>
              <a:gd name="connsiteX1" fmla="*/ 1859009 w 1859009"/>
              <a:gd name="connsiteY1" fmla="*/ 0 h 2339553"/>
              <a:gd name="connsiteX2" fmla="*/ 1859009 w 1859009"/>
              <a:gd name="connsiteY2" fmla="*/ 1800096 h 2339553"/>
              <a:gd name="connsiteX3" fmla="*/ 0 w 1859009"/>
              <a:gd name="connsiteY3" fmla="*/ 2339553 h 2339553"/>
              <a:gd name="connsiteX4" fmla="*/ 3908 w 1859009"/>
              <a:gd name="connsiteY4" fmla="*/ 0 h 2339553"/>
              <a:gd name="connsiteX0" fmla="*/ 585 w 1855686"/>
              <a:gd name="connsiteY0" fmla="*/ 0 h 2883660"/>
              <a:gd name="connsiteX1" fmla="*/ 1855686 w 1855686"/>
              <a:gd name="connsiteY1" fmla="*/ 0 h 2883660"/>
              <a:gd name="connsiteX2" fmla="*/ 1855686 w 1855686"/>
              <a:gd name="connsiteY2" fmla="*/ 1800096 h 2883660"/>
              <a:gd name="connsiteX3" fmla="*/ 0 w 1855686"/>
              <a:gd name="connsiteY3" fmla="*/ 2883660 h 2883660"/>
              <a:gd name="connsiteX4" fmla="*/ 585 w 1855686"/>
              <a:gd name="connsiteY4" fmla="*/ 0 h 2883660"/>
              <a:gd name="connsiteX0" fmla="*/ 3430 w 1858531"/>
              <a:gd name="connsiteY0" fmla="*/ 0 h 2878113"/>
              <a:gd name="connsiteX1" fmla="*/ 1858531 w 1858531"/>
              <a:gd name="connsiteY1" fmla="*/ 0 h 2878113"/>
              <a:gd name="connsiteX2" fmla="*/ 1858531 w 1858531"/>
              <a:gd name="connsiteY2" fmla="*/ 1800096 h 2878113"/>
              <a:gd name="connsiteX3" fmla="*/ 0 w 1858531"/>
              <a:gd name="connsiteY3" fmla="*/ 2878113 h 2878113"/>
              <a:gd name="connsiteX4" fmla="*/ 3430 w 1858531"/>
              <a:gd name="connsiteY4" fmla="*/ 0 h 2878113"/>
              <a:gd name="connsiteX0" fmla="*/ 3430 w 1858531"/>
              <a:gd name="connsiteY0" fmla="*/ 0 h 2878113"/>
              <a:gd name="connsiteX1" fmla="*/ 1858531 w 1858531"/>
              <a:gd name="connsiteY1" fmla="*/ 0 h 2878113"/>
              <a:gd name="connsiteX2" fmla="*/ 1858531 w 1858531"/>
              <a:gd name="connsiteY2" fmla="*/ 1815496 h 2878113"/>
              <a:gd name="connsiteX3" fmla="*/ 0 w 1858531"/>
              <a:gd name="connsiteY3" fmla="*/ 2878113 h 2878113"/>
              <a:gd name="connsiteX4" fmla="*/ 3430 w 1858531"/>
              <a:gd name="connsiteY4" fmla="*/ 0 h 2878113"/>
              <a:gd name="connsiteX0" fmla="*/ 3430 w 1858531"/>
              <a:gd name="connsiteY0" fmla="*/ 0 h 2893513"/>
              <a:gd name="connsiteX1" fmla="*/ 1858531 w 1858531"/>
              <a:gd name="connsiteY1" fmla="*/ 0 h 2893513"/>
              <a:gd name="connsiteX2" fmla="*/ 1858531 w 1858531"/>
              <a:gd name="connsiteY2" fmla="*/ 1815496 h 2893513"/>
              <a:gd name="connsiteX3" fmla="*/ 0 w 1858531"/>
              <a:gd name="connsiteY3" fmla="*/ 2893513 h 2893513"/>
              <a:gd name="connsiteX4" fmla="*/ 3430 w 1858531"/>
              <a:gd name="connsiteY4" fmla="*/ 0 h 289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531" h="2893513">
                <a:moveTo>
                  <a:pt x="3430" y="0"/>
                </a:moveTo>
                <a:lnTo>
                  <a:pt x="1858531" y="0"/>
                </a:lnTo>
                <a:lnTo>
                  <a:pt x="1858531" y="1815496"/>
                </a:lnTo>
                <a:lnTo>
                  <a:pt x="0" y="2893513"/>
                </a:lnTo>
                <a:cubicBezTo>
                  <a:pt x="1303" y="2113662"/>
                  <a:pt x="2127" y="779851"/>
                  <a:pt x="34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lIns="72000" tIns="72000" rIns="0" bIns="0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7" name="Bildplatzhalter 62">
            <a:extLst>
              <a:ext uri="{FF2B5EF4-FFF2-40B4-BE49-F238E27FC236}">
                <a16:creationId xmlns:a16="http://schemas.microsoft.com/office/drawing/2014/main" id="{8E5F9AD2-6CCA-4DAD-8B7E-080FD321FF95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2745713" y="6695500"/>
            <a:ext cx="1397864" cy="2146524"/>
          </a:xfrm>
          <a:custGeom>
            <a:avLst/>
            <a:gdLst>
              <a:gd name="connsiteX0" fmla="*/ 0 w 1864131"/>
              <a:gd name="connsiteY0" fmla="*/ 0 h 1792477"/>
              <a:gd name="connsiteX1" fmla="*/ 1864131 w 1864131"/>
              <a:gd name="connsiteY1" fmla="*/ 0 h 1792477"/>
              <a:gd name="connsiteX2" fmla="*/ 1864131 w 1864131"/>
              <a:gd name="connsiteY2" fmla="*/ 1792477 h 1792477"/>
              <a:gd name="connsiteX3" fmla="*/ 0 w 1864131"/>
              <a:gd name="connsiteY3" fmla="*/ 1792477 h 1792477"/>
              <a:gd name="connsiteX4" fmla="*/ 0 w 1864131"/>
              <a:gd name="connsiteY4" fmla="*/ 0 h 1792477"/>
              <a:gd name="connsiteX0" fmla="*/ 0 w 1867148"/>
              <a:gd name="connsiteY0" fmla="*/ 546226 h 2338703"/>
              <a:gd name="connsiteX1" fmla="*/ 1867148 w 1867148"/>
              <a:gd name="connsiteY1" fmla="*/ 0 h 2338703"/>
              <a:gd name="connsiteX2" fmla="*/ 1864131 w 1867148"/>
              <a:gd name="connsiteY2" fmla="*/ 2338703 h 2338703"/>
              <a:gd name="connsiteX3" fmla="*/ 0 w 1867148"/>
              <a:gd name="connsiteY3" fmla="*/ 2338703 h 2338703"/>
              <a:gd name="connsiteX4" fmla="*/ 0 w 1867148"/>
              <a:gd name="connsiteY4" fmla="*/ 546226 h 2338703"/>
              <a:gd name="connsiteX0" fmla="*/ 0 w 1867148"/>
              <a:gd name="connsiteY0" fmla="*/ 1039629 h 2832106"/>
              <a:gd name="connsiteX1" fmla="*/ 1867148 w 1867148"/>
              <a:gd name="connsiteY1" fmla="*/ 0 h 2832106"/>
              <a:gd name="connsiteX2" fmla="*/ 1864131 w 1867148"/>
              <a:gd name="connsiteY2" fmla="*/ 2832106 h 2832106"/>
              <a:gd name="connsiteX3" fmla="*/ 0 w 1867148"/>
              <a:gd name="connsiteY3" fmla="*/ 2832106 h 2832106"/>
              <a:gd name="connsiteX4" fmla="*/ 0 w 1867148"/>
              <a:gd name="connsiteY4" fmla="*/ 1039629 h 28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7148" h="2832106">
                <a:moveTo>
                  <a:pt x="0" y="1039629"/>
                </a:moveTo>
                <a:lnTo>
                  <a:pt x="1867148" y="0"/>
                </a:lnTo>
                <a:cubicBezTo>
                  <a:pt x="1866142" y="779568"/>
                  <a:pt x="1865137" y="2052538"/>
                  <a:pt x="1864131" y="2832106"/>
                </a:cubicBezTo>
                <a:lnTo>
                  <a:pt x="0" y="2832106"/>
                </a:lnTo>
                <a:lnTo>
                  <a:pt x="0" y="10396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936000"/>
          <a:lstStyle>
            <a:lvl1pPr marL="0" indent="0" algn="l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18" name="Textplatzhalter 36">
            <a:extLst>
              <a:ext uri="{FF2B5EF4-FFF2-40B4-BE49-F238E27FC236}">
                <a16:creationId xmlns:a16="http://schemas.microsoft.com/office/drawing/2014/main" id="{1DE7895B-000C-4B0C-84A7-2340199768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44627" y="2919913"/>
            <a:ext cx="1393832" cy="4592137"/>
          </a:xfrm>
          <a:prstGeom prst="rect">
            <a:avLst/>
          </a:prstGeom>
        </p:spPr>
        <p:txBody>
          <a:bodyPr lIns="180000" tIns="0" rIns="10800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9" name="Textplatzhalter 36">
            <a:extLst>
              <a:ext uri="{FF2B5EF4-FFF2-40B4-BE49-F238E27FC236}">
                <a16:creationId xmlns:a16="http://schemas.microsoft.com/office/drawing/2014/main" id="{15B8C50A-B964-4146-9955-10B8CF04A6E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303697" y="4750612"/>
            <a:ext cx="1393821" cy="4091411"/>
          </a:xfrm>
          <a:prstGeom prst="rect">
            <a:avLst/>
          </a:prstGeom>
        </p:spPr>
        <p:txBody>
          <a:bodyPr lIns="180000" tIns="0" rIns="10800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20" name="Textplatzhalter 36">
            <a:extLst>
              <a:ext uri="{FF2B5EF4-FFF2-40B4-BE49-F238E27FC236}">
                <a16:creationId xmlns:a16="http://schemas.microsoft.com/office/drawing/2014/main" id="{08EC7F55-1894-4CDE-850B-73EC708598A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190914" y="4750612"/>
            <a:ext cx="1398666" cy="4091411"/>
          </a:xfrm>
          <a:prstGeom prst="rect">
            <a:avLst/>
          </a:prstGeom>
        </p:spPr>
        <p:txBody>
          <a:bodyPr lIns="180000" tIns="0" rIns="108000" bIns="0"/>
          <a:lstStyle>
            <a:lvl1pPr marL="0" indent="0" algn="ctr">
              <a:buNone/>
              <a:defRPr sz="825" cap="all" baseline="0">
                <a:solidFill>
                  <a:schemeClr val="accent1"/>
                </a:solidFill>
                <a:latin typeface="CA Metro ExtraBold" panose="00000900000000000000" pitchFamily="2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797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562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02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80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46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9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tags" Target="../tags/tag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5A6F1-A821-4097-98F8-E1E73B2CF589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F7D6E-4A20-4C26-8618-33C2D85998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15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A00A4E1-90CB-48EC-BABC-787AA44309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2"/>
          <a:srcRect l="2388" r="2388" b="69965"/>
          <a:stretch/>
        </p:blipFill>
        <p:spPr>
          <a:xfrm>
            <a:off x="5422719" y="9121117"/>
            <a:ext cx="1435282" cy="784884"/>
          </a:xfrm>
          <a:prstGeom prst="rect">
            <a:avLst/>
          </a:prstGeom>
        </p:spPr>
      </p:pic>
      <p:sp>
        <p:nvSpPr>
          <p:cNvPr id="9" name="Foliennummernplatzhalter 7">
            <a:extLst>
              <a:ext uri="{FF2B5EF4-FFF2-40B4-BE49-F238E27FC236}">
                <a16:creationId xmlns:a16="http://schemas.microsoft.com/office/drawing/2014/main" id="{B7CACF6C-6F40-4447-95A3-BD234B68EA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80433" y="9490487"/>
            <a:ext cx="236330" cy="2184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6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5D91A56-75C2-424F-BEDC-6D45A95F2EA6}"/>
              </a:ext>
            </a:extLst>
          </p:cNvPr>
          <p:cNvSpPr txBox="1"/>
          <p:nvPr/>
        </p:nvSpPr>
        <p:spPr>
          <a:xfrm>
            <a:off x="243143" y="9492302"/>
            <a:ext cx="98068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solidFill>
                  <a:schemeClr val="accent1"/>
                </a:solidFill>
                <a:latin typeface="CA Metro" panose="00000500000000000000" pitchFamily="2" charset="0"/>
              </a:rPr>
              <a:t>Strictly</a:t>
            </a:r>
            <a:r>
              <a:rPr lang="de-DE" sz="600" dirty="0">
                <a:solidFill>
                  <a:schemeClr val="accent1"/>
                </a:solidFill>
                <a:latin typeface="CA Metro" panose="00000500000000000000" pitchFamily="2" charset="0"/>
              </a:rPr>
              <a:t> </a:t>
            </a:r>
            <a:r>
              <a:rPr lang="de-DE" sz="600" dirty="0" err="1">
                <a:solidFill>
                  <a:schemeClr val="accent1"/>
                </a:solidFill>
                <a:latin typeface="CA Metro" panose="00000500000000000000" pitchFamily="2" charset="0"/>
              </a:rPr>
              <a:t>Confidential</a:t>
            </a:r>
            <a:endParaRPr lang="de-DE" sz="600" dirty="0">
              <a:solidFill>
                <a:schemeClr val="accent1"/>
              </a:solidFill>
              <a:latin typeface="CA Metro" panose="00000500000000000000" pitchFamily="2" charset="0"/>
            </a:endParaRP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618CA32-F8F9-4A67-8C3E-36F23E33E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43" y="635776"/>
            <a:ext cx="6369006" cy="136522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/>
              <a:t>Headline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7584855-1A0C-4890-A8F9-A152AAE17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3143" y="2629313"/>
            <a:ext cx="6373620" cy="64832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First </a:t>
            </a:r>
            <a:r>
              <a:rPr lang="de-DE" dirty="0" err="1"/>
              <a:t>layer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layer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layer</a:t>
            </a:r>
            <a:endParaRPr lang="de-DE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935EAF70-BA35-416C-B6D7-100987115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0410" y="9191720"/>
            <a:ext cx="5182308" cy="2291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 b="1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lnSpc>
                <a:spcPct val="90000"/>
              </a:lnSpc>
            </a:pPr>
            <a:r>
              <a:rPr lang="de-DE" dirty="0"/>
              <a:t>Fußzeile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CDD582A2-1C2C-44F1-B2AF-725A6A0DDC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4317" y="9490488"/>
            <a:ext cx="4528402" cy="14264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|   </a:t>
            </a:r>
            <a:fld id="{FC89AA29-A18B-45E6-A6DD-E693AF6AAD3A}" type="datetimeFigureOut">
              <a:rPr lang="de-DE" smtClean="0"/>
              <a:pPr/>
              <a:t>20.04.2023</a:t>
            </a:fld>
            <a:endParaRPr lang="de-DE" dirty="0"/>
          </a:p>
        </p:txBody>
      </p:sp>
    </p:spTree>
    <p:custDataLst>
      <p:tags r:id="rId31"/>
    </p:custDataLst>
    <p:extLst>
      <p:ext uri="{BB962C8B-B14F-4D97-AF65-F5344CB8AC3E}">
        <p14:creationId xmlns:p14="http://schemas.microsoft.com/office/powerpoint/2010/main" val="3240564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</p:sldLayoutIdLst>
  <p:hf hd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55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350" indent="-1333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Font typeface="CA Metro" panose="00000500000000000000" pitchFamily="2" charset="0"/>
        <a:buChar char="̸"/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338138" indent="-138113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CA Metro" panose="00000500000000000000" pitchFamily="2" charset="0"/>
        <a:buChar char="̸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36972" indent="-132160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CA Metro" panose="00000500000000000000" pitchFamily="2" charset="0"/>
        <a:buChar char="̸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736997" indent="-133350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CA Metro" panose="00000500000000000000" pitchFamily="2" charset="0"/>
        <a:buChar char="̸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941785" indent="-133350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CA Metro" panose="00000500000000000000" pitchFamily="2" charset="0"/>
        <a:buChar char="̸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9" pos="2880">
          <p15:clr>
            <a:srgbClr val="F26B43"/>
          </p15:clr>
        </p15:guide>
        <p15:guide id="20" pos="204">
          <p15:clr>
            <a:srgbClr val="F26B43"/>
          </p15:clr>
        </p15:guide>
        <p15:guide id="21" pos="5556">
          <p15:clr>
            <a:srgbClr val="F26B43"/>
          </p15:clr>
        </p15:guide>
        <p15:guide id="22" orient="horz" pos="346">
          <p15:clr>
            <a:srgbClr val="F26B43"/>
          </p15:clr>
        </p15:guide>
        <p15:guide id="23" orient="horz" pos="3974">
          <p15:clr>
            <a:srgbClr val="F26B43"/>
          </p15:clr>
        </p15:guide>
        <p15:guide id="24" orient="horz" pos="4201">
          <p15:clr>
            <a:srgbClr val="F26B43"/>
          </p15:clr>
        </p15:guide>
        <p15:guide id="25" orient="horz" pos="1139">
          <p15:clr>
            <a:srgbClr val="F26B43"/>
          </p15:clr>
        </p15:guide>
        <p15:guide id="26" pos="2767">
          <p15:clr>
            <a:srgbClr val="F26B43"/>
          </p15:clr>
        </p15:guide>
        <p15:guide id="27" pos="299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2.png"/><Relationship Id="rId2" Type="http://schemas.openxmlformats.org/officeDocument/2006/relationships/image" Target="../media/image9.png"/><Relationship Id="rId1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19" Type="http://schemas.openxmlformats.org/officeDocument/2006/relationships/image" Target="../media/image23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openxmlformats.org/officeDocument/2006/relationships/image" Target="../media/image18.png"/><Relationship Id="rId12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0.png"/><Relationship Id="rId5" Type="http://schemas.openxmlformats.org/officeDocument/2006/relationships/image" Target="../media/image27.jpeg"/><Relationship Id="rId15" Type="http://schemas.openxmlformats.org/officeDocument/2006/relationships/image" Target="../media/image33.png"/><Relationship Id="rId10" Type="http://schemas.microsoft.com/office/2007/relationships/hdphoto" Target="../media/hdphoto3.wdp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23.jpeg"/><Relationship Id="rId12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33.png"/><Relationship Id="rId5" Type="http://schemas.openxmlformats.org/officeDocument/2006/relationships/image" Target="../media/image27.jpeg"/><Relationship Id="rId15" Type="http://schemas.microsoft.com/office/2007/relationships/hdphoto" Target="../media/hdphoto5.wdp"/><Relationship Id="rId10" Type="http://schemas.microsoft.com/office/2007/relationships/hdphoto" Target="../media/hdphoto3.wdp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8.png"/><Relationship Id="rId7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11" Type="http://schemas.openxmlformats.org/officeDocument/2006/relationships/image" Target="../media/image29.png"/><Relationship Id="rId5" Type="http://schemas.openxmlformats.org/officeDocument/2006/relationships/chart" Target="../charts/chart3.xml"/><Relationship Id="rId10" Type="http://schemas.microsoft.com/office/2007/relationships/hdphoto" Target="../media/hdphoto3.wdp"/><Relationship Id="rId4" Type="http://schemas.openxmlformats.org/officeDocument/2006/relationships/chart" Target="../charts/chart2.xml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526C4F2F-6881-DCDC-78BC-2A4960556AC6}"/>
              </a:ext>
            </a:extLst>
          </p:cNvPr>
          <p:cNvSpPr/>
          <p:nvPr/>
        </p:nvSpPr>
        <p:spPr>
          <a:xfrm flipV="1">
            <a:off x="116482" y="1243344"/>
            <a:ext cx="1956305" cy="80564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3" name="Group 38">
            <a:extLst>
              <a:ext uri="{FF2B5EF4-FFF2-40B4-BE49-F238E27FC236}">
                <a16:creationId xmlns:a16="http://schemas.microsoft.com/office/drawing/2014/main" id="{3905B7CA-5451-9549-4286-5E793E0F9A0E}"/>
              </a:ext>
            </a:extLst>
          </p:cNvPr>
          <p:cNvGrpSpPr/>
          <p:nvPr/>
        </p:nvGrpSpPr>
        <p:grpSpPr>
          <a:xfrm>
            <a:off x="1544944" y="1757994"/>
            <a:ext cx="1095188" cy="1108142"/>
            <a:chOff x="6828818" y="3212994"/>
            <a:chExt cx="622951" cy="622952"/>
          </a:xfrm>
        </p:grpSpPr>
        <p:sp>
          <p:nvSpPr>
            <p:cNvPr id="55" name="Oval 37">
              <a:extLst>
                <a:ext uri="{FF2B5EF4-FFF2-40B4-BE49-F238E27FC236}">
                  <a16:creationId xmlns:a16="http://schemas.microsoft.com/office/drawing/2014/main" id="{D650FD87-4458-E636-D435-4B318CDE2E44}"/>
                </a:ext>
              </a:extLst>
            </p:cNvPr>
            <p:cNvSpPr/>
            <p:nvPr/>
          </p:nvSpPr>
          <p:spPr>
            <a:xfrm>
              <a:off x="6828818" y="3212994"/>
              <a:ext cx="622951" cy="622952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9" name="Group 33">
              <a:extLst>
                <a:ext uri="{FF2B5EF4-FFF2-40B4-BE49-F238E27FC236}">
                  <a16:creationId xmlns:a16="http://schemas.microsoft.com/office/drawing/2014/main" id="{5EC350ED-AD1B-502B-4515-26704241E8BA}"/>
                </a:ext>
              </a:extLst>
            </p:cNvPr>
            <p:cNvGrpSpPr/>
            <p:nvPr/>
          </p:nvGrpSpPr>
          <p:grpSpPr>
            <a:xfrm rot="5400000">
              <a:off x="7051668" y="3198147"/>
              <a:ext cx="172097" cy="268373"/>
              <a:chOff x="2053557" y="2500519"/>
              <a:chExt cx="172097" cy="268373"/>
            </a:xfrm>
          </p:grpSpPr>
          <p:sp>
            <p:nvSpPr>
              <p:cNvPr id="61" name="Arrow: Chevron 34">
                <a:extLst>
                  <a:ext uri="{FF2B5EF4-FFF2-40B4-BE49-F238E27FC236}">
                    <a16:creationId xmlns:a16="http://schemas.microsoft.com/office/drawing/2014/main" id="{7E7A6AEF-2BBF-33F7-9905-952CB5065B99}"/>
                  </a:ext>
                </a:extLst>
              </p:cNvPr>
              <p:cNvSpPr/>
              <p:nvPr/>
            </p:nvSpPr>
            <p:spPr>
              <a:xfrm>
                <a:off x="2083871" y="2500519"/>
                <a:ext cx="141783" cy="268373"/>
              </a:xfrm>
              <a:prstGeom prst="chevron">
                <a:avLst/>
              </a:prstGeom>
              <a:solidFill>
                <a:srgbClr val="FFE500"/>
              </a:solidFill>
              <a:ln w="9525" cap="rnd" cmpd="sng" algn="ctr">
                <a:solidFill>
                  <a:srgbClr val="F9AE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62" name="Straight Connector 35">
                <a:extLst>
                  <a:ext uri="{FF2B5EF4-FFF2-40B4-BE49-F238E27FC236}">
                    <a16:creationId xmlns:a16="http://schemas.microsoft.com/office/drawing/2014/main" id="{F621E51E-56DC-582C-71F9-020DC4181F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510" y="2508305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36">
                <a:extLst>
                  <a:ext uri="{FF2B5EF4-FFF2-40B4-BE49-F238E27FC236}">
                    <a16:creationId xmlns:a16="http://schemas.microsoft.com/office/drawing/2014/main" id="{8FEB1B70-2572-D4E6-56ED-8B41C89FF8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53557" y="2634705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ZoneTexte 63">
            <a:extLst>
              <a:ext uri="{FF2B5EF4-FFF2-40B4-BE49-F238E27FC236}">
                <a16:creationId xmlns:a16="http://schemas.microsoft.com/office/drawing/2014/main" id="{06BAEA55-23F5-D988-A68B-E3FE0156F336}"/>
              </a:ext>
            </a:extLst>
          </p:cNvPr>
          <p:cNvSpPr txBox="1"/>
          <p:nvPr/>
        </p:nvSpPr>
        <p:spPr>
          <a:xfrm>
            <a:off x="1697301" y="2095020"/>
            <a:ext cx="767965" cy="530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25,4</a:t>
            </a:r>
          </a:p>
          <a:p>
            <a:pPr algn="ctr"/>
            <a:r>
              <a:rPr lang="fr-FR" sz="1050" dirty="0">
                <a:solidFill>
                  <a:srgbClr val="FF0000"/>
                </a:solidFill>
                <a:latin typeface="Avenir Next LT Pro" panose="020B0504020202020204" pitchFamily="34" charset="0"/>
              </a:rPr>
              <a:t>30,4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8A116E-0D0B-179B-CD92-9E0A4FB6F2FC}"/>
              </a:ext>
            </a:extLst>
          </p:cNvPr>
          <p:cNvSpPr/>
          <p:nvPr/>
        </p:nvSpPr>
        <p:spPr>
          <a:xfrm flipV="1">
            <a:off x="193846" y="253368"/>
            <a:ext cx="941935" cy="78297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A6BA2E-2BA7-707E-0613-00C6C2F2B91E}"/>
              </a:ext>
            </a:extLst>
          </p:cNvPr>
          <p:cNvSpPr/>
          <p:nvPr/>
        </p:nvSpPr>
        <p:spPr>
          <a:xfrm flipV="1">
            <a:off x="208572" y="430560"/>
            <a:ext cx="2184374" cy="88728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2" name="Group 38">
            <a:extLst>
              <a:ext uri="{FF2B5EF4-FFF2-40B4-BE49-F238E27FC236}">
                <a16:creationId xmlns:a16="http://schemas.microsoft.com/office/drawing/2014/main" id="{9C77D0A9-49F6-1719-3C56-9F6B4BA605E6}"/>
              </a:ext>
            </a:extLst>
          </p:cNvPr>
          <p:cNvGrpSpPr/>
          <p:nvPr/>
        </p:nvGrpSpPr>
        <p:grpSpPr>
          <a:xfrm>
            <a:off x="72216" y="1755117"/>
            <a:ext cx="1095188" cy="1108142"/>
            <a:chOff x="6828818" y="3212994"/>
            <a:chExt cx="622951" cy="622952"/>
          </a:xfrm>
          <a:solidFill>
            <a:srgbClr val="FFE500"/>
          </a:solidFill>
        </p:grpSpPr>
        <p:sp>
          <p:nvSpPr>
            <p:cNvPr id="106" name="Oval 37">
              <a:extLst>
                <a:ext uri="{FF2B5EF4-FFF2-40B4-BE49-F238E27FC236}">
                  <a16:creationId xmlns:a16="http://schemas.microsoft.com/office/drawing/2014/main" id="{6E8B1EAC-A6C0-EEAF-739F-47C3311E9F9E}"/>
                </a:ext>
              </a:extLst>
            </p:cNvPr>
            <p:cNvSpPr/>
            <p:nvPr/>
          </p:nvSpPr>
          <p:spPr>
            <a:xfrm>
              <a:off x="6828818" y="3212994"/>
              <a:ext cx="622951" cy="62295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07" name="Group 33">
              <a:extLst>
                <a:ext uri="{FF2B5EF4-FFF2-40B4-BE49-F238E27FC236}">
                  <a16:creationId xmlns:a16="http://schemas.microsoft.com/office/drawing/2014/main" id="{15579F55-BB40-8EC0-0081-3DA0CF15DF7A}"/>
                </a:ext>
              </a:extLst>
            </p:cNvPr>
            <p:cNvGrpSpPr/>
            <p:nvPr/>
          </p:nvGrpSpPr>
          <p:grpSpPr>
            <a:xfrm rot="5400000">
              <a:off x="7051668" y="3198147"/>
              <a:ext cx="172097" cy="268373"/>
              <a:chOff x="2053557" y="2500519"/>
              <a:chExt cx="172097" cy="268373"/>
            </a:xfrm>
            <a:grpFill/>
          </p:grpSpPr>
          <p:sp>
            <p:nvSpPr>
              <p:cNvPr id="108" name="Arrow: Chevron 34">
                <a:extLst>
                  <a:ext uri="{FF2B5EF4-FFF2-40B4-BE49-F238E27FC236}">
                    <a16:creationId xmlns:a16="http://schemas.microsoft.com/office/drawing/2014/main" id="{D72E85E8-1186-FBD1-C391-BA00E11A7B6B}"/>
                  </a:ext>
                </a:extLst>
              </p:cNvPr>
              <p:cNvSpPr/>
              <p:nvPr/>
            </p:nvSpPr>
            <p:spPr>
              <a:xfrm>
                <a:off x="2083871" y="2500519"/>
                <a:ext cx="141783" cy="268373"/>
              </a:xfrm>
              <a:prstGeom prst="chevron">
                <a:avLst/>
              </a:prstGeom>
              <a:grpFill/>
              <a:ln w="9525" cap="rnd" cmpd="sng" algn="ctr">
                <a:solidFill>
                  <a:srgbClr val="F9AE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09" name="Straight Connector 35">
                <a:extLst>
                  <a:ext uri="{FF2B5EF4-FFF2-40B4-BE49-F238E27FC236}">
                    <a16:creationId xmlns:a16="http://schemas.microsoft.com/office/drawing/2014/main" id="{E56F0762-B46C-CCA1-689B-07E4F30691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510" y="2508305"/>
                <a:ext cx="66499" cy="124018"/>
              </a:xfrm>
              <a:prstGeom prst="line">
                <a:avLst/>
              </a:prstGeom>
              <a:grpFill/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36">
                <a:extLst>
                  <a:ext uri="{FF2B5EF4-FFF2-40B4-BE49-F238E27FC236}">
                    <a16:creationId xmlns:a16="http://schemas.microsoft.com/office/drawing/2014/main" id="{2FF8C114-6752-D8E0-DBB1-0D6EB50197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53557" y="2634705"/>
                <a:ext cx="68400" cy="122400"/>
              </a:xfrm>
              <a:prstGeom prst="line">
                <a:avLst/>
              </a:prstGeom>
              <a:grpFill/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Freihandform: Form 18">
            <a:extLst>
              <a:ext uri="{FF2B5EF4-FFF2-40B4-BE49-F238E27FC236}">
                <a16:creationId xmlns:a16="http://schemas.microsoft.com/office/drawing/2014/main" id="{49D18A01-C0FE-636A-D7FC-8D295CB69476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305623" y="264"/>
            <a:ext cx="2552377" cy="690077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C13BA1-0FDE-4502-AF8A-83E69F883601}"/>
              </a:ext>
            </a:extLst>
          </p:cNvPr>
          <p:cNvSpPr/>
          <p:nvPr/>
        </p:nvSpPr>
        <p:spPr>
          <a:xfrm>
            <a:off x="0" y="1"/>
            <a:ext cx="6858000" cy="687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4A9ECA-52E0-48B9-9130-0BE17D5A178E}"/>
              </a:ext>
            </a:extLst>
          </p:cNvPr>
          <p:cNvSpPr/>
          <p:nvPr/>
        </p:nvSpPr>
        <p:spPr>
          <a:xfrm>
            <a:off x="-8709" y="747536"/>
            <a:ext cx="687305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LA SATISFACTION CLIENT AUJOURD’HUI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5AD3E3A-F2C2-4C00-B2F0-C3A657F35061}"/>
              </a:ext>
            </a:extLst>
          </p:cNvPr>
          <p:cNvSpPr txBox="1"/>
          <p:nvPr/>
        </p:nvSpPr>
        <p:spPr>
          <a:xfrm>
            <a:off x="98354" y="127939"/>
            <a:ext cx="2564559" cy="619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fr-FR" sz="28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ACTU</a:t>
            </a:r>
            <a:br>
              <a:rPr lang="fr-FR" sz="1600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6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SATISFACTION CLIENT</a:t>
            </a:r>
          </a:p>
          <a:p>
            <a:pPr>
              <a:lnSpc>
                <a:spcPts val="1400"/>
              </a:lnSpc>
            </a:pPr>
            <a:r>
              <a:rPr lang="fr-FR" sz="1050" dirty="0">
                <a:solidFill>
                  <a:srgbClr val="002060"/>
                </a:solidFill>
                <a:latin typeface="Avenir Next LT Pro" panose="020B0504020202020204" pitchFamily="34" charset="0"/>
              </a:rPr>
              <a:t>Au 31 mars 2023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5D757CF4-33AB-4347-B70A-8868F5A1B3AD}"/>
              </a:ext>
            </a:extLst>
          </p:cNvPr>
          <p:cNvSpPr txBox="1"/>
          <p:nvPr/>
        </p:nvSpPr>
        <p:spPr>
          <a:xfrm>
            <a:off x="310086" y="2616710"/>
            <a:ext cx="551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>
                <a:solidFill>
                  <a:srgbClr val="FF0000"/>
                </a:solidFill>
                <a:latin typeface="Avenir Next LT Pro" panose="020B0504020202020204" pitchFamily="34" charset="0"/>
              </a:rPr>
              <a:t>VS N-1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511BBEF5-EE7F-E731-1A1C-EB9C7F2B4D78}"/>
              </a:ext>
            </a:extLst>
          </p:cNvPr>
          <p:cNvGrpSpPr/>
          <p:nvPr/>
        </p:nvGrpSpPr>
        <p:grpSpPr>
          <a:xfrm>
            <a:off x="3352048" y="8860280"/>
            <a:ext cx="320703" cy="315961"/>
            <a:chOff x="5864894" y="5179786"/>
            <a:chExt cx="389731" cy="439255"/>
          </a:xfrm>
        </p:grpSpPr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A90B086D-89AE-A7A3-6F79-94B1F4837B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4894" y="5219870"/>
              <a:ext cx="317787" cy="399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04BA9CCF-719F-2C01-E695-BDBD6EF15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0609" y="5179786"/>
              <a:ext cx="144016" cy="144016"/>
            </a:xfrm>
            <a:prstGeom prst="rect">
              <a:avLst/>
            </a:prstGeom>
          </p:spPr>
        </p:pic>
      </p:grp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669308DD-AB1E-6A41-45E3-3417C1DFD274}"/>
              </a:ext>
            </a:extLst>
          </p:cNvPr>
          <p:cNvSpPr/>
          <p:nvPr/>
        </p:nvSpPr>
        <p:spPr>
          <a:xfrm>
            <a:off x="213957" y="9412578"/>
            <a:ext cx="669188" cy="344938"/>
          </a:xfrm>
          <a:prstGeom prst="roundRect">
            <a:avLst/>
          </a:prstGeom>
          <a:solidFill>
            <a:srgbClr val="FFE500"/>
          </a:solidFill>
          <a:ln w="31750" cmpd="thickThin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25,4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A3947732-DEC0-84F2-7A9E-97A83D9390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49" y="8158856"/>
            <a:ext cx="416079" cy="416080"/>
          </a:xfrm>
          <a:prstGeom prst="rect">
            <a:avLst/>
          </a:prstGeom>
        </p:spPr>
      </p:pic>
      <p:grpSp>
        <p:nvGrpSpPr>
          <p:cNvPr id="69" name="Groupe 68">
            <a:extLst>
              <a:ext uri="{FF2B5EF4-FFF2-40B4-BE49-F238E27FC236}">
                <a16:creationId xmlns:a16="http://schemas.microsoft.com/office/drawing/2014/main" id="{456F2074-E805-554D-7F31-782C9B111123}"/>
              </a:ext>
            </a:extLst>
          </p:cNvPr>
          <p:cNvGrpSpPr/>
          <p:nvPr/>
        </p:nvGrpSpPr>
        <p:grpSpPr>
          <a:xfrm>
            <a:off x="310086" y="8831303"/>
            <a:ext cx="943029" cy="514902"/>
            <a:chOff x="310086" y="8831303"/>
            <a:chExt cx="943029" cy="514902"/>
          </a:xfrm>
        </p:grpSpPr>
        <p:pic>
          <p:nvPicPr>
            <p:cNvPr id="4" name="Graphique 3" descr="Chariot de courses contour">
              <a:extLst>
                <a:ext uri="{FF2B5EF4-FFF2-40B4-BE49-F238E27FC236}">
                  <a16:creationId xmlns:a16="http://schemas.microsoft.com/office/drawing/2014/main" id="{904C5BF8-CDAD-C39F-6100-2BE9D98CB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5154" y="8831303"/>
              <a:ext cx="344938" cy="344938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CCD698AC-9725-3D04-0377-89F58E5E88F6}"/>
                </a:ext>
              </a:extLst>
            </p:cNvPr>
            <p:cNvSpPr txBox="1"/>
            <p:nvPr/>
          </p:nvSpPr>
          <p:spPr>
            <a:xfrm>
              <a:off x="310086" y="9130761"/>
              <a:ext cx="9430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dirty="0">
                  <a:latin typeface="Avenir Next LT Pro" panose="020B0504020202020204" pitchFamily="34" charset="0"/>
                </a:rPr>
                <a:t>HALLES</a:t>
              </a: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90358B14-EC64-D85A-B467-E06FE8146A4A}"/>
              </a:ext>
            </a:extLst>
          </p:cNvPr>
          <p:cNvGrpSpPr/>
          <p:nvPr/>
        </p:nvGrpSpPr>
        <p:grpSpPr>
          <a:xfrm>
            <a:off x="1076793" y="8806553"/>
            <a:ext cx="988245" cy="553543"/>
            <a:chOff x="977900" y="8806553"/>
            <a:chExt cx="988245" cy="553543"/>
          </a:xfrm>
        </p:grpSpPr>
        <p:pic>
          <p:nvPicPr>
            <p:cNvPr id="3" name="Graphique 2" descr="Livraison contour">
              <a:extLst>
                <a:ext uri="{FF2B5EF4-FFF2-40B4-BE49-F238E27FC236}">
                  <a16:creationId xmlns:a16="http://schemas.microsoft.com/office/drawing/2014/main" id="{3A5875D9-157B-54B5-000E-357D334FF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77900" y="8806553"/>
              <a:ext cx="409447" cy="409447"/>
            </a:xfrm>
            <a:prstGeom prst="rect">
              <a:avLst/>
            </a:prstGeom>
          </p:spPr>
        </p:pic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963B0938-FF03-9809-4EE9-A892BA5AF869}"/>
                </a:ext>
              </a:extLst>
            </p:cNvPr>
            <p:cNvSpPr txBox="1"/>
            <p:nvPr/>
          </p:nvSpPr>
          <p:spPr>
            <a:xfrm>
              <a:off x="1023116" y="9144652"/>
              <a:ext cx="9430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dirty="0">
                  <a:latin typeface="Avenir Next LT Pro" panose="020B0504020202020204" pitchFamily="34" charset="0"/>
                </a:rPr>
                <a:t>FSD</a:t>
              </a:r>
            </a:p>
          </p:txBody>
        </p:sp>
      </p:grp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E50EE1AF-EF04-4470-687F-98DA1D53CFCE}"/>
              </a:ext>
            </a:extLst>
          </p:cNvPr>
          <p:cNvGrpSpPr/>
          <p:nvPr/>
        </p:nvGrpSpPr>
        <p:grpSpPr>
          <a:xfrm>
            <a:off x="1702583" y="8853177"/>
            <a:ext cx="943029" cy="506919"/>
            <a:chOff x="1474852" y="8853177"/>
            <a:chExt cx="943029" cy="506919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EA47772F-9BC9-F67A-3525-CD39EDE4D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3357" y="8853177"/>
              <a:ext cx="261502" cy="299763"/>
            </a:xfrm>
            <a:prstGeom prst="rect">
              <a:avLst/>
            </a:prstGeom>
          </p:spPr>
        </p:pic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FF6D0462-009B-7827-8732-1698E12686D8}"/>
                </a:ext>
              </a:extLst>
            </p:cNvPr>
            <p:cNvSpPr txBox="1"/>
            <p:nvPr/>
          </p:nvSpPr>
          <p:spPr>
            <a:xfrm>
              <a:off x="1474852" y="9144652"/>
              <a:ext cx="9430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dirty="0">
                  <a:latin typeface="Avenir Next LT Pro" panose="020B0504020202020204" pitchFamily="34" charset="0"/>
                </a:rPr>
                <a:t>METRO.FR</a:t>
              </a:r>
            </a:p>
          </p:txBody>
        </p:sp>
      </p:grpSp>
      <p:sp>
        <p:nvSpPr>
          <p:cNvPr id="60" name="ZoneTexte 59">
            <a:extLst>
              <a:ext uri="{FF2B5EF4-FFF2-40B4-BE49-F238E27FC236}">
                <a16:creationId xmlns:a16="http://schemas.microsoft.com/office/drawing/2014/main" id="{38EFE423-3E6C-ED1C-AA75-45F83B34FFD8}"/>
              </a:ext>
            </a:extLst>
          </p:cNvPr>
          <p:cNvSpPr txBox="1"/>
          <p:nvPr/>
        </p:nvSpPr>
        <p:spPr>
          <a:xfrm>
            <a:off x="2293107" y="9154257"/>
            <a:ext cx="943029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"/>
              </a:lnSpc>
            </a:pPr>
            <a:r>
              <a:rPr lang="fr-FR" sz="800" b="1" dirty="0">
                <a:latin typeface="Avenir Next LT Pro" panose="020B0504020202020204" pitchFamily="34" charset="0"/>
              </a:rPr>
              <a:t>NON FOOD 113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98ED0C8B-A501-931E-08E4-B31EAAF024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476" y="4017089"/>
            <a:ext cx="5587994" cy="1962673"/>
          </a:xfrm>
          <a:prstGeom prst="rect">
            <a:avLst/>
          </a:prstGeom>
        </p:spPr>
      </p:pic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ECE80108-C2A1-CC2F-AF05-DB1811F86D0C}"/>
              </a:ext>
            </a:extLst>
          </p:cNvPr>
          <p:cNvSpPr/>
          <p:nvPr/>
        </p:nvSpPr>
        <p:spPr>
          <a:xfrm>
            <a:off x="208572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13,7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</a:t>
            </a:r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20,4</a:t>
            </a:r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2009BB4D-7583-C1CA-0DAA-3E0F1ECB44E8}"/>
              </a:ext>
            </a:extLst>
          </p:cNvPr>
          <p:cNvSpPr/>
          <p:nvPr/>
        </p:nvSpPr>
        <p:spPr>
          <a:xfrm>
            <a:off x="1064438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6,6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</a:t>
            </a:r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16,7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51385ACD-E3CE-7EAE-F765-74C7A59F5A2B}"/>
              </a:ext>
            </a:extLst>
          </p:cNvPr>
          <p:cNvSpPr/>
          <p:nvPr/>
        </p:nvSpPr>
        <p:spPr>
          <a:xfrm>
            <a:off x="1921129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29,2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</a:t>
            </a:r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33,1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F88C0159-2BB2-C849-D1C7-7FE522177D36}"/>
              </a:ext>
            </a:extLst>
          </p:cNvPr>
          <p:cNvSpPr/>
          <p:nvPr/>
        </p:nvSpPr>
        <p:spPr>
          <a:xfrm>
            <a:off x="3605589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15,5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</a:t>
            </a:r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20,9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73BBE256-D07F-DF38-0008-5F397C1850C2}"/>
              </a:ext>
            </a:extLst>
          </p:cNvPr>
          <p:cNvSpPr/>
          <p:nvPr/>
        </p:nvSpPr>
        <p:spPr>
          <a:xfrm>
            <a:off x="4456291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11,4</a:t>
            </a:r>
          </a:p>
          <a:p>
            <a:pPr algn="ctr"/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17,5</a:t>
            </a: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6E2DE14A-2B06-FEC3-CF8B-D3F1E82DDA71}"/>
              </a:ext>
            </a:extLst>
          </p:cNvPr>
          <p:cNvSpPr/>
          <p:nvPr/>
        </p:nvSpPr>
        <p:spPr>
          <a:xfrm>
            <a:off x="2766240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27,7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</a:t>
            </a:r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32,5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6EA7D1-F9E4-E6CA-A04B-1BD5E8D04868}"/>
              </a:ext>
            </a:extLst>
          </p:cNvPr>
          <p:cNvSpPr/>
          <p:nvPr/>
        </p:nvSpPr>
        <p:spPr>
          <a:xfrm>
            <a:off x="244672" y="6931133"/>
            <a:ext cx="666035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1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RSAT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755A437-A891-836E-3374-1F5DB98B5BD8}"/>
              </a:ext>
            </a:extLst>
          </p:cNvPr>
          <p:cNvSpPr/>
          <p:nvPr/>
        </p:nvSpPr>
        <p:spPr>
          <a:xfrm>
            <a:off x="1174810" y="6931133"/>
            <a:ext cx="505499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1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R </a:t>
            </a:r>
            <a:r>
              <a:rPr lang="fr-FR" sz="1100" b="1" cap="none" spc="0" dirty="0" err="1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R</a:t>
            </a:r>
            <a:endParaRPr lang="fr-FR" sz="1100" b="1" cap="none" spc="0" dirty="0">
              <a:ln w="0"/>
              <a:solidFill>
                <a:schemeClr val="accent1">
                  <a:lumMod val="50000"/>
                </a:schemeClr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F4305C8-4940-F3A1-5DDD-D64F145A2802}"/>
              </a:ext>
            </a:extLst>
          </p:cNvPr>
          <p:cNvSpPr/>
          <p:nvPr/>
        </p:nvSpPr>
        <p:spPr>
          <a:xfrm>
            <a:off x="1958137" y="6931133"/>
            <a:ext cx="61161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1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TRAIT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D98D0D3-6362-C646-9E97-03C21C78C22C}"/>
              </a:ext>
            </a:extLst>
          </p:cNvPr>
          <p:cNvSpPr/>
          <p:nvPr/>
        </p:nvSpPr>
        <p:spPr>
          <a:xfrm>
            <a:off x="4321744" y="6931133"/>
            <a:ext cx="103302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1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BOUL/PAT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878991D-7AF3-7633-A9F5-2D225A27CFCD}"/>
              </a:ext>
            </a:extLst>
          </p:cNvPr>
          <p:cNvSpPr/>
          <p:nvPr/>
        </p:nvSpPr>
        <p:spPr>
          <a:xfrm>
            <a:off x="3672459" y="6931133"/>
            <a:ext cx="663922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100" b="1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C</a:t>
            </a:r>
            <a:r>
              <a:rPr lang="fr-FR" sz="11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/B/P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1C8DFB-0ACB-A3E8-62DB-FC614111CD73}"/>
              </a:ext>
            </a:extLst>
          </p:cNvPr>
          <p:cNvSpPr/>
          <p:nvPr/>
        </p:nvSpPr>
        <p:spPr>
          <a:xfrm>
            <a:off x="2555343" y="6931133"/>
            <a:ext cx="103302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1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REV SPE</a:t>
            </a:r>
          </a:p>
        </p:txBody>
      </p:sp>
      <p:sp>
        <p:nvSpPr>
          <p:cNvPr id="54" name="Rectangle : coins arrondis 53">
            <a:extLst>
              <a:ext uri="{FF2B5EF4-FFF2-40B4-BE49-F238E27FC236}">
                <a16:creationId xmlns:a16="http://schemas.microsoft.com/office/drawing/2014/main" id="{764B599E-C800-4DFD-C006-B4485E6E1E73}"/>
              </a:ext>
            </a:extLst>
          </p:cNvPr>
          <p:cNvSpPr/>
          <p:nvPr/>
        </p:nvSpPr>
        <p:spPr>
          <a:xfrm>
            <a:off x="5433077" y="7309906"/>
            <a:ext cx="748800" cy="306000"/>
          </a:xfrm>
          <a:prstGeom prst="round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55,4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</a:t>
            </a:r>
            <a:r>
              <a:rPr lang="fr-FR" sz="700" dirty="0">
                <a:solidFill>
                  <a:srgbClr val="FF0000"/>
                </a:solidFill>
                <a:latin typeface="Avenir Next LT Pro" panose="020B0504020202020204" pitchFamily="34" charset="0"/>
              </a:rPr>
              <a:t>56,3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E838472-0B0C-513A-1AAE-19C825A68382}"/>
              </a:ext>
            </a:extLst>
          </p:cNvPr>
          <p:cNvSpPr/>
          <p:nvPr/>
        </p:nvSpPr>
        <p:spPr>
          <a:xfrm>
            <a:off x="5151981" y="6891861"/>
            <a:ext cx="13743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000" b="1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Avenir Next LT Pro" panose="020B0504020202020204" pitchFamily="34" charset="0"/>
              </a:rPr>
              <a:t>NOUVEAUX CLIENTS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639642FD-B53F-F64B-270F-43A73EA6850E}"/>
              </a:ext>
            </a:extLst>
          </p:cNvPr>
          <p:cNvSpPr txBox="1"/>
          <p:nvPr/>
        </p:nvSpPr>
        <p:spPr>
          <a:xfrm>
            <a:off x="3320817" y="9124637"/>
            <a:ext cx="5573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latin typeface="Avenir Next LT Pro" panose="020B0504020202020204" pitchFamily="34" charset="0"/>
              </a:rPr>
              <a:t>SAV</a:t>
            </a:r>
          </a:p>
        </p:txBody>
      </p:sp>
      <p:sp>
        <p:nvSpPr>
          <p:cNvPr id="76" name="Accolade fermante 75">
            <a:extLst>
              <a:ext uri="{FF2B5EF4-FFF2-40B4-BE49-F238E27FC236}">
                <a16:creationId xmlns:a16="http://schemas.microsoft.com/office/drawing/2014/main" id="{59E393D7-06E1-A2F1-FD1E-6B3A8BAE93AA}"/>
              </a:ext>
            </a:extLst>
          </p:cNvPr>
          <p:cNvSpPr/>
          <p:nvPr/>
        </p:nvSpPr>
        <p:spPr>
          <a:xfrm rot="16200000">
            <a:off x="1885438" y="7088201"/>
            <a:ext cx="238895" cy="3335146"/>
          </a:xfrm>
          <a:prstGeom prst="rightBrac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E7F8A66F-A3F1-CC84-F223-F53B51595B02}"/>
              </a:ext>
            </a:extLst>
          </p:cNvPr>
          <p:cNvSpPr txBox="1"/>
          <p:nvPr/>
        </p:nvSpPr>
        <p:spPr>
          <a:xfrm>
            <a:off x="186970" y="6176865"/>
            <a:ext cx="6552973" cy="281529"/>
          </a:xfrm>
          <a:prstGeom prst="wedgeRoundRectCallout">
            <a:avLst>
              <a:gd name="adj1" fmla="val 15549"/>
              <a:gd name="adj2" fmla="val -8447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txBody>
          <a:bodyPr wrap="square" lIns="108000" tIns="0" rIns="108000" bIns="0" rtlCol="0">
            <a:no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Dégradation du NPS sur la Livraison </a:t>
            </a:r>
            <a:r>
              <a:rPr lang="fr-FR" sz="1050" i="1" dirty="0">
                <a:latin typeface="Avenir Next LT Pro" panose="020B0504020202020204" pitchFamily="34" charset="0"/>
              </a:rPr>
              <a:t>(niveau des prix, dispo conformité commande)</a:t>
            </a:r>
            <a:endParaRPr lang="fr-FR" sz="1100" i="1" dirty="0">
              <a:latin typeface="Avenir Next LT Pro" panose="020B0504020202020204" pitchFamily="34" charset="0"/>
            </a:endParaRPr>
          </a:p>
        </p:txBody>
      </p:sp>
      <p:pic>
        <p:nvPicPr>
          <p:cNvPr id="41" name="Image 40" descr="Une image contenant logo&#10;&#10;Description générée automatiquement">
            <a:extLst>
              <a:ext uri="{FF2B5EF4-FFF2-40B4-BE49-F238E27FC236}">
                <a16:creationId xmlns:a16="http://schemas.microsoft.com/office/drawing/2014/main" id="{30040727-5768-78F8-E217-1B33F5CF3A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79" y="36415"/>
            <a:ext cx="587834" cy="501809"/>
          </a:xfrm>
          <a:prstGeom prst="rect">
            <a:avLst/>
          </a:prstGeom>
        </p:spPr>
      </p:pic>
      <p:sp>
        <p:nvSpPr>
          <p:cNvPr id="104" name="Rectangle 103">
            <a:extLst>
              <a:ext uri="{FF2B5EF4-FFF2-40B4-BE49-F238E27FC236}">
                <a16:creationId xmlns:a16="http://schemas.microsoft.com/office/drawing/2014/main" id="{65A8248E-E182-F591-D3D0-2FEA2CAF7B87}"/>
              </a:ext>
            </a:extLst>
          </p:cNvPr>
          <p:cNvSpPr/>
          <p:nvPr/>
        </p:nvSpPr>
        <p:spPr>
          <a:xfrm>
            <a:off x="-32180" y="3579789"/>
            <a:ext cx="687305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LES  PRINCIPAUX MOTIFS DE SATISFACTION/INSATISFACTION  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05" name="Bulle narrative : rectangle à coins arrondis 104">
            <a:extLst>
              <a:ext uri="{FF2B5EF4-FFF2-40B4-BE49-F238E27FC236}">
                <a16:creationId xmlns:a16="http://schemas.microsoft.com/office/drawing/2014/main" id="{0D4EC293-81C3-F605-9253-48E050187555}"/>
              </a:ext>
            </a:extLst>
          </p:cNvPr>
          <p:cNvSpPr/>
          <p:nvPr/>
        </p:nvSpPr>
        <p:spPr>
          <a:xfrm>
            <a:off x="116937" y="2990332"/>
            <a:ext cx="3671559" cy="463885"/>
          </a:xfrm>
          <a:prstGeom prst="wedgeRoundRectCallout">
            <a:avLst>
              <a:gd name="adj1" fmla="val -20262"/>
              <a:gd name="adj2" fmla="val -8428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Dégradation de la satisfaction sur la Livraison </a:t>
            </a:r>
            <a:r>
              <a:rPr kumimoji="0" lang="fr-FR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(niveau des prix, dispo conformité commande)</a:t>
            </a:r>
            <a:endParaRPr kumimoji="0" lang="fr-FR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35077A7B-16EC-1A8E-0397-3A36AD08744D}"/>
              </a:ext>
            </a:extLst>
          </p:cNvPr>
          <p:cNvSpPr txBox="1"/>
          <p:nvPr/>
        </p:nvSpPr>
        <p:spPr>
          <a:xfrm>
            <a:off x="108425" y="2088250"/>
            <a:ext cx="9565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18,2</a:t>
            </a:r>
          </a:p>
          <a:p>
            <a:pPr algn="ctr"/>
            <a:r>
              <a:rPr lang="fr-FR" sz="1200" dirty="0">
                <a:solidFill>
                  <a:srgbClr val="FF0000"/>
                </a:solidFill>
                <a:latin typeface="Avenir Next LT Pro" panose="020B0504020202020204" pitchFamily="34" charset="0"/>
              </a:rPr>
              <a:t>27,9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1C3FB3B-858B-77FB-2820-14DB107DC171}"/>
              </a:ext>
            </a:extLst>
          </p:cNvPr>
          <p:cNvSpPr/>
          <p:nvPr/>
        </p:nvSpPr>
        <p:spPr>
          <a:xfrm>
            <a:off x="59270" y="1637616"/>
            <a:ext cx="1146434" cy="6306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550814"/>
              </a:avLst>
            </a:prstTxWarp>
            <a:spAutoFit/>
          </a:bodyPr>
          <a:lstStyle/>
          <a:p>
            <a:pPr algn="ctr"/>
            <a:r>
              <a:rPr lang="fr-FR" sz="1600" b="1" cap="none" spc="300" dirty="0">
                <a:ln w="0"/>
                <a:solidFill>
                  <a:srgbClr val="002060"/>
                </a:solidFill>
                <a:latin typeface="Avenir Next LT Pro" panose="020B0504020202020204" pitchFamily="34" charset="0"/>
              </a:rPr>
              <a:t>Globale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5441BE2E-22A9-D4C1-2F6E-604043525CCB}"/>
              </a:ext>
            </a:extLst>
          </p:cNvPr>
          <p:cNvSpPr/>
          <p:nvPr/>
        </p:nvSpPr>
        <p:spPr>
          <a:xfrm>
            <a:off x="1566292" y="1507457"/>
            <a:ext cx="1005399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6762818"/>
              </a:avLst>
            </a:prstTxWarp>
            <a:spAutoFit/>
          </a:bodyPr>
          <a:lstStyle/>
          <a:p>
            <a:pPr algn="ctr"/>
            <a:r>
              <a:rPr lang="fr-FR" sz="1200" b="1" cap="none" spc="0" dirty="0">
                <a:ln w="0"/>
                <a:solidFill>
                  <a:srgbClr val="002060"/>
                </a:solidFill>
                <a:latin typeface="Avenir Next LT Pro" panose="020B0504020202020204" pitchFamily="34" charset="0"/>
              </a:rPr>
              <a:t>Click &amp; Retrait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1023C6-7BB5-C613-4F67-3DF4115201DA}"/>
              </a:ext>
            </a:extLst>
          </p:cNvPr>
          <p:cNvSpPr/>
          <p:nvPr/>
        </p:nvSpPr>
        <p:spPr>
          <a:xfrm>
            <a:off x="-24103" y="6547044"/>
            <a:ext cx="687305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 NIVEAU DE SATISFACTION PAR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TYPE DE CLIENT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 DATE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FC7DA88-08D2-E74C-256E-7F10FDA0A054}"/>
              </a:ext>
            </a:extLst>
          </p:cNvPr>
          <p:cNvSpPr/>
          <p:nvPr/>
        </p:nvSpPr>
        <p:spPr>
          <a:xfrm>
            <a:off x="-8709" y="7731991"/>
            <a:ext cx="687305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 NIVEAU DE SATISFACTION PAR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TYPE DE PARCOURS CLIENT </a:t>
            </a: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E83682B2-66A6-B39E-2CEB-841344079B40}"/>
              </a:ext>
            </a:extLst>
          </p:cNvPr>
          <p:cNvSpPr txBox="1"/>
          <p:nvPr/>
        </p:nvSpPr>
        <p:spPr>
          <a:xfrm>
            <a:off x="4097184" y="8302224"/>
            <a:ext cx="2661764" cy="1336630"/>
          </a:xfrm>
          <a:prstGeom prst="wedgeRoundRectCallout">
            <a:avLst>
              <a:gd name="adj1" fmla="val -59952"/>
              <a:gd name="adj2" fmla="val -2069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txBody>
          <a:bodyPr wrap="square" lIns="108000" tIns="0" rIns="108000" bIns="0" rtlCol="0" anchor="ctr">
            <a:noAutofit/>
          </a:bodyPr>
          <a:lstStyle/>
          <a:p>
            <a:r>
              <a:rPr lang="fr-FR" sz="1050" dirty="0">
                <a:latin typeface="Avenir Next LT Pro" panose="020B0504020202020204" pitchFamily="34" charset="0"/>
              </a:rPr>
              <a:t>Forte dégradation du NPS Metro.fr liée à l’indisponibilité produits en ligne et la réduction de l’assortiment</a:t>
            </a:r>
            <a:endParaRPr lang="fr-FR" sz="1100" i="1" dirty="0">
              <a:latin typeface="Avenir Next LT Pro" panose="020B0504020202020204" pitchFamily="34" charset="0"/>
            </a:endParaRPr>
          </a:p>
        </p:txBody>
      </p:sp>
      <p:pic>
        <p:nvPicPr>
          <p:cNvPr id="1026" name="Picture 2" descr="Robot de cuisine - Icônes la technologie gratuites">
            <a:extLst>
              <a:ext uri="{FF2B5EF4-FFF2-40B4-BE49-F238E27FC236}">
                <a16:creationId xmlns:a16="http://schemas.microsoft.com/office/drawing/2014/main" id="{1A561A6C-E8C3-6D6C-CF83-268A4573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571" y="8800359"/>
            <a:ext cx="355781" cy="35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" name="Rectangle : coins arrondis 137">
            <a:extLst>
              <a:ext uri="{FF2B5EF4-FFF2-40B4-BE49-F238E27FC236}">
                <a16:creationId xmlns:a16="http://schemas.microsoft.com/office/drawing/2014/main" id="{DD465223-AD3A-FE1C-CA58-164183CF1A9E}"/>
              </a:ext>
            </a:extLst>
          </p:cNvPr>
          <p:cNvSpPr/>
          <p:nvPr/>
        </p:nvSpPr>
        <p:spPr>
          <a:xfrm>
            <a:off x="949049" y="9406821"/>
            <a:ext cx="669188" cy="344938"/>
          </a:xfrm>
          <a:prstGeom prst="roundRect">
            <a:avLst/>
          </a:prstGeom>
          <a:solidFill>
            <a:srgbClr val="FFE500"/>
          </a:solidFill>
          <a:ln w="31750" cmpd="thickThin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-4,5</a:t>
            </a:r>
          </a:p>
        </p:txBody>
      </p:sp>
      <p:sp>
        <p:nvSpPr>
          <p:cNvPr id="139" name="Rectangle : coins arrondis 138">
            <a:extLst>
              <a:ext uri="{FF2B5EF4-FFF2-40B4-BE49-F238E27FC236}">
                <a16:creationId xmlns:a16="http://schemas.microsoft.com/office/drawing/2014/main" id="{E98954BA-CFF5-554C-DA04-84AB1B5D6D8F}"/>
              </a:ext>
            </a:extLst>
          </p:cNvPr>
          <p:cNvSpPr/>
          <p:nvPr/>
        </p:nvSpPr>
        <p:spPr>
          <a:xfrm>
            <a:off x="1680309" y="9406821"/>
            <a:ext cx="669188" cy="344938"/>
          </a:xfrm>
          <a:prstGeom prst="roundRect">
            <a:avLst/>
          </a:prstGeom>
          <a:solidFill>
            <a:srgbClr val="FFE500"/>
          </a:solidFill>
          <a:ln w="31750" cmpd="thickThin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18,1</a:t>
            </a:r>
          </a:p>
        </p:txBody>
      </p:sp>
      <p:sp>
        <p:nvSpPr>
          <p:cNvPr id="140" name="Rectangle : coins arrondis 139">
            <a:extLst>
              <a:ext uri="{FF2B5EF4-FFF2-40B4-BE49-F238E27FC236}">
                <a16:creationId xmlns:a16="http://schemas.microsoft.com/office/drawing/2014/main" id="{913E7274-CD9C-7464-C4AB-7BE501AF6206}"/>
              </a:ext>
            </a:extLst>
          </p:cNvPr>
          <p:cNvSpPr/>
          <p:nvPr/>
        </p:nvSpPr>
        <p:spPr>
          <a:xfrm>
            <a:off x="2433616" y="9394498"/>
            <a:ext cx="669188" cy="351294"/>
          </a:xfrm>
          <a:prstGeom prst="roundRect">
            <a:avLst/>
          </a:prstGeom>
          <a:solidFill>
            <a:srgbClr val="FFE500"/>
          </a:solidFill>
          <a:ln w="31750" cmpd="thickThin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31,9</a:t>
            </a:r>
          </a:p>
        </p:txBody>
      </p:sp>
      <p:sp>
        <p:nvSpPr>
          <p:cNvPr id="141" name="Rectangle : coins arrondis 140">
            <a:extLst>
              <a:ext uri="{FF2B5EF4-FFF2-40B4-BE49-F238E27FC236}">
                <a16:creationId xmlns:a16="http://schemas.microsoft.com/office/drawing/2014/main" id="{90659BB5-7D1D-5AC4-EFD0-CC5FB3334803}"/>
              </a:ext>
            </a:extLst>
          </p:cNvPr>
          <p:cNvSpPr/>
          <p:nvPr/>
        </p:nvSpPr>
        <p:spPr>
          <a:xfrm>
            <a:off x="3185312" y="9400465"/>
            <a:ext cx="669188" cy="351294"/>
          </a:xfrm>
          <a:prstGeom prst="roundRect">
            <a:avLst/>
          </a:prstGeom>
          <a:solidFill>
            <a:srgbClr val="FFE500"/>
          </a:solidFill>
          <a:ln w="31750" cmpd="thickThin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43,1  </a:t>
            </a:r>
          </a:p>
        </p:txBody>
      </p:sp>
      <p:pic>
        <p:nvPicPr>
          <p:cNvPr id="145" name="Image 144">
            <a:extLst>
              <a:ext uri="{FF2B5EF4-FFF2-40B4-BE49-F238E27FC236}">
                <a16:creationId xmlns:a16="http://schemas.microsoft.com/office/drawing/2014/main" id="{EEB8E82E-DDC9-561B-A541-3B1720ABC9E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67" y="1596077"/>
            <a:ext cx="364249" cy="23399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57A5FC7-87F7-4FB2-DAD4-FA10A66CB7F3}"/>
              </a:ext>
            </a:extLst>
          </p:cNvPr>
          <p:cNvSpPr txBox="1"/>
          <p:nvPr/>
        </p:nvSpPr>
        <p:spPr>
          <a:xfrm rot="1466962">
            <a:off x="3565305" y="536145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E1A2BBE-E749-57FD-0677-C672A38558FF}"/>
              </a:ext>
            </a:extLst>
          </p:cNvPr>
          <p:cNvSpPr txBox="1"/>
          <p:nvPr/>
        </p:nvSpPr>
        <p:spPr>
          <a:xfrm rot="1466962">
            <a:off x="5489922" y="3357055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13EE208-0820-759B-8009-3671B3E4F783}"/>
              </a:ext>
            </a:extLst>
          </p:cNvPr>
          <p:cNvSpPr txBox="1"/>
          <p:nvPr/>
        </p:nvSpPr>
        <p:spPr>
          <a:xfrm rot="1466962">
            <a:off x="5233937" y="6279912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9390EF8-ADB3-897E-F238-A3FCAE60F5E1}"/>
              </a:ext>
            </a:extLst>
          </p:cNvPr>
          <p:cNvSpPr txBox="1"/>
          <p:nvPr/>
        </p:nvSpPr>
        <p:spPr>
          <a:xfrm>
            <a:off x="22703" y="1099507"/>
            <a:ext cx="3492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NOTES DE SATISFACTION</a:t>
            </a:r>
            <a:endParaRPr lang="fr-FR" sz="9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9848B27-418B-2C8C-762F-14826A89C0B9}"/>
              </a:ext>
            </a:extLst>
          </p:cNvPr>
          <p:cNvSpPr txBox="1"/>
          <p:nvPr/>
        </p:nvSpPr>
        <p:spPr>
          <a:xfrm>
            <a:off x="1856587" y="2547493"/>
            <a:ext cx="44300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VS N-1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D720D99-7BB2-7C54-C912-65783C54B218}"/>
              </a:ext>
            </a:extLst>
          </p:cNvPr>
          <p:cNvSpPr txBox="1"/>
          <p:nvPr/>
        </p:nvSpPr>
        <p:spPr>
          <a:xfrm rot="1466962">
            <a:off x="5563246" y="7520114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sp>
        <p:nvSpPr>
          <p:cNvPr id="22" name="Flèche : haut 21">
            <a:extLst>
              <a:ext uri="{FF2B5EF4-FFF2-40B4-BE49-F238E27FC236}">
                <a16:creationId xmlns:a16="http://schemas.microsoft.com/office/drawing/2014/main" id="{3F936BF9-BDC5-F361-813E-5E8DCB3CB89A}"/>
              </a:ext>
            </a:extLst>
          </p:cNvPr>
          <p:cNvSpPr/>
          <p:nvPr/>
        </p:nvSpPr>
        <p:spPr>
          <a:xfrm>
            <a:off x="724604" y="9475440"/>
            <a:ext cx="113991" cy="226512"/>
          </a:xfrm>
          <a:prstGeom prst="upArrow">
            <a:avLst/>
          </a:prstGeom>
          <a:solidFill>
            <a:srgbClr val="00B05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23" name="Flèche : haut 22">
            <a:extLst>
              <a:ext uri="{FF2B5EF4-FFF2-40B4-BE49-F238E27FC236}">
                <a16:creationId xmlns:a16="http://schemas.microsoft.com/office/drawing/2014/main" id="{3343A886-9C3D-19B3-65AC-A45F8E83803C}"/>
              </a:ext>
            </a:extLst>
          </p:cNvPr>
          <p:cNvSpPr/>
          <p:nvPr/>
        </p:nvSpPr>
        <p:spPr>
          <a:xfrm rot="10800000">
            <a:off x="1459088" y="9485430"/>
            <a:ext cx="113991" cy="2265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24" name="Flèche : haut 23">
            <a:extLst>
              <a:ext uri="{FF2B5EF4-FFF2-40B4-BE49-F238E27FC236}">
                <a16:creationId xmlns:a16="http://schemas.microsoft.com/office/drawing/2014/main" id="{47B3F879-CA95-8CFA-3EDF-EF82B3624DD3}"/>
              </a:ext>
            </a:extLst>
          </p:cNvPr>
          <p:cNvSpPr/>
          <p:nvPr/>
        </p:nvSpPr>
        <p:spPr>
          <a:xfrm>
            <a:off x="2185524" y="9475440"/>
            <a:ext cx="113991" cy="226512"/>
          </a:xfrm>
          <a:prstGeom prst="upArrow">
            <a:avLst/>
          </a:prstGeom>
          <a:solidFill>
            <a:srgbClr val="00B05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25" name="Flèche : haut 24">
            <a:extLst>
              <a:ext uri="{FF2B5EF4-FFF2-40B4-BE49-F238E27FC236}">
                <a16:creationId xmlns:a16="http://schemas.microsoft.com/office/drawing/2014/main" id="{0D8832E5-C786-76D3-C783-386CF0C08BE1}"/>
              </a:ext>
            </a:extLst>
          </p:cNvPr>
          <p:cNvSpPr/>
          <p:nvPr/>
        </p:nvSpPr>
        <p:spPr>
          <a:xfrm>
            <a:off x="2912313" y="9456889"/>
            <a:ext cx="113991" cy="226512"/>
          </a:xfrm>
          <a:prstGeom prst="upArrow">
            <a:avLst/>
          </a:prstGeom>
          <a:solidFill>
            <a:srgbClr val="00B05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graphicFrame>
        <p:nvGraphicFramePr>
          <p:cNvPr id="37" name="Graphique 36">
            <a:extLst>
              <a:ext uri="{FF2B5EF4-FFF2-40B4-BE49-F238E27FC236}">
                <a16:creationId xmlns:a16="http://schemas.microsoft.com/office/drawing/2014/main" id="{D761256B-5B30-4291-041E-94C6637A2D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0137371"/>
              </p:ext>
            </p:extLst>
          </p:nvPr>
        </p:nvGraphicFramePr>
        <p:xfrm>
          <a:off x="3975681" y="1248036"/>
          <a:ext cx="2710586" cy="2212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0C0102D8-2E33-54D1-A156-83D9543640BD}"/>
              </a:ext>
            </a:extLst>
          </p:cNvPr>
          <p:cNvSpPr/>
          <p:nvPr/>
        </p:nvSpPr>
        <p:spPr>
          <a:xfrm rot="10800000">
            <a:off x="6351785" y="6663377"/>
            <a:ext cx="481857" cy="632633"/>
          </a:xfrm>
          <a:prstGeom prst="upArrow">
            <a:avLst>
              <a:gd name="adj1" fmla="val 50000"/>
              <a:gd name="adj2" fmla="val 6725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47" name="Est égal à 46">
            <a:extLst>
              <a:ext uri="{FF2B5EF4-FFF2-40B4-BE49-F238E27FC236}">
                <a16:creationId xmlns:a16="http://schemas.microsoft.com/office/drawing/2014/main" id="{4B89B928-A001-C8A9-4AE5-6C1CADD9DF3C}"/>
              </a:ext>
            </a:extLst>
          </p:cNvPr>
          <p:cNvSpPr/>
          <p:nvPr/>
        </p:nvSpPr>
        <p:spPr>
          <a:xfrm>
            <a:off x="3687745" y="9506976"/>
            <a:ext cx="166755" cy="165714"/>
          </a:xfrm>
          <a:prstGeom prst="mathEqual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1027A6ED-F042-B105-EE6C-F8087E9055D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7472"/>
                    </a14:imgEffect>
                    <a14:imgEffect>
                      <a14:saturation sat="4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18" t="18315" r="34010" b="66309"/>
          <a:stretch/>
        </p:blipFill>
        <p:spPr>
          <a:xfrm>
            <a:off x="193846" y="4158178"/>
            <a:ext cx="640975" cy="613092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2162C9A2-BCE8-8173-23B6-665950E3AB5B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7472"/>
                    </a14:imgEffect>
                    <a14:imgEffect>
                      <a14:saturation sat="400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49" t="2670" r="50179" b="81954"/>
          <a:stretch/>
        </p:blipFill>
        <p:spPr>
          <a:xfrm>
            <a:off x="186970" y="5186495"/>
            <a:ext cx="640975" cy="613092"/>
          </a:xfrm>
          <a:prstGeom prst="rect">
            <a:avLst/>
          </a:prstGeom>
        </p:spPr>
      </p:pic>
      <p:grpSp>
        <p:nvGrpSpPr>
          <p:cNvPr id="95" name="Group 38">
            <a:extLst>
              <a:ext uri="{FF2B5EF4-FFF2-40B4-BE49-F238E27FC236}">
                <a16:creationId xmlns:a16="http://schemas.microsoft.com/office/drawing/2014/main" id="{EE00613C-E937-E6CB-5A1D-D8405050FE1F}"/>
              </a:ext>
            </a:extLst>
          </p:cNvPr>
          <p:cNvGrpSpPr/>
          <p:nvPr/>
        </p:nvGrpSpPr>
        <p:grpSpPr>
          <a:xfrm>
            <a:off x="2771795" y="1752963"/>
            <a:ext cx="1095188" cy="1108142"/>
            <a:chOff x="6828818" y="3212994"/>
            <a:chExt cx="622951" cy="622952"/>
          </a:xfrm>
        </p:grpSpPr>
        <p:sp>
          <p:nvSpPr>
            <p:cNvPr id="96" name="Oval 37">
              <a:extLst>
                <a:ext uri="{FF2B5EF4-FFF2-40B4-BE49-F238E27FC236}">
                  <a16:creationId xmlns:a16="http://schemas.microsoft.com/office/drawing/2014/main" id="{9377E601-F4F4-8A6A-3D5E-5C12C4676470}"/>
                </a:ext>
              </a:extLst>
            </p:cNvPr>
            <p:cNvSpPr/>
            <p:nvPr/>
          </p:nvSpPr>
          <p:spPr>
            <a:xfrm>
              <a:off x="6828818" y="3212994"/>
              <a:ext cx="622951" cy="622952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97" name="Group 33">
              <a:extLst>
                <a:ext uri="{FF2B5EF4-FFF2-40B4-BE49-F238E27FC236}">
                  <a16:creationId xmlns:a16="http://schemas.microsoft.com/office/drawing/2014/main" id="{AF5601DC-5C81-EEB8-1C61-26B62FE9D4C2}"/>
                </a:ext>
              </a:extLst>
            </p:cNvPr>
            <p:cNvGrpSpPr/>
            <p:nvPr/>
          </p:nvGrpSpPr>
          <p:grpSpPr>
            <a:xfrm rot="5400000">
              <a:off x="7051668" y="3198147"/>
              <a:ext cx="172097" cy="268373"/>
              <a:chOff x="2053557" y="2500519"/>
              <a:chExt cx="172097" cy="268373"/>
            </a:xfrm>
          </p:grpSpPr>
          <p:sp>
            <p:nvSpPr>
              <p:cNvPr id="98" name="Arrow: Chevron 34">
                <a:extLst>
                  <a:ext uri="{FF2B5EF4-FFF2-40B4-BE49-F238E27FC236}">
                    <a16:creationId xmlns:a16="http://schemas.microsoft.com/office/drawing/2014/main" id="{F49EB3A5-2267-F070-E4F5-692DB04F4DE7}"/>
                  </a:ext>
                </a:extLst>
              </p:cNvPr>
              <p:cNvSpPr/>
              <p:nvPr/>
            </p:nvSpPr>
            <p:spPr>
              <a:xfrm>
                <a:off x="2083871" y="2500519"/>
                <a:ext cx="141783" cy="268373"/>
              </a:xfrm>
              <a:prstGeom prst="chevron">
                <a:avLst/>
              </a:prstGeom>
              <a:solidFill>
                <a:srgbClr val="FFE500"/>
              </a:solidFill>
              <a:ln w="9525" cap="rnd" cmpd="sng" algn="ctr">
                <a:solidFill>
                  <a:srgbClr val="F9AE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99" name="Straight Connector 35">
                <a:extLst>
                  <a:ext uri="{FF2B5EF4-FFF2-40B4-BE49-F238E27FC236}">
                    <a16:creationId xmlns:a16="http://schemas.microsoft.com/office/drawing/2014/main" id="{A3786181-4B58-ADD5-7BF8-7EFE5653E4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510" y="2508305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36">
                <a:extLst>
                  <a:ext uri="{FF2B5EF4-FFF2-40B4-BE49-F238E27FC236}">
                    <a16:creationId xmlns:a16="http://schemas.microsoft.com/office/drawing/2014/main" id="{5C74E597-F987-26C0-48FE-3F3B984965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53557" y="2634705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1" name="ZoneTexte 100">
            <a:extLst>
              <a:ext uri="{FF2B5EF4-FFF2-40B4-BE49-F238E27FC236}">
                <a16:creationId xmlns:a16="http://schemas.microsoft.com/office/drawing/2014/main" id="{29DFBD18-B96A-CEA7-B54E-B244AF7D2D5A}"/>
              </a:ext>
            </a:extLst>
          </p:cNvPr>
          <p:cNvSpPr txBox="1"/>
          <p:nvPr/>
        </p:nvSpPr>
        <p:spPr>
          <a:xfrm>
            <a:off x="3087034" y="2551189"/>
            <a:ext cx="44300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VS N-1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B8801D23-72D8-E07E-A4E9-5091AB4E4F01}"/>
              </a:ext>
            </a:extLst>
          </p:cNvPr>
          <p:cNvSpPr txBox="1"/>
          <p:nvPr/>
        </p:nvSpPr>
        <p:spPr>
          <a:xfrm>
            <a:off x="2918350" y="2074781"/>
            <a:ext cx="767965" cy="530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-4,5</a:t>
            </a:r>
          </a:p>
          <a:p>
            <a:pPr algn="ctr"/>
            <a:r>
              <a:rPr lang="fr-FR" sz="1050" dirty="0">
                <a:solidFill>
                  <a:srgbClr val="FF0000"/>
                </a:solidFill>
                <a:latin typeface="Avenir Next LT Pro" panose="020B0504020202020204" pitchFamily="34" charset="0"/>
              </a:rPr>
              <a:t>19,7</a:t>
            </a:r>
          </a:p>
        </p:txBody>
      </p:sp>
      <p:pic>
        <p:nvPicPr>
          <p:cNvPr id="68" name="Picture 2" descr="Livraison Expédition Rapide Camion Icône Plat Pour Les ...">
            <a:extLst>
              <a:ext uri="{FF2B5EF4-FFF2-40B4-BE49-F238E27FC236}">
                <a16:creationId xmlns:a16="http://schemas.microsoft.com/office/drawing/2014/main" id="{5B03932B-34E0-9BD6-7855-48905020B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950" y="1549007"/>
            <a:ext cx="414833" cy="27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B2BA9C13-6689-4155-0985-77ED517DFEE7}"/>
              </a:ext>
            </a:extLst>
          </p:cNvPr>
          <p:cNvSpPr/>
          <p:nvPr/>
        </p:nvSpPr>
        <p:spPr>
          <a:xfrm>
            <a:off x="2794074" y="1507634"/>
            <a:ext cx="1005399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6762818"/>
              </a:avLst>
            </a:prstTxWarp>
            <a:spAutoFit/>
          </a:bodyPr>
          <a:lstStyle/>
          <a:p>
            <a:pPr algn="ctr"/>
            <a:r>
              <a:rPr lang="fr-FR" sz="1200" b="1" cap="none" spc="0" dirty="0">
                <a:ln w="0"/>
                <a:solidFill>
                  <a:srgbClr val="002060"/>
                </a:solidFill>
                <a:latin typeface="Avenir Next LT Pro" panose="020B0504020202020204" pitchFamily="34" charset="0"/>
              </a:rPr>
              <a:t>Livraison</a:t>
            </a:r>
          </a:p>
        </p:txBody>
      </p:sp>
    </p:spTree>
    <p:extLst>
      <p:ext uri="{BB962C8B-B14F-4D97-AF65-F5344CB8AC3E}">
        <p14:creationId xmlns:p14="http://schemas.microsoft.com/office/powerpoint/2010/main" val="250880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 36">
            <a:extLst>
              <a:ext uri="{FF2B5EF4-FFF2-40B4-BE49-F238E27FC236}">
                <a16:creationId xmlns:a16="http://schemas.microsoft.com/office/drawing/2014/main" id="{60463112-079F-0BCF-4BDA-751244E22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28" y="1298727"/>
            <a:ext cx="3930835" cy="15989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567D044-46AD-DF9C-D8ED-B896C1027CCC}"/>
              </a:ext>
            </a:extLst>
          </p:cNvPr>
          <p:cNvSpPr/>
          <p:nvPr/>
        </p:nvSpPr>
        <p:spPr>
          <a:xfrm>
            <a:off x="2151358" y="302127"/>
            <a:ext cx="1063747" cy="37087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18554A2-109D-AE1C-1638-878E2DCEFED4}"/>
              </a:ext>
            </a:extLst>
          </p:cNvPr>
          <p:cNvSpPr txBox="1"/>
          <p:nvPr/>
        </p:nvSpPr>
        <p:spPr>
          <a:xfrm>
            <a:off x="2076247" y="46132"/>
            <a:ext cx="2127651" cy="713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fr-FR" sz="12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ZOOM SUR  </a:t>
            </a:r>
            <a:b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CLICK &amp; </a:t>
            </a:r>
            <a:b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RETRAIT</a:t>
            </a:r>
          </a:p>
        </p:txBody>
      </p:sp>
      <p:pic>
        <p:nvPicPr>
          <p:cNvPr id="66" name="Image 65">
            <a:extLst>
              <a:ext uri="{FF2B5EF4-FFF2-40B4-BE49-F238E27FC236}">
                <a16:creationId xmlns:a16="http://schemas.microsoft.com/office/drawing/2014/main" id="{D071363C-0EAF-4DE5-F1EF-0D4569994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991" y="4614027"/>
            <a:ext cx="3737831" cy="3507443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E0DAF510-A6F7-3C46-CB37-7D178098DAF0}"/>
              </a:ext>
            </a:extLst>
          </p:cNvPr>
          <p:cNvSpPr txBox="1"/>
          <p:nvPr/>
        </p:nvSpPr>
        <p:spPr>
          <a:xfrm>
            <a:off x="616991" y="8954692"/>
            <a:ext cx="2417721" cy="90024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1050" i="1" dirty="0">
                <a:latin typeface="Avenir Next LT Pro" panose="020B0504020202020204" pitchFamily="34" charset="0"/>
              </a:rPr>
              <a:t>« Le délai de livraison est toujours respecté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 Personnel sympa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 Contente de manière générale de la livraison ces derniers temps »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4BB44519-52C6-4329-90F5-F5FF4ACF3005}"/>
              </a:ext>
            </a:extLst>
          </p:cNvPr>
          <p:cNvSpPr/>
          <p:nvPr/>
        </p:nvSpPr>
        <p:spPr>
          <a:xfrm>
            <a:off x="4825210" y="4124474"/>
            <a:ext cx="1971860" cy="930445"/>
          </a:xfrm>
          <a:prstGeom prst="roundRect">
            <a:avLst/>
          </a:prstGeom>
          <a:solidFill>
            <a:srgbClr val="FFF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900" b="1" i="1" dirty="0">
                <a:solidFill>
                  <a:schemeClr val="tx1"/>
                </a:solidFill>
                <a:latin typeface="Avenir Next LT Pro" panose="020B0504020202020204" pitchFamily="34" charset="0"/>
              </a:rPr>
              <a:t>Qu’est ce que l’impact ? </a:t>
            </a:r>
            <a:r>
              <a:rPr lang="fr-FR" sz="900" i="1" dirty="0">
                <a:solidFill>
                  <a:schemeClr val="tx1"/>
                </a:solidFill>
                <a:latin typeface="Avenir Next LT Pro" panose="020B0504020202020204" pitchFamily="34" charset="0"/>
              </a:rPr>
              <a:t>Mesure l’influence d’un sujet dans la satisfaction globale d’un client. Cette mesure prend en compte la note NPS et le volume de commentaires clients.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0D978F90-03E4-A6A4-1724-5FA4DDAF7567}"/>
              </a:ext>
            </a:extLst>
          </p:cNvPr>
          <p:cNvSpPr/>
          <p:nvPr/>
        </p:nvSpPr>
        <p:spPr>
          <a:xfrm>
            <a:off x="2820873" y="5679601"/>
            <a:ext cx="576000" cy="1440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TOP 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2494D98-9F4B-6396-123C-F5C04F652066}"/>
              </a:ext>
            </a:extLst>
          </p:cNvPr>
          <p:cNvSpPr txBox="1"/>
          <p:nvPr/>
        </p:nvSpPr>
        <p:spPr>
          <a:xfrm>
            <a:off x="1159176" y="6402765"/>
            <a:ext cx="116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Impact = -8,67</a:t>
            </a:r>
          </a:p>
          <a:p>
            <a:pPr algn="ctr"/>
            <a:r>
              <a:rPr lang="fr-FR" sz="6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NPS= -32,51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6C2DCE38-4171-F4AD-D666-06A6E9F537E8}"/>
              </a:ext>
            </a:extLst>
          </p:cNvPr>
          <p:cNvSpPr/>
          <p:nvPr/>
        </p:nvSpPr>
        <p:spPr>
          <a:xfrm>
            <a:off x="2238638" y="4859060"/>
            <a:ext cx="576000" cy="1440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TOP 3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51C1643A-03F2-5990-B071-626F23C2FCE0}"/>
              </a:ext>
            </a:extLst>
          </p:cNvPr>
          <p:cNvSpPr/>
          <p:nvPr/>
        </p:nvSpPr>
        <p:spPr>
          <a:xfrm>
            <a:off x="1317250" y="4770982"/>
            <a:ext cx="576000" cy="1440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TOP 2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0ECC03F8-585D-8BAB-1AC2-2E046943EBD9}"/>
              </a:ext>
            </a:extLst>
          </p:cNvPr>
          <p:cNvSpPr/>
          <p:nvPr/>
        </p:nvSpPr>
        <p:spPr>
          <a:xfrm>
            <a:off x="3108873" y="4956239"/>
            <a:ext cx="576000" cy="144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FLOP 3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F74C6EE-0BF2-F3C6-EB59-26FE2C695407}"/>
              </a:ext>
            </a:extLst>
          </p:cNvPr>
          <p:cNvSpPr txBox="1"/>
          <p:nvPr/>
        </p:nvSpPr>
        <p:spPr>
          <a:xfrm>
            <a:off x="13086" y="7830659"/>
            <a:ext cx="640805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latin typeface="Avenir Next LT Pro" panose="020B0504020202020204" pitchFamily="34" charset="0"/>
              </a:rPr>
              <a:t>LEXIQUE:</a:t>
            </a:r>
          </a:p>
          <a:p>
            <a:r>
              <a:rPr lang="fr-FR" sz="900" b="1" i="1" dirty="0">
                <a:latin typeface="Avenir Next LT Pro" panose="020B0504020202020204" pitchFamily="34" charset="0"/>
              </a:rPr>
              <a:t>Taille des ronds proportionnelle au volume des commentaires clients sur un sujet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3AC0D7A8-5532-0A3C-ED80-7E2C26AC713A}"/>
              </a:ext>
            </a:extLst>
          </p:cNvPr>
          <p:cNvSpPr/>
          <p:nvPr/>
        </p:nvSpPr>
        <p:spPr>
          <a:xfrm>
            <a:off x="139722" y="4202353"/>
            <a:ext cx="247650" cy="12372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32EC4724-6557-C9E9-6724-39DBA03758F7}"/>
              </a:ext>
            </a:extLst>
          </p:cNvPr>
          <p:cNvSpPr/>
          <p:nvPr/>
        </p:nvSpPr>
        <p:spPr>
          <a:xfrm>
            <a:off x="139722" y="4383328"/>
            <a:ext cx="247650" cy="12372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A0BF7632-B648-F8A2-7C23-458D81406058}"/>
              </a:ext>
            </a:extLst>
          </p:cNvPr>
          <p:cNvSpPr/>
          <p:nvPr/>
        </p:nvSpPr>
        <p:spPr>
          <a:xfrm>
            <a:off x="2322907" y="4221984"/>
            <a:ext cx="247650" cy="124398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D886194B-C20F-9763-ADAE-39E58534F8A7}"/>
              </a:ext>
            </a:extLst>
          </p:cNvPr>
          <p:cNvSpPr/>
          <p:nvPr/>
        </p:nvSpPr>
        <p:spPr>
          <a:xfrm>
            <a:off x="2322907" y="4393868"/>
            <a:ext cx="247650" cy="12439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10E754AD-0B26-A221-D12F-8FBD10004D00}"/>
              </a:ext>
            </a:extLst>
          </p:cNvPr>
          <p:cNvSpPr txBox="1"/>
          <p:nvPr/>
        </p:nvSpPr>
        <p:spPr>
          <a:xfrm>
            <a:off x="3492620" y="5164989"/>
            <a:ext cx="1163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Impact=-2,85</a:t>
            </a:r>
          </a:p>
          <a:p>
            <a:pPr algn="ctr"/>
            <a:r>
              <a:rPr lang="fr-FR" sz="7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NPS=-54,24d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5117A837-6808-4C2C-FF4D-C5825B3E7921}"/>
              </a:ext>
            </a:extLst>
          </p:cNvPr>
          <p:cNvSpPr txBox="1"/>
          <p:nvPr/>
        </p:nvSpPr>
        <p:spPr>
          <a:xfrm>
            <a:off x="2570557" y="6440686"/>
            <a:ext cx="116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Impact=+3,59</a:t>
            </a:r>
          </a:p>
          <a:p>
            <a:pPr algn="ctr"/>
            <a:r>
              <a:rPr lang="fr-FR" sz="6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NPS=+57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A0EFE9AC-A0C1-8738-C996-CEA91D57E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9145" y="1367445"/>
            <a:ext cx="2153927" cy="2209512"/>
          </a:xfrm>
          <a:prstGeom prst="rect">
            <a:avLst/>
          </a:prstGeom>
        </p:spPr>
      </p:pic>
      <p:sp>
        <p:nvSpPr>
          <p:cNvPr id="49" name="Ellipse 48">
            <a:extLst>
              <a:ext uri="{FF2B5EF4-FFF2-40B4-BE49-F238E27FC236}">
                <a16:creationId xmlns:a16="http://schemas.microsoft.com/office/drawing/2014/main" id="{25233E00-3027-4DEE-C685-7EEA6A1A51A0}"/>
              </a:ext>
            </a:extLst>
          </p:cNvPr>
          <p:cNvSpPr/>
          <p:nvPr/>
        </p:nvSpPr>
        <p:spPr>
          <a:xfrm>
            <a:off x="5534504" y="1745436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IDF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FE8795C-AA70-5D3C-F6ED-D18CE92A9CD2}"/>
              </a:ext>
            </a:extLst>
          </p:cNvPr>
          <p:cNvSpPr/>
          <p:nvPr/>
        </p:nvSpPr>
        <p:spPr>
          <a:xfrm>
            <a:off x="5229165" y="2351258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CO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01FE2126-6C5A-87C0-517B-A0860211047A}"/>
              </a:ext>
            </a:extLst>
          </p:cNvPr>
          <p:cNvSpPr/>
          <p:nvPr/>
        </p:nvSpPr>
        <p:spPr>
          <a:xfrm>
            <a:off x="6040003" y="2138974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E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8A95AE1-4E2A-9242-7EBF-6786617AEC8A}"/>
              </a:ext>
            </a:extLst>
          </p:cNvPr>
          <p:cNvSpPr/>
          <p:nvPr/>
        </p:nvSpPr>
        <p:spPr>
          <a:xfrm>
            <a:off x="5459791" y="1291612"/>
            <a:ext cx="505499" cy="448506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NE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BAC3386B-F45F-1A63-D806-BF43A081339D}"/>
              </a:ext>
            </a:extLst>
          </p:cNvPr>
          <p:cNvSpPr/>
          <p:nvPr/>
        </p:nvSpPr>
        <p:spPr>
          <a:xfrm>
            <a:off x="5734664" y="2485137"/>
            <a:ext cx="505499" cy="448506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RA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D7E61DCB-67B4-E5EB-6E49-6F9044BE226D}"/>
              </a:ext>
            </a:extLst>
          </p:cNvPr>
          <p:cNvSpPr/>
          <p:nvPr/>
        </p:nvSpPr>
        <p:spPr>
          <a:xfrm>
            <a:off x="4683449" y="1862327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O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E7506218-3A7E-0644-9270-C12B6375D865}"/>
              </a:ext>
            </a:extLst>
          </p:cNvPr>
          <p:cNvSpPr txBox="1"/>
          <p:nvPr/>
        </p:nvSpPr>
        <p:spPr>
          <a:xfrm>
            <a:off x="4651720" y="1889870"/>
            <a:ext cx="558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21,1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38,1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FD931973-18BD-587D-0E47-7F91FF72919D}"/>
              </a:ext>
            </a:extLst>
          </p:cNvPr>
          <p:cNvSpPr txBox="1"/>
          <p:nvPr/>
        </p:nvSpPr>
        <p:spPr>
          <a:xfrm>
            <a:off x="5210467" y="2389194"/>
            <a:ext cx="5602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26,1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41,3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8A2916F9-6C11-6529-066A-12BDFC6198B1}"/>
              </a:ext>
            </a:extLst>
          </p:cNvPr>
          <p:cNvSpPr txBox="1"/>
          <p:nvPr/>
        </p:nvSpPr>
        <p:spPr>
          <a:xfrm>
            <a:off x="6006816" y="2167485"/>
            <a:ext cx="559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14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31,4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331129B3-E9BE-C3A9-7439-92595483BC3A}"/>
              </a:ext>
            </a:extLst>
          </p:cNvPr>
          <p:cNvSpPr txBox="1"/>
          <p:nvPr/>
        </p:nvSpPr>
        <p:spPr>
          <a:xfrm>
            <a:off x="5705567" y="2523701"/>
            <a:ext cx="559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10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28,6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7EF4A40A-A04C-A15C-CF2D-B68B75318447}"/>
              </a:ext>
            </a:extLst>
          </p:cNvPr>
          <p:cNvSpPr txBox="1"/>
          <p:nvPr/>
        </p:nvSpPr>
        <p:spPr>
          <a:xfrm>
            <a:off x="5478872" y="1791525"/>
            <a:ext cx="583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-5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11,2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D75F4A9B-349B-D343-B635-C610CB20F1E5}"/>
              </a:ext>
            </a:extLst>
          </p:cNvPr>
          <p:cNvSpPr txBox="1"/>
          <p:nvPr/>
        </p:nvSpPr>
        <p:spPr>
          <a:xfrm>
            <a:off x="5446971" y="1319221"/>
            <a:ext cx="575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10,5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29,6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85861AF-E502-7B86-F305-5C039AF34D07}"/>
              </a:ext>
            </a:extLst>
          </p:cNvPr>
          <p:cNvSpPr/>
          <p:nvPr/>
        </p:nvSpPr>
        <p:spPr>
          <a:xfrm>
            <a:off x="2222303" y="6812985"/>
            <a:ext cx="576000" cy="144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FLOP 2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8D085F1-B1EC-637F-339E-0AE459583A51}"/>
              </a:ext>
            </a:extLst>
          </p:cNvPr>
          <p:cNvSpPr txBox="1"/>
          <p:nvPr/>
        </p:nvSpPr>
        <p:spPr>
          <a:xfrm>
            <a:off x="4008836" y="9005754"/>
            <a:ext cx="273931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i="1" dirty="0">
                <a:latin typeface="Avenir Next LT Pro" panose="020B0504020202020204" pitchFamily="34" charset="0"/>
              </a:rPr>
              <a:t>« Indisponibilité de certaines références sur le site en livraison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Délai de livraison trop long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Délais de livraison non respecté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Horaires de livraison trop aléatoires »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4F7FB87-B99A-5419-7892-72699A1D94F9}"/>
              </a:ext>
            </a:extLst>
          </p:cNvPr>
          <p:cNvSpPr txBox="1"/>
          <p:nvPr/>
        </p:nvSpPr>
        <p:spPr>
          <a:xfrm>
            <a:off x="2637176" y="4180719"/>
            <a:ext cx="1729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latin typeface="Avenir Next LT Pro" panose="020B0504020202020204" pitchFamily="34" charset="0"/>
              </a:rPr>
              <a:t>Les commentaires mixtes</a:t>
            </a:r>
          </a:p>
          <a:p>
            <a:r>
              <a:rPr lang="fr-FR" sz="1000" i="1" dirty="0">
                <a:latin typeface="Avenir Next LT Pro" panose="020B0504020202020204" pitchFamily="34" charset="0"/>
              </a:rPr>
              <a:t>Les commentaires neutres 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4ECB2164-FFD5-4AB8-D58B-E859113F9063}"/>
              </a:ext>
            </a:extLst>
          </p:cNvPr>
          <p:cNvGrpSpPr/>
          <p:nvPr/>
        </p:nvGrpSpPr>
        <p:grpSpPr>
          <a:xfrm>
            <a:off x="5023136" y="3052767"/>
            <a:ext cx="612972" cy="448506"/>
            <a:chOff x="3910455" y="3008391"/>
            <a:chExt cx="612972" cy="448506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97915261-0196-D914-7D89-B8E477809055}"/>
                </a:ext>
              </a:extLst>
            </p:cNvPr>
            <p:cNvSpPr/>
            <p:nvPr/>
          </p:nvSpPr>
          <p:spPr>
            <a:xfrm>
              <a:off x="3942747" y="3008391"/>
              <a:ext cx="505499" cy="448506"/>
            </a:xfrm>
            <a:prstGeom prst="ellipse">
              <a:avLst/>
            </a:prstGeom>
            <a:solidFill>
              <a:srgbClr val="FFE500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ArchUp">
                <a:avLst/>
              </a:prstTxWarp>
            </a:bodyPr>
            <a:lstStyle/>
            <a:p>
              <a:pPr algn="ctr"/>
              <a:r>
                <a:rPr lang="fr-FR" sz="800" b="1" dirty="0">
                  <a:solidFill>
                    <a:schemeClr val="tx2"/>
                  </a:solidFill>
                  <a:latin typeface="Avenir Next LT Pro" panose="020B0504020202020204" pitchFamily="34" charset="0"/>
                </a:rPr>
                <a:t>SO</a:t>
              </a:r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052ABBFB-A811-F8C1-B92D-D6944D682EEC}"/>
                </a:ext>
              </a:extLst>
            </p:cNvPr>
            <p:cNvSpPr txBox="1"/>
            <p:nvPr/>
          </p:nvSpPr>
          <p:spPr>
            <a:xfrm>
              <a:off x="3910455" y="3068807"/>
              <a:ext cx="6129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chemeClr val="accent1"/>
                  </a:solidFill>
                  <a:latin typeface="Avenir Next LT Pro" panose="020B0504020202020204" pitchFamily="34" charset="0"/>
                </a:rPr>
                <a:t>17,9</a:t>
              </a:r>
            </a:p>
            <a:p>
              <a:pPr algn="ctr"/>
              <a:r>
                <a:rPr lang="fr-FR" sz="600" dirty="0">
                  <a:solidFill>
                    <a:srgbClr val="FF0000"/>
                  </a:solidFill>
                  <a:latin typeface="Avenir Next LT Pro" panose="020B0504020202020204" pitchFamily="34" charset="0"/>
                </a:rPr>
                <a:t>N-1: 32,3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4568AA4C-ECB0-B318-435C-F44275C27A1E}"/>
              </a:ext>
            </a:extLst>
          </p:cNvPr>
          <p:cNvGrpSpPr/>
          <p:nvPr/>
        </p:nvGrpSpPr>
        <p:grpSpPr>
          <a:xfrm>
            <a:off x="6129214" y="2995817"/>
            <a:ext cx="583858" cy="448506"/>
            <a:chOff x="6839984" y="3036914"/>
            <a:chExt cx="583858" cy="448506"/>
          </a:xfrm>
        </p:grpSpPr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3A60B532-AE97-C27E-0F03-57E61B9C9145}"/>
                </a:ext>
              </a:extLst>
            </p:cNvPr>
            <p:cNvSpPr/>
            <p:nvPr/>
          </p:nvSpPr>
          <p:spPr>
            <a:xfrm>
              <a:off x="6867582" y="3036914"/>
              <a:ext cx="505499" cy="448506"/>
            </a:xfrm>
            <a:prstGeom prst="ellipse">
              <a:avLst/>
            </a:prstGeom>
            <a:solidFill>
              <a:srgbClr val="FFE500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ArchUp">
                <a:avLst/>
              </a:prstTxWarp>
            </a:bodyPr>
            <a:lstStyle/>
            <a:p>
              <a:pPr algn="ctr"/>
              <a:r>
                <a:rPr lang="fr-FR" sz="800" b="1" dirty="0">
                  <a:solidFill>
                    <a:schemeClr val="tx2"/>
                  </a:solidFill>
                  <a:latin typeface="Avenir Next LT Pro" panose="020B0504020202020204" pitchFamily="34" charset="0"/>
                </a:rPr>
                <a:t>SE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33DBD576-CFE6-D36A-98FF-427544B4C151}"/>
                </a:ext>
              </a:extLst>
            </p:cNvPr>
            <p:cNvSpPr txBox="1"/>
            <p:nvPr/>
          </p:nvSpPr>
          <p:spPr>
            <a:xfrm>
              <a:off x="6839984" y="3085573"/>
              <a:ext cx="583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chemeClr val="accent1"/>
                  </a:solidFill>
                  <a:latin typeface="Avenir Next LT Pro" panose="020B0504020202020204" pitchFamily="34" charset="0"/>
                </a:rPr>
                <a:t>26,3</a:t>
              </a:r>
            </a:p>
            <a:p>
              <a:pPr algn="ctr"/>
              <a:r>
                <a:rPr lang="fr-FR" sz="600" dirty="0">
                  <a:solidFill>
                    <a:srgbClr val="FF0000"/>
                  </a:solidFill>
                  <a:latin typeface="Avenir Next LT Pro" panose="020B0504020202020204" pitchFamily="34" charset="0"/>
                </a:rPr>
                <a:t>N-1: 28,3</a:t>
              </a:r>
            </a:p>
          </p:txBody>
        </p:sp>
      </p:grp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A27AD869-E71A-C149-90D3-3D3C6A7BF537}"/>
              </a:ext>
            </a:extLst>
          </p:cNvPr>
          <p:cNvSpPr/>
          <p:nvPr/>
        </p:nvSpPr>
        <p:spPr>
          <a:xfrm>
            <a:off x="1478294" y="5592960"/>
            <a:ext cx="576000" cy="144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FLOP 1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1D9D75B0-93B1-349E-B385-6405B0975903}"/>
              </a:ext>
            </a:extLst>
          </p:cNvPr>
          <p:cNvSpPr txBox="1"/>
          <p:nvPr/>
        </p:nvSpPr>
        <p:spPr>
          <a:xfrm>
            <a:off x="2078060" y="5401968"/>
            <a:ext cx="807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Impact = -8,67</a:t>
            </a:r>
          </a:p>
          <a:p>
            <a:pPr algn="ctr"/>
            <a:r>
              <a:rPr lang="fr-FR" sz="600" b="1" i="1" dirty="0">
                <a:solidFill>
                  <a:srgbClr val="0070C0"/>
                </a:solidFill>
                <a:latin typeface="Avenir Next LT Pro" panose="020B0504020202020204" pitchFamily="34" charset="0"/>
              </a:rPr>
              <a:t>NPS= -32,51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EFBCA0A4-9DAC-B817-B294-6EB11E0DCDAE}"/>
              </a:ext>
            </a:extLst>
          </p:cNvPr>
          <p:cNvSpPr txBox="1"/>
          <p:nvPr/>
        </p:nvSpPr>
        <p:spPr>
          <a:xfrm>
            <a:off x="441520" y="4815907"/>
            <a:ext cx="1163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i="1" dirty="0"/>
              <a:t>Impact = -8,67</a:t>
            </a:r>
          </a:p>
          <a:p>
            <a:r>
              <a:rPr lang="fr-FR" sz="900" i="1" dirty="0"/>
              <a:t>NPS= -32,51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4A8F2B-4AFB-86D4-14EC-BD144323113A}"/>
              </a:ext>
            </a:extLst>
          </p:cNvPr>
          <p:cNvSpPr/>
          <p:nvPr/>
        </p:nvSpPr>
        <p:spPr>
          <a:xfrm>
            <a:off x="-6350" y="-25399"/>
            <a:ext cx="6858000" cy="687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014B77-F385-AF08-4F20-C0BDADFF5493}"/>
              </a:ext>
            </a:extLst>
          </p:cNvPr>
          <p:cNvSpPr/>
          <p:nvPr/>
        </p:nvSpPr>
        <p:spPr>
          <a:xfrm>
            <a:off x="-8709" y="774080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EVOLUTION DE LA SATISFACTION CLIENT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CLIC &amp; RETRAIT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10EAB53-1536-C3C4-AB66-6ECFB55F0D65}"/>
              </a:ext>
            </a:extLst>
          </p:cNvPr>
          <p:cNvSpPr/>
          <p:nvPr/>
        </p:nvSpPr>
        <p:spPr>
          <a:xfrm>
            <a:off x="-4355" y="3677706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LES TOPS ET LES FLOPS EN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CLICK &amp; RETRAIT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– A DATE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0B6C7937-30B4-F4E2-A58C-7F9E5DB3FE41}"/>
              </a:ext>
            </a:extLst>
          </p:cNvPr>
          <p:cNvSpPr txBox="1"/>
          <p:nvPr/>
        </p:nvSpPr>
        <p:spPr>
          <a:xfrm>
            <a:off x="453991" y="4161724"/>
            <a:ext cx="346221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i="1" dirty="0">
                <a:latin typeface="Avenir Next LT Pro" panose="020B0504020202020204" pitchFamily="34" charset="0"/>
              </a:rPr>
              <a:t>Les commentaires positifs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Les commentaires négatifs</a:t>
            </a:r>
          </a:p>
        </p:txBody>
      </p:sp>
      <p:sp>
        <p:nvSpPr>
          <p:cNvPr id="71" name="Bulle narrative : rectangle à coins arrondis 70">
            <a:extLst>
              <a:ext uri="{FF2B5EF4-FFF2-40B4-BE49-F238E27FC236}">
                <a16:creationId xmlns:a16="http://schemas.microsoft.com/office/drawing/2014/main" id="{3C490C50-2B37-6588-58A0-F82AD365F27E}"/>
              </a:ext>
            </a:extLst>
          </p:cNvPr>
          <p:cNvSpPr/>
          <p:nvPr/>
        </p:nvSpPr>
        <p:spPr>
          <a:xfrm>
            <a:off x="4537359" y="5626435"/>
            <a:ext cx="1844864" cy="1825673"/>
          </a:xfrm>
          <a:prstGeom prst="wedgeRoundRectCallout">
            <a:avLst>
              <a:gd name="adj1" fmla="val -70265"/>
              <a:gd name="adj2" fmla="val -235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Dégradation du NPS sur la Livraison </a:t>
            </a:r>
            <a:r>
              <a:rPr kumimoji="0" lang="fr-FR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(niveau des prix, dispo conformité commande)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18C7D4-F9F6-5B0B-11D5-C55843589CD6}"/>
              </a:ext>
            </a:extLst>
          </p:cNvPr>
          <p:cNvSpPr/>
          <p:nvPr/>
        </p:nvSpPr>
        <p:spPr>
          <a:xfrm>
            <a:off x="-4355" y="8403101"/>
            <a:ext cx="482955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Ce que disent nos clients au sujet du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click &amp; retrait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…</a:t>
            </a:r>
          </a:p>
        </p:txBody>
      </p:sp>
      <p:pic>
        <p:nvPicPr>
          <p:cNvPr id="74" name="Picture 2" descr="30,906 Positif Negatif Vectores, Ilustraciones y Gráficos ...">
            <a:extLst>
              <a:ext uri="{FF2B5EF4-FFF2-40B4-BE49-F238E27FC236}">
                <a16:creationId xmlns:a16="http://schemas.microsoft.com/office/drawing/2014/main" id="{2349B5F6-05F0-A8BC-9376-23CEB0FA0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1"/>
          <a:stretch/>
        </p:blipFill>
        <p:spPr bwMode="auto">
          <a:xfrm>
            <a:off x="0" y="8799125"/>
            <a:ext cx="607428" cy="8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8C743E30-8BAD-AAAF-9FD3-05328E74DF5B}"/>
              </a:ext>
            </a:extLst>
          </p:cNvPr>
          <p:cNvCxnSpPr>
            <a:cxnSpLocks/>
          </p:cNvCxnSpPr>
          <p:nvPr/>
        </p:nvCxnSpPr>
        <p:spPr>
          <a:xfrm>
            <a:off x="3217114" y="9103433"/>
            <a:ext cx="0" cy="61385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2" descr="30,906 Positif Negatif Vectores, Ilustraciones y Gráficos ...">
            <a:extLst>
              <a:ext uri="{FF2B5EF4-FFF2-40B4-BE49-F238E27FC236}">
                <a16:creationId xmlns:a16="http://schemas.microsoft.com/office/drawing/2014/main" id="{855A8A26-E407-5617-170B-9BACD24E1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0" r="41"/>
          <a:stretch/>
        </p:blipFill>
        <p:spPr bwMode="auto">
          <a:xfrm>
            <a:off x="3430573" y="8795582"/>
            <a:ext cx="607428" cy="8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C4DB1A1A-368C-03B2-F25C-212EB8C388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146" y="125051"/>
            <a:ext cx="724137" cy="536893"/>
          </a:xfrm>
          <a:prstGeom prst="rect">
            <a:avLst/>
          </a:prstGeom>
        </p:spPr>
      </p:pic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57A80D19-A475-DA15-8F0B-6A2ACDD8445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305623" y="264"/>
            <a:ext cx="2552377" cy="690077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 descr="Une image contenant logo&#10;&#10;Description générée automatiquement">
            <a:extLst>
              <a:ext uri="{FF2B5EF4-FFF2-40B4-BE49-F238E27FC236}">
                <a16:creationId xmlns:a16="http://schemas.microsoft.com/office/drawing/2014/main" id="{0BF7B33E-67EE-3447-19A5-6AFFC715AE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79" y="36415"/>
            <a:ext cx="587834" cy="5018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771EA5D-730E-4AAB-DBB0-BA16AE8601F0}"/>
              </a:ext>
            </a:extLst>
          </p:cNvPr>
          <p:cNvSpPr/>
          <p:nvPr/>
        </p:nvSpPr>
        <p:spPr>
          <a:xfrm flipV="1">
            <a:off x="193846" y="253366"/>
            <a:ext cx="597391" cy="9943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A8AEB6-6426-54DF-E0CB-1374C0075BB2}"/>
              </a:ext>
            </a:extLst>
          </p:cNvPr>
          <p:cNvSpPr/>
          <p:nvPr/>
        </p:nvSpPr>
        <p:spPr>
          <a:xfrm flipV="1">
            <a:off x="208572" y="430560"/>
            <a:ext cx="1684678" cy="9584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90ADC8C-5731-EA66-401B-53B10F5281F6}"/>
              </a:ext>
            </a:extLst>
          </p:cNvPr>
          <p:cNvSpPr txBox="1"/>
          <p:nvPr/>
        </p:nvSpPr>
        <p:spPr>
          <a:xfrm>
            <a:off x="98355" y="127939"/>
            <a:ext cx="1977892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ACTU</a:t>
            </a:r>
            <a:b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SATISFACTION CLIENT</a:t>
            </a:r>
          </a:p>
          <a:p>
            <a:pPr>
              <a:lnSpc>
                <a:spcPts val="1400"/>
              </a:lnSpc>
            </a:pPr>
            <a:r>
              <a:rPr lang="fr-FR" sz="800" dirty="0">
                <a:solidFill>
                  <a:srgbClr val="002060"/>
                </a:solidFill>
                <a:latin typeface="Avenir Next LT Pro" panose="020B0504020202020204" pitchFamily="34" charset="0"/>
              </a:rPr>
              <a:t>Au 31 mars 2023</a:t>
            </a:r>
          </a:p>
        </p:txBody>
      </p:sp>
      <p:sp>
        <p:nvSpPr>
          <p:cNvPr id="10" name="Bulle narrative : rectangle à coins arrondis 9">
            <a:extLst>
              <a:ext uri="{FF2B5EF4-FFF2-40B4-BE49-F238E27FC236}">
                <a16:creationId xmlns:a16="http://schemas.microsoft.com/office/drawing/2014/main" id="{CA44CC44-D038-27B2-4722-B07F66245E02}"/>
              </a:ext>
            </a:extLst>
          </p:cNvPr>
          <p:cNvSpPr/>
          <p:nvPr/>
        </p:nvSpPr>
        <p:spPr>
          <a:xfrm>
            <a:off x="85349" y="2935186"/>
            <a:ext cx="3671559" cy="550007"/>
          </a:xfrm>
          <a:prstGeom prst="wedgeRoundRectCallout">
            <a:avLst>
              <a:gd name="adj1" fmla="val -16602"/>
              <a:gd name="adj2" fmla="val -8086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dégradation du NPS sur la Livraison </a:t>
            </a:r>
            <a:r>
              <a:rPr kumimoji="0" lang="fr-FR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(niveau des prix, dispo conformité commande)</a:t>
            </a:r>
            <a:endParaRPr kumimoji="0" lang="fr-FR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4262E70-9A7D-FC9C-EBFC-649CA4099E93}"/>
              </a:ext>
            </a:extLst>
          </p:cNvPr>
          <p:cNvSpPr txBox="1"/>
          <p:nvPr/>
        </p:nvSpPr>
        <p:spPr>
          <a:xfrm rot="1466962">
            <a:off x="5091192" y="575620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59D169F-7670-8A04-4C1E-881477F24387}"/>
              </a:ext>
            </a:extLst>
          </p:cNvPr>
          <p:cNvSpPr txBox="1"/>
          <p:nvPr/>
        </p:nvSpPr>
        <p:spPr>
          <a:xfrm rot="1466962">
            <a:off x="4790578" y="3444593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9BE10BB8-25D4-C0C1-35ED-B1BA6413C23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8834" t="80676" b="-1"/>
          <a:stretch/>
        </p:blipFill>
        <p:spPr>
          <a:xfrm>
            <a:off x="2169793" y="1200370"/>
            <a:ext cx="2335589" cy="32947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D3EA9CA-5F74-488E-2F43-34879BDBB52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4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18" t="18315" r="34010" b="66309"/>
          <a:stretch/>
        </p:blipFill>
        <p:spPr>
          <a:xfrm>
            <a:off x="4835230" y="5664442"/>
            <a:ext cx="306102" cy="292787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4CE9DC34-0211-D8BF-9916-8BAD1D0321D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DF2"/>
              </a:clrFrom>
              <a:clrTo>
                <a:srgbClr val="FFFD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232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3" t="34418" r="33925" b="50206"/>
          <a:stretch/>
        </p:blipFill>
        <p:spPr>
          <a:xfrm>
            <a:off x="5838834" y="5663396"/>
            <a:ext cx="306102" cy="292787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466DFAC7-D286-486D-91F5-B622C51608A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372"/>
                    </a14:imgEffect>
                    <a14:imgEffect>
                      <a14:saturation sat="398000"/>
                    </a14:imgEffect>
                    <a14:imgEffect>
                      <a14:brightnessContrast contrast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18" t="18315" r="34010" b="66309"/>
          <a:stretch/>
        </p:blipFill>
        <p:spPr>
          <a:xfrm>
            <a:off x="4105234" y="2527733"/>
            <a:ext cx="240632" cy="230165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C78763-79EF-06A9-09B0-9C7F1525E07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7472"/>
                    </a14:imgEffect>
                    <a14:imgEffect>
                      <a14:saturation sat="2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9" t="2434" r="50069" b="82190"/>
          <a:stretch/>
        </p:blipFill>
        <p:spPr>
          <a:xfrm>
            <a:off x="4042218" y="1855413"/>
            <a:ext cx="361407" cy="34568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495A6FB9-6AF8-09E5-887F-09F030ECD71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2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9" t="2434" r="50069" b="82190"/>
          <a:stretch/>
        </p:blipFill>
        <p:spPr>
          <a:xfrm>
            <a:off x="5306740" y="5652742"/>
            <a:ext cx="306102" cy="29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29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Image 76">
            <a:extLst>
              <a:ext uri="{FF2B5EF4-FFF2-40B4-BE49-F238E27FC236}">
                <a16:creationId xmlns:a16="http://schemas.microsoft.com/office/drawing/2014/main" id="{5BE380A8-4144-F583-EF58-CC6B63410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29" y="1169591"/>
            <a:ext cx="3960616" cy="1739131"/>
          </a:xfrm>
          <a:prstGeom prst="rect">
            <a:avLst/>
          </a:prstGeom>
        </p:spPr>
      </p:pic>
      <p:sp>
        <p:nvSpPr>
          <p:cNvPr id="70" name="ZoneTexte 69">
            <a:extLst>
              <a:ext uri="{FF2B5EF4-FFF2-40B4-BE49-F238E27FC236}">
                <a16:creationId xmlns:a16="http://schemas.microsoft.com/office/drawing/2014/main" id="{0B6C7937-30B4-F4E2-A58C-7F9E5DB3FE41}"/>
              </a:ext>
            </a:extLst>
          </p:cNvPr>
          <p:cNvSpPr txBox="1"/>
          <p:nvPr/>
        </p:nvSpPr>
        <p:spPr>
          <a:xfrm>
            <a:off x="447350" y="4390235"/>
            <a:ext cx="346221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i="1" dirty="0">
                <a:latin typeface="Avenir Next LT Pro" panose="020B0504020202020204" pitchFamily="34" charset="0"/>
              </a:rPr>
              <a:t>Les commentaires positifs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Les commentaires négatifs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67D044-46AD-DF9C-D8ED-B896C1027CCC}"/>
              </a:ext>
            </a:extLst>
          </p:cNvPr>
          <p:cNvSpPr/>
          <p:nvPr/>
        </p:nvSpPr>
        <p:spPr>
          <a:xfrm>
            <a:off x="2151358" y="302127"/>
            <a:ext cx="1759431" cy="225004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18554A2-109D-AE1C-1638-878E2DCEFED4}"/>
              </a:ext>
            </a:extLst>
          </p:cNvPr>
          <p:cNvSpPr txBox="1"/>
          <p:nvPr/>
        </p:nvSpPr>
        <p:spPr>
          <a:xfrm>
            <a:off x="2076247" y="79535"/>
            <a:ext cx="2127651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fr-FR" sz="12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ZOOM SUR  </a:t>
            </a:r>
            <a:b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260D9AC-D21C-5D2D-320A-28D674CCC3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34" t="80676" b="-1"/>
          <a:stretch/>
        </p:blipFill>
        <p:spPr>
          <a:xfrm>
            <a:off x="2169793" y="1200370"/>
            <a:ext cx="2335589" cy="32947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E0DAF510-A6F7-3C46-CB37-7D178098DAF0}"/>
              </a:ext>
            </a:extLst>
          </p:cNvPr>
          <p:cNvSpPr txBox="1"/>
          <p:nvPr/>
        </p:nvSpPr>
        <p:spPr>
          <a:xfrm>
            <a:off x="616991" y="8954692"/>
            <a:ext cx="2417721" cy="90024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1050" i="1" dirty="0">
                <a:latin typeface="Avenir Next LT Pro" panose="020B0504020202020204" pitchFamily="34" charset="0"/>
              </a:rPr>
              <a:t>« Le délai de livraison est toujours respecté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 Personnel sympa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 Contente de manière générale de la livraison ces derniers temps »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4BB44519-52C6-4329-90F5-F5FF4ACF3005}"/>
              </a:ext>
            </a:extLst>
          </p:cNvPr>
          <p:cNvSpPr/>
          <p:nvPr/>
        </p:nvSpPr>
        <p:spPr>
          <a:xfrm>
            <a:off x="4825210" y="4124474"/>
            <a:ext cx="1971860" cy="930445"/>
          </a:xfrm>
          <a:prstGeom prst="roundRect">
            <a:avLst/>
          </a:prstGeom>
          <a:solidFill>
            <a:srgbClr val="FFF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900" b="1" i="1" dirty="0">
                <a:solidFill>
                  <a:schemeClr val="tx1"/>
                </a:solidFill>
                <a:latin typeface="Avenir Next LT Pro" panose="020B0504020202020204" pitchFamily="34" charset="0"/>
              </a:rPr>
              <a:t>Qu’est ce que l’impact ? </a:t>
            </a:r>
            <a:r>
              <a:rPr lang="fr-FR" sz="900" i="1" dirty="0">
                <a:solidFill>
                  <a:schemeClr val="tx1"/>
                </a:solidFill>
                <a:latin typeface="Avenir Next LT Pro" panose="020B0504020202020204" pitchFamily="34" charset="0"/>
              </a:rPr>
              <a:t>Mesure l’influence d’un sujet dans la satisfaction globale d’un client. Cette mesure prend en compte la note NPS et le volume de commentaires clients.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F74C6EE-0BF2-F3C6-EB59-26FE2C695407}"/>
              </a:ext>
            </a:extLst>
          </p:cNvPr>
          <p:cNvSpPr txBox="1"/>
          <p:nvPr/>
        </p:nvSpPr>
        <p:spPr>
          <a:xfrm>
            <a:off x="13086" y="4028261"/>
            <a:ext cx="640805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latin typeface="Avenir Next LT Pro" panose="020B0504020202020204" pitchFamily="34" charset="0"/>
              </a:rPr>
              <a:t>LEXIQUE:</a:t>
            </a:r>
          </a:p>
          <a:p>
            <a:r>
              <a:rPr lang="fr-FR" sz="900" b="1" i="1" dirty="0">
                <a:latin typeface="Avenir Next LT Pro" panose="020B0504020202020204" pitchFamily="34" charset="0"/>
              </a:rPr>
              <a:t>Taille des ronds proportionnelle au volume des commentaires clients sur un sujet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3AC0D7A8-5532-0A3C-ED80-7E2C26AC713A}"/>
              </a:ext>
            </a:extLst>
          </p:cNvPr>
          <p:cNvSpPr/>
          <p:nvPr/>
        </p:nvSpPr>
        <p:spPr>
          <a:xfrm>
            <a:off x="139722" y="4430955"/>
            <a:ext cx="247650" cy="12372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32EC4724-6557-C9E9-6724-39DBA03758F7}"/>
              </a:ext>
            </a:extLst>
          </p:cNvPr>
          <p:cNvSpPr/>
          <p:nvPr/>
        </p:nvSpPr>
        <p:spPr>
          <a:xfrm>
            <a:off x="139722" y="4622728"/>
            <a:ext cx="247650" cy="12372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A0BF7632-B648-F8A2-7C23-458D81406058}"/>
              </a:ext>
            </a:extLst>
          </p:cNvPr>
          <p:cNvSpPr/>
          <p:nvPr/>
        </p:nvSpPr>
        <p:spPr>
          <a:xfrm>
            <a:off x="2283992" y="4469658"/>
            <a:ext cx="247650" cy="124398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A0EFE9AC-A0C1-8738-C996-CEA91D57E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9145" y="1367445"/>
            <a:ext cx="2153927" cy="2209512"/>
          </a:xfrm>
          <a:prstGeom prst="rect">
            <a:avLst/>
          </a:prstGeom>
        </p:spPr>
      </p:pic>
      <p:sp>
        <p:nvSpPr>
          <p:cNvPr id="49" name="Ellipse 48">
            <a:extLst>
              <a:ext uri="{FF2B5EF4-FFF2-40B4-BE49-F238E27FC236}">
                <a16:creationId xmlns:a16="http://schemas.microsoft.com/office/drawing/2014/main" id="{25233E00-3027-4DEE-C685-7EEA6A1A51A0}"/>
              </a:ext>
            </a:extLst>
          </p:cNvPr>
          <p:cNvSpPr/>
          <p:nvPr/>
        </p:nvSpPr>
        <p:spPr>
          <a:xfrm>
            <a:off x="5534504" y="1745436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IDF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FE8795C-AA70-5D3C-F6ED-D18CE92A9CD2}"/>
              </a:ext>
            </a:extLst>
          </p:cNvPr>
          <p:cNvSpPr/>
          <p:nvPr/>
        </p:nvSpPr>
        <p:spPr>
          <a:xfrm>
            <a:off x="5229165" y="2351258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CO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01FE2126-6C5A-87C0-517B-A0860211047A}"/>
              </a:ext>
            </a:extLst>
          </p:cNvPr>
          <p:cNvSpPr/>
          <p:nvPr/>
        </p:nvSpPr>
        <p:spPr>
          <a:xfrm>
            <a:off x="6040003" y="2138974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E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8A95AE1-4E2A-9242-7EBF-6786617AEC8A}"/>
              </a:ext>
            </a:extLst>
          </p:cNvPr>
          <p:cNvSpPr/>
          <p:nvPr/>
        </p:nvSpPr>
        <p:spPr>
          <a:xfrm>
            <a:off x="5459791" y="1291612"/>
            <a:ext cx="505499" cy="448506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NE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BAC3386B-F45F-1A63-D806-BF43A081339D}"/>
              </a:ext>
            </a:extLst>
          </p:cNvPr>
          <p:cNvSpPr/>
          <p:nvPr/>
        </p:nvSpPr>
        <p:spPr>
          <a:xfrm>
            <a:off x="5734664" y="2485137"/>
            <a:ext cx="505499" cy="448506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RA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D7E61DCB-67B4-E5EB-6E49-6F9044BE226D}"/>
              </a:ext>
            </a:extLst>
          </p:cNvPr>
          <p:cNvSpPr/>
          <p:nvPr/>
        </p:nvSpPr>
        <p:spPr>
          <a:xfrm>
            <a:off x="4683449" y="1862327"/>
            <a:ext cx="505499" cy="455663"/>
          </a:xfrm>
          <a:prstGeom prst="ellipse">
            <a:avLst/>
          </a:prstGeom>
          <a:solidFill>
            <a:srgbClr val="FFE50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fr-FR" sz="8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O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E7506218-3A7E-0644-9270-C12B6375D865}"/>
              </a:ext>
            </a:extLst>
          </p:cNvPr>
          <p:cNvSpPr txBox="1"/>
          <p:nvPr/>
        </p:nvSpPr>
        <p:spPr>
          <a:xfrm>
            <a:off x="4651720" y="1889870"/>
            <a:ext cx="558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21,1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38,1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FD931973-18BD-587D-0E47-7F91FF72919D}"/>
              </a:ext>
            </a:extLst>
          </p:cNvPr>
          <p:cNvSpPr txBox="1"/>
          <p:nvPr/>
        </p:nvSpPr>
        <p:spPr>
          <a:xfrm>
            <a:off x="5210467" y="2389194"/>
            <a:ext cx="5602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26,1</a:t>
            </a:r>
          </a:p>
          <a:p>
            <a:pPr algn="ctr"/>
            <a:r>
              <a:rPr lang="fr-FR" sz="5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41,3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8A2916F9-6C11-6529-066A-12BDFC6198B1}"/>
              </a:ext>
            </a:extLst>
          </p:cNvPr>
          <p:cNvSpPr txBox="1"/>
          <p:nvPr/>
        </p:nvSpPr>
        <p:spPr>
          <a:xfrm>
            <a:off x="6006816" y="2167485"/>
            <a:ext cx="559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14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31,4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331129B3-E9BE-C3A9-7439-92595483BC3A}"/>
              </a:ext>
            </a:extLst>
          </p:cNvPr>
          <p:cNvSpPr txBox="1"/>
          <p:nvPr/>
        </p:nvSpPr>
        <p:spPr>
          <a:xfrm>
            <a:off x="5705567" y="2523701"/>
            <a:ext cx="559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10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28,6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7EF4A40A-A04C-A15C-CF2D-B68B75318447}"/>
              </a:ext>
            </a:extLst>
          </p:cNvPr>
          <p:cNvSpPr txBox="1"/>
          <p:nvPr/>
        </p:nvSpPr>
        <p:spPr>
          <a:xfrm>
            <a:off x="5478872" y="1791525"/>
            <a:ext cx="583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-5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11,2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D75F4A9B-349B-D343-B635-C610CB20F1E5}"/>
              </a:ext>
            </a:extLst>
          </p:cNvPr>
          <p:cNvSpPr txBox="1"/>
          <p:nvPr/>
        </p:nvSpPr>
        <p:spPr>
          <a:xfrm>
            <a:off x="5446971" y="1319221"/>
            <a:ext cx="575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accent1"/>
                </a:solidFill>
                <a:latin typeface="Avenir Next LT Pro" panose="020B0504020202020204" pitchFamily="34" charset="0"/>
              </a:rPr>
              <a:t>10,5</a:t>
            </a:r>
          </a:p>
          <a:p>
            <a:pPr algn="ctr"/>
            <a:r>
              <a:rPr lang="fr-FR" sz="600" dirty="0">
                <a:solidFill>
                  <a:srgbClr val="FF0000"/>
                </a:solidFill>
                <a:latin typeface="Avenir Next LT Pro" panose="020B0504020202020204" pitchFamily="34" charset="0"/>
              </a:rPr>
              <a:t>N-1: 29,6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8D085F1-B1EC-637F-339E-0AE459583A51}"/>
              </a:ext>
            </a:extLst>
          </p:cNvPr>
          <p:cNvSpPr txBox="1"/>
          <p:nvPr/>
        </p:nvSpPr>
        <p:spPr>
          <a:xfrm>
            <a:off x="4008836" y="9005754"/>
            <a:ext cx="273931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i="1" dirty="0">
                <a:latin typeface="Avenir Next LT Pro" panose="020B0504020202020204" pitchFamily="34" charset="0"/>
              </a:rPr>
              <a:t>« Indisponibilité de certaines références sur le site en livraison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Délai de livraison trop long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Délais de livraison non respecté »</a:t>
            </a:r>
          </a:p>
          <a:p>
            <a:r>
              <a:rPr lang="fr-FR" sz="1050" i="1" dirty="0">
                <a:latin typeface="Avenir Next LT Pro" panose="020B0504020202020204" pitchFamily="34" charset="0"/>
              </a:rPr>
              <a:t>« Horaires de livraison trop aléatoires »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4F7FB87-B99A-5419-7892-72699A1D94F9}"/>
              </a:ext>
            </a:extLst>
          </p:cNvPr>
          <p:cNvSpPr txBox="1"/>
          <p:nvPr/>
        </p:nvSpPr>
        <p:spPr>
          <a:xfrm>
            <a:off x="2637176" y="4409321"/>
            <a:ext cx="1729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latin typeface="Avenir Next LT Pro" panose="020B0504020202020204" pitchFamily="34" charset="0"/>
              </a:rPr>
              <a:t>Les commentaires mixtes</a:t>
            </a:r>
          </a:p>
          <a:p>
            <a:r>
              <a:rPr lang="fr-FR" sz="1000" i="1" dirty="0">
                <a:latin typeface="Avenir Next LT Pro" panose="020B0504020202020204" pitchFamily="34" charset="0"/>
              </a:rPr>
              <a:t>Les commentaires neutres 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4ECB2164-FFD5-4AB8-D58B-E859113F9063}"/>
              </a:ext>
            </a:extLst>
          </p:cNvPr>
          <p:cNvGrpSpPr/>
          <p:nvPr/>
        </p:nvGrpSpPr>
        <p:grpSpPr>
          <a:xfrm>
            <a:off x="5023136" y="3052767"/>
            <a:ext cx="612972" cy="448506"/>
            <a:chOff x="3910455" y="3008391"/>
            <a:chExt cx="612972" cy="448506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97915261-0196-D914-7D89-B8E477809055}"/>
                </a:ext>
              </a:extLst>
            </p:cNvPr>
            <p:cNvSpPr/>
            <p:nvPr/>
          </p:nvSpPr>
          <p:spPr>
            <a:xfrm>
              <a:off x="3942747" y="3008391"/>
              <a:ext cx="505499" cy="448506"/>
            </a:xfrm>
            <a:prstGeom prst="ellipse">
              <a:avLst/>
            </a:prstGeom>
            <a:solidFill>
              <a:srgbClr val="FFE500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ArchUp">
                <a:avLst/>
              </a:prstTxWarp>
            </a:bodyPr>
            <a:lstStyle/>
            <a:p>
              <a:pPr algn="ctr"/>
              <a:r>
                <a:rPr lang="fr-FR" sz="800" b="1" dirty="0">
                  <a:solidFill>
                    <a:schemeClr val="tx2"/>
                  </a:solidFill>
                  <a:latin typeface="Avenir Next LT Pro" panose="020B0504020202020204" pitchFamily="34" charset="0"/>
                </a:rPr>
                <a:t>SO</a:t>
              </a:r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052ABBFB-A811-F8C1-B92D-D6944D682EEC}"/>
                </a:ext>
              </a:extLst>
            </p:cNvPr>
            <p:cNvSpPr txBox="1"/>
            <p:nvPr/>
          </p:nvSpPr>
          <p:spPr>
            <a:xfrm>
              <a:off x="3910455" y="3068807"/>
              <a:ext cx="6129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chemeClr val="accent1"/>
                  </a:solidFill>
                  <a:latin typeface="Avenir Next LT Pro" panose="020B0504020202020204" pitchFamily="34" charset="0"/>
                </a:rPr>
                <a:t>17,9</a:t>
              </a:r>
            </a:p>
            <a:p>
              <a:pPr algn="ctr"/>
              <a:r>
                <a:rPr lang="fr-FR" sz="600" dirty="0">
                  <a:solidFill>
                    <a:srgbClr val="FF0000"/>
                  </a:solidFill>
                  <a:latin typeface="Avenir Next LT Pro" panose="020B0504020202020204" pitchFamily="34" charset="0"/>
                </a:rPr>
                <a:t>N-1: 32,3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4568AA4C-ECB0-B318-435C-F44275C27A1E}"/>
              </a:ext>
            </a:extLst>
          </p:cNvPr>
          <p:cNvGrpSpPr/>
          <p:nvPr/>
        </p:nvGrpSpPr>
        <p:grpSpPr>
          <a:xfrm>
            <a:off x="6129214" y="2995817"/>
            <a:ext cx="583858" cy="448506"/>
            <a:chOff x="6839984" y="3036914"/>
            <a:chExt cx="583858" cy="448506"/>
          </a:xfrm>
        </p:grpSpPr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3A60B532-AE97-C27E-0F03-57E61B9C9145}"/>
                </a:ext>
              </a:extLst>
            </p:cNvPr>
            <p:cNvSpPr/>
            <p:nvPr/>
          </p:nvSpPr>
          <p:spPr>
            <a:xfrm>
              <a:off x="6867582" y="3036914"/>
              <a:ext cx="505499" cy="448506"/>
            </a:xfrm>
            <a:prstGeom prst="ellipse">
              <a:avLst/>
            </a:prstGeom>
            <a:solidFill>
              <a:srgbClr val="FFE500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ArchUp">
                <a:avLst/>
              </a:prstTxWarp>
            </a:bodyPr>
            <a:lstStyle/>
            <a:p>
              <a:pPr algn="ctr"/>
              <a:r>
                <a:rPr lang="fr-FR" sz="800" b="1" dirty="0">
                  <a:solidFill>
                    <a:schemeClr val="tx2"/>
                  </a:solidFill>
                  <a:latin typeface="Avenir Next LT Pro" panose="020B0504020202020204" pitchFamily="34" charset="0"/>
                </a:rPr>
                <a:t>SE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33DBD576-CFE6-D36A-98FF-427544B4C151}"/>
                </a:ext>
              </a:extLst>
            </p:cNvPr>
            <p:cNvSpPr txBox="1"/>
            <p:nvPr/>
          </p:nvSpPr>
          <p:spPr>
            <a:xfrm>
              <a:off x="6839984" y="3085573"/>
              <a:ext cx="583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chemeClr val="accent1"/>
                  </a:solidFill>
                  <a:latin typeface="Avenir Next LT Pro" panose="020B0504020202020204" pitchFamily="34" charset="0"/>
                </a:rPr>
                <a:t>26,3</a:t>
              </a:r>
            </a:p>
            <a:p>
              <a:pPr algn="ctr"/>
              <a:r>
                <a:rPr lang="fr-FR" sz="600" dirty="0">
                  <a:solidFill>
                    <a:srgbClr val="FF0000"/>
                  </a:solidFill>
                  <a:latin typeface="Avenir Next LT Pro" panose="020B0504020202020204" pitchFamily="34" charset="0"/>
                </a:rPr>
                <a:t>N-1: 28,3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94A8F2B-4AFB-86D4-14EC-BD144323113A}"/>
              </a:ext>
            </a:extLst>
          </p:cNvPr>
          <p:cNvSpPr/>
          <p:nvPr/>
        </p:nvSpPr>
        <p:spPr>
          <a:xfrm>
            <a:off x="-6350" y="-25399"/>
            <a:ext cx="6858000" cy="687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014B77-F385-AF08-4F20-C0BDADFF5493}"/>
              </a:ext>
            </a:extLst>
          </p:cNvPr>
          <p:cNvSpPr/>
          <p:nvPr/>
        </p:nvSpPr>
        <p:spPr>
          <a:xfrm>
            <a:off x="-8709" y="774080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EVOLUTION DE LA SATISFACTION CLIENT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LIVRAISON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10EAB53-1536-C3C4-AB66-6ECFB55F0D65}"/>
              </a:ext>
            </a:extLst>
          </p:cNvPr>
          <p:cNvSpPr/>
          <p:nvPr/>
        </p:nvSpPr>
        <p:spPr>
          <a:xfrm>
            <a:off x="-4355" y="3677706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LES TOPS ET LES FLOPS EN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LIVRAISON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– A DATE</a:t>
            </a:r>
          </a:p>
        </p:txBody>
      </p:sp>
      <p:sp>
        <p:nvSpPr>
          <p:cNvPr id="71" name="Bulle narrative : rectangle à coins arrondis 70">
            <a:extLst>
              <a:ext uri="{FF2B5EF4-FFF2-40B4-BE49-F238E27FC236}">
                <a16:creationId xmlns:a16="http://schemas.microsoft.com/office/drawing/2014/main" id="{3C490C50-2B37-6588-58A0-F82AD365F27E}"/>
              </a:ext>
            </a:extLst>
          </p:cNvPr>
          <p:cNvSpPr/>
          <p:nvPr/>
        </p:nvSpPr>
        <p:spPr>
          <a:xfrm>
            <a:off x="4395299" y="5454530"/>
            <a:ext cx="1844864" cy="2728659"/>
          </a:xfrm>
          <a:prstGeom prst="wedgeRoundRectCallout">
            <a:avLst>
              <a:gd name="adj1" fmla="val -70265"/>
              <a:gd name="adj2" fmla="val -235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dégradation du NPS sur la Livraison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(niveau des prix, dispo conformité commande)</a:t>
            </a:r>
            <a:endPara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18C7D4-F9F6-5B0B-11D5-C55843589CD6}"/>
              </a:ext>
            </a:extLst>
          </p:cNvPr>
          <p:cNvSpPr/>
          <p:nvPr/>
        </p:nvSpPr>
        <p:spPr>
          <a:xfrm>
            <a:off x="-4355" y="8403101"/>
            <a:ext cx="502748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Ce que disent de nos clients au sujet de la </a:t>
            </a:r>
            <a:r>
              <a:rPr lang="fr-FR" sz="1400" b="1" dirty="0">
                <a:solidFill>
                  <a:srgbClr val="FFFF00"/>
                </a:solidFill>
                <a:latin typeface="Avenir Next LT Pro" panose="020B0504020202020204" pitchFamily="34" charset="0"/>
              </a:rPr>
              <a:t>livraison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…</a:t>
            </a:r>
          </a:p>
        </p:txBody>
      </p:sp>
      <p:pic>
        <p:nvPicPr>
          <p:cNvPr id="74" name="Picture 2" descr="30,906 Positif Negatif Vectores, Ilustraciones y Gráficos ...">
            <a:extLst>
              <a:ext uri="{FF2B5EF4-FFF2-40B4-BE49-F238E27FC236}">
                <a16:creationId xmlns:a16="http://schemas.microsoft.com/office/drawing/2014/main" id="{2349B5F6-05F0-A8BC-9376-23CEB0FA0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71"/>
          <a:stretch/>
        </p:blipFill>
        <p:spPr bwMode="auto">
          <a:xfrm>
            <a:off x="0" y="8799125"/>
            <a:ext cx="607428" cy="8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8C743E30-8BAD-AAAF-9FD3-05328E74DF5B}"/>
              </a:ext>
            </a:extLst>
          </p:cNvPr>
          <p:cNvCxnSpPr>
            <a:cxnSpLocks/>
          </p:cNvCxnSpPr>
          <p:nvPr/>
        </p:nvCxnSpPr>
        <p:spPr>
          <a:xfrm>
            <a:off x="3217114" y="9103433"/>
            <a:ext cx="0" cy="61385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2" descr="30,906 Positif Negatif Vectores, Ilustraciones y Gráficos ...">
            <a:extLst>
              <a:ext uri="{FF2B5EF4-FFF2-40B4-BE49-F238E27FC236}">
                <a16:creationId xmlns:a16="http://schemas.microsoft.com/office/drawing/2014/main" id="{855A8A26-E407-5617-170B-9BACD24E1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0" r="41"/>
          <a:stretch/>
        </p:blipFill>
        <p:spPr bwMode="auto">
          <a:xfrm>
            <a:off x="3430573" y="8795582"/>
            <a:ext cx="607428" cy="8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57A80D19-A475-DA15-8F0B-6A2ACDD8445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305623" y="264"/>
            <a:ext cx="2552377" cy="690077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 descr="Une image contenant logo&#10;&#10;Description générée automatiquement">
            <a:extLst>
              <a:ext uri="{FF2B5EF4-FFF2-40B4-BE49-F238E27FC236}">
                <a16:creationId xmlns:a16="http://schemas.microsoft.com/office/drawing/2014/main" id="{0BF7B33E-67EE-3447-19A5-6AFFC715AE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79" y="36415"/>
            <a:ext cx="587834" cy="5018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771EA5D-730E-4AAB-DBB0-BA16AE8601F0}"/>
              </a:ext>
            </a:extLst>
          </p:cNvPr>
          <p:cNvSpPr/>
          <p:nvPr/>
        </p:nvSpPr>
        <p:spPr>
          <a:xfrm flipV="1">
            <a:off x="193846" y="253366"/>
            <a:ext cx="597391" cy="9943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A8AEB6-6426-54DF-E0CB-1374C0075BB2}"/>
              </a:ext>
            </a:extLst>
          </p:cNvPr>
          <p:cNvSpPr/>
          <p:nvPr/>
        </p:nvSpPr>
        <p:spPr>
          <a:xfrm flipV="1">
            <a:off x="208572" y="430560"/>
            <a:ext cx="1684678" cy="9584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90ADC8C-5731-EA66-401B-53B10F5281F6}"/>
              </a:ext>
            </a:extLst>
          </p:cNvPr>
          <p:cNvSpPr txBox="1"/>
          <p:nvPr/>
        </p:nvSpPr>
        <p:spPr>
          <a:xfrm>
            <a:off x="98355" y="127939"/>
            <a:ext cx="1977892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ACTU</a:t>
            </a:r>
            <a:b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SATISFACTION CLIENT</a:t>
            </a:r>
          </a:p>
          <a:p>
            <a:pPr>
              <a:lnSpc>
                <a:spcPts val="1400"/>
              </a:lnSpc>
            </a:pPr>
            <a:r>
              <a:rPr lang="fr-FR" sz="800" dirty="0">
                <a:solidFill>
                  <a:srgbClr val="002060"/>
                </a:solidFill>
                <a:latin typeface="Avenir Next LT Pro" panose="020B0504020202020204" pitchFamily="34" charset="0"/>
              </a:rPr>
              <a:t>Au 31 mars 2023</a:t>
            </a:r>
          </a:p>
        </p:txBody>
      </p:sp>
      <p:sp>
        <p:nvSpPr>
          <p:cNvPr id="10" name="Bulle narrative : rectangle à coins arrondis 9">
            <a:extLst>
              <a:ext uri="{FF2B5EF4-FFF2-40B4-BE49-F238E27FC236}">
                <a16:creationId xmlns:a16="http://schemas.microsoft.com/office/drawing/2014/main" id="{CA44CC44-D038-27B2-4722-B07F66245E02}"/>
              </a:ext>
            </a:extLst>
          </p:cNvPr>
          <p:cNvSpPr/>
          <p:nvPr/>
        </p:nvSpPr>
        <p:spPr>
          <a:xfrm>
            <a:off x="289393" y="3012721"/>
            <a:ext cx="3671559" cy="550007"/>
          </a:xfrm>
          <a:prstGeom prst="wedgeRoundRectCallout">
            <a:avLst>
              <a:gd name="adj1" fmla="val -16602"/>
              <a:gd name="adj2" fmla="val -8086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layfair Display" panose="00000500000000000000" pitchFamily="2" charset="0"/>
              </a:rPr>
              <a:t>Notes :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dégradation du NPS sur la Livraison </a:t>
            </a:r>
            <a:r>
              <a:rPr kumimoji="0" lang="fr-FR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(niveau des prix, dispo conformité commande)</a:t>
            </a:r>
            <a:endParaRPr kumimoji="0" lang="fr-FR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4262E70-9A7D-FC9C-EBFC-649CA4099E93}"/>
              </a:ext>
            </a:extLst>
          </p:cNvPr>
          <p:cNvSpPr txBox="1"/>
          <p:nvPr/>
        </p:nvSpPr>
        <p:spPr>
          <a:xfrm rot="1466962">
            <a:off x="4720197" y="575620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59D169F-7670-8A04-4C1E-881477F24387}"/>
              </a:ext>
            </a:extLst>
          </p:cNvPr>
          <p:cNvSpPr txBox="1"/>
          <p:nvPr/>
        </p:nvSpPr>
        <p:spPr>
          <a:xfrm rot="1466962">
            <a:off x="4336707" y="3444593"/>
            <a:ext cx="386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!</a:t>
            </a:r>
          </a:p>
        </p:txBody>
      </p:sp>
      <p:pic>
        <p:nvPicPr>
          <p:cNvPr id="12" name="Picture 2" descr="Livraison Expédition Rapide Camion Icône Plat Pour Les ...">
            <a:extLst>
              <a:ext uri="{FF2B5EF4-FFF2-40B4-BE49-F238E27FC236}">
                <a16:creationId xmlns:a16="http://schemas.microsoft.com/office/drawing/2014/main" id="{AD4B1EA3-36E6-7F01-240E-2722DC00C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972" y="94062"/>
            <a:ext cx="743732" cy="49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141F2688-7562-8997-ABD9-9159FBD89490}"/>
              </a:ext>
            </a:extLst>
          </p:cNvPr>
          <p:cNvSpPr/>
          <p:nvPr/>
        </p:nvSpPr>
        <p:spPr>
          <a:xfrm>
            <a:off x="2283992" y="4638810"/>
            <a:ext cx="247650" cy="12439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2B777ADF-1101-702D-28D9-98F6735327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802" y="4827059"/>
            <a:ext cx="3687150" cy="3519366"/>
          </a:xfrm>
          <a:prstGeom prst="rect">
            <a:avLst/>
          </a:prstGeom>
        </p:spPr>
      </p:pic>
      <p:sp>
        <p:nvSpPr>
          <p:cNvPr id="65" name="ZoneTexte 64">
            <a:extLst>
              <a:ext uri="{FF2B5EF4-FFF2-40B4-BE49-F238E27FC236}">
                <a16:creationId xmlns:a16="http://schemas.microsoft.com/office/drawing/2014/main" id="{D598F223-7A84-A60A-034C-45F798E3087C}"/>
              </a:ext>
            </a:extLst>
          </p:cNvPr>
          <p:cNvSpPr txBox="1"/>
          <p:nvPr/>
        </p:nvSpPr>
        <p:spPr>
          <a:xfrm>
            <a:off x="1006064" y="6773716"/>
            <a:ext cx="1163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i="1" dirty="0">
                <a:solidFill>
                  <a:srgbClr val="002060"/>
                </a:solidFill>
                <a:latin typeface="Avenir Next LT Pro" panose="020B0504020202020204" pitchFamily="34" charset="0"/>
              </a:rPr>
              <a:t>Impact = -8,67</a:t>
            </a:r>
          </a:p>
          <a:p>
            <a:pPr algn="ctr"/>
            <a:r>
              <a:rPr lang="fr-FR" sz="800" b="1" i="1" dirty="0">
                <a:solidFill>
                  <a:srgbClr val="002060"/>
                </a:solidFill>
                <a:latin typeface="Avenir Next LT Pro" panose="020B0504020202020204" pitchFamily="34" charset="0"/>
              </a:rPr>
              <a:t>NPS= -32,51</a:t>
            </a: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A27AD869-E71A-C149-90D3-3D3C6A7BF537}"/>
              </a:ext>
            </a:extLst>
          </p:cNvPr>
          <p:cNvSpPr/>
          <p:nvPr/>
        </p:nvSpPr>
        <p:spPr>
          <a:xfrm>
            <a:off x="1245564" y="6110714"/>
            <a:ext cx="576000" cy="144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FLOP 1</a:t>
            </a:r>
          </a:p>
        </p:txBody>
      </p: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43F2A080-6123-3BC4-86E4-4DC99B13C37E}"/>
              </a:ext>
            </a:extLst>
          </p:cNvPr>
          <p:cNvSpPr/>
          <p:nvPr/>
        </p:nvSpPr>
        <p:spPr>
          <a:xfrm>
            <a:off x="2601630" y="6243392"/>
            <a:ext cx="576000" cy="144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FLOP 2</a:t>
            </a:r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F20ACA9E-2014-165B-FE42-1F4C5C11C56D}"/>
              </a:ext>
            </a:extLst>
          </p:cNvPr>
          <p:cNvSpPr/>
          <p:nvPr/>
        </p:nvSpPr>
        <p:spPr>
          <a:xfrm>
            <a:off x="2042678" y="5231689"/>
            <a:ext cx="576000" cy="144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FLOP 3</a:t>
            </a:r>
          </a:p>
        </p:txBody>
      </p:sp>
      <p:sp>
        <p:nvSpPr>
          <p:cNvPr id="72" name="Rectangle : coins arrondis 71">
            <a:extLst>
              <a:ext uri="{FF2B5EF4-FFF2-40B4-BE49-F238E27FC236}">
                <a16:creationId xmlns:a16="http://schemas.microsoft.com/office/drawing/2014/main" id="{E4803F16-7515-CE46-F167-6D4A79F11B9E}"/>
              </a:ext>
            </a:extLst>
          </p:cNvPr>
          <p:cNvSpPr/>
          <p:nvPr/>
        </p:nvSpPr>
        <p:spPr>
          <a:xfrm>
            <a:off x="1063611" y="7479112"/>
            <a:ext cx="576000" cy="1440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latin typeface="Avenir Next LT Pro" panose="020B0504020202020204" pitchFamily="34" charset="0"/>
              </a:rPr>
              <a:t>TOP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4953B8C-CF69-DB64-C0A9-D4E4F9F7A3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4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18" t="18315" r="34010" b="66309"/>
          <a:stretch/>
        </p:blipFill>
        <p:spPr>
          <a:xfrm>
            <a:off x="4559145" y="5545605"/>
            <a:ext cx="306102" cy="29278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7D5633E-A7F8-2B00-72DD-025B9FD6E09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2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9" t="2434" r="50069" b="82190"/>
          <a:stretch/>
        </p:blipFill>
        <p:spPr>
          <a:xfrm>
            <a:off x="5057416" y="5544733"/>
            <a:ext cx="306102" cy="29278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5E201F7-A02C-B137-8BAF-8109505F3F8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DF2"/>
              </a:clrFrom>
              <a:clrTo>
                <a:srgbClr val="FFFD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232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3" t="34418" r="33925" b="50206"/>
          <a:stretch/>
        </p:blipFill>
        <p:spPr>
          <a:xfrm>
            <a:off x="5562749" y="5544559"/>
            <a:ext cx="306102" cy="29278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EDF673B-035F-B472-525E-5D62CD73F22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372"/>
                    </a14:imgEffect>
                    <a14:imgEffect>
                      <a14:saturation sat="398000"/>
                    </a14:imgEffect>
                    <a14:imgEffect>
                      <a14:brightnessContrast contrast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18" t="18315" r="34010" b="66309"/>
          <a:stretch/>
        </p:blipFill>
        <p:spPr>
          <a:xfrm>
            <a:off x="4174932" y="2187247"/>
            <a:ext cx="240632" cy="23016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DDBA4CD-577C-6E32-9D01-BBC4BA2AE71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7472"/>
                    </a14:imgEffect>
                    <a14:imgEffect>
                      <a14:saturation sat="2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9" t="2434" r="50069" b="82190"/>
          <a:stretch/>
        </p:blipFill>
        <p:spPr>
          <a:xfrm>
            <a:off x="4172910" y="1653725"/>
            <a:ext cx="262168" cy="2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38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4BEFDE6D-8817-E0AA-DDF1-FB6A062CA21E}"/>
              </a:ext>
            </a:extLst>
          </p:cNvPr>
          <p:cNvSpPr/>
          <p:nvPr/>
        </p:nvSpPr>
        <p:spPr>
          <a:xfrm flipV="1">
            <a:off x="486500" y="9696044"/>
            <a:ext cx="732701" cy="112974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AB1CD3E-CD91-EBAE-D466-9969C2A7252A}"/>
              </a:ext>
            </a:extLst>
          </p:cNvPr>
          <p:cNvSpPr/>
          <p:nvPr/>
        </p:nvSpPr>
        <p:spPr>
          <a:xfrm flipV="1">
            <a:off x="451375" y="9111244"/>
            <a:ext cx="2466183" cy="11588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F227A2E-DBD0-6E95-8451-2AEC76B2273B}"/>
              </a:ext>
            </a:extLst>
          </p:cNvPr>
          <p:cNvSpPr/>
          <p:nvPr/>
        </p:nvSpPr>
        <p:spPr>
          <a:xfrm flipV="1">
            <a:off x="670762" y="7438936"/>
            <a:ext cx="711270" cy="315197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4FDB2D5-2DE6-B6A9-3F97-2A7403127D96}"/>
              </a:ext>
            </a:extLst>
          </p:cNvPr>
          <p:cNvSpPr/>
          <p:nvPr/>
        </p:nvSpPr>
        <p:spPr>
          <a:xfrm flipV="1">
            <a:off x="486500" y="5693590"/>
            <a:ext cx="2017793" cy="9381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2E00F5-0F49-9E54-B371-C30CCD05F550}"/>
              </a:ext>
            </a:extLst>
          </p:cNvPr>
          <p:cNvSpPr/>
          <p:nvPr/>
        </p:nvSpPr>
        <p:spPr>
          <a:xfrm flipV="1">
            <a:off x="471026" y="3840635"/>
            <a:ext cx="1286273" cy="9381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4E3FF9A-D304-C098-B93B-03ECC6CD8FDF}"/>
              </a:ext>
            </a:extLst>
          </p:cNvPr>
          <p:cNvSpPr/>
          <p:nvPr/>
        </p:nvSpPr>
        <p:spPr>
          <a:xfrm flipV="1">
            <a:off x="1179955" y="2328893"/>
            <a:ext cx="3407948" cy="64233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pic>
        <p:nvPicPr>
          <p:cNvPr id="4100" name="Picture 4" descr="Loupe - Icônes outils et ustensiles gratuites">
            <a:extLst>
              <a:ext uri="{FF2B5EF4-FFF2-40B4-BE49-F238E27FC236}">
                <a16:creationId xmlns:a16="http://schemas.microsoft.com/office/drawing/2014/main" id="{DBACA6E1-DCC0-8C18-8373-73361A166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1758" y="1748371"/>
            <a:ext cx="5709892" cy="5675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AB79D44-8291-DD1E-D35A-29AE57BDFC73}"/>
              </a:ext>
            </a:extLst>
          </p:cNvPr>
          <p:cNvSpPr txBox="1"/>
          <p:nvPr/>
        </p:nvSpPr>
        <p:spPr>
          <a:xfrm>
            <a:off x="161924" y="1334338"/>
            <a:ext cx="45929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2060"/>
                </a:solidFill>
                <a:latin typeface="Avenir Next LT Pro" panose="020B0504020202020204" pitchFamily="34" charset="0"/>
              </a:rPr>
              <a:t>C’est opportunité de poser de 1 à 5 questions supplémentaires à la  suite de la question NPS sur un sujet précis et de façon temporaire.</a:t>
            </a:r>
          </a:p>
          <a:p>
            <a:endParaRPr lang="fr-FR" sz="1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rgbClr val="002060"/>
                </a:solidFill>
                <a:latin typeface="Avenir Next LT Pro" panose="020B0504020202020204" pitchFamily="34" charset="0"/>
              </a:rPr>
              <a:t>Il permet d’</a:t>
            </a:r>
            <a:r>
              <a:rPr lang="fr-FR" sz="1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obtenir un feedback clients rapidement </a:t>
            </a:r>
            <a:r>
              <a:rPr lang="fr-FR" sz="1400" dirty="0">
                <a:solidFill>
                  <a:srgbClr val="002060"/>
                </a:solidFill>
                <a:latin typeface="Avenir Next LT Pro" panose="020B0504020202020204" pitchFamily="34" charset="0"/>
              </a:rPr>
              <a:t>plutôt que d’ajouter des questions permanentes au questionnaire actuel ou créer un autre questionnaire indépendant.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958A832-FB63-77F0-C7CA-4824F996464A}"/>
              </a:ext>
            </a:extLst>
          </p:cNvPr>
          <p:cNvSpPr txBox="1"/>
          <p:nvPr/>
        </p:nvSpPr>
        <p:spPr>
          <a:xfrm>
            <a:off x="380490" y="3690424"/>
            <a:ext cx="2713230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LA LIVRAISON  </a:t>
            </a:r>
            <a:r>
              <a:rPr lang="fr-FR" sz="1050" dirty="0">
                <a:solidFill>
                  <a:srgbClr val="002060"/>
                </a:solidFill>
                <a:latin typeface="Avenir Next LT Pro" panose="020B0504020202020204" pitchFamily="34" charset="0"/>
              </a:rPr>
              <a:t>(démarrage le 14 février – questionnaire toujours actif)</a:t>
            </a:r>
            <a:br>
              <a:rPr lang="fr-FR" sz="105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endParaRPr lang="fr-FR" sz="5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r>
              <a:rPr lang="fr-FR" sz="1000" dirty="0">
                <a:solidFill>
                  <a:srgbClr val="002060"/>
                </a:solidFill>
                <a:latin typeface="Avenir Next LT Pro" panose="020B0504020202020204" pitchFamily="34" charset="0"/>
              </a:rPr>
              <a:t>Question posée - </a:t>
            </a:r>
            <a:r>
              <a:rPr lang="fr-FR" sz="1200" b="1" i="1" dirty="0">
                <a:solidFill>
                  <a:srgbClr val="002060"/>
                </a:solidFill>
                <a:latin typeface="Avenir Next LT Pro" panose="020B0504020202020204" pitchFamily="34" charset="0"/>
              </a:rPr>
              <a:t>Vous nous avez mentionné un ou des produits manquants dans votre commande. Vous a-t-on appelé pour vous prévenir de ces ruptures avant votre livraison?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F00465-4BED-7B96-3F66-9A088910A651}"/>
              </a:ext>
            </a:extLst>
          </p:cNvPr>
          <p:cNvSpPr/>
          <p:nvPr/>
        </p:nvSpPr>
        <p:spPr>
          <a:xfrm>
            <a:off x="-8709" y="957360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QU’EST-CE QUE LE QUESTIONNAIRE </a:t>
            </a:r>
            <a:r>
              <a:rPr lang="fr-FR" sz="1400" b="1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ASK NOW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458637-BF0B-75CC-99C9-54284B35289E}"/>
              </a:ext>
            </a:extLst>
          </p:cNvPr>
          <p:cNvSpPr/>
          <p:nvPr/>
        </p:nvSpPr>
        <p:spPr>
          <a:xfrm>
            <a:off x="-15059" y="3318873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QUELQUES RESULTATS DES QUESTIONNAIRES </a:t>
            </a:r>
            <a:r>
              <a:rPr lang="fr-FR" sz="1400" b="1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ASK NOW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B8C1E3-3397-3D66-967D-8CE846B917FB}"/>
              </a:ext>
            </a:extLst>
          </p:cNvPr>
          <p:cNvSpPr/>
          <p:nvPr/>
        </p:nvSpPr>
        <p:spPr>
          <a:xfrm>
            <a:off x="2151358" y="302127"/>
            <a:ext cx="1887905" cy="214708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7A0AF04-53D4-8DBE-D1E2-9A3510C137E8}"/>
              </a:ext>
            </a:extLst>
          </p:cNvPr>
          <p:cNvSpPr txBox="1"/>
          <p:nvPr/>
        </p:nvSpPr>
        <p:spPr>
          <a:xfrm>
            <a:off x="2076247" y="79535"/>
            <a:ext cx="2127651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b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FOCUS DU MOIS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EF1159-B942-3474-AC29-A1EAD4AE98F8}"/>
              </a:ext>
            </a:extLst>
          </p:cNvPr>
          <p:cNvSpPr/>
          <p:nvPr/>
        </p:nvSpPr>
        <p:spPr>
          <a:xfrm>
            <a:off x="-6350" y="-25399"/>
            <a:ext cx="6858000" cy="687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venir Next LT Pro" panose="020B0504020202020204" pitchFamily="34" charset="0"/>
            </a:endParaRPr>
          </a:p>
        </p:txBody>
      </p:sp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E0A5B35-75A0-2C26-1105-F988A9864C8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305623" y="264"/>
            <a:ext cx="2552377" cy="690077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10" name="Image 9" descr="Une image contenant logo&#10;&#10;Description générée automatiquement">
            <a:extLst>
              <a:ext uri="{FF2B5EF4-FFF2-40B4-BE49-F238E27FC236}">
                <a16:creationId xmlns:a16="http://schemas.microsoft.com/office/drawing/2014/main" id="{7194CFC1-CBA1-E67B-529D-32853E3AA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79" y="36415"/>
            <a:ext cx="587834" cy="5018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273E9E8-0A24-0FBF-BD5A-C271B53EE32C}"/>
              </a:ext>
            </a:extLst>
          </p:cNvPr>
          <p:cNvSpPr/>
          <p:nvPr/>
        </p:nvSpPr>
        <p:spPr>
          <a:xfrm flipV="1">
            <a:off x="193846" y="253366"/>
            <a:ext cx="597391" cy="9943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7D15CC-7361-46DB-9066-3B270308B2A6}"/>
              </a:ext>
            </a:extLst>
          </p:cNvPr>
          <p:cNvSpPr/>
          <p:nvPr/>
        </p:nvSpPr>
        <p:spPr>
          <a:xfrm flipV="1">
            <a:off x="208572" y="430560"/>
            <a:ext cx="1684678" cy="9584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859E55F-17CD-4B6B-FE06-59A11CD9620C}"/>
              </a:ext>
            </a:extLst>
          </p:cNvPr>
          <p:cNvSpPr txBox="1"/>
          <p:nvPr/>
        </p:nvSpPr>
        <p:spPr>
          <a:xfrm>
            <a:off x="98355" y="127939"/>
            <a:ext cx="1977892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fr-FR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ACTU</a:t>
            </a:r>
            <a:b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1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SATISFACTION CLIENT</a:t>
            </a:r>
          </a:p>
          <a:p>
            <a:pPr>
              <a:lnSpc>
                <a:spcPts val="1400"/>
              </a:lnSpc>
            </a:pPr>
            <a:r>
              <a:rPr lang="fr-FR" sz="800" dirty="0">
                <a:solidFill>
                  <a:srgbClr val="002060"/>
                </a:solidFill>
                <a:latin typeface="Avenir Next LT Pro" panose="020B0504020202020204" pitchFamily="34" charset="0"/>
              </a:rPr>
              <a:t>Au 31 mars 2023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CA1C2ED-1521-3075-53A8-B03BB5C6EB47}"/>
              </a:ext>
            </a:extLst>
          </p:cNvPr>
          <p:cNvSpPr txBox="1"/>
          <p:nvPr/>
        </p:nvSpPr>
        <p:spPr>
          <a:xfrm rot="1466962">
            <a:off x="4216642" y="739026"/>
            <a:ext cx="4924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?</a:t>
            </a:r>
          </a:p>
        </p:txBody>
      </p:sp>
      <p:sp>
        <p:nvSpPr>
          <p:cNvPr id="22" name="Bulle narrative : rectangle à coins arrondis 21">
            <a:extLst>
              <a:ext uri="{FF2B5EF4-FFF2-40B4-BE49-F238E27FC236}">
                <a16:creationId xmlns:a16="http://schemas.microsoft.com/office/drawing/2014/main" id="{300EEEC1-DF5A-3DAC-87B4-A6F721ABE7A8}"/>
              </a:ext>
            </a:extLst>
          </p:cNvPr>
          <p:cNvSpPr/>
          <p:nvPr/>
        </p:nvSpPr>
        <p:spPr>
          <a:xfrm>
            <a:off x="4985469" y="1556406"/>
            <a:ext cx="1710607" cy="1415852"/>
          </a:xfrm>
          <a:prstGeom prst="wedgeRoundRectCallout">
            <a:avLst>
              <a:gd name="adj1" fmla="val -70521"/>
              <a:gd name="adj2" fmla="val -11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layfair Display" panose="00000500000000000000" pitchFamily="2" charset="0"/>
              </a:rPr>
              <a:t>Bon à savoir ! </a:t>
            </a:r>
            <a:r>
              <a:rPr lang="fr-FR" sz="1100" dirty="0">
                <a:solidFill>
                  <a:srgbClr val="002060"/>
                </a:solidFill>
                <a:latin typeface="Avenir Next LT Pro" panose="020B0504020202020204" pitchFamily="34" charset="0"/>
              </a:rPr>
              <a:t>Ce type de questionnaire peut être proposé à l’ensemble de nos clients ou sur une cible plus restreinte.</a:t>
            </a:r>
          </a:p>
        </p:txBody>
      </p:sp>
      <p:graphicFrame>
        <p:nvGraphicFramePr>
          <p:cNvPr id="23" name="Graphique 22">
            <a:extLst>
              <a:ext uri="{FF2B5EF4-FFF2-40B4-BE49-F238E27FC236}">
                <a16:creationId xmlns:a16="http://schemas.microsoft.com/office/drawing/2014/main" id="{7EDB7FE6-38B4-1A31-C945-93644AC156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2526556"/>
              </p:ext>
            </p:extLst>
          </p:nvPr>
        </p:nvGraphicFramePr>
        <p:xfrm>
          <a:off x="2917558" y="3801061"/>
          <a:ext cx="3959772" cy="2146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ZoneTexte 25">
            <a:extLst>
              <a:ext uri="{FF2B5EF4-FFF2-40B4-BE49-F238E27FC236}">
                <a16:creationId xmlns:a16="http://schemas.microsoft.com/office/drawing/2014/main" id="{73EC34E4-CBAD-67A3-4FC6-8169D1571907}"/>
              </a:ext>
            </a:extLst>
          </p:cNvPr>
          <p:cNvSpPr txBox="1"/>
          <p:nvPr/>
        </p:nvSpPr>
        <p:spPr>
          <a:xfrm>
            <a:off x="124182" y="6068230"/>
            <a:ext cx="1993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002060"/>
                </a:solidFill>
                <a:latin typeface="Avenir Next LT Pro" panose="020B0504020202020204" pitchFamily="34" charset="0"/>
              </a:rPr>
              <a:t>Question posée - </a:t>
            </a:r>
            <a:r>
              <a:rPr lang="fr-FR" sz="1200" b="1" i="1" dirty="0">
                <a:solidFill>
                  <a:srgbClr val="002060"/>
                </a:solidFill>
                <a:latin typeface="Avenir Next LT Pro" panose="020B0504020202020204" pitchFamily="34" charset="0"/>
              </a:rPr>
              <a:t>Sur une échelle de 0 à 10, quel est votre niveau de satisfaction concernant votre expérience en caisse ?</a:t>
            </a:r>
          </a:p>
          <a:p>
            <a:r>
              <a:rPr lang="fr-FR" sz="36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	8,5</a:t>
            </a:r>
            <a:r>
              <a:rPr lang="fr-FR" sz="16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/10</a:t>
            </a:r>
            <a:endParaRPr lang="fr-FR" sz="1200" b="1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FABE408-CE1C-59A8-EEED-5D09DF2A4E54}"/>
              </a:ext>
            </a:extLst>
          </p:cNvPr>
          <p:cNvSpPr txBox="1"/>
          <p:nvPr/>
        </p:nvSpPr>
        <p:spPr>
          <a:xfrm>
            <a:off x="376283" y="5535647"/>
            <a:ext cx="3454840" cy="469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LE PASSAGE EN CAISSE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(du 27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fev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au 20 mars)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8509DDC-E275-DEC6-809C-A66D48801920}"/>
              </a:ext>
            </a:extLst>
          </p:cNvPr>
          <p:cNvSpPr txBox="1"/>
          <p:nvPr/>
        </p:nvSpPr>
        <p:spPr>
          <a:xfrm>
            <a:off x="2129865" y="5979523"/>
            <a:ext cx="2094684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defTabSz="271463"/>
            <a:r>
              <a:rPr lang="fr-FR" sz="1000" dirty="0">
                <a:latin typeface="Avenir Next LT Pro" panose="020B0504020202020204" pitchFamily="34" charset="0"/>
              </a:rPr>
              <a:t>	Les critères qui ont justifié la 	note de façon positive?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53ECB9A9-43F3-0E1C-2349-3C24C684367B}"/>
              </a:ext>
            </a:extLst>
          </p:cNvPr>
          <p:cNvSpPr txBox="1"/>
          <p:nvPr/>
        </p:nvSpPr>
        <p:spPr>
          <a:xfrm>
            <a:off x="4668074" y="5964673"/>
            <a:ext cx="2094684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defTabSz="357188"/>
            <a:r>
              <a:rPr lang="fr-FR" sz="1000" dirty="0">
                <a:latin typeface="Avenir Next LT Pro" panose="020B0504020202020204" pitchFamily="34" charset="0"/>
              </a:rPr>
              <a:t>	Les critères qui ont justifié 	la note de façon négative?</a:t>
            </a:r>
          </a:p>
        </p:txBody>
      </p:sp>
      <p:graphicFrame>
        <p:nvGraphicFramePr>
          <p:cNvPr id="33" name="Graphique 32">
            <a:extLst>
              <a:ext uri="{FF2B5EF4-FFF2-40B4-BE49-F238E27FC236}">
                <a16:creationId xmlns:a16="http://schemas.microsoft.com/office/drawing/2014/main" id="{9D9F27D9-2749-54E3-6A44-C5CFF6FD88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8597884"/>
              </p:ext>
            </p:extLst>
          </p:nvPr>
        </p:nvGraphicFramePr>
        <p:xfrm>
          <a:off x="1978709" y="6349999"/>
          <a:ext cx="2486895" cy="1882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Graphique 33">
            <a:extLst>
              <a:ext uri="{FF2B5EF4-FFF2-40B4-BE49-F238E27FC236}">
                <a16:creationId xmlns:a16="http://schemas.microsoft.com/office/drawing/2014/main" id="{CBD72F69-3ED7-194B-308C-C0B6A19B03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3094867"/>
              </p:ext>
            </p:extLst>
          </p:nvPr>
        </p:nvGraphicFramePr>
        <p:xfrm>
          <a:off x="4533029" y="6297437"/>
          <a:ext cx="2292307" cy="2120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BD5D268B-4246-8675-3406-6C26D58C557E}"/>
              </a:ext>
            </a:extLst>
          </p:cNvPr>
          <p:cNvSpPr/>
          <p:nvPr/>
        </p:nvSpPr>
        <p:spPr>
          <a:xfrm>
            <a:off x="-15059" y="8514353"/>
            <a:ext cx="6866709" cy="3456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LES QUESTIONNAIRES </a:t>
            </a:r>
            <a:r>
              <a:rPr lang="fr-FR" sz="1400" b="1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ASK NOW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EN COURS OU A VENIR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EA6FCF3E-2926-4F97-8AEF-ED509A292894}"/>
              </a:ext>
            </a:extLst>
          </p:cNvPr>
          <p:cNvSpPr txBox="1"/>
          <p:nvPr/>
        </p:nvSpPr>
        <p:spPr>
          <a:xfrm>
            <a:off x="376283" y="8948640"/>
            <a:ext cx="6620495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LES PRODUITS ULTRA-FRAIS </a:t>
            </a:r>
            <a:r>
              <a:rPr lang="fr-FR" sz="1100" dirty="0">
                <a:solidFill>
                  <a:srgbClr val="002060"/>
                </a:solidFill>
                <a:latin typeface="Avenir Next LT Pro" panose="020B0504020202020204" pitchFamily="34" charset="0"/>
              </a:rPr>
              <a:t>(marée, boucherie, fruits &amp; légumes) – </a:t>
            </a:r>
            <a:br>
              <a:rPr lang="fr-FR" sz="11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100" dirty="0">
                <a:solidFill>
                  <a:srgbClr val="002060"/>
                </a:solidFill>
                <a:latin typeface="Avenir Next LT Pro" panose="020B0504020202020204" pitchFamily="34" charset="0"/>
              </a:rPr>
              <a:t>démarrage le 1er avril 2023</a:t>
            </a:r>
            <a:br>
              <a:rPr lang="fr-FR" sz="14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endParaRPr lang="fr-FR" sz="1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r>
              <a:rPr lang="fr-FR" sz="1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LA CAVE </a:t>
            </a:r>
            <a:r>
              <a:rPr lang="fr-FR" sz="1100" dirty="0">
                <a:solidFill>
                  <a:srgbClr val="002060"/>
                </a:solidFill>
                <a:latin typeface="Avenir Next LT Pro" panose="020B0504020202020204" pitchFamily="34" charset="0"/>
              </a:rPr>
              <a:t>– courant mai 2023</a:t>
            </a:r>
            <a:endParaRPr lang="fr-FR" sz="1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8" name="Triangle isocèle 37">
            <a:extLst>
              <a:ext uri="{FF2B5EF4-FFF2-40B4-BE49-F238E27FC236}">
                <a16:creationId xmlns:a16="http://schemas.microsoft.com/office/drawing/2014/main" id="{8AB3DBEA-F109-5109-484A-C8C6652F648E}"/>
              </a:ext>
            </a:extLst>
          </p:cNvPr>
          <p:cNvSpPr/>
          <p:nvPr/>
        </p:nvSpPr>
        <p:spPr>
          <a:xfrm rot="5400000">
            <a:off x="85573" y="3754121"/>
            <a:ext cx="332509" cy="23090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riangle isocèle 38">
            <a:extLst>
              <a:ext uri="{FF2B5EF4-FFF2-40B4-BE49-F238E27FC236}">
                <a16:creationId xmlns:a16="http://schemas.microsoft.com/office/drawing/2014/main" id="{DFE5824C-60EC-6A18-DFA5-910B1F01DBBF}"/>
              </a:ext>
            </a:extLst>
          </p:cNvPr>
          <p:cNvSpPr/>
          <p:nvPr/>
        </p:nvSpPr>
        <p:spPr>
          <a:xfrm rot="5400000">
            <a:off x="83398" y="5586449"/>
            <a:ext cx="332509" cy="23090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Triangle isocèle 40">
            <a:extLst>
              <a:ext uri="{FF2B5EF4-FFF2-40B4-BE49-F238E27FC236}">
                <a16:creationId xmlns:a16="http://schemas.microsoft.com/office/drawing/2014/main" id="{350F4645-E884-83CB-4A51-616D3375A6D1}"/>
              </a:ext>
            </a:extLst>
          </p:cNvPr>
          <p:cNvSpPr/>
          <p:nvPr/>
        </p:nvSpPr>
        <p:spPr>
          <a:xfrm rot="5400000">
            <a:off x="83398" y="8969061"/>
            <a:ext cx="332509" cy="23090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Triangle isocèle 42">
            <a:extLst>
              <a:ext uri="{FF2B5EF4-FFF2-40B4-BE49-F238E27FC236}">
                <a16:creationId xmlns:a16="http://schemas.microsoft.com/office/drawing/2014/main" id="{03F6A2B2-EBFE-32CB-A7A7-4754F9BA733C}"/>
              </a:ext>
            </a:extLst>
          </p:cNvPr>
          <p:cNvSpPr/>
          <p:nvPr/>
        </p:nvSpPr>
        <p:spPr>
          <a:xfrm rot="5400000">
            <a:off x="94576" y="9549883"/>
            <a:ext cx="332509" cy="23090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5CC345B-90F7-3C0F-497F-F210E5BB93C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472"/>
                    </a14:imgEffect>
                    <a14:imgEffect>
                      <a14:saturation sat="2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9" t="2434" r="50069" b="82190"/>
          <a:stretch/>
        </p:blipFill>
        <p:spPr>
          <a:xfrm>
            <a:off x="137926" y="7338568"/>
            <a:ext cx="485484" cy="4643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8410B57-C833-2CFD-AAF1-3FA82AAA65E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EF3"/>
              </a:clrFrom>
              <a:clrTo>
                <a:srgbClr val="FFFEF3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2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9" t="2434" r="50069" b="82190"/>
          <a:stretch/>
        </p:blipFill>
        <p:spPr>
          <a:xfrm>
            <a:off x="2176776" y="6026982"/>
            <a:ext cx="306102" cy="29278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5644ACB-F590-06FE-C458-E9A9017A4B0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472"/>
                    </a14:imgEffect>
                    <a14:imgEffect>
                      <a14:saturation sat="4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18" t="18315" r="34010" b="66309"/>
          <a:stretch/>
        </p:blipFill>
        <p:spPr>
          <a:xfrm>
            <a:off x="4707235" y="6018870"/>
            <a:ext cx="306102" cy="29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815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">
  <a:themeElements>
    <a:clrScheme name="Benutzerdefiniert 1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1_content" id="{B877A830-1AB5-4E98-83A7-B78ACE57FAF9}" vid="{ACD27D6C-D507-4434-956D-43E144808A45}"/>
    </a:ext>
  </a:extLst>
</a:theme>
</file>

<file path=docMetadata/LabelInfo.xml><?xml version="1.0" encoding="utf-8"?>
<clbl:labelList xmlns:clbl="http://schemas.microsoft.com/office/2020/mipLabelMetadata">
  <clbl:label id="{01c1476e-3236-4add-9655-bdfbec32e949}" enabled="1" method="Standar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945</Words>
  <Application>Microsoft Office PowerPoint</Application>
  <PresentationFormat>Format A4 (210 x 297 mm)</PresentationFormat>
  <Paragraphs>200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4" baseType="lpstr">
      <vt:lpstr>Avenir Next LT Pro</vt:lpstr>
      <vt:lpstr>Playfair Display</vt:lpstr>
      <vt:lpstr>CA Metro Black</vt:lpstr>
      <vt:lpstr>Arial</vt:lpstr>
      <vt:lpstr>Calibri</vt:lpstr>
      <vt:lpstr>Calibri Light</vt:lpstr>
      <vt:lpstr>CA Metro</vt:lpstr>
      <vt:lpstr>CA Metro ExtraBold</vt:lpstr>
      <vt:lpstr>Thème Office</vt:lpstr>
      <vt:lpstr>CONTENT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Dolige, Marie Adelaide</dc:creator>
  <cp:lastModifiedBy>Antoine Jubert</cp:lastModifiedBy>
  <cp:revision>9</cp:revision>
  <dcterms:created xsi:type="dcterms:W3CDTF">2022-11-10T14:49:39Z</dcterms:created>
  <dcterms:modified xsi:type="dcterms:W3CDTF">2023-04-20T14:59:51Z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1c1476e-3236-4add-9655-bdfbec32e949_Enabled">
    <vt:lpwstr>true</vt:lpwstr>
  </property>
  <property fmtid="{D5CDD505-2E9C-101B-9397-08002B2CF9AE}" pid="3" name="MSIP_Label_01c1476e-3236-4add-9655-bdfbec32e949_SetDate">
    <vt:lpwstr>2022-11-10T14:49:39Z</vt:lpwstr>
  </property>
  <property fmtid="{D5CDD505-2E9C-101B-9397-08002B2CF9AE}" pid="4" name="MSIP_Label_01c1476e-3236-4add-9655-bdfbec32e949_Method">
    <vt:lpwstr>Standard</vt:lpwstr>
  </property>
  <property fmtid="{D5CDD505-2E9C-101B-9397-08002B2CF9AE}" pid="5" name="MSIP_Label_01c1476e-3236-4add-9655-bdfbec32e949_Name">
    <vt:lpwstr>Unrestricted</vt:lpwstr>
  </property>
  <property fmtid="{D5CDD505-2E9C-101B-9397-08002B2CF9AE}" pid="6" name="MSIP_Label_01c1476e-3236-4add-9655-bdfbec32e949_SiteId">
    <vt:lpwstr>64322308-09a9-47a3-8c1c-b82871d60568</vt:lpwstr>
  </property>
  <property fmtid="{D5CDD505-2E9C-101B-9397-08002B2CF9AE}" pid="7" name="MSIP_Label_01c1476e-3236-4add-9655-bdfbec32e949_ActionId">
    <vt:lpwstr>3fa93d6d-4b9d-4882-b1fc-118828287fab</vt:lpwstr>
  </property>
  <property fmtid="{D5CDD505-2E9C-101B-9397-08002B2CF9AE}" pid="8" name="MSIP_Label_01c1476e-3236-4add-9655-bdfbec32e949_ContentBits">
    <vt:lpwstr>0</vt:lpwstr>
  </property>
</Properties>
</file>