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4259" r:id="rId2"/>
  </p:sldMasterIdLst>
  <p:notesMasterIdLst>
    <p:notesMasterId r:id="rId86"/>
  </p:notesMasterIdLst>
  <p:handoutMasterIdLst>
    <p:handoutMasterId r:id="rId87"/>
  </p:handoutMasterIdLst>
  <p:sldIdLst>
    <p:sldId id="334" r:id="rId3"/>
    <p:sldId id="1121" r:id="rId4"/>
    <p:sldId id="1071" r:id="rId5"/>
    <p:sldId id="1089" r:id="rId6"/>
    <p:sldId id="736" r:id="rId7"/>
    <p:sldId id="1084" r:id="rId8"/>
    <p:sldId id="1110" r:id="rId9"/>
    <p:sldId id="1090" r:id="rId10"/>
    <p:sldId id="1091" r:id="rId11"/>
    <p:sldId id="1104" r:id="rId12"/>
    <p:sldId id="1092" r:id="rId13"/>
    <p:sldId id="1101" r:id="rId14"/>
    <p:sldId id="1111" r:id="rId15"/>
    <p:sldId id="1093" r:id="rId16"/>
    <p:sldId id="1094" r:id="rId17"/>
    <p:sldId id="1103" r:id="rId18"/>
    <p:sldId id="1097" r:id="rId19"/>
    <p:sldId id="1102" r:id="rId20"/>
    <p:sldId id="1112" r:id="rId21"/>
    <p:sldId id="1095" r:id="rId22"/>
    <p:sldId id="1098" r:id="rId23"/>
    <p:sldId id="1099" r:id="rId24"/>
    <p:sldId id="1096" r:id="rId25"/>
    <p:sldId id="1100" r:id="rId26"/>
    <p:sldId id="2088" r:id="rId27"/>
    <p:sldId id="1113" r:id="rId28"/>
    <p:sldId id="1114" r:id="rId29"/>
    <p:sldId id="2059" r:id="rId30"/>
    <p:sldId id="1160" r:id="rId31"/>
    <p:sldId id="2039" r:id="rId32"/>
    <p:sldId id="2050" r:id="rId33"/>
    <p:sldId id="2053" r:id="rId34"/>
    <p:sldId id="2052" r:id="rId35"/>
    <p:sldId id="2051" r:id="rId36"/>
    <p:sldId id="2054" r:id="rId37"/>
    <p:sldId id="2040" r:id="rId38"/>
    <p:sldId id="2055" r:id="rId39"/>
    <p:sldId id="2049" r:id="rId40"/>
    <p:sldId id="2057" r:id="rId41"/>
    <p:sldId id="2056" r:id="rId42"/>
    <p:sldId id="2045" r:id="rId43"/>
    <p:sldId id="2046" r:id="rId44"/>
    <p:sldId id="2058" r:id="rId45"/>
    <p:sldId id="1115" r:id="rId46"/>
    <p:sldId id="1117" r:id="rId47"/>
    <p:sldId id="1119" r:id="rId48"/>
    <p:sldId id="1120" r:id="rId49"/>
    <p:sldId id="1116" r:id="rId50"/>
    <p:sldId id="1124" r:id="rId51"/>
    <p:sldId id="1105" r:id="rId52"/>
    <p:sldId id="2074" r:id="rId53"/>
    <p:sldId id="2075" r:id="rId54"/>
    <p:sldId id="1125" r:id="rId55"/>
    <p:sldId id="2064" r:id="rId56"/>
    <p:sldId id="1107" r:id="rId57"/>
    <p:sldId id="1108" r:id="rId58"/>
    <p:sldId id="2076" r:id="rId59"/>
    <p:sldId id="1106" r:id="rId60"/>
    <p:sldId id="1126" r:id="rId61"/>
    <p:sldId id="2081" r:id="rId62"/>
    <p:sldId id="2082" r:id="rId63"/>
    <p:sldId id="2083" r:id="rId64"/>
    <p:sldId id="1109" r:id="rId65"/>
    <p:sldId id="2061" r:id="rId66"/>
    <p:sldId id="1122" r:id="rId67"/>
    <p:sldId id="2060" r:id="rId68"/>
    <p:sldId id="2085" r:id="rId69"/>
    <p:sldId id="2086" r:id="rId70"/>
    <p:sldId id="2087" r:id="rId71"/>
    <p:sldId id="2063" r:id="rId72"/>
    <p:sldId id="1123" r:id="rId73"/>
    <p:sldId id="2066" r:id="rId74"/>
    <p:sldId id="2067" r:id="rId75"/>
    <p:sldId id="2073" r:id="rId76"/>
    <p:sldId id="2077" r:id="rId77"/>
    <p:sldId id="2078" r:id="rId78"/>
    <p:sldId id="2079" r:id="rId79"/>
    <p:sldId id="2068" r:id="rId80"/>
    <p:sldId id="2070" r:id="rId81"/>
    <p:sldId id="2071" r:id="rId82"/>
    <p:sldId id="2080" r:id="rId83"/>
    <p:sldId id="2069" r:id="rId84"/>
    <p:sldId id="2072" r:id="rId85"/>
  </p:sldIdLst>
  <p:sldSz cx="12192000" cy="6858000"/>
  <p:notesSz cx="9869488" cy="6738938"/>
  <p:embeddedFontLst>
    <p:embeddedFont>
      <p:font typeface="Avenir Next LT Pro" panose="020B0504020202020204" pitchFamily="34" charset="0"/>
      <p:regular r:id="rId88"/>
      <p:bold r:id="rId89"/>
      <p:italic r:id="rId90"/>
      <p:boldItalic r:id="rId91"/>
    </p:embeddedFont>
    <p:embeddedFont>
      <p:font typeface="Calibri" panose="020F0502020204030204" pitchFamily="34" charset="0"/>
      <p:regular r:id="rId92"/>
      <p:bold r:id="rId93"/>
      <p:italic r:id="rId94"/>
      <p:boldItalic r:id="rId95"/>
    </p:embeddedFont>
    <p:embeddedFont>
      <p:font typeface="Helvetica" panose="020B0604020202020204" pitchFamily="34" charset="0"/>
      <p:regular r:id="rId96"/>
      <p:bold r:id="rId97"/>
      <p:italic r:id="rId98"/>
      <p:boldItalic r:id="rId99"/>
    </p:embeddedFont>
    <p:embeddedFont>
      <p:font typeface="Open Sans" panose="020B0606030504020204" pitchFamily="34" charset="0"/>
      <p:regular r:id="rId100"/>
      <p:bold r:id="rId101"/>
      <p:italic r:id="rId102"/>
      <p:boldItalic r:id="rId103"/>
    </p:embeddedFont>
    <p:embeddedFont>
      <p:font typeface="Playfair Display" panose="00000500000000000000" pitchFamily="2" charset="0"/>
      <p:regular r:id="rId104"/>
      <p:bold r:id="rId105"/>
      <p:italic r:id="rId106"/>
      <p:boldItalic r:id="rId107"/>
    </p:embeddedFont>
  </p:embeddedFontLst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Section par défaut" id="{EC906419-079E-47DF-97E9-707A1D02739D}">
          <p14:sldIdLst>
            <p14:sldId id="334"/>
            <p14:sldId id="1121"/>
            <p14:sldId id="1071"/>
            <p14:sldId id="1089"/>
            <p14:sldId id="736"/>
            <p14:sldId id="1084"/>
            <p14:sldId id="1110"/>
            <p14:sldId id="1090"/>
            <p14:sldId id="1091"/>
            <p14:sldId id="1104"/>
            <p14:sldId id="1092"/>
            <p14:sldId id="1101"/>
            <p14:sldId id="1111"/>
            <p14:sldId id="1093"/>
            <p14:sldId id="1094"/>
            <p14:sldId id="1103"/>
            <p14:sldId id="1097"/>
            <p14:sldId id="1102"/>
            <p14:sldId id="1112"/>
            <p14:sldId id="1095"/>
            <p14:sldId id="1098"/>
            <p14:sldId id="1099"/>
            <p14:sldId id="1096"/>
            <p14:sldId id="1100"/>
            <p14:sldId id="2088"/>
            <p14:sldId id="1113"/>
            <p14:sldId id="1114"/>
            <p14:sldId id="2059"/>
            <p14:sldId id="1160"/>
            <p14:sldId id="2039"/>
            <p14:sldId id="2050"/>
            <p14:sldId id="2053"/>
            <p14:sldId id="2052"/>
            <p14:sldId id="2051"/>
            <p14:sldId id="2054"/>
            <p14:sldId id="2040"/>
            <p14:sldId id="2055"/>
            <p14:sldId id="2049"/>
            <p14:sldId id="2057"/>
            <p14:sldId id="2056"/>
            <p14:sldId id="2045"/>
            <p14:sldId id="2046"/>
            <p14:sldId id="2058"/>
            <p14:sldId id="1115"/>
            <p14:sldId id="1117"/>
            <p14:sldId id="1119"/>
            <p14:sldId id="1120"/>
            <p14:sldId id="1116"/>
            <p14:sldId id="1124"/>
            <p14:sldId id="1105"/>
            <p14:sldId id="2074"/>
            <p14:sldId id="2075"/>
            <p14:sldId id="1125"/>
            <p14:sldId id="2064"/>
            <p14:sldId id="1107"/>
            <p14:sldId id="1108"/>
            <p14:sldId id="2076"/>
            <p14:sldId id="1106"/>
            <p14:sldId id="1126"/>
            <p14:sldId id="2081"/>
            <p14:sldId id="2082"/>
            <p14:sldId id="2083"/>
            <p14:sldId id="1109"/>
            <p14:sldId id="2061"/>
            <p14:sldId id="1122"/>
            <p14:sldId id="2060"/>
            <p14:sldId id="2085"/>
            <p14:sldId id="2086"/>
            <p14:sldId id="2087"/>
            <p14:sldId id="2063"/>
            <p14:sldId id="1123"/>
            <p14:sldId id="2066"/>
            <p14:sldId id="2067"/>
            <p14:sldId id="2073"/>
            <p14:sldId id="2077"/>
            <p14:sldId id="2078"/>
            <p14:sldId id="2079"/>
            <p14:sldId id="2068"/>
            <p14:sldId id="2070"/>
            <p14:sldId id="2071"/>
            <p14:sldId id="2080"/>
            <p14:sldId id="2069"/>
            <p14:sldId id="20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21" userDrawn="1">
          <p15:clr>
            <a:srgbClr val="A4A3A4"/>
          </p15:clr>
        </p15:guide>
        <p15:guide id="2" pos="310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B49"/>
    <a:srgbClr val="006F44"/>
    <a:srgbClr val="AE9758"/>
    <a:srgbClr val="FF33CC"/>
    <a:srgbClr val="E85011"/>
    <a:srgbClr val="94CC59"/>
    <a:srgbClr val="A93168"/>
    <a:srgbClr val="FAAF47"/>
    <a:srgbClr val="407B83"/>
    <a:srgbClr val="DBDA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38" autoAdjust="0"/>
    <p:restoredTop sz="88431" autoAdjust="0"/>
  </p:normalViewPr>
  <p:slideViewPr>
    <p:cSldViewPr>
      <p:cViewPr varScale="1">
        <p:scale>
          <a:sx n="79" d="100"/>
          <a:sy n="79" d="100"/>
        </p:scale>
        <p:origin x="78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20652"/>
    </p:cViewPr>
  </p:sorterViewPr>
  <p:notesViewPr>
    <p:cSldViewPr>
      <p:cViewPr varScale="1">
        <p:scale>
          <a:sx n="49" d="100"/>
          <a:sy n="49" d="100"/>
        </p:scale>
        <p:origin x="-2970" y="-102"/>
      </p:cViewPr>
      <p:guideLst>
        <p:guide orient="horz" pos="2121"/>
        <p:guide pos="31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font" Target="fonts/font2.fntdata"/><Relationship Id="rId16" Type="http://schemas.openxmlformats.org/officeDocument/2006/relationships/slide" Target="slides/slide14.xml"/><Relationship Id="rId107" Type="http://schemas.openxmlformats.org/officeDocument/2006/relationships/font" Target="fonts/font20.fntdata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font" Target="fonts/font15.fntdata"/><Relationship Id="rId5" Type="http://schemas.openxmlformats.org/officeDocument/2006/relationships/slide" Target="slides/slide3.xml"/><Relationship Id="rId90" Type="http://schemas.openxmlformats.org/officeDocument/2006/relationships/font" Target="fonts/font3.fntdata"/><Relationship Id="rId95" Type="http://schemas.openxmlformats.org/officeDocument/2006/relationships/font" Target="fonts/font8.fntdata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font" Target="fonts/font16.fntdata"/><Relationship Id="rId108" Type="http://schemas.openxmlformats.org/officeDocument/2006/relationships/presProps" Target="presProps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font" Target="fonts/font4.fntdata"/><Relationship Id="rId96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font" Target="fonts/font19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notesMaster" Target="notesMasters/notesMaster1.xml"/><Relationship Id="rId94" Type="http://schemas.openxmlformats.org/officeDocument/2006/relationships/font" Target="fonts/font7.fntdata"/><Relationship Id="rId99" Type="http://schemas.openxmlformats.org/officeDocument/2006/relationships/font" Target="fonts/font12.fntdata"/><Relationship Id="rId101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viewProps" Target="viewProps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font" Target="fonts/font10.fntdata"/><Relationship Id="rId104" Type="http://schemas.openxmlformats.org/officeDocument/2006/relationships/font" Target="fonts/font17.fntdata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handoutMaster" Target="handoutMasters/handoutMaster1.xml"/><Relationship Id="rId110" Type="http://schemas.openxmlformats.org/officeDocument/2006/relationships/theme" Target="theme/theme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font" Target="fonts/font13.fntdata"/><Relationship Id="rId105" Type="http://schemas.openxmlformats.org/officeDocument/2006/relationships/font" Target="fonts/font18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font" Target="fonts/font6.fntdata"/><Relationship Id="rId98" Type="http://schemas.openxmlformats.org/officeDocument/2006/relationships/font" Target="fonts/font11.fntdata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font" Target="fonts/font1.fntdata"/><Relationship Id="rId11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8111" cy="335169"/>
          </a:xfrm>
          <a:prstGeom prst="rect">
            <a:avLst/>
          </a:prstGeom>
        </p:spPr>
        <p:txBody>
          <a:bodyPr vert="horz" lIns="91777" tIns="45889" rIns="91777" bIns="45889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591379" y="1"/>
            <a:ext cx="4275759" cy="335169"/>
          </a:xfrm>
          <a:prstGeom prst="rect">
            <a:avLst/>
          </a:prstGeom>
        </p:spPr>
        <p:txBody>
          <a:bodyPr vert="horz" lIns="91777" tIns="45889" rIns="91777" bIns="45889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" y="6400537"/>
            <a:ext cx="4278111" cy="337324"/>
          </a:xfrm>
          <a:prstGeom prst="rect">
            <a:avLst/>
          </a:prstGeom>
        </p:spPr>
        <p:txBody>
          <a:bodyPr vert="horz" lIns="91777" tIns="45889" rIns="91777" bIns="45889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591379" y="6400537"/>
            <a:ext cx="4275759" cy="337324"/>
          </a:xfrm>
          <a:prstGeom prst="rect">
            <a:avLst/>
          </a:prstGeom>
        </p:spPr>
        <p:txBody>
          <a:bodyPr vert="horz" wrap="square" lIns="91777" tIns="45889" rIns="91777" bIns="458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8111" cy="337325"/>
          </a:xfrm>
          <a:prstGeom prst="rect">
            <a:avLst/>
          </a:prstGeom>
        </p:spPr>
        <p:txBody>
          <a:bodyPr vert="horz" lIns="91777" tIns="45889" rIns="91777" bIns="45889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1379" y="0"/>
            <a:ext cx="4275759" cy="337325"/>
          </a:xfrm>
          <a:prstGeom prst="rect">
            <a:avLst/>
          </a:prstGeom>
        </p:spPr>
        <p:txBody>
          <a:bodyPr vert="horz" lIns="91777" tIns="45889" rIns="91777" bIns="45889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689225" y="504825"/>
            <a:ext cx="4491038" cy="252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77" tIns="45889" rIns="91777" bIns="45889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86715" y="3200808"/>
            <a:ext cx="7896060" cy="3031606"/>
          </a:xfrm>
          <a:prstGeom prst="rect">
            <a:avLst/>
          </a:prstGeom>
        </p:spPr>
        <p:txBody>
          <a:bodyPr vert="horz" lIns="91777" tIns="45889" rIns="91777" bIns="45889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6400537"/>
            <a:ext cx="4278111" cy="337324"/>
          </a:xfrm>
          <a:prstGeom prst="rect">
            <a:avLst/>
          </a:prstGeom>
        </p:spPr>
        <p:txBody>
          <a:bodyPr vert="horz" lIns="91777" tIns="45889" rIns="91777" bIns="45889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1379" y="6400537"/>
            <a:ext cx="4275759" cy="337324"/>
          </a:xfrm>
          <a:prstGeom prst="rect">
            <a:avLst/>
          </a:prstGeom>
        </p:spPr>
        <p:txBody>
          <a:bodyPr vert="horz" wrap="square" lIns="91777" tIns="45889" rIns="91777" bIns="458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Line Title with Bullets"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Shape 787"/>
          <p:cNvSpPr txBox="1">
            <a:spLocks noGrp="1"/>
          </p:cNvSpPr>
          <p:nvPr>
            <p:ph type="title"/>
          </p:nvPr>
        </p:nvSpPr>
        <p:spPr>
          <a:xfrm>
            <a:off x="609600" y="660396"/>
            <a:ext cx="10972800" cy="518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88" name="Shape 788"/>
          <p:cNvSpPr txBox="1">
            <a:spLocks noGrp="1"/>
          </p:cNvSpPr>
          <p:nvPr>
            <p:ph type="body" idx="1"/>
          </p:nvPr>
        </p:nvSpPr>
        <p:spPr>
          <a:xfrm>
            <a:off x="534579" y="1363827"/>
            <a:ext cx="10972800" cy="44612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/>
            </a:lvl1pPr>
            <a:lvl2pPr marL="609585" indent="-304792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/>
            </a:lvl2pPr>
            <a:lvl3pPr marL="836062" indent="-226477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defRPr/>
            </a:lvl3pPr>
            <a:lvl4pPr marL="1140854" indent="-311142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defRPr/>
            </a:lvl4pPr>
            <a:lvl5pPr marL="1377915" indent="-243410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89" name="Shape 789"/>
          <p:cNvSpPr txBox="1">
            <a:spLocks noGrp="1"/>
          </p:cNvSpPr>
          <p:nvPr>
            <p:ph type="body" idx="2"/>
          </p:nvPr>
        </p:nvSpPr>
        <p:spPr>
          <a:xfrm>
            <a:off x="493540" y="6305549"/>
            <a:ext cx="8517200" cy="385600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indent="0" algn="l" rtl="0">
              <a:lnSpc>
                <a:spcPct val="100000"/>
              </a:lnSpc>
              <a:spcBef>
                <a:spcPts val="0"/>
              </a:spcBef>
              <a:buClr>
                <a:schemeClr val="lt2"/>
              </a:buClr>
              <a:buFont typeface="Open Sans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31068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hape 679"/>
          <p:cNvCxnSpPr>
            <a:cxnSpLocks noChangeShapeType="1"/>
          </p:cNvCxnSpPr>
          <p:nvPr/>
        </p:nvCxnSpPr>
        <p:spPr bwMode="auto">
          <a:xfrm>
            <a:off x="609600" y="1174751"/>
            <a:ext cx="10972800" cy="0"/>
          </a:xfrm>
          <a:prstGeom prst="straightConnector1">
            <a:avLst/>
          </a:prstGeom>
          <a:noFill/>
          <a:ln w="9525">
            <a:solidFill>
              <a:srgbClr val="CC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hape 680"/>
          <p:cNvCxnSpPr>
            <a:cxnSpLocks noChangeShapeType="1"/>
          </p:cNvCxnSpPr>
          <p:nvPr/>
        </p:nvCxnSpPr>
        <p:spPr bwMode="auto">
          <a:xfrm>
            <a:off x="609600" y="6324600"/>
            <a:ext cx="10972800" cy="0"/>
          </a:xfrm>
          <a:prstGeom prst="straightConnector1">
            <a:avLst/>
          </a:prstGeom>
          <a:noFill/>
          <a:ln w="9525">
            <a:solidFill>
              <a:srgbClr val="CCCC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8" name="Shape 678"/>
          <p:cNvSpPr txBox="1">
            <a:spLocks noGrp="1"/>
          </p:cNvSpPr>
          <p:nvPr>
            <p:ph type="title"/>
          </p:nvPr>
        </p:nvSpPr>
        <p:spPr>
          <a:xfrm>
            <a:off x="609601" y="274638"/>
            <a:ext cx="8940799" cy="9011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81" name="Shape 681"/>
          <p:cNvSpPr txBox="1">
            <a:spLocks noGrp="1"/>
          </p:cNvSpPr>
          <p:nvPr>
            <p:ph type="body" idx="1"/>
          </p:nvPr>
        </p:nvSpPr>
        <p:spPr>
          <a:xfrm>
            <a:off x="609600" y="1295400"/>
            <a:ext cx="10972800" cy="4830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82"/>
          <p:cNvSpPr txBox="1">
            <a:spLocks noGrp="1"/>
          </p:cNvSpPr>
          <p:nvPr>
            <p:ph type="sldNum" idx="10"/>
          </p:nvPr>
        </p:nvSpPr>
        <p:spPr/>
        <p:txBody>
          <a:bodyPr/>
          <a:lstStyle>
            <a:lvl1pPr algn="l">
              <a:buClr>
                <a:srgbClr val="000000"/>
              </a:buClr>
              <a:defRPr sz="1867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899CE616-8C00-499A-AA29-740C2C9F509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74884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spTree>
      <p:nvGrpSpPr>
        <p:cNvPr id="1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Shape 1204"/>
          <p:cNvSpPr txBox="1">
            <a:spLocks noGrp="1"/>
          </p:cNvSpPr>
          <p:nvPr>
            <p:ph type="title"/>
          </p:nvPr>
        </p:nvSpPr>
        <p:spPr>
          <a:xfrm>
            <a:off x="609600" y="660397"/>
            <a:ext cx="10972800" cy="865999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spcAft>
                <a:spcPts val="0"/>
              </a:spcAft>
              <a:defRPr/>
            </a:lvl1pPr>
            <a:lvl2pPr algn="l" rtl="0">
              <a:spcBef>
                <a:spcPts val="0"/>
              </a:spcBef>
              <a:spcAft>
                <a:spcPts val="0"/>
              </a:spcAft>
              <a:defRPr/>
            </a:lvl2pPr>
            <a:lvl3pPr algn="l" rtl="0">
              <a:spcBef>
                <a:spcPts val="0"/>
              </a:spcBef>
              <a:spcAft>
                <a:spcPts val="0"/>
              </a:spcAft>
              <a:defRPr/>
            </a:lvl3pPr>
            <a:lvl4pPr algn="l" rtl="0">
              <a:spcBef>
                <a:spcPts val="0"/>
              </a:spcBef>
              <a:spcAft>
                <a:spcPts val="0"/>
              </a:spcAft>
              <a:defRPr/>
            </a:lvl4pPr>
            <a:lvl5pPr algn="l" rtl="0">
              <a:spcBef>
                <a:spcPts val="0"/>
              </a:spcBef>
              <a:spcAft>
                <a:spcPts val="0"/>
              </a:spcAft>
              <a:defRPr/>
            </a:lvl5pPr>
            <a:lvl6pPr marL="609585" algn="l" rtl="0">
              <a:spcBef>
                <a:spcPts val="0"/>
              </a:spcBef>
              <a:spcAft>
                <a:spcPts val="0"/>
              </a:spcAft>
              <a:defRPr/>
            </a:lvl6pPr>
            <a:lvl7pPr marL="1219170" algn="l" rtl="0">
              <a:spcBef>
                <a:spcPts val="0"/>
              </a:spcBef>
              <a:spcAft>
                <a:spcPts val="0"/>
              </a:spcAft>
              <a:defRPr/>
            </a:lvl7pPr>
            <a:lvl8pPr marL="1828754" algn="l" rtl="0">
              <a:spcBef>
                <a:spcPts val="0"/>
              </a:spcBef>
              <a:spcAft>
                <a:spcPts val="0"/>
              </a:spcAft>
              <a:defRPr/>
            </a:lvl8pPr>
            <a:lvl9pPr marL="2438339" algn="l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205" name="Shape 1205"/>
          <p:cNvSpPr txBox="1">
            <a:spLocks noGrp="1"/>
          </p:cNvSpPr>
          <p:nvPr>
            <p:ph type="body" idx="1"/>
          </p:nvPr>
        </p:nvSpPr>
        <p:spPr>
          <a:xfrm>
            <a:off x="493540" y="6305549"/>
            <a:ext cx="8517200" cy="385600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indent="0" algn="l" rtl="0">
              <a:lnSpc>
                <a:spcPct val="100000"/>
              </a:lnSpc>
              <a:spcBef>
                <a:spcPts val="0"/>
              </a:spcBef>
              <a:buClr>
                <a:schemeClr val="lt2"/>
              </a:buClr>
              <a:buFont typeface="Arial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2831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5/17/2023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9306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Avenir Next LT Pro" panose="020B05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Avenir Next LT Pro" panose="020B05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Avenir Next LT Pro" panose="020B05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Avenir Next LT Pro" panose="020B05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42453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72394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8092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54917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8470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31013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5687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66520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88552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80215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43016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37290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133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3F5B713-1856-4974-B4B7-9F8F4D59A738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8122" y="6308725"/>
            <a:ext cx="1141647" cy="5365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  <p:sldLayoutId id="2147484255" r:id="rId13"/>
    <p:sldLayoutId id="2147484256" r:id="rId14"/>
    <p:sldLayoutId id="2147484257" r:id="rId15"/>
    <p:sldLayoutId id="2147484258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17/05/2023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3774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0" r:id="rId1"/>
    <p:sldLayoutId id="2147484261" r:id="rId2"/>
    <p:sldLayoutId id="2147484262" r:id="rId3"/>
    <p:sldLayoutId id="2147484263" r:id="rId4"/>
    <p:sldLayoutId id="2147484264" r:id="rId5"/>
    <p:sldLayoutId id="2147484265" r:id="rId6"/>
    <p:sldLayoutId id="2147484266" r:id="rId7"/>
    <p:sldLayoutId id="2147484267" r:id="rId8"/>
    <p:sldLayoutId id="2147484268" r:id="rId9"/>
    <p:sldLayoutId id="2147484269" r:id="rId10"/>
    <p:sldLayoutId id="2147484270" r:id="rId11"/>
    <p:sldLayoutId id="2147484271" r:id="rId12"/>
    <p:sldLayoutId id="214748427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microsoft.com/office/2007/relationships/media" Target="../media/media1.mp4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video" Target="NULL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13" Type="http://schemas.openxmlformats.org/officeDocument/2006/relationships/image" Target="../media/image72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12" Type="http://schemas.openxmlformats.org/officeDocument/2006/relationships/image" Target="../media/image71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13" Type="http://schemas.openxmlformats.org/officeDocument/2006/relationships/image" Target="../media/image105.pn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12" Type="http://schemas.openxmlformats.org/officeDocument/2006/relationships/image" Target="../media/image104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8.jpeg"/><Relationship Id="rId11" Type="http://schemas.openxmlformats.org/officeDocument/2006/relationships/image" Target="../media/image103.png"/><Relationship Id="rId5" Type="http://schemas.openxmlformats.org/officeDocument/2006/relationships/image" Target="../media/image97.jpeg"/><Relationship Id="rId10" Type="http://schemas.openxmlformats.org/officeDocument/2006/relationships/image" Target="../media/image102.jpeg"/><Relationship Id="rId4" Type="http://schemas.openxmlformats.org/officeDocument/2006/relationships/image" Target="../media/image96.jpeg"/><Relationship Id="rId9" Type="http://schemas.openxmlformats.org/officeDocument/2006/relationships/image" Target="../media/image10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7" Type="http://schemas.openxmlformats.org/officeDocument/2006/relationships/image" Target="../media/image111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0.jpeg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3" Type="http://schemas.openxmlformats.org/officeDocument/2006/relationships/image" Target="../media/image113.png"/><Relationship Id="rId7" Type="http://schemas.openxmlformats.org/officeDocument/2006/relationships/image" Target="../media/image117.jpe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6.jpeg"/><Relationship Id="rId11" Type="http://schemas.openxmlformats.org/officeDocument/2006/relationships/image" Target="../media/image121.jpeg"/><Relationship Id="rId5" Type="http://schemas.openxmlformats.org/officeDocument/2006/relationships/image" Target="../media/image115.jpeg"/><Relationship Id="rId10" Type="http://schemas.openxmlformats.org/officeDocument/2006/relationships/image" Target="../media/image120.jpeg"/><Relationship Id="rId4" Type="http://schemas.openxmlformats.org/officeDocument/2006/relationships/image" Target="../media/image114.jpeg"/><Relationship Id="rId9" Type="http://schemas.openxmlformats.org/officeDocument/2006/relationships/image" Target="../media/image119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3" Type="http://schemas.openxmlformats.org/officeDocument/2006/relationships/image" Target="../media/image123.jpeg"/><Relationship Id="rId7" Type="http://schemas.openxmlformats.org/officeDocument/2006/relationships/image" Target="../media/image127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26.jpeg"/><Relationship Id="rId11" Type="http://schemas.openxmlformats.org/officeDocument/2006/relationships/image" Target="../media/image131.jpeg"/><Relationship Id="rId5" Type="http://schemas.openxmlformats.org/officeDocument/2006/relationships/image" Target="../media/image125.jpeg"/><Relationship Id="rId10" Type="http://schemas.openxmlformats.org/officeDocument/2006/relationships/image" Target="../media/image130.jpeg"/><Relationship Id="rId4" Type="http://schemas.openxmlformats.org/officeDocument/2006/relationships/image" Target="../media/image124.jpeg"/><Relationship Id="rId9" Type="http://schemas.openxmlformats.org/officeDocument/2006/relationships/image" Target="../media/image12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3" Type="http://schemas.openxmlformats.org/officeDocument/2006/relationships/image" Target="../media/image133.jpeg"/><Relationship Id="rId7" Type="http://schemas.openxmlformats.org/officeDocument/2006/relationships/image" Target="../media/image137.jpeg"/><Relationship Id="rId12" Type="http://schemas.openxmlformats.org/officeDocument/2006/relationships/image" Target="../media/image142.jpe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6.jpeg"/><Relationship Id="rId11" Type="http://schemas.openxmlformats.org/officeDocument/2006/relationships/image" Target="../media/image141.jpeg"/><Relationship Id="rId5" Type="http://schemas.openxmlformats.org/officeDocument/2006/relationships/image" Target="../media/image135.jpeg"/><Relationship Id="rId10" Type="http://schemas.openxmlformats.org/officeDocument/2006/relationships/image" Target="../media/image140.jpeg"/><Relationship Id="rId4" Type="http://schemas.openxmlformats.org/officeDocument/2006/relationships/image" Target="../media/image134.jpeg"/><Relationship Id="rId9" Type="http://schemas.openxmlformats.org/officeDocument/2006/relationships/image" Target="../media/image139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jpeg"/><Relationship Id="rId3" Type="http://schemas.openxmlformats.org/officeDocument/2006/relationships/image" Target="../media/image144.jpeg"/><Relationship Id="rId7" Type="http://schemas.openxmlformats.org/officeDocument/2006/relationships/image" Target="../media/image148.jpeg"/><Relationship Id="rId12" Type="http://schemas.openxmlformats.org/officeDocument/2006/relationships/image" Target="../media/image153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7.jpeg"/><Relationship Id="rId11" Type="http://schemas.openxmlformats.org/officeDocument/2006/relationships/image" Target="../media/image152.jpeg"/><Relationship Id="rId5" Type="http://schemas.openxmlformats.org/officeDocument/2006/relationships/image" Target="../media/image146.jpeg"/><Relationship Id="rId10" Type="http://schemas.openxmlformats.org/officeDocument/2006/relationships/image" Target="../media/image151.jpeg"/><Relationship Id="rId4" Type="http://schemas.openxmlformats.org/officeDocument/2006/relationships/image" Target="../media/image145.jpeg"/><Relationship Id="rId9" Type="http://schemas.openxmlformats.org/officeDocument/2006/relationships/image" Target="../media/image150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jpeg"/><Relationship Id="rId3" Type="http://schemas.openxmlformats.org/officeDocument/2006/relationships/image" Target="../media/image155.jpeg"/><Relationship Id="rId7" Type="http://schemas.openxmlformats.org/officeDocument/2006/relationships/image" Target="../media/image159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58.jpeg"/><Relationship Id="rId11" Type="http://schemas.openxmlformats.org/officeDocument/2006/relationships/image" Target="../media/image163.jpeg"/><Relationship Id="rId5" Type="http://schemas.openxmlformats.org/officeDocument/2006/relationships/image" Target="../media/image157.jpeg"/><Relationship Id="rId10" Type="http://schemas.openxmlformats.org/officeDocument/2006/relationships/image" Target="../media/image162.jpeg"/><Relationship Id="rId4" Type="http://schemas.openxmlformats.org/officeDocument/2006/relationships/image" Target="../media/image156.jpeg"/><Relationship Id="rId9" Type="http://schemas.openxmlformats.org/officeDocument/2006/relationships/image" Target="../media/image161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jpeg"/><Relationship Id="rId3" Type="http://schemas.openxmlformats.org/officeDocument/2006/relationships/image" Target="../media/image165.jpeg"/><Relationship Id="rId7" Type="http://schemas.openxmlformats.org/officeDocument/2006/relationships/image" Target="../media/image169.jpe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8.jpeg"/><Relationship Id="rId5" Type="http://schemas.openxmlformats.org/officeDocument/2006/relationships/image" Target="../media/image167.jpeg"/><Relationship Id="rId10" Type="http://schemas.openxmlformats.org/officeDocument/2006/relationships/image" Target="../media/image172.jpeg"/><Relationship Id="rId4" Type="http://schemas.openxmlformats.org/officeDocument/2006/relationships/image" Target="../media/image166.jpeg"/><Relationship Id="rId9" Type="http://schemas.openxmlformats.org/officeDocument/2006/relationships/image" Target="../media/image171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4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5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1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05.png"/><Relationship Id="rId4" Type="http://schemas.openxmlformats.org/officeDocument/2006/relationships/image" Target="../media/image20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Belier">
            <a:hlinkClick r:id="" action="ppaction://media"/>
            <a:extLst>
              <a:ext uri="{FF2B5EF4-FFF2-40B4-BE49-F238E27FC236}">
                <a16:creationId xmlns:a16="http://schemas.microsoft.com/office/drawing/2014/main" id="{5ACBC94A-3A74-4710-8F9C-E45C940382A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3314.979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-26276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193" y="0"/>
                </a:moveTo>
                <a:lnTo>
                  <a:pt x="0" y="0"/>
                </a:lnTo>
                <a:lnTo>
                  <a:pt x="0" y="6858000"/>
                </a:lnTo>
                <a:lnTo>
                  <a:pt x="12193193" y="6858000"/>
                </a:lnTo>
                <a:lnTo>
                  <a:pt x="12193193" y="0"/>
                </a:lnTo>
                <a:close/>
              </a:path>
            </a:pathLst>
          </a:custGeom>
          <a:solidFill>
            <a:srgbClr val="231F20">
              <a:alpha val="3803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30973" y="3469718"/>
            <a:ext cx="1438135" cy="107823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377093" y="3628499"/>
            <a:ext cx="312420" cy="863600"/>
          </a:xfrm>
          <a:custGeom>
            <a:avLst/>
            <a:gdLst/>
            <a:ahLst/>
            <a:cxnLst/>
            <a:rect l="l" t="t" r="r" b="b"/>
            <a:pathLst>
              <a:path w="312420" h="863600">
                <a:moveTo>
                  <a:pt x="238899" y="0"/>
                </a:moveTo>
                <a:lnTo>
                  <a:pt x="203009" y="6754"/>
                </a:lnTo>
                <a:lnTo>
                  <a:pt x="163099" y="11571"/>
                </a:lnTo>
                <a:lnTo>
                  <a:pt x="119170" y="14457"/>
                </a:lnTo>
                <a:lnTo>
                  <a:pt x="71221" y="15417"/>
                </a:lnTo>
                <a:lnTo>
                  <a:pt x="53846" y="15212"/>
                </a:lnTo>
                <a:lnTo>
                  <a:pt x="36182" y="14595"/>
                </a:lnTo>
                <a:lnTo>
                  <a:pt x="18232" y="13563"/>
                </a:lnTo>
                <a:lnTo>
                  <a:pt x="0" y="12115"/>
                </a:lnTo>
                <a:lnTo>
                  <a:pt x="0" y="35280"/>
                </a:lnTo>
                <a:lnTo>
                  <a:pt x="47064" y="48305"/>
                </a:lnTo>
                <a:lnTo>
                  <a:pt x="69353" y="88479"/>
                </a:lnTo>
                <a:lnTo>
                  <a:pt x="73520" y="132308"/>
                </a:lnTo>
                <a:lnTo>
                  <a:pt x="73520" y="760818"/>
                </a:lnTo>
                <a:lnTo>
                  <a:pt x="69353" y="799004"/>
                </a:lnTo>
                <a:lnTo>
                  <a:pt x="47064" y="830594"/>
                </a:lnTo>
                <a:lnTo>
                  <a:pt x="0" y="840206"/>
                </a:lnTo>
                <a:lnTo>
                  <a:pt x="0" y="863371"/>
                </a:lnTo>
                <a:lnTo>
                  <a:pt x="99356" y="860061"/>
                </a:lnTo>
                <a:lnTo>
                  <a:pt x="133957" y="859229"/>
                </a:lnTo>
                <a:lnTo>
                  <a:pt x="158508" y="858951"/>
                </a:lnTo>
                <a:lnTo>
                  <a:pt x="181048" y="859229"/>
                </a:lnTo>
                <a:lnTo>
                  <a:pt x="214207" y="860061"/>
                </a:lnTo>
                <a:lnTo>
                  <a:pt x="312407" y="863371"/>
                </a:lnTo>
                <a:lnTo>
                  <a:pt x="312407" y="840206"/>
                </a:lnTo>
                <a:lnTo>
                  <a:pt x="264613" y="830594"/>
                </a:lnTo>
                <a:lnTo>
                  <a:pt x="242922" y="799004"/>
                </a:lnTo>
                <a:lnTo>
                  <a:pt x="238899" y="760818"/>
                </a:lnTo>
                <a:lnTo>
                  <a:pt x="2388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42334" y="3906361"/>
            <a:ext cx="497840" cy="601345"/>
          </a:xfrm>
          <a:custGeom>
            <a:avLst/>
            <a:gdLst/>
            <a:ahLst/>
            <a:cxnLst/>
            <a:rect l="l" t="t" r="r" b="b"/>
            <a:pathLst>
              <a:path w="497840" h="601345">
                <a:moveTo>
                  <a:pt x="281393" y="0"/>
                </a:moveTo>
                <a:lnTo>
                  <a:pt x="232431" y="3154"/>
                </a:lnTo>
                <a:lnTo>
                  <a:pt x="187503" y="12617"/>
                </a:lnTo>
                <a:lnTo>
                  <a:pt x="146614" y="28386"/>
                </a:lnTo>
                <a:lnTo>
                  <a:pt x="109770" y="50461"/>
                </a:lnTo>
                <a:lnTo>
                  <a:pt x="76974" y="78841"/>
                </a:lnTo>
                <a:lnTo>
                  <a:pt x="49267" y="113175"/>
                </a:lnTo>
                <a:lnTo>
                  <a:pt x="27714" y="153112"/>
                </a:lnTo>
                <a:lnTo>
                  <a:pt x="12318" y="198651"/>
                </a:lnTo>
                <a:lnTo>
                  <a:pt x="3079" y="249790"/>
                </a:lnTo>
                <a:lnTo>
                  <a:pt x="0" y="306527"/>
                </a:lnTo>
                <a:lnTo>
                  <a:pt x="2872" y="361905"/>
                </a:lnTo>
                <a:lnTo>
                  <a:pt x="11489" y="411591"/>
                </a:lnTo>
                <a:lnTo>
                  <a:pt x="25849" y="455587"/>
                </a:lnTo>
                <a:lnTo>
                  <a:pt x="45950" y="493895"/>
                </a:lnTo>
                <a:lnTo>
                  <a:pt x="71793" y="526516"/>
                </a:lnTo>
                <a:lnTo>
                  <a:pt x="110798" y="559078"/>
                </a:lnTo>
                <a:lnTo>
                  <a:pt x="156063" y="582334"/>
                </a:lnTo>
                <a:lnTo>
                  <a:pt x="207577" y="596287"/>
                </a:lnTo>
                <a:lnTo>
                  <a:pt x="265328" y="600938"/>
                </a:lnTo>
                <a:lnTo>
                  <a:pt x="307712" y="597804"/>
                </a:lnTo>
                <a:lnTo>
                  <a:pt x="346438" y="588400"/>
                </a:lnTo>
                <a:lnTo>
                  <a:pt x="381508" y="572724"/>
                </a:lnTo>
                <a:lnTo>
                  <a:pt x="412927" y="550773"/>
                </a:lnTo>
                <a:lnTo>
                  <a:pt x="451071" y="510514"/>
                </a:lnTo>
                <a:lnTo>
                  <a:pt x="322770" y="510514"/>
                </a:lnTo>
                <a:lnTo>
                  <a:pt x="303558" y="509139"/>
                </a:lnTo>
                <a:lnTo>
                  <a:pt x="249820" y="488468"/>
                </a:lnTo>
                <a:lnTo>
                  <a:pt x="219100" y="459808"/>
                </a:lnTo>
                <a:lnTo>
                  <a:pt x="194690" y="417906"/>
                </a:lnTo>
                <a:lnTo>
                  <a:pt x="178754" y="363320"/>
                </a:lnTo>
                <a:lnTo>
                  <a:pt x="173456" y="296608"/>
                </a:lnTo>
                <a:lnTo>
                  <a:pt x="173526" y="280139"/>
                </a:lnTo>
                <a:lnTo>
                  <a:pt x="173737" y="266012"/>
                </a:lnTo>
                <a:lnTo>
                  <a:pt x="174094" y="254226"/>
                </a:lnTo>
                <a:lnTo>
                  <a:pt x="174599" y="244779"/>
                </a:lnTo>
                <a:lnTo>
                  <a:pt x="497344" y="244779"/>
                </a:lnTo>
                <a:lnTo>
                  <a:pt x="496112" y="223837"/>
                </a:lnTo>
                <a:lnTo>
                  <a:pt x="172313" y="223837"/>
                </a:lnTo>
                <a:lnTo>
                  <a:pt x="177007" y="175907"/>
                </a:lnTo>
                <a:lnTo>
                  <a:pt x="184213" y="134662"/>
                </a:lnTo>
                <a:lnTo>
                  <a:pt x="206171" y="72224"/>
                </a:lnTo>
                <a:lnTo>
                  <a:pt x="236761" y="35425"/>
                </a:lnTo>
                <a:lnTo>
                  <a:pt x="274523" y="23152"/>
                </a:lnTo>
                <a:lnTo>
                  <a:pt x="391113" y="23152"/>
                </a:lnTo>
                <a:lnTo>
                  <a:pt x="375872" y="15299"/>
                </a:lnTo>
                <a:lnTo>
                  <a:pt x="332007" y="3824"/>
                </a:lnTo>
                <a:lnTo>
                  <a:pt x="281393" y="0"/>
                </a:lnTo>
                <a:close/>
              </a:path>
              <a:path w="497840" h="601345">
                <a:moveTo>
                  <a:pt x="474370" y="422313"/>
                </a:moveTo>
                <a:lnTo>
                  <a:pt x="443349" y="460906"/>
                </a:lnTo>
                <a:lnTo>
                  <a:pt x="407716" y="488480"/>
                </a:lnTo>
                <a:lnTo>
                  <a:pt x="367549" y="505003"/>
                </a:lnTo>
                <a:lnTo>
                  <a:pt x="322770" y="510514"/>
                </a:lnTo>
                <a:lnTo>
                  <a:pt x="451071" y="510514"/>
                </a:lnTo>
                <a:lnTo>
                  <a:pt x="463037" y="495228"/>
                </a:lnTo>
                <a:lnTo>
                  <a:pt x="481305" y="463425"/>
                </a:lnTo>
                <a:lnTo>
                  <a:pt x="495058" y="428929"/>
                </a:lnTo>
                <a:lnTo>
                  <a:pt x="474370" y="422313"/>
                </a:lnTo>
                <a:close/>
              </a:path>
              <a:path w="497840" h="601345">
                <a:moveTo>
                  <a:pt x="391113" y="23152"/>
                </a:moveTo>
                <a:lnTo>
                  <a:pt x="274523" y="23152"/>
                </a:lnTo>
                <a:lnTo>
                  <a:pt x="293360" y="26702"/>
                </a:lnTo>
                <a:lnTo>
                  <a:pt x="309692" y="37352"/>
                </a:lnTo>
                <a:lnTo>
                  <a:pt x="334822" y="79946"/>
                </a:lnTo>
                <a:lnTo>
                  <a:pt x="349319" y="144314"/>
                </a:lnTo>
                <a:lnTo>
                  <a:pt x="352615" y="223837"/>
                </a:lnTo>
                <a:lnTo>
                  <a:pt x="496112" y="223837"/>
                </a:lnTo>
                <a:lnTo>
                  <a:pt x="483847" y="137690"/>
                </a:lnTo>
                <a:lnTo>
                  <a:pt x="466976" y="95618"/>
                </a:lnTo>
                <a:lnTo>
                  <a:pt x="443356" y="61196"/>
                </a:lnTo>
                <a:lnTo>
                  <a:pt x="412988" y="34423"/>
                </a:lnTo>
                <a:lnTo>
                  <a:pt x="391113" y="231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5949" y="4616194"/>
            <a:ext cx="662940" cy="586105"/>
          </a:xfrm>
          <a:custGeom>
            <a:avLst/>
            <a:gdLst/>
            <a:ahLst/>
            <a:cxnLst/>
            <a:rect l="l" t="t" r="r" b="b"/>
            <a:pathLst>
              <a:path w="662940" h="586104">
                <a:moveTo>
                  <a:pt x="427278" y="0"/>
                </a:moveTo>
                <a:lnTo>
                  <a:pt x="376007" y="4101"/>
                </a:lnTo>
                <a:lnTo>
                  <a:pt x="331540" y="16405"/>
                </a:lnTo>
                <a:lnTo>
                  <a:pt x="293872" y="36912"/>
                </a:lnTo>
                <a:lnTo>
                  <a:pt x="263001" y="65623"/>
                </a:lnTo>
                <a:lnTo>
                  <a:pt x="238925" y="102539"/>
                </a:lnTo>
                <a:lnTo>
                  <a:pt x="238925" y="3314"/>
                </a:lnTo>
                <a:lnTo>
                  <a:pt x="203884" y="10063"/>
                </a:lnTo>
                <a:lnTo>
                  <a:pt x="164255" y="14881"/>
                </a:lnTo>
                <a:lnTo>
                  <a:pt x="120035" y="17770"/>
                </a:lnTo>
                <a:lnTo>
                  <a:pt x="71221" y="18732"/>
                </a:lnTo>
                <a:lnTo>
                  <a:pt x="53846" y="18525"/>
                </a:lnTo>
                <a:lnTo>
                  <a:pt x="36182" y="17905"/>
                </a:lnTo>
                <a:lnTo>
                  <a:pt x="18232" y="16873"/>
                </a:lnTo>
                <a:lnTo>
                  <a:pt x="0" y="15430"/>
                </a:lnTo>
                <a:lnTo>
                  <a:pt x="0" y="38582"/>
                </a:lnTo>
                <a:lnTo>
                  <a:pt x="47814" y="51607"/>
                </a:lnTo>
                <a:lnTo>
                  <a:pt x="69500" y="91792"/>
                </a:lnTo>
                <a:lnTo>
                  <a:pt x="73520" y="135623"/>
                </a:lnTo>
                <a:lnTo>
                  <a:pt x="73520" y="482955"/>
                </a:lnTo>
                <a:lnTo>
                  <a:pt x="69500" y="521136"/>
                </a:lnTo>
                <a:lnTo>
                  <a:pt x="47814" y="552731"/>
                </a:lnTo>
                <a:lnTo>
                  <a:pt x="0" y="562343"/>
                </a:lnTo>
                <a:lnTo>
                  <a:pt x="0" y="585495"/>
                </a:lnTo>
                <a:lnTo>
                  <a:pt x="56431" y="583574"/>
                </a:lnTo>
                <a:lnTo>
                  <a:pt x="135681" y="581366"/>
                </a:lnTo>
                <a:lnTo>
                  <a:pt x="158508" y="581088"/>
                </a:lnTo>
                <a:lnTo>
                  <a:pt x="181190" y="581366"/>
                </a:lnTo>
                <a:lnTo>
                  <a:pt x="212490" y="582196"/>
                </a:lnTo>
                <a:lnTo>
                  <a:pt x="300951" y="585495"/>
                </a:lnTo>
                <a:lnTo>
                  <a:pt x="300951" y="562343"/>
                </a:lnTo>
                <a:lnTo>
                  <a:pt x="260891" y="552731"/>
                </a:lnTo>
                <a:lnTo>
                  <a:pt x="239785" y="503806"/>
                </a:lnTo>
                <a:lnTo>
                  <a:pt x="238925" y="482955"/>
                </a:lnTo>
                <a:lnTo>
                  <a:pt x="238925" y="176415"/>
                </a:lnTo>
                <a:lnTo>
                  <a:pt x="247243" y="126679"/>
                </a:lnTo>
                <a:lnTo>
                  <a:pt x="272211" y="85458"/>
                </a:lnTo>
                <a:lnTo>
                  <a:pt x="308971" y="57751"/>
                </a:lnTo>
                <a:lnTo>
                  <a:pt x="352628" y="48513"/>
                </a:lnTo>
                <a:lnTo>
                  <a:pt x="371179" y="49961"/>
                </a:lnTo>
                <a:lnTo>
                  <a:pt x="408343" y="71666"/>
                </a:lnTo>
                <a:lnTo>
                  <a:pt x="422878" y="118805"/>
                </a:lnTo>
                <a:lnTo>
                  <a:pt x="423849" y="140030"/>
                </a:lnTo>
                <a:lnTo>
                  <a:pt x="423849" y="482955"/>
                </a:lnTo>
                <a:lnTo>
                  <a:pt x="420393" y="521136"/>
                </a:lnTo>
                <a:lnTo>
                  <a:pt x="391113" y="558072"/>
                </a:lnTo>
                <a:lnTo>
                  <a:pt x="361823" y="562343"/>
                </a:lnTo>
                <a:lnTo>
                  <a:pt x="361823" y="585495"/>
                </a:lnTo>
                <a:lnTo>
                  <a:pt x="414214" y="583574"/>
                </a:lnTo>
                <a:lnTo>
                  <a:pt x="488878" y="581366"/>
                </a:lnTo>
                <a:lnTo>
                  <a:pt x="511136" y="581088"/>
                </a:lnTo>
                <a:lnTo>
                  <a:pt x="534386" y="581366"/>
                </a:lnTo>
                <a:lnTo>
                  <a:pt x="567405" y="582196"/>
                </a:lnTo>
                <a:lnTo>
                  <a:pt x="662736" y="585495"/>
                </a:lnTo>
                <a:lnTo>
                  <a:pt x="662736" y="562343"/>
                </a:lnTo>
                <a:lnTo>
                  <a:pt x="615691" y="552731"/>
                </a:lnTo>
                <a:lnTo>
                  <a:pt x="593399" y="521136"/>
                </a:lnTo>
                <a:lnTo>
                  <a:pt x="589229" y="482955"/>
                </a:lnTo>
                <a:lnTo>
                  <a:pt x="589229" y="186334"/>
                </a:lnTo>
                <a:lnTo>
                  <a:pt x="588725" y="159669"/>
                </a:lnTo>
                <a:lnTo>
                  <a:pt x="584707" y="115012"/>
                </a:lnTo>
                <a:lnTo>
                  <a:pt x="570277" y="66981"/>
                </a:lnTo>
                <a:lnTo>
                  <a:pt x="531077" y="24185"/>
                </a:lnTo>
                <a:lnTo>
                  <a:pt x="467907" y="2686"/>
                </a:lnTo>
                <a:lnTo>
                  <a:pt x="4272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96120" y="4616189"/>
            <a:ext cx="563245" cy="601345"/>
          </a:xfrm>
          <a:custGeom>
            <a:avLst/>
            <a:gdLst/>
            <a:ahLst/>
            <a:cxnLst/>
            <a:rect l="l" t="t" r="r" b="b"/>
            <a:pathLst>
              <a:path w="563244" h="601345">
                <a:moveTo>
                  <a:pt x="281406" y="0"/>
                </a:moveTo>
                <a:lnTo>
                  <a:pt x="231262" y="2889"/>
                </a:lnTo>
                <a:lnTo>
                  <a:pt x="185575" y="11557"/>
                </a:lnTo>
                <a:lnTo>
                  <a:pt x="144345" y="26002"/>
                </a:lnTo>
                <a:lnTo>
                  <a:pt x="107573" y="46225"/>
                </a:lnTo>
                <a:lnTo>
                  <a:pt x="75260" y="72224"/>
                </a:lnTo>
                <a:lnTo>
                  <a:pt x="48174" y="104493"/>
                </a:lnTo>
                <a:lnTo>
                  <a:pt x="27102" y="143509"/>
                </a:lnTo>
                <a:lnTo>
                  <a:pt x="12047" y="189269"/>
                </a:lnTo>
                <a:lnTo>
                  <a:pt x="3012" y="241771"/>
                </a:lnTo>
                <a:lnTo>
                  <a:pt x="0" y="301015"/>
                </a:lnTo>
                <a:lnTo>
                  <a:pt x="3012" y="360256"/>
                </a:lnTo>
                <a:lnTo>
                  <a:pt x="12047" y="412703"/>
                </a:lnTo>
                <a:lnTo>
                  <a:pt x="27102" y="458357"/>
                </a:lnTo>
                <a:lnTo>
                  <a:pt x="48174" y="497213"/>
                </a:lnTo>
                <a:lnTo>
                  <a:pt x="75260" y="529272"/>
                </a:lnTo>
                <a:lnTo>
                  <a:pt x="107573" y="555073"/>
                </a:lnTo>
                <a:lnTo>
                  <a:pt x="144345" y="575143"/>
                </a:lnTo>
                <a:lnTo>
                  <a:pt x="185575" y="589480"/>
                </a:lnTo>
                <a:lnTo>
                  <a:pt x="231262" y="598083"/>
                </a:lnTo>
                <a:lnTo>
                  <a:pt x="281406" y="600951"/>
                </a:lnTo>
                <a:lnTo>
                  <a:pt x="331953" y="598083"/>
                </a:lnTo>
                <a:lnTo>
                  <a:pt x="377902" y="589480"/>
                </a:lnTo>
                <a:lnTo>
                  <a:pt x="408443" y="578891"/>
                </a:lnTo>
                <a:lnTo>
                  <a:pt x="281406" y="578891"/>
                </a:lnTo>
                <a:lnTo>
                  <a:pt x="257981" y="574621"/>
                </a:lnTo>
                <a:lnTo>
                  <a:pt x="218652" y="540443"/>
                </a:lnTo>
                <a:lnTo>
                  <a:pt x="189928" y="471801"/>
                </a:lnTo>
                <a:lnTo>
                  <a:pt x="180781" y="423973"/>
                </a:lnTo>
                <a:lnTo>
                  <a:pt x="175296" y="367045"/>
                </a:lnTo>
                <a:lnTo>
                  <a:pt x="173469" y="301015"/>
                </a:lnTo>
                <a:lnTo>
                  <a:pt x="175296" y="234971"/>
                </a:lnTo>
                <a:lnTo>
                  <a:pt x="180781" y="177946"/>
                </a:lnTo>
                <a:lnTo>
                  <a:pt x="189928" y="129940"/>
                </a:lnTo>
                <a:lnTo>
                  <a:pt x="202742" y="90957"/>
                </a:lnTo>
                <a:lnTo>
                  <a:pt x="237064" y="39281"/>
                </a:lnTo>
                <a:lnTo>
                  <a:pt x="281406" y="22047"/>
                </a:lnTo>
                <a:lnTo>
                  <a:pt x="407930" y="22047"/>
                </a:lnTo>
                <a:lnTo>
                  <a:pt x="377902" y="11557"/>
                </a:lnTo>
                <a:lnTo>
                  <a:pt x="331953" y="2889"/>
                </a:lnTo>
                <a:lnTo>
                  <a:pt x="281406" y="0"/>
                </a:lnTo>
                <a:close/>
              </a:path>
              <a:path w="563244" h="601345">
                <a:moveTo>
                  <a:pt x="407930" y="22047"/>
                </a:moveTo>
                <a:lnTo>
                  <a:pt x="281406" y="22047"/>
                </a:lnTo>
                <a:lnTo>
                  <a:pt x="304844" y="26323"/>
                </a:lnTo>
                <a:lnTo>
                  <a:pt x="325777" y="39147"/>
                </a:lnTo>
                <a:lnTo>
                  <a:pt x="360108" y="90424"/>
                </a:lnTo>
                <a:lnTo>
                  <a:pt x="372912" y="129229"/>
                </a:lnTo>
                <a:lnTo>
                  <a:pt x="382060" y="177260"/>
                </a:lnTo>
                <a:lnTo>
                  <a:pt x="387551" y="234520"/>
                </a:lnTo>
                <a:lnTo>
                  <a:pt x="389382" y="301015"/>
                </a:lnTo>
                <a:lnTo>
                  <a:pt x="387588" y="367487"/>
                </a:lnTo>
                <a:lnTo>
                  <a:pt x="382208" y="424656"/>
                </a:lnTo>
                <a:lnTo>
                  <a:pt x="373238" y="472518"/>
                </a:lnTo>
                <a:lnTo>
                  <a:pt x="360680" y="511073"/>
                </a:lnTo>
                <a:lnTo>
                  <a:pt x="326491" y="561936"/>
                </a:lnTo>
                <a:lnTo>
                  <a:pt x="281406" y="578891"/>
                </a:lnTo>
                <a:lnTo>
                  <a:pt x="408443" y="578891"/>
                </a:lnTo>
                <a:lnTo>
                  <a:pt x="456007" y="555073"/>
                </a:lnTo>
                <a:lnTo>
                  <a:pt x="488162" y="529272"/>
                </a:lnTo>
                <a:lnTo>
                  <a:pt x="515043" y="497213"/>
                </a:lnTo>
                <a:lnTo>
                  <a:pt x="535946" y="458357"/>
                </a:lnTo>
                <a:lnTo>
                  <a:pt x="550873" y="412703"/>
                </a:lnTo>
                <a:lnTo>
                  <a:pt x="559828" y="360256"/>
                </a:lnTo>
                <a:lnTo>
                  <a:pt x="562813" y="301015"/>
                </a:lnTo>
                <a:lnTo>
                  <a:pt x="559828" y="241771"/>
                </a:lnTo>
                <a:lnTo>
                  <a:pt x="550873" y="189269"/>
                </a:lnTo>
                <a:lnTo>
                  <a:pt x="535946" y="143509"/>
                </a:lnTo>
                <a:lnTo>
                  <a:pt x="515043" y="104493"/>
                </a:lnTo>
                <a:lnTo>
                  <a:pt x="488162" y="72224"/>
                </a:lnTo>
                <a:lnTo>
                  <a:pt x="456007" y="46225"/>
                </a:lnTo>
                <a:lnTo>
                  <a:pt x="419254" y="26002"/>
                </a:lnTo>
                <a:lnTo>
                  <a:pt x="407930" y="2204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17484" y="4616196"/>
            <a:ext cx="1783080" cy="601345"/>
          </a:xfrm>
          <a:custGeom>
            <a:avLst/>
            <a:gdLst/>
            <a:ahLst/>
            <a:cxnLst/>
            <a:rect l="l" t="t" r="r" b="b"/>
            <a:pathLst>
              <a:path w="1783079" h="601345">
                <a:moveTo>
                  <a:pt x="658152" y="562343"/>
                </a:moveTo>
                <a:lnTo>
                  <a:pt x="611085" y="549325"/>
                </a:lnTo>
                <a:lnTo>
                  <a:pt x="588810" y="509143"/>
                </a:lnTo>
                <a:lnTo>
                  <a:pt x="584644" y="465315"/>
                </a:lnTo>
                <a:lnTo>
                  <a:pt x="584644" y="3314"/>
                </a:lnTo>
                <a:lnTo>
                  <a:pt x="548754" y="10071"/>
                </a:lnTo>
                <a:lnTo>
                  <a:pt x="508838" y="14884"/>
                </a:lnTo>
                <a:lnTo>
                  <a:pt x="464908" y="17780"/>
                </a:lnTo>
                <a:lnTo>
                  <a:pt x="416941" y="18745"/>
                </a:lnTo>
                <a:lnTo>
                  <a:pt x="399567" y="18529"/>
                </a:lnTo>
                <a:lnTo>
                  <a:pt x="381914" y="17907"/>
                </a:lnTo>
                <a:lnTo>
                  <a:pt x="363969" y="16878"/>
                </a:lnTo>
                <a:lnTo>
                  <a:pt x="345719" y="15430"/>
                </a:lnTo>
                <a:lnTo>
                  <a:pt x="345719" y="38595"/>
                </a:lnTo>
                <a:lnTo>
                  <a:pt x="392785" y="51612"/>
                </a:lnTo>
                <a:lnTo>
                  <a:pt x="415061" y="91795"/>
                </a:lnTo>
                <a:lnTo>
                  <a:pt x="419227" y="135623"/>
                </a:lnTo>
                <a:lnTo>
                  <a:pt x="419227" y="424522"/>
                </a:lnTo>
                <a:lnTo>
                  <a:pt x="411060" y="474281"/>
                </a:lnTo>
                <a:lnTo>
                  <a:pt x="386511" y="515493"/>
                </a:lnTo>
                <a:lnTo>
                  <a:pt x="350469" y="543204"/>
                </a:lnTo>
                <a:lnTo>
                  <a:pt x="307822" y="552437"/>
                </a:lnTo>
                <a:lnTo>
                  <a:pt x="289331" y="550989"/>
                </a:lnTo>
                <a:lnTo>
                  <a:pt x="253276" y="529272"/>
                </a:lnTo>
                <a:lnTo>
                  <a:pt x="239814" y="481507"/>
                </a:lnTo>
                <a:lnTo>
                  <a:pt x="238925" y="459803"/>
                </a:lnTo>
                <a:lnTo>
                  <a:pt x="238925" y="3314"/>
                </a:lnTo>
                <a:lnTo>
                  <a:pt x="203009" y="10071"/>
                </a:lnTo>
                <a:lnTo>
                  <a:pt x="163093" y="14884"/>
                </a:lnTo>
                <a:lnTo>
                  <a:pt x="119164" y="17780"/>
                </a:lnTo>
                <a:lnTo>
                  <a:pt x="71221" y="18745"/>
                </a:lnTo>
                <a:lnTo>
                  <a:pt x="53416" y="18529"/>
                </a:lnTo>
                <a:lnTo>
                  <a:pt x="35598" y="17907"/>
                </a:lnTo>
                <a:lnTo>
                  <a:pt x="17792" y="16878"/>
                </a:lnTo>
                <a:lnTo>
                  <a:pt x="0" y="15430"/>
                </a:lnTo>
                <a:lnTo>
                  <a:pt x="0" y="38595"/>
                </a:lnTo>
                <a:lnTo>
                  <a:pt x="47066" y="51612"/>
                </a:lnTo>
                <a:lnTo>
                  <a:pt x="69342" y="91795"/>
                </a:lnTo>
                <a:lnTo>
                  <a:pt x="73507" y="135623"/>
                </a:lnTo>
                <a:lnTo>
                  <a:pt x="73507" y="414591"/>
                </a:lnTo>
                <a:lnTo>
                  <a:pt x="74041" y="440817"/>
                </a:lnTo>
                <a:lnTo>
                  <a:pt x="78359" y="485203"/>
                </a:lnTo>
                <a:lnTo>
                  <a:pt x="93179" y="533819"/>
                </a:lnTo>
                <a:lnTo>
                  <a:pt x="131584" y="576745"/>
                </a:lnTo>
                <a:lnTo>
                  <a:pt x="194183" y="598258"/>
                </a:lnTo>
                <a:lnTo>
                  <a:pt x="234315" y="600951"/>
                </a:lnTo>
                <a:lnTo>
                  <a:pt x="283984" y="596849"/>
                </a:lnTo>
                <a:lnTo>
                  <a:pt x="327304" y="584542"/>
                </a:lnTo>
                <a:lnTo>
                  <a:pt x="364286" y="564032"/>
                </a:lnTo>
                <a:lnTo>
                  <a:pt x="394931" y="535317"/>
                </a:lnTo>
                <a:lnTo>
                  <a:pt x="419227" y="498411"/>
                </a:lnTo>
                <a:lnTo>
                  <a:pt x="419227" y="597623"/>
                </a:lnTo>
                <a:lnTo>
                  <a:pt x="455129" y="590867"/>
                </a:lnTo>
                <a:lnTo>
                  <a:pt x="495046" y="586054"/>
                </a:lnTo>
                <a:lnTo>
                  <a:pt x="538988" y="583171"/>
                </a:lnTo>
                <a:lnTo>
                  <a:pt x="586930" y="582218"/>
                </a:lnTo>
                <a:lnTo>
                  <a:pt x="604723" y="582422"/>
                </a:lnTo>
                <a:lnTo>
                  <a:pt x="622528" y="583031"/>
                </a:lnTo>
                <a:lnTo>
                  <a:pt x="640346" y="584060"/>
                </a:lnTo>
                <a:lnTo>
                  <a:pt x="658152" y="585508"/>
                </a:lnTo>
                <a:lnTo>
                  <a:pt x="658152" y="562343"/>
                </a:lnTo>
                <a:close/>
              </a:path>
              <a:path w="1783079" h="601345">
                <a:moveTo>
                  <a:pt x="1258862" y="15430"/>
                </a:moveTo>
                <a:lnTo>
                  <a:pt x="1242123" y="16878"/>
                </a:lnTo>
                <a:lnTo>
                  <a:pt x="1221803" y="17919"/>
                </a:lnTo>
                <a:lnTo>
                  <a:pt x="1197902" y="18542"/>
                </a:lnTo>
                <a:lnTo>
                  <a:pt x="1170393" y="18745"/>
                </a:lnTo>
                <a:lnTo>
                  <a:pt x="1141971" y="18542"/>
                </a:lnTo>
                <a:lnTo>
                  <a:pt x="1114107" y="17919"/>
                </a:lnTo>
                <a:lnTo>
                  <a:pt x="1086840" y="16878"/>
                </a:lnTo>
                <a:lnTo>
                  <a:pt x="1060132" y="15430"/>
                </a:lnTo>
                <a:lnTo>
                  <a:pt x="1060132" y="37490"/>
                </a:lnTo>
                <a:lnTo>
                  <a:pt x="1096810" y="45415"/>
                </a:lnTo>
                <a:lnTo>
                  <a:pt x="1123022" y="62585"/>
                </a:lnTo>
                <a:lnTo>
                  <a:pt x="1138745" y="88976"/>
                </a:lnTo>
                <a:lnTo>
                  <a:pt x="1143990" y="124587"/>
                </a:lnTo>
                <a:lnTo>
                  <a:pt x="1142847" y="144246"/>
                </a:lnTo>
                <a:lnTo>
                  <a:pt x="1139393" y="165671"/>
                </a:lnTo>
                <a:lnTo>
                  <a:pt x="1133652" y="188899"/>
                </a:lnTo>
                <a:lnTo>
                  <a:pt x="1125626" y="213918"/>
                </a:lnTo>
                <a:lnTo>
                  <a:pt x="1042924" y="432244"/>
                </a:lnTo>
                <a:lnTo>
                  <a:pt x="911974" y="98132"/>
                </a:lnTo>
                <a:lnTo>
                  <a:pt x="909459" y="89395"/>
                </a:lnTo>
                <a:lnTo>
                  <a:pt x="907656" y="81876"/>
                </a:lnTo>
                <a:lnTo>
                  <a:pt x="906589" y="75603"/>
                </a:lnTo>
                <a:lnTo>
                  <a:pt x="906233" y="70561"/>
                </a:lnTo>
                <a:lnTo>
                  <a:pt x="907275" y="60604"/>
                </a:lnTo>
                <a:lnTo>
                  <a:pt x="945134" y="39827"/>
                </a:lnTo>
                <a:lnTo>
                  <a:pt x="978598" y="38595"/>
                </a:lnTo>
                <a:lnTo>
                  <a:pt x="978598" y="15430"/>
                </a:lnTo>
                <a:lnTo>
                  <a:pt x="940409" y="17856"/>
                </a:lnTo>
                <a:lnTo>
                  <a:pt x="902779" y="19570"/>
                </a:lnTo>
                <a:lnTo>
                  <a:pt x="865733" y="20599"/>
                </a:lnTo>
                <a:lnTo>
                  <a:pt x="829259" y="20942"/>
                </a:lnTo>
                <a:lnTo>
                  <a:pt x="788060" y="20599"/>
                </a:lnTo>
                <a:lnTo>
                  <a:pt x="747153" y="19570"/>
                </a:lnTo>
                <a:lnTo>
                  <a:pt x="706526" y="17856"/>
                </a:lnTo>
                <a:lnTo>
                  <a:pt x="666178" y="15430"/>
                </a:lnTo>
                <a:lnTo>
                  <a:pt x="666178" y="38595"/>
                </a:lnTo>
                <a:lnTo>
                  <a:pt x="708342" y="58381"/>
                </a:lnTo>
                <a:lnTo>
                  <a:pt x="732802" y="100342"/>
                </a:lnTo>
                <a:lnTo>
                  <a:pt x="937234" y="587705"/>
                </a:lnTo>
                <a:lnTo>
                  <a:pt x="952741" y="586867"/>
                </a:lnTo>
                <a:lnTo>
                  <a:pt x="973988" y="586587"/>
                </a:lnTo>
                <a:lnTo>
                  <a:pt x="996099" y="586867"/>
                </a:lnTo>
                <a:lnTo>
                  <a:pt x="1011885" y="587705"/>
                </a:lnTo>
                <a:lnTo>
                  <a:pt x="1179601" y="132308"/>
                </a:lnTo>
                <a:lnTo>
                  <a:pt x="1197254" y="93040"/>
                </a:lnTo>
                <a:lnTo>
                  <a:pt x="1225575" y="55791"/>
                </a:lnTo>
                <a:lnTo>
                  <a:pt x="1258862" y="37490"/>
                </a:lnTo>
                <a:lnTo>
                  <a:pt x="1258862" y="15430"/>
                </a:lnTo>
                <a:close/>
              </a:path>
              <a:path w="1783079" h="601345">
                <a:moveTo>
                  <a:pt x="1782572" y="244779"/>
                </a:moveTo>
                <a:lnTo>
                  <a:pt x="1779193" y="187413"/>
                </a:lnTo>
                <a:lnTo>
                  <a:pt x="1769071" y="137693"/>
                </a:lnTo>
                <a:lnTo>
                  <a:pt x="1752206" y="95618"/>
                </a:lnTo>
                <a:lnTo>
                  <a:pt x="1728584" y="61201"/>
                </a:lnTo>
                <a:lnTo>
                  <a:pt x="1698218" y="34417"/>
                </a:lnTo>
                <a:lnTo>
                  <a:pt x="1676336" y="23152"/>
                </a:lnTo>
                <a:lnTo>
                  <a:pt x="1661096" y="15303"/>
                </a:lnTo>
                <a:lnTo>
                  <a:pt x="1637842" y="9220"/>
                </a:lnTo>
                <a:lnTo>
                  <a:pt x="1637842" y="223837"/>
                </a:lnTo>
                <a:lnTo>
                  <a:pt x="1457540" y="223837"/>
                </a:lnTo>
                <a:lnTo>
                  <a:pt x="1462227" y="175907"/>
                </a:lnTo>
                <a:lnTo>
                  <a:pt x="1469440" y="134658"/>
                </a:lnTo>
                <a:lnTo>
                  <a:pt x="1491399" y="72224"/>
                </a:lnTo>
                <a:lnTo>
                  <a:pt x="1521993" y="35420"/>
                </a:lnTo>
                <a:lnTo>
                  <a:pt x="1559750" y="23152"/>
                </a:lnTo>
                <a:lnTo>
                  <a:pt x="1578584" y="26708"/>
                </a:lnTo>
                <a:lnTo>
                  <a:pt x="1608747" y="55105"/>
                </a:lnTo>
                <a:lnTo>
                  <a:pt x="1628698" y="110236"/>
                </a:lnTo>
                <a:lnTo>
                  <a:pt x="1637601" y="182181"/>
                </a:lnTo>
                <a:lnTo>
                  <a:pt x="1637842" y="223837"/>
                </a:lnTo>
                <a:lnTo>
                  <a:pt x="1637842" y="9220"/>
                </a:lnTo>
                <a:lnTo>
                  <a:pt x="1617230" y="3822"/>
                </a:lnTo>
                <a:lnTo>
                  <a:pt x="1566621" y="0"/>
                </a:lnTo>
                <a:lnTo>
                  <a:pt x="1517662" y="3149"/>
                </a:lnTo>
                <a:lnTo>
                  <a:pt x="1472730" y="12611"/>
                </a:lnTo>
                <a:lnTo>
                  <a:pt x="1431836" y="28384"/>
                </a:lnTo>
                <a:lnTo>
                  <a:pt x="1394993" y="50457"/>
                </a:lnTo>
                <a:lnTo>
                  <a:pt x="1362202" y="78841"/>
                </a:lnTo>
                <a:lnTo>
                  <a:pt x="1334490" y="113169"/>
                </a:lnTo>
                <a:lnTo>
                  <a:pt x="1312938" y="153111"/>
                </a:lnTo>
                <a:lnTo>
                  <a:pt x="1297546" y="198653"/>
                </a:lnTo>
                <a:lnTo>
                  <a:pt x="1288300" y="249796"/>
                </a:lnTo>
                <a:lnTo>
                  <a:pt x="1285227" y="306539"/>
                </a:lnTo>
                <a:lnTo>
                  <a:pt x="1288097" y="361911"/>
                </a:lnTo>
                <a:lnTo>
                  <a:pt x="1296720" y="411594"/>
                </a:lnTo>
                <a:lnTo>
                  <a:pt x="1311071" y="455587"/>
                </a:lnTo>
                <a:lnTo>
                  <a:pt x="1331175" y="493890"/>
                </a:lnTo>
                <a:lnTo>
                  <a:pt x="1357020" y="526516"/>
                </a:lnTo>
                <a:lnTo>
                  <a:pt x="1396022" y="559079"/>
                </a:lnTo>
                <a:lnTo>
                  <a:pt x="1441284" y="582345"/>
                </a:lnTo>
                <a:lnTo>
                  <a:pt x="1492808" y="596303"/>
                </a:lnTo>
                <a:lnTo>
                  <a:pt x="1550555" y="600951"/>
                </a:lnTo>
                <a:lnTo>
                  <a:pt x="1592935" y="597814"/>
                </a:lnTo>
                <a:lnTo>
                  <a:pt x="1631670" y="588403"/>
                </a:lnTo>
                <a:lnTo>
                  <a:pt x="1666735" y="572719"/>
                </a:lnTo>
                <a:lnTo>
                  <a:pt x="1698155" y="550773"/>
                </a:lnTo>
                <a:lnTo>
                  <a:pt x="1736293" y="510514"/>
                </a:lnTo>
                <a:lnTo>
                  <a:pt x="1748269" y="495223"/>
                </a:lnTo>
                <a:lnTo>
                  <a:pt x="1766531" y="463423"/>
                </a:lnTo>
                <a:lnTo>
                  <a:pt x="1780286" y="428929"/>
                </a:lnTo>
                <a:lnTo>
                  <a:pt x="1759597" y="422313"/>
                </a:lnTo>
                <a:lnTo>
                  <a:pt x="1728571" y="460908"/>
                </a:lnTo>
                <a:lnTo>
                  <a:pt x="1692948" y="488480"/>
                </a:lnTo>
                <a:lnTo>
                  <a:pt x="1652778" y="505002"/>
                </a:lnTo>
                <a:lnTo>
                  <a:pt x="1607997" y="510514"/>
                </a:lnTo>
                <a:lnTo>
                  <a:pt x="1588782" y="509143"/>
                </a:lnTo>
                <a:lnTo>
                  <a:pt x="1552308" y="498132"/>
                </a:lnTo>
                <a:lnTo>
                  <a:pt x="1518894" y="475792"/>
                </a:lnTo>
                <a:lnTo>
                  <a:pt x="1491335" y="440512"/>
                </a:lnTo>
                <a:lnTo>
                  <a:pt x="1470609" y="392125"/>
                </a:lnTo>
                <a:lnTo>
                  <a:pt x="1460004" y="331482"/>
                </a:lnTo>
                <a:lnTo>
                  <a:pt x="1458683" y="296608"/>
                </a:lnTo>
                <a:lnTo>
                  <a:pt x="1458747" y="280136"/>
                </a:lnTo>
                <a:lnTo>
                  <a:pt x="1458963" y="266014"/>
                </a:lnTo>
                <a:lnTo>
                  <a:pt x="1459318" y="254228"/>
                </a:lnTo>
                <a:lnTo>
                  <a:pt x="1459826" y="244779"/>
                </a:lnTo>
                <a:lnTo>
                  <a:pt x="1782572" y="2447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572422" y="4616196"/>
            <a:ext cx="1235075" cy="601345"/>
          </a:xfrm>
          <a:custGeom>
            <a:avLst/>
            <a:gdLst/>
            <a:ahLst/>
            <a:cxnLst/>
            <a:rect l="l" t="t" r="r" b="b"/>
            <a:pathLst>
              <a:path w="1235075" h="601345">
                <a:moveTo>
                  <a:pt x="555904" y="552437"/>
                </a:moveTo>
                <a:lnTo>
                  <a:pt x="544423" y="533679"/>
                </a:lnTo>
                <a:lnTo>
                  <a:pt x="532790" y="541883"/>
                </a:lnTo>
                <a:lnTo>
                  <a:pt x="522033" y="547751"/>
                </a:lnTo>
                <a:lnTo>
                  <a:pt x="512127" y="551268"/>
                </a:lnTo>
                <a:lnTo>
                  <a:pt x="503085" y="552437"/>
                </a:lnTo>
                <a:lnTo>
                  <a:pt x="493115" y="552437"/>
                </a:lnTo>
                <a:lnTo>
                  <a:pt x="478129" y="516166"/>
                </a:lnTo>
                <a:lnTo>
                  <a:pt x="477812" y="503897"/>
                </a:lnTo>
                <a:lnTo>
                  <a:pt x="477812" y="251409"/>
                </a:lnTo>
                <a:lnTo>
                  <a:pt x="477761" y="201371"/>
                </a:lnTo>
                <a:lnTo>
                  <a:pt x="475640" y="149694"/>
                </a:lnTo>
                <a:lnTo>
                  <a:pt x="469188" y="108064"/>
                </a:lnTo>
                <a:lnTo>
                  <a:pt x="446900" y="61341"/>
                </a:lnTo>
                <a:lnTo>
                  <a:pt x="404304" y="25920"/>
                </a:lnTo>
                <a:lnTo>
                  <a:pt x="366407" y="11023"/>
                </a:lnTo>
                <a:lnTo>
                  <a:pt x="321310" y="2755"/>
                </a:lnTo>
                <a:lnTo>
                  <a:pt x="268770" y="0"/>
                </a:lnTo>
                <a:lnTo>
                  <a:pt x="242303" y="622"/>
                </a:lnTo>
                <a:lnTo>
                  <a:pt x="192633" y="5575"/>
                </a:lnTo>
                <a:lnTo>
                  <a:pt x="147612" y="15367"/>
                </a:lnTo>
                <a:lnTo>
                  <a:pt x="109423" y="29159"/>
                </a:lnTo>
                <a:lnTo>
                  <a:pt x="65024" y="56921"/>
                </a:lnTo>
                <a:lnTo>
                  <a:pt x="38569" y="89065"/>
                </a:lnTo>
                <a:lnTo>
                  <a:pt x="29845" y="130111"/>
                </a:lnTo>
                <a:lnTo>
                  <a:pt x="31203" y="147548"/>
                </a:lnTo>
                <a:lnTo>
                  <a:pt x="51676" y="190754"/>
                </a:lnTo>
                <a:lnTo>
                  <a:pt x="94742" y="213512"/>
                </a:lnTo>
                <a:lnTo>
                  <a:pt x="113703" y="215023"/>
                </a:lnTo>
                <a:lnTo>
                  <a:pt x="131940" y="213639"/>
                </a:lnTo>
                <a:lnTo>
                  <a:pt x="178015" y="192963"/>
                </a:lnTo>
                <a:lnTo>
                  <a:pt x="202780" y="151206"/>
                </a:lnTo>
                <a:lnTo>
                  <a:pt x="199986" y="105575"/>
                </a:lnTo>
                <a:lnTo>
                  <a:pt x="176822" y="71259"/>
                </a:lnTo>
                <a:lnTo>
                  <a:pt x="136677" y="48526"/>
                </a:lnTo>
                <a:lnTo>
                  <a:pt x="152679" y="36944"/>
                </a:lnTo>
                <a:lnTo>
                  <a:pt x="171996" y="28663"/>
                </a:lnTo>
                <a:lnTo>
                  <a:pt x="194614" y="23698"/>
                </a:lnTo>
                <a:lnTo>
                  <a:pt x="220535" y="22047"/>
                </a:lnTo>
                <a:lnTo>
                  <a:pt x="242519" y="23672"/>
                </a:lnTo>
                <a:lnTo>
                  <a:pt x="290004" y="47967"/>
                </a:lnTo>
                <a:lnTo>
                  <a:pt x="311010" y="98310"/>
                </a:lnTo>
                <a:lnTo>
                  <a:pt x="312407" y="206197"/>
                </a:lnTo>
                <a:lnTo>
                  <a:pt x="312407" y="251409"/>
                </a:lnTo>
                <a:lnTo>
                  <a:pt x="312407" y="477443"/>
                </a:lnTo>
                <a:lnTo>
                  <a:pt x="295033" y="497230"/>
                </a:lnTo>
                <a:lnTo>
                  <a:pt x="276225" y="511352"/>
                </a:lnTo>
                <a:lnTo>
                  <a:pt x="255981" y="519823"/>
                </a:lnTo>
                <a:lnTo>
                  <a:pt x="234315" y="522655"/>
                </a:lnTo>
                <a:lnTo>
                  <a:pt x="219011" y="521309"/>
                </a:lnTo>
                <a:lnTo>
                  <a:pt x="182626" y="501154"/>
                </a:lnTo>
                <a:lnTo>
                  <a:pt x="164312" y="455574"/>
                </a:lnTo>
                <a:lnTo>
                  <a:pt x="163093" y="434441"/>
                </a:lnTo>
                <a:lnTo>
                  <a:pt x="164528" y="410044"/>
                </a:lnTo>
                <a:lnTo>
                  <a:pt x="176009" y="370357"/>
                </a:lnTo>
                <a:lnTo>
                  <a:pt x="214490" y="327494"/>
                </a:lnTo>
                <a:lnTo>
                  <a:pt x="253822" y="299923"/>
                </a:lnTo>
                <a:lnTo>
                  <a:pt x="274281" y="286956"/>
                </a:lnTo>
                <a:lnTo>
                  <a:pt x="290868" y="274561"/>
                </a:lnTo>
                <a:lnTo>
                  <a:pt x="303568" y="262712"/>
                </a:lnTo>
                <a:lnTo>
                  <a:pt x="312407" y="251409"/>
                </a:lnTo>
                <a:lnTo>
                  <a:pt x="312407" y="206197"/>
                </a:lnTo>
                <a:lnTo>
                  <a:pt x="310565" y="220294"/>
                </a:lnTo>
                <a:lnTo>
                  <a:pt x="305079" y="232803"/>
                </a:lnTo>
                <a:lnTo>
                  <a:pt x="266357" y="261848"/>
                </a:lnTo>
                <a:lnTo>
                  <a:pt x="220116" y="280873"/>
                </a:lnTo>
                <a:lnTo>
                  <a:pt x="162102" y="300888"/>
                </a:lnTo>
                <a:lnTo>
                  <a:pt x="136220" y="310400"/>
                </a:lnTo>
                <a:lnTo>
                  <a:pt x="92443" y="328599"/>
                </a:lnTo>
                <a:lnTo>
                  <a:pt x="56832" y="349961"/>
                </a:lnTo>
                <a:lnTo>
                  <a:pt x="26987" y="378752"/>
                </a:lnTo>
                <a:lnTo>
                  <a:pt x="6743" y="415556"/>
                </a:lnTo>
                <a:lnTo>
                  <a:pt x="0" y="460908"/>
                </a:lnTo>
                <a:lnTo>
                  <a:pt x="2260" y="489229"/>
                </a:lnTo>
                <a:lnTo>
                  <a:pt x="20358" y="537197"/>
                </a:lnTo>
                <a:lnTo>
                  <a:pt x="56603" y="572757"/>
                </a:lnTo>
                <a:lnTo>
                  <a:pt x="111442" y="590943"/>
                </a:lnTo>
                <a:lnTo>
                  <a:pt x="145872" y="593217"/>
                </a:lnTo>
                <a:lnTo>
                  <a:pt x="198196" y="587629"/>
                </a:lnTo>
                <a:lnTo>
                  <a:pt x="243776" y="570890"/>
                </a:lnTo>
                <a:lnTo>
                  <a:pt x="282613" y="542975"/>
                </a:lnTo>
                <a:lnTo>
                  <a:pt x="299288" y="522655"/>
                </a:lnTo>
                <a:lnTo>
                  <a:pt x="314693" y="503897"/>
                </a:lnTo>
                <a:lnTo>
                  <a:pt x="329996" y="555802"/>
                </a:lnTo>
                <a:lnTo>
                  <a:pt x="375856" y="587159"/>
                </a:lnTo>
                <a:lnTo>
                  <a:pt x="429577" y="593217"/>
                </a:lnTo>
                <a:lnTo>
                  <a:pt x="465455" y="590664"/>
                </a:lnTo>
                <a:lnTo>
                  <a:pt x="498475" y="583018"/>
                </a:lnTo>
                <a:lnTo>
                  <a:pt x="528624" y="570280"/>
                </a:lnTo>
                <a:lnTo>
                  <a:pt x="555904" y="552437"/>
                </a:lnTo>
                <a:close/>
              </a:path>
              <a:path w="1235075" h="601345">
                <a:moveTo>
                  <a:pt x="1234706" y="562343"/>
                </a:moveTo>
                <a:lnTo>
                  <a:pt x="1187640" y="549325"/>
                </a:lnTo>
                <a:lnTo>
                  <a:pt x="1165364" y="509143"/>
                </a:lnTo>
                <a:lnTo>
                  <a:pt x="1161199" y="465315"/>
                </a:lnTo>
                <a:lnTo>
                  <a:pt x="1161199" y="3314"/>
                </a:lnTo>
                <a:lnTo>
                  <a:pt x="1125308" y="10071"/>
                </a:lnTo>
                <a:lnTo>
                  <a:pt x="1085405" y="14884"/>
                </a:lnTo>
                <a:lnTo>
                  <a:pt x="1041463" y="17780"/>
                </a:lnTo>
                <a:lnTo>
                  <a:pt x="993495" y="18745"/>
                </a:lnTo>
                <a:lnTo>
                  <a:pt x="976122" y="18529"/>
                </a:lnTo>
                <a:lnTo>
                  <a:pt x="958469" y="17907"/>
                </a:lnTo>
                <a:lnTo>
                  <a:pt x="940523" y="16878"/>
                </a:lnTo>
                <a:lnTo>
                  <a:pt x="922274" y="15430"/>
                </a:lnTo>
                <a:lnTo>
                  <a:pt x="922274" y="38595"/>
                </a:lnTo>
                <a:lnTo>
                  <a:pt x="969340" y="51612"/>
                </a:lnTo>
                <a:lnTo>
                  <a:pt x="991628" y="91795"/>
                </a:lnTo>
                <a:lnTo>
                  <a:pt x="995781" y="135623"/>
                </a:lnTo>
                <a:lnTo>
                  <a:pt x="995781" y="424522"/>
                </a:lnTo>
                <a:lnTo>
                  <a:pt x="987615" y="474281"/>
                </a:lnTo>
                <a:lnTo>
                  <a:pt x="963066" y="515493"/>
                </a:lnTo>
                <a:lnTo>
                  <a:pt x="927023" y="543204"/>
                </a:lnTo>
                <a:lnTo>
                  <a:pt x="884377" y="552437"/>
                </a:lnTo>
                <a:lnTo>
                  <a:pt x="865898" y="550989"/>
                </a:lnTo>
                <a:lnTo>
                  <a:pt x="829830" y="529272"/>
                </a:lnTo>
                <a:lnTo>
                  <a:pt x="816381" y="481507"/>
                </a:lnTo>
                <a:lnTo>
                  <a:pt x="815479" y="459803"/>
                </a:lnTo>
                <a:lnTo>
                  <a:pt x="815479" y="3314"/>
                </a:lnTo>
                <a:lnTo>
                  <a:pt x="779576" y="10071"/>
                </a:lnTo>
                <a:lnTo>
                  <a:pt x="739648" y="14884"/>
                </a:lnTo>
                <a:lnTo>
                  <a:pt x="695718" y="17780"/>
                </a:lnTo>
                <a:lnTo>
                  <a:pt x="647776" y="18745"/>
                </a:lnTo>
                <a:lnTo>
                  <a:pt x="629970" y="18529"/>
                </a:lnTo>
                <a:lnTo>
                  <a:pt x="612165" y="17907"/>
                </a:lnTo>
                <a:lnTo>
                  <a:pt x="594360" y="16878"/>
                </a:lnTo>
                <a:lnTo>
                  <a:pt x="576554" y="15430"/>
                </a:lnTo>
                <a:lnTo>
                  <a:pt x="576554" y="38595"/>
                </a:lnTo>
                <a:lnTo>
                  <a:pt x="623620" y="51612"/>
                </a:lnTo>
                <a:lnTo>
                  <a:pt x="645909" y="91795"/>
                </a:lnTo>
                <a:lnTo>
                  <a:pt x="650062" y="135623"/>
                </a:lnTo>
                <a:lnTo>
                  <a:pt x="650062" y="414591"/>
                </a:lnTo>
                <a:lnTo>
                  <a:pt x="650608" y="440817"/>
                </a:lnTo>
                <a:lnTo>
                  <a:pt x="654913" y="485203"/>
                </a:lnTo>
                <a:lnTo>
                  <a:pt x="669734" y="533819"/>
                </a:lnTo>
                <a:lnTo>
                  <a:pt x="708139" y="576745"/>
                </a:lnTo>
                <a:lnTo>
                  <a:pt x="770750" y="598258"/>
                </a:lnTo>
                <a:lnTo>
                  <a:pt x="810869" y="600951"/>
                </a:lnTo>
                <a:lnTo>
                  <a:pt x="860539" y="596849"/>
                </a:lnTo>
                <a:lnTo>
                  <a:pt x="903871" y="584542"/>
                </a:lnTo>
                <a:lnTo>
                  <a:pt x="940854" y="564032"/>
                </a:lnTo>
                <a:lnTo>
                  <a:pt x="971486" y="535317"/>
                </a:lnTo>
                <a:lnTo>
                  <a:pt x="995781" y="498411"/>
                </a:lnTo>
                <a:lnTo>
                  <a:pt x="995781" y="597623"/>
                </a:lnTo>
                <a:lnTo>
                  <a:pt x="1031684" y="590867"/>
                </a:lnTo>
                <a:lnTo>
                  <a:pt x="1071613" y="586054"/>
                </a:lnTo>
                <a:lnTo>
                  <a:pt x="1115542" y="583171"/>
                </a:lnTo>
                <a:lnTo>
                  <a:pt x="1163485" y="582218"/>
                </a:lnTo>
                <a:lnTo>
                  <a:pt x="1181290" y="582422"/>
                </a:lnTo>
                <a:lnTo>
                  <a:pt x="1199095" y="583031"/>
                </a:lnTo>
                <a:lnTo>
                  <a:pt x="1216901" y="584060"/>
                </a:lnTo>
                <a:lnTo>
                  <a:pt x="1234706" y="585508"/>
                </a:lnTo>
                <a:lnTo>
                  <a:pt x="1234706" y="56234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72606" y="5297490"/>
            <a:ext cx="622935" cy="880110"/>
          </a:xfrm>
          <a:custGeom>
            <a:avLst/>
            <a:gdLst/>
            <a:ahLst/>
            <a:cxnLst/>
            <a:rect l="l" t="t" r="r" b="b"/>
            <a:pathLst>
              <a:path w="622935" h="880110">
                <a:moveTo>
                  <a:pt x="0" y="12115"/>
                </a:moveTo>
                <a:lnTo>
                  <a:pt x="0" y="35267"/>
                </a:lnTo>
                <a:lnTo>
                  <a:pt x="18617" y="36717"/>
                </a:lnTo>
                <a:lnTo>
                  <a:pt x="34293" y="41065"/>
                </a:lnTo>
                <a:lnTo>
                  <a:pt x="64115" y="71751"/>
                </a:lnTo>
                <a:lnTo>
                  <a:pt x="73507" y="132321"/>
                </a:lnTo>
                <a:lnTo>
                  <a:pt x="73507" y="808240"/>
                </a:lnTo>
                <a:lnTo>
                  <a:pt x="73003" y="824921"/>
                </a:lnTo>
                <a:lnTo>
                  <a:pt x="71491" y="840770"/>
                </a:lnTo>
                <a:lnTo>
                  <a:pt x="68974" y="855787"/>
                </a:lnTo>
                <a:lnTo>
                  <a:pt x="65455" y="869975"/>
                </a:lnTo>
                <a:lnTo>
                  <a:pt x="82677" y="879906"/>
                </a:lnTo>
                <a:lnTo>
                  <a:pt x="128552" y="854482"/>
                </a:lnTo>
                <a:lnTo>
                  <a:pt x="168827" y="842845"/>
                </a:lnTo>
                <a:lnTo>
                  <a:pt x="210165" y="838430"/>
                </a:lnTo>
                <a:lnTo>
                  <a:pt x="259831" y="838430"/>
                </a:lnTo>
                <a:lnTo>
                  <a:pt x="258415" y="837793"/>
                </a:lnTo>
                <a:lnTo>
                  <a:pt x="238887" y="824763"/>
                </a:lnTo>
                <a:lnTo>
                  <a:pt x="238887" y="420116"/>
                </a:lnTo>
                <a:lnTo>
                  <a:pt x="245319" y="399206"/>
                </a:lnTo>
                <a:lnTo>
                  <a:pt x="253808" y="381495"/>
                </a:lnTo>
                <a:lnTo>
                  <a:pt x="238887" y="381495"/>
                </a:lnTo>
                <a:lnTo>
                  <a:pt x="238887" y="15443"/>
                </a:lnTo>
                <a:lnTo>
                  <a:pt x="71183" y="15443"/>
                </a:lnTo>
                <a:lnTo>
                  <a:pt x="53388" y="15234"/>
                </a:lnTo>
                <a:lnTo>
                  <a:pt x="35591" y="14608"/>
                </a:lnTo>
                <a:lnTo>
                  <a:pt x="17794" y="13567"/>
                </a:lnTo>
                <a:lnTo>
                  <a:pt x="0" y="12115"/>
                </a:lnTo>
                <a:close/>
              </a:path>
              <a:path w="622935" h="880110">
                <a:moveTo>
                  <a:pt x="259831" y="838430"/>
                </a:moveTo>
                <a:lnTo>
                  <a:pt x="210165" y="838430"/>
                </a:lnTo>
                <a:lnTo>
                  <a:pt x="230835" y="839114"/>
                </a:lnTo>
                <a:lnTo>
                  <a:pt x="257396" y="855999"/>
                </a:lnTo>
                <a:lnTo>
                  <a:pt x="287699" y="868060"/>
                </a:lnTo>
                <a:lnTo>
                  <a:pt x="321735" y="875297"/>
                </a:lnTo>
                <a:lnTo>
                  <a:pt x="359498" y="877709"/>
                </a:lnTo>
                <a:lnTo>
                  <a:pt x="414837" y="872922"/>
                </a:lnTo>
                <a:lnTo>
                  <a:pt x="464872" y="858558"/>
                </a:lnTo>
                <a:lnTo>
                  <a:pt x="472343" y="854557"/>
                </a:lnTo>
                <a:lnTo>
                  <a:pt x="323888" y="854557"/>
                </a:lnTo>
                <a:lnTo>
                  <a:pt x="300916" y="852693"/>
                </a:lnTo>
                <a:lnTo>
                  <a:pt x="279092" y="847104"/>
                </a:lnTo>
                <a:lnTo>
                  <a:pt x="259831" y="838430"/>
                </a:lnTo>
                <a:close/>
              </a:path>
              <a:path w="622935" h="880110">
                <a:moveTo>
                  <a:pt x="540107" y="324180"/>
                </a:moveTo>
                <a:lnTo>
                  <a:pt x="346862" y="324180"/>
                </a:lnTo>
                <a:lnTo>
                  <a:pt x="370115" y="327868"/>
                </a:lnTo>
                <a:lnTo>
                  <a:pt x="390499" y="338929"/>
                </a:lnTo>
                <a:lnTo>
                  <a:pt x="422668" y="383159"/>
                </a:lnTo>
                <a:lnTo>
                  <a:pt x="442482" y="461310"/>
                </a:lnTo>
                <a:lnTo>
                  <a:pt x="447434" y="514759"/>
                </a:lnTo>
                <a:lnTo>
                  <a:pt x="449084" y="577799"/>
                </a:lnTo>
                <a:lnTo>
                  <a:pt x="447144" y="643334"/>
                </a:lnTo>
                <a:lnTo>
                  <a:pt x="441328" y="699906"/>
                </a:lnTo>
                <a:lnTo>
                  <a:pt x="431639" y="747520"/>
                </a:lnTo>
                <a:lnTo>
                  <a:pt x="418084" y="786180"/>
                </a:lnTo>
                <a:lnTo>
                  <a:pt x="379020" y="837471"/>
                </a:lnTo>
                <a:lnTo>
                  <a:pt x="323888" y="854557"/>
                </a:lnTo>
                <a:lnTo>
                  <a:pt x="472343" y="854557"/>
                </a:lnTo>
                <a:lnTo>
                  <a:pt x="509594" y="834611"/>
                </a:lnTo>
                <a:lnTo>
                  <a:pt x="548995" y="801077"/>
                </a:lnTo>
                <a:lnTo>
                  <a:pt x="575466" y="767009"/>
                </a:lnTo>
                <a:lnTo>
                  <a:pt x="596052" y="726100"/>
                </a:lnTo>
                <a:lnTo>
                  <a:pt x="610755" y="678353"/>
                </a:lnTo>
                <a:lnTo>
                  <a:pt x="619575" y="623771"/>
                </a:lnTo>
                <a:lnTo>
                  <a:pt x="622515" y="562356"/>
                </a:lnTo>
                <a:lnTo>
                  <a:pt x="618927" y="496990"/>
                </a:lnTo>
                <a:lnTo>
                  <a:pt x="608161" y="439823"/>
                </a:lnTo>
                <a:lnTo>
                  <a:pt x="590219" y="390852"/>
                </a:lnTo>
                <a:lnTo>
                  <a:pt x="565099" y="350075"/>
                </a:lnTo>
                <a:lnTo>
                  <a:pt x="540107" y="324180"/>
                </a:lnTo>
                <a:close/>
              </a:path>
              <a:path w="622935" h="880110">
                <a:moveTo>
                  <a:pt x="414616" y="276771"/>
                </a:moveTo>
                <a:lnTo>
                  <a:pt x="358338" y="283519"/>
                </a:lnTo>
                <a:lnTo>
                  <a:pt x="308965" y="303784"/>
                </a:lnTo>
                <a:lnTo>
                  <a:pt x="268458" y="336724"/>
                </a:lnTo>
                <a:lnTo>
                  <a:pt x="238887" y="381495"/>
                </a:lnTo>
                <a:lnTo>
                  <a:pt x="253808" y="381495"/>
                </a:lnTo>
                <a:lnTo>
                  <a:pt x="254255" y="380561"/>
                </a:lnTo>
                <a:lnTo>
                  <a:pt x="265699" y="364184"/>
                </a:lnTo>
                <a:lnTo>
                  <a:pt x="295263" y="338753"/>
                </a:lnTo>
                <a:lnTo>
                  <a:pt x="346862" y="324180"/>
                </a:lnTo>
                <a:lnTo>
                  <a:pt x="540107" y="324180"/>
                </a:lnTo>
                <a:lnTo>
                  <a:pt x="534147" y="318004"/>
                </a:lnTo>
                <a:lnTo>
                  <a:pt x="498749" y="295097"/>
                </a:lnTo>
                <a:lnTo>
                  <a:pt x="458905" y="281352"/>
                </a:lnTo>
                <a:lnTo>
                  <a:pt x="414616" y="276771"/>
                </a:lnTo>
                <a:close/>
              </a:path>
              <a:path w="622935" h="880110">
                <a:moveTo>
                  <a:pt x="238887" y="0"/>
                </a:moveTo>
                <a:lnTo>
                  <a:pt x="202996" y="6752"/>
                </a:lnTo>
                <a:lnTo>
                  <a:pt x="163083" y="11579"/>
                </a:lnTo>
                <a:lnTo>
                  <a:pt x="119147" y="14476"/>
                </a:lnTo>
                <a:lnTo>
                  <a:pt x="71183" y="15443"/>
                </a:lnTo>
                <a:lnTo>
                  <a:pt x="238887" y="15443"/>
                </a:lnTo>
                <a:lnTo>
                  <a:pt x="23888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81252" y="5244546"/>
            <a:ext cx="497840" cy="930910"/>
          </a:xfrm>
          <a:custGeom>
            <a:avLst/>
            <a:gdLst/>
            <a:ahLst/>
            <a:cxnLst/>
            <a:rect l="l" t="t" r="r" b="b"/>
            <a:pathLst>
              <a:path w="497840" h="930910">
                <a:moveTo>
                  <a:pt x="281406" y="329704"/>
                </a:moveTo>
                <a:lnTo>
                  <a:pt x="232443" y="332860"/>
                </a:lnTo>
                <a:lnTo>
                  <a:pt x="187512" y="342325"/>
                </a:lnTo>
                <a:lnTo>
                  <a:pt x="146622" y="358096"/>
                </a:lnTo>
                <a:lnTo>
                  <a:pt x="109778" y="380171"/>
                </a:lnTo>
                <a:lnTo>
                  <a:pt x="76987" y="408546"/>
                </a:lnTo>
                <a:lnTo>
                  <a:pt x="49278" y="442885"/>
                </a:lnTo>
                <a:lnTo>
                  <a:pt x="27722" y="482823"/>
                </a:lnTo>
                <a:lnTo>
                  <a:pt x="12322" y="528362"/>
                </a:lnTo>
                <a:lnTo>
                  <a:pt x="3081" y="579502"/>
                </a:lnTo>
                <a:lnTo>
                  <a:pt x="0" y="636244"/>
                </a:lnTo>
                <a:lnTo>
                  <a:pt x="2873" y="691617"/>
                </a:lnTo>
                <a:lnTo>
                  <a:pt x="11492" y="741302"/>
                </a:lnTo>
                <a:lnTo>
                  <a:pt x="25854" y="785298"/>
                </a:lnTo>
                <a:lnTo>
                  <a:pt x="45955" y="823604"/>
                </a:lnTo>
                <a:lnTo>
                  <a:pt x="71793" y="856221"/>
                </a:lnTo>
                <a:lnTo>
                  <a:pt x="110803" y="888784"/>
                </a:lnTo>
                <a:lnTo>
                  <a:pt x="156070" y="912045"/>
                </a:lnTo>
                <a:lnTo>
                  <a:pt x="207585" y="926003"/>
                </a:lnTo>
                <a:lnTo>
                  <a:pt x="265341" y="930655"/>
                </a:lnTo>
                <a:lnTo>
                  <a:pt x="307725" y="927518"/>
                </a:lnTo>
                <a:lnTo>
                  <a:pt x="346449" y="918108"/>
                </a:lnTo>
                <a:lnTo>
                  <a:pt x="381516" y="902431"/>
                </a:lnTo>
                <a:lnTo>
                  <a:pt x="412927" y="880490"/>
                </a:lnTo>
                <a:lnTo>
                  <a:pt x="451065" y="840244"/>
                </a:lnTo>
                <a:lnTo>
                  <a:pt x="322783" y="840244"/>
                </a:lnTo>
                <a:lnTo>
                  <a:pt x="303571" y="838864"/>
                </a:lnTo>
                <a:lnTo>
                  <a:pt x="267101" y="827830"/>
                </a:lnTo>
                <a:lnTo>
                  <a:pt x="233686" y="805509"/>
                </a:lnTo>
                <a:lnTo>
                  <a:pt x="206114" y="770228"/>
                </a:lnTo>
                <a:lnTo>
                  <a:pt x="185395" y="721844"/>
                </a:lnTo>
                <a:lnTo>
                  <a:pt x="174792" y="661191"/>
                </a:lnTo>
                <a:lnTo>
                  <a:pt x="173469" y="626325"/>
                </a:lnTo>
                <a:lnTo>
                  <a:pt x="173538" y="609853"/>
                </a:lnTo>
                <a:lnTo>
                  <a:pt x="173750" y="595722"/>
                </a:lnTo>
                <a:lnTo>
                  <a:pt x="174106" y="583938"/>
                </a:lnTo>
                <a:lnTo>
                  <a:pt x="174612" y="574509"/>
                </a:lnTo>
                <a:lnTo>
                  <a:pt x="497357" y="574509"/>
                </a:lnTo>
                <a:lnTo>
                  <a:pt x="496123" y="553529"/>
                </a:lnTo>
                <a:lnTo>
                  <a:pt x="172326" y="553529"/>
                </a:lnTo>
                <a:lnTo>
                  <a:pt x="177020" y="505606"/>
                </a:lnTo>
                <a:lnTo>
                  <a:pt x="184226" y="464365"/>
                </a:lnTo>
                <a:lnTo>
                  <a:pt x="206184" y="401929"/>
                </a:lnTo>
                <a:lnTo>
                  <a:pt x="236774" y="365124"/>
                </a:lnTo>
                <a:lnTo>
                  <a:pt x="274535" y="352856"/>
                </a:lnTo>
                <a:lnTo>
                  <a:pt x="391119" y="352856"/>
                </a:lnTo>
                <a:lnTo>
                  <a:pt x="375879" y="345004"/>
                </a:lnTo>
                <a:lnTo>
                  <a:pt x="332016" y="333529"/>
                </a:lnTo>
                <a:lnTo>
                  <a:pt x="281406" y="329704"/>
                </a:lnTo>
                <a:close/>
              </a:path>
              <a:path w="497840" h="930910">
                <a:moveTo>
                  <a:pt x="474383" y="752005"/>
                </a:moveTo>
                <a:lnTo>
                  <a:pt x="443362" y="790615"/>
                </a:lnTo>
                <a:lnTo>
                  <a:pt x="407755" y="818189"/>
                </a:lnTo>
                <a:lnTo>
                  <a:pt x="367562" y="834731"/>
                </a:lnTo>
                <a:lnTo>
                  <a:pt x="322783" y="840244"/>
                </a:lnTo>
                <a:lnTo>
                  <a:pt x="451065" y="840244"/>
                </a:lnTo>
                <a:lnTo>
                  <a:pt x="463048" y="824938"/>
                </a:lnTo>
                <a:lnTo>
                  <a:pt x="481318" y="793130"/>
                </a:lnTo>
                <a:lnTo>
                  <a:pt x="495071" y="758621"/>
                </a:lnTo>
                <a:lnTo>
                  <a:pt x="474383" y="752005"/>
                </a:lnTo>
                <a:close/>
              </a:path>
              <a:path w="497840" h="930910">
                <a:moveTo>
                  <a:pt x="391119" y="352856"/>
                </a:moveTo>
                <a:lnTo>
                  <a:pt x="274535" y="352856"/>
                </a:lnTo>
                <a:lnTo>
                  <a:pt x="293373" y="356406"/>
                </a:lnTo>
                <a:lnTo>
                  <a:pt x="309705" y="367055"/>
                </a:lnTo>
                <a:lnTo>
                  <a:pt x="334835" y="409638"/>
                </a:lnTo>
                <a:lnTo>
                  <a:pt x="349332" y="474021"/>
                </a:lnTo>
                <a:lnTo>
                  <a:pt x="352628" y="553529"/>
                </a:lnTo>
                <a:lnTo>
                  <a:pt x="496123" y="553529"/>
                </a:lnTo>
                <a:lnTo>
                  <a:pt x="483858" y="467405"/>
                </a:lnTo>
                <a:lnTo>
                  <a:pt x="466985" y="425329"/>
                </a:lnTo>
                <a:lnTo>
                  <a:pt x="443364" y="390904"/>
                </a:lnTo>
                <a:lnTo>
                  <a:pt x="412996" y="364129"/>
                </a:lnTo>
                <a:lnTo>
                  <a:pt x="391119" y="352856"/>
                </a:lnTo>
                <a:close/>
              </a:path>
              <a:path w="497840" h="930910">
                <a:moveTo>
                  <a:pt x="359536" y="0"/>
                </a:moveTo>
                <a:lnTo>
                  <a:pt x="317095" y="14894"/>
                </a:lnTo>
                <a:lnTo>
                  <a:pt x="288852" y="49523"/>
                </a:lnTo>
                <a:lnTo>
                  <a:pt x="267821" y="93166"/>
                </a:lnTo>
                <a:lnTo>
                  <a:pt x="244235" y="148260"/>
                </a:lnTo>
                <a:lnTo>
                  <a:pt x="228009" y="183889"/>
                </a:lnTo>
                <a:lnTo>
                  <a:pt x="212078" y="216070"/>
                </a:lnTo>
                <a:lnTo>
                  <a:pt x="196443" y="244805"/>
                </a:lnTo>
                <a:lnTo>
                  <a:pt x="209080" y="254711"/>
                </a:lnTo>
                <a:lnTo>
                  <a:pt x="236492" y="231092"/>
                </a:lnTo>
                <a:lnTo>
                  <a:pt x="265918" y="207598"/>
                </a:lnTo>
                <a:lnTo>
                  <a:pt x="297355" y="184236"/>
                </a:lnTo>
                <a:lnTo>
                  <a:pt x="330796" y="161010"/>
                </a:lnTo>
                <a:lnTo>
                  <a:pt x="341535" y="153328"/>
                </a:lnTo>
                <a:lnTo>
                  <a:pt x="380669" y="123264"/>
                </a:lnTo>
                <a:lnTo>
                  <a:pt x="410705" y="90355"/>
                </a:lnTo>
                <a:lnTo>
                  <a:pt x="420408" y="56235"/>
                </a:lnTo>
                <a:lnTo>
                  <a:pt x="419115" y="43286"/>
                </a:lnTo>
                <a:lnTo>
                  <a:pt x="391178" y="8079"/>
                </a:lnTo>
                <a:lnTo>
                  <a:pt x="371084" y="897"/>
                </a:lnTo>
                <a:lnTo>
                  <a:pt x="3595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40625" y="5296380"/>
            <a:ext cx="312420" cy="863600"/>
          </a:xfrm>
          <a:custGeom>
            <a:avLst/>
            <a:gdLst/>
            <a:ahLst/>
            <a:cxnLst/>
            <a:rect l="l" t="t" r="r" b="b"/>
            <a:pathLst>
              <a:path w="312419" h="863600">
                <a:moveTo>
                  <a:pt x="238899" y="0"/>
                </a:moveTo>
                <a:lnTo>
                  <a:pt x="203009" y="6761"/>
                </a:lnTo>
                <a:lnTo>
                  <a:pt x="163099" y="11582"/>
                </a:lnTo>
                <a:lnTo>
                  <a:pt x="119170" y="14469"/>
                </a:lnTo>
                <a:lnTo>
                  <a:pt x="71221" y="15430"/>
                </a:lnTo>
                <a:lnTo>
                  <a:pt x="53846" y="15227"/>
                </a:lnTo>
                <a:lnTo>
                  <a:pt x="36182" y="14614"/>
                </a:lnTo>
                <a:lnTo>
                  <a:pt x="18232" y="13587"/>
                </a:lnTo>
                <a:lnTo>
                  <a:pt x="0" y="12141"/>
                </a:lnTo>
                <a:lnTo>
                  <a:pt x="0" y="35293"/>
                </a:lnTo>
                <a:lnTo>
                  <a:pt x="47064" y="48302"/>
                </a:lnTo>
                <a:lnTo>
                  <a:pt x="69353" y="88490"/>
                </a:lnTo>
                <a:lnTo>
                  <a:pt x="73520" y="132321"/>
                </a:lnTo>
                <a:lnTo>
                  <a:pt x="73520" y="760818"/>
                </a:lnTo>
                <a:lnTo>
                  <a:pt x="69353" y="799020"/>
                </a:lnTo>
                <a:lnTo>
                  <a:pt x="47064" y="830609"/>
                </a:lnTo>
                <a:lnTo>
                  <a:pt x="0" y="840232"/>
                </a:lnTo>
                <a:lnTo>
                  <a:pt x="0" y="863371"/>
                </a:lnTo>
                <a:lnTo>
                  <a:pt x="99356" y="860072"/>
                </a:lnTo>
                <a:lnTo>
                  <a:pt x="133957" y="859242"/>
                </a:lnTo>
                <a:lnTo>
                  <a:pt x="158508" y="858964"/>
                </a:lnTo>
                <a:lnTo>
                  <a:pt x="181048" y="859242"/>
                </a:lnTo>
                <a:lnTo>
                  <a:pt x="214207" y="860072"/>
                </a:lnTo>
                <a:lnTo>
                  <a:pt x="312407" y="863371"/>
                </a:lnTo>
                <a:lnTo>
                  <a:pt x="312407" y="840232"/>
                </a:lnTo>
                <a:lnTo>
                  <a:pt x="264613" y="830609"/>
                </a:lnTo>
                <a:lnTo>
                  <a:pt x="242922" y="799020"/>
                </a:lnTo>
                <a:lnTo>
                  <a:pt x="238899" y="760818"/>
                </a:lnTo>
                <a:lnTo>
                  <a:pt x="23889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002421" y="5305194"/>
            <a:ext cx="313055" cy="854710"/>
          </a:xfrm>
          <a:custGeom>
            <a:avLst/>
            <a:gdLst/>
            <a:ahLst/>
            <a:cxnLst/>
            <a:rect l="l" t="t" r="r" b="b"/>
            <a:pathLst>
              <a:path w="313055" h="854710">
                <a:moveTo>
                  <a:pt x="0" y="284505"/>
                </a:moveTo>
                <a:lnTo>
                  <a:pt x="0" y="307657"/>
                </a:lnTo>
                <a:lnTo>
                  <a:pt x="19101" y="309101"/>
                </a:lnTo>
                <a:lnTo>
                  <a:pt x="35036" y="313435"/>
                </a:lnTo>
                <a:lnTo>
                  <a:pt x="64468" y="344102"/>
                </a:lnTo>
                <a:lnTo>
                  <a:pt x="73507" y="404685"/>
                </a:lnTo>
                <a:lnTo>
                  <a:pt x="73507" y="752005"/>
                </a:lnTo>
                <a:lnTo>
                  <a:pt x="69489" y="790206"/>
                </a:lnTo>
                <a:lnTo>
                  <a:pt x="47813" y="821795"/>
                </a:lnTo>
                <a:lnTo>
                  <a:pt x="0" y="831418"/>
                </a:lnTo>
                <a:lnTo>
                  <a:pt x="0" y="854557"/>
                </a:lnTo>
                <a:lnTo>
                  <a:pt x="136317" y="850428"/>
                </a:lnTo>
                <a:lnTo>
                  <a:pt x="159651" y="850150"/>
                </a:lnTo>
                <a:lnTo>
                  <a:pt x="312432" y="850150"/>
                </a:lnTo>
                <a:lnTo>
                  <a:pt x="312432" y="831418"/>
                </a:lnTo>
                <a:lnTo>
                  <a:pt x="265360" y="821795"/>
                </a:lnTo>
                <a:lnTo>
                  <a:pt x="243077" y="790206"/>
                </a:lnTo>
                <a:lnTo>
                  <a:pt x="238925" y="752005"/>
                </a:lnTo>
                <a:lnTo>
                  <a:pt x="238925" y="287794"/>
                </a:lnTo>
                <a:lnTo>
                  <a:pt x="71221" y="287794"/>
                </a:lnTo>
                <a:lnTo>
                  <a:pt x="53846" y="287591"/>
                </a:lnTo>
                <a:lnTo>
                  <a:pt x="36182" y="286978"/>
                </a:lnTo>
                <a:lnTo>
                  <a:pt x="18232" y="285951"/>
                </a:lnTo>
                <a:lnTo>
                  <a:pt x="0" y="284505"/>
                </a:lnTo>
                <a:close/>
              </a:path>
              <a:path w="313055" h="854710">
                <a:moveTo>
                  <a:pt x="312432" y="850150"/>
                </a:moveTo>
                <a:lnTo>
                  <a:pt x="159651" y="850150"/>
                </a:lnTo>
                <a:lnTo>
                  <a:pt x="183418" y="850428"/>
                </a:lnTo>
                <a:lnTo>
                  <a:pt x="312432" y="854557"/>
                </a:lnTo>
                <a:lnTo>
                  <a:pt x="312432" y="850150"/>
                </a:lnTo>
                <a:close/>
              </a:path>
              <a:path w="313055" h="854710">
                <a:moveTo>
                  <a:pt x="238925" y="272351"/>
                </a:moveTo>
                <a:lnTo>
                  <a:pt x="203884" y="279120"/>
                </a:lnTo>
                <a:lnTo>
                  <a:pt x="164255" y="283945"/>
                </a:lnTo>
                <a:lnTo>
                  <a:pt x="120035" y="286833"/>
                </a:lnTo>
                <a:lnTo>
                  <a:pt x="71221" y="287794"/>
                </a:lnTo>
                <a:lnTo>
                  <a:pt x="238925" y="287794"/>
                </a:lnTo>
                <a:lnTo>
                  <a:pt x="238925" y="272351"/>
                </a:lnTo>
                <a:close/>
              </a:path>
              <a:path w="313055" h="854710">
                <a:moveTo>
                  <a:pt x="149313" y="0"/>
                </a:moveTo>
                <a:lnTo>
                  <a:pt x="106110" y="5664"/>
                </a:lnTo>
                <a:lnTo>
                  <a:pt x="60627" y="34989"/>
                </a:lnTo>
                <a:lnTo>
                  <a:pt x="44805" y="84912"/>
                </a:lnTo>
                <a:lnTo>
                  <a:pt x="46563" y="103700"/>
                </a:lnTo>
                <a:lnTo>
                  <a:pt x="72936" y="147231"/>
                </a:lnTo>
                <a:lnTo>
                  <a:pt x="126458" y="168412"/>
                </a:lnTo>
                <a:lnTo>
                  <a:pt x="149313" y="169824"/>
                </a:lnTo>
                <a:lnTo>
                  <a:pt x="172180" y="168412"/>
                </a:lnTo>
                <a:lnTo>
                  <a:pt x="210373" y="157115"/>
                </a:lnTo>
                <a:lnTo>
                  <a:pt x="246807" y="120348"/>
                </a:lnTo>
                <a:lnTo>
                  <a:pt x="253847" y="84912"/>
                </a:lnTo>
                <a:lnTo>
                  <a:pt x="252086" y="66134"/>
                </a:lnTo>
                <a:lnTo>
                  <a:pt x="225717" y="22605"/>
                </a:lnTo>
                <a:lnTo>
                  <a:pt x="172180" y="1417"/>
                </a:lnTo>
                <a:lnTo>
                  <a:pt x="1493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379132" y="5574251"/>
            <a:ext cx="497840" cy="601345"/>
          </a:xfrm>
          <a:custGeom>
            <a:avLst/>
            <a:gdLst/>
            <a:ahLst/>
            <a:cxnLst/>
            <a:rect l="l" t="t" r="r" b="b"/>
            <a:pathLst>
              <a:path w="497839" h="601345">
                <a:moveTo>
                  <a:pt x="281406" y="0"/>
                </a:moveTo>
                <a:lnTo>
                  <a:pt x="232443" y="3155"/>
                </a:lnTo>
                <a:lnTo>
                  <a:pt x="187511" y="12620"/>
                </a:lnTo>
                <a:lnTo>
                  <a:pt x="146619" y="28392"/>
                </a:lnTo>
                <a:lnTo>
                  <a:pt x="109771" y="50466"/>
                </a:lnTo>
                <a:lnTo>
                  <a:pt x="76974" y="78841"/>
                </a:lnTo>
                <a:lnTo>
                  <a:pt x="49271" y="113180"/>
                </a:lnTo>
                <a:lnTo>
                  <a:pt x="27720" y="153119"/>
                </a:lnTo>
                <a:lnTo>
                  <a:pt x="12322" y="198658"/>
                </a:lnTo>
                <a:lnTo>
                  <a:pt x="3081" y="249798"/>
                </a:lnTo>
                <a:lnTo>
                  <a:pt x="0" y="306539"/>
                </a:lnTo>
                <a:lnTo>
                  <a:pt x="2873" y="361912"/>
                </a:lnTo>
                <a:lnTo>
                  <a:pt x="11492" y="411597"/>
                </a:lnTo>
                <a:lnTo>
                  <a:pt x="25854" y="455593"/>
                </a:lnTo>
                <a:lnTo>
                  <a:pt x="45955" y="493900"/>
                </a:lnTo>
                <a:lnTo>
                  <a:pt x="71793" y="526516"/>
                </a:lnTo>
                <a:lnTo>
                  <a:pt x="110803" y="559079"/>
                </a:lnTo>
                <a:lnTo>
                  <a:pt x="156070" y="582341"/>
                </a:lnTo>
                <a:lnTo>
                  <a:pt x="207585" y="596298"/>
                </a:lnTo>
                <a:lnTo>
                  <a:pt x="265341" y="600951"/>
                </a:lnTo>
                <a:lnTo>
                  <a:pt x="307725" y="597813"/>
                </a:lnTo>
                <a:lnTo>
                  <a:pt x="346449" y="588403"/>
                </a:lnTo>
                <a:lnTo>
                  <a:pt x="381516" y="572726"/>
                </a:lnTo>
                <a:lnTo>
                  <a:pt x="412927" y="550786"/>
                </a:lnTo>
                <a:lnTo>
                  <a:pt x="451065" y="510540"/>
                </a:lnTo>
                <a:lnTo>
                  <a:pt x="322783" y="510540"/>
                </a:lnTo>
                <a:lnTo>
                  <a:pt x="303571" y="509159"/>
                </a:lnTo>
                <a:lnTo>
                  <a:pt x="267101" y="498125"/>
                </a:lnTo>
                <a:lnTo>
                  <a:pt x="233686" y="475804"/>
                </a:lnTo>
                <a:lnTo>
                  <a:pt x="206114" y="440524"/>
                </a:lnTo>
                <a:lnTo>
                  <a:pt x="185395" y="392140"/>
                </a:lnTo>
                <a:lnTo>
                  <a:pt x="174792" y="331486"/>
                </a:lnTo>
                <a:lnTo>
                  <a:pt x="173469" y="296621"/>
                </a:lnTo>
                <a:lnTo>
                  <a:pt x="173538" y="280148"/>
                </a:lnTo>
                <a:lnTo>
                  <a:pt x="173750" y="266017"/>
                </a:lnTo>
                <a:lnTo>
                  <a:pt x="174106" y="254233"/>
                </a:lnTo>
                <a:lnTo>
                  <a:pt x="174612" y="244805"/>
                </a:lnTo>
                <a:lnTo>
                  <a:pt x="497357" y="244805"/>
                </a:lnTo>
                <a:lnTo>
                  <a:pt x="496123" y="223824"/>
                </a:lnTo>
                <a:lnTo>
                  <a:pt x="172326" y="223824"/>
                </a:lnTo>
                <a:lnTo>
                  <a:pt x="177020" y="175902"/>
                </a:lnTo>
                <a:lnTo>
                  <a:pt x="184226" y="134661"/>
                </a:lnTo>
                <a:lnTo>
                  <a:pt x="206184" y="72224"/>
                </a:lnTo>
                <a:lnTo>
                  <a:pt x="236774" y="35420"/>
                </a:lnTo>
                <a:lnTo>
                  <a:pt x="274535" y="23152"/>
                </a:lnTo>
                <a:lnTo>
                  <a:pt x="391119" y="23152"/>
                </a:lnTo>
                <a:lnTo>
                  <a:pt x="375879" y="15299"/>
                </a:lnTo>
                <a:lnTo>
                  <a:pt x="332016" y="3824"/>
                </a:lnTo>
                <a:lnTo>
                  <a:pt x="281406" y="0"/>
                </a:lnTo>
                <a:close/>
              </a:path>
              <a:path w="497839" h="601345">
                <a:moveTo>
                  <a:pt x="474383" y="422300"/>
                </a:moveTo>
                <a:lnTo>
                  <a:pt x="443362" y="460910"/>
                </a:lnTo>
                <a:lnTo>
                  <a:pt x="407755" y="488484"/>
                </a:lnTo>
                <a:lnTo>
                  <a:pt x="367562" y="505026"/>
                </a:lnTo>
                <a:lnTo>
                  <a:pt x="322783" y="510540"/>
                </a:lnTo>
                <a:lnTo>
                  <a:pt x="451065" y="510540"/>
                </a:lnTo>
                <a:lnTo>
                  <a:pt x="463048" y="495233"/>
                </a:lnTo>
                <a:lnTo>
                  <a:pt x="481318" y="463425"/>
                </a:lnTo>
                <a:lnTo>
                  <a:pt x="495071" y="428917"/>
                </a:lnTo>
                <a:lnTo>
                  <a:pt x="474383" y="422300"/>
                </a:lnTo>
                <a:close/>
              </a:path>
              <a:path w="497839" h="601345">
                <a:moveTo>
                  <a:pt x="391119" y="23152"/>
                </a:moveTo>
                <a:lnTo>
                  <a:pt x="274535" y="23152"/>
                </a:lnTo>
                <a:lnTo>
                  <a:pt x="293373" y="26702"/>
                </a:lnTo>
                <a:lnTo>
                  <a:pt x="309705" y="37350"/>
                </a:lnTo>
                <a:lnTo>
                  <a:pt x="334835" y="79933"/>
                </a:lnTo>
                <a:lnTo>
                  <a:pt x="349332" y="144316"/>
                </a:lnTo>
                <a:lnTo>
                  <a:pt x="352628" y="223824"/>
                </a:lnTo>
                <a:lnTo>
                  <a:pt x="496123" y="223824"/>
                </a:lnTo>
                <a:lnTo>
                  <a:pt x="483858" y="137701"/>
                </a:lnTo>
                <a:lnTo>
                  <a:pt x="466985" y="95625"/>
                </a:lnTo>
                <a:lnTo>
                  <a:pt x="443364" y="61199"/>
                </a:lnTo>
                <a:lnTo>
                  <a:pt x="412996" y="34424"/>
                </a:lnTo>
                <a:lnTo>
                  <a:pt x="391119" y="231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936224" y="5574253"/>
            <a:ext cx="499745" cy="586105"/>
          </a:xfrm>
          <a:custGeom>
            <a:avLst/>
            <a:gdLst/>
            <a:ahLst/>
            <a:cxnLst/>
            <a:rect l="l" t="t" r="r" b="b"/>
            <a:pathLst>
              <a:path w="499745" h="586104">
                <a:moveTo>
                  <a:pt x="395135" y="0"/>
                </a:moveTo>
                <a:lnTo>
                  <a:pt x="346017" y="7305"/>
                </a:lnTo>
                <a:lnTo>
                  <a:pt x="302082" y="29222"/>
                </a:lnTo>
                <a:lnTo>
                  <a:pt x="265612" y="62995"/>
                </a:lnTo>
                <a:lnTo>
                  <a:pt x="238925" y="105854"/>
                </a:lnTo>
                <a:lnTo>
                  <a:pt x="238925" y="3301"/>
                </a:lnTo>
                <a:lnTo>
                  <a:pt x="203884" y="10065"/>
                </a:lnTo>
                <a:lnTo>
                  <a:pt x="164253" y="14890"/>
                </a:lnTo>
                <a:lnTo>
                  <a:pt x="120029" y="17782"/>
                </a:lnTo>
                <a:lnTo>
                  <a:pt x="71208" y="18745"/>
                </a:lnTo>
                <a:lnTo>
                  <a:pt x="53835" y="18540"/>
                </a:lnTo>
                <a:lnTo>
                  <a:pt x="36175" y="17922"/>
                </a:lnTo>
                <a:lnTo>
                  <a:pt x="18230" y="16891"/>
                </a:lnTo>
                <a:lnTo>
                  <a:pt x="0" y="15443"/>
                </a:lnTo>
                <a:lnTo>
                  <a:pt x="0" y="38595"/>
                </a:lnTo>
                <a:lnTo>
                  <a:pt x="47807" y="51609"/>
                </a:lnTo>
                <a:lnTo>
                  <a:pt x="69488" y="91792"/>
                </a:lnTo>
                <a:lnTo>
                  <a:pt x="73507" y="135623"/>
                </a:lnTo>
                <a:lnTo>
                  <a:pt x="73507" y="482942"/>
                </a:lnTo>
                <a:lnTo>
                  <a:pt x="69488" y="521144"/>
                </a:lnTo>
                <a:lnTo>
                  <a:pt x="47807" y="552733"/>
                </a:lnTo>
                <a:lnTo>
                  <a:pt x="0" y="562355"/>
                </a:lnTo>
                <a:lnTo>
                  <a:pt x="0" y="585508"/>
                </a:lnTo>
                <a:lnTo>
                  <a:pt x="9194" y="585508"/>
                </a:lnTo>
                <a:lnTo>
                  <a:pt x="16840" y="585127"/>
                </a:lnTo>
                <a:lnTo>
                  <a:pt x="22974" y="584415"/>
                </a:lnTo>
                <a:lnTo>
                  <a:pt x="73152" y="582963"/>
                </a:lnTo>
                <a:lnTo>
                  <a:pt x="143794" y="581297"/>
                </a:lnTo>
                <a:lnTo>
                  <a:pt x="164261" y="581088"/>
                </a:lnTo>
                <a:lnTo>
                  <a:pt x="188656" y="581297"/>
                </a:lnTo>
                <a:lnTo>
                  <a:pt x="222823" y="581923"/>
                </a:lnTo>
                <a:lnTo>
                  <a:pt x="320446" y="584415"/>
                </a:lnTo>
                <a:lnTo>
                  <a:pt x="332228" y="585228"/>
                </a:lnTo>
                <a:lnTo>
                  <a:pt x="346887" y="585508"/>
                </a:lnTo>
                <a:lnTo>
                  <a:pt x="346887" y="562355"/>
                </a:lnTo>
                <a:lnTo>
                  <a:pt x="320644" y="561115"/>
                </a:lnTo>
                <a:lnTo>
                  <a:pt x="298207" y="557393"/>
                </a:lnTo>
                <a:lnTo>
                  <a:pt x="253444" y="530652"/>
                </a:lnTo>
                <a:lnTo>
                  <a:pt x="238925" y="471944"/>
                </a:lnTo>
                <a:lnTo>
                  <a:pt x="238925" y="179743"/>
                </a:lnTo>
                <a:lnTo>
                  <a:pt x="246527" y="133970"/>
                </a:lnTo>
                <a:lnTo>
                  <a:pt x="269341" y="89293"/>
                </a:lnTo>
                <a:lnTo>
                  <a:pt x="303075" y="54576"/>
                </a:lnTo>
                <a:lnTo>
                  <a:pt x="343420" y="38595"/>
                </a:lnTo>
                <a:lnTo>
                  <a:pt x="348043" y="37134"/>
                </a:lnTo>
                <a:lnTo>
                  <a:pt x="354139" y="36385"/>
                </a:lnTo>
                <a:lnTo>
                  <a:pt x="367919" y="36385"/>
                </a:lnTo>
                <a:lnTo>
                  <a:pt x="372529" y="36753"/>
                </a:lnTo>
                <a:lnTo>
                  <a:pt x="375602" y="37477"/>
                </a:lnTo>
                <a:lnTo>
                  <a:pt x="353474" y="55263"/>
                </a:lnTo>
                <a:lnTo>
                  <a:pt x="337680" y="75530"/>
                </a:lnTo>
                <a:lnTo>
                  <a:pt x="328210" y="98278"/>
                </a:lnTo>
                <a:lnTo>
                  <a:pt x="325056" y="123507"/>
                </a:lnTo>
                <a:lnTo>
                  <a:pt x="326492" y="138701"/>
                </a:lnTo>
                <a:lnTo>
                  <a:pt x="348043" y="174751"/>
                </a:lnTo>
                <a:lnTo>
                  <a:pt x="391534" y="192852"/>
                </a:lnTo>
                <a:lnTo>
                  <a:pt x="410057" y="194055"/>
                </a:lnTo>
                <a:lnTo>
                  <a:pt x="429179" y="192440"/>
                </a:lnTo>
                <a:lnTo>
                  <a:pt x="474941" y="168160"/>
                </a:lnTo>
                <a:lnTo>
                  <a:pt x="498096" y="120924"/>
                </a:lnTo>
                <a:lnTo>
                  <a:pt x="499643" y="101447"/>
                </a:lnTo>
                <a:lnTo>
                  <a:pt x="497989" y="81257"/>
                </a:lnTo>
                <a:lnTo>
                  <a:pt x="484775" y="45415"/>
                </a:lnTo>
                <a:lnTo>
                  <a:pt x="458435" y="16743"/>
                </a:lnTo>
                <a:lnTo>
                  <a:pt x="419384" y="1859"/>
                </a:lnTo>
                <a:lnTo>
                  <a:pt x="39513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object 17"/>
          <p:cNvGrpSpPr/>
          <p:nvPr/>
        </p:nvGrpSpPr>
        <p:grpSpPr>
          <a:xfrm>
            <a:off x="441781" y="6304146"/>
            <a:ext cx="292735" cy="140335"/>
            <a:chOff x="441780" y="6304145"/>
            <a:chExt cx="292735" cy="140335"/>
          </a:xfrm>
        </p:grpSpPr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6676" y="6304145"/>
              <a:ext cx="127660" cy="13985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1780" y="6307521"/>
              <a:ext cx="139687" cy="133095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780200" y="6304139"/>
            <a:ext cx="551180" cy="140335"/>
            <a:chOff x="780200" y="6304138"/>
            <a:chExt cx="551180" cy="140335"/>
          </a:xfrm>
        </p:grpSpPr>
        <p:sp>
          <p:nvSpPr>
            <p:cNvPr id="21" name="object 21"/>
            <p:cNvSpPr/>
            <p:nvPr/>
          </p:nvSpPr>
          <p:spPr>
            <a:xfrm>
              <a:off x="780199" y="6307530"/>
              <a:ext cx="93980" cy="133350"/>
            </a:xfrm>
            <a:custGeom>
              <a:avLst/>
              <a:gdLst/>
              <a:ahLst/>
              <a:cxnLst/>
              <a:rect l="l" t="t" r="r" b="b"/>
              <a:pathLst>
                <a:path w="93980" h="133350">
                  <a:moveTo>
                    <a:pt x="93789" y="105410"/>
                  </a:moveTo>
                  <a:lnTo>
                    <a:pt x="29337" y="105410"/>
                  </a:lnTo>
                  <a:lnTo>
                    <a:pt x="29337" y="78740"/>
                  </a:lnTo>
                  <a:lnTo>
                    <a:pt x="87033" y="78740"/>
                  </a:lnTo>
                  <a:lnTo>
                    <a:pt x="87033" y="52070"/>
                  </a:lnTo>
                  <a:lnTo>
                    <a:pt x="29337" y="52070"/>
                  </a:lnTo>
                  <a:lnTo>
                    <a:pt x="29337" y="26670"/>
                  </a:lnTo>
                  <a:lnTo>
                    <a:pt x="90411" y="26670"/>
                  </a:lnTo>
                  <a:lnTo>
                    <a:pt x="90411" y="0"/>
                  </a:lnTo>
                  <a:lnTo>
                    <a:pt x="0" y="0"/>
                  </a:lnTo>
                  <a:lnTo>
                    <a:pt x="0" y="26670"/>
                  </a:lnTo>
                  <a:lnTo>
                    <a:pt x="0" y="52070"/>
                  </a:lnTo>
                  <a:lnTo>
                    <a:pt x="0" y="78740"/>
                  </a:lnTo>
                  <a:lnTo>
                    <a:pt x="0" y="105410"/>
                  </a:lnTo>
                  <a:lnTo>
                    <a:pt x="0" y="133350"/>
                  </a:lnTo>
                  <a:lnTo>
                    <a:pt x="93789" y="133350"/>
                  </a:lnTo>
                  <a:lnTo>
                    <a:pt x="93789" y="1054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16449" y="6307520"/>
              <a:ext cx="126161" cy="13309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81515" y="6304138"/>
              <a:ext cx="119951" cy="139865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1237551" y="6307530"/>
              <a:ext cx="93980" cy="133350"/>
            </a:xfrm>
            <a:custGeom>
              <a:avLst/>
              <a:gdLst/>
              <a:ahLst/>
              <a:cxnLst/>
              <a:rect l="l" t="t" r="r" b="b"/>
              <a:pathLst>
                <a:path w="93980" h="133350">
                  <a:moveTo>
                    <a:pt x="93789" y="105410"/>
                  </a:moveTo>
                  <a:lnTo>
                    <a:pt x="29337" y="105410"/>
                  </a:lnTo>
                  <a:lnTo>
                    <a:pt x="29337" y="78740"/>
                  </a:lnTo>
                  <a:lnTo>
                    <a:pt x="87033" y="78740"/>
                  </a:lnTo>
                  <a:lnTo>
                    <a:pt x="87033" y="52070"/>
                  </a:lnTo>
                  <a:lnTo>
                    <a:pt x="29337" y="52070"/>
                  </a:lnTo>
                  <a:lnTo>
                    <a:pt x="29337" y="26670"/>
                  </a:lnTo>
                  <a:lnTo>
                    <a:pt x="90411" y="26670"/>
                  </a:lnTo>
                  <a:lnTo>
                    <a:pt x="90411" y="0"/>
                  </a:lnTo>
                  <a:lnTo>
                    <a:pt x="0" y="0"/>
                  </a:lnTo>
                  <a:lnTo>
                    <a:pt x="0" y="26670"/>
                  </a:lnTo>
                  <a:lnTo>
                    <a:pt x="0" y="52070"/>
                  </a:lnTo>
                  <a:lnTo>
                    <a:pt x="0" y="78740"/>
                  </a:lnTo>
                  <a:lnTo>
                    <a:pt x="0" y="105410"/>
                  </a:lnTo>
                  <a:lnTo>
                    <a:pt x="0" y="133350"/>
                  </a:lnTo>
                  <a:lnTo>
                    <a:pt x="93789" y="133350"/>
                  </a:lnTo>
                  <a:lnTo>
                    <a:pt x="93789" y="1054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1441329" y="6304139"/>
            <a:ext cx="796290" cy="140335"/>
            <a:chOff x="1441329" y="6304138"/>
            <a:chExt cx="796290" cy="140335"/>
          </a:xfrm>
        </p:grpSpPr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41329" y="6304138"/>
              <a:ext cx="119951" cy="13986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89065" y="6304143"/>
              <a:ext cx="143637" cy="13985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771609" y="6307520"/>
              <a:ext cx="126161" cy="133095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933870" y="6304146"/>
              <a:ext cx="96050" cy="139852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2071852" y="6307518"/>
              <a:ext cx="165735" cy="133985"/>
            </a:xfrm>
            <a:custGeom>
              <a:avLst/>
              <a:gdLst/>
              <a:ahLst/>
              <a:cxnLst/>
              <a:rect l="l" t="t" r="r" b="b"/>
              <a:pathLst>
                <a:path w="165735" h="133985">
                  <a:moveTo>
                    <a:pt x="93789" y="105422"/>
                  </a:moveTo>
                  <a:lnTo>
                    <a:pt x="29337" y="105422"/>
                  </a:lnTo>
                  <a:lnTo>
                    <a:pt x="29337" y="78752"/>
                  </a:lnTo>
                  <a:lnTo>
                    <a:pt x="87033" y="78752"/>
                  </a:lnTo>
                  <a:lnTo>
                    <a:pt x="87033" y="52082"/>
                  </a:lnTo>
                  <a:lnTo>
                    <a:pt x="29337" y="52082"/>
                  </a:lnTo>
                  <a:lnTo>
                    <a:pt x="29337" y="26682"/>
                  </a:lnTo>
                  <a:lnTo>
                    <a:pt x="90411" y="26682"/>
                  </a:lnTo>
                  <a:lnTo>
                    <a:pt x="90411" y="12"/>
                  </a:lnTo>
                  <a:lnTo>
                    <a:pt x="0" y="12"/>
                  </a:lnTo>
                  <a:lnTo>
                    <a:pt x="0" y="26682"/>
                  </a:lnTo>
                  <a:lnTo>
                    <a:pt x="0" y="52082"/>
                  </a:lnTo>
                  <a:lnTo>
                    <a:pt x="0" y="78752"/>
                  </a:lnTo>
                  <a:lnTo>
                    <a:pt x="0" y="105422"/>
                  </a:lnTo>
                  <a:lnTo>
                    <a:pt x="0" y="133362"/>
                  </a:lnTo>
                  <a:lnTo>
                    <a:pt x="93789" y="133362"/>
                  </a:lnTo>
                  <a:lnTo>
                    <a:pt x="93789" y="105422"/>
                  </a:lnTo>
                  <a:close/>
                </a:path>
                <a:path w="165735" h="133985">
                  <a:moveTo>
                    <a:pt x="165252" y="0"/>
                  </a:moveTo>
                  <a:lnTo>
                    <a:pt x="135915" y="0"/>
                  </a:lnTo>
                  <a:lnTo>
                    <a:pt x="135915" y="133108"/>
                  </a:lnTo>
                  <a:lnTo>
                    <a:pt x="165252" y="133108"/>
                  </a:lnTo>
                  <a:lnTo>
                    <a:pt x="1652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/>
          <p:nvPr/>
        </p:nvSpPr>
        <p:spPr>
          <a:xfrm>
            <a:off x="2283879" y="6307531"/>
            <a:ext cx="83820" cy="133350"/>
          </a:xfrm>
          <a:custGeom>
            <a:avLst/>
            <a:gdLst/>
            <a:ahLst/>
            <a:cxnLst/>
            <a:rect l="l" t="t" r="r" b="b"/>
            <a:pathLst>
              <a:path w="83819" h="133350">
                <a:moveTo>
                  <a:pt x="83654" y="105410"/>
                </a:moveTo>
                <a:lnTo>
                  <a:pt x="29337" y="105410"/>
                </a:lnTo>
                <a:lnTo>
                  <a:pt x="29337" y="0"/>
                </a:lnTo>
                <a:lnTo>
                  <a:pt x="0" y="0"/>
                </a:lnTo>
                <a:lnTo>
                  <a:pt x="0" y="105410"/>
                </a:lnTo>
                <a:lnTo>
                  <a:pt x="0" y="133350"/>
                </a:lnTo>
                <a:lnTo>
                  <a:pt x="83654" y="133350"/>
                </a:lnTo>
                <a:lnTo>
                  <a:pt x="83654" y="1054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2" name="object 32"/>
          <p:cNvGrpSpPr/>
          <p:nvPr/>
        </p:nvGrpSpPr>
        <p:grpSpPr>
          <a:xfrm>
            <a:off x="2478459" y="6307521"/>
            <a:ext cx="262890" cy="133350"/>
            <a:chOff x="2478459" y="6307521"/>
            <a:chExt cx="262890" cy="133350"/>
          </a:xfrm>
        </p:grpSpPr>
        <p:sp>
          <p:nvSpPr>
            <p:cNvPr id="33" name="object 33"/>
            <p:cNvSpPr/>
            <p:nvPr/>
          </p:nvSpPr>
          <p:spPr>
            <a:xfrm>
              <a:off x="2478455" y="6307531"/>
              <a:ext cx="93980" cy="133350"/>
            </a:xfrm>
            <a:custGeom>
              <a:avLst/>
              <a:gdLst/>
              <a:ahLst/>
              <a:cxnLst/>
              <a:rect l="l" t="t" r="r" b="b"/>
              <a:pathLst>
                <a:path w="93980" h="133350">
                  <a:moveTo>
                    <a:pt x="93789" y="105410"/>
                  </a:moveTo>
                  <a:lnTo>
                    <a:pt x="29337" y="105410"/>
                  </a:lnTo>
                  <a:lnTo>
                    <a:pt x="29337" y="78740"/>
                  </a:lnTo>
                  <a:lnTo>
                    <a:pt x="87033" y="78740"/>
                  </a:lnTo>
                  <a:lnTo>
                    <a:pt x="87033" y="52070"/>
                  </a:lnTo>
                  <a:lnTo>
                    <a:pt x="29337" y="52070"/>
                  </a:lnTo>
                  <a:lnTo>
                    <a:pt x="29337" y="26670"/>
                  </a:lnTo>
                  <a:lnTo>
                    <a:pt x="90411" y="26670"/>
                  </a:lnTo>
                  <a:lnTo>
                    <a:pt x="90411" y="0"/>
                  </a:lnTo>
                  <a:lnTo>
                    <a:pt x="0" y="0"/>
                  </a:lnTo>
                  <a:lnTo>
                    <a:pt x="0" y="26670"/>
                  </a:lnTo>
                  <a:lnTo>
                    <a:pt x="0" y="52070"/>
                  </a:lnTo>
                  <a:lnTo>
                    <a:pt x="0" y="78740"/>
                  </a:lnTo>
                  <a:lnTo>
                    <a:pt x="0" y="105410"/>
                  </a:lnTo>
                  <a:lnTo>
                    <a:pt x="0" y="133350"/>
                  </a:lnTo>
                  <a:lnTo>
                    <a:pt x="93789" y="133350"/>
                  </a:lnTo>
                  <a:lnTo>
                    <a:pt x="93789" y="1054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614736" y="6307521"/>
              <a:ext cx="126161" cy="133095"/>
            </a:xfrm>
            <a:prstGeom prst="rect">
              <a:avLst/>
            </a:prstGeom>
          </p:spPr>
        </p:pic>
      </p:grpSp>
      <p:grpSp>
        <p:nvGrpSpPr>
          <p:cNvPr id="35" name="object 35"/>
          <p:cNvGrpSpPr/>
          <p:nvPr/>
        </p:nvGrpSpPr>
        <p:grpSpPr>
          <a:xfrm>
            <a:off x="2854399" y="6304139"/>
            <a:ext cx="481330" cy="140335"/>
            <a:chOff x="2854399" y="6304138"/>
            <a:chExt cx="481330" cy="140335"/>
          </a:xfrm>
        </p:grpSpPr>
        <p:pic>
          <p:nvPicPr>
            <p:cNvPr id="36" name="object 3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854399" y="6304138"/>
              <a:ext cx="119951" cy="13986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002167" y="6304143"/>
              <a:ext cx="143637" cy="139852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184710" y="6307520"/>
              <a:ext cx="150406" cy="133095"/>
            </a:xfrm>
            <a:prstGeom prst="rect">
              <a:avLst/>
            </a:prstGeom>
          </p:spPr>
        </p:pic>
      </p:grpSp>
      <p:pic>
        <p:nvPicPr>
          <p:cNvPr id="39" name="object 39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3381176" y="6307522"/>
            <a:ext cx="150406" cy="133095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3577610" y="6307518"/>
            <a:ext cx="112242" cy="136486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735917" y="6307522"/>
            <a:ext cx="126161" cy="133095"/>
          </a:xfrm>
          <a:prstGeom prst="rect">
            <a:avLst/>
          </a:prstGeom>
        </p:spPr>
      </p:pic>
      <p:grpSp>
        <p:nvGrpSpPr>
          <p:cNvPr id="42" name="object 42"/>
          <p:cNvGrpSpPr/>
          <p:nvPr/>
        </p:nvGrpSpPr>
        <p:grpSpPr>
          <a:xfrm>
            <a:off x="3907751" y="6304139"/>
            <a:ext cx="867410" cy="140335"/>
            <a:chOff x="3907751" y="6304138"/>
            <a:chExt cx="867410" cy="140335"/>
          </a:xfrm>
        </p:grpSpPr>
        <p:sp>
          <p:nvSpPr>
            <p:cNvPr id="43" name="object 43"/>
            <p:cNvSpPr/>
            <p:nvPr/>
          </p:nvSpPr>
          <p:spPr>
            <a:xfrm>
              <a:off x="3907751" y="6307518"/>
              <a:ext cx="29845" cy="133350"/>
            </a:xfrm>
            <a:custGeom>
              <a:avLst/>
              <a:gdLst/>
              <a:ahLst/>
              <a:cxnLst/>
              <a:rect l="l" t="t" r="r" b="b"/>
              <a:pathLst>
                <a:path w="29845" h="133350">
                  <a:moveTo>
                    <a:pt x="29337" y="0"/>
                  </a:moveTo>
                  <a:lnTo>
                    <a:pt x="0" y="0"/>
                  </a:lnTo>
                  <a:lnTo>
                    <a:pt x="0" y="133096"/>
                  </a:lnTo>
                  <a:lnTo>
                    <a:pt x="29337" y="133096"/>
                  </a:lnTo>
                  <a:lnTo>
                    <a:pt x="293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975611" y="6304138"/>
              <a:ext cx="119951" cy="13986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116781" y="6307520"/>
              <a:ext cx="247785" cy="133095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4398022" y="6307518"/>
              <a:ext cx="29845" cy="133350"/>
            </a:xfrm>
            <a:custGeom>
              <a:avLst/>
              <a:gdLst/>
              <a:ahLst/>
              <a:cxnLst/>
              <a:rect l="l" t="t" r="r" b="b"/>
              <a:pathLst>
                <a:path w="29845" h="133350">
                  <a:moveTo>
                    <a:pt x="29337" y="0"/>
                  </a:moveTo>
                  <a:lnTo>
                    <a:pt x="0" y="0"/>
                  </a:lnTo>
                  <a:lnTo>
                    <a:pt x="0" y="133096"/>
                  </a:lnTo>
                  <a:lnTo>
                    <a:pt x="29337" y="133096"/>
                  </a:lnTo>
                  <a:lnTo>
                    <a:pt x="2933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7" name="object 4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65888" y="6304143"/>
              <a:ext cx="143637" cy="139852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648432" y="6307520"/>
              <a:ext cx="126161" cy="1330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060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9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Snack, nourriture, confiserie&#10;&#10;Description générée automatiquement">
            <a:extLst>
              <a:ext uri="{FF2B5EF4-FFF2-40B4-BE49-F238E27FC236}">
                <a16:creationId xmlns:a16="http://schemas.microsoft.com/office/drawing/2014/main" id="{D93849DF-78C0-D7C5-608D-35304E9843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965325" y="0"/>
            <a:ext cx="10261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996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boisson gazeuse, bouteille, Plats préparés&#10;&#10;Description générée automatiquement">
            <a:extLst>
              <a:ext uri="{FF2B5EF4-FFF2-40B4-BE49-F238E27FC236}">
                <a16:creationId xmlns:a16="http://schemas.microsoft.com/office/drawing/2014/main" id="{F64106EA-9C7F-9DEB-1AEC-7CA9650563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202" y="0"/>
            <a:ext cx="86015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205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livre, intérieur&#10;&#10;Description générée automatiquement">
            <a:extLst>
              <a:ext uri="{FF2B5EF4-FFF2-40B4-BE49-F238E27FC236}">
                <a16:creationId xmlns:a16="http://schemas.microsoft.com/office/drawing/2014/main" id="{F6D50121-B52B-2202-8663-904419AB62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965325" y="0"/>
            <a:ext cx="10261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8141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65109" y="1844824"/>
            <a:ext cx="10455463" cy="2944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733" b="1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Axe 2 – Maxi/Maxi</a:t>
            </a:r>
            <a:endParaRPr kumimoji="0" lang="fr-FR" sz="37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285744" marR="0" lvl="0" indent="-285744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B2B457AA-CD1D-41B8-B404-C257F12C1B70}"/>
              </a:ext>
            </a:extLst>
          </p:cNvPr>
          <p:cNvSpPr/>
          <p:nvPr/>
        </p:nvSpPr>
        <p:spPr>
          <a:xfrm flipV="1">
            <a:off x="1703512" y="2328499"/>
            <a:ext cx="8256240" cy="605507"/>
          </a:xfrm>
          <a:prstGeom prst="triangle">
            <a:avLst/>
          </a:prstGeom>
          <a:solidFill>
            <a:srgbClr val="017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472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ffiche, livre, graphisme&#10;&#10;Description générée automatiquement">
            <a:extLst>
              <a:ext uri="{FF2B5EF4-FFF2-40B4-BE49-F238E27FC236}">
                <a16:creationId xmlns:a16="http://schemas.microsoft.com/office/drawing/2014/main" id="{94BE444A-ACBD-AF0F-6FA7-42AE3DF651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018" y="0"/>
            <a:ext cx="44159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595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rospectus, nourriture&#10;&#10;Description générée automatiquement">
            <a:extLst>
              <a:ext uri="{FF2B5EF4-FFF2-40B4-BE49-F238E27FC236}">
                <a16:creationId xmlns:a16="http://schemas.microsoft.com/office/drawing/2014/main" id="{77614202-7D21-0ADA-8D3C-44CAB6022A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544" y="0"/>
            <a:ext cx="44169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055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ffiche, Publicité, graphisme&#10;&#10;Description générée automatiquement">
            <a:extLst>
              <a:ext uri="{FF2B5EF4-FFF2-40B4-BE49-F238E27FC236}">
                <a16:creationId xmlns:a16="http://schemas.microsoft.com/office/drawing/2014/main" id="{B45367E9-8B72-9BC2-5F23-D10B8263B4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965325" y="0"/>
            <a:ext cx="10261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5235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boisson gazeuse, nourriture, Plats préparés&#10;&#10;Description générée automatiquement">
            <a:extLst>
              <a:ext uri="{FF2B5EF4-FFF2-40B4-BE49-F238E27FC236}">
                <a16:creationId xmlns:a16="http://schemas.microsoft.com/office/drawing/2014/main" id="{41983C85-1E48-9F67-A9B2-E5C9B23D15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237" y="0"/>
            <a:ext cx="86015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585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E0906D8-A99E-B3EB-19B9-EBFE3A4DD0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965325" y="0"/>
            <a:ext cx="10261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1305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65109" y="1844824"/>
            <a:ext cx="10455463" cy="2944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733" b="1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Axe 3 – </a:t>
            </a:r>
            <a:r>
              <a:rPr lang="fr-FR" sz="3733" b="1" dirty="0" err="1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Colours</a:t>
            </a:r>
            <a:endParaRPr kumimoji="0" lang="fr-FR" sz="37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285744" marR="0" lvl="0" indent="-285744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B2B457AA-CD1D-41B8-B404-C257F12C1B70}"/>
              </a:ext>
            </a:extLst>
          </p:cNvPr>
          <p:cNvSpPr/>
          <p:nvPr/>
        </p:nvSpPr>
        <p:spPr>
          <a:xfrm flipV="1">
            <a:off x="1703512" y="2328499"/>
            <a:ext cx="8256240" cy="605507"/>
          </a:xfrm>
          <a:prstGeom prst="triangle">
            <a:avLst/>
          </a:prstGeom>
          <a:solidFill>
            <a:srgbClr val="017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955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CF6FD7-995D-7871-85FB-5F2905320C27}"/>
              </a:ext>
            </a:extLst>
          </p:cNvPr>
          <p:cNvSpPr txBox="1">
            <a:spLocks/>
          </p:cNvSpPr>
          <p:nvPr/>
        </p:nvSpPr>
        <p:spPr>
          <a:xfrm>
            <a:off x="263352" y="806025"/>
            <a:ext cx="13451213" cy="524595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altLang="fr-FR" sz="60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COMMUNICATION </a:t>
            </a:r>
            <a:br>
              <a:rPr lang="fr-FR" altLang="fr-FR" sz="6000" b="1" dirty="0">
                <a:latin typeface="Avenir Next LT Pro" panose="020B0504020202020204" pitchFamily="34" charset="0"/>
                <a:ea typeface="Helvetica" panose="020B0604020202020204" pitchFamily="34" charset="0"/>
              </a:rPr>
            </a:br>
            <a:r>
              <a:rPr lang="fr-FR" altLang="fr-FR" sz="6000" b="1" dirty="0">
                <a:latin typeface="Avenir Next LT Pro" panose="020B0504020202020204" pitchFamily="34" charset="0"/>
                <a:ea typeface="Helvetica" panose="020B0604020202020204" pitchFamily="34" charset="0"/>
              </a:rPr>
              <a:t>COMMERCIALE</a:t>
            </a:r>
            <a:br>
              <a:rPr lang="fr-FR" altLang="fr-FR" sz="6000" b="1" dirty="0">
                <a:ea typeface="Helvetica" panose="020B0604020202020204" pitchFamily="34" charset="0"/>
              </a:rPr>
            </a:br>
            <a:br>
              <a:rPr lang="fr-FR" altLang="fr-FR" sz="6000" b="1" dirty="0">
                <a:ea typeface="Helvetica" panose="020B0604020202020204" pitchFamily="34" charset="0"/>
              </a:rPr>
            </a:br>
            <a:r>
              <a:rPr lang="fr-FR" altLang="fr-FR" sz="4000" b="1" dirty="0">
                <a:latin typeface="Playfair Display" panose="00000500000000000000" pitchFamily="2" charset="0"/>
                <a:ea typeface="Helvetica" panose="020B0604020202020204" pitchFamily="34" charset="0"/>
              </a:rPr>
              <a:t>Evolution créative </a:t>
            </a:r>
            <a:br>
              <a:rPr lang="fr-FR" altLang="fr-FR" sz="4000" b="1" dirty="0">
                <a:latin typeface="Playfair Display" panose="00000500000000000000" pitchFamily="2" charset="0"/>
                <a:ea typeface="Helvetica" panose="020B0604020202020204" pitchFamily="34" charset="0"/>
              </a:rPr>
            </a:br>
            <a:r>
              <a:rPr lang="fr-FR" altLang="fr-FR" sz="4000" b="1" dirty="0">
                <a:latin typeface="Playfair Display" panose="00000500000000000000" pitchFamily="2" charset="0"/>
                <a:ea typeface="Helvetica" panose="020B0604020202020204" pitchFamily="34" charset="0"/>
              </a:rPr>
              <a:t>Opérations </a:t>
            </a:r>
            <a:r>
              <a:rPr lang="fr-FR" altLang="fr-FR" sz="4000" b="1" dirty="0" err="1">
                <a:latin typeface="Playfair Display" panose="00000500000000000000" pitchFamily="2" charset="0"/>
                <a:ea typeface="Helvetica" panose="020B0604020202020204" pitchFamily="34" charset="0"/>
              </a:rPr>
              <a:t>MaxiMatch</a:t>
            </a:r>
            <a:r>
              <a:rPr lang="fr-FR" altLang="fr-FR" sz="4000" b="1" dirty="0">
                <a:latin typeface="Playfair Display" panose="00000500000000000000" pitchFamily="2" charset="0"/>
                <a:ea typeface="Helvetica" panose="020B0604020202020204" pitchFamily="34" charset="0"/>
              </a:rPr>
              <a:t> &amp; Noël</a:t>
            </a:r>
            <a:br>
              <a:rPr lang="fr-FR" altLang="fr-FR" sz="2800" dirty="0">
                <a:ea typeface="Helvetica" panose="020B0604020202020204" pitchFamily="34" charset="0"/>
              </a:rPr>
            </a:br>
            <a:br>
              <a:rPr lang="fr-FR" altLang="fr-FR" sz="2800" dirty="0">
                <a:ea typeface="Helvetica" panose="020B0604020202020204" pitchFamily="34" charset="0"/>
              </a:rPr>
            </a:br>
            <a:br>
              <a:rPr lang="fr-FR" altLang="fr-FR" sz="2400" dirty="0">
                <a:ea typeface="Helvetica" panose="020B0604020202020204" pitchFamily="34" charset="0"/>
              </a:rPr>
            </a:br>
            <a:br>
              <a:rPr lang="fr-FR" altLang="fr-FR" sz="2400" dirty="0">
                <a:ea typeface="Helvetica" panose="020B0604020202020204" pitchFamily="34" charset="0"/>
              </a:rPr>
            </a:br>
            <a:endParaRPr lang="fr-FR" altLang="fr-FR" sz="2400" dirty="0">
              <a:ea typeface="Helvetica" panose="020B0604020202020204" pitchFamily="34" charset="0"/>
            </a:endParaRP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67ABD601-158A-38F6-05C2-1A8FCC71EB36}"/>
              </a:ext>
            </a:extLst>
          </p:cNvPr>
          <p:cNvCxnSpPr/>
          <p:nvPr/>
        </p:nvCxnSpPr>
        <p:spPr>
          <a:xfrm>
            <a:off x="263352" y="3068960"/>
            <a:ext cx="2468081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48569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livre, affiche, Prospectus&#10;&#10;Description générée automatiquement">
            <a:extLst>
              <a:ext uri="{FF2B5EF4-FFF2-40B4-BE49-F238E27FC236}">
                <a16:creationId xmlns:a16="http://schemas.microsoft.com/office/drawing/2014/main" id="{D6EE6E20-DAE9-68F4-9BFD-8684A3BC5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892" y="0"/>
            <a:ext cx="44182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6476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Prospectus, graphisme&#10;&#10;Description générée automatiquement">
            <a:extLst>
              <a:ext uri="{FF2B5EF4-FFF2-40B4-BE49-F238E27FC236}">
                <a16:creationId xmlns:a16="http://schemas.microsoft.com/office/drawing/2014/main" id="{9B04AEB8-98B5-B959-6806-4A25BDEDB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892" y="0"/>
            <a:ext cx="44182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860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Snack, nourriture, friandise&#10;&#10;Description générée automatiquement">
            <a:extLst>
              <a:ext uri="{FF2B5EF4-FFF2-40B4-BE49-F238E27FC236}">
                <a16:creationId xmlns:a16="http://schemas.microsoft.com/office/drawing/2014/main" id="{2F82A6C8-F54C-1DD6-6142-7A14717AF4C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" t="2269" b="2553"/>
          <a:stretch/>
        </p:blipFill>
        <p:spPr>
          <a:xfrm>
            <a:off x="1223012" y="0"/>
            <a:ext cx="99761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5423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boisson gazeuse&#10;&#10;Description générée automatiquement">
            <a:extLst>
              <a:ext uri="{FF2B5EF4-FFF2-40B4-BE49-F238E27FC236}">
                <a16:creationId xmlns:a16="http://schemas.microsoft.com/office/drawing/2014/main" id="{9080F155-F43E-3AF1-4D61-8E4751649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515" y="0"/>
            <a:ext cx="86009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7892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pprovisionnement général, Produit en papier, livre&#10;&#10;Description générée automatiquement">
            <a:extLst>
              <a:ext uri="{FF2B5EF4-FFF2-40B4-BE49-F238E27FC236}">
                <a16:creationId xmlns:a16="http://schemas.microsoft.com/office/drawing/2014/main" id="{79EC45F5-F031-2257-FC27-4126CFB7A7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983432" y="0"/>
            <a:ext cx="10243243" cy="684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9297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Snack, nourriture, friandise&#10;&#10;Description générée automatiquement">
            <a:extLst>
              <a:ext uri="{FF2B5EF4-FFF2-40B4-BE49-F238E27FC236}">
                <a16:creationId xmlns:a16="http://schemas.microsoft.com/office/drawing/2014/main" id="{2F82A6C8-F54C-1DD6-6142-7A14717AF4C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" t="2269" b="2553"/>
          <a:stretch/>
        </p:blipFill>
        <p:spPr>
          <a:xfrm>
            <a:off x="3503712" y="3501188"/>
            <a:ext cx="4778040" cy="3284624"/>
          </a:xfrm>
          <a:prstGeom prst="rect">
            <a:avLst/>
          </a:prstGeom>
        </p:spPr>
      </p:pic>
      <p:pic>
        <p:nvPicPr>
          <p:cNvPr id="2" name="Image 1" descr="Une image contenant texte, affiche, Publicité, graphisme&#10;&#10;Description générée automatiquement">
            <a:extLst>
              <a:ext uri="{FF2B5EF4-FFF2-40B4-BE49-F238E27FC236}">
                <a16:creationId xmlns:a16="http://schemas.microsoft.com/office/drawing/2014/main" id="{3C57D30F-9BE8-5255-8663-42D5D975BE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6672064" y="62943"/>
            <a:ext cx="4914651" cy="3284624"/>
          </a:xfrm>
          <a:prstGeom prst="rect">
            <a:avLst/>
          </a:prstGeom>
        </p:spPr>
      </p:pic>
      <p:pic>
        <p:nvPicPr>
          <p:cNvPr id="3" name="Image 2" descr="Une image contenant texte, Snack, nourriture, confiserie&#10;&#10;Description générée automatiquement">
            <a:extLst>
              <a:ext uri="{FF2B5EF4-FFF2-40B4-BE49-F238E27FC236}">
                <a16:creationId xmlns:a16="http://schemas.microsoft.com/office/drawing/2014/main" id="{2821998F-95E9-8B87-0548-2CA5068944D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335360" y="62943"/>
            <a:ext cx="4914651" cy="328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491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283C57-02AB-4ED2-B9FF-F43AB8677A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3138538"/>
            <a:ext cx="10363200" cy="1470025"/>
          </a:xfrm>
        </p:spPr>
        <p:txBody>
          <a:bodyPr/>
          <a:lstStyle/>
          <a:p>
            <a:pPr algn="l"/>
            <a:r>
              <a:rPr lang="fr-FR" altLang="fr-FR" b="1" dirty="0">
                <a:latin typeface="Avenir Next LT Pro" panose="020B050402020202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NOEL 2023</a:t>
            </a:r>
            <a:br>
              <a:rPr lang="fr-FR" altLang="fr-FR" b="1" dirty="0">
                <a:latin typeface="Avenir Next LT Pro" panose="020B050402020202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</a:br>
            <a:endParaRPr lang="fr-FR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28" name="Picture 4" descr="Noel GIFs | Tenor">
            <a:extLst>
              <a:ext uri="{FF2B5EF4-FFF2-40B4-BE49-F238E27FC236}">
                <a16:creationId xmlns:a16="http://schemas.microsoft.com/office/drawing/2014/main" id="{CB21AF22-05B1-FF60-61DB-E59C76A39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80" y="2381250"/>
            <a:ext cx="20955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39211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65109" y="836712"/>
            <a:ext cx="10455463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UNE OPERATION COMMERCIALE </a:t>
            </a:r>
            <a:br>
              <a:rPr lang="fr-FR" sz="3200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</a:br>
            <a:r>
              <a:rPr lang="fr-FR" sz="3200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DE CONQUETE &amp; D’IMAGE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lvl="0" algn="ctr">
              <a:defRPr/>
            </a:pPr>
            <a:b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</a:b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285744" marR="0" lvl="0" indent="-285744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4467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65109" y="836712"/>
            <a:ext cx="10455463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457189" marR="0" lvl="0" indent="-457189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BENCH </a:t>
            </a:r>
            <a:r>
              <a:rPr lang="fr-FR" sz="3200" b="1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OPE DE NOEL 2022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lvl="0">
              <a:defRPr/>
            </a:pPr>
            <a:b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</a:b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285744" marR="0" lvl="0" indent="-285744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1400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AUCHAN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0972799" cy="618466"/>
          </a:xfrm>
        </p:spPr>
        <p:txBody>
          <a:bodyPr/>
          <a:lstStyle/>
          <a:p>
            <a:r>
              <a:rPr lang="fr-FR" sz="1800" dirty="0">
                <a:ea typeface="Calibri" panose="020F0502020204030204" pitchFamily="34" charset="0"/>
              </a:rPr>
              <a:t>Ajouts d’un encart bleu et d’illustrations dorées sur les produits typés Noël</a:t>
            </a:r>
            <a:endParaRPr lang="fr-FR" sz="1800" dirty="0">
              <a:effectLst/>
              <a:ea typeface="Calibri" panose="020F050202020403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07494CF-F2A6-232D-A4EF-607C7A9A0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46" y="2060848"/>
            <a:ext cx="2874107" cy="389128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9B5ADD8-1917-EBDE-930C-895A87F301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424" y="2060847"/>
            <a:ext cx="2830022" cy="389128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394A2DA-B0B2-37DD-4324-A78BDCCEFB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0446" y="2060847"/>
            <a:ext cx="2898133" cy="389128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CCDF42D7-D91C-ABD7-B339-33BDFE35A9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6320" y="2060848"/>
            <a:ext cx="2903853" cy="389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664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283C57-02AB-4ED2-B9FF-F43AB8677A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3138538"/>
            <a:ext cx="10363200" cy="1470025"/>
          </a:xfrm>
        </p:spPr>
        <p:txBody>
          <a:bodyPr/>
          <a:lstStyle/>
          <a:p>
            <a:pPr algn="l"/>
            <a:r>
              <a:rPr lang="fr-FR" altLang="fr-FR" b="1" dirty="0">
                <a:latin typeface="Avenir Next LT Pro" panose="020B050402020202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OPERATION MAXIMATCH</a:t>
            </a:r>
            <a:br>
              <a:rPr lang="fr-FR" altLang="fr-FR" b="1" dirty="0">
                <a:latin typeface="Avenir Next LT Pro" panose="020B050402020202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</a:br>
            <a:r>
              <a:rPr lang="fr-FR" altLang="fr-FR" b="1" dirty="0">
                <a:latin typeface="Avenir Next LT Pro" panose="020B050402020202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  <a:t>2023</a:t>
            </a:r>
            <a:br>
              <a:rPr lang="fr-FR" altLang="fr-FR" b="1" dirty="0">
                <a:latin typeface="Avenir Next LT Pro" panose="020B0504020202020204" pitchFamily="34" charset="0"/>
                <a:ea typeface="Helvetica" panose="020B0604020202020204" pitchFamily="34" charset="0"/>
                <a:cs typeface="Calibri Light" panose="020F0302020204030204" pitchFamily="34" charset="0"/>
              </a:rPr>
            </a:br>
            <a:endParaRPr lang="fr-FR" b="1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050" name="Picture 2" descr="Promo GIFs - Obtenez le meilleur gif sur GIFER">
            <a:extLst>
              <a:ext uri="{FF2B5EF4-FFF2-40B4-BE49-F238E27FC236}">
                <a16:creationId xmlns:a16="http://schemas.microsoft.com/office/drawing/2014/main" id="{13333499-6FD1-0822-FDA7-F297A788D9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312" y="2924944"/>
            <a:ext cx="2872713" cy="129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5167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AUCHAN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1654328" cy="902946"/>
          </a:xfrm>
        </p:spPr>
        <p:txBody>
          <a:bodyPr/>
          <a:lstStyle/>
          <a:p>
            <a:r>
              <a:rPr lang="fr-FR" sz="1800" dirty="0"/>
              <a:t>Guide : Mise en avant d’un tuto pour le service de commande traiteur et partenariat avec un Chef étoilé pour élaborer un menu de Fête</a:t>
            </a:r>
          </a:p>
          <a:p>
            <a:r>
              <a:rPr lang="fr-FR" sz="1800" dirty="0"/>
              <a:t>Codes graphiques doré / bleu nuit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B3FDE46-8AD3-98B5-567F-B122EC996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" y="2660957"/>
            <a:ext cx="2313050" cy="319464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1342BBB-EC98-79BC-6165-27A984F59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6549" y="2240641"/>
            <a:ext cx="1963671" cy="272883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FAB4DD6-C0EC-93E7-71F3-978B5BB87C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4146" y="4048448"/>
            <a:ext cx="1963671" cy="265473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2CC2843-DEE8-2B7E-FA9E-735BDE584D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1843" y="2240641"/>
            <a:ext cx="2033967" cy="2841927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8A7B84A8-5FEF-FC80-BC81-AFAA625B39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39357" y="2240640"/>
            <a:ext cx="2112187" cy="2841927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8181FEB7-661F-25B4-0452-2761ABB6B8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07477" y="4048280"/>
            <a:ext cx="1963672" cy="2721921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1FD7368-64EA-913F-2E0F-F8ECB53D27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58195" y="4048280"/>
            <a:ext cx="1963671" cy="272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671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ALDI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3"/>
            <a:ext cx="11654328" cy="1181759"/>
          </a:xfrm>
        </p:spPr>
        <p:txBody>
          <a:bodyPr/>
          <a:lstStyle/>
          <a:p>
            <a:r>
              <a:rPr lang="fr-FR" sz="1800" dirty="0"/>
              <a:t>Guide : Univers coloriel noir / blanc / doré et traité graphique illustratif avec la reprise du sapin et du cadeau de Noël</a:t>
            </a:r>
          </a:p>
          <a:p>
            <a:r>
              <a:rPr lang="fr-FR" sz="1800" dirty="0"/>
              <a:t>Ambiance chic / haut de gamme sur fond noir / beige avec des touches de doré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8845011-6C3F-D144-FA1B-07F814567E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60957"/>
            <a:ext cx="2245826" cy="319464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7B740FD-7DAB-BE70-45BC-DD179AAB7D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8819" y="2240640"/>
            <a:ext cx="1927780" cy="272883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9DBBA6A-962B-FE6B-E41D-514A826BB4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8524" y="4048280"/>
            <a:ext cx="1900112" cy="2654899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6548388D-5BAA-E6BF-8A2C-9F074ADF84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1843" y="2240640"/>
            <a:ext cx="1976305" cy="2841927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8D53C955-E848-A4B2-2976-5BC9C42B6D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8146" y="4038540"/>
            <a:ext cx="1933720" cy="2739437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D5491A56-B721-7B51-2F87-524C2A39E0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9357" y="2242849"/>
            <a:ext cx="1976304" cy="2775965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8DEA169E-4EF3-CD9A-82DB-F4523D23F2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07477" y="4063505"/>
            <a:ext cx="1899393" cy="271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0175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CARREFOUR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3"/>
            <a:ext cx="11654328" cy="1181759"/>
          </a:xfrm>
        </p:spPr>
        <p:txBody>
          <a:bodyPr/>
          <a:lstStyle/>
          <a:p>
            <a:r>
              <a:rPr lang="fr-FR" sz="1800" dirty="0"/>
              <a:t>Défi anti-inflation : mécaniques promotionnelles attractives et couleurs festives Noël (rouge et doré)</a:t>
            </a:r>
          </a:p>
        </p:txBody>
      </p:sp>
      <p:pic>
        <p:nvPicPr>
          <p:cNvPr id="3074" name="Picture 2" descr="Catalogue Carrefour Hypermarchés - 01/12/2022 - 04/12/2022. Page 1.">
            <a:extLst>
              <a:ext uri="{FF2B5EF4-FFF2-40B4-BE49-F238E27FC236}">
                <a16:creationId xmlns:a16="http://schemas.microsoft.com/office/drawing/2014/main" id="{63318418-A039-C3C8-258D-069A57B07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56" y="1858957"/>
            <a:ext cx="1807058" cy="255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atalogue Carrefour Hypermarchés - 01/12/2022 - 04/12/2022 - Produits soldés - DVD, console de jeux. Page 2.">
            <a:extLst>
              <a:ext uri="{FF2B5EF4-FFF2-40B4-BE49-F238E27FC236}">
                <a16:creationId xmlns:a16="http://schemas.microsoft.com/office/drawing/2014/main" id="{E8445DD5-E0A3-CF5C-A143-DE5F368E1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4" y="4642611"/>
            <a:ext cx="1566157" cy="221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atalogue Carrefour Hypermarchés - 01/12/2022 - 04/12/2022 - Produits soldés - sushi, saumon fumé. Page 4.">
            <a:extLst>
              <a:ext uri="{FF2B5EF4-FFF2-40B4-BE49-F238E27FC236}">
                <a16:creationId xmlns:a16="http://schemas.microsoft.com/office/drawing/2014/main" id="{88218692-E288-6CAF-08FC-4C162C7F5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882" y="4621595"/>
            <a:ext cx="1566157" cy="221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atalogue Carrefour Hypermarchés - 01/12/2022 - 04/12/2022 - Produits soldés - bière, vin. Page 5.">
            <a:extLst>
              <a:ext uri="{FF2B5EF4-FFF2-40B4-BE49-F238E27FC236}">
                <a16:creationId xmlns:a16="http://schemas.microsoft.com/office/drawing/2014/main" id="{2647ECBC-F069-84DE-8F2C-9F62BB32C6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461" y="4625618"/>
            <a:ext cx="1566157" cy="221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atalogue Carrefour Hypermarchés - 01/12/2022 - 04/12/2022 - Produits soldés - four à micro-ondes, machine à coudre. Page 7.">
            <a:extLst>
              <a:ext uri="{FF2B5EF4-FFF2-40B4-BE49-F238E27FC236}">
                <a16:creationId xmlns:a16="http://schemas.microsoft.com/office/drawing/2014/main" id="{5569BEE7-16C6-8C4E-BDBE-2C3A6DC99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022" y="4642612"/>
            <a:ext cx="1566157" cy="221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atalogue Carrefour Hypermarchés - 01/12/2022 - 04/12/2022 - Produits soldés - calendrier de l'avent, Barbie, jouets, Playmobil, Lego, Lego Friends. Page 8.">
            <a:extLst>
              <a:ext uri="{FF2B5EF4-FFF2-40B4-BE49-F238E27FC236}">
                <a16:creationId xmlns:a16="http://schemas.microsoft.com/office/drawing/2014/main" id="{6AE07C73-5EFC-CFCC-1AC1-C68E02906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8426" y="4625619"/>
            <a:ext cx="1566156" cy="221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atalogue Carrefour Hypermarchés - 01/12/2022 - 04/12/2022 - Produits soldés - steak, viande de veau, viande de bœuf, cabillaud, moules. Page 9.">
            <a:extLst>
              <a:ext uri="{FF2B5EF4-FFF2-40B4-BE49-F238E27FC236}">
                <a16:creationId xmlns:a16="http://schemas.microsoft.com/office/drawing/2014/main" id="{54AB6BAD-C4F1-0BFB-BE68-8F525B75B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493" y="4621595"/>
            <a:ext cx="1569001" cy="221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Catalogue Carrefour Hypermarchés - 01/12/2022 - 04/12/2022 - Produits soldés - brioche pasquier, chocolat, chocolat au lait. Page 11.">
            <a:extLst>
              <a:ext uri="{FF2B5EF4-FFF2-40B4-BE49-F238E27FC236}">
                <a16:creationId xmlns:a16="http://schemas.microsoft.com/office/drawing/2014/main" id="{1BD7A09A-633E-3379-ACE5-FF790B07D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956" y="4625619"/>
            <a:ext cx="1566156" cy="2215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Catalogue Carrefour Hypermarchés - 06/12/2022 - 11/12/2022 - Produits soldés - linge de maison. Page 1.">
            <a:extLst>
              <a:ext uri="{FF2B5EF4-FFF2-40B4-BE49-F238E27FC236}">
                <a16:creationId xmlns:a16="http://schemas.microsoft.com/office/drawing/2014/main" id="{0C1A17F3-9C87-BACB-0284-0132C88C2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495" y="1858957"/>
            <a:ext cx="1855815" cy="2625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Catalogue Carrefour Hypermarchés - 13/12/2022 - 18/12/2022 - Produits soldés - four à micro-ondes. Page 1.">
            <a:extLst>
              <a:ext uri="{FF2B5EF4-FFF2-40B4-BE49-F238E27FC236}">
                <a16:creationId xmlns:a16="http://schemas.microsoft.com/office/drawing/2014/main" id="{5ED20A65-46B6-08EC-0861-086B932C3A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491" y="1858957"/>
            <a:ext cx="1807059" cy="255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Catalogue Carrefour Hypermarchés - 29/12/2022 - 31/12/2022 - Produits soldés - bière, vin. Page 1.">
            <a:extLst>
              <a:ext uri="{FF2B5EF4-FFF2-40B4-BE49-F238E27FC236}">
                <a16:creationId xmlns:a16="http://schemas.microsoft.com/office/drawing/2014/main" id="{C0638822-3C3E-BB83-8672-12ADCDE3C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210" y="1898223"/>
            <a:ext cx="1779299" cy="251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Catalogue Carrefour Hypermarchés - 20/12/2022 - 24/12/2022 - Produits soldés - vin. Page 1.">
            <a:extLst>
              <a:ext uri="{FF2B5EF4-FFF2-40B4-BE49-F238E27FC236}">
                <a16:creationId xmlns:a16="http://schemas.microsoft.com/office/drawing/2014/main" id="{DC1D37F0-72D5-DDD5-73B2-F6574DFBD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731" y="1898223"/>
            <a:ext cx="1779298" cy="251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7126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CARREFOUR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3"/>
            <a:ext cx="11654328" cy="425427"/>
          </a:xfrm>
        </p:spPr>
        <p:txBody>
          <a:bodyPr/>
          <a:lstStyle/>
          <a:p>
            <a:r>
              <a:rPr lang="fr-FR" sz="1800" dirty="0"/>
              <a:t>Spécial Cave : une sélection de vins par région</a:t>
            </a:r>
          </a:p>
        </p:txBody>
      </p:sp>
      <p:pic>
        <p:nvPicPr>
          <p:cNvPr id="2050" name="Picture 2" descr="Catalogue Carrefour Hypermarchés - 06/12/2022 - 31/12/2022. Page 1.">
            <a:extLst>
              <a:ext uri="{FF2B5EF4-FFF2-40B4-BE49-F238E27FC236}">
                <a16:creationId xmlns:a16="http://schemas.microsoft.com/office/drawing/2014/main" id="{72467FD9-4DD4-AF8C-49AF-194932A48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2204720"/>
            <a:ext cx="2806408" cy="350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atalogue Carrefour Hypermarchés - 06/12/2022 - 31/12/2022 - Produits soldés - Crémant d’Alsace, champagne, vin. Page 2.">
            <a:extLst>
              <a:ext uri="{FF2B5EF4-FFF2-40B4-BE49-F238E27FC236}">
                <a16:creationId xmlns:a16="http://schemas.microsoft.com/office/drawing/2014/main" id="{A397A1D5-7576-6A24-71FA-9A9E34523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299" y="1683392"/>
            <a:ext cx="2551453" cy="319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atalogue Carrefour Hypermarchés - 06/12/2022 - 31/12/2022 - Produits soldés - Bordeaux, vin rouge. Page 3.">
            <a:extLst>
              <a:ext uri="{FF2B5EF4-FFF2-40B4-BE49-F238E27FC236}">
                <a16:creationId xmlns:a16="http://schemas.microsoft.com/office/drawing/2014/main" id="{2FAA5EB9-BFF9-0390-1E8F-EF4B73DCC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304" y="3830241"/>
            <a:ext cx="2551453" cy="319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atalogue Carrefour Hypermarchés - 06/12/2022 - 31/12/2022 - Produits soldés - Cabernet Sauvignon. Page 6.">
            <a:extLst>
              <a:ext uri="{FF2B5EF4-FFF2-40B4-BE49-F238E27FC236}">
                <a16:creationId xmlns:a16="http://schemas.microsoft.com/office/drawing/2014/main" id="{E3B0D8EC-AE99-B738-B5DD-32EBDD547F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960" y="1686563"/>
            <a:ext cx="2551453" cy="319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atalogue Carrefour Hypermarchés - 06/12/2022 - 31/12/2022. Page 7.">
            <a:extLst>
              <a:ext uri="{FF2B5EF4-FFF2-40B4-BE49-F238E27FC236}">
                <a16:creationId xmlns:a16="http://schemas.microsoft.com/office/drawing/2014/main" id="{16A5BE17-59F3-C3D7-9933-4D02ECFBF5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547" y="3830241"/>
            <a:ext cx="2551453" cy="319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89775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CARREFOUR</a:t>
            </a:r>
          </a:p>
        </p:txBody>
      </p:sp>
      <p:pic>
        <p:nvPicPr>
          <p:cNvPr id="1026" name="Picture 2" descr="Catalogue Carrefour Hypermarchés - 29/11/2022 - 24/12/2022. Page 1.">
            <a:extLst>
              <a:ext uri="{FF2B5EF4-FFF2-40B4-BE49-F238E27FC236}">
                <a16:creationId xmlns:a16="http://schemas.microsoft.com/office/drawing/2014/main" id="{6E530037-664B-460E-5BE1-88C3D6A68D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483" y="1799279"/>
            <a:ext cx="2238676" cy="2238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atalogue Carrefour Hypermarchés - 29/12/2022 - 31/12/2022. Page 1.">
            <a:extLst>
              <a:ext uri="{FF2B5EF4-FFF2-40B4-BE49-F238E27FC236}">
                <a16:creationId xmlns:a16="http://schemas.microsoft.com/office/drawing/2014/main" id="{F8F2F144-0ACD-9298-4297-97A2833EB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869" y="1711088"/>
            <a:ext cx="1955142" cy="244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atalogue Carrefour Hypermarchés - 20/12/2022 - 31/12/2022 - Produits soldés - saumon, saumon fumé. Page 1.">
            <a:extLst>
              <a:ext uri="{FF2B5EF4-FFF2-40B4-BE49-F238E27FC236}">
                <a16:creationId xmlns:a16="http://schemas.microsoft.com/office/drawing/2014/main" id="{FDF011D1-9263-813E-07A4-73F773390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393" y="1711088"/>
            <a:ext cx="2451429" cy="245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atalogue Carrefour Hypermarchés - 13/12/2022 - 26/12/2022 - Produits soldés - Lafitte, champagne. Page 1.">
            <a:extLst>
              <a:ext uri="{FF2B5EF4-FFF2-40B4-BE49-F238E27FC236}">
                <a16:creationId xmlns:a16="http://schemas.microsoft.com/office/drawing/2014/main" id="{9E60D675-C221-FEDD-E755-C2D20D949C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205" y="1711088"/>
            <a:ext cx="1955142" cy="244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atalogue Carrefour Hypermarchés - 13/12/2022 - 26/12/2022 - Produits soldés - escargots, Nestlé, Lindor, Lanvin, Lindt, café capsules, pastis. Page 6.">
            <a:extLst>
              <a:ext uri="{FF2B5EF4-FFF2-40B4-BE49-F238E27FC236}">
                <a16:creationId xmlns:a16="http://schemas.microsoft.com/office/drawing/2014/main" id="{87C55E85-D7B6-9B92-2176-CA07685EF7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7" y="4162986"/>
            <a:ext cx="2090524" cy="261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45E2A3CC-BDA5-DA25-17F2-C068F64FF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3"/>
            <a:ext cx="11654328" cy="425427"/>
          </a:xfrm>
        </p:spPr>
        <p:txBody>
          <a:bodyPr/>
          <a:lstStyle/>
          <a:p>
            <a:r>
              <a:rPr lang="fr-FR" sz="1800" dirty="0"/>
              <a:t>Typo et stylisme doré, sapin rouge et vert, flairs lumineux et mécaniques promos </a:t>
            </a:r>
          </a:p>
        </p:txBody>
      </p:sp>
      <p:pic>
        <p:nvPicPr>
          <p:cNvPr id="1032" name="Picture 8" descr="Catalogue Carrefour Hypermarchés - 13/12/2022 - 26/12/2022 - Produits soldés - vin rouge, jeans. Page 9.">
            <a:extLst>
              <a:ext uri="{FF2B5EF4-FFF2-40B4-BE49-F238E27FC236}">
                <a16:creationId xmlns:a16="http://schemas.microsoft.com/office/drawing/2014/main" id="{19D0DE11-50E8-695D-D708-E94D5F50AD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097" y="4233637"/>
            <a:ext cx="2034020" cy="254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atalogue Carrefour Hypermarchés - 13/12/2022 - 26/12/2022 - Produits soldés - La Fournée Dorée, macarons, Tipiak, pâté en croûte, brochettes apéritifs, blini, saucisse, tarama, œufs. Page 13.">
            <a:extLst>
              <a:ext uri="{FF2B5EF4-FFF2-40B4-BE49-F238E27FC236}">
                <a16:creationId xmlns:a16="http://schemas.microsoft.com/office/drawing/2014/main" id="{58C7380F-652C-84E7-3F87-D8877812EE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462" y="4218023"/>
            <a:ext cx="2034019" cy="254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atalogue Carrefour Hypermarchés - 13/12/2022 - 26/12/2022 - Produits soldés - escargots, saumon, lotte, risotto, ecrasé de pommes. Page 17.">
            <a:extLst>
              <a:ext uri="{FF2B5EF4-FFF2-40B4-BE49-F238E27FC236}">
                <a16:creationId xmlns:a16="http://schemas.microsoft.com/office/drawing/2014/main" id="{202DD9ED-38D2-6561-7341-24B9310A5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240" y="4184717"/>
            <a:ext cx="2055765" cy="257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atalogue Carrefour Hypermarchés - 13/12/2022 - 26/12/2022 - Produits soldés - saumon, Labeyrie. Page 19.">
            <a:extLst>
              <a:ext uri="{FF2B5EF4-FFF2-40B4-BE49-F238E27FC236}">
                <a16:creationId xmlns:a16="http://schemas.microsoft.com/office/drawing/2014/main" id="{F6D5EE88-D648-8FD3-FB63-2A0A6ED87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052" y="4184718"/>
            <a:ext cx="2055765" cy="257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2978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CARREFOUR MARKET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3"/>
            <a:ext cx="11654328" cy="425427"/>
          </a:xfrm>
        </p:spPr>
        <p:txBody>
          <a:bodyPr/>
          <a:lstStyle/>
          <a:p>
            <a:r>
              <a:rPr lang="fr-FR" sz="1800" dirty="0"/>
              <a:t>Le Marché de Noël de nos régions Reflets de France : encart ‘L’histoire du terroir’ sur chaque produit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BF8DAE5-2258-80A5-E37E-61CE094E0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2493620"/>
            <a:ext cx="2867887" cy="331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e Marché de Noël de nos régions. Page 2">
            <a:extLst>
              <a:ext uri="{FF2B5EF4-FFF2-40B4-BE49-F238E27FC236}">
                <a16:creationId xmlns:a16="http://schemas.microsoft.com/office/drawing/2014/main" id="{EE6E4391-8588-81BD-DF1E-67B066112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567" y="1827742"/>
            <a:ext cx="2010729" cy="232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e Marché de Noël de nos régions. Page 9">
            <a:extLst>
              <a:ext uri="{FF2B5EF4-FFF2-40B4-BE49-F238E27FC236}">
                <a16:creationId xmlns:a16="http://schemas.microsoft.com/office/drawing/2014/main" id="{2327CBCD-FDB6-A4A4-EBBE-CCC8185250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817" y="1827743"/>
            <a:ext cx="2010729" cy="232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Le Marché de Noël de nos régions. Page 3">
            <a:extLst>
              <a:ext uri="{FF2B5EF4-FFF2-40B4-BE49-F238E27FC236}">
                <a16:creationId xmlns:a16="http://schemas.microsoft.com/office/drawing/2014/main" id="{6948F841-7419-64D7-4847-AD613D671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191" y="3869602"/>
            <a:ext cx="2010729" cy="232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Le Marché de Noël de nos régions. Page 12">
            <a:extLst>
              <a:ext uri="{FF2B5EF4-FFF2-40B4-BE49-F238E27FC236}">
                <a16:creationId xmlns:a16="http://schemas.microsoft.com/office/drawing/2014/main" id="{A05E699C-7B42-9B8C-CA73-CC2AF27903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5872" y="3869602"/>
            <a:ext cx="2010729" cy="232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Le Marché de Noël de nos régions. Page 14">
            <a:extLst>
              <a:ext uri="{FF2B5EF4-FFF2-40B4-BE49-F238E27FC236}">
                <a16:creationId xmlns:a16="http://schemas.microsoft.com/office/drawing/2014/main" id="{75395D02-BD19-ECC6-7DDD-D6E021DFD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498" y="1827742"/>
            <a:ext cx="1991393" cy="229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Le Marché de Noël de nos régions. Page 6">
            <a:extLst>
              <a:ext uri="{FF2B5EF4-FFF2-40B4-BE49-F238E27FC236}">
                <a16:creationId xmlns:a16="http://schemas.microsoft.com/office/drawing/2014/main" id="{4A201242-E268-7E5E-B2BB-D5B01FFFC2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4" t="15852" r="572" b="37926"/>
          <a:stretch/>
        </p:blipFill>
        <p:spPr bwMode="auto">
          <a:xfrm>
            <a:off x="9943122" y="3998167"/>
            <a:ext cx="2053469" cy="2321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1561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E.LECLERC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0972800" cy="648946"/>
          </a:xfrm>
        </p:spPr>
        <p:txBody>
          <a:bodyPr/>
          <a:lstStyle/>
          <a:p>
            <a:r>
              <a:rPr lang="fr-FR" sz="1800" dirty="0"/>
              <a:t>Prospectus travaillés en phases </a:t>
            </a:r>
            <a:r>
              <a:rPr lang="fr-FR" sz="1800" dirty="0" err="1"/>
              <a:t>reveal</a:t>
            </a:r>
            <a:r>
              <a:rPr lang="fr-FR" sz="1800" dirty="0"/>
              <a:t> et teasing et thématisés par semaine : préparatifs Noël / idées cadeaux / boissons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564FF00-8B6F-AF21-4B3E-9D1CD51E74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14" y="2233509"/>
            <a:ext cx="1493235" cy="244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atalogue E.Leclerc. Page 4. E">
            <a:extLst>
              <a:ext uri="{FF2B5EF4-FFF2-40B4-BE49-F238E27FC236}">
                <a16:creationId xmlns:a16="http://schemas.microsoft.com/office/drawing/2014/main" id="{52FEF8A1-AAF4-9D1A-3722-AEED02D34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069" y="4538029"/>
            <a:ext cx="1429770" cy="234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4D464982-51A2-19B9-8257-54565E9C26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718" y="2233509"/>
            <a:ext cx="1454714" cy="2447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4D73B02C-0AEB-A8CC-2C1F-10021EB3EC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843" y="2242810"/>
            <a:ext cx="1380551" cy="2286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6CEB708B-1ECB-1D90-C3B6-AD8784A7A2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769" y="2187091"/>
            <a:ext cx="2032000" cy="2447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id="{14DC82A2-926A-1348-E298-77467BBC0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206" y="2233510"/>
            <a:ext cx="1941647" cy="234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atalogue E.Leclerc. Page 12. E">
            <a:extLst>
              <a:ext uri="{FF2B5EF4-FFF2-40B4-BE49-F238E27FC236}">
                <a16:creationId xmlns:a16="http://schemas.microsoft.com/office/drawing/2014/main" id="{9FA807A5-BBC8-EDB8-8102-B886739CF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1460" y="4538029"/>
            <a:ext cx="1395509" cy="234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atalogue E.Leclerc. Page 3. E">
            <a:extLst>
              <a:ext uri="{FF2B5EF4-FFF2-40B4-BE49-F238E27FC236}">
                <a16:creationId xmlns:a16="http://schemas.microsoft.com/office/drawing/2014/main" id="{E11916AD-5256-9CBA-FC6A-179D5D4CC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259" y="4510468"/>
            <a:ext cx="1432461" cy="234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atalogue E.Leclerc. Page 18. E">
            <a:extLst>
              <a:ext uri="{FF2B5EF4-FFF2-40B4-BE49-F238E27FC236}">
                <a16:creationId xmlns:a16="http://schemas.microsoft.com/office/drawing/2014/main" id="{F2D534FC-9705-C29A-78EA-9E354335A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765" y="4508263"/>
            <a:ext cx="1432461" cy="234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D6C0CE7-7BB4-1A47-CF2C-55B47513F06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32622" y="2233508"/>
            <a:ext cx="1672068" cy="234758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65CB605-9626-C6CA-EAC6-7D501B52DE2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745729" y="4468424"/>
            <a:ext cx="1709622" cy="237293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1EAF3C1-864E-6B86-7F68-E0C9EE3D971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69707" y="4506736"/>
            <a:ext cx="1677372" cy="233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334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E.LECLERC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0972800" cy="1143000"/>
          </a:xfrm>
        </p:spPr>
        <p:txBody>
          <a:bodyPr/>
          <a:lstStyle/>
          <a:p>
            <a:r>
              <a:rPr lang="fr-FR" sz="1800" dirty="0"/>
              <a:t>Guide traiteur avec un univers marin très présent dès la couverture et l’édito et qui disparait avec la présentation des produits, pas uniquement du rayon poissonnerie.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69D50CE-4CE9-2459-5D84-A89DA3ED7B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3" y="2493621"/>
            <a:ext cx="2776684" cy="331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atalogue E.Leclerc. Page 6. E">
            <a:extLst>
              <a:ext uri="{FF2B5EF4-FFF2-40B4-BE49-F238E27FC236}">
                <a16:creationId xmlns:a16="http://schemas.microsoft.com/office/drawing/2014/main" id="{03FC4098-B9E6-F252-93BB-2B21B691A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746" y="1929036"/>
            <a:ext cx="1985735" cy="279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atalogue E.Leclerc. Page 7. E">
            <a:extLst>
              <a:ext uri="{FF2B5EF4-FFF2-40B4-BE49-F238E27FC236}">
                <a16:creationId xmlns:a16="http://schemas.microsoft.com/office/drawing/2014/main" id="{B24BFF52-669B-E5E9-DB6D-5D0765D8D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355" y="4048642"/>
            <a:ext cx="2346483" cy="279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atalogue E.Leclerc. Page 8. E">
            <a:extLst>
              <a:ext uri="{FF2B5EF4-FFF2-40B4-BE49-F238E27FC236}">
                <a16:creationId xmlns:a16="http://schemas.microsoft.com/office/drawing/2014/main" id="{E5F808AD-2C56-3D32-0731-C12E19542D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784" y="1909644"/>
            <a:ext cx="2346484" cy="279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atalogue E.Leclerc. Page 3. E">
            <a:extLst>
              <a:ext uri="{FF2B5EF4-FFF2-40B4-BE49-F238E27FC236}">
                <a16:creationId xmlns:a16="http://schemas.microsoft.com/office/drawing/2014/main" id="{A49F57E1-C6F5-6390-DEDD-B616355CB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853" y="1915256"/>
            <a:ext cx="2341777" cy="2792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atalogue E.Leclerc. Page 4. E">
            <a:extLst>
              <a:ext uri="{FF2B5EF4-FFF2-40B4-BE49-F238E27FC236}">
                <a16:creationId xmlns:a16="http://schemas.microsoft.com/office/drawing/2014/main" id="{C0A0CE79-67BB-374F-D611-48E8EE9037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360" y="4048642"/>
            <a:ext cx="2346483" cy="279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6460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COLRYUT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1694968" cy="405106"/>
          </a:xfrm>
        </p:spPr>
        <p:txBody>
          <a:bodyPr/>
          <a:lstStyle/>
          <a:p>
            <a:r>
              <a:rPr lang="fr-FR" sz="1800" dirty="0"/>
              <a:t>Phase teasing des Fêtes de fin d’année avec des focus festifs (surgelés, bûches, décorations de Noël..)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BA2F225-28A7-012D-E2C0-863958C99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33" y="1757224"/>
            <a:ext cx="1554339" cy="238805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C626EBF-E7DC-AFA3-0FCB-8503DEDF0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99" y="4425319"/>
            <a:ext cx="1543433" cy="2388057"/>
          </a:xfrm>
          <a:prstGeom prst="rect">
            <a:avLst/>
          </a:prstGeom>
        </p:spPr>
      </p:pic>
      <p:pic>
        <p:nvPicPr>
          <p:cNvPr id="4106" name="Picture 10" descr="Les préparatifs commencent. Page 2">
            <a:extLst>
              <a:ext uri="{FF2B5EF4-FFF2-40B4-BE49-F238E27FC236}">
                <a16:creationId xmlns:a16="http://schemas.microsoft.com/office/drawing/2014/main" id="{42E3FC18-EAC8-D6B7-713B-E141FB995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985" y="1757222"/>
            <a:ext cx="1554448" cy="238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Les préparatifs commencent. Page 3">
            <a:extLst>
              <a:ext uri="{FF2B5EF4-FFF2-40B4-BE49-F238E27FC236}">
                <a16:creationId xmlns:a16="http://schemas.microsoft.com/office/drawing/2014/main" id="{A12481F1-1EF0-894F-3FFA-B9BC53E4D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411" y="1757222"/>
            <a:ext cx="1554448" cy="238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Les préparatifs commencent. Page 18">
            <a:extLst>
              <a:ext uri="{FF2B5EF4-FFF2-40B4-BE49-F238E27FC236}">
                <a16:creationId xmlns:a16="http://schemas.microsoft.com/office/drawing/2014/main" id="{E753379F-1F0F-A822-056D-71FC844C0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838" y="1757222"/>
            <a:ext cx="1554448" cy="238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Les préparatifs commencent. Page 10">
            <a:extLst>
              <a:ext uri="{FF2B5EF4-FFF2-40B4-BE49-F238E27FC236}">
                <a16:creationId xmlns:a16="http://schemas.microsoft.com/office/drawing/2014/main" id="{F1BAF76D-6FF8-ED0B-4C15-C1AE466446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266" y="1757222"/>
            <a:ext cx="1554448" cy="238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Les préparatifs commencent. Page 20">
            <a:extLst>
              <a:ext uri="{FF2B5EF4-FFF2-40B4-BE49-F238E27FC236}">
                <a16:creationId xmlns:a16="http://schemas.microsoft.com/office/drawing/2014/main" id="{C7486582-68C0-F71C-7AD9-48B17812C3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7694" y="1757222"/>
            <a:ext cx="1554449" cy="238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En attendant Noël. Page 2">
            <a:extLst>
              <a:ext uri="{FF2B5EF4-FFF2-40B4-BE49-F238E27FC236}">
                <a16:creationId xmlns:a16="http://schemas.microsoft.com/office/drawing/2014/main" id="{9CD8622C-EFBF-12D4-629A-A5EFB859E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984" y="4425319"/>
            <a:ext cx="1572233" cy="243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En attendant Noël. Page 3">
            <a:extLst>
              <a:ext uri="{FF2B5EF4-FFF2-40B4-BE49-F238E27FC236}">
                <a16:creationId xmlns:a16="http://schemas.microsoft.com/office/drawing/2014/main" id="{64221C48-6072-0F72-3452-3E1DEEB97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850" y="4425318"/>
            <a:ext cx="1572233" cy="243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En attendant Noël. Page 4">
            <a:extLst>
              <a:ext uri="{FF2B5EF4-FFF2-40B4-BE49-F238E27FC236}">
                <a16:creationId xmlns:a16="http://schemas.microsoft.com/office/drawing/2014/main" id="{4A051DAC-CAE7-73E7-61BC-7EF5D43BD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033" y="4380525"/>
            <a:ext cx="1572233" cy="2432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0629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COLRYUT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1186968" cy="370678"/>
          </a:xfrm>
        </p:spPr>
        <p:txBody>
          <a:bodyPr/>
          <a:lstStyle/>
          <a:p>
            <a:r>
              <a:rPr lang="fr-FR" sz="1800" dirty="0"/>
              <a:t>Code noir/rouge avec des touches de dorées et des typographiques qui font écho à univers fantastique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C991EAA9-623A-1068-5397-3030CB8B6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307" y="2518924"/>
            <a:ext cx="1628313" cy="251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C16A14A5-618E-3EE9-62E6-412B7AF4D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1" y="4337139"/>
            <a:ext cx="1669138" cy="2519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Les délices de Noel. Page 2">
            <a:extLst>
              <a:ext uri="{FF2B5EF4-FFF2-40B4-BE49-F238E27FC236}">
                <a16:creationId xmlns:a16="http://schemas.microsoft.com/office/drawing/2014/main" id="{CCAD9F89-9E79-61B1-0CCD-9735F0CC5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650" y="2020659"/>
            <a:ext cx="1497132" cy="231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3398F97E-C0EC-742B-931A-19DD6C60C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8" y="1733298"/>
            <a:ext cx="1635943" cy="253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Les délices de Noel. Page 6">
            <a:extLst>
              <a:ext uri="{FF2B5EF4-FFF2-40B4-BE49-F238E27FC236}">
                <a16:creationId xmlns:a16="http://schemas.microsoft.com/office/drawing/2014/main" id="{2E4D4741-58EB-7A67-8463-0803A5809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734" y="4438625"/>
            <a:ext cx="1497133" cy="231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Les délices de Noel. Page 15">
            <a:extLst>
              <a:ext uri="{FF2B5EF4-FFF2-40B4-BE49-F238E27FC236}">
                <a16:creationId xmlns:a16="http://schemas.microsoft.com/office/drawing/2014/main" id="{F58603D1-04D9-3F03-08EA-8526FD9348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867" y="2020659"/>
            <a:ext cx="1497133" cy="231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A table pour Noêl. Page 5">
            <a:extLst>
              <a:ext uri="{FF2B5EF4-FFF2-40B4-BE49-F238E27FC236}">
                <a16:creationId xmlns:a16="http://schemas.microsoft.com/office/drawing/2014/main" id="{DAF97EA3-FDA4-B23C-1F40-35B2CE2B0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981" y="4394000"/>
            <a:ext cx="1560834" cy="241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A table pour Noêl. Page 11">
            <a:extLst>
              <a:ext uri="{FF2B5EF4-FFF2-40B4-BE49-F238E27FC236}">
                <a16:creationId xmlns:a16="http://schemas.microsoft.com/office/drawing/2014/main" id="{DD1EDCB2-7DDB-0F08-B4EB-34B178C08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506" y="2020659"/>
            <a:ext cx="1494452" cy="231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A table pour Noêl. Page 14">
            <a:extLst>
              <a:ext uri="{FF2B5EF4-FFF2-40B4-BE49-F238E27FC236}">
                <a16:creationId xmlns:a16="http://schemas.microsoft.com/office/drawing/2014/main" id="{EEE73713-B443-53B0-05D5-47F89ACCDF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382" y="4366636"/>
            <a:ext cx="1563634" cy="241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Joyeuses Fetes. Page 12">
            <a:extLst>
              <a:ext uri="{FF2B5EF4-FFF2-40B4-BE49-F238E27FC236}">
                <a16:creationId xmlns:a16="http://schemas.microsoft.com/office/drawing/2014/main" id="{EA3FB996-A6D8-F183-D9B3-8F6D50B000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6199" y="2020659"/>
            <a:ext cx="1534668" cy="231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75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65109" y="-19879"/>
            <a:ext cx="10455463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UNE OPERATION 100% PROMO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lvl="0" algn="ctr">
              <a:defRPr/>
            </a:pPr>
            <a:r>
              <a:rPr kumimoji="0" lang="fr-FR" sz="24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1 vignette par tranche de panier de 20€</a:t>
            </a:r>
          </a:p>
          <a:p>
            <a:pPr lvl="0" algn="ctr">
              <a:defRPr/>
            </a:pPr>
            <a:r>
              <a:rPr lang="fr-FR" sz="2400" b="1" spc="300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1 vignette par produit partenaire</a:t>
            </a:r>
          </a:p>
          <a:p>
            <a:pPr lvl="0" algn="ctr">
              <a:defRPr/>
            </a:pPr>
            <a:endParaRPr lang="fr-FR" sz="2400" dirty="0">
              <a:solidFill>
                <a:prstClr val="black"/>
              </a:solidFill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lvl="0" algn="ctr">
              <a:defRPr/>
            </a:pPr>
            <a:r>
              <a:rPr lang="fr-FR" sz="2400" b="1" spc="300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Dés que le collector est complet soit 25 vignettes </a:t>
            </a:r>
            <a:br>
              <a:rPr lang="fr-FR" sz="2400" b="1" spc="300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</a:br>
            <a:r>
              <a:rPr lang="fr-FR" sz="2400" b="1" spc="300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  <a:sym typeface="Wingdings" panose="05000000000000000000" pitchFamily="2" charset="2"/>
              </a:rPr>
              <a:t> 10€ en cagnotte</a:t>
            </a:r>
            <a:b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</a:b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285744" marR="0" lvl="0" indent="-285744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B2B457AA-CD1D-41B8-B404-C257F12C1B70}"/>
              </a:ext>
            </a:extLst>
          </p:cNvPr>
          <p:cNvSpPr/>
          <p:nvPr/>
        </p:nvSpPr>
        <p:spPr>
          <a:xfrm flipV="1">
            <a:off x="1864720" y="2636912"/>
            <a:ext cx="8256240" cy="605507"/>
          </a:xfrm>
          <a:prstGeom prst="triangle">
            <a:avLst/>
          </a:prstGeom>
          <a:solidFill>
            <a:srgbClr val="017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02199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COLRYUT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4"/>
            <a:ext cx="10972800" cy="464686"/>
          </a:xfrm>
        </p:spPr>
        <p:txBody>
          <a:bodyPr/>
          <a:lstStyle/>
          <a:p>
            <a:r>
              <a:rPr lang="fr-FR" sz="1800" dirty="0"/>
              <a:t>Editions spéciales ‘Foire aux vins’ et ‘Foire aux spiritueux’ pour les Fêtes de fin d’année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5FCF207-5B80-CA7B-807B-E99334B31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862" y="1703547"/>
            <a:ext cx="1616248" cy="2483168"/>
          </a:xfrm>
          <a:prstGeom prst="rect">
            <a:avLst/>
          </a:prstGeom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36123A78-BD44-BCF2-89E8-DBC296229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478" y="4308106"/>
            <a:ext cx="1616248" cy="250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Foire aux Vins. Page 5">
            <a:extLst>
              <a:ext uri="{FF2B5EF4-FFF2-40B4-BE49-F238E27FC236}">
                <a16:creationId xmlns:a16="http://schemas.microsoft.com/office/drawing/2014/main" id="{BE581859-70F3-EE0D-9544-1DABA7E16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107" y="4308105"/>
            <a:ext cx="1616248" cy="250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oire aux Vins. Page 4">
            <a:extLst>
              <a:ext uri="{FF2B5EF4-FFF2-40B4-BE49-F238E27FC236}">
                <a16:creationId xmlns:a16="http://schemas.microsoft.com/office/drawing/2014/main" id="{D091AED0-FDEB-CCD3-066A-D8FCEB054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025" y="4308106"/>
            <a:ext cx="1645036" cy="254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oire aux Vins. Page 10">
            <a:extLst>
              <a:ext uri="{FF2B5EF4-FFF2-40B4-BE49-F238E27FC236}">
                <a16:creationId xmlns:a16="http://schemas.microsoft.com/office/drawing/2014/main" id="{E0595CC6-7029-AFFA-4A66-EA115C1EA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820" y="4308105"/>
            <a:ext cx="1616248" cy="250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Foire aux Vins. Page 9">
            <a:extLst>
              <a:ext uri="{FF2B5EF4-FFF2-40B4-BE49-F238E27FC236}">
                <a16:creationId xmlns:a16="http://schemas.microsoft.com/office/drawing/2014/main" id="{E5C3DB2A-3982-CDB9-0A2E-FE0DD4346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422" y="4308105"/>
            <a:ext cx="1645037" cy="254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Foire aux Vins. Page 12">
            <a:extLst>
              <a:ext uri="{FF2B5EF4-FFF2-40B4-BE49-F238E27FC236}">
                <a16:creationId xmlns:a16="http://schemas.microsoft.com/office/drawing/2014/main" id="{72E288EF-AC23-A2E8-F9FD-F7EDBFE3C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9429" y="4308104"/>
            <a:ext cx="1645037" cy="254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Prix·Qualité. Page 2">
            <a:extLst>
              <a:ext uri="{FF2B5EF4-FFF2-40B4-BE49-F238E27FC236}">
                <a16:creationId xmlns:a16="http://schemas.microsoft.com/office/drawing/2014/main" id="{F88CB202-7BB7-7FC9-DC9B-96417CB704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416" y="1703547"/>
            <a:ext cx="1630746" cy="250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Prix·Qualité. Page 4">
            <a:extLst>
              <a:ext uri="{FF2B5EF4-FFF2-40B4-BE49-F238E27FC236}">
                <a16:creationId xmlns:a16="http://schemas.microsoft.com/office/drawing/2014/main" id="{2C141412-ECA6-6D05-F1B3-EBB3A4F2F2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542" y="1725735"/>
            <a:ext cx="1616358" cy="248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Prix·Qualité. Page 6">
            <a:extLst>
              <a:ext uri="{FF2B5EF4-FFF2-40B4-BE49-F238E27FC236}">
                <a16:creationId xmlns:a16="http://schemas.microsoft.com/office/drawing/2014/main" id="{8D66397A-2124-278B-1201-09AB50766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280" y="1775378"/>
            <a:ext cx="1616358" cy="248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Prix·Qualité. Page 7">
            <a:extLst>
              <a:ext uri="{FF2B5EF4-FFF2-40B4-BE49-F238E27FC236}">
                <a16:creationId xmlns:a16="http://schemas.microsoft.com/office/drawing/2014/main" id="{4703A823-ABA2-DC1B-4EE2-281D4F40F7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944" y="1725820"/>
            <a:ext cx="1616248" cy="248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2040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MONOPRIX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5"/>
            <a:ext cx="10972800" cy="516866"/>
          </a:xfrm>
        </p:spPr>
        <p:txBody>
          <a:bodyPr/>
          <a:lstStyle/>
          <a:p>
            <a:r>
              <a:rPr lang="fr-FR" sz="1800" dirty="0"/>
              <a:t>1 prospectus par thématique (jouets / cadeaux / plats festifs) avec une même DA et des déclinaisons de codes couleurs</a:t>
            </a:r>
          </a:p>
        </p:txBody>
      </p:sp>
      <p:pic>
        <p:nvPicPr>
          <p:cNvPr id="1026" name="Picture 2" descr="Catalogue Monoprix - 20/10/2022 - 31/12/2022. Page 1.">
            <a:extLst>
              <a:ext uri="{FF2B5EF4-FFF2-40B4-BE49-F238E27FC236}">
                <a16:creationId xmlns:a16="http://schemas.microsoft.com/office/drawing/2014/main" id="{503A9136-38A0-A49E-D2F8-37DA05BDC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21" y="1884680"/>
            <a:ext cx="2243126" cy="25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atalogue Monoprix - 23/11/2022 - 01/01/2023. Page 1.">
            <a:extLst>
              <a:ext uri="{FF2B5EF4-FFF2-40B4-BE49-F238E27FC236}">
                <a16:creationId xmlns:a16="http://schemas.microsoft.com/office/drawing/2014/main" id="{78DC6E92-6647-3A52-5D80-48FF1803A8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660" y="1884681"/>
            <a:ext cx="2203699" cy="25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atalogue Monoprix - 30/11/2022 - 31/12/2022. Page 1.">
            <a:extLst>
              <a:ext uri="{FF2B5EF4-FFF2-40B4-BE49-F238E27FC236}">
                <a16:creationId xmlns:a16="http://schemas.microsoft.com/office/drawing/2014/main" id="{73364C3C-89EE-25E6-3128-5464B927F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771" y="1884680"/>
            <a:ext cx="2203699" cy="25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atalogue Monoprix - 16/12/2022 - 03/01/2023 - Produits soldés - oreiller. Page 1.">
            <a:extLst>
              <a:ext uri="{FF2B5EF4-FFF2-40B4-BE49-F238E27FC236}">
                <a16:creationId xmlns:a16="http://schemas.microsoft.com/office/drawing/2014/main" id="{4D514FAD-C066-B17C-A83E-C6B3FE3DFA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631" y="1889761"/>
            <a:ext cx="1751490" cy="25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atalogue Monoprix - 21/12/2022 - 31/12/2022 - Produits soldés - blini. Page 1.">
            <a:extLst>
              <a:ext uri="{FF2B5EF4-FFF2-40B4-BE49-F238E27FC236}">
                <a16:creationId xmlns:a16="http://schemas.microsoft.com/office/drawing/2014/main" id="{75E14948-5078-1B1E-50CE-0E4308ABB9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021" y="1879599"/>
            <a:ext cx="1754938" cy="258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atalogue Monoprix - 30/11/2022 - 31/12/2022 - Produits soldés - pain, bûche glacée, chapon, houmous, Comté, Fourme d'Ambert, Saint-Félicien, sorbet, biscuits, flûte. Page 4.">
            <a:extLst>
              <a:ext uri="{FF2B5EF4-FFF2-40B4-BE49-F238E27FC236}">
                <a16:creationId xmlns:a16="http://schemas.microsoft.com/office/drawing/2014/main" id="{C69B0E8D-00BC-644B-347F-8559BEBC4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75" y="4608653"/>
            <a:ext cx="1876053" cy="220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atalogue Monoprix - 30/11/2022 - 31/12/2022. Page 8.">
            <a:extLst>
              <a:ext uri="{FF2B5EF4-FFF2-40B4-BE49-F238E27FC236}">
                <a16:creationId xmlns:a16="http://schemas.microsoft.com/office/drawing/2014/main" id="{F944C1BB-E96E-E3E2-F8AD-8861B1488A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346" y="4608652"/>
            <a:ext cx="1876053" cy="220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atalogue Monoprix - 30/11/2022 - 31/12/2022 - Produits soldés - truffe, foie gras, tarama, poivre vert. Page 9.">
            <a:extLst>
              <a:ext uri="{FF2B5EF4-FFF2-40B4-BE49-F238E27FC236}">
                <a16:creationId xmlns:a16="http://schemas.microsoft.com/office/drawing/2014/main" id="{20D38E03-C464-3AC6-522A-3F10001E1B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217" y="4608652"/>
            <a:ext cx="1890344" cy="2204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atalogue Monoprix - 30/11/2022 - 31/12/2022 - Produits soldés - bouchées, escargots, homard, tourteau, langouste, velouté, brochettes apéritifs, petit pois, truffes. Page 18.">
            <a:extLst>
              <a:ext uri="{FF2B5EF4-FFF2-40B4-BE49-F238E27FC236}">
                <a16:creationId xmlns:a16="http://schemas.microsoft.com/office/drawing/2014/main" id="{65A859C2-7321-DD64-5441-42D78BA2B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379" y="4608652"/>
            <a:ext cx="1876053" cy="220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atalogue Monoprix - 30/11/2022 - 31/12/2022 - Produits soldés - pain d’épices, foie gras, foie gras d’oie. Page 20.">
            <a:extLst>
              <a:ext uri="{FF2B5EF4-FFF2-40B4-BE49-F238E27FC236}">
                <a16:creationId xmlns:a16="http://schemas.microsoft.com/office/drawing/2014/main" id="{BC928621-B6A1-B075-2E39-DA656ECA3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268" y="4608652"/>
            <a:ext cx="1914027" cy="2249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atalogue Monoprix - 30/11/2022 - 31/12/2022 - Produits soldés - potimarron. Page 28.">
            <a:extLst>
              <a:ext uri="{FF2B5EF4-FFF2-40B4-BE49-F238E27FC236}">
                <a16:creationId xmlns:a16="http://schemas.microsoft.com/office/drawing/2014/main" id="{2F43D431-0A0B-9AF7-2D75-7FFE7139B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5131" y="4608652"/>
            <a:ext cx="1876054" cy="220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5178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LIDL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5"/>
            <a:ext cx="10972800" cy="516866"/>
          </a:xfrm>
        </p:spPr>
        <p:txBody>
          <a:bodyPr/>
          <a:lstStyle/>
          <a:p>
            <a:r>
              <a:rPr lang="fr-FR" sz="1800" dirty="0"/>
              <a:t>Univers coloriel vert sapin et ajout de stylisme doré et de guirlandes lumineuses aux lumières chaudes</a:t>
            </a:r>
          </a:p>
        </p:txBody>
      </p:sp>
      <p:pic>
        <p:nvPicPr>
          <p:cNvPr id="2050" name="Picture 2" descr="Catalogue Lidl - 07/12/2022 - 13/12/2022 - Produits soldés - radiateur, bananes, pintade, souris d'agneau, crevettes, La Raclette, mousse au chocolat, jus, thym. Page 1.">
            <a:extLst>
              <a:ext uri="{FF2B5EF4-FFF2-40B4-BE49-F238E27FC236}">
                <a16:creationId xmlns:a16="http://schemas.microsoft.com/office/drawing/2014/main" id="{837D4865-4F67-4936-C85F-13B84B73DE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9855" y="1627992"/>
            <a:ext cx="1748876" cy="2915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atalogue Lidl - 14/12/2022 - 20/12/2022 - Produits soldés - clémentines, viande de dinde, caviar, champagne. Page 1.">
            <a:extLst>
              <a:ext uri="{FF2B5EF4-FFF2-40B4-BE49-F238E27FC236}">
                <a16:creationId xmlns:a16="http://schemas.microsoft.com/office/drawing/2014/main" id="{4B71D887-9BFF-4E88-DE5B-6446A4E9F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9486" y="1627992"/>
            <a:ext cx="1748876" cy="291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atalogue Lidl - 21/12/2022 - 27/12/2022 - Produits soldés - pintade, champagne, housse, matelas. Page 1.">
            <a:extLst>
              <a:ext uri="{FF2B5EF4-FFF2-40B4-BE49-F238E27FC236}">
                <a16:creationId xmlns:a16="http://schemas.microsoft.com/office/drawing/2014/main" id="{AA64E287-409F-FBCC-563F-0E491ABE8B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17" y="1627992"/>
            <a:ext cx="1748877" cy="291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atalogue Lidl - 28/12/2022 - 03/01/2023 - Produits soldés - mangue, chapon, crevettes, champagne, Ariel, lessive. Page 1.">
            <a:extLst>
              <a:ext uri="{FF2B5EF4-FFF2-40B4-BE49-F238E27FC236}">
                <a16:creationId xmlns:a16="http://schemas.microsoft.com/office/drawing/2014/main" id="{E2B78D01-E189-DE67-E8C6-F091D14F8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8749" y="1627992"/>
            <a:ext cx="1748876" cy="291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atalogue Lidl - 07/12/2022 - 13/12/2022 - Produits soldés - carré de porcelet, paupiette, pintade, viande hachée, cabillaud, limande. Page 2.">
            <a:extLst>
              <a:ext uri="{FF2B5EF4-FFF2-40B4-BE49-F238E27FC236}">
                <a16:creationId xmlns:a16="http://schemas.microsoft.com/office/drawing/2014/main" id="{73AF6FDD-7584-E954-6483-657962210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263" y="4580442"/>
            <a:ext cx="1344097" cy="224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atalogue Lidl - 07/12/2022 - 13/12/2022 - Produits soldés - œufs, biscuits, sablés. Page 4.">
            <a:extLst>
              <a:ext uri="{FF2B5EF4-FFF2-40B4-BE49-F238E27FC236}">
                <a16:creationId xmlns:a16="http://schemas.microsoft.com/office/drawing/2014/main" id="{50DE3B63-AFFD-5467-FEA3-5E8587A91A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580442"/>
            <a:ext cx="1344097" cy="224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atalogue Lidl - 14/12/2022 - 20/12/2022 - Produits soldés - échalotes, bulot, huître, pavés de saumon. Page 2.">
            <a:extLst>
              <a:ext uri="{FF2B5EF4-FFF2-40B4-BE49-F238E27FC236}">
                <a16:creationId xmlns:a16="http://schemas.microsoft.com/office/drawing/2014/main" id="{4A39E203-4351-0ECF-23DB-0C14B25F0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867" y="4580442"/>
            <a:ext cx="1344097" cy="224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atalogue Lidl - 14/12/2022 - 20/12/2022 - Produits soldés - Labeyrie, foie gras, blini, terrine, saumon fumé, œufs, apéritif. Page 5.">
            <a:extLst>
              <a:ext uri="{FF2B5EF4-FFF2-40B4-BE49-F238E27FC236}">
                <a16:creationId xmlns:a16="http://schemas.microsoft.com/office/drawing/2014/main" id="{254B349B-3D8B-B415-AAF6-F6C27245C7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134" y="4580442"/>
            <a:ext cx="1366007" cy="2277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atalogue Lidl - 07/12/2022 - 13/12/2022 - Produits soldés - Labeyrie. Page 6.">
            <a:extLst>
              <a:ext uri="{FF2B5EF4-FFF2-40B4-BE49-F238E27FC236}">
                <a16:creationId xmlns:a16="http://schemas.microsoft.com/office/drawing/2014/main" id="{B7BE7A01-CBC7-0E2B-5F30-63D0A01F5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312" y="4580440"/>
            <a:ext cx="1344098" cy="224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atalogue Lidl - 14/12/2022 - 20/12/2022 - Produits soldés - petit four, crabe, Labeyrie, rillettes, blini, houmous, tzatziki, tarama, saumon fumé, fromage, fromage frais, guacamole. Page 9.">
            <a:extLst>
              <a:ext uri="{FF2B5EF4-FFF2-40B4-BE49-F238E27FC236}">
                <a16:creationId xmlns:a16="http://schemas.microsoft.com/office/drawing/2014/main" id="{5A7E2086-A661-6816-BC83-BC637A249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578" y="4616974"/>
            <a:ext cx="1344097" cy="224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669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B15486-2EC1-4412-8C53-BFB073283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44624"/>
            <a:ext cx="10972800" cy="1143000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LIDL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EDC620-5715-4276-BA5B-C778CC2B3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352" y="1261135"/>
            <a:ext cx="10972800" cy="516866"/>
          </a:xfrm>
        </p:spPr>
        <p:txBody>
          <a:bodyPr/>
          <a:lstStyle/>
          <a:p>
            <a:r>
              <a:rPr lang="fr-FR" sz="1800" dirty="0"/>
              <a:t>Guide avec une multitude de recettes avec des produits Lidl</a:t>
            </a:r>
          </a:p>
        </p:txBody>
      </p:sp>
      <p:pic>
        <p:nvPicPr>
          <p:cNvPr id="3074" name="Picture 2" descr="Catalogue Lidl - 21/11/2022 - 31/12/2022 - Produits soldés - jeu, panais, fruits séchés, assiette. Page 1.">
            <a:extLst>
              <a:ext uri="{FF2B5EF4-FFF2-40B4-BE49-F238E27FC236}">
                <a16:creationId xmlns:a16="http://schemas.microsoft.com/office/drawing/2014/main" id="{EB452BEF-8A5F-66DF-7C69-9E54266D5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1950719"/>
            <a:ext cx="2973070" cy="4170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atalogue Lidl - 21/11/2022 - 31/12/2022 - Produits soldés - table, panais, magazine, maison. Page 3.">
            <a:extLst>
              <a:ext uri="{FF2B5EF4-FFF2-40B4-BE49-F238E27FC236}">
                <a16:creationId xmlns:a16="http://schemas.microsoft.com/office/drawing/2014/main" id="{1AEAB6F8-8DFE-5925-1143-7BCA2D748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210" y="1658291"/>
            <a:ext cx="1818170" cy="255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atalogue Lidl - 21/11/2022 - 31/12/2022 - Produits soldés - père noël. Page 6.">
            <a:extLst>
              <a:ext uri="{FF2B5EF4-FFF2-40B4-BE49-F238E27FC236}">
                <a16:creationId xmlns:a16="http://schemas.microsoft.com/office/drawing/2014/main" id="{7D8BE108-D904-F21A-3F9E-4AE7FED5C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752" y="1658291"/>
            <a:ext cx="1818170" cy="255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atalogue Lidl - 21/11/2022 - 31/12/2022 - Produits soldés - pommes de terre, pot-au-feu, viande hachée, pavés de saumon, emmental, fromage râpé, œufs, pâte feuilletée, tartufata, papier cuisson, saladier, planche à découper, fouet, cuillère, mixeur. Page 8.">
            <a:extLst>
              <a:ext uri="{FF2B5EF4-FFF2-40B4-BE49-F238E27FC236}">
                <a16:creationId xmlns:a16="http://schemas.microsoft.com/office/drawing/2014/main" id="{348121EB-0445-55C0-D8FA-4A205CA67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210" y="4299891"/>
            <a:ext cx="1818170" cy="255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atalogue Lidl - 21/11/2022 - 31/12/2022 - Produits soldés - poêle, chapon, bouillon, assiette, saladier, cocotte. Page 9.">
            <a:extLst>
              <a:ext uri="{FF2B5EF4-FFF2-40B4-BE49-F238E27FC236}">
                <a16:creationId xmlns:a16="http://schemas.microsoft.com/office/drawing/2014/main" id="{4CB82380-929A-40BD-EB80-C2CDC4EDC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752" y="4299890"/>
            <a:ext cx="1818170" cy="255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atalogue Lidl - 21/11/2022 - 31/12/2022 - Produits soldés - échalotes, tartelettes, velouté, fromage frais, crème épaisse, bouillon, assiette, fourchette, fleur. Page 13.">
            <a:extLst>
              <a:ext uri="{FF2B5EF4-FFF2-40B4-BE49-F238E27FC236}">
                <a16:creationId xmlns:a16="http://schemas.microsoft.com/office/drawing/2014/main" id="{7B262D05-9E6B-D520-0CF1-E1939E1AC6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294" y="1658291"/>
            <a:ext cx="1818171" cy="255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Catalogue Lidl - 21/11/2022 - 31/12/2022 - Produits soldés - alcool, pommes de terre, toast, blini, caviar, vodka. Page 19.">
            <a:extLst>
              <a:ext uri="{FF2B5EF4-FFF2-40B4-BE49-F238E27FC236}">
                <a16:creationId xmlns:a16="http://schemas.microsoft.com/office/drawing/2014/main" id="{E2413B0E-83EC-20A8-4D3A-1BA00AF9C1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294" y="4297679"/>
            <a:ext cx="1818170" cy="255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atalogue Lidl - 21/11/2022 - 31/12/2022 - Produits soldés - crevettes, truite, Arc en ciel. Page 20.">
            <a:extLst>
              <a:ext uri="{FF2B5EF4-FFF2-40B4-BE49-F238E27FC236}">
                <a16:creationId xmlns:a16="http://schemas.microsoft.com/office/drawing/2014/main" id="{616E7E50-0808-82DB-87C2-EB944EE739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4836" y="1658290"/>
            <a:ext cx="1818169" cy="25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atalogue Lidl - 21/11/2022 - 31/12/2022 - Produits soldés - sucre. Page 22.">
            <a:extLst>
              <a:ext uri="{FF2B5EF4-FFF2-40B4-BE49-F238E27FC236}">
                <a16:creationId xmlns:a16="http://schemas.microsoft.com/office/drawing/2014/main" id="{091407FA-C94E-2A04-3AD8-F3D6F07237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4836" y="4297681"/>
            <a:ext cx="1818169" cy="255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09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BBB8FEA3-A21D-DE6D-AAB6-FC9DBD1C2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1504" y="4077072"/>
            <a:ext cx="11449272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Tx/>
              <a:buNone/>
            </a:pPr>
            <a:endParaRPr lang="fr-FR" altLang="fr-FR" sz="2400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Développer la dynamique commerçante </a:t>
            </a:r>
            <a:b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et  renforcer l’impact à travers </a:t>
            </a:r>
            <a:b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</a:br>
            <a: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un code créatif fort, propriétaire qui nourrit l’image de l’enseigne</a:t>
            </a:r>
          </a:p>
          <a:p>
            <a:pPr marL="0" indent="0">
              <a:buFontTx/>
              <a:buNone/>
            </a:pPr>
            <a:r>
              <a:rPr lang="fr-FR" sz="2400" b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 </a:t>
            </a:r>
            <a:endParaRPr lang="fr-FR" sz="1800" dirty="0">
              <a:latin typeface="Avenir Next LT Pro" panose="020B0504020202020204" pitchFamily="34" charset="0"/>
            </a:endParaRPr>
          </a:p>
          <a:p>
            <a:pPr lvl="1">
              <a:buFont typeface="Wingdings" panose="05000000000000000000" pitchFamily="2" charset="2"/>
              <a:buNone/>
            </a:pPr>
            <a:endParaRPr lang="fr-FR" altLang="fr-FR" sz="1800" b="1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0D79661-4B0B-7414-F237-E4E235FF64E8}"/>
              </a:ext>
            </a:extLst>
          </p:cNvPr>
          <p:cNvSpPr txBox="1"/>
          <p:nvPr/>
        </p:nvSpPr>
        <p:spPr>
          <a:xfrm>
            <a:off x="479376" y="0"/>
            <a:ext cx="9361040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r>
              <a:rPr lang="fr-FR" sz="3600" b="1" dirty="0">
                <a:latin typeface="Playfair Display" panose="00000500000000000000" pitchFamily="2" charset="0"/>
              </a:rPr>
              <a:t>Que représente la rentrée pour Supermarché Match ?</a:t>
            </a:r>
            <a:br>
              <a:rPr lang="fr-FR" sz="3600" b="1" dirty="0">
                <a:latin typeface="Playfair Display" panose="00000500000000000000" pitchFamily="2" charset="0"/>
              </a:rPr>
            </a:br>
            <a:endParaRPr lang="fr-FR" sz="2800" b="1" dirty="0">
              <a:latin typeface="Playfair Display" panose="00000500000000000000" pitchFamily="2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Noël, un </a:t>
            </a:r>
            <a:r>
              <a:rPr lang="fr-FR" sz="2400" b="1" dirty="0">
                <a:latin typeface="Avenir Next LT Pro" panose="020B0504020202020204" pitchFamily="34" charset="0"/>
              </a:rPr>
              <a:t>temps fort particulièrement stratégique pour Supermarché Match </a:t>
            </a:r>
            <a:r>
              <a:rPr lang="fr-FR" sz="2400" dirty="0">
                <a:latin typeface="Avenir Next LT Pro" panose="020B0504020202020204" pitchFamily="34" charset="0"/>
              </a:rPr>
              <a:t>car il correspond à un moment commercial naturellement important et c’est également pour l’enseigne un moment clé pour valoriser ses atouts : </a:t>
            </a:r>
            <a:r>
              <a:rPr lang="fr-FR" sz="2400" dirty="0" err="1">
                <a:latin typeface="Avenir Next LT Pro" panose="020B0504020202020204" pitchFamily="34" charset="0"/>
              </a:rPr>
              <a:t>qualite</a:t>
            </a:r>
            <a:r>
              <a:rPr lang="fr-FR" sz="2400" dirty="0">
                <a:latin typeface="Avenir Next LT Pro" panose="020B0504020202020204" pitchFamily="34" charset="0"/>
              </a:rPr>
              <a:t> de l’offre, démarche servicielle, force des pros </a:t>
            </a:r>
            <a:endParaRPr lang="fr-FR" dirty="0">
              <a:latin typeface="Avenir Next LT Pro" panose="020B0504020202020204" pitchFamily="34" charset="0"/>
            </a:endParaRPr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340749BE-4856-0AF3-498C-C223463C2AC5}"/>
              </a:ext>
            </a:extLst>
          </p:cNvPr>
          <p:cNvSpPr/>
          <p:nvPr/>
        </p:nvSpPr>
        <p:spPr>
          <a:xfrm rot="5400000">
            <a:off x="515819" y="4832717"/>
            <a:ext cx="1319853" cy="384627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9412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BBB8FEA3-A21D-DE6D-AAB6-FC9DBD1C2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384" y="1772816"/>
            <a:ext cx="11449272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Tx/>
              <a:buNone/>
            </a:pPr>
            <a:r>
              <a:rPr lang="fr-FR" altLang="fr-FR" sz="2400" b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Parti pris #1</a:t>
            </a:r>
          </a:p>
          <a:p>
            <a:pPr>
              <a:buFontTx/>
              <a:buNone/>
            </a:pPr>
            <a:endParaRPr lang="fr-FR" altLang="fr-FR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buFontTx/>
              <a:buNone/>
            </a:pPr>
            <a:r>
              <a:rPr lang="fr-FR" altLang="fr-FR" sz="32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&gt; Répondre au code de Noël en renouvelant l’expression et en s’appuyant sur un concept fort   </a:t>
            </a:r>
            <a:r>
              <a:rPr lang="fr-FR" altLang="fr-FR" sz="3200" dirty="0">
                <a:latin typeface="Helvetica" panose="020B06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 </a:t>
            </a:r>
            <a:endParaRPr lang="fr-FR" sz="2400" dirty="0">
              <a:latin typeface="Avenir Next LT Pro" panose="020B0504020202020204" pitchFamily="34" charset="0"/>
            </a:endParaRPr>
          </a:p>
          <a:p>
            <a:pPr lvl="1">
              <a:buFont typeface="Wingdings" panose="05000000000000000000" pitchFamily="2" charset="2"/>
              <a:buNone/>
            </a:pPr>
            <a:endParaRPr lang="fr-FR" altLang="fr-FR" sz="2400" b="1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 lvl="1" algn="ctr">
              <a:buFont typeface="Wingdings" panose="05000000000000000000" pitchFamily="2" charset="2"/>
              <a:buNone/>
            </a:pPr>
            <a:r>
              <a:rPr lang="fr-FR" altLang="fr-FR" sz="2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Adopter une storyline</a:t>
            </a:r>
          </a:p>
        </p:txBody>
      </p:sp>
    </p:spTree>
    <p:extLst>
      <p:ext uri="{BB962C8B-B14F-4D97-AF65-F5344CB8AC3E}">
        <p14:creationId xmlns:p14="http://schemas.microsoft.com/office/powerpoint/2010/main" val="17319378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BBB8FEA3-A21D-DE6D-AAB6-FC9DBD1C2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384" y="1772816"/>
            <a:ext cx="11449272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Tx/>
              <a:buNone/>
            </a:pPr>
            <a:r>
              <a:rPr lang="fr-FR" altLang="fr-FR" sz="2400" b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Parti pris #2</a:t>
            </a:r>
          </a:p>
          <a:p>
            <a:pPr>
              <a:buFontTx/>
              <a:buNone/>
            </a:pPr>
            <a:endParaRPr lang="fr-FR" altLang="fr-FR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buFontTx/>
              <a:buNone/>
            </a:pPr>
            <a:r>
              <a:rPr lang="fr-FR" altLang="fr-FR" sz="32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&gt; Adopter une tonalité festive et attractive qui soit facilement déclinable sur l’ensemble de nos principaux leviers  : guide de noël, prospectus, habillage magasin...</a:t>
            </a:r>
            <a:endParaRPr lang="fr-FR" sz="2400" dirty="0">
              <a:latin typeface="Avenir Next LT Pro" panose="020B0504020202020204" pitchFamily="34" charset="0"/>
            </a:endParaRPr>
          </a:p>
          <a:p>
            <a:pPr lvl="1" algn="ctr">
              <a:buFont typeface="Wingdings" panose="05000000000000000000" pitchFamily="2" charset="2"/>
              <a:buNone/>
            </a:pPr>
            <a:endParaRPr lang="fr-FR" altLang="fr-FR" sz="2400" b="1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 lvl="1" algn="ctr">
              <a:buFont typeface="Wingdings" panose="05000000000000000000" pitchFamily="2" charset="2"/>
              <a:buNone/>
            </a:pPr>
            <a:r>
              <a:rPr lang="fr-FR" altLang="fr-FR" sz="2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Emergence &amp; déclinabilité</a:t>
            </a:r>
          </a:p>
        </p:txBody>
      </p:sp>
    </p:spTree>
    <p:extLst>
      <p:ext uri="{BB962C8B-B14F-4D97-AF65-F5344CB8AC3E}">
        <p14:creationId xmlns:p14="http://schemas.microsoft.com/office/powerpoint/2010/main" val="24477653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BBB8FEA3-A21D-DE6D-AAB6-FC9DBD1C2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384" y="1772816"/>
            <a:ext cx="11449272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Tx/>
              <a:buNone/>
            </a:pPr>
            <a:r>
              <a:rPr lang="fr-FR" altLang="fr-FR" sz="2400" b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Parti pris #3</a:t>
            </a:r>
          </a:p>
          <a:p>
            <a:pPr>
              <a:buFontTx/>
              <a:buNone/>
            </a:pPr>
            <a:endParaRPr lang="fr-FR" altLang="fr-FR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>
              <a:buFontTx/>
              <a:buNone/>
            </a:pPr>
            <a:r>
              <a:rPr lang="fr-FR" altLang="fr-FR" sz="3200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&gt; Nourrir davantage le contenu de marque dans l’expression commerciale </a:t>
            </a:r>
          </a:p>
          <a:p>
            <a:pPr>
              <a:buFontTx/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lvl="1" algn="ctr">
              <a:buFont typeface="Wingdings" panose="05000000000000000000" pitchFamily="2" charset="2"/>
              <a:buNone/>
            </a:pPr>
            <a:endParaRPr lang="fr-FR" altLang="fr-FR" sz="2400" b="1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 lvl="1" algn="ctr">
              <a:buFont typeface="Wingdings" panose="05000000000000000000" pitchFamily="2" charset="2"/>
              <a:buNone/>
            </a:pPr>
            <a:r>
              <a:rPr lang="fr-FR" altLang="fr-FR" sz="2400" b="1" i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Enrichir le positionnement</a:t>
            </a:r>
          </a:p>
        </p:txBody>
      </p:sp>
    </p:spTree>
    <p:extLst>
      <p:ext uri="{BB962C8B-B14F-4D97-AF65-F5344CB8AC3E}">
        <p14:creationId xmlns:p14="http://schemas.microsoft.com/office/powerpoint/2010/main" val="39779052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65109" y="1844824"/>
            <a:ext cx="10455463" cy="2944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733" b="1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4 concepts créatifs</a:t>
            </a:r>
            <a:endParaRPr kumimoji="0" lang="fr-FR" sz="37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285744" marR="0" lvl="0" indent="-285744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B2B457AA-CD1D-41B8-B404-C257F12C1B70}"/>
              </a:ext>
            </a:extLst>
          </p:cNvPr>
          <p:cNvSpPr/>
          <p:nvPr/>
        </p:nvSpPr>
        <p:spPr>
          <a:xfrm flipV="1">
            <a:off x="1703512" y="2328499"/>
            <a:ext cx="8256240" cy="605507"/>
          </a:xfrm>
          <a:prstGeom prst="triangle">
            <a:avLst/>
          </a:prstGeom>
          <a:solidFill>
            <a:srgbClr val="017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778644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65109" y="1844824"/>
            <a:ext cx="10455463" cy="2944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457189" marR="0" lvl="0" indent="-457189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733" b="1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Axe1</a:t>
            </a:r>
            <a:endParaRPr kumimoji="0" lang="fr-FR" sz="37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285744" marR="0" lvl="0" indent="-285744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B851C29-090C-8C05-A9D5-CF9C3FFE6164}"/>
              </a:ext>
            </a:extLst>
          </p:cNvPr>
          <p:cNvSpPr txBox="1"/>
          <p:nvPr/>
        </p:nvSpPr>
        <p:spPr>
          <a:xfrm>
            <a:off x="3047188" y="2690336"/>
            <a:ext cx="628917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24292F"/>
                </a:solidFill>
                <a:latin typeface="Playfair Display" panose="00000500000000000000" pitchFamily="2" charset="0"/>
              </a:rPr>
              <a:t>NOEL</a:t>
            </a:r>
          </a:p>
          <a:p>
            <a:endParaRPr lang="fr-FR" sz="2400" b="0" i="0" dirty="0">
              <a:solidFill>
                <a:srgbClr val="24292F"/>
              </a:solidFill>
              <a:effectLst/>
              <a:latin typeface="Playfair Display" panose="00000500000000000000" pitchFamily="2" charset="0"/>
            </a:endParaRPr>
          </a:p>
          <a:p>
            <a:r>
              <a:rPr lang="fr-FR" sz="2400" b="0" i="0" dirty="0">
                <a:solidFill>
                  <a:srgbClr val="24292F"/>
                </a:solidFill>
                <a:effectLst/>
                <a:latin typeface="Playfair Display" panose="00000500000000000000" pitchFamily="2" charset="0"/>
              </a:rPr>
              <a:t>Créer une atmosphère unique et artistique pour les fêtes de fin d'année à travers un univers illustratif et riche qui évoque la magie mais sans cliché</a:t>
            </a:r>
            <a:endParaRPr lang="fr-FR" sz="2400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159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>
            <a:extLst>
              <a:ext uri="{FF2B5EF4-FFF2-40B4-BE49-F238E27FC236}">
                <a16:creationId xmlns:a16="http://schemas.microsoft.com/office/drawing/2014/main" id="{BBB8FEA3-A21D-DE6D-AAB6-FC9DBD1C2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384" y="-392103"/>
            <a:ext cx="11449272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Tx/>
              <a:buNone/>
            </a:pPr>
            <a:endParaRPr lang="fr-FR" altLang="fr-FR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0">
              <a:buFontTx/>
              <a:buNone/>
            </a:pPr>
            <a:r>
              <a:rPr lang="fr-FR" altLang="fr-FR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Renforcer l’impact de cette opération commerciale </a:t>
            </a:r>
          </a:p>
          <a:p>
            <a:pPr marL="0" indent="0">
              <a:buFontTx/>
              <a:buNone/>
            </a:pPr>
            <a:r>
              <a:rPr lang="fr-FR" altLang="fr-FR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</a:rPr>
              <a:t>&amp; capitaliser sur une thématique forte  </a:t>
            </a:r>
          </a:p>
          <a:p>
            <a:pPr marL="0" indent="0">
              <a:buFontTx/>
              <a:buNone/>
            </a:pPr>
            <a:r>
              <a:rPr lang="fr-FR" b="1" dirty="0">
                <a:latin typeface="Avenir Next LT Pro" panose="020B0504020202020204" pitchFamily="34" charset="0"/>
                <a:ea typeface="Helvetica" panose="020B0604020202020204" pitchFamily="34" charset="0"/>
                <a:cs typeface="Helvetica" panose="020B0604020202020204" pitchFamily="34" charset="0"/>
                <a:sym typeface="Wingdings" panose="05000000000000000000" pitchFamily="2" charset="2"/>
              </a:rPr>
              <a:t> </a:t>
            </a:r>
            <a:endParaRPr lang="fr-FR" sz="2400" dirty="0">
              <a:latin typeface="Avenir Next LT Pro" panose="020B0504020202020204" pitchFamily="34" charset="0"/>
            </a:endParaRPr>
          </a:p>
          <a:p>
            <a:pPr lvl="1">
              <a:buFont typeface="Wingdings" panose="05000000000000000000" pitchFamily="2" charset="2"/>
              <a:buNone/>
            </a:pPr>
            <a:endParaRPr lang="fr-FR" altLang="fr-FR" sz="2400" b="1" dirty="0">
              <a:latin typeface="Avenir Next LT Pro" panose="020B0504020202020204" pitchFamily="34" charset="0"/>
              <a:ea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1452827-07B0-2C5D-331C-A8798CF25534}"/>
              </a:ext>
            </a:extLst>
          </p:cNvPr>
          <p:cNvSpPr/>
          <p:nvPr/>
        </p:nvSpPr>
        <p:spPr>
          <a:xfrm>
            <a:off x="623392" y="1484784"/>
            <a:ext cx="110892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sym typeface="Wingdings" panose="05000000000000000000" pitchFamily="2" charset="2"/>
              </a:rPr>
              <a:t>Opération agressive commercialement</a:t>
            </a:r>
            <a:b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sym typeface="Wingdings" panose="05000000000000000000" pitchFamily="2" charset="2"/>
              </a:rPr>
            </a:br>
            <a:endParaRPr lang="fr-FR" altLang="fr-FR" sz="2400" dirty="0">
              <a:latin typeface="Avenir Next LT Pro" panose="020B0504020202020204" pitchFamily="34" charset="0"/>
              <a:ea typeface="Helvetica" panose="020B0604020202020204" pitchFamily="34" charset="0"/>
              <a:sym typeface="Wingdings" panose="05000000000000000000" pitchFamily="2" charset="2"/>
            </a:endParaRPr>
          </a:p>
          <a:p>
            <a:r>
              <a:rPr lang="fr-FR" sz="2400" dirty="0">
                <a:latin typeface="Avenir Next LT Pro" panose="020B0504020202020204" pitchFamily="34" charset="0"/>
                <a:sym typeface="Wingdings" panose="05000000000000000000" pitchFamily="2" charset="2"/>
              </a:rPr>
              <a:t>		Capitaliser  un véritable rendez-vous attendu </a:t>
            </a:r>
            <a:br>
              <a:rPr lang="fr-FR" sz="2400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r>
              <a:rPr lang="fr-FR" sz="2400" dirty="0">
                <a:latin typeface="Avenir Next LT Pro" panose="020B0504020202020204" pitchFamily="34" charset="0"/>
                <a:sym typeface="Wingdings" panose="05000000000000000000" pitchFamily="2" charset="2"/>
              </a:rPr>
              <a:t>		par les clients</a:t>
            </a:r>
          </a:p>
          <a:p>
            <a:endParaRPr lang="fr-FR" sz="2400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r>
              <a:rPr lang="fr-FR" sz="2400" dirty="0">
                <a:latin typeface="Avenir Next LT Pro" panose="020B0504020202020204" pitchFamily="34" charset="0"/>
                <a:sym typeface="Wingdings" panose="05000000000000000000" pitchFamily="2" charset="2"/>
              </a:rPr>
              <a:t>		Valoriser une nouvelle mécanique</a:t>
            </a:r>
          </a:p>
          <a:p>
            <a:endParaRPr lang="fr-FR" sz="2400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sym typeface="Wingdings" panose="05000000000000000000" pitchFamily="2" charset="2"/>
              </a:rPr>
              <a:t>		Faire le choix d’un call to action puissant </a:t>
            </a:r>
            <a:b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sym typeface="Wingdings" panose="05000000000000000000" pitchFamily="2" charset="2"/>
              </a:rPr>
            </a:br>
            <a:r>
              <a:rPr lang="fr-FR" altLang="fr-FR" sz="2400" dirty="0">
                <a:latin typeface="Avenir Next LT Pro" panose="020B0504020202020204" pitchFamily="34" charset="0"/>
                <a:ea typeface="Helvetica" panose="020B0604020202020204" pitchFamily="34" charset="0"/>
                <a:sym typeface="Wingdings" panose="05000000000000000000" pitchFamily="2" charset="2"/>
              </a:rPr>
              <a:t>		‘générique’ ou via une offre PGC</a:t>
            </a:r>
          </a:p>
          <a:p>
            <a:pPr marL="342900" indent="-342900">
              <a:buFont typeface="Wingdings" panose="05000000000000000000" pitchFamily="2" charset="2"/>
              <a:buChar char="è"/>
            </a:pPr>
            <a:endParaRPr lang="fr-FR" sz="2400" dirty="0">
              <a:latin typeface="Avenir Next LT Pro" panose="020B0504020202020204" pitchFamily="34" charset="0"/>
              <a:sym typeface="Wingdings" panose="05000000000000000000" pitchFamily="2" charset="2"/>
            </a:endParaRPr>
          </a:p>
          <a:p>
            <a:r>
              <a:rPr lang="fr-FR" sz="2400" b="1" dirty="0">
                <a:latin typeface="Avenir Next LT Pro" panose="020B0504020202020204" pitchFamily="34" charset="0"/>
                <a:sym typeface="Wingdings" panose="05000000000000000000" pitchFamily="2" charset="2"/>
              </a:rPr>
              <a:t>Une activation qui apporte un souffle commercial </a:t>
            </a:r>
            <a:br>
              <a:rPr lang="fr-FR" sz="2400" b="1" dirty="0">
                <a:latin typeface="Avenir Next LT Pro" panose="020B0504020202020204" pitchFamily="34" charset="0"/>
                <a:sym typeface="Wingdings" panose="05000000000000000000" pitchFamily="2" charset="2"/>
              </a:rPr>
            </a:br>
            <a:r>
              <a:rPr lang="fr-FR" sz="2400" dirty="0">
                <a:latin typeface="Avenir Next LT Pro" panose="020B0504020202020204" pitchFamily="34" charset="0"/>
                <a:sym typeface="Wingdings" panose="05000000000000000000" pitchFamily="2" charset="2"/>
              </a:rPr>
              <a:t>pour stimuler le trafic des promophiles  &amp; travailler l’image prix de l’enseigne</a:t>
            </a:r>
          </a:p>
          <a:p>
            <a:pPr marL="342900" indent="-342900">
              <a:buFont typeface="Wingdings" panose="05000000000000000000" pitchFamily="2" charset="2"/>
              <a:buChar char="è"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3F53A00B-2D82-DCCC-4691-D7464270A1E5}"/>
              </a:ext>
            </a:extLst>
          </p:cNvPr>
          <p:cNvCxnSpPr>
            <a:cxnSpLocks/>
          </p:cNvCxnSpPr>
          <p:nvPr/>
        </p:nvCxnSpPr>
        <p:spPr>
          <a:xfrm>
            <a:off x="2063552" y="2348880"/>
            <a:ext cx="0" cy="25202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riangle isocèle 11">
            <a:extLst>
              <a:ext uri="{FF2B5EF4-FFF2-40B4-BE49-F238E27FC236}">
                <a16:creationId xmlns:a16="http://schemas.microsoft.com/office/drawing/2014/main" id="{32CAA8BC-CA56-C9DC-3114-F6055F7165E6}"/>
              </a:ext>
            </a:extLst>
          </p:cNvPr>
          <p:cNvSpPr/>
          <p:nvPr/>
        </p:nvSpPr>
        <p:spPr>
          <a:xfrm rot="5400000">
            <a:off x="2171564" y="2564904"/>
            <a:ext cx="324036" cy="18002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Triangle isocèle 12">
            <a:extLst>
              <a:ext uri="{FF2B5EF4-FFF2-40B4-BE49-F238E27FC236}">
                <a16:creationId xmlns:a16="http://schemas.microsoft.com/office/drawing/2014/main" id="{C00F2CA1-1D80-35BF-44AC-8D074C8E713C}"/>
              </a:ext>
            </a:extLst>
          </p:cNvPr>
          <p:cNvSpPr/>
          <p:nvPr/>
        </p:nvSpPr>
        <p:spPr>
          <a:xfrm rot="5400000">
            <a:off x="2171564" y="3439970"/>
            <a:ext cx="324036" cy="18002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Triangle isocèle 13">
            <a:extLst>
              <a:ext uri="{FF2B5EF4-FFF2-40B4-BE49-F238E27FC236}">
                <a16:creationId xmlns:a16="http://schemas.microsoft.com/office/drawing/2014/main" id="{0E5CFA52-7139-44ED-D5BF-E789280F6C0F}"/>
              </a:ext>
            </a:extLst>
          </p:cNvPr>
          <p:cNvSpPr/>
          <p:nvPr/>
        </p:nvSpPr>
        <p:spPr>
          <a:xfrm rot="5400000">
            <a:off x="2171564" y="4360463"/>
            <a:ext cx="324036" cy="18002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067518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1F2C292-6A72-0EB8-B934-894B8CF45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487" y="0"/>
            <a:ext cx="4813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31976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Snack, dessert, produits de boulangerie&#10;&#10;Description générée automatiquement">
            <a:extLst>
              <a:ext uri="{FF2B5EF4-FFF2-40B4-BE49-F238E27FC236}">
                <a16:creationId xmlns:a16="http://schemas.microsoft.com/office/drawing/2014/main" id="{4F7F8B33-119D-FE38-C57B-19A46E9CF8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487" y="0"/>
            <a:ext cx="4813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5894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ffiche, bouteille, alcool&#10;&#10;Description générée automatiquement">
            <a:extLst>
              <a:ext uri="{FF2B5EF4-FFF2-40B4-BE49-F238E27FC236}">
                <a16:creationId xmlns:a16="http://schemas.microsoft.com/office/drawing/2014/main" id="{3FB2EBFC-BDD8-0912-767E-F6B2A0E7BB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487" y="0"/>
            <a:ext cx="4813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1502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Snack, Restauration rapide, nourriture&#10;&#10;Description générée automatiquement">
            <a:extLst>
              <a:ext uri="{FF2B5EF4-FFF2-40B4-BE49-F238E27FC236}">
                <a16:creationId xmlns:a16="http://schemas.microsoft.com/office/drawing/2014/main" id="{E5F14777-351C-343B-285C-C7F3F1CAC8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" b="2411"/>
          <a:stretch/>
        </p:blipFill>
        <p:spPr>
          <a:xfrm>
            <a:off x="957256" y="0"/>
            <a:ext cx="1023393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208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anneau d’affichage, Publicité, affiche&#10;&#10;Description générée automatiquement">
            <a:extLst>
              <a:ext uri="{FF2B5EF4-FFF2-40B4-BE49-F238E27FC236}">
                <a16:creationId xmlns:a16="http://schemas.microsoft.com/office/drawing/2014/main" id="{6CE88588-BE2A-407A-9C39-451039E72E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70"/>
          <a:stretch/>
        </p:blipFill>
        <p:spPr>
          <a:xfrm>
            <a:off x="551384" y="0"/>
            <a:ext cx="4560817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0F7ADEE-F814-4D4F-9BF0-4C27BB00ED43}"/>
              </a:ext>
            </a:extLst>
          </p:cNvPr>
          <p:cNvSpPr txBox="1"/>
          <p:nvPr/>
        </p:nvSpPr>
        <p:spPr>
          <a:xfrm>
            <a:off x="5685411" y="2348880"/>
            <a:ext cx="39389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Mise en place d’un jeu concours qui nourrit le positionnement de l’enseigne</a:t>
            </a:r>
          </a:p>
        </p:txBody>
      </p:sp>
    </p:spTree>
    <p:extLst>
      <p:ext uri="{BB962C8B-B14F-4D97-AF65-F5344CB8AC3E}">
        <p14:creationId xmlns:p14="http://schemas.microsoft.com/office/powerpoint/2010/main" val="16130513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anneau d’affichage, Publicité, affiche&#10;&#10;Description générée automatiquement">
            <a:extLst>
              <a:ext uri="{FF2B5EF4-FFF2-40B4-BE49-F238E27FC236}">
                <a16:creationId xmlns:a16="http://schemas.microsoft.com/office/drawing/2014/main" id="{6CE88588-BE2A-407A-9C39-451039E72E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150" y="0"/>
            <a:ext cx="96976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6753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scène, étagère, Commerce de proximité&#10;&#10;Description générée automatiquement">
            <a:extLst>
              <a:ext uri="{FF2B5EF4-FFF2-40B4-BE49-F238E27FC236}">
                <a16:creationId xmlns:a16="http://schemas.microsoft.com/office/drawing/2014/main" id="{3A46CDC8-AECB-A796-02D7-3A18042A21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7172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fruit de mer, Art culinaire, garniture&#10;&#10;Description générée automatiquement">
            <a:extLst>
              <a:ext uri="{FF2B5EF4-FFF2-40B4-BE49-F238E27FC236}">
                <a16:creationId xmlns:a16="http://schemas.microsoft.com/office/drawing/2014/main" id="{F8728FBC-1E9D-B054-2DCC-65B159865A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487" y="0"/>
            <a:ext cx="48130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36702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Restauration rapide, nourriture, magasin&#10;&#10;Description générée automatiquement">
            <a:extLst>
              <a:ext uri="{FF2B5EF4-FFF2-40B4-BE49-F238E27FC236}">
                <a16:creationId xmlns:a16="http://schemas.microsoft.com/office/drawing/2014/main" id="{21440616-69CF-05F9-367E-A6BF9AC317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98163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65109" y="1844824"/>
            <a:ext cx="10455463" cy="2944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457189" marR="0" lvl="0" indent="-457189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733" b="1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Axe2</a:t>
            </a:r>
            <a:endParaRPr kumimoji="0" lang="fr-FR" sz="37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285744" marR="0" lvl="0" indent="-285744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B851C29-090C-8C05-A9D5-CF9C3FFE6164}"/>
              </a:ext>
            </a:extLst>
          </p:cNvPr>
          <p:cNvSpPr txBox="1"/>
          <p:nvPr/>
        </p:nvSpPr>
        <p:spPr>
          <a:xfrm>
            <a:off x="3047188" y="2690336"/>
            <a:ext cx="628917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24292F"/>
                </a:solidFill>
                <a:latin typeface="Playfair Display" panose="00000500000000000000" pitchFamily="2" charset="0"/>
              </a:rPr>
              <a:t>CLAIR NOEL</a:t>
            </a:r>
          </a:p>
          <a:p>
            <a:endParaRPr lang="fr-FR" sz="2400" b="0" i="0" dirty="0">
              <a:solidFill>
                <a:srgbClr val="24292F"/>
              </a:solidFill>
              <a:effectLst/>
              <a:latin typeface="Playfair Display" panose="00000500000000000000" pitchFamily="2" charset="0"/>
            </a:endParaRPr>
          </a:p>
          <a:p>
            <a:r>
              <a:rPr lang="fr-FR" sz="2400" b="0" i="0" dirty="0">
                <a:solidFill>
                  <a:srgbClr val="24292F"/>
                </a:solidFill>
                <a:effectLst/>
                <a:latin typeface="Playfair Display" panose="00000500000000000000" pitchFamily="2" charset="0"/>
              </a:rPr>
              <a:t>Un code </a:t>
            </a:r>
            <a:r>
              <a:rPr lang="fr-FR" sz="2400" dirty="0">
                <a:solidFill>
                  <a:srgbClr val="24292F"/>
                </a:solidFill>
                <a:latin typeface="Playfair Display" panose="00000500000000000000" pitchFamily="2" charset="0"/>
              </a:rPr>
              <a:t>créatif </a:t>
            </a:r>
            <a:r>
              <a:rPr lang="fr-FR" sz="2400" b="0" i="0" dirty="0">
                <a:solidFill>
                  <a:srgbClr val="24292F"/>
                </a:solidFill>
                <a:effectLst/>
                <a:latin typeface="Playfair Display" panose="00000500000000000000" pitchFamily="2" charset="0"/>
              </a:rPr>
              <a:t>empreint de féerie et de douceur. Les couleurs traditionnelles sont revisités et la clarté domine. Evoquer la joie et la magie de la saison, sans être attendu.  </a:t>
            </a:r>
            <a:endParaRPr lang="fr-FR" sz="2400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475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65109" y="1844824"/>
            <a:ext cx="10455463" cy="2944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733" b="1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3 axes créatifs</a:t>
            </a:r>
            <a:endParaRPr kumimoji="0" lang="fr-FR" sz="37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285744" marR="0" lvl="0" indent="-285744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B2B457AA-CD1D-41B8-B404-C257F12C1B70}"/>
              </a:ext>
            </a:extLst>
          </p:cNvPr>
          <p:cNvSpPr/>
          <p:nvPr/>
        </p:nvSpPr>
        <p:spPr>
          <a:xfrm flipV="1">
            <a:off x="1703512" y="2328499"/>
            <a:ext cx="8256240" cy="605507"/>
          </a:xfrm>
          <a:prstGeom prst="triangle">
            <a:avLst/>
          </a:prstGeom>
          <a:solidFill>
            <a:srgbClr val="017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602399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Snack, assiette, Plat&#10;&#10;Description générée automatiquement">
            <a:extLst>
              <a:ext uri="{FF2B5EF4-FFF2-40B4-BE49-F238E27FC236}">
                <a16:creationId xmlns:a16="http://schemas.microsoft.com/office/drawing/2014/main" id="{155970C5-455A-50A8-CA31-A922858F49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97" y="0"/>
            <a:ext cx="44172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72168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nourriture, plat, Cuisine&#10;&#10;Description générée automatiquement">
            <a:extLst>
              <a:ext uri="{FF2B5EF4-FFF2-40B4-BE49-F238E27FC236}">
                <a16:creationId xmlns:a16="http://schemas.microsoft.com/office/drawing/2014/main" id="{7D6F0FC4-6109-F964-FC9C-FA92B5F38E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97" y="0"/>
            <a:ext cx="44172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75419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boisson, alcool, bouteille&#10;&#10;Description générée automatiquement">
            <a:extLst>
              <a:ext uri="{FF2B5EF4-FFF2-40B4-BE49-F238E27FC236}">
                <a16:creationId xmlns:a16="http://schemas.microsoft.com/office/drawing/2014/main" id="{B0216DE2-7B76-B71F-9EDA-BEE8418D51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97" y="0"/>
            <a:ext cx="44172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68087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nourriture, conteneur, boîte&#10;&#10;Description générée automatiquement">
            <a:extLst>
              <a:ext uri="{FF2B5EF4-FFF2-40B4-BE49-F238E27FC236}">
                <a16:creationId xmlns:a16="http://schemas.microsoft.com/office/drawing/2014/main" id="{FD05D235-C16A-11D5-E5D4-1AF82382B0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965325" y="0"/>
            <a:ext cx="10261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2549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ffiche, Panneau d’affichage, Publicité&#10;&#10;Description générée automatiquement">
            <a:extLst>
              <a:ext uri="{FF2B5EF4-FFF2-40B4-BE49-F238E27FC236}">
                <a16:creationId xmlns:a16="http://schemas.microsoft.com/office/drawing/2014/main" id="{DBAE2230-022E-D7C4-8D9D-EA51CD5C19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150" y="0"/>
            <a:ext cx="96976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70078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ffiche, art, livre&#10;&#10;Description générée automatiquement">
            <a:extLst>
              <a:ext uri="{FF2B5EF4-FFF2-40B4-BE49-F238E27FC236}">
                <a16:creationId xmlns:a16="http://schemas.microsoft.com/office/drawing/2014/main" id="{EDB4CC32-BEB6-7049-13FE-B8EAFFB569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74801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65109" y="1844824"/>
            <a:ext cx="10455463" cy="2944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457189" marR="0" lvl="0" indent="-457189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733" b="1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Axe3</a:t>
            </a:r>
            <a:endParaRPr kumimoji="0" lang="fr-FR" sz="37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285744" marR="0" lvl="0" indent="-285744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B851C29-090C-8C05-A9D5-CF9C3FFE6164}"/>
              </a:ext>
            </a:extLst>
          </p:cNvPr>
          <p:cNvSpPr txBox="1"/>
          <p:nvPr/>
        </p:nvSpPr>
        <p:spPr>
          <a:xfrm>
            <a:off x="3047188" y="2690336"/>
            <a:ext cx="628917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24292F"/>
                </a:solidFill>
                <a:latin typeface="Playfair Display" panose="00000500000000000000" pitchFamily="2" charset="0"/>
              </a:rPr>
              <a:t>NOEL FESTIF</a:t>
            </a:r>
          </a:p>
          <a:p>
            <a:endParaRPr lang="fr-FR" sz="2400" b="0" i="0" dirty="0">
              <a:solidFill>
                <a:srgbClr val="24292F"/>
              </a:solidFill>
              <a:effectLst/>
              <a:latin typeface="Playfair Display" panose="00000500000000000000" pitchFamily="2" charset="0"/>
            </a:endParaRPr>
          </a:p>
          <a:p>
            <a:r>
              <a:rPr lang="fr-FR" sz="2400" b="0" i="0" dirty="0">
                <a:solidFill>
                  <a:srgbClr val="24292F"/>
                </a:solidFill>
                <a:effectLst/>
                <a:latin typeface="Playfair Display" panose="00000500000000000000" pitchFamily="2" charset="0"/>
              </a:rPr>
              <a:t>Un Noël placé sous le signe de la fête,  </a:t>
            </a:r>
            <a:br>
              <a:rPr lang="fr-FR" sz="2400" b="0" i="0" dirty="0">
                <a:solidFill>
                  <a:srgbClr val="24292F"/>
                </a:solidFill>
                <a:effectLst/>
                <a:latin typeface="Playfair Display" panose="00000500000000000000" pitchFamily="2" charset="0"/>
              </a:rPr>
            </a:br>
            <a:r>
              <a:rPr lang="fr-FR" sz="2400" b="0" i="0" dirty="0">
                <a:solidFill>
                  <a:srgbClr val="24292F"/>
                </a:solidFill>
                <a:effectLst/>
                <a:latin typeface="Playfair Display" panose="00000500000000000000" pitchFamily="2" charset="0"/>
              </a:rPr>
              <a:t>une célébration joyeuse et festive qui met l'accent sur la convivialité, la joie et le partage</a:t>
            </a:r>
            <a:endParaRPr lang="fr-FR" sz="2400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95386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5D25AF-ACB0-5EDF-37DB-72C2025C5C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8233" y="0"/>
            <a:ext cx="44155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36946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186C182-6609-B0B5-E7FF-B54C3D9A90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8233" y="0"/>
            <a:ext cx="44155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31591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E0A8E6B-819A-05CE-83B6-E20D0A4A8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8233" y="0"/>
            <a:ext cx="44155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844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65109" y="1844824"/>
            <a:ext cx="10455463" cy="2944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457189" marR="0" lvl="0" indent="-457189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733" b="1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Axe 1 – Au cœur des marques</a:t>
            </a:r>
            <a:endParaRPr kumimoji="0" lang="fr-FR" sz="37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285744" marR="0" lvl="0" indent="-285744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B2B457AA-CD1D-41B8-B404-C257F12C1B70}"/>
              </a:ext>
            </a:extLst>
          </p:cNvPr>
          <p:cNvSpPr/>
          <p:nvPr/>
        </p:nvSpPr>
        <p:spPr>
          <a:xfrm flipV="1">
            <a:off x="1703512" y="2328499"/>
            <a:ext cx="8256240" cy="605507"/>
          </a:xfrm>
          <a:prstGeom prst="triangle">
            <a:avLst/>
          </a:prstGeom>
          <a:solidFill>
            <a:srgbClr val="017B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379535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nourriture, Snack, menu&#10;&#10;Description générée automatiquement">
            <a:extLst>
              <a:ext uri="{FF2B5EF4-FFF2-40B4-BE49-F238E27FC236}">
                <a16:creationId xmlns:a16="http://schemas.microsoft.com/office/drawing/2014/main" id="{05C84AB9-867F-011B-0154-85CDECACF4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965325" y="0"/>
            <a:ext cx="10261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506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F3F004F-C53C-6A22-14DB-2FD80A123D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2532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menu, affiche, Publicité&#10;&#10;Description générée automatiquement">
            <a:extLst>
              <a:ext uri="{FF2B5EF4-FFF2-40B4-BE49-F238E27FC236}">
                <a16:creationId xmlns:a16="http://schemas.microsoft.com/office/drawing/2014/main" id="{340E2A5C-E309-0810-E4EC-952F8425BF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"/>
          <a:stretch/>
        </p:blipFill>
        <p:spPr>
          <a:xfrm>
            <a:off x="1055440" y="0"/>
            <a:ext cx="96972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39554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intérieur, Magasin, livre&#10;&#10;Description générée automatiquement">
            <a:extLst>
              <a:ext uri="{FF2B5EF4-FFF2-40B4-BE49-F238E27FC236}">
                <a16:creationId xmlns:a16="http://schemas.microsoft.com/office/drawing/2014/main" id="{CCCF3625-9B1A-4CFE-D5F6-327EBA461F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89539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765109" y="1844824"/>
            <a:ext cx="10455463" cy="2944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457189" marR="0" lvl="0" indent="-457189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sz="3733" b="1" dirty="0">
                <a:solidFill>
                  <a:prstClr val="black"/>
                </a:solidFill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Axe 4</a:t>
            </a:r>
            <a:endParaRPr kumimoji="0" lang="fr-FR" sz="37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  <a:p>
            <a:pPr marL="285744" marR="0" lvl="0" indent="-285744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venir Next LT Pro" panose="020B050402020202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B851C29-090C-8C05-A9D5-CF9C3FFE6164}"/>
              </a:ext>
            </a:extLst>
          </p:cNvPr>
          <p:cNvSpPr txBox="1"/>
          <p:nvPr/>
        </p:nvSpPr>
        <p:spPr>
          <a:xfrm>
            <a:off x="3047188" y="2690336"/>
            <a:ext cx="628917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24292F"/>
                </a:solidFill>
                <a:latin typeface="Playfair Display" panose="00000500000000000000" pitchFamily="2" charset="0"/>
              </a:rPr>
              <a:t>LA BULLE DE NOEL</a:t>
            </a:r>
          </a:p>
          <a:p>
            <a:endParaRPr lang="fr-FR" sz="2400" dirty="0">
              <a:solidFill>
                <a:srgbClr val="24292F"/>
              </a:solidFill>
              <a:latin typeface="Playfair Display" panose="00000500000000000000" pitchFamily="2" charset="0"/>
            </a:endParaRPr>
          </a:p>
          <a:p>
            <a:r>
              <a:rPr lang="fr-FR" sz="2400" b="0" i="0" dirty="0">
                <a:solidFill>
                  <a:srgbClr val="24292F"/>
                </a:solidFill>
                <a:effectLst/>
                <a:latin typeface="Playfair Display" panose="00000500000000000000" pitchFamily="2" charset="0"/>
              </a:rPr>
              <a:t>Les boules à neige sont souvent associées à la saison des fêtes et à l'esprit de Noël. Elles évoquent des souvenirs chaleureux et heureux.</a:t>
            </a:r>
            <a:endParaRPr lang="fr-FR" sz="2400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92872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ffiche, menu, Restauration rapide&#10;&#10;Description générée automatiquement">
            <a:extLst>
              <a:ext uri="{FF2B5EF4-FFF2-40B4-BE49-F238E27FC236}">
                <a16:creationId xmlns:a16="http://schemas.microsoft.com/office/drawing/2014/main" id="{74D55329-E16A-8C88-4EB5-F28BA4444F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445" y="0"/>
            <a:ext cx="4417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16652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ffiche, Restauration rapide, menu&#10;&#10;Description générée automatiquement">
            <a:extLst>
              <a:ext uri="{FF2B5EF4-FFF2-40B4-BE49-F238E27FC236}">
                <a16:creationId xmlns:a16="http://schemas.microsoft.com/office/drawing/2014/main" id="{38305A30-0DDB-4E34-0B28-8F8C800BBF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445" y="0"/>
            <a:ext cx="4417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32334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bouteille, boisson&#10;&#10;Description générée automatiquement">
            <a:extLst>
              <a:ext uri="{FF2B5EF4-FFF2-40B4-BE49-F238E27FC236}">
                <a16:creationId xmlns:a16="http://schemas.microsoft.com/office/drawing/2014/main" id="{42C7F27E-5472-6621-EBAE-7EF84CEB37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445" y="0"/>
            <a:ext cx="441711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23104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nourriture, boisson, café&#10;&#10;Description générée automatiquement">
            <a:extLst>
              <a:ext uri="{FF2B5EF4-FFF2-40B4-BE49-F238E27FC236}">
                <a16:creationId xmlns:a16="http://schemas.microsoft.com/office/drawing/2014/main" id="{CC9E4230-9494-4ADA-A4B7-6D089354A1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839416" y="1"/>
            <a:ext cx="10315250" cy="689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35339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Restauration rapide, Publicité&#10;&#10;Description générée automatiquement">
            <a:extLst>
              <a:ext uri="{FF2B5EF4-FFF2-40B4-BE49-F238E27FC236}">
                <a16:creationId xmlns:a16="http://schemas.microsoft.com/office/drawing/2014/main" id="{864E00B3-617E-27F5-8DE3-D929A9AD20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150" y="0"/>
            <a:ext cx="96976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339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boîte, Snack, Plats préparés&#10;&#10;Description générée automatiquement">
            <a:extLst>
              <a:ext uri="{FF2B5EF4-FFF2-40B4-BE49-F238E27FC236}">
                <a16:creationId xmlns:a16="http://schemas.microsoft.com/office/drawing/2014/main" id="{0D9C29BE-DE72-75F9-DDEC-A635F63D5D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630" y="0"/>
            <a:ext cx="44167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17840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étagère, livre, capture d’écran&#10;&#10;Description générée automatiquement">
            <a:extLst>
              <a:ext uri="{FF2B5EF4-FFF2-40B4-BE49-F238E27FC236}">
                <a16:creationId xmlns:a16="http://schemas.microsoft.com/office/drawing/2014/main" id="{EBD8970D-7514-0139-F0F3-371FF1137E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49867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affiche, graphisme&#10;&#10;Description générée automatiquement">
            <a:extLst>
              <a:ext uri="{FF2B5EF4-FFF2-40B4-BE49-F238E27FC236}">
                <a16:creationId xmlns:a16="http://schemas.microsoft.com/office/drawing/2014/main" id="{4457006F-ED05-B8C5-5C97-94909D3B02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441" y="0"/>
            <a:ext cx="44151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56215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Une image contenant texte, Publicité, affiche, Panneau d’affichage&#10;&#10;Description générée automatiquement">
            <a:extLst>
              <a:ext uri="{FF2B5EF4-FFF2-40B4-BE49-F238E27FC236}">
                <a16:creationId xmlns:a16="http://schemas.microsoft.com/office/drawing/2014/main" id="{D468A56D-A7FC-4852-079D-3B48963E87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47126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 descr="Une image contenant texte, Snack, Restauration rapide, nourriture&#10;&#10;Description générée automatiquement">
            <a:extLst>
              <a:ext uri="{FF2B5EF4-FFF2-40B4-BE49-F238E27FC236}">
                <a16:creationId xmlns:a16="http://schemas.microsoft.com/office/drawing/2014/main" id="{2D662131-FB96-4A14-A2E9-88EBECC61F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" b="2411"/>
          <a:stretch/>
        </p:blipFill>
        <p:spPr>
          <a:xfrm>
            <a:off x="488260" y="4124"/>
            <a:ext cx="5022932" cy="3365983"/>
          </a:xfrm>
          <a:prstGeom prst="rect">
            <a:avLst/>
          </a:prstGeom>
        </p:spPr>
      </p:pic>
      <p:pic>
        <p:nvPicPr>
          <p:cNvPr id="3" name="Image 2" descr="Une image contenant texte, nourriture, boisson, café&#10;&#10;Description générée automatiquement">
            <a:extLst>
              <a:ext uri="{FF2B5EF4-FFF2-40B4-BE49-F238E27FC236}">
                <a16:creationId xmlns:a16="http://schemas.microsoft.com/office/drawing/2014/main" id="{76AF8609-5EF5-BA02-E3DD-9112AC7EC0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6012355" y="3501008"/>
            <a:ext cx="5022933" cy="3356992"/>
          </a:xfrm>
          <a:prstGeom prst="rect">
            <a:avLst/>
          </a:prstGeom>
        </p:spPr>
      </p:pic>
      <p:pic>
        <p:nvPicPr>
          <p:cNvPr id="5" name="Image 4" descr="Une image contenant texte, nourriture, Snack, menu&#10;&#10;Description générée automatiquement">
            <a:extLst>
              <a:ext uri="{FF2B5EF4-FFF2-40B4-BE49-F238E27FC236}">
                <a16:creationId xmlns:a16="http://schemas.microsoft.com/office/drawing/2014/main" id="{04AD54C0-C74A-3A48-E8BF-676194ED98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6012356" y="-1"/>
            <a:ext cx="5022932" cy="3356993"/>
          </a:xfrm>
          <a:prstGeom prst="rect">
            <a:avLst/>
          </a:prstGeom>
        </p:spPr>
      </p:pic>
      <p:pic>
        <p:nvPicPr>
          <p:cNvPr id="6" name="Image 5" descr="Une image contenant texte, nourriture, conteneur, boîte&#10;&#10;Description générée automatiquement">
            <a:extLst>
              <a:ext uri="{FF2B5EF4-FFF2-40B4-BE49-F238E27FC236}">
                <a16:creationId xmlns:a16="http://schemas.microsoft.com/office/drawing/2014/main" id="{7CB7C2C9-906C-0B1B-328D-445654E954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50" b="2750"/>
          <a:stretch/>
        </p:blipFill>
        <p:spPr>
          <a:xfrm>
            <a:off x="479376" y="3501008"/>
            <a:ext cx="5022932" cy="335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720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7DE406-0D69-3164-D6B7-CB340423817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ublicité, signe, nourriture&#10;&#10;Description générée automatiquement">
            <a:extLst>
              <a:ext uri="{FF2B5EF4-FFF2-40B4-BE49-F238E27FC236}">
                <a16:creationId xmlns:a16="http://schemas.microsoft.com/office/drawing/2014/main" id="{FD95D39A-F61B-B304-C1ED-7D48B8252C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630" y="0"/>
            <a:ext cx="44167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2206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787</Words>
  <Application>Microsoft Office PowerPoint</Application>
  <PresentationFormat>Grand écran</PresentationFormat>
  <Paragraphs>177</Paragraphs>
  <Slides>83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83</vt:i4>
      </vt:variant>
    </vt:vector>
  </HeadingPairs>
  <TitlesOfParts>
    <vt:vector size="92" baseType="lpstr">
      <vt:lpstr>Playfair Display</vt:lpstr>
      <vt:lpstr>Open Sans</vt:lpstr>
      <vt:lpstr>Arial</vt:lpstr>
      <vt:lpstr>Calibri</vt:lpstr>
      <vt:lpstr>Wingdings</vt:lpstr>
      <vt:lpstr>Helvetica</vt:lpstr>
      <vt:lpstr>Avenir Next LT Pro</vt:lpstr>
      <vt:lpstr>Thème Office</vt:lpstr>
      <vt:lpstr>1_Thème Office</vt:lpstr>
      <vt:lpstr>Présentation PowerPoint</vt:lpstr>
      <vt:lpstr>Présentation PowerPoint</vt:lpstr>
      <vt:lpstr>OPERATION MAXIMATCH 2023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NOEL 2023 </vt:lpstr>
      <vt:lpstr>Présentation PowerPoint</vt:lpstr>
      <vt:lpstr>Présentation PowerPoint</vt:lpstr>
      <vt:lpstr>AUCHAN</vt:lpstr>
      <vt:lpstr>AUCHAN</vt:lpstr>
      <vt:lpstr>ALDI</vt:lpstr>
      <vt:lpstr>CARREFOUR</vt:lpstr>
      <vt:lpstr>CARREFOUR</vt:lpstr>
      <vt:lpstr>CARREFOUR</vt:lpstr>
      <vt:lpstr>CARREFOUR MARKET</vt:lpstr>
      <vt:lpstr>E.LECLERC</vt:lpstr>
      <vt:lpstr>E.LECLERC</vt:lpstr>
      <vt:lpstr>COLRYUT</vt:lpstr>
      <vt:lpstr>COLRYUT</vt:lpstr>
      <vt:lpstr>COLRYUT</vt:lpstr>
      <vt:lpstr>MONOPRIX</vt:lpstr>
      <vt:lpstr>LIDL</vt:lpstr>
      <vt:lpstr>LIDL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Antoine Jubert</cp:lastModifiedBy>
  <cp:revision>979</cp:revision>
  <cp:lastPrinted>2019-06-20T14:55:10Z</cp:lastPrinted>
  <dcterms:created xsi:type="dcterms:W3CDTF">2011-11-08T18:44:07Z</dcterms:created>
  <dcterms:modified xsi:type="dcterms:W3CDTF">2023-05-17T07:36:56Z</dcterms:modified>
</cp:coreProperties>
</file>