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8"/>
  </p:notesMasterIdLst>
  <p:handoutMasterIdLst>
    <p:handoutMasterId r:id="rId79"/>
  </p:handoutMasterIdLst>
  <p:sldIdLst>
    <p:sldId id="1291" r:id="rId2"/>
    <p:sldId id="1295" r:id="rId3"/>
    <p:sldId id="1302" r:id="rId4"/>
    <p:sldId id="1293" r:id="rId5"/>
    <p:sldId id="1296" r:id="rId6"/>
    <p:sldId id="1297" r:id="rId7"/>
    <p:sldId id="1303" r:id="rId8"/>
    <p:sldId id="1292" r:id="rId9"/>
    <p:sldId id="1320" r:id="rId10"/>
    <p:sldId id="754" r:id="rId11"/>
    <p:sldId id="1321" r:id="rId12"/>
    <p:sldId id="1457" r:id="rId13"/>
    <p:sldId id="570" r:id="rId14"/>
    <p:sldId id="1322" r:id="rId15"/>
    <p:sldId id="803" r:id="rId16"/>
    <p:sldId id="1312" r:id="rId17"/>
    <p:sldId id="1052" r:id="rId18"/>
    <p:sldId id="1323" r:id="rId19"/>
    <p:sldId id="1100" r:id="rId20"/>
    <p:sldId id="1324" r:id="rId21"/>
    <p:sldId id="1270" r:id="rId22"/>
    <p:sldId id="1426" r:id="rId23"/>
    <p:sldId id="1236" r:id="rId24"/>
    <p:sldId id="1371" r:id="rId25"/>
    <p:sldId id="1373" r:id="rId26"/>
    <p:sldId id="1423" r:id="rId27"/>
    <p:sldId id="1432" r:id="rId28"/>
    <p:sldId id="1422" r:id="rId29"/>
    <p:sldId id="1416" r:id="rId30"/>
    <p:sldId id="1417" r:id="rId31"/>
    <p:sldId id="1420" r:id="rId32"/>
    <p:sldId id="1421" r:id="rId33"/>
    <p:sldId id="1429" r:id="rId34"/>
    <p:sldId id="1435" r:id="rId35"/>
    <p:sldId id="1437" r:id="rId36"/>
    <p:sldId id="1438" r:id="rId37"/>
    <p:sldId id="1439" r:id="rId38"/>
    <p:sldId id="1440" r:id="rId39"/>
    <p:sldId id="1441" r:id="rId40"/>
    <p:sldId id="1444" r:id="rId41"/>
    <p:sldId id="1442" r:id="rId42"/>
    <p:sldId id="1443" r:id="rId43"/>
    <p:sldId id="1445" r:id="rId44"/>
    <p:sldId id="1452" r:id="rId45"/>
    <p:sldId id="1449" r:id="rId46"/>
    <p:sldId id="1450" r:id="rId47"/>
    <p:sldId id="1451" r:id="rId48"/>
    <p:sldId id="1446" r:id="rId49"/>
    <p:sldId id="1418" r:id="rId50"/>
    <p:sldId id="1419" r:id="rId51"/>
    <p:sldId id="1436" r:id="rId52"/>
    <p:sldId id="1313" r:id="rId53"/>
    <p:sldId id="624" r:id="rId54"/>
    <p:sldId id="1298" r:id="rId55"/>
    <p:sldId id="1325" r:id="rId56"/>
    <p:sldId id="1299" r:id="rId57"/>
    <p:sldId id="1307" r:id="rId58"/>
    <p:sldId id="1308" r:id="rId59"/>
    <p:sldId id="1326" r:id="rId60"/>
    <p:sldId id="1309" r:id="rId61"/>
    <p:sldId id="1458" r:id="rId62"/>
    <p:sldId id="1331" r:id="rId63"/>
    <p:sldId id="1430" r:id="rId64"/>
    <p:sldId id="1431" r:id="rId65"/>
    <p:sldId id="1460" r:id="rId66"/>
    <p:sldId id="1332" r:id="rId67"/>
    <p:sldId id="1337" r:id="rId68"/>
    <p:sldId id="1338" r:id="rId69"/>
    <p:sldId id="1344" r:id="rId70"/>
    <p:sldId id="1335" r:id="rId71"/>
    <p:sldId id="1336" r:id="rId72"/>
    <p:sldId id="1461" r:id="rId73"/>
    <p:sldId id="1339" r:id="rId74"/>
    <p:sldId id="1333" r:id="rId75"/>
    <p:sldId id="1341" r:id="rId76"/>
    <p:sldId id="1328" r:id="rId77"/>
  </p:sldIdLst>
  <p:sldSz cx="12192000" cy="6858000"/>
  <p:notesSz cx="9872663" cy="6797675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39" userDrawn="1">
          <p15:clr>
            <a:srgbClr val="A4A3A4"/>
          </p15:clr>
        </p15:guide>
        <p15:guide id="2" pos="311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oine Jubert" initials="AJ" lastIdx="2" clrIdx="0">
    <p:extLst>
      <p:ext uri="{19B8F6BF-5375-455C-9EA6-DF929625EA0E}">
        <p15:presenceInfo xmlns:p15="http://schemas.microsoft.com/office/powerpoint/2012/main" userId="Antoine Juber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C62"/>
    <a:srgbClr val="24A4D2"/>
    <a:srgbClr val="C00000"/>
    <a:srgbClr val="EA612D"/>
    <a:srgbClr val="F6B42A"/>
    <a:srgbClr val="005542"/>
    <a:srgbClr val="336600"/>
    <a:srgbClr val="E46C0A"/>
    <a:srgbClr val="31859C"/>
    <a:srgbClr val="0366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70" autoAdjust="0"/>
    <p:restoredTop sz="94434" autoAdjust="0"/>
  </p:normalViewPr>
  <p:slideViewPr>
    <p:cSldViewPr>
      <p:cViewPr varScale="1">
        <p:scale>
          <a:sx n="86" d="100"/>
          <a:sy n="86" d="100"/>
        </p:scale>
        <p:origin x="37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20652"/>
    </p:cViewPr>
  </p:sorterViewPr>
  <p:notesViewPr>
    <p:cSldViewPr>
      <p:cViewPr varScale="1">
        <p:scale>
          <a:sx n="49" d="100"/>
          <a:sy n="49" d="100"/>
        </p:scale>
        <p:origin x="-2970" y="-102"/>
      </p:cViewPr>
      <p:guideLst>
        <p:guide orient="horz" pos="2139"/>
        <p:guide pos="311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279486" cy="338090"/>
          </a:xfrm>
          <a:prstGeom prst="rect">
            <a:avLst/>
          </a:prstGeom>
        </p:spPr>
        <p:txBody>
          <a:bodyPr vert="horz" lIns="91712" tIns="45857" rIns="91712" bIns="45857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593176" y="1"/>
            <a:ext cx="4277136" cy="338090"/>
          </a:xfrm>
          <a:prstGeom prst="rect">
            <a:avLst/>
          </a:prstGeom>
        </p:spPr>
        <p:txBody>
          <a:bodyPr vert="horz" lIns="91712" tIns="45857" rIns="91712" bIns="45857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B3752A0A-F714-4B9A-93FD-832CCCD2E29A}" type="datetimeFigureOut">
              <a:rPr lang="fr-FR"/>
              <a:pPr>
                <a:defRPr/>
              </a:pPr>
              <a:t>16/03/2020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6456326"/>
            <a:ext cx="4279486" cy="340264"/>
          </a:xfrm>
          <a:prstGeom prst="rect">
            <a:avLst/>
          </a:prstGeom>
        </p:spPr>
        <p:txBody>
          <a:bodyPr vert="horz" lIns="91712" tIns="45857" rIns="91712" bIns="45857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593176" y="6456326"/>
            <a:ext cx="4277136" cy="340264"/>
          </a:xfrm>
          <a:prstGeom prst="rect">
            <a:avLst/>
          </a:prstGeom>
        </p:spPr>
        <p:txBody>
          <a:bodyPr vert="horz" wrap="square" lIns="91712" tIns="45857" rIns="91712" bIns="4585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FD34474-E049-4C0F-9C0B-BC59CCCA72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3404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486" cy="340264"/>
          </a:xfrm>
          <a:prstGeom prst="rect">
            <a:avLst/>
          </a:prstGeom>
        </p:spPr>
        <p:txBody>
          <a:bodyPr vert="horz" lIns="91712" tIns="45857" rIns="91712" bIns="45857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3176" y="0"/>
            <a:ext cx="4277136" cy="340264"/>
          </a:xfrm>
          <a:prstGeom prst="rect">
            <a:avLst/>
          </a:prstGeom>
        </p:spPr>
        <p:txBody>
          <a:bodyPr vert="horz" lIns="91712" tIns="45857" rIns="91712" bIns="45857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11271F5-F43B-4781-A7DC-AC026911E632}" type="datetimeFigureOut">
              <a:rPr lang="fr-FR"/>
              <a:pPr>
                <a:defRPr/>
              </a:pPr>
              <a:t>15/03/2020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671763" y="509588"/>
            <a:ext cx="4529137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12" tIns="45857" rIns="91712" bIns="45857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987033" y="3228706"/>
            <a:ext cx="7898601" cy="3058030"/>
          </a:xfrm>
          <a:prstGeom prst="rect">
            <a:avLst/>
          </a:prstGeom>
        </p:spPr>
        <p:txBody>
          <a:bodyPr vert="horz" lIns="91712" tIns="45857" rIns="91712" bIns="45857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56326"/>
            <a:ext cx="4279486" cy="340264"/>
          </a:xfrm>
          <a:prstGeom prst="rect">
            <a:avLst/>
          </a:prstGeom>
        </p:spPr>
        <p:txBody>
          <a:bodyPr vert="horz" lIns="91712" tIns="45857" rIns="91712" bIns="45857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3176" y="6456326"/>
            <a:ext cx="4277136" cy="340264"/>
          </a:xfrm>
          <a:prstGeom prst="rect">
            <a:avLst/>
          </a:prstGeom>
        </p:spPr>
        <p:txBody>
          <a:bodyPr vert="horz" wrap="square" lIns="91712" tIns="45857" rIns="91712" bIns="4585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0253634-AA7C-46B8-A5C4-22D0D7C13F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1429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865" indent="-285717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2869" indent="-228574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017" indent="-228574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164" indent="-228574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312" indent="-2285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460" indent="-2285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8607" indent="-2285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5755" indent="-2285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6D2C180-5A30-4BC5-B7E2-474E10DB90A2}" type="slidenum">
              <a:rPr lang="fr-FR" altLang="fr-FR" smtClean="0"/>
              <a:pPr>
                <a:spcBef>
                  <a:spcPct val="0"/>
                </a:spcBef>
              </a:pPr>
              <a:t>8</a:t>
            </a:fld>
            <a:endParaRPr lang="fr-FR" altLang="fr-FR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325769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1092" indent="-196573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786294" indent="-157259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100812" indent="-157259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415329" indent="-157259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729847" indent="-157259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044364" indent="-157259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358882" indent="-157259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673400" indent="-157259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4CEB055-E2C6-4F5B-AB0F-452A78938975}" type="slidenum">
              <a:rPr lang="fr-FR" altLang="fr-FR" smtClean="0"/>
              <a:pPr>
                <a:spcBef>
                  <a:spcPct val="0"/>
                </a:spcBef>
              </a:pPr>
              <a:t>10</a:t>
            </a:fld>
            <a:endParaRPr lang="fr-FR" altLang="fr-FR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0729012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1092" indent="-196573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786294" indent="-157259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100812" indent="-157259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415329" indent="-157259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729847" indent="-157259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044364" indent="-157259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358882" indent="-157259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673400" indent="-157259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4CEB055-E2C6-4F5B-AB0F-452A78938975}" type="slidenum">
              <a:rPr lang="fr-FR" altLang="fr-FR" smtClean="0"/>
              <a:pPr>
                <a:spcBef>
                  <a:spcPct val="0"/>
                </a:spcBef>
              </a:pPr>
              <a:t>11</a:t>
            </a:fld>
            <a:endParaRPr lang="fr-FR" altLang="fr-FR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7180764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1092" indent="-196573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786294" indent="-157259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100812" indent="-157259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415329" indent="-157259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729847" indent="-157259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044364" indent="-157259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358882" indent="-157259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673400" indent="-157259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4CEB055-E2C6-4F5B-AB0F-452A78938975}" type="slidenum">
              <a:rPr lang="fr-FR" altLang="fr-FR" smtClean="0"/>
              <a:pPr>
                <a:spcBef>
                  <a:spcPct val="0"/>
                </a:spcBef>
              </a:pPr>
              <a:t>12</a:t>
            </a:fld>
            <a:endParaRPr lang="fr-FR" altLang="fr-FR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49888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865" indent="-285717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2869" indent="-228574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017" indent="-228574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164" indent="-228574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312" indent="-2285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460" indent="-2285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8607" indent="-2285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5755" indent="-2285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67E91C2-31BC-4C10-AB25-D5D61F884CFA}" type="slidenum">
              <a:rPr lang="fr-FR" altLang="fr-FR" smtClean="0"/>
              <a:pPr>
                <a:spcBef>
                  <a:spcPct val="0"/>
                </a:spcBef>
              </a:pPr>
              <a:t>13</a:t>
            </a:fld>
            <a:endParaRPr lang="fr-FR" altLang="fr-FR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451102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6228" indent="-28701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8042" indent="-22960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7259" indent="-22960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66475" indent="-22960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25693" indent="-22960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84909" indent="-22960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44126" indent="-22960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903343" indent="-22960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942FE00-6E6D-42C1-AC4A-5B5DBF7A683C}" type="slidenum">
              <a:rPr lang="fr-FR" altLang="fr-FR" smtClean="0"/>
              <a:pPr>
                <a:spcBef>
                  <a:spcPct val="0"/>
                </a:spcBef>
              </a:pPr>
              <a:t>17</a:t>
            </a:fld>
            <a:endParaRPr lang="fr-FR" altLang="fr-FR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070778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00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180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2573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15/03/2020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7167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15/03/2020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7134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15/03/2020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3225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15/03/2020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1678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15/03/2020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8596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15/03/2020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8874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15/03/2020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2964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15/03/2020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9962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15/03/2020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063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15/03/2020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493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15/03/2020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6845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15/03/2020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cteur droit 1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52" r:id="rId1"/>
    <p:sldLayoutId id="2147484242" r:id="rId2"/>
    <p:sldLayoutId id="2147484253" r:id="rId3"/>
    <p:sldLayoutId id="2147484243" r:id="rId4"/>
    <p:sldLayoutId id="2147484244" r:id="rId5"/>
    <p:sldLayoutId id="2147484245" r:id="rId6"/>
    <p:sldLayoutId id="2147484246" r:id="rId7"/>
    <p:sldLayoutId id="2147484247" r:id="rId8"/>
    <p:sldLayoutId id="2147484248" r:id="rId9"/>
    <p:sldLayoutId id="2147484249" r:id="rId10"/>
    <p:sldLayoutId id="2147484250" r:id="rId11"/>
    <p:sldLayoutId id="21474842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4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3.emf"/><Relationship Id="rId17" Type="http://schemas.openxmlformats.org/officeDocument/2006/relationships/image" Target="../media/image37.jpeg"/><Relationship Id="rId2" Type="http://schemas.openxmlformats.org/officeDocument/2006/relationships/image" Target="../media/image23.jpeg"/><Relationship Id="rId16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11" Type="http://schemas.openxmlformats.org/officeDocument/2006/relationships/image" Target="../media/image32.emf"/><Relationship Id="rId5" Type="http://schemas.openxmlformats.org/officeDocument/2006/relationships/image" Target="../media/image26.jpeg"/><Relationship Id="rId15" Type="http://schemas.openxmlformats.org/officeDocument/2006/relationships/image" Target="../media/image35.jpeg"/><Relationship Id="rId10" Type="http://schemas.openxmlformats.org/officeDocument/2006/relationships/image" Target="../media/image31.emf"/><Relationship Id="rId4" Type="http://schemas.openxmlformats.org/officeDocument/2006/relationships/image" Target="../media/image25.jpeg"/><Relationship Id="rId9" Type="http://schemas.openxmlformats.org/officeDocument/2006/relationships/image" Target="../media/image30.emf"/><Relationship Id="rId1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9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E88C9BC6-ECAD-4F8D-860C-93538166EAF3}"/>
              </a:ext>
            </a:extLst>
          </p:cNvPr>
          <p:cNvSpPr txBox="1"/>
          <p:nvPr/>
        </p:nvSpPr>
        <p:spPr>
          <a:xfrm>
            <a:off x="3719736" y="3244334"/>
            <a:ext cx="48965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latin typeface="Calibri Light" panose="020F0302020204030204" pitchFamily="34" charset="0"/>
                <a:cs typeface="Calibri Light" panose="020F0302020204030204" pitchFamily="34" charset="0"/>
              </a:rPr>
              <a:t>Recommandation </a:t>
            </a:r>
            <a:br>
              <a:rPr lang="fr-FR" sz="4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4000" dirty="0">
                <a:latin typeface="Calibri Light" panose="020F0302020204030204" pitchFamily="34" charset="0"/>
                <a:cs typeface="Calibri Light" panose="020F0302020204030204" pitchFamily="34" charset="0"/>
              </a:rPr>
              <a:t>Conseil &amp; Création</a:t>
            </a:r>
          </a:p>
          <a:p>
            <a:pPr algn="ctr"/>
            <a:r>
              <a:rPr lang="fr-FR" sz="4000" dirty="0">
                <a:latin typeface="Calibri Light" panose="020F0302020204030204" pitchFamily="34" charset="0"/>
                <a:cs typeface="Calibri Light" panose="020F0302020204030204" pitchFamily="34" charset="0"/>
              </a:rPr>
              <a:t>PAC</a:t>
            </a:r>
          </a:p>
        </p:txBody>
      </p:sp>
      <p:pic>
        <p:nvPicPr>
          <p:cNvPr id="3" name="Picture 2" descr="Résultat de recherche d'images pour &quot;logo gamm vert&quot;">
            <a:extLst>
              <a:ext uri="{FF2B5EF4-FFF2-40B4-BE49-F238E27FC236}">
                <a16:creationId xmlns:a16="http://schemas.microsoft.com/office/drawing/2014/main" id="{9CE9A8F5-723E-496B-A0E9-B5CD056023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425" y="1484784"/>
            <a:ext cx="2343150" cy="155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42661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423592" y="534988"/>
            <a:ext cx="10344150" cy="1143000"/>
          </a:xfrm>
        </p:spPr>
        <p:txBody>
          <a:bodyPr/>
          <a:lstStyle/>
          <a:p>
            <a:pPr algn="l" eaLnBrk="1" hangingPunct="1"/>
            <a:r>
              <a:rPr lang="en-US" altLang="fr-FR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Challenge de </a:t>
            </a:r>
            <a:r>
              <a:rPr lang="en-US" altLang="fr-FR" dirty="0" err="1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conquête</a:t>
            </a:r>
            <a:endParaRPr lang="fr-FR" altLang="fr-FR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35360" y="1488441"/>
            <a:ext cx="11702653" cy="4524375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endParaRPr lang="fr-FR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1" indent="0" eaLnBrk="1" hangingPunct="1">
              <a:buNone/>
              <a:defRPr/>
            </a:pPr>
            <a:r>
              <a:rPr lang="fr-FR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Conquête duale : Nouveaux clients &amp; Cross segment</a:t>
            </a:r>
          </a:p>
          <a:p>
            <a:pPr marL="0" lvl="1" indent="0" eaLnBrk="1" hangingPunct="1">
              <a:buNone/>
              <a:defRPr/>
            </a:pPr>
            <a:endParaRPr lang="fr-FR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1" indent="0" eaLnBrk="1" hangingPunct="1">
              <a:buNone/>
              <a:defRPr/>
            </a:pPr>
            <a:r>
              <a:rPr lang="fr-F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Renouveler la clientèle </a:t>
            </a:r>
            <a:r>
              <a:rPr lang="fr-FR" sz="24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Gamm</a:t>
            </a:r>
            <a:r>
              <a:rPr lang="fr-F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vert</a:t>
            </a:r>
          </a:p>
          <a:p>
            <a:pPr marL="0" lvl="1" indent="0" eaLnBrk="1" hangingPunct="1">
              <a:buNone/>
              <a:defRPr/>
            </a:pP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 </a:t>
            </a: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Accroître  le nombre d’acheteurs fréquentant l’enseigne : </a:t>
            </a:r>
            <a:b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capter de nouveaux clients</a:t>
            </a:r>
          </a:p>
          <a:p>
            <a:pPr marL="0" lvl="1" indent="0" eaLnBrk="1" hangingPunct="1">
              <a:buNone/>
              <a:defRPr/>
            </a:pPr>
            <a:endParaRPr lang="fr-FR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1" indent="0" eaLnBrk="1" hangingPunct="1">
              <a:buNone/>
              <a:defRPr/>
            </a:pPr>
            <a:r>
              <a:rPr lang="fr-F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Transformer les clients mono-marché (1/3) en clients multi-marché (6/8 visites)</a:t>
            </a:r>
          </a:p>
          <a:p>
            <a:pPr marL="0" lvl="1" indent="0" eaLnBrk="1" hangingPunct="1">
              <a:buNone/>
              <a:defRPr/>
            </a:pP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 Il s’agit de </a:t>
            </a:r>
            <a:r>
              <a:rPr lang="fr-FR" sz="2400" dirty="0" err="1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transversaliser</a:t>
            </a: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 : Ex. client jardinerie =&gt; client alimentation</a:t>
            </a:r>
            <a:b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</a:b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et ainsi augmenter le nombre de visites et le panier moyen</a:t>
            </a:r>
            <a:endParaRPr lang="fr-FR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1" indent="0" eaLnBrk="1" hangingPunct="1">
              <a:buNone/>
              <a:defRPr/>
            </a:pPr>
            <a:endParaRPr 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" name="Ellipse 5"/>
          <p:cNvSpPr/>
          <p:nvPr/>
        </p:nvSpPr>
        <p:spPr>
          <a:xfrm>
            <a:off x="479376" y="250751"/>
            <a:ext cx="1728192" cy="1711474"/>
          </a:xfrm>
          <a:prstGeom prst="ellipse">
            <a:avLst/>
          </a:prstGeom>
          <a:solidFill>
            <a:srgbClr val="005542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38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pic>
        <p:nvPicPr>
          <p:cNvPr id="5" name="Picture 2" descr="Résultat de recherche d'images pour &quot;logo gamm vert&quot;">
            <a:extLst>
              <a:ext uri="{FF2B5EF4-FFF2-40B4-BE49-F238E27FC236}">
                <a16:creationId xmlns:a16="http://schemas.microsoft.com/office/drawing/2014/main" id="{1B4B9558-8747-4071-8205-7FAB368F44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2646" y="677726"/>
            <a:ext cx="1223532" cy="810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7921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423592" y="534988"/>
            <a:ext cx="10344150" cy="1143000"/>
          </a:xfrm>
        </p:spPr>
        <p:txBody>
          <a:bodyPr/>
          <a:lstStyle/>
          <a:p>
            <a:pPr algn="l" eaLnBrk="1" hangingPunct="1"/>
            <a:r>
              <a:rPr lang="en-US" altLang="fr-FR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Challenge de </a:t>
            </a:r>
            <a:r>
              <a:rPr lang="en-US" altLang="fr-FR" dirty="0" err="1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contenu</a:t>
            </a:r>
            <a:r>
              <a:rPr lang="en-US" altLang="fr-FR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 </a:t>
            </a:r>
            <a:br>
              <a:rPr lang="en-US" altLang="fr-FR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</a:br>
            <a:r>
              <a:rPr lang="en-US" altLang="fr-FR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de marque</a:t>
            </a:r>
            <a:endParaRPr lang="fr-FR" altLang="fr-FR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9136" y="1412776"/>
            <a:ext cx="11702653" cy="4524375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endParaRPr lang="fr-FR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1" indent="0" eaLnBrk="1" hangingPunct="1">
              <a:buNone/>
              <a:defRPr/>
            </a:pPr>
            <a:r>
              <a:rPr lang="fr-FR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Nourrir le positionnement de l’enseigne autour </a:t>
            </a:r>
            <a:br>
              <a:rPr lang="fr-FR" b="1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des bienfaits de l’</a:t>
            </a:r>
            <a:r>
              <a:rPr lang="fr-FR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auto-production</a:t>
            </a:r>
            <a:r>
              <a:rPr lang="fr-FR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pPr marL="0" lvl="1" indent="0" eaLnBrk="1" hangingPunct="1">
              <a:buNone/>
              <a:defRPr/>
            </a:pP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Des prises de paroles commerciales au service de la marque </a:t>
            </a:r>
            <a:b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qui doivent enrichir l’approche engagée de l’enseigne :</a:t>
            </a:r>
          </a:p>
          <a:p>
            <a:pPr marL="0" lvl="1" indent="0" eaLnBrk="1" hangingPunct="1">
              <a:buNone/>
              <a:defRPr/>
            </a:pPr>
            <a:r>
              <a:rPr lang="fr-FR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Profitez chez soi des bienfaits de la nature de façon responsable</a:t>
            </a:r>
          </a:p>
          <a:p>
            <a:pPr marL="0" lvl="1" indent="0" eaLnBrk="1" hangingPunct="1">
              <a:buNone/>
              <a:defRPr/>
            </a:pPr>
            <a:endParaRPr lang="fr-FR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1" indent="0" eaLnBrk="1" hangingPunct="1">
              <a:buNone/>
              <a:defRPr/>
            </a:pPr>
            <a:r>
              <a:rPr lang="fr-F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Une communication commerciale qui doit soutenir les piliers suivants : </a:t>
            </a:r>
          </a:p>
          <a:p>
            <a:pPr marL="0" lvl="1" indent="0" eaLnBrk="1" hangingPunct="1">
              <a:buNone/>
              <a:defRPr/>
            </a:pP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 </a:t>
            </a:r>
            <a:endParaRPr lang="fr-FR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1" indent="0" eaLnBrk="1" hangingPunct="1">
              <a:buNone/>
              <a:defRPr/>
            </a:pPr>
            <a:endParaRPr 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" name="Ellipse 5"/>
          <p:cNvSpPr/>
          <p:nvPr/>
        </p:nvSpPr>
        <p:spPr>
          <a:xfrm>
            <a:off x="479376" y="250751"/>
            <a:ext cx="1728192" cy="1711474"/>
          </a:xfrm>
          <a:prstGeom prst="ellipse">
            <a:avLst/>
          </a:prstGeom>
          <a:solidFill>
            <a:srgbClr val="005542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38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5" name="Picture 2" descr="Résultat de recherche d'images pour &quot;logo gamm vert&quot;">
            <a:extLst>
              <a:ext uri="{FF2B5EF4-FFF2-40B4-BE49-F238E27FC236}">
                <a16:creationId xmlns:a16="http://schemas.microsoft.com/office/drawing/2014/main" id="{1B4B9558-8747-4071-8205-7FAB368F44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2646" y="677726"/>
            <a:ext cx="1223532" cy="810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12" descr="Image1">
            <a:extLst>
              <a:ext uri="{FF2B5EF4-FFF2-40B4-BE49-F238E27FC236}">
                <a16:creationId xmlns:a16="http://schemas.microsoft.com/office/drawing/2014/main" id="{0AC25699-176A-412A-961D-B243ABD010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6203" y="5270300"/>
            <a:ext cx="2743200" cy="685353"/>
          </a:xfrm>
          <a:prstGeom prst="rect">
            <a:avLst/>
          </a:prstGeom>
          <a:solidFill>
            <a:srgbClr val="00554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fr-FR" altLang="fr-FR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Valoriser les </a:t>
            </a:r>
            <a:br>
              <a:rPr lang="fr-FR" altLang="fr-FR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SERVICES</a:t>
            </a:r>
          </a:p>
        </p:txBody>
      </p:sp>
      <p:sp>
        <p:nvSpPr>
          <p:cNvPr id="8" name="Rectangle 12" descr="Image1">
            <a:extLst>
              <a:ext uri="{FF2B5EF4-FFF2-40B4-BE49-F238E27FC236}">
                <a16:creationId xmlns:a16="http://schemas.microsoft.com/office/drawing/2014/main" id="{37E8C6D1-B635-4F5C-B1FA-0DEBFEF027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7411" y="5270300"/>
            <a:ext cx="2743200" cy="685353"/>
          </a:xfrm>
          <a:prstGeom prst="rect">
            <a:avLst/>
          </a:prstGeom>
          <a:solidFill>
            <a:srgbClr val="00554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fr-FR" altLang="fr-FR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Créer la préférence avec les</a:t>
            </a:r>
            <a:br>
              <a:rPr lang="fr-FR" altLang="fr-FR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MARQUES PROPRES</a:t>
            </a:r>
          </a:p>
        </p:txBody>
      </p:sp>
      <p:sp>
        <p:nvSpPr>
          <p:cNvPr id="9" name="Rectangle 12" descr="Image1">
            <a:extLst>
              <a:ext uri="{FF2B5EF4-FFF2-40B4-BE49-F238E27FC236}">
                <a16:creationId xmlns:a16="http://schemas.microsoft.com/office/drawing/2014/main" id="{A3829F82-6395-4567-A44D-4C5715B27B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2812" y="5270299"/>
            <a:ext cx="2743200" cy="685353"/>
          </a:xfrm>
          <a:prstGeom prst="rect">
            <a:avLst/>
          </a:prstGeom>
          <a:solidFill>
            <a:srgbClr val="00554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fr-FR" altLang="fr-FR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Revendiquer la dimension</a:t>
            </a:r>
            <a:br>
              <a:rPr lang="fr-FR" altLang="fr-FR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RESPONSABLE  de l’offre</a:t>
            </a:r>
          </a:p>
        </p:txBody>
      </p:sp>
    </p:spTree>
    <p:extLst>
      <p:ext uri="{BB962C8B-B14F-4D97-AF65-F5344CB8AC3E}">
        <p14:creationId xmlns:p14="http://schemas.microsoft.com/office/powerpoint/2010/main" val="7340561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89347" y="332656"/>
            <a:ext cx="11702653" cy="4524375"/>
          </a:xfrm>
        </p:spPr>
        <p:txBody>
          <a:bodyPr/>
          <a:lstStyle/>
          <a:p>
            <a:pPr marL="0" lvl="1" indent="0" eaLnBrk="1" hangingPunct="1">
              <a:buNone/>
              <a:defRPr/>
            </a:pPr>
            <a:endParaRPr lang="fr-FR" sz="32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1" indent="0" eaLnBrk="1" hangingPunct="1">
              <a:buNone/>
              <a:defRPr/>
            </a:pPr>
            <a:r>
              <a:rPr lang="fr-FR" sz="3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En 2021, une communication commerciale </a:t>
            </a:r>
            <a:br>
              <a:rPr lang="fr-FR" sz="3200" b="1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3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qui doit soutenir les piliers suivants : </a:t>
            </a:r>
          </a:p>
          <a:p>
            <a:pPr marL="0" lvl="1" indent="0" eaLnBrk="1" hangingPunct="1">
              <a:buNone/>
              <a:defRPr/>
            </a:pP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 </a:t>
            </a:r>
            <a:endParaRPr lang="fr-FR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1" indent="0" eaLnBrk="1" hangingPunct="1">
              <a:buNone/>
              <a:defRPr/>
            </a:pPr>
            <a:endParaRPr 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Rectangle 12" descr="Image1">
            <a:extLst>
              <a:ext uri="{FF2B5EF4-FFF2-40B4-BE49-F238E27FC236}">
                <a16:creationId xmlns:a16="http://schemas.microsoft.com/office/drawing/2014/main" id="{0AC25699-176A-412A-961D-B243ABD010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347" y="2924944"/>
            <a:ext cx="3590429" cy="1440160"/>
          </a:xfrm>
          <a:prstGeom prst="rect">
            <a:avLst/>
          </a:prstGeom>
          <a:solidFill>
            <a:srgbClr val="00554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fr-FR" altLang="fr-FR" sz="24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Valoriser les </a:t>
            </a:r>
            <a:br>
              <a:rPr lang="fr-FR" altLang="fr-FR" sz="24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4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SERVICES</a:t>
            </a:r>
          </a:p>
        </p:txBody>
      </p:sp>
      <p:sp>
        <p:nvSpPr>
          <p:cNvPr id="8" name="Rectangle 12" descr="Image1">
            <a:extLst>
              <a:ext uri="{FF2B5EF4-FFF2-40B4-BE49-F238E27FC236}">
                <a16:creationId xmlns:a16="http://schemas.microsoft.com/office/drawing/2014/main" id="{37E8C6D1-B635-4F5C-B1FA-0DEBFEF027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1994" y="2924944"/>
            <a:ext cx="3590429" cy="1440160"/>
          </a:xfrm>
          <a:prstGeom prst="rect">
            <a:avLst/>
          </a:prstGeom>
          <a:solidFill>
            <a:srgbClr val="00554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fr-FR" altLang="fr-FR" sz="24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Créer la préférence avec les</a:t>
            </a:r>
            <a:br>
              <a:rPr lang="fr-FR" altLang="fr-FR" sz="24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4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MARQUES PROPRES</a:t>
            </a:r>
          </a:p>
        </p:txBody>
      </p:sp>
      <p:sp>
        <p:nvSpPr>
          <p:cNvPr id="9" name="Rectangle 12" descr="Image1">
            <a:extLst>
              <a:ext uri="{FF2B5EF4-FFF2-40B4-BE49-F238E27FC236}">
                <a16:creationId xmlns:a16="http://schemas.microsoft.com/office/drawing/2014/main" id="{A3829F82-6395-4567-A44D-4C5715B27B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4641" y="2924944"/>
            <a:ext cx="3590429" cy="1440160"/>
          </a:xfrm>
          <a:prstGeom prst="rect">
            <a:avLst/>
          </a:prstGeom>
          <a:solidFill>
            <a:srgbClr val="00554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fr-FR" altLang="fr-FR" sz="24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Revendiquer la dimension</a:t>
            </a:r>
            <a:br>
              <a:rPr lang="fr-FR" altLang="fr-FR" sz="24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4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RESPONSABLE  de l’offre</a:t>
            </a:r>
          </a:p>
        </p:txBody>
      </p:sp>
    </p:spTree>
    <p:extLst>
      <p:ext uri="{BB962C8B-B14F-4D97-AF65-F5344CB8AC3E}">
        <p14:creationId xmlns:p14="http://schemas.microsoft.com/office/powerpoint/2010/main" val="15275595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386012" y="457200"/>
            <a:ext cx="9805988" cy="1143000"/>
          </a:xfrm>
        </p:spPr>
        <p:txBody>
          <a:bodyPr/>
          <a:lstStyle/>
          <a:p>
            <a:pPr algn="l" eaLnBrk="1" hangingPunct="1"/>
            <a:r>
              <a:rPr lang="en-US" altLang="fr-FR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Challenge </a:t>
            </a:r>
            <a:r>
              <a:rPr lang="en-US" altLang="fr-FR" dirty="0" err="1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d’adhésion</a:t>
            </a:r>
            <a:endParaRPr lang="fr-FR" altLang="fr-FR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55440" y="1600200"/>
            <a:ext cx="10972800" cy="4713287"/>
          </a:xfrm>
        </p:spPr>
        <p:txBody>
          <a:bodyPr/>
          <a:lstStyle/>
          <a:p>
            <a:pPr marL="347125" indent="-347125" eaLnBrk="1" hangingPunct="1">
              <a:buFont typeface="Arial" panose="020B0604020202020204" pitchFamily="34" charset="0"/>
              <a:buNone/>
              <a:defRPr/>
            </a:pPr>
            <a:endParaRPr lang="en-US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 eaLnBrk="1" hangingPunct="1">
              <a:buNone/>
              <a:defRPr/>
            </a:pPr>
            <a:endParaRPr lang="en-US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 eaLnBrk="1" hangingPunct="1">
              <a:buNone/>
              <a:defRPr/>
            </a:pPr>
            <a:r>
              <a:rPr lang="en-US" sz="28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Fédérer</a:t>
            </a:r>
            <a:r>
              <a:rPr lang="en-US" sz="2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tout le </a:t>
            </a:r>
            <a:r>
              <a:rPr lang="en-US" sz="28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réseau</a:t>
            </a:r>
            <a:r>
              <a:rPr lang="en-US" sz="2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derrière la </a:t>
            </a:r>
            <a:r>
              <a:rPr lang="en-US" sz="28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dynamique</a:t>
            </a:r>
            <a:r>
              <a:rPr lang="en-US" sz="2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8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commerçante</a:t>
            </a:r>
            <a:r>
              <a:rPr lang="en-US" sz="2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.  </a:t>
            </a:r>
          </a:p>
          <a:p>
            <a:pPr marL="0" indent="0" eaLnBrk="1" hangingPunct="1">
              <a:buNone/>
              <a:defRPr/>
            </a:pPr>
            <a:endParaRPr lang="en-US" sz="2400" dirty="0">
              <a:latin typeface="Calibri Light" panose="020F0302020204030204" pitchFamily="34" charset="0"/>
              <a:cs typeface="Calibri Light" panose="020F0302020204030204" pitchFamily="34" charset="0"/>
              <a:sym typeface="Wingdings" pitchFamily="2" charset="2"/>
            </a:endParaRPr>
          </a:p>
          <a:p>
            <a:pPr marL="0" indent="0" eaLnBrk="1" hangingPunct="1">
              <a:buNone/>
              <a:defRPr/>
            </a:pPr>
            <a:r>
              <a:rPr lang="en-US" sz="2400" dirty="0" err="1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Optimiser</a:t>
            </a: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 les </a:t>
            </a:r>
            <a:r>
              <a:rPr lang="en-US" sz="2400" dirty="0" err="1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prises</a:t>
            </a: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 de parole </a:t>
            </a:r>
            <a:r>
              <a:rPr lang="en-US" sz="2400" dirty="0" err="1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commerciales</a:t>
            </a: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 de </a:t>
            </a:r>
            <a:r>
              <a:rPr lang="en-US" sz="2400" dirty="0" err="1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l’enseigne</a:t>
            </a: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 </a:t>
            </a:r>
            <a:b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</a:b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et </a:t>
            </a:r>
            <a:r>
              <a:rPr lang="en-US" sz="2400" dirty="0" err="1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favoriser</a:t>
            </a: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 la performance de </a:t>
            </a:r>
            <a:r>
              <a:rPr lang="en-US" sz="2400" dirty="0" err="1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chaque</a:t>
            </a: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 </a:t>
            </a:r>
            <a:r>
              <a:rPr lang="en-US" sz="2400" dirty="0" err="1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opération</a:t>
            </a: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 </a:t>
            </a:r>
            <a:b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</a:br>
            <a:r>
              <a:rPr lang="en-US" sz="2400" dirty="0" err="1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afin</a:t>
            </a: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 de </a:t>
            </a:r>
            <a:r>
              <a:rPr lang="en-US" sz="2800" b="1" dirty="0" err="1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renforcer</a:t>
            </a:r>
            <a:r>
              <a:rPr lang="en-US" sz="2800" b="1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 </a:t>
            </a:r>
            <a:r>
              <a:rPr lang="en-US" sz="2800" b="1" dirty="0" err="1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l’adhesion</a:t>
            </a:r>
            <a:r>
              <a:rPr lang="en-US" sz="2800" b="1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 ‘naturelle’ des </a:t>
            </a:r>
            <a:r>
              <a:rPr lang="en-US" sz="2800" b="1" dirty="0" err="1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réseaux</a:t>
            </a:r>
            <a:r>
              <a:rPr lang="en-US" sz="2800" b="1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 </a:t>
            </a:r>
            <a:br>
              <a:rPr lang="en-US" sz="2800" b="1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</a:br>
            <a:r>
              <a:rPr lang="en-US" sz="2800" b="1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et </a:t>
            </a:r>
            <a:r>
              <a:rPr lang="en-US" sz="2800" b="1" dirty="0" err="1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leur</a:t>
            </a:r>
            <a:r>
              <a:rPr lang="en-US" sz="2800" b="1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 implication dans le </a:t>
            </a:r>
            <a:r>
              <a:rPr lang="en-US" sz="2800" b="1" dirty="0" err="1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déploiement</a:t>
            </a:r>
            <a:r>
              <a:rPr lang="en-US" sz="2800" b="1" dirty="0">
                <a:latin typeface="Calibri Light" panose="020F0302020204030204" pitchFamily="34" charset="0"/>
                <a:cs typeface="Calibri Light" panose="020F0302020204030204" pitchFamily="34" charset="0"/>
                <a:sym typeface="Wingdings" pitchFamily="2" charset="2"/>
              </a:rPr>
              <a:t>.   </a:t>
            </a:r>
            <a:endParaRPr lang="en-US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694249" lvl="1" indent="-279393" eaLnBrk="1" hangingPunct="1">
              <a:buFont typeface="Arial" charset="0"/>
              <a:buChar char="–"/>
              <a:defRPr/>
            </a:pPr>
            <a:endParaRPr lang="fr-FR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F679D838-D205-470F-AB56-A8EFF456856B}"/>
              </a:ext>
            </a:extLst>
          </p:cNvPr>
          <p:cNvSpPr/>
          <p:nvPr/>
        </p:nvSpPr>
        <p:spPr>
          <a:xfrm>
            <a:off x="604342" y="250751"/>
            <a:ext cx="1728192" cy="1711474"/>
          </a:xfrm>
          <a:prstGeom prst="ellipse">
            <a:avLst/>
          </a:prstGeom>
          <a:solidFill>
            <a:srgbClr val="005542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38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7" name="Picture 2" descr="Résultat de recherche d'images pour &quot;logo gamm vert&quot;">
            <a:extLst>
              <a:ext uri="{FF2B5EF4-FFF2-40B4-BE49-F238E27FC236}">
                <a16:creationId xmlns:a16="http://schemas.microsoft.com/office/drawing/2014/main" id="{4D1C0759-92F7-4011-806B-E18FC3476E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288" y="617787"/>
            <a:ext cx="1223532" cy="810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45087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60633F-D355-42B4-A307-CD2256C0BE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1924693"/>
            <a:ext cx="10363200" cy="1470025"/>
          </a:xfrm>
        </p:spPr>
        <p:txBody>
          <a:bodyPr/>
          <a:lstStyle/>
          <a:p>
            <a:r>
              <a:rPr lang="fr-FR" dirty="0"/>
              <a:t>Nos partis pris</a:t>
            </a:r>
            <a:br>
              <a:rPr lang="fr-FR" dirty="0"/>
            </a:br>
            <a:r>
              <a:rPr lang="fr-FR" dirty="0"/>
              <a:t>du PAC</a:t>
            </a:r>
          </a:p>
        </p:txBody>
      </p:sp>
      <p:pic>
        <p:nvPicPr>
          <p:cNvPr id="4" name="Picture 2" descr="Résultat de recherche d'images pour &quot;logo gamm vert&quot;">
            <a:extLst>
              <a:ext uri="{FF2B5EF4-FFF2-40B4-BE49-F238E27FC236}">
                <a16:creationId xmlns:a16="http://schemas.microsoft.com/office/drawing/2014/main" id="{CF15CD77-26CA-44B4-82DD-3B7C4BE2E1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880" y="3573016"/>
            <a:ext cx="2343150" cy="155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72663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4450"/>
            <a:ext cx="10972800" cy="1143000"/>
          </a:xfrm>
        </p:spPr>
        <p:txBody>
          <a:bodyPr/>
          <a:lstStyle/>
          <a:p>
            <a:r>
              <a:rPr lang="fr-FR" altLang="fr-FR" dirty="0">
                <a:solidFill>
                  <a:schemeClr val="tx1"/>
                </a:solidFill>
                <a:ea typeface="Helvetica" panose="020B0604020202020204" pitchFamily="34" charset="0"/>
              </a:rPr>
              <a:t>Parti pris n°1 – PAC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5360" y="2564904"/>
            <a:ext cx="11593512" cy="4330700"/>
          </a:xfrm>
        </p:spPr>
        <p:txBody>
          <a:bodyPr/>
          <a:lstStyle/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fr-FR" altLang="fr-FR" sz="6000" b="1" dirty="0">
                <a:ea typeface="Helvetica" panose="020B0604020202020204" pitchFamily="34" charset="0"/>
              </a:rPr>
              <a:t>CAPITALISER SUR LE BRANDING</a:t>
            </a:r>
            <a:endParaRPr lang="fr-FR" altLang="fr-FR" sz="4800" b="1" dirty="0">
              <a:ea typeface="Helvetica" panose="020B0604020202020204" pitchFamily="34" charset="0"/>
            </a:endParaRPr>
          </a:p>
          <a:p>
            <a:pPr algn="ctr">
              <a:buFont typeface="Wingdings" panose="05000000000000000000" pitchFamily="2" charset="2"/>
              <a:buNone/>
              <a:defRPr/>
            </a:pPr>
            <a:endParaRPr lang="fr-FR" altLang="fr-FR" dirty="0">
              <a:ea typeface="Helvetica" panose="020B0604020202020204" pitchFamily="34" charset="0"/>
            </a:endParaRPr>
          </a:p>
          <a:p>
            <a:pPr algn="ctr">
              <a:buFont typeface="Wingdings" panose="05000000000000000000" pitchFamily="2" charset="2"/>
              <a:buNone/>
              <a:defRPr/>
            </a:pPr>
            <a:r>
              <a:rPr lang="fr-FR" altLang="fr-FR" sz="2800" dirty="0">
                <a:ea typeface="Helvetica" panose="020B0604020202020204" pitchFamily="34" charset="0"/>
              </a:rPr>
              <a:t>S’appuyer sur un </a:t>
            </a:r>
            <a:r>
              <a:rPr lang="fr-FR" altLang="fr-FR" sz="2800" b="1" dirty="0">
                <a:ea typeface="Helvetica" panose="020B0604020202020204" pitchFamily="34" charset="0"/>
              </a:rPr>
              <a:t>code propriétaire qui s’installe</a:t>
            </a:r>
            <a:br>
              <a:rPr lang="fr-FR" altLang="fr-FR" sz="2800" b="1" dirty="0">
                <a:ea typeface="Helvetica" panose="020B0604020202020204" pitchFamily="34" charset="0"/>
              </a:rPr>
            </a:br>
            <a:r>
              <a:rPr lang="fr-FR" altLang="fr-FR" sz="2800" dirty="0">
                <a:ea typeface="Helvetica" panose="020B0604020202020204" pitchFamily="34" charset="0"/>
              </a:rPr>
              <a:t>pour que chaque prise de parole </a:t>
            </a:r>
            <a:br>
              <a:rPr lang="fr-FR" altLang="fr-FR" sz="2800" dirty="0">
                <a:ea typeface="Helvetica" panose="020B0604020202020204" pitchFamily="34" charset="0"/>
              </a:rPr>
            </a:br>
            <a:r>
              <a:rPr lang="fr-FR" altLang="fr-FR" sz="2800" dirty="0">
                <a:ea typeface="Helvetica" panose="020B0604020202020204" pitchFamily="34" charset="0"/>
              </a:rPr>
              <a:t>soit immédiatement attribuée </a:t>
            </a:r>
            <a:br>
              <a:rPr lang="fr-FR" altLang="fr-FR" sz="2800" dirty="0">
                <a:ea typeface="Helvetica" panose="020B0604020202020204" pitchFamily="34" charset="0"/>
              </a:rPr>
            </a:br>
            <a:r>
              <a:rPr lang="fr-FR" altLang="fr-FR" sz="2800" dirty="0">
                <a:ea typeface="Helvetica" panose="020B0604020202020204" pitchFamily="34" charset="0"/>
              </a:rPr>
              <a:t>à Gamm vert</a:t>
            </a:r>
          </a:p>
        </p:txBody>
      </p:sp>
      <p:sp>
        <p:nvSpPr>
          <p:cNvPr id="2" name="Triangle isocèle 1"/>
          <p:cNvSpPr/>
          <p:nvPr/>
        </p:nvSpPr>
        <p:spPr>
          <a:xfrm flipV="1">
            <a:off x="3863864" y="1552141"/>
            <a:ext cx="4536504" cy="648072"/>
          </a:xfrm>
          <a:prstGeom prst="triangle">
            <a:avLst/>
          </a:prstGeom>
          <a:solidFill>
            <a:srgbClr val="036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9223240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4450"/>
            <a:ext cx="10972800" cy="1143000"/>
          </a:xfrm>
        </p:spPr>
        <p:txBody>
          <a:bodyPr/>
          <a:lstStyle/>
          <a:p>
            <a:r>
              <a:rPr lang="fr-FR" altLang="fr-FR" dirty="0">
                <a:solidFill>
                  <a:schemeClr val="tx1"/>
                </a:solidFill>
                <a:ea typeface="Helvetica" panose="020B0604020202020204" pitchFamily="34" charset="0"/>
              </a:rPr>
              <a:t>Parti pris n°2 - PAC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5360" y="2132856"/>
            <a:ext cx="11593512" cy="4330700"/>
          </a:xfrm>
        </p:spPr>
        <p:txBody>
          <a:bodyPr/>
          <a:lstStyle/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fr-FR" altLang="fr-FR" sz="6000" b="1" dirty="0">
                <a:ea typeface="Helvetica" panose="020B0604020202020204" pitchFamily="34" charset="0"/>
              </a:rPr>
              <a:t>DIGITALISER</a:t>
            </a:r>
          </a:p>
          <a:p>
            <a:pPr marL="0" indent="0" algn="ctr" eaLnBrk="1" hangingPunct="1">
              <a:lnSpc>
                <a:spcPct val="90000"/>
              </a:lnSpc>
              <a:buNone/>
              <a:defRPr/>
            </a:pPr>
            <a:r>
              <a:rPr lang="fr-FR" sz="2800" b="1" dirty="0"/>
              <a:t>S’appuyer sur de nouveaux relais de visibilité </a:t>
            </a:r>
            <a:br>
              <a:rPr lang="fr-FR" sz="2800" b="1" dirty="0"/>
            </a:br>
            <a:r>
              <a:rPr lang="fr-FR" sz="2800" b="1" dirty="0"/>
              <a:t>dans la communication commerciale.</a:t>
            </a:r>
            <a:br>
              <a:rPr lang="fr-FR" sz="2800" b="1" dirty="0"/>
            </a:br>
            <a:r>
              <a:rPr lang="fr-FR" sz="2800" b="1" dirty="0"/>
              <a:t>Des relais qui doivent renforcer l’impact des opérations </a:t>
            </a:r>
            <a:br>
              <a:rPr lang="fr-FR" sz="2800" b="1" dirty="0"/>
            </a:br>
            <a:r>
              <a:rPr lang="fr-FR" sz="2800" b="1" dirty="0"/>
              <a:t>et soutenir la conquête de clients.</a:t>
            </a:r>
            <a:endParaRPr lang="fr-FR" sz="2000" b="1" dirty="0"/>
          </a:p>
          <a:p>
            <a:pPr eaLnBrk="1" hangingPunct="1">
              <a:lnSpc>
                <a:spcPct val="90000"/>
              </a:lnSpc>
              <a:defRPr/>
            </a:pPr>
            <a:endParaRPr lang="fr-FR" b="1" dirty="0"/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fr-FR" dirty="0"/>
              <a:t>Chaque prise de parole doit permettre à la marque d’émerger et de renforcer sa dimension émotionnelle, son image de modernité, de dynamisme.</a:t>
            </a:r>
          </a:p>
        </p:txBody>
      </p:sp>
      <p:sp>
        <p:nvSpPr>
          <p:cNvPr id="2" name="Triangle isocèle 1"/>
          <p:cNvSpPr/>
          <p:nvPr/>
        </p:nvSpPr>
        <p:spPr>
          <a:xfrm flipV="1">
            <a:off x="3863864" y="1336117"/>
            <a:ext cx="4536504" cy="648072"/>
          </a:xfrm>
          <a:prstGeom prst="triangle">
            <a:avLst/>
          </a:prstGeom>
          <a:solidFill>
            <a:srgbClr val="0366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4818858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5360" y="1052736"/>
            <a:ext cx="11394926" cy="3054350"/>
          </a:xfrm>
        </p:spPr>
        <p:txBody>
          <a:bodyPr/>
          <a:lstStyle/>
          <a:p>
            <a:pPr eaLnBrk="1" hangingPunct="1">
              <a:defRPr/>
            </a:pPr>
            <a:r>
              <a:rPr lang="en-US" sz="5333" b="1" dirty="0" err="1"/>
              <a:t>Stratégie</a:t>
            </a:r>
            <a:r>
              <a:rPr lang="en-US" sz="5333" b="1" dirty="0"/>
              <a:t> de </a:t>
            </a:r>
            <a:r>
              <a:rPr lang="en-US" sz="5333" b="1" dirty="0" err="1"/>
              <a:t>l’émergence</a:t>
            </a:r>
            <a:br>
              <a:rPr lang="en-US" sz="5333" b="1" dirty="0"/>
            </a:br>
            <a:endParaRPr lang="fr-FR" sz="3600" dirty="0"/>
          </a:p>
        </p:txBody>
      </p:sp>
      <p:sp>
        <p:nvSpPr>
          <p:cNvPr id="3" name="Triangle isocèle 2"/>
          <p:cNvSpPr/>
          <p:nvPr/>
        </p:nvSpPr>
        <p:spPr>
          <a:xfrm rot="10800000">
            <a:off x="1559496" y="0"/>
            <a:ext cx="8280921" cy="779463"/>
          </a:xfrm>
          <a:prstGeom prst="triangle">
            <a:avLst/>
          </a:prstGeom>
          <a:solidFill>
            <a:srgbClr val="4B4A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4" name="Rectangle 12" descr="Image1"/>
          <p:cNvSpPr>
            <a:spLocks noChangeArrowheads="1"/>
          </p:cNvSpPr>
          <p:nvPr/>
        </p:nvSpPr>
        <p:spPr bwMode="auto">
          <a:xfrm>
            <a:off x="1055440" y="3923158"/>
            <a:ext cx="2743200" cy="457200"/>
          </a:xfrm>
          <a:prstGeom prst="rect">
            <a:avLst/>
          </a:prstGeom>
          <a:solidFill>
            <a:srgbClr val="00554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fr-FR" altLang="fr-FR" sz="1600" b="1" i="1" dirty="0">
                <a:solidFill>
                  <a:schemeClr val="bg1"/>
                </a:solidFill>
              </a:rPr>
              <a:t>INTERPELLER</a:t>
            </a:r>
            <a:endParaRPr lang="fr-FR" altLang="fr-FR" b="1" i="1" dirty="0">
              <a:solidFill>
                <a:schemeClr val="bg1"/>
              </a:solidFill>
            </a:endParaRPr>
          </a:p>
        </p:txBody>
      </p:sp>
      <p:sp>
        <p:nvSpPr>
          <p:cNvPr id="5" name="Rectangle 13" descr="Image1"/>
          <p:cNvSpPr>
            <a:spLocks noChangeArrowheads="1"/>
          </p:cNvSpPr>
          <p:nvPr/>
        </p:nvSpPr>
        <p:spPr bwMode="auto">
          <a:xfrm>
            <a:off x="7603319" y="3923158"/>
            <a:ext cx="2743200" cy="457200"/>
          </a:xfrm>
          <a:prstGeom prst="rect">
            <a:avLst/>
          </a:prstGeom>
          <a:solidFill>
            <a:srgbClr val="00554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fr-FR" altLang="fr-FR" sz="1600" b="1">
                <a:solidFill>
                  <a:schemeClr val="bg1"/>
                </a:solidFill>
              </a:rPr>
              <a:t>CAPTER</a:t>
            </a:r>
            <a:endParaRPr lang="fr-FR" altLang="fr-FR" b="1">
              <a:solidFill>
                <a:schemeClr val="bg1"/>
              </a:solidFill>
            </a:endParaRPr>
          </a:p>
        </p:txBody>
      </p:sp>
      <p:sp>
        <p:nvSpPr>
          <p:cNvPr id="6" name="Rectangle 14" descr="Image1"/>
          <p:cNvSpPr>
            <a:spLocks noChangeArrowheads="1"/>
          </p:cNvSpPr>
          <p:nvPr/>
        </p:nvSpPr>
        <p:spPr bwMode="auto">
          <a:xfrm>
            <a:off x="4328356" y="3923158"/>
            <a:ext cx="2743200" cy="457200"/>
          </a:xfrm>
          <a:prstGeom prst="rect">
            <a:avLst/>
          </a:prstGeom>
          <a:solidFill>
            <a:srgbClr val="00554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fr-FR" altLang="fr-FR" sz="1600" b="1" i="1">
                <a:solidFill>
                  <a:schemeClr val="bg1"/>
                </a:solidFill>
              </a:rPr>
              <a:t>SEDUIRE</a:t>
            </a:r>
            <a:endParaRPr lang="fr-FR" altLang="fr-FR" b="1" i="1">
              <a:solidFill>
                <a:schemeClr val="bg1"/>
              </a:solidFill>
            </a:endParaRPr>
          </a:p>
        </p:txBody>
      </p:sp>
      <p:sp>
        <p:nvSpPr>
          <p:cNvPr id="2" name="Triangle isocèle 1"/>
          <p:cNvSpPr/>
          <p:nvPr/>
        </p:nvSpPr>
        <p:spPr>
          <a:xfrm rot="5400000">
            <a:off x="3785839" y="4114477"/>
            <a:ext cx="529716" cy="531763"/>
          </a:xfrm>
          <a:prstGeom prst="triangle">
            <a:avLst/>
          </a:prstGeom>
          <a:solidFill>
            <a:srgbClr val="00554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riangle isocèle 7"/>
          <p:cNvSpPr/>
          <p:nvPr/>
        </p:nvSpPr>
        <p:spPr>
          <a:xfrm rot="5400000">
            <a:off x="7068858" y="4114477"/>
            <a:ext cx="529716" cy="531763"/>
          </a:xfrm>
          <a:prstGeom prst="triangle">
            <a:avLst/>
          </a:prstGeom>
          <a:solidFill>
            <a:srgbClr val="00554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703512" y="2996952"/>
            <a:ext cx="89333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fr-FR" altLang="fr-FR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Donner du sens et de l’attractivité commerciale à Gamm vert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22154" y="4715246"/>
            <a:ext cx="2209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alt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Mise en scène de </a:t>
            </a:r>
            <a:br>
              <a:rPr lang="fr-FR" alt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l’enseigne commerçante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925817" y="4715246"/>
            <a:ext cx="35482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alt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A travers une communication attractive</a:t>
            </a:r>
          </a:p>
          <a:p>
            <a:pPr algn="ctr"/>
            <a:r>
              <a:rPr lang="fr-FR" alt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tant en termes d’offres que de produits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065427" y="4715246"/>
            <a:ext cx="20848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alt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En créant l’évènement </a:t>
            </a:r>
            <a:br>
              <a:rPr lang="fr-FR" alt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chez Gamm vert</a:t>
            </a:r>
          </a:p>
        </p:txBody>
      </p:sp>
    </p:spTree>
    <p:extLst>
      <p:ext uri="{BB962C8B-B14F-4D97-AF65-F5344CB8AC3E}">
        <p14:creationId xmlns:p14="http://schemas.microsoft.com/office/powerpoint/2010/main" val="29415165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Expressions créatives</a:t>
            </a:r>
          </a:p>
        </p:txBody>
      </p:sp>
      <p:pic>
        <p:nvPicPr>
          <p:cNvPr id="4" name="Picture 2" descr="Résultat de recherche d'images pour &quot;logo gamm vert&quot;">
            <a:extLst>
              <a:ext uri="{FF2B5EF4-FFF2-40B4-BE49-F238E27FC236}">
                <a16:creationId xmlns:a16="http://schemas.microsoft.com/office/drawing/2014/main" id="{41214A39-A658-44E2-885D-EA6218452B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425" y="3501008"/>
            <a:ext cx="2343150" cy="155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82657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Recommandation création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C60D490-6AE0-4CE9-AD10-4BA3103B4808}"/>
              </a:ext>
            </a:extLst>
          </p:cNvPr>
          <p:cNvSpPr txBox="1"/>
          <p:nvPr/>
        </p:nvSpPr>
        <p:spPr>
          <a:xfrm>
            <a:off x="1137566" y="1339422"/>
            <a:ext cx="920690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#1 </a:t>
            </a:r>
            <a:r>
              <a:rPr lang="fr-F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Capitaliser sur un </a:t>
            </a:r>
            <a:r>
              <a:rPr lang="fr-FR" sz="2400" dirty="0"/>
              <a:t>territoire propriétaire codifié pour assurer reconnaissance et attribution </a:t>
            </a:r>
            <a:b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Un territoire qui vient d’être adopté par l’ensemble du réseau.</a:t>
            </a:r>
          </a:p>
          <a:p>
            <a:b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Soutenir la cohérence dans la communication commerciale pour installer une </a:t>
            </a:r>
            <a:r>
              <a:rPr lang="fr-F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véritable identité de marque Gamm vert</a:t>
            </a:r>
          </a:p>
          <a:p>
            <a:endParaRPr 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098" name="Picture 2" descr="Résultat de recherche d'images pour &quot;prospectus gamm vert 2016&quot;">
            <a:extLst>
              <a:ext uri="{FF2B5EF4-FFF2-40B4-BE49-F238E27FC236}">
                <a16:creationId xmlns:a16="http://schemas.microsoft.com/office/drawing/2014/main" id="{709CF4DC-52ED-4584-9529-B00785DA3D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8148">
            <a:off x="3198982" y="4326581"/>
            <a:ext cx="897409" cy="1171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Résultat de recherche d'images pour &quot;prospectus gamm vert 2016&quot;">
            <a:extLst>
              <a:ext uri="{FF2B5EF4-FFF2-40B4-BE49-F238E27FC236}">
                <a16:creationId xmlns:a16="http://schemas.microsoft.com/office/drawing/2014/main" id="{23E41D20-4743-4142-8017-07FE23477D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0292">
            <a:off x="2214429" y="4262409"/>
            <a:ext cx="1068649" cy="140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Résultat de recherche d'images pour &quot;prospectus gamm vert 2016&quot;">
            <a:extLst>
              <a:ext uri="{FF2B5EF4-FFF2-40B4-BE49-F238E27FC236}">
                <a16:creationId xmlns:a16="http://schemas.microsoft.com/office/drawing/2014/main" id="{04D4CCF6-D513-484C-9DE5-568FD3CD37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7691">
            <a:off x="2003840" y="5486315"/>
            <a:ext cx="897409" cy="1223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Résultat de recherche d'images pour &quot;prospectus gamm vert 2016&quot;">
            <a:extLst>
              <a:ext uri="{FF2B5EF4-FFF2-40B4-BE49-F238E27FC236}">
                <a16:creationId xmlns:a16="http://schemas.microsoft.com/office/drawing/2014/main" id="{F6CC2683-C424-4EEB-B251-7F057037F3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640" y="5567176"/>
            <a:ext cx="875112" cy="1112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Résultat de recherche d'images pour &quot;prospectus gamm vert 2016&quot;">
            <a:extLst>
              <a:ext uri="{FF2B5EF4-FFF2-40B4-BE49-F238E27FC236}">
                <a16:creationId xmlns:a16="http://schemas.microsoft.com/office/drawing/2014/main" id="{1DCF32BF-9C22-4C14-9118-5A4E60337E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6613">
            <a:off x="3581349" y="4854683"/>
            <a:ext cx="828253" cy="1171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Résultat de recherche d'images pour &quot;prospectus gamm vert 2016&quot;">
            <a:extLst>
              <a:ext uri="{FF2B5EF4-FFF2-40B4-BE49-F238E27FC236}">
                <a16:creationId xmlns:a16="http://schemas.microsoft.com/office/drawing/2014/main" id="{8D8CC59F-CE6E-4934-B814-CE6F55F04B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0000">
            <a:off x="3632838" y="5790169"/>
            <a:ext cx="751803" cy="105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e 18">
            <a:extLst>
              <a:ext uri="{FF2B5EF4-FFF2-40B4-BE49-F238E27FC236}">
                <a16:creationId xmlns:a16="http://schemas.microsoft.com/office/drawing/2014/main" id="{836A2760-DF14-4A55-8547-2931E0650159}"/>
              </a:ext>
            </a:extLst>
          </p:cNvPr>
          <p:cNvGrpSpPr/>
          <p:nvPr/>
        </p:nvGrpSpPr>
        <p:grpSpPr>
          <a:xfrm>
            <a:off x="5870597" y="4442219"/>
            <a:ext cx="1044849" cy="1485733"/>
            <a:chOff x="3684540" y="0"/>
            <a:chExt cx="4822920" cy="6858000"/>
          </a:xfrm>
          <a:effectLst/>
        </p:grpSpPr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5EBA0D5A-36E7-4897-AD0C-952447D0C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4540" y="0"/>
              <a:ext cx="4822920" cy="6858000"/>
            </a:xfrm>
            <a:prstGeom prst="rect">
              <a:avLst/>
            </a:prstGeom>
            <a:ln>
              <a:noFill/>
            </a:ln>
            <a:effectLst>
              <a:outerShdw blurRad="292100" dist="12700" dir="2700000" sx="1000" sy="1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E2BC2660-4324-468D-AD7B-B22F418B8F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64939" t="62486" r="2039"/>
            <a:stretch/>
          </p:blipFill>
          <p:spPr>
            <a:xfrm>
              <a:off x="6860943" y="4225364"/>
              <a:ext cx="1595763" cy="2570777"/>
            </a:xfrm>
            <a:prstGeom prst="rect">
              <a:avLst/>
            </a:prstGeom>
            <a:ln>
              <a:noFill/>
            </a:ln>
            <a:effectLst>
              <a:outerShdw blurRad="292100" dir="2700000" sx="1000" sy="1000" algn="tl" rotWithShape="0">
                <a:srgbClr val="333333"/>
              </a:outerShdw>
            </a:effectLst>
          </p:spPr>
        </p:pic>
      </p:grpSp>
      <p:pic>
        <p:nvPicPr>
          <p:cNvPr id="22" name="Image 21">
            <a:extLst>
              <a:ext uri="{FF2B5EF4-FFF2-40B4-BE49-F238E27FC236}">
                <a16:creationId xmlns:a16="http://schemas.microsoft.com/office/drawing/2014/main" id="{188443D4-3066-441C-8003-1AC5A11C530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86235" y="4104360"/>
            <a:ext cx="1038264" cy="147233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66E80709-58E0-4BBF-A146-4A689A66B83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37123" y="4328442"/>
            <a:ext cx="1038264" cy="147233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FC26D6BA-8461-46B3-8715-BA9B77646C9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34975" y="5509941"/>
            <a:ext cx="980317" cy="138276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6" name="Picture 2" descr="Résultat de recherche d'images pour &quot;prospectus vertdis gamm vert&quot;">
            <a:extLst>
              <a:ext uri="{FF2B5EF4-FFF2-40B4-BE49-F238E27FC236}">
                <a16:creationId xmlns:a16="http://schemas.microsoft.com/office/drawing/2014/main" id="{882241FE-BC65-43D3-B0EA-BC2490DEB1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633" y="5513424"/>
            <a:ext cx="912698" cy="1291046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Résultat de recherche d'images pour &quot;prospectus  gamm vert toulouse&quot;">
            <a:extLst>
              <a:ext uri="{FF2B5EF4-FFF2-40B4-BE49-F238E27FC236}">
                <a16:creationId xmlns:a16="http://schemas.microsoft.com/office/drawing/2014/main" id="{8DD99336-2C1D-4A9D-8575-83FF441D58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4881" y="4271904"/>
            <a:ext cx="836046" cy="1091504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Résultat de recherche d'images pour &quot;propsectus  gamm vert&quot;">
            <a:extLst>
              <a:ext uri="{FF2B5EF4-FFF2-40B4-BE49-F238E27FC236}">
                <a16:creationId xmlns:a16="http://schemas.microsoft.com/office/drawing/2014/main" id="{A9904E11-1E66-45B5-A708-C12412D3ED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4493" y="5332420"/>
            <a:ext cx="1002733" cy="1367364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Image 29" descr="Une image contenant texte, journal&#10;&#10;Description générée avec un niveau de confiance très élevé">
            <a:extLst>
              <a:ext uri="{FF2B5EF4-FFF2-40B4-BE49-F238E27FC236}">
                <a16:creationId xmlns:a16="http://schemas.microsoft.com/office/drawing/2014/main" id="{85D4E870-753F-4C77-A91B-E2E14EF7C649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6425" y="4816135"/>
            <a:ext cx="974042" cy="1385049"/>
          </a:xfrm>
          <a:prstGeom prst="rect">
            <a:avLst/>
          </a:prstGeom>
        </p:spPr>
      </p:pic>
      <p:pic>
        <p:nvPicPr>
          <p:cNvPr id="4110" name="Picture 14" descr="Résultat de recherche d'images pour &quot;prospectus gamm vert 2016&quot;">
            <a:extLst>
              <a:ext uri="{FF2B5EF4-FFF2-40B4-BE49-F238E27FC236}">
                <a16:creationId xmlns:a16="http://schemas.microsoft.com/office/drawing/2014/main" id="{1BF0115E-137C-41E3-8E30-31AD1E149F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241" y="5325693"/>
            <a:ext cx="643184" cy="1059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riangle isocèle 31">
            <a:extLst>
              <a:ext uri="{FF2B5EF4-FFF2-40B4-BE49-F238E27FC236}">
                <a16:creationId xmlns:a16="http://schemas.microsoft.com/office/drawing/2014/main" id="{E8BBF8F0-1650-4708-B5D6-1E6D9E874BF3}"/>
              </a:ext>
            </a:extLst>
          </p:cNvPr>
          <p:cNvSpPr/>
          <p:nvPr/>
        </p:nvSpPr>
        <p:spPr>
          <a:xfrm rot="5400000">
            <a:off x="4327372" y="5466528"/>
            <a:ext cx="1396080" cy="531763"/>
          </a:xfrm>
          <a:prstGeom prst="triangle">
            <a:avLst/>
          </a:prstGeom>
          <a:solidFill>
            <a:srgbClr val="00554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Triangle isocèle 33">
            <a:extLst>
              <a:ext uri="{FF2B5EF4-FFF2-40B4-BE49-F238E27FC236}">
                <a16:creationId xmlns:a16="http://schemas.microsoft.com/office/drawing/2014/main" id="{C02C8812-B9A5-42CF-BC27-320F66730CBB}"/>
              </a:ext>
            </a:extLst>
          </p:cNvPr>
          <p:cNvSpPr/>
          <p:nvPr/>
        </p:nvSpPr>
        <p:spPr>
          <a:xfrm rot="5400000">
            <a:off x="466241" y="3090150"/>
            <a:ext cx="810887" cy="531763"/>
          </a:xfrm>
          <a:prstGeom prst="triangle">
            <a:avLst/>
          </a:prstGeom>
          <a:solidFill>
            <a:srgbClr val="00554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6435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3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fr-FR" altLang="fr-FR">
                <a:ea typeface="Helvetica" panose="020B0604020202020204" pitchFamily="34" charset="0"/>
              </a:rPr>
              <a:t>LES BONNES NOUVELLES</a:t>
            </a:r>
          </a:p>
        </p:txBody>
      </p:sp>
      <p:sp>
        <p:nvSpPr>
          <p:cNvPr id="9219" name="Espace réservé du contenu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fr-FR" sz="2000" b="1" dirty="0"/>
              <a:t>Metro leader du Cash &amp; Carry en France</a:t>
            </a:r>
            <a:endParaRPr lang="fr-FR" altLang="fr-FR" sz="2000" dirty="0">
              <a:ea typeface="Helvetica" panose="020B0604020202020204" pitchFamily="34" charset="0"/>
            </a:endParaRPr>
          </a:p>
        </p:txBody>
      </p:sp>
      <p:pic>
        <p:nvPicPr>
          <p:cNvPr id="9220" name="Picture 2" descr="http://www.decisionsdurables.com/wp-content/uploads/2014/08/bonnes-nouvelles-1024x67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627063"/>
            <a:ext cx="12192000" cy="7512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-34925" y="3503613"/>
            <a:ext cx="12192000" cy="720725"/>
          </a:xfrm>
          <a:prstGeom prst="rect">
            <a:avLst/>
          </a:prstGeom>
          <a:solidFill>
            <a:schemeClr val="tx1">
              <a:lumMod val="75000"/>
              <a:lumOff val="25000"/>
              <a:alpha val="5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3200" b="1" dirty="0">
                <a:latin typeface="Gill Sans MT" panose="020B0502020104020203" pitchFamily="34" charset="0"/>
              </a:rPr>
              <a:t>LES BONNES NOUVELLES</a:t>
            </a:r>
          </a:p>
        </p:txBody>
      </p:sp>
      <p:pic>
        <p:nvPicPr>
          <p:cNvPr id="7" name="Picture 2" descr="Résultat de recherche d'images pour &quot;logo gamm vert&quot;">
            <a:extLst>
              <a:ext uri="{FF2B5EF4-FFF2-40B4-BE49-F238E27FC236}">
                <a16:creationId xmlns:a16="http://schemas.microsoft.com/office/drawing/2014/main" id="{AEB428B1-1FEE-4503-9BFB-75E030C287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832" y="4510088"/>
            <a:ext cx="2343150" cy="155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48475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Recommandation expressions créatives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C60D490-6AE0-4CE9-AD10-4BA3103B4808}"/>
              </a:ext>
            </a:extLst>
          </p:cNvPr>
          <p:cNvSpPr txBox="1"/>
          <p:nvPr/>
        </p:nvSpPr>
        <p:spPr>
          <a:xfrm>
            <a:off x="1343472" y="1698774"/>
            <a:ext cx="768885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#2 </a:t>
            </a:r>
            <a:r>
              <a:rPr lang="fr-F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Faire évoluer la prise de parole </a:t>
            </a:r>
            <a:br>
              <a:rPr lang="fr-F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afin de renforcer la contemporanéité de l’expression</a:t>
            </a:r>
            <a:endParaRPr 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0"/>
            <a:b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24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Renforcer l’impact des 1ères de couverture</a:t>
            </a:r>
            <a:endParaRPr 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Valoriser davantage les ‘ambiances’ et faire émerger les réalisations pour faciliter la projection.</a:t>
            </a:r>
          </a:p>
          <a:p>
            <a:b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Améliorer la mise en avant du contenu ou des plus produits pour accompagner les clients.</a:t>
            </a:r>
          </a:p>
          <a:p>
            <a:endParaRPr lang="fr-FR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4" name="Triangle isocèle 33">
            <a:extLst>
              <a:ext uri="{FF2B5EF4-FFF2-40B4-BE49-F238E27FC236}">
                <a16:creationId xmlns:a16="http://schemas.microsoft.com/office/drawing/2014/main" id="{C02C8812-B9A5-42CF-BC27-320F66730CBB}"/>
              </a:ext>
            </a:extLst>
          </p:cNvPr>
          <p:cNvSpPr/>
          <p:nvPr/>
        </p:nvSpPr>
        <p:spPr>
          <a:xfrm rot="5400000">
            <a:off x="450442" y="3037908"/>
            <a:ext cx="810887" cy="531763"/>
          </a:xfrm>
          <a:prstGeom prst="triangle">
            <a:avLst/>
          </a:prstGeom>
          <a:solidFill>
            <a:srgbClr val="00554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riangle isocèle 23">
            <a:extLst>
              <a:ext uri="{FF2B5EF4-FFF2-40B4-BE49-F238E27FC236}">
                <a16:creationId xmlns:a16="http://schemas.microsoft.com/office/drawing/2014/main" id="{7B936862-DE94-4AF2-96AA-C773A14CA914}"/>
              </a:ext>
            </a:extLst>
          </p:cNvPr>
          <p:cNvSpPr/>
          <p:nvPr/>
        </p:nvSpPr>
        <p:spPr>
          <a:xfrm rot="5400000">
            <a:off x="450442" y="3928602"/>
            <a:ext cx="810887" cy="531763"/>
          </a:xfrm>
          <a:prstGeom prst="triangle">
            <a:avLst/>
          </a:prstGeom>
          <a:solidFill>
            <a:srgbClr val="00554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44690998-9CA8-42FC-B00D-A641DF59229F}"/>
              </a:ext>
            </a:extLst>
          </p:cNvPr>
          <p:cNvSpPr/>
          <p:nvPr/>
        </p:nvSpPr>
        <p:spPr>
          <a:xfrm rot="5400000">
            <a:off x="470038" y="4936714"/>
            <a:ext cx="810887" cy="531763"/>
          </a:xfrm>
          <a:prstGeom prst="triangle">
            <a:avLst/>
          </a:prstGeom>
          <a:solidFill>
            <a:srgbClr val="00554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7218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1703512" y="2564904"/>
            <a:ext cx="89289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latin typeface="Calibri Light" panose="020F0302020204030204" pitchFamily="34" charset="0"/>
                <a:cs typeface="Calibri Light" panose="020F0302020204030204" pitchFamily="34" charset="0"/>
              </a:rPr>
              <a:t>Quelle évolution du territoire créatif  propriétaire Gamm vert ?</a:t>
            </a:r>
          </a:p>
        </p:txBody>
      </p:sp>
    </p:spTree>
    <p:extLst>
      <p:ext uri="{BB962C8B-B14F-4D97-AF65-F5344CB8AC3E}">
        <p14:creationId xmlns:p14="http://schemas.microsoft.com/office/powerpoint/2010/main" val="14476151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CCCE9F-5533-454F-82B9-F87D7CEB4A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Dépliant ‘Fête du potager’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73D1D0C-0EC6-481B-8CD1-7E6C63479E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9798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D688D264-B213-4F6F-AA31-0174CF416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4630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35161EF8-A92F-493D-A8F9-CFD49692D6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6616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1421E443-9643-4029-88EF-6095C8769B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3222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9656F05F-1A96-485D-BD6D-BD1D00D01D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8401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capture d’écran, réfrigérateur&#10;&#10;Description générée automatiquement">
            <a:extLst>
              <a:ext uri="{FF2B5EF4-FFF2-40B4-BE49-F238E27FC236}">
                <a16:creationId xmlns:a16="http://schemas.microsoft.com/office/drawing/2014/main" id="{28C90657-ABB0-45D9-A81F-57CFE681ED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9710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capture d’écran, alimentation&#10;&#10;Description générée automatiquement">
            <a:extLst>
              <a:ext uri="{FF2B5EF4-FFF2-40B4-BE49-F238E27FC236}">
                <a16:creationId xmlns:a16="http://schemas.microsoft.com/office/drawing/2014/main" id="{39AB232F-FB73-4683-943E-F86C29F77E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4745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09EFADD8-2B9E-4951-8C9E-C9EC6E548E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118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0D5744-D4F3-4C54-8E8D-BB6B5FDC3B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352" y="239536"/>
            <a:ext cx="10363200" cy="1470025"/>
          </a:xfrm>
        </p:spPr>
        <p:txBody>
          <a:bodyPr/>
          <a:lstStyle/>
          <a:p>
            <a:pPr algn="l"/>
            <a:r>
              <a:rPr lang="fr-FR" sz="3200" dirty="0"/>
              <a:t>Un positionnement autour des ‘bienfaits de faire soi même’ qui s’exprime dans le fond et la forme</a:t>
            </a:r>
          </a:p>
        </p:txBody>
      </p:sp>
      <p:pic>
        <p:nvPicPr>
          <p:cNvPr id="2050" name="Picture 2" descr="Résultat de recherche d'images pour &quot;pub gamm vert&quot;">
            <a:extLst>
              <a:ext uri="{FF2B5EF4-FFF2-40B4-BE49-F238E27FC236}">
                <a16:creationId xmlns:a16="http://schemas.microsoft.com/office/drawing/2014/main" id="{D2424FDE-3CF5-4DFA-8A47-6804BF4CC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104" y="2391023"/>
            <a:ext cx="367240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ésultat de recherche d'images pour &quot;pub gamm vert&quot;">
            <a:extLst>
              <a:ext uri="{FF2B5EF4-FFF2-40B4-BE49-F238E27FC236}">
                <a16:creationId xmlns:a16="http://schemas.microsoft.com/office/drawing/2014/main" id="{484FC577-BF81-4C37-A1A2-361702B6E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495" y="2032087"/>
            <a:ext cx="2629149" cy="3743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Résultat de recherche d'images pour &quot;pub gamm vert&quot;">
            <a:extLst>
              <a:ext uri="{FF2B5EF4-FFF2-40B4-BE49-F238E27FC236}">
                <a16:creationId xmlns:a16="http://schemas.microsoft.com/office/drawing/2014/main" id="{A1DA6F48-BC3F-459D-A317-C1F0CC5186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759" y="4005720"/>
            <a:ext cx="1483711" cy="2109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Résultat de recherche d'images pour &quot;gamm vert fete du potager&quot;">
            <a:extLst>
              <a:ext uri="{FF2B5EF4-FFF2-40B4-BE49-F238E27FC236}">
                <a16:creationId xmlns:a16="http://schemas.microsoft.com/office/drawing/2014/main" id="{E0566ABD-C8D2-42E0-BE8A-E4CEE7E9C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125" y="4725144"/>
            <a:ext cx="1246716" cy="1772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3862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9A4729C9-D356-41D7-AA92-A62B31E8CC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6149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capture d’écran, alimentation&#10;&#10;Description générée automatiquement">
            <a:extLst>
              <a:ext uri="{FF2B5EF4-FFF2-40B4-BE49-F238E27FC236}">
                <a16:creationId xmlns:a16="http://schemas.microsoft.com/office/drawing/2014/main" id="{6B2DC383-EFCA-4072-8657-CD0A26858C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3674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998C758-0843-4831-B47D-8C5070EBDB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0853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CCCE9F-5533-454F-82B9-F87D7CEB4A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Supports PLV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73D1D0C-0EC6-481B-8CD1-7E6C63479E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73227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alimentation, réfrigérateur&#10;&#10;Description générée automatiquement">
            <a:extLst>
              <a:ext uri="{FF2B5EF4-FFF2-40B4-BE49-F238E27FC236}">
                <a16:creationId xmlns:a16="http://schemas.microsoft.com/office/drawing/2014/main" id="{65646BE4-0230-4C93-86BB-AB99431C2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0564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signe&#10;&#10;Description générée automatiquement">
            <a:extLst>
              <a:ext uri="{FF2B5EF4-FFF2-40B4-BE49-F238E27FC236}">
                <a16:creationId xmlns:a16="http://schemas.microsoft.com/office/drawing/2014/main" id="{51FA5C6D-E833-473E-B0CC-7639C09982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9413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bâtiment, signe, rue&#10;&#10;Description générée automatiquement">
            <a:extLst>
              <a:ext uri="{FF2B5EF4-FFF2-40B4-BE49-F238E27FC236}">
                <a16:creationId xmlns:a16="http://schemas.microsoft.com/office/drawing/2014/main" id="{2FE3D66C-A968-4A67-AB33-D3B647455F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973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286E519B-80A1-405C-B7D4-E4FA9C09E4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181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alimentation, réfrigérateur&#10;&#10;Description générée automatiquement">
            <a:extLst>
              <a:ext uri="{FF2B5EF4-FFF2-40B4-BE49-F238E27FC236}">
                <a16:creationId xmlns:a16="http://schemas.microsoft.com/office/drawing/2014/main" id="{43FA141B-A8EB-408F-8B7B-3DBB713397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9926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carte, réfrigérateur&#10;&#10;Description générée automatiquement">
            <a:extLst>
              <a:ext uri="{FF2B5EF4-FFF2-40B4-BE49-F238E27FC236}">
                <a16:creationId xmlns:a16="http://schemas.microsoft.com/office/drawing/2014/main" id="{A01CE0DA-2458-4BA2-95F5-6E651883DC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237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0D5744-D4F3-4C54-8E8D-BB6B5FDC3B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352" y="239536"/>
            <a:ext cx="10363200" cy="1470025"/>
          </a:xfrm>
        </p:spPr>
        <p:txBody>
          <a:bodyPr/>
          <a:lstStyle/>
          <a:p>
            <a:pPr algn="l"/>
            <a:r>
              <a:rPr lang="fr-FR" sz="3200" dirty="0"/>
              <a:t>Un code propriétaire qui est </a:t>
            </a:r>
            <a:r>
              <a:rPr lang="fr-FR" sz="3200" b="1" dirty="0"/>
              <a:t>adopté par le réseau </a:t>
            </a:r>
            <a:br>
              <a:rPr lang="fr-FR" sz="3200" b="1" dirty="0"/>
            </a:br>
            <a:r>
              <a:rPr lang="fr-FR" sz="3200" dirty="0"/>
              <a:t>et qui donne de la </a:t>
            </a:r>
            <a:r>
              <a:rPr lang="fr-FR" sz="3200" b="1" dirty="0"/>
              <a:t>cohérence à la prise de parole </a:t>
            </a:r>
            <a:r>
              <a:rPr lang="fr-FR" sz="3200" dirty="0"/>
              <a:t>de l’enseigne</a:t>
            </a:r>
            <a:br>
              <a:rPr lang="fr-FR" sz="3200" dirty="0"/>
            </a:br>
            <a:r>
              <a:rPr lang="fr-FR" sz="3200" dirty="0"/>
              <a:t>à l’échelle locale</a:t>
            </a:r>
          </a:p>
        </p:txBody>
      </p:sp>
      <p:pic>
        <p:nvPicPr>
          <p:cNvPr id="8194" name="Picture 2" descr="Résultat de recherche d'images pour &quot;prospectus vertdis gamm vert&quot;">
            <a:extLst>
              <a:ext uri="{FF2B5EF4-FFF2-40B4-BE49-F238E27FC236}">
                <a16:creationId xmlns:a16="http://schemas.microsoft.com/office/drawing/2014/main" id="{87DC0025-0BE9-4B1D-825C-EDC87ECFE7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56" y="2529633"/>
            <a:ext cx="2424113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7D899E77-9628-4B17-84BE-2C16916B5DC5}"/>
              </a:ext>
            </a:extLst>
          </p:cNvPr>
          <p:cNvSpPr txBox="1"/>
          <p:nvPr/>
        </p:nvSpPr>
        <p:spPr>
          <a:xfrm>
            <a:off x="322217" y="1957938"/>
            <a:ext cx="2982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u="sng" dirty="0"/>
              <a:t>Exemples de dépliants locaux </a:t>
            </a:r>
          </a:p>
        </p:txBody>
      </p:sp>
      <p:pic>
        <p:nvPicPr>
          <p:cNvPr id="8196" name="Picture 4" descr="Résultat de recherche d'images pour &quot;prospectus  gamm vert toulouse&quot;">
            <a:extLst>
              <a:ext uri="{FF2B5EF4-FFF2-40B4-BE49-F238E27FC236}">
                <a16:creationId xmlns:a16="http://schemas.microsoft.com/office/drawing/2014/main" id="{FA360E00-7CF2-40D2-BB83-65E8BE188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733" y="2675336"/>
            <a:ext cx="1714500" cy="2238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Résultat de recherche d'images pour &quot;prospectus  gamm vert toulouse&quot;">
            <a:extLst>
              <a:ext uri="{FF2B5EF4-FFF2-40B4-BE49-F238E27FC236}">
                <a16:creationId xmlns:a16="http://schemas.microsoft.com/office/drawing/2014/main" id="{B1AACCBD-ABB6-48AC-B73E-8D0A015D41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143" y="3698247"/>
            <a:ext cx="1769446" cy="25067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Résultat de recherche d'images pour &quot;propsectus équipé pour l'automne gamm vert&quot;">
            <a:extLst>
              <a:ext uri="{FF2B5EF4-FFF2-40B4-BE49-F238E27FC236}">
                <a16:creationId xmlns:a16="http://schemas.microsoft.com/office/drawing/2014/main" id="{BE41BA7E-A122-4A0A-8BF6-28C43BB71B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115" y="2693569"/>
            <a:ext cx="1929014" cy="2795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Résultat de recherche d'images pour &quot;propsectus équipé pour l'automne gamm vert&quot;">
            <a:extLst>
              <a:ext uri="{FF2B5EF4-FFF2-40B4-BE49-F238E27FC236}">
                <a16:creationId xmlns:a16="http://schemas.microsoft.com/office/drawing/2014/main" id="{AC05A4F2-E0D0-45DE-8314-FED1111B26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4312" y="2492400"/>
            <a:ext cx="1584176" cy="2240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Résultat de recherche d'images pour &quot;propsectus  gamm vert&quot;">
            <a:extLst>
              <a:ext uri="{FF2B5EF4-FFF2-40B4-BE49-F238E27FC236}">
                <a16:creationId xmlns:a16="http://schemas.microsoft.com/office/drawing/2014/main" id="{295419D2-2900-4DF9-A296-14755563FB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5821" y="3810838"/>
            <a:ext cx="1769446" cy="2412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Résultat de recherche d'images pour &quot;propsectus  gamm vert&quot;">
            <a:extLst>
              <a:ext uri="{FF2B5EF4-FFF2-40B4-BE49-F238E27FC236}">
                <a16:creationId xmlns:a16="http://schemas.microsoft.com/office/drawing/2014/main" id="{061B3AF8-482D-4FDC-A755-6B11E2D485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1155" y="3742875"/>
            <a:ext cx="1848026" cy="25200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ésultat de recherche d'images pour &quot;gamm vert fete du potager&quot;">
            <a:extLst>
              <a:ext uri="{FF2B5EF4-FFF2-40B4-BE49-F238E27FC236}">
                <a16:creationId xmlns:a16="http://schemas.microsoft.com/office/drawing/2014/main" id="{10BBBB1C-BF9E-4C57-9203-8AEF1D871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0506" y="4586351"/>
            <a:ext cx="1314610" cy="185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Résultat de recherche d'images pour &quot;prospectus gamm vert 2016&quot;">
            <a:extLst>
              <a:ext uri="{FF2B5EF4-FFF2-40B4-BE49-F238E27FC236}">
                <a16:creationId xmlns:a16="http://schemas.microsoft.com/office/drawing/2014/main" id="{856A655B-E8DB-4305-A04D-32D83F45C5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149" y="4244133"/>
            <a:ext cx="1583757" cy="223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Résultat de recherche d'images pour &quot;prospectus gamm vert 2016&quot;">
            <a:extLst>
              <a:ext uri="{FF2B5EF4-FFF2-40B4-BE49-F238E27FC236}">
                <a16:creationId xmlns:a16="http://schemas.microsoft.com/office/drawing/2014/main" id="{3BEFC3E4-AE24-4FBD-821D-DA10E6F200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958" y="4371785"/>
            <a:ext cx="1490622" cy="1944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70706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signe&#10;&#10;Description générée automatiquement">
            <a:extLst>
              <a:ext uri="{FF2B5EF4-FFF2-40B4-BE49-F238E27FC236}">
                <a16:creationId xmlns:a16="http://schemas.microsoft.com/office/drawing/2014/main" id="{953D8D77-C65C-45FD-9B3F-28A4D1EAA0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5160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alimentation&#10;&#10;Description générée automatiquement">
            <a:extLst>
              <a:ext uri="{FF2B5EF4-FFF2-40B4-BE49-F238E27FC236}">
                <a16:creationId xmlns:a16="http://schemas.microsoft.com/office/drawing/2014/main" id="{FAD91DFE-CE32-4E74-A2E6-464A70B3A5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5821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assis, alimentation&#10;&#10;Description générée automatiquement">
            <a:extLst>
              <a:ext uri="{FF2B5EF4-FFF2-40B4-BE49-F238E27FC236}">
                <a16:creationId xmlns:a16="http://schemas.microsoft.com/office/drawing/2014/main" id="{11C5F249-9AC7-4774-A927-3E635C0CF7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6968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signe&#10;&#10;Description générée automatiquement">
            <a:extLst>
              <a:ext uri="{FF2B5EF4-FFF2-40B4-BE49-F238E27FC236}">
                <a16:creationId xmlns:a16="http://schemas.microsoft.com/office/drawing/2014/main" id="{FD5895A4-3DAA-4A67-8583-D1535623B5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39295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signe&#10;&#10;Description générée automatiquement">
            <a:extLst>
              <a:ext uri="{FF2B5EF4-FFF2-40B4-BE49-F238E27FC236}">
                <a16:creationId xmlns:a16="http://schemas.microsoft.com/office/drawing/2014/main" id="{14A1D567-ED1F-4DDE-952E-2D40C952FF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40566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CCCE9F-5533-454F-82B9-F87D7CEB4A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Exemple visibilité web</a:t>
            </a:r>
          </a:p>
        </p:txBody>
      </p:sp>
    </p:spTree>
    <p:extLst>
      <p:ext uri="{BB962C8B-B14F-4D97-AF65-F5344CB8AC3E}">
        <p14:creationId xmlns:p14="http://schemas.microsoft.com/office/powerpoint/2010/main" val="24561994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capture d’écran, alimentation&#10;&#10;Description générée automatiquement">
            <a:extLst>
              <a:ext uri="{FF2B5EF4-FFF2-40B4-BE49-F238E27FC236}">
                <a16:creationId xmlns:a16="http://schemas.microsoft.com/office/drawing/2014/main" id="{39B83B9F-3F3C-47EE-B696-DAF29E2D8D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26658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capture d’écran, ordinateur&#10;&#10;Description générée automatiquement">
            <a:extLst>
              <a:ext uri="{FF2B5EF4-FFF2-40B4-BE49-F238E27FC236}">
                <a16:creationId xmlns:a16="http://schemas.microsoft.com/office/drawing/2014/main" id="{8C771395-A001-464F-812C-158CEC5A61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85368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CCCE9F-5533-454F-82B9-F87D7CEB4A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Principe d’évolution créative</a:t>
            </a:r>
          </a:p>
        </p:txBody>
      </p:sp>
    </p:spTree>
    <p:extLst>
      <p:ext uri="{BB962C8B-B14F-4D97-AF65-F5344CB8AC3E}">
        <p14:creationId xmlns:p14="http://schemas.microsoft.com/office/powerpoint/2010/main" val="34838279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B7D47FA-77EF-4664-A6D8-2463CEF4BD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299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0D5744-D4F3-4C54-8E8D-BB6B5FDC3B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352" y="239536"/>
            <a:ext cx="10363200" cy="1470025"/>
          </a:xfrm>
        </p:spPr>
        <p:txBody>
          <a:bodyPr/>
          <a:lstStyle/>
          <a:p>
            <a:pPr algn="l"/>
            <a:r>
              <a:rPr lang="fr-FR" sz="3200" dirty="0"/>
              <a:t>Une saga radio reconnue et qui s’installe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246C9B-86D3-4D2A-BA10-B9075E981D8D}"/>
              </a:ext>
            </a:extLst>
          </p:cNvPr>
          <p:cNvSpPr/>
          <p:nvPr/>
        </p:nvSpPr>
        <p:spPr>
          <a:xfrm>
            <a:off x="545432" y="1844824"/>
            <a:ext cx="1008112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Une nouvelle saga radio depuis le 2</a:t>
            </a:r>
            <a:r>
              <a:rPr 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nd </a:t>
            </a: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semestre 2018  </a:t>
            </a:r>
            <a:b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qui répond aux objectifs </a:t>
            </a:r>
          </a:p>
          <a:p>
            <a:endParaRPr lang="fr-FR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fr-FR" sz="2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60 % </a:t>
            </a:r>
            <a:r>
              <a:rPr lang="fr-FR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de taux d’agrément 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sur tous les spots</a:t>
            </a:r>
          </a:p>
          <a:p>
            <a:endParaRPr lang="fr-FR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Ce qui plaît :</a:t>
            </a:r>
          </a:p>
          <a:p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•Le ton humoristique</a:t>
            </a:r>
          </a:p>
          <a:p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•La promotion</a:t>
            </a:r>
          </a:p>
          <a:p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•« Gamm vert, N°1 de la jardinerie »</a:t>
            </a:r>
          </a:p>
          <a:p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•« Les économies c’est moi, et Gamm vert !»</a:t>
            </a:r>
          </a:p>
          <a:p>
            <a:endParaRPr lang="fr-FR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Les spots ont un </a:t>
            </a:r>
            <a:r>
              <a:rPr lang="fr-FR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impact positif sur l’intention de visite en magasin</a:t>
            </a:r>
          </a:p>
          <a:p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(pour 40% des personnes ayant reconnu le spot)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FB60039-DE8A-417C-AFE9-9777CB9CD4DE}"/>
              </a:ext>
            </a:extLst>
          </p:cNvPr>
          <p:cNvSpPr/>
          <p:nvPr/>
        </p:nvSpPr>
        <p:spPr>
          <a:xfrm>
            <a:off x="7968208" y="3496060"/>
            <a:ext cx="6096000" cy="196977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3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78%</a:t>
            </a:r>
          </a:p>
          <a:p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&gt; déclarent que</a:t>
            </a:r>
            <a:r>
              <a:rPr lang="fr-FR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l’offre est</a:t>
            </a:r>
          </a:p>
          <a:p>
            <a:r>
              <a:rPr lang="fr-FR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compétitive</a:t>
            </a:r>
          </a:p>
          <a:p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&gt; trouvent que ce spot leur</a:t>
            </a:r>
          </a:p>
          <a:p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donne une </a:t>
            </a:r>
            <a:r>
              <a:rPr lang="fr-FR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bonne image de</a:t>
            </a:r>
          </a:p>
          <a:p>
            <a:r>
              <a:rPr lang="fr-FR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Gamm vert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F2FEA32-0AAB-4B8F-88DF-2E283CB138F8}"/>
              </a:ext>
            </a:extLst>
          </p:cNvPr>
          <p:cNvSpPr/>
          <p:nvPr/>
        </p:nvSpPr>
        <p:spPr>
          <a:xfrm>
            <a:off x="7824192" y="2787991"/>
            <a:ext cx="22912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Exemple de spot </a:t>
            </a:r>
            <a:b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Gamm vert mania avril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16B9B95E-0B72-4C32-B11F-3B0E33E7684F}"/>
              </a:ext>
            </a:extLst>
          </p:cNvPr>
          <p:cNvCxnSpPr>
            <a:cxnSpLocks/>
          </p:cNvCxnSpPr>
          <p:nvPr/>
        </p:nvCxnSpPr>
        <p:spPr>
          <a:xfrm>
            <a:off x="7536160" y="3429000"/>
            <a:ext cx="25792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80E88DB9-F5B1-46EF-9934-AA4F43B2DF35}"/>
              </a:ext>
            </a:extLst>
          </p:cNvPr>
          <p:cNvCxnSpPr>
            <a:stCxn id="4" idx="1"/>
          </p:cNvCxnSpPr>
          <p:nvPr/>
        </p:nvCxnSpPr>
        <p:spPr>
          <a:xfrm>
            <a:off x="7824192" y="3111157"/>
            <a:ext cx="0" cy="24834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20" name="Picture 8" descr="Résultat de recherche d'images pour &quot;radio picto png&quot;">
            <a:extLst>
              <a:ext uri="{FF2B5EF4-FFF2-40B4-BE49-F238E27FC236}">
                <a16:creationId xmlns:a16="http://schemas.microsoft.com/office/drawing/2014/main" id="{BD8CD5C5-0DEF-4B92-B4EA-D904DEE33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0376" y="710352"/>
            <a:ext cx="1749152" cy="174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38464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B1654719-BC79-4B65-A814-5F9D7E8F8E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28818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signe, alimentation&#10;&#10;Description générée automatiquement">
            <a:extLst>
              <a:ext uri="{FF2B5EF4-FFF2-40B4-BE49-F238E27FC236}">
                <a16:creationId xmlns:a16="http://schemas.microsoft.com/office/drawing/2014/main" id="{54A305B5-F160-4EE4-8DB4-0F66EC293E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30547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98A1A9-7405-4300-9110-5414A712EF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Le Plan d’Actions Commerciales</a:t>
            </a:r>
          </a:p>
        </p:txBody>
      </p:sp>
      <p:pic>
        <p:nvPicPr>
          <p:cNvPr id="4" name="Picture 2" descr="Résultat de recherche d'images pour &quot;logo gamm vert&quot;">
            <a:extLst>
              <a:ext uri="{FF2B5EF4-FFF2-40B4-BE49-F238E27FC236}">
                <a16:creationId xmlns:a16="http://schemas.microsoft.com/office/drawing/2014/main" id="{F35A616A-1BB3-4C44-A1A8-A91920BC24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425" y="3501008"/>
            <a:ext cx="2343150" cy="155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747546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re 1"/>
          <p:cNvSpPr>
            <a:spLocks noGrp="1"/>
          </p:cNvSpPr>
          <p:nvPr>
            <p:ph type="title"/>
          </p:nvPr>
        </p:nvSpPr>
        <p:spPr>
          <a:xfrm>
            <a:off x="609600" y="44450"/>
            <a:ext cx="10972800" cy="1143000"/>
          </a:xfrm>
        </p:spPr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Les objectifs principaux du PAC 2021 Gamm vert</a:t>
            </a:r>
          </a:p>
        </p:txBody>
      </p:sp>
      <p:sp>
        <p:nvSpPr>
          <p:cNvPr id="80899" name="Rectangle 4"/>
          <p:cNvSpPr>
            <a:spLocks noChangeArrowheads="1"/>
          </p:cNvSpPr>
          <p:nvPr/>
        </p:nvSpPr>
        <p:spPr bwMode="auto">
          <a:xfrm>
            <a:off x="1055440" y="1340768"/>
            <a:ext cx="8064896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fr-FR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1. </a:t>
            </a:r>
            <a:r>
              <a:rPr lang="fr-FR" sz="2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Développer le trafic client </a:t>
            </a:r>
            <a:br>
              <a:rPr lang="fr-FR" sz="2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et </a:t>
            </a:r>
            <a:r>
              <a:rPr lang="fr-FR" sz="2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conquérir de nouvelles cibles </a:t>
            </a:r>
            <a:r>
              <a:rPr lang="fr-FR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dont les ‘novices’…</a:t>
            </a:r>
          </a:p>
          <a:p>
            <a:pPr marL="0" indent="0">
              <a:buNone/>
            </a:pPr>
            <a:endParaRPr lang="fr-FR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2. </a:t>
            </a:r>
            <a:r>
              <a:rPr lang="fr-FR" sz="2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Accroitre l’approche ‘multicanale’ </a:t>
            </a:r>
            <a:r>
              <a:rPr lang="fr-FR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du PAC </a:t>
            </a:r>
            <a:br>
              <a:rPr lang="fr-FR" sz="2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et </a:t>
            </a:r>
            <a:r>
              <a:rPr lang="fr-FR" sz="2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dépasser l’approche ‘tract </a:t>
            </a:r>
            <a:r>
              <a:rPr lang="fr-FR" sz="28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oriented</a:t>
            </a:r>
            <a:r>
              <a:rPr lang="fr-FR" sz="2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’</a:t>
            </a:r>
          </a:p>
          <a:p>
            <a:pPr marL="0" indent="0">
              <a:buNone/>
            </a:pPr>
            <a:endParaRPr lang="fr-FR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3. </a:t>
            </a:r>
            <a:r>
              <a:rPr lang="fr-FR" sz="2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Développer un PAC par ‘usage’ client </a:t>
            </a:r>
          </a:p>
          <a:p>
            <a:pPr marL="0" indent="0">
              <a:buNone/>
            </a:pPr>
            <a:endParaRPr lang="fr-FR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4. </a:t>
            </a:r>
            <a:r>
              <a:rPr lang="fr-FR" sz="2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Porter les valeurs et le positionnement de l’enseigne </a:t>
            </a:r>
            <a:r>
              <a:rPr lang="fr-FR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pour créer la préférence</a:t>
            </a:r>
          </a:p>
          <a:p>
            <a:pPr marL="0" indent="0">
              <a:lnSpc>
                <a:spcPct val="90000"/>
              </a:lnSpc>
              <a:buNone/>
              <a:defRPr/>
            </a:pPr>
            <a:endParaRPr lang="fr-FR" altLang="fr-FR" sz="1800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</a:endParaRPr>
          </a:p>
          <a:p>
            <a:pPr>
              <a:lnSpc>
                <a:spcPct val="90000"/>
              </a:lnSpc>
              <a:buFontTx/>
              <a:buChar char="•"/>
              <a:defRPr/>
            </a:pPr>
            <a:endParaRPr lang="fr-FR" altLang="fr-FR" sz="1600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</a:endParaRPr>
          </a:p>
          <a:p>
            <a:pPr>
              <a:lnSpc>
                <a:spcPct val="90000"/>
              </a:lnSpc>
              <a:buFontTx/>
              <a:buChar char="•"/>
              <a:defRPr/>
            </a:pPr>
            <a:endParaRPr lang="fr-FR" altLang="fr-FR" sz="1800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2530" name="Picture 2" descr="Résultat de recherche d'images pour &quot;picto objectif png&quot;">
            <a:extLst>
              <a:ext uri="{FF2B5EF4-FFF2-40B4-BE49-F238E27FC236}">
                <a16:creationId xmlns:a16="http://schemas.microsoft.com/office/drawing/2014/main" id="{6E6C15BE-776F-4883-BB45-206AA5D3B3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0336" y="2564904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8608315-CD84-4A6C-A6E7-AD6AA8B099D5}"/>
              </a:ext>
            </a:extLst>
          </p:cNvPr>
          <p:cNvSpPr/>
          <p:nvPr/>
        </p:nvSpPr>
        <p:spPr>
          <a:xfrm>
            <a:off x="7928723" y="2051518"/>
            <a:ext cx="3096344" cy="774793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FAMILLE ACTIVE</a:t>
            </a:r>
            <a:endParaRPr lang="fr-FR" dirty="0"/>
          </a:p>
        </p:txBody>
      </p:sp>
      <p:sp>
        <p:nvSpPr>
          <p:cNvPr id="86018" name="Titre 1"/>
          <p:cNvSpPr>
            <a:spLocks noGrp="1"/>
          </p:cNvSpPr>
          <p:nvPr>
            <p:ph type="title"/>
          </p:nvPr>
        </p:nvSpPr>
        <p:spPr>
          <a:xfrm>
            <a:off x="609600" y="44450"/>
            <a:ext cx="10972800" cy="1143000"/>
          </a:xfrm>
        </p:spPr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2 cibles prioritaires </a:t>
            </a:r>
            <a:r>
              <a:rPr lang="fr-FR" altLang="fr-FR" b="1" dirty="0">
                <a:ea typeface="Helvetica" panose="020B0604020202020204" pitchFamily="34" charset="0"/>
              </a:rPr>
              <a:t>de conquête</a:t>
            </a:r>
          </a:p>
        </p:txBody>
      </p:sp>
      <p:sp>
        <p:nvSpPr>
          <p:cNvPr id="80899" name="Rectangle 4"/>
          <p:cNvSpPr>
            <a:spLocks noChangeArrowheads="1"/>
          </p:cNvSpPr>
          <p:nvPr/>
        </p:nvSpPr>
        <p:spPr bwMode="auto">
          <a:xfrm>
            <a:off x="911424" y="2133600"/>
            <a:ext cx="9864725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Objectif : Développer la taille de clientèle</a:t>
            </a:r>
          </a:p>
          <a:p>
            <a:pPr marL="0" indent="0">
              <a:buNone/>
            </a:pP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 </a:t>
            </a: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Rajeunir la clientèle</a:t>
            </a:r>
          </a:p>
          <a:p>
            <a:pPr marL="0" indent="0">
              <a:buNone/>
            </a:pPr>
            <a:endParaRPr 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Objectif : Augmenter la taille de clientèle </a:t>
            </a:r>
            <a:r>
              <a:rPr lang="fr-FR" sz="2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petfood</a:t>
            </a:r>
            <a:endParaRPr 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 </a:t>
            </a: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Reprendre des parts de marché</a:t>
            </a:r>
          </a:p>
          <a:p>
            <a:pPr marL="0" indent="0">
              <a:buNone/>
            </a:pPr>
            <a:endParaRPr 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endParaRPr lang="fr-FR" altLang="fr-FR" sz="1800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4D003D-B790-4B5B-A55F-95FEE0D1A6F3}"/>
              </a:ext>
            </a:extLst>
          </p:cNvPr>
          <p:cNvSpPr/>
          <p:nvPr/>
        </p:nvSpPr>
        <p:spPr>
          <a:xfrm>
            <a:off x="7928723" y="4092711"/>
            <a:ext cx="3096344" cy="806177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POSSESSEURS D’ANIMAUX DE COMPAGNIE</a:t>
            </a:r>
          </a:p>
        </p:txBody>
      </p:sp>
      <p:pic>
        <p:nvPicPr>
          <p:cNvPr id="6" name="Picture 2" descr="Résultat de recherche d'images pour &quot;logo gamm vert&quot;">
            <a:extLst>
              <a:ext uri="{FF2B5EF4-FFF2-40B4-BE49-F238E27FC236}">
                <a16:creationId xmlns:a16="http://schemas.microsoft.com/office/drawing/2014/main" id="{05258EEC-B99A-4E02-89CB-BA13748B72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088" y="185176"/>
            <a:ext cx="1223532" cy="810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530920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8608315-CD84-4A6C-A6E7-AD6AA8B099D5}"/>
              </a:ext>
            </a:extLst>
          </p:cNvPr>
          <p:cNvSpPr/>
          <p:nvPr/>
        </p:nvSpPr>
        <p:spPr>
          <a:xfrm>
            <a:off x="7124048" y="1997842"/>
            <a:ext cx="2632301" cy="778472"/>
          </a:xfrm>
          <a:prstGeom prst="rect">
            <a:avLst/>
          </a:prstGeom>
          <a:solidFill>
            <a:srgbClr val="00554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i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Je veux profiter </a:t>
            </a:r>
            <a:br>
              <a:rPr lang="fr-FR" sz="1600" b="1" i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1600" b="1" i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 ma propre production</a:t>
            </a:r>
            <a:endParaRPr lang="fr-FR" sz="1600" i="1" dirty="0"/>
          </a:p>
        </p:txBody>
      </p:sp>
      <p:sp>
        <p:nvSpPr>
          <p:cNvPr id="86018" name="Titre 1"/>
          <p:cNvSpPr>
            <a:spLocks noGrp="1"/>
          </p:cNvSpPr>
          <p:nvPr>
            <p:ph type="title"/>
          </p:nvPr>
        </p:nvSpPr>
        <p:spPr>
          <a:xfrm>
            <a:off x="609600" y="44450"/>
            <a:ext cx="10972800" cy="1143000"/>
          </a:xfrm>
        </p:spPr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2 ‘usages’ clients / prospects à adresser </a:t>
            </a:r>
            <a:endParaRPr lang="fr-FR" altLang="fr-FR" b="1" dirty="0">
              <a:ea typeface="Helvetica" panose="020B0604020202020204" pitchFamily="34" charset="0"/>
            </a:endParaRPr>
          </a:p>
        </p:txBody>
      </p:sp>
      <p:sp>
        <p:nvSpPr>
          <p:cNvPr id="80899" name="Rectangle 4"/>
          <p:cNvSpPr>
            <a:spLocks noChangeArrowheads="1"/>
          </p:cNvSpPr>
          <p:nvPr/>
        </p:nvSpPr>
        <p:spPr bwMode="auto">
          <a:xfrm>
            <a:off x="1931984" y="2026516"/>
            <a:ext cx="499325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fr-F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PRODUCTEURS </a:t>
            </a:r>
            <a:r>
              <a:rPr lang="fr-FR" sz="16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– profil principal Gamm vert</a:t>
            </a:r>
          </a:p>
          <a:p>
            <a:pPr marL="0" indent="0">
              <a:buNone/>
            </a:pP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 De l’auto-producteur en herbe à</a:t>
            </a: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l’experts </a:t>
            </a:r>
          </a:p>
          <a:p>
            <a:pPr marL="0" indent="0">
              <a:buNone/>
            </a:pPr>
            <a:endParaRPr 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fr-F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DECORATEURS </a:t>
            </a:r>
            <a:r>
              <a:rPr lang="fr-FR" sz="1600" b="1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– profil complémentaire Gamm vert</a:t>
            </a:r>
            <a:b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 ‘Végétal addicts’</a:t>
            </a:r>
          </a:p>
          <a:p>
            <a:pPr marL="0" indent="0">
              <a:buNone/>
            </a:pP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Décor, aménage, met en valeur …</a:t>
            </a:r>
          </a:p>
          <a:p>
            <a:pPr marL="0" indent="0">
              <a:buNone/>
            </a:pPr>
            <a:endParaRPr 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endParaRPr lang="fr-FR" altLang="fr-FR" sz="1800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87C6C39-F6BA-4DD3-B153-545BB58892D7}"/>
              </a:ext>
            </a:extLst>
          </p:cNvPr>
          <p:cNvSpPr/>
          <p:nvPr/>
        </p:nvSpPr>
        <p:spPr>
          <a:xfrm>
            <a:off x="8672220" y="1258327"/>
            <a:ext cx="18733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i="1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Insights associés</a:t>
            </a:r>
            <a:endParaRPr lang="fr-FR" sz="2000" i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D5499FA-8BCF-4ACF-BE61-CC0C1098D8A0}"/>
              </a:ext>
            </a:extLst>
          </p:cNvPr>
          <p:cNvSpPr/>
          <p:nvPr/>
        </p:nvSpPr>
        <p:spPr>
          <a:xfrm>
            <a:off x="9336360" y="3132578"/>
            <a:ext cx="2632301" cy="778472"/>
          </a:xfrm>
          <a:prstGeom prst="rect">
            <a:avLst/>
          </a:prstGeom>
          <a:solidFill>
            <a:srgbClr val="00554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i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Je veux planter et m’assurer d’en récolter les fruits </a:t>
            </a:r>
            <a:endParaRPr lang="fr-FR" sz="1600" i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0706460-C8BF-4937-8903-EEF9FFA93A8C}"/>
              </a:ext>
            </a:extLst>
          </p:cNvPr>
          <p:cNvSpPr/>
          <p:nvPr/>
        </p:nvSpPr>
        <p:spPr>
          <a:xfrm>
            <a:off x="6844594" y="2769384"/>
            <a:ext cx="2632301" cy="778472"/>
          </a:xfrm>
          <a:prstGeom prst="rect">
            <a:avLst/>
          </a:prstGeom>
          <a:solidFill>
            <a:srgbClr val="00554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i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Je ne sais pas comment réussir un potager</a:t>
            </a:r>
            <a:endParaRPr lang="fr-FR" sz="1600" i="1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C5D474-CE0B-445D-8737-5A00FAFBB80F}"/>
              </a:ext>
            </a:extLst>
          </p:cNvPr>
          <p:cNvSpPr/>
          <p:nvPr/>
        </p:nvSpPr>
        <p:spPr>
          <a:xfrm>
            <a:off x="9483849" y="2404532"/>
            <a:ext cx="2632301" cy="778472"/>
          </a:xfrm>
          <a:prstGeom prst="rect">
            <a:avLst/>
          </a:prstGeom>
          <a:solidFill>
            <a:srgbClr val="00554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i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Je veux tout trouver (conseil et produit) au même endroit</a:t>
            </a:r>
            <a:endParaRPr lang="fr-FR" sz="1600" i="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8BE7E5-6FB8-4E84-9843-362B6F4CABAA}"/>
              </a:ext>
            </a:extLst>
          </p:cNvPr>
          <p:cNvSpPr/>
          <p:nvPr/>
        </p:nvSpPr>
        <p:spPr>
          <a:xfrm>
            <a:off x="6960096" y="4295537"/>
            <a:ext cx="2632301" cy="778472"/>
          </a:xfrm>
          <a:prstGeom prst="rect">
            <a:avLst/>
          </a:prstGeom>
          <a:solidFill>
            <a:srgbClr val="00554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i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Je veux faire de mon extérieur une nouvelle pièce  à décorer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C853E3B-2A68-4E69-8975-9799A8BC2F3F}"/>
              </a:ext>
            </a:extLst>
          </p:cNvPr>
          <p:cNvSpPr/>
          <p:nvPr/>
        </p:nvSpPr>
        <p:spPr>
          <a:xfrm>
            <a:off x="9172408" y="5430273"/>
            <a:ext cx="2632301" cy="778472"/>
          </a:xfrm>
          <a:prstGeom prst="rect">
            <a:avLst/>
          </a:prstGeom>
          <a:solidFill>
            <a:srgbClr val="00554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i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Je ne cherche pas que l’inspiration, il me faut aussi les produits et les conseils</a:t>
            </a:r>
            <a:endParaRPr lang="fr-FR" sz="1600" i="1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FF004FA-5B7C-4D47-9A09-9F637FE47BD5}"/>
              </a:ext>
            </a:extLst>
          </p:cNvPr>
          <p:cNvSpPr/>
          <p:nvPr/>
        </p:nvSpPr>
        <p:spPr>
          <a:xfrm>
            <a:off x="6680642" y="5067079"/>
            <a:ext cx="2632301" cy="778472"/>
          </a:xfrm>
          <a:prstGeom prst="rect">
            <a:avLst/>
          </a:prstGeom>
          <a:solidFill>
            <a:srgbClr val="00554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i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Je crée des massifs </a:t>
            </a:r>
            <a:br>
              <a:rPr lang="fr-FR" sz="1600" b="1" i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1600" b="1" i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qui me ressemblent</a:t>
            </a:r>
            <a:endParaRPr lang="fr-FR" sz="1600" i="1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B14FE95-3740-48A5-A01A-9393AD4AF84F}"/>
              </a:ext>
            </a:extLst>
          </p:cNvPr>
          <p:cNvSpPr/>
          <p:nvPr/>
        </p:nvSpPr>
        <p:spPr>
          <a:xfrm>
            <a:off x="9319897" y="4702227"/>
            <a:ext cx="2632301" cy="778472"/>
          </a:xfrm>
          <a:prstGeom prst="rect">
            <a:avLst/>
          </a:prstGeom>
          <a:solidFill>
            <a:srgbClr val="00554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i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Je décore mon jardin comme je décore mon intérieur</a:t>
            </a:r>
            <a:endParaRPr lang="fr-FR" sz="1600" i="1" dirty="0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BEB3A935-E898-4B5C-81B2-B6F79002A20B}"/>
              </a:ext>
            </a:extLst>
          </p:cNvPr>
          <p:cNvCxnSpPr/>
          <p:nvPr/>
        </p:nvCxnSpPr>
        <p:spPr>
          <a:xfrm>
            <a:off x="6844594" y="1729908"/>
            <a:ext cx="527155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Résultat de recherche d'images pour &quot;homme potager&quot;">
            <a:extLst>
              <a:ext uri="{FF2B5EF4-FFF2-40B4-BE49-F238E27FC236}">
                <a16:creationId xmlns:a16="http://schemas.microsoft.com/office/drawing/2014/main" id="{D655AC89-7C5C-482D-BF05-00EB35E10D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2" y="2040004"/>
            <a:ext cx="178325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Résultat de recherche d'images pour &quot;paysagiste&quot;">
            <a:extLst>
              <a:ext uri="{FF2B5EF4-FFF2-40B4-BE49-F238E27FC236}">
                <a16:creationId xmlns:a16="http://schemas.microsoft.com/office/drawing/2014/main" id="{33331314-D15D-488B-A890-49A4BC9A1F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18"/>
          <a:stretch/>
        </p:blipFill>
        <p:spPr bwMode="auto">
          <a:xfrm>
            <a:off x="54617" y="4388716"/>
            <a:ext cx="1783252" cy="1162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666871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Plan d’activations commerciales</a:t>
            </a:r>
          </a:p>
        </p:txBody>
      </p:sp>
      <p:sp>
        <p:nvSpPr>
          <p:cNvPr id="6" name="Rectangle à coins arrondis 5"/>
          <p:cNvSpPr/>
          <p:nvPr/>
        </p:nvSpPr>
        <p:spPr>
          <a:xfrm>
            <a:off x="1301839" y="3327789"/>
            <a:ext cx="1886000" cy="129042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/>
              <a:t>TEMPS FORTS</a:t>
            </a:r>
            <a:br>
              <a:rPr lang="fr-FR" sz="1600" b="1" dirty="0"/>
            </a:br>
            <a:r>
              <a:rPr lang="fr-FR" sz="1600" b="1" dirty="0"/>
              <a:t>PROMOS</a:t>
            </a:r>
          </a:p>
        </p:txBody>
      </p:sp>
      <p:sp>
        <p:nvSpPr>
          <p:cNvPr id="7" name="Rectangle à coins arrondis 6"/>
          <p:cNvSpPr/>
          <p:nvPr/>
        </p:nvSpPr>
        <p:spPr>
          <a:xfrm>
            <a:off x="4077114" y="3327789"/>
            <a:ext cx="1886000" cy="1290421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/>
              <a:t>OPERATIONS</a:t>
            </a:r>
            <a:br>
              <a:rPr lang="fr-FR" sz="1600" b="1" dirty="0"/>
            </a:br>
            <a:r>
              <a:rPr lang="fr-FR" sz="1600" b="1" dirty="0"/>
              <a:t>THEMATIQUES</a:t>
            </a:r>
            <a:endParaRPr lang="fr-FR" sz="2000" u="sng" dirty="0"/>
          </a:p>
        </p:txBody>
      </p:sp>
      <p:sp>
        <p:nvSpPr>
          <p:cNvPr id="8" name="Rectangle à coins arrondis 7"/>
          <p:cNvSpPr/>
          <p:nvPr/>
        </p:nvSpPr>
        <p:spPr>
          <a:xfrm>
            <a:off x="6775640" y="3327789"/>
            <a:ext cx="1886000" cy="1290421"/>
          </a:xfrm>
          <a:prstGeom prst="roundRect">
            <a:avLst/>
          </a:prstGeom>
          <a:solidFill>
            <a:srgbClr val="F6B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/>
              <a:t>PROJETS CLIENT</a:t>
            </a:r>
            <a:endParaRPr lang="fr-FR" sz="1600" b="1" u="sng" dirty="0"/>
          </a:p>
        </p:txBody>
      </p:sp>
      <p:sp>
        <p:nvSpPr>
          <p:cNvPr id="9" name="Ellipse 8"/>
          <p:cNvSpPr/>
          <p:nvPr/>
        </p:nvSpPr>
        <p:spPr>
          <a:xfrm>
            <a:off x="900971" y="2875005"/>
            <a:ext cx="707250" cy="707250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>
                <a:latin typeface="Aharoni" panose="02010803020104030203" pitchFamily="2" charset="-79"/>
                <a:cs typeface="Aharoni" panose="02010803020104030203" pitchFamily="2" charset="-79"/>
              </a:rPr>
              <a:t>1</a:t>
            </a:r>
          </a:p>
        </p:txBody>
      </p:sp>
      <p:sp>
        <p:nvSpPr>
          <p:cNvPr id="10" name="Ellipse 9"/>
          <p:cNvSpPr/>
          <p:nvPr/>
        </p:nvSpPr>
        <p:spPr>
          <a:xfrm>
            <a:off x="3676246" y="2875005"/>
            <a:ext cx="707250" cy="70725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>
                <a:latin typeface="Aharoni" panose="02010803020104030203" pitchFamily="2" charset="-79"/>
                <a:cs typeface="Aharoni" panose="02010803020104030203" pitchFamily="2" charset="-79"/>
              </a:rPr>
              <a:t>2</a:t>
            </a:r>
          </a:p>
        </p:txBody>
      </p:sp>
      <p:sp>
        <p:nvSpPr>
          <p:cNvPr id="11" name="Ellipse 10"/>
          <p:cNvSpPr/>
          <p:nvPr/>
        </p:nvSpPr>
        <p:spPr>
          <a:xfrm>
            <a:off x="6374772" y="2875005"/>
            <a:ext cx="707250" cy="707250"/>
          </a:xfrm>
          <a:prstGeom prst="ellipse">
            <a:avLst/>
          </a:prstGeom>
          <a:solidFill>
            <a:srgbClr val="F6B42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>
                <a:latin typeface="Aharoni" panose="02010803020104030203" pitchFamily="2" charset="-79"/>
                <a:cs typeface="Aharoni" panose="02010803020104030203" pitchFamily="2" charset="-79"/>
              </a:rPr>
              <a:t>3</a:t>
            </a:r>
          </a:p>
        </p:txBody>
      </p:sp>
      <p:sp>
        <p:nvSpPr>
          <p:cNvPr id="13" name="Rectangle à coins arrondis 12"/>
          <p:cNvSpPr/>
          <p:nvPr/>
        </p:nvSpPr>
        <p:spPr>
          <a:xfrm>
            <a:off x="9264352" y="3284984"/>
            <a:ext cx="1886000" cy="1290421"/>
          </a:xfrm>
          <a:prstGeom prst="round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/>
              <a:t>ACTIVATIONS LOCALES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55511" y="1710164"/>
            <a:ext cx="68064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altLang="fr-FR" sz="2400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Structuration du plan autour de 4 niveaux d’opération</a:t>
            </a:r>
            <a:endParaRPr 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9091067" y="2865391"/>
            <a:ext cx="707250" cy="707250"/>
          </a:xfrm>
          <a:prstGeom prst="ellipse">
            <a:avLst/>
          </a:prstGeom>
          <a:solidFill>
            <a:srgbClr val="00554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>
                <a:latin typeface="Aharoni" panose="02010803020104030203" pitchFamily="2" charset="-79"/>
                <a:cs typeface="Aharoni" panose="02010803020104030203" pitchFamily="2" charset="-79"/>
              </a:rPr>
              <a:t>4</a:t>
            </a:r>
          </a:p>
        </p:txBody>
      </p:sp>
      <p:pic>
        <p:nvPicPr>
          <p:cNvPr id="18" name="Picture 2" descr="Résultat de recherche d'images pour &quot;logo gamm vert&quot;">
            <a:extLst>
              <a:ext uri="{FF2B5EF4-FFF2-40B4-BE49-F238E27FC236}">
                <a16:creationId xmlns:a16="http://schemas.microsoft.com/office/drawing/2014/main" id="{7556EE2F-79F6-48FB-AF64-57EC7E63F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088" y="185176"/>
            <a:ext cx="1223532" cy="810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253749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4DE925-F7A4-42C9-80D0-A11C0F6520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Renforcer la dimension omnicanale du PAC</a:t>
            </a:r>
            <a:br>
              <a:rPr lang="fr-FR" altLang="fr-FR" b="1" dirty="0">
                <a:ea typeface="Helvetica" panose="020B0604020202020204" pitchFamily="34" charset="0"/>
              </a:rPr>
            </a:br>
            <a:r>
              <a:rPr lang="fr-FR" altLang="fr-FR" b="1" dirty="0">
                <a:ea typeface="Helvetica" panose="020B0604020202020204" pitchFamily="34" charset="0"/>
              </a:rPr>
              <a:t>dans l’activation et dans son relais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0363904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re 1"/>
          <p:cNvSpPr>
            <a:spLocks noGrp="1"/>
          </p:cNvSpPr>
          <p:nvPr>
            <p:ph type="title"/>
          </p:nvPr>
        </p:nvSpPr>
        <p:spPr>
          <a:xfrm>
            <a:off x="609600" y="44450"/>
            <a:ext cx="10972800" cy="1143000"/>
          </a:xfrm>
        </p:spPr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Opérations promotionnelles digitales</a:t>
            </a:r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697831" y="1365402"/>
            <a:ext cx="11230817" cy="407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FontTx/>
              <a:buNone/>
            </a:pPr>
            <a:r>
              <a:rPr lang="fr-FR" altLang="fr-FR" sz="2800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Enjeu : sortir de la spirale d’un PAC 100% tract</a:t>
            </a:r>
            <a:endParaRPr lang="fr-FR" altLang="fr-FR" b="1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199456" y="1999456"/>
            <a:ext cx="93610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Un couple gagnant :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VISIBILITÉ EXTERNE DIGITALE + THÉÂTRALISATION PLV</a:t>
            </a:r>
            <a:r>
              <a:rPr lang="fr-FR" alt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	</a:t>
            </a:r>
          </a:p>
        </p:txBody>
      </p:sp>
      <p:sp>
        <p:nvSpPr>
          <p:cNvPr id="2" name="Triangle isocèle 1"/>
          <p:cNvSpPr/>
          <p:nvPr/>
        </p:nvSpPr>
        <p:spPr>
          <a:xfrm rot="5400000">
            <a:off x="300409" y="2215889"/>
            <a:ext cx="864666" cy="431801"/>
          </a:xfrm>
          <a:prstGeom prst="triangle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800"/>
          </a:p>
        </p:txBody>
      </p:sp>
      <p:sp>
        <p:nvSpPr>
          <p:cNvPr id="14" name="Rectangle 13"/>
          <p:cNvSpPr/>
          <p:nvPr/>
        </p:nvSpPr>
        <p:spPr>
          <a:xfrm>
            <a:off x="1199456" y="2864123"/>
            <a:ext cx="9793088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è"/>
            </a:pP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S’appuyer sur des solutions technologiques de publicité </a:t>
            </a:r>
            <a:r>
              <a:rPr lang="fr-FR" sz="2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multi-locale</a:t>
            </a:r>
            <a:endParaRPr 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Géolocalisation &amp; Achat programmatique</a:t>
            </a:r>
          </a:p>
          <a:p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Des algorithmes permettant d'analyser les données disponibles et de proposer des optimisations pour diffuser la campagne publicitaire </a:t>
            </a:r>
          </a:p>
          <a:p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&gt;sur le meilleur terminal (ordinateurs, mobiles ou tablettes) </a:t>
            </a:r>
          </a:p>
          <a:p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&gt;sur le meilleur média (</a:t>
            </a:r>
            <a:r>
              <a:rPr lang="fr-FR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search</a:t>
            </a: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, social, display...), </a:t>
            </a:r>
            <a:b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&gt;au meilleur horaire de diffusion </a:t>
            </a:r>
          </a:p>
          <a:p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&gt; à la meilleure cible en fonction de sa localisation.</a:t>
            </a:r>
          </a:p>
          <a:p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Une communication</a:t>
            </a:r>
            <a:r>
              <a:rPr lang="fr-F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optimisée</a:t>
            </a:r>
            <a:r>
              <a:rPr 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pour chacun des magasins afin de générer un  trafic immédiat</a:t>
            </a:r>
          </a:p>
        </p:txBody>
      </p:sp>
    </p:spTree>
    <p:extLst>
      <p:ext uri="{BB962C8B-B14F-4D97-AF65-F5344CB8AC3E}">
        <p14:creationId xmlns:p14="http://schemas.microsoft.com/office/powerpoint/2010/main" val="2392755689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re 1"/>
          <p:cNvSpPr>
            <a:spLocks noGrp="1"/>
          </p:cNvSpPr>
          <p:nvPr>
            <p:ph type="title"/>
          </p:nvPr>
        </p:nvSpPr>
        <p:spPr>
          <a:xfrm>
            <a:off x="609600" y="44450"/>
            <a:ext cx="10972800" cy="1143000"/>
          </a:xfrm>
        </p:spPr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Relais du contenu sur le site et les RS</a:t>
            </a:r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697831" y="1365402"/>
            <a:ext cx="11230817" cy="407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FontTx/>
              <a:buNone/>
            </a:pPr>
            <a:r>
              <a:rPr lang="fr-FR" altLang="fr-FR" sz="2800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Développer la complémentarité des prises de parole PAC et WEB</a:t>
            </a:r>
            <a:endParaRPr lang="fr-FR" altLang="fr-FR" b="1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199456" y="2202146"/>
            <a:ext cx="10513168" cy="495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Réseaux Sociaux &amp; Site GV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Capitaliser sur les thématiques du PAC avec 2 approches :</a:t>
            </a:r>
          </a:p>
          <a:p>
            <a:pPr>
              <a:spcBef>
                <a:spcPct val="0"/>
              </a:spcBef>
              <a:buFontTx/>
              <a:buNone/>
            </a:pPr>
            <a:endParaRPr lang="fr-FR" altLang="fr-FR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Brand content</a:t>
            </a:r>
            <a:br>
              <a:rPr lang="fr-FR" alt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Associer des articles / infographies / vidéos à des thématiques du PAC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Exemple : Nutrition Animal – Parole d’expert </a:t>
            </a:r>
            <a:r>
              <a:rPr lang="fr-FR" altLang="fr-FR" sz="20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video</a:t>
            </a: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 ‘live’ FB </a:t>
            </a: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Exemple : PPS projet mini potager - Le pas à pas en vidéo</a:t>
            </a: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fr-FR" altLang="fr-FR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Activation </a:t>
            </a:r>
            <a:br>
              <a:rPr lang="fr-FR" alt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Prolonger la prise de parole PAC avec des activations événementielles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Exemple : MAI fleuri - Jeu concours : Postez vos massifs – Photos publiées ensuite sur les dépliants</a:t>
            </a: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fr-FR" alt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	</a:t>
            </a:r>
          </a:p>
        </p:txBody>
      </p:sp>
      <p:sp>
        <p:nvSpPr>
          <p:cNvPr id="2" name="Triangle isocèle 1"/>
          <p:cNvSpPr/>
          <p:nvPr/>
        </p:nvSpPr>
        <p:spPr>
          <a:xfrm rot="5400000">
            <a:off x="508669" y="3357401"/>
            <a:ext cx="864666" cy="431801"/>
          </a:xfrm>
          <a:prstGeom prst="triangle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800"/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ABD9173D-252C-434F-A3D5-6F9845BBF444}"/>
              </a:ext>
            </a:extLst>
          </p:cNvPr>
          <p:cNvSpPr/>
          <p:nvPr/>
        </p:nvSpPr>
        <p:spPr>
          <a:xfrm rot="5400000">
            <a:off x="551222" y="5015406"/>
            <a:ext cx="864666" cy="431801"/>
          </a:xfrm>
          <a:prstGeom prst="triangle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800"/>
          </a:p>
        </p:txBody>
      </p:sp>
    </p:spTree>
    <p:extLst>
      <p:ext uri="{BB962C8B-B14F-4D97-AF65-F5344CB8AC3E}">
        <p14:creationId xmlns:p14="http://schemas.microsoft.com/office/powerpoint/2010/main" val="176318718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0D5744-D4F3-4C54-8E8D-BB6B5FDC3B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352" y="239536"/>
            <a:ext cx="10363200" cy="1470025"/>
          </a:xfrm>
        </p:spPr>
        <p:txBody>
          <a:bodyPr/>
          <a:lstStyle/>
          <a:p>
            <a:pPr algn="l"/>
            <a:r>
              <a:rPr lang="fr-FR" sz="3200" dirty="0"/>
              <a:t>Une dynamique de PAC avec la création de nouvelles opérations commerciales ou de nouveaux formats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5BDC83E-366D-4777-AED7-DB121F9B37D3}"/>
              </a:ext>
            </a:extLst>
          </p:cNvPr>
          <p:cNvSpPr txBox="1"/>
          <p:nvPr/>
        </p:nvSpPr>
        <p:spPr>
          <a:xfrm>
            <a:off x="1170220" y="2170234"/>
            <a:ext cx="773409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TOTALEMENT GAMM VERT </a:t>
            </a:r>
            <a:b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Forte adhésion du réseau et belle progression des produits MDD sur la période</a:t>
            </a:r>
            <a:br>
              <a:rPr lang="fr-FR" sz="14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SEMAINE DES CLIENTS</a:t>
            </a:r>
            <a:br>
              <a:rPr lang="fr-FR" sz="14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Opération de reconnaissance avec une mécanique simple et transverse</a:t>
            </a:r>
          </a:p>
          <a:p>
            <a:r>
              <a:rPr lang="fr-FR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OPERATIONS MIXTES </a:t>
            </a:r>
            <a:b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Facilite l’adhésion des réseaux et permet de couvrir des familles plus régionales (permet d’éviter au réseau de créer leurs propres dépliants en local) </a:t>
            </a:r>
          </a:p>
          <a:p>
            <a:r>
              <a:rPr lang="fr-FR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OPERATION ‘BONS D’ACHATS’</a:t>
            </a:r>
            <a:br>
              <a:rPr lang="fr-FR" b="1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Nouvelle mécanique commerciale activatrice de trafic</a:t>
            </a:r>
          </a:p>
          <a:p>
            <a:endParaRPr lang="fr-FR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fr-FR" sz="1600" dirty="0"/>
          </a:p>
        </p:txBody>
      </p:sp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65577302-98F4-4CB5-84C4-FC1F5D58AAAF}"/>
              </a:ext>
            </a:extLst>
          </p:cNvPr>
          <p:cNvSpPr/>
          <p:nvPr/>
        </p:nvSpPr>
        <p:spPr>
          <a:xfrm rot="5400000">
            <a:off x="304660" y="1777802"/>
            <a:ext cx="864666" cy="431801"/>
          </a:xfrm>
          <a:prstGeom prst="triangle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8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F82B764-1275-4510-8068-F59E8465AE61}"/>
              </a:ext>
            </a:extLst>
          </p:cNvPr>
          <p:cNvSpPr/>
          <p:nvPr/>
        </p:nvSpPr>
        <p:spPr>
          <a:xfrm>
            <a:off x="1198838" y="1817170"/>
            <a:ext cx="6337322" cy="353064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altLang="fr-FR" sz="2000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Exemples de nouvelles opérations ou de formats à succès </a:t>
            </a:r>
          </a:p>
        </p:txBody>
      </p:sp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E786BF41-EC0A-4024-926F-928B754BF0D4}"/>
              </a:ext>
            </a:extLst>
          </p:cNvPr>
          <p:cNvSpPr/>
          <p:nvPr/>
        </p:nvSpPr>
        <p:spPr>
          <a:xfrm rot="5400000">
            <a:off x="304660" y="4420305"/>
            <a:ext cx="864666" cy="431801"/>
          </a:xfrm>
          <a:prstGeom prst="triangle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8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0F337E9-CBC4-4C3E-9FDF-DA7ED4B477F0}"/>
              </a:ext>
            </a:extLst>
          </p:cNvPr>
          <p:cNvSpPr/>
          <p:nvPr/>
        </p:nvSpPr>
        <p:spPr>
          <a:xfrm>
            <a:off x="1198838" y="4459673"/>
            <a:ext cx="6337322" cy="353064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altLang="fr-FR" sz="2000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Exemples de nouvelles opérations déployées en 2020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CA89273-E012-4606-82FA-4303B1887943}"/>
              </a:ext>
            </a:extLst>
          </p:cNvPr>
          <p:cNvSpPr/>
          <p:nvPr/>
        </p:nvSpPr>
        <p:spPr>
          <a:xfrm>
            <a:off x="1198838" y="4805418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JOURNEES PORTES OUVERTES </a:t>
            </a:r>
          </a:p>
          <a:p>
            <a:r>
              <a:rPr lang="fr-FR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Opération de conquête </a:t>
            </a:r>
          </a:p>
          <a:p>
            <a:r>
              <a:rPr lang="fr-FR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PPS PROJETS</a:t>
            </a:r>
          </a:p>
          <a:p>
            <a:r>
              <a:rPr lang="fr-FR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Activation sur une cible de ‘novice’</a:t>
            </a:r>
          </a:p>
          <a:p>
            <a:r>
              <a:rPr lang="fr-FR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JOURS NUTRITIONS </a:t>
            </a:r>
            <a:endParaRPr lang="fr-FR" sz="1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fr-FR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Donner du contenu / expertise sur un marché stratégique </a:t>
            </a:r>
          </a:p>
        </p:txBody>
      </p:sp>
    </p:spTree>
    <p:extLst>
      <p:ext uri="{BB962C8B-B14F-4D97-AF65-F5344CB8AC3E}">
        <p14:creationId xmlns:p14="http://schemas.microsoft.com/office/powerpoint/2010/main" val="373415505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4DE925-F7A4-42C9-80D0-A11C0F6520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Développer une prise de parole </a:t>
            </a:r>
            <a:br>
              <a:rPr lang="fr-FR" altLang="fr-FR" b="1" dirty="0">
                <a:ea typeface="Helvetica" panose="020B0604020202020204" pitchFamily="34" charset="0"/>
              </a:rPr>
            </a:br>
            <a:r>
              <a:rPr lang="fr-FR" altLang="fr-FR" b="1" dirty="0">
                <a:ea typeface="Helvetica" panose="020B0604020202020204" pitchFamily="34" charset="0"/>
              </a:rPr>
              <a:t>qui adresse les usages consos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006528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re 1"/>
          <p:cNvSpPr>
            <a:spLocks noGrp="1"/>
          </p:cNvSpPr>
          <p:nvPr>
            <p:ph type="title"/>
          </p:nvPr>
        </p:nvSpPr>
        <p:spPr>
          <a:xfrm>
            <a:off x="609600" y="44450"/>
            <a:ext cx="10972800" cy="1143000"/>
          </a:xfrm>
        </p:spPr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Nouvelle expression « </a:t>
            </a:r>
            <a:r>
              <a:rPr lang="fr-FR" altLang="fr-FR" dirty="0" err="1">
                <a:ea typeface="Helvetica" panose="020B0604020202020204" pitchFamily="34" charset="0"/>
              </a:rPr>
              <a:t>customer</a:t>
            </a:r>
            <a:r>
              <a:rPr lang="fr-FR" altLang="fr-FR" dirty="0">
                <a:ea typeface="Helvetica" panose="020B0604020202020204" pitchFamily="34" charset="0"/>
              </a:rPr>
              <a:t> </a:t>
            </a:r>
            <a:r>
              <a:rPr lang="fr-FR" altLang="fr-FR" dirty="0" err="1">
                <a:ea typeface="Helvetica" panose="020B0604020202020204" pitchFamily="34" charset="0"/>
              </a:rPr>
              <a:t>centric</a:t>
            </a:r>
            <a:r>
              <a:rPr lang="fr-FR" altLang="fr-FR" dirty="0">
                <a:ea typeface="Helvetica" panose="020B0604020202020204" pitchFamily="34" charset="0"/>
              </a:rPr>
              <a:t> »</a:t>
            </a:r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697831" y="1365402"/>
            <a:ext cx="11230817" cy="407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FontTx/>
              <a:buNone/>
            </a:pPr>
            <a:r>
              <a:rPr lang="fr-FR" altLang="fr-FR" sz="2400" b="1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Une double approche par cible et usage </a:t>
            </a:r>
            <a:br>
              <a:rPr lang="fr-FR" altLang="fr-FR" sz="2000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</a:br>
            <a:r>
              <a:rPr lang="fr-FR" altLang="fr-FR" sz="2000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Ex.« </a:t>
            </a:r>
            <a:r>
              <a:rPr lang="fr-FR" altLang="fr-FR" sz="2000" i="1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Je souhaite faire de la décoration extérieure et j’ai un jardin de 300m²</a:t>
            </a:r>
            <a:r>
              <a:rPr lang="fr-FR" altLang="fr-FR" sz="2000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» </a:t>
            </a:r>
          </a:p>
          <a:p>
            <a:pPr marL="0" indent="0">
              <a:buFontTx/>
              <a:buNone/>
            </a:pPr>
            <a:r>
              <a:rPr lang="fr-FR" altLang="fr-FR" sz="2000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Ex. « </a:t>
            </a:r>
            <a:r>
              <a:rPr lang="fr-FR" altLang="fr-FR" sz="2000" i="1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J’aimerais faire un premier ‘vrai’ potager </a:t>
            </a:r>
            <a:r>
              <a:rPr lang="fr-FR" altLang="fr-FR" sz="2000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»</a:t>
            </a:r>
            <a:endParaRPr lang="fr-FR" altLang="fr-FR" sz="2400" b="1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847528" y="2507741"/>
            <a:ext cx="9865096" cy="4932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2 types d’activations</a:t>
            </a:r>
          </a:p>
          <a:p>
            <a:pPr>
              <a:spcBef>
                <a:spcPct val="0"/>
              </a:spcBef>
              <a:buFontTx/>
              <a:buNone/>
            </a:pPr>
            <a:endParaRPr lang="fr-FR" altLang="fr-FR" sz="105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Opérations dédiées</a:t>
            </a: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Opérations commerciales in-store, full digital ou </a:t>
            </a:r>
            <a:r>
              <a:rPr lang="fr-FR" altLang="fr-FR" sz="20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bi-média</a:t>
            </a: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qui adressent directement la cible par usage</a:t>
            </a: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Contenu : Offres + conseils d’expert, produits/offres dédiées, guides pratiques, tutos…</a:t>
            </a:r>
            <a:b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fr-FR" altLang="fr-FR" sz="1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Thématiques ‘solution’ intégrées au dispositif PAC</a:t>
            </a: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Nouvelle expression de l’offre à travers </a:t>
            </a: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des pages ‘solutions</a:t>
            </a: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’ </a:t>
            </a: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ou des encarts dédiés dans les dépliants </a:t>
            </a: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qui allient SELL &amp; TELL</a:t>
            </a:r>
          </a:p>
          <a:p>
            <a:pPr>
              <a:spcBef>
                <a:spcPct val="0"/>
              </a:spcBef>
              <a:buNone/>
            </a:pP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Théâtralisation en magasin avec relais PLV</a:t>
            </a:r>
          </a:p>
          <a:p>
            <a:pPr>
              <a:spcBef>
                <a:spcPct val="0"/>
              </a:spcBef>
              <a:buNone/>
            </a:pP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Contenu dédiés sur site gammvert.fr + relais RS</a:t>
            </a:r>
            <a:b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fr-FR" alt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	</a:t>
            </a:r>
          </a:p>
        </p:txBody>
      </p:sp>
      <p:sp>
        <p:nvSpPr>
          <p:cNvPr id="2" name="Triangle isocèle 1"/>
          <p:cNvSpPr/>
          <p:nvPr/>
        </p:nvSpPr>
        <p:spPr>
          <a:xfrm rot="5400000">
            <a:off x="875258" y="3227945"/>
            <a:ext cx="864666" cy="431801"/>
          </a:xfrm>
          <a:prstGeom prst="triangle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800"/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ABD9173D-252C-434F-A3D5-6F9845BBF444}"/>
              </a:ext>
            </a:extLst>
          </p:cNvPr>
          <p:cNvSpPr/>
          <p:nvPr/>
        </p:nvSpPr>
        <p:spPr>
          <a:xfrm rot="5400000">
            <a:off x="889988" y="4838738"/>
            <a:ext cx="864666" cy="431801"/>
          </a:xfrm>
          <a:prstGeom prst="triangle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800"/>
          </a:p>
        </p:txBody>
      </p:sp>
      <p:pic>
        <p:nvPicPr>
          <p:cNvPr id="14338" name="Picture 2" descr="Résultat de recherche d'images pour &quot;personnae&quot;">
            <a:extLst>
              <a:ext uri="{FF2B5EF4-FFF2-40B4-BE49-F238E27FC236}">
                <a16:creationId xmlns:a16="http://schemas.microsoft.com/office/drawing/2014/main" id="{FB01141E-F977-48B2-A896-D59F2A338F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1844" y="908720"/>
            <a:ext cx="2788568" cy="1802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073473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re 1"/>
          <p:cNvSpPr>
            <a:spLocks noGrp="1"/>
          </p:cNvSpPr>
          <p:nvPr>
            <p:ph type="title"/>
          </p:nvPr>
        </p:nvSpPr>
        <p:spPr>
          <a:xfrm>
            <a:off x="609600" y="44450"/>
            <a:ext cx="10972800" cy="1143000"/>
          </a:xfrm>
        </p:spPr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Nouvelle expression « </a:t>
            </a:r>
            <a:r>
              <a:rPr lang="fr-FR" altLang="fr-FR" dirty="0" err="1">
                <a:ea typeface="Helvetica" panose="020B0604020202020204" pitchFamily="34" charset="0"/>
              </a:rPr>
              <a:t>customer</a:t>
            </a:r>
            <a:r>
              <a:rPr lang="fr-FR" altLang="fr-FR" dirty="0">
                <a:ea typeface="Helvetica" panose="020B0604020202020204" pitchFamily="34" charset="0"/>
              </a:rPr>
              <a:t> </a:t>
            </a:r>
            <a:r>
              <a:rPr lang="fr-FR" altLang="fr-FR" dirty="0" err="1">
                <a:ea typeface="Helvetica" panose="020B0604020202020204" pitchFamily="34" charset="0"/>
              </a:rPr>
              <a:t>centric</a:t>
            </a:r>
            <a:r>
              <a:rPr lang="fr-FR" altLang="fr-FR" dirty="0">
                <a:ea typeface="Helvetica" panose="020B0604020202020204" pitchFamily="34" charset="0"/>
              </a:rPr>
              <a:t> »</a:t>
            </a:r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697831" y="1365402"/>
            <a:ext cx="11230817" cy="407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FontTx/>
              <a:buNone/>
            </a:pPr>
            <a:r>
              <a:rPr lang="fr-FR" altLang="fr-FR" sz="2400" b="1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2 thématiques ‘solution’ identifiées en 2021</a:t>
            </a: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847528" y="2507741"/>
            <a:ext cx="9865096" cy="4193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Solution déployée durant la Fête du Potager</a:t>
            </a:r>
          </a:p>
          <a:p>
            <a:pPr>
              <a:spcBef>
                <a:spcPct val="0"/>
              </a:spcBef>
              <a:buFontTx/>
              <a:buNone/>
            </a:pPr>
            <a:endParaRPr lang="fr-FR" altLang="fr-FR" sz="105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Offres : </a:t>
            </a:r>
          </a:p>
          <a:p>
            <a:pPr>
              <a:spcBef>
                <a:spcPct val="0"/>
              </a:spcBef>
              <a:buNone/>
            </a:pP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Contenu : </a:t>
            </a:r>
            <a:b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Etapes clés + offres packagées  – les essentiels pour commencer (outils + terreau + semis)</a:t>
            </a:r>
            <a:b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 + relais vers un tuto web + mise en avant d’un jeu concours Réseaux sociaux :</a:t>
            </a:r>
          </a:p>
          <a:p>
            <a:pPr>
              <a:spcBef>
                <a:spcPct val="0"/>
              </a:spcBef>
              <a:buNone/>
            </a:pP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 ‘Postez votre potager’ </a:t>
            </a:r>
          </a:p>
          <a:p>
            <a:pPr>
              <a:spcBef>
                <a:spcPct val="0"/>
              </a:spcBef>
              <a:buNone/>
            </a:pPr>
            <a:endParaRPr lang="fr-FR" altLang="fr-FR" sz="1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Relais 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&gt;1 SP ou 1 DP (selon format de magasin de la dépliant)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&gt;Dispositif PLV magasin avec corner 1</a:t>
            </a:r>
            <a:r>
              <a:rPr lang="fr-FR" altLang="fr-FR" sz="1800" baseline="30000" dirty="0">
                <a:latin typeface="Calibri Light" panose="020F0302020204030204" pitchFamily="34" charset="0"/>
                <a:cs typeface="Calibri Light" panose="020F0302020204030204" pitchFamily="34" charset="0"/>
              </a:rPr>
              <a:t>er</a:t>
            </a: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 potager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&gt;Flyer 1</a:t>
            </a:r>
            <a:r>
              <a:rPr lang="fr-FR" altLang="fr-FR" sz="1800" baseline="30000" dirty="0">
                <a:latin typeface="Calibri Light" panose="020F0302020204030204" pitchFamily="34" charset="0"/>
                <a:cs typeface="Calibri Light" panose="020F0302020204030204" pitchFamily="34" charset="0"/>
              </a:rPr>
              <a:t>er</a:t>
            </a: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 pas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&gt;Site Gammvert.fr &amp; Relais Jeu FB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&gt; Visibilité web externe</a:t>
            </a: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fr-FR" alt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Triangle isocèle 1"/>
          <p:cNvSpPr/>
          <p:nvPr/>
        </p:nvSpPr>
        <p:spPr>
          <a:xfrm rot="5400000">
            <a:off x="875258" y="3227945"/>
            <a:ext cx="864666" cy="431801"/>
          </a:xfrm>
          <a:prstGeom prst="triangle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800"/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ABD9173D-252C-434F-A3D5-6F9845BBF444}"/>
              </a:ext>
            </a:extLst>
          </p:cNvPr>
          <p:cNvSpPr/>
          <p:nvPr/>
        </p:nvSpPr>
        <p:spPr>
          <a:xfrm rot="5400000">
            <a:off x="889988" y="4838738"/>
            <a:ext cx="864666" cy="431801"/>
          </a:xfrm>
          <a:prstGeom prst="triangle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800"/>
          </a:p>
        </p:txBody>
      </p:sp>
      <p:pic>
        <p:nvPicPr>
          <p:cNvPr id="14338" name="Picture 2" descr="Résultat de recherche d'images pour &quot;personnae&quot;">
            <a:extLst>
              <a:ext uri="{FF2B5EF4-FFF2-40B4-BE49-F238E27FC236}">
                <a16:creationId xmlns:a16="http://schemas.microsoft.com/office/drawing/2014/main" id="{FB01141E-F977-48B2-A896-D59F2A338F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1844" y="908720"/>
            <a:ext cx="2788568" cy="1802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A815B77-3EE3-4093-8C1B-9EA76CE97FD5}"/>
              </a:ext>
            </a:extLst>
          </p:cNvPr>
          <p:cNvSpPr/>
          <p:nvPr/>
        </p:nvSpPr>
        <p:spPr>
          <a:xfrm>
            <a:off x="839416" y="2058025"/>
            <a:ext cx="3384376" cy="314870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altLang="fr-FR" sz="2800" b="1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Mon 1</a:t>
            </a:r>
            <a:r>
              <a:rPr lang="fr-FR" altLang="fr-FR" sz="2800" b="1" i="1" baseline="30000" dirty="0">
                <a:latin typeface="Calibri Light" panose="020F0302020204030204" pitchFamily="34" charset="0"/>
                <a:cs typeface="Calibri Light" panose="020F0302020204030204" pitchFamily="34" charset="0"/>
              </a:rPr>
              <a:t>er</a:t>
            </a:r>
            <a:r>
              <a:rPr lang="fr-FR" altLang="fr-FR" sz="2800" b="1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potager</a:t>
            </a:r>
            <a:endParaRPr lang="fr-FR" altLang="fr-FR" sz="2800" b="1" i="1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17067237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capture d’écran, alimentation&#10;&#10;Description générée automatiquement">
            <a:extLst>
              <a:ext uri="{FF2B5EF4-FFF2-40B4-BE49-F238E27FC236}">
                <a16:creationId xmlns:a16="http://schemas.microsoft.com/office/drawing/2014/main" id="{DA242347-AA68-4FCD-99D5-3C614D2C0E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811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alimentation, réfrigérateur&#10;&#10;Description générée automatiquement">
            <a:extLst>
              <a:ext uri="{FF2B5EF4-FFF2-40B4-BE49-F238E27FC236}">
                <a16:creationId xmlns:a16="http://schemas.microsoft.com/office/drawing/2014/main" id="{60C8C322-2AB9-4F27-84C2-63FA83EDAC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05019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re 1"/>
          <p:cNvSpPr>
            <a:spLocks noGrp="1"/>
          </p:cNvSpPr>
          <p:nvPr>
            <p:ph type="title"/>
          </p:nvPr>
        </p:nvSpPr>
        <p:spPr>
          <a:xfrm>
            <a:off x="609600" y="44450"/>
            <a:ext cx="10972800" cy="1143000"/>
          </a:xfrm>
        </p:spPr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Nouvelle expression « </a:t>
            </a:r>
            <a:r>
              <a:rPr lang="fr-FR" altLang="fr-FR" dirty="0" err="1">
                <a:ea typeface="Helvetica" panose="020B0604020202020204" pitchFamily="34" charset="0"/>
              </a:rPr>
              <a:t>customer</a:t>
            </a:r>
            <a:r>
              <a:rPr lang="fr-FR" altLang="fr-FR" dirty="0">
                <a:ea typeface="Helvetica" panose="020B0604020202020204" pitchFamily="34" charset="0"/>
              </a:rPr>
              <a:t> </a:t>
            </a:r>
            <a:r>
              <a:rPr lang="fr-FR" altLang="fr-FR" dirty="0" err="1">
                <a:ea typeface="Helvetica" panose="020B0604020202020204" pitchFamily="34" charset="0"/>
              </a:rPr>
              <a:t>centric</a:t>
            </a:r>
            <a:r>
              <a:rPr lang="fr-FR" altLang="fr-FR" dirty="0">
                <a:ea typeface="Helvetica" panose="020B0604020202020204" pitchFamily="34" charset="0"/>
              </a:rPr>
              <a:t> »</a:t>
            </a:r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697831" y="1365402"/>
            <a:ext cx="11230817" cy="407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FontTx/>
              <a:buNone/>
            </a:pPr>
            <a:r>
              <a:rPr lang="fr-FR" altLang="fr-FR" sz="2400" b="1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2 thématiques ‘solution’ identifiées en 2021</a:t>
            </a: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847528" y="2507741"/>
            <a:ext cx="9865096" cy="394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Solution déployée durant Mai Fleuri</a:t>
            </a:r>
            <a:b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fr-FR" altLang="fr-FR" sz="105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Contenu : </a:t>
            </a: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Présentation d’inspiration de massifs par thématique :</a:t>
            </a:r>
          </a:p>
          <a:p>
            <a:pPr>
              <a:spcBef>
                <a:spcPct val="0"/>
              </a:spcBef>
              <a:buNone/>
            </a:pP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Couleurs / Design / Tendance… A définir</a:t>
            </a:r>
          </a:p>
          <a:p>
            <a:pPr>
              <a:spcBef>
                <a:spcPct val="0"/>
              </a:spcBef>
              <a:buNone/>
            </a:pPr>
            <a:endParaRPr lang="fr-FR" altLang="fr-FR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Relais 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&gt;1 SP  avec des ambiances (selon format de magasin de la dépliant)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&gt;1 PLV </a:t>
            </a:r>
            <a:r>
              <a:rPr lang="fr-FR" altLang="fr-FR" sz="20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evénementielle</a:t>
            </a: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 avec Flyer pour présentation des exemples de massifs et des produits associés…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&gt;Site Gammvert.fr &amp; Relais Jeu FB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&gt; Visibilité web externe</a:t>
            </a: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fr-FR" alt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Triangle isocèle 1"/>
          <p:cNvSpPr/>
          <p:nvPr/>
        </p:nvSpPr>
        <p:spPr>
          <a:xfrm rot="5400000">
            <a:off x="903832" y="3031415"/>
            <a:ext cx="864666" cy="431801"/>
          </a:xfrm>
          <a:prstGeom prst="triangle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800"/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ABD9173D-252C-434F-A3D5-6F9845BBF444}"/>
              </a:ext>
            </a:extLst>
          </p:cNvPr>
          <p:cNvSpPr/>
          <p:nvPr/>
        </p:nvSpPr>
        <p:spPr>
          <a:xfrm rot="5400000">
            <a:off x="893984" y="4478209"/>
            <a:ext cx="864666" cy="431801"/>
          </a:xfrm>
          <a:prstGeom prst="triangle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800"/>
          </a:p>
        </p:txBody>
      </p:sp>
      <p:pic>
        <p:nvPicPr>
          <p:cNvPr id="14338" name="Picture 2" descr="Résultat de recherche d'images pour &quot;personnae&quot;">
            <a:extLst>
              <a:ext uri="{FF2B5EF4-FFF2-40B4-BE49-F238E27FC236}">
                <a16:creationId xmlns:a16="http://schemas.microsoft.com/office/drawing/2014/main" id="{FB01141E-F977-48B2-A896-D59F2A338F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1844" y="908720"/>
            <a:ext cx="2788568" cy="1802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A815B77-3EE3-4093-8C1B-9EA76CE97FD5}"/>
              </a:ext>
            </a:extLst>
          </p:cNvPr>
          <p:cNvSpPr/>
          <p:nvPr/>
        </p:nvSpPr>
        <p:spPr>
          <a:xfrm>
            <a:off x="839416" y="2058025"/>
            <a:ext cx="3384376" cy="314870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altLang="fr-FR" sz="2800" b="1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Nouveaux massifs</a:t>
            </a:r>
            <a:endParaRPr lang="fr-FR" altLang="fr-FR" sz="2800" b="1" i="1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797063912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4DE925-F7A4-42C9-80D0-A11C0F6520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Innover à travers de </a:t>
            </a:r>
            <a:r>
              <a:rPr lang="fr-FR" altLang="fr-FR" b="1" dirty="0">
                <a:ea typeface="Helvetica" panose="020B0604020202020204" pitchFamily="34" charset="0"/>
              </a:rPr>
              <a:t>nouvelles thématiques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238476639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re 1"/>
          <p:cNvSpPr>
            <a:spLocks noGrp="1"/>
          </p:cNvSpPr>
          <p:nvPr>
            <p:ph type="title"/>
          </p:nvPr>
        </p:nvSpPr>
        <p:spPr>
          <a:xfrm>
            <a:off x="609600" y="44450"/>
            <a:ext cx="10972800" cy="1143000"/>
          </a:xfrm>
        </p:spPr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Thématique « responsable »</a:t>
            </a:r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697831" y="1365402"/>
            <a:ext cx="11230817" cy="407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FontTx/>
              <a:buNone/>
            </a:pPr>
            <a:r>
              <a:rPr lang="fr-FR" altLang="fr-FR" sz="2000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Les bienfaits d’un jardin/potager ‘responsable’</a:t>
            </a:r>
            <a:endParaRPr lang="fr-FR" altLang="fr-FR" sz="2400" b="1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269279" y="2204864"/>
            <a:ext cx="9075193" cy="5139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S’appuyer sur une macro- tendance  afin d’assurer une prise de parole </a:t>
            </a:r>
            <a:b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qui nourrit le positionnement et les valeurs de l’enseigne</a:t>
            </a: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fr-FR" altLang="fr-FR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FIL ROUGE </a:t>
            </a:r>
            <a:r>
              <a:rPr 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PEDAGOGIQUE &amp; COMMERCIAL</a:t>
            </a:r>
          </a:p>
          <a:p>
            <a:pPr marL="0" indent="0">
              <a:buNone/>
            </a:pPr>
            <a:r>
              <a:rPr 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Dépliant / Prise de parole  commerciale intégrant des offres  ou des projets associées à des thématiques « durables »</a:t>
            </a:r>
            <a:br>
              <a:rPr 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 Ex.  </a:t>
            </a:r>
            <a:r>
              <a:rPr lang="fr-FR" sz="2000" b="1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Projet Recyclage pour XX €</a:t>
            </a:r>
          </a:p>
          <a:p>
            <a:pPr>
              <a:spcBef>
                <a:spcPct val="0"/>
              </a:spcBef>
              <a:buFontTx/>
              <a:buNone/>
            </a:pPr>
            <a:endParaRPr lang="fr-FR" altLang="fr-FR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FIL ROUGE </a:t>
            </a:r>
            <a:r>
              <a:rPr 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ENSEIGNE &amp; SERVICE  </a:t>
            </a:r>
          </a:p>
          <a:p>
            <a:pPr marL="0" indent="0">
              <a:buNone/>
            </a:pPr>
            <a:r>
              <a:rPr 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Des mises en avant / encarts services ou posture de l’enseigne afin de valoriser la démarche dans l’ensemble des prises de paroles : </a:t>
            </a:r>
          </a:p>
          <a:p>
            <a:pPr marL="0" indent="0">
              <a:buNone/>
            </a:pP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Ex.  </a:t>
            </a:r>
            <a:r>
              <a:rPr lang="fr-FR" altLang="fr-FR" sz="2000" b="1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Valorisation des bonnes pratiques pour jardiner naturel</a:t>
            </a: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fr-FR" alt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	</a:t>
            </a:r>
          </a:p>
        </p:txBody>
      </p:sp>
      <p:sp>
        <p:nvSpPr>
          <p:cNvPr id="2" name="Triangle isocèle 1"/>
          <p:cNvSpPr/>
          <p:nvPr/>
        </p:nvSpPr>
        <p:spPr>
          <a:xfrm rot="5400000">
            <a:off x="393167" y="3213099"/>
            <a:ext cx="864666" cy="431801"/>
          </a:xfrm>
          <a:prstGeom prst="triangle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800"/>
          </a:p>
        </p:txBody>
      </p:sp>
      <p:sp>
        <p:nvSpPr>
          <p:cNvPr id="16" name="Triangle isocèle 15">
            <a:extLst>
              <a:ext uri="{FF2B5EF4-FFF2-40B4-BE49-F238E27FC236}">
                <a16:creationId xmlns:a16="http://schemas.microsoft.com/office/drawing/2014/main" id="{F3065B3A-DDD2-4BB7-A375-8785F2257677}"/>
              </a:ext>
            </a:extLst>
          </p:cNvPr>
          <p:cNvSpPr/>
          <p:nvPr/>
        </p:nvSpPr>
        <p:spPr>
          <a:xfrm rot="5400000">
            <a:off x="393167" y="4844364"/>
            <a:ext cx="864666" cy="431801"/>
          </a:xfrm>
          <a:prstGeom prst="triangle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800"/>
          </a:p>
        </p:txBody>
      </p:sp>
    </p:spTree>
    <p:extLst>
      <p:ext uri="{BB962C8B-B14F-4D97-AF65-F5344CB8AC3E}">
        <p14:creationId xmlns:p14="http://schemas.microsoft.com/office/powerpoint/2010/main" val="1814747559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re 1"/>
          <p:cNvSpPr>
            <a:spLocks noGrp="1"/>
          </p:cNvSpPr>
          <p:nvPr>
            <p:ph type="title"/>
          </p:nvPr>
        </p:nvSpPr>
        <p:spPr>
          <a:xfrm>
            <a:off x="609600" y="44450"/>
            <a:ext cx="10972800" cy="1143000"/>
          </a:xfrm>
        </p:spPr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Focus ‘origine’ </a:t>
            </a:r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697831" y="1365402"/>
            <a:ext cx="11230817" cy="407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FontTx/>
              <a:buNone/>
            </a:pPr>
            <a:r>
              <a:rPr lang="fr-FR" altLang="fr-FR" sz="2000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Les bienfaits d’un jardin/potager ‘responsable’</a:t>
            </a:r>
            <a:endParaRPr lang="fr-FR" altLang="fr-FR" sz="2400" b="1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269279" y="1844824"/>
            <a:ext cx="9118551" cy="5459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S’appuyer sur une macro- tendance  afin d’assurer une prise de parole </a:t>
            </a:r>
            <a:b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qui nourrit le positionnement et les valeurs de l’enseigne</a:t>
            </a: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fr-FR" altLang="fr-FR" sz="1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ACTIVATION LOCALE DEDIEE</a:t>
            </a:r>
          </a:p>
          <a:p>
            <a:pPr marL="0" indent="0">
              <a:buNone/>
            </a:pPr>
            <a:r>
              <a:rPr 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ORIGINE LOCALE</a:t>
            </a:r>
          </a:p>
          <a:p>
            <a:pPr marL="0" indent="0">
              <a:buNone/>
            </a:pPr>
            <a:r>
              <a:rPr lang="fr-FR" sz="1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Profitez d’offres sur des produits 100% locaux – à moins de 100 km de votre magasin</a:t>
            </a:r>
          </a:p>
          <a:p>
            <a:pPr marL="0" indent="0">
              <a:buNone/>
            </a:pPr>
            <a:r>
              <a:rPr 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+ De XXX végétaux de votre région </a:t>
            </a:r>
          </a:p>
          <a:p>
            <a:pPr marL="0" indent="0">
              <a:buNone/>
            </a:pPr>
            <a:r>
              <a:rPr 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+ de XXX produits de notre terroir…</a:t>
            </a:r>
            <a:br>
              <a:rPr 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Dispositif local + théâtralisation PLV magasin</a:t>
            </a:r>
            <a:br>
              <a:rPr 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fr-FR" sz="1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0">
              <a:spcBef>
                <a:spcPct val="0"/>
              </a:spcBef>
              <a:buNone/>
            </a:pPr>
            <a:r>
              <a:rPr lang="fr-FR" sz="2000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OPERATION  NATIONALE</a:t>
            </a:r>
          </a:p>
          <a:p>
            <a:pPr lvl="0">
              <a:spcBef>
                <a:spcPct val="0"/>
              </a:spcBef>
              <a:buNone/>
            </a:pPr>
            <a:r>
              <a:rPr lang="fr-FR" sz="2000" b="1" i="1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LES JOURS ORIGINE FRANCE</a:t>
            </a:r>
          </a:p>
          <a:p>
            <a:pPr lvl="0">
              <a:spcBef>
                <a:spcPct val="0"/>
              </a:spcBef>
              <a:buNone/>
            </a:pPr>
            <a:r>
              <a:rPr lang="fr-FR" sz="1800" b="1" dirty="0">
                <a:solidFill>
                  <a:prstClr val="black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Des offres exclusivement construites autour de produits origine France.</a:t>
            </a:r>
            <a:endParaRPr lang="fr-FR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Une opération ‘petit prix’ qui couvre l’ensemble des familles </a:t>
            </a: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fr-FR" alt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	</a:t>
            </a:r>
          </a:p>
        </p:txBody>
      </p:sp>
      <p:sp>
        <p:nvSpPr>
          <p:cNvPr id="2" name="Triangle isocèle 1"/>
          <p:cNvSpPr/>
          <p:nvPr/>
        </p:nvSpPr>
        <p:spPr>
          <a:xfrm rot="5400000">
            <a:off x="393167" y="2853059"/>
            <a:ext cx="864666" cy="431801"/>
          </a:xfrm>
          <a:prstGeom prst="triangle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800"/>
          </a:p>
        </p:txBody>
      </p:sp>
      <p:pic>
        <p:nvPicPr>
          <p:cNvPr id="7170" name="Picture 2" descr="Résultat de recherche d'images pour &quot;origine France&quot;">
            <a:extLst>
              <a:ext uri="{FF2B5EF4-FFF2-40B4-BE49-F238E27FC236}">
                <a16:creationId xmlns:a16="http://schemas.microsoft.com/office/drawing/2014/main" id="{8EEA8F32-05C9-4EAA-852C-142DAF37B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6427" y="4741940"/>
            <a:ext cx="1461542" cy="1273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riangle isocèle 7">
            <a:extLst>
              <a:ext uri="{FF2B5EF4-FFF2-40B4-BE49-F238E27FC236}">
                <a16:creationId xmlns:a16="http://schemas.microsoft.com/office/drawing/2014/main" id="{AD898258-B2DA-45DB-85BF-D0B70FE20AB5}"/>
              </a:ext>
            </a:extLst>
          </p:cNvPr>
          <p:cNvSpPr/>
          <p:nvPr/>
        </p:nvSpPr>
        <p:spPr>
          <a:xfrm rot="5400000">
            <a:off x="474660" y="5166902"/>
            <a:ext cx="864666" cy="431801"/>
          </a:xfrm>
          <a:prstGeom prst="triangle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800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4935F705-B206-45A3-939C-A1FCE5E82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2384" y="2501283"/>
            <a:ext cx="1229629" cy="2240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1EF6049-2F9D-4FAA-B84E-CC9884752004}"/>
              </a:ext>
            </a:extLst>
          </p:cNvPr>
          <p:cNvSpPr/>
          <p:nvPr/>
        </p:nvSpPr>
        <p:spPr>
          <a:xfrm>
            <a:off x="1334008" y="3049894"/>
            <a:ext cx="6337322" cy="353064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000" b="1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ORIGINE LOCALE GAMM VERT</a:t>
            </a:r>
            <a:endParaRPr lang="fr-FR" altLang="fr-FR" sz="2000" i="1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  <a:sym typeface="Wingdings" panose="05000000000000000000" pitchFamily="2" charset="2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F8547C4-71B7-4FB7-AF67-E85B87FD26DD}"/>
              </a:ext>
            </a:extLst>
          </p:cNvPr>
          <p:cNvSpPr/>
          <p:nvPr/>
        </p:nvSpPr>
        <p:spPr>
          <a:xfrm>
            <a:off x="1355698" y="5198445"/>
            <a:ext cx="6337322" cy="353064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000" b="1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LES JOURS ORIGINES FRANCE</a:t>
            </a:r>
            <a:endParaRPr lang="fr-FR" altLang="fr-FR" sz="2000" i="1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433118416"/>
      </p:ext>
    </p:ext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re 1"/>
          <p:cNvSpPr>
            <a:spLocks noGrp="1"/>
          </p:cNvSpPr>
          <p:nvPr>
            <p:ph type="title"/>
          </p:nvPr>
        </p:nvSpPr>
        <p:spPr>
          <a:xfrm>
            <a:off x="609600" y="44450"/>
            <a:ext cx="10972800" cy="1143000"/>
          </a:xfrm>
        </p:spPr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Thématique « réalisations »</a:t>
            </a:r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697831" y="1365402"/>
            <a:ext cx="11230817" cy="407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FontTx/>
              <a:buNone/>
            </a:pPr>
            <a:r>
              <a:rPr lang="fr-FR" altLang="fr-FR" sz="2000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Interpeler à travers des items qui adressent notre double cible ‘d’auto-producteurs’ et de ‘décorateurs’  </a:t>
            </a:r>
            <a:endParaRPr lang="fr-FR" altLang="fr-FR" sz="2400" b="1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269279" y="1883425"/>
            <a:ext cx="10513168" cy="465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ACTIVATION  DEDIEE </a:t>
            </a:r>
          </a:p>
          <a:p>
            <a:pPr marL="0" indent="0">
              <a:buNone/>
            </a:pPr>
            <a:br>
              <a:rPr 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br>
              <a:rPr 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Partenariat média avec différentes catégories : </a:t>
            </a:r>
          </a:p>
          <a:p>
            <a:pPr>
              <a:buNone/>
            </a:pPr>
            <a:r>
              <a:rPr 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                            - plus beau potager</a:t>
            </a:r>
          </a:p>
          <a:p>
            <a:pPr>
              <a:buNone/>
            </a:pPr>
            <a:r>
              <a:rPr 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                            - plus belle terrasse</a:t>
            </a:r>
          </a:p>
          <a:p>
            <a:pPr>
              <a:buNone/>
            </a:pPr>
            <a:r>
              <a:rPr 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                            - plus beau …</a:t>
            </a:r>
          </a:p>
          <a:p>
            <a:pPr>
              <a:buNone/>
            </a:pPr>
            <a:r>
              <a:rPr 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 Animations en relais des opérations qui se déclinent sur les opérations suivantes : </a:t>
            </a:r>
            <a:br>
              <a:rPr 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LA FETE DU POTAGER, MAI JARDIN, </a:t>
            </a:r>
            <a:br>
              <a:rPr 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fr-FR" altLang="fr-FR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Principe :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Mise en avant de la thématique avec des inspirations produits pour donner du contenu aux offres.</a:t>
            </a:r>
            <a:br>
              <a:rPr lang="fr-FR" alt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Election des plus beaux jardins avec une double activation 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&gt;Locale : donner la possibilité aux magasins de faire participer les clients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&gt;Nationale : avec un relais sur les Réseaux sociaux.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	</a:t>
            </a:r>
          </a:p>
        </p:txBody>
      </p:sp>
      <p:sp>
        <p:nvSpPr>
          <p:cNvPr id="2" name="Triangle isocèle 1"/>
          <p:cNvSpPr/>
          <p:nvPr/>
        </p:nvSpPr>
        <p:spPr>
          <a:xfrm rot="5400000">
            <a:off x="621045" y="2331245"/>
            <a:ext cx="864666" cy="431801"/>
          </a:xfrm>
          <a:prstGeom prst="triangle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800"/>
          </a:p>
        </p:txBody>
      </p:sp>
      <p:pic>
        <p:nvPicPr>
          <p:cNvPr id="15362" name="Picture 2" descr="Résultat de recherche d'images pour &quot;comme une envie de jardins&quot;">
            <a:extLst>
              <a:ext uri="{FF2B5EF4-FFF2-40B4-BE49-F238E27FC236}">
                <a16:creationId xmlns:a16="http://schemas.microsoft.com/office/drawing/2014/main" id="{A33265FB-E630-463E-A3FA-48E8A885C0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320" y="3120367"/>
            <a:ext cx="2184127" cy="112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Résultat de recherche d'images pour &quot;comme une envie de jardins&quot;">
            <a:extLst>
              <a:ext uri="{FF2B5EF4-FFF2-40B4-BE49-F238E27FC236}">
                <a16:creationId xmlns:a16="http://schemas.microsoft.com/office/drawing/2014/main" id="{B0316F95-00FE-4DB5-B425-E111544F4C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0586" y="2536338"/>
            <a:ext cx="1923308" cy="63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964D7AB3-F68A-491D-9C42-A02DB009C8B5}"/>
              </a:ext>
            </a:extLst>
          </p:cNvPr>
          <p:cNvSpPr/>
          <p:nvPr/>
        </p:nvSpPr>
        <p:spPr>
          <a:xfrm>
            <a:off x="1298106" y="2370613"/>
            <a:ext cx="6337322" cy="353064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000" b="1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Le Plus Beau Jardin Gamm vert de France </a:t>
            </a:r>
            <a:endParaRPr lang="fr-FR" altLang="fr-FR" sz="2000" i="1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076896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0D5744-D4F3-4C54-8E8D-BB6B5FDC3B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352" y="239536"/>
            <a:ext cx="10363200" cy="1470025"/>
          </a:xfrm>
        </p:spPr>
        <p:txBody>
          <a:bodyPr/>
          <a:lstStyle/>
          <a:p>
            <a:pPr algn="l"/>
            <a:r>
              <a:rPr lang="fr-FR" sz="3200" dirty="0"/>
              <a:t>Une nouvelle activation locale lancée en 2019 </a:t>
            </a:r>
            <a:br>
              <a:rPr lang="fr-FR" sz="3200" dirty="0"/>
            </a:br>
            <a:r>
              <a:rPr lang="fr-FR" sz="3200" dirty="0"/>
              <a:t>avec une forte appropriation du réseau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A948B7F-364A-4A59-8D66-E4196737B384}"/>
              </a:ext>
            </a:extLst>
          </p:cNvPr>
          <p:cNvSpPr/>
          <p:nvPr/>
        </p:nvSpPr>
        <p:spPr>
          <a:xfrm>
            <a:off x="1199454" y="2672958"/>
            <a:ext cx="2736304" cy="626960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ANIMER LE MAGASIN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67D252-FE7E-4BD9-9FDA-0A124CD98908}"/>
              </a:ext>
            </a:extLst>
          </p:cNvPr>
          <p:cNvSpPr/>
          <p:nvPr/>
        </p:nvSpPr>
        <p:spPr>
          <a:xfrm>
            <a:off x="1199454" y="3573015"/>
            <a:ext cx="2736304" cy="1470025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Evénements calendaires</a:t>
            </a:r>
          </a:p>
          <a:p>
            <a:pPr algn="ctr"/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« boite à outils »</a:t>
            </a:r>
            <a:b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br>
              <a:rPr lang="fr-FR" sz="6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75 opérations par an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8B908A1-BD0E-473A-A996-C293F37E3297}"/>
              </a:ext>
            </a:extLst>
          </p:cNvPr>
          <p:cNvSpPr/>
          <p:nvPr/>
        </p:nvSpPr>
        <p:spPr>
          <a:xfrm>
            <a:off x="4583830" y="2672958"/>
            <a:ext cx="2736304" cy="626960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ACTIVER LES CATEGORIES LOCALES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F2D2D01-88CB-4ADC-9C7E-8D6CA6004EF0}"/>
              </a:ext>
            </a:extLst>
          </p:cNvPr>
          <p:cNvSpPr/>
          <p:nvPr/>
        </p:nvSpPr>
        <p:spPr>
          <a:xfrm>
            <a:off x="4583830" y="3573015"/>
            <a:ext cx="2736304" cy="1470025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&gt; Opérations nationales mixtes</a:t>
            </a:r>
            <a:b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&gt; Opérations commerciales locales clés en main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18AFFF4-A436-4D05-86C2-E8E4096092F5}"/>
              </a:ext>
            </a:extLst>
          </p:cNvPr>
          <p:cNvSpPr/>
          <p:nvPr/>
        </p:nvSpPr>
        <p:spPr>
          <a:xfrm>
            <a:off x="8187104" y="2672958"/>
            <a:ext cx="2736304" cy="626960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BOOSTER LE TRAFIC IMMEDIAT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3EC5FE-2618-43F8-8BA4-3B89E2A00DA8}"/>
              </a:ext>
            </a:extLst>
          </p:cNvPr>
          <p:cNvSpPr/>
          <p:nvPr/>
        </p:nvSpPr>
        <p:spPr>
          <a:xfrm>
            <a:off x="8184232" y="3573015"/>
            <a:ext cx="2736304" cy="1470025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&gt; Réactivation trafic</a:t>
            </a:r>
            <a:b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dirty="0">
                <a:latin typeface="Calibri Light" panose="020F0302020204030204" pitchFamily="34" charset="0"/>
                <a:cs typeface="Calibri Light" panose="020F0302020204030204" pitchFamily="34" charset="0"/>
              </a:rPr>
              <a:t>Kits à faire soi-même</a:t>
            </a:r>
          </a:p>
        </p:txBody>
      </p:sp>
    </p:spTree>
    <p:extLst>
      <p:ext uri="{BB962C8B-B14F-4D97-AF65-F5344CB8AC3E}">
        <p14:creationId xmlns:p14="http://schemas.microsoft.com/office/powerpoint/2010/main" val="146184469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4DE925-F7A4-42C9-80D0-A11C0F6520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Adopter une </a:t>
            </a:r>
            <a:r>
              <a:rPr lang="fr-FR" altLang="fr-FR" b="1" dirty="0">
                <a:ea typeface="Helvetica" panose="020B0604020202020204" pitchFamily="34" charset="0"/>
              </a:rPr>
              <a:t>nouvelle dynamique </a:t>
            </a:r>
            <a:br>
              <a:rPr lang="fr-FR" altLang="fr-FR" b="1" dirty="0">
                <a:ea typeface="Helvetica" panose="020B0604020202020204" pitchFamily="34" charset="0"/>
              </a:rPr>
            </a:br>
            <a:r>
              <a:rPr lang="fr-FR" altLang="fr-FR" b="1" dirty="0">
                <a:ea typeface="Helvetica" panose="020B0604020202020204" pitchFamily="34" charset="0"/>
              </a:rPr>
              <a:t>sur des périodes ‘creuses’ ou des familles ‘sous performantes’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38179941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re 1"/>
          <p:cNvSpPr>
            <a:spLocks noGrp="1"/>
          </p:cNvSpPr>
          <p:nvPr>
            <p:ph type="title"/>
          </p:nvPr>
        </p:nvSpPr>
        <p:spPr>
          <a:xfrm>
            <a:off x="609600" y="44450"/>
            <a:ext cx="10972800" cy="1143000"/>
          </a:xfrm>
        </p:spPr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Rythme du PAC</a:t>
            </a:r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697831" y="1365402"/>
            <a:ext cx="11230817" cy="407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FontTx/>
              <a:buNone/>
            </a:pPr>
            <a:r>
              <a:rPr lang="fr-FR" altLang="fr-FR" sz="2400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Muscler et apporter une plus forte attractivité dans les périodes identifiées du PAC où Gamm vert sous performe vs la concurrence.  </a:t>
            </a:r>
            <a:endParaRPr lang="fr-FR" altLang="fr-FR" sz="2800" b="1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415480" y="2388669"/>
            <a:ext cx="792088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JANVIER</a:t>
            </a:r>
            <a:b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#1 - Soldes &gt; hétérogénéité de la performance de cette opération</a:t>
            </a: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 </a:t>
            </a: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Renforcer le kit Soldes </a:t>
            </a: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avec la possibilité d’associer une offre fidélité qui permet de bénéficier de pourcentages de remises supérieurs.</a:t>
            </a:r>
          </a:p>
          <a:p>
            <a:pPr marL="342900" indent="-342900">
              <a:spcBef>
                <a:spcPct val="0"/>
              </a:spcBef>
              <a:buFont typeface="Wingdings" panose="05000000000000000000" pitchFamily="2" charset="2"/>
              <a:buChar char="è"/>
            </a:pP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Créer un kit ‘</a:t>
            </a: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Ventes Privées’ </a:t>
            </a: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pour répondre aux attentes de nombreux réseaux.</a:t>
            </a:r>
          </a:p>
          <a:p>
            <a:pPr marL="342900" indent="-342900">
              <a:spcBef>
                <a:spcPct val="0"/>
              </a:spcBef>
              <a:buFont typeface="Wingdings" panose="05000000000000000000" pitchFamily="2" charset="2"/>
              <a:buChar char="è"/>
            </a:pPr>
            <a:endParaRPr lang="fr-FR" altLang="fr-FR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#2 - Nouvelle opération janvier </a:t>
            </a: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Créer une </a:t>
            </a: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nouvelle opération </a:t>
            </a: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avec des offres </a:t>
            </a: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petits prix Serre Chaude</a:t>
            </a: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Opération PLV en magasin</a:t>
            </a:r>
            <a:b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E-mailing / Tract digital / </a:t>
            </a:r>
            <a:r>
              <a:rPr lang="fr-FR" altLang="fr-FR" sz="18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Bonial</a:t>
            </a: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  </a:t>
            </a:r>
            <a:endParaRPr lang="fr-FR" alt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Triangle isocèle 1"/>
          <p:cNvSpPr/>
          <p:nvPr/>
        </p:nvSpPr>
        <p:spPr>
          <a:xfrm rot="5400000">
            <a:off x="512274" y="3069655"/>
            <a:ext cx="864666" cy="431801"/>
          </a:xfrm>
          <a:prstGeom prst="triangle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800"/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ABD9173D-252C-434F-A3D5-6F9845BBF444}"/>
              </a:ext>
            </a:extLst>
          </p:cNvPr>
          <p:cNvSpPr/>
          <p:nvPr/>
        </p:nvSpPr>
        <p:spPr>
          <a:xfrm rot="5400000">
            <a:off x="540229" y="5128407"/>
            <a:ext cx="864666" cy="431801"/>
          </a:xfrm>
          <a:prstGeom prst="triangle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800"/>
          </a:p>
        </p:txBody>
      </p:sp>
      <p:pic>
        <p:nvPicPr>
          <p:cNvPr id="8194" name="Picture 2" descr="Résultat de recherche d'images pour &quot;soldes gamm vert&quot;">
            <a:extLst>
              <a:ext uri="{FF2B5EF4-FFF2-40B4-BE49-F238E27FC236}">
                <a16:creationId xmlns:a16="http://schemas.microsoft.com/office/drawing/2014/main" id="{FC3D849C-840C-493B-BD60-14DFEAD1B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400" y="2224858"/>
            <a:ext cx="1436537" cy="2055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Résultat de recherche d'images pour &quot;serre chaude gamm vert&quot;">
            <a:extLst>
              <a:ext uri="{FF2B5EF4-FFF2-40B4-BE49-F238E27FC236}">
                <a16:creationId xmlns:a16="http://schemas.microsoft.com/office/drawing/2014/main" id="{D3D5F67F-3D3B-4D5D-9D25-520DE086F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1967" y="4424482"/>
            <a:ext cx="1400970" cy="1688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8893334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re 1"/>
          <p:cNvSpPr>
            <a:spLocks noGrp="1"/>
          </p:cNvSpPr>
          <p:nvPr>
            <p:ph type="title"/>
          </p:nvPr>
        </p:nvSpPr>
        <p:spPr>
          <a:xfrm>
            <a:off x="609600" y="44450"/>
            <a:ext cx="10972800" cy="1143000"/>
          </a:xfrm>
        </p:spPr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Nouvelle opération Serre Chaude Janvier</a:t>
            </a:r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697831" y="1365402"/>
            <a:ext cx="11230817" cy="407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FontTx/>
              <a:buNone/>
            </a:pPr>
            <a:r>
              <a:rPr lang="fr-FR" altLang="fr-FR" sz="2400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 </a:t>
            </a:r>
            <a:endParaRPr lang="fr-FR" altLang="fr-FR" sz="2800" b="1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415480" y="2388669"/>
            <a:ext cx="7920880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Créer une </a:t>
            </a: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nouvelle opération </a:t>
            </a: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avec des offres </a:t>
            </a: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petits prix Serre Chaude</a:t>
            </a: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Thématique : </a:t>
            </a:r>
          </a:p>
          <a:p>
            <a:pPr>
              <a:spcBef>
                <a:spcPct val="0"/>
              </a:spcBef>
              <a:buNone/>
            </a:pPr>
            <a:r>
              <a:rPr lang="fr-FR" altLang="fr-FR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Végétalisez votre intérieur avec des plantes à prix coup de cœur</a:t>
            </a:r>
          </a:p>
          <a:p>
            <a:pPr>
              <a:spcBef>
                <a:spcPct val="0"/>
              </a:spcBef>
              <a:buNone/>
            </a:pPr>
            <a:endParaRPr lang="fr-FR" altLang="fr-FR" sz="2000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fr-FR" altLang="fr-FR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Offre principal : </a:t>
            </a:r>
          </a:p>
          <a:p>
            <a:pPr>
              <a:spcBef>
                <a:spcPct val="0"/>
              </a:spcBef>
              <a:buNone/>
            </a:pPr>
            <a:r>
              <a:rPr lang="fr-FR" altLang="fr-FR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&gt;Sélection de plantes d’intérieur à prix accessibles.</a:t>
            </a:r>
          </a:p>
          <a:p>
            <a:pPr>
              <a:spcBef>
                <a:spcPct val="0"/>
              </a:spcBef>
              <a:buNone/>
            </a:pPr>
            <a:endParaRPr lang="fr-FR" altLang="fr-FR" sz="2000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fr-FR" altLang="fr-FR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Offre secondaire : </a:t>
            </a:r>
            <a:br>
              <a:rPr lang="fr-FR" altLang="fr-FR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&gt; Animalerie avec une offre transverse</a:t>
            </a:r>
          </a:p>
          <a:p>
            <a:pPr>
              <a:spcBef>
                <a:spcPct val="0"/>
              </a:spcBef>
              <a:buNone/>
            </a:pPr>
            <a:endParaRPr lang="fr-FR" altLang="fr-FR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Opération PLV en magasin</a:t>
            </a: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E-mailing / Tract digital / </a:t>
            </a:r>
            <a:r>
              <a:rPr lang="fr-FR" altLang="fr-FR" sz="20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Bonial</a:t>
            </a:r>
            <a:endParaRPr lang="fr-FR" altLang="fr-FR" sz="2400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fr-FR" alt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Triangle isocèle 1"/>
          <p:cNvSpPr/>
          <p:nvPr/>
        </p:nvSpPr>
        <p:spPr>
          <a:xfrm rot="5400000">
            <a:off x="626730" y="1576624"/>
            <a:ext cx="864666" cy="431801"/>
          </a:xfrm>
          <a:prstGeom prst="triangle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800"/>
          </a:p>
        </p:txBody>
      </p:sp>
      <p:pic>
        <p:nvPicPr>
          <p:cNvPr id="9" name="Picture 2" descr="Résultat de recherche d'images pour &quot;serre chaude gamm vert&quot;">
            <a:extLst>
              <a:ext uri="{FF2B5EF4-FFF2-40B4-BE49-F238E27FC236}">
                <a16:creationId xmlns:a16="http://schemas.microsoft.com/office/drawing/2014/main" id="{D3D5F67F-3D3B-4D5D-9D25-520DE086F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9035" y="1380716"/>
            <a:ext cx="1938720" cy="2336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6F48326-FAE8-475A-8BCF-EE014C3CE28F}"/>
              </a:ext>
            </a:extLst>
          </p:cNvPr>
          <p:cNvSpPr/>
          <p:nvPr/>
        </p:nvSpPr>
        <p:spPr>
          <a:xfrm>
            <a:off x="1487488" y="1615992"/>
            <a:ext cx="6337322" cy="353064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altLang="fr-FR" sz="2000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OPERATION SERRE CHAUDE</a:t>
            </a:r>
          </a:p>
        </p:txBody>
      </p:sp>
    </p:spTree>
    <p:extLst>
      <p:ext uri="{BB962C8B-B14F-4D97-AF65-F5344CB8AC3E}">
        <p14:creationId xmlns:p14="http://schemas.microsoft.com/office/powerpoint/2010/main" val="3537271070"/>
      </p:ext>
    </p:ext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re 1"/>
          <p:cNvSpPr>
            <a:spLocks noGrp="1"/>
          </p:cNvSpPr>
          <p:nvPr>
            <p:ph type="title"/>
          </p:nvPr>
        </p:nvSpPr>
        <p:spPr>
          <a:xfrm>
            <a:off x="609600" y="44450"/>
            <a:ext cx="10972800" cy="1143000"/>
          </a:xfrm>
        </p:spPr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Rythme du PAC</a:t>
            </a:r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697831" y="1365402"/>
            <a:ext cx="11230817" cy="407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FontTx/>
              <a:buNone/>
            </a:pPr>
            <a:r>
              <a:rPr lang="fr-FR" altLang="fr-FR" sz="2400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Muscler et apporter une plus forte attractivité dans les périodes identifiées du PAC où Gamm vert sous performe vs la concurrence.  </a:t>
            </a:r>
            <a:endParaRPr lang="fr-FR" altLang="fr-FR" sz="2800" b="1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343472" y="2320012"/>
            <a:ext cx="7920880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JUIN-JUILLET</a:t>
            </a:r>
            <a:b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fr-FR" altLang="fr-FR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Adopter une prise de parole multi-univers</a:t>
            </a:r>
          </a:p>
          <a:p>
            <a:pPr marL="342900" indent="-342900">
              <a:spcBef>
                <a:spcPct val="0"/>
              </a:spcBef>
              <a:buFont typeface="Wingdings" panose="05000000000000000000" pitchFamily="2" charset="2"/>
              <a:buChar char="è"/>
            </a:pP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Positionner une nouvelle opération thématique </a:t>
            </a:r>
            <a:r>
              <a:rPr lang="fr-FR" altLang="fr-FR" sz="2000" dirty="0" err="1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positionnante</a:t>
            </a: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 :</a:t>
            </a:r>
          </a:p>
          <a:p>
            <a:pPr>
              <a:spcBef>
                <a:spcPct val="0"/>
              </a:spcBef>
              <a:buNone/>
            </a:pPr>
            <a:endParaRPr lang="fr-FR" sz="20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None/>
            </a:pPr>
            <a:endParaRPr lang="fr-FR" altLang="fr-FR" sz="20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None/>
            </a:pP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fr-FR" altLang="fr-FR" sz="1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None/>
            </a:pPr>
            <a:endParaRPr lang="fr-FR" alt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Triangle isocèle 1"/>
          <p:cNvSpPr/>
          <p:nvPr/>
        </p:nvSpPr>
        <p:spPr>
          <a:xfrm rot="5400000">
            <a:off x="527981" y="3864630"/>
            <a:ext cx="864666" cy="431801"/>
          </a:xfrm>
          <a:prstGeom prst="triangle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A706EDB-B7BA-40D9-9170-C29292A85A3F}"/>
              </a:ext>
            </a:extLst>
          </p:cNvPr>
          <p:cNvSpPr/>
          <p:nvPr/>
        </p:nvSpPr>
        <p:spPr>
          <a:xfrm>
            <a:off x="1415480" y="3903998"/>
            <a:ext cx="6337322" cy="353064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altLang="fr-FR" sz="2000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MON JARDIN NATUREL</a:t>
            </a:r>
          </a:p>
        </p:txBody>
      </p:sp>
    </p:spTree>
    <p:extLst>
      <p:ext uri="{BB962C8B-B14F-4D97-AF65-F5344CB8AC3E}">
        <p14:creationId xmlns:p14="http://schemas.microsoft.com/office/powerpoint/2010/main" val="2189425734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re 1"/>
          <p:cNvSpPr>
            <a:spLocks noGrp="1"/>
          </p:cNvSpPr>
          <p:nvPr>
            <p:ph type="title"/>
          </p:nvPr>
        </p:nvSpPr>
        <p:spPr>
          <a:xfrm>
            <a:off x="609600" y="44450"/>
            <a:ext cx="10972800" cy="1143000"/>
          </a:xfrm>
        </p:spPr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Nouvelle opération</a:t>
            </a:r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697831" y="1365402"/>
            <a:ext cx="11230817" cy="407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FontTx/>
              <a:buNone/>
            </a:pPr>
            <a:r>
              <a:rPr lang="fr-FR" altLang="fr-FR" sz="2000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Les bienfaits d’un jardin/potager ‘responsable’</a:t>
            </a:r>
            <a:endParaRPr lang="fr-FR" altLang="fr-FR" sz="2400" b="1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269279" y="2204864"/>
            <a:ext cx="10513168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S’appuyer sur une macro- tendance  afin d’assurer une prise de parole </a:t>
            </a:r>
            <a:b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qui nourrit le positionnement et les valeurs de l’enseigne</a:t>
            </a: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fr-FR" altLang="fr-FR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OPERATION DEDIEE</a:t>
            </a:r>
          </a:p>
          <a:p>
            <a:pPr marL="0" indent="0">
              <a:buNone/>
            </a:pPr>
            <a:r>
              <a:rPr 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MON JARDIN 100% NATUREL</a:t>
            </a:r>
          </a:p>
          <a:p>
            <a:pPr marL="0" indent="0">
              <a:buNone/>
            </a:pPr>
            <a:r>
              <a:rPr 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Opération digitale + théâtralisation PLV magasin</a:t>
            </a:r>
          </a:p>
          <a:p>
            <a:pPr marL="0" indent="0">
              <a:buNone/>
            </a:pPr>
            <a:endParaRPr lang="fr-FR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Une opération qui allie </a:t>
            </a:r>
            <a:r>
              <a:rPr 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conquête et image</a:t>
            </a:r>
          </a:p>
          <a:p>
            <a:pPr marL="0" indent="0">
              <a:buNone/>
            </a:pPr>
            <a:r>
              <a:rPr 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Une sélection de produits multi-univers qui valorise la dimension responsable de l’offre.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Des thématiques comme clés d’entrée de l’offre :</a:t>
            </a: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Recyclage</a:t>
            </a: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fr-FR" altLang="fr-F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	</a:t>
            </a:r>
          </a:p>
        </p:txBody>
      </p:sp>
      <p:sp>
        <p:nvSpPr>
          <p:cNvPr id="2" name="Triangle isocèle 1"/>
          <p:cNvSpPr/>
          <p:nvPr/>
        </p:nvSpPr>
        <p:spPr>
          <a:xfrm rot="5400000">
            <a:off x="621045" y="3253503"/>
            <a:ext cx="864666" cy="431801"/>
          </a:xfrm>
          <a:prstGeom prst="triangle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41300CE-6878-4617-A794-83034F72FF2E}"/>
              </a:ext>
            </a:extLst>
          </p:cNvPr>
          <p:cNvSpPr/>
          <p:nvPr/>
        </p:nvSpPr>
        <p:spPr>
          <a:xfrm>
            <a:off x="1290695" y="5733256"/>
            <a:ext cx="1983701" cy="288032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Recyclage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3EE588-489B-4AA4-97BF-A392D57238A6}"/>
              </a:ext>
            </a:extLst>
          </p:cNvPr>
          <p:cNvSpPr/>
          <p:nvPr/>
        </p:nvSpPr>
        <p:spPr>
          <a:xfrm>
            <a:off x="3503712" y="5739824"/>
            <a:ext cx="1983701" cy="288032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Economie de l’eau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A3475B9-094C-4C03-988E-8F6CA3ED7E5F}"/>
              </a:ext>
            </a:extLst>
          </p:cNvPr>
          <p:cNvSpPr/>
          <p:nvPr/>
        </p:nvSpPr>
        <p:spPr>
          <a:xfrm>
            <a:off x="5712738" y="5739824"/>
            <a:ext cx="1983701" cy="288032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 déchets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B0682E4-C83D-4FD0-B90A-B5D9B59333B2}"/>
              </a:ext>
            </a:extLst>
          </p:cNvPr>
          <p:cNvSpPr/>
          <p:nvPr/>
        </p:nvSpPr>
        <p:spPr>
          <a:xfrm>
            <a:off x="7921764" y="5739824"/>
            <a:ext cx="1983701" cy="288032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Bio diversité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072B169-5E4A-4EF7-B7BB-7B251C3BE781}"/>
              </a:ext>
            </a:extLst>
          </p:cNvPr>
          <p:cNvSpPr/>
          <p:nvPr/>
        </p:nvSpPr>
        <p:spPr>
          <a:xfrm>
            <a:off x="9984432" y="5968620"/>
            <a:ext cx="48947" cy="52667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A9BDA5E-8A7C-4D47-8EAB-2D9F1F209516}"/>
              </a:ext>
            </a:extLst>
          </p:cNvPr>
          <p:cNvSpPr/>
          <p:nvPr/>
        </p:nvSpPr>
        <p:spPr>
          <a:xfrm>
            <a:off x="10136832" y="5968620"/>
            <a:ext cx="48947" cy="52667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B3DBDC-72CC-4F1F-8751-5F047A0901D2}"/>
              </a:ext>
            </a:extLst>
          </p:cNvPr>
          <p:cNvSpPr/>
          <p:nvPr/>
        </p:nvSpPr>
        <p:spPr>
          <a:xfrm>
            <a:off x="10289232" y="5968620"/>
            <a:ext cx="48947" cy="52667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124" name="Picture 4" descr="Résultat de recherche d'images pour &quot;jardiner responsable naturel&quot;">
            <a:extLst>
              <a:ext uri="{FF2B5EF4-FFF2-40B4-BE49-F238E27FC236}">
                <a16:creationId xmlns:a16="http://schemas.microsoft.com/office/drawing/2014/main" id="{AFE8F192-2F8A-45BC-A0AC-6D72674E37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1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450" y="2953356"/>
            <a:ext cx="3415963" cy="1761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8787F9E-4672-486D-85BD-9FA830B24B7A}"/>
              </a:ext>
            </a:extLst>
          </p:cNvPr>
          <p:cNvSpPr/>
          <p:nvPr/>
        </p:nvSpPr>
        <p:spPr>
          <a:xfrm>
            <a:off x="1269279" y="3617550"/>
            <a:ext cx="6337322" cy="353064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000" b="1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MON JARDIN NATUREL</a:t>
            </a:r>
            <a:endParaRPr lang="fr-FR" altLang="fr-FR" sz="2000" i="1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679674855"/>
      </p:ext>
    </p:ext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re 1"/>
          <p:cNvSpPr>
            <a:spLocks noGrp="1"/>
          </p:cNvSpPr>
          <p:nvPr>
            <p:ph type="title"/>
          </p:nvPr>
        </p:nvSpPr>
        <p:spPr>
          <a:xfrm>
            <a:off x="609600" y="44450"/>
            <a:ext cx="10972800" cy="1143000"/>
          </a:xfrm>
        </p:spPr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Thématique animalerie</a:t>
            </a:r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697831" y="891530"/>
            <a:ext cx="11230817" cy="407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FontTx/>
              <a:buNone/>
            </a:pPr>
            <a:r>
              <a:rPr lang="fr-FR" altLang="fr-FR" sz="2000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 </a:t>
            </a:r>
          </a:p>
          <a:p>
            <a:pPr marL="0" indent="0">
              <a:buFontTx/>
              <a:buNone/>
            </a:pPr>
            <a:r>
              <a:rPr lang="fr-FR" altLang="fr-FR" sz="2000" b="1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Enjeu : Convertir des clients ‘végétal’ sur le Pet Food</a:t>
            </a:r>
          </a:p>
          <a:p>
            <a:pPr marL="0" indent="0">
              <a:buFontTx/>
              <a:buNone/>
            </a:pPr>
            <a:r>
              <a:rPr lang="fr-FR" altLang="fr-FR" sz="2000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Aujourd’hui 70% des clients Gamm vert sont possesseurs d’animaux et seulement 20% de ceux-ci consomment de l’alimentation animale chez Gamm vert</a:t>
            </a:r>
            <a:endParaRPr lang="fr-FR" altLang="fr-FR" sz="2400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451547" y="2383848"/>
            <a:ext cx="9683221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Recommandation N°1 : Faire émerger l’offre et l’expertise tout au long de l’année</a:t>
            </a:r>
            <a:b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1800" b="1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 </a:t>
            </a: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Valoriser dans les dépliants générique l’offre animalerie à travers des accidents visuels </a:t>
            </a:r>
            <a:b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et une mise en avant des offres :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Ex. </a:t>
            </a:r>
            <a:r>
              <a:rPr lang="fr-FR" altLang="fr-FR" sz="1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Cahier spécial animalerie à renouveler sur plusieurs opérations</a:t>
            </a:r>
            <a:b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 </a:t>
            </a: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Coupler les mécaniques fortes sur le pet </a:t>
            </a:r>
            <a:r>
              <a:rPr lang="fr-FR" altLang="fr-FR" sz="18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food</a:t>
            </a: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 dans le cadre d’opérations transverses</a:t>
            </a:r>
            <a:b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Ex : </a:t>
            </a:r>
            <a:r>
              <a:rPr lang="fr-FR" altLang="fr-FR" sz="1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Intégration d’une offre « Coup de pattes » durant les Journées Portes Ouvertes </a:t>
            </a: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afin de réaliser </a:t>
            </a:r>
            <a:b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de la conquête sur l’animalerie</a:t>
            </a:r>
            <a:b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br>
              <a:rPr lang="fr-FR" alt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Recommandation N°2 : Se différencier dans un marché très concurrentiel</a:t>
            </a:r>
            <a:br>
              <a:rPr lang="fr-FR" alt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Sortir d’une approche majoritairement </a:t>
            </a:r>
            <a:r>
              <a:rPr lang="fr-FR" altLang="fr-FR" sz="18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sell</a:t>
            </a: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 et développer l’approche ‘expert’</a:t>
            </a:r>
            <a:b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 </a:t>
            </a:r>
            <a:r>
              <a:rPr lang="fr-FR" altLang="fr-FR" sz="1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Ex : Les jours Nutritions : </a:t>
            </a: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contenu et offres associées</a:t>
            </a:r>
          </a:p>
          <a:p>
            <a:pPr marL="342900" indent="-342900">
              <a:spcBef>
                <a:spcPct val="0"/>
              </a:spcBef>
              <a:buFont typeface="Wingdings" panose="05000000000000000000" pitchFamily="2" charset="2"/>
              <a:buChar char="è"/>
            </a:pPr>
            <a:r>
              <a:rPr lang="fr-FR" altLang="fr-FR" sz="1800" b="1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Une opération ‘Coup de pattes’ intégrant une offre de produits élargie </a:t>
            </a:r>
            <a:br>
              <a:rPr lang="fr-FR" altLang="fr-FR" sz="1800" b="1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</a:b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pour valoriser l’étendue de notre offre / notre expertise</a:t>
            </a:r>
            <a:b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</a:b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Ex : une offre transverse sur une sélection de 10 produits (alimentation,  accessoire, confiserie) dans le respect de la loi </a:t>
            </a:r>
            <a:r>
              <a:rPr lang="fr-FR" altLang="fr-FR" sz="1800" dirty="0" err="1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Egalim</a:t>
            </a: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 -&gt; Exemple d’offre : le 2</a:t>
            </a:r>
            <a:r>
              <a:rPr lang="fr-FR" altLang="fr-FR" sz="1800" baseline="300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ème</a:t>
            </a:r>
            <a:r>
              <a:rPr lang="fr-FR" altLang="fr-FR" sz="1800" dirty="0">
                <a:latin typeface="Calibri Light" panose="020F030202020403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 à -40% </a:t>
            </a:r>
            <a:endParaRPr lang="fr-FR" altLang="fr-FR" sz="1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Triangle isocèle 1"/>
          <p:cNvSpPr/>
          <p:nvPr/>
        </p:nvSpPr>
        <p:spPr>
          <a:xfrm rot="5400000">
            <a:off x="512273" y="2580326"/>
            <a:ext cx="864666" cy="431801"/>
          </a:xfrm>
          <a:prstGeom prst="triangle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800"/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ABD9173D-252C-434F-A3D5-6F9845BBF444}"/>
              </a:ext>
            </a:extLst>
          </p:cNvPr>
          <p:cNvSpPr/>
          <p:nvPr/>
        </p:nvSpPr>
        <p:spPr>
          <a:xfrm rot="5400000">
            <a:off x="540229" y="4653545"/>
            <a:ext cx="864666" cy="431801"/>
          </a:xfrm>
          <a:prstGeom prst="triangle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2800"/>
          </a:p>
        </p:txBody>
      </p:sp>
      <p:pic>
        <p:nvPicPr>
          <p:cNvPr id="11266" name="Picture 2" descr="Résultat de recherche d'images pour &quot;chien exterieur&quot;">
            <a:extLst>
              <a:ext uri="{FF2B5EF4-FFF2-40B4-BE49-F238E27FC236}">
                <a16:creationId xmlns:a16="http://schemas.microsoft.com/office/drawing/2014/main" id="{894D6E2B-4EBE-450F-90AA-1AA03320A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263" y="108109"/>
            <a:ext cx="2662505" cy="149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7FB4178-7927-4A88-9D79-9BDC40227E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2290349"/>
            <a:ext cx="1021641" cy="1562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EB0A051-45BA-4F0D-9FBA-31D9B58DC4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60109" y="3498832"/>
            <a:ext cx="1143198" cy="14923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4799604"/>
      </p:ext>
    </p:extLst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re 1"/>
          <p:cNvSpPr>
            <a:spLocks noGrp="1"/>
          </p:cNvSpPr>
          <p:nvPr>
            <p:ph type="title"/>
          </p:nvPr>
        </p:nvSpPr>
        <p:spPr>
          <a:xfrm>
            <a:off x="609600" y="44450"/>
            <a:ext cx="10972800" cy="1143000"/>
          </a:xfrm>
        </p:spPr>
        <p:txBody>
          <a:bodyPr/>
          <a:lstStyle/>
          <a:p>
            <a:r>
              <a:rPr lang="fr-FR" altLang="fr-FR" dirty="0">
                <a:ea typeface="Helvetica" panose="020B0604020202020204" pitchFamily="34" charset="0"/>
              </a:rPr>
              <a:t>Nouvelles opérations locales</a:t>
            </a:r>
          </a:p>
        </p:txBody>
      </p:sp>
      <p:sp>
        <p:nvSpPr>
          <p:cNvPr id="80899" name="Rectangle 4"/>
          <p:cNvSpPr>
            <a:spLocks noChangeArrowheads="1"/>
          </p:cNvSpPr>
          <p:nvPr/>
        </p:nvSpPr>
        <p:spPr bwMode="auto">
          <a:xfrm>
            <a:off x="767408" y="1484784"/>
            <a:ext cx="9864725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Développer de </a:t>
            </a:r>
            <a:r>
              <a:rPr 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nouvelles opérations commerciales locales clés en main </a:t>
            </a:r>
            <a:br>
              <a:rPr 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génératrices de trafic immédiat sur des thématiques stratégiques</a:t>
            </a:r>
            <a:br>
              <a:rPr 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br>
              <a:rPr 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Création d’un Kit opération booster PLV  + Leviers de visibilité (Ex encarts PQR...)</a:t>
            </a:r>
            <a:br>
              <a:rPr 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fr-FR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Exemples d’opérations à créer :</a:t>
            </a:r>
          </a:p>
          <a:p>
            <a:pPr marL="0" indent="0">
              <a:buNone/>
            </a:pPr>
            <a:r>
              <a:rPr 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Foire au terreau</a:t>
            </a:r>
          </a:p>
          <a:p>
            <a:pPr marL="0" indent="0">
              <a:buNone/>
            </a:pPr>
            <a:r>
              <a:rPr 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Une thématique/famille très concurrentielle et particulièrement puissante en terme de trafic</a:t>
            </a:r>
          </a:p>
          <a:p>
            <a:pPr marL="0" indent="0">
              <a:buNone/>
            </a:pPr>
            <a:r>
              <a:rPr 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Exemple de mécanique :   2+1 offert sur les terreaux de marque Gamm vert</a:t>
            </a:r>
          </a:p>
          <a:p>
            <a:pPr marL="0" indent="0">
              <a:buNone/>
            </a:pPr>
            <a:endParaRPr lang="fr-FR" sz="20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fr-FR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Fête des animaux </a:t>
            </a:r>
          </a:p>
          <a:p>
            <a:pPr marL="0" indent="0">
              <a:buNone/>
            </a:pPr>
            <a:r>
              <a:rPr lang="fr-FR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Une famille stratégique à activer </a:t>
            </a:r>
          </a:p>
          <a:p>
            <a:pPr marL="0" indent="0">
              <a:buNone/>
            </a:pPr>
            <a:r>
              <a:rPr lang="fr-F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Exemple de mécanique :   -20% sur l’alimentation et les accessoires animalerie</a:t>
            </a:r>
          </a:p>
          <a:p>
            <a:pPr marL="0" indent="0">
              <a:buNone/>
            </a:pPr>
            <a:endParaRPr lang="fr-FR" sz="20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fr-FR" sz="20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endParaRPr lang="fr-FR" altLang="fr-FR" sz="1600" dirty="0">
              <a:latin typeface="Calibri Light" panose="020F0302020204030204" pitchFamily="34" charset="0"/>
              <a:ea typeface="Helvetica" panose="020B06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Picture 2" descr="Résultat de recherche d'images pour &quot;logo gamm vert&quot;">
            <a:extLst>
              <a:ext uri="{FF2B5EF4-FFF2-40B4-BE49-F238E27FC236}">
                <a16:creationId xmlns:a16="http://schemas.microsoft.com/office/drawing/2014/main" id="{05258EEC-B99A-4E02-89CB-BA13748B72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088" y="185176"/>
            <a:ext cx="1223532" cy="810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8CEE73C-E4E0-4932-8130-5831CBFBDF5C}"/>
              </a:ext>
            </a:extLst>
          </p:cNvPr>
          <p:cNvSpPr/>
          <p:nvPr/>
        </p:nvSpPr>
        <p:spPr>
          <a:xfrm>
            <a:off x="767408" y="3487266"/>
            <a:ext cx="6337322" cy="353064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altLang="fr-FR" sz="2000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FOIRE AUX TERREAUX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1E4E228-367A-4816-ACF9-74C7635DCBCE}"/>
              </a:ext>
            </a:extLst>
          </p:cNvPr>
          <p:cNvSpPr/>
          <p:nvPr/>
        </p:nvSpPr>
        <p:spPr>
          <a:xfrm>
            <a:off x="767408" y="4848225"/>
            <a:ext cx="6337322" cy="353064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altLang="fr-FR" sz="2000" dirty="0">
                <a:latin typeface="Calibri Light" panose="020F0302020204030204" pitchFamily="34" charset="0"/>
                <a:ea typeface="Helvetica" panose="020B06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FETE DES ANIMAUX</a:t>
            </a:r>
          </a:p>
        </p:txBody>
      </p:sp>
    </p:spTree>
    <p:extLst>
      <p:ext uri="{BB962C8B-B14F-4D97-AF65-F5344CB8AC3E}">
        <p14:creationId xmlns:p14="http://schemas.microsoft.com/office/powerpoint/2010/main" val="11651637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pepinieres-naudet.com/pics_bdd/administre_contenu_fr_visuel/1349778404_3---Coupe-de-Tuber-uncinatum-2005.JPG_zoom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06"/>
          <a:stretch>
            <a:fillRect/>
          </a:stretch>
        </p:blipFill>
        <p:spPr bwMode="auto">
          <a:xfrm>
            <a:off x="-25400" y="0"/>
            <a:ext cx="12252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2708275"/>
            <a:ext cx="12192000" cy="720725"/>
          </a:xfrm>
          <a:prstGeom prst="rect">
            <a:avLst/>
          </a:prstGeom>
          <a:solidFill>
            <a:srgbClr val="D9D9D9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3200" b="1" dirty="0">
                <a:latin typeface="Gill Sans MT" panose="020B0502020104020203" pitchFamily="34" charset="0"/>
              </a:rPr>
              <a:t>CHALLENGES DE LA COMMUNICATION COMMERCIALE</a:t>
            </a:r>
          </a:p>
        </p:txBody>
      </p:sp>
      <p:pic>
        <p:nvPicPr>
          <p:cNvPr id="6146" name="Picture 2" descr="Résultat de recherche d'images pour &quot;logo gamm vert&quot;">
            <a:extLst>
              <a:ext uri="{FF2B5EF4-FFF2-40B4-BE49-F238E27FC236}">
                <a16:creationId xmlns:a16="http://schemas.microsoft.com/office/drawing/2014/main" id="{A6A6211C-D643-4865-95F3-C5EC358C76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832" y="3717032"/>
            <a:ext cx="2343150" cy="155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347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683EFFB-3833-4D7E-8C22-94C6CC3CDB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7" y="1081618"/>
            <a:ext cx="8620125" cy="260032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220FFC4-CD2C-485E-A356-8C03348912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937" y="4077072"/>
            <a:ext cx="8572500" cy="26479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6AC3EEE-0DE6-4069-BC08-65B8506D3681}"/>
              </a:ext>
            </a:extLst>
          </p:cNvPr>
          <p:cNvSpPr/>
          <p:nvPr/>
        </p:nvSpPr>
        <p:spPr>
          <a:xfrm>
            <a:off x="1343472" y="932565"/>
            <a:ext cx="3423861" cy="298105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FAMILLE INSTALLEE AVEC JARDIN</a:t>
            </a:r>
            <a:endParaRPr lang="fr-FR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C74C883-6405-40ED-A0C8-E382403C9491}"/>
              </a:ext>
            </a:extLst>
          </p:cNvPr>
          <p:cNvSpPr/>
          <p:nvPr/>
        </p:nvSpPr>
        <p:spPr>
          <a:xfrm>
            <a:off x="6072187" y="945127"/>
            <a:ext cx="3423861" cy="298105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FAMILLE INSTALLEE AVEC  </a:t>
            </a:r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3DA0851-5B2C-401E-9E29-A81E5823E549}"/>
              </a:ext>
            </a:extLst>
          </p:cNvPr>
          <p:cNvSpPr/>
          <p:nvPr/>
        </p:nvSpPr>
        <p:spPr>
          <a:xfrm>
            <a:off x="6998728" y="1196308"/>
            <a:ext cx="2952327" cy="298105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PETITS ESPACES ESTERIEURS</a:t>
            </a:r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2C559AC-E524-4C64-97B8-50B49364A74F}"/>
              </a:ext>
            </a:extLst>
          </p:cNvPr>
          <p:cNvSpPr/>
          <p:nvPr/>
        </p:nvSpPr>
        <p:spPr>
          <a:xfrm>
            <a:off x="1343472" y="3926948"/>
            <a:ext cx="3423861" cy="298105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PROPRIETAIRE AVEC JARDIN</a:t>
            </a:r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F6EF9BD-3AAC-44B5-BCBD-DDA02FE8BBA8}"/>
              </a:ext>
            </a:extLst>
          </p:cNvPr>
          <p:cNvSpPr/>
          <p:nvPr/>
        </p:nvSpPr>
        <p:spPr>
          <a:xfrm>
            <a:off x="6018680" y="3951779"/>
            <a:ext cx="3423861" cy="298105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POSSESSEURS D’UN</a:t>
            </a:r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A9FBFA3-6950-4AC2-ABD0-B2C1A61F6FE5}"/>
              </a:ext>
            </a:extLst>
          </p:cNvPr>
          <p:cNvSpPr/>
          <p:nvPr/>
        </p:nvSpPr>
        <p:spPr>
          <a:xfrm>
            <a:off x="6945221" y="4202960"/>
            <a:ext cx="2952327" cy="298105"/>
          </a:xfrm>
          <a:prstGeom prst="rect">
            <a:avLst/>
          </a:prstGeom>
          <a:solidFill>
            <a:srgbClr val="005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ANIMAL DE COMPAGNIE</a:t>
            </a:r>
            <a:endParaRPr lang="fr-FR" dirty="0"/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606359E8-F92C-4563-8192-98E7D719EE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336" y="-3177"/>
            <a:ext cx="10286726" cy="697124"/>
          </a:xfrm>
        </p:spPr>
        <p:txBody>
          <a:bodyPr/>
          <a:lstStyle/>
          <a:p>
            <a:pPr algn="l"/>
            <a:r>
              <a:rPr lang="fr-FR" sz="3200" dirty="0"/>
              <a:t>Gamm vert un potentiel large de clients à adresser </a:t>
            </a:r>
          </a:p>
        </p:txBody>
      </p:sp>
    </p:spTree>
    <p:extLst>
      <p:ext uri="{BB962C8B-B14F-4D97-AF65-F5344CB8AC3E}">
        <p14:creationId xmlns:p14="http://schemas.microsoft.com/office/powerpoint/2010/main" val="10257828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18949</TotalTime>
  <Words>2863</Words>
  <Application>Microsoft Office PowerPoint</Application>
  <PresentationFormat>Grand écran</PresentationFormat>
  <Paragraphs>347</Paragraphs>
  <Slides>76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76</vt:i4>
      </vt:variant>
    </vt:vector>
  </HeadingPairs>
  <TitlesOfParts>
    <vt:vector size="83" baseType="lpstr">
      <vt:lpstr>Aharoni</vt:lpstr>
      <vt:lpstr>Arial</vt:lpstr>
      <vt:lpstr>Calibri</vt:lpstr>
      <vt:lpstr>Calibri Light</vt:lpstr>
      <vt:lpstr>Gill Sans MT</vt:lpstr>
      <vt:lpstr>Wingdings</vt:lpstr>
      <vt:lpstr>Thème Office</vt:lpstr>
      <vt:lpstr>Présentation PowerPoint</vt:lpstr>
      <vt:lpstr>LES BONNES NOUVELLES</vt:lpstr>
      <vt:lpstr>Un positionnement autour des ‘bienfaits de faire soi même’ qui s’exprime dans le fond et la forme</vt:lpstr>
      <vt:lpstr>Un code propriétaire qui est adopté par le réseau  et qui donne de la cohérence à la prise de parole de l’enseigne à l’échelle locale</vt:lpstr>
      <vt:lpstr>Une saga radio reconnue et qui s’installe</vt:lpstr>
      <vt:lpstr>Une dynamique de PAC avec la création de nouvelles opérations commerciales ou de nouveaux formats</vt:lpstr>
      <vt:lpstr>Une nouvelle activation locale lancée en 2019  avec une forte appropriation du réseau</vt:lpstr>
      <vt:lpstr>Présentation PowerPoint</vt:lpstr>
      <vt:lpstr>Gamm vert un potentiel large de clients à adresser </vt:lpstr>
      <vt:lpstr>Challenge de conquête</vt:lpstr>
      <vt:lpstr>Challenge de contenu  de marque</vt:lpstr>
      <vt:lpstr>Présentation PowerPoint</vt:lpstr>
      <vt:lpstr>Challenge d’adhésion</vt:lpstr>
      <vt:lpstr>Nos partis pris du PAC</vt:lpstr>
      <vt:lpstr>Parti pris n°1 – PAC</vt:lpstr>
      <vt:lpstr>Parti pris n°2 - PAC</vt:lpstr>
      <vt:lpstr>Stratégie de l’émergence </vt:lpstr>
      <vt:lpstr>Expressions créatives</vt:lpstr>
      <vt:lpstr>Recommandation création</vt:lpstr>
      <vt:lpstr>Recommandation expressions créatives</vt:lpstr>
      <vt:lpstr>Présentation PowerPoint</vt:lpstr>
      <vt:lpstr>Dépliant ‘Fête du potager’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Supports PLV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Exemple visibilité web</vt:lpstr>
      <vt:lpstr>Présentation PowerPoint</vt:lpstr>
      <vt:lpstr>Présentation PowerPoint</vt:lpstr>
      <vt:lpstr>Principe d’évolution créative</vt:lpstr>
      <vt:lpstr>Présentation PowerPoint</vt:lpstr>
      <vt:lpstr>Présentation PowerPoint</vt:lpstr>
      <vt:lpstr>Présentation PowerPoint</vt:lpstr>
      <vt:lpstr>Le Plan d’Actions Commerciales</vt:lpstr>
      <vt:lpstr>Les objectifs principaux du PAC 2021 Gamm vert</vt:lpstr>
      <vt:lpstr>2 cibles prioritaires de conquête</vt:lpstr>
      <vt:lpstr>2 ‘usages’ clients / prospects à adresser </vt:lpstr>
      <vt:lpstr>Plan d’activations commerciales</vt:lpstr>
      <vt:lpstr>Renforcer la dimension omnicanale du PAC dans l’activation et dans son relais</vt:lpstr>
      <vt:lpstr>Opérations promotionnelles digitales</vt:lpstr>
      <vt:lpstr>Relais du contenu sur le site et les RS</vt:lpstr>
      <vt:lpstr>Développer une prise de parole  qui adresse les usages consos</vt:lpstr>
      <vt:lpstr>Nouvelle expression « customer centric »</vt:lpstr>
      <vt:lpstr>Nouvelle expression « customer centric »</vt:lpstr>
      <vt:lpstr>Présentation PowerPoint</vt:lpstr>
      <vt:lpstr>Présentation PowerPoint</vt:lpstr>
      <vt:lpstr>Nouvelle expression « customer centric »</vt:lpstr>
      <vt:lpstr>Innover à travers de nouvelles thématiques</vt:lpstr>
      <vt:lpstr>Thématique « responsable »</vt:lpstr>
      <vt:lpstr>Focus ‘origine’ </vt:lpstr>
      <vt:lpstr>Thématique « réalisations »</vt:lpstr>
      <vt:lpstr>Adopter une nouvelle dynamique  sur des périodes ‘creuses’ ou des familles ‘sous performantes’</vt:lpstr>
      <vt:lpstr>Rythme du PAC</vt:lpstr>
      <vt:lpstr>Nouvelle opération Serre Chaude Janvier</vt:lpstr>
      <vt:lpstr>Rythme du PAC</vt:lpstr>
      <vt:lpstr>Nouvelle opération</vt:lpstr>
      <vt:lpstr>Thématique animalerie</vt:lpstr>
      <vt:lpstr>Nouvelles opérations locales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Antoine JUBERT</cp:lastModifiedBy>
  <cp:revision>187</cp:revision>
  <dcterms:created xsi:type="dcterms:W3CDTF">2020-02-23T11:49:19Z</dcterms:created>
  <dcterms:modified xsi:type="dcterms:W3CDTF">2020-03-16T15:28:16Z</dcterms:modified>
</cp:coreProperties>
</file>