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65"/>
  </p:notesMasterIdLst>
  <p:sldIdLst>
    <p:sldId id="2147479796" r:id="rId2"/>
    <p:sldId id="2147479820" r:id="rId3"/>
    <p:sldId id="2147479833" r:id="rId4"/>
    <p:sldId id="2147479834" r:id="rId5"/>
    <p:sldId id="2147479821" r:id="rId6"/>
    <p:sldId id="2147479835" r:id="rId7"/>
    <p:sldId id="2147479841" r:id="rId8"/>
    <p:sldId id="2147479836" r:id="rId9"/>
    <p:sldId id="2147479837" r:id="rId10"/>
    <p:sldId id="2147479839" r:id="rId11"/>
    <p:sldId id="2147479840" r:id="rId12"/>
    <p:sldId id="2147479842" r:id="rId13"/>
    <p:sldId id="2147479845" r:id="rId14"/>
    <p:sldId id="2147479838" r:id="rId15"/>
    <p:sldId id="2147479843" r:id="rId16"/>
    <p:sldId id="2147479844" r:id="rId17"/>
    <p:sldId id="2147479849" r:id="rId18"/>
    <p:sldId id="2147479850" r:id="rId19"/>
    <p:sldId id="2147479851" r:id="rId20"/>
    <p:sldId id="2147479848" r:id="rId21"/>
    <p:sldId id="2147479853" r:id="rId22"/>
    <p:sldId id="2147479855" r:id="rId23"/>
    <p:sldId id="2147479847" r:id="rId24"/>
    <p:sldId id="2147479852" r:id="rId25"/>
    <p:sldId id="2147479857" r:id="rId26"/>
    <p:sldId id="2147479854" r:id="rId27"/>
    <p:sldId id="2147479858" r:id="rId28"/>
    <p:sldId id="2147479862" r:id="rId29"/>
    <p:sldId id="2147479860" r:id="rId30"/>
    <p:sldId id="2147479861" r:id="rId31"/>
    <p:sldId id="2147479864" r:id="rId32"/>
    <p:sldId id="2147479859" r:id="rId33"/>
    <p:sldId id="2147479866" r:id="rId34"/>
    <p:sldId id="2147479867" r:id="rId35"/>
    <p:sldId id="2147479868" r:id="rId36"/>
    <p:sldId id="2147479869" r:id="rId37"/>
    <p:sldId id="2147479870" r:id="rId38"/>
    <p:sldId id="2147479881" r:id="rId39"/>
    <p:sldId id="2147479882" r:id="rId40"/>
    <p:sldId id="2147479883" r:id="rId41"/>
    <p:sldId id="2147479884" r:id="rId42"/>
    <p:sldId id="2147479885" r:id="rId43"/>
    <p:sldId id="2147479871" r:id="rId44"/>
    <p:sldId id="2147479872" r:id="rId45"/>
    <p:sldId id="2147479873" r:id="rId46"/>
    <p:sldId id="2147479874" r:id="rId47"/>
    <p:sldId id="2147479875" r:id="rId48"/>
    <p:sldId id="2147479876" r:id="rId49"/>
    <p:sldId id="2147479877" r:id="rId50"/>
    <p:sldId id="2147479878" r:id="rId51"/>
    <p:sldId id="2147479879" r:id="rId52"/>
    <p:sldId id="2147479880" r:id="rId53"/>
    <p:sldId id="2147479886" r:id="rId54"/>
    <p:sldId id="2147479887" r:id="rId55"/>
    <p:sldId id="2147479889" r:id="rId56"/>
    <p:sldId id="2147479893" r:id="rId57"/>
    <p:sldId id="2147479890" r:id="rId58"/>
    <p:sldId id="2147479891" r:id="rId59"/>
    <p:sldId id="2147479892" r:id="rId60"/>
    <p:sldId id="2147479894" r:id="rId61"/>
    <p:sldId id="2147479895" r:id="rId62"/>
    <p:sldId id="2147479896" r:id="rId63"/>
    <p:sldId id="2147479897" r:id="rId64"/>
  </p:sldIdLst>
  <p:sldSz cx="12192000" cy="6858000"/>
  <p:notesSz cx="9906000" cy="14335125"/>
  <p:embeddedFontLst>
    <p:embeddedFont>
      <p:font typeface="Avenir Next LT Pro" panose="020B0504020202020204" pitchFamily="34" charset="0"/>
      <p:regular r:id="rId66"/>
      <p:bold r:id="rId67"/>
      <p:italic r:id="rId68"/>
      <p:boldItalic r:id="rId69"/>
    </p:embeddedFont>
    <p:embeddedFont>
      <p:font typeface="Georgia" panose="02040502050405020303" pitchFamily="18" charset="0"/>
      <p:regular r:id="rId70"/>
      <p:bold r:id="rId71"/>
      <p:italic r:id="rId72"/>
      <p:boldItalic r:id="rId73"/>
    </p:embeddedFont>
    <p:embeddedFont>
      <p:font typeface="Tahoma" panose="020B0604030504040204" pitchFamily="34" charset="0"/>
      <p:regular r:id="rId74"/>
      <p:bold r:id="rId7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4E6489"/>
    <a:srgbClr val="000000"/>
    <a:srgbClr val="FBEC13"/>
    <a:srgbClr val="FFFFFF"/>
    <a:srgbClr val="EDE8E3"/>
    <a:srgbClr val="A27F4A"/>
    <a:srgbClr val="DAA478"/>
    <a:srgbClr val="237756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openxmlformats.org/officeDocument/2006/relationships/font" Target="fonts/font9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25/08/2025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313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2" name="Freihandform: Form 7">
            <a:extLst>
              <a:ext uri="{FF2B5EF4-FFF2-40B4-BE49-F238E27FC236}">
                <a16:creationId xmlns:a16="http://schemas.microsoft.com/office/drawing/2014/main" id="{973CECFC-44A1-EE0B-6C7E-D09E895F29E5}"/>
              </a:ext>
            </a:extLst>
          </p:cNvPr>
          <p:cNvSpPr>
            <a:spLocks/>
          </p:cNvSpPr>
          <p:nvPr userDrawn="1"/>
        </p:nvSpPr>
        <p:spPr bwMode="auto">
          <a:xfrm>
            <a:off x="10348322" y="6329191"/>
            <a:ext cx="1843678" cy="528810"/>
          </a:xfrm>
          <a:custGeom>
            <a:avLst/>
            <a:gdLst>
              <a:gd name="connsiteX0" fmla="*/ 1843678 w 1843678"/>
              <a:gd name="connsiteY0" fmla="*/ 0 h 528810"/>
              <a:gd name="connsiteX1" fmla="*/ 1843678 w 1843678"/>
              <a:gd name="connsiteY1" fmla="*/ 528810 h 528810"/>
              <a:gd name="connsiteX2" fmla="*/ 0 w 1843678"/>
              <a:gd name="connsiteY2" fmla="*/ 528810 h 528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3678" h="528810">
                <a:moveTo>
                  <a:pt x="1843678" y="0"/>
                </a:moveTo>
                <a:lnTo>
                  <a:pt x="1843678" y="528810"/>
                </a:lnTo>
                <a:lnTo>
                  <a:pt x="0" y="528810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99C86B4-132F-C397-3A6B-FEA69870228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8193" y="6055569"/>
            <a:ext cx="682771" cy="58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6" r:id="rId5"/>
    <p:sldLayoutId id="2147483688" r:id="rId6"/>
    <p:sldLayoutId id="2147483689" r:id="rId7"/>
    <p:sldLayoutId id="2147483697" r:id="rId8"/>
    <p:sldLayoutId id="2147483690" r:id="rId9"/>
    <p:sldLayoutId id="2147483701" r:id="rId10"/>
    <p:sldLayoutId id="214748370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10.png"/><Relationship Id="rId4" Type="http://schemas.openxmlformats.org/officeDocument/2006/relationships/image" Target="../media/image22.png"/><Relationship Id="rId9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9CF187-FE7E-8AE1-F3FB-6C161ECEB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2567806"/>
            <a:ext cx="11591925" cy="529544"/>
          </a:xfrm>
        </p:spPr>
        <p:txBody>
          <a:bodyPr/>
          <a:lstStyle/>
          <a:p>
            <a:r>
              <a:rPr lang="fr-FR" sz="5400" dirty="0"/>
              <a:t>PAC 2026</a:t>
            </a:r>
            <a:br>
              <a:rPr lang="fr-FR" sz="5400" dirty="0"/>
            </a:br>
            <a:r>
              <a:rPr lang="fr-FR" sz="5400" dirty="0"/>
              <a:t>Evolution et nouveau support</a:t>
            </a:r>
            <a:br>
              <a:rPr lang="fr-FR" sz="5400" dirty="0"/>
            </a:br>
            <a:r>
              <a:rPr lang="fr-FR" sz="4400" dirty="0"/>
              <a:t>-Focus Sélection &amp; Cœur d’assiette- </a:t>
            </a:r>
            <a:br>
              <a:rPr lang="fr-FR" sz="5400" dirty="0"/>
            </a:br>
            <a:endParaRPr lang="fr-FR" sz="5400" dirty="0"/>
          </a:p>
        </p:txBody>
      </p:sp>
    </p:spTree>
    <p:extLst>
      <p:ext uri="{BB962C8B-B14F-4D97-AF65-F5344CB8AC3E}">
        <p14:creationId xmlns:p14="http://schemas.microsoft.com/office/powerpoint/2010/main" val="837809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FF61B-9154-FE4B-E60F-B5A781AE9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0C6DE9F-EB2A-E840-33A1-AB5A104925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9E0ACE1-FBED-3D63-E893-3D5E0F895B1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289"/>
          <a:stretch>
            <a:fillRect/>
          </a:stretch>
        </p:blipFill>
        <p:spPr>
          <a:xfrm>
            <a:off x="339634" y="0"/>
            <a:ext cx="4967244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15E7FAF-6600-67B2-F68F-2B2BBA4FAA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9289"/>
          <a:stretch>
            <a:fillRect/>
          </a:stretch>
        </p:blipFill>
        <p:spPr>
          <a:xfrm>
            <a:off x="6392089" y="0"/>
            <a:ext cx="4967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349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F79A7-C1C1-7819-7288-951501BF1B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E430552-0546-D08A-F3E6-A1C9B57C27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A151D13-1E61-69FF-CD18-ADB22E498F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4"/>
          <a:stretch>
            <a:fillRect/>
          </a:stretch>
        </p:blipFill>
        <p:spPr>
          <a:xfrm>
            <a:off x="1158240" y="0"/>
            <a:ext cx="978308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14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FE7BF-D231-51D0-3F6D-970BD505C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778D5EE-50B2-4AB6-39C9-7597365CC0C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615272-B70F-9DFA-D2E2-11EFA33B62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54"/>
          <a:stretch>
            <a:fillRect/>
          </a:stretch>
        </p:blipFill>
        <p:spPr>
          <a:xfrm>
            <a:off x="1558835" y="0"/>
            <a:ext cx="9800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64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9BED7-AE42-F2D7-1ACF-DFF4058D2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3F6037-28B3-62D0-F9EA-9B82DDD2AE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V2</a:t>
            </a:r>
          </a:p>
        </p:txBody>
      </p:sp>
    </p:spTree>
    <p:extLst>
      <p:ext uri="{BB962C8B-B14F-4D97-AF65-F5344CB8AC3E}">
        <p14:creationId xmlns:p14="http://schemas.microsoft.com/office/powerpoint/2010/main" val="1679749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26CD9-1177-D2F4-CFAE-622D58879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C1DA8C3-A570-319A-D212-69A9266AED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rovisionnement général, Impression, étiquette&#10;&#10;Le contenu généré par l’IA peut être incorrect.">
            <a:extLst>
              <a:ext uri="{FF2B5EF4-FFF2-40B4-BE49-F238E27FC236}">
                <a16:creationId xmlns:a16="http://schemas.microsoft.com/office/drawing/2014/main" id="{211C4E65-C114-E5AD-8A84-5B8E41A0A9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99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BB3FA-2D3E-2E31-3886-7B02CC0F9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4021439-3FB8-E733-6484-56B1C591B7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rovisionnement général, nourriture&#10;&#10;Le contenu généré par l’IA peut être incorrect.">
            <a:extLst>
              <a:ext uri="{FF2B5EF4-FFF2-40B4-BE49-F238E27FC236}">
                <a16:creationId xmlns:a16="http://schemas.microsoft.com/office/drawing/2014/main" id="{0A2BFC74-F1D1-8A89-728D-D3374F9455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69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6389A-D90F-B6CF-8B85-DE749CCDA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651C8EA-72BB-6CF0-AA66-4980131031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01E466D-1A8D-1A60-95E2-5019CE931B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625182" y="0"/>
            <a:ext cx="4897575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F1233C7-6970-0AC6-F3B1-6D27E90973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>
            <a:fillRect/>
          </a:stretch>
        </p:blipFill>
        <p:spPr>
          <a:xfrm>
            <a:off x="6669244" y="0"/>
            <a:ext cx="4897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57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15A32-47A3-E95A-09A8-C5FA4354F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B910CB7-BA03-2EA9-CA92-E34DE996C6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4D2EB0E-B0C5-1408-C144-94C90FA8D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21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EC82C-8A11-659B-9072-30E237E24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28AA20-A715-0692-91A5-8DB9E2CD2B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91BA65-E0D6-E81E-1C89-4D1B1F420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201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49C87-A4A9-EFEC-7E38-33495FF94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B85359-CAD3-A8A6-3A23-ED89E0060D9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V3</a:t>
            </a:r>
          </a:p>
        </p:txBody>
      </p:sp>
    </p:spTree>
    <p:extLst>
      <p:ext uri="{BB962C8B-B14F-4D97-AF65-F5344CB8AC3E}">
        <p14:creationId xmlns:p14="http://schemas.microsoft.com/office/powerpoint/2010/main" val="898084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89ECB7F-ED49-7586-6ED2-64D10C8C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 PAC 26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9FBCC89-27AE-F1C1-966B-D05F414D9203}"/>
              </a:ext>
            </a:extLst>
          </p:cNvPr>
          <p:cNvSpPr txBox="1"/>
          <p:nvPr/>
        </p:nvSpPr>
        <p:spPr>
          <a:xfrm>
            <a:off x="557348" y="1781399"/>
            <a:ext cx="1045028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Le PAC 2026 s’inscrit dans une volonté claire de renforcer la performance commerciale de METRO France à travers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4 grands enjeux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: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&gt;&gt;Créer du trafic en halles autour de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6 pôles prioritaires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(France, Italie, BP, RR, etc.).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&gt;&gt;Valoriser l’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innovation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, la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différenciation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et les 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nouveautés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produits (MN/MDD).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&gt;&gt;Renforcer l’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expertise METRO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 auprès des clients professionnels.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&gt;&gt;Accompagner la montée en compétences des équipes via des outils d’aide à la vente (guides, supports digitaux).</a:t>
            </a:r>
          </a:p>
        </p:txBody>
      </p:sp>
    </p:spTree>
    <p:extLst>
      <p:ext uri="{BB962C8B-B14F-4D97-AF65-F5344CB8AC3E}">
        <p14:creationId xmlns:p14="http://schemas.microsoft.com/office/powerpoint/2010/main" val="42036956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A6AA3-1BE7-7020-51C7-4E6881DB7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A9ABD88-23A6-535B-2A64-2D107B843F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Impression, Approvisionnement général, étiquette&#10;&#10;Le contenu généré par l’IA peut être incorrect.">
            <a:extLst>
              <a:ext uri="{FF2B5EF4-FFF2-40B4-BE49-F238E27FC236}">
                <a16:creationId xmlns:a16="http://schemas.microsoft.com/office/drawing/2014/main" id="{2D02C03F-E78A-D987-A09D-A579268A0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71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71C95-BD9D-DABD-2756-71F346481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82A3A4-325F-1140-E858-86FB8BC497E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rovisionnement général, nourriture&#10;&#10;Le contenu généré par l’IA peut être incorrect.">
            <a:extLst>
              <a:ext uri="{FF2B5EF4-FFF2-40B4-BE49-F238E27FC236}">
                <a16:creationId xmlns:a16="http://schemas.microsoft.com/office/drawing/2014/main" id="{ACFE1A14-4AA1-53FB-DF6C-B90726719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95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85D7E-F222-BECA-5421-7F6D089A8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E1C1ABC-F205-CB24-4D65-4A978A89F6E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BAA6279-99B4-1CD6-4BE6-8364365A2C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625181" y="0"/>
            <a:ext cx="4897575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57D01F8-5C82-BC4C-852A-C57FC0F8EA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>
            <a:fillRect/>
          </a:stretch>
        </p:blipFill>
        <p:spPr>
          <a:xfrm>
            <a:off x="6669244" y="0"/>
            <a:ext cx="4897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656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19EF7-4577-9B5E-12AC-0B740D3BD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491B41-2869-E8F0-08D7-A40316D738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0030FF2-25A8-DC85-ECEF-A79B448B2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83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82DA0-97FE-889F-02C8-71CD7D6F1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C50D01B-2373-13DF-68C4-07260CE9865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DE378B7-CDEA-0418-2283-319EC544C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185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89171-66F5-6A32-9408-DD865F0CD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879991-FD49-9313-B672-BFA98EA723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V4</a:t>
            </a:r>
          </a:p>
        </p:txBody>
      </p:sp>
    </p:spTree>
    <p:extLst>
      <p:ext uri="{BB962C8B-B14F-4D97-AF65-F5344CB8AC3E}">
        <p14:creationId xmlns:p14="http://schemas.microsoft.com/office/powerpoint/2010/main" val="4257189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140EB-55F6-720C-065A-8A3DB41F1C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6A4023-0AE8-9275-6BAD-D0B5C10DEEE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étiquette, Impression, conception&#10;&#10;Le contenu généré par l’IA peut être incorrect.">
            <a:extLst>
              <a:ext uri="{FF2B5EF4-FFF2-40B4-BE49-F238E27FC236}">
                <a16:creationId xmlns:a16="http://schemas.microsoft.com/office/drawing/2014/main" id="{EB956D14-E1FE-8657-CF11-869D8376E0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175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BAD18-AAD1-6A1F-333B-14738C48F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7DFC566-7DEE-7921-B4E5-3DD64DDFC4A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&#10;&#10;Le contenu généré par l’IA peut être incorrect.">
            <a:extLst>
              <a:ext uri="{FF2B5EF4-FFF2-40B4-BE49-F238E27FC236}">
                <a16:creationId xmlns:a16="http://schemas.microsoft.com/office/drawing/2014/main" id="{CDCC3488-1BE3-31F9-EE46-B14E00091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30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D92F64-FE85-B955-886F-F589795FA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EABEAE5-EE51-2FF4-B399-4D9A4B960B4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B318D4F-0C86-E5DE-5E5B-67DC532F4F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/>
          <a:stretch>
            <a:fillRect/>
          </a:stretch>
        </p:blipFill>
        <p:spPr>
          <a:xfrm>
            <a:off x="625181" y="0"/>
            <a:ext cx="4897575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F7D9421-10E6-52A3-FC58-46A76EC017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>
            <a:fillRect/>
          </a:stretch>
        </p:blipFill>
        <p:spPr>
          <a:xfrm>
            <a:off x="6669244" y="0"/>
            <a:ext cx="4897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007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83223-10ED-CF3D-ABE1-0A300B9269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C32C83-F5F7-DE99-2A17-8C9608B55E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15ABD90-8D91-8E5F-8DD4-8E26ABBEB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75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0B857-6135-83B3-06C4-6C950BE93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82BC732-7CA3-C3ED-0779-48E997C0C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Objectifs de la communication commerciale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85DD492-02B1-A9A7-0457-4525B32A7508}"/>
              </a:ext>
            </a:extLst>
          </p:cNvPr>
          <p:cNvSpPr txBox="1"/>
          <p:nvPr/>
        </p:nvSpPr>
        <p:spPr>
          <a:xfrm>
            <a:off x="557348" y="1781399"/>
            <a:ext cx="1045028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Accroître la visibilité des catégories d’expertise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METRO à travers des supports ciblés.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Soutenir la performance business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en maximisant la présence des produits « UB marqueurs trafic » et en promouvant l’innovation.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Renforcer la préférence de marque METRO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grâce à une approche conseil inspirante et différenciante.</a:t>
            </a:r>
          </a:p>
          <a:p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&gt;&gt;</a:t>
            </a:r>
            <a:r>
              <a:rPr lang="fr-FR" sz="2400" b="1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Fluidifier le parcours client </a:t>
            </a:r>
            <a:r>
              <a:rPr lang="fr-FR" sz="2400" dirty="0">
                <a:latin typeface="Avenir Next LT Pro" panose="020B0504020202020204" pitchFamily="34" charset="0"/>
                <a:cs typeface="Avenir Black" panose="020B0803020203020204" pitchFamily="34" charset="-78"/>
              </a:rPr>
              <a:t>en omnicanal (halles + digital).</a:t>
            </a:r>
          </a:p>
        </p:txBody>
      </p:sp>
    </p:spTree>
    <p:extLst>
      <p:ext uri="{BB962C8B-B14F-4D97-AF65-F5344CB8AC3E}">
        <p14:creationId xmlns:p14="http://schemas.microsoft.com/office/powerpoint/2010/main" val="11505868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0FAD0-DE88-BA31-7B03-1F8CC22A9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63CECF9-A006-A862-7836-60C2FCA327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1379E4F-B3EE-E1D5-1221-CCCF6C381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25" y="0"/>
            <a:ext cx="97951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185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64A38-DE9C-E1B4-80B8-99CA43211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05D1F5-F694-1F66-E826-1155ADABB7F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Recap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52847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024AC-41F8-9D2D-5157-B85BE9E4A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1EA25F-E639-A787-04FF-A1B907FD5EC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BADEA8B-7DA0-0018-D1A4-4EE4001BEF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000"/>
          <a:stretch>
            <a:fillRect/>
          </a:stretch>
        </p:blipFill>
        <p:spPr>
          <a:xfrm>
            <a:off x="6868407" y="3554640"/>
            <a:ext cx="2223343" cy="311331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869A7B0-6106-7F94-62BE-2FB569F1A5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00"/>
          <a:stretch>
            <a:fillRect/>
          </a:stretch>
        </p:blipFill>
        <p:spPr>
          <a:xfrm>
            <a:off x="9411310" y="3554641"/>
            <a:ext cx="2223343" cy="311331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D2BFC32-8888-8223-ACC2-EFED5DCF4A7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000"/>
          <a:stretch>
            <a:fillRect/>
          </a:stretch>
        </p:blipFill>
        <p:spPr>
          <a:xfrm>
            <a:off x="557347" y="3554640"/>
            <a:ext cx="2223343" cy="311331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09F6442-8CF9-4776-D89A-2A685F2EFEA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0000"/>
          <a:stretch>
            <a:fillRect/>
          </a:stretch>
        </p:blipFill>
        <p:spPr>
          <a:xfrm>
            <a:off x="3100250" y="3554640"/>
            <a:ext cx="2223343" cy="31133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EC6CB54-3DDC-929B-2CB0-1FEF2EF97F5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0000"/>
          <a:stretch>
            <a:fillRect/>
          </a:stretch>
        </p:blipFill>
        <p:spPr>
          <a:xfrm>
            <a:off x="6868407" y="89267"/>
            <a:ext cx="2223342" cy="311331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2FD0B60-D00F-04F3-05B2-BA067491AEE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0000"/>
          <a:stretch>
            <a:fillRect/>
          </a:stretch>
        </p:blipFill>
        <p:spPr>
          <a:xfrm>
            <a:off x="9411310" y="89266"/>
            <a:ext cx="2223343" cy="311331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63EB741-CADF-3710-576B-46A2FF4C99FD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49289"/>
          <a:stretch>
            <a:fillRect/>
          </a:stretch>
        </p:blipFill>
        <p:spPr>
          <a:xfrm>
            <a:off x="525719" y="89266"/>
            <a:ext cx="2254970" cy="311331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FDDA33D-1BA4-531C-8570-E227205886B9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49289"/>
          <a:stretch>
            <a:fillRect/>
          </a:stretch>
        </p:blipFill>
        <p:spPr>
          <a:xfrm>
            <a:off x="3100250" y="89266"/>
            <a:ext cx="2254971" cy="311331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CA4B5B51-760D-5428-ADA3-3F8AA62B3060}"/>
              </a:ext>
            </a:extLst>
          </p:cNvPr>
          <p:cNvSpPr txBox="1"/>
          <p:nvPr/>
        </p:nvSpPr>
        <p:spPr>
          <a:xfrm>
            <a:off x="36005" y="8926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9C7E1EC-F1C1-2A50-C242-A5BA3841F31F}"/>
              </a:ext>
            </a:extLst>
          </p:cNvPr>
          <p:cNvSpPr txBox="1"/>
          <p:nvPr/>
        </p:nvSpPr>
        <p:spPr>
          <a:xfrm>
            <a:off x="6311060" y="89266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F44855DA-91A6-B06F-2A75-8963374FFD44}"/>
              </a:ext>
            </a:extLst>
          </p:cNvPr>
          <p:cNvSpPr txBox="1"/>
          <p:nvPr/>
        </p:nvSpPr>
        <p:spPr>
          <a:xfrm>
            <a:off x="52802" y="3554640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024E139-206C-C231-0C0D-924B27BBC7EE}"/>
              </a:ext>
            </a:extLst>
          </p:cNvPr>
          <p:cNvSpPr txBox="1"/>
          <p:nvPr/>
        </p:nvSpPr>
        <p:spPr>
          <a:xfrm>
            <a:off x="6245039" y="3554640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  <a:latin typeface="Avenir Next LT Pro" panose="020B0504020202020204" pitchFamily="34" charset="0"/>
              </a:rPr>
              <a:t>V4</a:t>
            </a:r>
          </a:p>
        </p:txBody>
      </p:sp>
    </p:spTree>
    <p:extLst>
      <p:ext uri="{BB962C8B-B14F-4D97-AF65-F5344CB8AC3E}">
        <p14:creationId xmlns:p14="http://schemas.microsoft.com/office/powerpoint/2010/main" val="32959900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8A6415-C205-D18E-9C83-58C203F10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B6065B-5F29-27E7-F9AA-1CE559EA1D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Intérieur </a:t>
            </a:r>
            <a:br>
              <a:rPr lang="fr-FR" dirty="0"/>
            </a:br>
            <a:r>
              <a:rPr lang="fr-FR" dirty="0" err="1"/>
              <a:t>V°Contours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5271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E00C5C-8BD8-8754-C182-9EDB5D3E8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B0EB542-A423-C0FD-B6EA-538CB966D03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&#10;&#10;Le contenu généré par l’IA peut être incorrect.">
            <a:extLst>
              <a:ext uri="{FF2B5EF4-FFF2-40B4-BE49-F238E27FC236}">
                <a16:creationId xmlns:a16="http://schemas.microsoft.com/office/drawing/2014/main" id="{94D927B3-37BB-3599-DC7A-1F6EE2517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829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180DF-EF8A-CE26-ED54-D03FF773B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A0C6F04-0FD3-4E42-47F4-4E6EF9646C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nourriture&#10;&#10;Le contenu généré par l’IA peut être incorrect.">
            <a:extLst>
              <a:ext uri="{FF2B5EF4-FFF2-40B4-BE49-F238E27FC236}">
                <a16:creationId xmlns:a16="http://schemas.microsoft.com/office/drawing/2014/main" id="{9E473025-2648-F239-E8E6-9A2E0B574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4840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B981F-3C16-25EE-A3EC-F48B6743A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AFC7CB9-3F18-8E04-7ED6-45BCED5EA2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nourriture&#10;&#10;Le contenu généré par l’IA peut être incorrect.">
            <a:extLst>
              <a:ext uri="{FF2B5EF4-FFF2-40B4-BE49-F238E27FC236}">
                <a16:creationId xmlns:a16="http://schemas.microsoft.com/office/drawing/2014/main" id="{677DA1C1-C13E-570B-AC20-D978691AB3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010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4F9E6-7F20-CB96-5034-38EAC0CEFA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49D2734-E246-1F65-F228-7A0A63FC9F4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menu, Restauration rapide, nourriture&#10;&#10;Le contenu généré par l’IA peut être incorrect.">
            <a:extLst>
              <a:ext uri="{FF2B5EF4-FFF2-40B4-BE49-F238E27FC236}">
                <a16:creationId xmlns:a16="http://schemas.microsoft.com/office/drawing/2014/main" id="{82F63073-8896-2B41-D67C-B179CEFED7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75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96E5A-8BE9-4841-4DDA-939027EE6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17DB60-B9AC-13FD-F99F-91D1AFBBAD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Détails </a:t>
            </a:r>
            <a:br>
              <a:rPr lang="fr-FR" dirty="0"/>
            </a:br>
            <a:r>
              <a:rPr lang="fr-FR" dirty="0"/>
              <a:t>pages intérieures</a:t>
            </a:r>
          </a:p>
        </p:txBody>
      </p:sp>
    </p:spTree>
    <p:extLst>
      <p:ext uri="{BB962C8B-B14F-4D97-AF65-F5344CB8AC3E}">
        <p14:creationId xmlns:p14="http://schemas.microsoft.com/office/powerpoint/2010/main" val="34014663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9F9AB-56E7-DF8B-CAD3-85D4F850D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CB0C691-25B9-AE09-69C6-83B51ED6610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88E48DD9-FE60-0E95-3B18-0CAAC905E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400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B123BB-C4FD-7DC1-647E-5EF1E8EB68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Evolution des supports commerciaux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DEDA1B4-79D7-8DE4-19EC-8F64C93A75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SELECTION</a:t>
            </a:r>
          </a:p>
        </p:txBody>
      </p:sp>
    </p:spTree>
    <p:extLst>
      <p:ext uri="{BB962C8B-B14F-4D97-AF65-F5344CB8AC3E}">
        <p14:creationId xmlns:p14="http://schemas.microsoft.com/office/powerpoint/2010/main" val="38181404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9423C-C7AF-23C0-6798-CF67E51D2D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DEC76B-92CC-A2C9-3F0A-1DE480DE90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B4046EDA-D12D-04F0-72D8-54AB17D66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4500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FAB5C-7D57-F2B5-F53E-B443FABBD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706EFE-A4C2-83DB-BD4E-61F5AF42E6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80D7C0B8-2923-0D64-CDE4-4589717AD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63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E94B1A-4723-7921-6046-865589EE0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923F15-B613-A275-C511-FFA55D7C8D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menu, Restauration rapide&#10;&#10;Le contenu généré par l’IA peut être incorrect.">
            <a:extLst>
              <a:ext uri="{FF2B5EF4-FFF2-40B4-BE49-F238E27FC236}">
                <a16:creationId xmlns:a16="http://schemas.microsoft.com/office/drawing/2014/main" id="{6229A02C-EBD0-3218-A7EC-48D4645A3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953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49B36-3DFA-7092-9B7D-DF47FC107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C1C382-39BB-DAB8-C2C5-64B2EF4BE8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Intérieur </a:t>
            </a:r>
            <a:br>
              <a:rPr lang="fr-FR" dirty="0"/>
            </a:br>
            <a:r>
              <a:rPr lang="fr-FR" dirty="0" err="1"/>
              <a:t>V°Pola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34166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8015E-9898-3E0A-7E71-EFA488471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2D2F52-F4C9-B77C-516B-9C682810FED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AAF37F7B-3549-24B2-2F4E-1F12232F9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492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F7D7E-B293-5C1C-E830-D1ED26E1A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7AEAF3A-E6C3-C9F6-70EA-B0A7C0C4C2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D30B51FB-B05F-DECF-C2F7-27B4503EA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591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64F404-8122-A30D-FA69-E97457E901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AF06E67-7CC4-CD93-5FA5-DBDD8766E5C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pture d’écran, Plats préparés, nourriture&#10;&#10;Le contenu généré par l’IA peut être incorrect.">
            <a:extLst>
              <a:ext uri="{FF2B5EF4-FFF2-40B4-BE49-F238E27FC236}">
                <a16:creationId xmlns:a16="http://schemas.microsoft.com/office/drawing/2014/main" id="{71827CDA-17CF-199A-10DC-EC7EBD9CA4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7485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2839DD-C322-CFD0-C119-C43362876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6B4DBD6-8D5C-DC7F-8625-037E0FE8F57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menu, nourriture, Restauration rapide&#10;&#10;Le contenu généré par l’IA peut être incorrect.">
            <a:extLst>
              <a:ext uri="{FF2B5EF4-FFF2-40B4-BE49-F238E27FC236}">
                <a16:creationId xmlns:a16="http://schemas.microsoft.com/office/drawing/2014/main" id="{A7C80C66-5922-F179-B33E-B8A315A12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947" y="0"/>
            <a:ext cx="9796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3743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69628-DE55-0400-FFBF-CE559328D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193E29-503C-D812-38EF-65C1DE51468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Détails </a:t>
            </a:r>
            <a:br>
              <a:rPr lang="fr-FR" dirty="0"/>
            </a:br>
            <a:r>
              <a:rPr lang="fr-FR" dirty="0"/>
              <a:t>pages intérieures</a:t>
            </a:r>
          </a:p>
        </p:txBody>
      </p:sp>
    </p:spTree>
    <p:extLst>
      <p:ext uri="{BB962C8B-B14F-4D97-AF65-F5344CB8AC3E}">
        <p14:creationId xmlns:p14="http://schemas.microsoft.com/office/powerpoint/2010/main" val="39134876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9D619-2F32-D612-B463-5BF5F7E06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8612318-B075-C701-0DCD-6688B95356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1A2202BE-3D87-8324-696F-39EBC7E56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1847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B179E-1BF2-D9D8-67E9-976EDD0653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3D2FC33-42B4-B4B0-9253-03B9E6C22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Support #SELECTION repensé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8A95E2E-4D14-ECC8-ECD1-BDC636E7BE6C}"/>
              </a:ext>
            </a:extLst>
          </p:cNvPr>
          <p:cNvSpPr txBox="1"/>
          <p:nvPr/>
        </p:nvSpPr>
        <p:spPr>
          <a:xfrm>
            <a:off x="474617" y="1933222"/>
            <a:ext cx="112427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Créer du trafic ciblé </a:t>
            </a:r>
            <a:r>
              <a:rPr lang="fr-FR" sz="2000" dirty="0">
                <a:latin typeface="Avenir Next LT Pro" panose="020B0504020202020204" pitchFamily="34" charset="0"/>
              </a:rPr>
              <a:t>sur les pôles prioritaires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Valoriser l’innovation </a:t>
            </a:r>
            <a:r>
              <a:rPr lang="fr-FR" sz="2000" dirty="0">
                <a:latin typeface="Avenir Next LT Pro" panose="020B0504020202020204" pitchFamily="34" charset="0"/>
              </a:rPr>
              <a:t>(nouveautés fournisseurs &amp; MDD).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Renforcer le conseil client </a:t>
            </a:r>
            <a:r>
              <a:rPr lang="fr-FR" sz="2000" dirty="0">
                <a:latin typeface="Avenir Next LT Pro" panose="020B0504020202020204" pitchFamily="34" charset="0"/>
              </a:rPr>
              <a:t>avec des arguments concrets (atouts pros, coût/portion…).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Booster la conversion </a:t>
            </a:r>
            <a:r>
              <a:rPr lang="fr-FR" sz="2000" dirty="0">
                <a:latin typeface="Avenir Next LT Pro" panose="020B0504020202020204" pitchFamily="34" charset="0"/>
              </a:rPr>
              <a:t>via des produits repères (UB « marqueurs trafic ») et A2PM.</a:t>
            </a:r>
          </a:p>
        </p:txBody>
      </p:sp>
    </p:spTree>
    <p:extLst>
      <p:ext uri="{BB962C8B-B14F-4D97-AF65-F5344CB8AC3E}">
        <p14:creationId xmlns:p14="http://schemas.microsoft.com/office/powerpoint/2010/main" val="116976886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C9648-7043-76AF-94A9-07397FE96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5EB227A-831C-BB52-4C1E-FF33CBE74D8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44F133C4-BD4F-51C1-C2BB-1C3F2FC04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672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021E6-AAF8-2276-4D6E-0BBA0D61C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F5C5FA4-5447-03AD-8703-A1303F2DEBD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1D7D2E6C-A718-251E-3F57-7379E51E7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5087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24EB2-AF30-133A-6F8C-80F9BBAD0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B9D53D8-0DC6-0914-0E1A-8D4E31D4286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capture d’écran, menu, Restauration rapide&#10;&#10;Le contenu généré par l’IA peut être incorrect.">
            <a:extLst>
              <a:ext uri="{FF2B5EF4-FFF2-40B4-BE49-F238E27FC236}">
                <a16:creationId xmlns:a16="http://schemas.microsoft.com/office/drawing/2014/main" id="{6C8CA071-B7D4-F47F-5D23-2DB2DBECD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602" y="0"/>
            <a:ext cx="96987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2427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B408E-DAB9-C2EC-1E3E-5A4861CA3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7302C-07EA-E889-80C0-96BE4B6CA4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Création levier digital</a:t>
            </a:r>
            <a:br>
              <a:rPr lang="fr-FR" dirty="0"/>
            </a:br>
            <a:r>
              <a:rPr lang="fr-FR" dirty="0"/>
              <a:t>Force de vente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96B1931-9AD4-8500-58EF-C32192D91F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CŒUR D’ASSIETTE</a:t>
            </a:r>
          </a:p>
        </p:txBody>
      </p:sp>
    </p:spTree>
    <p:extLst>
      <p:ext uri="{BB962C8B-B14F-4D97-AF65-F5344CB8AC3E}">
        <p14:creationId xmlns:p14="http://schemas.microsoft.com/office/powerpoint/2010/main" val="10312766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0B631-47B8-279B-50A1-A5AC06788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738D7D2-F6F0-59FD-7D98-697810B1C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support digital 2026 : </a:t>
            </a:r>
            <a:br>
              <a:rPr lang="fr-FR" dirty="0"/>
            </a:br>
            <a:r>
              <a:rPr lang="fr-FR" dirty="0"/>
              <a:t>un levier stratégique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4027648-6E44-F66E-839C-8866C864CE95}"/>
              </a:ext>
            </a:extLst>
          </p:cNvPr>
          <p:cNvSpPr txBox="1"/>
          <p:nvPr/>
        </p:nvSpPr>
        <p:spPr>
          <a:xfrm>
            <a:off x="474617" y="1933222"/>
            <a:ext cx="11242766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Objectif : Saturation &amp; différenciation</a:t>
            </a: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>
                <a:latin typeface="Avenir Next LT Pro" panose="020B0504020202020204" pitchFamily="34" charset="0"/>
              </a:rPr>
              <a:t>Présenter </a:t>
            </a:r>
            <a:r>
              <a:rPr lang="fr-FR" sz="2400" b="1" dirty="0">
                <a:latin typeface="Avenir Next LT Pro" panose="020B0504020202020204" pitchFamily="34" charset="0"/>
              </a:rPr>
              <a:t>les top 30 catégories prioritaires transverses / cœur d’assiette</a:t>
            </a:r>
            <a:r>
              <a:rPr lang="fr-FR" sz="2400" dirty="0">
                <a:latin typeface="Avenir Next LT Pro" panose="020B0504020202020204" pitchFamily="34" charset="0"/>
              </a:rPr>
              <a:t>, véritable colonne vertébrale de l’offre METRO.</a:t>
            </a:r>
            <a:br>
              <a:rPr lang="fr-FR" sz="2400" dirty="0">
                <a:latin typeface="Avenir Next LT Pro" panose="020B0504020202020204" pitchFamily="34" charset="0"/>
              </a:rPr>
            </a:br>
            <a:endParaRPr lang="fr-FR" sz="2400" dirty="0"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dirty="0">
                <a:latin typeface="Avenir Next LT Pro" panose="020B0504020202020204" pitchFamily="34" charset="0"/>
              </a:rPr>
              <a:t>Affirmer la posture de </a:t>
            </a:r>
            <a:r>
              <a:rPr lang="fr-FR" sz="2400" b="1" dirty="0">
                <a:latin typeface="Avenir Next LT Pro" panose="020B0504020202020204" pitchFamily="34" charset="0"/>
              </a:rPr>
              <a:t>partenaire référent sur l’expertise produits</a:t>
            </a:r>
            <a:r>
              <a:rPr lang="fr-FR" sz="2400" dirty="0">
                <a:latin typeface="Avenir Next LT Pro" panose="020B0504020202020204" pitchFamily="34" charset="0"/>
              </a:rPr>
              <a:t>.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298536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84215-1D4B-34C7-935F-120DA3D99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AA54588-0D24-AD19-356A-D1FE54F38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support digital 2026 : </a:t>
            </a:r>
            <a:br>
              <a:rPr lang="fr-FR" dirty="0"/>
            </a:br>
            <a:r>
              <a:rPr lang="fr-FR" dirty="0"/>
              <a:t>un levier stratégique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8AD3B07-86DF-D1DB-43C2-7AB9CD79A010}"/>
              </a:ext>
            </a:extLst>
          </p:cNvPr>
          <p:cNvSpPr txBox="1"/>
          <p:nvPr/>
        </p:nvSpPr>
        <p:spPr>
          <a:xfrm>
            <a:off x="474617" y="1933222"/>
            <a:ext cx="11242766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Fonctions clés du support digital</a:t>
            </a:r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endParaRPr lang="fr-FR" sz="2000" b="1" dirty="0">
              <a:solidFill>
                <a:schemeClr val="bg1"/>
              </a:solidFill>
              <a:highlight>
                <a:srgbClr val="D9117E"/>
              </a:highlight>
              <a:latin typeface="Avenir Next LT Pro" panose="020B05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Outil de conviction pour les clients </a:t>
            </a:r>
            <a:r>
              <a:rPr lang="fr-FR" sz="2400" dirty="0">
                <a:latin typeface="Avenir Next LT Pro" panose="020B0504020202020204" pitchFamily="34" charset="0"/>
              </a:rPr>
              <a:t>: preuve de la largeur, profondeur et qualité de l’offre.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Outil de formation et d’aide à la vente pour les équipes METRO </a:t>
            </a:r>
            <a:r>
              <a:rPr lang="fr-FR" sz="2400" dirty="0">
                <a:latin typeface="Avenir Next LT Pro" panose="020B0504020202020204" pitchFamily="34" charset="0"/>
              </a:rPr>
              <a:t>: argumentaires, visuels, cas d’usage, innovations mises en scène.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FR" sz="2400" b="1" dirty="0">
                <a:latin typeface="Avenir Next LT Pro" panose="020B0504020202020204" pitchFamily="34" charset="0"/>
              </a:rPr>
              <a:t> Expérience interactive </a:t>
            </a:r>
            <a:r>
              <a:rPr lang="fr-FR" sz="2400" dirty="0">
                <a:latin typeface="Avenir Next LT Pro" panose="020B0504020202020204" pitchFamily="34" charset="0"/>
              </a:rPr>
              <a:t>: fiches produits enrichies, vidéos, simulateurs de coût portion/verre, accès rapide à la commande via METRO.fr ou appli.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09610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ABFE8-991F-76CA-B953-1799415ED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B6BE499-A48F-18D7-D7D4-04B2C870E80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légume, nourriture&#10;&#10;Le contenu généré par l’IA peut être incorrect.">
            <a:extLst>
              <a:ext uri="{FF2B5EF4-FFF2-40B4-BE49-F238E27FC236}">
                <a16:creationId xmlns:a16="http://schemas.microsoft.com/office/drawing/2014/main" id="{AA0A93CC-EB36-911D-42B9-E76454020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435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2343B-B1A7-921B-6474-C8F25EF4C5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7ABE0E-F17F-C6FA-3166-9DCDCD6C0B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rouge, Restauration rapid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638CB780-D1C6-F384-49ED-FDB69B93D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913" y="0"/>
            <a:ext cx="5072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87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DBCDE-0893-9B4C-505A-D5BC5FE42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96909D8-916A-00D2-F136-2704243D6E1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menu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EC741B82-94FB-A927-054B-1268F5E2F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81" y="-1"/>
            <a:ext cx="5173823" cy="16548149"/>
          </a:xfrm>
          <a:prstGeom prst="rect">
            <a:avLst/>
          </a:prstGeom>
        </p:spPr>
      </p:pic>
      <p:pic>
        <p:nvPicPr>
          <p:cNvPr id="2" name="Image 1" descr="Une image contenant texte, menu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18E6A67F-4034-2243-86ED-20962397F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308" y="1"/>
            <a:ext cx="2144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122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55871D-A21C-9E4F-F635-B4DBD5079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059CBF2-43E7-9A2C-B32B-2F1BDFDB407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légume, Groupe d’aliments, capture d’écran&#10;&#10;Le contenu généré par l’IA peut être incorrect.">
            <a:extLst>
              <a:ext uri="{FF2B5EF4-FFF2-40B4-BE49-F238E27FC236}">
                <a16:creationId xmlns:a16="http://schemas.microsoft.com/office/drawing/2014/main" id="{6386CA3A-8777-4265-19A6-A025E76BF0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206" y="0"/>
            <a:ext cx="4573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48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5231C-9CD4-60D8-6C9E-1C5480D0C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B5B62C8-180D-EA97-026B-9FE22B2A3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Nouveau nom suggéré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77D5C6B-6095-BE3C-736F-944A13C70DE8}"/>
              </a:ext>
            </a:extLst>
          </p:cNvPr>
          <p:cNvSpPr txBox="1"/>
          <p:nvPr/>
        </p:nvSpPr>
        <p:spPr>
          <a:xfrm>
            <a:off x="300038" y="1382286"/>
            <a:ext cx="1124276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Le nom « Sélection », bien que qualitatif, ne porte pas suffisamment la promesse commerciale et surtout ne véhicule pas clairement l'image prix, qui est un levier stratégique fort du PAC 2026.</a:t>
            </a:r>
          </a:p>
          <a:p>
            <a:br>
              <a:rPr lang="fr-FR" sz="2000" b="1" dirty="0">
                <a:latin typeface="Avenir Next LT Pro" panose="020B0504020202020204" pitchFamily="34" charset="0"/>
              </a:rPr>
            </a:br>
            <a:r>
              <a:rPr lang="fr-FR" sz="2000" b="1" dirty="0">
                <a:latin typeface="Avenir Next LT Pro" panose="020B0504020202020204" pitchFamily="34" charset="0"/>
              </a:rPr>
              <a:t>Objectif du nouveau nom</a:t>
            </a:r>
          </a:p>
          <a:p>
            <a:endParaRPr lang="fr-FR" sz="2000" b="1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Renforcer l'image prix</a:t>
            </a:r>
            <a:r>
              <a:rPr lang="fr-FR" sz="2000" dirty="0">
                <a:latin typeface="Avenir Next LT Pro" panose="020B0504020202020204" pitchFamily="34" charset="0"/>
              </a:rPr>
              <a:t> de METRO.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Clarifier la fonction commerciale</a:t>
            </a:r>
            <a:r>
              <a:rPr lang="fr-FR" sz="2000" dirty="0">
                <a:latin typeface="Avenir Next LT Pro" panose="020B0504020202020204" pitchFamily="34" charset="0"/>
              </a:rPr>
              <a:t> du support (promos, offres, volume…).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Éveiller l’intérêt pro</a:t>
            </a:r>
            <a:r>
              <a:rPr lang="fr-FR" sz="2000" dirty="0">
                <a:latin typeface="Avenir Next LT Pro" panose="020B0504020202020204" pitchFamily="34" charset="0"/>
              </a:rPr>
              <a:t> dès le nom : praticité, rentabilité, efficacité.</a:t>
            </a:r>
            <a:br>
              <a:rPr lang="fr-FR" sz="2000" dirty="0">
                <a:latin typeface="Avenir Next LT Pro" panose="020B0504020202020204" pitchFamily="34" charset="0"/>
              </a:rPr>
            </a:b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b="1" dirty="0">
                <a:latin typeface="Avenir Next LT Pro" panose="020B0504020202020204" pitchFamily="34" charset="0"/>
              </a:rPr>
              <a:t>Créer de la récurrence</a:t>
            </a:r>
            <a:r>
              <a:rPr lang="fr-FR" sz="2000" dirty="0">
                <a:latin typeface="Avenir Next LT Pro" panose="020B0504020202020204" pitchFamily="34" charset="0"/>
              </a:rPr>
              <a:t> et de la reconnaissance (comme un rendez-vous pro).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9500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9DEC90-70F8-F4C1-987E-AFF665EBF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2E66DB-B39B-05E6-AFA7-00F1CF33C5F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capture d’écran, menu, légume&#10;&#10;Le contenu généré par l’IA peut être incorrect.">
            <a:extLst>
              <a:ext uri="{FF2B5EF4-FFF2-40B4-BE49-F238E27FC236}">
                <a16:creationId xmlns:a16="http://schemas.microsoft.com/office/drawing/2014/main" id="{3D03B41C-8206-3EB1-C293-C7CB2B990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4032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F62E6E-72F1-18FB-8E62-80D61CC20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FA0D31-3466-0C13-0DC5-A77A0FA69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fruit, capture d’écran, Groupe d’aliments&#10;&#10;Le contenu généré par l’IA peut être incorrect.">
            <a:extLst>
              <a:ext uri="{FF2B5EF4-FFF2-40B4-BE49-F238E27FC236}">
                <a16:creationId xmlns:a16="http://schemas.microsoft.com/office/drawing/2014/main" id="{48C7E3F4-F45A-4A1C-F4E8-15EB13041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8813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01BF6-0947-E487-FC7C-8BD316922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F936E8B-90AB-3111-70B0-F9664ED09E9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BDB0276C-A975-3E90-F2CA-3E03E15C4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721" y="0"/>
            <a:ext cx="96985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0739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86BFC-0DE4-0CC1-A3D5-BBE584045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16F734A-0327-D355-4134-312D3F713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Next </a:t>
            </a:r>
            <a:r>
              <a:rPr lang="fr-FR" dirty="0" err="1"/>
              <a:t>Step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4343F24-9F5B-F795-CC51-A3F8AF00C4B9}"/>
              </a:ext>
            </a:extLst>
          </p:cNvPr>
          <p:cNvSpPr txBox="1"/>
          <p:nvPr/>
        </p:nvSpPr>
        <p:spPr>
          <a:xfrm>
            <a:off x="404541" y="1490007"/>
            <a:ext cx="11242766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latin typeface="Avenir Next LT Pro" panose="020B0504020202020204" pitchFamily="34" charset="0"/>
              </a:rPr>
              <a:t>Optimisation &amp; finalisation 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graphique de l’outil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&gt;&gt;19 septembre</a:t>
            </a: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2000" dirty="0">
                <a:latin typeface="Avenir Next LT Pro" panose="020B0504020202020204" pitchFamily="34" charset="0"/>
              </a:rPr>
              <a:t>Développement technique de l’outil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+ intégration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&gt;&gt;22 septembre au 17 octobre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Listing contenu produits &amp; shooting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&gt;&gt;15 septembre au 17 octobre</a:t>
            </a:r>
            <a:br>
              <a:rPr lang="fr-FR" dirty="0">
                <a:latin typeface="Avenir Next LT Pro" panose="020B0504020202020204" pitchFamily="34" charset="0"/>
              </a:rPr>
            </a:b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En ligne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&gt;&gt; 22 octobre</a:t>
            </a: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 descr="Une image contenant texte, légume, nourriture&#10;&#10;Le contenu généré par l’IA peut être incorrect.">
            <a:extLst>
              <a:ext uri="{FF2B5EF4-FFF2-40B4-BE49-F238E27FC236}">
                <a16:creationId xmlns:a16="http://schemas.microsoft.com/office/drawing/2014/main" id="{0D142853-1EE9-FEE7-E5AF-BBB7D16E4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499" y="1324388"/>
            <a:ext cx="6277501" cy="439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93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6B8C96-F01E-3572-190C-BDFCEBBA46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V1</a:t>
            </a:r>
          </a:p>
        </p:txBody>
      </p:sp>
    </p:spTree>
    <p:extLst>
      <p:ext uri="{BB962C8B-B14F-4D97-AF65-F5344CB8AC3E}">
        <p14:creationId xmlns:p14="http://schemas.microsoft.com/office/powerpoint/2010/main" val="8964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1F9A7ED-FB48-A336-DCF7-517694D42A6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Impression, étiquette&#10;&#10;Le contenu généré par l’IA peut être incorrect.">
            <a:extLst>
              <a:ext uri="{FF2B5EF4-FFF2-40B4-BE49-F238E27FC236}">
                <a16:creationId xmlns:a16="http://schemas.microsoft.com/office/drawing/2014/main" id="{8183CD2B-CBCB-AE24-DAAE-4822856C0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83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BDBA5-B9DE-2112-19CE-294DB949A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662727A-EC0F-C3CB-D837-E37C6A400C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pprovisionnement général&#10;&#10;Le contenu généré par l’IA peut être incorrect.">
            <a:extLst>
              <a:ext uri="{FF2B5EF4-FFF2-40B4-BE49-F238E27FC236}">
                <a16:creationId xmlns:a16="http://schemas.microsoft.com/office/drawing/2014/main" id="{AAAF38BC-C313-0AD6-326E-99B7A2354B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1" y="0"/>
            <a:ext cx="93518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6471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26109</TotalTime>
  <Words>540</Words>
  <Application>Microsoft Office PowerPoint</Application>
  <PresentationFormat>Grand écran</PresentationFormat>
  <Paragraphs>68</Paragraphs>
  <Slides>63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63</vt:i4>
      </vt:variant>
    </vt:vector>
  </HeadingPairs>
  <TitlesOfParts>
    <vt:vector size="71" baseType="lpstr">
      <vt:lpstr>Calibri</vt:lpstr>
      <vt:lpstr>Arial</vt:lpstr>
      <vt:lpstr>Wingdings</vt:lpstr>
      <vt:lpstr>Avenir Next LT Pro</vt:lpstr>
      <vt:lpstr>Police système Courant</vt:lpstr>
      <vt:lpstr>Tahoma</vt:lpstr>
      <vt:lpstr>Georgia</vt:lpstr>
      <vt:lpstr>1_Thème LNB</vt:lpstr>
      <vt:lpstr>PAC 2026 Evolution et nouveau support -Focus Sélection &amp; Cœur d’assiette-  </vt:lpstr>
      <vt:lpstr>Contexte PAC 26</vt:lpstr>
      <vt:lpstr>Objectifs de la communication commerciale</vt:lpstr>
      <vt:lpstr>Evolution des supports commerciaux</vt:lpstr>
      <vt:lpstr>Support #SELECTION repensé</vt:lpstr>
      <vt:lpstr>Nouveau nom suggéré</vt:lpstr>
      <vt:lpstr>V1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V2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V3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V4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Recap</vt:lpstr>
      <vt:lpstr>Présentation PowerPoint</vt:lpstr>
      <vt:lpstr>Intérieur  V°Contours</vt:lpstr>
      <vt:lpstr>Présentation PowerPoint</vt:lpstr>
      <vt:lpstr>Présentation PowerPoint</vt:lpstr>
      <vt:lpstr>Présentation PowerPoint</vt:lpstr>
      <vt:lpstr>Présentation PowerPoint</vt:lpstr>
      <vt:lpstr>Détails  pages intérieures</vt:lpstr>
      <vt:lpstr>Présentation PowerPoint</vt:lpstr>
      <vt:lpstr>Présentation PowerPoint</vt:lpstr>
      <vt:lpstr>Présentation PowerPoint</vt:lpstr>
      <vt:lpstr>Présentation PowerPoint</vt:lpstr>
      <vt:lpstr>Intérieur  V°Pola</vt:lpstr>
      <vt:lpstr>Présentation PowerPoint</vt:lpstr>
      <vt:lpstr>Présentation PowerPoint</vt:lpstr>
      <vt:lpstr>Présentation PowerPoint</vt:lpstr>
      <vt:lpstr>Présentation PowerPoint</vt:lpstr>
      <vt:lpstr>Détails  pages intérieures</vt:lpstr>
      <vt:lpstr>Présentation PowerPoint</vt:lpstr>
      <vt:lpstr>Présentation PowerPoint</vt:lpstr>
      <vt:lpstr>Présentation PowerPoint</vt:lpstr>
      <vt:lpstr>Présentation PowerPoint</vt:lpstr>
      <vt:lpstr>Création levier digital Force de vente</vt:lpstr>
      <vt:lpstr>Nouveau support digital 2026 :  un levier stratégique</vt:lpstr>
      <vt:lpstr>Nouveau support digital 2026 :  un levier stratégique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Next Step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131</cp:revision>
  <cp:lastPrinted>2022-07-05T07:32:58Z</cp:lastPrinted>
  <dcterms:created xsi:type="dcterms:W3CDTF">2023-04-17T13:19:25Z</dcterms:created>
  <dcterms:modified xsi:type="dcterms:W3CDTF">2025-08-25T15:27:29Z</dcterms:modified>
  <cp:category/>
</cp:coreProperties>
</file>