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72"/>
  </p:notesMasterIdLst>
  <p:sldIdLst>
    <p:sldId id="258" r:id="rId5"/>
    <p:sldId id="2126" r:id="rId6"/>
    <p:sldId id="2144" r:id="rId7"/>
    <p:sldId id="2145" r:id="rId8"/>
    <p:sldId id="2146" r:id="rId9"/>
    <p:sldId id="2147" r:id="rId10"/>
    <p:sldId id="1960" r:id="rId11"/>
    <p:sldId id="2148" r:id="rId12"/>
    <p:sldId id="2149" r:id="rId13"/>
    <p:sldId id="2150" r:id="rId14"/>
    <p:sldId id="2127" r:id="rId15"/>
    <p:sldId id="1911" r:id="rId16"/>
    <p:sldId id="1914" r:id="rId17"/>
    <p:sldId id="1950" r:id="rId18"/>
    <p:sldId id="1948" r:id="rId19"/>
    <p:sldId id="1951" r:id="rId20"/>
    <p:sldId id="1930" r:id="rId21"/>
    <p:sldId id="1931" r:id="rId22"/>
    <p:sldId id="1932" r:id="rId23"/>
    <p:sldId id="1949" r:id="rId24"/>
    <p:sldId id="1915" r:id="rId25"/>
    <p:sldId id="1933" r:id="rId26"/>
    <p:sldId id="1913" r:id="rId27"/>
    <p:sldId id="2158" r:id="rId28"/>
    <p:sldId id="1939" r:id="rId29"/>
    <p:sldId id="1940" r:id="rId30"/>
    <p:sldId id="1942" r:id="rId31"/>
    <p:sldId id="1941" r:id="rId32"/>
    <p:sldId id="1943" r:id="rId33"/>
    <p:sldId id="2159" r:id="rId34"/>
    <p:sldId id="1944" r:id="rId35"/>
    <p:sldId id="1946" r:id="rId36"/>
    <p:sldId id="1947" r:id="rId37"/>
    <p:sldId id="1945" r:id="rId38"/>
    <p:sldId id="2154" r:id="rId39"/>
    <p:sldId id="1916" r:id="rId40"/>
    <p:sldId id="1926" r:id="rId41"/>
    <p:sldId id="2155" r:id="rId42"/>
    <p:sldId id="1952" r:id="rId43"/>
    <p:sldId id="1953" r:id="rId44"/>
    <p:sldId id="1954" r:id="rId45"/>
    <p:sldId id="1955" r:id="rId46"/>
    <p:sldId id="1956" r:id="rId47"/>
    <p:sldId id="2152" r:id="rId48"/>
    <p:sldId id="2156" r:id="rId49"/>
    <p:sldId id="1924" r:id="rId50"/>
    <p:sldId id="1925" r:id="rId51"/>
    <p:sldId id="2157" r:id="rId52"/>
    <p:sldId id="1957" r:id="rId53"/>
    <p:sldId id="1958" r:id="rId54"/>
    <p:sldId id="1959" r:id="rId55"/>
    <p:sldId id="2151" r:id="rId56"/>
    <p:sldId id="2153" r:id="rId57"/>
    <p:sldId id="1912" r:id="rId58"/>
    <p:sldId id="1896" r:id="rId59"/>
    <p:sldId id="1901" r:id="rId60"/>
    <p:sldId id="1902" r:id="rId61"/>
    <p:sldId id="1897" r:id="rId62"/>
    <p:sldId id="1898" r:id="rId63"/>
    <p:sldId id="1899" r:id="rId64"/>
    <p:sldId id="1900" r:id="rId65"/>
    <p:sldId id="1903" r:id="rId66"/>
    <p:sldId id="2160" r:id="rId67"/>
    <p:sldId id="2161" r:id="rId68"/>
    <p:sldId id="2166" r:id="rId69"/>
    <p:sldId id="2162" r:id="rId70"/>
    <p:sldId id="271" r:id="rId71"/>
  </p:sldIdLst>
  <p:sldSz cx="12192000" cy="6858000"/>
  <p:notesSz cx="6797675" cy="9926638"/>
  <p:embeddedFontLst>
    <p:embeddedFont>
      <p:font typeface="Avenir Next LT Pro" panose="020B0504020202020204" pitchFamily="34" charset="0"/>
      <p:regular r:id="rId73"/>
      <p:bold r:id="rId74"/>
      <p:italic r:id="rId75"/>
      <p:boldItalic r:id="rId76"/>
    </p:embeddedFont>
    <p:embeddedFont>
      <p:font typeface="CA Metro" panose="020B0604020202020204" charset="0"/>
      <p:regular r:id="rId77"/>
      <p:bold r:id="rId78"/>
    </p:embeddedFont>
    <p:embeddedFont>
      <p:font typeface="Helvetica" panose="020B0604020202020204" pitchFamily="34" charset="0"/>
      <p:regular r:id="rId79"/>
      <p:bold r:id="rId80"/>
      <p:italic r:id="rId81"/>
      <p:boldItalic r:id="rId8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E600"/>
    <a:srgbClr val="00B050"/>
    <a:srgbClr val="FF0000"/>
    <a:srgbClr val="FFFFFF"/>
    <a:srgbClr val="004282"/>
    <a:srgbClr val="292929"/>
    <a:srgbClr val="FF9900"/>
    <a:srgbClr val="002B69"/>
    <a:srgbClr val="5D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55" autoAdjust="0"/>
    <p:restoredTop sz="94576" autoAdjust="0"/>
  </p:normalViewPr>
  <p:slideViewPr>
    <p:cSldViewPr snapToGrid="0">
      <p:cViewPr varScale="1">
        <p:scale>
          <a:sx n="51" d="100"/>
          <a:sy n="51" d="100"/>
        </p:scale>
        <p:origin x="62" y="7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viewProps" Target="view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font" Target="fonts/font2.fntdata"/><Relationship Id="rId79" Type="http://schemas.openxmlformats.org/officeDocument/2006/relationships/font" Target="fonts/font7.fntdata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font" Target="fonts/font5.fntdata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8.fntdata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font" Target="fonts/font3.fntdata"/><Relationship Id="rId83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font" Target="fonts/font1.fntdata"/><Relationship Id="rId78" Type="http://schemas.openxmlformats.org/officeDocument/2006/relationships/font" Target="fonts/font6.fntdata"/><Relationship Id="rId81" Type="http://schemas.openxmlformats.org/officeDocument/2006/relationships/font" Target="fonts/font9.fntdata"/><Relationship Id="rId86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font" Target="fonts/font4.fntdata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61" Type="http://schemas.openxmlformats.org/officeDocument/2006/relationships/slide" Target="slides/slide57.xml"/><Relationship Id="rId82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18/09/2024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2484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351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8728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1478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77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4126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9855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3310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3960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9109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994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336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298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8452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4174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5320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8851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9372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8938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9748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0052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330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075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5572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8257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7588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5740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9999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0478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2710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2083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3698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59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712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3892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03355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27443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09268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29798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89702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0528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34474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573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126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395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255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469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272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18/09/2024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565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8969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18.09.2024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harrette à bras, chaussures, panier, transport&#10;&#10;Description générée automatiquement">
            <a:extLst>
              <a:ext uri="{FF2B5EF4-FFF2-40B4-BE49-F238E27FC236}">
                <a16:creationId xmlns:a16="http://schemas.microsoft.com/office/drawing/2014/main" id="{01357DFE-C500-2A30-F1FD-A5A25CC0D2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1999" cy="6275329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18.09.2024</a:t>
            </a:fld>
            <a:endParaRPr lang="de-DE"/>
          </a:p>
        </p:txBody>
      </p:sp>
    </p:spTree>
    <p:custDataLst>
      <p:tags r:id="rId14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2" r:id="rId11"/>
    <p:sldLayoutId id="214748368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6.png"/><Relationship Id="rId9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jp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jp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g"/><Relationship Id="rId5" Type="http://schemas.openxmlformats.org/officeDocument/2006/relationships/image" Target="../media/image26.jp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g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jpg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jpg"/><Relationship Id="rId4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jpg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jpg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jpg"/><Relationship Id="rId4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jpg"/><Relationship Id="rId5" Type="http://schemas.openxmlformats.org/officeDocument/2006/relationships/image" Target="../media/image34.jpg"/><Relationship Id="rId4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jpg"/><Relationship Id="rId4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jpg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jpg"/><Relationship Id="rId4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jpg"/><Relationship Id="rId4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g"/><Relationship Id="rId4" Type="http://schemas.openxmlformats.org/officeDocument/2006/relationships/image" Target="../media/image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jpg"/><Relationship Id="rId4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jpg"/><Relationship Id="rId4" Type="http://schemas.openxmlformats.org/officeDocument/2006/relationships/image" Target="../media/image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jpg"/><Relationship Id="rId4" Type="http://schemas.openxmlformats.org/officeDocument/2006/relationships/image" Target="../media/image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jp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g"/><Relationship Id="rId4" Type="http://schemas.openxmlformats.org/officeDocument/2006/relationships/image" Target="../media/image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6.jpg"/><Relationship Id="rId4" Type="http://schemas.openxmlformats.org/officeDocument/2006/relationships/image" Target="../media/image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jpg"/><Relationship Id="rId4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jpeg"/><Relationship Id="rId4" Type="http://schemas.openxmlformats.org/officeDocument/2006/relationships/image" Target="../media/image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jpeg"/><Relationship Id="rId4" Type="http://schemas.openxmlformats.org/officeDocument/2006/relationships/image" Target="../media/image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jpeg"/><Relationship Id="rId4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86148" y="4450084"/>
            <a:ext cx="9419703" cy="2100345"/>
          </a:xfrm>
        </p:spPr>
        <p:txBody>
          <a:bodyPr/>
          <a:lstStyle/>
          <a:p>
            <a:r>
              <a:rPr lang="fr-FR" dirty="0"/>
              <a:t>PAC 2025</a:t>
            </a:r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493704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Nos PARTIS PRIS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523333" y="1406776"/>
            <a:ext cx="11145334" cy="434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Mise en avant des solutions dans les guides</a:t>
            </a:r>
            <a:br>
              <a:rPr lang="fr-FR" sz="2400" b="1" dirty="0">
                <a:latin typeface="Avenir Next LT Pro" panose="020B0504020202020204" pitchFamily="34" charset="0"/>
              </a:rPr>
            </a:br>
            <a:endParaRPr lang="fr-FR" sz="2400" b="1" dirty="0">
              <a:latin typeface="Avenir Next LT Pro" panose="020B0504020202020204" pitchFamily="34" charset="0"/>
            </a:endParaRPr>
          </a:p>
          <a:p>
            <a:pPr algn="l"/>
            <a:r>
              <a:rPr lang="fr-FR" sz="2400" b="1" dirty="0">
                <a:latin typeface="Avenir Next LT Pro" panose="020B0504020202020204" pitchFamily="34" charset="0"/>
              </a:rPr>
              <a:t>Présence accrue des solutions : </a:t>
            </a:r>
            <a:r>
              <a:rPr lang="fr-FR" sz="2400" dirty="0">
                <a:latin typeface="Avenir Next LT Pro" panose="020B0504020202020204" pitchFamily="34" charset="0"/>
              </a:rPr>
              <a:t>Ajouter des onglets spécifiques pour faire émerger les solutions proposées dans chaque guide afin de faciliter l'accès pour les clients.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227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ITEMS CREATIFS CLES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22592" y="2071793"/>
            <a:ext cx="10546816" cy="312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fr-FR" sz="32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#MODERNITE</a:t>
            </a:r>
            <a:br>
              <a:rPr lang="fr-FR" sz="32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sz="32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#STORYTELLING</a:t>
            </a:r>
          </a:p>
          <a:p>
            <a:pPr>
              <a:lnSpc>
                <a:spcPct val="200000"/>
              </a:lnSpc>
            </a:pPr>
            <a:r>
              <a:rPr lang="fr-FR" sz="32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#TENDANCE</a:t>
            </a:r>
            <a:br>
              <a:rPr lang="fr-FR" sz="32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sz="32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#COHERENCE</a:t>
            </a:r>
            <a:b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</a:t>
            </a:r>
            <a:endParaRPr lang="fr-FR" sz="6000" dirty="0">
              <a:latin typeface="Avenir Next LT Pro" panose="020B0504020202020204" pitchFamily="34" charset="0"/>
              <a:cs typeface="Avenir Black" panose="020B0803020203020204" pitchFamily="34" charset="-78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59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4B2CA75-20A8-6256-1010-A078DE105A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#selectionpromos</a:t>
            </a:r>
            <a:endParaRPr lang="fr-FR" dirty="0"/>
          </a:p>
        </p:txBody>
      </p: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E284D20A-6027-30E8-8FB7-CC26C26A9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880" y="3937376"/>
            <a:ext cx="1628240" cy="13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809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 descr="Une image contenant texte, bouteille, boisson, Bouteille en verre&#10;&#10;Description générée automatiquement">
            <a:extLst>
              <a:ext uri="{FF2B5EF4-FFF2-40B4-BE49-F238E27FC236}">
                <a16:creationId xmlns:a16="http://schemas.microsoft.com/office/drawing/2014/main" id="{3345C339-D892-D4A2-D744-82DBF8DA63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3738889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02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 descr="Une image contenant texte, bouteille, boisson, Bouteille en verre&#10;&#10;Description générée automatiquement">
            <a:extLst>
              <a:ext uri="{FF2B5EF4-FFF2-40B4-BE49-F238E27FC236}">
                <a16:creationId xmlns:a16="http://schemas.microsoft.com/office/drawing/2014/main" id="{3345C339-D892-D4A2-D744-82DBF8DA63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009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capture d’écran, affiche, Marque&#10;&#10;Description générée automatiquement">
            <a:extLst>
              <a:ext uri="{FF2B5EF4-FFF2-40B4-BE49-F238E27FC236}">
                <a16:creationId xmlns:a16="http://schemas.microsoft.com/office/drawing/2014/main" id="{49A97F57-6665-A1F8-4D7B-A9F17C8D50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204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capture d’écran, affiche, Marque&#10;&#10;Description générée automatiquement">
            <a:extLst>
              <a:ext uri="{FF2B5EF4-FFF2-40B4-BE49-F238E27FC236}">
                <a16:creationId xmlns:a16="http://schemas.microsoft.com/office/drawing/2014/main" id="{49A97F57-6665-A1F8-4D7B-A9F17C8D50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6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capture d’écran, nourriture&#10;&#10;Description générée automatiquement">
            <a:extLst>
              <a:ext uri="{FF2B5EF4-FFF2-40B4-BE49-F238E27FC236}">
                <a16:creationId xmlns:a16="http://schemas.microsoft.com/office/drawing/2014/main" id="{EC9C3F3E-B8C2-7B47-F322-33147C792E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19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&#10;&#10;Description générée automatiquement">
            <a:extLst>
              <a:ext uri="{FF2B5EF4-FFF2-40B4-BE49-F238E27FC236}">
                <a16:creationId xmlns:a16="http://schemas.microsoft.com/office/drawing/2014/main" id="{61BE2F4C-2E8A-44AE-5189-9CED83A689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975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nourriture&#10;&#10;Description générée automatiquement">
            <a:extLst>
              <a:ext uri="{FF2B5EF4-FFF2-40B4-BE49-F238E27FC236}">
                <a16:creationId xmlns:a16="http://schemas.microsoft.com/office/drawing/2014/main" id="{D377B4B2-5CA3-6FCE-2D81-CA1D11F2C0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218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 PAC 2025 #1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1007875" y="1606281"/>
            <a:ext cx="10546816" cy="312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i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Renforcement de l'expertise et de la différenciation : </a:t>
            </a:r>
            <a: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Positionner METRO comme un partenaire incontournable grâce à des solutions métiers personnalisées et une approche de conseil renforcée pour fidéliser les clients.</a:t>
            </a:r>
            <a:endParaRPr lang="fr-FR" sz="6000" dirty="0">
              <a:latin typeface="Avenir Next LT Pro" panose="020B0504020202020204" pitchFamily="34" charset="0"/>
              <a:cs typeface="Avenir Black" panose="020B0803020203020204" pitchFamily="34" charset="-78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803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boisson gazeuse, boisson, bouteille&#10;&#10;Description générée automatiquement">
            <a:extLst>
              <a:ext uri="{FF2B5EF4-FFF2-40B4-BE49-F238E27FC236}">
                <a16:creationId xmlns:a16="http://schemas.microsoft.com/office/drawing/2014/main" id="{B0FFFAC8-BB62-6ACE-E67A-09A094C3EF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8175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capture d’écran, Snack, nourriture&#10;&#10;Description générée automatiquement">
            <a:extLst>
              <a:ext uri="{FF2B5EF4-FFF2-40B4-BE49-F238E27FC236}">
                <a16:creationId xmlns:a16="http://schemas.microsoft.com/office/drawing/2014/main" id="{452BCA17-3D44-3C39-9CFB-5CF5A9AE68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15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capture d’écran, jaune&#10;&#10;Description générée automatiquement">
            <a:extLst>
              <a:ext uri="{FF2B5EF4-FFF2-40B4-BE49-F238E27FC236}">
                <a16:creationId xmlns:a16="http://schemas.microsoft.com/office/drawing/2014/main" id="{2C51BDAE-243E-63DF-043F-41AC1BB6D1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64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4B2CA75-20A8-6256-1010-A078DE105A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GUIDES</a:t>
            </a:r>
            <a:endParaRPr lang="fr-FR" dirty="0"/>
          </a:p>
        </p:txBody>
      </p: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E284D20A-6027-30E8-8FB7-CC26C26A9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880" y="3937376"/>
            <a:ext cx="1628240" cy="13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662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939EB0-AB1A-8557-B208-A0209252EB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Axe</a:t>
            </a:r>
          </a:p>
          <a:p>
            <a:r>
              <a:rPr lang="fr-FR"/>
              <a:t>#focus saveurs 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09436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nourriture, Restauration rapide, menu&#10;&#10;Description générée automatiquement">
            <a:extLst>
              <a:ext uri="{FF2B5EF4-FFF2-40B4-BE49-F238E27FC236}">
                <a16:creationId xmlns:a16="http://schemas.microsoft.com/office/drawing/2014/main" id="{6BAAF9C9-C30E-301C-4817-EE7E37DE39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78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vaisselle, nourriture, boisson&#10;&#10;Description générée automatiquement">
            <a:extLst>
              <a:ext uri="{FF2B5EF4-FFF2-40B4-BE49-F238E27FC236}">
                <a16:creationId xmlns:a16="http://schemas.microsoft.com/office/drawing/2014/main" id="{04200D3C-05EA-5BC4-B14C-2DA5DF5BF6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4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ourriture, Snack&#10;&#10;Description générée automatiquement">
            <a:extLst>
              <a:ext uri="{FF2B5EF4-FFF2-40B4-BE49-F238E27FC236}">
                <a16:creationId xmlns:a16="http://schemas.microsoft.com/office/drawing/2014/main" id="{EE420246-3941-2861-4DA2-E4358ADE32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9773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légume, nourriture, recette&#10;&#10;Description générée automatiquement">
            <a:extLst>
              <a:ext uri="{FF2B5EF4-FFF2-40B4-BE49-F238E27FC236}">
                <a16:creationId xmlns:a16="http://schemas.microsoft.com/office/drawing/2014/main" id="{1094F705-78F2-6FA3-BB77-F61D43B06B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3877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ruit, pomme, nourriture&#10;&#10;Description générée automatiquement">
            <a:extLst>
              <a:ext uri="{FF2B5EF4-FFF2-40B4-BE49-F238E27FC236}">
                <a16:creationId xmlns:a16="http://schemas.microsoft.com/office/drawing/2014/main" id="{17A91264-DE82-AF34-4CEB-A4BEDB5BB9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12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 PAC 2025 #2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1007875" y="1606281"/>
            <a:ext cx="10546816" cy="312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i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Optimisation de l'offre multicanal : </a:t>
            </a:r>
            <a:b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Développer l'</a:t>
            </a:r>
            <a:r>
              <a:rPr lang="fr-FR" sz="3200" dirty="0" err="1">
                <a:latin typeface="Avenir Next LT Pro" panose="020B0504020202020204" pitchFamily="34" charset="0"/>
                <a:cs typeface="Avenir Black" panose="020B0803020203020204" pitchFamily="34" charset="-78"/>
              </a:rPr>
              <a:t>omnicanalité</a:t>
            </a:r>
            <a: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avec des solutions personnalisées, des services digitaux intégrés et une synergie entre le physique et le digital pour améliorer l'expérience client.</a:t>
            </a:r>
            <a:endParaRPr lang="fr-FR" sz="6000" dirty="0">
              <a:latin typeface="Avenir Next LT Pro" panose="020B0504020202020204" pitchFamily="34" charset="0"/>
              <a:cs typeface="Avenir Black" panose="020B0803020203020204" pitchFamily="34" charset="-78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794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vaisselle, nourriture, boisson&#10;&#10;Description générée automatiquement">
            <a:extLst>
              <a:ext uri="{FF2B5EF4-FFF2-40B4-BE49-F238E27FC236}">
                <a16:creationId xmlns:a16="http://schemas.microsoft.com/office/drawing/2014/main" id="{FDC90A92-3187-5C68-1D4C-D098FF67C0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472" y="112183"/>
            <a:ext cx="2339439" cy="3275412"/>
          </a:xfrm>
          <a:prstGeom prst="rect">
            <a:avLst/>
          </a:prstGeom>
        </p:spPr>
      </p:pic>
      <p:pic>
        <p:nvPicPr>
          <p:cNvPr id="10" name="Image 9" descr="Une image contenant texte, nourriture, Snack&#10;&#10;Description générée automatiquement">
            <a:extLst>
              <a:ext uri="{FF2B5EF4-FFF2-40B4-BE49-F238E27FC236}">
                <a16:creationId xmlns:a16="http://schemas.microsoft.com/office/drawing/2014/main" id="{8E89596B-7935-F654-BA8B-41B9E8E223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287" y="112182"/>
            <a:ext cx="2339439" cy="3275412"/>
          </a:xfrm>
          <a:prstGeom prst="rect">
            <a:avLst/>
          </a:prstGeom>
        </p:spPr>
      </p:pic>
      <p:pic>
        <p:nvPicPr>
          <p:cNvPr id="11" name="Image 10" descr="Une image contenant texte, fruit, pomme, nourriture&#10;&#10;Description générée automatiquement">
            <a:extLst>
              <a:ext uri="{FF2B5EF4-FFF2-40B4-BE49-F238E27FC236}">
                <a16:creationId xmlns:a16="http://schemas.microsoft.com/office/drawing/2014/main" id="{0318849C-7428-0B1F-1672-AFE1905A99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830" y="3485091"/>
            <a:ext cx="2339439" cy="3275412"/>
          </a:xfrm>
          <a:prstGeom prst="rect">
            <a:avLst/>
          </a:prstGeom>
        </p:spPr>
      </p:pic>
      <p:pic>
        <p:nvPicPr>
          <p:cNvPr id="13" name="Image 12" descr="Une image contenant texte, nourriture, Restauration rapide, menu&#10;&#10;Description générée automatiquement">
            <a:extLst>
              <a:ext uri="{FF2B5EF4-FFF2-40B4-BE49-F238E27FC236}">
                <a16:creationId xmlns:a16="http://schemas.microsoft.com/office/drawing/2014/main" id="{9CA6B4D5-9A2F-E5B2-E9CA-BDC674015E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273" y="140395"/>
            <a:ext cx="2339439" cy="3275412"/>
          </a:xfrm>
          <a:prstGeom prst="rect">
            <a:avLst/>
          </a:prstGeom>
        </p:spPr>
      </p:pic>
      <p:pic>
        <p:nvPicPr>
          <p:cNvPr id="14" name="Image 13" descr="Une image contenant texte, légume, nourriture, recette&#10;&#10;Description générée automatiquement">
            <a:extLst>
              <a:ext uri="{FF2B5EF4-FFF2-40B4-BE49-F238E27FC236}">
                <a16:creationId xmlns:a16="http://schemas.microsoft.com/office/drawing/2014/main" id="{E9F06BD1-132E-4536-1502-DEEF8E0E3F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006" y="3504257"/>
            <a:ext cx="2339439" cy="327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7966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capture d’écran, nourriture&#10;&#10;Description générée automatiquement">
            <a:extLst>
              <a:ext uri="{FF2B5EF4-FFF2-40B4-BE49-F238E27FC236}">
                <a16:creationId xmlns:a16="http://schemas.microsoft.com/office/drawing/2014/main" id="{FCDACC0D-33DD-90AC-65AF-DACA5351AB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873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stauration rapide, hamburger, menu&#10;&#10;Description générée automatiquement">
            <a:extLst>
              <a:ext uri="{FF2B5EF4-FFF2-40B4-BE49-F238E27FC236}">
                <a16:creationId xmlns:a16="http://schemas.microsoft.com/office/drawing/2014/main" id="{B24A9792-B6B3-B421-BFDB-466DD43E77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358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ourriture, salade, menu&#10;&#10;Description générée automatiquement">
            <a:extLst>
              <a:ext uri="{FF2B5EF4-FFF2-40B4-BE49-F238E27FC236}">
                <a16:creationId xmlns:a16="http://schemas.microsoft.com/office/drawing/2014/main" id="{A026A100-F2F3-D6B9-8E0B-1373D19EA7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7010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ruit, Fraises, Aliments naturels&#10;&#10;Description générée automatiquement">
            <a:extLst>
              <a:ext uri="{FF2B5EF4-FFF2-40B4-BE49-F238E27FC236}">
                <a16:creationId xmlns:a16="http://schemas.microsoft.com/office/drawing/2014/main" id="{5C3C26A1-CFA6-88D4-2851-2D92683AFC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8275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939EB0-AB1A-8557-B208-A0209252EB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Axe </a:t>
            </a:r>
          </a:p>
          <a:p>
            <a:r>
              <a:rPr lang="fr-FR" dirty="0"/>
              <a:t>#foodboard</a:t>
            </a:r>
          </a:p>
        </p:txBody>
      </p:sp>
    </p:spTree>
    <p:extLst>
      <p:ext uri="{BB962C8B-B14F-4D97-AF65-F5344CB8AC3E}">
        <p14:creationId xmlns:p14="http://schemas.microsoft.com/office/powerpoint/2010/main" val="11330017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nourriture, repas, Restauration rapide&#10;&#10;Description générée automatiquement">
            <a:extLst>
              <a:ext uri="{FF2B5EF4-FFF2-40B4-BE49-F238E27FC236}">
                <a16:creationId xmlns:a16="http://schemas.microsoft.com/office/drawing/2014/main" id="{A7538D89-2BDC-F529-1C97-5D5BEEA23D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863" y="-15509"/>
            <a:ext cx="5070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0497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Restauration rapide, menu, nourriture&#10;&#10;Description générée automatiquement">
            <a:extLst>
              <a:ext uri="{FF2B5EF4-FFF2-40B4-BE49-F238E27FC236}">
                <a16:creationId xmlns:a16="http://schemas.microsoft.com/office/drawing/2014/main" id="{74F06AFB-B74E-F31E-D480-31C12A6B52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863" y="0"/>
            <a:ext cx="5070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4256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Restauration rapide, menu, nourriture&#10;&#10;Description générée automatiquement">
            <a:extLst>
              <a:ext uri="{FF2B5EF4-FFF2-40B4-BE49-F238E27FC236}">
                <a16:creationId xmlns:a16="http://schemas.microsoft.com/office/drawing/2014/main" id="{74F06AFB-B74E-F31E-D480-31C12A6B52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129" y="15509"/>
            <a:ext cx="5070274" cy="6858000"/>
          </a:xfrm>
          <a:prstGeom prst="rect">
            <a:avLst/>
          </a:prstGeom>
        </p:spPr>
      </p:pic>
      <p:pic>
        <p:nvPicPr>
          <p:cNvPr id="11" name="Image 10" descr="Une image contenant texte, nourriture, repas, Restauration rapide&#10;&#10;Description générée automatiquement">
            <a:extLst>
              <a:ext uri="{FF2B5EF4-FFF2-40B4-BE49-F238E27FC236}">
                <a16:creationId xmlns:a16="http://schemas.microsoft.com/office/drawing/2014/main" id="{0DCF94F8-B127-AECA-84BC-9DA1551F3B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48" y="15509"/>
            <a:ext cx="5070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788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Restauration rapide, sandwich, menu&#10;&#10;Description générée automatiquement">
            <a:extLst>
              <a:ext uri="{FF2B5EF4-FFF2-40B4-BE49-F238E27FC236}">
                <a16:creationId xmlns:a16="http://schemas.microsoft.com/office/drawing/2014/main" id="{90D7C922-C23C-94C3-5A37-8A56C07BAE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988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 PAC 2025 #3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1007875" y="1606281"/>
            <a:ext cx="10546816" cy="312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i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Promotion des produits responsables et locaux : </a:t>
            </a:r>
            <a:b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Valoriser les offres locales et durables  pour répondre aux attentes des consommateurs en matière de qualité et de responsabilité sociale et environnementale (RSE).</a:t>
            </a:r>
            <a:endParaRPr lang="fr-FR" sz="6000" dirty="0">
              <a:latin typeface="Avenir Next LT Pro" panose="020B0504020202020204" pitchFamily="34" charset="0"/>
              <a:cs typeface="Avenir Black" panose="020B0803020203020204" pitchFamily="34" charset="-78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7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Restauration rapide, repas&#10;&#10;Description générée automatiquement">
            <a:extLst>
              <a:ext uri="{FF2B5EF4-FFF2-40B4-BE49-F238E27FC236}">
                <a16:creationId xmlns:a16="http://schemas.microsoft.com/office/drawing/2014/main" id="{22AB3DFE-48DA-7A04-FBEE-5B71A072C8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02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repas, Restauration rapide&#10;&#10;Description générée automatiquement">
            <a:extLst>
              <a:ext uri="{FF2B5EF4-FFF2-40B4-BE49-F238E27FC236}">
                <a16:creationId xmlns:a16="http://schemas.microsoft.com/office/drawing/2014/main" id="{F012DAA7-E58B-816C-B483-FC401E98F6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416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Restauration rapide, Snack&#10;&#10;Description générée automatiquement">
            <a:extLst>
              <a:ext uri="{FF2B5EF4-FFF2-40B4-BE49-F238E27FC236}">
                <a16:creationId xmlns:a16="http://schemas.microsoft.com/office/drawing/2014/main" id="{86E1FECE-0F5D-AFCA-E5E8-9F67F9EC8F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63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Restauration rapide, Groupe d’aliments&#10;&#10;Description générée automatiquement">
            <a:extLst>
              <a:ext uri="{FF2B5EF4-FFF2-40B4-BE49-F238E27FC236}">
                <a16:creationId xmlns:a16="http://schemas.microsoft.com/office/drawing/2014/main" id="{E4A46DFA-7F30-7CAF-444B-BE57828093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5258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bouteille, menu, boisson&#10;&#10;Description générée automatiquement">
            <a:extLst>
              <a:ext uri="{FF2B5EF4-FFF2-40B4-BE49-F238E27FC236}">
                <a16:creationId xmlns:a16="http://schemas.microsoft.com/office/drawing/2014/main" id="{BE1064B4-EB16-B0C5-0C6D-9EB65D433E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044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939EB0-AB1A-8557-B208-A0209252EB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Axe </a:t>
            </a:r>
          </a:p>
          <a:p>
            <a:r>
              <a:rPr lang="fr-FR" dirty="0"/>
              <a:t>ACTION-CREATION</a:t>
            </a:r>
          </a:p>
        </p:txBody>
      </p:sp>
    </p:spTree>
    <p:extLst>
      <p:ext uri="{BB962C8B-B14F-4D97-AF65-F5344CB8AC3E}">
        <p14:creationId xmlns:p14="http://schemas.microsoft.com/office/powerpoint/2010/main" val="39540187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fruit, tomate, nourriture&#10;&#10;Description générée automatiquement">
            <a:extLst>
              <a:ext uri="{FF2B5EF4-FFF2-40B4-BE49-F238E27FC236}">
                <a16:creationId xmlns:a16="http://schemas.microsoft.com/office/drawing/2014/main" id="{971308A5-1736-2386-57E4-32FA5CE612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863" y="0"/>
            <a:ext cx="5070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6090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fruit, Aliments naturels, tomate&#10;&#10;Description générée automatiquement">
            <a:extLst>
              <a:ext uri="{FF2B5EF4-FFF2-40B4-BE49-F238E27FC236}">
                <a16:creationId xmlns:a16="http://schemas.microsoft.com/office/drawing/2014/main" id="{0CDA6729-1287-6109-3952-6BCB5F173F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863" y="0"/>
            <a:ext cx="5070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64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fruit, Aliments naturels, tomate&#10;&#10;Description générée automatiquement">
            <a:extLst>
              <a:ext uri="{FF2B5EF4-FFF2-40B4-BE49-F238E27FC236}">
                <a16:creationId xmlns:a16="http://schemas.microsoft.com/office/drawing/2014/main" id="{0CDA6729-1287-6109-3952-6BCB5F173F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129" y="7755"/>
            <a:ext cx="5070274" cy="6858000"/>
          </a:xfrm>
          <a:prstGeom prst="rect">
            <a:avLst/>
          </a:prstGeom>
        </p:spPr>
      </p:pic>
      <p:pic>
        <p:nvPicPr>
          <p:cNvPr id="5" name="Image 4" descr="Une image contenant texte, fruit, tomate, nourriture&#10;&#10;Description générée automatiquement">
            <a:extLst>
              <a:ext uri="{FF2B5EF4-FFF2-40B4-BE49-F238E27FC236}">
                <a16:creationId xmlns:a16="http://schemas.microsoft.com/office/drawing/2014/main" id="{5C64403F-61C5-46F8-6150-A7AB739AF8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277" y="-15509"/>
            <a:ext cx="5070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97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Restauration rapide, repas&#10;&#10;Description générée automatiquement">
            <a:extLst>
              <a:ext uri="{FF2B5EF4-FFF2-40B4-BE49-F238E27FC236}">
                <a16:creationId xmlns:a16="http://schemas.microsoft.com/office/drawing/2014/main" id="{8510868C-6851-EB32-7E03-D71F4AF711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90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 PAC 2025 #4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1007875" y="1606281"/>
            <a:ext cx="10713070" cy="312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i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Accroissement du cross-</a:t>
            </a:r>
            <a:r>
              <a:rPr lang="fr-FR" sz="3200" b="1" i="1" dirty="0" err="1">
                <a:latin typeface="Avenir Next LT Pro" panose="020B0504020202020204" pitchFamily="34" charset="0"/>
                <a:cs typeface="Avenir Black" panose="020B0803020203020204" pitchFamily="34" charset="-78"/>
              </a:rPr>
              <a:t>selling</a:t>
            </a:r>
            <a:r>
              <a:rPr lang="fr-FR" sz="3200" b="1" i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et des solutions MDD: </a:t>
            </a:r>
            <a:b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Renforcer les ventes croisées et l'intégration des Marques Propres pour maximiser la satisfaction client tout en maintenant une offre compétitive et différenciante.</a:t>
            </a:r>
            <a:endParaRPr lang="fr-FR" sz="6000" dirty="0">
              <a:latin typeface="Avenir Next LT Pro" panose="020B0504020202020204" pitchFamily="34" charset="0"/>
              <a:cs typeface="Avenir Black" panose="020B0803020203020204" pitchFamily="34" charset="-78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1484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stauration rapide, menu, hamburger&#10;&#10;Description générée automatiquement">
            <a:extLst>
              <a:ext uri="{FF2B5EF4-FFF2-40B4-BE49-F238E27FC236}">
                <a16:creationId xmlns:a16="http://schemas.microsoft.com/office/drawing/2014/main" id="{BBF0D117-FED5-2A3B-DE4F-D11140060A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156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capture d’écran, nourriture&#10;&#10;Description générée automatiquement">
            <a:extLst>
              <a:ext uri="{FF2B5EF4-FFF2-40B4-BE49-F238E27FC236}">
                <a16:creationId xmlns:a16="http://schemas.microsoft.com/office/drawing/2014/main" id="{DA4CDF4F-3ECC-75E2-179F-E2D4E5BD62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587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repas, nourriture&#10;&#10;Description générée automatiquement">
            <a:extLst>
              <a:ext uri="{FF2B5EF4-FFF2-40B4-BE49-F238E27FC236}">
                <a16:creationId xmlns:a16="http://schemas.microsoft.com/office/drawing/2014/main" id="{723F08E0-8810-1E05-C117-2E31CC6A11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7838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boisson, capture d’écran&#10;&#10;Description générée automatiquement">
            <a:extLst>
              <a:ext uri="{FF2B5EF4-FFF2-40B4-BE49-F238E27FC236}">
                <a16:creationId xmlns:a16="http://schemas.microsoft.com/office/drawing/2014/main" id="{4BA1D74D-43E8-EFF4-9CD6-4E7B3E1B3E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558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4B2CA75-20A8-6256-1010-A078DE105A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Cahier de tendance</a:t>
            </a:r>
            <a:endParaRPr lang="fr-FR" dirty="0"/>
          </a:p>
        </p:txBody>
      </p: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E284D20A-6027-30E8-8FB7-CC26C26A9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880" y="3937376"/>
            <a:ext cx="1628240" cy="13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759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able, plante d’intérieur, pot de fleurs, plante&#10;&#10;Description générée automatiquement">
            <a:extLst>
              <a:ext uri="{FF2B5EF4-FFF2-40B4-BE49-F238E27FC236}">
                <a16:creationId xmlns:a16="http://schemas.microsoft.com/office/drawing/2014/main" id="{C3078338-10E1-4533-D0DB-7469E8EE99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58" y="0"/>
            <a:ext cx="9604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4289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Police, capture d’écran, graphisme&#10;&#10;Description générée automatiquement">
            <a:extLst>
              <a:ext uri="{FF2B5EF4-FFF2-40B4-BE49-F238E27FC236}">
                <a16:creationId xmlns:a16="http://schemas.microsoft.com/office/drawing/2014/main" id="{25B8F772-1818-A2F8-18BC-E030BB3CA2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1989"/>
            <a:ext cx="12192000" cy="43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9415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capture d’écran, nourriture&#10;&#10;Description générée automatiquement">
            <a:extLst>
              <a:ext uri="{FF2B5EF4-FFF2-40B4-BE49-F238E27FC236}">
                <a16:creationId xmlns:a16="http://schemas.microsoft.com/office/drawing/2014/main" id="{612BD1E5-BE4A-DB15-55FC-7479064084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1989"/>
            <a:ext cx="12192000" cy="43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2232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nourriture&#10;&#10;Description générée automatiquement">
            <a:extLst>
              <a:ext uri="{FF2B5EF4-FFF2-40B4-BE49-F238E27FC236}">
                <a16:creationId xmlns:a16="http://schemas.microsoft.com/office/drawing/2014/main" id="{203BD505-9AF4-B32E-4043-C146CBD800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1989"/>
            <a:ext cx="12192000" cy="43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288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78CA0632-845E-5480-1047-4CFE8B303B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1989"/>
            <a:ext cx="12192000" cy="43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29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 PAC 2025 #5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1007875" y="1606281"/>
            <a:ext cx="10546816" cy="312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i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Anticipation des tendances de consommation : </a:t>
            </a:r>
            <a:b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Adopter une approche proactive face aux nouvelles tendances alimentaires (végétal, cuisine du monde, plats à emporter) et aux besoins émergents des restaurateurs en matière de digitalisation et d'écoresponsabilité.</a:t>
            </a:r>
            <a:endParaRPr lang="fr-FR" sz="6000" dirty="0">
              <a:latin typeface="Avenir Next LT Pro" panose="020B0504020202020204" pitchFamily="34" charset="0"/>
              <a:cs typeface="Avenir Black" panose="020B0803020203020204" pitchFamily="34" charset="-78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147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légume, Groupe d’aliments&#10;&#10;Description générée automatiquement">
            <a:extLst>
              <a:ext uri="{FF2B5EF4-FFF2-40B4-BE49-F238E27FC236}">
                <a16:creationId xmlns:a16="http://schemas.microsoft.com/office/drawing/2014/main" id="{8F3B9A21-0CC8-39CC-C9AE-C974352D77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51989"/>
            <a:ext cx="12192000" cy="43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6271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capture d’écran, conception, nourriture&#10;&#10;Description générée automatiquement">
            <a:extLst>
              <a:ext uri="{FF2B5EF4-FFF2-40B4-BE49-F238E27FC236}">
                <a16:creationId xmlns:a16="http://schemas.microsoft.com/office/drawing/2014/main" id="{9F130DB4-EDC3-44FC-159E-E6B6A178B3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1989"/>
            <a:ext cx="12192000" cy="43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96319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nourriture, capture d’écran&#10;&#10;Description générée automatiquement">
            <a:extLst>
              <a:ext uri="{FF2B5EF4-FFF2-40B4-BE49-F238E27FC236}">
                <a16:creationId xmlns:a16="http://schemas.microsoft.com/office/drawing/2014/main" id="{ABAA7CAE-AE09-86BF-A3A7-F9B85CEFD7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1989"/>
            <a:ext cx="12192000" cy="43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95662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4B2CA75-20A8-6256-1010-A078DE105A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TOP 200</a:t>
            </a:r>
          </a:p>
        </p:txBody>
      </p: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E284D20A-6027-30E8-8FB7-CC26C26A9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880" y="3937376"/>
            <a:ext cx="1628240" cy="13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6718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fruit, nourriture, Groupe d’aliments&#10;&#10;Description générée automatiquement">
            <a:extLst>
              <a:ext uri="{FF2B5EF4-FFF2-40B4-BE49-F238E27FC236}">
                <a16:creationId xmlns:a16="http://schemas.microsoft.com/office/drawing/2014/main" id="{B90FA389-8391-B6D5-B2A0-FADA1291BA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823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capture d’écran, logiciel, nombre&#10;&#10;Description générée automatiquement">
            <a:extLst>
              <a:ext uri="{FF2B5EF4-FFF2-40B4-BE49-F238E27FC236}">
                <a16:creationId xmlns:a16="http://schemas.microsoft.com/office/drawing/2014/main" id="{14285457-3E5C-46E7-4927-7F8D423099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30444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ourriture, légume, recette&#10;&#10;Description générée automatiquement">
            <a:extLst>
              <a:ext uri="{FF2B5EF4-FFF2-40B4-BE49-F238E27FC236}">
                <a16:creationId xmlns:a16="http://schemas.microsoft.com/office/drawing/2014/main" id="{E45F3B43-086D-EBAD-5D7A-DC2AED1696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40388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409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493704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Nos PARTIS PRIS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523333" y="1406776"/>
            <a:ext cx="11145334" cy="434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Optimisation des guides métiers</a:t>
            </a:r>
            <a:br>
              <a:rPr lang="fr-FR" sz="2400" b="1" dirty="0">
                <a:latin typeface="Avenir Next LT Pro" panose="020B0504020202020204" pitchFamily="34" charset="0"/>
              </a:rPr>
            </a:br>
            <a:endParaRPr lang="fr-FR" sz="2400" b="1" dirty="0">
              <a:latin typeface="Avenir Next LT Pro" panose="020B0504020202020204" pitchFamily="34" charset="0"/>
            </a:endParaRPr>
          </a:p>
          <a:p>
            <a:pPr algn="l"/>
            <a:r>
              <a:rPr lang="fr-FR" sz="2400" b="1" dirty="0">
                <a:latin typeface="Avenir Next LT Pro" panose="020B0504020202020204" pitchFamily="34" charset="0"/>
              </a:rPr>
              <a:t>Capitalisation sur les guides existants</a:t>
            </a:r>
            <a:r>
              <a:rPr lang="fr-FR" sz="2400" dirty="0">
                <a:latin typeface="Avenir Next LT Pro" panose="020B0504020202020204" pitchFamily="34" charset="0"/>
              </a:rPr>
              <a:t> : Ces guides doivent renforcer l'expertise perçue de METRO et créer une préférence chez les clients en mettant l'accent sur la différenciation.</a:t>
            </a:r>
          </a:p>
          <a:p>
            <a:pPr algn="l"/>
            <a:r>
              <a:rPr lang="fr-FR" sz="2400" b="1" dirty="0">
                <a:latin typeface="Avenir Next LT Pro" panose="020B0504020202020204" pitchFamily="34" charset="0"/>
              </a:rPr>
              <a:t>Amélioration des visuels</a:t>
            </a:r>
            <a:r>
              <a:rPr lang="fr-FR" sz="2400" dirty="0">
                <a:latin typeface="Avenir Next LT Pro" panose="020B0504020202020204" pitchFamily="34" charset="0"/>
              </a:rPr>
              <a:t> : Des visuels plus ciblés sur les métiers, les clients et les produits sont préconisés pour illustrer les solutions proposées.</a:t>
            </a:r>
          </a:p>
          <a:p>
            <a:pPr algn="l"/>
            <a:r>
              <a:rPr lang="fr-FR" sz="2400" b="1" dirty="0">
                <a:latin typeface="Avenir Next LT Pro" panose="020B0504020202020204" pitchFamily="34" charset="0"/>
              </a:rPr>
              <a:t>Approche par solutions</a:t>
            </a:r>
            <a:r>
              <a:rPr lang="fr-FR" sz="2400" dirty="0">
                <a:latin typeface="Avenir Next LT Pro" panose="020B0504020202020204" pitchFamily="34" charset="0"/>
              </a:rPr>
              <a:t> : Accentuation sur les solutions produits, notamment les marques de distributeur (MDD) avec une stratégie de cross-</a:t>
            </a:r>
            <a:r>
              <a:rPr lang="fr-FR" sz="2400" dirty="0" err="1">
                <a:latin typeface="Avenir Next LT Pro" panose="020B0504020202020204" pitchFamily="34" charset="0"/>
              </a:rPr>
              <a:t>selling</a:t>
            </a:r>
            <a:r>
              <a:rPr lang="fr-FR" sz="2400" dirty="0">
                <a:latin typeface="Avenir Next LT Pro" panose="020B0504020202020204" pitchFamily="34" charset="0"/>
              </a:rPr>
              <a:t> (vente croisée).</a:t>
            </a:r>
          </a:p>
          <a:p>
            <a:pPr algn="l"/>
            <a:r>
              <a:rPr lang="fr-FR" sz="2400" b="1" dirty="0">
                <a:latin typeface="Avenir Next LT Pro" panose="020B0504020202020204" pitchFamily="34" charset="0"/>
              </a:rPr>
              <a:t>Contenus éditoriaux</a:t>
            </a:r>
            <a:r>
              <a:rPr lang="fr-FR" sz="2400" dirty="0">
                <a:latin typeface="Avenir Next LT Pro" panose="020B0504020202020204" pitchFamily="34" charset="0"/>
              </a:rPr>
              <a:t> : Proposer davantage de contenus éditoriaux pour enrichir les offres et apporter de la valeur ajoutée aux clients.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611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493704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Nos PARTIS PRIS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523333" y="1406776"/>
            <a:ext cx="11145334" cy="434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Optimisation des guides métiers</a:t>
            </a:r>
            <a:br>
              <a:rPr lang="fr-FR" sz="2400" b="1" dirty="0">
                <a:latin typeface="Avenir Next LT Pro" panose="020B0504020202020204" pitchFamily="34" charset="0"/>
              </a:rPr>
            </a:br>
            <a:endParaRPr lang="fr-FR" sz="2400" b="1" dirty="0">
              <a:latin typeface="Avenir Next LT Pro" panose="020B0504020202020204" pitchFamily="34" charset="0"/>
            </a:endParaRPr>
          </a:p>
          <a:p>
            <a:pPr algn="l"/>
            <a:r>
              <a:rPr lang="fr-FR" sz="2400" b="1" dirty="0">
                <a:latin typeface="Avenir Next LT Pro" panose="020B0504020202020204" pitchFamily="34" charset="0"/>
              </a:rPr>
              <a:t>Visuels d’ambiance et solutions : </a:t>
            </a:r>
            <a:r>
              <a:rPr lang="fr-FR" sz="2400" dirty="0">
                <a:latin typeface="Avenir Next LT Pro" panose="020B0504020202020204" pitchFamily="34" charset="0"/>
              </a:rPr>
              <a:t>Créer des visuels attrayants mettant en avant les solutions, les clusters de produits et les différents types de clients.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b="1" dirty="0">
                <a:latin typeface="Avenir Next LT Pro" panose="020B0504020202020204" pitchFamily="34" charset="0"/>
              </a:rPr>
              <a:t>Focus sur la solution MDD : </a:t>
            </a:r>
            <a:r>
              <a:rPr lang="fr-FR" sz="2400" dirty="0">
                <a:latin typeface="Avenir Next LT Pro" panose="020B0504020202020204" pitchFamily="34" charset="0"/>
              </a:rPr>
              <a:t>Inclure systématiquement des solutions MDD dans chaque guide, par exemple pour les catégories Burger, Pizza, Salades, etc.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b="1" dirty="0">
                <a:latin typeface="Avenir Next LT Pro" panose="020B0504020202020204" pitchFamily="34" charset="0"/>
              </a:rPr>
              <a:t>Carte des vins et cross-</a:t>
            </a:r>
            <a:r>
              <a:rPr lang="fr-FR" sz="2400" b="1" dirty="0" err="1">
                <a:latin typeface="Avenir Next LT Pro" panose="020B0504020202020204" pitchFamily="34" charset="0"/>
              </a:rPr>
              <a:t>selling</a:t>
            </a:r>
            <a:r>
              <a:rPr lang="fr-FR" sz="2400" b="1" dirty="0">
                <a:latin typeface="Avenir Next LT Pro" panose="020B0504020202020204" pitchFamily="34" charset="0"/>
              </a:rPr>
              <a:t> : </a:t>
            </a:r>
            <a:r>
              <a:rPr lang="fr-FR" sz="2400" dirty="0">
                <a:latin typeface="Avenir Next LT Pro" panose="020B0504020202020204" pitchFamily="34" charset="0"/>
              </a:rPr>
              <a:t>Proposer une carte des vins MDD ou des produits avec un bon rapport qualité/prix, en lien avec la stratégie de cross-</a:t>
            </a:r>
            <a:r>
              <a:rPr lang="fr-FR" sz="2400" dirty="0" err="1">
                <a:latin typeface="Avenir Next LT Pro" panose="020B0504020202020204" pitchFamily="34" charset="0"/>
              </a:rPr>
              <a:t>selling</a:t>
            </a:r>
            <a:r>
              <a:rPr lang="fr-FR" sz="2400" dirty="0">
                <a:latin typeface="Avenir Next LT Pro" panose="020B0504020202020204" pitchFamily="34" charset="0"/>
              </a:rPr>
              <a:t> (1+1+1).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026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493704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Nos PARTIS PRIS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523333" y="1406776"/>
            <a:ext cx="11145334" cy="434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Mise en avant des offres différenciantes</a:t>
            </a:r>
            <a:br>
              <a:rPr lang="fr-FR" sz="2400" b="1" dirty="0">
                <a:latin typeface="Avenir Next LT Pro" panose="020B0504020202020204" pitchFamily="34" charset="0"/>
              </a:rPr>
            </a:br>
            <a:endParaRPr lang="fr-FR" sz="2400" b="1" dirty="0">
              <a:latin typeface="Avenir Next LT Pro" panose="020B0504020202020204" pitchFamily="34" charset="0"/>
            </a:endParaRPr>
          </a:p>
          <a:p>
            <a:pPr algn="l"/>
            <a:r>
              <a:rPr lang="fr-FR" sz="2400" b="1" dirty="0">
                <a:latin typeface="Avenir Next LT Pro" panose="020B0504020202020204" pitchFamily="34" charset="0"/>
              </a:rPr>
              <a:t>Offres spécifiques : </a:t>
            </a:r>
            <a:r>
              <a:rPr lang="fr-FR" sz="2400" dirty="0">
                <a:latin typeface="Avenir Next LT Pro" panose="020B0504020202020204" pitchFamily="34" charset="0"/>
              </a:rPr>
              <a:t>Mettre en avant des alternatives comme les produits végétaux, Halal, cuisine du monde, et les nouveautés terroir/origine France.</a:t>
            </a:r>
          </a:p>
          <a:p>
            <a:pPr algn="l"/>
            <a:endParaRPr lang="fr-FR" sz="2400" b="1" dirty="0">
              <a:latin typeface="Avenir Next LT Pro" panose="020B0504020202020204" pitchFamily="34" charset="0"/>
            </a:endParaRPr>
          </a:p>
          <a:p>
            <a:pPr algn="l"/>
            <a:r>
              <a:rPr lang="fr-FR" sz="2400" b="1" dirty="0">
                <a:latin typeface="Avenir Next LT Pro" panose="020B0504020202020204" pitchFamily="34" charset="0"/>
              </a:rPr>
              <a:t>Focus sur les tendances : </a:t>
            </a:r>
            <a:r>
              <a:rPr lang="fr-FR" sz="2400" dirty="0">
                <a:latin typeface="Avenir Next LT Pro" panose="020B0504020202020204" pitchFamily="34" charset="0"/>
              </a:rPr>
              <a:t>Intégrer les tendances du marché, en synergie avec le marketing digital.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5924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purl.org/dc/dcmitype/"/>
    <ds:schemaRef ds:uri="http://schemas.microsoft.com/office/2006/documentManagement/types"/>
    <ds:schemaRef ds:uri="5a62fb69-e930-4dda-a0bf-62704fd75c8c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37eb62e-2213-4ef9-8b1f-b7108b9efee9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2079</TotalTime>
  <Words>669</Words>
  <Application>Microsoft Office PowerPoint</Application>
  <PresentationFormat>Grand écran</PresentationFormat>
  <Paragraphs>185</Paragraphs>
  <Slides>67</Slides>
  <Notes>48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67</vt:i4>
      </vt:variant>
    </vt:vector>
  </HeadingPairs>
  <TitlesOfParts>
    <vt:vector size="73" baseType="lpstr">
      <vt:lpstr>Arial</vt:lpstr>
      <vt:lpstr>Avenir Next LT Pro</vt:lpstr>
      <vt:lpstr>Helvetica</vt:lpstr>
      <vt:lpstr>Avenir LT Std 45 Book</vt:lpstr>
      <vt:lpstr>CA Metro</vt:lpstr>
      <vt:lpstr>METRO</vt:lpstr>
      <vt:lpstr>Présentation PowerPoint</vt:lpstr>
      <vt:lpstr>ENJEU PAC 2025 #1</vt:lpstr>
      <vt:lpstr>ENJEU PAC 2025 #2</vt:lpstr>
      <vt:lpstr>ENJEU PAC 2025 #3</vt:lpstr>
      <vt:lpstr>ENJEU PAC 2025 #4</vt:lpstr>
      <vt:lpstr>ENJEU PAC 2025 #5</vt:lpstr>
      <vt:lpstr>Nos PARTIS PRIS</vt:lpstr>
      <vt:lpstr>Nos PARTIS PRIS</vt:lpstr>
      <vt:lpstr>Nos PARTIS PRIS</vt:lpstr>
      <vt:lpstr>Nos PARTIS PRIS</vt:lpstr>
      <vt:lpstr>ITEMS CREATIFS CLES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99</cp:revision>
  <cp:lastPrinted>2024-01-09T15:20:58Z</cp:lastPrinted>
  <dcterms:created xsi:type="dcterms:W3CDTF">2020-11-12T08:20:59Z</dcterms:created>
  <dcterms:modified xsi:type="dcterms:W3CDTF">2024-09-18T19:56:47Z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  <property fmtid="{D5CDD505-2E9C-101B-9397-08002B2CF9AE}" pid="3" name="ClassificationContentMarkingHeaderText">
    <vt:lpwstr>Restricted, for internal users only!</vt:lpwstr>
  </property>
</Properties>
</file>