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285" r:id="rId2"/>
    <p:sldId id="1585" r:id="rId3"/>
    <p:sldId id="1727" r:id="rId4"/>
    <p:sldId id="1658" r:id="rId5"/>
    <p:sldId id="929" r:id="rId6"/>
    <p:sldId id="996" r:id="rId7"/>
    <p:sldId id="1724" r:id="rId8"/>
    <p:sldId id="1684" r:id="rId9"/>
    <p:sldId id="1661" r:id="rId10"/>
    <p:sldId id="1670" r:id="rId11"/>
    <p:sldId id="1686" r:id="rId12"/>
    <p:sldId id="1665" r:id="rId13"/>
    <p:sldId id="1687" r:id="rId14"/>
    <p:sldId id="1729" r:id="rId15"/>
    <p:sldId id="1730" r:id="rId16"/>
    <p:sldId id="1731" r:id="rId17"/>
    <p:sldId id="1732" r:id="rId18"/>
    <p:sldId id="1733" r:id="rId19"/>
    <p:sldId id="1734" r:id="rId20"/>
    <p:sldId id="1735" r:id="rId21"/>
    <p:sldId id="1691" r:id="rId22"/>
    <p:sldId id="1746" r:id="rId23"/>
    <p:sldId id="1721" r:id="rId24"/>
    <p:sldId id="1644" r:id="rId25"/>
  </p:sldIdLst>
  <p:sldSz cx="12192000" cy="6858000"/>
  <p:notesSz cx="6811963" cy="9942513"/>
  <p:embeddedFontLs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  <p:embeddedFont>
      <p:font typeface="Playfair Display" panose="00000500000000000000" pitchFamily="2" charset="0"/>
      <p:regular r:id="rId39"/>
      <p:bold r:id="rId40"/>
      <p:italic r:id="rId41"/>
      <p:boldItalic r:id="rId4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82"/>
    <a:srgbClr val="000000"/>
    <a:srgbClr val="FFD91E"/>
    <a:srgbClr val="F39112"/>
    <a:srgbClr val="F79646"/>
    <a:srgbClr val="4BACC6"/>
    <a:srgbClr val="FFFFFF"/>
    <a:srgbClr val="9BBB59"/>
    <a:srgbClr val="FFE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12" autoAdjust="0"/>
    <p:restoredTop sz="89737" autoAdjust="0"/>
  </p:normalViewPr>
  <p:slideViewPr>
    <p:cSldViewPr snapToGrid="0">
      <p:cViewPr varScale="1">
        <p:scale>
          <a:sx n="70" d="100"/>
          <a:sy n="70" d="100"/>
        </p:scale>
        <p:origin x="80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739E8-320B-4B24-B6E7-53685F788636}" type="datetimeFigureOut">
              <a:rPr lang="fr-FR" smtClean="0"/>
              <a:t>02/06/2023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F6B8D-5D64-42DE-A4E0-C419793CD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66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FR" altLang="fr-FR" dirty="0">
                <a:latin typeface="Avenir Next LT Pro" panose="020B0504020202020204" pitchFamily="34" charset="0"/>
              </a:rPr>
              <a:t>2 types d’expressions des services :</a:t>
            </a:r>
          </a:p>
          <a:p>
            <a:pPr>
              <a:lnSpc>
                <a:spcPct val="90000"/>
              </a:lnSpc>
            </a:pPr>
            <a:r>
              <a:rPr lang="fr-FR" altLang="fr-FR" sz="1200" b="1" dirty="0">
                <a:latin typeface="Avenir Next LT Pro" panose="020B0504020202020204" pitchFamily="34" charset="0"/>
              </a:rPr>
              <a:t>&gt;Entrée « bénéfice</a:t>
            </a:r>
            <a:r>
              <a:rPr lang="fr-FR" altLang="fr-FR" b="1" dirty="0">
                <a:latin typeface="Avenir Next LT Pro" panose="020B0504020202020204" pitchFamily="34" charset="0"/>
              </a:rPr>
              <a:t> » </a:t>
            </a:r>
          </a:p>
          <a:p>
            <a:pPr>
              <a:lnSpc>
                <a:spcPct val="90000"/>
              </a:lnSpc>
            </a:pPr>
            <a:r>
              <a:rPr lang="fr-FR" altLang="fr-FR" sz="1200" i="1" dirty="0">
                <a:latin typeface="Avenir Next LT Pro" panose="020B0504020202020204" pitchFamily="34" charset="0"/>
              </a:rPr>
              <a:t>Je gagne du temps = livraison, click &amp; </a:t>
            </a:r>
            <a:r>
              <a:rPr lang="fr-FR" altLang="fr-FR" sz="1200" i="1" dirty="0" err="1">
                <a:latin typeface="Avenir Next LT Pro" panose="020B0504020202020204" pitchFamily="34" charset="0"/>
              </a:rPr>
              <a:t>collect</a:t>
            </a:r>
            <a:r>
              <a:rPr lang="fr-FR" altLang="fr-FR" sz="1200" i="1" dirty="0">
                <a:latin typeface="Avenir Next LT Pro" panose="020B0504020202020204" pitchFamily="34" charset="0"/>
              </a:rPr>
              <a:t>….</a:t>
            </a:r>
            <a:br>
              <a:rPr lang="fr-FR" altLang="fr-FR" sz="1200" i="1" dirty="0">
                <a:latin typeface="Avenir Next LT Pro" panose="020B0504020202020204" pitchFamily="34" charset="0"/>
              </a:rPr>
            </a:br>
            <a:r>
              <a:rPr lang="fr-FR" altLang="fr-FR" sz="1200" b="1" dirty="0">
                <a:latin typeface="Avenir Next LT Pro" panose="020B0504020202020204" pitchFamily="34" charset="0"/>
              </a:rPr>
              <a:t>&gt;Entrée « catégorie de services »</a:t>
            </a:r>
            <a:endParaRPr lang="fr-FR" altLang="fr-FR" sz="1200" b="1" i="1" dirty="0">
              <a:latin typeface="Avenir Next LT Pro" panose="020B05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fr-FR" altLang="fr-FR" sz="1200" i="1" dirty="0">
                <a:latin typeface="Avenir Next LT Pro" panose="020B0504020202020204" pitchFamily="34" charset="0"/>
              </a:rPr>
              <a:t>3 </a:t>
            </a:r>
            <a:r>
              <a:rPr lang="fr-FR" altLang="fr-FR" sz="1200" dirty="0">
                <a:latin typeface="Avenir Next LT Pro" panose="020B0504020202020204" pitchFamily="34" charset="0"/>
              </a:rPr>
              <a:t>types de livraison = </a:t>
            </a:r>
            <a:r>
              <a:rPr lang="fr-FR" altLang="fr-FR" dirty="0">
                <a:latin typeface="Avenir Next LT Pro" panose="020B0504020202020204" pitchFamily="34" charset="0"/>
              </a:rPr>
              <a:t>click &amp; </a:t>
            </a:r>
            <a:r>
              <a:rPr lang="fr-FR" altLang="fr-FR" dirty="0" err="1">
                <a:latin typeface="Avenir Next LT Pro" panose="020B0504020202020204" pitchFamily="34" charset="0"/>
              </a:rPr>
              <a:t>collect</a:t>
            </a:r>
            <a:r>
              <a:rPr lang="fr-FR" altLang="fr-FR" dirty="0">
                <a:latin typeface="Avenir Next LT Pro" panose="020B0504020202020204" pitchFamily="34" charset="0"/>
              </a:rPr>
              <a:t>, livraison arrière caisse, livraison classique</a:t>
            </a:r>
            <a:endParaRPr lang="fr-FR" altLang="fr-FR" sz="1200" dirty="0">
              <a:latin typeface="Avenir Next LT Pro" panose="020B05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Ces 2 types d’expression sont complémentaires et exploités de manière différenciée selon les points de contacts.</a:t>
            </a:r>
            <a:endParaRPr lang="fr-FR" sz="1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Exemple :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Communication de repères / Pédagogique :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Ex. ILV =&gt; Efficacité de l’expression : Entrée « Catégorie » en premier puis bénéfice.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Communication « publicitaire » : Principe de valorisation des bénéfices en premier.</a:t>
            </a:r>
          </a:p>
          <a:p>
            <a:pPr>
              <a:lnSpc>
                <a:spcPct val="90000"/>
              </a:lnSpc>
            </a:pPr>
            <a:endParaRPr lang="fr-FR" altLang="fr-FR" sz="1200" dirty="0">
              <a:latin typeface="Avenir Next LT Pro" panose="020B05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992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6" name="Image 5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45A34B11-BB35-4951-BB62-E2AB795D98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5413" y="6218413"/>
            <a:ext cx="1002507" cy="31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02/06/2023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33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02/06/2023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1830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75ADAA0-DC0B-412A-870C-A3CE3611E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5413" y="6218413"/>
            <a:ext cx="1002507" cy="31047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02.06.2023</a:t>
            </a:fld>
            <a:endParaRPr lang="de-DE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plein air, texte, véhicule, camionnette&#10;&#10;Description générée automatiquement">
            <a:extLst>
              <a:ext uri="{FF2B5EF4-FFF2-40B4-BE49-F238E27FC236}">
                <a16:creationId xmlns:a16="http://schemas.microsoft.com/office/drawing/2014/main" id="{5F0ACE85-C801-15CE-BBAA-EE389D3AFE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578600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  <p:pic>
        <p:nvPicPr>
          <p:cNvPr id="10" name="Image 9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1FCAEF34-E602-4009-B6B7-DB6FBFC756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967"/>
          <a:stretch/>
        </p:blipFill>
        <p:spPr>
          <a:xfrm>
            <a:off x="5278790" y="3342266"/>
            <a:ext cx="1634420" cy="5185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1986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 dirty="0"/>
              <a:t>Cliquez sur 'insérer' dans la barre de menu, puis sur 'photos' pour insérer une image.</a:t>
            </a:r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TITRE </a:t>
            </a:r>
            <a:r>
              <a:rPr lang="de-DE" dirty="0" err="1"/>
              <a:t>ca</a:t>
            </a:r>
            <a:r>
              <a:rPr lang="de-DE" dirty="0"/>
              <a:t> </a:t>
            </a:r>
            <a:r>
              <a:rPr lang="de-DE" dirty="0" err="1"/>
              <a:t>metro</a:t>
            </a:r>
            <a:r>
              <a:rPr lang="de-DE" dirty="0"/>
              <a:t> extra </a:t>
            </a:r>
            <a:r>
              <a:rPr lang="de-DE" dirty="0" err="1"/>
              <a:t>bold</a:t>
            </a:r>
            <a:r>
              <a:rPr lang="de-DE" dirty="0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err="1"/>
              <a:t>Titre</a:t>
            </a:r>
            <a:r>
              <a:rPr lang="de-DE" dirty="0"/>
              <a:t> 1</a:t>
            </a:r>
          </a:p>
          <a:p>
            <a:pPr lvl="1"/>
            <a:r>
              <a:rPr lang="de-DE" dirty="0" err="1"/>
              <a:t>Titre</a:t>
            </a:r>
            <a:r>
              <a:rPr lang="de-DE" dirty="0"/>
              <a:t> 2</a:t>
            </a:r>
          </a:p>
          <a:p>
            <a:pPr lvl="2"/>
            <a:r>
              <a:rPr lang="de-DE" dirty="0" err="1"/>
              <a:t>Titre</a:t>
            </a:r>
            <a:r>
              <a:rPr lang="de-DE" dirty="0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02.06.2023</a:t>
            </a:fld>
            <a:endParaRPr lang="de-DE" dirty="0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81" r:id="rId3"/>
    <p:sldLayoutId id="2147483674" r:id="rId4"/>
    <p:sldLayoutId id="2147483676" r:id="rId5"/>
    <p:sldLayoutId id="2147483668" r:id="rId6"/>
    <p:sldLayoutId id="2147483669" r:id="rId7"/>
    <p:sldLayoutId id="2147483670" r:id="rId8"/>
    <p:sldLayoutId id="2147483672" r:id="rId9"/>
    <p:sldLayoutId id="2147483682" r:id="rId10"/>
    <p:sldLayoutId id="214748368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0.jpg"/><Relationship Id="rId7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10" Type="http://schemas.openxmlformats.org/officeDocument/2006/relationships/image" Target="../media/image13.jpg"/><Relationship Id="rId4" Type="http://schemas.openxmlformats.org/officeDocument/2006/relationships/image" Target="../media/image11.jpg"/><Relationship Id="rId9" Type="http://schemas.openxmlformats.org/officeDocument/2006/relationships/image" Target="../media/image17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B8669110-2C67-4CDC-A2B0-78C0F320C1B2}"/>
              </a:ext>
            </a:extLst>
          </p:cNvPr>
          <p:cNvSpPr txBox="1">
            <a:spLocks/>
          </p:cNvSpPr>
          <p:nvPr/>
        </p:nvSpPr>
        <p:spPr>
          <a:xfrm>
            <a:off x="2086058" y="4838766"/>
            <a:ext cx="8280952" cy="18211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None/>
              <a:defRPr sz="7200" b="1" kern="120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dirty="0">
                <a:solidFill>
                  <a:srgbClr val="002060"/>
                </a:solidFill>
              </a:rPr>
              <a:t>Plateforme de communication</a:t>
            </a:r>
            <a:br>
              <a:rPr lang="fr-FR" sz="3600" dirty="0">
                <a:solidFill>
                  <a:srgbClr val="002060"/>
                </a:solidFill>
              </a:rPr>
            </a:br>
            <a:r>
              <a:rPr lang="fr-FR" sz="3600" dirty="0">
                <a:solidFill>
                  <a:srgbClr val="002060"/>
                </a:solidFill>
              </a:rPr>
              <a:t>Services METRO</a:t>
            </a:r>
            <a:endParaRPr lang="en-GB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82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430981" y="546466"/>
            <a:ext cx="9445253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Une revendication des bénéfices de l’offre de services METRO autour de 3 items :</a:t>
            </a:r>
          </a:p>
          <a:p>
            <a:pPr marL="0" indent="0" algn="ctr">
              <a:buNone/>
            </a:pPr>
            <a:endParaRPr lang="fr-FR" sz="2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endParaRPr lang="fr-FR" sz="20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1977D2-9DA4-4DC5-8DCC-1F7DDDD05EDB}"/>
              </a:ext>
            </a:extLst>
          </p:cNvPr>
          <p:cNvSpPr/>
          <p:nvPr/>
        </p:nvSpPr>
        <p:spPr>
          <a:xfrm>
            <a:off x="2070104" y="2101103"/>
            <a:ext cx="2050963" cy="56210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spc="300" dirty="0">
                <a:latin typeface="Avenir Next LT Pro" panose="020B0504020202020204" pitchFamily="34" charset="0"/>
              </a:rPr>
              <a:t>UTILITE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34E84E-267D-45F0-A44F-E913D860CA4E}"/>
              </a:ext>
            </a:extLst>
          </p:cNvPr>
          <p:cNvSpPr/>
          <p:nvPr/>
        </p:nvSpPr>
        <p:spPr>
          <a:xfrm>
            <a:off x="4548049" y="2101101"/>
            <a:ext cx="2050963" cy="56210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spc="300" dirty="0">
                <a:latin typeface="Avenir Next LT Pro" panose="020B0504020202020204" pitchFamily="34" charset="0"/>
              </a:rPr>
              <a:t>SIMPLICITE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C22894-55FB-46AE-A1AD-86A4B8F4624C}"/>
              </a:ext>
            </a:extLst>
          </p:cNvPr>
          <p:cNvSpPr/>
          <p:nvPr/>
        </p:nvSpPr>
        <p:spPr>
          <a:xfrm>
            <a:off x="7025994" y="2101102"/>
            <a:ext cx="2050963" cy="56210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spc="300" dirty="0">
                <a:latin typeface="Avenir Next LT Pro" panose="020B0504020202020204" pitchFamily="34" charset="0"/>
              </a:rPr>
              <a:t>PROXIMITE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7C2D7B80-F669-33B9-7B2F-4A8DE304AB4A}"/>
              </a:ext>
            </a:extLst>
          </p:cNvPr>
          <p:cNvSpPr txBox="1">
            <a:spLocks/>
          </p:cNvSpPr>
          <p:nvPr/>
        </p:nvSpPr>
        <p:spPr>
          <a:xfrm>
            <a:off x="598934" y="3429000"/>
            <a:ext cx="10131272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METRO n’est plus un réseau Cash &amp; Carry</a:t>
            </a: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, 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c’est un partenaire qui facilite mon approvisionnement en produit de qualité &amp; m’apporte des solutions  pour simplifier mon quotidien.</a:t>
            </a:r>
          </a:p>
          <a:p>
            <a:pPr marL="0" indent="0">
              <a:buNone/>
            </a:pPr>
            <a:endParaRPr lang="fr-FR" sz="2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Être facilitateur fait parti des engagements et de l’ADN de l’enseigne.</a:t>
            </a:r>
          </a:p>
        </p:txBody>
      </p:sp>
    </p:spTree>
    <p:extLst>
      <p:ext uri="{BB962C8B-B14F-4D97-AF65-F5344CB8AC3E}">
        <p14:creationId xmlns:p14="http://schemas.microsoft.com/office/powerpoint/2010/main" val="1954053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DC049E8-17F2-4CA5-906A-708AA7F9CAE6}"/>
              </a:ext>
            </a:extLst>
          </p:cNvPr>
          <p:cNvSpPr/>
          <p:nvPr/>
        </p:nvSpPr>
        <p:spPr>
          <a:xfrm>
            <a:off x="5386874" y="2199797"/>
            <a:ext cx="5044750" cy="242596"/>
          </a:xfrm>
          <a:prstGeom prst="rect">
            <a:avLst/>
          </a:prstGeom>
          <a:solidFill>
            <a:srgbClr val="FDE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302302-CDA5-4BA7-98A1-61AF65B879EF}"/>
              </a:ext>
            </a:extLst>
          </p:cNvPr>
          <p:cNvSpPr/>
          <p:nvPr/>
        </p:nvSpPr>
        <p:spPr>
          <a:xfrm>
            <a:off x="1620416" y="3719360"/>
            <a:ext cx="8195387" cy="242597"/>
          </a:xfrm>
          <a:prstGeom prst="rect">
            <a:avLst/>
          </a:prstGeom>
          <a:solidFill>
            <a:srgbClr val="FDE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395AEB-CF80-473B-A95E-A06093E56408}"/>
              </a:ext>
            </a:extLst>
          </p:cNvPr>
          <p:cNvSpPr/>
          <p:nvPr/>
        </p:nvSpPr>
        <p:spPr>
          <a:xfrm>
            <a:off x="1576881" y="3200399"/>
            <a:ext cx="6158197" cy="242596"/>
          </a:xfrm>
          <a:prstGeom prst="rect">
            <a:avLst/>
          </a:prstGeom>
          <a:solidFill>
            <a:srgbClr val="FDE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1539550" y="1573320"/>
            <a:ext cx="953588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br>
              <a:rPr lang="fr-FR" sz="2400" spc="3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b="1" spc="300" dirty="0">
                <a:solidFill>
                  <a:srgbClr val="023E7C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QUI MIEUX QUE VOS EXPERTS METRO, </a:t>
            </a:r>
            <a:br>
              <a:rPr lang="fr-FR" b="1" spc="300" dirty="0">
                <a:solidFill>
                  <a:srgbClr val="023E7C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b="1" spc="300" dirty="0">
                <a:solidFill>
                  <a:srgbClr val="023E7C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POUR VOUS APPORTER </a:t>
            </a:r>
            <a:br>
              <a:rPr lang="fr-FR" b="1" spc="300" dirty="0">
                <a:solidFill>
                  <a:srgbClr val="023E7C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b="1" spc="300" dirty="0">
                <a:solidFill>
                  <a:srgbClr val="023E7C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SERVICES ESSENTIELS </a:t>
            </a:r>
            <a:br>
              <a:rPr lang="fr-FR" b="1" spc="300" dirty="0">
                <a:solidFill>
                  <a:srgbClr val="023E7C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b="1" spc="300" dirty="0">
                <a:solidFill>
                  <a:srgbClr val="023E7C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QUI FACILITENT VOTRE QUOTIDIEN ?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EB53693-12BA-42A2-B998-B558050272A2}"/>
              </a:ext>
            </a:extLst>
          </p:cNvPr>
          <p:cNvSpPr txBox="1"/>
          <p:nvPr/>
        </p:nvSpPr>
        <p:spPr>
          <a:xfrm>
            <a:off x="998374" y="1007814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600" b="1" dirty="0">
                <a:solidFill>
                  <a:srgbClr val="FDE0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F7BBCA-A89A-4BF3-89B2-FEFDE6731170}"/>
              </a:ext>
            </a:extLst>
          </p:cNvPr>
          <p:cNvSpPr/>
          <p:nvPr/>
        </p:nvSpPr>
        <p:spPr>
          <a:xfrm>
            <a:off x="1620417" y="838643"/>
            <a:ext cx="7212563" cy="397663"/>
          </a:xfrm>
          <a:prstGeom prst="rect">
            <a:avLst/>
          </a:prstGeom>
          <a:solidFill>
            <a:srgbClr val="023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latin typeface="Avenir Next LT Pro" panose="020B0504020202020204" pitchFamily="34" charset="0"/>
              </a:rPr>
              <a:t>PROMESSE SERVICES METRO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465A3F2-6615-F154-DE4B-EFA195AA9335}"/>
              </a:ext>
            </a:extLst>
          </p:cNvPr>
          <p:cNvSpPr txBox="1"/>
          <p:nvPr/>
        </p:nvSpPr>
        <p:spPr>
          <a:xfrm>
            <a:off x="1620416" y="4340063"/>
            <a:ext cx="92318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spc="300" dirty="0">
                <a:solidFill>
                  <a:srgbClr val="023E7C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Parce que nous connaissons bien vos besoins, nous nous engageons à y apporter des solutions concrètes via nos services essentiels à la simplification de votre activité.</a:t>
            </a:r>
          </a:p>
        </p:txBody>
      </p:sp>
    </p:spTree>
    <p:extLst>
      <p:ext uri="{BB962C8B-B14F-4D97-AF65-F5344CB8AC3E}">
        <p14:creationId xmlns:p14="http://schemas.microsoft.com/office/powerpoint/2010/main" val="114698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F6990CC-0B83-F676-1C94-2DD5F8F27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356CD5A-41B6-202A-B45E-CE1851D6F977}"/>
              </a:ext>
            </a:extLst>
          </p:cNvPr>
          <p:cNvSpPr/>
          <p:nvPr/>
        </p:nvSpPr>
        <p:spPr>
          <a:xfrm flipH="1">
            <a:off x="-1" y="-1"/>
            <a:ext cx="12192000" cy="6858000"/>
          </a:xfrm>
          <a:prstGeom prst="rect">
            <a:avLst/>
          </a:prstGeom>
          <a:solidFill>
            <a:srgbClr val="004282">
              <a:alpha val="6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DD6CA34-62D8-4E6C-A885-42FC15D7EB15}"/>
              </a:ext>
            </a:extLst>
          </p:cNvPr>
          <p:cNvSpPr txBox="1"/>
          <p:nvPr/>
        </p:nvSpPr>
        <p:spPr>
          <a:xfrm>
            <a:off x="532785" y="3175083"/>
            <a:ext cx="10195394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48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METRO SERVICES PREMIERS </a:t>
            </a:r>
            <a:br>
              <a:rPr lang="fr-FR" sz="48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48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 vos côtés </a:t>
            </a:r>
          </a:p>
          <a:p>
            <a:pPr marL="0" indent="0" algn="ctr">
              <a:buNone/>
            </a:pPr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pour vous accompagner</a:t>
            </a:r>
            <a:endParaRPr lang="fr-FR" sz="48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5F8DD52-6D0E-4754-8CEB-1D70E1E07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43" y="5436696"/>
            <a:ext cx="10283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Une promesse qui sera soutenue par des preuves tangibles des services</a:t>
            </a:r>
            <a:endParaRPr lang="fr-FR" altLang="fr-FR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72BE20A1-31D6-40E4-ADB3-5CC2FB6BAF73}"/>
              </a:ext>
            </a:extLst>
          </p:cNvPr>
          <p:cNvSpPr/>
          <p:nvPr/>
        </p:nvSpPr>
        <p:spPr>
          <a:xfrm flipV="1">
            <a:off x="5023993" y="2780553"/>
            <a:ext cx="1212979" cy="33590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8062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ABA1CE8F-2F20-4277-9E89-8DC1B8E5ABF1}"/>
              </a:ext>
            </a:extLst>
          </p:cNvPr>
          <p:cNvSpPr txBox="1"/>
          <p:nvPr/>
        </p:nvSpPr>
        <p:spPr>
          <a:xfrm>
            <a:off x="2141415" y="3652863"/>
            <a:ext cx="857012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 VOS CÔTÉS </a:t>
            </a:r>
            <a:b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pour vous accompagner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Être les premiers à vous apporter 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les  services essentiels pour faciliter votre quotidien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035B407-7781-4250-A523-27C568C7AC36}"/>
              </a:ext>
            </a:extLst>
          </p:cNvPr>
          <p:cNvSpPr txBox="1"/>
          <p:nvPr/>
        </p:nvSpPr>
        <p:spPr>
          <a:xfrm>
            <a:off x="2141416" y="2232457"/>
            <a:ext cx="70191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venir Next LT Pro" panose="020B0504020202020204" pitchFamily="34" charset="0"/>
              </a:rPr>
              <a:t>A VOS CÔTÉS pour vous faire gagner du temps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A VOS CÔTÉS pour vous proposer la solution de livraison la plus adaptée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A VOS CÔTÉS pour vous aider à développer votre activité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…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91B9F2-CA66-4974-8E96-918618E67075}"/>
              </a:ext>
            </a:extLst>
          </p:cNvPr>
          <p:cNvSpPr/>
          <p:nvPr/>
        </p:nvSpPr>
        <p:spPr>
          <a:xfrm>
            <a:off x="2034074" y="1782201"/>
            <a:ext cx="7212563" cy="397663"/>
          </a:xfrm>
          <a:prstGeom prst="rect">
            <a:avLst/>
          </a:prstGeom>
          <a:solidFill>
            <a:srgbClr val="023E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>
                <a:latin typeface="Avenir Next LT Pro" panose="020B0504020202020204" pitchFamily="34" charset="0"/>
              </a:rPr>
              <a:t>METRO SERVICES PREMIERS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4892E03-BE29-4F76-80E3-A290F191B0D6}"/>
              </a:ext>
            </a:extLst>
          </p:cNvPr>
          <p:cNvSpPr txBox="1"/>
          <p:nvPr/>
        </p:nvSpPr>
        <p:spPr>
          <a:xfrm>
            <a:off x="524847" y="567907"/>
            <a:ext cx="6097554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Expression  </a:t>
            </a:r>
            <a:b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de la promesse Service </a:t>
            </a:r>
          </a:p>
        </p:txBody>
      </p:sp>
    </p:spTree>
    <p:extLst>
      <p:ext uri="{BB962C8B-B14F-4D97-AF65-F5344CB8AC3E}">
        <p14:creationId xmlns:p14="http://schemas.microsoft.com/office/powerpoint/2010/main" val="1693967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8DFFC-AF34-E9B0-302F-C9D6B6BDD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352DA2-D725-7AB0-82CB-70D6B46BC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capture d’écran, graphisme, Prospectus&#10;&#10;Description générée automatiquement">
            <a:extLst>
              <a:ext uri="{FF2B5EF4-FFF2-40B4-BE49-F238E27FC236}">
                <a16:creationId xmlns:a16="http://schemas.microsoft.com/office/drawing/2014/main" id="{82E173AC-3E5A-9852-0C9F-B1324E021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07" y="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556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8DFFC-AF34-E9B0-302F-C9D6B6BDD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352DA2-D725-7AB0-82CB-70D6B46BC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capture d’écran, affiche, graphisme&#10;&#10;Description générée automatiquement">
            <a:extLst>
              <a:ext uri="{FF2B5EF4-FFF2-40B4-BE49-F238E27FC236}">
                <a16:creationId xmlns:a16="http://schemas.microsoft.com/office/drawing/2014/main" id="{6C636600-7FDC-D1E9-7E0A-E1ADB1170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07" y="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356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8DFFC-AF34-E9B0-302F-C9D6B6BDD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352DA2-D725-7AB0-82CB-70D6B46BC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capture d’écran, affiche, habits&#10;&#10;Description générée automatiquement">
            <a:extLst>
              <a:ext uri="{FF2B5EF4-FFF2-40B4-BE49-F238E27FC236}">
                <a16:creationId xmlns:a16="http://schemas.microsoft.com/office/drawing/2014/main" id="{4940658D-7650-3A9F-EE8B-2B0B8DA6E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07" y="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82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8DFFC-AF34-E9B0-302F-C9D6B6BDD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352DA2-D725-7AB0-82CB-70D6B46BC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ED943E2-1817-DC9F-F189-E7BBC32B4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07" y="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355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8DFFC-AF34-E9B0-302F-C9D6B6BDD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352DA2-D725-7AB0-82CB-70D6B46BC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D675873-10BD-48C0-43D7-D617FB3B1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237" y="3419475"/>
            <a:ext cx="9525" cy="19050"/>
          </a:xfrm>
          <a:prstGeom prst="rect">
            <a:avLst/>
          </a:prstGeom>
        </p:spPr>
      </p:pic>
      <p:pic>
        <p:nvPicPr>
          <p:cNvPr id="9" name="Image 8" descr="Une image contenant texte, capture d’écran, Marque, graphisme&#10;&#10;Description générée automatiquement">
            <a:extLst>
              <a:ext uri="{FF2B5EF4-FFF2-40B4-BE49-F238E27FC236}">
                <a16:creationId xmlns:a16="http://schemas.microsoft.com/office/drawing/2014/main" id="{B0EB9025-390C-02B0-C8D2-7E184348F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07" y="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00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8DFFC-AF34-E9B0-302F-C9D6B6BDD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352DA2-D725-7AB0-82CB-70D6B46BC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capture d’écran, graphisme, Prospectus&#10;&#10;Description générée automatiquement">
            <a:extLst>
              <a:ext uri="{FF2B5EF4-FFF2-40B4-BE49-F238E27FC236}">
                <a16:creationId xmlns:a16="http://schemas.microsoft.com/office/drawing/2014/main" id="{2C5A78C1-20A1-8589-26DA-83F5CEF1B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06" y="0"/>
            <a:ext cx="484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672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1262442" y="937800"/>
            <a:ext cx="10418280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&gt;&gt;Donner de la visibilité et de la lisibilité </a:t>
            </a:r>
            <a:b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aux services METRO </a:t>
            </a:r>
            <a:b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à travers une nouvelle structuration de l’offre et une nouvelle expression. </a:t>
            </a:r>
            <a:b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fr-FR" altLang="fr-FR" sz="28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&gt;&gt; Interpeler nos clients et révéler </a:t>
            </a:r>
            <a:r>
              <a:rPr lang="fr-FR" altLang="fr-FR" sz="2800" dirty="0">
                <a:latin typeface="Avenir Next LT Pro" panose="020B0504020202020204" pitchFamily="34" charset="0"/>
                <a:ea typeface="Helvetica" panose="020B0604020202020204" pitchFamily="34" charset="0"/>
              </a:rPr>
              <a:t>l’offre de service METRO.</a:t>
            </a:r>
          </a:p>
          <a:p>
            <a:pPr marL="0" indent="0">
              <a:buNone/>
            </a:pPr>
            <a:r>
              <a:rPr lang="fr-FR" altLang="fr-FR" sz="2000" dirty="0"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25B0F35-0731-C643-4F80-77B18EB460F9}"/>
              </a:ext>
            </a:extLst>
          </p:cNvPr>
          <p:cNvSpPr txBox="1"/>
          <p:nvPr/>
        </p:nvSpPr>
        <p:spPr>
          <a:xfrm>
            <a:off x="1449254" y="3943187"/>
            <a:ext cx="978901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altLang="fr-FR" sz="3600" dirty="0">
                <a:latin typeface="Avenir Next LT Pro" panose="020B0504020202020204" pitchFamily="34" charset="0"/>
                <a:ea typeface="Helvetica" panose="020B0604020202020204" pitchFamily="34" charset="0"/>
              </a:rPr>
              <a:t>Faire savoir à nos clients notre savoir-faire </a:t>
            </a:r>
            <a:br>
              <a:rPr lang="fr-FR" altLang="fr-FR" sz="3600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3600" dirty="0">
                <a:latin typeface="Avenir Next LT Pro" panose="020B0504020202020204" pitchFamily="34" charset="0"/>
                <a:ea typeface="Helvetica" panose="020B0604020202020204" pitchFamily="34" charset="0"/>
              </a:rPr>
              <a:t>en matière de services : </a:t>
            </a:r>
            <a:br>
              <a:rPr lang="fr-FR" altLang="fr-FR" sz="3600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3600" dirty="0">
                <a:latin typeface="Avenir Next LT Pro" panose="020B0504020202020204" pitchFamily="34" charset="0"/>
                <a:ea typeface="Helvetica" panose="020B0604020202020204" pitchFamily="34" charset="0"/>
              </a:rPr>
              <a:t>Pour ne plus entendre,  « </a:t>
            </a:r>
            <a:r>
              <a:rPr lang="fr-FR" altLang="fr-FR" sz="3600" b="1" i="1" dirty="0">
                <a:latin typeface="Playfair Display" panose="00000500000000000000" pitchFamily="2" charset="0"/>
                <a:ea typeface="Helvetica" panose="020B0604020202020204" pitchFamily="34" charset="0"/>
              </a:rPr>
              <a:t>on ne savait pas </a:t>
            </a:r>
            <a:r>
              <a:rPr lang="fr-FR" altLang="fr-FR" sz="3600" dirty="0">
                <a:latin typeface="Avenir Next LT Pro" panose="020B0504020202020204" pitchFamily="34" charset="0"/>
                <a:ea typeface="Helvetica" panose="020B0604020202020204" pitchFamily="34" charset="0"/>
              </a:rPr>
              <a:t>»</a:t>
            </a: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C8DB9B9F-D773-D1B5-5108-D7EE209C2A4B}"/>
              </a:ext>
            </a:extLst>
          </p:cNvPr>
          <p:cNvSpPr/>
          <p:nvPr/>
        </p:nvSpPr>
        <p:spPr>
          <a:xfrm rot="5400000">
            <a:off x="-61453" y="4412156"/>
            <a:ext cx="1848464" cy="63172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9121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8DFFC-AF34-E9B0-302F-C9D6B6BDD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352DA2-D725-7AB0-82CB-70D6B46BC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3DBE2E7-F201-C7CE-7BCA-26BCD9DA9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07" y="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491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8DFFC-AF34-E9B0-302F-C9D6B6BDD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352DA2-D725-7AB0-82CB-70D6B46BC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capture d’écran, affiche, graphisme&#10;&#10;Description générée automatiquement">
            <a:extLst>
              <a:ext uri="{FF2B5EF4-FFF2-40B4-BE49-F238E27FC236}">
                <a16:creationId xmlns:a16="http://schemas.microsoft.com/office/drawing/2014/main" id="{54126E55-BD05-CA37-2863-B7698C923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07" y="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8562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8DFFC-AF34-E9B0-302F-C9D6B6BDD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352DA2-D725-7AB0-82CB-70D6B46BC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affiche, capture d’écran, habits&#10;&#10;Description générée automatiquement">
            <a:extLst>
              <a:ext uri="{FF2B5EF4-FFF2-40B4-BE49-F238E27FC236}">
                <a16:creationId xmlns:a16="http://schemas.microsoft.com/office/drawing/2014/main" id="{4102B7F5-AD82-7D5D-B1E1-EFF9BF5BB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07" y="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626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709CC60-F586-2BD4-DF44-36D22DB0BF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Image 4" descr="Une image contenant texte, capture d’écran, graphisme, Prospectus&#10;&#10;Description générée automatiquement">
            <a:extLst>
              <a:ext uri="{FF2B5EF4-FFF2-40B4-BE49-F238E27FC236}">
                <a16:creationId xmlns:a16="http://schemas.microsoft.com/office/drawing/2014/main" id="{1C68731C-7331-5EBA-1DE2-2D88FC7B9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516" y="3635829"/>
            <a:ext cx="1824826" cy="2581200"/>
          </a:xfrm>
          <a:prstGeom prst="rect">
            <a:avLst/>
          </a:prstGeom>
        </p:spPr>
      </p:pic>
      <p:pic>
        <p:nvPicPr>
          <p:cNvPr id="8" name="Image 7" descr="Une image contenant texte, capture d’écran, affiche, habits&#10;&#10;Description générée automatiquement">
            <a:extLst>
              <a:ext uri="{FF2B5EF4-FFF2-40B4-BE49-F238E27FC236}">
                <a16:creationId xmlns:a16="http://schemas.microsoft.com/office/drawing/2014/main" id="{3D29B3B0-5072-0D64-5BDC-51A5E889E7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412" y="728057"/>
            <a:ext cx="1825879" cy="2581200"/>
          </a:xfrm>
          <a:prstGeom prst="rect">
            <a:avLst/>
          </a:prstGeom>
        </p:spPr>
      </p:pic>
      <p:pic>
        <p:nvPicPr>
          <p:cNvPr id="10" name="Image 9" descr="Une image contenant texte, capture d’écran, graphisme, Prospectus&#10;&#10;Description générée automatiquement">
            <a:extLst>
              <a:ext uri="{FF2B5EF4-FFF2-40B4-BE49-F238E27FC236}">
                <a16:creationId xmlns:a16="http://schemas.microsoft.com/office/drawing/2014/main" id="{8A290B4E-4E44-F750-EA78-A651EB0C03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095" y="728057"/>
            <a:ext cx="1825879" cy="2581200"/>
          </a:xfrm>
          <a:prstGeom prst="rect">
            <a:avLst/>
          </a:prstGeom>
        </p:spPr>
      </p:pic>
      <p:pic>
        <p:nvPicPr>
          <p:cNvPr id="12" name="Image 11" descr="Une image contenant texte, capture d’écran, graphisme, Prospectus&#10;&#10;Description générée automatiquement">
            <a:extLst>
              <a:ext uri="{FF2B5EF4-FFF2-40B4-BE49-F238E27FC236}">
                <a16:creationId xmlns:a16="http://schemas.microsoft.com/office/drawing/2014/main" id="{E060522D-8B0A-2C1F-9E22-8194754722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00" y="1066800"/>
            <a:ext cx="2849108" cy="4027714"/>
          </a:xfrm>
          <a:prstGeom prst="rect">
            <a:avLst/>
          </a:prstGeom>
        </p:spPr>
      </p:pic>
      <p:pic>
        <p:nvPicPr>
          <p:cNvPr id="15" name="Image 14" descr="Une image contenant texte, capture d’écran, affiche, graphisme&#10;&#10;Description générée automatiquement">
            <a:extLst>
              <a:ext uri="{FF2B5EF4-FFF2-40B4-BE49-F238E27FC236}">
                <a16:creationId xmlns:a16="http://schemas.microsoft.com/office/drawing/2014/main" id="{2B801B3B-2A2A-EFF5-2852-160AD0938B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939" y="728057"/>
            <a:ext cx="1825879" cy="2581200"/>
          </a:xfrm>
          <a:prstGeom prst="rect">
            <a:avLst/>
          </a:prstGeom>
        </p:spPr>
      </p:pic>
      <p:pic>
        <p:nvPicPr>
          <p:cNvPr id="18" name="Image 17" descr="Une image contenant texte, graphisme, capture d’écran, affiche&#10;&#10;Description générée automatiquement">
            <a:extLst>
              <a:ext uri="{FF2B5EF4-FFF2-40B4-BE49-F238E27FC236}">
                <a16:creationId xmlns:a16="http://schemas.microsoft.com/office/drawing/2014/main" id="{B7F1FA61-9F46-3B53-F8C4-282686F15D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787" y="3623657"/>
            <a:ext cx="1825879" cy="2581200"/>
          </a:xfrm>
          <a:prstGeom prst="rect">
            <a:avLst/>
          </a:prstGeom>
        </p:spPr>
      </p:pic>
      <p:pic>
        <p:nvPicPr>
          <p:cNvPr id="22" name="Image 21" descr="Une image contenant texte, capture d’écran, affiche, graphisme&#10;&#10;Description générée automatiquement">
            <a:extLst>
              <a:ext uri="{FF2B5EF4-FFF2-40B4-BE49-F238E27FC236}">
                <a16:creationId xmlns:a16="http://schemas.microsoft.com/office/drawing/2014/main" id="{C80ED058-5F7A-A394-9ABA-715B85EDCA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649" y="3623657"/>
            <a:ext cx="1825879" cy="2581200"/>
          </a:xfrm>
          <a:prstGeom prst="rect">
            <a:avLst/>
          </a:prstGeom>
        </p:spPr>
      </p:pic>
      <p:pic>
        <p:nvPicPr>
          <p:cNvPr id="26" name="Image 25" descr="Une image contenant texte, affiche, capture d’écran, habits&#10;&#10;Description générée automatiquement">
            <a:extLst>
              <a:ext uri="{FF2B5EF4-FFF2-40B4-BE49-F238E27FC236}">
                <a16:creationId xmlns:a16="http://schemas.microsoft.com/office/drawing/2014/main" id="{628C63A2-70DD-172C-DE12-71BA4D10A8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817" y="3624943"/>
            <a:ext cx="1825879" cy="2581200"/>
          </a:xfrm>
          <a:prstGeom prst="rect">
            <a:avLst/>
          </a:prstGeom>
        </p:spPr>
      </p:pic>
      <p:pic>
        <p:nvPicPr>
          <p:cNvPr id="30" name="Image 29" descr="Une image contenant texte, capture d’écran, Marque, graphisme&#10;&#10;Description générée automatiquement">
            <a:extLst>
              <a:ext uri="{FF2B5EF4-FFF2-40B4-BE49-F238E27FC236}">
                <a16:creationId xmlns:a16="http://schemas.microsoft.com/office/drawing/2014/main" id="{FD308A80-B6D0-EC77-A441-3AD2A18482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517" y="728057"/>
            <a:ext cx="1825879" cy="25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642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8D4C5B-037A-4557-A2BB-F137A45177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969" y="1582856"/>
            <a:ext cx="10363200" cy="1470025"/>
          </a:xfrm>
        </p:spPr>
        <p:txBody>
          <a:bodyPr/>
          <a:lstStyle/>
          <a:p>
            <a:r>
              <a:rPr lang="fr-FR" sz="4400" b="1" dirty="0">
                <a:latin typeface="Avenir Next LT Pro" panose="020B0504020202020204" pitchFamily="34" charset="0"/>
              </a:rPr>
              <a:t>METRO SERVICES PREMIERS,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U</a:t>
            </a:r>
            <a:r>
              <a:rPr lang="fr-FR" b="1" dirty="0">
                <a:latin typeface="Avenir Next LT Pro" panose="020B0504020202020204" pitchFamily="34" charset="0"/>
              </a:rPr>
              <a:t>n territoire puissant et propriétaire 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QUI INSPIRE LA CONFIANCE ET 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REVELE &amp; VALORISE NOS SERVICES 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DE MANIÈRE IMPACTANTE 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AUSSI BIEN AUPRES DE NOS CLIENTS 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QUE DE NOS EQUIPES</a:t>
            </a:r>
          </a:p>
        </p:txBody>
      </p:sp>
    </p:spTree>
    <p:extLst>
      <p:ext uri="{BB962C8B-B14F-4D97-AF65-F5344CB8AC3E}">
        <p14:creationId xmlns:p14="http://schemas.microsoft.com/office/powerpoint/2010/main" val="1845212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1422918" y="1525627"/>
            <a:ext cx="8714573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  <a:cs typeface="Calibri Light" panose="020F0302020204030204" pitchFamily="34" charset="0"/>
              </a:rPr>
              <a:t>Valoriser u</a:t>
            </a:r>
            <a:r>
              <a:rPr lang="fr-FR" altLang="fr-FR" dirty="0">
                <a:latin typeface="Avenir Next LT Pro" panose="020B0504020202020204" pitchFamily="34" charset="0"/>
                <a:cs typeface="Calibri Light" panose="020F0302020204030204" pitchFamily="34" charset="0"/>
              </a:rPr>
              <a:t>ne offre claire et attendue qui permet notamment d’améliorer leur expérience d’achat, de sécuriser, </a:t>
            </a:r>
            <a:r>
              <a:rPr lang="fr-FR" altLang="fr-FR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faciliter leur quotidien et développer leur activité.</a:t>
            </a:r>
            <a:endParaRPr lang="fr-FR" b="1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Pousser les clients à accéder à ces services ou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à demander de l’information </a:t>
            </a:r>
            <a:endParaRPr lang="fr-FR" sz="2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altLang="fr-FR" sz="200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  <a:p>
            <a:pPr marL="0" indent="0">
              <a:buNone/>
            </a:pPr>
            <a:endParaRPr lang="fr-FR" sz="2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667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F9E52C4E-DF6C-4217-86AA-92DF4F918CE8}"/>
              </a:ext>
            </a:extLst>
          </p:cNvPr>
          <p:cNvSpPr txBox="1"/>
          <p:nvPr/>
        </p:nvSpPr>
        <p:spPr>
          <a:xfrm>
            <a:off x="1614195" y="2063153"/>
            <a:ext cx="857716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400" b="0" i="0" u="none" strike="noStrike" baseline="0" dirty="0">
                <a:latin typeface="Avenir Next LT Pro" panose="020B0504020202020204" pitchFamily="34" charset="0"/>
              </a:rPr>
              <a:t>Toute </a:t>
            </a:r>
            <a:r>
              <a:rPr lang="fr-FR" sz="2400" b="1" i="0" u="none" strike="noStrike" baseline="0" dirty="0">
                <a:latin typeface="Avenir Next LT Pro" panose="020B0504020202020204" pitchFamily="34" charset="0"/>
              </a:rPr>
              <a:t>solution à valeur ajoutée </a:t>
            </a:r>
            <a:r>
              <a:rPr lang="fr-FR" sz="2400" b="0" i="0" u="none" strike="noStrike" baseline="0" dirty="0">
                <a:latin typeface="Avenir Next LT Pro" panose="020B0504020202020204" pitchFamily="34" charset="0"/>
              </a:rPr>
              <a:t>répondant à </a:t>
            </a:r>
            <a:r>
              <a:rPr lang="fr-FR" sz="2400" b="1" i="0" u="none" strike="noStrike" baseline="0" dirty="0">
                <a:latin typeface="Avenir Next LT Pro" panose="020B0504020202020204" pitchFamily="34" charset="0"/>
              </a:rPr>
              <a:t>un besoin essentiel </a:t>
            </a:r>
            <a:r>
              <a:rPr lang="fr-FR" sz="2400" b="0" i="0" u="none" strike="noStrike" baseline="0" dirty="0">
                <a:latin typeface="Avenir Next LT Pro" panose="020B0504020202020204" pitchFamily="34" charset="0"/>
              </a:rPr>
              <a:t>d’un grand nombre de clients lié à </a:t>
            </a:r>
            <a:r>
              <a:rPr lang="fr-FR" sz="2400" b="1" i="0" u="none" strike="noStrike" baseline="0" dirty="0">
                <a:latin typeface="Avenir Next LT Pro" panose="020B0504020202020204" pitchFamily="34" charset="0"/>
              </a:rPr>
              <a:t>l’exploitation au quotidien </a:t>
            </a:r>
            <a:r>
              <a:rPr lang="fr-FR" sz="2400" b="0" i="0" u="none" strike="noStrike" baseline="0" dirty="0">
                <a:latin typeface="Avenir Next LT Pro" panose="020B0504020202020204" pitchFamily="34" charset="0"/>
              </a:rPr>
              <a:t>et leur permettant de se concentrer sur leur</a:t>
            </a:r>
          </a:p>
          <a:p>
            <a:pPr algn="l"/>
            <a:r>
              <a:rPr lang="fr-FR" sz="2400" b="0" i="0" u="none" strike="noStrike" baseline="0" dirty="0" err="1">
                <a:latin typeface="Avenir Next LT Pro" panose="020B0504020202020204" pitchFamily="34" charset="0"/>
              </a:rPr>
              <a:t>coeur</a:t>
            </a:r>
            <a:r>
              <a:rPr lang="fr-FR" sz="2400" b="0" i="0" u="none" strike="noStrike" baseline="0" dirty="0">
                <a:latin typeface="Avenir Next LT Pro" panose="020B0504020202020204" pitchFamily="34" charset="0"/>
              </a:rPr>
              <a:t> de métier</a:t>
            </a:r>
            <a:br>
              <a:rPr lang="fr-FR" sz="2400" b="0" i="0" u="none" strike="noStrike" baseline="0" dirty="0">
                <a:latin typeface="Avenir Next LT Pro" panose="020B0504020202020204" pitchFamily="34" charset="0"/>
              </a:rPr>
            </a:br>
            <a:endParaRPr lang="fr-FR" sz="2400" b="0" i="0" u="none" strike="noStrike" baseline="0" dirty="0">
              <a:latin typeface="Avenir Next LT Pro" panose="020B0504020202020204" pitchFamily="34" charset="0"/>
            </a:endParaRPr>
          </a:p>
          <a:p>
            <a:pPr algn="l"/>
            <a:r>
              <a:rPr lang="fr-FR" sz="2000" b="0" i="0" u="none" strike="noStrike" baseline="0" dirty="0">
                <a:latin typeface="Avenir Next LT Pro" panose="020B0504020202020204" pitchFamily="34" charset="0"/>
              </a:rPr>
              <a:t>• Gain de temps : livraisons, collecte de CRT</a:t>
            </a:r>
          </a:p>
          <a:p>
            <a:pPr algn="l"/>
            <a:r>
              <a:rPr lang="fr-FR" sz="2000" b="0" i="0" u="none" strike="noStrike" baseline="0" dirty="0">
                <a:latin typeface="Avenir Next LT Pro" panose="020B0504020202020204" pitchFamily="34" charset="0"/>
              </a:rPr>
              <a:t>• Trésorerie : conditions de paiement, financement</a:t>
            </a:r>
          </a:p>
          <a:p>
            <a:pPr algn="l"/>
            <a:r>
              <a:rPr lang="fr-FR" sz="2000" b="0" i="0" u="none" strike="noStrike" baseline="0" dirty="0">
                <a:latin typeface="Avenir Next LT Pro" panose="020B0504020202020204" pitchFamily="34" charset="0"/>
              </a:rPr>
              <a:t>• Développement activité : solutions </a:t>
            </a:r>
            <a:r>
              <a:rPr lang="fr-FR" sz="2000" b="0" i="0" u="none" strike="noStrike" baseline="0" dirty="0" err="1">
                <a:latin typeface="Avenir Next LT Pro" panose="020B0504020202020204" pitchFamily="34" charset="0"/>
              </a:rPr>
              <a:t>Dish</a:t>
            </a:r>
            <a:r>
              <a:rPr lang="fr-FR" sz="2000" b="0" i="0" u="none" strike="noStrike" baseline="0" dirty="0">
                <a:latin typeface="Avenir Next LT Pro" panose="020B0504020202020204" pitchFamily="34" charset="0"/>
              </a:rPr>
              <a:t>, BE</a:t>
            </a:r>
          </a:p>
          <a:p>
            <a:pPr algn="l"/>
            <a:r>
              <a:rPr lang="fr-FR" sz="2000" b="0" i="0" u="none" strike="noStrike" baseline="0" dirty="0">
                <a:latin typeface="Avenir Next LT Pro" panose="020B0504020202020204" pitchFamily="34" charset="0"/>
              </a:rPr>
              <a:t>• Sécurité exploitation : SAV, extension de garanties, sécurité alimentaire</a:t>
            </a:r>
            <a:endParaRPr lang="fr-FR" sz="2000" dirty="0">
              <a:latin typeface="Avenir Next LT Pro" panose="020B050402020202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7BAEF1F-A1B3-40B1-BE17-0F26C27B8287}"/>
              </a:ext>
            </a:extLst>
          </p:cNvPr>
          <p:cNvSpPr txBox="1">
            <a:spLocks/>
          </p:cNvSpPr>
          <p:nvPr/>
        </p:nvSpPr>
        <p:spPr bwMode="auto">
          <a:xfrm>
            <a:off x="609600" y="444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Définition Services METRO</a:t>
            </a:r>
          </a:p>
        </p:txBody>
      </p:sp>
    </p:spTree>
    <p:extLst>
      <p:ext uri="{BB962C8B-B14F-4D97-AF65-F5344CB8AC3E}">
        <p14:creationId xmlns:p14="http://schemas.microsoft.com/office/powerpoint/2010/main" val="4138166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re 1"/>
          <p:cNvSpPr>
            <a:spLocks noGrp="1"/>
          </p:cNvSpPr>
          <p:nvPr>
            <p:ph type="title" idx="4294967295"/>
          </p:nvPr>
        </p:nvSpPr>
        <p:spPr>
          <a:xfrm>
            <a:off x="289249" y="361691"/>
            <a:ext cx="10972800" cy="1143000"/>
          </a:xfrm>
        </p:spPr>
        <p:txBody>
          <a:bodyPr/>
          <a:lstStyle/>
          <a:p>
            <a:pPr algn="l"/>
            <a: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Partis Pris COMMUNICATION</a:t>
            </a: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1794147" y="2183466"/>
            <a:ext cx="8603706" cy="830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0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#1 D’un discours émetteur à une approche récepteur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è"/>
              <a:defRPr/>
            </a:pPr>
            <a:r>
              <a:rPr lang="fr-FR" altLang="fr-FR" sz="20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i</a:t>
            </a:r>
            <a:r>
              <a:rPr lang="fr-FR" altLang="fr-FR" sz="20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ntégrer la valeur de bénéfice client dans le discours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2000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0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#2 Adopter une promesse forte et structurée</a:t>
            </a:r>
            <a:endParaRPr lang="fr-FR" altLang="fr-FR" sz="2000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è"/>
              <a:defRPr/>
            </a:pPr>
            <a:r>
              <a:rPr lang="fr-FR" altLang="fr-FR" sz="2000" dirty="0">
                <a:latin typeface="Avenir Next LT Pro" panose="020B05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s’appuyer sur la mise en avant des offres de service iconiques ‘orientée client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è"/>
              <a:defRPr/>
            </a:pPr>
            <a:endParaRPr lang="fr-FR" altLang="fr-FR" sz="2000" dirty="0">
              <a:latin typeface="Avenir Next LT Pro" panose="020B0504020202020204" pitchFamily="34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000" b="1" dirty="0">
                <a:latin typeface="Avenir Next LT Pro" panose="020B0504020202020204" pitchFamily="34" charset="0"/>
                <a:cs typeface="Helvetica" panose="020B0604020202020204" pitchFamily="34" charset="0"/>
              </a:rPr>
              <a:t>#3 Opter pour un code contemporain, souple et évolutif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è"/>
              <a:defRPr/>
            </a:pPr>
            <a:r>
              <a:rPr lang="fr-FR" altLang="fr-FR" sz="2000" dirty="0">
                <a:latin typeface="Avenir Next LT Pro" panose="020B05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pour suivre l’évolution de l’offre de service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è"/>
              <a:defRPr/>
            </a:pPr>
            <a:endParaRPr lang="fr-FR" altLang="fr-FR" sz="2000" dirty="0">
              <a:latin typeface="Avenir Next LT Pro" panose="020B0504020202020204" pitchFamily="34" charset="0"/>
              <a:cs typeface="Helvetica" panose="020B0604020202020204" pitchFamily="34" charset="0"/>
              <a:sym typeface="Wingdings" panose="05000000000000000000" pitchFamily="2" charset="2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2000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96835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B594BB3-084F-AB09-44C0-2A65BEB67C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2385" y="3784073"/>
            <a:ext cx="3808145" cy="238527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727D401-B546-B9A7-86EC-43DDBEDD7A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1225" y="3975350"/>
            <a:ext cx="3206054" cy="1818738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82370" y="6034644"/>
            <a:ext cx="10632504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    </a:t>
            </a:r>
            <a:r>
              <a:rPr lang="fr-FR" dirty="0">
                <a:latin typeface="Avenir Next LT Pro" panose="020B0504020202020204" pitchFamily="34" charset="0"/>
                <a:cs typeface="Helvetica" pitchFamily="34" charset="0"/>
              </a:rPr>
              <a:t>Une appellation et une identité valorisante qui permet</a:t>
            </a:r>
            <a:br>
              <a:rPr lang="fr-FR" dirty="0">
                <a:latin typeface="Avenir Next LT Pro" panose="020B0504020202020204" pitchFamily="34" charset="0"/>
                <a:cs typeface="Helvetica" pitchFamily="34" charset="0"/>
              </a:rPr>
            </a:br>
            <a:r>
              <a:rPr lang="fr-FR" dirty="0">
                <a:latin typeface="Avenir Next LT Pro" panose="020B0504020202020204" pitchFamily="34" charset="0"/>
                <a:cs typeface="Helvetica" pitchFamily="34" charset="0"/>
                <a:sym typeface="Wingdings" panose="05000000000000000000" pitchFamily="2" charset="2"/>
              </a:rPr>
              <a:t>de renforcer le sentiment de traitement spécifique des services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  <a:cs typeface="Helvetica" pitchFamily="34" charset="0"/>
              </a:rPr>
              <a:t>  </a:t>
            </a:r>
          </a:p>
        </p:txBody>
      </p:sp>
      <p:sp>
        <p:nvSpPr>
          <p:cNvPr id="9" name="Triangle isocèle 8"/>
          <p:cNvSpPr/>
          <p:nvPr/>
        </p:nvSpPr>
        <p:spPr>
          <a:xfrm rot="10800000">
            <a:off x="2431081" y="3656435"/>
            <a:ext cx="2406342" cy="239261"/>
          </a:xfrm>
          <a:prstGeom prst="triangle">
            <a:avLst/>
          </a:prstGeom>
          <a:solidFill>
            <a:srgbClr val="100E5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E08382E-459D-4059-0D4B-AB4D3CFDFC4B}"/>
              </a:ext>
            </a:extLst>
          </p:cNvPr>
          <p:cNvSpPr txBox="1"/>
          <p:nvPr/>
        </p:nvSpPr>
        <p:spPr>
          <a:xfrm>
            <a:off x="1344843" y="1074042"/>
            <a:ext cx="6097554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Encapsuler l’offre de service METRO sous un </a:t>
            </a:r>
            <a:r>
              <a:rPr lang="fr-FR" sz="2400" b="1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naming</a:t>
            </a: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et une identité propre.</a:t>
            </a:r>
          </a:p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Renforcer la visibilité de l’offre de service METRO,</a:t>
            </a:r>
            <a:b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tant auprès de l’interne que de l’externe. </a:t>
            </a:r>
          </a:p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Principe d’appellation :</a:t>
            </a:r>
          </a:p>
          <a:p>
            <a:pPr marL="0" indent="0" algn="ctr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endParaRPr lang="fr-FR" dirty="0"/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9C666532-E9D4-A8F8-053B-A13F1204AEBA}"/>
              </a:ext>
            </a:extLst>
          </p:cNvPr>
          <p:cNvSpPr/>
          <p:nvPr/>
        </p:nvSpPr>
        <p:spPr>
          <a:xfrm rot="10800000">
            <a:off x="6503286" y="3656436"/>
            <a:ext cx="2406342" cy="239261"/>
          </a:xfrm>
          <a:prstGeom prst="triangle">
            <a:avLst/>
          </a:prstGeom>
          <a:solidFill>
            <a:srgbClr val="100E5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2B742F0-911C-51FC-4CF8-888111B3CD3B}"/>
              </a:ext>
            </a:extLst>
          </p:cNvPr>
          <p:cNvSpPr txBox="1">
            <a:spLocks/>
          </p:cNvSpPr>
          <p:nvPr/>
        </p:nvSpPr>
        <p:spPr>
          <a:xfrm>
            <a:off x="289249" y="361691"/>
            <a:ext cx="10972800" cy="1143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r>
              <a:rPr lang="fr-FR" altLang="fr-FR" dirty="0">
                <a:ea typeface="Helvetica" panose="020B0604020202020204" pitchFamily="34" charset="0"/>
              </a:rPr>
              <a:t>Partis Pris COMMUNICATION</a:t>
            </a:r>
          </a:p>
        </p:txBody>
      </p:sp>
    </p:spTree>
    <p:extLst>
      <p:ext uri="{BB962C8B-B14F-4D97-AF65-F5344CB8AC3E}">
        <p14:creationId xmlns:p14="http://schemas.microsoft.com/office/powerpoint/2010/main" val="82425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97DE19A9-BF15-5CB3-7619-07108B29E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A7F5D23-A677-4FCB-BB29-EEC5E7270146}"/>
              </a:ext>
            </a:extLst>
          </p:cNvPr>
          <p:cNvSpPr txBox="1"/>
          <p:nvPr/>
        </p:nvSpPr>
        <p:spPr>
          <a:xfrm>
            <a:off x="1028544" y="3105834"/>
            <a:ext cx="66979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QUELS SERVICES VALORISER</a:t>
            </a:r>
          </a:p>
        </p:txBody>
      </p:sp>
      <p:sp>
        <p:nvSpPr>
          <p:cNvPr id="3" name="Freihandform: Form 7">
            <a:extLst>
              <a:ext uri="{FF2B5EF4-FFF2-40B4-BE49-F238E27FC236}">
                <a16:creationId xmlns:a16="http://schemas.microsoft.com/office/drawing/2014/main" id="{ED5D4B9F-FCDB-CCF4-DCB5-6C505509B916}"/>
              </a:ext>
            </a:extLst>
          </p:cNvPr>
          <p:cNvSpPr>
            <a:spLocks/>
          </p:cNvSpPr>
          <p:nvPr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Foliennummernplatzhalter 7">
            <a:extLst>
              <a:ext uri="{FF2B5EF4-FFF2-40B4-BE49-F238E27FC236}">
                <a16:creationId xmlns:a16="http://schemas.microsoft.com/office/drawing/2014/main" id="{E391B808-E9AD-6748-0DA4-CED5DF06F097}"/>
              </a:ext>
            </a:extLst>
          </p:cNvPr>
          <p:cNvSpPr txBox="1">
            <a:spLocks/>
          </p:cNvSpPr>
          <p:nvPr/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800" b="0" kern="1200">
                <a:solidFill>
                  <a:schemeClr val="accent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EA1D04-CA53-4DE3-84A8-2B63E41036C9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4848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3281AC94-834C-4D06-89CA-291EA3886864}"/>
              </a:ext>
            </a:extLst>
          </p:cNvPr>
          <p:cNvSpPr txBox="1">
            <a:spLocks/>
          </p:cNvSpPr>
          <p:nvPr/>
        </p:nvSpPr>
        <p:spPr>
          <a:xfrm>
            <a:off x="370552" y="523023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QUELS SERVICES VALORISER</a:t>
            </a: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3386629-A37E-495A-A389-46DEAA16A9E0}"/>
              </a:ext>
            </a:extLst>
          </p:cNvPr>
          <p:cNvSpPr txBox="1"/>
          <p:nvPr/>
        </p:nvSpPr>
        <p:spPr>
          <a:xfrm>
            <a:off x="691340" y="1077823"/>
            <a:ext cx="8640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1</a:t>
            </a:r>
            <a:r>
              <a:rPr lang="fr-FR" baseline="30000" dirty="0">
                <a:latin typeface="Avenir Next LT Pro" panose="020B0504020202020204" pitchFamily="34" charset="0"/>
              </a:rPr>
              <a:t>ère</a:t>
            </a:r>
            <a:r>
              <a:rPr lang="fr-FR" dirty="0">
                <a:latin typeface="Avenir Next LT Pro" panose="020B0504020202020204" pitchFamily="34" charset="0"/>
              </a:rPr>
              <a:t> sélection à challenger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Le MUR DE SERVICE METRO :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3406A-B93D-45EA-9A97-1FCF4B4F5E9C}"/>
              </a:ext>
            </a:extLst>
          </p:cNvPr>
          <p:cNvSpPr/>
          <p:nvPr/>
        </p:nvSpPr>
        <p:spPr>
          <a:xfrm>
            <a:off x="1166611" y="3170154"/>
            <a:ext cx="1530220" cy="4668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LIVRAISON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9D8944-C8C5-401B-84AD-3E1A9D22272D}"/>
              </a:ext>
            </a:extLst>
          </p:cNvPr>
          <p:cNvSpPr/>
          <p:nvPr/>
        </p:nvSpPr>
        <p:spPr>
          <a:xfrm>
            <a:off x="1166611" y="3850322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LIVRAISON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964525-4F78-47E5-8303-75FE261B55B9}"/>
              </a:ext>
            </a:extLst>
          </p:cNvPr>
          <p:cNvSpPr/>
          <p:nvPr/>
        </p:nvSpPr>
        <p:spPr>
          <a:xfrm>
            <a:off x="1166611" y="4200507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CLICK &amp; RETRAIT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93A783-8BA8-43EF-BA01-C38EA9A7A290}"/>
              </a:ext>
            </a:extLst>
          </p:cNvPr>
          <p:cNvSpPr/>
          <p:nvPr/>
        </p:nvSpPr>
        <p:spPr>
          <a:xfrm>
            <a:off x="1166611" y="4540495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ARRIERE CAISSE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795AC47-8D59-45FB-8F9A-D4419F051592}"/>
              </a:ext>
            </a:extLst>
          </p:cNvPr>
          <p:cNvSpPr/>
          <p:nvPr/>
        </p:nvSpPr>
        <p:spPr>
          <a:xfrm>
            <a:off x="3016898" y="3165026"/>
            <a:ext cx="1530220" cy="4668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SOLUTIONS TRESORERIE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B871AE3-FBAD-4DD4-8E7D-4CB59A1953AC}"/>
              </a:ext>
            </a:extLst>
          </p:cNvPr>
          <p:cNvSpPr/>
          <p:nvPr/>
        </p:nvSpPr>
        <p:spPr>
          <a:xfrm>
            <a:off x="3016898" y="3845194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REFLEXE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7D6E6F-32C3-4854-A65C-877C49A05A47}"/>
              </a:ext>
            </a:extLst>
          </p:cNvPr>
          <p:cNvSpPr/>
          <p:nvPr/>
        </p:nvSpPr>
        <p:spPr>
          <a:xfrm>
            <a:off x="4708849" y="3165026"/>
            <a:ext cx="1530220" cy="4668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ASSISTANCE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1E435FD-CE28-40CE-B12F-D95E648AAF65}"/>
              </a:ext>
            </a:extLst>
          </p:cNvPr>
          <p:cNvSpPr/>
          <p:nvPr/>
        </p:nvSpPr>
        <p:spPr>
          <a:xfrm>
            <a:off x="4709067" y="3838289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SAV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9D7DE0-FED2-4483-96B5-4F6CCEF02713}"/>
              </a:ext>
            </a:extLst>
          </p:cNvPr>
          <p:cNvSpPr/>
          <p:nvPr/>
        </p:nvSpPr>
        <p:spPr>
          <a:xfrm>
            <a:off x="4708849" y="4199769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MAINTENANCE PRÉVENTIVE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8A9CD57-8A05-4291-ADB2-4E692D1489DA}"/>
              </a:ext>
            </a:extLst>
          </p:cNvPr>
          <p:cNvSpPr/>
          <p:nvPr/>
        </p:nvSpPr>
        <p:spPr>
          <a:xfrm>
            <a:off x="4708849" y="4579610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GARANTIES COMPLEMENTAIRES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9A01B37-6F73-40A2-8987-97AA452CBDF4}"/>
              </a:ext>
            </a:extLst>
          </p:cNvPr>
          <p:cNvSpPr/>
          <p:nvPr/>
        </p:nvSpPr>
        <p:spPr>
          <a:xfrm>
            <a:off x="6400800" y="3165026"/>
            <a:ext cx="1530220" cy="4668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INSTALLATION/RENOVATION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E5C9261-4598-4A42-BC6A-3EB3D7FFD79A}"/>
              </a:ext>
            </a:extLst>
          </p:cNvPr>
          <p:cNvSpPr/>
          <p:nvPr/>
        </p:nvSpPr>
        <p:spPr>
          <a:xfrm>
            <a:off x="6401018" y="3838289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CONCEPTION &amp; AMENAGEMENT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0E8BC41-9B87-4CA9-ACC8-9F502AD2A402}"/>
              </a:ext>
            </a:extLst>
          </p:cNvPr>
          <p:cNvSpPr/>
          <p:nvPr/>
        </p:nvSpPr>
        <p:spPr>
          <a:xfrm>
            <a:off x="6400800" y="4199769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LRMS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8D3A25-A125-45F5-9C3F-4008FD54C9FC}"/>
              </a:ext>
            </a:extLst>
          </p:cNvPr>
          <p:cNvSpPr/>
          <p:nvPr/>
        </p:nvSpPr>
        <p:spPr>
          <a:xfrm>
            <a:off x="9834246" y="3165026"/>
            <a:ext cx="1530220" cy="4668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SOLUTIONS DIGITALES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24AEF18-90A6-4A0C-9339-5FFDFD096A02}"/>
              </a:ext>
            </a:extLst>
          </p:cNvPr>
          <p:cNvSpPr/>
          <p:nvPr/>
        </p:nvSpPr>
        <p:spPr>
          <a:xfrm>
            <a:off x="9834246" y="3838289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SITE INTERNET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5815611-6BB2-45CC-8F31-0495E71FF2D8}"/>
              </a:ext>
            </a:extLst>
          </p:cNvPr>
          <p:cNvSpPr/>
          <p:nvPr/>
        </p:nvSpPr>
        <p:spPr>
          <a:xfrm>
            <a:off x="9834028" y="4199769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MODULE RESA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35DE437-3E9B-410C-AD71-86D4CE20A862}"/>
              </a:ext>
            </a:extLst>
          </p:cNvPr>
          <p:cNvSpPr/>
          <p:nvPr/>
        </p:nvSpPr>
        <p:spPr>
          <a:xfrm>
            <a:off x="9834028" y="4586604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VENTE A EMPORTER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7D3116A-73D7-4531-A1B8-882A771E463A}"/>
              </a:ext>
            </a:extLst>
          </p:cNvPr>
          <p:cNvSpPr/>
          <p:nvPr/>
        </p:nvSpPr>
        <p:spPr>
          <a:xfrm>
            <a:off x="3007350" y="4229148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FINANCEMENT EQUIPEMENT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DB267FF-93E5-4822-847E-03EB5E8DBF9C}"/>
              </a:ext>
            </a:extLst>
          </p:cNvPr>
          <p:cNvSpPr txBox="1"/>
          <p:nvPr/>
        </p:nvSpPr>
        <p:spPr>
          <a:xfrm>
            <a:off x="850178" y="5434826"/>
            <a:ext cx="6097554" cy="345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fr-FR" altLang="fr-FR" sz="1800" dirty="0">
                <a:latin typeface="Avenir Next LT Pro" panose="020B0504020202020204" pitchFamily="34" charset="0"/>
              </a:rPr>
              <a:t>Expression permanente des services ‘facilitants’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62E70B9-3E42-454C-8BD2-602AB1181A25}"/>
              </a:ext>
            </a:extLst>
          </p:cNvPr>
          <p:cNvSpPr txBox="1"/>
          <p:nvPr/>
        </p:nvSpPr>
        <p:spPr>
          <a:xfrm>
            <a:off x="1375350" y="2492417"/>
            <a:ext cx="11127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JE GAGNE 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DU TEMPS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BAF28E63-7644-4E7E-85FA-97A77A7FB66F}"/>
              </a:ext>
            </a:extLst>
          </p:cNvPr>
          <p:cNvSpPr txBox="1"/>
          <p:nvPr/>
        </p:nvSpPr>
        <p:spPr>
          <a:xfrm>
            <a:off x="2935924" y="2398341"/>
            <a:ext cx="171661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i="0" u="none" strike="noStrike" baseline="0" dirty="0">
                <a:latin typeface="Avenir Next LT Pro" panose="020B0504020202020204" pitchFamily="34" charset="0"/>
              </a:rPr>
              <a:t>J'AI DES SOLUTIONS DE</a:t>
            </a:r>
          </a:p>
          <a:p>
            <a:pPr algn="ctr"/>
            <a:r>
              <a:rPr lang="fr-FR" sz="1400" i="0" u="none" strike="noStrike" baseline="0" dirty="0">
                <a:latin typeface="Avenir Next LT Pro" panose="020B0504020202020204" pitchFamily="34" charset="0"/>
              </a:rPr>
              <a:t>TRÉSORERIE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D45203E-878B-45D3-85E5-A11FF00B78DA}"/>
              </a:ext>
            </a:extLst>
          </p:cNvPr>
          <p:cNvSpPr txBox="1"/>
          <p:nvPr/>
        </p:nvSpPr>
        <p:spPr>
          <a:xfrm>
            <a:off x="5744874" y="2377021"/>
            <a:ext cx="25502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i="0" u="none" strike="noStrike" baseline="0" dirty="0">
                <a:latin typeface="Avenir Next LT Pro" panose="020B0504020202020204" pitchFamily="34" charset="0"/>
              </a:rPr>
              <a:t>MON EXPLOITATION EST FACILITEE ET SECURISEE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6F55AE-9231-4BD8-8862-01F12FC41628}"/>
              </a:ext>
            </a:extLst>
          </p:cNvPr>
          <p:cNvSpPr/>
          <p:nvPr/>
        </p:nvSpPr>
        <p:spPr>
          <a:xfrm>
            <a:off x="8092751" y="3165026"/>
            <a:ext cx="1530220" cy="4668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SÉCURITÉ ALIMENTAIRE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ADF2636-C52A-4045-9A3B-42F940F36776}"/>
              </a:ext>
            </a:extLst>
          </p:cNvPr>
          <p:cNvSpPr/>
          <p:nvPr/>
        </p:nvSpPr>
        <p:spPr>
          <a:xfrm>
            <a:off x="8109176" y="3838289"/>
            <a:ext cx="1530220" cy="2752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latin typeface="Avenir Next LT Pro" panose="020B0504020202020204" pitchFamily="34" charset="0"/>
              </a:rPr>
              <a:t>SOLUTION MERIEUX</a:t>
            </a:r>
          </a:p>
        </p:txBody>
      </p:sp>
      <p:cxnSp>
        <p:nvCxnSpPr>
          <p:cNvPr id="36" name="Connecteur : en angle 35">
            <a:extLst>
              <a:ext uri="{FF2B5EF4-FFF2-40B4-BE49-F238E27FC236}">
                <a16:creationId xmlns:a16="http://schemas.microsoft.com/office/drawing/2014/main" id="{742B91B7-D5CF-4DED-8364-A3D33F722DC9}"/>
              </a:ext>
            </a:extLst>
          </p:cNvPr>
          <p:cNvCxnSpPr>
            <a:cxnSpLocks/>
            <a:stCxn id="19" idx="0"/>
            <a:endCxn id="34" idx="0"/>
          </p:cNvCxnSpPr>
          <p:nvPr/>
        </p:nvCxnSpPr>
        <p:spPr>
          <a:xfrm rot="5400000" flipH="1" flipV="1">
            <a:off x="7165910" y="1473075"/>
            <a:ext cx="12700" cy="3383902"/>
          </a:xfrm>
          <a:prstGeom prst="bentConnector3">
            <a:avLst>
              <a:gd name="adj1" fmla="val 180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ZoneTexte 38">
            <a:extLst>
              <a:ext uri="{FF2B5EF4-FFF2-40B4-BE49-F238E27FC236}">
                <a16:creationId xmlns:a16="http://schemas.microsoft.com/office/drawing/2014/main" id="{61DFB1F0-07E7-4003-A999-AA7A6B5451FF}"/>
              </a:ext>
            </a:extLst>
          </p:cNvPr>
          <p:cNvSpPr txBox="1"/>
          <p:nvPr/>
        </p:nvSpPr>
        <p:spPr>
          <a:xfrm>
            <a:off x="9652557" y="2395011"/>
            <a:ext cx="17219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JE DÉVELOPPE MON ACTIVITÉ</a:t>
            </a:r>
          </a:p>
        </p:txBody>
      </p:sp>
    </p:spTree>
    <p:extLst>
      <p:ext uri="{BB962C8B-B14F-4D97-AF65-F5344CB8AC3E}">
        <p14:creationId xmlns:p14="http://schemas.microsoft.com/office/powerpoint/2010/main" val="3107627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9E0C89DE-147C-65A6-1AEF-0EF949CA2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A7F5D23-A677-4FCB-BB29-EEC5E7270146}"/>
              </a:ext>
            </a:extLst>
          </p:cNvPr>
          <p:cNvSpPr txBox="1"/>
          <p:nvPr/>
        </p:nvSpPr>
        <p:spPr>
          <a:xfrm>
            <a:off x="830424" y="2600723"/>
            <a:ext cx="6292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Quelle promesse adopter </a:t>
            </a:r>
            <a:b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autour des services METRO</a:t>
            </a:r>
          </a:p>
        </p:txBody>
      </p:sp>
      <p:sp>
        <p:nvSpPr>
          <p:cNvPr id="3" name="Freihandform: Form 7">
            <a:extLst>
              <a:ext uri="{FF2B5EF4-FFF2-40B4-BE49-F238E27FC236}">
                <a16:creationId xmlns:a16="http://schemas.microsoft.com/office/drawing/2014/main" id="{ED5D4B9F-FCDB-CCF4-DCB5-6C505509B916}"/>
              </a:ext>
            </a:extLst>
          </p:cNvPr>
          <p:cNvSpPr>
            <a:spLocks/>
          </p:cNvSpPr>
          <p:nvPr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Foliennummernplatzhalter 7">
            <a:extLst>
              <a:ext uri="{FF2B5EF4-FFF2-40B4-BE49-F238E27FC236}">
                <a16:creationId xmlns:a16="http://schemas.microsoft.com/office/drawing/2014/main" id="{E391B808-E9AD-6748-0DA4-CED5DF06F097}"/>
              </a:ext>
            </a:extLst>
          </p:cNvPr>
          <p:cNvSpPr txBox="1">
            <a:spLocks/>
          </p:cNvSpPr>
          <p:nvPr/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800" b="0" kern="1200">
                <a:solidFill>
                  <a:schemeClr val="accent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EA1D04-CA53-4DE3-84A8-2B63E41036C9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24813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731</Words>
  <Application>Microsoft Office PowerPoint</Application>
  <PresentationFormat>Grand écran</PresentationFormat>
  <Paragraphs>103</Paragraphs>
  <Slides>24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4" baseType="lpstr">
      <vt:lpstr>Avenir LT Std 45 Book</vt:lpstr>
      <vt:lpstr>Arial</vt:lpstr>
      <vt:lpstr>Playfair Display</vt:lpstr>
      <vt:lpstr>Calibri</vt:lpstr>
      <vt:lpstr>Avenir Next LT Pro</vt:lpstr>
      <vt:lpstr>CA Metro Black</vt:lpstr>
      <vt:lpstr>Wingdings</vt:lpstr>
      <vt:lpstr>CA Metro</vt:lpstr>
      <vt:lpstr>Helvetica</vt:lpstr>
      <vt:lpstr>METRO</vt:lpstr>
      <vt:lpstr>Présentation PowerPoint</vt:lpstr>
      <vt:lpstr>Présentation PowerPoint</vt:lpstr>
      <vt:lpstr>Présentation PowerPoint</vt:lpstr>
      <vt:lpstr>Présentation PowerPoint</vt:lpstr>
      <vt:lpstr>Partis Pris COMMUNICATION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METRO SERVICES PREMIERS, Un territoire puissant et propriétaire  QUI INSPIRE LA CONFIANCE ET  REVELE &amp; VALORISE NOS SERVICES  DE MANIÈRE IMPACTANTE  AUSSI BIEN AUPRES DE NOS CLIENTS  QUE DE NOS EQUIPES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88</cp:revision>
  <cp:lastPrinted>2022-12-15T15:18:21Z</cp:lastPrinted>
  <dcterms:created xsi:type="dcterms:W3CDTF">2020-11-12T08:20:59Z</dcterms:created>
  <dcterms:modified xsi:type="dcterms:W3CDTF">2023-06-02T12:11:28Z</dcterms:modified>
</cp:coreProperties>
</file>