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media/image27.jpg" ContentType="image/jpg"/>
  <Override PartName="/ppt/media/image28.jpg" ContentType="image/jpg"/>
  <Override PartName="/ppt/media/image31.jpg" ContentType="image/jpg"/>
  <Override PartName="/ppt/media/image34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sldIdLst>
    <p:sldId id="257" r:id="rId2"/>
    <p:sldId id="2147479853" r:id="rId3"/>
    <p:sldId id="2147479854" r:id="rId4"/>
    <p:sldId id="2147479861" r:id="rId5"/>
    <p:sldId id="2147479855" r:id="rId6"/>
    <p:sldId id="2147479856" r:id="rId7"/>
    <p:sldId id="2147479859" r:id="rId8"/>
    <p:sldId id="2147479858" r:id="rId9"/>
    <p:sldId id="2147479857" r:id="rId10"/>
    <p:sldId id="2147479860" r:id="rId11"/>
  </p:sldIdLst>
  <p:sldSz cx="12192000" cy="6858000"/>
  <p:notesSz cx="9906000" cy="14335125"/>
  <p:embeddedFontLst>
    <p:embeddedFont>
      <p:font typeface="Avenir Next LT Pro" panose="020B0504020202020204" pitchFamily="34" charset="0"/>
      <p:regular r:id="rId13"/>
      <p:bold r:id="rId14"/>
      <p:italic r:id="rId15"/>
      <p:boldItalic r:id="rId16"/>
    </p:embeddedFont>
    <p:embeddedFont>
      <p:font typeface="Georgia" panose="02040502050405020303" pitchFamily="18" charset="0"/>
      <p:regular r:id="rId17"/>
      <p:bold r:id="rId18"/>
      <p:italic r:id="rId19"/>
      <p:boldItalic r:id="rId20"/>
    </p:embeddedFont>
    <p:embeddedFont>
      <p:font typeface="Playfair Display" panose="00000500000000000000" pitchFamily="2" charset="0"/>
      <p:regular r:id="rId21"/>
      <p:bold r:id="rId22"/>
      <p:italic r:id="rId23"/>
      <p:boldItalic r:id="rId24"/>
    </p:embeddedFont>
    <p:embeddedFont>
      <p:font typeface="Tahoma" panose="020B0604030504040204" pitchFamily="34" charset="0"/>
      <p:regular r:id="rId25"/>
      <p:bold r:id="rId26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117E"/>
    <a:srgbClr val="237756"/>
    <a:srgbClr val="FBEC13"/>
    <a:srgbClr val="000000"/>
    <a:srgbClr val="FFFFFF"/>
    <a:srgbClr val="EDE8E3"/>
    <a:srgbClr val="A27F4A"/>
    <a:srgbClr val="DAA478"/>
    <a:srgbClr val="6F8E30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706" autoAdjust="0"/>
  </p:normalViewPr>
  <p:slideViewPr>
    <p:cSldViewPr snapToGrid="0">
      <p:cViewPr>
        <p:scale>
          <a:sx n="81" d="100"/>
          <a:sy n="81" d="100"/>
        </p:scale>
        <p:origin x="634" y="211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11/06/2024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3" Type="http://schemas.microsoft.com/office/2007/relationships/media" Target="../media/media2.mp3"/><Relationship Id="rId7" Type="http://schemas.microsoft.com/office/2007/relationships/media" Target="../media/media4.mp3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25.png"/><Relationship Id="rId5" Type="http://schemas.microsoft.com/office/2007/relationships/media" Target="../media/media3.mp3"/><Relationship Id="rId10" Type="http://schemas.openxmlformats.org/officeDocument/2006/relationships/image" Target="../media/image24.jp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open.spotify.com/show/6co4YB2xmRQPLcZAeHocf1?si=6e888856786b4f7f" TargetMode="External"/><Relationship Id="rId3" Type="http://schemas.openxmlformats.org/officeDocument/2006/relationships/image" Target="../media/image24.jpg"/><Relationship Id="rId7" Type="http://schemas.openxmlformats.org/officeDocument/2006/relationships/hyperlink" Target="https://open.spotify.com/show/1fm5gBcNL9RHfKNMryQAV1?si=a4cd878d711f4a81" TargetMode="External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open.spotify.com/show/3Pfh9yTuzW5aCaOtW6a2ha?si=3fa62f99ba9d44a8" TargetMode="External"/><Relationship Id="rId5" Type="http://schemas.openxmlformats.org/officeDocument/2006/relationships/hyperlink" Target="https://open.spotify.com/show/1UHZVigK75Bjmphx4XYCDp?si=02a8a5f0403a4eaf" TargetMode="External"/><Relationship Id="rId4" Type="http://schemas.openxmlformats.org/officeDocument/2006/relationships/hyperlink" Target="https://open.spotify.com/show/2HlpX0LdQpbzqKSqSr6mO8?si=e1e3d7a6104043e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FCD2244E-6BE5-C9BC-2CF8-C7799F29EF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766" y="1982447"/>
            <a:ext cx="4335577" cy="243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490917" y="128633"/>
            <a:ext cx="8757615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EC248E8D-AC93-FC6D-4545-5DF1ECEA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927228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P</a:t>
            </a:r>
            <a:r>
              <a:rPr lang="fr-FR" sz="3200" b="1" dirty="0"/>
              <a:t>odcast </a:t>
            </a:r>
            <a:r>
              <a:rPr lang="fr-FR" dirty="0"/>
              <a:t>M</a:t>
            </a:r>
            <a:r>
              <a:rPr lang="fr-FR" sz="3200" b="1" dirty="0"/>
              <a:t>atch</a:t>
            </a:r>
            <a:br>
              <a:rPr lang="fr-FR" sz="3200" b="1" dirty="0"/>
            </a:br>
            <a:r>
              <a:rPr lang="fr-FR" sz="3200" b="1" dirty="0"/>
              <a:t>« Tout simplement»</a:t>
            </a:r>
            <a:br>
              <a:rPr lang="fr-FR" sz="3200" dirty="0"/>
            </a:br>
            <a:endParaRPr lang="fr-FR" dirty="0"/>
          </a:p>
        </p:txBody>
      </p:sp>
      <p:pic>
        <p:nvPicPr>
          <p:cNvPr id="6" name="Image 5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82DE9707-8369-D31F-61AF-5AEE756FB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810" y="532941"/>
            <a:ext cx="2987040" cy="168021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3D8C5301-7A53-D732-E25F-A86B842D37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400" y="2787002"/>
            <a:ext cx="9248532" cy="3143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499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490917" y="128633"/>
            <a:ext cx="8757615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EC248E8D-AC93-FC6D-4545-5DF1ECEA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927228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P</a:t>
            </a:r>
            <a:r>
              <a:rPr lang="fr-FR" sz="3200" b="1" dirty="0"/>
              <a:t>odcast </a:t>
            </a:r>
            <a:r>
              <a:rPr lang="fr-FR" dirty="0"/>
              <a:t>M</a:t>
            </a:r>
            <a:r>
              <a:rPr lang="fr-FR" sz="3200" b="1" dirty="0"/>
              <a:t>atch</a:t>
            </a:r>
            <a:br>
              <a:rPr lang="fr-FR" sz="3200" b="1" dirty="0"/>
            </a:br>
            <a:r>
              <a:rPr lang="fr-FR" sz="3200" b="1" dirty="0"/>
              <a:t>« Tout simplement»</a:t>
            </a:r>
            <a:br>
              <a:rPr lang="fr-FR" sz="3200" dirty="0"/>
            </a:br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6105FA1-A783-843B-C1BA-6BDB57BB4FB9}"/>
              </a:ext>
            </a:extLst>
          </p:cNvPr>
          <p:cNvSpPr txBox="1"/>
          <p:nvPr/>
        </p:nvSpPr>
        <p:spPr>
          <a:xfrm>
            <a:off x="639242" y="2363050"/>
            <a:ext cx="6822915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</a:rPr>
              <a:t>STRATEGIE DE LANCEMENT </a:t>
            </a:r>
            <a:br>
              <a:rPr lang="fr-FR" dirty="0">
                <a:latin typeface="Avenir Next LT Pro" panose="020B0504020202020204" pitchFamily="34" charset="0"/>
              </a:rPr>
            </a:b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</a:rPr>
              <a:t>- </a:t>
            </a:r>
            <a:r>
              <a:rPr lang="fr-FR" b="1" dirty="0">
                <a:latin typeface="Avenir Next LT Pro" panose="020B0504020202020204" pitchFamily="34" charset="0"/>
              </a:rPr>
              <a:t>PAULINE BUDYNSKI:  </a:t>
            </a:r>
            <a:r>
              <a:rPr lang="fr-FR" dirty="0">
                <a:latin typeface="Avenir Next LT Pro" panose="020B0504020202020204" pitchFamily="34" charset="0"/>
              </a:rPr>
              <a:t>Diététicienne-Nutritionniste  </a:t>
            </a:r>
            <a:br>
              <a:rPr lang="fr-FR" dirty="0">
                <a:latin typeface="Avenir Next LT Pro" panose="020B0504020202020204" pitchFamily="34" charset="0"/>
              </a:rPr>
            </a:br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LANCEMENT TEASER </a:t>
            </a:r>
            <a:br>
              <a:rPr lang="fr-FR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</a:br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COMME SUR LES RS 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A partir du 18 juin – date à déterminer</a:t>
            </a:r>
          </a:p>
          <a:p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DIFFUSION 1</a:t>
            </a:r>
            <a:r>
              <a:rPr lang="fr-FR" baseline="30000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ÈRE</a:t>
            </a:r>
            <a:r>
              <a:rPr lang="fr-FR" dirty="0">
                <a:solidFill>
                  <a:schemeClr val="bg1"/>
                </a:solidFill>
                <a:highlight>
                  <a:srgbClr val="D9117E"/>
                </a:highlight>
                <a:latin typeface="Avenir Next LT Pro" panose="020B0504020202020204" pitchFamily="34" charset="0"/>
              </a:rPr>
              <a:t> CAPSULE</a:t>
            </a:r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Le lendemain du teaser diffusion du 1</a:t>
            </a:r>
            <a:r>
              <a:rPr lang="fr-FR" baseline="30000" dirty="0">
                <a:latin typeface="Avenir Next LT Pro" panose="020B0504020202020204" pitchFamily="34" charset="0"/>
              </a:rPr>
              <a:t>er</a:t>
            </a:r>
            <a:r>
              <a:rPr lang="fr-FR" dirty="0">
                <a:latin typeface="Avenir Next LT Pro" panose="020B0504020202020204" pitchFamily="34" charset="0"/>
              </a:rPr>
              <a:t> spot </a:t>
            </a:r>
          </a:p>
          <a:p>
            <a:r>
              <a:rPr lang="fr-FR" dirty="0">
                <a:latin typeface="Avenir Next LT Pro" panose="020B0504020202020204" pitchFamily="34" charset="0"/>
              </a:rPr>
              <a:t>Puis rythme hebdomadaire – jour à définir</a:t>
            </a:r>
          </a:p>
        </p:txBody>
      </p:sp>
      <p:pic>
        <p:nvPicPr>
          <p:cNvPr id="6" name="Image 5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82DE9707-8369-D31F-61AF-5AEE756FB1C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810" y="532941"/>
            <a:ext cx="2987040" cy="1680210"/>
          </a:xfrm>
          <a:prstGeom prst="rect">
            <a:avLst/>
          </a:prstGeom>
        </p:spPr>
      </p:pic>
      <p:pic>
        <p:nvPicPr>
          <p:cNvPr id="7" name="DE77A7A6">
            <a:hlinkClick r:id="" action="ppaction://media"/>
            <a:extLst>
              <a:ext uri="{FF2B5EF4-FFF2-40B4-BE49-F238E27FC236}">
                <a16:creationId xmlns:a16="http://schemas.microsoft.com/office/drawing/2014/main" id="{E788556B-D320-6BFD-ACE6-1916583B5A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191523" y="3517212"/>
            <a:ext cx="487362" cy="487362"/>
          </a:xfrm>
          <a:prstGeom prst="rect">
            <a:avLst/>
          </a:prstGeom>
        </p:spPr>
      </p:pic>
      <p:pic>
        <p:nvPicPr>
          <p:cNvPr id="15" name="8563F30F">
            <a:hlinkClick r:id="" action="ppaction://media"/>
            <a:extLst>
              <a:ext uri="{FF2B5EF4-FFF2-40B4-BE49-F238E27FC236}">
                <a16:creationId xmlns:a16="http://schemas.microsoft.com/office/drawing/2014/main" id="{96A75D72-7775-E676-6CE8-ED1AAE5CB897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6191523" y="4695889"/>
            <a:ext cx="487362" cy="487363"/>
          </a:xfrm>
          <a:prstGeom prst="rect">
            <a:avLst/>
          </a:prstGeom>
        </p:spPr>
      </p:pic>
      <p:pic>
        <p:nvPicPr>
          <p:cNvPr id="16" name="8BB99DA9">
            <a:hlinkClick r:id="" action="ppaction://media"/>
            <a:extLst>
              <a:ext uri="{FF2B5EF4-FFF2-40B4-BE49-F238E27FC236}">
                <a16:creationId xmlns:a16="http://schemas.microsoft.com/office/drawing/2014/main" id="{4ED5C15A-A464-F5E2-8CBF-1EF6C68D7C30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8732791" y="4695889"/>
            <a:ext cx="487362" cy="487363"/>
          </a:xfrm>
          <a:prstGeom prst="rect">
            <a:avLst/>
          </a:prstGeom>
        </p:spPr>
      </p:pic>
      <p:pic>
        <p:nvPicPr>
          <p:cNvPr id="17" name="CFB0416E">
            <a:hlinkClick r:id="" action="ppaction://media"/>
            <a:extLst>
              <a:ext uri="{FF2B5EF4-FFF2-40B4-BE49-F238E27FC236}">
                <a16:creationId xmlns:a16="http://schemas.microsoft.com/office/drawing/2014/main" id="{5C629E62-20A4-EA78-7A3C-58A9E2216325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7462157" y="4699359"/>
            <a:ext cx="487362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354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5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1619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957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91637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490917" y="128633"/>
            <a:ext cx="8757615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EC248E8D-AC93-FC6D-4545-5DF1ECEA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927228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P</a:t>
            </a:r>
            <a:r>
              <a:rPr lang="fr-FR" sz="3200" b="1" dirty="0"/>
              <a:t>odcast </a:t>
            </a:r>
            <a:r>
              <a:rPr lang="fr-FR" dirty="0"/>
              <a:t>M</a:t>
            </a:r>
            <a:r>
              <a:rPr lang="fr-FR" sz="3200" b="1" dirty="0"/>
              <a:t>atch</a:t>
            </a:r>
            <a:br>
              <a:rPr lang="fr-FR" sz="3200" b="1" dirty="0"/>
            </a:br>
            <a:r>
              <a:rPr lang="fr-FR" sz="3200" b="1" dirty="0"/>
              <a:t>« Tout simplement»</a:t>
            </a:r>
            <a:br>
              <a:rPr lang="fr-FR" sz="3200" dirty="0"/>
            </a:br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6105FA1-A783-843B-C1BA-6BDB57BB4FB9}"/>
              </a:ext>
            </a:extLst>
          </p:cNvPr>
          <p:cNvSpPr txBox="1"/>
          <p:nvPr/>
        </p:nvSpPr>
        <p:spPr>
          <a:xfrm>
            <a:off x="639242" y="2127918"/>
            <a:ext cx="10481604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b="1" i="0" u="none" strike="noStrike" baseline="0" dirty="0">
                <a:latin typeface="Avenir Next LT Pro" panose="020B0504020202020204" pitchFamily="34" charset="0"/>
              </a:rPr>
              <a:t>Diffusion</a:t>
            </a:r>
          </a:p>
          <a:p>
            <a:pPr algn="l"/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Hebdomadaire</a:t>
            </a:r>
          </a:p>
          <a:p>
            <a:pPr algn="l"/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Tous les mardi</a:t>
            </a:r>
            <a:r>
              <a:rPr lang="fr-FR" dirty="0">
                <a:latin typeface="Avenir Next LT Pro" panose="020B0504020202020204" pitchFamily="34" charset="0"/>
              </a:rPr>
              <a:t>s</a:t>
            </a: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  ?</a:t>
            </a:r>
          </a:p>
          <a:p>
            <a:pPr algn="l"/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Plateformes : Deezer, Spotify, Apple Podcasts, Amazon Music, Google Podcasts, </a:t>
            </a:r>
            <a:r>
              <a:rPr lang="fr-FR" sz="1800" b="0" i="0" u="none" strike="noStrike" baseline="0" dirty="0" err="1">
                <a:latin typeface="Avenir Next LT Pro" panose="020B0504020202020204" pitchFamily="34" charset="0"/>
              </a:rPr>
              <a:t>Soundcloud</a:t>
            </a:r>
            <a:endParaRPr lang="fr-FR" sz="1800" b="0" i="0" u="none" strike="noStrike" baseline="0" dirty="0">
              <a:latin typeface="Avenir Next LT Pro" panose="020B0504020202020204" pitchFamily="34" charset="0"/>
            </a:endParaRPr>
          </a:p>
          <a:p>
            <a:pPr algn="l"/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+ </a:t>
            </a:r>
            <a:r>
              <a:rPr lang="fr-FR" sz="1800" b="0" i="0" u="none" strike="noStrike" baseline="0" dirty="0" err="1">
                <a:latin typeface="Avenir Next LT Pro" panose="020B0504020202020204" pitchFamily="34" charset="0"/>
              </a:rPr>
              <a:t>Youtube</a:t>
            </a:r>
            <a:br>
              <a:rPr lang="fr-FR" sz="1800" b="0" i="0" u="none" strike="noStrike" baseline="0" dirty="0">
                <a:latin typeface="Avenir Next LT Pro" panose="020B0504020202020204" pitchFamily="34" charset="0"/>
              </a:rPr>
            </a:br>
            <a:endParaRPr lang="fr-FR" sz="1800" b="0" i="0" u="none" strike="noStrike" baseline="0" dirty="0">
              <a:latin typeface="Avenir Next LT Pro" panose="020B0504020202020204" pitchFamily="34" charset="0"/>
            </a:endParaRPr>
          </a:p>
          <a:p>
            <a:pPr algn="l"/>
            <a:r>
              <a:rPr lang="fr-FR" sz="1800" b="1" i="0" u="none" strike="noStrike" baseline="0" dirty="0">
                <a:latin typeface="Avenir Next LT Pro" panose="020B0504020202020204" pitchFamily="34" charset="0"/>
              </a:rPr>
              <a:t>Livrable</a:t>
            </a:r>
          </a:p>
          <a:p>
            <a:pPr algn="l"/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• Un teaser audio de la série</a:t>
            </a:r>
          </a:p>
          <a:p>
            <a:pPr algn="l"/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• Chaque épisode (3’) aux formats .</a:t>
            </a:r>
            <a:r>
              <a:rPr lang="fr-FR" sz="1800" b="0" i="0" u="none" strike="noStrike" baseline="0" dirty="0" err="1">
                <a:latin typeface="Avenir Next LT Pro" panose="020B0504020202020204" pitchFamily="34" charset="0"/>
              </a:rPr>
              <a:t>wav</a:t>
            </a: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 et .mp3</a:t>
            </a:r>
          </a:p>
          <a:p>
            <a:pPr algn="l"/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• Un extrait audio de chaque épisode (30’’) pour création des assets réseaux sociaux</a:t>
            </a:r>
          </a:p>
          <a:p>
            <a:pPr algn="l"/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• Une vidéo </a:t>
            </a:r>
            <a:r>
              <a:rPr lang="fr-FR" sz="1800" b="0" i="0" u="none" strike="noStrike" baseline="0" dirty="0" err="1">
                <a:latin typeface="Avenir Next LT Pro" panose="020B0504020202020204" pitchFamily="34" charset="0"/>
              </a:rPr>
              <a:t>Youtube</a:t>
            </a: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 de chaque épisode  au format 16x9 avec audiogramme et fichier</a:t>
            </a:r>
          </a:p>
          <a:p>
            <a:pPr algn="l"/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sous-titre correspondant</a:t>
            </a: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6" name="Image 5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82DE9707-8369-D31F-61AF-5AEE756FB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810" y="532941"/>
            <a:ext cx="2987040" cy="168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185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490917" y="128633"/>
            <a:ext cx="8757615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EC248E8D-AC93-FC6D-4545-5DF1ECEA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927228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P</a:t>
            </a:r>
            <a:r>
              <a:rPr lang="fr-FR" sz="3200" b="1" dirty="0"/>
              <a:t>odcast </a:t>
            </a:r>
            <a:r>
              <a:rPr lang="fr-FR" dirty="0"/>
              <a:t>M</a:t>
            </a:r>
            <a:r>
              <a:rPr lang="fr-FR" sz="3200" b="1" dirty="0"/>
              <a:t>atch</a:t>
            </a:r>
            <a:br>
              <a:rPr lang="fr-FR" sz="3200" b="1" dirty="0"/>
            </a:br>
            <a:r>
              <a:rPr lang="fr-FR" sz="3200" b="1" dirty="0"/>
              <a:t>« Tout simplement»</a:t>
            </a:r>
            <a:br>
              <a:rPr lang="fr-FR" sz="3200" dirty="0"/>
            </a:br>
            <a:endParaRPr lang="fr-FR" dirty="0"/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96105FA1-A783-843B-C1BA-6BDB57BB4FB9}"/>
              </a:ext>
            </a:extLst>
          </p:cNvPr>
          <p:cNvSpPr txBox="1"/>
          <p:nvPr/>
        </p:nvSpPr>
        <p:spPr>
          <a:xfrm>
            <a:off x="639242" y="2127918"/>
            <a:ext cx="1048160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fr-FR" sz="1800" b="1" i="0" u="none" strike="noStrike" baseline="0" dirty="0">
                <a:latin typeface="Avenir Next LT Pro" panose="020B0504020202020204" pitchFamily="34" charset="0"/>
              </a:rPr>
              <a:t>Prochaines thématiques</a:t>
            </a:r>
          </a:p>
          <a:p>
            <a:pPr algn="l"/>
            <a:br>
              <a:rPr lang="fr-FR" dirty="0">
                <a:latin typeface="Avenir Next LT Pro" panose="020B0504020202020204" pitchFamily="34" charset="0"/>
              </a:rPr>
            </a:br>
            <a:r>
              <a:rPr lang="fr-FR" dirty="0">
                <a:latin typeface="Avenir Next LT Pro" panose="020B0504020202020204" pitchFamily="34" charset="0"/>
              </a:rPr>
              <a:t>P</a:t>
            </a: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ropositions de thèmes pour les pastilles à venir :</a:t>
            </a:r>
          </a:p>
          <a:p>
            <a:pPr algn="l"/>
            <a:endParaRPr lang="fr-FR" sz="1800" b="0" i="0" u="none" strike="noStrike" baseline="0" dirty="0">
              <a:latin typeface="Avenir Next LT Pro" panose="020B0504020202020204" pitchFamily="34" charset="0"/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Faut-il supprimer les produits laitiers 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Beurre, huile, quelle source de matière grasse choisir 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Faut-il vraiment faire 10 000 pas par jour ? 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Course à pied, le meilleur sport pour notre santé?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Astuce anti-ballonnements et transit idéal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Micronutriments et santé mentale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Douleurs menstruelles, quels aliments pour les soulager 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L’alimentation durable, que faire pour bien manger tout en aidant la planète ?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fr-FR" sz="1800" b="0" i="0" u="none" strike="noStrike" baseline="0" dirty="0">
                <a:latin typeface="Avenir Next LT Pro" panose="020B0504020202020204" pitchFamily="34" charset="0"/>
              </a:rPr>
              <a:t>Comment réduire sa consommation de viande ?</a:t>
            </a:r>
          </a:p>
        </p:txBody>
      </p:sp>
      <p:pic>
        <p:nvPicPr>
          <p:cNvPr id="6" name="Image 5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82DE9707-8369-D31F-61AF-5AEE756FB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810" y="532941"/>
            <a:ext cx="2987040" cy="168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05379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490917" y="128633"/>
            <a:ext cx="8757615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EC248E8D-AC93-FC6D-4545-5DF1ECEA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927228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P</a:t>
            </a:r>
            <a:r>
              <a:rPr lang="fr-FR" sz="3200" b="1" dirty="0"/>
              <a:t>odcast </a:t>
            </a:r>
            <a:r>
              <a:rPr lang="fr-FR" dirty="0"/>
              <a:t>M</a:t>
            </a:r>
            <a:r>
              <a:rPr lang="fr-FR" sz="3200" b="1" dirty="0"/>
              <a:t>atch</a:t>
            </a:r>
            <a:br>
              <a:rPr lang="fr-FR" sz="3200" b="1" dirty="0"/>
            </a:br>
            <a:r>
              <a:rPr lang="fr-FR" sz="3200" b="1" dirty="0"/>
              <a:t>« Tout simplement»</a:t>
            </a:r>
            <a:br>
              <a:rPr lang="fr-FR" sz="3200" dirty="0"/>
            </a:br>
            <a:endParaRPr lang="fr-FR" dirty="0"/>
          </a:p>
        </p:txBody>
      </p:sp>
      <p:pic>
        <p:nvPicPr>
          <p:cNvPr id="6" name="Image 5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82DE9707-8369-D31F-61AF-5AEE756FB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810" y="532941"/>
            <a:ext cx="2987040" cy="1680210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1E41DD90-0A31-2AB8-C992-6C3ED031E2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720" y="2607438"/>
            <a:ext cx="9468196" cy="3509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530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490917" y="128633"/>
            <a:ext cx="8757615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EC248E8D-AC93-FC6D-4545-5DF1ECEA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927228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P</a:t>
            </a:r>
            <a:r>
              <a:rPr lang="fr-FR" sz="3200" b="1" dirty="0"/>
              <a:t>odcast </a:t>
            </a:r>
            <a:r>
              <a:rPr lang="fr-FR" dirty="0"/>
              <a:t>M</a:t>
            </a:r>
            <a:r>
              <a:rPr lang="fr-FR" sz="3200" b="1" dirty="0"/>
              <a:t>atch</a:t>
            </a:r>
            <a:br>
              <a:rPr lang="fr-FR" sz="3200" b="1" dirty="0"/>
            </a:br>
            <a:r>
              <a:rPr lang="fr-FR" sz="3200" b="1" dirty="0"/>
              <a:t>« Tout simplement»</a:t>
            </a:r>
            <a:br>
              <a:rPr lang="fr-FR" sz="3200" dirty="0"/>
            </a:br>
            <a:endParaRPr lang="fr-FR" dirty="0"/>
          </a:p>
        </p:txBody>
      </p:sp>
      <p:pic>
        <p:nvPicPr>
          <p:cNvPr id="6" name="Image 5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82DE9707-8369-D31F-61AF-5AEE756FB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810" y="532941"/>
            <a:ext cx="2987040" cy="1680210"/>
          </a:xfrm>
          <a:prstGeom prst="rect">
            <a:avLst/>
          </a:prstGeom>
        </p:spPr>
      </p:pic>
      <p:sp>
        <p:nvSpPr>
          <p:cNvPr id="2" name="object 5">
            <a:extLst>
              <a:ext uri="{FF2B5EF4-FFF2-40B4-BE49-F238E27FC236}">
                <a16:creationId xmlns:a16="http://schemas.microsoft.com/office/drawing/2014/main" id="{3A2F6AD8-C4AF-35CB-52A2-3966F69F45ED}"/>
              </a:ext>
            </a:extLst>
          </p:cNvPr>
          <p:cNvSpPr txBox="1">
            <a:spLocks/>
          </p:cNvSpPr>
          <p:nvPr/>
        </p:nvSpPr>
        <p:spPr bwMode="auto">
          <a:xfrm>
            <a:off x="639242" y="2297670"/>
            <a:ext cx="13354685" cy="293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651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i="0" u="none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2700" algn="l">
              <a:spcBef>
                <a:spcPts val="130"/>
              </a:spcBef>
            </a:pPr>
            <a:r>
              <a:rPr lang="fr-FR" sz="1800" b="0" dirty="0">
                <a:latin typeface="Avenir Next LT Pro" panose="020B0504020202020204" pitchFamily="34" charset="0"/>
                <a:cs typeface="Arial Black"/>
              </a:rPr>
              <a:t>MÉDIATISATION - DISPLAY MEDIA EDISOUND</a:t>
            </a:r>
          </a:p>
        </p:txBody>
      </p:sp>
      <p:pic>
        <p:nvPicPr>
          <p:cNvPr id="3" name="object 6">
            <a:extLst>
              <a:ext uri="{FF2B5EF4-FFF2-40B4-BE49-F238E27FC236}">
                <a16:creationId xmlns:a16="http://schemas.microsoft.com/office/drawing/2014/main" id="{C77EEB3E-9A65-FA66-2B25-549EC56DA14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074252" y="3098338"/>
            <a:ext cx="3959843" cy="1996428"/>
          </a:xfrm>
          <a:prstGeom prst="rect">
            <a:avLst/>
          </a:prstGeom>
        </p:spPr>
      </p:pic>
      <p:sp>
        <p:nvSpPr>
          <p:cNvPr id="4" name="object 8">
            <a:extLst>
              <a:ext uri="{FF2B5EF4-FFF2-40B4-BE49-F238E27FC236}">
                <a16:creationId xmlns:a16="http://schemas.microsoft.com/office/drawing/2014/main" id="{FDF6FB3E-3B3E-E534-DC98-8E8B8F65EE69}"/>
              </a:ext>
            </a:extLst>
          </p:cNvPr>
          <p:cNvSpPr txBox="1"/>
          <p:nvPr/>
        </p:nvSpPr>
        <p:spPr>
          <a:xfrm>
            <a:off x="490917" y="2674028"/>
            <a:ext cx="7961630" cy="2751844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00" dirty="0">
                <a:latin typeface="Avenir Next LT Pro" panose="020B0504020202020204" pitchFamily="34" charset="0"/>
                <a:cs typeface="Calibri"/>
              </a:rPr>
              <a:t>Promotion du podcast sur un panel de media en lignes.</a:t>
            </a:r>
          </a:p>
          <a:p>
            <a:pPr marL="12700" marR="490855">
              <a:lnSpc>
                <a:spcPct val="101200"/>
              </a:lnSpc>
              <a:spcBef>
                <a:spcPts val="3040"/>
              </a:spcBef>
            </a:pPr>
            <a:r>
              <a:rPr sz="1600" b="1" dirty="0">
                <a:latin typeface="Avenir Next LT Pro" panose="020B0504020202020204" pitchFamily="34" charset="0"/>
                <a:cs typeface="Calibri"/>
              </a:rPr>
              <a:t>Cadre de Diﬀusion : </a:t>
            </a:r>
            <a:r>
              <a:rPr sz="1600" dirty="0">
                <a:latin typeface="Avenir Next LT Pro" panose="020B0504020202020204" pitchFamily="34" charset="0"/>
                <a:cs typeface="Calibri"/>
              </a:rPr>
              <a:t>Edisound France + mots clés : nutrition, santé, nourriture, alimentation saine, supermarché…</a:t>
            </a: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00" dirty="0">
              <a:latin typeface="Avenir Next LT Pro" panose="020B0504020202020204" pitchFamily="34" charset="0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latin typeface="Avenir Next LT Pro" panose="020B0504020202020204" pitchFamily="34" charset="0"/>
                <a:cs typeface="Calibri"/>
              </a:rPr>
              <a:t>Date : </a:t>
            </a:r>
            <a:r>
              <a:rPr sz="1600" dirty="0">
                <a:latin typeface="Avenir Next LT Pro" panose="020B0504020202020204" pitchFamily="34" charset="0"/>
                <a:cs typeface="Calibri"/>
              </a:rPr>
              <a:t>du 12/06 au 06/11</a:t>
            </a: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 dirty="0">
              <a:latin typeface="Avenir Next LT Pro" panose="020B0504020202020204" pitchFamily="34" charset="0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600" b="1" dirty="0">
                <a:latin typeface="Avenir Next LT Pro" panose="020B0504020202020204" pitchFamily="34" charset="0"/>
                <a:cs typeface="Calibri"/>
              </a:rPr>
              <a:t>Budget : </a:t>
            </a:r>
            <a:r>
              <a:rPr sz="1600" dirty="0">
                <a:latin typeface="Avenir Next LT Pro" panose="020B0504020202020204" pitchFamily="34" charset="0"/>
                <a:cs typeface="Calibri"/>
              </a:rPr>
              <a:t>10k €</a:t>
            </a:r>
          </a:p>
          <a:p>
            <a:pPr marL="12700" marR="535305">
              <a:lnSpc>
                <a:spcPct val="101200"/>
              </a:lnSpc>
              <a:spcBef>
                <a:spcPts val="3040"/>
              </a:spcBef>
            </a:pPr>
            <a:r>
              <a:rPr sz="1600" b="1" dirty="0">
                <a:latin typeface="Avenir Next LT Pro" panose="020B0504020202020204" pitchFamily="34" charset="0"/>
                <a:cs typeface="Calibri"/>
              </a:rPr>
              <a:t>Écoutes : </a:t>
            </a:r>
            <a:r>
              <a:rPr sz="1600" dirty="0">
                <a:latin typeface="Avenir Next LT Pro" panose="020B0504020202020204" pitchFamily="34" charset="0"/>
                <a:cs typeface="Calibri"/>
              </a:rPr>
              <a:t>20k écoutes à 30 seconde + </a:t>
            </a:r>
            <a:r>
              <a:rPr sz="1600" i="1" dirty="0">
                <a:latin typeface="Avenir Next LT Pro" panose="020B0504020202020204" pitchFamily="34" charset="0"/>
                <a:cs typeface="Calibri"/>
              </a:rPr>
              <a:t>10k écoutes entre 0 et 30 secondes.</a:t>
            </a:r>
            <a:endParaRPr sz="1600" dirty="0">
              <a:latin typeface="Avenir Next LT Pro" panose="020B0504020202020204" pitchFamily="34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8306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490917" y="128633"/>
            <a:ext cx="8757615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EC248E8D-AC93-FC6D-4545-5DF1ECEA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927228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P</a:t>
            </a:r>
            <a:r>
              <a:rPr lang="fr-FR" sz="3200" b="1" dirty="0"/>
              <a:t>odcast </a:t>
            </a:r>
            <a:r>
              <a:rPr lang="fr-FR" dirty="0"/>
              <a:t>M</a:t>
            </a:r>
            <a:r>
              <a:rPr lang="fr-FR" sz="3200" b="1" dirty="0"/>
              <a:t>atch</a:t>
            </a:r>
            <a:br>
              <a:rPr lang="fr-FR" sz="3200" b="1" dirty="0"/>
            </a:br>
            <a:r>
              <a:rPr lang="fr-FR" sz="3200" b="1" dirty="0"/>
              <a:t>« Tout simplement»</a:t>
            </a:r>
            <a:br>
              <a:rPr lang="fr-FR" sz="3200" dirty="0"/>
            </a:br>
            <a:endParaRPr lang="fr-FR" dirty="0"/>
          </a:p>
        </p:txBody>
      </p:sp>
      <p:pic>
        <p:nvPicPr>
          <p:cNvPr id="6" name="Image 5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82DE9707-8369-D31F-61AF-5AEE756FB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810" y="532941"/>
            <a:ext cx="2987040" cy="1680210"/>
          </a:xfrm>
          <a:prstGeom prst="rect">
            <a:avLst/>
          </a:prstGeom>
        </p:spPr>
      </p:pic>
      <p:sp>
        <p:nvSpPr>
          <p:cNvPr id="5" name="object 2">
            <a:extLst>
              <a:ext uri="{FF2B5EF4-FFF2-40B4-BE49-F238E27FC236}">
                <a16:creationId xmlns:a16="http://schemas.microsoft.com/office/drawing/2014/main" id="{10B16710-A162-EC59-7121-7EDF7563FB8C}"/>
              </a:ext>
            </a:extLst>
          </p:cNvPr>
          <p:cNvSpPr txBox="1">
            <a:spLocks/>
          </p:cNvSpPr>
          <p:nvPr/>
        </p:nvSpPr>
        <p:spPr bwMode="auto">
          <a:xfrm>
            <a:off x="716461" y="2108375"/>
            <a:ext cx="13354685" cy="324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651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i="0" u="none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6990" algn="l">
              <a:spcBef>
                <a:spcPts val="130"/>
              </a:spcBef>
            </a:pPr>
            <a:r>
              <a:rPr lang="fr-FR" sz="2000" b="0" dirty="0">
                <a:latin typeface="Avenir Next LT Pro" panose="020B0504020202020204" pitchFamily="34" charset="0"/>
                <a:cs typeface="Arial Black"/>
              </a:rPr>
              <a:t>MÉDIATISATION - FEED-DROP</a:t>
            </a:r>
          </a:p>
        </p:txBody>
      </p:sp>
      <p:sp>
        <p:nvSpPr>
          <p:cNvPr id="8" name="object 7">
            <a:extLst>
              <a:ext uri="{FF2B5EF4-FFF2-40B4-BE49-F238E27FC236}">
                <a16:creationId xmlns:a16="http://schemas.microsoft.com/office/drawing/2014/main" id="{7FCCA1FC-6288-B172-B674-A06114800D8F}"/>
              </a:ext>
            </a:extLst>
          </p:cNvPr>
          <p:cNvSpPr txBox="1"/>
          <p:nvPr/>
        </p:nvSpPr>
        <p:spPr>
          <a:xfrm>
            <a:off x="716462" y="2717067"/>
            <a:ext cx="14932248" cy="31809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45720" marR="8304530">
              <a:lnSpc>
                <a:spcPct val="116399"/>
              </a:lnSpc>
              <a:spcBef>
                <a:spcPts val="95"/>
              </a:spcBef>
            </a:pPr>
            <a:r>
              <a:rPr dirty="0">
                <a:latin typeface="Avenir Next LT Pro" panose="020B0504020202020204" pitchFamily="34" charset="0"/>
                <a:cs typeface="Calibri"/>
              </a:rPr>
              <a:t>Les épisodes du podcast seront intégrés in-app parmi les épisodes d’une sélection de podcasts aﬃnitaires avec :</a:t>
            </a:r>
          </a:p>
          <a:p>
            <a:pPr marL="227965" marR="7525384" indent="-215900">
              <a:lnSpc>
                <a:spcPct val="116399"/>
              </a:lnSpc>
              <a:buChar char="-"/>
              <a:tabLst>
                <a:tab pos="229235" algn="l"/>
              </a:tabLst>
            </a:pPr>
            <a:r>
              <a:rPr dirty="0">
                <a:latin typeface="Avenir Next LT Pro" panose="020B0504020202020204" pitchFamily="34" charset="0"/>
                <a:cs typeface="Calibri"/>
              </a:rPr>
              <a:t>La vignette du podcast et un titre attractif : “[nom du podcast] </a:t>
            </a:r>
            <a:br>
              <a:rPr lang="fr-FR" dirty="0">
                <a:latin typeface="Avenir Next LT Pro" panose="020B0504020202020204" pitchFamily="34" charset="0"/>
                <a:cs typeface="Calibri"/>
              </a:rPr>
            </a:br>
            <a:r>
              <a:rPr dirty="0" err="1">
                <a:latin typeface="Avenir Next LT Pro" panose="020B0504020202020204" pitchFamily="34" charset="0"/>
                <a:cs typeface="Calibri"/>
              </a:rPr>
              <a:t>présente</a:t>
            </a:r>
            <a:r>
              <a:rPr dirty="0">
                <a:latin typeface="Avenir Next LT Pro" panose="020B0504020202020204" pitchFamily="34" charset="0"/>
                <a:cs typeface="Calibri"/>
              </a:rPr>
              <a:t> Tout Sainplement - [titre </a:t>
            </a:r>
            <a:r>
              <a:rPr dirty="0" err="1">
                <a:latin typeface="Avenir Next LT Pro" panose="020B0504020202020204" pitchFamily="34" charset="0"/>
                <a:cs typeface="Calibri"/>
              </a:rPr>
              <a:t>d’épisode</a:t>
            </a:r>
            <a:r>
              <a:rPr dirty="0">
                <a:latin typeface="Avenir Next LT Pro" panose="020B0504020202020204" pitchFamily="34" charset="0"/>
                <a:cs typeface="Calibri"/>
              </a:rPr>
              <a:t>]”</a:t>
            </a:r>
          </a:p>
          <a:p>
            <a:pPr marL="227965" marR="7364095" indent="-215900">
              <a:lnSpc>
                <a:spcPct val="116399"/>
              </a:lnSpc>
              <a:spcBef>
                <a:spcPts val="5"/>
              </a:spcBef>
              <a:buChar char="-"/>
              <a:tabLst>
                <a:tab pos="229235" algn="l"/>
              </a:tabLst>
            </a:pPr>
            <a:r>
              <a:rPr dirty="0">
                <a:latin typeface="Avenir Next LT Pro" panose="020B0504020202020204" pitchFamily="34" charset="0"/>
                <a:cs typeface="Calibri"/>
              </a:rPr>
              <a:t>Une mention dans la description avec lien cliquable vers le ﬂux 	</a:t>
            </a:r>
            <a:br>
              <a:rPr lang="fr-FR" dirty="0">
                <a:latin typeface="Avenir Next LT Pro" panose="020B0504020202020204" pitchFamily="34" charset="0"/>
                <a:cs typeface="Calibri"/>
              </a:rPr>
            </a:br>
            <a:r>
              <a:rPr dirty="0">
                <a:latin typeface="Avenir Next LT Pro" panose="020B0504020202020204" pitchFamily="34" charset="0"/>
                <a:cs typeface="Calibri"/>
              </a:rPr>
              <a:t>de Match quand cela </a:t>
            </a:r>
            <a:r>
              <a:rPr dirty="0" err="1">
                <a:latin typeface="Avenir Next LT Pro" panose="020B0504020202020204" pitchFamily="34" charset="0"/>
                <a:cs typeface="Calibri"/>
              </a:rPr>
              <a:t>est</a:t>
            </a:r>
            <a:r>
              <a:rPr dirty="0">
                <a:latin typeface="Avenir Next LT Pro" panose="020B0504020202020204" pitchFamily="34" charset="0"/>
                <a:cs typeface="Calibri"/>
              </a:rPr>
              <a:t> possible</a:t>
            </a:r>
            <a:endParaRPr lang="fr-FR" dirty="0">
              <a:latin typeface="Avenir Next LT Pro" panose="020B0504020202020204" pitchFamily="34" charset="0"/>
              <a:cs typeface="Calibri"/>
            </a:endParaRPr>
          </a:p>
          <a:p>
            <a:pPr marL="227965" marR="7364095" indent="-215900">
              <a:lnSpc>
                <a:spcPct val="116399"/>
              </a:lnSpc>
              <a:spcBef>
                <a:spcPts val="5"/>
              </a:spcBef>
              <a:buChar char="-"/>
              <a:tabLst>
                <a:tab pos="229235" algn="l"/>
              </a:tabLst>
            </a:pPr>
            <a:r>
              <a:rPr dirty="0">
                <a:solidFill>
                  <a:srgbClr val="050101"/>
                </a:solidFill>
                <a:latin typeface="Avenir Next LT Pro" panose="020B0504020202020204" pitchFamily="34" charset="0"/>
                <a:cs typeface="Calibri"/>
              </a:rPr>
              <a:t>	Un hos</a:t>
            </a:r>
            <a:r>
              <a:rPr lang="fr-FR" dirty="0">
                <a:solidFill>
                  <a:srgbClr val="050101"/>
                </a:solidFill>
                <a:latin typeface="Avenir Next LT Pro" panose="020B0504020202020204" pitchFamily="34" charset="0"/>
                <a:cs typeface="Calibri"/>
              </a:rPr>
              <a:t>t</a:t>
            </a:r>
            <a:r>
              <a:rPr dirty="0">
                <a:solidFill>
                  <a:srgbClr val="050101"/>
                </a:solidFill>
                <a:latin typeface="Avenir Next LT Pro" panose="020B0504020202020204" pitchFamily="34" charset="0"/>
                <a:cs typeface="Calibri"/>
              </a:rPr>
              <a:t>-read du podcaster </a:t>
            </a:r>
            <a:br>
              <a:rPr lang="fr-FR" dirty="0">
                <a:solidFill>
                  <a:srgbClr val="050101"/>
                </a:solidFill>
                <a:latin typeface="Avenir Next LT Pro" panose="020B0504020202020204" pitchFamily="34" charset="0"/>
                <a:cs typeface="Calibri"/>
              </a:rPr>
            </a:br>
            <a:r>
              <a:rPr b="1" dirty="0">
                <a:latin typeface="Avenir Next LT Pro" panose="020B0504020202020204" pitchFamily="34" charset="0"/>
                <a:cs typeface="Calibri"/>
              </a:rPr>
              <a:t>Dates : </a:t>
            </a:r>
            <a:r>
              <a:rPr dirty="0">
                <a:latin typeface="Avenir Next LT Pro" panose="020B0504020202020204" pitchFamily="34" charset="0"/>
                <a:cs typeface="Calibri"/>
              </a:rPr>
              <a:t>1</a:t>
            </a:r>
            <a:r>
              <a:rPr lang="fr-FR" dirty="0">
                <a:latin typeface="Avenir Next LT Pro" panose="020B0504020202020204" pitchFamily="34" charset="0"/>
                <a:cs typeface="Calibri"/>
              </a:rPr>
              <a:t>8</a:t>
            </a:r>
            <a:r>
              <a:rPr dirty="0">
                <a:latin typeface="Avenir Next LT Pro" panose="020B0504020202020204" pitchFamily="34" charset="0"/>
                <a:cs typeface="Calibri"/>
              </a:rPr>
              <a:t>/06 - 06/11 </a:t>
            </a:r>
            <a:br>
              <a:rPr lang="fr-FR" dirty="0">
                <a:latin typeface="Avenir Next LT Pro" panose="020B0504020202020204" pitchFamily="34" charset="0"/>
                <a:cs typeface="Calibri"/>
              </a:rPr>
            </a:br>
            <a:r>
              <a:rPr b="1" dirty="0">
                <a:latin typeface="Avenir Next LT Pro" panose="020B0504020202020204" pitchFamily="34" charset="0"/>
                <a:cs typeface="Calibri"/>
              </a:rPr>
              <a:t>Budget : </a:t>
            </a:r>
            <a:r>
              <a:rPr dirty="0">
                <a:latin typeface="Avenir Next LT Pro" panose="020B0504020202020204" pitchFamily="34" charset="0"/>
                <a:cs typeface="Calibri"/>
              </a:rPr>
              <a:t>15k€</a:t>
            </a:r>
          </a:p>
          <a:p>
            <a:pPr marL="45720">
              <a:lnSpc>
                <a:spcPct val="100000"/>
              </a:lnSpc>
            </a:pPr>
            <a:r>
              <a:rPr b="1" dirty="0">
                <a:latin typeface="Avenir Next LT Pro" panose="020B0504020202020204" pitchFamily="34" charset="0"/>
                <a:cs typeface="Calibri"/>
              </a:rPr>
              <a:t>Résultat : </a:t>
            </a:r>
            <a:r>
              <a:rPr dirty="0">
                <a:latin typeface="Avenir Next LT Pro" panose="020B0504020202020204" pitchFamily="34" charset="0"/>
                <a:cs typeface="Calibri"/>
              </a:rPr>
              <a:t>20k écoutes qualiﬁées estimées sur 5 </a:t>
            </a:r>
            <a:r>
              <a:rPr dirty="0" err="1">
                <a:latin typeface="Avenir Next LT Pro" panose="020B0504020202020204" pitchFamily="34" charset="0"/>
                <a:cs typeface="Calibri"/>
              </a:rPr>
              <a:t>podcasteurs</a:t>
            </a:r>
            <a:endParaRPr dirty="0">
              <a:latin typeface="Avenir Next LT Pro" panose="020B0504020202020204" pitchFamily="34" charset="0"/>
              <a:cs typeface="Calibri"/>
            </a:endParaRP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A0DD20F2-2120-6DEB-3EC1-D1B7153CCEE1}"/>
              </a:ext>
            </a:extLst>
          </p:cNvPr>
          <p:cNvSpPr txBox="1"/>
          <p:nvPr/>
        </p:nvSpPr>
        <p:spPr>
          <a:xfrm>
            <a:off x="6042154" y="6325059"/>
            <a:ext cx="46976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800" i="1" dirty="0">
                <a:latin typeface="Avenir Next LT Pro" panose="020B0504020202020204" pitchFamily="34" charset="0"/>
                <a:cs typeface="Calibri"/>
              </a:rPr>
              <a:t>exemple de </a:t>
            </a:r>
            <a:r>
              <a:rPr lang="fr-FR" sz="1800" i="1" dirty="0" err="1">
                <a:latin typeface="Avenir Next LT Pro" panose="020B0504020202020204" pitchFamily="34" charset="0"/>
                <a:cs typeface="Calibri"/>
              </a:rPr>
              <a:t>feed</a:t>
            </a:r>
            <a:r>
              <a:rPr lang="fr-FR" sz="1800" i="1" dirty="0">
                <a:latin typeface="Avenir Next LT Pro" panose="020B0504020202020204" pitchFamily="34" charset="0"/>
                <a:cs typeface="Calibri"/>
              </a:rPr>
              <a:t>-drop dans le </a:t>
            </a:r>
            <a:r>
              <a:rPr lang="fr-FR" sz="1800" i="1" dirty="0" err="1">
                <a:latin typeface="Avenir Next LT Pro" panose="020B0504020202020204" pitchFamily="34" charset="0"/>
                <a:cs typeface="Calibri"/>
              </a:rPr>
              <a:t>ﬂux</a:t>
            </a:r>
            <a:r>
              <a:rPr lang="fr-FR" sz="1800" i="1" dirty="0">
                <a:latin typeface="Avenir Next LT Pro" panose="020B0504020202020204" pitchFamily="34" charset="0"/>
                <a:cs typeface="Calibri"/>
              </a:rPr>
              <a:t> Timeline</a:t>
            </a:r>
            <a:endParaRPr lang="fr-FR" sz="1800" dirty="0">
              <a:latin typeface="Avenir Next LT Pro" panose="020B0504020202020204" pitchFamily="34" charset="0"/>
              <a:cs typeface="Calibri"/>
            </a:endParaRPr>
          </a:p>
          <a:p>
            <a:endParaRPr lang="fr-FR" dirty="0"/>
          </a:p>
        </p:txBody>
      </p:sp>
      <p:pic>
        <p:nvPicPr>
          <p:cNvPr id="7" name="object 6">
            <a:extLst>
              <a:ext uri="{FF2B5EF4-FFF2-40B4-BE49-F238E27FC236}">
                <a16:creationId xmlns:a16="http://schemas.microsoft.com/office/drawing/2014/main" id="{F54DFC64-C966-1202-1B62-4B1F84F43508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373559" y="2704405"/>
            <a:ext cx="2869226" cy="327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7223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Image 42">
            <a:extLst>
              <a:ext uri="{FF2B5EF4-FFF2-40B4-BE49-F238E27FC236}">
                <a16:creationId xmlns:a16="http://schemas.microsoft.com/office/drawing/2014/main" id="{ADAB4FFE-5708-55C4-8C2B-7F2C36C33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917" y="2378531"/>
            <a:ext cx="11404154" cy="4008873"/>
          </a:xfrm>
          <a:prstGeom prst="rect">
            <a:avLst/>
          </a:prstGeom>
        </p:spPr>
      </p:pic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490917" y="128633"/>
            <a:ext cx="8757615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EC248E8D-AC93-FC6D-4545-5DF1ECEA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927228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P</a:t>
            </a:r>
            <a:r>
              <a:rPr lang="fr-FR" sz="3200" b="1" dirty="0"/>
              <a:t>odcast </a:t>
            </a:r>
            <a:r>
              <a:rPr lang="fr-FR" dirty="0"/>
              <a:t>M</a:t>
            </a:r>
            <a:r>
              <a:rPr lang="fr-FR" sz="3200" b="1" dirty="0"/>
              <a:t>atch</a:t>
            </a:r>
            <a:br>
              <a:rPr lang="fr-FR" sz="3200" b="1" dirty="0"/>
            </a:br>
            <a:r>
              <a:rPr lang="fr-FR" sz="3200" b="1" dirty="0"/>
              <a:t>« Tout simplement»</a:t>
            </a:r>
            <a:br>
              <a:rPr lang="fr-FR" sz="3200" dirty="0"/>
            </a:br>
            <a:endParaRPr lang="fr-FR" dirty="0"/>
          </a:p>
        </p:txBody>
      </p:sp>
      <p:pic>
        <p:nvPicPr>
          <p:cNvPr id="6" name="Image 5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82DE9707-8369-D31F-61AF-5AEE756FB1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810" y="532941"/>
            <a:ext cx="2987040" cy="1680210"/>
          </a:xfrm>
          <a:prstGeom prst="rect">
            <a:avLst/>
          </a:prstGeom>
        </p:spPr>
      </p:pic>
      <p:sp>
        <p:nvSpPr>
          <p:cNvPr id="5" name="object 2">
            <a:extLst>
              <a:ext uri="{FF2B5EF4-FFF2-40B4-BE49-F238E27FC236}">
                <a16:creationId xmlns:a16="http://schemas.microsoft.com/office/drawing/2014/main" id="{10B16710-A162-EC59-7121-7EDF7563FB8C}"/>
              </a:ext>
            </a:extLst>
          </p:cNvPr>
          <p:cNvSpPr txBox="1">
            <a:spLocks/>
          </p:cNvSpPr>
          <p:nvPr/>
        </p:nvSpPr>
        <p:spPr bwMode="auto">
          <a:xfrm>
            <a:off x="639242" y="1881208"/>
            <a:ext cx="13354685" cy="324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16510" rIns="0" bIns="0" numCol="1" rtlCol="0" anchor="t" anchorCtr="0" compatLnSpc="1">
            <a:prstTxWarp prst="textNoShape">
              <a:avLst/>
            </a:prstTxWarp>
            <a:sp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3200" b="1" i="0" u="none" kern="120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6990" algn="l">
              <a:spcBef>
                <a:spcPts val="130"/>
              </a:spcBef>
            </a:pPr>
            <a:r>
              <a:rPr lang="fr-FR" sz="2000" b="0" dirty="0">
                <a:latin typeface="Avenir Next LT Pro" panose="020B0504020202020204" pitchFamily="34" charset="0"/>
                <a:cs typeface="Arial Black"/>
              </a:rPr>
              <a:t>MÉDIATISATION - FEED-DROP</a:t>
            </a:r>
          </a:p>
        </p:txBody>
      </p:sp>
      <p:sp>
        <p:nvSpPr>
          <p:cNvPr id="38" name="object 7"/>
          <p:cNvSpPr txBox="1"/>
          <p:nvPr/>
        </p:nvSpPr>
        <p:spPr>
          <a:xfrm>
            <a:off x="639242" y="4981455"/>
            <a:ext cx="177355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venir Next LT Pro" panose="020B0504020202020204" pitchFamily="34" charset="0"/>
                <a:cs typeface="Calibri"/>
                <a:hlinkClick r:id="rId4"/>
              </a:rPr>
              <a:t>Healthy Living</a:t>
            </a:r>
            <a:endParaRPr sz="1600" dirty="0">
              <a:latin typeface="Avenir Next LT Pro" panose="020B0504020202020204" pitchFamily="34" charset="0"/>
              <a:cs typeface="Calibri"/>
            </a:endParaRPr>
          </a:p>
        </p:txBody>
      </p:sp>
      <p:sp>
        <p:nvSpPr>
          <p:cNvPr id="39" name="object 10"/>
          <p:cNvSpPr txBox="1"/>
          <p:nvPr/>
        </p:nvSpPr>
        <p:spPr>
          <a:xfrm>
            <a:off x="7541480" y="4988220"/>
            <a:ext cx="213233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venir Next LT Pro" panose="020B0504020202020204" pitchFamily="34" charset="0"/>
                <a:cs typeface="Calibri"/>
                <a:hlinkClick r:id="rId5"/>
              </a:rPr>
              <a:t>Famille &amp; Voyage</a:t>
            </a:r>
            <a:endParaRPr sz="1600" dirty="0">
              <a:latin typeface="Avenir Next LT Pro" panose="020B0504020202020204" pitchFamily="34" charset="0"/>
              <a:cs typeface="Calibri"/>
            </a:endParaRPr>
          </a:p>
        </p:txBody>
      </p:sp>
      <p:sp>
        <p:nvSpPr>
          <p:cNvPr id="40" name="object 11"/>
          <p:cNvSpPr txBox="1"/>
          <p:nvPr/>
        </p:nvSpPr>
        <p:spPr>
          <a:xfrm>
            <a:off x="3264974" y="4988220"/>
            <a:ext cx="1224280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venir Next LT Pro" panose="020B0504020202020204" pitchFamily="34" charset="0"/>
                <a:cs typeface="Calibri"/>
                <a:hlinkClick r:id="rId6"/>
              </a:rPr>
              <a:t>Long Live</a:t>
            </a:r>
            <a:endParaRPr sz="1600" dirty="0">
              <a:latin typeface="Avenir Next LT Pro" panose="020B0504020202020204" pitchFamily="34" charset="0"/>
              <a:cs typeface="Calibri"/>
            </a:endParaRPr>
          </a:p>
        </p:txBody>
      </p:sp>
      <p:sp>
        <p:nvSpPr>
          <p:cNvPr id="41" name="object 18"/>
          <p:cNvSpPr txBox="1"/>
          <p:nvPr/>
        </p:nvSpPr>
        <p:spPr>
          <a:xfrm>
            <a:off x="4973707" y="4988220"/>
            <a:ext cx="288607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venir Next LT Pro" panose="020B0504020202020204" pitchFamily="34" charset="0"/>
                <a:cs typeface="Calibri"/>
                <a:hlinkClick r:id="rId7"/>
              </a:rPr>
              <a:t>Ça Va Beaucoup Mieux</a:t>
            </a:r>
            <a:endParaRPr sz="1600" dirty="0">
              <a:latin typeface="Avenir Next LT Pro" panose="020B0504020202020204" pitchFamily="34" charset="0"/>
              <a:cs typeface="Calibri"/>
            </a:endParaRPr>
          </a:p>
        </p:txBody>
      </p:sp>
      <p:sp>
        <p:nvSpPr>
          <p:cNvPr id="42" name="object 23"/>
          <p:cNvSpPr txBox="1"/>
          <p:nvPr/>
        </p:nvSpPr>
        <p:spPr>
          <a:xfrm>
            <a:off x="9673810" y="4988220"/>
            <a:ext cx="2705735" cy="2590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b="1" u="heavy" dirty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Avenir Next LT Pro" panose="020B0504020202020204" pitchFamily="34" charset="0"/>
                <a:cs typeface="Calibri"/>
                <a:hlinkClick r:id="rId8"/>
              </a:rPr>
              <a:t>Sur le Grill d’Écotable</a:t>
            </a:r>
            <a:endParaRPr sz="1600" dirty="0">
              <a:latin typeface="Avenir Next LT Pro" panose="020B0504020202020204" pitchFamily="34" charset="0"/>
              <a:cs typeface="Calibri"/>
            </a:endParaRPr>
          </a:p>
        </p:txBody>
      </p:sp>
      <p:sp>
        <p:nvSpPr>
          <p:cNvPr id="45" name="ZoneTexte 44">
            <a:extLst>
              <a:ext uri="{FF2B5EF4-FFF2-40B4-BE49-F238E27FC236}">
                <a16:creationId xmlns:a16="http://schemas.microsoft.com/office/drawing/2014/main" id="{24B41A95-AD52-494A-1390-EC7A9DE014A7}"/>
              </a:ext>
            </a:extLst>
          </p:cNvPr>
          <p:cNvSpPr txBox="1"/>
          <p:nvPr/>
        </p:nvSpPr>
        <p:spPr>
          <a:xfrm>
            <a:off x="3746768" y="6387404"/>
            <a:ext cx="69930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fr-FR" sz="1800" i="1" spc="80" dirty="0">
                <a:latin typeface="Avenir Next LT Pro" panose="020B0504020202020204" pitchFamily="34" charset="0"/>
                <a:cs typeface="Calibri"/>
              </a:rPr>
              <a:t>Collaboration</a:t>
            </a:r>
            <a:r>
              <a:rPr lang="fr-FR" sz="1800" i="1" spc="130" dirty="0">
                <a:latin typeface="Avenir Next LT Pro" panose="020B0504020202020204" pitchFamily="34" charset="0"/>
                <a:cs typeface="Calibri"/>
              </a:rPr>
              <a:t> </a:t>
            </a:r>
            <a:r>
              <a:rPr lang="fr-FR" sz="1800" i="1" dirty="0">
                <a:latin typeface="Avenir Next LT Pro" panose="020B0504020202020204" pitchFamily="34" charset="0"/>
                <a:cs typeface="Calibri"/>
              </a:rPr>
              <a:t>à</a:t>
            </a:r>
            <a:r>
              <a:rPr lang="fr-FR" sz="1800" i="1" spc="135" dirty="0">
                <a:latin typeface="Avenir Next LT Pro" panose="020B0504020202020204" pitchFamily="34" charset="0"/>
                <a:cs typeface="Calibri"/>
              </a:rPr>
              <a:t> </a:t>
            </a:r>
            <a:r>
              <a:rPr lang="fr-FR" sz="1800" i="1" dirty="0">
                <a:latin typeface="Avenir Next LT Pro" panose="020B0504020202020204" pitchFamily="34" charset="0"/>
                <a:cs typeface="Calibri"/>
              </a:rPr>
              <a:t>la</a:t>
            </a:r>
            <a:r>
              <a:rPr lang="fr-FR" sz="1800" i="1" spc="135" dirty="0">
                <a:latin typeface="Avenir Next LT Pro" panose="020B0504020202020204" pitchFamily="34" charset="0"/>
                <a:cs typeface="Calibri"/>
              </a:rPr>
              <a:t> </a:t>
            </a:r>
            <a:r>
              <a:rPr lang="fr-FR" sz="1800" i="1" spc="90" dirty="0">
                <a:latin typeface="Avenir Next LT Pro" panose="020B0504020202020204" pitchFamily="34" charset="0"/>
                <a:cs typeface="Calibri"/>
              </a:rPr>
              <a:t>discrétion</a:t>
            </a:r>
            <a:r>
              <a:rPr lang="fr-FR" sz="1800" i="1" spc="130" dirty="0">
                <a:latin typeface="Avenir Next LT Pro" panose="020B0504020202020204" pitchFamily="34" charset="0"/>
                <a:cs typeface="Calibri"/>
              </a:rPr>
              <a:t> </a:t>
            </a:r>
            <a:r>
              <a:rPr lang="fr-FR" sz="1800" i="1" spc="170" dirty="0">
                <a:latin typeface="Avenir Next LT Pro" panose="020B0504020202020204" pitchFamily="34" charset="0"/>
                <a:cs typeface="Calibri"/>
              </a:rPr>
              <a:t>des</a:t>
            </a:r>
            <a:r>
              <a:rPr lang="fr-FR" sz="1800" i="1" spc="130" dirty="0">
                <a:latin typeface="Avenir Next LT Pro" panose="020B0504020202020204" pitchFamily="34" charset="0"/>
                <a:cs typeface="Calibri"/>
              </a:rPr>
              <a:t> </a:t>
            </a:r>
            <a:r>
              <a:rPr lang="fr-FR" sz="1800" i="1" spc="105" dirty="0" err="1">
                <a:latin typeface="Avenir Next LT Pro" panose="020B0504020202020204" pitchFamily="34" charset="0"/>
                <a:cs typeface="Calibri"/>
              </a:rPr>
              <a:t>podcasteurs</a:t>
            </a:r>
            <a:r>
              <a:rPr lang="fr-FR" sz="1800" i="1" spc="105" dirty="0">
                <a:latin typeface="Avenir Next LT Pro" panose="020B0504020202020204" pitchFamily="34" charset="0"/>
                <a:cs typeface="Calibri"/>
              </a:rPr>
              <a:t>.</a:t>
            </a:r>
            <a:endParaRPr lang="fr-FR" sz="1800" dirty="0">
              <a:latin typeface="Avenir Next LT Pro" panose="020B0504020202020204" pitchFamily="34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254753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490917" y="128633"/>
            <a:ext cx="8757615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EC248E8D-AC93-FC6D-4545-5DF1ECEAA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927228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P</a:t>
            </a:r>
            <a:r>
              <a:rPr lang="fr-FR" sz="3200" b="1" dirty="0"/>
              <a:t>odcast </a:t>
            </a:r>
            <a:r>
              <a:rPr lang="fr-FR" dirty="0"/>
              <a:t>M</a:t>
            </a:r>
            <a:r>
              <a:rPr lang="fr-FR" sz="3200" b="1" dirty="0"/>
              <a:t>atch</a:t>
            </a:r>
            <a:br>
              <a:rPr lang="fr-FR" sz="3200" b="1" dirty="0"/>
            </a:br>
            <a:r>
              <a:rPr lang="fr-FR" sz="3200" b="1" dirty="0"/>
              <a:t>« Tout simplement»</a:t>
            </a:r>
            <a:br>
              <a:rPr lang="fr-FR" sz="3200" dirty="0"/>
            </a:br>
            <a:endParaRPr lang="fr-FR" dirty="0"/>
          </a:p>
        </p:txBody>
      </p:sp>
      <p:pic>
        <p:nvPicPr>
          <p:cNvPr id="6" name="Image 5" descr="Une image contenant texte, Visage humain, habits, sourire&#10;&#10;Description générée automatiquement">
            <a:extLst>
              <a:ext uri="{FF2B5EF4-FFF2-40B4-BE49-F238E27FC236}">
                <a16:creationId xmlns:a16="http://schemas.microsoft.com/office/drawing/2014/main" id="{82DE9707-8369-D31F-61AF-5AEE756FB1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810" y="532941"/>
            <a:ext cx="2987040" cy="1680210"/>
          </a:xfrm>
          <a:prstGeom prst="rect">
            <a:avLst/>
          </a:prstGeom>
        </p:spPr>
      </p:pic>
      <p:sp>
        <p:nvSpPr>
          <p:cNvPr id="14" name="object 2">
            <a:extLst>
              <a:ext uri="{FF2B5EF4-FFF2-40B4-BE49-F238E27FC236}">
                <a16:creationId xmlns:a16="http://schemas.microsoft.com/office/drawing/2014/main" id="{965E964E-015E-9DFF-7C0A-CAC845A98D31}"/>
              </a:ext>
            </a:extLst>
          </p:cNvPr>
          <p:cNvSpPr txBox="1"/>
          <p:nvPr/>
        </p:nvSpPr>
        <p:spPr>
          <a:xfrm>
            <a:off x="262363" y="2392520"/>
            <a:ext cx="8216653" cy="3201646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000" dirty="0">
                <a:latin typeface="Avenir Next LT Pro" panose="020B0504020202020204" pitchFamily="34" charset="0"/>
                <a:cs typeface="Calibri"/>
              </a:rPr>
              <a:t>Demande de mise en avant via nos partenariats privilégiés :</a:t>
            </a:r>
          </a:p>
          <a:p>
            <a:pPr>
              <a:lnSpc>
                <a:spcPct val="100000"/>
              </a:lnSpc>
              <a:spcBef>
                <a:spcPts val="440"/>
              </a:spcBef>
            </a:pPr>
            <a:endParaRPr sz="2000" dirty="0">
              <a:latin typeface="Avenir Next LT Pro" panose="020B0504020202020204" pitchFamily="34" charset="0"/>
              <a:cs typeface="Calibri"/>
            </a:endParaRPr>
          </a:p>
          <a:p>
            <a:pPr marL="12700" marR="5080">
              <a:lnSpc>
                <a:spcPct val="116399"/>
              </a:lnSpc>
            </a:pPr>
            <a:r>
              <a:rPr sz="2000" b="1" dirty="0">
                <a:latin typeface="Avenir Next LT Pro" panose="020B0504020202020204" pitchFamily="34" charset="0"/>
                <a:cs typeface="Calibri"/>
              </a:rPr>
              <a:t>Spotify, Apple Podcasts, Amazon Music et Deezer </a:t>
            </a:r>
            <a:r>
              <a:rPr sz="2000" dirty="0">
                <a:latin typeface="Avenir Next LT Pro" panose="020B0504020202020204" pitchFamily="34" charset="0"/>
                <a:cs typeface="Calibri"/>
              </a:rPr>
              <a:t>(Recommandation de la semaine, tendances, podcasts à la une etc …)</a:t>
            </a:r>
          </a:p>
          <a:p>
            <a:pPr>
              <a:lnSpc>
                <a:spcPct val="100000"/>
              </a:lnSpc>
              <a:spcBef>
                <a:spcPts val="445"/>
              </a:spcBef>
            </a:pPr>
            <a:endParaRPr sz="2000" dirty="0">
              <a:latin typeface="Avenir Next LT Pro" panose="020B0504020202020204" pitchFamily="34" charset="0"/>
              <a:cs typeface="Calibri"/>
            </a:endParaRPr>
          </a:p>
          <a:p>
            <a:pPr marL="12700" marR="1009650">
              <a:lnSpc>
                <a:spcPct val="116399"/>
              </a:lnSpc>
            </a:pPr>
            <a:r>
              <a:rPr sz="2000" dirty="0">
                <a:latin typeface="Avenir Next LT Pro" panose="020B0504020202020204" pitchFamily="34" charset="0"/>
                <a:cs typeface="Calibri"/>
              </a:rPr>
              <a:t>Mise en avant à la discrétion des équipes éditoriales des plateformes</a:t>
            </a:r>
          </a:p>
          <a:p>
            <a:pPr>
              <a:lnSpc>
                <a:spcPct val="100000"/>
              </a:lnSpc>
              <a:spcBef>
                <a:spcPts val="935"/>
              </a:spcBef>
            </a:pPr>
            <a:endParaRPr sz="2000" dirty="0">
              <a:latin typeface="Avenir Next LT Pro" panose="020B0504020202020204" pitchFamily="34" charset="0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latin typeface="Avenir Next LT Pro" panose="020B0504020202020204" pitchFamily="34" charset="0"/>
                <a:cs typeface="Calibri"/>
              </a:rPr>
              <a:t>Impact estimé : </a:t>
            </a:r>
            <a:r>
              <a:rPr sz="2000" b="1" dirty="0">
                <a:latin typeface="Avenir Next LT Pro" panose="020B0504020202020204" pitchFamily="34" charset="0"/>
                <a:cs typeface="Calibri"/>
              </a:rPr>
              <a:t>entre 3K et 5K écoutes</a:t>
            </a:r>
            <a:endParaRPr sz="2000" dirty="0">
              <a:latin typeface="Avenir Next LT Pro" panose="020B0504020202020204" pitchFamily="34" charset="0"/>
              <a:cs typeface="Calibri"/>
            </a:endParaRPr>
          </a:p>
        </p:txBody>
      </p:sp>
      <p:pic>
        <p:nvPicPr>
          <p:cNvPr id="15" name="object 3">
            <a:extLst>
              <a:ext uri="{FF2B5EF4-FFF2-40B4-BE49-F238E27FC236}">
                <a16:creationId xmlns:a16="http://schemas.microsoft.com/office/drawing/2014/main" id="{90BEAD04-3204-1A0E-70FE-469029D06393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02505" y="5771500"/>
            <a:ext cx="875376" cy="497528"/>
          </a:xfrm>
          <a:prstGeom prst="rect">
            <a:avLst/>
          </a:prstGeom>
        </p:spPr>
      </p:pic>
      <p:pic>
        <p:nvPicPr>
          <p:cNvPr id="16" name="object 4">
            <a:extLst>
              <a:ext uri="{FF2B5EF4-FFF2-40B4-BE49-F238E27FC236}">
                <a16:creationId xmlns:a16="http://schemas.microsoft.com/office/drawing/2014/main" id="{2270A34E-6F1F-8FF5-646E-1BBA41593B4B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66517" y="5774544"/>
            <a:ext cx="520881" cy="523908"/>
          </a:xfrm>
          <a:prstGeom prst="rect">
            <a:avLst/>
          </a:prstGeom>
        </p:spPr>
      </p:pic>
      <p:pic>
        <p:nvPicPr>
          <p:cNvPr id="17" name="object 5">
            <a:extLst>
              <a:ext uri="{FF2B5EF4-FFF2-40B4-BE49-F238E27FC236}">
                <a16:creationId xmlns:a16="http://schemas.microsoft.com/office/drawing/2014/main" id="{93A8AE69-ECA8-AD4B-0D32-FF4FFD22E602}"/>
              </a:ext>
            </a:extLst>
          </p:cNvPr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071065" y="5774544"/>
            <a:ext cx="520886" cy="581846"/>
          </a:xfrm>
          <a:prstGeom prst="rect">
            <a:avLst/>
          </a:prstGeom>
        </p:spPr>
      </p:pic>
      <p:pic>
        <p:nvPicPr>
          <p:cNvPr id="18" name="object 6">
            <a:extLst>
              <a:ext uri="{FF2B5EF4-FFF2-40B4-BE49-F238E27FC236}">
                <a16:creationId xmlns:a16="http://schemas.microsoft.com/office/drawing/2014/main" id="{77439546-CB66-9614-5FE5-D83FCB7D3588}"/>
              </a:ext>
            </a:extLst>
          </p:cNvPr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71802" y="5765511"/>
            <a:ext cx="984131" cy="396604"/>
          </a:xfrm>
          <a:prstGeom prst="rect">
            <a:avLst/>
          </a:prstGeom>
        </p:spPr>
      </p:pic>
      <p:pic>
        <p:nvPicPr>
          <p:cNvPr id="19" name="object 7">
            <a:extLst>
              <a:ext uri="{FF2B5EF4-FFF2-40B4-BE49-F238E27FC236}">
                <a16:creationId xmlns:a16="http://schemas.microsoft.com/office/drawing/2014/main" id="{4C759580-DA2B-5684-5023-F4926BD0E1C5}"/>
              </a:ext>
            </a:extLst>
          </p:cNvPr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8559980" y="2500294"/>
            <a:ext cx="3406871" cy="2986097"/>
          </a:xfrm>
          <a:prstGeom prst="rect">
            <a:avLst/>
          </a:prstGeom>
        </p:spPr>
      </p:pic>
      <p:sp>
        <p:nvSpPr>
          <p:cNvPr id="20" name="object 8">
            <a:extLst>
              <a:ext uri="{FF2B5EF4-FFF2-40B4-BE49-F238E27FC236}">
                <a16:creationId xmlns:a16="http://schemas.microsoft.com/office/drawing/2014/main" id="{D4795CD9-BA9C-F737-3DE8-AF9C83E6F6E8}"/>
              </a:ext>
            </a:extLst>
          </p:cNvPr>
          <p:cNvSpPr txBox="1"/>
          <p:nvPr/>
        </p:nvSpPr>
        <p:spPr>
          <a:xfrm>
            <a:off x="7102385" y="6162115"/>
            <a:ext cx="6322060" cy="29110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i="1" dirty="0">
                <a:latin typeface="Avenir Next LT Pro" panose="020B0504020202020204" pitchFamily="34" charset="0"/>
                <a:cs typeface="Calibri"/>
              </a:rPr>
              <a:t>Exemple de mise en avant sur Apple Podcasts</a:t>
            </a:r>
            <a:endParaRPr>
              <a:latin typeface="Avenir Next LT Pro" panose="020B0504020202020204" pitchFamily="34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85310154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13135</TotalTime>
  <Words>566</Words>
  <Application>Microsoft Office PowerPoint</Application>
  <PresentationFormat>Grand écran</PresentationFormat>
  <Paragraphs>77</Paragraphs>
  <Slides>10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9" baseType="lpstr">
      <vt:lpstr>Playfair Display</vt:lpstr>
      <vt:lpstr>Wingdings</vt:lpstr>
      <vt:lpstr>Avenir Next LT Pro</vt:lpstr>
      <vt:lpstr>Police système Courant</vt:lpstr>
      <vt:lpstr>Georgia</vt:lpstr>
      <vt:lpstr>Arial</vt:lpstr>
      <vt:lpstr>Calibri</vt:lpstr>
      <vt:lpstr>Tahoma</vt:lpstr>
      <vt:lpstr>1_Thème LNB</vt:lpstr>
      <vt:lpstr>Présentation PowerPoint</vt:lpstr>
      <vt:lpstr>Podcast Match « Tout simplement» </vt:lpstr>
      <vt:lpstr>Podcast Match « Tout simplement» </vt:lpstr>
      <vt:lpstr>Podcast Match « Tout simplement» </vt:lpstr>
      <vt:lpstr>Podcast Match « Tout simplement» </vt:lpstr>
      <vt:lpstr>Podcast Match « Tout simplement» </vt:lpstr>
      <vt:lpstr>Podcast Match « Tout simplement» </vt:lpstr>
      <vt:lpstr>Podcast Match « Tout simplement» </vt:lpstr>
      <vt:lpstr>Podcast Match « Tout simplement» </vt:lpstr>
      <vt:lpstr>Podcast Match « Tout simplement»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116</cp:revision>
  <cp:lastPrinted>2022-07-05T07:32:58Z</cp:lastPrinted>
  <dcterms:created xsi:type="dcterms:W3CDTF">2023-04-17T13:19:25Z</dcterms:created>
  <dcterms:modified xsi:type="dcterms:W3CDTF">2024-06-12T07:31:21Z</dcterms:modified>
  <cp:category/>
</cp:coreProperties>
</file>