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60" r:id="rId1"/>
  </p:sldMasterIdLst>
  <p:notesMasterIdLst>
    <p:notesMasterId r:id="rId29"/>
  </p:notesMasterIdLst>
  <p:sldIdLst>
    <p:sldId id="257" r:id="rId2"/>
    <p:sldId id="2147479878" r:id="rId3"/>
    <p:sldId id="2147479845" r:id="rId4"/>
    <p:sldId id="2147479859" r:id="rId5"/>
    <p:sldId id="2147479864" r:id="rId6"/>
    <p:sldId id="2147479871" r:id="rId7"/>
    <p:sldId id="2147479865" r:id="rId8"/>
    <p:sldId id="2147479866" r:id="rId9"/>
    <p:sldId id="2147479867" r:id="rId10"/>
    <p:sldId id="2147479868" r:id="rId11"/>
    <p:sldId id="2147479869" r:id="rId12"/>
    <p:sldId id="2147479870" r:id="rId13"/>
    <p:sldId id="2147479849" r:id="rId14"/>
    <p:sldId id="2147479837" r:id="rId15"/>
    <p:sldId id="2147479838" r:id="rId16"/>
    <p:sldId id="2147479839" r:id="rId17"/>
    <p:sldId id="2147479840" r:id="rId18"/>
    <p:sldId id="2147479841" r:id="rId19"/>
    <p:sldId id="2147479872" r:id="rId20"/>
    <p:sldId id="2147479873" r:id="rId21"/>
    <p:sldId id="2147479874" r:id="rId22"/>
    <p:sldId id="2147479876" r:id="rId23"/>
    <p:sldId id="2147479875" r:id="rId24"/>
    <p:sldId id="2147479860" r:id="rId25"/>
    <p:sldId id="2147479863" r:id="rId26"/>
    <p:sldId id="2147479858" r:id="rId27"/>
    <p:sldId id="2147479862" r:id="rId28"/>
  </p:sldIdLst>
  <p:sldSz cx="12192000" cy="6858000"/>
  <p:notesSz cx="9906000" cy="14335125"/>
  <p:embeddedFontLst>
    <p:embeddedFont>
      <p:font typeface="Avenir Next LT Pro" panose="020B0504020202020204" pitchFamily="34" charset="0"/>
      <p:regular r:id="rId30"/>
      <p:bold r:id="rId31"/>
      <p:italic r:id="rId32"/>
      <p:boldItalic r:id="rId33"/>
    </p:embeddedFont>
    <p:embeddedFont>
      <p:font typeface="Cambria" panose="02040503050406030204" pitchFamily="18" charset="0"/>
      <p:regular r:id="rId34"/>
      <p:bold r:id="rId35"/>
      <p:italic r:id="rId36"/>
      <p:boldItalic r:id="rId37"/>
    </p:embeddedFont>
    <p:embeddedFont>
      <p:font typeface="Georgia" panose="02040502050405020303" pitchFamily="18" charset="0"/>
      <p:regular r:id="rId38"/>
      <p:bold r:id="rId39"/>
      <p:italic r:id="rId40"/>
      <p:boldItalic r:id="rId41"/>
    </p:embeddedFont>
    <p:embeddedFont>
      <p:font typeface="Playfair Display" panose="00000500000000000000" pitchFamily="2" charset="0"/>
      <p:regular r:id="rId42"/>
      <p:bold r:id="rId43"/>
      <p:italic r:id="rId44"/>
      <p:boldItalic r:id="rId45"/>
    </p:embeddedFont>
    <p:embeddedFont>
      <p:font typeface="Tahoma" panose="020B0604030504040204" pitchFamily="34" charset="0"/>
      <p:regular r:id="rId46"/>
      <p:bold r:id="rId47"/>
    </p:embeddedFont>
  </p:embeddedFontLst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237756"/>
    <a:srgbClr val="FBEC13"/>
    <a:srgbClr val="D9117E"/>
    <a:srgbClr val="FFFFFF"/>
    <a:srgbClr val="EDE8E3"/>
    <a:srgbClr val="A27F4A"/>
    <a:srgbClr val="DAA478"/>
    <a:srgbClr val="6F8E30"/>
    <a:srgbClr val="4E648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012ECD-51FC-41F1-AA8D-1B2483CD663E}" styleName="Style léger 2 - Accentuation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073A0DAA-6AF3-43AB-8588-CEC1D06C72B9}" styleName="Style moyen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3B4B98B0-60AC-42C2-AFA5-B58CD77FA1E5}" styleName="Style léger 1 - Accentuation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87" autoAdjust="0"/>
    <p:restoredTop sz="95706" autoAdjust="0"/>
  </p:normalViewPr>
  <p:slideViewPr>
    <p:cSldViewPr snapToGrid="0">
      <p:cViewPr varScale="1">
        <p:scale>
          <a:sx n="84" d="100"/>
          <a:sy n="84" d="100"/>
        </p:scale>
        <p:origin x="538" y="67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8" d="100"/>
          <a:sy n="78" d="100"/>
        </p:scale>
        <p:origin x="4312" y="17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10.fntdata"/><Relationship Id="rId21" Type="http://schemas.openxmlformats.org/officeDocument/2006/relationships/slide" Target="slides/slide20.xml"/><Relationship Id="rId34" Type="http://schemas.openxmlformats.org/officeDocument/2006/relationships/font" Target="fonts/font5.fntdata"/><Relationship Id="rId42" Type="http://schemas.openxmlformats.org/officeDocument/2006/relationships/font" Target="fonts/font13.fntdata"/><Relationship Id="rId47" Type="http://schemas.openxmlformats.org/officeDocument/2006/relationships/font" Target="fonts/font18.fntdata"/><Relationship Id="rId50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font" Target="fonts/font3.fntdata"/><Relationship Id="rId37" Type="http://schemas.openxmlformats.org/officeDocument/2006/relationships/font" Target="fonts/font8.fntdata"/><Relationship Id="rId40" Type="http://schemas.openxmlformats.org/officeDocument/2006/relationships/font" Target="fonts/font11.fntdata"/><Relationship Id="rId45" Type="http://schemas.openxmlformats.org/officeDocument/2006/relationships/font" Target="fonts/font16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7.fntdata"/><Relationship Id="rId49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2.fntdata"/><Relationship Id="rId44" Type="http://schemas.openxmlformats.org/officeDocument/2006/relationships/font" Target="fonts/font15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font" Target="fonts/font1.fntdata"/><Relationship Id="rId35" Type="http://schemas.openxmlformats.org/officeDocument/2006/relationships/font" Target="fonts/font6.fntdata"/><Relationship Id="rId43" Type="http://schemas.openxmlformats.org/officeDocument/2006/relationships/font" Target="fonts/font14.fntdata"/><Relationship Id="rId48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4.fntdata"/><Relationship Id="rId38" Type="http://schemas.openxmlformats.org/officeDocument/2006/relationships/font" Target="fonts/font9.fntdata"/><Relationship Id="rId46" Type="http://schemas.openxmlformats.org/officeDocument/2006/relationships/font" Target="fonts/font17.fntdata"/><Relationship Id="rId20" Type="http://schemas.openxmlformats.org/officeDocument/2006/relationships/slide" Target="slides/slide19.xml"/><Relationship Id="rId41" Type="http://schemas.openxmlformats.org/officeDocument/2006/relationships/font" Target="fonts/font1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5611108" y="0"/>
            <a:ext cx="4292600" cy="719246"/>
          </a:xfrm>
          <a:prstGeom prst="rect">
            <a:avLst/>
          </a:prstGeom>
        </p:spPr>
        <p:txBody>
          <a:bodyPr vert="horz" lIns="138513" tIns="69257" rIns="138513" bIns="69257" rtlCol="0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1AF795A4-66A1-43EF-9029-8FAFEFC3FD75}" type="datetimeFigureOut">
              <a:rPr lang="fr-FR" smtClean="0"/>
              <a:pPr/>
              <a:t>13/05/2024</a:t>
            </a:fld>
            <a:endParaRPr lang="fr-FR" dirty="0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654050" y="1792288"/>
            <a:ext cx="8597900" cy="48371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138513" tIns="69257" rIns="138513" bIns="69257" rtlCol="0" anchor="ctr"/>
          <a:lstStyle/>
          <a:p>
            <a:endParaRPr lang="fr-FR" dirty="0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990600" y="6898779"/>
            <a:ext cx="7924800" cy="5644455"/>
          </a:xfrm>
          <a:prstGeom prst="rect">
            <a:avLst/>
          </a:prstGeom>
        </p:spPr>
        <p:txBody>
          <a:bodyPr vert="horz" lIns="138513" tIns="69257" rIns="138513" bIns="69257" rtlCol="0"/>
          <a:lstStyle/>
          <a:p>
            <a:pPr lvl="0"/>
            <a:r>
              <a:rPr lang="fr-FR" dirty="0"/>
              <a:t>Cliquez pour modifier les styles du texte du masque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l">
              <a:defRPr sz="1800" b="0" i="0">
                <a:latin typeface="Tahoma" panose="020B0604030504040204" pitchFamily="34" charset="0"/>
              </a:defRPr>
            </a:lvl1pPr>
          </a:lstStyle>
          <a:p>
            <a:endParaRPr lang="fr-FR" dirty="0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5611108" y="13615882"/>
            <a:ext cx="4292600" cy="719244"/>
          </a:xfrm>
          <a:prstGeom prst="rect">
            <a:avLst/>
          </a:prstGeom>
        </p:spPr>
        <p:txBody>
          <a:bodyPr vert="horz" lIns="138513" tIns="69257" rIns="138513" bIns="69257" rtlCol="0" anchor="b"/>
          <a:lstStyle>
            <a:lvl1pPr algn="r">
              <a:defRPr sz="1800" b="0" i="0">
                <a:latin typeface="Tahoma" panose="020B0604030504040204" pitchFamily="34" charset="0"/>
              </a:defRPr>
            </a:lvl1pPr>
          </a:lstStyle>
          <a:p>
            <a:fld id="{33D9C152-1E26-4F05-B6D8-64339A8ABC77}" type="slidenum">
              <a:rPr lang="fr-FR" smtClean="0"/>
              <a:pPr/>
              <a:t>‹N°›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74350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1pPr>
    <a:lvl2pPr marL="4572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2pPr>
    <a:lvl3pPr marL="9144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3pPr>
    <a:lvl4pPr marL="13716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4pPr>
    <a:lvl5pPr marL="1828800" algn="l" defTabSz="914400" rtl="0" eaLnBrk="1" latinLnBrk="0" hangingPunct="1">
      <a:defRPr sz="1200" b="0" i="0" kern="1200">
        <a:solidFill>
          <a:schemeClr val="tx1"/>
        </a:solidFill>
        <a:latin typeface="Tahoma" panose="020B060403050404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emf"/><Relationship Id="rId4" Type="http://schemas.openxmlformats.org/officeDocument/2006/relationships/image" Target="../media/image1.emf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17.jpe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22.jpe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.emf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E92AB74B-B116-D016-1197-5DAFFEFECDC0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00038" y="1513114"/>
            <a:ext cx="11591925" cy="4328886"/>
          </a:xfrm>
        </p:spPr>
        <p:txBody>
          <a:bodyPr numCol="2" spcCol="36000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</p:spTree>
    <p:extLst>
      <p:ext uri="{BB962C8B-B14F-4D97-AF65-F5344CB8AC3E}">
        <p14:creationId xmlns:p14="http://schemas.microsoft.com/office/powerpoint/2010/main" val="34854419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4064400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812760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3480654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49400234-655F-726B-9909-4A5C1E6C0A5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5521569" y="1004180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5">
            <a:extLst>
              <a:ext uri="{FF2B5EF4-FFF2-40B4-BE49-F238E27FC236}">
                <a16:creationId xmlns:a16="http://schemas.microsoft.com/office/drawing/2014/main" id="{9EDF0AA0-32EB-B9D4-A71B-0D8FF857DEEF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5521569" y="223140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1" name="Espace réservé du texte 5">
            <a:extLst>
              <a:ext uri="{FF2B5EF4-FFF2-40B4-BE49-F238E27FC236}">
                <a16:creationId xmlns:a16="http://schemas.microsoft.com/office/drawing/2014/main" id="{76FDA99B-BAF6-80FC-A430-B25A35DC21CB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5521569" y="3445894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78078AA6-F9F6-FD4F-1560-512EC574241B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5521569" y="4686761"/>
            <a:ext cx="2303584" cy="978738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23479470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nde phra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17548" y="1856014"/>
            <a:ext cx="11574415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7" y="1621832"/>
            <a:ext cx="11574415" cy="257628"/>
          </a:xfrm>
        </p:spPr>
        <p:txBody>
          <a:bodyPr anchor="b"/>
          <a:lstStyle>
            <a:lvl1pPr algn="ctr">
              <a:defRPr sz="16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25E798F7-B640-2217-60E8-8FE4F30AB57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>
            <a:off x="4994947" y="4763588"/>
            <a:ext cx="2202105" cy="2094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67679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320" y="1986643"/>
            <a:ext cx="10532870" cy="3093357"/>
          </a:xfrm>
          <a:ln>
            <a:noFill/>
          </a:ln>
        </p:spPr>
        <p:txBody>
          <a:bodyPr anchor="t"/>
          <a:lstStyle>
            <a:lvl1pPr algn="ctr">
              <a:defRPr sz="4400" b="1" i="0" u="none">
                <a:solidFill>
                  <a:schemeClr val="bg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EBA56615-667C-5662-ABA2-FCC9A94E376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F6244289-1483-36ED-51C5-4E8DDA67671D}"/>
              </a:ext>
            </a:extLst>
          </p:cNvPr>
          <p:cNvSpPr txBox="1"/>
          <p:nvPr userDrawn="1"/>
        </p:nvSpPr>
        <p:spPr>
          <a:xfrm>
            <a:off x="5635000" y="937804"/>
            <a:ext cx="299519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0" b="1" i="0" dirty="0">
                <a:solidFill>
                  <a:srgbClr val="FBEC13"/>
                </a:solidFill>
                <a:latin typeface="Georgia" panose="02040502050405020303" pitchFamily="18" charset="0"/>
              </a:rPr>
              <a:t>“</a:t>
            </a:r>
          </a:p>
        </p:txBody>
      </p:sp>
    </p:spTree>
    <p:extLst>
      <p:ext uri="{BB962C8B-B14F-4D97-AF65-F5344CB8AC3E}">
        <p14:creationId xmlns:p14="http://schemas.microsoft.com/office/powerpoint/2010/main" val="162620821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re et contenu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DA494534-EB81-0A6E-FC87-08323634ED6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5472466" y="773723"/>
            <a:ext cx="5312664" cy="5312664"/>
          </a:xfrm>
          <a:prstGeom prst="ellipse">
            <a:avLst/>
          </a:pr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773723"/>
            <a:ext cx="4445698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752461"/>
            <a:ext cx="4445698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00038" y="2145935"/>
            <a:ext cx="4445698" cy="3305296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44832047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et support div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5383154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7904847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m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11"/>
          <a:stretch/>
        </p:blipFill>
        <p:spPr>
          <a:xfrm>
            <a:off x="0" y="321"/>
            <a:ext cx="12191999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76641" y="788568"/>
            <a:ext cx="5010966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578050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D9DF8D99-FA9F-7465-2CEE-E2B44BEAC96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C9D4FEB8-E390-4AB2-A383-D27EB227BC1B}"/>
              </a:ext>
            </a:extLst>
          </p:cNvPr>
          <p:cNvSpPr/>
          <p:nvPr userDrawn="1"/>
        </p:nvSpPr>
        <p:spPr>
          <a:xfrm>
            <a:off x="8128798" y="0"/>
            <a:ext cx="4063202" cy="6858000"/>
          </a:xfrm>
          <a:prstGeom prst="rect">
            <a:avLst/>
          </a:prstGeom>
          <a:solidFill>
            <a:srgbClr val="D9117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space réservé du texte 3">
            <a:extLst>
              <a:ext uri="{FF2B5EF4-FFF2-40B4-BE49-F238E27FC236}">
                <a16:creationId xmlns:a16="http://schemas.microsoft.com/office/drawing/2014/main" id="{540A4D40-5128-3D7A-7E03-43453E1029E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417188" y="1621832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1" name="Espace réservé du texte 3">
            <a:extLst>
              <a:ext uri="{FF2B5EF4-FFF2-40B4-BE49-F238E27FC236}">
                <a16:creationId xmlns:a16="http://schemas.microsoft.com/office/drawing/2014/main" id="{F25DE10F-1B31-7EDE-5019-892471605DC6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417188" y="2953588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13" name="Espace réservé du texte 3">
            <a:extLst>
              <a:ext uri="{FF2B5EF4-FFF2-40B4-BE49-F238E27FC236}">
                <a16:creationId xmlns:a16="http://schemas.microsoft.com/office/drawing/2014/main" id="{31C48914-5972-AD88-1646-5F0DE8CE0C0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8417188" y="4262483"/>
            <a:ext cx="3457264" cy="257628"/>
          </a:xfrm>
        </p:spPr>
        <p:txBody>
          <a:bodyPr anchor="b"/>
          <a:lstStyle>
            <a:lvl1pPr algn="ctr">
              <a:defRPr sz="1200" cap="all" spc="100" baseline="0">
                <a:solidFill>
                  <a:srgbClr val="FBEC13"/>
                </a:solidFill>
              </a:defRPr>
            </a:lvl1pPr>
          </a:lstStyle>
          <a:p>
            <a:pPr lvl="0"/>
            <a:r>
              <a:rPr lang="fr-FR" dirty="0"/>
              <a:t>Alternative </a:t>
            </a:r>
            <a:r>
              <a:rPr lang="fr-FR" dirty="0" err="1"/>
              <a:t>naming</a:t>
            </a:r>
            <a:r>
              <a:rPr lang="fr-FR" dirty="0"/>
              <a:t> 1</a:t>
            </a:r>
          </a:p>
        </p:txBody>
      </p:sp>
      <p:sp>
        <p:nvSpPr>
          <p:cNvPr id="23" name="Espace réservé du texte 22">
            <a:extLst>
              <a:ext uri="{FF2B5EF4-FFF2-40B4-BE49-F238E27FC236}">
                <a16:creationId xmlns:a16="http://schemas.microsoft.com/office/drawing/2014/main" id="{E9BCD0CB-FBF0-B13A-0584-4B683AEA2F6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8416925" y="187960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4" name="Espace réservé du texte 22">
            <a:extLst>
              <a:ext uri="{FF2B5EF4-FFF2-40B4-BE49-F238E27FC236}">
                <a16:creationId xmlns:a16="http://schemas.microsoft.com/office/drawing/2014/main" id="{0AB6A861-B609-F50D-F10D-5470D0B85A79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416925" y="322072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25" name="Espace réservé du texte 22">
            <a:extLst>
              <a:ext uri="{FF2B5EF4-FFF2-40B4-BE49-F238E27FC236}">
                <a16:creationId xmlns:a16="http://schemas.microsoft.com/office/drawing/2014/main" id="{88DF90AB-158E-8C62-1B29-FEF607BEDB48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416925" y="4561840"/>
            <a:ext cx="3475038" cy="915988"/>
          </a:xfrm>
        </p:spPr>
        <p:txBody>
          <a:bodyPr/>
          <a:lstStyle>
            <a:lvl1pPr algn="ctr">
              <a:lnSpc>
                <a:spcPct val="100000"/>
              </a:lnSpc>
              <a:defRPr sz="2200" b="1" i="0">
                <a:solidFill>
                  <a:schemeClr val="bg1"/>
                </a:solidFill>
                <a:latin typeface="Georgia" panose="02040502050405020303" pitchFamily="18" charset="0"/>
              </a:defRPr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pic>
        <p:nvPicPr>
          <p:cNvPr id="26" name="Image 25">
            <a:extLst>
              <a:ext uri="{FF2B5EF4-FFF2-40B4-BE49-F238E27FC236}">
                <a16:creationId xmlns:a16="http://schemas.microsoft.com/office/drawing/2014/main" id="{F399A9A0-D309-10E5-7F78-CCBD7151D15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12178" b="22378"/>
          <a:stretch/>
        </p:blipFill>
        <p:spPr>
          <a:xfrm rot="10800000">
            <a:off x="9428874" y="1"/>
            <a:ext cx="1451139" cy="13801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7907156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28456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A8554A2-FED7-1758-55D4-FF32EAC03CA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284563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65116543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couver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04270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du texte 8">
            <a:extLst>
              <a:ext uri="{FF2B5EF4-FFF2-40B4-BE49-F238E27FC236}">
                <a16:creationId xmlns:a16="http://schemas.microsoft.com/office/drawing/2014/main" id="{DAA9EBA3-3004-CDE0-EF55-E572ADC4379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51119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AE9A4490-F09B-5049-E625-BCA244F5F19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873334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2 couvert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Image 26">
            <a:extLst>
              <a:ext uri="{FF2B5EF4-FFF2-40B4-BE49-F238E27FC236}">
                <a16:creationId xmlns:a16="http://schemas.microsoft.com/office/drawing/2014/main" id="{FB0DDDAC-1AAF-4C2C-E5A2-E2FF22294E0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595248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1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392333" y="875654"/>
            <a:ext cx="3208149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couverture 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2" name="Espace réservé du texte 8">
            <a:extLst>
              <a:ext uri="{FF2B5EF4-FFF2-40B4-BE49-F238E27FC236}">
                <a16:creationId xmlns:a16="http://schemas.microsoft.com/office/drawing/2014/main" id="{C20A5C7E-FD04-652A-CAC9-7609A550094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595248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3" name="Espace réservé du texte 5">
            <a:extLst>
              <a:ext uri="{FF2B5EF4-FFF2-40B4-BE49-F238E27FC236}">
                <a16:creationId xmlns:a16="http://schemas.microsoft.com/office/drawing/2014/main" id="{35A6A481-A135-7836-9B1C-3FA549288E27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4" name="Espace réservé du texte 12">
            <a:extLst>
              <a:ext uri="{FF2B5EF4-FFF2-40B4-BE49-F238E27FC236}">
                <a16:creationId xmlns:a16="http://schemas.microsoft.com/office/drawing/2014/main" id="{E5896762-F5A0-5F75-662F-59D21CF1990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5" name="Espace réservé du texte 12">
            <a:extLst>
              <a:ext uri="{FF2B5EF4-FFF2-40B4-BE49-F238E27FC236}">
                <a16:creationId xmlns:a16="http://schemas.microsoft.com/office/drawing/2014/main" id="{518C6E6D-27E5-CA4E-4EFD-50347834DE65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26" name="Espace réservé du texte 8">
            <a:extLst>
              <a:ext uri="{FF2B5EF4-FFF2-40B4-BE49-F238E27FC236}">
                <a16:creationId xmlns:a16="http://schemas.microsoft.com/office/drawing/2014/main" id="{6DF51B22-0124-9A75-9FE8-DA5BC3497FF4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83725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</p:spTree>
    <p:extLst>
      <p:ext uri="{BB962C8B-B14F-4D97-AF65-F5344CB8AC3E}">
        <p14:creationId xmlns:p14="http://schemas.microsoft.com/office/powerpoint/2010/main" val="271647849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7" name="Espace réservé pour une image  3">
            <a:extLst>
              <a:ext uri="{FF2B5EF4-FFF2-40B4-BE49-F238E27FC236}">
                <a16:creationId xmlns:a16="http://schemas.microsoft.com/office/drawing/2014/main" id="{515AE1C6-E3FD-C2C9-84DA-C54BC2DB8E81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934038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8" name="Espace réservé pour une image  3">
            <a:extLst>
              <a:ext uri="{FF2B5EF4-FFF2-40B4-BE49-F238E27FC236}">
                <a16:creationId xmlns:a16="http://schemas.microsoft.com/office/drawing/2014/main" id="{D5D6FC91-6960-C2E4-AFE9-394AE8421D4A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8172000" y="875654"/>
            <a:ext cx="3221999" cy="5067946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10096385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age 10">
            <a:extLst>
              <a:ext uri="{FF2B5EF4-FFF2-40B4-BE49-F238E27FC236}">
                <a16:creationId xmlns:a16="http://schemas.microsoft.com/office/drawing/2014/main" id="{205C3503-81F6-F908-8148-AA5DB58571EF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2381" b="22705"/>
          <a:stretch/>
        </p:blipFill>
        <p:spPr>
          <a:xfrm rot="10800000">
            <a:off x="6887215" y="-1"/>
            <a:ext cx="5304785" cy="5300935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Titre de la présentation</a:t>
            </a:r>
          </a:p>
        </p:txBody>
      </p:sp>
      <p:sp>
        <p:nvSpPr>
          <p:cNvPr id="3" name="Sous-titre 2"/>
          <p:cNvSpPr>
            <a:spLocks noGrp="1"/>
          </p:cNvSpPr>
          <p:nvPr>
            <p:ph type="subTitle" idx="1" hasCustomPrompt="1"/>
          </p:nvPr>
        </p:nvSpPr>
        <p:spPr>
          <a:xfrm>
            <a:off x="300039" y="2346451"/>
            <a:ext cx="11591924" cy="386916"/>
          </a:xfrm>
        </p:spPr>
        <p:txBody>
          <a:bodyPr/>
          <a:lstStyle>
            <a:lvl1pPr marL="0" indent="0" algn="ctr">
              <a:buNone/>
              <a:defRPr sz="2000" b="1" i="0" cap="all" baseline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dirty="0"/>
              <a:t>SUR-TITRES DU MASQUE</a:t>
            </a:r>
          </a:p>
        </p:txBody>
      </p:sp>
      <p:sp>
        <p:nvSpPr>
          <p:cNvPr id="10" name="Espace réservé pour une image  9">
            <a:extLst>
              <a:ext uri="{FF2B5EF4-FFF2-40B4-BE49-F238E27FC236}">
                <a16:creationId xmlns:a16="http://schemas.microsoft.com/office/drawing/2014/main" id="{7CAE4518-7F82-8431-90A1-1A4973FE3525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4810919" y="3640011"/>
            <a:ext cx="2570162" cy="1535112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Logo client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2451726112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couverure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95523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couverture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1441716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tro - Selection pages interieures 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65D69F10-A7F4-65FC-BE94-6C525A6CFF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016829" y="321"/>
            <a:ext cx="8175170" cy="6857358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2FAD165F-FB26-C750-DDF6-FF5074DA2F5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9" name="Espace réservé du texte 8">
            <a:extLst>
              <a:ext uri="{FF2B5EF4-FFF2-40B4-BE49-F238E27FC236}">
                <a16:creationId xmlns:a16="http://schemas.microsoft.com/office/drawing/2014/main" id="{697C5F29-C6F6-DCB8-F171-CEE4D825DD8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545037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20" name="Espace réservé du texte 5">
            <a:extLst>
              <a:ext uri="{FF2B5EF4-FFF2-40B4-BE49-F238E27FC236}">
                <a16:creationId xmlns:a16="http://schemas.microsoft.com/office/drawing/2014/main" id="{54825893-3B4D-ED89-10A8-20D1BA66AD1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21" name="Espace réservé du texte 12">
            <a:extLst>
              <a:ext uri="{FF2B5EF4-FFF2-40B4-BE49-F238E27FC236}">
                <a16:creationId xmlns:a16="http://schemas.microsoft.com/office/drawing/2014/main" id="{121C3246-7232-0C61-8AC5-A4EB9D9BC9E4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22" name="Espace réservé du texte 12">
            <a:extLst>
              <a:ext uri="{FF2B5EF4-FFF2-40B4-BE49-F238E27FC236}">
                <a16:creationId xmlns:a16="http://schemas.microsoft.com/office/drawing/2014/main" id="{D4E31430-0F1D-99ED-7340-0E0A7270973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pour une image  3">
            <a:extLst>
              <a:ext uri="{FF2B5EF4-FFF2-40B4-BE49-F238E27FC236}">
                <a16:creationId xmlns:a16="http://schemas.microsoft.com/office/drawing/2014/main" id="{4CDE07B7-04E8-52B4-096E-F2E057839561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8261989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droite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6" name="Espace réservé pour une image  3">
            <a:extLst>
              <a:ext uri="{FF2B5EF4-FFF2-40B4-BE49-F238E27FC236}">
                <a16:creationId xmlns:a16="http://schemas.microsoft.com/office/drawing/2014/main" id="{AEF74903-538A-E08B-E099-3782383B476D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4835297" y="825137"/>
            <a:ext cx="3417782" cy="478171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200x280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260336703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tch - Prospectus pages interie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 descr="Une image contenant texte&#10;&#10;Description générée automatiquement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867494" y="875654"/>
            <a:ext cx="3221999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pour une image  3">
            <a:extLst>
              <a:ext uri="{FF2B5EF4-FFF2-40B4-BE49-F238E27FC236}">
                <a16:creationId xmlns:a16="http://schemas.microsoft.com/office/drawing/2014/main" id="{FB48B976-B273-4FC2-6476-8D13B4878F8C}"/>
              </a:ext>
            </a:extLst>
          </p:cNvPr>
          <p:cNvSpPr>
            <a:spLocks noGrp="1"/>
          </p:cNvSpPr>
          <p:nvPr>
            <p:ph type="pic" sz="quarter" idx="12" hasCustomPrompt="1"/>
          </p:nvPr>
        </p:nvSpPr>
        <p:spPr>
          <a:xfrm>
            <a:off x="6096000" y="875654"/>
            <a:ext cx="3221999" cy="5068800"/>
          </a:xfrm>
          <a:pattFill prst="wd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Prospectus 180X285</a:t>
            </a:r>
            <a:br>
              <a:rPr lang="fr-FR" dirty="0"/>
            </a:br>
            <a:r>
              <a:rPr lang="fr-FR" dirty="0"/>
              <a:t>page gauche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10" name="Espace réservé du texte 8">
            <a:extLst>
              <a:ext uri="{FF2B5EF4-FFF2-40B4-BE49-F238E27FC236}">
                <a16:creationId xmlns:a16="http://schemas.microsoft.com/office/drawing/2014/main" id="{5C63F3D4-EEB9-5414-1726-6658271F441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522696" y="6121400"/>
            <a:ext cx="5133593" cy="181429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B00DEFBF-48A4-7A83-DA38-9970B4110C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4760497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 -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314400" y="882000"/>
            <a:ext cx="3564000" cy="5067946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FD217E5-A4ED-0094-7153-696AA8D8946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sp>
        <p:nvSpPr>
          <p:cNvPr id="11" name="Espace réservé du texte 8">
            <a:extLst>
              <a:ext uri="{FF2B5EF4-FFF2-40B4-BE49-F238E27FC236}">
                <a16:creationId xmlns:a16="http://schemas.microsoft.com/office/drawing/2014/main" id="{407C7ADF-923B-8C19-33FF-3CEBF99703C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391391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12" name="Espace réservé du texte 5">
            <a:extLst>
              <a:ext uri="{FF2B5EF4-FFF2-40B4-BE49-F238E27FC236}">
                <a16:creationId xmlns:a16="http://schemas.microsoft.com/office/drawing/2014/main" id="{8D94E9F1-F10C-25D9-AA29-CE461E0116E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5" name="Espace réservé du texte 12">
            <a:extLst>
              <a:ext uri="{FF2B5EF4-FFF2-40B4-BE49-F238E27FC236}">
                <a16:creationId xmlns:a16="http://schemas.microsoft.com/office/drawing/2014/main" id="{508C3A92-EF6D-0CDB-FCDA-EB6142D4B43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25265C38-4B32-75BA-8548-74594E3496DE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5078076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301068" y="875654"/>
            <a:ext cx="3394774" cy="50688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A4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30648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4738394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87692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51933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akemono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EABAE109-AFB9-8CCB-F7BE-E9B917A5ADC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321"/>
            <a:ext cx="12192000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AD9FB895-EBAF-2EF6-47AA-424E65F92D92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541846" y="711794"/>
            <a:ext cx="2706746" cy="523266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Kakémono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5" name="Espace réservé du texte 8">
            <a:extLst>
              <a:ext uri="{FF2B5EF4-FFF2-40B4-BE49-F238E27FC236}">
                <a16:creationId xmlns:a16="http://schemas.microsoft.com/office/drawing/2014/main" id="{30AA76F6-BA4A-937B-7AED-69D1223EAFF5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91144" y="6121400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5D830953-99F6-013E-ED1E-46B052C341F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58DB85C6-64E1-5873-EB26-B59408B6227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</p:spTree>
    <p:extLst>
      <p:ext uri="{BB962C8B-B14F-4D97-AF65-F5344CB8AC3E}">
        <p14:creationId xmlns:p14="http://schemas.microsoft.com/office/powerpoint/2010/main" val="255261755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790247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137397" y="1337381"/>
            <a:ext cx="3460092" cy="2582769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4102333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m2 -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642"/>
            <a:ext cx="7913823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129562" y="718900"/>
            <a:ext cx="3325786" cy="490689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pic>
        <p:nvPicPr>
          <p:cNvPr id="1028" name="Picture 4">
            <a:extLst>
              <a:ext uri="{FF2B5EF4-FFF2-40B4-BE49-F238E27FC236}">
                <a16:creationId xmlns:a16="http://schemas.microsoft.com/office/drawing/2014/main" id="{EBD2B15B-0F13-4127-3B67-D71CC2562FAA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4208" y="0"/>
            <a:ext cx="455779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Espace réservé pour une image  3">
            <a:extLst>
              <a:ext uri="{FF2B5EF4-FFF2-40B4-BE49-F238E27FC236}">
                <a16:creationId xmlns:a16="http://schemas.microsoft.com/office/drawing/2014/main" id="{8232059A-81F7-0220-AB8B-B7AB66B6C66F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8794750" y="1908313"/>
            <a:ext cx="2237685" cy="32699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2m2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213029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7953423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x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3016402" y="898907"/>
            <a:ext cx="6159193" cy="4701474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4x3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5811835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481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DB201569-E60C-97FE-52AC-C68E962EF25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8144" t="19518" r="27990" b="19425"/>
          <a:stretch/>
        </p:blipFill>
        <p:spPr>
          <a:xfrm>
            <a:off x="7565571" y="1"/>
            <a:ext cx="4626429" cy="5243972"/>
          </a:xfrm>
          <a:prstGeom prst="rect">
            <a:avLst/>
          </a:prstGeom>
        </p:spPr>
      </p:pic>
      <p:sp>
        <p:nvSpPr>
          <p:cNvPr id="2" name="Titre 1"/>
          <p:cNvSpPr>
            <a:spLocks noGrp="1"/>
          </p:cNvSpPr>
          <p:nvPr>
            <p:ph type="title" hasCustomPrompt="1"/>
          </p:nvPr>
        </p:nvSpPr>
        <p:spPr>
          <a:xfrm>
            <a:off x="300038" y="3429000"/>
            <a:ext cx="11514010" cy="1893385"/>
          </a:xfrm>
        </p:spPr>
        <p:txBody>
          <a:bodyPr lIns="0" tIns="0" rIns="0" bIns="0" anchor="b"/>
          <a:lstStyle>
            <a:lvl1pPr algn="l">
              <a:lnSpc>
                <a:spcPts val="7860"/>
              </a:lnSpc>
              <a:defRPr sz="8800" b="1" cap="none" baseline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</a:defRPr>
            </a:lvl1pPr>
          </a:lstStyle>
          <a:p>
            <a:r>
              <a:rPr lang="fr-FR" dirty="0"/>
              <a:t>Titre de </a:t>
            </a:r>
            <a:br>
              <a:rPr lang="fr-FR" dirty="0"/>
            </a:br>
            <a:r>
              <a:rPr lang="fr-FR" dirty="0"/>
              <a:t>la section</a:t>
            </a:r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 hasCustomPrompt="1"/>
          </p:nvPr>
        </p:nvSpPr>
        <p:spPr>
          <a:xfrm>
            <a:off x="300038" y="5243972"/>
            <a:ext cx="11587162" cy="395073"/>
          </a:xfrm>
        </p:spPr>
        <p:txBody>
          <a:bodyPr lIns="0" tIns="0" rIns="0" bIns="0" anchor="t"/>
          <a:lstStyle>
            <a:lvl1pPr marL="0" indent="0">
              <a:buNone/>
              <a:defRPr sz="1800" b="1" cap="all" baseline="0">
                <a:solidFill>
                  <a:srgbClr val="D9117E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Sous-titre de la section</a:t>
            </a:r>
          </a:p>
        </p:txBody>
      </p:sp>
    </p:spTree>
    <p:extLst>
      <p:ext uri="{BB962C8B-B14F-4D97-AF65-F5344CB8AC3E}">
        <p14:creationId xmlns:p14="http://schemas.microsoft.com/office/powerpoint/2010/main" val="34537958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89" userDrawn="1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upport divers + MES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191F46D1-BCCD-572B-6D00-F352E08E96D3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7631113" y="0"/>
            <a:ext cx="4560887" cy="6858000"/>
          </a:xfrm>
          <a:pattFill prst="wdDnDiag">
            <a:fgClr>
              <a:schemeClr val="bg2"/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Insérer la mise en situation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2461332" y="5158692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sp>
        <p:nvSpPr>
          <p:cNvPr id="3" name="Espace réservé pour une image  3">
            <a:extLst>
              <a:ext uri="{FF2B5EF4-FFF2-40B4-BE49-F238E27FC236}">
                <a16:creationId xmlns:a16="http://schemas.microsoft.com/office/drawing/2014/main" id="{EFE32981-017F-40F8-BE59-470D65536756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2252528" y="1259858"/>
            <a:ext cx="3625758" cy="367982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Support divers</a:t>
            </a:r>
            <a:br>
              <a:rPr lang="fr-FR" dirty="0"/>
            </a:br>
            <a:r>
              <a:rPr lang="fr-FR" dirty="0"/>
              <a:t>à insérer ici !</a:t>
            </a:r>
          </a:p>
        </p:txBody>
      </p:sp>
    </p:spTree>
    <p:extLst>
      <p:ext uri="{BB962C8B-B14F-4D97-AF65-F5344CB8AC3E}">
        <p14:creationId xmlns:p14="http://schemas.microsoft.com/office/powerpoint/2010/main" val="133734595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- Smartph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Image 17">
            <a:extLst>
              <a:ext uri="{FF2B5EF4-FFF2-40B4-BE49-F238E27FC236}">
                <a16:creationId xmlns:a16="http://schemas.microsoft.com/office/drawing/2014/main" id="{B63F0120-A9A2-045D-E576-19DEAA16C95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2258838" y="3592286"/>
            <a:ext cx="1757991" cy="3265714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998562" y="321"/>
            <a:ext cx="8193437" cy="6857358"/>
          </a:xfrm>
          <a:prstGeom prst="rect">
            <a:avLst/>
          </a:prstGeom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88580F2A-F5DD-EEB0-FF99-7A3968E3AC84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6829" y="0"/>
            <a:ext cx="819343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Espace réservé du texte 5">
            <a:extLst>
              <a:ext uri="{FF2B5EF4-FFF2-40B4-BE49-F238E27FC236}">
                <a16:creationId xmlns:a16="http://schemas.microsoft.com/office/drawing/2014/main" id="{D3BC1582-2F90-B619-D612-9DAEB375796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02217" y="1101833"/>
            <a:ext cx="3440624" cy="4754681"/>
          </a:xfrm>
        </p:spPr>
        <p:txBody>
          <a:bodyPr/>
          <a:lstStyle>
            <a:lvl2pPr>
              <a:defRPr>
                <a:solidFill>
                  <a:srgbClr val="D9117E"/>
                </a:solidFill>
              </a:defRPr>
            </a:lvl2pPr>
            <a:lvl3pPr>
              <a:buClr>
                <a:srgbClr val="FBEC13"/>
              </a:buClr>
              <a:defRPr/>
            </a:lvl3pPr>
            <a:lvl4pPr marL="360000" indent="-156600">
              <a:buClr>
                <a:srgbClr val="D9117E"/>
              </a:buClr>
              <a:buFont typeface="Police système Courant"/>
              <a:buChar char="►"/>
              <a:defRPr/>
            </a:lvl4pPr>
          </a:lstStyle>
          <a:p>
            <a:pPr lvl="0"/>
            <a:r>
              <a:rPr lang="fr-FR" dirty="0"/>
              <a:t>Styles du texte </a:t>
            </a:r>
            <a:br>
              <a:rPr lang="fr-FR" dirty="0"/>
            </a:br>
            <a:br>
              <a:rPr lang="fr-FR" dirty="0"/>
            </a:br>
            <a:r>
              <a:rPr lang="fr-FR" dirty="0"/>
              <a:t>&gt;&gt; Changer de style avec TAB (</a:t>
            </a:r>
            <a:r>
              <a:rPr lang="fr-FR" dirty="0" err="1"/>
              <a:t>windows</a:t>
            </a:r>
            <a:r>
              <a:rPr lang="fr-FR" dirty="0"/>
              <a:t>)</a:t>
            </a:r>
          </a:p>
          <a:p>
            <a:pPr lvl="1"/>
            <a:r>
              <a:rPr lang="fr-FR" dirty="0"/>
              <a:t>Deuxième niveau</a:t>
            </a:r>
          </a:p>
          <a:p>
            <a:pPr lvl="2"/>
            <a:r>
              <a:rPr lang="fr-FR" dirty="0"/>
              <a:t>Troisième niveau</a:t>
            </a:r>
          </a:p>
          <a:p>
            <a:pPr lvl="3"/>
            <a:r>
              <a:rPr lang="fr-FR" dirty="0"/>
              <a:t>Quatrième niveau</a:t>
            </a:r>
          </a:p>
          <a:p>
            <a:pPr lvl="4"/>
            <a:r>
              <a:rPr lang="fr-FR" dirty="0"/>
              <a:t>Cinquième niveau</a:t>
            </a:r>
          </a:p>
        </p:txBody>
      </p:sp>
      <p:sp>
        <p:nvSpPr>
          <p:cNvPr id="16" name="Espace réservé du texte 12">
            <a:extLst>
              <a:ext uri="{FF2B5EF4-FFF2-40B4-BE49-F238E27FC236}">
                <a16:creationId xmlns:a16="http://schemas.microsoft.com/office/drawing/2014/main" id="{46F4013D-CBBD-4415-A2BF-D9C710FB3D52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00038" y="483438"/>
            <a:ext cx="3441700" cy="222979"/>
          </a:xfrm>
        </p:spPr>
        <p:txBody>
          <a:bodyPr/>
          <a:lstStyle>
            <a:lvl1pPr>
              <a:defRPr sz="1800" b="1" i="0">
                <a:solidFill>
                  <a:schemeClr val="bg2">
                    <a:lumMod val="10000"/>
                  </a:schemeClr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Titre</a:t>
            </a:r>
          </a:p>
        </p:txBody>
      </p:sp>
      <p:sp>
        <p:nvSpPr>
          <p:cNvPr id="17" name="Espace réservé du texte 12">
            <a:extLst>
              <a:ext uri="{FF2B5EF4-FFF2-40B4-BE49-F238E27FC236}">
                <a16:creationId xmlns:a16="http://schemas.microsoft.com/office/drawing/2014/main" id="{32B97939-BBE2-F331-3A1E-EC1402FEE253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301625" y="750325"/>
            <a:ext cx="3441700" cy="214184"/>
          </a:xfrm>
        </p:spPr>
        <p:txBody>
          <a:bodyPr/>
          <a:lstStyle>
            <a:lvl1pPr>
              <a:defRPr sz="1400" b="0" i="0">
                <a:solidFill>
                  <a:srgbClr val="D9117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  <a:lvl2pPr>
              <a:defRPr sz="1400">
                <a:solidFill>
                  <a:srgbClr val="A27F4A"/>
                </a:solidFill>
              </a:defRPr>
            </a:lvl2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62595CD2-B0AF-7882-529B-B33A55865EDC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 bwMode="auto">
          <a:xfrm>
            <a:off x="6885433" y="936702"/>
            <a:ext cx="2263698" cy="4824018"/>
          </a:xfrm>
          <a:custGeom>
            <a:avLst/>
            <a:gdLst>
              <a:gd name="connsiteX0" fmla="*/ 0 w 2256504"/>
              <a:gd name="connsiteY0" fmla="*/ 376092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76092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76092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0 w 2256504"/>
              <a:gd name="connsiteY0" fmla="*/ 348591 h 4911725"/>
              <a:gd name="connsiteX1" fmla="*/ 376092 w 2256504"/>
              <a:gd name="connsiteY1" fmla="*/ 0 h 4911725"/>
              <a:gd name="connsiteX2" fmla="*/ 1880412 w 2256504"/>
              <a:gd name="connsiteY2" fmla="*/ 0 h 4911725"/>
              <a:gd name="connsiteX3" fmla="*/ 2256504 w 2256504"/>
              <a:gd name="connsiteY3" fmla="*/ 334841 h 4911725"/>
              <a:gd name="connsiteX4" fmla="*/ 2256504 w 2256504"/>
              <a:gd name="connsiteY4" fmla="*/ 4535633 h 4911725"/>
              <a:gd name="connsiteX5" fmla="*/ 1880412 w 2256504"/>
              <a:gd name="connsiteY5" fmla="*/ 4911725 h 4911725"/>
              <a:gd name="connsiteX6" fmla="*/ 376092 w 2256504"/>
              <a:gd name="connsiteY6" fmla="*/ 4911725 h 4911725"/>
              <a:gd name="connsiteX7" fmla="*/ 0 w 2256504"/>
              <a:gd name="connsiteY7" fmla="*/ 4535633 h 4911725"/>
              <a:gd name="connsiteX8" fmla="*/ 0 w 2256504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  <a:gd name="connsiteX0" fmla="*/ 195 w 2256699"/>
              <a:gd name="connsiteY0" fmla="*/ 348591 h 4911725"/>
              <a:gd name="connsiteX1" fmla="*/ 376287 w 2256699"/>
              <a:gd name="connsiteY1" fmla="*/ 0 h 4911725"/>
              <a:gd name="connsiteX2" fmla="*/ 1880607 w 2256699"/>
              <a:gd name="connsiteY2" fmla="*/ 0 h 4911725"/>
              <a:gd name="connsiteX3" fmla="*/ 2256699 w 2256699"/>
              <a:gd name="connsiteY3" fmla="*/ 334841 h 4911725"/>
              <a:gd name="connsiteX4" fmla="*/ 2256699 w 2256699"/>
              <a:gd name="connsiteY4" fmla="*/ 4535633 h 4911725"/>
              <a:gd name="connsiteX5" fmla="*/ 1880607 w 2256699"/>
              <a:gd name="connsiteY5" fmla="*/ 4911725 h 4911725"/>
              <a:gd name="connsiteX6" fmla="*/ 376287 w 2256699"/>
              <a:gd name="connsiteY6" fmla="*/ 4911725 h 4911725"/>
              <a:gd name="connsiteX7" fmla="*/ 195 w 2256699"/>
              <a:gd name="connsiteY7" fmla="*/ 4535633 h 4911725"/>
              <a:gd name="connsiteX8" fmla="*/ 195 w 2256699"/>
              <a:gd name="connsiteY8" fmla="*/ 348591 h 49117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256699" h="4911725">
                <a:moveTo>
                  <a:pt x="195" y="348591"/>
                </a:moveTo>
                <a:cubicBezTo>
                  <a:pt x="195" y="140881"/>
                  <a:pt x="168577" y="0"/>
                  <a:pt x="376287" y="0"/>
                </a:cubicBezTo>
                <a:lnTo>
                  <a:pt x="1880607" y="0"/>
                </a:lnTo>
                <a:cubicBezTo>
                  <a:pt x="2088317" y="0"/>
                  <a:pt x="2256699" y="127131"/>
                  <a:pt x="2256699" y="334841"/>
                </a:cubicBezTo>
                <a:lnTo>
                  <a:pt x="2256699" y="4535633"/>
                </a:lnTo>
                <a:cubicBezTo>
                  <a:pt x="2256699" y="4791469"/>
                  <a:pt x="2088317" y="4911725"/>
                  <a:pt x="1880607" y="4911725"/>
                </a:cubicBezTo>
                <a:lnTo>
                  <a:pt x="376287" y="4911725"/>
                </a:lnTo>
                <a:cubicBezTo>
                  <a:pt x="168577" y="4911725"/>
                  <a:pt x="-6680" y="4818970"/>
                  <a:pt x="195" y="4535633"/>
                </a:cubicBezTo>
                <a:lnTo>
                  <a:pt x="195" y="348591"/>
                </a:lnTo>
                <a:close/>
              </a:path>
            </a:pathLst>
          </a:custGeo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ln>
            <a:noFill/>
          </a:ln>
          <a:effectLst>
            <a:softEdge rad="12700"/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Image </a:t>
            </a:r>
            <a:br>
              <a:rPr lang="fr-FR" dirty="0"/>
            </a:br>
            <a:r>
              <a:rPr lang="fr-FR" dirty="0"/>
              <a:t>à insérer</a:t>
            </a:r>
          </a:p>
        </p:txBody>
      </p:sp>
    </p:spTree>
    <p:extLst>
      <p:ext uri="{BB962C8B-B14F-4D97-AF65-F5344CB8AC3E}">
        <p14:creationId xmlns:p14="http://schemas.microsoft.com/office/powerpoint/2010/main" val="283404679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ite web M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C0A731E5-956D-293E-5379-F8DAD0AF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14"/>
          <a:stretch/>
        </p:blipFill>
        <p:spPr>
          <a:xfrm>
            <a:off x="-1" y="642"/>
            <a:ext cx="12192001" cy="68573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11A16C4-089F-FE48-047F-F9AF2F3D202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59073" y="-236858"/>
            <a:ext cx="11273848" cy="7046155"/>
          </a:xfrm>
          <a:prstGeom prst="rect">
            <a:avLst/>
          </a:prstGeom>
        </p:spPr>
      </p:pic>
      <p:sp>
        <p:nvSpPr>
          <p:cNvPr id="4" name="Espace réservé pour une image  3">
            <a:extLst>
              <a:ext uri="{FF2B5EF4-FFF2-40B4-BE49-F238E27FC236}">
                <a16:creationId xmlns:a16="http://schemas.microsoft.com/office/drawing/2014/main" id="{2C3C03B5-8C03-6A96-6E1E-8C08275525CC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1617785" y="865162"/>
            <a:ext cx="8950569" cy="5219115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 b="0" i="0">
                <a:solidFill>
                  <a:schemeClr val="bg1">
                    <a:lumMod val="50000"/>
                  </a:schemeClr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Site web</a:t>
            </a:r>
            <a:br>
              <a:rPr lang="fr-FR" dirty="0"/>
            </a:br>
            <a:r>
              <a:rPr lang="fr-FR" dirty="0"/>
              <a:t>à insérer ici !    </a:t>
            </a:r>
          </a:p>
        </p:txBody>
      </p:sp>
      <p:sp>
        <p:nvSpPr>
          <p:cNvPr id="24" name="Espace réservé du texte 8">
            <a:extLst>
              <a:ext uri="{FF2B5EF4-FFF2-40B4-BE49-F238E27FC236}">
                <a16:creationId xmlns:a16="http://schemas.microsoft.com/office/drawing/2014/main" id="{C5BF8F06-2BED-0384-3994-610400887F4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491923" y="6312548"/>
            <a:ext cx="3208149" cy="221735"/>
          </a:xfrm>
        </p:spPr>
        <p:txBody>
          <a:bodyPr/>
          <a:lstStyle>
            <a:lvl1pPr algn="ct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N° DE L’OPÉRATION OU SUPPORT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9C5882E-64B1-ED94-D092-9347EE3FD6A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4610797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plein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0" y="0"/>
            <a:ext cx="12191999" cy="584140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2" name="Espace réservé du texte 8">
            <a:extLst>
              <a:ext uri="{FF2B5EF4-FFF2-40B4-BE49-F238E27FC236}">
                <a16:creationId xmlns:a16="http://schemas.microsoft.com/office/drawing/2014/main" id="{7A8C3047-58F4-AE54-1FBF-CABBD9DDD9C4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83153" y="6390341"/>
            <a:ext cx="3208149" cy="221735"/>
          </a:xfrm>
        </p:spPr>
        <p:txBody>
          <a:bodyPr/>
          <a:lstStyle>
            <a:lvl1pPr algn="r">
              <a:defRPr sz="900" b="1" i="0" cap="all" spc="100" baseline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pPr lvl="0"/>
            <a:r>
              <a:rPr lang="fr-FR" dirty="0"/>
              <a:t>Description courte à insérer ici</a:t>
            </a:r>
          </a:p>
        </p:txBody>
      </p:sp>
    </p:spTree>
    <p:extLst>
      <p:ext uri="{BB962C8B-B14F-4D97-AF65-F5344CB8AC3E}">
        <p14:creationId xmlns:p14="http://schemas.microsoft.com/office/powerpoint/2010/main" val="3714154263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Blank Master Slide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3313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in de presenta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 hasCustomPrompt="1"/>
          </p:nvPr>
        </p:nvSpPr>
        <p:spPr>
          <a:xfrm>
            <a:off x="300036" y="2535964"/>
            <a:ext cx="11591925" cy="893036"/>
          </a:xfrm>
        </p:spPr>
        <p:txBody>
          <a:bodyPr anchor="t"/>
          <a:lstStyle>
            <a:lvl1pPr>
              <a:defRPr sz="6600" b="1" i="0" cap="none" baseline="0"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 dirty="0"/>
              <a:t>Merci !</a:t>
            </a:r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914160F-37F6-A360-9437-209BFC9B5700}"/>
              </a:ext>
            </a:extLst>
          </p:cNvPr>
          <p:cNvSpPr/>
          <p:nvPr userDrawn="1"/>
        </p:nvSpPr>
        <p:spPr>
          <a:xfrm>
            <a:off x="3696042" y="684991"/>
            <a:ext cx="4799912" cy="4799912"/>
          </a:xfrm>
          <a:prstGeom prst="ellipse">
            <a:avLst/>
          </a:prstGeom>
          <a:noFill/>
          <a:ln w="76200">
            <a:solidFill>
              <a:srgbClr val="D9117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12B403-1086-DB8B-5002-B8AAFC2969C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475" b="47010"/>
          <a:stretch/>
        </p:blipFill>
        <p:spPr>
          <a:xfrm>
            <a:off x="10434009" y="3592286"/>
            <a:ext cx="1757991" cy="32657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19017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2367062-BAAF-03C1-2F8E-D2954B192B9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68853" y="1513115"/>
            <a:ext cx="9854293" cy="2089482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826C80F1-D077-AC5A-5E2F-8FCB310327B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6C9212-A613-781D-3DAA-D81A5DFCD2D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0ED342DB-11A0-9C43-3B77-3246F540E39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300038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8" name="Espace réservé du texte 6">
            <a:extLst>
              <a:ext uri="{FF2B5EF4-FFF2-40B4-BE49-F238E27FC236}">
                <a16:creationId xmlns:a16="http://schemas.microsoft.com/office/drawing/2014/main" id="{160EF6EC-07C5-50B3-EBAD-23F6AD691CAF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256026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0" name="Espace réservé du texte 6">
            <a:extLst>
              <a:ext uri="{FF2B5EF4-FFF2-40B4-BE49-F238E27FC236}">
                <a16:creationId xmlns:a16="http://schemas.microsoft.com/office/drawing/2014/main" id="{26FC5C49-184D-0FE3-D477-33E827ED240D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8212015" y="4598377"/>
            <a:ext cx="3692037" cy="1243623"/>
          </a:xfrm>
        </p:spPr>
        <p:txBody>
          <a:bodyPr/>
          <a:lstStyle>
            <a:lvl1pPr algn="ctr">
              <a:defRPr/>
            </a:lvl1pPr>
          </a:lstStyle>
          <a:p>
            <a:pPr lvl="0"/>
            <a:r>
              <a:rPr lang="fr-FR"/>
              <a:t>Cliquez pour modifier les styles du texte du masque</a:t>
            </a:r>
          </a:p>
        </p:txBody>
      </p:sp>
    </p:spTree>
    <p:extLst>
      <p:ext uri="{BB962C8B-B14F-4D97-AF65-F5344CB8AC3E}">
        <p14:creationId xmlns:p14="http://schemas.microsoft.com/office/powerpoint/2010/main" val="9280801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qu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7" name="Espace réservé du graphique 6">
            <a:extLst>
              <a:ext uri="{FF2B5EF4-FFF2-40B4-BE49-F238E27FC236}">
                <a16:creationId xmlns:a16="http://schemas.microsoft.com/office/drawing/2014/main" id="{0952ADC7-2B26-6D46-4112-7C02C800697B}"/>
              </a:ext>
            </a:extLst>
          </p:cNvPr>
          <p:cNvSpPr>
            <a:spLocks noGrp="1"/>
          </p:cNvSpPr>
          <p:nvPr>
            <p:ph type="chart" sz="quarter" idx="12"/>
          </p:nvPr>
        </p:nvSpPr>
        <p:spPr>
          <a:xfrm>
            <a:off x="750382" y="1376363"/>
            <a:ext cx="1069123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graphique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64211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lea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1">
            <a:extLst>
              <a:ext uri="{FF2B5EF4-FFF2-40B4-BE49-F238E27FC236}">
                <a16:creationId xmlns:a16="http://schemas.microsoft.com/office/drawing/2014/main" id="{5E654F10-9D83-91F8-40BA-112227C2F02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C017117-FC70-027A-12B6-04564CA53FE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4A1183F-1C7A-C415-A6E6-78F927DFD316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10800000">
            <a:off x="10101942" y="5004028"/>
            <a:ext cx="2090058" cy="1853971"/>
          </a:xfrm>
          <a:prstGeom prst="rect">
            <a:avLst/>
          </a:prstGeom>
        </p:spPr>
      </p:pic>
      <p:sp>
        <p:nvSpPr>
          <p:cNvPr id="8" name="Espace réservé du tableau 5">
            <a:extLst>
              <a:ext uri="{FF2B5EF4-FFF2-40B4-BE49-F238E27FC236}">
                <a16:creationId xmlns:a16="http://schemas.microsoft.com/office/drawing/2014/main" id="{AB914D5F-A063-789C-B4B0-88D93B39F12F}"/>
              </a:ext>
            </a:extLst>
          </p:cNvPr>
          <p:cNvSpPr>
            <a:spLocks noGrp="1"/>
          </p:cNvSpPr>
          <p:nvPr>
            <p:ph type="tbl" sz="quarter" idx="13"/>
          </p:nvPr>
        </p:nvSpPr>
        <p:spPr>
          <a:xfrm>
            <a:off x="750888" y="1376363"/>
            <a:ext cx="10690225" cy="4465637"/>
          </a:xfrm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/>
              <a:t>Cliquez sur l'icône pour ajouter un tableau</a:t>
            </a:r>
          </a:p>
        </p:txBody>
      </p:sp>
    </p:spTree>
    <p:extLst>
      <p:ext uri="{BB962C8B-B14F-4D97-AF65-F5344CB8AC3E}">
        <p14:creationId xmlns:p14="http://schemas.microsoft.com/office/powerpoint/2010/main" val="36685140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FCCC2473-4A4B-B9E1-B78C-666559A605B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219985" y="128929"/>
            <a:ext cx="2090058" cy="1853971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012599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6" name="Espace réservé pour une image  4">
            <a:extLst>
              <a:ext uri="{FF2B5EF4-FFF2-40B4-BE49-F238E27FC236}">
                <a16:creationId xmlns:a16="http://schemas.microsoft.com/office/drawing/2014/main" id="{EE0BB363-6214-1183-DD20-6D8DFBBFB235}"/>
              </a:ext>
            </a:extLst>
          </p:cNvPr>
          <p:cNvSpPr>
            <a:spLocks noGrp="1"/>
          </p:cNvSpPr>
          <p:nvPr>
            <p:ph type="pic" sz="quarter" idx="16" hasCustomPrompt="1"/>
          </p:nvPr>
        </p:nvSpPr>
        <p:spPr>
          <a:xfrm>
            <a:off x="3690486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7" name="Espace réservé pour une image  4">
            <a:extLst>
              <a:ext uri="{FF2B5EF4-FFF2-40B4-BE49-F238E27FC236}">
                <a16:creationId xmlns:a16="http://schemas.microsoft.com/office/drawing/2014/main" id="{FB126137-739F-961C-C625-5221CC78DEE4}"/>
              </a:ext>
            </a:extLst>
          </p:cNvPr>
          <p:cNvSpPr>
            <a:spLocks noGrp="1"/>
          </p:cNvSpPr>
          <p:nvPr>
            <p:ph type="pic" sz="quarter" idx="17" hasCustomPrompt="1"/>
          </p:nvPr>
        </p:nvSpPr>
        <p:spPr>
          <a:xfrm>
            <a:off x="6368373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8" name="Espace réservé pour une image  4">
            <a:extLst>
              <a:ext uri="{FF2B5EF4-FFF2-40B4-BE49-F238E27FC236}">
                <a16:creationId xmlns:a16="http://schemas.microsoft.com/office/drawing/2014/main" id="{4016B80F-F35A-43F1-9FFA-CE866D0EB367}"/>
              </a:ext>
            </a:extLst>
          </p:cNvPr>
          <p:cNvSpPr>
            <a:spLocks noGrp="1"/>
          </p:cNvSpPr>
          <p:nvPr>
            <p:ph type="pic" sz="quarter" idx="18" hasCustomPrompt="1"/>
          </p:nvPr>
        </p:nvSpPr>
        <p:spPr>
          <a:xfrm>
            <a:off x="9046260" y="1481139"/>
            <a:ext cx="2100262" cy="301466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>
            <a:outerShdw blurRad="139700" dist="101600" dir="8280000" algn="ctr" rotWithShape="0">
              <a:srgbClr val="000000">
                <a:alpha val="57000"/>
              </a:srgbClr>
            </a:outerShdw>
          </a:effectLst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</a:t>
            </a:r>
          </a:p>
        </p:txBody>
      </p:sp>
      <p:sp>
        <p:nvSpPr>
          <p:cNvPr id="11" name="Espace réservé du texte 10">
            <a:extLst>
              <a:ext uri="{FF2B5EF4-FFF2-40B4-BE49-F238E27FC236}">
                <a16:creationId xmlns:a16="http://schemas.microsoft.com/office/drawing/2014/main" id="{B37C910B-F47D-09C7-636F-F78CCACE5917}"/>
              </a:ext>
            </a:extLst>
          </p:cNvPr>
          <p:cNvSpPr>
            <a:spLocks noGrp="1"/>
          </p:cNvSpPr>
          <p:nvPr>
            <p:ph type="body" sz="quarter" idx="19"/>
          </p:nvPr>
        </p:nvSpPr>
        <p:spPr>
          <a:xfrm>
            <a:off x="1012825" y="4757056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2" name="Espace réservé du texte 10">
            <a:extLst>
              <a:ext uri="{FF2B5EF4-FFF2-40B4-BE49-F238E27FC236}">
                <a16:creationId xmlns:a16="http://schemas.microsoft.com/office/drawing/2014/main" id="{C5F66780-5F66-40C6-F0CD-DBD9CB19B568}"/>
              </a:ext>
            </a:extLst>
          </p:cNvPr>
          <p:cNvSpPr>
            <a:spLocks noGrp="1"/>
          </p:cNvSpPr>
          <p:nvPr>
            <p:ph type="body" sz="quarter" idx="20"/>
          </p:nvPr>
        </p:nvSpPr>
        <p:spPr>
          <a:xfrm>
            <a:off x="3690485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3" name="Espace réservé du texte 10">
            <a:extLst>
              <a:ext uri="{FF2B5EF4-FFF2-40B4-BE49-F238E27FC236}">
                <a16:creationId xmlns:a16="http://schemas.microsoft.com/office/drawing/2014/main" id="{F68F82DE-2693-AD98-B95F-D0F0742EE389}"/>
              </a:ext>
            </a:extLst>
          </p:cNvPr>
          <p:cNvSpPr>
            <a:spLocks noGrp="1"/>
          </p:cNvSpPr>
          <p:nvPr>
            <p:ph type="body" sz="quarter" idx="21"/>
          </p:nvPr>
        </p:nvSpPr>
        <p:spPr>
          <a:xfrm>
            <a:off x="6346599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4" name="Espace réservé du texte 10">
            <a:extLst>
              <a:ext uri="{FF2B5EF4-FFF2-40B4-BE49-F238E27FC236}">
                <a16:creationId xmlns:a16="http://schemas.microsoft.com/office/drawing/2014/main" id="{F8606E93-09A0-BB0F-FCE3-69F1A1CE46BB}"/>
              </a:ext>
            </a:extLst>
          </p:cNvPr>
          <p:cNvSpPr>
            <a:spLocks noGrp="1"/>
          </p:cNvSpPr>
          <p:nvPr>
            <p:ph type="body" sz="quarter" idx="22"/>
          </p:nvPr>
        </p:nvSpPr>
        <p:spPr>
          <a:xfrm>
            <a:off x="9046256" y="4757057"/>
            <a:ext cx="2100263" cy="1084943"/>
          </a:xfrm>
        </p:spPr>
        <p:txBody>
          <a:bodyPr/>
          <a:lstStyle>
            <a:lvl1pPr algn="ctr">
              <a:defRPr/>
            </a:lvl1pPr>
            <a:lvl2pPr algn="ctr">
              <a:defRPr/>
            </a:lvl2pPr>
            <a:lvl3pPr algn="ctr">
              <a:defRPr/>
            </a:lvl3pPr>
            <a:lvl4pPr algn="ctr">
              <a:defRPr/>
            </a:lvl4pPr>
            <a:lvl5pPr algn="ctr">
              <a:defRPr/>
            </a:lvl5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86457"/>
            <a:ext cx="11591925" cy="529544"/>
          </a:xfrm>
          <a:ln>
            <a:noFill/>
          </a:ln>
        </p:spPr>
        <p:txBody>
          <a:bodyPr/>
          <a:lstStyle>
            <a:lvl1pPr algn="ctr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1005114"/>
            <a:ext cx="11591925" cy="257628"/>
          </a:xfrm>
        </p:spPr>
        <p:txBody>
          <a:bodyPr/>
          <a:lstStyle>
            <a:lvl1pPr algn="ctr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</p:spTree>
    <p:extLst>
      <p:ext uri="{BB962C8B-B14F-4D97-AF65-F5344CB8AC3E}">
        <p14:creationId xmlns:p14="http://schemas.microsoft.com/office/powerpoint/2010/main" val="32990873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08F31489-C00C-9C7E-4DA8-0D22ED63390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19416" t="27622" r="5570" b="22378"/>
          <a:stretch/>
        </p:blipFill>
        <p:spPr>
          <a:xfrm rot="10800000">
            <a:off x="7938356" y="0"/>
            <a:ext cx="3953607" cy="3429000"/>
          </a:xfrm>
          <a:prstGeom prst="rect">
            <a:avLst/>
          </a:prstGeom>
        </p:spPr>
      </p:pic>
      <p:sp>
        <p:nvSpPr>
          <p:cNvPr id="5" name="Espace réservé pour une image  4">
            <a:extLst>
              <a:ext uri="{FF2B5EF4-FFF2-40B4-BE49-F238E27FC236}">
                <a16:creationId xmlns:a16="http://schemas.microsoft.com/office/drawing/2014/main" id="{F2B536A5-5808-3CF8-5E45-FFD66EF5B0B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1" y="0"/>
            <a:ext cx="4064399" cy="6858000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  <a:effectLst/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d’ambiance ou illustratif du sujet </a:t>
            </a:r>
            <a:br>
              <a:rPr lang="fr-FR" dirty="0"/>
            </a:br>
            <a:r>
              <a:rPr lang="fr-FR" dirty="0"/>
              <a:t>à insérer ici</a:t>
            </a:r>
          </a:p>
        </p:txBody>
      </p:sp>
      <p:sp>
        <p:nvSpPr>
          <p:cNvPr id="15" name="Titre 1">
            <a:extLst>
              <a:ext uri="{FF2B5EF4-FFF2-40B4-BE49-F238E27FC236}">
                <a16:creationId xmlns:a16="http://schemas.microsoft.com/office/drawing/2014/main" id="{B0B573E9-B19C-B2A8-8558-B9BD4F8EF5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53354" y="1233804"/>
            <a:ext cx="7038609" cy="529544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16" name="Espace réservé du texte 3">
            <a:extLst>
              <a:ext uri="{FF2B5EF4-FFF2-40B4-BE49-F238E27FC236}">
                <a16:creationId xmlns:a16="http://schemas.microsoft.com/office/drawing/2014/main" id="{C6F9DF81-BFB0-4BD9-CD06-E4E9C38B0E4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4853354" y="1752461"/>
            <a:ext cx="7038609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9C2236C2-7C99-0635-DCCB-397FE1EB93D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853354" y="2145935"/>
            <a:ext cx="7038609" cy="4254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86646988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e + visuel hori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Image 8">
            <a:extLst>
              <a:ext uri="{FF2B5EF4-FFF2-40B4-BE49-F238E27FC236}">
                <a16:creationId xmlns:a16="http://schemas.microsoft.com/office/drawing/2014/main" id="{8CBAF926-0A1D-A047-D854-D5A5FD4F683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69524" t="72966"/>
          <a:stretch/>
        </p:blipFill>
        <p:spPr>
          <a:xfrm rot="5400000">
            <a:off x="10360230" y="109649"/>
            <a:ext cx="1941417" cy="1722120"/>
          </a:xfrm>
          <a:prstGeom prst="rect">
            <a:avLst/>
          </a:prstGeom>
        </p:spPr>
      </p:pic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E1084653-6E0F-BE84-9B9A-98A48352CCD2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300039" y="476249"/>
            <a:ext cx="11591264" cy="3799772"/>
          </a:xfrm>
          <a:pattFill prst="wdDn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anchor="ctr"/>
          <a:lstStyle>
            <a:lvl1pPr algn="ctr">
              <a:defRPr>
                <a:solidFill>
                  <a:schemeClr val="bg1">
                    <a:lumMod val="50000"/>
                  </a:schemeClr>
                </a:solidFill>
              </a:defRPr>
            </a:lvl1pPr>
          </a:lstStyle>
          <a:p>
            <a:r>
              <a:rPr lang="fr-FR" dirty="0"/>
              <a:t>Visuel à insérer ici !</a:t>
            </a:r>
          </a:p>
        </p:txBody>
      </p:sp>
      <p:sp>
        <p:nvSpPr>
          <p:cNvPr id="6" name="Espace réservé du texte 5">
            <a:extLst>
              <a:ext uri="{FF2B5EF4-FFF2-40B4-BE49-F238E27FC236}">
                <a16:creationId xmlns:a16="http://schemas.microsoft.com/office/drawing/2014/main" id="{3724F389-276E-D8C5-0909-D1D88EA6EF08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4270248" y="4522762"/>
            <a:ext cx="7621715" cy="1648421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fr-FR" dirty="0"/>
          </a:p>
        </p:txBody>
      </p:sp>
      <p:sp>
        <p:nvSpPr>
          <p:cNvPr id="7" name="Titre 1">
            <a:extLst>
              <a:ext uri="{FF2B5EF4-FFF2-40B4-BE49-F238E27FC236}">
                <a16:creationId xmlns:a16="http://schemas.microsoft.com/office/drawing/2014/main" id="{E227B422-4B47-9BCE-E498-D6A9B3FFDF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0038" y="4522763"/>
            <a:ext cx="3480654" cy="989625"/>
          </a:xfrm>
          <a:ln>
            <a:noFill/>
          </a:ln>
        </p:spPr>
        <p:txBody>
          <a:bodyPr/>
          <a:lstStyle>
            <a:lvl1pPr algn="l">
              <a:defRPr sz="3200" b="1" i="0" u="none">
                <a:solidFill>
                  <a:schemeClr val="tx1"/>
                </a:solidFill>
                <a:latin typeface="Georgia" panose="02040502050405020303" pitchFamily="18" charset="0"/>
                <a:ea typeface="Tahoma" panose="020B0604030504040204" pitchFamily="34" charset="0"/>
                <a:cs typeface="Tahoma" panose="020B0604030504040204" pitchFamily="34" charset="0"/>
              </a:defRPr>
            </a:lvl1pPr>
          </a:lstStyle>
          <a:p>
            <a:r>
              <a:rPr lang="fr-FR"/>
              <a:t>Modifiez le style du titre</a:t>
            </a:r>
            <a:endParaRPr lang="fr-FR" dirty="0"/>
          </a:p>
        </p:txBody>
      </p:sp>
      <p:sp>
        <p:nvSpPr>
          <p:cNvPr id="8" name="Espace réservé du texte 3">
            <a:extLst>
              <a:ext uri="{FF2B5EF4-FFF2-40B4-BE49-F238E27FC236}">
                <a16:creationId xmlns:a16="http://schemas.microsoft.com/office/drawing/2014/main" id="{011DCF7F-388F-91C7-8F04-B4DE58FCF7D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00038" y="5501501"/>
            <a:ext cx="3480654" cy="257628"/>
          </a:xfrm>
        </p:spPr>
        <p:txBody>
          <a:bodyPr/>
          <a:lstStyle>
            <a:lvl1pPr algn="l">
              <a:defRPr sz="1600" cap="all" spc="100" baseline="0">
                <a:solidFill>
                  <a:srgbClr val="D9117E"/>
                </a:solidFill>
              </a:defRPr>
            </a:lvl1pPr>
          </a:lstStyle>
          <a:p>
            <a:pPr lvl="0"/>
            <a:r>
              <a:rPr lang="fr-FR" dirty="0"/>
              <a:t>Sous-titre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C4425AD-6CEF-9CFB-91FF-75DC7DCD0BCA}"/>
              </a:ext>
            </a:extLst>
          </p:cNvPr>
          <p:cNvSpPr/>
          <p:nvPr userDrawn="1"/>
        </p:nvSpPr>
        <p:spPr>
          <a:xfrm>
            <a:off x="296864" y="4278815"/>
            <a:ext cx="11591264" cy="45719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708998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image" Target="../media/image1.emf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Espace réservé du titre 1"/>
          <p:cNvSpPr>
            <a:spLocks noGrp="1"/>
          </p:cNvSpPr>
          <p:nvPr>
            <p:ph type="title"/>
          </p:nvPr>
        </p:nvSpPr>
        <p:spPr bwMode="auto">
          <a:xfrm>
            <a:off x="300038" y="511261"/>
            <a:ext cx="11591924" cy="758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Titre</a:t>
            </a:r>
          </a:p>
        </p:txBody>
      </p:sp>
      <p:sp>
        <p:nvSpPr>
          <p:cNvPr id="1027" name="Espace réservé du texte 2"/>
          <p:cNvSpPr>
            <a:spLocks noGrp="1"/>
          </p:cNvSpPr>
          <p:nvPr>
            <p:ph type="body" idx="1"/>
          </p:nvPr>
        </p:nvSpPr>
        <p:spPr bwMode="auto">
          <a:xfrm>
            <a:off x="300037" y="1415143"/>
            <a:ext cx="11591925" cy="44172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altLang="fr-FR" dirty="0"/>
              <a:t>Texte du masque (pour passer aux autres styles de texte de la présentation (</a:t>
            </a:r>
            <a:r>
              <a:rPr lang="fr-FR" altLang="fr-FR" dirty="0" err="1"/>
              <a:t>pomme+Y</a:t>
            </a:r>
            <a:r>
              <a:rPr lang="fr-FR" altLang="fr-FR" dirty="0"/>
              <a:t>)</a:t>
            </a:r>
          </a:p>
          <a:p>
            <a:pPr lvl="1"/>
            <a:r>
              <a:rPr lang="fr-FR" altLang="fr-FR" dirty="0"/>
              <a:t>Deuxième niveau</a:t>
            </a:r>
          </a:p>
          <a:p>
            <a:pPr lvl="2"/>
            <a:r>
              <a:rPr lang="fr-FR" altLang="fr-FR" dirty="0"/>
              <a:t>Troisième niveau</a:t>
            </a:r>
          </a:p>
          <a:p>
            <a:pPr lvl="3"/>
            <a:r>
              <a:rPr lang="fr-FR" altLang="fr-FR" dirty="0"/>
              <a:t>Quatrième niveau</a:t>
            </a:r>
          </a:p>
          <a:p>
            <a:pPr lvl="4"/>
            <a:r>
              <a:rPr lang="fr-FR" altLang="fr-FR" dirty="0"/>
              <a:t>Cinquième niveau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BFB6DDD0-19CC-4715-CC85-F6EB015D3944}"/>
              </a:ext>
            </a:extLst>
          </p:cNvPr>
          <p:cNvPicPr>
            <a:picLocks noChangeAspect="1"/>
          </p:cNvPicPr>
          <p:nvPr userDrawn="1"/>
        </p:nvPicPr>
        <p:blipFill>
          <a:blip r:embed="rId3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7548" y="5953125"/>
            <a:ext cx="1041545" cy="698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27940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62" r:id="rId2"/>
    <p:sldLayoutId id="2147483663" r:id="rId3"/>
    <p:sldLayoutId id="2147483661" r:id="rId4"/>
    <p:sldLayoutId id="2147483705" r:id="rId5"/>
    <p:sldLayoutId id="2147483706" r:id="rId6"/>
    <p:sldLayoutId id="2147483688" r:id="rId7"/>
    <p:sldLayoutId id="2147483689" r:id="rId8"/>
    <p:sldLayoutId id="2147483697" r:id="rId9"/>
    <p:sldLayoutId id="2147483690" r:id="rId10"/>
    <p:sldLayoutId id="2147483701" r:id="rId11"/>
    <p:sldLayoutId id="2147483702" r:id="rId12"/>
    <p:sldLayoutId id="2147483698" r:id="rId13"/>
    <p:sldLayoutId id="2147483694" r:id="rId14"/>
    <p:sldLayoutId id="2147483704" r:id="rId15"/>
    <p:sldLayoutId id="2147483679" r:id="rId16"/>
    <p:sldLayoutId id="2147483682" r:id="rId17"/>
    <p:sldLayoutId id="2147483678" r:id="rId18"/>
    <p:sldLayoutId id="2147483680" r:id="rId19"/>
    <p:sldLayoutId id="2147483708" r:id="rId20"/>
    <p:sldLayoutId id="2147483707" r:id="rId21"/>
    <p:sldLayoutId id="2147483681" r:id="rId22"/>
    <p:sldLayoutId id="2147483683" r:id="rId23"/>
    <p:sldLayoutId id="2147483684" r:id="rId24"/>
    <p:sldLayoutId id="2147483691" r:id="rId25"/>
    <p:sldLayoutId id="2147483692" r:id="rId26"/>
    <p:sldLayoutId id="2147483685" r:id="rId27"/>
    <p:sldLayoutId id="2147483699" r:id="rId28"/>
    <p:sldLayoutId id="2147483693" r:id="rId29"/>
    <p:sldLayoutId id="2147483686" r:id="rId30"/>
    <p:sldLayoutId id="2147483696" r:id="rId31"/>
    <p:sldLayoutId id="2147483695" r:id="rId32"/>
    <p:sldLayoutId id="2147483677" r:id="rId33"/>
    <p:sldLayoutId id="2147483676" r:id="rId34"/>
    <p:sldLayoutId id="2147483703" r:id="rId35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b="1" i="0" kern="1200">
          <a:solidFill>
            <a:schemeClr val="tx1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1pPr>
      <a:lvl2pPr marL="0" indent="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Font typeface="Arial" panose="020B0604020202020204" pitchFamily="34" charset="0"/>
        <a:buNone/>
        <a:defRPr sz="1300" b="0" i="1" kern="1200">
          <a:solidFill>
            <a:srgbClr val="D9117E"/>
          </a:solidFill>
          <a:latin typeface="Georgia" panose="02040502050405020303" pitchFamily="18" charset="0"/>
          <a:ea typeface="Tahoma" panose="020B0604030504040204" pitchFamily="34" charset="0"/>
          <a:cs typeface="Tahoma" panose="020B0604030504040204" pitchFamily="34" charset="0"/>
        </a:defRPr>
      </a:lvl2pPr>
      <a:lvl3pPr marL="1584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Wingdings" pitchFamily="2" charset="2"/>
        <a:buChar char="§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3pPr>
      <a:lvl4pPr marL="32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D9117E"/>
        </a:buClr>
        <a:buSzPct val="60000"/>
        <a:buFont typeface="Police système Courant"/>
        <a:buChar char="►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4pPr>
      <a:lvl5pPr marL="504000" indent="-156600" algn="l" rtl="0" eaLnBrk="1" fontAlgn="base" hangingPunct="1">
        <a:lnSpc>
          <a:spcPts val="1660"/>
        </a:lnSpc>
        <a:spcBef>
          <a:spcPct val="20000"/>
        </a:spcBef>
        <a:spcAft>
          <a:spcPct val="0"/>
        </a:spcAft>
        <a:buClr>
          <a:srgbClr val="FBEC13"/>
        </a:buClr>
        <a:buFont typeface="Police système Courant"/>
        <a:buChar char="•"/>
        <a:defRPr sz="1300" b="0" i="0" kern="1200">
          <a:solidFill>
            <a:schemeClr val="tx1"/>
          </a:solidFill>
          <a:latin typeface="Tahoma" panose="020B0604030504040204" pitchFamily="34" charset="0"/>
          <a:ea typeface="Tahoma" panose="020B0604030504040204" pitchFamily="34" charset="0"/>
          <a:cs typeface="Tahoma" panose="020B0604030504040204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201" userDrawn="1">
          <p15:clr>
            <a:srgbClr val="F26B43"/>
          </p15:clr>
        </p15:guide>
        <p15:guide id="2" pos="189" userDrawn="1">
          <p15:clr>
            <a:srgbClr val="F26B43"/>
          </p15:clr>
        </p15:guide>
        <p15:guide id="3" pos="7491" userDrawn="1">
          <p15:clr>
            <a:srgbClr val="F26B43"/>
          </p15:clr>
        </p15:guide>
        <p15:guide id="4" orient="horz" pos="300" userDrawn="1">
          <p15:clr>
            <a:srgbClr val="F26B43"/>
          </p15:clr>
        </p15:guide>
        <p15:guide id="5" orient="horz" pos="36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7" Type="http://schemas.openxmlformats.org/officeDocument/2006/relationships/image" Target="../media/image28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4.png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5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5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logo supermarché match - At Work Conseil">
            <a:extLst>
              <a:ext uri="{FF2B5EF4-FFF2-40B4-BE49-F238E27FC236}">
                <a16:creationId xmlns:a16="http://schemas.microsoft.com/office/drawing/2014/main" id="{5DE7FB8A-560B-C7E7-AB4D-89AFD2F7D46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2977375" y="2326835"/>
            <a:ext cx="1735270" cy="774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D662DD9F-1E84-F9D9-BC9B-C141C28362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60126" y="2439005"/>
            <a:ext cx="8442518" cy="1325514"/>
          </a:xfrm>
        </p:spPr>
        <p:txBody>
          <a:bodyPr/>
          <a:lstStyle/>
          <a:p>
            <a:pPr algn="l"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F69308A-441C-E42D-DB9B-E153A513719E}"/>
              </a:ext>
            </a:extLst>
          </p:cNvPr>
          <p:cNvSpPr txBox="1"/>
          <p:nvPr/>
        </p:nvSpPr>
        <p:spPr>
          <a:xfrm>
            <a:off x="1526671" y="3764519"/>
            <a:ext cx="609452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b="0" i="0" dirty="0">
                <a:solidFill>
                  <a:srgbClr val="237756"/>
                </a:solidFill>
                <a:effectLst/>
                <a:highlight>
                  <a:srgbClr val="FFFFFF"/>
                </a:highlight>
                <a:latin typeface="Playfair Display" panose="00000500000000000000" pitchFamily="2" charset="0"/>
              </a:rPr>
              <a:t>Au cœur de notre mission : votre santé.</a:t>
            </a:r>
            <a:endParaRPr lang="fr-FR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9A0A39D-F01B-B79F-6B8C-42B7C6296B3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328" t="2493" r="80786" b="78482"/>
          <a:stretch/>
        </p:blipFill>
        <p:spPr>
          <a:xfrm>
            <a:off x="1790794" y="4304507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B147CE1-2201-5263-F7A0-86A159A3C3D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3674978" y="4304506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BBD30EFE-58A5-E6E8-5DEF-70AC74007FC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7356088" y="4304504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8FA66C5-BA69-8AB0-890C-09BFF1BCC6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5515533" y="4304505"/>
            <a:ext cx="1226633" cy="1304693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31486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7C28CDC3-E6F8-7635-D4D7-E5CF6F1B134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3284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9584D8A-2A88-31AF-ECBE-75E080C29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29733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9584D8A-2A88-31AF-ECBE-75E080C291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14504" y="3823062"/>
            <a:ext cx="2057145" cy="2918001"/>
          </a:xfrm>
          <a:prstGeom prst="rect">
            <a:avLst/>
          </a:prstGeom>
        </p:spPr>
      </p:pic>
      <p:pic>
        <p:nvPicPr>
          <p:cNvPr id="2" name="Image 1">
            <a:extLst>
              <a:ext uri="{FF2B5EF4-FFF2-40B4-BE49-F238E27FC236}">
                <a16:creationId xmlns:a16="http://schemas.microsoft.com/office/drawing/2014/main" id="{4496917C-8157-F318-DFF8-9448EBC280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36779" y="3823062"/>
            <a:ext cx="2057146" cy="2918002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8AA9F93A-6B2F-B8F5-5747-1E195EAF0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89817" y="3823061"/>
            <a:ext cx="2057145" cy="2918001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990D64BF-2DC1-620D-E096-9C7867D7307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5714" y="432621"/>
            <a:ext cx="2057146" cy="2918002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B7A0EED3-2804-5756-0FC9-80B5AE46CC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732344" y="432621"/>
            <a:ext cx="2057145" cy="2918000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4A50B57E-861B-EB07-3286-35845DD848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288973" y="432619"/>
            <a:ext cx="2057147" cy="2918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47669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ZoneTexte 10">
            <a:extLst>
              <a:ext uri="{FF2B5EF4-FFF2-40B4-BE49-F238E27FC236}">
                <a16:creationId xmlns:a16="http://schemas.microsoft.com/office/drawing/2014/main" id="{0090AEA3-F247-C2CB-DB08-3DE520C16A86}"/>
              </a:ext>
            </a:extLst>
          </p:cNvPr>
          <p:cNvSpPr txBox="1"/>
          <p:nvPr/>
        </p:nvSpPr>
        <p:spPr>
          <a:xfrm>
            <a:off x="490917" y="128633"/>
            <a:ext cx="8757615" cy="22621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3600" b="1" dirty="0">
                <a:latin typeface="Avenir Next LT Pro" panose="020B0504020202020204" pitchFamily="34" charset="0"/>
              </a:rPr>
              <a:t>PORTE PAROLE NUTRITIONNISTE</a:t>
            </a:r>
          </a:p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	</a:t>
            </a:r>
            <a:br>
              <a:rPr kumimoji="0" lang="fr-FR" sz="36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1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3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AA7E959-71E8-35DC-3AC9-5FC2D0F8CE19}"/>
              </a:ext>
            </a:extLst>
          </p:cNvPr>
          <p:cNvSpPr txBox="1"/>
          <p:nvPr/>
        </p:nvSpPr>
        <p:spPr>
          <a:xfrm>
            <a:off x="600075" y="2390791"/>
            <a:ext cx="10597076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Magazine trimestriel ‘statutaire’ </a:t>
            </a:r>
            <a:br>
              <a:rPr lang="fr-FR" dirty="0">
                <a:latin typeface="Avenir Next LT Pro" panose="020B0504020202020204" pitchFamily="34" charset="0"/>
              </a:rPr>
            </a:b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sz="1800" b="1" dirty="0">
                <a:latin typeface="Avenir Next LT Pro" panose="020B0504020202020204" pitchFamily="34" charset="0"/>
              </a:rPr>
              <a:t>Contenu :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Un contenu riche qui nourrit  la promesse santé de l’enseigne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avec des idées de recettes, des informations Good Food, </a:t>
            </a:r>
            <a:br>
              <a:rPr lang="fr-FR" sz="1800" dirty="0">
                <a:latin typeface="Avenir Next LT Pro" panose="020B0504020202020204" pitchFamily="34" charset="0"/>
              </a:rPr>
            </a:br>
            <a:r>
              <a:rPr lang="fr-FR" sz="1800" dirty="0">
                <a:latin typeface="Avenir Next LT Pro" panose="020B0504020202020204" pitchFamily="34" charset="0"/>
              </a:rPr>
              <a:t>des reportages de producteurs locaux, </a:t>
            </a:r>
          </a:p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Et ce magazine repose sur une prise de parole </a:t>
            </a:r>
            <a:r>
              <a:rPr lang="fr-FR" sz="1800" dirty="0">
                <a:latin typeface="Avenir Next LT Pro" panose="020B0504020202020204" pitchFamily="34" charset="0"/>
              </a:rPr>
              <a:t>fil rouge de notre diététicienne ‘porte-parole’</a:t>
            </a:r>
          </a:p>
          <a:p>
            <a:pPr marL="0" indent="0">
              <a:buNone/>
            </a:pPr>
            <a:endParaRPr lang="fr-FR" dirty="0">
              <a:latin typeface="Avenir Next LT Pro" panose="020B0504020202020204" pitchFamily="34" charset="0"/>
            </a:endParaRPr>
          </a:p>
          <a:p>
            <a:pPr marL="0" indent="0">
              <a:buNone/>
            </a:pPr>
            <a:r>
              <a:rPr lang="fr-FR" dirty="0">
                <a:latin typeface="Avenir Next LT Pro" panose="020B0504020202020204" pitchFamily="34" charset="0"/>
              </a:rPr>
              <a:t>Le contenu sert de plateforme pour une diffusion sur les RS voire en PLV magasin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623E73C2-A067-F5CE-1539-DCF281D8C3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0075" y="1022881"/>
            <a:ext cx="11591925" cy="529544"/>
          </a:xfrm>
        </p:spPr>
        <p:txBody>
          <a:bodyPr>
            <a:normAutofit fontScale="90000"/>
          </a:bodyPr>
          <a:lstStyle/>
          <a:p>
            <a:pPr algn="l"/>
            <a:r>
              <a:rPr lang="fr-FR" dirty="0"/>
              <a:t>Magazine ‘santé’ Match</a:t>
            </a:r>
            <a:br>
              <a:rPr lang="fr-FR" dirty="0"/>
            </a:br>
            <a:r>
              <a:rPr lang="fr-FR" sz="2000" dirty="0"/>
              <a:t>présent gratuitement en magasin </a:t>
            </a:r>
            <a:br>
              <a:rPr lang="fr-FR" sz="2000" dirty="0"/>
            </a:br>
            <a:r>
              <a:rPr lang="fr-FR" sz="2000" dirty="0"/>
              <a:t>ou possibilité de le vendre  =&gt; prix de vente symbolique 1€</a:t>
            </a:r>
            <a:endParaRPr lang="fr-FR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A2D7B2F-D597-3DB1-0628-C677C1908BEE}"/>
              </a:ext>
            </a:extLst>
          </p:cNvPr>
          <p:cNvSpPr/>
          <p:nvPr/>
        </p:nvSpPr>
        <p:spPr>
          <a:xfrm>
            <a:off x="1969478" y="5322653"/>
            <a:ext cx="8581292" cy="51246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Ce support est à considérer comme un levier d’expression de la santé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54318228-0E82-24D5-4C24-015CD1077A3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464682" y="0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907516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1317A8DC-829B-5241-6EC6-AE95350D1D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718934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8E95DFB-1BF0-9916-5826-6918C691C45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53716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7C6FE6A-B5F4-C4F3-2379-BF27F542A5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78902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5FB4CDD-768F-72C8-3DA7-375BA75591E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83014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FF6FA7B4-2592-CB16-A5C2-95D8B04792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04802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113EEA5-F9F6-424F-2206-A7292C3BF0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9927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 supermarché match - At Work Conseil">
            <a:extLst>
              <a:ext uri="{FF2B5EF4-FFF2-40B4-BE49-F238E27FC236}">
                <a16:creationId xmlns:a16="http://schemas.microsoft.com/office/drawing/2014/main" id="{D8090361-5BA2-27B5-5AEA-957EB1F9B1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5528069" y="225283"/>
            <a:ext cx="2152891" cy="96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8EC37BA-DA64-6DA8-C323-9AB686376221}"/>
              </a:ext>
            </a:extLst>
          </p:cNvPr>
          <p:cNvSpPr/>
          <p:nvPr/>
        </p:nvSpPr>
        <p:spPr>
          <a:xfrm>
            <a:off x="790862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LABEL ‘SANTÉ’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CC13993-51BC-B8A1-BF19-4D95BA1BA432}"/>
              </a:ext>
            </a:extLst>
          </p:cNvPr>
          <p:cNvSpPr txBox="1"/>
          <p:nvPr/>
        </p:nvSpPr>
        <p:spPr>
          <a:xfrm>
            <a:off x="1020306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OFFRE 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C9E0821-B39C-B6A1-8F3A-9401A78213F2}"/>
              </a:ext>
            </a:extLst>
          </p:cNvPr>
          <p:cNvCxnSpPr/>
          <p:nvPr/>
        </p:nvCxnSpPr>
        <p:spPr>
          <a:xfrm>
            <a:off x="1256771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489913D-31C8-80B9-CA19-DE54585D9806}"/>
              </a:ext>
            </a:extLst>
          </p:cNvPr>
          <p:cNvSpPr/>
          <p:nvPr/>
        </p:nvSpPr>
        <p:spPr>
          <a:xfrm>
            <a:off x="460716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PRODUITS/</a:t>
            </a:r>
            <a:br>
              <a:rPr lang="fr-FR" sz="1600" b="1" dirty="0">
                <a:latin typeface="Avenir Next LT Pro" panose="020B0504020202020204" pitchFamily="34" charset="0"/>
              </a:rPr>
            </a:br>
            <a:r>
              <a:rPr lang="fr-FR" sz="1600" b="1" dirty="0">
                <a:latin typeface="Avenir Next LT Pro" panose="020B0504020202020204" pitchFamily="34" charset="0"/>
              </a:rPr>
              <a:t>RECETTES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9FE54E-541E-574D-9DDF-86ACC3D73D32}"/>
              </a:ext>
            </a:extLst>
          </p:cNvPr>
          <p:cNvSpPr txBox="1"/>
          <p:nvPr/>
        </p:nvSpPr>
        <p:spPr>
          <a:xfrm>
            <a:off x="483661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INSPIRATION 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C71667A-82E1-FCE8-600C-2063C3F0D020}"/>
              </a:ext>
            </a:extLst>
          </p:cNvPr>
          <p:cNvCxnSpPr/>
          <p:nvPr/>
        </p:nvCxnSpPr>
        <p:spPr>
          <a:xfrm>
            <a:off x="507307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3BAB666-9C6D-A074-160F-B478E5292635}"/>
              </a:ext>
            </a:extLst>
          </p:cNvPr>
          <p:cNvSpPr/>
          <p:nvPr/>
        </p:nvSpPr>
        <p:spPr>
          <a:xfrm>
            <a:off x="869128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PORTE PAROLE</a:t>
            </a:r>
          </a:p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NUTRITIONNISTE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4B3D63-20AE-602A-CDC5-9AECF41BC753}"/>
              </a:ext>
            </a:extLst>
          </p:cNvPr>
          <p:cNvSpPr txBox="1"/>
          <p:nvPr/>
        </p:nvSpPr>
        <p:spPr>
          <a:xfrm>
            <a:off x="892073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EXPERTISE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3DA4A4A2-213F-E0FB-0E53-69AD5BFF8209}"/>
              </a:ext>
            </a:extLst>
          </p:cNvPr>
          <p:cNvCxnSpPr/>
          <p:nvPr/>
        </p:nvCxnSpPr>
        <p:spPr>
          <a:xfrm>
            <a:off x="915719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A8CC23AB-C94D-BA51-33F8-DBD893E95A47}"/>
              </a:ext>
            </a:extLst>
          </p:cNvPr>
          <p:cNvSpPr/>
          <p:nvPr/>
        </p:nvSpPr>
        <p:spPr>
          <a:xfrm>
            <a:off x="798453" y="4266568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LEVIERS DE COMMUNICATION 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FDE648B-7503-F7D2-998A-7F05B03091A8}"/>
              </a:ext>
            </a:extLst>
          </p:cNvPr>
          <p:cNvSpPr/>
          <p:nvPr/>
        </p:nvSpPr>
        <p:spPr>
          <a:xfrm>
            <a:off x="9525611" y="4659629"/>
            <a:ext cx="1804375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PODCAST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Minute nutrition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C5EE8FE2-B681-F5E5-AAAA-11078603598F}"/>
              </a:ext>
            </a:extLst>
          </p:cNvPr>
          <p:cNvSpPr/>
          <p:nvPr/>
        </p:nvSpPr>
        <p:spPr>
          <a:xfrm>
            <a:off x="7422469" y="46596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MAGAZINE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Tout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sainplement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02CB1DB7-156C-339C-CAA7-045FEC6E03FC}"/>
              </a:ext>
            </a:extLst>
          </p:cNvPr>
          <p:cNvSpPr/>
          <p:nvPr/>
        </p:nvSpPr>
        <p:spPr>
          <a:xfrm>
            <a:off x="790862" y="4681228"/>
            <a:ext cx="2278692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RELAIS OFFRE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Gamme PPNP/CPNP</a:t>
            </a:r>
            <a:b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Bon pour moi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A5FF6EFA-C147-45D5-F848-60700E23376A}"/>
              </a:ext>
            </a:extLst>
          </p:cNvPr>
          <p:cNvSpPr/>
          <p:nvPr/>
        </p:nvSpPr>
        <p:spPr>
          <a:xfrm>
            <a:off x="3200116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FICHES RECETTE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Bien manger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8F0F6FBC-8045-1A29-1641-021CD1688170}"/>
              </a:ext>
            </a:extLst>
          </p:cNvPr>
          <p:cNvSpPr/>
          <p:nvPr/>
        </p:nvSpPr>
        <p:spPr>
          <a:xfrm>
            <a:off x="5303258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RESEAUX SOCIAUX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Capsule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video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A42CAB-B8AE-3D8B-D567-F321A3123B4D}"/>
              </a:ext>
            </a:extLst>
          </p:cNvPr>
          <p:cNvSpPr txBox="1"/>
          <p:nvPr/>
        </p:nvSpPr>
        <p:spPr>
          <a:xfrm>
            <a:off x="2093744" y="2010314"/>
            <a:ext cx="80045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i="0" spc="60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Avenir Next LT Pro" panose="020B0504020202020204" pitchFamily="34" charset="0"/>
              </a:rPr>
              <a:t>Au cœur de notre mission : votre santé </a:t>
            </a:r>
            <a:endParaRPr lang="fr-FR" b="1" spc="600" dirty="0">
              <a:latin typeface="Avenir Next LT Pro" panose="020B0504020202020204" pitchFamily="34" charset="0"/>
            </a:endParaRP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F96382D4-B7F4-8984-A0D8-0711A87D3AD6}"/>
              </a:ext>
            </a:extLst>
          </p:cNvPr>
          <p:cNvSpPr/>
          <p:nvPr/>
        </p:nvSpPr>
        <p:spPr>
          <a:xfrm>
            <a:off x="816761" y="2402804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PROMESSES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A31BD1A6-1433-57F8-452A-FD3316F45BD2}"/>
              </a:ext>
            </a:extLst>
          </p:cNvPr>
          <p:cNvSpPr/>
          <p:nvPr/>
        </p:nvSpPr>
        <p:spPr>
          <a:xfrm>
            <a:off x="6745123" y="58648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RENCONTRES  NUTRITION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In-store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BB0194AE-9DF3-183F-DFF7-065261548AE1}"/>
              </a:ext>
            </a:extLst>
          </p:cNvPr>
          <p:cNvSpPr/>
          <p:nvPr/>
        </p:nvSpPr>
        <p:spPr>
          <a:xfrm>
            <a:off x="2297976" y="58864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PANIERS MARAICHER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Recettes pour bien manger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D5F3BFE-B05D-01A1-CE2D-AB6E59F002CE}"/>
              </a:ext>
            </a:extLst>
          </p:cNvPr>
          <p:cNvSpPr/>
          <p:nvPr/>
        </p:nvSpPr>
        <p:spPr>
          <a:xfrm rot="392611">
            <a:off x="8390033" y="4239537"/>
            <a:ext cx="2879124" cy="221977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LANCEMENT JUIN 2024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B9C0CE8-AB1B-95FC-54C4-82FA535C78DD}"/>
              </a:ext>
            </a:extLst>
          </p:cNvPr>
          <p:cNvSpPr txBox="1"/>
          <p:nvPr/>
        </p:nvSpPr>
        <p:spPr>
          <a:xfrm>
            <a:off x="718231" y="5317257"/>
            <a:ext cx="2625559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Une gamme sous un label santé garantissant qualité et bénéfices nutritionnels.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7A5AF4A-9B77-0CAE-5AE4-7DB727773880}"/>
              </a:ext>
            </a:extLst>
          </p:cNvPr>
          <p:cNvSpPr txBox="1"/>
          <p:nvPr/>
        </p:nvSpPr>
        <p:spPr>
          <a:xfrm>
            <a:off x="3122095" y="5329463"/>
            <a:ext cx="2181164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 Des recettes hebdomadaires saines, faciles à préparer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3EB3A88-195A-598A-7B45-765DC5C37869}"/>
              </a:ext>
            </a:extLst>
          </p:cNvPr>
          <p:cNvSpPr txBox="1"/>
          <p:nvPr/>
        </p:nvSpPr>
        <p:spPr>
          <a:xfrm>
            <a:off x="5303258" y="5323629"/>
            <a:ext cx="1942608" cy="44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C5FAEFA-401D-73E1-99BC-EED9D49ED166}"/>
              </a:ext>
            </a:extLst>
          </p:cNvPr>
          <p:cNvSpPr txBox="1"/>
          <p:nvPr/>
        </p:nvSpPr>
        <p:spPr>
          <a:xfrm>
            <a:off x="7470591" y="5307111"/>
            <a:ext cx="3898109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fr-FR" sz="1100" dirty="0">
                <a:solidFill>
                  <a:srgbClr val="0D0D0D"/>
                </a:solidFill>
                <a:latin typeface="Avenir Next LT Pro" panose="020B0504020202020204" pitchFamily="34" charset="0"/>
              </a:rPr>
              <a:t>Ressources dédiées pour éduquer et inspirer sur les sujets de nutrition, avec des experts comme des diététiciens.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FED10D3-65C4-3014-046D-9BC99F8A92EF}"/>
              </a:ext>
            </a:extLst>
          </p:cNvPr>
          <p:cNvSpPr/>
          <p:nvPr/>
        </p:nvSpPr>
        <p:spPr>
          <a:xfrm>
            <a:off x="2287222" y="5830415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OFFRE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2934A29E-F954-6080-8B51-1C5256EED5E0}"/>
              </a:ext>
            </a:extLst>
          </p:cNvPr>
          <p:cNvSpPr/>
          <p:nvPr/>
        </p:nvSpPr>
        <p:spPr>
          <a:xfrm>
            <a:off x="6731583" y="5795276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EVENEMENTS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9F3492F5-08CC-1AA1-9AE7-4362D03CA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208" y="394255"/>
            <a:ext cx="8442518" cy="1325514"/>
          </a:xfrm>
        </p:spPr>
        <p:txBody>
          <a:bodyPr/>
          <a:lstStyle/>
          <a:p>
            <a:pPr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  			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F1C0CDF0-C68F-4ED1-00F8-32FED1D727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263847" y="2531928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2BBEAD9-DB68-D957-34FE-437E33F3B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405509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8F2165D-05AD-5D61-D421-7D3048FBE5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21963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782504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9D880D08-5017-E693-86F0-4E6F74C26D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820238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EC700DE9-54A3-8D37-683D-F7F9779304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675493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246F14A-1F86-68E5-1A55-69557F17D5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65605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7">
            <a:extLst>
              <a:ext uri="{FF2B5EF4-FFF2-40B4-BE49-F238E27FC236}">
                <a16:creationId xmlns:a16="http://schemas.microsoft.com/office/drawing/2014/main" id="{EC5816A8-0967-C935-3DF0-F52874ACC06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Titre 8">
            <a:extLst>
              <a:ext uri="{FF2B5EF4-FFF2-40B4-BE49-F238E27FC236}">
                <a16:creationId xmlns:a16="http://schemas.microsoft.com/office/drawing/2014/main" id="{8CB66778-1FF1-CF55-2B2E-6EBB82463A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483A3128-32DF-372D-933D-9416C1DA5ED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accent3">
              <a:lumMod val="10000"/>
            </a:schemeClr>
          </a:solidFill>
          <a:ln>
            <a:solidFill>
              <a:srgbClr val="0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6BAEBB4F-9642-278F-3F12-1976158E590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1214" y="0"/>
            <a:ext cx="966957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47338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sz="32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br>
              <a:rPr lang="fr-FR" sz="3200" dirty="0">
                <a:latin typeface="Avenir Next LT Pro" panose="020B0504020202020204" pitchFamily="34" charset="0"/>
              </a:rPr>
            </a:b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7" y="2476400"/>
            <a:ext cx="10133539" cy="3456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LANCEMENT – Version longue</a:t>
            </a: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L’idée serait ici d’avoir une piste avec une vraie tonalité à contre-pied, matérialisée par une voix forte portant un discours fort. </a:t>
            </a:r>
            <a:b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</a:br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Avec en arrière-plan de belles images de préparation de PPNP.</a:t>
            </a:r>
          </a:p>
          <a:p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Voix : « </a:t>
            </a:r>
            <a:r>
              <a:rPr lang="fr-FR" sz="18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Pour rendre nos petits plats préparés et cuisinés par nos pros encore meilleurs, c’est vrai, on aurait pu rajouter du sucre, du sel, de la crème… Mais nous, on a préféré réduire ! Réduire le sel, les matières grasses, les calories... Et rajouter de bons légumes. Et des féculents ! Résultats : des petits plats encore meilleurs pour votre palais, et pour votre santé. Vous les reconnaitrez facilement : ils portent le label C’est Bon pour Moi ! Et il y en a déjà plus de 20 à découvrir en magasin… </a:t>
            </a:r>
            <a:r>
              <a:rPr lang="fr-FR" sz="18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»</a:t>
            </a: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5464222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sz="32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br>
              <a:rPr lang="fr-FR" sz="3200" dirty="0">
                <a:latin typeface="Avenir Next LT Pro" panose="020B0504020202020204" pitchFamily="34" charset="0"/>
              </a:rPr>
            </a:b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8" y="2476400"/>
            <a:ext cx="10777276" cy="397987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SHORT LANCEMENT </a:t>
            </a: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4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Des images de bons petits plats savoureux vu en défonce à travers la typo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i="1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qui s’affiche à l’écran, et notamment les + et les -</a:t>
            </a:r>
            <a:endParaRPr lang="fr-FR" sz="1400" kern="100" dirty="0">
              <a:effectLst/>
              <a:latin typeface="Avenir Next LT Pro" panose="020B0504020202020204" pitchFamily="34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NOTRE RECETTE POUR DES PETITS PLATS ENCORE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+ SAINS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+ ÉQUILIBRÉS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+ SAVOUREUX 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???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 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- DE SEL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- DE MATIÈRES GRASSES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- DE SUCRE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!!!</a:t>
            </a:r>
          </a:p>
          <a:p>
            <a:r>
              <a:rPr lang="fr-FR" sz="1400" kern="100" dirty="0">
                <a:effectLst/>
                <a:latin typeface="Avenir Next LT Pro" panose="020B0504020202020204" pitchFamily="34" charset="0"/>
                <a:ea typeface="Aptos" panose="020B0004020202020204" pitchFamily="34" charset="0"/>
                <a:cs typeface="Times New Roman (Corps CS)"/>
              </a:rPr>
              <a:t>Découvrez en magasin nos 20 petits plats Bon pour Moi !</a:t>
            </a: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FD6BBB0E-606D-E2AF-342F-02EBE5AA23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09982" y="2611228"/>
            <a:ext cx="49911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888180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VIDEO SANTE NUTRITION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sz="32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br>
              <a:rPr lang="fr-FR" sz="3200" dirty="0">
                <a:latin typeface="Avenir Next LT Pro" panose="020B0504020202020204" pitchFamily="34" charset="0"/>
              </a:rPr>
            </a:b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CAPSULES VIDEOS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8" y="2476400"/>
            <a:ext cx="7265154" cy="34566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b="1" i="0" u="none" strike="noStrike" baseline="0" dirty="0">
                <a:solidFill>
                  <a:schemeClr val="bg1"/>
                </a:solidFill>
                <a:highlight>
                  <a:srgbClr val="237756"/>
                </a:highlight>
                <a:latin typeface="Avenir Next LT Pro" panose="020B0504020202020204" pitchFamily="34" charset="0"/>
              </a:rPr>
              <a:t>VIDEO </a:t>
            </a:r>
            <a:endParaRPr lang="fr-FR" sz="2000" dirty="0">
              <a:latin typeface="Avenir Next LT Pro" panose="020B0504020202020204" pitchFamily="34" charset="0"/>
            </a:endParaRPr>
          </a:p>
          <a:p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Une succession de séquences de dégustation clients tournée en magasin</a:t>
            </a:r>
          </a:p>
          <a:p>
            <a:r>
              <a:rPr lang="fr-FR" sz="18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Nous aurions plusieurs mini séquences de clients en train de réaliser une dégustation à l’aveugle. On les verrait prendre une bouchée d’un produit anonymisé, </a:t>
            </a:r>
            <a:endParaRPr lang="fr-FR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800" i="1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Nous prendrions toutes les réactions autour de ‘C’est bon !’</a:t>
            </a:r>
            <a:endParaRPr lang="fr-FR" sz="1800" kern="100" dirty="0">
              <a:effectLst/>
              <a:latin typeface="Cambria" panose="02040503050406030204" pitchFamily="18" charset="0"/>
              <a:ea typeface="Aptos" panose="020B0004020202020204" pitchFamily="34" charset="0"/>
              <a:cs typeface="Times New Roman (Corps CS)"/>
            </a:endParaRPr>
          </a:p>
          <a:p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 Avec un panneau </a:t>
            </a:r>
            <a:r>
              <a:rPr lang="fr-FR" b="1" kern="100" dirty="0"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C</a:t>
            </a:r>
            <a:r>
              <a:rPr lang="fr-FR" sz="1800" b="1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e n’est pas juste bon, c’est bon pour vous !</a:t>
            </a:r>
          </a:p>
          <a:p>
            <a:pPr algn="just"/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Carton explicatif avec voix off : Bon pour moi, c’est une sélection de petits plats cuisinés et préparés par nos pros qui sont aussi bon pour votre santé que pour votre palais </a:t>
            </a:r>
            <a:r>
              <a:rPr lang="fr-FR" sz="1800" i="1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(affichage des 4 arguments clefs)</a:t>
            </a:r>
            <a:r>
              <a:rPr lang="fr-FR" sz="1800" kern="100" dirty="0">
                <a:effectLst/>
                <a:latin typeface="Cambria" panose="02040503050406030204" pitchFamily="18" charset="0"/>
                <a:ea typeface="Aptos" panose="020B0004020202020204" pitchFamily="34" charset="0"/>
                <a:cs typeface="Times New Roman (Corps CS)"/>
              </a:rPr>
              <a:t>.</a:t>
            </a:r>
          </a:p>
          <a:p>
            <a:pPr>
              <a:lnSpc>
                <a:spcPct val="150000"/>
              </a:lnSpc>
            </a:pPr>
            <a:endParaRPr lang="fr-FR" sz="2000" b="1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7D43A0-FA68-F86C-C54B-1B507ECD44B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091EBDC-8C92-C3D8-C9F3-BE87A40795D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1013"/>
          <a:stretch/>
        </p:blipFill>
        <p:spPr>
          <a:xfrm>
            <a:off x="8441319" y="2760339"/>
            <a:ext cx="2585051" cy="2888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027501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logo supermarché match - At Work Conseil">
            <a:extLst>
              <a:ext uri="{FF2B5EF4-FFF2-40B4-BE49-F238E27FC236}">
                <a16:creationId xmlns:a16="http://schemas.microsoft.com/office/drawing/2014/main" id="{D8090361-5BA2-27B5-5AEA-957EB1F9B18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497" t="24553" r="30338" b="26777"/>
          <a:stretch/>
        </p:blipFill>
        <p:spPr bwMode="auto">
          <a:xfrm>
            <a:off x="5528069" y="225283"/>
            <a:ext cx="2152891" cy="961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48EC37BA-DA64-6DA8-C323-9AB686376221}"/>
              </a:ext>
            </a:extLst>
          </p:cNvPr>
          <p:cNvSpPr/>
          <p:nvPr/>
        </p:nvSpPr>
        <p:spPr>
          <a:xfrm>
            <a:off x="790862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LABEL ‘SANTÉ’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CC13993-51BC-B8A1-BF19-4D95BA1BA432}"/>
              </a:ext>
            </a:extLst>
          </p:cNvPr>
          <p:cNvSpPr txBox="1"/>
          <p:nvPr/>
        </p:nvSpPr>
        <p:spPr>
          <a:xfrm>
            <a:off x="1020306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OFFRE </a:t>
            </a:r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6C9E0821-B39C-B6A1-8F3A-9401A78213F2}"/>
              </a:ext>
            </a:extLst>
          </p:cNvPr>
          <p:cNvCxnSpPr/>
          <p:nvPr/>
        </p:nvCxnSpPr>
        <p:spPr>
          <a:xfrm>
            <a:off x="1256771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 : coins arrondis 9">
            <a:extLst>
              <a:ext uri="{FF2B5EF4-FFF2-40B4-BE49-F238E27FC236}">
                <a16:creationId xmlns:a16="http://schemas.microsoft.com/office/drawing/2014/main" id="{2489913D-31C8-80B9-CA19-DE54585D9806}"/>
              </a:ext>
            </a:extLst>
          </p:cNvPr>
          <p:cNvSpPr/>
          <p:nvPr/>
        </p:nvSpPr>
        <p:spPr>
          <a:xfrm>
            <a:off x="460716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PRODUITS/</a:t>
            </a:r>
            <a:br>
              <a:rPr lang="fr-FR" sz="1600" b="1" dirty="0">
                <a:latin typeface="Avenir Next LT Pro" panose="020B0504020202020204" pitchFamily="34" charset="0"/>
              </a:rPr>
            </a:br>
            <a:r>
              <a:rPr lang="fr-FR" sz="1600" b="1" dirty="0">
                <a:latin typeface="Avenir Next LT Pro" panose="020B0504020202020204" pitchFamily="34" charset="0"/>
              </a:rPr>
              <a:t>RECETTES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99FE54E-541E-574D-9DDF-86ACC3D73D32}"/>
              </a:ext>
            </a:extLst>
          </p:cNvPr>
          <p:cNvSpPr txBox="1"/>
          <p:nvPr/>
        </p:nvSpPr>
        <p:spPr>
          <a:xfrm>
            <a:off x="483661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INSPIRATION 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C71667A-82E1-FCE8-600C-2063C3F0D020}"/>
              </a:ext>
            </a:extLst>
          </p:cNvPr>
          <p:cNvCxnSpPr/>
          <p:nvPr/>
        </p:nvCxnSpPr>
        <p:spPr>
          <a:xfrm>
            <a:off x="507307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13BAB666-9C6D-A074-160F-B478E5292635}"/>
              </a:ext>
            </a:extLst>
          </p:cNvPr>
          <p:cNvSpPr/>
          <p:nvPr/>
        </p:nvSpPr>
        <p:spPr>
          <a:xfrm>
            <a:off x="8691288" y="3277083"/>
            <a:ext cx="2638698" cy="705402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PORTE PAROLE</a:t>
            </a:r>
          </a:p>
          <a:p>
            <a:pPr algn="ctr"/>
            <a:r>
              <a:rPr lang="fr-FR" sz="1600" b="1" dirty="0">
                <a:latin typeface="Avenir Next LT Pro" panose="020B0504020202020204" pitchFamily="34" charset="0"/>
              </a:rPr>
              <a:t>NUTRITIONNISTE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324B3D63-20AE-602A-CDC5-9AECF41BC753}"/>
              </a:ext>
            </a:extLst>
          </p:cNvPr>
          <p:cNvSpPr txBox="1"/>
          <p:nvPr/>
        </p:nvSpPr>
        <p:spPr>
          <a:xfrm>
            <a:off x="8920732" y="2769557"/>
            <a:ext cx="217981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1600" spc="300" dirty="0">
                <a:latin typeface="Avenir Next LT Pro" panose="020B0504020202020204" pitchFamily="34" charset="0"/>
              </a:rPr>
              <a:t>EXPERTISE </a:t>
            </a:r>
          </a:p>
        </p:txBody>
      </p:sp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3DA4A4A2-213F-E0FB-0E53-69AD5BFF8209}"/>
              </a:ext>
            </a:extLst>
          </p:cNvPr>
          <p:cNvCxnSpPr/>
          <p:nvPr/>
        </p:nvCxnSpPr>
        <p:spPr>
          <a:xfrm>
            <a:off x="9157197" y="3131734"/>
            <a:ext cx="1672046" cy="0"/>
          </a:xfrm>
          <a:prstGeom prst="line">
            <a:avLst/>
          </a:prstGeom>
          <a:ln>
            <a:solidFill>
              <a:srgbClr val="23775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 : coins arrondis 17">
            <a:extLst>
              <a:ext uri="{FF2B5EF4-FFF2-40B4-BE49-F238E27FC236}">
                <a16:creationId xmlns:a16="http://schemas.microsoft.com/office/drawing/2014/main" id="{A8CC23AB-C94D-BA51-33F8-DBD893E95A47}"/>
              </a:ext>
            </a:extLst>
          </p:cNvPr>
          <p:cNvSpPr/>
          <p:nvPr/>
        </p:nvSpPr>
        <p:spPr>
          <a:xfrm>
            <a:off x="798453" y="4266568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LEVIERS DE COMMUNICATION </a:t>
            </a:r>
          </a:p>
        </p:txBody>
      </p:sp>
      <p:sp>
        <p:nvSpPr>
          <p:cNvPr id="19" name="Rectangle : coins arrondis 18">
            <a:extLst>
              <a:ext uri="{FF2B5EF4-FFF2-40B4-BE49-F238E27FC236}">
                <a16:creationId xmlns:a16="http://schemas.microsoft.com/office/drawing/2014/main" id="{8FDE648B-7503-F7D2-998A-7F05B03091A8}"/>
              </a:ext>
            </a:extLst>
          </p:cNvPr>
          <p:cNvSpPr/>
          <p:nvPr/>
        </p:nvSpPr>
        <p:spPr>
          <a:xfrm>
            <a:off x="9525611" y="4659629"/>
            <a:ext cx="1804375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PODCAST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Minute nutrition</a:t>
            </a: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C5EE8FE2-B681-F5E5-AAAA-11078603598F}"/>
              </a:ext>
            </a:extLst>
          </p:cNvPr>
          <p:cNvSpPr/>
          <p:nvPr/>
        </p:nvSpPr>
        <p:spPr>
          <a:xfrm>
            <a:off x="7422469" y="46596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MAGAZINE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Tout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sainplement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02CB1DB7-156C-339C-CAA7-045FEC6E03FC}"/>
              </a:ext>
            </a:extLst>
          </p:cNvPr>
          <p:cNvSpPr/>
          <p:nvPr/>
        </p:nvSpPr>
        <p:spPr>
          <a:xfrm>
            <a:off x="790862" y="4681228"/>
            <a:ext cx="2278692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RELAIS OFFRE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Gamme PPNP/CPNP</a:t>
            </a:r>
            <a:b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</a:br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Bon pour moi</a:t>
            </a:r>
          </a:p>
        </p:txBody>
      </p:sp>
      <p:sp>
        <p:nvSpPr>
          <p:cNvPr id="22" name="Rectangle : coins arrondis 21">
            <a:extLst>
              <a:ext uri="{FF2B5EF4-FFF2-40B4-BE49-F238E27FC236}">
                <a16:creationId xmlns:a16="http://schemas.microsoft.com/office/drawing/2014/main" id="{A5FF6EFA-C147-45D5-F848-60700E23376A}"/>
              </a:ext>
            </a:extLst>
          </p:cNvPr>
          <p:cNvSpPr/>
          <p:nvPr/>
        </p:nvSpPr>
        <p:spPr>
          <a:xfrm>
            <a:off x="3200116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FICHES RECETTE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Bien manger</a:t>
            </a:r>
          </a:p>
        </p:txBody>
      </p:sp>
      <p:sp>
        <p:nvSpPr>
          <p:cNvPr id="23" name="Rectangle : coins arrondis 22">
            <a:extLst>
              <a:ext uri="{FF2B5EF4-FFF2-40B4-BE49-F238E27FC236}">
                <a16:creationId xmlns:a16="http://schemas.microsoft.com/office/drawing/2014/main" id="{8F0F6FBC-8045-1A29-1641-021CD1688170}"/>
              </a:ext>
            </a:extLst>
          </p:cNvPr>
          <p:cNvSpPr/>
          <p:nvPr/>
        </p:nvSpPr>
        <p:spPr>
          <a:xfrm>
            <a:off x="5303258" y="4681228"/>
            <a:ext cx="1928588" cy="586789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RESEAUX SOCIAUX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 Capsule </a:t>
            </a:r>
            <a:r>
              <a:rPr lang="fr-FR" sz="1050" b="1" dirty="0" err="1">
                <a:solidFill>
                  <a:schemeClr val="tx1"/>
                </a:solidFill>
                <a:latin typeface="Avenir Next LT Pro" panose="020B0504020202020204" pitchFamily="34" charset="0"/>
              </a:rPr>
              <a:t>video</a:t>
            </a:r>
            <a:endParaRPr lang="fr-FR" sz="1050" b="1" dirty="0">
              <a:solidFill>
                <a:schemeClr val="tx1"/>
              </a:solidFill>
              <a:latin typeface="Avenir Next LT Pro" panose="020B050402020202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54A42CAB-B8AE-3D8B-D567-F321A3123B4D}"/>
              </a:ext>
            </a:extLst>
          </p:cNvPr>
          <p:cNvSpPr txBox="1"/>
          <p:nvPr/>
        </p:nvSpPr>
        <p:spPr>
          <a:xfrm>
            <a:off x="2093744" y="2010314"/>
            <a:ext cx="800451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fr-FR" b="1" i="0" spc="600" dirty="0">
                <a:solidFill>
                  <a:srgbClr val="0D0D0D"/>
                </a:solidFill>
                <a:effectLst/>
                <a:highlight>
                  <a:srgbClr val="FFFFFF"/>
                </a:highlight>
                <a:latin typeface="Avenir Next LT Pro" panose="020B0504020202020204" pitchFamily="34" charset="0"/>
              </a:rPr>
              <a:t>Au cœur de notre mission : votre santé </a:t>
            </a:r>
            <a:endParaRPr lang="fr-FR" b="1" spc="600" dirty="0">
              <a:latin typeface="Avenir Next LT Pro" panose="020B0504020202020204" pitchFamily="34" charset="0"/>
            </a:endParaRPr>
          </a:p>
        </p:txBody>
      </p:sp>
      <p:sp>
        <p:nvSpPr>
          <p:cNvPr id="29" name="Rectangle : coins arrondis 28">
            <a:extLst>
              <a:ext uri="{FF2B5EF4-FFF2-40B4-BE49-F238E27FC236}">
                <a16:creationId xmlns:a16="http://schemas.microsoft.com/office/drawing/2014/main" id="{F96382D4-B7F4-8984-A0D8-0711A87D3AD6}"/>
              </a:ext>
            </a:extLst>
          </p:cNvPr>
          <p:cNvSpPr/>
          <p:nvPr/>
        </p:nvSpPr>
        <p:spPr>
          <a:xfrm>
            <a:off x="816761" y="2402804"/>
            <a:ext cx="10595094" cy="261834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dirty="0">
                <a:latin typeface="Avenir Next LT Pro" panose="020B0504020202020204" pitchFamily="34" charset="0"/>
              </a:rPr>
              <a:t>PROMESSES</a:t>
            </a:r>
          </a:p>
        </p:txBody>
      </p:sp>
      <p:sp>
        <p:nvSpPr>
          <p:cNvPr id="30" name="Rectangle : coins arrondis 29">
            <a:extLst>
              <a:ext uri="{FF2B5EF4-FFF2-40B4-BE49-F238E27FC236}">
                <a16:creationId xmlns:a16="http://schemas.microsoft.com/office/drawing/2014/main" id="{A31BD1A6-1433-57F8-452A-FD3316F45BD2}"/>
              </a:ext>
            </a:extLst>
          </p:cNvPr>
          <p:cNvSpPr/>
          <p:nvPr/>
        </p:nvSpPr>
        <p:spPr>
          <a:xfrm>
            <a:off x="6745123" y="58648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RENCONTRES  NUTRITION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In-store</a:t>
            </a:r>
          </a:p>
        </p:txBody>
      </p:sp>
      <p:sp>
        <p:nvSpPr>
          <p:cNvPr id="31" name="Rectangle : coins arrondis 30">
            <a:extLst>
              <a:ext uri="{FF2B5EF4-FFF2-40B4-BE49-F238E27FC236}">
                <a16:creationId xmlns:a16="http://schemas.microsoft.com/office/drawing/2014/main" id="{BB0194AE-9DF3-183F-DFF7-065261548AE1}"/>
              </a:ext>
            </a:extLst>
          </p:cNvPr>
          <p:cNvSpPr/>
          <p:nvPr/>
        </p:nvSpPr>
        <p:spPr>
          <a:xfrm>
            <a:off x="2297976" y="5886450"/>
            <a:ext cx="2763623" cy="746340"/>
          </a:xfrm>
          <a:prstGeom prst="roundRect">
            <a:avLst/>
          </a:prstGeom>
          <a:noFill/>
          <a:ln>
            <a:solidFill>
              <a:srgbClr val="23775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b="1" spc="600" dirty="0">
                <a:solidFill>
                  <a:schemeClr val="tx1"/>
                </a:solidFill>
                <a:latin typeface="Avenir Next LT Pro" panose="020B0504020202020204" pitchFamily="34" charset="0"/>
              </a:rPr>
              <a:t>PANIERS MARAICHER</a:t>
            </a:r>
          </a:p>
          <a:p>
            <a:pPr algn="ctr"/>
            <a:r>
              <a:rPr lang="fr-FR" sz="105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Recettes pour bien manger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DD5F3BFE-B05D-01A1-CE2D-AB6E59F002CE}"/>
              </a:ext>
            </a:extLst>
          </p:cNvPr>
          <p:cNvSpPr/>
          <p:nvPr/>
        </p:nvSpPr>
        <p:spPr>
          <a:xfrm rot="392611">
            <a:off x="8390033" y="4239537"/>
            <a:ext cx="2879124" cy="221977"/>
          </a:xfrm>
          <a:prstGeom prst="rect">
            <a:avLst/>
          </a:prstGeom>
          <a:solidFill>
            <a:srgbClr val="FBEC13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400" b="1" dirty="0">
                <a:solidFill>
                  <a:schemeClr val="tx1"/>
                </a:solidFill>
                <a:latin typeface="Avenir Next LT Pro" panose="020B0504020202020204" pitchFamily="34" charset="0"/>
              </a:rPr>
              <a:t>LANCEMENT JUIN 2024 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2B9C0CE8-AB1B-95FC-54C4-82FA535C78DD}"/>
              </a:ext>
            </a:extLst>
          </p:cNvPr>
          <p:cNvSpPr txBox="1"/>
          <p:nvPr/>
        </p:nvSpPr>
        <p:spPr>
          <a:xfrm>
            <a:off x="718231" y="5317257"/>
            <a:ext cx="2625559" cy="4478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Une gamme sous un label santé garantissant qualité et bénéfices nutritionnels.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37A5AF4A-9B77-0CAE-5AE4-7DB727773880}"/>
              </a:ext>
            </a:extLst>
          </p:cNvPr>
          <p:cNvSpPr txBox="1"/>
          <p:nvPr/>
        </p:nvSpPr>
        <p:spPr>
          <a:xfrm>
            <a:off x="3122095" y="5329463"/>
            <a:ext cx="2181164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 Des recettes hebdomadaires saines, faciles à préparer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13EB3A88-195A-598A-7B45-765DC5C37869}"/>
              </a:ext>
            </a:extLst>
          </p:cNvPr>
          <p:cNvSpPr txBox="1"/>
          <p:nvPr/>
        </p:nvSpPr>
        <p:spPr>
          <a:xfrm>
            <a:off x="5303258" y="5323629"/>
            <a:ext cx="1942608" cy="44460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ts val="900"/>
              </a:lnSpc>
            </a:pPr>
            <a:r>
              <a:rPr lang="fr-FR" sz="1100" b="0" i="0" dirty="0">
                <a:solidFill>
                  <a:srgbClr val="0D0D0D"/>
                </a:solidFill>
                <a:effectLst/>
                <a:latin typeface="Avenir Next LT Pro" panose="020B0504020202020204" pitchFamily="34" charset="0"/>
              </a:rPr>
              <a:t>Partager des conseils, astuces et informations nutritionnelles.</a:t>
            </a:r>
            <a:endParaRPr lang="fr-FR" sz="1100" dirty="0">
              <a:latin typeface="Avenir Next LT Pro" panose="020B0504020202020204" pitchFamily="34" charset="0"/>
            </a:endParaRP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C5FAEFA-401D-73E1-99BC-EED9D49ED166}"/>
              </a:ext>
            </a:extLst>
          </p:cNvPr>
          <p:cNvSpPr txBox="1"/>
          <p:nvPr/>
        </p:nvSpPr>
        <p:spPr>
          <a:xfrm>
            <a:off x="7470591" y="5307111"/>
            <a:ext cx="3898109" cy="32919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ts val="900"/>
              </a:lnSpc>
            </a:pPr>
            <a:r>
              <a:rPr lang="fr-FR" sz="1100" dirty="0">
                <a:solidFill>
                  <a:srgbClr val="0D0D0D"/>
                </a:solidFill>
                <a:latin typeface="Avenir Next LT Pro" panose="020B0504020202020204" pitchFamily="34" charset="0"/>
              </a:rPr>
              <a:t>Ressources dédiées pour éduquer et inspirer sur les sujets de nutrition, avec des experts comme des diététiciens.</a:t>
            </a:r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FED10D3-65C4-3014-046D-9BC99F8A92EF}"/>
              </a:ext>
            </a:extLst>
          </p:cNvPr>
          <p:cNvSpPr/>
          <p:nvPr/>
        </p:nvSpPr>
        <p:spPr>
          <a:xfrm>
            <a:off x="2287222" y="5830415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OFFRE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2934A29E-F954-6080-8B51-1C5256EED5E0}"/>
              </a:ext>
            </a:extLst>
          </p:cNvPr>
          <p:cNvSpPr/>
          <p:nvPr/>
        </p:nvSpPr>
        <p:spPr>
          <a:xfrm>
            <a:off x="6731583" y="5795276"/>
            <a:ext cx="2790701" cy="162451"/>
          </a:xfrm>
          <a:prstGeom prst="roundRect">
            <a:avLst/>
          </a:prstGeom>
          <a:solidFill>
            <a:srgbClr val="23775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200" dirty="0">
                <a:latin typeface="Avenir Next LT Pro" panose="020B0504020202020204" pitchFamily="34" charset="0"/>
              </a:rPr>
              <a:t>EVENEMENTS</a:t>
            </a:r>
          </a:p>
        </p:txBody>
      </p:sp>
      <p:sp>
        <p:nvSpPr>
          <p:cNvPr id="34" name="Titre 1">
            <a:extLst>
              <a:ext uri="{FF2B5EF4-FFF2-40B4-BE49-F238E27FC236}">
                <a16:creationId xmlns:a16="http://schemas.microsoft.com/office/drawing/2014/main" id="{9F3492F5-08CC-1AA1-9AE7-4362D03CA5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30208" y="394255"/>
            <a:ext cx="8442518" cy="1325514"/>
          </a:xfrm>
        </p:spPr>
        <p:txBody>
          <a:bodyPr/>
          <a:lstStyle/>
          <a:p>
            <a:pPr>
              <a:lnSpc>
                <a:spcPts val="5600"/>
              </a:lnSpc>
            </a:pPr>
            <a:r>
              <a:rPr lang="fr-FR" sz="4800" dirty="0">
                <a:solidFill>
                  <a:srgbClr val="237756"/>
                </a:solidFill>
                <a:latin typeface="Avenir Next LT Pro" panose="020B0504020202020204" pitchFamily="34" charset="0"/>
                <a:ea typeface="+mj-ea"/>
                <a:cs typeface="+mj-cs"/>
              </a:rPr>
              <a:t>Hub  			</a:t>
            </a:r>
            <a: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6600" b="1" i="0" u="none" strike="noStrike" kern="1200" cap="none" spc="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6600" b="1" i="0" u="none" strike="noStrike" kern="1200" cap="none" spc="600" normalizeH="0" baseline="0" noProof="0" dirty="0">
                <a:ln>
                  <a:noFill/>
                </a:ln>
                <a:solidFill>
                  <a:srgbClr val="237756"/>
                </a:solidFill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Nutrition Santé </a:t>
            </a:r>
            <a:endParaRPr lang="fr-FR" spc="600" dirty="0">
              <a:solidFill>
                <a:srgbClr val="237756"/>
              </a:solidFill>
              <a:latin typeface="Playfair Display" panose="00000500000000000000" pitchFamily="2" charset="0"/>
            </a:endParaRPr>
          </a:p>
        </p:txBody>
      </p:sp>
      <p:pic>
        <p:nvPicPr>
          <p:cNvPr id="42" name="Image 41">
            <a:extLst>
              <a:ext uri="{FF2B5EF4-FFF2-40B4-BE49-F238E27FC236}">
                <a16:creationId xmlns:a16="http://schemas.microsoft.com/office/drawing/2014/main" id="{F1C0CDF0-C68F-4ED1-00F8-32FED1D727F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21070" t="21681" r="61044" b="59294"/>
          <a:stretch/>
        </p:blipFill>
        <p:spPr>
          <a:xfrm>
            <a:off x="8263847" y="2531928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3" name="Image 42">
            <a:extLst>
              <a:ext uri="{FF2B5EF4-FFF2-40B4-BE49-F238E27FC236}">
                <a16:creationId xmlns:a16="http://schemas.microsoft.com/office/drawing/2014/main" id="{52BBEAD9-DB68-D957-34FE-437E33F3BCF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720" t="41194" r="80394" b="39781"/>
          <a:stretch/>
        </p:blipFill>
        <p:spPr>
          <a:xfrm>
            <a:off x="405509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pic>
        <p:nvPicPr>
          <p:cNvPr id="44" name="Image 43">
            <a:extLst>
              <a:ext uri="{FF2B5EF4-FFF2-40B4-BE49-F238E27FC236}">
                <a16:creationId xmlns:a16="http://schemas.microsoft.com/office/drawing/2014/main" id="{38F2165D-05AD-5D61-D421-7D3048FBE5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219636" y="2499129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73430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Texte 4">
            <a:extLst>
              <a:ext uri="{FF2B5EF4-FFF2-40B4-BE49-F238E27FC236}">
                <a16:creationId xmlns:a16="http://schemas.microsoft.com/office/drawing/2014/main" id="{1ACCED18-9CD4-8E32-7C52-06AF8A9630AA}"/>
              </a:ext>
            </a:extLst>
          </p:cNvPr>
          <p:cNvSpPr txBox="1"/>
          <p:nvPr/>
        </p:nvSpPr>
        <p:spPr>
          <a:xfrm>
            <a:off x="490917" y="128633"/>
            <a:ext cx="10278683" cy="24468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ts val="600"/>
              </a:spcAft>
              <a:defRPr/>
            </a:pPr>
            <a:r>
              <a:rPr kumimoji="0" lang="fr-FR" sz="6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Relais Offre  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b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</a:b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Avenir Next LT Pro" panose="020B0504020202020204" pitchFamily="34" charset="0"/>
                <a:ea typeface="+mj-ea"/>
                <a:cs typeface="+mj-cs"/>
              </a:rPr>
              <a:t> </a:t>
            </a:r>
            <a:endParaRPr lang="fr-FR" sz="3600" dirty="0">
              <a:latin typeface="Playfair Display" panose="00000500000000000000" pitchFamily="2" charset="0"/>
            </a:endParaRPr>
          </a:p>
          <a:p>
            <a:pPr marL="0" marR="0" lvl="0" indent="0" defTabSz="914400" eaLnBrk="0" fontAlgn="base" latinLnBrk="0" hangingPunct="0">
              <a:spcBef>
                <a:spcPct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endParaRPr kumimoji="0" lang="fr-FR" sz="60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Avenir Next LT Pro" panose="020B0504020202020204" pitchFamily="34" charset="0"/>
              <a:ea typeface="+mj-ea"/>
              <a:cs typeface="+mj-cs"/>
            </a:endParaRP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BBAD873A-A8B1-C888-71A0-CB8423CBB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9242" y="1434737"/>
            <a:ext cx="11591925" cy="529544"/>
          </a:xfrm>
        </p:spPr>
        <p:txBody>
          <a:bodyPr>
            <a:normAutofit fontScale="90000"/>
          </a:bodyPr>
          <a:lstStyle/>
          <a:p>
            <a:pPr algn="l">
              <a:lnSpc>
                <a:spcPts val="3000"/>
              </a:lnSpc>
            </a:pPr>
            <a:r>
              <a:rPr lang="fr-FR" dirty="0"/>
              <a:t>Mise en place d’un label « santé</a:t>
            </a:r>
            <a:r>
              <a:rPr lang="fr-FR" sz="3200" b="1" dirty="0"/>
              <a:t>»</a:t>
            </a:r>
            <a:br>
              <a:rPr lang="fr-FR" sz="3200" dirty="0"/>
            </a:br>
            <a:endParaRPr lang="fr-FR" dirty="0"/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8A82F950-A432-4AC6-3D6B-EBF595120C78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668919" y="1005114"/>
            <a:ext cx="11591925" cy="257628"/>
          </a:xfrm>
        </p:spPr>
        <p:txBody>
          <a:bodyPr/>
          <a:lstStyle/>
          <a:p>
            <a:pPr algn="l"/>
            <a:r>
              <a:rPr lang="fr-FR" dirty="0"/>
              <a:t>Le LABEL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FE93DAF3-115C-68F2-E6E6-B1B698CCD323}"/>
              </a:ext>
            </a:extLst>
          </p:cNvPr>
          <p:cNvSpPr txBox="1"/>
          <p:nvPr/>
        </p:nvSpPr>
        <p:spPr>
          <a:xfrm>
            <a:off x="490917" y="1785121"/>
            <a:ext cx="10626098" cy="96949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fr-FR" sz="1050" b="0" i="0" u="none" strike="noStrike" baseline="0" dirty="0">
              <a:latin typeface="Bebas Neue Pro"/>
            </a:endParaRPr>
          </a:p>
          <a:p>
            <a:endParaRPr lang="fr-FR" sz="1050" i="0" u="none" strike="noStrike" baseline="0" dirty="0">
              <a:latin typeface="Avenir Next LT Pro" panose="020B0504020202020204" pitchFamily="34" charset="0"/>
            </a:endParaRPr>
          </a:p>
          <a:p>
            <a:r>
              <a:rPr lang="fr-FR" sz="1050" i="0" u="none" strike="noStrike" baseline="0" dirty="0">
                <a:latin typeface="Avenir Next LT Pro" panose="020B0504020202020204" pitchFamily="34" charset="0"/>
              </a:rPr>
              <a:t> </a:t>
            </a:r>
            <a:r>
              <a:rPr lang="fr-FR" sz="1800" i="0" u="none" strike="noStrike" baseline="0" dirty="0">
                <a:latin typeface="Avenir Next LT Pro" panose="020B0504020202020204" pitchFamily="34" charset="0"/>
              </a:rPr>
              <a:t>Pour  permettre à nos clients  de mieux manger au quotidien, Supermarché Match améliore encore les recettes de ses produits préparés et cuisinés par nos pros. </a:t>
            </a:r>
            <a:endParaRPr lang="fr-FR" dirty="0">
              <a:latin typeface="Avenir Next LT Pro" panose="020B0504020202020204" pitchFamily="34" charset="0"/>
            </a:endParaRP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4653920-6A33-C2D5-2E59-D82D51634E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5176" b="97754" l="3320" r="96387">
                        <a14:foregroundMark x1="25488" y1="8105" x2="34473" y2="15137"/>
                        <a14:foregroundMark x1="34473" y1="15137" x2="34473" y2="15332"/>
                        <a14:foregroundMark x1="7324" y1="8301" x2="14258" y2="16309"/>
                        <a14:foregroundMark x1="48145" y1="7129" x2="52051" y2="16602"/>
                        <a14:foregroundMark x1="69434" y1="7520" x2="72656" y2="16113"/>
                        <a14:foregroundMark x1="90527" y1="7520" x2="90527" y2="17090"/>
                        <a14:foregroundMark x1="90527" y1="17090" x2="90527" y2="17090"/>
                        <a14:foregroundMark x1="53320" y1="5859" x2="46973" y2="5371"/>
                        <a14:foregroundMark x1="83105" y1="6641" x2="85352" y2="14258"/>
                        <a14:foregroundMark x1="85352" y1="14258" x2="93164" y2="14941"/>
                        <a14:foregroundMark x1="93164" y1="14941" x2="94238" y2="12500"/>
                        <a14:foregroundMark x1="15723" y1="7324" x2="5762" y2="6934"/>
                        <a14:foregroundMark x1="5762" y1="6934" x2="5664" y2="14453"/>
                        <a14:foregroundMark x1="5664" y1="14453" x2="5664" y2="14453"/>
                        <a14:foregroundMark x1="13672" y1="26953" x2="6055" y2="29688"/>
                        <a14:foregroundMark x1="6055" y1="29688" x2="10352" y2="35156"/>
                        <a14:foregroundMark x1="10352" y1="35156" x2="13672" y2="33691"/>
                        <a14:foregroundMark x1="35938" y1="28613" x2="27637" y2="28223"/>
                        <a14:foregroundMark x1="27637" y1="28223" x2="33789" y2="32129"/>
                        <a14:foregroundMark x1="33789" y1="32129" x2="33984" y2="30762"/>
                        <a14:foregroundMark x1="53320" y1="30859" x2="46289" y2="27539"/>
                        <a14:foregroundMark x1="46289" y1="27539" x2="50879" y2="36328"/>
                        <a14:foregroundMark x1="50879" y1="36328" x2="54980" y2="32227"/>
                        <a14:foregroundMark x1="45313" y1="34180" x2="48242" y2="37402"/>
                        <a14:foregroundMark x1="28223" y1="24414" x2="28223" y2="24414"/>
                        <a14:foregroundMark x1="11816" y1="25000" x2="9570" y2="24707"/>
                        <a14:foregroundMark x1="16406" y1="26465" x2="6836" y2="24902"/>
                        <a14:foregroundMark x1="9375" y1="23535" x2="14453" y2="24414"/>
                        <a14:foregroundMark x1="17188" y1="27148" x2="14746" y2="25977"/>
                        <a14:foregroundMark x1="53809" y1="27441" x2="50195" y2="34961"/>
                        <a14:foregroundMark x1="50195" y1="34961" x2="46973" y2="30078"/>
                        <a14:foregroundMark x1="42871" y1="33789" x2="44727" y2="30078"/>
                        <a14:foregroundMark x1="41406" y1="31738" x2="41406" y2="33789"/>
                        <a14:foregroundMark x1="67578" y1="28418" x2="74121" y2="35645"/>
                        <a14:foregroundMark x1="84082" y1="26367" x2="93262" y2="35742"/>
                        <a14:foregroundMark x1="93262" y1="27344" x2="84570" y2="25488"/>
                        <a14:foregroundMark x1="82422" y1="29590" x2="82129" y2="33008"/>
                        <a14:foregroundMark x1="87793" y1="24707" x2="81738" y2="28809"/>
                        <a14:foregroundMark x1="94922" y1="27148" x2="88477" y2="24707"/>
                        <a14:foregroundMark x1="87500" y1="24219" x2="89844" y2="23730"/>
                        <a14:foregroundMark x1="96387" y1="29785" x2="90527" y2="24609"/>
                        <a14:foregroundMark x1="90527" y1="24609" x2="83398" y2="25195"/>
                        <a14:foregroundMark x1="83398" y1="25195" x2="83398" y2="25195"/>
                        <a14:foregroundMark x1="92676" y1="48145" x2="84863" y2="53809"/>
                        <a14:foregroundMark x1="70410" y1="45898" x2="65137" y2="53516"/>
                        <a14:foregroundMark x1="65137" y1="53516" x2="65137" y2="53516"/>
                        <a14:foregroundMark x1="54785" y1="48145" x2="48438" y2="54590"/>
                        <a14:foregroundMark x1="33301" y1="46191" x2="25781" y2="52637"/>
                        <a14:foregroundMark x1="25781" y1="52637" x2="25781" y2="52832"/>
                        <a14:foregroundMark x1="14941" y1="47949" x2="7422" y2="54688"/>
                        <a14:foregroundMark x1="7422" y1="54688" x2="7813" y2="55078"/>
                        <a14:foregroundMark x1="15137" y1="65332" x2="4883" y2="73340"/>
                        <a14:foregroundMark x1="35547" y1="67480" x2="24512" y2="71680"/>
                        <a14:foregroundMark x1="53516" y1="67188" x2="45020" y2="73047"/>
                        <a14:foregroundMark x1="75391" y1="66504" x2="60938" y2="72656"/>
                        <a14:foregroundMark x1="93945" y1="67773" x2="83691" y2="74023"/>
                        <a14:foregroundMark x1="95605" y1="86035" x2="88770" y2="90527"/>
                        <a14:foregroundMark x1="88770" y1="90527" x2="82129" y2="91406"/>
                        <a14:foregroundMark x1="74414" y1="85547" x2="63281" y2="91895"/>
                        <a14:foregroundMark x1="63281" y1="91895" x2="60645" y2="91406"/>
                        <a14:foregroundMark x1="77539" y1="89453" x2="77344" y2="91211"/>
                        <a14:foregroundMark x1="71973" y1="96094" x2="68457" y2="97754"/>
                        <a14:foregroundMark x1="52832" y1="87012" x2="46680" y2="94434"/>
                        <a14:foregroundMark x1="33496" y1="85645" x2="25684" y2="92676"/>
                        <a14:foregroundMark x1="16406" y1="85645" x2="7324" y2="93164"/>
                        <a14:foregroundMark x1="87500" y1="63867" x2="89746" y2="63867"/>
                        <a14:foregroundMark x1="87012" y1="62891" x2="90039" y2="62891"/>
                        <a14:foregroundMark x1="85352" y1="64551" x2="80957" y2="67676"/>
                        <a14:foregroundMark x1="85156" y1="63770" x2="83594" y2="64063"/>
                        <a14:foregroundMark x1="13281" y1="44434" x2="6348" y2="45605"/>
                        <a14:foregroundMark x1="6348" y1="45605" x2="6348" y2="45898"/>
                        <a14:foregroundMark x1="5371" y1="45996" x2="3320" y2="53711"/>
                        <a14:foregroundMark x1="3320" y1="53711" x2="3418" y2="54297"/>
                        <a14:foregroundMark x1="13281" y1="44434" x2="17383" y2="48340"/>
                        <a14:foregroundMark x1="53125" y1="65527" x2="54297" y2="72559"/>
                        <a14:foregroundMark x1="54297" y1="72559" x2="54297" y2="72559"/>
                        <a14:foregroundMark x1="47168" y1="64063" x2="43750" y2="65527"/>
                        <a14:foregroundMark x1="18164" y1="48633" x2="17383" y2="47461"/>
                        <a14:foregroundMark x1="14941" y1="64551" x2="11816" y2="63574"/>
                        <a14:foregroundMark x1="10840" y1="63281" x2="9375" y2="63281"/>
                        <a14:foregroundMark x1="9863" y1="63281" x2="6445" y2="63281"/>
                        <a14:foregroundMark x1="4883" y1="66016" x2="4883" y2="66797"/>
                        <a14:foregroundMark x1="17188" y1="66211" x2="16113" y2="64844"/>
                        <a14:backgroundMark x1="39160" y1="16699" x2="41016" y2="31738"/>
                        <a14:backgroundMark x1="38867" y1="16895" x2="38867" y2="22559"/>
                      </a14:backgroundRemoval>
                    </a14:imgEffect>
                  </a14:imgLayer>
                </a14:imgProps>
              </a:ext>
            </a:extLst>
          </a:blip>
          <a:srcRect l="1623" t="60870" r="80491" b="20105"/>
          <a:stretch/>
        </p:blipFill>
        <p:spPr>
          <a:xfrm>
            <a:off x="10271005" y="178851"/>
            <a:ext cx="997189" cy="1060648"/>
          </a:xfrm>
          <a:prstGeom prst="rect">
            <a:avLst/>
          </a:prstGeom>
          <a:ln>
            <a:noFill/>
          </a:ln>
          <a:effectLst>
            <a:outerShdw blurRad="177800" dist="38100" dir="2700000" sx="104000" sy="104000" algn="tl" rotWithShape="0">
              <a:prstClr val="black">
                <a:alpha val="19000"/>
              </a:prstClr>
            </a:outerShdw>
          </a:effectLst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5C7D29F1-C62B-8AB8-F735-45184896201B}"/>
              </a:ext>
            </a:extLst>
          </p:cNvPr>
          <p:cNvSpPr txBox="1"/>
          <p:nvPr/>
        </p:nvSpPr>
        <p:spPr>
          <a:xfrm>
            <a:off x="490917" y="2919230"/>
            <a:ext cx="7073801" cy="281032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000" i="0" u="none" strike="noStrike" baseline="0" dirty="0">
                <a:latin typeface="Avenir Next LT Pro" panose="020B0504020202020204" pitchFamily="34" charset="0"/>
              </a:rPr>
              <a:t>Charte à respecter pour le label « Bon pour moi »</a:t>
            </a:r>
          </a:p>
          <a:p>
            <a:pPr>
              <a:lnSpc>
                <a:spcPct val="150000"/>
              </a:lnSpc>
            </a:pPr>
            <a:r>
              <a:rPr lang="fr-FR" sz="2000" i="0" u="none" strike="noStrike" baseline="0" dirty="0">
                <a:latin typeface="Avenir Next LT Pro" panose="020B0504020202020204" pitchFamily="34" charset="0"/>
              </a:rPr>
              <a:t>&gt;&gt;Bénéficient d’un </a:t>
            </a:r>
            <a:r>
              <a:rPr lang="fr-FR" sz="2000" b="1" i="0" u="none" strike="noStrike" baseline="0" dirty="0">
                <a:latin typeface="Avenir Next LT Pro" panose="020B0504020202020204" pitchFamily="34" charset="0"/>
              </a:rPr>
              <a:t>NUTRI SCORE A OU B 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Avenir Next LT Pro" panose="020B0504020202020204" pitchFamily="34" charset="0"/>
              </a:rPr>
              <a:t>&gt;&gt; Ne dépassent pas </a:t>
            </a:r>
            <a:r>
              <a:rPr lang="fr-FR" sz="2000" b="1" dirty="0">
                <a:latin typeface="Avenir Next LT Pro" panose="020B0504020202020204" pitchFamily="34" charset="0"/>
              </a:rPr>
              <a:t>600 KCAL/PORTION</a:t>
            </a:r>
          </a:p>
          <a:p>
            <a:pPr>
              <a:lnSpc>
                <a:spcPct val="150000"/>
              </a:lnSpc>
            </a:pPr>
            <a:r>
              <a:rPr lang="fr-FR" sz="2000" dirty="0">
                <a:latin typeface="Avenir Next LT Pro" panose="020B0504020202020204" pitchFamily="34" charset="0"/>
              </a:rPr>
              <a:t>&gt;&gt;Sont équilibrés dans leur apport en </a:t>
            </a:r>
            <a:r>
              <a:rPr lang="fr-FR" sz="2000" b="1" dirty="0">
                <a:latin typeface="Avenir Next LT Pro" panose="020B0504020202020204" pitchFamily="34" charset="0"/>
              </a:rPr>
              <a:t>PROTÉINES, ET OU FÉCULENTS ET LÉGUMES</a:t>
            </a:r>
            <a:br>
              <a:rPr lang="fr-FR" sz="2000" dirty="0">
                <a:latin typeface="Avenir Next LT Pro" panose="020B0504020202020204" pitchFamily="34" charset="0"/>
              </a:rPr>
            </a:br>
            <a:r>
              <a:rPr lang="fr-FR" sz="2000" dirty="0">
                <a:latin typeface="Avenir Next LT Pro" panose="020B0504020202020204" pitchFamily="34" charset="0"/>
              </a:rPr>
              <a:t>&gt;&gt;Ont un apport en </a:t>
            </a:r>
            <a:r>
              <a:rPr lang="fr-FR" sz="2000" b="1" dirty="0">
                <a:latin typeface="Avenir Next LT Pro" panose="020B0504020202020204" pitchFamily="34" charset="0"/>
              </a:rPr>
              <a:t>SEL RÉDUIT</a:t>
            </a:r>
          </a:p>
        </p:txBody>
      </p:sp>
    </p:spTree>
    <p:extLst>
      <p:ext uri="{BB962C8B-B14F-4D97-AF65-F5344CB8AC3E}">
        <p14:creationId xmlns:p14="http://schemas.microsoft.com/office/powerpoint/2010/main" val="5716829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6150FB0C-0473-04B8-0456-E980B4EAC4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44677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C77AD1DF-BC3C-BD6D-E015-814F4A3321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1438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D8F782B3-0CCF-E836-0692-2FD098F166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296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96D18D34-4AA0-90A6-5B84-5115916D3B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03469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BFE895F-ADD9-A851-7901-2B9555924E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655903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BC93CA0E-7553-15C0-ED10-4C7131CEA4AD}"/>
              </a:ext>
            </a:extLst>
          </p:cNvPr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rgbClr val="000000"/>
          </a:solidFill>
        </p:spPr>
        <p:style>
          <a:lnRef idx="2">
            <a:schemeClr val="dk1">
              <a:shade val="15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4C3AF3E4-5EA7-F507-03E9-4B2CBBC828A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8607" y="0"/>
            <a:ext cx="4834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4859453"/>
      </p:ext>
    </p:extLst>
  </p:cSld>
  <p:clrMapOvr>
    <a:masterClrMapping/>
  </p:clrMapOvr>
</p:sld>
</file>

<file path=ppt/theme/theme1.xml><?xml version="1.0" encoding="utf-8"?>
<a:theme xmlns:a="http://schemas.openxmlformats.org/drawingml/2006/main" name="1_Thème LNB">
  <a:themeElements>
    <a:clrScheme name="Le nouveau belier">
      <a:dk1>
        <a:srgbClr val="2E2E2E"/>
      </a:dk1>
      <a:lt1>
        <a:srgbClr val="FFFFFF"/>
      </a:lt1>
      <a:dk2>
        <a:srgbClr val="9C896A"/>
      </a:dk2>
      <a:lt2>
        <a:srgbClr val="EDE7E3"/>
      </a:lt2>
      <a:accent1>
        <a:srgbClr val="D8117D"/>
      </a:accent1>
      <a:accent2>
        <a:srgbClr val="FCE828"/>
      </a:accent2>
      <a:accent3>
        <a:srgbClr val="D5D5D5"/>
      </a:accent3>
      <a:accent4>
        <a:srgbClr val="00D06C"/>
      </a:accent4>
      <a:accent5>
        <a:srgbClr val="FD8000"/>
      </a:accent5>
      <a:accent6>
        <a:srgbClr val="B700F2"/>
      </a:accent6>
      <a:hlink>
        <a:srgbClr val="D8117D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LNB_Presentation_template" id="{93AE758A-9B99-3E4F-8DEB-DD88F90A7A3B}" vid="{8BA648CC-0D2E-AA45-B39D-36E46C307F08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LNB_MATCH_point_hebdo_1804</Template>
  <TotalTime>13484</TotalTime>
  <Words>836</Words>
  <Application>Microsoft Office PowerPoint</Application>
  <PresentationFormat>Grand écran</PresentationFormat>
  <Paragraphs>118</Paragraphs>
  <Slides>27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10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27</vt:i4>
      </vt:variant>
    </vt:vector>
  </HeadingPairs>
  <TitlesOfParts>
    <vt:vector size="38" baseType="lpstr">
      <vt:lpstr>Bebas Neue Pro</vt:lpstr>
      <vt:lpstr>Avenir Next LT Pro</vt:lpstr>
      <vt:lpstr>Police système Courant</vt:lpstr>
      <vt:lpstr>Wingdings</vt:lpstr>
      <vt:lpstr>Playfair Display</vt:lpstr>
      <vt:lpstr>Georgia</vt:lpstr>
      <vt:lpstr>Cambria</vt:lpstr>
      <vt:lpstr>Arial</vt:lpstr>
      <vt:lpstr>Calibri</vt:lpstr>
      <vt:lpstr>Tahoma</vt:lpstr>
      <vt:lpstr>1_Thème LNB</vt:lpstr>
      <vt:lpstr>Hub  Nutrition Santé </vt:lpstr>
      <vt:lpstr>Hub       Nutrition Santé </vt:lpstr>
      <vt:lpstr>Mise en place d’un label « santé» 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Magazine ‘santé’ Match présent gratuitement en magasin  ou possibilité de le vendre  =&gt; prix de vente symbolique 1€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Partager des conseils, astuces et informations nutritionnelles.  </vt:lpstr>
      <vt:lpstr>Partager des conseils, astuces et informations nutritionnelles.  </vt:lpstr>
      <vt:lpstr>Partager des conseils, astuces et informations nutritionnelles.  </vt:lpstr>
      <vt:lpstr>Hub       Nutrition Santé 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LNB x MATCH</dc:title>
  <dc:subject/>
  <dc:creator>Antoine Jubert</dc:creator>
  <cp:keywords/>
  <dc:description/>
  <cp:lastModifiedBy>Antoine Jubert</cp:lastModifiedBy>
  <cp:revision>115</cp:revision>
  <cp:lastPrinted>2022-07-05T07:32:58Z</cp:lastPrinted>
  <dcterms:created xsi:type="dcterms:W3CDTF">2023-04-17T13:19:25Z</dcterms:created>
  <dcterms:modified xsi:type="dcterms:W3CDTF">2024-05-14T05:35:08Z</dcterms:modified>
  <cp:category/>
</cp:coreProperties>
</file>