
<file path=[Content_Types].xml><?xml version="1.0" encoding="utf-8"?>
<Types xmlns="http://schemas.openxmlformats.org/package/2006/content-types">
  <Default Extension="fntdata" ContentType="application/x-fontdata"/>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3"/>
  </p:notesMasterIdLst>
  <p:sldIdLst>
    <p:sldId id="285" r:id="rId2"/>
    <p:sldId id="1648" r:id="rId3"/>
    <p:sldId id="1777" r:id="rId4"/>
    <p:sldId id="1907" r:id="rId5"/>
    <p:sldId id="1943" r:id="rId6"/>
    <p:sldId id="1944" r:id="rId7"/>
    <p:sldId id="1853" r:id="rId8"/>
    <p:sldId id="1915" r:id="rId9"/>
    <p:sldId id="1852" r:id="rId10"/>
    <p:sldId id="1946" r:id="rId11"/>
    <p:sldId id="1913" r:id="rId12"/>
    <p:sldId id="1927" r:id="rId13"/>
    <p:sldId id="1928" r:id="rId14"/>
    <p:sldId id="1929" r:id="rId15"/>
    <p:sldId id="1935" r:id="rId16"/>
    <p:sldId id="1933" r:id="rId17"/>
    <p:sldId id="1930" r:id="rId18"/>
    <p:sldId id="1918" r:id="rId19"/>
    <p:sldId id="1941" r:id="rId20"/>
    <p:sldId id="1947" r:id="rId21"/>
    <p:sldId id="1945" r:id="rId22"/>
  </p:sldIdLst>
  <p:sldSz cx="12192000" cy="6858000"/>
  <p:notesSz cx="6858000" cy="9144000"/>
  <p:embeddedFontLst>
    <p:embeddedFont>
      <p:font typeface="Avenir Next LT Pro" panose="020B0504020202020204" pitchFamily="34" charset="0"/>
      <p:regular r:id="rId24"/>
      <p:bold r:id="rId25"/>
      <p:italic r:id="rId26"/>
      <p:boldItalic r:id="rId27"/>
    </p:embeddedFont>
    <p:embeddedFont>
      <p:font typeface="Calibri" panose="020F0502020204030204" pitchFamily="34" charset="0"/>
      <p:regular r:id="rId28"/>
      <p:bold r:id="rId29"/>
      <p:italic r:id="rId30"/>
      <p:boldItalic r:id="rId31"/>
    </p:embeddedFont>
    <p:embeddedFont>
      <p:font typeface="Helvetica" panose="020B0604020202020204" pitchFamily="34" charset="0"/>
      <p:regular r:id="rId32"/>
      <p:bold r:id="rId33"/>
      <p:italic r:id="rId34"/>
      <p:boldItalic r:id="rId35"/>
    </p:embeddedFont>
    <p:embeddedFont>
      <p:font typeface="Playfair Display" panose="00000500000000000000" pitchFamily="2" charset="0"/>
      <p:regular r:id="rId36"/>
      <p:bold r:id="rId37"/>
      <p:italic r:id="rId38"/>
      <p:boldItalic r:id="rId3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9112"/>
    <a:srgbClr val="F79646"/>
    <a:srgbClr val="FFE500"/>
    <a:srgbClr val="4BACC6"/>
    <a:srgbClr val="000000"/>
    <a:srgbClr val="FFFFFF"/>
    <a:srgbClr val="9BBB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76732" autoAdjust="0"/>
  </p:normalViewPr>
  <p:slideViewPr>
    <p:cSldViewPr snapToGrid="0">
      <p:cViewPr varScale="1">
        <p:scale>
          <a:sx n="75" d="100"/>
          <a:sy n="75" d="100"/>
        </p:scale>
        <p:origin x="90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2739E8-320B-4B24-B6E7-53685F788636}" type="datetimeFigureOut">
              <a:rPr lang="fr-FR" smtClean="0"/>
              <a:t>17/04/2023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DF6B8D-5D64-42DE-A4E0-C419793CDBAD}" type="slidenum">
              <a:rPr lang="fr-FR" smtClean="0"/>
              <a:t>‹N°›</a:t>
            </a:fld>
            <a:endParaRPr lang="fr-FR"/>
          </a:p>
        </p:txBody>
      </p:sp>
    </p:spTree>
    <p:extLst>
      <p:ext uri="{BB962C8B-B14F-4D97-AF65-F5344CB8AC3E}">
        <p14:creationId xmlns:p14="http://schemas.microsoft.com/office/powerpoint/2010/main" val="814665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73DF6B8D-5D64-42DE-A4E0-C419793CDBAD}" type="slidenum">
              <a:rPr lang="fr-FR" smtClean="0"/>
              <a:t>15</a:t>
            </a:fld>
            <a:endParaRPr lang="fr-FR"/>
          </a:p>
        </p:txBody>
      </p:sp>
    </p:spTree>
    <p:extLst>
      <p:ext uri="{BB962C8B-B14F-4D97-AF65-F5344CB8AC3E}">
        <p14:creationId xmlns:p14="http://schemas.microsoft.com/office/powerpoint/2010/main" val="578896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3D9C152-1E26-4F05-B6D8-64339A8ABC77}" type="slidenum">
              <a:rPr lang="fr-FR" smtClean="0"/>
              <a:t>21</a:t>
            </a:fld>
            <a:endParaRPr lang="fr-FR"/>
          </a:p>
        </p:txBody>
      </p:sp>
    </p:spTree>
    <p:extLst>
      <p:ext uri="{BB962C8B-B14F-4D97-AF65-F5344CB8AC3E}">
        <p14:creationId xmlns:p14="http://schemas.microsoft.com/office/powerpoint/2010/main" val="449131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media" Target="../media/media1.mov"/><Relationship Id="rId2" Type="http://schemas.openxmlformats.org/officeDocument/2006/relationships/video" Target="NULL" TargetMode="Externa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dirty="0"/>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dirty="0"/>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spTree>
    <p:extLst>
      <p:ext uri="{BB962C8B-B14F-4D97-AF65-F5344CB8AC3E}">
        <p14:creationId xmlns:p14="http://schemas.microsoft.com/office/powerpoint/2010/main" val="291861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17/04/2023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410833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dirty="0"/>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C89AA29-A18B-45E6-A6DD-E693AF6AAD3A}" type="datetimeFigureOut">
              <a:rPr lang="de-DE" smtClean="0"/>
              <a:pPr/>
              <a:t>17.04.2023</a:t>
            </a:fld>
            <a:endParaRPr lang="de-DE" dirty="0"/>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81913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Metro title sheet 1">
    <p:spTree>
      <p:nvGrpSpPr>
        <p:cNvPr id="1" name=""/>
        <p:cNvGrpSpPr/>
        <p:nvPr/>
      </p:nvGrpSpPr>
      <p:grpSpPr>
        <a:xfrm>
          <a:off x="0" y="0"/>
          <a:ext cx="0" cy="0"/>
          <a:chOff x="0" y="0"/>
          <a:chExt cx="0" cy="0"/>
        </a:xfrm>
      </p:grpSpPr>
      <p:pic>
        <p:nvPicPr>
          <p:cNvPr id="3" name="A9175AA6">
            <a:hlinkClick r:id="" action="ppaction://media"/>
            <a:extLst>
              <a:ext uri="{FF2B5EF4-FFF2-40B4-BE49-F238E27FC236}">
                <a16:creationId xmlns:a16="http://schemas.microsoft.com/office/drawing/2014/main" id="{E24F9F2A-00B0-D4CB-E0F8-B595F497C3E7}"/>
              </a:ext>
            </a:extLst>
          </p:cNvPr>
          <p:cNvPicPr>
            <a:picLocks noChangeAspect="1"/>
          </p:cNvPicPr>
          <p:nvPr userDrawn="1">
            <a:videoFile r:link="rId2"/>
            <p:extLst>
              <p:ext uri="{DAA4B4D4-6D71-4841-9C94-3DE7FCFB9230}">
                <p14:media xmlns:p14="http://schemas.microsoft.com/office/powerpoint/2010/main" r:embed="rId3">
                  <p14:trim st="8407" end="3742"/>
                </p14:media>
              </p:ext>
            </p:extLst>
          </p:nvPr>
        </p:nvPicPr>
        <p:blipFill rotWithShape="1">
          <a:blip r:embed="rId5"/>
          <a:srcRect t="14375"/>
          <a:stretch>
            <a:fillRect/>
          </a:stretch>
        </p:blipFill>
        <p:spPr>
          <a:xfrm flipH="1">
            <a:off x="6626" y="0"/>
            <a:ext cx="12185374" cy="5868955"/>
          </a:xfrm>
          <a:prstGeom prst="rect">
            <a:avLst/>
          </a:prstGeom>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TITRE PAGE</a:t>
            </a:r>
            <a:br>
              <a:rPr lang="de-DE" dirty="0"/>
            </a:br>
            <a:r>
              <a:rPr lang="de-DE" dirty="0"/>
              <a:t>VERSION 1</a:t>
            </a:r>
          </a:p>
        </p:txBody>
      </p:sp>
      <p:pic>
        <p:nvPicPr>
          <p:cNvPr id="8" name="Image 7">
            <a:extLst>
              <a:ext uri="{FF2B5EF4-FFF2-40B4-BE49-F238E27FC236}">
                <a16:creationId xmlns:a16="http://schemas.microsoft.com/office/drawing/2014/main" id="{5540E1F1-B57D-E808-A006-19B557F17C5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21222" y="2319667"/>
            <a:ext cx="1749556" cy="1493523"/>
          </a:xfrm>
          <a:prstGeom prst="rect">
            <a:avLst/>
          </a:prstGeom>
        </p:spPr>
      </p:pic>
    </p:spTree>
    <p:custDataLst>
      <p:tags r:id="rId1"/>
    </p:custDataLst>
    <p:extLst>
      <p:ext uri="{BB962C8B-B14F-4D97-AF65-F5344CB8AC3E}">
        <p14:creationId xmlns:p14="http://schemas.microsoft.com/office/powerpoint/2010/main" val="411198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8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ellow background">
    <p:bg>
      <p:bgPr>
        <a:solidFill>
          <a:srgbClr val="FFE500"/>
        </a:solidFill>
        <a:effectLst/>
      </p:bgPr>
    </p:bg>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dirty="0"/>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dirty="0"/>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dirty="0"/>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01</a:t>
            </a:r>
          </a:p>
        </p:txBody>
      </p:sp>
    </p:spTree>
    <p:custDataLst>
      <p:tags r:id="rId1"/>
    </p:custDataLst>
    <p:extLst>
      <p:ext uri="{BB962C8B-B14F-4D97-AF65-F5344CB8AC3E}">
        <p14:creationId xmlns:p14="http://schemas.microsoft.com/office/powerpoint/2010/main" val="1350967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CA Metro" panose="00000500000000000000" pitchFamily="2" charset="0"/>
              </a:defRPr>
            </a:lvl1pPr>
          </a:lstStyle>
          <a:p>
            <a:r>
              <a:rPr lang="en-US" dirty="0"/>
              <a:t>Click on the icon to add a picture</a:t>
            </a:r>
            <a:endParaRPr lang="de-DE" dirty="0"/>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dirty="0"/>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dirty="0"/>
              <a:t>01</a:t>
            </a:r>
          </a:p>
        </p:txBody>
      </p:sp>
    </p:spTree>
    <p:custDataLst>
      <p:tags r:id="rId1"/>
    </p:custDataLst>
    <p:extLst>
      <p:ext uri="{BB962C8B-B14F-4D97-AF65-F5344CB8AC3E}">
        <p14:creationId xmlns:p14="http://schemas.microsoft.com/office/powerpoint/2010/main" val="2154632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dirty="0"/>
              <a:t>Cliquez sur 'insérer' dans la barre de menu, puis sur 'photos' pour insérer une image.</a:t>
            </a:r>
            <a:endParaRPr lang="de-DE" dirty="0"/>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dirty="0"/>
              <a:t>TITRE PAGE</a:t>
            </a:r>
            <a:br>
              <a:rPr lang="de-DE" dirty="0"/>
            </a:br>
            <a:r>
              <a:rPr lang="de-DE" dirty="0"/>
              <a:t>VERSION 2</a:t>
            </a:r>
          </a:p>
        </p:txBody>
      </p:sp>
      <p:pic>
        <p:nvPicPr>
          <p:cNvPr id="8" name="Image 7" descr="Une image contenant noir, signe, assiette, horloge&#10;&#10;Description générée automatiquement">
            <a:extLst>
              <a:ext uri="{FF2B5EF4-FFF2-40B4-BE49-F238E27FC236}">
                <a16:creationId xmlns:a16="http://schemas.microsoft.com/office/drawing/2014/main" id="{6F117F6A-BD13-47F0-AD29-3FF47989B8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405058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dirty="0"/>
              <a:t>TITRE PAGE</a:t>
            </a:r>
            <a:br>
              <a:rPr lang="de-DE" dirty="0"/>
            </a:br>
            <a:r>
              <a:rPr lang="de-DE" dirty="0"/>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3803024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hasCustomPrompt="1"/>
          </p:nvPr>
        </p:nvSpPr>
        <p:spPr>
          <a:xfrm>
            <a:off x="1606163" y="2162779"/>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CA Metro Black" panose="00000A00000000000000" pitchFamily="2" charset="0"/>
              </a:defRPr>
            </a:lvl1pPr>
          </a:lstStyle>
          <a:p>
            <a:pPr lvl="0"/>
            <a:r>
              <a:rPr lang="de-DE" dirty="0"/>
              <a:t>MERCI !</a:t>
            </a:r>
          </a:p>
        </p:txBody>
      </p:sp>
      <p:pic>
        <p:nvPicPr>
          <p:cNvPr id="7" name="Image 6" descr="Une image contenant noir, signe, assiette, horloge&#10;&#10;Description générée automatiquement">
            <a:extLst>
              <a:ext uri="{FF2B5EF4-FFF2-40B4-BE49-F238E27FC236}">
                <a16:creationId xmlns:a16="http://schemas.microsoft.com/office/drawing/2014/main" id="{FF53AB69-FF49-48C3-98D8-2CFB9021D2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208"/>
          <a:stretch/>
        </p:blipFill>
        <p:spPr>
          <a:xfrm>
            <a:off x="5278790" y="4877963"/>
            <a:ext cx="1634420" cy="516997"/>
          </a:xfrm>
          <a:prstGeom prst="rect">
            <a:avLst/>
          </a:prstGeom>
        </p:spPr>
      </p:pic>
    </p:spTree>
    <p:custDataLst>
      <p:tags r:id="rId1"/>
    </p:custDataLst>
    <p:extLst>
      <p:ext uri="{BB962C8B-B14F-4D97-AF65-F5344CB8AC3E}">
        <p14:creationId xmlns:p14="http://schemas.microsoft.com/office/powerpoint/2010/main" val="3139376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42573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dirty="0"/>
              <a:t>TITRE </a:t>
            </a:r>
            <a:r>
              <a:rPr lang="de-DE" dirty="0" err="1"/>
              <a:t>ca</a:t>
            </a:r>
            <a:r>
              <a:rPr lang="de-DE" dirty="0"/>
              <a:t> </a:t>
            </a:r>
            <a:r>
              <a:rPr lang="de-DE" dirty="0" err="1"/>
              <a:t>metro</a:t>
            </a:r>
            <a:r>
              <a:rPr lang="de-DE" dirty="0"/>
              <a:t> extra </a:t>
            </a:r>
            <a:r>
              <a:rPr lang="de-DE" dirty="0" err="1"/>
              <a:t>bold</a:t>
            </a:r>
            <a:r>
              <a:rPr lang="de-DE" dirty="0"/>
              <a: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dirty="0"/>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dirty="0" err="1"/>
              <a:t>Titre</a:t>
            </a:r>
            <a:r>
              <a:rPr lang="de-DE" dirty="0"/>
              <a:t> 1</a:t>
            </a:r>
          </a:p>
          <a:p>
            <a:pPr lvl="1"/>
            <a:r>
              <a:rPr lang="de-DE" dirty="0" err="1"/>
              <a:t>Titre</a:t>
            </a:r>
            <a:r>
              <a:rPr lang="de-DE" dirty="0"/>
              <a:t> 2</a:t>
            </a:r>
          </a:p>
          <a:p>
            <a:pPr lvl="2"/>
            <a:r>
              <a:rPr lang="de-DE" dirty="0" err="1"/>
              <a:t>Titre</a:t>
            </a:r>
            <a:r>
              <a:rPr lang="de-DE" dirty="0"/>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a:t>Confidentiel|   </a:t>
            </a:r>
            <a:fld id="{FC89AA29-A18B-45E6-A6DD-E693AF6AAD3A}" type="datetimeFigureOut">
              <a:rPr lang="de-DE" smtClean="0"/>
              <a:pPr/>
              <a:t>17.04.2023</a:t>
            </a:fld>
            <a:endParaRPr lang="de-DE" dirty="0"/>
          </a:p>
        </p:txBody>
      </p:sp>
    </p:spTree>
    <p:custDataLst>
      <p:tags r:id="rId12"/>
    </p:custDataLst>
    <p:extLst>
      <p:ext uri="{BB962C8B-B14F-4D97-AF65-F5344CB8AC3E}">
        <p14:creationId xmlns:p14="http://schemas.microsoft.com/office/powerpoint/2010/main" val="23259628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81" r:id="rId3"/>
    <p:sldLayoutId id="2147483674" r:id="rId4"/>
    <p:sldLayoutId id="2147483676" r:id="rId5"/>
    <p:sldLayoutId id="2147483668" r:id="rId6"/>
    <p:sldLayoutId id="2147483669" r:id="rId7"/>
    <p:sldLayoutId id="2147483670" r:id="rId8"/>
    <p:sldLayoutId id="2147483672" r:id="rId9"/>
    <p:sldLayoutId id="2147483682" r:id="rId10"/>
  </p:sldLayoutIdLst>
  <p:hf hd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1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0.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2">
            <a:extLst>
              <a:ext uri="{FF2B5EF4-FFF2-40B4-BE49-F238E27FC236}">
                <a16:creationId xmlns:a16="http://schemas.microsoft.com/office/drawing/2014/main" id="{B8669110-2C67-4CDC-A2B0-78C0F320C1B2}"/>
              </a:ext>
            </a:extLst>
          </p:cNvPr>
          <p:cNvSpPr txBox="1">
            <a:spLocks/>
          </p:cNvSpPr>
          <p:nvPr/>
        </p:nvSpPr>
        <p:spPr>
          <a:xfrm>
            <a:off x="2101298" y="4655886"/>
            <a:ext cx="8280952" cy="1821113"/>
          </a:xfrm>
          <a:prstGeom prst="rect">
            <a:avLst/>
          </a:prstGeom>
        </p:spPr>
        <p:txBody>
          <a:bodyPr vert="horz" lIns="0" tIns="0" rIns="0" bIns="0" rtlCol="0">
            <a:normAutofit/>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None/>
              <a:defRPr sz="7200" b="1" kern="1200">
                <a:solidFill>
                  <a:schemeClr val="bg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3600" dirty="0">
                <a:solidFill>
                  <a:srgbClr val="002060"/>
                </a:solidFill>
              </a:rPr>
              <a:t>DISPOSITIF DE COMMUNICATION</a:t>
            </a:r>
          </a:p>
          <a:p>
            <a:pPr algn="ctr"/>
            <a:r>
              <a:rPr lang="en-GB" sz="3600" dirty="0">
                <a:solidFill>
                  <a:srgbClr val="002060"/>
                </a:solidFill>
              </a:rPr>
              <a:t>DISH POS 2023</a:t>
            </a:r>
          </a:p>
        </p:txBody>
      </p:sp>
    </p:spTree>
    <p:extLst>
      <p:ext uri="{BB962C8B-B14F-4D97-AF65-F5344CB8AC3E}">
        <p14:creationId xmlns:p14="http://schemas.microsoft.com/office/powerpoint/2010/main" val="3671082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191375"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2023</a:t>
            </a:r>
          </a:p>
        </p:txBody>
      </p:sp>
      <p:sp>
        <p:nvSpPr>
          <p:cNvPr id="2" name="ZoneTexte 1">
            <a:extLst>
              <a:ext uri="{FF2B5EF4-FFF2-40B4-BE49-F238E27FC236}">
                <a16:creationId xmlns:a16="http://schemas.microsoft.com/office/drawing/2014/main" id="{D8E7B4A2-73D8-E186-6131-F7A1F1E18455}"/>
              </a:ext>
            </a:extLst>
          </p:cNvPr>
          <p:cNvSpPr txBox="1"/>
          <p:nvPr/>
        </p:nvSpPr>
        <p:spPr>
          <a:xfrm>
            <a:off x="3591965" y="1465265"/>
            <a:ext cx="6117270" cy="2308324"/>
          </a:xfrm>
          <a:prstGeom prst="rect">
            <a:avLst/>
          </a:prstGeom>
          <a:noFill/>
        </p:spPr>
        <p:txBody>
          <a:bodyPr wrap="square" rtlCol="0">
            <a:spAutoFit/>
          </a:bodyPr>
          <a:lstStyle/>
          <a:p>
            <a:r>
              <a:rPr lang="fr-FR" b="1" dirty="0">
                <a:latin typeface="Avenir Next LT Pro" panose="020B0504020202020204" pitchFamily="34" charset="0"/>
              </a:rPr>
              <a:t>&gt;&gt;Dispositif ILV-PLV </a:t>
            </a:r>
            <a:r>
              <a:rPr lang="fr-FR" dirty="0">
                <a:latin typeface="Avenir Next LT Pro" panose="020B0504020202020204" pitchFamily="34" charset="0"/>
              </a:rPr>
              <a:t>– Merchandising</a:t>
            </a:r>
          </a:p>
          <a:p>
            <a:r>
              <a:rPr lang="fr-FR" dirty="0">
                <a:latin typeface="Avenir Next LT Pro" panose="020B0504020202020204" pitchFamily="34" charset="0"/>
              </a:rPr>
              <a:t>Corner dédié - Espace </a:t>
            </a:r>
            <a:r>
              <a:rPr lang="fr-FR" dirty="0" err="1">
                <a:latin typeface="Avenir Next LT Pro" panose="020B0504020202020204" pitchFamily="34" charset="0"/>
              </a:rPr>
              <a:t>Dish</a:t>
            </a:r>
            <a:r>
              <a:rPr lang="fr-FR" dirty="0">
                <a:latin typeface="Avenir Next LT Pro" panose="020B0504020202020204" pitchFamily="34" charset="0"/>
              </a:rPr>
              <a:t> POS =&gt; Déploiement TBD</a:t>
            </a:r>
          </a:p>
          <a:p>
            <a:endParaRPr lang="fr-FR" dirty="0">
              <a:latin typeface="Avenir Next LT Pro" panose="020B0504020202020204" pitchFamily="34" charset="0"/>
            </a:endParaRPr>
          </a:p>
          <a:p>
            <a:r>
              <a:rPr lang="fr-FR" sz="1400" b="1" dirty="0">
                <a:latin typeface="Avenir Next LT Pro" panose="020B0504020202020204" pitchFamily="34" charset="0"/>
              </a:rPr>
              <a:t>Temps 1 – à compter d’avril</a:t>
            </a:r>
          </a:p>
          <a:p>
            <a:r>
              <a:rPr lang="fr-FR"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rPr>
              <a:t>Totem de sol dans chaque halle – 1X2m</a:t>
            </a:r>
            <a:br>
              <a:rPr lang="fr-FR" dirty="0">
                <a:latin typeface="Avenir Next LT Pro" panose="020B0504020202020204" pitchFamily="34" charset="0"/>
              </a:rPr>
            </a:br>
            <a:br>
              <a:rPr lang="fr-FR" dirty="0">
                <a:latin typeface="Avenir Next LT Pro" panose="020B0504020202020204" pitchFamily="34" charset="0"/>
              </a:rPr>
            </a:br>
            <a:endParaRPr lang="fr-FR" dirty="0">
              <a:latin typeface="Avenir Next LT Pro" panose="020B0504020202020204" pitchFamily="34" charset="0"/>
            </a:endParaRPr>
          </a:p>
          <a:p>
            <a:endParaRPr lang="fr-FR" dirty="0">
              <a:latin typeface="Avenir Next LT Pro" panose="020B0504020202020204" pitchFamily="34" charset="0"/>
            </a:endParaRPr>
          </a:p>
        </p:txBody>
      </p:sp>
      <p:pic>
        <p:nvPicPr>
          <p:cNvPr id="16" name="Image 15">
            <a:extLst>
              <a:ext uri="{FF2B5EF4-FFF2-40B4-BE49-F238E27FC236}">
                <a16:creationId xmlns:a16="http://schemas.microsoft.com/office/drawing/2014/main" id="{E80456EC-22A1-6E5D-150F-9A7204F18C55}"/>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50507" y="1632363"/>
            <a:ext cx="2445001" cy="1484784"/>
          </a:xfrm>
          <a:prstGeom prst="rect">
            <a:avLst/>
          </a:prstGeom>
        </p:spPr>
      </p:pic>
      <p:sp>
        <p:nvSpPr>
          <p:cNvPr id="17" name="Triangle isocèle 16">
            <a:extLst>
              <a:ext uri="{FF2B5EF4-FFF2-40B4-BE49-F238E27FC236}">
                <a16:creationId xmlns:a16="http://schemas.microsoft.com/office/drawing/2014/main" id="{5D0B3D19-CE65-C981-63F5-4165F13C87FF}"/>
              </a:ext>
            </a:extLst>
          </p:cNvPr>
          <p:cNvSpPr/>
          <p:nvPr/>
        </p:nvSpPr>
        <p:spPr>
          <a:xfrm rot="10800000">
            <a:off x="656351" y="3146932"/>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ZoneTexte 17">
            <a:extLst>
              <a:ext uri="{FF2B5EF4-FFF2-40B4-BE49-F238E27FC236}">
                <a16:creationId xmlns:a16="http://schemas.microsoft.com/office/drawing/2014/main" id="{4A6C9618-B88D-3769-FC67-A7E222349B46}"/>
              </a:ext>
            </a:extLst>
          </p:cNvPr>
          <p:cNvSpPr txBox="1"/>
          <p:nvPr/>
        </p:nvSpPr>
        <p:spPr>
          <a:xfrm>
            <a:off x="557876" y="3726362"/>
            <a:ext cx="1925140" cy="1292662"/>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DANS LES HALLES</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Et l’ensemble des leviers associés : édition, PLV…</a:t>
            </a:r>
            <a:endParaRPr lang="fr-FR" dirty="0">
              <a:latin typeface="Avenir Next LT Pro" panose="020B0504020202020204" pitchFamily="34" charset="0"/>
            </a:endParaRPr>
          </a:p>
        </p:txBody>
      </p:sp>
      <p:sp>
        <p:nvSpPr>
          <p:cNvPr id="4" name="ZoneTexte 3">
            <a:extLst>
              <a:ext uri="{FF2B5EF4-FFF2-40B4-BE49-F238E27FC236}">
                <a16:creationId xmlns:a16="http://schemas.microsoft.com/office/drawing/2014/main" id="{B0BCCBD8-8533-B6DE-722F-1B225E4A8DA8}"/>
              </a:ext>
            </a:extLst>
          </p:cNvPr>
          <p:cNvSpPr txBox="1"/>
          <p:nvPr/>
        </p:nvSpPr>
        <p:spPr>
          <a:xfrm>
            <a:off x="3670542" y="2907590"/>
            <a:ext cx="6094378" cy="1323439"/>
          </a:xfrm>
          <a:prstGeom prst="rect">
            <a:avLst/>
          </a:prstGeom>
          <a:noFill/>
        </p:spPr>
        <p:txBody>
          <a:bodyPr wrap="square">
            <a:spAutoFit/>
          </a:bodyPr>
          <a:lstStyle/>
          <a:p>
            <a:r>
              <a:rPr lang="fr-FR" sz="1600" dirty="0">
                <a:latin typeface="Avenir Next LT Pro" panose="020B0504020202020204" pitchFamily="34" charset="0"/>
              </a:rPr>
              <a:t>Totem PLV léger et pratique, composé d'une structure en aluminium (Structures tubulaires clipsables et numérotées pour plus de facilité lors du montage et du transport), d'un visuel, imprimé en HD sur tissu semi-élastique, à placer par dessus la structure et d'une base lestée.</a:t>
            </a:r>
          </a:p>
        </p:txBody>
      </p:sp>
      <p:sp>
        <p:nvSpPr>
          <p:cNvPr id="6" name="ZoneTexte 5">
            <a:extLst>
              <a:ext uri="{FF2B5EF4-FFF2-40B4-BE49-F238E27FC236}">
                <a16:creationId xmlns:a16="http://schemas.microsoft.com/office/drawing/2014/main" id="{EBC3231F-148D-2B14-5181-95AB4D8323AC}"/>
              </a:ext>
            </a:extLst>
          </p:cNvPr>
          <p:cNvSpPr txBox="1"/>
          <p:nvPr/>
        </p:nvSpPr>
        <p:spPr>
          <a:xfrm>
            <a:off x="3693434" y="6246746"/>
            <a:ext cx="6094378" cy="584775"/>
          </a:xfrm>
          <a:prstGeom prst="rect">
            <a:avLst/>
          </a:prstGeom>
          <a:noFill/>
        </p:spPr>
        <p:txBody>
          <a:bodyPr wrap="square">
            <a:spAutoFit/>
          </a:bodyPr>
          <a:lstStyle/>
          <a:p>
            <a:r>
              <a:rPr lang="fr-FR" sz="1400" i="1" dirty="0">
                <a:latin typeface="Avenir Next LT Pro" panose="020B0504020202020204" pitchFamily="34" charset="0"/>
              </a:rPr>
              <a:t>Lead METRO ILV - Beatrice / Anthony  </a:t>
            </a:r>
          </a:p>
          <a:p>
            <a:r>
              <a:rPr lang="fr-FR" dirty="0">
                <a:latin typeface="Avenir Next LT Pro" panose="020B0504020202020204" pitchFamily="34" charset="0"/>
              </a:rPr>
              <a:t> </a:t>
            </a:r>
          </a:p>
        </p:txBody>
      </p:sp>
      <p:pic>
        <p:nvPicPr>
          <p:cNvPr id="1026" name="Picture 2" descr="Totem PLV intérieur">
            <a:extLst>
              <a:ext uri="{FF2B5EF4-FFF2-40B4-BE49-F238E27FC236}">
                <a16:creationId xmlns:a16="http://schemas.microsoft.com/office/drawing/2014/main" id="{2B886430-ACDA-0D39-20EC-66AE1EF17647}"/>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8778" r="22435"/>
          <a:stretch/>
        </p:blipFill>
        <p:spPr bwMode="auto">
          <a:xfrm>
            <a:off x="10165403" y="1806916"/>
            <a:ext cx="1809345" cy="3708670"/>
          </a:xfrm>
          <a:prstGeom prst="rect">
            <a:avLst/>
          </a:prstGeom>
          <a:noFill/>
          <a:extLst>
            <a:ext uri="{909E8E84-426E-40DD-AFC4-6F175D3DCCD1}">
              <a14:hiddenFill xmlns:a14="http://schemas.microsoft.com/office/drawing/2010/main">
                <a:solidFill>
                  <a:srgbClr val="FFFFFF"/>
                </a:solidFill>
              </a14:hiddenFill>
            </a:ext>
          </a:extLst>
        </p:spPr>
      </p:pic>
      <p:sp>
        <p:nvSpPr>
          <p:cNvPr id="11" name="ZoneTexte 10">
            <a:extLst>
              <a:ext uri="{FF2B5EF4-FFF2-40B4-BE49-F238E27FC236}">
                <a16:creationId xmlns:a16="http://schemas.microsoft.com/office/drawing/2014/main" id="{487E124B-A3AB-6140-DFE4-D9906731956F}"/>
              </a:ext>
            </a:extLst>
          </p:cNvPr>
          <p:cNvSpPr txBox="1"/>
          <p:nvPr/>
        </p:nvSpPr>
        <p:spPr>
          <a:xfrm>
            <a:off x="3686921" y="4446032"/>
            <a:ext cx="6405664" cy="1754326"/>
          </a:xfrm>
          <a:prstGeom prst="rect">
            <a:avLst/>
          </a:prstGeom>
          <a:noFill/>
        </p:spPr>
        <p:txBody>
          <a:bodyPr wrap="square">
            <a:spAutoFit/>
          </a:bodyPr>
          <a:lstStyle/>
          <a:p>
            <a:pPr marL="285750" indent="-285750">
              <a:buFont typeface="Wingdings" panose="05000000000000000000" pitchFamily="2" charset="2"/>
              <a:buChar char="è"/>
            </a:pPr>
            <a:r>
              <a:rPr lang="fr-FR" dirty="0">
                <a:latin typeface="Avenir Next LT Pro" panose="020B0504020202020204" pitchFamily="34" charset="0"/>
                <a:sym typeface="Wingdings" panose="05000000000000000000" pitchFamily="2" charset="2"/>
              </a:rPr>
              <a:t>Affiche sur </a:t>
            </a:r>
            <a:r>
              <a:rPr lang="fr-FR" dirty="0" err="1">
                <a:latin typeface="Avenir Next LT Pro" panose="020B0504020202020204" pitchFamily="34" charset="0"/>
                <a:sym typeface="Wingdings" panose="05000000000000000000" pitchFamily="2" charset="2"/>
              </a:rPr>
              <a:t>Postrizer</a:t>
            </a:r>
            <a:r>
              <a:rPr lang="fr-FR" dirty="0">
                <a:latin typeface="Avenir Next LT Pro" panose="020B0504020202020204" pitchFamily="34" charset="0"/>
                <a:sym typeface="Wingdings" panose="05000000000000000000" pitchFamily="2" charset="2"/>
              </a:rPr>
              <a:t> format A4 &amp; 60x80</a:t>
            </a:r>
          </a:p>
          <a:p>
            <a:endParaRPr lang="fr-FR" dirty="0">
              <a:latin typeface="Avenir Next LT Pro" panose="020B0504020202020204" pitchFamily="34" charset="0"/>
              <a:sym typeface="Wingdings" panose="05000000000000000000" pitchFamily="2" charset="2"/>
            </a:endParaRPr>
          </a:p>
          <a:p>
            <a:r>
              <a:rPr lang="fr-FR" sz="1400" b="1" dirty="0">
                <a:latin typeface="Avenir Next LT Pro" panose="020B0504020202020204" pitchFamily="34" charset="0"/>
                <a:sym typeface="Wingdings" panose="05000000000000000000" pitchFamily="2" charset="2"/>
              </a:rPr>
              <a:t>Temps 2 – TBD</a:t>
            </a:r>
          </a:p>
          <a:p>
            <a:r>
              <a:rPr lang="fr-FR" dirty="0">
                <a:latin typeface="Avenir Next LT Pro" panose="020B0504020202020204" pitchFamily="34" charset="0"/>
                <a:sym typeface="Wingdings" panose="05000000000000000000" pitchFamily="2" charset="2"/>
              </a:rPr>
              <a:t></a:t>
            </a:r>
            <a:r>
              <a:rPr lang="fr-FR" dirty="0">
                <a:latin typeface="Avenir Next LT Pro" panose="020B0504020202020204" pitchFamily="34" charset="0"/>
              </a:rPr>
              <a:t> Dispositif type stop rayon dans les halles disposant de caisse </a:t>
            </a:r>
            <a:r>
              <a:rPr lang="fr-FR" dirty="0" err="1">
                <a:latin typeface="Avenir Next LT Pro" panose="020B0504020202020204" pitchFamily="34" charset="0"/>
              </a:rPr>
              <a:t>Dish</a:t>
            </a:r>
            <a:r>
              <a:rPr lang="fr-FR" dirty="0">
                <a:latin typeface="Avenir Next LT Pro" panose="020B0504020202020204" pitchFamily="34" charset="0"/>
              </a:rPr>
              <a:t> POS</a:t>
            </a:r>
            <a:endParaRPr lang="fr-FR" dirty="0">
              <a:latin typeface="Avenir Next LT Pro" panose="020B0504020202020204" pitchFamily="34" charset="0"/>
              <a:sym typeface="Wingdings" panose="05000000000000000000" pitchFamily="2" charset="2"/>
            </a:endParaRPr>
          </a:p>
          <a:p>
            <a:pPr marL="285750" indent="-285750">
              <a:buFont typeface="Wingdings" panose="05000000000000000000" pitchFamily="2" charset="2"/>
              <a:buChar char="è"/>
            </a:pPr>
            <a:endParaRPr lang="fr-FR" dirty="0"/>
          </a:p>
        </p:txBody>
      </p:sp>
    </p:spTree>
    <p:extLst>
      <p:ext uri="{BB962C8B-B14F-4D97-AF65-F5344CB8AC3E}">
        <p14:creationId xmlns:p14="http://schemas.microsoft.com/office/powerpoint/2010/main" val="1052213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191375"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2023</a:t>
            </a:r>
          </a:p>
        </p:txBody>
      </p:sp>
      <p:sp>
        <p:nvSpPr>
          <p:cNvPr id="2" name="ZoneTexte 1">
            <a:extLst>
              <a:ext uri="{FF2B5EF4-FFF2-40B4-BE49-F238E27FC236}">
                <a16:creationId xmlns:a16="http://schemas.microsoft.com/office/drawing/2014/main" id="{D8E7B4A2-73D8-E186-6131-F7A1F1E18455}"/>
              </a:ext>
            </a:extLst>
          </p:cNvPr>
          <p:cNvSpPr txBox="1"/>
          <p:nvPr/>
        </p:nvSpPr>
        <p:spPr>
          <a:xfrm>
            <a:off x="3787274" y="1581841"/>
            <a:ext cx="6117270" cy="3939540"/>
          </a:xfrm>
          <a:prstGeom prst="rect">
            <a:avLst/>
          </a:prstGeom>
          <a:noFill/>
        </p:spPr>
        <p:txBody>
          <a:bodyPr wrap="square" rtlCol="0">
            <a:spAutoFit/>
          </a:bodyPr>
          <a:lstStyle/>
          <a:p>
            <a:r>
              <a:rPr lang="fr-FR" b="1" dirty="0">
                <a:latin typeface="Avenir Next LT Pro" panose="020B0504020202020204" pitchFamily="34" charset="0"/>
              </a:rPr>
              <a:t>&gt;&gt;Radio halles</a:t>
            </a:r>
          </a:p>
          <a:p>
            <a:r>
              <a:rPr lang="fr-FR" dirty="0">
                <a:latin typeface="Avenir Next LT Pro" panose="020B0504020202020204" pitchFamily="34" charset="0"/>
              </a:rPr>
              <a:t>Spot dédié DISH POS</a:t>
            </a:r>
          </a:p>
          <a:p>
            <a:endParaRPr lang="fr-FR" sz="1400" i="1" dirty="0">
              <a:latin typeface="Avenir Next LT Pro" panose="020B0504020202020204" pitchFamily="34" charset="0"/>
            </a:endParaRPr>
          </a:p>
          <a:p>
            <a:r>
              <a:rPr lang="fr-FR" sz="1400" i="1" dirty="0">
                <a:latin typeface="Avenir Next LT Pro" panose="020B0504020202020204" pitchFamily="34" charset="0"/>
              </a:rPr>
              <a:t>Ecriture des messages LNB </a:t>
            </a:r>
          </a:p>
          <a:p>
            <a:r>
              <a:rPr lang="fr-FR" sz="1400" i="1" dirty="0">
                <a:latin typeface="Avenir Next LT Pro" panose="020B0504020202020204" pitchFamily="34" charset="0"/>
              </a:rPr>
              <a:t>Enregistrement &amp; diffusion Canal Music</a:t>
            </a:r>
          </a:p>
          <a:p>
            <a:endParaRPr lang="fr-FR" dirty="0">
              <a:latin typeface="Avenir Next LT Pro" panose="020B0504020202020204" pitchFamily="34" charset="0"/>
            </a:endParaRPr>
          </a:p>
          <a:p>
            <a:br>
              <a:rPr lang="fr-FR" dirty="0">
                <a:latin typeface="Avenir Next LT Pro" panose="020B0504020202020204" pitchFamily="34" charset="0"/>
              </a:rPr>
            </a:br>
            <a:endParaRPr lang="fr-FR" dirty="0">
              <a:latin typeface="Avenir Next LT Pro" panose="020B0504020202020204" pitchFamily="34" charset="0"/>
            </a:endParaRPr>
          </a:p>
          <a:p>
            <a:r>
              <a:rPr lang="fr-FR" b="1" dirty="0">
                <a:latin typeface="Avenir Next LT Pro" panose="020B0504020202020204" pitchFamily="34" charset="0"/>
              </a:rPr>
              <a:t>&gt;&gt; Flyer de présentation</a:t>
            </a:r>
          </a:p>
          <a:p>
            <a:r>
              <a:rPr lang="fr-FR" dirty="0">
                <a:latin typeface="Avenir Next LT Pro" panose="020B0504020202020204" pitchFamily="34" charset="0"/>
              </a:rPr>
              <a:t>Forme et contenu TBD </a:t>
            </a:r>
            <a:br>
              <a:rPr lang="fr-FR" dirty="0">
                <a:latin typeface="Avenir Next LT Pro" panose="020B0504020202020204" pitchFamily="34" charset="0"/>
              </a:rPr>
            </a:br>
            <a:r>
              <a:rPr lang="fr-FR" sz="1400" dirty="0">
                <a:latin typeface="Avenir Next LT Pro" panose="020B0504020202020204" pitchFamily="34" charset="0"/>
              </a:rPr>
              <a:t>50000 exemplaires</a:t>
            </a:r>
          </a:p>
          <a:p>
            <a:endParaRPr lang="fr-FR" sz="1400" dirty="0">
              <a:latin typeface="Avenir Next LT Pro" panose="020B0504020202020204" pitchFamily="34" charset="0"/>
            </a:endParaRPr>
          </a:p>
          <a:p>
            <a:r>
              <a:rPr lang="fr-FR" dirty="0">
                <a:latin typeface="Avenir Next LT Pro" panose="020B0504020202020204" pitchFamily="34" charset="0"/>
              </a:rPr>
              <a:t>Format carré R°/V° – idem plaquette Solutions </a:t>
            </a:r>
            <a:r>
              <a:rPr lang="fr-FR" dirty="0" err="1">
                <a:latin typeface="Avenir Next LT Pro" panose="020B0504020202020204" pitchFamily="34" charset="0"/>
              </a:rPr>
              <a:t>Dish</a:t>
            </a:r>
            <a:endParaRPr lang="fr-FR" dirty="0">
              <a:latin typeface="Avenir Next LT Pro" panose="020B0504020202020204" pitchFamily="34" charset="0"/>
            </a:endParaRPr>
          </a:p>
          <a:p>
            <a:r>
              <a:rPr lang="fr-FR" dirty="0">
                <a:latin typeface="Avenir Next LT Pro" panose="020B0504020202020204" pitchFamily="34" charset="0"/>
              </a:rPr>
              <a:t>–&gt; Brief contenu Manon à venir</a:t>
            </a:r>
          </a:p>
          <a:p>
            <a:endParaRPr lang="fr-FR" dirty="0">
              <a:latin typeface="Avenir Next LT Pro" panose="020B0504020202020204" pitchFamily="34" charset="0"/>
            </a:endParaRPr>
          </a:p>
        </p:txBody>
      </p:sp>
      <p:pic>
        <p:nvPicPr>
          <p:cNvPr id="16" name="Image 15">
            <a:extLst>
              <a:ext uri="{FF2B5EF4-FFF2-40B4-BE49-F238E27FC236}">
                <a16:creationId xmlns:a16="http://schemas.microsoft.com/office/drawing/2014/main" id="{E80456EC-22A1-6E5D-150F-9A7204F18C55}"/>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50507" y="1632363"/>
            <a:ext cx="2445001" cy="1484784"/>
          </a:xfrm>
          <a:prstGeom prst="rect">
            <a:avLst/>
          </a:prstGeom>
        </p:spPr>
      </p:pic>
      <p:sp>
        <p:nvSpPr>
          <p:cNvPr id="17" name="Triangle isocèle 16">
            <a:extLst>
              <a:ext uri="{FF2B5EF4-FFF2-40B4-BE49-F238E27FC236}">
                <a16:creationId xmlns:a16="http://schemas.microsoft.com/office/drawing/2014/main" id="{5D0B3D19-CE65-C981-63F5-4165F13C87FF}"/>
              </a:ext>
            </a:extLst>
          </p:cNvPr>
          <p:cNvSpPr/>
          <p:nvPr/>
        </p:nvSpPr>
        <p:spPr>
          <a:xfrm rot="10800000">
            <a:off x="656351" y="3146932"/>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ZoneTexte 17">
            <a:extLst>
              <a:ext uri="{FF2B5EF4-FFF2-40B4-BE49-F238E27FC236}">
                <a16:creationId xmlns:a16="http://schemas.microsoft.com/office/drawing/2014/main" id="{4A6C9618-B88D-3769-FC67-A7E222349B46}"/>
              </a:ext>
            </a:extLst>
          </p:cNvPr>
          <p:cNvSpPr txBox="1"/>
          <p:nvPr/>
        </p:nvSpPr>
        <p:spPr>
          <a:xfrm>
            <a:off x="557876" y="3726362"/>
            <a:ext cx="1925140" cy="1292662"/>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DANS LES HALLES</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Et l’ensemble des leviers associés : édition, PLV…</a:t>
            </a:r>
            <a:endParaRPr lang="fr-FR" dirty="0">
              <a:latin typeface="Avenir Next LT Pro" panose="020B0504020202020204" pitchFamily="34" charset="0"/>
            </a:endParaRPr>
          </a:p>
        </p:txBody>
      </p:sp>
      <p:sp>
        <p:nvSpPr>
          <p:cNvPr id="3" name="ZoneTexte 2">
            <a:extLst>
              <a:ext uri="{FF2B5EF4-FFF2-40B4-BE49-F238E27FC236}">
                <a16:creationId xmlns:a16="http://schemas.microsoft.com/office/drawing/2014/main" id="{DEF93F81-39AF-0E67-CD4A-D2E57825E967}"/>
              </a:ext>
            </a:extLst>
          </p:cNvPr>
          <p:cNvSpPr txBox="1"/>
          <p:nvPr/>
        </p:nvSpPr>
        <p:spPr>
          <a:xfrm>
            <a:off x="3787274" y="2777600"/>
            <a:ext cx="6094378" cy="369332"/>
          </a:xfrm>
          <a:prstGeom prst="rect">
            <a:avLst/>
          </a:prstGeom>
          <a:noFill/>
        </p:spPr>
        <p:txBody>
          <a:bodyPr wrap="square">
            <a:spAutoFit/>
          </a:bodyPr>
          <a:lstStyle/>
          <a:p>
            <a:r>
              <a:rPr lang="fr-FR" sz="1400" i="1" dirty="0">
                <a:latin typeface="Avenir Next LT Pro" panose="020B0504020202020204" pitchFamily="34" charset="0"/>
              </a:rPr>
              <a:t>Lead METRO Radio Halles - Sébastien</a:t>
            </a:r>
            <a:r>
              <a:rPr lang="fr-FR" dirty="0">
                <a:latin typeface="Avenir Next LT Pro" panose="020B0504020202020204" pitchFamily="34" charset="0"/>
              </a:rPr>
              <a:t> </a:t>
            </a:r>
          </a:p>
        </p:txBody>
      </p:sp>
      <p:sp>
        <p:nvSpPr>
          <p:cNvPr id="4" name="ZoneTexte 3">
            <a:extLst>
              <a:ext uri="{FF2B5EF4-FFF2-40B4-BE49-F238E27FC236}">
                <a16:creationId xmlns:a16="http://schemas.microsoft.com/office/drawing/2014/main" id="{A5E91609-BE0B-5B15-2D7B-DB7969F7DE9D}"/>
              </a:ext>
            </a:extLst>
          </p:cNvPr>
          <p:cNvSpPr txBox="1"/>
          <p:nvPr/>
        </p:nvSpPr>
        <p:spPr>
          <a:xfrm>
            <a:off x="3852125" y="6098147"/>
            <a:ext cx="6094378" cy="369332"/>
          </a:xfrm>
          <a:prstGeom prst="rect">
            <a:avLst/>
          </a:prstGeom>
          <a:noFill/>
        </p:spPr>
        <p:txBody>
          <a:bodyPr wrap="square">
            <a:spAutoFit/>
          </a:bodyPr>
          <a:lstStyle/>
          <a:p>
            <a:r>
              <a:rPr lang="fr-FR" sz="1400" i="1" dirty="0">
                <a:latin typeface="Avenir Next LT Pro" panose="020B0504020202020204" pitchFamily="34" charset="0"/>
              </a:rPr>
              <a:t>Lead METRO Production /Diffusion Supports - Sébastien</a:t>
            </a:r>
            <a:r>
              <a:rPr lang="fr-FR" dirty="0">
                <a:latin typeface="Avenir Next LT Pro" panose="020B0504020202020204" pitchFamily="34" charset="0"/>
              </a:rPr>
              <a:t> </a:t>
            </a:r>
          </a:p>
        </p:txBody>
      </p:sp>
    </p:spTree>
    <p:extLst>
      <p:ext uri="{BB962C8B-B14F-4D97-AF65-F5344CB8AC3E}">
        <p14:creationId xmlns:p14="http://schemas.microsoft.com/office/powerpoint/2010/main" val="3758073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191375"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2023</a:t>
            </a:r>
          </a:p>
        </p:txBody>
      </p:sp>
      <p:pic>
        <p:nvPicPr>
          <p:cNvPr id="3" name="Picture 2">
            <a:extLst>
              <a:ext uri="{FF2B5EF4-FFF2-40B4-BE49-F238E27FC236}">
                <a16:creationId xmlns:a16="http://schemas.microsoft.com/office/drawing/2014/main" id="{CB2E1AF8-27D4-C1E8-790F-3173DC39CEBF}"/>
              </a:ext>
            </a:extLst>
          </p:cNvPr>
          <p:cNvPicPr>
            <a:picLocks noChangeAspect="1" noChangeArrowheads="1"/>
          </p:cNvPicPr>
          <p:nvPr/>
        </p:nvPicPr>
        <p:blipFill>
          <a:blip r:embed="rId2">
            <a:clrChange>
              <a:clrFrom>
                <a:srgbClr val="F5F5F5"/>
              </a:clrFrom>
              <a:clrTo>
                <a:srgbClr val="F5F5F5">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5820" y="1790036"/>
            <a:ext cx="1299374" cy="1169437"/>
          </a:xfrm>
          <a:prstGeom prst="rect">
            <a:avLst/>
          </a:prstGeom>
          <a:noFill/>
          <a:extLst>
            <a:ext uri="{909E8E84-426E-40DD-AFC4-6F175D3DCCD1}">
              <a14:hiddenFill xmlns:a14="http://schemas.microsoft.com/office/drawing/2010/main">
                <a:solidFill>
                  <a:srgbClr val="FFFFFF"/>
                </a:solidFill>
              </a14:hiddenFill>
            </a:ext>
          </a:extLst>
        </p:spPr>
      </p:pic>
      <p:sp>
        <p:nvSpPr>
          <p:cNvPr id="4" name="Triangle isocèle 3">
            <a:extLst>
              <a:ext uri="{FF2B5EF4-FFF2-40B4-BE49-F238E27FC236}">
                <a16:creationId xmlns:a16="http://schemas.microsoft.com/office/drawing/2014/main" id="{EF11D7A1-1D33-7A5D-4856-4CD27B585370}"/>
              </a:ext>
            </a:extLst>
          </p:cNvPr>
          <p:cNvSpPr/>
          <p:nvPr/>
        </p:nvSpPr>
        <p:spPr>
          <a:xfrm rot="10800000">
            <a:off x="557700"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ZoneTexte 4">
            <a:extLst>
              <a:ext uri="{FF2B5EF4-FFF2-40B4-BE49-F238E27FC236}">
                <a16:creationId xmlns:a16="http://schemas.microsoft.com/office/drawing/2014/main" id="{163E166A-B60D-C58E-5EFD-F50D90FB5674}"/>
              </a:ext>
            </a:extLst>
          </p:cNvPr>
          <p:cNvSpPr txBox="1"/>
          <p:nvPr/>
        </p:nvSpPr>
        <p:spPr>
          <a:xfrm>
            <a:off x="459225" y="3733386"/>
            <a:ext cx="1925140" cy="1292662"/>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CRM</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 </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sp>
        <p:nvSpPr>
          <p:cNvPr id="6" name="ZoneTexte 5">
            <a:extLst>
              <a:ext uri="{FF2B5EF4-FFF2-40B4-BE49-F238E27FC236}">
                <a16:creationId xmlns:a16="http://schemas.microsoft.com/office/drawing/2014/main" id="{48C76A4C-F000-4FCC-54A5-0298081F5C28}"/>
              </a:ext>
            </a:extLst>
          </p:cNvPr>
          <p:cNvSpPr txBox="1"/>
          <p:nvPr/>
        </p:nvSpPr>
        <p:spPr>
          <a:xfrm>
            <a:off x="3216453" y="1468598"/>
            <a:ext cx="5168789" cy="2031325"/>
          </a:xfrm>
          <a:prstGeom prst="rect">
            <a:avLst/>
          </a:prstGeom>
          <a:noFill/>
        </p:spPr>
        <p:txBody>
          <a:bodyPr wrap="square" rtlCol="0">
            <a:spAutoFit/>
          </a:bodyPr>
          <a:lstStyle/>
          <a:p>
            <a:r>
              <a:rPr lang="fr-FR" b="1" dirty="0">
                <a:latin typeface="Avenir Next LT Pro" panose="020B0504020202020204" pitchFamily="34" charset="0"/>
              </a:rPr>
              <a:t>E-mail </a:t>
            </a:r>
          </a:p>
          <a:p>
            <a:br>
              <a:rPr lang="fr-FR" dirty="0">
                <a:latin typeface="Avenir Next LT Pro" panose="020B0504020202020204" pitchFamily="34" charset="0"/>
              </a:rPr>
            </a:br>
            <a:r>
              <a:rPr lang="fr-FR" dirty="0">
                <a:latin typeface="Avenir Next LT Pro" panose="020B0504020202020204" pitchFamily="34" charset="0"/>
              </a:rPr>
              <a:t>&gt;&gt;E-mail dédiés pour le lancement </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&gt;&gt;Encarts récurrents dans les e-mails clients</a:t>
            </a:r>
          </a:p>
          <a:p>
            <a:r>
              <a:rPr lang="fr-FR" dirty="0">
                <a:latin typeface="Avenir Next LT Pro" panose="020B0504020202020204" pitchFamily="34" charset="0"/>
              </a:rPr>
              <a:t>Nb d’encarts / récurrence : TBD</a:t>
            </a:r>
            <a:br>
              <a:rPr lang="fr-FR" dirty="0">
                <a:latin typeface="Avenir Next LT Pro" panose="020B0504020202020204" pitchFamily="34" charset="0"/>
              </a:rPr>
            </a:br>
            <a:endParaRPr lang="fr-FR" dirty="0">
              <a:latin typeface="Avenir Next LT Pro" panose="020B0504020202020204" pitchFamily="34" charset="0"/>
            </a:endParaRPr>
          </a:p>
        </p:txBody>
      </p:sp>
      <p:sp>
        <p:nvSpPr>
          <p:cNvPr id="7" name="ZoneTexte 6">
            <a:extLst>
              <a:ext uri="{FF2B5EF4-FFF2-40B4-BE49-F238E27FC236}">
                <a16:creationId xmlns:a16="http://schemas.microsoft.com/office/drawing/2014/main" id="{6C810112-222D-16D4-E5A7-09074029E542}"/>
              </a:ext>
            </a:extLst>
          </p:cNvPr>
          <p:cNvSpPr txBox="1"/>
          <p:nvPr/>
        </p:nvSpPr>
        <p:spPr>
          <a:xfrm>
            <a:off x="3216454" y="3222924"/>
            <a:ext cx="6097554" cy="276999"/>
          </a:xfrm>
          <a:prstGeom prst="rect">
            <a:avLst/>
          </a:prstGeom>
          <a:noFill/>
        </p:spPr>
        <p:txBody>
          <a:bodyPr wrap="square">
            <a:spAutoFit/>
          </a:bodyPr>
          <a:lstStyle/>
          <a:p>
            <a:r>
              <a:rPr lang="en-US" sz="1200" b="1" dirty="0">
                <a:latin typeface="Avenir Next LT Pro" panose="020B0504020202020204" pitchFamily="34" charset="0"/>
              </a:rPr>
              <a:t>Contact : 176k - </a:t>
            </a:r>
            <a:r>
              <a:rPr lang="en-US" sz="1200" b="1" dirty="0" err="1">
                <a:latin typeface="Avenir Next LT Pro" panose="020B0504020202020204" pitchFamily="34" charset="0"/>
              </a:rPr>
              <a:t>Taux</a:t>
            </a:r>
            <a:r>
              <a:rPr lang="en-US" sz="1200" b="1" dirty="0">
                <a:latin typeface="Avenir Next LT Pro" panose="020B0504020202020204" pitchFamily="34" charset="0"/>
              </a:rPr>
              <a:t> </a:t>
            </a:r>
            <a:r>
              <a:rPr lang="en-US" sz="1200" b="1" dirty="0" err="1">
                <a:latin typeface="Avenir Next LT Pro" panose="020B0504020202020204" pitchFamily="34" charset="0"/>
              </a:rPr>
              <a:t>d’ouverture</a:t>
            </a:r>
            <a:r>
              <a:rPr lang="en-US" sz="1200" b="1" dirty="0">
                <a:latin typeface="Avenir Next LT Pro" panose="020B0504020202020204" pitchFamily="34" charset="0"/>
              </a:rPr>
              <a:t> 21%, </a:t>
            </a:r>
            <a:r>
              <a:rPr lang="en-US" sz="1200" b="1" dirty="0" err="1">
                <a:latin typeface="Avenir Next LT Pro" panose="020B0504020202020204" pitchFamily="34" charset="0"/>
              </a:rPr>
              <a:t>taux</a:t>
            </a:r>
            <a:r>
              <a:rPr lang="en-US" sz="1200" b="1" dirty="0">
                <a:latin typeface="Avenir Next LT Pro" panose="020B0504020202020204" pitchFamily="34" charset="0"/>
              </a:rPr>
              <a:t> de </a:t>
            </a:r>
            <a:r>
              <a:rPr lang="en-US" sz="1200" b="1" dirty="0" err="1">
                <a:latin typeface="Avenir Next LT Pro" panose="020B0504020202020204" pitchFamily="34" charset="0"/>
              </a:rPr>
              <a:t>clics</a:t>
            </a:r>
            <a:r>
              <a:rPr lang="en-US" sz="1200" b="1" dirty="0">
                <a:latin typeface="Avenir Next LT Pro" panose="020B0504020202020204" pitchFamily="34" charset="0"/>
              </a:rPr>
              <a:t> post </a:t>
            </a:r>
            <a:r>
              <a:rPr lang="en-US" sz="1200" b="1" dirty="0" err="1">
                <a:latin typeface="Avenir Next LT Pro" panose="020B0504020202020204" pitchFamily="34" charset="0"/>
              </a:rPr>
              <a:t>ouverture</a:t>
            </a:r>
            <a:r>
              <a:rPr lang="en-US" sz="1200" b="1" dirty="0">
                <a:latin typeface="Avenir Next LT Pro" panose="020B0504020202020204" pitchFamily="34" charset="0"/>
              </a:rPr>
              <a:t>  4%</a:t>
            </a:r>
            <a:endParaRPr lang="fr-FR" sz="1200" b="1" dirty="0">
              <a:latin typeface="Avenir Next LT Pro" panose="020B0504020202020204" pitchFamily="34" charset="0"/>
            </a:endParaRPr>
          </a:p>
        </p:txBody>
      </p:sp>
      <p:sp>
        <p:nvSpPr>
          <p:cNvPr id="8" name="ZoneTexte 7">
            <a:extLst>
              <a:ext uri="{FF2B5EF4-FFF2-40B4-BE49-F238E27FC236}">
                <a16:creationId xmlns:a16="http://schemas.microsoft.com/office/drawing/2014/main" id="{97A0ED59-F4DE-8EBB-C638-01803AA10359}"/>
              </a:ext>
            </a:extLst>
          </p:cNvPr>
          <p:cNvSpPr txBox="1"/>
          <p:nvPr/>
        </p:nvSpPr>
        <p:spPr>
          <a:xfrm>
            <a:off x="3216454" y="4073174"/>
            <a:ext cx="6910040" cy="1477328"/>
          </a:xfrm>
          <a:prstGeom prst="rect">
            <a:avLst/>
          </a:prstGeom>
          <a:noFill/>
        </p:spPr>
        <p:txBody>
          <a:bodyPr wrap="square" rtlCol="0">
            <a:spAutoFit/>
          </a:bodyPr>
          <a:lstStyle/>
          <a:p>
            <a:r>
              <a:rPr lang="fr-FR" b="1" dirty="0">
                <a:latin typeface="Avenir Next LT Pro" panose="020B0504020202020204" pitchFamily="34" charset="0"/>
              </a:rPr>
              <a:t>SMS</a:t>
            </a:r>
          </a:p>
          <a:p>
            <a:br>
              <a:rPr lang="fr-FR" dirty="0">
                <a:latin typeface="Avenir Next LT Pro" panose="020B0504020202020204" pitchFamily="34" charset="0"/>
              </a:rPr>
            </a:br>
            <a:r>
              <a:rPr lang="fr-FR" dirty="0">
                <a:latin typeface="Avenir Next LT Pro" panose="020B0504020202020204" pitchFamily="34" charset="0"/>
              </a:rPr>
              <a:t>&gt;&gt;SMS dédié au lancement </a:t>
            </a:r>
          </a:p>
          <a:p>
            <a:r>
              <a:rPr lang="fr-FR" dirty="0">
                <a:latin typeface="Avenir Next LT Pro" panose="020B0504020202020204" pitchFamily="34" charset="0"/>
              </a:rPr>
              <a:t>Ou SMS dédié  pour les city </a:t>
            </a:r>
            <a:r>
              <a:rPr lang="fr-FR" dirty="0" err="1">
                <a:latin typeface="Avenir Next LT Pro" panose="020B0504020202020204" pitchFamily="34" charset="0"/>
              </a:rPr>
              <a:t>attack</a:t>
            </a:r>
            <a:br>
              <a:rPr lang="fr-FR" dirty="0">
                <a:latin typeface="Avenir Next LT Pro" panose="020B0504020202020204" pitchFamily="34" charset="0"/>
              </a:rPr>
            </a:br>
            <a:endParaRPr lang="fr-FR" dirty="0">
              <a:latin typeface="Avenir Next LT Pro" panose="020B0504020202020204" pitchFamily="34" charset="0"/>
            </a:endParaRPr>
          </a:p>
        </p:txBody>
      </p:sp>
      <p:sp>
        <p:nvSpPr>
          <p:cNvPr id="10" name="ZoneTexte 9">
            <a:extLst>
              <a:ext uri="{FF2B5EF4-FFF2-40B4-BE49-F238E27FC236}">
                <a16:creationId xmlns:a16="http://schemas.microsoft.com/office/drawing/2014/main" id="{4F7BA117-AFFE-8B93-35F1-5C96C5FD2F18}"/>
              </a:ext>
            </a:extLst>
          </p:cNvPr>
          <p:cNvSpPr txBox="1"/>
          <p:nvPr/>
        </p:nvSpPr>
        <p:spPr>
          <a:xfrm>
            <a:off x="3216454" y="5392749"/>
            <a:ext cx="6097554" cy="276999"/>
          </a:xfrm>
          <a:prstGeom prst="rect">
            <a:avLst/>
          </a:prstGeom>
          <a:noFill/>
        </p:spPr>
        <p:txBody>
          <a:bodyPr wrap="square">
            <a:spAutoFit/>
          </a:bodyPr>
          <a:lstStyle/>
          <a:p>
            <a:r>
              <a:rPr lang="en-US" sz="1200" b="1" dirty="0">
                <a:latin typeface="Avenir Next LT Pro" panose="020B0504020202020204" pitchFamily="34" charset="0"/>
              </a:rPr>
              <a:t>Contact  : 104k - 85% de </a:t>
            </a:r>
            <a:r>
              <a:rPr lang="en-US" sz="1200" b="1" dirty="0" err="1">
                <a:latin typeface="Avenir Next LT Pro" panose="020B0504020202020204" pitchFamily="34" charset="0"/>
              </a:rPr>
              <a:t>taux</a:t>
            </a:r>
            <a:r>
              <a:rPr lang="en-US" sz="1200" b="1" dirty="0">
                <a:latin typeface="Avenir Next LT Pro" panose="020B0504020202020204" pitchFamily="34" charset="0"/>
              </a:rPr>
              <a:t> </a:t>
            </a:r>
            <a:r>
              <a:rPr lang="en-US" sz="1200" b="1" dirty="0" err="1">
                <a:latin typeface="Avenir Next LT Pro" panose="020B0504020202020204" pitchFamily="34" charset="0"/>
              </a:rPr>
              <a:t>d’ouverture</a:t>
            </a:r>
            <a:r>
              <a:rPr lang="en-US" sz="1200" b="1" dirty="0">
                <a:latin typeface="Avenir Next LT Pro" panose="020B0504020202020204" pitchFamily="34" charset="0"/>
              </a:rPr>
              <a:t> </a:t>
            </a:r>
            <a:endParaRPr lang="fr-FR" sz="1200" b="1" dirty="0">
              <a:latin typeface="Avenir Next LT Pro" panose="020B0504020202020204" pitchFamily="34" charset="0"/>
            </a:endParaRPr>
          </a:p>
        </p:txBody>
      </p:sp>
      <p:sp>
        <p:nvSpPr>
          <p:cNvPr id="2" name="ZoneTexte 1">
            <a:extLst>
              <a:ext uri="{FF2B5EF4-FFF2-40B4-BE49-F238E27FC236}">
                <a16:creationId xmlns:a16="http://schemas.microsoft.com/office/drawing/2014/main" id="{F4E2BCE1-5DD2-FD5B-7F1F-F5D21A80C1FB}"/>
              </a:ext>
            </a:extLst>
          </p:cNvPr>
          <p:cNvSpPr txBox="1"/>
          <p:nvPr/>
        </p:nvSpPr>
        <p:spPr>
          <a:xfrm>
            <a:off x="3219630" y="5975036"/>
            <a:ext cx="6094378" cy="307777"/>
          </a:xfrm>
          <a:prstGeom prst="rect">
            <a:avLst/>
          </a:prstGeom>
          <a:noFill/>
        </p:spPr>
        <p:txBody>
          <a:bodyPr wrap="square">
            <a:spAutoFit/>
          </a:bodyPr>
          <a:lstStyle/>
          <a:p>
            <a:r>
              <a:rPr lang="fr-FR" sz="1400" i="1" dirty="0">
                <a:latin typeface="Avenir Next LT Pro" panose="020B0504020202020204" pitchFamily="34" charset="0"/>
              </a:rPr>
              <a:t>Lead CRM METRO - Julien</a:t>
            </a:r>
            <a:endParaRPr lang="fr-FR" dirty="0">
              <a:latin typeface="Avenir Next LT Pro" panose="020B0504020202020204" pitchFamily="34" charset="0"/>
            </a:endParaRPr>
          </a:p>
        </p:txBody>
      </p:sp>
    </p:spTree>
    <p:extLst>
      <p:ext uri="{BB962C8B-B14F-4D97-AF65-F5344CB8AC3E}">
        <p14:creationId xmlns:p14="http://schemas.microsoft.com/office/powerpoint/2010/main" val="2813149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191375"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2023</a:t>
            </a:r>
          </a:p>
        </p:txBody>
      </p:sp>
      <p:sp>
        <p:nvSpPr>
          <p:cNvPr id="6" name="ZoneTexte 5">
            <a:extLst>
              <a:ext uri="{FF2B5EF4-FFF2-40B4-BE49-F238E27FC236}">
                <a16:creationId xmlns:a16="http://schemas.microsoft.com/office/drawing/2014/main" id="{48C76A4C-F000-4FCC-54A5-0298081F5C28}"/>
              </a:ext>
            </a:extLst>
          </p:cNvPr>
          <p:cNvSpPr txBox="1"/>
          <p:nvPr/>
        </p:nvSpPr>
        <p:spPr>
          <a:xfrm>
            <a:off x="3216454" y="1480139"/>
            <a:ext cx="7707708" cy="3416320"/>
          </a:xfrm>
          <a:prstGeom prst="rect">
            <a:avLst/>
          </a:prstGeom>
          <a:noFill/>
        </p:spPr>
        <p:txBody>
          <a:bodyPr wrap="square" rtlCol="0">
            <a:spAutoFit/>
          </a:bodyPr>
          <a:lstStyle/>
          <a:p>
            <a:r>
              <a:rPr lang="fr-FR" dirty="0">
                <a:latin typeface="Avenir Next LT Pro" panose="020B0504020202020204" pitchFamily="34" charset="0"/>
              </a:rPr>
              <a:t>&gt;&gt; Page de pub DISH POS dans le magazine METRO 15H30 </a:t>
            </a:r>
          </a:p>
          <a:p>
            <a:pPr marL="742950" lvl="1" indent="-285750">
              <a:buFont typeface="Symbol" panose="05050102010706020507" pitchFamily="18" charset="2"/>
              <a:buChar char="Þ"/>
            </a:pPr>
            <a:r>
              <a:rPr lang="fr-FR" dirty="0">
                <a:latin typeface="Avenir Next LT Pro" panose="020B0504020202020204" pitchFamily="34" charset="0"/>
              </a:rPr>
              <a:t>Editorial :  article double page	</a:t>
            </a:r>
          </a:p>
          <a:p>
            <a:pPr marL="742950" lvl="1" indent="-285750">
              <a:buFont typeface="Symbol" panose="05050102010706020507" pitchFamily="18" charset="2"/>
              <a:buChar char="Þ"/>
            </a:pPr>
            <a:r>
              <a:rPr lang="fr-FR" dirty="0">
                <a:latin typeface="Avenir Next LT Pro" panose="020B0504020202020204" pitchFamily="34" charset="0"/>
              </a:rPr>
              <a:t>Page de publicité dans le magazine 1/trimestre -&gt; Contenu TBD</a:t>
            </a:r>
          </a:p>
          <a:p>
            <a:endParaRPr lang="fr-FR" dirty="0">
              <a:latin typeface="Avenir Next LT Pro" panose="020B0504020202020204" pitchFamily="34" charset="0"/>
            </a:endParaRPr>
          </a:p>
          <a:p>
            <a:r>
              <a:rPr lang="fr-FR" dirty="0">
                <a:latin typeface="Avenir Next LT Pro" panose="020B0504020202020204" pitchFamily="34" charset="0"/>
              </a:rPr>
              <a:t>&gt;&gt; Encarts/page  dans les guides, catalogues &amp; le Sélection METRO</a:t>
            </a:r>
          </a:p>
          <a:p>
            <a:pPr marL="742950" lvl="1" indent="-285750">
              <a:buFont typeface="Symbol" panose="05050102010706020507" pitchFamily="18" charset="2"/>
              <a:buChar char="Þ"/>
            </a:pPr>
            <a:r>
              <a:rPr lang="fr-FR" dirty="0">
                <a:latin typeface="Avenir Next LT Pro" panose="020B0504020202020204" pitchFamily="34" charset="0"/>
              </a:rPr>
              <a:t>Focus Sélection lancement :</a:t>
            </a:r>
            <a:br>
              <a:rPr lang="fr-FR" dirty="0">
                <a:latin typeface="Avenir Next LT Pro" panose="020B0504020202020204" pitchFamily="34" charset="0"/>
              </a:rPr>
            </a:br>
            <a:r>
              <a:rPr lang="fr-FR" dirty="0">
                <a:latin typeface="Avenir Next LT Pro" panose="020B0504020202020204" pitchFamily="34" charset="0"/>
              </a:rPr>
              <a:t>encart couv pour le lancement – traitement événementiel de la couv (Ex. faux cavalier)</a:t>
            </a:r>
            <a:br>
              <a:rPr lang="fr-FR" dirty="0">
                <a:latin typeface="Avenir Next LT Pro" panose="020B0504020202020204" pitchFamily="34" charset="0"/>
              </a:rPr>
            </a:br>
            <a:r>
              <a:rPr lang="fr-FR" dirty="0">
                <a:latin typeface="Avenir Next LT Pro" panose="020B0504020202020204" pitchFamily="34" charset="0"/>
              </a:rPr>
              <a:t>+ 1page pub à l’intérieur avec offre de lancement</a:t>
            </a:r>
          </a:p>
          <a:p>
            <a:pPr marL="742950" lvl="1" indent="-285750">
              <a:buFont typeface="Symbol" panose="05050102010706020507" pitchFamily="18" charset="2"/>
              <a:buChar char="Þ"/>
            </a:pPr>
            <a:r>
              <a:rPr lang="fr-FR" dirty="0">
                <a:latin typeface="Avenir Next LT Pro" panose="020B0504020202020204" pitchFamily="34" charset="0"/>
              </a:rPr>
              <a:t> Focus Sélection Fil rouge :</a:t>
            </a:r>
          </a:p>
          <a:p>
            <a:pPr lvl="1"/>
            <a:r>
              <a:rPr lang="fr-FR" dirty="0">
                <a:latin typeface="Avenir Next LT Pro" panose="020B0504020202020204" pitchFamily="34" charset="0"/>
              </a:rPr>
              <a:t>	Encart ¼ page avec présence d’un QR code en renvoi	</a:t>
            </a:r>
          </a:p>
          <a:p>
            <a:endParaRPr lang="fr-FR" dirty="0">
              <a:latin typeface="Avenir Next LT Pro" panose="020B0504020202020204" pitchFamily="34" charset="0"/>
            </a:endParaRPr>
          </a:p>
        </p:txBody>
      </p:sp>
      <p:sp>
        <p:nvSpPr>
          <p:cNvPr id="10" name="ZoneTexte 9">
            <a:extLst>
              <a:ext uri="{FF2B5EF4-FFF2-40B4-BE49-F238E27FC236}">
                <a16:creationId xmlns:a16="http://schemas.microsoft.com/office/drawing/2014/main" id="{4F7BA117-AFFE-8B93-35F1-5C96C5FD2F18}"/>
              </a:ext>
            </a:extLst>
          </p:cNvPr>
          <p:cNvSpPr txBox="1"/>
          <p:nvPr/>
        </p:nvSpPr>
        <p:spPr>
          <a:xfrm>
            <a:off x="3278220" y="4757959"/>
            <a:ext cx="6035787" cy="276999"/>
          </a:xfrm>
          <a:prstGeom prst="rect">
            <a:avLst/>
          </a:prstGeom>
          <a:noFill/>
        </p:spPr>
        <p:txBody>
          <a:bodyPr wrap="square">
            <a:spAutoFit/>
          </a:bodyPr>
          <a:lstStyle/>
          <a:p>
            <a:r>
              <a:rPr lang="en-US" sz="1200" b="1" dirty="0">
                <a:latin typeface="Avenir Next LT Pro" panose="020B0504020202020204" pitchFamily="34" charset="0"/>
              </a:rPr>
              <a:t>Contact  : 200k</a:t>
            </a:r>
            <a:endParaRPr lang="fr-FR" sz="1200" b="1" dirty="0">
              <a:latin typeface="Avenir Next LT Pro" panose="020B0504020202020204" pitchFamily="34" charset="0"/>
            </a:endParaRPr>
          </a:p>
        </p:txBody>
      </p:sp>
      <p:pic>
        <p:nvPicPr>
          <p:cNvPr id="2" name="Image 1" descr="Une image contenant alimentation, table, jouet, différent&#10;&#10;Description générée automatiquement">
            <a:extLst>
              <a:ext uri="{FF2B5EF4-FFF2-40B4-BE49-F238E27FC236}">
                <a16:creationId xmlns:a16="http://schemas.microsoft.com/office/drawing/2014/main" id="{7CEEB3DB-7D16-FF78-D455-B23FA084AE8C}"/>
              </a:ext>
            </a:extLst>
          </p:cNvPr>
          <p:cNvPicPr>
            <a:picLocks noChangeAspect="1"/>
          </p:cNvPicPr>
          <p:nvPr/>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a:ext>
            </a:extLst>
          </a:blip>
          <a:srcRect t="-8210"/>
          <a:stretch/>
        </p:blipFill>
        <p:spPr>
          <a:xfrm>
            <a:off x="947058" y="1708337"/>
            <a:ext cx="1273238" cy="1159918"/>
          </a:xfrm>
          <a:prstGeom prst="rect">
            <a:avLst/>
          </a:prstGeom>
        </p:spPr>
      </p:pic>
      <p:sp>
        <p:nvSpPr>
          <p:cNvPr id="11" name="Triangle isocèle 10">
            <a:extLst>
              <a:ext uri="{FF2B5EF4-FFF2-40B4-BE49-F238E27FC236}">
                <a16:creationId xmlns:a16="http://schemas.microsoft.com/office/drawing/2014/main" id="{946FA2EA-33AC-7C7A-E9CB-23FE9EBC9179}"/>
              </a:ext>
            </a:extLst>
          </p:cNvPr>
          <p:cNvSpPr/>
          <p:nvPr/>
        </p:nvSpPr>
        <p:spPr>
          <a:xfrm rot="10800000">
            <a:off x="622516"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ZoneTexte 11">
            <a:extLst>
              <a:ext uri="{FF2B5EF4-FFF2-40B4-BE49-F238E27FC236}">
                <a16:creationId xmlns:a16="http://schemas.microsoft.com/office/drawing/2014/main" id="{E864BFC3-AE6B-FCED-42B6-B4DBD56EA0F8}"/>
              </a:ext>
            </a:extLst>
          </p:cNvPr>
          <p:cNvSpPr txBox="1"/>
          <p:nvPr/>
        </p:nvSpPr>
        <p:spPr>
          <a:xfrm>
            <a:off x="524041" y="3733387"/>
            <a:ext cx="1925140" cy="1569660"/>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SUPPORTS PRINT</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 </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sp>
        <p:nvSpPr>
          <p:cNvPr id="3" name="ZoneTexte 2">
            <a:extLst>
              <a:ext uri="{FF2B5EF4-FFF2-40B4-BE49-F238E27FC236}">
                <a16:creationId xmlns:a16="http://schemas.microsoft.com/office/drawing/2014/main" id="{60BABF04-DF44-2527-6F14-65C66EE22274}"/>
              </a:ext>
            </a:extLst>
          </p:cNvPr>
          <p:cNvSpPr txBox="1"/>
          <p:nvPr/>
        </p:nvSpPr>
        <p:spPr>
          <a:xfrm>
            <a:off x="3216454" y="5990425"/>
            <a:ext cx="6094378" cy="584775"/>
          </a:xfrm>
          <a:prstGeom prst="rect">
            <a:avLst/>
          </a:prstGeom>
          <a:noFill/>
        </p:spPr>
        <p:txBody>
          <a:bodyPr wrap="square">
            <a:spAutoFit/>
          </a:bodyPr>
          <a:lstStyle/>
          <a:p>
            <a:r>
              <a:rPr lang="fr-FR" sz="1400" i="1" dirty="0">
                <a:latin typeface="Avenir Next LT Pro" panose="020B0504020202020204" pitchFamily="34" charset="0"/>
              </a:rPr>
              <a:t>Lead METRO </a:t>
            </a:r>
            <a:r>
              <a:rPr lang="fr-FR" sz="1400" i="1" dirty="0" err="1">
                <a:latin typeface="Avenir Next LT Pro" panose="020B0504020202020204" pitchFamily="34" charset="0"/>
              </a:rPr>
              <a:t>Print</a:t>
            </a:r>
            <a:r>
              <a:rPr lang="fr-FR" sz="1400" i="1" dirty="0">
                <a:latin typeface="Avenir Next LT Pro" panose="020B0504020202020204" pitchFamily="34" charset="0"/>
              </a:rPr>
              <a:t> PAC - Sébastien</a:t>
            </a:r>
          </a:p>
          <a:p>
            <a:r>
              <a:rPr lang="fr-FR" dirty="0">
                <a:latin typeface="Avenir Next LT Pro" panose="020B0504020202020204" pitchFamily="34" charset="0"/>
              </a:rPr>
              <a:t> </a:t>
            </a:r>
          </a:p>
        </p:txBody>
      </p:sp>
    </p:spTree>
    <p:extLst>
      <p:ext uri="{BB962C8B-B14F-4D97-AF65-F5344CB8AC3E}">
        <p14:creationId xmlns:p14="http://schemas.microsoft.com/office/powerpoint/2010/main" val="1227456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191375"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2023</a:t>
            </a:r>
          </a:p>
        </p:txBody>
      </p:sp>
      <p:sp>
        <p:nvSpPr>
          <p:cNvPr id="6" name="ZoneTexte 5">
            <a:extLst>
              <a:ext uri="{FF2B5EF4-FFF2-40B4-BE49-F238E27FC236}">
                <a16:creationId xmlns:a16="http://schemas.microsoft.com/office/drawing/2014/main" id="{48C76A4C-F000-4FCC-54A5-0298081F5C28}"/>
              </a:ext>
            </a:extLst>
          </p:cNvPr>
          <p:cNvSpPr txBox="1"/>
          <p:nvPr/>
        </p:nvSpPr>
        <p:spPr>
          <a:xfrm>
            <a:off x="3216454" y="1702061"/>
            <a:ext cx="5738703" cy="2308324"/>
          </a:xfrm>
          <a:prstGeom prst="rect">
            <a:avLst/>
          </a:prstGeom>
          <a:noFill/>
        </p:spPr>
        <p:txBody>
          <a:bodyPr wrap="square" rtlCol="0">
            <a:spAutoFit/>
          </a:bodyPr>
          <a:lstStyle/>
          <a:p>
            <a:r>
              <a:rPr lang="fr-FR" dirty="0">
                <a:latin typeface="Avenir Next LT Pro" panose="020B0504020202020204" pitchFamily="34" charset="0"/>
              </a:rPr>
              <a:t>&gt;&gt;RS - Plan de communication </a:t>
            </a:r>
          </a:p>
          <a:p>
            <a:r>
              <a:rPr lang="fr-FR" dirty="0">
                <a:latin typeface="Avenir Next LT Pro" panose="020B0504020202020204" pitchFamily="34" charset="0"/>
              </a:rPr>
              <a:t>Post et Stories dédiées </a:t>
            </a:r>
          </a:p>
          <a:p>
            <a:endParaRPr lang="fr-FR" dirty="0">
              <a:latin typeface="Avenir Next LT Pro" panose="020B0504020202020204" pitchFamily="34" charset="0"/>
            </a:endParaRPr>
          </a:p>
          <a:p>
            <a:endParaRPr lang="fr-FR" dirty="0">
              <a:latin typeface="Avenir Next LT Pro" panose="020B0504020202020204" pitchFamily="34" charset="0"/>
            </a:endParaRPr>
          </a:p>
          <a:p>
            <a:r>
              <a:rPr lang="fr-FR" dirty="0">
                <a:latin typeface="Avenir Next LT Pro" panose="020B0504020202020204" pitchFamily="34" charset="0"/>
                <a:sym typeface="Wingdings" panose="05000000000000000000" pitchFamily="2" charset="2"/>
              </a:rPr>
              <a:t>&gt;&gt; Web METRO.fr : pages dédiées en relais du site </a:t>
            </a:r>
            <a:r>
              <a:rPr lang="fr-FR" dirty="0" err="1">
                <a:latin typeface="Avenir Next LT Pro" panose="020B0504020202020204" pitchFamily="34" charset="0"/>
                <a:sym typeface="Wingdings" panose="05000000000000000000" pitchFamily="2" charset="2"/>
              </a:rPr>
              <a:t>Dish</a:t>
            </a:r>
            <a:r>
              <a:rPr lang="fr-FR" dirty="0">
                <a:latin typeface="Avenir Next LT Pro" panose="020B0504020202020204" pitchFamily="34" charset="0"/>
                <a:sym typeface="Wingdings" panose="05000000000000000000" pitchFamily="2" charset="2"/>
              </a:rPr>
              <a:t> avec mise en avant sur la HP pendant la période de lancement</a:t>
            </a:r>
            <a:endParaRPr lang="fr-FR" dirty="0">
              <a:latin typeface="Avenir Next LT Pro" panose="020B0504020202020204" pitchFamily="34" charset="0"/>
            </a:endParaRPr>
          </a:p>
          <a:p>
            <a:endParaRPr lang="fr-FR" dirty="0">
              <a:latin typeface="Avenir Next LT Pro" panose="020B0504020202020204" pitchFamily="34" charset="0"/>
            </a:endParaRPr>
          </a:p>
        </p:txBody>
      </p:sp>
      <p:sp>
        <p:nvSpPr>
          <p:cNvPr id="10" name="ZoneTexte 9">
            <a:extLst>
              <a:ext uri="{FF2B5EF4-FFF2-40B4-BE49-F238E27FC236}">
                <a16:creationId xmlns:a16="http://schemas.microsoft.com/office/drawing/2014/main" id="{4F7BA117-AFFE-8B93-35F1-5C96C5FD2F18}"/>
              </a:ext>
            </a:extLst>
          </p:cNvPr>
          <p:cNvSpPr txBox="1"/>
          <p:nvPr/>
        </p:nvSpPr>
        <p:spPr>
          <a:xfrm>
            <a:off x="3216352" y="2277396"/>
            <a:ext cx="6097554" cy="461665"/>
          </a:xfrm>
          <a:prstGeom prst="rect">
            <a:avLst/>
          </a:prstGeom>
          <a:noFill/>
        </p:spPr>
        <p:txBody>
          <a:bodyPr wrap="square">
            <a:spAutoFit/>
          </a:bodyPr>
          <a:lstStyle/>
          <a:p>
            <a:r>
              <a:rPr lang="en-US" sz="1200" b="1" dirty="0">
                <a:latin typeface="Avenir Next LT Pro" panose="020B0504020202020204" pitchFamily="34" charset="0"/>
              </a:rPr>
              <a:t>Facebook  : 173K fans ~ 230K reach par post</a:t>
            </a:r>
          </a:p>
          <a:p>
            <a:r>
              <a:rPr lang="en-US" sz="1200" b="1" dirty="0">
                <a:latin typeface="Avenir Next LT Pro" panose="020B0504020202020204" pitchFamily="34" charset="0"/>
              </a:rPr>
              <a:t>Instagram : 29K followers - 230K reach par post</a:t>
            </a:r>
            <a:endParaRPr lang="fr-FR" sz="1200" b="1" dirty="0">
              <a:latin typeface="Avenir Next LT Pro" panose="020B0504020202020204" pitchFamily="34" charset="0"/>
            </a:endParaRPr>
          </a:p>
        </p:txBody>
      </p:sp>
      <p:pic>
        <p:nvPicPr>
          <p:cNvPr id="3" name="Image 2" descr="Une image contenant jouet, table, gâteau&#10;&#10;Description générée automatiquement">
            <a:extLst>
              <a:ext uri="{FF2B5EF4-FFF2-40B4-BE49-F238E27FC236}">
                <a16:creationId xmlns:a16="http://schemas.microsoft.com/office/drawing/2014/main" id="{84E8BC74-B47C-932E-F55F-FB0F63D59524}"/>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807353" y="1708337"/>
            <a:ext cx="1670943" cy="1345799"/>
          </a:xfrm>
          <a:prstGeom prst="rect">
            <a:avLst/>
          </a:prstGeom>
        </p:spPr>
      </p:pic>
      <p:sp>
        <p:nvSpPr>
          <p:cNvPr id="4" name="Triangle isocèle 3">
            <a:extLst>
              <a:ext uri="{FF2B5EF4-FFF2-40B4-BE49-F238E27FC236}">
                <a16:creationId xmlns:a16="http://schemas.microsoft.com/office/drawing/2014/main" id="{0CD542DF-0127-9812-C639-069B03F1AA63}"/>
              </a:ext>
            </a:extLst>
          </p:cNvPr>
          <p:cNvSpPr/>
          <p:nvPr/>
        </p:nvSpPr>
        <p:spPr>
          <a:xfrm rot="10800000">
            <a:off x="778729"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ZoneTexte 4">
            <a:extLst>
              <a:ext uri="{FF2B5EF4-FFF2-40B4-BE49-F238E27FC236}">
                <a16:creationId xmlns:a16="http://schemas.microsoft.com/office/drawing/2014/main" id="{2E6BCB01-A3E8-FC4A-642C-40C461860FF0}"/>
              </a:ext>
            </a:extLst>
          </p:cNvPr>
          <p:cNvSpPr txBox="1"/>
          <p:nvPr/>
        </p:nvSpPr>
        <p:spPr>
          <a:xfrm>
            <a:off x="680254" y="3686783"/>
            <a:ext cx="1925140" cy="1508105"/>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WEB/RS</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Contenu d’image</a:t>
            </a:r>
            <a:br>
              <a:rPr lang="fr-FR" sz="1400" dirty="0">
                <a:latin typeface="Avenir Next LT Pro" panose="020B0504020202020204" pitchFamily="34" charset="0"/>
              </a:rPr>
            </a:br>
            <a:r>
              <a:rPr lang="fr-FR" sz="1400" dirty="0">
                <a:latin typeface="Avenir Next LT Pro" panose="020B0504020202020204" pitchFamily="34" charset="0"/>
              </a:rPr>
              <a:t>Achat média</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sp>
        <p:nvSpPr>
          <p:cNvPr id="8" name="ZoneTexte 7">
            <a:extLst>
              <a:ext uri="{FF2B5EF4-FFF2-40B4-BE49-F238E27FC236}">
                <a16:creationId xmlns:a16="http://schemas.microsoft.com/office/drawing/2014/main" id="{EE02750D-01A3-626D-4A9C-5C73921DEAD7}"/>
              </a:ext>
            </a:extLst>
          </p:cNvPr>
          <p:cNvSpPr txBox="1"/>
          <p:nvPr/>
        </p:nvSpPr>
        <p:spPr>
          <a:xfrm>
            <a:off x="3216352" y="4841381"/>
            <a:ext cx="9058474" cy="1477328"/>
          </a:xfrm>
          <a:prstGeom prst="rect">
            <a:avLst/>
          </a:prstGeom>
          <a:noFill/>
        </p:spPr>
        <p:txBody>
          <a:bodyPr wrap="square">
            <a:spAutoFit/>
          </a:bodyPr>
          <a:lstStyle/>
          <a:p>
            <a:r>
              <a:rPr lang="fr-FR" sz="1800" b="1" dirty="0">
                <a:effectLst/>
                <a:latin typeface="Avenir Next LT Pro" panose="020B0504020202020204" pitchFamily="34" charset="0"/>
                <a:ea typeface="Calibri" panose="020F0502020204030204" pitchFamily="34" charset="0"/>
              </a:rPr>
              <a:t>Achat Média Web – Hors scope LNB					</a:t>
            </a:r>
            <a:endParaRPr lang="fr-FR" sz="1800" dirty="0">
              <a:effectLst/>
              <a:latin typeface="Avenir Next LT Pro" panose="020B0504020202020204" pitchFamily="34" charset="0"/>
              <a:ea typeface="Calibri" panose="020F0502020204030204" pitchFamily="34" charset="0"/>
            </a:endParaRPr>
          </a:p>
          <a:p>
            <a:r>
              <a:rPr lang="fr-FR" sz="1800" dirty="0">
                <a:effectLst/>
                <a:latin typeface="Avenir Next LT Pro" panose="020B0504020202020204" pitchFamily="34" charset="0"/>
                <a:ea typeface="Calibri" panose="020F0502020204030204" pitchFamily="34" charset="0"/>
              </a:rPr>
              <a:t>&gt; Achat en display programmatique – présence fil rouge          </a:t>
            </a:r>
          </a:p>
          <a:p>
            <a:r>
              <a:rPr lang="fr-FR" sz="1800" dirty="0">
                <a:effectLst/>
                <a:latin typeface="Avenir Next LT Pro" panose="020B0504020202020204" pitchFamily="34" charset="0"/>
                <a:ea typeface="Calibri" panose="020F0502020204030204" pitchFamily="34" charset="0"/>
              </a:rPr>
              <a:t>Cible : restaurateurs</a:t>
            </a:r>
          </a:p>
          <a:p>
            <a:r>
              <a:rPr lang="fr-FR" sz="1800" dirty="0">
                <a:effectLst/>
                <a:latin typeface="Avenir Next LT Pro" panose="020B0504020202020204" pitchFamily="34" charset="0"/>
                <a:ea typeface="Calibri" panose="020F0502020204030204" pitchFamily="34" charset="0"/>
              </a:rPr>
              <a:t>&gt; Campagne SEA              </a:t>
            </a:r>
          </a:p>
          <a:p>
            <a:r>
              <a:rPr lang="fr-FR" sz="1800" dirty="0">
                <a:effectLst/>
                <a:latin typeface="Avenir Next LT Pro" panose="020B0504020202020204" pitchFamily="34" charset="0"/>
                <a:ea typeface="Calibri" panose="020F0502020204030204" pitchFamily="34" charset="0"/>
              </a:rPr>
              <a:t>&gt; Campagne d’affiliation</a:t>
            </a:r>
          </a:p>
        </p:txBody>
      </p:sp>
      <p:sp>
        <p:nvSpPr>
          <p:cNvPr id="2" name="ZoneTexte 1">
            <a:extLst>
              <a:ext uri="{FF2B5EF4-FFF2-40B4-BE49-F238E27FC236}">
                <a16:creationId xmlns:a16="http://schemas.microsoft.com/office/drawing/2014/main" id="{477E4290-C1E5-01C2-190E-56AFC0B94605}"/>
              </a:ext>
            </a:extLst>
          </p:cNvPr>
          <p:cNvSpPr txBox="1"/>
          <p:nvPr/>
        </p:nvSpPr>
        <p:spPr>
          <a:xfrm>
            <a:off x="3216352" y="3796812"/>
            <a:ext cx="6094378" cy="584775"/>
          </a:xfrm>
          <a:prstGeom prst="rect">
            <a:avLst/>
          </a:prstGeom>
          <a:noFill/>
        </p:spPr>
        <p:txBody>
          <a:bodyPr wrap="square">
            <a:spAutoFit/>
          </a:bodyPr>
          <a:lstStyle/>
          <a:p>
            <a:r>
              <a:rPr lang="fr-FR" sz="1400" i="1" dirty="0">
                <a:latin typeface="Avenir Next LT Pro" panose="020B0504020202020204" pitchFamily="34" charset="0"/>
              </a:rPr>
              <a:t>Lead METRO Web / RS – Marie Duval</a:t>
            </a:r>
          </a:p>
          <a:p>
            <a:r>
              <a:rPr lang="fr-FR" dirty="0">
                <a:latin typeface="Avenir Next LT Pro" panose="020B0504020202020204" pitchFamily="34" charset="0"/>
              </a:rPr>
              <a:t> </a:t>
            </a:r>
          </a:p>
        </p:txBody>
      </p:sp>
    </p:spTree>
    <p:extLst>
      <p:ext uri="{BB962C8B-B14F-4D97-AF65-F5344CB8AC3E}">
        <p14:creationId xmlns:p14="http://schemas.microsoft.com/office/powerpoint/2010/main" val="1272039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191375"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2023</a:t>
            </a:r>
          </a:p>
        </p:txBody>
      </p:sp>
      <p:sp>
        <p:nvSpPr>
          <p:cNvPr id="6" name="ZoneTexte 5">
            <a:extLst>
              <a:ext uri="{FF2B5EF4-FFF2-40B4-BE49-F238E27FC236}">
                <a16:creationId xmlns:a16="http://schemas.microsoft.com/office/drawing/2014/main" id="{48C76A4C-F000-4FCC-54A5-0298081F5C28}"/>
              </a:ext>
            </a:extLst>
          </p:cNvPr>
          <p:cNvSpPr txBox="1"/>
          <p:nvPr/>
        </p:nvSpPr>
        <p:spPr>
          <a:xfrm>
            <a:off x="5393123" y="1859339"/>
            <a:ext cx="5738703" cy="2585323"/>
          </a:xfrm>
          <a:prstGeom prst="rect">
            <a:avLst/>
          </a:prstGeom>
          <a:noFill/>
        </p:spPr>
        <p:txBody>
          <a:bodyPr wrap="square" rtlCol="0">
            <a:spAutoFit/>
          </a:bodyPr>
          <a:lstStyle/>
          <a:p>
            <a:r>
              <a:rPr lang="fr-FR" dirty="0">
                <a:latin typeface="Avenir Next LT Pro" panose="020B0504020202020204" pitchFamily="34" charset="0"/>
              </a:rPr>
              <a:t>&gt;&gt;&gt;&gt;Insertions presse professionnelle</a:t>
            </a:r>
          </a:p>
          <a:p>
            <a:r>
              <a:rPr lang="fr-FR"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rPr>
              <a:t> Annonce presse dédiée ou partenariat avec des relais sur les sites ou RS des partenaires presse</a:t>
            </a:r>
          </a:p>
          <a:p>
            <a:endParaRPr lang="fr-FR" dirty="0">
              <a:latin typeface="Avenir Next LT Pro" panose="020B0504020202020204" pitchFamily="34" charset="0"/>
            </a:endParaRPr>
          </a:p>
          <a:p>
            <a:endParaRPr lang="fr-FR" dirty="0">
              <a:latin typeface="Avenir Next LT Pro" panose="020B0504020202020204" pitchFamily="34" charset="0"/>
            </a:endParaRPr>
          </a:p>
          <a:p>
            <a:r>
              <a:rPr lang="fr-FR" dirty="0">
                <a:latin typeface="Avenir Next LT Pro" panose="020B0504020202020204" pitchFamily="34" charset="0"/>
                <a:sym typeface="Wingdings" panose="05000000000000000000" pitchFamily="2" charset="2"/>
              </a:rPr>
              <a:t>&gt;&gt; Flash info / Communiqué de presse auprès de la presse professionnelle pour annoncer le déploiement de la solution </a:t>
            </a:r>
            <a:r>
              <a:rPr lang="fr-FR" dirty="0" err="1">
                <a:latin typeface="Avenir Next LT Pro" panose="020B0504020202020204" pitchFamily="34" charset="0"/>
                <a:sym typeface="Wingdings" panose="05000000000000000000" pitchFamily="2" charset="2"/>
              </a:rPr>
              <a:t>Dish</a:t>
            </a:r>
            <a:r>
              <a:rPr lang="fr-FR" dirty="0">
                <a:latin typeface="Avenir Next LT Pro" panose="020B0504020202020204" pitchFamily="34" charset="0"/>
                <a:sym typeface="Wingdings" panose="05000000000000000000" pitchFamily="2" charset="2"/>
              </a:rPr>
              <a:t> POS</a:t>
            </a:r>
          </a:p>
          <a:p>
            <a:endParaRPr lang="fr-FR" dirty="0">
              <a:latin typeface="Avenir Next LT Pro" panose="020B0504020202020204" pitchFamily="34" charset="0"/>
            </a:endParaRPr>
          </a:p>
        </p:txBody>
      </p:sp>
      <p:sp>
        <p:nvSpPr>
          <p:cNvPr id="2" name="Triangle isocèle 1">
            <a:extLst>
              <a:ext uri="{FF2B5EF4-FFF2-40B4-BE49-F238E27FC236}">
                <a16:creationId xmlns:a16="http://schemas.microsoft.com/office/drawing/2014/main" id="{E0DF4AA8-CDD0-7560-832A-184072D9A8D7}"/>
              </a:ext>
            </a:extLst>
          </p:cNvPr>
          <p:cNvSpPr/>
          <p:nvPr/>
        </p:nvSpPr>
        <p:spPr>
          <a:xfrm rot="10800000">
            <a:off x="659847" y="3255200"/>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F0C482B0-A9F3-A4A7-F4B9-6FD54899D6B3}"/>
              </a:ext>
            </a:extLst>
          </p:cNvPr>
          <p:cNvSpPr txBox="1"/>
          <p:nvPr/>
        </p:nvSpPr>
        <p:spPr>
          <a:xfrm>
            <a:off x="459225" y="3737128"/>
            <a:ext cx="2129436" cy="861774"/>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PRESSE PRO</a:t>
            </a:r>
            <a:br>
              <a:rPr lang="fr-FR" b="1" dirty="0">
                <a:latin typeface="Avenir Next LT Pro" panose="020B0504020202020204" pitchFamily="34" charset="0"/>
                <a:sym typeface="Wingdings" panose="05000000000000000000" pitchFamily="2" charset="2"/>
              </a:rPr>
            </a:br>
            <a:r>
              <a:rPr lang="fr-FR" sz="1400" dirty="0">
                <a:latin typeface="Avenir Next LT Pro" panose="020B0504020202020204" pitchFamily="34" charset="0"/>
              </a:rPr>
              <a:t>Dispositif dédié</a:t>
            </a: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pic>
        <p:nvPicPr>
          <p:cNvPr id="8" name="Picture 2" descr="Download Free Newspaper Png Clipart ICON favicon | FreePNGImg">
            <a:extLst>
              <a:ext uri="{FF2B5EF4-FFF2-40B4-BE49-F238E27FC236}">
                <a16:creationId xmlns:a16="http://schemas.microsoft.com/office/drawing/2014/main" id="{0316E522-1D7A-73A5-867B-A5A3D9D5D96B}"/>
              </a:ext>
            </a:extLst>
          </p:cNvPr>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52575" y="1676548"/>
            <a:ext cx="1465139" cy="1465139"/>
          </a:xfrm>
          <a:prstGeom prst="rect">
            <a:avLst/>
          </a:prstGeom>
          <a:noFill/>
          <a:extLst>
            <a:ext uri="{909E8E84-426E-40DD-AFC4-6F175D3DCCD1}">
              <a14:hiddenFill xmlns:a14="http://schemas.microsoft.com/office/drawing/2010/main">
                <a:solidFill>
                  <a:srgbClr val="FFFFFF"/>
                </a:solidFill>
              </a14:hiddenFill>
            </a:ext>
          </a:extLst>
        </p:spPr>
      </p:pic>
      <p:sp>
        <p:nvSpPr>
          <p:cNvPr id="11" name="Triangle isocèle 10">
            <a:extLst>
              <a:ext uri="{FF2B5EF4-FFF2-40B4-BE49-F238E27FC236}">
                <a16:creationId xmlns:a16="http://schemas.microsoft.com/office/drawing/2014/main" id="{C5DC2BE5-8468-7D42-6995-E3F9C8E2CB4F}"/>
              </a:ext>
            </a:extLst>
          </p:cNvPr>
          <p:cNvSpPr/>
          <p:nvPr/>
        </p:nvSpPr>
        <p:spPr>
          <a:xfrm rot="10800000">
            <a:off x="2672893" y="3255200"/>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ZoneTexte 11">
            <a:extLst>
              <a:ext uri="{FF2B5EF4-FFF2-40B4-BE49-F238E27FC236}">
                <a16:creationId xmlns:a16="http://schemas.microsoft.com/office/drawing/2014/main" id="{95E827BD-DEE0-D2FA-B742-1699DA9BE762}"/>
              </a:ext>
            </a:extLst>
          </p:cNvPr>
          <p:cNvSpPr txBox="1"/>
          <p:nvPr/>
        </p:nvSpPr>
        <p:spPr>
          <a:xfrm>
            <a:off x="2574419" y="3773076"/>
            <a:ext cx="1925140" cy="861774"/>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RP</a:t>
            </a:r>
          </a:p>
          <a:p>
            <a:pPr algn="ctr"/>
            <a:r>
              <a:rPr lang="fr-FR" sz="1400" dirty="0">
                <a:latin typeface="Avenir Next LT Pro" panose="020B0504020202020204" pitchFamily="34" charset="0"/>
                <a:sym typeface="Wingdings" panose="05000000000000000000" pitchFamily="2" charset="2"/>
              </a:rPr>
              <a:t>Visibilité média</a:t>
            </a: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pic>
        <p:nvPicPr>
          <p:cNvPr id="13" name="Picture 2" descr="Agir à Lyon : Magazine écologique pour découvrir et s'engager">
            <a:extLst>
              <a:ext uri="{FF2B5EF4-FFF2-40B4-BE49-F238E27FC236}">
                <a16:creationId xmlns:a16="http://schemas.microsoft.com/office/drawing/2014/main" id="{0C9422FE-5D6E-F098-D8F0-E2869125CD0C}"/>
              </a:ext>
            </a:extLst>
          </p:cNvPr>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9847" y="2260861"/>
            <a:ext cx="1633104" cy="806881"/>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7F76E714-E10C-8BE7-D212-703B232C1D5E}"/>
              </a:ext>
            </a:extLst>
          </p:cNvPr>
          <p:cNvSpPr txBox="1"/>
          <p:nvPr/>
        </p:nvSpPr>
        <p:spPr>
          <a:xfrm>
            <a:off x="5393123" y="5293436"/>
            <a:ext cx="6094378" cy="800219"/>
          </a:xfrm>
          <a:prstGeom prst="rect">
            <a:avLst/>
          </a:prstGeom>
          <a:noFill/>
        </p:spPr>
        <p:txBody>
          <a:bodyPr wrap="square">
            <a:spAutoFit/>
          </a:bodyPr>
          <a:lstStyle/>
          <a:p>
            <a:r>
              <a:rPr lang="fr-FR" sz="1400" i="1" dirty="0">
                <a:latin typeface="Avenir Next LT Pro" panose="020B0504020202020204" pitchFamily="34" charset="0"/>
              </a:rPr>
              <a:t>Lead METRO Presse – Isabelle </a:t>
            </a:r>
            <a:r>
              <a:rPr lang="fr-FR" sz="1400" i="1" dirty="0" err="1">
                <a:latin typeface="Avenir Next LT Pro" panose="020B0504020202020204" pitchFamily="34" charset="0"/>
              </a:rPr>
              <a:t>Baahmed</a:t>
            </a:r>
            <a:endParaRPr lang="fr-FR" sz="1400" i="1" dirty="0">
              <a:latin typeface="Avenir Next LT Pro" panose="020B0504020202020204" pitchFamily="34" charset="0"/>
            </a:endParaRPr>
          </a:p>
          <a:p>
            <a:r>
              <a:rPr lang="fr-FR" sz="1400" i="1" dirty="0">
                <a:latin typeface="Avenir Next LT Pro" panose="020B0504020202020204" pitchFamily="34" charset="0"/>
              </a:rPr>
              <a:t>Achat Media Presse </a:t>
            </a:r>
            <a:r>
              <a:rPr lang="fr-FR" sz="1400" i="1" dirty="0" err="1">
                <a:latin typeface="Avenir Next LT Pro" panose="020B0504020202020204" pitchFamily="34" charset="0"/>
              </a:rPr>
              <a:t>OConnection</a:t>
            </a:r>
            <a:endParaRPr lang="fr-FR" sz="1400" i="1" dirty="0">
              <a:latin typeface="Avenir Next LT Pro" panose="020B0504020202020204" pitchFamily="34" charset="0"/>
            </a:endParaRPr>
          </a:p>
          <a:p>
            <a:r>
              <a:rPr lang="fr-FR" dirty="0">
                <a:latin typeface="Avenir Next LT Pro" panose="020B0504020202020204" pitchFamily="34" charset="0"/>
              </a:rPr>
              <a:t> </a:t>
            </a:r>
          </a:p>
        </p:txBody>
      </p:sp>
    </p:spTree>
    <p:extLst>
      <p:ext uri="{BB962C8B-B14F-4D97-AF65-F5344CB8AC3E}">
        <p14:creationId xmlns:p14="http://schemas.microsoft.com/office/powerpoint/2010/main" val="3524524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201541"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 DISH POS 2023</a:t>
            </a:r>
          </a:p>
        </p:txBody>
      </p:sp>
      <p:sp>
        <p:nvSpPr>
          <p:cNvPr id="20" name="Rectangle : coins arrondis 19">
            <a:extLst>
              <a:ext uri="{FF2B5EF4-FFF2-40B4-BE49-F238E27FC236}">
                <a16:creationId xmlns:a16="http://schemas.microsoft.com/office/drawing/2014/main" id="{BFEFB38A-04C1-4CCD-813E-10C0E9BE65E3}"/>
              </a:ext>
            </a:extLst>
          </p:cNvPr>
          <p:cNvSpPr/>
          <p:nvPr/>
        </p:nvSpPr>
        <p:spPr>
          <a:xfrm>
            <a:off x="459225" y="1410527"/>
            <a:ext cx="2822284" cy="59711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latin typeface="Avenir Next LT Pro" panose="020B0504020202020204" pitchFamily="34" charset="0"/>
                <a:cs typeface="Calibri Light" panose="020F0302020204030204" pitchFamily="34" charset="0"/>
              </a:rPr>
              <a:t>Live shopping // Vidéos de démonstration</a:t>
            </a:r>
          </a:p>
        </p:txBody>
      </p:sp>
      <p:sp>
        <p:nvSpPr>
          <p:cNvPr id="2" name="ZoneTexte 1">
            <a:extLst>
              <a:ext uri="{FF2B5EF4-FFF2-40B4-BE49-F238E27FC236}">
                <a16:creationId xmlns:a16="http://schemas.microsoft.com/office/drawing/2014/main" id="{D8E7B4A2-73D8-E186-6131-F7A1F1E18455}"/>
              </a:ext>
            </a:extLst>
          </p:cNvPr>
          <p:cNvSpPr txBox="1"/>
          <p:nvPr/>
        </p:nvSpPr>
        <p:spPr>
          <a:xfrm>
            <a:off x="691572" y="2022050"/>
            <a:ext cx="9434922" cy="1729704"/>
          </a:xfrm>
          <a:prstGeom prst="rect">
            <a:avLst/>
          </a:prstGeom>
          <a:noFill/>
        </p:spPr>
        <p:txBody>
          <a:bodyPr wrap="square" rtlCol="0">
            <a:spAutoFit/>
          </a:bodyPr>
          <a:lstStyle/>
          <a:p>
            <a:pPr marL="0" indent="0">
              <a:lnSpc>
                <a:spcPct val="90000"/>
              </a:lnSpc>
              <a:buNone/>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Accompagner la vente des solutions par des démonstrations live en vidéo.</a:t>
            </a:r>
          </a:p>
          <a:p>
            <a:endParaRPr lang="fr-FR" dirty="0">
              <a:latin typeface="Avenir Next LT Pro" panose="020B0504020202020204" pitchFamily="34" charset="0"/>
            </a:endParaRPr>
          </a:p>
          <a:p>
            <a:pPr marL="285750" indent="-285750">
              <a:buFont typeface="Wingdings" panose="05000000000000000000" pitchFamily="2" charset="2"/>
              <a:buChar char="è"/>
            </a:pPr>
            <a:r>
              <a:rPr lang="fr-FR" sz="2000" dirty="0">
                <a:latin typeface="Avenir Next LT Pro" panose="020B0504020202020204" pitchFamily="34" charset="0"/>
              </a:rPr>
              <a:t>Cf vidéo Sirha</a:t>
            </a:r>
          </a:p>
          <a:p>
            <a:r>
              <a:rPr lang="fr-FR" dirty="0">
                <a:latin typeface="Avenir Next LT Pro" panose="020B0504020202020204" pitchFamily="34" charset="0"/>
                <a:cs typeface="Calibri Light" panose="020F0302020204030204" pitchFamily="34" charset="0"/>
              </a:rPr>
              <a:t>Si besoin création de vidéo de ventes assistées du produits avec de « vrais clients »</a:t>
            </a:r>
          </a:p>
          <a:p>
            <a:pPr marL="0" indent="0">
              <a:lnSpc>
                <a:spcPct val="90000"/>
              </a:lnSpc>
              <a:buNone/>
              <a:defRPr/>
            </a:pPr>
            <a:r>
              <a:rPr lang="fr-FR" altLang="fr-FR" sz="1800" dirty="0">
                <a:latin typeface="Avenir Next LT Pro" panose="020B0504020202020204" pitchFamily="34" charset="0"/>
                <a:ea typeface="Helvetica" panose="020B0604020202020204" pitchFamily="34" charset="0"/>
                <a:cs typeface="Calibri Light" panose="020F0302020204030204" pitchFamily="34" charset="0"/>
              </a:rPr>
              <a:t> </a:t>
            </a:r>
          </a:p>
          <a:p>
            <a:endParaRPr lang="fr-FR" dirty="0">
              <a:latin typeface="Avenir Next LT Pro" panose="020B0504020202020204" pitchFamily="34" charset="0"/>
            </a:endParaRPr>
          </a:p>
        </p:txBody>
      </p:sp>
      <p:sp>
        <p:nvSpPr>
          <p:cNvPr id="4" name="Rectangle : coins arrondis 3">
            <a:extLst>
              <a:ext uri="{FF2B5EF4-FFF2-40B4-BE49-F238E27FC236}">
                <a16:creationId xmlns:a16="http://schemas.microsoft.com/office/drawing/2014/main" id="{9CEF22F0-762E-43F1-6118-12B2E35A6CD0}"/>
              </a:ext>
            </a:extLst>
          </p:cNvPr>
          <p:cNvSpPr/>
          <p:nvPr/>
        </p:nvSpPr>
        <p:spPr>
          <a:xfrm>
            <a:off x="459225" y="3467609"/>
            <a:ext cx="2822284" cy="59711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latin typeface="Avenir Next LT Pro" panose="020B0504020202020204" pitchFamily="34" charset="0"/>
                <a:cs typeface="Calibri Light" panose="020F0302020204030204" pitchFamily="34" charset="0"/>
              </a:rPr>
              <a:t>Testimoniaux clients</a:t>
            </a:r>
          </a:p>
        </p:txBody>
      </p:sp>
      <p:sp>
        <p:nvSpPr>
          <p:cNvPr id="5" name="ZoneTexte 4">
            <a:extLst>
              <a:ext uri="{FF2B5EF4-FFF2-40B4-BE49-F238E27FC236}">
                <a16:creationId xmlns:a16="http://schemas.microsoft.com/office/drawing/2014/main" id="{17A04417-60DD-720C-1078-EA17E6BB8909}"/>
              </a:ext>
            </a:extLst>
          </p:cNvPr>
          <p:cNvSpPr txBox="1"/>
          <p:nvPr/>
        </p:nvSpPr>
        <p:spPr>
          <a:xfrm>
            <a:off x="691572" y="4119020"/>
            <a:ext cx="9434922" cy="341632"/>
          </a:xfrm>
          <a:prstGeom prst="rect">
            <a:avLst/>
          </a:prstGeom>
          <a:noFill/>
        </p:spPr>
        <p:txBody>
          <a:bodyPr wrap="square" rtlCol="0">
            <a:spAutoFit/>
          </a:bodyPr>
          <a:lstStyle/>
          <a:p>
            <a:pPr marL="0" indent="0">
              <a:lnSpc>
                <a:spcPct val="90000"/>
              </a:lnSpc>
              <a:buNone/>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Capsule vidéo Clients – Testimoniaux : Tournage à venir.</a:t>
            </a:r>
            <a:endParaRPr lang="fr-FR" dirty="0">
              <a:latin typeface="Avenir Next LT Pro" panose="020B0504020202020204" pitchFamily="34" charset="0"/>
            </a:endParaRPr>
          </a:p>
        </p:txBody>
      </p:sp>
      <p:sp>
        <p:nvSpPr>
          <p:cNvPr id="8" name="Rectangle : coins arrondis 7">
            <a:extLst>
              <a:ext uri="{FF2B5EF4-FFF2-40B4-BE49-F238E27FC236}">
                <a16:creationId xmlns:a16="http://schemas.microsoft.com/office/drawing/2014/main" id="{98BD6C9D-1D55-88FC-4C66-EA2D5DB1731F}"/>
              </a:ext>
            </a:extLst>
          </p:cNvPr>
          <p:cNvSpPr/>
          <p:nvPr/>
        </p:nvSpPr>
        <p:spPr>
          <a:xfrm>
            <a:off x="459225" y="4743474"/>
            <a:ext cx="2822284" cy="59711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latin typeface="Avenir Next LT Pro" panose="020B0504020202020204" pitchFamily="34" charset="0"/>
                <a:cs typeface="Calibri Light" panose="020F0302020204030204" pitchFamily="34" charset="0"/>
              </a:rPr>
              <a:t>Vidéo </a:t>
            </a:r>
            <a:r>
              <a:rPr lang="fr-FR" dirty="0" err="1">
                <a:latin typeface="Avenir Next LT Pro" panose="020B0504020202020204" pitchFamily="34" charset="0"/>
                <a:cs typeface="Calibri Light" panose="020F0302020204030204" pitchFamily="34" charset="0"/>
              </a:rPr>
              <a:t>Influencers</a:t>
            </a:r>
            <a:endParaRPr lang="fr-FR" dirty="0">
              <a:latin typeface="Avenir Next LT Pro" panose="020B0504020202020204" pitchFamily="34" charset="0"/>
              <a:cs typeface="Calibri Light" panose="020F0302020204030204" pitchFamily="34" charset="0"/>
            </a:endParaRPr>
          </a:p>
        </p:txBody>
      </p:sp>
      <p:sp>
        <p:nvSpPr>
          <p:cNvPr id="10" name="ZoneTexte 9">
            <a:extLst>
              <a:ext uri="{FF2B5EF4-FFF2-40B4-BE49-F238E27FC236}">
                <a16:creationId xmlns:a16="http://schemas.microsoft.com/office/drawing/2014/main" id="{A0B9883C-55FC-19C2-8B6C-44EF1C16485A}"/>
              </a:ext>
            </a:extLst>
          </p:cNvPr>
          <p:cNvSpPr txBox="1"/>
          <p:nvPr/>
        </p:nvSpPr>
        <p:spPr>
          <a:xfrm>
            <a:off x="691572" y="5512937"/>
            <a:ext cx="9434922" cy="840230"/>
          </a:xfrm>
          <a:prstGeom prst="rect">
            <a:avLst/>
          </a:prstGeom>
          <a:noFill/>
        </p:spPr>
        <p:txBody>
          <a:bodyPr wrap="square" rtlCol="0">
            <a:spAutoFit/>
          </a:bodyPr>
          <a:lstStyle/>
          <a:p>
            <a:pPr>
              <a:lnSpc>
                <a:spcPct val="90000"/>
              </a:lnSpc>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Etudier la possibilité d’adresser un à 2 </a:t>
            </a:r>
            <a:r>
              <a:rPr lang="fr-FR" altLang="fr-FR" dirty="0" err="1">
                <a:latin typeface="Avenir Next LT Pro" panose="020B0504020202020204" pitchFamily="34" charset="0"/>
                <a:ea typeface="Helvetica" panose="020B0604020202020204" pitchFamily="34" charset="0"/>
                <a:cs typeface="Calibri Light" panose="020F0302020204030204" pitchFamily="34" charset="0"/>
              </a:rPr>
              <a:t>influencers</a:t>
            </a:r>
            <a:r>
              <a:rPr lang="fr-FR" altLang="fr-FR" dirty="0">
                <a:latin typeface="Avenir Next LT Pro" panose="020B0504020202020204" pitchFamily="34" charset="0"/>
                <a:ea typeface="Helvetica" panose="020B0604020202020204" pitchFamily="34" charset="0"/>
                <a:cs typeface="Calibri Light" panose="020F0302020204030204" pitchFamily="34" charset="0"/>
              </a:rPr>
              <a:t> </a:t>
            </a:r>
            <a:r>
              <a:rPr lang="fr-FR" altLang="fr-FR" b="1" dirty="0">
                <a:latin typeface="Avenir Next LT Pro" panose="020B0504020202020204" pitchFamily="34" charset="0"/>
                <a:ea typeface="Helvetica" panose="020B0604020202020204" pitchFamily="34" charset="0"/>
                <a:cs typeface="Calibri Light" panose="020F0302020204030204" pitchFamily="34" charset="0"/>
              </a:rPr>
              <a:t>via la force de vente</a:t>
            </a:r>
            <a:br>
              <a:rPr lang="fr-FR" altLang="fr-FR" dirty="0">
                <a:latin typeface="Avenir Next LT Pro" panose="020B0504020202020204" pitchFamily="34" charset="0"/>
                <a:ea typeface="Helvetica" panose="020B0604020202020204" pitchFamily="34" charset="0"/>
                <a:cs typeface="Calibri Light" panose="020F0302020204030204" pitchFamily="34" charset="0"/>
              </a:rPr>
            </a:br>
            <a:r>
              <a:rPr lang="fr-FR" altLang="fr-FR" sz="1800" dirty="0">
                <a:latin typeface="Avenir Next LT Pro" panose="020B0504020202020204" pitchFamily="34" charset="0"/>
                <a:ea typeface="Helvetica" panose="020B0604020202020204" pitchFamily="34" charset="0"/>
                <a:cs typeface="Calibri Light" panose="020F0302020204030204" pitchFamily="34" charset="0"/>
              </a:rPr>
              <a:t>Mettre en scène un ambassadeur qui renforce l’attractivité et cautionne le produit</a:t>
            </a:r>
          </a:p>
          <a:p>
            <a:pPr marL="0" indent="0">
              <a:lnSpc>
                <a:spcPct val="90000"/>
              </a:lnSpc>
              <a:buNone/>
              <a:defRPr/>
            </a:pPr>
            <a:r>
              <a:rPr lang="fr-FR" dirty="0">
                <a:latin typeface="Avenir Next LT Pro" panose="020B0504020202020204" pitchFamily="34" charset="0"/>
                <a:cs typeface="Calibri Light" panose="020F0302020204030204" pitchFamily="34" charset="0"/>
              </a:rPr>
              <a:t>Matériel/abonnement gracieux… échange de visibilité</a:t>
            </a:r>
            <a:endParaRPr lang="fr-FR" dirty="0">
              <a:latin typeface="Avenir Next LT Pro" panose="020B0504020202020204" pitchFamily="34" charset="0"/>
            </a:endParaRPr>
          </a:p>
        </p:txBody>
      </p:sp>
    </p:spTree>
    <p:extLst>
      <p:ext uri="{BB962C8B-B14F-4D97-AF65-F5344CB8AC3E}">
        <p14:creationId xmlns:p14="http://schemas.microsoft.com/office/powerpoint/2010/main" val="1805611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228791"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 DISH POS 2023</a:t>
            </a:r>
          </a:p>
        </p:txBody>
      </p:sp>
      <p:sp>
        <p:nvSpPr>
          <p:cNvPr id="20" name="Rectangle : coins arrondis 19">
            <a:extLst>
              <a:ext uri="{FF2B5EF4-FFF2-40B4-BE49-F238E27FC236}">
                <a16:creationId xmlns:a16="http://schemas.microsoft.com/office/drawing/2014/main" id="{BFEFB38A-04C1-4CCD-813E-10C0E9BE65E3}"/>
              </a:ext>
            </a:extLst>
          </p:cNvPr>
          <p:cNvSpPr/>
          <p:nvPr/>
        </p:nvSpPr>
        <p:spPr>
          <a:xfrm>
            <a:off x="459225" y="1410527"/>
            <a:ext cx="2822284" cy="696088"/>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latin typeface="Avenir Next LT Pro" panose="020B0504020202020204" pitchFamily="34" charset="0"/>
                <a:cs typeface="Calibri Light" panose="020F0302020204030204" pitchFamily="34" charset="0"/>
              </a:rPr>
              <a:t>CITY ATTACK</a:t>
            </a:r>
          </a:p>
        </p:txBody>
      </p:sp>
      <p:sp>
        <p:nvSpPr>
          <p:cNvPr id="2" name="ZoneTexte 1">
            <a:extLst>
              <a:ext uri="{FF2B5EF4-FFF2-40B4-BE49-F238E27FC236}">
                <a16:creationId xmlns:a16="http://schemas.microsoft.com/office/drawing/2014/main" id="{D8E7B4A2-73D8-E186-6131-F7A1F1E18455}"/>
              </a:ext>
            </a:extLst>
          </p:cNvPr>
          <p:cNvSpPr txBox="1"/>
          <p:nvPr/>
        </p:nvSpPr>
        <p:spPr>
          <a:xfrm>
            <a:off x="638093" y="2418736"/>
            <a:ext cx="11597919" cy="1865126"/>
          </a:xfrm>
          <a:prstGeom prst="rect">
            <a:avLst/>
          </a:prstGeom>
          <a:noFill/>
        </p:spPr>
        <p:txBody>
          <a:bodyPr wrap="none" rtlCol="0">
            <a:spAutoFit/>
          </a:bodyPr>
          <a:lstStyle/>
          <a:p>
            <a:pPr marL="0" indent="0">
              <a:lnSpc>
                <a:spcPct val="90000"/>
              </a:lnSpc>
              <a:buNone/>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Ce road show METRO part à la rencontre de ses clients restaurateurs avec des étapes dans 40 halles METRO </a:t>
            </a:r>
            <a:br>
              <a:rPr lang="fr-FR" altLang="fr-FR" dirty="0">
                <a:latin typeface="Avenir Next LT Pro" panose="020B0504020202020204" pitchFamily="34" charset="0"/>
                <a:ea typeface="Helvetica" panose="020B0604020202020204" pitchFamily="34" charset="0"/>
                <a:cs typeface="Calibri Light" panose="020F0302020204030204" pitchFamily="34" charset="0"/>
              </a:rPr>
            </a:br>
            <a:r>
              <a:rPr lang="fr-FR" altLang="fr-FR" dirty="0">
                <a:latin typeface="Avenir Next LT Pro" panose="020B0504020202020204" pitchFamily="34" charset="0"/>
                <a:ea typeface="Helvetica" panose="020B0604020202020204" pitchFamily="34" charset="0"/>
                <a:cs typeface="Calibri Light" panose="020F0302020204030204" pitchFamily="34" charset="0"/>
              </a:rPr>
              <a:t>Période : A définir</a:t>
            </a:r>
          </a:p>
          <a:p>
            <a:pPr marL="0" indent="0">
              <a:lnSpc>
                <a:spcPct val="90000"/>
              </a:lnSpc>
              <a:buNone/>
              <a:defRPr/>
            </a:pPr>
            <a:endParaRPr lang="fr-FR" altLang="fr-FR" dirty="0">
              <a:latin typeface="Avenir Next LT Pro" panose="020B0504020202020204" pitchFamily="34" charset="0"/>
              <a:ea typeface="Helvetica" panose="020B0604020202020204" pitchFamily="34" charset="0"/>
              <a:cs typeface="Calibri Light" panose="020F0302020204030204" pitchFamily="34" charset="0"/>
            </a:endParaRPr>
          </a:p>
          <a:p>
            <a:pPr marL="0" indent="0">
              <a:lnSpc>
                <a:spcPct val="90000"/>
              </a:lnSpc>
              <a:buNone/>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L'objectif : Accompagner le lancement de la nouvelle solution DISH POS à travers une</a:t>
            </a:r>
          </a:p>
          <a:p>
            <a:pPr marL="0" indent="0">
              <a:lnSpc>
                <a:spcPct val="90000"/>
              </a:lnSpc>
              <a:buNone/>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animation expérientielle qui permettra</a:t>
            </a:r>
          </a:p>
          <a:p>
            <a:pPr marL="0" indent="0">
              <a:lnSpc>
                <a:spcPct val="90000"/>
              </a:lnSpc>
              <a:buNone/>
              <a:defRPr/>
            </a:pPr>
            <a:endParaRPr lang="fr-FR" altLang="fr-FR" sz="1800" dirty="0">
              <a:latin typeface="Avenir Next LT Pro" panose="020B0504020202020204" pitchFamily="34" charset="0"/>
              <a:ea typeface="Helvetica" panose="020B0604020202020204" pitchFamily="34" charset="0"/>
              <a:cs typeface="Calibri Light" panose="020F0302020204030204" pitchFamily="34" charset="0"/>
            </a:endParaRPr>
          </a:p>
          <a:p>
            <a:endParaRPr lang="fr-FR" dirty="0">
              <a:latin typeface="Avenir Next LT Pro" panose="020B0504020202020204" pitchFamily="34" charset="0"/>
            </a:endParaRPr>
          </a:p>
        </p:txBody>
      </p:sp>
      <p:cxnSp>
        <p:nvCxnSpPr>
          <p:cNvPr id="7" name="Connecteur droit 6">
            <a:extLst>
              <a:ext uri="{FF2B5EF4-FFF2-40B4-BE49-F238E27FC236}">
                <a16:creationId xmlns:a16="http://schemas.microsoft.com/office/drawing/2014/main" id="{16D1C2D4-9B23-7837-6AB9-D660013D35B7}"/>
              </a:ext>
            </a:extLst>
          </p:cNvPr>
          <p:cNvCxnSpPr>
            <a:cxnSpLocks/>
          </p:cNvCxnSpPr>
          <p:nvPr/>
        </p:nvCxnSpPr>
        <p:spPr>
          <a:xfrm flipV="1">
            <a:off x="982972" y="5171038"/>
            <a:ext cx="8549275" cy="55923"/>
          </a:xfrm>
          <a:prstGeom prst="line">
            <a:avLst/>
          </a:prstGeom>
          <a:ln>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8" name="Ellipse 7">
            <a:extLst>
              <a:ext uri="{FF2B5EF4-FFF2-40B4-BE49-F238E27FC236}">
                <a16:creationId xmlns:a16="http://schemas.microsoft.com/office/drawing/2014/main" id="{35AC3B5F-E8C5-A2BA-5FCE-EAE50C56EFE3}"/>
              </a:ext>
            </a:extLst>
          </p:cNvPr>
          <p:cNvSpPr/>
          <p:nvPr/>
        </p:nvSpPr>
        <p:spPr>
          <a:xfrm>
            <a:off x="4498322" y="4929777"/>
            <a:ext cx="594367" cy="59436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latin typeface="Playfair Display" panose="00000500000000000000" pitchFamily="2" charset="0"/>
            </a:endParaRPr>
          </a:p>
        </p:txBody>
      </p:sp>
      <p:sp>
        <p:nvSpPr>
          <p:cNvPr id="10" name="Ellipse 9">
            <a:extLst>
              <a:ext uri="{FF2B5EF4-FFF2-40B4-BE49-F238E27FC236}">
                <a16:creationId xmlns:a16="http://schemas.microsoft.com/office/drawing/2014/main" id="{A9B1C427-BCE9-E8FC-1BD2-44BDD343BD9C}"/>
              </a:ext>
            </a:extLst>
          </p:cNvPr>
          <p:cNvSpPr/>
          <p:nvPr/>
        </p:nvSpPr>
        <p:spPr>
          <a:xfrm>
            <a:off x="710079" y="4893224"/>
            <a:ext cx="594367" cy="59436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latin typeface="Playfair Display" panose="00000500000000000000" pitchFamily="2" charset="0"/>
            </a:endParaRPr>
          </a:p>
        </p:txBody>
      </p:sp>
      <p:sp>
        <p:nvSpPr>
          <p:cNvPr id="11" name="Ellipse 10">
            <a:extLst>
              <a:ext uri="{FF2B5EF4-FFF2-40B4-BE49-F238E27FC236}">
                <a16:creationId xmlns:a16="http://schemas.microsoft.com/office/drawing/2014/main" id="{F054F1D4-4F85-3F1D-BDC0-AAFB9C0BDE8D}"/>
              </a:ext>
            </a:extLst>
          </p:cNvPr>
          <p:cNvSpPr/>
          <p:nvPr/>
        </p:nvSpPr>
        <p:spPr>
          <a:xfrm>
            <a:off x="8286565" y="4929777"/>
            <a:ext cx="594367" cy="59436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latin typeface="Playfair Display" panose="00000500000000000000" pitchFamily="2" charset="0"/>
            </a:endParaRPr>
          </a:p>
        </p:txBody>
      </p:sp>
      <p:sp>
        <p:nvSpPr>
          <p:cNvPr id="13" name="Rectangle 12">
            <a:extLst>
              <a:ext uri="{FF2B5EF4-FFF2-40B4-BE49-F238E27FC236}">
                <a16:creationId xmlns:a16="http://schemas.microsoft.com/office/drawing/2014/main" id="{9311675F-929F-AB7E-B7D6-EB45F9F60170}"/>
              </a:ext>
            </a:extLst>
          </p:cNvPr>
          <p:cNvSpPr/>
          <p:nvPr/>
        </p:nvSpPr>
        <p:spPr>
          <a:xfrm>
            <a:off x="130448" y="4309277"/>
            <a:ext cx="1830950" cy="400110"/>
          </a:xfrm>
          <a:prstGeom prst="rect">
            <a:avLst/>
          </a:prstGeom>
        </p:spPr>
        <p:txBody>
          <a:bodyPr wrap="none">
            <a:spAutoFit/>
          </a:bodyPr>
          <a:lstStyle/>
          <a:p>
            <a:pPr algn="ctr" eaLnBrk="0" hangingPunct="0"/>
            <a:r>
              <a:rPr lang="fr-FR" altLang="fr-FR" sz="2000" b="1" i="1" dirty="0">
                <a:latin typeface="Avenir Next LT Pro" panose="020B0504020202020204" pitchFamily="34" charset="0"/>
              </a:rPr>
              <a:t>INTERPELLER</a:t>
            </a:r>
            <a:endParaRPr lang="fr-FR" altLang="fr-FR" b="1" i="1" dirty="0">
              <a:latin typeface="Avenir Next LT Pro" panose="020B0504020202020204" pitchFamily="34" charset="0"/>
            </a:endParaRPr>
          </a:p>
        </p:txBody>
      </p:sp>
      <p:sp>
        <p:nvSpPr>
          <p:cNvPr id="14" name="Rectangle 13">
            <a:extLst>
              <a:ext uri="{FF2B5EF4-FFF2-40B4-BE49-F238E27FC236}">
                <a16:creationId xmlns:a16="http://schemas.microsoft.com/office/drawing/2014/main" id="{9FBADB0A-4581-39E4-2EA7-48AC0B88F3A3}"/>
              </a:ext>
            </a:extLst>
          </p:cNvPr>
          <p:cNvSpPr/>
          <p:nvPr/>
        </p:nvSpPr>
        <p:spPr>
          <a:xfrm>
            <a:off x="4214161" y="4309277"/>
            <a:ext cx="1162691" cy="400110"/>
          </a:xfrm>
          <a:prstGeom prst="rect">
            <a:avLst/>
          </a:prstGeom>
        </p:spPr>
        <p:txBody>
          <a:bodyPr wrap="none">
            <a:spAutoFit/>
          </a:bodyPr>
          <a:lstStyle/>
          <a:p>
            <a:pPr algn="ctr" eaLnBrk="0" hangingPunct="0"/>
            <a:r>
              <a:rPr lang="fr-FR" altLang="fr-FR" sz="2000" b="1" i="1" dirty="0">
                <a:latin typeface="Avenir Next LT Pro" panose="020B0504020202020204" pitchFamily="34" charset="0"/>
              </a:rPr>
              <a:t>CAPTER</a:t>
            </a:r>
            <a:endParaRPr lang="fr-FR" altLang="fr-FR" b="1" i="1" dirty="0">
              <a:latin typeface="Avenir Next LT Pro" panose="020B0504020202020204" pitchFamily="34" charset="0"/>
            </a:endParaRPr>
          </a:p>
        </p:txBody>
      </p:sp>
      <p:sp>
        <p:nvSpPr>
          <p:cNvPr id="15" name="Rectangle 14">
            <a:extLst>
              <a:ext uri="{FF2B5EF4-FFF2-40B4-BE49-F238E27FC236}">
                <a16:creationId xmlns:a16="http://schemas.microsoft.com/office/drawing/2014/main" id="{A37EFC17-1647-2445-3C5D-E6C2604A5A7D}"/>
              </a:ext>
            </a:extLst>
          </p:cNvPr>
          <p:cNvSpPr/>
          <p:nvPr/>
        </p:nvSpPr>
        <p:spPr>
          <a:xfrm>
            <a:off x="7635253" y="4327917"/>
            <a:ext cx="1896994" cy="400110"/>
          </a:xfrm>
          <a:prstGeom prst="rect">
            <a:avLst/>
          </a:prstGeom>
        </p:spPr>
        <p:txBody>
          <a:bodyPr wrap="none">
            <a:spAutoFit/>
          </a:bodyPr>
          <a:lstStyle/>
          <a:p>
            <a:pPr algn="ctr" eaLnBrk="0" hangingPunct="0"/>
            <a:r>
              <a:rPr lang="fr-FR" altLang="fr-FR" sz="2000" b="1" i="1" dirty="0">
                <a:latin typeface="Avenir Next LT Pro" panose="020B0504020202020204" pitchFamily="34" charset="0"/>
              </a:rPr>
              <a:t>CONVAINCRE</a:t>
            </a:r>
            <a:endParaRPr lang="fr-FR" altLang="fr-FR" b="1" i="1" dirty="0">
              <a:latin typeface="Avenir Next LT Pro" panose="020B0504020202020204" pitchFamily="34" charset="0"/>
            </a:endParaRPr>
          </a:p>
        </p:txBody>
      </p:sp>
      <p:sp>
        <p:nvSpPr>
          <p:cNvPr id="16" name="Rectangle 15">
            <a:extLst>
              <a:ext uri="{FF2B5EF4-FFF2-40B4-BE49-F238E27FC236}">
                <a16:creationId xmlns:a16="http://schemas.microsoft.com/office/drawing/2014/main" id="{0A2DE11F-BB7A-6C13-B824-B3710D14D58A}"/>
              </a:ext>
            </a:extLst>
          </p:cNvPr>
          <p:cNvSpPr/>
          <p:nvPr/>
        </p:nvSpPr>
        <p:spPr>
          <a:xfrm>
            <a:off x="-297057" y="5625186"/>
            <a:ext cx="2581499" cy="646331"/>
          </a:xfrm>
          <a:prstGeom prst="rect">
            <a:avLst/>
          </a:prstGeom>
        </p:spPr>
        <p:txBody>
          <a:bodyPr wrap="square">
            <a:spAutoFit/>
          </a:bodyPr>
          <a:lstStyle/>
          <a:p>
            <a:pPr algn="ctr" eaLnBrk="0" hangingPunct="0"/>
            <a:r>
              <a:rPr lang="fr-FR" altLang="fr-FR" sz="1200" b="1" dirty="0">
                <a:latin typeface="Playfair Display" panose="00000500000000000000" pitchFamily="2" charset="0"/>
              </a:rPr>
              <a:t>De surprendre les</a:t>
            </a:r>
          </a:p>
          <a:p>
            <a:pPr algn="ctr" eaLnBrk="0" hangingPunct="0"/>
            <a:r>
              <a:rPr lang="fr-FR" altLang="fr-FR" sz="1200" b="1" dirty="0">
                <a:latin typeface="Playfair Display" panose="00000500000000000000" pitchFamily="2" charset="0"/>
              </a:rPr>
              <a:t>clients dés l'entrée dans</a:t>
            </a:r>
          </a:p>
          <a:p>
            <a:pPr algn="ctr" eaLnBrk="0" hangingPunct="0"/>
            <a:r>
              <a:rPr lang="fr-FR" altLang="fr-FR" sz="1200" b="1" dirty="0">
                <a:latin typeface="Playfair Display" panose="00000500000000000000" pitchFamily="2" charset="0"/>
              </a:rPr>
              <a:t>le PDV</a:t>
            </a:r>
          </a:p>
        </p:txBody>
      </p:sp>
      <p:sp>
        <p:nvSpPr>
          <p:cNvPr id="17" name="Rectangle 16">
            <a:extLst>
              <a:ext uri="{FF2B5EF4-FFF2-40B4-BE49-F238E27FC236}">
                <a16:creationId xmlns:a16="http://schemas.microsoft.com/office/drawing/2014/main" id="{01012757-1035-0472-FBC0-5A907820103B}"/>
              </a:ext>
            </a:extLst>
          </p:cNvPr>
          <p:cNvSpPr/>
          <p:nvPr/>
        </p:nvSpPr>
        <p:spPr>
          <a:xfrm>
            <a:off x="2989260" y="5625186"/>
            <a:ext cx="3612490" cy="461665"/>
          </a:xfrm>
          <a:prstGeom prst="rect">
            <a:avLst/>
          </a:prstGeom>
        </p:spPr>
        <p:txBody>
          <a:bodyPr wrap="square">
            <a:spAutoFit/>
          </a:bodyPr>
          <a:lstStyle/>
          <a:p>
            <a:pPr algn="ctr" eaLnBrk="0" hangingPunct="0"/>
            <a:r>
              <a:rPr lang="fr-FR" altLang="fr-FR" sz="1200" b="1" dirty="0">
                <a:latin typeface="Playfair Display" panose="00000500000000000000" pitchFamily="2" charset="0"/>
              </a:rPr>
              <a:t>De susciter l'intérêt ou la</a:t>
            </a:r>
          </a:p>
          <a:p>
            <a:pPr algn="ctr" eaLnBrk="0" hangingPunct="0"/>
            <a:r>
              <a:rPr lang="fr-FR" altLang="fr-FR" sz="1200" b="1" dirty="0">
                <a:latin typeface="Playfair Display" panose="00000500000000000000" pitchFamily="2" charset="0"/>
              </a:rPr>
              <a:t>curiosité des clients</a:t>
            </a:r>
          </a:p>
        </p:txBody>
      </p:sp>
      <p:sp>
        <p:nvSpPr>
          <p:cNvPr id="18" name="Rectangle 17">
            <a:extLst>
              <a:ext uri="{FF2B5EF4-FFF2-40B4-BE49-F238E27FC236}">
                <a16:creationId xmlns:a16="http://schemas.microsoft.com/office/drawing/2014/main" id="{1EFCFE4F-4028-EC58-93ED-60461722929D}"/>
              </a:ext>
            </a:extLst>
          </p:cNvPr>
          <p:cNvSpPr/>
          <p:nvPr/>
        </p:nvSpPr>
        <p:spPr>
          <a:xfrm>
            <a:off x="6777503" y="5643826"/>
            <a:ext cx="3612490" cy="461665"/>
          </a:xfrm>
          <a:prstGeom prst="rect">
            <a:avLst/>
          </a:prstGeom>
        </p:spPr>
        <p:txBody>
          <a:bodyPr wrap="square">
            <a:spAutoFit/>
          </a:bodyPr>
          <a:lstStyle/>
          <a:p>
            <a:pPr algn="ctr" eaLnBrk="0" hangingPunct="0"/>
            <a:r>
              <a:rPr lang="fr-FR" sz="1200" b="1" dirty="0">
                <a:latin typeface="Playfair Display" panose="00000500000000000000" pitchFamily="2" charset="0"/>
              </a:rPr>
              <a:t>De faire une démo du</a:t>
            </a:r>
          </a:p>
          <a:p>
            <a:pPr algn="ctr" eaLnBrk="0" hangingPunct="0"/>
            <a:r>
              <a:rPr lang="fr-FR" sz="1200" b="1" dirty="0">
                <a:latin typeface="Playfair Display" panose="00000500000000000000" pitchFamily="2" charset="0"/>
              </a:rPr>
              <a:t>Produit &amp; convertir //</a:t>
            </a:r>
            <a:endParaRPr lang="fr-FR" altLang="fr-FR" sz="1200" b="1" dirty="0">
              <a:latin typeface="Playfair Display" panose="00000500000000000000" pitchFamily="2" charset="0"/>
            </a:endParaRPr>
          </a:p>
        </p:txBody>
      </p:sp>
      <p:sp>
        <p:nvSpPr>
          <p:cNvPr id="5" name="ZoneTexte 4">
            <a:extLst>
              <a:ext uri="{FF2B5EF4-FFF2-40B4-BE49-F238E27FC236}">
                <a16:creationId xmlns:a16="http://schemas.microsoft.com/office/drawing/2014/main" id="{B2B6F539-9006-255E-607A-57AA99EEE26A}"/>
              </a:ext>
            </a:extLst>
          </p:cNvPr>
          <p:cNvSpPr txBox="1"/>
          <p:nvPr/>
        </p:nvSpPr>
        <p:spPr>
          <a:xfrm>
            <a:off x="9416773" y="4968017"/>
            <a:ext cx="2935112" cy="400110"/>
          </a:xfrm>
          <a:prstGeom prst="rect">
            <a:avLst/>
          </a:prstGeom>
          <a:noFill/>
        </p:spPr>
        <p:txBody>
          <a:bodyPr wrap="square">
            <a:spAutoFit/>
          </a:bodyPr>
          <a:lstStyle/>
          <a:p>
            <a:pPr algn="ctr"/>
            <a:r>
              <a:rPr lang="fr-FR" sz="2000" b="1" i="1" dirty="0">
                <a:highlight>
                  <a:srgbClr val="FFE500"/>
                </a:highlight>
                <a:latin typeface="Avenir Next LT Pro" panose="020B0504020202020204" pitchFamily="34" charset="0"/>
              </a:rPr>
              <a:t>CRÉER DES LEADS</a:t>
            </a:r>
          </a:p>
        </p:txBody>
      </p:sp>
    </p:spTree>
    <p:extLst>
      <p:ext uri="{BB962C8B-B14F-4D97-AF65-F5344CB8AC3E}">
        <p14:creationId xmlns:p14="http://schemas.microsoft.com/office/powerpoint/2010/main" val="566769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191375"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2023</a:t>
            </a:r>
          </a:p>
        </p:txBody>
      </p:sp>
      <p:sp>
        <p:nvSpPr>
          <p:cNvPr id="3" name="Espace réservé du texte 5">
            <a:extLst>
              <a:ext uri="{FF2B5EF4-FFF2-40B4-BE49-F238E27FC236}">
                <a16:creationId xmlns:a16="http://schemas.microsoft.com/office/drawing/2014/main" id="{01D239E8-3175-E08E-ADDD-5E3B3A3CA8CD}"/>
              </a:ext>
            </a:extLst>
          </p:cNvPr>
          <p:cNvSpPr txBox="1">
            <a:spLocks/>
          </p:cNvSpPr>
          <p:nvPr/>
        </p:nvSpPr>
        <p:spPr>
          <a:xfrm>
            <a:off x="552280" y="2217748"/>
            <a:ext cx="6828234" cy="4738976"/>
          </a:xfrm>
          <a:prstGeom prst="rect">
            <a:avLst/>
          </a:prstGeom>
          <a:ln w="31750">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3600" b="1" dirty="0">
                <a:latin typeface="Avenir Next LT Pro" panose="020B0504020202020204" pitchFamily="34" charset="0"/>
                <a:cs typeface="Calibri Light" panose="020F0302020204030204" pitchFamily="34" charset="0"/>
              </a:rPr>
              <a:t>Roadshow DISH POS</a:t>
            </a:r>
            <a:br>
              <a:rPr lang="fr-FR" b="1" dirty="0">
                <a:latin typeface="Avenir Next LT Pro" panose="020B0504020202020204" pitchFamily="34" charset="0"/>
                <a:cs typeface="Calibri Light" panose="020F0302020204030204" pitchFamily="34" charset="0"/>
              </a:rPr>
            </a:br>
            <a:br>
              <a:rPr lang="fr-FR" sz="2000" b="1"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Donner une visibilité très forte à DISH POS</a:t>
            </a:r>
            <a:br>
              <a:rPr lang="fr-FR" sz="2000" dirty="0">
                <a:latin typeface="Avenir Next LT Pro" panose="020B0504020202020204" pitchFamily="34" charset="0"/>
                <a:cs typeface="Calibri Light" panose="020F0302020204030204" pitchFamily="34" charset="0"/>
              </a:rPr>
            </a:br>
            <a:endParaRPr lang="fr-FR" sz="2000" dirty="0">
              <a:latin typeface="Avenir Next LT Pro" panose="020B0504020202020204" pitchFamily="34" charset="0"/>
              <a:cs typeface="Calibri Light" panose="020F0302020204030204" pitchFamily="34" charset="0"/>
            </a:endParaRPr>
          </a:p>
          <a:p>
            <a:pPr marL="0" indent="0">
              <a:buNone/>
            </a:pPr>
            <a:r>
              <a:rPr lang="fr-FR" sz="2000" dirty="0">
                <a:latin typeface="Avenir Next LT Pro" panose="020B0504020202020204" pitchFamily="34" charset="0"/>
                <a:cs typeface="Calibri Light" panose="020F0302020204030204" pitchFamily="34" charset="0"/>
              </a:rPr>
              <a:t>Double objectif : </a:t>
            </a:r>
            <a:br>
              <a:rPr lang="fr-FR" sz="2000"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&gt; Créer un évènement de proximité à destination de nos clients pour leur donner l’occasion de découvrir et tester DISH POS</a:t>
            </a:r>
          </a:p>
          <a:p>
            <a:pPr marL="0" indent="0">
              <a:buNone/>
            </a:pPr>
            <a:endParaRPr lang="fr-FR" sz="2000" dirty="0">
              <a:latin typeface="Avenir Next LT Pro" panose="020B0504020202020204" pitchFamily="34" charset="0"/>
              <a:cs typeface="Calibri Light" panose="020F0302020204030204" pitchFamily="34" charset="0"/>
            </a:endParaRPr>
          </a:p>
          <a:p>
            <a:pPr marL="0" indent="0">
              <a:buNone/>
            </a:pPr>
            <a:r>
              <a:rPr lang="fr-FR" sz="2000" dirty="0">
                <a:latin typeface="Avenir Next LT Pro" panose="020B0504020202020204" pitchFamily="34" charset="0"/>
                <a:cs typeface="Calibri Light" panose="020F0302020204030204" pitchFamily="34" charset="0"/>
              </a:rPr>
              <a:t>&gt; Offrir une visibilité forte à DISH POS et permettre grâce à la dimension évènementielle de l’opération d’assurer le buzz </a:t>
            </a:r>
          </a:p>
          <a:p>
            <a:pPr marL="0" indent="0">
              <a:buNone/>
            </a:pPr>
            <a:r>
              <a:rPr lang="fr-FR" sz="2000" dirty="0">
                <a:latin typeface="Avenir Next LT Pro" panose="020B0504020202020204" pitchFamily="34" charset="0"/>
                <a:cs typeface="Calibri Light" panose="020F0302020204030204" pitchFamily="34" charset="0"/>
              </a:rPr>
              <a:t> </a:t>
            </a:r>
          </a:p>
        </p:txBody>
      </p:sp>
      <p:pic>
        <p:nvPicPr>
          <p:cNvPr id="5" name="Image 4">
            <a:extLst>
              <a:ext uri="{FF2B5EF4-FFF2-40B4-BE49-F238E27FC236}">
                <a16:creationId xmlns:a16="http://schemas.microsoft.com/office/drawing/2014/main" id="{0C87DCE3-9129-4936-CF25-E3A9D72F1F92}"/>
              </a:ext>
            </a:extLst>
          </p:cNvPr>
          <p:cNvPicPr>
            <a:picLocks noChangeAspect="1"/>
          </p:cNvPicPr>
          <p:nvPr/>
        </p:nvPicPr>
        <p:blipFill>
          <a:blip r:embed="rId2"/>
          <a:stretch>
            <a:fillRect/>
          </a:stretch>
        </p:blipFill>
        <p:spPr>
          <a:xfrm>
            <a:off x="7890235" y="2441205"/>
            <a:ext cx="3553147" cy="3424235"/>
          </a:xfrm>
          <a:prstGeom prst="rect">
            <a:avLst/>
          </a:prstGeom>
        </p:spPr>
      </p:pic>
      <p:sp>
        <p:nvSpPr>
          <p:cNvPr id="6" name="Rectangle : coins arrondis 5">
            <a:extLst>
              <a:ext uri="{FF2B5EF4-FFF2-40B4-BE49-F238E27FC236}">
                <a16:creationId xmlns:a16="http://schemas.microsoft.com/office/drawing/2014/main" id="{2FD09085-8270-5528-E26D-EA057C1D25BD}"/>
              </a:ext>
            </a:extLst>
          </p:cNvPr>
          <p:cNvSpPr/>
          <p:nvPr/>
        </p:nvSpPr>
        <p:spPr>
          <a:xfrm>
            <a:off x="459225" y="1410527"/>
            <a:ext cx="2822284" cy="696088"/>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b="1" dirty="0">
                <a:latin typeface="Avenir Next LT Pro" panose="020B0504020202020204" pitchFamily="34" charset="0"/>
                <a:cs typeface="Calibri Light" panose="020F0302020204030204" pitchFamily="34" charset="0"/>
              </a:rPr>
              <a:t>CITY ATTACK</a:t>
            </a:r>
          </a:p>
        </p:txBody>
      </p:sp>
    </p:spTree>
    <p:extLst>
      <p:ext uri="{BB962C8B-B14F-4D97-AF65-F5344CB8AC3E}">
        <p14:creationId xmlns:p14="http://schemas.microsoft.com/office/powerpoint/2010/main" val="3619226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228791" cy="523220"/>
          </a:xfrm>
          <a:prstGeom prst="rect">
            <a:avLst/>
          </a:prstGeom>
          <a:noFill/>
        </p:spPr>
        <p:txBody>
          <a:bodyPr wrap="none" rtlCol="0">
            <a:spAutoFit/>
          </a:bodyPr>
          <a:lstStyle/>
          <a:p>
            <a:r>
              <a:rPr lang="fr-FR" sz="2800" b="1" dirty="0">
                <a:latin typeface="Avenir Next LT Pro" panose="020B0504020202020204" pitchFamily="34" charset="0"/>
              </a:rPr>
              <a:t>Dispositif de communication – DISH POS 2023</a:t>
            </a:r>
          </a:p>
        </p:txBody>
      </p:sp>
      <p:sp>
        <p:nvSpPr>
          <p:cNvPr id="20" name="Rectangle : coins arrondis 19">
            <a:extLst>
              <a:ext uri="{FF2B5EF4-FFF2-40B4-BE49-F238E27FC236}">
                <a16:creationId xmlns:a16="http://schemas.microsoft.com/office/drawing/2014/main" id="{BFEFB38A-04C1-4CCD-813E-10C0E9BE65E3}"/>
              </a:ext>
            </a:extLst>
          </p:cNvPr>
          <p:cNvSpPr/>
          <p:nvPr/>
        </p:nvSpPr>
        <p:spPr>
          <a:xfrm>
            <a:off x="459225" y="1410527"/>
            <a:ext cx="2822284" cy="696088"/>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latin typeface="Avenir Next LT Pro" panose="020B0504020202020204" pitchFamily="34" charset="0"/>
                <a:cs typeface="Calibri Light" panose="020F0302020204030204" pitchFamily="34" charset="0"/>
              </a:rPr>
              <a:t>CITY ATTACK</a:t>
            </a:r>
          </a:p>
        </p:txBody>
      </p:sp>
      <p:sp>
        <p:nvSpPr>
          <p:cNvPr id="3" name="ZoneTexte 2">
            <a:extLst>
              <a:ext uri="{FF2B5EF4-FFF2-40B4-BE49-F238E27FC236}">
                <a16:creationId xmlns:a16="http://schemas.microsoft.com/office/drawing/2014/main" id="{B8DC9A8A-976B-31D7-8DEE-5183F20178B3}"/>
              </a:ext>
            </a:extLst>
          </p:cNvPr>
          <p:cNvSpPr txBox="1"/>
          <p:nvPr/>
        </p:nvSpPr>
        <p:spPr>
          <a:xfrm>
            <a:off x="718795" y="2418735"/>
            <a:ext cx="7058318" cy="3631763"/>
          </a:xfrm>
          <a:prstGeom prst="rect">
            <a:avLst/>
          </a:prstGeom>
          <a:noFill/>
        </p:spPr>
        <p:txBody>
          <a:bodyPr wrap="square">
            <a:spAutoFit/>
          </a:bodyPr>
          <a:lstStyle/>
          <a:p>
            <a:pPr algn="l"/>
            <a:r>
              <a:rPr lang="fr-FR" sz="3200" b="1" i="0" u="none" strike="noStrike" baseline="0" dirty="0">
                <a:solidFill>
                  <a:srgbClr val="F39112"/>
                </a:solidFill>
                <a:latin typeface="Avenir Next LT Pro" panose="020B0504020202020204" pitchFamily="34" charset="0"/>
              </a:rPr>
              <a:t>TESTEZ NOS SOLUTIONS DISH</a:t>
            </a:r>
          </a:p>
          <a:p>
            <a:pPr algn="l"/>
            <a:br>
              <a:rPr lang="fr-FR" dirty="0">
                <a:latin typeface="Avenir Next LT Pro" panose="020B0504020202020204" pitchFamily="34" charset="0"/>
                <a:cs typeface="Calibri Light" panose="020F0302020204030204" pitchFamily="34" charset="0"/>
              </a:rPr>
            </a:br>
            <a:r>
              <a:rPr lang="fr-FR" dirty="0">
                <a:latin typeface="Avenir Next LT Pro" panose="020B0504020202020204" pitchFamily="34" charset="0"/>
                <a:cs typeface="Calibri Light" panose="020F0302020204030204" pitchFamily="34" charset="0"/>
              </a:rPr>
              <a:t>Programme type par ville :</a:t>
            </a:r>
          </a:p>
          <a:p>
            <a:pPr algn="l"/>
            <a:r>
              <a:rPr lang="fr-FR" dirty="0">
                <a:latin typeface="Avenir Next LT Pro" panose="020B0504020202020204" pitchFamily="34" charset="0"/>
                <a:cs typeface="Calibri Light" panose="020F0302020204030204" pitchFamily="34" charset="0"/>
              </a:rPr>
              <a:t>En amont : dispositif CRM</a:t>
            </a:r>
          </a:p>
          <a:p>
            <a:pPr algn="l"/>
            <a:r>
              <a:rPr lang="fr-FR" dirty="0">
                <a:latin typeface="Avenir Next LT Pro" panose="020B0504020202020204" pitchFamily="34" charset="0"/>
                <a:cs typeface="Calibri Light" panose="020F0302020204030204" pitchFamily="34" charset="0"/>
              </a:rPr>
              <a:t>Envoi d’invitations aux clients et incitation via l’équipe de vente METRO à participer à, l’événement / Prise de RDV</a:t>
            </a:r>
          </a:p>
          <a:p>
            <a:pPr algn="l"/>
            <a:endParaRPr lang="fr-FR" dirty="0">
              <a:latin typeface="Avenir Next LT Pro" panose="020B0504020202020204" pitchFamily="34" charset="0"/>
              <a:cs typeface="Calibri Light" panose="020F0302020204030204" pitchFamily="34" charset="0"/>
            </a:endParaRPr>
          </a:p>
          <a:p>
            <a:pPr algn="l"/>
            <a:r>
              <a:rPr lang="fr-FR" dirty="0">
                <a:latin typeface="Avenir Next LT Pro" panose="020B0504020202020204" pitchFamily="34" charset="0"/>
                <a:cs typeface="Calibri Light" panose="020F0302020204030204" pitchFamily="34" charset="0"/>
              </a:rPr>
              <a:t>Une présence des stands </a:t>
            </a:r>
          </a:p>
          <a:p>
            <a:pPr algn="l"/>
            <a:r>
              <a:rPr lang="fr-FR" dirty="0">
                <a:latin typeface="Avenir Next LT Pro" panose="020B0504020202020204" pitchFamily="34" charset="0"/>
                <a:cs typeface="Calibri Light" panose="020F0302020204030204" pitchFamily="34" charset="0"/>
              </a:rPr>
              <a:t>Chaque halle est animée 2-3 jours de suite de 6h00 à 11h00</a:t>
            </a:r>
          </a:p>
          <a:p>
            <a:pPr algn="l"/>
            <a:endParaRPr lang="fr-FR" dirty="0">
              <a:latin typeface="Avenir Next LT Pro" panose="020B0504020202020204" pitchFamily="34" charset="0"/>
              <a:cs typeface="Calibri Light" panose="020F0302020204030204" pitchFamily="34" charset="0"/>
            </a:endParaRPr>
          </a:p>
          <a:p>
            <a:pPr algn="l"/>
            <a:r>
              <a:rPr lang="fr-FR" dirty="0">
                <a:latin typeface="Avenir Next LT Pro" panose="020B0504020202020204" pitchFamily="34" charset="0"/>
                <a:cs typeface="Calibri Light" panose="020F0302020204030204" pitchFamily="34" charset="0"/>
              </a:rPr>
              <a:t>Supports &amp; Stand : 2 </a:t>
            </a:r>
            <a:r>
              <a:rPr lang="fr-FR" dirty="0" err="1">
                <a:latin typeface="Avenir Next LT Pro" panose="020B0504020202020204" pitchFamily="34" charset="0"/>
                <a:cs typeface="Calibri Light" panose="020F0302020204030204" pitchFamily="34" charset="0"/>
              </a:rPr>
              <a:t>photocall</a:t>
            </a:r>
            <a:r>
              <a:rPr lang="fr-FR" dirty="0">
                <a:latin typeface="Avenir Next LT Pro" panose="020B0504020202020204" pitchFamily="34" charset="0"/>
                <a:cs typeface="Calibri Light" panose="020F0302020204030204" pitchFamily="34" charset="0"/>
              </a:rPr>
              <a:t> 4x3m – Flyers de démo 20 000 ex</a:t>
            </a:r>
            <a:br>
              <a:rPr lang="fr-FR" dirty="0">
                <a:latin typeface="Avenir Next LT Pro" panose="020B0504020202020204" pitchFamily="34" charset="0"/>
                <a:cs typeface="Calibri Light" panose="020F0302020204030204" pitchFamily="34" charset="0"/>
              </a:rPr>
            </a:br>
            <a:endParaRPr lang="fr-FR" dirty="0">
              <a:latin typeface="Avenir Next LT Pro" panose="020B0504020202020204" pitchFamily="34" charset="0"/>
              <a:cs typeface="Calibri Light" panose="020F0302020204030204" pitchFamily="34" charset="0"/>
            </a:endParaRPr>
          </a:p>
        </p:txBody>
      </p:sp>
      <p:pic>
        <p:nvPicPr>
          <p:cNvPr id="4" name="Picture 2" descr="Stand parapluie droit tissu avec retours 3x4 | Repères Médias">
            <a:extLst>
              <a:ext uri="{FF2B5EF4-FFF2-40B4-BE49-F238E27FC236}">
                <a16:creationId xmlns:a16="http://schemas.microsoft.com/office/drawing/2014/main" id="{6FE83DDC-FEAE-52CA-7969-81BE64B51D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5515" y="1482309"/>
            <a:ext cx="4066485" cy="40664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Borne d'accueil intérieure interfacée pms pour hôtel avec cartes, clés,  codes...">
            <a:extLst>
              <a:ext uri="{FF2B5EF4-FFF2-40B4-BE49-F238E27FC236}">
                <a16:creationId xmlns:a16="http://schemas.microsoft.com/office/drawing/2014/main" id="{0B24B27A-0CAB-F55D-8E74-73AD638C6A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0673" y="4252544"/>
            <a:ext cx="1621803" cy="2246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3531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A72FDE7A-2E8E-468E-85F9-901A4FE9214F}"/>
              </a:ext>
            </a:extLst>
          </p:cNvPr>
          <p:cNvSpPr>
            <a:spLocks noGrp="1"/>
          </p:cNvSpPr>
          <p:nvPr>
            <p:ph type="body" sz="quarter" idx="13"/>
          </p:nvPr>
        </p:nvSpPr>
        <p:spPr>
          <a:xfrm rot="20772593">
            <a:off x="-9536" y="403512"/>
            <a:ext cx="3883345" cy="437574"/>
          </a:xfrm>
        </p:spPr>
        <p:txBody>
          <a:bodyPr/>
          <a:lstStyle/>
          <a:p>
            <a:r>
              <a:rPr lang="fr-FR" dirty="0"/>
              <a:t>#enjeux</a:t>
            </a:r>
          </a:p>
        </p:txBody>
      </p:sp>
      <p:sp>
        <p:nvSpPr>
          <p:cNvPr id="11" name="Freihandform: Form 18">
            <a:extLst>
              <a:ext uri="{FF2B5EF4-FFF2-40B4-BE49-F238E27FC236}">
                <a16:creationId xmlns:a16="http://schemas.microsoft.com/office/drawing/2014/main" id="{A7463BC2-7E15-4AEC-8055-8E6A83CF3A86}"/>
              </a:ext>
            </a:extLst>
          </p:cNvPr>
          <p:cNvSpPr>
            <a:spLocks/>
          </p:cNvSpPr>
          <p:nvPr/>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Espace réservé du texte 5">
            <a:extLst>
              <a:ext uri="{FF2B5EF4-FFF2-40B4-BE49-F238E27FC236}">
                <a16:creationId xmlns:a16="http://schemas.microsoft.com/office/drawing/2014/main" id="{226F6FC3-ED39-13A2-7968-218AA35FD5F5}"/>
              </a:ext>
            </a:extLst>
          </p:cNvPr>
          <p:cNvSpPr txBox="1">
            <a:spLocks/>
          </p:cNvSpPr>
          <p:nvPr/>
        </p:nvSpPr>
        <p:spPr>
          <a:xfrm>
            <a:off x="1052441" y="1655603"/>
            <a:ext cx="8017668" cy="2610345"/>
          </a:xfrm>
          <a:prstGeom prst="rect">
            <a:avLst/>
          </a:prstGeom>
          <a:ln w="31750">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3600" b="1" dirty="0">
                <a:latin typeface="Avenir Next LT Pro" panose="020B0504020202020204" pitchFamily="34" charset="0"/>
                <a:cs typeface="Calibri Light" panose="020F0302020204030204" pitchFamily="34" charset="0"/>
              </a:rPr>
              <a:t>Donner de la visibilité à la solution de caisse DISH POS.</a:t>
            </a:r>
            <a:br>
              <a:rPr lang="fr-FR" sz="2000" b="1"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 </a:t>
            </a:r>
          </a:p>
          <a:p>
            <a:pPr marL="0" indent="0">
              <a:buNone/>
            </a:pPr>
            <a:r>
              <a:rPr lang="fr-FR" altLang="fr-FR" sz="1800" dirty="0">
                <a:latin typeface="Avenir Next LT Pro" panose="020B0504020202020204" pitchFamily="34" charset="0"/>
                <a:ea typeface="Helvetica" panose="020B0604020202020204" pitchFamily="34" charset="0"/>
              </a:rPr>
              <a:t>Interpeler nos clients,  sur une solution d’encaissement ingénieuse, simple, évolutive et surtout compétitive.  </a:t>
            </a:r>
          </a:p>
          <a:p>
            <a:pPr marL="0" indent="0">
              <a:buNone/>
            </a:pPr>
            <a:r>
              <a:rPr lang="fr-FR" sz="1800" dirty="0">
                <a:latin typeface="Avenir Next LT Pro" panose="020B0504020202020204" pitchFamily="34" charset="0"/>
                <a:cs typeface="Calibri Light" panose="020F0302020204030204" pitchFamily="34" charset="0"/>
                <a:sym typeface="Wingdings" panose="05000000000000000000" pitchFamily="2" charset="2"/>
              </a:rPr>
              <a:t>S’appuyer sur la caution METRO pour crédibiliser l’offre et convaincre.</a:t>
            </a:r>
          </a:p>
          <a:p>
            <a:pPr marL="0" indent="0">
              <a:buNone/>
            </a:pPr>
            <a:endParaRPr lang="fr-FR" sz="1800" dirty="0">
              <a:latin typeface="Avenir Next LT Pro" panose="020B0504020202020204" pitchFamily="34" charset="0"/>
              <a:cs typeface="Calibri Light" panose="020F0302020204030204" pitchFamily="34" charset="0"/>
              <a:sym typeface="Wingdings" panose="05000000000000000000" pitchFamily="2" charset="2"/>
            </a:endParaRPr>
          </a:p>
          <a:p>
            <a:pPr>
              <a:buFont typeface="Wingdings" panose="05000000000000000000" pitchFamily="2" charset="2"/>
              <a:buChar char="è"/>
            </a:pPr>
            <a:r>
              <a:rPr lang="fr-FR" sz="3600" b="1" dirty="0">
                <a:latin typeface="Avenir Next LT Pro" panose="020B0504020202020204" pitchFamily="34" charset="0"/>
                <a:cs typeface="Calibri Light" panose="020F0302020204030204" pitchFamily="34" charset="0"/>
                <a:sym typeface="Wingdings" panose="05000000000000000000" pitchFamily="2" charset="2"/>
              </a:rPr>
              <a:t>Générer des leads</a:t>
            </a:r>
          </a:p>
          <a:p>
            <a:pPr marL="0" indent="0">
              <a:buNone/>
            </a:pPr>
            <a:r>
              <a:rPr lang="fr-FR" sz="1800" dirty="0">
                <a:latin typeface="Avenir Next LT Pro" panose="020B0504020202020204" pitchFamily="34" charset="0"/>
                <a:cs typeface="Calibri Light" panose="020F0302020204030204" pitchFamily="34" charset="0"/>
                <a:sym typeface="Wingdings" panose="05000000000000000000" pitchFamily="2" charset="2"/>
              </a:rPr>
              <a:t>Pousser les clients à demander de l’information </a:t>
            </a:r>
            <a:endParaRPr lang="fr-FR" sz="1800" dirty="0">
              <a:latin typeface="Avenir Next LT Pro" panose="020B0504020202020204" pitchFamily="34" charset="0"/>
              <a:cs typeface="Calibri Light" panose="020F0302020204030204" pitchFamily="34" charset="0"/>
            </a:endParaRPr>
          </a:p>
          <a:p>
            <a:pPr marL="0" indent="0">
              <a:buNone/>
            </a:pPr>
            <a:endParaRPr lang="fr-FR" sz="20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4101228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280408" cy="523220"/>
          </a:xfrm>
          <a:prstGeom prst="rect">
            <a:avLst/>
          </a:prstGeom>
          <a:noFill/>
        </p:spPr>
        <p:txBody>
          <a:bodyPr wrap="none" rtlCol="0">
            <a:spAutoFit/>
          </a:bodyPr>
          <a:lstStyle/>
          <a:p>
            <a:r>
              <a:rPr lang="fr-FR" sz="2800" b="1" dirty="0">
                <a:latin typeface="Avenir Next LT Pro" panose="020B0504020202020204" pitchFamily="34" charset="0"/>
              </a:rPr>
              <a:t>Leviers complémentaires TBD- DISH POS 2023</a:t>
            </a:r>
          </a:p>
        </p:txBody>
      </p:sp>
      <p:sp>
        <p:nvSpPr>
          <p:cNvPr id="20" name="Rectangle : coins arrondis 19">
            <a:extLst>
              <a:ext uri="{FF2B5EF4-FFF2-40B4-BE49-F238E27FC236}">
                <a16:creationId xmlns:a16="http://schemas.microsoft.com/office/drawing/2014/main" id="{BFEFB38A-04C1-4CCD-813E-10C0E9BE65E3}"/>
              </a:ext>
            </a:extLst>
          </p:cNvPr>
          <p:cNvSpPr/>
          <p:nvPr/>
        </p:nvSpPr>
        <p:spPr>
          <a:xfrm>
            <a:off x="459225" y="1410527"/>
            <a:ext cx="2822284" cy="59711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latin typeface="Avenir Next LT Pro" panose="020B0504020202020204" pitchFamily="34" charset="0"/>
                <a:cs typeface="Calibri Light" panose="020F0302020204030204" pitchFamily="34" charset="0"/>
              </a:rPr>
              <a:t>Mailing – Offre découverte</a:t>
            </a:r>
          </a:p>
        </p:txBody>
      </p:sp>
      <p:sp>
        <p:nvSpPr>
          <p:cNvPr id="2" name="ZoneTexte 1">
            <a:extLst>
              <a:ext uri="{FF2B5EF4-FFF2-40B4-BE49-F238E27FC236}">
                <a16:creationId xmlns:a16="http://schemas.microsoft.com/office/drawing/2014/main" id="{D8E7B4A2-73D8-E186-6131-F7A1F1E18455}"/>
              </a:ext>
            </a:extLst>
          </p:cNvPr>
          <p:cNvSpPr txBox="1"/>
          <p:nvPr/>
        </p:nvSpPr>
        <p:spPr>
          <a:xfrm>
            <a:off x="691572" y="2022050"/>
            <a:ext cx="9434922" cy="1394228"/>
          </a:xfrm>
          <a:prstGeom prst="rect">
            <a:avLst/>
          </a:prstGeom>
          <a:noFill/>
        </p:spPr>
        <p:txBody>
          <a:bodyPr wrap="square" rtlCol="0">
            <a:spAutoFit/>
          </a:bodyPr>
          <a:lstStyle/>
          <a:p>
            <a:pPr marL="0" indent="0">
              <a:lnSpc>
                <a:spcPct val="90000"/>
              </a:lnSpc>
              <a:buNone/>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Période envisagée :  Septembre </a:t>
            </a:r>
            <a:br>
              <a:rPr lang="fr-FR" altLang="fr-FR" dirty="0">
                <a:latin typeface="Avenir Next LT Pro" panose="020B0504020202020204" pitchFamily="34" charset="0"/>
                <a:ea typeface="Helvetica" panose="020B0604020202020204" pitchFamily="34" charset="0"/>
                <a:cs typeface="Calibri Light" panose="020F0302020204030204" pitchFamily="34" charset="0"/>
              </a:rPr>
            </a:br>
            <a:r>
              <a:rPr lang="fr-FR" altLang="fr-FR" dirty="0">
                <a:latin typeface="Avenir Next LT Pro" panose="020B0504020202020204" pitchFamily="34" charset="0"/>
                <a:ea typeface="Helvetica" panose="020B0604020202020204" pitchFamily="34" charset="0"/>
                <a:cs typeface="Calibri Light" panose="020F0302020204030204" pitchFamily="34" charset="0"/>
              </a:rPr>
              <a:t>Etudier la création d’un mailing mettant en avant un call to action type offre découverte</a:t>
            </a:r>
          </a:p>
          <a:p>
            <a:pPr marL="0" indent="0">
              <a:lnSpc>
                <a:spcPct val="90000"/>
              </a:lnSpc>
              <a:buNone/>
              <a:defRPr/>
            </a:pPr>
            <a:r>
              <a:rPr lang="fr-FR" altLang="fr-FR" dirty="0">
                <a:latin typeface="Avenir Next LT Pro" panose="020B0504020202020204" pitchFamily="34" charset="0"/>
                <a:ea typeface="Helvetica" panose="020B0604020202020204" pitchFamily="34" charset="0"/>
                <a:cs typeface="Calibri Light" panose="020F0302020204030204" pitchFamily="34" charset="0"/>
              </a:rPr>
              <a:t>Objectif : adresser différemment notre cible avec un mailing adresser.</a:t>
            </a:r>
          </a:p>
          <a:p>
            <a:r>
              <a:rPr lang="fr-FR" dirty="0">
                <a:latin typeface="Avenir Next LT Pro" panose="020B0504020202020204" pitchFamily="34" charset="0"/>
              </a:rPr>
              <a:t>Ciblage : TBD </a:t>
            </a:r>
            <a:endParaRPr lang="fr-FR" altLang="fr-FR" sz="1800" dirty="0">
              <a:latin typeface="Avenir Next LT Pro" panose="020B0504020202020204" pitchFamily="34" charset="0"/>
              <a:ea typeface="Helvetica" panose="020B0604020202020204" pitchFamily="34" charset="0"/>
              <a:cs typeface="Calibri Light" panose="020F0302020204030204" pitchFamily="34" charset="0"/>
            </a:endParaRPr>
          </a:p>
          <a:p>
            <a:endParaRPr lang="fr-FR" dirty="0">
              <a:latin typeface="Avenir Next LT Pro" panose="020B0504020202020204" pitchFamily="34" charset="0"/>
            </a:endParaRPr>
          </a:p>
        </p:txBody>
      </p:sp>
      <p:sp>
        <p:nvSpPr>
          <p:cNvPr id="4" name="Rectangle : coins arrondis 3">
            <a:extLst>
              <a:ext uri="{FF2B5EF4-FFF2-40B4-BE49-F238E27FC236}">
                <a16:creationId xmlns:a16="http://schemas.microsoft.com/office/drawing/2014/main" id="{9CEF22F0-762E-43F1-6118-12B2E35A6CD0}"/>
              </a:ext>
            </a:extLst>
          </p:cNvPr>
          <p:cNvSpPr/>
          <p:nvPr/>
        </p:nvSpPr>
        <p:spPr>
          <a:xfrm>
            <a:off x="459225" y="3467609"/>
            <a:ext cx="2822284" cy="597112"/>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dirty="0">
                <a:latin typeface="Avenir Next LT Pro" panose="020B0504020202020204" pitchFamily="34" charset="0"/>
                <a:cs typeface="Calibri Light" panose="020F0302020204030204" pitchFamily="34" charset="0"/>
              </a:rPr>
              <a:t>Autres leviers de visibilité</a:t>
            </a:r>
          </a:p>
        </p:txBody>
      </p:sp>
      <p:sp>
        <p:nvSpPr>
          <p:cNvPr id="5" name="ZoneTexte 4">
            <a:extLst>
              <a:ext uri="{FF2B5EF4-FFF2-40B4-BE49-F238E27FC236}">
                <a16:creationId xmlns:a16="http://schemas.microsoft.com/office/drawing/2014/main" id="{17A04417-60DD-720C-1078-EA17E6BB8909}"/>
              </a:ext>
            </a:extLst>
          </p:cNvPr>
          <p:cNvSpPr txBox="1"/>
          <p:nvPr/>
        </p:nvSpPr>
        <p:spPr>
          <a:xfrm>
            <a:off x="691572" y="4187114"/>
            <a:ext cx="9434922" cy="341632"/>
          </a:xfrm>
          <a:prstGeom prst="rect">
            <a:avLst/>
          </a:prstGeom>
          <a:noFill/>
        </p:spPr>
        <p:txBody>
          <a:bodyPr wrap="square" rtlCol="0">
            <a:spAutoFit/>
          </a:bodyPr>
          <a:lstStyle/>
          <a:p>
            <a:pPr marL="0" indent="0">
              <a:lnSpc>
                <a:spcPct val="90000"/>
              </a:lnSpc>
              <a:buNone/>
              <a:defRPr/>
            </a:pPr>
            <a:r>
              <a:rPr lang="fr-FR" dirty="0">
                <a:latin typeface="Avenir Next LT Pro" panose="020B0504020202020204" pitchFamily="34" charset="0"/>
                <a:cs typeface="Calibri Light" panose="020F0302020204030204" pitchFamily="34" charset="0"/>
              </a:rPr>
              <a:t>En cours de réflexion</a:t>
            </a:r>
            <a:endParaRPr lang="fr-FR" dirty="0">
              <a:latin typeface="Avenir Next LT Pro" panose="020B0504020202020204" pitchFamily="34" charset="0"/>
            </a:endParaRPr>
          </a:p>
        </p:txBody>
      </p:sp>
    </p:spTree>
    <p:extLst>
      <p:ext uri="{BB962C8B-B14F-4D97-AF65-F5344CB8AC3E}">
        <p14:creationId xmlns:p14="http://schemas.microsoft.com/office/powerpoint/2010/main" val="23390582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itre 1">
            <a:extLst>
              <a:ext uri="{FF2B5EF4-FFF2-40B4-BE49-F238E27FC236}">
                <a16:creationId xmlns:a16="http://schemas.microsoft.com/office/drawing/2014/main" id="{63C572B6-BD3A-4BD4-9913-515AFABEA37C}"/>
              </a:ext>
            </a:extLst>
          </p:cNvPr>
          <p:cNvSpPr txBox="1">
            <a:spLocks/>
          </p:cNvSpPr>
          <p:nvPr/>
        </p:nvSpPr>
        <p:spPr bwMode="auto">
          <a:xfrm>
            <a:off x="93054" y="11492"/>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1800" b="1" dirty="0">
                <a:latin typeface="Avenir Next LT Pro" panose="020B0504020202020204" pitchFamily="34" charset="0"/>
                <a:cs typeface="Calibri Light" panose="020F0302020204030204" pitchFamily="34" charset="0"/>
              </a:rPr>
              <a:t>PLAN DE COMMUNICATION </a:t>
            </a:r>
            <a:r>
              <a:rPr lang="fr-FR" sz="1800" dirty="0">
                <a:latin typeface="Avenir Next LT Pro" panose="020B0504020202020204" pitchFamily="34" charset="0"/>
                <a:cs typeface="Calibri Light" panose="020F0302020204030204" pitchFamily="34" charset="0"/>
              </a:rPr>
              <a:t>/ SEQUENCEMENT2023</a:t>
            </a:r>
          </a:p>
        </p:txBody>
      </p:sp>
      <p:sp>
        <p:nvSpPr>
          <p:cNvPr id="8" name="Rectangle 1">
            <a:extLst>
              <a:ext uri="{FF2B5EF4-FFF2-40B4-BE49-F238E27FC236}">
                <a16:creationId xmlns:a16="http://schemas.microsoft.com/office/drawing/2014/main" id="{F71CE624-42B0-6F43-2FB6-55B32E9842F6}"/>
              </a:ext>
            </a:extLst>
          </p:cNvPr>
          <p:cNvSpPr>
            <a:spLocks noChangeArrowheads="1"/>
          </p:cNvSpPr>
          <p:nvPr/>
        </p:nvSpPr>
        <p:spPr bwMode="auto">
          <a:xfrm>
            <a:off x="10321046" y="516175"/>
            <a:ext cx="1750979"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Budget</a:t>
            </a:r>
            <a:br>
              <a:rPr lang="fr-FR" altLang="fr-FR" sz="1200" b="1" spc="225" dirty="0">
                <a:solidFill>
                  <a:schemeClr val="bg1"/>
                </a:solidFill>
                <a:latin typeface="+mj-lt"/>
              </a:rPr>
            </a:br>
            <a:r>
              <a:rPr lang="fr-FR" altLang="fr-FR" sz="1200" b="1" spc="225" dirty="0">
                <a:solidFill>
                  <a:schemeClr val="bg1"/>
                </a:solidFill>
                <a:latin typeface="+mj-lt"/>
              </a:rPr>
              <a:t>estimatif</a:t>
            </a:r>
          </a:p>
        </p:txBody>
      </p:sp>
      <p:sp>
        <p:nvSpPr>
          <p:cNvPr id="9" name="Rectangle : coins arrondis 8">
            <a:extLst>
              <a:ext uri="{FF2B5EF4-FFF2-40B4-BE49-F238E27FC236}">
                <a16:creationId xmlns:a16="http://schemas.microsoft.com/office/drawing/2014/main" id="{ABBE94ED-F3B0-5BDF-873F-537011EED936}"/>
              </a:ext>
            </a:extLst>
          </p:cNvPr>
          <p:cNvSpPr/>
          <p:nvPr/>
        </p:nvSpPr>
        <p:spPr>
          <a:xfrm>
            <a:off x="10321046" y="1018351"/>
            <a:ext cx="846306" cy="1943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Production</a:t>
            </a:r>
          </a:p>
        </p:txBody>
      </p:sp>
      <p:sp>
        <p:nvSpPr>
          <p:cNvPr id="19" name="Rectangle : coins arrondis 18">
            <a:extLst>
              <a:ext uri="{FF2B5EF4-FFF2-40B4-BE49-F238E27FC236}">
                <a16:creationId xmlns:a16="http://schemas.microsoft.com/office/drawing/2014/main" id="{74DF0318-49C0-9CB0-8F01-16C61974B0B6}"/>
              </a:ext>
            </a:extLst>
          </p:cNvPr>
          <p:cNvSpPr/>
          <p:nvPr/>
        </p:nvSpPr>
        <p:spPr>
          <a:xfrm>
            <a:off x="11225719" y="1018351"/>
            <a:ext cx="846306" cy="1943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Media</a:t>
            </a:r>
          </a:p>
        </p:txBody>
      </p:sp>
      <p:sp>
        <p:nvSpPr>
          <p:cNvPr id="20" name="Rectangle : coins arrondis 19">
            <a:extLst>
              <a:ext uri="{FF2B5EF4-FFF2-40B4-BE49-F238E27FC236}">
                <a16:creationId xmlns:a16="http://schemas.microsoft.com/office/drawing/2014/main" id="{0424C5A5-1C0D-8889-131B-C71DB0FEB395}"/>
              </a:ext>
            </a:extLst>
          </p:cNvPr>
          <p:cNvSpPr/>
          <p:nvPr/>
        </p:nvSpPr>
        <p:spPr>
          <a:xfrm>
            <a:off x="10291442" y="1729392"/>
            <a:ext cx="846306" cy="149230"/>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altLang="fr-FR" sz="1100" b="1" dirty="0">
                <a:solidFill>
                  <a:srgbClr val="FFFFFF"/>
                </a:solidFill>
                <a:latin typeface="CA Metro ExtraBold"/>
              </a:rPr>
              <a:t>60</a:t>
            </a: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 k€</a:t>
            </a:r>
          </a:p>
        </p:txBody>
      </p:sp>
      <p:sp>
        <p:nvSpPr>
          <p:cNvPr id="21" name="Rectangle : coins arrondis 20">
            <a:extLst>
              <a:ext uri="{FF2B5EF4-FFF2-40B4-BE49-F238E27FC236}">
                <a16:creationId xmlns:a16="http://schemas.microsoft.com/office/drawing/2014/main" id="{AE16A467-8522-4C04-663B-AFA647E972E9}"/>
              </a:ext>
            </a:extLst>
          </p:cNvPr>
          <p:cNvSpPr/>
          <p:nvPr/>
        </p:nvSpPr>
        <p:spPr>
          <a:xfrm>
            <a:off x="10291442" y="5576317"/>
            <a:ext cx="846306" cy="180325"/>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50 k€</a:t>
            </a:r>
          </a:p>
        </p:txBody>
      </p:sp>
      <p:sp>
        <p:nvSpPr>
          <p:cNvPr id="34" name="Rectangle : coins arrondis 33">
            <a:extLst>
              <a:ext uri="{FF2B5EF4-FFF2-40B4-BE49-F238E27FC236}">
                <a16:creationId xmlns:a16="http://schemas.microsoft.com/office/drawing/2014/main" id="{7C38F5A6-5697-F6F4-CA87-3A13C14FAC9A}"/>
              </a:ext>
            </a:extLst>
          </p:cNvPr>
          <p:cNvSpPr/>
          <p:nvPr/>
        </p:nvSpPr>
        <p:spPr>
          <a:xfrm>
            <a:off x="11246373" y="3703760"/>
            <a:ext cx="846306" cy="180325"/>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altLang="fr-FR" sz="1100" b="1" dirty="0">
                <a:solidFill>
                  <a:srgbClr val="FFFFFF"/>
                </a:solidFill>
                <a:latin typeface="CA Metro ExtraBold"/>
              </a:rPr>
              <a:t>4</a:t>
            </a: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0 k€</a:t>
            </a:r>
          </a:p>
        </p:txBody>
      </p:sp>
      <p:sp>
        <p:nvSpPr>
          <p:cNvPr id="36" name="Rectangle : coins arrondis 35">
            <a:extLst>
              <a:ext uri="{FF2B5EF4-FFF2-40B4-BE49-F238E27FC236}">
                <a16:creationId xmlns:a16="http://schemas.microsoft.com/office/drawing/2014/main" id="{8FE85875-7393-B88A-3C44-4001EDB4EDE4}"/>
              </a:ext>
            </a:extLst>
          </p:cNvPr>
          <p:cNvSpPr/>
          <p:nvPr/>
        </p:nvSpPr>
        <p:spPr>
          <a:xfrm>
            <a:off x="10350230" y="3693376"/>
            <a:ext cx="846306" cy="180325"/>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altLang="fr-FR" sz="1100" b="1" dirty="0">
                <a:solidFill>
                  <a:srgbClr val="FFFFFF"/>
                </a:solidFill>
                <a:latin typeface="CA Metro ExtraBold"/>
              </a:rPr>
              <a:t>1</a:t>
            </a: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5 k€</a:t>
            </a:r>
          </a:p>
        </p:txBody>
      </p:sp>
      <p:sp>
        <p:nvSpPr>
          <p:cNvPr id="37" name="Rectangle : coins arrondis 36">
            <a:extLst>
              <a:ext uri="{FF2B5EF4-FFF2-40B4-BE49-F238E27FC236}">
                <a16:creationId xmlns:a16="http://schemas.microsoft.com/office/drawing/2014/main" id="{CB7AD8D5-7868-CA0D-04E7-15874BC25C7A}"/>
              </a:ext>
            </a:extLst>
          </p:cNvPr>
          <p:cNvSpPr/>
          <p:nvPr/>
        </p:nvSpPr>
        <p:spPr>
          <a:xfrm>
            <a:off x="10315951" y="4909104"/>
            <a:ext cx="846306" cy="180325"/>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70 k€€</a:t>
            </a:r>
          </a:p>
        </p:txBody>
      </p:sp>
      <p:sp>
        <p:nvSpPr>
          <p:cNvPr id="39" name="Rectangle : coins arrondis 38">
            <a:extLst>
              <a:ext uri="{FF2B5EF4-FFF2-40B4-BE49-F238E27FC236}">
                <a16:creationId xmlns:a16="http://schemas.microsoft.com/office/drawing/2014/main" id="{BA736F0E-579D-2F37-DE05-6695571CFCF6}"/>
              </a:ext>
            </a:extLst>
          </p:cNvPr>
          <p:cNvSpPr/>
          <p:nvPr/>
        </p:nvSpPr>
        <p:spPr>
          <a:xfrm>
            <a:off x="11225719" y="4248386"/>
            <a:ext cx="846306" cy="180325"/>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altLang="fr-FR" sz="1100" b="1" dirty="0">
                <a:solidFill>
                  <a:srgbClr val="FFFFFF"/>
                </a:solidFill>
                <a:latin typeface="CA Metro ExtraBold"/>
              </a:rPr>
              <a:t>110</a:t>
            </a: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 k€</a:t>
            </a:r>
          </a:p>
        </p:txBody>
      </p:sp>
      <p:sp>
        <p:nvSpPr>
          <p:cNvPr id="41" name="Rectangle : coins arrondis 40">
            <a:extLst>
              <a:ext uri="{FF2B5EF4-FFF2-40B4-BE49-F238E27FC236}">
                <a16:creationId xmlns:a16="http://schemas.microsoft.com/office/drawing/2014/main" id="{C6CDF995-41B4-A471-997F-E9FC98F001BE}"/>
              </a:ext>
            </a:extLst>
          </p:cNvPr>
          <p:cNvSpPr/>
          <p:nvPr/>
        </p:nvSpPr>
        <p:spPr>
          <a:xfrm>
            <a:off x="10379414" y="6324958"/>
            <a:ext cx="1692612" cy="2273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1000"/>
              </a:lnSpc>
              <a:spcBef>
                <a:spcPct val="0"/>
              </a:spcBef>
              <a:spcAft>
                <a:spcPts val="0"/>
              </a:spcAft>
              <a:buClrTx/>
              <a:buSzTx/>
              <a:buFontTx/>
              <a:buNone/>
              <a:tabLst/>
              <a:defRPr/>
            </a:pP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FEES Agence</a:t>
            </a:r>
            <a:b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b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 Suivi &amp; création</a:t>
            </a:r>
          </a:p>
        </p:txBody>
      </p:sp>
      <p:sp>
        <p:nvSpPr>
          <p:cNvPr id="42" name="Rectangle : coins arrondis 41">
            <a:extLst>
              <a:ext uri="{FF2B5EF4-FFF2-40B4-BE49-F238E27FC236}">
                <a16:creationId xmlns:a16="http://schemas.microsoft.com/office/drawing/2014/main" id="{AFE514C1-F034-CCB8-9AB7-C3B5255BEF50}"/>
              </a:ext>
            </a:extLst>
          </p:cNvPr>
          <p:cNvSpPr/>
          <p:nvPr/>
        </p:nvSpPr>
        <p:spPr>
          <a:xfrm>
            <a:off x="10379414" y="6604180"/>
            <a:ext cx="1692612" cy="214908"/>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altLang="fr-FR" sz="1100" b="1" i="0" u="none" strike="noStrike" kern="1200" cap="none" spc="0" normalizeH="0" baseline="0" noProof="0" dirty="0" err="1">
                <a:ln>
                  <a:noFill/>
                </a:ln>
                <a:solidFill>
                  <a:srgbClr val="FFFFFF"/>
                </a:solidFill>
                <a:effectLst/>
                <a:uLnTx/>
                <a:uFillTx/>
                <a:latin typeface="CA Metro ExtraBold"/>
                <a:ea typeface="+mn-ea"/>
                <a:cs typeface="+mn-cs"/>
              </a:rPr>
              <a:t>Fees</a:t>
            </a: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 mensuel 10k€</a:t>
            </a:r>
          </a:p>
        </p:txBody>
      </p:sp>
      <p:sp>
        <p:nvSpPr>
          <p:cNvPr id="11" name="Flèche : chevron 10">
            <a:extLst>
              <a:ext uri="{FF2B5EF4-FFF2-40B4-BE49-F238E27FC236}">
                <a16:creationId xmlns:a16="http://schemas.microsoft.com/office/drawing/2014/main" id="{E6F1D55E-7F4D-E015-DA7D-13D857A5C1BA}"/>
              </a:ext>
            </a:extLst>
          </p:cNvPr>
          <p:cNvSpPr/>
          <p:nvPr/>
        </p:nvSpPr>
        <p:spPr>
          <a:xfrm>
            <a:off x="4108169" y="2457917"/>
            <a:ext cx="5583549" cy="330705"/>
          </a:xfrm>
          <a:prstGeom prst="chevron">
            <a:avLst>
              <a:gd name="adj" fmla="val 22727"/>
            </a:avLst>
          </a:prstGeom>
          <a:solidFill>
            <a:srgbClr val="597BA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rgbClr val="FFFF00"/>
                </a:solidFill>
                <a:latin typeface="Avenir Next LT Pro" panose="020B0504020202020204" pitchFamily="34" charset="0"/>
              </a:rPr>
              <a:t>CRM (encarts &amp; e-mails dédiés</a:t>
            </a:r>
          </a:p>
        </p:txBody>
      </p:sp>
      <p:sp>
        <p:nvSpPr>
          <p:cNvPr id="46" name="Rectangle 1">
            <a:extLst>
              <a:ext uri="{FF2B5EF4-FFF2-40B4-BE49-F238E27FC236}">
                <a16:creationId xmlns:a16="http://schemas.microsoft.com/office/drawing/2014/main" id="{AA7D5A73-6FF9-605B-807C-FFACFFBB54F3}"/>
              </a:ext>
            </a:extLst>
          </p:cNvPr>
          <p:cNvSpPr>
            <a:spLocks noChangeArrowheads="1"/>
          </p:cNvSpPr>
          <p:nvPr/>
        </p:nvSpPr>
        <p:spPr bwMode="auto">
          <a:xfrm>
            <a:off x="2558397"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dirty="0">
                <a:solidFill>
                  <a:schemeClr val="bg1"/>
                </a:solidFill>
                <a:latin typeface="+mj-lt"/>
              </a:rPr>
              <a:t>AVRIL</a:t>
            </a:r>
          </a:p>
        </p:txBody>
      </p:sp>
      <p:sp>
        <p:nvSpPr>
          <p:cNvPr id="47" name="Rectangle 1">
            <a:extLst>
              <a:ext uri="{FF2B5EF4-FFF2-40B4-BE49-F238E27FC236}">
                <a16:creationId xmlns:a16="http://schemas.microsoft.com/office/drawing/2014/main" id="{6AA84141-C3ED-3121-EDD3-4E87C73F7458}"/>
              </a:ext>
            </a:extLst>
          </p:cNvPr>
          <p:cNvSpPr>
            <a:spLocks noChangeArrowheads="1"/>
          </p:cNvSpPr>
          <p:nvPr/>
        </p:nvSpPr>
        <p:spPr bwMode="auto">
          <a:xfrm>
            <a:off x="3329749"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MAI</a:t>
            </a:r>
            <a:endParaRPr lang="fr-FR" altLang="fr-FR" sz="1200" b="1" dirty="0">
              <a:solidFill>
                <a:schemeClr val="bg1"/>
              </a:solidFill>
              <a:latin typeface="+mj-lt"/>
            </a:endParaRPr>
          </a:p>
        </p:txBody>
      </p:sp>
      <p:sp>
        <p:nvSpPr>
          <p:cNvPr id="48" name="Rectangle 1">
            <a:extLst>
              <a:ext uri="{FF2B5EF4-FFF2-40B4-BE49-F238E27FC236}">
                <a16:creationId xmlns:a16="http://schemas.microsoft.com/office/drawing/2014/main" id="{E275C25E-9997-7848-0F0F-366D092F5B0C}"/>
              </a:ext>
            </a:extLst>
          </p:cNvPr>
          <p:cNvSpPr>
            <a:spLocks noChangeArrowheads="1"/>
          </p:cNvSpPr>
          <p:nvPr/>
        </p:nvSpPr>
        <p:spPr bwMode="auto">
          <a:xfrm>
            <a:off x="4101101"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dirty="0">
                <a:solidFill>
                  <a:schemeClr val="bg1"/>
                </a:solidFill>
                <a:latin typeface="+mj-lt"/>
              </a:rPr>
              <a:t>JUIN</a:t>
            </a:r>
          </a:p>
        </p:txBody>
      </p:sp>
      <p:sp>
        <p:nvSpPr>
          <p:cNvPr id="49" name="Rectangle 1">
            <a:extLst>
              <a:ext uri="{FF2B5EF4-FFF2-40B4-BE49-F238E27FC236}">
                <a16:creationId xmlns:a16="http://schemas.microsoft.com/office/drawing/2014/main" id="{7543539F-38F5-FF9C-516F-E89D1BF370F2}"/>
              </a:ext>
            </a:extLst>
          </p:cNvPr>
          <p:cNvSpPr>
            <a:spLocks noChangeArrowheads="1"/>
          </p:cNvSpPr>
          <p:nvPr/>
        </p:nvSpPr>
        <p:spPr bwMode="auto">
          <a:xfrm>
            <a:off x="4872453"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JUIL</a:t>
            </a:r>
            <a:endParaRPr lang="fr-FR" altLang="fr-FR" sz="1200" b="1" dirty="0">
              <a:solidFill>
                <a:schemeClr val="bg1"/>
              </a:solidFill>
              <a:latin typeface="+mj-lt"/>
            </a:endParaRPr>
          </a:p>
        </p:txBody>
      </p:sp>
      <p:sp>
        <p:nvSpPr>
          <p:cNvPr id="50" name="Rectangle 1">
            <a:extLst>
              <a:ext uri="{FF2B5EF4-FFF2-40B4-BE49-F238E27FC236}">
                <a16:creationId xmlns:a16="http://schemas.microsoft.com/office/drawing/2014/main" id="{11B6906A-E404-C2C1-2F28-B9F033B38395}"/>
              </a:ext>
            </a:extLst>
          </p:cNvPr>
          <p:cNvSpPr>
            <a:spLocks noChangeArrowheads="1"/>
          </p:cNvSpPr>
          <p:nvPr/>
        </p:nvSpPr>
        <p:spPr bwMode="auto">
          <a:xfrm>
            <a:off x="5643805"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AOUT</a:t>
            </a:r>
            <a:endParaRPr lang="fr-FR" altLang="fr-FR" sz="1200" b="1" dirty="0">
              <a:solidFill>
                <a:schemeClr val="bg1"/>
              </a:solidFill>
              <a:latin typeface="+mj-lt"/>
            </a:endParaRPr>
          </a:p>
        </p:txBody>
      </p:sp>
      <p:sp>
        <p:nvSpPr>
          <p:cNvPr id="51" name="Rectangle 1">
            <a:extLst>
              <a:ext uri="{FF2B5EF4-FFF2-40B4-BE49-F238E27FC236}">
                <a16:creationId xmlns:a16="http://schemas.microsoft.com/office/drawing/2014/main" id="{639376B2-550C-493D-B381-C0900558D758}"/>
              </a:ext>
            </a:extLst>
          </p:cNvPr>
          <p:cNvSpPr>
            <a:spLocks noChangeArrowheads="1"/>
          </p:cNvSpPr>
          <p:nvPr/>
        </p:nvSpPr>
        <p:spPr bwMode="auto">
          <a:xfrm>
            <a:off x="6415157"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SEPT</a:t>
            </a:r>
            <a:endParaRPr lang="fr-FR" altLang="fr-FR" sz="1200" b="1" dirty="0">
              <a:solidFill>
                <a:schemeClr val="bg1"/>
              </a:solidFill>
              <a:latin typeface="+mj-lt"/>
            </a:endParaRPr>
          </a:p>
        </p:txBody>
      </p:sp>
      <p:sp>
        <p:nvSpPr>
          <p:cNvPr id="52" name="Rectangle 1">
            <a:extLst>
              <a:ext uri="{FF2B5EF4-FFF2-40B4-BE49-F238E27FC236}">
                <a16:creationId xmlns:a16="http://schemas.microsoft.com/office/drawing/2014/main" id="{803F7ABF-15E0-79CD-3FE4-B1E96EBD58D8}"/>
              </a:ext>
            </a:extLst>
          </p:cNvPr>
          <p:cNvSpPr>
            <a:spLocks noChangeArrowheads="1"/>
          </p:cNvSpPr>
          <p:nvPr/>
        </p:nvSpPr>
        <p:spPr bwMode="auto">
          <a:xfrm>
            <a:off x="7186509"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OCT</a:t>
            </a:r>
            <a:endParaRPr lang="fr-FR" altLang="fr-FR" sz="1200" b="1" dirty="0">
              <a:solidFill>
                <a:schemeClr val="bg1"/>
              </a:solidFill>
              <a:latin typeface="+mj-lt"/>
            </a:endParaRPr>
          </a:p>
        </p:txBody>
      </p:sp>
      <p:sp>
        <p:nvSpPr>
          <p:cNvPr id="54" name="Rectangle 1">
            <a:extLst>
              <a:ext uri="{FF2B5EF4-FFF2-40B4-BE49-F238E27FC236}">
                <a16:creationId xmlns:a16="http://schemas.microsoft.com/office/drawing/2014/main" id="{709D6557-7681-2514-10DD-6DDFEBDEF11D}"/>
              </a:ext>
            </a:extLst>
          </p:cNvPr>
          <p:cNvSpPr>
            <a:spLocks noChangeArrowheads="1"/>
          </p:cNvSpPr>
          <p:nvPr/>
        </p:nvSpPr>
        <p:spPr bwMode="auto">
          <a:xfrm>
            <a:off x="7957861"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NOV</a:t>
            </a:r>
            <a:endParaRPr lang="fr-FR" altLang="fr-FR" sz="1200" b="1" dirty="0">
              <a:solidFill>
                <a:schemeClr val="bg1"/>
              </a:solidFill>
              <a:latin typeface="+mj-lt"/>
            </a:endParaRPr>
          </a:p>
        </p:txBody>
      </p:sp>
      <p:sp>
        <p:nvSpPr>
          <p:cNvPr id="55" name="Rectangle 1">
            <a:extLst>
              <a:ext uri="{FF2B5EF4-FFF2-40B4-BE49-F238E27FC236}">
                <a16:creationId xmlns:a16="http://schemas.microsoft.com/office/drawing/2014/main" id="{D9B8F611-A053-F5E5-5E54-B5047ACB4ED3}"/>
              </a:ext>
            </a:extLst>
          </p:cNvPr>
          <p:cNvSpPr>
            <a:spLocks noChangeArrowheads="1"/>
          </p:cNvSpPr>
          <p:nvPr/>
        </p:nvSpPr>
        <p:spPr bwMode="auto">
          <a:xfrm>
            <a:off x="8729218" y="515492"/>
            <a:ext cx="713431" cy="486000"/>
          </a:xfrm>
          <a:prstGeom prst="rect">
            <a:avLst/>
          </a:prstGeom>
          <a:solidFill>
            <a:schemeClr val="tx1"/>
          </a:solidFill>
          <a:ln>
            <a:noFill/>
          </a:ln>
        </p:spPr>
        <p:txBody>
          <a:bodyPr wrap="square" anchor="ctr">
            <a:no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00" b="1" spc="225" dirty="0">
                <a:solidFill>
                  <a:schemeClr val="bg1"/>
                </a:solidFill>
                <a:latin typeface="+mj-lt"/>
              </a:rPr>
              <a:t>DEC</a:t>
            </a:r>
            <a:endParaRPr lang="fr-FR" altLang="fr-FR" sz="1200" b="1" dirty="0">
              <a:solidFill>
                <a:schemeClr val="bg1"/>
              </a:solidFill>
              <a:latin typeface="+mj-lt"/>
            </a:endParaRPr>
          </a:p>
        </p:txBody>
      </p:sp>
      <p:sp>
        <p:nvSpPr>
          <p:cNvPr id="59" name="Rectangle 58">
            <a:extLst>
              <a:ext uri="{FF2B5EF4-FFF2-40B4-BE49-F238E27FC236}">
                <a16:creationId xmlns:a16="http://schemas.microsoft.com/office/drawing/2014/main" id="{4A65F492-468D-A9BA-87C4-8BA97E9A6058}"/>
              </a:ext>
            </a:extLst>
          </p:cNvPr>
          <p:cNvSpPr/>
          <p:nvPr/>
        </p:nvSpPr>
        <p:spPr>
          <a:xfrm>
            <a:off x="6415157" y="4193622"/>
            <a:ext cx="3297782" cy="289855"/>
          </a:xfrm>
          <a:prstGeom prst="rect">
            <a:avLst/>
          </a:prstGeom>
          <a:solidFill>
            <a:srgbClr val="3A91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b="1" dirty="0">
                <a:latin typeface="Avenir Next LT Pro" panose="020B0504020202020204" pitchFamily="34" charset="0"/>
              </a:rPr>
              <a:t>ACHAT MEDIA WEB</a:t>
            </a:r>
          </a:p>
          <a:p>
            <a:pPr algn="ctr"/>
            <a:r>
              <a:rPr lang="fr-FR" sz="800" dirty="0">
                <a:latin typeface="Avenir Next LT Pro" panose="020B0504020202020204" pitchFamily="34" charset="0"/>
              </a:rPr>
              <a:t>SEA // DISPLAY // PROGRAMATIQUE // AFFILIATION</a:t>
            </a:r>
            <a:endParaRPr lang="fr-FR" sz="1050" dirty="0">
              <a:latin typeface="Avenir Next LT Pro" panose="020B0504020202020204" pitchFamily="34" charset="0"/>
            </a:endParaRPr>
          </a:p>
        </p:txBody>
      </p:sp>
      <p:sp>
        <p:nvSpPr>
          <p:cNvPr id="60" name="Flèche : chevron 59">
            <a:extLst>
              <a:ext uri="{FF2B5EF4-FFF2-40B4-BE49-F238E27FC236}">
                <a16:creationId xmlns:a16="http://schemas.microsoft.com/office/drawing/2014/main" id="{18BA0ED6-31F7-7F5A-10C8-27DF6FBF08D9}"/>
              </a:ext>
            </a:extLst>
          </p:cNvPr>
          <p:cNvSpPr/>
          <p:nvPr/>
        </p:nvSpPr>
        <p:spPr>
          <a:xfrm>
            <a:off x="2558395" y="2101404"/>
            <a:ext cx="7154543" cy="305886"/>
          </a:xfrm>
          <a:prstGeom prst="chevron">
            <a:avLst>
              <a:gd name="adj" fmla="val 22727"/>
            </a:avLst>
          </a:prstGeom>
          <a:solidFill>
            <a:srgbClr val="597BA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rgbClr val="FFFF00"/>
                </a:solidFill>
                <a:latin typeface="Avenir Next LT Pro" panose="020B0504020202020204" pitchFamily="34" charset="0"/>
              </a:rPr>
              <a:t>Leviers OFF (Guide, magazine, revue de gamme dédié)</a:t>
            </a:r>
          </a:p>
        </p:txBody>
      </p:sp>
      <p:sp>
        <p:nvSpPr>
          <p:cNvPr id="62" name="Flèche : chevron 61">
            <a:extLst>
              <a:ext uri="{FF2B5EF4-FFF2-40B4-BE49-F238E27FC236}">
                <a16:creationId xmlns:a16="http://schemas.microsoft.com/office/drawing/2014/main" id="{7B0879E4-756B-7701-AEC4-B7550A3ADBAC}"/>
              </a:ext>
            </a:extLst>
          </p:cNvPr>
          <p:cNvSpPr/>
          <p:nvPr/>
        </p:nvSpPr>
        <p:spPr>
          <a:xfrm>
            <a:off x="4101101" y="1738752"/>
            <a:ext cx="5590616" cy="279741"/>
          </a:xfrm>
          <a:prstGeom prst="chevron">
            <a:avLst>
              <a:gd name="adj" fmla="val 22727"/>
            </a:avLst>
          </a:prstGeom>
          <a:solidFill>
            <a:srgbClr val="597BA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rgbClr val="FFFF00"/>
                </a:solidFill>
                <a:latin typeface="Avenir Next LT Pro" panose="020B0504020202020204" pitchFamily="34" charset="0"/>
              </a:rPr>
              <a:t>Visibilité dans les halles (totem, flyer, radio)</a:t>
            </a:r>
          </a:p>
        </p:txBody>
      </p:sp>
      <p:sp>
        <p:nvSpPr>
          <p:cNvPr id="63" name="Flèche : chevron 62">
            <a:extLst>
              <a:ext uri="{FF2B5EF4-FFF2-40B4-BE49-F238E27FC236}">
                <a16:creationId xmlns:a16="http://schemas.microsoft.com/office/drawing/2014/main" id="{F5CF3206-6934-4967-27F4-186302C6582C}"/>
              </a:ext>
            </a:extLst>
          </p:cNvPr>
          <p:cNvSpPr/>
          <p:nvPr/>
        </p:nvSpPr>
        <p:spPr>
          <a:xfrm>
            <a:off x="2558395" y="3107473"/>
            <a:ext cx="7154544" cy="305886"/>
          </a:xfrm>
          <a:prstGeom prst="chevron">
            <a:avLst>
              <a:gd name="adj" fmla="val 22727"/>
            </a:avLst>
          </a:prstGeom>
          <a:solidFill>
            <a:srgbClr val="597BA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rgbClr val="FFFF00"/>
                </a:solidFill>
                <a:latin typeface="Avenir Next LT Pro" panose="020B0504020202020204" pitchFamily="34" charset="0"/>
              </a:rPr>
              <a:t>Leviers ON (</a:t>
            </a:r>
            <a:r>
              <a:rPr lang="fr-FR" sz="1200" dirty="0" err="1">
                <a:solidFill>
                  <a:srgbClr val="FFFF00"/>
                </a:solidFill>
                <a:latin typeface="Avenir Next LT Pro" panose="020B0504020202020204" pitchFamily="34" charset="0"/>
              </a:rPr>
              <a:t>Dispositfi</a:t>
            </a:r>
            <a:r>
              <a:rPr lang="fr-FR" sz="1200" dirty="0">
                <a:solidFill>
                  <a:srgbClr val="FFFF00"/>
                </a:solidFill>
                <a:latin typeface="Avenir Next LT Pro" panose="020B0504020202020204" pitchFamily="34" charset="0"/>
              </a:rPr>
              <a:t> RS dédié et relais Web)</a:t>
            </a:r>
          </a:p>
        </p:txBody>
      </p:sp>
      <p:sp>
        <p:nvSpPr>
          <p:cNvPr id="64" name="Flèche : chevron 63">
            <a:extLst>
              <a:ext uri="{FF2B5EF4-FFF2-40B4-BE49-F238E27FC236}">
                <a16:creationId xmlns:a16="http://schemas.microsoft.com/office/drawing/2014/main" id="{2F706781-F953-5AE8-DF9E-5340FB333F35}"/>
              </a:ext>
            </a:extLst>
          </p:cNvPr>
          <p:cNvSpPr/>
          <p:nvPr/>
        </p:nvSpPr>
        <p:spPr>
          <a:xfrm>
            <a:off x="2498621" y="5934573"/>
            <a:ext cx="7154546" cy="289855"/>
          </a:xfrm>
          <a:prstGeom prst="chevron">
            <a:avLst>
              <a:gd name="adj" fmla="val 22727"/>
            </a:avLst>
          </a:prstGeom>
          <a:solidFill>
            <a:srgbClr val="0070C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solidFill>
                  <a:schemeClr val="bg1"/>
                </a:solidFill>
                <a:latin typeface="Avenir Next LT Pro" panose="020B0504020202020204" pitchFamily="34" charset="0"/>
              </a:rPr>
              <a:t>PRESSE (RP &amp; PARTENARIAT)</a:t>
            </a:r>
          </a:p>
        </p:txBody>
      </p:sp>
      <p:sp>
        <p:nvSpPr>
          <p:cNvPr id="65" name="Rectangle : coins arrondis 64">
            <a:extLst>
              <a:ext uri="{FF2B5EF4-FFF2-40B4-BE49-F238E27FC236}">
                <a16:creationId xmlns:a16="http://schemas.microsoft.com/office/drawing/2014/main" id="{A66CC8FC-3D87-DEF5-8551-3D97E131BCF3}"/>
              </a:ext>
            </a:extLst>
          </p:cNvPr>
          <p:cNvSpPr/>
          <p:nvPr/>
        </p:nvSpPr>
        <p:spPr>
          <a:xfrm>
            <a:off x="6468410" y="4613826"/>
            <a:ext cx="1880719" cy="1059384"/>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latin typeface="Avenir Next LT Pro" panose="020B0504020202020204" pitchFamily="34" charset="0"/>
              </a:rPr>
              <a:t>CITY ATTACK</a:t>
            </a:r>
          </a:p>
          <a:p>
            <a:pPr algn="ctr"/>
            <a:r>
              <a:rPr lang="fr-FR" sz="1600" b="1" dirty="0">
                <a:latin typeface="Avenir Next LT Pro" panose="020B0504020202020204" pitchFamily="34" charset="0"/>
              </a:rPr>
              <a:t>Roadshow</a:t>
            </a:r>
          </a:p>
        </p:txBody>
      </p:sp>
      <p:sp>
        <p:nvSpPr>
          <p:cNvPr id="73" name="Rectangle 72">
            <a:extLst>
              <a:ext uri="{FF2B5EF4-FFF2-40B4-BE49-F238E27FC236}">
                <a16:creationId xmlns:a16="http://schemas.microsoft.com/office/drawing/2014/main" id="{4E99AB19-34B3-E0FD-8A20-7892A408CBF0}"/>
              </a:ext>
            </a:extLst>
          </p:cNvPr>
          <p:cNvSpPr/>
          <p:nvPr/>
        </p:nvSpPr>
        <p:spPr>
          <a:xfrm>
            <a:off x="6251667" y="5453514"/>
            <a:ext cx="1040409" cy="35394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400"/>
              </a:lnSpc>
            </a:pPr>
            <a:r>
              <a:rPr lang="fr-FR" sz="1200" b="1" dirty="0">
                <a:latin typeface="Avenir Next LT Pro" panose="020B0504020202020204" pitchFamily="34" charset="0"/>
              </a:rPr>
              <a:t>MAILING </a:t>
            </a:r>
          </a:p>
          <a:p>
            <a:pPr algn="ctr">
              <a:lnSpc>
                <a:spcPts val="1400"/>
              </a:lnSpc>
            </a:pPr>
            <a:r>
              <a:rPr lang="fr-FR" sz="1200" b="1" dirty="0">
                <a:latin typeface="Avenir Next LT Pro" panose="020B0504020202020204" pitchFamily="34" charset="0"/>
              </a:rPr>
              <a:t>ciblé</a:t>
            </a:r>
            <a:endParaRPr lang="fr-FR" sz="1050" dirty="0">
              <a:latin typeface="Avenir Next LT Pro" panose="020B0504020202020204" pitchFamily="34" charset="0"/>
            </a:endParaRPr>
          </a:p>
        </p:txBody>
      </p:sp>
      <p:sp>
        <p:nvSpPr>
          <p:cNvPr id="75" name="Rectangle : coins arrondis 74">
            <a:extLst>
              <a:ext uri="{FF2B5EF4-FFF2-40B4-BE49-F238E27FC236}">
                <a16:creationId xmlns:a16="http://schemas.microsoft.com/office/drawing/2014/main" id="{E4355065-FAFC-E20E-8AF5-51E14FEE08E6}"/>
              </a:ext>
            </a:extLst>
          </p:cNvPr>
          <p:cNvSpPr/>
          <p:nvPr/>
        </p:nvSpPr>
        <p:spPr>
          <a:xfrm>
            <a:off x="11225719" y="5989337"/>
            <a:ext cx="846306" cy="180325"/>
          </a:xfrm>
          <a:prstGeom prst="roundRect">
            <a:avLst/>
          </a:prstGeom>
          <a:solidFill>
            <a:srgbClr val="597B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altLang="fr-FR" sz="1100" b="1" dirty="0">
                <a:solidFill>
                  <a:srgbClr val="FFFFFF"/>
                </a:solidFill>
                <a:latin typeface="CA Metro ExtraBold"/>
              </a:rPr>
              <a:t>40</a:t>
            </a:r>
            <a:r>
              <a:rPr kumimoji="0" lang="fr-FR" altLang="fr-FR" sz="1100" b="1" i="0" u="none" strike="noStrike" kern="1200" cap="none" spc="0" normalizeH="0" baseline="0" noProof="0" dirty="0">
                <a:ln>
                  <a:noFill/>
                </a:ln>
                <a:solidFill>
                  <a:srgbClr val="FFFFFF"/>
                </a:solidFill>
                <a:effectLst/>
                <a:uLnTx/>
                <a:uFillTx/>
                <a:latin typeface="CA Metro ExtraBold"/>
                <a:ea typeface="+mn-ea"/>
                <a:cs typeface="+mn-cs"/>
              </a:rPr>
              <a:t> k€</a:t>
            </a:r>
          </a:p>
        </p:txBody>
      </p:sp>
      <p:sp>
        <p:nvSpPr>
          <p:cNvPr id="3" name="Rectangle 2">
            <a:extLst>
              <a:ext uri="{FF2B5EF4-FFF2-40B4-BE49-F238E27FC236}">
                <a16:creationId xmlns:a16="http://schemas.microsoft.com/office/drawing/2014/main" id="{9BEB9273-33A7-7DFB-CE1F-6D6C438924CC}"/>
              </a:ext>
            </a:extLst>
          </p:cNvPr>
          <p:cNvSpPr/>
          <p:nvPr/>
        </p:nvSpPr>
        <p:spPr>
          <a:xfrm>
            <a:off x="2537173" y="1089422"/>
            <a:ext cx="1506007" cy="305366"/>
          </a:xfrm>
          <a:prstGeom prst="rect">
            <a:avLst/>
          </a:prstGeom>
          <a:solidFill>
            <a:srgbClr val="F3911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600" b="1" dirty="0">
                <a:latin typeface="Avenir Next LT Pro" panose="020B0504020202020204" pitchFamily="34" charset="0"/>
              </a:rPr>
              <a:t>Phase 1 </a:t>
            </a:r>
            <a:r>
              <a:rPr lang="fr-FR" sz="1600" b="1" dirty="0" err="1">
                <a:latin typeface="Avenir Next LT Pro" panose="020B0504020202020204" pitchFamily="34" charset="0"/>
              </a:rPr>
              <a:t>Noto</a:t>
            </a:r>
            <a:endParaRPr lang="fr-FR" sz="1600" b="1" dirty="0">
              <a:latin typeface="Avenir Next LT Pro" panose="020B0504020202020204" pitchFamily="34" charset="0"/>
            </a:endParaRPr>
          </a:p>
        </p:txBody>
      </p:sp>
      <p:sp>
        <p:nvSpPr>
          <p:cNvPr id="4" name="Rectangle 3">
            <a:extLst>
              <a:ext uri="{FF2B5EF4-FFF2-40B4-BE49-F238E27FC236}">
                <a16:creationId xmlns:a16="http://schemas.microsoft.com/office/drawing/2014/main" id="{E2C14341-CEFF-93C1-0B7A-9AF13FAA6793}"/>
              </a:ext>
            </a:extLst>
          </p:cNvPr>
          <p:cNvSpPr/>
          <p:nvPr/>
        </p:nvSpPr>
        <p:spPr>
          <a:xfrm>
            <a:off x="4108169" y="1090993"/>
            <a:ext cx="2249067" cy="316852"/>
          </a:xfrm>
          <a:prstGeom prst="rect">
            <a:avLst/>
          </a:prstGeom>
          <a:solidFill>
            <a:srgbClr val="F3911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600" b="1" dirty="0">
                <a:latin typeface="Avenir Next LT Pro" panose="020B0504020202020204" pitchFamily="34" charset="0"/>
              </a:rPr>
              <a:t>Phase 2 Lead</a:t>
            </a:r>
          </a:p>
        </p:txBody>
      </p:sp>
      <p:sp>
        <p:nvSpPr>
          <p:cNvPr id="5" name="Rectangle 4">
            <a:extLst>
              <a:ext uri="{FF2B5EF4-FFF2-40B4-BE49-F238E27FC236}">
                <a16:creationId xmlns:a16="http://schemas.microsoft.com/office/drawing/2014/main" id="{8F96CFB7-FE9B-CBFF-FE6B-96F32BCB0892}"/>
              </a:ext>
            </a:extLst>
          </p:cNvPr>
          <p:cNvSpPr/>
          <p:nvPr/>
        </p:nvSpPr>
        <p:spPr>
          <a:xfrm>
            <a:off x="6425567" y="1090993"/>
            <a:ext cx="3017082" cy="336852"/>
          </a:xfrm>
          <a:prstGeom prst="rect">
            <a:avLst/>
          </a:prstGeom>
          <a:solidFill>
            <a:srgbClr val="F3911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600" b="1" dirty="0">
                <a:latin typeface="Avenir Next LT Pro" panose="020B0504020202020204" pitchFamily="34" charset="0"/>
              </a:rPr>
              <a:t>Phase 3 Full Plan</a:t>
            </a:r>
          </a:p>
        </p:txBody>
      </p:sp>
      <p:sp>
        <p:nvSpPr>
          <p:cNvPr id="6" name="Flèche : chevron 5">
            <a:extLst>
              <a:ext uri="{FF2B5EF4-FFF2-40B4-BE49-F238E27FC236}">
                <a16:creationId xmlns:a16="http://schemas.microsoft.com/office/drawing/2014/main" id="{B307723C-8883-DC52-5117-4E7A8088DD5C}"/>
              </a:ext>
            </a:extLst>
          </p:cNvPr>
          <p:cNvSpPr/>
          <p:nvPr/>
        </p:nvSpPr>
        <p:spPr>
          <a:xfrm>
            <a:off x="2537173" y="3449891"/>
            <a:ext cx="7154544" cy="121334"/>
          </a:xfrm>
          <a:prstGeom prst="chevron">
            <a:avLst>
              <a:gd name="adj" fmla="val 22727"/>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latin typeface="Avenir Next LT Pro" panose="020B0504020202020204" pitchFamily="34" charset="0"/>
              </a:rPr>
              <a:t>Page METRO.fr</a:t>
            </a:r>
          </a:p>
        </p:txBody>
      </p:sp>
      <p:sp>
        <p:nvSpPr>
          <p:cNvPr id="7" name="Flèche : chevron 6">
            <a:extLst>
              <a:ext uri="{FF2B5EF4-FFF2-40B4-BE49-F238E27FC236}">
                <a16:creationId xmlns:a16="http://schemas.microsoft.com/office/drawing/2014/main" id="{5C6C0BE5-25A1-A98F-6022-BF63D083AB37}"/>
              </a:ext>
            </a:extLst>
          </p:cNvPr>
          <p:cNvSpPr/>
          <p:nvPr/>
        </p:nvSpPr>
        <p:spPr>
          <a:xfrm>
            <a:off x="2518728" y="3679148"/>
            <a:ext cx="1582373" cy="208783"/>
          </a:xfrm>
          <a:prstGeom prst="chevron">
            <a:avLst>
              <a:gd name="adj" fmla="val 22727"/>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RS Post Organiques</a:t>
            </a:r>
          </a:p>
        </p:txBody>
      </p:sp>
      <p:sp>
        <p:nvSpPr>
          <p:cNvPr id="13" name="Flèche : chevron 12">
            <a:extLst>
              <a:ext uri="{FF2B5EF4-FFF2-40B4-BE49-F238E27FC236}">
                <a16:creationId xmlns:a16="http://schemas.microsoft.com/office/drawing/2014/main" id="{D8636A44-24B8-94F0-735A-27B9715312D1}"/>
              </a:ext>
            </a:extLst>
          </p:cNvPr>
          <p:cNvSpPr/>
          <p:nvPr/>
        </p:nvSpPr>
        <p:spPr>
          <a:xfrm>
            <a:off x="4164564" y="3679148"/>
            <a:ext cx="5488495" cy="194459"/>
          </a:xfrm>
          <a:prstGeom prst="chevron">
            <a:avLst>
              <a:gd name="adj" fmla="val 22727"/>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RS Poss Sponsorisés</a:t>
            </a:r>
          </a:p>
        </p:txBody>
      </p:sp>
      <p:sp>
        <p:nvSpPr>
          <p:cNvPr id="14" name="Flèche : chevron 13">
            <a:extLst>
              <a:ext uri="{FF2B5EF4-FFF2-40B4-BE49-F238E27FC236}">
                <a16:creationId xmlns:a16="http://schemas.microsoft.com/office/drawing/2014/main" id="{C739CF89-5A05-2F32-15C1-4B5658C29E44}"/>
              </a:ext>
            </a:extLst>
          </p:cNvPr>
          <p:cNvSpPr/>
          <p:nvPr/>
        </p:nvSpPr>
        <p:spPr>
          <a:xfrm>
            <a:off x="4164564" y="2829345"/>
            <a:ext cx="1582373" cy="208783"/>
          </a:xfrm>
          <a:prstGeom prst="chevron">
            <a:avLst>
              <a:gd name="adj" fmla="val 22727"/>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E-mailing lancement</a:t>
            </a:r>
          </a:p>
        </p:txBody>
      </p:sp>
      <p:sp>
        <p:nvSpPr>
          <p:cNvPr id="15" name="Flèche : chevron 14">
            <a:extLst>
              <a:ext uri="{FF2B5EF4-FFF2-40B4-BE49-F238E27FC236}">
                <a16:creationId xmlns:a16="http://schemas.microsoft.com/office/drawing/2014/main" id="{7E82E1FF-5D9E-5EF7-2A9A-06FBE935445F}"/>
              </a:ext>
            </a:extLst>
          </p:cNvPr>
          <p:cNvSpPr/>
          <p:nvPr/>
        </p:nvSpPr>
        <p:spPr>
          <a:xfrm>
            <a:off x="5746937" y="2843656"/>
            <a:ext cx="3906122" cy="170101"/>
          </a:xfrm>
          <a:prstGeom prst="chevron">
            <a:avLst>
              <a:gd name="adj" fmla="val 22727"/>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latin typeface="Avenir Next LT Pro" panose="020B0504020202020204" pitchFamily="34" charset="0"/>
              </a:rPr>
              <a:t>Encarts fil rouge</a:t>
            </a:r>
          </a:p>
        </p:txBody>
      </p:sp>
      <p:sp>
        <p:nvSpPr>
          <p:cNvPr id="16" name="Flèche : chevron 15">
            <a:extLst>
              <a:ext uri="{FF2B5EF4-FFF2-40B4-BE49-F238E27FC236}">
                <a16:creationId xmlns:a16="http://schemas.microsoft.com/office/drawing/2014/main" id="{1D59C432-62E8-0A30-9C62-9CFD17FE092F}"/>
              </a:ext>
            </a:extLst>
          </p:cNvPr>
          <p:cNvSpPr/>
          <p:nvPr/>
        </p:nvSpPr>
        <p:spPr>
          <a:xfrm>
            <a:off x="2537173" y="4009236"/>
            <a:ext cx="7154544" cy="121334"/>
          </a:xfrm>
          <a:prstGeom prst="chevron">
            <a:avLst>
              <a:gd name="adj" fmla="val 22727"/>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latin typeface="Avenir Next LT Pro" panose="020B0504020202020204" pitchFamily="34" charset="0"/>
              </a:rPr>
              <a:t>SEO</a:t>
            </a:r>
          </a:p>
        </p:txBody>
      </p:sp>
      <p:sp>
        <p:nvSpPr>
          <p:cNvPr id="17" name="Rectangle 16">
            <a:extLst>
              <a:ext uri="{FF2B5EF4-FFF2-40B4-BE49-F238E27FC236}">
                <a16:creationId xmlns:a16="http://schemas.microsoft.com/office/drawing/2014/main" id="{946044AF-41C1-0BEC-142D-041B399A4E4D}"/>
              </a:ext>
            </a:extLst>
          </p:cNvPr>
          <p:cNvSpPr/>
          <p:nvPr/>
        </p:nvSpPr>
        <p:spPr>
          <a:xfrm>
            <a:off x="6425567" y="1475377"/>
            <a:ext cx="3017082" cy="180464"/>
          </a:xfrm>
          <a:prstGeom prst="rect">
            <a:avLst/>
          </a:prstGeom>
          <a:solidFill>
            <a:srgbClr val="F3911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600" b="1" dirty="0">
                <a:latin typeface="Avenir Next LT Pro" panose="020B0504020202020204" pitchFamily="34" charset="0"/>
              </a:rPr>
              <a:t>Lancement DISH DOOB</a:t>
            </a:r>
          </a:p>
        </p:txBody>
      </p:sp>
    </p:spTree>
    <p:extLst>
      <p:ext uri="{BB962C8B-B14F-4D97-AF65-F5344CB8AC3E}">
        <p14:creationId xmlns:p14="http://schemas.microsoft.com/office/powerpoint/2010/main" val="2564066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25189C0D-F521-47E0-AF42-0E8AA88D2A89}"/>
              </a:ext>
            </a:extLst>
          </p:cNvPr>
          <p:cNvSpPr txBox="1">
            <a:spLocks/>
          </p:cNvSpPr>
          <p:nvPr/>
        </p:nvSpPr>
        <p:spPr bwMode="auto">
          <a:xfrm>
            <a:off x="5890751" y="366871"/>
            <a:ext cx="6120000"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r>
              <a:rPr lang="fr-FR" sz="1800" dirty="0">
                <a:latin typeface="Avenir Next LT Pro" panose="020B0504020202020204" pitchFamily="34" charset="0"/>
                <a:cs typeface="Calibri Light" panose="020F0302020204030204" pitchFamily="34" charset="0"/>
              </a:rPr>
              <a:t>BOOSTER NOS SOLUTIONS DISH</a:t>
            </a:r>
          </a:p>
        </p:txBody>
      </p:sp>
      <p:sp>
        <p:nvSpPr>
          <p:cNvPr id="5" name="Espace réservé du texte 5">
            <a:extLst>
              <a:ext uri="{FF2B5EF4-FFF2-40B4-BE49-F238E27FC236}">
                <a16:creationId xmlns:a16="http://schemas.microsoft.com/office/drawing/2014/main" id="{3281AC94-834C-4D06-89CA-291EA3886864}"/>
              </a:ext>
            </a:extLst>
          </p:cNvPr>
          <p:cNvSpPr txBox="1">
            <a:spLocks/>
          </p:cNvSpPr>
          <p:nvPr/>
        </p:nvSpPr>
        <p:spPr>
          <a:xfrm>
            <a:off x="272189" y="677010"/>
            <a:ext cx="8320267" cy="901925"/>
          </a:xfrm>
          <a:prstGeom prst="rect">
            <a:avLst/>
          </a:prstGeom>
          <a:ln w="31750">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br>
              <a:rPr lang="fr-FR" sz="3600" b="1" dirty="0">
                <a:latin typeface="Avenir Next LT Pro" panose="020B0504020202020204" pitchFamily="34" charset="0"/>
                <a:cs typeface="Calibri Light" panose="020F0302020204030204" pitchFamily="34" charset="0"/>
              </a:rPr>
            </a:br>
            <a:endParaRPr lang="fr-FR" sz="1800" dirty="0">
              <a:latin typeface="Avenir Next LT Pro" panose="020B0504020202020204" pitchFamily="34" charset="0"/>
              <a:cs typeface="Calibri Light" panose="020F0302020204030204" pitchFamily="34" charset="0"/>
            </a:endParaRPr>
          </a:p>
        </p:txBody>
      </p:sp>
      <p:sp>
        <p:nvSpPr>
          <p:cNvPr id="2" name="ZoneTexte 1">
            <a:extLst>
              <a:ext uri="{FF2B5EF4-FFF2-40B4-BE49-F238E27FC236}">
                <a16:creationId xmlns:a16="http://schemas.microsoft.com/office/drawing/2014/main" id="{6E16810B-63A7-473B-AEE0-F104DED92F10}"/>
              </a:ext>
            </a:extLst>
          </p:cNvPr>
          <p:cNvSpPr txBox="1"/>
          <p:nvPr/>
        </p:nvSpPr>
        <p:spPr>
          <a:xfrm>
            <a:off x="6871397" y="778627"/>
            <a:ext cx="5342360" cy="446276"/>
          </a:xfrm>
          <a:prstGeom prst="rect">
            <a:avLst/>
          </a:prstGeom>
          <a:noFill/>
        </p:spPr>
        <p:txBody>
          <a:bodyPr wrap="none" rtlCol="0">
            <a:spAutoFit/>
          </a:bodyPr>
          <a:lstStyle/>
          <a:p>
            <a:r>
              <a:rPr lang="fr-FR" sz="2300" b="1" dirty="0">
                <a:latin typeface="Avenir Next LT Pro" panose="020B0504020202020204" pitchFamily="34" charset="0"/>
              </a:rPr>
              <a:t>Trace attendue de la communication</a:t>
            </a:r>
          </a:p>
        </p:txBody>
      </p:sp>
      <p:sp>
        <p:nvSpPr>
          <p:cNvPr id="62" name="Espace réservé du texte 5">
            <a:extLst>
              <a:ext uri="{FF2B5EF4-FFF2-40B4-BE49-F238E27FC236}">
                <a16:creationId xmlns:a16="http://schemas.microsoft.com/office/drawing/2014/main" id="{ED7FD1DD-7169-4D95-8C92-9E02E7828F7B}"/>
              </a:ext>
            </a:extLst>
          </p:cNvPr>
          <p:cNvSpPr>
            <a:spLocks noGrp="1"/>
          </p:cNvSpPr>
          <p:nvPr>
            <p:ph type="body" sz="quarter" idx="13"/>
          </p:nvPr>
        </p:nvSpPr>
        <p:spPr>
          <a:xfrm rot="20700000">
            <a:off x="140" y="403513"/>
            <a:ext cx="3315411" cy="437574"/>
          </a:xfrm>
        </p:spPr>
        <p:txBody>
          <a:bodyPr/>
          <a:lstStyle/>
          <a:p>
            <a:r>
              <a:rPr lang="fr-FR" dirty="0"/>
              <a:t>#MarquesMETRO</a:t>
            </a:r>
          </a:p>
        </p:txBody>
      </p:sp>
      <p:sp>
        <p:nvSpPr>
          <p:cNvPr id="67" name="Espace réservé du contenu 2">
            <a:extLst>
              <a:ext uri="{FF2B5EF4-FFF2-40B4-BE49-F238E27FC236}">
                <a16:creationId xmlns:a16="http://schemas.microsoft.com/office/drawing/2014/main" id="{5A2280B6-5643-4196-8525-37AE71EE8EDE}"/>
              </a:ext>
            </a:extLst>
          </p:cNvPr>
          <p:cNvSpPr txBox="1">
            <a:spLocks/>
          </p:cNvSpPr>
          <p:nvPr/>
        </p:nvSpPr>
        <p:spPr bwMode="auto">
          <a:xfrm>
            <a:off x="2718321" y="1270995"/>
            <a:ext cx="648825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defRPr/>
            </a:pPr>
            <a:r>
              <a:rPr lang="fr-FR" sz="3733" dirty="0">
                <a:latin typeface="Avenir Next LT Pro" panose="020B0504020202020204" pitchFamily="34" charset="0"/>
                <a:cs typeface="Helvetica" panose="020B0604020202020204" pitchFamily="34" charset="0"/>
              </a:rPr>
              <a:t> </a:t>
            </a:r>
          </a:p>
          <a:p>
            <a:pPr marL="0" indent="0" algn="ctr">
              <a:buFont typeface="Arial" panose="020B0604020202020204" pitchFamily="34" charset="0"/>
              <a:buNone/>
              <a:defRPr/>
            </a:pPr>
            <a:endParaRPr lang="fr-FR" sz="3733" dirty="0">
              <a:latin typeface="Avenir Next LT Pro" panose="020B0504020202020204" pitchFamily="34" charset="0"/>
              <a:cs typeface="Helvetica" panose="020B0604020202020204" pitchFamily="34" charset="0"/>
            </a:endParaRPr>
          </a:p>
          <a:p>
            <a:pPr marL="0" indent="0" algn="ctr">
              <a:buFont typeface="Arial" panose="020B0604020202020204" pitchFamily="34" charset="0"/>
              <a:buNone/>
            </a:pPr>
            <a:r>
              <a:rPr lang="fr-FR" b="1" dirty="0">
                <a:latin typeface="Avenir Next LT Pro" panose="020B0504020202020204" pitchFamily="34" charset="0"/>
              </a:rPr>
              <a:t>Les solutions DISH by METRO</a:t>
            </a:r>
          </a:p>
          <a:p>
            <a:pPr algn="ctr">
              <a:buFont typeface="Arial" panose="020B0604020202020204" pitchFamily="34" charset="0"/>
              <a:buNone/>
            </a:pPr>
            <a:r>
              <a:rPr lang="fr-FR" b="1" dirty="0">
                <a:latin typeface="Avenir Next LT Pro" panose="020B0504020202020204" pitchFamily="34" charset="0"/>
              </a:rPr>
              <a:t> </a:t>
            </a:r>
          </a:p>
          <a:p>
            <a:pPr algn="ctr">
              <a:buFont typeface="Arial" panose="020B0604020202020204" pitchFamily="34" charset="0"/>
              <a:buNone/>
            </a:pPr>
            <a:endParaRPr lang="fr-FR" b="1" dirty="0">
              <a:latin typeface="Avenir Next LT Pro" panose="020B0504020202020204" pitchFamily="34" charset="0"/>
            </a:endParaRPr>
          </a:p>
          <a:p>
            <a:pPr marL="0" indent="0" algn="ctr">
              <a:buFont typeface="Arial" panose="020B0604020202020204" pitchFamily="34" charset="0"/>
              <a:buNone/>
            </a:pPr>
            <a:br>
              <a:rPr lang="fr-FR" b="1" dirty="0">
                <a:latin typeface="Avenir Next LT Pro" panose="020B0504020202020204" pitchFamily="34" charset="0"/>
              </a:rPr>
            </a:br>
            <a:r>
              <a:rPr lang="fr-FR" b="1" dirty="0">
                <a:latin typeface="Avenir Next LT Pro" panose="020B0504020202020204" pitchFamily="34" charset="0"/>
              </a:rPr>
              <a:t>Avec le système de caisse </a:t>
            </a:r>
            <a:br>
              <a:rPr lang="fr-FR" b="1" dirty="0">
                <a:latin typeface="Avenir Next LT Pro" panose="020B0504020202020204" pitchFamily="34" charset="0"/>
              </a:rPr>
            </a:br>
            <a:r>
              <a:rPr lang="fr-FR" b="1" dirty="0">
                <a:latin typeface="Avenir Next LT Pro" panose="020B0504020202020204" pitchFamily="34" charset="0"/>
              </a:rPr>
              <a:t>ingénieux de METRO, je choisi la plus sûre des solutions</a:t>
            </a:r>
          </a:p>
        </p:txBody>
      </p:sp>
      <p:sp>
        <p:nvSpPr>
          <p:cNvPr id="68" name="Triangle isocèle 67">
            <a:extLst>
              <a:ext uri="{FF2B5EF4-FFF2-40B4-BE49-F238E27FC236}">
                <a16:creationId xmlns:a16="http://schemas.microsoft.com/office/drawing/2014/main" id="{683AA931-EDF5-4EBB-9E85-C329BDCC5D60}"/>
              </a:ext>
            </a:extLst>
          </p:cNvPr>
          <p:cNvSpPr/>
          <p:nvPr/>
        </p:nvSpPr>
        <p:spPr>
          <a:xfrm rot="10800000">
            <a:off x="3587882" y="3346517"/>
            <a:ext cx="5040560" cy="760267"/>
          </a:xfrm>
          <a:prstGeom prst="triangle">
            <a:avLst/>
          </a:prstGeom>
          <a:solidFill>
            <a:srgbClr val="00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Avenir Next LT Pro" panose="020B0504020202020204" pitchFamily="34" charset="0"/>
            </a:endParaRPr>
          </a:p>
        </p:txBody>
      </p:sp>
      <p:sp>
        <p:nvSpPr>
          <p:cNvPr id="9" name="Espace réservé du texte 5">
            <a:extLst>
              <a:ext uri="{FF2B5EF4-FFF2-40B4-BE49-F238E27FC236}">
                <a16:creationId xmlns:a16="http://schemas.microsoft.com/office/drawing/2014/main" id="{42F2578C-F8ED-4E3C-A5A3-1514852D52FF}"/>
              </a:ext>
            </a:extLst>
          </p:cNvPr>
          <p:cNvSpPr txBox="1">
            <a:spLocks/>
          </p:cNvSpPr>
          <p:nvPr/>
        </p:nvSpPr>
        <p:spPr>
          <a:xfrm rot="20700000">
            <a:off x="47835" y="379761"/>
            <a:ext cx="3067596" cy="437574"/>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tx1"/>
              </a:buClr>
              <a:buFont typeface="CA Metro" panose="00000500000000000000" pitchFamily="2" charset="0"/>
              <a:buNone/>
              <a:defRPr sz="3200" kern="1200">
                <a:solidFill>
                  <a:schemeClr val="bg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#2022</a:t>
            </a:r>
            <a:endParaRPr lang="en-GB" dirty="0"/>
          </a:p>
        </p:txBody>
      </p:sp>
      <p:sp>
        <p:nvSpPr>
          <p:cNvPr id="10" name="Freihandform: Form 9">
            <a:extLst>
              <a:ext uri="{FF2B5EF4-FFF2-40B4-BE49-F238E27FC236}">
                <a16:creationId xmlns:a16="http://schemas.microsoft.com/office/drawing/2014/main" id="{925414A7-D08B-4904-B88E-E3DB4960BF51}"/>
              </a:ext>
            </a:extLst>
          </p:cNvPr>
          <p:cNvSpPr>
            <a:spLocks/>
          </p:cNvSpPr>
          <p:nvPr/>
        </p:nvSpPr>
        <p:spPr bwMode="auto">
          <a:xfrm flipH="1" flipV="1">
            <a:off x="0" y="-9761"/>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2" name="Espace réservé du texte 5">
            <a:extLst>
              <a:ext uri="{FF2B5EF4-FFF2-40B4-BE49-F238E27FC236}">
                <a16:creationId xmlns:a16="http://schemas.microsoft.com/office/drawing/2014/main" id="{4ECFB5C9-A2BB-493A-B333-83BC52E72DA8}"/>
              </a:ext>
            </a:extLst>
          </p:cNvPr>
          <p:cNvSpPr txBox="1">
            <a:spLocks/>
          </p:cNvSpPr>
          <p:nvPr/>
        </p:nvSpPr>
        <p:spPr>
          <a:xfrm rot="20700000">
            <a:off x="142436" y="400083"/>
            <a:ext cx="3808919" cy="437574"/>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tx1"/>
              </a:buClr>
              <a:buFont typeface="CA Metro" panose="00000500000000000000" pitchFamily="2" charset="0"/>
              <a:buNone/>
              <a:defRPr sz="3200" kern="1200">
                <a:solidFill>
                  <a:schemeClr val="bg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#SolutionsDISHPOS</a:t>
            </a:r>
          </a:p>
        </p:txBody>
      </p:sp>
    </p:spTree>
    <p:extLst>
      <p:ext uri="{BB962C8B-B14F-4D97-AF65-F5344CB8AC3E}">
        <p14:creationId xmlns:p14="http://schemas.microsoft.com/office/powerpoint/2010/main" val="633079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B1348069-C071-198A-10D3-94BBF46E93B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384901" y="1543763"/>
            <a:ext cx="1922574" cy="4363264"/>
          </a:xfrm>
          <a:prstGeom prst="rect">
            <a:avLst/>
          </a:prstGeom>
        </p:spPr>
      </p:pic>
      <p:pic>
        <p:nvPicPr>
          <p:cNvPr id="3" name="Picture 9">
            <a:extLst>
              <a:ext uri="{FF2B5EF4-FFF2-40B4-BE49-F238E27FC236}">
                <a16:creationId xmlns:a16="http://schemas.microsoft.com/office/drawing/2014/main" id="{8624825D-DCEB-378A-AB5B-8DEEB93E18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64166" y="1542931"/>
            <a:ext cx="1295152" cy="1831599"/>
          </a:xfrm>
          <a:prstGeom prst="rect">
            <a:avLst/>
          </a:prstGeom>
          <a:effectLst>
            <a:outerShdw blurRad="50800" dist="38100" dir="2700000" algn="tl" rotWithShape="0">
              <a:prstClr val="black">
                <a:alpha val="40000"/>
              </a:prstClr>
            </a:outerShdw>
          </a:effectLst>
        </p:spPr>
      </p:pic>
      <p:pic>
        <p:nvPicPr>
          <p:cNvPr id="14" name="Picture 15">
            <a:extLst>
              <a:ext uri="{FF2B5EF4-FFF2-40B4-BE49-F238E27FC236}">
                <a16:creationId xmlns:a16="http://schemas.microsoft.com/office/drawing/2014/main" id="{841BFA58-02E9-BD2C-3DBE-4F0458EBB45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28590" y="1543019"/>
            <a:ext cx="1295152" cy="1831599"/>
          </a:xfrm>
          <a:prstGeom prst="rect">
            <a:avLst/>
          </a:prstGeom>
          <a:effectLst>
            <a:outerShdw blurRad="50800" dist="38100" dir="2700000" algn="tl" rotWithShape="0">
              <a:prstClr val="black">
                <a:alpha val="40000"/>
              </a:prstClr>
            </a:outerShdw>
          </a:effectLst>
        </p:spPr>
      </p:pic>
      <p:pic>
        <p:nvPicPr>
          <p:cNvPr id="15" name="Picture 16">
            <a:extLst>
              <a:ext uri="{FF2B5EF4-FFF2-40B4-BE49-F238E27FC236}">
                <a16:creationId xmlns:a16="http://schemas.microsoft.com/office/drawing/2014/main" id="{C24273DB-DA9B-F0F5-BC60-CCC9FB8C25D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60532" y="4012717"/>
            <a:ext cx="1295152" cy="1831599"/>
          </a:xfrm>
          <a:prstGeom prst="rect">
            <a:avLst/>
          </a:prstGeom>
          <a:effectLst>
            <a:outerShdw blurRad="50800" dist="38100" dir="2700000" algn="tl" rotWithShape="0">
              <a:prstClr val="black">
                <a:alpha val="40000"/>
              </a:prstClr>
            </a:outerShdw>
          </a:effectLst>
        </p:spPr>
      </p:pic>
      <p:pic>
        <p:nvPicPr>
          <p:cNvPr id="16" name="Picture 17">
            <a:extLst>
              <a:ext uri="{FF2B5EF4-FFF2-40B4-BE49-F238E27FC236}">
                <a16:creationId xmlns:a16="http://schemas.microsoft.com/office/drawing/2014/main" id="{45341301-D828-13F4-F4AB-28690B80DA64}"/>
              </a:ext>
            </a:extLst>
          </p:cNvPr>
          <p:cNvPicPr>
            <a:picLocks noChangeAspect="1"/>
          </p:cNvPicPr>
          <p:nvPr/>
        </p:nvPicPr>
        <p:blipFill>
          <a:blip r:embed="rId6">
            <a:extLst>
              <a:ext uri="{28A0092B-C50C-407E-A947-70E740481C1C}">
                <a14:useLocalDpi xmlns:a14="http://schemas.microsoft.com/office/drawing/2010/main" val="0"/>
              </a:ext>
            </a:extLst>
          </a:blip>
          <a:srcRect t="1704" b="1704"/>
          <a:stretch/>
        </p:blipFill>
        <p:spPr>
          <a:xfrm rot="-60000">
            <a:off x="3908240" y="1506398"/>
            <a:ext cx="5390765" cy="4359419"/>
          </a:xfrm>
          <a:prstGeom prst="rect">
            <a:avLst/>
          </a:prstGeom>
        </p:spPr>
      </p:pic>
      <p:sp>
        <p:nvSpPr>
          <p:cNvPr id="17" name="TextBox 18">
            <a:extLst>
              <a:ext uri="{FF2B5EF4-FFF2-40B4-BE49-F238E27FC236}">
                <a16:creationId xmlns:a16="http://schemas.microsoft.com/office/drawing/2014/main" id="{DFC9A0DB-8BB5-7B88-6A1A-1A9E2B9E7EA4}"/>
              </a:ext>
            </a:extLst>
          </p:cNvPr>
          <p:cNvSpPr txBox="1"/>
          <p:nvPr/>
        </p:nvSpPr>
        <p:spPr>
          <a:xfrm>
            <a:off x="6065727" y="6036485"/>
            <a:ext cx="1295419" cy="276999"/>
          </a:xfrm>
          <a:prstGeom prst="rect">
            <a:avLst/>
          </a:prstGeom>
          <a:noFill/>
        </p:spPr>
        <p:txBody>
          <a:bodyPr wrap="none" rtlCol="0">
            <a:spAutoFit/>
          </a:bodyPr>
          <a:lstStyle/>
          <a:p>
            <a:r>
              <a:rPr lang="en-DE" sz="1200">
                <a:solidFill>
                  <a:schemeClr val="accent5"/>
                </a:solidFill>
                <a:highlight>
                  <a:srgbClr val="F39112"/>
                </a:highlight>
              </a:rPr>
              <a:t>Parking lot (18-1) </a:t>
            </a:r>
          </a:p>
        </p:txBody>
      </p:sp>
      <p:sp>
        <p:nvSpPr>
          <p:cNvPr id="18" name="TextBox 19">
            <a:extLst>
              <a:ext uri="{FF2B5EF4-FFF2-40B4-BE49-F238E27FC236}">
                <a16:creationId xmlns:a16="http://schemas.microsoft.com/office/drawing/2014/main" id="{6AC514AA-958B-B664-A1B4-A12BFED480BF}"/>
              </a:ext>
            </a:extLst>
          </p:cNvPr>
          <p:cNvSpPr txBox="1"/>
          <p:nvPr/>
        </p:nvSpPr>
        <p:spPr>
          <a:xfrm>
            <a:off x="10039822" y="6036485"/>
            <a:ext cx="612732" cy="276999"/>
          </a:xfrm>
          <a:prstGeom prst="rect">
            <a:avLst/>
          </a:prstGeom>
          <a:noFill/>
        </p:spPr>
        <p:txBody>
          <a:bodyPr wrap="none" rtlCol="0">
            <a:spAutoFit/>
          </a:bodyPr>
          <a:lstStyle/>
          <a:p>
            <a:r>
              <a:rPr lang="en-DE" sz="1200">
                <a:solidFill>
                  <a:schemeClr val="accent5"/>
                </a:solidFill>
                <a:highlight>
                  <a:srgbClr val="F39112"/>
                </a:highlight>
              </a:rPr>
              <a:t>Roll up</a:t>
            </a:r>
          </a:p>
        </p:txBody>
      </p:sp>
      <p:sp>
        <p:nvSpPr>
          <p:cNvPr id="19" name="TextBox 20">
            <a:extLst>
              <a:ext uri="{FF2B5EF4-FFF2-40B4-BE49-F238E27FC236}">
                <a16:creationId xmlns:a16="http://schemas.microsoft.com/office/drawing/2014/main" id="{5B3736A0-A773-EC94-FD6F-FF0A50FE0816}"/>
              </a:ext>
            </a:extLst>
          </p:cNvPr>
          <p:cNvSpPr txBox="1"/>
          <p:nvPr/>
        </p:nvSpPr>
        <p:spPr>
          <a:xfrm>
            <a:off x="755717" y="3545460"/>
            <a:ext cx="1354025" cy="276999"/>
          </a:xfrm>
          <a:prstGeom prst="rect">
            <a:avLst/>
          </a:prstGeom>
          <a:noFill/>
        </p:spPr>
        <p:txBody>
          <a:bodyPr wrap="none" rtlCol="0">
            <a:spAutoFit/>
          </a:bodyPr>
          <a:lstStyle/>
          <a:p>
            <a:r>
              <a:rPr lang="en-DE" sz="1200">
                <a:solidFill>
                  <a:schemeClr val="accent5"/>
                </a:solidFill>
                <a:highlight>
                  <a:srgbClr val="F39112"/>
                </a:highlight>
              </a:rPr>
              <a:t>Lifestyle </a:t>
            </a:r>
            <a:r>
              <a:rPr lang="de-DE" sz="1200">
                <a:solidFill>
                  <a:schemeClr val="accent5"/>
                </a:solidFill>
                <a:highlight>
                  <a:srgbClr val="F39112"/>
                </a:highlight>
              </a:rPr>
              <a:t>HD</a:t>
            </a:r>
            <a:r>
              <a:rPr lang="en-DE" sz="1200">
                <a:solidFill>
                  <a:schemeClr val="accent5"/>
                </a:solidFill>
                <a:highlight>
                  <a:srgbClr val="F39112"/>
                </a:highlight>
              </a:rPr>
              <a:t> Poster</a:t>
            </a:r>
          </a:p>
        </p:txBody>
      </p:sp>
      <p:sp>
        <p:nvSpPr>
          <p:cNvPr id="20" name="TextBox 21">
            <a:extLst>
              <a:ext uri="{FF2B5EF4-FFF2-40B4-BE49-F238E27FC236}">
                <a16:creationId xmlns:a16="http://schemas.microsoft.com/office/drawing/2014/main" id="{6695B736-A432-B3BC-76E8-6AD7EFEB30BC}"/>
              </a:ext>
            </a:extLst>
          </p:cNvPr>
          <p:cNvSpPr txBox="1"/>
          <p:nvPr/>
        </p:nvSpPr>
        <p:spPr>
          <a:xfrm>
            <a:off x="2562223" y="3545460"/>
            <a:ext cx="1554272" cy="276999"/>
          </a:xfrm>
          <a:prstGeom prst="rect">
            <a:avLst/>
          </a:prstGeom>
          <a:noFill/>
        </p:spPr>
        <p:txBody>
          <a:bodyPr wrap="none" rtlCol="0">
            <a:spAutoFit/>
          </a:bodyPr>
          <a:lstStyle/>
          <a:p>
            <a:r>
              <a:rPr lang="de-DE" sz="1200">
                <a:solidFill>
                  <a:schemeClr val="accent5"/>
                </a:solidFill>
                <a:highlight>
                  <a:srgbClr val="F39112"/>
                </a:highlight>
              </a:rPr>
              <a:t>Lifestyle </a:t>
            </a:r>
            <a:r>
              <a:rPr lang="en-DE" sz="1200">
                <a:solidFill>
                  <a:schemeClr val="accent5"/>
                </a:solidFill>
                <a:highlight>
                  <a:srgbClr val="F39112"/>
                </a:highlight>
              </a:rPr>
              <a:t>Metro Poster</a:t>
            </a:r>
          </a:p>
        </p:txBody>
      </p:sp>
      <p:sp>
        <p:nvSpPr>
          <p:cNvPr id="21" name="TextBox 22">
            <a:extLst>
              <a:ext uri="{FF2B5EF4-FFF2-40B4-BE49-F238E27FC236}">
                <a16:creationId xmlns:a16="http://schemas.microsoft.com/office/drawing/2014/main" id="{2FA36F2E-F847-44F5-C18B-4BA476E02B09}"/>
              </a:ext>
            </a:extLst>
          </p:cNvPr>
          <p:cNvSpPr txBox="1"/>
          <p:nvPr/>
        </p:nvSpPr>
        <p:spPr>
          <a:xfrm>
            <a:off x="834750" y="6036485"/>
            <a:ext cx="1107034" cy="276999"/>
          </a:xfrm>
          <a:prstGeom prst="rect">
            <a:avLst/>
          </a:prstGeom>
          <a:noFill/>
        </p:spPr>
        <p:txBody>
          <a:bodyPr wrap="none" rtlCol="0">
            <a:spAutoFit/>
          </a:bodyPr>
          <a:lstStyle/>
          <a:p>
            <a:r>
              <a:rPr lang="en-DE" sz="1200">
                <a:solidFill>
                  <a:schemeClr val="accent5"/>
                </a:solidFill>
                <a:highlight>
                  <a:srgbClr val="F39112"/>
                </a:highlight>
              </a:rPr>
              <a:t>Product Poster</a:t>
            </a:r>
          </a:p>
        </p:txBody>
      </p:sp>
      <p:sp>
        <p:nvSpPr>
          <p:cNvPr id="22" name="TextBox 24">
            <a:extLst>
              <a:ext uri="{FF2B5EF4-FFF2-40B4-BE49-F238E27FC236}">
                <a16:creationId xmlns:a16="http://schemas.microsoft.com/office/drawing/2014/main" id="{EADCB1A6-1C8A-4B1C-376B-811566238DE7}"/>
              </a:ext>
            </a:extLst>
          </p:cNvPr>
          <p:cNvSpPr txBox="1"/>
          <p:nvPr/>
        </p:nvSpPr>
        <p:spPr>
          <a:xfrm>
            <a:off x="2804910" y="6036485"/>
            <a:ext cx="742511" cy="276999"/>
          </a:xfrm>
          <a:prstGeom prst="rect">
            <a:avLst/>
          </a:prstGeom>
          <a:noFill/>
        </p:spPr>
        <p:txBody>
          <a:bodyPr wrap="none" rtlCol="0">
            <a:spAutoFit/>
          </a:bodyPr>
          <a:lstStyle/>
          <a:p>
            <a:r>
              <a:rPr lang="en-DE" sz="1200">
                <a:solidFill>
                  <a:schemeClr val="accent5"/>
                </a:solidFill>
                <a:highlight>
                  <a:srgbClr val="F39112"/>
                </a:highlight>
              </a:rPr>
              <a:t>DIN Lang</a:t>
            </a:r>
          </a:p>
        </p:txBody>
      </p:sp>
      <p:pic>
        <p:nvPicPr>
          <p:cNvPr id="23" name="Picture 25">
            <a:extLst>
              <a:ext uri="{FF2B5EF4-FFF2-40B4-BE49-F238E27FC236}">
                <a16:creationId xmlns:a16="http://schemas.microsoft.com/office/drawing/2014/main" id="{A3D84C59-4452-BF1C-2228-CDC42B031051}"/>
              </a:ext>
            </a:extLst>
          </p:cNvPr>
          <p:cNvPicPr>
            <a:picLocks noChangeAspect="1"/>
          </p:cNvPicPr>
          <p:nvPr/>
        </p:nvPicPr>
        <p:blipFill>
          <a:blip r:embed="rId7">
            <a:extLst>
              <a:ext uri="{28A0092B-C50C-407E-A947-70E740481C1C}">
                <a14:useLocalDpi xmlns:a14="http://schemas.microsoft.com/office/drawing/2010/main" val="0"/>
              </a:ext>
            </a:extLst>
          </a:blip>
          <a:srcRect l="551" r="551"/>
          <a:stretch/>
        </p:blipFill>
        <p:spPr>
          <a:xfrm>
            <a:off x="2848626" y="4034869"/>
            <a:ext cx="948037" cy="1917204"/>
          </a:xfrm>
          <a:prstGeom prst="rect">
            <a:avLst/>
          </a:prstGeom>
        </p:spPr>
      </p:pic>
      <p:pic>
        <p:nvPicPr>
          <p:cNvPr id="24" name="Picture 8">
            <a:extLst>
              <a:ext uri="{FF2B5EF4-FFF2-40B4-BE49-F238E27FC236}">
                <a16:creationId xmlns:a16="http://schemas.microsoft.com/office/drawing/2014/main" id="{6DE220C8-432D-B023-7790-3EA6836386BE}"/>
              </a:ext>
            </a:extLst>
          </p:cNvPr>
          <p:cNvPicPr>
            <a:picLocks noChangeAspect="1"/>
          </p:cNvPicPr>
          <p:nvPr/>
        </p:nvPicPr>
        <p:blipFill>
          <a:blip r:embed="rId8">
            <a:extLst>
              <a:ext uri="{28A0092B-C50C-407E-A947-70E740481C1C}">
                <a14:useLocalDpi xmlns:a14="http://schemas.microsoft.com/office/drawing/2010/main" val="0"/>
              </a:ext>
            </a:extLst>
          </a:blip>
          <a:srcRect l="551" r="551"/>
          <a:stretch/>
        </p:blipFill>
        <p:spPr>
          <a:xfrm rot="20886578">
            <a:off x="2660783" y="3999315"/>
            <a:ext cx="948037" cy="1917204"/>
          </a:xfrm>
          <a:prstGeom prst="rect">
            <a:avLst/>
          </a:prstGeom>
        </p:spPr>
      </p:pic>
      <p:sp>
        <p:nvSpPr>
          <p:cNvPr id="25" name="Titel 5">
            <a:extLst>
              <a:ext uri="{FF2B5EF4-FFF2-40B4-BE49-F238E27FC236}">
                <a16:creationId xmlns:a16="http://schemas.microsoft.com/office/drawing/2014/main" id="{8311355F-7024-0E5A-E4EB-73DCE4F58536}"/>
              </a:ext>
            </a:extLst>
          </p:cNvPr>
          <p:cNvSpPr txBox="1">
            <a:spLocks/>
          </p:cNvSpPr>
          <p:nvPr/>
        </p:nvSpPr>
        <p:spPr>
          <a:xfrm>
            <a:off x="695324" y="368300"/>
            <a:ext cx="10801351" cy="936625"/>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400" b="1" kern="1200" cap="all" baseline="0">
                <a:solidFill>
                  <a:schemeClr val="tx1"/>
                </a:solidFill>
                <a:latin typeface="Helvetica" panose="020B0604020202020204" pitchFamily="34" charset="0"/>
                <a:ea typeface="+mj-ea"/>
                <a:cs typeface="Helvetica" panose="020B0604020202020204" pitchFamily="34" charset="0"/>
              </a:defRPr>
            </a:lvl1pPr>
          </a:lstStyle>
          <a:p>
            <a:r>
              <a:rPr lang="en-GB" sz="3200" dirty="0">
                <a:latin typeface="Avenir Next LT Pro" panose="020B0504020202020204" pitchFamily="34" charset="0"/>
                <a:ea typeface="+mn-ea"/>
                <a:cs typeface="+mn-cs"/>
              </a:rPr>
              <a:t>OVERVIEW | </a:t>
            </a:r>
            <a:r>
              <a:rPr lang="en-GB" sz="2000" dirty="0">
                <a:latin typeface="Avenir Next LT Pro" panose="020B0504020202020204" pitchFamily="34" charset="0"/>
                <a:ea typeface="+mn-ea"/>
                <a:cs typeface="+mn-cs"/>
              </a:rPr>
              <a:t>PRINT EXAMPLES</a:t>
            </a:r>
            <a:endParaRPr lang="en-GB" sz="3200" dirty="0">
              <a:latin typeface="Avenir Next LT Pro" panose="020B0504020202020204" pitchFamily="34" charset="0"/>
              <a:ea typeface="+mn-ea"/>
              <a:cs typeface="+mn-cs"/>
            </a:endParaRPr>
          </a:p>
        </p:txBody>
      </p:sp>
    </p:spTree>
    <p:extLst>
      <p:ext uri="{BB962C8B-B14F-4D97-AF65-F5344CB8AC3E}">
        <p14:creationId xmlns:p14="http://schemas.microsoft.com/office/powerpoint/2010/main" val="2655436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8">
            <a:extLst>
              <a:ext uri="{FF2B5EF4-FFF2-40B4-BE49-F238E27FC236}">
                <a16:creationId xmlns:a16="http://schemas.microsoft.com/office/drawing/2014/main" id="{033AB9A9-EA72-2D3B-1528-8F75BE56DDF8}"/>
              </a:ext>
            </a:extLst>
          </p:cNvPr>
          <p:cNvGrpSpPr/>
          <p:nvPr/>
        </p:nvGrpSpPr>
        <p:grpSpPr>
          <a:xfrm>
            <a:off x="498939" y="1428224"/>
            <a:ext cx="2117233" cy="4392938"/>
            <a:chOff x="3561868" y="1026177"/>
            <a:chExt cx="2436031" cy="5198041"/>
          </a:xfrm>
        </p:grpSpPr>
        <p:sp>
          <p:nvSpPr>
            <p:cNvPr id="5" name="Rounded Rectangle 15">
              <a:extLst>
                <a:ext uri="{FF2B5EF4-FFF2-40B4-BE49-F238E27FC236}">
                  <a16:creationId xmlns:a16="http://schemas.microsoft.com/office/drawing/2014/main" id="{694DD7E1-27D7-0FF6-BDA7-D07C7EAE95AE}"/>
                </a:ext>
              </a:extLst>
            </p:cNvPr>
            <p:cNvSpPr/>
            <p:nvPr/>
          </p:nvSpPr>
          <p:spPr>
            <a:xfrm>
              <a:off x="3561868" y="1026177"/>
              <a:ext cx="2436031" cy="5198041"/>
            </a:xfrm>
            <a:prstGeom prst="roundRect">
              <a:avLst/>
            </a:prstGeom>
            <a:solidFill>
              <a:schemeClr val="bg1"/>
            </a:solidFill>
            <a:ln>
              <a:solidFill>
                <a:schemeClr val="bg1"/>
              </a:solidFill>
            </a:ln>
            <a:effectLst>
              <a:outerShdw blurRad="389746" dist="381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9846"/>
              <a:endParaRPr lang="en-DE" sz="1889">
                <a:solidFill>
                  <a:prstClr val="white"/>
                </a:solidFill>
                <a:latin typeface="Calibri" panose="020F0502020204030204"/>
              </a:endParaRPr>
            </a:p>
          </p:txBody>
        </p:sp>
        <p:sp>
          <p:nvSpPr>
            <p:cNvPr id="6" name="Rounded Rectangle 40">
              <a:extLst>
                <a:ext uri="{FF2B5EF4-FFF2-40B4-BE49-F238E27FC236}">
                  <a16:creationId xmlns:a16="http://schemas.microsoft.com/office/drawing/2014/main" id="{16176688-AE73-E4A1-2FE8-6873EC40CE64}"/>
                </a:ext>
              </a:extLst>
            </p:cNvPr>
            <p:cNvSpPr/>
            <p:nvPr/>
          </p:nvSpPr>
          <p:spPr>
            <a:xfrm>
              <a:off x="4460450" y="1191884"/>
              <a:ext cx="555696" cy="4571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pic>
        <p:nvPicPr>
          <p:cNvPr id="7" name="Picture 23">
            <a:extLst>
              <a:ext uri="{FF2B5EF4-FFF2-40B4-BE49-F238E27FC236}">
                <a16:creationId xmlns:a16="http://schemas.microsoft.com/office/drawing/2014/main" id="{6E97997F-F469-4CB3-2A2E-73D38B5C627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75685" y="1219426"/>
            <a:ext cx="1458741" cy="1458741"/>
          </a:xfrm>
          <a:prstGeom prst="rect">
            <a:avLst/>
          </a:prstGeom>
          <a:effectLst>
            <a:outerShdw blurRad="50800" dist="38100" dir="2700000" algn="tl" rotWithShape="0">
              <a:prstClr val="black">
                <a:alpha val="40000"/>
              </a:prstClr>
            </a:outerShdw>
          </a:effectLst>
        </p:spPr>
      </p:pic>
      <p:pic>
        <p:nvPicPr>
          <p:cNvPr id="8" name="Picture 11">
            <a:extLst>
              <a:ext uri="{FF2B5EF4-FFF2-40B4-BE49-F238E27FC236}">
                <a16:creationId xmlns:a16="http://schemas.microsoft.com/office/drawing/2014/main" id="{B2A784C8-2069-287F-DBCE-6B098DDADC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79298" y="4273282"/>
            <a:ext cx="4314210" cy="1401509"/>
          </a:xfrm>
          <a:prstGeom prst="rect">
            <a:avLst/>
          </a:prstGeom>
          <a:effectLst>
            <a:outerShdw blurRad="50800" dist="38100" dir="2700000" algn="tl" rotWithShape="0">
              <a:prstClr val="black">
                <a:alpha val="40000"/>
              </a:prstClr>
            </a:outerShdw>
          </a:effectLst>
        </p:spPr>
      </p:pic>
      <p:sp>
        <p:nvSpPr>
          <p:cNvPr id="9" name="TextBox 17">
            <a:extLst>
              <a:ext uri="{FF2B5EF4-FFF2-40B4-BE49-F238E27FC236}">
                <a16:creationId xmlns:a16="http://schemas.microsoft.com/office/drawing/2014/main" id="{00476934-78E9-122F-0214-CDFF0844D5C8}"/>
              </a:ext>
            </a:extLst>
          </p:cNvPr>
          <p:cNvSpPr txBox="1"/>
          <p:nvPr/>
        </p:nvSpPr>
        <p:spPr>
          <a:xfrm>
            <a:off x="8538039" y="5979580"/>
            <a:ext cx="1396729" cy="276999"/>
          </a:xfrm>
          <a:prstGeom prst="rect">
            <a:avLst/>
          </a:prstGeom>
          <a:noFill/>
        </p:spPr>
        <p:txBody>
          <a:bodyPr wrap="none" rtlCol="0">
            <a:spAutoFit/>
          </a:bodyPr>
          <a:lstStyle/>
          <a:p>
            <a:r>
              <a:rPr lang="en-DE" sz="1200">
                <a:solidFill>
                  <a:schemeClr val="accent5"/>
                </a:solidFill>
                <a:highlight>
                  <a:srgbClr val="F39112"/>
                </a:highlight>
              </a:rPr>
              <a:t>HERO Stage banner</a:t>
            </a:r>
          </a:p>
        </p:txBody>
      </p:sp>
      <p:grpSp>
        <p:nvGrpSpPr>
          <p:cNvPr id="10" name="Group 20">
            <a:extLst>
              <a:ext uri="{FF2B5EF4-FFF2-40B4-BE49-F238E27FC236}">
                <a16:creationId xmlns:a16="http://schemas.microsoft.com/office/drawing/2014/main" id="{76E37BC1-2D6E-F445-10B7-FADB146C60E9}"/>
              </a:ext>
            </a:extLst>
          </p:cNvPr>
          <p:cNvGrpSpPr/>
          <p:nvPr/>
        </p:nvGrpSpPr>
        <p:grpSpPr>
          <a:xfrm>
            <a:off x="8935841" y="1413799"/>
            <a:ext cx="1820697" cy="201366"/>
            <a:chOff x="596128" y="1413799"/>
            <a:chExt cx="1820697" cy="201366"/>
          </a:xfrm>
        </p:grpSpPr>
        <p:sp>
          <p:nvSpPr>
            <p:cNvPr id="11" name="Oval 21">
              <a:extLst>
                <a:ext uri="{FF2B5EF4-FFF2-40B4-BE49-F238E27FC236}">
                  <a16:creationId xmlns:a16="http://schemas.microsoft.com/office/drawing/2014/main" id="{6D3CEFEE-1B3B-F9C8-3B9C-842731087B5A}"/>
                </a:ext>
              </a:extLst>
            </p:cNvPr>
            <p:cNvSpPr/>
            <p:nvPr/>
          </p:nvSpPr>
          <p:spPr>
            <a:xfrm>
              <a:off x="596128" y="1413799"/>
              <a:ext cx="201366" cy="2013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2" name="Straight Connector 22">
              <a:extLst>
                <a:ext uri="{FF2B5EF4-FFF2-40B4-BE49-F238E27FC236}">
                  <a16:creationId xmlns:a16="http://schemas.microsoft.com/office/drawing/2014/main" id="{E0F5D931-A50B-CFC7-0290-7F3DF392FA9E}"/>
                </a:ext>
              </a:extLst>
            </p:cNvPr>
            <p:cNvCxnSpPr>
              <a:cxnSpLocks/>
            </p:cNvCxnSpPr>
            <p:nvPr/>
          </p:nvCxnSpPr>
          <p:spPr>
            <a:xfrm>
              <a:off x="896691" y="1514482"/>
              <a:ext cx="339517"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23">
              <a:extLst>
                <a:ext uri="{FF2B5EF4-FFF2-40B4-BE49-F238E27FC236}">
                  <a16:creationId xmlns:a16="http://schemas.microsoft.com/office/drawing/2014/main" id="{E80850B0-E4EE-1D08-9277-58D6CEF10A59}"/>
                </a:ext>
              </a:extLst>
            </p:cNvPr>
            <p:cNvCxnSpPr>
              <a:cxnSpLocks/>
            </p:cNvCxnSpPr>
            <p:nvPr/>
          </p:nvCxnSpPr>
          <p:spPr>
            <a:xfrm>
              <a:off x="1290230" y="1514482"/>
              <a:ext cx="339517"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DA3152A-68C1-23AD-4B43-E6637616903B}"/>
                </a:ext>
              </a:extLst>
            </p:cNvPr>
            <p:cNvCxnSpPr>
              <a:cxnSpLocks/>
            </p:cNvCxnSpPr>
            <p:nvPr/>
          </p:nvCxnSpPr>
          <p:spPr>
            <a:xfrm>
              <a:off x="1683769" y="1514482"/>
              <a:ext cx="339517"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2971CDC-630F-9C97-1B70-7A0634DBFB34}"/>
                </a:ext>
              </a:extLst>
            </p:cNvPr>
            <p:cNvCxnSpPr>
              <a:cxnSpLocks/>
            </p:cNvCxnSpPr>
            <p:nvPr/>
          </p:nvCxnSpPr>
          <p:spPr>
            <a:xfrm>
              <a:off x="2077308" y="1514482"/>
              <a:ext cx="339517"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7" name="Group 34">
            <a:extLst>
              <a:ext uri="{FF2B5EF4-FFF2-40B4-BE49-F238E27FC236}">
                <a16:creationId xmlns:a16="http://schemas.microsoft.com/office/drawing/2014/main" id="{5E4D5F18-0B2B-CBC1-7CFD-A94CA4390B28}"/>
              </a:ext>
            </a:extLst>
          </p:cNvPr>
          <p:cNvGrpSpPr/>
          <p:nvPr/>
        </p:nvGrpSpPr>
        <p:grpSpPr>
          <a:xfrm>
            <a:off x="2976569" y="1387396"/>
            <a:ext cx="2134731" cy="4461283"/>
            <a:chOff x="3561868" y="1093242"/>
            <a:chExt cx="2436032" cy="5130976"/>
          </a:xfrm>
        </p:grpSpPr>
        <p:sp>
          <p:nvSpPr>
            <p:cNvPr id="28" name="Rounded Rectangle 15">
              <a:extLst>
                <a:ext uri="{FF2B5EF4-FFF2-40B4-BE49-F238E27FC236}">
                  <a16:creationId xmlns:a16="http://schemas.microsoft.com/office/drawing/2014/main" id="{F326EAFD-D5DB-442E-82D7-A9A7254DFAA6}"/>
                </a:ext>
              </a:extLst>
            </p:cNvPr>
            <p:cNvSpPr/>
            <p:nvPr/>
          </p:nvSpPr>
          <p:spPr>
            <a:xfrm>
              <a:off x="3561868" y="1093242"/>
              <a:ext cx="2436032" cy="5130976"/>
            </a:xfrm>
            <a:prstGeom prst="roundRect">
              <a:avLst>
                <a:gd name="adj" fmla="val 14406"/>
              </a:avLst>
            </a:prstGeom>
            <a:solidFill>
              <a:schemeClr val="bg1"/>
            </a:solidFill>
            <a:ln>
              <a:solidFill>
                <a:schemeClr val="bg1"/>
              </a:solidFill>
            </a:ln>
            <a:effectLst>
              <a:outerShdw blurRad="389746" dist="381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9846"/>
              <a:endParaRPr lang="en-DE" sz="1889">
                <a:solidFill>
                  <a:prstClr val="white"/>
                </a:solidFill>
                <a:latin typeface="Calibri" panose="020F0502020204030204"/>
              </a:endParaRPr>
            </a:p>
          </p:txBody>
        </p:sp>
        <p:sp>
          <p:nvSpPr>
            <p:cNvPr id="29" name="Rounded Rectangle 37">
              <a:extLst>
                <a:ext uri="{FF2B5EF4-FFF2-40B4-BE49-F238E27FC236}">
                  <a16:creationId xmlns:a16="http://schemas.microsoft.com/office/drawing/2014/main" id="{89A2BB73-8A01-A887-D107-371446CD4146}"/>
                </a:ext>
              </a:extLst>
            </p:cNvPr>
            <p:cNvSpPr/>
            <p:nvPr/>
          </p:nvSpPr>
          <p:spPr>
            <a:xfrm>
              <a:off x="4460450" y="1191884"/>
              <a:ext cx="555696" cy="4571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pic>
        <p:nvPicPr>
          <p:cNvPr id="30" name="Picture 35">
            <a:extLst>
              <a:ext uri="{FF2B5EF4-FFF2-40B4-BE49-F238E27FC236}">
                <a16:creationId xmlns:a16="http://schemas.microsoft.com/office/drawing/2014/main" id="{E1E18DCA-E9FB-F7A7-8DB2-9C182C115983}"/>
              </a:ext>
            </a:extLst>
          </p:cNvPr>
          <p:cNvPicPr>
            <a:picLocks noChangeAspect="1"/>
          </p:cNvPicPr>
          <p:nvPr/>
        </p:nvPicPr>
        <p:blipFill>
          <a:blip r:embed="rId4">
            <a:extLst>
              <a:ext uri="{28A0092B-C50C-407E-A947-70E740481C1C}">
                <a14:useLocalDpi xmlns:a14="http://schemas.microsoft.com/office/drawing/2010/main" val="0"/>
              </a:ext>
            </a:extLst>
          </a:blip>
          <a:srcRect t="7408" b="7408"/>
          <a:stretch/>
        </p:blipFill>
        <p:spPr>
          <a:xfrm>
            <a:off x="2499121" y="1086231"/>
            <a:ext cx="3073541" cy="5191649"/>
          </a:xfrm>
          <a:prstGeom prst="rect">
            <a:avLst/>
          </a:prstGeom>
        </p:spPr>
      </p:pic>
      <p:sp>
        <p:nvSpPr>
          <p:cNvPr id="31" name="TextBox 38">
            <a:extLst>
              <a:ext uri="{FF2B5EF4-FFF2-40B4-BE49-F238E27FC236}">
                <a16:creationId xmlns:a16="http://schemas.microsoft.com/office/drawing/2014/main" id="{9B31014B-9FC4-85DA-ED60-092D2743C5A9}"/>
              </a:ext>
            </a:extLst>
          </p:cNvPr>
          <p:cNvSpPr txBox="1"/>
          <p:nvPr/>
        </p:nvSpPr>
        <p:spPr>
          <a:xfrm>
            <a:off x="1009393" y="5979580"/>
            <a:ext cx="910827" cy="276999"/>
          </a:xfrm>
          <a:prstGeom prst="rect">
            <a:avLst/>
          </a:prstGeom>
          <a:noFill/>
        </p:spPr>
        <p:txBody>
          <a:bodyPr wrap="none" rtlCol="0">
            <a:spAutoFit/>
          </a:bodyPr>
          <a:lstStyle/>
          <a:p>
            <a:r>
              <a:rPr lang="en-DE" sz="1200">
                <a:solidFill>
                  <a:schemeClr val="accent5"/>
                </a:solidFill>
                <a:highlight>
                  <a:srgbClr val="F39112"/>
                </a:highlight>
              </a:rPr>
              <a:t>SoMe Posts</a:t>
            </a:r>
          </a:p>
        </p:txBody>
      </p:sp>
      <p:sp>
        <p:nvSpPr>
          <p:cNvPr id="32" name="TextBox 40">
            <a:extLst>
              <a:ext uri="{FF2B5EF4-FFF2-40B4-BE49-F238E27FC236}">
                <a16:creationId xmlns:a16="http://schemas.microsoft.com/office/drawing/2014/main" id="{6DFE3BB1-9660-58DE-21C4-C6C3731BB758}"/>
              </a:ext>
            </a:extLst>
          </p:cNvPr>
          <p:cNvSpPr txBox="1"/>
          <p:nvPr/>
        </p:nvSpPr>
        <p:spPr>
          <a:xfrm>
            <a:off x="5656485" y="5979580"/>
            <a:ext cx="870366" cy="276999"/>
          </a:xfrm>
          <a:prstGeom prst="rect">
            <a:avLst/>
          </a:prstGeom>
          <a:noFill/>
        </p:spPr>
        <p:txBody>
          <a:bodyPr wrap="none" rtlCol="0">
            <a:spAutoFit/>
          </a:bodyPr>
          <a:lstStyle/>
          <a:p>
            <a:r>
              <a:rPr lang="en-DE" sz="1200">
                <a:solidFill>
                  <a:schemeClr val="accent5"/>
                </a:solidFill>
                <a:highlight>
                  <a:srgbClr val="F39112"/>
                </a:highlight>
              </a:rPr>
              <a:t>Newsletter</a:t>
            </a:r>
          </a:p>
        </p:txBody>
      </p:sp>
      <p:pic>
        <p:nvPicPr>
          <p:cNvPr id="33" name="Grafik 34">
            <a:extLst>
              <a:ext uri="{FF2B5EF4-FFF2-40B4-BE49-F238E27FC236}">
                <a16:creationId xmlns:a16="http://schemas.microsoft.com/office/drawing/2014/main" id="{915EE3E7-02AC-1CCE-F948-D3BD4AA58482}"/>
              </a:ext>
            </a:extLst>
          </p:cNvPr>
          <p:cNvPicPr>
            <a:picLocks noChangeAspect="1"/>
          </p:cNvPicPr>
          <p:nvPr/>
        </p:nvPicPr>
        <p:blipFill>
          <a:blip r:embed="rId5">
            <a:extLst>
              <a:ext uri="{28A0092B-C50C-407E-A947-70E740481C1C}">
                <a14:useLocalDpi xmlns:a14="http://schemas.microsoft.com/office/drawing/2010/main" val="0"/>
              </a:ext>
            </a:extLst>
          </a:blip>
          <a:srcRect t="1748" b="1748"/>
          <a:stretch/>
        </p:blipFill>
        <p:spPr>
          <a:xfrm>
            <a:off x="5614809" y="1422732"/>
            <a:ext cx="936832" cy="4387426"/>
          </a:xfrm>
          <a:prstGeom prst="rect">
            <a:avLst/>
          </a:prstGeom>
          <a:ln>
            <a:solidFill>
              <a:schemeClr val="bg1">
                <a:lumMod val="85000"/>
              </a:schemeClr>
            </a:solidFill>
          </a:ln>
          <a:effectLst>
            <a:outerShdw blurRad="50800" dist="38100" dir="2700000" algn="tl" rotWithShape="0">
              <a:prstClr val="black">
                <a:alpha val="40000"/>
              </a:prstClr>
            </a:outerShdw>
          </a:effectLst>
        </p:spPr>
      </p:pic>
      <p:sp>
        <p:nvSpPr>
          <p:cNvPr id="34" name="TextBox 43">
            <a:extLst>
              <a:ext uri="{FF2B5EF4-FFF2-40B4-BE49-F238E27FC236}">
                <a16:creationId xmlns:a16="http://schemas.microsoft.com/office/drawing/2014/main" id="{3B5D178C-9EEC-D532-712C-35751B0AA977}"/>
              </a:ext>
            </a:extLst>
          </p:cNvPr>
          <p:cNvSpPr txBox="1"/>
          <p:nvPr/>
        </p:nvSpPr>
        <p:spPr>
          <a:xfrm>
            <a:off x="3538834" y="5979580"/>
            <a:ext cx="1008738" cy="276999"/>
          </a:xfrm>
          <a:prstGeom prst="rect">
            <a:avLst/>
          </a:prstGeom>
          <a:noFill/>
        </p:spPr>
        <p:txBody>
          <a:bodyPr wrap="none" rtlCol="0">
            <a:spAutoFit/>
          </a:bodyPr>
          <a:lstStyle/>
          <a:p>
            <a:r>
              <a:rPr lang="en-DE" sz="1200">
                <a:solidFill>
                  <a:schemeClr val="accent5"/>
                </a:solidFill>
                <a:highlight>
                  <a:srgbClr val="F39112"/>
                </a:highlight>
              </a:rPr>
              <a:t>SoMe Stories</a:t>
            </a:r>
          </a:p>
        </p:txBody>
      </p:sp>
      <p:sp>
        <p:nvSpPr>
          <p:cNvPr id="35" name="TextBox 6">
            <a:extLst>
              <a:ext uri="{FF2B5EF4-FFF2-40B4-BE49-F238E27FC236}">
                <a16:creationId xmlns:a16="http://schemas.microsoft.com/office/drawing/2014/main" id="{88872EBB-4120-3E23-F9E0-3A10637FA945}"/>
              </a:ext>
            </a:extLst>
          </p:cNvPr>
          <p:cNvSpPr txBox="1"/>
          <p:nvPr/>
        </p:nvSpPr>
        <p:spPr>
          <a:xfrm>
            <a:off x="10370671" y="1328165"/>
            <a:ext cx="414152" cy="276999"/>
          </a:xfrm>
          <a:prstGeom prst="rect">
            <a:avLst/>
          </a:prstGeom>
          <a:noFill/>
        </p:spPr>
        <p:txBody>
          <a:bodyPr wrap="none" rtlCol="0">
            <a:spAutoFit/>
          </a:bodyPr>
          <a:lstStyle/>
          <a:p>
            <a:r>
              <a:rPr lang="en-DE" sz="1200">
                <a:solidFill>
                  <a:schemeClr val="accent5"/>
                </a:solidFill>
              </a:rPr>
              <a:t>KS</a:t>
            </a:r>
            <a:r>
              <a:rPr lang="de-DE" sz="1200">
                <a:solidFill>
                  <a:schemeClr val="accent5"/>
                </a:solidFill>
              </a:rPr>
              <a:t>P</a:t>
            </a:r>
            <a:endParaRPr lang="en-DE" sz="1200">
              <a:solidFill>
                <a:schemeClr val="accent5"/>
              </a:solidFill>
            </a:endParaRPr>
          </a:p>
        </p:txBody>
      </p:sp>
      <p:pic>
        <p:nvPicPr>
          <p:cNvPr id="36" name="Picture 23">
            <a:extLst>
              <a:ext uri="{FF2B5EF4-FFF2-40B4-BE49-F238E27FC236}">
                <a16:creationId xmlns:a16="http://schemas.microsoft.com/office/drawing/2014/main" id="{607D6A85-2468-C06F-BD99-1402DB9DD3A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73178" y="1217179"/>
            <a:ext cx="1458741" cy="1458741"/>
          </a:xfrm>
          <a:prstGeom prst="rect">
            <a:avLst/>
          </a:prstGeom>
          <a:effectLst>
            <a:outerShdw blurRad="50800" dist="38100" dir="2700000" algn="tl" rotWithShape="0">
              <a:prstClr val="black">
                <a:alpha val="40000"/>
              </a:prstClr>
            </a:outerShdw>
          </a:effectLst>
        </p:spPr>
      </p:pic>
      <p:pic>
        <p:nvPicPr>
          <p:cNvPr id="37" name="Picture 23">
            <a:extLst>
              <a:ext uri="{FF2B5EF4-FFF2-40B4-BE49-F238E27FC236}">
                <a16:creationId xmlns:a16="http://schemas.microsoft.com/office/drawing/2014/main" id="{11DEA560-E76D-E4FE-D229-4671BECE66E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175685" y="2728037"/>
            <a:ext cx="1458741" cy="1458741"/>
          </a:xfrm>
          <a:prstGeom prst="rect">
            <a:avLst/>
          </a:prstGeom>
          <a:effectLst>
            <a:outerShdw blurRad="50800" dist="38100" dir="2700000" algn="tl" rotWithShape="0">
              <a:prstClr val="black">
                <a:alpha val="40000"/>
              </a:prstClr>
            </a:outerShdw>
          </a:effectLst>
        </p:spPr>
      </p:pic>
      <p:pic>
        <p:nvPicPr>
          <p:cNvPr id="38" name="Picture 23">
            <a:extLst>
              <a:ext uri="{FF2B5EF4-FFF2-40B4-BE49-F238E27FC236}">
                <a16:creationId xmlns:a16="http://schemas.microsoft.com/office/drawing/2014/main" id="{1B5B55A3-D412-8D1C-816B-06F5F8EA6BC0}"/>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799701" y="2727473"/>
            <a:ext cx="1458741" cy="1458741"/>
          </a:xfrm>
          <a:prstGeom prst="rect">
            <a:avLst/>
          </a:prstGeom>
          <a:effectLst>
            <a:outerShdw blurRad="50800" dist="38100" dir="2700000" algn="tl" rotWithShape="0">
              <a:prstClr val="black">
                <a:alpha val="40000"/>
              </a:prstClr>
            </a:outerShdw>
          </a:effectLst>
        </p:spPr>
      </p:pic>
      <p:pic>
        <p:nvPicPr>
          <p:cNvPr id="39" name="Picture 53">
            <a:extLst>
              <a:ext uri="{FF2B5EF4-FFF2-40B4-BE49-F238E27FC236}">
                <a16:creationId xmlns:a16="http://schemas.microsoft.com/office/drawing/2014/main" id="{B7619040-4C88-9B08-08BD-1F6F25F4FC3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1966" y="770780"/>
            <a:ext cx="2984686" cy="5918406"/>
          </a:xfrm>
          <a:prstGeom prst="rect">
            <a:avLst/>
          </a:prstGeom>
        </p:spPr>
      </p:pic>
      <p:sp>
        <p:nvSpPr>
          <p:cNvPr id="40" name="Titel 5">
            <a:extLst>
              <a:ext uri="{FF2B5EF4-FFF2-40B4-BE49-F238E27FC236}">
                <a16:creationId xmlns:a16="http://schemas.microsoft.com/office/drawing/2014/main" id="{00E9A7FF-C8B6-EF5C-26F2-2C9DA07D73C6}"/>
              </a:ext>
            </a:extLst>
          </p:cNvPr>
          <p:cNvSpPr txBox="1">
            <a:spLocks/>
          </p:cNvSpPr>
          <p:nvPr/>
        </p:nvSpPr>
        <p:spPr>
          <a:xfrm>
            <a:off x="695324" y="368300"/>
            <a:ext cx="10801351" cy="936625"/>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400" b="1" kern="1200" cap="all" baseline="0">
                <a:solidFill>
                  <a:schemeClr val="tx1"/>
                </a:solidFill>
                <a:latin typeface="Helvetica" panose="020B0604020202020204" pitchFamily="34" charset="0"/>
                <a:ea typeface="+mj-ea"/>
                <a:cs typeface="Helvetica" panose="020B0604020202020204" pitchFamily="34" charset="0"/>
              </a:defRPr>
            </a:lvl1pPr>
          </a:lstStyle>
          <a:p>
            <a:r>
              <a:rPr lang="en-GB" sz="3200" dirty="0">
                <a:latin typeface="Avenir Next LT Pro" panose="020B0504020202020204" pitchFamily="34" charset="0"/>
                <a:ea typeface="+mn-ea"/>
                <a:cs typeface="+mn-cs"/>
              </a:rPr>
              <a:t>OVERVIEW | </a:t>
            </a:r>
            <a:r>
              <a:rPr lang="en-GB" sz="2000" dirty="0">
                <a:latin typeface="Avenir Next LT Pro" panose="020B0504020202020204" pitchFamily="34" charset="0"/>
                <a:ea typeface="+mn-ea"/>
                <a:cs typeface="+mn-cs"/>
              </a:rPr>
              <a:t>ONLINE EXAMPLES</a:t>
            </a:r>
            <a:endParaRPr lang="en-GB" sz="3200" dirty="0">
              <a:latin typeface="Avenir Next LT Pro" panose="020B0504020202020204" pitchFamily="34" charset="0"/>
              <a:ea typeface="+mn-ea"/>
              <a:cs typeface="+mn-cs"/>
            </a:endParaRPr>
          </a:p>
        </p:txBody>
      </p:sp>
    </p:spTree>
    <p:extLst>
      <p:ext uri="{BB962C8B-B14F-4D97-AF65-F5344CB8AC3E}">
        <p14:creationId xmlns:p14="http://schemas.microsoft.com/office/powerpoint/2010/main" val="2337853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el 5">
            <a:extLst>
              <a:ext uri="{FF2B5EF4-FFF2-40B4-BE49-F238E27FC236}">
                <a16:creationId xmlns:a16="http://schemas.microsoft.com/office/drawing/2014/main" id="{00E9A7FF-C8B6-EF5C-26F2-2C9DA07D73C6}"/>
              </a:ext>
            </a:extLst>
          </p:cNvPr>
          <p:cNvSpPr txBox="1">
            <a:spLocks/>
          </p:cNvSpPr>
          <p:nvPr/>
        </p:nvSpPr>
        <p:spPr>
          <a:xfrm>
            <a:off x="695324" y="368300"/>
            <a:ext cx="10801351" cy="936625"/>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400" b="1" kern="1200" cap="all" baseline="0">
                <a:solidFill>
                  <a:schemeClr val="tx1"/>
                </a:solidFill>
                <a:latin typeface="Helvetica" panose="020B0604020202020204" pitchFamily="34" charset="0"/>
                <a:ea typeface="+mj-ea"/>
                <a:cs typeface="Helvetica" panose="020B0604020202020204" pitchFamily="34" charset="0"/>
              </a:defRPr>
            </a:lvl1pPr>
          </a:lstStyle>
          <a:p>
            <a:r>
              <a:rPr lang="en-GB" sz="3200" dirty="0">
                <a:latin typeface="Avenir Next LT Pro" panose="020B0504020202020204" pitchFamily="34" charset="0"/>
                <a:ea typeface="+mn-ea"/>
                <a:cs typeface="+mn-cs"/>
              </a:rPr>
              <a:t>CORNER | </a:t>
            </a:r>
            <a:r>
              <a:rPr lang="en-GB" sz="2000" dirty="0" err="1">
                <a:latin typeface="Avenir Next LT Pro" panose="020B0504020202020204" pitchFamily="34" charset="0"/>
                <a:ea typeface="+mn-ea"/>
                <a:cs typeface="+mn-cs"/>
              </a:rPr>
              <a:t>Bercy</a:t>
            </a:r>
            <a:endParaRPr lang="en-GB" sz="3200" dirty="0">
              <a:latin typeface="Avenir Next LT Pro" panose="020B0504020202020204" pitchFamily="34" charset="0"/>
              <a:ea typeface="+mn-ea"/>
              <a:cs typeface="+mn-cs"/>
            </a:endParaRPr>
          </a:p>
        </p:txBody>
      </p:sp>
      <p:pic>
        <p:nvPicPr>
          <p:cNvPr id="3" name="Image 2">
            <a:extLst>
              <a:ext uri="{FF2B5EF4-FFF2-40B4-BE49-F238E27FC236}">
                <a16:creationId xmlns:a16="http://schemas.microsoft.com/office/drawing/2014/main" id="{BDD88A8C-872C-9D9B-1E6E-202184371AA1}"/>
              </a:ext>
            </a:extLst>
          </p:cNvPr>
          <p:cNvPicPr>
            <a:picLocks noChangeAspect="1"/>
          </p:cNvPicPr>
          <p:nvPr/>
        </p:nvPicPr>
        <p:blipFill>
          <a:blip r:embed="rId2"/>
          <a:stretch>
            <a:fillRect/>
          </a:stretch>
        </p:blipFill>
        <p:spPr>
          <a:xfrm>
            <a:off x="0" y="873395"/>
            <a:ext cx="3697755" cy="5553075"/>
          </a:xfrm>
          <a:prstGeom prst="rect">
            <a:avLst/>
          </a:prstGeom>
        </p:spPr>
      </p:pic>
      <p:pic>
        <p:nvPicPr>
          <p:cNvPr id="15" name="Image 14">
            <a:extLst>
              <a:ext uri="{FF2B5EF4-FFF2-40B4-BE49-F238E27FC236}">
                <a16:creationId xmlns:a16="http://schemas.microsoft.com/office/drawing/2014/main" id="{7FFF32A4-442D-4759-10E6-C38010396CCE}"/>
              </a:ext>
            </a:extLst>
          </p:cNvPr>
          <p:cNvPicPr>
            <a:picLocks noChangeAspect="1"/>
          </p:cNvPicPr>
          <p:nvPr/>
        </p:nvPicPr>
        <p:blipFill>
          <a:blip r:embed="rId3"/>
          <a:stretch>
            <a:fillRect/>
          </a:stretch>
        </p:blipFill>
        <p:spPr>
          <a:xfrm>
            <a:off x="3499708" y="1124896"/>
            <a:ext cx="7503388" cy="5301574"/>
          </a:xfrm>
          <a:prstGeom prst="rect">
            <a:avLst/>
          </a:prstGeom>
        </p:spPr>
      </p:pic>
    </p:spTree>
    <p:extLst>
      <p:ext uri="{BB962C8B-B14F-4D97-AF65-F5344CB8AC3E}">
        <p14:creationId xmlns:p14="http://schemas.microsoft.com/office/powerpoint/2010/main" val="2086807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angle isocèle 1">
            <a:extLst>
              <a:ext uri="{FF2B5EF4-FFF2-40B4-BE49-F238E27FC236}">
                <a16:creationId xmlns:a16="http://schemas.microsoft.com/office/drawing/2014/main" id="{73E84070-1C16-49DE-A3EA-040C8BC915BE}"/>
              </a:ext>
            </a:extLst>
          </p:cNvPr>
          <p:cNvSpPr/>
          <p:nvPr/>
        </p:nvSpPr>
        <p:spPr>
          <a:xfrm flipV="1">
            <a:off x="1278172" y="2841171"/>
            <a:ext cx="3982064" cy="494550"/>
          </a:xfrm>
          <a:prstGeom prst="triangle">
            <a:avLst/>
          </a:prstGeom>
          <a:solidFill>
            <a:srgbClr val="246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Espace réservé du contenu 2">
            <a:extLst>
              <a:ext uri="{FF2B5EF4-FFF2-40B4-BE49-F238E27FC236}">
                <a16:creationId xmlns:a16="http://schemas.microsoft.com/office/drawing/2014/main" id="{5A592CF0-83C7-4B71-8A28-38910143A875}"/>
              </a:ext>
            </a:extLst>
          </p:cNvPr>
          <p:cNvSpPr txBox="1">
            <a:spLocks/>
          </p:cNvSpPr>
          <p:nvPr/>
        </p:nvSpPr>
        <p:spPr bwMode="auto">
          <a:xfrm>
            <a:off x="1388698" y="1845310"/>
            <a:ext cx="9243728" cy="49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Helvetica" panose="020B06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fr-FR" sz="2400" b="1" dirty="0">
                <a:solidFill>
                  <a:schemeClr val="tx1"/>
                </a:solidFill>
                <a:latin typeface="Avenir Next LT Pro" panose="020B0504020202020204" pitchFamily="34" charset="0"/>
              </a:rPr>
              <a:t>DUALITE DES OBJECTIFS DANS LA STRATEGIE DES MOYENS</a:t>
            </a:r>
            <a:endParaRPr lang="fr-FR" sz="1800" b="1" dirty="0">
              <a:solidFill>
                <a:schemeClr val="tx1"/>
              </a:solidFill>
              <a:latin typeface="Avenir Next LT Pro" panose="020B0504020202020204" pitchFamily="34" charset="0"/>
            </a:endParaRPr>
          </a:p>
          <a:p>
            <a:endParaRPr lang="fr-FR" sz="1800" b="1" dirty="0">
              <a:solidFill>
                <a:schemeClr val="tx1"/>
              </a:solidFill>
              <a:latin typeface="Avenir Next LT Pro" panose="020B0504020202020204" pitchFamily="34" charset="0"/>
            </a:endParaRPr>
          </a:p>
          <a:p>
            <a:endParaRPr lang="fr-FR" sz="1800" b="1" dirty="0">
              <a:solidFill>
                <a:schemeClr val="tx1"/>
              </a:solidFill>
              <a:latin typeface="Avenir Next LT Pro" panose="020B0504020202020204" pitchFamily="34" charset="0"/>
            </a:endParaRPr>
          </a:p>
        </p:txBody>
      </p:sp>
      <p:sp>
        <p:nvSpPr>
          <p:cNvPr id="50" name="Triangle isocèle 49">
            <a:extLst>
              <a:ext uri="{FF2B5EF4-FFF2-40B4-BE49-F238E27FC236}">
                <a16:creationId xmlns:a16="http://schemas.microsoft.com/office/drawing/2014/main" id="{B6CF9981-C5B9-4DBB-81E1-E8DBCC274330}"/>
              </a:ext>
            </a:extLst>
          </p:cNvPr>
          <p:cNvSpPr/>
          <p:nvPr/>
        </p:nvSpPr>
        <p:spPr>
          <a:xfrm flipV="1">
            <a:off x="6931766" y="2841171"/>
            <a:ext cx="3982064" cy="494550"/>
          </a:xfrm>
          <a:prstGeom prst="triangle">
            <a:avLst/>
          </a:prstGeom>
          <a:solidFill>
            <a:srgbClr val="246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B06C4E0D-B95C-4899-95A7-83ABB4CB5A8E}"/>
              </a:ext>
            </a:extLst>
          </p:cNvPr>
          <p:cNvSpPr txBox="1"/>
          <p:nvPr/>
        </p:nvSpPr>
        <p:spPr>
          <a:xfrm>
            <a:off x="2355187" y="3493788"/>
            <a:ext cx="1845249" cy="369332"/>
          </a:xfrm>
          <a:prstGeom prst="rect">
            <a:avLst/>
          </a:prstGeom>
          <a:noFill/>
        </p:spPr>
        <p:txBody>
          <a:bodyPr wrap="none" rtlCol="0">
            <a:spAutoFit/>
          </a:bodyPr>
          <a:lstStyle/>
          <a:p>
            <a:r>
              <a:rPr lang="fr-FR" b="1" dirty="0">
                <a:latin typeface="Avenir Next LT Pro" panose="020B0504020202020204" pitchFamily="34" charset="0"/>
              </a:rPr>
              <a:t>Faire connaitre</a:t>
            </a:r>
          </a:p>
        </p:txBody>
      </p:sp>
      <p:sp>
        <p:nvSpPr>
          <p:cNvPr id="52" name="Titre 1">
            <a:extLst>
              <a:ext uri="{FF2B5EF4-FFF2-40B4-BE49-F238E27FC236}">
                <a16:creationId xmlns:a16="http://schemas.microsoft.com/office/drawing/2014/main" id="{ED5E2637-8181-44CA-A7E7-6F74CB6656D5}"/>
              </a:ext>
            </a:extLst>
          </p:cNvPr>
          <p:cNvSpPr txBox="1">
            <a:spLocks/>
          </p:cNvSpPr>
          <p:nvPr/>
        </p:nvSpPr>
        <p:spPr bwMode="auto">
          <a:xfrm>
            <a:off x="209204" y="480932"/>
            <a:ext cx="6120000"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1800" dirty="0">
                <a:latin typeface="Avenir Next LT Pro" panose="020B0504020202020204" pitchFamily="34" charset="0"/>
                <a:cs typeface="Calibri Light" panose="020F0302020204030204" pitchFamily="34" charset="0"/>
              </a:rPr>
              <a:t>STRATEGIE DES MOYENS</a:t>
            </a:r>
          </a:p>
        </p:txBody>
      </p:sp>
      <p:sp>
        <p:nvSpPr>
          <p:cNvPr id="54" name="ZoneTexte 53">
            <a:extLst>
              <a:ext uri="{FF2B5EF4-FFF2-40B4-BE49-F238E27FC236}">
                <a16:creationId xmlns:a16="http://schemas.microsoft.com/office/drawing/2014/main" id="{5F7286BC-3416-486A-B55F-EE3C2E812FA2}"/>
              </a:ext>
            </a:extLst>
          </p:cNvPr>
          <p:cNvSpPr txBox="1"/>
          <p:nvPr/>
        </p:nvSpPr>
        <p:spPr>
          <a:xfrm>
            <a:off x="1416262" y="3707950"/>
            <a:ext cx="3705886" cy="1477328"/>
          </a:xfrm>
          <a:prstGeom prst="rect">
            <a:avLst/>
          </a:prstGeom>
          <a:noFill/>
        </p:spPr>
        <p:txBody>
          <a:bodyPr wrap="none" rtlCol="0">
            <a:spAutoFit/>
          </a:bodyPr>
          <a:lstStyle/>
          <a:p>
            <a:pPr marL="0" indent="0" algn="ctr">
              <a:buNone/>
            </a:pPr>
            <a:endParaRPr lang="fr-FR" dirty="0">
              <a:latin typeface="Avenir Next LT Pro" panose="020B0504020202020204" pitchFamily="34" charset="0"/>
            </a:endParaRPr>
          </a:p>
          <a:p>
            <a:pPr marL="0" indent="0" algn="ctr">
              <a:buNone/>
            </a:pPr>
            <a:r>
              <a:rPr lang="fr-FR" dirty="0">
                <a:latin typeface="Avenir Next LT Pro" panose="020B0504020202020204" pitchFamily="34" charset="0"/>
              </a:rPr>
              <a:t>Rendre visible et lisible DISH POS</a:t>
            </a:r>
            <a:br>
              <a:rPr lang="fr-FR" dirty="0">
                <a:latin typeface="Avenir Next LT Pro" panose="020B0504020202020204" pitchFamily="34" charset="0"/>
              </a:rPr>
            </a:br>
            <a:r>
              <a:rPr lang="fr-FR" dirty="0">
                <a:latin typeface="Avenir Next LT Pro" panose="020B0504020202020204" pitchFamily="34" charset="0"/>
              </a:rPr>
              <a:t>en appuyant </a:t>
            </a:r>
            <a:r>
              <a:rPr lang="fr-FR" b="1" dirty="0">
                <a:latin typeface="Avenir Next LT Pro" panose="020B0504020202020204" pitchFamily="34" charset="0"/>
              </a:rPr>
              <a:t>le </a:t>
            </a:r>
            <a:r>
              <a:rPr lang="fr-FR" b="1" dirty="0" err="1">
                <a:latin typeface="Avenir Next LT Pro" panose="020B0504020202020204" pitchFamily="34" charset="0"/>
              </a:rPr>
              <a:t>story-telling</a:t>
            </a:r>
            <a:r>
              <a:rPr lang="fr-FR" b="1"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autour d’un message fort :</a:t>
            </a:r>
          </a:p>
          <a:p>
            <a:pPr marL="0" indent="0" algn="ctr">
              <a:buNone/>
            </a:pPr>
            <a:r>
              <a:rPr lang="fr-FR" b="1" i="1" dirty="0">
                <a:latin typeface="Avenir Next LT Pro" panose="020B0504020202020204" pitchFamily="34" charset="0"/>
              </a:rPr>
              <a:t>Le système de caisse ingénieux</a:t>
            </a:r>
          </a:p>
        </p:txBody>
      </p:sp>
      <p:sp>
        <p:nvSpPr>
          <p:cNvPr id="55" name="ZoneTexte 54">
            <a:extLst>
              <a:ext uri="{FF2B5EF4-FFF2-40B4-BE49-F238E27FC236}">
                <a16:creationId xmlns:a16="http://schemas.microsoft.com/office/drawing/2014/main" id="{648EB25A-961C-4348-BA1C-479D85FA756C}"/>
              </a:ext>
            </a:extLst>
          </p:cNvPr>
          <p:cNvSpPr txBox="1"/>
          <p:nvPr/>
        </p:nvSpPr>
        <p:spPr>
          <a:xfrm>
            <a:off x="7877046" y="3523284"/>
            <a:ext cx="1959767" cy="369332"/>
          </a:xfrm>
          <a:prstGeom prst="rect">
            <a:avLst/>
          </a:prstGeom>
          <a:noFill/>
        </p:spPr>
        <p:txBody>
          <a:bodyPr wrap="none" rtlCol="0">
            <a:spAutoFit/>
          </a:bodyPr>
          <a:lstStyle/>
          <a:p>
            <a:r>
              <a:rPr lang="fr-FR" b="1" dirty="0">
                <a:latin typeface="Avenir Next LT Pro" panose="020B0504020202020204" pitchFamily="34" charset="0"/>
              </a:rPr>
              <a:t>Inciter à l’action</a:t>
            </a:r>
          </a:p>
        </p:txBody>
      </p:sp>
      <p:sp>
        <p:nvSpPr>
          <p:cNvPr id="56" name="ZoneTexte 55">
            <a:extLst>
              <a:ext uri="{FF2B5EF4-FFF2-40B4-BE49-F238E27FC236}">
                <a16:creationId xmlns:a16="http://schemas.microsoft.com/office/drawing/2014/main" id="{B18E441A-EDEA-43AA-940B-D87AF7D8D299}"/>
              </a:ext>
            </a:extLst>
          </p:cNvPr>
          <p:cNvSpPr txBox="1"/>
          <p:nvPr/>
        </p:nvSpPr>
        <p:spPr>
          <a:xfrm>
            <a:off x="6830599" y="3678453"/>
            <a:ext cx="4264051" cy="1754326"/>
          </a:xfrm>
          <a:prstGeom prst="rect">
            <a:avLst/>
          </a:prstGeom>
          <a:noFill/>
        </p:spPr>
        <p:txBody>
          <a:bodyPr wrap="none" rtlCol="0">
            <a:spAutoFit/>
          </a:bodyPr>
          <a:lstStyle/>
          <a:p>
            <a:pPr marL="0" indent="0" algn="ctr">
              <a:buNone/>
            </a:pPr>
            <a:endParaRPr lang="fr-FR" dirty="0">
              <a:latin typeface="Avenir Next LT Pro" panose="020B0504020202020204" pitchFamily="34" charset="0"/>
            </a:endParaRPr>
          </a:p>
          <a:p>
            <a:pPr marL="0" indent="0" algn="ctr">
              <a:buNone/>
            </a:pPr>
            <a:r>
              <a:rPr lang="fr-FR" dirty="0">
                <a:latin typeface="Avenir Next LT Pro" panose="020B0504020202020204" pitchFamily="34" charset="0"/>
              </a:rPr>
              <a:t>Adopter une activation de conquête </a:t>
            </a:r>
            <a:br>
              <a:rPr lang="fr-FR" dirty="0">
                <a:latin typeface="Avenir Next LT Pro" panose="020B0504020202020204" pitchFamily="34" charset="0"/>
              </a:rPr>
            </a:br>
            <a:r>
              <a:rPr lang="fr-FR" dirty="0">
                <a:latin typeface="Avenir Next LT Pro" panose="020B0504020202020204" pitchFamily="34" charset="0"/>
              </a:rPr>
              <a:t>pour inciter à la découverte immédiate</a:t>
            </a:r>
          </a:p>
          <a:p>
            <a:pPr marL="0" indent="0" algn="ctr">
              <a:buNone/>
            </a:pPr>
            <a:r>
              <a:rPr lang="fr-FR" b="1" i="1" dirty="0">
                <a:latin typeface="Avenir Next LT Pro" panose="020B0504020202020204" pitchFamily="34" charset="0"/>
              </a:rPr>
              <a:t>« Testez la solution»</a:t>
            </a:r>
          </a:p>
          <a:p>
            <a:pPr marL="0" indent="0" algn="ctr">
              <a:buNone/>
            </a:pPr>
            <a:r>
              <a:rPr lang="fr-FR" dirty="0">
                <a:latin typeface="Avenir Next LT Pro" panose="020B0504020202020204" pitchFamily="34" charset="0"/>
                <a:sym typeface="Wingdings" panose="05000000000000000000" pitchFamily="2" charset="2"/>
              </a:rPr>
              <a:t></a:t>
            </a:r>
            <a:r>
              <a:rPr lang="fr-FR" b="1" dirty="0">
                <a:latin typeface="Avenir Next LT Pro" panose="020B0504020202020204" pitchFamily="34" charset="0"/>
                <a:sym typeface="Wingdings" panose="05000000000000000000" pitchFamily="2" charset="2"/>
              </a:rPr>
              <a:t>offre découverte </a:t>
            </a:r>
          </a:p>
          <a:p>
            <a:pPr marL="0" indent="0" algn="ctr">
              <a:buNone/>
            </a:pPr>
            <a:endParaRPr lang="fr-FR" b="1" dirty="0">
              <a:latin typeface="Avenir Next LT Pro" panose="020B0504020202020204" pitchFamily="34" charset="0"/>
            </a:endParaRPr>
          </a:p>
        </p:txBody>
      </p:sp>
    </p:spTree>
    <p:extLst>
      <p:ext uri="{BB962C8B-B14F-4D97-AF65-F5344CB8AC3E}">
        <p14:creationId xmlns:p14="http://schemas.microsoft.com/office/powerpoint/2010/main" val="1589088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7586AB94-7FC3-4D58-AD7E-49F489544B1B}"/>
              </a:ext>
            </a:extLst>
          </p:cNvPr>
          <p:cNvSpPr txBox="1">
            <a:spLocks/>
          </p:cNvSpPr>
          <p:nvPr/>
        </p:nvSpPr>
        <p:spPr bwMode="auto">
          <a:xfrm>
            <a:off x="193153" y="1126143"/>
            <a:ext cx="10972800" cy="392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Helvetica" panose="020B0604020202020204" pitchFamily="34" charset="0"/>
                <a:ea typeface="+mn-ea"/>
                <a:cs typeface="Helvetica" panose="020B0604020202020204" pitchFamily="34" charset="0"/>
              </a:defRPr>
            </a:lvl1pPr>
            <a:lvl2pPr marL="457200" indent="0" algn="ctr" rtl="0"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fr-FR" sz="2400" dirty="0">
                <a:solidFill>
                  <a:schemeClr val="tx1"/>
                </a:solidFill>
                <a:latin typeface="Avenir Next LT Pro" panose="020B0504020202020204" pitchFamily="34" charset="0"/>
              </a:rPr>
              <a:t>Adopter une </a:t>
            </a:r>
            <a:r>
              <a:rPr lang="fr-FR" sz="2400" b="1" dirty="0">
                <a:solidFill>
                  <a:schemeClr val="tx1"/>
                </a:solidFill>
                <a:latin typeface="Avenir Next LT Pro" panose="020B0504020202020204" pitchFamily="34" charset="0"/>
              </a:rPr>
              <a:t>approche multicanale</a:t>
            </a:r>
            <a:br>
              <a:rPr lang="fr-FR" sz="2400" b="1" dirty="0">
                <a:solidFill>
                  <a:schemeClr val="tx1"/>
                </a:solidFill>
                <a:latin typeface="Avenir Next LT Pro" panose="020B0504020202020204" pitchFamily="34" charset="0"/>
              </a:rPr>
            </a:br>
            <a:r>
              <a:rPr lang="fr-FR" sz="2400" b="1" dirty="0">
                <a:solidFill>
                  <a:schemeClr val="tx1"/>
                </a:solidFill>
                <a:latin typeface="Avenir Next LT Pro" panose="020B0504020202020204" pitchFamily="34" charset="0"/>
              </a:rPr>
              <a:t>qui optimise les moyens et assure visibilité </a:t>
            </a:r>
            <a:br>
              <a:rPr lang="fr-FR" sz="2400" b="1" dirty="0">
                <a:solidFill>
                  <a:schemeClr val="tx1"/>
                </a:solidFill>
                <a:latin typeface="Avenir Next LT Pro" panose="020B0504020202020204" pitchFamily="34" charset="0"/>
              </a:rPr>
            </a:br>
            <a:r>
              <a:rPr lang="fr-FR" sz="2400" b="1" dirty="0">
                <a:solidFill>
                  <a:schemeClr val="tx1"/>
                </a:solidFill>
                <a:latin typeface="Avenir Next LT Pro" panose="020B0504020202020204" pitchFamily="34" charset="0"/>
              </a:rPr>
              <a:t>auprès d’une cible qualifiée</a:t>
            </a:r>
            <a:endParaRPr lang="fr-FR" sz="2400" dirty="0">
              <a:solidFill>
                <a:schemeClr val="tx1"/>
              </a:solidFill>
              <a:latin typeface="Avenir Next LT Pro" panose="020B0504020202020204" pitchFamily="34" charset="0"/>
            </a:endParaRPr>
          </a:p>
          <a:p>
            <a:pPr algn="l"/>
            <a:endParaRPr lang="fr-FR" sz="1800" dirty="0">
              <a:solidFill>
                <a:schemeClr val="tx1"/>
              </a:solidFill>
              <a:latin typeface="Avenir Next LT Pro" panose="020B0504020202020204" pitchFamily="34" charset="0"/>
            </a:endParaRPr>
          </a:p>
          <a:p>
            <a:pPr algn="l"/>
            <a:r>
              <a:rPr lang="fr-FR" sz="1800" b="1" dirty="0">
                <a:solidFill>
                  <a:schemeClr val="tx1"/>
                </a:solidFill>
                <a:latin typeface="Avenir Next LT Pro" panose="020B0504020202020204" pitchFamily="34" charset="0"/>
              </a:rPr>
              <a:t> </a:t>
            </a:r>
          </a:p>
          <a:p>
            <a:pPr algn="l"/>
            <a:endParaRPr lang="fr-FR" sz="1800" dirty="0">
              <a:solidFill>
                <a:schemeClr val="tx1"/>
              </a:solidFill>
              <a:latin typeface="Avenir Next LT Pro" panose="020B0504020202020204" pitchFamily="34" charset="0"/>
            </a:endParaRPr>
          </a:p>
          <a:p>
            <a:pPr algn="l"/>
            <a:endParaRPr lang="fr-FR" sz="1800" dirty="0">
              <a:solidFill>
                <a:schemeClr val="tx1"/>
              </a:solidFill>
              <a:latin typeface="Avenir Next LT Pro" panose="020B0504020202020204" pitchFamily="34" charset="0"/>
            </a:endParaRPr>
          </a:p>
        </p:txBody>
      </p:sp>
      <p:sp>
        <p:nvSpPr>
          <p:cNvPr id="6" name="Rectangle 16">
            <a:extLst>
              <a:ext uri="{FF2B5EF4-FFF2-40B4-BE49-F238E27FC236}">
                <a16:creationId xmlns:a16="http://schemas.microsoft.com/office/drawing/2014/main" id="{5384215F-F168-4663-AC4E-451F7685F5DB}"/>
              </a:ext>
            </a:extLst>
          </p:cNvPr>
          <p:cNvSpPr>
            <a:spLocks noChangeArrowheads="1"/>
          </p:cNvSpPr>
          <p:nvPr/>
        </p:nvSpPr>
        <p:spPr bwMode="auto">
          <a:xfrm>
            <a:off x="1811631" y="3033102"/>
            <a:ext cx="1790562" cy="523220"/>
          </a:xfrm>
          <a:prstGeom prst="rect">
            <a:avLst/>
          </a:prstGeom>
          <a:solidFill>
            <a:srgbClr val="246088"/>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en-US" altLang="fr-FR" sz="2800" b="1" dirty="0">
                <a:solidFill>
                  <a:schemeClr val="bg1"/>
                </a:solidFill>
                <a:latin typeface="Avenir Next LT Pro" panose="020B0504020202020204" pitchFamily="34" charset="0"/>
              </a:rPr>
              <a:t>OWN</a:t>
            </a:r>
            <a:endParaRPr lang="fr-FR" altLang="fr-FR" sz="2800" b="1" dirty="0">
              <a:solidFill>
                <a:schemeClr val="bg1"/>
              </a:solidFill>
              <a:latin typeface="Avenir Next LT Pro" panose="020B0504020202020204" pitchFamily="34" charset="0"/>
            </a:endParaRPr>
          </a:p>
        </p:txBody>
      </p:sp>
      <p:sp>
        <p:nvSpPr>
          <p:cNvPr id="7" name="Triangle isocèle 6">
            <a:extLst>
              <a:ext uri="{FF2B5EF4-FFF2-40B4-BE49-F238E27FC236}">
                <a16:creationId xmlns:a16="http://schemas.microsoft.com/office/drawing/2014/main" id="{67D6AC63-8D28-4436-832A-5C8332FC0A09}"/>
              </a:ext>
            </a:extLst>
          </p:cNvPr>
          <p:cNvSpPr/>
          <p:nvPr/>
        </p:nvSpPr>
        <p:spPr>
          <a:xfrm rot="5400000">
            <a:off x="1287404" y="4794916"/>
            <a:ext cx="299789" cy="356916"/>
          </a:xfrm>
          <a:prstGeom prst="triangle">
            <a:avLst/>
          </a:prstGeom>
          <a:solidFill>
            <a:srgbClr val="246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9" name="Rectangle 16">
            <a:extLst>
              <a:ext uri="{FF2B5EF4-FFF2-40B4-BE49-F238E27FC236}">
                <a16:creationId xmlns:a16="http://schemas.microsoft.com/office/drawing/2014/main" id="{17F8E2DD-8CE2-4391-ABCD-AB7F14429AF9}"/>
              </a:ext>
            </a:extLst>
          </p:cNvPr>
          <p:cNvSpPr>
            <a:spLocks noChangeArrowheads="1"/>
          </p:cNvSpPr>
          <p:nvPr/>
        </p:nvSpPr>
        <p:spPr bwMode="auto">
          <a:xfrm>
            <a:off x="8612867" y="3033102"/>
            <a:ext cx="1620965" cy="523220"/>
          </a:xfrm>
          <a:prstGeom prst="rect">
            <a:avLst/>
          </a:prstGeom>
          <a:solidFill>
            <a:srgbClr val="2980B9"/>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Tx/>
              <a:buNone/>
            </a:pPr>
            <a:r>
              <a:rPr lang="en-US" altLang="fr-FR" sz="2800" b="1" dirty="0">
                <a:solidFill>
                  <a:schemeClr val="bg1"/>
                </a:solidFill>
                <a:latin typeface="Avenir Next LT Pro" panose="020B0504020202020204" pitchFamily="34" charset="0"/>
              </a:rPr>
              <a:t>PAID</a:t>
            </a:r>
            <a:endParaRPr lang="fr-FR" altLang="fr-FR" sz="2800" b="1" dirty="0">
              <a:solidFill>
                <a:schemeClr val="bg1"/>
              </a:solidFill>
              <a:latin typeface="Avenir Next LT Pro" panose="020B0504020202020204" pitchFamily="34" charset="0"/>
            </a:endParaRPr>
          </a:p>
        </p:txBody>
      </p:sp>
      <p:sp>
        <p:nvSpPr>
          <p:cNvPr id="10" name="ZoneTexte 9">
            <a:extLst>
              <a:ext uri="{FF2B5EF4-FFF2-40B4-BE49-F238E27FC236}">
                <a16:creationId xmlns:a16="http://schemas.microsoft.com/office/drawing/2014/main" id="{ACD46BD6-094F-4F29-8FBF-4F4E0B5B0E09}"/>
              </a:ext>
            </a:extLst>
          </p:cNvPr>
          <p:cNvSpPr txBox="1"/>
          <p:nvPr/>
        </p:nvSpPr>
        <p:spPr>
          <a:xfrm>
            <a:off x="1628448" y="4788708"/>
            <a:ext cx="1357616" cy="369332"/>
          </a:xfrm>
          <a:prstGeom prst="rect">
            <a:avLst/>
          </a:prstGeom>
          <a:noFill/>
        </p:spPr>
        <p:txBody>
          <a:bodyPr wrap="none" rtlCol="0">
            <a:spAutoFit/>
          </a:bodyPr>
          <a:lstStyle/>
          <a:p>
            <a:r>
              <a:rPr lang="fr-FR" dirty="0">
                <a:latin typeface="Avenir Next LT Pro" panose="020B0504020202020204" pitchFamily="34" charset="0"/>
              </a:rPr>
              <a:t>ENTREPÔT</a:t>
            </a:r>
          </a:p>
        </p:txBody>
      </p:sp>
      <p:sp>
        <p:nvSpPr>
          <p:cNvPr id="11" name="Triangle isocèle 10">
            <a:extLst>
              <a:ext uri="{FF2B5EF4-FFF2-40B4-BE49-F238E27FC236}">
                <a16:creationId xmlns:a16="http://schemas.microsoft.com/office/drawing/2014/main" id="{67E92E3F-7E1E-4DDA-A565-A6F1479EBF13}"/>
              </a:ext>
            </a:extLst>
          </p:cNvPr>
          <p:cNvSpPr/>
          <p:nvPr/>
        </p:nvSpPr>
        <p:spPr>
          <a:xfrm rot="5400000">
            <a:off x="3149652" y="4794916"/>
            <a:ext cx="299789" cy="356916"/>
          </a:xfrm>
          <a:prstGeom prst="triangle">
            <a:avLst/>
          </a:prstGeom>
          <a:solidFill>
            <a:srgbClr val="246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12" name="ZoneTexte 11">
            <a:extLst>
              <a:ext uri="{FF2B5EF4-FFF2-40B4-BE49-F238E27FC236}">
                <a16:creationId xmlns:a16="http://schemas.microsoft.com/office/drawing/2014/main" id="{D837ADA7-8D47-444D-8083-DDC817BA86B2}"/>
              </a:ext>
            </a:extLst>
          </p:cNvPr>
          <p:cNvSpPr txBox="1"/>
          <p:nvPr/>
        </p:nvSpPr>
        <p:spPr>
          <a:xfrm>
            <a:off x="3490696" y="4777505"/>
            <a:ext cx="1643655" cy="369332"/>
          </a:xfrm>
          <a:prstGeom prst="rect">
            <a:avLst/>
          </a:prstGeom>
          <a:noFill/>
        </p:spPr>
        <p:txBody>
          <a:bodyPr wrap="none" rtlCol="0">
            <a:spAutoFit/>
          </a:bodyPr>
          <a:lstStyle/>
          <a:p>
            <a:r>
              <a:rPr lang="fr-FR" dirty="0">
                <a:latin typeface="Avenir Next LT Pro" panose="020B0504020202020204" pitchFamily="34" charset="0"/>
              </a:rPr>
              <a:t>PROSPECTUS</a:t>
            </a:r>
          </a:p>
        </p:txBody>
      </p:sp>
      <p:sp>
        <p:nvSpPr>
          <p:cNvPr id="13" name="Triangle isocèle 12">
            <a:extLst>
              <a:ext uri="{FF2B5EF4-FFF2-40B4-BE49-F238E27FC236}">
                <a16:creationId xmlns:a16="http://schemas.microsoft.com/office/drawing/2014/main" id="{0CDE2623-4420-4A65-BD28-1F33A017CCE2}"/>
              </a:ext>
            </a:extLst>
          </p:cNvPr>
          <p:cNvSpPr/>
          <p:nvPr/>
        </p:nvSpPr>
        <p:spPr>
          <a:xfrm rot="5400000">
            <a:off x="1293556" y="5305459"/>
            <a:ext cx="299789" cy="356916"/>
          </a:xfrm>
          <a:prstGeom prst="triangle">
            <a:avLst/>
          </a:prstGeom>
          <a:solidFill>
            <a:srgbClr val="246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14" name="ZoneTexte 13">
            <a:extLst>
              <a:ext uri="{FF2B5EF4-FFF2-40B4-BE49-F238E27FC236}">
                <a16:creationId xmlns:a16="http://schemas.microsoft.com/office/drawing/2014/main" id="{B517DBF4-5257-41FD-B631-482344935C1A}"/>
              </a:ext>
            </a:extLst>
          </p:cNvPr>
          <p:cNvSpPr txBox="1"/>
          <p:nvPr/>
        </p:nvSpPr>
        <p:spPr>
          <a:xfrm>
            <a:off x="1634600" y="5299251"/>
            <a:ext cx="1204561" cy="646331"/>
          </a:xfrm>
          <a:prstGeom prst="rect">
            <a:avLst/>
          </a:prstGeom>
          <a:noFill/>
        </p:spPr>
        <p:txBody>
          <a:bodyPr wrap="none" rtlCol="0">
            <a:spAutoFit/>
          </a:bodyPr>
          <a:lstStyle/>
          <a:p>
            <a:r>
              <a:rPr lang="fr-FR" dirty="0">
                <a:latin typeface="Avenir Next LT Pro" panose="020B0504020202020204" pitchFamily="34" charset="0"/>
              </a:rPr>
              <a:t>SITE WEB</a:t>
            </a:r>
            <a:br>
              <a:rPr lang="fr-FR" dirty="0">
                <a:latin typeface="Avenir Next LT Pro" panose="020B0504020202020204" pitchFamily="34" charset="0"/>
              </a:rPr>
            </a:br>
            <a:r>
              <a:rPr lang="fr-FR" dirty="0">
                <a:latin typeface="Avenir Next LT Pro" panose="020B0504020202020204" pitchFamily="34" charset="0"/>
              </a:rPr>
              <a:t>&amp; RS</a:t>
            </a:r>
          </a:p>
        </p:txBody>
      </p:sp>
      <p:sp>
        <p:nvSpPr>
          <p:cNvPr id="15" name="Triangle isocèle 14">
            <a:extLst>
              <a:ext uri="{FF2B5EF4-FFF2-40B4-BE49-F238E27FC236}">
                <a16:creationId xmlns:a16="http://schemas.microsoft.com/office/drawing/2014/main" id="{ECCA8500-6716-4D64-9DCA-9AFE2FE36A7A}"/>
              </a:ext>
            </a:extLst>
          </p:cNvPr>
          <p:cNvSpPr/>
          <p:nvPr/>
        </p:nvSpPr>
        <p:spPr>
          <a:xfrm rot="5400000">
            <a:off x="3155804" y="5305459"/>
            <a:ext cx="299789" cy="356916"/>
          </a:xfrm>
          <a:prstGeom prst="triangle">
            <a:avLst/>
          </a:prstGeom>
          <a:solidFill>
            <a:srgbClr val="2460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16" name="ZoneTexte 15">
            <a:extLst>
              <a:ext uri="{FF2B5EF4-FFF2-40B4-BE49-F238E27FC236}">
                <a16:creationId xmlns:a16="http://schemas.microsoft.com/office/drawing/2014/main" id="{6D86BF04-3F7F-458F-A1A6-77E37C20E7F0}"/>
              </a:ext>
            </a:extLst>
          </p:cNvPr>
          <p:cNvSpPr txBox="1"/>
          <p:nvPr/>
        </p:nvSpPr>
        <p:spPr>
          <a:xfrm>
            <a:off x="3496848" y="5288048"/>
            <a:ext cx="1353256" cy="369332"/>
          </a:xfrm>
          <a:prstGeom prst="rect">
            <a:avLst/>
          </a:prstGeom>
          <a:noFill/>
        </p:spPr>
        <p:txBody>
          <a:bodyPr wrap="none" rtlCol="0">
            <a:spAutoFit/>
          </a:bodyPr>
          <a:lstStyle/>
          <a:p>
            <a:r>
              <a:rPr lang="fr-FR" dirty="0">
                <a:latin typeface="Avenir Next LT Pro" panose="020B0504020202020204" pitchFamily="34" charset="0"/>
              </a:rPr>
              <a:t>E-MAILING</a:t>
            </a:r>
          </a:p>
        </p:txBody>
      </p:sp>
      <p:sp>
        <p:nvSpPr>
          <p:cNvPr id="17" name="Triangle isocèle 16">
            <a:extLst>
              <a:ext uri="{FF2B5EF4-FFF2-40B4-BE49-F238E27FC236}">
                <a16:creationId xmlns:a16="http://schemas.microsoft.com/office/drawing/2014/main" id="{C84BDB5A-4413-4166-B7B6-A1125CD4B1E5}"/>
              </a:ext>
            </a:extLst>
          </p:cNvPr>
          <p:cNvSpPr/>
          <p:nvPr/>
        </p:nvSpPr>
        <p:spPr>
          <a:xfrm rot="5400000">
            <a:off x="7697686" y="4832591"/>
            <a:ext cx="299789" cy="356916"/>
          </a:xfrm>
          <a:prstGeom prst="triangle">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18" name="ZoneTexte 17">
            <a:extLst>
              <a:ext uri="{FF2B5EF4-FFF2-40B4-BE49-F238E27FC236}">
                <a16:creationId xmlns:a16="http://schemas.microsoft.com/office/drawing/2014/main" id="{543DCAD4-4B4F-415C-8B62-DDE8BCD33F85}"/>
              </a:ext>
            </a:extLst>
          </p:cNvPr>
          <p:cNvSpPr txBox="1"/>
          <p:nvPr/>
        </p:nvSpPr>
        <p:spPr>
          <a:xfrm>
            <a:off x="8038730" y="4826383"/>
            <a:ext cx="1701876" cy="646331"/>
          </a:xfrm>
          <a:prstGeom prst="rect">
            <a:avLst/>
          </a:prstGeom>
          <a:noFill/>
        </p:spPr>
        <p:txBody>
          <a:bodyPr wrap="none" rtlCol="0">
            <a:spAutoFit/>
          </a:bodyPr>
          <a:lstStyle/>
          <a:p>
            <a:r>
              <a:rPr lang="fr-FR" dirty="0">
                <a:latin typeface="Avenir Next LT Pro" panose="020B0504020202020204" pitchFamily="34" charset="0"/>
              </a:rPr>
              <a:t>OFFRE </a:t>
            </a:r>
            <a:br>
              <a:rPr lang="fr-FR" dirty="0">
                <a:latin typeface="Avenir Next LT Pro" panose="020B0504020202020204" pitchFamily="34" charset="0"/>
              </a:rPr>
            </a:br>
            <a:r>
              <a:rPr lang="fr-FR" dirty="0">
                <a:latin typeface="Avenir Next LT Pro" panose="020B0504020202020204" pitchFamily="34" charset="0"/>
              </a:rPr>
              <a:t>DECOUVERTE</a:t>
            </a:r>
          </a:p>
        </p:txBody>
      </p:sp>
      <p:sp>
        <p:nvSpPr>
          <p:cNvPr id="21" name="Triangle isocèle 20">
            <a:extLst>
              <a:ext uri="{FF2B5EF4-FFF2-40B4-BE49-F238E27FC236}">
                <a16:creationId xmlns:a16="http://schemas.microsoft.com/office/drawing/2014/main" id="{BD162072-4D9E-4658-8190-DE0C64F2A42B}"/>
              </a:ext>
            </a:extLst>
          </p:cNvPr>
          <p:cNvSpPr/>
          <p:nvPr/>
        </p:nvSpPr>
        <p:spPr>
          <a:xfrm rot="5400000">
            <a:off x="7684995" y="5544811"/>
            <a:ext cx="299789" cy="356916"/>
          </a:xfrm>
          <a:prstGeom prst="triangle">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22" name="ZoneTexte 21">
            <a:extLst>
              <a:ext uri="{FF2B5EF4-FFF2-40B4-BE49-F238E27FC236}">
                <a16:creationId xmlns:a16="http://schemas.microsoft.com/office/drawing/2014/main" id="{0A75EC20-67F7-49A7-8A25-D4FAB837066D}"/>
              </a:ext>
            </a:extLst>
          </p:cNvPr>
          <p:cNvSpPr txBox="1"/>
          <p:nvPr/>
        </p:nvSpPr>
        <p:spPr>
          <a:xfrm>
            <a:off x="8026039" y="5538603"/>
            <a:ext cx="1869807" cy="646331"/>
          </a:xfrm>
          <a:prstGeom prst="rect">
            <a:avLst/>
          </a:prstGeom>
          <a:noFill/>
        </p:spPr>
        <p:txBody>
          <a:bodyPr wrap="none" rtlCol="0">
            <a:spAutoFit/>
          </a:bodyPr>
          <a:lstStyle/>
          <a:p>
            <a:r>
              <a:rPr lang="fr-FR" dirty="0">
                <a:latin typeface="Avenir Next LT Pro" panose="020B0504020202020204" pitchFamily="34" charset="0"/>
              </a:rPr>
              <a:t>ANIMATION </a:t>
            </a:r>
            <a:br>
              <a:rPr lang="fr-FR" dirty="0">
                <a:latin typeface="Avenir Next LT Pro" panose="020B0504020202020204" pitchFamily="34" charset="0"/>
              </a:rPr>
            </a:br>
            <a:r>
              <a:rPr lang="fr-FR" dirty="0">
                <a:latin typeface="Avenir Next LT Pro" panose="020B0504020202020204" pitchFamily="34" charset="0"/>
              </a:rPr>
              <a:t>COMMERCIALE</a:t>
            </a:r>
          </a:p>
        </p:txBody>
      </p:sp>
      <p:sp>
        <p:nvSpPr>
          <p:cNvPr id="23" name="Triangle isocèle 22">
            <a:extLst>
              <a:ext uri="{FF2B5EF4-FFF2-40B4-BE49-F238E27FC236}">
                <a16:creationId xmlns:a16="http://schemas.microsoft.com/office/drawing/2014/main" id="{F4B3734F-1807-4746-A9B9-73ADBEA9B77C}"/>
              </a:ext>
            </a:extLst>
          </p:cNvPr>
          <p:cNvSpPr/>
          <p:nvPr/>
        </p:nvSpPr>
        <p:spPr>
          <a:xfrm rot="5400000">
            <a:off x="10063102" y="4794916"/>
            <a:ext cx="299789" cy="356916"/>
          </a:xfrm>
          <a:prstGeom prst="triangle">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24" name="ZoneTexte 23">
            <a:extLst>
              <a:ext uri="{FF2B5EF4-FFF2-40B4-BE49-F238E27FC236}">
                <a16:creationId xmlns:a16="http://schemas.microsoft.com/office/drawing/2014/main" id="{6A0C92B5-1E76-42EB-A5D4-2F2114504833}"/>
              </a:ext>
            </a:extLst>
          </p:cNvPr>
          <p:cNvSpPr txBox="1"/>
          <p:nvPr/>
        </p:nvSpPr>
        <p:spPr>
          <a:xfrm>
            <a:off x="10404146" y="4788708"/>
            <a:ext cx="1782058" cy="646331"/>
          </a:xfrm>
          <a:prstGeom prst="rect">
            <a:avLst/>
          </a:prstGeom>
          <a:noFill/>
        </p:spPr>
        <p:txBody>
          <a:bodyPr wrap="square" rtlCol="0">
            <a:spAutoFit/>
          </a:bodyPr>
          <a:lstStyle/>
          <a:p>
            <a:r>
              <a:rPr lang="fr-FR" dirty="0">
                <a:latin typeface="Avenir Next LT Pro" panose="020B0504020202020204" pitchFamily="34" charset="0"/>
              </a:rPr>
              <a:t>MEDIA PRESSE / WEB</a:t>
            </a:r>
          </a:p>
        </p:txBody>
      </p:sp>
      <p:sp>
        <p:nvSpPr>
          <p:cNvPr id="25" name="Triangle isocèle 24">
            <a:extLst>
              <a:ext uri="{FF2B5EF4-FFF2-40B4-BE49-F238E27FC236}">
                <a16:creationId xmlns:a16="http://schemas.microsoft.com/office/drawing/2014/main" id="{883E4BF7-6D9D-4807-ABF6-B293782D603F}"/>
              </a:ext>
            </a:extLst>
          </p:cNvPr>
          <p:cNvSpPr/>
          <p:nvPr/>
        </p:nvSpPr>
        <p:spPr>
          <a:xfrm rot="5400000">
            <a:off x="10049995" y="5544811"/>
            <a:ext cx="299789" cy="356916"/>
          </a:xfrm>
          <a:prstGeom prst="triangle">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latin typeface="Avenir Next LT Pro" panose="020B0504020202020204" pitchFamily="34" charset="0"/>
            </a:endParaRPr>
          </a:p>
        </p:txBody>
      </p:sp>
      <p:sp>
        <p:nvSpPr>
          <p:cNvPr id="26" name="ZoneTexte 25">
            <a:extLst>
              <a:ext uri="{FF2B5EF4-FFF2-40B4-BE49-F238E27FC236}">
                <a16:creationId xmlns:a16="http://schemas.microsoft.com/office/drawing/2014/main" id="{0AEDC561-328B-42CB-B642-EDD563306D4E}"/>
              </a:ext>
            </a:extLst>
          </p:cNvPr>
          <p:cNvSpPr txBox="1"/>
          <p:nvPr/>
        </p:nvSpPr>
        <p:spPr>
          <a:xfrm>
            <a:off x="10391039" y="5538603"/>
            <a:ext cx="1875835" cy="646331"/>
          </a:xfrm>
          <a:prstGeom prst="rect">
            <a:avLst/>
          </a:prstGeom>
          <a:noFill/>
        </p:spPr>
        <p:txBody>
          <a:bodyPr wrap="none" rtlCol="0">
            <a:spAutoFit/>
          </a:bodyPr>
          <a:lstStyle/>
          <a:p>
            <a:r>
              <a:rPr lang="fr-FR" dirty="0">
                <a:latin typeface="Avenir Next LT Pro" panose="020B0504020202020204" pitchFamily="34" charset="0"/>
              </a:rPr>
              <a:t>DISPOSITIF </a:t>
            </a:r>
            <a:br>
              <a:rPr lang="fr-FR" dirty="0">
                <a:latin typeface="Avenir Next LT Pro" panose="020B0504020202020204" pitchFamily="34" charset="0"/>
              </a:rPr>
            </a:br>
            <a:r>
              <a:rPr lang="fr-FR" dirty="0">
                <a:latin typeface="Avenir Next LT Pro" panose="020B0504020202020204" pitchFamily="34" charset="0"/>
              </a:rPr>
              <a:t>EVENEMENTIEL</a:t>
            </a:r>
          </a:p>
        </p:txBody>
      </p:sp>
      <p:sp>
        <p:nvSpPr>
          <p:cNvPr id="162" name="Freeform: Shape 131">
            <a:extLst>
              <a:ext uri="{FF2B5EF4-FFF2-40B4-BE49-F238E27FC236}">
                <a16:creationId xmlns:a16="http://schemas.microsoft.com/office/drawing/2014/main" id="{D30A1F5F-09EB-4B2A-945B-DC288BBB445D}"/>
              </a:ext>
            </a:extLst>
          </p:cNvPr>
          <p:cNvSpPr>
            <a:spLocks/>
          </p:cNvSpPr>
          <p:nvPr/>
        </p:nvSpPr>
        <p:spPr bwMode="auto">
          <a:xfrm>
            <a:off x="5102336" y="2943357"/>
            <a:ext cx="2314554" cy="2823529"/>
          </a:xfrm>
          <a:custGeom>
            <a:avLst/>
            <a:gdLst>
              <a:gd name="connsiteX0" fmla="*/ 1153723 w 2314554"/>
              <a:gd name="connsiteY0" fmla="*/ 0 h 2823529"/>
              <a:gd name="connsiteX1" fmla="*/ 1154789 w 2314554"/>
              <a:gd name="connsiteY1" fmla="*/ 0 h 2823529"/>
              <a:gd name="connsiteX2" fmla="*/ 1155145 w 2314554"/>
              <a:gd name="connsiteY2" fmla="*/ 0 h 2823529"/>
              <a:gd name="connsiteX3" fmla="*/ 1156566 w 2314554"/>
              <a:gd name="connsiteY3" fmla="*/ 0 h 2823529"/>
              <a:gd name="connsiteX4" fmla="*/ 1157277 w 2314554"/>
              <a:gd name="connsiteY4" fmla="*/ 0 h 2823529"/>
              <a:gd name="connsiteX5" fmla="*/ 1158344 w 2314554"/>
              <a:gd name="connsiteY5" fmla="*/ 0 h 2823529"/>
              <a:gd name="connsiteX6" fmla="*/ 1159766 w 2314554"/>
              <a:gd name="connsiteY6" fmla="*/ 0 h 2823529"/>
              <a:gd name="connsiteX7" fmla="*/ 1160122 w 2314554"/>
              <a:gd name="connsiteY7" fmla="*/ 0 h 2823529"/>
              <a:gd name="connsiteX8" fmla="*/ 1161188 w 2314554"/>
              <a:gd name="connsiteY8" fmla="*/ 0 h 2823529"/>
              <a:gd name="connsiteX9" fmla="*/ 1190698 w 2314554"/>
              <a:gd name="connsiteY9" fmla="*/ 356 h 2823529"/>
              <a:gd name="connsiteX10" fmla="*/ 1249717 w 2314554"/>
              <a:gd name="connsiteY10" fmla="*/ 4265 h 2823529"/>
              <a:gd name="connsiteX11" fmla="*/ 1308025 w 2314554"/>
              <a:gd name="connsiteY11" fmla="*/ 10662 h 2823529"/>
              <a:gd name="connsiteX12" fmla="*/ 1365267 w 2314554"/>
              <a:gd name="connsiteY12" fmla="*/ 19902 h 2823529"/>
              <a:gd name="connsiteX13" fmla="*/ 1421442 w 2314554"/>
              <a:gd name="connsiteY13" fmla="*/ 31985 h 2823529"/>
              <a:gd name="connsiteX14" fmla="*/ 1476906 w 2314554"/>
              <a:gd name="connsiteY14" fmla="*/ 46911 h 2823529"/>
              <a:gd name="connsiteX15" fmla="*/ 1530948 w 2314554"/>
              <a:gd name="connsiteY15" fmla="*/ 64680 h 2823529"/>
              <a:gd name="connsiteX16" fmla="*/ 1584279 w 2314554"/>
              <a:gd name="connsiteY16" fmla="*/ 84937 h 2823529"/>
              <a:gd name="connsiteX17" fmla="*/ 1635831 w 2314554"/>
              <a:gd name="connsiteY17" fmla="*/ 107682 h 2823529"/>
              <a:gd name="connsiteX18" fmla="*/ 1685962 w 2314554"/>
              <a:gd name="connsiteY18" fmla="*/ 133269 h 2823529"/>
              <a:gd name="connsiteX19" fmla="*/ 1735382 w 2314554"/>
              <a:gd name="connsiteY19" fmla="*/ 160989 h 2823529"/>
              <a:gd name="connsiteX20" fmla="*/ 1782669 w 2314554"/>
              <a:gd name="connsiteY20" fmla="*/ 190842 h 2823529"/>
              <a:gd name="connsiteX21" fmla="*/ 1828889 w 2314554"/>
              <a:gd name="connsiteY21" fmla="*/ 222826 h 2823529"/>
              <a:gd name="connsiteX22" fmla="*/ 1872976 w 2314554"/>
              <a:gd name="connsiteY22" fmla="*/ 257654 h 2823529"/>
              <a:gd name="connsiteX23" fmla="*/ 1915996 w 2314554"/>
              <a:gd name="connsiteY23" fmla="*/ 293903 h 2823529"/>
              <a:gd name="connsiteX24" fmla="*/ 1956882 w 2314554"/>
              <a:gd name="connsiteY24" fmla="*/ 332640 h 2823529"/>
              <a:gd name="connsiteX25" fmla="*/ 1976793 w 2314554"/>
              <a:gd name="connsiteY25" fmla="*/ 352897 h 2823529"/>
              <a:gd name="connsiteX26" fmla="*/ 1995992 w 2314554"/>
              <a:gd name="connsiteY26" fmla="*/ 373154 h 2823529"/>
              <a:gd name="connsiteX27" fmla="*/ 2033323 w 2314554"/>
              <a:gd name="connsiteY27" fmla="*/ 415445 h 2823529"/>
              <a:gd name="connsiteX28" fmla="*/ 2068522 w 2314554"/>
              <a:gd name="connsiteY28" fmla="*/ 459868 h 2823529"/>
              <a:gd name="connsiteX29" fmla="*/ 2101587 w 2314554"/>
              <a:gd name="connsiteY29" fmla="*/ 505712 h 2823529"/>
              <a:gd name="connsiteX30" fmla="*/ 2132874 w 2314554"/>
              <a:gd name="connsiteY30" fmla="*/ 553334 h 2823529"/>
              <a:gd name="connsiteX31" fmla="*/ 2161673 w 2314554"/>
              <a:gd name="connsiteY31" fmla="*/ 602377 h 2823529"/>
              <a:gd name="connsiteX32" fmla="*/ 2188338 w 2314554"/>
              <a:gd name="connsiteY32" fmla="*/ 652841 h 2823529"/>
              <a:gd name="connsiteX33" fmla="*/ 2212514 w 2314554"/>
              <a:gd name="connsiteY33" fmla="*/ 704727 h 2823529"/>
              <a:gd name="connsiteX34" fmla="*/ 2234202 w 2314554"/>
              <a:gd name="connsiteY34" fmla="*/ 758391 h 2823529"/>
              <a:gd name="connsiteX35" fmla="*/ 2253757 w 2314554"/>
              <a:gd name="connsiteY35" fmla="*/ 812764 h 2823529"/>
              <a:gd name="connsiteX36" fmla="*/ 2270823 w 2314554"/>
              <a:gd name="connsiteY36" fmla="*/ 868915 h 2823529"/>
              <a:gd name="connsiteX37" fmla="*/ 2285044 w 2314554"/>
              <a:gd name="connsiteY37" fmla="*/ 925421 h 2823529"/>
              <a:gd name="connsiteX38" fmla="*/ 2296422 w 2314554"/>
              <a:gd name="connsiteY38" fmla="*/ 983349 h 2823529"/>
              <a:gd name="connsiteX39" fmla="*/ 2305310 w 2314554"/>
              <a:gd name="connsiteY39" fmla="*/ 1041987 h 2823529"/>
              <a:gd name="connsiteX40" fmla="*/ 2311354 w 2314554"/>
              <a:gd name="connsiteY40" fmla="*/ 1102047 h 2823529"/>
              <a:gd name="connsiteX41" fmla="*/ 2314198 w 2314554"/>
              <a:gd name="connsiteY41" fmla="*/ 1162107 h 2823529"/>
              <a:gd name="connsiteX42" fmla="*/ 2314554 w 2314554"/>
              <a:gd name="connsiteY42" fmla="*/ 1193026 h 2823529"/>
              <a:gd name="connsiteX43" fmla="*/ 2314554 w 2314554"/>
              <a:gd name="connsiteY43" fmla="*/ 1222522 h 2823529"/>
              <a:gd name="connsiteX44" fmla="*/ 2310999 w 2314554"/>
              <a:gd name="connsiteY44" fmla="*/ 1280450 h 2823529"/>
              <a:gd name="connsiteX45" fmla="*/ 2303888 w 2314554"/>
              <a:gd name="connsiteY45" fmla="*/ 1337312 h 2823529"/>
              <a:gd name="connsiteX46" fmla="*/ 2294288 w 2314554"/>
              <a:gd name="connsiteY46" fmla="*/ 1393462 h 2823529"/>
              <a:gd name="connsiteX47" fmla="*/ 2281489 w 2314554"/>
              <a:gd name="connsiteY47" fmla="*/ 1447836 h 2823529"/>
              <a:gd name="connsiteX48" fmla="*/ 2265490 w 2314554"/>
              <a:gd name="connsiteY48" fmla="*/ 1501855 h 2823529"/>
              <a:gd name="connsiteX49" fmla="*/ 2247713 w 2314554"/>
              <a:gd name="connsiteY49" fmla="*/ 1554807 h 2823529"/>
              <a:gd name="connsiteX50" fmla="*/ 2227803 w 2314554"/>
              <a:gd name="connsiteY50" fmla="*/ 1606338 h 2823529"/>
              <a:gd name="connsiteX51" fmla="*/ 2216781 w 2314554"/>
              <a:gd name="connsiteY51" fmla="*/ 1631570 h 2823529"/>
              <a:gd name="connsiteX52" fmla="*/ 2195093 w 2314554"/>
              <a:gd name="connsiteY52" fmla="*/ 1680968 h 2823529"/>
              <a:gd name="connsiteX53" fmla="*/ 2146384 w 2314554"/>
              <a:gd name="connsiteY53" fmla="*/ 1776211 h 2823529"/>
              <a:gd name="connsiteX54" fmla="*/ 2093409 w 2314554"/>
              <a:gd name="connsiteY54" fmla="*/ 1868256 h 2823529"/>
              <a:gd name="connsiteX55" fmla="*/ 2037945 w 2314554"/>
              <a:gd name="connsiteY55" fmla="*/ 1957102 h 2823529"/>
              <a:gd name="connsiteX56" fmla="*/ 2009502 w 2314554"/>
              <a:gd name="connsiteY56" fmla="*/ 2001170 h 2823529"/>
              <a:gd name="connsiteX57" fmla="*/ 1982126 w 2314554"/>
              <a:gd name="connsiteY57" fmla="*/ 2043816 h 2823529"/>
              <a:gd name="connsiteX58" fmla="*/ 1936617 w 2314554"/>
              <a:gd name="connsiteY58" fmla="*/ 2124488 h 2823529"/>
              <a:gd name="connsiteX59" fmla="*/ 1900708 w 2314554"/>
              <a:gd name="connsiteY59" fmla="*/ 2200540 h 2823529"/>
              <a:gd name="connsiteX60" fmla="*/ 1872264 w 2314554"/>
              <a:gd name="connsiteY60" fmla="*/ 2273749 h 2823529"/>
              <a:gd name="connsiteX61" fmla="*/ 1849510 w 2314554"/>
              <a:gd name="connsiteY61" fmla="*/ 2345537 h 2823529"/>
              <a:gd name="connsiteX62" fmla="*/ 1831733 w 2314554"/>
              <a:gd name="connsiteY62" fmla="*/ 2418036 h 2823529"/>
              <a:gd name="connsiteX63" fmla="*/ 1810045 w 2314554"/>
              <a:gd name="connsiteY63" fmla="*/ 2530692 h 2823529"/>
              <a:gd name="connsiteX64" fmla="*/ 1796179 w 2314554"/>
              <a:gd name="connsiteY64" fmla="*/ 2613142 h 2823529"/>
              <a:gd name="connsiteX65" fmla="*/ 1784446 w 2314554"/>
              <a:gd name="connsiteY65" fmla="*/ 2684218 h 2823529"/>
              <a:gd name="connsiteX66" fmla="*/ 1774847 w 2314554"/>
              <a:gd name="connsiteY66" fmla="*/ 2741080 h 2823529"/>
              <a:gd name="connsiteX67" fmla="*/ 1766670 w 2314554"/>
              <a:gd name="connsiteY67" fmla="*/ 2823529 h 2823529"/>
              <a:gd name="connsiteX68" fmla="*/ 1693429 w 2314554"/>
              <a:gd name="connsiteY68" fmla="*/ 2823529 h 2823529"/>
              <a:gd name="connsiteX69" fmla="*/ 1157988 w 2314554"/>
              <a:gd name="connsiteY69" fmla="*/ 2823529 h 2823529"/>
              <a:gd name="connsiteX70" fmla="*/ 1157277 w 2314554"/>
              <a:gd name="connsiteY70" fmla="*/ 2823529 h 2823529"/>
              <a:gd name="connsiteX71" fmla="*/ 621290 w 2314554"/>
              <a:gd name="connsiteY71" fmla="*/ 2823529 h 2823529"/>
              <a:gd name="connsiteX72" fmla="*/ 551982 w 2314554"/>
              <a:gd name="connsiteY72" fmla="*/ 2823529 h 2823529"/>
              <a:gd name="connsiteX73" fmla="*/ 539897 w 2314554"/>
              <a:gd name="connsiteY73" fmla="*/ 2741080 h 2823529"/>
              <a:gd name="connsiteX74" fmla="*/ 529945 w 2314554"/>
              <a:gd name="connsiteY74" fmla="*/ 2684218 h 2823529"/>
              <a:gd name="connsiteX75" fmla="*/ 518571 w 2314554"/>
              <a:gd name="connsiteY75" fmla="*/ 2613142 h 2823529"/>
              <a:gd name="connsiteX76" fmla="*/ 505065 w 2314554"/>
              <a:gd name="connsiteY76" fmla="*/ 2530692 h 2823529"/>
              <a:gd name="connsiteX77" fmla="*/ 483028 w 2314554"/>
              <a:gd name="connsiteY77" fmla="*/ 2418036 h 2823529"/>
              <a:gd name="connsiteX78" fmla="*/ 464901 w 2314554"/>
              <a:gd name="connsiteY78" fmla="*/ 2345537 h 2823529"/>
              <a:gd name="connsiteX79" fmla="*/ 442865 w 2314554"/>
              <a:gd name="connsiteY79" fmla="*/ 2273749 h 2823529"/>
              <a:gd name="connsiteX80" fmla="*/ 414431 w 2314554"/>
              <a:gd name="connsiteY80" fmla="*/ 2200540 h 2823529"/>
              <a:gd name="connsiteX81" fmla="*/ 377821 w 2314554"/>
              <a:gd name="connsiteY81" fmla="*/ 2124488 h 2823529"/>
              <a:gd name="connsiteX82" fmla="*/ 332326 w 2314554"/>
              <a:gd name="connsiteY82" fmla="*/ 2043816 h 2823529"/>
              <a:gd name="connsiteX83" fmla="*/ 304958 w 2314554"/>
              <a:gd name="connsiteY83" fmla="*/ 2001170 h 2823529"/>
              <a:gd name="connsiteX84" fmla="*/ 276879 w 2314554"/>
              <a:gd name="connsiteY84" fmla="*/ 1957102 h 2823529"/>
              <a:gd name="connsiteX85" fmla="*/ 221433 w 2314554"/>
              <a:gd name="connsiteY85" fmla="*/ 1868256 h 2823529"/>
              <a:gd name="connsiteX86" fmla="*/ 168829 w 2314554"/>
              <a:gd name="connsiteY86" fmla="*/ 1776211 h 2823529"/>
              <a:gd name="connsiteX87" fmla="*/ 119780 w 2314554"/>
              <a:gd name="connsiteY87" fmla="*/ 1680968 h 2823529"/>
              <a:gd name="connsiteX88" fmla="*/ 97743 w 2314554"/>
              <a:gd name="connsiteY88" fmla="*/ 1631570 h 2823529"/>
              <a:gd name="connsiteX89" fmla="*/ 86725 w 2314554"/>
              <a:gd name="connsiteY89" fmla="*/ 1606338 h 2823529"/>
              <a:gd name="connsiteX90" fmla="*/ 66821 w 2314554"/>
              <a:gd name="connsiteY90" fmla="*/ 1554807 h 2823529"/>
              <a:gd name="connsiteX91" fmla="*/ 49049 w 2314554"/>
              <a:gd name="connsiteY91" fmla="*/ 1501855 h 2823529"/>
              <a:gd name="connsiteX92" fmla="*/ 33766 w 2314554"/>
              <a:gd name="connsiteY92" fmla="*/ 1447836 h 2823529"/>
              <a:gd name="connsiteX93" fmla="*/ 20971 w 2314554"/>
              <a:gd name="connsiteY93" fmla="*/ 1393462 h 2823529"/>
              <a:gd name="connsiteX94" fmla="*/ 10663 w 2314554"/>
              <a:gd name="connsiteY94" fmla="*/ 1337312 h 2823529"/>
              <a:gd name="connsiteX95" fmla="*/ 3910 w 2314554"/>
              <a:gd name="connsiteY95" fmla="*/ 1280450 h 2823529"/>
              <a:gd name="connsiteX96" fmla="*/ 711 w 2314554"/>
              <a:gd name="connsiteY96" fmla="*/ 1222522 h 2823529"/>
              <a:gd name="connsiteX97" fmla="*/ 0 w 2314554"/>
              <a:gd name="connsiteY97" fmla="*/ 1193026 h 2823529"/>
              <a:gd name="connsiteX98" fmla="*/ 711 w 2314554"/>
              <a:gd name="connsiteY98" fmla="*/ 1193026 h 2823529"/>
              <a:gd name="connsiteX99" fmla="*/ 711 w 2314554"/>
              <a:gd name="connsiteY99" fmla="*/ 1162107 h 2823529"/>
              <a:gd name="connsiteX100" fmla="*/ 3910 w 2314554"/>
              <a:gd name="connsiteY100" fmla="*/ 1102047 h 2823529"/>
              <a:gd name="connsiteX101" fmla="*/ 9241 w 2314554"/>
              <a:gd name="connsiteY101" fmla="*/ 1041987 h 2823529"/>
              <a:gd name="connsiteX102" fmla="*/ 18127 w 2314554"/>
              <a:gd name="connsiteY102" fmla="*/ 983349 h 2823529"/>
              <a:gd name="connsiteX103" fmla="*/ 29501 w 2314554"/>
              <a:gd name="connsiteY103" fmla="*/ 925421 h 2823529"/>
              <a:gd name="connsiteX104" fmla="*/ 44073 w 2314554"/>
              <a:gd name="connsiteY104" fmla="*/ 868915 h 2823529"/>
              <a:gd name="connsiteX105" fmla="*/ 61134 w 2314554"/>
              <a:gd name="connsiteY105" fmla="*/ 812764 h 2823529"/>
              <a:gd name="connsiteX106" fmla="*/ 80327 w 2314554"/>
              <a:gd name="connsiteY106" fmla="*/ 758391 h 2823529"/>
              <a:gd name="connsiteX107" fmla="*/ 102008 w 2314554"/>
              <a:gd name="connsiteY107" fmla="*/ 704727 h 2823529"/>
              <a:gd name="connsiteX108" fmla="*/ 126533 w 2314554"/>
              <a:gd name="connsiteY108" fmla="*/ 652841 h 2823529"/>
              <a:gd name="connsiteX109" fmla="*/ 153190 w 2314554"/>
              <a:gd name="connsiteY109" fmla="*/ 602377 h 2823529"/>
              <a:gd name="connsiteX110" fmla="*/ 181980 w 2314554"/>
              <a:gd name="connsiteY110" fmla="*/ 553334 h 2823529"/>
              <a:gd name="connsiteX111" fmla="*/ 212902 w 2314554"/>
              <a:gd name="connsiteY111" fmla="*/ 505712 h 2823529"/>
              <a:gd name="connsiteX112" fmla="*/ 246313 w 2314554"/>
              <a:gd name="connsiteY112" fmla="*/ 459868 h 2823529"/>
              <a:gd name="connsiteX113" fmla="*/ 281500 w 2314554"/>
              <a:gd name="connsiteY113" fmla="*/ 415445 h 2823529"/>
              <a:gd name="connsiteX114" fmla="*/ 318820 w 2314554"/>
              <a:gd name="connsiteY114" fmla="*/ 373154 h 2823529"/>
              <a:gd name="connsiteX115" fmla="*/ 338369 w 2314554"/>
              <a:gd name="connsiteY115" fmla="*/ 352897 h 2823529"/>
              <a:gd name="connsiteX116" fmla="*/ 357562 w 2314554"/>
              <a:gd name="connsiteY116" fmla="*/ 332640 h 2823529"/>
              <a:gd name="connsiteX117" fmla="*/ 398792 w 2314554"/>
              <a:gd name="connsiteY117" fmla="*/ 293903 h 2823529"/>
              <a:gd name="connsiteX118" fmla="*/ 441443 w 2314554"/>
              <a:gd name="connsiteY118" fmla="*/ 257654 h 2823529"/>
              <a:gd name="connsiteX119" fmla="*/ 485872 w 2314554"/>
              <a:gd name="connsiteY119" fmla="*/ 222826 h 2823529"/>
              <a:gd name="connsiteX120" fmla="*/ 531722 w 2314554"/>
              <a:gd name="connsiteY120" fmla="*/ 190842 h 2823529"/>
              <a:gd name="connsiteX121" fmla="*/ 579350 w 2314554"/>
              <a:gd name="connsiteY121" fmla="*/ 160989 h 2823529"/>
              <a:gd name="connsiteX122" fmla="*/ 628399 w 2314554"/>
              <a:gd name="connsiteY122" fmla="*/ 133269 h 2823529"/>
              <a:gd name="connsiteX123" fmla="*/ 678870 w 2314554"/>
              <a:gd name="connsiteY123" fmla="*/ 107682 h 2823529"/>
              <a:gd name="connsiteX124" fmla="*/ 730762 w 2314554"/>
              <a:gd name="connsiteY124" fmla="*/ 84937 h 2823529"/>
              <a:gd name="connsiteX125" fmla="*/ 783721 w 2314554"/>
              <a:gd name="connsiteY125" fmla="*/ 64680 h 2823529"/>
              <a:gd name="connsiteX126" fmla="*/ 837746 w 2314554"/>
              <a:gd name="connsiteY126" fmla="*/ 46911 h 2823529"/>
              <a:gd name="connsiteX127" fmla="*/ 892838 w 2314554"/>
              <a:gd name="connsiteY127" fmla="*/ 31985 h 2823529"/>
              <a:gd name="connsiteX128" fmla="*/ 948996 w 2314554"/>
              <a:gd name="connsiteY128" fmla="*/ 19902 h 2823529"/>
              <a:gd name="connsiteX129" fmla="*/ 1006575 w 2314554"/>
              <a:gd name="connsiteY129" fmla="*/ 10662 h 2823529"/>
              <a:gd name="connsiteX130" fmla="*/ 1064866 w 2314554"/>
              <a:gd name="connsiteY130" fmla="*/ 4265 h 2823529"/>
              <a:gd name="connsiteX131" fmla="*/ 1123867 w 2314554"/>
              <a:gd name="connsiteY131" fmla="*/ 356 h 28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2314554" h="2823529">
                <a:moveTo>
                  <a:pt x="1153723" y="0"/>
                </a:moveTo>
                <a:lnTo>
                  <a:pt x="1154789" y="0"/>
                </a:lnTo>
                <a:lnTo>
                  <a:pt x="1155145" y="0"/>
                </a:lnTo>
                <a:lnTo>
                  <a:pt x="1156566" y="0"/>
                </a:lnTo>
                <a:lnTo>
                  <a:pt x="1157277" y="0"/>
                </a:lnTo>
                <a:lnTo>
                  <a:pt x="1158344" y="0"/>
                </a:lnTo>
                <a:lnTo>
                  <a:pt x="1159766" y="0"/>
                </a:lnTo>
                <a:lnTo>
                  <a:pt x="1160122" y="0"/>
                </a:lnTo>
                <a:lnTo>
                  <a:pt x="1161188" y="0"/>
                </a:lnTo>
                <a:lnTo>
                  <a:pt x="1190698" y="356"/>
                </a:lnTo>
                <a:lnTo>
                  <a:pt x="1249717" y="4265"/>
                </a:lnTo>
                <a:lnTo>
                  <a:pt x="1308025" y="10662"/>
                </a:lnTo>
                <a:lnTo>
                  <a:pt x="1365267" y="19902"/>
                </a:lnTo>
                <a:lnTo>
                  <a:pt x="1421442" y="31985"/>
                </a:lnTo>
                <a:lnTo>
                  <a:pt x="1476906" y="46911"/>
                </a:lnTo>
                <a:lnTo>
                  <a:pt x="1530948" y="64680"/>
                </a:lnTo>
                <a:lnTo>
                  <a:pt x="1584279" y="84937"/>
                </a:lnTo>
                <a:lnTo>
                  <a:pt x="1635831" y="107682"/>
                </a:lnTo>
                <a:lnTo>
                  <a:pt x="1685962" y="133269"/>
                </a:lnTo>
                <a:lnTo>
                  <a:pt x="1735382" y="160989"/>
                </a:lnTo>
                <a:lnTo>
                  <a:pt x="1782669" y="190842"/>
                </a:lnTo>
                <a:lnTo>
                  <a:pt x="1828889" y="222826"/>
                </a:lnTo>
                <a:lnTo>
                  <a:pt x="1872976" y="257654"/>
                </a:lnTo>
                <a:lnTo>
                  <a:pt x="1915996" y="293903"/>
                </a:lnTo>
                <a:lnTo>
                  <a:pt x="1956882" y="332640"/>
                </a:lnTo>
                <a:lnTo>
                  <a:pt x="1976793" y="352897"/>
                </a:lnTo>
                <a:lnTo>
                  <a:pt x="1995992" y="373154"/>
                </a:lnTo>
                <a:lnTo>
                  <a:pt x="2033323" y="415445"/>
                </a:lnTo>
                <a:lnTo>
                  <a:pt x="2068522" y="459868"/>
                </a:lnTo>
                <a:lnTo>
                  <a:pt x="2101587" y="505712"/>
                </a:lnTo>
                <a:lnTo>
                  <a:pt x="2132874" y="553334"/>
                </a:lnTo>
                <a:lnTo>
                  <a:pt x="2161673" y="602377"/>
                </a:lnTo>
                <a:lnTo>
                  <a:pt x="2188338" y="652841"/>
                </a:lnTo>
                <a:lnTo>
                  <a:pt x="2212514" y="704727"/>
                </a:lnTo>
                <a:lnTo>
                  <a:pt x="2234202" y="758391"/>
                </a:lnTo>
                <a:lnTo>
                  <a:pt x="2253757" y="812764"/>
                </a:lnTo>
                <a:lnTo>
                  <a:pt x="2270823" y="868915"/>
                </a:lnTo>
                <a:lnTo>
                  <a:pt x="2285044" y="925421"/>
                </a:lnTo>
                <a:lnTo>
                  <a:pt x="2296422" y="983349"/>
                </a:lnTo>
                <a:lnTo>
                  <a:pt x="2305310" y="1041987"/>
                </a:lnTo>
                <a:lnTo>
                  <a:pt x="2311354" y="1102047"/>
                </a:lnTo>
                <a:lnTo>
                  <a:pt x="2314198" y="1162107"/>
                </a:lnTo>
                <a:lnTo>
                  <a:pt x="2314554" y="1193026"/>
                </a:lnTo>
                <a:lnTo>
                  <a:pt x="2314554" y="1222522"/>
                </a:lnTo>
                <a:lnTo>
                  <a:pt x="2310999" y="1280450"/>
                </a:lnTo>
                <a:lnTo>
                  <a:pt x="2303888" y="1337312"/>
                </a:lnTo>
                <a:lnTo>
                  <a:pt x="2294288" y="1393462"/>
                </a:lnTo>
                <a:lnTo>
                  <a:pt x="2281489" y="1447836"/>
                </a:lnTo>
                <a:lnTo>
                  <a:pt x="2265490" y="1501855"/>
                </a:lnTo>
                <a:lnTo>
                  <a:pt x="2247713" y="1554807"/>
                </a:lnTo>
                <a:lnTo>
                  <a:pt x="2227803" y="1606338"/>
                </a:lnTo>
                <a:lnTo>
                  <a:pt x="2216781" y="1631570"/>
                </a:lnTo>
                <a:lnTo>
                  <a:pt x="2195093" y="1680968"/>
                </a:lnTo>
                <a:lnTo>
                  <a:pt x="2146384" y="1776211"/>
                </a:lnTo>
                <a:lnTo>
                  <a:pt x="2093409" y="1868256"/>
                </a:lnTo>
                <a:lnTo>
                  <a:pt x="2037945" y="1957102"/>
                </a:lnTo>
                <a:lnTo>
                  <a:pt x="2009502" y="2001170"/>
                </a:lnTo>
                <a:lnTo>
                  <a:pt x="1982126" y="2043816"/>
                </a:lnTo>
                <a:lnTo>
                  <a:pt x="1936617" y="2124488"/>
                </a:lnTo>
                <a:lnTo>
                  <a:pt x="1900708" y="2200540"/>
                </a:lnTo>
                <a:lnTo>
                  <a:pt x="1872264" y="2273749"/>
                </a:lnTo>
                <a:lnTo>
                  <a:pt x="1849510" y="2345537"/>
                </a:lnTo>
                <a:lnTo>
                  <a:pt x="1831733" y="2418036"/>
                </a:lnTo>
                <a:lnTo>
                  <a:pt x="1810045" y="2530692"/>
                </a:lnTo>
                <a:lnTo>
                  <a:pt x="1796179" y="2613142"/>
                </a:lnTo>
                <a:lnTo>
                  <a:pt x="1784446" y="2684218"/>
                </a:lnTo>
                <a:lnTo>
                  <a:pt x="1774847" y="2741080"/>
                </a:lnTo>
                <a:lnTo>
                  <a:pt x="1766670" y="2823529"/>
                </a:lnTo>
                <a:lnTo>
                  <a:pt x="1693429" y="2823529"/>
                </a:lnTo>
                <a:lnTo>
                  <a:pt x="1157988" y="2823529"/>
                </a:lnTo>
                <a:lnTo>
                  <a:pt x="1157277" y="2823529"/>
                </a:lnTo>
                <a:lnTo>
                  <a:pt x="621290" y="2823529"/>
                </a:lnTo>
                <a:lnTo>
                  <a:pt x="551982" y="2823529"/>
                </a:lnTo>
                <a:lnTo>
                  <a:pt x="539897" y="2741080"/>
                </a:lnTo>
                <a:lnTo>
                  <a:pt x="529945" y="2684218"/>
                </a:lnTo>
                <a:lnTo>
                  <a:pt x="518571" y="2613142"/>
                </a:lnTo>
                <a:lnTo>
                  <a:pt x="505065" y="2530692"/>
                </a:lnTo>
                <a:lnTo>
                  <a:pt x="483028" y="2418036"/>
                </a:lnTo>
                <a:lnTo>
                  <a:pt x="464901" y="2345537"/>
                </a:lnTo>
                <a:lnTo>
                  <a:pt x="442865" y="2273749"/>
                </a:lnTo>
                <a:lnTo>
                  <a:pt x="414431" y="2200540"/>
                </a:lnTo>
                <a:lnTo>
                  <a:pt x="377821" y="2124488"/>
                </a:lnTo>
                <a:lnTo>
                  <a:pt x="332326" y="2043816"/>
                </a:lnTo>
                <a:lnTo>
                  <a:pt x="304958" y="2001170"/>
                </a:lnTo>
                <a:lnTo>
                  <a:pt x="276879" y="1957102"/>
                </a:lnTo>
                <a:lnTo>
                  <a:pt x="221433" y="1868256"/>
                </a:lnTo>
                <a:lnTo>
                  <a:pt x="168829" y="1776211"/>
                </a:lnTo>
                <a:lnTo>
                  <a:pt x="119780" y="1680968"/>
                </a:lnTo>
                <a:lnTo>
                  <a:pt x="97743" y="1631570"/>
                </a:lnTo>
                <a:lnTo>
                  <a:pt x="86725" y="1606338"/>
                </a:lnTo>
                <a:lnTo>
                  <a:pt x="66821" y="1554807"/>
                </a:lnTo>
                <a:lnTo>
                  <a:pt x="49049" y="1501855"/>
                </a:lnTo>
                <a:lnTo>
                  <a:pt x="33766" y="1447836"/>
                </a:lnTo>
                <a:lnTo>
                  <a:pt x="20971" y="1393462"/>
                </a:lnTo>
                <a:lnTo>
                  <a:pt x="10663" y="1337312"/>
                </a:lnTo>
                <a:lnTo>
                  <a:pt x="3910" y="1280450"/>
                </a:lnTo>
                <a:lnTo>
                  <a:pt x="711" y="1222522"/>
                </a:lnTo>
                <a:lnTo>
                  <a:pt x="0" y="1193026"/>
                </a:lnTo>
                <a:lnTo>
                  <a:pt x="711" y="1193026"/>
                </a:lnTo>
                <a:lnTo>
                  <a:pt x="711" y="1162107"/>
                </a:lnTo>
                <a:lnTo>
                  <a:pt x="3910" y="1102047"/>
                </a:lnTo>
                <a:lnTo>
                  <a:pt x="9241" y="1041987"/>
                </a:lnTo>
                <a:lnTo>
                  <a:pt x="18127" y="983349"/>
                </a:lnTo>
                <a:lnTo>
                  <a:pt x="29501" y="925421"/>
                </a:lnTo>
                <a:lnTo>
                  <a:pt x="44073" y="868915"/>
                </a:lnTo>
                <a:lnTo>
                  <a:pt x="61134" y="812764"/>
                </a:lnTo>
                <a:lnTo>
                  <a:pt x="80327" y="758391"/>
                </a:lnTo>
                <a:lnTo>
                  <a:pt x="102008" y="704727"/>
                </a:lnTo>
                <a:lnTo>
                  <a:pt x="126533" y="652841"/>
                </a:lnTo>
                <a:lnTo>
                  <a:pt x="153190" y="602377"/>
                </a:lnTo>
                <a:lnTo>
                  <a:pt x="181980" y="553334"/>
                </a:lnTo>
                <a:lnTo>
                  <a:pt x="212902" y="505712"/>
                </a:lnTo>
                <a:lnTo>
                  <a:pt x="246313" y="459868"/>
                </a:lnTo>
                <a:lnTo>
                  <a:pt x="281500" y="415445"/>
                </a:lnTo>
                <a:lnTo>
                  <a:pt x="318820" y="373154"/>
                </a:lnTo>
                <a:lnTo>
                  <a:pt x="338369" y="352897"/>
                </a:lnTo>
                <a:lnTo>
                  <a:pt x="357562" y="332640"/>
                </a:lnTo>
                <a:lnTo>
                  <a:pt x="398792" y="293903"/>
                </a:lnTo>
                <a:lnTo>
                  <a:pt x="441443" y="257654"/>
                </a:lnTo>
                <a:lnTo>
                  <a:pt x="485872" y="222826"/>
                </a:lnTo>
                <a:lnTo>
                  <a:pt x="531722" y="190842"/>
                </a:lnTo>
                <a:lnTo>
                  <a:pt x="579350" y="160989"/>
                </a:lnTo>
                <a:lnTo>
                  <a:pt x="628399" y="133269"/>
                </a:lnTo>
                <a:lnTo>
                  <a:pt x="678870" y="107682"/>
                </a:lnTo>
                <a:lnTo>
                  <a:pt x="730762" y="84937"/>
                </a:lnTo>
                <a:lnTo>
                  <a:pt x="783721" y="64680"/>
                </a:lnTo>
                <a:lnTo>
                  <a:pt x="837746" y="46911"/>
                </a:lnTo>
                <a:lnTo>
                  <a:pt x="892838" y="31985"/>
                </a:lnTo>
                <a:lnTo>
                  <a:pt x="948996" y="19902"/>
                </a:lnTo>
                <a:lnTo>
                  <a:pt x="1006575" y="10662"/>
                </a:lnTo>
                <a:lnTo>
                  <a:pt x="1064866" y="4265"/>
                </a:lnTo>
                <a:lnTo>
                  <a:pt x="1123867" y="356"/>
                </a:lnTo>
                <a:close/>
              </a:path>
            </a:pathLst>
          </a:custGeom>
          <a:solidFill>
            <a:srgbClr val="2980B9"/>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63" name="Freeform 92">
            <a:extLst>
              <a:ext uri="{FF2B5EF4-FFF2-40B4-BE49-F238E27FC236}">
                <a16:creationId xmlns:a16="http://schemas.microsoft.com/office/drawing/2014/main" id="{625488B6-04D9-458E-82DD-12515AE940D0}"/>
              </a:ext>
            </a:extLst>
          </p:cNvPr>
          <p:cNvSpPr>
            <a:spLocks/>
          </p:cNvSpPr>
          <p:nvPr/>
        </p:nvSpPr>
        <p:spPr bwMode="auto">
          <a:xfrm>
            <a:off x="5102336" y="2943357"/>
            <a:ext cx="1157277" cy="2823529"/>
          </a:xfrm>
          <a:custGeom>
            <a:avLst/>
            <a:gdLst>
              <a:gd name="T0" fmla="*/ 1748 w 3256"/>
              <a:gd name="T1" fmla="*/ 7945 h 7945"/>
              <a:gd name="T2" fmla="*/ 1519 w 3256"/>
              <a:gd name="T3" fmla="*/ 7713 h 7945"/>
              <a:gd name="T4" fmla="*/ 1459 w 3256"/>
              <a:gd name="T5" fmla="*/ 7353 h 7945"/>
              <a:gd name="T6" fmla="*/ 1359 w 3256"/>
              <a:gd name="T7" fmla="*/ 6804 h 7945"/>
              <a:gd name="T8" fmla="*/ 1246 w 3256"/>
              <a:gd name="T9" fmla="*/ 6398 h 7945"/>
              <a:gd name="T10" fmla="*/ 1063 w 3256"/>
              <a:gd name="T11" fmla="*/ 5978 h 7945"/>
              <a:gd name="T12" fmla="*/ 858 w 3256"/>
              <a:gd name="T13" fmla="*/ 5631 h 7945"/>
              <a:gd name="T14" fmla="*/ 623 w 3256"/>
              <a:gd name="T15" fmla="*/ 5257 h 7945"/>
              <a:gd name="T16" fmla="*/ 337 w 3256"/>
              <a:gd name="T17" fmla="*/ 4730 h 7945"/>
              <a:gd name="T18" fmla="*/ 244 w 3256"/>
              <a:gd name="T19" fmla="*/ 4520 h 7945"/>
              <a:gd name="T20" fmla="*/ 138 w 3256"/>
              <a:gd name="T21" fmla="*/ 4226 h 7945"/>
              <a:gd name="T22" fmla="*/ 59 w 3256"/>
              <a:gd name="T23" fmla="*/ 3921 h 7945"/>
              <a:gd name="T24" fmla="*/ 11 w 3256"/>
              <a:gd name="T25" fmla="*/ 3603 h 7945"/>
              <a:gd name="T26" fmla="*/ 0 w 3256"/>
              <a:gd name="T27" fmla="*/ 3357 h 7945"/>
              <a:gd name="T28" fmla="*/ 2 w 3256"/>
              <a:gd name="T29" fmla="*/ 3270 h 7945"/>
              <a:gd name="T30" fmla="*/ 26 w 3256"/>
              <a:gd name="T31" fmla="*/ 2932 h 7945"/>
              <a:gd name="T32" fmla="*/ 83 w 3256"/>
              <a:gd name="T33" fmla="*/ 2604 h 7945"/>
              <a:gd name="T34" fmla="*/ 172 w 3256"/>
              <a:gd name="T35" fmla="*/ 2287 h 7945"/>
              <a:gd name="T36" fmla="*/ 287 w 3256"/>
              <a:gd name="T37" fmla="*/ 1983 h 7945"/>
              <a:gd name="T38" fmla="*/ 431 w 3256"/>
              <a:gd name="T39" fmla="*/ 1695 h 7945"/>
              <a:gd name="T40" fmla="*/ 599 w 3256"/>
              <a:gd name="T41" fmla="*/ 1423 h 7945"/>
              <a:gd name="T42" fmla="*/ 792 w 3256"/>
              <a:gd name="T43" fmla="*/ 1169 h 7945"/>
              <a:gd name="T44" fmla="*/ 952 w 3256"/>
              <a:gd name="T45" fmla="*/ 993 h 7945"/>
              <a:gd name="T46" fmla="*/ 1122 w 3256"/>
              <a:gd name="T47" fmla="*/ 827 h 7945"/>
              <a:gd name="T48" fmla="*/ 1367 w 3256"/>
              <a:gd name="T49" fmla="*/ 627 h 7945"/>
              <a:gd name="T50" fmla="*/ 1630 w 3256"/>
              <a:gd name="T51" fmla="*/ 453 h 7945"/>
              <a:gd name="T52" fmla="*/ 1910 w 3256"/>
              <a:gd name="T53" fmla="*/ 303 h 7945"/>
              <a:gd name="T54" fmla="*/ 2205 w 3256"/>
              <a:gd name="T55" fmla="*/ 182 h 7945"/>
              <a:gd name="T56" fmla="*/ 2512 w 3256"/>
              <a:gd name="T57" fmla="*/ 90 h 7945"/>
              <a:gd name="T58" fmla="*/ 2832 w 3256"/>
              <a:gd name="T59" fmla="*/ 30 h 7945"/>
              <a:gd name="T60" fmla="*/ 3162 w 3256"/>
              <a:gd name="T61" fmla="*/ 1 h 7945"/>
              <a:gd name="T62" fmla="*/ 3246 w 3256"/>
              <a:gd name="T63" fmla="*/ 0 h 7945"/>
              <a:gd name="T64" fmla="*/ 3250 w 3256"/>
              <a:gd name="T65" fmla="*/ 0 h 7945"/>
              <a:gd name="T66" fmla="*/ 3256 w 3256"/>
              <a:gd name="T67" fmla="*/ 0 h 7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56" h="7945">
                <a:moveTo>
                  <a:pt x="3256" y="7945"/>
                </a:moveTo>
                <a:lnTo>
                  <a:pt x="1748" y="7945"/>
                </a:lnTo>
                <a:lnTo>
                  <a:pt x="1553" y="7945"/>
                </a:lnTo>
                <a:lnTo>
                  <a:pt x="1519" y="7713"/>
                </a:lnTo>
                <a:lnTo>
                  <a:pt x="1491" y="7553"/>
                </a:lnTo>
                <a:lnTo>
                  <a:pt x="1459" y="7353"/>
                </a:lnTo>
                <a:lnTo>
                  <a:pt x="1421" y="7121"/>
                </a:lnTo>
                <a:lnTo>
                  <a:pt x="1359" y="6804"/>
                </a:lnTo>
                <a:lnTo>
                  <a:pt x="1308" y="6600"/>
                </a:lnTo>
                <a:lnTo>
                  <a:pt x="1246" y="6398"/>
                </a:lnTo>
                <a:lnTo>
                  <a:pt x="1166" y="6192"/>
                </a:lnTo>
                <a:lnTo>
                  <a:pt x="1063" y="5978"/>
                </a:lnTo>
                <a:lnTo>
                  <a:pt x="935" y="5751"/>
                </a:lnTo>
                <a:lnTo>
                  <a:pt x="858" y="5631"/>
                </a:lnTo>
                <a:lnTo>
                  <a:pt x="779" y="5507"/>
                </a:lnTo>
                <a:lnTo>
                  <a:pt x="623" y="5257"/>
                </a:lnTo>
                <a:lnTo>
                  <a:pt x="475" y="4998"/>
                </a:lnTo>
                <a:lnTo>
                  <a:pt x="337" y="4730"/>
                </a:lnTo>
                <a:lnTo>
                  <a:pt x="275" y="4591"/>
                </a:lnTo>
                <a:lnTo>
                  <a:pt x="244" y="4520"/>
                </a:lnTo>
                <a:lnTo>
                  <a:pt x="188" y="4375"/>
                </a:lnTo>
                <a:lnTo>
                  <a:pt x="138" y="4226"/>
                </a:lnTo>
                <a:lnTo>
                  <a:pt x="95" y="4074"/>
                </a:lnTo>
                <a:lnTo>
                  <a:pt x="59" y="3921"/>
                </a:lnTo>
                <a:lnTo>
                  <a:pt x="30" y="3763"/>
                </a:lnTo>
                <a:lnTo>
                  <a:pt x="11" y="3603"/>
                </a:lnTo>
                <a:lnTo>
                  <a:pt x="2" y="3440"/>
                </a:lnTo>
                <a:lnTo>
                  <a:pt x="0" y="3357"/>
                </a:lnTo>
                <a:lnTo>
                  <a:pt x="2" y="3357"/>
                </a:lnTo>
                <a:lnTo>
                  <a:pt x="2" y="3270"/>
                </a:lnTo>
                <a:lnTo>
                  <a:pt x="11" y="3101"/>
                </a:lnTo>
                <a:lnTo>
                  <a:pt x="26" y="2932"/>
                </a:lnTo>
                <a:lnTo>
                  <a:pt x="51" y="2767"/>
                </a:lnTo>
                <a:lnTo>
                  <a:pt x="83" y="2604"/>
                </a:lnTo>
                <a:lnTo>
                  <a:pt x="124" y="2445"/>
                </a:lnTo>
                <a:lnTo>
                  <a:pt x="172" y="2287"/>
                </a:lnTo>
                <a:lnTo>
                  <a:pt x="226" y="2134"/>
                </a:lnTo>
                <a:lnTo>
                  <a:pt x="287" y="1983"/>
                </a:lnTo>
                <a:lnTo>
                  <a:pt x="356" y="1837"/>
                </a:lnTo>
                <a:lnTo>
                  <a:pt x="431" y="1695"/>
                </a:lnTo>
                <a:lnTo>
                  <a:pt x="512" y="1557"/>
                </a:lnTo>
                <a:lnTo>
                  <a:pt x="599" y="1423"/>
                </a:lnTo>
                <a:lnTo>
                  <a:pt x="693" y="1294"/>
                </a:lnTo>
                <a:lnTo>
                  <a:pt x="792" y="1169"/>
                </a:lnTo>
                <a:lnTo>
                  <a:pt x="897" y="1050"/>
                </a:lnTo>
                <a:lnTo>
                  <a:pt x="952" y="993"/>
                </a:lnTo>
                <a:lnTo>
                  <a:pt x="1006" y="936"/>
                </a:lnTo>
                <a:lnTo>
                  <a:pt x="1122" y="827"/>
                </a:lnTo>
                <a:lnTo>
                  <a:pt x="1242" y="725"/>
                </a:lnTo>
                <a:lnTo>
                  <a:pt x="1367" y="627"/>
                </a:lnTo>
                <a:lnTo>
                  <a:pt x="1496" y="537"/>
                </a:lnTo>
                <a:lnTo>
                  <a:pt x="1630" y="453"/>
                </a:lnTo>
                <a:lnTo>
                  <a:pt x="1768" y="375"/>
                </a:lnTo>
                <a:lnTo>
                  <a:pt x="1910" y="303"/>
                </a:lnTo>
                <a:lnTo>
                  <a:pt x="2056" y="239"/>
                </a:lnTo>
                <a:lnTo>
                  <a:pt x="2205" y="182"/>
                </a:lnTo>
                <a:lnTo>
                  <a:pt x="2357" y="132"/>
                </a:lnTo>
                <a:lnTo>
                  <a:pt x="2512" y="90"/>
                </a:lnTo>
                <a:lnTo>
                  <a:pt x="2670" y="56"/>
                </a:lnTo>
                <a:lnTo>
                  <a:pt x="2832" y="30"/>
                </a:lnTo>
                <a:lnTo>
                  <a:pt x="2996" y="12"/>
                </a:lnTo>
                <a:lnTo>
                  <a:pt x="3162" y="1"/>
                </a:lnTo>
                <a:lnTo>
                  <a:pt x="3246" y="0"/>
                </a:lnTo>
                <a:lnTo>
                  <a:pt x="3246" y="0"/>
                </a:lnTo>
                <a:lnTo>
                  <a:pt x="3249" y="0"/>
                </a:lnTo>
                <a:lnTo>
                  <a:pt x="3250" y="0"/>
                </a:lnTo>
                <a:lnTo>
                  <a:pt x="3254" y="0"/>
                </a:lnTo>
                <a:lnTo>
                  <a:pt x="3256" y="0"/>
                </a:lnTo>
                <a:lnTo>
                  <a:pt x="3256" y="7945"/>
                </a:lnTo>
                <a:close/>
              </a:path>
            </a:pathLst>
          </a:custGeom>
          <a:solidFill>
            <a:srgbClr val="F2F2F2">
              <a:lumMod val="10000"/>
              <a:alpha val="30000"/>
            </a:srgb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64" name="Freeform 94">
            <a:extLst>
              <a:ext uri="{FF2B5EF4-FFF2-40B4-BE49-F238E27FC236}">
                <a16:creationId xmlns:a16="http://schemas.microsoft.com/office/drawing/2014/main" id="{751872E9-F837-43F3-89B7-A2ADD14AFF32}"/>
              </a:ext>
            </a:extLst>
          </p:cNvPr>
          <p:cNvSpPr>
            <a:spLocks/>
          </p:cNvSpPr>
          <p:nvPr/>
        </p:nvSpPr>
        <p:spPr bwMode="auto">
          <a:xfrm>
            <a:off x="5885702" y="6718013"/>
            <a:ext cx="747822" cy="193354"/>
          </a:xfrm>
          <a:custGeom>
            <a:avLst/>
            <a:gdLst>
              <a:gd name="T0" fmla="*/ 2106 w 2106"/>
              <a:gd name="T1" fmla="*/ 0 h 544"/>
              <a:gd name="T2" fmla="*/ 1758 w 2106"/>
              <a:gd name="T3" fmla="*/ 544 h 544"/>
              <a:gd name="T4" fmla="*/ 1615 w 2106"/>
              <a:gd name="T5" fmla="*/ 544 h 544"/>
              <a:gd name="T6" fmla="*/ 491 w 2106"/>
              <a:gd name="T7" fmla="*/ 544 h 544"/>
              <a:gd name="T8" fmla="*/ 369 w 2106"/>
              <a:gd name="T9" fmla="*/ 544 h 544"/>
              <a:gd name="T10" fmla="*/ 299 w 2106"/>
              <a:gd name="T11" fmla="*/ 441 h 544"/>
              <a:gd name="T12" fmla="*/ 0 w 2106"/>
              <a:gd name="T13" fmla="*/ 0 h 544"/>
              <a:gd name="T14" fmla="*/ 2106 w 2106"/>
              <a:gd name="T15" fmla="*/ 0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6" h="544">
                <a:moveTo>
                  <a:pt x="2106" y="0"/>
                </a:moveTo>
                <a:lnTo>
                  <a:pt x="1758" y="544"/>
                </a:lnTo>
                <a:lnTo>
                  <a:pt x="1615" y="544"/>
                </a:lnTo>
                <a:lnTo>
                  <a:pt x="491" y="544"/>
                </a:lnTo>
                <a:lnTo>
                  <a:pt x="369" y="544"/>
                </a:lnTo>
                <a:lnTo>
                  <a:pt x="299" y="441"/>
                </a:lnTo>
                <a:lnTo>
                  <a:pt x="0" y="0"/>
                </a:lnTo>
                <a:lnTo>
                  <a:pt x="2106"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65" name="Freeform 95">
            <a:extLst>
              <a:ext uri="{FF2B5EF4-FFF2-40B4-BE49-F238E27FC236}">
                <a16:creationId xmlns:a16="http://schemas.microsoft.com/office/drawing/2014/main" id="{5A51960F-3E90-45A9-AFCD-E4ED96805873}"/>
              </a:ext>
            </a:extLst>
          </p:cNvPr>
          <p:cNvSpPr>
            <a:spLocks/>
          </p:cNvSpPr>
          <p:nvPr/>
        </p:nvSpPr>
        <p:spPr bwMode="auto">
          <a:xfrm>
            <a:off x="5679553" y="6329885"/>
            <a:ext cx="1160121" cy="388129"/>
          </a:xfrm>
          <a:custGeom>
            <a:avLst/>
            <a:gdLst>
              <a:gd name="T0" fmla="*/ 2687 w 3265"/>
              <a:gd name="T1" fmla="*/ 1090 h 1091"/>
              <a:gd name="T2" fmla="*/ 2687 w 3265"/>
              <a:gd name="T3" fmla="*/ 1091 h 1091"/>
              <a:gd name="T4" fmla="*/ 2687 w 3265"/>
              <a:gd name="T5" fmla="*/ 1091 h 1091"/>
              <a:gd name="T6" fmla="*/ 581 w 3265"/>
              <a:gd name="T7" fmla="*/ 1091 h 1091"/>
              <a:gd name="T8" fmla="*/ 581 w 3265"/>
              <a:gd name="T9" fmla="*/ 1090 h 1091"/>
              <a:gd name="T10" fmla="*/ 556 w 3265"/>
              <a:gd name="T11" fmla="*/ 1091 h 1091"/>
              <a:gd name="T12" fmla="*/ 513 w 3265"/>
              <a:gd name="T13" fmla="*/ 1091 h 1091"/>
              <a:gd name="T14" fmla="*/ 470 w 3265"/>
              <a:gd name="T15" fmla="*/ 1088 h 1091"/>
              <a:gd name="T16" fmla="*/ 428 w 3265"/>
              <a:gd name="T17" fmla="*/ 1086 h 1091"/>
              <a:gd name="T18" fmla="*/ 342 w 3265"/>
              <a:gd name="T19" fmla="*/ 1074 h 1091"/>
              <a:gd name="T20" fmla="*/ 262 w 3265"/>
              <a:gd name="T21" fmla="*/ 1053 h 1091"/>
              <a:gd name="T22" fmla="*/ 188 w 3265"/>
              <a:gd name="T23" fmla="*/ 1022 h 1091"/>
              <a:gd name="T24" fmla="*/ 124 w 3265"/>
              <a:gd name="T25" fmla="*/ 976 h 1091"/>
              <a:gd name="T26" fmla="*/ 74 w 3265"/>
              <a:gd name="T27" fmla="*/ 913 h 1091"/>
              <a:gd name="T28" fmla="*/ 36 w 3265"/>
              <a:gd name="T29" fmla="*/ 834 h 1091"/>
              <a:gd name="T30" fmla="*/ 17 w 3265"/>
              <a:gd name="T31" fmla="*/ 733 h 1091"/>
              <a:gd name="T32" fmla="*/ 15 w 3265"/>
              <a:gd name="T33" fmla="*/ 674 h 1091"/>
              <a:gd name="T34" fmla="*/ 15 w 3265"/>
              <a:gd name="T35" fmla="*/ 674 h 1091"/>
              <a:gd name="T36" fmla="*/ 15 w 3265"/>
              <a:gd name="T37" fmla="*/ 615 h 1091"/>
              <a:gd name="T38" fmla="*/ 13 w 3265"/>
              <a:gd name="T39" fmla="*/ 486 h 1091"/>
              <a:gd name="T40" fmla="*/ 10 w 3265"/>
              <a:gd name="T41" fmla="*/ 356 h 1091"/>
              <a:gd name="T42" fmla="*/ 6 w 3265"/>
              <a:gd name="T43" fmla="*/ 238 h 1091"/>
              <a:gd name="T44" fmla="*/ 0 w 3265"/>
              <a:gd name="T45" fmla="*/ 0 h 1091"/>
              <a:gd name="T46" fmla="*/ 238 w 3265"/>
              <a:gd name="T47" fmla="*/ 0 h 1091"/>
              <a:gd name="T48" fmla="*/ 3029 w 3265"/>
              <a:gd name="T49" fmla="*/ 0 h 1091"/>
              <a:gd name="T50" fmla="*/ 3265 w 3265"/>
              <a:gd name="T51" fmla="*/ 0 h 1091"/>
              <a:gd name="T52" fmla="*/ 3261 w 3265"/>
              <a:gd name="T53" fmla="*/ 237 h 1091"/>
              <a:gd name="T54" fmla="*/ 3252 w 3265"/>
              <a:gd name="T55" fmla="*/ 674 h 1091"/>
              <a:gd name="T56" fmla="*/ 3252 w 3265"/>
              <a:gd name="T57" fmla="*/ 674 h 1091"/>
              <a:gd name="T58" fmla="*/ 3252 w 3265"/>
              <a:gd name="T59" fmla="*/ 706 h 1091"/>
              <a:gd name="T60" fmla="*/ 3245 w 3265"/>
              <a:gd name="T61" fmla="*/ 766 h 1091"/>
              <a:gd name="T62" fmla="*/ 3235 w 3265"/>
              <a:gd name="T63" fmla="*/ 820 h 1091"/>
              <a:gd name="T64" fmla="*/ 3218 w 3265"/>
              <a:gd name="T65" fmla="*/ 867 h 1091"/>
              <a:gd name="T66" fmla="*/ 3196 w 3265"/>
              <a:gd name="T67" fmla="*/ 908 h 1091"/>
              <a:gd name="T68" fmla="*/ 3170 w 3265"/>
              <a:gd name="T69" fmla="*/ 945 h 1091"/>
              <a:gd name="T70" fmla="*/ 3125 w 3265"/>
              <a:gd name="T71" fmla="*/ 991 h 1091"/>
              <a:gd name="T72" fmla="*/ 3052 w 3265"/>
              <a:gd name="T73" fmla="*/ 1035 h 1091"/>
              <a:gd name="T74" fmla="*/ 2971 w 3265"/>
              <a:gd name="T75" fmla="*/ 1065 h 1091"/>
              <a:gd name="T76" fmla="*/ 2880 w 3265"/>
              <a:gd name="T77" fmla="*/ 1082 h 1091"/>
              <a:gd name="T78" fmla="*/ 2787 w 3265"/>
              <a:gd name="T79" fmla="*/ 1090 h 1091"/>
              <a:gd name="T80" fmla="*/ 2739 w 3265"/>
              <a:gd name="T81" fmla="*/ 1091 h 1091"/>
              <a:gd name="T82" fmla="*/ 2726 w 3265"/>
              <a:gd name="T83" fmla="*/ 1091 h 1091"/>
              <a:gd name="T84" fmla="*/ 2711 w 3265"/>
              <a:gd name="T85" fmla="*/ 1091 h 1091"/>
              <a:gd name="T86" fmla="*/ 2697 w 3265"/>
              <a:gd name="T87" fmla="*/ 1091 h 1091"/>
              <a:gd name="T88" fmla="*/ 2687 w 3265"/>
              <a:gd name="T89" fmla="*/ 109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65" h="1091">
                <a:moveTo>
                  <a:pt x="2687" y="1090"/>
                </a:moveTo>
                <a:lnTo>
                  <a:pt x="2687" y="1091"/>
                </a:lnTo>
                <a:lnTo>
                  <a:pt x="2687" y="1091"/>
                </a:lnTo>
                <a:lnTo>
                  <a:pt x="581" y="1091"/>
                </a:lnTo>
                <a:lnTo>
                  <a:pt x="581" y="1090"/>
                </a:lnTo>
                <a:lnTo>
                  <a:pt x="556" y="1091"/>
                </a:lnTo>
                <a:lnTo>
                  <a:pt x="513" y="1091"/>
                </a:lnTo>
                <a:lnTo>
                  <a:pt x="470" y="1088"/>
                </a:lnTo>
                <a:lnTo>
                  <a:pt x="428" y="1086"/>
                </a:lnTo>
                <a:lnTo>
                  <a:pt x="342" y="1074"/>
                </a:lnTo>
                <a:lnTo>
                  <a:pt x="262" y="1053"/>
                </a:lnTo>
                <a:lnTo>
                  <a:pt x="188" y="1022"/>
                </a:lnTo>
                <a:lnTo>
                  <a:pt x="124" y="976"/>
                </a:lnTo>
                <a:lnTo>
                  <a:pt x="74" y="913"/>
                </a:lnTo>
                <a:lnTo>
                  <a:pt x="36" y="834"/>
                </a:lnTo>
                <a:lnTo>
                  <a:pt x="17" y="733"/>
                </a:lnTo>
                <a:lnTo>
                  <a:pt x="15" y="674"/>
                </a:lnTo>
                <a:lnTo>
                  <a:pt x="15" y="674"/>
                </a:lnTo>
                <a:lnTo>
                  <a:pt x="15" y="615"/>
                </a:lnTo>
                <a:lnTo>
                  <a:pt x="13" y="486"/>
                </a:lnTo>
                <a:lnTo>
                  <a:pt x="10" y="356"/>
                </a:lnTo>
                <a:lnTo>
                  <a:pt x="6" y="238"/>
                </a:lnTo>
                <a:lnTo>
                  <a:pt x="0" y="0"/>
                </a:lnTo>
                <a:lnTo>
                  <a:pt x="238" y="0"/>
                </a:lnTo>
                <a:lnTo>
                  <a:pt x="3029" y="0"/>
                </a:lnTo>
                <a:lnTo>
                  <a:pt x="3265" y="0"/>
                </a:lnTo>
                <a:lnTo>
                  <a:pt x="3261" y="237"/>
                </a:lnTo>
                <a:lnTo>
                  <a:pt x="3252" y="674"/>
                </a:lnTo>
                <a:lnTo>
                  <a:pt x="3252" y="674"/>
                </a:lnTo>
                <a:lnTo>
                  <a:pt x="3252" y="706"/>
                </a:lnTo>
                <a:lnTo>
                  <a:pt x="3245" y="766"/>
                </a:lnTo>
                <a:lnTo>
                  <a:pt x="3235" y="820"/>
                </a:lnTo>
                <a:lnTo>
                  <a:pt x="3218" y="867"/>
                </a:lnTo>
                <a:lnTo>
                  <a:pt x="3196" y="908"/>
                </a:lnTo>
                <a:lnTo>
                  <a:pt x="3170" y="945"/>
                </a:lnTo>
                <a:lnTo>
                  <a:pt x="3125" y="991"/>
                </a:lnTo>
                <a:lnTo>
                  <a:pt x="3052" y="1035"/>
                </a:lnTo>
                <a:lnTo>
                  <a:pt x="2971" y="1065"/>
                </a:lnTo>
                <a:lnTo>
                  <a:pt x="2880" y="1082"/>
                </a:lnTo>
                <a:lnTo>
                  <a:pt x="2787" y="1090"/>
                </a:lnTo>
                <a:lnTo>
                  <a:pt x="2739" y="1091"/>
                </a:lnTo>
                <a:lnTo>
                  <a:pt x="2726" y="1091"/>
                </a:lnTo>
                <a:lnTo>
                  <a:pt x="2711" y="1091"/>
                </a:lnTo>
                <a:lnTo>
                  <a:pt x="2697" y="1091"/>
                </a:lnTo>
                <a:lnTo>
                  <a:pt x="2687" y="1090"/>
                </a:lnTo>
                <a:close/>
              </a:path>
            </a:pathLst>
          </a:custGeom>
          <a:solidFill>
            <a:sysClr val="window" lastClr="FFFFFF">
              <a:lumMod val="65000"/>
            </a:sys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66" name="Rectangle 165">
            <a:extLst>
              <a:ext uri="{FF2B5EF4-FFF2-40B4-BE49-F238E27FC236}">
                <a16:creationId xmlns:a16="http://schemas.microsoft.com/office/drawing/2014/main" id="{E6BDBF4B-9AE5-4F58-88A3-A48A00FAEE90}"/>
              </a:ext>
            </a:extLst>
          </p:cNvPr>
          <p:cNvSpPr>
            <a:spLocks noChangeArrowheads="1"/>
          </p:cNvSpPr>
          <p:nvPr/>
        </p:nvSpPr>
        <p:spPr bwMode="auto">
          <a:xfrm>
            <a:off x="5645432" y="5755512"/>
            <a:ext cx="1229785" cy="742136"/>
          </a:xfrm>
          <a:prstGeom prst="rect">
            <a:avLst/>
          </a:prstGeom>
          <a:solidFill>
            <a:srgbClr val="2C3E50">
              <a:lumMod val="50000"/>
            </a:srgb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67" name="Rectangle 166">
            <a:extLst>
              <a:ext uri="{FF2B5EF4-FFF2-40B4-BE49-F238E27FC236}">
                <a16:creationId xmlns:a16="http://schemas.microsoft.com/office/drawing/2014/main" id="{61170DE7-5BC6-40BB-A676-59D733078580}"/>
              </a:ext>
            </a:extLst>
          </p:cNvPr>
          <p:cNvSpPr>
            <a:spLocks noChangeArrowheads="1"/>
          </p:cNvSpPr>
          <p:nvPr/>
        </p:nvSpPr>
        <p:spPr bwMode="auto">
          <a:xfrm>
            <a:off x="5598515" y="6001469"/>
            <a:ext cx="1322196" cy="162076"/>
          </a:xfrm>
          <a:prstGeom prst="rect">
            <a:avLst/>
          </a:prstGeom>
          <a:solidFill>
            <a:srgbClr val="3747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68" name="Rectangle 167">
            <a:extLst>
              <a:ext uri="{FF2B5EF4-FFF2-40B4-BE49-F238E27FC236}">
                <a16:creationId xmlns:a16="http://schemas.microsoft.com/office/drawing/2014/main" id="{C5003D76-A0AF-46E4-9C17-2FA3E7C0B04F}"/>
              </a:ext>
            </a:extLst>
          </p:cNvPr>
          <p:cNvSpPr>
            <a:spLocks noChangeArrowheads="1"/>
          </p:cNvSpPr>
          <p:nvPr/>
        </p:nvSpPr>
        <p:spPr bwMode="auto">
          <a:xfrm>
            <a:off x="5598515" y="6247426"/>
            <a:ext cx="1322196" cy="162076"/>
          </a:xfrm>
          <a:prstGeom prst="rect">
            <a:avLst/>
          </a:prstGeom>
          <a:solidFill>
            <a:srgbClr val="3747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69" name="Freeform 99">
            <a:extLst>
              <a:ext uri="{FF2B5EF4-FFF2-40B4-BE49-F238E27FC236}">
                <a16:creationId xmlns:a16="http://schemas.microsoft.com/office/drawing/2014/main" id="{EC702D54-40D8-4BBB-96CD-27BA8386CC1C}"/>
              </a:ext>
            </a:extLst>
          </p:cNvPr>
          <p:cNvSpPr>
            <a:spLocks/>
          </p:cNvSpPr>
          <p:nvPr/>
        </p:nvSpPr>
        <p:spPr bwMode="auto">
          <a:xfrm>
            <a:off x="5885702" y="6718013"/>
            <a:ext cx="372489" cy="193354"/>
          </a:xfrm>
          <a:custGeom>
            <a:avLst/>
            <a:gdLst>
              <a:gd name="T0" fmla="*/ 1049 w 1049"/>
              <a:gd name="T1" fmla="*/ 544 h 544"/>
              <a:gd name="T2" fmla="*/ 491 w 1049"/>
              <a:gd name="T3" fmla="*/ 544 h 544"/>
              <a:gd name="T4" fmla="*/ 369 w 1049"/>
              <a:gd name="T5" fmla="*/ 544 h 544"/>
              <a:gd name="T6" fmla="*/ 299 w 1049"/>
              <a:gd name="T7" fmla="*/ 441 h 544"/>
              <a:gd name="T8" fmla="*/ 0 w 1049"/>
              <a:gd name="T9" fmla="*/ 0 h 544"/>
              <a:gd name="T10" fmla="*/ 1049 w 1049"/>
              <a:gd name="T11" fmla="*/ 0 h 544"/>
              <a:gd name="T12" fmla="*/ 1049 w 1049"/>
              <a:gd name="T13" fmla="*/ 544 h 544"/>
            </a:gdLst>
            <a:ahLst/>
            <a:cxnLst>
              <a:cxn ang="0">
                <a:pos x="T0" y="T1"/>
              </a:cxn>
              <a:cxn ang="0">
                <a:pos x="T2" y="T3"/>
              </a:cxn>
              <a:cxn ang="0">
                <a:pos x="T4" y="T5"/>
              </a:cxn>
              <a:cxn ang="0">
                <a:pos x="T6" y="T7"/>
              </a:cxn>
              <a:cxn ang="0">
                <a:pos x="T8" y="T9"/>
              </a:cxn>
              <a:cxn ang="0">
                <a:pos x="T10" y="T11"/>
              </a:cxn>
              <a:cxn ang="0">
                <a:pos x="T12" y="T13"/>
              </a:cxn>
            </a:cxnLst>
            <a:rect l="0" t="0" r="r" b="b"/>
            <a:pathLst>
              <a:path w="1049" h="544">
                <a:moveTo>
                  <a:pt x="1049" y="544"/>
                </a:moveTo>
                <a:lnTo>
                  <a:pt x="491" y="544"/>
                </a:lnTo>
                <a:lnTo>
                  <a:pt x="369" y="544"/>
                </a:lnTo>
                <a:lnTo>
                  <a:pt x="299" y="441"/>
                </a:lnTo>
                <a:lnTo>
                  <a:pt x="0" y="0"/>
                </a:lnTo>
                <a:lnTo>
                  <a:pt x="1049" y="0"/>
                </a:lnTo>
                <a:lnTo>
                  <a:pt x="1049" y="544"/>
                </a:lnTo>
                <a:close/>
              </a:path>
            </a:pathLst>
          </a:custGeom>
          <a:solidFill>
            <a:srgbClr val="95A5A6">
              <a:lumMod val="50000"/>
            </a:srgb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0" name="Freeform 100">
            <a:extLst>
              <a:ext uri="{FF2B5EF4-FFF2-40B4-BE49-F238E27FC236}">
                <a16:creationId xmlns:a16="http://schemas.microsoft.com/office/drawing/2014/main" id="{8C78ABAD-A10B-4108-B65D-90F115376989}"/>
              </a:ext>
            </a:extLst>
          </p:cNvPr>
          <p:cNvSpPr>
            <a:spLocks/>
          </p:cNvSpPr>
          <p:nvPr/>
        </p:nvSpPr>
        <p:spPr bwMode="auto">
          <a:xfrm>
            <a:off x="5679553" y="6329885"/>
            <a:ext cx="578639" cy="388129"/>
          </a:xfrm>
          <a:custGeom>
            <a:avLst/>
            <a:gdLst>
              <a:gd name="T0" fmla="*/ 1630 w 1630"/>
              <a:gd name="T1" fmla="*/ 1091 h 1091"/>
              <a:gd name="T2" fmla="*/ 581 w 1630"/>
              <a:gd name="T3" fmla="*/ 1091 h 1091"/>
              <a:gd name="T4" fmla="*/ 581 w 1630"/>
              <a:gd name="T5" fmla="*/ 1090 h 1091"/>
              <a:gd name="T6" fmla="*/ 556 w 1630"/>
              <a:gd name="T7" fmla="*/ 1091 h 1091"/>
              <a:gd name="T8" fmla="*/ 513 w 1630"/>
              <a:gd name="T9" fmla="*/ 1091 h 1091"/>
              <a:gd name="T10" fmla="*/ 470 w 1630"/>
              <a:gd name="T11" fmla="*/ 1088 h 1091"/>
              <a:gd name="T12" fmla="*/ 428 w 1630"/>
              <a:gd name="T13" fmla="*/ 1086 h 1091"/>
              <a:gd name="T14" fmla="*/ 342 w 1630"/>
              <a:gd name="T15" fmla="*/ 1074 h 1091"/>
              <a:gd name="T16" fmla="*/ 262 w 1630"/>
              <a:gd name="T17" fmla="*/ 1053 h 1091"/>
              <a:gd name="T18" fmla="*/ 188 w 1630"/>
              <a:gd name="T19" fmla="*/ 1022 h 1091"/>
              <a:gd name="T20" fmla="*/ 124 w 1630"/>
              <a:gd name="T21" fmla="*/ 976 h 1091"/>
              <a:gd name="T22" fmla="*/ 74 w 1630"/>
              <a:gd name="T23" fmla="*/ 913 h 1091"/>
              <a:gd name="T24" fmla="*/ 36 w 1630"/>
              <a:gd name="T25" fmla="*/ 834 h 1091"/>
              <a:gd name="T26" fmla="*/ 17 w 1630"/>
              <a:gd name="T27" fmla="*/ 733 h 1091"/>
              <a:gd name="T28" fmla="*/ 15 w 1630"/>
              <a:gd name="T29" fmla="*/ 674 h 1091"/>
              <a:gd name="T30" fmla="*/ 15 w 1630"/>
              <a:gd name="T31" fmla="*/ 674 h 1091"/>
              <a:gd name="T32" fmla="*/ 15 w 1630"/>
              <a:gd name="T33" fmla="*/ 615 h 1091"/>
              <a:gd name="T34" fmla="*/ 13 w 1630"/>
              <a:gd name="T35" fmla="*/ 486 h 1091"/>
              <a:gd name="T36" fmla="*/ 10 w 1630"/>
              <a:gd name="T37" fmla="*/ 356 h 1091"/>
              <a:gd name="T38" fmla="*/ 6 w 1630"/>
              <a:gd name="T39" fmla="*/ 238 h 1091"/>
              <a:gd name="T40" fmla="*/ 0 w 1630"/>
              <a:gd name="T41" fmla="*/ 0 h 1091"/>
              <a:gd name="T42" fmla="*/ 238 w 1630"/>
              <a:gd name="T43" fmla="*/ 0 h 1091"/>
              <a:gd name="T44" fmla="*/ 1630 w 1630"/>
              <a:gd name="T45" fmla="*/ 0 h 1091"/>
              <a:gd name="T46" fmla="*/ 1630 w 1630"/>
              <a:gd name="T47" fmla="*/ 1091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30" h="1091">
                <a:moveTo>
                  <a:pt x="1630" y="1091"/>
                </a:moveTo>
                <a:lnTo>
                  <a:pt x="581" y="1091"/>
                </a:lnTo>
                <a:lnTo>
                  <a:pt x="581" y="1090"/>
                </a:lnTo>
                <a:lnTo>
                  <a:pt x="556" y="1091"/>
                </a:lnTo>
                <a:lnTo>
                  <a:pt x="513" y="1091"/>
                </a:lnTo>
                <a:lnTo>
                  <a:pt x="470" y="1088"/>
                </a:lnTo>
                <a:lnTo>
                  <a:pt x="428" y="1086"/>
                </a:lnTo>
                <a:lnTo>
                  <a:pt x="342" y="1074"/>
                </a:lnTo>
                <a:lnTo>
                  <a:pt x="262" y="1053"/>
                </a:lnTo>
                <a:lnTo>
                  <a:pt x="188" y="1022"/>
                </a:lnTo>
                <a:lnTo>
                  <a:pt x="124" y="976"/>
                </a:lnTo>
                <a:lnTo>
                  <a:pt x="74" y="913"/>
                </a:lnTo>
                <a:lnTo>
                  <a:pt x="36" y="834"/>
                </a:lnTo>
                <a:lnTo>
                  <a:pt x="17" y="733"/>
                </a:lnTo>
                <a:lnTo>
                  <a:pt x="15" y="674"/>
                </a:lnTo>
                <a:lnTo>
                  <a:pt x="15" y="674"/>
                </a:lnTo>
                <a:lnTo>
                  <a:pt x="15" y="615"/>
                </a:lnTo>
                <a:lnTo>
                  <a:pt x="13" y="486"/>
                </a:lnTo>
                <a:lnTo>
                  <a:pt x="10" y="356"/>
                </a:lnTo>
                <a:lnTo>
                  <a:pt x="6" y="238"/>
                </a:lnTo>
                <a:lnTo>
                  <a:pt x="0" y="0"/>
                </a:lnTo>
                <a:lnTo>
                  <a:pt x="238" y="0"/>
                </a:lnTo>
                <a:lnTo>
                  <a:pt x="1630" y="0"/>
                </a:lnTo>
                <a:lnTo>
                  <a:pt x="1630" y="1091"/>
                </a:lnTo>
                <a:close/>
              </a:path>
            </a:pathLst>
          </a:custGeom>
          <a:solidFill>
            <a:srgbClr val="C1C3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1" name="Rectangle 170">
            <a:extLst>
              <a:ext uri="{FF2B5EF4-FFF2-40B4-BE49-F238E27FC236}">
                <a16:creationId xmlns:a16="http://schemas.microsoft.com/office/drawing/2014/main" id="{7087864E-E29F-468B-A6D3-5A51375CEEE2}"/>
              </a:ext>
            </a:extLst>
          </p:cNvPr>
          <p:cNvSpPr>
            <a:spLocks noChangeArrowheads="1"/>
          </p:cNvSpPr>
          <p:nvPr/>
        </p:nvSpPr>
        <p:spPr bwMode="auto">
          <a:xfrm>
            <a:off x="5645432" y="5755512"/>
            <a:ext cx="612760" cy="742136"/>
          </a:xfrm>
          <a:prstGeom prst="rect">
            <a:avLst/>
          </a:prstGeom>
          <a:solidFill>
            <a:srgbClr val="39464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2" name="Rectangle 171">
            <a:extLst>
              <a:ext uri="{FF2B5EF4-FFF2-40B4-BE49-F238E27FC236}">
                <a16:creationId xmlns:a16="http://schemas.microsoft.com/office/drawing/2014/main" id="{D1A57182-AC03-483B-80DD-1FF7E2236A97}"/>
              </a:ext>
            </a:extLst>
          </p:cNvPr>
          <p:cNvSpPr>
            <a:spLocks noChangeArrowheads="1"/>
          </p:cNvSpPr>
          <p:nvPr/>
        </p:nvSpPr>
        <p:spPr bwMode="auto">
          <a:xfrm>
            <a:off x="5598515" y="6001469"/>
            <a:ext cx="659676" cy="162076"/>
          </a:xfrm>
          <a:prstGeom prst="rect">
            <a:avLst/>
          </a:prstGeom>
          <a:solidFill>
            <a:srgbClr val="95A5A6">
              <a:lumMod val="75000"/>
            </a:srgb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3" name="Rectangle 172">
            <a:extLst>
              <a:ext uri="{FF2B5EF4-FFF2-40B4-BE49-F238E27FC236}">
                <a16:creationId xmlns:a16="http://schemas.microsoft.com/office/drawing/2014/main" id="{36EA45C2-CF7C-487E-83BC-29FA7C76A3E1}"/>
              </a:ext>
            </a:extLst>
          </p:cNvPr>
          <p:cNvSpPr>
            <a:spLocks noChangeArrowheads="1"/>
          </p:cNvSpPr>
          <p:nvPr/>
        </p:nvSpPr>
        <p:spPr bwMode="auto">
          <a:xfrm>
            <a:off x="5598515" y="6247426"/>
            <a:ext cx="659676" cy="162076"/>
          </a:xfrm>
          <a:prstGeom prst="rect">
            <a:avLst/>
          </a:prstGeom>
          <a:solidFill>
            <a:srgbClr val="95A5A6">
              <a:lumMod val="75000"/>
            </a:srgb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4" name="Freeform 64">
            <a:extLst>
              <a:ext uri="{FF2B5EF4-FFF2-40B4-BE49-F238E27FC236}">
                <a16:creationId xmlns:a16="http://schemas.microsoft.com/office/drawing/2014/main" id="{FC3C4115-AC50-4C3B-9C6D-C05C447127E0}"/>
              </a:ext>
            </a:extLst>
          </p:cNvPr>
          <p:cNvSpPr>
            <a:spLocks noEditPoints="1"/>
          </p:cNvSpPr>
          <p:nvPr/>
        </p:nvSpPr>
        <p:spPr bwMode="auto">
          <a:xfrm>
            <a:off x="5530774" y="3830532"/>
            <a:ext cx="1389937" cy="2034140"/>
          </a:xfrm>
          <a:custGeom>
            <a:avLst/>
            <a:gdLst>
              <a:gd name="T0" fmla="*/ 1241 w 1587"/>
              <a:gd name="T1" fmla="*/ 2231 h 2324"/>
              <a:gd name="T2" fmla="*/ 1232 w 1587"/>
              <a:gd name="T3" fmla="*/ 2244 h 2324"/>
              <a:gd name="T4" fmla="*/ 1214 w 1587"/>
              <a:gd name="T5" fmla="*/ 2258 h 2324"/>
              <a:gd name="T6" fmla="*/ 1190 w 1587"/>
              <a:gd name="T7" fmla="*/ 2268 h 2324"/>
              <a:gd name="T8" fmla="*/ 1167 w 1587"/>
              <a:gd name="T9" fmla="*/ 2271 h 2324"/>
              <a:gd name="T10" fmla="*/ 1152 w 1587"/>
              <a:gd name="T11" fmla="*/ 2268 h 2324"/>
              <a:gd name="T12" fmla="*/ 1113 w 1587"/>
              <a:gd name="T13" fmla="*/ 2178 h 2324"/>
              <a:gd name="T14" fmla="*/ 1046 w 1587"/>
              <a:gd name="T15" fmla="*/ 1594 h 2324"/>
              <a:gd name="T16" fmla="*/ 1109 w 1587"/>
              <a:gd name="T17" fmla="*/ 927 h 2324"/>
              <a:gd name="T18" fmla="*/ 1253 w 1587"/>
              <a:gd name="T19" fmla="*/ 422 h 2324"/>
              <a:gd name="T20" fmla="*/ 1217 w 1587"/>
              <a:gd name="T21" fmla="*/ 837 h 2324"/>
              <a:gd name="T22" fmla="*/ 1144 w 1587"/>
              <a:gd name="T23" fmla="*/ 1494 h 2324"/>
              <a:gd name="T24" fmla="*/ 1195 w 1587"/>
              <a:gd name="T25" fmla="*/ 2092 h 2324"/>
              <a:gd name="T26" fmla="*/ 1345 w 1587"/>
              <a:gd name="T27" fmla="*/ 293 h 2324"/>
              <a:gd name="T28" fmla="*/ 1558 w 1587"/>
              <a:gd name="T29" fmla="*/ 280 h 2324"/>
              <a:gd name="T30" fmla="*/ 1572 w 1587"/>
              <a:gd name="T31" fmla="*/ 455 h 2324"/>
              <a:gd name="T32" fmla="*/ 1431 w 1587"/>
              <a:gd name="T33" fmla="*/ 535 h 2324"/>
              <a:gd name="T34" fmla="*/ 1490 w 1587"/>
              <a:gd name="T35" fmla="*/ 394 h 2324"/>
              <a:gd name="T36" fmla="*/ 1423 w 1587"/>
              <a:gd name="T37" fmla="*/ 298 h 2324"/>
              <a:gd name="T38" fmla="*/ 1345 w 1587"/>
              <a:gd name="T39" fmla="*/ 404 h 2324"/>
              <a:gd name="T40" fmla="*/ 1205 w 1587"/>
              <a:gd name="T41" fmla="*/ 657 h 2324"/>
              <a:gd name="T42" fmla="*/ 948 w 1587"/>
              <a:gd name="T43" fmla="*/ 631 h 2324"/>
              <a:gd name="T44" fmla="*/ 741 w 1587"/>
              <a:gd name="T45" fmla="*/ 452 h 2324"/>
              <a:gd name="T46" fmla="*/ 851 w 1587"/>
              <a:gd name="T47" fmla="*/ 431 h 2324"/>
              <a:gd name="T48" fmla="*/ 1050 w 1587"/>
              <a:gd name="T49" fmla="*/ 584 h 2324"/>
              <a:gd name="T50" fmla="*/ 1261 w 1587"/>
              <a:gd name="T51" fmla="*/ 596 h 2324"/>
              <a:gd name="T52" fmla="*/ 661 w 1587"/>
              <a:gd name="T53" fmla="*/ 295 h 2324"/>
              <a:gd name="T54" fmla="*/ 690 w 1587"/>
              <a:gd name="T55" fmla="*/ 56 h 2324"/>
              <a:gd name="T56" fmla="*/ 916 w 1587"/>
              <a:gd name="T57" fmla="*/ 28 h 2324"/>
              <a:gd name="T58" fmla="*/ 974 w 1587"/>
              <a:gd name="T59" fmla="*/ 251 h 2324"/>
              <a:gd name="T60" fmla="*/ 860 w 1587"/>
              <a:gd name="T61" fmla="*/ 115 h 2324"/>
              <a:gd name="T62" fmla="*/ 767 w 1587"/>
              <a:gd name="T63" fmla="*/ 59 h 2324"/>
              <a:gd name="T64" fmla="*/ 737 w 1587"/>
              <a:gd name="T65" fmla="*/ 171 h 2324"/>
              <a:gd name="T66" fmla="*/ 915 w 1587"/>
              <a:gd name="T67" fmla="*/ 416 h 2324"/>
              <a:gd name="T68" fmla="*/ 676 w 1587"/>
              <a:gd name="T69" fmla="*/ 649 h 2324"/>
              <a:gd name="T70" fmla="*/ 352 w 1587"/>
              <a:gd name="T71" fmla="*/ 700 h 2324"/>
              <a:gd name="T72" fmla="*/ 230 w 1587"/>
              <a:gd name="T73" fmla="*/ 564 h 2324"/>
              <a:gd name="T74" fmla="*/ 499 w 1587"/>
              <a:gd name="T75" fmla="*/ 648 h 2324"/>
              <a:gd name="T76" fmla="*/ 702 w 1587"/>
              <a:gd name="T77" fmla="*/ 578 h 2324"/>
              <a:gd name="T78" fmla="*/ 860 w 1587"/>
              <a:gd name="T79" fmla="*/ 343 h 2324"/>
              <a:gd name="T80" fmla="*/ 3 w 1587"/>
              <a:gd name="T81" fmla="*/ 451 h 2324"/>
              <a:gd name="T82" fmla="*/ 112 w 1587"/>
              <a:gd name="T83" fmla="*/ 282 h 2324"/>
              <a:gd name="T84" fmla="*/ 348 w 1587"/>
              <a:gd name="T85" fmla="*/ 334 h 2324"/>
              <a:gd name="T86" fmla="*/ 280 w 1587"/>
              <a:gd name="T87" fmla="*/ 403 h 2324"/>
              <a:gd name="T88" fmla="*/ 118 w 1587"/>
              <a:gd name="T89" fmla="*/ 329 h 2324"/>
              <a:gd name="T90" fmla="*/ 97 w 1587"/>
              <a:gd name="T91" fmla="*/ 396 h 2324"/>
              <a:gd name="T92" fmla="*/ 449 w 1587"/>
              <a:gd name="T93" fmla="*/ 464 h 2324"/>
              <a:gd name="T94" fmla="*/ 613 w 1587"/>
              <a:gd name="T95" fmla="*/ 951 h 2324"/>
              <a:gd name="T96" fmla="*/ 689 w 1587"/>
              <a:gd name="T97" fmla="*/ 1597 h 2324"/>
              <a:gd name="T98" fmla="*/ 622 w 1587"/>
              <a:gd name="T99" fmla="*/ 2190 h 2324"/>
              <a:gd name="T100" fmla="*/ 582 w 1587"/>
              <a:gd name="T101" fmla="*/ 1943 h 2324"/>
              <a:gd name="T102" fmla="*/ 569 w 1587"/>
              <a:gd name="T103" fmla="*/ 1304 h 2324"/>
              <a:gd name="T104" fmla="*/ 443 w 1587"/>
              <a:gd name="T105" fmla="*/ 715 h 2324"/>
              <a:gd name="T106" fmla="*/ 583 w 1587"/>
              <a:gd name="T107" fmla="*/ 2289 h 2324"/>
              <a:gd name="T108" fmla="*/ 569 w 1587"/>
              <a:gd name="T109" fmla="*/ 2303 h 2324"/>
              <a:gd name="T110" fmla="*/ 548 w 1587"/>
              <a:gd name="T111" fmla="*/ 2315 h 2324"/>
              <a:gd name="T112" fmla="*/ 523 w 1587"/>
              <a:gd name="T113" fmla="*/ 2323 h 2324"/>
              <a:gd name="T114" fmla="*/ 504 w 1587"/>
              <a:gd name="T115" fmla="*/ 2323 h 2324"/>
              <a:gd name="T116" fmla="*/ 492 w 1587"/>
              <a:gd name="T117" fmla="*/ 2316 h 2324"/>
              <a:gd name="T118" fmla="*/ 492 w 1587"/>
              <a:gd name="T119" fmla="*/ 2305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7" h="2324">
                <a:moveTo>
                  <a:pt x="1147" y="2263"/>
                </a:moveTo>
                <a:lnTo>
                  <a:pt x="1241" y="2220"/>
                </a:lnTo>
                <a:lnTo>
                  <a:pt x="1241" y="2222"/>
                </a:lnTo>
                <a:lnTo>
                  <a:pt x="1243" y="2223"/>
                </a:lnTo>
                <a:lnTo>
                  <a:pt x="1243" y="2224"/>
                </a:lnTo>
                <a:lnTo>
                  <a:pt x="1243" y="2225"/>
                </a:lnTo>
                <a:lnTo>
                  <a:pt x="1243" y="2227"/>
                </a:lnTo>
                <a:lnTo>
                  <a:pt x="1243" y="2228"/>
                </a:lnTo>
                <a:lnTo>
                  <a:pt x="1243" y="2229"/>
                </a:lnTo>
                <a:lnTo>
                  <a:pt x="1241" y="2231"/>
                </a:lnTo>
                <a:lnTo>
                  <a:pt x="1241" y="2232"/>
                </a:lnTo>
                <a:lnTo>
                  <a:pt x="1240" y="2233"/>
                </a:lnTo>
                <a:lnTo>
                  <a:pt x="1240" y="2235"/>
                </a:lnTo>
                <a:lnTo>
                  <a:pt x="1239" y="2236"/>
                </a:lnTo>
                <a:lnTo>
                  <a:pt x="1237" y="2237"/>
                </a:lnTo>
                <a:lnTo>
                  <a:pt x="1237" y="2238"/>
                </a:lnTo>
                <a:lnTo>
                  <a:pt x="1236" y="2240"/>
                </a:lnTo>
                <a:lnTo>
                  <a:pt x="1235" y="2241"/>
                </a:lnTo>
                <a:lnTo>
                  <a:pt x="1234" y="2242"/>
                </a:lnTo>
                <a:lnTo>
                  <a:pt x="1232" y="2244"/>
                </a:lnTo>
                <a:lnTo>
                  <a:pt x="1231" y="2246"/>
                </a:lnTo>
                <a:lnTo>
                  <a:pt x="1228" y="2247"/>
                </a:lnTo>
                <a:lnTo>
                  <a:pt x="1227" y="2249"/>
                </a:lnTo>
                <a:lnTo>
                  <a:pt x="1226" y="2250"/>
                </a:lnTo>
                <a:lnTo>
                  <a:pt x="1223" y="2251"/>
                </a:lnTo>
                <a:lnTo>
                  <a:pt x="1222" y="2253"/>
                </a:lnTo>
                <a:lnTo>
                  <a:pt x="1219" y="2254"/>
                </a:lnTo>
                <a:lnTo>
                  <a:pt x="1218" y="2255"/>
                </a:lnTo>
                <a:lnTo>
                  <a:pt x="1215" y="2257"/>
                </a:lnTo>
                <a:lnTo>
                  <a:pt x="1214" y="2258"/>
                </a:lnTo>
                <a:lnTo>
                  <a:pt x="1212" y="2259"/>
                </a:lnTo>
                <a:lnTo>
                  <a:pt x="1209" y="2260"/>
                </a:lnTo>
                <a:lnTo>
                  <a:pt x="1206" y="2262"/>
                </a:lnTo>
                <a:lnTo>
                  <a:pt x="1204" y="2262"/>
                </a:lnTo>
                <a:lnTo>
                  <a:pt x="1201" y="2263"/>
                </a:lnTo>
                <a:lnTo>
                  <a:pt x="1200" y="2264"/>
                </a:lnTo>
                <a:lnTo>
                  <a:pt x="1197" y="2266"/>
                </a:lnTo>
                <a:lnTo>
                  <a:pt x="1195" y="2266"/>
                </a:lnTo>
                <a:lnTo>
                  <a:pt x="1192" y="2267"/>
                </a:lnTo>
                <a:lnTo>
                  <a:pt x="1190" y="2268"/>
                </a:lnTo>
                <a:lnTo>
                  <a:pt x="1187" y="2268"/>
                </a:lnTo>
                <a:lnTo>
                  <a:pt x="1186" y="2270"/>
                </a:lnTo>
                <a:lnTo>
                  <a:pt x="1183" y="2270"/>
                </a:lnTo>
                <a:lnTo>
                  <a:pt x="1180" y="2270"/>
                </a:lnTo>
                <a:lnTo>
                  <a:pt x="1178" y="2271"/>
                </a:lnTo>
                <a:lnTo>
                  <a:pt x="1177" y="2271"/>
                </a:lnTo>
                <a:lnTo>
                  <a:pt x="1174" y="2271"/>
                </a:lnTo>
                <a:lnTo>
                  <a:pt x="1171" y="2271"/>
                </a:lnTo>
                <a:lnTo>
                  <a:pt x="1170" y="2271"/>
                </a:lnTo>
                <a:lnTo>
                  <a:pt x="1167" y="2271"/>
                </a:lnTo>
                <a:lnTo>
                  <a:pt x="1166" y="2271"/>
                </a:lnTo>
                <a:lnTo>
                  <a:pt x="1164" y="2271"/>
                </a:lnTo>
                <a:lnTo>
                  <a:pt x="1162" y="2271"/>
                </a:lnTo>
                <a:lnTo>
                  <a:pt x="1161" y="2271"/>
                </a:lnTo>
                <a:lnTo>
                  <a:pt x="1158" y="2271"/>
                </a:lnTo>
                <a:lnTo>
                  <a:pt x="1157" y="2271"/>
                </a:lnTo>
                <a:lnTo>
                  <a:pt x="1156" y="2270"/>
                </a:lnTo>
                <a:lnTo>
                  <a:pt x="1155" y="2270"/>
                </a:lnTo>
                <a:lnTo>
                  <a:pt x="1153" y="2268"/>
                </a:lnTo>
                <a:lnTo>
                  <a:pt x="1152" y="2268"/>
                </a:lnTo>
                <a:lnTo>
                  <a:pt x="1151" y="2267"/>
                </a:lnTo>
                <a:lnTo>
                  <a:pt x="1149" y="2267"/>
                </a:lnTo>
                <a:lnTo>
                  <a:pt x="1149" y="2266"/>
                </a:lnTo>
                <a:lnTo>
                  <a:pt x="1148" y="2264"/>
                </a:lnTo>
                <a:lnTo>
                  <a:pt x="1148" y="2264"/>
                </a:lnTo>
                <a:lnTo>
                  <a:pt x="1147" y="2263"/>
                </a:lnTo>
                <a:close/>
                <a:moveTo>
                  <a:pt x="1241" y="2220"/>
                </a:moveTo>
                <a:lnTo>
                  <a:pt x="1147" y="2263"/>
                </a:lnTo>
                <a:lnTo>
                  <a:pt x="1129" y="2222"/>
                </a:lnTo>
                <a:lnTo>
                  <a:pt x="1113" y="2178"/>
                </a:lnTo>
                <a:lnTo>
                  <a:pt x="1099" y="2131"/>
                </a:lnTo>
                <a:lnTo>
                  <a:pt x="1086" y="2080"/>
                </a:lnTo>
                <a:lnTo>
                  <a:pt x="1075" y="2026"/>
                </a:lnTo>
                <a:lnTo>
                  <a:pt x="1066" y="1970"/>
                </a:lnTo>
                <a:lnTo>
                  <a:pt x="1060" y="1912"/>
                </a:lnTo>
                <a:lnTo>
                  <a:pt x="1053" y="1851"/>
                </a:lnTo>
                <a:lnTo>
                  <a:pt x="1050" y="1789"/>
                </a:lnTo>
                <a:lnTo>
                  <a:pt x="1047" y="1725"/>
                </a:lnTo>
                <a:lnTo>
                  <a:pt x="1046" y="1660"/>
                </a:lnTo>
                <a:lnTo>
                  <a:pt x="1046" y="1594"/>
                </a:lnTo>
                <a:lnTo>
                  <a:pt x="1047" y="1527"/>
                </a:lnTo>
                <a:lnTo>
                  <a:pt x="1050" y="1459"/>
                </a:lnTo>
                <a:lnTo>
                  <a:pt x="1053" y="1391"/>
                </a:lnTo>
                <a:lnTo>
                  <a:pt x="1059" y="1323"/>
                </a:lnTo>
                <a:lnTo>
                  <a:pt x="1065" y="1256"/>
                </a:lnTo>
                <a:lnTo>
                  <a:pt x="1072" y="1187"/>
                </a:lnTo>
                <a:lnTo>
                  <a:pt x="1079" y="1121"/>
                </a:lnTo>
                <a:lnTo>
                  <a:pt x="1088" y="1055"/>
                </a:lnTo>
                <a:lnTo>
                  <a:pt x="1099" y="990"/>
                </a:lnTo>
                <a:lnTo>
                  <a:pt x="1109" y="927"/>
                </a:lnTo>
                <a:lnTo>
                  <a:pt x="1121" y="864"/>
                </a:lnTo>
                <a:lnTo>
                  <a:pt x="1134" y="805"/>
                </a:lnTo>
                <a:lnTo>
                  <a:pt x="1147" y="746"/>
                </a:lnTo>
                <a:lnTo>
                  <a:pt x="1160" y="692"/>
                </a:lnTo>
                <a:lnTo>
                  <a:pt x="1174" y="639"/>
                </a:lnTo>
                <a:lnTo>
                  <a:pt x="1188" y="588"/>
                </a:lnTo>
                <a:lnTo>
                  <a:pt x="1204" y="542"/>
                </a:lnTo>
                <a:lnTo>
                  <a:pt x="1219" y="499"/>
                </a:lnTo>
                <a:lnTo>
                  <a:pt x="1236" y="459"/>
                </a:lnTo>
                <a:lnTo>
                  <a:pt x="1253" y="422"/>
                </a:lnTo>
                <a:lnTo>
                  <a:pt x="1345" y="404"/>
                </a:lnTo>
                <a:lnTo>
                  <a:pt x="1330" y="438"/>
                </a:lnTo>
                <a:lnTo>
                  <a:pt x="1314" y="477"/>
                </a:lnTo>
                <a:lnTo>
                  <a:pt x="1298" y="520"/>
                </a:lnTo>
                <a:lnTo>
                  <a:pt x="1284" y="565"/>
                </a:lnTo>
                <a:lnTo>
                  <a:pt x="1270" y="614"/>
                </a:lnTo>
                <a:lnTo>
                  <a:pt x="1256" y="666"/>
                </a:lnTo>
                <a:lnTo>
                  <a:pt x="1243" y="721"/>
                </a:lnTo>
                <a:lnTo>
                  <a:pt x="1230" y="778"/>
                </a:lnTo>
                <a:lnTo>
                  <a:pt x="1217" y="837"/>
                </a:lnTo>
                <a:lnTo>
                  <a:pt x="1206" y="898"/>
                </a:lnTo>
                <a:lnTo>
                  <a:pt x="1195" y="962"/>
                </a:lnTo>
                <a:lnTo>
                  <a:pt x="1186" y="1025"/>
                </a:lnTo>
                <a:lnTo>
                  <a:pt x="1177" y="1091"/>
                </a:lnTo>
                <a:lnTo>
                  <a:pt x="1169" y="1157"/>
                </a:lnTo>
                <a:lnTo>
                  <a:pt x="1161" y="1225"/>
                </a:lnTo>
                <a:lnTo>
                  <a:pt x="1155" y="1292"/>
                </a:lnTo>
                <a:lnTo>
                  <a:pt x="1151" y="1360"/>
                </a:lnTo>
                <a:lnTo>
                  <a:pt x="1147" y="1427"/>
                </a:lnTo>
                <a:lnTo>
                  <a:pt x="1144" y="1494"/>
                </a:lnTo>
                <a:lnTo>
                  <a:pt x="1143" y="1562"/>
                </a:lnTo>
                <a:lnTo>
                  <a:pt x="1143" y="1627"/>
                </a:lnTo>
                <a:lnTo>
                  <a:pt x="1144" y="1691"/>
                </a:lnTo>
                <a:lnTo>
                  <a:pt x="1147" y="1755"/>
                </a:lnTo>
                <a:lnTo>
                  <a:pt x="1151" y="1817"/>
                </a:lnTo>
                <a:lnTo>
                  <a:pt x="1156" y="1877"/>
                </a:lnTo>
                <a:lnTo>
                  <a:pt x="1164" y="1934"/>
                </a:lnTo>
                <a:lnTo>
                  <a:pt x="1173" y="1990"/>
                </a:lnTo>
                <a:lnTo>
                  <a:pt x="1183" y="2041"/>
                </a:lnTo>
                <a:lnTo>
                  <a:pt x="1195" y="2092"/>
                </a:lnTo>
                <a:lnTo>
                  <a:pt x="1209" y="2139"/>
                </a:lnTo>
                <a:lnTo>
                  <a:pt x="1225" y="2181"/>
                </a:lnTo>
                <a:lnTo>
                  <a:pt x="1241" y="2220"/>
                </a:lnTo>
                <a:close/>
                <a:moveTo>
                  <a:pt x="1345" y="404"/>
                </a:moveTo>
                <a:lnTo>
                  <a:pt x="1253" y="422"/>
                </a:lnTo>
                <a:lnTo>
                  <a:pt x="1270" y="389"/>
                </a:lnTo>
                <a:lnTo>
                  <a:pt x="1287" y="360"/>
                </a:lnTo>
                <a:lnTo>
                  <a:pt x="1305" y="336"/>
                </a:lnTo>
                <a:lnTo>
                  <a:pt x="1324" y="312"/>
                </a:lnTo>
                <a:lnTo>
                  <a:pt x="1345" y="293"/>
                </a:lnTo>
                <a:lnTo>
                  <a:pt x="1370" y="273"/>
                </a:lnTo>
                <a:lnTo>
                  <a:pt x="1400" y="258"/>
                </a:lnTo>
                <a:lnTo>
                  <a:pt x="1432" y="245"/>
                </a:lnTo>
                <a:lnTo>
                  <a:pt x="1462" y="240"/>
                </a:lnTo>
                <a:lnTo>
                  <a:pt x="1486" y="240"/>
                </a:lnTo>
                <a:lnTo>
                  <a:pt x="1506" y="244"/>
                </a:lnTo>
                <a:lnTo>
                  <a:pt x="1521" y="249"/>
                </a:lnTo>
                <a:lnTo>
                  <a:pt x="1536" y="258"/>
                </a:lnTo>
                <a:lnTo>
                  <a:pt x="1547" y="268"/>
                </a:lnTo>
                <a:lnTo>
                  <a:pt x="1558" y="280"/>
                </a:lnTo>
                <a:lnTo>
                  <a:pt x="1567" y="293"/>
                </a:lnTo>
                <a:lnTo>
                  <a:pt x="1573" y="308"/>
                </a:lnTo>
                <a:lnTo>
                  <a:pt x="1580" y="324"/>
                </a:lnTo>
                <a:lnTo>
                  <a:pt x="1584" y="341"/>
                </a:lnTo>
                <a:lnTo>
                  <a:pt x="1586" y="358"/>
                </a:lnTo>
                <a:lnTo>
                  <a:pt x="1587" y="377"/>
                </a:lnTo>
                <a:lnTo>
                  <a:pt x="1586" y="395"/>
                </a:lnTo>
                <a:lnTo>
                  <a:pt x="1584" y="415"/>
                </a:lnTo>
                <a:lnTo>
                  <a:pt x="1578" y="434"/>
                </a:lnTo>
                <a:lnTo>
                  <a:pt x="1572" y="455"/>
                </a:lnTo>
                <a:lnTo>
                  <a:pt x="1562" y="474"/>
                </a:lnTo>
                <a:lnTo>
                  <a:pt x="1550" y="495"/>
                </a:lnTo>
                <a:lnTo>
                  <a:pt x="1533" y="514"/>
                </a:lnTo>
                <a:lnTo>
                  <a:pt x="1514" y="535"/>
                </a:lnTo>
                <a:lnTo>
                  <a:pt x="1489" y="555"/>
                </a:lnTo>
                <a:lnTo>
                  <a:pt x="1460" y="573"/>
                </a:lnTo>
                <a:lnTo>
                  <a:pt x="1427" y="590"/>
                </a:lnTo>
                <a:lnTo>
                  <a:pt x="1407" y="549"/>
                </a:lnTo>
                <a:lnTo>
                  <a:pt x="1419" y="543"/>
                </a:lnTo>
                <a:lnTo>
                  <a:pt x="1431" y="535"/>
                </a:lnTo>
                <a:lnTo>
                  <a:pt x="1441" y="526"/>
                </a:lnTo>
                <a:lnTo>
                  <a:pt x="1453" y="516"/>
                </a:lnTo>
                <a:lnTo>
                  <a:pt x="1462" y="504"/>
                </a:lnTo>
                <a:lnTo>
                  <a:pt x="1471" y="490"/>
                </a:lnTo>
                <a:lnTo>
                  <a:pt x="1477" y="474"/>
                </a:lnTo>
                <a:lnTo>
                  <a:pt x="1484" y="459"/>
                </a:lnTo>
                <a:lnTo>
                  <a:pt x="1488" y="443"/>
                </a:lnTo>
                <a:lnTo>
                  <a:pt x="1490" y="426"/>
                </a:lnTo>
                <a:lnTo>
                  <a:pt x="1490" y="409"/>
                </a:lnTo>
                <a:lnTo>
                  <a:pt x="1490" y="394"/>
                </a:lnTo>
                <a:lnTo>
                  <a:pt x="1488" y="378"/>
                </a:lnTo>
                <a:lnTo>
                  <a:pt x="1484" y="363"/>
                </a:lnTo>
                <a:lnTo>
                  <a:pt x="1479" y="350"/>
                </a:lnTo>
                <a:lnTo>
                  <a:pt x="1472" y="337"/>
                </a:lnTo>
                <a:lnTo>
                  <a:pt x="1464" y="325"/>
                </a:lnTo>
                <a:lnTo>
                  <a:pt x="1457" y="316"/>
                </a:lnTo>
                <a:lnTo>
                  <a:pt x="1447" y="308"/>
                </a:lnTo>
                <a:lnTo>
                  <a:pt x="1438" y="303"/>
                </a:lnTo>
                <a:lnTo>
                  <a:pt x="1431" y="299"/>
                </a:lnTo>
                <a:lnTo>
                  <a:pt x="1423" y="298"/>
                </a:lnTo>
                <a:lnTo>
                  <a:pt x="1420" y="298"/>
                </a:lnTo>
                <a:lnTo>
                  <a:pt x="1422" y="298"/>
                </a:lnTo>
                <a:lnTo>
                  <a:pt x="1423" y="297"/>
                </a:lnTo>
                <a:lnTo>
                  <a:pt x="1422" y="298"/>
                </a:lnTo>
                <a:lnTo>
                  <a:pt x="1415" y="303"/>
                </a:lnTo>
                <a:lnTo>
                  <a:pt x="1403" y="314"/>
                </a:lnTo>
                <a:lnTo>
                  <a:pt x="1390" y="329"/>
                </a:lnTo>
                <a:lnTo>
                  <a:pt x="1376" y="350"/>
                </a:lnTo>
                <a:lnTo>
                  <a:pt x="1361" y="374"/>
                </a:lnTo>
                <a:lnTo>
                  <a:pt x="1345" y="404"/>
                </a:lnTo>
                <a:close/>
                <a:moveTo>
                  <a:pt x="1407" y="549"/>
                </a:moveTo>
                <a:lnTo>
                  <a:pt x="1427" y="590"/>
                </a:lnTo>
                <a:lnTo>
                  <a:pt x="1400" y="601"/>
                </a:lnTo>
                <a:lnTo>
                  <a:pt x="1372" y="613"/>
                </a:lnTo>
                <a:lnTo>
                  <a:pt x="1345" y="623"/>
                </a:lnTo>
                <a:lnTo>
                  <a:pt x="1317" y="632"/>
                </a:lnTo>
                <a:lnTo>
                  <a:pt x="1289" y="640"/>
                </a:lnTo>
                <a:lnTo>
                  <a:pt x="1261" y="647"/>
                </a:lnTo>
                <a:lnTo>
                  <a:pt x="1234" y="653"/>
                </a:lnTo>
                <a:lnTo>
                  <a:pt x="1205" y="657"/>
                </a:lnTo>
                <a:lnTo>
                  <a:pt x="1178" y="661"/>
                </a:lnTo>
                <a:lnTo>
                  <a:pt x="1151" y="664"/>
                </a:lnTo>
                <a:lnTo>
                  <a:pt x="1123" y="664"/>
                </a:lnTo>
                <a:lnTo>
                  <a:pt x="1097" y="664"/>
                </a:lnTo>
                <a:lnTo>
                  <a:pt x="1072" y="661"/>
                </a:lnTo>
                <a:lnTo>
                  <a:pt x="1046" y="658"/>
                </a:lnTo>
                <a:lnTo>
                  <a:pt x="1021" y="653"/>
                </a:lnTo>
                <a:lnTo>
                  <a:pt x="996" y="648"/>
                </a:lnTo>
                <a:lnTo>
                  <a:pt x="972" y="640"/>
                </a:lnTo>
                <a:lnTo>
                  <a:pt x="948" y="631"/>
                </a:lnTo>
                <a:lnTo>
                  <a:pt x="925" y="621"/>
                </a:lnTo>
                <a:lnTo>
                  <a:pt x="903" y="608"/>
                </a:lnTo>
                <a:lnTo>
                  <a:pt x="881" y="595"/>
                </a:lnTo>
                <a:lnTo>
                  <a:pt x="859" y="579"/>
                </a:lnTo>
                <a:lnTo>
                  <a:pt x="838" y="562"/>
                </a:lnTo>
                <a:lnTo>
                  <a:pt x="818" y="544"/>
                </a:lnTo>
                <a:lnTo>
                  <a:pt x="797" y="524"/>
                </a:lnTo>
                <a:lnTo>
                  <a:pt x="777" y="501"/>
                </a:lnTo>
                <a:lnTo>
                  <a:pt x="759" y="478"/>
                </a:lnTo>
                <a:lnTo>
                  <a:pt x="741" y="452"/>
                </a:lnTo>
                <a:lnTo>
                  <a:pt x="723" y="424"/>
                </a:lnTo>
                <a:lnTo>
                  <a:pt x="706" y="394"/>
                </a:lnTo>
                <a:lnTo>
                  <a:pt x="690" y="363"/>
                </a:lnTo>
                <a:lnTo>
                  <a:pt x="675" y="329"/>
                </a:lnTo>
                <a:lnTo>
                  <a:pt x="770" y="288"/>
                </a:lnTo>
                <a:lnTo>
                  <a:pt x="785" y="320"/>
                </a:lnTo>
                <a:lnTo>
                  <a:pt x="801" y="351"/>
                </a:lnTo>
                <a:lnTo>
                  <a:pt x="818" y="380"/>
                </a:lnTo>
                <a:lnTo>
                  <a:pt x="834" y="407"/>
                </a:lnTo>
                <a:lnTo>
                  <a:pt x="851" y="431"/>
                </a:lnTo>
                <a:lnTo>
                  <a:pt x="869" y="455"/>
                </a:lnTo>
                <a:lnTo>
                  <a:pt x="889" y="476"/>
                </a:lnTo>
                <a:lnTo>
                  <a:pt x="907" y="495"/>
                </a:lnTo>
                <a:lnTo>
                  <a:pt x="926" y="513"/>
                </a:lnTo>
                <a:lnTo>
                  <a:pt x="947" y="529"/>
                </a:lnTo>
                <a:lnTo>
                  <a:pt x="967" y="543"/>
                </a:lnTo>
                <a:lnTo>
                  <a:pt x="987" y="556"/>
                </a:lnTo>
                <a:lnTo>
                  <a:pt x="1008" y="566"/>
                </a:lnTo>
                <a:lnTo>
                  <a:pt x="1029" y="577"/>
                </a:lnTo>
                <a:lnTo>
                  <a:pt x="1050" y="584"/>
                </a:lnTo>
                <a:lnTo>
                  <a:pt x="1072" y="591"/>
                </a:lnTo>
                <a:lnTo>
                  <a:pt x="1092" y="596"/>
                </a:lnTo>
                <a:lnTo>
                  <a:pt x="1113" y="600"/>
                </a:lnTo>
                <a:lnTo>
                  <a:pt x="1135" y="603"/>
                </a:lnTo>
                <a:lnTo>
                  <a:pt x="1156" y="605"/>
                </a:lnTo>
                <a:lnTo>
                  <a:pt x="1177" y="605"/>
                </a:lnTo>
                <a:lnTo>
                  <a:pt x="1199" y="604"/>
                </a:lnTo>
                <a:lnTo>
                  <a:pt x="1219" y="603"/>
                </a:lnTo>
                <a:lnTo>
                  <a:pt x="1240" y="600"/>
                </a:lnTo>
                <a:lnTo>
                  <a:pt x="1261" y="596"/>
                </a:lnTo>
                <a:lnTo>
                  <a:pt x="1282" y="592"/>
                </a:lnTo>
                <a:lnTo>
                  <a:pt x="1302" y="587"/>
                </a:lnTo>
                <a:lnTo>
                  <a:pt x="1323" y="581"/>
                </a:lnTo>
                <a:lnTo>
                  <a:pt x="1344" y="574"/>
                </a:lnTo>
                <a:lnTo>
                  <a:pt x="1365" y="566"/>
                </a:lnTo>
                <a:lnTo>
                  <a:pt x="1385" y="559"/>
                </a:lnTo>
                <a:lnTo>
                  <a:pt x="1407" y="549"/>
                </a:lnTo>
                <a:close/>
                <a:moveTo>
                  <a:pt x="770" y="288"/>
                </a:moveTo>
                <a:lnTo>
                  <a:pt x="675" y="329"/>
                </a:lnTo>
                <a:lnTo>
                  <a:pt x="661" y="295"/>
                </a:lnTo>
                <a:lnTo>
                  <a:pt x="650" y="263"/>
                </a:lnTo>
                <a:lnTo>
                  <a:pt x="644" y="233"/>
                </a:lnTo>
                <a:lnTo>
                  <a:pt x="640" y="206"/>
                </a:lnTo>
                <a:lnTo>
                  <a:pt x="639" y="179"/>
                </a:lnTo>
                <a:lnTo>
                  <a:pt x="641" y="155"/>
                </a:lnTo>
                <a:lnTo>
                  <a:pt x="645" y="132"/>
                </a:lnTo>
                <a:lnTo>
                  <a:pt x="652" y="111"/>
                </a:lnTo>
                <a:lnTo>
                  <a:pt x="661" y="92"/>
                </a:lnTo>
                <a:lnTo>
                  <a:pt x="674" y="74"/>
                </a:lnTo>
                <a:lnTo>
                  <a:pt x="690" y="56"/>
                </a:lnTo>
                <a:lnTo>
                  <a:pt x="713" y="37"/>
                </a:lnTo>
                <a:lnTo>
                  <a:pt x="738" y="22"/>
                </a:lnTo>
                <a:lnTo>
                  <a:pt x="768" y="9"/>
                </a:lnTo>
                <a:lnTo>
                  <a:pt x="798" y="2"/>
                </a:lnTo>
                <a:lnTo>
                  <a:pt x="823" y="0"/>
                </a:lnTo>
                <a:lnTo>
                  <a:pt x="845" y="0"/>
                </a:lnTo>
                <a:lnTo>
                  <a:pt x="865" y="4"/>
                </a:lnTo>
                <a:lnTo>
                  <a:pt x="884" y="10"/>
                </a:lnTo>
                <a:lnTo>
                  <a:pt x="900" y="18"/>
                </a:lnTo>
                <a:lnTo>
                  <a:pt x="916" y="28"/>
                </a:lnTo>
                <a:lnTo>
                  <a:pt x="930" y="40"/>
                </a:lnTo>
                <a:lnTo>
                  <a:pt x="943" y="56"/>
                </a:lnTo>
                <a:lnTo>
                  <a:pt x="955" y="72"/>
                </a:lnTo>
                <a:lnTo>
                  <a:pt x="964" y="91"/>
                </a:lnTo>
                <a:lnTo>
                  <a:pt x="972" y="113"/>
                </a:lnTo>
                <a:lnTo>
                  <a:pt x="977" y="136"/>
                </a:lnTo>
                <a:lnTo>
                  <a:pt x="981" y="161"/>
                </a:lnTo>
                <a:lnTo>
                  <a:pt x="981" y="189"/>
                </a:lnTo>
                <a:lnTo>
                  <a:pt x="980" y="219"/>
                </a:lnTo>
                <a:lnTo>
                  <a:pt x="974" y="251"/>
                </a:lnTo>
                <a:lnTo>
                  <a:pt x="967" y="285"/>
                </a:lnTo>
                <a:lnTo>
                  <a:pt x="871" y="311"/>
                </a:lnTo>
                <a:lnTo>
                  <a:pt x="878" y="279"/>
                </a:lnTo>
                <a:lnTo>
                  <a:pt x="882" y="249"/>
                </a:lnTo>
                <a:lnTo>
                  <a:pt x="885" y="221"/>
                </a:lnTo>
                <a:lnTo>
                  <a:pt x="884" y="196"/>
                </a:lnTo>
                <a:lnTo>
                  <a:pt x="881" y="172"/>
                </a:lnTo>
                <a:lnTo>
                  <a:pt x="876" y="152"/>
                </a:lnTo>
                <a:lnTo>
                  <a:pt x="869" y="132"/>
                </a:lnTo>
                <a:lnTo>
                  <a:pt x="860" y="115"/>
                </a:lnTo>
                <a:lnTo>
                  <a:pt x="851" y="101"/>
                </a:lnTo>
                <a:lnTo>
                  <a:pt x="840" y="89"/>
                </a:lnTo>
                <a:lnTo>
                  <a:pt x="828" y="79"/>
                </a:lnTo>
                <a:lnTo>
                  <a:pt x="816" y="70"/>
                </a:lnTo>
                <a:lnTo>
                  <a:pt x="803" y="65"/>
                </a:lnTo>
                <a:lnTo>
                  <a:pt x="792" y="61"/>
                </a:lnTo>
                <a:lnTo>
                  <a:pt x="781" y="58"/>
                </a:lnTo>
                <a:lnTo>
                  <a:pt x="772" y="58"/>
                </a:lnTo>
                <a:lnTo>
                  <a:pt x="767" y="58"/>
                </a:lnTo>
                <a:lnTo>
                  <a:pt x="767" y="59"/>
                </a:lnTo>
                <a:lnTo>
                  <a:pt x="768" y="58"/>
                </a:lnTo>
                <a:lnTo>
                  <a:pt x="768" y="58"/>
                </a:lnTo>
                <a:lnTo>
                  <a:pt x="764" y="61"/>
                </a:lnTo>
                <a:lnTo>
                  <a:pt x="759" y="67"/>
                </a:lnTo>
                <a:lnTo>
                  <a:pt x="753" y="78"/>
                </a:lnTo>
                <a:lnTo>
                  <a:pt x="746" y="91"/>
                </a:lnTo>
                <a:lnTo>
                  <a:pt x="741" y="106"/>
                </a:lnTo>
                <a:lnTo>
                  <a:pt x="737" y="126"/>
                </a:lnTo>
                <a:lnTo>
                  <a:pt x="736" y="146"/>
                </a:lnTo>
                <a:lnTo>
                  <a:pt x="737" y="171"/>
                </a:lnTo>
                <a:lnTo>
                  <a:pt x="740" y="197"/>
                </a:lnTo>
                <a:lnTo>
                  <a:pt x="746" y="224"/>
                </a:lnTo>
                <a:lnTo>
                  <a:pt x="757" y="255"/>
                </a:lnTo>
                <a:lnTo>
                  <a:pt x="770" y="288"/>
                </a:lnTo>
                <a:close/>
                <a:moveTo>
                  <a:pt x="871" y="311"/>
                </a:moveTo>
                <a:lnTo>
                  <a:pt x="967" y="285"/>
                </a:lnTo>
                <a:lnTo>
                  <a:pt x="955" y="320"/>
                </a:lnTo>
                <a:lnTo>
                  <a:pt x="943" y="354"/>
                </a:lnTo>
                <a:lnTo>
                  <a:pt x="929" y="385"/>
                </a:lnTo>
                <a:lnTo>
                  <a:pt x="915" y="416"/>
                </a:lnTo>
                <a:lnTo>
                  <a:pt x="898" y="444"/>
                </a:lnTo>
                <a:lnTo>
                  <a:pt x="880" y="473"/>
                </a:lnTo>
                <a:lnTo>
                  <a:pt x="859" y="500"/>
                </a:lnTo>
                <a:lnTo>
                  <a:pt x="838" y="525"/>
                </a:lnTo>
                <a:lnTo>
                  <a:pt x="815" y="549"/>
                </a:lnTo>
                <a:lnTo>
                  <a:pt x="790" y="571"/>
                </a:lnTo>
                <a:lnTo>
                  <a:pt x="764" y="594"/>
                </a:lnTo>
                <a:lnTo>
                  <a:pt x="737" y="614"/>
                </a:lnTo>
                <a:lnTo>
                  <a:pt x="707" y="632"/>
                </a:lnTo>
                <a:lnTo>
                  <a:pt x="676" y="649"/>
                </a:lnTo>
                <a:lnTo>
                  <a:pt x="644" y="665"/>
                </a:lnTo>
                <a:lnTo>
                  <a:pt x="611" y="678"/>
                </a:lnTo>
                <a:lnTo>
                  <a:pt x="578" y="688"/>
                </a:lnTo>
                <a:lnTo>
                  <a:pt x="544" y="696"/>
                </a:lnTo>
                <a:lnTo>
                  <a:pt x="512" y="702"/>
                </a:lnTo>
                <a:lnTo>
                  <a:pt x="478" y="706"/>
                </a:lnTo>
                <a:lnTo>
                  <a:pt x="447" y="708"/>
                </a:lnTo>
                <a:lnTo>
                  <a:pt x="414" y="708"/>
                </a:lnTo>
                <a:lnTo>
                  <a:pt x="383" y="705"/>
                </a:lnTo>
                <a:lnTo>
                  <a:pt x="352" y="700"/>
                </a:lnTo>
                <a:lnTo>
                  <a:pt x="321" y="693"/>
                </a:lnTo>
                <a:lnTo>
                  <a:pt x="291" y="686"/>
                </a:lnTo>
                <a:lnTo>
                  <a:pt x="261" y="675"/>
                </a:lnTo>
                <a:lnTo>
                  <a:pt x="232" y="664"/>
                </a:lnTo>
                <a:lnTo>
                  <a:pt x="202" y="649"/>
                </a:lnTo>
                <a:lnTo>
                  <a:pt x="173" y="632"/>
                </a:lnTo>
                <a:lnTo>
                  <a:pt x="145" y="614"/>
                </a:lnTo>
                <a:lnTo>
                  <a:pt x="116" y="595"/>
                </a:lnTo>
                <a:lnTo>
                  <a:pt x="204" y="544"/>
                </a:lnTo>
                <a:lnTo>
                  <a:pt x="230" y="564"/>
                </a:lnTo>
                <a:lnTo>
                  <a:pt x="258" y="581"/>
                </a:lnTo>
                <a:lnTo>
                  <a:pt x="285" y="596"/>
                </a:lnTo>
                <a:lnTo>
                  <a:pt x="312" y="609"/>
                </a:lnTo>
                <a:lnTo>
                  <a:pt x="339" y="621"/>
                </a:lnTo>
                <a:lnTo>
                  <a:pt x="368" y="630"/>
                </a:lnTo>
                <a:lnTo>
                  <a:pt x="394" y="636"/>
                </a:lnTo>
                <a:lnTo>
                  <a:pt x="421" y="643"/>
                </a:lnTo>
                <a:lnTo>
                  <a:pt x="448" y="647"/>
                </a:lnTo>
                <a:lnTo>
                  <a:pt x="473" y="648"/>
                </a:lnTo>
                <a:lnTo>
                  <a:pt x="499" y="648"/>
                </a:lnTo>
                <a:lnTo>
                  <a:pt x="522" y="648"/>
                </a:lnTo>
                <a:lnTo>
                  <a:pt x="545" y="644"/>
                </a:lnTo>
                <a:lnTo>
                  <a:pt x="567" y="640"/>
                </a:lnTo>
                <a:lnTo>
                  <a:pt x="588" y="635"/>
                </a:lnTo>
                <a:lnTo>
                  <a:pt x="609" y="630"/>
                </a:lnTo>
                <a:lnTo>
                  <a:pt x="627" y="622"/>
                </a:lnTo>
                <a:lnTo>
                  <a:pt x="646" y="613"/>
                </a:lnTo>
                <a:lnTo>
                  <a:pt x="665" y="603"/>
                </a:lnTo>
                <a:lnTo>
                  <a:pt x="683" y="591"/>
                </a:lnTo>
                <a:lnTo>
                  <a:pt x="702" y="578"/>
                </a:lnTo>
                <a:lnTo>
                  <a:pt x="720" y="562"/>
                </a:lnTo>
                <a:lnTo>
                  <a:pt x="738" y="546"/>
                </a:lnTo>
                <a:lnTo>
                  <a:pt x="757" y="526"/>
                </a:lnTo>
                <a:lnTo>
                  <a:pt x="775" y="505"/>
                </a:lnTo>
                <a:lnTo>
                  <a:pt x="792" y="482"/>
                </a:lnTo>
                <a:lnTo>
                  <a:pt x="807" y="457"/>
                </a:lnTo>
                <a:lnTo>
                  <a:pt x="823" y="431"/>
                </a:lnTo>
                <a:lnTo>
                  <a:pt x="836" y="404"/>
                </a:lnTo>
                <a:lnTo>
                  <a:pt x="849" y="374"/>
                </a:lnTo>
                <a:lnTo>
                  <a:pt x="860" y="343"/>
                </a:lnTo>
                <a:lnTo>
                  <a:pt x="871" y="311"/>
                </a:lnTo>
                <a:close/>
                <a:moveTo>
                  <a:pt x="204" y="544"/>
                </a:moveTo>
                <a:lnTo>
                  <a:pt x="116" y="595"/>
                </a:lnTo>
                <a:lnTo>
                  <a:pt x="90" y="574"/>
                </a:lnTo>
                <a:lnTo>
                  <a:pt x="68" y="552"/>
                </a:lnTo>
                <a:lnTo>
                  <a:pt x="49" y="531"/>
                </a:lnTo>
                <a:lnTo>
                  <a:pt x="33" y="511"/>
                </a:lnTo>
                <a:lnTo>
                  <a:pt x="20" y="491"/>
                </a:lnTo>
                <a:lnTo>
                  <a:pt x="11" y="470"/>
                </a:lnTo>
                <a:lnTo>
                  <a:pt x="3" y="451"/>
                </a:lnTo>
                <a:lnTo>
                  <a:pt x="0" y="431"/>
                </a:lnTo>
                <a:lnTo>
                  <a:pt x="0" y="413"/>
                </a:lnTo>
                <a:lnTo>
                  <a:pt x="1" y="395"/>
                </a:lnTo>
                <a:lnTo>
                  <a:pt x="5" y="378"/>
                </a:lnTo>
                <a:lnTo>
                  <a:pt x="13" y="361"/>
                </a:lnTo>
                <a:lnTo>
                  <a:pt x="23" y="345"/>
                </a:lnTo>
                <a:lnTo>
                  <a:pt x="37" y="328"/>
                </a:lnTo>
                <a:lnTo>
                  <a:pt x="58" y="311"/>
                </a:lnTo>
                <a:lnTo>
                  <a:pt x="84" y="295"/>
                </a:lnTo>
                <a:lnTo>
                  <a:pt x="112" y="282"/>
                </a:lnTo>
                <a:lnTo>
                  <a:pt x="141" y="273"/>
                </a:lnTo>
                <a:lnTo>
                  <a:pt x="168" y="269"/>
                </a:lnTo>
                <a:lnTo>
                  <a:pt x="193" y="269"/>
                </a:lnTo>
                <a:lnTo>
                  <a:pt x="216" y="271"/>
                </a:lnTo>
                <a:lnTo>
                  <a:pt x="238" y="276"/>
                </a:lnTo>
                <a:lnTo>
                  <a:pt x="260" y="282"/>
                </a:lnTo>
                <a:lnTo>
                  <a:pt x="283" y="291"/>
                </a:lnTo>
                <a:lnTo>
                  <a:pt x="305" y="303"/>
                </a:lnTo>
                <a:lnTo>
                  <a:pt x="326" y="317"/>
                </a:lnTo>
                <a:lnTo>
                  <a:pt x="348" y="334"/>
                </a:lnTo>
                <a:lnTo>
                  <a:pt x="370" y="355"/>
                </a:lnTo>
                <a:lnTo>
                  <a:pt x="391" y="377"/>
                </a:lnTo>
                <a:lnTo>
                  <a:pt x="410" y="403"/>
                </a:lnTo>
                <a:lnTo>
                  <a:pt x="431" y="433"/>
                </a:lnTo>
                <a:lnTo>
                  <a:pt x="449" y="464"/>
                </a:lnTo>
                <a:lnTo>
                  <a:pt x="356" y="508"/>
                </a:lnTo>
                <a:lnTo>
                  <a:pt x="338" y="477"/>
                </a:lnTo>
                <a:lnTo>
                  <a:pt x="318" y="448"/>
                </a:lnTo>
                <a:lnTo>
                  <a:pt x="299" y="424"/>
                </a:lnTo>
                <a:lnTo>
                  <a:pt x="280" y="403"/>
                </a:lnTo>
                <a:lnTo>
                  <a:pt x="259" y="384"/>
                </a:lnTo>
                <a:lnTo>
                  <a:pt x="239" y="368"/>
                </a:lnTo>
                <a:lnTo>
                  <a:pt x="220" y="355"/>
                </a:lnTo>
                <a:lnTo>
                  <a:pt x="200" y="345"/>
                </a:lnTo>
                <a:lnTo>
                  <a:pt x="182" y="338"/>
                </a:lnTo>
                <a:lnTo>
                  <a:pt x="166" y="332"/>
                </a:lnTo>
                <a:lnTo>
                  <a:pt x="149" y="329"/>
                </a:lnTo>
                <a:lnTo>
                  <a:pt x="136" y="328"/>
                </a:lnTo>
                <a:lnTo>
                  <a:pt x="125" y="328"/>
                </a:lnTo>
                <a:lnTo>
                  <a:pt x="118" y="329"/>
                </a:lnTo>
                <a:lnTo>
                  <a:pt x="116" y="330"/>
                </a:lnTo>
                <a:lnTo>
                  <a:pt x="116" y="330"/>
                </a:lnTo>
                <a:lnTo>
                  <a:pt x="116" y="330"/>
                </a:lnTo>
                <a:lnTo>
                  <a:pt x="114" y="332"/>
                </a:lnTo>
                <a:lnTo>
                  <a:pt x="108" y="337"/>
                </a:lnTo>
                <a:lnTo>
                  <a:pt x="105" y="345"/>
                </a:lnTo>
                <a:lnTo>
                  <a:pt x="99" y="355"/>
                </a:lnTo>
                <a:lnTo>
                  <a:pt x="97" y="367"/>
                </a:lnTo>
                <a:lnTo>
                  <a:pt x="96" y="381"/>
                </a:lnTo>
                <a:lnTo>
                  <a:pt x="97" y="396"/>
                </a:lnTo>
                <a:lnTo>
                  <a:pt x="99" y="412"/>
                </a:lnTo>
                <a:lnTo>
                  <a:pt x="106" y="429"/>
                </a:lnTo>
                <a:lnTo>
                  <a:pt x="115" y="447"/>
                </a:lnTo>
                <a:lnTo>
                  <a:pt x="125" y="466"/>
                </a:lnTo>
                <a:lnTo>
                  <a:pt x="141" y="485"/>
                </a:lnTo>
                <a:lnTo>
                  <a:pt x="158" y="504"/>
                </a:lnTo>
                <a:lnTo>
                  <a:pt x="180" y="525"/>
                </a:lnTo>
                <a:lnTo>
                  <a:pt x="204" y="544"/>
                </a:lnTo>
                <a:close/>
                <a:moveTo>
                  <a:pt x="356" y="508"/>
                </a:moveTo>
                <a:lnTo>
                  <a:pt x="449" y="464"/>
                </a:lnTo>
                <a:lnTo>
                  <a:pt x="469" y="500"/>
                </a:lnTo>
                <a:lnTo>
                  <a:pt x="487" y="539"/>
                </a:lnTo>
                <a:lnTo>
                  <a:pt x="504" y="582"/>
                </a:lnTo>
                <a:lnTo>
                  <a:pt x="521" y="627"/>
                </a:lnTo>
                <a:lnTo>
                  <a:pt x="538" y="675"/>
                </a:lnTo>
                <a:lnTo>
                  <a:pt x="554" y="726"/>
                </a:lnTo>
                <a:lnTo>
                  <a:pt x="570" y="779"/>
                </a:lnTo>
                <a:lnTo>
                  <a:pt x="584" y="835"/>
                </a:lnTo>
                <a:lnTo>
                  <a:pt x="598" y="892"/>
                </a:lnTo>
                <a:lnTo>
                  <a:pt x="613" y="951"/>
                </a:lnTo>
                <a:lnTo>
                  <a:pt x="624" y="1012"/>
                </a:lnTo>
                <a:lnTo>
                  <a:pt x="636" y="1074"/>
                </a:lnTo>
                <a:lnTo>
                  <a:pt x="646" y="1138"/>
                </a:lnTo>
                <a:lnTo>
                  <a:pt x="657" y="1203"/>
                </a:lnTo>
                <a:lnTo>
                  <a:pt x="665" y="1268"/>
                </a:lnTo>
                <a:lnTo>
                  <a:pt x="672" y="1334"/>
                </a:lnTo>
                <a:lnTo>
                  <a:pt x="679" y="1400"/>
                </a:lnTo>
                <a:lnTo>
                  <a:pt x="684" y="1466"/>
                </a:lnTo>
                <a:lnTo>
                  <a:pt x="688" y="1531"/>
                </a:lnTo>
                <a:lnTo>
                  <a:pt x="689" y="1597"/>
                </a:lnTo>
                <a:lnTo>
                  <a:pt x="690" y="1662"/>
                </a:lnTo>
                <a:lnTo>
                  <a:pt x="689" y="1726"/>
                </a:lnTo>
                <a:lnTo>
                  <a:pt x="688" y="1790"/>
                </a:lnTo>
                <a:lnTo>
                  <a:pt x="684" y="1852"/>
                </a:lnTo>
                <a:lnTo>
                  <a:pt x="678" y="1913"/>
                </a:lnTo>
                <a:lnTo>
                  <a:pt x="671" y="1973"/>
                </a:lnTo>
                <a:lnTo>
                  <a:pt x="662" y="2030"/>
                </a:lnTo>
                <a:lnTo>
                  <a:pt x="650" y="2085"/>
                </a:lnTo>
                <a:lnTo>
                  <a:pt x="637" y="2139"/>
                </a:lnTo>
                <a:lnTo>
                  <a:pt x="622" y="2190"/>
                </a:lnTo>
                <a:lnTo>
                  <a:pt x="605" y="2238"/>
                </a:lnTo>
                <a:lnTo>
                  <a:pt x="585" y="2285"/>
                </a:lnTo>
                <a:lnTo>
                  <a:pt x="492" y="2303"/>
                </a:lnTo>
                <a:lnTo>
                  <a:pt x="510" y="2260"/>
                </a:lnTo>
                <a:lnTo>
                  <a:pt x="527" y="2214"/>
                </a:lnTo>
                <a:lnTo>
                  <a:pt x="541" y="2165"/>
                </a:lnTo>
                <a:lnTo>
                  <a:pt x="554" y="2113"/>
                </a:lnTo>
                <a:lnTo>
                  <a:pt x="565" y="2058"/>
                </a:lnTo>
                <a:lnTo>
                  <a:pt x="574" y="2001"/>
                </a:lnTo>
                <a:lnTo>
                  <a:pt x="582" y="1943"/>
                </a:lnTo>
                <a:lnTo>
                  <a:pt x="587" y="1883"/>
                </a:lnTo>
                <a:lnTo>
                  <a:pt x="591" y="1821"/>
                </a:lnTo>
                <a:lnTo>
                  <a:pt x="593" y="1759"/>
                </a:lnTo>
                <a:lnTo>
                  <a:pt x="593" y="1695"/>
                </a:lnTo>
                <a:lnTo>
                  <a:pt x="593" y="1630"/>
                </a:lnTo>
                <a:lnTo>
                  <a:pt x="591" y="1566"/>
                </a:lnTo>
                <a:lnTo>
                  <a:pt x="587" y="1500"/>
                </a:lnTo>
                <a:lnTo>
                  <a:pt x="582" y="1433"/>
                </a:lnTo>
                <a:lnTo>
                  <a:pt x="576" y="1369"/>
                </a:lnTo>
                <a:lnTo>
                  <a:pt x="569" y="1304"/>
                </a:lnTo>
                <a:lnTo>
                  <a:pt x="560" y="1239"/>
                </a:lnTo>
                <a:lnTo>
                  <a:pt x="550" y="1174"/>
                </a:lnTo>
                <a:lnTo>
                  <a:pt x="540" y="1112"/>
                </a:lnTo>
                <a:lnTo>
                  <a:pt x="528" y="1050"/>
                </a:lnTo>
                <a:lnTo>
                  <a:pt x="515" y="989"/>
                </a:lnTo>
                <a:lnTo>
                  <a:pt x="503" y="931"/>
                </a:lnTo>
                <a:lnTo>
                  <a:pt x="488" y="873"/>
                </a:lnTo>
                <a:lnTo>
                  <a:pt x="474" y="818"/>
                </a:lnTo>
                <a:lnTo>
                  <a:pt x="458" y="765"/>
                </a:lnTo>
                <a:lnTo>
                  <a:pt x="443" y="715"/>
                </a:lnTo>
                <a:lnTo>
                  <a:pt x="426" y="667"/>
                </a:lnTo>
                <a:lnTo>
                  <a:pt x="409" y="622"/>
                </a:lnTo>
                <a:lnTo>
                  <a:pt x="391" y="581"/>
                </a:lnTo>
                <a:lnTo>
                  <a:pt x="374" y="543"/>
                </a:lnTo>
                <a:lnTo>
                  <a:pt x="356" y="508"/>
                </a:lnTo>
                <a:close/>
                <a:moveTo>
                  <a:pt x="492" y="2303"/>
                </a:moveTo>
                <a:lnTo>
                  <a:pt x="585" y="2285"/>
                </a:lnTo>
                <a:lnTo>
                  <a:pt x="584" y="2286"/>
                </a:lnTo>
                <a:lnTo>
                  <a:pt x="584" y="2288"/>
                </a:lnTo>
                <a:lnTo>
                  <a:pt x="583" y="2289"/>
                </a:lnTo>
                <a:lnTo>
                  <a:pt x="582" y="2290"/>
                </a:lnTo>
                <a:lnTo>
                  <a:pt x="580" y="2292"/>
                </a:lnTo>
                <a:lnTo>
                  <a:pt x="579" y="2293"/>
                </a:lnTo>
                <a:lnTo>
                  <a:pt x="578" y="2295"/>
                </a:lnTo>
                <a:lnTo>
                  <a:pt x="576" y="2297"/>
                </a:lnTo>
                <a:lnTo>
                  <a:pt x="575" y="2298"/>
                </a:lnTo>
                <a:lnTo>
                  <a:pt x="574" y="2299"/>
                </a:lnTo>
                <a:lnTo>
                  <a:pt x="573" y="2301"/>
                </a:lnTo>
                <a:lnTo>
                  <a:pt x="570" y="2302"/>
                </a:lnTo>
                <a:lnTo>
                  <a:pt x="569" y="2303"/>
                </a:lnTo>
                <a:lnTo>
                  <a:pt x="566" y="2305"/>
                </a:lnTo>
                <a:lnTo>
                  <a:pt x="565" y="2306"/>
                </a:lnTo>
                <a:lnTo>
                  <a:pt x="562" y="2307"/>
                </a:lnTo>
                <a:lnTo>
                  <a:pt x="561" y="2308"/>
                </a:lnTo>
                <a:lnTo>
                  <a:pt x="558" y="2310"/>
                </a:lnTo>
                <a:lnTo>
                  <a:pt x="557" y="2311"/>
                </a:lnTo>
                <a:lnTo>
                  <a:pt x="554" y="2312"/>
                </a:lnTo>
                <a:lnTo>
                  <a:pt x="552" y="2314"/>
                </a:lnTo>
                <a:lnTo>
                  <a:pt x="549" y="2314"/>
                </a:lnTo>
                <a:lnTo>
                  <a:pt x="548" y="2315"/>
                </a:lnTo>
                <a:lnTo>
                  <a:pt x="545" y="2316"/>
                </a:lnTo>
                <a:lnTo>
                  <a:pt x="543" y="2317"/>
                </a:lnTo>
                <a:lnTo>
                  <a:pt x="540" y="2317"/>
                </a:lnTo>
                <a:lnTo>
                  <a:pt x="538" y="2319"/>
                </a:lnTo>
                <a:lnTo>
                  <a:pt x="536" y="2320"/>
                </a:lnTo>
                <a:lnTo>
                  <a:pt x="534" y="2320"/>
                </a:lnTo>
                <a:lnTo>
                  <a:pt x="531" y="2321"/>
                </a:lnTo>
                <a:lnTo>
                  <a:pt x="528" y="2321"/>
                </a:lnTo>
                <a:lnTo>
                  <a:pt x="526" y="2321"/>
                </a:lnTo>
                <a:lnTo>
                  <a:pt x="523" y="2323"/>
                </a:lnTo>
                <a:lnTo>
                  <a:pt x="521" y="2323"/>
                </a:lnTo>
                <a:lnTo>
                  <a:pt x="519" y="2323"/>
                </a:lnTo>
                <a:lnTo>
                  <a:pt x="517" y="2323"/>
                </a:lnTo>
                <a:lnTo>
                  <a:pt x="514" y="2324"/>
                </a:lnTo>
                <a:lnTo>
                  <a:pt x="513" y="2324"/>
                </a:lnTo>
                <a:lnTo>
                  <a:pt x="510" y="2324"/>
                </a:lnTo>
                <a:lnTo>
                  <a:pt x="509" y="2324"/>
                </a:lnTo>
                <a:lnTo>
                  <a:pt x="506" y="2323"/>
                </a:lnTo>
                <a:lnTo>
                  <a:pt x="505" y="2323"/>
                </a:lnTo>
                <a:lnTo>
                  <a:pt x="504" y="2323"/>
                </a:lnTo>
                <a:lnTo>
                  <a:pt x="503" y="2323"/>
                </a:lnTo>
                <a:lnTo>
                  <a:pt x="501" y="2321"/>
                </a:lnTo>
                <a:lnTo>
                  <a:pt x="499" y="2321"/>
                </a:lnTo>
                <a:lnTo>
                  <a:pt x="499" y="2321"/>
                </a:lnTo>
                <a:lnTo>
                  <a:pt x="497" y="2320"/>
                </a:lnTo>
                <a:lnTo>
                  <a:pt x="496" y="2320"/>
                </a:lnTo>
                <a:lnTo>
                  <a:pt x="495" y="2319"/>
                </a:lnTo>
                <a:lnTo>
                  <a:pt x="493" y="2319"/>
                </a:lnTo>
                <a:lnTo>
                  <a:pt x="493" y="2317"/>
                </a:lnTo>
                <a:lnTo>
                  <a:pt x="492" y="2316"/>
                </a:lnTo>
                <a:lnTo>
                  <a:pt x="492" y="2315"/>
                </a:lnTo>
                <a:lnTo>
                  <a:pt x="491" y="2315"/>
                </a:lnTo>
                <a:lnTo>
                  <a:pt x="491" y="2314"/>
                </a:lnTo>
                <a:lnTo>
                  <a:pt x="491" y="2312"/>
                </a:lnTo>
                <a:lnTo>
                  <a:pt x="491" y="2311"/>
                </a:lnTo>
                <a:lnTo>
                  <a:pt x="491" y="2310"/>
                </a:lnTo>
                <a:lnTo>
                  <a:pt x="491" y="2308"/>
                </a:lnTo>
                <a:lnTo>
                  <a:pt x="491" y="2307"/>
                </a:lnTo>
                <a:lnTo>
                  <a:pt x="491" y="2306"/>
                </a:lnTo>
                <a:lnTo>
                  <a:pt x="492" y="2305"/>
                </a:lnTo>
                <a:lnTo>
                  <a:pt x="492" y="2303"/>
                </a:lnTo>
                <a:close/>
              </a:path>
            </a:pathLst>
          </a:custGeom>
          <a:solidFill>
            <a:srgbClr val="2C33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5" name="Rectangle 174">
            <a:extLst>
              <a:ext uri="{FF2B5EF4-FFF2-40B4-BE49-F238E27FC236}">
                <a16:creationId xmlns:a16="http://schemas.microsoft.com/office/drawing/2014/main" id="{E5CBE997-31E3-43EE-AEA2-36978F10851B}"/>
              </a:ext>
            </a:extLst>
          </p:cNvPr>
          <p:cNvSpPr>
            <a:spLocks noChangeArrowheads="1"/>
          </p:cNvSpPr>
          <p:nvPr/>
        </p:nvSpPr>
        <p:spPr bwMode="auto">
          <a:xfrm>
            <a:off x="5598515" y="5755512"/>
            <a:ext cx="1322196" cy="163498"/>
          </a:xfrm>
          <a:prstGeom prst="rect">
            <a:avLst/>
          </a:prstGeom>
          <a:solidFill>
            <a:srgbClr val="3747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6" name="Rectangle 175">
            <a:extLst>
              <a:ext uri="{FF2B5EF4-FFF2-40B4-BE49-F238E27FC236}">
                <a16:creationId xmlns:a16="http://schemas.microsoft.com/office/drawing/2014/main" id="{C9641C4C-C373-46BB-BAEA-3EDC3B2CBDFF}"/>
              </a:ext>
            </a:extLst>
          </p:cNvPr>
          <p:cNvSpPr>
            <a:spLocks noChangeArrowheads="1"/>
          </p:cNvSpPr>
          <p:nvPr/>
        </p:nvSpPr>
        <p:spPr bwMode="auto">
          <a:xfrm>
            <a:off x="5598515" y="5755512"/>
            <a:ext cx="659676" cy="163498"/>
          </a:xfrm>
          <a:prstGeom prst="rect">
            <a:avLst/>
          </a:prstGeom>
          <a:solidFill>
            <a:srgbClr val="95A5A6">
              <a:lumMod val="75000"/>
            </a:srgb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grpSp>
        <p:nvGrpSpPr>
          <p:cNvPr id="177" name="Group 96">
            <a:extLst>
              <a:ext uri="{FF2B5EF4-FFF2-40B4-BE49-F238E27FC236}">
                <a16:creationId xmlns:a16="http://schemas.microsoft.com/office/drawing/2014/main" id="{EA426403-07B7-41E3-B7AE-009B9ACE4AA9}"/>
              </a:ext>
            </a:extLst>
          </p:cNvPr>
          <p:cNvGrpSpPr/>
          <p:nvPr/>
        </p:nvGrpSpPr>
        <p:grpSpPr>
          <a:xfrm>
            <a:off x="4053322" y="2031616"/>
            <a:ext cx="4412577" cy="1891295"/>
            <a:chOff x="2949244" y="1769606"/>
            <a:chExt cx="3109912" cy="1439863"/>
          </a:xfrm>
          <a:solidFill>
            <a:srgbClr val="F39C12"/>
          </a:solidFill>
        </p:grpSpPr>
        <p:sp>
          <p:nvSpPr>
            <p:cNvPr id="178" name="Freeform 54">
              <a:extLst>
                <a:ext uri="{FF2B5EF4-FFF2-40B4-BE49-F238E27FC236}">
                  <a16:creationId xmlns:a16="http://schemas.microsoft.com/office/drawing/2014/main" id="{E7E6AF40-32D4-4BEC-B614-1199A677FD9D}"/>
                </a:ext>
              </a:extLst>
            </p:cNvPr>
            <p:cNvSpPr>
              <a:spLocks/>
            </p:cNvSpPr>
            <p:nvPr/>
          </p:nvSpPr>
          <p:spPr bwMode="auto">
            <a:xfrm>
              <a:off x="4814556" y="1863269"/>
              <a:ext cx="255588" cy="561975"/>
            </a:xfrm>
            <a:custGeom>
              <a:avLst/>
              <a:gdLst>
                <a:gd name="T0" fmla="*/ 450 w 644"/>
                <a:gd name="T1" fmla="*/ 65 h 1418"/>
                <a:gd name="T2" fmla="*/ 458 w 644"/>
                <a:gd name="T3" fmla="*/ 47 h 1418"/>
                <a:gd name="T4" fmla="*/ 485 w 644"/>
                <a:gd name="T5" fmla="*/ 18 h 1418"/>
                <a:gd name="T6" fmla="*/ 520 w 644"/>
                <a:gd name="T7" fmla="*/ 1 h 1418"/>
                <a:gd name="T8" fmla="*/ 559 w 644"/>
                <a:gd name="T9" fmla="*/ 0 h 1418"/>
                <a:gd name="T10" fmla="*/ 578 w 644"/>
                <a:gd name="T11" fmla="*/ 5 h 1418"/>
                <a:gd name="T12" fmla="*/ 597 w 644"/>
                <a:gd name="T13" fmla="*/ 13 h 1418"/>
                <a:gd name="T14" fmla="*/ 626 w 644"/>
                <a:gd name="T15" fmla="*/ 40 h 1418"/>
                <a:gd name="T16" fmla="*/ 642 w 644"/>
                <a:gd name="T17" fmla="*/ 75 h 1418"/>
                <a:gd name="T18" fmla="*/ 644 w 644"/>
                <a:gd name="T19" fmla="*/ 114 h 1418"/>
                <a:gd name="T20" fmla="*/ 638 w 644"/>
                <a:gd name="T21" fmla="*/ 134 h 1418"/>
                <a:gd name="T22" fmla="*/ 195 w 644"/>
                <a:gd name="T23" fmla="*/ 1352 h 1418"/>
                <a:gd name="T24" fmla="*/ 187 w 644"/>
                <a:gd name="T25" fmla="*/ 1370 h 1418"/>
                <a:gd name="T26" fmla="*/ 160 w 644"/>
                <a:gd name="T27" fmla="*/ 1399 h 1418"/>
                <a:gd name="T28" fmla="*/ 126 w 644"/>
                <a:gd name="T29" fmla="*/ 1416 h 1418"/>
                <a:gd name="T30" fmla="*/ 86 w 644"/>
                <a:gd name="T31" fmla="*/ 1418 h 1418"/>
                <a:gd name="T32" fmla="*/ 66 w 644"/>
                <a:gd name="T33" fmla="*/ 1412 h 1418"/>
                <a:gd name="T34" fmla="*/ 48 w 644"/>
                <a:gd name="T35" fmla="*/ 1404 h 1418"/>
                <a:gd name="T36" fmla="*/ 20 w 644"/>
                <a:gd name="T37" fmla="*/ 1377 h 1418"/>
                <a:gd name="T38" fmla="*/ 3 w 644"/>
                <a:gd name="T39" fmla="*/ 1342 h 1418"/>
                <a:gd name="T40" fmla="*/ 0 w 644"/>
                <a:gd name="T41" fmla="*/ 1303 h 1418"/>
                <a:gd name="T42" fmla="*/ 7 w 644"/>
                <a:gd name="T43" fmla="*/ 1283 h 1418"/>
                <a:gd name="T44" fmla="*/ 450 w 644"/>
                <a:gd name="T45" fmla="*/ 65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4" h="1418">
                  <a:moveTo>
                    <a:pt x="450" y="65"/>
                  </a:moveTo>
                  <a:lnTo>
                    <a:pt x="458" y="47"/>
                  </a:lnTo>
                  <a:lnTo>
                    <a:pt x="485" y="18"/>
                  </a:lnTo>
                  <a:lnTo>
                    <a:pt x="520" y="1"/>
                  </a:lnTo>
                  <a:lnTo>
                    <a:pt x="559" y="0"/>
                  </a:lnTo>
                  <a:lnTo>
                    <a:pt x="578" y="5"/>
                  </a:lnTo>
                  <a:lnTo>
                    <a:pt x="597" y="13"/>
                  </a:lnTo>
                  <a:lnTo>
                    <a:pt x="626" y="40"/>
                  </a:lnTo>
                  <a:lnTo>
                    <a:pt x="642" y="75"/>
                  </a:lnTo>
                  <a:lnTo>
                    <a:pt x="644" y="114"/>
                  </a:lnTo>
                  <a:lnTo>
                    <a:pt x="638" y="134"/>
                  </a:lnTo>
                  <a:lnTo>
                    <a:pt x="195" y="1352"/>
                  </a:lnTo>
                  <a:lnTo>
                    <a:pt x="187" y="1370"/>
                  </a:lnTo>
                  <a:lnTo>
                    <a:pt x="160" y="1399"/>
                  </a:lnTo>
                  <a:lnTo>
                    <a:pt x="126" y="1416"/>
                  </a:lnTo>
                  <a:lnTo>
                    <a:pt x="86" y="1418"/>
                  </a:lnTo>
                  <a:lnTo>
                    <a:pt x="66" y="1412"/>
                  </a:lnTo>
                  <a:lnTo>
                    <a:pt x="48" y="1404"/>
                  </a:lnTo>
                  <a:lnTo>
                    <a:pt x="20" y="1377"/>
                  </a:lnTo>
                  <a:lnTo>
                    <a:pt x="3" y="1342"/>
                  </a:lnTo>
                  <a:lnTo>
                    <a:pt x="0" y="1303"/>
                  </a:lnTo>
                  <a:lnTo>
                    <a:pt x="7" y="1283"/>
                  </a:lnTo>
                  <a:lnTo>
                    <a:pt x="45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79" name="Freeform 55">
              <a:extLst>
                <a:ext uri="{FF2B5EF4-FFF2-40B4-BE49-F238E27FC236}">
                  <a16:creationId xmlns:a16="http://schemas.microsoft.com/office/drawing/2014/main" id="{46C57D24-5C67-4BCE-8CA8-A7A47CCBC1F9}"/>
                </a:ext>
              </a:extLst>
            </p:cNvPr>
            <p:cNvSpPr>
              <a:spLocks/>
            </p:cNvSpPr>
            <p:nvPr/>
          </p:nvSpPr>
          <p:spPr bwMode="auto">
            <a:xfrm>
              <a:off x="5122531" y="2129969"/>
              <a:ext cx="409575" cy="473075"/>
            </a:xfrm>
            <a:custGeom>
              <a:avLst/>
              <a:gdLst>
                <a:gd name="T0" fmla="*/ 855 w 1033"/>
                <a:gd name="T1" fmla="*/ 36 h 1193"/>
                <a:gd name="T2" fmla="*/ 869 w 1033"/>
                <a:gd name="T3" fmla="*/ 20 h 1193"/>
                <a:gd name="T4" fmla="*/ 904 w 1033"/>
                <a:gd name="T5" fmla="*/ 3 h 1193"/>
                <a:gd name="T6" fmla="*/ 943 w 1033"/>
                <a:gd name="T7" fmla="*/ 0 h 1193"/>
                <a:gd name="T8" fmla="*/ 981 w 1033"/>
                <a:gd name="T9" fmla="*/ 11 h 1193"/>
                <a:gd name="T10" fmla="*/ 998 w 1033"/>
                <a:gd name="T11" fmla="*/ 23 h 1193"/>
                <a:gd name="T12" fmla="*/ 1012 w 1033"/>
                <a:gd name="T13" fmla="*/ 37 h 1193"/>
                <a:gd name="T14" fmla="*/ 1030 w 1033"/>
                <a:gd name="T15" fmla="*/ 72 h 1193"/>
                <a:gd name="T16" fmla="*/ 1033 w 1033"/>
                <a:gd name="T17" fmla="*/ 111 h 1193"/>
                <a:gd name="T18" fmla="*/ 1022 w 1033"/>
                <a:gd name="T19" fmla="*/ 149 h 1193"/>
                <a:gd name="T20" fmla="*/ 1009 w 1033"/>
                <a:gd name="T21" fmla="*/ 164 h 1193"/>
                <a:gd name="T22" fmla="*/ 177 w 1033"/>
                <a:gd name="T23" fmla="*/ 1157 h 1193"/>
                <a:gd name="T24" fmla="*/ 163 w 1033"/>
                <a:gd name="T25" fmla="*/ 1173 h 1193"/>
                <a:gd name="T26" fmla="*/ 128 w 1033"/>
                <a:gd name="T27" fmla="*/ 1191 h 1193"/>
                <a:gd name="T28" fmla="*/ 89 w 1033"/>
                <a:gd name="T29" fmla="*/ 1193 h 1193"/>
                <a:gd name="T30" fmla="*/ 52 w 1033"/>
                <a:gd name="T31" fmla="*/ 1182 h 1193"/>
                <a:gd name="T32" fmla="*/ 35 w 1033"/>
                <a:gd name="T33" fmla="*/ 1170 h 1193"/>
                <a:gd name="T34" fmla="*/ 20 w 1033"/>
                <a:gd name="T35" fmla="*/ 1156 h 1193"/>
                <a:gd name="T36" fmla="*/ 2 w 1033"/>
                <a:gd name="T37" fmla="*/ 1121 h 1193"/>
                <a:gd name="T38" fmla="*/ 0 w 1033"/>
                <a:gd name="T39" fmla="*/ 1083 h 1193"/>
                <a:gd name="T40" fmla="*/ 10 w 1033"/>
                <a:gd name="T41" fmla="*/ 1046 h 1193"/>
                <a:gd name="T42" fmla="*/ 23 w 1033"/>
                <a:gd name="T43" fmla="*/ 1029 h 1193"/>
                <a:gd name="T44" fmla="*/ 855 w 1033"/>
                <a:gd name="T45" fmla="*/ 36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3" h="1193">
                  <a:moveTo>
                    <a:pt x="855" y="36"/>
                  </a:moveTo>
                  <a:lnTo>
                    <a:pt x="869" y="20"/>
                  </a:lnTo>
                  <a:lnTo>
                    <a:pt x="904" y="3"/>
                  </a:lnTo>
                  <a:lnTo>
                    <a:pt x="943" y="0"/>
                  </a:lnTo>
                  <a:lnTo>
                    <a:pt x="981" y="11"/>
                  </a:lnTo>
                  <a:lnTo>
                    <a:pt x="998" y="23"/>
                  </a:lnTo>
                  <a:lnTo>
                    <a:pt x="1012" y="37"/>
                  </a:lnTo>
                  <a:lnTo>
                    <a:pt x="1030" y="72"/>
                  </a:lnTo>
                  <a:lnTo>
                    <a:pt x="1033" y="111"/>
                  </a:lnTo>
                  <a:lnTo>
                    <a:pt x="1022" y="149"/>
                  </a:lnTo>
                  <a:lnTo>
                    <a:pt x="1009" y="164"/>
                  </a:lnTo>
                  <a:lnTo>
                    <a:pt x="177" y="1157"/>
                  </a:lnTo>
                  <a:lnTo>
                    <a:pt x="163" y="1173"/>
                  </a:lnTo>
                  <a:lnTo>
                    <a:pt x="128" y="1191"/>
                  </a:lnTo>
                  <a:lnTo>
                    <a:pt x="89" y="1193"/>
                  </a:lnTo>
                  <a:lnTo>
                    <a:pt x="52" y="1182"/>
                  </a:lnTo>
                  <a:lnTo>
                    <a:pt x="35" y="1170"/>
                  </a:lnTo>
                  <a:lnTo>
                    <a:pt x="20" y="1156"/>
                  </a:lnTo>
                  <a:lnTo>
                    <a:pt x="2" y="1121"/>
                  </a:lnTo>
                  <a:lnTo>
                    <a:pt x="0" y="1083"/>
                  </a:lnTo>
                  <a:lnTo>
                    <a:pt x="10" y="1046"/>
                  </a:lnTo>
                  <a:lnTo>
                    <a:pt x="23" y="1029"/>
                  </a:lnTo>
                  <a:lnTo>
                    <a:pt x="85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80" name="Freeform 56">
              <a:extLst>
                <a:ext uri="{FF2B5EF4-FFF2-40B4-BE49-F238E27FC236}">
                  <a16:creationId xmlns:a16="http://schemas.microsoft.com/office/drawing/2014/main" id="{67152A60-EDD5-4406-A0A4-890C50C96EBC}"/>
                </a:ext>
              </a:extLst>
            </p:cNvPr>
            <p:cNvSpPr>
              <a:spLocks/>
            </p:cNvSpPr>
            <p:nvPr/>
          </p:nvSpPr>
          <p:spPr bwMode="auto">
            <a:xfrm>
              <a:off x="5351131" y="2537956"/>
              <a:ext cx="523875" cy="338138"/>
            </a:xfrm>
            <a:custGeom>
              <a:avLst/>
              <a:gdLst>
                <a:gd name="T0" fmla="*/ 1173 w 1324"/>
                <a:gd name="T1" fmla="*/ 14 h 850"/>
                <a:gd name="T2" fmla="*/ 1191 w 1324"/>
                <a:gd name="T3" fmla="*/ 5 h 850"/>
                <a:gd name="T4" fmla="*/ 1230 w 1324"/>
                <a:gd name="T5" fmla="*/ 0 h 850"/>
                <a:gd name="T6" fmla="*/ 1268 w 1324"/>
                <a:gd name="T7" fmla="*/ 10 h 850"/>
                <a:gd name="T8" fmla="*/ 1299 w 1324"/>
                <a:gd name="T9" fmla="*/ 34 h 850"/>
                <a:gd name="T10" fmla="*/ 1311 w 1324"/>
                <a:gd name="T11" fmla="*/ 51 h 850"/>
                <a:gd name="T12" fmla="*/ 1320 w 1324"/>
                <a:gd name="T13" fmla="*/ 69 h 850"/>
                <a:gd name="T14" fmla="*/ 1324 w 1324"/>
                <a:gd name="T15" fmla="*/ 108 h 850"/>
                <a:gd name="T16" fmla="*/ 1315 w 1324"/>
                <a:gd name="T17" fmla="*/ 145 h 850"/>
                <a:gd name="T18" fmla="*/ 1291 w 1324"/>
                <a:gd name="T19" fmla="*/ 176 h 850"/>
                <a:gd name="T20" fmla="*/ 1273 w 1324"/>
                <a:gd name="T21" fmla="*/ 188 h 850"/>
                <a:gd name="T22" fmla="*/ 152 w 1324"/>
                <a:gd name="T23" fmla="*/ 836 h 850"/>
                <a:gd name="T24" fmla="*/ 132 w 1324"/>
                <a:gd name="T25" fmla="*/ 845 h 850"/>
                <a:gd name="T26" fmla="*/ 94 w 1324"/>
                <a:gd name="T27" fmla="*/ 850 h 850"/>
                <a:gd name="T28" fmla="*/ 57 w 1324"/>
                <a:gd name="T29" fmla="*/ 840 h 850"/>
                <a:gd name="T30" fmla="*/ 26 w 1324"/>
                <a:gd name="T31" fmla="*/ 817 h 850"/>
                <a:gd name="T32" fmla="*/ 14 w 1324"/>
                <a:gd name="T33" fmla="*/ 800 h 850"/>
                <a:gd name="T34" fmla="*/ 5 w 1324"/>
                <a:gd name="T35" fmla="*/ 780 h 850"/>
                <a:gd name="T36" fmla="*/ 0 w 1324"/>
                <a:gd name="T37" fmla="*/ 742 h 850"/>
                <a:gd name="T38" fmla="*/ 11 w 1324"/>
                <a:gd name="T39" fmla="*/ 705 h 850"/>
                <a:gd name="T40" fmla="*/ 34 w 1324"/>
                <a:gd name="T41" fmla="*/ 674 h 850"/>
                <a:gd name="T42" fmla="*/ 51 w 1324"/>
                <a:gd name="T43" fmla="*/ 662 h 850"/>
                <a:gd name="T44" fmla="*/ 1173 w 1324"/>
                <a:gd name="T45" fmla="*/ 14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4" h="850">
                  <a:moveTo>
                    <a:pt x="1173" y="14"/>
                  </a:moveTo>
                  <a:lnTo>
                    <a:pt x="1191" y="5"/>
                  </a:lnTo>
                  <a:lnTo>
                    <a:pt x="1230" y="0"/>
                  </a:lnTo>
                  <a:lnTo>
                    <a:pt x="1268" y="10"/>
                  </a:lnTo>
                  <a:lnTo>
                    <a:pt x="1299" y="34"/>
                  </a:lnTo>
                  <a:lnTo>
                    <a:pt x="1311" y="51"/>
                  </a:lnTo>
                  <a:lnTo>
                    <a:pt x="1320" y="69"/>
                  </a:lnTo>
                  <a:lnTo>
                    <a:pt x="1324" y="108"/>
                  </a:lnTo>
                  <a:lnTo>
                    <a:pt x="1315" y="145"/>
                  </a:lnTo>
                  <a:lnTo>
                    <a:pt x="1291" y="176"/>
                  </a:lnTo>
                  <a:lnTo>
                    <a:pt x="1273" y="188"/>
                  </a:lnTo>
                  <a:lnTo>
                    <a:pt x="152" y="836"/>
                  </a:lnTo>
                  <a:lnTo>
                    <a:pt x="132" y="845"/>
                  </a:lnTo>
                  <a:lnTo>
                    <a:pt x="94" y="850"/>
                  </a:lnTo>
                  <a:lnTo>
                    <a:pt x="57" y="840"/>
                  </a:lnTo>
                  <a:lnTo>
                    <a:pt x="26" y="817"/>
                  </a:lnTo>
                  <a:lnTo>
                    <a:pt x="14" y="800"/>
                  </a:lnTo>
                  <a:lnTo>
                    <a:pt x="5" y="780"/>
                  </a:lnTo>
                  <a:lnTo>
                    <a:pt x="0" y="742"/>
                  </a:lnTo>
                  <a:lnTo>
                    <a:pt x="11" y="705"/>
                  </a:lnTo>
                  <a:lnTo>
                    <a:pt x="34" y="674"/>
                  </a:lnTo>
                  <a:lnTo>
                    <a:pt x="51" y="662"/>
                  </a:lnTo>
                  <a:lnTo>
                    <a:pt x="1173"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81" name="Freeform 57">
              <a:extLst>
                <a:ext uri="{FF2B5EF4-FFF2-40B4-BE49-F238E27FC236}">
                  <a16:creationId xmlns:a16="http://schemas.microsoft.com/office/drawing/2014/main" id="{767DDA4A-D71C-41ED-B8A3-EF66695371F4}"/>
                </a:ext>
              </a:extLst>
            </p:cNvPr>
            <p:cNvSpPr>
              <a:spLocks/>
            </p:cNvSpPr>
            <p:nvPr/>
          </p:nvSpPr>
          <p:spPr bwMode="auto">
            <a:xfrm>
              <a:off x="5471781" y="3039606"/>
              <a:ext cx="587375" cy="169863"/>
            </a:xfrm>
            <a:custGeom>
              <a:avLst/>
              <a:gdLst>
                <a:gd name="T0" fmla="*/ 1361 w 1479"/>
                <a:gd name="T1" fmla="*/ 2 h 428"/>
                <a:gd name="T2" fmla="*/ 1381 w 1479"/>
                <a:gd name="T3" fmla="*/ 0 h 428"/>
                <a:gd name="T4" fmla="*/ 1420 w 1479"/>
                <a:gd name="T5" fmla="*/ 9 h 428"/>
                <a:gd name="T6" fmla="*/ 1451 w 1479"/>
                <a:gd name="T7" fmla="*/ 31 h 428"/>
                <a:gd name="T8" fmla="*/ 1473 w 1479"/>
                <a:gd name="T9" fmla="*/ 65 h 428"/>
                <a:gd name="T10" fmla="*/ 1477 w 1479"/>
                <a:gd name="T11" fmla="*/ 84 h 428"/>
                <a:gd name="T12" fmla="*/ 1479 w 1479"/>
                <a:gd name="T13" fmla="*/ 105 h 428"/>
                <a:gd name="T14" fmla="*/ 1470 w 1479"/>
                <a:gd name="T15" fmla="*/ 142 h 428"/>
                <a:gd name="T16" fmla="*/ 1448 w 1479"/>
                <a:gd name="T17" fmla="*/ 175 h 428"/>
                <a:gd name="T18" fmla="*/ 1416 w 1479"/>
                <a:gd name="T19" fmla="*/ 196 h 428"/>
                <a:gd name="T20" fmla="*/ 1395 w 1479"/>
                <a:gd name="T21" fmla="*/ 201 h 428"/>
                <a:gd name="T22" fmla="*/ 119 w 1479"/>
                <a:gd name="T23" fmla="*/ 425 h 428"/>
                <a:gd name="T24" fmla="*/ 99 w 1479"/>
                <a:gd name="T25" fmla="*/ 428 h 428"/>
                <a:gd name="T26" fmla="*/ 60 w 1479"/>
                <a:gd name="T27" fmla="*/ 419 h 428"/>
                <a:gd name="T28" fmla="*/ 29 w 1479"/>
                <a:gd name="T29" fmla="*/ 397 h 428"/>
                <a:gd name="T30" fmla="*/ 8 w 1479"/>
                <a:gd name="T31" fmla="*/ 364 h 428"/>
                <a:gd name="T32" fmla="*/ 3 w 1479"/>
                <a:gd name="T33" fmla="*/ 343 h 428"/>
                <a:gd name="T34" fmla="*/ 0 w 1479"/>
                <a:gd name="T35" fmla="*/ 324 h 428"/>
                <a:gd name="T36" fmla="*/ 9 w 1479"/>
                <a:gd name="T37" fmla="*/ 285 h 428"/>
                <a:gd name="T38" fmla="*/ 31 w 1479"/>
                <a:gd name="T39" fmla="*/ 254 h 428"/>
                <a:gd name="T40" fmla="*/ 65 w 1479"/>
                <a:gd name="T41" fmla="*/ 232 h 428"/>
                <a:gd name="T42" fmla="*/ 84 w 1479"/>
                <a:gd name="T43" fmla="*/ 228 h 428"/>
                <a:gd name="T44" fmla="*/ 1361 w 1479"/>
                <a:gd name="T45" fmla="*/ 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79" h="428">
                  <a:moveTo>
                    <a:pt x="1361" y="2"/>
                  </a:moveTo>
                  <a:lnTo>
                    <a:pt x="1381" y="0"/>
                  </a:lnTo>
                  <a:lnTo>
                    <a:pt x="1420" y="9"/>
                  </a:lnTo>
                  <a:lnTo>
                    <a:pt x="1451" y="31"/>
                  </a:lnTo>
                  <a:lnTo>
                    <a:pt x="1473" y="65"/>
                  </a:lnTo>
                  <a:lnTo>
                    <a:pt x="1477" y="84"/>
                  </a:lnTo>
                  <a:lnTo>
                    <a:pt x="1479" y="105"/>
                  </a:lnTo>
                  <a:lnTo>
                    <a:pt x="1470" y="142"/>
                  </a:lnTo>
                  <a:lnTo>
                    <a:pt x="1448" y="175"/>
                  </a:lnTo>
                  <a:lnTo>
                    <a:pt x="1416" y="196"/>
                  </a:lnTo>
                  <a:lnTo>
                    <a:pt x="1395" y="201"/>
                  </a:lnTo>
                  <a:lnTo>
                    <a:pt x="119" y="425"/>
                  </a:lnTo>
                  <a:lnTo>
                    <a:pt x="99" y="428"/>
                  </a:lnTo>
                  <a:lnTo>
                    <a:pt x="60" y="419"/>
                  </a:lnTo>
                  <a:lnTo>
                    <a:pt x="29" y="397"/>
                  </a:lnTo>
                  <a:lnTo>
                    <a:pt x="8" y="364"/>
                  </a:lnTo>
                  <a:lnTo>
                    <a:pt x="3" y="343"/>
                  </a:lnTo>
                  <a:lnTo>
                    <a:pt x="0" y="324"/>
                  </a:lnTo>
                  <a:lnTo>
                    <a:pt x="9" y="285"/>
                  </a:lnTo>
                  <a:lnTo>
                    <a:pt x="31" y="254"/>
                  </a:lnTo>
                  <a:lnTo>
                    <a:pt x="65" y="232"/>
                  </a:lnTo>
                  <a:lnTo>
                    <a:pt x="84" y="228"/>
                  </a:lnTo>
                  <a:lnTo>
                    <a:pt x="136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82" name="Freeform 58">
              <a:extLst>
                <a:ext uri="{FF2B5EF4-FFF2-40B4-BE49-F238E27FC236}">
                  <a16:creationId xmlns:a16="http://schemas.microsoft.com/office/drawing/2014/main" id="{01FAC05E-06AB-4240-8967-0D4A6542768D}"/>
                </a:ext>
              </a:extLst>
            </p:cNvPr>
            <p:cNvSpPr>
              <a:spLocks/>
            </p:cNvSpPr>
            <p:nvPr/>
          </p:nvSpPr>
          <p:spPr bwMode="auto">
            <a:xfrm>
              <a:off x="4463719" y="1769606"/>
              <a:ext cx="79375" cy="593725"/>
            </a:xfrm>
            <a:custGeom>
              <a:avLst/>
              <a:gdLst>
                <a:gd name="T0" fmla="*/ 0 w 202"/>
                <a:gd name="T1" fmla="*/ 102 h 1498"/>
                <a:gd name="T2" fmla="*/ 1 w 202"/>
                <a:gd name="T3" fmla="*/ 81 h 1498"/>
                <a:gd name="T4" fmla="*/ 16 w 202"/>
                <a:gd name="T5" fmla="*/ 45 h 1498"/>
                <a:gd name="T6" fmla="*/ 44 w 202"/>
                <a:gd name="T7" fmla="*/ 17 h 1498"/>
                <a:gd name="T8" fmla="*/ 80 w 202"/>
                <a:gd name="T9" fmla="*/ 2 h 1498"/>
                <a:gd name="T10" fmla="*/ 101 w 202"/>
                <a:gd name="T11" fmla="*/ 0 h 1498"/>
                <a:gd name="T12" fmla="*/ 121 w 202"/>
                <a:gd name="T13" fmla="*/ 2 h 1498"/>
                <a:gd name="T14" fmla="*/ 158 w 202"/>
                <a:gd name="T15" fmla="*/ 17 h 1498"/>
                <a:gd name="T16" fmla="*/ 185 w 202"/>
                <a:gd name="T17" fmla="*/ 45 h 1498"/>
                <a:gd name="T18" fmla="*/ 200 w 202"/>
                <a:gd name="T19" fmla="*/ 81 h 1498"/>
                <a:gd name="T20" fmla="*/ 202 w 202"/>
                <a:gd name="T21" fmla="*/ 102 h 1498"/>
                <a:gd name="T22" fmla="*/ 202 w 202"/>
                <a:gd name="T23" fmla="*/ 1398 h 1498"/>
                <a:gd name="T24" fmla="*/ 200 w 202"/>
                <a:gd name="T25" fmla="*/ 1417 h 1498"/>
                <a:gd name="T26" fmla="*/ 185 w 202"/>
                <a:gd name="T27" fmla="*/ 1454 h 1498"/>
                <a:gd name="T28" fmla="*/ 158 w 202"/>
                <a:gd name="T29" fmla="*/ 1481 h 1498"/>
                <a:gd name="T30" fmla="*/ 121 w 202"/>
                <a:gd name="T31" fmla="*/ 1496 h 1498"/>
                <a:gd name="T32" fmla="*/ 101 w 202"/>
                <a:gd name="T33" fmla="*/ 1498 h 1498"/>
                <a:gd name="T34" fmla="*/ 80 w 202"/>
                <a:gd name="T35" fmla="*/ 1496 h 1498"/>
                <a:gd name="T36" fmla="*/ 44 w 202"/>
                <a:gd name="T37" fmla="*/ 1481 h 1498"/>
                <a:gd name="T38" fmla="*/ 16 w 202"/>
                <a:gd name="T39" fmla="*/ 1454 h 1498"/>
                <a:gd name="T40" fmla="*/ 1 w 202"/>
                <a:gd name="T41" fmla="*/ 1417 h 1498"/>
                <a:gd name="T42" fmla="*/ 0 w 202"/>
                <a:gd name="T43" fmla="*/ 1398 h 1498"/>
                <a:gd name="T44" fmla="*/ 0 w 202"/>
                <a:gd name="T45"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2" h="1498">
                  <a:moveTo>
                    <a:pt x="0" y="102"/>
                  </a:moveTo>
                  <a:lnTo>
                    <a:pt x="1" y="81"/>
                  </a:lnTo>
                  <a:lnTo>
                    <a:pt x="16" y="45"/>
                  </a:lnTo>
                  <a:lnTo>
                    <a:pt x="44" y="17"/>
                  </a:lnTo>
                  <a:lnTo>
                    <a:pt x="80" y="2"/>
                  </a:lnTo>
                  <a:lnTo>
                    <a:pt x="101" y="0"/>
                  </a:lnTo>
                  <a:lnTo>
                    <a:pt x="121" y="2"/>
                  </a:lnTo>
                  <a:lnTo>
                    <a:pt x="158" y="17"/>
                  </a:lnTo>
                  <a:lnTo>
                    <a:pt x="185" y="45"/>
                  </a:lnTo>
                  <a:lnTo>
                    <a:pt x="200" y="81"/>
                  </a:lnTo>
                  <a:lnTo>
                    <a:pt x="202" y="102"/>
                  </a:lnTo>
                  <a:lnTo>
                    <a:pt x="202" y="1398"/>
                  </a:lnTo>
                  <a:lnTo>
                    <a:pt x="200" y="1417"/>
                  </a:lnTo>
                  <a:lnTo>
                    <a:pt x="185" y="1454"/>
                  </a:lnTo>
                  <a:lnTo>
                    <a:pt x="158" y="1481"/>
                  </a:lnTo>
                  <a:lnTo>
                    <a:pt x="121" y="1496"/>
                  </a:lnTo>
                  <a:lnTo>
                    <a:pt x="101" y="1498"/>
                  </a:lnTo>
                  <a:lnTo>
                    <a:pt x="80" y="1496"/>
                  </a:lnTo>
                  <a:lnTo>
                    <a:pt x="44" y="1481"/>
                  </a:lnTo>
                  <a:lnTo>
                    <a:pt x="16" y="1454"/>
                  </a:lnTo>
                  <a:lnTo>
                    <a:pt x="1" y="1417"/>
                  </a:lnTo>
                  <a:lnTo>
                    <a:pt x="0" y="1398"/>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83" name="Freeform 59">
              <a:extLst>
                <a:ext uri="{FF2B5EF4-FFF2-40B4-BE49-F238E27FC236}">
                  <a16:creationId xmlns:a16="http://schemas.microsoft.com/office/drawing/2014/main" id="{44D8F40C-1179-4ADE-B1D1-7EF018105D13}"/>
                </a:ext>
              </a:extLst>
            </p:cNvPr>
            <p:cNvSpPr>
              <a:spLocks/>
            </p:cNvSpPr>
            <p:nvPr/>
          </p:nvSpPr>
          <p:spPr bwMode="auto">
            <a:xfrm>
              <a:off x="3938256" y="1863269"/>
              <a:ext cx="255588" cy="561975"/>
            </a:xfrm>
            <a:custGeom>
              <a:avLst/>
              <a:gdLst>
                <a:gd name="T0" fmla="*/ 6 w 644"/>
                <a:gd name="T1" fmla="*/ 134 h 1418"/>
                <a:gd name="T2" fmla="*/ 0 w 644"/>
                <a:gd name="T3" fmla="*/ 114 h 1418"/>
                <a:gd name="T4" fmla="*/ 2 w 644"/>
                <a:gd name="T5" fmla="*/ 75 h 1418"/>
                <a:gd name="T6" fmla="*/ 18 w 644"/>
                <a:gd name="T7" fmla="*/ 40 h 1418"/>
                <a:gd name="T8" fmla="*/ 48 w 644"/>
                <a:gd name="T9" fmla="*/ 13 h 1418"/>
                <a:gd name="T10" fmla="*/ 66 w 644"/>
                <a:gd name="T11" fmla="*/ 5 h 1418"/>
                <a:gd name="T12" fmla="*/ 85 w 644"/>
                <a:gd name="T13" fmla="*/ 0 h 1418"/>
                <a:gd name="T14" fmla="*/ 124 w 644"/>
                <a:gd name="T15" fmla="*/ 1 h 1418"/>
                <a:gd name="T16" fmla="*/ 159 w 644"/>
                <a:gd name="T17" fmla="*/ 18 h 1418"/>
                <a:gd name="T18" fmla="*/ 186 w 644"/>
                <a:gd name="T19" fmla="*/ 47 h 1418"/>
                <a:gd name="T20" fmla="*/ 194 w 644"/>
                <a:gd name="T21" fmla="*/ 65 h 1418"/>
                <a:gd name="T22" fmla="*/ 638 w 644"/>
                <a:gd name="T23" fmla="*/ 1283 h 1418"/>
                <a:gd name="T24" fmla="*/ 644 w 644"/>
                <a:gd name="T25" fmla="*/ 1303 h 1418"/>
                <a:gd name="T26" fmla="*/ 641 w 644"/>
                <a:gd name="T27" fmla="*/ 1342 h 1418"/>
                <a:gd name="T28" fmla="*/ 625 w 644"/>
                <a:gd name="T29" fmla="*/ 1377 h 1418"/>
                <a:gd name="T30" fmla="*/ 596 w 644"/>
                <a:gd name="T31" fmla="*/ 1404 h 1418"/>
                <a:gd name="T32" fmla="*/ 578 w 644"/>
                <a:gd name="T33" fmla="*/ 1412 h 1418"/>
                <a:gd name="T34" fmla="*/ 558 w 644"/>
                <a:gd name="T35" fmla="*/ 1418 h 1418"/>
                <a:gd name="T36" fmla="*/ 518 w 644"/>
                <a:gd name="T37" fmla="*/ 1416 h 1418"/>
                <a:gd name="T38" fmla="*/ 483 w 644"/>
                <a:gd name="T39" fmla="*/ 1399 h 1418"/>
                <a:gd name="T40" fmla="*/ 457 w 644"/>
                <a:gd name="T41" fmla="*/ 1370 h 1418"/>
                <a:gd name="T42" fmla="*/ 450 w 644"/>
                <a:gd name="T43" fmla="*/ 1352 h 1418"/>
                <a:gd name="T44" fmla="*/ 6 w 644"/>
                <a:gd name="T45" fmla="*/ 134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4" h="1418">
                  <a:moveTo>
                    <a:pt x="6" y="134"/>
                  </a:moveTo>
                  <a:lnTo>
                    <a:pt x="0" y="114"/>
                  </a:lnTo>
                  <a:lnTo>
                    <a:pt x="2" y="75"/>
                  </a:lnTo>
                  <a:lnTo>
                    <a:pt x="18" y="40"/>
                  </a:lnTo>
                  <a:lnTo>
                    <a:pt x="48" y="13"/>
                  </a:lnTo>
                  <a:lnTo>
                    <a:pt x="66" y="5"/>
                  </a:lnTo>
                  <a:lnTo>
                    <a:pt x="85" y="0"/>
                  </a:lnTo>
                  <a:lnTo>
                    <a:pt x="124" y="1"/>
                  </a:lnTo>
                  <a:lnTo>
                    <a:pt x="159" y="18"/>
                  </a:lnTo>
                  <a:lnTo>
                    <a:pt x="186" y="47"/>
                  </a:lnTo>
                  <a:lnTo>
                    <a:pt x="194" y="65"/>
                  </a:lnTo>
                  <a:lnTo>
                    <a:pt x="638" y="1283"/>
                  </a:lnTo>
                  <a:lnTo>
                    <a:pt x="644" y="1303"/>
                  </a:lnTo>
                  <a:lnTo>
                    <a:pt x="641" y="1342"/>
                  </a:lnTo>
                  <a:lnTo>
                    <a:pt x="625" y="1377"/>
                  </a:lnTo>
                  <a:lnTo>
                    <a:pt x="596" y="1404"/>
                  </a:lnTo>
                  <a:lnTo>
                    <a:pt x="578" y="1412"/>
                  </a:lnTo>
                  <a:lnTo>
                    <a:pt x="558" y="1418"/>
                  </a:lnTo>
                  <a:lnTo>
                    <a:pt x="518" y="1416"/>
                  </a:lnTo>
                  <a:lnTo>
                    <a:pt x="483" y="1399"/>
                  </a:lnTo>
                  <a:lnTo>
                    <a:pt x="457" y="1370"/>
                  </a:lnTo>
                  <a:lnTo>
                    <a:pt x="450" y="1352"/>
                  </a:lnTo>
                  <a:lnTo>
                    <a:pt x="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84" name="Freeform 60">
              <a:extLst>
                <a:ext uri="{FF2B5EF4-FFF2-40B4-BE49-F238E27FC236}">
                  <a16:creationId xmlns:a16="http://schemas.microsoft.com/office/drawing/2014/main" id="{818348D5-0055-4848-A9FC-0F07F1E7DB60}"/>
                </a:ext>
              </a:extLst>
            </p:cNvPr>
            <p:cNvSpPr>
              <a:spLocks/>
            </p:cNvSpPr>
            <p:nvPr/>
          </p:nvSpPr>
          <p:spPr bwMode="auto">
            <a:xfrm>
              <a:off x="3474706" y="2129969"/>
              <a:ext cx="411163" cy="473075"/>
            </a:xfrm>
            <a:custGeom>
              <a:avLst/>
              <a:gdLst>
                <a:gd name="T0" fmla="*/ 25 w 1035"/>
                <a:gd name="T1" fmla="*/ 164 h 1193"/>
                <a:gd name="T2" fmla="*/ 12 w 1035"/>
                <a:gd name="T3" fmla="*/ 149 h 1193"/>
                <a:gd name="T4" fmla="*/ 0 w 1035"/>
                <a:gd name="T5" fmla="*/ 111 h 1193"/>
                <a:gd name="T6" fmla="*/ 4 w 1035"/>
                <a:gd name="T7" fmla="*/ 72 h 1193"/>
                <a:gd name="T8" fmla="*/ 22 w 1035"/>
                <a:gd name="T9" fmla="*/ 37 h 1193"/>
                <a:gd name="T10" fmla="*/ 36 w 1035"/>
                <a:gd name="T11" fmla="*/ 23 h 1193"/>
                <a:gd name="T12" fmla="*/ 53 w 1035"/>
                <a:gd name="T13" fmla="*/ 11 h 1193"/>
                <a:gd name="T14" fmla="*/ 91 w 1035"/>
                <a:gd name="T15" fmla="*/ 0 h 1193"/>
                <a:gd name="T16" fmla="*/ 130 w 1035"/>
                <a:gd name="T17" fmla="*/ 3 h 1193"/>
                <a:gd name="T18" fmla="*/ 165 w 1035"/>
                <a:gd name="T19" fmla="*/ 20 h 1193"/>
                <a:gd name="T20" fmla="*/ 179 w 1035"/>
                <a:gd name="T21" fmla="*/ 36 h 1193"/>
                <a:gd name="T22" fmla="*/ 1011 w 1035"/>
                <a:gd name="T23" fmla="*/ 1029 h 1193"/>
                <a:gd name="T24" fmla="*/ 1023 w 1035"/>
                <a:gd name="T25" fmla="*/ 1046 h 1193"/>
                <a:gd name="T26" fmla="*/ 1035 w 1035"/>
                <a:gd name="T27" fmla="*/ 1083 h 1193"/>
                <a:gd name="T28" fmla="*/ 1032 w 1035"/>
                <a:gd name="T29" fmla="*/ 1121 h 1193"/>
                <a:gd name="T30" fmla="*/ 1014 w 1035"/>
                <a:gd name="T31" fmla="*/ 1156 h 1193"/>
                <a:gd name="T32" fmla="*/ 998 w 1035"/>
                <a:gd name="T33" fmla="*/ 1170 h 1193"/>
                <a:gd name="T34" fmla="*/ 983 w 1035"/>
                <a:gd name="T35" fmla="*/ 1182 h 1193"/>
                <a:gd name="T36" fmla="*/ 945 w 1035"/>
                <a:gd name="T37" fmla="*/ 1193 h 1193"/>
                <a:gd name="T38" fmla="*/ 906 w 1035"/>
                <a:gd name="T39" fmla="*/ 1191 h 1193"/>
                <a:gd name="T40" fmla="*/ 871 w 1035"/>
                <a:gd name="T41" fmla="*/ 1173 h 1193"/>
                <a:gd name="T42" fmla="*/ 857 w 1035"/>
                <a:gd name="T43" fmla="*/ 1157 h 1193"/>
                <a:gd name="T44" fmla="*/ 25 w 1035"/>
                <a:gd name="T45" fmla="*/ 164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5" h="1193">
                  <a:moveTo>
                    <a:pt x="25" y="164"/>
                  </a:moveTo>
                  <a:lnTo>
                    <a:pt x="12" y="149"/>
                  </a:lnTo>
                  <a:lnTo>
                    <a:pt x="0" y="111"/>
                  </a:lnTo>
                  <a:lnTo>
                    <a:pt x="4" y="72"/>
                  </a:lnTo>
                  <a:lnTo>
                    <a:pt x="22" y="37"/>
                  </a:lnTo>
                  <a:lnTo>
                    <a:pt x="36" y="23"/>
                  </a:lnTo>
                  <a:lnTo>
                    <a:pt x="53" y="11"/>
                  </a:lnTo>
                  <a:lnTo>
                    <a:pt x="91" y="0"/>
                  </a:lnTo>
                  <a:lnTo>
                    <a:pt x="130" y="3"/>
                  </a:lnTo>
                  <a:lnTo>
                    <a:pt x="165" y="20"/>
                  </a:lnTo>
                  <a:lnTo>
                    <a:pt x="179" y="36"/>
                  </a:lnTo>
                  <a:lnTo>
                    <a:pt x="1011" y="1029"/>
                  </a:lnTo>
                  <a:lnTo>
                    <a:pt x="1023" y="1046"/>
                  </a:lnTo>
                  <a:lnTo>
                    <a:pt x="1035" y="1083"/>
                  </a:lnTo>
                  <a:lnTo>
                    <a:pt x="1032" y="1121"/>
                  </a:lnTo>
                  <a:lnTo>
                    <a:pt x="1014" y="1156"/>
                  </a:lnTo>
                  <a:lnTo>
                    <a:pt x="998" y="1170"/>
                  </a:lnTo>
                  <a:lnTo>
                    <a:pt x="983" y="1182"/>
                  </a:lnTo>
                  <a:lnTo>
                    <a:pt x="945" y="1193"/>
                  </a:lnTo>
                  <a:lnTo>
                    <a:pt x="906" y="1191"/>
                  </a:lnTo>
                  <a:lnTo>
                    <a:pt x="871" y="1173"/>
                  </a:lnTo>
                  <a:lnTo>
                    <a:pt x="857" y="1157"/>
                  </a:lnTo>
                  <a:lnTo>
                    <a:pt x="25"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85" name="Freeform 61">
              <a:extLst>
                <a:ext uri="{FF2B5EF4-FFF2-40B4-BE49-F238E27FC236}">
                  <a16:creationId xmlns:a16="http://schemas.microsoft.com/office/drawing/2014/main" id="{B29A5ED1-A42E-4D7B-9EB0-901F0501C514}"/>
                </a:ext>
              </a:extLst>
            </p:cNvPr>
            <p:cNvSpPr>
              <a:spLocks/>
            </p:cNvSpPr>
            <p:nvPr/>
          </p:nvSpPr>
          <p:spPr bwMode="auto">
            <a:xfrm>
              <a:off x="3131806" y="2537956"/>
              <a:ext cx="525463" cy="338138"/>
            </a:xfrm>
            <a:custGeom>
              <a:avLst/>
              <a:gdLst>
                <a:gd name="T0" fmla="*/ 50 w 1323"/>
                <a:gd name="T1" fmla="*/ 188 h 850"/>
                <a:gd name="T2" fmla="*/ 32 w 1323"/>
                <a:gd name="T3" fmla="*/ 176 h 850"/>
                <a:gd name="T4" fmla="*/ 9 w 1323"/>
                <a:gd name="T5" fmla="*/ 145 h 850"/>
                <a:gd name="T6" fmla="*/ 0 w 1323"/>
                <a:gd name="T7" fmla="*/ 108 h 850"/>
                <a:gd name="T8" fmla="*/ 3 w 1323"/>
                <a:gd name="T9" fmla="*/ 69 h 850"/>
                <a:gd name="T10" fmla="*/ 13 w 1323"/>
                <a:gd name="T11" fmla="*/ 51 h 850"/>
                <a:gd name="T12" fmla="*/ 24 w 1323"/>
                <a:gd name="T13" fmla="*/ 34 h 850"/>
                <a:gd name="T14" fmla="*/ 55 w 1323"/>
                <a:gd name="T15" fmla="*/ 10 h 850"/>
                <a:gd name="T16" fmla="*/ 93 w 1323"/>
                <a:gd name="T17" fmla="*/ 0 h 850"/>
                <a:gd name="T18" fmla="*/ 132 w 1323"/>
                <a:gd name="T19" fmla="*/ 5 h 850"/>
                <a:gd name="T20" fmla="*/ 150 w 1323"/>
                <a:gd name="T21" fmla="*/ 14 h 850"/>
                <a:gd name="T22" fmla="*/ 1273 w 1323"/>
                <a:gd name="T23" fmla="*/ 662 h 850"/>
                <a:gd name="T24" fmla="*/ 1289 w 1323"/>
                <a:gd name="T25" fmla="*/ 674 h 850"/>
                <a:gd name="T26" fmla="*/ 1313 w 1323"/>
                <a:gd name="T27" fmla="*/ 705 h 850"/>
                <a:gd name="T28" fmla="*/ 1323 w 1323"/>
                <a:gd name="T29" fmla="*/ 742 h 850"/>
                <a:gd name="T30" fmla="*/ 1318 w 1323"/>
                <a:gd name="T31" fmla="*/ 780 h 850"/>
                <a:gd name="T32" fmla="*/ 1309 w 1323"/>
                <a:gd name="T33" fmla="*/ 800 h 850"/>
                <a:gd name="T34" fmla="*/ 1297 w 1323"/>
                <a:gd name="T35" fmla="*/ 817 h 850"/>
                <a:gd name="T36" fmla="*/ 1266 w 1323"/>
                <a:gd name="T37" fmla="*/ 840 h 850"/>
                <a:gd name="T38" fmla="*/ 1230 w 1323"/>
                <a:gd name="T39" fmla="*/ 850 h 850"/>
                <a:gd name="T40" fmla="*/ 1191 w 1323"/>
                <a:gd name="T41" fmla="*/ 845 h 850"/>
                <a:gd name="T42" fmla="*/ 1171 w 1323"/>
                <a:gd name="T43" fmla="*/ 836 h 850"/>
                <a:gd name="T44" fmla="*/ 50 w 1323"/>
                <a:gd name="T45" fmla="*/ 18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3" h="850">
                  <a:moveTo>
                    <a:pt x="50" y="188"/>
                  </a:moveTo>
                  <a:lnTo>
                    <a:pt x="32" y="176"/>
                  </a:lnTo>
                  <a:lnTo>
                    <a:pt x="9" y="145"/>
                  </a:lnTo>
                  <a:lnTo>
                    <a:pt x="0" y="108"/>
                  </a:lnTo>
                  <a:lnTo>
                    <a:pt x="3" y="69"/>
                  </a:lnTo>
                  <a:lnTo>
                    <a:pt x="13" y="51"/>
                  </a:lnTo>
                  <a:lnTo>
                    <a:pt x="24" y="34"/>
                  </a:lnTo>
                  <a:lnTo>
                    <a:pt x="55" y="10"/>
                  </a:lnTo>
                  <a:lnTo>
                    <a:pt x="93" y="0"/>
                  </a:lnTo>
                  <a:lnTo>
                    <a:pt x="132" y="5"/>
                  </a:lnTo>
                  <a:lnTo>
                    <a:pt x="150" y="14"/>
                  </a:lnTo>
                  <a:lnTo>
                    <a:pt x="1273" y="662"/>
                  </a:lnTo>
                  <a:lnTo>
                    <a:pt x="1289" y="674"/>
                  </a:lnTo>
                  <a:lnTo>
                    <a:pt x="1313" y="705"/>
                  </a:lnTo>
                  <a:lnTo>
                    <a:pt x="1323" y="742"/>
                  </a:lnTo>
                  <a:lnTo>
                    <a:pt x="1318" y="780"/>
                  </a:lnTo>
                  <a:lnTo>
                    <a:pt x="1309" y="800"/>
                  </a:lnTo>
                  <a:lnTo>
                    <a:pt x="1297" y="817"/>
                  </a:lnTo>
                  <a:lnTo>
                    <a:pt x="1266" y="840"/>
                  </a:lnTo>
                  <a:lnTo>
                    <a:pt x="1230" y="850"/>
                  </a:lnTo>
                  <a:lnTo>
                    <a:pt x="1191" y="845"/>
                  </a:lnTo>
                  <a:lnTo>
                    <a:pt x="1171" y="836"/>
                  </a:lnTo>
                  <a:lnTo>
                    <a:pt x="50"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86" name="Freeform 62">
              <a:extLst>
                <a:ext uri="{FF2B5EF4-FFF2-40B4-BE49-F238E27FC236}">
                  <a16:creationId xmlns:a16="http://schemas.microsoft.com/office/drawing/2014/main" id="{3E87B91D-B637-4C0D-8770-9C598B7630F2}"/>
                </a:ext>
              </a:extLst>
            </p:cNvPr>
            <p:cNvSpPr>
              <a:spLocks/>
            </p:cNvSpPr>
            <p:nvPr/>
          </p:nvSpPr>
          <p:spPr bwMode="auto">
            <a:xfrm>
              <a:off x="2949244" y="3039606"/>
              <a:ext cx="585788" cy="169863"/>
            </a:xfrm>
            <a:custGeom>
              <a:avLst/>
              <a:gdLst>
                <a:gd name="T0" fmla="*/ 84 w 1479"/>
                <a:gd name="T1" fmla="*/ 201 h 428"/>
                <a:gd name="T2" fmla="*/ 64 w 1479"/>
                <a:gd name="T3" fmla="*/ 196 h 428"/>
                <a:gd name="T4" fmla="*/ 31 w 1479"/>
                <a:gd name="T5" fmla="*/ 175 h 428"/>
                <a:gd name="T6" fmla="*/ 9 w 1479"/>
                <a:gd name="T7" fmla="*/ 142 h 428"/>
                <a:gd name="T8" fmla="*/ 0 w 1479"/>
                <a:gd name="T9" fmla="*/ 105 h 428"/>
                <a:gd name="T10" fmla="*/ 3 w 1479"/>
                <a:gd name="T11" fmla="*/ 84 h 428"/>
                <a:gd name="T12" fmla="*/ 7 w 1479"/>
                <a:gd name="T13" fmla="*/ 65 h 428"/>
                <a:gd name="T14" fmla="*/ 29 w 1479"/>
                <a:gd name="T15" fmla="*/ 31 h 428"/>
                <a:gd name="T16" fmla="*/ 60 w 1479"/>
                <a:gd name="T17" fmla="*/ 9 h 428"/>
                <a:gd name="T18" fmla="*/ 99 w 1479"/>
                <a:gd name="T19" fmla="*/ 0 h 428"/>
                <a:gd name="T20" fmla="*/ 118 w 1479"/>
                <a:gd name="T21" fmla="*/ 2 h 428"/>
                <a:gd name="T22" fmla="*/ 1395 w 1479"/>
                <a:gd name="T23" fmla="*/ 228 h 428"/>
                <a:gd name="T24" fmla="*/ 1414 w 1479"/>
                <a:gd name="T25" fmla="*/ 232 h 428"/>
                <a:gd name="T26" fmla="*/ 1448 w 1479"/>
                <a:gd name="T27" fmla="*/ 254 h 428"/>
                <a:gd name="T28" fmla="*/ 1470 w 1479"/>
                <a:gd name="T29" fmla="*/ 285 h 428"/>
                <a:gd name="T30" fmla="*/ 1479 w 1479"/>
                <a:gd name="T31" fmla="*/ 324 h 428"/>
                <a:gd name="T32" fmla="*/ 1477 w 1479"/>
                <a:gd name="T33" fmla="*/ 343 h 428"/>
                <a:gd name="T34" fmla="*/ 1471 w 1479"/>
                <a:gd name="T35" fmla="*/ 364 h 428"/>
                <a:gd name="T36" fmla="*/ 1451 w 1479"/>
                <a:gd name="T37" fmla="*/ 397 h 428"/>
                <a:gd name="T38" fmla="*/ 1420 w 1479"/>
                <a:gd name="T39" fmla="*/ 419 h 428"/>
                <a:gd name="T40" fmla="*/ 1381 w 1479"/>
                <a:gd name="T41" fmla="*/ 428 h 428"/>
                <a:gd name="T42" fmla="*/ 1360 w 1479"/>
                <a:gd name="T43" fmla="*/ 425 h 428"/>
                <a:gd name="T44" fmla="*/ 84 w 1479"/>
                <a:gd name="T45" fmla="*/ 20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79" h="428">
                  <a:moveTo>
                    <a:pt x="84" y="201"/>
                  </a:moveTo>
                  <a:lnTo>
                    <a:pt x="64" y="196"/>
                  </a:lnTo>
                  <a:lnTo>
                    <a:pt x="31" y="175"/>
                  </a:lnTo>
                  <a:lnTo>
                    <a:pt x="9" y="142"/>
                  </a:lnTo>
                  <a:lnTo>
                    <a:pt x="0" y="105"/>
                  </a:lnTo>
                  <a:lnTo>
                    <a:pt x="3" y="84"/>
                  </a:lnTo>
                  <a:lnTo>
                    <a:pt x="7" y="65"/>
                  </a:lnTo>
                  <a:lnTo>
                    <a:pt x="29" y="31"/>
                  </a:lnTo>
                  <a:lnTo>
                    <a:pt x="60" y="9"/>
                  </a:lnTo>
                  <a:lnTo>
                    <a:pt x="99" y="0"/>
                  </a:lnTo>
                  <a:lnTo>
                    <a:pt x="118" y="2"/>
                  </a:lnTo>
                  <a:lnTo>
                    <a:pt x="1395" y="228"/>
                  </a:lnTo>
                  <a:lnTo>
                    <a:pt x="1414" y="232"/>
                  </a:lnTo>
                  <a:lnTo>
                    <a:pt x="1448" y="254"/>
                  </a:lnTo>
                  <a:lnTo>
                    <a:pt x="1470" y="285"/>
                  </a:lnTo>
                  <a:lnTo>
                    <a:pt x="1479" y="324"/>
                  </a:lnTo>
                  <a:lnTo>
                    <a:pt x="1477" y="343"/>
                  </a:lnTo>
                  <a:lnTo>
                    <a:pt x="1471" y="364"/>
                  </a:lnTo>
                  <a:lnTo>
                    <a:pt x="1451" y="397"/>
                  </a:lnTo>
                  <a:lnTo>
                    <a:pt x="1420" y="419"/>
                  </a:lnTo>
                  <a:lnTo>
                    <a:pt x="1381" y="428"/>
                  </a:lnTo>
                  <a:lnTo>
                    <a:pt x="1360" y="425"/>
                  </a:lnTo>
                  <a:lnTo>
                    <a:pt x="8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grpSp>
      <p:sp>
        <p:nvSpPr>
          <p:cNvPr id="187" name="Freeform 71">
            <a:extLst>
              <a:ext uri="{FF2B5EF4-FFF2-40B4-BE49-F238E27FC236}">
                <a16:creationId xmlns:a16="http://schemas.microsoft.com/office/drawing/2014/main" id="{0ADD67EB-BD39-4FE8-A81D-FAC49139B298}"/>
              </a:ext>
            </a:extLst>
          </p:cNvPr>
          <p:cNvSpPr>
            <a:spLocks/>
          </p:cNvSpPr>
          <p:nvPr/>
        </p:nvSpPr>
        <p:spPr bwMode="auto">
          <a:xfrm>
            <a:off x="5253452" y="3105905"/>
            <a:ext cx="895813" cy="1136376"/>
          </a:xfrm>
          <a:custGeom>
            <a:avLst/>
            <a:gdLst>
              <a:gd name="T0" fmla="*/ 1560 w 1565"/>
              <a:gd name="T1" fmla="*/ 111 h 1985"/>
              <a:gd name="T2" fmla="*/ 1553 w 1565"/>
              <a:gd name="T3" fmla="*/ 89 h 1985"/>
              <a:gd name="T4" fmla="*/ 1529 w 1565"/>
              <a:gd name="T5" fmla="*/ 51 h 1985"/>
              <a:gd name="T6" fmla="*/ 1490 w 1565"/>
              <a:gd name="T7" fmla="*/ 24 h 1985"/>
              <a:gd name="T8" fmla="*/ 1437 w 1565"/>
              <a:gd name="T9" fmla="*/ 7 h 1985"/>
              <a:gd name="T10" fmla="*/ 1372 w 1565"/>
              <a:gd name="T11" fmla="*/ 0 h 1985"/>
              <a:gd name="T12" fmla="*/ 1297 w 1565"/>
              <a:gd name="T13" fmla="*/ 8 h 1985"/>
              <a:gd name="T14" fmla="*/ 1210 w 1565"/>
              <a:gd name="T15" fmla="*/ 29 h 1985"/>
              <a:gd name="T16" fmla="*/ 1113 w 1565"/>
              <a:gd name="T17" fmla="*/ 65 h 1985"/>
              <a:gd name="T18" fmla="*/ 1061 w 1565"/>
              <a:gd name="T19" fmla="*/ 90 h 1985"/>
              <a:gd name="T20" fmla="*/ 996 w 1565"/>
              <a:gd name="T21" fmla="*/ 124 h 1985"/>
              <a:gd name="T22" fmla="*/ 870 w 1565"/>
              <a:gd name="T23" fmla="*/ 197 h 1985"/>
              <a:gd name="T24" fmla="*/ 751 w 1565"/>
              <a:gd name="T25" fmla="*/ 282 h 1985"/>
              <a:gd name="T26" fmla="*/ 639 w 1565"/>
              <a:gd name="T27" fmla="*/ 374 h 1985"/>
              <a:gd name="T28" fmla="*/ 534 w 1565"/>
              <a:gd name="T29" fmla="*/ 474 h 1985"/>
              <a:gd name="T30" fmla="*/ 439 w 1565"/>
              <a:gd name="T31" fmla="*/ 580 h 1985"/>
              <a:gd name="T32" fmla="*/ 349 w 1565"/>
              <a:gd name="T33" fmla="*/ 694 h 1985"/>
              <a:gd name="T34" fmla="*/ 270 w 1565"/>
              <a:gd name="T35" fmla="*/ 813 h 1985"/>
              <a:gd name="T36" fmla="*/ 200 w 1565"/>
              <a:gd name="T37" fmla="*/ 938 h 1985"/>
              <a:gd name="T38" fmla="*/ 139 w 1565"/>
              <a:gd name="T39" fmla="*/ 1067 h 1985"/>
              <a:gd name="T40" fmla="*/ 89 w 1565"/>
              <a:gd name="T41" fmla="*/ 1202 h 1985"/>
              <a:gd name="T42" fmla="*/ 50 w 1565"/>
              <a:gd name="T43" fmla="*/ 1338 h 1985"/>
              <a:gd name="T44" fmla="*/ 21 w 1565"/>
              <a:gd name="T45" fmla="*/ 1479 h 1985"/>
              <a:gd name="T46" fmla="*/ 4 w 1565"/>
              <a:gd name="T47" fmla="*/ 1622 h 1985"/>
              <a:gd name="T48" fmla="*/ 0 w 1565"/>
              <a:gd name="T49" fmla="*/ 1766 h 1985"/>
              <a:gd name="T50" fmla="*/ 9 w 1565"/>
              <a:gd name="T51" fmla="*/ 1911 h 1985"/>
              <a:gd name="T52" fmla="*/ 19 w 1565"/>
              <a:gd name="T53" fmla="*/ 1985 h 1985"/>
              <a:gd name="T54" fmla="*/ 22 w 1565"/>
              <a:gd name="T55" fmla="*/ 1938 h 1985"/>
              <a:gd name="T56" fmla="*/ 34 w 1565"/>
              <a:gd name="T57" fmla="*/ 1841 h 1985"/>
              <a:gd name="T58" fmla="*/ 55 w 1565"/>
              <a:gd name="T59" fmla="*/ 1740 h 1985"/>
              <a:gd name="T60" fmla="*/ 83 w 1565"/>
              <a:gd name="T61" fmla="*/ 1636 h 1985"/>
              <a:gd name="T62" fmla="*/ 120 w 1565"/>
              <a:gd name="T63" fmla="*/ 1530 h 1985"/>
              <a:gd name="T64" fmla="*/ 164 w 1565"/>
              <a:gd name="T65" fmla="*/ 1421 h 1985"/>
              <a:gd name="T66" fmla="*/ 217 w 1565"/>
              <a:gd name="T67" fmla="*/ 1313 h 1985"/>
              <a:gd name="T68" fmla="*/ 279 w 1565"/>
              <a:gd name="T69" fmla="*/ 1205 h 1985"/>
              <a:gd name="T70" fmla="*/ 349 w 1565"/>
              <a:gd name="T71" fmla="*/ 1096 h 1985"/>
              <a:gd name="T72" fmla="*/ 429 w 1565"/>
              <a:gd name="T73" fmla="*/ 989 h 1985"/>
              <a:gd name="T74" fmla="*/ 520 w 1565"/>
              <a:gd name="T75" fmla="*/ 886 h 1985"/>
              <a:gd name="T76" fmla="*/ 620 w 1565"/>
              <a:gd name="T77" fmla="*/ 786 h 1985"/>
              <a:gd name="T78" fmla="*/ 729 w 1565"/>
              <a:gd name="T79" fmla="*/ 689 h 1985"/>
              <a:gd name="T80" fmla="*/ 849 w 1565"/>
              <a:gd name="T81" fmla="*/ 597 h 1985"/>
              <a:gd name="T82" fmla="*/ 980 w 1565"/>
              <a:gd name="T83" fmla="*/ 511 h 1985"/>
              <a:gd name="T84" fmla="*/ 1122 w 1565"/>
              <a:gd name="T85" fmla="*/ 432 h 1985"/>
              <a:gd name="T86" fmla="*/ 1197 w 1565"/>
              <a:gd name="T87" fmla="*/ 394 h 1985"/>
              <a:gd name="T88" fmla="*/ 1277 w 1565"/>
              <a:gd name="T89" fmla="*/ 359 h 1985"/>
              <a:gd name="T90" fmla="*/ 1420 w 1565"/>
              <a:gd name="T91" fmla="*/ 306 h 1985"/>
              <a:gd name="T92" fmla="*/ 1499 w 1565"/>
              <a:gd name="T93" fmla="*/ 267 h 1985"/>
              <a:gd name="T94" fmla="*/ 1536 w 1565"/>
              <a:gd name="T95" fmla="*/ 235 h 1985"/>
              <a:gd name="T96" fmla="*/ 1560 w 1565"/>
              <a:gd name="T97" fmla="*/ 195 h 1985"/>
              <a:gd name="T98" fmla="*/ 1565 w 1565"/>
              <a:gd name="T99" fmla="*/ 143 h 1985"/>
              <a:gd name="T100" fmla="*/ 1560 w 1565"/>
              <a:gd name="T101" fmla="*/ 111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5" h="1985">
                <a:moveTo>
                  <a:pt x="1560" y="111"/>
                </a:moveTo>
                <a:lnTo>
                  <a:pt x="1553" y="89"/>
                </a:lnTo>
                <a:lnTo>
                  <a:pt x="1529" y="51"/>
                </a:lnTo>
                <a:lnTo>
                  <a:pt x="1490" y="24"/>
                </a:lnTo>
                <a:lnTo>
                  <a:pt x="1437" y="7"/>
                </a:lnTo>
                <a:lnTo>
                  <a:pt x="1372" y="0"/>
                </a:lnTo>
                <a:lnTo>
                  <a:pt x="1297" y="8"/>
                </a:lnTo>
                <a:lnTo>
                  <a:pt x="1210" y="29"/>
                </a:lnTo>
                <a:lnTo>
                  <a:pt x="1113" y="65"/>
                </a:lnTo>
                <a:lnTo>
                  <a:pt x="1061" y="90"/>
                </a:lnTo>
                <a:lnTo>
                  <a:pt x="996" y="124"/>
                </a:lnTo>
                <a:lnTo>
                  <a:pt x="870" y="197"/>
                </a:lnTo>
                <a:lnTo>
                  <a:pt x="751" y="282"/>
                </a:lnTo>
                <a:lnTo>
                  <a:pt x="639" y="374"/>
                </a:lnTo>
                <a:lnTo>
                  <a:pt x="534" y="474"/>
                </a:lnTo>
                <a:lnTo>
                  <a:pt x="439" y="580"/>
                </a:lnTo>
                <a:lnTo>
                  <a:pt x="349" y="694"/>
                </a:lnTo>
                <a:lnTo>
                  <a:pt x="270" y="813"/>
                </a:lnTo>
                <a:lnTo>
                  <a:pt x="200" y="938"/>
                </a:lnTo>
                <a:lnTo>
                  <a:pt x="139" y="1067"/>
                </a:lnTo>
                <a:lnTo>
                  <a:pt x="89" y="1202"/>
                </a:lnTo>
                <a:lnTo>
                  <a:pt x="50" y="1338"/>
                </a:lnTo>
                <a:lnTo>
                  <a:pt x="21" y="1479"/>
                </a:lnTo>
                <a:lnTo>
                  <a:pt x="4" y="1622"/>
                </a:lnTo>
                <a:lnTo>
                  <a:pt x="0" y="1766"/>
                </a:lnTo>
                <a:lnTo>
                  <a:pt x="9" y="1911"/>
                </a:lnTo>
                <a:lnTo>
                  <a:pt x="19" y="1985"/>
                </a:lnTo>
                <a:lnTo>
                  <a:pt x="22" y="1938"/>
                </a:lnTo>
                <a:lnTo>
                  <a:pt x="34" y="1841"/>
                </a:lnTo>
                <a:lnTo>
                  <a:pt x="55" y="1740"/>
                </a:lnTo>
                <a:lnTo>
                  <a:pt x="83" y="1636"/>
                </a:lnTo>
                <a:lnTo>
                  <a:pt x="120" y="1530"/>
                </a:lnTo>
                <a:lnTo>
                  <a:pt x="164" y="1421"/>
                </a:lnTo>
                <a:lnTo>
                  <a:pt x="217" y="1313"/>
                </a:lnTo>
                <a:lnTo>
                  <a:pt x="279" y="1205"/>
                </a:lnTo>
                <a:lnTo>
                  <a:pt x="349" y="1096"/>
                </a:lnTo>
                <a:lnTo>
                  <a:pt x="429" y="989"/>
                </a:lnTo>
                <a:lnTo>
                  <a:pt x="520" y="886"/>
                </a:lnTo>
                <a:lnTo>
                  <a:pt x="620" y="786"/>
                </a:lnTo>
                <a:lnTo>
                  <a:pt x="729" y="689"/>
                </a:lnTo>
                <a:lnTo>
                  <a:pt x="849" y="597"/>
                </a:lnTo>
                <a:lnTo>
                  <a:pt x="980" y="511"/>
                </a:lnTo>
                <a:lnTo>
                  <a:pt x="1122" y="432"/>
                </a:lnTo>
                <a:lnTo>
                  <a:pt x="1197" y="394"/>
                </a:lnTo>
                <a:lnTo>
                  <a:pt x="1277" y="359"/>
                </a:lnTo>
                <a:lnTo>
                  <a:pt x="1420" y="306"/>
                </a:lnTo>
                <a:lnTo>
                  <a:pt x="1499" y="267"/>
                </a:lnTo>
                <a:lnTo>
                  <a:pt x="1536" y="235"/>
                </a:lnTo>
                <a:lnTo>
                  <a:pt x="1560" y="195"/>
                </a:lnTo>
                <a:lnTo>
                  <a:pt x="1565" y="143"/>
                </a:lnTo>
                <a:lnTo>
                  <a:pt x="1560" y="1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95A5A6"/>
              </a:solidFill>
              <a:effectLst/>
              <a:uLnTx/>
              <a:uFillTx/>
              <a:latin typeface="Calibri"/>
              <a:ea typeface="+mn-ea"/>
              <a:cs typeface="+mn-cs"/>
            </a:endParaRPr>
          </a:p>
        </p:txBody>
      </p:sp>
      <p:sp>
        <p:nvSpPr>
          <p:cNvPr id="190" name="Titre 1">
            <a:extLst>
              <a:ext uri="{FF2B5EF4-FFF2-40B4-BE49-F238E27FC236}">
                <a16:creationId xmlns:a16="http://schemas.microsoft.com/office/drawing/2014/main" id="{845ADE36-4EC6-4CCE-8AAE-05B96CEAF546}"/>
              </a:ext>
            </a:extLst>
          </p:cNvPr>
          <p:cNvSpPr txBox="1">
            <a:spLocks/>
          </p:cNvSpPr>
          <p:nvPr/>
        </p:nvSpPr>
        <p:spPr bwMode="auto">
          <a:xfrm>
            <a:off x="209204" y="480932"/>
            <a:ext cx="6120000"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1800" dirty="0">
                <a:latin typeface="Avenir Next LT Pro" panose="020B0504020202020204" pitchFamily="34" charset="0"/>
                <a:cs typeface="Calibri Light" panose="020F0302020204030204" pitchFamily="34" charset="0"/>
              </a:rPr>
              <a:t>STRATEGIE DES MOYENS</a:t>
            </a:r>
          </a:p>
        </p:txBody>
      </p:sp>
    </p:spTree>
    <p:extLst>
      <p:ext uri="{BB962C8B-B14F-4D97-AF65-F5344CB8AC3E}">
        <p14:creationId xmlns:p14="http://schemas.microsoft.com/office/powerpoint/2010/main" val="2725013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5858207" cy="523220"/>
          </a:xfrm>
          <a:prstGeom prst="rect">
            <a:avLst/>
          </a:prstGeom>
          <a:noFill/>
        </p:spPr>
        <p:txBody>
          <a:bodyPr wrap="none" rtlCol="0">
            <a:spAutoFit/>
          </a:bodyPr>
          <a:lstStyle/>
          <a:p>
            <a:r>
              <a:rPr lang="fr-FR" sz="2800" b="1" dirty="0">
                <a:latin typeface="Avenir Next LT Pro" panose="020B0504020202020204" pitchFamily="34" charset="0"/>
              </a:rPr>
              <a:t>Dispositif majeur de VISIBILITE </a:t>
            </a:r>
          </a:p>
        </p:txBody>
      </p:sp>
      <p:pic>
        <p:nvPicPr>
          <p:cNvPr id="10" name="Image 9">
            <a:extLst>
              <a:ext uri="{FF2B5EF4-FFF2-40B4-BE49-F238E27FC236}">
                <a16:creationId xmlns:a16="http://schemas.microsoft.com/office/drawing/2014/main" id="{C4F6CCBA-A7B1-424A-A2A5-F5D3A31C0F80}"/>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1632363"/>
            <a:ext cx="2445001" cy="1484784"/>
          </a:xfrm>
          <a:prstGeom prst="rect">
            <a:avLst/>
          </a:prstGeom>
        </p:spPr>
      </p:pic>
      <p:pic>
        <p:nvPicPr>
          <p:cNvPr id="11" name="Image 10" descr="Une image contenant alimentation, table, jouet, différent&#10;&#10;Description générée automatiquement">
            <a:extLst>
              <a:ext uri="{FF2B5EF4-FFF2-40B4-BE49-F238E27FC236}">
                <a16:creationId xmlns:a16="http://schemas.microsoft.com/office/drawing/2014/main" id="{178E5E91-1534-4329-95B2-30F45F892ED9}"/>
              </a:ext>
            </a:extLst>
          </p:cNvPr>
          <p:cNvPicPr>
            <a:picLocks noChangeAspect="1"/>
          </p:cNvPicPr>
          <p:nvPr/>
        </p:nvPicPr>
        <p:blipFill rotWithShape="1">
          <a:blip r:embed="rId3" cstate="screen">
            <a:duotone>
              <a:prstClr val="black"/>
              <a:schemeClr val="accent1">
                <a:tint val="45000"/>
                <a:satMod val="400000"/>
              </a:schemeClr>
            </a:duotone>
            <a:extLst>
              <a:ext uri="{28A0092B-C50C-407E-A947-70E740481C1C}">
                <a14:useLocalDpi xmlns:a14="http://schemas.microsoft.com/office/drawing/2010/main"/>
              </a:ext>
            </a:extLst>
          </a:blip>
          <a:srcRect t="-8210"/>
          <a:stretch/>
        </p:blipFill>
        <p:spPr>
          <a:xfrm>
            <a:off x="4602908" y="1708337"/>
            <a:ext cx="1273238" cy="1159918"/>
          </a:xfrm>
          <a:prstGeom prst="rect">
            <a:avLst/>
          </a:prstGeom>
        </p:spPr>
      </p:pic>
      <p:pic>
        <p:nvPicPr>
          <p:cNvPr id="12" name="Image 11" descr="Une image contenant jouet, table, gâteau&#10;&#10;Description générée automatiquement">
            <a:extLst>
              <a:ext uri="{FF2B5EF4-FFF2-40B4-BE49-F238E27FC236}">
                <a16:creationId xmlns:a16="http://schemas.microsoft.com/office/drawing/2014/main" id="{371E50B5-9042-464C-85DE-F942720A5DA9}"/>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6224179" y="1708337"/>
            <a:ext cx="1670943" cy="1345799"/>
          </a:xfrm>
          <a:prstGeom prst="rect">
            <a:avLst/>
          </a:prstGeom>
        </p:spPr>
      </p:pic>
      <p:sp>
        <p:nvSpPr>
          <p:cNvPr id="13" name="Triangle isocèle 12">
            <a:extLst>
              <a:ext uri="{FF2B5EF4-FFF2-40B4-BE49-F238E27FC236}">
                <a16:creationId xmlns:a16="http://schemas.microsoft.com/office/drawing/2014/main" id="{4B65845E-6094-4FAE-8126-F9DA4552D9D0}"/>
              </a:ext>
            </a:extLst>
          </p:cNvPr>
          <p:cNvSpPr/>
          <p:nvPr/>
        </p:nvSpPr>
        <p:spPr>
          <a:xfrm rot="10800000">
            <a:off x="6195555"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ZoneTexte 13">
            <a:extLst>
              <a:ext uri="{FF2B5EF4-FFF2-40B4-BE49-F238E27FC236}">
                <a16:creationId xmlns:a16="http://schemas.microsoft.com/office/drawing/2014/main" id="{B7B7AF23-772B-40F0-A15C-34E5515063E2}"/>
              </a:ext>
            </a:extLst>
          </p:cNvPr>
          <p:cNvSpPr txBox="1"/>
          <p:nvPr/>
        </p:nvSpPr>
        <p:spPr>
          <a:xfrm>
            <a:off x="6097080" y="3686783"/>
            <a:ext cx="1925140" cy="1508105"/>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WEB/RS</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Contenu d’image</a:t>
            </a:r>
            <a:br>
              <a:rPr lang="fr-FR" sz="1400" dirty="0">
                <a:latin typeface="Avenir Next LT Pro" panose="020B0504020202020204" pitchFamily="34" charset="0"/>
              </a:rPr>
            </a:br>
            <a:r>
              <a:rPr lang="fr-FR" sz="1400" dirty="0">
                <a:latin typeface="Avenir Next LT Pro" panose="020B0504020202020204" pitchFamily="34" charset="0"/>
              </a:rPr>
              <a:t>Achat média</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sp>
        <p:nvSpPr>
          <p:cNvPr id="15" name="Triangle isocèle 14">
            <a:extLst>
              <a:ext uri="{FF2B5EF4-FFF2-40B4-BE49-F238E27FC236}">
                <a16:creationId xmlns:a16="http://schemas.microsoft.com/office/drawing/2014/main" id="{D329EB04-5DFE-4E5D-B57F-AD00AD47A215}"/>
              </a:ext>
            </a:extLst>
          </p:cNvPr>
          <p:cNvSpPr/>
          <p:nvPr/>
        </p:nvSpPr>
        <p:spPr>
          <a:xfrm rot="10800000">
            <a:off x="8133040"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ZoneTexte 15">
            <a:extLst>
              <a:ext uri="{FF2B5EF4-FFF2-40B4-BE49-F238E27FC236}">
                <a16:creationId xmlns:a16="http://schemas.microsoft.com/office/drawing/2014/main" id="{A7F51941-D95C-492C-BB4C-BAC101BE363F}"/>
              </a:ext>
            </a:extLst>
          </p:cNvPr>
          <p:cNvSpPr txBox="1"/>
          <p:nvPr/>
        </p:nvSpPr>
        <p:spPr>
          <a:xfrm>
            <a:off x="7932418" y="3628859"/>
            <a:ext cx="2129436" cy="861774"/>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PRESSE PRO</a:t>
            </a:r>
            <a:br>
              <a:rPr lang="fr-FR" b="1" dirty="0">
                <a:latin typeface="Avenir Next LT Pro" panose="020B0504020202020204" pitchFamily="34" charset="0"/>
                <a:sym typeface="Wingdings" panose="05000000000000000000" pitchFamily="2" charset="2"/>
              </a:rPr>
            </a:br>
            <a:r>
              <a:rPr lang="fr-FR" sz="1400" dirty="0">
                <a:latin typeface="Avenir Next LT Pro" panose="020B0504020202020204" pitchFamily="34" charset="0"/>
              </a:rPr>
              <a:t>Dispositif dédié</a:t>
            </a: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pic>
        <p:nvPicPr>
          <p:cNvPr id="17" name="Picture 2">
            <a:extLst>
              <a:ext uri="{FF2B5EF4-FFF2-40B4-BE49-F238E27FC236}">
                <a16:creationId xmlns:a16="http://schemas.microsoft.com/office/drawing/2014/main" id="{6A7728EC-4FB5-43F8-954E-8C62F2CB86A3}"/>
              </a:ext>
            </a:extLst>
          </p:cNvPr>
          <p:cNvPicPr>
            <a:picLocks noChangeAspect="1" noChangeArrowheads="1"/>
          </p:cNvPicPr>
          <p:nvPr/>
        </p:nvPicPr>
        <p:blipFill>
          <a:blip r:embed="rId5">
            <a:clrChange>
              <a:clrFrom>
                <a:srgbClr val="F5F5F5"/>
              </a:clrFrom>
              <a:clrTo>
                <a:srgbClr val="F5F5F5">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10359" y="1790036"/>
            <a:ext cx="1299374" cy="1169437"/>
          </a:xfrm>
          <a:prstGeom prst="rect">
            <a:avLst/>
          </a:prstGeom>
          <a:noFill/>
          <a:extLst>
            <a:ext uri="{909E8E84-426E-40DD-AFC4-6F175D3DCCD1}">
              <a14:hiddenFill xmlns:a14="http://schemas.microsoft.com/office/drawing/2010/main">
                <a:solidFill>
                  <a:srgbClr val="FFFFFF"/>
                </a:solidFill>
              </a14:hiddenFill>
            </a:ext>
          </a:extLst>
        </p:spPr>
      </p:pic>
      <p:sp>
        <p:nvSpPr>
          <p:cNvPr id="18" name="Triangle isocèle 17">
            <a:extLst>
              <a:ext uri="{FF2B5EF4-FFF2-40B4-BE49-F238E27FC236}">
                <a16:creationId xmlns:a16="http://schemas.microsoft.com/office/drawing/2014/main" id="{4C189BCE-772D-453B-8A67-B66EB1DA385E}"/>
              </a:ext>
            </a:extLst>
          </p:cNvPr>
          <p:cNvSpPr/>
          <p:nvPr/>
        </p:nvSpPr>
        <p:spPr>
          <a:xfrm rot="10800000">
            <a:off x="105844" y="3146932"/>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ZoneTexte 18">
            <a:extLst>
              <a:ext uri="{FF2B5EF4-FFF2-40B4-BE49-F238E27FC236}">
                <a16:creationId xmlns:a16="http://schemas.microsoft.com/office/drawing/2014/main" id="{CEAD9D51-E445-44FA-8646-6D1E3161537F}"/>
              </a:ext>
            </a:extLst>
          </p:cNvPr>
          <p:cNvSpPr txBox="1"/>
          <p:nvPr/>
        </p:nvSpPr>
        <p:spPr>
          <a:xfrm>
            <a:off x="7369" y="3726362"/>
            <a:ext cx="1925140" cy="1292662"/>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DANS LES HALLES</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Et l’ensemble des leviers associés : édition, PLV…</a:t>
            </a:r>
            <a:endParaRPr lang="fr-FR" dirty="0">
              <a:latin typeface="Avenir Next LT Pro" panose="020B0504020202020204" pitchFamily="34" charset="0"/>
            </a:endParaRPr>
          </a:p>
        </p:txBody>
      </p:sp>
      <p:sp>
        <p:nvSpPr>
          <p:cNvPr id="20" name="Triangle isocèle 19">
            <a:extLst>
              <a:ext uri="{FF2B5EF4-FFF2-40B4-BE49-F238E27FC236}">
                <a16:creationId xmlns:a16="http://schemas.microsoft.com/office/drawing/2014/main" id="{80CC16FA-AB25-43E1-87D6-2A8900CEF9B0}"/>
              </a:ext>
            </a:extLst>
          </p:cNvPr>
          <p:cNvSpPr/>
          <p:nvPr/>
        </p:nvSpPr>
        <p:spPr>
          <a:xfrm rot="10800000">
            <a:off x="2346255"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ZoneTexte 20">
            <a:extLst>
              <a:ext uri="{FF2B5EF4-FFF2-40B4-BE49-F238E27FC236}">
                <a16:creationId xmlns:a16="http://schemas.microsoft.com/office/drawing/2014/main" id="{200EE7F5-8913-4B48-A14A-6DE53D702AF2}"/>
              </a:ext>
            </a:extLst>
          </p:cNvPr>
          <p:cNvSpPr txBox="1"/>
          <p:nvPr/>
        </p:nvSpPr>
        <p:spPr>
          <a:xfrm>
            <a:off x="2247780" y="3733386"/>
            <a:ext cx="1925140" cy="1292662"/>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CRM</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 </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sp>
        <p:nvSpPr>
          <p:cNvPr id="22" name="Triangle isocèle 21">
            <a:extLst>
              <a:ext uri="{FF2B5EF4-FFF2-40B4-BE49-F238E27FC236}">
                <a16:creationId xmlns:a16="http://schemas.microsoft.com/office/drawing/2014/main" id="{871ED382-1E14-42B2-8059-D4650F05FAC2}"/>
              </a:ext>
            </a:extLst>
          </p:cNvPr>
          <p:cNvSpPr/>
          <p:nvPr/>
        </p:nvSpPr>
        <p:spPr>
          <a:xfrm rot="10800000">
            <a:off x="4278366"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3" name="ZoneTexte 22">
            <a:extLst>
              <a:ext uri="{FF2B5EF4-FFF2-40B4-BE49-F238E27FC236}">
                <a16:creationId xmlns:a16="http://schemas.microsoft.com/office/drawing/2014/main" id="{717BF0B6-A5C8-4D8D-AB8A-10F29E0109BD}"/>
              </a:ext>
            </a:extLst>
          </p:cNvPr>
          <p:cNvSpPr txBox="1"/>
          <p:nvPr/>
        </p:nvSpPr>
        <p:spPr>
          <a:xfrm>
            <a:off x="4179891" y="3733387"/>
            <a:ext cx="1925140" cy="1569660"/>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SUPPORTS PRINT</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 </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pic>
        <p:nvPicPr>
          <p:cNvPr id="24" name="Picture 2" descr="Download Free Newspaper Png Clipart ICON favicon | FreePNGImg">
            <a:extLst>
              <a:ext uri="{FF2B5EF4-FFF2-40B4-BE49-F238E27FC236}">
                <a16:creationId xmlns:a16="http://schemas.microsoft.com/office/drawing/2014/main" id="{A2467DA0-BCBE-484D-B5EE-FBF177FB061F}"/>
              </a:ext>
            </a:extLst>
          </p:cNvPr>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25768" y="1568279"/>
            <a:ext cx="1465139" cy="1465139"/>
          </a:xfrm>
          <a:prstGeom prst="rect">
            <a:avLst/>
          </a:prstGeom>
          <a:noFill/>
          <a:extLst>
            <a:ext uri="{909E8E84-426E-40DD-AFC4-6F175D3DCCD1}">
              <a14:hiddenFill xmlns:a14="http://schemas.microsoft.com/office/drawing/2010/main">
                <a:solidFill>
                  <a:srgbClr val="FFFFFF"/>
                </a:solidFill>
              </a14:hiddenFill>
            </a:ext>
          </a:extLst>
        </p:spPr>
      </p:pic>
      <p:sp>
        <p:nvSpPr>
          <p:cNvPr id="25" name="Triangle isocèle 24">
            <a:extLst>
              <a:ext uri="{FF2B5EF4-FFF2-40B4-BE49-F238E27FC236}">
                <a16:creationId xmlns:a16="http://schemas.microsoft.com/office/drawing/2014/main" id="{483C2C57-63AC-4A73-A954-8824DB1D552A}"/>
              </a:ext>
            </a:extLst>
          </p:cNvPr>
          <p:cNvSpPr/>
          <p:nvPr/>
        </p:nvSpPr>
        <p:spPr>
          <a:xfrm rot="10800000">
            <a:off x="10146086" y="3146931"/>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ZoneTexte 25">
            <a:extLst>
              <a:ext uri="{FF2B5EF4-FFF2-40B4-BE49-F238E27FC236}">
                <a16:creationId xmlns:a16="http://schemas.microsoft.com/office/drawing/2014/main" id="{F2639D68-4F43-418C-A3D7-4210400021E8}"/>
              </a:ext>
            </a:extLst>
          </p:cNvPr>
          <p:cNvSpPr txBox="1"/>
          <p:nvPr/>
        </p:nvSpPr>
        <p:spPr>
          <a:xfrm>
            <a:off x="10047612" y="3664807"/>
            <a:ext cx="1925140" cy="861774"/>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RP</a:t>
            </a:r>
          </a:p>
          <a:p>
            <a:pPr algn="ctr"/>
            <a:r>
              <a:rPr lang="fr-FR" sz="1400" dirty="0">
                <a:latin typeface="Avenir Next LT Pro" panose="020B0504020202020204" pitchFamily="34" charset="0"/>
                <a:sym typeface="Wingdings" panose="05000000000000000000" pitchFamily="2" charset="2"/>
              </a:rPr>
              <a:t>Visibilité média</a:t>
            </a: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pic>
        <p:nvPicPr>
          <p:cNvPr id="27" name="Picture 2" descr="Agir à Lyon : Magazine écologique pour découvrir et s'engager">
            <a:extLst>
              <a:ext uri="{FF2B5EF4-FFF2-40B4-BE49-F238E27FC236}">
                <a16:creationId xmlns:a16="http://schemas.microsoft.com/office/drawing/2014/main" id="{B76E4AE0-8858-4838-B4A0-62DB652FC103}"/>
              </a:ext>
            </a:extLst>
          </p:cNvPr>
          <p:cNvPicPr>
            <a:picLocks noChangeAspect="1" noChangeArrowheads="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33040" y="2152592"/>
            <a:ext cx="1633104" cy="806881"/>
          </a:xfrm>
          <a:prstGeom prst="rect">
            <a:avLst/>
          </a:prstGeom>
          <a:noFill/>
          <a:extLst>
            <a:ext uri="{909E8E84-426E-40DD-AFC4-6F175D3DCCD1}">
              <a14:hiddenFill xmlns:a14="http://schemas.microsoft.com/office/drawing/2010/main">
                <a:solidFill>
                  <a:srgbClr val="FFFFFF"/>
                </a:solidFill>
              </a14:hiddenFill>
            </a:ext>
          </a:extLst>
        </p:spPr>
      </p:pic>
      <p:grpSp>
        <p:nvGrpSpPr>
          <p:cNvPr id="48" name="Group 31">
            <a:extLst>
              <a:ext uri="{FF2B5EF4-FFF2-40B4-BE49-F238E27FC236}">
                <a16:creationId xmlns:a16="http://schemas.microsoft.com/office/drawing/2014/main" id="{D15B1ABF-5482-4D63-ABCF-709B385DFC15}"/>
              </a:ext>
            </a:extLst>
          </p:cNvPr>
          <p:cNvGrpSpPr/>
          <p:nvPr/>
        </p:nvGrpSpPr>
        <p:grpSpPr>
          <a:xfrm>
            <a:off x="2062423" y="4840399"/>
            <a:ext cx="914133" cy="1508105"/>
            <a:chOff x="10185400" y="3552825"/>
            <a:chExt cx="4006850" cy="6610350"/>
          </a:xfrm>
        </p:grpSpPr>
        <p:sp>
          <p:nvSpPr>
            <p:cNvPr id="49" name="Freeform 5">
              <a:extLst>
                <a:ext uri="{FF2B5EF4-FFF2-40B4-BE49-F238E27FC236}">
                  <a16:creationId xmlns:a16="http://schemas.microsoft.com/office/drawing/2014/main" id="{C3B1A226-7D5B-4E37-9E17-08CFDBBFF75F}"/>
                </a:ext>
              </a:extLst>
            </p:cNvPr>
            <p:cNvSpPr>
              <a:spLocks/>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0" name="Freeform 6">
              <a:extLst>
                <a:ext uri="{FF2B5EF4-FFF2-40B4-BE49-F238E27FC236}">
                  <a16:creationId xmlns:a16="http://schemas.microsoft.com/office/drawing/2014/main" id="{7B2667F0-3757-4232-921B-8D74F8F7848B}"/>
                </a:ext>
              </a:extLst>
            </p:cNvPr>
            <p:cNvSpPr>
              <a:spLocks/>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1" name="Freeform 7">
              <a:extLst>
                <a:ext uri="{FF2B5EF4-FFF2-40B4-BE49-F238E27FC236}">
                  <a16:creationId xmlns:a16="http://schemas.microsoft.com/office/drawing/2014/main" id="{1AAF4A5B-2E57-41DC-9483-F4AFBE03A40A}"/>
                </a:ext>
              </a:extLst>
            </p:cNvPr>
            <p:cNvSpPr>
              <a:spLocks/>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2" name="Freeform 8">
              <a:extLst>
                <a:ext uri="{FF2B5EF4-FFF2-40B4-BE49-F238E27FC236}">
                  <a16:creationId xmlns:a16="http://schemas.microsoft.com/office/drawing/2014/main" id="{A2BA4425-9ACA-4F91-A350-F0F13A92A171}"/>
                </a:ext>
              </a:extLst>
            </p:cNvPr>
            <p:cNvSpPr>
              <a:spLocks/>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3" name="Freeform 9">
              <a:extLst>
                <a:ext uri="{FF2B5EF4-FFF2-40B4-BE49-F238E27FC236}">
                  <a16:creationId xmlns:a16="http://schemas.microsoft.com/office/drawing/2014/main" id="{DD643204-96DB-45B1-90D1-ED19613DEB75}"/>
                </a:ext>
              </a:extLst>
            </p:cNvPr>
            <p:cNvSpPr>
              <a:spLocks/>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4" name="Freeform 10">
              <a:extLst>
                <a:ext uri="{FF2B5EF4-FFF2-40B4-BE49-F238E27FC236}">
                  <a16:creationId xmlns:a16="http://schemas.microsoft.com/office/drawing/2014/main" id="{AEF6BD4D-858B-4E22-B420-DB38EC57863E}"/>
                </a:ext>
              </a:extLst>
            </p:cNvPr>
            <p:cNvSpPr>
              <a:spLocks/>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5" name="Freeform 11">
              <a:extLst>
                <a:ext uri="{FF2B5EF4-FFF2-40B4-BE49-F238E27FC236}">
                  <a16:creationId xmlns:a16="http://schemas.microsoft.com/office/drawing/2014/main" id="{D0624142-F537-442B-801E-71F0B9CA8100}"/>
                </a:ext>
              </a:extLst>
            </p:cNvPr>
            <p:cNvSpPr>
              <a:spLocks/>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6" name="Freeform 12">
              <a:extLst>
                <a:ext uri="{FF2B5EF4-FFF2-40B4-BE49-F238E27FC236}">
                  <a16:creationId xmlns:a16="http://schemas.microsoft.com/office/drawing/2014/main" id="{804F0F78-B698-4998-8736-C840162B5292}"/>
                </a:ext>
              </a:extLst>
            </p:cNvPr>
            <p:cNvSpPr>
              <a:spLocks/>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rgbClr val="9BBB59">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7" name="Freeform 13">
              <a:extLst>
                <a:ext uri="{FF2B5EF4-FFF2-40B4-BE49-F238E27FC236}">
                  <a16:creationId xmlns:a16="http://schemas.microsoft.com/office/drawing/2014/main" id="{F3845516-00AD-44C2-AAF8-7FDEEF2D8C1F}"/>
                </a:ext>
              </a:extLst>
            </p:cNvPr>
            <p:cNvSpPr>
              <a:spLocks/>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8" name="Freeform 14">
              <a:extLst>
                <a:ext uri="{FF2B5EF4-FFF2-40B4-BE49-F238E27FC236}">
                  <a16:creationId xmlns:a16="http://schemas.microsoft.com/office/drawing/2014/main" id="{C74A3C82-728E-4577-BEC4-74DA4359EAD7}"/>
                </a:ext>
              </a:extLst>
            </p:cNvPr>
            <p:cNvSpPr>
              <a:spLocks/>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F39C12">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59" name="Freeform 15">
              <a:extLst>
                <a:ext uri="{FF2B5EF4-FFF2-40B4-BE49-F238E27FC236}">
                  <a16:creationId xmlns:a16="http://schemas.microsoft.com/office/drawing/2014/main" id="{3C3955B6-1DAB-47F1-9D8D-B5C5AA5E81EF}"/>
                </a:ext>
              </a:extLst>
            </p:cNvPr>
            <p:cNvSpPr>
              <a:spLocks/>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rgbClr val="9BBB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0" name="Freeform 16">
              <a:extLst>
                <a:ext uri="{FF2B5EF4-FFF2-40B4-BE49-F238E27FC236}">
                  <a16:creationId xmlns:a16="http://schemas.microsoft.com/office/drawing/2014/main" id="{8F420EEE-8A03-4667-80C0-4C8E43C5CDE8}"/>
                </a:ext>
              </a:extLst>
            </p:cNvPr>
            <p:cNvSpPr>
              <a:spLocks/>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1" name="Freeform 17">
              <a:extLst>
                <a:ext uri="{FF2B5EF4-FFF2-40B4-BE49-F238E27FC236}">
                  <a16:creationId xmlns:a16="http://schemas.microsoft.com/office/drawing/2014/main" id="{A44C735F-4340-4019-A7A5-313013505546}"/>
                </a:ext>
              </a:extLst>
            </p:cNvPr>
            <p:cNvSpPr>
              <a:spLocks/>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rgbClr val="16A08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2" name="Freeform 18">
              <a:extLst>
                <a:ext uri="{FF2B5EF4-FFF2-40B4-BE49-F238E27FC236}">
                  <a16:creationId xmlns:a16="http://schemas.microsoft.com/office/drawing/2014/main" id="{3E80EFE2-B262-41B8-AA7E-9AD1F3C43CE7}"/>
                </a:ext>
              </a:extLst>
            </p:cNvPr>
            <p:cNvSpPr>
              <a:spLocks/>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rgbClr val="F794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3" name="Freeform 19">
              <a:extLst>
                <a:ext uri="{FF2B5EF4-FFF2-40B4-BE49-F238E27FC236}">
                  <a16:creationId xmlns:a16="http://schemas.microsoft.com/office/drawing/2014/main" id="{5B48D6B1-E900-4B06-9127-1B82816F2F4C}"/>
                </a:ext>
              </a:extLst>
            </p:cNvPr>
            <p:cNvSpPr>
              <a:spLocks/>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4" name="Freeform 20">
              <a:extLst>
                <a:ext uri="{FF2B5EF4-FFF2-40B4-BE49-F238E27FC236}">
                  <a16:creationId xmlns:a16="http://schemas.microsoft.com/office/drawing/2014/main" id="{F3288D0E-F8DD-4F85-AE0B-E21748A3B0DC}"/>
                </a:ext>
              </a:extLst>
            </p:cNvPr>
            <p:cNvSpPr>
              <a:spLocks/>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rgbClr val="D37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5" name="Freeform 21">
              <a:extLst>
                <a:ext uri="{FF2B5EF4-FFF2-40B4-BE49-F238E27FC236}">
                  <a16:creationId xmlns:a16="http://schemas.microsoft.com/office/drawing/2014/main" id="{504900BF-AE96-4BB4-A10B-CACB0DE2FF08}"/>
                </a:ext>
              </a:extLst>
            </p:cNvPr>
            <p:cNvSpPr>
              <a:spLocks/>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rgbClr val="F39C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6" name="Freeform 22">
              <a:extLst>
                <a:ext uri="{FF2B5EF4-FFF2-40B4-BE49-F238E27FC236}">
                  <a16:creationId xmlns:a16="http://schemas.microsoft.com/office/drawing/2014/main" id="{77AD5FB2-1EBB-47E0-A4F0-C29180324AF8}"/>
                </a:ext>
              </a:extLst>
            </p:cNvPr>
            <p:cNvSpPr>
              <a:spLocks/>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rgbClr val="16A0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sp>
          <p:nvSpPr>
            <p:cNvPr id="67" name="Freeform 23">
              <a:extLst>
                <a:ext uri="{FF2B5EF4-FFF2-40B4-BE49-F238E27FC236}">
                  <a16:creationId xmlns:a16="http://schemas.microsoft.com/office/drawing/2014/main" id="{EDA08227-AE87-40B1-852A-C48D6E8D360B}"/>
                </a:ext>
              </a:extLst>
            </p:cNvPr>
            <p:cNvSpPr>
              <a:spLocks/>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rgbClr val="16A085">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95A5A6"/>
                </a:solidFill>
                <a:effectLst/>
                <a:uLnTx/>
                <a:uFillTx/>
                <a:latin typeface="Calibri"/>
                <a:ea typeface="+mn-ea"/>
                <a:cs typeface="+mn-cs"/>
              </a:endParaRPr>
            </a:p>
          </p:txBody>
        </p:sp>
      </p:grpSp>
      <p:sp>
        <p:nvSpPr>
          <p:cNvPr id="68" name="Triangle isocèle 67">
            <a:extLst>
              <a:ext uri="{FF2B5EF4-FFF2-40B4-BE49-F238E27FC236}">
                <a16:creationId xmlns:a16="http://schemas.microsoft.com/office/drawing/2014/main" id="{47FE3A6C-886D-42CE-A7C5-FEA692B1060E}"/>
              </a:ext>
            </a:extLst>
          </p:cNvPr>
          <p:cNvSpPr/>
          <p:nvPr/>
        </p:nvSpPr>
        <p:spPr>
          <a:xfrm rot="5400000">
            <a:off x="2768714" y="5432322"/>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9" name="ZoneTexte 68">
            <a:extLst>
              <a:ext uri="{FF2B5EF4-FFF2-40B4-BE49-F238E27FC236}">
                <a16:creationId xmlns:a16="http://schemas.microsoft.com/office/drawing/2014/main" id="{9FC94119-5504-4F56-8D8B-819B674D5F7E}"/>
              </a:ext>
            </a:extLst>
          </p:cNvPr>
          <p:cNvSpPr txBox="1"/>
          <p:nvPr/>
        </p:nvSpPr>
        <p:spPr>
          <a:xfrm>
            <a:off x="3950923" y="5387141"/>
            <a:ext cx="5628509" cy="369332"/>
          </a:xfrm>
          <a:prstGeom prst="rect">
            <a:avLst/>
          </a:prstGeom>
          <a:noFill/>
        </p:spPr>
        <p:txBody>
          <a:bodyPr wrap="square" rtlCol="0">
            <a:spAutoFit/>
          </a:bodyPr>
          <a:lstStyle/>
          <a:p>
            <a:r>
              <a:rPr lang="fr-FR" b="1" dirty="0">
                <a:latin typeface="Avenir Next LT Pro" panose="020B0504020202020204" pitchFamily="34" charset="0"/>
              </a:rPr>
              <a:t>Out of the box  </a:t>
            </a:r>
          </a:p>
        </p:txBody>
      </p:sp>
    </p:spTree>
    <p:extLst>
      <p:ext uri="{BB962C8B-B14F-4D97-AF65-F5344CB8AC3E}">
        <p14:creationId xmlns:p14="http://schemas.microsoft.com/office/powerpoint/2010/main" val="17200810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1351</Words>
  <Application>Microsoft Office PowerPoint</Application>
  <PresentationFormat>Grand écran</PresentationFormat>
  <Paragraphs>265</Paragraphs>
  <Slides>21</Slides>
  <Notes>2</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21</vt:i4>
      </vt:variant>
    </vt:vector>
  </HeadingPairs>
  <TitlesOfParts>
    <vt:vector size="33" baseType="lpstr">
      <vt:lpstr>Avenir Next LT Pro</vt:lpstr>
      <vt:lpstr>Helvetica</vt:lpstr>
      <vt:lpstr>Symbol</vt:lpstr>
      <vt:lpstr>Playfair Display</vt:lpstr>
      <vt:lpstr>CA Metro Black</vt:lpstr>
      <vt:lpstr>Arial</vt:lpstr>
      <vt:lpstr>Calibri</vt:lpstr>
      <vt:lpstr>CA Metro</vt:lpstr>
      <vt:lpstr>Avenir LT Std 45 Book</vt:lpstr>
      <vt:lpstr>Wingdings</vt:lpstr>
      <vt:lpstr>CA Metro ExtraBold</vt:lpstr>
      <vt:lpstr>METRO</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93</cp:revision>
  <dcterms:created xsi:type="dcterms:W3CDTF">2020-11-12T08:20:59Z</dcterms:created>
  <dcterms:modified xsi:type="dcterms:W3CDTF">2023-04-19T13:35:44Z</dcterms:modified>
</cp:coreProperties>
</file>