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 id="2147483683" r:id="rId2"/>
  </p:sldMasterIdLst>
  <p:notesMasterIdLst>
    <p:notesMasterId r:id="rId29"/>
  </p:notesMasterIdLst>
  <p:sldIdLst>
    <p:sldId id="285" r:id="rId3"/>
    <p:sldId id="1648" r:id="rId4"/>
    <p:sldId id="1948" r:id="rId5"/>
    <p:sldId id="1949" r:id="rId6"/>
    <p:sldId id="1852" r:id="rId7"/>
    <p:sldId id="1826" r:id="rId8"/>
    <p:sldId id="1825" r:id="rId9"/>
    <p:sldId id="1827" r:id="rId10"/>
    <p:sldId id="1828" r:id="rId11"/>
    <p:sldId id="1829" r:id="rId12"/>
    <p:sldId id="1830" r:id="rId13"/>
    <p:sldId id="1831" r:id="rId14"/>
    <p:sldId id="1832" r:id="rId15"/>
    <p:sldId id="1951" r:id="rId16"/>
    <p:sldId id="1960" r:id="rId17"/>
    <p:sldId id="1959" r:id="rId18"/>
    <p:sldId id="1956" r:id="rId19"/>
    <p:sldId id="1957" r:id="rId20"/>
    <p:sldId id="1958" r:id="rId21"/>
    <p:sldId id="1954" r:id="rId22"/>
    <p:sldId id="1953" r:id="rId23"/>
    <p:sldId id="1834" r:id="rId24"/>
    <p:sldId id="1835" r:id="rId25"/>
    <p:sldId id="1836" r:id="rId26"/>
    <p:sldId id="1837" r:id="rId27"/>
    <p:sldId id="1955" r:id="rId28"/>
  </p:sldIdLst>
  <p:sldSz cx="12192000" cy="6858000"/>
  <p:notesSz cx="6858000" cy="9144000"/>
  <p:embeddedFontLst>
    <p:embeddedFont>
      <p:font typeface="Avenir Next LT Pro" panose="020B0504020202020204" pitchFamily="34" charset="0"/>
      <p:regular r:id="rId30"/>
      <p:bold r:id="rId31"/>
      <p:italic r:id="rId32"/>
      <p:boldItalic r:id="rId33"/>
    </p:embeddedFont>
    <p:embeddedFont>
      <p:font typeface="Calibri" panose="020F0502020204030204" pitchFamily="34" charset="0"/>
      <p:regular r:id="rId34"/>
      <p:bold r:id="rId35"/>
      <p:italic r:id="rId36"/>
      <p:boldItalic r:id="rId37"/>
    </p:embeddedFont>
    <p:embeddedFont>
      <p:font typeface="Helvetica" panose="020B0604020202020204" pitchFamily="34" charset="0"/>
      <p:regular r:id="rId38"/>
      <p:bold r:id="rId39"/>
      <p:italic r:id="rId40"/>
      <p:boldItalic r:id="rId41"/>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500"/>
    <a:srgbClr val="F39112"/>
    <a:srgbClr val="F79646"/>
    <a:srgbClr val="4BACC6"/>
    <a:srgbClr val="000000"/>
    <a:srgbClr val="FFFFFF"/>
    <a:srgbClr val="9BBB5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76732" autoAdjust="0"/>
  </p:normalViewPr>
  <p:slideViewPr>
    <p:cSldViewPr snapToGrid="0">
      <p:cViewPr varScale="1">
        <p:scale>
          <a:sx n="79" d="100"/>
          <a:sy n="79" d="100"/>
        </p:scale>
        <p:origin x="773"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0.fntdata"/><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 Id="rId20" Type="http://schemas.openxmlformats.org/officeDocument/2006/relationships/slide" Target="slides/slide18.xml"/><Relationship Id="rId41"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2739E8-320B-4B24-B6E7-53685F788636}" type="datetimeFigureOut">
              <a:rPr lang="fr-FR" smtClean="0"/>
              <a:t>29/06/2023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DF6B8D-5D64-42DE-A4E0-C419793CDBAD}" type="slidenum">
              <a:rPr lang="fr-FR" smtClean="0"/>
              <a:t>‹N°›</a:t>
            </a:fld>
            <a:endParaRPr lang="fr-FR"/>
          </a:p>
        </p:txBody>
      </p:sp>
    </p:spTree>
    <p:extLst>
      <p:ext uri="{BB962C8B-B14F-4D97-AF65-F5344CB8AC3E}">
        <p14:creationId xmlns:p14="http://schemas.microsoft.com/office/powerpoint/2010/main" val="8146656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43DB7B-57DC-48B1-982C-DCC60A74EC0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75061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A843DB7B-57DC-48B1-982C-DCC60A74EC07}" type="slidenum">
              <a:rPr lang="fr-FR" smtClean="0"/>
              <a:t>22</a:t>
            </a:fld>
            <a:endParaRPr lang="fr-FR"/>
          </a:p>
        </p:txBody>
      </p:sp>
    </p:spTree>
    <p:extLst>
      <p:ext uri="{BB962C8B-B14F-4D97-AF65-F5344CB8AC3E}">
        <p14:creationId xmlns:p14="http://schemas.microsoft.com/office/powerpoint/2010/main" val="15496163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A843DB7B-57DC-48B1-982C-DCC60A74EC07}" type="slidenum">
              <a:rPr lang="fr-FR" smtClean="0"/>
              <a:t>23</a:t>
            </a:fld>
            <a:endParaRPr lang="fr-FR"/>
          </a:p>
        </p:txBody>
      </p:sp>
    </p:spTree>
    <p:extLst>
      <p:ext uri="{BB962C8B-B14F-4D97-AF65-F5344CB8AC3E}">
        <p14:creationId xmlns:p14="http://schemas.microsoft.com/office/powerpoint/2010/main" val="1820786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A843DB7B-57DC-48B1-982C-DCC60A74EC07}" type="slidenum">
              <a:rPr lang="fr-FR" smtClean="0"/>
              <a:t>24</a:t>
            </a:fld>
            <a:endParaRPr lang="fr-FR"/>
          </a:p>
        </p:txBody>
      </p:sp>
    </p:spTree>
    <p:extLst>
      <p:ext uri="{BB962C8B-B14F-4D97-AF65-F5344CB8AC3E}">
        <p14:creationId xmlns:p14="http://schemas.microsoft.com/office/powerpoint/2010/main" val="27263075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A843DB7B-57DC-48B1-982C-DCC60A74EC07}" type="slidenum">
              <a:rPr lang="fr-FR" smtClean="0"/>
              <a:t>25</a:t>
            </a:fld>
            <a:endParaRPr lang="fr-FR"/>
          </a:p>
        </p:txBody>
      </p:sp>
    </p:spTree>
    <p:extLst>
      <p:ext uri="{BB962C8B-B14F-4D97-AF65-F5344CB8AC3E}">
        <p14:creationId xmlns:p14="http://schemas.microsoft.com/office/powerpoint/2010/main" val="2867100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43DB7B-57DC-48B1-982C-DCC60A74EC0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2906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43DB7B-57DC-48B1-982C-DCC60A74EC0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7658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43DB7B-57DC-48B1-982C-DCC60A74EC0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3223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43DB7B-57DC-48B1-982C-DCC60A74EC0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49866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43DB7B-57DC-48B1-982C-DCC60A74EC0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6867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43DB7B-57DC-48B1-982C-DCC60A74EC0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29114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43DB7B-57DC-48B1-982C-DCC60A74EC07}"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9107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A843DB7B-57DC-48B1-982C-DCC60A74EC07}" type="slidenum">
              <a:rPr lang="fr-FR" smtClean="0"/>
              <a:t>21</a:t>
            </a:fld>
            <a:endParaRPr lang="fr-FR"/>
          </a:p>
        </p:txBody>
      </p:sp>
    </p:spTree>
    <p:extLst>
      <p:ext uri="{BB962C8B-B14F-4D97-AF65-F5344CB8AC3E}">
        <p14:creationId xmlns:p14="http://schemas.microsoft.com/office/powerpoint/2010/main" val="3731324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F299E95-EA5A-45D5-834C-2185E1E3815F}"/>
              </a:ext>
            </a:extLst>
          </p:cNvPr>
          <p:cNvSpPr>
            <a:spLocks noGrp="1"/>
          </p:cNvSpPr>
          <p:nvPr>
            <p:ph type="title"/>
          </p:nvPr>
        </p:nvSpPr>
        <p:spPr>
          <a:xfrm>
            <a:off x="2099035" y="820190"/>
            <a:ext cx="9254765" cy="537556"/>
          </a:xfrm>
        </p:spPr>
        <p:txBody>
          <a:bodyPr/>
          <a:lstStyle>
            <a:lvl1pPr algn="r">
              <a:defRPr>
                <a:latin typeface="Avenir Next LT Pro" panose="020B0504020202020204" pitchFamily="34" charset="0"/>
              </a:defRPr>
            </a:lvl1pPr>
          </a:lstStyle>
          <a:p>
            <a:r>
              <a:rPr lang="fr-FR" dirty="0"/>
              <a:t>Modifiez le style du titre</a:t>
            </a:r>
          </a:p>
        </p:txBody>
      </p:sp>
      <p:sp>
        <p:nvSpPr>
          <p:cNvPr id="3" name="Espace réservé du contenu 2">
            <a:extLst>
              <a:ext uri="{FF2B5EF4-FFF2-40B4-BE49-F238E27FC236}">
                <a16:creationId xmlns:a16="http://schemas.microsoft.com/office/drawing/2014/main" id="{675A32BD-7BE4-4129-B440-2D8627960700}"/>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7" name="Freihandform: Form 9">
            <a:extLst>
              <a:ext uri="{FF2B5EF4-FFF2-40B4-BE49-F238E27FC236}">
                <a16:creationId xmlns:a16="http://schemas.microsoft.com/office/drawing/2014/main" id="{BEDCCF9F-B94C-4495-9299-F2524924FC55}"/>
              </a:ext>
            </a:extLst>
          </p:cNvPr>
          <p:cNvSpPr>
            <a:spLocks/>
          </p:cNvSpPr>
          <p:nvPr userDrawn="1"/>
        </p:nvSpPr>
        <p:spPr bwMode="auto">
          <a:xfrm flipH="1" flipV="1">
            <a:off x="0" y="-3278"/>
            <a:ext cx="5811748" cy="1419332"/>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004282"/>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11" name="Espace réservé du texte 10">
            <a:extLst>
              <a:ext uri="{FF2B5EF4-FFF2-40B4-BE49-F238E27FC236}">
                <a16:creationId xmlns:a16="http://schemas.microsoft.com/office/drawing/2014/main" id="{CF404A04-4135-4188-9CA8-1D25C89F84DC}"/>
              </a:ext>
            </a:extLst>
          </p:cNvPr>
          <p:cNvSpPr>
            <a:spLocks noGrp="1"/>
          </p:cNvSpPr>
          <p:nvPr>
            <p:ph type="body" sz="quarter" idx="13" hasCustomPrompt="1"/>
          </p:nvPr>
        </p:nvSpPr>
        <p:spPr>
          <a:xfrm rot="20700000">
            <a:off x="47835" y="379761"/>
            <a:ext cx="3067596" cy="437574"/>
          </a:xfrm>
        </p:spPr>
        <p:txBody>
          <a:bodyPr/>
          <a:lstStyle>
            <a:lvl1pPr marL="0" indent="0">
              <a:buNone/>
              <a:defRPr sz="3200">
                <a:solidFill>
                  <a:schemeClr val="bg1"/>
                </a:solidFill>
                <a:latin typeface="Avenir Next LT Pro" panose="020B0504020202020204" pitchFamily="34" charset="0"/>
              </a:defRPr>
            </a:lvl1pPr>
          </a:lstStyle>
          <a:p>
            <a:pPr lvl="0"/>
            <a:r>
              <a:rPr lang="fr-FR" dirty="0"/>
              <a:t>#modifiez</a:t>
            </a:r>
          </a:p>
        </p:txBody>
      </p:sp>
      <p:sp>
        <p:nvSpPr>
          <p:cNvPr id="9" name="Freihandform: Form 18">
            <a:extLst>
              <a:ext uri="{FF2B5EF4-FFF2-40B4-BE49-F238E27FC236}">
                <a16:creationId xmlns:a16="http://schemas.microsoft.com/office/drawing/2014/main" id="{89C75635-2DAE-40A1-82F0-947E17A7474E}"/>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12" name="Espace réservé du numéro de diapositive 5">
            <a:extLst>
              <a:ext uri="{FF2B5EF4-FFF2-40B4-BE49-F238E27FC236}">
                <a16:creationId xmlns:a16="http://schemas.microsoft.com/office/drawing/2014/main" id="{07425B69-6C68-4097-9AB8-A0BF4156F5D5}"/>
              </a:ext>
            </a:extLst>
          </p:cNvPr>
          <p:cNvSpPr>
            <a:spLocks noGrp="1"/>
          </p:cNvSpPr>
          <p:nvPr>
            <p:ph type="sldNum" sz="quarter" idx="12"/>
          </p:nvPr>
        </p:nvSpPr>
        <p:spPr>
          <a:xfrm>
            <a:off x="11297920" y="6492876"/>
            <a:ext cx="676584" cy="365125"/>
          </a:xfrm>
        </p:spPr>
        <p:txBody>
          <a:bodyPr/>
          <a:lstStyle/>
          <a:p>
            <a:fld id="{6A3E7241-16CC-4146-9BD5-AEC56D02ABBB}" type="slidenum">
              <a:rPr lang="fr-FR" smtClean="0"/>
              <a:t>‹N°›</a:t>
            </a:fld>
            <a:endParaRPr lang="fr-FR"/>
          </a:p>
        </p:txBody>
      </p:sp>
    </p:spTree>
    <p:extLst>
      <p:ext uri="{BB962C8B-B14F-4D97-AF65-F5344CB8AC3E}">
        <p14:creationId xmlns:p14="http://schemas.microsoft.com/office/powerpoint/2010/main" val="29186167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29/06/2023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4108334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cxnSp>
        <p:nvCxnSpPr>
          <p:cNvPr id="4" name="Connecteur droit 3"/>
          <p:cNvCxnSpPr/>
          <p:nvPr userDrawn="1"/>
        </p:nvCxnSpPr>
        <p:spPr>
          <a:xfrm>
            <a:off x="152400" y="6308725"/>
            <a:ext cx="11895138"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userDrawn="1"/>
        </p:nvCxnSpPr>
        <p:spPr>
          <a:xfrm>
            <a:off x="0" y="1187450"/>
            <a:ext cx="61912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a:xfrm>
            <a:off x="609600" y="44624"/>
            <a:ext cx="10972800" cy="1143000"/>
          </a:xfrm>
          <a:ln>
            <a:noFill/>
          </a:ln>
        </p:spPr>
        <p:txBody>
          <a:bodyPr/>
          <a:lstStyle>
            <a:lvl1pPr algn="l">
              <a:defRPr sz="3200" b="0" u="none">
                <a:solidFill>
                  <a:srgbClr val="002060"/>
                </a:solidFill>
                <a:latin typeface="Helvetica" panose="020B0604020202020204" pitchFamily="34" charset="0"/>
                <a:cs typeface="Helvetica" panose="020B0604020202020204" pitchFamily="34" charset="0"/>
              </a:defRPr>
            </a:lvl1pPr>
          </a:lstStyle>
          <a:p>
            <a:r>
              <a:rPr lang="fr-FR" dirty="0"/>
              <a:t>Modifiez le style du titre</a:t>
            </a:r>
          </a:p>
        </p:txBody>
      </p:sp>
      <p:sp>
        <p:nvSpPr>
          <p:cNvPr id="3" name="Espace réservé du contenu 2"/>
          <p:cNvSpPr>
            <a:spLocks noGrp="1"/>
          </p:cNvSpPr>
          <p:nvPr>
            <p:ph idx="1"/>
          </p:nvPr>
        </p:nvSpPr>
        <p:spPr>
          <a:xfrm>
            <a:off x="609600" y="1412777"/>
            <a:ext cx="10972800" cy="4713387"/>
          </a:xfrm>
        </p:spPr>
        <p:txBody>
          <a:bodyPr/>
          <a:lstStyle>
            <a:lvl1pPr>
              <a:defRPr sz="2400">
                <a:latin typeface="Helvetica" panose="020B0604020202020204" pitchFamily="34" charset="0"/>
                <a:cs typeface="Helvetica" panose="020B0604020202020204" pitchFamily="34" charset="0"/>
              </a:defRPr>
            </a:lvl1pPr>
            <a:lvl2pPr>
              <a:defRPr sz="2000">
                <a:latin typeface="Helvetica" panose="020B0604020202020204" pitchFamily="34" charset="0"/>
                <a:cs typeface="Helvetica" panose="020B0604020202020204" pitchFamily="34" charset="0"/>
              </a:defRPr>
            </a:lvl2pPr>
            <a:lvl3pPr>
              <a:defRPr sz="1800">
                <a:latin typeface="Helvetica" panose="020B0604020202020204" pitchFamily="34" charset="0"/>
                <a:cs typeface="Helvetica" panose="020B0604020202020204" pitchFamily="34" charset="0"/>
              </a:defRPr>
            </a:lvl3pPr>
            <a:lvl4pPr>
              <a:defRPr sz="1800">
                <a:latin typeface="Helvetica" panose="020B0604020202020204" pitchFamily="34" charset="0"/>
                <a:cs typeface="Helvetica" panose="020B0604020202020204" pitchFamily="34" charset="0"/>
              </a:defRPr>
            </a:lvl4pPr>
            <a:lvl5pPr>
              <a:defRPr sz="1800">
                <a:latin typeface="Helvetica" panose="020B0604020202020204" pitchFamily="34" charset="0"/>
                <a:cs typeface="Helvetica" panose="020B0604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4"/>
          <p:cNvSpPr>
            <a:spLocks noGrp="1"/>
          </p:cNvSpPr>
          <p:nvPr>
            <p:ph type="ftr" sz="quarter" idx="10"/>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1"/>
          </p:nvPr>
        </p:nvSpPr>
        <p:spPr>
          <a:xfrm>
            <a:off x="4656138" y="6381750"/>
            <a:ext cx="2844800" cy="365125"/>
          </a:xfrm>
        </p:spPr>
        <p:txBody>
          <a:bodyPr/>
          <a:lstStyle>
            <a:lvl1pPr>
              <a:defRPr/>
            </a:lvl1pPr>
          </a:lstStyle>
          <a:p>
            <a:pPr>
              <a:defRPr/>
            </a:pPr>
            <a:fld id="{4314A090-AFF1-4D49-8081-6E3A932AC751}" type="slidenum">
              <a:rPr lang="fr-FR"/>
              <a:pPr>
                <a:defRPr/>
              </a:pPr>
              <a:t>‹N°›</a:t>
            </a:fld>
            <a:endParaRPr lang="fr-FR"/>
          </a:p>
        </p:txBody>
      </p:sp>
    </p:spTree>
    <p:extLst>
      <p:ext uri="{BB962C8B-B14F-4D97-AF65-F5344CB8AC3E}">
        <p14:creationId xmlns:p14="http://schemas.microsoft.com/office/powerpoint/2010/main" val="35910331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29/06/2023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31413950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5447893-CFA0-47B5-8532-5AC8D55D703D}" type="datetimeFigureOut">
              <a:rPr lang="fr-FR"/>
              <a:pPr>
                <a:defRPr/>
              </a:pPr>
              <a:t>29/06/2023</a:t>
            </a:fld>
            <a:endParaRPr lang="fr-FR"/>
          </a:p>
        </p:txBody>
      </p:sp>
      <p:sp>
        <p:nvSpPr>
          <p:cNvPr id="5" name="Espace réservé du numéro de diapositive 5"/>
          <p:cNvSpPr>
            <a:spLocks noGrp="1"/>
          </p:cNvSpPr>
          <p:nvPr>
            <p:ph type="sldNum" sz="quarter" idx="11"/>
          </p:nvPr>
        </p:nvSpPr>
        <p:spPr/>
        <p:txBody>
          <a:bodyPr/>
          <a:lstStyle>
            <a:lvl1pPr>
              <a:defRPr/>
            </a:lvl1pPr>
          </a:lstStyle>
          <a:p>
            <a:pPr>
              <a:defRPr/>
            </a:pPr>
            <a:fld id="{696A3CD7-886E-4FA6-8FC2-850E2A966DF6}" type="slidenum">
              <a:rPr lang="fr-FR"/>
              <a:pPr>
                <a:defRPr/>
              </a:pPr>
              <a:t>‹N°›</a:t>
            </a:fld>
            <a:endParaRPr lang="fr-FR"/>
          </a:p>
        </p:txBody>
      </p:sp>
    </p:spTree>
    <p:extLst>
      <p:ext uri="{BB962C8B-B14F-4D97-AF65-F5344CB8AC3E}">
        <p14:creationId xmlns:p14="http://schemas.microsoft.com/office/powerpoint/2010/main" val="22541696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p:txBody>
          <a:bodyPr/>
          <a:lstStyle>
            <a:lvl1pPr>
              <a:defRPr/>
            </a:lvl1pPr>
          </a:lstStyle>
          <a:p>
            <a:pPr>
              <a:defRPr/>
            </a:pPr>
            <a:fld id="{DF97B55E-785F-44C8-BB6C-C6E69D88713E}" type="datetimeFigureOut">
              <a:rPr lang="fr-FR"/>
              <a:pPr>
                <a:defRPr/>
              </a:pPr>
              <a:t>29/06/2023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878F067A-88E9-4871-A8D8-F8F644B46BCC}" type="slidenum">
              <a:rPr lang="fr-FR"/>
              <a:pPr>
                <a:defRPr/>
              </a:pPr>
              <a:t>‹N°›</a:t>
            </a:fld>
            <a:endParaRPr lang="fr-FR"/>
          </a:p>
        </p:txBody>
      </p:sp>
    </p:spTree>
    <p:extLst>
      <p:ext uri="{BB962C8B-B14F-4D97-AF65-F5344CB8AC3E}">
        <p14:creationId xmlns:p14="http://schemas.microsoft.com/office/powerpoint/2010/main" val="20971097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p:txBody>
          <a:bodyPr/>
          <a:lstStyle>
            <a:lvl1pPr>
              <a:defRPr/>
            </a:lvl1pPr>
          </a:lstStyle>
          <a:p>
            <a:pPr>
              <a:defRPr/>
            </a:pPr>
            <a:fld id="{128AC4C9-230F-4E77-B9E4-CC6A5F66A3E6}" type="datetimeFigureOut">
              <a:rPr lang="fr-FR"/>
              <a:pPr>
                <a:defRPr/>
              </a:pPr>
              <a:t>29/06/2023</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B0C8E127-EFF4-44C4-9723-71B84FB4F904}" type="slidenum">
              <a:rPr lang="fr-FR"/>
              <a:pPr>
                <a:defRPr/>
              </a:pPr>
              <a:t>‹N°›</a:t>
            </a:fld>
            <a:endParaRPr lang="fr-FR"/>
          </a:p>
        </p:txBody>
      </p:sp>
    </p:spTree>
    <p:extLst>
      <p:ext uri="{BB962C8B-B14F-4D97-AF65-F5344CB8AC3E}">
        <p14:creationId xmlns:p14="http://schemas.microsoft.com/office/powerpoint/2010/main" val="233578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54F62022-F92A-46BE-B770-175C3A106A10}" type="datetimeFigureOut">
              <a:rPr lang="fr-FR"/>
              <a:pPr>
                <a:defRPr/>
              </a:pPr>
              <a:t>29/06/2023</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D0CD3046-38EA-470F-8399-34B1DDA66838}" type="slidenum">
              <a:rPr lang="fr-FR"/>
              <a:pPr>
                <a:defRPr/>
              </a:pPr>
              <a:t>‹N°›</a:t>
            </a:fld>
            <a:endParaRPr lang="fr-FR"/>
          </a:p>
        </p:txBody>
      </p:sp>
    </p:spTree>
    <p:extLst>
      <p:ext uri="{BB962C8B-B14F-4D97-AF65-F5344CB8AC3E}">
        <p14:creationId xmlns:p14="http://schemas.microsoft.com/office/powerpoint/2010/main" val="6015294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272A1B42-FE22-4FCF-9A57-A534C68A0BD0}" type="datetimeFigureOut">
              <a:rPr lang="fr-FR"/>
              <a:pPr>
                <a:defRPr/>
              </a:pPr>
              <a:t>29/06/2023</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C6AC8A65-8773-4D04-9978-5C5E9D8C1317}" type="slidenum">
              <a:rPr lang="fr-FR"/>
              <a:pPr>
                <a:defRPr/>
              </a:pPr>
              <a:t>‹N°›</a:t>
            </a:fld>
            <a:endParaRPr lang="fr-FR"/>
          </a:p>
        </p:txBody>
      </p:sp>
    </p:spTree>
    <p:extLst>
      <p:ext uri="{BB962C8B-B14F-4D97-AF65-F5344CB8AC3E}">
        <p14:creationId xmlns:p14="http://schemas.microsoft.com/office/powerpoint/2010/main" val="7325436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41B73614-1878-4BDB-BE85-F2254E523EE0}" type="datetimeFigureOut">
              <a:rPr lang="fr-FR"/>
              <a:pPr>
                <a:defRPr/>
              </a:pPr>
              <a:t>29/06/2023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76ADA322-1BC4-4F54-AEA2-D6A678520609}" type="slidenum">
              <a:rPr lang="fr-FR"/>
              <a:pPr>
                <a:defRPr/>
              </a:pPr>
              <a:t>‹N°›</a:t>
            </a:fld>
            <a:endParaRPr lang="fr-FR"/>
          </a:p>
        </p:txBody>
      </p:sp>
    </p:spTree>
    <p:extLst>
      <p:ext uri="{BB962C8B-B14F-4D97-AF65-F5344CB8AC3E}">
        <p14:creationId xmlns:p14="http://schemas.microsoft.com/office/powerpoint/2010/main" val="2133545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C1D759B6-5D9F-4441-A6EC-DCA1870C72AD}" type="datetimeFigureOut">
              <a:rPr lang="fr-FR"/>
              <a:pPr>
                <a:defRPr/>
              </a:pPr>
              <a:t>29/06/2023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8734FEC9-1185-4B47-830D-70CE4CC8A0A1}" type="slidenum">
              <a:rPr lang="fr-FR"/>
              <a:pPr>
                <a:defRPr/>
              </a:pPr>
              <a:t>‹N°›</a:t>
            </a:fld>
            <a:endParaRPr lang="fr-FR"/>
          </a:p>
        </p:txBody>
      </p:sp>
    </p:spTree>
    <p:extLst>
      <p:ext uri="{BB962C8B-B14F-4D97-AF65-F5344CB8AC3E}">
        <p14:creationId xmlns:p14="http://schemas.microsoft.com/office/powerpoint/2010/main" val="3334655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6" name="Freihandform: Form 18">
            <a:extLst>
              <a:ext uri="{FF2B5EF4-FFF2-40B4-BE49-F238E27FC236}">
                <a16:creationId xmlns:a16="http://schemas.microsoft.com/office/drawing/2014/main" id="{C8B4BE4E-AAEF-4AD2-BAF8-09809628EA53}"/>
              </a:ext>
            </a:extLst>
          </p:cNvPr>
          <p:cNvSpPr>
            <a:spLocks/>
          </p:cNvSpPr>
          <p:nvPr userDrawn="1"/>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2" name="Titre 1">
            <a:extLst>
              <a:ext uri="{FF2B5EF4-FFF2-40B4-BE49-F238E27FC236}">
                <a16:creationId xmlns:a16="http://schemas.microsoft.com/office/drawing/2014/main" id="{0C5ACD78-595F-468B-AD32-9316383B6CE6}"/>
              </a:ext>
            </a:extLst>
          </p:cNvPr>
          <p:cNvSpPr>
            <a:spLocks noGrp="1"/>
          </p:cNvSpPr>
          <p:nvPr>
            <p:ph type="title"/>
          </p:nvPr>
        </p:nvSpPr>
        <p:spPr/>
        <p:txBody>
          <a:bodyPr/>
          <a:lstStyle/>
          <a:p>
            <a:r>
              <a:rPr lang="fr-FR"/>
              <a:t>Modifiez le style du titre</a:t>
            </a:r>
          </a:p>
        </p:txBody>
      </p:sp>
      <p:sp>
        <p:nvSpPr>
          <p:cNvPr id="3" name="Espace réservé du numéro de diapositive 2">
            <a:extLst>
              <a:ext uri="{FF2B5EF4-FFF2-40B4-BE49-F238E27FC236}">
                <a16:creationId xmlns:a16="http://schemas.microsoft.com/office/drawing/2014/main" id="{61900967-DE7C-430E-AEF5-2974312C6813}"/>
              </a:ext>
            </a:extLst>
          </p:cNvPr>
          <p:cNvSpPr>
            <a:spLocks noGrp="1"/>
          </p:cNvSpPr>
          <p:nvPr>
            <p:ph type="sldNum" sz="quarter" idx="10"/>
          </p:nvPr>
        </p:nvSpPr>
        <p:spPr/>
        <p:txBody>
          <a:bodyPr/>
          <a:lstStyle/>
          <a:p>
            <a:fld id="{82EA1D04-CA53-4DE3-84A8-2B63E41036C9}" type="slidenum">
              <a:rPr lang="de-DE" smtClean="0"/>
              <a:pPr/>
              <a:t>‹N°›</a:t>
            </a:fld>
            <a:endParaRPr lang="de-DE" dirty="0"/>
          </a:p>
        </p:txBody>
      </p:sp>
      <p:sp>
        <p:nvSpPr>
          <p:cNvPr id="4" name="Espace réservé de la date 3">
            <a:extLst>
              <a:ext uri="{FF2B5EF4-FFF2-40B4-BE49-F238E27FC236}">
                <a16:creationId xmlns:a16="http://schemas.microsoft.com/office/drawing/2014/main" id="{7EE78582-EFF8-4078-A0E8-6E01FA89DA46}"/>
              </a:ext>
            </a:extLst>
          </p:cNvPr>
          <p:cNvSpPr>
            <a:spLocks noGrp="1"/>
          </p:cNvSpPr>
          <p:nvPr>
            <p:ph type="dt" sz="half" idx="11"/>
          </p:nvPr>
        </p:nvSpPr>
        <p:spPr/>
        <p:txBody>
          <a:bodyPr/>
          <a:lstStyle/>
          <a:p>
            <a:r>
              <a:rPr lang="de-DE"/>
              <a:t>Confidentiel|   </a:t>
            </a:r>
            <a:fld id="{FC89AA29-A18B-45E6-A6DD-E693AF6AAD3A}" type="datetimeFigureOut">
              <a:rPr lang="de-DE" smtClean="0"/>
              <a:pPr/>
              <a:t>29.06.2023</a:t>
            </a:fld>
            <a:endParaRPr lang="de-DE" dirty="0"/>
          </a:p>
        </p:txBody>
      </p:sp>
      <p:sp>
        <p:nvSpPr>
          <p:cNvPr id="9" name="Espace réservé du contenu 2">
            <a:extLst>
              <a:ext uri="{FF2B5EF4-FFF2-40B4-BE49-F238E27FC236}">
                <a16:creationId xmlns:a16="http://schemas.microsoft.com/office/drawing/2014/main" id="{AE42FA1F-E4D2-48B3-9997-8B04AC9694F1}"/>
              </a:ext>
            </a:extLst>
          </p:cNvPr>
          <p:cNvSpPr>
            <a:spLocks noGrp="1"/>
          </p:cNvSpPr>
          <p:nvPr>
            <p:ph idx="1"/>
          </p:nvPr>
        </p:nvSpPr>
        <p:spPr>
          <a:xfrm>
            <a:off x="838200" y="1825625"/>
            <a:ext cx="10515600" cy="4351338"/>
          </a:xfrm>
          <a:prstGeom prst="rect">
            <a:avLst/>
          </a:prstGeom>
        </p:spPr>
        <p:txBody>
          <a:bodyPr/>
          <a:lstStyle>
            <a:lvl1pPr marL="228600" indent="-228600">
              <a:buFont typeface="Avenir LT Std 45 Book" panose="020B0502020203020204" pitchFamily="34" charset="0"/>
              <a:buChar char="\"/>
              <a:defRPr>
                <a:latin typeface="Avenir Next LT Pro" panose="020B0504020202020204" pitchFamily="34" charset="0"/>
              </a:defRPr>
            </a:lvl1pPr>
            <a:lvl2pPr marL="685800" indent="-228600">
              <a:buFont typeface="Avenir LT Std 45 Book" panose="020B0502020203020204" pitchFamily="34" charset="0"/>
              <a:buChar char="\"/>
              <a:defRPr>
                <a:latin typeface="Avenir Next LT Pro" panose="020B0504020202020204" pitchFamily="34" charset="0"/>
              </a:defRPr>
            </a:lvl2pPr>
            <a:lvl3pPr marL="1143000" indent="-228600">
              <a:buFont typeface="Avenir LT Std 45 Book" panose="020B0502020203020204" pitchFamily="34" charset="0"/>
              <a:buChar char="\"/>
              <a:defRPr>
                <a:latin typeface="Avenir Next LT Pro" panose="020B0504020202020204" pitchFamily="34" charset="0"/>
              </a:defRPr>
            </a:lvl3pPr>
            <a:lvl4pPr marL="1600200" indent="-228600">
              <a:buFont typeface="Avenir LT Std 45 Book" panose="020B0502020203020204" pitchFamily="34" charset="0"/>
              <a:buChar char="\"/>
              <a:defRPr>
                <a:solidFill>
                  <a:srgbClr val="004282"/>
                </a:solidFill>
                <a:latin typeface="Avenir Next LT Pro" panose="020B0504020202020204" pitchFamily="34" charset="0"/>
              </a:defRPr>
            </a:lvl4pPr>
            <a:lvl5pPr marL="2057400" indent="-228600">
              <a:buFont typeface="Avenir LT Std 45 Book" panose="020B0502020203020204" pitchFamily="34" charset="0"/>
              <a:buChar char="\"/>
              <a:defRPr>
                <a:solidFill>
                  <a:srgbClr val="004282"/>
                </a:solidFill>
                <a:latin typeface="Avenir Next LT Pro" panose="020B0504020202020204"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8819130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7FFE7C4F-4F8C-4B76-A9C1-1605F3882CAA}" type="datetimeFigureOut">
              <a:rPr lang="fr-FR"/>
              <a:pPr>
                <a:defRPr/>
              </a:pPr>
              <a:t>29/06/2023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F69295E7-2060-4F80-A62B-9B2D34F3EB60}" type="slidenum">
              <a:rPr lang="fr-FR"/>
              <a:pPr>
                <a:defRPr/>
              </a:pPr>
              <a:t>‹N°›</a:t>
            </a:fld>
            <a:endParaRPr lang="fr-FR"/>
          </a:p>
        </p:txBody>
      </p:sp>
    </p:spTree>
    <p:extLst>
      <p:ext uri="{BB962C8B-B14F-4D97-AF65-F5344CB8AC3E}">
        <p14:creationId xmlns:p14="http://schemas.microsoft.com/office/powerpoint/2010/main" val="38199317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BDE83814-C770-4FA0-980F-E51110CF0032}" type="datetimeFigureOut">
              <a:rPr lang="fr-FR"/>
              <a:pPr>
                <a:defRPr/>
              </a:pPr>
              <a:t>29/06/2023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3DCB96A9-5D1C-4E75-8732-1143F0AAC91D}" type="slidenum">
              <a:rPr lang="fr-FR"/>
              <a:pPr>
                <a:defRPr/>
              </a:pPr>
              <a:t>‹N°›</a:t>
            </a:fld>
            <a:endParaRPr lang="fr-FR"/>
          </a:p>
        </p:txBody>
      </p:sp>
    </p:spTree>
    <p:extLst>
      <p:ext uri="{BB962C8B-B14F-4D97-AF65-F5344CB8AC3E}">
        <p14:creationId xmlns:p14="http://schemas.microsoft.com/office/powerpoint/2010/main" val="23554685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1A52747A-BC0D-46B4-8EB2-A2810AA77C33}" type="datetimeFigureOut">
              <a:rPr lang="fr-FR"/>
              <a:pPr>
                <a:defRPr/>
              </a:pPr>
              <a:t>29/06/2023</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0DE35BDF-D2ED-432C-B374-97318D96E898}" type="slidenum">
              <a:rPr lang="fr-FR"/>
              <a:pPr>
                <a:defRPr/>
              </a:pPr>
              <a:t>‹N°›</a:t>
            </a:fld>
            <a:endParaRPr lang="fr-FR"/>
          </a:p>
        </p:txBody>
      </p:sp>
    </p:spTree>
    <p:extLst>
      <p:ext uri="{BB962C8B-B14F-4D97-AF65-F5344CB8AC3E}">
        <p14:creationId xmlns:p14="http://schemas.microsoft.com/office/powerpoint/2010/main" val="3395304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Metro title sheet 1">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F9146743-96A0-B696-FEA6-2AEA74DF1526}"/>
              </a:ext>
            </a:extLst>
          </p:cNvPr>
          <p:cNvPicPr>
            <a:picLocks noChangeAspect="1"/>
          </p:cNvPicPr>
          <p:nvPr userDrawn="1"/>
        </p:nvPicPr>
        <p:blipFill>
          <a:blip r:embed="rId3"/>
          <a:stretch>
            <a:fillRect/>
          </a:stretch>
        </p:blipFill>
        <p:spPr>
          <a:xfrm>
            <a:off x="0" y="0"/>
            <a:ext cx="12192000" cy="8741623"/>
          </a:xfrm>
          <a:prstGeom prst="rect">
            <a:avLst/>
          </a:prstGeom>
        </p:spPr>
      </p:pic>
      <p:sp>
        <p:nvSpPr>
          <p:cNvPr id="9" name="Freihandform: Form 8">
            <a:extLst>
              <a:ext uri="{FF2B5EF4-FFF2-40B4-BE49-F238E27FC236}">
                <a16:creationId xmlns:a16="http://schemas.microsoft.com/office/drawing/2014/main" id="{E0BCB9D1-D1CD-401F-99FD-1C7A59FE932A}"/>
              </a:ext>
            </a:extLst>
          </p:cNvPr>
          <p:cNvSpPr>
            <a:spLocks/>
          </p:cNvSpPr>
          <p:nvPr userDrawn="1"/>
        </p:nvSpPr>
        <p:spPr bwMode="auto">
          <a:xfrm>
            <a:off x="0" y="1823701"/>
            <a:ext cx="12192000" cy="5034300"/>
          </a:xfrm>
          <a:custGeom>
            <a:avLst/>
            <a:gdLst>
              <a:gd name="connsiteX0" fmla="*/ 12192000 w 12192000"/>
              <a:gd name="connsiteY0" fmla="*/ 0 h 5034300"/>
              <a:gd name="connsiteX1" fmla="*/ 12192000 w 12192000"/>
              <a:gd name="connsiteY1" fmla="*/ 5034300 h 5034300"/>
              <a:gd name="connsiteX2" fmla="*/ 0 w 12192000"/>
              <a:gd name="connsiteY2" fmla="*/ 5034300 h 5034300"/>
              <a:gd name="connsiteX3" fmla="*/ 0 w 12192000"/>
              <a:gd name="connsiteY3" fmla="*/ 3495827 h 5034300"/>
            </a:gdLst>
            <a:ahLst/>
            <a:cxnLst>
              <a:cxn ang="0">
                <a:pos x="connsiteX0" y="connsiteY0"/>
              </a:cxn>
              <a:cxn ang="0">
                <a:pos x="connsiteX1" y="connsiteY1"/>
              </a:cxn>
              <a:cxn ang="0">
                <a:pos x="connsiteX2" y="connsiteY2"/>
              </a:cxn>
              <a:cxn ang="0">
                <a:pos x="connsiteX3" y="connsiteY3"/>
              </a:cxn>
            </a:cxnLst>
            <a:rect l="l" t="t" r="r" b="b"/>
            <a:pathLst>
              <a:path w="12192000" h="5034300">
                <a:moveTo>
                  <a:pt x="12192000" y="0"/>
                </a:moveTo>
                <a:lnTo>
                  <a:pt x="12192000" y="5034300"/>
                </a:lnTo>
                <a:lnTo>
                  <a:pt x="0" y="5034300"/>
                </a:lnTo>
                <a:lnTo>
                  <a:pt x="0" y="3495827"/>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7" name="Textplatzhalter 2">
            <a:extLst>
              <a:ext uri="{FF2B5EF4-FFF2-40B4-BE49-F238E27FC236}">
                <a16:creationId xmlns:a16="http://schemas.microsoft.com/office/drawing/2014/main" id="{A6FAACFB-122C-4C31-B980-670C94BEA44B}"/>
              </a:ext>
            </a:extLst>
          </p:cNvPr>
          <p:cNvSpPr>
            <a:spLocks noGrp="1"/>
          </p:cNvSpPr>
          <p:nvPr>
            <p:ph type="body" sz="quarter" idx="10" hasCustomPrompt="1"/>
          </p:nvPr>
        </p:nvSpPr>
        <p:spPr>
          <a:xfrm>
            <a:off x="3204376" y="4539125"/>
            <a:ext cx="5796501" cy="2100345"/>
          </a:xfrm>
          <a:prstGeom prst="rect">
            <a:avLst/>
          </a:prstGeom>
        </p:spPr>
        <p:txBody>
          <a:bodyPr/>
          <a:lstStyle>
            <a:lvl1pPr marL="0" indent="0" algn="ctr">
              <a:lnSpc>
                <a:spcPts val="4500"/>
              </a:lnSpc>
              <a:spcBef>
                <a:spcPts val="0"/>
              </a:spcBef>
              <a:buNone/>
              <a:defRPr sz="5400" b="1" cap="all" baseline="0">
                <a:solidFill>
                  <a:schemeClr val="accent1"/>
                </a:solidFill>
                <a:latin typeface="Avenir Next LT Pro" panose="020B0504020202020204" pitchFamily="34" charset="0"/>
              </a:defRPr>
            </a:lvl1pPr>
          </a:lstStyle>
          <a:p>
            <a:pPr lvl="0"/>
            <a:r>
              <a:rPr lang="de-DE" dirty="0"/>
              <a:t>TITRE PAGE</a:t>
            </a:r>
            <a:br>
              <a:rPr lang="de-DE" dirty="0"/>
            </a:br>
            <a:r>
              <a:rPr lang="de-DE" dirty="0"/>
              <a:t>VERSION 1</a:t>
            </a:r>
          </a:p>
        </p:txBody>
      </p:sp>
      <p:pic>
        <p:nvPicPr>
          <p:cNvPr id="8" name="Image 7">
            <a:extLst>
              <a:ext uri="{FF2B5EF4-FFF2-40B4-BE49-F238E27FC236}">
                <a16:creationId xmlns:a16="http://schemas.microsoft.com/office/drawing/2014/main" id="{5540E1F1-B57D-E808-A006-19B557F17C55}"/>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66400"/>
          <a:stretch/>
        </p:blipFill>
        <p:spPr>
          <a:xfrm>
            <a:off x="5221222" y="3311371"/>
            <a:ext cx="1749556" cy="501819"/>
          </a:xfrm>
          <a:prstGeom prst="rect">
            <a:avLst/>
          </a:prstGeom>
        </p:spPr>
      </p:pic>
    </p:spTree>
    <p:custDataLst>
      <p:tags r:id="rId1"/>
    </p:custDataLst>
    <p:extLst>
      <p:ext uri="{BB962C8B-B14F-4D97-AF65-F5344CB8AC3E}">
        <p14:creationId xmlns:p14="http://schemas.microsoft.com/office/powerpoint/2010/main" val="4111986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yellow background">
    <p:bg>
      <p:bgPr>
        <a:solidFill>
          <a:srgbClr val="FFE500"/>
        </a:solidFill>
        <a:effectLst/>
      </p:bgPr>
    </p:bg>
    <p:spTree>
      <p:nvGrpSpPr>
        <p:cNvPr id="1" name=""/>
        <p:cNvGrpSpPr/>
        <p:nvPr/>
      </p:nvGrpSpPr>
      <p:grpSpPr>
        <a:xfrm>
          <a:off x="0" y="0"/>
          <a:ext cx="0" cy="0"/>
          <a:chOff x="0" y="0"/>
          <a:chExt cx="0" cy="0"/>
        </a:xfrm>
      </p:grpSpPr>
      <p:sp>
        <p:nvSpPr>
          <p:cNvPr id="2" name="Textplatzhalter 4">
            <a:extLst>
              <a:ext uri="{FF2B5EF4-FFF2-40B4-BE49-F238E27FC236}">
                <a16:creationId xmlns:a16="http://schemas.microsoft.com/office/drawing/2014/main" id="{C23E6162-B898-46CF-8A52-1022F5787147}"/>
              </a:ext>
            </a:extLst>
          </p:cNvPr>
          <p:cNvSpPr>
            <a:spLocks noGrp="1"/>
          </p:cNvSpPr>
          <p:nvPr>
            <p:ph type="body" sz="quarter" idx="39" hasCustomPrompt="1"/>
          </p:nvPr>
        </p:nvSpPr>
        <p:spPr>
          <a:xfrm>
            <a:off x="2045581"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dirty="0"/>
              <a:t> </a:t>
            </a:r>
          </a:p>
        </p:txBody>
      </p:sp>
      <p:sp>
        <p:nvSpPr>
          <p:cNvPr id="3" name="Textplatzhalter 4">
            <a:extLst>
              <a:ext uri="{FF2B5EF4-FFF2-40B4-BE49-F238E27FC236}">
                <a16:creationId xmlns:a16="http://schemas.microsoft.com/office/drawing/2014/main" id="{DCB1D0A2-E69B-4E28-90A6-E05A3C6701B7}"/>
              </a:ext>
            </a:extLst>
          </p:cNvPr>
          <p:cNvSpPr>
            <a:spLocks noGrp="1"/>
          </p:cNvSpPr>
          <p:nvPr>
            <p:ph type="body" sz="quarter" idx="40" hasCustomPrompt="1"/>
          </p:nvPr>
        </p:nvSpPr>
        <p:spPr>
          <a:xfrm>
            <a:off x="4847247"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vl1pPr>
          </a:lstStyle>
          <a:p>
            <a:pPr lvl="0"/>
            <a:r>
              <a:rPr lang="de-DE" dirty="0"/>
              <a:t> </a:t>
            </a:r>
          </a:p>
        </p:txBody>
      </p:sp>
      <p:sp>
        <p:nvSpPr>
          <p:cNvPr id="4" name="Textplatzhalter 2">
            <a:extLst>
              <a:ext uri="{FF2B5EF4-FFF2-40B4-BE49-F238E27FC236}">
                <a16:creationId xmlns:a16="http://schemas.microsoft.com/office/drawing/2014/main" id="{753D86CE-F0DB-49A0-9FC2-1DF33A2DD652}"/>
              </a:ext>
            </a:extLst>
          </p:cNvPr>
          <p:cNvSpPr>
            <a:spLocks noGrp="1"/>
          </p:cNvSpPr>
          <p:nvPr>
            <p:ph type="body" sz="quarter" idx="41" hasCustomPrompt="1"/>
          </p:nvPr>
        </p:nvSpPr>
        <p:spPr>
          <a:xfrm>
            <a:off x="484724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dirty="0"/>
              <a:t>02</a:t>
            </a:r>
          </a:p>
        </p:txBody>
      </p:sp>
      <p:sp>
        <p:nvSpPr>
          <p:cNvPr id="5" name="Textplatzhalter 4">
            <a:extLst>
              <a:ext uri="{FF2B5EF4-FFF2-40B4-BE49-F238E27FC236}">
                <a16:creationId xmlns:a16="http://schemas.microsoft.com/office/drawing/2014/main" id="{F1470DA7-3FDF-4F35-B16F-26B0FCF568A0}"/>
              </a:ext>
            </a:extLst>
          </p:cNvPr>
          <p:cNvSpPr>
            <a:spLocks noGrp="1"/>
          </p:cNvSpPr>
          <p:nvPr>
            <p:ph type="body" sz="quarter" idx="42" hasCustomPrompt="1"/>
          </p:nvPr>
        </p:nvSpPr>
        <p:spPr>
          <a:xfrm>
            <a:off x="7641818" y="1223809"/>
            <a:ext cx="2544149" cy="5075871"/>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chemeClr val="bg1"/>
          </a:solidFill>
        </p:spPr>
        <p:txBody>
          <a:bodyPr/>
          <a:lstStyle>
            <a:lvl1pPr marL="0" indent="0">
              <a:buNone/>
              <a:defRPr>
                <a:latin typeface="Avenir Next LT Pro" panose="020B0504020202020204" pitchFamily="34" charset="0"/>
              </a:defRPr>
            </a:lvl1pPr>
          </a:lstStyle>
          <a:p>
            <a:pPr lvl="0"/>
            <a:r>
              <a:rPr lang="de-DE" dirty="0"/>
              <a:t> </a:t>
            </a:r>
          </a:p>
        </p:txBody>
      </p:sp>
      <p:sp>
        <p:nvSpPr>
          <p:cNvPr id="6" name="Textplatzhalter 2">
            <a:extLst>
              <a:ext uri="{FF2B5EF4-FFF2-40B4-BE49-F238E27FC236}">
                <a16:creationId xmlns:a16="http://schemas.microsoft.com/office/drawing/2014/main" id="{3A96BBA7-64E2-4D47-8893-EC50930B6863}"/>
              </a:ext>
            </a:extLst>
          </p:cNvPr>
          <p:cNvSpPr>
            <a:spLocks noGrp="1"/>
          </p:cNvSpPr>
          <p:nvPr>
            <p:ph type="body" sz="quarter" idx="43" hasCustomPrompt="1"/>
          </p:nvPr>
        </p:nvSpPr>
        <p:spPr>
          <a:xfrm>
            <a:off x="7641815"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dirty="0"/>
              <a:t>03</a:t>
            </a:r>
          </a:p>
        </p:txBody>
      </p:sp>
      <p:sp>
        <p:nvSpPr>
          <p:cNvPr id="7" name="Textplatzhalter 2">
            <a:extLst>
              <a:ext uri="{FF2B5EF4-FFF2-40B4-BE49-F238E27FC236}">
                <a16:creationId xmlns:a16="http://schemas.microsoft.com/office/drawing/2014/main" id="{C875CDB6-0641-4A17-8028-52AC364FCF47}"/>
              </a:ext>
            </a:extLst>
          </p:cNvPr>
          <p:cNvSpPr>
            <a:spLocks noGrp="1"/>
          </p:cNvSpPr>
          <p:nvPr>
            <p:ph type="body" sz="quarter" idx="10" hasCustomPrompt="1"/>
          </p:nvPr>
        </p:nvSpPr>
        <p:spPr>
          <a:xfrm>
            <a:off x="2045579" y="1683143"/>
            <a:ext cx="2544151" cy="3785069"/>
          </a:xfrm>
          <a:prstGeom prst="rect">
            <a:avLst/>
          </a:prstGeom>
        </p:spPr>
        <p:txBody>
          <a:bodyPr>
            <a:noAutofit/>
          </a:bodyPr>
          <a:lstStyle>
            <a:lvl1pPr marL="0" indent="0" algn="ctr">
              <a:buNone/>
              <a:defRPr sz="7000" b="1" cap="all" baseline="0">
                <a:solidFill>
                  <a:schemeClr val="bg2"/>
                </a:solidFill>
                <a:latin typeface="Avenir Next LT Pro" panose="020B0504020202020204" pitchFamily="34" charset="0"/>
              </a:defRPr>
            </a:lvl1pPr>
          </a:lstStyle>
          <a:p>
            <a:pPr lvl="0"/>
            <a:r>
              <a:rPr lang="de-DE" dirty="0"/>
              <a:t>01</a:t>
            </a:r>
          </a:p>
        </p:txBody>
      </p:sp>
    </p:spTree>
    <p:custDataLst>
      <p:tags r:id="rId1"/>
    </p:custDataLst>
    <p:extLst>
      <p:ext uri="{BB962C8B-B14F-4D97-AF65-F5344CB8AC3E}">
        <p14:creationId xmlns:p14="http://schemas.microsoft.com/office/powerpoint/2010/main" val="1350967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 picture_2">
    <p:spTree>
      <p:nvGrpSpPr>
        <p:cNvPr id="1" name=""/>
        <p:cNvGrpSpPr/>
        <p:nvPr/>
      </p:nvGrpSpPr>
      <p:grpSpPr>
        <a:xfrm>
          <a:off x="0" y="0"/>
          <a:ext cx="0" cy="0"/>
          <a:chOff x="0" y="0"/>
          <a:chExt cx="0" cy="0"/>
        </a:xfrm>
      </p:grpSpPr>
      <p:sp>
        <p:nvSpPr>
          <p:cNvPr id="10" name="Bildplatzhalter 4">
            <a:extLst>
              <a:ext uri="{FF2B5EF4-FFF2-40B4-BE49-F238E27FC236}">
                <a16:creationId xmlns:a16="http://schemas.microsoft.com/office/drawing/2014/main" id="{BC30996A-83AB-43FF-9BA2-4DF85664B413}"/>
              </a:ext>
            </a:extLst>
          </p:cNvPr>
          <p:cNvSpPr>
            <a:spLocks noGrp="1"/>
          </p:cNvSpPr>
          <p:nvPr>
            <p:ph type="pic" sz="quarter" idx="13" hasCustomPrompt="1"/>
          </p:nvPr>
        </p:nvSpPr>
        <p:spPr>
          <a:xfrm>
            <a:off x="1" y="-2"/>
            <a:ext cx="12192000" cy="6885385"/>
          </a:xfrm>
          <a:prstGeom prst="rect">
            <a:avLst/>
          </a:prstGeom>
          <a:solidFill>
            <a:schemeClr val="bg1">
              <a:lumMod val="95000"/>
            </a:schemeClr>
          </a:solidFill>
        </p:spPr>
        <p:txBody>
          <a:bodyPr lIns="72000" tIns="72000" rIns="72000"/>
          <a:lstStyle>
            <a:lvl1pPr marL="0" indent="0" algn="r">
              <a:buNone/>
              <a:defRPr sz="2000">
                <a:solidFill>
                  <a:schemeClr val="accent1"/>
                </a:solidFill>
                <a:latin typeface="CA Metro" panose="00000500000000000000" pitchFamily="2" charset="0"/>
              </a:defRPr>
            </a:lvl1pPr>
          </a:lstStyle>
          <a:p>
            <a:r>
              <a:rPr lang="en-US" dirty="0"/>
              <a:t>Click on the icon to add a picture</a:t>
            </a:r>
            <a:endParaRPr lang="de-DE" dirty="0"/>
          </a:p>
        </p:txBody>
      </p:sp>
      <p:sp>
        <p:nvSpPr>
          <p:cNvPr id="5" name="Textplatzhalter 4">
            <a:extLst>
              <a:ext uri="{FF2B5EF4-FFF2-40B4-BE49-F238E27FC236}">
                <a16:creationId xmlns:a16="http://schemas.microsoft.com/office/drawing/2014/main" id="{6BD921BE-0429-4C3F-A731-FF23D3CD5EF5}"/>
              </a:ext>
            </a:extLst>
          </p:cNvPr>
          <p:cNvSpPr>
            <a:spLocks noGrp="1"/>
          </p:cNvSpPr>
          <p:nvPr>
            <p:ph type="body" sz="quarter" idx="39" hasCustomPrompt="1"/>
          </p:nvPr>
        </p:nvSpPr>
        <p:spPr>
          <a:xfrm>
            <a:off x="719665" y="-2"/>
            <a:ext cx="3888319" cy="5518079"/>
          </a:xfrm>
          <a:custGeom>
            <a:avLst/>
            <a:gdLst>
              <a:gd name="connsiteX0" fmla="*/ 0 w 2916239"/>
              <a:gd name="connsiteY0" fmla="*/ 0 h 4677198"/>
              <a:gd name="connsiteX1" fmla="*/ 2916239 w 2916239"/>
              <a:gd name="connsiteY1" fmla="*/ 0 h 4677198"/>
              <a:gd name="connsiteX2" fmla="*/ 2916239 w 2916239"/>
              <a:gd name="connsiteY2" fmla="*/ 4677198 h 4677198"/>
              <a:gd name="connsiteX3" fmla="*/ 0 w 2916239"/>
              <a:gd name="connsiteY3" fmla="*/ 4677198 h 4677198"/>
              <a:gd name="connsiteX4" fmla="*/ 0 w 2916239"/>
              <a:gd name="connsiteY4" fmla="*/ 0 h 4677198"/>
              <a:gd name="connsiteX0" fmla="*/ 0 w 2916239"/>
              <a:gd name="connsiteY0" fmla="*/ 0 h 5518079"/>
              <a:gd name="connsiteX1" fmla="*/ 2916239 w 2916239"/>
              <a:gd name="connsiteY1" fmla="*/ 0 h 5518079"/>
              <a:gd name="connsiteX2" fmla="*/ 2916239 w 2916239"/>
              <a:gd name="connsiteY2" fmla="*/ 4677198 h 5518079"/>
              <a:gd name="connsiteX3" fmla="*/ 0 w 2916239"/>
              <a:gd name="connsiteY3" fmla="*/ 5518079 h 5518079"/>
              <a:gd name="connsiteX4" fmla="*/ 0 w 2916239"/>
              <a:gd name="connsiteY4" fmla="*/ 0 h 5518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16239" h="5518079">
                <a:moveTo>
                  <a:pt x="0" y="0"/>
                </a:moveTo>
                <a:lnTo>
                  <a:pt x="2916239" y="0"/>
                </a:lnTo>
                <a:lnTo>
                  <a:pt x="2916239" y="4677198"/>
                </a:lnTo>
                <a:lnTo>
                  <a:pt x="0" y="5518079"/>
                </a:lnTo>
                <a:lnTo>
                  <a:pt x="0" y="0"/>
                </a:lnTo>
                <a:close/>
              </a:path>
            </a:pathLst>
          </a:custGeom>
          <a:solidFill>
            <a:srgbClr val="FFE500"/>
          </a:solidFill>
        </p:spPr>
        <p:txBody>
          <a:bodyPr/>
          <a:lstStyle>
            <a:lvl1pPr marL="0" indent="0">
              <a:buNone/>
              <a:defRPr/>
            </a:lvl1pPr>
          </a:lstStyle>
          <a:p>
            <a:pPr lvl="0"/>
            <a:r>
              <a:rPr lang="de-DE" dirty="0"/>
              <a:t> </a:t>
            </a:r>
          </a:p>
        </p:txBody>
      </p:sp>
      <p:sp>
        <p:nvSpPr>
          <p:cNvPr id="6" name="Textplatzhalter 2">
            <a:extLst>
              <a:ext uri="{FF2B5EF4-FFF2-40B4-BE49-F238E27FC236}">
                <a16:creationId xmlns:a16="http://schemas.microsoft.com/office/drawing/2014/main" id="{3130668E-DEDA-4CE5-B795-2DBDEFFA8258}"/>
              </a:ext>
            </a:extLst>
          </p:cNvPr>
          <p:cNvSpPr>
            <a:spLocks noGrp="1"/>
          </p:cNvSpPr>
          <p:nvPr>
            <p:ph type="body" sz="quarter" idx="10" hasCustomPrompt="1"/>
          </p:nvPr>
        </p:nvSpPr>
        <p:spPr>
          <a:xfrm>
            <a:off x="719666" y="362148"/>
            <a:ext cx="3888319" cy="4315048"/>
          </a:xfrm>
          <a:prstGeom prst="rect">
            <a:avLst/>
          </a:prstGeom>
        </p:spPr>
        <p:txBody>
          <a:bodyPr/>
          <a:lstStyle>
            <a:lvl1pPr marL="0" indent="0" algn="ctr">
              <a:buNone/>
              <a:defRPr sz="9000" b="1" cap="all" baseline="0">
                <a:solidFill>
                  <a:srgbClr val="FFFFFF"/>
                </a:solidFill>
                <a:latin typeface="Avenir Next LT Pro" panose="020B0504020202020204" pitchFamily="34" charset="0"/>
              </a:defRPr>
            </a:lvl1pPr>
          </a:lstStyle>
          <a:p>
            <a:pPr lvl="0"/>
            <a:r>
              <a:rPr lang="de-DE" dirty="0"/>
              <a:t>01</a:t>
            </a:r>
          </a:p>
        </p:txBody>
      </p:sp>
    </p:spTree>
    <p:custDataLst>
      <p:tags r:id="rId1"/>
    </p:custDataLst>
    <p:extLst>
      <p:ext uri="{BB962C8B-B14F-4D97-AF65-F5344CB8AC3E}">
        <p14:creationId xmlns:p14="http://schemas.microsoft.com/office/powerpoint/2010/main" val="2154632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etro title sheet 2_2">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ACE59C5C-DEA9-4EBE-BF71-703BCE5EDF3D}"/>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17" name="Bildplatzhalter 16">
            <a:extLst>
              <a:ext uri="{FF2B5EF4-FFF2-40B4-BE49-F238E27FC236}">
                <a16:creationId xmlns:a16="http://schemas.microsoft.com/office/drawing/2014/main" id="{1F6D3149-48CC-43A2-B113-9FE0632FDAE3}"/>
              </a:ext>
            </a:extLst>
          </p:cNvPr>
          <p:cNvSpPr>
            <a:spLocks noGrp="1"/>
          </p:cNvSpPr>
          <p:nvPr>
            <p:ph type="pic" sz="quarter" idx="11" hasCustomPrompt="1"/>
          </p:nvPr>
        </p:nvSpPr>
        <p:spPr>
          <a:xfrm>
            <a:off x="-25171" y="0"/>
            <a:ext cx="12212572" cy="6858000"/>
          </a:xfrm>
          <a:custGeom>
            <a:avLst/>
            <a:gdLst>
              <a:gd name="connsiteX0" fmla="*/ 0 w 12212572"/>
              <a:gd name="connsiteY0" fmla="*/ 0 h 6858000"/>
              <a:gd name="connsiteX1" fmla="*/ 12212572 w 12212572"/>
              <a:gd name="connsiteY1" fmla="*/ 0 h 6858000"/>
              <a:gd name="connsiteX2" fmla="*/ 12212572 w 12212572"/>
              <a:gd name="connsiteY2" fmla="*/ 3381469 h 6858000"/>
              <a:gd name="connsiteX3" fmla="*/ 6912299 w 12212572"/>
              <a:gd name="connsiteY3" fmla="*/ 4890289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56665 h 6858000"/>
              <a:gd name="connsiteX7" fmla="*/ 0 w 12212572"/>
              <a:gd name="connsiteY7" fmla="*/ 6858000 h 6858000"/>
              <a:gd name="connsiteX8" fmla="*/ 0 w 12212572"/>
              <a:gd name="connsiteY8" fmla="*/ 0 h 6858000"/>
              <a:gd name="connsiteX0" fmla="*/ 0 w 12212572"/>
              <a:gd name="connsiteY0" fmla="*/ 0 h 6858000"/>
              <a:gd name="connsiteX1" fmla="*/ 12212572 w 12212572"/>
              <a:gd name="connsiteY1" fmla="*/ 0 h 6858000"/>
              <a:gd name="connsiteX2" fmla="*/ 12212572 w 12212572"/>
              <a:gd name="connsiteY2" fmla="*/ 3381469 h 6858000"/>
              <a:gd name="connsiteX3" fmla="*/ 6909918 w 12212572"/>
              <a:gd name="connsiteY3" fmla="*/ 4878383 h 6858000"/>
              <a:gd name="connsiteX4" fmla="*/ 6912299 w 12212572"/>
              <a:gd name="connsiteY4" fmla="*/ 4877205 h 6858000"/>
              <a:gd name="connsiteX5" fmla="*/ 5273984 w 12212572"/>
              <a:gd name="connsiteY5" fmla="*/ 4877205 h 6858000"/>
              <a:gd name="connsiteX6" fmla="*/ 5273984 w 12212572"/>
              <a:gd name="connsiteY6" fmla="*/ 5347140 h 6858000"/>
              <a:gd name="connsiteX7" fmla="*/ 0 w 12212572"/>
              <a:gd name="connsiteY7" fmla="*/ 6858000 h 6858000"/>
              <a:gd name="connsiteX8" fmla="*/ 0 w 12212572"/>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2572" h="6858000">
                <a:moveTo>
                  <a:pt x="0" y="0"/>
                </a:moveTo>
                <a:lnTo>
                  <a:pt x="12212572" y="0"/>
                </a:lnTo>
                <a:lnTo>
                  <a:pt x="12212572" y="3381469"/>
                </a:lnTo>
                <a:lnTo>
                  <a:pt x="6909918" y="4878383"/>
                </a:lnTo>
                <a:lnTo>
                  <a:pt x="6912299" y="4877205"/>
                </a:lnTo>
                <a:lnTo>
                  <a:pt x="5273984" y="4877205"/>
                </a:lnTo>
                <a:lnTo>
                  <a:pt x="5273984" y="5347140"/>
                </a:lnTo>
                <a:lnTo>
                  <a:pt x="0" y="6858000"/>
                </a:lnTo>
                <a:lnTo>
                  <a:pt x="0" y="0"/>
                </a:lnTo>
                <a:close/>
              </a:path>
            </a:pathLst>
          </a:custGeom>
          <a:solidFill>
            <a:schemeClr val="bg1">
              <a:lumMod val="95000"/>
            </a:schemeClr>
          </a:solidFill>
        </p:spPr>
        <p:txBody>
          <a:bodyPr wrap="square" lIns="108000" tIns="108000" rIns="108000">
            <a:noAutofit/>
          </a:bodyPr>
          <a:lstStyle>
            <a:lvl1pPr marL="0" marR="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sz="2000"/>
            </a:lvl1pPr>
          </a:lstStyle>
          <a:p>
            <a:pPr marL="0" marR="0" lvl="0" indent="0" algn="l" defTabSz="914400" rtl="0" eaLnBrk="1" fontAlgn="auto" latinLnBrk="0" hangingPunct="1">
              <a:lnSpc>
                <a:spcPct val="90000"/>
              </a:lnSpc>
              <a:spcBef>
                <a:spcPts val="1000"/>
              </a:spcBef>
              <a:spcAft>
                <a:spcPts val="0"/>
              </a:spcAft>
              <a:buClr>
                <a:schemeClr val="tx1"/>
              </a:buClr>
              <a:buSzTx/>
              <a:buFont typeface="CA Metro" panose="00000500000000000000" pitchFamily="2" charset="0"/>
              <a:buNone/>
              <a:tabLst/>
              <a:defRPr/>
            </a:pPr>
            <a:r>
              <a:rPr lang="fr-FR" dirty="0"/>
              <a:t>Cliquez sur 'insérer' dans la barre de menu, puis sur 'photos' pour insérer une image.</a:t>
            </a:r>
            <a:endParaRPr lang="de-DE" dirty="0"/>
          </a:p>
        </p:txBody>
      </p:sp>
      <p:sp>
        <p:nvSpPr>
          <p:cNvPr id="7" name="Textplatzhalter 2">
            <a:extLst>
              <a:ext uri="{FF2B5EF4-FFF2-40B4-BE49-F238E27FC236}">
                <a16:creationId xmlns:a16="http://schemas.microsoft.com/office/drawing/2014/main" id="{3C992F77-037C-44CD-8B2A-FE1B0562D5BF}"/>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bg2"/>
                </a:solidFill>
                <a:latin typeface="Avenir Next LT Pro" panose="020B0504020202020204" pitchFamily="34" charset="0"/>
              </a:defRPr>
            </a:lvl1pPr>
          </a:lstStyle>
          <a:p>
            <a:pPr lvl="0"/>
            <a:r>
              <a:rPr lang="de-DE" dirty="0"/>
              <a:t>TITRE PAGE</a:t>
            </a:r>
            <a:br>
              <a:rPr lang="de-DE" dirty="0"/>
            </a:br>
            <a:r>
              <a:rPr lang="de-DE" dirty="0"/>
              <a:t>VERSION 2</a:t>
            </a:r>
          </a:p>
        </p:txBody>
      </p:sp>
      <p:pic>
        <p:nvPicPr>
          <p:cNvPr id="8" name="Image 7" descr="Une image contenant noir, signe, assiette, horloge&#10;&#10;Description générée automatiquement">
            <a:extLst>
              <a:ext uri="{FF2B5EF4-FFF2-40B4-BE49-F238E27FC236}">
                <a16:creationId xmlns:a16="http://schemas.microsoft.com/office/drawing/2014/main" id="{6F117F6A-BD13-47F0-AD29-3FF47989B8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spTree>
    <p:custDataLst>
      <p:tags r:id="rId1"/>
    </p:custDataLst>
    <p:extLst>
      <p:ext uri="{BB962C8B-B14F-4D97-AF65-F5344CB8AC3E}">
        <p14:creationId xmlns:p14="http://schemas.microsoft.com/office/powerpoint/2010/main" val="405058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Metro title sheet 3">
    <p:bg>
      <p:bgPr>
        <a:solidFill>
          <a:srgbClr val="FFE500"/>
        </a:solidFill>
        <a:effectLst/>
      </p:bgPr>
    </p:bg>
    <p:spTree>
      <p:nvGrpSpPr>
        <p:cNvPr id="1" name=""/>
        <p:cNvGrpSpPr/>
        <p:nvPr/>
      </p:nvGrpSpPr>
      <p:grpSpPr>
        <a:xfrm>
          <a:off x="0" y="0"/>
          <a:ext cx="0" cy="0"/>
          <a:chOff x="0" y="0"/>
          <a:chExt cx="0" cy="0"/>
        </a:xfrm>
      </p:grpSpPr>
      <p:sp>
        <p:nvSpPr>
          <p:cNvPr id="5" name="Freihandform: Form 4">
            <a:extLst>
              <a:ext uri="{FF2B5EF4-FFF2-40B4-BE49-F238E27FC236}">
                <a16:creationId xmlns:a16="http://schemas.microsoft.com/office/drawing/2014/main" id="{45338588-FA41-4854-8F69-058E58794F39}"/>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6" name="Textplatzhalter 2">
            <a:extLst>
              <a:ext uri="{FF2B5EF4-FFF2-40B4-BE49-F238E27FC236}">
                <a16:creationId xmlns:a16="http://schemas.microsoft.com/office/drawing/2014/main" id="{6450A261-0BF9-4077-9F7A-B720BF730691}"/>
              </a:ext>
            </a:extLst>
          </p:cNvPr>
          <p:cNvSpPr>
            <a:spLocks noGrp="1"/>
          </p:cNvSpPr>
          <p:nvPr>
            <p:ph type="body" sz="quarter" idx="10" hasCustomPrompt="1"/>
          </p:nvPr>
        </p:nvSpPr>
        <p:spPr>
          <a:xfrm>
            <a:off x="1502797" y="1562824"/>
            <a:ext cx="9191708" cy="2771058"/>
          </a:xfrm>
          <a:prstGeom prst="rect">
            <a:avLst/>
          </a:prstGeom>
        </p:spPr>
        <p:txBody>
          <a:bodyPr/>
          <a:lstStyle>
            <a:lvl1pPr marL="0" indent="0" algn="ctr">
              <a:lnSpc>
                <a:spcPts val="7500"/>
              </a:lnSpc>
              <a:spcBef>
                <a:spcPts val="0"/>
              </a:spcBef>
              <a:buNone/>
              <a:defRPr sz="7500" b="1" cap="all" baseline="0">
                <a:solidFill>
                  <a:schemeClr val="tx1"/>
                </a:solidFill>
                <a:latin typeface="Avenir Next LT Pro" panose="020B0504020202020204" pitchFamily="34" charset="0"/>
              </a:defRPr>
            </a:lvl1pPr>
          </a:lstStyle>
          <a:p>
            <a:pPr lvl="0"/>
            <a:r>
              <a:rPr lang="de-DE" dirty="0"/>
              <a:t>TITRE PAGE</a:t>
            </a:r>
            <a:br>
              <a:rPr lang="de-DE" dirty="0"/>
            </a:br>
            <a:r>
              <a:rPr lang="de-DE" dirty="0"/>
              <a:t>VERSION 2</a:t>
            </a:r>
          </a:p>
        </p:txBody>
      </p:sp>
      <p:pic>
        <p:nvPicPr>
          <p:cNvPr id="7" name="Image 6" descr="Une image contenant noir, signe, assiette, horloge&#10;&#10;Description générée automatiquement">
            <a:extLst>
              <a:ext uri="{FF2B5EF4-FFF2-40B4-BE49-F238E27FC236}">
                <a16:creationId xmlns:a16="http://schemas.microsoft.com/office/drawing/2014/main" id="{FF1A4DBD-8FB5-4430-BC9A-40F3930D5CB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21249"/>
          <a:stretch/>
        </p:blipFill>
        <p:spPr>
          <a:xfrm>
            <a:off x="5278790" y="4877963"/>
            <a:ext cx="1634420" cy="503934"/>
          </a:xfrm>
          <a:prstGeom prst="rect">
            <a:avLst/>
          </a:prstGeom>
        </p:spPr>
      </p:pic>
    </p:spTree>
    <p:custDataLst>
      <p:tags r:id="rId1"/>
    </p:custDataLst>
    <p:extLst>
      <p:ext uri="{BB962C8B-B14F-4D97-AF65-F5344CB8AC3E}">
        <p14:creationId xmlns:p14="http://schemas.microsoft.com/office/powerpoint/2010/main" val="3803024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Metro final sheet">
    <p:spTree>
      <p:nvGrpSpPr>
        <p:cNvPr id="1" name=""/>
        <p:cNvGrpSpPr/>
        <p:nvPr/>
      </p:nvGrpSpPr>
      <p:grpSpPr>
        <a:xfrm>
          <a:off x="0" y="0"/>
          <a:ext cx="0" cy="0"/>
          <a:chOff x="0" y="0"/>
          <a:chExt cx="0" cy="0"/>
        </a:xfrm>
      </p:grpSpPr>
      <p:sp>
        <p:nvSpPr>
          <p:cNvPr id="6" name="Freihandform: Form 5">
            <a:extLst>
              <a:ext uri="{FF2B5EF4-FFF2-40B4-BE49-F238E27FC236}">
                <a16:creationId xmlns:a16="http://schemas.microsoft.com/office/drawing/2014/main" id="{CC1E29C9-1DD8-4851-BABD-67273C63D8B8}"/>
              </a:ext>
            </a:extLst>
          </p:cNvPr>
          <p:cNvSpPr>
            <a:spLocks/>
          </p:cNvSpPr>
          <p:nvPr userDrawn="1"/>
        </p:nvSpPr>
        <p:spPr bwMode="auto">
          <a:xfrm>
            <a:off x="4599" y="3363108"/>
            <a:ext cx="12187401" cy="3494894"/>
          </a:xfrm>
          <a:custGeom>
            <a:avLst/>
            <a:gdLst>
              <a:gd name="connsiteX0" fmla="*/ 12187401 w 12187401"/>
              <a:gd name="connsiteY0" fmla="*/ 0 h 3494894"/>
              <a:gd name="connsiteX1" fmla="*/ 12187401 w 12187401"/>
              <a:gd name="connsiteY1" fmla="*/ 3494894 h 3494894"/>
              <a:gd name="connsiteX2" fmla="*/ 0 w 12187401"/>
              <a:gd name="connsiteY2" fmla="*/ 3494894 h 3494894"/>
            </a:gdLst>
            <a:ahLst/>
            <a:cxnLst>
              <a:cxn ang="0">
                <a:pos x="connsiteX0" y="connsiteY0"/>
              </a:cxn>
              <a:cxn ang="0">
                <a:pos x="connsiteX1" y="connsiteY1"/>
              </a:cxn>
              <a:cxn ang="0">
                <a:pos x="connsiteX2" y="connsiteY2"/>
              </a:cxn>
            </a:cxnLst>
            <a:rect l="l" t="t" r="r" b="b"/>
            <a:pathLst>
              <a:path w="12187401" h="3494894">
                <a:moveTo>
                  <a:pt x="12187401" y="0"/>
                </a:moveTo>
                <a:lnTo>
                  <a:pt x="12187401" y="3494894"/>
                </a:lnTo>
                <a:lnTo>
                  <a:pt x="0" y="3494894"/>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5" name="Textplatzhalter 2">
            <a:extLst>
              <a:ext uri="{FF2B5EF4-FFF2-40B4-BE49-F238E27FC236}">
                <a16:creationId xmlns:a16="http://schemas.microsoft.com/office/drawing/2014/main" id="{BFF20F8D-2C3B-4827-B6C3-4EB56947491C}"/>
              </a:ext>
            </a:extLst>
          </p:cNvPr>
          <p:cNvSpPr>
            <a:spLocks noGrp="1"/>
          </p:cNvSpPr>
          <p:nvPr>
            <p:ph type="body" sz="quarter" idx="10" hasCustomPrompt="1"/>
          </p:nvPr>
        </p:nvSpPr>
        <p:spPr>
          <a:xfrm>
            <a:off x="1606163" y="2162779"/>
            <a:ext cx="8984974" cy="1843421"/>
          </a:xfrm>
          <a:prstGeom prst="rect">
            <a:avLst/>
          </a:prstGeom>
        </p:spPr>
        <p:txBody>
          <a:bodyPr/>
          <a:lstStyle>
            <a:lvl1pPr marL="0" indent="0" algn="ctr">
              <a:lnSpc>
                <a:spcPts val="4500"/>
              </a:lnSpc>
              <a:spcBef>
                <a:spcPts val="0"/>
              </a:spcBef>
              <a:buNone/>
              <a:defRPr sz="5400" b="1" cap="all" baseline="0">
                <a:solidFill>
                  <a:schemeClr val="accent1"/>
                </a:solidFill>
                <a:latin typeface="CA Metro Black" panose="00000A00000000000000" pitchFamily="2" charset="0"/>
              </a:defRPr>
            </a:lvl1pPr>
          </a:lstStyle>
          <a:p>
            <a:pPr lvl="0"/>
            <a:r>
              <a:rPr lang="de-DE" dirty="0"/>
              <a:t>MERCI !</a:t>
            </a:r>
          </a:p>
        </p:txBody>
      </p:sp>
      <p:pic>
        <p:nvPicPr>
          <p:cNvPr id="7" name="Image 6" descr="Une image contenant noir, signe, assiette, horloge&#10;&#10;Description générée automatiquement">
            <a:extLst>
              <a:ext uri="{FF2B5EF4-FFF2-40B4-BE49-F238E27FC236}">
                <a16:creationId xmlns:a16="http://schemas.microsoft.com/office/drawing/2014/main" id="{FF53AB69-FF49-48C3-98D8-2CFB9021D22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208"/>
          <a:stretch/>
        </p:blipFill>
        <p:spPr>
          <a:xfrm>
            <a:off x="5278790" y="4877963"/>
            <a:ext cx="1634420" cy="516997"/>
          </a:xfrm>
          <a:prstGeom prst="rect">
            <a:avLst/>
          </a:prstGeom>
        </p:spPr>
      </p:pic>
    </p:spTree>
    <p:custDataLst>
      <p:tags r:id="rId1"/>
    </p:custDataLst>
    <p:extLst>
      <p:ext uri="{BB962C8B-B14F-4D97-AF65-F5344CB8AC3E}">
        <p14:creationId xmlns:p14="http://schemas.microsoft.com/office/powerpoint/2010/main" val="3139376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akro final sheet">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042573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image" Target="../media/image5.pn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8" name="Freihandform: Form 7">
            <a:extLst>
              <a:ext uri="{FF2B5EF4-FFF2-40B4-BE49-F238E27FC236}">
                <a16:creationId xmlns:a16="http://schemas.microsoft.com/office/drawing/2014/main" id="{F9DF8EB7-55CC-464A-AA49-D68D61344DB2}"/>
              </a:ext>
            </a:extLst>
          </p:cNvPr>
          <p:cNvSpPr>
            <a:spLocks/>
          </p:cNvSpPr>
          <p:nvPr userDrawn="1"/>
        </p:nvSpPr>
        <p:spPr bwMode="auto">
          <a:xfrm>
            <a:off x="10348322" y="6329191"/>
            <a:ext cx="1843678" cy="528810"/>
          </a:xfrm>
          <a:custGeom>
            <a:avLst/>
            <a:gdLst>
              <a:gd name="connsiteX0" fmla="*/ 1843678 w 1843678"/>
              <a:gd name="connsiteY0" fmla="*/ 0 h 528810"/>
              <a:gd name="connsiteX1" fmla="*/ 1843678 w 1843678"/>
              <a:gd name="connsiteY1" fmla="*/ 528810 h 528810"/>
              <a:gd name="connsiteX2" fmla="*/ 0 w 1843678"/>
              <a:gd name="connsiteY2" fmla="*/ 528810 h 528810"/>
            </a:gdLst>
            <a:ahLst/>
            <a:cxnLst>
              <a:cxn ang="0">
                <a:pos x="connsiteX0" y="connsiteY0"/>
              </a:cxn>
              <a:cxn ang="0">
                <a:pos x="connsiteX1" y="connsiteY1"/>
              </a:cxn>
              <a:cxn ang="0">
                <a:pos x="connsiteX2" y="connsiteY2"/>
              </a:cxn>
            </a:cxnLst>
            <a:rect l="l" t="t" r="r" b="b"/>
            <a:pathLst>
              <a:path w="1843678" h="528810">
                <a:moveTo>
                  <a:pt x="1843678" y="0"/>
                </a:moveTo>
                <a:lnTo>
                  <a:pt x="1843678" y="528810"/>
                </a:lnTo>
                <a:lnTo>
                  <a:pt x="0" y="528810"/>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a:p>
        </p:txBody>
      </p:sp>
      <p:sp>
        <p:nvSpPr>
          <p:cNvPr id="3" name="Titelplatzhalter 1">
            <a:extLst>
              <a:ext uri="{FF2B5EF4-FFF2-40B4-BE49-F238E27FC236}">
                <a16:creationId xmlns:a16="http://schemas.microsoft.com/office/drawing/2014/main" id="{010FD807-97EB-493C-9A3C-AE8BB430C18E}"/>
              </a:ext>
            </a:extLst>
          </p:cNvPr>
          <p:cNvSpPr>
            <a:spLocks noGrp="1"/>
          </p:cNvSpPr>
          <p:nvPr>
            <p:ph type="title"/>
          </p:nvPr>
        </p:nvSpPr>
        <p:spPr>
          <a:xfrm>
            <a:off x="432254" y="497386"/>
            <a:ext cx="11322677" cy="945155"/>
          </a:xfrm>
          <a:prstGeom prst="rect">
            <a:avLst/>
          </a:prstGeom>
        </p:spPr>
        <p:txBody>
          <a:bodyPr vert="horz" lIns="0" tIns="0" rIns="0" bIns="0" rtlCol="0" anchor="t" anchorCtr="0">
            <a:noAutofit/>
          </a:bodyPr>
          <a:lstStyle/>
          <a:p>
            <a:r>
              <a:rPr lang="de-DE" dirty="0"/>
              <a:t>TITRE </a:t>
            </a:r>
            <a:r>
              <a:rPr lang="de-DE" dirty="0" err="1"/>
              <a:t>ca</a:t>
            </a:r>
            <a:r>
              <a:rPr lang="de-DE" dirty="0"/>
              <a:t> </a:t>
            </a:r>
            <a:r>
              <a:rPr lang="de-DE" dirty="0" err="1"/>
              <a:t>metro</a:t>
            </a:r>
            <a:r>
              <a:rPr lang="de-DE" dirty="0"/>
              <a:t> extra </a:t>
            </a:r>
            <a:r>
              <a:rPr lang="de-DE" dirty="0" err="1"/>
              <a:t>bold</a:t>
            </a:r>
            <a:r>
              <a:rPr lang="de-DE" dirty="0"/>
              <a:t> 34pt</a:t>
            </a:r>
          </a:p>
        </p:txBody>
      </p:sp>
      <p:sp>
        <p:nvSpPr>
          <p:cNvPr id="4" name="Foliennummernplatzhalter 7">
            <a:extLst>
              <a:ext uri="{FF2B5EF4-FFF2-40B4-BE49-F238E27FC236}">
                <a16:creationId xmlns:a16="http://schemas.microsoft.com/office/drawing/2014/main" id="{DFEAD6D4-CC80-4993-BC8F-544E6E3590A7}"/>
              </a:ext>
            </a:extLst>
          </p:cNvPr>
          <p:cNvSpPr>
            <a:spLocks noGrp="1"/>
          </p:cNvSpPr>
          <p:nvPr>
            <p:ph type="sldNum" sz="quarter" idx="4"/>
          </p:nvPr>
        </p:nvSpPr>
        <p:spPr>
          <a:xfrm>
            <a:off x="11342991" y="6570337"/>
            <a:ext cx="420143" cy="151200"/>
          </a:xfrm>
          <a:prstGeom prst="rect">
            <a:avLst/>
          </a:prstGeom>
        </p:spPr>
        <p:txBody>
          <a:bodyPr lIns="0" tIns="0" rIns="0" bIns="0"/>
          <a:lstStyle>
            <a:lvl1pPr algn="r">
              <a:defRPr sz="800" b="0">
                <a:solidFill>
                  <a:schemeClr val="accent1"/>
                </a:solidFill>
                <a:latin typeface="Avenir Next LT Pro" panose="020B0504020202020204" pitchFamily="34" charset="0"/>
              </a:defRPr>
            </a:lvl1pPr>
          </a:lstStyle>
          <a:p>
            <a:fld id="{82EA1D04-CA53-4DE3-84A8-2B63E41036C9}" type="slidenum">
              <a:rPr lang="de-DE" smtClean="0"/>
              <a:pPr/>
              <a:t>‹N°›</a:t>
            </a:fld>
            <a:endParaRPr lang="de-DE" dirty="0"/>
          </a:p>
        </p:txBody>
      </p:sp>
      <p:sp>
        <p:nvSpPr>
          <p:cNvPr id="5" name="Textplatzhalter 2">
            <a:extLst>
              <a:ext uri="{FF2B5EF4-FFF2-40B4-BE49-F238E27FC236}">
                <a16:creationId xmlns:a16="http://schemas.microsoft.com/office/drawing/2014/main" id="{E6E53E4B-EF88-4E0E-B2FC-506726985C1D}"/>
              </a:ext>
            </a:extLst>
          </p:cNvPr>
          <p:cNvSpPr>
            <a:spLocks noGrp="1"/>
          </p:cNvSpPr>
          <p:nvPr>
            <p:ph type="body" idx="1"/>
          </p:nvPr>
        </p:nvSpPr>
        <p:spPr>
          <a:xfrm>
            <a:off x="432253" y="1820294"/>
            <a:ext cx="11330880" cy="4488431"/>
          </a:xfrm>
          <a:prstGeom prst="rect">
            <a:avLst/>
          </a:prstGeom>
        </p:spPr>
        <p:txBody>
          <a:bodyPr vert="horz" lIns="0" tIns="0" rIns="0" bIns="0" rtlCol="0">
            <a:noAutofit/>
          </a:bodyPr>
          <a:lstStyle/>
          <a:p>
            <a:pPr lvl="0"/>
            <a:r>
              <a:rPr lang="de-DE" dirty="0" err="1"/>
              <a:t>Titre</a:t>
            </a:r>
            <a:r>
              <a:rPr lang="de-DE" dirty="0"/>
              <a:t> 1</a:t>
            </a:r>
          </a:p>
          <a:p>
            <a:pPr lvl="1"/>
            <a:r>
              <a:rPr lang="de-DE" dirty="0" err="1"/>
              <a:t>Titre</a:t>
            </a:r>
            <a:r>
              <a:rPr lang="de-DE" dirty="0"/>
              <a:t> 2</a:t>
            </a:r>
          </a:p>
          <a:p>
            <a:pPr lvl="2"/>
            <a:r>
              <a:rPr lang="de-DE" dirty="0" err="1"/>
              <a:t>Titre</a:t>
            </a:r>
            <a:r>
              <a:rPr lang="de-DE" dirty="0"/>
              <a:t> 3</a:t>
            </a:r>
          </a:p>
        </p:txBody>
      </p:sp>
      <p:sp>
        <p:nvSpPr>
          <p:cNvPr id="12" name="Datumsplatzhalter 5">
            <a:extLst>
              <a:ext uri="{FF2B5EF4-FFF2-40B4-BE49-F238E27FC236}">
                <a16:creationId xmlns:a16="http://schemas.microsoft.com/office/drawing/2014/main" id="{C705D6E7-DDD3-48B9-9718-4FE119F44A15}"/>
              </a:ext>
            </a:extLst>
          </p:cNvPr>
          <p:cNvSpPr>
            <a:spLocks noGrp="1"/>
          </p:cNvSpPr>
          <p:nvPr>
            <p:ph type="dt" sz="half" idx="2"/>
          </p:nvPr>
        </p:nvSpPr>
        <p:spPr>
          <a:xfrm>
            <a:off x="431657" y="6570338"/>
            <a:ext cx="9208732" cy="98751"/>
          </a:xfrm>
          <a:prstGeom prst="rect">
            <a:avLst/>
          </a:prstGeom>
        </p:spPr>
        <p:txBody>
          <a:bodyPr vert="horz" lIns="0" tIns="0" rIns="0" bIns="0" rtlCol="0" anchor="t" anchorCtr="0"/>
          <a:lstStyle>
            <a:lvl1pPr algn="l">
              <a:defRPr sz="800">
                <a:solidFill>
                  <a:schemeClr val="accent1"/>
                </a:solidFill>
                <a:latin typeface="Avenir Next LT Pro" panose="020B0504020202020204" pitchFamily="34" charset="0"/>
              </a:defRPr>
            </a:lvl1pPr>
          </a:lstStyle>
          <a:p>
            <a:r>
              <a:rPr lang="de-DE"/>
              <a:t>Confidentiel|   </a:t>
            </a:r>
            <a:fld id="{FC89AA29-A18B-45E6-A6DD-E693AF6AAD3A}" type="datetimeFigureOut">
              <a:rPr lang="de-DE" smtClean="0"/>
              <a:pPr/>
              <a:t>29.06.2023</a:t>
            </a:fld>
            <a:endParaRPr lang="de-DE" dirty="0"/>
          </a:p>
        </p:txBody>
      </p:sp>
    </p:spTree>
    <p:custDataLst>
      <p:tags r:id="rId12"/>
    </p:custDataLst>
    <p:extLst>
      <p:ext uri="{BB962C8B-B14F-4D97-AF65-F5344CB8AC3E}">
        <p14:creationId xmlns:p14="http://schemas.microsoft.com/office/powerpoint/2010/main" val="2325962827"/>
      </p:ext>
    </p:extLst>
  </p:cSld>
  <p:clrMap bg1="lt1" tx1="dk1" bg2="lt2" tx2="dk2" accent1="accent1" accent2="accent2" accent3="accent3" accent4="accent4" accent5="accent5" accent6="accent6" hlink="hlink" folHlink="folHlink"/>
  <p:sldLayoutIdLst>
    <p:sldLayoutId id="2147483675" r:id="rId1"/>
    <p:sldLayoutId id="2147483677" r:id="rId2"/>
    <p:sldLayoutId id="2147483681" r:id="rId3"/>
    <p:sldLayoutId id="2147483674" r:id="rId4"/>
    <p:sldLayoutId id="2147483676" r:id="rId5"/>
    <p:sldLayoutId id="2147483668" r:id="rId6"/>
    <p:sldLayoutId id="2147483669" r:id="rId7"/>
    <p:sldLayoutId id="2147483670" r:id="rId8"/>
    <p:sldLayoutId id="2147483672" r:id="rId9"/>
    <p:sldLayoutId id="2147483682" r:id="rId10"/>
  </p:sldLayoutIdLst>
  <p:hf hdr="0" dt="0"/>
  <p:txStyles>
    <p:titleStyle>
      <a:lvl1pPr algn="l" defTabSz="914400" rtl="0" eaLnBrk="1" latinLnBrk="0" hangingPunct="1">
        <a:lnSpc>
          <a:spcPct val="90000"/>
        </a:lnSpc>
        <a:spcBef>
          <a:spcPct val="0"/>
        </a:spcBef>
        <a:buNone/>
        <a:defRPr sz="3400" b="1" kern="1200" cap="all" baseline="0">
          <a:solidFill>
            <a:schemeClr val="tx1"/>
          </a:solidFill>
          <a:latin typeface="Avenir Next LT Pro" panose="020B0504020202020204" pitchFamily="34" charset="0"/>
          <a:ea typeface="+mj-ea"/>
          <a:cs typeface="+mj-cs"/>
        </a:defRPr>
      </a:lvl1pPr>
    </p:titleStyle>
    <p:bodyStyle>
      <a:lvl1pPr marL="177800" indent="-177800" algn="l" defTabSz="914400" rtl="0" eaLnBrk="1" latinLnBrk="0" hangingPunct="1">
        <a:lnSpc>
          <a:spcPct val="90000"/>
        </a:lnSpc>
        <a:spcBef>
          <a:spcPts val="10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1" pos="272">
          <p15:clr>
            <a:srgbClr val="F26B43"/>
          </p15:clr>
        </p15:guide>
        <p15:guide id="32" pos="7408">
          <p15:clr>
            <a:srgbClr val="F26B43"/>
          </p15:clr>
        </p15:guide>
        <p15:guide id="33" pos="3840">
          <p15:clr>
            <a:srgbClr val="F26B43"/>
          </p15:clr>
        </p15:guide>
        <p15:guide id="34" orient="horz" pos="4201">
          <p15:clr>
            <a:srgbClr val="F26B43"/>
          </p15:clr>
        </p15:guide>
        <p15:guide id="35" orient="horz" pos="346">
          <p15:clr>
            <a:srgbClr val="F26B43"/>
          </p15:clr>
        </p15:guide>
        <p15:guide id="36" orient="horz" pos="3974">
          <p15:clr>
            <a:srgbClr val="F26B43"/>
          </p15:clr>
        </p15:guide>
        <p15:guide id="37" orient="horz" pos="113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C5AE0BE-CB12-4338-A305-765E453D820A}" type="datetimeFigureOut">
              <a:rPr lang="fr-FR"/>
              <a:pPr>
                <a:defRPr/>
              </a:pPr>
              <a:t>29/06/2023</a:t>
            </a:fld>
            <a:endParaRPr lang="fr-FR"/>
          </a:p>
        </p:txBody>
      </p:sp>
      <p:sp>
        <p:nvSpPr>
          <p:cNvPr id="5" name="Espace réservé du pied de page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fr-FR"/>
          </a:p>
        </p:txBody>
      </p:sp>
      <p:sp>
        <p:nvSpPr>
          <p:cNvPr id="6" name="Espace réservé du numéro de diapositive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203C662-D2CD-4A1D-810A-6E65E0B7FD61}" type="slidenum">
              <a:rPr lang="fr-FR"/>
              <a:pPr>
                <a:defRPr/>
              </a:pPr>
              <a:t>‹N°›</a:t>
            </a:fld>
            <a:endParaRPr lang="fr-FR"/>
          </a:p>
        </p:txBody>
      </p:sp>
      <p:pic>
        <p:nvPicPr>
          <p:cNvPr id="1031" name="Picture 8" descr="fond.jpg"/>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3" name="Picture 4" descr="C:\Users\Antoine Jubert\Documents\PRES LNB\logo LNB.jpg"/>
          <p:cNvPicPr>
            <a:picLocks noChangeAspect="1" noChangeArrowheads="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152400" y="6296025"/>
            <a:ext cx="658813"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7585284"/>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10.xml"/><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media" Target="../media/media2.mp4"/><Relationship Id="rId7" Type="http://schemas.openxmlformats.org/officeDocument/2006/relationships/slideLayout" Target="../slideLayouts/slideLayout10.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video" Target="../media/media3.mp4"/><Relationship Id="rId11" Type="http://schemas.openxmlformats.org/officeDocument/2006/relationships/image" Target="../media/image23.png"/><Relationship Id="rId5" Type="http://schemas.microsoft.com/office/2007/relationships/media" Target="../media/media3.mp4"/><Relationship Id="rId10" Type="http://schemas.openxmlformats.org/officeDocument/2006/relationships/image" Target="../media/image22.png"/><Relationship Id="rId4" Type="http://schemas.openxmlformats.org/officeDocument/2006/relationships/video" Target="../media/media2.mp4"/><Relationship Id="rId9" Type="http://schemas.openxmlformats.org/officeDocument/2006/relationships/image" Target="../media/image21.png"/></Relationships>
</file>

<file path=ppt/slides/_rels/slide18.xml.rels><?xml version="1.0" encoding="UTF-8" standalone="yes"?>
<Relationships xmlns="http://schemas.openxmlformats.org/package/2006/relationships"><Relationship Id="rId8" Type="http://schemas.openxmlformats.org/officeDocument/2006/relationships/video" Target="../media/media7.mp4"/><Relationship Id="rId13" Type="http://schemas.openxmlformats.org/officeDocument/2006/relationships/image" Target="../media/image26.png"/><Relationship Id="rId3" Type="http://schemas.microsoft.com/office/2007/relationships/media" Target="../media/media5.mp4"/><Relationship Id="rId7" Type="http://schemas.microsoft.com/office/2007/relationships/media" Target="../media/media7.mp4"/><Relationship Id="rId12" Type="http://schemas.openxmlformats.org/officeDocument/2006/relationships/image" Target="../media/image25.pn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video" Target="../media/media6.mp4"/><Relationship Id="rId11" Type="http://schemas.openxmlformats.org/officeDocument/2006/relationships/image" Target="../media/image24.png"/><Relationship Id="rId5" Type="http://schemas.microsoft.com/office/2007/relationships/media" Target="../media/media6.mp4"/><Relationship Id="rId10" Type="http://schemas.openxmlformats.org/officeDocument/2006/relationships/image" Target="../media/image8.png"/><Relationship Id="rId4" Type="http://schemas.openxmlformats.org/officeDocument/2006/relationships/video" Target="../media/media5.mp4"/><Relationship Id="rId9" Type="http://schemas.openxmlformats.org/officeDocument/2006/relationships/slideLayout" Target="../slideLayouts/slideLayout10.xml"/><Relationship Id="rId14" Type="http://schemas.openxmlformats.org/officeDocument/2006/relationships/image" Target="../media/image27.png"/></Relationships>
</file>

<file path=ppt/slides/_rels/slide19.xml.rels><?xml version="1.0" encoding="UTF-8" standalone="yes"?>
<Relationships xmlns="http://schemas.openxmlformats.org/package/2006/relationships"><Relationship Id="rId8" Type="http://schemas.openxmlformats.org/officeDocument/2006/relationships/image" Target="../media/image29.png"/><Relationship Id="rId3" Type="http://schemas.microsoft.com/office/2007/relationships/media" Target="../media/media9.mp4"/><Relationship Id="rId7" Type="http://schemas.openxmlformats.org/officeDocument/2006/relationships/image" Target="../media/image28.png"/><Relationship Id="rId2" Type="http://schemas.openxmlformats.org/officeDocument/2006/relationships/video" Target="../media/media8.mp4"/><Relationship Id="rId1" Type="http://schemas.microsoft.com/office/2007/relationships/media" Target="../media/media8.mp4"/><Relationship Id="rId6" Type="http://schemas.openxmlformats.org/officeDocument/2006/relationships/image" Target="../media/image8.png"/><Relationship Id="rId5" Type="http://schemas.openxmlformats.org/officeDocument/2006/relationships/slideLayout" Target="../slideLayouts/slideLayout10.xml"/><Relationship Id="rId4" Type="http://schemas.openxmlformats.org/officeDocument/2006/relationships/video" Target="../media/media9.mp4"/></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0.xml"/><Relationship Id="rId5" Type="http://schemas.openxmlformats.org/officeDocument/2006/relationships/image" Target="../media/image9.jpe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texte 2">
            <a:extLst>
              <a:ext uri="{FF2B5EF4-FFF2-40B4-BE49-F238E27FC236}">
                <a16:creationId xmlns:a16="http://schemas.microsoft.com/office/drawing/2014/main" id="{B8669110-2C67-4CDC-A2B0-78C0F320C1B2}"/>
              </a:ext>
            </a:extLst>
          </p:cNvPr>
          <p:cNvSpPr txBox="1">
            <a:spLocks/>
          </p:cNvSpPr>
          <p:nvPr/>
        </p:nvSpPr>
        <p:spPr>
          <a:xfrm>
            <a:off x="2101298" y="4655886"/>
            <a:ext cx="8280952" cy="1821113"/>
          </a:xfrm>
          <a:prstGeom prst="rect">
            <a:avLst/>
          </a:prstGeom>
        </p:spPr>
        <p:txBody>
          <a:bodyPr vert="horz" lIns="0" tIns="0" rIns="0" bIns="0" rtlCol="0">
            <a:normAutofit/>
          </a:bodyPr>
          <a:lstStyle>
            <a:lvl1pPr marL="177800" indent="-177800" algn="l" defTabSz="914400" rtl="0" eaLnBrk="1" latinLnBrk="0" hangingPunct="1">
              <a:lnSpc>
                <a:spcPct val="90000"/>
              </a:lnSpc>
              <a:spcBef>
                <a:spcPts val="1000"/>
              </a:spcBef>
              <a:buClr>
                <a:schemeClr val="tx1"/>
              </a:buClr>
              <a:buFont typeface="CA Metro" panose="00000500000000000000" pitchFamily="2" charset="0"/>
              <a:buNone/>
              <a:defRPr sz="7200" b="1" kern="1200">
                <a:solidFill>
                  <a:schemeClr val="bg1"/>
                </a:solidFill>
                <a:latin typeface="Avenir Next LT Pro" panose="020B0504020202020204" pitchFamily="34" charset="0"/>
                <a:ea typeface="+mn-ea"/>
                <a:cs typeface="+mn-cs"/>
              </a:defRPr>
            </a:lvl1pPr>
            <a:lvl2pPr marL="450850" indent="-184150"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2pPr>
            <a:lvl3pPr marL="715963" indent="-176213" algn="l" defTabSz="914400" rtl="0" eaLnBrk="1" latinLnBrk="0" hangingPunct="1">
              <a:lnSpc>
                <a:spcPct val="90000"/>
              </a:lnSpc>
              <a:spcBef>
                <a:spcPts val="500"/>
              </a:spcBef>
              <a:buClr>
                <a:schemeClr val="tx1"/>
              </a:buClr>
              <a:buFont typeface="CA Metro" panose="00000500000000000000" pitchFamily="2" charset="0"/>
              <a:buChar char="̸"/>
              <a:defRPr sz="1500" kern="1200">
                <a:solidFill>
                  <a:schemeClr val="tx1"/>
                </a:solidFill>
                <a:latin typeface="Avenir Next LT Pro" panose="020B05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3600" dirty="0">
                <a:solidFill>
                  <a:srgbClr val="002060"/>
                </a:solidFill>
              </a:rPr>
              <a:t>DISPOSITIF DE COMMUNICATION</a:t>
            </a:r>
          </a:p>
          <a:p>
            <a:pPr algn="ctr"/>
            <a:r>
              <a:rPr lang="en-GB" sz="3600" dirty="0">
                <a:solidFill>
                  <a:srgbClr val="002060"/>
                </a:solidFill>
              </a:rPr>
              <a:t>METRO.fr</a:t>
            </a:r>
          </a:p>
        </p:txBody>
      </p:sp>
    </p:spTree>
    <p:extLst>
      <p:ext uri="{BB962C8B-B14F-4D97-AF65-F5344CB8AC3E}">
        <p14:creationId xmlns:p14="http://schemas.microsoft.com/office/powerpoint/2010/main" val="36710821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1C5882-4DF8-4632-BA8A-1093D3A71D73}"/>
              </a:ext>
            </a:extLst>
          </p:cNvPr>
          <p:cNvSpPr>
            <a:spLocks noGrp="1"/>
          </p:cNvSpPr>
          <p:nvPr>
            <p:ph type="ctrTitle"/>
          </p:nvPr>
        </p:nvSpPr>
        <p:spPr/>
        <p:txBody>
          <a:bodyPr/>
          <a:lstStyle/>
          <a:p>
            <a:endParaRPr lang="fr-FR"/>
          </a:p>
        </p:txBody>
      </p:sp>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ZoneTexte 9">
            <a:extLst>
              <a:ext uri="{FF2B5EF4-FFF2-40B4-BE49-F238E27FC236}">
                <a16:creationId xmlns:a16="http://schemas.microsoft.com/office/drawing/2014/main" id="{09FC914C-121E-4808-B9FB-2C445F738B4D}"/>
              </a:ext>
            </a:extLst>
          </p:cNvPr>
          <p:cNvSpPr txBox="1"/>
          <p:nvPr/>
        </p:nvSpPr>
        <p:spPr>
          <a:xfrm>
            <a:off x="223520" y="288052"/>
            <a:ext cx="247904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sng" strike="noStrike" kern="1200" cap="none" spc="0" normalizeH="0" baseline="0" noProof="0" dirty="0">
                <a:ln>
                  <a:noFill/>
                </a:ln>
                <a:solidFill>
                  <a:prstClr val="white"/>
                </a:solidFill>
                <a:effectLst/>
                <a:uLnTx/>
                <a:uFillTx/>
                <a:latin typeface="Calibri"/>
                <a:ea typeface="+mn-ea"/>
                <a:cs typeface="+mn-cs"/>
              </a:rPr>
              <a:t>Infos par </a:t>
            </a:r>
            <a:r>
              <a:rPr kumimoji="0" lang="fr-FR" sz="2000" b="1" i="0" u="sng" strike="noStrike" kern="1200" cap="none" spc="0" normalizeH="0" baseline="0" noProof="0" dirty="0" err="1">
                <a:ln>
                  <a:noFill/>
                </a:ln>
                <a:solidFill>
                  <a:prstClr val="white"/>
                </a:solidFill>
                <a:effectLst/>
                <a:uLnTx/>
                <a:uFillTx/>
                <a:latin typeface="Calibri"/>
                <a:ea typeface="+mn-ea"/>
                <a:cs typeface="+mn-cs"/>
              </a:rPr>
              <a:t>Bucket</a:t>
            </a:r>
            <a:endParaRPr kumimoji="0" lang="fr-FR" sz="2000" b="1" i="0" u="sng"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800" b="0" i="0" u="none" strike="noStrike" kern="1200" cap="none" spc="0" normalizeH="0" baseline="0" noProof="0" dirty="0">
                <a:ln>
                  <a:noFill/>
                </a:ln>
                <a:solidFill>
                  <a:prstClr val="white"/>
                </a:solidFill>
                <a:effectLst/>
                <a:uLnTx/>
                <a:uFillTx/>
                <a:latin typeface="Calibri"/>
                <a:ea typeface="+mn-ea"/>
                <a:cs typeface="+mn-cs"/>
              </a:rPr>
              <a:t>Encarts 1/4p  </a:t>
            </a:r>
          </a:p>
        </p:txBody>
      </p:sp>
      <p:pic>
        <p:nvPicPr>
          <p:cNvPr id="4" name="Image 3">
            <a:extLst>
              <a:ext uri="{FF2B5EF4-FFF2-40B4-BE49-F238E27FC236}">
                <a16:creationId xmlns:a16="http://schemas.microsoft.com/office/drawing/2014/main" id="{1EEEEC74-7C8B-FAE6-31A1-75C6936DB8E7}"/>
              </a:ext>
            </a:extLst>
          </p:cNvPr>
          <p:cNvPicPr>
            <a:picLocks noChangeAspect="1"/>
          </p:cNvPicPr>
          <p:nvPr/>
        </p:nvPicPr>
        <p:blipFill>
          <a:blip r:embed="rId3"/>
          <a:stretch>
            <a:fillRect/>
          </a:stretch>
        </p:blipFill>
        <p:spPr>
          <a:xfrm>
            <a:off x="4162425" y="976312"/>
            <a:ext cx="3867150" cy="4905375"/>
          </a:xfrm>
          <a:prstGeom prst="rect">
            <a:avLst/>
          </a:prstGeom>
        </p:spPr>
      </p:pic>
    </p:spTree>
    <p:extLst>
      <p:ext uri="{BB962C8B-B14F-4D97-AF65-F5344CB8AC3E}">
        <p14:creationId xmlns:p14="http://schemas.microsoft.com/office/powerpoint/2010/main" val="802888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1C5882-4DF8-4632-BA8A-1093D3A71D73}"/>
              </a:ext>
            </a:extLst>
          </p:cNvPr>
          <p:cNvSpPr>
            <a:spLocks noGrp="1"/>
          </p:cNvSpPr>
          <p:nvPr>
            <p:ph type="ctrTitle"/>
          </p:nvPr>
        </p:nvSpPr>
        <p:spPr/>
        <p:txBody>
          <a:bodyPr/>
          <a:lstStyle/>
          <a:p>
            <a:endParaRPr lang="fr-FR"/>
          </a:p>
        </p:txBody>
      </p:sp>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ZoneTexte 9">
            <a:extLst>
              <a:ext uri="{FF2B5EF4-FFF2-40B4-BE49-F238E27FC236}">
                <a16:creationId xmlns:a16="http://schemas.microsoft.com/office/drawing/2014/main" id="{09FC914C-121E-4808-B9FB-2C445F738B4D}"/>
              </a:ext>
            </a:extLst>
          </p:cNvPr>
          <p:cNvSpPr txBox="1"/>
          <p:nvPr/>
        </p:nvSpPr>
        <p:spPr>
          <a:xfrm>
            <a:off x="223520" y="288052"/>
            <a:ext cx="247904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sng" strike="noStrike" kern="1200" cap="none" spc="0" normalizeH="0" baseline="0" noProof="0" dirty="0">
                <a:ln>
                  <a:noFill/>
                </a:ln>
                <a:solidFill>
                  <a:prstClr val="white"/>
                </a:solidFill>
                <a:effectLst/>
                <a:uLnTx/>
                <a:uFillTx/>
                <a:latin typeface="Calibri"/>
                <a:ea typeface="+mn-ea"/>
                <a:cs typeface="+mn-cs"/>
              </a:rPr>
              <a:t>Infos par </a:t>
            </a:r>
            <a:r>
              <a:rPr kumimoji="0" lang="fr-FR" sz="2000" b="1" i="0" u="sng" strike="noStrike" kern="1200" cap="none" spc="0" normalizeH="0" baseline="0" noProof="0" dirty="0" err="1">
                <a:ln>
                  <a:noFill/>
                </a:ln>
                <a:solidFill>
                  <a:prstClr val="white"/>
                </a:solidFill>
                <a:effectLst/>
                <a:uLnTx/>
                <a:uFillTx/>
                <a:latin typeface="Calibri"/>
                <a:ea typeface="+mn-ea"/>
                <a:cs typeface="+mn-cs"/>
              </a:rPr>
              <a:t>Bucket</a:t>
            </a:r>
            <a:endParaRPr kumimoji="0" lang="fr-FR" sz="2000" b="1" i="0" u="sng"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800" b="0" i="0" u="none" strike="noStrike" kern="1200" cap="none" spc="0" normalizeH="0" baseline="0" noProof="0" dirty="0">
                <a:ln>
                  <a:noFill/>
                </a:ln>
                <a:solidFill>
                  <a:prstClr val="white"/>
                </a:solidFill>
                <a:effectLst/>
                <a:uLnTx/>
                <a:uFillTx/>
                <a:latin typeface="Calibri"/>
                <a:ea typeface="+mn-ea"/>
                <a:cs typeface="+mn-cs"/>
              </a:rPr>
              <a:t>Encarts 1/4p  </a:t>
            </a:r>
          </a:p>
        </p:txBody>
      </p:sp>
      <p:pic>
        <p:nvPicPr>
          <p:cNvPr id="8" name="Image 7">
            <a:extLst>
              <a:ext uri="{FF2B5EF4-FFF2-40B4-BE49-F238E27FC236}">
                <a16:creationId xmlns:a16="http://schemas.microsoft.com/office/drawing/2014/main" id="{223B4EAE-731E-6C6A-6724-2C2B43AA04B8}"/>
              </a:ext>
            </a:extLst>
          </p:cNvPr>
          <p:cNvPicPr>
            <a:picLocks noChangeAspect="1"/>
          </p:cNvPicPr>
          <p:nvPr/>
        </p:nvPicPr>
        <p:blipFill>
          <a:blip r:embed="rId3"/>
          <a:stretch>
            <a:fillRect/>
          </a:stretch>
        </p:blipFill>
        <p:spPr>
          <a:xfrm>
            <a:off x="3786187" y="485775"/>
            <a:ext cx="4619625" cy="5886450"/>
          </a:xfrm>
          <a:prstGeom prst="rect">
            <a:avLst/>
          </a:prstGeom>
        </p:spPr>
      </p:pic>
    </p:spTree>
    <p:extLst>
      <p:ext uri="{BB962C8B-B14F-4D97-AF65-F5344CB8AC3E}">
        <p14:creationId xmlns:p14="http://schemas.microsoft.com/office/powerpoint/2010/main" val="4045337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1C5882-4DF8-4632-BA8A-1093D3A71D73}"/>
              </a:ext>
            </a:extLst>
          </p:cNvPr>
          <p:cNvSpPr>
            <a:spLocks noGrp="1"/>
          </p:cNvSpPr>
          <p:nvPr>
            <p:ph type="ctrTitle"/>
          </p:nvPr>
        </p:nvSpPr>
        <p:spPr/>
        <p:txBody>
          <a:bodyPr/>
          <a:lstStyle/>
          <a:p>
            <a:endParaRPr lang="fr-FR"/>
          </a:p>
        </p:txBody>
      </p:sp>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ZoneTexte 9">
            <a:extLst>
              <a:ext uri="{FF2B5EF4-FFF2-40B4-BE49-F238E27FC236}">
                <a16:creationId xmlns:a16="http://schemas.microsoft.com/office/drawing/2014/main" id="{09FC914C-121E-4808-B9FB-2C445F738B4D}"/>
              </a:ext>
            </a:extLst>
          </p:cNvPr>
          <p:cNvSpPr txBox="1"/>
          <p:nvPr/>
        </p:nvSpPr>
        <p:spPr>
          <a:xfrm>
            <a:off x="223520" y="288052"/>
            <a:ext cx="247904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sng" strike="noStrike" kern="1200" cap="none" spc="0" normalizeH="0" baseline="0" noProof="0" dirty="0">
                <a:ln>
                  <a:noFill/>
                </a:ln>
                <a:solidFill>
                  <a:prstClr val="white"/>
                </a:solidFill>
                <a:effectLst/>
                <a:uLnTx/>
                <a:uFillTx/>
                <a:latin typeface="Calibri"/>
                <a:ea typeface="+mn-ea"/>
                <a:cs typeface="+mn-cs"/>
              </a:rPr>
              <a:t>Infos par </a:t>
            </a:r>
            <a:r>
              <a:rPr kumimoji="0" lang="fr-FR" sz="2000" b="1" i="0" u="sng" strike="noStrike" kern="1200" cap="none" spc="0" normalizeH="0" baseline="0" noProof="0" dirty="0" err="1">
                <a:ln>
                  <a:noFill/>
                </a:ln>
                <a:solidFill>
                  <a:prstClr val="white"/>
                </a:solidFill>
                <a:effectLst/>
                <a:uLnTx/>
                <a:uFillTx/>
                <a:latin typeface="Calibri"/>
                <a:ea typeface="+mn-ea"/>
                <a:cs typeface="+mn-cs"/>
              </a:rPr>
              <a:t>Bucket</a:t>
            </a:r>
            <a:endParaRPr kumimoji="0" lang="fr-FR" sz="2000" b="1" i="0" u="sng"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800" b="0" i="0" u="none" strike="noStrike" kern="1200" cap="none" spc="0" normalizeH="0" baseline="0" noProof="0" dirty="0">
                <a:ln>
                  <a:noFill/>
                </a:ln>
                <a:solidFill>
                  <a:prstClr val="white"/>
                </a:solidFill>
                <a:effectLst/>
                <a:uLnTx/>
                <a:uFillTx/>
                <a:latin typeface="Calibri"/>
                <a:ea typeface="+mn-ea"/>
                <a:cs typeface="+mn-cs"/>
              </a:rPr>
              <a:t>Encarts 1/4p  </a:t>
            </a:r>
          </a:p>
        </p:txBody>
      </p:sp>
      <p:pic>
        <p:nvPicPr>
          <p:cNvPr id="4" name="Image 3">
            <a:extLst>
              <a:ext uri="{FF2B5EF4-FFF2-40B4-BE49-F238E27FC236}">
                <a16:creationId xmlns:a16="http://schemas.microsoft.com/office/drawing/2014/main" id="{CB5E2EF9-8FBE-34E9-56F6-0C59082BA014}"/>
              </a:ext>
            </a:extLst>
          </p:cNvPr>
          <p:cNvPicPr>
            <a:picLocks noChangeAspect="1"/>
          </p:cNvPicPr>
          <p:nvPr/>
        </p:nvPicPr>
        <p:blipFill>
          <a:blip r:embed="rId3"/>
          <a:stretch>
            <a:fillRect/>
          </a:stretch>
        </p:blipFill>
        <p:spPr>
          <a:xfrm>
            <a:off x="3767137" y="495300"/>
            <a:ext cx="4657725" cy="5867400"/>
          </a:xfrm>
          <a:prstGeom prst="rect">
            <a:avLst/>
          </a:prstGeom>
        </p:spPr>
      </p:pic>
    </p:spTree>
    <p:extLst>
      <p:ext uri="{BB962C8B-B14F-4D97-AF65-F5344CB8AC3E}">
        <p14:creationId xmlns:p14="http://schemas.microsoft.com/office/powerpoint/2010/main" val="26143579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1C5882-4DF8-4632-BA8A-1093D3A71D73}"/>
              </a:ext>
            </a:extLst>
          </p:cNvPr>
          <p:cNvSpPr>
            <a:spLocks noGrp="1"/>
          </p:cNvSpPr>
          <p:nvPr>
            <p:ph type="ctrTitle"/>
          </p:nvPr>
        </p:nvSpPr>
        <p:spPr/>
        <p:txBody>
          <a:bodyPr/>
          <a:lstStyle/>
          <a:p>
            <a:endParaRPr lang="fr-FR"/>
          </a:p>
        </p:txBody>
      </p:sp>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pic>
        <p:nvPicPr>
          <p:cNvPr id="6" name="Image 5">
            <a:extLst>
              <a:ext uri="{FF2B5EF4-FFF2-40B4-BE49-F238E27FC236}">
                <a16:creationId xmlns:a16="http://schemas.microsoft.com/office/drawing/2014/main" id="{9BEF6505-34D2-CD33-DA8C-35520BD8442E}"/>
              </a:ext>
            </a:extLst>
          </p:cNvPr>
          <p:cNvPicPr>
            <a:picLocks noChangeAspect="1"/>
          </p:cNvPicPr>
          <p:nvPr/>
        </p:nvPicPr>
        <p:blipFill>
          <a:blip r:embed="rId3"/>
          <a:stretch>
            <a:fillRect/>
          </a:stretch>
        </p:blipFill>
        <p:spPr>
          <a:xfrm>
            <a:off x="1195155" y="0"/>
            <a:ext cx="9801689" cy="6858000"/>
          </a:xfrm>
          <a:prstGeom prst="rect">
            <a:avLst/>
          </a:prstGeom>
        </p:spPr>
      </p:pic>
    </p:spTree>
    <p:extLst>
      <p:ext uri="{BB962C8B-B14F-4D97-AF65-F5344CB8AC3E}">
        <p14:creationId xmlns:p14="http://schemas.microsoft.com/office/powerpoint/2010/main" val="26506123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667298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MESSAGES RADIO DANS LES HALLES</a:t>
            </a:r>
          </a:p>
        </p:txBody>
      </p:sp>
      <p:sp>
        <p:nvSpPr>
          <p:cNvPr id="32" name="ZoneTexte 31">
            <a:extLst>
              <a:ext uri="{FF2B5EF4-FFF2-40B4-BE49-F238E27FC236}">
                <a16:creationId xmlns:a16="http://schemas.microsoft.com/office/drawing/2014/main" id="{647E9F9F-1806-5BEC-3163-B04BB72EABC5}"/>
              </a:ext>
            </a:extLst>
          </p:cNvPr>
          <p:cNvSpPr txBox="1"/>
          <p:nvPr/>
        </p:nvSpPr>
        <p:spPr>
          <a:xfrm>
            <a:off x="2898254" y="1604609"/>
            <a:ext cx="9231602" cy="4462760"/>
          </a:xfrm>
          <a:prstGeom prst="rect">
            <a:avLst/>
          </a:prstGeom>
          <a:noFill/>
        </p:spPr>
        <p:txBody>
          <a:bodyPr wrap="square" rtlCol="0">
            <a:spAutoFit/>
          </a:bodyPr>
          <a:lstStyle/>
          <a:p>
            <a:r>
              <a:rPr lang="fr-FR" b="1" dirty="0">
                <a:latin typeface="Avenir Next LT Pro" panose="020B0504020202020204" pitchFamily="34" charset="0"/>
              </a:rPr>
              <a:t>Principe de message radio fil rouge </a:t>
            </a:r>
          </a:p>
          <a:p>
            <a:endParaRPr lang="fr-FR" sz="1400" b="1" dirty="0">
              <a:latin typeface="Avenir Next LT Pro" panose="020B0504020202020204" pitchFamily="34" charset="0"/>
            </a:endParaRPr>
          </a:p>
          <a:p>
            <a:r>
              <a:rPr lang="fr-FR" sz="1400" b="1" dirty="0">
                <a:latin typeface="Avenir Next LT Pro" panose="020B0504020202020204" pitchFamily="34" charset="0"/>
              </a:rPr>
              <a:t>METRO.fr</a:t>
            </a:r>
          </a:p>
          <a:p>
            <a:r>
              <a:rPr lang="fr-FR" sz="1400" dirty="0">
                <a:latin typeface="Avenir Next LT Pro" panose="020B0504020202020204" pitchFamily="34" charset="0"/>
              </a:rPr>
              <a:t>Vous passez beaucoup de temps à vous occuper de vos achats... Beaucoup trop de temps ? Rendez-vous sur METRO.fr ! METRO.fr, c’est la solution simplicité pour préparer vos achats alimentaires et équipement, vérifier la disponibilité produits et passer commande. Et vous n’avez plus qu’à récupérer vos achats dans vos Halles ou à vous faire livrer. Rien de tel pour simplifier votre quotidien et vous faire gagner du temps. Alors pour tous vos achats, rendez-vous vite sur METRO.fr !</a:t>
            </a:r>
          </a:p>
          <a:p>
            <a:endParaRPr lang="fr-FR" sz="1400" dirty="0">
              <a:latin typeface="Avenir Next LT Pro" panose="020B0504020202020204" pitchFamily="34" charset="0"/>
            </a:endParaRPr>
          </a:p>
          <a:p>
            <a:r>
              <a:rPr lang="fr-FR" sz="1400" b="1" dirty="0">
                <a:latin typeface="Avenir Next LT Pro" panose="020B0504020202020204" pitchFamily="34" charset="0"/>
              </a:rPr>
              <a:t>Livraison METRO.fr</a:t>
            </a:r>
          </a:p>
          <a:p>
            <a:r>
              <a:rPr lang="fr-FR" sz="1400" dirty="0">
                <a:latin typeface="Avenir Next LT Pro" panose="020B0504020202020204" pitchFamily="34" charset="0"/>
              </a:rPr>
              <a:t>Vous préférez passer du temps en cuisine plutôt qu’en voiture ? Et si vous testiez le service de livraison METRO.fr ? Commandez tous vos produits alimentaires et vos équipements sur METRO.fr et laissez nos professionnels vous livrer. Simplicité, rapidité, sécurité, fiabilité, la livraison METRO.fr a tout pour plaire ! </a:t>
            </a:r>
          </a:p>
          <a:p>
            <a:endParaRPr lang="fr-FR" sz="1400" dirty="0">
              <a:latin typeface="Avenir Next LT Pro" panose="020B0504020202020204" pitchFamily="34" charset="0"/>
            </a:endParaRPr>
          </a:p>
          <a:p>
            <a:r>
              <a:rPr lang="fr-FR" sz="1400" b="1" dirty="0">
                <a:latin typeface="Avenir Next LT Pro" panose="020B0504020202020204" pitchFamily="34" charset="0"/>
              </a:rPr>
              <a:t>Clic &amp; Retrait METRO.fr</a:t>
            </a:r>
          </a:p>
          <a:p>
            <a:r>
              <a:rPr lang="fr-FR" sz="1400" dirty="0">
                <a:latin typeface="Avenir Next LT Pro" panose="020B0504020202020204" pitchFamily="34" charset="0"/>
              </a:rPr>
              <a:t>Vous voulez passer plus de temps derrière vos fourneaux et moins dans nos rayons ? Notre service Clic &amp; Retrait est fait pour vous ! Vous choisissez vos produits alimentaires sur METRO.fr, vous laissez nos experts préparer soigneusement votre commande et vous passez la récupérer directement dans vos Halles. Le service Clic &amp; Retrait METRO.fr, c’est la solution de facilité !</a:t>
            </a:r>
          </a:p>
          <a:p>
            <a:r>
              <a:rPr lang="fr-FR" sz="1400" b="1" i="1" dirty="0">
                <a:latin typeface="Avenir Next LT Pro" panose="020B0504020202020204" pitchFamily="34" charset="0"/>
              </a:rPr>
              <a:t> </a:t>
            </a:r>
          </a:p>
        </p:txBody>
      </p:sp>
      <p:pic>
        <p:nvPicPr>
          <p:cNvPr id="35" name="Image 34">
            <a:extLst>
              <a:ext uri="{FF2B5EF4-FFF2-40B4-BE49-F238E27FC236}">
                <a16:creationId xmlns:a16="http://schemas.microsoft.com/office/drawing/2014/main" id="{781F03FE-6E34-26FD-C0C5-A5E421D1A45F}"/>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30741" y="1205680"/>
            <a:ext cx="2445001" cy="1484784"/>
          </a:xfrm>
          <a:prstGeom prst="rect">
            <a:avLst/>
          </a:prstGeom>
        </p:spPr>
      </p:pic>
      <p:sp>
        <p:nvSpPr>
          <p:cNvPr id="36" name="Triangle isocèle 35">
            <a:extLst>
              <a:ext uri="{FF2B5EF4-FFF2-40B4-BE49-F238E27FC236}">
                <a16:creationId xmlns:a16="http://schemas.microsoft.com/office/drawing/2014/main" id="{87E53FC1-8C18-1279-7641-3C398F556770}"/>
              </a:ext>
            </a:extLst>
          </p:cNvPr>
          <p:cNvSpPr/>
          <p:nvPr/>
        </p:nvSpPr>
        <p:spPr>
          <a:xfrm rot="10800000">
            <a:off x="436585" y="2720249"/>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7" name="ZoneTexte 36">
            <a:extLst>
              <a:ext uri="{FF2B5EF4-FFF2-40B4-BE49-F238E27FC236}">
                <a16:creationId xmlns:a16="http://schemas.microsoft.com/office/drawing/2014/main" id="{E79D5F95-9C49-6B08-EFF7-BC06DC1B28A3}"/>
              </a:ext>
            </a:extLst>
          </p:cNvPr>
          <p:cNvSpPr txBox="1"/>
          <p:nvPr/>
        </p:nvSpPr>
        <p:spPr>
          <a:xfrm>
            <a:off x="338110" y="3299679"/>
            <a:ext cx="1925140" cy="646331"/>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DANS LES HALLES</a:t>
            </a:r>
            <a:endParaRPr lang="fr-FR" dirty="0">
              <a:latin typeface="Avenir Next LT Pro" panose="020B0504020202020204" pitchFamily="34" charset="0"/>
              <a:sym typeface="Wingdings" panose="05000000000000000000" pitchFamily="2" charset="2"/>
            </a:endParaRPr>
          </a:p>
        </p:txBody>
      </p:sp>
    </p:spTree>
    <p:extLst>
      <p:ext uri="{BB962C8B-B14F-4D97-AF65-F5344CB8AC3E}">
        <p14:creationId xmlns:p14="http://schemas.microsoft.com/office/powerpoint/2010/main" val="30337769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667298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MESSAGES RADIO DANS LES HALLES</a:t>
            </a:r>
          </a:p>
        </p:txBody>
      </p:sp>
      <p:sp>
        <p:nvSpPr>
          <p:cNvPr id="32" name="ZoneTexte 31">
            <a:extLst>
              <a:ext uri="{FF2B5EF4-FFF2-40B4-BE49-F238E27FC236}">
                <a16:creationId xmlns:a16="http://schemas.microsoft.com/office/drawing/2014/main" id="{647E9F9F-1806-5BEC-3163-B04BB72EABC5}"/>
              </a:ext>
            </a:extLst>
          </p:cNvPr>
          <p:cNvSpPr txBox="1"/>
          <p:nvPr/>
        </p:nvSpPr>
        <p:spPr>
          <a:xfrm>
            <a:off x="2898254" y="1604609"/>
            <a:ext cx="9231602" cy="3600986"/>
          </a:xfrm>
          <a:prstGeom prst="rect">
            <a:avLst/>
          </a:prstGeom>
          <a:noFill/>
        </p:spPr>
        <p:txBody>
          <a:bodyPr wrap="square" rtlCol="0">
            <a:spAutoFit/>
          </a:bodyPr>
          <a:lstStyle/>
          <a:p>
            <a:r>
              <a:rPr lang="fr-FR" b="1" dirty="0">
                <a:latin typeface="Avenir Next LT Pro" panose="020B0504020202020204" pitchFamily="34" charset="0"/>
              </a:rPr>
              <a:t>Principe de message radio fil rouge </a:t>
            </a:r>
          </a:p>
          <a:p>
            <a:endParaRPr lang="fr-FR" sz="1400" b="1" dirty="0">
              <a:latin typeface="Avenir Next LT Pro" panose="020B0504020202020204" pitchFamily="34" charset="0"/>
            </a:endParaRPr>
          </a:p>
          <a:p>
            <a:endParaRPr lang="fr-FR" sz="1400" b="1" dirty="0">
              <a:latin typeface="Avenir Next LT Pro" panose="020B0504020202020204" pitchFamily="34" charset="0"/>
            </a:endParaRPr>
          </a:p>
          <a:p>
            <a:r>
              <a:rPr lang="fr-FR" sz="1400" b="1" dirty="0">
                <a:latin typeface="Avenir Next LT Pro" panose="020B0504020202020204" pitchFamily="34" charset="0"/>
              </a:rPr>
              <a:t>Disponibilité produits METRO.fr</a:t>
            </a:r>
          </a:p>
          <a:p>
            <a:r>
              <a:rPr lang="fr-FR" sz="1400" dirty="0">
                <a:latin typeface="Avenir Next LT Pro" panose="020B0504020202020204" pitchFamily="34" charset="0"/>
              </a:rPr>
              <a:t>Dans votre activité, vous n’avez pas une minute à perdre ? Et si on pouvait vous éviter de vous déplacer pour rien ? Eh oui, sur notre site METRO.fr, vous pouvez vérifier la disponibilité de vos produits dans nos Halles en temps réel avant de vous déplacer ! Pratique pour vous organiser au mieux et gagner un temps précieux. </a:t>
            </a:r>
          </a:p>
          <a:p>
            <a:endParaRPr lang="fr-FR" sz="1400" b="1" dirty="0">
              <a:latin typeface="Avenir Next LT Pro" panose="020B0504020202020204" pitchFamily="34" charset="0"/>
            </a:endParaRPr>
          </a:p>
          <a:p>
            <a:endParaRPr lang="fr-FR" sz="1400" b="1" dirty="0">
              <a:latin typeface="Avenir Next LT Pro" panose="020B0504020202020204" pitchFamily="34" charset="0"/>
            </a:endParaRPr>
          </a:p>
          <a:p>
            <a:endParaRPr lang="fr-FR" sz="1400" b="1" dirty="0">
              <a:latin typeface="Avenir Next LT Pro" panose="020B0504020202020204" pitchFamily="34" charset="0"/>
            </a:endParaRPr>
          </a:p>
          <a:p>
            <a:r>
              <a:rPr lang="fr-FR" sz="1400" b="1" dirty="0">
                <a:latin typeface="Avenir Next LT Pro" panose="020B0504020202020204" pitchFamily="34" charset="0"/>
              </a:rPr>
              <a:t>Marketplace</a:t>
            </a:r>
          </a:p>
          <a:p>
            <a:r>
              <a:rPr lang="fr-FR" sz="1400" dirty="0">
                <a:latin typeface="Avenir Next LT Pro" panose="020B0504020202020204" pitchFamily="34" charset="0"/>
              </a:rPr>
              <a:t>Vous cherchez l’offre d’équipement la plus complète du marché pour répondre à tous vos besoins ? Rendez-vous sur la Marketplace METRO.fr ! La Marketplace METRO.fr, ce sont des partenaires de confiance sélectionnés par METRO, un choix de produits exceptionnel qui s’enrichit chaque jour, des solutions de paiement sécurisé, des délais de livraison transparents… Avec la Marketplace METRO.fr, maintenant, vous saurez où chercher !</a:t>
            </a:r>
          </a:p>
          <a:p>
            <a:endParaRPr lang="fr-FR" sz="1400" b="1" i="1" dirty="0">
              <a:latin typeface="Avenir Next LT Pro" panose="020B0504020202020204" pitchFamily="34" charset="0"/>
            </a:endParaRPr>
          </a:p>
        </p:txBody>
      </p:sp>
      <p:pic>
        <p:nvPicPr>
          <p:cNvPr id="35" name="Image 34">
            <a:extLst>
              <a:ext uri="{FF2B5EF4-FFF2-40B4-BE49-F238E27FC236}">
                <a16:creationId xmlns:a16="http://schemas.microsoft.com/office/drawing/2014/main" id="{781F03FE-6E34-26FD-C0C5-A5E421D1A45F}"/>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30741" y="1205680"/>
            <a:ext cx="2445001" cy="1484784"/>
          </a:xfrm>
          <a:prstGeom prst="rect">
            <a:avLst/>
          </a:prstGeom>
        </p:spPr>
      </p:pic>
      <p:sp>
        <p:nvSpPr>
          <p:cNvPr id="36" name="Triangle isocèle 35">
            <a:extLst>
              <a:ext uri="{FF2B5EF4-FFF2-40B4-BE49-F238E27FC236}">
                <a16:creationId xmlns:a16="http://schemas.microsoft.com/office/drawing/2014/main" id="{87E53FC1-8C18-1279-7641-3C398F556770}"/>
              </a:ext>
            </a:extLst>
          </p:cNvPr>
          <p:cNvSpPr/>
          <p:nvPr/>
        </p:nvSpPr>
        <p:spPr>
          <a:xfrm rot="10800000">
            <a:off x="436585" y="2720249"/>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7" name="ZoneTexte 36">
            <a:extLst>
              <a:ext uri="{FF2B5EF4-FFF2-40B4-BE49-F238E27FC236}">
                <a16:creationId xmlns:a16="http://schemas.microsoft.com/office/drawing/2014/main" id="{E79D5F95-9C49-6B08-EFF7-BC06DC1B28A3}"/>
              </a:ext>
            </a:extLst>
          </p:cNvPr>
          <p:cNvSpPr txBox="1"/>
          <p:nvPr/>
        </p:nvSpPr>
        <p:spPr>
          <a:xfrm>
            <a:off x="338110" y="3299679"/>
            <a:ext cx="1925140" cy="646331"/>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DANS LES HALLES</a:t>
            </a:r>
            <a:endParaRPr lang="fr-FR" dirty="0">
              <a:latin typeface="Avenir Next LT Pro" panose="020B0504020202020204" pitchFamily="34" charset="0"/>
              <a:sym typeface="Wingdings" panose="05000000000000000000" pitchFamily="2" charset="2"/>
            </a:endParaRPr>
          </a:p>
        </p:txBody>
      </p:sp>
    </p:spTree>
    <p:extLst>
      <p:ext uri="{BB962C8B-B14F-4D97-AF65-F5344CB8AC3E}">
        <p14:creationId xmlns:p14="http://schemas.microsoft.com/office/powerpoint/2010/main" val="25456114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856580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Focus VISIBILITE ‘PEDAGOGIQUE’  RS/DIGITALE </a:t>
            </a:r>
          </a:p>
        </p:txBody>
      </p:sp>
      <p:pic>
        <p:nvPicPr>
          <p:cNvPr id="12" name="Image 11" descr="Une image contenant jouet, table, gâteau&#10;&#10;Description générée automatiquement">
            <a:extLst>
              <a:ext uri="{FF2B5EF4-FFF2-40B4-BE49-F238E27FC236}">
                <a16:creationId xmlns:a16="http://schemas.microsoft.com/office/drawing/2014/main" id="{371E50B5-9042-464C-85DE-F942720A5DA9}"/>
              </a:ext>
            </a:extLst>
          </p:cNvPr>
          <p:cNvPicPr>
            <a:picLocks noChangeAspect="1"/>
          </p:cNvPicPr>
          <p:nvPr/>
        </p:nvPicPr>
        <p:blipFill>
          <a:blip r:embed="rId2"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586324" y="1450554"/>
            <a:ext cx="1670943" cy="1345799"/>
          </a:xfrm>
          <a:prstGeom prst="rect">
            <a:avLst/>
          </a:prstGeom>
        </p:spPr>
      </p:pic>
      <p:sp>
        <p:nvSpPr>
          <p:cNvPr id="13" name="Triangle isocèle 12">
            <a:extLst>
              <a:ext uri="{FF2B5EF4-FFF2-40B4-BE49-F238E27FC236}">
                <a16:creationId xmlns:a16="http://schemas.microsoft.com/office/drawing/2014/main" id="{4B65845E-6094-4FAE-8126-F9DA4552D9D0}"/>
              </a:ext>
            </a:extLst>
          </p:cNvPr>
          <p:cNvSpPr/>
          <p:nvPr/>
        </p:nvSpPr>
        <p:spPr>
          <a:xfrm rot="10800000">
            <a:off x="557700" y="2889148"/>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FFFFFF"/>
              </a:solidFill>
              <a:effectLst/>
              <a:uLnTx/>
              <a:uFillTx/>
              <a:latin typeface="CA Metro"/>
              <a:ea typeface="+mn-ea"/>
              <a:cs typeface="+mn-cs"/>
            </a:endParaRPr>
          </a:p>
        </p:txBody>
      </p:sp>
      <p:sp>
        <p:nvSpPr>
          <p:cNvPr id="14" name="ZoneTexte 13">
            <a:extLst>
              <a:ext uri="{FF2B5EF4-FFF2-40B4-BE49-F238E27FC236}">
                <a16:creationId xmlns:a16="http://schemas.microsoft.com/office/drawing/2014/main" id="{B7B7AF23-772B-40F0-A15C-34E5515063E2}"/>
              </a:ext>
            </a:extLst>
          </p:cNvPr>
          <p:cNvSpPr txBox="1"/>
          <p:nvPr/>
        </p:nvSpPr>
        <p:spPr>
          <a:xfrm>
            <a:off x="459225" y="3429000"/>
            <a:ext cx="1925140" cy="129266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sym typeface="Wingdings" panose="05000000000000000000" pitchFamily="2" charset="2"/>
              </a:rPr>
              <a:t>WEB/RS</a:t>
            </a:r>
            <a:endParaRPr kumimoji="0" lang="fr-FR" sz="1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sym typeface="Wingdings" panose="05000000000000000000" pitchFamily="2" charset="2"/>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br>
            <a:endPar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285750" marR="0" lvl="0" indent="-285750" algn="ctr"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endParaRPr kumimoji="0" lang="fr-FR" sz="1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pic>
        <p:nvPicPr>
          <p:cNvPr id="25" name="Image 24">
            <a:extLst>
              <a:ext uri="{FF2B5EF4-FFF2-40B4-BE49-F238E27FC236}">
                <a16:creationId xmlns:a16="http://schemas.microsoft.com/office/drawing/2014/main" id="{D4C6ECE0-182D-226E-2A9A-5FA8661514B1}"/>
              </a:ext>
            </a:extLst>
          </p:cNvPr>
          <p:cNvPicPr>
            <a:picLocks noChangeAspect="1"/>
          </p:cNvPicPr>
          <p:nvPr/>
        </p:nvPicPr>
        <p:blipFill>
          <a:blip r:embed="rId3"/>
          <a:stretch>
            <a:fillRect/>
          </a:stretch>
        </p:blipFill>
        <p:spPr>
          <a:xfrm>
            <a:off x="3124751" y="2805620"/>
            <a:ext cx="8057421" cy="954082"/>
          </a:xfrm>
          <a:prstGeom prst="rect">
            <a:avLst/>
          </a:prstGeom>
        </p:spPr>
      </p:pic>
      <p:pic>
        <p:nvPicPr>
          <p:cNvPr id="27" name="Image 26">
            <a:extLst>
              <a:ext uri="{FF2B5EF4-FFF2-40B4-BE49-F238E27FC236}">
                <a16:creationId xmlns:a16="http://schemas.microsoft.com/office/drawing/2014/main" id="{42C7CFE6-4E61-CE43-D41B-0506AE35A609}"/>
              </a:ext>
            </a:extLst>
          </p:cNvPr>
          <p:cNvPicPr>
            <a:picLocks noChangeAspect="1"/>
          </p:cNvPicPr>
          <p:nvPr/>
        </p:nvPicPr>
        <p:blipFill>
          <a:blip r:embed="rId4"/>
          <a:stretch>
            <a:fillRect/>
          </a:stretch>
        </p:blipFill>
        <p:spPr>
          <a:xfrm>
            <a:off x="3124752" y="3759702"/>
            <a:ext cx="4763876" cy="1228544"/>
          </a:xfrm>
          <a:prstGeom prst="rect">
            <a:avLst/>
          </a:prstGeom>
        </p:spPr>
      </p:pic>
      <p:pic>
        <p:nvPicPr>
          <p:cNvPr id="29" name="Image 28">
            <a:extLst>
              <a:ext uri="{FF2B5EF4-FFF2-40B4-BE49-F238E27FC236}">
                <a16:creationId xmlns:a16="http://schemas.microsoft.com/office/drawing/2014/main" id="{794F7681-7552-3C20-9EC8-5567452F85B3}"/>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124751" y="4897433"/>
            <a:ext cx="8260001" cy="1385380"/>
          </a:xfrm>
          <a:prstGeom prst="rect">
            <a:avLst/>
          </a:prstGeom>
        </p:spPr>
      </p:pic>
      <p:sp>
        <p:nvSpPr>
          <p:cNvPr id="30" name="ZoneTexte 29">
            <a:extLst>
              <a:ext uri="{FF2B5EF4-FFF2-40B4-BE49-F238E27FC236}">
                <a16:creationId xmlns:a16="http://schemas.microsoft.com/office/drawing/2014/main" id="{830D12B2-0DE6-EBC0-E9ED-7EFB528CF423}"/>
              </a:ext>
            </a:extLst>
          </p:cNvPr>
          <p:cNvSpPr txBox="1"/>
          <p:nvPr/>
        </p:nvSpPr>
        <p:spPr>
          <a:xfrm rot="16200000">
            <a:off x="2326579" y="2929668"/>
            <a:ext cx="927208" cy="461665"/>
          </a:xfrm>
          <a:prstGeom prst="rect">
            <a:avLst/>
          </a:prstGeom>
          <a:noFill/>
        </p:spPr>
        <p:txBody>
          <a:bodyPr wrap="square" rtlCol="0">
            <a:spAutoFit/>
          </a:bodyPr>
          <a:lstStyle/>
          <a:p>
            <a:r>
              <a:rPr lang="fr-FR" sz="1200" b="1" dirty="0">
                <a:highlight>
                  <a:srgbClr val="FFE500"/>
                </a:highlight>
                <a:latin typeface="Avenir Next LT Pro" panose="020B0504020202020204" pitchFamily="34" charset="0"/>
              </a:rPr>
              <a:t>CLICK &amp; RETRAIT</a:t>
            </a:r>
          </a:p>
        </p:txBody>
      </p:sp>
      <p:sp>
        <p:nvSpPr>
          <p:cNvPr id="31" name="ZoneTexte 30">
            <a:extLst>
              <a:ext uri="{FF2B5EF4-FFF2-40B4-BE49-F238E27FC236}">
                <a16:creationId xmlns:a16="http://schemas.microsoft.com/office/drawing/2014/main" id="{902BC8F6-24EC-9A19-63CD-BFBBAE761887}"/>
              </a:ext>
            </a:extLst>
          </p:cNvPr>
          <p:cNvSpPr txBox="1"/>
          <p:nvPr/>
        </p:nvSpPr>
        <p:spPr>
          <a:xfrm rot="16200000">
            <a:off x="2279754" y="4065951"/>
            <a:ext cx="1074164" cy="461665"/>
          </a:xfrm>
          <a:prstGeom prst="rect">
            <a:avLst/>
          </a:prstGeom>
          <a:noFill/>
        </p:spPr>
        <p:txBody>
          <a:bodyPr wrap="square" rtlCol="0">
            <a:spAutoFit/>
          </a:bodyPr>
          <a:lstStyle/>
          <a:p>
            <a:r>
              <a:rPr lang="fr-FR" sz="1200" b="1" dirty="0">
                <a:highlight>
                  <a:srgbClr val="FFE500"/>
                </a:highlight>
                <a:latin typeface="Avenir Next LT Pro" panose="020B0504020202020204" pitchFamily="34" charset="0"/>
              </a:rPr>
              <a:t>DISPO PRODUITS</a:t>
            </a:r>
          </a:p>
        </p:txBody>
      </p:sp>
      <p:sp>
        <p:nvSpPr>
          <p:cNvPr id="32" name="ZoneTexte 31">
            <a:extLst>
              <a:ext uri="{FF2B5EF4-FFF2-40B4-BE49-F238E27FC236}">
                <a16:creationId xmlns:a16="http://schemas.microsoft.com/office/drawing/2014/main" id="{647E9F9F-1806-5BEC-3163-B04BB72EABC5}"/>
              </a:ext>
            </a:extLst>
          </p:cNvPr>
          <p:cNvSpPr txBox="1"/>
          <p:nvPr/>
        </p:nvSpPr>
        <p:spPr>
          <a:xfrm>
            <a:off x="2960398" y="1426947"/>
            <a:ext cx="6271204" cy="1200329"/>
          </a:xfrm>
          <a:prstGeom prst="rect">
            <a:avLst/>
          </a:prstGeom>
          <a:noFill/>
        </p:spPr>
        <p:txBody>
          <a:bodyPr wrap="none" rtlCol="0">
            <a:spAutoFit/>
          </a:bodyPr>
          <a:lstStyle/>
          <a:p>
            <a:r>
              <a:rPr lang="fr-FR" dirty="0">
                <a:latin typeface="Avenir Next LT Pro" panose="020B0504020202020204" pitchFamily="34" charset="0"/>
              </a:rPr>
              <a:t>Création / diffusion sur le site METRO.fr et nos RS</a:t>
            </a:r>
            <a:br>
              <a:rPr lang="fr-FR" dirty="0">
                <a:latin typeface="Avenir Next LT Pro" panose="020B0504020202020204" pitchFamily="34" charset="0"/>
              </a:rPr>
            </a:br>
            <a:r>
              <a:rPr lang="fr-FR" dirty="0">
                <a:latin typeface="Avenir Next LT Pro" panose="020B0504020202020204" pitchFamily="34" charset="0"/>
              </a:rPr>
              <a:t> de vidéo produits explicatives du rôle de chaque </a:t>
            </a:r>
            <a:r>
              <a:rPr lang="fr-FR" dirty="0" err="1">
                <a:latin typeface="Avenir Next LT Pro" panose="020B0504020202020204" pitchFamily="34" charset="0"/>
              </a:rPr>
              <a:t>Bucket</a:t>
            </a:r>
            <a:r>
              <a:rPr lang="fr-FR" dirty="0">
                <a:latin typeface="Avenir Next LT Pro" panose="020B0504020202020204" pitchFamily="34" charset="0"/>
              </a:rPr>
              <a:t> :</a:t>
            </a:r>
          </a:p>
          <a:p>
            <a:r>
              <a:rPr lang="fr-FR" dirty="0">
                <a:latin typeface="Avenir Next LT Pro" panose="020B0504020202020204" pitchFamily="34" charset="0"/>
              </a:rPr>
              <a:t>Une vidéo générique &amp; une vidéo par </a:t>
            </a:r>
            <a:r>
              <a:rPr lang="fr-FR" dirty="0" err="1">
                <a:latin typeface="Avenir Next LT Pro" panose="020B0504020202020204" pitchFamily="34" charset="0"/>
              </a:rPr>
              <a:t>bucket</a:t>
            </a:r>
            <a:r>
              <a:rPr lang="fr-FR" dirty="0">
                <a:latin typeface="Avenir Next LT Pro" panose="020B0504020202020204" pitchFamily="34" charset="0"/>
              </a:rPr>
              <a:t> :</a:t>
            </a:r>
          </a:p>
          <a:p>
            <a:r>
              <a:rPr lang="fr-FR" dirty="0">
                <a:latin typeface="Avenir Next LT Pro" panose="020B0504020202020204" pitchFamily="34" charset="0"/>
              </a:rPr>
              <a:t>Click &amp; Retrait, Livraison, Dispo produits, Marketplace</a:t>
            </a:r>
          </a:p>
        </p:txBody>
      </p:sp>
      <p:sp>
        <p:nvSpPr>
          <p:cNvPr id="33" name="ZoneTexte 32">
            <a:extLst>
              <a:ext uri="{FF2B5EF4-FFF2-40B4-BE49-F238E27FC236}">
                <a16:creationId xmlns:a16="http://schemas.microsoft.com/office/drawing/2014/main" id="{3FCFB610-F4B2-2FE5-EEAA-4406E4FD0634}"/>
              </a:ext>
            </a:extLst>
          </p:cNvPr>
          <p:cNvSpPr txBox="1"/>
          <p:nvPr/>
        </p:nvSpPr>
        <p:spPr>
          <a:xfrm rot="16200000">
            <a:off x="2279755" y="5222460"/>
            <a:ext cx="1074164" cy="276999"/>
          </a:xfrm>
          <a:prstGeom prst="rect">
            <a:avLst/>
          </a:prstGeom>
          <a:noFill/>
        </p:spPr>
        <p:txBody>
          <a:bodyPr wrap="square" rtlCol="0">
            <a:spAutoFit/>
          </a:bodyPr>
          <a:lstStyle/>
          <a:p>
            <a:r>
              <a:rPr lang="fr-FR" sz="1200" b="1" dirty="0">
                <a:highlight>
                  <a:srgbClr val="FFE500"/>
                </a:highlight>
                <a:latin typeface="Avenir Next LT Pro" panose="020B0504020202020204" pitchFamily="34" charset="0"/>
              </a:rPr>
              <a:t>LIVRAISON</a:t>
            </a:r>
          </a:p>
        </p:txBody>
      </p:sp>
      <p:sp>
        <p:nvSpPr>
          <p:cNvPr id="34" name="ZoneTexte 33">
            <a:extLst>
              <a:ext uri="{FF2B5EF4-FFF2-40B4-BE49-F238E27FC236}">
                <a16:creationId xmlns:a16="http://schemas.microsoft.com/office/drawing/2014/main" id="{4D66D6E0-1021-3299-C55A-03C142DE9BF3}"/>
              </a:ext>
            </a:extLst>
          </p:cNvPr>
          <p:cNvSpPr txBox="1"/>
          <p:nvPr/>
        </p:nvSpPr>
        <p:spPr>
          <a:xfrm>
            <a:off x="2586003" y="6282813"/>
            <a:ext cx="1480773" cy="276999"/>
          </a:xfrm>
          <a:prstGeom prst="rect">
            <a:avLst/>
          </a:prstGeom>
          <a:noFill/>
        </p:spPr>
        <p:txBody>
          <a:bodyPr wrap="square" rtlCol="0">
            <a:spAutoFit/>
          </a:bodyPr>
          <a:lstStyle/>
          <a:p>
            <a:r>
              <a:rPr lang="fr-FR" sz="1200" b="1" dirty="0">
                <a:highlight>
                  <a:srgbClr val="FFE500"/>
                </a:highlight>
                <a:latin typeface="Avenir Next LT Pro" panose="020B0504020202020204" pitchFamily="34" charset="0"/>
              </a:rPr>
              <a:t>+ MARKETPLACE</a:t>
            </a:r>
          </a:p>
        </p:txBody>
      </p:sp>
    </p:spTree>
    <p:extLst>
      <p:ext uri="{BB962C8B-B14F-4D97-AF65-F5344CB8AC3E}">
        <p14:creationId xmlns:p14="http://schemas.microsoft.com/office/powerpoint/2010/main" val="29582475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856580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Focus VISIBILITE ‘PEDAGOGIQUE’  RS/DIGITALE </a:t>
            </a:r>
          </a:p>
        </p:txBody>
      </p:sp>
      <p:pic>
        <p:nvPicPr>
          <p:cNvPr id="12" name="Image 11" descr="Une image contenant jouet, table, gâteau&#10;&#10;Description générée automatiquement">
            <a:extLst>
              <a:ext uri="{FF2B5EF4-FFF2-40B4-BE49-F238E27FC236}">
                <a16:creationId xmlns:a16="http://schemas.microsoft.com/office/drawing/2014/main" id="{371E50B5-9042-464C-85DE-F942720A5DA9}"/>
              </a:ext>
            </a:extLst>
          </p:cNvPr>
          <p:cNvPicPr>
            <a:picLocks noChangeAspect="1"/>
          </p:cNvPicPr>
          <p:nvPr/>
        </p:nvPicPr>
        <p:blipFill>
          <a:blip r:embed="rId8"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586324" y="1450554"/>
            <a:ext cx="1670943" cy="1345799"/>
          </a:xfrm>
          <a:prstGeom prst="rect">
            <a:avLst/>
          </a:prstGeom>
        </p:spPr>
      </p:pic>
      <p:sp>
        <p:nvSpPr>
          <p:cNvPr id="13" name="Triangle isocèle 12">
            <a:extLst>
              <a:ext uri="{FF2B5EF4-FFF2-40B4-BE49-F238E27FC236}">
                <a16:creationId xmlns:a16="http://schemas.microsoft.com/office/drawing/2014/main" id="{4B65845E-6094-4FAE-8126-F9DA4552D9D0}"/>
              </a:ext>
            </a:extLst>
          </p:cNvPr>
          <p:cNvSpPr/>
          <p:nvPr/>
        </p:nvSpPr>
        <p:spPr>
          <a:xfrm rot="10800000">
            <a:off x="557700" y="2889148"/>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FFFFFF"/>
              </a:solidFill>
              <a:effectLst/>
              <a:uLnTx/>
              <a:uFillTx/>
              <a:latin typeface="CA Metro"/>
              <a:ea typeface="+mn-ea"/>
              <a:cs typeface="+mn-cs"/>
            </a:endParaRPr>
          </a:p>
        </p:txBody>
      </p:sp>
      <p:sp>
        <p:nvSpPr>
          <p:cNvPr id="14" name="ZoneTexte 13">
            <a:extLst>
              <a:ext uri="{FF2B5EF4-FFF2-40B4-BE49-F238E27FC236}">
                <a16:creationId xmlns:a16="http://schemas.microsoft.com/office/drawing/2014/main" id="{B7B7AF23-772B-40F0-A15C-34E5515063E2}"/>
              </a:ext>
            </a:extLst>
          </p:cNvPr>
          <p:cNvSpPr txBox="1"/>
          <p:nvPr/>
        </p:nvSpPr>
        <p:spPr>
          <a:xfrm>
            <a:off x="459225" y="3429000"/>
            <a:ext cx="1925140" cy="129266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sym typeface="Wingdings" panose="05000000000000000000" pitchFamily="2" charset="2"/>
              </a:rPr>
              <a:t>WEB/RS</a:t>
            </a:r>
            <a:endParaRPr kumimoji="0" lang="fr-FR" sz="1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sym typeface="Wingdings" panose="05000000000000000000" pitchFamily="2" charset="2"/>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br>
            <a:endPar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285750" marR="0" lvl="0" indent="-285750" algn="ctr"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endParaRPr kumimoji="0" lang="fr-FR" sz="1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
        <p:nvSpPr>
          <p:cNvPr id="32" name="ZoneTexte 31">
            <a:extLst>
              <a:ext uri="{FF2B5EF4-FFF2-40B4-BE49-F238E27FC236}">
                <a16:creationId xmlns:a16="http://schemas.microsoft.com/office/drawing/2014/main" id="{647E9F9F-1806-5BEC-3163-B04BB72EABC5}"/>
              </a:ext>
            </a:extLst>
          </p:cNvPr>
          <p:cNvSpPr txBox="1"/>
          <p:nvPr/>
        </p:nvSpPr>
        <p:spPr>
          <a:xfrm>
            <a:off x="2960398" y="1450554"/>
            <a:ext cx="2145331" cy="369332"/>
          </a:xfrm>
          <a:prstGeom prst="rect">
            <a:avLst/>
          </a:prstGeom>
          <a:noFill/>
        </p:spPr>
        <p:txBody>
          <a:bodyPr wrap="none" rtlCol="0">
            <a:spAutoFit/>
          </a:bodyPr>
          <a:lstStyle/>
          <a:p>
            <a:r>
              <a:rPr lang="fr-FR" dirty="0">
                <a:latin typeface="Avenir Next LT Pro" panose="020B0504020202020204" pitchFamily="34" charset="0"/>
              </a:rPr>
              <a:t>Principe de vidéo :</a:t>
            </a:r>
          </a:p>
        </p:txBody>
      </p:sp>
      <p:pic>
        <p:nvPicPr>
          <p:cNvPr id="3" name="DD43B6EC5D2D4538D2B51B7B0863D982_transcode_output_dashinit">
            <a:hlinkClick r:id="" action="ppaction://media"/>
            <a:extLst>
              <a:ext uri="{FF2B5EF4-FFF2-40B4-BE49-F238E27FC236}">
                <a16:creationId xmlns:a16="http://schemas.microsoft.com/office/drawing/2014/main" id="{CEFDCF04-E7BD-CD74-3DDC-9FF9F1843306}"/>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2860947" y="1994718"/>
            <a:ext cx="2412054" cy="4288095"/>
          </a:xfrm>
          <a:prstGeom prst="rect">
            <a:avLst/>
          </a:prstGeom>
        </p:spPr>
      </p:pic>
      <p:pic>
        <p:nvPicPr>
          <p:cNvPr id="4" name="004A00362C89A84228D191A091BD0698_transcode_output_dashinit">
            <a:hlinkClick r:id="" action="ppaction://media"/>
            <a:extLst>
              <a:ext uri="{FF2B5EF4-FFF2-40B4-BE49-F238E27FC236}">
                <a16:creationId xmlns:a16="http://schemas.microsoft.com/office/drawing/2014/main" id="{421CF7C2-98AA-5CA7-1B5D-3CD64C25DA60}"/>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6096000" y="1994717"/>
            <a:ext cx="2412054" cy="4288095"/>
          </a:xfrm>
          <a:prstGeom prst="rect">
            <a:avLst/>
          </a:prstGeom>
        </p:spPr>
      </p:pic>
      <p:pic>
        <p:nvPicPr>
          <p:cNvPr id="5" name="4B4CF4A927AAC716B6F4E9189B1DBDB3_transcode_output_dashinit">
            <a:hlinkClick r:id="" action="ppaction://media"/>
            <a:extLst>
              <a:ext uri="{FF2B5EF4-FFF2-40B4-BE49-F238E27FC236}">
                <a16:creationId xmlns:a16="http://schemas.microsoft.com/office/drawing/2014/main" id="{1FC43123-9977-D5A4-2D5A-F0A60E1208D3}"/>
              </a:ext>
            </a:extLst>
          </p:cNvPr>
          <p:cNvPicPr>
            <a:picLocks noChangeAspect="1"/>
          </p:cNvPicPr>
          <p:nvPr>
            <a:videoFile r:link="rId6"/>
            <p:extLst>
              <p:ext uri="{DAA4B4D4-6D71-4841-9C94-3DE7FCFB9230}">
                <p14:media xmlns:p14="http://schemas.microsoft.com/office/powerpoint/2010/main" r:embed="rId5"/>
              </p:ext>
            </p:extLst>
          </p:nvPr>
        </p:nvPicPr>
        <p:blipFill>
          <a:blip r:embed="rId11"/>
          <a:stretch>
            <a:fillRect/>
          </a:stretch>
        </p:blipFill>
        <p:spPr>
          <a:xfrm>
            <a:off x="8615622" y="1994717"/>
            <a:ext cx="2412053" cy="4288095"/>
          </a:xfrm>
          <a:prstGeom prst="rect">
            <a:avLst/>
          </a:prstGeom>
        </p:spPr>
      </p:pic>
    </p:spTree>
    <p:extLst>
      <p:ext uri="{BB962C8B-B14F-4D97-AF65-F5344CB8AC3E}">
        <p14:creationId xmlns:p14="http://schemas.microsoft.com/office/powerpoint/2010/main" val="1212062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125"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5125" fill="hold"/>
                                        <p:tgtEl>
                                          <p:spTgt spid="4"/>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017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3"/>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3"/>
                                        </p:tgtEl>
                                      </p:cBhvr>
                                    </p:cmd>
                                  </p:childTnLst>
                                </p:cTn>
                              </p:par>
                            </p:childTnLst>
                          </p:cTn>
                        </p:par>
                      </p:childTnLst>
                    </p:cTn>
                  </p:par>
                </p:childTnLst>
              </p:cTn>
              <p:nextCondLst>
                <p:cond evt="onClick" delay="0">
                  <p:tgtEl>
                    <p:spTgt spid="3"/>
                  </p:tgtEl>
                </p:cond>
              </p:nextCondLst>
            </p:seq>
            <p:video>
              <p:cMediaNode vol="80000">
                <p:cTn id="20" fill="hold" display="0">
                  <p:stCondLst>
                    <p:cond delay="indefinite"/>
                  </p:stCondLst>
                </p:cTn>
                <p:tgtEl>
                  <p:spTgt spid="3"/>
                </p:tgtEl>
              </p:cMediaNode>
            </p:video>
            <p:video>
              <p:cMediaNode vol="80000">
                <p:cTn id="21" fill="hold" display="0">
                  <p:stCondLst>
                    <p:cond delay="indefinite"/>
                  </p:stCondLst>
                </p:cTn>
                <p:tgtEl>
                  <p:spTgt spid="4"/>
                </p:tgtEl>
              </p:cMediaNode>
            </p:video>
            <p:seq concurrent="1" nextAc="seek">
              <p:cTn id="22" restart="whenNotActive" fill="hold" evtFilter="cancelBubble" nodeType="interactiveSeq">
                <p:stCondLst>
                  <p:cond evt="onClick" delay="0">
                    <p:tgtEl>
                      <p:spTgt spid="4"/>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4"/>
                                        </p:tgtEl>
                                      </p:cBhvr>
                                    </p:cmd>
                                  </p:childTnLst>
                                </p:cTn>
                              </p:par>
                            </p:childTnLst>
                          </p:cTn>
                        </p:par>
                      </p:childTnLst>
                    </p:cTn>
                  </p:par>
                </p:childTnLst>
              </p:cTn>
              <p:nextCondLst>
                <p:cond evt="onClick" delay="0">
                  <p:tgtEl>
                    <p:spTgt spid="4"/>
                  </p:tgtEl>
                </p:cond>
              </p:nextCondLst>
            </p:seq>
            <p:video>
              <p:cMediaNode vol="80000">
                <p:cTn id="27" fill="hold" display="0">
                  <p:stCondLst>
                    <p:cond delay="indefinite"/>
                  </p:stCondLst>
                </p:cTn>
                <p:tgtEl>
                  <p:spTgt spid="5"/>
                </p:tgtEl>
              </p:cMediaNode>
            </p:video>
            <p:seq concurrent="1" nextAc="seek">
              <p:cTn id="28" restart="whenNotActive" fill="hold" evtFilter="cancelBubble" nodeType="interactiveSeq">
                <p:stCondLst>
                  <p:cond evt="onClick" delay="0">
                    <p:tgtEl>
                      <p:spTgt spid="5"/>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856580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Focus VISIBILITE ‘PEDAGOGIQUE’  RS/DIGITALE </a:t>
            </a:r>
          </a:p>
        </p:txBody>
      </p:sp>
      <p:pic>
        <p:nvPicPr>
          <p:cNvPr id="12" name="Image 11" descr="Une image contenant jouet, table, gâteau&#10;&#10;Description générée automatiquement">
            <a:extLst>
              <a:ext uri="{FF2B5EF4-FFF2-40B4-BE49-F238E27FC236}">
                <a16:creationId xmlns:a16="http://schemas.microsoft.com/office/drawing/2014/main" id="{371E50B5-9042-464C-85DE-F942720A5DA9}"/>
              </a:ext>
            </a:extLst>
          </p:cNvPr>
          <p:cNvPicPr>
            <a:picLocks noChangeAspect="1"/>
          </p:cNvPicPr>
          <p:nvPr/>
        </p:nvPicPr>
        <p:blipFill>
          <a:blip r:embed="rId10"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586324" y="1450554"/>
            <a:ext cx="1670943" cy="1345799"/>
          </a:xfrm>
          <a:prstGeom prst="rect">
            <a:avLst/>
          </a:prstGeom>
        </p:spPr>
      </p:pic>
      <p:sp>
        <p:nvSpPr>
          <p:cNvPr id="13" name="Triangle isocèle 12">
            <a:extLst>
              <a:ext uri="{FF2B5EF4-FFF2-40B4-BE49-F238E27FC236}">
                <a16:creationId xmlns:a16="http://schemas.microsoft.com/office/drawing/2014/main" id="{4B65845E-6094-4FAE-8126-F9DA4552D9D0}"/>
              </a:ext>
            </a:extLst>
          </p:cNvPr>
          <p:cNvSpPr/>
          <p:nvPr/>
        </p:nvSpPr>
        <p:spPr>
          <a:xfrm rot="10800000">
            <a:off x="557700" y="2889148"/>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FFFFFF"/>
              </a:solidFill>
              <a:effectLst/>
              <a:uLnTx/>
              <a:uFillTx/>
              <a:latin typeface="CA Metro"/>
              <a:ea typeface="+mn-ea"/>
              <a:cs typeface="+mn-cs"/>
            </a:endParaRPr>
          </a:p>
        </p:txBody>
      </p:sp>
      <p:sp>
        <p:nvSpPr>
          <p:cNvPr id="14" name="ZoneTexte 13">
            <a:extLst>
              <a:ext uri="{FF2B5EF4-FFF2-40B4-BE49-F238E27FC236}">
                <a16:creationId xmlns:a16="http://schemas.microsoft.com/office/drawing/2014/main" id="{B7B7AF23-772B-40F0-A15C-34E5515063E2}"/>
              </a:ext>
            </a:extLst>
          </p:cNvPr>
          <p:cNvSpPr txBox="1"/>
          <p:nvPr/>
        </p:nvSpPr>
        <p:spPr>
          <a:xfrm>
            <a:off x="459225" y="3429000"/>
            <a:ext cx="1925140" cy="129266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sym typeface="Wingdings" panose="05000000000000000000" pitchFamily="2" charset="2"/>
              </a:rPr>
              <a:t>WEB/RS</a:t>
            </a:r>
            <a:endParaRPr kumimoji="0" lang="fr-FR" sz="1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sym typeface="Wingdings" panose="05000000000000000000" pitchFamily="2" charset="2"/>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br>
            <a:endPar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285750" marR="0" lvl="0" indent="-285750" algn="ctr"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endParaRPr kumimoji="0" lang="fr-FR" sz="1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
        <p:nvSpPr>
          <p:cNvPr id="32" name="ZoneTexte 31">
            <a:extLst>
              <a:ext uri="{FF2B5EF4-FFF2-40B4-BE49-F238E27FC236}">
                <a16:creationId xmlns:a16="http://schemas.microsoft.com/office/drawing/2014/main" id="{647E9F9F-1806-5BEC-3163-B04BB72EABC5}"/>
              </a:ext>
            </a:extLst>
          </p:cNvPr>
          <p:cNvSpPr txBox="1"/>
          <p:nvPr/>
        </p:nvSpPr>
        <p:spPr>
          <a:xfrm>
            <a:off x="2960398" y="1450554"/>
            <a:ext cx="2145331" cy="369332"/>
          </a:xfrm>
          <a:prstGeom prst="rect">
            <a:avLst/>
          </a:prstGeom>
          <a:noFill/>
        </p:spPr>
        <p:txBody>
          <a:bodyPr wrap="none" rtlCol="0">
            <a:spAutoFit/>
          </a:bodyPr>
          <a:lstStyle/>
          <a:p>
            <a:r>
              <a:rPr lang="fr-FR" dirty="0">
                <a:latin typeface="Avenir Next LT Pro" panose="020B0504020202020204" pitchFamily="34" charset="0"/>
              </a:rPr>
              <a:t>Principe de vidéo :</a:t>
            </a:r>
          </a:p>
        </p:txBody>
      </p:sp>
      <p:pic>
        <p:nvPicPr>
          <p:cNvPr id="6" name="277240105_3055610671345485_1139970481667054388_n">
            <a:hlinkClick r:id="" action="ppaction://media"/>
            <a:extLst>
              <a:ext uri="{FF2B5EF4-FFF2-40B4-BE49-F238E27FC236}">
                <a16:creationId xmlns:a16="http://schemas.microsoft.com/office/drawing/2014/main" id="{7012390D-84C8-8CB8-0A40-F54E69E0145D}"/>
              </a:ext>
            </a:extLst>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4698866" y="1960563"/>
            <a:ext cx="2163853" cy="3846850"/>
          </a:xfrm>
          <a:prstGeom prst="rect">
            <a:avLst/>
          </a:prstGeom>
        </p:spPr>
      </p:pic>
      <p:pic>
        <p:nvPicPr>
          <p:cNvPr id="7" name="277183760_465216702024630_5017088265094779457_n (1)">
            <a:hlinkClick r:id="" action="ppaction://media"/>
            <a:extLst>
              <a:ext uri="{FF2B5EF4-FFF2-40B4-BE49-F238E27FC236}">
                <a16:creationId xmlns:a16="http://schemas.microsoft.com/office/drawing/2014/main" id="{ED3C5ECC-BA44-8DAF-9F66-1B86B6544A12}"/>
              </a:ext>
            </a:extLst>
          </p:cNvPr>
          <p:cNvPicPr>
            <a:picLocks noChangeAspect="1"/>
          </p:cNvPicPr>
          <p:nvPr>
            <a:videoFile r:link="rId4"/>
            <p:extLst>
              <p:ext uri="{DAA4B4D4-6D71-4841-9C94-3DE7FCFB9230}">
                <p14:media xmlns:p14="http://schemas.microsoft.com/office/powerpoint/2010/main" r:embed="rId3"/>
              </p:ext>
            </p:extLst>
          </p:nvPr>
        </p:nvPicPr>
        <p:blipFill>
          <a:blip r:embed="rId12"/>
          <a:stretch>
            <a:fillRect/>
          </a:stretch>
        </p:blipFill>
        <p:spPr>
          <a:xfrm>
            <a:off x="2384365" y="1960563"/>
            <a:ext cx="2163853" cy="3846850"/>
          </a:xfrm>
          <a:prstGeom prst="rect">
            <a:avLst/>
          </a:prstGeom>
        </p:spPr>
      </p:pic>
      <p:pic>
        <p:nvPicPr>
          <p:cNvPr id="8" name="277054519_1306257379882582_3233668578365942379_n">
            <a:hlinkClick r:id="" action="ppaction://media"/>
            <a:extLst>
              <a:ext uri="{FF2B5EF4-FFF2-40B4-BE49-F238E27FC236}">
                <a16:creationId xmlns:a16="http://schemas.microsoft.com/office/drawing/2014/main" id="{01803658-E865-63F4-EC98-C4E62D0D5341}"/>
              </a:ext>
            </a:extLst>
          </p:cNvPr>
          <p:cNvPicPr>
            <a:picLocks noChangeAspect="1"/>
          </p:cNvPicPr>
          <p:nvPr>
            <a:videoFile r:link="rId6"/>
            <p:extLst>
              <p:ext uri="{DAA4B4D4-6D71-4841-9C94-3DE7FCFB9230}">
                <p14:media xmlns:p14="http://schemas.microsoft.com/office/powerpoint/2010/main" r:embed="rId5"/>
              </p:ext>
            </p:extLst>
          </p:nvPr>
        </p:nvPicPr>
        <p:blipFill>
          <a:blip r:embed="rId13"/>
          <a:stretch>
            <a:fillRect/>
          </a:stretch>
        </p:blipFill>
        <p:spPr>
          <a:xfrm>
            <a:off x="7013367" y="1960563"/>
            <a:ext cx="2163853" cy="3846850"/>
          </a:xfrm>
          <a:prstGeom prst="rect">
            <a:avLst/>
          </a:prstGeom>
        </p:spPr>
      </p:pic>
      <p:pic>
        <p:nvPicPr>
          <p:cNvPr id="10" name="277054395_334463845411766_9027170378401092039_n">
            <a:hlinkClick r:id="" action="ppaction://media"/>
            <a:extLst>
              <a:ext uri="{FF2B5EF4-FFF2-40B4-BE49-F238E27FC236}">
                <a16:creationId xmlns:a16="http://schemas.microsoft.com/office/drawing/2014/main" id="{B7666FE9-4FDB-B990-6FDC-E224F3221AD9}"/>
              </a:ext>
            </a:extLst>
          </p:cNvPr>
          <p:cNvPicPr>
            <a:picLocks noChangeAspect="1"/>
          </p:cNvPicPr>
          <p:nvPr>
            <a:videoFile r:link="rId8"/>
            <p:extLst>
              <p:ext uri="{DAA4B4D4-6D71-4841-9C94-3DE7FCFB9230}">
                <p14:media xmlns:p14="http://schemas.microsoft.com/office/powerpoint/2010/main" r:embed="rId7"/>
              </p:ext>
            </p:extLst>
          </p:nvPr>
        </p:nvPicPr>
        <p:blipFill>
          <a:blip r:embed="rId14"/>
          <a:stretch>
            <a:fillRect/>
          </a:stretch>
        </p:blipFill>
        <p:spPr>
          <a:xfrm>
            <a:off x="9401534" y="1960562"/>
            <a:ext cx="2163853" cy="3846849"/>
          </a:xfrm>
          <a:prstGeom prst="rect">
            <a:avLst/>
          </a:prstGeom>
        </p:spPr>
      </p:pic>
    </p:spTree>
    <p:extLst>
      <p:ext uri="{BB962C8B-B14F-4D97-AF65-F5344CB8AC3E}">
        <p14:creationId xmlns:p14="http://schemas.microsoft.com/office/powerpoint/2010/main" val="1982831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40"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5062" fill="hold"/>
                                        <p:tgtEl>
                                          <p:spTgt spid="7"/>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0070" fill="hold"/>
                                        <p:tgtEl>
                                          <p:spTgt spid="8"/>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5035"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6"/>
                </p:tgtEl>
              </p:cMediaNode>
            </p:video>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6"/>
                                        </p:tgtEl>
                                      </p:cBhvr>
                                    </p:cmd>
                                  </p:childTnLst>
                                </p:cTn>
                              </p:par>
                            </p:childTnLst>
                          </p:cTn>
                        </p:par>
                      </p:childTnLst>
                    </p:cTn>
                  </p:par>
                </p:childTnLst>
              </p:cTn>
              <p:nextCondLst>
                <p:cond evt="onClick" delay="0">
                  <p:tgtEl>
                    <p:spTgt spid="6"/>
                  </p:tgtEl>
                </p:cond>
              </p:nextCondLst>
            </p:seq>
            <p:video>
              <p:cMediaNode vol="80000">
                <p:cTn id="25" fill="hold" display="0">
                  <p:stCondLst>
                    <p:cond delay="indefinite"/>
                  </p:stCondLst>
                </p:cTn>
                <p:tgtEl>
                  <p:spTgt spid="7"/>
                </p:tgtEl>
              </p:cMediaNode>
            </p:video>
            <p:seq concurrent="1" nextAc="seek">
              <p:cTn id="26" restart="whenNotActive" fill="hold" evtFilter="cancelBubble" nodeType="interactiveSeq">
                <p:stCondLst>
                  <p:cond evt="onClick" delay="0">
                    <p:tgtEl>
                      <p:spTgt spid="7"/>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7"/>
                                        </p:tgtEl>
                                      </p:cBhvr>
                                    </p:cmd>
                                  </p:childTnLst>
                                </p:cTn>
                              </p:par>
                            </p:childTnLst>
                          </p:cTn>
                        </p:par>
                      </p:childTnLst>
                    </p:cTn>
                  </p:par>
                </p:childTnLst>
              </p:cTn>
              <p:nextCondLst>
                <p:cond evt="onClick" delay="0">
                  <p:tgtEl>
                    <p:spTgt spid="7"/>
                  </p:tgtEl>
                </p:cond>
              </p:nextCondLst>
            </p:seq>
            <p:video>
              <p:cMediaNode vol="80000">
                <p:cTn id="31" fill="hold" display="0">
                  <p:stCondLst>
                    <p:cond delay="indefinite"/>
                  </p:stCondLst>
                </p:cTn>
                <p:tgtEl>
                  <p:spTgt spid="8"/>
                </p:tgtEl>
              </p:cMediaNode>
            </p:video>
            <p:seq concurrent="1" nextAc="seek">
              <p:cTn id="32" restart="whenNotActive" fill="hold" evtFilter="cancelBubble" nodeType="interactiveSeq">
                <p:stCondLst>
                  <p:cond evt="onClick" delay="0">
                    <p:tgtEl>
                      <p:spTgt spid="8"/>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8"/>
                                        </p:tgtEl>
                                      </p:cBhvr>
                                    </p:cmd>
                                  </p:childTnLst>
                                </p:cTn>
                              </p:par>
                            </p:childTnLst>
                          </p:cTn>
                        </p:par>
                      </p:childTnLst>
                    </p:cTn>
                  </p:par>
                </p:childTnLst>
              </p:cTn>
              <p:nextCondLst>
                <p:cond evt="onClick" delay="0">
                  <p:tgtEl>
                    <p:spTgt spid="8"/>
                  </p:tgtEl>
                </p:cond>
              </p:nextCondLst>
            </p:seq>
            <p:video>
              <p:cMediaNode vol="80000">
                <p:cTn id="37" fill="hold" display="0">
                  <p:stCondLst>
                    <p:cond delay="indefinite"/>
                  </p:stCondLst>
                </p:cTn>
                <p:tgtEl>
                  <p:spTgt spid="10"/>
                </p:tgtEl>
              </p:cMediaNode>
            </p:video>
            <p:seq concurrent="1" nextAc="seek">
              <p:cTn id="38" restart="whenNotActive" fill="hold" evtFilter="cancelBubble" nodeType="interactiveSeq">
                <p:stCondLst>
                  <p:cond evt="onClick" delay="0">
                    <p:tgtEl>
                      <p:spTgt spid="10"/>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p:cTn id="4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856580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Focus VISIBILITE ‘PEDAGOGIQUE’  RS/DIGITALE </a:t>
            </a:r>
          </a:p>
        </p:txBody>
      </p:sp>
      <p:pic>
        <p:nvPicPr>
          <p:cNvPr id="12" name="Image 11" descr="Une image contenant jouet, table, gâteau&#10;&#10;Description générée automatiquement">
            <a:extLst>
              <a:ext uri="{FF2B5EF4-FFF2-40B4-BE49-F238E27FC236}">
                <a16:creationId xmlns:a16="http://schemas.microsoft.com/office/drawing/2014/main" id="{371E50B5-9042-464C-85DE-F942720A5DA9}"/>
              </a:ext>
            </a:extLst>
          </p:cNvPr>
          <p:cNvPicPr>
            <a:picLocks noChangeAspect="1"/>
          </p:cNvPicPr>
          <p:nvPr/>
        </p:nvPicPr>
        <p:blipFill>
          <a:blip r:embed="rId6"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586324" y="1450554"/>
            <a:ext cx="1670943" cy="1345799"/>
          </a:xfrm>
          <a:prstGeom prst="rect">
            <a:avLst/>
          </a:prstGeom>
        </p:spPr>
      </p:pic>
      <p:sp>
        <p:nvSpPr>
          <p:cNvPr id="13" name="Triangle isocèle 12">
            <a:extLst>
              <a:ext uri="{FF2B5EF4-FFF2-40B4-BE49-F238E27FC236}">
                <a16:creationId xmlns:a16="http://schemas.microsoft.com/office/drawing/2014/main" id="{4B65845E-6094-4FAE-8126-F9DA4552D9D0}"/>
              </a:ext>
            </a:extLst>
          </p:cNvPr>
          <p:cNvSpPr/>
          <p:nvPr/>
        </p:nvSpPr>
        <p:spPr>
          <a:xfrm rot="10800000">
            <a:off x="557700" y="2889148"/>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FFFFFF"/>
              </a:solidFill>
              <a:effectLst/>
              <a:uLnTx/>
              <a:uFillTx/>
              <a:latin typeface="CA Metro"/>
              <a:ea typeface="+mn-ea"/>
              <a:cs typeface="+mn-cs"/>
            </a:endParaRPr>
          </a:p>
        </p:txBody>
      </p:sp>
      <p:sp>
        <p:nvSpPr>
          <p:cNvPr id="14" name="ZoneTexte 13">
            <a:extLst>
              <a:ext uri="{FF2B5EF4-FFF2-40B4-BE49-F238E27FC236}">
                <a16:creationId xmlns:a16="http://schemas.microsoft.com/office/drawing/2014/main" id="{B7B7AF23-772B-40F0-A15C-34E5515063E2}"/>
              </a:ext>
            </a:extLst>
          </p:cNvPr>
          <p:cNvSpPr txBox="1"/>
          <p:nvPr/>
        </p:nvSpPr>
        <p:spPr>
          <a:xfrm>
            <a:off x="459225" y="3429000"/>
            <a:ext cx="1925140" cy="129266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sym typeface="Wingdings" panose="05000000000000000000" pitchFamily="2" charset="2"/>
              </a:rPr>
              <a:t>WEB/RS</a:t>
            </a:r>
            <a:endParaRPr kumimoji="0" lang="fr-FR" sz="1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sym typeface="Wingdings" panose="05000000000000000000" pitchFamily="2" charset="2"/>
            </a:endParaRPr>
          </a:p>
          <a:p>
            <a:pPr marL="0" marR="0" lvl="0" indent="0" algn="ctr" defTabSz="914400" rtl="0" eaLnBrk="1" fontAlgn="auto" latinLnBrk="0" hangingPunct="1">
              <a:lnSpc>
                <a:spcPct val="100000"/>
              </a:lnSpc>
              <a:spcBef>
                <a:spcPts val="0"/>
              </a:spcBef>
              <a:spcAft>
                <a:spcPts val="0"/>
              </a:spcAft>
              <a:buClrTx/>
              <a:buSzTx/>
              <a:buFontTx/>
              <a:buNone/>
              <a:tabLst/>
              <a:defRPr/>
            </a:pPr>
            <a:br>
              <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br>
            <a:endPar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a:p>
            <a:pPr marL="285750" marR="0" lvl="0" indent="-285750" algn="ctr"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endParaRPr kumimoji="0" lang="fr-FR" sz="1800" b="0"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endParaRPr>
          </a:p>
        </p:txBody>
      </p:sp>
      <p:sp>
        <p:nvSpPr>
          <p:cNvPr id="32" name="ZoneTexte 31">
            <a:extLst>
              <a:ext uri="{FF2B5EF4-FFF2-40B4-BE49-F238E27FC236}">
                <a16:creationId xmlns:a16="http://schemas.microsoft.com/office/drawing/2014/main" id="{647E9F9F-1806-5BEC-3163-B04BB72EABC5}"/>
              </a:ext>
            </a:extLst>
          </p:cNvPr>
          <p:cNvSpPr txBox="1"/>
          <p:nvPr/>
        </p:nvSpPr>
        <p:spPr>
          <a:xfrm>
            <a:off x="2960398" y="1450554"/>
            <a:ext cx="2145331" cy="369332"/>
          </a:xfrm>
          <a:prstGeom prst="rect">
            <a:avLst/>
          </a:prstGeom>
          <a:noFill/>
        </p:spPr>
        <p:txBody>
          <a:bodyPr wrap="none" rtlCol="0">
            <a:spAutoFit/>
          </a:bodyPr>
          <a:lstStyle/>
          <a:p>
            <a:r>
              <a:rPr lang="fr-FR" dirty="0">
                <a:latin typeface="Avenir Next LT Pro" panose="020B0504020202020204" pitchFamily="34" charset="0"/>
              </a:rPr>
              <a:t>Principe de vidéo :</a:t>
            </a:r>
          </a:p>
        </p:txBody>
      </p:sp>
      <p:pic>
        <p:nvPicPr>
          <p:cNvPr id="2" name="283066222_351327343759085_537198682341299983_n">
            <a:hlinkClick r:id="" action="ppaction://media"/>
            <a:extLst>
              <a:ext uri="{FF2B5EF4-FFF2-40B4-BE49-F238E27FC236}">
                <a16:creationId xmlns:a16="http://schemas.microsoft.com/office/drawing/2014/main" id="{83C2580B-F49C-297C-DD4F-211AA504CEC8}"/>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398939" y="2109803"/>
            <a:ext cx="2447383" cy="4350904"/>
          </a:xfrm>
          <a:prstGeom prst="rect">
            <a:avLst/>
          </a:prstGeom>
        </p:spPr>
      </p:pic>
      <p:pic>
        <p:nvPicPr>
          <p:cNvPr id="3" name="283728329_566024611710330_7163028006987984026_n">
            <a:hlinkClick r:id="" action="ppaction://media"/>
            <a:extLst>
              <a:ext uri="{FF2B5EF4-FFF2-40B4-BE49-F238E27FC236}">
                <a16:creationId xmlns:a16="http://schemas.microsoft.com/office/drawing/2014/main" id="{0AC688D8-21F1-B52E-AC05-506E1F202047}"/>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6180577" y="2109803"/>
            <a:ext cx="2447384" cy="4350904"/>
          </a:xfrm>
          <a:prstGeom prst="rect">
            <a:avLst/>
          </a:prstGeom>
        </p:spPr>
      </p:pic>
    </p:spTree>
    <p:extLst>
      <p:ext uri="{BB962C8B-B14F-4D97-AF65-F5344CB8AC3E}">
        <p14:creationId xmlns:p14="http://schemas.microsoft.com/office/powerpoint/2010/main" val="1374921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062"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367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2"/>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2"/>
                                        </p:tgtEl>
                                      </p:cBhvr>
                                    </p:cmd>
                                  </p:childTnLst>
                                </p:cTn>
                              </p:par>
                            </p:childTnLst>
                          </p:cTn>
                        </p:par>
                      </p:childTnLst>
                    </p:cTn>
                  </p:par>
                </p:childTnLst>
              </p:cTn>
              <p:nextCondLst>
                <p:cond evt="onClick" delay="0">
                  <p:tgtEl>
                    <p:spTgt spid="2"/>
                  </p:tgtEl>
                </p:cond>
              </p:nextCondLst>
            </p:seq>
            <p:video>
              <p:cMediaNode vol="80000">
                <p:cTn id="16" fill="hold" display="0">
                  <p:stCondLst>
                    <p:cond delay="indefinite"/>
                  </p:stCondLst>
                </p:cTn>
                <p:tgtEl>
                  <p:spTgt spid="2"/>
                </p:tgtEl>
              </p:cMediaNode>
            </p:video>
            <p:video>
              <p:cMediaNode vol="80000">
                <p:cTn id="17" fill="hold" display="0">
                  <p:stCondLst>
                    <p:cond delay="indefinite"/>
                  </p:stCondLst>
                </p:cTn>
                <p:tgtEl>
                  <p:spTgt spid="3"/>
                </p:tgtEl>
              </p:cMediaNode>
            </p:video>
            <p:seq concurrent="1" nextAc="seek">
              <p:cTn id="18" restart="whenNotActive" fill="hold" evtFilter="cancelBubble" nodeType="interactiveSeq">
                <p:stCondLst>
                  <p:cond evt="onClick" delay="0">
                    <p:tgtEl>
                      <p:spTgt spid="3"/>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A72FDE7A-2E8E-468E-85F9-901A4FE9214F}"/>
              </a:ext>
            </a:extLst>
          </p:cNvPr>
          <p:cNvSpPr>
            <a:spLocks noGrp="1"/>
          </p:cNvSpPr>
          <p:nvPr>
            <p:ph type="body" sz="quarter" idx="13"/>
          </p:nvPr>
        </p:nvSpPr>
        <p:spPr>
          <a:xfrm rot="20772593">
            <a:off x="-9536" y="403512"/>
            <a:ext cx="3883345" cy="437574"/>
          </a:xfrm>
        </p:spPr>
        <p:txBody>
          <a:bodyPr/>
          <a:lstStyle/>
          <a:p>
            <a:r>
              <a:rPr lang="fr-FR" dirty="0"/>
              <a:t>#enjeux</a:t>
            </a:r>
          </a:p>
        </p:txBody>
      </p:sp>
      <p:sp>
        <p:nvSpPr>
          <p:cNvPr id="11" name="Freihandform: Form 18">
            <a:extLst>
              <a:ext uri="{FF2B5EF4-FFF2-40B4-BE49-F238E27FC236}">
                <a16:creationId xmlns:a16="http://schemas.microsoft.com/office/drawing/2014/main" id="{A7463BC2-7E15-4AEC-8055-8E6A83CF3A86}"/>
              </a:ext>
            </a:extLst>
          </p:cNvPr>
          <p:cNvSpPr>
            <a:spLocks/>
          </p:cNvSpPr>
          <p:nvPr/>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3" name="Titre 1">
            <a:extLst>
              <a:ext uri="{FF2B5EF4-FFF2-40B4-BE49-F238E27FC236}">
                <a16:creationId xmlns:a16="http://schemas.microsoft.com/office/drawing/2014/main" id="{72F6F985-810D-0499-12F1-5FB0F4C4E415}"/>
              </a:ext>
            </a:extLst>
          </p:cNvPr>
          <p:cNvSpPr txBox="1">
            <a:spLocks/>
          </p:cNvSpPr>
          <p:nvPr/>
        </p:nvSpPr>
        <p:spPr>
          <a:xfrm>
            <a:off x="1868129" y="2543381"/>
            <a:ext cx="3662516" cy="1470025"/>
          </a:xfrm>
          <a:prstGeom prst="rect">
            <a:avLst/>
          </a:prstGeom>
        </p:spPr>
        <p:txBody>
          <a:bodyPr vert="horz" lIns="0" tIns="0" rIns="0" bIns="0" rtlCol="0" anchor="t" anchorCtr="0">
            <a:noAutofit/>
          </a:bodyPr>
          <a:lstStyle>
            <a:lvl1pPr algn="r" defTabSz="914400" rtl="0" eaLnBrk="1" latinLnBrk="0" hangingPunct="1">
              <a:lnSpc>
                <a:spcPct val="90000"/>
              </a:lnSpc>
              <a:spcBef>
                <a:spcPct val="0"/>
              </a:spcBef>
              <a:buNone/>
              <a:defRPr sz="3400" b="1" kern="1200" cap="all" baseline="0">
                <a:solidFill>
                  <a:schemeClr val="tx1"/>
                </a:solidFill>
                <a:latin typeface="Avenir Next LT Pro" panose="020B0504020202020204" pitchFamily="34" charset="0"/>
                <a:ea typeface="+mj-ea"/>
                <a:cs typeface="+mj-cs"/>
              </a:defRPr>
            </a:lvl1pPr>
          </a:lstStyle>
          <a:p>
            <a:pPr algn="ctr"/>
            <a:r>
              <a:rPr lang="fr-FR" sz="3200" cap="none" dirty="0"/>
              <a:t>Renforcer la visibilité de metro.fr</a:t>
            </a:r>
          </a:p>
        </p:txBody>
      </p:sp>
      <p:sp>
        <p:nvSpPr>
          <p:cNvPr id="4" name="Titre 1">
            <a:extLst>
              <a:ext uri="{FF2B5EF4-FFF2-40B4-BE49-F238E27FC236}">
                <a16:creationId xmlns:a16="http://schemas.microsoft.com/office/drawing/2014/main" id="{C39AEE4F-9474-D9EE-9853-7D4950435C71}"/>
              </a:ext>
            </a:extLst>
          </p:cNvPr>
          <p:cNvSpPr txBox="1">
            <a:spLocks/>
          </p:cNvSpPr>
          <p:nvPr/>
        </p:nvSpPr>
        <p:spPr bwMode="auto">
          <a:xfrm>
            <a:off x="6324598" y="2468383"/>
            <a:ext cx="3662517"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Helvetica" panose="020B0604020202020204" pitchFamily="34" charset="0"/>
                <a:ea typeface="+mj-ea"/>
                <a:cs typeface="Helvetica"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fr-FR" sz="3200" b="1" dirty="0">
                <a:latin typeface="Avenir Next LT Pro" panose="020B0504020202020204" pitchFamily="34" charset="0"/>
              </a:rPr>
              <a:t>Accompagner l’évolution de l’offre du site</a:t>
            </a:r>
          </a:p>
          <a:p>
            <a:r>
              <a:rPr lang="fr-FR" sz="1800" dirty="0">
                <a:latin typeface="Avenir Next LT Pro" panose="020B0504020202020204" pitchFamily="34" charset="0"/>
              </a:rPr>
              <a:t>Arrivée de la marketplace</a:t>
            </a:r>
          </a:p>
        </p:txBody>
      </p:sp>
    </p:spTree>
    <p:extLst>
      <p:ext uri="{BB962C8B-B14F-4D97-AF65-F5344CB8AC3E}">
        <p14:creationId xmlns:p14="http://schemas.microsoft.com/office/powerpoint/2010/main" val="41012280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2905780"/>
            <a:ext cx="654711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Autres encarts ‘commerce’ METRO.fr</a:t>
            </a:r>
          </a:p>
        </p:txBody>
      </p:sp>
    </p:spTree>
    <p:extLst>
      <p:ext uri="{BB962C8B-B14F-4D97-AF65-F5344CB8AC3E}">
        <p14:creationId xmlns:p14="http://schemas.microsoft.com/office/powerpoint/2010/main" val="373754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1C5882-4DF8-4632-BA8A-1093D3A71D73}"/>
              </a:ext>
            </a:extLst>
          </p:cNvPr>
          <p:cNvSpPr>
            <a:spLocks noGrp="1"/>
          </p:cNvSpPr>
          <p:nvPr>
            <p:ph type="ctrTitle"/>
          </p:nvPr>
        </p:nvSpPr>
        <p:spPr/>
        <p:txBody>
          <a:bodyPr/>
          <a:lstStyle/>
          <a:p>
            <a:endParaRPr lang="fr-FR"/>
          </a:p>
        </p:txBody>
      </p:sp>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Image 7">
            <a:extLst>
              <a:ext uri="{FF2B5EF4-FFF2-40B4-BE49-F238E27FC236}">
                <a16:creationId xmlns:a16="http://schemas.microsoft.com/office/drawing/2014/main" id="{FEAAC33B-66D0-B932-7344-AE1F8CA92465}"/>
              </a:ext>
            </a:extLst>
          </p:cNvPr>
          <p:cNvPicPr>
            <a:picLocks noChangeAspect="1"/>
          </p:cNvPicPr>
          <p:nvPr/>
        </p:nvPicPr>
        <p:blipFill>
          <a:blip r:embed="rId3"/>
          <a:stretch>
            <a:fillRect/>
          </a:stretch>
        </p:blipFill>
        <p:spPr>
          <a:xfrm>
            <a:off x="3771900" y="490537"/>
            <a:ext cx="4648200" cy="5876925"/>
          </a:xfrm>
          <a:prstGeom prst="rect">
            <a:avLst/>
          </a:prstGeom>
        </p:spPr>
      </p:pic>
    </p:spTree>
    <p:extLst>
      <p:ext uri="{BB962C8B-B14F-4D97-AF65-F5344CB8AC3E}">
        <p14:creationId xmlns:p14="http://schemas.microsoft.com/office/powerpoint/2010/main" val="25767355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1C5882-4DF8-4632-BA8A-1093D3A71D73}"/>
              </a:ext>
            </a:extLst>
          </p:cNvPr>
          <p:cNvSpPr>
            <a:spLocks noGrp="1"/>
          </p:cNvSpPr>
          <p:nvPr>
            <p:ph type="ctrTitle"/>
          </p:nvPr>
        </p:nvSpPr>
        <p:spPr/>
        <p:txBody>
          <a:bodyPr/>
          <a:lstStyle/>
          <a:p>
            <a:endParaRPr lang="fr-FR"/>
          </a:p>
        </p:txBody>
      </p:sp>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a:extLst>
              <a:ext uri="{FF2B5EF4-FFF2-40B4-BE49-F238E27FC236}">
                <a16:creationId xmlns:a16="http://schemas.microsoft.com/office/drawing/2014/main" id="{E33F1D2C-866A-25F6-1583-CCB3B2919444}"/>
              </a:ext>
            </a:extLst>
          </p:cNvPr>
          <p:cNvPicPr>
            <a:picLocks noChangeAspect="1"/>
          </p:cNvPicPr>
          <p:nvPr/>
        </p:nvPicPr>
        <p:blipFill>
          <a:blip r:embed="rId3"/>
          <a:stretch>
            <a:fillRect/>
          </a:stretch>
        </p:blipFill>
        <p:spPr>
          <a:xfrm>
            <a:off x="1195155" y="0"/>
            <a:ext cx="9801689" cy="6858000"/>
          </a:xfrm>
          <a:prstGeom prst="rect">
            <a:avLst/>
          </a:prstGeom>
        </p:spPr>
      </p:pic>
    </p:spTree>
    <p:extLst>
      <p:ext uri="{BB962C8B-B14F-4D97-AF65-F5344CB8AC3E}">
        <p14:creationId xmlns:p14="http://schemas.microsoft.com/office/powerpoint/2010/main" val="416036793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1C5882-4DF8-4632-BA8A-1093D3A71D73}"/>
              </a:ext>
            </a:extLst>
          </p:cNvPr>
          <p:cNvSpPr>
            <a:spLocks noGrp="1"/>
          </p:cNvSpPr>
          <p:nvPr>
            <p:ph type="ctrTitle"/>
          </p:nvPr>
        </p:nvSpPr>
        <p:spPr/>
        <p:txBody>
          <a:bodyPr/>
          <a:lstStyle/>
          <a:p>
            <a:endParaRPr lang="fr-FR"/>
          </a:p>
        </p:txBody>
      </p:sp>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4EB7EA93-AE29-38FE-BB1F-44170379B5F3}"/>
              </a:ext>
            </a:extLst>
          </p:cNvPr>
          <p:cNvPicPr>
            <a:picLocks noChangeAspect="1"/>
          </p:cNvPicPr>
          <p:nvPr/>
        </p:nvPicPr>
        <p:blipFill>
          <a:blip r:embed="rId3"/>
          <a:stretch>
            <a:fillRect/>
          </a:stretch>
        </p:blipFill>
        <p:spPr>
          <a:xfrm>
            <a:off x="3781425" y="490537"/>
            <a:ext cx="4629150" cy="5876925"/>
          </a:xfrm>
          <a:prstGeom prst="rect">
            <a:avLst/>
          </a:prstGeom>
        </p:spPr>
      </p:pic>
    </p:spTree>
    <p:extLst>
      <p:ext uri="{BB962C8B-B14F-4D97-AF65-F5344CB8AC3E}">
        <p14:creationId xmlns:p14="http://schemas.microsoft.com/office/powerpoint/2010/main" val="2547671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1C5882-4DF8-4632-BA8A-1093D3A71D73}"/>
              </a:ext>
            </a:extLst>
          </p:cNvPr>
          <p:cNvSpPr>
            <a:spLocks noGrp="1"/>
          </p:cNvSpPr>
          <p:nvPr>
            <p:ph type="ctrTitle"/>
          </p:nvPr>
        </p:nvSpPr>
        <p:spPr/>
        <p:txBody>
          <a:bodyPr/>
          <a:lstStyle/>
          <a:p>
            <a:endParaRPr lang="fr-FR"/>
          </a:p>
        </p:txBody>
      </p:sp>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a:extLst>
              <a:ext uri="{FF2B5EF4-FFF2-40B4-BE49-F238E27FC236}">
                <a16:creationId xmlns:a16="http://schemas.microsoft.com/office/drawing/2014/main" id="{8602FB77-6D9B-CCAF-4585-E67432A39878}"/>
              </a:ext>
            </a:extLst>
          </p:cNvPr>
          <p:cNvPicPr>
            <a:picLocks noChangeAspect="1"/>
          </p:cNvPicPr>
          <p:nvPr/>
        </p:nvPicPr>
        <p:blipFill>
          <a:blip r:embed="rId3"/>
          <a:stretch>
            <a:fillRect/>
          </a:stretch>
        </p:blipFill>
        <p:spPr>
          <a:xfrm>
            <a:off x="2992698" y="1472372"/>
            <a:ext cx="6206604" cy="3913255"/>
          </a:xfrm>
          <a:prstGeom prst="rect">
            <a:avLst/>
          </a:prstGeom>
        </p:spPr>
      </p:pic>
    </p:spTree>
    <p:extLst>
      <p:ext uri="{BB962C8B-B14F-4D97-AF65-F5344CB8AC3E}">
        <p14:creationId xmlns:p14="http://schemas.microsoft.com/office/powerpoint/2010/main" val="8061825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1C5882-4DF8-4632-BA8A-1093D3A71D73}"/>
              </a:ext>
            </a:extLst>
          </p:cNvPr>
          <p:cNvSpPr>
            <a:spLocks noGrp="1"/>
          </p:cNvSpPr>
          <p:nvPr>
            <p:ph type="ctrTitle"/>
          </p:nvPr>
        </p:nvSpPr>
        <p:spPr/>
        <p:txBody>
          <a:bodyPr/>
          <a:lstStyle/>
          <a:p>
            <a:endParaRPr lang="fr-FR"/>
          </a:p>
        </p:txBody>
      </p:sp>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D73D9720-8765-3C22-BC41-2C329332A6EB}"/>
              </a:ext>
            </a:extLst>
          </p:cNvPr>
          <p:cNvPicPr>
            <a:picLocks noChangeAspect="1"/>
          </p:cNvPicPr>
          <p:nvPr/>
        </p:nvPicPr>
        <p:blipFill>
          <a:blip r:embed="rId3"/>
          <a:stretch>
            <a:fillRect/>
          </a:stretch>
        </p:blipFill>
        <p:spPr>
          <a:xfrm>
            <a:off x="2091905" y="749030"/>
            <a:ext cx="8008189" cy="5603132"/>
          </a:xfrm>
          <a:prstGeom prst="rect">
            <a:avLst/>
          </a:prstGeom>
        </p:spPr>
      </p:pic>
    </p:spTree>
    <p:extLst>
      <p:ext uri="{BB962C8B-B14F-4D97-AF65-F5344CB8AC3E}">
        <p14:creationId xmlns:p14="http://schemas.microsoft.com/office/powerpoint/2010/main" val="15946931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199407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Next </a:t>
            </a:r>
            <a:r>
              <a:rPr kumimoji="0" lang="fr-FR" sz="2800" b="1" i="0" u="none" strike="noStrike" kern="1200" cap="none" spc="0" normalizeH="0" baseline="0" noProof="0" dirty="0" err="1">
                <a:ln>
                  <a:noFill/>
                </a:ln>
                <a:solidFill>
                  <a:srgbClr val="004282"/>
                </a:solidFill>
                <a:effectLst/>
                <a:uLnTx/>
                <a:uFillTx/>
                <a:latin typeface="Avenir Next LT Pro" panose="020B0504020202020204" pitchFamily="34" charset="0"/>
                <a:ea typeface="+mn-ea"/>
                <a:cs typeface="+mn-cs"/>
              </a:rPr>
              <a:t>Step</a:t>
            </a:r>
            <a:r>
              <a:rPr kumimoji="0" lang="fr-FR" sz="2800" b="1" i="0" u="none" strike="noStrike" kern="1200" cap="none" spc="0" normalizeH="0" baseline="0" noProof="0" dirty="0">
                <a:ln>
                  <a:noFill/>
                </a:ln>
                <a:solidFill>
                  <a:srgbClr val="004282"/>
                </a:solidFill>
                <a:effectLst/>
                <a:uLnTx/>
                <a:uFillTx/>
                <a:latin typeface="Avenir Next LT Pro" panose="020B0504020202020204" pitchFamily="34" charset="0"/>
                <a:ea typeface="+mn-ea"/>
                <a:cs typeface="+mn-cs"/>
              </a:rPr>
              <a:t> </a:t>
            </a:r>
          </a:p>
        </p:txBody>
      </p:sp>
      <p:sp>
        <p:nvSpPr>
          <p:cNvPr id="32" name="ZoneTexte 31">
            <a:extLst>
              <a:ext uri="{FF2B5EF4-FFF2-40B4-BE49-F238E27FC236}">
                <a16:creationId xmlns:a16="http://schemas.microsoft.com/office/drawing/2014/main" id="{647E9F9F-1806-5BEC-3163-B04BB72EABC5}"/>
              </a:ext>
            </a:extLst>
          </p:cNvPr>
          <p:cNvSpPr txBox="1"/>
          <p:nvPr/>
        </p:nvSpPr>
        <p:spPr>
          <a:xfrm>
            <a:off x="820313" y="2030062"/>
            <a:ext cx="7063665" cy="2308324"/>
          </a:xfrm>
          <a:prstGeom prst="rect">
            <a:avLst/>
          </a:prstGeom>
          <a:noFill/>
        </p:spPr>
        <p:txBody>
          <a:bodyPr wrap="none" rtlCol="0">
            <a:spAutoFit/>
          </a:bodyPr>
          <a:lstStyle/>
          <a:p>
            <a:r>
              <a:rPr lang="fr-FR" sz="2400" dirty="0">
                <a:latin typeface="Avenir Next LT Pro" panose="020B0504020202020204" pitchFamily="34" charset="0"/>
              </a:rPr>
              <a:t>Validation contenu des encarts &amp; messages radio</a:t>
            </a:r>
          </a:p>
          <a:p>
            <a:endParaRPr lang="fr-FR" sz="2400" dirty="0">
              <a:latin typeface="Avenir Next LT Pro" panose="020B0504020202020204" pitchFamily="34" charset="0"/>
            </a:endParaRPr>
          </a:p>
          <a:p>
            <a:r>
              <a:rPr lang="fr-FR" sz="2400" dirty="0">
                <a:latin typeface="Avenir Next LT Pro" panose="020B0504020202020204" pitchFamily="34" charset="0"/>
              </a:rPr>
              <a:t>Principe de vidéo motion design à construire : </a:t>
            </a:r>
          </a:p>
          <a:p>
            <a:r>
              <a:rPr lang="fr-FR" sz="2400" dirty="0">
                <a:latin typeface="Avenir Next LT Pro" panose="020B0504020202020204" pitchFamily="34" charset="0"/>
              </a:rPr>
              <a:t>Cf </a:t>
            </a:r>
            <a:r>
              <a:rPr lang="fr-FR" sz="2400" dirty="0" err="1">
                <a:latin typeface="Avenir Next LT Pro" panose="020B0504020202020204" pitchFamily="34" charset="0"/>
              </a:rPr>
              <a:t>video</a:t>
            </a:r>
            <a:r>
              <a:rPr lang="fr-FR" sz="2400" dirty="0">
                <a:latin typeface="Avenir Next LT Pro" panose="020B0504020202020204" pitchFamily="34" charset="0"/>
              </a:rPr>
              <a:t> mode d’achat réalisée</a:t>
            </a:r>
          </a:p>
          <a:p>
            <a:endParaRPr lang="fr-FR" sz="2400" dirty="0">
              <a:latin typeface="Avenir Next LT Pro" panose="020B0504020202020204" pitchFamily="34" charset="0"/>
            </a:endParaRPr>
          </a:p>
          <a:p>
            <a:endParaRPr lang="fr-FR" sz="2400" dirty="0">
              <a:latin typeface="Avenir Next LT Pro" panose="020B0504020202020204" pitchFamily="34" charset="0"/>
            </a:endParaRPr>
          </a:p>
        </p:txBody>
      </p:sp>
    </p:spTree>
    <p:extLst>
      <p:ext uri="{BB962C8B-B14F-4D97-AF65-F5344CB8AC3E}">
        <p14:creationId xmlns:p14="http://schemas.microsoft.com/office/powerpoint/2010/main" val="3947384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A72FDE7A-2E8E-468E-85F9-901A4FE9214F}"/>
              </a:ext>
            </a:extLst>
          </p:cNvPr>
          <p:cNvSpPr>
            <a:spLocks noGrp="1"/>
          </p:cNvSpPr>
          <p:nvPr>
            <p:ph type="body" sz="quarter" idx="13"/>
          </p:nvPr>
        </p:nvSpPr>
        <p:spPr>
          <a:xfrm rot="20772593">
            <a:off x="-14417" y="363146"/>
            <a:ext cx="4222040" cy="437574"/>
          </a:xfrm>
        </p:spPr>
        <p:txBody>
          <a:bodyPr/>
          <a:lstStyle/>
          <a:p>
            <a:r>
              <a:rPr lang="fr-FR" dirty="0"/>
              <a:t>#RôleCommunication</a:t>
            </a:r>
          </a:p>
        </p:txBody>
      </p:sp>
      <p:sp>
        <p:nvSpPr>
          <p:cNvPr id="11" name="Freihandform: Form 18">
            <a:extLst>
              <a:ext uri="{FF2B5EF4-FFF2-40B4-BE49-F238E27FC236}">
                <a16:creationId xmlns:a16="http://schemas.microsoft.com/office/drawing/2014/main" id="{A7463BC2-7E15-4AEC-8055-8E6A83CF3A86}"/>
              </a:ext>
            </a:extLst>
          </p:cNvPr>
          <p:cNvSpPr>
            <a:spLocks/>
          </p:cNvSpPr>
          <p:nvPr/>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2" name="Espace réservé du texte 5">
            <a:extLst>
              <a:ext uri="{FF2B5EF4-FFF2-40B4-BE49-F238E27FC236}">
                <a16:creationId xmlns:a16="http://schemas.microsoft.com/office/drawing/2014/main" id="{226F6FC3-ED39-13A2-7968-218AA35FD5F5}"/>
              </a:ext>
            </a:extLst>
          </p:cNvPr>
          <p:cNvSpPr txBox="1">
            <a:spLocks/>
          </p:cNvSpPr>
          <p:nvPr/>
        </p:nvSpPr>
        <p:spPr>
          <a:xfrm>
            <a:off x="1052440" y="1655603"/>
            <a:ext cx="10552657" cy="2610345"/>
          </a:xfrm>
          <a:prstGeom prst="rect">
            <a:avLst/>
          </a:prstGeom>
          <a:ln w="31750">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fr-FR" sz="2000" b="1" i="1" dirty="0">
                <a:latin typeface="Avenir Next LT Pro" panose="020B0504020202020204" pitchFamily="34" charset="0"/>
                <a:cs typeface="Calibri Light" panose="020F0302020204030204" pitchFamily="34" charset="0"/>
              </a:rPr>
              <a:t>Commande, livraison, disponibilité produits, </a:t>
            </a:r>
            <a:br>
              <a:rPr lang="fr-FR" sz="2000" b="1" i="1" dirty="0">
                <a:latin typeface="Avenir Next LT Pro" panose="020B0504020202020204" pitchFamily="34" charset="0"/>
                <a:cs typeface="Calibri Light" panose="020F0302020204030204" pitchFamily="34" charset="0"/>
              </a:rPr>
            </a:br>
            <a:r>
              <a:rPr lang="fr-FR" sz="2000" b="1" i="1" dirty="0">
                <a:latin typeface="Avenir Next LT Pro" panose="020B0504020202020204" pitchFamily="34" charset="0"/>
                <a:cs typeface="Calibri Light" panose="020F0302020204030204" pitchFamily="34" charset="0"/>
              </a:rPr>
              <a:t>inspiration, conseil…</a:t>
            </a:r>
            <a:br>
              <a:rPr lang="fr-FR" sz="2000" b="1" i="1" dirty="0">
                <a:latin typeface="Avenir Next LT Pro" panose="020B0504020202020204" pitchFamily="34" charset="0"/>
                <a:cs typeface="Calibri Light" panose="020F0302020204030204" pitchFamily="34" charset="0"/>
              </a:rPr>
            </a:br>
            <a:r>
              <a:rPr lang="fr-FR" sz="2000" b="1" i="1" dirty="0">
                <a:latin typeface="Avenir Next LT Pro" panose="020B0504020202020204" pitchFamily="34" charset="0"/>
                <a:cs typeface="Calibri Light" panose="020F0302020204030204" pitchFamily="34" charset="0"/>
              </a:rPr>
              <a:t>METRO.fr - L’OUTIL INDISPENSABLE ET QUOTIDIEN</a:t>
            </a:r>
            <a:br>
              <a:rPr lang="fr-FR" sz="2000" b="1" i="1" dirty="0">
                <a:latin typeface="Avenir Next LT Pro" panose="020B0504020202020204" pitchFamily="34" charset="0"/>
                <a:cs typeface="Calibri Light" panose="020F0302020204030204" pitchFamily="34" charset="0"/>
              </a:rPr>
            </a:br>
            <a:r>
              <a:rPr lang="fr-FR" sz="2000" b="1" i="1" dirty="0">
                <a:latin typeface="Avenir Next LT Pro" panose="020B0504020202020204" pitchFamily="34" charset="0"/>
                <a:cs typeface="Calibri Light" panose="020F0302020204030204" pitchFamily="34" charset="0"/>
              </a:rPr>
              <a:t>DES PROFESSIONNELS</a:t>
            </a:r>
            <a:br>
              <a:rPr lang="fr-FR" sz="2400" b="1" i="1" dirty="0">
                <a:latin typeface="Avenir Next LT Pro" panose="020B0504020202020204" pitchFamily="34" charset="0"/>
                <a:cs typeface="Calibri Light" panose="020F0302020204030204" pitchFamily="34" charset="0"/>
              </a:rPr>
            </a:br>
            <a:endParaRPr lang="fr-FR" altLang="fr-FR" sz="1600" i="1" dirty="0">
              <a:latin typeface="Avenir Next LT Pro" panose="020B0504020202020204" pitchFamily="34" charset="0"/>
              <a:ea typeface="Helvetica" panose="020B0604020202020204" pitchFamily="34" charset="0"/>
              <a:cs typeface="Helvetica" panose="020B0604020202020204" pitchFamily="34" charset="0"/>
            </a:endParaRPr>
          </a:p>
          <a:p>
            <a:pPr marL="0" indent="0">
              <a:buNone/>
            </a:pPr>
            <a:r>
              <a:rPr lang="fr-FR" altLang="fr-FR" sz="3600" dirty="0">
                <a:latin typeface="Avenir Next LT Pro" panose="020B0504020202020204" pitchFamily="34" charset="0"/>
                <a:ea typeface="Helvetica" panose="020B0604020202020204" pitchFamily="34" charset="0"/>
                <a:cs typeface="Helvetica" panose="020B0604020202020204" pitchFamily="34" charset="0"/>
              </a:rPr>
              <a:t>Valoriser METRO.fr dans son approche ‘commerçante’ et comme un facilitateur au service des professionnels.</a:t>
            </a:r>
          </a:p>
          <a:p>
            <a:pPr marL="0" indent="0">
              <a:buNone/>
            </a:pPr>
            <a:br>
              <a:rPr lang="fr-FR" sz="2000" b="1" dirty="0">
                <a:latin typeface="Avenir Next LT Pro" panose="020B0504020202020204" pitchFamily="34" charset="0"/>
                <a:cs typeface="Calibri Light" panose="020F0302020204030204" pitchFamily="34" charset="0"/>
              </a:rPr>
            </a:br>
            <a:r>
              <a:rPr lang="fr-FR" sz="2000" dirty="0">
                <a:latin typeface="Avenir Next LT Pro" panose="020B0504020202020204" pitchFamily="34" charset="0"/>
                <a:cs typeface="Calibri Light" panose="020F0302020204030204" pitchFamily="34" charset="0"/>
              </a:rPr>
              <a:t>  </a:t>
            </a:r>
            <a:endParaRPr lang="fr-FR" sz="1800" dirty="0">
              <a:latin typeface="Avenir Next LT Pro" panose="020B0504020202020204" pitchFamily="34" charset="0"/>
              <a:cs typeface="Calibri Light" panose="020F0302020204030204" pitchFamily="34" charset="0"/>
            </a:endParaRPr>
          </a:p>
          <a:p>
            <a:pPr marL="0" indent="0">
              <a:buNone/>
            </a:pPr>
            <a:endParaRPr lang="fr-FR" sz="2000" b="1"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416963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A72FDE7A-2E8E-468E-85F9-901A4FE9214F}"/>
              </a:ext>
            </a:extLst>
          </p:cNvPr>
          <p:cNvSpPr>
            <a:spLocks noGrp="1"/>
          </p:cNvSpPr>
          <p:nvPr>
            <p:ph type="body" sz="quarter" idx="13"/>
          </p:nvPr>
        </p:nvSpPr>
        <p:spPr>
          <a:xfrm rot="20772593">
            <a:off x="-14417" y="363146"/>
            <a:ext cx="4222040" cy="437574"/>
          </a:xfrm>
        </p:spPr>
        <p:txBody>
          <a:bodyPr/>
          <a:lstStyle/>
          <a:p>
            <a:r>
              <a:rPr lang="fr-FR" dirty="0"/>
              <a:t>#LeviersCom</a:t>
            </a:r>
          </a:p>
        </p:txBody>
      </p:sp>
      <p:sp>
        <p:nvSpPr>
          <p:cNvPr id="11" name="Freihandform: Form 18">
            <a:extLst>
              <a:ext uri="{FF2B5EF4-FFF2-40B4-BE49-F238E27FC236}">
                <a16:creationId xmlns:a16="http://schemas.microsoft.com/office/drawing/2014/main" id="{A7463BC2-7E15-4AEC-8055-8E6A83CF3A86}"/>
              </a:ext>
            </a:extLst>
          </p:cNvPr>
          <p:cNvSpPr>
            <a:spLocks/>
          </p:cNvSpPr>
          <p:nvPr/>
        </p:nvSpPr>
        <p:spPr bwMode="auto">
          <a:xfrm>
            <a:off x="9070109" y="5957454"/>
            <a:ext cx="3121891" cy="900545"/>
          </a:xfrm>
          <a:custGeom>
            <a:avLst/>
            <a:gdLst>
              <a:gd name="connsiteX0" fmla="*/ 2956234 w 2956234"/>
              <a:gd name="connsiteY0" fmla="*/ 0 h 847102"/>
              <a:gd name="connsiteX1" fmla="*/ 2956234 w 2956234"/>
              <a:gd name="connsiteY1" fmla="*/ 847102 h 847102"/>
              <a:gd name="connsiteX2" fmla="*/ 0 w 2956234"/>
              <a:gd name="connsiteY2" fmla="*/ 847102 h 847102"/>
            </a:gdLst>
            <a:ahLst/>
            <a:cxnLst>
              <a:cxn ang="0">
                <a:pos x="connsiteX0" y="connsiteY0"/>
              </a:cxn>
              <a:cxn ang="0">
                <a:pos x="connsiteX1" y="connsiteY1"/>
              </a:cxn>
              <a:cxn ang="0">
                <a:pos x="connsiteX2" y="connsiteY2"/>
              </a:cxn>
            </a:cxnLst>
            <a:rect l="l" t="t" r="r" b="b"/>
            <a:pathLst>
              <a:path w="2956234" h="847102">
                <a:moveTo>
                  <a:pt x="2956234" y="0"/>
                </a:moveTo>
                <a:lnTo>
                  <a:pt x="2956234" y="847102"/>
                </a:lnTo>
                <a:lnTo>
                  <a:pt x="0" y="847102"/>
                </a:lnTo>
                <a:close/>
              </a:path>
            </a:pathLst>
          </a:custGeom>
          <a:solidFill>
            <a:srgbClr val="FFE500"/>
          </a:solidFill>
          <a:ln w="0">
            <a:noFill/>
            <a:prstDash val="solid"/>
            <a:round/>
            <a:headEnd/>
            <a:tailEnd/>
          </a:ln>
        </p:spPr>
        <p:txBody>
          <a:bodyPr vert="horz" wrap="square" lIns="91440" tIns="45720" rIns="91440" bIns="45720" numCol="1" anchor="t" anchorCtr="0" compatLnSpc="1">
            <a:prstTxWarp prst="textNoShape">
              <a:avLst/>
            </a:prstTxWarp>
            <a:noAutofit/>
          </a:bodyPr>
          <a:lstStyle/>
          <a:p>
            <a:endParaRPr lang="de-DE" sz="1800"/>
          </a:p>
        </p:txBody>
      </p:sp>
      <p:sp>
        <p:nvSpPr>
          <p:cNvPr id="2" name="Espace réservé du texte 5">
            <a:extLst>
              <a:ext uri="{FF2B5EF4-FFF2-40B4-BE49-F238E27FC236}">
                <a16:creationId xmlns:a16="http://schemas.microsoft.com/office/drawing/2014/main" id="{226F6FC3-ED39-13A2-7968-218AA35FD5F5}"/>
              </a:ext>
            </a:extLst>
          </p:cNvPr>
          <p:cNvSpPr txBox="1">
            <a:spLocks/>
          </p:cNvSpPr>
          <p:nvPr/>
        </p:nvSpPr>
        <p:spPr>
          <a:xfrm>
            <a:off x="1032984" y="2025254"/>
            <a:ext cx="10552657" cy="2610345"/>
          </a:xfrm>
          <a:prstGeom prst="rect">
            <a:avLst/>
          </a:prstGeom>
          <a:ln w="31750">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fr-FR" b="1" dirty="0">
                <a:latin typeface="Avenir Next LT Pro" panose="020B0504020202020204" pitchFamily="34" charset="0"/>
                <a:cs typeface="Calibri Light" panose="020F0302020204030204" pitchFamily="34" charset="0"/>
              </a:rPr>
              <a:t>Accroitre la visibilité du site </a:t>
            </a:r>
            <a:r>
              <a:rPr lang="fr-FR" dirty="0">
                <a:latin typeface="Avenir Next LT Pro" panose="020B0504020202020204" pitchFamily="34" charset="0"/>
                <a:cs typeface="Calibri Light" panose="020F0302020204030204" pitchFamily="34" charset="0"/>
              </a:rPr>
              <a:t>sur nos leviers de communication ‘propriétaires’</a:t>
            </a:r>
            <a:br>
              <a:rPr lang="fr-FR" dirty="0">
                <a:latin typeface="Avenir Next LT Pro" panose="020B0504020202020204" pitchFamily="34" charset="0"/>
                <a:cs typeface="Calibri Light" panose="020F0302020204030204" pitchFamily="34" charset="0"/>
              </a:rPr>
            </a:br>
            <a:r>
              <a:rPr lang="fr-FR" dirty="0">
                <a:latin typeface="Avenir Next LT Pro" panose="020B0504020202020204" pitchFamily="34" charset="0"/>
                <a:cs typeface="Calibri Light" panose="020F0302020204030204" pitchFamily="34" charset="0"/>
              </a:rPr>
              <a:t>et ainsi </a:t>
            </a:r>
            <a:r>
              <a:rPr lang="fr-FR" b="1" dirty="0">
                <a:latin typeface="Avenir Next LT Pro" panose="020B0504020202020204" pitchFamily="34" charset="0"/>
                <a:cs typeface="Calibri Light" panose="020F0302020204030204" pitchFamily="34" charset="0"/>
              </a:rPr>
              <a:t>qualifier la notoriété du site </a:t>
            </a:r>
            <a:r>
              <a:rPr lang="fr-FR" dirty="0">
                <a:latin typeface="Avenir Next LT Pro" panose="020B0504020202020204" pitchFamily="34" charset="0"/>
                <a:cs typeface="Calibri Light" panose="020F0302020204030204" pitchFamily="34" charset="0"/>
              </a:rPr>
              <a:t>[usage &amp; fonctionnalité]</a:t>
            </a:r>
          </a:p>
          <a:p>
            <a:pPr marL="0" indent="0">
              <a:buNone/>
            </a:pPr>
            <a:r>
              <a:rPr lang="fr-FR" dirty="0">
                <a:latin typeface="Avenir Next LT Pro" panose="020B0504020202020204" pitchFamily="34" charset="0"/>
                <a:cs typeface="Calibri Light" panose="020F0302020204030204" pitchFamily="34" charset="0"/>
              </a:rPr>
              <a:t>	</a:t>
            </a:r>
            <a:r>
              <a:rPr lang="fr-FR" dirty="0">
                <a:latin typeface="Avenir Next LT Pro" panose="020B0504020202020204" pitchFamily="34" charset="0"/>
                <a:cs typeface="Calibri Light" panose="020F0302020204030204" pitchFamily="34" charset="0"/>
                <a:sym typeface="Wingdings" panose="05000000000000000000" pitchFamily="2" charset="2"/>
              </a:rPr>
              <a:t> </a:t>
            </a:r>
            <a:r>
              <a:rPr lang="fr-FR" i="1" dirty="0">
                <a:latin typeface="Avenir Next LT Pro" panose="020B0504020202020204" pitchFamily="34" charset="0"/>
                <a:cs typeface="Calibri Light" panose="020F0302020204030204" pitchFamily="34" charset="0"/>
                <a:sym typeface="Wingdings" panose="05000000000000000000" pitchFamily="2" charset="2"/>
              </a:rPr>
              <a:t>Inciter à vivre l’expérience METRO en ligne</a:t>
            </a:r>
            <a:br>
              <a:rPr lang="fr-FR" b="1" dirty="0">
                <a:latin typeface="Avenir Next LT Pro" panose="020B0504020202020204" pitchFamily="34" charset="0"/>
                <a:cs typeface="Calibri Light" panose="020F0302020204030204" pitchFamily="34" charset="0"/>
              </a:rPr>
            </a:br>
            <a:r>
              <a:rPr lang="fr-FR" dirty="0">
                <a:latin typeface="Avenir Next LT Pro" panose="020B0504020202020204" pitchFamily="34" charset="0"/>
                <a:cs typeface="Calibri Light" panose="020F0302020204030204" pitchFamily="34" charset="0"/>
              </a:rPr>
              <a:t>  </a:t>
            </a:r>
            <a:endParaRPr lang="fr-FR" sz="2800" dirty="0">
              <a:latin typeface="Avenir Next LT Pro" panose="020B0504020202020204" pitchFamily="34" charset="0"/>
              <a:cs typeface="Calibri Light" panose="020F0302020204030204" pitchFamily="34" charset="0"/>
            </a:endParaRPr>
          </a:p>
          <a:p>
            <a:pPr marL="0" indent="0">
              <a:buNone/>
            </a:pPr>
            <a:endParaRPr lang="fr-FR" b="1" dirty="0">
              <a:latin typeface="Avenir Next LT Pro" panose="020B0504020202020204" pitchFamily="34" charset="0"/>
              <a:cs typeface="Calibri Light" panose="020F0302020204030204" pitchFamily="34" charset="0"/>
            </a:endParaRPr>
          </a:p>
        </p:txBody>
      </p:sp>
    </p:spTree>
    <p:extLst>
      <p:ext uri="{BB962C8B-B14F-4D97-AF65-F5344CB8AC3E}">
        <p14:creationId xmlns:p14="http://schemas.microsoft.com/office/powerpoint/2010/main" val="11894711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DDB4C50-033A-DCBC-EF0E-6D27EFFECBD1}"/>
              </a:ext>
            </a:extLst>
          </p:cNvPr>
          <p:cNvSpPr/>
          <p:nvPr/>
        </p:nvSpPr>
        <p:spPr>
          <a:xfrm>
            <a:off x="5087566" y="2937753"/>
            <a:ext cx="5982511" cy="288911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ZoneTexte 8">
            <a:extLst>
              <a:ext uri="{FF2B5EF4-FFF2-40B4-BE49-F238E27FC236}">
                <a16:creationId xmlns:a16="http://schemas.microsoft.com/office/drawing/2014/main" id="{38B8B9A6-ECC4-4874-9479-B68AC22F9C09}"/>
              </a:ext>
            </a:extLst>
          </p:cNvPr>
          <p:cNvSpPr txBox="1"/>
          <p:nvPr/>
        </p:nvSpPr>
        <p:spPr>
          <a:xfrm>
            <a:off x="459225" y="575187"/>
            <a:ext cx="7627344" cy="523220"/>
          </a:xfrm>
          <a:prstGeom prst="rect">
            <a:avLst/>
          </a:prstGeom>
          <a:noFill/>
        </p:spPr>
        <p:txBody>
          <a:bodyPr wrap="none" rtlCol="0">
            <a:spAutoFit/>
          </a:bodyPr>
          <a:lstStyle/>
          <a:p>
            <a:r>
              <a:rPr lang="fr-FR" sz="2800" b="1" dirty="0">
                <a:latin typeface="Avenir Next LT Pro" panose="020B0504020202020204" pitchFamily="34" charset="0"/>
              </a:rPr>
              <a:t>Dispositif majeur de VISIBILITE  FIL ROUGE</a:t>
            </a:r>
          </a:p>
        </p:txBody>
      </p:sp>
      <p:pic>
        <p:nvPicPr>
          <p:cNvPr id="10" name="Image 9">
            <a:extLst>
              <a:ext uri="{FF2B5EF4-FFF2-40B4-BE49-F238E27FC236}">
                <a16:creationId xmlns:a16="http://schemas.microsoft.com/office/drawing/2014/main" id="{C4F6CCBA-A7B1-424A-A2A5-F5D3A31C0F80}"/>
              </a:ext>
            </a:extLst>
          </p:cNvPr>
          <p:cNvPicPr>
            <a:picLocks noChangeAspect="1"/>
          </p:cNvPicPr>
          <p:nvPr/>
        </p:nvPicPr>
        <p:blipFill>
          <a:blip r:embed="rId2" cstate="screen">
            <a:duotone>
              <a:schemeClr val="accent1">
                <a:shade val="45000"/>
                <a:satMod val="135000"/>
              </a:schemeClr>
              <a:prstClr val="white"/>
            </a:duotone>
            <a:extLst>
              <a:ext uri="{28A0092B-C50C-407E-A947-70E740481C1C}">
                <a14:useLocalDpi xmlns:a14="http://schemas.microsoft.com/office/drawing/2010/main"/>
              </a:ext>
            </a:extLst>
          </a:blip>
          <a:stretch>
            <a:fillRect/>
          </a:stretch>
        </p:blipFill>
        <p:spPr>
          <a:xfrm>
            <a:off x="330741" y="1205680"/>
            <a:ext cx="2445001" cy="1484784"/>
          </a:xfrm>
          <a:prstGeom prst="rect">
            <a:avLst/>
          </a:prstGeom>
        </p:spPr>
      </p:pic>
      <p:pic>
        <p:nvPicPr>
          <p:cNvPr id="11" name="Image 10" descr="Une image contenant alimentation, table, jouet, différent&#10;&#10;Description générée automatiquement">
            <a:extLst>
              <a:ext uri="{FF2B5EF4-FFF2-40B4-BE49-F238E27FC236}">
                <a16:creationId xmlns:a16="http://schemas.microsoft.com/office/drawing/2014/main" id="{178E5E91-1534-4329-95B2-30F45F892ED9}"/>
              </a:ext>
            </a:extLst>
          </p:cNvPr>
          <p:cNvPicPr>
            <a:picLocks noChangeAspect="1"/>
          </p:cNvPicPr>
          <p:nvPr/>
        </p:nvPicPr>
        <p:blipFill rotWithShape="1">
          <a:blip r:embed="rId3" cstate="screen">
            <a:duotone>
              <a:prstClr val="black"/>
              <a:schemeClr val="accent1">
                <a:tint val="45000"/>
                <a:satMod val="400000"/>
              </a:schemeClr>
            </a:duotone>
            <a:extLst>
              <a:ext uri="{28A0092B-C50C-407E-A947-70E740481C1C}">
                <a14:useLocalDpi xmlns:a14="http://schemas.microsoft.com/office/drawing/2010/main"/>
              </a:ext>
            </a:extLst>
          </a:blip>
          <a:srcRect t="-8210"/>
          <a:stretch/>
        </p:blipFill>
        <p:spPr>
          <a:xfrm>
            <a:off x="789966" y="4143534"/>
            <a:ext cx="1273238" cy="1159918"/>
          </a:xfrm>
          <a:prstGeom prst="rect">
            <a:avLst/>
          </a:prstGeom>
        </p:spPr>
      </p:pic>
      <p:pic>
        <p:nvPicPr>
          <p:cNvPr id="12" name="Image 11" descr="Une image contenant jouet, table, gâteau&#10;&#10;Description générée automatiquement">
            <a:extLst>
              <a:ext uri="{FF2B5EF4-FFF2-40B4-BE49-F238E27FC236}">
                <a16:creationId xmlns:a16="http://schemas.microsoft.com/office/drawing/2014/main" id="{371E50B5-9042-464C-85DE-F942720A5DA9}"/>
              </a:ext>
            </a:extLst>
          </p:cNvPr>
          <p:cNvPicPr>
            <a:picLocks noChangeAspect="1"/>
          </p:cNvPicPr>
          <p:nvPr/>
        </p:nvPicPr>
        <p:blipFill>
          <a:blip r:embed="rId4" cstate="screen">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2772569" y="4143534"/>
            <a:ext cx="1670943" cy="1345799"/>
          </a:xfrm>
          <a:prstGeom prst="rect">
            <a:avLst/>
          </a:prstGeom>
        </p:spPr>
      </p:pic>
      <p:sp>
        <p:nvSpPr>
          <p:cNvPr id="13" name="Triangle isocèle 12">
            <a:extLst>
              <a:ext uri="{FF2B5EF4-FFF2-40B4-BE49-F238E27FC236}">
                <a16:creationId xmlns:a16="http://schemas.microsoft.com/office/drawing/2014/main" id="{4B65845E-6094-4FAE-8126-F9DA4552D9D0}"/>
              </a:ext>
            </a:extLst>
          </p:cNvPr>
          <p:cNvSpPr/>
          <p:nvPr/>
        </p:nvSpPr>
        <p:spPr>
          <a:xfrm rot="10800000">
            <a:off x="2743945" y="5582128"/>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 name="ZoneTexte 13">
            <a:extLst>
              <a:ext uri="{FF2B5EF4-FFF2-40B4-BE49-F238E27FC236}">
                <a16:creationId xmlns:a16="http://schemas.microsoft.com/office/drawing/2014/main" id="{B7B7AF23-772B-40F0-A15C-34E5515063E2}"/>
              </a:ext>
            </a:extLst>
          </p:cNvPr>
          <p:cNvSpPr txBox="1"/>
          <p:nvPr/>
        </p:nvSpPr>
        <p:spPr>
          <a:xfrm>
            <a:off x="2645470" y="6121980"/>
            <a:ext cx="1925140" cy="1292662"/>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WEB/RS</a:t>
            </a:r>
            <a:endParaRPr lang="fr-FR" dirty="0">
              <a:latin typeface="Avenir Next LT Pro" panose="020B0504020202020204" pitchFamily="34" charset="0"/>
              <a:sym typeface="Wingdings" panose="05000000000000000000" pitchFamily="2" charset="2"/>
            </a:endParaRPr>
          </a:p>
          <a:p>
            <a:pPr algn="ctr"/>
            <a:br>
              <a:rPr lang="fr-FR" sz="1400" dirty="0">
                <a:latin typeface="Avenir Next LT Pro" panose="020B0504020202020204" pitchFamily="34" charset="0"/>
              </a:rPr>
            </a:br>
            <a:endParaRPr lang="fr-FR" sz="1400" dirty="0">
              <a:latin typeface="Avenir Next LT Pro" panose="020B0504020202020204" pitchFamily="34" charset="0"/>
            </a:endParaRPr>
          </a:p>
          <a:p>
            <a:pPr algn="ctr"/>
            <a:endParaRPr lang="fr-FR" sz="1400" dirty="0">
              <a:latin typeface="Avenir Next LT Pro" panose="020B0504020202020204" pitchFamily="34" charset="0"/>
            </a:endParaRPr>
          </a:p>
          <a:p>
            <a:pPr marL="285750" indent="-285750" algn="ctr">
              <a:buFont typeface="Wingdings" panose="05000000000000000000" pitchFamily="2" charset="2"/>
              <a:buChar char="è"/>
            </a:pPr>
            <a:endParaRPr lang="fr-FR" dirty="0">
              <a:latin typeface="Avenir Next LT Pro" panose="020B0504020202020204" pitchFamily="34" charset="0"/>
            </a:endParaRPr>
          </a:p>
        </p:txBody>
      </p:sp>
      <p:pic>
        <p:nvPicPr>
          <p:cNvPr id="17" name="Picture 2">
            <a:extLst>
              <a:ext uri="{FF2B5EF4-FFF2-40B4-BE49-F238E27FC236}">
                <a16:creationId xmlns:a16="http://schemas.microsoft.com/office/drawing/2014/main" id="{6A7728EC-4FB5-43F8-954E-8C62F2CB86A3}"/>
              </a:ext>
            </a:extLst>
          </p:cNvPr>
          <p:cNvPicPr>
            <a:picLocks noChangeAspect="1" noChangeArrowheads="1"/>
          </p:cNvPicPr>
          <p:nvPr/>
        </p:nvPicPr>
        <p:blipFill>
          <a:blip r:embed="rId5">
            <a:clrChange>
              <a:clrFrom>
                <a:srgbClr val="F5F5F5"/>
              </a:clrFrom>
              <a:clrTo>
                <a:srgbClr val="F5F5F5">
                  <a:alpha val="0"/>
                </a:srgbClr>
              </a:clrTo>
            </a:clrChange>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91404" y="1375958"/>
            <a:ext cx="1299374" cy="1169437"/>
          </a:xfrm>
          <a:prstGeom prst="rect">
            <a:avLst/>
          </a:prstGeom>
          <a:noFill/>
          <a:extLst>
            <a:ext uri="{909E8E84-426E-40DD-AFC4-6F175D3DCCD1}">
              <a14:hiddenFill xmlns:a14="http://schemas.microsoft.com/office/drawing/2010/main">
                <a:solidFill>
                  <a:srgbClr val="FFFFFF"/>
                </a:solidFill>
              </a14:hiddenFill>
            </a:ext>
          </a:extLst>
        </p:spPr>
      </p:pic>
      <p:sp>
        <p:nvSpPr>
          <p:cNvPr id="18" name="Triangle isocèle 17">
            <a:extLst>
              <a:ext uri="{FF2B5EF4-FFF2-40B4-BE49-F238E27FC236}">
                <a16:creationId xmlns:a16="http://schemas.microsoft.com/office/drawing/2014/main" id="{4C189BCE-772D-453B-8A67-B66EB1DA385E}"/>
              </a:ext>
            </a:extLst>
          </p:cNvPr>
          <p:cNvSpPr/>
          <p:nvPr/>
        </p:nvSpPr>
        <p:spPr>
          <a:xfrm rot="10800000">
            <a:off x="436585" y="2720249"/>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9" name="ZoneTexte 18">
            <a:extLst>
              <a:ext uri="{FF2B5EF4-FFF2-40B4-BE49-F238E27FC236}">
                <a16:creationId xmlns:a16="http://schemas.microsoft.com/office/drawing/2014/main" id="{CEAD9D51-E445-44FA-8646-6D1E3161537F}"/>
              </a:ext>
            </a:extLst>
          </p:cNvPr>
          <p:cNvSpPr txBox="1"/>
          <p:nvPr/>
        </p:nvSpPr>
        <p:spPr>
          <a:xfrm>
            <a:off x="338110" y="3299679"/>
            <a:ext cx="1925140" cy="646331"/>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DANS LES HALLES</a:t>
            </a:r>
            <a:endParaRPr lang="fr-FR" dirty="0">
              <a:latin typeface="Avenir Next LT Pro" panose="020B0504020202020204" pitchFamily="34" charset="0"/>
              <a:sym typeface="Wingdings" panose="05000000000000000000" pitchFamily="2" charset="2"/>
            </a:endParaRPr>
          </a:p>
        </p:txBody>
      </p:sp>
      <p:sp>
        <p:nvSpPr>
          <p:cNvPr id="20" name="Triangle isocèle 19">
            <a:extLst>
              <a:ext uri="{FF2B5EF4-FFF2-40B4-BE49-F238E27FC236}">
                <a16:creationId xmlns:a16="http://schemas.microsoft.com/office/drawing/2014/main" id="{80CC16FA-AB25-43E1-87D6-2A8900CEF9B0}"/>
              </a:ext>
            </a:extLst>
          </p:cNvPr>
          <p:cNvSpPr/>
          <p:nvPr/>
        </p:nvSpPr>
        <p:spPr>
          <a:xfrm rot="10800000">
            <a:off x="2676996" y="2720248"/>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1" name="ZoneTexte 20">
            <a:extLst>
              <a:ext uri="{FF2B5EF4-FFF2-40B4-BE49-F238E27FC236}">
                <a16:creationId xmlns:a16="http://schemas.microsoft.com/office/drawing/2014/main" id="{200EE7F5-8913-4B48-A14A-6DE53D702AF2}"/>
              </a:ext>
            </a:extLst>
          </p:cNvPr>
          <p:cNvSpPr txBox="1"/>
          <p:nvPr/>
        </p:nvSpPr>
        <p:spPr>
          <a:xfrm>
            <a:off x="2578521" y="3306703"/>
            <a:ext cx="1925140" cy="1292662"/>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CRM</a:t>
            </a:r>
            <a:endParaRPr lang="fr-FR" dirty="0">
              <a:latin typeface="Avenir Next LT Pro" panose="020B0504020202020204" pitchFamily="34" charset="0"/>
              <a:sym typeface="Wingdings" panose="05000000000000000000" pitchFamily="2" charset="2"/>
            </a:endParaRPr>
          </a:p>
          <a:p>
            <a:pPr algn="ctr"/>
            <a:r>
              <a:rPr lang="fr-FR" sz="1400" dirty="0">
                <a:latin typeface="Avenir Next LT Pro" panose="020B0504020202020204" pitchFamily="34" charset="0"/>
              </a:rPr>
              <a:t> </a:t>
            </a:r>
          </a:p>
          <a:p>
            <a:pPr algn="ctr"/>
            <a:endParaRPr lang="fr-FR" sz="1400" dirty="0">
              <a:latin typeface="Avenir Next LT Pro" panose="020B0504020202020204" pitchFamily="34" charset="0"/>
            </a:endParaRPr>
          </a:p>
          <a:p>
            <a:pPr algn="ctr"/>
            <a:endParaRPr lang="fr-FR" sz="1400" dirty="0">
              <a:latin typeface="Avenir Next LT Pro" panose="020B0504020202020204" pitchFamily="34" charset="0"/>
            </a:endParaRPr>
          </a:p>
          <a:p>
            <a:pPr marL="285750" indent="-285750" algn="ctr">
              <a:buFont typeface="Wingdings" panose="05000000000000000000" pitchFamily="2" charset="2"/>
              <a:buChar char="è"/>
            </a:pPr>
            <a:endParaRPr lang="fr-FR" dirty="0">
              <a:latin typeface="Avenir Next LT Pro" panose="020B0504020202020204" pitchFamily="34" charset="0"/>
            </a:endParaRPr>
          </a:p>
        </p:txBody>
      </p:sp>
      <p:sp>
        <p:nvSpPr>
          <p:cNvPr id="22" name="Triangle isocèle 21">
            <a:extLst>
              <a:ext uri="{FF2B5EF4-FFF2-40B4-BE49-F238E27FC236}">
                <a16:creationId xmlns:a16="http://schemas.microsoft.com/office/drawing/2014/main" id="{871ED382-1E14-42B2-8059-D4650F05FAC2}"/>
              </a:ext>
            </a:extLst>
          </p:cNvPr>
          <p:cNvSpPr/>
          <p:nvPr/>
        </p:nvSpPr>
        <p:spPr>
          <a:xfrm rot="10800000">
            <a:off x="465424" y="5582128"/>
            <a:ext cx="1728192" cy="34759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3" name="ZoneTexte 22">
            <a:extLst>
              <a:ext uri="{FF2B5EF4-FFF2-40B4-BE49-F238E27FC236}">
                <a16:creationId xmlns:a16="http://schemas.microsoft.com/office/drawing/2014/main" id="{717BF0B6-A5C8-4D8D-AB8A-10F29E0109BD}"/>
              </a:ext>
            </a:extLst>
          </p:cNvPr>
          <p:cNvSpPr txBox="1"/>
          <p:nvPr/>
        </p:nvSpPr>
        <p:spPr>
          <a:xfrm>
            <a:off x="366949" y="6168584"/>
            <a:ext cx="1925140" cy="1569660"/>
          </a:xfrm>
          <a:prstGeom prst="rect">
            <a:avLst/>
          </a:prstGeom>
          <a:noFill/>
        </p:spPr>
        <p:txBody>
          <a:bodyPr wrap="square" rtlCol="0">
            <a:spAutoFit/>
          </a:bodyPr>
          <a:lstStyle/>
          <a:p>
            <a:pPr algn="ctr"/>
            <a:r>
              <a:rPr lang="fr-FR" b="1" dirty="0">
                <a:latin typeface="Avenir Next LT Pro" panose="020B0504020202020204" pitchFamily="34" charset="0"/>
                <a:sym typeface="Wingdings" panose="05000000000000000000" pitchFamily="2" charset="2"/>
              </a:rPr>
              <a:t>SUPPORTS PRINT</a:t>
            </a:r>
            <a:endParaRPr lang="fr-FR" dirty="0">
              <a:latin typeface="Avenir Next LT Pro" panose="020B0504020202020204" pitchFamily="34" charset="0"/>
              <a:sym typeface="Wingdings" panose="05000000000000000000" pitchFamily="2" charset="2"/>
            </a:endParaRPr>
          </a:p>
          <a:p>
            <a:pPr algn="ctr"/>
            <a:r>
              <a:rPr lang="fr-FR" sz="1400" dirty="0">
                <a:latin typeface="Avenir Next LT Pro" panose="020B0504020202020204" pitchFamily="34" charset="0"/>
              </a:rPr>
              <a:t> </a:t>
            </a:r>
          </a:p>
          <a:p>
            <a:pPr algn="ctr"/>
            <a:endParaRPr lang="fr-FR" sz="1400" dirty="0">
              <a:latin typeface="Avenir Next LT Pro" panose="020B0504020202020204" pitchFamily="34" charset="0"/>
            </a:endParaRPr>
          </a:p>
          <a:p>
            <a:pPr algn="ctr"/>
            <a:endParaRPr lang="fr-FR" sz="1400" dirty="0">
              <a:latin typeface="Avenir Next LT Pro" panose="020B0504020202020204" pitchFamily="34" charset="0"/>
            </a:endParaRPr>
          </a:p>
          <a:p>
            <a:pPr marL="285750" indent="-285750" algn="ctr">
              <a:buFont typeface="Wingdings" panose="05000000000000000000" pitchFamily="2" charset="2"/>
              <a:buChar char="è"/>
            </a:pPr>
            <a:endParaRPr lang="fr-FR" dirty="0">
              <a:latin typeface="Avenir Next LT Pro" panose="020B0504020202020204" pitchFamily="34" charset="0"/>
            </a:endParaRPr>
          </a:p>
        </p:txBody>
      </p:sp>
      <p:sp>
        <p:nvSpPr>
          <p:cNvPr id="2" name="ZoneTexte 1">
            <a:extLst>
              <a:ext uri="{FF2B5EF4-FFF2-40B4-BE49-F238E27FC236}">
                <a16:creationId xmlns:a16="http://schemas.microsoft.com/office/drawing/2014/main" id="{E666BA80-F6D4-7BFB-AA60-9E60D1FDFB7B}"/>
              </a:ext>
            </a:extLst>
          </p:cNvPr>
          <p:cNvSpPr txBox="1"/>
          <p:nvPr/>
        </p:nvSpPr>
        <p:spPr>
          <a:xfrm>
            <a:off x="5213026" y="1547149"/>
            <a:ext cx="7288447" cy="5108514"/>
          </a:xfrm>
          <a:prstGeom prst="rect">
            <a:avLst/>
          </a:prstGeom>
          <a:noFill/>
        </p:spPr>
        <p:txBody>
          <a:bodyPr wrap="square">
            <a:spAutoFit/>
          </a:bodyPr>
          <a:lstStyle/>
          <a:p>
            <a:r>
              <a:rPr lang="fr-FR" sz="2400" dirty="0">
                <a:latin typeface="Avenir Next LT Pro" panose="020B0504020202020204" pitchFamily="34" charset="0"/>
              </a:rPr>
              <a:t>Dispositif de communication renforcé :</a:t>
            </a:r>
          </a:p>
          <a:p>
            <a:r>
              <a:rPr lang="fr-FR" sz="2400" dirty="0">
                <a:latin typeface="Avenir Next LT Pro" panose="020B0504020202020204" pitchFamily="34" charset="0"/>
              </a:rPr>
              <a:t>Présence en continue sur les différents vecteurs ‘propriétaires’</a:t>
            </a:r>
            <a:br>
              <a:rPr lang="fr-FR" sz="2400" dirty="0">
                <a:latin typeface="Avenir Next LT Pro" panose="020B0504020202020204" pitchFamily="34" charset="0"/>
              </a:rPr>
            </a:br>
            <a:br>
              <a:rPr lang="fr-FR" sz="2400" dirty="0">
                <a:solidFill>
                  <a:schemeClr val="accent6">
                    <a:lumMod val="75000"/>
                  </a:schemeClr>
                </a:solidFill>
                <a:latin typeface="Avenir Next LT Pro" panose="020B0504020202020204" pitchFamily="34" charset="0"/>
              </a:rPr>
            </a:br>
            <a:r>
              <a:rPr lang="fr-FR" sz="2000" b="1" i="1" dirty="0">
                <a:solidFill>
                  <a:schemeClr val="accent6">
                    <a:lumMod val="75000"/>
                  </a:schemeClr>
                </a:solidFill>
                <a:latin typeface="Avenir Next LT Pro" panose="020B0504020202020204" pitchFamily="34" charset="0"/>
              </a:rPr>
              <a:t>&gt; Encarts dédiés #sélection, </a:t>
            </a:r>
          </a:p>
          <a:p>
            <a:pPr>
              <a:lnSpc>
                <a:spcPct val="150000"/>
              </a:lnSpc>
            </a:pPr>
            <a:r>
              <a:rPr lang="fr-FR" sz="2000" b="1" i="1" dirty="0">
                <a:solidFill>
                  <a:schemeClr val="accent6">
                    <a:lumMod val="75000"/>
                  </a:schemeClr>
                </a:solidFill>
                <a:latin typeface="Avenir Next LT Pro" panose="020B0504020202020204" pitchFamily="34" charset="0"/>
              </a:rPr>
              <a:t>&gt; Bandeau sélection,</a:t>
            </a:r>
          </a:p>
          <a:p>
            <a:pPr>
              <a:lnSpc>
                <a:spcPct val="150000"/>
              </a:lnSpc>
            </a:pPr>
            <a:r>
              <a:rPr lang="fr-FR" sz="2000" b="1" i="1" dirty="0">
                <a:solidFill>
                  <a:schemeClr val="accent6">
                    <a:lumMod val="75000"/>
                  </a:schemeClr>
                </a:solidFill>
                <a:latin typeface="Avenir Next LT Pro" panose="020B0504020202020204" pitchFamily="34" charset="0"/>
              </a:rPr>
              <a:t>&gt; Présence magazines/guides</a:t>
            </a:r>
            <a:br>
              <a:rPr lang="fr-FR" sz="2000" b="1" i="1" dirty="0">
                <a:solidFill>
                  <a:schemeClr val="accent6">
                    <a:lumMod val="75000"/>
                  </a:schemeClr>
                </a:solidFill>
                <a:latin typeface="Avenir Next LT Pro" panose="020B0504020202020204" pitchFamily="34" charset="0"/>
              </a:rPr>
            </a:br>
            <a:r>
              <a:rPr lang="fr-FR" sz="2000" b="1" i="1" dirty="0">
                <a:solidFill>
                  <a:schemeClr val="accent6">
                    <a:lumMod val="75000"/>
                  </a:schemeClr>
                </a:solidFill>
                <a:latin typeface="Avenir Next LT Pro" panose="020B0504020202020204" pitchFamily="34" charset="0"/>
              </a:rPr>
              <a:t>&gt; ILV entrepôt – à venir</a:t>
            </a:r>
          </a:p>
          <a:p>
            <a:pPr>
              <a:lnSpc>
                <a:spcPct val="150000"/>
              </a:lnSpc>
            </a:pPr>
            <a:r>
              <a:rPr lang="fr-FR" sz="2000" b="1" i="1" dirty="0">
                <a:solidFill>
                  <a:schemeClr val="accent6">
                    <a:lumMod val="75000"/>
                  </a:schemeClr>
                </a:solidFill>
                <a:latin typeface="Avenir Next LT Pro" panose="020B0504020202020204" pitchFamily="34" charset="0"/>
              </a:rPr>
              <a:t>&gt; Bandeau e-mailing </a:t>
            </a:r>
            <a:br>
              <a:rPr lang="fr-FR" sz="2000" b="1" i="1" dirty="0">
                <a:solidFill>
                  <a:schemeClr val="accent6">
                    <a:lumMod val="75000"/>
                  </a:schemeClr>
                </a:solidFill>
                <a:latin typeface="Avenir Next LT Pro" panose="020B0504020202020204" pitchFamily="34" charset="0"/>
              </a:rPr>
            </a:br>
            <a:r>
              <a:rPr lang="fr-FR" sz="2000" b="1" i="1" dirty="0">
                <a:solidFill>
                  <a:schemeClr val="accent6">
                    <a:lumMod val="75000"/>
                  </a:schemeClr>
                </a:solidFill>
                <a:latin typeface="Avenir Next LT Pro" panose="020B0504020202020204" pitchFamily="34" charset="0"/>
              </a:rPr>
              <a:t>&gt; Radio entrepôt</a:t>
            </a:r>
            <a:br>
              <a:rPr lang="fr-FR" sz="2400" dirty="0">
                <a:solidFill>
                  <a:schemeClr val="accent6">
                    <a:lumMod val="75000"/>
                  </a:schemeClr>
                </a:solidFill>
                <a:latin typeface="Avenir Next LT Pro" panose="020B0504020202020204" pitchFamily="34" charset="0"/>
              </a:rPr>
            </a:br>
            <a:br>
              <a:rPr lang="fr-FR" sz="2400" dirty="0">
                <a:latin typeface="Avenir Next LT Pro" panose="020B0504020202020204" pitchFamily="34" charset="0"/>
              </a:rPr>
            </a:br>
            <a:r>
              <a:rPr lang="fr-FR" i="1" dirty="0">
                <a:latin typeface="Avenir Next LT Pro" panose="020B0504020202020204" pitchFamily="34" charset="0"/>
              </a:rPr>
              <a:t>En Transverse dés septembre</a:t>
            </a:r>
            <a:endParaRPr lang="fr-FR" sz="2400" i="1" dirty="0">
              <a:latin typeface="Avenir Next LT Pro" panose="020B0504020202020204" pitchFamily="34" charset="0"/>
            </a:endParaRPr>
          </a:p>
        </p:txBody>
      </p:sp>
    </p:spTree>
    <p:extLst>
      <p:ext uri="{BB962C8B-B14F-4D97-AF65-F5344CB8AC3E}">
        <p14:creationId xmlns:p14="http://schemas.microsoft.com/office/powerpoint/2010/main" val="1720081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1C5882-4DF8-4632-BA8A-1093D3A71D73}"/>
              </a:ext>
            </a:extLst>
          </p:cNvPr>
          <p:cNvSpPr>
            <a:spLocks noGrp="1"/>
          </p:cNvSpPr>
          <p:nvPr>
            <p:ph type="ctrTitle"/>
          </p:nvPr>
        </p:nvSpPr>
        <p:spPr/>
        <p:txBody>
          <a:bodyPr/>
          <a:lstStyle/>
          <a:p>
            <a:endParaRPr lang="fr-FR"/>
          </a:p>
        </p:txBody>
      </p:sp>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ZoneTexte 9">
            <a:extLst>
              <a:ext uri="{FF2B5EF4-FFF2-40B4-BE49-F238E27FC236}">
                <a16:creationId xmlns:a16="http://schemas.microsoft.com/office/drawing/2014/main" id="{09FC914C-121E-4808-B9FB-2C445F738B4D}"/>
              </a:ext>
            </a:extLst>
          </p:cNvPr>
          <p:cNvSpPr txBox="1"/>
          <p:nvPr/>
        </p:nvSpPr>
        <p:spPr>
          <a:xfrm>
            <a:off x="223520" y="288052"/>
            <a:ext cx="247904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sng" strike="noStrike" kern="1200" cap="none" spc="0" normalizeH="0" baseline="0" noProof="0" dirty="0">
                <a:ln>
                  <a:noFill/>
                </a:ln>
                <a:solidFill>
                  <a:prstClr val="white"/>
                </a:solidFill>
                <a:effectLst/>
                <a:uLnTx/>
                <a:uFillTx/>
                <a:latin typeface="Calibri"/>
                <a:ea typeface="+mn-ea"/>
                <a:cs typeface="+mn-cs"/>
              </a:rPr>
              <a:t>Infos Génériques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800" b="0" i="0" u="none" strike="noStrike" kern="1200" cap="none" spc="0" normalizeH="0" baseline="0" noProof="0" dirty="0">
                <a:ln>
                  <a:noFill/>
                </a:ln>
                <a:solidFill>
                  <a:prstClr val="white"/>
                </a:solidFill>
                <a:effectLst/>
                <a:uLnTx/>
                <a:uFillTx/>
                <a:latin typeface="Calibri"/>
                <a:ea typeface="+mn-ea"/>
                <a:cs typeface="+mn-cs"/>
              </a:rPr>
              <a:t>Encarts 1/4p  </a:t>
            </a:r>
          </a:p>
        </p:txBody>
      </p:sp>
      <p:pic>
        <p:nvPicPr>
          <p:cNvPr id="4" name="Image 3">
            <a:extLst>
              <a:ext uri="{FF2B5EF4-FFF2-40B4-BE49-F238E27FC236}">
                <a16:creationId xmlns:a16="http://schemas.microsoft.com/office/drawing/2014/main" id="{CAA3BB1B-7A97-812A-70B3-99BB0A0FBB55}"/>
              </a:ext>
            </a:extLst>
          </p:cNvPr>
          <p:cNvPicPr>
            <a:picLocks noChangeAspect="1"/>
          </p:cNvPicPr>
          <p:nvPr/>
        </p:nvPicPr>
        <p:blipFill>
          <a:blip r:embed="rId3"/>
          <a:stretch>
            <a:fillRect/>
          </a:stretch>
        </p:blipFill>
        <p:spPr>
          <a:xfrm>
            <a:off x="3820707" y="707956"/>
            <a:ext cx="4126791" cy="5253513"/>
          </a:xfrm>
          <a:prstGeom prst="rect">
            <a:avLst/>
          </a:prstGeom>
        </p:spPr>
      </p:pic>
    </p:spTree>
    <p:extLst>
      <p:ext uri="{BB962C8B-B14F-4D97-AF65-F5344CB8AC3E}">
        <p14:creationId xmlns:p14="http://schemas.microsoft.com/office/powerpoint/2010/main" val="2628324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1C5882-4DF8-4632-BA8A-1093D3A71D73}"/>
              </a:ext>
            </a:extLst>
          </p:cNvPr>
          <p:cNvSpPr>
            <a:spLocks noGrp="1"/>
          </p:cNvSpPr>
          <p:nvPr>
            <p:ph type="ctrTitle"/>
          </p:nvPr>
        </p:nvSpPr>
        <p:spPr/>
        <p:txBody>
          <a:bodyPr/>
          <a:lstStyle/>
          <a:p>
            <a:endParaRPr lang="fr-FR"/>
          </a:p>
        </p:txBody>
      </p:sp>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ZoneTexte 9">
            <a:extLst>
              <a:ext uri="{FF2B5EF4-FFF2-40B4-BE49-F238E27FC236}">
                <a16:creationId xmlns:a16="http://schemas.microsoft.com/office/drawing/2014/main" id="{09FC914C-121E-4808-B9FB-2C445F738B4D}"/>
              </a:ext>
            </a:extLst>
          </p:cNvPr>
          <p:cNvSpPr txBox="1"/>
          <p:nvPr/>
        </p:nvSpPr>
        <p:spPr>
          <a:xfrm>
            <a:off x="223520" y="288052"/>
            <a:ext cx="247904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sng" strike="noStrike" kern="1200" cap="none" spc="0" normalizeH="0" baseline="0" noProof="0" dirty="0">
                <a:ln>
                  <a:noFill/>
                </a:ln>
                <a:solidFill>
                  <a:prstClr val="white"/>
                </a:solidFill>
                <a:effectLst/>
                <a:uLnTx/>
                <a:uFillTx/>
                <a:latin typeface="Calibri"/>
                <a:ea typeface="+mn-ea"/>
                <a:cs typeface="+mn-cs"/>
              </a:rPr>
              <a:t>Infos Génériques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800" b="0" i="0" u="none" strike="noStrike" kern="1200" cap="none" spc="0" normalizeH="0" baseline="0" noProof="0" dirty="0">
                <a:ln>
                  <a:noFill/>
                </a:ln>
                <a:solidFill>
                  <a:prstClr val="white"/>
                </a:solidFill>
                <a:effectLst/>
                <a:uLnTx/>
                <a:uFillTx/>
                <a:latin typeface="Calibri"/>
                <a:ea typeface="+mn-ea"/>
                <a:cs typeface="+mn-cs"/>
              </a:rPr>
              <a:t>Encarts 1/4p  </a:t>
            </a:r>
          </a:p>
        </p:txBody>
      </p:sp>
      <p:pic>
        <p:nvPicPr>
          <p:cNvPr id="6" name="Image 5">
            <a:extLst>
              <a:ext uri="{FF2B5EF4-FFF2-40B4-BE49-F238E27FC236}">
                <a16:creationId xmlns:a16="http://schemas.microsoft.com/office/drawing/2014/main" id="{25A40393-EDBB-2AB4-B84E-B4ABB553C6FD}"/>
              </a:ext>
            </a:extLst>
          </p:cNvPr>
          <p:cNvPicPr>
            <a:picLocks noChangeAspect="1"/>
          </p:cNvPicPr>
          <p:nvPr/>
        </p:nvPicPr>
        <p:blipFill>
          <a:blip r:embed="rId3"/>
          <a:stretch>
            <a:fillRect/>
          </a:stretch>
        </p:blipFill>
        <p:spPr>
          <a:xfrm>
            <a:off x="3588343" y="0"/>
            <a:ext cx="5015313" cy="6858000"/>
          </a:xfrm>
          <a:prstGeom prst="rect">
            <a:avLst/>
          </a:prstGeom>
        </p:spPr>
      </p:pic>
    </p:spTree>
    <p:extLst>
      <p:ext uri="{BB962C8B-B14F-4D97-AF65-F5344CB8AC3E}">
        <p14:creationId xmlns:p14="http://schemas.microsoft.com/office/powerpoint/2010/main" val="25428367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1C5882-4DF8-4632-BA8A-1093D3A71D73}"/>
              </a:ext>
            </a:extLst>
          </p:cNvPr>
          <p:cNvSpPr>
            <a:spLocks noGrp="1"/>
          </p:cNvSpPr>
          <p:nvPr>
            <p:ph type="ctrTitle"/>
          </p:nvPr>
        </p:nvSpPr>
        <p:spPr/>
        <p:txBody>
          <a:bodyPr/>
          <a:lstStyle/>
          <a:p>
            <a:endParaRPr lang="fr-FR"/>
          </a:p>
        </p:txBody>
      </p:sp>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ZoneTexte 9">
            <a:extLst>
              <a:ext uri="{FF2B5EF4-FFF2-40B4-BE49-F238E27FC236}">
                <a16:creationId xmlns:a16="http://schemas.microsoft.com/office/drawing/2014/main" id="{09FC914C-121E-4808-B9FB-2C445F738B4D}"/>
              </a:ext>
            </a:extLst>
          </p:cNvPr>
          <p:cNvSpPr txBox="1"/>
          <p:nvPr/>
        </p:nvSpPr>
        <p:spPr>
          <a:xfrm>
            <a:off x="223520" y="288052"/>
            <a:ext cx="247904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sng" strike="noStrike" kern="1200" cap="none" spc="0" normalizeH="0" baseline="0" noProof="0" dirty="0">
                <a:ln>
                  <a:noFill/>
                </a:ln>
                <a:solidFill>
                  <a:prstClr val="white"/>
                </a:solidFill>
                <a:effectLst/>
                <a:uLnTx/>
                <a:uFillTx/>
                <a:latin typeface="Calibri"/>
                <a:ea typeface="+mn-ea"/>
                <a:cs typeface="+mn-cs"/>
              </a:rPr>
              <a:t>Infos Génériques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800" b="0" i="0" u="none" strike="noStrike" kern="1200" cap="none" spc="0" normalizeH="0" baseline="0" noProof="0" dirty="0">
                <a:ln>
                  <a:noFill/>
                </a:ln>
                <a:solidFill>
                  <a:prstClr val="white"/>
                </a:solidFill>
                <a:effectLst/>
                <a:uLnTx/>
                <a:uFillTx/>
                <a:latin typeface="Calibri"/>
                <a:ea typeface="+mn-ea"/>
                <a:cs typeface="+mn-cs"/>
              </a:rPr>
              <a:t>Encarts 1/2p  </a:t>
            </a:r>
          </a:p>
        </p:txBody>
      </p:sp>
      <p:pic>
        <p:nvPicPr>
          <p:cNvPr id="4" name="Image 3">
            <a:extLst>
              <a:ext uri="{FF2B5EF4-FFF2-40B4-BE49-F238E27FC236}">
                <a16:creationId xmlns:a16="http://schemas.microsoft.com/office/drawing/2014/main" id="{AA5DC0EC-6072-9A28-265E-45A39424C1E0}"/>
              </a:ext>
            </a:extLst>
          </p:cNvPr>
          <p:cNvPicPr>
            <a:picLocks noChangeAspect="1"/>
          </p:cNvPicPr>
          <p:nvPr/>
        </p:nvPicPr>
        <p:blipFill>
          <a:blip r:embed="rId3"/>
          <a:stretch>
            <a:fillRect/>
          </a:stretch>
        </p:blipFill>
        <p:spPr>
          <a:xfrm>
            <a:off x="2250801" y="1687987"/>
            <a:ext cx="6932266" cy="4284795"/>
          </a:xfrm>
          <a:prstGeom prst="rect">
            <a:avLst/>
          </a:prstGeom>
        </p:spPr>
      </p:pic>
    </p:spTree>
    <p:extLst>
      <p:ext uri="{BB962C8B-B14F-4D97-AF65-F5344CB8AC3E}">
        <p14:creationId xmlns:p14="http://schemas.microsoft.com/office/powerpoint/2010/main" val="25436126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61C5882-4DF8-4632-BA8A-1093D3A71D73}"/>
              </a:ext>
            </a:extLst>
          </p:cNvPr>
          <p:cNvSpPr>
            <a:spLocks noGrp="1"/>
          </p:cNvSpPr>
          <p:nvPr>
            <p:ph type="ctrTitle"/>
          </p:nvPr>
        </p:nvSpPr>
        <p:spPr/>
        <p:txBody>
          <a:bodyPr/>
          <a:lstStyle/>
          <a:p>
            <a:endParaRPr lang="fr-FR"/>
          </a:p>
        </p:txBody>
      </p:sp>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10" name="ZoneTexte 9">
            <a:extLst>
              <a:ext uri="{FF2B5EF4-FFF2-40B4-BE49-F238E27FC236}">
                <a16:creationId xmlns:a16="http://schemas.microsoft.com/office/drawing/2014/main" id="{09FC914C-121E-4808-B9FB-2C445F738B4D}"/>
              </a:ext>
            </a:extLst>
          </p:cNvPr>
          <p:cNvSpPr txBox="1"/>
          <p:nvPr/>
        </p:nvSpPr>
        <p:spPr>
          <a:xfrm>
            <a:off x="223520" y="288052"/>
            <a:ext cx="2479040"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sng" strike="noStrike" kern="1200" cap="none" spc="0" normalizeH="0" baseline="0" noProof="0" dirty="0">
                <a:ln>
                  <a:noFill/>
                </a:ln>
                <a:solidFill>
                  <a:prstClr val="white"/>
                </a:solidFill>
                <a:effectLst/>
                <a:uLnTx/>
                <a:uFillTx/>
                <a:latin typeface="Calibri"/>
                <a:ea typeface="+mn-ea"/>
                <a:cs typeface="+mn-cs"/>
              </a:rPr>
              <a:t>Infos Génériques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kumimoji="0" lang="fr-FR" sz="1800" b="0" i="0" u="none" strike="noStrike" kern="1200" cap="none" spc="0" normalizeH="0" baseline="0" noProof="0" dirty="0">
                <a:ln>
                  <a:noFill/>
                </a:ln>
                <a:solidFill>
                  <a:prstClr val="white"/>
                </a:solidFill>
                <a:effectLst/>
                <a:uLnTx/>
                <a:uFillTx/>
                <a:latin typeface="Calibri"/>
                <a:ea typeface="+mn-ea"/>
                <a:cs typeface="+mn-cs"/>
              </a:rPr>
              <a:t>Encarts 1/2p  </a:t>
            </a:r>
          </a:p>
        </p:txBody>
      </p:sp>
      <p:pic>
        <p:nvPicPr>
          <p:cNvPr id="6" name="Image 5">
            <a:extLst>
              <a:ext uri="{FF2B5EF4-FFF2-40B4-BE49-F238E27FC236}">
                <a16:creationId xmlns:a16="http://schemas.microsoft.com/office/drawing/2014/main" id="{5D895512-31E6-6918-0F08-252590DF52A9}"/>
              </a:ext>
            </a:extLst>
          </p:cNvPr>
          <p:cNvPicPr>
            <a:picLocks noChangeAspect="1"/>
          </p:cNvPicPr>
          <p:nvPr/>
        </p:nvPicPr>
        <p:blipFill>
          <a:blip r:embed="rId3"/>
          <a:stretch>
            <a:fillRect/>
          </a:stretch>
        </p:blipFill>
        <p:spPr>
          <a:xfrm>
            <a:off x="3638749" y="0"/>
            <a:ext cx="4914502" cy="6858000"/>
          </a:xfrm>
          <a:prstGeom prst="rect">
            <a:avLst/>
          </a:prstGeom>
        </p:spPr>
      </p:pic>
    </p:spTree>
    <p:extLst>
      <p:ext uri="{BB962C8B-B14F-4D97-AF65-F5344CB8AC3E}">
        <p14:creationId xmlns:p14="http://schemas.microsoft.com/office/powerpoint/2010/main" val="39484114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ETRO">
  <a:themeElements>
    <a:clrScheme name="MAKRO">
      <a:dk1>
        <a:srgbClr val="004282"/>
      </a:dk1>
      <a:lt1>
        <a:srgbClr val="FFFFFF"/>
      </a:lt1>
      <a:dk2>
        <a:srgbClr val="1F2043"/>
      </a:dk2>
      <a:lt2>
        <a:srgbClr val="FFE600"/>
      </a:lt2>
      <a:accent1>
        <a:srgbClr val="004282"/>
      </a:accent1>
      <a:accent2>
        <a:srgbClr val="597BA2"/>
      </a:accent2>
      <a:accent3>
        <a:srgbClr val="CDD7E2"/>
      </a:accent3>
      <a:accent4>
        <a:srgbClr val="DABD46"/>
      </a:accent4>
      <a:accent5>
        <a:srgbClr val="FFF550"/>
      </a:accent5>
      <a:accent6>
        <a:srgbClr val="FFF6B6"/>
      </a:accent6>
      <a:hlink>
        <a:srgbClr val="004282"/>
      </a:hlink>
      <a:folHlink>
        <a:srgbClr val="004282"/>
      </a:folHlink>
    </a:clrScheme>
    <a:fontScheme name="CA Metro">
      <a:majorFont>
        <a:latin typeface="CA Metro ExtraBold"/>
        <a:ea typeface=""/>
        <a:cs typeface=""/>
      </a:majorFont>
      <a:minorFont>
        <a:latin typeface="CA Met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ustom Color 1">
      <a:srgbClr val="004282"/>
    </a:custClr>
    <a:custClr name="Custom Color 2">
      <a:srgbClr val="FFE600"/>
    </a:custClr>
    <a:custClr name="Custom Color 3">
      <a:srgbClr val="1F2043"/>
    </a:custClr>
    <a:custClr name="Custom Color 4">
      <a:srgbClr val="597BA2"/>
    </a:custClr>
    <a:custClr name="Custom Color 5">
      <a:srgbClr val="CDD7E2"/>
    </a:custClr>
    <a:custClr name="Custom Color 6">
      <a:srgbClr val="DABD46"/>
    </a:custClr>
    <a:custClr name="Custom Color 7">
      <a:srgbClr val="FFF550"/>
    </a:custClr>
    <a:custClr name="Custom Color 8">
      <a:srgbClr val="FFF6B6"/>
    </a:custClr>
    <a:custClr name="Custom Color 9">
      <a:srgbClr val="FF4C31"/>
    </a:custClr>
    <a:custClr name="Custom Color 10">
      <a:srgbClr val="548D25"/>
    </a:custClr>
  </a:custClrLst>
  <a:extLst>
    <a:ext uri="{05A4C25C-085E-4340-85A3-A5531E510DB2}">
      <thm15:themeFamily xmlns:thm15="http://schemas.microsoft.com/office/thememl/2012/main" name="Iapetus" id="{28B3FB44-0736-48CA-863A-0A572F88C7F0}" vid="{1B745DAE-9A5B-40E7-AF4E-EA9C590F52B2}"/>
    </a:ext>
  </a:ext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775</Words>
  <Application>Microsoft Office PowerPoint</Application>
  <PresentationFormat>Grand écran</PresentationFormat>
  <Paragraphs>115</Paragraphs>
  <Slides>26</Slides>
  <Notes>13</Notes>
  <HiddenSlides>0</HiddenSlides>
  <MMClips>9</MMClips>
  <ScaleCrop>false</ScaleCrop>
  <HeadingPairs>
    <vt:vector size="6" baseType="variant">
      <vt:variant>
        <vt:lpstr>Polices utilisées</vt:lpstr>
      </vt:variant>
      <vt:variant>
        <vt:i4>8</vt:i4>
      </vt:variant>
      <vt:variant>
        <vt:lpstr>Thème</vt:lpstr>
      </vt:variant>
      <vt:variant>
        <vt:i4>2</vt:i4>
      </vt:variant>
      <vt:variant>
        <vt:lpstr>Titres des diapositives</vt:lpstr>
      </vt:variant>
      <vt:variant>
        <vt:i4>26</vt:i4>
      </vt:variant>
    </vt:vector>
  </HeadingPairs>
  <TitlesOfParts>
    <vt:vector size="36" baseType="lpstr">
      <vt:lpstr>Arial</vt:lpstr>
      <vt:lpstr>CA Metro Black</vt:lpstr>
      <vt:lpstr>Calibri</vt:lpstr>
      <vt:lpstr>Wingdings</vt:lpstr>
      <vt:lpstr>Helvetica</vt:lpstr>
      <vt:lpstr>CA Metro</vt:lpstr>
      <vt:lpstr>Avenir Next LT Pro</vt:lpstr>
      <vt:lpstr>Avenir LT Std 45 Book</vt:lpstr>
      <vt:lpstr>METRO</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Antoine Jubert</dc:creator>
  <cp:lastModifiedBy>Antoine Jubert</cp:lastModifiedBy>
  <cp:revision>99</cp:revision>
  <dcterms:created xsi:type="dcterms:W3CDTF">2020-11-12T08:20:59Z</dcterms:created>
  <dcterms:modified xsi:type="dcterms:W3CDTF">2023-06-29T09:17:56Z</dcterms:modified>
</cp:coreProperties>
</file>