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1843" r:id="rId2"/>
    <p:sldId id="320" r:id="rId3"/>
    <p:sldId id="1772" r:id="rId4"/>
    <p:sldId id="1846" r:id="rId5"/>
    <p:sldId id="1847" r:id="rId6"/>
    <p:sldId id="1845" r:id="rId7"/>
    <p:sldId id="1848" r:id="rId8"/>
    <p:sldId id="1849" r:id="rId9"/>
    <p:sldId id="1851" r:id="rId10"/>
    <p:sldId id="1854" r:id="rId11"/>
    <p:sldId id="1853" r:id="rId12"/>
    <p:sldId id="1855" r:id="rId13"/>
    <p:sldId id="1827" r:id="rId14"/>
    <p:sldId id="1882" r:id="rId15"/>
    <p:sldId id="1818" r:id="rId16"/>
    <p:sldId id="1864" r:id="rId17"/>
    <p:sldId id="1863" r:id="rId18"/>
    <p:sldId id="1837" r:id="rId19"/>
    <p:sldId id="1871" r:id="rId20"/>
    <p:sldId id="1885" r:id="rId21"/>
    <p:sldId id="1887" r:id="rId22"/>
    <p:sldId id="1893" r:id="rId23"/>
    <p:sldId id="1861" r:id="rId24"/>
    <p:sldId id="1883" r:id="rId25"/>
    <p:sldId id="1894" r:id="rId26"/>
    <p:sldId id="1888" r:id="rId27"/>
    <p:sldId id="1889" r:id="rId28"/>
    <p:sldId id="1895" r:id="rId29"/>
    <p:sldId id="1890" r:id="rId30"/>
    <p:sldId id="1891" r:id="rId31"/>
    <p:sldId id="1892" r:id="rId32"/>
    <p:sldId id="1842" r:id="rId33"/>
  </p:sldIdLst>
  <p:sldSz cx="12192000" cy="6858000"/>
  <p:notesSz cx="6858000" cy="9144000"/>
  <p:embeddedFontLst>
    <p:embeddedFont>
      <p:font typeface="Avenir Next LT Pro" panose="020B0504020202020204" pitchFamily="34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Calvert MT Std" panose="02040504020105020204" pitchFamily="18" charset="0"/>
      <p:regular r:id="rId45"/>
      <p:bold r:id="rId4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4546A"/>
    <a:srgbClr val="8795E9"/>
    <a:srgbClr val="FF9B9B"/>
    <a:srgbClr val="D9E2D4"/>
    <a:srgbClr val="EEC8CD"/>
    <a:srgbClr val="7A5C1D"/>
    <a:srgbClr val="FFFFFF"/>
    <a:srgbClr val="977225"/>
    <a:srgbClr val="CCB3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E51C8-354A-4DF2-BA90-D83FA10719FD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DF00B-A7C7-4B81-BA45-9CC925749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5816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7C8E86-0FCD-44E9-B4E3-ED98E1225D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BB2627-D21B-4A99-86A5-B35533C19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061F5D-0F2B-4D0A-8249-5FEB3A387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FFAF9B-4164-494A-AD1A-E42F9A70D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698BB0-679D-4BBB-B9F3-26973F31F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669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E221FA-28BE-49E7-97F1-AA698915B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7FAEAA2-1935-479D-A3A3-CB11F0416B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0FC26C-5607-4BEB-A1C8-DE529D169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0E22E7-E9A3-42F4-8B53-7DF12DA7F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F6C5A9-9001-40FB-AB2D-9826A6379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16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F3467D2-399A-43CE-A827-497ED36EEB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85EBD6E-4465-49B4-8F4B-6065B50C2D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B20D497-54C1-4D75-9DF9-C33BDD9BC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AE76B7-E7B0-445A-8CCD-9A6CC4904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5BC159-1F59-433E-B7E5-8AE231047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707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052B93-5F8C-744B-97C7-A11AAD81B9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8" r="4058"/>
          <a:stretch/>
        </p:blipFill>
        <p:spPr>
          <a:xfrm>
            <a:off x="10984956" y="6327206"/>
            <a:ext cx="300261" cy="4084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59AABD-80FB-294D-91DE-DD6E6A7CDA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85217" y="6177412"/>
            <a:ext cx="906783" cy="68058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3037E43-8881-FE42-8228-8FE4512D47B7}"/>
              </a:ext>
            </a:extLst>
          </p:cNvPr>
          <p:cNvCxnSpPr/>
          <p:nvPr userDrawn="1"/>
        </p:nvCxnSpPr>
        <p:spPr>
          <a:xfrm>
            <a:off x="11417300" y="6327206"/>
            <a:ext cx="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55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06FAA5-F144-48E6-8713-42A86E38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47213A-A862-4D47-B67B-8277FC633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604BB2-28B0-4282-8A44-55B58200D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AB295E-2239-4D00-A9A2-879B4FE4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220FDB-3B0D-4705-8946-AF4CB9BBC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656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E3A6F5-FF81-4C52-B83F-23521A09B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52E794-2473-450E-BEA0-D07A4FF3D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E023E2F-0914-4152-B185-C234BFDB3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F029AB-F985-4DEA-9758-E5793759C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7ECCFF-64FA-48C2-A0F5-FAC54464E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66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DE3685-8766-4C71-98AD-FCE04C3D8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7D75BF-B225-499B-BA1E-74FE70DC57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6E40EF-A3EE-46F7-AC14-0E0CEDFCE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06353BB-B690-46E7-A7DE-7969286B1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4CDC60-143D-4254-A27C-325971F51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77804B9-EE8D-4C73-89EB-CA2483F6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851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BB1F9E-84BF-469E-B0F2-FFB35C4C8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6264B6-B509-409D-AD92-05CF4AA49F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ACE6E21-9B0B-4B7A-8EEF-85A14623F1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9391454-D14A-4290-BC4D-03EC0D34EA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C49E0E2-D01E-49E6-98E6-DE0A1E0F64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86AC60A-E58F-4C7E-9AAF-3E9427D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67138D6-3678-4D83-874B-979C29884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57907D0-28D9-4D08-8ACC-96C342CE1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0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82C9A9-F0D2-43CA-B61B-6BF7EC766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CFD8586-7011-4E61-8666-7DA627A94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D912A8-0D66-4D92-8001-574739D1D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9BC31F3-6959-4D4D-8308-B2BB3903B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0002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FA2F149-D17A-4992-B168-2257BFE34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295E2A0-5BE0-4FAF-B1D7-177E7FA29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D6A1E8A-0B45-4AE2-9038-7C737BA9A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3423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F64B5-35B9-4C83-B297-D424E7364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D3C6F2F-C8E4-4090-9D3C-26043E46D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1A5B56E-ABE9-4AA2-9721-4ECEA01DA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E105B0-65CC-477E-9B39-02CCD1005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95CA866-B58B-4BC0-BE57-A3BBECA1E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AB3B25-5EBB-414A-AD25-05A484711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5126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B11D7B-E656-4457-8118-7C2ADAB9E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35700D-DECD-4521-880B-6DF3F3A8B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3E21E0E-115A-4C4C-AC1B-D651F8CF2D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223929-98A3-4AC6-91F8-24762DA8C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E397A0-D180-4B2F-9FE4-B44A837BD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0F42E4C-597E-4C0A-9C47-770075F8A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84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9E01022-99CB-49F4-9AF2-86D8C5176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13023C-8121-48CC-B0A1-C872B9F747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37C2A5-5E81-49A9-82A7-061EE5442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4ED63-A1B7-4860-A78A-34CDE091FE43}" type="datetimeFigureOut">
              <a:rPr lang="fr-FR" smtClean="0"/>
              <a:t>29/03/2023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74D3AD-74E0-4EB5-8FB1-4CB9B9F26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D2F3260-B646-40E3-8FAA-BE0408AFBD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ADF7F-B74D-4667-8B9C-2CD4A307A2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36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82843A9-3DC7-61E0-A3A1-399F01C66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0694"/>
            <a:ext cx="12192000" cy="813816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0" y="0"/>
            <a:ext cx="12192000" cy="6941574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114796" y="2490206"/>
            <a:ext cx="88888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Calvert MT Std" panose="02040504020105020204" pitchFamily="18" charset="0"/>
              </a:rPr>
              <a:t>CAMPAGNE TV </a:t>
            </a:r>
            <a:br>
              <a:rPr lang="fr-FR" sz="4000" b="1" dirty="0">
                <a:solidFill>
                  <a:schemeClr val="bg1"/>
                </a:solidFill>
                <a:latin typeface="Calvert MT Std" panose="02040504020105020204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Calvert MT Std" panose="02040504020105020204" pitchFamily="18" charset="0"/>
              </a:rPr>
              <a:t>DARTY CONCEPTEUR CUISINE </a:t>
            </a:r>
            <a:br>
              <a:rPr lang="fr-FR" sz="4000" b="1" dirty="0">
                <a:solidFill>
                  <a:schemeClr val="bg1"/>
                </a:solidFill>
                <a:latin typeface="Calvert MT Std" panose="02040504020105020204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Calvert MT Std" panose="02040504020105020204" pitchFamily="18" charset="0"/>
              </a:rPr>
              <a:t>&amp; WHIRLPOOL</a:t>
            </a: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CE34F39-552D-8C8C-FC5C-39BFC27FA23C}"/>
              </a:ext>
            </a:extLst>
          </p:cNvPr>
          <p:cNvSpPr/>
          <p:nvPr/>
        </p:nvSpPr>
        <p:spPr>
          <a:xfrm>
            <a:off x="0" y="1"/>
            <a:ext cx="12192000" cy="2231135"/>
          </a:xfrm>
          <a:prstGeom prst="rect">
            <a:avLst/>
          </a:prstGeom>
          <a:solidFill>
            <a:srgbClr val="44546A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6C36A9D-C697-13E1-FCA4-C0403FF267CD}"/>
              </a:ext>
            </a:extLst>
          </p:cNvPr>
          <p:cNvSpPr/>
          <p:nvPr/>
        </p:nvSpPr>
        <p:spPr>
          <a:xfrm flipV="1">
            <a:off x="2879358" y="0"/>
            <a:ext cx="6298163" cy="21460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374B70-1CFA-7224-728D-EEC2409FA415}"/>
              </a:ext>
            </a:extLst>
          </p:cNvPr>
          <p:cNvSpPr txBox="1"/>
          <p:nvPr/>
        </p:nvSpPr>
        <p:spPr>
          <a:xfrm>
            <a:off x="345905" y="515403"/>
            <a:ext cx="11062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Une exigence simple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4800" b="1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NOTORIETE  &amp;  IMAGE</a:t>
            </a:r>
            <a:endParaRPr lang="fr-FR" sz="4800" b="1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</a:endParaRPr>
          </a:p>
        </p:txBody>
      </p:sp>
      <p:pic>
        <p:nvPicPr>
          <p:cNvPr id="16" name="Picture 8" descr="fond.jpg">
            <a:extLst>
              <a:ext uri="{FF2B5EF4-FFF2-40B4-BE49-F238E27FC236}">
                <a16:creationId xmlns:a16="http://schemas.microsoft.com/office/drawing/2014/main" id="{46A456BE-70CA-A985-C7DE-C4DFB0673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2231134"/>
            <a:ext cx="12192000" cy="4626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642E3171-5948-A74A-58F3-3A4064088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6831D61-609E-C4F4-B501-A59F04C9B69A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F8E60FA7-AF89-74A4-66D0-CA0F16B4FE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21" name="Straight Connector 2">
            <a:extLst>
              <a:ext uri="{FF2B5EF4-FFF2-40B4-BE49-F238E27FC236}">
                <a16:creationId xmlns:a16="http://schemas.microsoft.com/office/drawing/2014/main" id="{9C0D5475-E614-0AFA-C262-BFFFD4CFE845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7E0A7BC7-E8E9-F496-2B61-49B9BD4874FA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">
            <a:extLst>
              <a:ext uri="{FF2B5EF4-FFF2-40B4-BE49-F238E27FC236}">
                <a16:creationId xmlns:a16="http://schemas.microsoft.com/office/drawing/2014/main" id="{99133169-D181-A963-0743-0E4BAA23F360}"/>
              </a:ext>
            </a:extLst>
          </p:cNvPr>
          <p:cNvSpPr txBox="1"/>
          <p:nvPr/>
        </p:nvSpPr>
        <p:spPr>
          <a:xfrm>
            <a:off x="577109" y="2465323"/>
            <a:ext cx="1103778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fr-FR" sz="3200" dirty="0">
                <a:latin typeface="Avenir Next LT Pro" panose="020B0504020202020204" pitchFamily="34" charset="0"/>
              </a:rPr>
            </a:br>
            <a:r>
              <a:rPr lang="fr-FR" sz="3200" b="1" spc="300" dirty="0">
                <a:latin typeface="Avenir Next LT Pro" panose="020B0504020202020204" pitchFamily="34" charset="0"/>
              </a:rPr>
              <a:t>Nous sommes convaincus </a:t>
            </a:r>
          </a:p>
          <a:p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que nous devons capitaliser sur les ingrédients </a:t>
            </a:r>
          </a:p>
          <a:p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qui ont fait le succès de la 1</a:t>
            </a:r>
            <a:r>
              <a:rPr lang="fr-FR" sz="3200" baseline="300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ère</a:t>
            </a:r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 campagne :</a:t>
            </a:r>
          </a:p>
          <a:p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Une comédie conviviale,  des personnages vraies, </a:t>
            </a:r>
            <a:b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un environnement dans lequel chacun peut se projeter…</a:t>
            </a:r>
          </a:p>
          <a:p>
            <a:pPr algn="ctr"/>
            <a:r>
              <a:rPr lang="fr-FR" sz="2800" b="0" i="1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3" name="Picture 4" descr="Whirlpool logo et symbole, sens, histoire, PNG, marque">
            <a:extLst>
              <a:ext uri="{FF2B5EF4-FFF2-40B4-BE49-F238E27FC236}">
                <a16:creationId xmlns:a16="http://schemas.microsoft.com/office/drawing/2014/main" id="{DBE060EE-5D52-1DE6-3EBF-1378258E7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66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CE34F39-552D-8C8C-FC5C-39BFC27FA23C}"/>
              </a:ext>
            </a:extLst>
          </p:cNvPr>
          <p:cNvSpPr/>
          <p:nvPr/>
        </p:nvSpPr>
        <p:spPr>
          <a:xfrm>
            <a:off x="0" y="1"/>
            <a:ext cx="12192000" cy="223113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6C36A9D-C697-13E1-FCA4-C0403FF267CD}"/>
              </a:ext>
            </a:extLst>
          </p:cNvPr>
          <p:cNvSpPr/>
          <p:nvPr/>
        </p:nvSpPr>
        <p:spPr>
          <a:xfrm flipV="1">
            <a:off x="2879358" y="0"/>
            <a:ext cx="6298163" cy="21460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374B70-1CFA-7224-728D-EEC2409FA415}"/>
              </a:ext>
            </a:extLst>
          </p:cNvPr>
          <p:cNvSpPr txBox="1"/>
          <p:nvPr/>
        </p:nvSpPr>
        <p:spPr>
          <a:xfrm>
            <a:off x="345905" y="515403"/>
            <a:ext cx="11062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Une exigence simple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4800" b="1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NOTORIETE  &amp;  IMAGE</a:t>
            </a:r>
            <a:endParaRPr lang="fr-FR" sz="4800" b="1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</a:endParaRPr>
          </a:p>
        </p:txBody>
      </p:sp>
      <p:pic>
        <p:nvPicPr>
          <p:cNvPr id="16" name="Picture 8" descr="fond.jpg">
            <a:extLst>
              <a:ext uri="{FF2B5EF4-FFF2-40B4-BE49-F238E27FC236}">
                <a16:creationId xmlns:a16="http://schemas.microsoft.com/office/drawing/2014/main" id="{46A456BE-70CA-A985-C7DE-C4DFB0673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2231134"/>
            <a:ext cx="12192000" cy="4626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642E3171-5948-A74A-58F3-3A4064088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6831D61-609E-C4F4-B501-A59F04C9B69A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F8E60FA7-AF89-74A4-66D0-CA0F16B4FE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21" name="Straight Connector 2">
            <a:extLst>
              <a:ext uri="{FF2B5EF4-FFF2-40B4-BE49-F238E27FC236}">
                <a16:creationId xmlns:a16="http://schemas.microsoft.com/office/drawing/2014/main" id="{9C0D5475-E614-0AFA-C262-BFFFD4CFE845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7E0A7BC7-E8E9-F496-2B61-49B9BD4874FA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">
            <a:extLst>
              <a:ext uri="{FF2B5EF4-FFF2-40B4-BE49-F238E27FC236}">
                <a16:creationId xmlns:a16="http://schemas.microsoft.com/office/drawing/2014/main" id="{99133169-D181-A963-0743-0E4BAA23F360}"/>
              </a:ext>
            </a:extLst>
          </p:cNvPr>
          <p:cNvSpPr txBox="1"/>
          <p:nvPr/>
        </p:nvSpPr>
        <p:spPr>
          <a:xfrm>
            <a:off x="733595" y="2541394"/>
            <a:ext cx="11037781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fr-FR" sz="3200" dirty="0">
                <a:latin typeface="Avenir Next LT Pro" panose="020B0504020202020204" pitchFamily="34" charset="0"/>
              </a:rPr>
            </a:br>
            <a:r>
              <a:rPr lang="fr-FR" sz="3200" b="1" spc="300" dirty="0">
                <a:latin typeface="Avenir Next LT Pro" panose="020B0504020202020204" pitchFamily="34" charset="0"/>
              </a:rPr>
              <a:t>Nous sommes convaincus </a:t>
            </a:r>
          </a:p>
          <a:p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de la nécessité de capitaliser sur l’expression</a:t>
            </a:r>
          </a:p>
          <a:p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d’une affirmation simple au cœur de la comédie</a:t>
            </a:r>
          </a:p>
          <a:p>
            <a:endParaRPr lang="fr-FR" sz="3200" dirty="0">
              <a:solidFill>
                <a:schemeClr val="tx1">
                  <a:lumMod val="90000"/>
                  <a:lumOff val="10000"/>
                </a:schemeClr>
              </a:solidFill>
              <a:latin typeface="Avenir Next LT Pro" panose="020B0504020202020204" pitchFamily="34" charset="0"/>
            </a:endParaRPr>
          </a:p>
          <a:p>
            <a:pPr algn="ctr"/>
            <a:r>
              <a:rPr lang="fr-FR" sz="2800" b="1" i="1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DARTY FAIT DES CUISINES</a:t>
            </a:r>
          </a:p>
        </p:txBody>
      </p:sp>
      <p:pic>
        <p:nvPicPr>
          <p:cNvPr id="4" name="Picture 4" descr="Whirlpool logo et symbole, sens, histoire, PNG, marque">
            <a:extLst>
              <a:ext uri="{FF2B5EF4-FFF2-40B4-BE49-F238E27FC236}">
                <a16:creationId xmlns:a16="http://schemas.microsoft.com/office/drawing/2014/main" id="{3600EC74-49BF-B8C3-7226-693148DE6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73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CE34F39-552D-8C8C-FC5C-39BFC27FA23C}"/>
              </a:ext>
            </a:extLst>
          </p:cNvPr>
          <p:cNvSpPr/>
          <p:nvPr/>
        </p:nvSpPr>
        <p:spPr>
          <a:xfrm>
            <a:off x="0" y="1"/>
            <a:ext cx="12192000" cy="2231135"/>
          </a:xfrm>
          <a:prstGeom prst="rect">
            <a:avLst/>
          </a:prstGeom>
          <a:solidFill>
            <a:srgbClr val="44546A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6C36A9D-C697-13E1-FCA4-C0403FF267CD}"/>
              </a:ext>
            </a:extLst>
          </p:cNvPr>
          <p:cNvSpPr/>
          <p:nvPr/>
        </p:nvSpPr>
        <p:spPr>
          <a:xfrm flipV="1">
            <a:off x="2879358" y="0"/>
            <a:ext cx="6298163" cy="21460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374B70-1CFA-7224-728D-EEC2409FA415}"/>
              </a:ext>
            </a:extLst>
          </p:cNvPr>
          <p:cNvSpPr txBox="1"/>
          <p:nvPr/>
        </p:nvSpPr>
        <p:spPr>
          <a:xfrm>
            <a:off x="345905" y="515403"/>
            <a:ext cx="11062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Une exigence simple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4800" b="1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NOTORIETE  &amp;  IMAGE</a:t>
            </a:r>
            <a:endParaRPr lang="fr-FR" sz="4800" b="1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</a:endParaRPr>
          </a:p>
        </p:txBody>
      </p:sp>
      <p:pic>
        <p:nvPicPr>
          <p:cNvPr id="16" name="Picture 8" descr="fond.jpg">
            <a:extLst>
              <a:ext uri="{FF2B5EF4-FFF2-40B4-BE49-F238E27FC236}">
                <a16:creationId xmlns:a16="http://schemas.microsoft.com/office/drawing/2014/main" id="{46A456BE-70CA-A985-C7DE-C4DFB0673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2231134"/>
            <a:ext cx="12192000" cy="4626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642E3171-5948-A74A-58F3-3A4064088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6831D61-609E-C4F4-B501-A59F04C9B69A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F8E60FA7-AF89-74A4-66D0-CA0F16B4FE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21" name="Straight Connector 2">
            <a:extLst>
              <a:ext uri="{FF2B5EF4-FFF2-40B4-BE49-F238E27FC236}">
                <a16:creationId xmlns:a16="http://schemas.microsoft.com/office/drawing/2014/main" id="{9C0D5475-E614-0AFA-C262-BFFFD4CFE845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7E0A7BC7-E8E9-F496-2B61-49B9BD4874FA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">
            <a:extLst>
              <a:ext uri="{FF2B5EF4-FFF2-40B4-BE49-F238E27FC236}">
                <a16:creationId xmlns:a16="http://schemas.microsoft.com/office/drawing/2014/main" id="{99133169-D181-A963-0743-0E4BAA23F360}"/>
              </a:ext>
            </a:extLst>
          </p:cNvPr>
          <p:cNvSpPr txBox="1"/>
          <p:nvPr/>
        </p:nvSpPr>
        <p:spPr>
          <a:xfrm>
            <a:off x="733595" y="2761969"/>
            <a:ext cx="1103778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fr-FR" sz="3200" dirty="0">
                <a:latin typeface="Avenir Next LT Pro" panose="020B0504020202020204" pitchFamily="34" charset="0"/>
              </a:rPr>
            </a:br>
            <a:r>
              <a:rPr lang="fr-FR" sz="3200" b="1" spc="300" dirty="0">
                <a:latin typeface="Avenir Next LT Pro" panose="020B0504020202020204" pitchFamily="34" charset="0"/>
              </a:rPr>
              <a:t>Nous sommes convaincus </a:t>
            </a:r>
          </a:p>
          <a:p>
            <a:r>
              <a:rPr lang="fr-FR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de la force d’une saga pour installer la notoriété dans la durée et créer une relation affective à la marque.</a:t>
            </a:r>
          </a:p>
          <a:p>
            <a:pPr algn="ctr"/>
            <a:r>
              <a:rPr lang="fr-FR" sz="2800" b="0" i="1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3" name="Picture 4" descr="Whirlpool logo et symbole, sens, histoire, PNG, marque">
            <a:extLst>
              <a:ext uri="{FF2B5EF4-FFF2-40B4-BE49-F238E27FC236}">
                <a16:creationId xmlns:a16="http://schemas.microsoft.com/office/drawing/2014/main" id="{ECFA3200-DD8C-23F6-AE7F-15964462B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632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fond.jpg">
            <a:extLst>
              <a:ext uri="{FF2B5EF4-FFF2-40B4-BE49-F238E27FC236}">
                <a16:creationId xmlns:a16="http://schemas.microsoft.com/office/drawing/2014/main" id="{56A586ED-5115-4482-862A-6AE2DFED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1999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573DCD-68A7-495B-AA4D-C31E3090FE29}"/>
              </a:ext>
            </a:extLst>
          </p:cNvPr>
          <p:cNvSpPr/>
          <p:nvPr/>
        </p:nvSpPr>
        <p:spPr>
          <a:xfrm>
            <a:off x="0" y="0"/>
            <a:ext cx="12192000" cy="689995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97" y="4498363"/>
            <a:ext cx="108732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Eviter la confusion et affirmer le rôle de  DARTY en tant </a:t>
            </a: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que concepteur cuisine.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75656CA8-558C-6164-9831-1465806A3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6840334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AFFIRMER</a:t>
            </a:r>
            <a:endParaRPr lang="fr-FR" sz="9600" b="1" spc="300" dirty="0">
              <a:solidFill>
                <a:schemeClr val="tx1"/>
              </a:solidFill>
              <a:latin typeface="Calvert MT Std" panose="02040504020105020204" pitchFamily="18" charset="0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A4D36EAC-56CD-AE99-BE2C-985FCD1D1A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179" y="2562187"/>
            <a:ext cx="10040826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66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Darty fait des cuisines</a:t>
            </a:r>
            <a:endParaRPr lang="fr-FR" sz="6600" b="1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7599D09-A5AB-314F-5CF8-0C8D0C10DAD4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7422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fond.jpg">
            <a:extLst>
              <a:ext uri="{FF2B5EF4-FFF2-40B4-BE49-F238E27FC236}">
                <a16:creationId xmlns:a16="http://schemas.microsoft.com/office/drawing/2014/main" id="{56A586ED-5115-4482-862A-6AE2DFED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1999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573DCD-68A7-495B-AA4D-C31E3090FE29}"/>
              </a:ext>
            </a:extLst>
          </p:cNvPr>
          <p:cNvSpPr/>
          <p:nvPr/>
        </p:nvSpPr>
        <p:spPr>
          <a:xfrm>
            <a:off x="0" y="0"/>
            <a:ext cx="12192000" cy="689995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2176" y="4189501"/>
            <a:ext cx="39920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Four vapeur Steam </a:t>
            </a:r>
            <a:r>
              <a:rPr lang="fr-FR" sz="2400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Sense</a:t>
            </a: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75656CA8-558C-6164-9831-1465806A3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0244" y="922738"/>
            <a:ext cx="7750583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VALORISER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A4D36EAC-56CD-AE99-BE2C-985FCD1D1A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878" y="2615210"/>
            <a:ext cx="1162594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Whirlpool</a:t>
            </a:r>
            <a:r>
              <a:rPr lang="fr-FR" sz="4000" dirty="0">
                <a:solidFill>
                  <a:schemeClr val="tx1"/>
                </a:solidFill>
                <a:latin typeface="Avenir Next LT Pro" panose="020B0504020202020204" pitchFamily="34" charset="0"/>
              </a:rPr>
              <a:t> en tant qu’acteur d’un quotidien plus agréable avec </a:t>
            </a:r>
            <a:r>
              <a:rPr lang="fr-FR" sz="40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2 produits iconiques </a:t>
            </a:r>
            <a:endParaRPr lang="fr-FR" sz="4000" b="1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7599D09-A5AB-314F-5CF8-0C8D0C10DAD4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2">
            <a:extLst>
              <a:ext uri="{FF2B5EF4-FFF2-40B4-BE49-F238E27FC236}">
                <a16:creationId xmlns:a16="http://schemas.microsoft.com/office/drawing/2014/main" id="{51FE9CBE-A4FA-2C6B-6661-837FDE590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2365" y="4213157"/>
            <a:ext cx="45728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Lave vaisselle </a:t>
            </a:r>
            <a:r>
              <a:rPr lang="fr-FR" sz="2400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MaxiSpace</a:t>
            </a: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3" name="Google Shape;1131;p160">
            <a:extLst>
              <a:ext uri="{FF2B5EF4-FFF2-40B4-BE49-F238E27FC236}">
                <a16:creationId xmlns:a16="http://schemas.microsoft.com/office/drawing/2014/main" id="{C5D5BB6D-1860-839F-5B7E-818B6941903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89472" y="5027468"/>
            <a:ext cx="1569633" cy="1323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132;p160">
            <a:extLst>
              <a:ext uri="{FF2B5EF4-FFF2-40B4-BE49-F238E27FC236}">
                <a16:creationId xmlns:a16="http://schemas.microsoft.com/office/drawing/2014/main" id="{9EA95F51-98CC-C7EB-DE56-47BFDFB8F32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62432" y="5027475"/>
            <a:ext cx="1598336" cy="132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491;p177">
            <a:extLst>
              <a:ext uri="{FF2B5EF4-FFF2-40B4-BE49-F238E27FC236}">
                <a16:creationId xmlns:a16="http://schemas.microsoft.com/office/drawing/2014/main" id="{8C13E181-A4F5-B260-FCA2-D3A20BF0E5CD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04589" y="4888399"/>
            <a:ext cx="1686591" cy="1601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286;p169">
            <a:extLst>
              <a:ext uri="{FF2B5EF4-FFF2-40B4-BE49-F238E27FC236}">
                <a16:creationId xmlns:a16="http://schemas.microsoft.com/office/drawing/2014/main" id="{F961819E-4961-52E3-DC05-01D3169D3254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91327" y="4888399"/>
            <a:ext cx="2375420" cy="16036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9113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E39A290-E01E-8DE7-E15C-B4640BEE2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2739" y="-11854"/>
            <a:ext cx="13817478" cy="68698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69140" y="3063759"/>
            <a:ext cx="7771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STRATEGIE CREATIVE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61" y="4542786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Straight Connector 2">
            <a:extLst>
              <a:ext uri="{FF2B5EF4-FFF2-40B4-BE49-F238E27FC236}">
                <a16:creationId xmlns:a16="http://schemas.microsoft.com/office/drawing/2014/main" id="{C2C05717-17E8-162E-DCDD-EAAE594F3EAB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4" descr="C:\Users\Antoine Jubert\Documents\PRES LNB\logo LNB.jpg">
            <a:extLst>
              <a:ext uri="{FF2B5EF4-FFF2-40B4-BE49-F238E27FC236}">
                <a16:creationId xmlns:a16="http://schemas.microsoft.com/office/drawing/2014/main" id="{58FBBF27-AD07-70DD-9BB2-A2D418EAB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22F4A785-6D24-6442-1765-8F8CA6CA8B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30" name="Straight Connector 2">
            <a:extLst>
              <a:ext uri="{FF2B5EF4-FFF2-40B4-BE49-F238E27FC236}">
                <a16:creationId xmlns:a16="http://schemas.microsoft.com/office/drawing/2014/main" id="{D2DD01AC-81E5-2A5E-CA85-E147F32BEE0C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Whirlpool logo et symbole, sens, histoire, PNG, marque">
            <a:extLst>
              <a:ext uri="{FF2B5EF4-FFF2-40B4-BE49-F238E27FC236}">
                <a16:creationId xmlns:a16="http://schemas.microsoft.com/office/drawing/2014/main" id="{383A5F46-C812-9CD4-8748-335014A02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291" y="6233850"/>
            <a:ext cx="972016" cy="6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492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D8AF041-5A16-FA36-B181-6E190F4D570B}"/>
              </a:ext>
            </a:extLst>
          </p:cNvPr>
          <p:cNvSpPr/>
          <p:nvPr/>
        </p:nvSpPr>
        <p:spPr>
          <a:xfrm>
            <a:off x="0" y="-20980"/>
            <a:ext cx="12192000" cy="6899959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76CCBBB-E9E7-D2EE-04B8-C57B0E57B10E}"/>
              </a:ext>
            </a:extLst>
          </p:cNvPr>
          <p:cNvSpPr txBox="1"/>
          <p:nvPr/>
        </p:nvSpPr>
        <p:spPr>
          <a:xfrm>
            <a:off x="2142309" y="2767279"/>
            <a:ext cx="76803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altLang="fr-FR" sz="3200" dirty="0">
                <a:solidFill>
                  <a:schemeClr val="bg1"/>
                </a:solidFill>
                <a:latin typeface="Avenir Next LT Pro" panose="020B0504020202020204" pitchFamily="34" charset="0"/>
                <a:sym typeface="Wingdings" panose="05000000000000000000" pitchFamily="2" charset="2"/>
              </a:rPr>
              <a:t>La création d’une saga autour </a:t>
            </a:r>
          </a:p>
          <a:p>
            <a:pPr algn="ctr"/>
            <a:r>
              <a:rPr lang="fr-FR" altLang="fr-FR" sz="4800" b="1" dirty="0">
                <a:solidFill>
                  <a:schemeClr val="bg1"/>
                </a:solidFill>
                <a:latin typeface="Calvert MT Std" panose="02040504020105020204" pitchFamily="18" charset="0"/>
                <a:sym typeface="Wingdings" panose="05000000000000000000" pitchFamily="2" charset="2"/>
              </a:rPr>
              <a:t>D’UNE COMEDIE VRAIE</a:t>
            </a:r>
            <a:endParaRPr lang="fr-FR" altLang="fr-FR" sz="4800" dirty="0">
              <a:solidFill>
                <a:schemeClr val="bg1"/>
              </a:solidFill>
              <a:latin typeface="Calvert MT Std" panose="02040504020105020204" pitchFamily="18" charset="0"/>
              <a:sym typeface="Wingdings" panose="05000000000000000000" pitchFamily="2" charset="2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D160EBB-B824-F477-C9AA-592606FE0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08" y="827135"/>
            <a:ext cx="22078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Nos PARTIS PRIS</a:t>
            </a:r>
          </a:p>
        </p:txBody>
      </p:sp>
    </p:spTree>
    <p:extLst>
      <p:ext uri="{BB962C8B-B14F-4D97-AF65-F5344CB8AC3E}">
        <p14:creationId xmlns:p14="http://schemas.microsoft.com/office/powerpoint/2010/main" val="3725679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D8AF041-5A16-FA36-B181-6E190F4D570B}"/>
              </a:ext>
            </a:extLst>
          </p:cNvPr>
          <p:cNvSpPr/>
          <p:nvPr/>
        </p:nvSpPr>
        <p:spPr>
          <a:xfrm>
            <a:off x="0" y="-20980"/>
            <a:ext cx="12192000" cy="6899959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6D4A944F-D74E-FAD1-4496-D785527E6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08" y="827135"/>
            <a:ext cx="22078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Nos PARTIS PRIS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ED8FAEF-2492-7F93-0C27-0005EFEDB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803" y="1592184"/>
            <a:ext cx="9294070" cy="471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13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arty Concepteur Cuisine X Electrolux - YouTube">
            <a:extLst>
              <a:ext uri="{FF2B5EF4-FFF2-40B4-BE49-F238E27FC236}">
                <a16:creationId xmlns:a16="http://schemas.microsoft.com/office/drawing/2014/main" id="{25F75A4D-ACD9-76F0-9280-E3B25E7E9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51233" y="3075057"/>
            <a:ext cx="53310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  <a:p>
            <a:pPr algn="ctr"/>
            <a:r>
              <a:rPr lang="en-US" sz="4000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Proposition de scripts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61" y="4542786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773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fond.jpg">
            <a:extLst>
              <a:ext uri="{FF2B5EF4-FFF2-40B4-BE49-F238E27FC236}">
                <a16:creationId xmlns:a16="http://schemas.microsoft.com/office/drawing/2014/main" id="{6EB01AB4-6D53-064A-D0CF-D7FE320A4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Antoine Jubert\Documents\PRES LNB\logo LNB.jpg">
            <a:extLst>
              <a:ext uri="{FF2B5EF4-FFF2-40B4-BE49-F238E27FC236}">
                <a16:creationId xmlns:a16="http://schemas.microsoft.com/office/drawing/2014/main" id="{F9077C2B-25CD-BA51-8566-AB39BED69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C54ECB1-E9BF-8EE5-7205-87CD86B005FF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A2FF3C7B-826D-01DA-06F7-2697949776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11" name="Straight Connector 2">
            <a:extLst>
              <a:ext uri="{FF2B5EF4-FFF2-40B4-BE49-F238E27FC236}">
                <a16:creationId xmlns:a16="http://schemas.microsoft.com/office/drawing/2014/main" id="{6B583EE8-9974-BB3B-742C-0646A506E9EA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21A0E67-54FF-5E94-7841-234B5C653E39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>
            <a:extLst>
              <a:ext uri="{FF2B5EF4-FFF2-40B4-BE49-F238E27FC236}">
                <a16:creationId xmlns:a16="http://schemas.microsoft.com/office/drawing/2014/main" id="{1D160EBB-B824-F477-C9AA-592606FE0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08" y="2967335"/>
            <a:ext cx="57070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chemeClr val="tx1"/>
                </a:solidFill>
                <a:latin typeface="Calvert MT Std" panose="02040504020105020204" pitchFamily="18" charset="0"/>
              </a:rPr>
              <a:t>SCRIPT 1 </a:t>
            </a:r>
            <a:r>
              <a:rPr lang="fr-FR" sz="3200" b="1" dirty="0">
                <a:solidFill>
                  <a:schemeClr val="tx1"/>
                </a:solidFill>
                <a:latin typeface="Calvert MT Std" panose="02040504020105020204" pitchFamily="18" charset="0"/>
              </a:rPr>
              <a:t> </a:t>
            </a:r>
            <a:r>
              <a:rPr lang="fr-FR" sz="3200" b="1" dirty="0" err="1">
                <a:solidFill>
                  <a:schemeClr val="tx1"/>
                </a:solidFill>
                <a:latin typeface="Calvert MT Std" panose="02040504020105020204" pitchFamily="18" charset="0"/>
              </a:rPr>
              <a:t>A-La</a:t>
            </a:r>
            <a:r>
              <a:rPr lang="fr-FR" sz="3200" b="1" dirty="0">
                <a:solidFill>
                  <a:schemeClr val="tx1"/>
                </a:solidFill>
                <a:latin typeface="Calvert MT Std" panose="02040504020105020204" pitchFamily="18" charset="0"/>
              </a:rPr>
              <a:t> petite cachotière</a:t>
            </a:r>
          </a:p>
        </p:txBody>
      </p: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DC3ADC79-8CE2-13A3-7EE1-E95222DAB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102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irlpool : nouveautés et innovations cuisine - Côté Maison">
            <a:extLst>
              <a:ext uri="{FF2B5EF4-FFF2-40B4-BE49-F238E27FC236}">
                <a16:creationId xmlns:a16="http://schemas.microsoft.com/office/drawing/2014/main" id="{19628481-56E2-9450-1EE3-86AF7C9F8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-83574"/>
            <a:ext cx="12192000" cy="6941574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05675" y="2518139"/>
            <a:ext cx="44507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BRIEF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D2C801-D5EF-9445-8DD0-974D1A487DBB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C:\Users\Antoine Jubert\Documents\PRES LNB\logo LNB.jpg">
            <a:extLst>
              <a:ext uri="{FF2B5EF4-FFF2-40B4-BE49-F238E27FC236}">
                <a16:creationId xmlns:a16="http://schemas.microsoft.com/office/drawing/2014/main" id="{9B5BF026-808E-485B-9DC2-458FB034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3AB0F3-0178-398E-B040-FB5A25D81E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12" name="Straight Connector 2">
            <a:extLst>
              <a:ext uri="{FF2B5EF4-FFF2-40B4-BE49-F238E27FC236}">
                <a16:creationId xmlns:a16="http://schemas.microsoft.com/office/drawing/2014/main" id="{83700D43-AA3B-F237-DA12-38D2E808CB85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1293C500-F3B3-31CC-636B-6CA622301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291" y="6233850"/>
            <a:ext cx="972016" cy="6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29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A9C84AD-20FB-1E05-9D69-06011C90A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59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12E153E-2801-268E-DD0F-38D78F428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58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fond.jpg">
            <a:extLst>
              <a:ext uri="{FF2B5EF4-FFF2-40B4-BE49-F238E27FC236}">
                <a16:creationId xmlns:a16="http://schemas.microsoft.com/office/drawing/2014/main" id="{6EB01AB4-6D53-064A-D0CF-D7FE320A4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Antoine Jubert\Documents\PRES LNB\logo LNB.jpg">
            <a:extLst>
              <a:ext uri="{FF2B5EF4-FFF2-40B4-BE49-F238E27FC236}">
                <a16:creationId xmlns:a16="http://schemas.microsoft.com/office/drawing/2014/main" id="{F9077C2B-25CD-BA51-8566-AB39BED69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C54ECB1-E9BF-8EE5-7205-87CD86B005FF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A2FF3C7B-826D-01DA-06F7-2697949776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11" name="Straight Connector 2">
            <a:extLst>
              <a:ext uri="{FF2B5EF4-FFF2-40B4-BE49-F238E27FC236}">
                <a16:creationId xmlns:a16="http://schemas.microsoft.com/office/drawing/2014/main" id="{6B583EE8-9974-BB3B-742C-0646A506E9EA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21A0E67-54FF-5E94-7841-234B5C653E39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>
            <a:extLst>
              <a:ext uri="{FF2B5EF4-FFF2-40B4-BE49-F238E27FC236}">
                <a16:creationId xmlns:a16="http://schemas.microsoft.com/office/drawing/2014/main" id="{1D160EBB-B824-F477-C9AA-592606FE0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08" y="2967335"/>
            <a:ext cx="42466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chemeClr val="tx1"/>
                </a:solidFill>
                <a:latin typeface="Calvert MT Std" panose="02040504020105020204" pitchFamily="18" charset="0"/>
              </a:rPr>
              <a:t>SCRIPT 2 </a:t>
            </a:r>
            <a:r>
              <a:rPr lang="fr-FR" sz="3200" b="1" dirty="0">
                <a:solidFill>
                  <a:schemeClr val="tx1"/>
                </a:solidFill>
                <a:latin typeface="Calvert MT Std" panose="02040504020105020204" pitchFamily="18" charset="0"/>
              </a:rPr>
              <a:t> </a:t>
            </a:r>
            <a:r>
              <a:rPr lang="fr-FR" sz="3200" b="1" dirty="0" err="1">
                <a:solidFill>
                  <a:schemeClr val="tx1"/>
                </a:solidFill>
                <a:latin typeface="Calvert MT Std" panose="02040504020105020204" pitchFamily="18" charset="0"/>
              </a:rPr>
              <a:t>B-La</a:t>
            </a:r>
            <a:r>
              <a:rPr lang="fr-FR" sz="3200" b="1" dirty="0">
                <a:solidFill>
                  <a:schemeClr val="tx1"/>
                </a:solidFill>
                <a:latin typeface="Calvert MT Std" panose="02040504020105020204" pitchFamily="18" charset="0"/>
              </a:rPr>
              <a:t> rencontre</a:t>
            </a:r>
          </a:p>
        </p:txBody>
      </p: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DC3ADC79-8CE2-13A3-7EE1-E95222DAB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853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95C9247-D085-078C-1F59-C5AC3DC07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48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8D9F3AF-2EFA-AF6F-E77F-1F86F69E3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49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fond.jpg">
            <a:extLst>
              <a:ext uri="{FF2B5EF4-FFF2-40B4-BE49-F238E27FC236}">
                <a16:creationId xmlns:a16="http://schemas.microsoft.com/office/drawing/2014/main" id="{6EB01AB4-6D53-064A-D0CF-D7FE320A4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Antoine Jubert\Documents\PRES LNB\logo LNB.jpg">
            <a:extLst>
              <a:ext uri="{FF2B5EF4-FFF2-40B4-BE49-F238E27FC236}">
                <a16:creationId xmlns:a16="http://schemas.microsoft.com/office/drawing/2014/main" id="{F9077C2B-25CD-BA51-8566-AB39BED69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C54ECB1-E9BF-8EE5-7205-87CD86B005FF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A2FF3C7B-826D-01DA-06F7-2697949776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11" name="Straight Connector 2">
            <a:extLst>
              <a:ext uri="{FF2B5EF4-FFF2-40B4-BE49-F238E27FC236}">
                <a16:creationId xmlns:a16="http://schemas.microsoft.com/office/drawing/2014/main" id="{6B583EE8-9974-BB3B-742C-0646A506E9EA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21A0E67-54FF-5E94-7841-234B5C653E39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>
            <a:extLst>
              <a:ext uri="{FF2B5EF4-FFF2-40B4-BE49-F238E27FC236}">
                <a16:creationId xmlns:a16="http://schemas.microsoft.com/office/drawing/2014/main" id="{1D160EBB-B824-F477-C9AA-592606FE0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08" y="2967335"/>
            <a:ext cx="610936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chemeClr val="tx1"/>
                </a:solidFill>
                <a:latin typeface="Calvert MT Std" panose="02040504020105020204" pitchFamily="18" charset="0"/>
              </a:rPr>
              <a:t>SCRIPT 3 </a:t>
            </a:r>
            <a:r>
              <a:rPr lang="fr-FR" sz="3200" b="1" dirty="0">
                <a:solidFill>
                  <a:schemeClr val="tx1"/>
                </a:solidFill>
                <a:latin typeface="Calvert MT Std" panose="02040504020105020204" pitchFamily="18" charset="0"/>
              </a:rPr>
              <a:t> B-Chaud dans la cuisine</a:t>
            </a:r>
          </a:p>
        </p:txBody>
      </p: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DC3ADC79-8CE2-13A3-7EE1-E95222DAB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8483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94FBFA1-2ED9-6225-DA99-99D4B096B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622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6813AAC-4C7F-0D87-B4D9-5DBDC27C1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2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fond.jpg">
            <a:extLst>
              <a:ext uri="{FF2B5EF4-FFF2-40B4-BE49-F238E27FC236}">
                <a16:creationId xmlns:a16="http://schemas.microsoft.com/office/drawing/2014/main" id="{6EB01AB4-6D53-064A-D0CF-D7FE320A4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Antoine Jubert\Documents\PRES LNB\logo LNB.jpg">
            <a:extLst>
              <a:ext uri="{FF2B5EF4-FFF2-40B4-BE49-F238E27FC236}">
                <a16:creationId xmlns:a16="http://schemas.microsoft.com/office/drawing/2014/main" id="{F9077C2B-25CD-BA51-8566-AB39BED69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C54ECB1-E9BF-8EE5-7205-87CD86B005FF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A2FF3C7B-826D-01DA-06F7-2697949776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11" name="Straight Connector 2">
            <a:extLst>
              <a:ext uri="{FF2B5EF4-FFF2-40B4-BE49-F238E27FC236}">
                <a16:creationId xmlns:a16="http://schemas.microsoft.com/office/drawing/2014/main" id="{6B583EE8-9974-BB3B-742C-0646A506E9EA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21A0E67-54FF-5E94-7841-234B5C653E39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>
            <a:extLst>
              <a:ext uri="{FF2B5EF4-FFF2-40B4-BE49-F238E27FC236}">
                <a16:creationId xmlns:a16="http://schemas.microsoft.com/office/drawing/2014/main" id="{1D160EBB-B824-F477-C9AA-592606FE0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08" y="2967335"/>
            <a:ext cx="45817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chemeClr val="tx1"/>
                </a:solidFill>
                <a:latin typeface="Calvert MT Std" panose="02040504020105020204" pitchFamily="18" charset="0"/>
              </a:rPr>
              <a:t>SCRIPT 4 </a:t>
            </a:r>
            <a:r>
              <a:rPr lang="fr-FR" sz="3200" b="1" dirty="0">
                <a:solidFill>
                  <a:schemeClr val="tx1"/>
                </a:solidFill>
                <a:latin typeface="Calvert MT Std" panose="02040504020105020204" pitchFamily="18" charset="0"/>
              </a:rPr>
              <a:t> </a:t>
            </a:r>
            <a:r>
              <a:rPr lang="fr-FR" sz="3200" b="1" dirty="0" err="1">
                <a:solidFill>
                  <a:schemeClr val="tx1"/>
                </a:solidFill>
                <a:latin typeface="Calvert MT Std" panose="02040504020105020204" pitchFamily="18" charset="0"/>
              </a:rPr>
              <a:t>C-L’anniversaire</a:t>
            </a:r>
            <a:endParaRPr lang="fr-FR" sz="3200" b="1" dirty="0">
              <a:solidFill>
                <a:schemeClr val="tx1"/>
              </a:solidFill>
              <a:latin typeface="Calvert MT Std" panose="02040504020105020204" pitchFamily="18" charset="0"/>
            </a:endParaRPr>
          </a:p>
        </p:txBody>
      </p: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DC3ADC79-8CE2-13A3-7EE1-E95222DAB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5723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AD6502D7-BF8D-7FD9-7700-C51B7162D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94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fond.jpg">
            <a:extLst>
              <a:ext uri="{FF2B5EF4-FFF2-40B4-BE49-F238E27FC236}">
                <a16:creationId xmlns:a16="http://schemas.microsoft.com/office/drawing/2014/main" id="{56A586ED-5115-4482-862A-6AE2DFED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500697" y="2305920"/>
            <a:ext cx="1063600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Concevoir un film pub émergeant,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incarne les promesses de 2 marques très complémentaires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Calvert MT Std" panose="02040504020105020204" pitchFamily="18" charset="0"/>
                <a:cs typeface="Calibri Light" panose="020F0302020204030204" pitchFamily="34" charset="0"/>
              </a:rPr>
              <a:t>DARTY Concepteur Cuisine : Mobilier</a:t>
            </a:r>
          </a:p>
          <a:p>
            <a:pPr algn="ctr"/>
            <a:r>
              <a:rPr lang="fr-FR" sz="2800" b="1" dirty="0">
                <a:latin typeface="Calvert MT Std" panose="02040504020105020204" pitchFamily="18" charset="0"/>
                <a:cs typeface="Calibri Light" panose="020F0302020204030204" pitchFamily="34" charset="0"/>
              </a:rPr>
              <a:t>WHIRLPOOL : Electroménager</a:t>
            </a:r>
          </a:p>
          <a:p>
            <a:pPr algn="ctr"/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r>
              <a:rPr lang="fr-FR" sz="1800" dirty="0">
                <a:latin typeface="Avenir Next LT Pro" panose="020B0504020202020204" pitchFamily="34" charset="0"/>
              </a:rPr>
              <a:t>Ces deux marques s’associent afin de créer un nouveau film accompagné d’un dispositif TV puissant</a:t>
            </a:r>
            <a:r>
              <a:rPr lang="fr-FR" dirty="0">
                <a:latin typeface="Avenir Next LT Pro" panose="020B0504020202020204" pitchFamily="34" charset="0"/>
              </a:rPr>
              <a:t>. </a:t>
            </a: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8" name="Picture 4" descr="C:\Users\Antoine Jubert\Documents\PRES LNB\logo LNB.jpg">
            <a:extLst>
              <a:ext uri="{FF2B5EF4-FFF2-40B4-BE49-F238E27FC236}">
                <a16:creationId xmlns:a16="http://schemas.microsoft.com/office/drawing/2014/main" id="{0F8B673B-A999-4E59-AA5B-4DFDD5ED2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3470651-8C54-480F-9C50-656DF67009D1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 20">
            <a:extLst>
              <a:ext uri="{FF2B5EF4-FFF2-40B4-BE49-F238E27FC236}">
                <a16:creationId xmlns:a16="http://schemas.microsoft.com/office/drawing/2014/main" id="{D6481AAA-E00E-F263-4A27-2B819835BE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D38AA93B-6462-D266-79F0-26381A415162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E947CC73-2CA0-46DE-BC48-5498FA96D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4D478765-410F-49CD-1619-D6150654D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15" y="0"/>
            <a:ext cx="970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5261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A9C84AD-20FB-1E05-9D69-06011C90A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174" y="176981"/>
            <a:ext cx="4063706" cy="287101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810DD8A-9A87-12B2-5EBA-BCE0A35D2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294" y="176981"/>
            <a:ext cx="4063706" cy="287101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81B6F10-25A1-F3C8-5DA2-571459326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7863" y="3605981"/>
            <a:ext cx="4101017" cy="289737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BCDC31F-6536-89F9-6D37-9DF0905E3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5292" y="3605981"/>
            <a:ext cx="4063707" cy="287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674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fond.jpg">
            <a:extLst>
              <a:ext uri="{FF2B5EF4-FFF2-40B4-BE49-F238E27FC236}">
                <a16:creationId xmlns:a16="http://schemas.microsoft.com/office/drawing/2014/main" id="{56A586ED-5115-4482-862A-6AE2DFED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9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08" y="827135"/>
            <a:ext cx="346280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Un PLANNING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5F9ED2-321F-49A0-A5BF-70E9763A107F}"/>
              </a:ext>
            </a:extLst>
          </p:cNvPr>
          <p:cNvSpPr txBox="1"/>
          <p:nvPr/>
        </p:nvSpPr>
        <p:spPr>
          <a:xfrm>
            <a:off x="564968" y="1440018"/>
            <a:ext cx="110620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Validation principe script :		14 avril</a:t>
            </a:r>
          </a:p>
          <a:p>
            <a:pPr lvl="0"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Pré production, casting &amp; repérage : 	17 avril au 5 mai</a:t>
            </a:r>
          </a:p>
          <a:p>
            <a:pPr lvl="0"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PPM : 					Mardi 9 mai</a:t>
            </a:r>
          </a:p>
          <a:p>
            <a:pPr lvl="0"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Tournage : 				16 mai</a:t>
            </a:r>
          </a:p>
          <a:p>
            <a:pPr lvl="0"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Post production : 			17 mai au 2 juin</a:t>
            </a:r>
          </a:p>
          <a:p>
            <a:pPr lvl="0"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Diffusion film				Septembre</a:t>
            </a:r>
          </a:p>
        </p:txBody>
      </p:sp>
      <p:pic>
        <p:nvPicPr>
          <p:cNvPr id="11" name="Picture 4" descr="C:\Users\Antoine Jubert\Documents\PRES LNB\logo LNB.jpg">
            <a:extLst>
              <a:ext uri="{FF2B5EF4-FFF2-40B4-BE49-F238E27FC236}">
                <a16:creationId xmlns:a16="http://schemas.microsoft.com/office/drawing/2014/main" id="{3C905912-D693-8DA3-0B1C-9C9C76E03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3C23AC20-FCE4-A804-4CC1-49646FB40C32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FF0CB684-9F31-3061-B060-9AA1269410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15" name="Straight Connector 2">
            <a:extLst>
              <a:ext uri="{FF2B5EF4-FFF2-40B4-BE49-F238E27FC236}">
                <a16:creationId xmlns:a16="http://schemas.microsoft.com/office/drawing/2014/main" id="{AD6B6A9A-AF5A-A926-3321-1957B2DE4F89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247F5B2B-EEBD-E82E-7749-8A90253A73C2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6CE4BE60-3F6F-393A-C2E6-C5CFF0A4A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279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fond.jpg">
            <a:extLst>
              <a:ext uri="{FF2B5EF4-FFF2-40B4-BE49-F238E27FC236}">
                <a16:creationId xmlns:a16="http://schemas.microsoft.com/office/drawing/2014/main" id="{56A586ED-5115-4482-862A-6AE2DFED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7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83" y="745739"/>
            <a:ext cx="741440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solidFill>
                  <a:schemeClr val="tx1"/>
                </a:solidFill>
                <a:latin typeface="Avenir Next LT Pro" panose="020B0504020202020204" pitchFamily="34" charset="0"/>
              </a:rPr>
              <a:t>Darty Concepteur Cuisine </a:t>
            </a:r>
            <a:r>
              <a:rPr lang="fr-FR" sz="32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aujourd’hui</a:t>
            </a:r>
          </a:p>
        </p:txBody>
      </p:sp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2D44EECD-91C8-3B1D-3B71-AAF930691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03360ACB-6D99-D89B-6166-210BA184F962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7C122186-383B-1D4C-F711-6E06D1EB07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15" name="Straight Connector 2">
            <a:extLst>
              <a:ext uri="{FF2B5EF4-FFF2-40B4-BE49-F238E27FC236}">
                <a16:creationId xmlns:a16="http://schemas.microsoft.com/office/drawing/2014/main" id="{EF3B4498-E002-AD7D-5236-7AA67E007BF5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F8138261-976A-770A-AE4A-DE074E7963FC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11D804E6-400E-A364-2D1B-047B79C82EC6}"/>
              </a:ext>
            </a:extLst>
          </p:cNvPr>
          <p:cNvSpPr/>
          <p:nvPr/>
        </p:nvSpPr>
        <p:spPr>
          <a:xfrm>
            <a:off x="7758191" y="3846458"/>
            <a:ext cx="3292430" cy="217410"/>
          </a:xfrm>
          <a:prstGeom prst="rect">
            <a:avLst/>
          </a:prstGeom>
          <a:solidFill>
            <a:srgbClr val="E7A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67AC810-8C62-3CA7-82EA-3A64C83B3E5D}"/>
              </a:ext>
            </a:extLst>
          </p:cNvPr>
          <p:cNvSpPr/>
          <p:nvPr/>
        </p:nvSpPr>
        <p:spPr>
          <a:xfrm>
            <a:off x="821795" y="4344694"/>
            <a:ext cx="10845821" cy="271053"/>
          </a:xfrm>
          <a:prstGeom prst="rect">
            <a:avLst/>
          </a:prstGeom>
          <a:solidFill>
            <a:srgbClr val="E7A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9E32F98-BB3E-B38B-AEBC-B3A2707E49F4}"/>
              </a:ext>
            </a:extLst>
          </p:cNvPr>
          <p:cNvSpPr/>
          <p:nvPr/>
        </p:nvSpPr>
        <p:spPr>
          <a:xfrm>
            <a:off x="3034254" y="3274561"/>
            <a:ext cx="6401576" cy="178758"/>
          </a:xfrm>
          <a:prstGeom prst="rect">
            <a:avLst/>
          </a:prstGeom>
          <a:solidFill>
            <a:srgbClr val="E7A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11567DB3-A312-8174-87A8-CB631BF29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383" y="2664012"/>
            <a:ext cx="11481435" cy="172466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fr-FR" dirty="0">
                <a:latin typeface="Calvert MT Std" panose="02040504020105020204" pitchFamily="18" charset="0"/>
              </a:rPr>
              <a:t>Darty Concepteur Cuisine</a:t>
            </a:r>
            <a:br>
              <a:rPr lang="en-US" altLang="fr-FR" b="1" dirty="0">
                <a:latin typeface="Calvert MT Std" panose="02040504020105020204" pitchFamily="18" charset="0"/>
              </a:rPr>
            </a:br>
            <a:r>
              <a:rPr lang="en-US" altLang="fr-FR" b="1" dirty="0">
                <a:latin typeface="Calvert MT Std" panose="02040504020105020204" pitchFamily="18" charset="0"/>
              </a:rPr>
              <a:t>Le cuisiniste de confiance</a:t>
            </a:r>
            <a:br>
              <a:rPr lang="en-US" altLang="fr-FR" b="1" dirty="0">
                <a:latin typeface="Calvert MT Std" panose="02040504020105020204" pitchFamily="18" charset="0"/>
              </a:rPr>
            </a:br>
            <a:r>
              <a:rPr lang="en-US" altLang="fr-FR" b="1" dirty="0">
                <a:latin typeface="Calvert MT Std" panose="02040504020105020204" pitchFamily="18" charset="0"/>
              </a:rPr>
              <a:t>qui propose </a:t>
            </a:r>
            <a:r>
              <a:rPr lang="en-US" altLang="fr-FR" b="1" dirty="0" err="1">
                <a:latin typeface="Calvert MT Std" panose="02040504020105020204" pitchFamily="18" charset="0"/>
              </a:rPr>
              <a:t>l’un</a:t>
            </a:r>
            <a:r>
              <a:rPr lang="en-US" altLang="fr-FR" b="1" dirty="0">
                <a:latin typeface="Calvert MT Std" panose="02040504020105020204" pitchFamily="18" charset="0"/>
              </a:rPr>
              <a:t> des plus grands choix </a:t>
            </a:r>
            <a:br>
              <a:rPr lang="en-US" altLang="fr-FR" b="1" dirty="0">
                <a:latin typeface="Calvert MT Std" panose="02040504020105020204" pitchFamily="18" charset="0"/>
              </a:rPr>
            </a:br>
            <a:r>
              <a:rPr lang="en-US" altLang="fr-FR" b="1" dirty="0">
                <a:latin typeface="Calvert MT Std" panose="02040504020105020204" pitchFamily="18" charset="0"/>
              </a:rPr>
              <a:t>de cuisine et le </a:t>
            </a:r>
            <a:r>
              <a:rPr lang="en-US" altLang="fr-FR" b="1" dirty="0" err="1">
                <a:latin typeface="Calvert MT Std" panose="02040504020105020204" pitchFamily="18" charset="0"/>
              </a:rPr>
              <a:t>meilleur</a:t>
            </a:r>
            <a:r>
              <a:rPr lang="en-US" altLang="fr-FR" b="1" dirty="0">
                <a:latin typeface="Calvert MT Std" panose="02040504020105020204" pitchFamily="18" charset="0"/>
              </a:rPr>
              <a:t> de </a:t>
            </a:r>
            <a:r>
              <a:rPr lang="en-US" altLang="fr-FR" b="1" dirty="0" err="1">
                <a:latin typeface="Calvert MT Std" panose="02040504020105020204" pitchFamily="18" charset="0"/>
              </a:rPr>
              <a:t>l’électroménager</a:t>
            </a:r>
            <a:r>
              <a:rPr lang="en-US" altLang="fr-FR" b="1" dirty="0">
                <a:latin typeface="Calvert MT Std" panose="02040504020105020204" pitchFamily="18" charset="0"/>
              </a:rPr>
              <a:t> </a:t>
            </a:r>
            <a:endParaRPr lang="fr-FR" altLang="fr-FR" b="1" dirty="0">
              <a:latin typeface="Calvert MT Std" panose="02040504020105020204" pitchFamily="18" charset="0"/>
            </a:endParaRPr>
          </a:p>
        </p:txBody>
      </p: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E5A86097-B24D-7486-3B6B-F54C12860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049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fond.jpg">
            <a:extLst>
              <a:ext uri="{FF2B5EF4-FFF2-40B4-BE49-F238E27FC236}">
                <a16:creationId xmlns:a16="http://schemas.microsoft.com/office/drawing/2014/main" id="{56A586ED-5115-4482-862A-6AE2DFED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7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E10F125-9F42-8BA3-B255-623CBCBF417D}"/>
              </a:ext>
            </a:extLst>
          </p:cNvPr>
          <p:cNvSpPr/>
          <p:nvPr/>
        </p:nvSpPr>
        <p:spPr>
          <a:xfrm>
            <a:off x="2513202" y="3586184"/>
            <a:ext cx="7090474" cy="234576"/>
          </a:xfrm>
          <a:prstGeom prst="rect">
            <a:avLst/>
          </a:prstGeom>
          <a:solidFill>
            <a:srgbClr val="E7A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83" y="721388"/>
            <a:ext cx="524752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Whirlpool </a:t>
            </a:r>
            <a:r>
              <a:rPr lang="fr-FR" sz="32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aujourd’hui</a:t>
            </a:r>
          </a:p>
        </p:txBody>
      </p:sp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2D44EECD-91C8-3B1D-3B71-AAF930691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03360ACB-6D99-D89B-6166-210BA184F962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7C122186-383B-1D4C-F711-6E06D1EB07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15" name="Straight Connector 2">
            <a:extLst>
              <a:ext uri="{FF2B5EF4-FFF2-40B4-BE49-F238E27FC236}">
                <a16:creationId xmlns:a16="http://schemas.microsoft.com/office/drawing/2014/main" id="{EF3B4498-E002-AD7D-5236-7AA67E007BF5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F8138261-976A-770A-AE4A-DE074E7963FC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FCBEFEC-A1BE-639D-DA58-9C3DBCAC1DFA}"/>
              </a:ext>
            </a:extLst>
          </p:cNvPr>
          <p:cNvSpPr/>
          <p:nvPr/>
        </p:nvSpPr>
        <p:spPr>
          <a:xfrm>
            <a:off x="3294658" y="3072828"/>
            <a:ext cx="5528784" cy="234576"/>
          </a:xfrm>
          <a:prstGeom prst="rect">
            <a:avLst/>
          </a:prstGeom>
          <a:solidFill>
            <a:srgbClr val="E7A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E561FE4A-834D-CB8A-78CA-7DB073C7E826}"/>
              </a:ext>
            </a:extLst>
          </p:cNvPr>
          <p:cNvSpPr txBox="1">
            <a:spLocks/>
          </p:cNvSpPr>
          <p:nvPr/>
        </p:nvSpPr>
        <p:spPr>
          <a:xfrm>
            <a:off x="355282" y="2745169"/>
            <a:ext cx="11481435" cy="1724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b="1" dirty="0">
                <a:latin typeface="Avenir Next LT Pro" panose="020B0504020202020204" pitchFamily="34" charset="0"/>
              </a:rPr>
              <a:t>Cultiver le bien-être &amp; </a:t>
            </a:r>
          </a:p>
          <a:p>
            <a:pPr algn="ctr">
              <a:defRPr/>
            </a:pPr>
            <a:r>
              <a:rPr lang="fr-FR" b="1" dirty="0">
                <a:latin typeface="Avenir Next LT Pro" panose="020B0504020202020204" pitchFamily="34" charset="0"/>
              </a:rPr>
              <a:t>améliorer la vie au quotidien</a:t>
            </a:r>
          </a:p>
          <a:p>
            <a:pPr algn="ctr">
              <a:defRPr/>
            </a:pPr>
            <a:r>
              <a:rPr lang="fr-FR" dirty="0">
                <a:latin typeface="Avenir Next LT Pro" panose="020B0504020202020204" pitchFamily="34" charset="0"/>
              </a:rPr>
              <a:t> 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pic>
        <p:nvPicPr>
          <p:cNvPr id="4" name="Picture 4" descr="Whirlpool logo et symbole, sens, histoire, PNG, marque">
            <a:extLst>
              <a:ext uri="{FF2B5EF4-FFF2-40B4-BE49-F238E27FC236}">
                <a16:creationId xmlns:a16="http://schemas.microsoft.com/office/drawing/2014/main" id="{E942025A-4887-7367-C5BD-4A95D0340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11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arty Concepteur Cuisine - Et la cuisine, c'est qui ? - Packshotmag">
            <a:extLst>
              <a:ext uri="{FF2B5EF4-FFF2-40B4-BE49-F238E27FC236}">
                <a16:creationId xmlns:a16="http://schemas.microsoft.com/office/drawing/2014/main" id="{E2CAFADA-895C-4AEE-6BDB-E04E88368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308" y="0"/>
            <a:ext cx="125493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CHALLENGES STRATEGIQUES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Connector 2">
            <a:extLst>
              <a:ext uri="{FF2B5EF4-FFF2-40B4-BE49-F238E27FC236}">
                <a16:creationId xmlns:a16="http://schemas.microsoft.com/office/drawing/2014/main" id="{A4C868A0-7372-0AB9-BEFA-E19E75DBA111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18B13E51-E958-B248-6000-06D272F40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A3D8FE6-19AC-62A5-E336-8DE09135FA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20" name="Straight Connector 2">
            <a:extLst>
              <a:ext uri="{FF2B5EF4-FFF2-40B4-BE49-F238E27FC236}">
                <a16:creationId xmlns:a16="http://schemas.microsoft.com/office/drawing/2014/main" id="{5D126C92-6803-B9DA-7590-D2EC33E3A787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4" descr="Whirlpool logo et symbole, sens, histoire, PNG, marque">
            <a:extLst>
              <a:ext uri="{FF2B5EF4-FFF2-40B4-BE49-F238E27FC236}">
                <a16:creationId xmlns:a16="http://schemas.microsoft.com/office/drawing/2014/main" id="{FA89C96D-4C6A-BDCC-DC7A-BD9792BDA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291" y="6233850"/>
            <a:ext cx="972016" cy="6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446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CE34F39-552D-8C8C-FC5C-39BFC27FA23C}"/>
              </a:ext>
            </a:extLst>
          </p:cNvPr>
          <p:cNvSpPr/>
          <p:nvPr/>
        </p:nvSpPr>
        <p:spPr>
          <a:xfrm>
            <a:off x="0" y="0"/>
            <a:ext cx="12192000" cy="6899959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5F9ED2-321F-49A0-A5BF-70E9763A107F}"/>
              </a:ext>
            </a:extLst>
          </p:cNvPr>
          <p:cNvSpPr txBox="1"/>
          <p:nvPr/>
        </p:nvSpPr>
        <p:spPr>
          <a:xfrm>
            <a:off x="413433" y="1988529"/>
            <a:ext cx="110620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Une exigence simple</a:t>
            </a:r>
          </a:p>
          <a:p>
            <a:pPr algn="ctr"/>
            <a:endParaRPr lang="fr-FR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endParaRPr lang="fr-FR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4800" b="1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NOTORIETE  &amp;  IMAGE</a:t>
            </a:r>
            <a:endParaRPr lang="fr-FR" sz="4800" b="1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</a:endParaRP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6C36A9D-C697-13E1-FCA4-C0403FF267CD}"/>
              </a:ext>
            </a:extLst>
          </p:cNvPr>
          <p:cNvSpPr/>
          <p:nvPr/>
        </p:nvSpPr>
        <p:spPr>
          <a:xfrm flipV="1">
            <a:off x="2615337" y="0"/>
            <a:ext cx="6658256" cy="70912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Straight Connector 2">
            <a:extLst>
              <a:ext uri="{FF2B5EF4-FFF2-40B4-BE49-F238E27FC236}">
                <a16:creationId xmlns:a16="http://schemas.microsoft.com/office/drawing/2014/main" id="{6A68B091-AAA6-631B-7328-D16D864D4702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E998B652-7674-7F44-9AA4-9C7C47C0E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F3BEB0E-718A-D4D4-A09B-52218F3F53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65607C90-9289-5875-4ACD-50B375CFB009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Whirlpool logo et symbole, sens, histoire, PNG, marque">
            <a:extLst>
              <a:ext uri="{FF2B5EF4-FFF2-40B4-BE49-F238E27FC236}">
                <a16:creationId xmlns:a16="http://schemas.microsoft.com/office/drawing/2014/main" id="{85E558BE-6365-245A-743D-3DF41310D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291" y="6233850"/>
            <a:ext cx="972016" cy="6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946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CE34F39-552D-8C8C-FC5C-39BFC27FA23C}"/>
              </a:ext>
            </a:extLst>
          </p:cNvPr>
          <p:cNvSpPr/>
          <p:nvPr/>
        </p:nvSpPr>
        <p:spPr>
          <a:xfrm>
            <a:off x="0" y="0"/>
            <a:ext cx="12192000" cy="6899959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5F9ED2-321F-49A0-A5BF-70E9763A107F}"/>
              </a:ext>
            </a:extLst>
          </p:cNvPr>
          <p:cNvSpPr txBox="1"/>
          <p:nvPr/>
        </p:nvSpPr>
        <p:spPr>
          <a:xfrm>
            <a:off x="413433" y="1351508"/>
            <a:ext cx="110620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Une exigence simple</a:t>
            </a:r>
          </a:p>
          <a:p>
            <a:pPr algn="ctr"/>
            <a:endParaRPr lang="fr-FR" sz="2400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endParaRPr lang="fr-FR" sz="2400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3200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Développer la NOTORIÉTÉ immédiate de Darty </a:t>
            </a:r>
            <a:br>
              <a:rPr lang="fr-FR" sz="3200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</a:br>
            <a:r>
              <a:rPr lang="fr-FR" sz="3200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en tant que cuisiniste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&amp;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 valoriser L’EXPERTISE DU MEILLEUR DE L’ÉLECTROMÉNAGER grâce </a:t>
            </a:r>
            <a:br>
              <a:rPr lang="fr-FR" sz="3200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</a:br>
            <a:r>
              <a:rPr lang="fr-FR" sz="3200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aux produits iconiques Whirlpool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6C36A9D-C697-13E1-FCA4-C0403FF267CD}"/>
              </a:ext>
            </a:extLst>
          </p:cNvPr>
          <p:cNvSpPr/>
          <p:nvPr/>
        </p:nvSpPr>
        <p:spPr>
          <a:xfrm flipV="1">
            <a:off x="2879358" y="0"/>
            <a:ext cx="6298163" cy="68079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Straight Connector 2">
            <a:extLst>
              <a:ext uri="{FF2B5EF4-FFF2-40B4-BE49-F238E27FC236}">
                <a16:creationId xmlns:a16="http://schemas.microsoft.com/office/drawing/2014/main" id="{C6DBD3C8-7FE9-9B16-CD2A-B90176C4A3CC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489F9034-372C-3E9A-8BA4-90BCE61F4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CEE363A-6139-0EEB-0110-4D609195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20" name="Straight Connector 2">
            <a:extLst>
              <a:ext uri="{FF2B5EF4-FFF2-40B4-BE49-F238E27FC236}">
                <a16:creationId xmlns:a16="http://schemas.microsoft.com/office/drawing/2014/main" id="{73039267-CB40-CC6D-6870-C4D3416E77E6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Whirlpool logo et symbole, sens, histoire, PNG, marque">
            <a:extLst>
              <a:ext uri="{FF2B5EF4-FFF2-40B4-BE49-F238E27FC236}">
                <a16:creationId xmlns:a16="http://schemas.microsoft.com/office/drawing/2014/main" id="{A84D6932-57F8-E62A-B450-8C7C34DD1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291" y="6233850"/>
            <a:ext cx="972016" cy="6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045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CE34F39-552D-8C8C-FC5C-39BFC27FA23C}"/>
              </a:ext>
            </a:extLst>
          </p:cNvPr>
          <p:cNvSpPr/>
          <p:nvPr/>
        </p:nvSpPr>
        <p:spPr>
          <a:xfrm>
            <a:off x="0" y="1"/>
            <a:ext cx="12192000" cy="2231135"/>
          </a:xfrm>
          <a:prstGeom prst="rect">
            <a:avLst/>
          </a:prstGeom>
          <a:solidFill>
            <a:srgbClr val="44546A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6C36A9D-C697-13E1-FCA4-C0403FF267CD}"/>
              </a:ext>
            </a:extLst>
          </p:cNvPr>
          <p:cNvSpPr/>
          <p:nvPr/>
        </p:nvSpPr>
        <p:spPr>
          <a:xfrm flipV="1">
            <a:off x="2879358" y="0"/>
            <a:ext cx="6298163" cy="21460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374B70-1CFA-7224-728D-EEC2409FA415}"/>
              </a:ext>
            </a:extLst>
          </p:cNvPr>
          <p:cNvSpPr txBox="1"/>
          <p:nvPr/>
        </p:nvSpPr>
        <p:spPr>
          <a:xfrm>
            <a:off x="345905" y="515403"/>
            <a:ext cx="11062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Une exigence simple :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4800" b="1" dirty="0">
                <a:solidFill>
                  <a:schemeClr val="bg1"/>
                </a:solidFill>
                <a:latin typeface="Calvert MT Std" panose="02040504020105020204" pitchFamily="18" charset="0"/>
                <a:cs typeface="Helvetica" panose="020B0604020202020204" pitchFamily="34" charset="0"/>
                <a:sym typeface="Wingdings" panose="05000000000000000000" pitchFamily="2" charset="2"/>
              </a:rPr>
              <a:t>NOTORIETE  &amp;  IMAGE</a:t>
            </a:r>
            <a:endParaRPr lang="fr-FR" sz="4800" b="1" dirty="0">
              <a:solidFill>
                <a:schemeClr val="bg1"/>
              </a:solidFill>
              <a:latin typeface="Calvert MT Std" panose="02040504020105020204" pitchFamily="18" charset="0"/>
              <a:cs typeface="Helvetica" panose="020B0604020202020204" pitchFamily="34" charset="0"/>
            </a:endParaRPr>
          </a:p>
        </p:txBody>
      </p:sp>
      <p:pic>
        <p:nvPicPr>
          <p:cNvPr id="16" name="Picture 8" descr="fond.jpg">
            <a:extLst>
              <a:ext uri="{FF2B5EF4-FFF2-40B4-BE49-F238E27FC236}">
                <a16:creationId xmlns:a16="http://schemas.microsoft.com/office/drawing/2014/main" id="{46A456BE-70CA-A985-C7DE-C4DFB0673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2237151"/>
            <a:ext cx="12192000" cy="4626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C:\Users\Antoine Jubert\Documents\PRES LNB\logo LNB.jpg">
            <a:extLst>
              <a:ext uri="{FF2B5EF4-FFF2-40B4-BE49-F238E27FC236}">
                <a16:creationId xmlns:a16="http://schemas.microsoft.com/office/drawing/2014/main" id="{642E3171-5948-A74A-58F3-3A4064088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0889714" y="6360789"/>
            <a:ext cx="493972" cy="3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6831D61-609E-C4F4-B501-A59F04C9B69A}"/>
              </a:ext>
            </a:extLst>
          </p:cNvPr>
          <p:cNvCxnSpPr/>
          <p:nvPr/>
        </p:nvCxnSpPr>
        <p:spPr>
          <a:xfrm>
            <a:off x="10795819" y="6333665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F8E60FA7-AF89-74A4-66D0-CA0F16B4FE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007" y="6285162"/>
            <a:ext cx="471964" cy="515481"/>
          </a:xfrm>
          <a:prstGeom prst="rect">
            <a:avLst/>
          </a:prstGeom>
        </p:spPr>
      </p:pic>
      <p:cxnSp>
        <p:nvCxnSpPr>
          <p:cNvPr id="21" name="Straight Connector 2">
            <a:extLst>
              <a:ext uri="{FF2B5EF4-FFF2-40B4-BE49-F238E27FC236}">
                <a16:creationId xmlns:a16="http://schemas.microsoft.com/office/drawing/2014/main" id="{9C0D5475-E614-0AFA-C262-BFFFD4CFE845}"/>
              </a:ext>
            </a:extLst>
          </p:cNvPr>
          <p:cNvCxnSpPr/>
          <p:nvPr/>
        </p:nvCxnSpPr>
        <p:spPr>
          <a:xfrm>
            <a:off x="953161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7E0A7BC7-E8E9-F496-2B61-49B9BD4874FA}"/>
              </a:ext>
            </a:extLst>
          </p:cNvPr>
          <p:cNvCxnSpPr/>
          <p:nvPr/>
        </p:nvCxnSpPr>
        <p:spPr>
          <a:xfrm>
            <a:off x="9865868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">
            <a:extLst>
              <a:ext uri="{FF2B5EF4-FFF2-40B4-BE49-F238E27FC236}">
                <a16:creationId xmlns:a16="http://schemas.microsoft.com/office/drawing/2014/main" id="{99133169-D181-A963-0743-0E4BAA23F360}"/>
              </a:ext>
            </a:extLst>
          </p:cNvPr>
          <p:cNvSpPr txBox="1"/>
          <p:nvPr/>
        </p:nvSpPr>
        <p:spPr>
          <a:xfrm>
            <a:off x="1717885" y="2997364"/>
            <a:ext cx="86211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fr-FR" sz="2800" dirty="0">
                <a:latin typeface="Avenir Next LT Pro" panose="020B0504020202020204" pitchFamily="34" charset="0"/>
              </a:rPr>
              <a:t>Le film doit permettre de développer la notoriété de l’enseigne Darty Concepteur Cuisine et créer la préférence Whirlpool sur le GEM encastrable.</a:t>
            </a:r>
            <a:endParaRPr lang="fr-FR" alt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3" name="Picture 4" descr="Whirlpool logo et symbole, sens, histoire, PNG, marque">
            <a:extLst>
              <a:ext uri="{FF2B5EF4-FFF2-40B4-BE49-F238E27FC236}">
                <a16:creationId xmlns:a16="http://schemas.microsoft.com/office/drawing/2014/main" id="{EFB6B910-635C-F13A-C567-D140F316E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625" y="6234774"/>
            <a:ext cx="978753" cy="6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6056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Grand écran</PresentationFormat>
  <Paragraphs>80</Paragraphs>
  <Slides>32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9" baseType="lpstr">
      <vt:lpstr>Calibri</vt:lpstr>
      <vt:lpstr>Wingdings</vt:lpstr>
      <vt:lpstr>Calibri Light</vt:lpstr>
      <vt:lpstr>Avenir Next LT Pro</vt:lpstr>
      <vt:lpstr>Calvert MT Std</vt:lpstr>
      <vt:lpstr>Arial</vt:lpstr>
      <vt:lpstr>Thème Office</vt:lpstr>
      <vt:lpstr>Présentation PowerPoint</vt:lpstr>
      <vt:lpstr>Présentation PowerPoint</vt:lpstr>
      <vt:lpstr>Présentation PowerPoint</vt:lpstr>
      <vt:lpstr>Darty Concepteur Cuisine Le cuisiniste de confiance qui propose l’un des plus grands choix  de cuisine et le meilleur de l’électroménager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84</cp:revision>
  <dcterms:created xsi:type="dcterms:W3CDTF">2020-11-25T18:38:35Z</dcterms:created>
  <dcterms:modified xsi:type="dcterms:W3CDTF">2023-03-29T07:16:14Z</dcterms:modified>
</cp:coreProperties>
</file>