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11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210055"/>
            <a:ext cx="10692765" cy="13970"/>
          </a:xfrm>
          <a:custGeom>
            <a:avLst/>
            <a:gdLst/>
            <a:ahLst/>
            <a:cxnLst/>
            <a:rect l="l" t="t" r="r" b="b"/>
            <a:pathLst>
              <a:path w="10692765" h="13969">
                <a:moveTo>
                  <a:pt x="10692384" y="13715"/>
                </a:moveTo>
                <a:lnTo>
                  <a:pt x="0" y="13715"/>
                </a:lnTo>
                <a:lnTo>
                  <a:pt x="0" y="0"/>
                </a:lnTo>
                <a:lnTo>
                  <a:pt x="10692384" y="0"/>
                </a:lnTo>
                <a:lnTo>
                  <a:pt x="10692384" y="13715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7475" y="1195860"/>
            <a:ext cx="9618449" cy="559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2643" y="2143803"/>
            <a:ext cx="4756150" cy="3005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hyperlink" Target="http://www.darty.com/" TargetMode="External"/><Relationship Id="rId3" Type="http://schemas.openxmlformats.org/officeDocument/2006/relationships/image" Target="../media/image33.png"/><Relationship Id="rId7" Type="http://schemas.openxmlformats.org/officeDocument/2006/relationships/image" Target="../media/image37.jp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8696" y="772667"/>
              <a:ext cx="5123687" cy="60167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16023" y="3939540"/>
              <a:ext cx="104139" cy="15240"/>
            </a:xfrm>
            <a:custGeom>
              <a:avLst/>
              <a:gdLst/>
              <a:ahLst/>
              <a:cxnLst/>
              <a:rect l="l" t="t" r="r" b="b"/>
              <a:pathLst>
                <a:path w="104139" h="15239">
                  <a:moveTo>
                    <a:pt x="54864" y="15240"/>
                  </a:moveTo>
                  <a:lnTo>
                    <a:pt x="50292" y="15240"/>
                  </a:lnTo>
                  <a:lnTo>
                    <a:pt x="44196" y="9144"/>
                  </a:lnTo>
                  <a:lnTo>
                    <a:pt x="44196" y="4572"/>
                  </a:lnTo>
                  <a:lnTo>
                    <a:pt x="48768" y="0"/>
                  </a:lnTo>
                  <a:lnTo>
                    <a:pt x="56388" y="0"/>
                  </a:lnTo>
                  <a:lnTo>
                    <a:pt x="59436" y="3048"/>
                  </a:lnTo>
                  <a:lnTo>
                    <a:pt x="59436" y="10668"/>
                  </a:lnTo>
                  <a:lnTo>
                    <a:pt x="54864" y="15240"/>
                  </a:lnTo>
                  <a:close/>
                </a:path>
                <a:path w="104139" h="15239">
                  <a:moveTo>
                    <a:pt x="10668" y="15240"/>
                  </a:moveTo>
                  <a:lnTo>
                    <a:pt x="6096" y="15240"/>
                  </a:lnTo>
                  <a:lnTo>
                    <a:pt x="0" y="9144"/>
                  </a:lnTo>
                  <a:lnTo>
                    <a:pt x="0" y="4572"/>
                  </a:lnTo>
                  <a:lnTo>
                    <a:pt x="4572" y="0"/>
                  </a:lnTo>
                  <a:lnTo>
                    <a:pt x="12192" y="0"/>
                  </a:lnTo>
                  <a:lnTo>
                    <a:pt x="15240" y="3048"/>
                  </a:lnTo>
                  <a:lnTo>
                    <a:pt x="15240" y="10668"/>
                  </a:lnTo>
                  <a:lnTo>
                    <a:pt x="10668" y="15240"/>
                  </a:lnTo>
                  <a:close/>
                </a:path>
                <a:path w="104139" h="15239">
                  <a:moveTo>
                    <a:pt x="99060" y="15240"/>
                  </a:moveTo>
                  <a:lnTo>
                    <a:pt x="94488" y="15240"/>
                  </a:lnTo>
                  <a:lnTo>
                    <a:pt x="88392" y="9144"/>
                  </a:lnTo>
                  <a:lnTo>
                    <a:pt x="88392" y="4572"/>
                  </a:lnTo>
                  <a:lnTo>
                    <a:pt x="92964" y="0"/>
                  </a:lnTo>
                  <a:lnTo>
                    <a:pt x="100584" y="0"/>
                  </a:lnTo>
                  <a:lnTo>
                    <a:pt x="103632" y="3048"/>
                  </a:lnTo>
                  <a:lnTo>
                    <a:pt x="103632" y="10668"/>
                  </a:lnTo>
                  <a:lnTo>
                    <a:pt x="99060" y="152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45121" y="1174587"/>
            <a:ext cx="4785995" cy="1143635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 marR="5080">
              <a:lnSpc>
                <a:spcPts val="4160"/>
              </a:lnSpc>
              <a:spcBef>
                <a:spcPts val="635"/>
              </a:spcBef>
            </a:pPr>
            <a:r>
              <a:rPr sz="3850" spc="-310" dirty="0"/>
              <a:t>DARTY</a:t>
            </a:r>
            <a:r>
              <a:rPr sz="3850" spc="-70" dirty="0"/>
              <a:t> </a:t>
            </a:r>
            <a:r>
              <a:rPr sz="3850" spc="-175" dirty="0"/>
              <a:t>CONCEPTEUR </a:t>
            </a:r>
            <a:r>
              <a:rPr sz="3850" spc="-360" dirty="0"/>
              <a:t>CUISINE</a:t>
            </a:r>
            <a:endParaRPr sz="3850"/>
          </a:p>
        </p:txBody>
      </p:sp>
      <p:sp>
        <p:nvSpPr>
          <p:cNvPr id="7" name="object 7"/>
          <p:cNvSpPr txBox="1"/>
          <p:nvPr/>
        </p:nvSpPr>
        <p:spPr>
          <a:xfrm>
            <a:off x="545127" y="2628339"/>
            <a:ext cx="4391660" cy="5340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0"/>
              </a:spcBef>
            </a:pPr>
            <a:r>
              <a:rPr sz="1550" spc="-30" dirty="0">
                <a:latin typeface="Verdana"/>
                <a:cs typeface="Verdana"/>
              </a:rPr>
              <a:t>Depuis</a:t>
            </a:r>
            <a:r>
              <a:rPr sz="1550" spc="-110" dirty="0">
                <a:latin typeface="Verdana"/>
                <a:cs typeface="Verdana"/>
              </a:rPr>
              <a:t> </a:t>
            </a:r>
            <a:r>
              <a:rPr sz="1750" b="1" spc="-140" dirty="0">
                <a:latin typeface="Tahoma"/>
                <a:cs typeface="Tahoma"/>
              </a:rPr>
              <a:t>2007</a:t>
            </a:r>
            <a:r>
              <a:rPr sz="1550" spc="-140" dirty="0">
                <a:latin typeface="Verdana"/>
                <a:cs typeface="Verdana"/>
              </a:rPr>
              <a:t>,</a:t>
            </a:r>
            <a:r>
              <a:rPr sz="1550" spc="-95" dirty="0">
                <a:latin typeface="Verdana"/>
                <a:cs typeface="Verdana"/>
              </a:rPr>
              <a:t> </a:t>
            </a:r>
            <a:r>
              <a:rPr sz="1550" spc="-50" dirty="0">
                <a:latin typeface="Verdana"/>
                <a:cs typeface="Verdana"/>
              </a:rPr>
              <a:t>Darty</a:t>
            </a:r>
            <a:r>
              <a:rPr sz="1550" spc="-114" dirty="0">
                <a:latin typeface="Verdana"/>
                <a:cs typeface="Verdana"/>
              </a:rPr>
              <a:t> </a:t>
            </a:r>
            <a:r>
              <a:rPr sz="1550" spc="55" dirty="0">
                <a:latin typeface="Verdana"/>
                <a:cs typeface="Verdana"/>
              </a:rPr>
              <a:t>conçoit</a:t>
            </a:r>
            <a:r>
              <a:rPr sz="1550" spc="-120" dirty="0">
                <a:latin typeface="Verdana"/>
                <a:cs typeface="Verdana"/>
              </a:rPr>
              <a:t> </a:t>
            </a:r>
            <a:r>
              <a:rPr sz="1550" spc="-85" dirty="0">
                <a:latin typeface="Verdana"/>
                <a:cs typeface="Verdana"/>
              </a:rPr>
              <a:t>aussi </a:t>
            </a:r>
            <a:r>
              <a:rPr sz="1550" dirty="0">
                <a:latin typeface="Verdana"/>
                <a:cs typeface="Verdana"/>
              </a:rPr>
              <a:t>des</a:t>
            </a:r>
            <a:r>
              <a:rPr sz="1550" spc="-80" dirty="0">
                <a:latin typeface="Verdana"/>
                <a:cs typeface="Verdana"/>
              </a:rPr>
              <a:t> </a:t>
            </a:r>
            <a:r>
              <a:rPr sz="1550" spc="-25" dirty="0">
                <a:latin typeface="Verdana"/>
                <a:cs typeface="Verdana"/>
              </a:rPr>
              <a:t>cuisines </a:t>
            </a:r>
            <a:r>
              <a:rPr sz="1550" dirty="0">
                <a:latin typeface="Verdana"/>
                <a:cs typeface="Verdana"/>
              </a:rPr>
              <a:t>équipées </a:t>
            </a:r>
            <a:r>
              <a:rPr sz="1550" spc="65" dirty="0">
                <a:latin typeface="Verdana"/>
                <a:cs typeface="Verdana"/>
              </a:rPr>
              <a:t>&amp;</a:t>
            </a:r>
            <a:r>
              <a:rPr sz="1550" spc="-10" dirty="0">
                <a:latin typeface="Verdana"/>
                <a:cs typeface="Verdana"/>
              </a:rPr>
              <a:t> </a:t>
            </a:r>
            <a:r>
              <a:rPr sz="1550" spc="-160" dirty="0">
                <a:latin typeface="Verdana"/>
                <a:cs typeface="Verdana"/>
              </a:rPr>
              <a:t>sur-</a:t>
            </a:r>
            <a:r>
              <a:rPr sz="1550" spc="-10" dirty="0">
                <a:latin typeface="Verdana"/>
                <a:cs typeface="Verdana"/>
              </a:rPr>
              <a:t>mesure</a:t>
            </a:r>
            <a:endParaRPr sz="155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5020" y="3618965"/>
            <a:ext cx="4579685" cy="234872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indent="-635" algn="just">
              <a:lnSpc>
                <a:spcPct val="100000"/>
              </a:lnSpc>
              <a:spcBef>
                <a:spcPts val="135"/>
              </a:spcBef>
            </a:pPr>
            <a:r>
              <a:rPr sz="1200" b="1" dirty="0">
                <a:latin typeface="Tahoma"/>
                <a:cs typeface="Tahoma"/>
              </a:rPr>
              <a:t>Notre</a:t>
            </a:r>
            <a:r>
              <a:rPr sz="1200" b="1" spc="13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mission</a:t>
            </a:r>
            <a:r>
              <a:rPr sz="1200" b="1" spc="12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:</a:t>
            </a:r>
            <a:r>
              <a:rPr sz="1200" b="1" spc="125" dirty="0">
                <a:latin typeface="Tahoma"/>
                <a:cs typeface="Tahoma"/>
              </a:rPr>
              <a:t> </a:t>
            </a:r>
            <a:r>
              <a:rPr sz="1050" i="1" dirty="0">
                <a:latin typeface="Verdana"/>
                <a:cs typeface="Verdana"/>
              </a:rPr>
              <a:t>Vous</a:t>
            </a:r>
            <a:r>
              <a:rPr sz="1050" i="1" spc="42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accompagner</a:t>
            </a:r>
            <a:r>
              <a:rPr sz="1050" i="1" spc="2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pour</a:t>
            </a:r>
            <a:r>
              <a:rPr sz="1050" i="1" spc="10" dirty="0">
                <a:latin typeface="Verdana"/>
                <a:cs typeface="Verdana"/>
              </a:rPr>
              <a:t> </a:t>
            </a:r>
            <a:r>
              <a:rPr sz="1050" i="1" spc="-35" dirty="0">
                <a:latin typeface="Verdana"/>
                <a:cs typeface="Verdana"/>
              </a:rPr>
              <a:t>trouver</a:t>
            </a:r>
            <a:r>
              <a:rPr sz="1050" i="1" spc="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la</a:t>
            </a:r>
            <a:r>
              <a:rPr sz="1050" i="1" spc="30" dirty="0">
                <a:latin typeface="Verdana"/>
                <a:cs typeface="Verdana"/>
              </a:rPr>
              <a:t> </a:t>
            </a:r>
            <a:r>
              <a:rPr sz="1050" i="1" spc="-10" dirty="0">
                <a:latin typeface="Verdana"/>
                <a:cs typeface="Verdana"/>
              </a:rPr>
              <a:t>cuisine</a:t>
            </a:r>
            <a:r>
              <a:rPr sz="1050" i="1" spc="5" dirty="0">
                <a:latin typeface="Verdana"/>
                <a:cs typeface="Verdana"/>
              </a:rPr>
              <a:t> </a:t>
            </a:r>
            <a:r>
              <a:rPr sz="1050" i="1" spc="65" dirty="0">
                <a:latin typeface="Verdana"/>
                <a:cs typeface="Verdana"/>
              </a:rPr>
              <a:t>de</a:t>
            </a:r>
            <a:r>
              <a:rPr sz="1050" i="1" spc="20" dirty="0">
                <a:latin typeface="Verdana"/>
                <a:cs typeface="Verdana"/>
              </a:rPr>
              <a:t> </a:t>
            </a:r>
            <a:r>
              <a:rPr sz="1050" i="1" spc="-25" dirty="0">
                <a:latin typeface="Verdana"/>
                <a:cs typeface="Verdana"/>
              </a:rPr>
              <a:t>vos </a:t>
            </a:r>
            <a:r>
              <a:rPr sz="1050" i="1" spc="-60" dirty="0">
                <a:latin typeface="Verdana"/>
                <a:cs typeface="Verdana"/>
              </a:rPr>
              <a:t>rêves,</a:t>
            </a:r>
            <a:r>
              <a:rPr sz="1050" i="1" spc="-3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sur</a:t>
            </a:r>
            <a:r>
              <a:rPr sz="1050" i="1" spc="16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mesure</a:t>
            </a:r>
            <a:r>
              <a:rPr sz="1050" i="1" spc="275" dirty="0">
                <a:latin typeface="Verdana"/>
                <a:cs typeface="Verdana"/>
              </a:rPr>
              <a:t>  </a:t>
            </a:r>
            <a:r>
              <a:rPr sz="1050" i="1" dirty="0">
                <a:latin typeface="Verdana"/>
                <a:cs typeface="Verdana"/>
              </a:rPr>
              <a:t>et</a:t>
            </a:r>
            <a:r>
              <a:rPr sz="1050" i="1" spc="-40" dirty="0">
                <a:latin typeface="Verdana"/>
                <a:cs typeface="Verdana"/>
              </a:rPr>
              <a:t> </a:t>
            </a:r>
            <a:r>
              <a:rPr sz="1050" i="1" spc="90" dirty="0">
                <a:latin typeface="Verdana"/>
                <a:cs typeface="Verdana"/>
              </a:rPr>
              <a:t>à</a:t>
            </a:r>
            <a:r>
              <a:rPr sz="1050" i="1" spc="-60" dirty="0">
                <a:latin typeface="Verdana"/>
                <a:cs typeface="Verdana"/>
              </a:rPr>
              <a:t> </a:t>
            </a:r>
            <a:r>
              <a:rPr sz="1050" i="1" spc="-30" dirty="0">
                <a:latin typeface="Verdana"/>
                <a:cs typeface="Verdana"/>
              </a:rPr>
              <a:t>votre</a:t>
            </a:r>
            <a:r>
              <a:rPr sz="1050" i="1" spc="-60" dirty="0">
                <a:latin typeface="Verdana"/>
                <a:cs typeface="Verdana"/>
              </a:rPr>
              <a:t> </a:t>
            </a:r>
            <a:r>
              <a:rPr sz="1050" i="1" spc="-65" dirty="0">
                <a:latin typeface="Verdana"/>
                <a:cs typeface="Verdana"/>
              </a:rPr>
              <a:t>mesure</a:t>
            </a:r>
            <a:r>
              <a:rPr sz="1050" spc="-65" dirty="0">
                <a:latin typeface="Verdana"/>
                <a:cs typeface="Verdana"/>
              </a:rPr>
              <a:t>.</a:t>
            </a:r>
            <a:r>
              <a:rPr sz="1050" spc="-3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Une</a:t>
            </a:r>
            <a:r>
              <a:rPr sz="1050" i="1" spc="-5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pièce</a:t>
            </a:r>
            <a:r>
              <a:rPr sz="1050" i="1" spc="-6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où</a:t>
            </a:r>
            <a:r>
              <a:rPr sz="1050" i="1" spc="-60" dirty="0">
                <a:latin typeface="Verdana"/>
                <a:cs typeface="Verdana"/>
              </a:rPr>
              <a:t> réaliser</a:t>
            </a:r>
            <a:r>
              <a:rPr sz="1050" i="1" spc="-30" dirty="0">
                <a:latin typeface="Verdana"/>
                <a:cs typeface="Verdana"/>
              </a:rPr>
              <a:t> toutes</a:t>
            </a:r>
            <a:r>
              <a:rPr sz="1050" i="1" spc="-65" dirty="0">
                <a:latin typeface="Verdana"/>
                <a:cs typeface="Verdana"/>
              </a:rPr>
              <a:t> </a:t>
            </a:r>
            <a:r>
              <a:rPr sz="1050" i="1" spc="-25" dirty="0">
                <a:latin typeface="Verdana"/>
                <a:cs typeface="Verdana"/>
              </a:rPr>
              <a:t>vos </a:t>
            </a:r>
            <a:r>
              <a:rPr sz="1050" i="1" spc="-10" dirty="0">
                <a:latin typeface="Verdana"/>
                <a:cs typeface="Verdana"/>
              </a:rPr>
              <a:t>envies,</a:t>
            </a:r>
            <a:r>
              <a:rPr sz="1050" i="1" spc="10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en</a:t>
            </a:r>
            <a:r>
              <a:rPr sz="1050" i="1" spc="8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vous</a:t>
            </a:r>
            <a:r>
              <a:rPr sz="1050" i="1" spc="10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appuyant</a:t>
            </a:r>
            <a:r>
              <a:rPr sz="1050" i="1" spc="110" dirty="0">
                <a:latin typeface="Verdana"/>
                <a:cs typeface="Verdana"/>
              </a:rPr>
              <a:t> </a:t>
            </a:r>
            <a:r>
              <a:rPr sz="1050" i="1" spc="-25" dirty="0">
                <a:latin typeface="Verdana"/>
                <a:cs typeface="Verdana"/>
              </a:rPr>
              <a:t>sur</a:t>
            </a:r>
            <a:r>
              <a:rPr sz="1050" i="1" spc="9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notre</a:t>
            </a:r>
            <a:r>
              <a:rPr sz="1050" i="1" spc="7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large</a:t>
            </a:r>
            <a:r>
              <a:rPr sz="1050" i="1" spc="95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palette</a:t>
            </a:r>
            <a:r>
              <a:rPr sz="1050" i="1" spc="95" dirty="0">
                <a:latin typeface="Verdana"/>
                <a:cs typeface="Verdana"/>
              </a:rPr>
              <a:t> </a:t>
            </a:r>
            <a:r>
              <a:rPr sz="1050" i="1" spc="65" dirty="0">
                <a:latin typeface="Verdana"/>
                <a:cs typeface="Verdana"/>
              </a:rPr>
              <a:t>de</a:t>
            </a:r>
            <a:r>
              <a:rPr sz="1050" i="1" spc="75" dirty="0">
                <a:latin typeface="Verdana"/>
                <a:cs typeface="Verdana"/>
              </a:rPr>
              <a:t> </a:t>
            </a:r>
            <a:r>
              <a:rPr sz="1050" i="1" spc="-20" dirty="0">
                <a:latin typeface="Verdana"/>
                <a:cs typeface="Verdana"/>
              </a:rPr>
              <a:t>services</a:t>
            </a:r>
            <a:r>
              <a:rPr sz="1050" i="1" spc="100" dirty="0">
                <a:latin typeface="Verdana"/>
                <a:cs typeface="Verdana"/>
              </a:rPr>
              <a:t> </a:t>
            </a:r>
            <a:r>
              <a:rPr sz="1050" i="1" dirty="0">
                <a:latin typeface="Verdana"/>
                <a:cs typeface="Verdana"/>
              </a:rPr>
              <a:t>et</a:t>
            </a:r>
            <a:r>
              <a:rPr sz="1050" i="1" spc="90" dirty="0">
                <a:latin typeface="Verdana"/>
                <a:cs typeface="Verdana"/>
              </a:rPr>
              <a:t> </a:t>
            </a:r>
            <a:r>
              <a:rPr sz="1050" i="1" spc="40" dirty="0">
                <a:latin typeface="Verdana"/>
                <a:cs typeface="Verdana"/>
              </a:rPr>
              <a:t>de </a:t>
            </a:r>
            <a:r>
              <a:rPr sz="1050" i="1" spc="-10" dirty="0">
                <a:latin typeface="Verdana"/>
                <a:cs typeface="Verdana"/>
              </a:rPr>
              <a:t>compétences.</a:t>
            </a:r>
            <a:endParaRPr sz="105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240"/>
              </a:spcBef>
            </a:pPr>
            <a:endParaRPr sz="105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450" b="1" spc="-204" dirty="0">
                <a:solidFill>
                  <a:srgbClr val="E20813"/>
                </a:solidFill>
                <a:latin typeface="Tahoma"/>
                <a:cs typeface="Tahoma"/>
              </a:rPr>
              <a:t>2</a:t>
            </a:r>
            <a:r>
              <a:rPr lang="fr-FR" sz="2450" b="1" spc="-204" dirty="0">
                <a:solidFill>
                  <a:srgbClr val="E20813"/>
                </a:solidFill>
                <a:latin typeface="Tahoma"/>
                <a:cs typeface="Tahoma"/>
              </a:rPr>
              <a:t>0</a:t>
            </a:r>
            <a:r>
              <a:rPr sz="2450" b="1" spc="-204" dirty="0">
                <a:solidFill>
                  <a:srgbClr val="E20813"/>
                </a:solidFill>
                <a:latin typeface="Tahoma"/>
                <a:cs typeface="Tahoma"/>
              </a:rPr>
              <a:t>0</a:t>
            </a:r>
            <a:r>
              <a:rPr sz="2450" b="1" spc="-100" dirty="0">
                <a:solidFill>
                  <a:srgbClr val="E20813"/>
                </a:solidFill>
                <a:latin typeface="Tahoma"/>
                <a:cs typeface="Tahoma"/>
              </a:rPr>
              <a:t> </a:t>
            </a:r>
            <a:r>
              <a:rPr sz="1400" spc="-40" dirty="0">
                <a:latin typeface="Verdana"/>
                <a:cs typeface="Verdana"/>
              </a:rPr>
              <a:t>magasins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(corner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&amp;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stand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alone</a:t>
            </a:r>
            <a:r>
              <a:rPr lang="fr-FR" sz="1400" spc="-10" dirty="0">
                <a:latin typeface="Verdana"/>
                <a:cs typeface="Verdana"/>
              </a:rPr>
              <a:t>, franchisé et intégré</a:t>
            </a:r>
            <a:r>
              <a:rPr sz="1400" spc="-10" dirty="0">
                <a:latin typeface="Verdana"/>
                <a:cs typeface="Verdana"/>
              </a:rPr>
              <a:t>)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100" b="1" spc="-465" dirty="0">
                <a:latin typeface="Tahoma"/>
                <a:cs typeface="Tahoma"/>
              </a:rPr>
              <a:t>+</a:t>
            </a:r>
            <a:r>
              <a:rPr sz="2100" b="1" spc="20" dirty="0">
                <a:latin typeface="Tahoma"/>
                <a:cs typeface="Tahoma"/>
              </a:rPr>
              <a:t> </a:t>
            </a:r>
            <a:r>
              <a:rPr sz="2100" b="1" spc="65" dirty="0">
                <a:latin typeface="Tahoma"/>
                <a:cs typeface="Tahoma"/>
              </a:rPr>
              <a:t>de</a:t>
            </a:r>
            <a:r>
              <a:rPr sz="2100" b="1" spc="10" dirty="0">
                <a:latin typeface="Tahoma"/>
                <a:cs typeface="Tahoma"/>
              </a:rPr>
              <a:t> </a:t>
            </a:r>
            <a:r>
              <a:rPr sz="2450" b="1" spc="-215" dirty="0">
                <a:solidFill>
                  <a:srgbClr val="E20813"/>
                </a:solidFill>
                <a:latin typeface="Tahoma"/>
                <a:cs typeface="Tahoma"/>
              </a:rPr>
              <a:t>400</a:t>
            </a:r>
            <a:r>
              <a:rPr sz="2450" b="1" spc="5" dirty="0">
                <a:solidFill>
                  <a:srgbClr val="E20813"/>
                </a:solidFill>
                <a:latin typeface="Tahoma"/>
                <a:cs typeface="Tahoma"/>
              </a:rPr>
              <a:t> </a:t>
            </a:r>
            <a:r>
              <a:rPr sz="1400" dirty="0">
                <a:latin typeface="Verdana"/>
                <a:cs typeface="Verdana"/>
              </a:rPr>
              <a:t>concepteurs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partout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en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France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100" b="1" spc="-465" dirty="0">
                <a:latin typeface="Tahoma"/>
                <a:cs typeface="Tahoma"/>
              </a:rPr>
              <a:t>+</a:t>
            </a:r>
            <a:r>
              <a:rPr sz="2100" b="1" spc="-5" dirty="0">
                <a:latin typeface="Tahoma"/>
                <a:cs typeface="Tahoma"/>
              </a:rPr>
              <a:t> </a:t>
            </a:r>
            <a:r>
              <a:rPr sz="2100" b="1" spc="65" dirty="0">
                <a:latin typeface="Tahoma"/>
                <a:cs typeface="Tahoma"/>
              </a:rPr>
              <a:t>de</a:t>
            </a:r>
            <a:r>
              <a:rPr sz="2100" b="1" spc="-10" dirty="0">
                <a:latin typeface="Tahoma"/>
                <a:cs typeface="Tahoma"/>
              </a:rPr>
              <a:t> </a:t>
            </a:r>
            <a:r>
              <a:rPr sz="2450" b="1" spc="-215" dirty="0">
                <a:solidFill>
                  <a:srgbClr val="E20813"/>
                </a:solidFill>
                <a:latin typeface="Tahoma"/>
                <a:cs typeface="Tahoma"/>
              </a:rPr>
              <a:t>350</a:t>
            </a:r>
            <a:r>
              <a:rPr sz="2450" b="1" spc="-20" dirty="0">
                <a:solidFill>
                  <a:srgbClr val="E20813"/>
                </a:solidFill>
                <a:latin typeface="Tahoma"/>
                <a:cs typeface="Tahoma"/>
              </a:rPr>
              <a:t> </a:t>
            </a:r>
            <a:r>
              <a:rPr sz="1400" spc="-60" dirty="0">
                <a:latin typeface="Verdana"/>
                <a:cs typeface="Verdana"/>
              </a:rPr>
              <a:t>poseurs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agréés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Darty</a:t>
            </a:r>
            <a:endParaRPr sz="1400" dirty="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53127" y="5558028"/>
            <a:ext cx="1046988" cy="11125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647AA-0C12-2135-A3C1-AA99FE708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B203D390-F73C-9378-1337-FC776B759E22}"/>
              </a:ext>
            </a:extLst>
          </p:cNvPr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FEDE6CD7-BF0B-1128-1CE2-3A00677F53D4}"/>
                </a:ext>
              </a:extLst>
            </p:cNvPr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5B514614-57E1-BEDB-6992-035301B2CE84}"/>
                </a:ext>
              </a:extLst>
            </p:cNvPr>
            <p:cNvSpPr/>
            <p:nvPr/>
          </p:nvSpPr>
          <p:spPr>
            <a:xfrm>
              <a:off x="1716023" y="3939540"/>
              <a:ext cx="104139" cy="15240"/>
            </a:xfrm>
            <a:custGeom>
              <a:avLst/>
              <a:gdLst/>
              <a:ahLst/>
              <a:cxnLst/>
              <a:rect l="l" t="t" r="r" b="b"/>
              <a:pathLst>
                <a:path w="104139" h="15239">
                  <a:moveTo>
                    <a:pt x="54864" y="15240"/>
                  </a:moveTo>
                  <a:lnTo>
                    <a:pt x="50292" y="15240"/>
                  </a:lnTo>
                  <a:lnTo>
                    <a:pt x="44196" y="9144"/>
                  </a:lnTo>
                  <a:lnTo>
                    <a:pt x="44196" y="4572"/>
                  </a:lnTo>
                  <a:lnTo>
                    <a:pt x="48768" y="0"/>
                  </a:lnTo>
                  <a:lnTo>
                    <a:pt x="56388" y="0"/>
                  </a:lnTo>
                  <a:lnTo>
                    <a:pt x="59436" y="3048"/>
                  </a:lnTo>
                  <a:lnTo>
                    <a:pt x="59436" y="10668"/>
                  </a:lnTo>
                  <a:lnTo>
                    <a:pt x="54864" y="15240"/>
                  </a:lnTo>
                  <a:close/>
                </a:path>
                <a:path w="104139" h="15239">
                  <a:moveTo>
                    <a:pt x="10668" y="15240"/>
                  </a:moveTo>
                  <a:lnTo>
                    <a:pt x="6096" y="15240"/>
                  </a:lnTo>
                  <a:lnTo>
                    <a:pt x="0" y="9144"/>
                  </a:lnTo>
                  <a:lnTo>
                    <a:pt x="0" y="4572"/>
                  </a:lnTo>
                  <a:lnTo>
                    <a:pt x="4572" y="0"/>
                  </a:lnTo>
                  <a:lnTo>
                    <a:pt x="12192" y="0"/>
                  </a:lnTo>
                  <a:lnTo>
                    <a:pt x="15240" y="3048"/>
                  </a:lnTo>
                  <a:lnTo>
                    <a:pt x="15240" y="10668"/>
                  </a:lnTo>
                  <a:lnTo>
                    <a:pt x="10668" y="15240"/>
                  </a:lnTo>
                  <a:close/>
                </a:path>
                <a:path w="104139" h="15239">
                  <a:moveTo>
                    <a:pt x="99060" y="15240"/>
                  </a:moveTo>
                  <a:lnTo>
                    <a:pt x="94488" y="15240"/>
                  </a:lnTo>
                  <a:lnTo>
                    <a:pt x="88392" y="9144"/>
                  </a:lnTo>
                  <a:lnTo>
                    <a:pt x="88392" y="4572"/>
                  </a:lnTo>
                  <a:lnTo>
                    <a:pt x="92964" y="0"/>
                  </a:lnTo>
                  <a:lnTo>
                    <a:pt x="100584" y="0"/>
                  </a:lnTo>
                  <a:lnTo>
                    <a:pt x="103632" y="3048"/>
                  </a:lnTo>
                  <a:lnTo>
                    <a:pt x="103632" y="10668"/>
                  </a:lnTo>
                  <a:lnTo>
                    <a:pt x="99060" y="152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>
            <a:extLst>
              <a:ext uri="{FF2B5EF4-FFF2-40B4-BE49-F238E27FC236}">
                <a16:creationId xmlns:a16="http://schemas.microsoft.com/office/drawing/2014/main" id="{90C7CF61-27A6-1836-9D38-EEF001C68A1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53127" y="5558028"/>
            <a:ext cx="1046988" cy="111251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35D705F-08FC-6FBD-E14A-7E91D4A48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0944" y="301022"/>
            <a:ext cx="7358342" cy="6960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1AB490F-4546-A80A-E3BA-5AE78F5221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139" y="300767"/>
            <a:ext cx="1376763" cy="88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70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66004" y="2744723"/>
              <a:ext cx="2336800" cy="512445"/>
            </a:xfrm>
            <a:custGeom>
              <a:avLst/>
              <a:gdLst/>
              <a:ahLst/>
              <a:cxnLst/>
              <a:rect l="l" t="t" r="r" b="b"/>
              <a:pathLst>
                <a:path w="2336800" h="512445">
                  <a:moveTo>
                    <a:pt x="44196" y="15240"/>
                  </a:moveTo>
                  <a:lnTo>
                    <a:pt x="41148" y="10668"/>
                  </a:lnTo>
                  <a:lnTo>
                    <a:pt x="36576" y="6096"/>
                  </a:lnTo>
                  <a:lnTo>
                    <a:pt x="33528" y="1524"/>
                  </a:lnTo>
                  <a:lnTo>
                    <a:pt x="27432" y="0"/>
                  </a:lnTo>
                  <a:lnTo>
                    <a:pt x="15240" y="0"/>
                  </a:lnTo>
                  <a:lnTo>
                    <a:pt x="10668" y="1524"/>
                  </a:lnTo>
                  <a:lnTo>
                    <a:pt x="1524" y="10668"/>
                  </a:lnTo>
                  <a:lnTo>
                    <a:pt x="0" y="15240"/>
                  </a:lnTo>
                  <a:lnTo>
                    <a:pt x="0" y="27432"/>
                  </a:lnTo>
                  <a:lnTo>
                    <a:pt x="1524" y="33528"/>
                  </a:lnTo>
                  <a:lnTo>
                    <a:pt x="6096" y="38100"/>
                  </a:lnTo>
                  <a:lnTo>
                    <a:pt x="10668" y="42672"/>
                  </a:lnTo>
                  <a:lnTo>
                    <a:pt x="15240" y="44196"/>
                  </a:lnTo>
                  <a:lnTo>
                    <a:pt x="27432" y="44196"/>
                  </a:lnTo>
                  <a:lnTo>
                    <a:pt x="33528" y="42672"/>
                  </a:lnTo>
                  <a:lnTo>
                    <a:pt x="36576" y="38100"/>
                  </a:lnTo>
                  <a:lnTo>
                    <a:pt x="41148" y="33528"/>
                  </a:lnTo>
                  <a:lnTo>
                    <a:pt x="44196" y="27432"/>
                  </a:lnTo>
                  <a:lnTo>
                    <a:pt x="44196" y="15240"/>
                  </a:lnTo>
                  <a:close/>
                </a:path>
                <a:path w="2336800" h="512445">
                  <a:moveTo>
                    <a:pt x="2287524" y="379476"/>
                  </a:moveTo>
                  <a:lnTo>
                    <a:pt x="2273808" y="379476"/>
                  </a:lnTo>
                  <a:lnTo>
                    <a:pt x="2273808" y="512076"/>
                  </a:lnTo>
                  <a:lnTo>
                    <a:pt x="2287524" y="512076"/>
                  </a:lnTo>
                  <a:lnTo>
                    <a:pt x="2287524" y="379476"/>
                  </a:lnTo>
                  <a:close/>
                </a:path>
                <a:path w="2336800" h="512445">
                  <a:moveTo>
                    <a:pt x="2336279" y="381000"/>
                  </a:moveTo>
                  <a:lnTo>
                    <a:pt x="2321039" y="381000"/>
                  </a:lnTo>
                  <a:lnTo>
                    <a:pt x="2321039" y="405384"/>
                  </a:lnTo>
                  <a:lnTo>
                    <a:pt x="2328659" y="405384"/>
                  </a:lnTo>
                  <a:lnTo>
                    <a:pt x="2328659" y="409956"/>
                  </a:lnTo>
                  <a:lnTo>
                    <a:pt x="2327135" y="413004"/>
                  </a:lnTo>
                  <a:lnTo>
                    <a:pt x="2327135" y="414528"/>
                  </a:lnTo>
                  <a:lnTo>
                    <a:pt x="2324087" y="420624"/>
                  </a:lnTo>
                  <a:lnTo>
                    <a:pt x="2322563" y="425196"/>
                  </a:lnTo>
                  <a:lnTo>
                    <a:pt x="2328659" y="429768"/>
                  </a:lnTo>
                  <a:lnTo>
                    <a:pt x="2331707" y="423672"/>
                  </a:lnTo>
                  <a:lnTo>
                    <a:pt x="2334755" y="414528"/>
                  </a:lnTo>
                  <a:lnTo>
                    <a:pt x="2336279" y="409956"/>
                  </a:lnTo>
                  <a:lnTo>
                    <a:pt x="2336279" y="381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37347" y="3160776"/>
              <a:ext cx="99060" cy="9753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744" y="3124200"/>
              <a:ext cx="310895" cy="16763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91500" y="3160776"/>
              <a:ext cx="80772" cy="9601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66004" y="3881627"/>
              <a:ext cx="44450" cy="753110"/>
            </a:xfrm>
            <a:custGeom>
              <a:avLst/>
              <a:gdLst/>
              <a:ahLst/>
              <a:cxnLst/>
              <a:rect l="l" t="t" r="r" b="b"/>
              <a:pathLst>
                <a:path w="44450" h="753110">
                  <a:moveTo>
                    <a:pt x="44196" y="723912"/>
                  </a:moveTo>
                  <a:lnTo>
                    <a:pt x="41148" y="719340"/>
                  </a:lnTo>
                  <a:lnTo>
                    <a:pt x="36576" y="714768"/>
                  </a:lnTo>
                  <a:lnTo>
                    <a:pt x="33528" y="710196"/>
                  </a:lnTo>
                  <a:lnTo>
                    <a:pt x="27432" y="708672"/>
                  </a:lnTo>
                  <a:lnTo>
                    <a:pt x="15240" y="708672"/>
                  </a:lnTo>
                  <a:lnTo>
                    <a:pt x="10668" y="710196"/>
                  </a:lnTo>
                  <a:lnTo>
                    <a:pt x="1524" y="719340"/>
                  </a:lnTo>
                  <a:lnTo>
                    <a:pt x="0" y="723912"/>
                  </a:lnTo>
                  <a:lnTo>
                    <a:pt x="0" y="736104"/>
                  </a:lnTo>
                  <a:lnTo>
                    <a:pt x="1524" y="740676"/>
                  </a:lnTo>
                  <a:lnTo>
                    <a:pt x="6096" y="745248"/>
                  </a:lnTo>
                  <a:lnTo>
                    <a:pt x="10668" y="749820"/>
                  </a:lnTo>
                  <a:lnTo>
                    <a:pt x="15240" y="752868"/>
                  </a:lnTo>
                  <a:lnTo>
                    <a:pt x="27432" y="752868"/>
                  </a:lnTo>
                  <a:lnTo>
                    <a:pt x="33528" y="749820"/>
                  </a:lnTo>
                  <a:lnTo>
                    <a:pt x="36576" y="745248"/>
                  </a:lnTo>
                  <a:lnTo>
                    <a:pt x="41148" y="740676"/>
                  </a:lnTo>
                  <a:lnTo>
                    <a:pt x="44196" y="736104"/>
                  </a:lnTo>
                  <a:lnTo>
                    <a:pt x="44196" y="723912"/>
                  </a:lnTo>
                  <a:close/>
                </a:path>
                <a:path w="44450" h="753110">
                  <a:moveTo>
                    <a:pt x="44196" y="15240"/>
                  </a:moveTo>
                  <a:lnTo>
                    <a:pt x="41148" y="10668"/>
                  </a:lnTo>
                  <a:lnTo>
                    <a:pt x="36576" y="6096"/>
                  </a:lnTo>
                  <a:lnTo>
                    <a:pt x="33528" y="1524"/>
                  </a:lnTo>
                  <a:lnTo>
                    <a:pt x="27432" y="0"/>
                  </a:lnTo>
                  <a:lnTo>
                    <a:pt x="15240" y="0"/>
                  </a:lnTo>
                  <a:lnTo>
                    <a:pt x="10668" y="1524"/>
                  </a:lnTo>
                  <a:lnTo>
                    <a:pt x="1524" y="10668"/>
                  </a:lnTo>
                  <a:lnTo>
                    <a:pt x="0" y="15240"/>
                  </a:lnTo>
                  <a:lnTo>
                    <a:pt x="0" y="27432"/>
                  </a:lnTo>
                  <a:lnTo>
                    <a:pt x="1524" y="32004"/>
                  </a:lnTo>
                  <a:lnTo>
                    <a:pt x="6096" y="36576"/>
                  </a:lnTo>
                  <a:lnTo>
                    <a:pt x="10668" y="41148"/>
                  </a:lnTo>
                  <a:lnTo>
                    <a:pt x="15240" y="44196"/>
                  </a:lnTo>
                  <a:lnTo>
                    <a:pt x="27432" y="44196"/>
                  </a:lnTo>
                  <a:lnTo>
                    <a:pt x="33528" y="41148"/>
                  </a:lnTo>
                  <a:lnTo>
                    <a:pt x="36576" y="36576"/>
                  </a:lnTo>
                  <a:lnTo>
                    <a:pt x="41148" y="32004"/>
                  </a:lnTo>
                  <a:lnTo>
                    <a:pt x="44196" y="27432"/>
                  </a:lnTo>
                  <a:lnTo>
                    <a:pt x="44196" y="152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7520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NOS</a:t>
            </a:r>
            <a:r>
              <a:rPr spc="-204" dirty="0"/>
              <a:t> </a:t>
            </a:r>
            <a:r>
              <a:rPr spc="-370" dirty="0"/>
              <a:t>FOURNISSEURS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890" algn="just">
              <a:lnSpc>
                <a:spcPct val="100000"/>
              </a:lnSpc>
              <a:spcBef>
                <a:spcPts val="105"/>
              </a:spcBef>
            </a:pPr>
            <a:r>
              <a:rPr spc="-120" dirty="0"/>
              <a:t>3</a:t>
            </a:r>
            <a:r>
              <a:rPr spc="-25" dirty="0"/>
              <a:t> </a:t>
            </a:r>
            <a:r>
              <a:rPr spc="-15" dirty="0"/>
              <a:t>gammes </a:t>
            </a:r>
            <a:r>
              <a:rPr spc="65" dirty="0"/>
              <a:t>de</a:t>
            </a:r>
            <a:r>
              <a:rPr spc="-45" dirty="0"/>
              <a:t> </a:t>
            </a:r>
            <a:r>
              <a:rPr spc="-30" dirty="0"/>
              <a:t>meubles</a:t>
            </a:r>
            <a:r>
              <a:rPr spc="-15" dirty="0"/>
              <a:t> complémentaires</a:t>
            </a:r>
            <a:r>
              <a:rPr spc="-10" dirty="0"/>
              <a:t> </a:t>
            </a:r>
            <a:r>
              <a:rPr spc="-65" dirty="0"/>
              <a:t>répartis</a:t>
            </a:r>
            <a:r>
              <a:rPr spc="-15" dirty="0"/>
              <a:t> </a:t>
            </a:r>
            <a:r>
              <a:rPr spc="-135" dirty="0"/>
              <a:t>sur</a:t>
            </a:r>
            <a:r>
              <a:rPr spc="-30" dirty="0"/>
              <a:t> </a:t>
            </a:r>
            <a:r>
              <a:rPr spc="-120" dirty="0"/>
              <a:t>3</a:t>
            </a:r>
            <a:r>
              <a:rPr spc="-65" dirty="0"/>
              <a:t> </a:t>
            </a:r>
            <a:r>
              <a:rPr spc="-95" dirty="0"/>
              <a:t>fournisseurs</a:t>
            </a:r>
            <a:r>
              <a:rPr spc="-85" dirty="0"/>
              <a:t> </a:t>
            </a:r>
            <a:r>
              <a:rPr spc="-254" dirty="0"/>
              <a:t>:</a:t>
            </a:r>
          </a:p>
          <a:p>
            <a:pPr marL="263525" marR="5715" algn="just">
              <a:lnSpc>
                <a:spcPct val="100000"/>
              </a:lnSpc>
              <a:spcBef>
                <a:spcPts val="535"/>
              </a:spcBef>
              <a:tabLst>
                <a:tab pos="3030220" algn="l"/>
              </a:tabLst>
            </a:pPr>
            <a:r>
              <a:rPr b="1" spc="-65" dirty="0">
                <a:latin typeface="Tahoma"/>
                <a:cs typeface="Tahoma"/>
              </a:rPr>
              <a:t>BECKERMANN</a:t>
            </a:r>
            <a:r>
              <a:rPr b="1" spc="-5" dirty="0">
                <a:latin typeface="Tahoma"/>
                <a:cs typeface="Tahoma"/>
              </a:rPr>
              <a:t> </a:t>
            </a:r>
            <a:r>
              <a:rPr spc="-254" dirty="0"/>
              <a:t>:</a:t>
            </a:r>
            <a:r>
              <a:rPr spc="-95" dirty="0"/>
              <a:t> </a:t>
            </a:r>
            <a:r>
              <a:rPr spc="-80" dirty="0"/>
              <a:t>fournisseur</a:t>
            </a:r>
            <a:r>
              <a:rPr spc="-75" dirty="0"/>
              <a:t> </a:t>
            </a:r>
            <a:r>
              <a:rPr spc="-10" dirty="0"/>
              <a:t>allemand,</a:t>
            </a:r>
            <a:r>
              <a:rPr spc="-95" dirty="0"/>
              <a:t> </a:t>
            </a:r>
            <a:r>
              <a:rPr spc="-10" dirty="0"/>
              <a:t>proposant</a:t>
            </a:r>
            <a:r>
              <a:rPr spc="-100" dirty="0"/>
              <a:t> </a:t>
            </a:r>
            <a:r>
              <a:rPr spc="-20" dirty="0"/>
              <a:t>des</a:t>
            </a:r>
            <a:r>
              <a:rPr spc="-125" dirty="0"/>
              <a:t> </a:t>
            </a:r>
            <a:r>
              <a:rPr spc="-30" dirty="0"/>
              <a:t>meubles</a:t>
            </a:r>
            <a:r>
              <a:rPr spc="-114" dirty="0"/>
              <a:t> </a:t>
            </a:r>
            <a:r>
              <a:rPr spc="-135" dirty="0"/>
              <a:t>sur</a:t>
            </a:r>
            <a:r>
              <a:rPr spc="-105" dirty="0"/>
              <a:t> </a:t>
            </a:r>
            <a:r>
              <a:rPr spc="-70" dirty="0"/>
              <a:t>mesure,</a:t>
            </a:r>
            <a:r>
              <a:rPr spc="-95" dirty="0"/>
              <a:t> </a:t>
            </a:r>
            <a:r>
              <a:rPr spc="35" dirty="0"/>
              <a:t>au</a:t>
            </a:r>
            <a:r>
              <a:rPr spc="-85" dirty="0"/>
              <a:t> </a:t>
            </a:r>
            <a:r>
              <a:rPr spc="-70" dirty="0"/>
              <a:t>millimètre</a:t>
            </a:r>
            <a:r>
              <a:rPr spc="-105" dirty="0"/>
              <a:t> </a:t>
            </a:r>
            <a:r>
              <a:rPr spc="-65" dirty="0"/>
              <a:t>près</a:t>
            </a:r>
            <a:r>
              <a:rPr spc="-90" dirty="0"/>
              <a:t> </a:t>
            </a:r>
            <a:r>
              <a:rPr spc="-254" dirty="0"/>
              <a:t>;</a:t>
            </a:r>
            <a:r>
              <a:rPr spc="-95" dirty="0"/>
              <a:t> </a:t>
            </a:r>
            <a:r>
              <a:rPr spc="-45" dirty="0"/>
              <a:t>un</a:t>
            </a:r>
            <a:r>
              <a:rPr spc="-85" dirty="0"/>
              <a:t> </a:t>
            </a:r>
            <a:r>
              <a:rPr spc="-15" dirty="0"/>
              <a:t>choix</a:t>
            </a:r>
            <a:r>
              <a:rPr spc="-85" dirty="0"/>
              <a:t> </a:t>
            </a:r>
            <a:r>
              <a:rPr spc="75" dirty="0"/>
              <a:t>de</a:t>
            </a:r>
            <a:r>
              <a:rPr spc="35" dirty="0"/>
              <a:t> </a:t>
            </a:r>
            <a:r>
              <a:rPr spc="-10" dirty="0"/>
              <a:t>couleur</a:t>
            </a:r>
            <a:r>
              <a:rPr spc="180" dirty="0"/>
              <a:t> </a:t>
            </a:r>
            <a:r>
              <a:rPr spc="-80" dirty="0"/>
              <a:t>infini</a:t>
            </a:r>
            <a:r>
              <a:rPr spc="180" dirty="0"/>
              <a:t> </a:t>
            </a:r>
            <a:r>
              <a:rPr spc="40" dirty="0"/>
              <a:t>grâce</a:t>
            </a:r>
            <a:r>
              <a:rPr spc="180" dirty="0"/>
              <a:t> </a:t>
            </a:r>
            <a:r>
              <a:rPr spc="114" dirty="0"/>
              <a:t>à</a:t>
            </a:r>
            <a:r>
              <a:rPr dirty="0"/>
              <a:t>	</a:t>
            </a:r>
            <a:r>
              <a:rPr spc="15" dirty="0"/>
              <a:t>du</a:t>
            </a:r>
            <a:r>
              <a:rPr spc="180" dirty="0"/>
              <a:t> </a:t>
            </a:r>
            <a:r>
              <a:rPr spc="-85" dirty="0"/>
              <a:t>RAL,</a:t>
            </a:r>
            <a:r>
              <a:rPr spc="155" dirty="0"/>
              <a:t> </a:t>
            </a:r>
            <a:r>
              <a:rPr spc="-65" dirty="0"/>
              <a:t>plus</a:t>
            </a:r>
            <a:r>
              <a:rPr spc="180" dirty="0"/>
              <a:t> </a:t>
            </a:r>
            <a:r>
              <a:rPr spc="75" dirty="0"/>
              <a:t>de</a:t>
            </a:r>
            <a:r>
              <a:rPr spc="165" dirty="0"/>
              <a:t> </a:t>
            </a:r>
            <a:r>
              <a:rPr spc="-125" dirty="0"/>
              <a:t>30</a:t>
            </a:r>
            <a:r>
              <a:rPr spc="-65" dirty="0"/>
              <a:t> </a:t>
            </a:r>
            <a:r>
              <a:rPr spc="-40" dirty="0"/>
              <a:t>coloris</a:t>
            </a:r>
            <a:r>
              <a:rPr spc="-100" dirty="0"/>
              <a:t> </a:t>
            </a:r>
            <a:r>
              <a:rPr spc="75" dirty="0"/>
              <a:t>de</a:t>
            </a:r>
            <a:r>
              <a:rPr spc="-130" dirty="0"/>
              <a:t> </a:t>
            </a:r>
            <a:r>
              <a:rPr spc="-45" dirty="0"/>
              <a:t>caissons</a:t>
            </a:r>
            <a:r>
              <a:rPr spc="-85" dirty="0"/>
              <a:t> (intérieurs/extérieurs).</a:t>
            </a:r>
          </a:p>
          <a:p>
            <a:pPr>
              <a:lnSpc>
                <a:spcPct val="100000"/>
              </a:lnSpc>
              <a:spcBef>
                <a:spcPts val="595"/>
              </a:spcBef>
            </a:pPr>
            <a:endParaRPr spc="-85" dirty="0"/>
          </a:p>
          <a:p>
            <a:pPr marL="263525" marR="5080" algn="just">
              <a:lnSpc>
                <a:spcPts val="1670"/>
              </a:lnSpc>
            </a:pPr>
            <a:r>
              <a:rPr b="1" spc="-100" dirty="0">
                <a:latin typeface="Tahoma"/>
                <a:cs typeface="Tahoma"/>
              </a:rPr>
              <a:t>SCHULLER</a:t>
            </a:r>
            <a:r>
              <a:rPr b="1" spc="-5" dirty="0">
                <a:latin typeface="Tahoma"/>
                <a:cs typeface="Tahoma"/>
              </a:rPr>
              <a:t> </a:t>
            </a:r>
            <a:r>
              <a:rPr spc="-254" dirty="0"/>
              <a:t>:</a:t>
            </a:r>
            <a:r>
              <a:rPr spc="135" dirty="0"/>
              <a:t> </a:t>
            </a:r>
            <a:r>
              <a:rPr spc="-60" dirty="0"/>
              <a:t>fournisseur</a:t>
            </a:r>
            <a:r>
              <a:rPr spc="-65" dirty="0"/>
              <a:t> </a:t>
            </a:r>
            <a:r>
              <a:rPr dirty="0"/>
              <a:t>allemand,</a:t>
            </a:r>
            <a:r>
              <a:rPr spc="-45" dirty="0"/>
              <a:t> </a:t>
            </a:r>
            <a:r>
              <a:rPr dirty="0"/>
              <a:t>27</a:t>
            </a:r>
            <a:r>
              <a:rPr spc="-10" dirty="0"/>
              <a:t> </a:t>
            </a:r>
            <a:r>
              <a:rPr dirty="0"/>
              <a:t>couleurs</a:t>
            </a:r>
            <a:r>
              <a:rPr spc="10" dirty="0"/>
              <a:t> </a:t>
            </a:r>
            <a:r>
              <a:rPr spc="-20" dirty="0"/>
              <a:t>dans </a:t>
            </a:r>
            <a:r>
              <a:rPr dirty="0"/>
              <a:t>la</a:t>
            </a:r>
            <a:r>
              <a:rPr spc="-105" dirty="0"/>
              <a:t> </a:t>
            </a:r>
            <a:r>
              <a:rPr dirty="0"/>
              <a:t>gamme</a:t>
            </a:r>
            <a:r>
              <a:rPr spc="-85" dirty="0"/>
              <a:t> </a:t>
            </a:r>
            <a:r>
              <a:rPr spc="-254" dirty="0"/>
              <a:t>;</a:t>
            </a:r>
            <a:r>
              <a:rPr spc="-75" dirty="0"/>
              <a:t> </a:t>
            </a:r>
            <a:r>
              <a:rPr spc="-45" dirty="0"/>
              <a:t>un</a:t>
            </a:r>
            <a:r>
              <a:rPr spc="-85" dirty="0"/>
              <a:t> </a:t>
            </a:r>
            <a:r>
              <a:rPr spc="-10" dirty="0"/>
              <a:t>large</a:t>
            </a:r>
            <a:r>
              <a:rPr spc="-80" dirty="0"/>
              <a:t> </a:t>
            </a:r>
            <a:r>
              <a:rPr spc="-20" dirty="0"/>
              <a:t>choix</a:t>
            </a:r>
            <a:r>
              <a:rPr spc="-70" dirty="0"/>
              <a:t> </a:t>
            </a:r>
            <a:r>
              <a:rPr spc="75" dirty="0"/>
              <a:t>de</a:t>
            </a:r>
            <a:r>
              <a:rPr spc="-80" dirty="0"/>
              <a:t> </a:t>
            </a:r>
            <a:r>
              <a:rPr spc="-35" dirty="0"/>
              <a:t>meubles</a:t>
            </a:r>
            <a:r>
              <a:rPr spc="-95" dirty="0"/>
              <a:t> </a:t>
            </a:r>
            <a:r>
              <a:rPr spc="-10" dirty="0"/>
              <a:t>techniques.</a:t>
            </a:r>
          </a:p>
          <a:p>
            <a:pPr>
              <a:lnSpc>
                <a:spcPct val="100000"/>
              </a:lnSpc>
              <a:spcBef>
                <a:spcPts val="480"/>
              </a:spcBef>
            </a:pPr>
            <a:endParaRPr spc="-10" dirty="0"/>
          </a:p>
          <a:p>
            <a:pPr marL="263525" marR="8255" algn="just">
              <a:lnSpc>
                <a:spcPct val="99600"/>
              </a:lnSpc>
              <a:spcBef>
                <a:spcPts val="5"/>
              </a:spcBef>
            </a:pPr>
            <a:r>
              <a:rPr b="1" spc="-85" dirty="0">
                <a:latin typeface="Tahoma"/>
                <a:cs typeface="Tahoma"/>
              </a:rPr>
              <a:t>TRATTO</a:t>
            </a:r>
            <a:r>
              <a:rPr b="1" spc="19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CUCINE</a:t>
            </a:r>
            <a:r>
              <a:rPr b="1" spc="204" dirty="0">
                <a:latin typeface="Tahoma"/>
                <a:cs typeface="Tahoma"/>
              </a:rPr>
              <a:t> </a:t>
            </a:r>
            <a:r>
              <a:rPr spc="-254" dirty="0"/>
              <a:t>:</a:t>
            </a:r>
            <a:r>
              <a:rPr spc="130" dirty="0"/>
              <a:t> </a:t>
            </a:r>
            <a:r>
              <a:rPr dirty="0"/>
              <a:t>marque</a:t>
            </a:r>
            <a:r>
              <a:rPr spc="135" dirty="0"/>
              <a:t> </a:t>
            </a:r>
            <a:r>
              <a:rPr dirty="0"/>
              <a:t>exclusive</a:t>
            </a:r>
            <a:r>
              <a:rPr spc="125" dirty="0"/>
              <a:t> </a:t>
            </a:r>
            <a:r>
              <a:rPr dirty="0"/>
              <a:t>et</a:t>
            </a:r>
            <a:r>
              <a:rPr spc="110" dirty="0"/>
              <a:t> </a:t>
            </a:r>
            <a:r>
              <a:rPr spc="-60" dirty="0"/>
              <a:t>fournisseur </a:t>
            </a:r>
            <a:r>
              <a:rPr dirty="0"/>
              <a:t>italien,</a:t>
            </a:r>
            <a:r>
              <a:rPr spc="114" dirty="0"/>
              <a:t>  </a:t>
            </a:r>
            <a:r>
              <a:rPr spc="75" dirty="0"/>
              <a:t>avec</a:t>
            </a:r>
            <a:r>
              <a:rPr spc="120" dirty="0"/>
              <a:t>  </a:t>
            </a:r>
            <a:r>
              <a:rPr dirty="0"/>
              <a:t>une</a:t>
            </a:r>
            <a:r>
              <a:rPr spc="120" dirty="0"/>
              <a:t>  </a:t>
            </a:r>
            <a:r>
              <a:rPr dirty="0"/>
              <a:t>gamme</a:t>
            </a:r>
            <a:r>
              <a:rPr spc="125" dirty="0"/>
              <a:t>  </a:t>
            </a:r>
            <a:r>
              <a:rPr spc="65" dirty="0"/>
              <a:t>de</a:t>
            </a:r>
            <a:r>
              <a:rPr spc="125" dirty="0"/>
              <a:t>  </a:t>
            </a:r>
            <a:r>
              <a:rPr dirty="0"/>
              <a:t>laque</a:t>
            </a:r>
            <a:r>
              <a:rPr spc="114" dirty="0"/>
              <a:t>  </a:t>
            </a:r>
            <a:r>
              <a:rPr spc="-10" dirty="0"/>
              <a:t>italienne réputée.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0" y="772667"/>
            <a:ext cx="10130790" cy="6017260"/>
            <a:chOff x="0" y="772667"/>
            <a:chExt cx="10130790" cy="601726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83707" y="5737860"/>
              <a:ext cx="1408670" cy="41545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1678" y="5766636"/>
              <a:ext cx="1210981" cy="43165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83466" y="5803509"/>
              <a:ext cx="1547026" cy="32824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772667"/>
              <a:ext cx="4977383" cy="60167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152" y="5803392"/>
              <a:ext cx="1092707" cy="24079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7475" y="919904"/>
            <a:ext cx="282956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25" dirty="0"/>
              <a:t>DES</a:t>
            </a:r>
            <a:r>
              <a:rPr spc="-35" dirty="0"/>
              <a:t> </a:t>
            </a:r>
            <a:r>
              <a:rPr spc="-345" dirty="0"/>
              <a:t>CUISINES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7475" y="1400112"/>
            <a:ext cx="239776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-254" dirty="0">
                <a:latin typeface="Tahoma"/>
                <a:cs typeface="Tahoma"/>
              </a:rPr>
              <a:t>POUR</a:t>
            </a:r>
            <a:r>
              <a:rPr sz="3500" b="1" dirty="0">
                <a:latin typeface="Tahoma"/>
                <a:cs typeface="Tahoma"/>
              </a:rPr>
              <a:t> </a:t>
            </a:r>
            <a:r>
              <a:rPr sz="3500" b="1" spc="-330" dirty="0">
                <a:latin typeface="Tahoma"/>
                <a:cs typeface="Tahoma"/>
              </a:rPr>
              <a:t>TOUS</a:t>
            </a:r>
            <a:endParaRPr sz="35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86818" y="5912668"/>
            <a:ext cx="643255" cy="1663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00" spc="-55" dirty="0">
                <a:latin typeface="Verdana"/>
                <a:cs typeface="Verdana"/>
              </a:rPr>
              <a:t>(sans</a:t>
            </a:r>
            <a:r>
              <a:rPr sz="900" spc="-35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limite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7488" y="5764836"/>
            <a:ext cx="1321435" cy="45593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7800"/>
              </a:lnSpc>
              <a:spcBef>
                <a:spcPts val="40"/>
              </a:spcBef>
            </a:pPr>
            <a:r>
              <a:rPr sz="900" spc="-25" dirty="0">
                <a:latin typeface="Verdana"/>
                <a:cs typeface="Verdana"/>
              </a:rPr>
              <a:t>Nos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spc="-35" dirty="0">
                <a:latin typeface="Verdana"/>
                <a:cs typeface="Verdana"/>
              </a:rPr>
              <a:t>cuisines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spc="90" dirty="0">
                <a:latin typeface="Verdana"/>
                <a:cs typeface="Verdana"/>
              </a:rPr>
              <a:t>à</a:t>
            </a:r>
            <a:r>
              <a:rPr sz="900" spc="-40" dirty="0">
                <a:latin typeface="Verdana"/>
                <a:cs typeface="Verdana"/>
              </a:rPr>
              <a:t> partir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spc="35" dirty="0">
                <a:latin typeface="Verdana"/>
                <a:cs typeface="Verdana"/>
              </a:rPr>
              <a:t>de </a:t>
            </a:r>
            <a:r>
              <a:rPr sz="900" spc="-80" dirty="0">
                <a:latin typeface="Verdana"/>
                <a:cs typeface="Verdana"/>
              </a:rPr>
              <a:t>Prix</a:t>
            </a:r>
            <a:r>
              <a:rPr sz="900" spc="-5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moyen</a:t>
            </a:r>
            <a:r>
              <a:rPr sz="900" spc="-45" dirty="0">
                <a:latin typeface="Verdana"/>
                <a:cs typeface="Verdana"/>
              </a:rPr>
              <a:t> </a:t>
            </a:r>
            <a:r>
              <a:rPr sz="900" spc="-165" dirty="0">
                <a:latin typeface="Verdana"/>
                <a:cs typeface="Verdana"/>
              </a:rPr>
              <a:t>: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entre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900" spc="60" dirty="0">
                <a:latin typeface="Verdana"/>
                <a:cs typeface="Verdana"/>
              </a:rPr>
              <a:t>de</a:t>
            </a:r>
            <a:r>
              <a:rPr sz="900" spc="-65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budget)</a:t>
            </a:r>
            <a:endParaRPr sz="9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72312" y="772667"/>
            <a:ext cx="9720580" cy="6017260"/>
            <a:chOff x="972312" y="772667"/>
            <a:chExt cx="9720580" cy="601726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68696" y="772667"/>
              <a:ext cx="5123687" cy="601675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2312" y="2058924"/>
              <a:ext cx="1652015" cy="165201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40736" y="2057400"/>
              <a:ext cx="1668780" cy="16520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2312" y="3889248"/>
              <a:ext cx="1652015" cy="166725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40736" y="3887723"/>
              <a:ext cx="1668780" cy="166877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2881411" y="5714578"/>
            <a:ext cx="2292350" cy="6940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3200"/>
              </a:lnSpc>
              <a:spcBef>
                <a:spcPts val="90"/>
              </a:spcBef>
            </a:pPr>
            <a:r>
              <a:rPr sz="850" dirty="0">
                <a:latin typeface="Verdana"/>
                <a:cs typeface="Verdana"/>
              </a:rPr>
              <a:t>*Façades</a:t>
            </a:r>
            <a:r>
              <a:rPr sz="850" spc="18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en</a:t>
            </a:r>
            <a:r>
              <a:rPr sz="850" spc="20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mélaminé</a:t>
            </a:r>
            <a:r>
              <a:rPr sz="850" spc="215" dirty="0">
                <a:latin typeface="Verdana"/>
                <a:cs typeface="Verdana"/>
              </a:rPr>
              <a:t> </a:t>
            </a:r>
            <a:r>
              <a:rPr sz="850" spc="-25" dirty="0">
                <a:latin typeface="Verdana"/>
                <a:cs typeface="Verdana"/>
              </a:rPr>
              <a:t>(11),</a:t>
            </a:r>
            <a:r>
              <a:rPr sz="850" spc="17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en</a:t>
            </a:r>
            <a:r>
              <a:rPr sz="850" spc="175" dirty="0">
                <a:latin typeface="Verdana"/>
                <a:cs typeface="Verdana"/>
              </a:rPr>
              <a:t> </a:t>
            </a:r>
            <a:r>
              <a:rPr sz="850" spc="-30" dirty="0">
                <a:latin typeface="Verdana"/>
                <a:cs typeface="Verdana"/>
              </a:rPr>
              <a:t>stratifié </a:t>
            </a:r>
            <a:r>
              <a:rPr sz="850" dirty="0">
                <a:latin typeface="Verdana"/>
                <a:cs typeface="Verdana"/>
              </a:rPr>
              <a:t>(5),</a:t>
            </a:r>
            <a:r>
              <a:rPr sz="850" spc="12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en</a:t>
            </a:r>
            <a:r>
              <a:rPr sz="850" spc="15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PET</a:t>
            </a:r>
            <a:r>
              <a:rPr sz="850" spc="15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(4),en</a:t>
            </a:r>
            <a:r>
              <a:rPr sz="850" spc="14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laque</a:t>
            </a:r>
            <a:r>
              <a:rPr sz="850" spc="14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UV</a:t>
            </a:r>
            <a:r>
              <a:rPr sz="850" spc="16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(9)</a:t>
            </a:r>
            <a:r>
              <a:rPr sz="850" spc="14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dont</a:t>
            </a:r>
            <a:r>
              <a:rPr sz="850" spc="150" dirty="0">
                <a:latin typeface="Verdana"/>
                <a:cs typeface="Verdana"/>
              </a:rPr>
              <a:t> </a:t>
            </a:r>
            <a:r>
              <a:rPr sz="850" spc="-50" dirty="0">
                <a:latin typeface="Verdana"/>
                <a:cs typeface="Verdana"/>
              </a:rPr>
              <a:t>1 </a:t>
            </a:r>
            <a:r>
              <a:rPr sz="850" spc="60" dirty="0">
                <a:latin typeface="Verdana"/>
                <a:cs typeface="Verdana"/>
              </a:rPr>
              <a:t>façade</a:t>
            </a:r>
            <a:r>
              <a:rPr sz="850" spc="210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fabriquée</a:t>
            </a:r>
            <a:r>
              <a:rPr sz="850" spc="200" dirty="0">
                <a:latin typeface="Verdana"/>
                <a:cs typeface="Verdana"/>
              </a:rPr>
              <a:t> </a:t>
            </a:r>
            <a:r>
              <a:rPr sz="850" spc="80" dirty="0">
                <a:latin typeface="Verdana"/>
                <a:cs typeface="Verdana"/>
              </a:rPr>
              <a:t>à</a:t>
            </a:r>
            <a:r>
              <a:rPr sz="850" spc="21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base</a:t>
            </a:r>
            <a:r>
              <a:rPr sz="850" spc="200" dirty="0">
                <a:latin typeface="Verdana"/>
                <a:cs typeface="Verdana"/>
              </a:rPr>
              <a:t> </a:t>
            </a:r>
            <a:r>
              <a:rPr sz="850" spc="60" dirty="0">
                <a:latin typeface="Verdana"/>
                <a:cs typeface="Verdana"/>
              </a:rPr>
              <a:t>de</a:t>
            </a:r>
            <a:r>
              <a:rPr sz="850" spc="200" dirty="0">
                <a:latin typeface="Verdana"/>
                <a:cs typeface="Verdana"/>
              </a:rPr>
              <a:t> </a:t>
            </a:r>
            <a:r>
              <a:rPr sz="850" spc="-10" dirty="0">
                <a:latin typeface="Verdana"/>
                <a:cs typeface="Verdana"/>
              </a:rPr>
              <a:t>matériaux </a:t>
            </a:r>
            <a:r>
              <a:rPr sz="850" dirty="0">
                <a:latin typeface="Verdana"/>
                <a:cs typeface="Verdana"/>
              </a:rPr>
              <a:t>recyclés,</a:t>
            </a:r>
            <a:r>
              <a:rPr sz="850" spc="4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en</a:t>
            </a:r>
            <a:r>
              <a:rPr sz="850" spc="3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laque</a:t>
            </a:r>
            <a:r>
              <a:rPr sz="850" spc="50" dirty="0">
                <a:latin typeface="Verdana"/>
                <a:cs typeface="Verdana"/>
              </a:rPr>
              <a:t> </a:t>
            </a:r>
            <a:r>
              <a:rPr sz="850" spc="-60" dirty="0">
                <a:latin typeface="Verdana"/>
                <a:cs typeface="Verdana"/>
              </a:rPr>
              <a:t>(22),</a:t>
            </a:r>
            <a:r>
              <a:rPr sz="850" spc="4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en</a:t>
            </a:r>
            <a:r>
              <a:rPr sz="850" spc="35" dirty="0">
                <a:latin typeface="Verdana"/>
                <a:cs typeface="Verdana"/>
              </a:rPr>
              <a:t> </a:t>
            </a:r>
            <a:r>
              <a:rPr sz="850" spc="-60" dirty="0">
                <a:latin typeface="Verdana"/>
                <a:cs typeface="Verdana"/>
              </a:rPr>
              <a:t>Fenix®</a:t>
            </a:r>
            <a:r>
              <a:rPr sz="850" spc="60" dirty="0">
                <a:latin typeface="Verdana"/>
                <a:cs typeface="Verdana"/>
              </a:rPr>
              <a:t> </a:t>
            </a:r>
            <a:r>
              <a:rPr sz="850" spc="-60" dirty="0">
                <a:latin typeface="Verdana"/>
                <a:cs typeface="Verdana"/>
              </a:rPr>
              <a:t>(1),</a:t>
            </a:r>
            <a:r>
              <a:rPr sz="850" spc="30" dirty="0">
                <a:latin typeface="Verdana"/>
                <a:cs typeface="Verdana"/>
              </a:rPr>
              <a:t> </a:t>
            </a:r>
            <a:r>
              <a:rPr sz="850" spc="-25" dirty="0">
                <a:latin typeface="Verdana"/>
                <a:cs typeface="Verdana"/>
              </a:rPr>
              <a:t>en </a:t>
            </a:r>
            <a:r>
              <a:rPr sz="850" spc="55" dirty="0">
                <a:latin typeface="Verdana"/>
                <a:cs typeface="Verdana"/>
              </a:rPr>
              <a:t>placage</a:t>
            </a:r>
            <a:r>
              <a:rPr sz="850" dirty="0">
                <a:latin typeface="Verdana"/>
                <a:cs typeface="Verdana"/>
              </a:rPr>
              <a:t> </a:t>
            </a:r>
            <a:r>
              <a:rPr sz="850" spc="-20" dirty="0">
                <a:latin typeface="Verdana"/>
                <a:cs typeface="Verdana"/>
              </a:rPr>
              <a:t>bois</a:t>
            </a:r>
            <a:r>
              <a:rPr sz="850" dirty="0">
                <a:latin typeface="Verdana"/>
                <a:cs typeface="Verdana"/>
              </a:rPr>
              <a:t> </a:t>
            </a:r>
            <a:r>
              <a:rPr sz="850" spc="-80" dirty="0">
                <a:latin typeface="Verdana"/>
                <a:cs typeface="Verdana"/>
              </a:rPr>
              <a:t>(12),</a:t>
            </a:r>
            <a:r>
              <a:rPr sz="850" spc="35" dirty="0">
                <a:latin typeface="Verdana"/>
                <a:cs typeface="Verdana"/>
              </a:rPr>
              <a:t> </a:t>
            </a:r>
            <a:r>
              <a:rPr sz="850" dirty="0">
                <a:latin typeface="Verdana"/>
                <a:cs typeface="Verdana"/>
              </a:rPr>
              <a:t>aspect</a:t>
            </a:r>
            <a:r>
              <a:rPr sz="850" spc="15" dirty="0">
                <a:latin typeface="Verdana"/>
                <a:cs typeface="Verdana"/>
              </a:rPr>
              <a:t> </a:t>
            </a:r>
            <a:r>
              <a:rPr sz="850" spc="-25" dirty="0">
                <a:latin typeface="Verdana"/>
                <a:cs typeface="Verdana"/>
              </a:rPr>
              <a:t>verre</a:t>
            </a:r>
            <a:r>
              <a:rPr sz="850" dirty="0">
                <a:latin typeface="Verdana"/>
                <a:cs typeface="Verdana"/>
              </a:rPr>
              <a:t> </a:t>
            </a:r>
            <a:r>
              <a:rPr sz="850" spc="-20" dirty="0">
                <a:latin typeface="Verdana"/>
                <a:cs typeface="Verdana"/>
              </a:rPr>
              <a:t>(2).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38272" y="4740723"/>
            <a:ext cx="9271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0" dirty="0">
                <a:solidFill>
                  <a:srgbClr val="FFFFFF"/>
                </a:solidFill>
                <a:latin typeface="Calibri"/>
                <a:cs typeface="Calibri"/>
              </a:rPr>
              <a:t>*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72667"/>
              <a:ext cx="5068823" cy="601675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7045" y="2571552"/>
              <a:ext cx="445707" cy="44478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20028" y="2561844"/>
              <a:ext cx="1088136" cy="12801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69123" y="2570987"/>
              <a:ext cx="413004" cy="11734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46915" y="3230880"/>
              <a:ext cx="472789" cy="57217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43274" y="4081272"/>
              <a:ext cx="346563" cy="52067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01961" y="4830176"/>
              <a:ext cx="540698" cy="45048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16980" y="5090159"/>
              <a:ext cx="996695" cy="12039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59396" y="5091683"/>
              <a:ext cx="1780031" cy="1188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62300" y="5515412"/>
              <a:ext cx="399254" cy="451047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5350206" y="1180650"/>
            <a:ext cx="4624705" cy="924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075"/>
              </a:lnSpc>
              <a:spcBef>
                <a:spcPts val="100"/>
              </a:spcBef>
            </a:pPr>
            <a:r>
              <a:rPr spc="-204" dirty="0"/>
              <a:t>POURQUOI</a:t>
            </a:r>
            <a:r>
              <a:rPr spc="-30" dirty="0"/>
              <a:t> </a:t>
            </a:r>
            <a:r>
              <a:rPr spc="-305" dirty="0"/>
              <a:t>CHOISIR</a:t>
            </a:r>
          </a:p>
          <a:p>
            <a:pPr marL="12700">
              <a:lnSpc>
                <a:spcPts val="2995"/>
              </a:lnSpc>
            </a:pPr>
            <a:r>
              <a:rPr sz="2600" spc="-204" dirty="0"/>
              <a:t>DARTY</a:t>
            </a:r>
            <a:r>
              <a:rPr sz="2600" spc="5" dirty="0"/>
              <a:t> </a:t>
            </a:r>
            <a:r>
              <a:rPr sz="2600" spc="-114" dirty="0"/>
              <a:t>CONCEPTEUR</a:t>
            </a:r>
            <a:r>
              <a:rPr sz="2600" spc="5" dirty="0"/>
              <a:t> </a:t>
            </a:r>
            <a:r>
              <a:rPr sz="2600" spc="-190" dirty="0"/>
              <a:t>CUISINE</a:t>
            </a:r>
            <a:endParaRPr sz="2600"/>
          </a:p>
        </p:txBody>
      </p:sp>
      <p:sp>
        <p:nvSpPr>
          <p:cNvPr id="15" name="object 15"/>
          <p:cNvSpPr txBox="1"/>
          <p:nvPr/>
        </p:nvSpPr>
        <p:spPr>
          <a:xfrm>
            <a:off x="6293632" y="2704590"/>
            <a:ext cx="3257550" cy="3282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44830">
              <a:lnSpc>
                <a:spcPct val="102099"/>
              </a:lnSpc>
              <a:spcBef>
                <a:spcPts val="95"/>
              </a:spcBef>
            </a:pPr>
            <a:r>
              <a:rPr sz="950" spc="-60" dirty="0">
                <a:latin typeface="Verdana"/>
                <a:cs typeface="Verdana"/>
              </a:rPr>
              <a:t>Plus</a:t>
            </a:r>
            <a:r>
              <a:rPr sz="950" spc="-65" dirty="0">
                <a:latin typeface="Verdana"/>
                <a:cs typeface="Verdana"/>
              </a:rPr>
              <a:t> </a:t>
            </a:r>
            <a:r>
              <a:rPr sz="950" spc="65" dirty="0">
                <a:latin typeface="Verdana"/>
                <a:cs typeface="Verdana"/>
              </a:rPr>
              <a:t>de</a:t>
            </a:r>
            <a:r>
              <a:rPr sz="950" spc="-75" dirty="0">
                <a:latin typeface="Verdana"/>
                <a:cs typeface="Verdana"/>
              </a:rPr>
              <a:t> </a:t>
            </a:r>
            <a:r>
              <a:rPr sz="950" spc="-70" dirty="0">
                <a:latin typeface="Verdana"/>
                <a:cs typeface="Verdana"/>
              </a:rPr>
              <a:t>100</a:t>
            </a:r>
            <a:r>
              <a:rPr sz="950" spc="-40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modèles</a:t>
            </a:r>
            <a:r>
              <a:rPr sz="950" spc="-80" dirty="0">
                <a:latin typeface="Verdana"/>
                <a:cs typeface="Verdana"/>
              </a:rPr>
              <a:t> </a:t>
            </a:r>
            <a:r>
              <a:rPr sz="950" spc="70" dirty="0">
                <a:latin typeface="Verdana"/>
                <a:cs typeface="Verdana"/>
              </a:rPr>
              <a:t>de</a:t>
            </a:r>
            <a:r>
              <a:rPr sz="950" spc="-65" dirty="0">
                <a:latin typeface="Verdana"/>
                <a:cs typeface="Verdana"/>
              </a:rPr>
              <a:t> </a:t>
            </a:r>
            <a:r>
              <a:rPr sz="950" spc="-35" dirty="0">
                <a:latin typeface="Verdana"/>
                <a:cs typeface="Verdana"/>
              </a:rPr>
              <a:t>cuisines</a:t>
            </a:r>
            <a:r>
              <a:rPr sz="950" spc="-9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et</a:t>
            </a:r>
            <a:r>
              <a:rPr sz="950" spc="-6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des</a:t>
            </a:r>
            <a:r>
              <a:rPr sz="950" spc="-60" dirty="0">
                <a:latin typeface="Verdana"/>
                <a:cs typeface="Verdana"/>
              </a:rPr>
              <a:t> </a:t>
            </a:r>
            <a:r>
              <a:rPr sz="950" spc="-55" dirty="0">
                <a:latin typeface="Verdana"/>
                <a:cs typeface="Verdana"/>
              </a:rPr>
              <a:t>milliers </a:t>
            </a:r>
            <a:r>
              <a:rPr sz="950" spc="65" dirty="0">
                <a:latin typeface="Verdana"/>
                <a:cs typeface="Verdana"/>
              </a:rPr>
              <a:t>de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spc="-35" dirty="0">
                <a:latin typeface="Verdana"/>
                <a:cs typeface="Verdana"/>
              </a:rPr>
              <a:t>coloris,</a:t>
            </a:r>
            <a:r>
              <a:rPr sz="950" spc="-60" dirty="0">
                <a:latin typeface="Verdana"/>
                <a:cs typeface="Verdana"/>
              </a:rPr>
              <a:t> </a:t>
            </a:r>
            <a:r>
              <a:rPr sz="950" spc="-50" dirty="0">
                <a:latin typeface="Verdana"/>
                <a:cs typeface="Verdana"/>
              </a:rPr>
              <a:t>finitions</a:t>
            </a:r>
            <a:r>
              <a:rPr sz="950" spc="-2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&amp;</a:t>
            </a:r>
            <a:r>
              <a:rPr sz="950" spc="-30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aménagements.</a:t>
            </a: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9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Tahoma"/>
                <a:cs typeface="Tahoma"/>
              </a:rPr>
              <a:t>La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référence</a:t>
            </a:r>
            <a:r>
              <a:rPr sz="1200" b="1" spc="-1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en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électroménager</a:t>
            </a:r>
            <a:endParaRPr sz="1200">
              <a:latin typeface="Tahoma"/>
              <a:cs typeface="Tahoma"/>
            </a:endParaRPr>
          </a:p>
          <a:p>
            <a:pPr marL="12700" marR="445134">
              <a:lnSpc>
                <a:spcPts val="1160"/>
              </a:lnSpc>
              <a:spcBef>
                <a:spcPts val="45"/>
              </a:spcBef>
            </a:pPr>
            <a:r>
              <a:rPr sz="950" spc="-10" dirty="0">
                <a:latin typeface="Verdana"/>
                <a:cs typeface="Verdana"/>
              </a:rPr>
              <a:t>Une</a:t>
            </a:r>
            <a:r>
              <a:rPr sz="950" spc="-40" dirty="0">
                <a:latin typeface="Verdana"/>
                <a:cs typeface="Verdana"/>
              </a:rPr>
              <a:t> </a:t>
            </a:r>
            <a:r>
              <a:rPr sz="950" spc="-35" dirty="0">
                <a:latin typeface="Verdana"/>
                <a:cs typeface="Verdana"/>
              </a:rPr>
              <a:t>expertise,</a:t>
            </a:r>
            <a:r>
              <a:rPr sz="950" spc="-80" dirty="0">
                <a:latin typeface="Verdana"/>
                <a:cs typeface="Verdana"/>
              </a:rPr>
              <a:t> </a:t>
            </a:r>
            <a:r>
              <a:rPr sz="950" spc="-20" dirty="0">
                <a:latin typeface="Verdana"/>
                <a:cs typeface="Verdana"/>
              </a:rPr>
              <a:t>un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large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spc="-25" dirty="0">
                <a:latin typeface="Verdana"/>
                <a:cs typeface="Verdana"/>
              </a:rPr>
              <a:t>choix,</a:t>
            </a:r>
            <a:r>
              <a:rPr sz="950" spc="-4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des</a:t>
            </a:r>
            <a:r>
              <a:rPr sz="950" spc="-45" dirty="0">
                <a:latin typeface="Verdana"/>
                <a:cs typeface="Verdana"/>
              </a:rPr>
              <a:t> exclusivités</a:t>
            </a:r>
            <a:r>
              <a:rPr sz="950" spc="-55" dirty="0">
                <a:latin typeface="Verdana"/>
                <a:cs typeface="Verdana"/>
              </a:rPr>
              <a:t> </a:t>
            </a:r>
            <a:r>
              <a:rPr sz="950" spc="-50" dirty="0">
                <a:latin typeface="Verdana"/>
                <a:cs typeface="Verdana"/>
              </a:rPr>
              <a:t>&amp; </a:t>
            </a:r>
            <a:r>
              <a:rPr sz="950" spc="-45" dirty="0">
                <a:latin typeface="Verdana"/>
                <a:cs typeface="Verdana"/>
              </a:rPr>
              <a:t>les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spc="-45" dirty="0">
                <a:latin typeface="Verdana"/>
                <a:cs typeface="Verdana"/>
              </a:rPr>
              <a:t>plus</a:t>
            </a:r>
            <a:r>
              <a:rPr sz="950" spc="-90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grandes</a:t>
            </a:r>
            <a:r>
              <a:rPr sz="950" spc="-80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marques.</a:t>
            </a: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135"/>
              </a:spcBef>
            </a:pPr>
            <a:endParaRPr sz="9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Tahoma"/>
                <a:cs typeface="Tahoma"/>
              </a:rPr>
              <a:t>Une</a:t>
            </a:r>
            <a:r>
              <a:rPr sz="1200" b="1" spc="-7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fabrication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Européenne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spc="-110" dirty="0">
                <a:latin typeface="Tahoma"/>
                <a:cs typeface="Tahoma"/>
              </a:rPr>
              <a:t>&amp;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responsable</a:t>
            </a:r>
            <a:endParaRPr sz="1200">
              <a:latin typeface="Tahoma"/>
              <a:cs typeface="Tahoma"/>
            </a:endParaRPr>
          </a:p>
          <a:p>
            <a:pPr marL="12700" marR="100330">
              <a:lnSpc>
                <a:spcPts val="1160"/>
              </a:lnSpc>
              <a:spcBef>
                <a:spcPts val="45"/>
              </a:spcBef>
            </a:pPr>
            <a:r>
              <a:rPr sz="950" spc="-30" dirty="0">
                <a:latin typeface="Verdana"/>
                <a:cs typeface="Verdana"/>
              </a:rPr>
              <a:t>Nos</a:t>
            </a:r>
            <a:r>
              <a:rPr sz="950" spc="-10" dirty="0">
                <a:latin typeface="Verdana"/>
                <a:cs typeface="Verdana"/>
              </a:rPr>
              <a:t> meubles</a:t>
            </a:r>
            <a:r>
              <a:rPr sz="950" spc="-55" dirty="0">
                <a:latin typeface="Verdana"/>
                <a:cs typeface="Verdana"/>
              </a:rPr>
              <a:t> </a:t>
            </a:r>
            <a:r>
              <a:rPr sz="950" spc="60" dirty="0">
                <a:latin typeface="Verdana"/>
                <a:cs typeface="Verdana"/>
              </a:rPr>
              <a:t>de</a:t>
            </a:r>
            <a:r>
              <a:rPr sz="950" spc="-35" dirty="0">
                <a:latin typeface="Verdana"/>
                <a:cs typeface="Verdana"/>
              </a:rPr>
              <a:t> </a:t>
            </a:r>
            <a:r>
              <a:rPr sz="950" spc="-20" dirty="0">
                <a:latin typeface="Verdana"/>
                <a:cs typeface="Verdana"/>
              </a:rPr>
              <a:t>qualités</a:t>
            </a:r>
            <a:r>
              <a:rPr sz="950" spc="-7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allemande</a:t>
            </a:r>
            <a:r>
              <a:rPr sz="950" spc="-3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ou</a:t>
            </a:r>
            <a:r>
              <a:rPr sz="950" spc="-35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italienne</a:t>
            </a:r>
            <a:r>
              <a:rPr sz="950" spc="-35" dirty="0">
                <a:latin typeface="Verdana"/>
                <a:cs typeface="Verdana"/>
              </a:rPr>
              <a:t> </a:t>
            </a:r>
            <a:r>
              <a:rPr sz="950" spc="-20" dirty="0">
                <a:latin typeface="Verdana"/>
                <a:cs typeface="Verdana"/>
              </a:rPr>
              <a:t>sont </a:t>
            </a:r>
            <a:r>
              <a:rPr sz="950" spc="-30" dirty="0">
                <a:latin typeface="Verdana"/>
                <a:cs typeface="Verdana"/>
              </a:rPr>
              <a:t>assemblés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en</a:t>
            </a:r>
            <a:r>
              <a:rPr sz="950" spc="-5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usine.</a:t>
            </a: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9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spc="-10" dirty="0">
                <a:latin typeface="Tahoma"/>
                <a:cs typeface="Tahoma"/>
              </a:rPr>
              <a:t>Des</a:t>
            </a:r>
            <a:r>
              <a:rPr sz="1200" b="1" spc="-80" dirty="0">
                <a:latin typeface="Tahoma"/>
                <a:cs typeface="Tahoma"/>
              </a:rPr>
              <a:t> </a:t>
            </a:r>
            <a:r>
              <a:rPr sz="1200" b="1" spc="-20" dirty="0">
                <a:latin typeface="Tahoma"/>
                <a:cs typeface="Tahoma"/>
              </a:rPr>
              <a:t>poseurs</a:t>
            </a:r>
            <a:r>
              <a:rPr sz="1200" b="1" spc="-5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expert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spc="-110" dirty="0">
                <a:latin typeface="Tahoma"/>
                <a:cs typeface="Tahoma"/>
              </a:rPr>
              <a:t>&amp;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agréés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185"/>
              </a:spcBef>
            </a:pPr>
            <a:r>
              <a:rPr sz="950" dirty="0">
                <a:latin typeface="Verdana"/>
                <a:cs typeface="Verdana"/>
              </a:rPr>
              <a:t>par</a:t>
            </a:r>
            <a:r>
              <a:rPr sz="950" spc="-70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des</a:t>
            </a:r>
            <a:r>
              <a:rPr sz="950" spc="-60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professionnels.</a:t>
            </a:r>
            <a:endParaRPr sz="9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100"/>
              </a:spcBef>
            </a:pPr>
            <a:endParaRPr sz="9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spc="-20" dirty="0">
                <a:latin typeface="Tahoma"/>
                <a:cs typeface="Tahoma"/>
              </a:rPr>
              <a:t>Contrat </a:t>
            </a:r>
            <a:r>
              <a:rPr sz="1200" b="1" spc="65" dirty="0">
                <a:latin typeface="Tahoma"/>
                <a:cs typeface="Tahoma"/>
              </a:rPr>
              <a:t>de</a:t>
            </a:r>
            <a:r>
              <a:rPr sz="1200" b="1" spc="-10" dirty="0">
                <a:latin typeface="Tahoma"/>
                <a:cs typeface="Tahoma"/>
              </a:rPr>
              <a:t> confiance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950" spc="-80" dirty="0">
                <a:latin typeface="Verdana"/>
                <a:cs typeface="Verdana"/>
              </a:rPr>
              <a:t>Prix</a:t>
            </a:r>
            <a:r>
              <a:rPr sz="950" spc="-50" dirty="0">
                <a:latin typeface="Verdana"/>
                <a:cs typeface="Verdana"/>
              </a:rPr>
              <a:t> </a:t>
            </a:r>
            <a:r>
              <a:rPr sz="950" spc="-60" dirty="0">
                <a:latin typeface="Verdana"/>
                <a:cs typeface="Verdana"/>
              </a:rPr>
              <a:t>juste </a:t>
            </a:r>
            <a:r>
              <a:rPr sz="950" dirty="0">
                <a:latin typeface="Verdana"/>
                <a:cs typeface="Verdana"/>
              </a:rPr>
              <a:t>&amp;</a:t>
            </a:r>
            <a:r>
              <a:rPr sz="950" spc="-5" dirty="0">
                <a:latin typeface="Verdana"/>
                <a:cs typeface="Verdana"/>
              </a:rPr>
              <a:t> </a:t>
            </a:r>
            <a:r>
              <a:rPr sz="950" spc="-40" dirty="0">
                <a:latin typeface="Verdana"/>
                <a:cs typeface="Verdana"/>
              </a:rPr>
              <a:t>transparents,</a:t>
            </a:r>
            <a:r>
              <a:rPr sz="950" spc="-6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la</a:t>
            </a:r>
            <a:r>
              <a:rPr sz="950" spc="-25" dirty="0">
                <a:latin typeface="Verdana"/>
                <a:cs typeface="Verdana"/>
              </a:rPr>
              <a:t> </a:t>
            </a:r>
            <a:r>
              <a:rPr sz="950" dirty="0">
                <a:latin typeface="Verdana"/>
                <a:cs typeface="Verdana"/>
              </a:rPr>
              <a:t>garantie</a:t>
            </a:r>
            <a:r>
              <a:rPr sz="950" spc="-60" dirty="0">
                <a:latin typeface="Verdana"/>
                <a:cs typeface="Verdana"/>
              </a:rPr>
              <a:t> </a:t>
            </a:r>
            <a:r>
              <a:rPr sz="950" spc="-10" dirty="0">
                <a:latin typeface="Verdana"/>
                <a:cs typeface="Verdana"/>
              </a:rPr>
              <a:t>Darty.</a:t>
            </a:r>
            <a:endParaRPr sz="9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65404" y="1953767"/>
              <a:ext cx="102235" cy="132080"/>
            </a:xfrm>
            <a:custGeom>
              <a:avLst/>
              <a:gdLst/>
              <a:ahLst/>
              <a:cxnLst/>
              <a:rect l="l" t="t" r="r" b="b"/>
              <a:pathLst>
                <a:path w="102234" h="132080">
                  <a:moveTo>
                    <a:pt x="62471" y="118872"/>
                  </a:moveTo>
                  <a:lnTo>
                    <a:pt x="12179" y="118872"/>
                  </a:lnTo>
                  <a:lnTo>
                    <a:pt x="12179" y="3302"/>
                  </a:lnTo>
                  <a:lnTo>
                    <a:pt x="0" y="3302"/>
                  </a:lnTo>
                  <a:lnTo>
                    <a:pt x="0" y="118872"/>
                  </a:lnTo>
                  <a:lnTo>
                    <a:pt x="0" y="131572"/>
                  </a:lnTo>
                  <a:lnTo>
                    <a:pt x="62471" y="131572"/>
                  </a:lnTo>
                  <a:lnTo>
                    <a:pt x="62471" y="118872"/>
                  </a:lnTo>
                  <a:close/>
                </a:path>
                <a:path w="102234" h="132080">
                  <a:moveTo>
                    <a:pt x="102095" y="0"/>
                  </a:moveTo>
                  <a:lnTo>
                    <a:pt x="86855" y="0"/>
                  </a:lnTo>
                  <a:lnTo>
                    <a:pt x="86855" y="24384"/>
                  </a:lnTo>
                  <a:lnTo>
                    <a:pt x="94475" y="24384"/>
                  </a:lnTo>
                  <a:lnTo>
                    <a:pt x="94475" y="32004"/>
                  </a:lnTo>
                  <a:lnTo>
                    <a:pt x="92951" y="35052"/>
                  </a:lnTo>
                  <a:lnTo>
                    <a:pt x="92951" y="36576"/>
                  </a:lnTo>
                  <a:lnTo>
                    <a:pt x="91427" y="41148"/>
                  </a:lnTo>
                  <a:lnTo>
                    <a:pt x="88379" y="45720"/>
                  </a:lnTo>
                  <a:lnTo>
                    <a:pt x="95999" y="48768"/>
                  </a:lnTo>
                  <a:lnTo>
                    <a:pt x="97523" y="42672"/>
                  </a:lnTo>
                  <a:lnTo>
                    <a:pt x="100571" y="38100"/>
                  </a:lnTo>
                  <a:lnTo>
                    <a:pt x="100571" y="33528"/>
                  </a:lnTo>
                  <a:lnTo>
                    <a:pt x="102095" y="28956"/>
                  </a:lnTo>
                  <a:lnTo>
                    <a:pt x="1020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2563" y="1952244"/>
              <a:ext cx="379476" cy="13411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60832" y="2212847"/>
              <a:ext cx="5744210" cy="472440"/>
            </a:xfrm>
            <a:custGeom>
              <a:avLst/>
              <a:gdLst/>
              <a:ahLst/>
              <a:cxnLst/>
              <a:rect l="l" t="t" r="r" b="b"/>
              <a:pathLst>
                <a:path w="5744210" h="472439">
                  <a:moveTo>
                    <a:pt x="44196" y="445008"/>
                  </a:moveTo>
                  <a:lnTo>
                    <a:pt x="41148" y="438912"/>
                  </a:lnTo>
                  <a:lnTo>
                    <a:pt x="33528" y="431292"/>
                  </a:lnTo>
                  <a:lnTo>
                    <a:pt x="27432" y="428244"/>
                  </a:lnTo>
                  <a:lnTo>
                    <a:pt x="15240" y="428244"/>
                  </a:lnTo>
                  <a:lnTo>
                    <a:pt x="10668" y="431292"/>
                  </a:lnTo>
                  <a:lnTo>
                    <a:pt x="6096" y="435864"/>
                  </a:lnTo>
                  <a:lnTo>
                    <a:pt x="1524" y="438912"/>
                  </a:lnTo>
                  <a:lnTo>
                    <a:pt x="0" y="445008"/>
                  </a:lnTo>
                  <a:lnTo>
                    <a:pt x="0" y="457200"/>
                  </a:lnTo>
                  <a:lnTo>
                    <a:pt x="1524" y="461772"/>
                  </a:lnTo>
                  <a:lnTo>
                    <a:pt x="6096" y="466344"/>
                  </a:lnTo>
                  <a:lnTo>
                    <a:pt x="10668" y="470916"/>
                  </a:lnTo>
                  <a:lnTo>
                    <a:pt x="15240" y="472440"/>
                  </a:lnTo>
                  <a:lnTo>
                    <a:pt x="27432" y="472440"/>
                  </a:lnTo>
                  <a:lnTo>
                    <a:pt x="33528" y="470916"/>
                  </a:lnTo>
                  <a:lnTo>
                    <a:pt x="38100" y="466344"/>
                  </a:lnTo>
                  <a:lnTo>
                    <a:pt x="44196" y="457200"/>
                  </a:lnTo>
                  <a:lnTo>
                    <a:pt x="44196" y="445008"/>
                  </a:lnTo>
                  <a:close/>
                </a:path>
                <a:path w="5744210" h="472439">
                  <a:moveTo>
                    <a:pt x="44196" y="230124"/>
                  </a:moveTo>
                  <a:lnTo>
                    <a:pt x="38100" y="220980"/>
                  </a:lnTo>
                  <a:lnTo>
                    <a:pt x="33528" y="216408"/>
                  </a:lnTo>
                  <a:lnTo>
                    <a:pt x="27432" y="214884"/>
                  </a:lnTo>
                  <a:lnTo>
                    <a:pt x="15240" y="214884"/>
                  </a:lnTo>
                  <a:lnTo>
                    <a:pt x="10668" y="216408"/>
                  </a:lnTo>
                  <a:lnTo>
                    <a:pt x="1524" y="225552"/>
                  </a:lnTo>
                  <a:lnTo>
                    <a:pt x="0" y="230124"/>
                  </a:lnTo>
                  <a:lnTo>
                    <a:pt x="0" y="242316"/>
                  </a:lnTo>
                  <a:lnTo>
                    <a:pt x="1524" y="248412"/>
                  </a:lnTo>
                  <a:lnTo>
                    <a:pt x="6096" y="251460"/>
                  </a:lnTo>
                  <a:lnTo>
                    <a:pt x="10668" y="256032"/>
                  </a:lnTo>
                  <a:lnTo>
                    <a:pt x="15240" y="259080"/>
                  </a:lnTo>
                  <a:lnTo>
                    <a:pt x="27432" y="259080"/>
                  </a:lnTo>
                  <a:lnTo>
                    <a:pt x="33528" y="256032"/>
                  </a:lnTo>
                  <a:lnTo>
                    <a:pt x="41148" y="248412"/>
                  </a:lnTo>
                  <a:lnTo>
                    <a:pt x="44196" y="242316"/>
                  </a:lnTo>
                  <a:lnTo>
                    <a:pt x="44196" y="230124"/>
                  </a:lnTo>
                  <a:close/>
                </a:path>
                <a:path w="5744210" h="472439">
                  <a:moveTo>
                    <a:pt x="44196" y="16764"/>
                  </a:moveTo>
                  <a:lnTo>
                    <a:pt x="41148" y="10668"/>
                  </a:lnTo>
                  <a:lnTo>
                    <a:pt x="33528" y="3048"/>
                  </a:lnTo>
                  <a:lnTo>
                    <a:pt x="27432" y="0"/>
                  </a:lnTo>
                  <a:lnTo>
                    <a:pt x="15240" y="0"/>
                  </a:lnTo>
                  <a:lnTo>
                    <a:pt x="10668" y="3048"/>
                  </a:lnTo>
                  <a:lnTo>
                    <a:pt x="6096" y="7620"/>
                  </a:lnTo>
                  <a:lnTo>
                    <a:pt x="1524" y="10668"/>
                  </a:lnTo>
                  <a:lnTo>
                    <a:pt x="0" y="16764"/>
                  </a:lnTo>
                  <a:lnTo>
                    <a:pt x="0" y="28956"/>
                  </a:lnTo>
                  <a:lnTo>
                    <a:pt x="1524" y="33528"/>
                  </a:lnTo>
                  <a:lnTo>
                    <a:pt x="6096" y="38100"/>
                  </a:lnTo>
                  <a:lnTo>
                    <a:pt x="10668" y="42672"/>
                  </a:lnTo>
                  <a:lnTo>
                    <a:pt x="15240" y="44196"/>
                  </a:lnTo>
                  <a:lnTo>
                    <a:pt x="27432" y="44196"/>
                  </a:lnTo>
                  <a:lnTo>
                    <a:pt x="33528" y="42672"/>
                  </a:lnTo>
                  <a:lnTo>
                    <a:pt x="38100" y="38100"/>
                  </a:lnTo>
                  <a:lnTo>
                    <a:pt x="44196" y="28956"/>
                  </a:lnTo>
                  <a:lnTo>
                    <a:pt x="44196" y="16764"/>
                  </a:lnTo>
                  <a:close/>
                </a:path>
                <a:path w="5744210" h="472439">
                  <a:moveTo>
                    <a:pt x="5625084" y="71628"/>
                  </a:moveTo>
                  <a:lnTo>
                    <a:pt x="5620512" y="67056"/>
                  </a:lnTo>
                  <a:lnTo>
                    <a:pt x="5617464" y="65532"/>
                  </a:lnTo>
                  <a:lnTo>
                    <a:pt x="5611368" y="65532"/>
                  </a:lnTo>
                  <a:lnTo>
                    <a:pt x="5609844" y="67056"/>
                  </a:lnTo>
                  <a:lnTo>
                    <a:pt x="5606796" y="68580"/>
                  </a:lnTo>
                  <a:lnTo>
                    <a:pt x="5605272" y="71628"/>
                  </a:lnTo>
                  <a:lnTo>
                    <a:pt x="5603748" y="73152"/>
                  </a:lnTo>
                  <a:lnTo>
                    <a:pt x="5603748" y="79248"/>
                  </a:lnTo>
                  <a:lnTo>
                    <a:pt x="5605272" y="82296"/>
                  </a:lnTo>
                  <a:lnTo>
                    <a:pt x="5609844" y="86868"/>
                  </a:lnTo>
                  <a:lnTo>
                    <a:pt x="5620512" y="86868"/>
                  </a:lnTo>
                  <a:lnTo>
                    <a:pt x="5622036" y="83820"/>
                  </a:lnTo>
                  <a:lnTo>
                    <a:pt x="5625084" y="82296"/>
                  </a:lnTo>
                  <a:lnTo>
                    <a:pt x="5625084" y="71628"/>
                  </a:lnTo>
                  <a:close/>
                </a:path>
                <a:path w="5744210" h="472439">
                  <a:moveTo>
                    <a:pt x="5684520" y="71628"/>
                  </a:moveTo>
                  <a:lnTo>
                    <a:pt x="5679948" y="67056"/>
                  </a:lnTo>
                  <a:lnTo>
                    <a:pt x="5676900" y="65532"/>
                  </a:lnTo>
                  <a:lnTo>
                    <a:pt x="5670804" y="65532"/>
                  </a:lnTo>
                  <a:lnTo>
                    <a:pt x="5669280" y="67056"/>
                  </a:lnTo>
                  <a:lnTo>
                    <a:pt x="5666232" y="68580"/>
                  </a:lnTo>
                  <a:lnTo>
                    <a:pt x="5664708" y="71628"/>
                  </a:lnTo>
                  <a:lnTo>
                    <a:pt x="5663184" y="73152"/>
                  </a:lnTo>
                  <a:lnTo>
                    <a:pt x="5663184" y="79248"/>
                  </a:lnTo>
                  <a:lnTo>
                    <a:pt x="5664708" y="82296"/>
                  </a:lnTo>
                  <a:lnTo>
                    <a:pt x="5669280" y="86868"/>
                  </a:lnTo>
                  <a:lnTo>
                    <a:pt x="5679948" y="86868"/>
                  </a:lnTo>
                  <a:lnTo>
                    <a:pt x="5681472" y="83820"/>
                  </a:lnTo>
                  <a:lnTo>
                    <a:pt x="5684520" y="82296"/>
                  </a:lnTo>
                  <a:lnTo>
                    <a:pt x="5684520" y="71628"/>
                  </a:lnTo>
                  <a:close/>
                </a:path>
                <a:path w="5744210" h="472439">
                  <a:moveTo>
                    <a:pt x="5743956" y="71628"/>
                  </a:moveTo>
                  <a:lnTo>
                    <a:pt x="5739384" y="67056"/>
                  </a:lnTo>
                  <a:lnTo>
                    <a:pt x="5736336" y="65532"/>
                  </a:lnTo>
                  <a:lnTo>
                    <a:pt x="5730240" y="65532"/>
                  </a:lnTo>
                  <a:lnTo>
                    <a:pt x="5728716" y="67056"/>
                  </a:lnTo>
                  <a:lnTo>
                    <a:pt x="5725668" y="68580"/>
                  </a:lnTo>
                  <a:lnTo>
                    <a:pt x="5724144" y="71628"/>
                  </a:lnTo>
                  <a:lnTo>
                    <a:pt x="5722620" y="73152"/>
                  </a:lnTo>
                  <a:lnTo>
                    <a:pt x="5722620" y="79248"/>
                  </a:lnTo>
                  <a:lnTo>
                    <a:pt x="5724144" y="82296"/>
                  </a:lnTo>
                  <a:lnTo>
                    <a:pt x="5728716" y="86868"/>
                  </a:lnTo>
                  <a:lnTo>
                    <a:pt x="5739384" y="86868"/>
                  </a:lnTo>
                  <a:lnTo>
                    <a:pt x="5740908" y="83820"/>
                  </a:lnTo>
                  <a:lnTo>
                    <a:pt x="5743956" y="82296"/>
                  </a:lnTo>
                  <a:lnTo>
                    <a:pt x="5743956" y="7162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75" dirty="0"/>
              <a:t>OFFRE</a:t>
            </a:r>
            <a:r>
              <a:rPr spc="-5" dirty="0"/>
              <a:t> </a:t>
            </a:r>
            <a:r>
              <a:rPr spc="-235" dirty="0"/>
              <a:t>PLANS</a:t>
            </a:r>
            <a:r>
              <a:rPr dirty="0"/>
              <a:t> </a:t>
            </a:r>
            <a:r>
              <a:rPr spc="-285" dirty="0"/>
              <a:t>DE</a:t>
            </a:r>
            <a:r>
              <a:rPr spc="-35" dirty="0"/>
              <a:t> </a:t>
            </a:r>
            <a:r>
              <a:rPr spc="-285" dirty="0"/>
              <a:t>TRAVAIL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88903" y="1893840"/>
            <a:ext cx="7766684" cy="8813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1504315" indent="339725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Verdana"/>
                <a:cs typeface="Verdana"/>
              </a:rPr>
              <a:t>proposée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114" dirty="0">
                <a:latin typeface="Verdana"/>
                <a:cs typeface="Verdana"/>
              </a:rPr>
              <a:t>à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5" dirty="0">
                <a:latin typeface="Verdana"/>
                <a:cs typeface="Verdana"/>
              </a:rPr>
              <a:t>nos </a:t>
            </a:r>
            <a:r>
              <a:rPr sz="1400" spc="-45" dirty="0">
                <a:latin typeface="Verdana"/>
                <a:cs typeface="Verdana"/>
              </a:rPr>
              <a:t>clients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concernant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85" dirty="0">
                <a:latin typeface="Verdana"/>
                <a:cs typeface="Verdana"/>
              </a:rPr>
              <a:t>les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plans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de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50" dirty="0">
                <a:latin typeface="Verdana"/>
                <a:cs typeface="Verdana"/>
              </a:rPr>
              <a:t>travail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70" dirty="0">
                <a:latin typeface="Verdana"/>
                <a:cs typeface="Verdana"/>
              </a:rPr>
              <a:t>est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10" dirty="0">
                <a:latin typeface="Verdana"/>
                <a:cs typeface="Verdana"/>
              </a:rPr>
              <a:t>très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vaste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305" dirty="0">
                <a:latin typeface="Verdana"/>
                <a:cs typeface="Verdana"/>
              </a:rPr>
              <a:t>:</a:t>
            </a:r>
            <a:r>
              <a:rPr sz="1400" spc="-65" dirty="0">
                <a:latin typeface="Verdana"/>
                <a:cs typeface="Verdana"/>
              </a:rPr>
              <a:t> Des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85" dirty="0">
                <a:latin typeface="Verdana"/>
                <a:cs typeface="Verdana"/>
              </a:rPr>
              <a:t>stratifiés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aux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80" dirty="0">
                <a:latin typeface="Verdana"/>
                <a:cs typeface="Verdana"/>
              </a:rPr>
              <a:t>finitions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50" dirty="0">
                <a:latin typeface="Verdana"/>
                <a:cs typeface="Verdana"/>
              </a:rPr>
              <a:t>boisées,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5" dirty="0">
                <a:latin typeface="Verdana"/>
                <a:cs typeface="Verdana"/>
              </a:rPr>
              <a:t>marbrées,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60" dirty="0">
                <a:latin typeface="Verdana"/>
                <a:cs typeface="Verdana"/>
              </a:rPr>
              <a:t>pierre,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béton,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etc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400" spc="-65" dirty="0">
                <a:latin typeface="Verdana"/>
                <a:cs typeface="Verdana"/>
              </a:rPr>
              <a:t>Des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40" dirty="0">
                <a:latin typeface="Verdana"/>
                <a:cs typeface="Verdana"/>
              </a:rPr>
              <a:t>bois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massifs,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spc="-65" dirty="0">
                <a:latin typeface="Verdana"/>
                <a:cs typeface="Verdana"/>
              </a:rPr>
              <a:t>Des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45" dirty="0">
                <a:latin typeface="Verdana"/>
                <a:cs typeface="Verdana"/>
              </a:rPr>
              <a:t>matériaux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65" dirty="0">
                <a:latin typeface="Verdana"/>
                <a:cs typeface="Verdana"/>
              </a:rPr>
              <a:t>plus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spécifiques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80" dirty="0">
                <a:latin typeface="Verdana"/>
                <a:cs typeface="Verdana"/>
              </a:rPr>
              <a:t>tels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que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80" dirty="0">
                <a:latin typeface="Verdana"/>
                <a:cs typeface="Verdana"/>
              </a:rPr>
              <a:t>les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75" dirty="0">
                <a:latin typeface="Verdana"/>
                <a:cs typeface="Verdana"/>
              </a:rPr>
              <a:t>pierres,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80" dirty="0">
                <a:latin typeface="Verdana"/>
                <a:cs typeface="Verdana"/>
              </a:rPr>
              <a:t>les </a:t>
            </a:r>
            <a:r>
              <a:rPr sz="1400" spc="-95" dirty="0">
                <a:latin typeface="Verdana"/>
                <a:cs typeface="Verdana"/>
              </a:rPr>
              <a:t>résines,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75" dirty="0">
                <a:latin typeface="Verdana"/>
                <a:cs typeface="Verdana"/>
              </a:rPr>
              <a:t>les </a:t>
            </a:r>
            <a:r>
              <a:rPr sz="1400" dirty="0">
                <a:latin typeface="Verdana"/>
                <a:cs typeface="Verdana"/>
              </a:rPr>
              <a:t>compacts,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céramique.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78763" y="3026664"/>
            <a:ext cx="9171940" cy="2948940"/>
            <a:chOff x="778763" y="3026664"/>
            <a:chExt cx="9171940" cy="294894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7952" y="3026664"/>
              <a:ext cx="1952244" cy="29489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68952" y="3026664"/>
              <a:ext cx="2764535" cy="294893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8763" y="3026664"/>
              <a:ext cx="3125724" cy="2948939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5220752" y="6031498"/>
            <a:ext cx="14573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Tahoma"/>
                <a:cs typeface="Tahoma"/>
              </a:rPr>
              <a:t>COMPACT</a:t>
            </a:r>
            <a:r>
              <a:rPr sz="1400" b="1" spc="50" dirty="0">
                <a:latin typeface="Tahoma"/>
                <a:cs typeface="Tahoma"/>
              </a:rPr>
              <a:t> </a:t>
            </a:r>
            <a:r>
              <a:rPr sz="1400" b="1" spc="-120" dirty="0">
                <a:latin typeface="Tahoma"/>
                <a:cs typeface="Tahoma"/>
              </a:rPr>
              <a:t>BOISÉ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41147" y="6031498"/>
            <a:ext cx="12668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60" dirty="0">
                <a:latin typeface="Tahoma"/>
                <a:cs typeface="Tahoma"/>
              </a:rPr>
              <a:t>CHÊNE</a:t>
            </a:r>
            <a:r>
              <a:rPr sz="1400" b="1" spc="-10" dirty="0">
                <a:latin typeface="Tahoma"/>
                <a:cs typeface="Tahoma"/>
              </a:rPr>
              <a:t> </a:t>
            </a:r>
            <a:r>
              <a:rPr sz="1400" b="1" spc="-100" dirty="0">
                <a:latin typeface="Tahoma"/>
                <a:cs typeface="Tahoma"/>
              </a:rPr>
              <a:t>MASSIF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49250" y="6031498"/>
            <a:ext cx="5854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60" dirty="0">
                <a:latin typeface="Tahoma"/>
                <a:cs typeface="Tahoma"/>
              </a:rPr>
              <a:t>RÉSINE</a:t>
            </a:r>
            <a:endParaRPr sz="1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80631" y="2616707"/>
              <a:ext cx="104139" cy="132080"/>
            </a:xfrm>
            <a:custGeom>
              <a:avLst/>
              <a:gdLst/>
              <a:ahLst/>
              <a:cxnLst/>
              <a:rect l="l" t="t" r="r" b="b"/>
              <a:pathLst>
                <a:path w="104140" h="132080">
                  <a:moveTo>
                    <a:pt x="62484" y="118872"/>
                  </a:moveTo>
                  <a:lnTo>
                    <a:pt x="12204" y="118872"/>
                  </a:lnTo>
                  <a:lnTo>
                    <a:pt x="12204" y="3302"/>
                  </a:lnTo>
                  <a:lnTo>
                    <a:pt x="0" y="3302"/>
                  </a:lnTo>
                  <a:lnTo>
                    <a:pt x="0" y="118872"/>
                  </a:lnTo>
                  <a:lnTo>
                    <a:pt x="0" y="131572"/>
                  </a:lnTo>
                  <a:lnTo>
                    <a:pt x="62484" y="131572"/>
                  </a:lnTo>
                  <a:lnTo>
                    <a:pt x="62484" y="118872"/>
                  </a:lnTo>
                  <a:close/>
                </a:path>
                <a:path w="104140" h="132080">
                  <a:moveTo>
                    <a:pt x="103644" y="0"/>
                  </a:moveTo>
                  <a:lnTo>
                    <a:pt x="88404" y="0"/>
                  </a:lnTo>
                  <a:lnTo>
                    <a:pt x="88404" y="24384"/>
                  </a:lnTo>
                  <a:lnTo>
                    <a:pt x="94500" y="24384"/>
                  </a:lnTo>
                  <a:lnTo>
                    <a:pt x="94500" y="32004"/>
                  </a:lnTo>
                  <a:lnTo>
                    <a:pt x="92976" y="35052"/>
                  </a:lnTo>
                  <a:lnTo>
                    <a:pt x="92976" y="38100"/>
                  </a:lnTo>
                  <a:lnTo>
                    <a:pt x="91452" y="41148"/>
                  </a:lnTo>
                  <a:lnTo>
                    <a:pt x="89928" y="45720"/>
                  </a:lnTo>
                  <a:lnTo>
                    <a:pt x="96024" y="48768"/>
                  </a:lnTo>
                  <a:lnTo>
                    <a:pt x="99072" y="42672"/>
                  </a:lnTo>
                  <a:lnTo>
                    <a:pt x="102120" y="33528"/>
                  </a:lnTo>
                  <a:lnTo>
                    <a:pt x="102120" y="28956"/>
                  </a:lnTo>
                  <a:lnTo>
                    <a:pt x="103644" y="22860"/>
                  </a:lnTo>
                  <a:lnTo>
                    <a:pt x="10364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7804" y="2615183"/>
              <a:ext cx="379475" cy="13411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7475" y="1195860"/>
            <a:ext cx="4004310" cy="104140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 marR="5080">
              <a:lnSpc>
                <a:spcPts val="3790"/>
              </a:lnSpc>
              <a:spcBef>
                <a:spcPts val="570"/>
              </a:spcBef>
            </a:pPr>
            <a:r>
              <a:rPr spc="-275" dirty="0"/>
              <a:t>OFFRE</a:t>
            </a:r>
            <a:r>
              <a:rPr spc="-10" dirty="0"/>
              <a:t> </a:t>
            </a:r>
            <a:r>
              <a:rPr spc="-20" dirty="0"/>
              <a:t>GROS </a:t>
            </a:r>
            <a:r>
              <a:rPr spc="-180" dirty="0"/>
              <a:t>ELECTROMENAGER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81166" y="2556750"/>
            <a:ext cx="85851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Verdana"/>
                <a:cs typeface="Verdana"/>
              </a:rPr>
              <a:t>proposée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76072" y="1341120"/>
            <a:ext cx="9650095" cy="4874260"/>
            <a:chOff x="576072" y="1341120"/>
            <a:chExt cx="9650095" cy="4874260"/>
          </a:xfrm>
        </p:grpSpPr>
        <p:sp>
          <p:nvSpPr>
            <p:cNvPr id="9" name="object 9"/>
            <p:cNvSpPr/>
            <p:nvPr/>
          </p:nvSpPr>
          <p:spPr>
            <a:xfrm>
              <a:off x="576072" y="2831591"/>
              <a:ext cx="62865" cy="132715"/>
            </a:xfrm>
            <a:custGeom>
              <a:avLst/>
              <a:gdLst/>
              <a:ahLst/>
              <a:cxnLst/>
              <a:rect l="l" t="t" r="r" b="b"/>
              <a:pathLst>
                <a:path w="62865" h="132714">
                  <a:moveTo>
                    <a:pt x="13703" y="0"/>
                  </a:moveTo>
                  <a:lnTo>
                    <a:pt x="0" y="0"/>
                  </a:lnTo>
                  <a:lnTo>
                    <a:pt x="0" y="132600"/>
                  </a:lnTo>
                  <a:lnTo>
                    <a:pt x="13703" y="132600"/>
                  </a:lnTo>
                  <a:lnTo>
                    <a:pt x="13703" y="0"/>
                  </a:lnTo>
                  <a:close/>
                </a:path>
                <a:path w="62865" h="132714">
                  <a:moveTo>
                    <a:pt x="62471" y="1524"/>
                  </a:moveTo>
                  <a:lnTo>
                    <a:pt x="47231" y="1524"/>
                  </a:lnTo>
                  <a:lnTo>
                    <a:pt x="47231" y="25908"/>
                  </a:lnTo>
                  <a:lnTo>
                    <a:pt x="54851" y="25908"/>
                  </a:lnTo>
                  <a:lnTo>
                    <a:pt x="54851" y="32004"/>
                  </a:lnTo>
                  <a:lnTo>
                    <a:pt x="53327" y="35052"/>
                  </a:lnTo>
                  <a:lnTo>
                    <a:pt x="53327" y="38100"/>
                  </a:lnTo>
                  <a:lnTo>
                    <a:pt x="51803" y="41148"/>
                  </a:lnTo>
                  <a:lnTo>
                    <a:pt x="48755" y="45720"/>
                  </a:lnTo>
                  <a:lnTo>
                    <a:pt x="56375" y="50292"/>
                  </a:lnTo>
                  <a:lnTo>
                    <a:pt x="59423" y="44196"/>
                  </a:lnTo>
                  <a:lnTo>
                    <a:pt x="60947" y="38100"/>
                  </a:lnTo>
                  <a:lnTo>
                    <a:pt x="60947" y="33528"/>
                  </a:lnTo>
                  <a:lnTo>
                    <a:pt x="62471" y="28956"/>
                  </a:lnTo>
                  <a:lnTo>
                    <a:pt x="62471" y="15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3608" y="2827019"/>
              <a:ext cx="97536" cy="13868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92467" y="2831591"/>
              <a:ext cx="247015" cy="134620"/>
            </a:xfrm>
            <a:custGeom>
              <a:avLst/>
              <a:gdLst/>
              <a:ahLst/>
              <a:cxnLst/>
              <a:rect l="l" t="t" r="r" b="b"/>
              <a:pathLst>
                <a:path w="247015" h="134619">
                  <a:moveTo>
                    <a:pt x="13716" y="0"/>
                  </a:moveTo>
                  <a:lnTo>
                    <a:pt x="0" y="0"/>
                  </a:lnTo>
                  <a:lnTo>
                    <a:pt x="0" y="132600"/>
                  </a:lnTo>
                  <a:lnTo>
                    <a:pt x="13716" y="132600"/>
                  </a:lnTo>
                  <a:lnTo>
                    <a:pt x="13716" y="0"/>
                  </a:lnTo>
                  <a:close/>
                </a:path>
                <a:path w="247015" h="134619">
                  <a:moveTo>
                    <a:pt x="132600" y="86868"/>
                  </a:moveTo>
                  <a:lnTo>
                    <a:pt x="132473" y="85344"/>
                  </a:lnTo>
                  <a:lnTo>
                    <a:pt x="131787" y="77139"/>
                  </a:lnTo>
                  <a:lnTo>
                    <a:pt x="131546" y="76200"/>
                  </a:lnTo>
                  <a:lnTo>
                    <a:pt x="129552" y="68389"/>
                  </a:lnTo>
                  <a:lnTo>
                    <a:pt x="129463" y="68199"/>
                  </a:lnTo>
                  <a:lnTo>
                    <a:pt x="126149" y="60490"/>
                  </a:lnTo>
                  <a:lnTo>
                    <a:pt x="121932" y="53340"/>
                  </a:lnTo>
                  <a:lnTo>
                    <a:pt x="120408" y="51930"/>
                  </a:lnTo>
                  <a:lnTo>
                    <a:pt x="120408" y="76200"/>
                  </a:lnTo>
                  <a:lnTo>
                    <a:pt x="47256" y="76200"/>
                  </a:lnTo>
                  <a:lnTo>
                    <a:pt x="77012" y="47802"/>
                  </a:lnTo>
                  <a:lnTo>
                    <a:pt x="83832" y="47244"/>
                  </a:lnTo>
                  <a:lnTo>
                    <a:pt x="94500" y="47244"/>
                  </a:lnTo>
                  <a:lnTo>
                    <a:pt x="100596" y="50292"/>
                  </a:lnTo>
                  <a:lnTo>
                    <a:pt x="104952" y="51752"/>
                  </a:lnTo>
                  <a:lnTo>
                    <a:pt x="105092" y="51752"/>
                  </a:lnTo>
                  <a:lnTo>
                    <a:pt x="112788" y="59436"/>
                  </a:lnTo>
                  <a:lnTo>
                    <a:pt x="118884" y="68580"/>
                  </a:lnTo>
                  <a:lnTo>
                    <a:pt x="120408" y="76200"/>
                  </a:lnTo>
                  <a:lnTo>
                    <a:pt x="120408" y="51930"/>
                  </a:lnTo>
                  <a:lnTo>
                    <a:pt x="82308" y="36576"/>
                  </a:lnTo>
                  <a:lnTo>
                    <a:pt x="71450" y="37490"/>
                  </a:lnTo>
                  <a:lnTo>
                    <a:pt x="40843" y="60490"/>
                  </a:lnTo>
                  <a:lnTo>
                    <a:pt x="35064" y="85344"/>
                  </a:lnTo>
                  <a:lnTo>
                    <a:pt x="35166" y="86868"/>
                  </a:lnTo>
                  <a:lnTo>
                    <a:pt x="54444" y="125120"/>
                  </a:lnTo>
                  <a:lnTo>
                    <a:pt x="82308" y="134112"/>
                  </a:lnTo>
                  <a:lnTo>
                    <a:pt x="89928" y="134112"/>
                  </a:lnTo>
                  <a:lnTo>
                    <a:pt x="96024" y="132588"/>
                  </a:lnTo>
                  <a:lnTo>
                    <a:pt x="100596" y="131064"/>
                  </a:lnTo>
                  <a:lnTo>
                    <a:pt x="106692" y="128016"/>
                  </a:lnTo>
                  <a:lnTo>
                    <a:pt x="113550" y="123444"/>
                  </a:lnTo>
                  <a:lnTo>
                    <a:pt x="115836" y="121920"/>
                  </a:lnTo>
                  <a:lnTo>
                    <a:pt x="120408" y="117348"/>
                  </a:lnTo>
                  <a:lnTo>
                    <a:pt x="123456" y="112776"/>
                  </a:lnTo>
                  <a:lnTo>
                    <a:pt x="128028" y="106680"/>
                  </a:lnTo>
                  <a:lnTo>
                    <a:pt x="117360" y="102108"/>
                  </a:lnTo>
                  <a:lnTo>
                    <a:pt x="112788" y="106680"/>
                  </a:lnTo>
                  <a:lnTo>
                    <a:pt x="109740" y="111252"/>
                  </a:lnTo>
                  <a:lnTo>
                    <a:pt x="103644" y="117348"/>
                  </a:lnTo>
                  <a:lnTo>
                    <a:pt x="100596" y="118872"/>
                  </a:lnTo>
                  <a:lnTo>
                    <a:pt x="86880" y="123444"/>
                  </a:lnTo>
                  <a:lnTo>
                    <a:pt x="82308" y="123444"/>
                  </a:lnTo>
                  <a:lnTo>
                    <a:pt x="49542" y="100965"/>
                  </a:lnTo>
                  <a:lnTo>
                    <a:pt x="47256" y="86868"/>
                  </a:lnTo>
                  <a:lnTo>
                    <a:pt x="132600" y="86868"/>
                  </a:lnTo>
                  <a:close/>
                </a:path>
                <a:path w="247015" h="134619">
                  <a:moveTo>
                    <a:pt x="246900" y="57912"/>
                  </a:moveTo>
                  <a:lnTo>
                    <a:pt x="240804" y="48768"/>
                  </a:lnTo>
                  <a:lnTo>
                    <a:pt x="236232" y="45720"/>
                  </a:lnTo>
                  <a:lnTo>
                    <a:pt x="231660" y="42672"/>
                  </a:lnTo>
                  <a:lnTo>
                    <a:pt x="227088" y="41148"/>
                  </a:lnTo>
                  <a:lnTo>
                    <a:pt x="220992" y="38100"/>
                  </a:lnTo>
                  <a:lnTo>
                    <a:pt x="214896" y="36576"/>
                  </a:lnTo>
                  <a:lnTo>
                    <a:pt x="202704" y="36576"/>
                  </a:lnTo>
                  <a:lnTo>
                    <a:pt x="195846" y="36893"/>
                  </a:lnTo>
                  <a:lnTo>
                    <a:pt x="160693" y="55537"/>
                  </a:lnTo>
                  <a:lnTo>
                    <a:pt x="149364" y="85344"/>
                  </a:lnTo>
                  <a:lnTo>
                    <a:pt x="150241" y="95084"/>
                  </a:lnTo>
                  <a:lnTo>
                    <a:pt x="181368" y="129921"/>
                  </a:lnTo>
                  <a:lnTo>
                    <a:pt x="202704" y="134112"/>
                  </a:lnTo>
                  <a:lnTo>
                    <a:pt x="209537" y="133591"/>
                  </a:lnTo>
                  <a:lnTo>
                    <a:pt x="246900" y="112776"/>
                  </a:lnTo>
                  <a:lnTo>
                    <a:pt x="237756" y="106680"/>
                  </a:lnTo>
                  <a:lnTo>
                    <a:pt x="230339" y="113804"/>
                  </a:lnTo>
                  <a:lnTo>
                    <a:pt x="221945" y="119062"/>
                  </a:lnTo>
                  <a:lnTo>
                    <a:pt x="212674" y="122326"/>
                  </a:lnTo>
                  <a:lnTo>
                    <a:pt x="202704" y="123444"/>
                  </a:lnTo>
                  <a:lnTo>
                    <a:pt x="195084" y="123444"/>
                  </a:lnTo>
                  <a:lnTo>
                    <a:pt x="187464" y="120396"/>
                  </a:lnTo>
                  <a:lnTo>
                    <a:pt x="175272" y="114300"/>
                  </a:lnTo>
                  <a:lnTo>
                    <a:pt x="170700" y="109728"/>
                  </a:lnTo>
                  <a:lnTo>
                    <a:pt x="167652" y="103632"/>
                  </a:lnTo>
                  <a:lnTo>
                    <a:pt x="163080" y="97536"/>
                  </a:lnTo>
                  <a:lnTo>
                    <a:pt x="161556" y="91440"/>
                  </a:lnTo>
                  <a:lnTo>
                    <a:pt x="161556" y="83820"/>
                  </a:lnTo>
                  <a:lnTo>
                    <a:pt x="186512" y="49720"/>
                  </a:lnTo>
                  <a:lnTo>
                    <a:pt x="202704" y="47244"/>
                  </a:lnTo>
                  <a:lnTo>
                    <a:pt x="213321" y="48158"/>
                  </a:lnTo>
                  <a:lnTo>
                    <a:pt x="222516" y="51054"/>
                  </a:lnTo>
                  <a:lnTo>
                    <a:pt x="230555" y="56248"/>
                  </a:lnTo>
                  <a:lnTo>
                    <a:pt x="237756" y="64008"/>
                  </a:lnTo>
                  <a:lnTo>
                    <a:pt x="246900" y="579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6131" y="2827019"/>
              <a:ext cx="1021079" cy="17373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59323" y="1341120"/>
              <a:ext cx="4966716" cy="362711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80987" y="5391911"/>
              <a:ext cx="620267" cy="62941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39240" y="5631274"/>
              <a:ext cx="690371" cy="25640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54224" y="5623560"/>
              <a:ext cx="566927" cy="21793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3316" y="5681471"/>
              <a:ext cx="691895" cy="1600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38727" y="5475732"/>
              <a:ext cx="1014983" cy="56997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60804" y="6042660"/>
              <a:ext cx="691895" cy="17221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48000" y="6022847"/>
              <a:ext cx="565403" cy="160019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2116499" y="2556750"/>
            <a:ext cx="2753360" cy="4559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182245">
              <a:lnSpc>
                <a:spcPct val="101400"/>
              </a:lnSpc>
              <a:spcBef>
                <a:spcPts val="80"/>
              </a:spcBef>
              <a:tabLst>
                <a:tab pos="504190" algn="l"/>
                <a:tab pos="985519" algn="l"/>
                <a:tab pos="1715135" algn="l"/>
              </a:tabLst>
            </a:pPr>
            <a:r>
              <a:rPr sz="1400" spc="65" dirty="0">
                <a:latin typeface="Verdana"/>
                <a:cs typeface="Verdana"/>
              </a:rPr>
              <a:t>à</a:t>
            </a:r>
            <a:r>
              <a:rPr sz="1400" dirty="0">
                <a:latin typeface="Verdana"/>
                <a:cs typeface="Verdana"/>
              </a:rPr>
              <a:t>	</a:t>
            </a:r>
            <a:r>
              <a:rPr sz="1400" spc="-25" dirty="0">
                <a:latin typeface="Verdana"/>
                <a:cs typeface="Verdana"/>
              </a:rPr>
              <a:t>nos</a:t>
            </a:r>
            <a:r>
              <a:rPr sz="1400" dirty="0">
                <a:latin typeface="Verdana"/>
                <a:cs typeface="Verdana"/>
              </a:rPr>
              <a:t>	</a:t>
            </a:r>
            <a:r>
              <a:rPr sz="1400" spc="-10" dirty="0">
                <a:latin typeface="Verdana"/>
                <a:cs typeface="Verdana"/>
              </a:rPr>
              <a:t>clients</a:t>
            </a:r>
            <a:r>
              <a:rPr sz="1400" dirty="0">
                <a:latin typeface="Verdana"/>
                <a:cs typeface="Verdana"/>
              </a:rPr>
              <a:t>	</a:t>
            </a:r>
            <a:r>
              <a:rPr sz="1400" spc="-10" dirty="0">
                <a:latin typeface="Verdana"/>
                <a:cs typeface="Verdana"/>
              </a:rPr>
              <a:t>concernant </a:t>
            </a:r>
            <a:r>
              <a:rPr sz="1400" spc="-70" dirty="0">
                <a:latin typeface="Verdana"/>
                <a:cs typeface="Verdana"/>
              </a:rPr>
              <a:t>est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b="1" dirty="0">
                <a:solidFill>
                  <a:srgbClr val="ED1C26"/>
                </a:solidFill>
                <a:latin typeface="Tahoma"/>
                <a:cs typeface="Tahoma"/>
              </a:rPr>
              <a:t>la</a:t>
            </a:r>
            <a:r>
              <a:rPr sz="1400" b="1" spc="-6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b="1" spc="-50" dirty="0">
                <a:solidFill>
                  <a:srgbClr val="ED1C26"/>
                </a:solidFill>
                <a:latin typeface="Tahoma"/>
                <a:cs typeface="Tahoma"/>
              </a:rPr>
              <a:t>plus</a:t>
            </a:r>
            <a:r>
              <a:rPr sz="1400" b="1" spc="-30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ED1C26"/>
                </a:solidFill>
                <a:latin typeface="Tahoma"/>
                <a:cs typeface="Tahoma"/>
              </a:rPr>
              <a:t>large</a:t>
            </a:r>
            <a:r>
              <a:rPr sz="1400" b="1" spc="-3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ED1C26"/>
                </a:solidFill>
                <a:latin typeface="Tahoma"/>
                <a:cs typeface="Tahoma"/>
              </a:rPr>
              <a:t>du</a:t>
            </a:r>
            <a:r>
              <a:rPr sz="1400" b="1" spc="-3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ED1C26"/>
                </a:solidFill>
                <a:latin typeface="Tahoma"/>
                <a:cs typeface="Tahoma"/>
              </a:rPr>
              <a:t>marché</a:t>
            </a:r>
            <a:r>
              <a:rPr sz="1400" spc="-10" dirty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52697" y="3198416"/>
            <a:ext cx="4317365" cy="2164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200"/>
              </a:lnSpc>
              <a:spcBef>
                <a:spcPts val="100"/>
              </a:spcBef>
            </a:pPr>
            <a:r>
              <a:rPr sz="1400" spc="-45" dirty="0">
                <a:latin typeface="Verdana"/>
                <a:cs typeface="Verdana"/>
              </a:rPr>
              <a:t>Les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marques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les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plus </a:t>
            </a:r>
            <a:r>
              <a:rPr sz="1400" spc="-30" dirty="0">
                <a:latin typeface="Verdana"/>
                <a:cs typeface="Verdana"/>
              </a:rPr>
              <a:t>réputées,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tel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groupe </a:t>
            </a:r>
            <a:r>
              <a:rPr sz="1400" spc="-110" dirty="0">
                <a:latin typeface="Verdana"/>
                <a:cs typeface="Verdana"/>
              </a:rPr>
              <a:t>BSH,</a:t>
            </a:r>
            <a:r>
              <a:rPr sz="1400" spc="100" dirty="0">
                <a:latin typeface="Verdana"/>
                <a:cs typeface="Verdana"/>
              </a:rPr>
              <a:t> </a:t>
            </a:r>
            <a:r>
              <a:rPr sz="1400" spc="80" dirty="0">
                <a:latin typeface="Verdana"/>
                <a:cs typeface="Verdana"/>
              </a:rPr>
              <a:t>avec</a:t>
            </a:r>
            <a:r>
              <a:rPr sz="1400" spc="100" dirty="0">
                <a:latin typeface="Verdana"/>
                <a:cs typeface="Verdana"/>
              </a:rPr>
              <a:t> </a:t>
            </a:r>
            <a:r>
              <a:rPr sz="1400" spc="-45" dirty="0">
                <a:latin typeface="Verdana"/>
                <a:cs typeface="Verdana"/>
              </a:rPr>
              <a:t>Siemens,</a:t>
            </a:r>
            <a:r>
              <a:rPr sz="1400" spc="10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Bosch,</a:t>
            </a:r>
            <a:r>
              <a:rPr sz="1400" spc="95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Gaggenau</a:t>
            </a:r>
            <a:r>
              <a:rPr sz="1400" spc="1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pour</a:t>
            </a:r>
            <a:r>
              <a:rPr sz="1400" spc="11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les </a:t>
            </a:r>
            <a:r>
              <a:rPr sz="1400" dirty="0">
                <a:latin typeface="Verdana"/>
                <a:cs typeface="Verdana"/>
              </a:rPr>
              <a:t>plus</a:t>
            </a:r>
            <a:r>
              <a:rPr sz="1400" spc="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gros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budgets,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mais</a:t>
            </a:r>
            <a:r>
              <a:rPr sz="1400" spc="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aussi</a:t>
            </a:r>
            <a:r>
              <a:rPr sz="1400" spc="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Neff,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exclusif</a:t>
            </a:r>
            <a:r>
              <a:rPr sz="1400" spc="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aux </a:t>
            </a:r>
            <a:r>
              <a:rPr sz="1400" spc="-65" dirty="0">
                <a:latin typeface="Verdana"/>
                <a:cs typeface="Verdana"/>
              </a:rPr>
              <a:t>cuisinistes.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Également</a:t>
            </a:r>
            <a:r>
              <a:rPr sz="1400" spc="-35" dirty="0">
                <a:latin typeface="Verdana"/>
                <a:cs typeface="Verdana"/>
              </a:rPr>
              <a:t> Whirlpool, </a:t>
            </a:r>
            <a:r>
              <a:rPr sz="1400" spc="-45" dirty="0">
                <a:latin typeface="Verdana"/>
                <a:cs typeface="Verdana"/>
              </a:rPr>
              <a:t>Electrolux,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avec </a:t>
            </a:r>
            <a:r>
              <a:rPr sz="1400" dirty="0">
                <a:latin typeface="Verdana"/>
                <a:cs typeface="Verdana"/>
              </a:rPr>
              <a:t>qui</a:t>
            </a:r>
            <a:r>
              <a:rPr sz="1400" spc="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nous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avons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eu</a:t>
            </a:r>
            <a:r>
              <a:rPr sz="1400" spc="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nos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partenariats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pour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spc="-45" dirty="0">
                <a:latin typeface="Verdana"/>
                <a:cs typeface="Verdana"/>
              </a:rPr>
              <a:t>réaliser </a:t>
            </a:r>
            <a:r>
              <a:rPr sz="1400" dirty="0">
                <a:latin typeface="Verdana"/>
                <a:cs typeface="Verdana"/>
              </a:rPr>
              <a:t>nos</a:t>
            </a:r>
            <a:r>
              <a:rPr sz="1400" spc="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pub</a:t>
            </a:r>
            <a:r>
              <a:rPr sz="1400" spc="35" dirty="0">
                <a:latin typeface="Verdana"/>
                <a:cs typeface="Verdana"/>
              </a:rPr>
              <a:t> </a:t>
            </a:r>
            <a:r>
              <a:rPr sz="1400" spc="-45" dirty="0">
                <a:latin typeface="Verdana"/>
                <a:cs typeface="Verdana"/>
              </a:rPr>
              <a:t>TV.</a:t>
            </a:r>
            <a:r>
              <a:rPr sz="1400" spc="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Miele,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spc="-40" dirty="0">
                <a:latin typeface="Verdana"/>
                <a:cs typeface="Verdana"/>
              </a:rPr>
              <a:t>Sauter,</a:t>
            </a:r>
            <a:r>
              <a:rPr sz="1400" spc="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</a:t>
            </a:r>
            <a:r>
              <a:rPr sz="1400" spc="3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Dietrich,</a:t>
            </a:r>
            <a:r>
              <a:rPr sz="1400" spc="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Hotpoint </a:t>
            </a:r>
            <a:r>
              <a:rPr sz="1400" dirty="0">
                <a:latin typeface="Verdana"/>
                <a:cs typeface="Verdana"/>
              </a:rPr>
              <a:t>ou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encore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spc="-65" dirty="0">
                <a:latin typeface="Verdana"/>
                <a:cs typeface="Verdana"/>
              </a:rPr>
              <a:t>Haier,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Smeg.</a:t>
            </a:r>
            <a:endParaRPr sz="1400">
              <a:latin typeface="Verdana"/>
              <a:cs typeface="Verdana"/>
            </a:endParaRPr>
          </a:p>
          <a:p>
            <a:pPr marL="12700" marR="6985" algn="just">
              <a:lnSpc>
                <a:spcPct val="100000"/>
              </a:lnSpc>
              <a:spcBef>
                <a:spcPts val="1689"/>
              </a:spcBef>
            </a:pPr>
            <a:r>
              <a:rPr sz="1400" spc="-60" dirty="0">
                <a:latin typeface="Verdana"/>
                <a:cs typeface="Verdana"/>
              </a:rPr>
              <a:t>Toutes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les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catégories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sont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disponibles,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pour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avoir </a:t>
            </a:r>
            <a:r>
              <a:rPr sz="1400" spc="-40" dirty="0">
                <a:latin typeface="Verdana"/>
                <a:cs typeface="Verdana"/>
              </a:rPr>
              <a:t>un</a:t>
            </a:r>
            <a:r>
              <a:rPr sz="1400" spc="-105" dirty="0">
                <a:latin typeface="Verdana"/>
                <a:cs typeface="Verdana"/>
              </a:rPr>
              <a:t> </a:t>
            </a:r>
            <a:r>
              <a:rPr sz="1400" spc="-50" dirty="0">
                <a:latin typeface="Verdana"/>
                <a:cs typeface="Verdana"/>
              </a:rPr>
              <a:t>projet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de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cuisine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complet.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119632" y="5562111"/>
            <a:ext cx="21050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u="sng" spc="-4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Verdana"/>
                <a:cs typeface="Verdana"/>
              </a:rPr>
              <a:t>https://</a:t>
            </a:r>
            <a:r>
              <a:rPr sz="1400" u="sng" spc="-4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Verdana"/>
                <a:cs typeface="Verdana"/>
                <a:hlinkClick r:id="rId13"/>
              </a:rPr>
              <a:t>www.darty.com</a:t>
            </a:r>
            <a:r>
              <a:rPr sz="1400" u="sng" spc="-4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13"/>
              </a:rPr>
              <a:t>/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464820" y="5558028"/>
                  </a:lnTo>
                  <a:lnTo>
                    <a:pt x="464820" y="0"/>
                  </a:lnTo>
                  <a:lnTo>
                    <a:pt x="452628" y="0"/>
                  </a:lnTo>
                  <a:lnTo>
                    <a:pt x="452628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452628" y="5570220"/>
                  </a:lnTo>
                  <a:lnTo>
                    <a:pt x="452628" y="6016752"/>
                  </a:lnTo>
                  <a:lnTo>
                    <a:pt x="464820" y="6016752"/>
                  </a:lnTo>
                  <a:lnTo>
                    <a:pt x="46482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0296" y="2784348"/>
              <a:ext cx="3221735" cy="243687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3691" y="2784348"/>
              <a:ext cx="2353055" cy="243687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80643" y="2779775"/>
              <a:ext cx="2357755" cy="2444750"/>
            </a:xfrm>
            <a:custGeom>
              <a:avLst/>
              <a:gdLst/>
              <a:ahLst/>
              <a:cxnLst/>
              <a:rect l="l" t="t" r="r" b="b"/>
              <a:pathLst>
                <a:path w="2357755" h="2444750">
                  <a:moveTo>
                    <a:pt x="0" y="2444495"/>
                  </a:moveTo>
                  <a:lnTo>
                    <a:pt x="2357628" y="2444495"/>
                  </a:lnTo>
                  <a:lnTo>
                    <a:pt x="2357628" y="0"/>
                  </a:lnTo>
                  <a:lnTo>
                    <a:pt x="0" y="0"/>
                  </a:lnTo>
                  <a:lnTo>
                    <a:pt x="0" y="2444495"/>
                  </a:lnTo>
                  <a:close/>
                </a:path>
              </a:pathLst>
            </a:custGeom>
            <a:ln w="9144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90672" y="2784348"/>
              <a:ext cx="3691127" cy="243687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87624" y="2779775"/>
              <a:ext cx="3697604" cy="2444750"/>
            </a:xfrm>
            <a:custGeom>
              <a:avLst/>
              <a:gdLst/>
              <a:ahLst/>
              <a:cxnLst/>
              <a:rect l="l" t="t" r="r" b="b"/>
              <a:pathLst>
                <a:path w="3697604" h="2444750">
                  <a:moveTo>
                    <a:pt x="0" y="2444495"/>
                  </a:moveTo>
                  <a:lnTo>
                    <a:pt x="3697224" y="2444495"/>
                  </a:lnTo>
                  <a:lnTo>
                    <a:pt x="3697224" y="0"/>
                  </a:lnTo>
                  <a:lnTo>
                    <a:pt x="0" y="0"/>
                  </a:lnTo>
                  <a:lnTo>
                    <a:pt x="0" y="2444495"/>
                  </a:lnTo>
                  <a:close/>
                </a:path>
              </a:pathLst>
            </a:custGeom>
            <a:ln w="9144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364">
              <a:lnSpc>
                <a:spcPct val="100000"/>
              </a:lnSpc>
              <a:spcBef>
                <a:spcPts val="100"/>
              </a:spcBef>
            </a:pPr>
            <a:r>
              <a:rPr spc="-270" dirty="0"/>
              <a:t>EXEMPLE</a:t>
            </a:r>
            <a:r>
              <a:rPr spc="-35" dirty="0"/>
              <a:t> </a:t>
            </a:r>
            <a:r>
              <a:rPr spc="-295" dirty="0"/>
              <a:t>PROJET</a:t>
            </a:r>
            <a:r>
              <a:rPr spc="5" dirty="0"/>
              <a:t> </a:t>
            </a:r>
            <a:r>
              <a:rPr spc="-335" dirty="0"/>
              <a:t>CUISINE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51748" y="2087379"/>
            <a:ext cx="6750050" cy="25519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550" spc="-60" dirty="0">
                <a:latin typeface="Verdana"/>
                <a:cs typeface="Verdana"/>
              </a:rPr>
              <a:t>Projet</a:t>
            </a:r>
            <a:r>
              <a:rPr sz="1550" spc="-100" dirty="0">
                <a:latin typeface="Verdana"/>
                <a:cs typeface="Verdana"/>
              </a:rPr>
              <a:t> </a:t>
            </a:r>
            <a:r>
              <a:rPr sz="1550" spc="100" dirty="0">
                <a:latin typeface="Verdana"/>
                <a:cs typeface="Verdana"/>
              </a:rPr>
              <a:t>de</a:t>
            </a:r>
            <a:r>
              <a:rPr sz="1550" spc="-80" dirty="0">
                <a:latin typeface="Verdana"/>
                <a:cs typeface="Verdana"/>
              </a:rPr>
              <a:t> </a:t>
            </a:r>
            <a:r>
              <a:rPr sz="1550" spc="-40" dirty="0">
                <a:latin typeface="Verdana"/>
                <a:cs typeface="Verdana"/>
              </a:rPr>
              <a:t>cuisine,</a:t>
            </a:r>
            <a:r>
              <a:rPr sz="1550" spc="-90" dirty="0">
                <a:latin typeface="Verdana"/>
                <a:cs typeface="Verdana"/>
              </a:rPr>
              <a:t> </a:t>
            </a:r>
            <a:r>
              <a:rPr sz="1550" spc="-80" dirty="0">
                <a:latin typeface="Verdana"/>
                <a:cs typeface="Verdana"/>
              </a:rPr>
              <a:t>utilisé</a:t>
            </a:r>
            <a:r>
              <a:rPr sz="1550" spc="-100" dirty="0">
                <a:latin typeface="Verdana"/>
                <a:cs typeface="Verdana"/>
              </a:rPr>
              <a:t> </a:t>
            </a:r>
            <a:r>
              <a:rPr sz="1550" dirty="0">
                <a:latin typeface="Verdana"/>
                <a:cs typeface="Verdana"/>
              </a:rPr>
              <a:t>pour</a:t>
            </a:r>
            <a:r>
              <a:rPr sz="1550" spc="-80" dirty="0">
                <a:latin typeface="Verdana"/>
                <a:cs typeface="Verdana"/>
              </a:rPr>
              <a:t> </a:t>
            </a:r>
            <a:r>
              <a:rPr sz="1550" dirty="0">
                <a:latin typeface="Verdana"/>
                <a:cs typeface="Verdana"/>
              </a:rPr>
              <a:t>la</a:t>
            </a:r>
            <a:r>
              <a:rPr sz="1550" spc="-100" dirty="0">
                <a:latin typeface="Verdana"/>
                <a:cs typeface="Verdana"/>
              </a:rPr>
              <a:t> </a:t>
            </a:r>
            <a:r>
              <a:rPr sz="1550" spc="60" dirty="0">
                <a:latin typeface="Verdana"/>
                <a:cs typeface="Verdana"/>
              </a:rPr>
              <a:t>pub</a:t>
            </a:r>
            <a:r>
              <a:rPr sz="1550" spc="-65" dirty="0">
                <a:latin typeface="Verdana"/>
                <a:cs typeface="Verdana"/>
              </a:rPr>
              <a:t> </a:t>
            </a:r>
            <a:r>
              <a:rPr sz="1550" spc="-135" dirty="0">
                <a:latin typeface="Verdana"/>
                <a:cs typeface="Verdana"/>
              </a:rPr>
              <a:t>TV</a:t>
            </a:r>
            <a:r>
              <a:rPr sz="1550" spc="-80" dirty="0">
                <a:latin typeface="Verdana"/>
                <a:cs typeface="Verdana"/>
              </a:rPr>
              <a:t> </a:t>
            </a:r>
            <a:r>
              <a:rPr sz="1550" dirty="0">
                <a:latin typeface="Verdana"/>
                <a:cs typeface="Verdana"/>
              </a:rPr>
              <a:t>en</a:t>
            </a:r>
            <a:r>
              <a:rPr sz="1550" spc="-65" dirty="0">
                <a:latin typeface="Verdana"/>
                <a:cs typeface="Verdana"/>
              </a:rPr>
              <a:t> </a:t>
            </a:r>
            <a:r>
              <a:rPr sz="1550" spc="-10" dirty="0">
                <a:latin typeface="Verdana"/>
                <a:cs typeface="Verdana"/>
              </a:rPr>
              <a:t>partenariat</a:t>
            </a:r>
            <a:r>
              <a:rPr sz="1550" spc="-80" dirty="0">
                <a:latin typeface="Verdana"/>
                <a:cs typeface="Verdana"/>
              </a:rPr>
              <a:t> </a:t>
            </a:r>
            <a:r>
              <a:rPr sz="1550" spc="105" dirty="0">
                <a:latin typeface="Verdana"/>
                <a:cs typeface="Verdana"/>
              </a:rPr>
              <a:t>avec</a:t>
            </a:r>
            <a:r>
              <a:rPr sz="1550" spc="-105" dirty="0">
                <a:latin typeface="Verdana"/>
                <a:cs typeface="Verdana"/>
              </a:rPr>
              <a:t> </a:t>
            </a:r>
            <a:r>
              <a:rPr sz="1550" spc="-10" dirty="0">
                <a:latin typeface="Verdana"/>
                <a:cs typeface="Verdana"/>
              </a:rPr>
              <a:t>Whirlpool.</a:t>
            </a:r>
            <a:endParaRPr sz="1550" dirty="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46275" y="5495544"/>
            <a:ext cx="624840" cy="460375"/>
          </a:xfrm>
          <a:prstGeom prst="rect">
            <a:avLst/>
          </a:prstGeom>
          <a:solidFill>
            <a:srgbClr val="FB4F34"/>
          </a:solidFill>
        </p:spPr>
        <p:txBody>
          <a:bodyPr vert="horz" wrap="square" lIns="0" tIns="361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sz="2450" b="1" spc="-5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24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23815" y="5495544"/>
            <a:ext cx="624840" cy="460375"/>
          </a:xfrm>
          <a:prstGeom prst="rect">
            <a:avLst/>
          </a:prstGeom>
          <a:solidFill>
            <a:srgbClr val="FB4F34"/>
          </a:solidFill>
        </p:spPr>
        <p:txBody>
          <a:bodyPr vert="horz" wrap="square" lIns="0" tIns="361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sz="2450" b="1" spc="-50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24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38744" y="5495544"/>
            <a:ext cx="624840" cy="460375"/>
          </a:xfrm>
          <a:prstGeom prst="rect">
            <a:avLst/>
          </a:prstGeom>
          <a:solidFill>
            <a:srgbClr val="FB4F34"/>
          </a:solidFill>
        </p:spPr>
        <p:txBody>
          <a:bodyPr vert="horz" wrap="square" lIns="0" tIns="361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85"/>
              </a:spcBef>
            </a:pPr>
            <a:r>
              <a:rPr sz="2450" b="1" spc="-5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24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72667"/>
            <a:ext cx="10692765" cy="6017260"/>
            <a:chOff x="0" y="772667"/>
            <a:chExt cx="10692765" cy="6017260"/>
          </a:xfrm>
        </p:grpSpPr>
        <p:sp>
          <p:nvSpPr>
            <p:cNvPr id="3" name="object 3"/>
            <p:cNvSpPr/>
            <p:nvPr/>
          </p:nvSpPr>
          <p:spPr>
            <a:xfrm>
              <a:off x="0" y="772667"/>
              <a:ext cx="10692765" cy="6017260"/>
            </a:xfrm>
            <a:custGeom>
              <a:avLst/>
              <a:gdLst/>
              <a:ahLst/>
              <a:cxnLst/>
              <a:rect l="l" t="t" r="r" b="b"/>
              <a:pathLst>
                <a:path w="10692765" h="6017259">
                  <a:moveTo>
                    <a:pt x="10692384" y="5558028"/>
                  </a:moveTo>
                  <a:lnTo>
                    <a:pt x="10239756" y="5558028"/>
                  </a:lnTo>
                  <a:lnTo>
                    <a:pt x="10239756" y="0"/>
                  </a:lnTo>
                  <a:lnTo>
                    <a:pt x="10227564" y="0"/>
                  </a:lnTo>
                  <a:lnTo>
                    <a:pt x="10227564" y="5558028"/>
                  </a:lnTo>
                  <a:lnTo>
                    <a:pt x="0" y="5558028"/>
                  </a:lnTo>
                  <a:lnTo>
                    <a:pt x="0" y="5570220"/>
                  </a:lnTo>
                  <a:lnTo>
                    <a:pt x="10227564" y="5570220"/>
                  </a:lnTo>
                  <a:lnTo>
                    <a:pt x="10227564" y="6016752"/>
                  </a:lnTo>
                  <a:lnTo>
                    <a:pt x="10239756" y="6016752"/>
                  </a:lnTo>
                  <a:lnTo>
                    <a:pt x="10239756" y="5570220"/>
                  </a:lnTo>
                  <a:lnTo>
                    <a:pt x="10692384" y="5570220"/>
                  </a:lnTo>
                  <a:lnTo>
                    <a:pt x="10692384" y="5558028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437632" y="2677668"/>
              <a:ext cx="48895" cy="50800"/>
            </a:xfrm>
            <a:custGeom>
              <a:avLst/>
              <a:gdLst/>
              <a:ahLst/>
              <a:cxnLst/>
              <a:rect l="l" t="t" r="r" b="b"/>
              <a:pathLst>
                <a:path w="48895" h="50800">
                  <a:moveTo>
                    <a:pt x="30480" y="50292"/>
                  </a:moveTo>
                  <a:lnTo>
                    <a:pt x="18288" y="50292"/>
                  </a:lnTo>
                  <a:lnTo>
                    <a:pt x="12192" y="48768"/>
                  </a:lnTo>
                  <a:lnTo>
                    <a:pt x="7620" y="42672"/>
                  </a:lnTo>
                  <a:lnTo>
                    <a:pt x="3048" y="38100"/>
                  </a:lnTo>
                  <a:lnTo>
                    <a:pt x="0" y="32004"/>
                  </a:lnTo>
                  <a:lnTo>
                    <a:pt x="0" y="18288"/>
                  </a:lnTo>
                  <a:lnTo>
                    <a:pt x="3048" y="12192"/>
                  </a:lnTo>
                  <a:lnTo>
                    <a:pt x="12192" y="3048"/>
                  </a:lnTo>
                  <a:lnTo>
                    <a:pt x="18288" y="0"/>
                  </a:lnTo>
                  <a:lnTo>
                    <a:pt x="30480" y="0"/>
                  </a:lnTo>
                  <a:lnTo>
                    <a:pt x="36576" y="3048"/>
                  </a:lnTo>
                  <a:lnTo>
                    <a:pt x="45720" y="12192"/>
                  </a:lnTo>
                  <a:lnTo>
                    <a:pt x="48768" y="18288"/>
                  </a:lnTo>
                  <a:lnTo>
                    <a:pt x="48768" y="32004"/>
                  </a:lnTo>
                  <a:lnTo>
                    <a:pt x="45720" y="38100"/>
                  </a:lnTo>
                  <a:lnTo>
                    <a:pt x="41148" y="42672"/>
                  </a:lnTo>
                  <a:lnTo>
                    <a:pt x="36576" y="48768"/>
                  </a:lnTo>
                  <a:lnTo>
                    <a:pt x="30480" y="502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5188" y="2628900"/>
              <a:ext cx="198120" cy="1478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17692" y="2663952"/>
              <a:ext cx="170687" cy="1524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12764" y="2663951"/>
              <a:ext cx="109728" cy="11277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00216" y="2663952"/>
              <a:ext cx="109728" cy="1524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34328" y="2663951"/>
              <a:ext cx="111252" cy="1127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76059" y="2663952"/>
              <a:ext cx="160019" cy="10972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63511" y="2663952"/>
              <a:ext cx="160019" cy="10972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947916" y="2663951"/>
              <a:ext cx="109728" cy="11277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33844" y="2618231"/>
              <a:ext cx="1601723" cy="19812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437619" y="2626359"/>
              <a:ext cx="3369945" cy="717550"/>
            </a:xfrm>
            <a:custGeom>
              <a:avLst/>
              <a:gdLst/>
              <a:ahLst/>
              <a:cxnLst/>
              <a:rect l="l" t="t" r="r" b="b"/>
              <a:pathLst>
                <a:path w="3369945" h="717550">
                  <a:moveTo>
                    <a:pt x="48768" y="683768"/>
                  </a:moveTo>
                  <a:lnTo>
                    <a:pt x="45720" y="679196"/>
                  </a:lnTo>
                  <a:lnTo>
                    <a:pt x="41148" y="673100"/>
                  </a:lnTo>
                  <a:lnTo>
                    <a:pt x="36576" y="668528"/>
                  </a:lnTo>
                  <a:lnTo>
                    <a:pt x="30480" y="667004"/>
                  </a:lnTo>
                  <a:lnTo>
                    <a:pt x="18288" y="667004"/>
                  </a:lnTo>
                  <a:lnTo>
                    <a:pt x="12192" y="668528"/>
                  </a:lnTo>
                  <a:lnTo>
                    <a:pt x="7620" y="673100"/>
                  </a:lnTo>
                  <a:lnTo>
                    <a:pt x="3048" y="679196"/>
                  </a:lnTo>
                  <a:lnTo>
                    <a:pt x="0" y="683768"/>
                  </a:lnTo>
                  <a:lnTo>
                    <a:pt x="0" y="699008"/>
                  </a:lnTo>
                  <a:lnTo>
                    <a:pt x="3048" y="703580"/>
                  </a:lnTo>
                  <a:lnTo>
                    <a:pt x="7620" y="709676"/>
                  </a:lnTo>
                  <a:lnTo>
                    <a:pt x="12192" y="714248"/>
                  </a:lnTo>
                  <a:lnTo>
                    <a:pt x="18288" y="717296"/>
                  </a:lnTo>
                  <a:lnTo>
                    <a:pt x="30480" y="717296"/>
                  </a:lnTo>
                  <a:lnTo>
                    <a:pt x="36576" y="714248"/>
                  </a:lnTo>
                  <a:lnTo>
                    <a:pt x="41148" y="709676"/>
                  </a:lnTo>
                  <a:lnTo>
                    <a:pt x="45720" y="703580"/>
                  </a:lnTo>
                  <a:lnTo>
                    <a:pt x="48768" y="699008"/>
                  </a:lnTo>
                  <a:lnTo>
                    <a:pt x="48768" y="683768"/>
                  </a:lnTo>
                  <a:close/>
                </a:path>
                <a:path w="3369945" h="717550">
                  <a:moveTo>
                    <a:pt x="48768" y="377456"/>
                  </a:moveTo>
                  <a:lnTo>
                    <a:pt x="45720" y="371360"/>
                  </a:lnTo>
                  <a:lnTo>
                    <a:pt x="41148" y="366788"/>
                  </a:lnTo>
                  <a:lnTo>
                    <a:pt x="36576" y="360692"/>
                  </a:lnTo>
                  <a:lnTo>
                    <a:pt x="30480" y="359168"/>
                  </a:lnTo>
                  <a:lnTo>
                    <a:pt x="18288" y="359168"/>
                  </a:lnTo>
                  <a:lnTo>
                    <a:pt x="12192" y="360692"/>
                  </a:lnTo>
                  <a:lnTo>
                    <a:pt x="7620" y="366788"/>
                  </a:lnTo>
                  <a:lnTo>
                    <a:pt x="3048" y="371360"/>
                  </a:lnTo>
                  <a:lnTo>
                    <a:pt x="0" y="377456"/>
                  </a:lnTo>
                  <a:lnTo>
                    <a:pt x="0" y="391172"/>
                  </a:lnTo>
                  <a:lnTo>
                    <a:pt x="3048" y="397268"/>
                  </a:lnTo>
                  <a:lnTo>
                    <a:pt x="7620" y="401840"/>
                  </a:lnTo>
                  <a:lnTo>
                    <a:pt x="12192" y="406412"/>
                  </a:lnTo>
                  <a:lnTo>
                    <a:pt x="18288" y="409460"/>
                  </a:lnTo>
                  <a:lnTo>
                    <a:pt x="30480" y="409460"/>
                  </a:lnTo>
                  <a:lnTo>
                    <a:pt x="36576" y="406412"/>
                  </a:lnTo>
                  <a:lnTo>
                    <a:pt x="45720" y="397268"/>
                  </a:lnTo>
                  <a:lnTo>
                    <a:pt x="48768" y="391172"/>
                  </a:lnTo>
                  <a:lnTo>
                    <a:pt x="48768" y="377456"/>
                  </a:lnTo>
                  <a:close/>
                </a:path>
                <a:path w="3369945" h="717550">
                  <a:moveTo>
                    <a:pt x="3369576" y="40640"/>
                  </a:moveTo>
                  <a:lnTo>
                    <a:pt x="3351288" y="40640"/>
                  </a:lnTo>
                  <a:lnTo>
                    <a:pt x="3351288" y="0"/>
                  </a:lnTo>
                  <a:lnTo>
                    <a:pt x="3337572" y="0"/>
                  </a:lnTo>
                  <a:lnTo>
                    <a:pt x="3337572" y="40640"/>
                  </a:lnTo>
                  <a:lnTo>
                    <a:pt x="3319284" y="40640"/>
                  </a:lnTo>
                  <a:lnTo>
                    <a:pt x="3319284" y="53340"/>
                  </a:lnTo>
                  <a:lnTo>
                    <a:pt x="3337572" y="53340"/>
                  </a:lnTo>
                  <a:lnTo>
                    <a:pt x="3337572" y="147320"/>
                  </a:lnTo>
                  <a:lnTo>
                    <a:pt x="3351288" y="147320"/>
                  </a:lnTo>
                  <a:lnTo>
                    <a:pt x="3351288" y="53340"/>
                  </a:lnTo>
                  <a:lnTo>
                    <a:pt x="3369576" y="53340"/>
                  </a:lnTo>
                  <a:lnTo>
                    <a:pt x="3369576" y="406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350206" y="1180650"/>
            <a:ext cx="3359150" cy="104140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 marR="5080">
              <a:lnSpc>
                <a:spcPts val="3790"/>
              </a:lnSpc>
              <a:spcBef>
                <a:spcPts val="570"/>
              </a:spcBef>
            </a:pPr>
            <a:r>
              <a:rPr spc="-200" dirty="0"/>
              <a:t>RANGEMENTS</a:t>
            </a:r>
            <a:r>
              <a:rPr spc="-15" dirty="0"/>
              <a:t> </a:t>
            </a:r>
            <a:r>
              <a:rPr spc="-409" dirty="0"/>
              <a:t>&amp; </a:t>
            </a:r>
            <a:r>
              <a:rPr spc="-320" dirty="0"/>
              <a:t>DRESSINGS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665668" y="2801249"/>
            <a:ext cx="3511550" cy="88201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1550" dirty="0">
                <a:latin typeface="Verdana"/>
                <a:cs typeface="Verdana"/>
              </a:rPr>
              <a:t>Fabrication</a:t>
            </a:r>
            <a:r>
              <a:rPr sz="1550" spc="-90" dirty="0">
                <a:latin typeface="Verdana"/>
                <a:cs typeface="Verdana"/>
              </a:rPr>
              <a:t> </a:t>
            </a:r>
            <a:r>
              <a:rPr sz="1550" spc="-10" dirty="0">
                <a:latin typeface="Verdana"/>
                <a:cs typeface="Verdana"/>
              </a:rPr>
              <a:t>française</a:t>
            </a:r>
            <a:endParaRPr sz="1550" dirty="0">
              <a:latin typeface="Verdana"/>
              <a:cs typeface="Verdana"/>
            </a:endParaRPr>
          </a:p>
          <a:p>
            <a:pPr marL="12700" marR="5080">
              <a:lnSpc>
                <a:spcPct val="101899"/>
              </a:lnSpc>
              <a:spcBef>
                <a:spcPts val="530"/>
              </a:spcBef>
            </a:pPr>
            <a:r>
              <a:rPr sz="1550" spc="80" dirty="0">
                <a:latin typeface="Verdana"/>
                <a:cs typeface="Verdana"/>
              </a:rPr>
              <a:t>Adapté</a:t>
            </a:r>
            <a:r>
              <a:rPr sz="1550" spc="-70" dirty="0">
                <a:latin typeface="Verdana"/>
                <a:cs typeface="Verdana"/>
              </a:rPr>
              <a:t> </a:t>
            </a:r>
            <a:r>
              <a:rPr sz="1550" spc="145" dirty="0">
                <a:latin typeface="Verdana"/>
                <a:cs typeface="Verdana"/>
              </a:rPr>
              <a:t>à</a:t>
            </a:r>
            <a:r>
              <a:rPr sz="1550" spc="-90" dirty="0">
                <a:latin typeface="Verdana"/>
                <a:cs typeface="Verdana"/>
              </a:rPr>
              <a:t> </a:t>
            </a:r>
            <a:r>
              <a:rPr sz="1550" spc="-65" dirty="0">
                <a:latin typeface="Verdana"/>
                <a:cs typeface="Verdana"/>
              </a:rPr>
              <a:t>tous</a:t>
            </a:r>
            <a:r>
              <a:rPr sz="1550" spc="-45" dirty="0">
                <a:latin typeface="Verdana"/>
                <a:cs typeface="Verdana"/>
              </a:rPr>
              <a:t> </a:t>
            </a:r>
            <a:r>
              <a:rPr sz="1550" spc="-85" dirty="0">
                <a:latin typeface="Verdana"/>
                <a:cs typeface="Verdana"/>
              </a:rPr>
              <a:t>les</a:t>
            </a:r>
            <a:r>
              <a:rPr sz="1550" spc="-60" dirty="0">
                <a:latin typeface="Verdana"/>
                <a:cs typeface="Verdana"/>
              </a:rPr>
              <a:t> </a:t>
            </a:r>
            <a:r>
              <a:rPr sz="1550" dirty="0">
                <a:latin typeface="Verdana"/>
                <a:cs typeface="Verdana"/>
              </a:rPr>
              <a:t>espaces</a:t>
            </a:r>
            <a:r>
              <a:rPr sz="1550" spc="-45" dirty="0">
                <a:latin typeface="Verdana"/>
                <a:cs typeface="Verdana"/>
              </a:rPr>
              <a:t> </a:t>
            </a:r>
            <a:r>
              <a:rPr sz="1550" dirty="0">
                <a:latin typeface="Verdana"/>
                <a:cs typeface="Verdana"/>
              </a:rPr>
              <a:t>et</a:t>
            </a:r>
            <a:r>
              <a:rPr sz="1550" spc="-45" dirty="0">
                <a:latin typeface="Verdana"/>
                <a:cs typeface="Verdana"/>
              </a:rPr>
              <a:t> </a:t>
            </a:r>
            <a:r>
              <a:rPr sz="1550" spc="145" dirty="0">
                <a:latin typeface="Verdana"/>
                <a:cs typeface="Verdana"/>
              </a:rPr>
              <a:t>à</a:t>
            </a:r>
            <a:r>
              <a:rPr sz="1550" spc="-90" dirty="0">
                <a:latin typeface="Verdana"/>
                <a:cs typeface="Verdana"/>
              </a:rPr>
              <a:t> </a:t>
            </a:r>
            <a:r>
              <a:rPr sz="1550" spc="-35" dirty="0">
                <a:latin typeface="Verdana"/>
                <a:cs typeface="Verdana"/>
              </a:rPr>
              <a:t>tous </a:t>
            </a:r>
            <a:r>
              <a:rPr sz="1550" spc="-80" dirty="0">
                <a:latin typeface="Verdana"/>
                <a:cs typeface="Verdana"/>
              </a:rPr>
              <a:t>les </a:t>
            </a:r>
            <a:r>
              <a:rPr sz="1550" spc="-10" dirty="0">
                <a:latin typeface="Verdana"/>
                <a:cs typeface="Verdana"/>
              </a:rPr>
              <a:t>budgets</a:t>
            </a:r>
            <a:endParaRPr sz="1550" dirty="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41587" y="3787625"/>
            <a:ext cx="4122123" cy="2664191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lang="fr-FR" sz="1550" b="1" spc="-110" dirty="0">
                <a:latin typeface="Tahoma"/>
                <a:cs typeface="Tahoma"/>
              </a:rPr>
              <a:t>3</a:t>
            </a:r>
            <a:r>
              <a:rPr sz="1550" b="1" spc="-15" dirty="0">
                <a:latin typeface="Tahoma"/>
                <a:cs typeface="Tahoma"/>
              </a:rPr>
              <a:t> </a:t>
            </a:r>
            <a:r>
              <a:rPr sz="1550" b="1" spc="-10" dirty="0">
                <a:latin typeface="Tahoma"/>
                <a:cs typeface="Tahoma"/>
              </a:rPr>
              <a:t>GAMMES</a:t>
            </a:r>
            <a:endParaRPr lang="fr-FR" sz="1400" b="1" spc="-10" dirty="0">
              <a:solidFill>
                <a:srgbClr val="ED1C26"/>
              </a:solidFill>
              <a:latin typeface="Tahoma"/>
              <a:cs typeface="Tahoma"/>
            </a:endParaRPr>
          </a:p>
          <a:p>
            <a:pPr marL="264160" marR="32384">
              <a:lnSpc>
                <a:spcPts val="1670"/>
              </a:lnSpc>
              <a:spcBef>
                <a:spcPts val="610"/>
              </a:spcBef>
            </a:pPr>
            <a:r>
              <a:rPr sz="1400" b="1" dirty="0" err="1">
                <a:solidFill>
                  <a:srgbClr val="ED1C26"/>
                </a:solidFill>
                <a:latin typeface="Tahoma"/>
                <a:cs typeface="Tahoma"/>
              </a:rPr>
              <a:t>Créatic</a:t>
            </a:r>
            <a:r>
              <a:rPr sz="1400" b="1" spc="40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ED1C26"/>
                </a:solidFill>
                <a:latin typeface="Tahoma"/>
                <a:cs typeface="Tahoma"/>
              </a:rPr>
              <a:t>:</a:t>
            </a:r>
            <a:r>
              <a:rPr sz="1400" b="1" spc="2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10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gamme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de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rangements </a:t>
            </a:r>
            <a:r>
              <a:rPr sz="1400" spc="-204" dirty="0">
                <a:latin typeface="Verdana"/>
                <a:cs typeface="Verdana"/>
              </a:rPr>
              <a:t>100%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spc="-140" dirty="0">
                <a:latin typeface="Verdana"/>
                <a:cs typeface="Verdana"/>
              </a:rPr>
              <a:t>sur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60" dirty="0">
                <a:latin typeface="Verdana"/>
                <a:cs typeface="Verdana"/>
              </a:rPr>
              <a:t>mesure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pour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créer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un </a:t>
            </a:r>
            <a:r>
              <a:rPr sz="1400" spc="-70" dirty="0">
                <a:latin typeface="Verdana"/>
                <a:cs typeface="Verdana"/>
              </a:rPr>
              <a:t>dressing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unique</a:t>
            </a:r>
            <a:endParaRPr lang="fr-FR" sz="1400" spc="-10" dirty="0">
              <a:latin typeface="Verdana"/>
              <a:cs typeface="Verdana"/>
            </a:endParaRPr>
          </a:p>
          <a:p>
            <a:pPr marL="264160" marR="32384">
              <a:lnSpc>
                <a:spcPts val="1670"/>
              </a:lnSpc>
              <a:spcBef>
                <a:spcPts val="610"/>
              </a:spcBef>
            </a:pPr>
            <a:r>
              <a:rPr lang="fr-FR" sz="1400" b="1" spc="-25" dirty="0">
                <a:solidFill>
                  <a:srgbClr val="ED1C26"/>
                </a:solidFill>
                <a:latin typeface="Tahoma"/>
                <a:cs typeface="Tahoma"/>
              </a:rPr>
              <a:t>Portes sur-mesure : </a:t>
            </a:r>
            <a:r>
              <a:rPr lang="fr-FR" sz="1400" dirty="0">
                <a:latin typeface="Verdana"/>
                <a:cs typeface="Verdana"/>
              </a:rPr>
              <a:t> </a:t>
            </a:r>
            <a:r>
              <a:rPr lang="fr-FR" sz="1400" i="1" dirty="0">
                <a:latin typeface="Verdana"/>
                <a:cs typeface="Verdana"/>
              </a:rPr>
              <a:t>!!</a:t>
            </a:r>
            <a:r>
              <a:rPr lang="fr-FR" sz="1400" dirty="0">
                <a:latin typeface="Verdana"/>
                <a:cs typeface="Verdana"/>
              </a:rPr>
              <a:t> </a:t>
            </a:r>
            <a:r>
              <a:rPr lang="fr-FR" sz="1400" i="1" dirty="0">
                <a:latin typeface="Verdana"/>
                <a:cs typeface="Verdana"/>
              </a:rPr>
              <a:t>Nouveauté 2025 !!</a:t>
            </a:r>
            <a:r>
              <a:rPr lang="fr-FR" sz="1400" b="1" i="1" spc="-2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lang="fr-FR" sz="1400" dirty="0">
                <a:latin typeface="Verdana"/>
                <a:cs typeface="Verdana"/>
              </a:rPr>
              <a:t>Des portes uniques, personnalisables, 100% sur-mesure </a:t>
            </a:r>
          </a:p>
          <a:p>
            <a:pPr marL="264160" marR="32384">
              <a:lnSpc>
                <a:spcPts val="1670"/>
              </a:lnSpc>
              <a:spcBef>
                <a:spcPts val="610"/>
              </a:spcBef>
            </a:pPr>
            <a:r>
              <a:rPr lang="fr-FR" sz="1400" b="1" spc="-25" dirty="0">
                <a:solidFill>
                  <a:srgbClr val="ED1C26"/>
                </a:solidFill>
                <a:latin typeface="Tahoma"/>
                <a:cs typeface="Tahoma"/>
              </a:rPr>
              <a:t>Métric</a:t>
            </a:r>
            <a:r>
              <a:rPr lang="fr-FR" sz="1400" b="1" spc="-5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lang="fr-FR" sz="1400" b="1" spc="-130" dirty="0">
                <a:solidFill>
                  <a:srgbClr val="ED1C26"/>
                </a:solidFill>
                <a:latin typeface="Tahoma"/>
                <a:cs typeface="Tahoma"/>
              </a:rPr>
              <a:t>:</a:t>
            </a:r>
            <a:r>
              <a:rPr lang="fr-FR" sz="1400" b="1" spc="-10" dirty="0">
                <a:solidFill>
                  <a:srgbClr val="ED1C26"/>
                </a:solidFill>
                <a:latin typeface="Tahoma"/>
                <a:cs typeface="Tahoma"/>
              </a:rPr>
              <a:t> </a:t>
            </a:r>
            <a:r>
              <a:rPr lang="fr-FR" sz="1400" spc="-20" dirty="0">
                <a:latin typeface="Verdana"/>
                <a:cs typeface="Verdana"/>
              </a:rPr>
              <a:t>le</a:t>
            </a:r>
            <a:r>
              <a:rPr lang="fr-FR" sz="1400" spc="-114" dirty="0">
                <a:latin typeface="Verdana"/>
                <a:cs typeface="Verdana"/>
              </a:rPr>
              <a:t> </a:t>
            </a:r>
            <a:r>
              <a:rPr lang="fr-FR" sz="1400" spc="-20" dirty="0">
                <a:latin typeface="Verdana"/>
                <a:cs typeface="Verdana"/>
              </a:rPr>
              <a:t>rangement</a:t>
            </a:r>
            <a:r>
              <a:rPr lang="fr-FR" sz="1400" spc="-85" dirty="0">
                <a:latin typeface="Verdana"/>
                <a:cs typeface="Verdana"/>
              </a:rPr>
              <a:t> </a:t>
            </a:r>
            <a:r>
              <a:rPr lang="fr-FR" sz="1400" spc="-10" dirty="0">
                <a:latin typeface="Verdana"/>
                <a:cs typeface="Verdana"/>
              </a:rPr>
              <a:t>préconfiguré </a:t>
            </a:r>
            <a:r>
              <a:rPr lang="fr-FR" sz="1400" spc="80" dirty="0">
                <a:latin typeface="Verdana"/>
                <a:cs typeface="Verdana"/>
              </a:rPr>
              <a:t>avec</a:t>
            </a:r>
            <a:r>
              <a:rPr lang="fr-FR" sz="1400" spc="-125" dirty="0">
                <a:latin typeface="Verdana"/>
                <a:cs typeface="Verdana"/>
              </a:rPr>
              <a:t> </a:t>
            </a:r>
            <a:r>
              <a:rPr lang="fr-FR" sz="1400" dirty="0">
                <a:latin typeface="Verdana"/>
                <a:cs typeface="Verdana"/>
              </a:rPr>
              <a:t>la</a:t>
            </a:r>
            <a:r>
              <a:rPr lang="fr-FR" sz="1400" spc="-100" dirty="0">
                <a:latin typeface="Verdana"/>
                <a:cs typeface="Verdana"/>
              </a:rPr>
              <a:t> </a:t>
            </a:r>
            <a:r>
              <a:rPr lang="fr-FR" sz="1400" spc="-75" dirty="0">
                <a:latin typeface="Verdana"/>
                <a:cs typeface="Verdana"/>
              </a:rPr>
              <a:t>mise</a:t>
            </a:r>
            <a:r>
              <a:rPr lang="fr-FR" sz="1400" spc="-80" dirty="0">
                <a:latin typeface="Verdana"/>
                <a:cs typeface="Verdana"/>
              </a:rPr>
              <a:t> </a:t>
            </a:r>
            <a:r>
              <a:rPr lang="fr-FR" sz="1400" spc="114" dirty="0">
                <a:latin typeface="Verdana"/>
                <a:cs typeface="Verdana"/>
              </a:rPr>
              <a:t>à</a:t>
            </a:r>
            <a:r>
              <a:rPr lang="fr-FR" sz="1400" spc="-100" dirty="0">
                <a:latin typeface="Verdana"/>
                <a:cs typeface="Verdana"/>
              </a:rPr>
              <a:t> </a:t>
            </a:r>
            <a:r>
              <a:rPr lang="fr-FR" sz="1400" spc="-45" dirty="0">
                <a:latin typeface="Verdana"/>
                <a:cs typeface="Verdana"/>
              </a:rPr>
              <a:t>dimension</a:t>
            </a:r>
            <a:r>
              <a:rPr lang="fr-FR" sz="1400" spc="-85" dirty="0">
                <a:latin typeface="Verdana"/>
                <a:cs typeface="Verdana"/>
              </a:rPr>
              <a:t> </a:t>
            </a:r>
            <a:r>
              <a:rPr lang="fr-FR" sz="1400" spc="-10" dirty="0">
                <a:latin typeface="Verdana"/>
                <a:cs typeface="Verdana"/>
              </a:rPr>
              <a:t>possible</a:t>
            </a:r>
          </a:p>
          <a:p>
            <a:pPr marL="264160" marR="32384">
              <a:lnSpc>
                <a:spcPts val="1670"/>
              </a:lnSpc>
              <a:spcBef>
                <a:spcPts val="610"/>
              </a:spcBef>
            </a:pPr>
            <a:endParaRPr lang="fr-FR" sz="1400" b="1" spc="-25" dirty="0">
              <a:solidFill>
                <a:srgbClr val="ED1C26"/>
              </a:solidFill>
              <a:latin typeface="Tahoma"/>
              <a:cs typeface="Tahoma"/>
            </a:endParaRPr>
          </a:p>
          <a:p>
            <a:pPr marL="264160" marR="5080">
              <a:lnSpc>
                <a:spcPct val="99700"/>
              </a:lnSpc>
              <a:spcBef>
                <a:spcPts val="500"/>
              </a:spcBef>
            </a:pPr>
            <a:endParaRPr sz="1400" dirty="0">
              <a:latin typeface="Verdana"/>
              <a:cs typeface="Verdana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0" y="772667"/>
            <a:ext cx="10113645" cy="6017260"/>
            <a:chOff x="0" y="772667"/>
            <a:chExt cx="10113645" cy="6017260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772667"/>
              <a:ext cx="4870703" cy="601675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163811" y="1367028"/>
              <a:ext cx="949451" cy="6537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559</Words>
  <Application>Microsoft Office PowerPoint</Application>
  <PresentationFormat>Personnalisé</PresentationFormat>
  <Paragraphs>63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Calibri</vt:lpstr>
      <vt:lpstr>Tahoma</vt:lpstr>
      <vt:lpstr>Verdana</vt:lpstr>
      <vt:lpstr>Office Theme</vt:lpstr>
      <vt:lpstr>DARTY CONCEPTEUR CUISINE</vt:lpstr>
      <vt:lpstr>Présentation PowerPoint</vt:lpstr>
      <vt:lpstr>NOS FOURNISSEURS</vt:lpstr>
      <vt:lpstr>DES CUISINES</vt:lpstr>
      <vt:lpstr>POURQUOI CHOISIR DARTY CONCEPTEUR CUISINE</vt:lpstr>
      <vt:lpstr>OFFRE PLANS DE TRAVAIL</vt:lpstr>
      <vt:lpstr>OFFRE GROS ELECTROMENAGER</vt:lpstr>
      <vt:lpstr>EXEMPLE PROJET CUISINE</vt:lpstr>
      <vt:lpstr>RANGEMENTS &amp; DRESSINGS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PowerPoint.pdf</dc:title>
  <dc:creator>FIEF Clairanne</dc:creator>
  <cp:lastModifiedBy>Antoine JUBERT</cp:lastModifiedBy>
  <cp:revision>4</cp:revision>
  <dcterms:created xsi:type="dcterms:W3CDTF">2025-03-20T10:37:43Z</dcterms:created>
  <dcterms:modified xsi:type="dcterms:W3CDTF">2025-04-11T15:02:46Z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2024-09-02T00:00:00Z</vt:filetime>
  </property>
  <property fmtid="{D5CDD505-2E9C-101B-9397-08002B2CF9AE}" pid="3" name="LastSaved">
    <vt:filetime>2025-03-20T00:00:00Z</vt:filetime>
  </property>
  <property fmtid="{D5CDD505-2E9C-101B-9397-08002B2CF9AE}" pid="4" name="Producer">
    <vt:lpwstr>Microsoft: Print To PDF</vt:lpwstr>
  </property>
</Properties>
</file>