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2"/>
  </p:notesMasterIdLst>
  <p:sldIdLst>
    <p:sldId id="1646" r:id="rId2"/>
    <p:sldId id="2147479637" r:id="rId3"/>
    <p:sldId id="2147479686" r:id="rId4"/>
    <p:sldId id="2147479679" r:id="rId5"/>
    <p:sldId id="2147479680" r:id="rId6"/>
    <p:sldId id="2147479681" r:id="rId7"/>
    <p:sldId id="2147479684" r:id="rId8"/>
    <p:sldId id="2147479685" r:id="rId9"/>
    <p:sldId id="2147479683" r:id="rId10"/>
    <p:sldId id="2147479682" r:id="rId11"/>
  </p:sldIdLst>
  <p:sldSz cx="12192000" cy="6858000"/>
  <p:notesSz cx="9906000" cy="14335125"/>
  <p:embeddedFontLst>
    <p:embeddedFont>
      <p:font typeface="Georgia" panose="02040502050405020303" pitchFamily="18" charset="0"/>
      <p:regular r:id="rId13"/>
      <p:bold r:id="rId14"/>
      <p:italic r:id="rId15"/>
      <p:boldItalic r:id="rId16"/>
    </p:embeddedFont>
    <p:embeddedFont>
      <p:font typeface="Tahoma" panose="020B0604030504040204" pitchFamily="34" charset="0"/>
      <p:regular r:id="rId17"/>
      <p:bold r:id="rId1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000000"/>
    <a:srgbClr val="2E2E2E"/>
    <a:srgbClr val="626262"/>
    <a:srgbClr val="FFFFFF"/>
    <a:srgbClr val="EDE8E3"/>
    <a:srgbClr val="FBEC13"/>
    <a:srgbClr val="A27F4A"/>
    <a:srgbClr val="DAA478"/>
    <a:srgbClr val="2377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706" autoAdjust="0"/>
  </p:normalViewPr>
  <p:slideViewPr>
    <p:cSldViewPr snapToGrid="0">
      <p:cViewPr varScale="1">
        <p:scale>
          <a:sx n="88" d="100"/>
          <a:sy n="88" d="100"/>
        </p:scale>
        <p:origin x="37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15/04/2025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3B104FD8-0A21-913E-8969-07162042FF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795" y="6204784"/>
            <a:ext cx="2652584" cy="283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ranchise Darty concepteur cuisine dans Franchise Cuisine">
            <a:extLst>
              <a:ext uri="{FF2B5EF4-FFF2-40B4-BE49-F238E27FC236}">
                <a16:creationId xmlns:a16="http://schemas.microsoft.com/office/drawing/2014/main" id="{5C2BF2E4-810F-1F72-793A-DE565E3B27D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9563" y="5871243"/>
            <a:ext cx="862399" cy="86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13C4F8E-B2BA-0A54-BDD1-EC36B16A6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object 2">
            <a:extLst>
              <a:ext uri="{FF2B5EF4-FFF2-40B4-BE49-F238E27FC236}">
                <a16:creationId xmlns:a16="http://schemas.microsoft.com/office/drawing/2014/main" id="{E580BB9B-7F53-7D25-43E6-24384925D651}"/>
              </a:ext>
            </a:extLst>
          </p:cNvPr>
          <p:cNvSpPr txBox="1">
            <a:spLocks/>
          </p:cNvSpPr>
          <p:nvPr/>
        </p:nvSpPr>
        <p:spPr bwMode="auto">
          <a:xfrm>
            <a:off x="1204644" y="2409156"/>
            <a:ext cx="9901244" cy="288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143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600" b="1" i="0" kern="1200" cap="none" baseline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2700">
              <a:spcBef>
                <a:spcPts val="90"/>
              </a:spcBef>
            </a:pPr>
            <a:r>
              <a:rPr lang="fr-FR" sz="5400" dirty="0">
                <a:solidFill>
                  <a:schemeClr val="bg1"/>
                </a:solidFill>
              </a:rPr>
              <a:t>Darty Concepteur Cuisine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&amp;</a:t>
            </a:r>
          </a:p>
          <a:p>
            <a:pPr marL="12700">
              <a:spcBef>
                <a:spcPts val="90"/>
              </a:spcBef>
            </a:pPr>
            <a:r>
              <a:rPr lang="fr-FR" spc="615" dirty="0">
                <a:solidFill>
                  <a:schemeClr val="bg1"/>
                </a:solidFill>
              </a:rPr>
              <a:t>Century 21</a:t>
            </a:r>
          </a:p>
        </p:txBody>
      </p:sp>
    </p:spTree>
    <p:extLst>
      <p:ext uri="{BB962C8B-B14F-4D97-AF65-F5344CB8AC3E}">
        <p14:creationId xmlns:p14="http://schemas.microsoft.com/office/powerpoint/2010/main" val="1472327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AE5BA2-5A07-5480-214F-D62B97693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FBF587-7F4C-554B-6F2B-1DA94D152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Intérêt du partenariat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A7DF39E-B7B5-ABD6-E4E9-5198AE8AE5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Offre exclusive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76A576A3-3348-06B4-39FC-0D255BFB6AE3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478973" y="1755272"/>
            <a:ext cx="8125096" cy="4196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Darty Cuisine, une référence de confiance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Des cuisines sur-mesure adaptées à tous les espaces et besoins.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Une qualité durable, testée et éprouvée​.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Transparence totale dans les devis et absence de mauvaises surprises.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Une expertise reconnue en électroménager et cuisine, gage de confiance​.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Atouts pour Century 21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Une offre unique et différenciante à proposer à vos clients.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Une opportunité de fidélisation et d'enrichissement de votre service.</a:t>
            </a:r>
          </a:p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7171" name="Picture 3">
            <a:extLst>
              <a:ext uri="{FF2B5EF4-FFF2-40B4-BE49-F238E27FC236}">
                <a16:creationId xmlns:a16="http://schemas.microsoft.com/office/drawing/2014/main" id="{6139BB26-CE2C-5C7B-4DAA-DE5F698AB9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2" r="36927"/>
          <a:stretch/>
        </p:blipFill>
        <p:spPr bwMode="auto">
          <a:xfrm>
            <a:off x="8060192" y="1508531"/>
            <a:ext cx="3831771" cy="406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0122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C5511-5B13-95AF-3C40-D9CAA06A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Cuisiniste de confiance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E66158-51D3-C106-9290-98E5F74959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AC93207-97CB-095C-CD77-EC5AF65132E3}"/>
              </a:ext>
            </a:extLst>
          </p:cNvPr>
          <p:cNvSpPr txBox="1"/>
          <p:nvPr/>
        </p:nvSpPr>
        <p:spPr>
          <a:xfrm>
            <a:off x="487680" y="1305341"/>
            <a:ext cx="60960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dirty="0">
                <a:latin typeface="Georgia" panose="02040502050405020303" pitchFamily="18" charset="0"/>
              </a:rPr>
            </a:br>
            <a:r>
              <a:rPr lang="fr-FR" dirty="0">
                <a:latin typeface="Georgia" panose="02040502050405020303" pitchFamily="18" charset="0"/>
              </a:rPr>
              <a:t>Plus de 60 ans d'expertise dans l'équipement de la maison.</a:t>
            </a:r>
          </a:p>
          <a:p>
            <a:endParaRPr lang="fr-FR" dirty="0">
              <a:latin typeface="Georgia" panose="02040502050405020303" pitchFamily="18" charset="0"/>
            </a:endParaRPr>
          </a:p>
          <a:p>
            <a:r>
              <a:rPr lang="fr-FR" dirty="0">
                <a:latin typeface="Georgia" panose="02040502050405020303" pitchFamily="18" charset="0"/>
              </a:rPr>
              <a:t>Un réseau de 200 magasins en France &amp; 100 nouvelles ouvertures à venir.</a:t>
            </a:r>
            <a:br>
              <a:rPr lang="fr-FR" dirty="0">
                <a:latin typeface="Georgia" panose="02040502050405020303" pitchFamily="18" charset="0"/>
              </a:rPr>
            </a:br>
            <a:endParaRPr lang="fr-FR" dirty="0">
              <a:latin typeface="Georgia" panose="02040502050405020303" pitchFamily="18" charset="0"/>
            </a:endParaRPr>
          </a:p>
          <a:p>
            <a:r>
              <a:rPr lang="fr-FR" dirty="0">
                <a:latin typeface="Georgia" panose="02040502050405020303" pitchFamily="18" charset="0"/>
              </a:rPr>
              <a:t>Expertise en conception sur-mesure et accompagnement à chaque étape : conception, fabrication, pose.</a:t>
            </a:r>
          </a:p>
          <a:p>
            <a:endParaRPr lang="fr-FR" dirty="0">
              <a:latin typeface="Georgia" panose="02040502050405020303" pitchFamily="18" charset="0"/>
            </a:endParaRPr>
          </a:p>
          <a:p>
            <a:r>
              <a:rPr lang="fr-FR" dirty="0">
                <a:latin typeface="Georgia" panose="02040502050405020303" pitchFamily="18" charset="0"/>
              </a:rPr>
              <a:t>Garantie Darty et service après-vente reconnu</a:t>
            </a:r>
          </a:p>
          <a:p>
            <a:endParaRPr lang="fr-FR" dirty="0">
              <a:latin typeface="Georgia" panose="02040502050405020303" pitchFamily="18" charset="0"/>
            </a:endParaRPr>
          </a:p>
          <a:p>
            <a:r>
              <a:rPr lang="fr-FR" dirty="0">
                <a:latin typeface="Georgia" panose="02040502050405020303" pitchFamily="18" charset="0"/>
              </a:rPr>
              <a:t>Plus de 20 000 clients séduits chaque année​.</a:t>
            </a:r>
          </a:p>
          <a:p>
            <a:endParaRPr lang="fr-FR" dirty="0">
              <a:latin typeface="Georgia" panose="02040502050405020303" pitchFamily="18" charset="0"/>
            </a:endParaRPr>
          </a:p>
        </p:txBody>
      </p:sp>
      <p:pic>
        <p:nvPicPr>
          <p:cNvPr id="3078" name="Picture 6" descr="Lot. Darty Concepteur Cuisine s'installe à Cahors avec un espace literie">
            <a:extLst>
              <a:ext uri="{FF2B5EF4-FFF2-40B4-BE49-F238E27FC236}">
                <a16:creationId xmlns:a16="http://schemas.microsoft.com/office/drawing/2014/main" id="{4A226C3F-DE77-1C7A-F168-B20C106C66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914" y="1641289"/>
            <a:ext cx="3380015" cy="225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Magasin DARTY Cuisine Courbevoie - Darty 100% Cuisine - Electroménager,  high-tech, atelier de réparation à Courbevoie.">
            <a:extLst>
              <a:ext uri="{FF2B5EF4-FFF2-40B4-BE49-F238E27FC236}">
                <a16:creationId xmlns:a16="http://schemas.microsoft.com/office/drawing/2014/main" id="{374BD5DE-221F-25B1-9830-88034B2EBF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914" y="3497495"/>
            <a:ext cx="3380015" cy="1901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966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86F987-7319-F40D-E606-82F6987DA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4CBDC0-FEAF-989B-B2AC-C7399889D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Cuisiniste de confiance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9B73C58-580B-755D-B966-2E25F6E074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FOCUS CONTRAT DE CONFIANCE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247F053-40AE-8921-AC3B-438B4BF62C98}"/>
              </a:ext>
            </a:extLst>
          </p:cNvPr>
          <p:cNvSpPr txBox="1"/>
          <p:nvPr/>
        </p:nvSpPr>
        <p:spPr>
          <a:xfrm>
            <a:off x="862148" y="1631784"/>
            <a:ext cx="8903208" cy="4739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Georgia" panose="02040502050405020303" pitchFamily="18" charset="0"/>
              </a:rPr>
              <a:t>Depuis 1957, votre confiance fait partie de nos priorités. C’est pourquoi l’ensemble des collaborateurs au sein de Darty s’engage à respecter le contrat de confiance. </a:t>
            </a:r>
            <a:br>
              <a:rPr lang="fr-FR" dirty="0">
                <a:latin typeface="Georgia" panose="02040502050405020303" pitchFamily="18" charset="0"/>
              </a:rPr>
            </a:br>
            <a:r>
              <a:rPr lang="fr-FR" dirty="0">
                <a:latin typeface="Georgia" panose="02040502050405020303" pitchFamily="18" charset="0"/>
              </a:rPr>
              <a:t>Depuis 2007, Darty fait aussi des cuisines équipées sur mesure. </a:t>
            </a:r>
            <a:br>
              <a:rPr lang="fr-FR" dirty="0">
                <a:latin typeface="Georgia" panose="02040502050405020303" pitchFamily="18" charset="0"/>
              </a:rPr>
            </a:br>
            <a:r>
              <a:rPr lang="fr-FR" dirty="0">
                <a:latin typeface="Georgia" panose="02040502050405020303" pitchFamily="18" charset="0"/>
              </a:rPr>
              <a:t>En 2024, le Contrat de Confiance Darty Concepteur Cuisine est mis à jour et simplifié sous la forme de 4 piliers « PRIX, CHOIX, SERVICES, DURABILITÉ ».</a:t>
            </a:r>
          </a:p>
          <a:p>
            <a:pPr lvl="1"/>
            <a:endParaRPr lang="fr-FR" dirty="0">
              <a:latin typeface="Georgia" panose="02040502050405020303" pitchFamily="18" charset="0"/>
            </a:endParaRPr>
          </a:p>
          <a:p>
            <a:pPr lvl="1"/>
            <a:r>
              <a:rPr lang="fr-FR" dirty="0">
                <a:latin typeface="Georgia" panose="02040502050405020303" pitchFamily="18" charset="0"/>
              </a:rPr>
              <a:t>	</a:t>
            </a:r>
            <a:r>
              <a:rPr lang="fr-FR" sz="2000" b="1" dirty="0">
                <a:latin typeface="Georgia" panose="02040502050405020303" pitchFamily="18" charset="0"/>
              </a:rPr>
              <a:t>Rendre la qualité accessible grâce à nos PRIX</a:t>
            </a:r>
          </a:p>
          <a:p>
            <a:pPr marL="285750" indent="-285750">
              <a:buFontTx/>
              <a:buChar char="-"/>
            </a:pPr>
            <a:endParaRPr lang="fr-FR" dirty="0">
              <a:latin typeface="Georgia" panose="02040502050405020303" pitchFamily="18" charset="0"/>
            </a:endParaRPr>
          </a:p>
          <a:p>
            <a:r>
              <a:rPr lang="fr-FR" sz="2000" b="1" dirty="0">
                <a:latin typeface="Georgia" panose="02040502050405020303" pitchFamily="18" charset="0"/>
              </a:rPr>
              <a:t>	Vous accompagner dans des CHOIX éclairés</a:t>
            </a:r>
          </a:p>
          <a:p>
            <a:endParaRPr lang="fr-FR" sz="2000" b="1" dirty="0">
              <a:latin typeface="Georgia" panose="02040502050405020303" pitchFamily="18" charset="0"/>
            </a:endParaRPr>
          </a:p>
          <a:p>
            <a:r>
              <a:rPr lang="fr-FR" sz="2000" b="1" dirty="0">
                <a:latin typeface="Georgia" panose="02040502050405020303" pitchFamily="18" charset="0"/>
              </a:rPr>
              <a:t>	Vous proposer les meilleurs services</a:t>
            </a:r>
          </a:p>
          <a:p>
            <a:endParaRPr lang="fr-FR" sz="2000" b="1" dirty="0">
              <a:latin typeface="Georgia" panose="02040502050405020303" pitchFamily="18" charset="0"/>
            </a:endParaRPr>
          </a:p>
          <a:p>
            <a:r>
              <a:rPr lang="fr-FR" sz="2000" b="1" dirty="0">
                <a:latin typeface="Georgia" panose="02040502050405020303" pitchFamily="18" charset="0"/>
              </a:rPr>
              <a:t>	Placer la durabilité au cœur de toutes nos actions</a:t>
            </a:r>
          </a:p>
          <a:p>
            <a:endParaRPr lang="fr-FR" sz="2000" b="1" dirty="0">
              <a:latin typeface="Georgia" panose="02040502050405020303" pitchFamily="18" charset="0"/>
            </a:endParaRPr>
          </a:p>
          <a:p>
            <a:r>
              <a:rPr lang="fr-FR" dirty="0">
                <a:latin typeface="Georgia" panose="02040502050405020303" pitchFamily="18" charset="0"/>
              </a:rPr>
              <a:t> </a:t>
            </a:r>
          </a:p>
          <a:p>
            <a:endParaRPr lang="fr-FR" dirty="0">
              <a:latin typeface="Georgia" panose="02040502050405020303" pitchFamily="18" charset="0"/>
            </a:endParaRPr>
          </a:p>
        </p:txBody>
      </p:sp>
      <p:pic>
        <p:nvPicPr>
          <p:cNvPr id="1033" name="Picture 9">
            <a:extLst>
              <a:ext uri="{FF2B5EF4-FFF2-40B4-BE49-F238E27FC236}">
                <a16:creationId xmlns:a16="http://schemas.microsoft.com/office/drawing/2014/main" id="{062CB0F2-60F0-FC11-A0C7-B9C18DDA1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906" y="3147841"/>
            <a:ext cx="615124" cy="699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048B1C23-422B-9C7C-E0D1-1E415589C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80" y="3811961"/>
            <a:ext cx="5873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>
            <a:extLst>
              <a:ext uri="{FF2B5EF4-FFF2-40B4-BE49-F238E27FC236}">
                <a16:creationId xmlns:a16="http://schemas.microsoft.com/office/drawing/2014/main" id="{A9FCC7B2-EA99-2DB4-58D5-6D5F681C1A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543" y="4372085"/>
            <a:ext cx="7096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D2924482-83F8-720A-2029-E229414D2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99" y="5039885"/>
            <a:ext cx="5715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5770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0BD30D-576F-7DAA-3D7F-5FC3BA59D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F5DC6C-A081-BE76-0EFD-432556AAF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Marché de la cuisine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8D3D4BA-129B-B91D-54B7-B2E4DCDA0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Important potentiel en </a:t>
            </a:r>
            <a:r>
              <a:rPr lang="fr-FR" dirty="0" err="1"/>
              <a:t>france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0CC32C0-DF4E-E8EB-83ED-3A086DB24662}"/>
              </a:ext>
            </a:extLst>
          </p:cNvPr>
          <p:cNvSpPr txBox="1"/>
          <p:nvPr/>
        </p:nvSpPr>
        <p:spPr>
          <a:xfrm>
            <a:off x="444137" y="1641289"/>
            <a:ext cx="609600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dirty="0">
                <a:latin typeface="Georgia" panose="02040502050405020303" pitchFamily="18" charset="0"/>
              </a:rPr>
            </a:br>
            <a:br>
              <a:rPr lang="fr-FR" dirty="0">
                <a:latin typeface="Georgia" panose="02040502050405020303" pitchFamily="18" charset="0"/>
              </a:rPr>
            </a:br>
            <a:r>
              <a:rPr lang="fr-FR" b="1" dirty="0">
                <a:latin typeface="Georgia" panose="02040502050405020303" pitchFamily="18" charset="0"/>
              </a:rPr>
              <a:t>Chiffres clés :</a:t>
            </a:r>
            <a:br>
              <a:rPr lang="fr-FR" b="1" dirty="0">
                <a:latin typeface="Georgia" panose="02040502050405020303" pitchFamily="18" charset="0"/>
              </a:rPr>
            </a:br>
            <a:r>
              <a:rPr lang="fr-FR" dirty="0">
                <a:latin typeface="Georgia" panose="02040502050405020303" pitchFamily="18" charset="0"/>
              </a:rPr>
              <a:t>47% des propriétaires envisagent de réaliser des travaux en 2024</a:t>
            </a:r>
          </a:p>
          <a:p>
            <a:br>
              <a:rPr lang="fr-FR" dirty="0">
                <a:latin typeface="Georgia" panose="02040502050405020303" pitchFamily="18" charset="0"/>
              </a:rPr>
            </a:br>
            <a:r>
              <a:rPr lang="fr-FR" dirty="0">
                <a:latin typeface="Georgia" panose="02040502050405020303" pitchFamily="18" charset="0"/>
              </a:rPr>
              <a:t>La cuisine est considérée comme une pièce centrale dans un projet immobilier.</a:t>
            </a:r>
          </a:p>
          <a:p>
            <a:br>
              <a:rPr lang="fr-FR" dirty="0">
                <a:latin typeface="Georgia" panose="02040502050405020303" pitchFamily="18" charset="0"/>
              </a:rPr>
            </a:br>
            <a:r>
              <a:rPr lang="fr-FR" b="1" dirty="0">
                <a:solidFill>
                  <a:srgbClr val="212529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2,5 millions des Français déclarent vouloir s'équiper d'une cuisine intégrée.</a:t>
            </a:r>
            <a:br>
              <a:rPr lang="fr-FR" dirty="0">
                <a:latin typeface="Georgia" panose="02040502050405020303" pitchFamily="18" charset="0"/>
              </a:rPr>
            </a:br>
            <a:endParaRPr lang="fr-FR" dirty="0">
              <a:latin typeface="Georgia" panose="02040502050405020303" pitchFamily="18" charset="0"/>
            </a:endParaRPr>
          </a:p>
          <a:p>
            <a:r>
              <a:rPr lang="fr-FR" dirty="0">
                <a:latin typeface="Georgia" panose="02040502050405020303" pitchFamily="18" charset="0"/>
                <a:sym typeface="Wingdings" panose="05000000000000000000" pitchFamily="2" charset="2"/>
              </a:rPr>
              <a:t> </a:t>
            </a:r>
            <a:endParaRPr lang="fr-FR" dirty="0">
              <a:latin typeface="Georgia" panose="02040502050405020303" pitchFamily="18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F453561-1BBA-1DDA-7DD6-C4016BE184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14" r="20857"/>
          <a:stretch/>
        </p:blipFill>
        <p:spPr bwMode="auto">
          <a:xfrm>
            <a:off x="6932023" y="640003"/>
            <a:ext cx="4519749" cy="488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135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E97FF7-7B4E-D00C-842A-0B4BD8C27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1F84203A-0EF1-1888-98E7-D763B276C3D3}"/>
              </a:ext>
            </a:extLst>
          </p:cNvPr>
          <p:cNvSpPr txBox="1"/>
          <p:nvPr/>
        </p:nvSpPr>
        <p:spPr>
          <a:xfrm>
            <a:off x="2399211" y="3776127"/>
            <a:ext cx="7620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b="1" dirty="0">
                <a:latin typeface="Georgia" panose="02040502050405020303" pitchFamily="18" charset="0"/>
              </a:rPr>
              <a:t>Offrir un avantage clé en main aux nouveaux propriétaires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43842B7D-B67F-CC94-C50C-2F63CF42C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966" y="2853847"/>
            <a:ext cx="2652584" cy="283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Franchise Darty concepteur cuisine dans Franchise Cuisine">
            <a:extLst>
              <a:ext uri="{FF2B5EF4-FFF2-40B4-BE49-F238E27FC236}">
                <a16:creationId xmlns:a16="http://schemas.microsoft.com/office/drawing/2014/main" id="{617C9EB6-FE45-DF70-91A5-11DFA0000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746" y="2422648"/>
            <a:ext cx="862399" cy="86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0E0132CF-44AF-8630-8280-FD36400C4A6E}"/>
              </a:ext>
            </a:extLst>
          </p:cNvPr>
          <p:cNvSpPr txBox="1"/>
          <p:nvPr/>
        </p:nvSpPr>
        <p:spPr>
          <a:xfrm>
            <a:off x="3543616" y="1315174"/>
            <a:ext cx="475643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Georgia" panose="02040502050405020303" pitchFamily="18" charset="0"/>
              </a:rPr>
              <a:t>Partenariat</a:t>
            </a:r>
            <a:endParaRPr lang="fr-FR" sz="7200" b="1" dirty="0">
              <a:latin typeface="Georgia" panose="02040502050405020303" pitchFamily="18" charset="0"/>
            </a:endParaRP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3802538C-9938-26FB-06B0-7766DF6B5484}"/>
              </a:ext>
            </a:extLst>
          </p:cNvPr>
          <p:cNvCxnSpPr/>
          <p:nvPr/>
        </p:nvCxnSpPr>
        <p:spPr>
          <a:xfrm>
            <a:off x="5026258" y="3741613"/>
            <a:ext cx="21496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15CF0D68-D12B-20F3-A436-7CA102A3D1E1}"/>
              </a:ext>
            </a:extLst>
          </p:cNvPr>
          <p:cNvCxnSpPr/>
          <p:nvPr/>
        </p:nvCxnSpPr>
        <p:spPr>
          <a:xfrm>
            <a:off x="5134408" y="4895498"/>
            <a:ext cx="21496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4FE540E9-B2C5-9E5D-8E73-83CFE1A58324}"/>
              </a:ext>
            </a:extLst>
          </p:cNvPr>
          <p:cNvSpPr/>
          <p:nvPr/>
        </p:nvSpPr>
        <p:spPr>
          <a:xfrm>
            <a:off x="0" y="5129349"/>
            <a:ext cx="12192000" cy="1728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9512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683284-F365-D000-E3BA-E41B9A1CF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B398AC-CD33-0DFB-88D8-DA3298204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Principe du partenariat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68EE52E-7ECC-C2AD-5FA6-6C6EB4580B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Offre exclusive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F7EC801-3B6B-8081-386C-B3B282AA1714}"/>
              </a:ext>
            </a:extLst>
          </p:cNvPr>
          <p:cNvSpPr txBox="1"/>
          <p:nvPr/>
        </p:nvSpPr>
        <p:spPr>
          <a:xfrm>
            <a:off x="513804" y="2198638"/>
            <a:ext cx="660980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dirty="0">
                <a:latin typeface="Georgia" panose="02040502050405020303" pitchFamily="18" charset="0"/>
              </a:rPr>
            </a:br>
            <a:br>
              <a:rPr lang="fr-FR" dirty="0">
                <a:latin typeface="Georgia" panose="02040502050405020303" pitchFamily="18" charset="0"/>
              </a:rPr>
            </a:br>
            <a:r>
              <a:rPr lang="fr-FR" dirty="0">
                <a:latin typeface="Georgia" panose="02040502050405020303" pitchFamily="18" charset="0"/>
              </a:rPr>
              <a:t>Permettre à chaque agent Century 21 de faire bénéficier d’une offre exclusive aux acquéreurs clients de Century 21.</a:t>
            </a:r>
            <a:br>
              <a:rPr lang="fr-FR" dirty="0">
                <a:latin typeface="Georgia" panose="02040502050405020303" pitchFamily="18" charset="0"/>
              </a:rPr>
            </a:br>
            <a:endParaRPr lang="fr-FR" dirty="0">
              <a:latin typeface="Georgia" panose="02040502050405020303" pitchFamily="18" charset="0"/>
            </a:endParaRPr>
          </a:p>
          <a:p>
            <a:r>
              <a:rPr lang="fr-FR" dirty="0">
                <a:latin typeface="Georgia" panose="02040502050405020303" pitchFamily="18" charset="0"/>
              </a:rPr>
              <a:t>Chaque primo-accédant accompagné par l'agence se voit offrir un bon d'achat Darty de 200 €, utilisable pour leur projet cuisine.</a:t>
            </a:r>
          </a:p>
          <a:p>
            <a:r>
              <a:rPr lang="fr-FR" dirty="0">
                <a:latin typeface="Georgia" panose="02040502050405020303" pitchFamily="18" charset="0"/>
              </a:rPr>
              <a:t>Il bénéficie de l’accompagnement complet : design, devis 3D, et suivi personnalisé.</a:t>
            </a:r>
          </a:p>
          <a:p>
            <a:endParaRPr lang="fr-FR" dirty="0">
              <a:latin typeface="Georgia" panose="02040502050405020303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9FE1AF1-695D-3BA1-F348-BB6191FFA279}"/>
              </a:ext>
            </a:extLst>
          </p:cNvPr>
          <p:cNvSpPr txBox="1"/>
          <p:nvPr/>
        </p:nvSpPr>
        <p:spPr>
          <a:xfrm>
            <a:off x="513805" y="1596733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i="1" dirty="0">
                <a:latin typeface="Georgia" panose="02040502050405020303" pitchFamily="18" charset="0"/>
              </a:rPr>
              <a:t>Un bon d'achat de 200 € </a:t>
            </a:r>
            <a:br>
              <a:rPr lang="fr-FR" sz="2400" b="1" i="1" dirty="0">
                <a:latin typeface="Georgia" panose="02040502050405020303" pitchFamily="18" charset="0"/>
              </a:rPr>
            </a:br>
            <a:r>
              <a:rPr lang="fr-FR" sz="2400" b="1" i="1" dirty="0">
                <a:latin typeface="Georgia" panose="02040502050405020303" pitchFamily="18" charset="0"/>
              </a:rPr>
              <a:t>pour une cuisine de rêve !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248C0A18-B6EA-AB48-10F6-488CCD60A494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513804" y="5261267"/>
            <a:ext cx="1116439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Visibilité DARTY CUISINE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altLang="fr-FR" dirty="0">
                <a:latin typeface="Georgia" panose="02040502050405020303" pitchFamily="18" charset="0"/>
              </a:rPr>
              <a:t>Mise en avant de l’offre co-brandé sur le site cuisine &amp; sur les réseaux sociaux de Darty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9" name="Picture 2" descr="Darty – bibicreativestudio.com">
            <a:extLst>
              <a:ext uri="{FF2B5EF4-FFF2-40B4-BE49-F238E27FC236}">
                <a16:creationId xmlns:a16="http://schemas.microsoft.com/office/drawing/2014/main" id="{9A89B7D7-6F39-4836-747A-5EDF93A32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941" y="1870841"/>
            <a:ext cx="4157254" cy="311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0767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18354-6A8F-2338-28EA-2861492C7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8C8D4C-0A44-7F92-223D-F665D1E37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Précision sur l’offre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6B4B15B-8599-9E71-C8EC-26941B1758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Offre exclusive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32C646E-DE04-87E7-BF4C-FC85F8AD3C8C}"/>
              </a:ext>
            </a:extLst>
          </p:cNvPr>
          <p:cNvSpPr txBox="1"/>
          <p:nvPr/>
        </p:nvSpPr>
        <p:spPr>
          <a:xfrm>
            <a:off x="513804" y="2427730"/>
            <a:ext cx="6810105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dirty="0">
                <a:latin typeface="Georgia" panose="02040502050405020303" pitchFamily="18" charset="0"/>
              </a:rPr>
            </a:br>
            <a:r>
              <a:rPr lang="fr-FR" dirty="0">
                <a:latin typeface="Georgia" panose="02040502050405020303" pitchFamily="18" charset="0"/>
              </a:rPr>
              <a:t>OFFRE : </a:t>
            </a:r>
            <a:br>
              <a:rPr lang="fr-FR" dirty="0">
                <a:latin typeface="Georgia" panose="02040502050405020303" pitchFamily="18" charset="0"/>
              </a:rPr>
            </a:br>
            <a:r>
              <a:rPr lang="fr-FR" altLang="fr-FR" sz="2000" dirty="0">
                <a:latin typeface="Georgia" panose="02040502050405020303" pitchFamily="18" charset="0"/>
              </a:rPr>
              <a:t>200€ valable pour l’achat d’une cuisine à partir de 3000€ de meubles cumulables avec les promotions en cours</a:t>
            </a:r>
          </a:p>
          <a:p>
            <a:endParaRPr lang="fr-FR" altLang="fr-FR" sz="2000" dirty="0">
              <a:latin typeface="Georgia" panose="02040502050405020303" pitchFamily="18" charset="0"/>
            </a:endParaRPr>
          </a:p>
          <a:p>
            <a:r>
              <a:rPr lang="fr-FR" altLang="fr-FR" sz="2000" dirty="0">
                <a:latin typeface="Georgia" panose="02040502050405020303" pitchFamily="18" charset="0"/>
              </a:rPr>
              <a:t>Bon d’achat valable pendant 1 an </a:t>
            </a:r>
            <a:br>
              <a:rPr lang="fr-FR" altLang="fr-FR" sz="2000" dirty="0">
                <a:latin typeface="Georgia" panose="02040502050405020303" pitchFamily="18" charset="0"/>
              </a:rPr>
            </a:br>
            <a:r>
              <a:rPr lang="fr-FR" altLang="fr-FR" sz="2000" dirty="0">
                <a:latin typeface="Georgia" panose="02040502050405020303" pitchFamily="18" charset="0"/>
              </a:rPr>
              <a:t>à compter du début de l’opération </a:t>
            </a:r>
            <a:endParaRPr lang="fr-FR" sz="1600" dirty="0">
              <a:latin typeface="Georgia" panose="02040502050405020303" pitchFamily="18" charset="0"/>
            </a:endParaRPr>
          </a:p>
          <a:p>
            <a:endParaRPr lang="fr-FR" dirty="0">
              <a:latin typeface="Georgia" panose="02040502050405020303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815C967-A108-4BC7-B79D-80AB5D2A61D1}"/>
              </a:ext>
            </a:extLst>
          </p:cNvPr>
          <p:cNvSpPr txBox="1"/>
          <p:nvPr/>
        </p:nvSpPr>
        <p:spPr>
          <a:xfrm>
            <a:off x="513805" y="1596733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i="1" dirty="0">
                <a:latin typeface="Georgia" panose="02040502050405020303" pitchFamily="18" charset="0"/>
              </a:rPr>
              <a:t>Un bon d'achat de 200 € </a:t>
            </a:r>
            <a:br>
              <a:rPr lang="fr-FR" sz="2400" b="1" i="1" dirty="0">
                <a:latin typeface="Georgia" panose="02040502050405020303" pitchFamily="18" charset="0"/>
              </a:rPr>
            </a:br>
            <a:r>
              <a:rPr lang="fr-FR" sz="2400" b="1" i="1" dirty="0">
                <a:latin typeface="Georgia" panose="02040502050405020303" pitchFamily="18" charset="0"/>
              </a:rPr>
              <a:t>pour une cuisine de rêve !</a:t>
            </a:r>
          </a:p>
        </p:txBody>
      </p:sp>
      <p:pic>
        <p:nvPicPr>
          <p:cNvPr id="9" name="Picture 2" descr="Darty – bibicreativestudio.com">
            <a:extLst>
              <a:ext uri="{FF2B5EF4-FFF2-40B4-BE49-F238E27FC236}">
                <a16:creationId xmlns:a16="http://schemas.microsoft.com/office/drawing/2014/main" id="{24F05080-E29B-68CC-2C68-D597420C4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941" y="1870841"/>
            <a:ext cx="4157254" cy="311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446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C3005-61E9-6786-C131-6ED420138E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F37550-F703-48CF-7B4F-E5DD09051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Visibilité de l’opération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9B28406-FD07-060F-F778-0CF455FD0B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Offre exclusive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B6C79A6-1F21-876C-39DD-8CE1577C9625}"/>
              </a:ext>
            </a:extLst>
          </p:cNvPr>
          <p:cNvSpPr txBox="1"/>
          <p:nvPr/>
        </p:nvSpPr>
        <p:spPr>
          <a:xfrm>
            <a:off x="1198374" y="2218287"/>
            <a:ext cx="224151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dirty="0">
                <a:latin typeface="Georgia" panose="02040502050405020303" pitchFamily="18" charset="0"/>
              </a:rPr>
            </a:br>
            <a:r>
              <a:rPr lang="fr-FR" dirty="0">
                <a:latin typeface="Georgia" panose="02040502050405020303" pitchFamily="18" charset="0"/>
              </a:rPr>
              <a:t>261 000 followers</a:t>
            </a:r>
            <a:endParaRPr lang="fr-FR" sz="1600" dirty="0">
              <a:latin typeface="Georgia" panose="02040502050405020303" pitchFamily="18" charset="0"/>
            </a:endParaRPr>
          </a:p>
          <a:p>
            <a:endParaRPr lang="fr-FR" dirty="0">
              <a:latin typeface="Georgia" panose="02040502050405020303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BC61B99-B4BF-CAFC-79E8-680B2275E757}"/>
              </a:ext>
            </a:extLst>
          </p:cNvPr>
          <p:cNvSpPr txBox="1"/>
          <p:nvPr/>
        </p:nvSpPr>
        <p:spPr>
          <a:xfrm>
            <a:off x="513804" y="1596733"/>
            <a:ext cx="7193281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i="1" dirty="0">
                <a:latin typeface="Georgia" panose="02040502050405020303" pitchFamily="18" charset="0"/>
              </a:rPr>
              <a:t>Darty :</a:t>
            </a:r>
            <a:endParaRPr lang="fr-FR" b="1" i="1" dirty="0">
              <a:latin typeface="Georgia" panose="02040502050405020303" pitchFamily="18" charset="0"/>
            </a:endParaRPr>
          </a:p>
          <a:p>
            <a:r>
              <a:rPr lang="fr-FR" i="1" dirty="0">
                <a:latin typeface="Georgia" panose="02040502050405020303" pitchFamily="18" charset="0"/>
              </a:rPr>
              <a:t>&gt;</a:t>
            </a:r>
            <a:r>
              <a:rPr lang="fr-FR" i="1" dirty="0" err="1">
                <a:latin typeface="Georgia" panose="02040502050405020303" pitchFamily="18" charset="0"/>
              </a:rPr>
              <a:t>Posts</a:t>
            </a:r>
            <a:r>
              <a:rPr lang="fr-FR" i="1" dirty="0">
                <a:latin typeface="Georgia" panose="02040502050405020303" pitchFamily="18" charset="0"/>
              </a:rPr>
              <a:t> réseaux sociaux de Darty  </a:t>
            </a:r>
          </a:p>
          <a:p>
            <a:endParaRPr lang="fr-FR" i="1" dirty="0">
              <a:latin typeface="Georgia" panose="02040502050405020303" pitchFamily="18" charset="0"/>
            </a:endParaRPr>
          </a:p>
          <a:p>
            <a:endParaRPr lang="fr-FR" i="1" dirty="0">
              <a:latin typeface="Georgia" panose="02040502050405020303" pitchFamily="18" charset="0"/>
            </a:endParaRPr>
          </a:p>
          <a:p>
            <a:endParaRPr lang="fr-FR" i="1" dirty="0">
              <a:latin typeface="Georgia" panose="02040502050405020303" pitchFamily="18" charset="0"/>
            </a:endParaRPr>
          </a:p>
          <a:p>
            <a:r>
              <a:rPr lang="fr-FR" i="1" dirty="0">
                <a:latin typeface="Georgia" panose="02040502050405020303" pitchFamily="18" charset="0"/>
              </a:rPr>
              <a:t>&gt;Bandeaux site web Darty Concepteur Cuisine</a:t>
            </a:r>
            <a:br>
              <a:rPr lang="fr-FR" i="1" dirty="0">
                <a:latin typeface="Georgia" panose="02040502050405020303" pitchFamily="18" charset="0"/>
              </a:rPr>
            </a:br>
            <a:r>
              <a:rPr lang="fr-FR" i="1" dirty="0">
                <a:latin typeface="Georgia" panose="02040502050405020303" pitchFamily="18" charset="0"/>
              </a:rPr>
              <a:t>XXXX visiteurs /mois</a:t>
            </a:r>
          </a:p>
          <a:p>
            <a:endParaRPr lang="fr-FR" i="1" dirty="0">
              <a:latin typeface="Georgia" panose="02040502050405020303" pitchFamily="18" charset="0"/>
            </a:endParaRPr>
          </a:p>
          <a:p>
            <a:r>
              <a:rPr lang="fr-FR" sz="2400" b="1" i="1" dirty="0">
                <a:latin typeface="Georgia" panose="02040502050405020303" pitchFamily="18" charset="0"/>
              </a:rPr>
              <a:t>Century 21 :</a:t>
            </a:r>
            <a:br>
              <a:rPr lang="fr-FR" sz="2400" b="1" i="1" dirty="0">
                <a:latin typeface="Georgia" panose="02040502050405020303" pitchFamily="18" charset="0"/>
              </a:rPr>
            </a:br>
            <a:r>
              <a:rPr lang="fr-FR" i="1" dirty="0">
                <a:latin typeface="Georgia" panose="02040502050405020303" pitchFamily="18" charset="0"/>
              </a:rPr>
              <a:t>&gt;Réseaux sociaux de Century 21</a:t>
            </a:r>
            <a:br>
              <a:rPr lang="fr-FR" i="1" dirty="0">
                <a:latin typeface="Georgia" panose="02040502050405020303" pitchFamily="18" charset="0"/>
              </a:rPr>
            </a:br>
            <a:r>
              <a:rPr lang="fr-FR" i="1" dirty="0">
                <a:latin typeface="Georgia" panose="02040502050405020303" pitchFamily="18" charset="0"/>
              </a:rPr>
              <a:t>&gt; Affiches dans les agences &amp; flyer remis aux clients Century 21</a:t>
            </a:r>
          </a:p>
          <a:p>
            <a:r>
              <a:rPr lang="fr-FR" i="1" dirty="0">
                <a:latin typeface="Georgia" panose="02040502050405020303" pitchFamily="18" charset="0"/>
              </a:rPr>
              <a:t>&gt; Présence dans les supports de communication au réseau</a:t>
            </a:r>
          </a:p>
          <a:p>
            <a:r>
              <a:rPr lang="fr-FR" i="1" dirty="0">
                <a:latin typeface="Georgia" panose="02040502050405020303" pitchFamily="18" charset="0"/>
              </a:rPr>
              <a:t>&gt; Email avec le bon d’achat code unique – à confirmer </a:t>
            </a:r>
          </a:p>
        </p:txBody>
      </p:sp>
      <p:pic>
        <p:nvPicPr>
          <p:cNvPr id="2050" name="Picture 2" descr="Images de Facebook Instagram – Téléchargement gratuit sur Freepik">
            <a:extLst>
              <a:ext uri="{FF2B5EF4-FFF2-40B4-BE49-F238E27FC236}">
                <a16:creationId xmlns:a16="http://schemas.microsoft.com/office/drawing/2014/main" id="{7FB8F7BC-2C18-8BF9-0B1F-21EA5ABCAA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60" r="6825" b="53270"/>
          <a:stretch/>
        </p:blipFill>
        <p:spPr bwMode="auto">
          <a:xfrm>
            <a:off x="653143" y="2401278"/>
            <a:ext cx="545232" cy="557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95C8351-6734-87C1-A1F2-E0D98B57034F}"/>
              </a:ext>
            </a:extLst>
          </p:cNvPr>
          <p:cNvSpPr txBox="1"/>
          <p:nvPr/>
        </p:nvSpPr>
        <p:spPr>
          <a:xfrm>
            <a:off x="4351021" y="2218287"/>
            <a:ext cx="224151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dirty="0">
                <a:latin typeface="Georgia" panose="02040502050405020303" pitchFamily="18" charset="0"/>
              </a:rPr>
            </a:br>
            <a:r>
              <a:rPr lang="fr-FR" dirty="0">
                <a:latin typeface="Georgia" panose="02040502050405020303" pitchFamily="18" charset="0"/>
              </a:rPr>
              <a:t>531 000 fans</a:t>
            </a:r>
            <a:endParaRPr lang="fr-FR" sz="1600" dirty="0">
              <a:latin typeface="Georgia" panose="02040502050405020303" pitchFamily="18" charset="0"/>
            </a:endParaRPr>
          </a:p>
          <a:p>
            <a:endParaRPr lang="fr-FR" dirty="0">
              <a:latin typeface="Georgia" panose="02040502050405020303" pitchFamily="18" charset="0"/>
            </a:endParaRPr>
          </a:p>
        </p:txBody>
      </p:sp>
      <p:pic>
        <p:nvPicPr>
          <p:cNvPr id="6" name="Picture 2" descr="Images de Facebook Instagram – Téléchargement gratuit sur Freepik">
            <a:extLst>
              <a:ext uri="{FF2B5EF4-FFF2-40B4-BE49-F238E27FC236}">
                <a16:creationId xmlns:a16="http://schemas.microsoft.com/office/drawing/2014/main" id="{DF5649E0-AE4D-BC6C-9F9B-6D71D8D5FC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7" r="51448" b="53270"/>
          <a:stretch/>
        </p:blipFill>
        <p:spPr bwMode="auto">
          <a:xfrm>
            <a:off x="3805790" y="2401278"/>
            <a:ext cx="545232" cy="557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9FB182D-68EF-0828-0F86-6E426340EC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5553" y="692111"/>
            <a:ext cx="2116286" cy="358357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2F15AC5-EC00-3F91-1585-F0A4B8EAEA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0308" y="713881"/>
            <a:ext cx="1629254" cy="358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67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17F21F-DE0A-CE32-7230-95C0415A1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534E96-FEEA-B0C5-CAD3-3471292D2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Point à valider pour le partenariat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236FBF43-D6EA-878B-2105-10D21B8DEED1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300036" y="1366663"/>
            <a:ext cx="10960146" cy="4612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Visibilité </a:t>
            </a:r>
            <a:r>
              <a:rPr lang="fr-FR" altLang="fr-FR" dirty="0">
                <a:latin typeface="Georgia" panose="02040502050405020303" pitchFamily="18" charset="0"/>
              </a:rPr>
              <a:t>de l’offre</a:t>
            </a: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 </a:t>
            </a:r>
          </a:p>
          <a:p>
            <a:pPr marL="742950" lvl="1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altLang="fr-FR" dirty="0">
                <a:latin typeface="Georgia" panose="02040502050405020303" pitchFamily="18" charset="0"/>
              </a:rPr>
              <a:t>Valider la liste des assets permettant de relayer l’offre chez Century 21 et auprès de leurs clients</a:t>
            </a:r>
            <a:br>
              <a:rPr lang="fr-FR" altLang="fr-FR" dirty="0">
                <a:latin typeface="Georgia" panose="02040502050405020303" pitchFamily="18" charset="0"/>
              </a:rPr>
            </a:br>
            <a:endParaRPr lang="fr-FR" altLang="fr-FR" dirty="0">
              <a:latin typeface="Georgia" panose="02040502050405020303" pitchFamily="18" charset="0"/>
            </a:endParaRP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fr-FR" altLang="fr-FR" dirty="0">
                <a:latin typeface="Georgia" panose="02040502050405020303" pitchFamily="18" charset="0"/>
              </a:rPr>
              <a:t>Cible :</a:t>
            </a:r>
          </a:p>
          <a:p>
            <a:pPr marL="742950" lvl="1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altLang="fr-FR" dirty="0">
                <a:latin typeface="Georgia" panose="02040502050405020303" pitchFamily="18" charset="0"/>
              </a:rPr>
              <a:t>Quid d’ouvrir au-delà des acquéreurs aux vendeurs clients de Century 21</a:t>
            </a:r>
            <a:br>
              <a:rPr lang="fr-FR" altLang="fr-FR" dirty="0">
                <a:latin typeface="Georgia" panose="02040502050405020303" pitchFamily="18" charset="0"/>
              </a:rPr>
            </a:br>
            <a:endParaRPr lang="fr-FR" altLang="fr-FR" dirty="0">
              <a:latin typeface="Georgia" panose="02040502050405020303" pitchFamily="18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fr-FR" altLang="fr-FR" b="0" i="0" u="none" strike="noStrike" kern="120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Modalité de l’offre :</a:t>
            </a:r>
            <a:endParaRPr lang="fr-FR" altLang="fr-FR" dirty="0">
              <a:latin typeface="Georgia" panose="02040502050405020303" pitchFamily="18" charset="0"/>
            </a:endParaRPr>
          </a:p>
          <a:p>
            <a:pPr marL="742950" lvl="1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altLang="fr-FR" dirty="0">
                <a:latin typeface="Georgia" panose="02040502050405020303" pitchFamily="18" charset="0"/>
              </a:rPr>
              <a:t>Quelle est la matérialité du bon </a:t>
            </a:r>
          </a:p>
          <a:p>
            <a:pPr lv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altLang="fr-FR" dirty="0">
                <a:latin typeface="Georgia" panose="02040502050405020303" pitchFamily="18" charset="0"/>
                <a:sym typeface="Wingdings" panose="05000000000000000000" pitchFamily="2" charset="2"/>
              </a:rPr>
              <a:t> </a:t>
            </a:r>
            <a:r>
              <a:rPr lang="fr-FR" altLang="fr-FR" dirty="0">
                <a:latin typeface="Georgia" panose="02040502050405020303" pitchFamily="18" charset="0"/>
              </a:rPr>
              <a:t>numérisation du bon + flyer co-brandé </a:t>
            </a:r>
          </a:p>
          <a:p>
            <a:pPr marL="742950" lvl="1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fr-FR" altLang="fr-FR" dirty="0">
              <a:latin typeface="Georgia" panose="02040502050405020303" pitchFamily="18" charset="0"/>
            </a:endParaRPr>
          </a:p>
          <a:p>
            <a:pPr marL="742950" lvl="1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kumimoji="0" lang="fr-FR" altLang="fr-F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476158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21726</TotalTime>
  <Words>616</Words>
  <Application>Microsoft Office PowerPoint</Application>
  <PresentationFormat>Grand écran</PresentationFormat>
  <Paragraphs>80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7" baseType="lpstr">
      <vt:lpstr>Wingdings</vt:lpstr>
      <vt:lpstr>Tahoma</vt:lpstr>
      <vt:lpstr>Arial</vt:lpstr>
      <vt:lpstr>Police système Courant</vt:lpstr>
      <vt:lpstr>Calibri</vt:lpstr>
      <vt:lpstr>Georgia</vt:lpstr>
      <vt:lpstr>1_Thème LNB</vt:lpstr>
      <vt:lpstr>Présentation PowerPoint</vt:lpstr>
      <vt:lpstr>Cuisiniste de confiance</vt:lpstr>
      <vt:lpstr>Cuisiniste de confiance</vt:lpstr>
      <vt:lpstr>Marché de la cuisine</vt:lpstr>
      <vt:lpstr>Présentation PowerPoint</vt:lpstr>
      <vt:lpstr>Principe du partenariat</vt:lpstr>
      <vt:lpstr>Précision sur l’offre</vt:lpstr>
      <vt:lpstr>Visibilité de l’opération</vt:lpstr>
      <vt:lpstr>Point à valider pour le partenariat</vt:lpstr>
      <vt:lpstr>Intérêt du partenariat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Antoine JUBERT</cp:lastModifiedBy>
  <cp:revision>119</cp:revision>
  <cp:lastPrinted>2022-07-05T07:32:58Z</cp:lastPrinted>
  <dcterms:created xsi:type="dcterms:W3CDTF">2023-04-17T13:19:25Z</dcterms:created>
  <dcterms:modified xsi:type="dcterms:W3CDTF">2025-04-15T11:03:59Z</dcterms:modified>
  <cp:category/>
</cp:coreProperties>
</file>