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4"/>
  </p:notesMasterIdLst>
  <p:handoutMasterIdLst>
    <p:handoutMasterId r:id="rId225"/>
  </p:handoutMasterIdLst>
  <p:sldIdLst>
    <p:sldId id="537" r:id="rId2"/>
    <p:sldId id="549" r:id="rId3"/>
    <p:sldId id="552" r:id="rId4"/>
    <p:sldId id="555" r:id="rId5"/>
    <p:sldId id="594" r:id="rId6"/>
    <p:sldId id="553" r:id="rId7"/>
    <p:sldId id="557" r:id="rId8"/>
    <p:sldId id="562" r:id="rId9"/>
    <p:sldId id="1090" r:id="rId10"/>
    <p:sldId id="1055" r:id="rId11"/>
    <p:sldId id="1045" r:id="rId12"/>
    <p:sldId id="1046" r:id="rId13"/>
    <p:sldId id="564" r:id="rId14"/>
    <p:sldId id="563" r:id="rId15"/>
    <p:sldId id="567" r:id="rId16"/>
    <p:sldId id="568" r:id="rId17"/>
    <p:sldId id="1047" r:id="rId18"/>
    <p:sldId id="754" r:id="rId19"/>
    <p:sldId id="570" r:id="rId20"/>
    <p:sldId id="591" r:id="rId21"/>
    <p:sldId id="1095" r:id="rId22"/>
    <p:sldId id="1096" r:id="rId23"/>
    <p:sldId id="1097" r:id="rId24"/>
    <p:sldId id="1098" r:id="rId25"/>
    <p:sldId id="1099" r:id="rId26"/>
    <p:sldId id="581" r:id="rId27"/>
    <p:sldId id="582" r:id="rId28"/>
    <p:sldId id="586" r:id="rId29"/>
    <p:sldId id="584" r:id="rId30"/>
    <p:sldId id="587" r:id="rId31"/>
    <p:sldId id="592" r:id="rId32"/>
    <p:sldId id="775" r:id="rId33"/>
    <p:sldId id="762" r:id="rId34"/>
    <p:sldId id="767" r:id="rId35"/>
    <p:sldId id="950" r:id="rId36"/>
    <p:sldId id="951" r:id="rId37"/>
    <p:sldId id="1048" r:id="rId38"/>
    <p:sldId id="1052" r:id="rId39"/>
    <p:sldId id="803" r:id="rId40"/>
    <p:sldId id="1087" r:id="rId41"/>
    <p:sldId id="1050" r:id="rId42"/>
    <p:sldId id="1053" r:id="rId43"/>
    <p:sldId id="764" r:id="rId44"/>
    <p:sldId id="1091" r:id="rId45"/>
    <p:sldId id="1100" r:id="rId46"/>
    <p:sldId id="1101" r:id="rId47"/>
    <p:sldId id="1154" r:id="rId48"/>
    <p:sldId id="1102" r:id="rId49"/>
    <p:sldId id="1243" r:id="rId50"/>
    <p:sldId id="1115" r:id="rId51"/>
    <p:sldId id="1116" r:id="rId52"/>
    <p:sldId id="1136" r:id="rId53"/>
    <p:sldId id="1153" r:id="rId54"/>
    <p:sldId id="1237" r:id="rId55"/>
    <p:sldId id="1238" r:id="rId56"/>
    <p:sldId id="1118" r:id="rId57"/>
    <p:sldId id="1137" r:id="rId58"/>
    <p:sldId id="1138" r:id="rId59"/>
    <p:sldId id="1152" r:id="rId60"/>
    <p:sldId id="1139" r:id="rId61"/>
    <p:sldId id="1140" r:id="rId62"/>
    <p:sldId id="1141" r:id="rId63"/>
    <p:sldId id="1143" r:id="rId64"/>
    <p:sldId id="1144" r:id="rId65"/>
    <p:sldId id="1155" r:id="rId66"/>
    <p:sldId id="1156" r:id="rId67"/>
    <p:sldId id="1157" r:id="rId68"/>
    <p:sldId id="1158" r:id="rId69"/>
    <p:sldId id="1159" r:id="rId70"/>
    <p:sldId id="1160" r:id="rId71"/>
    <p:sldId id="1151" r:id="rId72"/>
    <p:sldId id="1142" r:id="rId73"/>
    <p:sldId id="1145" r:id="rId74"/>
    <p:sldId id="1146" r:id="rId75"/>
    <p:sldId id="1244" r:id="rId76"/>
    <p:sldId id="1147" r:id="rId77"/>
    <p:sldId id="1148" r:id="rId78"/>
    <p:sldId id="1149" r:id="rId79"/>
    <p:sldId id="1150" r:id="rId80"/>
    <p:sldId id="1236" r:id="rId81"/>
    <p:sldId id="1103" r:id="rId82"/>
    <p:sldId id="1166" r:id="rId83"/>
    <p:sldId id="1177" r:id="rId84"/>
    <p:sldId id="1178" r:id="rId85"/>
    <p:sldId id="1179" r:id="rId86"/>
    <p:sldId id="1180" r:id="rId87"/>
    <p:sldId id="1181" r:id="rId88"/>
    <p:sldId id="1182" r:id="rId89"/>
    <p:sldId id="1183" r:id="rId90"/>
    <p:sldId id="1167" r:id="rId91"/>
    <p:sldId id="1184" r:id="rId92"/>
    <p:sldId id="1185" r:id="rId93"/>
    <p:sldId id="1245" r:id="rId94"/>
    <p:sldId id="1186" r:id="rId95"/>
    <p:sldId id="1187" r:id="rId96"/>
    <p:sldId id="1188" r:id="rId97"/>
    <p:sldId id="1168" r:id="rId98"/>
    <p:sldId id="1169" r:id="rId99"/>
    <p:sldId id="1189" r:id="rId100"/>
    <p:sldId id="1239" r:id="rId101"/>
    <p:sldId id="1190" r:id="rId102"/>
    <p:sldId id="1191" r:id="rId103"/>
    <p:sldId id="1192" r:id="rId104"/>
    <p:sldId id="1170" r:id="rId105"/>
    <p:sldId id="1193" r:id="rId106"/>
    <p:sldId id="1194" r:id="rId107"/>
    <p:sldId id="1240" r:id="rId108"/>
    <p:sldId id="1195" r:id="rId109"/>
    <p:sldId id="1196" r:id="rId110"/>
    <p:sldId id="1197" r:id="rId111"/>
    <p:sldId id="1171" r:id="rId112"/>
    <p:sldId id="1198" r:id="rId113"/>
    <p:sldId id="1164" r:id="rId114"/>
    <p:sldId id="1165" r:id="rId115"/>
    <p:sldId id="1246" r:id="rId116"/>
    <p:sldId id="1122" r:id="rId117"/>
    <p:sldId id="1199" r:id="rId118"/>
    <p:sldId id="1200" r:id="rId119"/>
    <p:sldId id="1201" r:id="rId120"/>
    <p:sldId id="1248" r:id="rId121"/>
    <p:sldId id="603" r:id="rId122"/>
    <p:sldId id="622" r:id="rId123"/>
    <p:sldId id="681" r:id="rId124"/>
    <p:sldId id="905" r:id="rId125"/>
    <p:sldId id="769" r:id="rId126"/>
    <p:sldId id="625" r:id="rId127"/>
    <p:sldId id="624" r:id="rId128"/>
    <p:sldId id="1060" r:id="rId129"/>
    <p:sldId id="779" r:id="rId130"/>
    <p:sldId id="1054" r:id="rId131"/>
    <p:sldId id="1061" r:id="rId132"/>
    <p:sldId id="1062" r:id="rId133"/>
    <p:sldId id="1063" r:id="rId134"/>
    <p:sldId id="1203" r:id="rId135"/>
    <p:sldId id="1202" r:id="rId136"/>
    <p:sldId id="1204" r:id="rId137"/>
    <p:sldId id="1207" r:id="rId138"/>
    <p:sldId id="1205" r:id="rId139"/>
    <p:sldId id="1206" r:id="rId140"/>
    <p:sldId id="1123" r:id="rId141"/>
    <p:sldId id="1064" r:id="rId142"/>
    <p:sldId id="1065" r:id="rId143"/>
    <p:sldId id="1066" r:id="rId144"/>
    <p:sldId id="1215" r:id="rId145"/>
    <p:sldId id="1213" r:id="rId146"/>
    <p:sldId id="1214" r:id="rId147"/>
    <p:sldId id="1210" r:id="rId148"/>
    <p:sldId id="1208" r:id="rId149"/>
    <p:sldId id="1209" r:id="rId150"/>
    <p:sldId id="1093" r:id="rId151"/>
    <p:sldId id="1067" r:id="rId152"/>
    <p:sldId id="1086" r:id="rId153"/>
    <p:sldId id="1068" r:id="rId154"/>
    <p:sldId id="1216" r:id="rId155"/>
    <p:sldId id="629" r:id="rId156"/>
    <p:sldId id="1070" r:id="rId157"/>
    <p:sldId id="1081" r:id="rId158"/>
    <p:sldId id="1094" r:id="rId159"/>
    <p:sldId id="1114" r:id="rId160"/>
    <p:sldId id="1072" r:id="rId161"/>
    <p:sldId id="1056" r:id="rId162"/>
    <p:sldId id="1074" r:id="rId163"/>
    <p:sldId id="1078" r:id="rId164"/>
    <p:sldId id="1084" r:id="rId165"/>
    <p:sldId id="1085" r:id="rId166"/>
    <p:sldId id="1076" r:id="rId167"/>
    <p:sldId id="1124" r:id="rId168"/>
    <p:sldId id="1077" r:id="rId169"/>
    <p:sldId id="1075" r:id="rId170"/>
    <p:sldId id="1079" r:id="rId171"/>
    <p:sldId id="1080" r:id="rId172"/>
    <p:sldId id="1073" r:id="rId173"/>
    <p:sldId id="632" r:id="rId174"/>
    <p:sldId id="1233" r:id="rId175"/>
    <p:sldId id="1232" r:id="rId176"/>
    <p:sldId id="1230" r:id="rId177"/>
    <p:sldId id="1231" r:id="rId178"/>
    <p:sldId id="1228" r:id="rId179"/>
    <p:sldId id="1227" r:id="rId180"/>
    <p:sldId id="1218" r:id="rId181"/>
    <p:sldId id="784" r:id="rId182"/>
    <p:sldId id="785" r:id="rId183"/>
    <p:sldId id="786" r:id="rId184"/>
    <p:sldId id="788" r:id="rId185"/>
    <p:sldId id="789" r:id="rId186"/>
    <p:sldId id="1134" r:id="rId187"/>
    <p:sldId id="1135" r:id="rId188"/>
    <p:sldId id="1234" r:id="rId189"/>
    <p:sldId id="791" r:id="rId190"/>
    <p:sldId id="1042" r:id="rId191"/>
    <p:sldId id="1132" r:id="rId192"/>
    <p:sldId id="790" r:id="rId193"/>
    <p:sldId id="1247" r:id="rId194"/>
    <p:sldId id="1235" r:id="rId195"/>
    <p:sldId id="1219" r:id="rId196"/>
    <p:sldId id="1225" r:id="rId197"/>
    <p:sldId id="1222" r:id="rId198"/>
    <p:sldId id="1224" r:id="rId199"/>
    <p:sldId id="1125" r:id="rId200"/>
    <p:sldId id="1126" r:id="rId201"/>
    <p:sldId id="1127" r:id="rId202"/>
    <p:sldId id="1129" r:id="rId203"/>
    <p:sldId id="1131" r:id="rId204"/>
    <p:sldId id="805" r:id="rId205"/>
    <p:sldId id="1088" r:id="rId206"/>
    <p:sldId id="954" r:id="rId207"/>
    <p:sldId id="1105" r:id="rId208"/>
    <p:sldId id="1106" r:id="rId209"/>
    <p:sldId id="1107" r:id="rId210"/>
    <p:sldId id="1108" r:id="rId211"/>
    <p:sldId id="1109" r:id="rId212"/>
    <p:sldId id="1110" r:id="rId213"/>
    <p:sldId id="1111" r:id="rId214"/>
    <p:sldId id="1112" r:id="rId215"/>
    <p:sldId id="1113" r:id="rId216"/>
    <p:sldId id="677" r:id="rId217"/>
    <p:sldId id="676" r:id="rId218"/>
    <p:sldId id="678" r:id="rId219"/>
    <p:sldId id="1130" r:id="rId220"/>
    <p:sldId id="1037" r:id="rId221"/>
    <p:sldId id="1241" r:id="rId222"/>
    <p:sldId id="800" r:id="rId223"/>
  </p:sldIdLst>
  <p:sldSz cx="12192000" cy="6858000"/>
  <p:notesSz cx="9872663" cy="6797675"/>
  <p:defaultTextStyle>
    <a:defPPr>
      <a:defRPr lang="fr-FR"/>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139" userDrawn="1">
          <p15:clr>
            <a:srgbClr val="A4A3A4"/>
          </p15:clr>
        </p15:guide>
        <p15:guide id="2" pos="311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toine Jubert" initials="AJ" lastIdx="2" clrIdx="0">
    <p:extLst>
      <p:ext uri="{19B8F6BF-5375-455C-9EA6-DF929625EA0E}">
        <p15:presenceInfo xmlns:p15="http://schemas.microsoft.com/office/powerpoint/2012/main" userId="Antoine Juber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64C"/>
    <a:srgbClr val="F6B42A"/>
    <a:srgbClr val="407B83"/>
    <a:srgbClr val="E23E42"/>
    <a:srgbClr val="DA212A"/>
    <a:srgbClr val="FFFFFF"/>
    <a:srgbClr val="223D6C"/>
    <a:srgbClr val="027B4A"/>
    <a:srgbClr val="267883"/>
    <a:srgbClr val="E850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02" autoAdjust="0"/>
    <p:restoredTop sz="94434" autoAdjust="0"/>
  </p:normalViewPr>
  <p:slideViewPr>
    <p:cSldViewPr>
      <p:cViewPr varScale="1">
        <p:scale>
          <a:sx n="67" d="100"/>
          <a:sy n="67" d="100"/>
        </p:scale>
        <p:origin x="612" y="52"/>
      </p:cViewPr>
      <p:guideLst>
        <p:guide orient="horz" pos="2160"/>
        <p:guide pos="3840"/>
      </p:guideLst>
    </p:cSldViewPr>
  </p:slideViewPr>
  <p:notesTextViewPr>
    <p:cViewPr>
      <p:scale>
        <a:sx n="1" d="1"/>
        <a:sy n="1" d="1"/>
      </p:scale>
      <p:origin x="0" y="0"/>
    </p:cViewPr>
  </p:notesTextViewPr>
  <p:sorterViewPr>
    <p:cViewPr>
      <p:scale>
        <a:sx n="110" d="100"/>
        <a:sy n="110" d="100"/>
      </p:scale>
      <p:origin x="0" y="20652"/>
    </p:cViewPr>
  </p:sorterViewPr>
  <p:notesViewPr>
    <p:cSldViewPr>
      <p:cViewPr varScale="1">
        <p:scale>
          <a:sx n="49" d="100"/>
          <a:sy n="49" d="100"/>
        </p:scale>
        <p:origin x="-2970" y="-102"/>
      </p:cViewPr>
      <p:guideLst>
        <p:guide orient="horz" pos="2139"/>
        <p:guide pos="3111"/>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commentAuthors" Target="commentAuthor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27" Type="http://schemas.openxmlformats.org/officeDocument/2006/relationships/presProps" Target="presProps.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theme" Target="theme/theme1.xml"/><Relationship Id="rId19" Type="http://schemas.openxmlformats.org/officeDocument/2006/relationships/slide" Target="slides/slide18.xml"/><Relationship Id="rId224" Type="http://schemas.openxmlformats.org/officeDocument/2006/relationships/notesMaster" Target="notesMasters/notesMaster1.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tableStyles" Target="tableStyle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handoutMaster" Target="handoutMasters/handout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4913D0-8DB2-4049-8762-47EE4AB4DC1C}" type="doc">
      <dgm:prSet loTypeId="urn:microsoft.com/office/officeart/2005/8/layout/process4" loCatId="process" qsTypeId="urn:microsoft.com/office/officeart/2005/8/quickstyle/simple4" qsCatId="simple" csTypeId="urn:microsoft.com/office/officeart/2005/8/colors/accent3_2" csCatId="accent3" phldr="1"/>
      <dgm:spPr/>
      <dgm:t>
        <a:bodyPr/>
        <a:lstStyle/>
        <a:p>
          <a:endParaRPr lang="fr-FR"/>
        </a:p>
      </dgm:t>
    </dgm:pt>
    <dgm:pt modelId="{48CE238A-5F33-481D-9CE5-0F8D4207ED26}">
      <dgm:prSet phldrT="[Texte]" custT="1"/>
      <dgm:spPr/>
      <dgm:t>
        <a:bodyPr/>
        <a:lstStyle/>
        <a:p>
          <a:r>
            <a:rPr lang="fr-FR" sz="1700" b="1" dirty="0" smtClean="0"/>
            <a:t>INSTALLER UN TERRITOIRE DE COMMUNICATION ‘SELL’ GAMM VERT,  ATTRACTIF ET CONTEMPORAIN</a:t>
          </a:r>
          <a:endParaRPr lang="fr-FR" sz="1700" b="1" dirty="0"/>
        </a:p>
      </dgm:t>
    </dgm:pt>
    <dgm:pt modelId="{85FA0FD5-30CD-4E88-BCB5-65E2D1E4C83B}" type="parTrans" cxnId="{E94D7352-A7AF-49AC-BF29-01A694B91B01}">
      <dgm:prSet/>
      <dgm:spPr/>
      <dgm:t>
        <a:bodyPr/>
        <a:lstStyle/>
        <a:p>
          <a:endParaRPr lang="fr-FR">
            <a:solidFill>
              <a:schemeClr val="tx1"/>
            </a:solidFill>
          </a:endParaRPr>
        </a:p>
      </dgm:t>
    </dgm:pt>
    <dgm:pt modelId="{949773DC-A4BA-41CB-8D4F-69150FC62BA4}" type="sibTrans" cxnId="{E94D7352-A7AF-49AC-BF29-01A694B91B01}">
      <dgm:prSet/>
      <dgm:spPr/>
      <dgm:t>
        <a:bodyPr/>
        <a:lstStyle/>
        <a:p>
          <a:endParaRPr lang="fr-FR">
            <a:solidFill>
              <a:schemeClr val="tx1"/>
            </a:solidFill>
          </a:endParaRPr>
        </a:p>
      </dgm:t>
    </dgm:pt>
    <dgm:pt modelId="{2631ED99-7C01-4DB3-8ACE-4FF33235440C}">
      <dgm:prSet phldrT="[Texte]"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r-FR" sz="1700" b="1" smtClean="0"/>
            <a:t>STIMULER  LES CONSOMMATEURS EN LEUR DÉMONTRANT L’ATTRACTIVITÉ PRIX</a:t>
          </a:r>
          <a:endParaRPr lang="fr-FR" sz="1700" b="1" dirty="0"/>
        </a:p>
      </dgm:t>
    </dgm:pt>
    <dgm:pt modelId="{48E57F88-2D2D-47AC-B34D-8E6A9B1D1B50}" type="parTrans" cxnId="{E733967E-C7A6-4F8A-802B-42F64EFDB662}">
      <dgm:prSet/>
      <dgm:spPr/>
      <dgm:t>
        <a:bodyPr/>
        <a:lstStyle/>
        <a:p>
          <a:endParaRPr lang="fr-FR">
            <a:solidFill>
              <a:schemeClr val="tx1"/>
            </a:solidFill>
          </a:endParaRPr>
        </a:p>
      </dgm:t>
    </dgm:pt>
    <dgm:pt modelId="{96C918A4-E03B-41C6-8594-6F8E832023D3}" type="sibTrans" cxnId="{E733967E-C7A6-4F8A-802B-42F64EFDB662}">
      <dgm:prSet/>
      <dgm:spPr/>
      <dgm:t>
        <a:bodyPr/>
        <a:lstStyle/>
        <a:p>
          <a:endParaRPr lang="fr-FR">
            <a:solidFill>
              <a:schemeClr val="tx1"/>
            </a:solidFill>
          </a:endParaRPr>
        </a:p>
      </dgm:t>
    </dgm:pt>
    <dgm:pt modelId="{CAD23DCC-DA7E-4157-B0A1-9DA6E4623DA4}">
      <dgm:prSet phldrT="[Texte]" custT="1"/>
      <dgm:spPr/>
      <dgm:t>
        <a:bodyPr/>
        <a:lstStyle/>
        <a:p>
          <a:r>
            <a:rPr lang="fr-FR" sz="1700" b="1" dirty="0" smtClean="0"/>
            <a:t>S’APPUYER SUR LA DIMENSION POPULAIRE </a:t>
          </a:r>
          <a:br>
            <a:rPr lang="fr-FR" sz="1700" b="1" dirty="0" smtClean="0"/>
          </a:br>
          <a:r>
            <a:rPr lang="fr-FR" sz="1700" b="1" dirty="0" smtClean="0"/>
            <a:t>DE L’ENSEIGNE GAMM VERT</a:t>
          </a:r>
          <a:endParaRPr lang="fr-FR" sz="1700" b="1" dirty="0"/>
        </a:p>
      </dgm:t>
    </dgm:pt>
    <dgm:pt modelId="{27F24197-AF33-4137-94FF-25C82A738365}" type="parTrans" cxnId="{07BCE817-5527-4325-9524-311F01EA20A7}">
      <dgm:prSet/>
      <dgm:spPr/>
      <dgm:t>
        <a:bodyPr/>
        <a:lstStyle/>
        <a:p>
          <a:endParaRPr lang="fr-FR">
            <a:solidFill>
              <a:schemeClr val="tx1"/>
            </a:solidFill>
          </a:endParaRPr>
        </a:p>
      </dgm:t>
    </dgm:pt>
    <dgm:pt modelId="{9D43E0C2-F915-451E-87A3-96CFBBEF4D41}" type="sibTrans" cxnId="{07BCE817-5527-4325-9524-311F01EA20A7}">
      <dgm:prSet/>
      <dgm:spPr/>
      <dgm:t>
        <a:bodyPr/>
        <a:lstStyle/>
        <a:p>
          <a:endParaRPr lang="fr-FR">
            <a:solidFill>
              <a:schemeClr val="tx1"/>
            </a:solidFill>
          </a:endParaRPr>
        </a:p>
      </dgm:t>
    </dgm:pt>
    <dgm:pt modelId="{C7C27B94-7394-4D5F-BD7C-6BDE6ABD6A27}">
      <dgm:prSet phldrT="[Texte]" custT="1"/>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fr-FR" sz="1700" b="1" dirty="0">
            <a:solidFill>
              <a:schemeClr val="tx1"/>
            </a:solidFill>
          </a:endParaRPr>
        </a:p>
      </dgm:t>
    </dgm:pt>
    <dgm:pt modelId="{2F2A4370-0D2B-4AC3-823D-B10A847BD443}" type="parTrans" cxnId="{6153DDC8-8C3B-4C6C-B45C-7D649EF63FE5}">
      <dgm:prSet/>
      <dgm:spPr/>
      <dgm:t>
        <a:bodyPr/>
        <a:lstStyle/>
        <a:p>
          <a:endParaRPr lang="fr-FR"/>
        </a:p>
      </dgm:t>
    </dgm:pt>
    <dgm:pt modelId="{FDBCB969-B123-4B3A-A237-5BA869025CFB}" type="sibTrans" cxnId="{6153DDC8-8C3B-4C6C-B45C-7D649EF63FE5}">
      <dgm:prSet/>
      <dgm:spPr/>
      <dgm:t>
        <a:bodyPr/>
        <a:lstStyle/>
        <a:p>
          <a:endParaRPr lang="fr-FR"/>
        </a:p>
      </dgm:t>
    </dgm:pt>
    <dgm:pt modelId="{F64BEE9E-B283-462A-9418-962F31EBE79F}" type="pres">
      <dgm:prSet presAssocID="{794913D0-8DB2-4049-8762-47EE4AB4DC1C}" presName="Name0" presStyleCnt="0">
        <dgm:presLayoutVars>
          <dgm:dir/>
          <dgm:animLvl val="lvl"/>
          <dgm:resizeHandles val="exact"/>
        </dgm:presLayoutVars>
      </dgm:prSet>
      <dgm:spPr/>
      <dgm:t>
        <a:bodyPr/>
        <a:lstStyle/>
        <a:p>
          <a:endParaRPr lang="fr-FR"/>
        </a:p>
      </dgm:t>
    </dgm:pt>
    <dgm:pt modelId="{6285D31C-6A81-4D7D-AA38-2DD87E264C6C}" type="pres">
      <dgm:prSet presAssocID="{C7C27B94-7394-4D5F-BD7C-6BDE6ABD6A27}" presName="boxAndChildren" presStyleCnt="0"/>
      <dgm:spPr/>
      <dgm:t>
        <a:bodyPr/>
        <a:lstStyle/>
        <a:p>
          <a:endParaRPr lang="fr-FR"/>
        </a:p>
      </dgm:t>
    </dgm:pt>
    <dgm:pt modelId="{D56C2B82-B7B3-4EA8-BB2B-434FDFC8B14E}" type="pres">
      <dgm:prSet presAssocID="{C7C27B94-7394-4D5F-BD7C-6BDE6ABD6A27}" presName="parentTextBox" presStyleLbl="node1" presStyleIdx="0" presStyleCnt="4"/>
      <dgm:spPr/>
      <dgm:t>
        <a:bodyPr/>
        <a:lstStyle/>
        <a:p>
          <a:endParaRPr lang="fr-FR"/>
        </a:p>
      </dgm:t>
    </dgm:pt>
    <dgm:pt modelId="{94B2EC99-7C76-4EDD-B170-71E4EE45AABB}" type="pres">
      <dgm:prSet presAssocID="{96C918A4-E03B-41C6-8594-6F8E832023D3}" presName="sp" presStyleCnt="0"/>
      <dgm:spPr/>
      <dgm:t>
        <a:bodyPr/>
        <a:lstStyle/>
        <a:p>
          <a:endParaRPr lang="fr-FR"/>
        </a:p>
      </dgm:t>
    </dgm:pt>
    <dgm:pt modelId="{CD9E3457-61B6-48DC-84CF-BCAFC2F9A6D3}" type="pres">
      <dgm:prSet presAssocID="{2631ED99-7C01-4DB3-8ACE-4FF33235440C}" presName="arrowAndChildren" presStyleCnt="0"/>
      <dgm:spPr/>
      <dgm:t>
        <a:bodyPr/>
        <a:lstStyle/>
        <a:p>
          <a:endParaRPr lang="fr-FR"/>
        </a:p>
      </dgm:t>
    </dgm:pt>
    <dgm:pt modelId="{A894BD9D-52B1-46B6-B8C0-27957FDD1BF2}" type="pres">
      <dgm:prSet presAssocID="{2631ED99-7C01-4DB3-8ACE-4FF33235440C}" presName="parentTextArrow" presStyleLbl="node1" presStyleIdx="1" presStyleCnt="4"/>
      <dgm:spPr/>
      <dgm:t>
        <a:bodyPr/>
        <a:lstStyle/>
        <a:p>
          <a:endParaRPr lang="fr-FR"/>
        </a:p>
      </dgm:t>
    </dgm:pt>
    <dgm:pt modelId="{375F4E62-3B16-46A0-B149-C4A80BD0D295}" type="pres">
      <dgm:prSet presAssocID="{9D43E0C2-F915-451E-87A3-96CFBBEF4D41}" presName="sp" presStyleCnt="0"/>
      <dgm:spPr/>
      <dgm:t>
        <a:bodyPr/>
        <a:lstStyle/>
        <a:p>
          <a:endParaRPr lang="fr-FR"/>
        </a:p>
      </dgm:t>
    </dgm:pt>
    <dgm:pt modelId="{374ED9E7-3A8A-4F3A-B27C-CE99C6B6D552}" type="pres">
      <dgm:prSet presAssocID="{CAD23DCC-DA7E-4157-B0A1-9DA6E4623DA4}" presName="arrowAndChildren" presStyleCnt="0"/>
      <dgm:spPr/>
      <dgm:t>
        <a:bodyPr/>
        <a:lstStyle/>
        <a:p>
          <a:endParaRPr lang="fr-FR"/>
        </a:p>
      </dgm:t>
    </dgm:pt>
    <dgm:pt modelId="{54AFCC47-3C34-4089-894D-4B2C9B9CBFBC}" type="pres">
      <dgm:prSet presAssocID="{CAD23DCC-DA7E-4157-B0A1-9DA6E4623DA4}" presName="parentTextArrow" presStyleLbl="node1" presStyleIdx="2" presStyleCnt="4"/>
      <dgm:spPr/>
      <dgm:t>
        <a:bodyPr/>
        <a:lstStyle/>
        <a:p>
          <a:endParaRPr lang="fr-FR"/>
        </a:p>
      </dgm:t>
    </dgm:pt>
    <dgm:pt modelId="{F8994A09-C075-462D-988A-C66AD99EFC34}" type="pres">
      <dgm:prSet presAssocID="{949773DC-A4BA-41CB-8D4F-69150FC62BA4}" presName="sp" presStyleCnt="0"/>
      <dgm:spPr/>
      <dgm:t>
        <a:bodyPr/>
        <a:lstStyle/>
        <a:p>
          <a:endParaRPr lang="fr-FR"/>
        </a:p>
      </dgm:t>
    </dgm:pt>
    <dgm:pt modelId="{F8F86EF9-FF8D-4A32-A32D-F5EDF65B4DA6}" type="pres">
      <dgm:prSet presAssocID="{48CE238A-5F33-481D-9CE5-0F8D4207ED26}" presName="arrowAndChildren" presStyleCnt="0"/>
      <dgm:spPr/>
      <dgm:t>
        <a:bodyPr/>
        <a:lstStyle/>
        <a:p>
          <a:endParaRPr lang="fr-FR"/>
        </a:p>
      </dgm:t>
    </dgm:pt>
    <dgm:pt modelId="{EBE64448-CB25-4EDF-A542-2CBC06A997B8}" type="pres">
      <dgm:prSet presAssocID="{48CE238A-5F33-481D-9CE5-0F8D4207ED26}" presName="parentTextArrow" presStyleLbl="node1" presStyleIdx="3" presStyleCnt="4"/>
      <dgm:spPr/>
      <dgm:t>
        <a:bodyPr/>
        <a:lstStyle/>
        <a:p>
          <a:endParaRPr lang="fr-FR"/>
        </a:p>
      </dgm:t>
    </dgm:pt>
  </dgm:ptLst>
  <dgm:cxnLst>
    <dgm:cxn modelId="{E94D7352-A7AF-49AC-BF29-01A694B91B01}" srcId="{794913D0-8DB2-4049-8762-47EE4AB4DC1C}" destId="{48CE238A-5F33-481D-9CE5-0F8D4207ED26}" srcOrd="0" destOrd="0" parTransId="{85FA0FD5-30CD-4E88-BCB5-65E2D1E4C83B}" sibTransId="{949773DC-A4BA-41CB-8D4F-69150FC62BA4}"/>
    <dgm:cxn modelId="{6153DDC8-8C3B-4C6C-B45C-7D649EF63FE5}" srcId="{794913D0-8DB2-4049-8762-47EE4AB4DC1C}" destId="{C7C27B94-7394-4D5F-BD7C-6BDE6ABD6A27}" srcOrd="3" destOrd="0" parTransId="{2F2A4370-0D2B-4AC3-823D-B10A847BD443}" sibTransId="{FDBCB969-B123-4B3A-A237-5BA869025CFB}"/>
    <dgm:cxn modelId="{41BEFCED-4332-4A58-BBCE-A5B7C6F8BDD6}" type="presOf" srcId="{CAD23DCC-DA7E-4157-B0A1-9DA6E4623DA4}" destId="{54AFCC47-3C34-4089-894D-4B2C9B9CBFBC}" srcOrd="0" destOrd="0" presId="urn:microsoft.com/office/officeart/2005/8/layout/process4"/>
    <dgm:cxn modelId="{D368DB90-72E7-4B8C-907C-FB5F7838BF68}" type="presOf" srcId="{794913D0-8DB2-4049-8762-47EE4AB4DC1C}" destId="{F64BEE9E-B283-462A-9418-962F31EBE79F}" srcOrd="0" destOrd="0" presId="urn:microsoft.com/office/officeart/2005/8/layout/process4"/>
    <dgm:cxn modelId="{9CA8618C-49B7-4ED1-879A-8D97841555B2}" type="presOf" srcId="{2631ED99-7C01-4DB3-8ACE-4FF33235440C}" destId="{A894BD9D-52B1-46B6-B8C0-27957FDD1BF2}" srcOrd="0" destOrd="0" presId="urn:microsoft.com/office/officeart/2005/8/layout/process4"/>
    <dgm:cxn modelId="{07BCE817-5527-4325-9524-311F01EA20A7}" srcId="{794913D0-8DB2-4049-8762-47EE4AB4DC1C}" destId="{CAD23DCC-DA7E-4157-B0A1-9DA6E4623DA4}" srcOrd="1" destOrd="0" parTransId="{27F24197-AF33-4137-94FF-25C82A738365}" sibTransId="{9D43E0C2-F915-451E-87A3-96CFBBEF4D41}"/>
    <dgm:cxn modelId="{E733967E-C7A6-4F8A-802B-42F64EFDB662}" srcId="{794913D0-8DB2-4049-8762-47EE4AB4DC1C}" destId="{2631ED99-7C01-4DB3-8ACE-4FF33235440C}" srcOrd="2" destOrd="0" parTransId="{48E57F88-2D2D-47AC-B34D-8E6A9B1D1B50}" sibTransId="{96C918A4-E03B-41C6-8594-6F8E832023D3}"/>
    <dgm:cxn modelId="{5304C520-AC49-4379-A667-168A1E23CA0F}" type="presOf" srcId="{48CE238A-5F33-481D-9CE5-0F8D4207ED26}" destId="{EBE64448-CB25-4EDF-A542-2CBC06A997B8}" srcOrd="0" destOrd="0" presId="urn:microsoft.com/office/officeart/2005/8/layout/process4"/>
    <dgm:cxn modelId="{8E29F367-6768-4D49-B884-7EC41DB88E13}" type="presOf" srcId="{C7C27B94-7394-4D5F-BD7C-6BDE6ABD6A27}" destId="{D56C2B82-B7B3-4EA8-BB2B-434FDFC8B14E}" srcOrd="0" destOrd="0" presId="urn:microsoft.com/office/officeart/2005/8/layout/process4"/>
    <dgm:cxn modelId="{2CA91F55-6ECC-4E5E-B97A-3CA71B9DFC2A}" type="presParOf" srcId="{F64BEE9E-B283-462A-9418-962F31EBE79F}" destId="{6285D31C-6A81-4D7D-AA38-2DD87E264C6C}" srcOrd="0" destOrd="0" presId="urn:microsoft.com/office/officeart/2005/8/layout/process4"/>
    <dgm:cxn modelId="{0AC473EA-B1AA-440D-BCD7-0C61F6C65D81}" type="presParOf" srcId="{6285D31C-6A81-4D7D-AA38-2DD87E264C6C}" destId="{D56C2B82-B7B3-4EA8-BB2B-434FDFC8B14E}" srcOrd="0" destOrd="0" presId="urn:microsoft.com/office/officeart/2005/8/layout/process4"/>
    <dgm:cxn modelId="{0F63DA49-DA33-4BC0-B76A-73CBAF452B5A}" type="presParOf" srcId="{F64BEE9E-B283-462A-9418-962F31EBE79F}" destId="{94B2EC99-7C76-4EDD-B170-71E4EE45AABB}" srcOrd="1" destOrd="0" presId="urn:microsoft.com/office/officeart/2005/8/layout/process4"/>
    <dgm:cxn modelId="{BB36362D-0053-4777-A5DE-60E976E5BBB1}" type="presParOf" srcId="{F64BEE9E-B283-462A-9418-962F31EBE79F}" destId="{CD9E3457-61B6-48DC-84CF-BCAFC2F9A6D3}" srcOrd="2" destOrd="0" presId="urn:microsoft.com/office/officeart/2005/8/layout/process4"/>
    <dgm:cxn modelId="{2250B795-530F-44C5-875F-41C57F4A4D84}" type="presParOf" srcId="{CD9E3457-61B6-48DC-84CF-BCAFC2F9A6D3}" destId="{A894BD9D-52B1-46B6-B8C0-27957FDD1BF2}" srcOrd="0" destOrd="0" presId="urn:microsoft.com/office/officeart/2005/8/layout/process4"/>
    <dgm:cxn modelId="{AA7E9DE4-7D68-44D4-8C8C-2AE0AFF24F37}" type="presParOf" srcId="{F64BEE9E-B283-462A-9418-962F31EBE79F}" destId="{375F4E62-3B16-46A0-B149-C4A80BD0D295}" srcOrd="3" destOrd="0" presId="urn:microsoft.com/office/officeart/2005/8/layout/process4"/>
    <dgm:cxn modelId="{DA79C925-2E11-46AA-AE5F-719F2D44FF82}" type="presParOf" srcId="{F64BEE9E-B283-462A-9418-962F31EBE79F}" destId="{374ED9E7-3A8A-4F3A-B27C-CE99C6B6D552}" srcOrd="4" destOrd="0" presId="urn:microsoft.com/office/officeart/2005/8/layout/process4"/>
    <dgm:cxn modelId="{D8357B75-7E58-4BEE-9FB6-BBEBB264808E}" type="presParOf" srcId="{374ED9E7-3A8A-4F3A-B27C-CE99C6B6D552}" destId="{54AFCC47-3C34-4089-894D-4B2C9B9CBFBC}" srcOrd="0" destOrd="0" presId="urn:microsoft.com/office/officeart/2005/8/layout/process4"/>
    <dgm:cxn modelId="{C61E56DD-35EE-43A3-A541-2A0F1E172EC0}" type="presParOf" srcId="{F64BEE9E-B283-462A-9418-962F31EBE79F}" destId="{F8994A09-C075-462D-988A-C66AD99EFC34}" srcOrd="5" destOrd="0" presId="urn:microsoft.com/office/officeart/2005/8/layout/process4"/>
    <dgm:cxn modelId="{839CEC7F-0510-4653-86CA-0ADC400B84E3}" type="presParOf" srcId="{F64BEE9E-B283-462A-9418-962F31EBE79F}" destId="{F8F86EF9-FF8D-4A32-A32D-F5EDF65B4DA6}" srcOrd="6" destOrd="0" presId="urn:microsoft.com/office/officeart/2005/8/layout/process4"/>
    <dgm:cxn modelId="{B66500F5-E0A8-4858-8CFB-F220A13BAF7A}" type="presParOf" srcId="{F8F86EF9-FF8D-4A32-A32D-F5EDF65B4DA6}" destId="{EBE64448-CB25-4EDF-A542-2CBC06A997B8}"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6C2B82-B7B3-4EA8-BB2B-434FDFC8B14E}">
      <dsp:nvSpPr>
        <dsp:cNvPr id="0" name=""/>
        <dsp:cNvSpPr/>
      </dsp:nvSpPr>
      <dsp:spPr>
        <a:xfrm>
          <a:off x="0" y="3348264"/>
          <a:ext cx="6429601" cy="732518"/>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120904"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lang="fr-FR" sz="1700" b="1" kern="1200" dirty="0">
            <a:solidFill>
              <a:schemeClr val="tx1"/>
            </a:solidFill>
          </a:endParaRPr>
        </a:p>
      </dsp:txBody>
      <dsp:txXfrm>
        <a:off x="0" y="3348264"/>
        <a:ext cx="6429601" cy="732518"/>
      </dsp:txXfrm>
    </dsp:sp>
    <dsp:sp modelId="{A894BD9D-52B1-46B6-B8C0-27957FDD1BF2}">
      <dsp:nvSpPr>
        <dsp:cNvPr id="0" name=""/>
        <dsp:cNvSpPr/>
      </dsp:nvSpPr>
      <dsp:spPr>
        <a:xfrm rot="10800000">
          <a:off x="0" y="2232639"/>
          <a:ext cx="6429601" cy="1126613"/>
        </a:xfrm>
        <a:prstGeom prst="upArrowCallou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120904"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fr-FR" sz="1700" b="1" kern="1200" smtClean="0"/>
            <a:t>STIMULER  LES CONSOMMATEURS EN LEUR DÉMONTRANT L’ATTRACTIVITÉ PRIX</a:t>
          </a:r>
          <a:endParaRPr lang="fr-FR" sz="1700" b="1" kern="1200" dirty="0"/>
        </a:p>
      </dsp:txBody>
      <dsp:txXfrm rot="10800000">
        <a:off x="0" y="2232639"/>
        <a:ext cx="6429601" cy="732039"/>
      </dsp:txXfrm>
    </dsp:sp>
    <dsp:sp modelId="{54AFCC47-3C34-4089-894D-4B2C9B9CBFBC}">
      <dsp:nvSpPr>
        <dsp:cNvPr id="0" name=""/>
        <dsp:cNvSpPr/>
      </dsp:nvSpPr>
      <dsp:spPr>
        <a:xfrm rot="10800000">
          <a:off x="0" y="1117013"/>
          <a:ext cx="6429601" cy="1126613"/>
        </a:xfrm>
        <a:prstGeom prst="upArrowCallou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fr-FR" sz="1700" b="1" kern="1200" dirty="0" smtClean="0"/>
            <a:t>S’APPUYER SUR LA DIMENSION POPULAIRE </a:t>
          </a:r>
          <a:br>
            <a:rPr lang="fr-FR" sz="1700" b="1" kern="1200" dirty="0" smtClean="0"/>
          </a:br>
          <a:r>
            <a:rPr lang="fr-FR" sz="1700" b="1" kern="1200" dirty="0" smtClean="0"/>
            <a:t>DE L’ENSEIGNE GAMM VERT</a:t>
          </a:r>
          <a:endParaRPr lang="fr-FR" sz="1700" b="1" kern="1200" dirty="0"/>
        </a:p>
      </dsp:txBody>
      <dsp:txXfrm rot="10800000">
        <a:off x="0" y="1117013"/>
        <a:ext cx="6429601" cy="732039"/>
      </dsp:txXfrm>
    </dsp:sp>
    <dsp:sp modelId="{EBE64448-CB25-4EDF-A542-2CBC06A997B8}">
      <dsp:nvSpPr>
        <dsp:cNvPr id="0" name=""/>
        <dsp:cNvSpPr/>
      </dsp:nvSpPr>
      <dsp:spPr>
        <a:xfrm rot="10800000">
          <a:off x="0" y="1387"/>
          <a:ext cx="6429601" cy="1126613"/>
        </a:xfrm>
        <a:prstGeom prst="upArrowCallou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fr-FR" sz="1700" b="1" kern="1200" dirty="0" smtClean="0"/>
            <a:t>INSTALLER UN TERRITOIRE DE COMMUNICATION ‘SELL’ GAMM VERT,  ATTRACTIF ET CONTEMPORAIN</a:t>
          </a:r>
          <a:endParaRPr lang="fr-FR" sz="1700" b="1" kern="1200" dirty="0"/>
        </a:p>
      </dsp:txBody>
      <dsp:txXfrm rot="10800000">
        <a:off x="0" y="1387"/>
        <a:ext cx="6429601" cy="732039"/>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1"/>
            <a:ext cx="4279486" cy="338090"/>
          </a:xfrm>
          <a:prstGeom prst="rect">
            <a:avLst/>
          </a:prstGeom>
        </p:spPr>
        <p:txBody>
          <a:bodyPr vert="horz" lIns="91712" tIns="45857" rIns="91712" bIns="45857" rtlCol="0"/>
          <a:lstStyle>
            <a:lvl1pPr algn="l" eaLnBrk="1" hangingPunct="1">
              <a:defRPr sz="1200">
                <a:cs typeface="Arial" charset="0"/>
              </a:defRPr>
            </a:lvl1pPr>
          </a:lstStyle>
          <a:p>
            <a:pPr>
              <a:defRPr/>
            </a:pPr>
            <a:endParaRPr lang="fr-FR"/>
          </a:p>
        </p:txBody>
      </p:sp>
      <p:sp>
        <p:nvSpPr>
          <p:cNvPr id="3" name="Espace réservé de la date 2"/>
          <p:cNvSpPr>
            <a:spLocks noGrp="1"/>
          </p:cNvSpPr>
          <p:nvPr>
            <p:ph type="dt" sz="quarter" idx="1"/>
          </p:nvPr>
        </p:nvSpPr>
        <p:spPr>
          <a:xfrm>
            <a:off x="5593176" y="1"/>
            <a:ext cx="4277136" cy="338090"/>
          </a:xfrm>
          <a:prstGeom prst="rect">
            <a:avLst/>
          </a:prstGeom>
        </p:spPr>
        <p:txBody>
          <a:bodyPr vert="horz" lIns="91712" tIns="45857" rIns="91712" bIns="45857" rtlCol="0"/>
          <a:lstStyle>
            <a:lvl1pPr algn="r" eaLnBrk="1" hangingPunct="1">
              <a:defRPr sz="1200">
                <a:cs typeface="Arial" charset="0"/>
              </a:defRPr>
            </a:lvl1pPr>
          </a:lstStyle>
          <a:p>
            <a:pPr>
              <a:defRPr/>
            </a:pPr>
            <a:fld id="{B3752A0A-F714-4B9A-93FD-832CCCD2E29A}" type="datetimeFigureOut">
              <a:rPr lang="fr-FR"/>
              <a:pPr>
                <a:defRPr/>
              </a:pPr>
              <a:t>18/11/2017</a:t>
            </a:fld>
            <a:endParaRPr lang="fr-FR"/>
          </a:p>
        </p:txBody>
      </p:sp>
      <p:sp>
        <p:nvSpPr>
          <p:cNvPr id="4" name="Espace réservé du pied de page 3"/>
          <p:cNvSpPr>
            <a:spLocks noGrp="1"/>
          </p:cNvSpPr>
          <p:nvPr>
            <p:ph type="ftr" sz="quarter" idx="2"/>
          </p:nvPr>
        </p:nvSpPr>
        <p:spPr>
          <a:xfrm>
            <a:off x="0" y="6456326"/>
            <a:ext cx="4279486" cy="340264"/>
          </a:xfrm>
          <a:prstGeom prst="rect">
            <a:avLst/>
          </a:prstGeom>
        </p:spPr>
        <p:txBody>
          <a:bodyPr vert="horz" lIns="91712" tIns="45857" rIns="91712" bIns="45857" rtlCol="0" anchor="b"/>
          <a:lstStyle>
            <a:lvl1pPr algn="l" eaLnBrk="1" hangingPunct="1">
              <a:defRPr sz="1200">
                <a:cs typeface="Arial" charset="0"/>
              </a:defRPr>
            </a:lvl1pPr>
          </a:lstStyle>
          <a:p>
            <a:pPr>
              <a:defRPr/>
            </a:pPr>
            <a:endParaRPr lang="fr-FR"/>
          </a:p>
        </p:txBody>
      </p:sp>
      <p:sp>
        <p:nvSpPr>
          <p:cNvPr id="5" name="Espace réservé du numéro de diapositive 4"/>
          <p:cNvSpPr>
            <a:spLocks noGrp="1"/>
          </p:cNvSpPr>
          <p:nvPr>
            <p:ph type="sldNum" sz="quarter" idx="3"/>
          </p:nvPr>
        </p:nvSpPr>
        <p:spPr>
          <a:xfrm>
            <a:off x="5593176" y="6456326"/>
            <a:ext cx="4277136" cy="340264"/>
          </a:xfrm>
          <a:prstGeom prst="rect">
            <a:avLst/>
          </a:prstGeom>
        </p:spPr>
        <p:txBody>
          <a:bodyPr vert="horz" wrap="square" lIns="91712" tIns="45857" rIns="91712" bIns="45857" numCol="1" anchor="b" anchorCtr="0" compatLnSpc="1">
            <a:prstTxWarp prst="textNoShape">
              <a:avLst/>
            </a:prstTxWarp>
          </a:bodyPr>
          <a:lstStyle>
            <a:lvl1pPr algn="r" eaLnBrk="1" hangingPunct="1">
              <a:defRPr sz="1200"/>
            </a:lvl1pPr>
          </a:lstStyle>
          <a:p>
            <a:pPr>
              <a:defRPr/>
            </a:pPr>
            <a:fld id="{BFD34474-E049-4C0F-9C0B-BC59CCCA7290}" type="slidenum">
              <a:rPr lang="fr-FR"/>
              <a:pPr>
                <a:defRPr/>
              </a:pPr>
              <a:t>‹N°›</a:t>
            </a:fld>
            <a:endParaRPr lang="fr-FR"/>
          </a:p>
        </p:txBody>
      </p:sp>
    </p:spTree>
    <p:extLst>
      <p:ext uri="{BB962C8B-B14F-4D97-AF65-F5344CB8AC3E}">
        <p14:creationId xmlns:p14="http://schemas.microsoft.com/office/powerpoint/2010/main" val="39534048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79486" cy="340264"/>
          </a:xfrm>
          <a:prstGeom prst="rect">
            <a:avLst/>
          </a:prstGeom>
        </p:spPr>
        <p:txBody>
          <a:bodyPr vert="horz" lIns="91712" tIns="45857" rIns="91712" bIns="45857" rtlCol="0"/>
          <a:lstStyle>
            <a:lvl1pPr algn="l" eaLnBrk="1" hangingPunct="1">
              <a:defRPr sz="1200">
                <a:cs typeface="Arial" charset="0"/>
              </a:defRPr>
            </a:lvl1pPr>
          </a:lstStyle>
          <a:p>
            <a:pPr>
              <a:defRPr/>
            </a:pPr>
            <a:endParaRPr lang="fr-FR"/>
          </a:p>
        </p:txBody>
      </p:sp>
      <p:sp>
        <p:nvSpPr>
          <p:cNvPr id="3" name="Espace réservé de la date 2"/>
          <p:cNvSpPr>
            <a:spLocks noGrp="1"/>
          </p:cNvSpPr>
          <p:nvPr>
            <p:ph type="dt" idx="1"/>
          </p:nvPr>
        </p:nvSpPr>
        <p:spPr>
          <a:xfrm>
            <a:off x="5593176" y="0"/>
            <a:ext cx="4277136" cy="340264"/>
          </a:xfrm>
          <a:prstGeom prst="rect">
            <a:avLst/>
          </a:prstGeom>
        </p:spPr>
        <p:txBody>
          <a:bodyPr vert="horz" lIns="91712" tIns="45857" rIns="91712" bIns="45857" rtlCol="0"/>
          <a:lstStyle>
            <a:lvl1pPr algn="r" eaLnBrk="1" hangingPunct="1">
              <a:defRPr sz="1200">
                <a:cs typeface="Arial" charset="0"/>
              </a:defRPr>
            </a:lvl1pPr>
          </a:lstStyle>
          <a:p>
            <a:pPr>
              <a:defRPr/>
            </a:pPr>
            <a:fld id="{E11271F5-F43B-4781-A7DC-AC026911E632}" type="datetimeFigureOut">
              <a:rPr lang="fr-FR"/>
              <a:pPr>
                <a:defRPr/>
              </a:pPr>
              <a:t>18/11/2017</a:t>
            </a:fld>
            <a:endParaRPr lang="fr-FR"/>
          </a:p>
        </p:txBody>
      </p:sp>
      <p:sp>
        <p:nvSpPr>
          <p:cNvPr id="4" name="Espace réservé de l'image des diapositives 3"/>
          <p:cNvSpPr>
            <a:spLocks noGrp="1" noRot="1" noChangeAspect="1"/>
          </p:cNvSpPr>
          <p:nvPr>
            <p:ph type="sldImg" idx="2"/>
          </p:nvPr>
        </p:nvSpPr>
        <p:spPr>
          <a:xfrm>
            <a:off x="2671763" y="509588"/>
            <a:ext cx="4529137" cy="2547937"/>
          </a:xfrm>
          <a:prstGeom prst="rect">
            <a:avLst/>
          </a:prstGeom>
          <a:noFill/>
          <a:ln w="12700">
            <a:solidFill>
              <a:prstClr val="black"/>
            </a:solidFill>
          </a:ln>
        </p:spPr>
        <p:txBody>
          <a:bodyPr vert="horz" lIns="91712" tIns="45857" rIns="91712" bIns="45857" rtlCol="0" anchor="ctr"/>
          <a:lstStyle/>
          <a:p>
            <a:pPr lvl="0"/>
            <a:endParaRPr lang="fr-FR" noProof="0" smtClean="0"/>
          </a:p>
        </p:txBody>
      </p:sp>
      <p:sp>
        <p:nvSpPr>
          <p:cNvPr id="5" name="Espace réservé des commentaires 4"/>
          <p:cNvSpPr>
            <a:spLocks noGrp="1"/>
          </p:cNvSpPr>
          <p:nvPr>
            <p:ph type="body" sz="quarter" idx="3"/>
          </p:nvPr>
        </p:nvSpPr>
        <p:spPr>
          <a:xfrm>
            <a:off x="987033" y="3228706"/>
            <a:ext cx="7898601" cy="3058030"/>
          </a:xfrm>
          <a:prstGeom prst="rect">
            <a:avLst/>
          </a:prstGeom>
        </p:spPr>
        <p:txBody>
          <a:bodyPr vert="horz" lIns="91712" tIns="45857" rIns="91712" bIns="45857"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 name="Espace réservé du pied de page 5"/>
          <p:cNvSpPr>
            <a:spLocks noGrp="1"/>
          </p:cNvSpPr>
          <p:nvPr>
            <p:ph type="ftr" sz="quarter" idx="4"/>
          </p:nvPr>
        </p:nvSpPr>
        <p:spPr>
          <a:xfrm>
            <a:off x="0" y="6456326"/>
            <a:ext cx="4279486" cy="340264"/>
          </a:xfrm>
          <a:prstGeom prst="rect">
            <a:avLst/>
          </a:prstGeom>
        </p:spPr>
        <p:txBody>
          <a:bodyPr vert="horz" lIns="91712" tIns="45857" rIns="91712" bIns="45857" rtlCol="0" anchor="b"/>
          <a:lstStyle>
            <a:lvl1pPr algn="l" eaLnBrk="1" hangingPunct="1">
              <a:defRPr sz="1200">
                <a:cs typeface="Arial" charset="0"/>
              </a:defRPr>
            </a:lvl1pPr>
          </a:lstStyle>
          <a:p>
            <a:pPr>
              <a:defRPr/>
            </a:pPr>
            <a:endParaRPr lang="fr-FR"/>
          </a:p>
        </p:txBody>
      </p:sp>
      <p:sp>
        <p:nvSpPr>
          <p:cNvPr id="7" name="Espace réservé du numéro de diapositive 6"/>
          <p:cNvSpPr>
            <a:spLocks noGrp="1"/>
          </p:cNvSpPr>
          <p:nvPr>
            <p:ph type="sldNum" sz="quarter" idx="5"/>
          </p:nvPr>
        </p:nvSpPr>
        <p:spPr>
          <a:xfrm>
            <a:off x="5593176" y="6456326"/>
            <a:ext cx="4277136" cy="340264"/>
          </a:xfrm>
          <a:prstGeom prst="rect">
            <a:avLst/>
          </a:prstGeom>
        </p:spPr>
        <p:txBody>
          <a:bodyPr vert="horz" wrap="square" lIns="91712" tIns="45857" rIns="91712" bIns="45857" numCol="1" anchor="b" anchorCtr="0" compatLnSpc="1">
            <a:prstTxWarp prst="textNoShape">
              <a:avLst/>
            </a:prstTxWarp>
          </a:bodyPr>
          <a:lstStyle>
            <a:lvl1pPr algn="r" eaLnBrk="1" hangingPunct="1">
              <a:defRPr sz="1200"/>
            </a:lvl1pPr>
          </a:lstStyle>
          <a:p>
            <a:pPr>
              <a:defRPr/>
            </a:pPr>
            <a:fld id="{50253634-AA7C-46B8-A5C4-22D0D7C13F90}" type="slidenum">
              <a:rPr lang="fr-FR"/>
              <a:pPr>
                <a:defRPr/>
              </a:pPr>
              <a:t>‹N°›</a:t>
            </a:fld>
            <a:endParaRPr lang="fr-FR"/>
          </a:p>
        </p:txBody>
      </p:sp>
    </p:spTree>
    <p:extLst>
      <p:ext uri="{BB962C8B-B14F-4D97-AF65-F5344CB8AC3E}">
        <p14:creationId xmlns:p14="http://schemas.microsoft.com/office/powerpoint/2010/main" val="38014296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0253634-AA7C-46B8-A5C4-22D0D7C13F90}" type="slidenum">
              <a:rPr lang="fr-FR" smtClean="0"/>
              <a:pPr>
                <a:defRPr/>
              </a:pPr>
              <a:t>2</a:t>
            </a:fld>
            <a:endParaRPr lang="fr-FR"/>
          </a:p>
        </p:txBody>
      </p:sp>
    </p:spTree>
    <p:extLst>
      <p:ext uri="{BB962C8B-B14F-4D97-AF65-F5344CB8AC3E}">
        <p14:creationId xmlns:p14="http://schemas.microsoft.com/office/powerpoint/2010/main" val="2090063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65" indent="-285717">
              <a:spcBef>
                <a:spcPct val="30000"/>
              </a:spcBef>
              <a:defRPr sz="1200">
                <a:solidFill>
                  <a:schemeClr val="tx1"/>
                </a:solidFill>
                <a:latin typeface="Calibri" panose="020F0502020204030204" pitchFamily="34" charset="0"/>
              </a:defRPr>
            </a:lvl2pPr>
            <a:lvl3pPr marL="1142869" indent="-228574">
              <a:spcBef>
                <a:spcPct val="30000"/>
              </a:spcBef>
              <a:defRPr sz="1200">
                <a:solidFill>
                  <a:schemeClr val="tx1"/>
                </a:solidFill>
                <a:latin typeface="Calibri" panose="020F0502020204030204" pitchFamily="34" charset="0"/>
              </a:defRPr>
            </a:lvl3pPr>
            <a:lvl4pPr marL="1600017" indent="-228574">
              <a:spcBef>
                <a:spcPct val="30000"/>
              </a:spcBef>
              <a:defRPr sz="1200">
                <a:solidFill>
                  <a:schemeClr val="tx1"/>
                </a:solidFill>
                <a:latin typeface="Calibri" panose="020F0502020204030204" pitchFamily="34" charset="0"/>
              </a:defRPr>
            </a:lvl4pPr>
            <a:lvl5pPr marL="2057164" indent="-228574">
              <a:spcBef>
                <a:spcPct val="30000"/>
              </a:spcBef>
              <a:defRPr sz="1200">
                <a:solidFill>
                  <a:schemeClr val="tx1"/>
                </a:solidFill>
                <a:latin typeface="Calibri" panose="020F0502020204030204" pitchFamily="34" charset="0"/>
              </a:defRPr>
            </a:lvl5pPr>
            <a:lvl6pPr marL="2514312" indent="-228574" eaLnBrk="0" fontAlgn="base" hangingPunct="0">
              <a:spcBef>
                <a:spcPct val="30000"/>
              </a:spcBef>
              <a:spcAft>
                <a:spcPct val="0"/>
              </a:spcAft>
              <a:defRPr sz="1200">
                <a:solidFill>
                  <a:schemeClr val="tx1"/>
                </a:solidFill>
                <a:latin typeface="Calibri" panose="020F0502020204030204" pitchFamily="34" charset="0"/>
              </a:defRPr>
            </a:lvl6pPr>
            <a:lvl7pPr marL="2971460" indent="-228574" eaLnBrk="0" fontAlgn="base" hangingPunct="0">
              <a:spcBef>
                <a:spcPct val="30000"/>
              </a:spcBef>
              <a:spcAft>
                <a:spcPct val="0"/>
              </a:spcAft>
              <a:defRPr sz="1200">
                <a:solidFill>
                  <a:schemeClr val="tx1"/>
                </a:solidFill>
                <a:latin typeface="Calibri" panose="020F0502020204030204" pitchFamily="34" charset="0"/>
              </a:defRPr>
            </a:lvl7pPr>
            <a:lvl8pPr marL="3428607" indent="-228574" eaLnBrk="0" fontAlgn="base" hangingPunct="0">
              <a:spcBef>
                <a:spcPct val="30000"/>
              </a:spcBef>
              <a:spcAft>
                <a:spcPct val="0"/>
              </a:spcAft>
              <a:defRPr sz="1200">
                <a:solidFill>
                  <a:schemeClr val="tx1"/>
                </a:solidFill>
                <a:latin typeface="Calibri" panose="020F0502020204030204" pitchFamily="34" charset="0"/>
              </a:defRPr>
            </a:lvl8pPr>
            <a:lvl9pPr marL="3885755" indent="-22857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C618590-41E4-49BC-9D1D-DF7B02CFA054}" type="slidenum">
              <a:rPr lang="fr-FR" altLang="fr-FR" smtClean="0"/>
              <a:pPr>
                <a:spcBef>
                  <a:spcPct val="0"/>
                </a:spcBef>
              </a:pPr>
              <a:t>28</a:t>
            </a:fld>
            <a:endParaRPr lang="fr-FR" altLang="fr-FR" smtClean="0"/>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smtClean="0"/>
          </a:p>
        </p:txBody>
      </p:sp>
    </p:spTree>
    <p:extLst>
      <p:ext uri="{BB962C8B-B14F-4D97-AF65-F5344CB8AC3E}">
        <p14:creationId xmlns:p14="http://schemas.microsoft.com/office/powerpoint/2010/main" val="1414514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65" indent="-285717">
              <a:spcBef>
                <a:spcPct val="30000"/>
              </a:spcBef>
              <a:defRPr sz="1200">
                <a:solidFill>
                  <a:schemeClr val="tx1"/>
                </a:solidFill>
                <a:latin typeface="Calibri" panose="020F0502020204030204" pitchFamily="34" charset="0"/>
              </a:defRPr>
            </a:lvl2pPr>
            <a:lvl3pPr marL="1142869" indent="-228574">
              <a:spcBef>
                <a:spcPct val="30000"/>
              </a:spcBef>
              <a:defRPr sz="1200">
                <a:solidFill>
                  <a:schemeClr val="tx1"/>
                </a:solidFill>
                <a:latin typeface="Calibri" panose="020F0502020204030204" pitchFamily="34" charset="0"/>
              </a:defRPr>
            </a:lvl3pPr>
            <a:lvl4pPr marL="1600017" indent="-228574">
              <a:spcBef>
                <a:spcPct val="30000"/>
              </a:spcBef>
              <a:defRPr sz="1200">
                <a:solidFill>
                  <a:schemeClr val="tx1"/>
                </a:solidFill>
                <a:latin typeface="Calibri" panose="020F0502020204030204" pitchFamily="34" charset="0"/>
              </a:defRPr>
            </a:lvl4pPr>
            <a:lvl5pPr marL="2057164" indent="-228574">
              <a:spcBef>
                <a:spcPct val="30000"/>
              </a:spcBef>
              <a:defRPr sz="1200">
                <a:solidFill>
                  <a:schemeClr val="tx1"/>
                </a:solidFill>
                <a:latin typeface="Calibri" panose="020F0502020204030204" pitchFamily="34" charset="0"/>
              </a:defRPr>
            </a:lvl5pPr>
            <a:lvl6pPr marL="2514312" indent="-228574" eaLnBrk="0" fontAlgn="base" hangingPunct="0">
              <a:spcBef>
                <a:spcPct val="30000"/>
              </a:spcBef>
              <a:spcAft>
                <a:spcPct val="0"/>
              </a:spcAft>
              <a:defRPr sz="1200">
                <a:solidFill>
                  <a:schemeClr val="tx1"/>
                </a:solidFill>
                <a:latin typeface="Calibri" panose="020F0502020204030204" pitchFamily="34" charset="0"/>
              </a:defRPr>
            </a:lvl6pPr>
            <a:lvl7pPr marL="2971460" indent="-228574" eaLnBrk="0" fontAlgn="base" hangingPunct="0">
              <a:spcBef>
                <a:spcPct val="30000"/>
              </a:spcBef>
              <a:spcAft>
                <a:spcPct val="0"/>
              </a:spcAft>
              <a:defRPr sz="1200">
                <a:solidFill>
                  <a:schemeClr val="tx1"/>
                </a:solidFill>
                <a:latin typeface="Calibri" panose="020F0502020204030204" pitchFamily="34" charset="0"/>
              </a:defRPr>
            </a:lvl7pPr>
            <a:lvl8pPr marL="3428607" indent="-228574" eaLnBrk="0" fontAlgn="base" hangingPunct="0">
              <a:spcBef>
                <a:spcPct val="30000"/>
              </a:spcBef>
              <a:spcAft>
                <a:spcPct val="0"/>
              </a:spcAft>
              <a:defRPr sz="1200">
                <a:solidFill>
                  <a:schemeClr val="tx1"/>
                </a:solidFill>
                <a:latin typeface="Calibri" panose="020F0502020204030204" pitchFamily="34" charset="0"/>
              </a:defRPr>
            </a:lvl8pPr>
            <a:lvl9pPr marL="3885755" indent="-22857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0A023DD-F4A0-482F-AFA5-C9BA882561DF}" type="slidenum">
              <a:rPr lang="fr-FR" altLang="fr-FR" smtClean="0"/>
              <a:pPr>
                <a:spcBef>
                  <a:spcPct val="0"/>
                </a:spcBef>
              </a:pPr>
              <a:t>30</a:t>
            </a:fld>
            <a:endParaRPr lang="fr-FR" altLang="fr-FR" smtClean="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smtClean="0"/>
          </a:p>
        </p:txBody>
      </p:sp>
    </p:spTree>
    <p:extLst>
      <p:ext uri="{BB962C8B-B14F-4D97-AF65-F5344CB8AC3E}">
        <p14:creationId xmlns:p14="http://schemas.microsoft.com/office/powerpoint/2010/main" val="407444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D672C8C-4262-4C2E-A352-0B770A04CAF8}" type="slidenum">
              <a:rPr lang="fr-FR" smtClean="0"/>
              <a:t>32</a:t>
            </a:fld>
            <a:endParaRPr lang="fr-FR"/>
          </a:p>
        </p:txBody>
      </p:sp>
    </p:spTree>
    <p:extLst>
      <p:ext uri="{BB962C8B-B14F-4D97-AF65-F5344CB8AC3E}">
        <p14:creationId xmlns:p14="http://schemas.microsoft.com/office/powerpoint/2010/main" val="30724305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D672C8C-4262-4C2E-A352-0B770A04CAF8}" type="slidenum">
              <a:rPr lang="fr-FR" smtClean="0"/>
              <a:t>36</a:t>
            </a:fld>
            <a:endParaRPr lang="fr-FR"/>
          </a:p>
        </p:txBody>
      </p:sp>
    </p:spTree>
    <p:extLst>
      <p:ext uri="{BB962C8B-B14F-4D97-AF65-F5344CB8AC3E}">
        <p14:creationId xmlns:p14="http://schemas.microsoft.com/office/powerpoint/2010/main" val="633203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6228" indent="-287010">
              <a:spcBef>
                <a:spcPct val="30000"/>
              </a:spcBef>
              <a:defRPr sz="1200">
                <a:solidFill>
                  <a:schemeClr val="tx1"/>
                </a:solidFill>
                <a:latin typeface="Calibri" panose="020F0502020204030204" pitchFamily="34" charset="0"/>
              </a:defRPr>
            </a:lvl2pPr>
            <a:lvl3pPr marL="1148042" indent="-229608">
              <a:spcBef>
                <a:spcPct val="30000"/>
              </a:spcBef>
              <a:defRPr sz="1200">
                <a:solidFill>
                  <a:schemeClr val="tx1"/>
                </a:solidFill>
                <a:latin typeface="Calibri" panose="020F0502020204030204" pitchFamily="34" charset="0"/>
              </a:defRPr>
            </a:lvl3pPr>
            <a:lvl4pPr marL="1607259" indent="-229608">
              <a:spcBef>
                <a:spcPct val="30000"/>
              </a:spcBef>
              <a:defRPr sz="1200">
                <a:solidFill>
                  <a:schemeClr val="tx1"/>
                </a:solidFill>
                <a:latin typeface="Calibri" panose="020F0502020204030204" pitchFamily="34" charset="0"/>
              </a:defRPr>
            </a:lvl4pPr>
            <a:lvl5pPr marL="2066475" indent="-229608">
              <a:spcBef>
                <a:spcPct val="30000"/>
              </a:spcBef>
              <a:defRPr sz="1200">
                <a:solidFill>
                  <a:schemeClr val="tx1"/>
                </a:solidFill>
                <a:latin typeface="Calibri" panose="020F0502020204030204" pitchFamily="34" charset="0"/>
              </a:defRPr>
            </a:lvl5pPr>
            <a:lvl6pPr marL="2525693" indent="-229608" eaLnBrk="0" fontAlgn="base" hangingPunct="0">
              <a:spcBef>
                <a:spcPct val="30000"/>
              </a:spcBef>
              <a:spcAft>
                <a:spcPct val="0"/>
              </a:spcAft>
              <a:defRPr sz="1200">
                <a:solidFill>
                  <a:schemeClr val="tx1"/>
                </a:solidFill>
                <a:latin typeface="Calibri" panose="020F0502020204030204" pitchFamily="34" charset="0"/>
              </a:defRPr>
            </a:lvl6pPr>
            <a:lvl7pPr marL="2984909" indent="-229608" eaLnBrk="0" fontAlgn="base" hangingPunct="0">
              <a:spcBef>
                <a:spcPct val="30000"/>
              </a:spcBef>
              <a:spcAft>
                <a:spcPct val="0"/>
              </a:spcAft>
              <a:defRPr sz="1200">
                <a:solidFill>
                  <a:schemeClr val="tx1"/>
                </a:solidFill>
                <a:latin typeface="Calibri" panose="020F0502020204030204" pitchFamily="34" charset="0"/>
              </a:defRPr>
            </a:lvl7pPr>
            <a:lvl8pPr marL="3444126" indent="-229608" eaLnBrk="0" fontAlgn="base" hangingPunct="0">
              <a:spcBef>
                <a:spcPct val="30000"/>
              </a:spcBef>
              <a:spcAft>
                <a:spcPct val="0"/>
              </a:spcAft>
              <a:defRPr sz="1200">
                <a:solidFill>
                  <a:schemeClr val="tx1"/>
                </a:solidFill>
                <a:latin typeface="Calibri" panose="020F0502020204030204" pitchFamily="34" charset="0"/>
              </a:defRPr>
            </a:lvl8pPr>
            <a:lvl9pPr marL="3903343" indent="-22960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942FE00-6E6D-42C1-AC4A-5B5DBF7A683C}" type="slidenum">
              <a:rPr lang="fr-FR" altLang="fr-FR" smtClean="0"/>
              <a:pPr>
                <a:spcBef>
                  <a:spcPct val="0"/>
                </a:spcBef>
              </a:pPr>
              <a:t>38</a:t>
            </a:fld>
            <a:endParaRPr lang="fr-FR" altLang="fr-FR" smtClean="0"/>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smtClean="0"/>
          </a:p>
        </p:txBody>
      </p:sp>
    </p:spTree>
    <p:extLst>
      <p:ext uri="{BB962C8B-B14F-4D97-AF65-F5344CB8AC3E}">
        <p14:creationId xmlns:p14="http://schemas.microsoft.com/office/powerpoint/2010/main" val="1529971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smtClean="0"/>
          </a:p>
        </p:txBody>
      </p:sp>
      <p:sp>
        <p:nvSpPr>
          <p:cNvPr id="128004"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65" indent="-285717">
              <a:spcBef>
                <a:spcPct val="30000"/>
              </a:spcBef>
              <a:defRPr sz="1200">
                <a:solidFill>
                  <a:schemeClr val="tx1"/>
                </a:solidFill>
                <a:latin typeface="Calibri" panose="020F0502020204030204" pitchFamily="34" charset="0"/>
              </a:defRPr>
            </a:lvl2pPr>
            <a:lvl3pPr marL="1142869" indent="-228574">
              <a:spcBef>
                <a:spcPct val="30000"/>
              </a:spcBef>
              <a:defRPr sz="1200">
                <a:solidFill>
                  <a:schemeClr val="tx1"/>
                </a:solidFill>
                <a:latin typeface="Calibri" panose="020F0502020204030204" pitchFamily="34" charset="0"/>
              </a:defRPr>
            </a:lvl3pPr>
            <a:lvl4pPr marL="1600017" indent="-228574">
              <a:spcBef>
                <a:spcPct val="30000"/>
              </a:spcBef>
              <a:defRPr sz="1200">
                <a:solidFill>
                  <a:schemeClr val="tx1"/>
                </a:solidFill>
                <a:latin typeface="Calibri" panose="020F0502020204030204" pitchFamily="34" charset="0"/>
              </a:defRPr>
            </a:lvl4pPr>
            <a:lvl5pPr marL="2057164" indent="-228574">
              <a:spcBef>
                <a:spcPct val="30000"/>
              </a:spcBef>
              <a:defRPr sz="1200">
                <a:solidFill>
                  <a:schemeClr val="tx1"/>
                </a:solidFill>
                <a:latin typeface="Calibri" panose="020F0502020204030204" pitchFamily="34" charset="0"/>
              </a:defRPr>
            </a:lvl5pPr>
            <a:lvl6pPr marL="2514312" indent="-228574" eaLnBrk="0" fontAlgn="base" hangingPunct="0">
              <a:spcBef>
                <a:spcPct val="30000"/>
              </a:spcBef>
              <a:spcAft>
                <a:spcPct val="0"/>
              </a:spcAft>
              <a:defRPr sz="1200">
                <a:solidFill>
                  <a:schemeClr val="tx1"/>
                </a:solidFill>
                <a:latin typeface="Calibri" panose="020F0502020204030204" pitchFamily="34" charset="0"/>
              </a:defRPr>
            </a:lvl6pPr>
            <a:lvl7pPr marL="2971460" indent="-228574" eaLnBrk="0" fontAlgn="base" hangingPunct="0">
              <a:spcBef>
                <a:spcPct val="30000"/>
              </a:spcBef>
              <a:spcAft>
                <a:spcPct val="0"/>
              </a:spcAft>
              <a:defRPr sz="1200">
                <a:solidFill>
                  <a:schemeClr val="tx1"/>
                </a:solidFill>
                <a:latin typeface="Calibri" panose="020F0502020204030204" pitchFamily="34" charset="0"/>
              </a:defRPr>
            </a:lvl7pPr>
            <a:lvl8pPr marL="3428607" indent="-228574" eaLnBrk="0" fontAlgn="base" hangingPunct="0">
              <a:spcBef>
                <a:spcPct val="30000"/>
              </a:spcBef>
              <a:spcAft>
                <a:spcPct val="0"/>
              </a:spcAft>
              <a:defRPr sz="1200">
                <a:solidFill>
                  <a:schemeClr val="tx1"/>
                </a:solidFill>
                <a:latin typeface="Calibri" panose="020F0502020204030204" pitchFamily="34" charset="0"/>
              </a:defRPr>
            </a:lvl8pPr>
            <a:lvl9pPr marL="3885755" indent="-22857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F273D76-5642-4B0A-B107-24E1CACC6409}" type="slidenum">
              <a:rPr lang="fr-FR" altLang="fr-FR" smtClean="0">
                <a:latin typeface="Arial" panose="020B0604020202020204" pitchFamily="34" charset="0"/>
              </a:rPr>
              <a:pPr>
                <a:spcBef>
                  <a:spcPct val="0"/>
                </a:spcBef>
              </a:pPr>
              <a:t>217</a:t>
            </a:fld>
            <a:endParaRPr lang="fr-FR" altLang="fr-FR" smtClean="0">
              <a:latin typeface="Arial" panose="020B0604020202020204" pitchFamily="34" charset="0"/>
            </a:endParaRPr>
          </a:p>
        </p:txBody>
      </p:sp>
    </p:spTree>
    <p:extLst>
      <p:ext uri="{BB962C8B-B14F-4D97-AF65-F5344CB8AC3E}">
        <p14:creationId xmlns:p14="http://schemas.microsoft.com/office/powerpoint/2010/main" val="3036567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smtClean="0"/>
          </a:p>
        </p:txBody>
      </p:sp>
      <p:sp>
        <p:nvSpPr>
          <p:cNvPr id="13005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65" indent="-285717">
              <a:spcBef>
                <a:spcPct val="30000"/>
              </a:spcBef>
              <a:defRPr sz="1200">
                <a:solidFill>
                  <a:schemeClr val="tx1"/>
                </a:solidFill>
                <a:latin typeface="Calibri" panose="020F0502020204030204" pitchFamily="34" charset="0"/>
              </a:defRPr>
            </a:lvl2pPr>
            <a:lvl3pPr marL="1142869" indent="-228574">
              <a:spcBef>
                <a:spcPct val="30000"/>
              </a:spcBef>
              <a:defRPr sz="1200">
                <a:solidFill>
                  <a:schemeClr val="tx1"/>
                </a:solidFill>
                <a:latin typeface="Calibri" panose="020F0502020204030204" pitchFamily="34" charset="0"/>
              </a:defRPr>
            </a:lvl3pPr>
            <a:lvl4pPr marL="1600017" indent="-228574">
              <a:spcBef>
                <a:spcPct val="30000"/>
              </a:spcBef>
              <a:defRPr sz="1200">
                <a:solidFill>
                  <a:schemeClr val="tx1"/>
                </a:solidFill>
                <a:latin typeface="Calibri" panose="020F0502020204030204" pitchFamily="34" charset="0"/>
              </a:defRPr>
            </a:lvl4pPr>
            <a:lvl5pPr marL="2057164" indent="-228574">
              <a:spcBef>
                <a:spcPct val="30000"/>
              </a:spcBef>
              <a:defRPr sz="1200">
                <a:solidFill>
                  <a:schemeClr val="tx1"/>
                </a:solidFill>
                <a:latin typeface="Calibri" panose="020F0502020204030204" pitchFamily="34" charset="0"/>
              </a:defRPr>
            </a:lvl5pPr>
            <a:lvl6pPr marL="2514312" indent="-228574" eaLnBrk="0" fontAlgn="base" hangingPunct="0">
              <a:spcBef>
                <a:spcPct val="30000"/>
              </a:spcBef>
              <a:spcAft>
                <a:spcPct val="0"/>
              </a:spcAft>
              <a:defRPr sz="1200">
                <a:solidFill>
                  <a:schemeClr val="tx1"/>
                </a:solidFill>
                <a:latin typeface="Calibri" panose="020F0502020204030204" pitchFamily="34" charset="0"/>
              </a:defRPr>
            </a:lvl6pPr>
            <a:lvl7pPr marL="2971460" indent="-228574" eaLnBrk="0" fontAlgn="base" hangingPunct="0">
              <a:spcBef>
                <a:spcPct val="30000"/>
              </a:spcBef>
              <a:spcAft>
                <a:spcPct val="0"/>
              </a:spcAft>
              <a:defRPr sz="1200">
                <a:solidFill>
                  <a:schemeClr val="tx1"/>
                </a:solidFill>
                <a:latin typeface="Calibri" panose="020F0502020204030204" pitchFamily="34" charset="0"/>
              </a:defRPr>
            </a:lvl7pPr>
            <a:lvl8pPr marL="3428607" indent="-228574" eaLnBrk="0" fontAlgn="base" hangingPunct="0">
              <a:spcBef>
                <a:spcPct val="30000"/>
              </a:spcBef>
              <a:spcAft>
                <a:spcPct val="0"/>
              </a:spcAft>
              <a:defRPr sz="1200">
                <a:solidFill>
                  <a:schemeClr val="tx1"/>
                </a:solidFill>
                <a:latin typeface="Calibri" panose="020F0502020204030204" pitchFamily="34" charset="0"/>
              </a:defRPr>
            </a:lvl8pPr>
            <a:lvl9pPr marL="3885755" indent="-22857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B470D85-E950-451D-9B96-F6C469ABD9B1}" type="slidenum">
              <a:rPr lang="fr-FR" altLang="fr-FR" smtClean="0">
                <a:latin typeface="Arial" panose="020B0604020202020204" pitchFamily="34" charset="0"/>
              </a:rPr>
              <a:pPr>
                <a:spcBef>
                  <a:spcPct val="0"/>
                </a:spcBef>
              </a:pPr>
              <a:t>218</a:t>
            </a:fld>
            <a:endParaRPr lang="fr-FR" altLang="fr-FR" smtClean="0">
              <a:latin typeface="Arial" panose="020B0604020202020204" pitchFamily="34" charset="0"/>
            </a:endParaRPr>
          </a:p>
        </p:txBody>
      </p:sp>
    </p:spTree>
    <p:extLst>
      <p:ext uri="{BB962C8B-B14F-4D97-AF65-F5344CB8AC3E}">
        <p14:creationId xmlns:p14="http://schemas.microsoft.com/office/powerpoint/2010/main" val="26566958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smtClean="0"/>
          </a:p>
        </p:txBody>
      </p:sp>
      <p:sp>
        <p:nvSpPr>
          <p:cNvPr id="150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AD41DA9-7FCA-46AF-836C-8ADC4A7BA0F9}" type="slidenum">
              <a:rPr lang="fr-FR" altLang="fr-FR"/>
              <a:pPr eaLnBrk="1" hangingPunct="1"/>
              <a:t>219</a:t>
            </a:fld>
            <a:endParaRPr lang="fr-FR" altLang="fr-FR"/>
          </a:p>
        </p:txBody>
      </p:sp>
    </p:spTree>
    <p:extLst>
      <p:ext uri="{BB962C8B-B14F-4D97-AF65-F5344CB8AC3E}">
        <p14:creationId xmlns:p14="http://schemas.microsoft.com/office/powerpoint/2010/main" val="1651651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65" indent="-285717">
              <a:spcBef>
                <a:spcPct val="30000"/>
              </a:spcBef>
              <a:defRPr sz="1200">
                <a:solidFill>
                  <a:schemeClr val="tx1"/>
                </a:solidFill>
                <a:latin typeface="Calibri" panose="020F0502020204030204" pitchFamily="34" charset="0"/>
              </a:defRPr>
            </a:lvl2pPr>
            <a:lvl3pPr marL="1142869" indent="-228574">
              <a:spcBef>
                <a:spcPct val="30000"/>
              </a:spcBef>
              <a:defRPr sz="1200">
                <a:solidFill>
                  <a:schemeClr val="tx1"/>
                </a:solidFill>
                <a:latin typeface="Calibri" panose="020F0502020204030204" pitchFamily="34" charset="0"/>
              </a:defRPr>
            </a:lvl3pPr>
            <a:lvl4pPr marL="1600017" indent="-228574">
              <a:spcBef>
                <a:spcPct val="30000"/>
              </a:spcBef>
              <a:defRPr sz="1200">
                <a:solidFill>
                  <a:schemeClr val="tx1"/>
                </a:solidFill>
                <a:latin typeface="Calibri" panose="020F0502020204030204" pitchFamily="34" charset="0"/>
              </a:defRPr>
            </a:lvl4pPr>
            <a:lvl5pPr marL="2057164" indent="-228574">
              <a:spcBef>
                <a:spcPct val="30000"/>
              </a:spcBef>
              <a:defRPr sz="1200">
                <a:solidFill>
                  <a:schemeClr val="tx1"/>
                </a:solidFill>
                <a:latin typeface="Calibri" panose="020F0502020204030204" pitchFamily="34" charset="0"/>
              </a:defRPr>
            </a:lvl5pPr>
            <a:lvl6pPr marL="2514312" indent="-228574" eaLnBrk="0" fontAlgn="base" hangingPunct="0">
              <a:spcBef>
                <a:spcPct val="30000"/>
              </a:spcBef>
              <a:spcAft>
                <a:spcPct val="0"/>
              </a:spcAft>
              <a:defRPr sz="1200">
                <a:solidFill>
                  <a:schemeClr val="tx1"/>
                </a:solidFill>
                <a:latin typeface="Calibri" panose="020F0502020204030204" pitchFamily="34" charset="0"/>
              </a:defRPr>
            </a:lvl6pPr>
            <a:lvl7pPr marL="2971460" indent="-228574" eaLnBrk="0" fontAlgn="base" hangingPunct="0">
              <a:spcBef>
                <a:spcPct val="30000"/>
              </a:spcBef>
              <a:spcAft>
                <a:spcPct val="0"/>
              </a:spcAft>
              <a:defRPr sz="1200">
                <a:solidFill>
                  <a:schemeClr val="tx1"/>
                </a:solidFill>
                <a:latin typeface="Calibri" panose="020F0502020204030204" pitchFamily="34" charset="0"/>
              </a:defRPr>
            </a:lvl7pPr>
            <a:lvl8pPr marL="3428607" indent="-228574" eaLnBrk="0" fontAlgn="base" hangingPunct="0">
              <a:spcBef>
                <a:spcPct val="30000"/>
              </a:spcBef>
              <a:spcAft>
                <a:spcPct val="0"/>
              </a:spcAft>
              <a:defRPr sz="1200">
                <a:solidFill>
                  <a:schemeClr val="tx1"/>
                </a:solidFill>
                <a:latin typeface="Calibri" panose="020F0502020204030204" pitchFamily="34" charset="0"/>
              </a:defRPr>
            </a:lvl8pPr>
            <a:lvl9pPr marL="3885755" indent="-22857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6DE5910-482F-4DB1-9F71-C56B6B68D740}" type="slidenum">
              <a:rPr lang="fr-FR" altLang="fr-FR" smtClean="0"/>
              <a:pPr>
                <a:spcBef>
                  <a:spcPct val="0"/>
                </a:spcBef>
              </a:pPr>
              <a:t>13</a:t>
            </a:fld>
            <a:endParaRPr lang="fr-FR" altLang="fr-FR" smtClean="0"/>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smtClean="0"/>
          </a:p>
        </p:txBody>
      </p:sp>
    </p:spTree>
    <p:extLst>
      <p:ext uri="{BB962C8B-B14F-4D97-AF65-F5344CB8AC3E}">
        <p14:creationId xmlns:p14="http://schemas.microsoft.com/office/powerpoint/2010/main" val="1903377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65" indent="-285717">
              <a:spcBef>
                <a:spcPct val="30000"/>
              </a:spcBef>
              <a:defRPr sz="1200">
                <a:solidFill>
                  <a:schemeClr val="tx1"/>
                </a:solidFill>
                <a:latin typeface="Calibri" panose="020F0502020204030204" pitchFamily="34" charset="0"/>
              </a:defRPr>
            </a:lvl2pPr>
            <a:lvl3pPr marL="1142869" indent="-228574">
              <a:spcBef>
                <a:spcPct val="30000"/>
              </a:spcBef>
              <a:defRPr sz="1200">
                <a:solidFill>
                  <a:schemeClr val="tx1"/>
                </a:solidFill>
                <a:latin typeface="Calibri" panose="020F0502020204030204" pitchFamily="34" charset="0"/>
              </a:defRPr>
            </a:lvl3pPr>
            <a:lvl4pPr marL="1600017" indent="-228574">
              <a:spcBef>
                <a:spcPct val="30000"/>
              </a:spcBef>
              <a:defRPr sz="1200">
                <a:solidFill>
                  <a:schemeClr val="tx1"/>
                </a:solidFill>
                <a:latin typeface="Calibri" panose="020F0502020204030204" pitchFamily="34" charset="0"/>
              </a:defRPr>
            </a:lvl4pPr>
            <a:lvl5pPr marL="2057164" indent="-228574">
              <a:spcBef>
                <a:spcPct val="30000"/>
              </a:spcBef>
              <a:defRPr sz="1200">
                <a:solidFill>
                  <a:schemeClr val="tx1"/>
                </a:solidFill>
                <a:latin typeface="Calibri" panose="020F0502020204030204" pitchFamily="34" charset="0"/>
              </a:defRPr>
            </a:lvl5pPr>
            <a:lvl6pPr marL="2514312" indent="-228574" eaLnBrk="0" fontAlgn="base" hangingPunct="0">
              <a:spcBef>
                <a:spcPct val="30000"/>
              </a:spcBef>
              <a:spcAft>
                <a:spcPct val="0"/>
              </a:spcAft>
              <a:defRPr sz="1200">
                <a:solidFill>
                  <a:schemeClr val="tx1"/>
                </a:solidFill>
                <a:latin typeface="Calibri" panose="020F0502020204030204" pitchFamily="34" charset="0"/>
              </a:defRPr>
            </a:lvl6pPr>
            <a:lvl7pPr marL="2971460" indent="-228574" eaLnBrk="0" fontAlgn="base" hangingPunct="0">
              <a:spcBef>
                <a:spcPct val="30000"/>
              </a:spcBef>
              <a:spcAft>
                <a:spcPct val="0"/>
              </a:spcAft>
              <a:defRPr sz="1200">
                <a:solidFill>
                  <a:schemeClr val="tx1"/>
                </a:solidFill>
                <a:latin typeface="Calibri" panose="020F0502020204030204" pitchFamily="34" charset="0"/>
              </a:defRPr>
            </a:lvl7pPr>
            <a:lvl8pPr marL="3428607" indent="-228574" eaLnBrk="0" fontAlgn="base" hangingPunct="0">
              <a:spcBef>
                <a:spcPct val="30000"/>
              </a:spcBef>
              <a:spcAft>
                <a:spcPct val="0"/>
              </a:spcAft>
              <a:defRPr sz="1200">
                <a:solidFill>
                  <a:schemeClr val="tx1"/>
                </a:solidFill>
                <a:latin typeface="Calibri" panose="020F0502020204030204" pitchFamily="34" charset="0"/>
              </a:defRPr>
            </a:lvl8pPr>
            <a:lvl9pPr marL="3885755" indent="-22857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6D2C180-5A30-4BC5-B7E2-474E10DB90A2}" type="slidenum">
              <a:rPr lang="fr-FR" altLang="fr-FR" smtClean="0"/>
              <a:pPr>
                <a:spcBef>
                  <a:spcPct val="0"/>
                </a:spcBef>
              </a:pPr>
              <a:t>15</a:t>
            </a:fld>
            <a:endParaRPr lang="fr-FR" altLang="fr-FR" smtClean="0"/>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smtClean="0"/>
          </a:p>
        </p:txBody>
      </p:sp>
    </p:spTree>
    <p:extLst>
      <p:ext uri="{BB962C8B-B14F-4D97-AF65-F5344CB8AC3E}">
        <p14:creationId xmlns:p14="http://schemas.microsoft.com/office/powerpoint/2010/main" val="335991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65" indent="-285717">
              <a:spcBef>
                <a:spcPct val="30000"/>
              </a:spcBef>
              <a:defRPr sz="1200">
                <a:solidFill>
                  <a:schemeClr val="tx1"/>
                </a:solidFill>
                <a:latin typeface="Calibri" panose="020F0502020204030204" pitchFamily="34" charset="0"/>
              </a:defRPr>
            </a:lvl2pPr>
            <a:lvl3pPr marL="1142869" indent="-228574">
              <a:spcBef>
                <a:spcPct val="30000"/>
              </a:spcBef>
              <a:defRPr sz="1200">
                <a:solidFill>
                  <a:schemeClr val="tx1"/>
                </a:solidFill>
                <a:latin typeface="Calibri" panose="020F0502020204030204" pitchFamily="34" charset="0"/>
              </a:defRPr>
            </a:lvl3pPr>
            <a:lvl4pPr marL="1600017" indent="-228574">
              <a:spcBef>
                <a:spcPct val="30000"/>
              </a:spcBef>
              <a:defRPr sz="1200">
                <a:solidFill>
                  <a:schemeClr val="tx1"/>
                </a:solidFill>
                <a:latin typeface="Calibri" panose="020F0502020204030204" pitchFamily="34" charset="0"/>
              </a:defRPr>
            </a:lvl4pPr>
            <a:lvl5pPr marL="2057164" indent="-228574">
              <a:spcBef>
                <a:spcPct val="30000"/>
              </a:spcBef>
              <a:defRPr sz="1200">
                <a:solidFill>
                  <a:schemeClr val="tx1"/>
                </a:solidFill>
                <a:latin typeface="Calibri" panose="020F0502020204030204" pitchFamily="34" charset="0"/>
              </a:defRPr>
            </a:lvl5pPr>
            <a:lvl6pPr marL="2514312" indent="-228574" eaLnBrk="0" fontAlgn="base" hangingPunct="0">
              <a:spcBef>
                <a:spcPct val="30000"/>
              </a:spcBef>
              <a:spcAft>
                <a:spcPct val="0"/>
              </a:spcAft>
              <a:defRPr sz="1200">
                <a:solidFill>
                  <a:schemeClr val="tx1"/>
                </a:solidFill>
                <a:latin typeface="Calibri" panose="020F0502020204030204" pitchFamily="34" charset="0"/>
              </a:defRPr>
            </a:lvl6pPr>
            <a:lvl7pPr marL="2971460" indent="-228574" eaLnBrk="0" fontAlgn="base" hangingPunct="0">
              <a:spcBef>
                <a:spcPct val="30000"/>
              </a:spcBef>
              <a:spcAft>
                <a:spcPct val="0"/>
              </a:spcAft>
              <a:defRPr sz="1200">
                <a:solidFill>
                  <a:schemeClr val="tx1"/>
                </a:solidFill>
                <a:latin typeface="Calibri" panose="020F0502020204030204" pitchFamily="34" charset="0"/>
              </a:defRPr>
            </a:lvl7pPr>
            <a:lvl8pPr marL="3428607" indent="-228574" eaLnBrk="0" fontAlgn="base" hangingPunct="0">
              <a:spcBef>
                <a:spcPct val="30000"/>
              </a:spcBef>
              <a:spcAft>
                <a:spcPct val="0"/>
              </a:spcAft>
              <a:defRPr sz="1200">
                <a:solidFill>
                  <a:schemeClr val="tx1"/>
                </a:solidFill>
                <a:latin typeface="Calibri" panose="020F0502020204030204" pitchFamily="34" charset="0"/>
              </a:defRPr>
            </a:lvl8pPr>
            <a:lvl9pPr marL="3885755" indent="-22857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9492C14-3599-46DD-9960-7A68B96B8006}" type="slidenum">
              <a:rPr lang="fr-FR" altLang="fr-FR" smtClean="0"/>
              <a:pPr>
                <a:spcBef>
                  <a:spcPct val="0"/>
                </a:spcBef>
              </a:pPr>
              <a:t>16</a:t>
            </a:fld>
            <a:endParaRPr lang="fr-FR" altLang="fr-FR" smtClean="0"/>
          </a:p>
        </p:txBody>
      </p:sp>
      <p:sp>
        <p:nvSpPr>
          <p:cNvPr id="276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smtClean="0"/>
          </a:p>
        </p:txBody>
      </p:sp>
    </p:spTree>
    <p:extLst>
      <p:ext uri="{BB962C8B-B14F-4D97-AF65-F5344CB8AC3E}">
        <p14:creationId xmlns:p14="http://schemas.microsoft.com/office/powerpoint/2010/main" val="1120546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65" indent="-285717">
              <a:spcBef>
                <a:spcPct val="30000"/>
              </a:spcBef>
              <a:defRPr sz="1200">
                <a:solidFill>
                  <a:schemeClr val="tx1"/>
                </a:solidFill>
                <a:latin typeface="Calibri" panose="020F0502020204030204" pitchFamily="34" charset="0"/>
              </a:defRPr>
            </a:lvl2pPr>
            <a:lvl3pPr marL="1142869" indent="-228574">
              <a:spcBef>
                <a:spcPct val="30000"/>
              </a:spcBef>
              <a:defRPr sz="1200">
                <a:solidFill>
                  <a:schemeClr val="tx1"/>
                </a:solidFill>
                <a:latin typeface="Calibri" panose="020F0502020204030204" pitchFamily="34" charset="0"/>
              </a:defRPr>
            </a:lvl3pPr>
            <a:lvl4pPr marL="1600017" indent="-228574">
              <a:spcBef>
                <a:spcPct val="30000"/>
              </a:spcBef>
              <a:defRPr sz="1200">
                <a:solidFill>
                  <a:schemeClr val="tx1"/>
                </a:solidFill>
                <a:latin typeface="Calibri" panose="020F0502020204030204" pitchFamily="34" charset="0"/>
              </a:defRPr>
            </a:lvl4pPr>
            <a:lvl5pPr marL="2057164" indent="-228574">
              <a:spcBef>
                <a:spcPct val="30000"/>
              </a:spcBef>
              <a:defRPr sz="1200">
                <a:solidFill>
                  <a:schemeClr val="tx1"/>
                </a:solidFill>
                <a:latin typeface="Calibri" panose="020F0502020204030204" pitchFamily="34" charset="0"/>
              </a:defRPr>
            </a:lvl5pPr>
            <a:lvl6pPr marL="2514312" indent="-228574" eaLnBrk="0" fontAlgn="base" hangingPunct="0">
              <a:spcBef>
                <a:spcPct val="30000"/>
              </a:spcBef>
              <a:spcAft>
                <a:spcPct val="0"/>
              </a:spcAft>
              <a:defRPr sz="1200">
                <a:solidFill>
                  <a:schemeClr val="tx1"/>
                </a:solidFill>
                <a:latin typeface="Calibri" panose="020F0502020204030204" pitchFamily="34" charset="0"/>
              </a:defRPr>
            </a:lvl6pPr>
            <a:lvl7pPr marL="2971460" indent="-228574" eaLnBrk="0" fontAlgn="base" hangingPunct="0">
              <a:spcBef>
                <a:spcPct val="30000"/>
              </a:spcBef>
              <a:spcAft>
                <a:spcPct val="0"/>
              </a:spcAft>
              <a:defRPr sz="1200">
                <a:solidFill>
                  <a:schemeClr val="tx1"/>
                </a:solidFill>
                <a:latin typeface="Calibri" panose="020F0502020204030204" pitchFamily="34" charset="0"/>
              </a:defRPr>
            </a:lvl7pPr>
            <a:lvl8pPr marL="3428607" indent="-228574" eaLnBrk="0" fontAlgn="base" hangingPunct="0">
              <a:spcBef>
                <a:spcPct val="30000"/>
              </a:spcBef>
              <a:spcAft>
                <a:spcPct val="0"/>
              </a:spcAft>
              <a:defRPr sz="1200">
                <a:solidFill>
                  <a:schemeClr val="tx1"/>
                </a:solidFill>
                <a:latin typeface="Calibri" panose="020F0502020204030204" pitchFamily="34" charset="0"/>
              </a:defRPr>
            </a:lvl8pPr>
            <a:lvl9pPr marL="3885755" indent="-22857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CEB055-E2C6-4F5B-AB0F-452A78938975}" type="slidenum">
              <a:rPr lang="fr-FR" altLang="fr-FR" smtClean="0"/>
              <a:pPr>
                <a:spcBef>
                  <a:spcPct val="0"/>
                </a:spcBef>
              </a:pPr>
              <a:t>17</a:t>
            </a:fld>
            <a:endParaRPr lang="fr-FR" altLang="fr-FR" smtClean="0"/>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smtClean="0"/>
          </a:p>
        </p:txBody>
      </p:sp>
    </p:spTree>
    <p:extLst>
      <p:ext uri="{BB962C8B-B14F-4D97-AF65-F5344CB8AC3E}">
        <p14:creationId xmlns:p14="http://schemas.microsoft.com/office/powerpoint/2010/main" val="6333099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800">
                <a:solidFill>
                  <a:schemeClr val="tx1"/>
                </a:solidFill>
                <a:latin typeface="Calibri" panose="020F0502020204030204" pitchFamily="34" charset="0"/>
              </a:defRPr>
            </a:lvl1pPr>
            <a:lvl2pPr marL="511092" indent="-196573">
              <a:spcBef>
                <a:spcPct val="30000"/>
              </a:spcBef>
              <a:defRPr sz="800">
                <a:solidFill>
                  <a:schemeClr val="tx1"/>
                </a:solidFill>
                <a:latin typeface="Calibri" panose="020F0502020204030204" pitchFamily="34" charset="0"/>
              </a:defRPr>
            </a:lvl2pPr>
            <a:lvl3pPr marL="786294" indent="-157259">
              <a:spcBef>
                <a:spcPct val="30000"/>
              </a:spcBef>
              <a:defRPr sz="800">
                <a:solidFill>
                  <a:schemeClr val="tx1"/>
                </a:solidFill>
                <a:latin typeface="Calibri" panose="020F0502020204030204" pitchFamily="34" charset="0"/>
              </a:defRPr>
            </a:lvl3pPr>
            <a:lvl4pPr marL="1100812" indent="-157259">
              <a:spcBef>
                <a:spcPct val="30000"/>
              </a:spcBef>
              <a:defRPr sz="800">
                <a:solidFill>
                  <a:schemeClr val="tx1"/>
                </a:solidFill>
                <a:latin typeface="Calibri" panose="020F0502020204030204" pitchFamily="34" charset="0"/>
              </a:defRPr>
            </a:lvl4pPr>
            <a:lvl5pPr marL="1415329" indent="-157259">
              <a:spcBef>
                <a:spcPct val="30000"/>
              </a:spcBef>
              <a:defRPr sz="800">
                <a:solidFill>
                  <a:schemeClr val="tx1"/>
                </a:solidFill>
                <a:latin typeface="Calibri" panose="020F0502020204030204" pitchFamily="34" charset="0"/>
              </a:defRPr>
            </a:lvl5pPr>
            <a:lvl6pPr marL="1729847" indent="-157259" eaLnBrk="0" fontAlgn="base" hangingPunct="0">
              <a:spcBef>
                <a:spcPct val="30000"/>
              </a:spcBef>
              <a:spcAft>
                <a:spcPct val="0"/>
              </a:spcAft>
              <a:defRPr sz="800">
                <a:solidFill>
                  <a:schemeClr val="tx1"/>
                </a:solidFill>
                <a:latin typeface="Calibri" panose="020F0502020204030204" pitchFamily="34" charset="0"/>
              </a:defRPr>
            </a:lvl6pPr>
            <a:lvl7pPr marL="2044364" indent="-157259" eaLnBrk="0" fontAlgn="base" hangingPunct="0">
              <a:spcBef>
                <a:spcPct val="30000"/>
              </a:spcBef>
              <a:spcAft>
                <a:spcPct val="0"/>
              </a:spcAft>
              <a:defRPr sz="800">
                <a:solidFill>
                  <a:schemeClr val="tx1"/>
                </a:solidFill>
                <a:latin typeface="Calibri" panose="020F0502020204030204" pitchFamily="34" charset="0"/>
              </a:defRPr>
            </a:lvl7pPr>
            <a:lvl8pPr marL="2358882" indent="-157259" eaLnBrk="0" fontAlgn="base" hangingPunct="0">
              <a:spcBef>
                <a:spcPct val="30000"/>
              </a:spcBef>
              <a:spcAft>
                <a:spcPct val="0"/>
              </a:spcAft>
              <a:defRPr sz="800">
                <a:solidFill>
                  <a:schemeClr val="tx1"/>
                </a:solidFill>
                <a:latin typeface="Calibri" panose="020F0502020204030204" pitchFamily="34" charset="0"/>
              </a:defRPr>
            </a:lvl8pPr>
            <a:lvl9pPr marL="2673400" indent="-157259" eaLnBrk="0" fontAlgn="base" hangingPunct="0">
              <a:spcBef>
                <a:spcPct val="30000"/>
              </a:spcBef>
              <a:spcAft>
                <a:spcPct val="0"/>
              </a:spcAft>
              <a:defRPr sz="800">
                <a:solidFill>
                  <a:schemeClr val="tx1"/>
                </a:solidFill>
                <a:latin typeface="Calibri" panose="020F0502020204030204" pitchFamily="34" charset="0"/>
              </a:defRPr>
            </a:lvl9pPr>
          </a:lstStyle>
          <a:p>
            <a:pPr>
              <a:spcBef>
                <a:spcPct val="0"/>
              </a:spcBef>
            </a:pPr>
            <a:fld id="{94CEB055-E2C6-4F5B-AB0F-452A78938975}" type="slidenum">
              <a:rPr lang="fr-FR" altLang="fr-FR" smtClean="0"/>
              <a:pPr>
                <a:spcBef>
                  <a:spcPct val="0"/>
                </a:spcBef>
              </a:pPr>
              <a:t>18</a:t>
            </a:fld>
            <a:endParaRPr lang="fr-FR" altLang="fr-FR" smtClean="0"/>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smtClean="0"/>
          </a:p>
        </p:txBody>
      </p:sp>
    </p:spTree>
    <p:extLst>
      <p:ext uri="{BB962C8B-B14F-4D97-AF65-F5344CB8AC3E}">
        <p14:creationId xmlns:p14="http://schemas.microsoft.com/office/powerpoint/2010/main" val="1699681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65" indent="-285717">
              <a:spcBef>
                <a:spcPct val="30000"/>
              </a:spcBef>
              <a:defRPr sz="1200">
                <a:solidFill>
                  <a:schemeClr val="tx1"/>
                </a:solidFill>
                <a:latin typeface="Calibri" panose="020F0502020204030204" pitchFamily="34" charset="0"/>
              </a:defRPr>
            </a:lvl2pPr>
            <a:lvl3pPr marL="1142869" indent="-228574">
              <a:spcBef>
                <a:spcPct val="30000"/>
              </a:spcBef>
              <a:defRPr sz="1200">
                <a:solidFill>
                  <a:schemeClr val="tx1"/>
                </a:solidFill>
                <a:latin typeface="Calibri" panose="020F0502020204030204" pitchFamily="34" charset="0"/>
              </a:defRPr>
            </a:lvl3pPr>
            <a:lvl4pPr marL="1600017" indent="-228574">
              <a:spcBef>
                <a:spcPct val="30000"/>
              </a:spcBef>
              <a:defRPr sz="1200">
                <a:solidFill>
                  <a:schemeClr val="tx1"/>
                </a:solidFill>
                <a:latin typeface="Calibri" panose="020F0502020204030204" pitchFamily="34" charset="0"/>
              </a:defRPr>
            </a:lvl4pPr>
            <a:lvl5pPr marL="2057164" indent="-228574">
              <a:spcBef>
                <a:spcPct val="30000"/>
              </a:spcBef>
              <a:defRPr sz="1200">
                <a:solidFill>
                  <a:schemeClr val="tx1"/>
                </a:solidFill>
                <a:latin typeface="Calibri" panose="020F0502020204030204" pitchFamily="34" charset="0"/>
              </a:defRPr>
            </a:lvl5pPr>
            <a:lvl6pPr marL="2514312" indent="-228574" eaLnBrk="0" fontAlgn="base" hangingPunct="0">
              <a:spcBef>
                <a:spcPct val="30000"/>
              </a:spcBef>
              <a:spcAft>
                <a:spcPct val="0"/>
              </a:spcAft>
              <a:defRPr sz="1200">
                <a:solidFill>
                  <a:schemeClr val="tx1"/>
                </a:solidFill>
                <a:latin typeface="Calibri" panose="020F0502020204030204" pitchFamily="34" charset="0"/>
              </a:defRPr>
            </a:lvl6pPr>
            <a:lvl7pPr marL="2971460" indent="-228574" eaLnBrk="0" fontAlgn="base" hangingPunct="0">
              <a:spcBef>
                <a:spcPct val="30000"/>
              </a:spcBef>
              <a:spcAft>
                <a:spcPct val="0"/>
              </a:spcAft>
              <a:defRPr sz="1200">
                <a:solidFill>
                  <a:schemeClr val="tx1"/>
                </a:solidFill>
                <a:latin typeface="Calibri" panose="020F0502020204030204" pitchFamily="34" charset="0"/>
              </a:defRPr>
            </a:lvl7pPr>
            <a:lvl8pPr marL="3428607" indent="-228574" eaLnBrk="0" fontAlgn="base" hangingPunct="0">
              <a:spcBef>
                <a:spcPct val="30000"/>
              </a:spcBef>
              <a:spcAft>
                <a:spcPct val="0"/>
              </a:spcAft>
              <a:defRPr sz="1200">
                <a:solidFill>
                  <a:schemeClr val="tx1"/>
                </a:solidFill>
                <a:latin typeface="Calibri" panose="020F0502020204030204" pitchFamily="34" charset="0"/>
              </a:defRPr>
            </a:lvl8pPr>
            <a:lvl9pPr marL="3885755" indent="-22857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67E91C2-31BC-4C10-AB25-D5D61F884CFA}" type="slidenum">
              <a:rPr lang="fr-FR" altLang="fr-FR" smtClean="0"/>
              <a:pPr>
                <a:spcBef>
                  <a:spcPct val="0"/>
                </a:spcBef>
              </a:pPr>
              <a:t>19</a:t>
            </a:fld>
            <a:endParaRPr lang="fr-FR" altLang="fr-FR" smtClean="0"/>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smtClean="0"/>
          </a:p>
        </p:txBody>
      </p:sp>
    </p:spTree>
    <p:extLst>
      <p:ext uri="{BB962C8B-B14F-4D97-AF65-F5344CB8AC3E}">
        <p14:creationId xmlns:p14="http://schemas.microsoft.com/office/powerpoint/2010/main" val="378930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65" indent="-285717">
              <a:spcBef>
                <a:spcPct val="30000"/>
              </a:spcBef>
              <a:defRPr sz="1200">
                <a:solidFill>
                  <a:schemeClr val="tx1"/>
                </a:solidFill>
                <a:latin typeface="Calibri" panose="020F0502020204030204" pitchFamily="34" charset="0"/>
              </a:defRPr>
            </a:lvl2pPr>
            <a:lvl3pPr marL="1142869" indent="-228574">
              <a:spcBef>
                <a:spcPct val="30000"/>
              </a:spcBef>
              <a:defRPr sz="1200">
                <a:solidFill>
                  <a:schemeClr val="tx1"/>
                </a:solidFill>
                <a:latin typeface="Calibri" panose="020F0502020204030204" pitchFamily="34" charset="0"/>
              </a:defRPr>
            </a:lvl3pPr>
            <a:lvl4pPr marL="1600017" indent="-228574">
              <a:spcBef>
                <a:spcPct val="30000"/>
              </a:spcBef>
              <a:defRPr sz="1200">
                <a:solidFill>
                  <a:schemeClr val="tx1"/>
                </a:solidFill>
                <a:latin typeface="Calibri" panose="020F0502020204030204" pitchFamily="34" charset="0"/>
              </a:defRPr>
            </a:lvl4pPr>
            <a:lvl5pPr marL="2057164" indent="-228574">
              <a:spcBef>
                <a:spcPct val="30000"/>
              </a:spcBef>
              <a:defRPr sz="1200">
                <a:solidFill>
                  <a:schemeClr val="tx1"/>
                </a:solidFill>
                <a:latin typeface="Calibri" panose="020F0502020204030204" pitchFamily="34" charset="0"/>
              </a:defRPr>
            </a:lvl5pPr>
            <a:lvl6pPr marL="2514312" indent="-228574" eaLnBrk="0" fontAlgn="base" hangingPunct="0">
              <a:spcBef>
                <a:spcPct val="30000"/>
              </a:spcBef>
              <a:spcAft>
                <a:spcPct val="0"/>
              </a:spcAft>
              <a:defRPr sz="1200">
                <a:solidFill>
                  <a:schemeClr val="tx1"/>
                </a:solidFill>
                <a:latin typeface="Calibri" panose="020F0502020204030204" pitchFamily="34" charset="0"/>
              </a:defRPr>
            </a:lvl6pPr>
            <a:lvl7pPr marL="2971460" indent="-228574" eaLnBrk="0" fontAlgn="base" hangingPunct="0">
              <a:spcBef>
                <a:spcPct val="30000"/>
              </a:spcBef>
              <a:spcAft>
                <a:spcPct val="0"/>
              </a:spcAft>
              <a:defRPr sz="1200">
                <a:solidFill>
                  <a:schemeClr val="tx1"/>
                </a:solidFill>
                <a:latin typeface="Calibri" panose="020F0502020204030204" pitchFamily="34" charset="0"/>
              </a:defRPr>
            </a:lvl7pPr>
            <a:lvl8pPr marL="3428607" indent="-228574" eaLnBrk="0" fontAlgn="base" hangingPunct="0">
              <a:spcBef>
                <a:spcPct val="30000"/>
              </a:spcBef>
              <a:spcAft>
                <a:spcPct val="0"/>
              </a:spcAft>
              <a:defRPr sz="1200">
                <a:solidFill>
                  <a:schemeClr val="tx1"/>
                </a:solidFill>
                <a:latin typeface="Calibri" panose="020F0502020204030204" pitchFamily="34" charset="0"/>
              </a:defRPr>
            </a:lvl8pPr>
            <a:lvl9pPr marL="3885755" indent="-22857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942FE00-6E6D-42C1-AC4A-5B5DBF7A683C}" type="slidenum">
              <a:rPr lang="fr-FR" altLang="fr-FR" smtClean="0"/>
              <a:pPr>
                <a:spcBef>
                  <a:spcPct val="0"/>
                </a:spcBef>
              </a:pPr>
              <a:t>21</a:t>
            </a:fld>
            <a:endParaRPr lang="fr-FR" altLang="fr-FR" smtClean="0"/>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smtClean="0"/>
          </a:p>
        </p:txBody>
      </p:sp>
    </p:spTree>
    <p:extLst>
      <p:ext uri="{BB962C8B-B14F-4D97-AF65-F5344CB8AC3E}">
        <p14:creationId xmlns:p14="http://schemas.microsoft.com/office/powerpoint/2010/main" val="285862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65" indent="-285717">
              <a:spcBef>
                <a:spcPct val="30000"/>
              </a:spcBef>
              <a:defRPr sz="1200">
                <a:solidFill>
                  <a:schemeClr val="tx1"/>
                </a:solidFill>
                <a:latin typeface="Calibri" panose="020F0502020204030204" pitchFamily="34" charset="0"/>
              </a:defRPr>
            </a:lvl2pPr>
            <a:lvl3pPr marL="1142869" indent="-228574">
              <a:spcBef>
                <a:spcPct val="30000"/>
              </a:spcBef>
              <a:defRPr sz="1200">
                <a:solidFill>
                  <a:schemeClr val="tx1"/>
                </a:solidFill>
                <a:latin typeface="Calibri" panose="020F0502020204030204" pitchFamily="34" charset="0"/>
              </a:defRPr>
            </a:lvl3pPr>
            <a:lvl4pPr marL="1600017" indent="-228574">
              <a:spcBef>
                <a:spcPct val="30000"/>
              </a:spcBef>
              <a:defRPr sz="1200">
                <a:solidFill>
                  <a:schemeClr val="tx1"/>
                </a:solidFill>
                <a:latin typeface="Calibri" panose="020F0502020204030204" pitchFamily="34" charset="0"/>
              </a:defRPr>
            </a:lvl4pPr>
            <a:lvl5pPr marL="2057164" indent="-228574">
              <a:spcBef>
                <a:spcPct val="30000"/>
              </a:spcBef>
              <a:defRPr sz="1200">
                <a:solidFill>
                  <a:schemeClr val="tx1"/>
                </a:solidFill>
                <a:latin typeface="Calibri" panose="020F0502020204030204" pitchFamily="34" charset="0"/>
              </a:defRPr>
            </a:lvl5pPr>
            <a:lvl6pPr marL="2514312" indent="-228574" eaLnBrk="0" fontAlgn="base" hangingPunct="0">
              <a:spcBef>
                <a:spcPct val="30000"/>
              </a:spcBef>
              <a:spcAft>
                <a:spcPct val="0"/>
              </a:spcAft>
              <a:defRPr sz="1200">
                <a:solidFill>
                  <a:schemeClr val="tx1"/>
                </a:solidFill>
                <a:latin typeface="Calibri" panose="020F0502020204030204" pitchFamily="34" charset="0"/>
              </a:defRPr>
            </a:lvl6pPr>
            <a:lvl7pPr marL="2971460" indent="-228574" eaLnBrk="0" fontAlgn="base" hangingPunct="0">
              <a:spcBef>
                <a:spcPct val="30000"/>
              </a:spcBef>
              <a:spcAft>
                <a:spcPct val="0"/>
              </a:spcAft>
              <a:defRPr sz="1200">
                <a:solidFill>
                  <a:schemeClr val="tx1"/>
                </a:solidFill>
                <a:latin typeface="Calibri" panose="020F0502020204030204" pitchFamily="34" charset="0"/>
              </a:defRPr>
            </a:lvl7pPr>
            <a:lvl8pPr marL="3428607" indent="-228574" eaLnBrk="0" fontAlgn="base" hangingPunct="0">
              <a:spcBef>
                <a:spcPct val="30000"/>
              </a:spcBef>
              <a:spcAft>
                <a:spcPct val="0"/>
              </a:spcAft>
              <a:defRPr sz="1200">
                <a:solidFill>
                  <a:schemeClr val="tx1"/>
                </a:solidFill>
                <a:latin typeface="Calibri" panose="020F0502020204030204" pitchFamily="34" charset="0"/>
              </a:defRPr>
            </a:lvl8pPr>
            <a:lvl9pPr marL="3885755" indent="-22857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FF84F7F-02A8-4270-ABA3-929D5473D84D}" type="slidenum">
              <a:rPr lang="fr-FR" altLang="fr-FR" smtClean="0"/>
              <a:pPr>
                <a:spcBef>
                  <a:spcPct val="0"/>
                </a:spcBef>
              </a:pPr>
              <a:t>27</a:t>
            </a:fld>
            <a:endParaRPr lang="fr-FR" altLang="fr-FR" smtClean="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smtClean="0"/>
          </a:p>
        </p:txBody>
      </p:sp>
    </p:spTree>
    <p:extLst>
      <p:ext uri="{BB962C8B-B14F-4D97-AF65-F5344CB8AC3E}">
        <p14:creationId xmlns:p14="http://schemas.microsoft.com/office/powerpoint/2010/main" val="4735479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cxnSp>
        <p:nvCxnSpPr>
          <p:cNvPr id="4" name="Connecteur droit 3"/>
          <p:cNvCxnSpPr/>
          <p:nvPr userDrawn="1"/>
        </p:nvCxnSpPr>
        <p:spPr>
          <a:xfrm>
            <a:off x="152400" y="6308725"/>
            <a:ext cx="11895138"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userDrawn="1"/>
        </p:nvCxnSpPr>
        <p:spPr>
          <a:xfrm>
            <a:off x="0" y="1187450"/>
            <a:ext cx="61912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a:xfrm>
            <a:off x="609600" y="44624"/>
            <a:ext cx="10972800" cy="1143000"/>
          </a:xfrm>
          <a:ln>
            <a:noFill/>
          </a:ln>
        </p:spPr>
        <p:txBody>
          <a:bodyPr/>
          <a:lstStyle>
            <a:lvl1pPr algn="l">
              <a:defRPr sz="3200" b="0" u="none">
                <a:solidFill>
                  <a:srgbClr val="002060"/>
                </a:solidFill>
                <a:latin typeface="Helvetica" panose="020B0604020202020204" pitchFamily="34" charset="0"/>
                <a:cs typeface="Helvetica" panose="020B0604020202020204" pitchFamily="34" charset="0"/>
              </a:defRPr>
            </a:lvl1pPr>
          </a:lstStyle>
          <a:p>
            <a:r>
              <a:rPr lang="fr-FR" dirty="0" smtClean="0"/>
              <a:t>Modifiez le style du titre</a:t>
            </a:r>
            <a:endParaRPr lang="fr-FR" dirty="0"/>
          </a:p>
        </p:txBody>
      </p:sp>
      <p:sp>
        <p:nvSpPr>
          <p:cNvPr id="3" name="Espace réservé du contenu 2"/>
          <p:cNvSpPr>
            <a:spLocks noGrp="1"/>
          </p:cNvSpPr>
          <p:nvPr>
            <p:ph idx="1"/>
          </p:nvPr>
        </p:nvSpPr>
        <p:spPr>
          <a:xfrm>
            <a:off x="609600" y="1412777"/>
            <a:ext cx="10972800" cy="4713387"/>
          </a:xfrm>
        </p:spPr>
        <p:txBody>
          <a:bodyPr/>
          <a:lstStyle>
            <a:lvl1pPr>
              <a:defRPr sz="2400">
                <a:latin typeface="Helvetica" panose="020B0604020202020204" pitchFamily="34" charset="0"/>
                <a:cs typeface="Helvetica" panose="020B0604020202020204" pitchFamily="34" charset="0"/>
              </a:defRPr>
            </a:lvl1pPr>
            <a:lvl2pPr>
              <a:defRPr sz="2000">
                <a:latin typeface="Helvetica" panose="020B0604020202020204" pitchFamily="34" charset="0"/>
                <a:cs typeface="Helvetica" panose="020B0604020202020204" pitchFamily="34" charset="0"/>
              </a:defRPr>
            </a:lvl2pPr>
            <a:lvl3pPr>
              <a:defRPr sz="1800">
                <a:latin typeface="Helvetica" panose="020B0604020202020204" pitchFamily="34" charset="0"/>
                <a:cs typeface="Helvetica" panose="020B0604020202020204" pitchFamily="34" charset="0"/>
              </a:defRPr>
            </a:lvl3pPr>
            <a:lvl4pPr>
              <a:defRPr sz="1800">
                <a:latin typeface="Helvetica" panose="020B0604020202020204" pitchFamily="34" charset="0"/>
                <a:cs typeface="Helvetica" panose="020B0604020202020204" pitchFamily="34" charset="0"/>
              </a:defRPr>
            </a:lvl4pPr>
            <a:lvl5pPr>
              <a:defRPr sz="1800">
                <a:latin typeface="Helvetica" panose="020B0604020202020204" pitchFamily="34" charset="0"/>
                <a:cs typeface="Helvetica" panose="020B0604020202020204"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pied de page 4"/>
          <p:cNvSpPr>
            <a:spLocks noGrp="1"/>
          </p:cNvSpPr>
          <p:nvPr>
            <p:ph type="ftr" sz="quarter" idx="10"/>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1"/>
          </p:nvPr>
        </p:nvSpPr>
        <p:spPr>
          <a:xfrm>
            <a:off x="4656138" y="6381750"/>
            <a:ext cx="2844800" cy="365125"/>
          </a:xfrm>
        </p:spPr>
        <p:txBody>
          <a:bodyPr/>
          <a:lstStyle>
            <a:lvl1pPr>
              <a:defRPr/>
            </a:lvl1pPr>
          </a:lstStyle>
          <a:p>
            <a:pPr>
              <a:defRPr/>
            </a:pPr>
            <a:fld id="{4314A090-AFF1-4D49-8081-6E3A932AC751}" type="slidenum">
              <a:rPr lang="fr-FR"/>
              <a:pPr>
                <a:defRPr/>
              </a:pPr>
              <a:t>‹N°›</a:t>
            </a:fld>
            <a:endParaRPr lang="fr-FR"/>
          </a:p>
        </p:txBody>
      </p:sp>
    </p:spTree>
    <p:extLst>
      <p:ext uri="{BB962C8B-B14F-4D97-AF65-F5344CB8AC3E}">
        <p14:creationId xmlns:p14="http://schemas.microsoft.com/office/powerpoint/2010/main" val="2452573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7FFE7C4F-4F8C-4B76-A9C1-1605F3882CAA}" type="datetimeFigureOut">
              <a:rPr lang="fr-FR"/>
              <a:pPr>
                <a:defRPr/>
              </a:pPr>
              <a:t>18/11/2017</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F69295E7-2060-4F80-A62B-9B2D34F3EB60}" type="slidenum">
              <a:rPr lang="fr-FR"/>
              <a:pPr>
                <a:defRPr/>
              </a:pPr>
              <a:t>‹N°›</a:t>
            </a:fld>
            <a:endParaRPr lang="fr-FR"/>
          </a:p>
        </p:txBody>
      </p:sp>
    </p:spTree>
    <p:extLst>
      <p:ext uri="{BB962C8B-B14F-4D97-AF65-F5344CB8AC3E}">
        <p14:creationId xmlns:p14="http://schemas.microsoft.com/office/powerpoint/2010/main" val="2227167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BDE83814-C770-4FA0-980F-E51110CF0032}" type="datetimeFigureOut">
              <a:rPr lang="fr-FR"/>
              <a:pPr>
                <a:defRPr/>
              </a:pPr>
              <a:t>18/11/2017</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3DCB96A9-5D1C-4E75-8732-1143F0AAC91D}" type="slidenum">
              <a:rPr lang="fr-FR"/>
              <a:pPr>
                <a:defRPr/>
              </a:pPr>
              <a:t>‹N°›</a:t>
            </a:fld>
            <a:endParaRPr lang="fr-FR"/>
          </a:p>
        </p:txBody>
      </p:sp>
    </p:spTree>
    <p:extLst>
      <p:ext uri="{BB962C8B-B14F-4D97-AF65-F5344CB8AC3E}">
        <p14:creationId xmlns:p14="http://schemas.microsoft.com/office/powerpoint/2010/main" val="18471344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1A52747A-BC0D-46B4-8EB2-A2810AA77C33}" type="datetimeFigureOut">
              <a:rPr lang="fr-FR"/>
              <a:pPr>
                <a:defRPr/>
              </a:pPr>
              <a:t>18/11/2017</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0DE35BDF-D2ED-432C-B374-97318D96E898}" type="slidenum">
              <a:rPr lang="fr-FR"/>
              <a:pPr>
                <a:defRPr/>
              </a:pPr>
              <a:t>‹N°›</a:t>
            </a:fld>
            <a:endParaRPr lang="fr-FR"/>
          </a:p>
        </p:txBody>
      </p:sp>
    </p:spTree>
    <p:extLst>
      <p:ext uri="{BB962C8B-B14F-4D97-AF65-F5344CB8AC3E}">
        <p14:creationId xmlns:p14="http://schemas.microsoft.com/office/powerpoint/2010/main" val="3243225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smtClean="0"/>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18/11/2017</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3931678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5447893-CFA0-47B5-8532-5AC8D55D703D}" type="datetimeFigureOut">
              <a:rPr lang="fr-FR"/>
              <a:pPr>
                <a:defRPr/>
              </a:pPr>
              <a:t>18/11/2017</a:t>
            </a:fld>
            <a:endParaRPr lang="fr-FR"/>
          </a:p>
        </p:txBody>
      </p:sp>
      <p:sp>
        <p:nvSpPr>
          <p:cNvPr id="5" name="Espace réservé du numéro de diapositive 5"/>
          <p:cNvSpPr>
            <a:spLocks noGrp="1"/>
          </p:cNvSpPr>
          <p:nvPr>
            <p:ph type="sldNum" sz="quarter" idx="11"/>
          </p:nvPr>
        </p:nvSpPr>
        <p:spPr/>
        <p:txBody>
          <a:bodyPr/>
          <a:lstStyle>
            <a:lvl1pPr>
              <a:defRPr/>
            </a:lvl1pPr>
          </a:lstStyle>
          <a:p>
            <a:pPr>
              <a:defRPr/>
            </a:pPr>
            <a:fld id="{696A3CD7-886E-4FA6-8FC2-850E2A966DF6}" type="slidenum">
              <a:rPr lang="fr-FR"/>
              <a:pPr>
                <a:defRPr/>
              </a:pPr>
              <a:t>‹N°›</a:t>
            </a:fld>
            <a:endParaRPr lang="fr-FR"/>
          </a:p>
        </p:txBody>
      </p:sp>
    </p:spTree>
    <p:extLst>
      <p:ext uri="{BB962C8B-B14F-4D97-AF65-F5344CB8AC3E}">
        <p14:creationId xmlns:p14="http://schemas.microsoft.com/office/powerpoint/2010/main" val="938596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DF97B55E-785F-44C8-BB6C-C6E69D88713E}" type="datetimeFigureOut">
              <a:rPr lang="fr-FR"/>
              <a:pPr>
                <a:defRPr/>
              </a:pPr>
              <a:t>18/11/2017</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878F067A-88E9-4871-A8D8-F8F644B46BCC}" type="slidenum">
              <a:rPr lang="fr-FR"/>
              <a:pPr>
                <a:defRPr/>
              </a:pPr>
              <a:t>‹N°›</a:t>
            </a:fld>
            <a:endParaRPr lang="fr-FR"/>
          </a:p>
        </p:txBody>
      </p:sp>
    </p:spTree>
    <p:extLst>
      <p:ext uri="{BB962C8B-B14F-4D97-AF65-F5344CB8AC3E}">
        <p14:creationId xmlns:p14="http://schemas.microsoft.com/office/powerpoint/2010/main" val="1758874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128AC4C9-230F-4E77-B9E4-CC6A5F66A3E6}" type="datetimeFigureOut">
              <a:rPr lang="fr-FR"/>
              <a:pPr>
                <a:defRPr/>
              </a:pPr>
              <a:t>18/11/2017</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B0C8E127-EFF4-44C4-9723-71B84FB4F904}" type="slidenum">
              <a:rPr lang="fr-FR"/>
              <a:pPr>
                <a:defRPr/>
              </a:pPr>
              <a:t>‹N°›</a:t>
            </a:fld>
            <a:endParaRPr lang="fr-FR"/>
          </a:p>
        </p:txBody>
      </p:sp>
    </p:spTree>
    <p:extLst>
      <p:ext uri="{BB962C8B-B14F-4D97-AF65-F5344CB8AC3E}">
        <p14:creationId xmlns:p14="http://schemas.microsoft.com/office/powerpoint/2010/main" val="3282964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54F62022-F92A-46BE-B770-175C3A106A10}" type="datetimeFigureOut">
              <a:rPr lang="fr-FR"/>
              <a:pPr>
                <a:defRPr/>
              </a:pPr>
              <a:t>18/11/2017</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D0CD3046-38EA-470F-8399-34B1DDA66838}" type="slidenum">
              <a:rPr lang="fr-FR"/>
              <a:pPr>
                <a:defRPr/>
              </a:pPr>
              <a:t>‹N°›</a:t>
            </a:fld>
            <a:endParaRPr lang="fr-FR"/>
          </a:p>
        </p:txBody>
      </p:sp>
    </p:spTree>
    <p:extLst>
      <p:ext uri="{BB962C8B-B14F-4D97-AF65-F5344CB8AC3E}">
        <p14:creationId xmlns:p14="http://schemas.microsoft.com/office/powerpoint/2010/main" val="3269962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272A1B42-FE22-4FCF-9A57-A534C68A0BD0}" type="datetimeFigureOut">
              <a:rPr lang="fr-FR"/>
              <a:pPr>
                <a:defRPr/>
              </a:pPr>
              <a:t>18/11/2017</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C6AC8A65-8773-4D04-9978-5C5E9D8C1317}" type="slidenum">
              <a:rPr lang="fr-FR"/>
              <a:pPr>
                <a:defRPr/>
              </a:pPr>
              <a:t>‹N°›</a:t>
            </a:fld>
            <a:endParaRPr lang="fr-FR"/>
          </a:p>
        </p:txBody>
      </p:sp>
    </p:spTree>
    <p:extLst>
      <p:ext uri="{BB962C8B-B14F-4D97-AF65-F5344CB8AC3E}">
        <p14:creationId xmlns:p14="http://schemas.microsoft.com/office/powerpoint/2010/main" val="260063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41B73614-1878-4BDB-BE85-F2254E523EE0}" type="datetimeFigureOut">
              <a:rPr lang="fr-FR"/>
              <a:pPr>
                <a:defRPr/>
              </a:pPr>
              <a:t>18/11/2017</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76ADA322-1BC4-4F54-AEA2-D6A678520609}" type="slidenum">
              <a:rPr lang="fr-FR"/>
              <a:pPr>
                <a:defRPr/>
              </a:pPr>
              <a:t>‹N°›</a:t>
            </a:fld>
            <a:endParaRPr lang="fr-FR"/>
          </a:p>
        </p:txBody>
      </p:sp>
    </p:spTree>
    <p:extLst>
      <p:ext uri="{BB962C8B-B14F-4D97-AF65-F5344CB8AC3E}">
        <p14:creationId xmlns:p14="http://schemas.microsoft.com/office/powerpoint/2010/main" val="813493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C1D759B6-5D9F-4441-A6EC-DCA1870C72AD}" type="datetimeFigureOut">
              <a:rPr lang="fr-FR"/>
              <a:pPr>
                <a:defRPr/>
              </a:pPr>
              <a:t>18/11/2017</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8734FEC9-1185-4B47-830D-70CE4CC8A0A1}" type="slidenum">
              <a:rPr lang="fr-FR"/>
              <a:pPr>
                <a:defRPr/>
              </a:pPr>
              <a:t>‹N°›</a:t>
            </a:fld>
            <a:endParaRPr lang="fr-FR"/>
          </a:p>
        </p:txBody>
      </p:sp>
    </p:spTree>
    <p:extLst>
      <p:ext uri="{BB962C8B-B14F-4D97-AF65-F5344CB8AC3E}">
        <p14:creationId xmlns:p14="http://schemas.microsoft.com/office/powerpoint/2010/main" val="726845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smtClean="0"/>
              <a:t>Modifiez le style du titre</a:t>
            </a:r>
          </a:p>
        </p:txBody>
      </p:sp>
      <p:sp>
        <p:nvSpPr>
          <p:cNvPr id="1027" name="Espace réservé du texte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smtClean="0"/>
              <a:t>Modifiez les styles du texte du masque</a:t>
            </a:r>
          </a:p>
          <a:p>
            <a:pPr lvl="1"/>
            <a:r>
              <a:rPr lang="fr-FR" altLang="fr-FR" smtClean="0"/>
              <a:t>Deuxième niveau</a:t>
            </a:r>
          </a:p>
          <a:p>
            <a:pPr lvl="2"/>
            <a:r>
              <a:rPr lang="fr-FR" altLang="fr-FR" smtClean="0"/>
              <a:t>Troisième niveau</a:t>
            </a:r>
          </a:p>
          <a:p>
            <a:pPr lvl="3"/>
            <a:r>
              <a:rPr lang="fr-FR" altLang="fr-FR" smtClean="0"/>
              <a:t>Quatrième niveau</a:t>
            </a:r>
          </a:p>
          <a:p>
            <a:pPr lvl="4"/>
            <a:r>
              <a:rPr lang="fr-FR" altLang="fr-FR" smtClean="0"/>
              <a:t>Cinquième niveau</a:t>
            </a:r>
          </a:p>
        </p:txBody>
      </p:sp>
      <p:sp>
        <p:nvSpPr>
          <p:cNvPr id="4" name="Espace réservé de la date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C5AE0BE-CB12-4338-A305-765E453D820A}" type="datetimeFigureOut">
              <a:rPr lang="fr-FR"/>
              <a:pPr>
                <a:defRPr/>
              </a:pPr>
              <a:t>18/11/2017</a:t>
            </a:fld>
            <a:endParaRPr lang="fr-FR"/>
          </a:p>
        </p:txBody>
      </p:sp>
      <p:sp>
        <p:nvSpPr>
          <p:cNvPr id="5" name="Espace réservé du pied de page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fr-FR"/>
          </a:p>
        </p:txBody>
      </p:sp>
      <p:sp>
        <p:nvSpPr>
          <p:cNvPr id="6" name="Espace réservé du numéro de diapositive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203C662-D2CD-4A1D-810A-6E65E0B7FD61}" type="slidenum">
              <a:rPr lang="fr-FR"/>
              <a:pPr>
                <a:defRPr/>
              </a:pPr>
              <a:t>‹N°›</a:t>
            </a:fld>
            <a:endParaRPr lang="fr-FR"/>
          </a:p>
        </p:txBody>
      </p:sp>
      <p:pic>
        <p:nvPicPr>
          <p:cNvPr id="1031" name="Picture 8" descr="fond.jpg"/>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Connecteur droit 13"/>
          <p:cNvCxnSpPr/>
          <p:nvPr userDrawn="1"/>
        </p:nvCxnSpPr>
        <p:spPr>
          <a:xfrm>
            <a:off x="152400" y="6308725"/>
            <a:ext cx="11895138"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033" name="Picture 4" descr="C:\Users\Antoine Jubert\Documents\PRES LNB\logo LNB.jpg"/>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152400" y="6296025"/>
            <a:ext cx="658813"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Résultat de recherche d'images pour &quot;logo gamm vert&quot;"/>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11222206" y="6340443"/>
            <a:ext cx="825332" cy="550221"/>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4252" r:id="rId1"/>
    <p:sldLayoutId id="2147484242" r:id="rId2"/>
    <p:sldLayoutId id="2147484253" r:id="rId3"/>
    <p:sldLayoutId id="2147484243" r:id="rId4"/>
    <p:sldLayoutId id="2147484244" r:id="rId5"/>
    <p:sldLayoutId id="2147484245" r:id="rId6"/>
    <p:sldLayoutId id="2147484246" r:id="rId7"/>
    <p:sldLayoutId id="2147484247" r:id="rId8"/>
    <p:sldLayoutId id="2147484248" r:id="rId9"/>
    <p:sldLayoutId id="2147484249" r:id="rId10"/>
    <p:sldLayoutId id="2147484250" r:id="rId11"/>
    <p:sldLayoutId id="2147484251" r:id="rId12"/>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png"/><Relationship Id="rId1" Type="http://schemas.openxmlformats.org/officeDocument/2006/relationships/slideLayout" Target="../slideLayouts/slideLayout1.xml"/><Relationship Id="rId5" Type="http://schemas.openxmlformats.org/officeDocument/2006/relationships/image" Target="../media/image121.png"/><Relationship Id="rId4" Type="http://schemas.openxmlformats.org/officeDocument/2006/relationships/image" Target="../media/image120.jpe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3.png"/><Relationship Id="rId1" Type="http://schemas.openxmlformats.org/officeDocument/2006/relationships/slideLayout" Target="../slideLayouts/slideLayout1.xml"/><Relationship Id="rId5" Type="http://schemas.openxmlformats.org/officeDocument/2006/relationships/image" Target="../media/image135.png"/><Relationship Id="rId4" Type="http://schemas.openxmlformats.org/officeDocument/2006/relationships/image" Target="../media/image134.png"/></Relationships>
</file>

<file path=ppt/slides/_rels/slide18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8" Type="http://schemas.openxmlformats.org/officeDocument/2006/relationships/image" Target="../media/image137.png"/><Relationship Id="rId3" Type="http://schemas.microsoft.com/office/2007/relationships/media" Target="../media/media2.mp3"/><Relationship Id="rId7" Type="http://schemas.microsoft.com/office/2007/relationships/hdphoto" Target="../media/hdphoto2.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36.png"/><Relationship Id="rId5" Type="http://schemas.openxmlformats.org/officeDocument/2006/relationships/slideLayout" Target="../slideLayouts/slideLayout2.xml"/><Relationship Id="rId4" Type="http://schemas.openxmlformats.org/officeDocument/2006/relationships/audio" Target="../media/media2.mp3"/></Relationships>
</file>

<file path=ppt/slides/_rels/slide187.xml.rels><?xml version="1.0" encoding="UTF-8" standalone="yes"?>
<Relationships xmlns="http://schemas.openxmlformats.org/package/2006/relationships"><Relationship Id="rId8" Type="http://schemas.openxmlformats.org/officeDocument/2006/relationships/image" Target="../media/image137.png"/><Relationship Id="rId3" Type="http://schemas.microsoft.com/office/2007/relationships/media" Target="../media/media2.mp3"/><Relationship Id="rId7" Type="http://schemas.microsoft.com/office/2007/relationships/hdphoto" Target="../media/hdphoto2.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36.png"/><Relationship Id="rId5" Type="http://schemas.openxmlformats.org/officeDocument/2006/relationships/slideLayout" Target="../slideLayouts/slideLayout2.xml"/><Relationship Id="rId4" Type="http://schemas.openxmlformats.org/officeDocument/2006/relationships/audio" Target="../media/media2.mp3"/></Relationships>
</file>

<file path=ppt/slides/_rels/slide188.xml.rels><?xml version="1.0" encoding="UTF-8" standalone="yes"?>
<Relationships xmlns="http://schemas.openxmlformats.org/package/2006/relationships"><Relationship Id="rId8" Type="http://schemas.openxmlformats.org/officeDocument/2006/relationships/image" Target="../media/image137.png"/><Relationship Id="rId3" Type="http://schemas.microsoft.com/office/2007/relationships/media" Target="../media/media4.mp3"/><Relationship Id="rId7" Type="http://schemas.microsoft.com/office/2007/relationships/hdphoto" Target="../media/hdphoto2.wdp"/><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36.png"/><Relationship Id="rId5" Type="http://schemas.openxmlformats.org/officeDocument/2006/relationships/slideLayout" Target="../slideLayouts/slideLayout2.xml"/><Relationship Id="rId4" Type="http://schemas.openxmlformats.org/officeDocument/2006/relationships/audio" Target="../media/media4.mp3"/></Relationships>
</file>

<file path=ppt/slides/_rels/slide18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image" Target="../media/image140.jpg"/><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2" Type="http://schemas.openxmlformats.org/officeDocument/2006/relationships/image" Target="../media/image141.jpg"/><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8" Type="http://schemas.openxmlformats.org/officeDocument/2006/relationships/image" Target="../media/image151.jpeg"/><Relationship Id="rId3" Type="http://schemas.openxmlformats.org/officeDocument/2006/relationships/image" Target="../media/image146.png"/><Relationship Id="rId7" Type="http://schemas.openxmlformats.org/officeDocument/2006/relationships/image" Target="../media/image150.png"/><Relationship Id="rId2" Type="http://schemas.openxmlformats.org/officeDocument/2006/relationships/image" Target="../media/image145.jpeg"/><Relationship Id="rId1" Type="http://schemas.openxmlformats.org/officeDocument/2006/relationships/slideLayout" Target="../slideLayouts/slideLayout1.xml"/><Relationship Id="rId6" Type="http://schemas.openxmlformats.org/officeDocument/2006/relationships/image" Target="../media/image149.jpeg"/><Relationship Id="rId5" Type="http://schemas.openxmlformats.org/officeDocument/2006/relationships/image" Target="../media/image148.jpeg"/><Relationship Id="rId4" Type="http://schemas.openxmlformats.org/officeDocument/2006/relationships/image" Target="../media/image147.jpeg"/><Relationship Id="rId9" Type="http://schemas.openxmlformats.org/officeDocument/2006/relationships/image" Target="../media/image152.png"/></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2" Type="http://schemas.openxmlformats.org/officeDocument/2006/relationships/image" Target="../media/image154.jpg"/><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2" Type="http://schemas.openxmlformats.org/officeDocument/2006/relationships/image" Target="../media/image156.jpg"/><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7.png"/><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7.png"/><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57.png"/><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3.png"/></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7.png"/><Relationship Id="rId18" Type="http://schemas.openxmlformats.org/officeDocument/2006/relationships/image" Target="../media/image32.png"/><Relationship Id="rId26" Type="http://schemas.openxmlformats.org/officeDocument/2006/relationships/image" Target="../media/image40.jpeg"/><Relationship Id="rId3" Type="http://schemas.openxmlformats.org/officeDocument/2006/relationships/image" Target="../media/image17.png"/><Relationship Id="rId21" Type="http://schemas.openxmlformats.org/officeDocument/2006/relationships/image" Target="../media/image35.png"/><Relationship Id="rId7" Type="http://schemas.openxmlformats.org/officeDocument/2006/relationships/image" Target="../media/image21.jpeg"/><Relationship Id="rId12" Type="http://schemas.openxmlformats.org/officeDocument/2006/relationships/image" Target="../media/image26.png"/><Relationship Id="rId17" Type="http://schemas.openxmlformats.org/officeDocument/2006/relationships/image" Target="../media/image31.png"/><Relationship Id="rId25" Type="http://schemas.openxmlformats.org/officeDocument/2006/relationships/image" Target="../media/image39.jpeg"/><Relationship Id="rId2" Type="http://schemas.openxmlformats.org/officeDocument/2006/relationships/image" Target="../media/image16.jpeg"/><Relationship Id="rId16" Type="http://schemas.openxmlformats.org/officeDocument/2006/relationships/image" Target="../media/image30.jpeg"/><Relationship Id="rId20"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5.png"/><Relationship Id="rId24" Type="http://schemas.openxmlformats.org/officeDocument/2006/relationships/image" Target="../media/image38.png"/><Relationship Id="rId5" Type="http://schemas.openxmlformats.org/officeDocument/2006/relationships/image" Target="../media/image19.jpeg"/><Relationship Id="rId15" Type="http://schemas.openxmlformats.org/officeDocument/2006/relationships/image" Target="../media/image29.png"/><Relationship Id="rId23" Type="http://schemas.openxmlformats.org/officeDocument/2006/relationships/image" Target="../media/image37.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jpeg"/><Relationship Id="rId9" Type="http://schemas.openxmlformats.org/officeDocument/2006/relationships/image" Target="../media/image23.jpeg"/><Relationship Id="rId14" Type="http://schemas.openxmlformats.org/officeDocument/2006/relationships/image" Target="../media/image28.jpeg"/><Relationship Id="rId22" Type="http://schemas.openxmlformats.org/officeDocument/2006/relationships/image" Target="../media/image36.png"/><Relationship Id="rId27" Type="http://schemas.openxmlformats.org/officeDocument/2006/relationships/image" Target="../media/image41.png"/></Relationships>
</file>

<file path=ppt/slides/_rels/slide80.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Résultat de recherche d'images pour &quot;logo gamm vert&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23592" y="1929968"/>
            <a:ext cx="2952328" cy="221424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Image 3"/>
          <p:cNvPicPr/>
          <p:nvPr/>
        </p:nvPicPr>
        <p:blipFill>
          <a:blip r:embed="rId3"/>
          <a:srcRect/>
          <a:stretch>
            <a:fillRect/>
          </a:stretch>
        </p:blipFill>
        <p:spPr bwMode="auto">
          <a:xfrm>
            <a:off x="6384032" y="2564904"/>
            <a:ext cx="2952328" cy="11521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Jardinage, activité gratifiante &amp; responsable</a:t>
            </a:r>
            <a:endParaRPr lang="fr-FR" dirty="0"/>
          </a:p>
        </p:txBody>
      </p:sp>
      <p:sp>
        <p:nvSpPr>
          <p:cNvPr id="5" name="Espace réservé du contenu 4"/>
          <p:cNvSpPr>
            <a:spLocks noGrp="1"/>
          </p:cNvSpPr>
          <p:nvPr>
            <p:ph idx="1"/>
          </p:nvPr>
        </p:nvSpPr>
        <p:spPr>
          <a:xfrm>
            <a:off x="609600" y="1340768"/>
            <a:ext cx="10972800" cy="2481140"/>
          </a:xfrm>
        </p:spPr>
        <p:txBody>
          <a:bodyPr/>
          <a:lstStyle/>
          <a:p>
            <a:pPr marL="0" indent="0">
              <a:buNone/>
            </a:pPr>
            <a:r>
              <a:rPr lang="fr-FR" sz="2000" b="1" dirty="0" smtClean="0"/>
              <a:t>&gt; Le jardinage, c’est beaucoup plus que le jardinage…</a:t>
            </a:r>
            <a:r>
              <a:rPr lang="fr-FR" sz="2000" dirty="0" smtClean="0"/>
              <a:t/>
            </a:r>
            <a:br>
              <a:rPr lang="fr-FR" sz="2000" dirty="0" smtClean="0"/>
            </a:br>
            <a:r>
              <a:rPr lang="fr-FR" sz="2000" dirty="0" smtClean="0"/>
              <a:t>2 dimensions </a:t>
            </a:r>
            <a:r>
              <a:rPr lang="fr-FR" sz="2000" dirty="0"/>
              <a:t>qualitatives fortes </a:t>
            </a:r>
            <a:r>
              <a:rPr lang="fr-FR" sz="2000" dirty="0" smtClean="0"/>
              <a:t> : </a:t>
            </a:r>
            <a:endParaRPr lang="fr-FR" sz="2000" dirty="0"/>
          </a:p>
          <a:p>
            <a:pPr marL="0" lvl="0" indent="0">
              <a:buNone/>
            </a:pPr>
            <a:r>
              <a:rPr lang="fr-FR" sz="2000" b="1" dirty="0" smtClean="0"/>
              <a:t>	- Le </a:t>
            </a:r>
            <a:r>
              <a:rPr lang="fr-FR" sz="2000" b="1" i="1" dirty="0"/>
              <a:t>don</a:t>
            </a:r>
            <a:r>
              <a:rPr lang="fr-FR" sz="2000" b="1" dirty="0"/>
              <a:t> </a:t>
            </a:r>
            <a:r>
              <a:rPr lang="fr-FR" sz="2000" dirty="0"/>
              <a:t>(donner de soi aux autres, à sa famille, à ses amis, à </a:t>
            </a:r>
            <a:r>
              <a:rPr lang="fr-FR" sz="2000" dirty="0" smtClean="0"/>
              <a:t>ceux qu'on </a:t>
            </a:r>
            <a:r>
              <a:rPr lang="fr-FR" sz="2000" dirty="0" smtClean="0"/>
              <a:t>aime</a:t>
            </a:r>
            <a:r>
              <a:rPr lang="fr-FR" sz="2000" dirty="0"/>
              <a:t>) </a:t>
            </a:r>
            <a:r>
              <a:rPr lang="fr-FR" sz="2000" dirty="0" smtClean="0"/>
              <a:t>	qui </a:t>
            </a:r>
            <a:r>
              <a:rPr lang="fr-FR" sz="2000" dirty="0" smtClean="0"/>
              <a:t>	engendre </a:t>
            </a:r>
            <a:r>
              <a:rPr lang="fr-FR" sz="2000" dirty="0"/>
              <a:t>la fierté de celui qui en est l’auteur. </a:t>
            </a:r>
          </a:p>
          <a:p>
            <a:pPr marL="0" lvl="0" indent="0">
              <a:buNone/>
            </a:pPr>
            <a:r>
              <a:rPr lang="fr-FR" sz="2000" dirty="0" smtClean="0"/>
              <a:t>	</a:t>
            </a:r>
            <a:r>
              <a:rPr lang="fr-FR" sz="2000" b="1" dirty="0" smtClean="0"/>
              <a:t>- Le </a:t>
            </a:r>
            <a:r>
              <a:rPr lang="fr-FR" sz="2000" b="1" i="1" dirty="0"/>
              <a:t>ressourcement </a:t>
            </a:r>
            <a:r>
              <a:rPr lang="fr-FR" sz="2000" dirty="0"/>
              <a:t>(se découvrir, penser à soi, l’évasion mentale</a:t>
            </a:r>
            <a:r>
              <a:rPr lang="fr-FR" sz="2000" dirty="0" smtClean="0"/>
              <a:t>).</a:t>
            </a:r>
          </a:p>
          <a:p>
            <a:pPr marL="0" lvl="0" indent="0">
              <a:buNone/>
            </a:pPr>
            <a:endParaRPr lang="fr-FR" sz="2000" dirty="0" smtClean="0"/>
          </a:p>
          <a:p>
            <a:pPr marL="0" indent="0">
              <a:buNone/>
            </a:pPr>
            <a:r>
              <a:rPr lang="fr-FR" sz="2000" dirty="0"/>
              <a:t>&gt; </a:t>
            </a:r>
            <a:r>
              <a:rPr lang="fr-FR" sz="2000" b="1" dirty="0"/>
              <a:t>Le </a:t>
            </a:r>
            <a:r>
              <a:rPr lang="fr-FR" sz="2000" b="1" dirty="0" smtClean="0"/>
              <a:t>jardin </a:t>
            </a:r>
            <a:r>
              <a:rPr lang="fr-FR" sz="2000" b="1" dirty="0"/>
              <a:t>exprime le bonheur dans le respect de la nature </a:t>
            </a:r>
            <a:endParaRPr lang="fr-FR" sz="2000" dirty="0"/>
          </a:p>
          <a:p>
            <a:pPr marL="0" indent="0">
              <a:buNone/>
            </a:pPr>
            <a:r>
              <a:rPr lang="fr-FR" sz="2000" dirty="0"/>
              <a:t>Le jardin exprime de façon tangible </a:t>
            </a:r>
            <a:r>
              <a:rPr lang="fr-FR" sz="2000" b="1" dirty="0"/>
              <a:t>l’aspiration de retour à la nature ou au terroir</a:t>
            </a:r>
            <a:r>
              <a:rPr lang="fr-FR" sz="2000" dirty="0"/>
              <a:t>. Dans les nouvelles zones péri-urbaines, il  permet de conserver ‘son morceau de nature’. </a:t>
            </a:r>
          </a:p>
          <a:p>
            <a:pPr marL="0" indent="0">
              <a:buNone/>
            </a:pPr>
            <a:r>
              <a:rPr lang="fr-FR" sz="2000" dirty="0"/>
              <a:t>Ce bonheur est également collectif parce que les consommateurs cherchent de plus en plus à </a:t>
            </a:r>
            <a:r>
              <a:rPr lang="fr-FR" sz="2000" b="1" dirty="0"/>
              <a:t>respecter l’équilibre écologique</a:t>
            </a:r>
            <a:r>
              <a:rPr lang="fr-FR" sz="2000" dirty="0"/>
              <a:t>, à utiliser des </a:t>
            </a:r>
            <a:r>
              <a:rPr lang="fr-FR" sz="2000" b="1" dirty="0"/>
              <a:t>produits respectant l’environnement et la santé</a:t>
            </a:r>
            <a:r>
              <a:rPr lang="fr-FR" sz="2000" dirty="0"/>
              <a:t>. Il s’agit d’une tendance lourde qui s’affirme au fil des ans.</a:t>
            </a:r>
          </a:p>
          <a:p>
            <a:pPr marL="0" lvl="0" indent="0">
              <a:buNone/>
            </a:pPr>
            <a:endParaRPr lang="fr-FR" sz="2000" dirty="0"/>
          </a:p>
          <a:p>
            <a:pPr marL="0" indent="0">
              <a:buNone/>
            </a:pPr>
            <a:r>
              <a:rPr lang="fr-FR" dirty="0" smtClean="0"/>
              <a:t> </a:t>
            </a:r>
            <a:endParaRPr lang="fr-FR" dirty="0"/>
          </a:p>
        </p:txBody>
      </p:sp>
    </p:spTree>
    <p:extLst>
      <p:ext uri="{BB962C8B-B14F-4D97-AF65-F5344CB8AC3E}">
        <p14:creationId xmlns:p14="http://schemas.microsoft.com/office/powerpoint/2010/main" val="67355756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587845" y="-1559787"/>
            <a:ext cx="7040023" cy="9960818"/>
          </a:xfrm>
          <a:prstGeom prst="rect">
            <a:avLst/>
          </a:prstGeom>
        </p:spPr>
      </p:pic>
    </p:spTree>
    <p:extLst>
      <p:ext uri="{BB962C8B-B14F-4D97-AF65-F5344CB8AC3E}">
        <p14:creationId xmlns:p14="http://schemas.microsoft.com/office/powerpoint/2010/main" val="12354539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8068344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55094715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24999294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4254983" y="3198167"/>
            <a:ext cx="3358805" cy="461665"/>
          </a:xfrm>
          <a:prstGeom prst="rect">
            <a:avLst/>
          </a:prstGeom>
          <a:noFill/>
        </p:spPr>
        <p:txBody>
          <a:bodyPr wrap="none" rtlCol="0">
            <a:spAutoFit/>
          </a:bodyPr>
          <a:lstStyle/>
          <a:p>
            <a:r>
              <a:rPr lang="fr-FR" sz="2400" dirty="0" smtClean="0">
                <a:solidFill>
                  <a:schemeClr val="bg1"/>
                </a:solidFill>
              </a:rPr>
              <a:t>Opération ‘Foire aux vins’</a:t>
            </a:r>
            <a:endParaRPr lang="fr-FR" sz="2400" dirty="0">
              <a:solidFill>
                <a:schemeClr val="bg1"/>
              </a:solidFill>
            </a:endParaRPr>
          </a:p>
        </p:txBody>
      </p:sp>
    </p:spTree>
    <p:extLst>
      <p:ext uri="{BB962C8B-B14F-4D97-AF65-F5344CB8AC3E}">
        <p14:creationId xmlns:p14="http://schemas.microsoft.com/office/powerpoint/2010/main" val="121389772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80143718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6768756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403494" y="-1591460"/>
            <a:ext cx="7192702" cy="10176842"/>
          </a:xfrm>
          <a:prstGeom prst="rect">
            <a:avLst/>
          </a:prstGeom>
        </p:spPr>
      </p:pic>
    </p:spTree>
    <p:extLst>
      <p:ext uri="{BB962C8B-B14F-4D97-AF65-F5344CB8AC3E}">
        <p14:creationId xmlns:p14="http://schemas.microsoft.com/office/powerpoint/2010/main" val="55582043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91084130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8577367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Evolution des consommateurs</a:t>
            </a:r>
            <a:endParaRPr lang="fr-FR" dirty="0"/>
          </a:p>
        </p:txBody>
      </p:sp>
      <p:sp>
        <p:nvSpPr>
          <p:cNvPr id="5" name="Espace réservé du contenu 4"/>
          <p:cNvSpPr>
            <a:spLocks noGrp="1"/>
          </p:cNvSpPr>
          <p:nvPr>
            <p:ph idx="1"/>
          </p:nvPr>
        </p:nvSpPr>
        <p:spPr>
          <a:xfrm>
            <a:off x="609600" y="3543514"/>
            <a:ext cx="10972800" cy="2481140"/>
          </a:xfrm>
        </p:spPr>
        <p:txBody>
          <a:bodyPr/>
          <a:lstStyle/>
          <a:p>
            <a:pPr marL="0" indent="0">
              <a:buNone/>
            </a:pPr>
            <a:r>
              <a:rPr lang="fr-FR" dirty="0" smtClean="0"/>
              <a:t>Les performances des distributeurs ne dépendent plus seulement </a:t>
            </a:r>
            <a:br>
              <a:rPr lang="fr-FR" dirty="0" smtClean="0"/>
            </a:br>
            <a:r>
              <a:rPr lang="fr-FR" dirty="0" smtClean="0"/>
              <a:t>d’une </a:t>
            </a:r>
            <a:r>
              <a:rPr lang="fr-FR" b="1" dirty="0" smtClean="0"/>
              <a:t>stratégie prix/promo efficace </a:t>
            </a:r>
            <a:r>
              <a:rPr lang="fr-FR" dirty="0" smtClean="0"/>
              <a:t>mais aussi d’une nouvelle expression de l’offre autour du </a:t>
            </a:r>
            <a:r>
              <a:rPr lang="fr-FR" b="1" dirty="0" smtClean="0"/>
              <a:t>« mieux acheter / mieux manger ».</a:t>
            </a:r>
          </a:p>
          <a:p>
            <a:pPr marL="0" indent="0">
              <a:buNone/>
            </a:pPr>
            <a:r>
              <a:rPr lang="fr-FR" dirty="0" smtClean="0"/>
              <a:t>L’accessibilité prix restera </a:t>
            </a:r>
            <a:r>
              <a:rPr lang="fr-FR" dirty="0" smtClean="0"/>
              <a:t>un critère clé </a:t>
            </a:r>
            <a:r>
              <a:rPr lang="fr-FR" dirty="0" smtClean="0"/>
              <a:t>pour être présent dans leur champs de choix.</a:t>
            </a:r>
            <a:endParaRPr lang="fr-FR" dirty="0"/>
          </a:p>
        </p:txBody>
      </p:sp>
      <p:sp>
        <p:nvSpPr>
          <p:cNvPr id="7" name="Rectangle 6"/>
          <p:cNvSpPr/>
          <p:nvPr/>
        </p:nvSpPr>
        <p:spPr>
          <a:xfrm>
            <a:off x="2027547" y="1362449"/>
            <a:ext cx="8136904" cy="1077218"/>
          </a:xfrm>
          <a:prstGeom prst="rect">
            <a:avLst/>
          </a:prstGeom>
        </p:spPr>
        <p:txBody>
          <a:bodyPr wrap="square">
            <a:spAutoFit/>
          </a:bodyPr>
          <a:lstStyle/>
          <a:p>
            <a:pPr algn="ctr"/>
            <a:r>
              <a:rPr lang="fr-FR" sz="3200" dirty="0">
                <a:latin typeface="Helvetica" pitchFamily="34" charset="0"/>
              </a:rPr>
              <a:t>Un consommateur impliqué à la recherche du « mieux </a:t>
            </a:r>
            <a:r>
              <a:rPr lang="fr-FR" sz="3200" dirty="0" smtClean="0">
                <a:latin typeface="Helvetica" pitchFamily="34" charset="0"/>
              </a:rPr>
              <a:t>consommer </a:t>
            </a:r>
            <a:r>
              <a:rPr lang="fr-FR" sz="3200" dirty="0">
                <a:latin typeface="Helvetica" pitchFamily="34" charset="0"/>
              </a:rPr>
              <a:t>» au juste prix</a:t>
            </a:r>
          </a:p>
        </p:txBody>
      </p:sp>
      <p:sp>
        <p:nvSpPr>
          <p:cNvPr id="8" name="Triangle isocèle 7"/>
          <p:cNvSpPr/>
          <p:nvPr/>
        </p:nvSpPr>
        <p:spPr>
          <a:xfrm flipV="1">
            <a:off x="4034867" y="2730744"/>
            <a:ext cx="4122265" cy="566936"/>
          </a:xfrm>
          <a:prstGeom prst="triangle">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0861691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0545281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3647728" y="3198167"/>
            <a:ext cx="4384918" cy="461665"/>
          </a:xfrm>
          <a:prstGeom prst="rect">
            <a:avLst/>
          </a:prstGeom>
          <a:noFill/>
        </p:spPr>
        <p:txBody>
          <a:bodyPr wrap="none" rtlCol="0">
            <a:spAutoFit/>
          </a:bodyPr>
          <a:lstStyle/>
          <a:p>
            <a:r>
              <a:rPr lang="fr-FR" sz="2400" dirty="0" smtClean="0">
                <a:solidFill>
                  <a:schemeClr val="bg1"/>
                </a:solidFill>
              </a:rPr>
              <a:t>Opération temps fort propriétaire</a:t>
            </a:r>
            <a:endParaRPr lang="fr-FR" sz="2400" dirty="0">
              <a:solidFill>
                <a:schemeClr val="bg1"/>
              </a:solidFill>
            </a:endParaRPr>
          </a:p>
        </p:txBody>
      </p:sp>
    </p:spTree>
    <p:extLst>
      <p:ext uri="{BB962C8B-B14F-4D97-AF65-F5344CB8AC3E}">
        <p14:creationId xmlns:p14="http://schemas.microsoft.com/office/powerpoint/2010/main" val="327196804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425246160"/>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1219400424"/>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087142047"/>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564132" y="-1543030"/>
            <a:ext cx="7040024" cy="9960820"/>
          </a:xfrm>
          <a:prstGeom prst="rect">
            <a:avLst/>
          </a:prstGeom>
        </p:spPr>
      </p:pic>
    </p:spTree>
    <p:extLst>
      <p:ext uri="{BB962C8B-B14F-4D97-AF65-F5344CB8AC3E}">
        <p14:creationId xmlns:p14="http://schemas.microsoft.com/office/powerpoint/2010/main" val="3032535988"/>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4352852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44985283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62029112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63026" y="-1399510"/>
            <a:ext cx="6838846" cy="9676178"/>
          </a:xfrm>
          <a:prstGeom prst="rect">
            <a:avLst/>
          </a:prstGeom>
        </p:spPr>
      </p:pic>
    </p:spTree>
    <p:extLst>
      <p:ext uri="{BB962C8B-B14F-4D97-AF65-F5344CB8AC3E}">
        <p14:creationId xmlns:p14="http://schemas.microsoft.com/office/powerpoint/2010/main" val="13790118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44601" y="423814"/>
            <a:ext cx="8734425" cy="369332"/>
          </a:xfrm>
        </p:spPr>
        <p:txBody>
          <a:bodyPr/>
          <a:lstStyle/>
          <a:p>
            <a:r>
              <a:rPr lang="fr-FR" dirty="0"/>
              <a:t>Les 4 dimensions du </a:t>
            </a:r>
            <a:r>
              <a:rPr lang="fr-FR" dirty="0" smtClean="0"/>
              <a:t>« bien consommer»</a:t>
            </a:r>
            <a:endParaRPr lang="fr-FR" dirty="0"/>
          </a:p>
        </p:txBody>
      </p:sp>
      <p:cxnSp>
        <p:nvCxnSpPr>
          <p:cNvPr id="15" name="Connecteur droit avec flèche 14"/>
          <p:cNvCxnSpPr/>
          <p:nvPr/>
        </p:nvCxnSpPr>
        <p:spPr>
          <a:xfrm>
            <a:off x="3038038" y="3639167"/>
            <a:ext cx="6059024" cy="0"/>
          </a:xfrm>
          <a:prstGeom prst="straightConnector1">
            <a:avLst/>
          </a:prstGeom>
          <a:ln>
            <a:solidFill>
              <a:schemeClr val="tx1">
                <a:lumMod val="50000"/>
                <a:lumOff val="50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6" name="Connecteur droit avec flèche 15"/>
          <p:cNvCxnSpPr/>
          <p:nvPr/>
        </p:nvCxnSpPr>
        <p:spPr>
          <a:xfrm>
            <a:off x="6036950" y="1757325"/>
            <a:ext cx="30601" cy="3733077"/>
          </a:xfrm>
          <a:prstGeom prst="straightConnector1">
            <a:avLst/>
          </a:prstGeom>
          <a:ln>
            <a:solidFill>
              <a:schemeClr val="tx1">
                <a:lumMod val="50000"/>
                <a:lumOff val="50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17" name="ZoneTexte 16"/>
          <p:cNvSpPr txBox="1"/>
          <p:nvPr/>
        </p:nvSpPr>
        <p:spPr>
          <a:xfrm>
            <a:off x="8119759" y="3359298"/>
            <a:ext cx="1435256" cy="565146"/>
          </a:xfrm>
          <a:prstGeom prst="rect">
            <a:avLst/>
          </a:prstGeom>
          <a:noFill/>
        </p:spPr>
        <p:txBody>
          <a:bodyPr wrap="none" lIns="36000" tIns="36000" rIns="36000" bIns="36000" rtlCol="0">
            <a:spAutoFit/>
          </a:bodyPr>
          <a:lstStyle/>
          <a:p>
            <a:pPr fontAlgn="base">
              <a:spcBef>
                <a:spcPct val="0"/>
              </a:spcBef>
              <a:spcAft>
                <a:spcPct val="0"/>
              </a:spcAft>
            </a:pPr>
            <a:r>
              <a:rPr lang="fr-FR" sz="1600" b="1" dirty="0"/>
              <a:t>Ne pas abimer /</a:t>
            </a:r>
            <a:br>
              <a:rPr lang="fr-FR" sz="1600" b="1" dirty="0"/>
            </a:br>
            <a:r>
              <a:rPr lang="fr-FR" sz="1600" b="1" dirty="0"/>
              <a:t>dénaturer</a:t>
            </a:r>
          </a:p>
        </p:txBody>
      </p:sp>
      <p:sp>
        <p:nvSpPr>
          <p:cNvPr id="18" name="ZoneTexte 17"/>
          <p:cNvSpPr txBox="1"/>
          <p:nvPr/>
        </p:nvSpPr>
        <p:spPr>
          <a:xfrm>
            <a:off x="2326736" y="3448687"/>
            <a:ext cx="699478" cy="318924"/>
          </a:xfrm>
          <a:prstGeom prst="rect">
            <a:avLst/>
          </a:prstGeom>
          <a:noFill/>
        </p:spPr>
        <p:txBody>
          <a:bodyPr wrap="none" lIns="36000" tIns="36000" rIns="36000" bIns="36000" rtlCol="0">
            <a:spAutoFit/>
          </a:bodyPr>
          <a:lstStyle/>
          <a:p>
            <a:pPr fontAlgn="base">
              <a:spcBef>
                <a:spcPct val="0"/>
              </a:spcBef>
              <a:spcAft>
                <a:spcPct val="0"/>
              </a:spcAft>
            </a:pPr>
            <a:r>
              <a:rPr lang="fr-FR" sz="1600" b="1" dirty="0"/>
              <a:t>Nourrir</a:t>
            </a:r>
          </a:p>
        </p:txBody>
      </p:sp>
      <p:sp>
        <p:nvSpPr>
          <p:cNvPr id="19" name="ZoneTexte 18"/>
          <p:cNvSpPr txBox="1"/>
          <p:nvPr/>
        </p:nvSpPr>
        <p:spPr>
          <a:xfrm>
            <a:off x="5495334" y="1543137"/>
            <a:ext cx="1086335" cy="318924"/>
          </a:xfrm>
          <a:prstGeom prst="rect">
            <a:avLst/>
          </a:prstGeom>
          <a:noFill/>
          <a:ln>
            <a:noFill/>
          </a:ln>
        </p:spPr>
        <p:txBody>
          <a:bodyPr wrap="square" lIns="36000" tIns="36000" rIns="36000" bIns="36000" rtlCol="0">
            <a:spAutoFit/>
          </a:bodyPr>
          <a:lstStyle/>
          <a:p>
            <a:pPr algn="ctr" fontAlgn="base">
              <a:spcBef>
                <a:spcPct val="0"/>
              </a:spcBef>
              <a:spcAft>
                <a:spcPct val="0"/>
              </a:spcAft>
            </a:pPr>
            <a:r>
              <a:rPr lang="fr-FR" sz="1600" b="1" dirty="0"/>
              <a:t>Pour soi</a:t>
            </a:r>
          </a:p>
        </p:txBody>
      </p:sp>
      <p:sp>
        <p:nvSpPr>
          <p:cNvPr id="20" name="ZoneTexte 19"/>
          <p:cNvSpPr txBox="1"/>
          <p:nvPr/>
        </p:nvSpPr>
        <p:spPr>
          <a:xfrm>
            <a:off x="4711814" y="5461089"/>
            <a:ext cx="2723500" cy="318924"/>
          </a:xfrm>
          <a:prstGeom prst="rect">
            <a:avLst/>
          </a:prstGeom>
          <a:noFill/>
        </p:spPr>
        <p:txBody>
          <a:bodyPr wrap="square" lIns="36000" tIns="36000" rIns="36000" bIns="36000" rtlCol="0">
            <a:spAutoFit/>
          </a:bodyPr>
          <a:lstStyle/>
          <a:p>
            <a:pPr algn="ctr" fontAlgn="base">
              <a:spcBef>
                <a:spcPct val="0"/>
              </a:spcBef>
              <a:spcAft>
                <a:spcPct val="0"/>
              </a:spcAft>
            </a:pPr>
            <a:r>
              <a:rPr lang="fr-FR" sz="1600" b="1" dirty="0"/>
              <a:t>Pour l’extérieur / le nourricier</a:t>
            </a:r>
          </a:p>
        </p:txBody>
      </p:sp>
      <p:sp>
        <p:nvSpPr>
          <p:cNvPr id="25" name="ZoneTexte 24"/>
          <p:cNvSpPr txBox="1"/>
          <p:nvPr/>
        </p:nvSpPr>
        <p:spPr>
          <a:xfrm>
            <a:off x="5637017" y="1160644"/>
            <a:ext cx="773601" cy="349702"/>
          </a:xfrm>
          <a:prstGeom prst="rect">
            <a:avLst/>
          </a:prstGeom>
          <a:noFill/>
        </p:spPr>
        <p:txBody>
          <a:bodyPr wrap="none" lIns="36000" tIns="36000" rIns="36000" bIns="36000" rtlCol="0">
            <a:spAutoFit/>
          </a:bodyPr>
          <a:lstStyle/>
          <a:p>
            <a:pPr fontAlgn="base">
              <a:spcBef>
                <a:spcPct val="0"/>
              </a:spcBef>
              <a:spcAft>
                <a:spcPct val="0"/>
              </a:spcAft>
            </a:pPr>
            <a:r>
              <a:rPr lang="fr-FR" b="1" dirty="0"/>
              <a:t>Qualité</a:t>
            </a:r>
          </a:p>
        </p:txBody>
      </p:sp>
      <p:sp>
        <p:nvSpPr>
          <p:cNvPr id="26" name="ZoneTexte 25"/>
          <p:cNvSpPr txBox="1"/>
          <p:nvPr/>
        </p:nvSpPr>
        <p:spPr>
          <a:xfrm>
            <a:off x="5684797" y="5821110"/>
            <a:ext cx="821113" cy="349702"/>
          </a:xfrm>
          <a:prstGeom prst="rect">
            <a:avLst/>
          </a:prstGeom>
          <a:noFill/>
        </p:spPr>
        <p:txBody>
          <a:bodyPr wrap="none" lIns="36000" tIns="36000" rIns="36000" bIns="36000" rtlCol="0">
            <a:spAutoFit/>
          </a:bodyPr>
          <a:lstStyle/>
          <a:p>
            <a:pPr fontAlgn="base">
              <a:spcBef>
                <a:spcPct val="0"/>
              </a:spcBef>
              <a:spcAft>
                <a:spcPct val="0"/>
              </a:spcAft>
            </a:pPr>
            <a:r>
              <a:rPr lang="fr-FR" b="1" dirty="0"/>
              <a:t>Respect</a:t>
            </a:r>
          </a:p>
        </p:txBody>
      </p:sp>
      <p:sp>
        <p:nvSpPr>
          <p:cNvPr id="27" name="ZoneTexte 26"/>
          <p:cNvSpPr txBox="1"/>
          <p:nvPr/>
        </p:nvSpPr>
        <p:spPr>
          <a:xfrm rot="16200000">
            <a:off x="1711590" y="3440179"/>
            <a:ext cx="772254" cy="349702"/>
          </a:xfrm>
          <a:prstGeom prst="rect">
            <a:avLst/>
          </a:prstGeom>
          <a:noFill/>
        </p:spPr>
        <p:txBody>
          <a:bodyPr wrap="none" lIns="36000" tIns="36000" rIns="36000" bIns="36000" rtlCol="0">
            <a:spAutoFit/>
          </a:bodyPr>
          <a:lstStyle/>
          <a:p>
            <a:pPr fontAlgn="base">
              <a:spcBef>
                <a:spcPct val="0"/>
              </a:spcBef>
              <a:spcAft>
                <a:spcPct val="0"/>
              </a:spcAft>
            </a:pPr>
            <a:r>
              <a:rPr lang="fr-FR" b="1" dirty="0"/>
              <a:t>Culture</a:t>
            </a:r>
          </a:p>
        </p:txBody>
      </p:sp>
      <p:sp>
        <p:nvSpPr>
          <p:cNvPr id="28" name="ZoneTexte 27"/>
          <p:cNvSpPr txBox="1"/>
          <p:nvPr/>
        </p:nvSpPr>
        <p:spPr>
          <a:xfrm rot="5400000">
            <a:off x="9744947" y="3470778"/>
            <a:ext cx="734872" cy="349702"/>
          </a:xfrm>
          <a:prstGeom prst="rect">
            <a:avLst/>
          </a:prstGeom>
          <a:noFill/>
        </p:spPr>
        <p:txBody>
          <a:bodyPr wrap="none" lIns="36000" tIns="36000" rIns="36000" bIns="36000" rtlCol="0">
            <a:spAutoFit/>
          </a:bodyPr>
          <a:lstStyle/>
          <a:p>
            <a:pPr fontAlgn="base">
              <a:spcBef>
                <a:spcPct val="0"/>
              </a:spcBef>
              <a:spcAft>
                <a:spcPct val="0"/>
              </a:spcAft>
            </a:pPr>
            <a:r>
              <a:rPr lang="fr-FR" b="1" dirty="0"/>
              <a:t>Nature</a:t>
            </a:r>
          </a:p>
        </p:txBody>
      </p:sp>
      <p:sp>
        <p:nvSpPr>
          <p:cNvPr id="21" name="Rectangle à coins arrondis 20"/>
          <p:cNvSpPr/>
          <p:nvPr/>
        </p:nvSpPr>
        <p:spPr>
          <a:xfrm>
            <a:off x="2705942" y="2039394"/>
            <a:ext cx="3096000" cy="1296000"/>
          </a:xfrm>
          <a:prstGeom prst="roundRect">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FR" sz="1600" b="1" dirty="0" smtClean="0">
                <a:solidFill>
                  <a:schemeClr val="bg1"/>
                </a:solidFill>
              </a:rPr>
              <a:t>CONSOMMER MIEUX</a:t>
            </a:r>
          </a:p>
          <a:p>
            <a:pPr algn="ctr"/>
            <a:r>
              <a:rPr lang="fr-FR" sz="1600" b="1" dirty="0" smtClean="0">
                <a:solidFill>
                  <a:schemeClr val="bg1"/>
                </a:solidFill>
              </a:rPr>
              <a:t>« mieux mais moins »</a:t>
            </a:r>
          </a:p>
          <a:p>
            <a:pPr marL="373062" indent="-285750">
              <a:buFont typeface="Arial" panose="020B0604020202020204" pitchFamily="34" charset="0"/>
              <a:buChar char="•"/>
            </a:pPr>
            <a:r>
              <a:rPr lang="fr-FR" sz="1600" dirty="0" smtClean="0">
                <a:solidFill>
                  <a:schemeClr val="bg1"/>
                </a:solidFill>
              </a:rPr>
              <a:t>La variété, le non-excès</a:t>
            </a:r>
          </a:p>
          <a:p>
            <a:pPr marL="373062" indent="-285750">
              <a:buFont typeface="Arial" panose="020B0604020202020204" pitchFamily="34" charset="0"/>
              <a:buChar char="•"/>
            </a:pPr>
            <a:r>
              <a:rPr lang="fr-FR" sz="1600" dirty="0" smtClean="0">
                <a:solidFill>
                  <a:schemeClr val="bg1"/>
                </a:solidFill>
              </a:rPr>
              <a:t>Les apports, la qualité</a:t>
            </a:r>
          </a:p>
          <a:p>
            <a:pPr marL="373062" indent="-285750">
              <a:buFont typeface="Arial" panose="020B0604020202020204" pitchFamily="34" charset="0"/>
              <a:buChar char="•"/>
            </a:pPr>
            <a:r>
              <a:rPr lang="fr-FR" sz="1600" dirty="0" smtClean="0">
                <a:solidFill>
                  <a:schemeClr val="bg1"/>
                </a:solidFill>
              </a:rPr>
              <a:t>La fraîcheur, le goût</a:t>
            </a:r>
          </a:p>
        </p:txBody>
      </p:sp>
      <p:sp>
        <p:nvSpPr>
          <p:cNvPr id="22" name="Rectangle à coins arrondis 21"/>
          <p:cNvSpPr/>
          <p:nvPr/>
        </p:nvSpPr>
        <p:spPr>
          <a:xfrm>
            <a:off x="6276062" y="2082152"/>
            <a:ext cx="3096344" cy="1296000"/>
          </a:xfrm>
          <a:prstGeom prst="roundRect">
            <a:avLst/>
          </a:prstGeom>
          <a:solidFill>
            <a:srgbClr val="553D4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FR" sz="1600" b="1" dirty="0" smtClean="0">
                <a:solidFill>
                  <a:schemeClr val="bg1"/>
                </a:solidFill>
              </a:rPr>
              <a:t>CONSOMMER NATUREL</a:t>
            </a:r>
          </a:p>
          <a:p>
            <a:pPr marL="373062" indent="-285750">
              <a:buFont typeface="Arial" panose="020B0604020202020204" pitchFamily="34" charset="0"/>
              <a:buChar char="•"/>
            </a:pPr>
            <a:r>
              <a:rPr lang="fr-FR" sz="1600" dirty="0" smtClean="0">
                <a:solidFill>
                  <a:schemeClr val="bg1"/>
                </a:solidFill>
              </a:rPr>
              <a:t>Sans chimie, non transformé : le pur</a:t>
            </a:r>
          </a:p>
          <a:p>
            <a:pPr marL="373062" indent="-285750">
              <a:buFont typeface="Arial" panose="020B0604020202020204" pitchFamily="34" charset="0"/>
              <a:buChar char="•"/>
            </a:pPr>
            <a:r>
              <a:rPr lang="fr-FR" sz="1600" dirty="0" smtClean="0">
                <a:solidFill>
                  <a:schemeClr val="bg1"/>
                </a:solidFill>
              </a:rPr>
              <a:t>Le bio, le contrôlé</a:t>
            </a:r>
          </a:p>
        </p:txBody>
      </p:sp>
      <p:sp>
        <p:nvSpPr>
          <p:cNvPr id="23" name="Rectangle à coins arrondis 22"/>
          <p:cNvSpPr/>
          <p:nvPr/>
        </p:nvSpPr>
        <p:spPr>
          <a:xfrm>
            <a:off x="2705942" y="3799425"/>
            <a:ext cx="3096000" cy="1296000"/>
          </a:xfrm>
          <a:prstGeom prst="roundRect">
            <a:avLst/>
          </a:prstGeom>
          <a:solidFill>
            <a:srgbClr val="60788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FR" sz="1600" b="1" dirty="0" smtClean="0">
                <a:solidFill>
                  <a:schemeClr val="bg1"/>
                </a:solidFill>
              </a:rPr>
              <a:t>CONSOMMER LOCAL</a:t>
            </a:r>
          </a:p>
          <a:p>
            <a:pPr marL="373062" indent="-285750">
              <a:buFont typeface="Arial" panose="020B0604020202020204" pitchFamily="34" charset="0"/>
              <a:buChar char="•"/>
            </a:pPr>
            <a:r>
              <a:rPr lang="fr-FR" sz="1600" dirty="0" smtClean="0">
                <a:solidFill>
                  <a:schemeClr val="bg1"/>
                </a:solidFill>
              </a:rPr>
              <a:t>Les circuits courts (producteurs locaux)</a:t>
            </a:r>
          </a:p>
          <a:p>
            <a:pPr marL="373062" indent="-285750">
              <a:buFont typeface="Arial" panose="020B0604020202020204" pitchFamily="34" charset="0"/>
              <a:buChar char="•"/>
            </a:pPr>
            <a:r>
              <a:rPr lang="fr-FR" sz="1600" dirty="0" smtClean="0">
                <a:solidFill>
                  <a:schemeClr val="bg1"/>
                </a:solidFill>
              </a:rPr>
              <a:t>Privilégier le lien et le social</a:t>
            </a:r>
          </a:p>
        </p:txBody>
      </p:sp>
      <p:sp>
        <p:nvSpPr>
          <p:cNvPr id="24" name="Rectangle à coins arrondis 23"/>
          <p:cNvSpPr/>
          <p:nvPr/>
        </p:nvSpPr>
        <p:spPr>
          <a:xfrm>
            <a:off x="6332391" y="3855484"/>
            <a:ext cx="3096000" cy="1296000"/>
          </a:xfrm>
          <a:prstGeom prst="round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FR" sz="1600" b="1" dirty="0" smtClean="0">
                <a:solidFill>
                  <a:schemeClr val="tx1"/>
                </a:solidFill>
              </a:rPr>
              <a:t>CONSOMMER PRÉSERVÉ/DURABLE</a:t>
            </a:r>
          </a:p>
          <a:p>
            <a:pPr marL="373062" indent="-285750">
              <a:buFont typeface="Arial" panose="020B0604020202020204" pitchFamily="34" charset="0"/>
              <a:buChar char="•"/>
            </a:pPr>
            <a:r>
              <a:rPr lang="fr-FR" sz="1600" dirty="0" smtClean="0">
                <a:solidFill>
                  <a:schemeClr val="tx1"/>
                </a:solidFill>
              </a:rPr>
              <a:t>Respect de l’environnement</a:t>
            </a:r>
          </a:p>
          <a:p>
            <a:pPr marL="373062" indent="-285750">
              <a:buFont typeface="Arial" panose="020B0604020202020204" pitchFamily="34" charset="0"/>
              <a:buChar char="•"/>
            </a:pPr>
            <a:r>
              <a:rPr lang="fr-FR" sz="1600" dirty="0" smtClean="0">
                <a:solidFill>
                  <a:schemeClr val="tx1"/>
                </a:solidFill>
              </a:rPr>
              <a:t>Respect des animaux</a:t>
            </a:r>
          </a:p>
        </p:txBody>
      </p:sp>
    </p:spTree>
    <p:extLst>
      <p:ext uri="{BB962C8B-B14F-4D97-AF65-F5344CB8AC3E}">
        <p14:creationId xmlns:p14="http://schemas.microsoft.com/office/powerpoint/2010/main" val="18095052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6466683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Image 2"/>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735013"/>
            <a:ext cx="12192000" cy="792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0" y="2708275"/>
            <a:ext cx="12192000" cy="720725"/>
          </a:xfrm>
          <a:prstGeom prst="rect">
            <a:avLst/>
          </a:prstGeom>
          <a:solidFill>
            <a:srgbClr val="D9D9D9">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3200" b="1" dirty="0">
                <a:latin typeface="Gill Sans MT" panose="020B0502020104020203" pitchFamily="34" charset="0"/>
              </a:rPr>
              <a:t>STRATEGIE OPERATIONNELLE</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609600" y="44450"/>
            <a:ext cx="10972800" cy="1143000"/>
          </a:xfrm>
        </p:spPr>
        <p:txBody>
          <a:bodyPr/>
          <a:lstStyle/>
          <a:p>
            <a:r>
              <a:rPr lang="fr-FR" altLang="fr-FR" smtClean="0">
                <a:ea typeface="Helvetica" panose="020B0604020202020204" pitchFamily="34" charset="0"/>
              </a:rPr>
              <a:t>Problématique opérationnelle</a:t>
            </a:r>
          </a:p>
        </p:txBody>
      </p:sp>
      <p:sp>
        <p:nvSpPr>
          <p:cNvPr id="72707" name="Rectangle 3"/>
          <p:cNvSpPr>
            <a:spLocks noGrp="1" noChangeArrowheads="1"/>
          </p:cNvSpPr>
          <p:nvPr>
            <p:ph type="body" idx="1"/>
          </p:nvPr>
        </p:nvSpPr>
        <p:spPr>
          <a:xfrm>
            <a:off x="334963" y="1700213"/>
            <a:ext cx="11593512" cy="4330700"/>
          </a:xfrm>
        </p:spPr>
        <p:txBody>
          <a:bodyPr/>
          <a:lstStyle/>
          <a:p>
            <a:pPr marL="0" indent="0">
              <a:buFont typeface="Wingdings" panose="05000000000000000000" pitchFamily="2" charset="2"/>
              <a:buNone/>
              <a:defRPr/>
            </a:pPr>
            <a:r>
              <a:rPr lang="fr-FR" altLang="fr-FR" sz="2800" dirty="0">
                <a:ea typeface="Helvetica" panose="020B0604020202020204" pitchFamily="34" charset="0"/>
              </a:rPr>
              <a:t>Votre enjeu est de </a:t>
            </a:r>
            <a:r>
              <a:rPr lang="fr-FR" altLang="fr-FR" sz="2800" b="1" dirty="0" smtClean="0">
                <a:ea typeface="Helvetica" panose="020B0604020202020204" pitchFamily="34" charset="0"/>
              </a:rPr>
              <a:t>délivrer un discours de marque transversal à tous vos outils</a:t>
            </a:r>
            <a:r>
              <a:rPr lang="fr-FR" altLang="fr-FR" sz="2000" dirty="0" smtClean="0">
                <a:ea typeface="Helvetica" panose="020B0604020202020204" pitchFamily="34" charset="0"/>
              </a:rPr>
              <a:t>.</a:t>
            </a:r>
          </a:p>
          <a:p>
            <a:pPr>
              <a:buFont typeface="Wingdings" panose="05000000000000000000" pitchFamily="2" charset="2"/>
              <a:buNone/>
              <a:defRPr/>
            </a:pPr>
            <a:endParaRPr lang="fr-FR" altLang="fr-FR" sz="2000" dirty="0" smtClean="0">
              <a:ea typeface="Helvetica" panose="020B0604020202020204" pitchFamily="34" charset="0"/>
            </a:endParaRPr>
          </a:p>
          <a:p>
            <a:pPr algn="ctr">
              <a:buFont typeface="Wingdings" panose="05000000000000000000" pitchFamily="2" charset="2"/>
              <a:buNone/>
              <a:defRPr/>
            </a:pPr>
            <a:r>
              <a:rPr lang="fr-FR" altLang="fr-FR" sz="2800" b="1" dirty="0" smtClean="0">
                <a:ea typeface="Helvetica" panose="020B0604020202020204" pitchFamily="34" charset="0"/>
              </a:rPr>
              <a:t>Pas de discours fédérateurs = pas d’existence de marque</a:t>
            </a:r>
          </a:p>
          <a:p>
            <a:pPr>
              <a:buFont typeface="Wingdings" panose="05000000000000000000" pitchFamily="2" charset="2"/>
              <a:buNone/>
              <a:defRPr/>
            </a:pPr>
            <a:endParaRPr lang="fr-FR" altLang="fr-FR" sz="2000" dirty="0" smtClean="0">
              <a:ea typeface="Helvetica" panose="020B0604020202020204" pitchFamily="34" charset="0"/>
            </a:endParaRPr>
          </a:p>
          <a:p>
            <a:pPr marL="0" indent="0">
              <a:buFont typeface="Wingdings" panose="05000000000000000000" pitchFamily="2" charset="2"/>
              <a:buNone/>
              <a:defRPr/>
            </a:pPr>
            <a:r>
              <a:rPr lang="fr-FR" altLang="fr-FR" sz="2800" dirty="0" smtClean="0">
                <a:ea typeface="Helvetica" panose="020B0604020202020204" pitchFamily="34" charset="0"/>
              </a:rPr>
              <a:t>Il ne s’agit pas de révolutionner vos leviers de prise de parole, mais en priorité de leur donner le sens de la marque </a:t>
            </a:r>
            <a:r>
              <a:rPr lang="fr-FR" altLang="fr-FR" sz="2800" dirty="0" err="1" smtClean="0">
                <a:ea typeface="Helvetica" panose="020B0604020202020204" pitchFamily="34" charset="0"/>
              </a:rPr>
              <a:t>Gamm</a:t>
            </a:r>
            <a:r>
              <a:rPr lang="fr-FR" altLang="fr-FR" sz="2800" dirty="0" smtClean="0">
                <a:ea typeface="Helvetica" panose="020B0604020202020204" pitchFamily="34" charset="0"/>
              </a:rPr>
              <a:t> vert</a:t>
            </a:r>
          </a:p>
        </p:txBody>
      </p:sp>
    </p:spTree>
  </p:cSld>
  <p:clrMapOvr>
    <a:masterClrMapping/>
  </p:clrMapOvr>
  <p:transition spd="slow"/>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re 3"/>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Parcours </a:t>
            </a:r>
            <a:r>
              <a:rPr lang="fr-FR" altLang="fr-FR" dirty="0" smtClean="0">
                <a:ea typeface="Helvetica" panose="020B0604020202020204" pitchFamily="34" charset="0"/>
              </a:rPr>
              <a:t>client </a:t>
            </a:r>
            <a:r>
              <a:rPr lang="fr-FR" altLang="fr-FR" dirty="0" err="1" smtClean="0">
                <a:ea typeface="Helvetica" panose="020B0604020202020204" pitchFamily="34" charset="0"/>
              </a:rPr>
              <a:t>Gamm</a:t>
            </a:r>
            <a:r>
              <a:rPr lang="fr-FR" altLang="fr-FR" dirty="0" smtClean="0">
                <a:ea typeface="Helvetica" panose="020B0604020202020204" pitchFamily="34" charset="0"/>
              </a:rPr>
              <a:t> vert </a:t>
            </a:r>
            <a:endParaRPr lang="fr-FR" altLang="fr-FR" dirty="0" smtClean="0">
              <a:ea typeface="Helvetica" panose="020B0604020202020204" pitchFamily="34" charset="0"/>
            </a:endParaRPr>
          </a:p>
        </p:txBody>
      </p:sp>
      <p:sp>
        <p:nvSpPr>
          <p:cNvPr id="71683" name="Shape 296"/>
          <p:cNvSpPr>
            <a:spLocks noChangeArrowheads="1"/>
          </p:cNvSpPr>
          <p:nvPr/>
        </p:nvSpPr>
        <p:spPr bwMode="auto">
          <a:xfrm>
            <a:off x="2295525" y="2249488"/>
            <a:ext cx="7010400" cy="3122612"/>
          </a:xfrm>
          <a:prstGeom prst="roundRect">
            <a:avLst>
              <a:gd name="adj" fmla="val 16667"/>
            </a:avLst>
          </a:prstGeom>
          <a:solidFill>
            <a:srgbClr val="027B4A"/>
          </a:solidFill>
          <a:ln w="508000">
            <a:solidFill>
              <a:srgbClr val="027B4A"/>
            </a:solidFill>
            <a:miter lim="800000"/>
            <a:headEnd/>
            <a:tailEnd/>
          </a:ln>
        </p:spPr>
        <p:txBody>
          <a:bodyPr lIns="72000" tIns="72000" rIns="72000" bIns="720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fr-FR" altLang="fr-FR" sz="1800"/>
          </a:p>
        </p:txBody>
      </p:sp>
      <p:sp>
        <p:nvSpPr>
          <p:cNvPr id="71684" name="Shape 297"/>
          <p:cNvSpPr>
            <a:spLocks noChangeArrowheads="1"/>
          </p:cNvSpPr>
          <p:nvPr/>
        </p:nvSpPr>
        <p:spPr bwMode="auto">
          <a:xfrm>
            <a:off x="2495550" y="2492375"/>
            <a:ext cx="6553200" cy="2636838"/>
          </a:xfrm>
          <a:prstGeom prst="roundRect">
            <a:avLst>
              <a:gd name="adj" fmla="val 16667"/>
            </a:avLst>
          </a:prstGeom>
          <a:solidFill>
            <a:srgbClr val="FFFFFF"/>
          </a:solidFill>
          <a:ln w="165100">
            <a:solidFill>
              <a:srgbClr val="DA212A"/>
            </a:solidFill>
            <a:miter lim="800000"/>
            <a:headEnd/>
            <a:tailEnd/>
          </a:ln>
        </p:spPr>
        <p:txBody>
          <a:bodyPr lIns="72000" tIns="72000" rIns="72000" bIns="720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fr-FR" altLang="fr-FR" sz="1800"/>
          </a:p>
        </p:txBody>
      </p:sp>
      <p:sp>
        <p:nvSpPr>
          <p:cNvPr id="71685" name="Shape 299"/>
          <p:cNvSpPr txBox="1">
            <a:spLocks noChangeArrowheads="1"/>
          </p:cNvSpPr>
          <p:nvPr/>
        </p:nvSpPr>
        <p:spPr bwMode="auto">
          <a:xfrm>
            <a:off x="7023100" y="2033588"/>
            <a:ext cx="1377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90000"/>
              </a:lnSpc>
              <a:spcBef>
                <a:spcPct val="0"/>
              </a:spcBef>
              <a:buClr>
                <a:srgbClr val="FFFFFF"/>
              </a:buClr>
              <a:buSzPct val="25000"/>
              <a:buFont typeface="Calibri" panose="020F0502020204030204" pitchFamily="34" charset="0"/>
              <a:buNone/>
            </a:pPr>
            <a:r>
              <a:rPr lang="fr-FR" altLang="fr-FR" sz="1200">
                <a:solidFill>
                  <a:srgbClr val="FFFFFF"/>
                </a:solidFill>
                <a:sym typeface="Calibri" panose="020F0502020204030204" pitchFamily="34" charset="0"/>
              </a:rPr>
              <a:t>RECH. INFOS ENSEIGNES</a:t>
            </a:r>
          </a:p>
        </p:txBody>
      </p:sp>
      <p:sp>
        <p:nvSpPr>
          <p:cNvPr id="71686" name="Shape 300"/>
          <p:cNvSpPr txBox="1">
            <a:spLocks noChangeArrowheads="1"/>
          </p:cNvSpPr>
          <p:nvPr/>
        </p:nvSpPr>
        <p:spPr bwMode="auto">
          <a:xfrm>
            <a:off x="3287713" y="2041525"/>
            <a:ext cx="1512887"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90000"/>
              </a:lnSpc>
              <a:spcBef>
                <a:spcPct val="0"/>
              </a:spcBef>
              <a:buClr>
                <a:srgbClr val="FFFFFF"/>
              </a:buClr>
              <a:buSzPct val="25000"/>
              <a:buFont typeface="Calibri" panose="020F0502020204030204" pitchFamily="34" charset="0"/>
              <a:buNone/>
            </a:pPr>
            <a:r>
              <a:rPr lang="fr-FR" altLang="fr-FR" sz="1200">
                <a:solidFill>
                  <a:srgbClr val="FFFFFF"/>
                </a:solidFill>
                <a:sym typeface="Calibri" panose="020F0502020204030204" pitchFamily="34" charset="0"/>
              </a:rPr>
              <a:t>CONSID. </a:t>
            </a:r>
          </a:p>
          <a:p>
            <a:pPr>
              <a:lnSpc>
                <a:spcPct val="90000"/>
              </a:lnSpc>
              <a:spcBef>
                <a:spcPct val="0"/>
              </a:spcBef>
              <a:buClr>
                <a:srgbClr val="FFFFFF"/>
              </a:buClr>
              <a:buSzPct val="25000"/>
              <a:buFont typeface="Calibri" panose="020F0502020204030204" pitchFamily="34" charset="0"/>
              <a:buNone/>
            </a:pPr>
            <a:r>
              <a:rPr lang="fr-FR" altLang="fr-FR" sz="1200">
                <a:solidFill>
                  <a:srgbClr val="FFFFFF"/>
                </a:solidFill>
                <a:sym typeface="Calibri" panose="020F0502020204030204" pitchFamily="34" charset="0"/>
              </a:rPr>
              <a:t>INITIALE</a:t>
            </a:r>
          </a:p>
        </p:txBody>
      </p:sp>
      <p:sp>
        <p:nvSpPr>
          <p:cNvPr id="71687" name="Shape 301"/>
          <p:cNvSpPr txBox="1">
            <a:spLocks noChangeArrowheads="1"/>
          </p:cNvSpPr>
          <p:nvPr/>
        </p:nvSpPr>
        <p:spPr bwMode="auto">
          <a:xfrm rot="5400000">
            <a:off x="8828882" y="3109118"/>
            <a:ext cx="9906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90000"/>
              </a:lnSpc>
              <a:spcBef>
                <a:spcPct val="0"/>
              </a:spcBef>
              <a:buClr>
                <a:srgbClr val="FFFFFF"/>
              </a:buClr>
              <a:buSzPct val="25000"/>
              <a:buFont typeface="Calibri" panose="020F0502020204030204" pitchFamily="34" charset="0"/>
              <a:buNone/>
            </a:pPr>
            <a:r>
              <a:rPr lang="fr-FR" altLang="fr-FR" sz="1200">
                <a:solidFill>
                  <a:srgbClr val="FFFFFF"/>
                </a:solidFill>
                <a:sym typeface="Calibri" panose="020F0502020204030204" pitchFamily="34" charset="0"/>
              </a:rPr>
              <a:t>EVALUATION</a:t>
            </a:r>
          </a:p>
        </p:txBody>
      </p:sp>
      <p:sp>
        <p:nvSpPr>
          <p:cNvPr id="71688" name="Shape 304"/>
          <p:cNvSpPr txBox="1">
            <a:spLocks noChangeArrowheads="1"/>
          </p:cNvSpPr>
          <p:nvPr/>
        </p:nvSpPr>
        <p:spPr bwMode="auto">
          <a:xfrm>
            <a:off x="4237038" y="5343525"/>
            <a:ext cx="172402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a:lnSpc>
                <a:spcPct val="90000"/>
              </a:lnSpc>
              <a:spcBef>
                <a:spcPct val="0"/>
              </a:spcBef>
              <a:buClr>
                <a:srgbClr val="FFFFFF"/>
              </a:buClr>
              <a:buSzPct val="25000"/>
              <a:buFont typeface="Calibri" panose="020F0502020204030204" pitchFamily="34" charset="0"/>
              <a:buNone/>
            </a:pPr>
            <a:r>
              <a:rPr lang="fr-FR" altLang="fr-FR" sz="1200">
                <a:solidFill>
                  <a:srgbClr val="FFFFFF"/>
                </a:solidFill>
                <a:sym typeface="Calibri" panose="020F0502020204030204" pitchFamily="34" charset="0"/>
              </a:rPr>
              <a:t>RECOMMANDATION</a:t>
            </a:r>
          </a:p>
        </p:txBody>
      </p:sp>
      <p:sp>
        <p:nvSpPr>
          <p:cNvPr id="71689" name="Shape 305"/>
          <p:cNvSpPr txBox="1">
            <a:spLocks noChangeArrowheads="1"/>
          </p:cNvSpPr>
          <p:nvPr/>
        </p:nvSpPr>
        <p:spPr bwMode="auto">
          <a:xfrm rot="5400000">
            <a:off x="8812213" y="4106863"/>
            <a:ext cx="969962"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90000"/>
              </a:lnSpc>
              <a:spcBef>
                <a:spcPct val="0"/>
              </a:spcBef>
              <a:buClr>
                <a:srgbClr val="FFFFFF"/>
              </a:buClr>
              <a:buSzPct val="25000"/>
              <a:buFont typeface="Calibri" panose="020F0502020204030204" pitchFamily="34" charset="0"/>
              <a:buNone/>
            </a:pPr>
            <a:r>
              <a:rPr lang="fr-FR" altLang="fr-FR" sz="1200">
                <a:solidFill>
                  <a:srgbClr val="FFFFFF"/>
                </a:solidFill>
                <a:sym typeface="Calibri" panose="020F0502020204030204" pitchFamily="34" charset="0"/>
              </a:rPr>
              <a:t>RECHERCHE FOCUSEE</a:t>
            </a:r>
          </a:p>
        </p:txBody>
      </p:sp>
      <p:sp>
        <p:nvSpPr>
          <p:cNvPr id="71690" name="Shape 306"/>
          <p:cNvSpPr>
            <a:spLocks noChangeArrowheads="1"/>
          </p:cNvSpPr>
          <p:nvPr/>
        </p:nvSpPr>
        <p:spPr bwMode="auto">
          <a:xfrm>
            <a:off x="8480425" y="1792288"/>
            <a:ext cx="954088" cy="882650"/>
          </a:xfrm>
          <a:prstGeom prst="rightArrow">
            <a:avLst>
              <a:gd name="adj1" fmla="val 61111"/>
              <a:gd name="adj2" fmla="val 50053"/>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000" tIns="72000" rIns="72000" bIns="720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fr-FR" altLang="fr-FR" sz="1800"/>
          </a:p>
        </p:txBody>
      </p:sp>
      <p:sp>
        <p:nvSpPr>
          <p:cNvPr id="71691" name="Shape 307"/>
          <p:cNvSpPr txBox="1">
            <a:spLocks noChangeArrowheads="1"/>
          </p:cNvSpPr>
          <p:nvPr/>
        </p:nvSpPr>
        <p:spPr bwMode="auto">
          <a:xfrm flipH="1">
            <a:off x="8569325" y="2079625"/>
            <a:ext cx="609600"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75000"/>
              </a:lnSpc>
              <a:spcBef>
                <a:spcPct val="0"/>
              </a:spcBef>
              <a:buClr>
                <a:srgbClr val="FFD700"/>
              </a:buClr>
              <a:buSzPct val="25000"/>
              <a:buFont typeface="Calibri" panose="020F0502020204030204" pitchFamily="34" charset="0"/>
              <a:buNone/>
            </a:pPr>
            <a:r>
              <a:rPr lang="fr-FR" altLang="fr-FR" sz="1400" b="1">
                <a:solidFill>
                  <a:srgbClr val="FFD700"/>
                </a:solidFill>
                <a:sym typeface="Calibri" panose="020F0502020204030204" pitchFamily="34" charset="0"/>
              </a:rPr>
              <a:t>SHORT LIST</a:t>
            </a:r>
          </a:p>
        </p:txBody>
      </p:sp>
      <p:sp>
        <p:nvSpPr>
          <p:cNvPr id="71692" name="Shape 308"/>
          <p:cNvSpPr txBox="1">
            <a:spLocks noChangeArrowheads="1"/>
          </p:cNvSpPr>
          <p:nvPr/>
        </p:nvSpPr>
        <p:spPr bwMode="auto">
          <a:xfrm>
            <a:off x="5149850" y="2133600"/>
            <a:ext cx="81121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90000"/>
              </a:lnSpc>
              <a:spcBef>
                <a:spcPct val="0"/>
              </a:spcBef>
              <a:buClr>
                <a:srgbClr val="FFFFFF"/>
              </a:buClr>
              <a:buSzPct val="25000"/>
              <a:buFont typeface="Calibri" panose="020F0502020204030204" pitchFamily="34" charset="0"/>
              <a:buNone/>
            </a:pPr>
            <a:r>
              <a:rPr lang="fr-FR" altLang="fr-FR" sz="1200">
                <a:solidFill>
                  <a:srgbClr val="FFFFFF"/>
                </a:solidFill>
                <a:sym typeface="Calibri" panose="020F0502020204030204" pitchFamily="34" charset="0"/>
              </a:rPr>
              <a:t>RECH. INFOS</a:t>
            </a:r>
          </a:p>
        </p:txBody>
      </p:sp>
      <p:sp>
        <p:nvSpPr>
          <p:cNvPr id="71693" name="Shape 309"/>
          <p:cNvSpPr>
            <a:spLocks noChangeArrowheads="1"/>
          </p:cNvSpPr>
          <p:nvPr/>
        </p:nvSpPr>
        <p:spPr bwMode="auto">
          <a:xfrm rot="10800000">
            <a:off x="8312150" y="4967288"/>
            <a:ext cx="952500" cy="882650"/>
          </a:xfrm>
          <a:prstGeom prst="rightArrow">
            <a:avLst>
              <a:gd name="adj1" fmla="val 61111"/>
              <a:gd name="adj2" fmla="val 49970"/>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000" tIns="72000" rIns="72000" bIns="720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fr-FR" altLang="fr-FR" sz="1800"/>
          </a:p>
        </p:txBody>
      </p:sp>
      <p:sp>
        <p:nvSpPr>
          <p:cNvPr id="71694" name="Shape 310"/>
          <p:cNvSpPr txBox="1">
            <a:spLocks noChangeArrowheads="1"/>
          </p:cNvSpPr>
          <p:nvPr/>
        </p:nvSpPr>
        <p:spPr bwMode="auto">
          <a:xfrm flipH="1">
            <a:off x="8594725" y="5310188"/>
            <a:ext cx="6096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75000"/>
              </a:lnSpc>
              <a:spcBef>
                <a:spcPct val="0"/>
              </a:spcBef>
              <a:buClr>
                <a:srgbClr val="FFD700"/>
              </a:buClr>
              <a:buSzPct val="25000"/>
              <a:buFont typeface="Calibri" panose="020F0502020204030204" pitchFamily="34" charset="0"/>
              <a:buNone/>
            </a:pPr>
            <a:r>
              <a:rPr lang="fr-FR" altLang="fr-FR" sz="1400" b="1">
                <a:solidFill>
                  <a:srgbClr val="FFD700"/>
                </a:solidFill>
                <a:sym typeface="Calibri" panose="020F0502020204030204" pitchFamily="34" charset="0"/>
              </a:rPr>
              <a:t>ACHAT</a:t>
            </a:r>
          </a:p>
        </p:txBody>
      </p:sp>
      <p:sp>
        <p:nvSpPr>
          <p:cNvPr id="71695" name="Shape 311"/>
          <p:cNvSpPr>
            <a:spLocks noChangeArrowheads="1"/>
          </p:cNvSpPr>
          <p:nvPr/>
        </p:nvSpPr>
        <p:spPr bwMode="auto">
          <a:xfrm rot="10800000">
            <a:off x="6132513" y="4959350"/>
            <a:ext cx="954087" cy="882650"/>
          </a:xfrm>
          <a:prstGeom prst="rightArrow">
            <a:avLst>
              <a:gd name="adj1" fmla="val 61111"/>
              <a:gd name="adj2" fmla="val 50053"/>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000" tIns="72000" rIns="72000" bIns="720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fr-FR" altLang="fr-FR" sz="1800"/>
          </a:p>
        </p:txBody>
      </p:sp>
      <p:sp>
        <p:nvSpPr>
          <p:cNvPr id="71696" name="Shape 312"/>
          <p:cNvSpPr txBox="1">
            <a:spLocks noChangeArrowheads="1"/>
          </p:cNvSpPr>
          <p:nvPr/>
        </p:nvSpPr>
        <p:spPr bwMode="auto">
          <a:xfrm flipH="1">
            <a:off x="6383338" y="5348288"/>
            <a:ext cx="8032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75000"/>
              </a:lnSpc>
              <a:spcBef>
                <a:spcPct val="0"/>
              </a:spcBef>
              <a:buClr>
                <a:srgbClr val="FFD700"/>
              </a:buClr>
              <a:buSzPct val="25000"/>
              <a:buFont typeface="Calibri" panose="020F0502020204030204" pitchFamily="34" charset="0"/>
              <a:buNone/>
            </a:pPr>
            <a:r>
              <a:rPr lang="fr-FR" altLang="fr-FR" sz="1400" b="1">
                <a:solidFill>
                  <a:srgbClr val="FFD700"/>
                </a:solidFill>
                <a:sym typeface="Calibri" panose="020F0502020204030204" pitchFamily="34" charset="0"/>
              </a:rPr>
              <a:t>LIVR. </a:t>
            </a:r>
          </a:p>
        </p:txBody>
      </p:sp>
      <p:sp>
        <p:nvSpPr>
          <p:cNvPr id="71697" name="Shape 313"/>
          <p:cNvSpPr txBox="1">
            <a:spLocks noChangeArrowheads="1"/>
          </p:cNvSpPr>
          <p:nvPr/>
        </p:nvSpPr>
        <p:spPr bwMode="auto">
          <a:xfrm rot="-5400000">
            <a:off x="2162175" y="3544888"/>
            <a:ext cx="1379538"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fr-FR" altLang="fr-FR" sz="1800"/>
          </a:p>
        </p:txBody>
      </p:sp>
      <p:sp>
        <p:nvSpPr>
          <p:cNvPr id="71698" name="Shape 314"/>
          <p:cNvSpPr txBox="1">
            <a:spLocks noChangeArrowheads="1"/>
          </p:cNvSpPr>
          <p:nvPr/>
        </p:nvSpPr>
        <p:spPr bwMode="auto">
          <a:xfrm>
            <a:off x="4102100" y="2590800"/>
            <a:ext cx="227647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90000"/>
              </a:lnSpc>
              <a:spcBef>
                <a:spcPct val="0"/>
              </a:spcBef>
              <a:buClr>
                <a:srgbClr val="000000"/>
              </a:buClr>
              <a:buSzPct val="25000"/>
              <a:buFont typeface="Calibri" panose="020F0502020204030204" pitchFamily="34" charset="0"/>
              <a:buNone/>
            </a:pPr>
            <a:r>
              <a:rPr lang="fr-FR" altLang="fr-FR" sz="1800" b="1">
                <a:solidFill>
                  <a:srgbClr val="000000"/>
                </a:solidFill>
                <a:sym typeface="Calibri" panose="020F0502020204030204" pitchFamily="34" charset="0"/>
              </a:rPr>
              <a:t>EXPLORER</a:t>
            </a:r>
          </a:p>
        </p:txBody>
      </p:sp>
      <p:sp>
        <p:nvSpPr>
          <p:cNvPr id="71699" name="Shape 315"/>
          <p:cNvSpPr txBox="1">
            <a:spLocks noChangeArrowheads="1"/>
          </p:cNvSpPr>
          <p:nvPr/>
        </p:nvSpPr>
        <p:spPr bwMode="auto">
          <a:xfrm>
            <a:off x="3648075" y="4768850"/>
            <a:ext cx="227647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90000"/>
              </a:lnSpc>
              <a:spcBef>
                <a:spcPct val="0"/>
              </a:spcBef>
              <a:buClr>
                <a:srgbClr val="000000"/>
              </a:buClr>
              <a:buSzPct val="25000"/>
              <a:buFont typeface="Calibri" panose="020F0502020204030204" pitchFamily="34" charset="0"/>
              <a:buNone/>
            </a:pPr>
            <a:r>
              <a:rPr lang="fr-FR" altLang="fr-FR" sz="1800" b="1">
                <a:solidFill>
                  <a:srgbClr val="000000"/>
                </a:solidFill>
                <a:sym typeface="Calibri" panose="020F0502020204030204" pitchFamily="34" charset="0"/>
              </a:rPr>
              <a:t>FIDELISER</a:t>
            </a:r>
          </a:p>
        </p:txBody>
      </p:sp>
      <p:sp>
        <p:nvSpPr>
          <p:cNvPr id="71700" name="Shape 316"/>
          <p:cNvSpPr txBox="1">
            <a:spLocks noChangeArrowheads="1"/>
          </p:cNvSpPr>
          <p:nvPr/>
        </p:nvSpPr>
        <p:spPr bwMode="auto">
          <a:xfrm rot="5400000">
            <a:off x="7576344" y="3571081"/>
            <a:ext cx="227647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90000"/>
              </a:lnSpc>
              <a:spcBef>
                <a:spcPct val="0"/>
              </a:spcBef>
              <a:buClr>
                <a:srgbClr val="000000"/>
              </a:buClr>
              <a:buSzPct val="25000"/>
              <a:buFont typeface="Calibri" panose="020F0502020204030204" pitchFamily="34" charset="0"/>
              <a:buNone/>
            </a:pPr>
            <a:r>
              <a:rPr lang="fr-FR" altLang="fr-FR" sz="1800" b="1">
                <a:solidFill>
                  <a:srgbClr val="000000"/>
                </a:solidFill>
                <a:sym typeface="Calibri" panose="020F0502020204030204" pitchFamily="34" charset="0"/>
              </a:rPr>
              <a:t>DECIDER</a:t>
            </a:r>
          </a:p>
        </p:txBody>
      </p:sp>
      <p:sp>
        <p:nvSpPr>
          <p:cNvPr id="71701" name="Shape 319"/>
          <p:cNvSpPr txBox="1">
            <a:spLocks noChangeArrowheads="1"/>
          </p:cNvSpPr>
          <p:nvPr/>
        </p:nvSpPr>
        <p:spPr bwMode="auto">
          <a:xfrm rot="-5400000">
            <a:off x="1311275" y="3721100"/>
            <a:ext cx="1724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90000"/>
              </a:lnSpc>
              <a:spcBef>
                <a:spcPct val="0"/>
              </a:spcBef>
              <a:buClr>
                <a:srgbClr val="FFFFFF"/>
              </a:buClr>
              <a:buSzPct val="25000"/>
              <a:buFont typeface="Calibri" panose="020F0502020204030204" pitchFamily="34" charset="0"/>
              <a:buNone/>
            </a:pPr>
            <a:r>
              <a:rPr lang="fr-FR" altLang="fr-FR" sz="1200">
                <a:solidFill>
                  <a:srgbClr val="FFFFFF"/>
                </a:solidFill>
                <a:sym typeface="Calibri" panose="020F0502020204030204" pitchFamily="34" charset="0"/>
              </a:rPr>
              <a:t>INSPIRATION </a:t>
            </a:r>
          </a:p>
          <a:p>
            <a:pPr algn="ctr">
              <a:lnSpc>
                <a:spcPct val="90000"/>
              </a:lnSpc>
              <a:spcBef>
                <a:spcPct val="0"/>
              </a:spcBef>
              <a:buClr>
                <a:srgbClr val="FFFFFF"/>
              </a:buClr>
              <a:buSzPct val="25000"/>
              <a:buFont typeface="Calibri" panose="020F0502020204030204" pitchFamily="34" charset="0"/>
              <a:buNone/>
            </a:pPr>
            <a:r>
              <a:rPr lang="fr-FR" altLang="fr-FR" sz="1200">
                <a:solidFill>
                  <a:srgbClr val="FFFFFF"/>
                </a:solidFill>
                <a:sym typeface="Calibri" panose="020F0502020204030204" pitchFamily="34" charset="0"/>
              </a:rPr>
              <a:t>PERMANENTE</a:t>
            </a:r>
          </a:p>
        </p:txBody>
      </p:sp>
      <p:sp>
        <p:nvSpPr>
          <p:cNvPr id="71702" name="Shape 320"/>
          <p:cNvSpPr txBox="1">
            <a:spLocks noChangeArrowheads="1"/>
          </p:cNvSpPr>
          <p:nvPr/>
        </p:nvSpPr>
        <p:spPr bwMode="auto">
          <a:xfrm rot="-5400000">
            <a:off x="1642269" y="3583781"/>
            <a:ext cx="227647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90000"/>
              </a:lnSpc>
              <a:spcBef>
                <a:spcPct val="0"/>
              </a:spcBef>
              <a:buClr>
                <a:srgbClr val="000000"/>
              </a:buClr>
              <a:buSzPct val="25000"/>
              <a:buFont typeface="Calibri" panose="020F0502020204030204" pitchFamily="34" charset="0"/>
              <a:buNone/>
            </a:pPr>
            <a:r>
              <a:rPr lang="fr-FR" altLang="fr-FR" sz="1800" b="1">
                <a:solidFill>
                  <a:srgbClr val="000000"/>
                </a:solidFill>
                <a:sym typeface="Calibri" panose="020F0502020204030204" pitchFamily="34" charset="0"/>
              </a:rPr>
              <a:t>DESIRER</a:t>
            </a:r>
          </a:p>
        </p:txBody>
      </p:sp>
      <p:sp>
        <p:nvSpPr>
          <p:cNvPr id="71703" name="Shape 321"/>
          <p:cNvSpPr txBox="1">
            <a:spLocks noChangeArrowheads="1"/>
          </p:cNvSpPr>
          <p:nvPr/>
        </p:nvSpPr>
        <p:spPr bwMode="auto">
          <a:xfrm>
            <a:off x="2573338" y="5343525"/>
            <a:ext cx="1722437"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a:lnSpc>
                <a:spcPct val="90000"/>
              </a:lnSpc>
              <a:spcBef>
                <a:spcPct val="0"/>
              </a:spcBef>
              <a:buClr>
                <a:srgbClr val="FFFFFF"/>
              </a:buClr>
              <a:buSzPct val="25000"/>
              <a:buFont typeface="Calibri" panose="020F0502020204030204" pitchFamily="34" charset="0"/>
              <a:buNone/>
            </a:pPr>
            <a:r>
              <a:rPr lang="fr-FR" altLang="fr-FR" sz="1200">
                <a:solidFill>
                  <a:srgbClr val="FFFFFF"/>
                </a:solidFill>
                <a:sym typeface="Calibri" panose="020F0502020204030204" pitchFamily="34" charset="0"/>
              </a:rPr>
              <a:t>FIDELISATION</a:t>
            </a:r>
          </a:p>
        </p:txBody>
      </p:sp>
      <p:sp>
        <p:nvSpPr>
          <p:cNvPr id="34" name="Forme en L 33"/>
          <p:cNvSpPr/>
          <p:nvPr/>
        </p:nvSpPr>
        <p:spPr>
          <a:xfrm rot="5400000">
            <a:off x="2023269" y="373857"/>
            <a:ext cx="2159000" cy="4094162"/>
          </a:xfrm>
          <a:prstGeom prst="corner">
            <a:avLst>
              <a:gd name="adj1" fmla="val 29290"/>
              <a:gd name="adj2" fmla="val 23433"/>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71705" name="ZoneTexte 35"/>
          <p:cNvSpPr txBox="1">
            <a:spLocks noChangeArrowheads="1"/>
          </p:cNvSpPr>
          <p:nvPr/>
        </p:nvSpPr>
        <p:spPr bwMode="auto">
          <a:xfrm>
            <a:off x="1100138" y="1350963"/>
            <a:ext cx="3686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400" b="1">
                <a:solidFill>
                  <a:schemeClr val="bg1"/>
                </a:solidFill>
                <a:latin typeface="Helvetica" panose="020B0604020202020204" pitchFamily="34" charset="0"/>
              </a:rPr>
              <a:t>1-</a:t>
            </a:r>
            <a:r>
              <a:rPr lang="fr-FR" altLang="fr-FR" sz="1800" b="1">
                <a:solidFill>
                  <a:schemeClr val="bg1"/>
                </a:solidFill>
                <a:latin typeface="Helvetica" panose="020B0604020202020204" pitchFamily="34" charset="0"/>
              </a:rPr>
              <a:t> PHASE DE CONSIDERATION</a:t>
            </a:r>
          </a:p>
        </p:txBody>
      </p:sp>
      <p:sp>
        <p:nvSpPr>
          <p:cNvPr id="37" name="Forme en L 36"/>
          <p:cNvSpPr/>
          <p:nvPr/>
        </p:nvSpPr>
        <p:spPr>
          <a:xfrm rot="5400000" flipV="1">
            <a:off x="7031832" y="43656"/>
            <a:ext cx="2159000" cy="4754563"/>
          </a:xfrm>
          <a:prstGeom prst="corner">
            <a:avLst>
              <a:gd name="adj1" fmla="val 29290"/>
              <a:gd name="adj2" fmla="val 23433"/>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71707" name="ZoneTexte 37"/>
          <p:cNvSpPr txBox="1">
            <a:spLocks noChangeArrowheads="1"/>
          </p:cNvSpPr>
          <p:nvPr/>
        </p:nvSpPr>
        <p:spPr bwMode="auto">
          <a:xfrm>
            <a:off x="6931025" y="1366838"/>
            <a:ext cx="3225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400" b="1">
                <a:solidFill>
                  <a:schemeClr val="bg1"/>
                </a:solidFill>
                <a:latin typeface="Helvetica" panose="020B0604020202020204" pitchFamily="34" charset="0"/>
              </a:rPr>
              <a:t>2-</a:t>
            </a:r>
            <a:r>
              <a:rPr lang="fr-FR" altLang="fr-FR" sz="1800" b="1">
                <a:solidFill>
                  <a:schemeClr val="bg1"/>
                </a:solidFill>
                <a:latin typeface="Helvetica" panose="020B0604020202020204" pitchFamily="34" charset="0"/>
              </a:rPr>
              <a:t> PHASE DE RECHERCHE</a:t>
            </a:r>
          </a:p>
        </p:txBody>
      </p:sp>
      <p:sp>
        <p:nvSpPr>
          <p:cNvPr id="39" name="Forme en L 38"/>
          <p:cNvSpPr/>
          <p:nvPr/>
        </p:nvSpPr>
        <p:spPr>
          <a:xfrm rot="5400000" flipH="1" flipV="1">
            <a:off x="6059488" y="1960563"/>
            <a:ext cx="2197100" cy="6642100"/>
          </a:xfrm>
          <a:prstGeom prst="corner">
            <a:avLst>
              <a:gd name="adj1" fmla="val 29290"/>
              <a:gd name="adj2" fmla="val 23433"/>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71709" name="ZoneTexte 39"/>
          <p:cNvSpPr txBox="1">
            <a:spLocks noChangeArrowheads="1"/>
          </p:cNvSpPr>
          <p:nvPr/>
        </p:nvSpPr>
        <p:spPr bwMode="auto">
          <a:xfrm>
            <a:off x="7754938" y="5911850"/>
            <a:ext cx="24018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400" b="1">
                <a:solidFill>
                  <a:schemeClr val="bg1"/>
                </a:solidFill>
                <a:latin typeface="Helvetica" panose="020B0604020202020204" pitchFamily="34" charset="0"/>
              </a:rPr>
              <a:t>3-</a:t>
            </a:r>
            <a:r>
              <a:rPr lang="fr-FR" altLang="fr-FR" sz="1800" b="1">
                <a:solidFill>
                  <a:schemeClr val="bg1"/>
                </a:solidFill>
                <a:latin typeface="Helvetica" panose="020B0604020202020204" pitchFamily="34" charset="0"/>
              </a:rPr>
              <a:t> PHASE D’ACHAT</a:t>
            </a:r>
          </a:p>
        </p:txBody>
      </p:sp>
      <p:pic>
        <p:nvPicPr>
          <p:cNvPr id="32" name="Picture 2" descr="Résultat de recherche d'images pour &quot;logo gamm vert&quot;"/>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100000">
                        <a14:foregroundMark x1="44731" y1="30968" x2="44731" y2="35484"/>
                        <a14:foregroundMark x1="51505" y1="24194" x2="51720" y2="26774"/>
                        <a14:foregroundMark x1="56022" y1="32419" x2="56774" y2="30968"/>
                        <a14:foregroundMark x1="16022" y1="75323" x2="84839" y2="74677"/>
                      </a14:backgroundRemoval>
                    </a14:imgEffect>
                  </a14:imgLayer>
                </a14:imgProps>
              </a:ext>
              <a:ext uri="{28A0092B-C50C-407E-A947-70E740481C1C}">
                <a14:useLocalDpi xmlns:a14="http://schemas.microsoft.com/office/drawing/2010/main" val="0"/>
              </a:ext>
            </a:extLst>
          </a:blip>
          <a:srcRect/>
          <a:stretch>
            <a:fillRect/>
          </a:stretch>
        </p:blipFill>
        <p:spPr bwMode="auto">
          <a:xfrm>
            <a:off x="4522317" y="2953651"/>
            <a:ext cx="2664296" cy="17761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re 1"/>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Une stratégie </a:t>
            </a:r>
            <a:r>
              <a:rPr lang="fr-FR" altLang="fr-FR" dirty="0" err="1" smtClean="0">
                <a:ea typeface="Helvetica" panose="020B0604020202020204" pitchFamily="34" charset="0"/>
              </a:rPr>
              <a:t>omnicanale</a:t>
            </a:r>
            <a:endParaRPr lang="fr-FR" altLang="fr-FR" dirty="0" smtClean="0">
              <a:ea typeface="Helvetica" panose="020B0604020202020204" pitchFamily="34" charset="0"/>
            </a:endParaRPr>
          </a:p>
        </p:txBody>
      </p:sp>
      <p:sp>
        <p:nvSpPr>
          <p:cNvPr id="102403" name="Espace réservé du contenu 1"/>
          <p:cNvSpPr>
            <a:spLocks noGrp="1"/>
          </p:cNvSpPr>
          <p:nvPr>
            <p:ph idx="1"/>
          </p:nvPr>
        </p:nvSpPr>
        <p:spPr>
          <a:xfrm>
            <a:off x="911424" y="1700808"/>
            <a:ext cx="9374832" cy="3983906"/>
          </a:xfrm>
        </p:spPr>
        <p:txBody>
          <a:bodyPr/>
          <a:lstStyle/>
          <a:p>
            <a:pPr marL="0" indent="0">
              <a:buFont typeface="Arial" panose="020B0604020202020204" pitchFamily="34" charset="0"/>
              <a:buNone/>
            </a:pPr>
            <a:r>
              <a:rPr lang="fr-FR" altLang="fr-FR" sz="3600" b="1" dirty="0" smtClean="0">
                <a:ea typeface="Helvetica" panose="020B0604020202020204" pitchFamily="34" charset="0"/>
              </a:rPr>
              <a:t>1</a:t>
            </a:r>
            <a:r>
              <a:rPr lang="fr-FR" altLang="fr-FR" sz="2000" b="1" dirty="0" smtClean="0">
                <a:ea typeface="Helvetica" panose="020B0604020202020204" pitchFamily="34" charset="0"/>
              </a:rPr>
              <a:t>/ ANIMER LE MAGASIN  – 1</a:t>
            </a:r>
            <a:r>
              <a:rPr lang="fr-FR" altLang="fr-FR" sz="2000" b="1" baseline="30000" dirty="0" smtClean="0">
                <a:ea typeface="Helvetica" panose="020B0604020202020204" pitchFamily="34" charset="0"/>
              </a:rPr>
              <a:t>er</a:t>
            </a:r>
            <a:r>
              <a:rPr lang="fr-FR" altLang="fr-FR" sz="2000" b="1" dirty="0" smtClean="0">
                <a:ea typeface="Helvetica" panose="020B0604020202020204" pitchFamily="34" charset="0"/>
              </a:rPr>
              <a:t> VECTEUR DE COMMUNICATION </a:t>
            </a:r>
            <a:endParaRPr lang="fr-FR" altLang="fr-FR" sz="2000" b="1" dirty="0" smtClean="0">
              <a:ea typeface="Helvetica" panose="020B0604020202020204" pitchFamily="34" charset="0"/>
            </a:endParaRPr>
          </a:p>
          <a:p>
            <a:pPr marL="0" indent="0">
              <a:buFont typeface="Arial" panose="020B0604020202020204" pitchFamily="34" charset="0"/>
              <a:buNone/>
            </a:pPr>
            <a:endParaRPr lang="fr-FR" altLang="fr-FR" sz="2000" b="1" dirty="0">
              <a:ea typeface="Helvetica" panose="020B0604020202020204" pitchFamily="34" charset="0"/>
            </a:endParaRPr>
          </a:p>
          <a:p>
            <a:pPr marL="0" indent="0">
              <a:buFont typeface="Arial" panose="020B0604020202020204" pitchFamily="34" charset="0"/>
              <a:buNone/>
            </a:pPr>
            <a:endParaRPr lang="fr-FR" altLang="fr-FR" sz="1050" b="1" dirty="0">
              <a:ea typeface="Helvetica" panose="020B0604020202020204" pitchFamily="34" charset="0"/>
            </a:endParaRPr>
          </a:p>
          <a:p>
            <a:pPr marL="0" indent="0">
              <a:buFont typeface="Arial" panose="020B0604020202020204" pitchFamily="34" charset="0"/>
              <a:buNone/>
            </a:pPr>
            <a:r>
              <a:rPr lang="fr-FR" altLang="fr-FR" sz="3600" b="1" dirty="0" smtClean="0">
                <a:ea typeface="Helvetica" panose="020B0604020202020204" pitchFamily="34" charset="0"/>
              </a:rPr>
              <a:t>2</a:t>
            </a:r>
            <a:r>
              <a:rPr lang="fr-FR" altLang="fr-FR" sz="2000" b="1" dirty="0" smtClean="0">
                <a:ea typeface="Helvetica" panose="020B0604020202020204" pitchFamily="34" charset="0"/>
              </a:rPr>
              <a:t>/ DEVELOPPER LA DYNAMIQUE DU PLAN D’ACTIONS </a:t>
            </a:r>
            <a:r>
              <a:rPr lang="fr-FR" altLang="fr-FR" sz="2000" b="1" dirty="0" smtClean="0">
                <a:ea typeface="Helvetica" panose="020B0604020202020204" pitchFamily="34" charset="0"/>
              </a:rPr>
              <a:t>COMMERCIALES NATIONALE &amp; LOCALE</a:t>
            </a:r>
          </a:p>
          <a:p>
            <a:pPr marL="0" indent="0">
              <a:buFont typeface="Arial" panose="020B0604020202020204" pitchFamily="34" charset="0"/>
              <a:buNone/>
            </a:pPr>
            <a:endParaRPr lang="fr-FR" altLang="fr-FR" sz="2000" b="1" dirty="0">
              <a:ea typeface="Helvetica" panose="020B0604020202020204" pitchFamily="34" charset="0"/>
            </a:endParaRPr>
          </a:p>
          <a:p>
            <a:pPr marL="0" indent="0">
              <a:buFont typeface="Arial" panose="020B0604020202020204" pitchFamily="34" charset="0"/>
              <a:buNone/>
            </a:pPr>
            <a:endParaRPr lang="fr-FR" altLang="fr-FR" sz="2000" b="1" dirty="0">
              <a:ea typeface="Helvetica" panose="020B0604020202020204" pitchFamily="34" charset="0"/>
            </a:endParaRPr>
          </a:p>
          <a:p>
            <a:pPr marL="0" indent="0">
              <a:buFont typeface="Arial" panose="020B0604020202020204" pitchFamily="34" charset="0"/>
              <a:buNone/>
            </a:pPr>
            <a:r>
              <a:rPr lang="fr-FR" altLang="fr-FR" sz="3600" b="1" dirty="0" smtClean="0">
                <a:ea typeface="Helvetica" panose="020B0604020202020204" pitchFamily="34" charset="0"/>
              </a:rPr>
              <a:t>3</a:t>
            </a:r>
            <a:r>
              <a:rPr lang="fr-FR" altLang="fr-FR" sz="2000" b="1" dirty="0" smtClean="0">
                <a:ea typeface="Helvetica" panose="020B0604020202020204" pitchFamily="34" charset="0"/>
              </a:rPr>
              <a:t>/ RENFORCER LA PHASE DE CONQUETE</a:t>
            </a:r>
            <a:br>
              <a:rPr lang="fr-FR" altLang="fr-FR" sz="2000" b="1" dirty="0" smtClean="0">
                <a:ea typeface="Helvetica" panose="020B0604020202020204" pitchFamily="34" charset="0"/>
              </a:rPr>
            </a:br>
            <a:r>
              <a:rPr lang="fr-FR" altLang="fr-FR" sz="2000" b="1" dirty="0" smtClean="0">
                <a:ea typeface="Helvetica" panose="020B0604020202020204" pitchFamily="34" charset="0"/>
              </a:rPr>
              <a:t>A TRAVERS 3 LEVIERS MEDIAS : RADIO, AFFICHAGE &amp; WEB</a:t>
            </a:r>
          </a:p>
          <a:p>
            <a:pPr marL="0" indent="0">
              <a:buFont typeface="Arial" panose="020B0604020202020204" pitchFamily="34" charset="0"/>
              <a:buNone/>
            </a:pPr>
            <a:r>
              <a:rPr lang="fr-FR" altLang="fr-FR" sz="3600" b="1" dirty="0" smtClean="0">
                <a:ea typeface="Helvetica" panose="020B0604020202020204" pitchFamily="34" charset="0"/>
              </a:rPr>
              <a:t> </a:t>
            </a:r>
            <a:endParaRPr lang="fr-FR" altLang="fr-FR" sz="2000" b="1" dirty="0" smtClean="0">
              <a:ea typeface="Helvetica" panose="020B0604020202020204" pitchFamily="34" charset="0"/>
            </a:endParaRPr>
          </a:p>
          <a:p>
            <a:pPr marL="0" indent="0">
              <a:buFont typeface="Arial" panose="020B0604020202020204" pitchFamily="34" charset="0"/>
              <a:buNone/>
            </a:pPr>
            <a:endParaRPr lang="fr-FR" altLang="fr-FR" b="1" dirty="0" smtClean="0">
              <a:ea typeface="Helvetica" panose="020B0604020202020204" pitchFamily="34" charset="0"/>
            </a:endParaRPr>
          </a:p>
          <a:p>
            <a:pPr marL="0" indent="0">
              <a:buFont typeface="Arial" panose="020B0604020202020204" pitchFamily="34" charset="0"/>
              <a:buNone/>
            </a:pPr>
            <a:endParaRPr lang="fr-FR" altLang="fr-FR" dirty="0" smtClean="0">
              <a:ea typeface="Helvetica" panose="020B0604020202020204" pitchFamily="34" charset="0"/>
            </a:endParaRPr>
          </a:p>
        </p:txBody>
      </p:sp>
    </p:spTree>
    <p:extLst>
      <p:ext uri="{BB962C8B-B14F-4D97-AF65-F5344CB8AC3E}">
        <p14:creationId xmlns:p14="http://schemas.microsoft.com/office/powerpoint/2010/main" val="3819550574"/>
      </p:ext>
    </p:extLst>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re 1"/>
          <p:cNvSpPr>
            <a:spLocks noGrp="1"/>
          </p:cNvSpPr>
          <p:nvPr>
            <p:ph type="ctrTitle"/>
          </p:nvPr>
        </p:nvSpPr>
        <p:spPr>
          <a:xfrm>
            <a:off x="914400" y="2130425"/>
            <a:ext cx="10363200" cy="1470025"/>
          </a:xfrm>
        </p:spPr>
        <p:txBody>
          <a:bodyPr/>
          <a:lstStyle/>
          <a:p>
            <a:r>
              <a:rPr lang="fr-FR" altLang="fr-FR" smtClean="0">
                <a:ea typeface="Helvetica" panose="020B0604020202020204" pitchFamily="34" charset="0"/>
              </a:rPr>
              <a:t>Le plan commercial  </a:t>
            </a:r>
          </a:p>
        </p:txBody>
      </p:sp>
      <p:sp>
        <p:nvSpPr>
          <p:cNvPr id="80899" name="Rectangle 4"/>
          <p:cNvSpPr>
            <a:spLocks noChangeArrowheads="1"/>
          </p:cNvSpPr>
          <p:nvPr/>
        </p:nvSpPr>
        <p:spPr bwMode="auto">
          <a:xfrm>
            <a:off x="1163638" y="3789363"/>
            <a:ext cx="9864725" cy="234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Font typeface="Arial" panose="020B0604020202020204" pitchFamily="34" charset="0"/>
              <a:buNone/>
              <a:defRPr/>
            </a:pPr>
            <a:r>
              <a:rPr lang="fr-FR" sz="2000" b="1" dirty="0">
                <a:latin typeface="Helvetica" panose="020B0604020202020204" pitchFamily="34" charset="0"/>
                <a:cs typeface="Helvetica" panose="020B0604020202020204" pitchFamily="34" charset="0"/>
              </a:rPr>
              <a:t>UNE </a:t>
            </a:r>
            <a:r>
              <a:rPr lang="fr-FR" sz="2000" b="1" dirty="0" smtClean="0">
                <a:latin typeface="Helvetica" panose="020B0604020202020204" pitchFamily="34" charset="0"/>
                <a:cs typeface="Helvetica" panose="020B0604020202020204" pitchFamily="34" charset="0"/>
              </a:rPr>
              <a:t>EVOLUTION DU PLAN </a:t>
            </a:r>
            <a:r>
              <a:rPr lang="fr-FR" sz="2000" b="1" dirty="0">
                <a:latin typeface="Helvetica" panose="020B0604020202020204" pitchFamily="34" charset="0"/>
                <a:cs typeface="Helvetica" panose="020B0604020202020204" pitchFamily="34" charset="0"/>
              </a:rPr>
              <a:t>D’ACTIONS COMMERCIALES</a:t>
            </a:r>
          </a:p>
          <a:p>
            <a:pPr marL="0" lvl="1" indent="0">
              <a:buFont typeface="Arial" panose="020B0604020202020204" pitchFamily="34" charset="0"/>
              <a:buNone/>
              <a:defRPr/>
            </a:pPr>
            <a:r>
              <a:rPr lang="fr-FR" sz="2000" b="1" dirty="0" smtClean="0">
                <a:latin typeface="Helvetica" panose="020B0604020202020204" pitchFamily="34" charset="0"/>
                <a:cs typeface="Helvetica" panose="020B0604020202020204" pitchFamily="34" charset="0"/>
                <a:sym typeface="Wingdings" pitchFamily="2" charset="2"/>
              </a:rPr>
              <a:t> </a:t>
            </a:r>
            <a:r>
              <a:rPr lang="fr-FR" sz="2000" dirty="0" smtClean="0">
                <a:latin typeface="Helvetica" panose="020B0604020202020204" pitchFamily="34" charset="0"/>
                <a:cs typeface="Helvetica" panose="020B0604020202020204" pitchFamily="34" charset="0"/>
              </a:rPr>
              <a:t>améliorer </a:t>
            </a:r>
            <a:r>
              <a:rPr lang="fr-FR" sz="2000" dirty="0">
                <a:latin typeface="Helvetica" panose="020B0604020202020204" pitchFamily="34" charset="0"/>
                <a:cs typeface="Helvetica" panose="020B0604020202020204" pitchFamily="34" charset="0"/>
              </a:rPr>
              <a:t>la connaissance </a:t>
            </a:r>
            <a:r>
              <a:rPr lang="fr-FR" sz="2000" dirty="0" smtClean="0">
                <a:latin typeface="Helvetica" panose="020B0604020202020204" pitchFamily="34" charset="0"/>
                <a:cs typeface="Helvetica" panose="020B0604020202020204" pitchFamily="34" charset="0"/>
              </a:rPr>
              <a:t>de ce qu’est </a:t>
            </a:r>
            <a:r>
              <a:rPr lang="fr-FR" sz="2000" dirty="0" err="1" smtClean="0">
                <a:latin typeface="Helvetica" panose="020B0604020202020204" pitchFamily="34" charset="0"/>
                <a:cs typeface="Helvetica" panose="020B0604020202020204" pitchFamily="34" charset="0"/>
              </a:rPr>
              <a:t>Gamm</a:t>
            </a:r>
            <a:r>
              <a:rPr lang="fr-FR" sz="2000" dirty="0" smtClean="0">
                <a:latin typeface="Helvetica" panose="020B0604020202020204" pitchFamily="34" charset="0"/>
                <a:cs typeface="Helvetica" panose="020B0604020202020204" pitchFamily="34" charset="0"/>
              </a:rPr>
              <a:t> vert,</a:t>
            </a:r>
            <a:endParaRPr lang="fr-FR" sz="2000" dirty="0">
              <a:latin typeface="Helvetica" panose="020B0604020202020204" pitchFamily="34" charset="0"/>
              <a:cs typeface="Helvetica" panose="020B0604020202020204" pitchFamily="34" charset="0"/>
            </a:endParaRPr>
          </a:p>
          <a:p>
            <a:pPr marL="342900" lvl="1" indent="-342900">
              <a:buFont typeface="Wingdings" panose="05000000000000000000" pitchFamily="2" charset="2"/>
              <a:buChar char="è"/>
              <a:defRPr/>
            </a:pPr>
            <a:r>
              <a:rPr lang="fr-FR" sz="2000" dirty="0" smtClean="0">
                <a:latin typeface="Helvetica" panose="020B0604020202020204" pitchFamily="34" charset="0"/>
                <a:cs typeface="Helvetica" panose="020B0604020202020204" pitchFamily="34" charset="0"/>
              </a:rPr>
              <a:t>capitaliser </a:t>
            </a:r>
            <a:r>
              <a:rPr lang="fr-FR" sz="2000" dirty="0">
                <a:latin typeface="Helvetica" panose="020B0604020202020204" pitchFamily="34" charset="0"/>
                <a:cs typeface="Helvetica" panose="020B0604020202020204" pitchFamily="34" charset="0"/>
              </a:rPr>
              <a:t>sur les opérations </a:t>
            </a:r>
            <a:r>
              <a:rPr lang="fr-FR" sz="2000" dirty="0" smtClean="0">
                <a:latin typeface="Helvetica" panose="020B0604020202020204" pitchFamily="34" charset="0"/>
                <a:cs typeface="Helvetica" panose="020B0604020202020204" pitchFamily="34" charset="0"/>
              </a:rPr>
              <a:t>puissantes, </a:t>
            </a:r>
          </a:p>
          <a:p>
            <a:pPr marL="0" lvl="1" indent="0">
              <a:buNone/>
              <a:defRPr/>
            </a:pPr>
            <a:r>
              <a:rPr lang="fr-FR" sz="2000" dirty="0" smtClean="0">
                <a:latin typeface="Helvetica" panose="020B0604020202020204" pitchFamily="34" charset="0"/>
                <a:cs typeface="Helvetica" panose="020B0604020202020204" pitchFamily="34" charset="0"/>
                <a:sym typeface="Wingdings" panose="05000000000000000000" pitchFamily="2" charset="2"/>
              </a:rPr>
              <a:t> </a:t>
            </a:r>
            <a:r>
              <a:rPr lang="fr-FR" sz="2000" dirty="0" smtClean="0">
                <a:latin typeface="Helvetica" panose="020B0604020202020204" pitchFamily="34" charset="0"/>
                <a:cs typeface="Helvetica" panose="020B0604020202020204" pitchFamily="34" charset="0"/>
              </a:rPr>
              <a:t>développer </a:t>
            </a:r>
            <a:r>
              <a:rPr lang="fr-FR" sz="2000" dirty="0">
                <a:latin typeface="Helvetica" panose="020B0604020202020204" pitchFamily="34" charset="0"/>
                <a:cs typeface="Helvetica" panose="020B0604020202020204" pitchFamily="34" charset="0"/>
              </a:rPr>
              <a:t>de nouvelles </a:t>
            </a:r>
            <a:r>
              <a:rPr lang="fr-FR" sz="2000" dirty="0" smtClean="0">
                <a:latin typeface="Helvetica" panose="020B0604020202020204" pitchFamily="34" charset="0"/>
                <a:cs typeface="Helvetica" panose="020B0604020202020204" pitchFamily="34" charset="0"/>
              </a:rPr>
              <a:t>opérations pour </a:t>
            </a:r>
            <a:r>
              <a:rPr lang="fr-FR" sz="2000" dirty="0">
                <a:latin typeface="Helvetica" panose="020B0604020202020204" pitchFamily="34" charset="0"/>
                <a:cs typeface="Helvetica" panose="020B0604020202020204" pitchFamily="34" charset="0"/>
              </a:rPr>
              <a:t>émerger </a:t>
            </a:r>
            <a:endParaRPr lang="fr-FR" sz="2000" dirty="0" smtClean="0">
              <a:latin typeface="Helvetica" panose="020B0604020202020204" pitchFamily="34" charset="0"/>
              <a:cs typeface="Helvetica" panose="020B0604020202020204" pitchFamily="34" charset="0"/>
            </a:endParaRPr>
          </a:p>
          <a:p>
            <a:pPr marL="0" lvl="1" indent="0">
              <a:buFont typeface="Arial" panose="020B0604020202020204" pitchFamily="34" charset="0"/>
              <a:buNone/>
              <a:defRPr/>
            </a:pPr>
            <a:r>
              <a:rPr lang="fr-FR" sz="2000" dirty="0" smtClean="0">
                <a:latin typeface="Helvetica" panose="020B0604020202020204" pitchFamily="34" charset="0"/>
                <a:cs typeface="Helvetica" panose="020B0604020202020204" pitchFamily="34" charset="0"/>
                <a:sym typeface="Wingdings" panose="05000000000000000000" pitchFamily="2" charset="2"/>
              </a:rPr>
              <a:t></a:t>
            </a:r>
            <a:r>
              <a:rPr lang="fr-FR" sz="2000" dirty="0" smtClean="0">
                <a:latin typeface="Helvetica" panose="020B0604020202020204" pitchFamily="34" charset="0"/>
                <a:cs typeface="Helvetica" panose="020B0604020202020204" pitchFamily="34" charset="0"/>
              </a:rPr>
              <a:t> </a:t>
            </a:r>
            <a:r>
              <a:rPr lang="fr-FR" sz="2000" dirty="0">
                <a:latin typeface="Helvetica" panose="020B0604020202020204" pitchFamily="34" charset="0"/>
                <a:cs typeface="Helvetica" panose="020B0604020202020204" pitchFamily="34" charset="0"/>
              </a:rPr>
              <a:t>renforcer la </a:t>
            </a:r>
            <a:r>
              <a:rPr lang="fr-FR" sz="2000" dirty="0" smtClean="0">
                <a:latin typeface="Helvetica" panose="020B0604020202020204" pitchFamily="34" charset="0"/>
                <a:cs typeface="Helvetica" panose="020B0604020202020204" pitchFamily="34" charset="0"/>
              </a:rPr>
              <a:t>théâtralisation in &amp; out store</a:t>
            </a:r>
            <a:endParaRPr lang="fr-FR" sz="2000" dirty="0">
              <a:latin typeface="Helvetica" panose="020B0604020202020204" pitchFamily="34" charset="0"/>
              <a:cs typeface="Helvetica" panose="020B0604020202020204" pitchFamily="34" charset="0"/>
            </a:endParaRPr>
          </a:p>
          <a:p>
            <a:pPr>
              <a:lnSpc>
                <a:spcPct val="90000"/>
              </a:lnSpc>
              <a:buFontTx/>
              <a:buChar char="•"/>
              <a:defRPr/>
            </a:pPr>
            <a:endParaRPr lang="fr-FR" altLang="fr-FR" sz="2400" dirty="0" smtClean="0">
              <a:latin typeface="Helvetica" panose="020B0604020202020204" pitchFamily="34" charset="0"/>
              <a:ea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634232579"/>
      </p:ext>
    </p:extLst>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re 1"/>
          <p:cNvSpPr>
            <a:spLocks noGrp="1"/>
          </p:cNvSpPr>
          <p:nvPr>
            <p:ph type="title"/>
          </p:nvPr>
        </p:nvSpPr>
        <p:spPr>
          <a:xfrm>
            <a:off x="609600" y="44450"/>
            <a:ext cx="10972800" cy="1143000"/>
          </a:xfrm>
        </p:spPr>
        <p:txBody>
          <a:bodyPr/>
          <a:lstStyle/>
          <a:p>
            <a:r>
              <a:rPr lang="fr-FR" altLang="fr-FR" dirty="0" smtClean="0">
                <a:solidFill>
                  <a:schemeClr val="tx1"/>
                </a:solidFill>
                <a:ea typeface="Helvetica" panose="020B0604020202020204" pitchFamily="34" charset="0"/>
              </a:rPr>
              <a:t>Le plan commercial actuel : principaux constats</a:t>
            </a:r>
          </a:p>
        </p:txBody>
      </p:sp>
      <p:sp>
        <p:nvSpPr>
          <p:cNvPr id="80899" name="Rectangle 4"/>
          <p:cNvSpPr>
            <a:spLocks noChangeArrowheads="1"/>
          </p:cNvSpPr>
          <p:nvPr/>
        </p:nvSpPr>
        <p:spPr bwMode="auto">
          <a:xfrm>
            <a:off x="1189240" y="1412875"/>
            <a:ext cx="986472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90000"/>
              </a:lnSpc>
              <a:buFontTx/>
              <a:buNone/>
              <a:defRPr/>
            </a:pPr>
            <a:r>
              <a:rPr lang="fr-FR" altLang="fr-FR" sz="2400" b="1" dirty="0" smtClean="0">
                <a:latin typeface="Helvetica" panose="020B0604020202020204" pitchFamily="34" charset="0"/>
                <a:ea typeface="Helvetica" panose="020B0604020202020204" pitchFamily="34" charset="0"/>
                <a:cs typeface="Helvetica" panose="020B0604020202020204" pitchFamily="34" charset="0"/>
              </a:rPr>
              <a:t>Des actions qui :</a:t>
            </a:r>
          </a:p>
          <a:p>
            <a:pPr>
              <a:lnSpc>
                <a:spcPct val="90000"/>
              </a:lnSpc>
              <a:buFontTx/>
              <a:buNone/>
              <a:defRPr/>
            </a:pPr>
            <a:endParaRPr lang="fr-FR" altLang="fr-FR" sz="500" dirty="0" smtClean="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2400" dirty="0" smtClean="0">
                <a:latin typeface="Helvetica" panose="020B0604020202020204" pitchFamily="34" charset="0"/>
                <a:ea typeface="Helvetica" panose="020B0604020202020204" pitchFamily="34" charset="0"/>
                <a:cs typeface="Helvetica" panose="020B0604020202020204" pitchFamily="34" charset="0"/>
              </a:rPr>
              <a:t>assurent une actualité sur toute l’année : </a:t>
            </a:r>
          </a:p>
          <a:p>
            <a:pPr>
              <a:lnSpc>
                <a:spcPct val="90000"/>
              </a:lnSpc>
              <a:buFontTx/>
              <a:buNone/>
              <a:defRPr/>
            </a:pPr>
            <a:r>
              <a:rPr lang="fr-FR" altLang="fr-FR" sz="2400" dirty="0" smtClean="0">
                <a:latin typeface="Helvetica" panose="020B0604020202020204" pitchFamily="34" charset="0"/>
                <a:ea typeface="Helvetica" panose="020B0604020202020204" pitchFamily="34" charset="0"/>
                <a:cs typeface="Helvetica" panose="020B0604020202020204" pitchFamily="34" charset="0"/>
              </a:rPr>
              <a:t>	rythme soutenu pour répondre aux attentes du marché et du réseau </a:t>
            </a:r>
          </a:p>
          <a:p>
            <a:pPr>
              <a:lnSpc>
                <a:spcPct val="90000"/>
              </a:lnSpc>
              <a:buFontTx/>
              <a:buNone/>
              <a:defRPr/>
            </a:pPr>
            <a:endParaRPr lang="fr-FR" altLang="fr-FR" sz="1050" dirty="0" smtClean="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2400" dirty="0">
                <a:latin typeface="Helvetica" panose="020B0604020202020204" pitchFamily="34" charset="0"/>
                <a:ea typeface="Helvetica" panose="020B0604020202020204" pitchFamily="34" charset="0"/>
                <a:cs typeface="Helvetica" panose="020B0604020202020204" pitchFamily="34" charset="0"/>
              </a:rPr>
              <a:t>est fondé sur 4 leviers clés avec leurs propres </a:t>
            </a:r>
            <a:r>
              <a:rPr lang="fr-FR" altLang="fr-FR" sz="2400" dirty="0" smtClean="0">
                <a:latin typeface="Helvetica" panose="020B0604020202020204" pitchFamily="34" charset="0"/>
                <a:ea typeface="Helvetica" panose="020B0604020202020204" pitchFamily="34" charset="0"/>
                <a:cs typeface="Helvetica" panose="020B0604020202020204" pitchFamily="34" charset="0"/>
              </a:rPr>
              <a:t>objectifs</a:t>
            </a:r>
          </a:p>
          <a:p>
            <a:pPr>
              <a:lnSpc>
                <a:spcPct val="90000"/>
              </a:lnSpc>
              <a:buFontTx/>
              <a:buChar char="•"/>
              <a:defRPr/>
            </a:pPr>
            <a:endParaRPr lang="fr-FR" altLang="fr-FR" sz="2400" dirty="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endParaRPr lang="fr-FR" altLang="fr-FR" sz="2400" dirty="0" smtClean="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endParaRPr lang="fr-FR" altLang="fr-FR" sz="2400" dirty="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endParaRPr lang="fr-FR" altLang="fr-FR" sz="2400" dirty="0" smtClean="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endParaRPr lang="fr-FR" altLang="fr-FR" sz="1800" dirty="0" smtClean="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2400" dirty="0" smtClean="0">
                <a:latin typeface="Helvetica" panose="020B0604020202020204" pitchFamily="34" charset="0"/>
                <a:ea typeface="Helvetica" panose="020B0604020202020204" pitchFamily="34" charset="0"/>
                <a:cs typeface="Helvetica" panose="020B0604020202020204" pitchFamily="34" charset="0"/>
              </a:rPr>
              <a:t>respectent des pics de saisonnalité (périodes clés) </a:t>
            </a:r>
            <a:endParaRPr lang="fr-FR" altLang="fr-FR" sz="2000" dirty="0" smtClean="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2400" dirty="0" smtClean="0">
                <a:latin typeface="Helvetica" panose="020B0604020202020204" pitchFamily="34" charset="0"/>
                <a:ea typeface="Helvetica" panose="020B0604020202020204" pitchFamily="34" charset="0"/>
                <a:cs typeface="Helvetica" panose="020B0604020202020204" pitchFamily="34" charset="0"/>
              </a:rPr>
              <a:t>sont soutenues par un dispositif ‘dépliants’ particulièrement adapté aux offres (immédiates et simples à communiquer)</a:t>
            </a:r>
          </a:p>
        </p:txBody>
      </p:sp>
      <p:sp>
        <p:nvSpPr>
          <p:cNvPr id="4" name="Rectangle à coins arrondis 3"/>
          <p:cNvSpPr/>
          <p:nvPr/>
        </p:nvSpPr>
        <p:spPr>
          <a:xfrm>
            <a:off x="4102537" y="3601315"/>
            <a:ext cx="1477867" cy="1449372"/>
          </a:xfrm>
          <a:prstGeom prst="roundRect">
            <a:avLst/>
          </a:prstGeom>
          <a:solidFill>
            <a:srgbClr val="407B8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t"/>
          <a:lstStyle/>
          <a:p>
            <a:pPr algn="ctr"/>
            <a:r>
              <a:rPr lang="fr-FR" sz="1470" b="1" dirty="0" smtClean="0"/>
              <a:t>THÉMATIQUES</a:t>
            </a:r>
          </a:p>
          <a:p>
            <a:pPr algn="ctr"/>
            <a:r>
              <a:rPr lang="fr-FR" sz="1470" b="1" dirty="0" smtClean="0"/>
              <a:t> </a:t>
            </a:r>
            <a:endParaRPr lang="fr-FR" sz="1470" b="1" dirty="0"/>
          </a:p>
          <a:p>
            <a:pPr algn="ctr"/>
            <a:endParaRPr lang="fr-FR" sz="1260" dirty="0"/>
          </a:p>
        </p:txBody>
      </p:sp>
      <p:sp>
        <p:nvSpPr>
          <p:cNvPr id="5" name="Rectangle à coins arrondis 4"/>
          <p:cNvSpPr/>
          <p:nvPr/>
        </p:nvSpPr>
        <p:spPr>
          <a:xfrm>
            <a:off x="9175476" y="3622402"/>
            <a:ext cx="1504647" cy="1449372"/>
          </a:xfrm>
          <a:prstGeom prst="roundRect">
            <a:avLst/>
          </a:prstGeom>
          <a:solidFill>
            <a:srgbClr val="407B8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t"/>
          <a:lstStyle/>
          <a:p>
            <a:pPr algn="ctr"/>
            <a:r>
              <a:rPr lang="fr-FR" sz="1470" b="1" dirty="0" smtClean="0"/>
              <a:t>OPES RADIOS</a:t>
            </a:r>
            <a:endParaRPr lang="fr-FR" sz="1470" b="1" dirty="0"/>
          </a:p>
          <a:p>
            <a:pPr algn="ctr"/>
            <a:endParaRPr lang="fr-FR" sz="1470" b="1" dirty="0"/>
          </a:p>
        </p:txBody>
      </p:sp>
      <p:sp>
        <p:nvSpPr>
          <p:cNvPr id="6" name="Rectangle à coins arrondis 5"/>
          <p:cNvSpPr/>
          <p:nvPr/>
        </p:nvSpPr>
        <p:spPr>
          <a:xfrm>
            <a:off x="6680598" y="3601316"/>
            <a:ext cx="1504647" cy="1458132"/>
          </a:xfrm>
          <a:prstGeom prst="roundRect">
            <a:avLst/>
          </a:prstGeom>
          <a:solidFill>
            <a:srgbClr val="407B83"/>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fr-FR" sz="1470" b="1" dirty="0" smtClean="0"/>
              <a:t>REGIONALES</a:t>
            </a:r>
            <a:endParaRPr lang="fr-FR" sz="1470" b="1" dirty="0"/>
          </a:p>
          <a:p>
            <a:pPr algn="ctr"/>
            <a:endParaRPr lang="fr-FR" sz="1470" dirty="0"/>
          </a:p>
          <a:p>
            <a:pPr algn="ctr"/>
            <a:endParaRPr lang="fr-FR" sz="1260" dirty="0"/>
          </a:p>
        </p:txBody>
      </p:sp>
      <p:sp>
        <p:nvSpPr>
          <p:cNvPr id="7" name="Rectangle à coins arrondis 6"/>
          <p:cNvSpPr/>
          <p:nvPr/>
        </p:nvSpPr>
        <p:spPr>
          <a:xfrm>
            <a:off x="1559496" y="3601315"/>
            <a:ext cx="1490975" cy="1442988"/>
          </a:xfrm>
          <a:prstGeom prst="roundRect">
            <a:avLst/>
          </a:prstGeom>
          <a:solidFill>
            <a:srgbClr val="407B83"/>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lvl="0" algn="ctr"/>
            <a:r>
              <a:rPr lang="fr-FR" sz="1470" b="1" dirty="0" smtClean="0"/>
              <a:t>TEMPS FORTS</a:t>
            </a:r>
            <a:endParaRPr lang="fr-FR" sz="1400" b="1" dirty="0" smtClean="0"/>
          </a:p>
          <a:p>
            <a:pPr lvl="0" algn="ctr"/>
            <a:endParaRPr lang="fr-FR" sz="1470" b="1" dirty="0"/>
          </a:p>
          <a:p>
            <a:pPr lvl="0" algn="ctr"/>
            <a:endParaRPr lang="fr-FR" sz="1260" dirty="0"/>
          </a:p>
        </p:txBody>
      </p:sp>
      <p:sp>
        <p:nvSpPr>
          <p:cNvPr id="12" name="Triangle isocèle 11"/>
          <p:cNvSpPr/>
          <p:nvPr/>
        </p:nvSpPr>
        <p:spPr>
          <a:xfrm rot="10800000">
            <a:off x="1638914" y="3429000"/>
            <a:ext cx="1383343" cy="120387"/>
          </a:xfrm>
          <a:prstGeom prst="triangl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540"/>
          </a:p>
        </p:txBody>
      </p:sp>
      <p:sp>
        <p:nvSpPr>
          <p:cNvPr id="13" name="Triangle isocèle 12"/>
          <p:cNvSpPr/>
          <p:nvPr/>
        </p:nvSpPr>
        <p:spPr>
          <a:xfrm rot="10800000">
            <a:off x="4182840" y="3424320"/>
            <a:ext cx="1383343" cy="120387"/>
          </a:xfrm>
          <a:prstGeom prst="triangl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540"/>
          </a:p>
        </p:txBody>
      </p:sp>
      <p:sp>
        <p:nvSpPr>
          <p:cNvPr id="14" name="Triangle isocèle 13"/>
          <p:cNvSpPr/>
          <p:nvPr/>
        </p:nvSpPr>
        <p:spPr>
          <a:xfrm rot="10800000">
            <a:off x="9236128" y="3424320"/>
            <a:ext cx="1383343" cy="120387"/>
          </a:xfrm>
          <a:prstGeom prst="triangl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540"/>
          </a:p>
        </p:txBody>
      </p:sp>
      <p:sp>
        <p:nvSpPr>
          <p:cNvPr id="15" name="Triangle isocèle 14"/>
          <p:cNvSpPr/>
          <p:nvPr/>
        </p:nvSpPr>
        <p:spPr>
          <a:xfrm rot="10800000">
            <a:off x="6741250" y="3406783"/>
            <a:ext cx="1383343" cy="120387"/>
          </a:xfrm>
          <a:prstGeom prst="triangl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540"/>
          </a:p>
        </p:txBody>
      </p:sp>
      <p:pic>
        <p:nvPicPr>
          <p:cNvPr id="21" name="Picture 2"/>
          <p:cNvPicPr>
            <a:picLocks noChangeAspect="1" noChangeArrowheads="1"/>
          </p:cNvPicPr>
          <p:nvPr/>
        </p:nvPicPr>
        <p:blipFill rotWithShape="1">
          <a:blip r:embed="rId2">
            <a:extLst>
              <a:ext uri="{28A0092B-C50C-407E-A947-70E740481C1C}">
                <a14:useLocalDpi xmlns:a14="http://schemas.microsoft.com/office/drawing/2010/main"/>
              </a:ext>
            </a:extLst>
          </a:blip>
          <a:srcRect l="30534" r="30249"/>
          <a:stretch/>
        </p:blipFill>
        <p:spPr bwMode="auto">
          <a:xfrm>
            <a:off x="1921722" y="3986361"/>
            <a:ext cx="615764" cy="882799"/>
          </a:xfrm>
          <a:prstGeom prst="rect">
            <a:avLst/>
          </a:prstGeom>
          <a:noFill/>
          <a:ln>
            <a:noFill/>
          </a:ln>
          <a:effectLst>
            <a:outerShdw blurRad="50800" dist="38100" dir="13500000" algn="b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Image 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3832" y="3986361"/>
            <a:ext cx="632883" cy="895223"/>
          </a:xfrm>
          <a:prstGeom prst="rect">
            <a:avLst/>
          </a:prstGeom>
          <a:ln>
            <a:solidFill>
              <a:schemeClr val="bg1">
                <a:lumMod val="65000"/>
              </a:schemeClr>
            </a:solidFill>
          </a:ln>
          <a:effectLst>
            <a:outerShdw blurRad="50800" dist="38100" dir="13500000" algn="br" rotWithShape="0">
              <a:prstClr val="black">
                <a:alpha val="40000"/>
              </a:prstClr>
            </a:outerShdw>
          </a:effectLst>
        </p:spPr>
      </p:pic>
      <p:pic>
        <p:nvPicPr>
          <p:cNvPr id="23" name="Image 24" descr="Fotolia_32694601_M.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23298" y="4223194"/>
            <a:ext cx="409001" cy="544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129419" y="4005064"/>
            <a:ext cx="607004" cy="877464"/>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re 1"/>
          <p:cNvSpPr>
            <a:spLocks noGrp="1"/>
          </p:cNvSpPr>
          <p:nvPr>
            <p:ph type="title"/>
          </p:nvPr>
        </p:nvSpPr>
        <p:spPr>
          <a:xfrm>
            <a:off x="609600" y="44450"/>
            <a:ext cx="10972800" cy="1143000"/>
          </a:xfrm>
        </p:spPr>
        <p:txBody>
          <a:bodyPr/>
          <a:lstStyle/>
          <a:p>
            <a:r>
              <a:rPr lang="fr-FR" altLang="fr-FR" smtClean="0">
                <a:ea typeface="Helvetica" panose="020B0604020202020204" pitchFamily="34" charset="0"/>
              </a:rPr>
              <a:t>Le plan commercial actuel : principaux constats</a:t>
            </a:r>
          </a:p>
        </p:txBody>
      </p:sp>
      <p:sp>
        <p:nvSpPr>
          <p:cNvPr id="80899" name="Rectangle 4"/>
          <p:cNvSpPr>
            <a:spLocks noChangeArrowheads="1"/>
          </p:cNvSpPr>
          <p:nvPr/>
        </p:nvSpPr>
        <p:spPr bwMode="auto">
          <a:xfrm>
            <a:off x="1163638" y="1628775"/>
            <a:ext cx="986472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nSpc>
                <a:spcPct val="90000"/>
              </a:lnSpc>
              <a:buFont typeface="Arial" panose="020B0604020202020204" pitchFamily="34" charset="0"/>
              <a:buNone/>
              <a:defRPr/>
            </a:pPr>
            <a:r>
              <a:rPr lang="fr-FR" altLang="fr-FR" sz="2400" b="1" dirty="0" smtClean="0">
                <a:latin typeface="Helvetica" panose="020B0604020202020204" pitchFamily="34" charset="0"/>
                <a:ea typeface="Helvetica" panose="020B0604020202020204" pitchFamily="34" charset="0"/>
                <a:cs typeface="Helvetica" panose="020B0604020202020204" pitchFamily="34" charset="0"/>
              </a:rPr>
              <a:t>MAIS</a:t>
            </a:r>
          </a:p>
          <a:p>
            <a:pPr>
              <a:lnSpc>
                <a:spcPct val="90000"/>
              </a:lnSpc>
              <a:buFontTx/>
              <a:buChar char="•"/>
              <a:defRPr/>
            </a:pPr>
            <a:endParaRPr lang="fr-FR" altLang="fr-FR" sz="2400" dirty="0" smtClean="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2400" dirty="0">
                <a:latin typeface="Helvetica" panose="020B0604020202020204" pitchFamily="34" charset="0"/>
                <a:ea typeface="Helvetica" panose="020B0604020202020204" pitchFamily="34" charset="0"/>
                <a:cs typeface="Helvetica" panose="020B0604020202020204" pitchFamily="34" charset="0"/>
              </a:rPr>
              <a:t>ne valorise pas directement la dynamique commerçante et la compétitivité prix de l’enseigne</a:t>
            </a:r>
            <a:endParaRPr lang="fr-FR" altLang="fr-FR" sz="2400" dirty="0" smtClean="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endParaRPr lang="fr-FR" altLang="fr-FR" sz="2400" dirty="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2400" dirty="0" smtClean="0">
                <a:latin typeface="Helvetica" panose="020B0604020202020204" pitchFamily="34" charset="0"/>
                <a:ea typeface="Helvetica" panose="020B0604020202020204" pitchFamily="34" charset="0"/>
                <a:cs typeface="Helvetica" panose="020B0604020202020204" pitchFamily="34" charset="0"/>
              </a:rPr>
              <a:t>ne positionne </a:t>
            </a:r>
            <a:r>
              <a:rPr lang="fr-FR" altLang="fr-FR" sz="2400" dirty="0" smtClean="0">
                <a:latin typeface="Helvetica" panose="020B0604020202020204" pitchFamily="34" charset="0"/>
                <a:ea typeface="Helvetica" panose="020B0604020202020204" pitchFamily="34" charset="0"/>
                <a:cs typeface="Helvetica" panose="020B0604020202020204" pitchFamily="34" charset="0"/>
              </a:rPr>
              <a:t>pas suffisamment </a:t>
            </a:r>
            <a:r>
              <a:rPr lang="fr-FR" altLang="fr-FR" sz="2400" dirty="0" err="1" smtClean="0">
                <a:latin typeface="Helvetica" panose="020B0604020202020204" pitchFamily="34" charset="0"/>
                <a:ea typeface="Helvetica" panose="020B0604020202020204" pitchFamily="34" charset="0"/>
                <a:cs typeface="Helvetica" panose="020B0604020202020204" pitchFamily="34" charset="0"/>
              </a:rPr>
              <a:t>Gamm</a:t>
            </a:r>
            <a:r>
              <a:rPr lang="fr-FR" altLang="fr-FR" sz="2400" dirty="0" smtClean="0">
                <a:latin typeface="Helvetica" panose="020B0604020202020204" pitchFamily="34" charset="0"/>
                <a:ea typeface="Helvetica" panose="020B0604020202020204" pitchFamily="34" charset="0"/>
                <a:cs typeface="Helvetica" panose="020B0604020202020204" pitchFamily="34" charset="0"/>
              </a:rPr>
              <a:t> vert sur ses dimensions sélectionneur &amp; innovateur</a:t>
            </a:r>
          </a:p>
          <a:p>
            <a:pPr>
              <a:lnSpc>
                <a:spcPct val="90000"/>
              </a:lnSpc>
              <a:buFontTx/>
              <a:buChar char="•"/>
              <a:defRPr/>
            </a:pPr>
            <a:endParaRPr lang="fr-FR" altLang="fr-FR" sz="2400" dirty="0" smtClean="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2400" dirty="0">
                <a:latin typeface="Helvetica" panose="020B0604020202020204" pitchFamily="34" charset="0"/>
                <a:ea typeface="Helvetica" panose="020B0604020202020204" pitchFamily="34" charset="0"/>
                <a:cs typeface="Helvetica" panose="020B0604020202020204" pitchFamily="34" charset="0"/>
              </a:rPr>
              <a:t>ne permet pas de percevoir immédiatement la hiérarchie des prises de parole et donc d’appréhender pour les consommateurs les changements de rythme du PAC</a:t>
            </a:r>
          </a:p>
          <a:p>
            <a:pPr>
              <a:lnSpc>
                <a:spcPct val="90000"/>
              </a:lnSpc>
              <a:buFontTx/>
              <a:buChar char="•"/>
              <a:defRPr/>
            </a:pPr>
            <a:endParaRPr lang="fr-FR" altLang="fr-FR" sz="2400" dirty="0" smtClean="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endParaRPr lang="fr-FR" altLang="fr-FR" sz="2000" dirty="0" smtClean="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endParaRPr lang="fr-FR" altLang="fr-FR" sz="1800" dirty="0" smtClean="0">
              <a:latin typeface="Helvetica" panose="020B0604020202020204" pitchFamily="34" charset="0"/>
              <a:ea typeface="Helvetica" panose="020B0604020202020204" pitchFamily="34" charset="0"/>
              <a:cs typeface="Helvetica" panose="020B0604020202020204" pitchFamily="34" charset="0"/>
            </a:endParaRPr>
          </a:p>
          <a:p>
            <a:pPr>
              <a:lnSpc>
                <a:spcPct val="90000"/>
              </a:lnSpc>
              <a:buFontTx/>
              <a:buChar char="•"/>
              <a:defRPr/>
            </a:pPr>
            <a:endParaRPr lang="fr-FR" altLang="fr-FR" sz="1800" dirty="0" smtClean="0">
              <a:latin typeface="Helvetica" panose="020B0604020202020204" pitchFamily="34" charset="0"/>
              <a:ea typeface="Helvetica" panose="020B0604020202020204" pitchFamily="34" charset="0"/>
              <a:cs typeface="Helvetica" panose="020B0604020202020204" pitchFamily="34" charset="0"/>
            </a:endParaRPr>
          </a:p>
        </p:txBody>
      </p:sp>
    </p:spTree>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Recommandation</a:t>
            </a:r>
            <a:endParaRPr lang="fr-FR" dirty="0"/>
          </a:p>
        </p:txBody>
      </p:sp>
      <p:sp>
        <p:nvSpPr>
          <p:cNvPr id="5" name="Espace réservé du contenu 4"/>
          <p:cNvSpPr>
            <a:spLocks noGrp="1"/>
          </p:cNvSpPr>
          <p:nvPr>
            <p:ph idx="1"/>
          </p:nvPr>
        </p:nvSpPr>
        <p:spPr/>
        <p:txBody>
          <a:bodyPr/>
          <a:lstStyle/>
          <a:p>
            <a:pPr marL="0" indent="0">
              <a:buNone/>
            </a:pPr>
            <a:r>
              <a:rPr lang="fr-FR" altLang="fr-FR" sz="3600" dirty="0">
                <a:ea typeface="Helvetica" panose="020B0604020202020204" pitchFamily="34" charset="0"/>
              </a:rPr>
              <a:t/>
            </a:r>
            <a:br>
              <a:rPr lang="fr-FR" altLang="fr-FR" sz="3600" dirty="0">
                <a:ea typeface="Helvetica" panose="020B0604020202020204" pitchFamily="34" charset="0"/>
              </a:rPr>
            </a:br>
            <a:r>
              <a:rPr lang="fr-FR" altLang="fr-FR" sz="3600" dirty="0">
                <a:ea typeface="Helvetica" panose="020B0604020202020204" pitchFamily="34" charset="0"/>
              </a:rPr>
              <a:t>Simplifier la prise de parole du</a:t>
            </a:r>
            <a:br>
              <a:rPr lang="fr-FR" altLang="fr-FR" sz="3600" dirty="0">
                <a:ea typeface="Helvetica" panose="020B0604020202020204" pitchFamily="34" charset="0"/>
              </a:rPr>
            </a:br>
            <a:r>
              <a:rPr lang="fr-FR" altLang="fr-FR" sz="3600" dirty="0">
                <a:ea typeface="Helvetica" panose="020B0604020202020204" pitchFamily="34" charset="0"/>
              </a:rPr>
              <a:t>Plan d’Actions Commerciales</a:t>
            </a:r>
            <a:br>
              <a:rPr lang="fr-FR" altLang="fr-FR" sz="3600" dirty="0">
                <a:ea typeface="Helvetica" panose="020B0604020202020204" pitchFamily="34" charset="0"/>
              </a:rPr>
            </a:br>
            <a:r>
              <a:rPr lang="fr-FR" altLang="fr-FR" sz="3600" dirty="0">
                <a:ea typeface="Helvetica" panose="020B0604020202020204" pitchFamily="34" charset="0"/>
              </a:rPr>
              <a:t/>
            </a:r>
            <a:br>
              <a:rPr lang="fr-FR" altLang="fr-FR" sz="3600" dirty="0">
                <a:ea typeface="Helvetica" panose="020B0604020202020204" pitchFamily="34" charset="0"/>
              </a:rPr>
            </a:br>
            <a:r>
              <a:rPr lang="fr-FR" altLang="fr-FR" dirty="0">
                <a:ea typeface="Helvetica" panose="020B0604020202020204" pitchFamily="34" charset="0"/>
              </a:rPr>
              <a:t>afin de </a:t>
            </a:r>
            <a:br>
              <a:rPr lang="fr-FR" altLang="fr-FR" dirty="0">
                <a:ea typeface="Helvetica" panose="020B0604020202020204" pitchFamily="34" charset="0"/>
              </a:rPr>
            </a:br>
            <a:r>
              <a:rPr lang="fr-FR" altLang="fr-FR" dirty="0">
                <a:ea typeface="Helvetica" panose="020B0604020202020204" pitchFamily="34" charset="0"/>
              </a:rPr>
              <a:t>&gt; renforcer l’efficacité de chaque opération en terme de trafic (1</a:t>
            </a:r>
            <a:r>
              <a:rPr lang="fr-FR" altLang="fr-FR" baseline="30000" dirty="0">
                <a:ea typeface="Helvetica" panose="020B0604020202020204" pitchFamily="34" charset="0"/>
              </a:rPr>
              <a:t>er</a:t>
            </a:r>
            <a:r>
              <a:rPr lang="fr-FR" altLang="fr-FR" dirty="0">
                <a:ea typeface="Helvetica" panose="020B0604020202020204" pitchFamily="34" charset="0"/>
              </a:rPr>
              <a:t> enjeu)</a:t>
            </a:r>
            <a:br>
              <a:rPr lang="fr-FR" altLang="fr-FR" dirty="0">
                <a:ea typeface="Helvetica" panose="020B0604020202020204" pitchFamily="34" charset="0"/>
              </a:rPr>
            </a:br>
            <a:r>
              <a:rPr lang="fr-FR" altLang="fr-FR" dirty="0">
                <a:ea typeface="Helvetica" panose="020B0604020202020204" pitchFamily="34" charset="0"/>
              </a:rPr>
              <a:t>&gt; rendre perceptible le rythme du plan par les clients / non clients (fidélisation &amp; conquête)</a:t>
            </a:r>
            <a:r>
              <a:rPr lang="fr-FR" altLang="fr-FR" b="1" dirty="0">
                <a:ea typeface="Helvetica" panose="020B0604020202020204" pitchFamily="34" charset="0"/>
              </a:rPr>
              <a:t/>
            </a:r>
            <a:br>
              <a:rPr lang="fr-FR" altLang="fr-FR" b="1" dirty="0">
                <a:ea typeface="Helvetica" panose="020B0604020202020204" pitchFamily="34" charset="0"/>
              </a:rPr>
            </a:br>
            <a:endParaRPr lang="fr-FR" dirty="0"/>
          </a:p>
        </p:txBody>
      </p:sp>
    </p:spTree>
    <p:extLst>
      <p:ext uri="{BB962C8B-B14F-4D97-AF65-F5344CB8AC3E}">
        <p14:creationId xmlns:p14="http://schemas.microsoft.com/office/powerpoint/2010/main" val="4100080265"/>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re 1"/>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Juste équilibre dans l’expression</a:t>
            </a:r>
          </a:p>
        </p:txBody>
      </p:sp>
      <p:sp>
        <p:nvSpPr>
          <p:cNvPr id="88067" name="Rectangle 3"/>
          <p:cNvSpPr>
            <a:spLocks noChangeArrowheads="1"/>
          </p:cNvSpPr>
          <p:nvPr/>
        </p:nvSpPr>
        <p:spPr bwMode="auto">
          <a:xfrm>
            <a:off x="408034" y="908050"/>
            <a:ext cx="11304542"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a:buFontTx/>
              <a:buNone/>
            </a:pPr>
            <a:r>
              <a:rPr lang="fr-FR" altLang="fr-FR" b="1" dirty="0" smtClean="0">
                <a:ea typeface="Helvetica" panose="020B0604020202020204" pitchFamily="34" charset="0"/>
              </a:rPr>
              <a:t>Mise </a:t>
            </a:r>
            <a:r>
              <a:rPr lang="fr-FR" altLang="fr-FR" b="1" dirty="0">
                <a:ea typeface="Helvetica" panose="020B0604020202020204" pitchFamily="34" charset="0"/>
              </a:rPr>
              <a:t>en place d’une stratégie SELL &amp; TELL </a:t>
            </a:r>
          </a:p>
          <a:p>
            <a:pPr>
              <a:buFontTx/>
              <a:buNone/>
            </a:pPr>
            <a:r>
              <a:rPr lang="fr-FR" altLang="fr-FR" sz="2800" dirty="0" smtClean="0">
                <a:ea typeface="Helvetica" panose="020B0604020202020204" pitchFamily="34" charset="0"/>
              </a:rPr>
              <a:t>pour </a:t>
            </a:r>
            <a:r>
              <a:rPr lang="fr-FR" altLang="fr-FR" sz="2800" dirty="0">
                <a:ea typeface="Helvetica" panose="020B0604020202020204" pitchFamily="34" charset="0"/>
              </a:rPr>
              <a:t>un PAC plus performant</a:t>
            </a:r>
            <a:endParaRPr lang="fr-FR" altLang="fr-FR" sz="2800" dirty="0">
              <a:latin typeface="Helvetica" panose="020B0604020202020204" pitchFamily="34" charset="0"/>
              <a:ea typeface="Helvetica" panose="020B0604020202020204" pitchFamily="34" charset="0"/>
              <a:cs typeface="Helvetica" panose="020B0604020202020204" pitchFamily="34" charset="0"/>
            </a:endParaRPr>
          </a:p>
        </p:txBody>
      </p:sp>
      <p:cxnSp>
        <p:nvCxnSpPr>
          <p:cNvPr id="9" name="Connecteur droit 8"/>
          <p:cNvCxnSpPr/>
          <p:nvPr/>
        </p:nvCxnSpPr>
        <p:spPr>
          <a:xfrm>
            <a:off x="4658356" y="3521943"/>
            <a:ext cx="19202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a:off x="4658356" y="3253673"/>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5787910" y="3253673"/>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ZoneTexte 11"/>
          <p:cNvSpPr txBox="1"/>
          <p:nvPr/>
        </p:nvSpPr>
        <p:spPr>
          <a:xfrm>
            <a:off x="4569753" y="2722489"/>
            <a:ext cx="973343" cy="635239"/>
          </a:xfrm>
          <a:prstGeom prst="rect">
            <a:avLst/>
          </a:prstGeom>
          <a:noFill/>
        </p:spPr>
        <p:txBody>
          <a:bodyPr wrap="none" rtlCol="0">
            <a:spAutoFit/>
          </a:bodyPr>
          <a:lstStyle/>
          <a:p>
            <a:r>
              <a:rPr lang="fr-FR" sz="3528" b="1" dirty="0">
                <a:latin typeface="+mj-lt"/>
              </a:rPr>
              <a:t>SELL</a:t>
            </a:r>
          </a:p>
        </p:txBody>
      </p:sp>
      <p:sp>
        <p:nvSpPr>
          <p:cNvPr id="13" name="ZoneTexte 12"/>
          <p:cNvSpPr txBox="1"/>
          <p:nvPr/>
        </p:nvSpPr>
        <p:spPr>
          <a:xfrm>
            <a:off x="5677597" y="2722489"/>
            <a:ext cx="987771" cy="635239"/>
          </a:xfrm>
          <a:prstGeom prst="rect">
            <a:avLst/>
          </a:prstGeom>
          <a:noFill/>
        </p:spPr>
        <p:txBody>
          <a:bodyPr wrap="none" rtlCol="0">
            <a:spAutoFit/>
          </a:bodyPr>
          <a:lstStyle/>
          <a:p>
            <a:r>
              <a:rPr lang="fr-FR" sz="3528" b="1" dirty="0">
                <a:latin typeface="+mj-lt"/>
              </a:rPr>
              <a:t>TELL</a:t>
            </a:r>
          </a:p>
        </p:txBody>
      </p:sp>
      <p:sp>
        <p:nvSpPr>
          <p:cNvPr id="14" name="Triangle isocèle 13"/>
          <p:cNvSpPr/>
          <p:nvPr/>
        </p:nvSpPr>
        <p:spPr>
          <a:xfrm>
            <a:off x="5412359" y="3521944"/>
            <a:ext cx="413203" cy="48516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endParaRPr lang="fr-FR" sz="3528"/>
          </a:p>
        </p:txBody>
      </p:sp>
      <p:cxnSp>
        <p:nvCxnSpPr>
          <p:cNvPr id="15" name="Connecteur droit 14"/>
          <p:cNvCxnSpPr/>
          <p:nvPr/>
        </p:nvCxnSpPr>
        <p:spPr>
          <a:xfrm>
            <a:off x="8859305" y="3383103"/>
            <a:ext cx="1920240" cy="2965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a:off x="8859306" y="3253673"/>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10118722" y="3414549"/>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8760296" y="2722489"/>
            <a:ext cx="973343" cy="635239"/>
          </a:xfrm>
          <a:prstGeom prst="rect">
            <a:avLst/>
          </a:prstGeom>
          <a:noFill/>
        </p:spPr>
        <p:txBody>
          <a:bodyPr wrap="none" rtlCol="0">
            <a:spAutoFit/>
          </a:bodyPr>
          <a:lstStyle/>
          <a:p>
            <a:r>
              <a:rPr lang="fr-FR" sz="3528" b="1" dirty="0">
                <a:latin typeface="+mj-lt"/>
              </a:rPr>
              <a:t>SELL</a:t>
            </a:r>
          </a:p>
        </p:txBody>
      </p:sp>
      <p:sp>
        <p:nvSpPr>
          <p:cNvPr id="19" name="ZoneTexte 18"/>
          <p:cNvSpPr txBox="1"/>
          <p:nvPr/>
        </p:nvSpPr>
        <p:spPr>
          <a:xfrm>
            <a:off x="10056880" y="2883364"/>
            <a:ext cx="987771" cy="635239"/>
          </a:xfrm>
          <a:prstGeom prst="rect">
            <a:avLst/>
          </a:prstGeom>
          <a:noFill/>
        </p:spPr>
        <p:txBody>
          <a:bodyPr wrap="none" rtlCol="0">
            <a:spAutoFit/>
          </a:bodyPr>
          <a:lstStyle/>
          <a:p>
            <a:r>
              <a:rPr lang="fr-FR" sz="3528" b="1" dirty="0">
                <a:latin typeface="+mj-lt"/>
              </a:rPr>
              <a:t>TELL</a:t>
            </a:r>
          </a:p>
        </p:txBody>
      </p:sp>
      <p:sp>
        <p:nvSpPr>
          <p:cNvPr id="20" name="Triangle isocèle 19"/>
          <p:cNvSpPr/>
          <p:nvPr/>
        </p:nvSpPr>
        <p:spPr>
          <a:xfrm>
            <a:off x="9613308" y="3521944"/>
            <a:ext cx="413203" cy="48516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endParaRPr lang="fr-FR" sz="3528"/>
          </a:p>
        </p:txBody>
      </p:sp>
      <p:cxnSp>
        <p:nvCxnSpPr>
          <p:cNvPr id="21" name="Connecteur droit 20"/>
          <p:cNvCxnSpPr/>
          <p:nvPr/>
        </p:nvCxnSpPr>
        <p:spPr>
          <a:xfrm flipV="1">
            <a:off x="547922" y="3312503"/>
            <a:ext cx="1964963" cy="4730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487811" y="3512206"/>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1737888" y="3253673"/>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408033" y="2981021"/>
            <a:ext cx="973343" cy="635239"/>
          </a:xfrm>
          <a:prstGeom prst="rect">
            <a:avLst/>
          </a:prstGeom>
          <a:noFill/>
        </p:spPr>
        <p:txBody>
          <a:bodyPr wrap="none" rtlCol="0">
            <a:spAutoFit/>
          </a:bodyPr>
          <a:lstStyle/>
          <a:p>
            <a:r>
              <a:rPr lang="fr-FR" sz="3528" b="1" dirty="0">
                <a:latin typeface="+mj-lt"/>
              </a:rPr>
              <a:t>SELL</a:t>
            </a:r>
          </a:p>
        </p:txBody>
      </p:sp>
      <p:sp>
        <p:nvSpPr>
          <p:cNvPr id="25" name="ZoneTexte 24"/>
          <p:cNvSpPr txBox="1"/>
          <p:nvPr/>
        </p:nvSpPr>
        <p:spPr>
          <a:xfrm>
            <a:off x="1695277" y="2722489"/>
            <a:ext cx="987771" cy="635239"/>
          </a:xfrm>
          <a:prstGeom prst="rect">
            <a:avLst/>
          </a:prstGeom>
          <a:noFill/>
        </p:spPr>
        <p:txBody>
          <a:bodyPr wrap="none" rtlCol="0">
            <a:spAutoFit/>
          </a:bodyPr>
          <a:lstStyle/>
          <a:p>
            <a:r>
              <a:rPr lang="fr-FR" sz="3528" b="1" dirty="0">
                <a:latin typeface="+mj-lt"/>
              </a:rPr>
              <a:t>TELL</a:t>
            </a:r>
          </a:p>
        </p:txBody>
      </p:sp>
      <p:sp>
        <p:nvSpPr>
          <p:cNvPr id="26" name="Triangle isocèle 25"/>
          <p:cNvSpPr/>
          <p:nvPr/>
        </p:nvSpPr>
        <p:spPr>
          <a:xfrm>
            <a:off x="1362337" y="3521944"/>
            <a:ext cx="413203" cy="48476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endParaRPr lang="fr-FR" sz="3528"/>
          </a:p>
        </p:txBody>
      </p:sp>
      <p:sp>
        <p:nvSpPr>
          <p:cNvPr id="27" name="Rectangle 26"/>
          <p:cNvSpPr/>
          <p:nvPr/>
        </p:nvSpPr>
        <p:spPr>
          <a:xfrm>
            <a:off x="3791744" y="2299918"/>
            <a:ext cx="668773" cy="1988237"/>
          </a:xfrm>
          <a:prstGeom prst="rect">
            <a:avLst/>
          </a:prstGeom>
        </p:spPr>
        <p:txBody>
          <a:bodyPr wrap="none">
            <a:spAutoFit/>
          </a:bodyPr>
          <a:lstStyle/>
          <a:p>
            <a:r>
              <a:rPr lang="fr-FR" sz="12320" dirty="0"/>
              <a:t>[</a:t>
            </a:r>
          </a:p>
        </p:txBody>
      </p:sp>
      <p:sp>
        <p:nvSpPr>
          <p:cNvPr id="28" name="Rectangle 27"/>
          <p:cNvSpPr/>
          <p:nvPr/>
        </p:nvSpPr>
        <p:spPr>
          <a:xfrm rot="10800000">
            <a:off x="6807152" y="2531745"/>
            <a:ext cx="668773" cy="1988237"/>
          </a:xfrm>
          <a:prstGeom prst="rect">
            <a:avLst/>
          </a:prstGeom>
        </p:spPr>
        <p:txBody>
          <a:bodyPr wrap="none">
            <a:spAutoFit/>
          </a:bodyPr>
          <a:lstStyle/>
          <a:p>
            <a:r>
              <a:rPr lang="fr-FR" sz="12320" dirty="0"/>
              <a:t>[</a:t>
            </a:r>
          </a:p>
        </p:txBody>
      </p:sp>
      <p:sp>
        <p:nvSpPr>
          <p:cNvPr id="4" name="Rectangle 3"/>
          <p:cNvSpPr/>
          <p:nvPr/>
        </p:nvSpPr>
        <p:spPr>
          <a:xfrm>
            <a:off x="906529" y="4436682"/>
            <a:ext cx="5380607" cy="2246769"/>
          </a:xfrm>
          <a:prstGeom prst="rect">
            <a:avLst/>
          </a:prstGeom>
        </p:spPr>
        <p:txBody>
          <a:bodyPr wrap="square">
            <a:spAutoFit/>
          </a:bodyPr>
          <a:lstStyle/>
          <a:p>
            <a:r>
              <a:rPr lang="fr-FR" sz="2000" b="1" dirty="0"/>
              <a:t>Expression SELL </a:t>
            </a:r>
          </a:p>
          <a:p>
            <a:r>
              <a:rPr lang="fr-FR" sz="2000" dirty="0"/>
              <a:t>&gt;&gt;Adopter une prise de parole assumée de compétitivité sur les offres et sur les prix</a:t>
            </a:r>
          </a:p>
          <a:p>
            <a:r>
              <a:rPr lang="fr-FR" sz="2000" dirty="0" smtClean="0"/>
              <a:t>Exemples </a:t>
            </a:r>
            <a:r>
              <a:rPr lang="fr-FR" sz="2000" dirty="0"/>
              <a:t>: </a:t>
            </a:r>
            <a:r>
              <a:rPr lang="fr-FR" sz="2000" dirty="0" smtClean="0"/>
              <a:t>Théâtralisation </a:t>
            </a:r>
            <a:r>
              <a:rPr lang="fr-FR" sz="2000" dirty="0"/>
              <a:t>des </a:t>
            </a:r>
            <a:r>
              <a:rPr lang="fr-FR" sz="2000" dirty="0" smtClean="0"/>
              <a:t>offres</a:t>
            </a:r>
          </a:p>
          <a:p>
            <a:r>
              <a:rPr lang="fr-FR" sz="2000" dirty="0"/>
              <a:t>Les offres commerciales sont des leviers d’étonnement</a:t>
            </a:r>
          </a:p>
          <a:p>
            <a:endParaRPr lang="fr-FR" sz="2000" dirty="0"/>
          </a:p>
        </p:txBody>
      </p:sp>
      <p:sp>
        <p:nvSpPr>
          <p:cNvPr id="29" name="Rectangle 28"/>
          <p:cNvSpPr/>
          <p:nvPr/>
        </p:nvSpPr>
        <p:spPr>
          <a:xfrm>
            <a:off x="6096000" y="4424423"/>
            <a:ext cx="5948987" cy="2246769"/>
          </a:xfrm>
          <a:prstGeom prst="rect">
            <a:avLst/>
          </a:prstGeom>
        </p:spPr>
        <p:txBody>
          <a:bodyPr wrap="square">
            <a:spAutoFit/>
          </a:bodyPr>
          <a:lstStyle/>
          <a:p>
            <a:r>
              <a:rPr lang="fr-FR" sz="2000" b="1" dirty="0"/>
              <a:t>Expression </a:t>
            </a:r>
            <a:r>
              <a:rPr lang="fr-FR" sz="2000" b="1" dirty="0" smtClean="0"/>
              <a:t>TELL </a:t>
            </a:r>
            <a:endParaRPr lang="fr-FR" sz="2000" b="1" dirty="0"/>
          </a:p>
          <a:p>
            <a:r>
              <a:rPr lang="fr-FR" sz="2000" dirty="0"/>
              <a:t>&gt;&gt;Renforcer la différenciation à travers les deux piliers ‘innovation’ et ‘sélection’ sur l’ensemble des leviers commerciaux </a:t>
            </a:r>
            <a:endParaRPr lang="fr-FR" sz="2000" dirty="0" smtClean="0"/>
          </a:p>
          <a:p>
            <a:r>
              <a:rPr lang="fr-FR" sz="2000" dirty="0"/>
              <a:t>&gt;&gt;Faire émerger un contenu au service des offres et du prix </a:t>
            </a:r>
            <a:r>
              <a:rPr lang="fr-FR" sz="2000" dirty="0" smtClean="0"/>
              <a:t> </a:t>
            </a:r>
            <a:endParaRPr lang="fr-FR" sz="2000" dirty="0"/>
          </a:p>
          <a:p>
            <a:r>
              <a:rPr lang="fr-FR" sz="2000" dirty="0"/>
              <a:t>	</a:t>
            </a:r>
          </a:p>
        </p:txBody>
      </p:sp>
    </p:spTree>
    <p:extLst>
      <p:ext uri="{BB962C8B-B14F-4D97-AF65-F5344CB8AC3E}">
        <p14:creationId xmlns:p14="http://schemas.microsoft.com/office/powerpoint/2010/main" val="198586336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Oval 5"/>
          <p:cNvSpPr>
            <a:spLocks noChangeArrowheads="1"/>
          </p:cNvSpPr>
          <p:nvPr/>
        </p:nvSpPr>
        <p:spPr bwMode="auto">
          <a:xfrm>
            <a:off x="4559840" y="1394564"/>
            <a:ext cx="2643716" cy="1818000"/>
          </a:xfrm>
          <a:prstGeom prst="ellipse">
            <a:avLst/>
          </a:prstGeom>
          <a:solidFill>
            <a:schemeClr val="accent1">
              <a:lumMod val="75000"/>
              <a:alpha val="5098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wrap="none" lIns="125465" tIns="62733" rIns="125465" bIns="62733" anchor="ctr"/>
          <a:lstStyle/>
          <a:p>
            <a:pPr algn="ctr" defTabSz="1255153">
              <a:defRPr/>
            </a:pPr>
            <a:r>
              <a:rPr lang="fr-FR" b="1" dirty="0" smtClean="0">
                <a:solidFill>
                  <a:schemeClr val="bg1"/>
                </a:solidFill>
                <a:cs typeface="Arial" charset="0"/>
              </a:rPr>
              <a:t>Satisfaction</a:t>
            </a:r>
            <a:r>
              <a:rPr lang="fr-FR" sz="1400" b="1" dirty="0">
                <a:solidFill>
                  <a:schemeClr val="bg1"/>
                </a:solidFill>
                <a:cs typeface="Arial" charset="0"/>
              </a:rPr>
              <a:t/>
            </a:r>
            <a:br>
              <a:rPr lang="fr-FR" sz="1400" b="1" dirty="0">
                <a:solidFill>
                  <a:schemeClr val="bg1"/>
                </a:solidFill>
                <a:cs typeface="Arial" charset="0"/>
              </a:rPr>
            </a:br>
            <a:r>
              <a:rPr lang="fr-FR" sz="1400" b="1" dirty="0" smtClean="0">
                <a:solidFill>
                  <a:schemeClr val="bg1"/>
                </a:solidFill>
                <a:cs typeface="Arial" charset="0"/>
              </a:rPr>
              <a:t>Un marché qui est lié à un hobby, </a:t>
            </a:r>
            <a:br>
              <a:rPr lang="fr-FR" sz="1400" b="1" dirty="0" smtClean="0">
                <a:solidFill>
                  <a:schemeClr val="bg1"/>
                </a:solidFill>
                <a:cs typeface="Arial" charset="0"/>
              </a:rPr>
            </a:br>
            <a:r>
              <a:rPr lang="fr-FR" sz="1400" b="1" dirty="0" smtClean="0">
                <a:solidFill>
                  <a:schemeClr val="bg1"/>
                </a:solidFill>
                <a:cs typeface="Arial" charset="0"/>
              </a:rPr>
              <a:t>le jardinage est </a:t>
            </a:r>
            <a:br>
              <a:rPr lang="fr-FR" sz="1400" b="1" dirty="0" smtClean="0">
                <a:solidFill>
                  <a:schemeClr val="bg1"/>
                </a:solidFill>
                <a:cs typeface="Arial" charset="0"/>
              </a:rPr>
            </a:br>
            <a:r>
              <a:rPr lang="fr-FR" sz="1400" b="1" dirty="0" smtClean="0">
                <a:solidFill>
                  <a:schemeClr val="bg1"/>
                </a:solidFill>
                <a:cs typeface="Arial" charset="0"/>
              </a:rPr>
              <a:t>pour beaucoup </a:t>
            </a:r>
            <a:br>
              <a:rPr lang="fr-FR" sz="1400" b="1" dirty="0" smtClean="0">
                <a:solidFill>
                  <a:schemeClr val="bg1"/>
                </a:solidFill>
                <a:cs typeface="Arial" charset="0"/>
              </a:rPr>
            </a:br>
            <a:r>
              <a:rPr lang="fr-FR" sz="1400" b="1" dirty="0" smtClean="0">
                <a:solidFill>
                  <a:schemeClr val="bg1"/>
                </a:solidFill>
                <a:cs typeface="Arial" charset="0"/>
              </a:rPr>
              <a:t>un choix de vie</a:t>
            </a:r>
            <a:endParaRPr lang="fr-FR" sz="1400" b="1" dirty="0">
              <a:solidFill>
                <a:schemeClr val="bg1"/>
              </a:solidFill>
              <a:cs typeface="Arial" charset="0"/>
            </a:endParaRPr>
          </a:p>
        </p:txBody>
      </p:sp>
      <p:sp>
        <p:nvSpPr>
          <p:cNvPr id="28678" name="Oval 6"/>
          <p:cNvSpPr>
            <a:spLocks noChangeArrowheads="1"/>
          </p:cNvSpPr>
          <p:nvPr/>
        </p:nvSpPr>
        <p:spPr bwMode="auto">
          <a:xfrm>
            <a:off x="1559496" y="1394564"/>
            <a:ext cx="2645833" cy="1818412"/>
          </a:xfrm>
          <a:prstGeom prst="ellipse">
            <a:avLst/>
          </a:prstGeom>
          <a:solidFill>
            <a:srgbClr val="00B0F0">
              <a:alpha val="5098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wrap="none" lIns="125465" tIns="62733" rIns="125465" bIns="62733" anchor="ctr"/>
          <a:lstStyle/>
          <a:p>
            <a:pPr algn="ctr" defTabSz="1255153">
              <a:defRPr/>
            </a:pPr>
            <a:r>
              <a:rPr lang="fr-FR" b="1" dirty="0" smtClean="0">
                <a:solidFill>
                  <a:schemeClr val="bg1"/>
                </a:solidFill>
                <a:cs typeface="Arial" charset="0"/>
              </a:rPr>
              <a:t>Economique</a:t>
            </a:r>
            <a:br>
              <a:rPr lang="fr-FR" b="1" dirty="0" smtClean="0">
                <a:solidFill>
                  <a:schemeClr val="bg1"/>
                </a:solidFill>
                <a:cs typeface="Arial" charset="0"/>
              </a:rPr>
            </a:br>
            <a:r>
              <a:rPr lang="fr-FR" sz="1400" b="1" dirty="0">
                <a:solidFill>
                  <a:schemeClr val="bg1"/>
                </a:solidFill>
                <a:cs typeface="Arial" charset="0"/>
              </a:rPr>
              <a:t>Un </a:t>
            </a:r>
            <a:r>
              <a:rPr lang="fr-FR" sz="1400" b="1" dirty="0" smtClean="0">
                <a:solidFill>
                  <a:schemeClr val="bg1"/>
                </a:solidFill>
                <a:cs typeface="Arial" charset="0"/>
              </a:rPr>
              <a:t>marché drivé </a:t>
            </a:r>
            <a:r>
              <a:rPr lang="fr-FR" sz="1400" b="1" dirty="0" smtClean="0">
                <a:solidFill>
                  <a:schemeClr val="bg1"/>
                </a:solidFill>
                <a:cs typeface="Arial" charset="0"/>
              </a:rPr>
              <a:t/>
            </a:r>
            <a:br>
              <a:rPr lang="fr-FR" sz="1400" b="1" dirty="0" smtClean="0">
                <a:solidFill>
                  <a:schemeClr val="bg1"/>
                </a:solidFill>
                <a:cs typeface="Arial" charset="0"/>
              </a:rPr>
            </a:br>
            <a:r>
              <a:rPr lang="fr-FR" sz="1400" b="1" dirty="0" smtClean="0">
                <a:solidFill>
                  <a:schemeClr val="bg1"/>
                </a:solidFill>
                <a:cs typeface="Arial" charset="0"/>
              </a:rPr>
              <a:t>par </a:t>
            </a:r>
            <a:r>
              <a:rPr lang="fr-FR" sz="1400" b="1" dirty="0" smtClean="0">
                <a:solidFill>
                  <a:schemeClr val="bg1"/>
                </a:solidFill>
                <a:cs typeface="Arial" charset="0"/>
              </a:rPr>
              <a:t>le prix</a:t>
            </a:r>
            <a:r>
              <a:rPr lang="fr-FR" sz="1400" b="1" dirty="0">
                <a:solidFill>
                  <a:schemeClr val="bg1"/>
                </a:solidFill>
                <a:cs typeface="Arial" charset="0"/>
              </a:rPr>
              <a:t> </a:t>
            </a:r>
            <a:r>
              <a:rPr lang="fr-FR" sz="1400" b="1" dirty="0" smtClean="0">
                <a:solidFill>
                  <a:schemeClr val="bg1"/>
                </a:solidFill>
                <a:cs typeface="Arial" charset="0"/>
              </a:rPr>
              <a:t>et la promo</a:t>
            </a:r>
            <a:endParaRPr lang="fr-FR" sz="1400" b="1" dirty="0">
              <a:solidFill>
                <a:schemeClr val="bg1"/>
              </a:solidFill>
              <a:cs typeface="Arial" charset="0"/>
            </a:endParaRPr>
          </a:p>
        </p:txBody>
      </p:sp>
      <p:sp>
        <p:nvSpPr>
          <p:cNvPr id="28679" name="Rectangle 7"/>
          <p:cNvSpPr>
            <a:spLocks noChangeArrowheads="1"/>
          </p:cNvSpPr>
          <p:nvPr/>
        </p:nvSpPr>
        <p:spPr bwMode="auto">
          <a:xfrm>
            <a:off x="942567" y="3498028"/>
            <a:ext cx="1976161" cy="496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wrap="none" lIns="125465" tIns="62733" rIns="125465" bIns="62733">
            <a:spAutoFit/>
          </a:bodyPr>
          <a:lstStyle/>
          <a:p>
            <a:pPr algn="ctr" defTabSz="1255153">
              <a:defRPr/>
            </a:pPr>
            <a:r>
              <a:rPr lang="fr-FR" altLang="fr-FR" sz="2400" b="1" dirty="0" smtClean="0"/>
              <a:t>Bonne affaire</a:t>
            </a:r>
            <a:endParaRPr lang="fr-FR" sz="2400" dirty="0">
              <a:solidFill>
                <a:schemeClr val="tx1">
                  <a:lumMod val="65000"/>
                  <a:lumOff val="35000"/>
                </a:schemeClr>
              </a:solidFill>
              <a:cs typeface="Arial" charset="0"/>
            </a:endParaRPr>
          </a:p>
        </p:txBody>
      </p:sp>
      <p:sp>
        <p:nvSpPr>
          <p:cNvPr id="19465" name="Rectangle 9"/>
          <p:cNvSpPr>
            <a:spLocks noChangeArrowheads="1"/>
          </p:cNvSpPr>
          <p:nvPr/>
        </p:nvSpPr>
        <p:spPr bwMode="auto">
          <a:xfrm>
            <a:off x="386556" y="4705692"/>
            <a:ext cx="10742613" cy="14193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25465" tIns="62733" rIns="125465" bIns="62733">
            <a:spAutoFit/>
          </a:bodyPr>
          <a:lstStyle>
            <a:lvl1pPr defTabSz="9413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941388">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941388">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941388">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941388">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sz="2800" b="1" dirty="0" smtClean="0"/>
              <a:t>Une </a:t>
            </a:r>
            <a:r>
              <a:rPr lang="fr-FR" altLang="fr-FR" sz="2800" b="1" dirty="0"/>
              <a:t>aspiration globale à </a:t>
            </a:r>
            <a:r>
              <a:rPr lang="fr-FR" altLang="fr-FR" sz="2800" b="1" dirty="0" smtClean="0"/>
              <a:t>une nouvelle consommation </a:t>
            </a:r>
            <a:br>
              <a:rPr lang="fr-FR" altLang="fr-FR" sz="2800" b="1" dirty="0" smtClean="0"/>
            </a:br>
            <a:r>
              <a:rPr lang="fr-FR" altLang="fr-FR" sz="2800" b="1" dirty="0" smtClean="0"/>
              <a:t>de la part des clients</a:t>
            </a:r>
            <a:endParaRPr lang="fr-FR" altLang="fr-FR" sz="2800" b="1" dirty="0"/>
          </a:p>
          <a:p>
            <a:pPr algn="ctr" eaLnBrk="1" hangingPunct="1">
              <a:spcBef>
                <a:spcPct val="0"/>
              </a:spcBef>
              <a:buFontTx/>
              <a:buNone/>
            </a:pPr>
            <a:endParaRPr lang="fr-FR" altLang="fr-FR" sz="2800" b="1" dirty="0"/>
          </a:p>
        </p:txBody>
      </p:sp>
      <p:sp>
        <p:nvSpPr>
          <p:cNvPr id="28682" name="Rectangle 10"/>
          <p:cNvSpPr>
            <a:spLocks noChangeArrowheads="1"/>
          </p:cNvSpPr>
          <p:nvPr/>
        </p:nvSpPr>
        <p:spPr bwMode="auto">
          <a:xfrm>
            <a:off x="8372484" y="3587143"/>
            <a:ext cx="3606800" cy="496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lIns="125465" tIns="62733" rIns="125465" bIns="62733">
            <a:spAutoFit/>
          </a:bodyPr>
          <a:lstStyle/>
          <a:p>
            <a:pPr algn="ctr" defTabSz="1255153">
              <a:defRPr/>
            </a:pPr>
            <a:r>
              <a:rPr lang="fr-FR" sz="2400" b="1" dirty="0" smtClean="0"/>
              <a:t>Mieux consommer </a:t>
            </a:r>
            <a:endParaRPr lang="fr-FR" sz="2400" b="1" dirty="0"/>
          </a:p>
        </p:txBody>
      </p:sp>
      <p:sp>
        <p:nvSpPr>
          <p:cNvPr id="19467" name="Line 12"/>
          <p:cNvSpPr>
            <a:spLocks noChangeShapeType="1"/>
          </p:cNvSpPr>
          <p:nvPr/>
        </p:nvSpPr>
        <p:spPr bwMode="auto">
          <a:xfrm flipH="1">
            <a:off x="6632584" y="4021311"/>
            <a:ext cx="2963862" cy="528638"/>
          </a:xfrm>
          <a:prstGeom prst="line">
            <a:avLst/>
          </a:prstGeom>
          <a:noFill/>
          <a:ln w="19050" cap="rnd">
            <a:solidFill>
              <a:srgbClr val="574C49"/>
            </a:solidFill>
            <a:prstDash val="sysDot"/>
            <a:round/>
            <a:headEnd/>
            <a:tailEnd type="triangle" w="med" len="med"/>
          </a:ln>
          <a:extLst>
            <a:ext uri="{909E8E84-426E-40DD-AFC4-6F175D3DCCD1}">
              <a14:hiddenFill xmlns:a14="http://schemas.microsoft.com/office/drawing/2010/main">
                <a:noFill/>
              </a14:hiddenFill>
            </a:ext>
          </a:extLst>
        </p:spPr>
        <p:txBody>
          <a:bodyPr wrap="none" lIns="83393" tIns="41696" rIns="83393" bIns="41696" anchor="ctr"/>
          <a:lstStyle/>
          <a:p>
            <a:endParaRPr lang="fr-FR"/>
          </a:p>
        </p:txBody>
      </p:sp>
      <p:sp>
        <p:nvSpPr>
          <p:cNvPr id="19468" name="Line 13"/>
          <p:cNvSpPr>
            <a:spLocks noChangeShapeType="1"/>
          </p:cNvSpPr>
          <p:nvPr/>
        </p:nvSpPr>
        <p:spPr bwMode="auto">
          <a:xfrm>
            <a:off x="1978034" y="3956224"/>
            <a:ext cx="3146425" cy="595312"/>
          </a:xfrm>
          <a:prstGeom prst="line">
            <a:avLst/>
          </a:prstGeom>
          <a:noFill/>
          <a:ln w="19050" cap="rnd">
            <a:solidFill>
              <a:srgbClr val="574C49"/>
            </a:solidFill>
            <a:prstDash val="sysDot"/>
            <a:round/>
            <a:headEnd/>
            <a:tailEnd type="triangle" w="med" len="med"/>
          </a:ln>
          <a:extLst>
            <a:ext uri="{909E8E84-426E-40DD-AFC4-6F175D3DCCD1}">
              <a14:hiddenFill xmlns:a14="http://schemas.microsoft.com/office/drawing/2010/main">
                <a:noFill/>
              </a14:hiddenFill>
            </a:ext>
          </a:extLst>
        </p:spPr>
        <p:txBody>
          <a:bodyPr wrap="none" lIns="83393" tIns="41696" rIns="83393" bIns="41696" anchor="ctr"/>
          <a:lstStyle/>
          <a:p>
            <a:endParaRPr lang="fr-FR"/>
          </a:p>
        </p:txBody>
      </p:sp>
      <p:sp>
        <p:nvSpPr>
          <p:cNvPr id="19469" name="Line 14"/>
          <p:cNvSpPr>
            <a:spLocks noChangeShapeType="1"/>
          </p:cNvSpPr>
          <p:nvPr/>
        </p:nvSpPr>
        <p:spPr bwMode="auto">
          <a:xfrm flipH="1">
            <a:off x="1978034" y="2897188"/>
            <a:ext cx="655637" cy="511175"/>
          </a:xfrm>
          <a:prstGeom prst="line">
            <a:avLst/>
          </a:prstGeom>
          <a:noFill/>
          <a:ln w="19050" cap="rnd">
            <a:solidFill>
              <a:srgbClr val="574C49"/>
            </a:solidFill>
            <a:prstDash val="sysDot"/>
            <a:round/>
            <a:headEnd/>
            <a:tailEnd type="triangle" w="med" len="med"/>
          </a:ln>
          <a:extLst>
            <a:ext uri="{909E8E84-426E-40DD-AFC4-6F175D3DCCD1}">
              <a14:hiddenFill xmlns:a14="http://schemas.microsoft.com/office/drawing/2010/main">
                <a:noFill/>
              </a14:hiddenFill>
            </a:ext>
          </a:extLst>
        </p:spPr>
        <p:txBody>
          <a:bodyPr wrap="none" lIns="83393" tIns="41696" rIns="83393" bIns="41696" anchor="ctr"/>
          <a:lstStyle/>
          <a:p>
            <a:endParaRPr lang="fr-FR"/>
          </a:p>
        </p:txBody>
      </p:sp>
      <p:sp>
        <p:nvSpPr>
          <p:cNvPr id="19470" name="Line 15"/>
          <p:cNvSpPr>
            <a:spLocks noChangeShapeType="1"/>
          </p:cNvSpPr>
          <p:nvPr/>
        </p:nvSpPr>
        <p:spPr bwMode="auto">
          <a:xfrm>
            <a:off x="9380546" y="2840038"/>
            <a:ext cx="604838" cy="517525"/>
          </a:xfrm>
          <a:prstGeom prst="line">
            <a:avLst/>
          </a:prstGeom>
          <a:noFill/>
          <a:ln w="19050" cap="rnd">
            <a:solidFill>
              <a:srgbClr val="574C49"/>
            </a:solidFill>
            <a:prstDash val="sysDot"/>
            <a:round/>
            <a:headEnd/>
            <a:tailEnd type="triangle" w="med" len="med"/>
          </a:ln>
          <a:extLst>
            <a:ext uri="{909E8E84-426E-40DD-AFC4-6F175D3DCCD1}">
              <a14:hiddenFill xmlns:a14="http://schemas.microsoft.com/office/drawing/2010/main">
                <a:noFill/>
              </a14:hiddenFill>
            </a:ext>
          </a:extLst>
        </p:spPr>
        <p:txBody>
          <a:bodyPr wrap="none" lIns="83393" tIns="41696" rIns="83393" bIns="41696" anchor="ctr"/>
          <a:lstStyle/>
          <a:p>
            <a:endParaRPr lang="fr-FR"/>
          </a:p>
        </p:txBody>
      </p:sp>
      <p:sp>
        <p:nvSpPr>
          <p:cNvPr id="19471" name="Titre 3"/>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Les </a:t>
            </a:r>
            <a:r>
              <a:rPr lang="fr-FR" altLang="fr-FR" dirty="0" smtClean="0">
                <a:ea typeface="Helvetica" panose="020B0604020202020204" pitchFamily="34" charset="0"/>
              </a:rPr>
              <a:t>principaux insights du marché</a:t>
            </a:r>
          </a:p>
        </p:txBody>
      </p:sp>
      <p:sp>
        <p:nvSpPr>
          <p:cNvPr id="15" name="Oval 5"/>
          <p:cNvSpPr>
            <a:spLocks noChangeArrowheads="1"/>
          </p:cNvSpPr>
          <p:nvPr/>
        </p:nvSpPr>
        <p:spPr bwMode="auto">
          <a:xfrm>
            <a:off x="7793578" y="1394564"/>
            <a:ext cx="2738798" cy="1818000"/>
          </a:xfrm>
          <a:prstGeom prst="ellipse">
            <a:avLst/>
          </a:prstGeom>
          <a:solidFill>
            <a:schemeClr val="accent1">
              <a:lumMod val="60000"/>
              <a:lumOff val="40000"/>
              <a:alpha val="5098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wrap="none" lIns="125465" tIns="62733" rIns="125465" bIns="62733" anchor="ctr"/>
          <a:lstStyle/>
          <a:p>
            <a:pPr algn="ctr" defTabSz="1255153">
              <a:defRPr/>
            </a:pPr>
            <a:r>
              <a:rPr lang="fr-FR" b="1" dirty="0" smtClean="0">
                <a:solidFill>
                  <a:schemeClr val="bg1"/>
                </a:solidFill>
                <a:cs typeface="Arial" charset="0"/>
              </a:rPr>
              <a:t>Sain / Responsable</a:t>
            </a:r>
          </a:p>
          <a:p>
            <a:pPr algn="ctr" defTabSz="1255153">
              <a:defRPr/>
            </a:pPr>
            <a:r>
              <a:rPr lang="fr-FR" altLang="fr-FR" sz="1400" b="1" dirty="0">
                <a:solidFill>
                  <a:schemeClr val="bg1"/>
                </a:solidFill>
                <a:cs typeface="Arial" charset="0"/>
              </a:rPr>
              <a:t>Des attentes de consommation </a:t>
            </a:r>
            <a:endParaRPr lang="fr-FR" altLang="fr-FR" sz="1400" b="1" dirty="0" smtClean="0">
              <a:solidFill>
                <a:schemeClr val="bg1"/>
              </a:solidFill>
              <a:cs typeface="Arial" charset="0"/>
            </a:endParaRPr>
          </a:p>
          <a:p>
            <a:pPr algn="ctr" defTabSz="1255153">
              <a:defRPr/>
            </a:pPr>
            <a:r>
              <a:rPr lang="fr-FR" altLang="fr-FR" sz="1400" b="1" dirty="0" smtClean="0">
                <a:solidFill>
                  <a:schemeClr val="bg1"/>
                </a:solidFill>
                <a:cs typeface="Arial" charset="0"/>
              </a:rPr>
              <a:t>qui </a:t>
            </a:r>
            <a:r>
              <a:rPr lang="fr-FR" altLang="fr-FR" sz="1400" b="1" dirty="0" smtClean="0">
                <a:solidFill>
                  <a:schemeClr val="bg1"/>
                </a:solidFill>
                <a:cs typeface="Arial" charset="0"/>
              </a:rPr>
              <a:t>souhaite </a:t>
            </a:r>
            <a:endParaRPr lang="fr-FR" altLang="fr-FR" sz="1400" b="1" dirty="0" smtClean="0">
              <a:solidFill>
                <a:schemeClr val="bg1"/>
              </a:solidFill>
              <a:cs typeface="Arial" charset="0"/>
            </a:endParaRPr>
          </a:p>
          <a:p>
            <a:pPr algn="ctr" defTabSz="1255153">
              <a:defRPr/>
            </a:pPr>
            <a:r>
              <a:rPr lang="fr-FR" altLang="fr-FR" sz="1400" b="1" dirty="0" smtClean="0">
                <a:solidFill>
                  <a:schemeClr val="bg1"/>
                </a:solidFill>
                <a:cs typeface="Arial" charset="0"/>
              </a:rPr>
              <a:t>( </a:t>
            </a:r>
            <a:r>
              <a:rPr lang="fr-FR" altLang="fr-FR" sz="1400" b="1" dirty="0">
                <a:solidFill>
                  <a:schemeClr val="bg1"/>
                </a:solidFill>
                <a:cs typeface="Arial" charset="0"/>
              </a:rPr>
              <a:t>manger </a:t>
            </a:r>
            <a:r>
              <a:rPr lang="fr-FR" altLang="fr-FR" sz="1400" b="1" dirty="0" smtClean="0">
                <a:solidFill>
                  <a:schemeClr val="bg1"/>
                </a:solidFill>
                <a:cs typeface="Arial" charset="0"/>
              </a:rPr>
              <a:t>moins </a:t>
            </a:r>
            <a:r>
              <a:rPr lang="fr-FR" altLang="fr-FR" sz="1400" b="1" dirty="0">
                <a:solidFill>
                  <a:schemeClr val="bg1"/>
                </a:solidFill>
                <a:cs typeface="Arial" charset="0"/>
              </a:rPr>
              <a:t>mais mieux, </a:t>
            </a:r>
            <a:endParaRPr lang="fr-FR" altLang="fr-FR" sz="1400" b="1" dirty="0" smtClean="0">
              <a:solidFill>
                <a:schemeClr val="bg1"/>
              </a:solidFill>
              <a:cs typeface="Arial" charset="0"/>
            </a:endParaRPr>
          </a:p>
          <a:p>
            <a:pPr algn="ctr" defTabSz="1255153">
              <a:defRPr/>
            </a:pPr>
            <a:r>
              <a:rPr lang="fr-FR" altLang="fr-FR" sz="1400" b="1" dirty="0" smtClean="0">
                <a:solidFill>
                  <a:schemeClr val="bg1"/>
                </a:solidFill>
                <a:cs typeface="Arial" charset="0"/>
              </a:rPr>
              <a:t>le </a:t>
            </a:r>
            <a:r>
              <a:rPr lang="fr-FR" altLang="fr-FR" sz="1400" b="1" dirty="0">
                <a:solidFill>
                  <a:schemeClr val="bg1"/>
                </a:solidFill>
                <a:cs typeface="Arial" charset="0"/>
              </a:rPr>
              <a:t>besoin </a:t>
            </a:r>
            <a:r>
              <a:rPr lang="fr-FR" altLang="fr-FR" sz="1400" b="1" dirty="0" smtClean="0">
                <a:solidFill>
                  <a:schemeClr val="bg1"/>
                </a:solidFill>
                <a:cs typeface="Arial" charset="0"/>
              </a:rPr>
              <a:t>de lien </a:t>
            </a:r>
            <a:r>
              <a:rPr lang="fr-FR" altLang="fr-FR" sz="1400" b="1" dirty="0">
                <a:solidFill>
                  <a:schemeClr val="bg1"/>
                </a:solidFill>
                <a:cs typeface="Arial" charset="0"/>
              </a:rPr>
              <a:t>social …)</a:t>
            </a:r>
          </a:p>
        </p:txBody>
      </p:sp>
      <p:sp>
        <p:nvSpPr>
          <p:cNvPr id="16" name="Rectangle 7"/>
          <p:cNvSpPr>
            <a:spLocks noChangeArrowheads="1"/>
          </p:cNvSpPr>
          <p:nvPr/>
        </p:nvSpPr>
        <p:spPr bwMode="auto">
          <a:xfrm>
            <a:off x="4345790" y="3593382"/>
            <a:ext cx="3065463" cy="496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lIns="125465" tIns="62733" rIns="125465" bIns="62733">
            <a:spAutoFit/>
          </a:bodyPr>
          <a:lstStyle/>
          <a:p>
            <a:pPr algn="ctr" defTabSz="1255153">
              <a:defRPr/>
            </a:pPr>
            <a:r>
              <a:rPr lang="fr-FR" altLang="fr-FR" sz="2400" b="1" dirty="0" smtClean="0"/>
              <a:t>Plaisir de faire</a:t>
            </a:r>
            <a:endParaRPr lang="fr-FR" sz="2400" dirty="0">
              <a:solidFill>
                <a:schemeClr val="tx1">
                  <a:lumMod val="65000"/>
                  <a:lumOff val="35000"/>
                </a:schemeClr>
              </a:solidFill>
              <a:cs typeface="Arial" charset="0"/>
            </a:endParaRPr>
          </a:p>
        </p:txBody>
      </p:sp>
      <p:sp>
        <p:nvSpPr>
          <p:cNvPr id="19476" name="Line 13"/>
          <p:cNvSpPr>
            <a:spLocks noChangeShapeType="1"/>
          </p:cNvSpPr>
          <p:nvPr/>
        </p:nvSpPr>
        <p:spPr bwMode="auto">
          <a:xfrm>
            <a:off x="5867409" y="2897188"/>
            <a:ext cx="14287" cy="509587"/>
          </a:xfrm>
          <a:prstGeom prst="line">
            <a:avLst/>
          </a:prstGeom>
          <a:noFill/>
          <a:ln w="19050" cap="rnd">
            <a:solidFill>
              <a:srgbClr val="574C49"/>
            </a:solidFill>
            <a:prstDash val="sysDot"/>
            <a:round/>
            <a:headEnd/>
            <a:tailEnd type="triangle" w="med" len="med"/>
          </a:ln>
          <a:extLst>
            <a:ext uri="{909E8E84-426E-40DD-AFC4-6F175D3DCCD1}">
              <a14:hiddenFill xmlns:a14="http://schemas.microsoft.com/office/drawing/2010/main">
                <a:noFill/>
              </a14:hiddenFill>
            </a:ext>
          </a:extLst>
        </p:spPr>
        <p:txBody>
          <a:bodyPr wrap="none" lIns="83393" tIns="41696" rIns="83393" bIns="41696" anchor="ctr"/>
          <a:lstStyle/>
          <a:p>
            <a:endParaRPr lang="fr-FR"/>
          </a:p>
        </p:txBody>
      </p:sp>
      <p:sp>
        <p:nvSpPr>
          <p:cNvPr id="19477" name="Line 13"/>
          <p:cNvSpPr>
            <a:spLocks noChangeShapeType="1"/>
          </p:cNvSpPr>
          <p:nvPr/>
        </p:nvSpPr>
        <p:spPr bwMode="auto">
          <a:xfrm flipH="1">
            <a:off x="5873759" y="4141961"/>
            <a:ext cx="7937" cy="511175"/>
          </a:xfrm>
          <a:prstGeom prst="line">
            <a:avLst/>
          </a:prstGeom>
          <a:noFill/>
          <a:ln w="19050" cap="rnd">
            <a:solidFill>
              <a:srgbClr val="574C49"/>
            </a:solidFill>
            <a:prstDash val="sysDot"/>
            <a:round/>
            <a:headEnd/>
            <a:tailEnd type="triangle" w="med" len="med"/>
          </a:ln>
          <a:extLst>
            <a:ext uri="{909E8E84-426E-40DD-AFC4-6F175D3DCCD1}">
              <a14:hiddenFill xmlns:a14="http://schemas.microsoft.com/office/drawing/2010/main">
                <a:noFill/>
              </a14:hiddenFill>
            </a:ext>
          </a:extLst>
        </p:spPr>
        <p:txBody>
          <a:bodyPr wrap="none" lIns="83393" tIns="41696" rIns="83393" bIns="41696" anchor="ctr"/>
          <a:lstStyle/>
          <a:p>
            <a:endParaRPr lang="fr-F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re 1"/>
          <p:cNvSpPr>
            <a:spLocks noGrp="1"/>
          </p:cNvSpPr>
          <p:nvPr>
            <p:ph type="title"/>
          </p:nvPr>
        </p:nvSpPr>
        <p:spPr>
          <a:xfrm>
            <a:off x="609600" y="44450"/>
            <a:ext cx="10972800" cy="1143000"/>
          </a:xfrm>
        </p:spPr>
        <p:txBody>
          <a:bodyPr/>
          <a:lstStyle/>
          <a:p>
            <a:r>
              <a:rPr lang="fr-FR" altLang="fr-FR" dirty="0">
                <a:ea typeface="Helvetica" panose="020B0604020202020204" pitchFamily="34" charset="0"/>
              </a:rPr>
              <a:t>Juste équilibre dans l’expression</a:t>
            </a:r>
            <a:endParaRPr lang="fr-FR" altLang="fr-FR" dirty="0" smtClean="0">
              <a:ea typeface="Helvetica" panose="020B0604020202020204" pitchFamily="34" charset="0"/>
            </a:endParaRPr>
          </a:p>
        </p:txBody>
      </p:sp>
      <p:sp>
        <p:nvSpPr>
          <p:cNvPr id="88067" name="Rectangle 3"/>
          <p:cNvSpPr>
            <a:spLocks noChangeArrowheads="1"/>
          </p:cNvSpPr>
          <p:nvPr/>
        </p:nvSpPr>
        <p:spPr bwMode="auto">
          <a:xfrm>
            <a:off x="1487488" y="908050"/>
            <a:ext cx="10225087"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pPr>
            <a:endParaRPr lang="fr-FR" altLang="fr-FR" sz="2800" dirty="0">
              <a:latin typeface="Helvetica" panose="020B0604020202020204" pitchFamily="34" charset="0"/>
              <a:ea typeface="Helvetica" panose="020B0604020202020204" pitchFamily="34" charset="0"/>
              <a:cs typeface="Helvetica" panose="020B0604020202020204" pitchFamily="34" charset="0"/>
            </a:endParaRPr>
          </a:p>
        </p:txBody>
      </p:sp>
      <p:sp>
        <p:nvSpPr>
          <p:cNvPr id="2" name="Rectangle 1"/>
          <p:cNvSpPr/>
          <p:nvPr/>
        </p:nvSpPr>
        <p:spPr>
          <a:xfrm>
            <a:off x="609600" y="2276872"/>
            <a:ext cx="11061555" cy="2677656"/>
          </a:xfrm>
          <a:prstGeom prst="rect">
            <a:avLst/>
          </a:prstGeom>
        </p:spPr>
        <p:txBody>
          <a:bodyPr wrap="square">
            <a:spAutoFit/>
          </a:bodyPr>
          <a:lstStyle/>
          <a:p>
            <a:r>
              <a:rPr lang="fr-FR" sz="2800" dirty="0"/>
              <a:t>Etablir une </a:t>
            </a:r>
            <a:r>
              <a:rPr lang="fr-FR" sz="2800" b="1" dirty="0"/>
              <a:t>segmentation marquée des </a:t>
            </a:r>
            <a:r>
              <a:rPr lang="fr-FR" sz="2800" b="1" dirty="0" smtClean="0"/>
              <a:t>opérations </a:t>
            </a:r>
            <a:r>
              <a:rPr lang="fr-FR" sz="2800" dirty="0" err="1"/>
              <a:t>Sell</a:t>
            </a:r>
            <a:r>
              <a:rPr lang="fr-FR" sz="2800" dirty="0"/>
              <a:t> &amp; Tell </a:t>
            </a:r>
            <a:r>
              <a:rPr lang="fr-FR" sz="2800" dirty="0" smtClean="0"/>
              <a:t>:</a:t>
            </a:r>
            <a:br>
              <a:rPr lang="fr-FR" sz="2800" dirty="0" smtClean="0"/>
            </a:br>
            <a:endParaRPr lang="fr-FR" sz="2800" dirty="0"/>
          </a:p>
          <a:p>
            <a:pPr marL="0" indent="0">
              <a:buNone/>
            </a:pPr>
            <a:r>
              <a:rPr lang="fr-FR" sz="2800" dirty="0"/>
              <a:t>	&gt; </a:t>
            </a:r>
            <a:r>
              <a:rPr lang="fr-FR" sz="2800" b="1" dirty="0"/>
              <a:t>Destination SELL </a:t>
            </a:r>
            <a:r>
              <a:rPr lang="fr-FR" sz="2800" dirty="0"/>
              <a:t>: soutenir la compétitivité prix de </a:t>
            </a:r>
            <a:r>
              <a:rPr lang="fr-FR" sz="2800" dirty="0" smtClean="0"/>
              <a:t>l’enseigne</a:t>
            </a:r>
            <a:br>
              <a:rPr lang="fr-FR" sz="2800" dirty="0" smtClean="0"/>
            </a:br>
            <a:endParaRPr lang="fr-FR" sz="2800" dirty="0"/>
          </a:p>
          <a:p>
            <a:pPr marL="0" indent="0">
              <a:buNone/>
            </a:pPr>
            <a:r>
              <a:rPr lang="fr-FR" sz="2800" dirty="0"/>
              <a:t>	&gt; </a:t>
            </a:r>
            <a:r>
              <a:rPr lang="fr-FR" sz="2800" b="1" dirty="0"/>
              <a:t>Destination TELL </a:t>
            </a:r>
            <a:r>
              <a:rPr lang="fr-FR" sz="2800" dirty="0"/>
              <a:t>: adopter un contenu différenciant et qui nourrit </a:t>
            </a:r>
            <a:r>
              <a:rPr lang="fr-FR" sz="2800" dirty="0" smtClean="0"/>
              <a:t>	la </a:t>
            </a:r>
            <a:r>
              <a:rPr lang="fr-FR" sz="2800" dirty="0"/>
              <a:t>marque enseigne</a:t>
            </a:r>
          </a:p>
        </p:txBody>
      </p:sp>
    </p:spTree>
    <p:extLst>
      <p:ext uri="{BB962C8B-B14F-4D97-AF65-F5344CB8AC3E}">
        <p14:creationId xmlns:p14="http://schemas.microsoft.com/office/powerpoint/2010/main" val="1610272535"/>
      </p:ext>
    </p:extLst>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Plan d’activations commerciales</a:t>
            </a:r>
            <a:endParaRPr lang="fr-FR" dirty="0"/>
          </a:p>
        </p:txBody>
      </p:sp>
      <p:sp>
        <p:nvSpPr>
          <p:cNvPr id="6" name="Rectangle à coins arrondis 5"/>
          <p:cNvSpPr/>
          <p:nvPr/>
        </p:nvSpPr>
        <p:spPr>
          <a:xfrm>
            <a:off x="609600" y="3356992"/>
            <a:ext cx="1886000" cy="129042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TEMPS FORTS</a:t>
            </a:r>
          </a:p>
        </p:txBody>
      </p:sp>
      <p:sp>
        <p:nvSpPr>
          <p:cNvPr id="7" name="Rectangle à coins arrondis 6"/>
          <p:cNvSpPr/>
          <p:nvPr/>
        </p:nvSpPr>
        <p:spPr>
          <a:xfrm>
            <a:off x="3384875" y="3356992"/>
            <a:ext cx="1886000" cy="1290421"/>
          </a:xfrm>
          <a:prstGeom prst="roundRect">
            <a:avLst/>
          </a:prstGeom>
          <a:solidFill>
            <a:srgbClr val="223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EVENEMENTS</a:t>
            </a:r>
            <a:r>
              <a:rPr lang="fr-FR" sz="1600" b="1" dirty="0"/>
              <a:t/>
            </a:r>
            <a:br>
              <a:rPr lang="fr-FR" sz="1600" b="1" dirty="0"/>
            </a:br>
            <a:r>
              <a:rPr lang="fr-FR" sz="1600" b="1" dirty="0"/>
              <a:t>‘METIER’</a:t>
            </a:r>
          </a:p>
          <a:p>
            <a:pPr algn="ctr"/>
            <a:r>
              <a:rPr lang="fr-FR" sz="1600" b="1" dirty="0" smtClean="0"/>
              <a:t>OFFRE / PRIX</a:t>
            </a:r>
            <a:endParaRPr lang="fr-FR" sz="1600" b="1" dirty="0"/>
          </a:p>
        </p:txBody>
      </p:sp>
      <p:sp>
        <p:nvSpPr>
          <p:cNvPr id="8" name="Rectangle à coins arrondis 7"/>
          <p:cNvSpPr/>
          <p:nvPr/>
        </p:nvSpPr>
        <p:spPr>
          <a:xfrm>
            <a:off x="6083401" y="3356992"/>
            <a:ext cx="1886000" cy="1290421"/>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COMMUNICATION ‘METIERS‘ </a:t>
            </a:r>
          </a:p>
          <a:p>
            <a:pPr algn="ctr"/>
            <a:r>
              <a:rPr lang="fr-FR" sz="1600" b="1" dirty="0" smtClean="0"/>
              <a:t>EXPERT</a:t>
            </a:r>
            <a:endParaRPr lang="fr-FR" sz="1600" b="1" dirty="0"/>
          </a:p>
        </p:txBody>
      </p:sp>
      <p:sp>
        <p:nvSpPr>
          <p:cNvPr id="9" name="Ellipse 8"/>
          <p:cNvSpPr/>
          <p:nvPr/>
        </p:nvSpPr>
        <p:spPr>
          <a:xfrm>
            <a:off x="152399" y="2814067"/>
            <a:ext cx="707250" cy="707250"/>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1</a:t>
            </a:r>
            <a:endParaRPr lang="fr-FR" sz="6000" dirty="0">
              <a:latin typeface="Aharoni" panose="02010803020104030203" pitchFamily="2" charset="-79"/>
              <a:cs typeface="Aharoni" panose="02010803020104030203" pitchFamily="2" charset="-79"/>
            </a:endParaRPr>
          </a:p>
        </p:txBody>
      </p:sp>
      <p:sp>
        <p:nvSpPr>
          <p:cNvPr id="10" name="Ellipse 9"/>
          <p:cNvSpPr/>
          <p:nvPr/>
        </p:nvSpPr>
        <p:spPr>
          <a:xfrm>
            <a:off x="2927674" y="2814067"/>
            <a:ext cx="707250" cy="707250"/>
          </a:xfrm>
          <a:prstGeom prst="ellipse">
            <a:avLst/>
          </a:prstGeom>
          <a:solidFill>
            <a:srgbClr val="223D6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2</a:t>
            </a:r>
            <a:endParaRPr lang="fr-FR" sz="6000" dirty="0">
              <a:latin typeface="Aharoni" panose="02010803020104030203" pitchFamily="2" charset="-79"/>
              <a:cs typeface="Aharoni" panose="02010803020104030203" pitchFamily="2" charset="-79"/>
            </a:endParaRPr>
          </a:p>
        </p:txBody>
      </p:sp>
      <p:sp>
        <p:nvSpPr>
          <p:cNvPr id="11" name="Ellipse 10"/>
          <p:cNvSpPr/>
          <p:nvPr/>
        </p:nvSpPr>
        <p:spPr>
          <a:xfrm>
            <a:off x="5626200" y="2814067"/>
            <a:ext cx="707250" cy="707250"/>
          </a:xfrm>
          <a:prstGeom prst="ellipse">
            <a:avLst/>
          </a:prstGeom>
          <a:solidFill>
            <a:srgbClr val="407B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3</a:t>
            </a:r>
            <a:endParaRPr lang="fr-FR" sz="6000" dirty="0">
              <a:latin typeface="Aharoni" panose="02010803020104030203" pitchFamily="2" charset="-79"/>
              <a:cs typeface="Aharoni" panose="02010803020104030203" pitchFamily="2" charset="-79"/>
            </a:endParaRPr>
          </a:p>
        </p:txBody>
      </p:sp>
      <p:sp>
        <p:nvSpPr>
          <p:cNvPr id="12" name="Rectangle à coins arrondis 11"/>
          <p:cNvSpPr/>
          <p:nvPr/>
        </p:nvSpPr>
        <p:spPr>
          <a:xfrm rot="16200000">
            <a:off x="3415778" y="4875880"/>
            <a:ext cx="987118" cy="628915"/>
          </a:xfrm>
          <a:prstGeom prst="roundRect">
            <a:avLst/>
          </a:prstGeom>
          <a:solidFill>
            <a:srgbClr val="223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smtClean="0"/>
              <a:t>NATIONALE</a:t>
            </a:r>
            <a:endParaRPr lang="fr-FR" sz="1100" dirty="0"/>
          </a:p>
        </p:txBody>
      </p:sp>
      <p:sp>
        <p:nvSpPr>
          <p:cNvPr id="13" name="Rectangle à coins arrondis 12"/>
          <p:cNvSpPr/>
          <p:nvPr/>
        </p:nvSpPr>
        <p:spPr>
          <a:xfrm>
            <a:off x="9552384" y="3318105"/>
            <a:ext cx="1886000" cy="129042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ACTIVATION LOCALE</a:t>
            </a:r>
            <a:endParaRPr lang="fr-FR" sz="1600" b="1" dirty="0"/>
          </a:p>
        </p:txBody>
      </p:sp>
      <p:sp>
        <p:nvSpPr>
          <p:cNvPr id="14" name="Rectangle à coins arrondis 13"/>
          <p:cNvSpPr/>
          <p:nvPr/>
        </p:nvSpPr>
        <p:spPr>
          <a:xfrm rot="16200000">
            <a:off x="4332724" y="4876307"/>
            <a:ext cx="987118" cy="628915"/>
          </a:xfrm>
          <a:prstGeom prst="roundRect">
            <a:avLst/>
          </a:prstGeom>
          <a:solidFill>
            <a:srgbClr val="223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smtClean="0"/>
              <a:t>REGIONALE</a:t>
            </a:r>
            <a:endParaRPr lang="fr-FR" sz="1100" dirty="0"/>
          </a:p>
        </p:txBody>
      </p:sp>
      <p:sp>
        <p:nvSpPr>
          <p:cNvPr id="15" name="Croix 14"/>
          <p:cNvSpPr/>
          <p:nvPr/>
        </p:nvSpPr>
        <p:spPr>
          <a:xfrm>
            <a:off x="8688288" y="3645024"/>
            <a:ext cx="714158" cy="699771"/>
          </a:xfrm>
          <a:prstGeom prst="plus">
            <a:avLst>
              <a:gd name="adj" fmla="val 3899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255511" y="1710164"/>
            <a:ext cx="9123588" cy="584775"/>
          </a:xfrm>
          <a:prstGeom prst="rect">
            <a:avLst/>
          </a:prstGeom>
        </p:spPr>
        <p:txBody>
          <a:bodyPr wrap="none">
            <a:spAutoFit/>
          </a:bodyPr>
          <a:lstStyle/>
          <a:p>
            <a:r>
              <a:rPr lang="fr-FR" altLang="fr-FR" sz="3200" dirty="0" smtClean="0">
                <a:ea typeface="Helvetica" panose="020B0604020202020204" pitchFamily="34" charset="0"/>
              </a:rPr>
              <a:t>Structuration </a:t>
            </a:r>
            <a:r>
              <a:rPr lang="fr-FR" altLang="fr-FR" sz="3200" dirty="0">
                <a:ea typeface="Helvetica" panose="020B0604020202020204" pitchFamily="34" charset="0"/>
              </a:rPr>
              <a:t>du plan autour de </a:t>
            </a:r>
            <a:r>
              <a:rPr lang="fr-FR" altLang="fr-FR" sz="3200" dirty="0" smtClean="0">
                <a:ea typeface="Helvetica" panose="020B0604020202020204" pitchFamily="34" charset="0"/>
              </a:rPr>
              <a:t>4 </a:t>
            </a:r>
            <a:r>
              <a:rPr lang="fr-FR" altLang="fr-FR" sz="3200" dirty="0">
                <a:ea typeface="Helvetica" panose="020B0604020202020204" pitchFamily="34" charset="0"/>
              </a:rPr>
              <a:t>niveaux d’opération</a:t>
            </a:r>
            <a:endParaRPr lang="fr-FR" sz="3200" dirty="0"/>
          </a:p>
        </p:txBody>
      </p:sp>
      <p:sp>
        <p:nvSpPr>
          <p:cNvPr id="17" name="Rectangle à coins arrondis 16"/>
          <p:cNvSpPr/>
          <p:nvPr/>
        </p:nvSpPr>
        <p:spPr>
          <a:xfrm rot="16200000">
            <a:off x="9536457" y="4875453"/>
            <a:ext cx="987118" cy="6289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50" dirty="0" smtClean="0"/>
              <a:t>THEMATIQUE</a:t>
            </a:r>
            <a:endParaRPr lang="fr-FR" sz="1050" dirty="0"/>
          </a:p>
        </p:txBody>
      </p:sp>
      <p:sp>
        <p:nvSpPr>
          <p:cNvPr id="18" name="Rectangle à coins arrondis 17"/>
          <p:cNvSpPr/>
          <p:nvPr/>
        </p:nvSpPr>
        <p:spPr>
          <a:xfrm rot="16200000">
            <a:off x="10453403" y="4875880"/>
            <a:ext cx="987118" cy="6289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50" dirty="0" smtClean="0"/>
              <a:t>GENERIQUE</a:t>
            </a:r>
            <a:endParaRPr lang="fr-FR" sz="1050" dirty="0"/>
          </a:p>
        </p:txBody>
      </p:sp>
      <p:sp>
        <p:nvSpPr>
          <p:cNvPr id="19" name="Ellipse 18"/>
          <p:cNvSpPr/>
          <p:nvPr/>
        </p:nvSpPr>
        <p:spPr>
          <a:xfrm>
            <a:off x="9322766" y="2808371"/>
            <a:ext cx="707250" cy="707250"/>
          </a:xfrm>
          <a:prstGeom prst="ellipse">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4</a:t>
            </a:r>
            <a:endParaRPr lang="fr-FR" sz="6000"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267122981"/>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TEMPS FORTS GAMM VERT</a:t>
            </a:r>
            <a:endParaRPr lang="fr-FR" dirty="0"/>
          </a:p>
        </p:txBody>
      </p:sp>
      <p:sp>
        <p:nvSpPr>
          <p:cNvPr id="5" name="Espace réservé du contenu 4"/>
          <p:cNvSpPr>
            <a:spLocks noGrp="1"/>
          </p:cNvSpPr>
          <p:nvPr>
            <p:ph idx="1"/>
          </p:nvPr>
        </p:nvSpPr>
        <p:spPr/>
        <p:txBody>
          <a:bodyPr/>
          <a:lstStyle/>
          <a:p>
            <a:pPr marL="0" indent="0">
              <a:buNone/>
            </a:pPr>
            <a:r>
              <a:rPr lang="fr-FR"/>
              <a:t>Rôle :</a:t>
            </a:r>
          </a:p>
          <a:p>
            <a:pPr marL="0" indent="0">
              <a:buNone/>
            </a:pPr>
            <a:r>
              <a:rPr lang="fr-FR" dirty="0"/>
              <a:t>Booster de trafic puissant et immédiat</a:t>
            </a:r>
          </a:p>
          <a:p>
            <a:pPr marL="0" indent="0">
              <a:buNone/>
            </a:pPr>
            <a:endParaRPr lang="fr-FR" dirty="0"/>
          </a:p>
          <a:p>
            <a:pPr marL="0" indent="0">
              <a:buNone/>
            </a:pPr>
            <a:endParaRPr lang="fr-FR" dirty="0"/>
          </a:p>
          <a:p>
            <a:pPr marL="0" indent="0">
              <a:buNone/>
            </a:pPr>
            <a:r>
              <a:rPr lang="fr-FR" dirty="0"/>
              <a:t>Expression:</a:t>
            </a:r>
          </a:p>
          <a:p>
            <a:pPr marL="0" indent="0">
              <a:buNone/>
            </a:pPr>
            <a:r>
              <a:rPr lang="fr-FR" dirty="0"/>
              <a:t>100 % SELL  </a:t>
            </a:r>
          </a:p>
          <a:p>
            <a:pPr marL="0" indent="0">
              <a:buNone/>
            </a:pPr>
            <a:endParaRPr lang="fr-FR" dirty="0"/>
          </a:p>
          <a:p>
            <a:pPr marL="0" indent="0">
              <a:buNone/>
            </a:pPr>
            <a:r>
              <a:rPr lang="fr-FR" dirty="0"/>
              <a:t>Cible prioritaire : </a:t>
            </a:r>
          </a:p>
          <a:p>
            <a:pPr marL="0" indent="0">
              <a:buNone/>
            </a:pPr>
            <a:r>
              <a:rPr lang="fr-FR" dirty="0"/>
              <a:t>Clients peu fidèles ou non clients</a:t>
            </a:r>
          </a:p>
        </p:txBody>
      </p:sp>
      <p:sp>
        <p:nvSpPr>
          <p:cNvPr id="6" name="ZoneTexte 5"/>
          <p:cNvSpPr txBox="1"/>
          <p:nvPr/>
        </p:nvSpPr>
        <p:spPr>
          <a:xfrm>
            <a:off x="2832735" y="2348880"/>
            <a:ext cx="6526530" cy="769441"/>
          </a:xfrm>
          <a:prstGeom prst="rect">
            <a:avLst/>
          </a:prstGeom>
          <a:noFill/>
        </p:spPr>
        <p:txBody>
          <a:bodyPr wrap="square" rtlCol="0">
            <a:spAutoFit/>
          </a:bodyPr>
          <a:lstStyle/>
          <a:p>
            <a:r>
              <a:rPr lang="fr-FR" sz="4400" i="1" dirty="0" smtClean="0"/>
              <a:t>L’événement immanquable</a:t>
            </a:r>
            <a:endParaRPr lang="fr-FR" sz="4400" i="1" dirty="0"/>
          </a:p>
        </p:txBody>
      </p:sp>
    </p:spTree>
    <p:extLst>
      <p:ext uri="{BB962C8B-B14F-4D97-AF65-F5344CB8AC3E}">
        <p14:creationId xmlns:p14="http://schemas.microsoft.com/office/powerpoint/2010/main" val="3056113119"/>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TEMPS FORTS GAMM VERT</a:t>
            </a:r>
            <a:endParaRPr lang="fr-FR" dirty="0"/>
          </a:p>
        </p:txBody>
      </p:sp>
      <p:sp>
        <p:nvSpPr>
          <p:cNvPr id="5" name="Espace réservé du contenu 4"/>
          <p:cNvSpPr>
            <a:spLocks noGrp="1"/>
          </p:cNvSpPr>
          <p:nvPr>
            <p:ph idx="1"/>
          </p:nvPr>
        </p:nvSpPr>
        <p:spPr>
          <a:xfrm>
            <a:off x="609600" y="1196902"/>
            <a:ext cx="10972800" cy="4713387"/>
          </a:xfrm>
        </p:spPr>
        <p:txBody>
          <a:bodyPr/>
          <a:lstStyle/>
          <a:p>
            <a:pPr marL="0" indent="0">
              <a:buNone/>
            </a:pPr>
            <a:r>
              <a:rPr lang="fr-FR" altLang="fr-FR" sz="2800" dirty="0">
                <a:ea typeface="Helvetica" panose="020B0604020202020204" pitchFamily="34" charset="0"/>
              </a:rPr>
              <a:t>Evolution Temps forts  </a:t>
            </a:r>
            <a:br>
              <a:rPr lang="fr-FR" altLang="fr-FR" sz="2800" dirty="0">
                <a:ea typeface="Helvetica" panose="020B0604020202020204" pitchFamily="34" charset="0"/>
              </a:rPr>
            </a:br>
            <a:r>
              <a:rPr lang="fr-FR" altLang="fr-FR" sz="1800" dirty="0">
                <a:ea typeface="Helvetica" panose="020B0604020202020204" pitchFamily="34" charset="0"/>
              </a:rPr>
              <a:t>Evolution fond &amp; forme </a:t>
            </a:r>
            <a:r>
              <a:rPr lang="fr-FR" altLang="fr-FR" sz="1800" dirty="0">
                <a:ea typeface="Helvetica" panose="020B0604020202020204" pitchFamily="34" charset="0"/>
                <a:sym typeface="Wingdings" panose="05000000000000000000" pitchFamily="2" charset="2"/>
              </a:rPr>
              <a:t> </a:t>
            </a:r>
            <a:r>
              <a:rPr lang="fr-FR" altLang="fr-FR" sz="1800" b="1" dirty="0">
                <a:ea typeface="Helvetica" panose="020B0604020202020204" pitchFamily="34" charset="0"/>
                <a:sym typeface="Wingdings" panose="05000000000000000000" pitchFamily="2" charset="2"/>
              </a:rPr>
              <a:t>Créer l’événement</a:t>
            </a:r>
            <a:r>
              <a:rPr lang="fr-FR" altLang="fr-FR" sz="2000" dirty="0">
                <a:ea typeface="Helvetica" panose="020B0604020202020204" pitchFamily="34" charset="0"/>
                <a:sym typeface="Wingdings" panose="05000000000000000000" pitchFamily="2" charset="2"/>
              </a:rPr>
              <a:t/>
            </a:r>
            <a:br>
              <a:rPr lang="fr-FR" altLang="fr-FR" sz="2000" dirty="0">
                <a:ea typeface="Helvetica" panose="020B0604020202020204" pitchFamily="34" charset="0"/>
                <a:sym typeface="Wingdings" panose="05000000000000000000" pitchFamily="2" charset="2"/>
              </a:rPr>
            </a:br>
            <a:endParaRPr lang="fr-FR" sz="2000" dirty="0"/>
          </a:p>
        </p:txBody>
      </p:sp>
      <p:sp>
        <p:nvSpPr>
          <p:cNvPr id="7" name="Rectangle 6"/>
          <p:cNvSpPr/>
          <p:nvPr/>
        </p:nvSpPr>
        <p:spPr>
          <a:xfrm>
            <a:off x="767408" y="1988840"/>
            <a:ext cx="4991100" cy="353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Thématiques</a:t>
            </a:r>
            <a:endParaRPr lang="fr-FR" sz="1600" dirty="0">
              <a:solidFill>
                <a:schemeClr val="bg1"/>
              </a:solidFill>
              <a:latin typeface="Helvetica" panose="020B0604020202020204" pitchFamily="34" charset="0"/>
              <a:cs typeface="Helvetica" panose="020B0604020202020204" pitchFamily="34" charset="0"/>
            </a:endParaRPr>
          </a:p>
        </p:txBody>
      </p:sp>
      <p:sp>
        <p:nvSpPr>
          <p:cNvPr id="8" name="Rectangle 7"/>
          <p:cNvSpPr/>
          <p:nvPr/>
        </p:nvSpPr>
        <p:spPr>
          <a:xfrm>
            <a:off x="873255" y="2333343"/>
            <a:ext cx="12295703" cy="984885"/>
          </a:xfrm>
          <a:prstGeom prst="rect">
            <a:avLst/>
          </a:prstGeom>
        </p:spPr>
        <p:txBody>
          <a:bodyPr wrap="square">
            <a:spAutoFit/>
          </a:bodyPr>
          <a:lstStyle/>
          <a:p>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Institutionnaliser la thématique pour le rendre définitivement propriétaire </a:t>
            </a:r>
            <a:b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donner un statut de marque à la thématique  </a:t>
            </a: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a:r>
            <a:b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600" dirty="0">
              <a:latin typeface="Helvetica" panose="020B0604020202020204" pitchFamily="34" charset="0"/>
              <a:ea typeface="Helvetica" panose="020B0604020202020204" pitchFamily="34" charset="0"/>
              <a:cs typeface="Helvetica" panose="020B0604020202020204" pitchFamily="34" charset="0"/>
            </a:endParaRPr>
          </a:p>
        </p:txBody>
      </p:sp>
      <p:sp>
        <p:nvSpPr>
          <p:cNvPr id="9" name="Rectangle 8"/>
          <p:cNvSpPr/>
          <p:nvPr/>
        </p:nvSpPr>
        <p:spPr>
          <a:xfrm>
            <a:off x="767408" y="3127105"/>
            <a:ext cx="4991100" cy="3530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Nouvelle hiérarchie </a:t>
            </a: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des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messages</a:t>
            </a:r>
            <a:endParaRPr lang="fr-FR" sz="1600" dirty="0">
              <a:solidFill>
                <a:schemeClr val="bg1"/>
              </a:solidFill>
              <a:latin typeface="Helvetica" panose="020B0604020202020204" pitchFamily="34" charset="0"/>
              <a:cs typeface="Helvetica" panose="020B0604020202020204" pitchFamily="34" charset="0"/>
            </a:endParaRPr>
          </a:p>
        </p:txBody>
      </p:sp>
      <p:sp>
        <p:nvSpPr>
          <p:cNvPr id="10" name="Rectangle 9"/>
          <p:cNvSpPr/>
          <p:nvPr/>
        </p:nvSpPr>
        <p:spPr>
          <a:xfrm>
            <a:off x="873255" y="3429000"/>
            <a:ext cx="10078283" cy="984885"/>
          </a:xfrm>
          <a:prstGeom prst="rect">
            <a:avLst/>
          </a:prstGeom>
        </p:spPr>
        <p:txBody>
          <a:bodyPr wrap="square">
            <a:spAutoFit/>
          </a:bodyPr>
          <a:lstStyle/>
          <a:p>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E</a:t>
            </a: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xpression </a:t>
            </a: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plus agressive des offres vs thématique ou accroche publicitaire  </a:t>
            </a:r>
            <a:b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Associer thématique / mécanique commerciale et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offre iconique</a:t>
            </a: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a:r>
            <a:b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600" dirty="0">
              <a:latin typeface="Helvetica" panose="020B0604020202020204" pitchFamily="34" charset="0"/>
              <a:ea typeface="Helvetica" panose="020B0604020202020204" pitchFamily="34" charset="0"/>
              <a:cs typeface="Helvetica" panose="020B0604020202020204" pitchFamily="34" charset="0"/>
            </a:endParaRPr>
          </a:p>
        </p:txBody>
      </p:sp>
      <p:sp>
        <p:nvSpPr>
          <p:cNvPr id="11" name="Rectangle 10"/>
          <p:cNvSpPr/>
          <p:nvPr/>
        </p:nvSpPr>
        <p:spPr>
          <a:xfrm>
            <a:off x="767408" y="4141170"/>
            <a:ext cx="4991100" cy="353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latin typeface="Helvetica" panose="020B0604020202020204" pitchFamily="34" charset="0"/>
                <a:cs typeface="Helvetica" panose="020B0604020202020204" pitchFamily="34" charset="0"/>
                <a:sym typeface="Wingdings" panose="05000000000000000000" pitchFamily="2" charset="2"/>
              </a:rPr>
              <a:t>Supports</a:t>
            </a:r>
            <a:endParaRPr lang="fr-FR" sz="1600" dirty="0">
              <a:solidFill>
                <a:schemeClr val="bg1"/>
              </a:solidFill>
              <a:latin typeface="Helvetica" panose="020B0604020202020204" pitchFamily="34" charset="0"/>
              <a:cs typeface="Helvetica" panose="020B0604020202020204" pitchFamily="34" charset="0"/>
            </a:endParaRPr>
          </a:p>
        </p:txBody>
      </p:sp>
      <p:sp>
        <p:nvSpPr>
          <p:cNvPr id="12" name="Rectangle 11"/>
          <p:cNvSpPr/>
          <p:nvPr/>
        </p:nvSpPr>
        <p:spPr>
          <a:xfrm>
            <a:off x="873255" y="4430495"/>
            <a:ext cx="11055393" cy="984885"/>
          </a:xfrm>
          <a:prstGeom prst="rect">
            <a:avLst/>
          </a:prstGeom>
        </p:spPr>
        <p:txBody>
          <a:bodyPr wrap="square">
            <a:spAutoFit/>
          </a:bodyPr>
          <a:lstStyle/>
          <a:p>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Donner </a:t>
            </a: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une dimension événementielle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dans </a:t>
            </a: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le traité du dépliant (actuellement trop proche des codes ‘classiques’ des autres dépliants) – le format </a:t>
            </a:r>
            <a:r>
              <a:rPr lang="fr-FR" altLang="fr-FR" sz="2000" dirty="0" err="1">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Tabloid</a:t>
            </a: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ne suffit pas à percevoir la rupture</a:t>
            </a:r>
            <a:b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600" dirty="0">
              <a:latin typeface="Helvetica" panose="020B0604020202020204" pitchFamily="34" charset="0"/>
              <a:ea typeface="Helvetica" panose="020B0604020202020204" pitchFamily="34" charset="0"/>
              <a:cs typeface="Helvetica" panose="020B0604020202020204" pitchFamily="34" charset="0"/>
            </a:endParaRPr>
          </a:p>
        </p:txBody>
      </p:sp>
      <p:sp>
        <p:nvSpPr>
          <p:cNvPr id="13" name="Rectangle 12"/>
          <p:cNvSpPr/>
          <p:nvPr/>
        </p:nvSpPr>
        <p:spPr>
          <a:xfrm>
            <a:off x="767408" y="5196835"/>
            <a:ext cx="4991100" cy="353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latin typeface="Helvetica" panose="020B0604020202020204" pitchFamily="34" charset="0"/>
                <a:cs typeface="Helvetica" panose="020B0604020202020204" pitchFamily="34" charset="0"/>
                <a:sym typeface="Wingdings" panose="05000000000000000000" pitchFamily="2" charset="2"/>
              </a:rPr>
              <a:t>Magasin</a:t>
            </a:r>
            <a:endParaRPr lang="fr-FR" sz="1600" dirty="0">
              <a:solidFill>
                <a:schemeClr val="bg1"/>
              </a:solidFill>
              <a:latin typeface="Helvetica" panose="020B0604020202020204" pitchFamily="34" charset="0"/>
              <a:cs typeface="Helvetica" panose="020B0604020202020204" pitchFamily="34" charset="0"/>
            </a:endParaRPr>
          </a:p>
        </p:txBody>
      </p:sp>
      <p:sp>
        <p:nvSpPr>
          <p:cNvPr id="14" name="Rectangle 13"/>
          <p:cNvSpPr/>
          <p:nvPr/>
        </p:nvSpPr>
        <p:spPr>
          <a:xfrm>
            <a:off x="873255" y="5579848"/>
            <a:ext cx="11055393" cy="1261884"/>
          </a:xfrm>
          <a:prstGeom prst="rect">
            <a:avLst/>
          </a:prstGeom>
        </p:spPr>
        <p:txBody>
          <a:bodyPr wrap="square">
            <a:spAutoFit/>
          </a:bodyPr>
          <a:lstStyle/>
          <a:p>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Théâtralisation puissante : </a:t>
            </a: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sortir de la PLV ‘classique’ à travers des ruptures claires : </a:t>
            </a:r>
            <a:b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densité différente et nouvelle formes des supports PLV</a:t>
            </a:r>
            <a:b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a:r>
            <a:b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600" dirty="0">
              <a:latin typeface="Helvetica" panose="020B0604020202020204" pitchFamily="34" charset="0"/>
              <a:ea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147890114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35262" y="-1467545"/>
            <a:ext cx="6921477" cy="9793090"/>
          </a:xfrm>
          <a:prstGeom prst="rect">
            <a:avLst/>
          </a:prstGeom>
        </p:spPr>
      </p:pic>
    </p:spTree>
    <p:extLst>
      <p:ext uri="{BB962C8B-B14F-4D97-AF65-F5344CB8AC3E}">
        <p14:creationId xmlns:p14="http://schemas.microsoft.com/office/powerpoint/2010/main" val="359331702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65185277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35262" y="-1467544"/>
            <a:ext cx="6921477" cy="9793090"/>
          </a:xfrm>
          <a:prstGeom prst="rect">
            <a:avLst/>
          </a:prstGeom>
        </p:spPr>
      </p:pic>
    </p:spTree>
    <p:extLst>
      <p:ext uri="{BB962C8B-B14F-4D97-AF65-F5344CB8AC3E}">
        <p14:creationId xmlns:p14="http://schemas.microsoft.com/office/powerpoint/2010/main" val="43860816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24705" y="-1406093"/>
            <a:ext cx="6870583" cy="9721082"/>
          </a:xfrm>
          <a:prstGeom prst="rect">
            <a:avLst/>
          </a:prstGeom>
        </p:spPr>
      </p:pic>
    </p:spTree>
    <p:extLst>
      <p:ext uri="{BB962C8B-B14F-4D97-AF65-F5344CB8AC3E}">
        <p14:creationId xmlns:p14="http://schemas.microsoft.com/office/powerpoint/2010/main" val="761489244"/>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29708516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35262" y="-1467544"/>
            <a:ext cx="6921477" cy="9793090"/>
          </a:xfrm>
          <a:prstGeom prst="rect">
            <a:avLst/>
          </a:prstGeom>
        </p:spPr>
      </p:pic>
    </p:spTree>
    <p:extLst>
      <p:ext uri="{BB962C8B-B14F-4D97-AF65-F5344CB8AC3E}">
        <p14:creationId xmlns:p14="http://schemas.microsoft.com/office/powerpoint/2010/main" val="42776516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3"/>
          <p:cNvSpPr>
            <a:spLocks noGrp="1"/>
          </p:cNvSpPr>
          <p:nvPr>
            <p:ph type="title"/>
          </p:nvPr>
        </p:nvSpPr>
        <p:spPr>
          <a:xfrm>
            <a:off x="255588" y="44450"/>
            <a:ext cx="10972800" cy="1143000"/>
          </a:xfrm>
        </p:spPr>
        <p:txBody>
          <a:bodyPr/>
          <a:lstStyle/>
          <a:p>
            <a:r>
              <a:rPr lang="en-US" altLang="fr-FR" dirty="0" smtClean="0">
                <a:ea typeface="Helvetica" panose="020B0604020202020204" pitchFamily="34" charset="0"/>
              </a:rPr>
              <a:t>3- Gamm vert, </a:t>
            </a:r>
            <a:r>
              <a:rPr lang="en-US" altLang="fr-FR" dirty="0" err="1" smtClean="0">
                <a:ea typeface="Helvetica" panose="020B0604020202020204" pitchFamily="34" charset="0"/>
              </a:rPr>
              <a:t>aujourd’hui</a:t>
            </a:r>
            <a:endParaRPr lang="fr-FR" altLang="fr-FR" dirty="0" smtClean="0">
              <a:ea typeface="Helvetica" panose="020B0604020202020204" pitchFamily="34" charset="0"/>
            </a:endParaRPr>
          </a:p>
        </p:txBody>
      </p:sp>
      <p:sp>
        <p:nvSpPr>
          <p:cNvPr id="21507" name="Rectangle 1"/>
          <p:cNvSpPr>
            <a:spLocks noChangeArrowheads="1"/>
          </p:cNvSpPr>
          <p:nvPr/>
        </p:nvSpPr>
        <p:spPr bwMode="auto">
          <a:xfrm>
            <a:off x="551384" y="1340768"/>
            <a:ext cx="11209337" cy="566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sz="2400" dirty="0" smtClean="0"/>
              <a:t>Une </a:t>
            </a:r>
            <a:r>
              <a:rPr lang="fr-FR" sz="2400" dirty="0"/>
              <a:t>spécificité </a:t>
            </a:r>
            <a:r>
              <a:rPr lang="fr-FR" sz="2400" dirty="0" smtClean="0"/>
              <a:t>fondée </a:t>
            </a:r>
            <a:r>
              <a:rPr lang="fr-FR" sz="2400" dirty="0"/>
              <a:t>sur le ‘Multi’ </a:t>
            </a:r>
            <a:r>
              <a:rPr lang="fr-FR" sz="2400" dirty="0" smtClean="0"/>
              <a:t>:</a:t>
            </a:r>
          </a:p>
          <a:p>
            <a:pPr>
              <a:spcBef>
                <a:spcPct val="0"/>
              </a:spcBef>
              <a:buFontTx/>
              <a:buNone/>
            </a:pPr>
            <a:r>
              <a:rPr lang="fr-FR" sz="2400" b="1" dirty="0" smtClean="0"/>
              <a:t>&gt;Multi </a:t>
            </a:r>
            <a:r>
              <a:rPr lang="fr-FR" sz="2400" b="1" dirty="0"/>
              <a:t>Spécialiste</a:t>
            </a:r>
            <a:r>
              <a:rPr lang="fr-FR" sz="2400" dirty="0"/>
              <a:t> avec vos différents métiers (jardinerie</a:t>
            </a:r>
            <a:r>
              <a:rPr lang="fr-FR" sz="2400" dirty="0"/>
              <a:t>, </a:t>
            </a:r>
            <a:r>
              <a:rPr lang="fr-FR" sz="2400" dirty="0" smtClean="0"/>
              <a:t>potager, </a:t>
            </a:r>
            <a:r>
              <a:rPr lang="fr-FR" sz="2400" dirty="0" smtClean="0"/>
              <a:t>animalerie, terroir</a:t>
            </a:r>
            <a:r>
              <a:rPr lang="fr-FR" sz="2400" dirty="0"/>
              <a:t>, </a:t>
            </a:r>
            <a:r>
              <a:rPr lang="fr-FR" sz="2400" dirty="0" smtClean="0"/>
              <a:t>vêtement &amp; chaussant), </a:t>
            </a:r>
            <a:r>
              <a:rPr lang="fr-FR" sz="2400" dirty="0" smtClean="0"/>
              <a:t/>
            </a:r>
            <a:br>
              <a:rPr lang="fr-FR" sz="2400" dirty="0" smtClean="0"/>
            </a:br>
            <a:r>
              <a:rPr lang="fr-FR" sz="2400" dirty="0" smtClean="0"/>
              <a:t>&gt;</a:t>
            </a:r>
            <a:r>
              <a:rPr lang="fr-FR" sz="2400" b="1" dirty="0" smtClean="0"/>
              <a:t>Multi </a:t>
            </a:r>
            <a:r>
              <a:rPr lang="fr-FR" sz="2400" b="1" dirty="0"/>
              <a:t>Formats</a:t>
            </a:r>
            <a:r>
              <a:rPr lang="fr-FR" sz="2400" dirty="0"/>
              <a:t> avec les différentes typologies de magasin </a:t>
            </a:r>
            <a:r>
              <a:rPr lang="fr-FR" sz="2400" dirty="0" smtClean="0"/>
              <a:t>(</a:t>
            </a:r>
            <a:r>
              <a:rPr lang="fr-FR" sz="2400" dirty="0" err="1" smtClean="0"/>
              <a:t>Gamm</a:t>
            </a:r>
            <a:r>
              <a:rPr lang="fr-FR" sz="2400" dirty="0" smtClean="0"/>
              <a:t> </a:t>
            </a:r>
            <a:r>
              <a:rPr lang="fr-FR" sz="2400" dirty="0" smtClean="0"/>
              <a:t>vert, </a:t>
            </a:r>
            <a:r>
              <a:rPr lang="fr-FR" sz="2400" dirty="0" err="1" smtClean="0"/>
              <a:t>Gamm</a:t>
            </a:r>
            <a:r>
              <a:rPr lang="fr-FR" sz="2400" dirty="0" smtClean="0"/>
              <a:t> vert </a:t>
            </a:r>
            <a:r>
              <a:rPr lang="fr-FR" sz="2400" dirty="0"/>
              <a:t>Nature, </a:t>
            </a:r>
            <a:r>
              <a:rPr lang="fr-FR" sz="2400" dirty="0" err="1"/>
              <a:t>Gamm</a:t>
            </a:r>
            <a:r>
              <a:rPr lang="fr-FR" sz="2400" dirty="0"/>
              <a:t> </a:t>
            </a:r>
            <a:r>
              <a:rPr lang="fr-FR" sz="2400" dirty="0" smtClean="0"/>
              <a:t>vert Village</a:t>
            </a:r>
            <a:r>
              <a:rPr lang="fr-FR" sz="2400" dirty="0"/>
              <a:t>) </a:t>
            </a:r>
            <a:endParaRPr lang="fr-FR" sz="2400" dirty="0" smtClean="0"/>
          </a:p>
          <a:p>
            <a:pPr>
              <a:spcBef>
                <a:spcPct val="0"/>
              </a:spcBef>
              <a:buFontTx/>
              <a:buNone/>
            </a:pPr>
            <a:r>
              <a:rPr lang="fr-FR" sz="2400" b="1" dirty="0" smtClean="0"/>
              <a:t>&gt;Multi </a:t>
            </a:r>
            <a:r>
              <a:rPr lang="fr-FR" sz="2400" b="1" dirty="0"/>
              <a:t>Cibles </a:t>
            </a:r>
            <a:r>
              <a:rPr lang="fr-FR" sz="2400" dirty="0"/>
              <a:t>couvrant toute l’échelle des clients qui va des professionnels aux novices…</a:t>
            </a:r>
            <a:endParaRPr lang="fr-FR" altLang="fr-FR" sz="2400" b="1" dirty="0" smtClean="0">
              <a:latin typeface="Helvetica" panose="020B0604020202020204" pitchFamily="34" charset="0"/>
            </a:endParaRPr>
          </a:p>
          <a:p>
            <a:pPr>
              <a:spcBef>
                <a:spcPct val="0"/>
              </a:spcBef>
              <a:buFontTx/>
              <a:buNone/>
            </a:pPr>
            <a:endParaRPr lang="fr-FR" altLang="fr-FR" sz="2400" b="1" dirty="0">
              <a:latin typeface="Helvetica" panose="020B0604020202020204" pitchFamily="34" charset="0"/>
            </a:endParaRPr>
          </a:p>
          <a:p>
            <a:pPr>
              <a:spcBef>
                <a:spcPct val="0"/>
              </a:spcBef>
              <a:buFontTx/>
              <a:buNone/>
            </a:pPr>
            <a:r>
              <a:rPr lang="fr-FR" altLang="fr-FR" sz="2400" b="1" dirty="0" err="1" smtClean="0">
                <a:latin typeface="Helvetica" panose="020B0604020202020204" pitchFamily="34" charset="0"/>
              </a:rPr>
              <a:t>Gamm</a:t>
            </a:r>
            <a:r>
              <a:rPr lang="fr-FR" altLang="fr-FR" sz="2400" b="1" dirty="0" smtClean="0">
                <a:latin typeface="Helvetica" panose="020B0604020202020204" pitchFamily="34" charset="0"/>
              </a:rPr>
              <a:t> vert possède </a:t>
            </a:r>
            <a:r>
              <a:rPr lang="fr-FR" altLang="fr-FR" sz="2400" b="1" dirty="0">
                <a:latin typeface="Helvetica" panose="020B0604020202020204" pitchFamily="34" charset="0"/>
              </a:rPr>
              <a:t>une </a:t>
            </a:r>
            <a:r>
              <a:rPr lang="fr-FR" altLang="fr-FR" sz="2400" b="1" dirty="0" smtClean="0">
                <a:latin typeface="Helvetica" panose="020B0604020202020204" pitchFamily="34" charset="0"/>
              </a:rPr>
              <a:t>légitimité auprès de ses clients </a:t>
            </a:r>
            <a:r>
              <a:rPr lang="fr-FR" altLang="fr-FR" sz="2400" dirty="0">
                <a:latin typeface="Helvetica" panose="020B0604020202020204" pitchFamily="34" charset="0"/>
              </a:rPr>
              <a:t>notamment sur </a:t>
            </a:r>
            <a:r>
              <a:rPr lang="fr-FR" altLang="fr-FR" sz="2400" dirty="0" smtClean="0">
                <a:latin typeface="Helvetica" panose="020B0604020202020204" pitchFamily="34" charset="0"/>
              </a:rPr>
              <a:t>la dimension qualitative </a:t>
            </a:r>
            <a:r>
              <a:rPr lang="fr-FR" altLang="fr-FR" sz="2400" dirty="0" smtClean="0">
                <a:latin typeface="Helvetica" panose="020B0604020202020204" pitchFamily="34" charset="0"/>
              </a:rPr>
              <a:t>de </a:t>
            </a:r>
            <a:r>
              <a:rPr lang="fr-FR" altLang="fr-FR" sz="2400" b="1" dirty="0" smtClean="0">
                <a:latin typeface="Helvetica" panose="020B0604020202020204" pitchFamily="34" charset="0"/>
              </a:rPr>
              <a:t>son </a:t>
            </a:r>
            <a:r>
              <a:rPr lang="fr-FR" altLang="fr-FR" sz="2400" b="1" dirty="0" smtClean="0">
                <a:latin typeface="Helvetica" panose="020B0604020202020204" pitchFamily="34" charset="0"/>
              </a:rPr>
              <a:t>offre et grâce à sa proximité, ses hommes et ses femmes (professionnels reconnus) et ses </a:t>
            </a:r>
            <a:r>
              <a:rPr lang="fr-FR" altLang="fr-FR" sz="2400" b="1" dirty="0">
                <a:latin typeface="Helvetica" panose="020B0604020202020204" pitchFamily="34" charset="0"/>
              </a:rPr>
              <a:t>services</a:t>
            </a:r>
            <a:r>
              <a:rPr lang="fr-FR" altLang="fr-FR" sz="2400" dirty="0">
                <a:latin typeface="Helvetica" panose="020B0604020202020204" pitchFamily="34" charset="0"/>
              </a:rPr>
              <a:t>.</a:t>
            </a:r>
          </a:p>
          <a:p>
            <a:pPr>
              <a:spcBef>
                <a:spcPct val="0"/>
              </a:spcBef>
              <a:buFontTx/>
              <a:buNone/>
            </a:pPr>
            <a:endParaRPr lang="fr-FR" altLang="fr-FR" sz="1800" dirty="0">
              <a:latin typeface="Helvetica" panose="020B0604020202020204" pitchFamily="34" charset="0"/>
            </a:endParaRPr>
          </a:p>
          <a:p>
            <a:pPr>
              <a:spcBef>
                <a:spcPct val="0"/>
              </a:spcBef>
              <a:buFontTx/>
              <a:buNone/>
            </a:pPr>
            <a:r>
              <a:rPr lang="fr-FR" altLang="fr-FR" sz="2800" u="sng" dirty="0">
                <a:latin typeface="Helvetica" panose="020B0604020202020204" pitchFamily="34" charset="0"/>
              </a:rPr>
              <a:t>Néanmoins, </a:t>
            </a:r>
            <a:r>
              <a:rPr lang="fr-FR" altLang="fr-FR" sz="2800" u="sng" dirty="0" smtClean="0">
                <a:latin typeface="Helvetica" panose="020B0604020202020204" pitchFamily="34" charset="0"/>
              </a:rPr>
              <a:t>l’enseigne ne révèle pas suffisamment sa dynamique </a:t>
            </a:r>
            <a:br>
              <a:rPr lang="fr-FR" altLang="fr-FR" sz="2800" u="sng" dirty="0" smtClean="0">
                <a:latin typeface="Helvetica" panose="020B0604020202020204" pitchFamily="34" charset="0"/>
              </a:rPr>
            </a:br>
            <a:endParaRPr lang="fr-FR" altLang="fr-FR" sz="2800" u="sng" dirty="0">
              <a:latin typeface="Helvetica" panose="020B0604020202020204" pitchFamily="34" charset="0"/>
            </a:endParaRPr>
          </a:p>
          <a:p>
            <a:pPr>
              <a:spcBef>
                <a:spcPct val="0"/>
              </a:spcBef>
              <a:buFontTx/>
              <a:buNone/>
            </a:pPr>
            <a:r>
              <a:rPr lang="fr-FR" altLang="fr-FR" sz="2400" b="1" dirty="0" smtClean="0">
                <a:latin typeface="Helvetica" panose="020B0604020202020204" pitchFamily="34" charset="0"/>
              </a:rPr>
              <a:t> </a:t>
            </a:r>
            <a:r>
              <a:rPr lang="fr-FR" altLang="fr-FR" sz="2400" dirty="0">
                <a:latin typeface="Helvetica" panose="020B0604020202020204" pitchFamily="34" charset="0"/>
              </a:rPr>
              <a:t/>
            </a:r>
            <a:br>
              <a:rPr lang="fr-FR" altLang="fr-FR" sz="2400" dirty="0">
                <a:latin typeface="Helvetica" panose="020B0604020202020204" pitchFamily="34" charset="0"/>
              </a:rPr>
            </a:br>
            <a:endParaRPr lang="fr-FR" altLang="fr-FR" sz="2400" dirty="0">
              <a:latin typeface="Helvetica" panose="020B0604020202020204" pitchFamily="34" charset="0"/>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Plan d’activations commerciales</a:t>
            </a:r>
            <a:endParaRPr lang="fr-FR" dirty="0"/>
          </a:p>
        </p:txBody>
      </p:sp>
      <p:sp>
        <p:nvSpPr>
          <p:cNvPr id="6" name="Rectangle à coins arrondis 5"/>
          <p:cNvSpPr/>
          <p:nvPr/>
        </p:nvSpPr>
        <p:spPr>
          <a:xfrm>
            <a:off x="609600" y="3356992"/>
            <a:ext cx="1886000" cy="129042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TEMPS FORTS</a:t>
            </a:r>
          </a:p>
        </p:txBody>
      </p:sp>
      <p:sp>
        <p:nvSpPr>
          <p:cNvPr id="7" name="Rectangle à coins arrondis 6"/>
          <p:cNvSpPr/>
          <p:nvPr/>
        </p:nvSpPr>
        <p:spPr>
          <a:xfrm>
            <a:off x="3384875" y="3356992"/>
            <a:ext cx="1886000" cy="1290421"/>
          </a:xfrm>
          <a:prstGeom prst="roundRect">
            <a:avLst/>
          </a:prstGeom>
          <a:solidFill>
            <a:srgbClr val="223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EVENEMENTS</a:t>
            </a:r>
            <a:r>
              <a:rPr lang="fr-FR" sz="1600" b="1" dirty="0"/>
              <a:t/>
            </a:r>
            <a:br>
              <a:rPr lang="fr-FR" sz="1600" b="1" dirty="0"/>
            </a:br>
            <a:r>
              <a:rPr lang="fr-FR" sz="1600" b="1" dirty="0"/>
              <a:t>‘METIER’</a:t>
            </a:r>
          </a:p>
          <a:p>
            <a:pPr algn="ctr"/>
            <a:r>
              <a:rPr lang="fr-FR" sz="1600" b="1" dirty="0" smtClean="0"/>
              <a:t>OFFRE / PRIX</a:t>
            </a:r>
            <a:endParaRPr lang="fr-FR" sz="1600" b="1" dirty="0"/>
          </a:p>
        </p:txBody>
      </p:sp>
      <p:sp>
        <p:nvSpPr>
          <p:cNvPr id="8" name="Rectangle à coins arrondis 7"/>
          <p:cNvSpPr/>
          <p:nvPr/>
        </p:nvSpPr>
        <p:spPr>
          <a:xfrm>
            <a:off x="6083401" y="3356992"/>
            <a:ext cx="1886000" cy="1290421"/>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COMMUNICATION ‘METIERS‘ </a:t>
            </a:r>
          </a:p>
          <a:p>
            <a:pPr algn="ctr"/>
            <a:r>
              <a:rPr lang="fr-FR" sz="1600" b="1" dirty="0" smtClean="0"/>
              <a:t>EXPERT</a:t>
            </a:r>
            <a:endParaRPr lang="fr-FR" sz="1600" b="1" dirty="0"/>
          </a:p>
        </p:txBody>
      </p:sp>
      <p:sp>
        <p:nvSpPr>
          <p:cNvPr id="9" name="Ellipse 8"/>
          <p:cNvSpPr/>
          <p:nvPr/>
        </p:nvSpPr>
        <p:spPr>
          <a:xfrm>
            <a:off x="152399" y="2814067"/>
            <a:ext cx="707250" cy="707250"/>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1</a:t>
            </a:r>
            <a:endParaRPr lang="fr-FR" sz="6000" dirty="0">
              <a:latin typeface="Aharoni" panose="02010803020104030203" pitchFamily="2" charset="-79"/>
              <a:cs typeface="Aharoni" panose="02010803020104030203" pitchFamily="2" charset="-79"/>
            </a:endParaRPr>
          </a:p>
        </p:txBody>
      </p:sp>
      <p:sp>
        <p:nvSpPr>
          <p:cNvPr id="10" name="Ellipse 9"/>
          <p:cNvSpPr/>
          <p:nvPr/>
        </p:nvSpPr>
        <p:spPr>
          <a:xfrm>
            <a:off x="2927674" y="2814067"/>
            <a:ext cx="707250" cy="707250"/>
          </a:xfrm>
          <a:prstGeom prst="ellipse">
            <a:avLst/>
          </a:prstGeom>
          <a:solidFill>
            <a:srgbClr val="223D6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2</a:t>
            </a:r>
            <a:endParaRPr lang="fr-FR" sz="6000" dirty="0">
              <a:latin typeface="Aharoni" panose="02010803020104030203" pitchFamily="2" charset="-79"/>
              <a:cs typeface="Aharoni" panose="02010803020104030203" pitchFamily="2" charset="-79"/>
            </a:endParaRPr>
          </a:p>
        </p:txBody>
      </p:sp>
      <p:sp>
        <p:nvSpPr>
          <p:cNvPr id="11" name="Ellipse 10"/>
          <p:cNvSpPr/>
          <p:nvPr/>
        </p:nvSpPr>
        <p:spPr>
          <a:xfrm>
            <a:off x="5626200" y="2814067"/>
            <a:ext cx="707250" cy="707250"/>
          </a:xfrm>
          <a:prstGeom prst="ellipse">
            <a:avLst/>
          </a:prstGeom>
          <a:solidFill>
            <a:srgbClr val="407B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3</a:t>
            </a:r>
            <a:endParaRPr lang="fr-FR" sz="6000" dirty="0">
              <a:latin typeface="Aharoni" panose="02010803020104030203" pitchFamily="2" charset="-79"/>
              <a:cs typeface="Aharoni" panose="02010803020104030203" pitchFamily="2" charset="-79"/>
            </a:endParaRPr>
          </a:p>
        </p:txBody>
      </p:sp>
      <p:sp>
        <p:nvSpPr>
          <p:cNvPr id="12" name="Rectangle à coins arrondis 11"/>
          <p:cNvSpPr/>
          <p:nvPr/>
        </p:nvSpPr>
        <p:spPr>
          <a:xfrm rot="16200000">
            <a:off x="3415778" y="4875880"/>
            <a:ext cx="987118" cy="628915"/>
          </a:xfrm>
          <a:prstGeom prst="roundRect">
            <a:avLst/>
          </a:prstGeom>
          <a:solidFill>
            <a:srgbClr val="223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smtClean="0"/>
              <a:t>NATIONALE</a:t>
            </a:r>
            <a:endParaRPr lang="fr-FR" sz="1100" dirty="0"/>
          </a:p>
        </p:txBody>
      </p:sp>
      <p:sp>
        <p:nvSpPr>
          <p:cNvPr id="13" name="Rectangle à coins arrondis 12"/>
          <p:cNvSpPr/>
          <p:nvPr/>
        </p:nvSpPr>
        <p:spPr>
          <a:xfrm>
            <a:off x="9552384" y="3318105"/>
            <a:ext cx="1886000" cy="129042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ACTIVATION LOCALE</a:t>
            </a:r>
            <a:endParaRPr lang="fr-FR" sz="1600" b="1" dirty="0"/>
          </a:p>
        </p:txBody>
      </p:sp>
      <p:sp>
        <p:nvSpPr>
          <p:cNvPr id="14" name="Rectangle à coins arrondis 13"/>
          <p:cNvSpPr/>
          <p:nvPr/>
        </p:nvSpPr>
        <p:spPr>
          <a:xfrm rot="16200000">
            <a:off x="4332724" y="4876307"/>
            <a:ext cx="987118" cy="628915"/>
          </a:xfrm>
          <a:prstGeom prst="roundRect">
            <a:avLst/>
          </a:prstGeom>
          <a:solidFill>
            <a:srgbClr val="223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smtClean="0"/>
              <a:t>REGIONALE</a:t>
            </a:r>
            <a:endParaRPr lang="fr-FR" sz="1100" dirty="0"/>
          </a:p>
        </p:txBody>
      </p:sp>
      <p:sp>
        <p:nvSpPr>
          <p:cNvPr id="15" name="Croix 14"/>
          <p:cNvSpPr/>
          <p:nvPr/>
        </p:nvSpPr>
        <p:spPr>
          <a:xfrm>
            <a:off x="8688288" y="3645024"/>
            <a:ext cx="714158" cy="699771"/>
          </a:xfrm>
          <a:prstGeom prst="plus">
            <a:avLst>
              <a:gd name="adj" fmla="val 3899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255511" y="1710164"/>
            <a:ext cx="9123588" cy="584775"/>
          </a:xfrm>
          <a:prstGeom prst="rect">
            <a:avLst/>
          </a:prstGeom>
        </p:spPr>
        <p:txBody>
          <a:bodyPr wrap="none">
            <a:spAutoFit/>
          </a:bodyPr>
          <a:lstStyle/>
          <a:p>
            <a:r>
              <a:rPr lang="fr-FR" altLang="fr-FR" sz="3200" dirty="0" smtClean="0">
                <a:ea typeface="Helvetica" panose="020B0604020202020204" pitchFamily="34" charset="0"/>
              </a:rPr>
              <a:t>Structuration </a:t>
            </a:r>
            <a:r>
              <a:rPr lang="fr-FR" altLang="fr-FR" sz="3200" dirty="0">
                <a:ea typeface="Helvetica" panose="020B0604020202020204" pitchFamily="34" charset="0"/>
              </a:rPr>
              <a:t>du plan autour de </a:t>
            </a:r>
            <a:r>
              <a:rPr lang="fr-FR" altLang="fr-FR" sz="3200" dirty="0" smtClean="0">
                <a:ea typeface="Helvetica" panose="020B0604020202020204" pitchFamily="34" charset="0"/>
              </a:rPr>
              <a:t>4 </a:t>
            </a:r>
            <a:r>
              <a:rPr lang="fr-FR" altLang="fr-FR" sz="3200" dirty="0">
                <a:ea typeface="Helvetica" panose="020B0604020202020204" pitchFamily="34" charset="0"/>
              </a:rPr>
              <a:t>niveaux d’opération</a:t>
            </a:r>
            <a:endParaRPr lang="fr-FR" sz="3200" dirty="0"/>
          </a:p>
        </p:txBody>
      </p:sp>
      <p:sp>
        <p:nvSpPr>
          <p:cNvPr id="17" name="Rectangle à coins arrondis 16"/>
          <p:cNvSpPr/>
          <p:nvPr/>
        </p:nvSpPr>
        <p:spPr>
          <a:xfrm rot="16200000">
            <a:off x="9536457" y="4875453"/>
            <a:ext cx="987118" cy="6289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50" dirty="0" smtClean="0"/>
              <a:t>THEMATIQUE</a:t>
            </a:r>
            <a:endParaRPr lang="fr-FR" sz="1050" dirty="0"/>
          </a:p>
        </p:txBody>
      </p:sp>
      <p:sp>
        <p:nvSpPr>
          <p:cNvPr id="18" name="Rectangle à coins arrondis 17"/>
          <p:cNvSpPr/>
          <p:nvPr/>
        </p:nvSpPr>
        <p:spPr>
          <a:xfrm rot="16200000">
            <a:off x="10453403" y="4875880"/>
            <a:ext cx="987118" cy="6289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50" dirty="0" smtClean="0"/>
              <a:t>GENERIQUE</a:t>
            </a:r>
            <a:endParaRPr lang="fr-FR" sz="1050" dirty="0"/>
          </a:p>
        </p:txBody>
      </p:sp>
      <p:sp>
        <p:nvSpPr>
          <p:cNvPr id="19" name="Ellipse 18"/>
          <p:cNvSpPr/>
          <p:nvPr/>
        </p:nvSpPr>
        <p:spPr>
          <a:xfrm>
            <a:off x="9322766" y="2808371"/>
            <a:ext cx="707250" cy="707250"/>
          </a:xfrm>
          <a:prstGeom prst="ellipse">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4</a:t>
            </a:r>
            <a:endParaRPr lang="fr-FR" sz="6000" dirty="0">
              <a:latin typeface="Aharoni" panose="02010803020104030203" pitchFamily="2" charset="-79"/>
              <a:cs typeface="Aharoni" panose="02010803020104030203" pitchFamily="2" charset="-79"/>
            </a:endParaRPr>
          </a:p>
        </p:txBody>
      </p:sp>
      <p:sp>
        <p:nvSpPr>
          <p:cNvPr id="20" name="Rectangle 19"/>
          <p:cNvSpPr/>
          <p:nvPr/>
        </p:nvSpPr>
        <p:spPr>
          <a:xfrm>
            <a:off x="-384720" y="2472587"/>
            <a:ext cx="3363332" cy="3744416"/>
          </a:xfrm>
          <a:prstGeom prst="rect">
            <a:avLst/>
          </a:prstGeom>
          <a:solidFill>
            <a:srgbClr val="FFFFFF">
              <a:alpha val="7098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p:cNvSpPr/>
          <p:nvPr/>
        </p:nvSpPr>
        <p:spPr>
          <a:xfrm>
            <a:off x="5168136" y="2238315"/>
            <a:ext cx="6688503" cy="3744416"/>
          </a:xfrm>
          <a:prstGeom prst="rect">
            <a:avLst/>
          </a:prstGeom>
          <a:solidFill>
            <a:srgbClr val="FFFFFF">
              <a:alpha val="7098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3696975"/>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EVENEMENTS METIER ‘OFFRE/PRIX’</a:t>
            </a:r>
            <a:endParaRPr lang="fr-FR" dirty="0"/>
          </a:p>
        </p:txBody>
      </p:sp>
      <p:sp>
        <p:nvSpPr>
          <p:cNvPr id="5" name="Espace réservé du contenu 4"/>
          <p:cNvSpPr>
            <a:spLocks noGrp="1"/>
          </p:cNvSpPr>
          <p:nvPr>
            <p:ph idx="1"/>
          </p:nvPr>
        </p:nvSpPr>
        <p:spPr/>
        <p:txBody>
          <a:bodyPr/>
          <a:lstStyle/>
          <a:p>
            <a:pPr marL="0" indent="0">
              <a:buNone/>
            </a:pPr>
            <a:r>
              <a:rPr lang="fr-FR" dirty="0"/>
              <a:t>Rôle :</a:t>
            </a:r>
          </a:p>
          <a:p>
            <a:pPr marL="0" indent="0">
              <a:buNone/>
            </a:pPr>
            <a:r>
              <a:rPr lang="fr-FR" dirty="0"/>
              <a:t>Stimulateur d’achats opportunistes / Positionnement prix</a:t>
            </a:r>
          </a:p>
          <a:p>
            <a:pPr marL="0" indent="0">
              <a:buNone/>
            </a:pPr>
            <a:endParaRPr lang="fr-FR" dirty="0"/>
          </a:p>
          <a:p>
            <a:pPr marL="0" indent="0">
              <a:buNone/>
            </a:pPr>
            <a:endParaRPr lang="fr-FR" dirty="0"/>
          </a:p>
          <a:p>
            <a:pPr marL="0" indent="0">
              <a:buNone/>
            </a:pPr>
            <a:r>
              <a:rPr lang="fr-FR" dirty="0"/>
              <a:t>Expression:</a:t>
            </a:r>
          </a:p>
          <a:p>
            <a:pPr marL="0" indent="0">
              <a:buNone/>
            </a:pPr>
            <a:r>
              <a:rPr lang="fr-FR" dirty="0"/>
              <a:t>80% SELL  - 20 % TELL</a:t>
            </a:r>
          </a:p>
          <a:p>
            <a:pPr marL="0" indent="0">
              <a:buNone/>
            </a:pPr>
            <a:endParaRPr lang="fr-FR" dirty="0"/>
          </a:p>
          <a:p>
            <a:pPr marL="0" indent="0">
              <a:buNone/>
            </a:pPr>
            <a:r>
              <a:rPr lang="fr-FR" dirty="0"/>
              <a:t>Cible prioritaire : </a:t>
            </a:r>
          </a:p>
          <a:p>
            <a:pPr marL="0" indent="0">
              <a:buNone/>
            </a:pPr>
            <a:r>
              <a:rPr lang="fr-FR" dirty="0"/>
              <a:t>Ensemble des clients (fidèles ++ aux fidèles --)</a:t>
            </a:r>
          </a:p>
        </p:txBody>
      </p:sp>
      <p:sp>
        <p:nvSpPr>
          <p:cNvPr id="7" name="ZoneTexte 6"/>
          <p:cNvSpPr txBox="1"/>
          <p:nvPr/>
        </p:nvSpPr>
        <p:spPr>
          <a:xfrm>
            <a:off x="3719736" y="2420888"/>
            <a:ext cx="6526530" cy="707886"/>
          </a:xfrm>
          <a:prstGeom prst="rect">
            <a:avLst/>
          </a:prstGeom>
          <a:noFill/>
        </p:spPr>
        <p:txBody>
          <a:bodyPr wrap="square" rtlCol="0">
            <a:spAutoFit/>
          </a:bodyPr>
          <a:lstStyle/>
          <a:p>
            <a:r>
              <a:rPr lang="fr-FR" sz="4000" i="1" dirty="0" smtClean="0"/>
              <a:t>Les opportunités à saisir</a:t>
            </a:r>
            <a:endParaRPr lang="fr-FR" sz="4000" i="1" dirty="0"/>
          </a:p>
        </p:txBody>
      </p:sp>
    </p:spTree>
    <p:extLst>
      <p:ext uri="{BB962C8B-B14F-4D97-AF65-F5344CB8AC3E}">
        <p14:creationId xmlns:p14="http://schemas.microsoft.com/office/powerpoint/2010/main" val="26247076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smtClean="0"/>
              <a:t>Evénément</a:t>
            </a:r>
            <a:r>
              <a:rPr lang="fr-FR" dirty="0" smtClean="0"/>
              <a:t> Métiers GAMM VERT</a:t>
            </a:r>
            <a:endParaRPr lang="fr-FR" dirty="0"/>
          </a:p>
        </p:txBody>
      </p:sp>
      <p:sp>
        <p:nvSpPr>
          <p:cNvPr id="5" name="Espace réservé du contenu 4"/>
          <p:cNvSpPr>
            <a:spLocks noGrp="1"/>
          </p:cNvSpPr>
          <p:nvPr>
            <p:ph idx="1"/>
          </p:nvPr>
        </p:nvSpPr>
        <p:spPr>
          <a:xfrm>
            <a:off x="609600" y="1196902"/>
            <a:ext cx="10972800" cy="4713387"/>
          </a:xfrm>
        </p:spPr>
        <p:txBody>
          <a:bodyPr/>
          <a:lstStyle/>
          <a:p>
            <a:pPr marL="0" indent="0">
              <a:buNone/>
            </a:pPr>
            <a:r>
              <a:rPr lang="fr-FR" altLang="fr-FR" sz="2800" dirty="0">
                <a:ea typeface="Helvetica" panose="020B0604020202020204" pitchFamily="34" charset="0"/>
              </a:rPr>
              <a:t>Evolution </a:t>
            </a:r>
            <a:r>
              <a:rPr lang="fr-FR" sz="2800" dirty="0">
                <a:solidFill>
                  <a:prstClr val="black"/>
                </a:solidFill>
              </a:rPr>
              <a:t>COMMUNICATION OFFRE</a:t>
            </a:r>
            <a:r>
              <a:rPr lang="fr-FR" altLang="fr-FR" sz="2800" dirty="0">
                <a:ea typeface="Helvetica" panose="020B0604020202020204" pitchFamily="34" charset="0"/>
              </a:rPr>
              <a:t/>
            </a:r>
            <a:br>
              <a:rPr lang="fr-FR" altLang="fr-FR" sz="2800" dirty="0">
                <a:ea typeface="Helvetica" panose="020B0604020202020204" pitchFamily="34" charset="0"/>
              </a:rPr>
            </a:br>
            <a:r>
              <a:rPr lang="fr-FR" altLang="fr-FR" sz="2000" dirty="0">
                <a:ea typeface="Helvetica" panose="020B0604020202020204" pitchFamily="34" charset="0"/>
              </a:rPr>
              <a:t>&gt; Renforcer l’attractivité commerciale des offres</a:t>
            </a:r>
            <a:br>
              <a:rPr lang="fr-FR" altLang="fr-FR" sz="2000" dirty="0">
                <a:ea typeface="Helvetica" panose="020B0604020202020204" pitchFamily="34" charset="0"/>
              </a:rPr>
            </a:br>
            <a:r>
              <a:rPr lang="fr-FR" altLang="fr-FR" sz="2000" dirty="0">
                <a:ea typeface="Helvetica" panose="020B0604020202020204" pitchFamily="34" charset="0"/>
              </a:rPr>
              <a:t>&gt; Incarner le statut de sélectionneur et d’innovateur de </a:t>
            </a:r>
            <a:r>
              <a:rPr lang="fr-FR" altLang="fr-FR" sz="2000" dirty="0" smtClean="0">
                <a:ea typeface="Helvetica" panose="020B0604020202020204" pitchFamily="34" charset="0"/>
              </a:rPr>
              <a:t>l’enseigne</a:t>
            </a:r>
          </a:p>
          <a:p>
            <a:pPr marL="0" indent="0">
              <a:buNone/>
            </a:pPr>
            <a:r>
              <a:rPr lang="fr-FR" altLang="fr-FR" sz="2000" dirty="0">
                <a:ea typeface="Helvetica" panose="020B0604020202020204" pitchFamily="34" charset="0"/>
                <a:sym typeface="Wingdings" panose="05000000000000000000" pitchFamily="2" charset="2"/>
              </a:rPr>
              <a:t>Au-delà </a:t>
            </a:r>
            <a:r>
              <a:rPr lang="fr-FR" altLang="fr-FR" sz="2000" dirty="0" smtClean="0">
                <a:ea typeface="Helvetica" panose="020B0604020202020204" pitchFamily="34" charset="0"/>
                <a:sym typeface="Wingdings" panose="05000000000000000000" pitchFamily="2" charset="2"/>
              </a:rPr>
              <a:t>des offres, </a:t>
            </a:r>
            <a:r>
              <a:rPr lang="fr-FR" altLang="fr-FR" sz="2000" dirty="0">
                <a:ea typeface="Helvetica" panose="020B0604020202020204" pitchFamily="34" charset="0"/>
                <a:sym typeface="Wingdings" panose="05000000000000000000" pitchFamily="2" charset="2"/>
              </a:rPr>
              <a:t>donner un </a:t>
            </a:r>
            <a:r>
              <a:rPr lang="fr-FR" altLang="fr-FR" sz="2000" dirty="0" smtClean="0">
                <a:ea typeface="Helvetica" panose="020B0604020202020204" pitchFamily="34" charset="0"/>
                <a:sym typeface="Wingdings" panose="05000000000000000000" pitchFamily="2" charset="2"/>
              </a:rPr>
              <a:t>rôle </a:t>
            </a:r>
            <a:r>
              <a:rPr lang="fr-FR" altLang="fr-FR" sz="2000" dirty="0">
                <a:ea typeface="Helvetica" panose="020B0604020202020204" pitchFamily="34" charset="0"/>
                <a:sym typeface="Wingdings" panose="05000000000000000000" pitchFamily="2" charset="2"/>
              </a:rPr>
              <a:t>également positionnant </a:t>
            </a:r>
            <a:r>
              <a:rPr lang="fr-FR" altLang="fr-FR" sz="2000" dirty="0" smtClean="0">
                <a:ea typeface="Helvetica" panose="020B0604020202020204" pitchFamily="34" charset="0"/>
                <a:sym typeface="Wingdings" panose="05000000000000000000" pitchFamily="2" charset="2"/>
              </a:rPr>
              <a:t>grâce à la thématique aux </a:t>
            </a:r>
            <a:r>
              <a:rPr lang="fr-FR" altLang="fr-FR" sz="2000" dirty="0">
                <a:ea typeface="Helvetica" panose="020B0604020202020204" pitchFamily="34" charset="0"/>
                <a:sym typeface="Wingdings" panose="05000000000000000000" pitchFamily="2" charset="2"/>
              </a:rPr>
              <a:t>prises de parole et ainsi favoriser la prise en main du support dépliant.</a:t>
            </a:r>
            <a:br>
              <a:rPr lang="fr-FR" altLang="fr-FR" sz="2000" dirty="0">
                <a:ea typeface="Helvetica" panose="020B0604020202020204" pitchFamily="34" charset="0"/>
                <a:sym typeface="Wingdings" panose="05000000000000000000" pitchFamily="2" charset="2"/>
              </a:rPr>
            </a:br>
            <a:endParaRPr lang="fr-FR" sz="2000" dirty="0"/>
          </a:p>
        </p:txBody>
      </p:sp>
      <p:sp>
        <p:nvSpPr>
          <p:cNvPr id="7" name="Rectangle 6"/>
          <p:cNvSpPr/>
          <p:nvPr/>
        </p:nvSpPr>
        <p:spPr>
          <a:xfrm>
            <a:off x="845416" y="3129216"/>
            <a:ext cx="4991100" cy="353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Evolution du dépliant</a:t>
            </a:r>
            <a:endParaRPr lang="fr-FR" sz="2000" dirty="0">
              <a:solidFill>
                <a:schemeClr val="bg1"/>
              </a:solidFill>
              <a:latin typeface="Helvetica" panose="020B0604020202020204" pitchFamily="34" charset="0"/>
              <a:cs typeface="Helvetica" panose="020B0604020202020204" pitchFamily="34" charset="0"/>
            </a:endParaRPr>
          </a:p>
        </p:txBody>
      </p:sp>
      <p:sp>
        <p:nvSpPr>
          <p:cNvPr id="8" name="Rectangle 7"/>
          <p:cNvSpPr/>
          <p:nvPr/>
        </p:nvSpPr>
        <p:spPr>
          <a:xfrm>
            <a:off x="876348" y="3482280"/>
            <a:ext cx="12295703" cy="2585323"/>
          </a:xfrm>
          <a:prstGeom prst="rect">
            <a:avLst/>
          </a:prstGeom>
        </p:spPr>
        <p:txBody>
          <a:bodyPr wrap="square">
            <a:spAutoFit/>
          </a:bodyPr>
          <a:lstStyle/>
          <a:p>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Renforcer </a:t>
            </a:r>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la dimension </a:t>
            </a:r>
            <a:r>
              <a:rPr lang="fr-FR" altLang="fr-FR" dirty="0" err="1"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Sell</a:t>
            </a:r>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tout en gardant un contenu attractif</a:t>
            </a:r>
            <a:b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Alléger </a:t>
            </a:r>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la mise en page pour permettre aux offres </a:t>
            </a:r>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d’émerger</a:t>
            </a:r>
            <a:b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Développer la complémentarité du Web =&gt;  via la présence répétée d’encart renvoyant vers Gammvert.fr</a:t>
            </a:r>
            <a:endPar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Poursuivre :</a:t>
            </a:r>
          </a:p>
          <a:p>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&gt; un format de dépliant spécifique (nb de pages et taille) selon les formats de magasin</a:t>
            </a:r>
            <a:b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&gt; </a:t>
            </a:r>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la mise en avant des conseillers</a:t>
            </a:r>
            <a:r>
              <a:rPr lang="fr-FR" altLang="fr-FR"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a:r>
            <a:br>
              <a:rPr lang="fr-FR" altLang="fr-FR"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Accroitre la </a:t>
            </a:r>
            <a:r>
              <a:rPr lang="fr-FR" altLang="fr-FR"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présence forte des marques propres avec des encarts / pages dédiées</a:t>
            </a:r>
          </a:p>
          <a:p>
            <a:r>
              <a:rPr lang="fr-FR" altLang="fr-FR" dirty="0" smtClean="0">
                <a:latin typeface="Helvetica" panose="020B0604020202020204" pitchFamily="34" charset="0"/>
                <a:ea typeface="Helvetica" panose="020B0604020202020204" pitchFamily="34" charset="0"/>
                <a:cs typeface="Helvetica" panose="020B0604020202020204" pitchFamily="34" charset="0"/>
              </a:rPr>
              <a:t>Valoriser </a:t>
            </a:r>
            <a:r>
              <a:rPr lang="fr-FR" altLang="fr-FR" dirty="0" smtClean="0">
                <a:latin typeface="Helvetica" panose="020B0604020202020204" pitchFamily="34" charset="0"/>
                <a:ea typeface="Helvetica" panose="020B0604020202020204" pitchFamily="34" charset="0"/>
                <a:cs typeface="Helvetica" panose="020B0604020202020204" pitchFamily="34" charset="0"/>
              </a:rPr>
              <a:t>les </a:t>
            </a:r>
            <a:r>
              <a:rPr lang="fr-FR" altLang="fr-FR" dirty="0" smtClean="0">
                <a:latin typeface="Helvetica" panose="020B0604020202020204" pitchFamily="34" charset="0"/>
                <a:ea typeface="Helvetica" panose="020B0604020202020204" pitchFamily="34" charset="0"/>
                <a:cs typeface="Helvetica" panose="020B0604020202020204" pitchFamily="34" charset="0"/>
              </a:rPr>
              <a:t>‘solutions’ </a:t>
            </a:r>
            <a:r>
              <a:rPr lang="fr-FR" altLang="fr-FR" dirty="0">
                <a:latin typeface="Helvetica" panose="020B0604020202020204" pitchFamily="34" charset="0"/>
                <a:ea typeface="Helvetica" panose="020B0604020202020204" pitchFamily="34" charset="0"/>
                <a:cs typeface="Helvetica" panose="020B0604020202020204" pitchFamily="34" charset="0"/>
              </a:rPr>
              <a:t>mais via une approche davantage commerciale</a:t>
            </a:r>
          </a:p>
          <a:p>
            <a:r>
              <a:rPr lang="fr-FR" altLang="fr-FR" dirty="0">
                <a:latin typeface="Helvetica" panose="020B0604020202020204" pitchFamily="34" charset="0"/>
                <a:ea typeface="Helvetica" panose="020B0604020202020204" pitchFamily="34" charset="0"/>
                <a:cs typeface="Helvetica" panose="020B0604020202020204" pitchFamily="34" charset="0"/>
              </a:rPr>
              <a:t>Offres couplées :  </a:t>
            </a:r>
            <a:r>
              <a:rPr lang="fr-FR" altLang="fr-FR" i="1" dirty="0">
                <a:latin typeface="Helvetica" panose="020B0604020202020204" pitchFamily="34" charset="0"/>
                <a:ea typeface="Helvetica" panose="020B0604020202020204" pitchFamily="34" charset="0"/>
                <a:cs typeface="Helvetica" panose="020B0604020202020204" pitchFamily="34" charset="0"/>
              </a:rPr>
              <a:t>1 poulailler + 1 abreuvoir = 2 sacs de céréale offerts</a:t>
            </a:r>
          </a:p>
        </p:txBody>
      </p:sp>
    </p:spTree>
    <p:extLst>
      <p:ext uri="{BB962C8B-B14F-4D97-AF65-F5344CB8AC3E}">
        <p14:creationId xmlns:p14="http://schemas.microsoft.com/office/powerpoint/2010/main" val="376822209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smtClean="0"/>
              <a:t>Evénément</a:t>
            </a:r>
            <a:r>
              <a:rPr lang="fr-FR" dirty="0" smtClean="0"/>
              <a:t> Métiers GAMM VERT</a:t>
            </a:r>
            <a:endParaRPr lang="fr-FR" dirty="0"/>
          </a:p>
        </p:txBody>
      </p:sp>
      <p:sp>
        <p:nvSpPr>
          <p:cNvPr id="5" name="Espace réservé du contenu 4"/>
          <p:cNvSpPr>
            <a:spLocks noGrp="1"/>
          </p:cNvSpPr>
          <p:nvPr>
            <p:ph idx="1"/>
          </p:nvPr>
        </p:nvSpPr>
        <p:spPr>
          <a:xfrm>
            <a:off x="609600" y="1196902"/>
            <a:ext cx="10972800" cy="4713387"/>
          </a:xfrm>
        </p:spPr>
        <p:txBody>
          <a:bodyPr/>
          <a:lstStyle/>
          <a:p>
            <a:pPr marL="0" indent="0">
              <a:buNone/>
            </a:pPr>
            <a:r>
              <a:rPr lang="fr-FR" altLang="fr-FR" sz="2800" dirty="0">
                <a:ea typeface="Helvetica" panose="020B0604020202020204" pitchFamily="34" charset="0"/>
              </a:rPr>
              <a:t>Evolution </a:t>
            </a:r>
            <a:r>
              <a:rPr lang="fr-FR" sz="2800" dirty="0">
                <a:solidFill>
                  <a:prstClr val="black"/>
                </a:solidFill>
              </a:rPr>
              <a:t>COMMUNICATION OFFRE</a:t>
            </a:r>
            <a:r>
              <a:rPr lang="fr-FR" altLang="fr-FR" sz="2800" dirty="0">
                <a:ea typeface="Helvetica" panose="020B0604020202020204" pitchFamily="34" charset="0"/>
              </a:rPr>
              <a:t/>
            </a:r>
            <a:br>
              <a:rPr lang="fr-FR" altLang="fr-FR" sz="2800" dirty="0">
                <a:ea typeface="Helvetica" panose="020B0604020202020204" pitchFamily="34" charset="0"/>
              </a:rPr>
            </a:br>
            <a:r>
              <a:rPr lang="fr-FR" altLang="fr-FR" sz="2000" dirty="0">
                <a:ea typeface="Helvetica" panose="020B0604020202020204" pitchFamily="34" charset="0"/>
              </a:rPr>
              <a:t>&gt; Renforcer l’attractivité commerciale des offres</a:t>
            </a:r>
            <a:br>
              <a:rPr lang="fr-FR" altLang="fr-FR" sz="2000" dirty="0">
                <a:ea typeface="Helvetica" panose="020B0604020202020204" pitchFamily="34" charset="0"/>
              </a:rPr>
            </a:br>
            <a:r>
              <a:rPr lang="fr-FR" altLang="fr-FR" sz="2000" dirty="0">
                <a:ea typeface="Helvetica" panose="020B0604020202020204" pitchFamily="34" charset="0"/>
              </a:rPr>
              <a:t>&gt; Incarner le statut de sélectionneur et d’innovateur de </a:t>
            </a:r>
            <a:r>
              <a:rPr lang="fr-FR" altLang="fr-FR" sz="2000" dirty="0" smtClean="0">
                <a:ea typeface="Helvetica" panose="020B0604020202020204" pitchFamily="34" charset="0"/>
              </a:rPr>
              <a:t>l’enseigne</a:t>
            </a:r>
          </a:p>
          <a:p>
            <a:pPr marL="0" indent="0">
              <a:buNone/>
            </a:pPr>
            <a:r>
              <a:rPr lang="fr-FR" altLang="fr-FR" sz="2000" dirty="0">
                <a:ea typeface="Helvetica" panose="020B0604020202020204" pitchFamily="34" charset="0"/>
                <a:sym typeface="Wingdings" panose="05000000000000000000" pitchFamily="2" charset="2"/>
              </a:rPr>
              <a:t>Au-delà </a:t>
            </a:r>
            <a:r>
              <a:rPr lang="fr-FR" altLang="fr-FR" sz="2000" dirty="0" smtClean="0">
                <a:ea typeface="Helvetica" panose="020B0604020202020204" pitchFamily="34" charset="0"/>
                <a:sym typeface="Wingdings" panose="05000000000000000000" pitchFamily="2" charset="2"/>
              </a:rPr>
              <a:t>des offres, </a:t>
            </a:r>
            <a:r>
              <a:rPr lang="fr-FR" altLang="fr-FR" sz="2000" dirty="0">
                <a:ea typeface="Helvetica" panose="020B0604020202020204" pitchFamily="34" charset="0"/>
                <a:sym typeface="Wingdings" panose="05000000000000000000" pitchFamily="2" charset="2"/>
              </a:rPr>
              <a:t>donner un </a:t>
            </a:r>
            <a:r>
              <a:rPr lang="fr-FR" altLang="fr-FR" sz="2000" dirty="0" smtClean="0">
                <a:ea typeface="Helvetica" panose="020B0604020202020204" pitchFamily="34" charset="0"/>
                <a:sym typeface="Wingdings" panose="05000000000000000000" pitchFamily="2" charset="2"/>
              </a:rPr>
              <a:t>rôle </a:t>
            </a:r>
            <a:r>
              <a:rPr lang="fr-FR" altLang="fr-FR" sz="2000" dirty="0">
                <a:ea typeface="Helvetica" panose="020B0604020202020204" pitchFamily="34" charset="0"/>
                <a:sym typeface="Wingdings" panose="05000000000000000000" pitchFamily="2" charset="2"/>
              </a:rPr>
              <a:t>également positionnant </a:t>
            </a:r>
            <a:r>
              <a:rPr lang="fr-FR" altLang="fr-FR" sz="2000" dirty="0" smtClean="0">
                <a:ea typeface="Helvetica" panose="020B0604020202020204" pitchFamily="34" charset="0"/>
                <a:sym typeface="Wingdings" panose="05000000000000000000" pitchFamily="2" charset="2"/>
              </a:rPr>
              <a:t>grâce à la thématique aux </a:t>
            </a:r>
            <a:r>
              <a:rPr lang="fr-FR" altLang="fr-FR" sz="2000" dirty="0">
                <a:ea typeface="Helvetica" panose="020B0604020202020204" pitchFamily="34" charset="0"/>
                <a:sym typeface="Wingdings" panose="05000000000000000000" pitchFamily="2" charset="2"/>
              </a:rPr>
              <a:t>prises de parole et ainsi favoriser la prise en main du support dépliant.</a:t>
            </a:r>
            <a:br>
              <a:rPr lang="fr-FR" altLang="fr-FR" sz="2000" dirty="0">
                <a:ea typeface="Helvetica" panose="020B0604020202020204" pitchFamily="34" charset="0"/>
                <a:sym typeface="Wingdings" panose="05000000000000000000" pitchFamily="2" charset="2"/>
              </a:rPr>
            </a:br>
            <a:endParaRPr lang="fr-FR" sz="2000" dirty="0"/>
          </a:p>
        </p:txBody>
      </p:sp>
      <p:sp>
        <p:nvSpPr>
          <p:cNvPr id="7" name="Rectangle 6"/>
          <p:cNvSpPr/>
          <p:nvPr/>
        </p:nvSpPr>
        <p:spPr>
          <a:xfrm>
            <a:off x="695400" y="3277801"/>
            <a:ext cx="4991100" cy="353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latin typeface="Helvetica" panose="020B0604020202020204" pitchFamily="34" charset="0"/>
                <a:cs typeface="Helvetica" panose="020B0604020202020204" pitchFamily="34" charset="0"/>
                <a:sym typeface="Wingdings" panose="05000000000000000000" pitchFamily="2" charset="2"/>
              </a:rPr>
              <a:t>Dynamiser l’</a:t>
            </a:r>
            <a:r>
              <a:rPr lang="fr-FR" sz="2000" dirty="0" err="1" smtClean="0">
                <a:latin typeface="Helvetica" panose="020B0604020202020204" pitchFamily="34" charset="0"/>
                <a:cs typeface="Helvetica" panose="020B0604020202020204" pitchFamily="34" charset="0"/>
                <a:sym typeface="Wingdings" panose="05000000000000000000" pitchFamily="2" charset="2"/>
              </a:rPr>
              <a:t>événément</a:t>
            </a:r>
            <a:endParaRPr lang="fr-FR" sz="2000" dirty="0">
              <a:solidFill>
                <a:schemeClr val="bg1"/>
              </a:solidFill>
              <a:latin typeface="Helvetica" panose="020B0604020202020204" pitchFamily="34" charset="0"/>
              <a:cs typeface="Helvetica" panose="020B0604020202020204" pitchFamily="34" charset="0"/>
            </a:endParaRPr>
          </a:p>
        </p:txBody>
      </p:sp>
      <p:sp>
        <p:nvSpPr>
          <p:cNvPr id="8" name="Rectangle 7"/>
          <p:cNvSpPr/>
          <p:nvPr/>
        </p:nvSpPr>
        <p:spPr>
          <a:xfrm>
            <a:off x="971575" y="3640143"/>
            <a:ext cx="12295703" cy="2554545"/>
          </a:xfrm>
          <a:prstGeom prst="rect">
            <a:avLst/>
          </a:prstGeom>
        </p:spPr>
        <p:txBody>
          <a:bodyPr wrap="square">
            <a:spAutoFit/>
          </a:bodyPr>
          <a:lstStyle/>
          <a:p>
            <a:pPr marL="342900" indent="-342900">
              <a:buFont typeface="Wingdings" panose="05000000000000000000" pitchFamily="2" charset="2"/>
              <a:buChar char="è"/>
            </a:pP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Principe de jeu concours :</a:t>
            </a:r>
          </a:p>
          <a:p>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Soit un levier ‘Dotation’ puissant :   </a:t>
            </a:r>
          </a:p>
          <a:p>
            <a:r>
              <a:rPr lang="fr-FR" altLang="fr-FR" sz="2000" i="1"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10 voitures hybrides </a:t>
            </a:r>
            <a:r>
              <a:rPr lang="fr-FR" altLang="fr-FR" sz="2000" i="1"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à gagner </a:t>
            </a:r>
          </a:p>
          <a:p>
            <a:endPar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Soit un partenariat ‘visibilité’</a:t>
            </a:r>
          </a:p>
          <a:p>
            <a:r>
              <a:rPr lang="fr-FR" altLang="fr-FR" sz="2000" i="1"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Emission de TV ‘Silence ça pousse’</a:t>
            </a:r>
          </a:p>
          <a:p>
            <a:endParaRPr lang="fr-FR" altLang="fr-FR" sz="2000" i="1"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2000" i="1" dirty="0">
              <a:latin typeface="Helvetica" panose="020B0604020202020204" pitchFamily="34" charset="0"/>
              <a:ea typeface="Helvetica" panose="020B0604020202020204" pitchFamily="34" charset="0"/>
              <a:cs typeface="Helvetica" panose="020B0604020202020204" pitchFamily="34" charset="0"/>
            </a:endParaRPr>
          </a:p>
        </p:txBody>
      </p:sp>
      <p:sp>
        <p:nvSpPr>
          <p:cNvPr id="6" name="Rectangle 5"/>
          <p:cNvSpPr/>
          <p:nvPr/>
        </p:nvSpPr>
        <p:spPr>
          <a:xfrm>
            <a:off x="6600056" y="3685168"/>
            <a:ext cx="6819622" cy="1631216"/>
          </a:xfrm>
          <a:prstGeom prst="rect">
            <a:avLst/>
          </a:prstGeom>
        </p:spPr>
        <p:txBody>
          <a:bodyPr wrap="square">
            <a:spAutoFit/>
          </a:bodyPr>
          <a:lstStyle/>
          <a:p>
            <a:pPr marL="342900" indent="-342900">
              <a:buFont typeface="Wingdings" panose="05000000000000000000" pitchFamily="2" charset="2"/>
              <a:buChar char="è"/>
            </a:pP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Une mécanique commerciale transversale :</a:t>
            </a:r>
          </a:p>
          <a:p>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Call to action transversal en couverture et PLV</a:t>
            </a:r>
            <a:endPar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
            </a:r>
            <a:br>
              <a:rPr lang="fr-FR" altLang="fr-FR" sz="2000" dirty="0" smtClean="0">
                <a:latin typeface="Helvetica" panose="020B0604020202020204" pitchFamily="34" charset="0"/>
                <a:ea typeface="Helvetica" panose="020B0604020202020204" pitchFamily="34" charset="0"/>
                <a:cs typeface="Helvetica" panose="020B0604020202020204" pitchFamily="34" charset="0"/>
              </a:rPr>
            </a:b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Pages dédiées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à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des offres de la </a:t>
            </a:r>
            <a:br>
              <a:rPr lang="fr-FR" altLang="fr-FR" sz="2000" dirty="0" smtClean="0">
                <a:latin typeface="Helvetica" panose="020B0604020202020204" pitchFamily="34" charset="0"/>
                <a:ea typeface="Helvetica" panose="020B0604020202020204" pitchFamily="34" charset="0"/>
                <a:cs typeface="Helvetica" panose="020B0604020202020204" pitchFamily="34" charset="0"/>
              </a:rPr>
            </a:b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mécanique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commerciale</a:t>
            </a: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61195623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67000" y="-1422637"/>
            <a:ext cx="6858000" cy="9703277"/>
          </a:xfrm>
          <a:prstGeom prst="rect">
            <a:avLst/>
          </a:prstGeom>
        </p:spPr>
      </p:pic>
    </p:spTree>
    <p:extLst>
      <p:ext uri="{BB962C8B-B14F-4D97-AF65-F5344CB8AC3E}">
        <p14:creationId xmlns:p14="http://schemas.microsoft.com/office/powerpoint/2010/main" val="408479683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175558167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452804" y="-1878479"/>
            <a:ext cx="7430409" cy="10513170"/>
          </a:xfrm>
          <a:prstGeom prst="rect">
            <a:avLst/>
          </a:prstGeom>
        </p:spPr>
      </p:pic>
    </p:spTree>
    <p:extLst>
      <p:ext uri="{BB962C8B-B14F-4D97-AF65-F5344CB8AC3E}">
        <p14:creationId xmlns:p14="http://schemas.microsoft.com/office/powerpoint/2010/main" val="299688639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400017" y="-1571226"/>
            <a:ext cx="7175943" cy="10153130"/>
          </a:xfrm>
          <a:prstGeom prst="rect">
            <a:avLst/>
          </a:prstGeom>
        </p:spPr>
      </p:pic>
    </p:spTree>
    <p:extLst>
      <p:ext uri="{BB962C8B-B14F-4D97-AF65-F5344CB8AC3E}">
        <p14:creationId xmlns:p14="http://schemas.microsoft.com/office/powerpoint/2010/main" val="329934244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cxnSp>
        <p:nvCxnSpPr>
          <p:cNvPr id="7" name="Connecteur droit 6"/>
          <p:cNvCxnSpPr/>
          <p:nvPr/>
        </p:nvCxnSpPr>
        <p:spPr>
          <a:xfrm flipV="1">
            <a:off x="2639616" y="1844824"/>
            <a:ext cx="7272808" cy="266429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265197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308788" y="-1776692"/>
            <a:ext cx="7430410" cy="10513170"/>
          </a:xfrm>
          <a:prstGeom prst="rect">
            <a:avLst/>
          </a:prstGeom>
        </p:spPr>
      </p:pic>
    </p:spTree>
    <p:extLst>
      <p:ext uri="{BB962C8B-B14F-4D97-AF65-F5344CB8AC3E}">
        <p14:creationId xmlns:p14="http://schemas.microsoft.com/office/powerpoint/2010/main" val="1887514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www.pepinieres-naudet.com/pics_bdd/administre_contenu_fr_visuel/1349778404_3---Coupe-de-Tuber-uncinatum-2005.JPG_zoom.jpg"/>
          <p:cNvPicPr>
            <a:picLocks noChangeAspect="1" noChangeArrowheads="1"/>
          </p:cNvPicPr>
          <p:nvPr/>
        </p:nvPicPr>
        <p:blipFill>
          <a:blip r:embed="rId3" cstate="screen">
            <a:extLst>
              <a:ext uri="{28A0092B-C50C-407E-A947-70E740481C1C}">
                <a14:useLocalDpi xmlns:a14="http://schemas.microsoft.com/office/drawing/2010/main"/>
              </a:ext>
            </a:extLst>
          </a:blip>
          <a:srcRect l="9006"/>
          <a:stretch>
            <a:fillRect/>
          </a:stretch>
        </p:blipFill>
        <p:spPr bwMode="auto">
          <a:xfrm>
            <a:off x="-25400" y="0"/>
            <a:ext cx="122523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0" y="2708275"/>
            <a:ext cx="12192000" cy="720725"/>
          </a:xfrm>
          <a:prstGeom prst="rect">
            <a:avLst/>
          </a:prstGeom>
          <a:solidFill>
            <a:srgbClr val="D9D9D9">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3200" b="1" dirty="0" smtClean="0">
                <a:latin typeface="Gill Sans MT" panose="020B0502020104020203" pitchFamily="34" charset="0"/>
              </a:rPr>
              <a:t>CHALLENGES </a:t>
            </a:r>
            <a:r>
              <a:rPr lang="fr-FR" sz="3200" b="1" dirty="0">
                <a:latin typeface="Gill Sans MT" panose="020B0502020104020203" pitchFamily="34" charset="0"/>
              </a:rPr>
              <a:t>STRATEGIQUES</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Plan d’activations commerciales</a:t>
            </a:r>
            <a:endParaRPr lang="fr-FR" dirty="0"/>
          </a:p>
        </p:txBody>
      </p:sp>
      <p:sp>
        <p:nvSpPr>
          <p:cNvPr id="6" name="Rectangle à coins arrondis 5"/>
          <p:cNvSpPr/>
          <p:nvPr/>
        </p:nvSpPr>
        <p:spPr>
          <a:xfrm>
            <a:off x="609600" y="3356992"/>
            <a:ext cx="1886000" cy="129042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TEMPS FORTS</a:t>
            </a:r>
          </a:p>
        </p:txBody>
      </p:sp>
      <p:sp>
        <p:nvSpPr>
          <p:cNvPr id="7" name="Rectangle à coins arrondis 6"/>
          <p:cNvSpPr/>
          <p:nvPr/>
        </p:nvSpPr>
        <p:spPr>
          <a:xfrm>
            <a:off x="3384875" y="3356992"/>
            <a:ext cx="1886000" cy="1290421"/>
          </a:xfrm>
          <a:prstGeom prst="roundRect">
            <a:avLst/>
          </a:prstGeom>
          <a:solidFill>
            <a:srgbClr val="223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EVENEMENTS</a:t>
            </a:r>
            <a:r>
              <a:rPr lang="fr-FR" sz="1600" b="1" dirty="0"/>
              <a:t/>
            </a:r>
            <a:br>
              <a:rPr lang="fr-FR" sz="1600" b="1" dirty="0"/>
            </a:br>
            <a:r>
              <a:rPr lang="fr-FR" sz="1600" b="1" dirty="0"/>
              <a:t>‘METIER’</a:t>
            </a:r>
          </a:p>
          <a:p>
            <a:pPr algn="ctr"/>
            <a:r>
              <a:rPr lang="fr-FR" sz="1600" b="1" dirty="0" smtClean="0"/>
              <a:t>OFFRE / PRIX</a:t>
            </a:r>
            <a:endParaRPr lang="fr-FR" sz="1600" b="1" dirty="0"/>
          </a:p>
        </p:txBody>
      </p:sp>
      <p:sp>
        <p:nvSpPr>
          <p:cNvPr id="8" name="Rectangle à coins arrondis 7"/>
          <p:cNvSpPr/>
          <p:nvPr/>
        </p:nvSpPr>
        <p:spPr>
          <a:xfrm>
            <a:off x="6083401" y="3356992"/>
            <a:ext cx="1886000" cy="1290421"/>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COMMUNICATION ‘METIERS‘ </a:t>
            </a:r>
          </a:p>
          <a:p>
            <a:pPr algn="ctr"/>
            <a:r>
              <a:rPr lang="fr-FR" sz="1600" b="1" dirty="0" smtClean="0"/>
              <a:t>EXPERT</a:t>
            </a:r>
            <a:endParaRPr lang="fr-FR" sz="1600" b="1" dirty="0"/>
          </a:p>
        </p:txBody>
      </p:sp>
      <p:sp>
        <p:nvSpPr>
          <p:cNvPr id="9" name="Ellipse 8"/>
          <p:cNvSpPr/>
          <p:nvPr/>
        </p:nvSpPr>
        <p:spPr>
          <a:xfrm>
            <a:off x="152399" y="2814067"/>
            <a:ext cx="707250" cy="707250"/>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1</a:t>
            </a:r>
            <a:endParaRPr lang="fr-FR" sz="6000" dirty="0">
              <a:latin typeface="Aharoni" panose="02010803020104030203" pitchFamily="2" charset="-79"/>
              <a:cs typeface="Aharoni" panose="02010803020104030203" pitchFamily="2" charset="-79"/>
            </a:endParaRPr>
          </a:p>
        </p:txBody>
      </p:sp>
      <p:sp>
        <p:nvSpPr>
          <p:cNvPr id="10" name="Ellipse 9"/>
          <p:cNvSpPr/>
          <p:nvPr/>
        </p:nvSpPr>
        <p:spPr>
          <a:xfrm>
            <a:off x="2927674" y="2814067"/>
            <a:ext cx="707250" cy="707250"/>
          </a:xfrm>
          <a:prstGeom prst="ellipse">
            <a:avLst/>
          </a:prstGeom>
          <a:solidFill>
            <a:srgbClr val="223D6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2</a:t>
            </a:r>
            <a:endParaRPr lang="fr-FR" sz="6000" dirty="0">
              <a:latin typeface="Aharoni" panose="02010803020104030203" pitchFamily="2" charset="-79"/>
              <a:cs typeface="Aharoni" panose="02010803020104030203" pitchFamily="2" charset="-79"/>
            </a:endParaRPr>
          </a:p>
        </p:txBody>
      </p:sp>
      <p:sp>
        <p:nvSpPr>
          <p:cNvPr id="11" name="Ellipse 10"/>
          <p:cNvSpPr/>
          <p:nvPr/>
        </p:nvSpPr>
        <p:spPr>
          <a:xfrm>
            <a:off x="5626200" y="2814067"/>
            <a:ext cx="707250" cy="707250"/>
          </a:xfrm>
          <a:prstGeom prst="ellipse">
            <a:avLst/>
          </a:prstGeom>
          <a:solidFill>
            <a:srgbClr val="407B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3</a:t>
            </a:r>
            <a:endParaRPr lang="fr-FR" sz="6000" dirty="0">
              <a:latin typeface="Aharoni" panose="02010803020104030203" pitchFamily="2" charset="-79"/>
              <a:cs typeface="Aharoni" panose="02010803020104030203" pitchFamily="2" charset="-79"/>
            </a:endParaRPr>
          </a:p>
        </p:txBody>
      </p:sp>
      <p:sp>
        <p:nvSpPr>
          <p:cNvPr id="12" name="Rectangle à coins arrondis 11"/>
          <p:cNvSpPr/>
          <p:nvPr/>
        </p:nvSpPr>
        <p:spPr>
          <a:xfrm rot="16200000">
            <a:off x="3415778" y="4875880"/>
            <a:ext cx="987118" cy="628915"/>
          </a:xfrm>
          <a:prstGeom prst="roundRect">
            <a:avLst/>
          </a:prstGeom>
          <a:solidFill>
            <a:srgbClr val="223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smtClean="0"/>
              <a:t>NATIONALE</a:t>
            </a:r>
            <a:endParaRPr lang="fr-FR" sz="1100" dirty="0"/>
          </a:p>
        </p:txBody>
      </p:sp>
      <p:sp>
        <p:nvSpPr>
          <p:cNvPr id="13" name="Rectangle à coins arrondis 12"/>
          <p:cNvSpPr/>
          <p:nvPr/>
        </p:nvSpPr>
        <p:spPr>
          <a:xfrm>
            <a:off x="9552384" y="3318105"/>
            <a:ext cx="1886000" cy="129042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ACTIVATION LOCALE</a:t>
            </a:r>
            <a:endParaRPr lang="fr-FR" sz="1600" b="1" dirty="0"/>
          </a:p>
        </p:txBody>
      </p:sp>
      <p:sp>
        <p:nvSpPr>
          <p:cNvPr id="14" name="Rectangle à coins arrondis 13"/>
          <p:cNvSpPr/>
          <p:nvPr/>
        </p:nvSpPr>
        <p:spPr>
          <a:xfrm rot="16200000">
            <a:off x="4332724" y="4876307"/>
            <a:ext cx="987118" cy="628915"/>
          </a:xfrm>
          <a:prstGeom prst="roundRect">
            <a:avLst/>
          </a:prstGeom>
          <a:solidFill>
            <a:srgbClr val="223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smtClean="0"/>
              <a:t>REGIONALE</a:t>
            </a:r>
            <a:endParaRPr lang="fr-FR" sz="1100" dirty="0"/>
          </a:p>
        </p:txBody>
      </p:sp>
      <p:sp>
        <p:nvSpPr>
          <p:cNvPr id="15" name="Croix 14"/>
          <p:cNvSpPr/>
          <p:nvPr/>
        </p:nvSpPr>
        <p:spPr>
          <a:xfrm>
            <a:off x="8688288" y="3645024"/>
            <a:ext cx="714158" cy="699771"/>
          </a:xfrm>
          <a:prstGeom prst="plus">
            <a:avLst>
              <a:gd name="adj" fmla="val 3899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255511" y="1710164"/>
            <a:ext cx="9123588" cy="584775"/>
          </a:xfrm>
          <a:prstGeom prst="rect">
            <a:avLst/>
          </a:prstGeom>
        </p:spPr>
        <p:txBody>
          <a:bodyPr wrap="none">
            <a:spAutoFit/>
          </a:bodyPr>
          <a:lstStyle/>
          <a:p>
            <a:r>
              <a:rPr lang="fr-FR" altLang="fr-FR" sz="3200" dirty="0" smtClean="0">
                <a:ea typeface="Helvetica" panose="020B0604020202020204" pitchFamily="34" charset="0"/>
              </a:rPr>
              <a:t>Structuration </a:t>
            </a:r>
            <a:r>
              <a:rPr lang="fr-FR" altLang="fr-FR" sz="3200" dirty="0">
                <a:ea typeface="Helvetica" panose="020B0604020202020204" pitchFamily="34" charset="0"/>
              </a:rPr>
              <a:t>du plan autour de </a:t>
            </a:r>
            <a:r>
              <a:rPr lang="fr-FR" altLang="fr-FR" sz="3200" dirty="0" smtClean="0">
                <a:ea typeface="Helvetica" panose="020B0604020202020204" pitchFamily="34" charset="0"/>
              </a:rPr>
              <a:t>4 </a:t>
            </a:r>
            <a:r>
              <a:rPr lang="fr-FR" altLang="fr-FR" sz="3200" dirty="0">
                <a:ea typeface="Helvetica" panose="020B0604020202020204" pitchFamily="34" charset="0"/>
              </a:rPr>
              <a:t>niveaux d’opération</a:t>
            </a:r>
            <a:endParaRPr lang="fr-FR" sz="3200" dirty="0"/>
          </a:p>
        </p:txBody>
      </p:sp>
      <p:sp>
        <p:nvSpPr>
          <p:cNvPr id="17" name="Rectangle à coins arrondis 16"/>
          <p:cNvSpPr/>
          <p:nvPr/>
        </p:nvSpPr>
        <p:spPr>
          <a:xfrm rot="16200000">
            <a:off x="9536457" y="4875453"/>
            <a:ext cx="987118" cy="6289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50" dirty="0" smtClean="0"/>
              <a:t>THEMATIQUE</a:t>
            </a:r>
            <a:endParaRPr lang="fr-FR" sz="1050" dirty="0"/>
          </a:p>
        </p:txBody>
      </p:sp>
      <p:sp>
        <p:nvSpPr>
          <p:cNvPr id="18" name="Rectangle à coins arrondis 17"/>
          <p:cNvSpPr/>
          <p:nvPr/>
        </p:nvSpPr>
        <p:spPr>
          <a:xfrm rot="16200000">
            <a:off x="10453403" y="4875880"/>
            <a:ext cx="987118" cy="6289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50" dirty="0" smtClean="0"/>
              <a:t>GENERIQUE</a:t>
            </a:r>
            <a:endParaRPr lang="fr-FR" sz="1050" dirty="0"/>
          </a:p>
        </p:txBody>
      </p:sp>
      <p:sp>
        <p:nvSpPr>
          <p:cNvPr id="19" name="Ellipse 18"/>
          <p:cNvSpPr/>
          <p:nvPr/>
        </p:nvSpPr>
        <p:spPr>
          <a:xfrm>
            <a:off x="9322766" y="2808371"/>
            <a:ext cx="707250" cy="707250"/>
          </a:xfrm>
          <a:prstGeom prst="ellipse">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4</a:t>
            </a:r>
            <a:endParaRPr lang="fr-FR" sz="6000" dirty="0">
              <a:latin typeface="Aharoni" panose="02010803020104030203" pitchFamily="2" charset="-79"/>
              <a:cs typeface="Aharoni" panose="02010803020104030203" pitchFamily="2" charset="-79"/>
            </a:endParaRPr>
          </a:p>
        </p:txBody>
      </p:sp>
      <p:sp>
        <p:nvSpPr>
          <p:cNvPr id="20" name="Rectangle 19"/>
          <p:cNvSpPr/>
          <p:nvPr/>
        </p:nvSpPr>
        <p:spPr>
          <a:xfrm>
            <a:off x="-384720" y="2472587"/>
            <a:ext cx="6010920" cy="3744416"/>
          </a:xfrm>
          <a:prstGeom prst="rect">
            <a:avLst/>
          </a:prstGeom>
          <a:solidFill>
            <a:srgbClr val="FFFFFF">
              <a:alpha val="7098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p:cNvSpPr/>
          <p:nvPr/>
        </p:nvSpPr>
        <p:spPr>
          <a:xfrm>
            <a:off x="8324726" y="2238314"/>
            <a:ext cx="3531913" cy="3782973"/>
          </a:xfrm>
          <a:prstGeom prst="rect">
            <a:avLst/>
          </a:prstGeom>
          <a:solidFill>
            <a:srgbClr val="FFFFFF">
              <a:alpha val="7098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6337771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Communication métiers ‘EXPERT’</a:t>
            </a:r>
            <a:endParaRPr lang="fr-FR" dirty="0"/>
          </a:p>
        </p:txBody>
      </p:sp>
      <p:sp>
        <p:nvSpPr>
          <p:cNvPr id="5" name="Espace réservé du contenu 4"/>
          <p:cNvSpPr>
            <a:spLocks noGrp="1"/>
          </p:cNvSpPr>
          <p:nvPr>
            <p:ph idx="1"/>
          </p:nvPr>
        </p:nvSpPr>
        <p:spPr>
          <a:xfrm>
            <a:off x="609600" y="1412776"/>
            <a:ext cx="10972800" cy="4713387"/>
          </a:xfrm>
        </p:spPr>
        <p:txBody>
          <a:bodyPr/>
          <a:lstStyle/>
          <a:p>
            <a:pPr marL="0" indent="0">
              <a:buNone/>
            </a:pPr>
            <a:r>
              <a:rPr lang="fr-FR" dirty="0"/>
              <a:t>Rôle :</a:t>
            </a:r>
          </a:p>
          <a:p>
            <a:pPr marL="0" indent="0">
              <a:buNone/>
            </a:pPr>
            <a:r>
              <a:rPr lang="fr-FR" dirty="0"/>
              <a:t>Opérations </a:t>
            </a:r>
            <a:r>
              <a:rPr lang="fr-FR" dirty="0" err="1"/>
              <a:t>positionnantes</a:t>
            </a:r>
            <a:r>
              <a:rPr lang="fr-FR" dirty="0"/>
              <a:t> : qualité &amp; spécialiste</a:t>
            </a:r>
          </a:p>
          <a:p>
            <a:pPr marL="0" indent="0">
              <a:buNone/>
            </a:pPr>
            <a:endParaRPr lang="fr-FR" dirty="0"/>
          </a:p>
          <a:p>
            <a:pPr marL="0" indent="0">
              <a:buNone/>
            </a:pPr>
            <a:endParaRPr lang="fr-FR" dirty="0"/>
          </a:p>
          <a:p>
            <a:pPr marL="0" indent="0">
              <a:buNone/>
            </a:pPr>
            <a:r>
              <a:rPr lang="fr-FR" dirty="0"/>
              <a:t>Expression:</a:t>
            </a:r>
          </a:p>
          <a:p>
            <a:pPr marL="0" indent="0">
              <a:buNone/>
            </a:pPr>
            <a:r>
              <a:rPr lang="fr-FR" dirty="0" smtClean="0"/>
              <a:t>50</a:t>
            </a:r>
            <a:r>
              <a:rPr lang="fr-FR" dirty="0"/>
              <a:t>% SELL  - </a:t>
            </a:r>
            <a:r>
              <a:rPr lang="fr-FR" dirty="0" smtClean="0"/>
              <a:t>50 </a:t>
            </a:r>
            <a:r>
              <a:rPr lang="fr-FR" dirty="0"/>
              <a:t>% TELL (ON/OFF)</a:t>
            </a:r>
          </a:p>
          <a:p>
            <a:pPr marL="0" indent="0">
              <a:buNone/>
            </a:pPr>
            <a:endParaRPr lang="fr-FR" dirty="0"/>
          </a:p>
          <a:p>
            <a:pPr marL="0" indent="0">
              <a:buNone/>
            </a:pPr>
            <a:r>
              <a:rPr lang="fr-FR" dirty="0"/>
              <a:t>Cible prioritaire : </a:t>
            </a:r>
          </a:p>
          <a:p>
            <a:pPr marL="0" indent="0">
              <a:buNone/>
            </a:pPr>
            <a:r>
              <a:rPr lang="fr-FR" dirty="0"/>
              <a:t>Clients </a:t>
            </a:r>
            <a:r>
              <a:rPr lang="fr-FR" dirty="0" smtClean="0"/>
              <a:t>fidèle ++</a:t>
            </a:r>
            <a:endParaRPr lang="fr-FR" dirty="0"/>
          </a:p>
        </p:txBody>
      </p:sp>
      <p:sp>
        <p:nvSpPr>
          <p:cNvPr id="7" name="ZoneTexte 6"/>
          <p:cNvSpPr txBox="1"/>
          <p:nvPr/>
        </p:nvSpPr>
        <p:spPr>
          <a:xfrm>
            <a:off x="2423592" y="2420888"/>
            <a:ext cx="7822674" cy="707886"/>
          </a:xfrm>
          <a:prstGeom prst="rect">
            <a:avLst/>
          </a:prstGeom>
          <a:noFill/>
        </p:spPr>
        <p:txBody>
          <a:bodyPr wrap="square" rtlCol="0">
            <a:spAutoFit/>
          </a:bodyPr>
          <a:lstStyle/>
          <a:p>
            <a:r>
              <a:rPr lang="fr-FR" sz="4000" i="1" dirty="0" smtClean="0"/>
              <a:t>Expression et offres </a:t>
            </a:r>
            <a:r>
              <a:rPr lang="fr-FR" sz="4000" i="1" dirty="0" err="1" smtClean="0"/>
              <a:t>différenciantes</a:t>
            </a:r>
            <a:endParaRPr lang="fr-FR" sz="4000" i="1" dirty="0"/>
          </a:p>
        </p:txBody>
      </p:sp>
    </p:spTree>
    <p:extLst>
      <p:ext uri="{BB962C8B-B14F-4D97-AF65-F5344CB8AC3E}">
        <p14:creationId xmlns:p14="http://schemas.microsoft.com/office/powerpoint/2010/main" val="6583574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Communication métiers ‘EXPERT’</a:t>
            </a:r>
          </a:p>
        </p:txBody>
      </p:sp>
      <p:sp>
        <p:nvSpPr>
          <p:cNvPr id="5" name="Espace réservé du contenu 4"/>
          <p:cNvSpPr>
            <a:spLocks noGrp="1"/>
          </p:cNvSpPr>
          <p:nvPr>
            <p:ph idx="1"/>
          </p:nvPr>
        </p:nvSpPr>
        <p:spPr>
          <a:xfrm>
            <a:off x="609600" y="1196902"/>
            <a:ext cx="10972800" cy="4713387"/>
          </a:xfrm>
        </p:spPr>
        <p:txBody>
          <a:bodyPr/>
          <a:lstStyle/>
          <a:p>
            <a:pPr marL="0" indent="0">
              <a:buNone/>
            </a:pPr>
            <a:r>
              <a:rPr lang="fr-FR" altLang="fr-FR" sz="2800" dirty="0">
                <a:ea typeface="Helvetica" panose="020B0604020202020204" pitchFamily="34" charset="0"/>
              </a:rPr>
              <a:t>Evolution </a:t>
            </a:r>
            <a:r>
              <a:rPr lang="fr-FR" sz="2800" dirty="0">
                <a:solidFill>
                  <a:prstClr val="black"/>
                </a:solidFill>
              </a:rPr>
              <a:t>COMMUNICATION OFFRE</a:t>
            </a:r>
            <a:r>
              <a:rPr lang="fr-FR" altLang="fr-FR" sz="2800" dirty="0">
                <a:ea typeface="Helvetica" panose="020B0604020202020204" pitchFamily="34" charset="0"/>
              </a:rPr>
              <a:t/>
            </a:r>
            <a:br>
              <a:rPr lang="fr-FR" altLang="fr-FR" sz="2800" dirty="0">
                <a:ea typeface="Helvetica" panose="020B0604020202020204" pitchFamily="34" charset="0"/>
              </a:rPr>
            </a:br>
            <a:r>
              <a:rPr lang="fr-FR" altLang="fr-FR" sz="2000" dirty="0">
                <a:ea typeface="Helvetica" panose="020B0604020202020204" pitchFamily="34" charset="0"/>
              </a:rPr>
              <a:t>&gt; Rendre crédible la démarche spécialiste </a:t>
            </a:r>
            <a:r>
              <a:rPr lang="fr-FR" altLang="fr-FR" sz="2000" dirty="0">
                <a:ea typeface="Helvetica" panose="020B0604020202020204" pitchFamily="34" charset="0"/>
                <a:sym typeface="Wingdings" panose="05000000000000000000" pitchFamily="2" charset="2"/>
              </a:rPr>
              <a:t/>
            </a:r>
            <a:br>
              <a:rPr lang="fr-FR" altLang="fr-FR" sz="2000" dirty="0">
                <a:ea typeface="Helvetica" panose="020B0604020202020204" pitchFamily="34" charset="0"/>
                <a:sym typeface="Wingdings" panose="05000000000000000000" pitchFamily="2" charset="2"/>
              </a:rPr>
            </a:br>
            <a:r>
              <a:rPr lang="fr-FR" altLang="fr-FR" sz="2000" dirty="0">
                <a:ea typeface="Helvetica" panose="020B0604020202020204" pitchFamily="34" charset="0"/>
                <a:sym typeface="Wingdings" panose="05000000000000000000" pitchFamily="2" charset="2"/>
              </a:rPr>
              <a:t>&gt; Renforcer la dimension </a:t>
            </a:r>
            <a:r>
              <a:rPr lang="fr-FR" altLang="fr-FR" sz="2000" dirty="0" smtClean="0">
                <a:ea typeface="Helvetica" panose="020B0604020202020204" pitchFamily="34" charset="0"/>
                <a:sym typeface="Wingdings" panose="05000000000000000000" pitchFamily="2" charset="2"/>
              </a:rPr>
              <a:t>‘proximité’</a:t>
            </a:r>
            <a:r>
              <a:rPr lang="fr-FR" altLang="fr-FR" sz="2000" dirty="0">
                <a:ea typeface="Helvetica" panose="020B0604020202020204" pitchFamily="34" charset="0"/>
                <a:sym typeface="Wingdings" panose="05000000000000000000" pitchFamily="2" charset="2"/>
              </a:rPr>
              <a:t/>
            </a:r>
            <a:br>
              <a:rPr lang="fr-FR" altLang="fr-FR" sz="2000" dirty="0">
                <a:ea typeface="Helvetica" panose="020B0604020202020204" pitchFamily="34" charset="0"/>
                <a:sym typeface="Wingdings" panose="05000000000000000000" pitchFamily="2" charset="2"/>
              </a:rPr>
            </a:br>
            <a:r>
              <a:rPr lang="fr-FR" altLang="fr-FR" sz="2000" dirty="0">
                <a:ea typeface="Helvetica" panose="020B0604020202020204" pitchFamily="34" charset="0"/>
                <a:sym typeface="Wingdings" panose="05000000000000000000" pitchFamily="2" charset="2"/>
              </a:rPr>
              <a:t>&gt; Valoriser une promesse promotionnelle ou un bon positionnement en prix fond de rayon</a:t>
            </a:r>
            <a:br>
              <a:rPr lang="fr-FR" altLang="fr-FR" sz="2000" dirty="0">
                <a:ea typeface="Helvetica" panose="020B0604020202020204" pitchFamily="34" charset="0"/>
                <a:sym typeface="Wingdings" panose="05000000000000000000" pitchFamily="2" charset="2"/>
              </a:rPr>
            </a:br>
            <a:endParaRPr lang="fr-FR" sz="2000" dirty="0"/>
          </a:p>
        </p:txBody>
      </p:sp>
      <p:sp>
        <p:nvSpPr>
          <p:cNvPr id="2" name="Rectangle 1"/>
          <p:cNvSpPr/>
          <p:nvPr/>
        </p:nvSpPr>
        <p:spPr>
          <a:xfrm>
            <a:off x="585572" y="2639096"/>
            <a:ext cx="6742551" cy="461665"/>
          </a:xfrm>
          <a:prstGeom prst="rect">
            <a:avLst/>
          </a:prstGeom>
        </p:spPr>
        <p:txBody>
          <a:bodyPr wrap="none">
            <a:spAutoFit/>
          </a:bodyPr>
          <a:lstStyle/>
          <a:p>
            <a:r>
              <a:rPr lang="fr-FR" sz="2400" dirty="0">
                <a:latin typeface="Helvetica" panose="020B0604020202020204" pitchFamily="34" charset="0"/>
                <a:cs typeface="Helvetica" panose="020B0604020202020204" pitchFamily="34" charset="0"/>
              </a:rPr>
              <a:t>Opérations </a:t>
            </a:r>
            <a:r>
              <a:rPr lang="fr-FR" sz="2400" dirty="0" err="1">
                <a:latin typeface="Helvetica" panose="020B0604020202020204" pitchFamily="34" charset="0"/>
                <a:cs typeface="Helvetica" panose="020B0604020202020204" pitchFamily="34" charset="0"/>
              </a:rPr>
              <a:t>positionnantes</a:t>
            </a:r>
            <a:r>
              <a:rPr lang="fr-FR" sz="2400" dirty="0">
                <a:latin typeface="Helvetica" panose="020B0604020202020204" pitchFamily="34" charset="0"/>
                <a:cs typeface="Helvetica" panose="020B0604020202020204" pitchFamily="34" charset="0"/>
              </a:rPr>
              <a:t> : qualité &amp; spécialiste</a:t>
            </a:r>
          </a:p>
        </p:txBody>
      </p:sp>
      <p:sp>
        <p:nvSpPr>
          <p:cNvPr id="13" name="Rectangle 5"/>
          <p:cNvSpPr>
            <a:spLocks noChangeArrowheads="1"/>
          </p:cNvSpPr>
          <p:nvPr/>
        </p:nvSpPr>
        <p:spPr bwMode="auto">
          <a:xfrm>
            <a:off x="1847528" y="3767403"/>
            <a:ext cx="820891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400" b="1" dirty="0" smtClean="0">
                <a:latin typeface="Helvetica" panose="020B0604020202020204" pitchFamily="34" charset="0"/>
              </a:rPr>
              <a:t>Un support type ‘</a:t>
            </a:r>
            <a:r>
              <a:rPr lang="fr-FR" altLang="fr-FR" sz="2400" b="1" dirty="0" err="1" smtClean="0">
                <a:latin typeface="Helvetica" panose="020B0604020202020204" pitchFamily="34" charset="0"/>
              </a:rPr>
              <a:t>magalogue</a:t>
            </a:r>
            <a:r>
              <a:rPr lang="fr-FR" altLang="fr-FR" sz="2400" b="1" dirty="0" smtClean="0">
                <a:latin typeface="Helvetica" panose="020B0604020202020204" pitchFamily="34" charset="0"/>
              </a:rPr>
              <a:t>’</a:t>
            </a:r>
            <a:endParaRPr lang="fr-FR" altLang="fr-FR" sz="2400" b="1" dirty="0" smtClean="0">
              <a:latin typeface="Helvetica" panose="020B0604020202020204" pitchFamily="34" charset="0"/>
            </a:endParaRPr>
          </a:p>
          <a:p>
            <a:pPr>
              <a:spcBef>
                <a:spcPct val="0"/>
              </a:spcBef>
              <a:buFontTx/>
              <a:buNone/>
            </a:pPr>
            <a:r>
              <a:rPr lang="fr-FR" altLang="fr-FR" sz="2400" dirty="0" smtClean="0">
                <a:latin typeface="Helvetica" panose="020B0604020202020204" pitchFamily="34" charset="0"/>
              </a:rPr>
              <a:t>Une traité entre le dépliant commercial et le magazine</a:t>
            </a:r>
          </a:p>
          <a:p>
            <a:pPr>
              <a:spcBef>
                <a:spcPct val="0"/>
              </a:spcBef>
              <a:buFontTx/>
              <a:buNone/>
            </a:pPr>
            <a:r>
              <a:rPr lang="fr-FR" altLang="fr-FR" sz="2400" dirty="0" smtClean="0">
                <a:latin typeface="Helvetica" panose="020B0604020202020204" pitchFamily="34" charset="0"/>
              </a:rPr>
              <a:t>La mise en avant de ‘sujets’ </a:t>
            </a:r>
          </a:p>
          <a:p>
            <a:pPr>
              <a:spcBef>
                <a:spcPct val="0"/>
              </a:spcBef>
              <a:buFontTx/>
              <a:buNone/>
            </a:pPr>
            <a:r>
              <a:rPr lang="fr-FR" altLang="fr-FR" sz="2400" dirty="0" smtClean="0">
                <a:latin typeface="Helvetica" panose="020B0604020202020204" pitchFamily="34" charset="0"/>
              </a:rPr>
              <a:t>L’équilibre entre contenu et offre</a:t>
            </a:r>
            <a:endParaRPr lang="fr-FR" altLang="fr-FR" sz="2400" dirty="0">
              <a:latin typeface="Helvetica" panose="020B0604020202020204" pitchFamily="34" charset="0"/>
            </a:endParaRPr>
          </a:p>
        </p:txBody>
      </p:sp>
      <p:sp>
        <p:nvSpPr>
          <p:cNvPr id="14" name="Triangle isocèle 13"/>
          <p:cNvSpPr/>
          <p:nvPr/>
        </p:nvSpPr>
        <p:spPr>
          <a:xfrm rot="5400000">
            <a:off x="948470" y="4271297"/>
            <a:ext cx="864666" cy="431801"/>
          </a:xfrm>
          <a:prstGeom prst="triangle">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2800"/>
          </a:p>
        </p:txBody>
      </p:sp>
    </p:spTree>
    <p:extLst>
      <p:ext uri="{BB962C8B-B14F-4D97-AF65-F5344CB8AC3E}">
        <p14:creationId xmlns:p14="http://schemas.microsoft.com/office/powerpoint/2010/main" val="396114883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Communication métiers ‘EXPERT’</a:t>
            </a:r>
          </a:p>
        </p:txBody>
      </p:sp>
      <p:sp>
        <p:nvSpPr>
          <p:cNvPr id="5" name="Espace réservé du contenu 4"/>
          <p:cNvSpPr>
            <a:spLocks noGrp="1"/>
          </p:cNvSpPr>
          <p:nvPr>
            <p:ph idx="1"/>
          </p:nvPr>
        </p:nvSpPr>
        <p:spPr>
          <a:xfrm>
            <a:off x="609600" y="1196902"/>
            <a:ext cx="10972800" cy="4713387"/>
          </a:xfrm>
        </p:spPr>
        <p:txBody>
          <a:bodyPr/>
          <a:lstStyle/>
          <a:p>
            <a:pPr marL="0" indent="0">
              <a:buNone/>
            </a:pPr>
            <a:r>
              <a:rPr lang="fr-FR" altLang="fr-FR" sz="2800" dirty="0">
                <a:ea typeface="Helvetica" panose="020B0604020202020204" pitchFamily="34" charset="0"/>
              </a:rPr>
              <a:t>Evolution </a:t>
            </a:r>
            <a:r>
              <a:rPr lang="fr-FR" sz="2800" dirty="0">
                <a:solidFill>
                  <a:prstClr val="black"/>
                </a:solidFill>
              </a:rPr>
              <a:t>COMMUNICATION OFFRE</a:t>
            </a:r>
            <a:r>
              <a:rPr lang="fr-FR" altLang="fr-FR" sz="2800" dirty="0">
                <a:ea typeface="Helvetica" panose="020B0604020202020204" pitchFamily="34" charset="0"/>
              </a:rPr>
              <a:t/>
            </a:r>
            <a:br>
              <a:rPr lang="fr-FR" altLang="fr-FR" sz="2800" dirty="0">
                <a:ea typeface="Helvetica" panose="020B0604020202020204" pitchFamily="34" charset="0"/>
              </a:rPr>
            </a:br>
            <a:r>
              <a:rPr lang="fr-FR" altLang="fr-FR" sz="2000" dirty="0">
                <a:ea typeface="Helvetica" panose="020B0604020202020204" pitchFamily="34" charset="0"/>
              </a:rPr>
              <a:t>&gt; Rendre crédible la démarche spécialiste </a:t>
            </a:r>
            <a:r>
              <a:rPr lang="fr-FR" altLang="fr-FR" sz="2000" dirty="0">
                <a:ea typeface="Helvetica" panose="020B0604020202020204" pitchFamily="34" charset="0"/>
                <a:sym typeface="Wingdings" panose="05000000000000000000" pitchFamily="2" charset="2"/>
              </a:rPr>
              <a:t/>
            </a:r>
            <a:br>
              <a:rPr lang="fr-FR" altLang="fr-FR" sz="2000" dirty="0">
                <a:ea typeface="Helvetica" panose="020B0604020202020204" pitchFamily="34" charset="0"/>
                <a:sym typeface="Wingdings" panose="05000000000000000000" pitchFamily="2" charset="2"/>
              </a:rPr>
            </a:br>
            <a:r>
              <a:rPr lang="fr-FR" altLang="fr-FR" sz="2000" dirty="0">
                <a:ea typeface="Helvetica" panose="020B0604020202020204" pitchFamily="34" charset="0"/>
                <a:sym typeface="Wingdings" panose="05000000000000000000" pitchFamily="2" charset="2"/>
              </a:rPr>
              <a:t>&gt; Renforcer la dimension </a:t>
            </a:r>
            <a:r>
              <a:rPr lang="fr-FR" altLang="fr-FR" sz="2000" dirty="0" smtClean="0">
                <a:ea typeface="Helvetica" panose="020B0604020202020204" pitchFamily="34" charset="0"/>
                <a:sym typeface="Wingdings" panose="05000000000000000000" pitchFamily="2" charset="2"/>
              </a:rPr>
              <a:t>‘proximité’</a:t>
            </a:r>
            <a:r>
              <a:rPr lang="fr-FR" altLang="fr-FR" sz="2000" dirty="0">
                <a:ea typeface="Helvetica" panose="020B0604020202020204" pitchFamily="34" charset="0"/>
                <a:sym typeface="Wingdings" panose="05000000000000000000" pitchFamily="2" charset="2"/>
              </a:rPr>
              <a:t/>
            </a:r>
            <a:br>
              <a:rPr lang="fr-FR" altLang="fr-FR" sz="2000" dirty="0">
                <a:ea typeface="Helvetica" panose="020B0604020202020204" pitchFamily="34" charset="0"/>
                <a:sym typeface="Wingdings" panose="05000000000000000000" pitchFamily="2" charset="2"/>
              </a:rPr>
            </a:br>
            <a:r>
              <a:rPr lang="fr-FR" altLang="fr-FR" sz="2000" dirty="0">
                <a:ea typeface="Helvetica" panose="020B0604020202020204" pitchFamily="34" charset="0"/>
                <a:sym typeface="Wingdings" panose="05000000000000000000" pitchFamily="2" charset="2"/>
              </a:rPr>
              <a:t>&gt; Valoriser une promesse promotionnelle ou un bon positionnement en prix fond de rayon</a:t>
            </a:r>
            <a:br>
              <a:rPr lang="fr-FR" altLang="fr-FR" sz="2000" dirty="0">
                <a:ea typeface="Helvetica" panose="020B0604020202020204" pitchFamily="34" charset="0"/>
                <a:sym typeface="Wingdings" panose="05000000000000000000" pitchFamily="2" charset="2"/>
              </a:rPr>
            </a:br>
            <a:endParaRPr lang="fr-FR" sz="2000" dirty="0"/>
          </a:p>
        </p:txBody>
      </p:sp>
      <p:sp>
        <p:nvSpPr>
          <p:cNvPr id="7" name="Rectangle 6"/>
          <p:cNvSpPr/>
          <p:nvPr/>
        </p:nvSpPr>
        <p:spPr>
          <a:xfrm>
            <a:off x="767408" y="3450808"/>
            <a:ext cx="4991100" cy="353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tLang="fr-FR" sz="2000" dirty="0" err="1">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Storytelling</a:t>
            </a:r>
            <a:endParaRPr lang="fr-FR" sz="2000" dirty="0">
              <a:solidFill>
                <a:schemeClr val="bg1"/>
              </a:solidFill>
              <a:latin typeface="Helvetica" panose="020B0604020202020204" pitchFamily="34" charset="0"/>
              <a:cs typeface="Helvetica" panose="020B0604020202020204" pitchFamily="34" charset="0"/>
            </a:endParaRPr>
          </a:p>
        </p:txBody>
      </p:sp>
      <p:sp>
        <p:nvSpPr>
          <p:cNvPr id="8" name="Rectangle 7"/>
          <p:cNvSpPr/>
          <p:nvPr/>
        </p:nvSpPr>
        <p:spPr>
          <a:xfrm>
            <a:off x="893567" y="3750592"/>
            <a:ext cx="12295703" cy="707886"/>
          </a:xfrm>
          <a:prstGeom prst="rect">
            <a:avLst/>
          </a:prstGeom>
        </p:spPr>
        <p:txBody>
          <a:bodyPr wrap="square">
            <a:spAutoFit/>
          </a:bodyPr>
          <a:lstStyle/>
          <a:p>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Création d’un contenu dédié ON/OFF spécifique sur la thématique qui permet de :</a:t>
            </a:r>
          </a:p>
          <a:p>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&gt; Contextualiser la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thématique</a:t>
            </a:r>
            <a:endPar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2" name="Rectangle 1"/>
          <p:cNvSpPr/>
          <p:nvPr/>
        </p:nvSpPr>
        <p:spPr>
          <a:xfrm>
            <a:off x="585572" y="2639096"/>
            <a:ext cx="6742551" cy="461665"/>
          </a:xfrm>
          <a:prstGeom prst="rect">
            <a:avLst/>
          </a:prstGeom>
        </p:spPr>
        <p:txBody>
          <a:bodyPr wrap="none">
            <a:spAutoFit/>
          </a:bodyPr>
          <a:lstStyle/>
          <a:p>
            <a:r>
              <a:rPr lang="fr-FR" sz="2400" dirty="0">
                <a:latin typeface="Helvetica" panose="020B0604020202020204" pitchFamily="34" charset="0"/>
                <a:cs typeface="Helvetica" panose="020B0604020202020204" pitchFamily="34" charset="0"/>
              </a:rPr>
              <a:t>Opérations </a:t>
            </a:r>
            <a:r>
              <a:rPr lang="fr-FR" sz="2400" dirty="0" err="1">
                <a:latin typeface="Helvetica" panose="020B0604020202020204" pitchFamily="34" charset="0"/>
                <a:cs typeface="Helvetica" panose="020B0604020202020204" pitchFamily="34" charset="0"/>
              </a:rPr>
              <a:t>positionnantes</a:t>
            </a:r>
            <a:r>
              <a:rPr lang="fr-FR" sz="2400" dirty="0">
                <a:latin typeface="Helvetica" panose="020B0604020202020204" pitchFamily="34" charset="0"/>
                <a:cs typeface="Helvetica" panose="020B0604020202020204" pitchFamily="34" charset="0"/>
              </a:rPr>
              <a:t> : qualité &amp; spécialiste</a:t>
            </a:r>
          </a:p>
        </p:txBody>
      </p:sp>
      <p:sp>
        <p:nvSpPr>
          <p:cNvPr id="9" name="Rectangle 8"/>
          <p:cNvSpPr/>
          <p:nvPr/>
        </p:nvSpPr>
        <p:spPr>
          <a:xfrm>
            <a:off x="767408" y="4483548"/>
            <a:ext cx="4991100" cy="353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Identité</a:t>
            </a:r>
            <a:endParaRPr lang="fr-FR" sz="2000" dirty="0">
              <a:solidFill>
                <a:schemeClr val="bg1"/>
              </a:solidFill>
              <a:latin typeface="Helvetica" panose="020B0604020202020204" pitchFamily="34" charset="0"/>
              <a:cs typeface="Helvetica" panose="020B0604020202020204" pitchFamily="34" charset="0"/>
            </a:endParaRPr>
          </a:p>
        </p:txBody>
      </p:sp>
      <p:sp>
        <p:nvSpPr>
          <p:cNvPr id="10" name="Rectangle 9"/>
          <p:cNvSpPr/>
          <p:nvPr/>
        </p:nvSpPr>
        <p:spPr>
          <a:xfrm>
            <a:off x="893567" y="4783332"/>
            <a:ext cx="12295703" cy="707886"/>
          </a:xfrm>
          <a:prstGeom prst="rect">
            <a:avLst/>
          </a:prstGeom>
        </p:spPr>
        <p:txBody>
          <a:bodyPr wrap="square">
            <a:spAutoFit/>
          </a:bodyPr>
          <a:lstStyle/>
          <a:p>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Développer une identité propre à chaque thématique </a:t>
            </a:r>
          </a:p>
          <a:p>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Assurer un mix offre produit &amp; photo d’ambiance</a:t>
            </a: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p:txBody>
      </p:sp>
      <p:sp>
        <p:nvSpPr>
          <p:cNvPr id="11" name="Rectangle 10"/>
          <p:cNvSpPr/>
          <p:nvPr/>
        </p:nvSpPr>
        <p:spPr>
          <a:xfrm>
            <a:off x="767408" y="5486443"/>
            <a:ext cx="4991100" cy="353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tLang="fr-FR" sz="2000" dirty="0">
                <a:ea typeface="Helvetica" panose="020B0604020202020204" pitchFamily="34" charset="0"/>
                <a:sym typeface="Wingdings" panose="05000000000000000000" pitchFamily="2" charset="2"/>
              </a:rPr>
              <a:t>Partenariat bloggeurs</a:t>
            </a:r>
            <a:endParaRPr lang="fr-FR" sz="2000" dirty="0">
              <a:solidFill>
                <a:schemeClr val="bg1"/>
              </a:solidFill>
            </a:endParaRPr>
          </a:p>
        </p:txBody>
      </p:sp>
      <p:sp>
        <p:nvSpPr>
          <p:cNvPr id="12" name="Rectangle 11"/>
          <p:cNvSpPr/>
          <p:nvPr/>
        </p:nvSpPr>
        <p:spPr>
          <a:xfrm>
            <a:off x="893567" y="5786227"/>
            <a:ext cx="12295703" cy="400110"/>
          </a:xfrm>
          <a:prstGeom prst="rect">
            <a:avLst/>
          </a:prstGeom>
        </p:spPr>
        <p:txBody>
          <a:bodyPr wrap="square">
            <a:spAutoFit/>
          </a:bodyPr>
          <a:lstStyle/>
          <a:p>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En réflexion : assurer un fil rouge auprès de bloggeurs clés caution de la sélection des produits</a:t>
            </a: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1314379335"/>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450911" y="-1499215"/>
            <a:ext cx="7074156" cy="10009114"/>
          </a:xfrm>
          <a:prstGeom prst="rect">
            <a:avLst/>
          </a:prstGeom>
        </p:spPr>
      </p:pic>
    </p:spTree>
    <p:extLst>
      <p:ext uri="{BB962C8B-B14F-4D97-AF65-F5344CB8AC3E}">
        <p14:creationId xmlns:p14="http://schemas.microsoft.com/office/powerpoint/2010/main" val="1251905874"/>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re 1"/>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Le plan commercial : Partis </a:t>
            </a:r>
            <a:r>
              <a:rPr lang="fr-FR" altLang="fr-FR" dirty="0" smtClean="0">
                <a:ea typeface="Helvetica" panose="020B0604020202020204" pitchFamily="34" charset="0"/>
              </a:rPr>
              <a:t>Pris mécaniques promos</a:t>
            </a:r>
            <a:endParaRPr lang="fr-FR" altLang="fr-FR" dirty="0" smtClean="0">
              <a:ea typeface="Helvetica" panose="020B0604020202020204" pitchFamily="34" charset="0"/>
            </a:endParaRPr>
          </a:p>
        </p:txBody>
      </p:sp>
      <p:sp>
        <p:nvSpPr>
          <p:cNvPr id="90115" name="Rectangle 3"/>
          <p:cNvSpPr>
            <a:spLocks noChangeArrowheads="1"/>
          </p:cNvSpPr>
          <p:nvPr/>
        </p:nvSpPr>
        <p:spPr bwMode="auto">
          <a:xfrm>
            <a:off x="697831" y="1365402"/>
            <a:ext cx="11230817" cy="407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FontTx/>
              <a:buNone/>
            </a:pPr>
            <a:r>
              <a:rPr lang="fr-FR" altLang="fr-FR" sz="2800" dirty="0" smtClean="0">
                <a:latin typeface="Helvetica" panose="020B0604020202020204" pitchFamily="34" charset="0"/>
                <a:ea typeface="Helvetica" panose="020B0604020202020204" pitchFamily="34" charset="0"/>
                <a:cs typeface="Helvetica" panose="020B0604020202020204" pitchFamily="34" charset="0"/>
              </a:rPr>
              <a:t>Innover </a:t>
            </a:r>
            <a:r>
              <a:rPr lang="fr-FR" altLang="fr-FR" sz="2800" dirty="0">
                <a:latin typeface="Helvetica" panose="020B0604020202020204" pitchFamily="34" charset="0"/>
                <a:ea typeface="Helvetica" panose="020B0604020202020204" pitchFamily="34" charset="0"/>
                <a:cs typeface="Helvetica" panose="020B0604020202020204" pitchFamily="34" charset="0"/>
              </a:rPr>
              <a:t>à travers de </a:t>
            </a:r>
            <a:r>
              <a:rPr lang="fr-FR" altLang="fr-FR" b="1" dirty="0">
                <a:latin typeface="Helvetica" panose="020B0604020202020204" pitchFamily="34" charset="0"/>
                <a:ea typeface="Helvetica" panose="020B0604020202020204" pitchFamily="34" charset="0"/>
                <a:cs typeface="Helvetica" panose="020B0604020202020204" pitchFamily="34" charset="0"/>
              </a:rPr>
              <a:t>nouvelles mécaniques promotionnelles </a:t>
            </a:r>
            <a:r>
              <a:rPr lang="fr-FR" altLang="fr-FR" sz="2800" dirty="0" smtClean="0">
                <a:latin typeface="Helvetica" panose="020B0604020202020204" pitchFamily="34" charset="0"/>
                <a:ea typeface="Helvetica" panose="020B0604020202020204" pitchFamily="34" charset="0"/>
                <a:cs typeface="Helvetica" panose="020B0604020202020204" pitchFamily="34" charset="0"/>
              </a:rPr>
              <a:t> </a:t>
            </a:r>
            <a:endParaRPr lang="fr-FR" altLang="fr-FR" b="1" dirty="0">
              <a:latin typeface="Helvetica" panose="020B0604020202020204" pitchFamily="34" charset="0"/>
              <a:ea typeface="Helvetica" panose="020B0604020202020204" pitchFamily="34" charset="0"/>
              <a:cs typeface="Helvetica" panose="020B0604020202020204" pitchFamily="34" charset="0"/>
            </a:endParaRPr>
          </a:p>
          <a:p>
            <a:pPr>
              <a:buFontTx/>
              <a:buNone/>
            </a:pPr>
            <a:endParaRPr lang="fr-FR" altLang="fr-FR" sz="1000" dirty="0" smtClean="0">
              <a:latin typeface="Helvetica" panose="020B0604020202020204" pitchFamily="34" charset="0"/>
              <a:ea typeface="Helvetica" panose="020B0604020202020204" pitchFamily="34" charset="0"/>
              <a:cs typeface="Helvetica" panose="020B0604020202020204" pitchFamily="34" charset="0"/>
            </a:endParaRPr>
          </a:p>
          <a:p>
            <a:pPr>
              <a:buFontTx/>
              <a:buNone/>
            </a:pP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Exemples de mécaniques commerciales à activer dans une logique de Test &amp; </a:t>
            </a:r>
            <a:r>
              <a:rPr lang="fr-FR" altLang="fr-FR" sz="2000" dirty="0" err="1" smtClean="0">
                <a:latin typeface="Helvetica" panose="020B0604020202020204" pitchFamily="34" charset="0"/>
                <a:ea typeface="Helvetica" panose="020B0604020202020204" pitchFamily="34" charset="0"/>
                <a:cs typeface="Helvetica" panose="020B0604020202020204" pitchFamily="34" charset="0"/>
              </a:rPr>
              <a:t>learn</a:t>
            </a: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 </a:t>
            </a: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p:txBody>
      </p:sp>
      <p:sp>
        <p:nvSpPr>
          <p:cNvPr id="90117" name="Rectangle 5"/>
          <p:cNvSpPr>
            <a:spLocks noChangeArrowheads="1"/>
          </p:cNvSpPr>
          <p:nvPr/>
        </p:nvSpPr>
        <p:spPr bwMode="auto">
          <a:xfrm>
            <a:off x="1199456" y="2636912"/>
            <a:ext cx="820891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400" b="1" dirty="0" smtClean="0">
                <a:latin typeface="Helvetica" panose="020B0604020202020204" pitchFamily="34" charset="0"/>
              </a:rPr>
              <a:t>Le 100% remboursé :</a:t>
            </a:r>
          </a:p>
          <a:p>
            <a:pPr>
              <a:spcBef>
                <a:spcPct val="0"/>
              </a:spcBef>
              <a:buFontTx/>
              <a:buNone/>
            </a:pPr>
            <a:r>
              <a:rPr lang="fr-FR" altLang="fr-FR" sz="2400" dirty="0" smtClean="0">
                <a:latin typeface="Helvetica" panose="020B0604020202020204" pitchFamily="34" charset="0"/>
              </a:rPr>
              <a:t>Exemple de </a:t>
            </a:r>
            <a:r>
              <a:rPr lang="fr-FR" altLang="fr-FR" sz="2400" dirty="0" err="1" smtClean="0">
                <a:latin typeface="Helvetica" panose="020B0604020202020204" pitchFamily="34" charset="0"/>
              </a:rPr>
              <a:t>Bogof</a:t>
            </a:r>
            <a:r>
              <a:rPr lang="fr-FR" altLang="fr-FR" sz="2400" dirty="0" smtClean="0">
                <a:latin typeface="Helvetica" panose="020B0604020202020204" pitchFamily="34" charset="0"/>
              </a:rPr>
              <a:t> différé :</a:t>
            </a:r>
          </a:p>
          <a:p>
            <a:pPr>
              <a:spcBef>
                <a:spcPct val="0"/>
              </a:spcBef>
              <a:buFontTx/>
              <a:buNone/>
            </a:pPr>
            <a:r>
              <a:rPr lang="fr-FR" altLang="fr-FR" sz="2400" dirty="0" smtClean="0">
                <a:latin typeface="Helvetica" panose="020B0604020202020204" pitchFamily="34" charset="0"/>
              </a:rPr>
              <a:t>1 produit acheté maintenant = </a:t>
            </a:r>
            <a:br>
              <a:rPr lang="fr-FR" altLang="fr-FR" sz="2400" dirty="0" smtClean="0">
                <a:latin typeface="Helvetica" panose="020B0604020202020204" pitchFamily="34" charset="0"/>
              </a:rPr>
            </a:br>
            <a:r>
              <a:rPr lang="fr-FR" altLang="fr-FR" sz="2400" dirty="0" smtClean="0">
                <a:latin typeface="Helvetica" panose="020B0604020202020204" pitchFamily="34" charset="0"/>
              </a:rPr>
              <a:t>1 produit offert la semaine prochaine</a:t>
            </a:r>
            <a:endParaRPr lang="fr-FR" altLang="fr-FR" sz="2400" dirty="0">
              <a:latin typeface="Helvetica" panose="020B0604020202020204" pitchFamily="34" charset="0"/>
            </a:endParaRPr>
          </a:p>
        </p:txBody>
      </p:sp>
      <p:sp>
        <p:nvSpPr>
          <p:cNvPr id="2" name="Triangle isocèle 1"/>
          <p:cNvSpPr/>
          <p:nvPr/>
        </p:nvSpPr>
        <p:spPr>
          <a:xfrm rot="5400000">
            <a:off x="300398" y="3140806"/>
            <a:ext cx="864666" cy="431801"/>
          </a:xfrm>
          <a:prstGeom prst="triangle">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2800"/>
          </a:p>
        </p:txBody>
      </p:sp>
      <p:sp>
        <p:nvSpPr>
          <p:cNvPr id="14" name="Rectangle 13"/>
          <p:cNvSpPr/>
          <p:nvPr/>
        </p:nvSpPr>
        <p:spPr>
          <a:xfrm>
            <a:off x="948632" y="4373835"/>
            <a:ext cx="9827888" cy="1569660"/>
          </a:xfrm>
          <a:prstGeom prst="rect">
            <a:avLst/>
          </a:prstGeom>
        </p:spPr>
        <p:txBody>
          <a:bodyPr wrap="square">
            <a:spAutoFit/>
          </a:bodyPr>
          <a:lstStyle/>
          <a:p>
            <a:r>
              <a:rPr lang="fr-FR" sz="2400" dirty="0" smtClean="0">
                <a:latin typeface="Helvetica" panose="020B0604020202020204" pitchFamily="34" charset="0"/>
                <a:cs typeface="Helvetica" panose="020B0604020202020204" pitchFamily="34" charset="0"/>
              </a:rPr>
              <a:t>Double </a:t>
            </a:r>
            <a:r>
              <a:rPr lang="fr-FR" sz="2400" dirty="0">
                <a:latin typeface="Helvetica" panose="020B0604020202020204" pitchFamily="34" charset="0"/>
                <a:cs typeface="Helvetica" panose="020B0604020202020204" pitchFamily="34" charset="0"/>
              </a:rPr>
              <a:t>intérêt pour l’enseigne : </a:t>
            </a:r>
            <a:r>
              <a:rPr lang="fr-FR" sz="2400" dirty="0" smtClean="0">
                <a:latin typeface="Helvetica" panose="020B0604020202020204" pitchFamily="34" charset="0"/>
                <a:cs typeface="Helvetica" panose="020B0604020202020204" pitchFamily="34" charset="0"/>
              </a:rPr>
              <a:t/>
            </a:r>
            <a:br>
              <a:rPr lang="fr-FR" sz="2400" dirty="0" smtClean="0">
                <a:latin typeface="Helvetica" panose="020B0604020202020204" pitchFamily="34" charset="0"/>
                <a:cs typeface="Helvetica" panose="020B0604020202020204" pitchFamily="34" charset="0"/>
              </a:rPr>
            </a:br>
            <a:r>
              <a:rPr lang="fr-FR" sz="2400" dirty="0" smtClean="0">
                <a:latin typeface="Helvetica" panose="020B0604020202020204" pitchFamily="34" charset="0"/>
                <a:cs typeface="Helvetica" panose="020B0604020202020204" pitchFamily="34" charset="0"/>
              </a:rPr>
              <a:t>&gt; imaginer </a:t>
            </a:r>
            <a:r>
              <a:rPr lang="fr-FR" sz="2400" dirty="0">
                <a:latin typeface="Helvetica" panose="020B0604020202020204" pitchFamily="34" charset="0"/>
                <a:cs typeface="Helvetica" panose="020B0604020202020204" pitchFamily="34" charset="0"/>
              </a:rPr>
              <a:t>une mécanique qui incite à revenir en magasins ; </a:t>
            </a:r>
            <a:r>
              <a:rPr lang="fr-FR" sz="2400" dirty="0" smtClean="0">
                <a:latin typeface="Helvetica" panose="020B0604020202020204" pitchFamily="34" charset="0"/>
                <a:cs typeface="Helvetica" panose="020B0604020202020204" pitchFamily="34" charset="0"/>
              </a:rPr>
              <a:t/>
            </a:r>
            <a:br>
              <a:rPr lang="fr-FR" sz="2400" dirty="0" smtClean="0">
                <a:latin typeface="Helvetica" panose="020B0604020202020204" pitchFamily="34" charset="0"/>
                <a:cs typeface="Helvetica" panose="020B0604020202020204" pitchFamily="34" charset="0"/>
              </a:rPr>
            </a:br>
            <a:r>
              <a:rPr lang="fr-FR" sz="2400" dirty="0" smtClean="0">
                <a:latin typeface="Helvetica" panose="020B0604020202020204" pitchFamily="34" charset="0"/>
                <a:cs typeface="Helvetica" panose="020B0604020202020204" pitchFamily="34" charset="0"/>
              </a:rPr>
              <a:t>&gt; un </a:t>
            </a:r>
            <a:r>
              <a:rPr lang="fr-FR" sz="2400" dirty="0">
                <a:latin typeface="Helvetica" panose="020B0604020202020204" pitchFamily="34" charset="0"/>
                <a:cs typeface="Helvetica" panose="020B0604020202020204" pitchFamily="34" charset="0"/>
              </a:rPr>
              <a:t>coût réel inférieur au coût apparent (tous les bons d’achat remis en caisses ne reviennent pas).</a:t>
            </a:r>
          </a:p>
        </p:txBody>
      </p:sp>
    </p:spTree>
  </p:cSld>
  <p:clrMapOvr>
    <a:masterClrMapping/>
  </p:clrMapOv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re 1"/>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Le plan commercial : Partis </a:t>
            </a:r>
            <a:r>
              <a:rPr lang="fr-FR" altLang="fr-FR" dirty="0">
                <a:ea typeface="Helvetica" panose="020B0604020202020204" pitchFamily="34" charset="0"/>
              </a:rPr>
              <a:t>Pris mécaniques promos</a:t>
            </a:r>
            <a:endParaRPr lang="fr-FR" altLang="fr-FR" dirty="0" smtClean="0">
              <a:ea typeface="Helvetica" panose="020B0604020202020204" pitchFamily="34" charset="0"/>
            </a:endParaRPr>
          </a:p>
        </p:txBody>
      </p:sp>
      <p:sp>
        <p:nvSpPr>
          <p:cNvPr id="90115" name="Rectangle 3"/>
          <p:cNvSpPr>
            <a:spLocks noChangeArrowheads="1"/>
          </p:cNvSpPr>
          <p:nvPr/>
        </p:nvSpPr>
        <p:spPr bwMode="auto">
          <a:xfrm>
            <a:off x="697831" y="1365402"/>
            <a:ext cx="11230817" cy="407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FontTx/>
              <a:buNone/>
            </a:pPr>
            <a:r>
              <a:rPr lang="fr-FR" altLang="fr-FR" sz="2800" dirty="0" smtClean="0">
                <a:latin typeface="Helvetica" panose="020B0604020202020204" pitchFamily="34" charset="0"/>
                <a:ea typeface="Helvetica" panose="020B0604020202020204" pitchFamily="34" charset="0"/>
                <a:cs typeface="Helvetica" panose="020B0604020202020204" pitchFamily="34" charset="0"/>
              </a:rPr>
              <a:t>Innover </a:t>
            </a:r>
            <a:r>
              <a:rPr lang="fr-FR" altLang="fr-FR" sz="2800" dirty="0">
                <a:latin typeface="Helvetica" panose="020B0604020202020204" pitchFamily="34" charset="0"/>
                <a:ea typeface="Helvetica" panose="020B0604020202020204" pitchFamily="34" charset="0"/>
                <a:cs typeface="Helvetica" panose="020B0604020202020204" pitchFamily="34" charset="0"/>
              </a:rPr>
              <a:t>à travers de </a:t>
            </a:r>
            <a:r>
              <a:rPr lang="fr-FR" altLang="fr-FR" b="1" dirty="0">
                <a:latin typeface="Helvetica" panose="020B0604020202020204" pitchFamily="34" charset="0"/>
                <a:ea typeface="Helvetica" panose="020B0604020202020204" pitchFamily="34" charset="0"/>
                <a:cs typeface="Helvetica" panose="020B0604020202020204" pitchFamily="34" charset="0"/>
              </a:rPr>
              <a:t>nouvelles mécaniques promotionnelles </a:t>
            </a:r>
            <a:r>
              <a:rPr lang="fr-FR" altLang="fr-FR" sz="2800" dirty="0" smtClean="0">
                <a:latin typeface="Helvetica" panose="020B0604020202020204" pitchFamily="34" charset="0"/>
                <a:ea typeface="Helvetica" panose="020B0604020202020204" pitchFamily="34" charset="0"/>
                <a:cs typeface="Helvetica" panose="020B0604020202020204" pitchFamily="34" charset="0"/>
              </a:rPr>
              <a:t> </a:t>
            </a:r>
            <a:endParaRPr lang="fr-FR" altLang="fr-FR" b="1" dirty="0">
              <a:latin typeface="Helvetica" panose="020B0604020202020204" pitchFamily="34" charset="0"/>
              <a:ea typeface="Helvetica" panose="020B0604020202020204" pitchFamily="34" charset="0"/>
              <a:cs typeface="Helvetica" panose="020B0604020202020204" pitchFamily="34" charset="0"/>
            </a:endParaRPr>
          </a:p>
          <a:p>
            <a:pPr>
              <a:buFontTx/>
              <a:buNone/>
            </a:pPr>
            <a:endParaRPr lang="fr-FR" altLang="fr-FR" sz="1000" dirty="0" smtClean="0">
              <a:latin typeface="Helvetica" panose="020B0604020202020204" pitchFamily="34" charset="0"/>
              <a:ea typeface="Helvetica" panose="020B0604020202020204" pitchFamily="34" charset="0"/>
              <a:cs typeface="Helvetica" panose="020B0604020202020204" pitchFamily="34" charset="0"/>
            </a:endParaRPr>
          </a:p>
          <a:p>
            <a:pPr>
              <a:buFontTx/>
              <a:buNone/>
            </a:pP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Exemples de mécaniques commerciales à activer dans une logique de Test &amp; </a:t>
            </a:r>
            <a:r>
              <a:rPr lang="fr-FR" altLang="fr-FR" sz="2000" dirty="0" err="1" smtClean="0">
                <a:latin typeface="Helvetica" panose="020B0604020202020204" pitchFamily="34" charset="0"/>
                <a:ea typeface="Helvetica" panose="020B0604020202020204" pitchFamily="34" charset="0"/>
                <a:cs typeface="Helvetica" panose="020B0604020202020204" pitchFamily="34" charset="0"/>
              </a:rPr>
              <a:t>learn</a:t>
            </a: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 </a:t>
            </a: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p:txBody>
      </p:sp>
      <p:sp>
        <p:nvSpPr>
          <p:cNvPr id="90117" name="Rectangle 5"/>
          <p:cNvSpPr>
            <a:spLocks noChangeArrowheads="1"/>
          </p:cNvSpPr>
          <p:nvPr/>
        </p:nvSpPr>
        <p:spPr bwMode="auto">
          <a:xfrm>
            <a:off x="1199456" y="2880701"/>
            <a:ext cx="770485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400" b="1" dirty="0" err="1" smtClean="0">
                <a:latin typeface="Helvetica" panose="020B0604020202020204" pitchFamily="34" charset="0"/>
              </a:rPr>
              <a:t>Gamification</a:t>
            </a:r>
            <a:r>
              <a:rPr lang="fr-FR" altLang="fr-FR" sz="2400" b="1" dirty="0" smtClean="0">
                <a:latin typeface="Helvetica" panose="020B0604020202020204" pitchFamily="34" charset="0"/>
              </a:rPr>
              <a:t> :</a:t>
            </a:r>
          </a:p>
          <a:p>
            <a:pPr>
              <a:spcBef>
                <a:spcPct val="0"/>
              </a:spcBef>
              <a:buFontTx/>
              <a:buNone/>
            </a:pPr>
            <a:r>
              <a:rPr lang="fr-FR" altLang="fr-FR" sz="2400" dirty="0">
                <a:latin typeface="Helvetica" panose="020B0604020202020204" pitchFamily="34" charset="0"/>
              </a:rPr>
              <a:t>&gt;Très grand jeu avec ou sans licence</a:t>
            </a:r>
            <a:r>
              <a:rPr lang="fr-FR" altLang="fr-FR" sz="1800" b="1" dirty="0">
                <a:latin typeface="Helvetica" panose="020B0604020202020204" pitchFamily="34" charset="0"/>
              </a:rPr>
              <a:t/>
            </a:r>
            <a:br>
              <a:rPr lang="fr-FR" altLang="fr-FR" sz="1800" b="1" dirty="0">
                <a:latin typeface="Helvetica" panose="020B0604020202020204" pitchFamily="34" charset="0"/>
              </a:rPr>
            </a:br>
            <a:r>
              <a:rPr lang="fr-FR" altLang="fr-FR" sz="2400" dirty="0" smtClean="0">
                <a:latin typeface="Helvetica" panose="020B0604020202020204" pitchFamily="34" charset="0"/>
              </a:rPr>
              <a:t>&gt;</a:t>
            </a:r>
            <a:r>
              <a:rPr lang="fr-FR" altLang="fr-FR" sz="2400" dirty="0">
                <a:latin typeface="Helvetica" panose="020B0604020202020204" pitchFamily="34" charset="0"/>
              </a:rPr>
              <a:t>Les </a:t>
            </a:r>
            <a:r>
              <a:rPr lang="fr-FR" altLang="fr-FR" sz="2400" dirty="0" err="1">
                <a:latin typeface="Helvetica" panose="020B0604020202020204" pitchFamily="34" charset="0"/>
              </a:rPr>
              <a:t>opé</a:t>
            </a:r>
            <a:r>
              <a:rPr lang="fr-FR" altLang="fr-FR" sz="2400" dirty="0">
                <a:latin typeface="Helvetica" panose="020B0604020202020204" pitchFamily="34" charset="0"/>
              </a:rPr>
              <a:t> familles : les collections (développer la relation client)</a:t>
            </a:r>
          </a:p>
        </p:txBody>
      </p:sp>
      <p:sp>
        <p:nvSpPr>
          <p:cNvPr id="2" name="Triangle isocèle 1"/>
          <p:cNvSpPr/>
          <p:nvPr/>
        </p:nvSpPr>
        <p:spPr>
          <a:xfrm rot="5400000">
            <a:off x="300398" y="3358867"/>
            <a:ext cx="864666" cy="431801"/>
          </a:xfrm>
          <a:prstGeom prst="triangle">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2800"/>
          </a:p>
        </p:txBody>
      </p:sp>
      <p:sp>
        <p:nvSpPr>
          <p:cNvPr id="7" name="Rectangle 5"/>
          <p:cNvSpPr>
            <a:spLocks noChangeArrowheads="1"/>
          </p:cNvSpPr>
          <p:nvPr/>
        </p:nvSpPr>
        <p:spPr bwMode="auto">
          <a:xfrm>
            <a:off x="1199456" y="4509120"/>
            <a:ext cx="1051316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400" b="1" dirty="0" smtClean="0">
                <a:latin typeface="Helvetica" panose="020B0604020202020204" pitchFamily="34" charset="0"/>
              </a:rPr>
              <a:t>Fidélité  :</a:t>
            </a:r>
          </a:p>
          <a:p>
            <a:pPr>
              <a:spcBef>
                <a:spcPct val="0"/>
              </a:spcBef>
              <a:buFontTx/>
              <a:buNone/>
            </a:pPr>
            <a:r>
              <a:rPr lang="fr-FR" altLang="fr-FR" sz="2400" dirty="0" smtClean="0">
                <a:latin typeface="Helvetica" panose="020B0604020202020204" pitchFamily="34" charset="0"/>
              </a:rPr>
              <a:t>&gt;Mécanique promotionnelle avec une activation ‘</a:t>
            </a:r>
            <a:r>
              <a:rPr lang="fr-FR" altLang="fr-FR" sz="2400" dirty="0" err="1" smtClean="0">
                <a:latin typeface="Helvetica" panose="020B0604020202020204" pitchFamily="34" charset="0"/>
              </a:rPr>
              <a:t>décagnottage</a:t>
            </a:r>
            <a:r>
              <a:rPr lang="fr-FR" altLang="fr-FR" sz="2400" dirty="0" smtClean="0">
                <a:latin typeface="Helvetica" panose="020B0604020202020204" pitchFamily="34" charset="0"/>
              </a:rPr>
              <a:t> immédiat’</a:t>
            </a:r>
            <a:endParaRPr lang="fr-FR" altLang="fr-FR" sz="2400" dirty="0">
              <a:latin typeface="Helvetica" panose="020B0604020202020204" pitchFamily="34" charset="0"/>
            </a:endParaRPr>
          </a:p>
        </p:txBody>
      </p:sp>
      <p:sp>
        <p:nvSpPr>
          <p:cNvPr id="8" name="Triangle isocèle 7"/>
          <p:cNvSpPr/>
          <p:nvPr/>
        </p:nvSpPr>
        <p:spPr>
          <a:xfrm rot="5400000">
            <a:off x="300398" y="4769225"/>
            <a:ext cx="864666" cy="431801"/>
          </a:xfrm>
          <a:prstGeom prst="triangle">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2800"/>
          </a:p>
        </p:txBody>
      </p:sp>
      <p:pic>
        <p:nvPicPr>
          <p:cNvPr id="9" name="Image 8"/>
          <p:cNvPicPr>
            <a:picLocks noChangeAspect="1"/>
          </p:cNvPicPr>
          <p:nvPr/>
        </p:nvPicPr>
        <p:blipFill rotWithShape="1">
          <a:blip r:embed="rId2" cstate="print">
            <a:extLst>
              <a:ext uri="{28A0092B-C50C-407E-A947-70E740481C1C}">
                <a14:useLocalDpi xmlns:a14="http://schemas.microsoft.com/office/drawing/2010/main" val="0"/>
              </a:ext>
            </a:extLst>
          </a:blip>
          <a:srcRect l="29029" t="46728" r="24917" b="21772"/>
          <a:stretch/>
        </p:blipFill>
        <p:spPr>
          <a:xfrm>
            <a:off x="8472263" y="2732879"/>
            <a:ext cx="2232249" cy="21602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62941510"/>
      </p:ext>
    </p:extLst>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re 1"/>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Le plan commercial : Partis </a:t>
            </a:r>
            <a:r>
              <a:rPr lang="fr-FR" altLang="fr-FR" dirty="0" smtClean="0">
                <a:ea typeface="Helvetica" panose="020B0604020202020204" pitchFamily="34" charset="0"/>
              </a:rPr>
              <a:t>Pris opérations</a:t>
            </a:r>
            <a:endParaRPr lang="fr-FR" altLang="fr-FR" dirty="0" smtClean="0">
              <a:ea typeface="Helvetica" panose="020B0604020202020204" pitchFamily="34" charset="0"/>
            </a:endParaRPr>
          </a:p>
        </p:txBody>
      </p:sp>
      <p:sp>
        <p:nvSpPr>
          <p:cNvPr id="90115" name="Rectangle 3"/>
          <p:cNvSpPr>
            <a:spLocks noChangeArrowheads="1"/>
          </p:cNvSpPr>
          <p:nvPr/>
        </p:nvSpPr>
        <p:spPr bwMode="auto">
          <a:xfrm>
            <a:off x="766267" y="1221705"/>
            <a:ext cx="11230817" cy="407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FontTx/>
              <a:buNone/>
            </a:pPr>
            <a:r>
              <a:rPr lang="fr-FR" altLang="fr-FR" sz="2800" dirty="0" smtClean="0">
                <a:latin typeface="Helvetica" panose="020B0604020202020204" pitchFamily="34" charset="0"/>
                <a:ea typeface="Helvetica" panose="020B0604020202020204" pitchFamily="34" charset="0"/>
                <a:cs typeface="Helvetica" panose="020B0604020202020204" pitchFamily="34" charset="0"/>
              </a:rPr>
              <a:t>Créer de nouvelles opérations commerciales</a:t>
            </a:r>
            <a:endParaRPr lang="fr-FR" altLang="fr-FR" b="1" dirty="0">
              <a:latin typeface="Helvetica" panose="020B0604020202020204" pitchFamily="34" charset="0"/>
              <a:ea typeface="Helvetica" panose="020B0604020202020204" pitchFamily="34" charset="0"/>
              <a:cs typeface="Helvetica" panose="020B0604020202020204" pitchFamily="34" charset="0"/>
            </a:endParaRPr>
          </a:p>
        </p:txBody>
      </p:sp>
      <p:sp>
        <p:nvSpPr>
          <p:cNvPr id="90117" name="Rectangle 5"/>
          <p:cNvSpPr>
            <a:spLocks noChangeArrowheads="1"/>
          </p:cNvSpPr>
          <p:nvPr/>
        </p:nvSpPr>
        <p:spPr bwMode="auto">
          <a:xfrm>
            <a:off x="1267892" y="2039714"/>
            <a:ext cx="936104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b="1" dirty="0" smtClean="0">
                <a:latin typeface="Helvetica" panose="020B0604020202020204" pitchFamily="34" charset="0"/>
              </a:rPr>
              <a:t>La Fête </a:t>
            </a:r>
            <a:r>
              <a:rPr lang="fr-FR" altLang="fr-FR" b="1" dirty="0">
                <a:latin typeface="Helvetica" panose="020B0604020202020204" pitchFamily="34" charset="0"/>
              </a:rPr>
              <a:t>des </a:t>
            </a:r>
            <a:r>
              <a:rPr lang="fr-FR" altLang="fr-FR" b="1" dirty="0" smtClean="0">
                <a:latin typeface="Helvetica" panose="020B0604020202020204" pitchFamily="34" charset="0"/>
              </a:rPr>
              <a:t>clients </a:t>
            </a:r>
            <a:endParaRPr lang="fr-FR" altLang="fr-FR" b="1" dirty="0">
              <a:latin typeface="Helvetica" panose="020B0604020202020204" pitchFamily="34" charset="0"/>
            </a:endParaRPr>
          </a:p>
          <a:p>
            <a:pPr>
              <a:spcBef>
                <a:spcPct val="0"/>
              </a:spcBef>
              <a:buFontTx/>
              <a:buNone/>
            </a:pPr>
            <a:r>
              <a:rPr lang="fr-FR" altLang="fr-FR" sz="2400" dirty="0" err="1" smtClean="0">
                <a:latin typeface="Helvetica" panose="020B0604020202020204" pitchFamily="34" charset="0"/>
              </a:rPr>
              <a:t>Gamm</a:t>
            </a:r>
            <a:r>
              <a:rPr lang="fr-FR" altLang="fr-FR" sz="2400" dirty="0" smtClean="0">
                <a:latin typeface="Helvetica" panose="020B0604020202020204" pitchFamily="34" charset="0"/>
              </a:rPr>
              <a:t> vert fête ses clients </a:t>
            </a:r>
            <a:br>
              <a:rPr lang="fr-FR" altLang="fr-FR" sz="2400" dirty="0" smtClean="0">
                <a:latin typeface="Helvetica" panose="020B0604020202020204" pitchFamily="34" charset="0"/>
              </a:rPr>
            </a:br>
            <a:r>
              <a:rPr lang="fr-FR" altLang="fr-FR" sz="2400" dirty="0" smtClean="0">
                <a:latin typeface="Helvetica" panose="020B0604020202020204" pitchFamily="34" charset="0"/>
              </a:rPr>
              <a:t>et réalise une opération 100% fidélité  	</a:t>
            </a:r>
            <a:endParaRPr lang="fr-FR" altLang="fr-FR" sz="2400" dirty="0">
              <a:latin typeface="Helvetica" panose="020B0604020202020204" pitchFamily="34" charset="0"/>
            </a:endParaRPr>
          </a:p>
        </p:txBody>
      </p:sp>
      <p:sp>
        <p:nvSpPr>
          <p:cNvPr id="2" name="Triangle isocèle 1"/>
          <p:cNvSpPr/>
          <p:nvPr/>
        </p:nvSpPr>
        <p:spPr>
          <a:xfrm rot="5400000">
            <a:off x="368834" y="2416313"/>
            <a:ext cx="864666" cy="431801"/>
          </a:xfrm>
          <a:prstGeom prst="triangle">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2800"/>
          </a:p>
        </p:txBody>
      </p:sp>
      <p:sp>
        <p:nvSpPr>
          <p:cNvPr id="14" name="Rectangle 13"/>
          <p:cNvSpPr/>
          <p:nvPr/>
        </p:nvSpPr>
        <p:spPr>
          <a:xfrm>
            <a:off x="1291184" y="3285303"/>
            <a:ext cx="8833692" cy="1200329"/>
          </a:xfrm>
          <a:prstGeom prst="rect">
            <a:avLst/>
          </a:prstGeom>
        </p:spPr>
        <p:txBody>
          <a:bodyPr wrap="square">
            <a:spAutoFit/>
          </a:bodyPr>
          <a:lstStyle/>
          <a:p>
            <a:pPr marL="342900" indent="-342900">
              <a:buFont typeface="Wingdings" panose="05000000000000000000" pitchFamily="2" charset="2"/>
              <a:buChar char="è"/>
            </a:pPr>
            <a:r>
              <a:rPr lang="fr-FR" dirty="0" smtClean="0">
                <a:latin typeface="Helvetica" panose="020B0604020202020204" pitchFamily="34" charset="0"/>
                <a:cs typeface="Helvetica" panose="020B0604020202020204" pitchFamily="34" charset="0"/>
                <a:sym typeface="Wingdings" panose="05000000000000000000" pitchFamily="2" charset="2"/>
              </a:rPr>
              <a:t>Mise en scène de la ‘Fête’ des clients à travers des animations, des dégustations, un grand jeu concours </a:t>
            </a:r>
          </a:p>
          <a:p>
            <a:pPr marL="342900" indent="-342900">
              <a:buFont typeface="Wingdings" panose="05000000000000000000" pitchFamily="2" charset="2"/>
              <a:buChar char="è"/>
            </a:pPr>
            <a:r>
              <a:rPr lang="fr-FR" dirty="0" smtClean="0">
                <a:latin typeface="Helvetica" panose="020B0604020202020204" pitchFamily="34" charset="0"/>
                <a:cs typeface="Helvetica" panose="020B0604020202020204" pitchFamily="34" charset="0"/>
                <a:sym typeface="Wingdings" panose="05000000000000000000" pitchFamily="2" charset="2"/>
              </a:rPr>
              <a:t>Mécanique promotionnelle transversale type : </a:t>
            </a:r>
            <a:br>
              <a:rPr lang="fr-FR" dirty="0" smtClean="0">
                <a:latin typeface="Helvetica" panose="020B0604020202020204" pitchFamily="34" charset="0"/>
                <a:cs typeface="Helvetica" panose="020B0604020202020204" pitchFamily="34" charset="0"/>
                <a:sym typeface="Wingdings" panose="05000000000000000000" pitchFamily="2" charset="2"/>
              </a:rPr>
            </a:br>
            <a:r>
              <a:rPr lang="fr-FR" dirty="0" smtClean="0">
                <a:latin typeface="Helvetica" panose="020B0604020202020204" pitchFamily="34" charset="0"/>
                <a:cs typeface="Helvetica" panose="020B0604020202020204" pitchFamily="34" charset="0"/>
                <a:sym typeface="Wingdings" panose="05000000000000000000" pitchFamily="2" charset="2"/>
              </a:rPr>
              <a:t>Doublement des points fidélités</a:t>
            </a:r>
            <a:endParaRPr lang="fr-FR" dirty="0">
              <a:latin typeface="Helvetica" panose="020B0604020202020204" pitchFamily="34" charset="0"/>
              <a:cs typeface="Helvetica" panose="020B0604020202020204" pitchFamily="34" charset="0"/>
            </a:endParaRPr>
          </a:p>
        </p:txBody>
      </p:sp>
      <p:sp>
        <p:nvSpPr>
          <p:cNvPr id="7" name="Rectangle 6"/>
          <p:cNvSpPr/>
          <p:nvPr/>
        </p:nvSpPr>
        <p:spPr>
          <a:xfrm>
            <a:off x="948632" y="4459711"/>
            <a:ext cx="9827888" cy="1569660"/>
          </a:xfrm>
          <a:prstGeom prst="rect">
            <a:avLst/>
          </a:prstGeom>
        </p:spPr>
        <p:txBody>
          <a:bodyPr wrap="square">
            <a:spAutoFit/>
          </a:bodyPr>
          <a:lstStyle/>
          <a:p>
            <a:r>
              <a:rPr lang="fr-FR" sz="2400" dirty="0" smtClean="0">
                <a:latin typeface="Helvetica" panose="020B0604020202020204" pitchFamily="34" charset="0"/>
                <a:cs typeface="Helvetica" panose="020B0604020202020204" pitchFamily="34" charset="0"/>
              </a:rPr>
              <a:t>Triple</a:t>
            </a:r>
            <a:r>
              <a:rPr lang="fr-FR" sz="2400" dirty="0" smtClean="0">
                <a:latin typeface="Helvetica" panose="020B0604020202020204" pitchFamily="34" charset="0"/>
                <a:cs typeface="Helvetica" panose="020B0604020202020204" pitchFamily="34" charset="0"/>
              </a:rPr>
              <a:t> </a:t>
            </a:r>
            <a:r>
              <a:rPr lang="fr-FR" sz="2400" dirty="0">
                <a:latin typeface="Helvetica" panose="020B0604020202020204" pitchFamily="34" charset="0"/>
                <a:cs typeface="Helvetica" panose="020B0604020202020204" pitchFamily="34" charset="0"/>
              </a:rPr>
              <a:t>intérêt pour l’enseigne : </a:t>
            </a:r>
            <a:r>
              <a:rPr lang="fr-FR" sz="2400" dirty="0" smtClean="0">
                <a:latin typeface="Helvetica" panose="020B0604020202020204" pitchFamily="34" charset="0"/>
                <a:cs typeface="Helvetica" panose="020B0604020202020204" pitchFamily="34" charset="0"/>
              </a:rPr>
              <a:t/>
            </a:r>
            <a:br>
              <a:rPr lang="fr-FR" sz="2400" dirty="0" smtClean="0">
                <a:latin typeface="Helvetica" panose="020B0604020202020204" pitchFamily="34" charset="0"/>
                <a:cs typeface="Helvetica" panose="020B0604020202020204" pitchFamily="34" charset="0"/>
              </a:rPr>
            </a:br>
            <a:r>
              <a:rPr lang="fr-FR" sz="2400" dirty="0" smtClean="0">
                <a:latin typeface="Helvetica" panose="020B0604020202020204" pitchFamily="34" charset="0"/>
                <a:cs typeface="Helvetica" panose="020B0604020202020204" pitchFamily="34" charset="0"/>
              </a:rPr>
              <a:t>&gt; </a:t>
            </a:r>
            <a:r>
              <a:rPr lang="fr-FR" sz="2400" dirty="0" smtClean="0">
                <a:latin typeface="Helvetica" panose="020B0604020202020204" pitchFamily="34" charset="0"/>
                <a:cs typeface="Helvetica" panose="020B0604020202020204" pitchFamily="34" charset="0"/>
              </a:rPr>
              <a:t>reconnaissance des clients qui se sentent considérés </a:t>
            </a:r>
          </a:p>
          <a:p>
            <a:r>
              <a:rPr lang="fr-FR" sz="2400" dirty="0" smtClean="0">
                <a:latin typeface="Helvetica" panose="020B0604020202020204" pitchFamily="34" charset="0"/>
                <a:cs typeface="Helvetica" panose="020B0604020202020204" pitchFamily="34" charset="0"/>
              </a:rPr>
              <a:t>&gt; valorisation du programme de fidélité</a:t>
            </a:r>
          </a:p>
          <a:p>
            <a:r>
              <a:rPr lang="fr-FR" sz="2400" dirty="0" smtClean="0">
                <a:latin typeface="Helvetica" panose="020B0604020202020204" pitchFamily="34" charset="0"/>
                <a:cs typeface="Helvetica" panose="020B0604020202020204" pitchFamily="34" charset="0"/>
              </a:rPr>
              <a:t>&gt; mise en place d’un événement propriétaire</a:t>
            </a:r>
            <a:endParaRPr lang="fr-FR" sz="24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413998518"/>
      </p:ext>
    </p:extLst>
  </p:cSld>
  <p:clrMapOvr>
    <a:masterClrMapping/>
  </p:clrMapOv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re 1"/>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Le plan commercial : Partis </a:t>
            </a:r>
            <a:r>
              <a:rPr lang="fr-FR" altLang="fr-FR" dirty="0" smtClean="0">
                <a:ea typeface="Helvetica" panose="020B0604020202020204" pitchFamily="34" charset="0"/>
              </a:rPr>
              <a:t>Pris opérations</a:t>
            </a:r>
            <a:endParaRPr lang="fr-FR" altLang="fr-FR" dirty="0" smtClean="0">
              <a:ea typeface="Helvetica" panose="020B0604020202020204" pitchFamily="34" charset="0"/>
            </a:endParaRPr>
          </a:p>
        </p:txBody>
      </p:sp>
      <p:sp>
        <p:nvSpPr>
          <p:cNvPr id="90115" name="Rectangle 3"/>
          <p:cNvSpPr>
            <a:spLocks noChangeArrowheads="1"/>
          </p:cNvSpPr>
          <p:nvPr/>
        </p:nvSpPr>
        <p:spPr bwMode="auto">
          <a:xfrm>
            <a:off x="697831" y="1365402"/>
            <a:ext cx="11230817" cy="407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FontTx/>
              <a:buNone/>
            </a:pPr>
            <a:r>
              <a:rPr lang="fr-FR" altLang="fr-FR" sz="2800" dirty="0" smtClean="0">
                <a:latin typeface="Helvetica" panose="020B0604020202020204" pitchFamily="34" charset="0"/>
                <a:ea typeface="Helvetica" panose="020B0604020202020204" pitchFamily="34" charset="0"/>
                <a:cs typeface="Helvetica" panose="020B0604020202020204" pitchFamily="34" charset="0"/>
              </a:rPr>
              <a:t>Créer de nouvelles opérations commerciales</a:t>
            </a:r>
            <a:endParaRPr lang="fr-FR" altLang="fr-FR" b="1" dirty="0">
              <a:latin typeface="Helvetica" panose="020B0604020202020204" pitchFamily="34" charset="0"/>
              <a:ea typeface="Helvetica" panose="020B0604020202020204" pitchFamily="34" charset="0"/>
              <a:cs typeface="Helvetica" panose="020B0604020202020204" pitchFamily="34" charset="0"/>
            </a:endParaRPr>
          </a:p>
        </p:txBody>
      </p:sp>
      <p:sp>
        <p:nvSpPr>
          <p:cNvPr id="90117" name="Rectangle 5"/>
          <p:cNvSpPr>
            <a:spLocks noChangeArrowheads="1"/>
          </p:cNvSpPr>
          <p:nvPr/>
        </p:nvSpPr>
        <p:spPr bwMode="auto">
          <a:xfrm>
            <a:off x="1199456" y="2183411"/>
            <a:ext cx="936104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b="1" dirty="0" smtClean="0">
                <a:latin typeface="Helvetica" panose="020B0604020202020204" pitchFamily="34" charset="0"/>
              </a:rPr>
              <a:t>100% </a:t>
            </a:r>
            <a:r>
              <a:rPr lang="fr-FR" altLang="fr-FR" b="1" dirty="0" err="1" smtClean="0">
                <a:latin typeface="Helvetica" panose="020B0604020202020204" pitchFamily="34" charset="0"/>
              </a:rPr>
              <a:t>Gamm</a:t>
            </a:r>
            <a:r>
              <a:rPr lang="fr-FR" altLang="fr-FR" b="1" dirty="0" smtClean="0">
                <a:latin typeface="Helvetica" panose="020B0604020202020204" pitchFamily="34" charset="0"/>
              </a:rPr>
              <a:t> vert</a:t>
            </a:r>
            <a:endParaRPr lang="fr-FR" altLang="fr-FR" b="1" dirty="0">
              <a:latin typeface="Helvetica" panose="020B0604020202020204" pitchFamily="34" charset="0"/>
            </a:endParaRPr>
          </a:p>
          <a:p>
            <a:pPr>
              <a:spcBef>
                <a:spcPct val="0"/>
              </a:spcBef>
              <a:buFontTx/>
              <a:buNone/>
            </a:pPr>
            <a:r>
              <a:rPr lang="fr-FR" altLang="fr-FR" sz="2400" dirty="0" smtClean="0">
                <a:latin typeface="Helvetica" panose="020B0604020202020204" pitchFamily="34" charset="0"/>
              </a:rPr>
              <a:t>Une opération exclusivement ‘marque propr</a:t>
            </a:r>
            <a:r>
              <a:rPr lang="fr-FR" altLang="fr-FR" sz="2400" dirty="0" smtClean="0">
                <a:latin typeface="Helvetica" panose="020B0604020202020204" pitchFamily="34" charset="0"/>
              </a:rPr>
              <a:t>e’ </a:t>
            </a:r>
            <a:r>
              <a:rPr lang="fr-FR" altLang="fr-FR" sz="2400" dirty="0" smtClean="0">
                <a:latin typeface="Helvetica" panose="020B0604020202020204" pitchFamily="34" charset="0"/>
              </a:rPr>
              <a:t>	</a:t>
            </a:r>
            <a:endParaRPr lang="fr-FR" altLang="fr-FR" sz="2400" dirty="0">
              <a:latin typeface="Helvetica" panose="020B0604020202020204" pitchFamily="34" charset="0"/>
            </a:endParaRPr>
          </a:p>
        </p:txBody>
      </p:sp>
      <p:sp>
        <p:nvSpPr>
          <p:cNvPr id="2" name="Triangle isocèle 1"/>
          <p:cNvSpPr/>
          <p:nvPr/>
        </p:nvSpPr>
        <p:spPr>
          <a:xfrm rot="5400000">
            <a:off x="300398" y="2560010"/>
            <a:ext cx="864666" cy="431801"/>
          </a:xfrm>
          <a:prstGeom prst="triangle">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2800"/>
          </a:p>
        </p:txBody>
      </p:sp>
      <p:sp>
        <p:nvSpPr>
          <p:cNvPr id="14" name="Rectangle 13"/>
          <p:cNvSpPr/>
          <p:nvPr/>
        </p:nvSpPr>
        <p:spPr>
          <a:xfrm>
            <a:off x="1222748" y="3429000"/>
            <a:ext cx="10705900" cy="923330"/>
          </a:xfrm>
          <a:prstGeom prst="rect">
            <a:avLst/>
          </a:prstGeom>
        </p:spPr>
        <p:txBody>
          <a:bodyPr wrap="square">
            <a:spAutoFit/>
          </a:bodyPr>
          <a:lstStyle/>
          <a:p>
            <a:pPr marL="342900" indent="-342900">
              <a:buFont typeface="Wingdings" panose="05000000000000000000" pitchFamily="2" charset="2"/>
              <a:buChar char="è"/>
            </a:pPr>
            <a:r>
              <a:rPr lang="fr-FR" dirty="0" smtClean="0">
                <a:latin typeface="Helvetica" panose="020B0604020202020204" pitchFamily="34" charset="0"/>
                <a:cs typeface="Helvetica" panose="020B0604020202020204" pitchFamily="34" charset="0"/>
                <a:sym typeface="Wingdings" panose="05000000000000000000" pitchFamily="2" charset="2"/>
              </a:rPr>
              <a:t>Animation ‘collaborative’ / réseau sociaux : </a:t>
            </a:r>
            <a:r>
              <a:rPr lang="fr-FR" i="1" dirty="0" smtClean="0">
                <a:latin typeface="Helvetica" panose="020B0604020202020204" pitchFamily="34" charset="0"/>
                <a:cs typeface="Helvetica" panose="020B0604020202020204" pitchFamily="34" charset="0"/>
                <a:sym typeface="Wingdings" panose="05000000000000000000" pitchFamily="2" charset="2"/>
              </a:rPr>
              <a:t>le nouveau produit </a:t>
            </a:r>
            <a:r>
              <a:rPr lang="fr-FR" i="1" dirty="0" err="1" smtClean="0">
                <a:latin typeface="Helvetica" panose="020B0604020202020204" pitchFamily="34" charset="0"/>
                <a:cs typeface="Helvetica" panose="020B0604020202020204" pitchFamily="34" charset="0"/>
                <a:sym typeface="Wingdings" panose="05000000000000000000" pitchFamily="2" charset="2"/>
              </a:rPr>
              <a:t>Gamm</a:t>
            </a:r>
            <a:r>
              <a:rPr lang="fr-FR" i="1" dirty="0" smtClean="0">
                <a:latin typeface="Helvetica" panose="020B0604020202020204" pitchFamily="34" charset="0"/>
                <a:cs typeface="Helvetica" panose="020B0604020202020204" pitchFamily="34" charset="0"/>
                <a:sym typeface="Wingdings" panose="05000000000000000000" pitchFamily="2" charset="2"/>
              </a:rPr>
              <a:t> vert à créer par les clients </a:t>
            </a:r>
          </a:p>
          <a:p>
            <a:pPr marL="342900" indent="-342900">
              <a:buFont typeface="Wingdings" panose="05000000000000000000" pitchFamily="2" charset="2"/>
              <a:buChar char="è"/>
            </a:pPr>
            <a:r>
              <a:rPr lang="fr-FR" dirty="0" smtClean="0">
                <a:latin typeface="Helvetica" panose="020B0604020202020204" pitchFamily="34" charset="0"/>
                <a:cs typeface="Helvetica" panose="020B0604020202020204" pitchFamily="34" charset="0"/>
                <a:sym typeface="Wingdings" panose="05000000000000000000" pitchFamily="2" charset="2"/>
              </a:rPr>
              <a:t>Une présentation des ‘atouts’ de la marque</a:t>
            </a:r>
          </a:p>
          <a:p>
            <a:endParaRPr lang="fr-FR" dirty="0">
              <a:latin typeface="Helvetica" panose="020B0604020202020204" pitchFamily="34" charset="0"/>
              <a:cs typeface="Helvetica" panose="020B0604020202020204" pitchFamily="34" charset="0"/>
            </a:endParaRPr>
          </a:p>
        </p:txBody>
      </p:sp>
      <p:sp>
        <p:nvSpPr>
          <p:cNvPr id="7" name="Rectangle 6"/>
          <p:cNvSpPr/>
          <p:nvPr/>
        </p:nvSpPr>
        <p:spPr>
          <a:xfrm>
            <a:off x="948632" y="4603408"/>
            <a:ext cx="9827888" cy="1200329"/>
          </a:xfrm>
          <a:prstGeom prst="rect">
            <a:avLst/>
          </a:prstGeom>
        </p:spPr>
        <p:txBody>
          <a:bodyPr wrap="square">
            <a:spAutoFit/>
          </a:bodyPr>
          <a:lstStyle/>
          <a:p>
            <a:r>
              <a:rPr lang="fr-FR" sz="2400" dirty="0" smtClean="0">
                <a:latin typeface="Helvetica" panose="020B0604020202020204" pitchFamily="34" charset="0"/>
                <a:cs typeface="Helvetica" panose="020B0604020202020204" pitchFamily="34" charset="0"/>
              </a:rPr>
              <a:t>Double </a:t>
            </a:r>
            <a:r>
              <a:rPr lang="fr-FR" sz="2400" dirty="0">
                <a:latin typeface="Helvetica" panose="020B0604020202020204" pitchFamily="34" charset="0"/>
                <a:cs typeface="Helvetica" panose="020B0604020202020204" pitchFamily="34" charset="0"/>
              </a:rPr>
              <a:t>intérêt pour l’enseigne : </a:t>
            </a:r>
            <a:r>
              <a:rPr lang="fr-FR" sz="2400" dirty="0" smtClean="0">
                <a:latin typeface="Helvetica" panose="020B0604020202020204" pitchFamily="34" charset="0"/>
                <a:cs typeface="Helvetica" panose="020B0604020202020204" pitchFamily="34" charset="0"/>
              </a:rPr>
              <a:t/>
            </a:r>
            <a:br>
              <a:rPr lang="fr-FR" sz="2400" dirty="0" smtClean="0">
                <a:latin typeface="Helvetica" panose="020B0604020202020204" pitchFamily="34" charset="0"/>
                <a:cs typeface="Helvetica" panose="020B0604020202020204" pitchFamily="34" charset="0"/>
              </a:rPr>
            </a:br>
            <a:r>
              <a:rPr lang="fr-FR" sz="2400" dirty="0" smtClean="0">
                <a:latin typeface="Helvetica" panose="020B0604020202020204" pitchFamily="34" charset="0"/>
                <a:cs typeface="Helvetica" panose="020B0604020202020204" pitchFamily="34" charset="0"/>
              </a:rPr>
              <a:t>&gt; </a:t>
            </a:r>
            <a:r>
              <a:rPr lang="fr-FR" sz="2400" dirty="0" smtClean="0">
                <a:latin typeface="Helvetica" panose="020B0604020202020204" pitchFamily="34" charset="0"/>
                <a:cs typeface="Helvetica" panose="020B0604020202020204" pitchFamily="34" charset="0"/>
              </a:rPr>
              <a:t>Valorisation des produits de la marque </a:t>
            </a:r>
            <a:r>
              <a:rPr lang="fr-FR" sz="2400" dirty="0" err="1" smtClean="0">
                <a:latin typeface="Helvetica" panose="020B0604020202020204" pitchFamily="34" charset="0"/>
                <a:cs typeface="Helvetica" panose="020B0604020202020204" pitchFamily="34" charset="0"/>
              </a:rPr>
              <a:t>Gamm</a:t>
            </a:r>
            <a:r>
              <a:rPr lang="fr-FR" sz="2400" dirty="0" smtClean="0">
                <a:latin typeface="Helvetica" panose="020B0604020202020204" pitchFamily="34" charset="0"/>
                <a:cs typeface="Helvetica" panose="020B0604020202020204" pitchFamily="34" charset="0"/>
              </a:rPr>
              <a:t> vert </a:t>
            </a:r>
          </a:p>
          <a:p>
            <a:r>
              <a:rPr lang="fr-FR" sz="2400" dirty="0" smtClean="0">
                <a:latin typeface="Helvetica" panose="020B0604020202020204" pitchFamily="34" charset="0"/>
                <a:cs typeface="Helvetica" panose="020B0604020202020204" pitchFamily="34" charset="0"/>
              </a:rPr>
              <a:t>&gt; Une opération ‘100% propriétaire’</a:t>
            </a:r>
            <a:endParaRPr lang="fr-FR" sz="24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1379785733"/>
      </p:ext>
    </p:extLst>
  </p:cSld>
  <p:clrMapOvr>
    <a:masterClrMapping/>
  </p:clrMapOv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re 1"/>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Le plan commercial : Partis </a:t>
            </a:r>
            <a:r>
              <a:rPr lang="fr-FR" altLang="fr-FR" dirty="0" smtClean="0">
                <a:ea typeface="Helvetica" panose="020B0604020202020204" pitchFamily="34" charset="0"/>
              </a:rPr>
              <a:t>Pris opérations</a:t>
            </a:r>
            <a:endParaRPr lang="fr-FR" altLang="fr-FR" dirty="0" smtClean="0">
              <a:ea typeface="Helvetica" panose="020B0604020202020204" pitchFamily="34" charset="0"/>
            </a:endParaRPr>
          </a:p>
        </p:txBody>
      </p:sp>
      <p:sp>
        <p:nvSpPr>
          <p:cNvPr id="90115" name="Rectangle 3"/>
          <p:cNvSpPr>
            <a:spLocks noChangeArrowheads="1"/>
          </p:cNvSpPr>
          <p:nvPr/>
        </p:nvSpPr>
        <p:spPr bwMode="auto">
          <a:xfrm>
            <a:off x="697831" y="1365402"/>
            <a:ext cx="11230817" cy="407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FontTx/>
              <a:buNone/>
            </a:pPr>
            <a:r>
              <a:rPr lang="fr-FR" altLang="fr-FR" sz="2800" dirty="0" smtClean="0">
                <a:latin typeface="Helvetica" panose="020B0604020202020204" pitchFamily="34" charset="0"/>
                <a:ea typeface="Helvetica" panose="020B0604020202020204" pitchFamily="34" charset="0"/>
                <a:cs typeface="Helvetica" panose="020B0604020202020204" pitchFamily="34" charset="0"/>
              </a:rPr>
              <a:t>Créer de nouvelles opérations commerciales</a:t>
            </a:r>
            <a:endParaRPr lang="fr-FR" altLang="fr-FR" b="1" dirty="0">
              <a:latin typeface="Helvetica" panose="020B0604020202020204" pitchFamily="34" charset="0"/>
              <a:ea typeface="Helvetica" panose="020B0604020202020204" pitchFamily="34" charset="0"/>
              <a:cs typeface="Helvetica" panose="020B0604020202020204" pitchFamily="34" charset="0"/>
            </a:endParaRPr>
          </a:p>
        </p:txBody>
      </p:sp>
      <p:sp>
        <p:nvSpPr>
          <p:cNvPr id="90117" name="Rectangle 5"/>
          <p:cNvSpPr>
            <a:spLocks noChangeArrowheads="1"/>
          </p:cNvSpPr>
          <p:nvPr/>
        </p:nvSpPr>
        <p:spPr bwMode="auto">
          <a:xfrm>
            <a:off x="1199456" y="2183411"/>
            <a:ext cx="936104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b="1" dirty="0" smtClean="0">
                <a:latin typeface="Helvetica" panose="020B0604020202020204" pitchFamily="34" charset="0"/>
              </a:rPr>
              <a:t>‘Les 2 jours bons plans terroirs </a:t>
            </a:r>
            <a:r>
              <a:rPr lang="fr-FR" altLang="fr-FR" b="1" dirty="0" err="1" smtClean="0">
                <a:latin typeface="Helvetica" panose="020B0604020202020204" pitchFamily="34" charset="0"/>
              </a:rPr>
              <a:t>Gamm</a:t>
            </a:r>
            <a:r>
              <a:rPr lang="fr-FR" altLang="fr-FR" b="1" dirty="0" smtClean="0">
                <a:latin typeface="Helvetica" panose="020B0604020202020204" pitchFamily="34" charset="0"/>
              </a:rPr>
              <a:t> Vert’</a:t>
            </a:r>
            <a:endParaRPr lang="fr-FR" altLang="fr-FR" b="1" dirty="0">
              <a:latin typeface="Helvetica" panose="020B0604020202020204" pitchFamily="34" charset="0"/>
            </a:endParaRPr>
          </a:p>
          <a:p>
            <a:pPr>
              <a:spcBef>
                <a:spcPct val="0"/>
              </a:spcBef>
              <a:buFontTx/>
              <a:buNone/>
            </a:pPr>
            <a:r>
              <a:rPr lang="fr-FR" altLang="fr-FR" sz="2400" dirty="0" smtClean="0">
                <a:latin typeface="Helvetica" panose="020B0604020202020204" pitchFamily="34" charset="0"/>
              </a:rPr>
              <a:t>Opération courte durée qui se répète plusieurs fois dans l’année pour inciter à découvrir l’offre des produits ‘alimentaires’ terroirs.	</a:t>
            </a:r>
            <a:endParaRPr lang="fr-FR" altLang="fr-FR" sz="2400" dirty="0">
              <a:latin typeface="Helvetica" panose="020B0604020202020204" pitchFamily="34" charset="0"/>
            </a:endParaRPr>
          </a:p>
        </p:txBody>
      </p:sp>
      <p:sp>
        <p:nvSpPr>
          <p:cNvPr id="2" name="Triangle isocèle 1"/>
          <p:cNvSpPr/>
          <p:nvPr/>
        </p:nvSpPr>
        <p:spPr>
          <a:xfrm rot="5400000">
            <a:off x="300398" y="2560010"/>
            <a:ext cx="864666" cy="431801"/>
          </a:xfrm>
          <a:prstGeom prst="triangle">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2800"/>
          </a:p>
        </p:txBody>
      </p:sp>
      <p:sp>
        <p:nvSpPr>
          <p:cNvPr id="14" name="Rectangle 13"/>
          <p:cNvSpPr/>
          <p:nvPr/>
        </p:nvSpPr>
        <p:spPr>
          <a:xfrm>
            <a:off x="1222748" y="4001693"/>
            <a:ext cx="8833692" cy="646331"/>
          </a:xfrm>
          <a:prstGeom prst="rect">
            <a:avLst/>
          </a:prstGeom>
        </p:spPr>
        <p:txBody>
          <a:bodyPr wrap="square">
            <a:spAutoFit/>
          </a:bodyPr>
          <a:lstStyle/>
          <a:p>
            <a:pPr marL="342900" indent="-342900">
              <a:buFont typeface="Wingdings" panose="05000000000000000000" pitchFamily="2" charset="2"/>
              <a:buChar char="è"/>
            </a:pPr>
            <a:r>
              <a:rPr lang="fr-FR" dirty="0" smtClean="0">
                <a:latin typeface="Helvetica" panose="020B0604020202020204" pitchFamily="34" charset="0"/>
                <a:cs typeface="Helvetica" panose="020B0604020202020204" pitchFamily="34" charset="0"/>
                <a:sym typeface="Wingdings" panose="05000000000000000000" pitchFamily="2" charset="2"/>
              </a:rPr>
              <a:t>Mécanique de réduction transversale </a:t>
            </a:r>
          </a:p>
          <a:p>
            <a:pPr marL="342900" indent="-342900">
              <a:buFont typeface="Wingdings" panose="05000000000000000000" pitchFamily="2" charset="2"/>
              <a:buChar char="è"/>
            </a:pPr>
            <a:r>
              <a:rPr lang="fr-FR" dirty="0" smtClean="0">
                <a:latin typeface="Helvetica" panose="020B0604020202020204" pitchFamily="34" charset="0"/>
                <a:cs typeface="Helvetica" panose="020B0604020202020204" pitchFamily="34" charset="0"/>
                <a:sym typeface="Wingdings" panose="05000000000000000000" pitchFamily="2" charset="2"/>
              </a:rPr>
              <a:t>Animation dégustation </a:t>
            </a:r>
            <a:endParaRPr lang="fr-FR"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1223177891"/>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2465388" y="534988"/>
            <a:ext cx="9726612" cy="1143000"/>
          </a:xfrm>
        </p:spPr>
        <p:txBody>
          <a:bodyPr/>
          <a:lstStyle/>
          <a:p>
            <a:pPr algn="l" eaLnBrk="1" hangingPunct="1"/>
            <a:r>
              <a:rPr lang="fr-FR" altLang="fr-FR" dirty="0" smtClean="0">
                <a:latin typeface="Helvetica" panose="020B0604020202020204" pitchFamily="34" charset="0"/>
                <a:ea typeface="Helvetica" panose="020B0604020202020204" pitchFamily="34" charset="0"/>
                <a:cs typeface="Helvetica" panose="020B0604020202020204" pitchFamily="34" charset="0"/>
              </a:rPr>
              <a:t>Challenge de concept de marque</a:t>
            </a:r>
          </a:p>
        </p:txBody>
      </p:sp>
      <p:sp>
        <p:nvSpPr>
          <p:cNvPr id="13315" name="Rectangle 3"/>
          <p:cNvSpPr>
            <a:spLocks noGrp="1" noChangeArrowheads="1"/>
          </p:cNvSpPr>
          <p:nvPr>
            <p:ph type="body" idx="4294967295"/>
          </p:nvPr>
        </p:nvSpPr>
        <p:spPr>
          <a:xfrm>
            <a:off x="623392" y="1340768"/>
            <a:ext cx="10421937" cy="4713288"/>
          </a:xfrm>
        </p:spPr>
        <p:txBody>
          <a:bodyPr/>
          <a:lstStyle/>
          <a:p>
            <a:pPr marL="0" indent="0" eaLnBrk="1" hangingPunct="1">
              <a:buNone/>
              <a:defRPr/>
            </a:pPr>
            <a:endParaRPr lang="en-US" sz="2400" dirty="0">
              <a:latin typeface="Helvetica" panose="020B0604020202020204" pitchFamily="34" charset="0"/>
              <a:cs typeface="Helvetica" panose="020B0604020202020204" pitchFamily="34" charset="0"/>
            </a:endParaRPr>
          </a:p>
          <a:p>
            <a:pPr marL="0" indent="0" eaLnBrk="1" hangingPunct="1">
              <a:buNone/>
              <a:defRPr/>
            </a:pPr>
            <a:endParaRPr lang="en-US" sz="2400" dirty="0">
              <a:latin typeface="Helvetica" panose="020B0604020202020204" pitchFamily="34" charset="0"/>
              <a:cs typeface="Helvetica" panose="020B0604020202020204" pitchFamily="34" charset="0"/>
            </a:endParaRPr>
          </a:p>
          <a:p>
            <a:pPr marL="0" indent="0" eaLnBrk="1" hangingPunct="1">
              <a:buNone/>
              <a:defRPr/>
            </a:pPr>
            <a:r>
              <a:rPr lang="en-US" sz="2800" b="1" dirty="0" smtClean="0">
                <a:latin typeface="Helvetica" panose="020B0604020202020204" pitchFamily="34" charset="0"/>
                <a:cs typeface="Helvetica" panose="020B0604020202020204" pitchFamily="34" charset="0"/>
              </a:rPr>
              <a:t>La nouvelle communication </a:t>
            </a:r>
            <a:r>
              <a:rPr lang="en-US" sz="2800" b="1" dirty="0" err="1" smtClean="0">
                <a:latin typeface="Helvetica" panose="020B0604020202020204" pitchFamily="34" charset="0"/>
                <a:cs typeface="Helvetica" panose="020B0604020202020204" pitchFamily="34" charset="0"/>
              </a:rPr>
              <a:t>commerciale</a:t>
            </a:r>
            <a:r>
              <a:rPr lang="en-US" sz="2800" b="1" dirty="0" smtClean="0">
                <a:latin typeface="Helvetica" panose="020B0604020202020204" pitchFamily="34" charset="0"/>
                <a:cs typeface="Helvetica" panose="020B0604020202020204" pitchFamily="34" charset="0"/>
              </a:rPr>
              <a:t> </a:t>
            </a:r>
            <a:r>
              <a:rPr lang="en-US" sz="2800" b="1" dirty="0" err="1" smtClean="0">
                <a:latin typeface="Helvetica" panose="020B0604020202020204" pitchFamily="34" charset="0"/>
                <a:cs typeface="Helvetica" panose="020B0604020202020204" pitchFamily="34" charset="0"/>
              </a:rPr>
              <a:t>doit</a:t>
            </a:r>
            <a:r>
              <a:rPr lang="en-US" sz="2800" b="1" dirty="0" smtClean="0">
                <a:latin typeface="Helvetica" panose="020B0604020202020204" pitchFamily="34" charset="0"/>
                <a:cs typeface="Helvetica" panose="020B0604020202020204" pitchFamily="34" charset="0"/>
              </a:rPr>
              <a:t> </a:t>
            </a:r>
            <a:r>
              <a:rPr lang="fr-FR" sz="2800" b="1" dirty="0">
                <a:latin typeface="Helvetica" panose="020B0604020202020204" pitchFamily="34" charset="0"/>
                <a:cs typeface="Helvetica" panose="020B0604020202020204" pitchFamily="34" charset="0"/>
              </a:rPr>
              <a:t>potentialiser le positionnement </a:t>
            </a:r>
            <a:r>
              <a:rPr lang="fr-FR" sz="2800" b="1" dirty="0" smtClean="0">
                <a:latin typeface="Helvetica" panose="020B0604020202020204" pitchFamily="34" charset="0"/>
                <a:cs typeface="Helvetica" panose="020B0604020202020204" pitchFamily="34" charset="0"/>
              </a:rPr>
              <a:t/>
            </a:r>
            <a:br>
              <a:rPr lang="fr-FR" sz="2800" b="1" dirty="0" smtClean="0">
                <a:latin typeface="Helvetica" panose="020B0604020202020204" pitchFamily="34" charset="0"/>
                <a:cs typeface="Helvetica" panose="020B0604020202020204" pitchFamily="34" charset="0"/>
              </a:rPr>
            </a:br>
            <a:r>
              <a:rPr lang="fr-FR" sz="2800" b="1" dirty="0" smtClean="0">
                <a:latin typeface="Helvetica" panose="020B0604020202020204" pitchFamily="34" charset="0"/>
                <a:cs typeface="Helvetica" panose="020B0604020202020204" pitchFamily="34" charset="0"/>
              </a:rPr>
              <a:t>‘</a:t>
            </a:r>
            <a:r>
              <a:rPr lang="fr-FR" sz="2800" b="1" dirty="0">
                <a:latin typeface="Helvetica" panose="020B0604020202020204" pitchFamily="34" charset="0"/>
                <a:cs typeface="Helvetica" panose="020B0604020202020204" pitchFamily="34" charset="0"/>
              </a:rPr>
              <a:t>PRODUIRE SOI-MÊME, </a:t>
            </a:r>
            <a:r>
              <a:rPr lang="fr-FR" sz="2800" b="1" dirty="0" smtClean="0">
                <a:latin typeface="Helvetica" panose="020B0604020202020204" pitchFamily="34" charset="0"/>
                <a:cs typeface="Helvetica" panose="020B0604020202020204" pitchFamily="34" charset="0"/>
              </a:rPr>
              <a:t>ÇA </a:t>
            </a:r>
            <a:r>
              <a:rPr lang="fr-FR" sz="2800" b="1" dirty="0">
                <a:latin typeface="Helvetica" panose="020B0604020202020204" pitchFamily="34" charset="0"/>
                <a:cs typeface="Helvetica" panose="020B0604020202020204" pitchFamily="34" charset="0"/>
              </a:rPr>
              <a:t>CHANGE TOUT </a:t>
            </a:r>
            <a:r>
              <a:rPr lang="fr-FR" sz="2800" b="1" dirty="0" smtClean="0">
                <a:latin typeface="Helvetica" panose="020B0604020202020204" pitchFamily="34" charset="0"/>
                <a:cs typeface="Helvetica" panose="020B0604020202020204" pitchFamily="34" charset="0"/>
              </a:rPr>
              <a:t>!’</a:t>
            </a:r>
            <a:br>
              <a:rPr lang="fr-FR" sz="2800" b="1" dirty="0" smtClean="0">
                <a:latin typeface="Helvetica" panose="020B0604020202020204" pitchFamily="34" charset="0"/>
                <a:cs typeface="Helvetica" panose="020B0604020202020204" pitchFamily="34" charset="0"/>
              </a:rPr>
            </a:br>
            <a:r>
              <a:rPr lang="fr-FR" sz="2400" dirty="0" smtClean="0">
                <a:latin typeface="Helvetica" panose="020B0604020202020204" pitchFamily="34" charset="0"/>
                <a:cs typeface="Helvetica" panose="020B0604020202020204" pitchFamily="34" charset="0"/>
              </a:rPr>
              <a:t>et donner à </a:t>
            </a:r>
            <a:r>
              <a:rPr lang="fr-FR" sz="2400" dirty="0" err="1" smtClean="0">
                <a:latin typeface="Helvetica" panose="020B0604020202020204" pitchFamily="34" charset="0"/>
                <a:cs typeface="Helvetica" panose="020B0604020202020204" pitchFamily="34" charset="0"/>
              </a:rPr>
              <a:t>Gamm</a:t>
            </a:r>
            <a:r>
              <a:rPr lang="fr-FR" sz="2400" dirty="0" smtClean="0">
                <a:latin typeface="Helvetica" panose="020B0604020202020204" pitchFamily="34" charset="0"/>
                <a:cs typeface="Helvetica" panose="020B0604020202020204" pitchFamily="34" charset="0"/>
              </a:rPr>
              <a:t> Vert un statut d’enseigne unique et contemporaine.</a:t>
            </a:r>
          </a:p>
          <a:p>
            <a:pPr marL="0" indent="0" eaLnBrk="1" hangingPunct="1">
              <a:buNone/>
              <a:defRPr/>
            </a:pPr>
            <a:endParaRPr lang="fr-FR" sz="2400" dirty="0">
              <a:latin typeface="Helvetica" panose="020B0604020202020204" pitchFamily="34" charset="0"/>
              <a:cs typeface="Helvetica" panose="020B0604020202020204" pitchFamily="34" charset="0"/>
            </a:endParaRPr>
          </a:p>
          <a:p>
            <a:pPr marL="0" indent="0" eaLnBrk="1" fontAlgn="auto" hangingPunct="1">
              <a:spcAft>
                <a:spcPts val="0"/>
              </a:spcAft>
              <a:buNone/>
              <a:defRPr/>
            </a:pPr>
            <a:r>
              <a:rPr lang="fr-FR" sz="2400" dirty="0">
                <a:latin typeface="Helvetica" panose="020B0604020202020204" pitchFamily="34" charset="0"/>
                <a:cs typeface="Helvetica" panose="020B0604020202020204" pitchFamily="34" charset="0"/>
              </a:rPr>
              <a:t>L’enjeu majeur est de constituer </a:t>
            </a:r>
            <a:r>
              <a:rPr lang="fr-FR" sz="2400" b="1" dirty="0">
                <a:latin typeface="Helvetica" panose="020B0604020202020204" pitchFamily="34" charset="0"/>
                <a:cs typeface="Helvetica" panose="020B0604020202020204" pitchFamily="34" charset="0"/>
              </a:rPr>
              <a:t>une marque encore plus désirable pour créer la préférence</a:t>
            </a:r>
            <a:r>
              <a:rPr lang="fr-FR" sz="2400" dirty="0" smtClean="0">
                <a:latin typeface="Helvetica" panose="020B0604020202020204" pitchFamily="34" charset="0"/>
                <a:cs typeface="Helvetica" panose="020B0604020202020204" pitchFamily="34" charset="0"/>
              </a:rPr>
              <a:t>.</a:t>
            </a:r>
            <a:endParaRPr lang="en-US" sz="2400" dirty="0" smtClean="0">
              <a:latin typeface="Helvetica" panose="020B0604020202020204" pitchFamily="34" charset="0"/>
              <a:cs typeface="Helvetica" panose="020B0604020202020204" pitchFamily="34" charset="0"/>
            </a:endParaRPr>
          </a:p>
          <a:p>
            <a:pPr marL="0" indent="0" eaLnBrk="1" hangingPunct="1">
              <a:buNone/>
              <a:defRPr/>
            </a:pPr>
            <a:endParaRPr lang="en-US" sz="2400" dirty="0">
              <a:latin typeface="Helvetica" panose="020B0604020202020204" pitchFamily="34" charset="0"/>
              <a:cs typeface="Helvetica" panose="020B0604020202020204" pitchFamily="34" charset="0"/>
            </a:endParaRPr>
          </a:p>
        </p:txBody>
      </p:sp>
      <p:sp>
        <p:nvSpPr>
          <p:cNvPr id="5" name="Ellipse 4"/>
          <p:cNvSpPr/>
          <p:nvPr/>
        </p:nvSpPr>
        <p:spPr>
          <a:xfrm>
            <a:off x="479376" y="250751"/>
            <a:ext cx="1728192" cy="1711474"/>
          </a:xfrm>
          <a:prstGeom prst="ellipse">
            <a:avLst/>
          </a:prstGeom>
          <a:solidFill>
            <a:srgbClr val="407B8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800" b="1" dirty="0" smtClean="0">
                <a:latin typeface="Arial" panose="020B0604020202020204" pitchFamily="34" charset="0"/>
                <a:cs typeface="Arial" panose="020B0604020202020204" pitchFamily="34" charset="0"/>
              </a:rPr>
              <a:t>1</a:t>
            </a:r>
            <a:endParaRPr lang="fr-FR" sz="138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Plan d’activations commerciales</a:t>
            </a:r>
          </a:p>
        </p:txBody>
      </p:sp>
      <p:sp>
        <p:nvSpPr>
          <p:cNvPr id="6" name="Rectangle à coins arrondis 5"/>
          <p:cNvSpPr/>
          <p:nvPr/>
        </p:nvSpPr>
        <p:spPr>
          <a:xfrm>
            <a:off x="609600" y="3356992"/>
            <a:ext cx="1886000" cy="129042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TEMPS FORTS</a:t>
            </a:r>
          </a:p>
        </p:txBody>
      </p:sp>
      <p:sp>
        <p:nvSpPr>
          <p:cNvPr id="7" name="Rectangle à coins arrondis 6"/>
          <p:cNvSpPr/>
          <p:nvPr/>
        </p:nvSpPr>
        <p:spPr>
          <a:xfrm>
            <a:off x="3384875" y="3356992"/>
            <a:ext cx="1886000" cy="1290421"/>
          </a:xfrm>
          <a:prstGeom prst="roundRect">
            <a:avLst/>
          </a:prstGeom>
          <a:solidFill>
            <a:srgbClr val="223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EVENEMENTS</a:t>
            </a:r>
            <a:r>
              <a:rPr lang="fr-FR" sz="1600" b="1" dirty="0"/>
              <a:t/>
            </a:r>
            <a:br>
              <a:rPr lang="fr-FR" sz="1600" b="1" dirty="0"/>
            </a:br>
            <a:r>
              <a:rPr lang="fr-FR" sz="1600" b="1" dirty="0"/>
              <a:t>‘METIER’</a:t>
            </a:r>
          </a:p>
          <a:p>
            <a:pPr algn="ctr"/>
            <a:r>
              <a:rPr lang="fr-FR" sz="1600" b="1" dirty="0" smtClean="0"/>
              <a:t>OFFRE / PRIX</a:t>
            </a:r>
            <a:endParaRPr lang="fr-FR" sz="1600" b="1" dirty="0"/>
          </a:p>
        </p:txBody>
      </p:sp>
      <p:sp>
        <p:nvSpPr>
          <p:cNvPr id="8" name="Rectangle à coins arrondis 7"/>
          <p:cNvSpPr/>
          <p:nvPr/>
        </p:nvSpPr>
        <p:spPr>
          <a:xfrm>
            <a:off x="6083401" y="3356992"/>
            <a:ext cx="1886000" cy="1290421"/>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COMMUNICATION ‘METIERS‘ </a:t>
            </a:r>
          </a:p>
          <a:p>
            <a:pPr algn="ctr"/>
            <a:r>
              <a:rPr lang="fr-FR" sz="1600" b="1" dirty="0" smtClean="0"/>
              <a:t>EXPERT</a:t>
            </a:r>
            <a:endParaRPr lang="fr-FR" sz="1600" b="1" dirty="0"/>
          </a:p>
        </p:txBody>
      </p:sp>
      <p:sp>
        <p:nvSpPr>
          <p:cNvPr id="9" name="Ellipse 8"/>
          <p:cNvSpPr/>
          <p:nvPr/>
        </p:nvSpPr>
        <p:spPr>
          <a:xfrm>
            <a:off x="152399" y="2814067"/>
            <a:ext cx="707250" cy="707250"/>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1</a:t>
            </a:r>
            <a:endParaRPr lang="fr-FR" sz="6000" dirty="0">
              <a:latin typeface="Aharoni" panose="02010803020104030203" pitchFamily="2" charset="-79"/>
              <a:cs typeface="Aharoni" panose="02010803020104030203" pitchFamily="2" charset="-79"/>
            </a:endParaRPr>
          </a:p>
        </p:txBody>
      </p:sp>
      <p:sp>
        <p:nvSpPr>
          <p:cNvPr id="10" name="Ellipse 9"/>
          <p:cNvSpPr/>
          <p:nvPr/>
        </p:nvSpPr>
        <p:spPr>
          <a:xfrm>
            <a:off x="2927674" y="2814067"/>
            <a:ext cx="707250" cy="707250"/>
          </a:xfrm>
          <a:prstGeom prst="ellipse">
            <a:avLst/>
          </a:prstGeom>
          <a:solidFill>
            <a:srgbClr val="223D6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2</a:t>
            </a:r>
            <a:endParaRPr lang="fr-FR" sz="6000" dirty="0">
              <a:latin typeface="Aharoni" panose="02010803020104030203" pitchFamily="2" charset="-79"/>
              <a:cs typeface="Aharoni" panose="02010803020104030203" pitchFamily="2" charset="-79"/>
            </a:endParaRPr>
          </a:p>
        </p:txBody>
      </p:sp>
      <p:sp>
        <p:nvSpPr>
          <p:cNvPr id="11" name="Ellipse 10"/>
          <p:cNvSpPr/>
          <p:nvPr/>
        </p:nvSpPr>
        <p:spPr>
          <a:xfrm>
            <a:off x="5626200" y="2814067"/>
            <a:ext cx="707250" cy="707250"/>
          </a:xfrm>
          <a:prstGeom prst="ellipse">
            <a:avLst/>
          </a:prstGeom>
          <a:solidFill>
            <a:srgbClr val="407B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3</a:t>
            </a:r>
            <a:endParaRPr lang="fr-FR" sz="6000" dirty="0">
              <a:latin typeface="Aharoni" panose="02010803020104030203" pitchFamily="2" charset="-79"/>
              <a:cs typeface="Aharoni" panose="02010803020104030203" pitchFamily="2" charset="-79"/>
            </a:endParaRPr>
          </a:p>
        </p:txBody>
      </p:sp>
      <p:sp>
        <p:nvSpPr>
          <p:cNvPr id="12" name="Rectangle à coins arrondis 11"/>
          <p:cNvSpPr/>
          <p:nvPr/>
        </p:nvSpPr>
        <p:spPr>
          <a:xfrm rot="16200000">
            <a:off x="3415778" y="4875880"/>
            <a:ext cx="987118" cy="628915"/>
          </a:xfrm>
          <a:prstGeom prst="roundRect">
            <a:avLst/>
          </a:prstGeom>
          <a:solidFill>
            <a:srgbClr val="223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smtClean="0"/>
              <a:t>NATIONALE</a:t>
            </a:r>
            <a:endParaRPr lang="fr-FR" sz="1100" dirty="0"/>
          </a:p>
        </p:txBody>
      </p:sp>
      <p:sp>
        <p:nvSpPr>
          <p:cNvPr id="13" name="Rectangle à coins arrondis 12"/>
          <p:cNvSpPr/>
          <p:nvPr/>
        </p:nvSpPr>
        <p:spPr>
          <a:xfrm>
            <a:off x="9552384" y="3318105"/>
            <a:ext cx="1886000" cy="129042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ACTIVATION LOCALE</a:t>
            </a:r>
            <a:endParaRPr lang="fr-FR" sz="1600" b="1" dirty="0"/>
          </a:p>
        </p:txBody>
      </p:sp>
      <p:sp>
        <p:nvSpPr>
          <p:cNvPr id="14" name="Rectangle à coins arrondis 13"/>
          <p:cNvSpPr/>
          <p:nvPr/>
        </p:nvSpPr>
        <p:spPr>
          <a:xfrm rot="16200000">
            <a:off x="4332724" y="4876307"/>
            <a:ext cx="987118" cy="628915"/>
          </a:xfrm>
          <a:prstGeom prst="roundRect">
            <a:avLst/>
          </a:prstGeom>
          <a:solidFill>
            <a:srgbClr val="223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smtClean="0"/>
              <a:t>REGIONALE</a:t>
            </a:r>
            <a:endParaRPr lang="fr-FR" sz="1100" dirty="0"/>
          </a:p>
        </p:txBody>
      </p:sp>
      <p:sp>
        <p:nvSpPr>
          <p:cNvPr id="15" name="Croix 14"/>
          <p:cNvSpPr/>
          <p:nvPr/>
        </p:nvSpPr>
        <p:spPr>
          <a:xfrm>
            <a:off x="8688288" y="3645024"/>
            <a:ext cx="714158" cy="699771"/>
          </a:xfrm>
          <a:prstGeom prst="plus">
            <a:avLst>
              <a:gd name="adj" fmla="val 3899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255511" y="1710164"/>
            <a:ext cx="9123588" cy="584775"/>
          </a:xfrm>
          <a:prstGeom prst="rect">
            <a:avLst/>
          </a:prstGeom>
        </p:spPr>
        <p:txBody>
          <a:bodyPr wrap="none">
            <a:spAutoFit/>
          </a:bodyPr>
          <a:lstStyle/>
          <a:p>
            <a:r>
              <a:rPr lang="fr-FR" altLang="fr-FR" sz="3200" dirty="0" smtClean="0">
                <a:ea typeface="Helvetica" panose="020B0604020202020204" pitchFamily="34" charset="0"/>
              </a:rPr>
              <a:t>Structuration </a:t>
            </a:r>
            <a:r>
              <a:rPr lang="fr-FR" altLang="fr-FR" sz="3200" dirty="0">
                <a:ea typeface="Helvetica" panose="020B0604020202020204" pitchFamily="34" charset="0"/>
              </a:rPr>
              <a:t>du plan autour de 3 niveaux d’opération</a:t>
            </a:r>
            <a:endParaRPr lang="fr-FR" sz="3200" dirty="0"/>
          </a:p>
        </p:txBody>
      </p:sp>
      <p:sp>
        <p:nvSpPr>
          <p:cNvPr id="17" name="Rectangle à coins arrondis 16"/>
          <p:cNvSpPr/>
          <p:nvPr/>
        </p:nvSpPr>
        <p:spPr>
          <a:xfrm rot="16200000">
            <a:off x="9536457" y="4875453"/>
            <a:ext cx="987118" cy="6289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50" dirty="0" smtClean="0"/>
              <a:t>THEMATIQUE</a:t>
            </a:r>
            <a:endParaRPr lang="fr-FR" sz="1050" dirty="0"/>
          </a:p>
        </p:txBody>
      </p:sp>
      <p:sp>
        <p:nvSpPr>
          <p:cNvPr id="18" name="Rectangle à coins arrondis 17"/>
          <p:cNvSpPr/>
          <p:nvPr/>
        </p:nvSpPr>
        <p:spPr>
          <a:xfrm rot="16200000">
            <a:off x="10453403" y="4875880"/>
            <a:ext cx="987118" cy="6289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50" dirty="0" smtClean="0"/>
              <a:t>GENERIQUE</a:t>
            </a:r>
            <a:endParaRPr lang="fr-FR" sz="1050" dirty="0"/>
          </a:p>
        </p:txBody>
      </p:sp>
      <p:sp>
        <p:nvSpPr>
          <p:cNvPr id="2" name="Rectangle 1"/>
          <p:cNvSpPr/>
          <p:nvPr/>
        </p:nvSpPr>
        <p:spPr>
          <a:xfrm>
            <a:off x="-240704" y="2348880"/>
            <a:ext cx="8640962" cy="3744416"/>
          </a:xfrm>
          <a:prstGeom prst="rect">
            <a:avLst/>
          </a:prstGeom>
          <a:solidFill>
            <a:srgbClr val="FFFFFF">
              <a:alpha val="7098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07317308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Activations </a:t>
            </a:r>
            <a:r>
              <a:rPr lang="fr-FR" dirty="0" smtClean="0"/>
              <a:t>locales</a:t>
            </a:r>
            <a:endParaRPr lang="fr-FR" dirty="0"/>
          </a:p>
        </p:txBody>
      </p:sp>
      <p:sp>
        <p:nvSpPr>
          <p:cNvPr id="10" name="Freeform 2"/>
          <p:cNvSpPr>
            <a:spLocks/>
          </p:cNvSpPr>
          <p:nvPr/>
        </p:nvSpPr>
        <p:spPr bwMode="auto">
          <a:xfrm>
            <a:off x="1560512" y="3717032"/>
            <a:ext cx="4033838" cy="1728788"/>
          </a:xfrm>
          <a:custGeom>
            <a:avLst/>
            <a:gdLst>
              <a:gd name="T0" fmla="*/ 0 w 2541"/>
              <a:gd name="T1" fmla="*/ 0 h 1089"/>
              <a:gd name="T2" fmla="*/ 772 w 2541"/>
              <a:gd name="T3" fmla="*/ 1089 h 1089"/>
              <a:gd name="T4" fmla="*/ 1815 w 2541"/>
              <a:gd name="T5" fmla="*/ 1089 h 1089"/>
              <a:gd name="T6" fmla="*/ 2541 w 2541"/>
              <a:gd name="T7" fmla="*/ 0 h 1089"/>
            </a:gdLst>
            <a:ahLst/>
            <a:cxnLst>
              <a:cxn ang="0">
                <a:pos x="T0" y="T1"/>
              </a:cxn>
              <a:cxn ang="0">
                <a:pos x="T2" y="T3"/>
              </a:cxn>
              <a:cxn ang="0">
                <a:pos x="T4" y="T5"/>
              </a:cxn>
              <a:cxn ang="0">
                <a:pos x="T6" y="T7"/>
              </a:cxn>
            </a:cxnLst>
            <a:rect l="0" t="0" r="r" b="b"/>
            <a:pathLst>
              <a:path w="2541" h="1089">
                <a:moveTo>
                  <a:pt x="0" y="0"/>
                </a:moveTo>
                <a:lnTo>
                  <a:pt x="772" y="1089"/>
                </a:lnTo>
                <a:lnTo>
                  <a:pt x="1815" y="1089"/>
                </a:lnTo>
                <a:lnTo>
                  <a:pt x="2541" y="0"/>
                </a:lnTo>
              </a:path>
            </a:pathLst>
          </a:custGeom>
          <a:solidFill>
            <a:schemeClr val="tx1"/>
          </a:solidFill>
          <a:ln w="9525">
            <a:solidFill>
              <a:schemeClr val="tx1"/>
            </a:solidFill>
            <a:round/>
            <a:headEnd/>
            <a:tailEnd/>
          </a:ln>
          <a:effectLst/>
        </p:spPr>
        <p:txBody>
          <a:bodyPr/>
          <a:lstStyle/>
          <a:p>
            <a:endParaRPr lang="fr-FR"/>
          </a:p>
        </p:txBody>
      </p:sp>
      <p:sp>
        <p:nvSpPr>
          <p:cNvPr id="11" name="Freeform 3"/>
          <p:cNvSpPr>
            <a:spLocks/>
          </p:cNvSpPr>
          <p:nvPr/>
        </p:nvSpPr>
        <p:spPr bwMode="auto">
          <a:xfrm>
            <a:off x="6096000" y="3717032"/>
            <a:ext cx="4033837" cy="1728788"/>
          </a:xfrm>
          <a:custGeom>
            <a:avLst/>
            <a:gdLst>
              <a:gd name="T0" fmla="*/ 0 w 2541"/>
              <a:gd name="T1" fmla="*/ 0 h 1089"/>
              <a:gd name="T2" fmla="*/ 772 w 2541"/>
              <a:gd name="T3" fmla="*/ 1089 h 1089"/>
              <a:gd name="T4" fmla="*/ 1815 w 2541"/>
              <a:gd name="T5" fmla="*/ 1089 h 1089"/>
              <a:gd name="T6" fmla="*/ 2541 w 2541"/>
              <a:gd name="T7" fmla="*/ 0 h 1089"/>
            </a:gdLst>
            <a:ahLst/>
            <a:cxnLst>
              <a:cxn ang="0">
                <a:pos x="T0" y="T1"/>
              </a:cxn>
              <a:cxn ang="0">
                <a:pos x="T2" y="T3"/>
              </a:cxn>
              <a:cxn ang="0">
                <a:pos x="T4" y="T5"/>
              </a:cxn>
              <a:cxn ang="0">
                <a:pos x="T6" y="T7"/>
              </a:cxn>
            </a:cxnLst>
            <a:rect l="0" t="0" r="r" b="b"/>
            <a:pathLst>
              <a:path w="2541" h="1089">
                <a:moveTo>
                  <a:pt x="0" y="0"/>
                </a:moveTo>
                <a:lnTo>
                  <a:pt x="772" y="1089"/>
                </a:lnTo>
                <a:lnTo>
                  <a:pt x="1815" y="1089"/>
                </a:lnTo>
                <a:lnTo>
                  <a:pt x="2541" y="0"/>
                </a:lnTo>
              </a:path>
            </a:pathLst>
          </a:custGeom>
          <a:solidFill>
            <a:schemeClr val="tx1"/>
          </a:solidFill>
          <a:ln w="9525">
            <a:solidFill>
              <a:schemeClr val="tx1"/>
            </a:solidFill>
            <a:round/>
            <a:headEnd/>
            <a:tailEnd/>
          </a:ln>
          <a:effectLst/>
        </p:spPr>
        <p:txBody>
          <a:bodyPr/>
          <a:lstStyle/>
          <a:p>
            <a:endParaRPr lang="fr-FR"/>
          </a:p>
        </p:txBody>
      </p:sp>
      <p:sp>
        <p:nvSpPr>
          <p:cNvPr id="12" name="Text Box 4"/>
          <p:cNvSpPr txBox="1">
            <a:spLocks noChangeArrowheads="1"/>
          </p:cNvSpPr>
          <p:nvPr/>
        </p:nvSpPr>
        <p:spPr bwMode="auto">
          <a:xfrm>
            <a:off x="6129337" y="2348607"/>
            <a:ext cx="3568700" cy="102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20000"/>
              </a:spcBef>
            </a:pPr>
            <a:r>
              <a:rPr lang="fr-FR" altLang="fr-FR" b="1" dirty="0">
                <a:latin typeface="Helvetica" panose="020B0604020202020204" pitchFamily="34" charset="0"/>
                <a:cs typeface="Helvetica" panose="020B0604020202020204" pitchFamily="34" charset="0"/>
              </a:rPr>
              <a:t>ANIMATIONS LOCALES</a:t>
            </a:r>
          </a:p>
          <a:p>
            <a:pPr algn="ctr">
              <a:spcBef>
                <a:spcPct val="20000"/>
              </a:spcBef>
            </a:pPr>
            <a:endParaRPr lang="fr-FR" altLang="fr-FR" b="1" dirty="0">
              <a:latin typeface="Helvetica" panose="020B0604020202020204" pitchFamily="34" charset="0"/>
              <a:cs typeface="Helvetica" panose="020B0604020202020204" pitchFamily="34" charset="0"/>
            </a:endParaRPr>
          </a:p>
          <a:p>
            <a:pPr algn="ctr">
              <a:spcBef>
                <a:spcPct val="20000"/>
              </a:spcBef>
            </a:pPr>
            <a:endParaRPr lang="fr-FR" altLang="fr-FR" dirty="0">
              <a:latin typeface="Helvetica" panose="020B0604020202020204" pitchFamily="34" charset="0"/>
              <a:cs typeface="Helvetica" panose="020B0604020202020204" pitchFamily="34" charset="0"/>
            </a:endParaRPr>
          </a:p>
        </p:txBody>
      </p:sp>
      <p:sp>
        <p:nvSpPr>
          <p:cNvPr id="13" name="Text Box 5"/>
          <p:cNvSpPr txBox="1">
            <a:spLocks noChangeArrowheads="1"/>
          </p:cNvSpPr>
          <p:nvPr/>
        </p:nvSpPr>
        <p:spPr bwMode="auto">
          <a:xfrm>
            <a:off x="2281237" y="2348607"/>
            <a:ext cx="30241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fr-FR" altLang="fr-FR" b="1">
                <a:latin typeface="Helvetica" panose="020B0604020202020204" pitchFamily="34" charset="0"/>
                <a:cs typeface="Helvetica" panose="020B0604020202020204" pitchFamily="34" charset="0"/>
              </a:rPr>
              <a:t>   PLAN NATIONAL</a:t>
            </a:r>
            <a:endParaRPr lang="fr-FR" altLang="fr-FR">
              <a:latin typeface="Helvetica" panose="020B0604020202020204" pitchFamily="34" charset="0"/>
              <a:cs typeface="Helvetica" panose="020B0604020202020204" pitchFamily="34" charset="0"/>
            </a:endParaRPr>
          </a:p>
        </p:txBody>
      </p:sp>
      <p:sp>
        <p:nvSpPr>
          <p:cNvPr id="14" name="Text Box 15"/>
          <p:cNvSpPr txBox="1">
            <a:spLocks noChangeArrowheads="1"/>
          </p:cNvSpPr>
          <p:nvPr/>
        </p:nvSpPr>
        <p:spPr bwMode="auto">
          <a:xfrm>
            <a:off x="1704975" y="2943920"/>
            <a:ext cx="3600450" cy="70326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sz="1600" b="1">
                <a:latin typeface="Helvetica" panose="020B0604020202020204" pitchFamily="34" charset="0"/>
                <a:cs typeface="Helvetica" panose="020B0604020202020204" pitchFamily="34" charset="0"/>
              </a:rPr>
              <a:t>ACTIONS SAISONNIERES </a:t>
            </a:r>
          </a:p>
          <a:p>
            <a:pPr algn="ctr">
              <a:spcBef>
                <a:spcPct val="50000"/>
              </a:spcBef>
            </a:pPr>
            <a:r>
              <a:rPr lang="fr-FR" altLang="fr-FR" sz="1600" b="1">
                <a:latin typeface="Helvetica" panose="020B0604020202020204" pitchFamily="34" charset="0"/>
                <a:cs typeface="Helvetica" panose="020B0604020202020204" pitchFamily="34" charset="0"/>
              </a:rPr>
              <a:t>OU GENERIQUES MAJEURES</a:t>
            </a:r>
          </a:p>
        </p:txBody>
      </p:sp>
      <p:sp>
        <p:nvSpPr>
          <p:cNvPr id="15" name="Text Box 16"/>
          <p:cNvSpPr txBox="1">
            <a:spLocks noChangeArrowheads="1"/>
          </p:cNvSpPr>
          <p:nvPr/>
        </p:nvSpPr>
        <p:spPr bwMode="auto">
          <a:xfrm>
            <a:off x="1560512" y="3932932"/>
            <a:ext cx="4033838" cy="12875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70000"/>
              </a:lnSpc>
              <a:spcBef>
                <a:spcPct val="50000"/>
              </a:spcBef>
            </a:pPr>
            <a:r>
              <a:rPr lang="fr-FR" altLang="fr-FR" b="1" dirty="0">
                <a:solidFill>
                  <a:schemeClr val="bg1"/>
                </a:solidFill>
                <a:latin typeface="Helvetica" panose="020B0604020202020204" pitchFamily="34" charset="0"/>
                <a:cs typeface="Helvetica" panose="020B0604020202020204" pitchFamily="34" charset="0"/>
              </a:rPr>
              <a:t>Générer </a:t>
            </a:r>
          </a:p>
          <a:p>
            <a:pPr algn="ctr">
              <a:lnSpc>
                <a:spcPct val="70000"/>
              </a:lnSpc>
              <a:spcBef>
                <a:spcPct val="50000"/>
              </a:spcBef>
            </a:pPr>
            <a:r>
              <a:rPr lang="fr-FR" altLang="fr-FR" b="1" dirty="0">
                <a:solidFill>
                  <a:schemeClr val="bg1"/>
                </a:solidFill>
                <a:latin typeface="Helvetica" panose="020B0604020202020204" pitchFamily="34" charset="0"/>
                <a:cs typeface="Helvetica" panose="020B0604020202020204" pitchFamily="34" charset="0"/>
              </a:rPr>
              <a:t>une force de frappe </a:t>
            </a:r>
          </a:p>
          <a:p>
            <a:pPr algn="ctr">
              <a:lnSpc>
                <a:spcPct val="70000"/>
              </a:lnSpc>
              <a:spcBef>
                <a:spcPct val="50000"/>
              </a:spcBef>
            </a:pPr>
            <a:r>
              <a:rPr lang="fr-FR" altLang="fr-FR" b="1" dirty="0">
                <a:solidFill>
                  <a:schemeClr val="bg1"/>
                </a:solidFill>
                <a:latin typeface="Helvetica" panose="020B0604020202020204" pitchFamily="34" charset="0"/>
                <a:cs typeface="Helvetica" panose="020B0604020202020204" pitchFamily="34" charset="0"/>
              </a:rPr>
              <a:t>massive </a:t>
            </a:r>
          </a:p>
          <a:p>
            <a:pPr algn="ctr">
              <a:lnSpc>
                <a:spcPct val="70000"/>
              </a:lnSpc>
              <a:spcBef>
                <a:spcPct val="50000"/>
              </a:spcBef>
            </a:pPr>
            <a:r>
              <a:rPr lang="fr-FR" altLang="fr-FR" b="1" dirty="0">
                <a:solidFill>
                  <a:schemeClr val="bg1"/>
                </a:solidFill>
                <a:latin typeface="Helvetica" panose="020B0604020202020204" pitchFamily="34" charset="0"/>
                <a:cs typeface="Helvetica" panose="020B0604020202020204" pitchFamily="34" charset="0"/>
              </a:rPr>
              <a:t>car collective</a:t>
            </a:r>
          </a:p>
        </p:txBody>
      </p:sp>
      <p:sp>
        <p:nvSpPr>
          <p:cNvPr id="16" name="Text Box 17"/>
          <p:cNvSpPr txBox="1">
            <a:spLocks noChangeArrowheads="1"/>
          </p:cNvSpPr>
          <p:nvPr/>
        </p:nvSpPr>
        <p:spPr bwMode="auto">
          <a:xfrm>
            <a:off x="5954712" y="2997895"/>
            <a:ext cx="4248150" cy="63023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80000"/>
              </a:lnSpc>
              <a:spcBef>
                <a:spcPct val="50000"/>
              </a:spcBef>
            </a:pPr>
            <a:r>
              <a:rPr lang="fr-FR" altLang="fr-FR" sz="1600" b="1">
                <a:latin typeface="Helvetica" panose="020B0604020202020204" pitchFamily="34" charset="0"/>
                <a:cs typeface="Helvetica" panose="020B0604020202020204" pitchFamily="34" charset="0"/>
              </a:rPr>
              <a:t>ACTIONS THEMATIQUES </a:t>
            </a:r>
          </a:p>
          <a:p>
            <a:pPr algn="ctr">
              <a:lnSpc>
                <a:spcPct val="90000"/>
              </a:lnSpc>
              <a:spcBef>
                <a:spcPct val="50000"/>
              </a:spcBef>
            </a:pPr>
            <a:r>
              <a:rPr lang="fr-FR" altLang="fr-FR" sz="1600" b="1">
                <a:latin typeface="Helvetica" panose="020B0604020202020204" pitchFamily="34" charset="0"/>
                <a:cs typeface="Helvetica" panose="020B0604020202020204" pitchFamily="34" charset="0"/>
              </a:rPr>
              <a:t>OU GENERIQUES PERSONNALISABLES</a:t>
            </a:r>
          </a:p>
        </p:txBody>
      </p:sp>
      <p:sp>
        <p:nvSpPr>
          <p:cNvPr id="17" name="Text Box 18"/>
          <p:cNvSpPr txBox="1">
            <a:spLocks noChangeArrowheads="1"/>
          </p:cNvSpPr>
          <p:nvPr/>
        </p:nvSpPr>
        <p:spPr bwMode="auto">
          <a:xfrm>
            <a:off x="6026150" y="3861495"/>
            <a:ext cx="4248150" cy="13303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90000"/>
              </a:lnSpc>
              <a:spcBef>
                <a:spcPct val="50000"/>
              </a:spcBef>
            </a:pPr>
            <a:r>
              <a:rPr lang="fr-FR" altLang="fr-FR" b="1" dirty="0">
                <a:solidFill>
                  <a:schemeClr val="bg1"/>
                </a:solidFill>
                <a:latin typeface="Helvetica" panose="020B0604020202020204" pitchFamily="34" charset="0"/>
                <a:cs typeface="Helvetica" panose="020B0604020202020204" pitchFamily="34" charset="0"/>
              </a:rPr>
              <a:t>Booster </a:t>
            </a:r>
          </a:p>
          <a:p>
            <a:pPr algn="ctr">
              <a:lnSpc>
                <a:spcPct val="70000"/>
              </a:lnSpc>
              <a:spcBef>
                <a:spcPct val="50000"/>
              </a:spcBef>
            </a:pPr>
            <a:r>
              <a:rPr lang="fr-FR" altLang="fr-FR" b="1" dirty="0">
                <a:solidFill>
                  <a:schemeClr val="bg1"/>
                </a:solidFill>
                <a:latin typeface="Helvetica" panose="020B0604020202020204" pitchFamily="34" charset="0"/>
                <a:cs typeface="Helvetica" panose="020B0604020202020204" pitchFamily="34" charset="0"/>
              </a:rPr>
              <a:t>le chiffre d’affaires </a:t>
            </a:r>
          </a:p>
          <a:p>
            <a:pPr algn="ctr">
              <a:lnSpc>
                <a:spcPct val="70000"/>
              </a:lnSpc>
              <a:spcBef>
                <a:spcPct val="50000"/>
              </a:spcBef>
            </a:pPr>
            <a:r>
              <a:rPr lang="fr-FR" altLang="fr-FR" b="1" dirty="0">
                <a:solidFill>
                  <a:schemeClr val="bg1"/>
                </a:solidFill>
                <a:latin typeface="Helvetica" panose="020B0604020202020204" pitchFamily="34" charset="0"/>
                <a:cs typeface="Helvetica" panose="020B0604020202020204" pitchFamily="34" charset="0"/>
              </a:rPr>
              <a:t>d’un magasin </a:t>
            </a:r>
          </a:p>
          <a:p>
            <a:pPr algn="ctr">
              <a:lnSpc>
                <a:spcPct val="70000"/>
              </a:lnSpc>
              <a:spcBef>
                <a:spcPct val="50000"/>
              </a:spcBef>
            </a:pPr>
            <a:r>
              <a:rPr lang="fr-FR" altLang="fr-FR" b="1" dirty="0">
                <a:solidFill>
                  <a:schemeClr val="bg1"/>
                </a:solidFill>
                <a:latin typeface="Helvetica" panose="020B0604020202020204" pitchFamily="34" charset="0"/>
                <a:cs typeface="Helvetica" panose="020B0604020202020204" pitchFamily="34" charset="0"/>
              </a:rPr>
              <a:t>à la demande</a:t>
            </a:r>
          </a:p>
        </p:txBody>
      </p:sp>
      <p:sp>
        <p:nvSpPr>
          <p:cNvPr id="18" name="Rectangle 19"/>
          <p:cNvSpPr>
            <a:spLocks noChangeArrowheads="1"/>
          </p:cNvSpPr>
          <p:nvPr/>
        </p:nvSpPr>
        <p:spPr bwMode="auto">
          <a:xfrm>
            <a:off x="1704975" y="1556445"/>
            <a:ext cx="8280400" cy="477316"/>
          </a:xfrm>
          <a:prstGeom prst="roundRect">
            <a:avLst/>
          </a:prstGeom>
          <a:solidFill>
            <a:schemeClr val="tx1"/>
          </a:solidFill>
          <a:ln w="9525">
            <a:solidFill>
              <a:schemeClr val="tx1"/>
            </a:solidFill>
            <a:miter lim="800000"/>
            <a:headEnd/>
            <a:tailEnd/>
          </a:ln>
          <a:effectLst/>
        </p:spPr>
        <p:txBody>
          <a:bodyPr wrap="none" anchor="ctr"/>
          <a:lstStyle/>
          <a:p>
            <a:endParaRPr lang="fr-FR"/>
          </a:p>
        </p:txBody>
      </p:sp>
      <p:sp>
        <p:nvSpPr>
          <p:cNvPr id="19" name="Text Box 20"/>
          <p:cNvSpPr txBox="1">
            <a:spLocks noChangeArrowheads="1"/>
          </p:cNvSpPr>
          <p:nvPr/>
        </p:nvSpPr>
        <p:spPr bwMode="auto">
          <a:xfrm>
            <a:off x="2783632" y="1631591"/>
            <a:ext cx="59039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b="1" dirty="0">
                <a:solidFill>
                  <a:schemeClr val="bg1"/>
                </a:solidFill>
              </a:rPr>
              <a:t>NATURE DES ENJEUX</a:t>
            </a:r>
            <a:r>
              <a:rPr lang="fr-FR" altLang="fr-FR" sz="1600" b="1" dirty="0">
                <a:solidFill>
                  <a:schemeClr val="bg1"/>
                </a:solidFill>
              </a:rPr>
              <a:t> </a:t>
            </a:r>
          </a:p>
        </p:txBody>
      </p:sp>
      <p:sp>
        <p:nvSpPr>
          <p:cNvPr id="20" name="Rectangle 22"/>
          <p:cNvSpPr>
            <a:spLocks noChangeArrowheads="1"/>
          </p:cNvSpPr>
          <p:nvPr/>
        </p:nvSpPr>
        <p:spPr bwMode="auto">
          <a:xfrm>
            <a:off x="6097587" y="2870895"/>
            <a:ext cx="4032250" cy="8651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0033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FR" altLang="fr-FR">
              <a:solidFill>
                <a:srgbClr val="4D4D4D"/>
              </a:solidFill>
            </a:endParaRPr>
          </a:p>
        </p:txBody>
      </p:sp>
      <p:sp>
        <p:nvSpPr>
          <p:cNvPr id="21" name="Rectangle 23"/>
          <p:cNvSpPr>
            <a:spLocks noChangeArrowheads="1"/>
          </p:cNvSpPr>
          <p:nvPr/>
        </p:nvSpPr>
        <p:spPr bwMode="auto">
          <a:xfrm>
            <a:off x="1560512" y="2870895"/>
            <a:ext cx="4032250" cy="8651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0033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extLst>
      <p:ext uri="{BB962C8B-B14F-4D97-AF65-F5344CB8AC3E}">
        <p14:creationId xmlns:p14="http://schemas.microsoft.com/office/powerpoint/2010/main" val="218171819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Activations locales</a:t>
            </a:r>
            <a:endParaRPr lang="fr-FR" dirty="0"/>
          </a:p>
        </p:txBody>
      </p:sp>
      <p:sp>
        <p:nvSpPr>
          <p:cNvPr id="18" name="Rectangle 19"/>
          <p:cNvSpPr>
            <a:spLocks noChangeArrowheads="1"/>
          </p:cNvSpPr>
          <p:nvPr/>
        </p:nvSpPr>
        <p:spPr bwMode="auto">
          <a:xfrm>
            <a:off x="1704975" y="1556445"/>
            <a:ext cx="8280400" cy="360362"/>
          </a:xfrm>
          <a:prstGeom prst="roundRect">
            <a:avLst/>
          </a:prstGeom>
          <a:solidFill>
            <a:schemeClr val="tx1"/>
          </a:solidFill>
          <a:ln w="9525">
            <a:solidFill>
              <a:schemeClr val="tx1"/>
            </a:solidFill>
            <a:miter lim="800000"/>
            <a:headEnd/>
            <a:tailEnd/>
          </a:ln>
          <a:effectLst/>
        </p:spPr>
        <p:txBody>
          <a:bodyPr wrap="none" anchor="ctr"/>
          <a:lstStyle/>
          <a:p>
            <a:endParaRPr lang="fr-FR"/>
          </a:p>
        </p:txBody>
      </p:sp>
      <p:sp>
        <p:nvSpPr>
          <p:cNvPr id="19" name="Text Box 20"/>
          <p:cNvSpPr txBox="1">
            <a:spLocks noChangeArrowheads="1"/>
          </p:cNvSpPr>
          <p:nvPr/>
        </p:nvSpPr>
        <p:spPr bwMode="auto">
          <a:xfrm>
            <a:off x="2857500" y="1483742"/>
            <a:ext cx="59039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sz="2400" b="1" dirty="0" smtClean="0">
                <a:solidFill>
                  <a:schemeClr val="bg1"/>
                </a:solidFill>
              </a:rPr>
              <a:t>2 leviers</a:t>
            </a:r>
            <a:endParaRPr lang="fr-FR" altLang="fr-FR" sz="2000" b="1" dirty="0">
              <a:solidFill>
                <a:schemeClr val="bg1"/>
              </a:solidFill>
            </a:endParaRPr>
          </a:p>
        </p:txBody>
      </p:sp>
      <p:sp>
        <p:nvSpPr>
          <p:cNvPr id="22" name="Ellipse 21"/>
          <p:cNvSpPr/>
          <p:nvPr/>
        </p:nvSpPr>
        <p:spPr>
          <a:xfrm>
            <a:off x="2191416" y="2715270"/>
            <a:ext cx="2808312" cy="129042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smtClean="0"/>
              <a:t>LES EVENEMENTS CALENDAIRES</a:t>
            </a:r>
          </a:p>
        </p:txBody>
      </p:sp>
      <p:sp>
        <p:nvSpPr>
          <p:cNvPr id="23" name="Ellipse 22"/>
          <p:cNvSpPr/>
          <p:nvPr/>
        </p:nvSpPr>
        <p:spPr>
          <a:xfrm>
            <a:off x="2087840" y="2367995"/>
            <a:ext cx="707250" cy="707250"/>
          </a:xfrm>
          <a:prstGeom prst="ellipse">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1</a:t>
            </a:r>
            <a:endParaRPr lang="fr-FR" sz="6000" dirty="0">
              <a:latin typeface="Aharoni" panose="02010803020104030203" pitchFamily="2" charset="-79"/>
              <a:cs typeface="Aharoni" panose="02010803020104030203" pitchFamily="2" charset="-79"/>
            </a:endParaRPr>
          </a:p>
        </p:txBody>
      </p:sp>
      <p:sp>
        <p:nvSpPr>
          <p:cNvPr id="24" name="Ellipse 23"/>
          <p:cNvSpPr/>
          <p:nvPr/>
        </p:nvSpPr>
        <p:spPr>
          <a:xfrm>
            <a:off x="7177063" y="2735031"/>
            <a:ext cx="2808312" cy="1290421"/>
          </a:xfrm>
          <a:prstGeom prst="ellipse">
            <a:avLst/>
          </a:prstGeom>
          <a:solidFill>
            <a:srgbClr val="E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anose="05000000000000000000" pitchFamily="2" charset="2"/>
              <a:buNone/>
            </a:pPr>
            <a:r>
              <a:rPr lang="fr-FR" altLang="fr-FR" sz="2400" b="1" dirty="0" smtClean="0"/>
              <a:t>LES ACTIONS BOOSTER</a:t>
            </a:r>
            <a:endParaRPr lang="fr-FR" altLang="fr-FR" sz="2400" b="1" dirty="0"/>
          </a:p>
        </p:txBody>
      </p:sp>
      <p:sp>
        <p:nvSpPr>
          <p:cNvPr id="25" name="Ellipse 24"/>
          <p:cNvSpPr/>
          <p:nvPr/>
        </p:nvSpPr>
        <p:spPr>
          <a:xfrm>
            <a:off x="7073487" y="2387756"/>
            <a:ext cx="707250" cy="707250"/>
          </a:xfrm>
          <a:prstGeom prst="ellipse">
            <a:avLst/>
          </a:prstGeom>
          <a:solidFill>
            <a:srgbClr val="E23E4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2</a:t>
            </a:r>
            <a:endParaRPr lang="fr-FR" sz="6000" dirty="0">
              <a:latin typeface="Aharoni" panose="02010803020104030203" pitchFamily="2" charset="-79"/>
              <a:cs typeface="Aharoni" panose="02010803020104030203" pitchFamily="2" charset="-79"/>
            </a:endParaRPr>
          </a:p>
        </p:txBody>
      </p:sp>
      <p:sp>
        <p:nvSpPr>
          <p:cNvPr id="2" name="ZoneTexte 1"/>
          <p:cNvSpPr txBox="1"/>
          <p:nvPr/>
        </p:nvSpPr>
        <p:spPr>
          <a:xfrm>
            <a:off x="1847528" y="4149080"/>
            <a:ext cx="4140665" cy="2031325"/>
          </a:xfrm>
          <a:prstGeom prst="rect">
            <a:avLst/>
          </a:prstGeom>
          <a:noFill/>
        </p:spPr>
        <p:txBody>
          <a:bodyPr wrap="square" rtlCol="0">
            <a:spAutoFit/>
          </a:bodyPr>
          <a:lstStyle/>
          <a:p>
            <a:pPr marL="457200" indent="-457200">
              <a:buFont typeface="Wingdings" panose="05000000000000000000" pitchFamily="2" charset="2"/>
              <a:buChar char="è"/>
            </a:pPr>
            <a:r>
              <a:rPr lang="fr-FR" dirty="0" smtClean="0">
                <a:latin typeface="Helvetica" panose="020B0604020202020204" pitchFamily="34" charset="0"/>
                <a:cs typeface="Helvetica" panose="020B0604020202020204" pitchFamily="34" charset="0"/>
                <a:sym typeface="Wingdings" panose="05000000000000000000" pitchFamily="2" charset="2"/>
              </a:rPr>
              <a:t>Principe de kit d’animation proposé aux magasin à travers un dispositif PLV ‘léger</a:t>
            </a:r>
            <a:r>
              <a:rPr lang="fr-FR" dirty="0" smtClean="0">
                <a:latin typeface="Helvetica" panose="020B0604020202020204" pitchFamily="34" charset="0"/>
                <a:cs typeface="Helvetica" panose="020B0604020202020204" pitchFamily="34" charset="0"/>
                <a:sym typeface="Wingdings" panose="05000000000000000000" pitchFamily="2" charset="2"/>
              </a:rPr>
              <a:t>’</a:t>
            </a:r>
            <a:br>
              <a:rPr lang="fr-FR" dirty="0" smtClean="0">
                <a:latin typeface="Helvetica" panose="020B0604020202020204" pitchFamily="34" charset="0"/>
                <a:cs typeface="Helvetica" panose="020B0604020202020204" pitchFamily="34" charset="0"/>
                <a:sym typeface="Wingdings" panose="05000000000000000000" pitchFamily="2" charset="2"/>
              </a:rPr>
            </a:br>
            <a:endParaRPr lang="fr-FR" dirty="0" smtClean="0">
              <a:latin typeface="Helvetica" panose="020B0604020202020204" pitchFamily="34" charset="0"/>
              <a:cs typeface="Helvetica" panose="020B0604020202020204" pitchFamily="34" charset="0"/>
              <a:sym typeface="Wingdings" panose="05000000000000000000" pitchFamily="2" charset="2"/>
            </a:endParaRPr>
          </a:p>
          <a:p>
            <a:r>
              <a:rPr lang="fr-FR" dirty="0" smtClean="0">
                <a:latin typeface="Helvetica" panose="020B0604020202020204" pitchFamily="34" charset="0"/>
                <a:cs typeface="Helvetica" panose="020B0604020202020204" pitchFamily="34" charset="0"/>
              </a:rPr>
              <a:t>Objectif : </a:t>
            </a:r>
            <a:br>
              <a:rPr lang="fr-FR" dirty="0" smtClean="0">
                <a:latin typeface="Helvetica" panose="020B0604020202020204" pitchFamily="34" charset="0"/>
                <a:cs typeface="Helvetica" panose="020B0604020202020204" pitchFamily="34" charset="0"/>
              </a:rPr>
            </a:br>
            <a:r>
              <a:rPr lang="fr-FR" dirty="0" smtClean="0">
                <a:latin typeface="Helvetica" panose="020B0604020202020204" pitchFamily="34" charset="0"/>
                <a:cs typeface="Helvetica" panose="020B0604020202020204" pitchFamily="34" charset="0"/>
              </a:rPr>
              <a:t>3 </a:t>
            </a:r>
            <a:r>
              <a:rPr lang="fr-FR" dirty="0">
                <a:latin typeface="Helvetica" panose="020B0604020202020204" pitchFamily="34" charset="0"/>
                <a:cs typeface="Helvetica" panose="020B0604020202020204" pitchFamily="34" charset="0"/>
              </a:rPr>
              <a:t>événements suggérés / mois </a:t>
            </a:r>
          </a:p>
          <a:p>
            <a:pPr marL="457200" indent="-457200">
              <a:buFont typeface="Wingdings" panose="05000000000000000000" pitchFamily="2" charset="2"/>
              <a:buChar char="è"/>
            </a:pPr>
            <a:endParaRPr lang="fr-FR" dirty="0"/>
          </a:p>
        </p:txBody>
      </p:sp>
      <p:sp>
        <p:nvSpPr>
          <p:cNvPr id="3" name="Rectangle 2"/>
          <p:cNvSpPr/>
          <p:nvPr/>
        </p:nvSpPr>
        <p:spPr>
          <a:xfrm>
            <a:off x="7073487" y="4149080"/>
            <a:ext cx="4542984" cy="1200329"/>
          </a:xfrm>
          <a:prstGeom prst="rect">
            <a:avLst/>
          </a:prstGeom>
        </p:spPr>
        <p:txBody>
          <a:bodyPr wrap="square">
            <a:spAutoFit/>
          </a:bodyPr>
          <a:lstStyle/>
          <a:p>
            <a:pPr>
              <a:spcBef>
                <a:spcPct val="20000"/>
              </a:spcBef>
              <a:defRPr/>
            </a:pPr>
            <a:r>
              <a:rPr lang="fr-FR" dirty="0" smtClean="0">
                <a:latin typeface="Helvetica" panose="020B0604020202020204" pitchFamily="34" charset="0"/>
                <a:ea typeface="MS PGothic" pitchFamily="34" charset="-128"/>
                <a:cs typeface="Helvetica" panose="020B0604020202020204" pitchFamily="34" charset="0"/>
                <a:sym typeface="Wingdings" panose="05000000000000000000" pitchFamily="2" charset="2"/>
              </a:rPr>
              <a:t> </a:t>
            </a:r>
            <a:r>
              <a:rPr lang="fr-FR" dirty="0" smtClean="0">
                <a:latin typeface="Helvetica" panose="020B0604020202020204" pitchFamily="34" charset="0"/>
                <a:ea typeface="MS PGothic" pitchFamily="34" charset="-128"/>
                <a:cs typeface="Helvetica" panose="020B0604020202020204" pitchFamily="34" charset="0"/>
              </a:rPr>
              <a:t>C</a:t>
            </a:r>
            <a:r>
              <a:rPr lang="fr-FR" dirty="0" smtClean="0">
                <a:latin typeface="Helvetica" panose="020B0604020202020204" pitchFamily="34" charset="0"/>
                <a:ea typeface="MS PGothic" pitchFamily="34" charset="-128"/>
                <a:cs typeface="Helvetica" panose="020B0604020202020204" pitchFamily="34" charset="0"/>
              </a:rPr>
              <a:t>réation d’une </a:t>
            </a:r>
            <a:r>
              <a:rPr lang="fr-FR" dirty="0" err="1" smtClean="0">
                <a:latin typeface="Helvetica" panose="020B0604020202020204" pitchFamily="34" charset="0"/>
                <a:ea typeface="MS PGothic" pitchFamily="34" charset="-128"/>
                <a:cs typeface="Helvetica" panose="020B0604020202020204" pitchFamily="34" charset="0"/>
              </a:rPr>
              <a:t>Toolbox</a:t>
            </a:r>
            <a:r>
              <a:rPr lang="fr-FR" dirty="0" smtClean="0">
                <a:latin typeface="Helvetica" panose="020B0604020202020204" pitchFamily="34" charset="0"/>
                <a:ea typeface="MS PGothic" pitchFamily="34" charset="-128"/>
                <a:cs typeface="Helvetica" panose="020B0604020202020204" pitchFamily="34" charset="0"/>
              </a:rPr>
              <a:t> qui intègre les différentes problématiques locales et apporte donc des réponses locales (Anniversaire</a:t>
            </a:r>
            <a:r>
              <a:rPr lang="fr-FR" dirty="0">
                <a:latin typeface="Helvetica" panose="020B0604020202020204" pitchFamily="34" charset="0"/>
                <a:ea typeface="MS PGothic" pitchFamily="34" charset="-128"/>
                <a:cs typeface="Helvetica" panose="020B0604020202020204" pitchFamily="34" charset="0"/>
              </a:rPr>
              <a:t>, Rénovation, Booster</a:t>
            </a:r>
            <a:r>
              <a:rPr lang="fr-FR" dirty="0" smtClean="0">
                <a:latin typeface="Helvetica" panose="020B0604020202020204" pitchFamily="34" charset="0"/>
                <a:ea typeface="MS PGothic" pitchFamily="34" charset="-128"/>
                <a:cs typeface="Helvetica" panose="020B0604020202020204" pitchFamily="34" charset="0"/>
              </a:rPr>
              <a:t>…)</a:t>
            </a:r>
            <a:endParaRPr lang="fr-FR" dirty="0">
              <a:latin typeface="Helvetica" panose="020B0604020202020204" pitchFamily="34" charset="0"/>
              <a:ea typeface="MS PGothic" pitchFamily="34" charset="-128"/>
              <a:cs typeface="Helvetica" panose="020B0604020202020204" pitchFamily="34" charset="0"/>
            </a:endParaRPr>
          </a:p>
        </p:txBody>
      </p:sp>
    </p:spTree>
    <p:extLst>
      <p:ext uri="{BB962C8B-B14F-4D97-AF65-F5344CB8AC3E}">
        <p14:creationId xmlns:p14="http://schemas.microsoft.com/office/powerpoint/2010/main" val="4144601300"/>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Exemples </a:t>
            </a:r>
            <a:r>
              <a:rPr lang="fr-FR" dirty="0" smtClean="0"/>
              <a:t>d’événements </a:t>
            </a:r>
            <a:r>
              <a:rPr lang="fr-FR" dirty="0" err="1" smtClean="0"/>
              <a:t>Gamm</a:t>
            </a:r>
            <a:r>
              <a:rPr lang="fr-FR" dirty="0" smtClean="0"/>
              <a:t> vert</a:t>
            </a:r>
            <a:endParaRPr lang="fr-FR" dirty="0"/>
          </a:p>
        </p:txBody>
      </p:sp>
      <p:sp>
        <p:nvSpPr>
          <p:cNvPr id="6" name="Rectangle 12"/>
          <p:cNvSpPr>
            <a:spLocks noChangeArrowheads="1"/>
          </p:cNvSpPr>
          <p:nvPr/>
        </p:nvSpPr>
        <p:spPr bwMode="auto">
          <a:xfrm>
            <a:off x="1847528" y="3265934"/>
            <a:ext cx="9361040" cy="172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Wingdings" panose="05000000000000000000" pitchFamily="2" charset="2"/>
              <a:buChar char="§"/>
              <a:defRPr sz="2400">
                <a:solidFill>
                  <a:srgbClr val="4D4D4D"/>
                </a:solidFill>
                <a:latin typeface="Arial" panose="020B0604020202020204" pitchFamily="34" charset="0"/>
              </a:defRPr>
            </a:lvl1pPr>
            <a:lvl2pPr marL="742950" indent="-285750">
              <a:spcBef>
                <a:spcPct val="20000"/>
              </a:spcBef>
              <a:buChar char="–"/>
              <a:defRPr sz="2000">
                <a:solidFill>
                  <a:srgbClr val="4D4D4D"/>
                </a:solidFill>
                <a:latin typeface="Arial" panose="020B0604020202020204" pitchFamily="34" charset="0"/>
              </a:defRPr>
            </a:lvl2pPr>
            <a:lvl3pPr marL="1143000" indent="-228600">
              <a:spcBef>
                <a:spcPct val="20000"/>
              </a:spcBef>
              <a:buChar char="•"/>
              <a:defRPr>
                <a:solidFill>
                  <a:srgbClr val="4D4D4D"/>
                </a:solidFill>
                <a:latin typeface="Arial" panose="020B0604020202020204" pitchFamily="34" charset="0"/>
              </a:defRPr>
            </a:lvl3pPr>
            <a:lvl4pPr marL="1600200" indent="-228600">
              <a:spcBef>
                <a:spcPct val="20000"/>
              </a:spcBef>
              <a:buChar char="–"/>
              <a:defRPr sz="1600">
                <a:solidFill>
                  <a:srgbClr val="4D4D4D"/>
                </a:solidFill>
                <a:latin typeface="Arial" panose="020B0604020202020204" pitchFamily="34" charset="0"/>
              </a:defRPr>
            </a:lvl4pPr>
            <a:lvl5pPr marL="2057400" indent="-228600">
              <a:spcBef>
                <a:spcPct val="20000"/>
              </a:spcBef>
              <a:buChar char="»"/>
              <a:defRPr sz="1600">
                <a:solidFill>
                  <a:srgbClr val="4D4D4D"/>
                </a:solidFill>
                <a:latin typeface="Arial" panose="020B0604020202020204" pitchFamily="34" charset="0"/>
              </a:defRPr>
            </a:lvl5pPr>
            <a:lvl6pPr marL="2514600" indent="-228600" fontAlgn="base">
              <a:spcBef>
                <a:spcPct val="20000"/>
              </a:spcBef>
              <a:spcAft>
                <a:spcPct val="0"/>
              </a:spcAft>
              <a:buChar char="»"/>
              <a:defRPr sz="1600">
                <a:solidFill>
                  <a:srgbClr val="4D4D4D"/>
                </a:solidFill>
                <a:latin typeface="Arial" panose="020B0604020202020204" pitchFamily="34" charset="0"/>
              </a:defRPr>
            </a:lvl6pPr>
            <a:lvl7pPr marL="2971800" indent="-228600" fontAlgn="base">
              <a:spcBef>
                <a:spcPct val="20000"/>
              </a:spcBef>
              <a:spcAft>
                <a:spcPct val="0"/>
              </a:spcAft>
              <a:buChar char="»"/>
              <a:defRPr sz="1600">
                <a:solidFill>
                  <a:srgbClr val="4D4D4D"/>
                </a:solidFill>
                <a:latin typeface="Arial" panose="020B0604020202020204" pitchFamily="34" charset="0"/>
              </a:defRPr>
            </a:lvl7pPr>
            <a:lvl8pPr marL="3429000" indent="-228600" fontAlgn="base">
              <a:spcBef>
                <a:spcPct val="20000"/>
              </a:spcBef>
              <a:spcAft>
                <a:spcPct val="0"/>
              </a:spcAft>
              <a:buChar char="»"/>
              <a:defRPr sz="1600">
                <a:solidFill>
                  <a:srgbClr val="4D4D4D"/>
                </a:solidFill>
                <a:latin typeface="Arial" panose="020B0604020202020204" pitchFamily="34" charset="0"/>
              </a:defRPr>
            </a:lvl8pPr>
            <a:lvl9pPr marL="3886200" indent="-228600" fontAlgn="base">
              <a:spcBef>
                <a:spcPct val="20000"/>
              </a:spcBef>
              <a:spcAft>
                <a:spcPct val="0"/>
              </a:spcAft>
              <a:buChar char="»"/>
              <a:defRPr sz="1600">
                <a:solidFill>
                  <a:srgbClr val="4D4D4D"/>
                </a:solidFill>
                <a:latin typeface="Arial" panose="020B0604020202020204" pitchFamily="34" charset="0"/>
              </a:defRPr>
            </a:lvl9pPr>
          </a:lstStyle>
          <a:p>
            <a:pPr>
              <a:lnSpc>
                <a:spcPct val="90000"/>
              </a:lnSpc>
              <a:buFont typeface="Wingdings" panose="05000000000000000000" pitchFamily="2" charset="2"/>
              <a:buNone/>
            </a:pPr>
            <a:r>
              <a:rPr lang="fr-FR" altLang="fr-FR" sz="1600" b="1" dirty="0">
                <a:solidFill>
                  <a:schemeClr val="tx1"/>
                </a:solidFill>
                <a:latin typeface="Helvetica" panose="020B0604020202020204" pitchFamily="34" charset="0"/>
                <a:cs typeface="Helvetica" panose="020B0604020202020204" pitchFamily="34" charset="0"/>
              </a:rPr>
              <a:t>PROMESSE : </a:t>
            </a:r>
          </a:p>
          <a:p>
            <a:pPr>
              <a:lnSpc>
                <a:spcPct val="90000"/>
              </a:lnSpc>
              <a:buFont typeface="Wingdings" panose="05000000000000000000" pitchFamily="2" charset="2"/>
              <a:buNone/>
            </a:pPr>
            <a:r>
              <a:rPr lang="fr-FR" altLang="fr-FR" dirty="0">
                <a:solidFill>
                  <a:schemeClr val="tx1"/>
                </a:solidFill>
                <a:latin typeface="Helvetica" panose="020B0604020202020204" pitchFamily="34" charset="0"/>
                <a:cs typeface="Helvetica" panose="020B0604020202020204" pitchFamily="34" charset="0"/>
              </a:rPr>
              <a:t>« </a:t>
            </a:r>
            <a:r>
              <a:rPr lang="fr-FR" altLang="fr-FR" dirty="0" smtClean="0">
                <a:solidFill>
                  <a:schemeClr val="tx1"/>
                </a:solidFill>
                <a:latin typeface="Helvetica" panose="020B0604020202020204" pitchFamily="34" charset="0"/>
                <a:cs typeface="Helvetica" panose="020B0604020202020204" pitchFamily="34" charset="0"/>
              </a:rPr>
              <a:t>MON </a:t>
            </a:r>
            <a:r>
              <a:rPr lang="fr-FR" altLang="fr-FR" dirty="0">
                <a:solidFill>
                  <a:schemeClr val="tx1"/>
                </a:solidFill>
                <a:latin typeface="Helvetica" panose="020B0604020202020204" pitchFamily="34" charset="0"/>
                <a:cs typeface="Helvetica" panose="020B0604020202020204" pitchFamily="34" charset="0"/>
              </a:rPr>
              <a:t>PLUS BEAU CARNAVAL </a:t>
            </a:r>
            <a:r>
              <a:rPr lang="fr-FR" altLang="fr-FR" dirty="0" smtClean="0">
                <a:solidFill>
                  <a:schemeClr val="tx1"/>
                </a:solidFill>
                <a:latin typeface="Helvetica" panose="020B0604020202020204" pitchFamily="34" charset="0"/>
                <a:cs typeface="Helvetica" panose="020B0604020202020204" pitchFamily="34" charset="0"/>
              </a:rPr>
              <a:t>GAMM VERT</a:t>
            </a:r>
            <a:r>
              <a:rPr lang="fr-FR" altLang="fr-FR" dirty="0">
                <a:solidFill>
                  <a:schemeClr val="tx1"/>
                </a:solidFill>
                <a:latin typeface="Helvetica" panose="020B0604020202020204" pitchFamily="34" charset="0"/>
                <a:cs typeface="Helvetica" panose="020B0604020202020204" pitchFamily="34" charset="0"/>
              </a:rPr>
              <a:t> » </a:t>
            </a:r>
          </a:p>
          <a:p>
            <a:pPr>
              <a:lnSpc>
                <a:spcPct val="70000"/>
              </a:lnSpc>
              <a:buFont typeface="Wingdings" panose="05000000000000000000" pitchFamily="2" charset="2"/>
              <a:buNone/>
            </a:pPr>
            <a:endParaRPr lang="fr-FR" altLang="fr-FR" dirty="0">
              <a:solidFill>
                <a:schemeClr val="tx1"/>
              </a:solidFill>
              <a:latin typeface="Helvetica" panose="020B0604020202020204" pitchFamily="34" charset="0"/>
              <a:cs typeface="Helvetica" panose="020B0604020202020204" pitchFamily="34" charset="0"/>
            </a:endParaRPr>
          </a:p>
          <a:p>
            <a:pPr>
              <a:lnSpc>
                <a:spcPct val="90000"/>
              </a:lnSpc>
              <a:buFont typeface="Wingdings" panose="05000000000000000000" pitchFamily="2" charset="2"/>
              <a:buNone/>
            </a:pPr>
            <a:r>
              <a:rPr lang="fr-FR" altLang="fr-FR" sz="1800" dirty="0">
                <a:solidFill>
                  <a:schemeClr val="tx1"/>
                </a:solidFill>
                <a:latin typeface="Helvetica" panose="020B0604020202020204" pitchFamily="34" charset="0"/>
                <a:cs typeface="Helvetica" panose="020B0604020202020204" pitchFamily="34" charset="0"/>
              </a:rPr>
              <a:t>PRINCIPE : remise à l’entrée ou en caisse de masques originaux de plantes ou de </a:t>
            </a:r>
          </a:p>
          <a:p>
            <a:pPr>
              <a:lnSpc>
                <a:spcPct val="90000"/>
              </a:lnSpc>
              <a:buFont typeface="Wingdings" panose="05000000000000000000" pitchFamily="2" charset="2"/>
              <a:buNone/>
            </a:pPr>
            <a:r>
              <a:rPr lang="fr-FR" altLang="fr-FR" sz="1800" dirty="0">
                <a:solidFill>
                  <a:schemeClr val="tx1"/>
                </a:solidFill>
                <a:latin typeface="Helvetica" panose="020B0604020202020204" pitchFamily="34" charset="0"/>
                <a:cs typeface="Helvetica" panose="020B0604020202020204" pitchFamily="34" charset="0"/>
              </a:rPr>
              <a:t>fleurs pour les enfants (et leurs amis) + mise en situation à l’entrée d’une PLV géante </a:t>
            </a:r>
          </a:p>
          <a:p>
            <a:pPr>
              <a:lnSpc>
                <a:spcPct val="90000"/>
              </a:lnSpc>
              <a:buFont typeface="Wingdings" panose="05000000000000000000" pitchFamily="2" charset="2"/>
              <a:buNone/>
            </a:pPr>
            <a:r>
              <a:rPr lang="fr-FR" altLang="fr-FR" sz="1800" dirty="0">
                <a:solidFill>
                  <a:schemeClr val="tx1"/>
                </a:solidFill>
                <a:latin typeface="Helvetica" panose="020B0604020202020204" pitchFamily="34" charset="0"/>
                <a:cs typeface="Helvetica" panose="020B0604020202020204" pitchFamily="34" charset="0"/>
              </a:rPr>
              <a:t>proposant aux petits comme aux grands de se projeter et d’être pris en photo dans un </a:t>
            </a:r>
          </a:p>
          <a:p>
            <a:pPr>
              <a:lnSpc>
                <a:spcPct val="90000"/>
              </a:lnSpc>
              <a:buFont typeface="Wingdings" panose="05000000000000000000" pitchFamily="2" charset="2"/>
              <a:buNone/>
            </a:pPr>
            <a:r>
              <a:rPr lang="fr-FR" altLang="fr-FR" sz="1800" dirty="0">
                <a:solidFill>
                  <a:schemeClr val="tx1"/>
                </a:solidFill>
                <a:latin typeface="Helvetica" panose="020B0604020202020204" pitchFamily="34" charset="0"/>
                <a:cs typeface="Helvetica" panose="020B0604020202020204" pitchFamily="34" charset="0"/>
              </a:rPr>
              <a:t>univers luxuriant. Les photos réalisés sont mises en ligne quelques jours après </a:t>
            </a:r>
            <a:r>
              <a:rPr lang="fr-FR" altLang="fr-FR" sz="1800" dirty="0" smtClean="0">
                <a:solidFill>
                  <a:schemeClr val="tx1"/>
                </a:solidFill>
                <a:latin typeface="Helvetica" panose="020B0604020202020204" pitchFamily="34" charset="0"/>
                <a:cs typeface="Helvetica" panose="020B0604020202020204" pitchFamily="34" charset="0"/>
              </a:rPr>
              <a:t>l’opération</a:t>
            </a:r>
          </a:p>
          <a:p>
            <a:pPr>
              <a:lnSpc>
                <a:spcPct val="90000"/>
              </a:lnSpc>
              <a:buFont typeface="Wingdings" panose="05000000000000000000" pitchFamily="2" charset="2"/>
              <a:buNone/>
            </a:pPr>
            <a:r>
              <a:rPr lang="fr-FR" altLang="fr-FR" sz="1800" dirty="0" smtClean="0">
                <a:solidFill>
                  <a:schemeClr val="tx1"/>
                </a:solidFill>
                <a:latin typeface="Helvetica" panose="020B0604020202020204" pitchFamily="34" charset="0"/>
                <a:cs typeface="Helvetica" panose="020B0604020202020204" pitchFamily="34" charset="0"/>
              </a:rPr>
              <a:t>sur FB.</a:t>
            </a:r>
            <a:endParaRPr lang="fr-FR" altLang="fr-FR" sz="1800" dirty="0">
              <a:solidFill>
                <a:schemeClr val="tx1"/>
              </a:solidFill>
              <a:latin typeface="Helvetica" panose="020B0604020202020204" pitchFamily="34" charset="0"/>
              <a:cs typeface="Helvetica" panose="020B0604020202020204" pitchFamily="34" charset="0"/>
            </a:endParaRPr>
          </a:p>
          <a:p>
            <a:pPr>
              <a:lnSpc>
                <a:spcPct val="90000"/>
              </a:lnSpc>
              <a:buFont typeface="Wingdings" panose="05000000000000000000" pitchFamily="2" charset="2"/>
              <a:buNone/>
            </a:pPr>
            <a:endParaRPr lang="fr-FR" altLang="fr-FR" sz="1600" dirty="0">
              <a:solidFill>
                <a:schemeClr val="tx1"/>
              </a:solidFill>
              <a:latin typeface="Helvetica" panose="020B0604020202020204" pitchFamily="34" charset="0"/>
              <a:cs typeface="Helvetica" panose="020B0604020202020204" pitchFamily="34" charset="0"/>
            </a:endParaRPr>
          </a:p>
          <a:p>
            <a:pPr>
              <a:buFont typeface="Wingdings" panose="05000000000000000000" pitchFamily="2" charset="2"/>
              <a:buNone/>
            </a:pPr>
            <a:endParaRPr lang="fr-FR" altLang="fr-FR" sz="1600" b="1" dirty="0">
              <a:solidFill>
                <a:schemeClr val="tx1"/>
              </a:solidFill>
              <a:latin typeface="Helvetica" panose="020B0604020202020204" pitchFamily="34" charset="0"/>
              <a:cs typeface="Helvetica" panose="020B0604020202020204" pitchFamily="34" charset="0"/>
            </a:endParaRPr>
          </a:p>
        </p:txBody>
      </p:sp>
      <p:sp>
        <p:nvSpPr>
          <p:cNvPr id="7" name="Text Box 21"/>
          <p:cNvSpPr txBox="1">
            <a:spLocks noChangeArrowheads="1"/>
          </p:cNvSpPr>
          <p:nvPr/>
        </p:nvSpPr>
        <p:spPr bwMode="auto">
          <a:xfrm>
            <a:off x="5087616" y="1988840"/>
            <a:ext cx="53641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20000"/>
              </a:spcBef>
              <a:buFont typeface="Wingdings" panose="05000000000000000000" pitchFamily="2" charset="2"/>
              <a:buNone/>
            </a:pPr>
            <a:r>
              <a:rPr lang="fr-FR" altLang="fr-FR" sz="2800" dirty="0">
                <a:latin typeface="Helvetica" panose="020B0604020202020204" pitchFamily="34" charset="0"/>
                <a:cs typeface="Helvetica" panose="020B0604020202020204" pitchFamily="34" charset="0"/>
              </a:rPr>
              <a:t>MARDI GRAS </a:t>
            </a:r>
            <a:r>
              <a:rPr lang="fr-FR" altLang="fr-FR" sz="2000" dirty="0">
                <a:latin typeface="Helvetica" panose="020B0604020202020204" pitchFamily="34" charset="0"/>
                <a:cs typeface="Helvetica" panose="020B0604020202020204" pitchFamily="34" charset="0"/>
              </a:rPr>
              <a:t>(semaine du </a:t>
            </a:r>
            <a:r>
              <a:rPr lang="fr-FR" altLang="fr-FR" sz="2000" dirty="0" smtClean="0">
                <a:latin typeface="Helvetica" panose="020B0604020202020204" pitchFamily="34" charset="0"/>
                <a:cs typeface="Helvetica" panose="020B0604020202020204" pitchFamily="34" charset="0"/>
              </a:rPr>
              <a:t>26 </a:t>
            </a:r>
            <a:r>
              <a:rPr lang="fr-FR" altLang="fr-FR" sz="2000" dirty="0">
                <a:latin typeface="Helvetica" panose="020B0604020202020204" pitchFamily="34" charset="0"/>
                <a:cs typeface="Helvetica" panose="020B0604020202020204" pitchFamily="34" charset="0"/>
              </a:rPr>
              <a:t>février)</a:t>
            </a:r>
          </a:p>
        </p:txBody>
      </p:sp>
      <p:sp>
        <p:nvSpPr>
          <p:cNvPr id="9" name="Text Box 22"/>
          <p:cNvSpPr txBox="1">
            <a:spLocks noChangeArrowheads="1"/>
          </p:cNvSpPr>
          <p:nvPr/>
        </p:nvSpPr>
        <p:spPr bwMode="auto">
          <a:xfrm rot="21141884">
            <a:off x="6528321" y="2565102"/>
            <a:ext cx="3006725" cy="366713"/>
          </a:xfrm>
          <a:prstGeom prst="rect">
            <a:avLst/>
          </a:prstGeom>
          <a:solidFill>
            <a:schemeClr val="tx1"/>
          </a:solidFill>
          <a:ln>
            <a:noFill/>
          </a:ln>
          <a:effectLst/>
        </p:spPr>
        <p:txBody>
          <a:bodyPr>
            <a:spAutoFit/>
          </a:bodyPr>
          <a:lstStyle/>
          <a:p>
            <a:pPr algn="ctr">
              <a:lnSpc>
                <a:spcPct val="90000"/>
              </a:lnSpc>
              <a:spcBef>
                <a:spcPct val="20000"/>
              </a:spcBef>
              <a:buFont typeface="Wingdings" panose="05000000000000000000" pitchFamily="2" charset="2"/>
              <a:buNone/>
            </a:pPr>
            <a:r>
              <a:rPr lang="fr-FR" altLang="fr-FR" sz="2000" dirty="0">
                <a:solidFill>
                  <a:schemeClr val="bg1"/>
                </a:solidFill>
                <a:latin typeface="Franklin Gothic Medium" panose="020B0603020102020204" pitchFamily="34" charset="0"/>
              </a:rPr>
              <a:t>SPECIAL  ENFANTS</a:t>
            </a:r>
          </a:p>
        </p:txBody>
      </p:sp>
      <p:sp>
        <p:nvSpPr>
          <p:cNvPr id="10" name="Ellipse 9"/>
          <p:cNvSpPr/>
          <p:nvPr/>
        </p:nvSpPr>
        <p:spPr>
          <a:xfrm>
            <a:off x="1199456" y="1721770"/>
            <a:ext cx="2808312" cy="129042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smtClean="0"/>
              <a:t>LES EVENEMENTS CALENDAIRES</a:t>
            </a:r>
          </a:p>
        </p:txBody>
      </p:sp>
      <p:sp>
        <p:nvSpPr>
          <p:cNvPr id="11" name="Ellipse 10"/>
          <p:cNvSpPr/>
          <p:nvPr/>
        </p:nvSpPr>
        <p:spPr>
          <a:xfrm>
            <a:off x="1055440" y="1368145"/>
            <a:ext cx="707250" cy="707250"/>
          </a:xfrm>
          <a:prstGeom prst="ellipse">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1</a:t>
            </a:r>
            <a:endParaRPr lang="fr-FR" sz="6000"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986530450"/>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Exemples d’événements </a:t>
            </a:r>
            <a:r>
              <a:rPr lang="fr-FR" dirty="0" err="1"/>
              <a:t>Gamm</a:t>
            </a:r>
            <a:r>
              <a:rPr lang="fr-FR" dirty="0"/>
              <a:t> vert</a:t>
            </a:r>
            <a:endParaRPr lang="fr-FR" dirty="0"/>
          </a:p>
        </p:txBody>
      </p:sp>
      <p:sp>
        <p:nvSpPr>
          <p:cNvPr id="6" name="Rectangle 12"/>
          <p:cNvSpPr>
            <a:spLocks noChangeArrowheads="1"/>
          </p:cNvSpPr>
          <p:nvPr/>
        </p:nvSpPr>
        <p:spPr bwMode="auto">
          <a:xfrm>
            <a:off x="1847528" y="3265934"/>
            <a:ext cx="9361040" cy="2035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Wingdings" panose="05000000000000000000" pitchFamily="2" charset="2"/>
              <a:buChar char="§"/>
              <a:defRPr sz="2400">
                <a:solidFill>
                  <a:srgbClr val="4D4D4D"/>
                </a:solidFill>
                <a:latin typeface="Arial" panose="020B0604020202020204" pitchFamily="34" charset="0"/>
              </a:defRPr>
            </a:lvl1pPr>
            <a:lvl2pPr marL="742950" indent="-285750">
              <a:spcBef>
                <a:spcPct val="20000"/>
              </a:spcBef>
              <a:buChar char="–"/>
              <a:defRPr sz="2000">
                <a:solidFill>
                  <a:srgbClr val="4D4D4D"/>
                </a:solidFill>
                <a:latin typeface="Arial" panose="020B0604020202020204" pitchFamily="34" charset="0"/>
              </a:defRPr>
            </a:lvl2pPr>
            <a:lvl3pPr marL="1143000" indent="-228600">
              <a:spcBef>
                <a:spcPct val="20000"/>
              </a:spcBef>
              <a:buChar char="•"/>
              <a:defRPr>
                <a:solidFill>
                  <a:srgbClr val="4D4D4D"/>
                </a:solidFill>
                <a:latin typeface="Arial" panose="020B0604020202020204" pitchFamily="34" charset="0"/>
              </a:defRPr>
            </a:lvl3pPr>
            <a:lvl4pPr marL="1600200" indent="-228600">
              <a:spcBef>
                <a:spcPct val="20000"/>
              </a:spcBef>
              <a:buChar char="–"/>
              <a:defRPr sz="1600">
                <a:solidFill>
                  <a:srgbClr val="4D4D4D"/>
                </a:solidFill>
                <a:latin typeface="Arial" panose="020B0604020202020204" pitchFamily="34" charset="0"/>
              </a:defRPr>
            </a:lvl4pPr>
            <a:lvl5pPr marL="2057400" indent="-228600">
              <a:spcBef>
                <a:spcPct val="20000"/>
              </a:spcBef>
              <a:buChar char="»"/>
              <a:defRPr sz="1600">
                <a:solidFill>
                  <a:srgbClr val="4D4D4D"/>
                </a:solidFill>
                <a:latin typeface="Arial" panose="020B0604020202020204" pitchFamily="34" charset="0"/>
              </a:defRPr>
            </a:lvl5pPr>
            <a:lvl6pPr marL="2514600" indent="-228600" fontAlgn="base">
              <a:spcBef>
                <a:spcPct val="20000"/>
              </a:spcBef>
              <a:spcAft>
                <a:spcPct val="0"/>
              </a:spcAft>
              <a:buChar char="»"/>
              <a:defRPr sz="1600">
                <a:solidFill>
                  <a:srgbClr val="4D4D4D"/>
                </a:solidFill>
                <a:latin typeface="Arial" panose="020B0604020202020204" pitchFamily="34" charset="0"/>
              </a:defRPr>
            </a:lvl6pPr>
            <a:lvl7pPr marL="2971800" indent="-228600" fontAlgn="base">
              <a:spcBef>
                <a:spcPct val="20000"/>
              </a:spcBef>
              <a:spcAft>
                <a:spcPct val="0"/>
              </a:spcAft>
              <a:buChar char="»"/>
              <a:defRPr sz="1600">
                <a:solidFill>
                  <a:srgbClr val="4D4D4D"/>
                </a:solidFill>
                <a:latin typeface="Arial" panose="020B0604020202020204" pitchFamily="34" charset="0"/>
              </a:defRPr>
            </a:lvl7pPr>
            <a:lvl8pPr marL="3429000" indent="-228600" fontAlgn="base">
              <a:spcBef>
                <a:spcPct val="20000"/>
              </a:spcBef>
              <a:spcAft>
                <a:spcPct val="0"/>
              </a:spcAft>
              <a:buChar char="»"/>
              <a:defRPr sz="1600">
                <a:solidFill>
                  <a:srgbClr val="4D4D4D"/>
                </a:solidFill>
                <a:latin typeface="Arial" panose="020B0604020202020204" pitchFamily="34" charset="0"/>
              </a:defRPr>
            </a:lvl8pPr>
            <a:lvl9pPr marL="3886200" indent="-228600" fontAlgn="base">
              <a:spcBef>
                <a:spcPct val="20000"/>
              </a:spcBef>
              <a:spcAft>
                <a:spcPct val="0"/>
              </a:spcAft>
              <a:buChar char="»"/>
              <a:defRPr sz="1600">
                <a:solidFill>
                  <a:srgbClr val="4D4D4D"/>
                </a:solidFill>
                <a:latin typeface="Arial" panose="020B0604020202020204" pitchFamily="34" charset="0"/>
              </a:defRPr>
            </a:lvl9pPr>
          </a:lstStyle>
          <a:p>
            <a:pPr>
              <a:lnSpc>
                <a:spcPct val="90000"/>
              </a:lnSpc>
              <a:buFont typeface="Wingdings" panose="05000000000000000000" pitchFamily="2" charset="2"/>
              <a:buNone/>
            </a:pPr>
            <a:r>
              <a:rPr lang="fr-FR" altLang="fr-FR" sz="1600" b="1" dirty="0">
                <a:solidFill>
                  <a:schemeClr val="tx1"/>
                </a:solidFill>
                <a:latin typeface="Helvetica" panose="020B0604020202020204" pitchFamily="34" charset="0"/>
                <a:cs typeface="Helvetica" panose="020B0604020202020204" pitchFamily="34" charset="0"/>
              </a:rPr>
              <a:t>PROMESSE : </a:t>
            </a:r>
          </a:p>
          <a:p>
            <a:pPr>
              <a:lnSpc>
                <a:spcPct val="90000"/>
              </a:lnSpc>
              <a:buFont typeface="Wingdings" panose="05000000000000000000" pitchFamily="2" charset="2"/>
              <a:buNone/>
            </a:pPr>
            <a:r>
              <a:rPr lang="fr-FR" altLang="fr-FR" dirty="0">
                <a:solidFill>
                  <a:schemeClr val="tx1"/>
                </a:solidFill>
                <a:latin typeface="Helvetica" panose="020B0604020202020204" pitchFamily="34" charset="0"/>
                <a:cs typeface="Helvetica" panose="020B0604020202020204" pitchFamily="34" charset="0"/>
              </a:rPr>
              <a:t>« </a:t>
            </a:r>
            <a:r>
              <a:rPr lang="fr-FR" altLang="fr-FR" dirty="0" smtClean="0">
                <a:solidFill>
                  <a:schemeClr val="tx1"/>
                </a:solidFill>
                <a:latin typeface="Helvetica" panose="020B0604020202020204" pitchFamily="34" charset="0"/>
                <a:cs typeface="Helvetica" panose="020B0604020202020204" pitchFamily="34" charset="0"/>
              </a:rPr>
              <a:t>MA DECLARATION D’AMOUR GAMM VERT</a:t>
            </a:r>
            <a:r>
              <a:rPr lang="fr-FR" altLang="fr-FR" dirty="0">
                <a:solidFill>
                  <a:schemeClr val="tx1"/>
                </a:solidFill>
                <a:latin typeface="Helvetica" panose="020B0604020202020204" pitchFamily="34" charset="0"/>
                <a:cs typeface="Helvetica" panose="020B0604020202020204" pitchFamily="34" charset="0"/>
              </a:rPr>
              <a:t> » </a:t>
            </a:r>
          </a:p>
          <a:p>
            <a:pPr>
              <a:lnSpc>
                <a:spcPct val="70000"/>
              </a:lnSpc>
              <a:buFont typeface="Wingdings" panose="05000000000000000000" pitchFamily="2" charset="2"/>
              <a:buNone/>
            </a:pPr>
            <a:endParaRPr lang="fr-FR" altLang="fr-FR" dirty="0">
              <a:solidFill>
                <a:schemeClr val="tx1"/>
              </a:solidFill>
              <a:latin typeface="Helvetica" panose="020B0604020202020204" pitchFamily="34" charset="0"/>
              <a:cs typeface="Helvetica" panose="020B0604020202020204" pitchFamily="34" charset="0"/>
            </a:endParaRPr>
          </a:p>
          <a:p>
            <a:pPr>
              <a:lnSpc>
                <a:spcPct val="90000"/>
              </a:lnSpc>
              <a:buNone/>
            </a:pPr>
            <a:r>
              <a:rPr lang="fr-FR" altLang="fr-FR" sz="1800" dirty="0">
                <a:solidFill>
                  <a:schemeClr val="tx1"/>
                </a:solidFill>
                <a:latin typeface="Helvetica" panose="020B0604020202020204" pitchFamily="34" charset="0"/>
                <a:cs typeface="Helvetica" panose="020B0604020202020204" pitchFamily="34" charset="0"/>
              </a:rPr>
              <a:t>mécanique : venez déclarer votre flamme en magasin </a:t>
            </a:r>
          </a:p>
          <a:p>
            <a:pPr marL="0" indent="0">
              <a:lnSpc>
                <a:spcPct val="90000"/>
              </a:lnSpc>
              <a:buNone/>
            </a:pPr>
            <a:r>
              <a:rPr lang="fr-FR" altLang="fr-FR" sz="1800" dirty="0" smtClean="0">
                <a:solidFill>
                  <a:schemeClr val="tx1"/>
                </a:solidFill>
                <a:latin typeface="Helvetica" panose="020B0604020202020204" pitchFamily="34" charset="0"/>
                <a:cs typeface="Helvetica" panose="020B0604020202020204" pitchFamily="34" charset="0"/>
              </a:rPr>
              <a:t>&gt; diffusion </a:t>
            </a:r>
            <a:r>
              <a:rPr lang="fr-FR" altLang="fr-FR" sz="1800" dirty="0">
                <a:solidFill>
                  <a:schemeClr val="tx1"/>
                </a:solidFill>
                <a:latin typeface="Helvetica" panose="020B0604020202020204" pitchFamily="34" charset="0"/>
                <a:cs typeface="Helvetica" panose="020B0604020202020204" pitchFamily="34" charset="0"/>
              </a:rPr>
              <a:t>des messages d’amour des clients sur des affiches en </a:t>
            </a:r>
            <a:r>
              <a:rPr lang="fr-FR" altLang="fr-FR" sz="1800" dirty="0" smtClean="0">
                <a:solidFill>
                  <a:schemeClr val="tx1"/>
                </a:solidFill>
                <a:latin typeface="Helvetica" panose="020B0604020202020204" pitchFamily="34" charset="0"/>
                <a:cs typeface="Helvetica" panose="020B0604020202020204" pitchFamily="34" charset="0"/>
              </a:rPr>
              <a:t>magasin</a:t>
            </a:r>
          </a:p>
          <a:p>
            <a:pPr marL="0" indent="0">
              <a:lnSpc>
                <a:spcPct val="90000"/>
              </a:lnSpc>
              <a:buNone/>
            </a:pPr>
            <a:r>
              <a:rPr lang="fr-FR" altLang="fr-FR" sz="1800" dirty="0" smtClean="0">
                <a:solidFill>
                  <a:schemeClr val="tx1"/>
                </a:solidFill>
                <a:latin typeface="Helvetica" panose="020B0604020202020204" pitchFamily="34" charset="0"/>
                <a:cs typeface="Helvetica" panose="020B0604020202020204" pitchFamily="34" charset="0"/>
              </a:rPr>
              <a:t>&gt; Un corner d’inspiration ‘cadeau’ pour déclarer sa flamme</a:t>
            </a:r>
            <a:endParaRPr lang="fr-FR" altLang="fr-FR" sz="1600" dirty="0" smtClean="0">
              <a:solidFill>
                <a:schemeClr val="tx1"/>
              </a:solidFill>
              <a:latin typeface="Helvetica" panose="020B0604020202020204" pitchFamily="34" charset="0"/>
              <a:cs typeface="Helvetica" panose="020B0604020202020204" pitchFamily="34" charset="0"/>
            </a:endParaRPr>
          </a:p>
          <a:p>
            <a:pPr>
              <a:buFont typeface="Wingdings" panose="05000000000000000000" pitchFamily="2" charset="2"/>
              <a:buNone/>
            </a:pPr>
            <a:endParaRPr lang="fr-FR" altLang="fr-FR" sz="1600" b="1" dirty="0">
              <a:solidFill>
                <a:schemeClr val="tx1"/>
              </a:solidFill>
              <a:latin typeface="Helvetica" panose="020B0604020202020204" pitchFamily="34" charset="0"/>
              <a:cs typeface="Helvetica" panose="020B0604020202020204" pitchFamily="34" charset="0"/>
            </a:endParaRPr>
          </a:p>
        </p:txBody>
      </p:sp>
      <p:sp>
        <p:nvSpPr>
          <p:cNvPr id="7" name="Text Box 21"/>
          <p:cNvSpPr txBox="1">
            <a:spLocks noChangeArrowheads="1"/>
          </p:cNvSpPr>
          <p:nvPr/>
        </p:nvSpPr>
        <p:spPr bwMode="auto">
          <a:xfrm>
            <a:off x="5087616" y="1988840"/>
            <a:ext cx="53641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20000"/>
              </a:spcBef>
              <a:buFont typeface="Wingdings" panose="05000000000000000000" pitchFamily="2" charset="2"/>
              <a:buNone/>
            </a:pPr>
            <a:r>
              <a:rPr lang="fr-FR" altLang="fr-FR" sz="2800" dirty="0" smtClean="0">
                <a:latin typeface="Helvetica" panose="020B0604020202020204" pitchFamily="34" charset="0"/>
                <a:cs typeface="Helvetica" panose="020B0604020202020204" pitchFamily="34" charset="0"/>
              </a:rPr>
              <a:t>SAINT-VALENTIN </a:t>
            </a:r>
            <a:r>
              <a:rPr lang="fr-FR" altLang="fr-FR" sz="2000" dirty="0" smtClean="0">
                <a:latin typeface="Helvetica" panose="020B0604020202020204" pitchFamily="34" charset="0"/>
                <a:cs typeface="Helvetica" panose="020B0604020202020204" pitchFamily="34" charset="0"/>
              </a:rPr>
              <a:t>(14 février)</a:t>
            </a:r>
            <a:endParaRPr lang="fr-FR" altLang="fr-FR" sz="2000" dirty="0">
              <a:latin typeface="Helvetica" panose="020B0604020202020204" pitchFamily="34" charset="0"/>
              <a:cs typeface="Helvetica" panose="020B0604020202020204" pitchFamily="34" charset="0"/>
            </a:endParaRPr>
          </a:p>
        </p:txBody>
      </p:sp>
      <p:sp>
        <p:nvSpPr>
          <p:cNvPr id="8" name="Ellipse 7"/>
          <p:cNvSpPr/>
          <p:nvPr/>
        </p:nvSpPr>
        <p:spPr>
          <a:xfrm>
            <a:off x="1199456" y="1721770"/>
            <a:ext cx="2808312" cy="129042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smtClean="0"/>
              <a:t>LES EVENEMENTS CALENDAIRES</a:t>
            </a:r>
          </a:p>
        </p:txBody>
      </p:sp>
      <p:sp>
        <p:nvSpPr>
          <p:cNvPr id="12" name="Ellipse 11"/>
          <p:cNvSpPr/>
          <p:nvPr/>
        </p:nvSpPr>
        <p:spPr>
          <a:xfrm>
            <a:off x="1055440" y="1368145"/>
            <a:ext cx="707250" cy="707250"/>
          </a:xfrm>
          <a:prstGeom prst="ellipse">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1</a:t>
            </a:r>
            <a:endParaRPr lang="fr-FR" sz="6000"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31207606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Exemples d’événements </a:t>
            </a:r>
            <a:r>
              <a:rPr lang="fr-FR" dirty="0" err="1"/>
              <a:t>Gamm</a:t>
            </a:r>
            <a:r>
              <a:rPr lang="fr-FR" dirty="0"/>
              <a:t> vert</a:t>
            </a:r>
            <a:endParaRPr lang="fr-FR" dirty="0"/>
          </a:p>
        </p:txBody>
      </p:sp>
      <p:sp>
        <p:nvSpPr>
          <p:cNvPr id="6" name="Rectangle 12"/>
          <p:cNvSpPr>
            <a:spLocks noChangeArrowheads="1"/>
          </p:cNvSpPr>
          <p:nvPr/>
        </p:nvSpPr>
        <p:spPr bwMode="auto">
          <a:xfrm>
            <a:off x="1847528" y="3265934"/>
            <a:ext cx="9361040" cy="2035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Wingdings" panose="05000000000000000000" pitchFamily="2" charset="2"/>
              <a:buChar char="§"/>
              <a:defRPr sz="2400">
                <a:solidFill>
                  <a:srgbClr val="4D4D4D"/>
                </a:solidFill>
                <a:latin typeface="Arial" panose="020B0604020202020204" pitchFamily="34" charset="0"/>
              </a:defRPr>
            </a:lvl1pPr>
            <a:lvl2pPr marL="742950" indent="-285750">
              <a:spcBef>
                <a:spcPct val="20000"/>
              </a:spcBef>
              <a:buChar char="–"/>
              <a:defRPr sz="2000">
                <a:solidFill>
                  <a:srgbClr val="4D4D4D"/>
                </a:solidFill>
                <a:latin typeface="Arial" panose="020B0604020202020204" pitchFamily="34" charset="0"/>
              </a:defRPr>
            </a:lvl2pPr>
            <a:lvl3pPr marL="1143000" indent="-228600">
              <a:spcBef>
                <a:spcPct val="20000"/>
              </a:spcBef>
              <a:buChar char="•"/>
              <a:defRPr>
                <a:solidFill>
                  <a:srgbClr val="4D4D4D"/>
                </a:solidFill>
                <a:latin typeface="Arial" panose="020B0604020202020204" pitchFamily="34" charset="0"/>
              </a:defRPr>
            </a:lvl3pPr>
            <a:lvl4pPr marL="1600200" indent="-228600">
              <a:spcBef>
                <a:spcPct val="20000"/>
              </a:spcBef>
              <a:buChar char="–"/>
              <a:defRPr sz="1600">
                <a:solidFill>
                  <a:srgbClr val="4D4D4D"/>
                </a:solidFill>
                <a:latin typeface="Arial" panose="020B0604020202020204" pitchFamily="34" charset="0"/>
              </a:defRPr>
            </a:lvl4pPr>
            <a:lvl5pPr marL="2057400" indent="-228600">
              <a:spcBef>
                <a:spcPct val="20000"/>
              </a:spcBef>
              <a:buChar char="»"/>
              <a:defRPr sz="1600">
                <a:solidFill>
                  <a:srgbClr val="4D4D4D"/>
                </a:solidFill>
                <a:latin typeface="Arial" panose="020B0604020202020204" pitchFamily="34" charset="0"/>
              </a:defRPr>
            </a:lvl5pPr>
            <a:lvl6pPr marL="2514600" indent="-228600" fontAlgn="base">
              <a:spcBef>
                <a:spcPct val="20000"/>
              </a:spcBef>
              <a:spcAft>
                <a:spcPct val="0"/>
              </a:spcAft>
              <a:buChar char="»"/>
              <a:defRPr sz="1600">
                <a:solidFill>
                  <a:srgbClr val="4D4D4D"/>
                </a:solidFill>
                <a:latin typeface="Arial" panose="020B0604020202020204" pitchFamily="34" charset="0"/>
              </a:defRPr>
            </a:lvl6pPr>
            <a:lvl7pPr marL="2971800" indent="-228600" fontAlgn="base">
              <a:spcBef>
                <a:spcPct val="20000"/>
              </a:spcBef>
              <a:spcAft>
                <a:spcPct val="0"/>
              </a:spcAft>
              <a:buChar char="»"/>
              <a:defRPr sz="1600">
                <a:solidFill>
                  <a:srgbClr val="4D4D4D"/>
                </a:solidFill>
                <a:latin typeface="Arial" panose="020B0604020202020204" pitchFamily="34" charset="0"/>
              </a:defRPr>
            </a:lvl7pPr>
            <a:lvl8pPr marL="3429000" indent="-228600" fontAlgn="base">
              <a:spcBef>
                <a:spcPct val="20000"/>
              </a:spcBef>
              <a:spcAft>
                <a:spcPct val="0"/>
              </a:spcAft>
              <a:buChar char="»"/>
              <a:defRPr sz="1600">
                <a:solidFill>
                  <a:srgbClr val="4D4D4D"/>
                </a:solidFill>
                <a:latin typeface="Arial" panose="020B0604020202020204" pitchFamily="34" charset="0"/>
              </a:defRPr>
            </a:lvl8pPr>
            <a:lvl9pPr marL="3886200" indent="-228600" fontAlgn="base">
              <a:spcBef>
                <a:spcPct val="20000"/>
              </a:spcBef>
              <a:spcAft>
                <a:spcPct val="0"/>
              </a:spcAft>
              <a:buChar char="»"/>
              <a:defRPr sz="1600">
                <a:solidFill>
                  <a:srgbClr val="4D4D4D"/>
                </a:solidFill>
                <a:latin typeface="Arial" panose="020B0604020202020204" pitchFamily="34" charset="0"/>
              </a:defRPr>
            </a:lvl9pPr>
          </a:lstStyle>
          <a:p>
            <a:pPr>
              <a:lnSpc>
                <a:spcPct val="90000"/>
              </a:lnSpc>
              <a:buFont typeface="Wingdings" panose="05000000000000000000" pitchFamily="2" charset="2"/>
              <a:buNone/>
            </a:pPr>
            <a:r>
              <a:rPr lang="fr-FR" altLang="fr-FR" sz="1600" b="1" dirty="0">
                <a:solidFill>
                  <a:schemeClr val="tx1"/>
                </a:solidFill>
                <a:latin typeface="Helvetica" panose="020B0604020202020204" pitchFamily="34" charset="0"/>
                <a:cs typeface="Helvetica" panose="020B0604020202020204" pitchFamily="34" charset="0"/>
              </a:rPr>
              <a:t>PROMESSE : </a:t>
            </a:r>
          </a:p>
          <a:p>
            <a:pPr>
              <a:lnSpc>
                <a:spcPct val="90000"/>
              </a:lnSpc>
              <a:buNone/>
            </a:pPr>
            <a:r>
              <a:rPr lang="fr-FR" altLang="fr-FR" dirty="0" smtClean="0">
                <a:solidFill>
                  <a:schemeClr val="tx1"/>
                </a:solidFill>
                <a:latin typeface="Helvetica" panose="020B0604020202020204" pitchFamily="34" charset="0"/>
                <a:cs typeface="Helvetica" panose="020B0604020202020204" pitchFamily="34" charset="0"/>
              </a:rPr>
              <a:t>« VENEZ EN VERT </a:t>
            </a:r>
            <a:br>
              <a:rPr lang="fr-FR" altLang="fr-FR" dirty="0" smtClean="0">
                <a:solidFill>
                  <a:schemeClr val="tx1"/>
                </a:solidFill>
                <a:latin typeface="Helvetica" panose="020B0604020202020204" pitchFamily="34" charset="0"/>
                <a:cs typeface="Helvetica" panose="020B0604020202020204" pitchFamily="34" charset="0"/>
              </a:rPr>
            </a:br>
            <a:r>
              <a:rPr lang="fr-FR" altLang="fr-FR" dirty="0" smtClean="0">
                <a:solidFill>
                  <a:schemeClr val="tx1"/>
                </a:solidFill>
                <a:latin typeface="Helvetica" panose="020B0604020202020204" pitchFamily="34" charset="0"/>
                <a:cs typeface="Helvetica" panose="020B0604020202020204" pitchFamily="34" charset="0"/>
              </a:rPr>
              <a:t>ET RECEVEZ UN SACHETS DE CLOCHETTE D’IRLANDE »</a:t>
            </a:r>
            <a:endParaRPr lang="fr-FR" altLang="fr-FR" dirty="0">
              <a:solidFill>
                <a:schemeClr val="tx1"/>
              </a:solidFill>
              <a:latin typeface="Helvetica" panose="020B0604020202020204" pitchFamily="34" charset="0"/>
              <a:cs typeface="Helvetica" panose="020B0604020202020204" pitchFamily="34" charset="0"/>
            </a:endParaRPr>
          </a:p>
          <a:p>
            <a:pPr>
              <a:lnSpc>
                <a:spcPct val="70000"/>
              </a:lnSpc>
              <a:buFont typeface="Wingdings" panose="05000000000000000000" pitchFamily="2" charset="2"/>
              <a:buNone/>
            </a:pPr>
            <a:endParaRPr lang="fr-FR" altLang="fr-FR" dirty="0">
              <a:solidFill>
                <a:schemeClr val="tx1"/>
              </a:solidFill>
              <a:latin typeface="Helvetica" panose="020B0604020202020204" pitchFamily="34" charset="0"/>
              <a:cs typeface="Helvetica" panose="020B0604020202020204" pitchFamily="34" charset="0"/>
            </a:endParaRPr>
          </a:p>
          <a:p>
            <a:pPr>
              <a:lnSpc>
                <a:spcPct val="90000"/>
              </a:lnSpc>
              <a:buNone/>
            </a:pPr>
            <a:r>
              <a:rPr lang="fr-FR" altLang="fr-FR" sz="1800" dirty="0" smtClean="0">
                <a:solidFill>
                  <a:schemeClr val="tx1"/>
                </a:solidFill>
                <a:latin typeface="Helvetica" panose="020B0604020202020204" pitchFamily="34" charset="0"/>
                <a:cs typeface="Helvetica" panose="020B0604020202020204" pitchFamily="34" charset="0"/>
              </a:rPr>
              <a:t>Principe</a:t>
            </a:r>
            <a:r>
              <a:rPr lang="fr-FR" altLang="fr-FR" sz="1800" dirty="0">
                <a:solidFill>
                  <a:schemeClr val="tx1"/>
                </a:solidFill>
                <a:latin typeface="Helvetica" panose="020B0604020202020204" pitchFamily="34" charset="0"/>
                <a:cs typeface="Helvetica" panose="020B0604020202020204" pitchFamily="34" charset="0"/>
              </a:rPr>
              <a:t> : </a:t>
            </a:r>
            <a:r>
              <a:rPr lang="fr-FR" altLang="fr-FR" sz="1800" dirty="0" smtClean="0">
                <a:solidFill>
                  <a:schemeClr val="tx1"/>
                </a:solidFill>
                <a:latin typeface="Helvetica" panose="020B0604020202020204" pitchFamily="34" charset="0"/>
                <a:cs typeface="Helvetica" panose="020B0604020202020204" pitchFamily="34" charset="0"/>
              </a:rPr>
              <a:t>PLV ‘St-Patrick’ en amont de l’</a:t>
            </a:r>
            <a:r>
              <a:rPr lang="fr-FR" altLang="fr-FR" sz="1800" dirty="0" err="1" smtClean="0">
                <a:solidFill>
                  <a:schemeClr val="tx1"/>
                </a:solidFill>
                <a:latin typeface="Helvetica" panose="020B0604020202020204" pitchFamily="34" charset="0"/>
                <a:cs typeface="Helvetica" panose="020B0604020202020204" pitchFamily="34" charset="0"/>
              </a:rPr>
              <a:t>événément</a:t>
            </a:r>
            <a:r>
              <a:rPr lang="fr-FR" altLang="fr-FR" sz="1800" dirty="0" smtClean="0">
                <a:solidFill>
                  <a:schemeClr val="tx1"/>
                </a:solidFill>
                <a:latin typeface="Helvetica" panose="020B0604020202020204" pitchFamily="34" charset="0"/>
                <a:cs typeface="Helvetica" panose="020B0604020202020204" pitchFamily="34" charset="0"/>
              </a:rPr>
              <a:t> pour animer le magasin ; </a:t>
            </a:r>
          </a:p>
          <a:p>
            <a:pPr>
              <a:lnSpc>
                <a:spcPct val="90000"/>
              </a:lnSpc>
              <a:buNone/>
            </a:pPr>
            <a:r>
              <a:rPr lang="fr-FR" altLang="fr-FR" sz="1800" dirty="0" smtClean="0">
                <a:solidFill>
                  <a:schemeClr val="tx1"/>
                </a:solidFill>
                <a:latin typeface="Helvetica" panose="020B0604020202020204" pitchFamily="34" charset="0"/>
                <a:cs typeface="Helvetica" panose="020B0604020202020204" pitchFamily="34" charset="0"/>
              </a:rPr>
              <a:t>Création de mini sachet de Clochette d’Irlande.</a:t>
            </a:r>
          </a:p>
          <a:p>
            <a:pPr>
              <a:lnSpc>
                <a:spcPct val="90000"/>
              </a:lnSpc>
              <a:buNone/>
            </a:pPr>
            <a:endParaRPr lang="fr-FR" altLang="fr-FR" sz="1800" dirty="0">
              <a:solidFill>
                <a:schemeClr val="tx1"/>
              </a:solidFill>
              <a:latin typeface="Helvetica" panose="020B0604020202020204" pitchFamily="34" charset="0"/>
              <a:cs typeface="Helvetica" panose="020B0604020202020204" pitchFamily="34" charset="0"/>
            </a:endParaRPr>
          </a:p>
          <a:p>
            <a:pPr>
              <a:buFont typeface="Wingdings" panose="05000000000000000000" pitchFamily="2" charset="2"/>
              <a:buNone/>
            </a:pPr>
            <a:endParaRPr lang="fr-FR" altLang="fr-FR" sz="1600" b="1" dirty="0">
              <a:solidFill>
                <a:schemeClr val="tx1"/>
              </a:solidFill>
              <a:latin typeface="Helvetica" panose="020B0604020202020204" pitchFamily="34" charset="0"/>
              <a:cs typeface="Helvetica" panose="020B0604020202020204" pitchFamily="34" charset="0"/>
            </a:endParaRPr>
          </a:p>
        </p:txBody>
      </p:sp>
      <p:sp>
        <p:nvSpPr>
          <p:cNvPr id="7" name="Text Box 21"/>
          <p:cNvSpPr txBox="1">
            <a:spLocks noChangeArrowheads="1"/>
          </p:cNvSpPr>
          <p:nvPr/>
        </p:nvSpPr>
        <p:spPr bwMode="auto">
          <a:xfrm>
            <a:off x="5087616" y="1988840"/>
            <a:ext cx="53641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20000"/>
              </a:spcBef>
              <a:buFont typeface="Wingdings" panose="05000000000000000000" pitchFamily="2" charset="2"/>
              <a:buNone/>
            </a:pPr>
            <a:r>
              <a:rPr lang="fr-FR" altLang="fr-FR" sz="2800" dirty="0" smtClean="0">
                <a:latin typeface="Helvetica" panose="020B0604020202020204" pitchFamily="34" charset="0"/>
                <a:cs typeface="Helvetica" panose="020B0604020202020204" pitchFamily="34" charset="0"/>
              </a:rPr>
              <a:t>SAINT-PATRICK </a:t>
            </a:r>
            <a:r>
              <a:rPr lang="fr-FR" altLang="fr-FR" sz="2000" dirty="0" smtClean="0">
                <a:latin typeface="Helvetica" panose="020B0604020202020204" pitchFamily="34" charset="0"/>
                <a:cs typeface="Helvetica" panose="020B0604020202020204" pitchFamily="34" charset="0"/>
              </a:rPr>
              <a:t>(Samedi 17 mars)</a:t>
            </a:r>
            <a:endParaRPr lang="fr-FR" altLang="fr-FR" sz="2000" dirty="0">
              <a:latin typeface="Helvetica" panose="020B0604020202020204" pitchFamily="34" charset="0"/>
              <a:cs typeface="Helvetica" panose="020B0604020202020204" pitchFamily="34" charset="0"/>
            </a:endParaRPr>
          </a:p>
        </p:txBody>
      </p:sp>
      <p:sp>
        <p:nvSpPr>
          <p:cNvPr id="8" name="Ellipse 7"/>
          <p:cNvSpPr/>
          <p:nvPr/>
        </p:nvSpPr>
        <p:spPr>
          <a:xfrm>
            <a:off x="1199456" y="1721770"/>
            <a:ext cx="2808312" cy="129042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smtClean="0"/>
              <a:t>LES EVENEMENTS CALENDAIRES</a:t>
            </a:r>
          </a:p>
        </p:txBody>
      </p:sp>
      <p:sp>
        <p:nvSpPr>
          <p:cNvPr id="9" name="Ellipse 8"/>
          <p:cNvSpPr/>
          <p:nvPr/>
        </p:nvSpPr>
        <p:spPr>
          <a:xfrm>
            <a:off x="1055440" y="1368145"/>
            <a:ext cx="707250" cy="707250"/>
          </a:xfrm>
          <a:prstGeom prst="ellipse">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1</a:t>
            </a:r>
            <a:endParaRPr lang="fr-FR" sz="6000"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43879843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Exemples d’événements </a:t>
            </a:r>
            <a:r>
              <a:rPr lang="fr-FR" dirty="0" err="1"/>
              <a:t>Gamm</a:t>
            </a:r>
            <a:r>
              <a:rPr lang="fr-FR" dirty="0"/>
              <a:t> vert</a:t>
            </a:r>
            <a:endParaRPr lang="fr-FR" dirty="0"/>
          </a:p>
        </p:txBody>
      </p:sp>
      <p:sp>
        <p:nvSpPr>
          <p:cNvPr id="8" name="Rectangle 12"/>
          <p:cNvSpPr>
            <a:spLocks noChangeArrowheads="1"/>
          </p:cNvSpPr>
          <p:nvPr/>
        </p:nvSpPr>
        <p:spPr bwMode="auto">
          <a:xfrm>
            <a:off x="1775792" y="3399541"/>
            <a:ext cx="8280400" cy="172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Wingdings" panose="05000000000000000000" pitchFamily="2" charset="2"/>
              <a:buChar char="§"/>
              <a:defRPr sz="2400">
                <a:solidFill>
                  <a:srgbClr val="4D4D4D"/>
                </a:solidFill>
                <a:latin typeface="Arial" panose="020B0604020202020204" pitchFamily="34" charset="0"/>
              </a:defRPr>
            </a:lvl1pPr>
            <a:lvl2pPr marL="742950" indent="-285750">
              <a:spcBef>
                <a:spcPct val="20000"/>
              </a:spcBef>
              <a:buChar char="–"/>
              <a:defRPr sz="2000">
                <a:solidFill>
                  <a:srgbClr val="4D4D4D"/>
                </a:solidFill>
                <a:latin typeface="Arial" panose="020B0604020202020204" pitchFamily="34" charset="0"/>
              </a:defRPr>
            </a:lvl2pPr>
            <a:lvl3pPr marL="1143000" indent="-228600">
              <a:spcBef>
                <a:spcPct val="20000"/>
              </a:spcBef>
              <a:buChar char="•"/>
              <a:defRPr>
                <a:solidFill>
                  <a:srgbClr val="4D4D4D"/>
                </a:solidFill>
                <a:latin typeface="Arial" panose="020B0604020202020204" pitchFamily="34" charset="0"/>
              </a:defRPr>
            </a:lvl3pPr>
            <a:lvl4pPr marL="1600200" indent="-228600">
              <a:spcBef>
                <a:spcPct val="20000"/>
              </a:spcBef>
              <a:buChar char="–"/>
              <a:defRPr sz="1600">
                <a:solidFill>
                  <a:srgbClr val="4D4D4D"/>
                </a:solidFill>
                <a:latin typeface="Arial" panose="020B0604020202020204" pitchFamily="34" charset="0"/>
              </a:defRPr>
            </a:lvl4pPr>
            <a:lvl5pPr marL="2057400" indent="-228600">
              <a:spcBef>
                <a:spcPct val="20000"/>
              </a:spcBef>
              <a:buChar char="»"/>
              <a:defRPr sz="1600">
                <a:solidFill>
                  <a:srgbClr val="4D4D4D"/>
                </a:solidFill>
                <a:latin typeface="Arial" panose="020B0604020202020204" pitchFamily="34" charset="0"/>
              </a:defRPr>
            </a:lvl5pPr>
            <a:lvl6pPr marL="2514600" indent="-228600" fontAlgn="base">
              <a:spcBef>
                <a:spcPct val="20000"/>
              </a:spcBef>
              <a:spcAft>
                <a:spcPct val="0"/>
              </a:spcAft>
              <a:buChar char="»"/>
              <a:defRPr sz="1600">
                <a:solidFill>
                  <a:srgbClr val="4D4D4D"/>
                </a:solidFill>
                <a:latin typeface="Arial" panose="020B0604020202020204" pitchFamily="34" charset="0"/>
              </a:defRPr>
            </a:lvl6pPr>
            <a:lvl7pPr marL="2971800" indent="-228600" fontAlgn="base">
              <a:spcBef>
                <a:spcPct val="20000"/>
              </a:spcBef>
              <a:spcAft>
                <a:spcPct val="0"/>
              </a:spcAft>
              <a:buChar char="»"/>
              <a:defRPr sz="1600">
                <a:solidFill>
                  <a:srgbClr val="4D4D4D"/>
                </a:solidFill>
                <a:latin typeface="Arial" panose="020B0604020202020204" pitchFamily="34" charset="0"/>
              </a:defRPr>
            </a:lvl7pPr>
            <a:lvl8pPr marL="3429000" indent="-228600" fontAlgn="base">
              <a:spcBef>
                <a:spcPct val="20000"/>
              </a:spcBef>
              <a:spcAft>
                <a:spcPct val="0"/>
              </a:spcAft>
              <a:buChar char="»"/>
              <a:defRPr sz="1600">
                <a:solidFill>
                  <a:srgbClr val="4D4D4D"/>
                </a:solidFill>
                <a:latin typeface="Arial" panose="020B0604020202020204" pitchFamily="34" charset="0"/>
              </a:defRPr>
            </a:lvl8pPr>
            <a:lvl9pPr marL="3886200" indent="-228600" fontAlgn="base">
              <a:spcBef>
                <a:spcPct val="20000"/>
              </a:spcBef>
              <a:spcAft>
                <a:spcPct val="0"/>
              </a:spcAft>
              <a:buChar char="»"/>
              <a:defRPr sz="1600">
                <a:solidFill>
                  <a:srgbClr val="4D4D4D"/>
                </a:solidFill>
                <a:latin typeface="Arial" panose="020B0604020202020204" pitchFamily="34" charset="0"/>
              </a:defRPr>
            </a:lvl9pPr>
          </a:lstStyle>
          <a:p>
            <a:pPr>
              <a:lnSpc>
                <a:spcPct val="90000"/>
              </a:lnSpc>
              <a:buFont typeface="Wingdings" panose="05000000000000000000" pitchFamily="2" charset="2"/>
              <a:buNone/>
            </a:pPr>
            <a:r>
              <a:rPr lang="fr-FR" altLang="fr-FR" sz="1600" b="1" dirty="0">
                <a:solidFill>
                  <a:schemeClr val="tx1"/>
                </a:solidFill>
                <a:latin typeface="Helvetica" panose="020B0604020202020204" pitchFamily="34" charset="0"/>
                <a:cs typeface="Helvetica" panose="020B0604020202020204" pitchFamily="34" charset="0"/>
              </a:rPr>
              <a:t>PROMESSE :</a:t>
            </a:r>
          </a:p>
          <a:p>
            <a:pPr>
              <a:lnSpc>
                <a:spcPct val="90000"/>
              </a:lnSpc>
              <a:buFont typeface="Wingdings" panose="05000000000000000000" pitchFamily="2" charset="2"/>
              <a:buNone/>
            </a:pPr>
            <a:r>
              <a:rPr lang="fr-FR" altLang="fr-FR" dirty="0">
                <a:solidFill>
                  <a:schemeClr val="tx1"/>
                </a:solidFill>
                <a:latin typeface="Helvetica" panose="020B0604020202020204" pitchFamily="34" charset="0"/>
                <a:cs typeface="Helvetica" panose="020B0604020202020204" pitchFamily="34" charset="0"/>
              </a:rPr>
              <a:t>« </a:t>
            </a:r>
            <a:r>
              <a:rPr lang="fr-FR" altLang="fr-FR" dirty="0" smtClean="0">
                <a:solidFill>
                  <a:schemeClr val="tx1"/>
                </a:solidFill>
                <a:latin typeface="Helvetica" panose="020B0604020202020204" pitchFamily="34" charset="0"/>
                <a:cs typeface="Helvetica" panose="020B0604020202020204" pitchFamily="34" charset="0"/>
              </a:rPr>
              <a:t>MA </a:t>
            </a:r>
            <a:r>
              <a:rPr lang="fr-FR" altLang="fr-FR" dirty="0">
                <a:solidFill>
                  <a:schemeClr val="tx1"/>
                </a:solidFill>
                <a:latin typeface="Helvetica" panose="020B0604020202020204" pitchFamily="34" charset="0"/>
                <a:cs typeface="Helvetica" panose="020B0604020202020204" pitchFamily="34" charset="0"/>
              </a:rPr>
              <a:t>PLUS BELLE CHASSE AUX ŒUFS DE PÂQUES »</a:t>
            </a:r>
          </a:p>
          <a:p>
            <a:pPr>
              <a:lnSpc>
                <a:spcPct val="90000"/>
              </a:lnSpc>
              <a:buFont typeface="Wingdings" panose="05000000000000000000" pitchFamily="2" charset="2"/>
              <a:buNone/>
            </a:pPr>
            <a:endParaRPr lang="fr-FR" altLang="fr-FR" sz="1800" dirty="0">
              <a:solidFill>
                <a:schemeClr val="tx1"/>
              </a:solidFill>
              <a:latin typeface="Helvetica" panose="020B0604020202020204" pitchFamily="34" charset="0"/>
              <a:cs typeface="Helvetica" panose="020B0604020202020204" pitchFamily="34" charset="0"/>
            </a:endParaRPr>
          </a:p>
          <a:p>
            <a:pPr>
              <a:lnSpc>
                <a:spcPct val="90000"/>
              </a:lnSpc>
              <a:buFont typeface="Wingdings" panose="05000000000000000000" pitchFamily="2" charset="2"/>
              <a:buNone/>
            </a:pPr>
            <a:r>
              <a:rPr lang="fr-FR" altLang="fr-FR" sz="1800" dirty="0">
                <a:solidFill>
                  <a:schemeClr val="tx1"/>
                </a:solidFill>
                <a:latin typeface="Helvetica" panose="020B0604020202020204" pitchFamily="34" charset="0"/>
                <a:cs typeface="Helvetica" panose="020B0604020202020204" pitchFamily="34" charset="0"/>
              </a:rPr>
              <a:t>PRINCIPE : grande chasse aux œufs dans la pépinière du magasin</a:t>
            </a:r>
          </a:p>
          <a:p>
            <a:pPr>
              <a:lnSpc>
                <a:spcPct val="90000"/>
              </a:lnSpc>
              <a:buFont typeface="Wingdings" panose="05000000000000000000" pitchFamily="2" charset="2"/>
              <a:buNone/>
            </a:pPr>
            <a:r>
              <a:rPr lang="fr-FR" altLang="fr-FR" sz="1800" dirty="0" smtClean="0">
                <a:solidFill>
                  <a:schemeClr val="tx1"/>
                </a:solidFill>
                <a:latin typeface="Helvetica" panose="020B0604020202020204" pitchFamily="34" charset="0"/>
                <a:cs typeface="Helvetica" panose="020B0604020202020204" pitchFamily="34" charset="0"/>
              </a:rPr>
              <a:t>Kit PLV dédié</a:t>
            </a:r>
            <a:endParaRPr lang="fr-FR" altLang="fr-FR" sz="1800" dirty="0">
              <a:solidFill>
                <a:schemeClr val="tx1"/>
              </a:solidFill>
              <a:latin typeface="Helvetica" panose="020B0604020202020204" pitchFamily="34" charset="0"/>
              <a:cs typeface="Helvetica" panose="020B0604020202020204" pitchFamily="34" charset="0"/>
            </a:endParaRPr>
          </a:p>
          <a:p>
            <a:pPr>
              <a:buFont typeface="Wingdings" panose="05000000000000000000" pitchFamily="2" charset="2"/>
              <a:buNone/>
            </a:pPr>
            <a:endParaRPr lang="fr-FR" altLang="fr-FR" sz="1600" b="1" dirty="0">
              <a:solidFill>
                <a:schemeClr val="tx1"/>
              </a:solidFill>
              <a:latin typeface="Helvetica" panose="020B0604020202020204" pitchFamily="34" charset="0"/>
              <a:cs typeface="Helvetica" panose="020B0604020202020204" pitchFamily="34" charset="0"/>
            </a:endParaRPr>
          </a:p>
        </p:txBody>
      </p:sp>
      <p:sp>
        <p:nvSpPr>
          <p:cNvPr id="12" name="Text Box 21"/>
          <p:cNvSpPr txBox="1">
            <a:spLocks noChangeArrowheads="1"/>
          </p:cNvSpPr>
          <p:nvPr/>
        </p:nvSpPr>
        <p:spPr bwMode="auto">
          <a:xfrm>
            <a:off x="5015880" y="2535941"/>
            <a:ext cx="439261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20000"/>
              </a:spcBef>
              <a:buFont typeface="Wingdings" panose="05000000000000000000" pitchFamily="2" charset="2"/>
              <a:buNone/>
            </a:pPr>
            <a:r>
              <a:rPr lang="fr-FR" altLang="fr-FR" sz="2800" dirty="0" smtClean="0">
                <a:latin typeface="Helvetica" panose="020B0604020202020204" pitchFamily="34" charset="0"/>
                <a:cs typeface="Helvetica" panose="020B0604020202020204" pitchFamily="34" charset="0"/>
              </a:rPr>
              <a:t>PÂQUES </a:t>
            </a:r>
            <a:r>
              <a:rPr lang="fr-FR" altLang="fr-FR" sz="2000" dirty="0" smtClean="0">
                <a:latin typeface="Helvetica" panose="020B0604020202020204" pitchFamily="34" charset="0"/>
                <a:cs typeface="Helvetica" panose="020B0604020202020204" pitchFamily="34" charset="0"/>
              </a:rPr>
              <a:t>(</a:t>
            </a:r>
            <a:r>
              <a:rPr lang="fr-FR" altLang="fr-FR" sz="2000" dirty="0">
                <a:latin typeface="Helvetica" panose="020B0604020202020204" pitchFamily="34" charset="0"/>
                <a:cs typeface="Helvetica" panose="020B0604020202020204" pitchFamily="34" charset="0"/>
              </a:rPr>
              <a:t>semaine du 16 avril)</a:t>
            </a:r>
          </a:p>
        </p:txBody>
      </p:sp>
      <p:sp>
        <p:nvSpPr>
          <p:cNvPr id="14" name="Text Box 22"/>
          <p:cNvSpPr txBox="1">
            <a:spLocks noChangeArrowheads="1"/>
          </p:cNvSpPr>
          <p:nvPr/>
        </p:nvSpPr>
        <p:spPr bwMode="auto">
          <a:xfrm rot="21141884">
            <a:off x="6611090" y="2972187"/>
            <a:ext cx="3006725" cy="366713"/>
          </a:xfrm>
          <a:prstGeom prst="rect">
            <a:avLst/>
          </a:prstGeom>
          <a:solidFill>
            <a:schemeClr val="tx1"/>
          </a:solidFill>
          <a:ln>
            <a:noFill/>
          </a:ln>
          <a:effectLst/>
        </p:spPr>
        <p:txBody>
          <a:bodyPr>
            <a:spAutoFit/>
          </a:bodyPr>
          <a:lstStyle/>
          <a:p>
            <a:pPr algn="ctr">
              <a:lnSpc>
                <a:spcPct val="90000"/>
              </a:lnSpc>
              <a:spcBef>
                <a:spcPct val="20000"/>
              </a:spcBef>
              <a:buFont typeface="Wingdings" panose="05000000000000000000" pitchFamily="2" charset="2"/>
              <a:buNone/>
            </a:pPr>
            <a:r>
              <a:rPr lang="fr-FR" altLang="fr-FR" sz="2000" dirty="0">
                <a:solidFill>
                  <a:schemeClr val="bg1"/>
                </a:solidFill>
                <a:latin typeface="Franklin Gothic Medium" panose="020B0603020102020204" pitchFamily="34" charset="0"/>
              </a:rPr>
              <a:t>SPECIAL  ENFANTS</a:t>
            </a:r>
          </a:p>
        </p:txBody>
      </p:sp>
      <p:sp>
        <p:nvSpPr>
          <p:cNvPr id="15" name="Ellipse 14"/>
          <p:cNvSpPr/>
          <p:nvPr/>
        </p:nvSpPr>
        <p:spPr>
          <a:xfrm>
            <a:off x="1199456" y="1721770"/>
            <a:ext cx="2808312" cy="129042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smtClean="0"/>
              <a:t>LES EVENEMENTS CALENDAIRES</a:t>
            </a:r>
          </a:p>
        </p:txBody>
      </p:sp>
      <p:sp>
        <p:nvSpPr>
          <p:cNvPr id="16" name="Ellipse 15"/>
          <p:cNvSpPr/>
          <p:nvPr/>
        </p:nvSpPr>
        <p:spPr>
          <a:xfrm>
            <a:off x="1055440" y="1368145"/>
            <a:ext cx="707250" cy="707250"/>
          </a:xfrm>
          <a:prstGeom prst="ellipse">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1</a:t>
            </a:r>
            <a:endParaRPr lang="fr-FR" sz="6000"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265297511"/>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Exemples d’événements </a:t>
            </a:r>
            <a:r>
              <a:rPr lang="fr-FR" dirty="0" err="1"/>
              <a:t>Gamm</a:t>
            </a:r>
            <a:r>
              <a:rPr lang="fr-FR" dirty="0"/>
              <a:t> vert</a:t>
            </a:r>
            <a:endParaRPr lang="fr-FR" dirty="0"/>
          </a:p>
        </p:txBody>
      </p:sp>
      <p:sp>
        <p:nvSpPr>
          <p:cNvPr id="15" name="Rectangle 12"/>
          <p:cNvSpPr>
            <a:spLocks noChangeArrowheads="1"/>
          </p:cNvSpPr>
          <p:nvPr/>
        </p:nvSpPr>
        <p:spPr bwMode="auto">
          <a:xfrm>
            <a:off x="1992387" y="3574554"/>
            <a:ext cx="8280400" cy="172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Wingdings" panose="05000000000000000000" pitchFamily="2" charset="2"/>
              <a:buChar char="§"/>
              <a:defRPr sz="2400">
                <a:solidFill>
                  <a:srgbClr val="4D4D4D"/>
                </a:solidFill>
                <a:latin typeface="Arial" panose="020B0604020202020204" pitchFamily="34" charset="0"/>
              </a:defRPr>
            </a:lvl1pPr>
            <a:lvl2pPr marL="742950" indent="-285750">
              <a:spcBef>
                <a:spcPct val="20000"/>
              </a:spcBef>
              <a:buChar char="–"/>
              <a:defRPr sz="2000">
                <a:solidFill>
                  <a:srgbClr val="4D4D4D"/>
                </a:solidFill>
                <a:latin typeface="Arial" panose="020B0604020202020204" pitchFamily="34" charset="0"/>
              </a:defRPr>
            </a:lvl2pPr>
            <a:lvl3pPr marL="1143000" indent="-228600">
              <a:spcBef>
                <a:spcPct val="20000"/>
              </a:spcBef>
              <a:buChar char="•"/>
              <a:defRPr>
                <a:solidFill>
                  <a:srgbClr val="4D4D4D"/>
                </a:solidFill>
                <a:latin typeface="Arial" panose="020B0604020202020204" pitchFamily="34" charset="0"/>
              </a:defRPr>
            </a:lvl3pPr>
            <a:lvl4pPr marL="1600200" indent="-228600">
              <a:spcBef>
                <a:spcPct val="20000"/>
              </a:spcBef>
              <a:buChar char="–"/>
              <a:defRPr sz="1600">
                <a:solidFill>
                  <a:srgbClr val="4D4D4D"/>
                </a:solidFill>
                <a:latin typeface="Arial" panose="020B0604020202020204" pitchFamily="34" charset="0"/>
              </a:defRPr>
            </a:lvl4pPr>
            <a:lvl5pPr marL="2057400" indent="-228600">
              <a:spcBef>
                <a:spcPct val="20000"/>
              </a:spcBef>
              <a:buChar char="»"/>
              <a:defRPr sz="1600">
                <a:solidFill>
                  <a:srgbClr val="4D4D4D"/>
                </a:solidFill>
                <a:latin typeface="Arial" panose="020B0604020202020204" pitchFamily="34" charset="0"/>
              </a:defRPr>
            </a:lvl5pPr>
            <a:lvl6pPr marL="2514600" indent="-228600" fontAlgn="base">
              <a:spcBef>
                <a:spcPct val="20000"/>
              </a:spcBef>
              <a:spcAft>
                <a:spcPct val="0"/>
              </a:spcAft>
              <a:buChar char="»"/>
              <a:defRPr sz="1600">
                <a:solidFill>
                  <a:srgbClr val="4D4D4D"/>
                </a:solidFill>
                <a:latin typeface="Arial" panose="020B0604020202020204" pitchFamily="34" charset="0"/>
              </a:defRPr>
            </a:lvl6pPr>
            <a:lvl7pPr marL="2971800" indent="-228600" fontAlgn="base">
              <a:spcBef>
                <a:spcPct val="20000"/>
              </a:spcBef>
              <a:spcAft>
                <a:spcPct val="0"/>
              </a:spcAft>
              <a:buChar char="»"/>
              <a:defRPr sz="1600">
                <a:solidFill>
                  <a:srgbClr val="4D4D4D"/>
                </a:solidFill>
                <a:latin typeface="Arial" panose="020B0604020202020204" pitchFamily="34" charset="0"/>
              </a:defRPr>
            </a:lvl7pPr>
            <a:lvl8pPr marL="3429000" indent="-228600" fontAlgn="base">
              <a:spcBef>
                <a:spcPct val="20000"/>
              </a:spcBef>
              <a:spcAft>
                <a:spcPct val="0"/>
              </a:spcAft>
              <a:buChar char="»"/>
              <a:defRPr sz="1600">
                <a:solidFill>
                  <a:srgbClr val="4D4D4D"/>
                </a:solidFill>
                <a:latin typeface="Arial" panose="020B0604020202020204" pitchFamily="34" charset="0"/>
              </a:defRPr>
            </a:lvl8pPr>
            <a:lvl9pPr marL="3886200" indent="-228600" fontAlgn="base">
              <a:spcBef>
                <a:spcPct val="20000"/>
              </a:spcBef>
              <a:spcAft>
                <a:spcPct val="0"/>
              </a:spcAft>
              <a:buChar char="»"/>
              <a:defRPr sz="1600">
                <a:solidFill>
                  <a:srgbClr val="4D4D4D"/>
                </a:solidFill>
                <a:latin typeface="Arial" panose="020B0604020202020204" pitchFamily="34" charset="0"/>
              </a:defRPr>
            </a:lvl9pPr>
          </a:lstStyle>
          <a:p>
            <a:pPr>
              <a:lnSpc>
                <a:spcPct val="90000"/>
              </a:lnSpc>
              <a:buFont typeface="Wingdings" panose="05000000000000000000" pitchFamily="2" charset="2"/>
              <a:buNone/>
            </a:pPr>
            <a:r>
              <a:rPr lang="fr-FR" altLang="fr-FR" sz="1600" b="1" dirty="0">
                <a:solidFill>
                  <a:schemeClr val="tx1"/>
                </a:solidFill>
                <a:latin typeface="Helvetica" panose="020B0604020202020204" pitchFamily="34" charset="0"/>
                <a:cs typeface="Helvetica" panose="020B0604020202020204" pitchFamily="34" charset="0"/>
              </a:rPr>
              <a:t>PROMESSE : </a:t>
            </a:r>
          </a:p>
          <a:p>
            <a:pPr>
              <a:lnSpc>
                <a:spcPct val="90000"/>
              </a:lnSpc>
              <a:buFont typeface="Wingdings" panose="05000000000000000000" pitchFamily="2" charset="2"/>
              <a:buNone/>
            </a:pPr>
            <a:r>
              <a:rPr lang="fr-FR" altLang="fr-FR" dirty="0">
                <a:solidFill>
                  <a:schemeClr val="tx1"/>
                </a:solidFill>
                <a:latin typeface="Helvetica" panose="020B0604020202020204" pitchFamily="34" charset="0"/>
                <a:cs typeface="Helvetica" panose="020B0604020202020204" pitchFamily="34" charset="0"/>
              </a:rPr>
              <a:t>« </a:t>
            </a:r>
            <a:r>
              <a:rPr lang="fr-FR" altLang="fr-FR" dirty="0" smtClean="0">
                <a:solidFill>
                  <a:schemeClr val="tx1"/>
                </a:solidFill>
                <a:latin typeface="Helvetica" panose="020B0604020202020204" pitchFamily="34" charset="0"/>
                <a:cs typeface="Helvetica" panose="020B0604020202020204" pitchFamily="34" charset="0"/>
              </a:rPr>
              <a:t>LE MEILLEUR GOUT DE MON TERROIR »</a:t>
            </a:r>
            <a:endParaRPr lang="fr-FR" altLang="fr-FR" dirty="0">
              <a:solidFill>
                <a:schemeClr val="tx1"/>
              </a:solidFill>
              <a:latin typeface="Helvetica" panose="020B0604020202020204" pitchFamily="34" charset="0"/>
              <a:cs typeface="Helvetica" panose="020B0604020202020204" pitchFamily="34" charset="0"/>
            </a:endParaRPr>
          </a:p>
          <a:p>
            <a:pPr>
              <a:lnSpc>
                <a:spcPct val="60000"/>
              </a:lnSpc>
              <a:buFont typeface="Wingdings" panose="05000000000000000000" pitchFamily="2" charset="2"/>
              <a:buNone/>
            </a:pPr>
            <a:endParaRPr lang="fr-FR" altLang="fr-FR" sz="1400" dirty="0">
              <a:solidFill>
                <a:schemeClr val="tx1"/>
              </a:solidFill>
              <a:latin typeface="Helvetica" panose="020B0604020202020204" pitchFamily="34" charset="0"/>
              <a:cs typeface="Helvetica" panose="020B0604020202020204" pitchFamily="34" charset="0"/>
            </a:endParaRPr>
          </a:p>
          <a:p>
            <a:pPr marL="0" indent="0">
              <a:lnSpc>
                <a:spcPct val="90000"/>
              </a:lnSpc>
              <a:buFont typeface="Wingdings" panose="05000000000000000000" pitchFamily="2" charset="2"/>
              <a:buNone/>
            </a:pPr>
            <a:r>
              <a:rPr lang="fr-FR" altLang="fr-FR" sz="1800" dirty="0">
                <a:solidFill>
                  <a:schemeClr val="tx1"/>
                </a:solidFill>
                <a:latin typeface="Helvetica" panose="020B0604020202020204" pitchFamily="34" charset="0"/>
                <a:cs typeface="Helvetica" panose="020B0604020202020204" pitchFamily="34" charset="0"/>
              </a:rPr>
              <a:t>PRINCIPE : </a:t>
            </a:r>
            <a:r>
              <a:rPr lang="fr-FR" altLang="fr-FR" sz="1800" dirty="0" smtClean="0">
                <a:solidFill>
                  <a:schemeClr val="tx1"/>
                </a:solidFill>
                <a:latin typeface="Helvetica" panose="020B0604020202020204" pitchFamily="34" charset="0"/>
                <a:cs typeface="Helvetica" panose="020B0604020202020204" pitchFamily="34" charset="0"/>
              </a:rPr>
              <a:t>Dégustez les meilleurs produits de son terroir.</a:t>
            </a:r>
          </a:p>
          <a:p>
            <a:pPr marL="0" indent="0">
              <a:lnSpc>
                <a:spcPct val="90000"/>
              </a:lnSpc>
              <a:buFont typeface="Wingdings" panose="05000000000000000000" pitchFamily="2" charset="2"/>
              <a:buNone/>
            </a:pPr>
            <a:r>
              <a:rPr lang="fr-FR" altLang="fr-FR" sz="1800" dirty="0" smtClean="0">
                <a:solidFill>
                  <a:schemeClr val="tx1"/>
                </a:solidFill>
                <a:latin typeface="Helvetica" panose="020B0604020202020204" pitchFamily="34" charset="0"/>
                <a:cs typeface="Helvetica" panose="020B0604020202020204" pitchFamily="34" charset="0"/>
              </a:rPr>
              <a:t>‘’Blind test ‘Terroir’ ‘’: goutez les yeux fermés les produits de votre terroir, si vous retrouvez tous les produits, repartez avec un panier garni !</a:t>
            </a:r>
          </a:p>
          <a:p>
            <a:pPr marL="0" indent="0">
              <a:lnSpc>
                <a:spcPct val="90000"/>
              </a:lnSpc>
              <a:buFont typeface="Wingdings" panose="05000000000000000000" pitchFamily="2" charset="2"/>
              <a:buNone/>
            </a:pPr>
            <a:endParaRPr lang="fr-FR" altLang="fr-FR" sz="1800" dirty="0">
              <a:solidFill>
                <a:schemeClr val="tx1"/>
              </a:solidFill>
              <a:latin typeface="Helvetica" panose="020B0604020202020204" pitchFamily="34" charset="0"/>
              <a:cs typeface="Helvetica" panose="020B0604020202020204" pitchFamily="34" charset="0"/>
            </a:endParaRPr>
          </a:p>
          <a:p>
            <a:pPr>
              <a:lnSpc>
                <a:spcPct val="90000"/>
              </a:lnSpc>
              <a:buFont typeface="Wingdings" panose="05000000000000000000" pitchFamily="2" charset="2"/>
              <a:buNone/>
            </a:pPr>
            <a:r>
              <a:rPr lang="fr-FR" altLang="fr-FR" sz="1800" dirty="0" smtClean="0">
                <a:solidFill>
                  <a:schemeClr val="tx1"/>
                </a:solidFill>
                <a:latin typeface="Helvetica" panose="020B0604020202020204" pitchFamily="34" charset="0"/>
                <a:cs typeface="Helvetica" panose="020B0604020202020204" pitchFamily="34" charset="0"/>
              </a:rPr>
              <a:t> </a:t>
            </a:r>
            <a:endParaRPr lang="fr-FR" altLang="fr-FR" sz="1800" dirty="0">
              <a:solidFill>
                <a:schemeClr val="tx1"/>
              </a:solidFill>
              <a:latin typeface="Helvetica" panose="020B0604020202020204" pitchFamily="34" charset="0"/>
              <a:cs typeface="Helvetica" panose="020B0604020202020204" pitchFamily="34" charset="0"/>
            </a:endParaRPr>
          </a:p>
          <a:p>
            <a:pPr>
              <a:lnSpc>
                <a:spcPct val="90000"/>
              </a:lnSpc>
              <a:buFont typeface="Wingdings" panose="05000000000000000000" pitchFamily="2" charset="2"/>
              <a:buNone/>
            </a:pPr>
            <a:endParaRPr lang="fr-FR" altLang="fr-FR" sz="1600" b="1" i="1" dirty="0">
              <a:solidFill>
                <a:schemeClr val="tx1"/>
              </a:solidFill>
              <a:latin typeface="Helvetica" panose="020B0604020202020204" pitchFamily="34" charset="0"/>
              <a:cs typeface="Helvetica" panose="020B0604020202020204" pitchFamily="34" charset="0"/>
            </a:endParaRPr>
          </a:p>
          <a:p>
            <a:pPr>
              <a:buFont typeface="Wingdings" panose="05000000000000000000" pitchFamily="2" charset="2"/>
              <a:buNone/>
            </a:pPr>
            <a:endParaRPr lang="fr-FR" altLang="fr-FR" sz="1600" b="1" dirty="0">
              <a:solidFill>
                <a:schemeClr val="tx1"/>
              </a:solidFill>
              <a:latin typeface="Helvetica" panose="020B0604020202020204" pitchFamily="34" charset="0"/>
              <a:cs typeface="Helvetica" panose="020B0604020202020204" pitchFamily="34" charset="0"/>
            </a:endParaRPr>
          </a:p>
        </p:txBody>
      </p:sp>
      <p:sp>
        <p:nvSpPr>
          <p:cNvPr id="16" name="Text Box 21"/>
          <p:cNvSpPr txBox="1">
            <a:spLocks noChangeArrowheads="1"/>
          </p:cNvSpPr>
          <p:nvPr/>
        </p:nvSpPr>
        <p:spPr bwMode="auto">
          <a:xfrm>
            <a:off x="5303912" y="2564904"/>
            <a:ext cx="5113337" cy="1249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20000"/>
              </a:spcBef>
              <a:buFont typeface="Wingdings" panose="05000000000000000000" pitchFamily="2" charset="2"/>
              <a:buNone/>
            </a:pPr>
            <a:r>
              <a:rPr lang="fr-FR" altLang="fr-FR" sz="2800" dirty="0">
                <a:latin typeface="Helvetica" panose="020B0604020202020204" pitchFamily="34" charset="0"/>
                <a:cs typeface="Helvetica" panose="020B0604020202020204" pitchFamily="34" charset="0"/>
              </a:rPr>
              <a:t>LA </a:t>
            </a:r>
            <a:r>
              <a:rPr lang="fr-FR" altLang="fr-FR" sz="2800" dirty="0" smtClean="0">
                <a:latin typeface="Helvetica" panose="020B0604020202020204" pitchFamily="34" charset="0"/>
                <a:cs typeface="Helvetica" panose="020B0604020202020204" pitchFamily="34" charset="0"/>
              </a:rPr>
              <a:t>SEMAINE DU GOUT</a:t>
            </a:r>
            <a:endParaRPr lang="fr-FR" altLang="fr-FR" sz="2800" dirty="0">
              <a:latin typeface="Helvetica" panose="020B0604020202020204" pitchFamily="34" charset="0"/>
              <a:cs typeface="Helvetica" panose="020B0604020202020204" pitchFamily="34" charset="0"/>
            </a:endParaRPr>
          </a:p>
          <a:p>
            <a:pPr>
              <a:lnSpc>
                <a:spcPct val="90000"/>
              </a:lnSpc>
              <a:spcBef>
                <a:spcPct val="20000"/>
              </a:spcBef>
              <a:buFont typeface="Wingdings" panose="05000000000000000000" pitchFamily="2" charset="2"/>
              <a:buNone/>
            </a:pPr>
            <a:r>
              <a:rPr lang="fr-FR" altLang="fr-FR" b="1" dirty="0">
                <a:latin typeface="Helvetica" panose="020B0604020202020204" pitchFamily="34" charset="0"/>
                <a:cs typeface="Helvetica" panose="020B0604020202020204" pitchFamily="34" charset="0"/>
              </a:rPr>
              <a:t>(semaine du 8</a:t>
            </a:r>
            <a:r>
              <a:rPr lang="fr-FR" altLang="fr-FR" b="1" dirty="0" smtClean="0">
                <a:latin typeface="Helvetica" panose="020B0604020202020204" pitchFamily="34" charset="0"/>
                <a:cs typeface="Helvetica" panose="020B0604020202020204" pitchFamily="34" charset="0"/>
              </a:rPr>
              <a:t> </a:t>
            </a:r>
            <a:r>
              <a:rPr lang="fr-FR" altLang="fr-FR" b="1" dirty="0">
                <a:latin typeface="Helvetica" panose="020B0604020202020204" pitchFamily="34" charset="0"/>
                <a:cs typeface="Helvetica" panose="020B0604020202020204" pitchFamily="34" charset="0"/>
              </a:rPr>
              <a:t>octobre)</a:t>
            </a:r>
          </a:p>
          <a:p>
            <a:pPr>
              <a:lnSpc>
                <a:spcPct val="90000"/>
              </a:lnSpc>
              <a:spcBef>
                <a:spcPct val="20000"/>
              </a:spcBef>
              <a:buFont typeface="Wingdings" panose="05000000000000000000" pitchFamily="2" charset="2"/>
              <a:buNone/>
            </a:pPr>
            <a:endParaRPr lang="fr-FR" altLang="fr-FR" sz="2800" b="1" dirty="0">
              <a:latin typeface="Helvetica" panose="020B0604020202020204" pitchFamily="34" charset="0"/>
              <a:cs typeface="Helvetica" panose="020B0604020202020204" pitchFamily="34" charset="0"/>
            </a:endParaRPr>
          </a:p>
        </p:txBody>
      </p:sp>
      <p:sp>
        <p:nvSpPr>
          <p:cNvPr id="17" name="Ellipse 16"/>
          <p:cNvSpPr/>
          <p:nvPr/>
        </p:nvSpPr>
        <p:spPr>
          <a:xfrm>
            <a:off x="1199456" y="1721770"/>
            <a:ext cx="2808312" cy="129042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smtClean="0"/>
              <a:t>LES EVENEMENTS CALENDAIRES</a:t>
            </a:r>
          </a:p>
        </p:txBody>
      </p:sp>
      <p:sp>
        <p:nvSpPr>
          <p:cNvPr id="18" name="Ellipse 17"/>
          <p:cNvSpPr/>
          <p:nvPr/>
        </p:nvSpPr>
        <p:spPr>
          <a:xfrm>
            <a:off x="1055440" y="1368145"/>
            <a:ext cx="707250" cy="707250"/>
          </a:xfrm>
          <a:prstGeom prst="ellipse">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1</a:t>
            </a:r>
            <a:endParaRPr lang="fr-FR" sz="6000"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6885565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Exemples d’événements </a:t>
            </a:r>
            <a:r>
              <a:rPr lang="fr-FR" dirty="0" err="1"/>
              <a:t>Gamm</a:t>
            </a:r>
            <a:r>
              <a:rPr lang="fr-FR" dirty="0"/>
              <a:t> vert</a:t>
            </a:r>
            <a:endParaRPr lang="fr-FR" dirty="0"/>
          </a:p>
        </p:txBody>
      </p:sp>
      <p:sp>
        <p:nvSpPr>
          <p:cNvPr id="15" name="Rectangle 12"/>
          <p:cNvSpPr>
            <a:spLocks noChangeArrowheads="1"/>
          </p:cNvSpPr>
          <p:nvPr/>
        </p:nvSpPr>
        <p:spPr bwMode="auto">
          <a:xfrm>
            <a:off x="1992387" y="3574554"/>
            <a:ext cx="8280400" cy="172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Wingdings" panose="05000000000000000000" pitchFamily="2" charset="2"/>
              <a:buChar char="§"/>
              <a:defRPr sz="2400">
                <a:solidFill>
                  <a:srgbClr val="4D4D4D"/>
                </a:solidFill>
                <a:latin typeface="Arial" panose="020B0604020202020204" pitchFamily="34" charset="0"/>
              </a:defRPr>
            </a:lvl1pPr>
            <a:lvl2pPr marL="742950" indent="-285750">
              <a:spcBef>
                <a:spcPct val="20000"/>
              </a:spcBef>
              <a:buChar char="–"/>
              <a:defRPr sz="2000">
                <a:solidFill>
                  <a:srgbClr val="4D4D4D"/>
                </a:solidFill>
                <a:latin typeface="Arial" panose="020B0604020202020204" pitchFamily="34" charset="0"/>
              </a:defRPr>
            </a:lvl2pPr>
            <a:lvl3pPr marL="1143000" indent="-228600">
              <a:spcBef>
                <a:spcPct val="20000"/>
              </a:spcBef>
              <a:buChar char="•"/>
              <a:defRPr>
                <a:solidFill>
                  <a:srgbClr val="4D4D4D"/>
                </a:solidFill>
                <a:latin typeface="Arial" panose="020B0604020202020204" pitchFamily="34" charset="0"/>
              </a:defRPr>
            </a:lvl3pPr>
            <a:lvl4pPr marL="1600200" indent="-228600">
              <a:spcBef>
                <a:spcPct val="20000"/>
              </a:spcBef>
              <a:buChar char="–"/>
              <a:defRPr sz="1600">
                <a:solidFill>
                  <a:srgbClr val="4D4D4D"/>
                </a:solidFill>
                <a:latin typeface="Arial" panose="020B0604020202020204" pitchFamily="34" charset="0"/>
              </a:defRPr>
            </a:lvl4pPr>
            <a:lvl5pPr marL="2057400" indent="-228600">
              <a:spcBef>
                <a:spcPct val="20000"/>
              </a:spcBef>
              <a:buChar char="»"/>
              <a:defRPr sz="1600">
                <a:solidFill>
                  <a:srgbClr val="4D4D4D"/>
                </a:solidFill>
                <a:latin typeface="Arial" panose="020B0604020202020204" pitchFamily="34" charset="0"/>
              </a:defRPr>
            </a:lvl5pPr>
            <a:lvl6pPr marL="2514600" indent="-228600" fontAlgn="base">
              <a:spcBef>
                <a:spcPct val="20000"/>
              </a:spcBef>
              <a:spcAft>
                <a:spcPct val="0"/>
              </a:spcAft>
              <a:buChar char="»"/>
              <a:defRPr sz="1600">
                <a:solidFill>
                  <a:srgbClr val="4D4D4D"/>
                </a:solidFill>
                <a:latin typeface="Arial" panose="020B0604020202020204" pitchFamily="34" charset="0"/>
              </a:defRPr>
            </a:lvl6pPr>
            <a:lvl7pPr marL="2971800" indent="-228600" fontAlgn="base">
              <a:spcBef>
                <a:spcPct val="20000"/>
              </a:spcBef>
              <a:spcAft>
                <a:spcPct val="0"/>
              </a:spcAft>
              <a:buChar char="»"/>
              <a:defRPr sz="1600">
                <a:solidFill>
                  <a:srgbClr val="4D4D4D"/>
                </a:solidFill>
                <a:latin typeface="Arial" panose="020B0604020202020204" pitchFamily="34" charset="0"/>
              </a:defRPr>
            </a:lvl7pPr>
            <a:lvl8pPr marL="3429000" indent="-228600" fontAlgn="base">
              <a:spcBef>
                <a:spcPct val="20000"/>
              </a:spcBef>
              <a:spcAft>
                <a:spcPct val="0"/>
              </a:spcAft>
              <a:buChar char="»"/>
              <a:defRPr sz="1600">
                <a:solidFill>
                  <a:srgbClr val="4D4D4D"/>
                </a:solidFill>
                <a:latin typeface="Arial" panose="020B0604020202020204" pitchFamily="34" charset="0"/>
              </a:defRPr>
            </a:lvl8pPr>
            <a:lvl9pPr marL="3886200" indent="-228600" fontAlgn="base">
              <a:spcBef>
                <a:spcPct val="20000"/>
              </a:spcBef>
              <a:spcAft>
                <a:spcPct val="0"/>
              </a:spcAft>
              <a:buChar char="»"/>
              <a:defRPr sz="1600">
                <a:solidFill>
                  <a:srgbClr val="4D4D4D"/>
                </a:solidFill>
                <a:latin typeface="Arial" panose="020B0604020202020204" pitchFamily="34" charset="0"/>
              </a:defRPr>
            </a:lvl9pPr>
          </a:lstStyle>
          <a:p>
            <a:pPr>
              <a:lnSpc>
                <a:spcPct val="90000"/>
              </a:lnSpc>
              <a:buFont typeface="Wingdings" panose="05000000000000000000" pitchFamily="2" charset="2"/>
              <a:buNone/>
            </a:pPr>
            <a:r>
              <a:rPr lang="fr-FR" altLang="fr-FR" sz="1600" b="1" dirty="0">
                <a:solidFill>
                  <a:schemeClr val="tx1"/>
                </a:solidFill>
                <a:latin typeface="Helvetica" panose="020B0604020202020204" pitchFamily="34" charset="0"/>
                <a:cs typeface="Helvetica" panose="020B0604020202020204" pitchFamily="34" charset="0"/>
              </a:rPr>
              <a:t>PROMESSE : </a:t>
            </a:r>
          </a:p>
          <a:p>
            <a:pPr>
              <a:lnSpc>
                <a:spcPct val="90000"/>
              </a:lnSpc>
              <a:buFont typeface="Wingdings" panose="05000000000000000000" pitchFamily="2" charset="2"/>
              <a:buNone/>
            </a:pPr>
            <a:r>
              <a:rPr lang="fr-FR" altLang="fr-FR" dirty="0">
                <a:solidFill>
                  <a:schemeClr val="tx1"/>
                </a:solidFill>
                <a:latin typeface="Helvetica" panose="020B0604020202020204" pitchFamily="34" charset="0"/>
                <a:cs typeface="Helvetica" panose="020B0604020202020204" pitchFamily="34" charset="0"/>
              </a:rPr>
              <a:t>« </a:t>
            </a:r>
            <a:r>
              <a:rPr lang="fr-FR" altLang="fr-FR" dirty="0" smtClean="0">
                <a:solidFill>
                  <a:schemeClr val="tx1"/>
                </a:solidFill>
                <a:latin typeface="Helvetica" panose="020B0604020202020204" pitchFamily="34" charset="0"/>
                <a:cs typeface="Helvetica" panose="020B0604020202020204" pitchFamily="34" charset="0"/>
              </a:rPr>
              <a:t>PLUS </a:t>
            </a:r>
            <a:r>
              <a:rPr lang="fr-FR" altLang="fr-FR" dirty="0">
                <a:solidFill>
                  <a:schemeClr val="tx1"/>
                </a:solidFill>
                <a:latin typeface="Helvetica" panose="020B0604020202020204" pitchFamily="34" charset="0"/>
                <a:cs typeface="Helvetica" panose="020B0604020202020204" pitchFamily="34" charset="0"/>
              </a:rPr>
              <a:t>BEAU MON JARDIN !»</a:t>
            </a:r>
          </a:p>
          <a:p>
            <a:pPr>
              <a:lnSpc>
                <a:spcPct val="60000"/>
              </a:lnSpc>
              <a:buFont typeface="Wingdings" panose="05000000000000000000" pitchFamily="2" charset="2"/>
              <a:buNone/>
            </a:pPr>
            <a:endParaRPr lang="fr-FR" altLang="fr-FR" sz="1400" dirty="0">
              <a:solidFill>
                <a:schemeClr val="tx1"/>
              </a:solidFill>
              <a:latin typeface="Helvetica" panose="020B0604020202020204" pitchFamily="34" charset="0"/>
              <a:cs typeface="Helvetica" panose="020B0604020202020204" pitchFamily="34" charset="0"/>
            </a:endParaRPr>
          </a:p>
          <a:p>
            <a:pPr marL="0" indent="0">
              <a:lnSpc>
                <a:spcPct val="90000"/>
              </a:lnSpc>
              <a:buFont typeface="Wingdings" panose="05000000000000000000" pitchFamily="2" charset="2"/>
              <a:buNone/>
            </a:pPr>
            <a:r>
              <a:rPr lang="fr-FR" altLang="fr-FR" sz="1800" dirty="0">
                <a:solidFill>
                  <a:schemeClr val="tx1"/>
                </a:solidFill>
                <a:latin typeface="Helvetica" panose="020B0604020202020204" pitchFamily="34" charset="0"/>
                <a:cs typeface="Helvetica" panose="020B0604020202020204" pitchFamily="34" charset="0"/>
              </a:rPr>
              <a:t>PRINCIPE : </a:t>
            </a:r>
            <a:r>
              <a:rPr lang="fr-FR" altLang="fr-FR" sz="1800" dirty="0" smtClean="0">
                <a:solidFill>
                  <a:schemeClr val="tx1"/>
                </a:solidFill>
                <a:latin typeface="Helvetica" panose="020B0604020202020204" pitchFamily="34" charset="0"/>
                <a:cs typeface="Helvetica" panose="020B0604020202020204" pitchFamily="34" charset="0"/>
              </a:rPr>
              <a:t>Venez en magasin avec une photo d’une de vos réalisation accrochez la sur notre mur des réalisations et vous recevez un cadeau </a:t>
            </a:r>
            <a:br>
              <a:rPr lang="fr-FR" altLang="fr-FR" sz="1800" dirty="0" smtClean="0">
                <a:solidFill>
                  <a:schemeClr val="tx1"/>
                </a:solidFill>
                <a:latin typeface="Helvetica" panose="020B0604020202020204" pitchFamily="34" charset="0"/>
                <a:cs typeface="Helvetica" panose="020B0604020202020204" pitchFamily="34" charset="0"/>
              </a:rPr>
            </a:br>
            <a:r>
              <a:rPr lang="fr-FR" altLang="fr-FR" sz="1800" dirty="0" smtClean="0">
                <a:solidFill>
                  <a:schemeClr val="tx1"/>
                </a:solidFill>
                <a:latin typeface="Helvetica" panose="020B0604020202020204" pitchFamily="34" charset="0"/>
                <a:cs typeface="Helvetica" panose="020B0604020202020204" pitchFamily="34" charset="0"/>
              </a:rPr>
              <a:t>+ tirage au sort pour gagner 1 an de produits </a:t>
            </a:r>
            <a:r>
              <a:rPr lang="fr-FR" altLang="fr-FR" sz="1800" dirty="0" err="1" smtClean="0">
                <a:solidFill>
                  <a:schemeClr val="tx1"/>
                </a:solidFill>
                <a:latin typeface="Helvetica" panose="020B0604020202020204" pitchFamily="34" charset="0"/>
                <a:cs typeface="Helvetica" panose="020B0604020202020204" pitchFamily="34" charset="0"/>
              </a:rPr>
              <a:t>Gamm</a:t>
            </a:r>
            <a:r>
              <a:rPr lang="fr-FR" altLang="fr-FR" sz="1800" dirty="0" smtClean="0">
                <a:solidFill>
                  <a:schemeClr val="tx1"/>
                </a:solidFill>
                <a:latin typeface="Helvetica" panose="020B0604020202020204" pitchFamily="34" charset="0"/>
                <a:cs typeface="Helvetica" panose="020B0604020202020204" pitchFamily="34" charset="0"/>
              </a:rPr>
              <a:t> Vert</a:t>
            </a:r>
            <a:endParaRPr lang="fr-FR" altLang="fr-FR" sz="1800" dirty="0">
              <a:solidFill>
                <a:schemeClr val="tx1"/>
              </a:solidFill>
              <a:latin typeface="Helvetica" panose="020B0604020202020204" pitchFamily="34" charset="0"/>
              <a:cs typeface="Helvetica" panose="020B0604020202020204" pitchFamily="34" charset="0"/>
            </a:endParaRPr>
          </a:p>
          <a:p>
            <a:pPr>
              <a:lnSpc>
                <a:spcPct val="90000"/>
              </a:lnSpc>
              <a:buFont typeface="Wingdings" panose="05000000000000000000" pitchFamily="2" charset="2"/>
              <a:buNone/>
            </a:pPr>
            <a:r>
              <a:rPr lang="fr-FR" altLang="fr-FR" sz="1800" dirty="0" smtClean="0">
                <a:solidFill>
                  <a:schemeClr val="tx1"/>
                </a:solidFill>
                <a:latin typeface="Helvetica" panose="020B0604020202020204" pitchFamily="34" charset="0"/>
                <a:cs typeface="Helvetica" panose="020B0604020202020204" pitchFamily="34" charset="0"/>
              </a:rPr>
              <a:t> </a:t>
            </a:r>
            <a:endParaRPr lang="fr-FR" altLang="fr-FR" sz="1800" dirty="0">
              <a:solidFill>
                <a:schemeClr val="tx1"/>
              </a:solidFill>
              <a:latin typeface="Helvetica" panose="020B0604020202020204" pitchFamily="34" charset="0"/>
              <a:cs typeface="Helvetica" panose="020B0604020202020204" pitchFamily="34" charset="0"/>
            </a:endParaRPr>
          </a:p>
          <a:p>
            <a:pPr>
              <a:lnSpc>
                <a:spcPct val="90000"/>
              </a:lnSpc>
              <a:buFont typeface="Wingdings" panose="05000000000000000000" pitchFamily="2" charset="2"/>
              <a:buNone/>
            </a:pPr>
            <a:endParaRPr lang="fr-FR" altLang="fr-FR" sz="1600" b="1" i="1" dirty="0">
              <a:solidFill>
                <a:schemeClr val="tx1"/>
              </a:solidFill>
              <a:latin typeface="Helvetica" panose="020B0604020202020204" pitchFamily="34" charset="0"/>
              <a:cs typeface="Helvetica" panose="020B0604020202020204" pitchFamily="34" charset="0"/>
            </a:endParaRPr>
          </a:p>
          <a:p>
            <a:pPr>
              <a:buFont typeface="Wingdings" panose="05000000000000000000" pitchFamily="2" charset="2"/>
              <a:buNone/>
            </a:pPr>
            <a:endParaRPr lang="fr-FR" altLang="fr-FR" sz="1600" b="1" dirty="0">
              <a:solidFill>
                <a:schemeClr val="tx1"/>
              </a:solidFill>
              <a:latin typeface="Helvetica" panose="020B0604020202020204" pitchFamily="34" charset="0"/>
              <a:cs typeface="Helvetica" panose="020B0604020202020204" pitchFamily="34" charset="0"/>
            </a:endParaRPr>
          </a:p>
        </p:txBody>
      </p:sp>
      <p:sp>
        <p:nvSpPr>
          <p:cNvPr id="16" name="Text Box 21"/>
          <p:cNvSpPr txBox="1">
            <a:spLocks noChangeArrowheads="1"/>
          </p:cNvSpPr>
          <p:nvPr/>
        </p:nvSpPr>
        <p:spPr bwMode="auto">
          <a:xfrm>
            <a:off x="5303912" y="2564904"/>
            <a:ext cx="5113337" cy="1249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20000"/>
              </a:spcBef>
              <a:buFont typeface="Wingdings" panose="05000000000000000000" pitchFamily="2" charset="2"/>
              <a:buNone/>
            </a:pPr>
            <a:r>
              <a:rPr lang="fr-FR" altLang="fr-FR" sz="2800" dirty="0">
                <a:latin typeface="Helvetica" panose="020B0604020202020204" pitchFamily="34" charset="0"/>
                <a:cs typeface="Helvetica" panose="020B0604020202020204" pitchFamily="34" charset="0"/>
              </a:rPr>
              <a:t>LA SAINTE FLEUR</a:t>
            </a:r>
          </a:p>
          <a:p>
            <a:pPr>
              <a:lnSpc>
                <a:spcPct val="90000"/>
              </a:lnSpc>
              <a:spcBef>
                <a:spcPct val="20000"/>
              </a:spcBef>
              <a:buFont typeface="Wingdings" panose="05000000000000000000" pitchFamily="2" charset="2"/>
              <a:buNone/>
            </a:pPr>
            <a:r>
              <a:rPr lang="fr-FR" altLang="fr-FR" b="1" dirty="0">
                <a:latin typeface="Helvetica" panose="020B0604020202020204" pitchFamily="34" charset="0"/>
                <a:cs typeface="Helvetica" panose="020B0604020202020204" pitchFamily="34" charset="0"/>
              </a:rPr>
              <a:t>(semaine du 05 octobre)</a:t>
            </a:r>
          </a:p>
          <a:p>
            <a:pPr>
              <a:lnSpc>
                <a:spcPct val="90000"/>
              </a:lnSpc>
              <a:spcBef>
                <a:spcPct val="20000"/>
              </a:spcBef>
              <a:buFont typeface="Wingdings" panose="05000000000000000000" pitchFamily="2" charset="2"/>
              <a:buNone/>
            </a:pPr>
            <a:endParaRPr lang="fr-FR" altLang="fr-FR" sz="2800" b="1" dirty="0">
              <a:latin typeface="Helvetica" panose="020B0604020202020204" pitchFamily="34" charset="0"/>
              <a:cs typeface="Helvetica" panose="020B0604020202020204" pitchFamily="34" charset="0"/>
            </a:endParaRPr>
          </a:p>
        </p:txBody>
      </p:sp>
      <p:sp>
        <p:nvSpPr>
          <p:cNvPr id="17" name="Ellipse 16"/>
          <p:cNvSpPr/>
          <p:nvPr/>
        </p:nvSpPr>
        <p:spPr>
          <a:xfrm>
            <a:off x="1199456" y="1721770"/>
            <a:ext cx="2808312" cy="129042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smtClean="0"/>
              <a:t>LES EVENEMENTS CALENDAIRES</a:t>
            </a:r>
          </a:p>
        </p:txBody>
      </p:sp>
      <p:sp>
        <p:nvSpPr>
          <p:cNvPr id="18" name="Ellipse 17"/>
          <p:cNvSpPr/>
          <p:nvPr/>
        </p:nvSpPr>
        <p:spPr>
          <a:xfrm>
            <a:off x="1055440" y="1368145"/>
            <a:ext cx="707250" cy="707250"/>
          </a:xfrm>
          <a:prstGeom prst="ellipse">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1</a:t>
            </a:r>
            <a:endParaRPr lang="fr-FR" sz="6000"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14938077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Activations Booster </a:t>
            </a:r>
            <a:r>
              <a:rPr lang="fr-FR" dirty="0" err="1" smtClean="0"/>
              <a:t>Gamm</a:t>
            </a:r>
            <a:r>
              <a:rPr lang="fr-FR" dirty="0" smtClean="0"/>
              <a:t> vert</a:t>
            </a:r>
            <a:endParaRPr lang="fr-FR" dirty="0"/>
          </a:p>
        </p:txBody>
      </p:sp>
      <p:sp>
        <p:nvSpPr>
          <p:cNvPr id="12" name="Rectangle 11"/>
          <p:cNvSpPr/>
          <p:nvPr/>
        </p:nvSpPr>
        <p:spPr>
          <a:xfrm>
            <a:off x="911424" y="3546337"/>
            <a:ext cx="10670976" cy="2246769"/>
          </a:xfrm>
          <a:prstGeom prst="rect">
            <a:avLst/>
          </a:prstGeom>
        </p:spPr>
        <p:txBody>
          <a:bodyPr wrap="square">
            <a:spAutoFit/>
          </a:bodyPr>
          <a:lstStyle/>
          <a:p>
            <a:pPr>
              <a:defRPr/>
            </a:pPr>
            <a:r>
              <a:rPr lang="fr-FR" sz="2000" b="1" dirty="0">
                <a:latin typeface="Helvetica" panose="020B0604020202020204" pitchFamily="34" charset="0"/>
                <a:ea typeface="MS PGothic" pitchFamily="34" charset="-128"/>
                <a:cs typeface="Helvetica" panose="020B0604020202020204" pitchFamily="34" charset="0"/>
              </a:rPr>
              <a:t>Objectif :  renforcer l’implication et la responsabilité locale</a:t>
            </a:r>
          </a:p>
          <a:p>
            <a:pPr>
              <a:buFont typeface="Arial" charset="0"/>
              <a:buNone/>
              <a:defRPr/>
            </a:pPr>
            <a:endParaRPr lang="fr-FR" sz="2000" dirty="0">
              <a:latin typeface="Helvetica" panose="020B0604020202020204" pitchFamily="34" charset="0"/>
              <a:ea typeface="MS PGothic" pitchFamily="34" charset="-128"/>
              <a:cs typeface="Helvetica" panose="020B0604020202020204" pitchFamily="34" charset="0"/>
            </a:endParaRPr>
          </a:p>
          <a:p>
            <a:pPr>
              <a:buFont typeface="Arial" charset="0"/>
              <a:buNone/>
              <a:defRPr/>
            </a:pPr>
            <a:r>
              <a:rPr lang="fr-FR" sz="2000" dirty="0">
                <a:latin typeface="Helvetica" panose="020B0604020202020204" pitchFamily="34" charset="0"/>
                <a:ea typeface="MS PGothic" pitchFamily="34" charset="-128"/>
                <a:cs typeface="Helvetica" panose="020B0604020202020204" pitchFamily="34" charset="0"/>
              </a:rPr>
              <a:t>Donner aux </a:t>
            </a:r>
            <a:r>
              <a:rPr lang="fr-FR" sz="2000" dirty="0" smtClean="0">
                <a:latin typeface="Helvetica" panose="020B0604020202020204" pitchFamily="34" charset="0"/>
                <a:ea typeface="MS PGothic" pitchFamily="34" charset="-128"/>
                <a:cs typeface="Helvetica" panose="020B0604020202020204" pitchFamily="34" charset="0"/>
              </a:rPr>
              <a:t>franchisés des </a:t>
            </a:r>
            <a:r>
              <a:rPr lang="fr-FR" sz="2000" dirty="0">
                <a:latin typeface="Helvetica" panose="020B0604020202020204" pitchFamily="34" charset="0"/>
                <a:ea typeface="MS PGothic" pitchFamily="34" charset="-128"/>
                <a:cs typeface="Helvetica" panose="020B0604020202020204" pitchFamily="34" charset="0"/>
              </a:rPr>
              <a:t>leviers activateurs de trafic répondant à des problématiques locales et s’intégrant dans le PAC.</a:t>
            </a:r>
          </a:p>
          <a:p>
            <a:pPr>
              <a:buFont typeface="Arial" charset="0"/>
              <a:buNone/>
              <a:defRPr/>
            </a:pPr>
            <a:r>
              <a:rPr lang="fr-FR" sz="2000" dirty="0" smtClean="0">
                <a:latin typeface="Helvetica" panose="020B0604020202020204" pitchFamily="34" charset="0"/>
                <a:ea typeface="MS PGothic" pitchFamily="34" charset="-128"/>
                <a:cs typeface="Helvetica" panose="020B0604020202020204" pitchFamily="34" charset="0"/>
              </a:rPr>
              <a:t>&gt; </a:t>
            </a:r>
            <a:r>
              <a:rPr lang="fr-FR" sz="2000" dirty="0">
                <a:latin typeface="Helvetica" panose="020B0604020202020204" pitchFamily="34" charset="0"/>
                <a:ea typeface="MS PGothic" pitchFamily="34" charset="-128"/>
                <a:cs typeface="Helvetica" panose="020B0604020202020204" pitchFamily="34" charset="0"/>
              </a:rPr>
              <a:t>Un outil commun (Classeur </a:t>
            </a:r>
            <a:r>
              <a:rPr lang="fr-FR" sz="2000" dirty="0" err="1">
                <a:latin typeface="Helvetica" panose="020B0604020202020204" pitchFamily="34" charset="0"/>
                <a:ea typeface="MS PGothic" pitchFamily="34" charset="-128"/>
                <a:cs typeface="Helvetica" panose="020B0604020202020204" pitchFamily="34" charset="0"/>
              </a:rPr>
              <a:t>Toolbox</a:t>
            </a:r>
            <a:r>
              <a:rPr lang="fr-FR" sz="2000" dirty="0">
                <a:latin typeface="Helvetica" panose="020B0604020202020204" pitchFamily="34" charset="0"/>
                <a:ea typeface="MS PGothic" pitchFamily="34" charset="-128"/>
                <a:cs typeface="Helvetica" panose="020B0604020202020204" pitchFamily="34" charset="0"/>
              </a:rPr>
              <a:t>) intégrant un catalogue de 4 à 5 opérations à activer</a:t>
            </a:r>
          </a:p>
          <a:p>
            <a:pPr>
              <a:buFont typeface="Arial" charset="0"/>
              <a:buNone/>
              <a:defRPr/>
            </a:pPr>
            <a:r>
              <a:rPr lang="fr-FR" sz="2000" dirty="0">
                <a:latin typeface="Helvetica" panose="020B0604020202020204" pitchFamily="34" charset="0"/>
                <a:ea typeface="MS PGothic" pitchFamily="34" charset="-128"/>
                <a:cs typeface="Helvetica" panose="020B0604020202020204" pitchFamily="34" charset="0"/>
              </a:rPr>
              <a:t>&gt; Des leviers de communication locales identifiés (Cinéma, Affichage de proximité, Street Marketing…) et proposés aux magasins (à sélectionner en fonction de leur problématique)</a:t>
            </a:r>
          </a:p>
        </p:txBody>
      </p:sp>
      <p:sp>
        <p:nvSpPr>
          <p:cNvPr id="13" name="Rectangle 12"/>
          <p:cNvSpPr/>
          <p:nvPr/>
        </p:nvSpPr>
        <p:spPr>
          <a:xfrm>
            <a:off x="4727848" y="1766816"/>
            <a:ext cx="4542984" cy="1200329"/>
          </a:xfrm>
          <a:prstGeom prst="rect">
            <a:avLst/>
          </a:prstGeom>
        </p:spPr>
        <p:txBody>
          <a:bodyPr wrap="square">
            <a:spAutoFit/>
          </a:bodyPr>
          <a:lstStyle/>
          <a:p>
            <a:pPr>
              <a:spcBef>
                <a:spcPct val="20000"/>
              </a:spcBef>
              <a:defRPr/>
            </a:pPr>
            <a:r>
              <a:rPr lang="fr-FR" dirty="0" smtClean="0">
                <a:latin typeface="Helvetica" panose="020B0604020202020204" pitchFamily="34" charset="0"/>
                <a:ea typeface="MS PGothic" pitchFamily="34" charset="-128"/>
                <a:cs typeface="Helvetica" panose="020B0604020202020204" pitchFamily="34" charset="0"/>
                <a:sym typeface="Wingdings" panose="05000000000000000000" pitchFamily="2" charset="2"/>
              </a:rPr>
              <a:t> </a:t>
            </a:r>
            <a:r>
              <a:rPr lang="fr-FR" dirty="0" smtClean="0">
                <a:latin typeface="Helvetica" panose="020B0604020202020204" pitchFamily="34" charset="0"/>
                <a:ea typeface="MS PGothic" pitchFamily="34" charset="-128"/>
                <a:cs typeface="Helvetica" panose="020B0604020202020204" pitchFamily="34" charset="0"/>
              </a:rPr>
              <a:t>C</a:t>
            </a:r>
            <a:r>
              <a:rPr lang="fr-FR" dirty="0" smtClean="0">
                <a:latin typeface="Helvetica" panose="020B0604020202020204" pitchFamily="34" charset="0"/>
                <a:ea typeface="MS PGothic" pitchFamily="34" charset="-128"/>
                <a:cs typeface="Helvetica" panose="020B0604020202020204" pitchFamily="34" charset="0"/>
              </a:rPr>
              <a:t>réation d’une </a:t>
            </a:r>
            <a:r>
              <a:rPr lang="fr-FR" dirty="0" err="1" smtClean="0">
                <a:latin typeface="Helvetica" panose="020B0604020202020204" pitchFamily="34" charset="0"/>
                <a:ea typeface="MS PGothic" pitchFamily="34" charset="-128"/>
                <a:cs typeface="Helvetica" panose="020B0604020202020204" pitchFamily="34" charset="0"/>
              </a:rPr>
              <a:t>Toolbox</a:t>
            </a:r>
            <a:r>
              <a:rPr lang="fr-FR" dirty="0" smtClean="0">
                <a:latin typeface="Helvetica" panose="020B0604020202020204" pitchFamily="34" charset="0"/>
                <a:ea typeface="MS PGothic" pitchFamily="34" charset="-128"/>
                <a:cs typeface="Helvetica" panose="020B0604020202020204" pitchFamily="34" charset="0"/>
              </a:rPr>
              <a:t> qui intègre les différentes problématiques locales et apporte donc des réponses locales (Anniversaire</a:t>
            </a:r>
            <a:r>
              <a:rPr lang="fr-FR" dirty="0">
                <a:latin typeface="Helvetica" panose="020B0604020202020204" pitchFamily="34" charset="0"/>
                <a:ea typeface="MS PGothic" pitchFamily="34" charset="-128"/>
                <a:cs typeface="Helvetica" panose="020B0604020202020204" pitchFamily="34" charset="0"/>
              </a:rPr>
              <a:t>, Rénovation, Booster</a:t>
            </a:r>
            <a:r>
              <a:rPr lang="fr-FR" dirty="0" smtClean="0">
                <a:latin typeface="Helvetica" panose="020B0604020202020204" pitchFamily="34" charset="0"/>
                <a:ea typeface="MS PGothic" pitchFamily="34" charset="-128"/>
                <a:cs typeface="Helvetica" panose="020B0604020202020204" pitchFamily="34" charset="0"/>
              </a:rPr>
              <a:t>…)</a:t>
            </a:r>
            <a:endParaRPr lang="fr-FR" dirty="0">
              <a:latin typeface="Helvetica" panose="020B0604020202020204" pitchFamily="34" charset="0"/>
              <a:ea typeface="MS PGothic" pitchFamily="34" charset="-128"/>
              <a:cs typeface="Helvetica" panose="020B0604020202020204" pitchFamily="34" charset="0"/>
            </a:endParaRPr>
          </a:p>
        </p:txBody>
      </p:sp>
      <p:sp>
        <p:nvSpPr>
          <p:cNvPr id="14" name="Ellipse 13"/>
          <p:cNvSpPr/>
          <p:nvPr/>
        </p:nvSpPr>
        <p:spPr>
          <a:xfrm>
            <a:off x="1487488" y="1792682"/>
            <a:ext cx="2808312" cy="1290421"/>
          </a:xfrm>
          <a:prstGeom prst="ellipse">
            <a:avLst/>
          </a:prstGeom>
          <a:solidFill>
            <a:srgbClr val="E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anose="05000000000000000000" pitchFamily="2" charset="2"/>
              <a:buNone/>
            </a:pPr>
            <a:r>
              <a:rPr lang="fr-FR" altLang="fr-FR" sz="2400" b="1" dirty="0" smtClean="0"/>
              <a:t>TOOLBOX</a:t>
            </a:r>
            <a:br>
              <a:rPr lang="fr-FR" altLang="fr-FR" sz="2400" b="1" dirty="0" smtClean="0"/>
            </a:br>
            <a:r>
              <a:rPr lang="fr-FR" altLang="fr-FR" sz="2400" b="1" dirty="0" smtClean="0"/>
              <a:t>GAMM VERT</a:t>
            </a:r>
            <a:endParaRPr lang="fr-FR" altLang="fr-FR" sz="2400" b="1" dirty="0"/>
          </a:p>
        </p:txBody>
      </p:sp>
      <p:sp>
        <p:nvSpPr>
          <p:cNvPr id="15" name="Ellipse 14"/>
          <p:cNvSpPr/>
          <p:nvPr/>
        </p:nvSpPr>
        <p:spPr>
          <a:xfrm>
            <a:off x="1383912" y="1445407"/>
            <a:ext cx="707250" cy="707250"/>
          </a:xfrm>
          <a:prstGeom prst="ellipse">
            <a:avLst/>
          </a:prstGeom>
          <a:solidFill>
            <a:srgbClr val="E23E4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2</a:t>
            </a:r>
            <a:endParaRPr lang="fr-FR" sz="6000" dirty="0">
              <a:latin typeface="Aharoni" panose="02010803020104030203" pitchFamily="2" charset="-79"/>
              <a:cs typeface="Aharoni" panose="02010803020104030203" pitchFamily="2" charset="-79"/>
            </a:endParaRPr>
          </a:p>
        </p:txBody>
      </p:sp>
      <p:pic>
        <p:nvPicPr>
          <p:cNvPr id="16" name="Image 15"/>
          <p:cNvPicPr>
            <a:picLocks noChangeAspect="1"/>
          </p:cNvPicPr>
          <p:nvPr/>
        </p:nvPicPr>
        <p:blipFill>
          <a:blip r:embed="rId2" cstate="print">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8184232" y="217206"/>
            <a:ext cx="3865629" cy="2749939"/>
          </a:xfrm>
          <a:prstGeom prst="rect">
            <a:avLst/>
          </a:prstGeom>
        </p:spPr>
      </p:pic>
    </p:spTree>
    <p:extLst>
      <p:ext uri="{BB962C8B-B14F-4D97-AF65-F5344CB8AC3E}">
        <p14:creationId xmlns:p14="http://schemas.microsoft.com/office/powerpoint/2010/main" val="350917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2351584" y="423032"/>
            <a:ext cx="10344150" cy="1143000"/>
          </a:xfrm>
        </p:spPr>
        <p:txBody>
          <a:bodyPr/>
          <a:lstStyle/>
          <a:p>
            <a:pPr algn="l" eaLnBrk="1" hangingPunct="1"/>
            <a:r>
              <a:rPr lang="en-US" altLang="fr-FR" dirty="0" smtClean="0">
                <a:latin typeface="Helvetica" panose="020B0604020202020204" pitchFamily="34" charset="0"/>
                <a:ea typeface="Helvetica" panose="020B0604020202020204" pitchFamily="34" charset="0"/>
                <a:cs typeface="Helvetica" panose="020B0604020202020204" pitchFamily="34" charset="0"/>
              </a:rPr>
              <a:t>Challenge de faire </a:t>
            </a:r>
            <a:r>
              <a:rPr lang="en-US" altLang="fr-FR" dirty="0" err="1" smtClean="0">
                <a:latin typeface="Helvetica" panose="020B0604020202020204" pitchFamily="34" charset="0"/>
                <a:ea typeface="Helvetica" panose="020B0604020202020204" pitchFamily="34" charset="0"/>
                <a:cs typeface="Helvetica" panose="020B0604020202020204" pitchFamily="34" charset="0"/>
              </a:rPr>
              <a:t>venir</a:t>
            </a:r>
            <a:r>
              <a:rPr lang="en-US" altLang="fr-FR" dirty="0" smtClean="0">
                <a:latin typeface="Helvetica" panose="020B0604020202020204" pitchFamily="34" charset="0"/>
                <a:ea typeface="Helvetica" panose="020B0604020202020204" pitchFamily="34" charset="0"/>
                <a:cs typeface="Helvetica" panose="020B0604020202020204" pitchFamily="34" charset="0"/>
              </a:rPr>
              <a:t> </a:t>
            </a:r>
            <a:endParaRPr lang="en-US" altLang="fr-FR" sz="3200" dirty="0" smtClean="0">
              <a:latin typeface="Helvetica" panose="020B0604020202020204" pitchFamily="34" charset="0"/>
              <a:ea typeface="Helvetica" panose="020B0604020202020204" pitchFamily="34" charset="0"/>
              <a:cs typeface="Helvetica" panose="020B0604020202020204" pitchFamily="34" charset="0"/>
            </a:endParaRPr>
          </a:p>
        </p:txBody>
      </p:sp>
      <p:sp>
        <p:nvSpPr>
          <p:cNvPr id="14339" name="Rectangle 3"/>
          <p:cNvSpPr>
            <a:spLocks noGrp="1" noChangeArrowheads="1"/>
          </p:cNvSpPr>
          <p:nvPr>
            <p:ph type="body" idx="4294967295"/>
          </p:nvPr>
        </p:nvSpPr>
        <p:spPr>
          <a:xfrm>
            <a:off x="767408" y="1566032"/>
            <a:ext cx="11150600" cy="4524375"/>
          </a:xfrm>
        </p:spPr>
        <p:txBody>
          <a:bodyPr/>
          <a:lstStyle/>
          <a:p>
            <a:pPr marL="347125" indent="-347125" eaLnBrk="1" hangingPunct="1">
              <a:buFont typeface="Arial" charset="0"/>
              <a:buChar char="•"/>
              <a:defRPr/>
            </a:pPr>
            <a:endParaRPr lang="fr-FR" dirty="0">
              <a:latin typeface="Helvetica" panose="020B0604020202020204" pitchFamily="34" charset="0"/>
              <a:cs typeface="Helvetica" panose="020B0604020202020204" pitchFamily="34" charset="0"/>
            </a:endParaRPr>
          </a:p>
          <a:p>
            <a:pPr marL="0" lvl="1" indent="0" eaLnBrk="1" hangingPunct="1">
              <a:buNone/>
              <a:defRPr/>
            </a:pPr>
            <a:r>
              <a:rPr lang="fr-FR" sz="2400" dirty="0" smtClean="0">
                <a:latin typeface="Helvetica" panose="020B0604020202020204" pitchFamily="34" charset="0"/>
                <a:cs typeface="Helvetica" panose="020B0604020202020204" pitchFamily="34" charset="0"/>
                <a:sym typeface="Wingdings" panose="05000000000000000000" pitchFamily="2" charset="2"/>
              </a:rPr>
              <a:t> </a:t>
            </a:r>
            <a:r>
              <a:rPr lang="fr-FR" sz="2400" dirty="0" smtClean="0">
                <a:latin typeface="Helvetica" panose="020B0604020202020204" pitchFamily="34" charset="0"/>
                <a:cs typeface="Helvetica" panose="020B0604020202020204" pitchFamily="34" charset="0"/>
              </a:rPr>
              <a:t>Accroître  </a:t>
            </a:r>
            <a:r>
              <a:rPr lang="fr-FR" sz="2400" dirty="0">
                <a:latin typeface="Helvetica" panose="020B0604020202020204" pitchFamily="34" charset="0"/>
                <a:cs typeface="Helvetica" panose="020B0604020202020204" pitchFamily="34" charset="0"/>
              </a:rPr>
              <a:t>le nombre d’acheteurs fréquentant l’enseigne</a:t>
            </a:r>
            <a:r>
              <a:rPr lang="fr-FR" sz="2400" dirty="0" smtClean="0">
                <a:latin typeface="Helvetica" panose="020B0604020202020204" pitchFamily="34" charset="0"/>
                <a:cs typeface="Helvetica" panose="020B0604020202020204" pitchFamily="34" charset="0"/>
              </a:rPr>
              <a:t>.</a:t>
            </a:r>
          </a:p>
          <a:p>
            <a:pPr marL="0" indent="0">
              <a:buNone/>
            </a:pPr>
            <a:r>
              <a:rPr lang="fr-FR" sz="2400" dirty="0" smtClean="0">
                <a:latin typeface="Helvetica" panose="020B0604020202020204" pitchFamily="34" charset="0"/>
                <a:cs typeface="Helvetica" panose="020B0604020202020204" pitchFamily="34" charset="0"/>
              </a:rPr>
              <a:t>Il </a:t>
            </a:r>
            <a:r>
              <a:rPr lang="fr-FR" sz="2400" dirty="0">
                <a:latin typeface="Helvetica" panose="020B0604020202020204" pitchFamily="34" charset="0"/>
                <a:cs typeface="Helvetica" panose="020B0604020202020204" pitchFamily="34" charset="0"/>
              </a:rPr>
              <a:t>s’agit d’assurer un renouvellement de la dynamique commerciale de </a:t>
            </a:r>
            <a:r>
              <a:rPr lang="fr-FR" sz="2400" dirty="0" smtClean="0">
                <a:latin typeface="Helvetica" panose="020B0604020202020204" pitchFamily="34" charset="0"/>
                <a:cs typeface="Helvetica" panose="020B0604020202020204" pitchFamily="34" charset="0"/>
              </a:rPr>
              <a:t>l’enseigne…</a:t>
            </a:r>
            <a:endParaRPr lang="fr-FR" sz="2400" dirty="0">
              <a:latin typeface="Helvetica" panose="020B0604020202020204" pitchFamily="34" charset="0"/>
              <a:cs typeface="Helvetica" panose="020B0604020202020204" pitchFamily="34" charset="0"/>
            </a:endParaRPr>
          </a:p>
          <a:p>
            <a:pPr marL="0" indent="0">
              <a:buNone/>
            </a:pPr>
            <a:r>
              <a:rPr lang="fr-FR" sz="3600" b="1" dirty="0" smtClean="0"/>
              <a:t>			Trafic</a:t>
            </a:r>
            <a:r>
              <a:rPr lang="fr-FR" sz="3600" b="1" dirty="0"/>
              <a:t>, Trafic, Trafic </a:t>
            </a:r>
            <a:r>
              <a:rPr lang="fr-FR" sz="3600" b="1" dirty="0" smtClean="0"/>
              <a:t>!</a:t>
            </a:r>
            <a:br>
              <a:rPr lang="fr-FR" sz="3600" b="1" dirty="0" smtClean="0"/>
            </a:br>
            <a:endParaRPr lang="fr-FR" sz="3600" b="1" dirty="0" smtClean="0"/>
          </a:p>
          <a:p>
            <a:pPr marL="0" indent="0">
              <a:buNone/>
            </a:pPr>
            <a:r>
              <a:rPr lang="fr-FR" sz="2400" dirty="0" smtClean="0">
                <a:latin typeface="Helvetica" panose="020B0604020202020204" pitchFamily="34" charset="0"/>
                <a:cs typeface="Helvetica" panose="020B0604020202020204" pitchFamily="34" charset="0"/>
              </a:rPr>
              <a:t>... </a:t>
            </a:r>
            <a:r>
              <a:rPr lang="fr-FR" sz="2400" dirty="0">
                <a:latin typeface="Helvetica" panose="020B0604020202020204" pitchFamily="34" charset="0"/>
                <a:cs typeface="Helvetica" panose="020B0604020202020204" pitchFamily="34" charset="0"/>
              </a:rPr>
              <a:t>Et multiplier les occasions de visite en donnant le sentiment </a:t>
            </a:r>
            <a:r>
              <a:rPr lang="fr-FR" sz="2400" dirty="0" smtClean="0">
                <a:latin typeface="Helvetica" panose="020B0604020202020204" pitchFamily="34" charset="0"/>
                <a:cs typeface="Helvetica" panose="020B0604020202020204" pitchFamily="34" charset="0"/>
              </a:rPr>
              <a:t/>
            </a:r>
            <a:br>
              <a:rPr lang="fr-FR" sz="2400" dirty="0" smtClean="0">
                <a:latin typeface="Helvetica" panose="020B0604020202020204" pitchFamily="34" charset="0"/>
                <a:cs typeface="Helvetica" panose="020B0604020202020204" pitchFamily="34" charset="0"/>
              </a:rPr>
            </a:br>
            <a:r>
              <a:rPr lang="fr-FR" sz="2400" dirty="0" smtClean="0">
                <a:latin typeface="Helvetica" panose="020B0604020202020204" pitchFamily="34" charset="0"/>
                <a:cs typeface="Helvetica" panose="020B0604020202020204" pitchFamily="34" charset="0"/>
              </a:rPr>
              <a:t>qu’il </a:t>
            </a:r>
            <a:r>
              <a:rPr lang="fr-FR" sz="2400" dirty="0">
                <a:latin typeface="Helvetica" panose="020B0604020202020204" pitchFamily="34" charset="0"/>
                <a:cs typeface="Helvetica" panose="020B0604020202020204" pitchFamily="34" charset="0"/>
              </a:rPr>
              <a:t>se passe toujours quelque chose </a:t>
            </a:r>
            <a:r>
              <a:rPr lang="fr-FR" sz="2400" dirty="0" smtClean="0">
                <a:latin typeface="Helvetica" panose="020B0604020202020204" pitchFamily="34" charset="0"/>
                <a:cs typeface="Helvetica" panose="020B0604020202020204" pitchFamily="34" charset="0"/>
              </a:rPr>
              <a:t>de nouveau chez </a:t>
            </a:r>
            <a:r>
              <a:rPr lang="fr-FR" sz="2400" dirty="0" err="1">
                <a:latin typeface="Helvetica" panose="020B0604020202020204" pitchFamily="34" charset="0"/>
                <a:cs typeface="Helvetica" panose="020B0604020202020204" pitchFamily="34" charset="0"/>
              </a:rPr>
              <a:t>Gamm</a:t>
            </a:r>
            <a:r>
              <a:rPr lang="fr-FR" sz="2400" dirty="0">
                <a:latin typeface="Helvetica" panose="020B0604020202020204" pitchFamily="34" charset="0"/>
                <a:cs typeface="Helvetica" panose="020B0604020202020204" pitchFamily="34" charset="0"/>
              </a:rPr>
              <a:t> </a:t>
            </a:r>
            <a:r>
              <a:rPr lang="fr-FR" sz="2400" dirty="0" smtClean="0">
                <a:latin typeface="Helvetica" panose="020B0604020202020204" pitchFamily="34" charset="0"/>
                <a:cs typeface="Helvetica" panose="020B0604020202020204" pitchFamily="34" charset="0"/>
              </a:rPr>
              <a:t>vert</a:t>
            </a:r>
          </a:p>
          <a:p>
            <a:pPr marL="0" indent="0">
              <a:buFont typeface="Arial" panose="020B0604020202020204" pitchFamily="34" charset="0"/>
              <a:buNone/>
            </a:pPr>
            <a:r>
              <a:rPr lang="fr-FR" sz="2400" dirty="0" smtClean="0">
                <a:latin typeface="Helvetica" panose="020B0604020202020204" pitchFamily="34" charset="0"/>
                <a:cs typeface="Helvetica" panose="020B0604020202020204" pitchFamily="34" charset="0"/>
              </a:rPr>
              <a:t> </a:t>
            </a:r>
            <a:endParaRPr lang="fr-FR" b="1" dirty="0" smtClean="0">
              <a:latin typeface="Helvetica" panose="020B0604020202020204" pitchFamily="34" charset="0"/>
              <a:cs typeface="Helvetica" panose="020B0604020202020204" pitchFamily="34" charset="0"/>
            </a:endParaRPr>
          </a:p>
        </p:txBody>
      </p:sp>
      <p:sp>
        <p:nvSpPr>
          <p:cNvPr id="5" name="Ellipse 4"/>
          <p:cNvSpPr/>
          <p:nvPr/>
        </p:nvSpPr>
        <p:spPr>
          <a:xfrm>
            <a:off x="479376" y="250751"/>
            <a:ext cx="1728192" cy="1711474"/>
          </a:xfrm>
          <a:prstGeom prst="ellipse">
            <a:avLst/>
          </a:prstGeom>
          <a:solidFill>
            <a:srgbClr val="407B8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800" b="1" dirty="0" smtClean="0">
                <a:latin typeface="Arial" panose="020B0604020202020204" pitchFamily="34" charset="0"/>
                <a:cs typeface="Arial" panose="020B0604020202020204" pitchFamily="34" charset="0"/>
              </a:rPr>
              <a:t>2</a:t>
            </a:r>
            <a:endParaRPr lang="fr-FR" sz="13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8449946"/>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Activations Booster</a:t>
            </a:r>
            <a:endParaRPr lang="fr-FR" dirty="0"/>
          </a:p>
        </p:txBody>
      </p:sp>
      <p:graphicFrame>
        <p:nvGraphicFramePr>
          <p:cNvPr id="6" name="Tableau 5"/>
          <p:cNvGraphicFramePr>
            <a:graphicFrameLocks noGrp="1"/>
          </p:cNvGraphicFramePr>
          <p:nvPr>
            <p:extLst>
              <p:ext uri="{D42A27DB-BD31-4B8C-83A1-F6EECF244321}">
                <p14:modId xmlns:p14="http://schemas.microsoft.com/office/powerpoint/2010/main" val="2283160735"/>
              </p:ext>
            </p:extLst>
          </p:nvPr>
        </p:nvGraphicFramePr>
        <p:xfrm>
          <a:off x="839416" y="1964452"/>
          <a:ext cx="9291445" cy="3311526"/>
        </p:xfrm>
        <a:graphic>
          <a:graphicData uri="http://schemas.openxmlformats.org/drawingml/2006/table">
            <a:tbl>
              <a:tblPr firstRow="1" firstCol="1">
                <a:tableStyleId>{F5AB1C69-6EDB-4FF4-983F-18BD219EF322}</a:tableStyleId>
              </a:tblPr>
              <a:tblGrid>
                <a:gridCol w="1466565"/>
                <a:gridCol w="578906"/>
                <a:gridCol w="578906"/>
                <a:gridCol w="578906"/>
                <a:gridCol w="578906"/>
                <a:gridCol w="578906"/>
                <a:gridCol w="578906"/>
                <a:gridCol w="578906"/>
                <a:gridCol w="578906"/>
                <a:gridCol w="578906"/>
                <a:gridCol w="762228"/>
                <a:gridCol w="926249"/>
                <a:gridCol w="926249"/>
              </a:tblGrid>
              <a:tr h="573873">
                <a:tc>
                  <a:txBody>
                    <a:bodyPr/>
                    <a:lstStyle/>
                    <a:p>
                      <a:pPr algn="l" fontAlgn="b"/>
                      <a:endParaRPr lang="fr-FR" sz="1100" b="1" i="0" u="none" strike="noStrike" dirty="0">
                        <a:solidFill>
                          <a:srgbClr val="000000"/>
                        </a:solidFill>
                        <a:effectLst/>
                        <a:latin typeface="Calibri"/>
                      </a:endParaRPr>
                    </a:p>
                  </a:txBody>
                  <a:tcPr marL="7086" marR="7086" marT="7084" marB="0" anchor="ctr">
                    <a:noFill/>
                  </a:tcPr>
                </a:tc>
                <a:tc gridSpan="8">
                  <a:txBody>
                    <a:bodyPr/>
                    <a:lstStyle/>
                    <a:p>
                      <a:pPr algn="ctr" fontAlgn="b"/>
                      <a:r>
                        <a:rPr lang="fr-FR" sz="2400" u="none" strike="noStrike" dirty="0" smtClean="0">
                          <a:effectLst/>
                        </a:rPr>
                        <a:t>SUPPORTS MÉDIA</a:t>
                      </a:r>
                      <a:endParaRPr lang="fr-FR" sz="2400" b="1" i="0" u="none" strike="noStrike" dirty="0">
                        <a:solidFill>
                          <a:srgbClr val="000000"/>
                        </a:solidFill>
                        <a:effectLst/>
                        <a:latin typeface="+mj-lt"/>
                      </a:endParaRPr>
                    </a:p>
                  </a:txBody>
                  <a:tcPr marL="7086" marR="7086" marT="7084" marB="0" anchor="ctr">
                    <a:solidFill>
                      <a:srgbClr val="03664C"/>
                    </a:solidFill>
                  </a:tcPr>
                </a:tc>
                <a:tc hMerge="1">
                  <a:txBody>
                    <a:bodyPr/>
                    <a:lstStyle/>
                    <a:p>
                      <a:endParaRPr lang="fr-FR"/>
                    </a:p>
                  </a:txBody>
                  <a:tcPr/>
                </a:tc>
                <a:tc hMerge="1">
                  <a:txBody>
                    <a:bodyPr/>
                    <a:lstStyle/>
                    <a:p>
                      <a:pPr algn="l" fontAlgn="b"/>
                      <a:endParaRPr lang="fr-FR" sz="800" b="1" i="0" u="none" strike="noStrike" dirty="0">
                        <a:solidFill>
                          <a:srgbClr val="000000"/>
                        </a:solidFill>
                        <a:effectLst/>
                        <a:latin typeface="Calibri"/>
                      </a:endParaRPr>
                    </a:p>
                  </a:txBody>
                  <a:tcPr marL="7086" marR="7086" marT="7086" marB="0" anchor="b"/>
                </a:tc>
                <a:tc hMerge="1">
                  <a:txBody>
                    <a:bodyPr/>
                    <a:lstStyle/>
                    <a:p>
                      <a:pPr algn="l" fontAlgn="b"/>
                      <a:endParaRPr lang="fr-FR" sz="800" b="1" i="0" u="none" strike="noStrike" dirty="0">
                        <a:solidFill>
                          <a:srgbClr val="000000"/>
                        </a:solidFill>
                        <a:effectLst/>
                        <a:latin typeface="Calibri"/>
                      </a:endParaRPr>
                    </a:p>
                  </a:txBody>
                  <a:tcPr marL="7086" marR="7086" marT="7086" marB="0" anchor="b"/>
                </a:tc>
                <a:tc hMerge="1">
                  <a:txBody>
                    <a:bodyPr/>
                    <a:lstStyle/>
                    <a:p>
                      <a:endParaRPr lang="fr-FR"/>
                    </a:p>
                  </a:txBody>
                  <a:tcPr/>
                </a:tc>
                <a:tc hMerge="1">
                  <a:txBody>
                    <a:bodyPr/>
                    <a:lstStyle/>
                    <a:p>
                      <a:pPr algn="l" fontAlgn="b"/>
                      <a:endParaRPr lang="fr-FR" sz="800" b="1" i="0" u="none" strike="noStrike" dirty="0">
                        <a:solidFill>
                          <a:srgbClr val="000000"/>
                        </a:solidFill>
                        <a:effectLst/>
                        <a:latin typeface="Calibri"/>
                      </a:endParaRPr>
                    </a:p>
                  </a:txBody>
                  <a:tcPr marL="7086" marR="7086" marT="7086" marB="0" anchor="b"/>
                </a:tc>
                <a:tc hMerge="1">
                  <a:txBody>
                    <a:bodyPr/>
                    <a:lstStyle/>
                    <a:p>
                      <a:endParaRPr lang="fr-FR"/>
                    </a:p>
                  </a:txBody>
                  <a:tcPr/>
                </a:tc>
                <a:tc hMerge="1">
                  <a:txBody>
                    <a:bodyPr/>
                    <a:lstStyle/>
                    <a:p>
                      <a:pPr algn="l" fontAlgn="b"/>
                      <a:endParaRPr lang="fr-FR" sz="800" b="1" i="0" u="none" strike="noStrike" dirty="0">
                        <a:solidFill>
                          <a:srgbClr val="000000"/>
                        </a:solidFill>
                        <a:effectLst/>
                        <a:latin typeface="Calibri"/>
                      </a:endParaRPr>
                    </a:p>
                  </a:txBody>
                  <a:tcPr marL="7086" marR="7086" marT="7086" marB="0" anchor="b"/>
                </a:tc>
                <a:tc gridSpan="4">
                  <a:txBody>
                    <a:bodyPr/>
                    <a:lstStyle/>
                    <a:p>
                      <a:pPr algn="ctr" fontAlgn="b"/>
                      <a:r>
                        <a:rPr lang="fr-FR" sz="2400" u="none" strike="noStrike" dirty="0" smtClean="0">
                          <a:effectLst/>
                        </a:rPr>
                        <a:t>SUPPORTS HORS MÉDIA</a:t>
                      </a:r>
                      <a:endParaRPr lang="fr-FR" sz="2400" b="1" i="0" u="none" strike="noStrike" dirty="0">
                        <a:solidFill>
                          <a:srgbClr val="000000"/>
                        </a:solidFill>
                        <a:effectLst/>
                        <a:latin typeface="+mj-lt"/>
                      </a:endParaRPr>
                    </a:p>
                  </a:txBody>
                  <a:tcPr marL="7086" marR="7086" marT="7084" marB="0" anchor="ctr">
                    <a:solidFill>
                      <a:srgbClr val="03664C"/>
                    </a:solidFill>
                  </a:tcPr>
                </a:tc>
                <a:tc hMerge="1">
                  <a:txBody>
                    <a:bodyPr/>
                    <a:lstStyle/>
                    <a:p>
                      <a:pPr algn="l" fontAlgn="b"/>
                      <a:endParaRPr lang="fr-FR" sz="800" b="1" i="0" u="none" strike="noStrike" dirty="0">
                        <a:solidFill>
                          <a:srgbClr val="000000"/>
                        </a:solidFill>
                        <a:effectLst/>
                        <a:latin typeface="Calibri"/>
                      </a:endParaRPr>
                    </a:p>
                  </a:txBody>
                  <a:tcPr marL="7086" marR="7086" marT="7086" marB="0" anchor="b"/>
                </a:tc>
                <a:tc hMerge="1">
                  <a:txBody>
                    <a:bodyPr/>
                    <a:lstStyle/>
                    <a:p>
                      <a:endParaRPr lang="fr-FR"/>
                    </a:p>
                  </a:txBody>
                  <a:tcPr/>
                </a:tc>
                <a:tc hMerge="1">
                  <a:txBody>
                    <a:bodyPr/>
                    <a:lstStyle/>
                    <a:p>
                      <a:pPr algn="l" fontAlgn="b"/>
                      <a:endParaRPr lang="fr-FR" sz="800" b="1" i="0" u="none" strike="noStrike" dirty="0">
                        <a:solidFill>
                          <a:srgbClr val="000000"/>
                        </a:solidFill>
                        <a:effectLst/>
                        <a:latin typeface="Calibri"/>
                      </a:endParaRPr>
                    </a:p>
                  </a:txBody>
                  <a:tcPr marL="7086" marR="7086" marT="7086" marB="0" anchor="b"/>
                </a:tc>
              </a:tr>
              <a:tr h="1016034">
                <a:tc>
                  <a:txBody>
                    <a:bodyPr/>
                    <a:lstStyle/>
                    <a:p>
                      <a:pPr algn="l" fontAlgn="b"/>
                      <a:r>
                        <a:rPr lang="fr-FR" sz="1100" u="none" strike="noStrike" dirty="0">
                          <a:effectLst/>
                        </a:rPr>
                        <a:t>Objectifs</a:t>
                      </a:r>
                      <a:endParaRPr lang="fr-FR" sz="1100" b="1" i="0" u="none" strike="noStrike" dirty="0">
                        <a:solidFill>
                          <a:schemeClr val="bg1"/>
                        </a:solidFill>
                        <a:effectLst/>
                        <a:latin typeface="Calibri"/>
                      </a:endParaRPr>
                    </a:p>
                  </a:txBody>
                  <a:tcPr marL="7086" marR="7086" marT="7084" marB="0" anchor="ctr">
                    <a:solidFill>
                      <a:srgbClr val="03664C"/>
                    </a:solidFill>
                  </a:tcPr>
                </a:tc>
                <a:tc>
                  <a:txBody>
                    <a:bodyPr/>
                    <a:lstStyle/>
                    <a:p>
                      <a:pPr algn="ctr" fontAlgn="b"/>
                      <a:r>
                        <a:rPr lang="fr-FR" sz="1000" u="none" strike="noStrike" dirty="0">
                          <a:effectLst/>
                        </a:rPr>
                        <a:t>Affichage</a:t>
                      </a:r>
                      <a:endParaRPr lang="fr-FR" sz="1000" b="1" i="0" u="none" strike="noStrike" dirty="0">
                        <a:solidFill>
                          <a:schemeClr val="bg1"/>
                        </a:solidFill>
                        <a:effectLst/>
                        <a:latin typeface="+mj-lt"/>
                      </a:endParaRPr>
                    </a:p>
                  </a:txBody>
                  <a:tcPr marL="7086" marR="7086" marT="7084" marB="0" anchor="ctr"/>
                </a:tc>
                <a:tc>
                  <a:txBody>
                    <a:bodyPr/>
                    <a:lstStyle/>
                    <a:p>
                      <a:pPr algn="ctr" fontAlgn="b"/>
                      <a:r>
                        <a:rPr lang="fr-FR" sz="1000" u="none" strike="noStrike" dirty="0">
                          <a:effectLst/>
                        </a:rPr>
                        <a:t>Radio</a:t>
                      </a:r>
                      <a:endParaRPr lang="fr-FR" sz="1000" b="1" i="0" u="none" strike="noStrike" dirty="0">
                        <a:solidFill>
                          <a:schemeClr val="bg1"/>
                        </a:solidFill>
                        <a:effectLst/>
                        <a:latin typeface="+mj-lt"/>
                      </a:endParaRPr>
                    </a:p>
                  </a:txBody>
                  <a:tcPr marL="7086" marR="7086" marT="7084" marB="0" anchor="ctr"/>
                </a:tc>
                <a:tc>
                  <a:txBody>
                    <a:bodyPr/>
                    <a:lstStyle/>
                    <a:p>
                      <a:pPr algn="ctr" fontAlgn="b"/>
                      <a:r>
                        <a:rPr lang="fr-FR" sz="1000" u="none" strike="noStrike" dirty="0">
                          <a:effectLst/>
                        </a:rPr>
                        <a:t>PQR</a:t>
                      </a:r>
                      <a:endParaRPr lang="fr-FR" sz="1000" b="1" i="0" u="none" strike="noStrike" dirty="0">
                        <a:solidFill>
                          <a:schemeClr val="bg1"/>
                        </a:solidFill>
                        <a:effectLst/>
                        <a:latin typeface="+mj-lt"/>
                      </a:endParaRPr>
                    </a:p>
                  </a:txBody>
                  <a:tcPr marL="7086" marR="7086" marT="7084" marB="0" anchor="ctr"/>
                </a:tc>
                <a:tc>
                  <a:txBody>
                    <a:bodyPr/>
                    <a:lstStyle/>
                    <a:p>
                      <a:pPr algn="ctr" fontAlgn="b"/>
                      <a:r>
                        <a:rPr lang="fr-FR" sz="1000" u="none" strike="noStrike" dirty="0">
                          <a:effectLst/>
                        </a:rPr>
                        <a:t>Cinéma</a:t>
                      </a:r>
                      <a:endParaRPr lang="fr-FR" sz="1000" b="1" i="0" u="none" strike="noStrike" dirty="0">
                        <a:solidFill>
                          <a:schemeClr val="bg1"/>
                        </a:solidFill>
                        <a:effectLst/>
                        <a:latin typeface="+mj-lt"/>
                      </a:endParaRPr>
                    </a:p>
                  </a:txBody>
                  <a:tcPr marL="7086" marR="7086" marT="7084" marB="0" anchor="ctr"/>
                </a:tc>
                <a:tc>
                  <a:txBody>
                    <a:bodyPr/>
                    <a:lstStyle/>
                    <a:p>
                      <a:pPr algn="ctr" fontAlgn="b"/>
                      <a:r>
                        <a:rPr lang="fr-FR" sz="1000" u="none" strike="noStrike" dirty="0" smtClean="0">
                          <a:effectLst/>
                        </a:rPr>
                        <a:t>TV Locale</a:t>
                      </a:r>
                      <a:endParaRPr lang="fr-FR" sz="1000" b="1" i="0" u="none" strike="noStrike" dirty="0">
                        <a:solidFill>
                          <a:schemeClr val="bg1"/>
                        </a:solidFill>
                        <a:effectLst/>
                        <a:latin typeface="+mj-lt"/>
                      </a:endParaRPr>
                    </a:p>
                  </a:txBody>
                  <a:tcPr marL="7086" marR="7086" marT="7084" marB="0" anchor="ctr"/>
                </a:tc>
                <a:tc>
                  <a:txBody>
                    <a:bodyPr/>
                    <a:lstStyle/>
                    <a:p>
                      <a:pPr algn="ctr" fontAlgn="b"/>
                      <a:r>
                        <a:rPr lang="fr-FR" sz="1000" u="none" strike="noStrike" dirty="0">
                          <a:effectLst/>
                        </a:rPr>
                        <a:t>Presse TV</a:t>
                      </a:r>
                      <a:endParaRPr lang="fr-FR" sz="1000" b="1" i="0" u="none" strike="noStrike" dirty="0">
                        <a:solidFill>
                          <a:schemeClr val="bg1"/>
                        </a:solidFill>
                        <a:effectLst/>
                        <a:latin typeface="+mj-lt"/>
                      </a:endParaRPr>
                    </a:p>
                  </a:txBody>
                  <a:tcPr marL="7086" marR="7086" marT="7084" marB="0" anchor="ctr"/>
                </a:tc>
                <a:tc>
                  <a:txBody>
                    <a:bodyPr/>
                    <a:lstStyle/>
                    <a:p>
                      <a:pPr algn="ctr" fontAlgn="b"/>
                      <a:r>
                        <a:rPr lang="fr-FR" sz="1000" u="none" strike="noStrike" dirty="0" smtClean="0">
                          <a:effectLst/>
                        </a:rPr>
                        <a:t>Web</a:t>
                      </a:r>
                      <a:endParaRPr lang="fr-FR" sz="1000" b="1" i="0" u="none" strike="noStrike" dirty="0">
                        <a:solidFill>
                          <a:schemeClr val="bg1"/>
                        </a:solidFill>
                        <a:effectLst/>
                        <a:latin typeface="+mj-lt"/>
                      </a:endParaRPr>
                    </a:p>
                  </a:txBody>
                  <a:tcPr marL="7086" marR="7086" marT="7084" marB="0" anchor="ctr"/>
                </a:tc>
                <a:tc>
                  <a:txBody>
                    <a:bodyPr/>
                    <a:lstStyle/>
                    <a:p>
                      <a:pPr algn="ctr" fontAlgn="b"/>
                      <a:r>
                        <a:rPr lang="fr-FR" sz="1000" u="none" strike="noStrike" dirty="0" smtClean="0">
                          <a:effectLst/>
                        </a:rPr>
                        <a:t>RS</a:t>
                      </a:r>
                      <a:endParaRPr lang="fr-FR" sz="1000" b="1" i="0" u="none" strike="noStrike" dirty="0">
                        <a:solidFill>
                          <a:schemeClr val="bg1"/>
                        </a:solidFill>
                        <a:effectLst/>
                        <a:latin typeface="+mj-lt"/>
                      </a:endParaRPr>
                    </a:p>
                  </a:txBody>
                  <a:tcPr marL="7086" marR="7086" marT="7084" marB="0" anchor="ctr"/>
                </a:tc>
                <a:tc>
                  <a:txBody>
                    <a:bodyPr/>
                    <a:lstStyle/>
                    <a:p>
                      <a:pPr algn="ctr" fontAlgn="b"/>
                      <a:r>
                        <a:rPr lang="fr-FR" sz="1000" u="none" strike="noStrike" dirty="0">
                          <a:effectLst/>
                        </a:rPr>
                        <a:t>Street</a:t>
                      </a:r>
                      <a:endParaRPr lang="fr-FR" sz="1000" b="1" i="0" u="none" strike="noStrike" dirty="0">
                        <a:solidFill>
                          <a:schemeClr val="bg1"/>
                        </a:solidFill>
                        <a:effectLst/>
                        <a:latin typeface="+mj-lt"/>
                      </a:endParaRPr>
                    </a:p>
                  </a:txBody>
                  <a:tcPr marL="7086" marR="7086" marT="7084" marB="0" anchor="ctr"/>
                </a:tc>
                <a:tc>
                  <a:txBody>
                    <a:bodyPr/>
                    <a:lstStyle/>
                    <a:p>
                      <a:pPr algn="ctr" fontAlgn="b"/>
                      <a:r>
                        <a:rPr lang="fr-FR" sz="1000" u="none" strike="noStrike" dirty="0" smtClean="0">
                          <a:effectLst/>
                        </a:rPr>
                        <a:t>Sponsoring sportif (stade…)</a:t>
                      </a:r>
                      <a:endParaRPr lang="fr-FR" sz="1000" b="1" i="0" u="none" strike="noStrike" dirty="0">
                        <a:solidFill>
                          <a:schemeClr val="bg1"/>
                        </a:solidFill>
                        <a:effectLst/>
                        <a:latin typeface="+mj-lt"/>
                      </a:endParaRPr>
                    </a:p>
                  </a:txBody>
                  <a:tcPr marL="7086" marR="7086" marT="7084" marB="0" anchor="ctr"/>
                </a:tc>
                <a:tc>
                  <a:txBody>
                    <a:bodyPr/>
                    <a:lstStyle/>
                    <a:p>
                      <a:pPr algn="ctr" fontAlgn="b"/>
                      <a:r>
                        <a:rPr lang="fr-FR" sz="1000" u="none" strike="noStrike" dirty="0">
                          <a:effectLst/>
                        </a:rPr>
                        <a:t>Evénements locaux</a:t>
                      </a:r>
                      <a:endParaRPr lang="fr-FR" sz="1000" b="1" i="0" u="none" strike="noStrike" dirty="0">
                        <a:solidFill>
                          <a:schemeClr val="bg1"/>
                        </a:solidFill>
                        <a:effectLst/>
                        <a:latin typeface="+mj-lt"/>
                      </a:endParaRPr>
                    </a:p>
                  </a:txBody>
                  <a:tcPr marL="7086" marR="7086" marT="7084" marB="0" anchor="ctr"/>
                </a:tc>
                <a:tc>
                  <a:txBody>
                    <a:bodyPr/>
                    <a:lstStyle/>
                    <a:p>
                      <a:pPr algn="ctr" fontAlgn="b"/>
                      <a:r>
                        <a:rPr lang="fr-FR" sz="1000" u="none" strike="noStrike" dirty="0" smtClean="0">
                          <a:effectLst/>
                        </a:rPr>
                        <a:t>Mailing / </a:t>
                      </a:r>
                      <a:r>
                        <a:rPr lang="fr-FR" sz="1000" u="none" strike="noStrike" dirty="0" err="1" smtClean="0">
                          <a:effectLst/>
                        </a:rPr>
                        <a:t>emailing</a:t>
                      </a:r>
                      <a:r>
                        <a:rPr lang="fr-FR" sz="1000" u="none" strike="noStrike" dirty="0" smtClean="0">
                          <a:effectLst/>
                        </a:rPr>
                        <a:t> (location</a:t>
                      </a:r>
                      <a:r>
                        <a:rPr lang="fr-FR" sz="1000" u="none" strike="noStrike" baseline="0" dirty="0" smtClean="0">
                          <a:effectLst/>
                        </a:rPr>
                        <a:t> BDD)</a:t>
                      </a:r>
                      <a:endParaRPr lang="fr-FR" sz="1000" b="1" i="0" u="none" strike="noStrike" dirty="0">
                        <a:solidFill>
                          <a:schemeClr val="bg1"/>
                        </a:solidFill>
                        <a:effectLst/>
                        <a:latin typeface="+mj-lt"/>
                      </a:endParaRPr>
                    </a:p>
                  </a:txBody>
                  <a:tcPr marL="7086" marR="7086" marT="7084" marB="0" anchor="ctr"/>
                </a:tc>
              </a:tr>
              <a:tr h="573873">
                <a:tc>
                  <a:txBody>
                    <a:bodyPr/>
                    <a:lstStyle/>
                    <a:p>
                      <a:pPr algn="l" fontAlgn="b"/>
                      <a:r>
                        <a:rPr lang="fr-FR" sz="1100" u="none" strike="noStrike" dirty="0">
                          <a:effectLst/>
                        </a:rPr>
                        <a:t>Faire venir</a:t>
                      </a:r>
                      <a:endParaRPr lang="fr-FR" sz="1100" b="0" i="0" u="none" strike="noStrike" dirty="0">
                        <a:solidFill>
                          <a:srgbClr val="000000"/>
                        </a:solidFill>
                        <a:effectLst/>
                        <a:latin typeface="Calibri"/>
                      </a:endParaRPr>
                    </a:p>
                  </a:txBody>
                  <a:tcPr marL="7086" marR="7086" marT="7084" marB="0" anchor="ctr">
                    <a:solidFill>
                      <a:srgbClr val="03664C"/>
                    </a:solidFill>
                  </a:tcPr>
                </a:tc>
                <a:tc>
                  <a:txBody>
                    <a:bodyPr/>
                    <a:lstStyle/>
                    <a:p>
                      <a:pPr algn="ctr" fontAlgn="b"/>
                      <a:r>
                        <a:rPr lang="fr-FR" sz="1800" u="none" strike="noStrike"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 +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r>
              <a:tr h="573873">
                <a:tc>
                  <a:txBody>
                    <a:bodyPr/>
                    <a:lstStyle/>
                    <a:p>
                      <a:pPr algn="l" fontAlgn="b"/>
                      <a:r>
                        <a:rPr lang="fr-FR" sz="1100" u="none" strike="noStrike" dirty="0" smtClean="0">
                          <a:effectLst/>
                        </a:rPr>
                        <a:t>Faire connaitre le magasin (ouverture)</a:t>
                      </a:r>
                      <a:endParaRPr lang="fr-FR" sz="1100" b="0" i="0" u="none" strike="noStrike" dirty="0">
                        <a:solidFill>
                          <a:srgbClr val="000000"/>
                        </a:solidFill>
                        <a:effectLst/>
                        <a:latin typeface="Calibri"/>
                      </a:endParaRPr>
                    </a:p>
                  </a:txBody>
                  <a:tcPr marL="7086" marR="7086" marT="7084" marB="0" anchor="ctr">
                    <a:solidFill>
                      <a:srgbClr val="03664C"/>
                    </a:solidFill>
                  </a:tcPr>
                </a:tc>
                <a:tc>
                  <a:txBody>
                    <a:bodyPr/>
                    <a:lstStyle/>
                    <a:p>
                      <a:pPr algn="ctr" fontAlgn="b"/>
                      <a:r>
                        <a:rPr lang="fr-FR" sz="1800" u="none" strike="noStrike" dirty="0" smtClean="0">
                          <a:effectLst/>
                          <a:latin typeface="Showcard Gothic" pitchFamily="82" charset="0"/>
                          <a:cs typeface="Simplified Arabic" pitchFamily="18" charset="-78"/>
                        </a:rPr>
                        <a:t>+ + +</a:t>
                      </a:r>
                      <a:r>
                        <a:rPr lang="fr-FR" sz="1800" u="none" strike="noStrike" baseline="0"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a:t>
                      </a:r>
                      <a:r>
                        <a:rPr lang="fr-FR" sz="1800" u="none" strike="noStrike" baseline="0" dirty="0" smtClean="0">
                          <a:effectLst/>
                          <a:latin typeface="Showcard Gothic" pitchFamily="82" charset="0"/>
                          <a:cs typeface="Simplified Arabic" pitchFamily="18" charset="-78"/>
                        </a:rPr>
                        <a:t> +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r>
              <a:tr h="573873">
                <a:tc>
                  <a:txBody>
                    <a:bodyPr/>
                    <a:lstStyle/>
                    <a:p>
                      <a:pPr algn="l" fontAlgn="b"/>
                      <a:r>
                        <a:rPr lang="fr-FR" sz="1100" u="none" strike="noStrike" dirty="0">
                          <a:effectLst/>
                        </a:rPr>
                        <a:t>Faire connaitre </a:t>
                      </a:r>
                      <a:r>
                        <a:rPr lang="fr-FR" sz="1100" u="none" strike="noStrike" dirty="0" smtClean="0">
                          <a:effectLst/>
                        </a:rPr>
                        <a:t>l’expertise </a:t>
                      </a:r>
                      <a:r>
                        <a:rPr lang="fr-FR" sz="1100" u="none" strike="noStrike" dirty="0" smtClean="0">
                          <a:effectLst/>
                        </a:rPr>
                        <a:t> </a:t>
                      </a:r>
                      <a:endParaRPr lang="fr-FR" sz="1100" b="0" i="0" u="none" strike="noStrike" dirty="0">
                        <a:solidFill>
                          <a:srgbClr val="000000"/>
                        </a:solidFill>
                        <a:effectLst/>
                        <a:latin typeface="Calibri"/>
                      </a:endParaRPr>
                    </a:p>
                  </a:txBody>
                  <a:tcPr marL="7086" marR="7086" marT="7084" marB="0" anchor="ctr">
                    <a:solidFill>
                      <a:srgbClr val="03664C"/>
                    </a:solidFill>
                  </a:tcPr>
                </a:tc>
                <a:tc>
                  <a:txBody>
                    <a:bodyPr/>
                    <a:lstStyle/>
                    <a:p>
                      <a:pPr algn="ctr" fontAlgn="b"/>
                      <a:r>
                        <a:rPr lang="fr-FR" sz="1800" u="none" strike="noStrike"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a:t>
                      </a:r>
                      <a:r>
                        <a:rPr lang="fr-FR" sz="1800" u="none" strike="noStrike" baseline="0" dirty="0" smtClean="0">
                          <a:effectLst/>
                          <a:latin typeface="Showcard Gothic" pitchFamily="82" charset="0"/>
                          <a:cs typeface="Simplified Arabic" pitchFamily="18" charset="-78"/>
                        </a:rPr>
                        <a:t> +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c>
                  <a:txBody>
                    <a:bodyPr/>
                    <a:lstStyle/>
                    <a:p>
                      <a:pPr algn="ctr" fontAlgn="b"/>
                      <a:r>
                        <a:rPr lang="fr-FR" sz="1800" u="none" strike="noStrike" dirty="0" smtClean="0">
                          <a:effectLst/>
                          <a:latin typeface="Showcard Gothic" pitchFamily="82" charset="0"/>
                          <a:cs typeface="Simplified Arabic" pitchFamily="18" charset="-78"/>
                        </a:rPr>
                        <a:t>+</a:t>
                      </a:r>
                      <a:r>
                        <a:rPr lang="fr-FR" sz="1800" u="none" strike="noStrike" baseline="0" dirty="0" smtClean="0">
                          <a:effectLst/>
                          <a:latin typeface="Showcard Gothic" pitchFamily="82" charset="0"/>
                          <a:cs typeface="Simplified Arabic" pitchFamily="18" charset="-78"/>
                        </a:rPr>
                        <a:t> + +</a:t>
                      </a:r>
                      <a:endParaRPr lang="fr-FR" sz="1800" b="0" i="0" u="none" strike="noStrike" dirty="0">
                        <a:solidFill>
                          <a:srgbClr val="000000"/>
                        </a:solidFill>
                        <a:effectLst/>
                        <a:latin typeface="Showcard Gothic" pitchFamily="82" charset="0"/>
                        <a:cs typeface="Simplified Arabic" pitchFamily="18" charset="-78"/>
                      </a:endParaRPr>
                    </a:p>
                  </a:txBody>
                  <a:tcPr marL="7086" marR="7086" marT="7084" marB="0" anchor="ctr"/>
                </a:tc>
              </a:tr>
            </a:tbl>
          </a:graphicData>
        </a:graphic>
      </p:graphicFrame>
      <p:sp>
        <p:nvSpPr>
          <p:cNvPr id="7" name="Rectangle 6"/>
          <p:cNvSpPr/>
          <p:nvPr/>
        </p:nvSpPr>
        <p:spPr>
          <a:xfrm>
            <a:off x="1415480" y="5301382"/>
            <a:ext cx="9073008" cy="830997"/>
          </a:xfrm>
          <a:prstGeom prst="rect">
            <a:avLst/>
          </a:prstGeom>
        </p:spPr>
        <p:txBody>
          <a:bodyPr wrap="square">
            <a:spAutoFit/>
          </a:bodyPr>
          <a:lstStyle/>
          <a:p>
            <a:pPr marL="285750" indent="-285750">
              <a:spcBef>
                <a:spcPct val="20000"/>
              </a:spcBef>
              <a:buFont typeface="Wingdings" pitchFamily="2" charset="2"/>
              <a:buChar char="è"/>
              <a:defRPr/>
            </a:pPr>
            <a:r>
              <a:rPr lang="fr-FR" sz="2400" dirty="0">
                <a:sym typeface="Wingdings" pitchFamily="2" charset="2"/>
              </a:rPr>
              <a:t>Pour chaque opération locale, un système de mesure de ROI sera mis en place afin d’évaluer les performances de chaque dispositif.</a:t>
            </a:r>
          </a:p>
        </p:txBody>
      </p:sp>
      <p:sp>
        <p:nvSpPr>
          <p:cNvPr id="8" name="Ellipse 7"/>
          <p:cNvSpPr/>
          <p:nvPr/>
        </p:nvSpPr>
        <p:spPr>
          <a:xfrm>
            <a:off x="9084332" y="487691"/>
            <a:ext cx="2808312" cy="1290421"/>
          </a:xfrm>
          <a:prstGeom prst="ellipse">
            <a:avLst/>
          </a:prstGeom>
          <a:solidFill>
            <a:srgbClr val="E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anose="05000000000000000000" pitchFamily="2" charset="2"/>
              <a:buNone/>
            </a:pPr>
            <a:r>
              <a:rPr lang="fr-FR" altLang="fr-FR" sz="2400" b="1" dirty="0" smtClean="0"/>
              <a:t>TOOLBOX</a:t>
            </a:r>
            <a:br>
              <a:rPr lang="fr-FR" altLang="fr-FR" sz="2400" b="1" dirty="0" smtClean="0"/>
            </a:br>
            <a:r>
              <a:rPr lang="fr-FR" altLang="fr-FR" sz="2400" b="1" dirty="0" smtClean="0"/>
              <a:t>GAMM VERT</a:t>
            </a:r>
            <a:endParaRPr lang="fr-FR" altLang="fr-FR" sz="2400" b="1" dirty="0"/>
          </a:p>
        </p:txBody>
      </p:sp>
      <p:sp>
        <p:nvSpPr>
          <p:cNvPr id="9" name="Ellipse 8"/>
          <p:cNvSpPr/>
          <p:nvPr/>
        </p:nvSpPr>
        <p:spPr>
          <a:xfrm>
            <a:off x="8980756" y="140416"/>
            <a:ext cx="707250" cy="707250"/>
          </a:xfrm>
          <a:prstGeom prst="ellipse">
            <a:avLst/>
          </a:prstGeom>
          <a:solidFill>
            <a:srgbClr val="E23E4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2</a:t>
            </a:r>
            <a:endParaRPr lang="fr-FR" sz="6000" dirty="0">
              <a:latin typeface="Aharoni" panose="02010803020104030203" pitchFamily="2" charset="-79"/>
              <a:cs typeface="Aharoni" panose="02010803020104030203" pitchFamily="2" charset="-79"/>
            </a:endParaRPr>
          </a:p>
        </p:txBody>
      </p:sp>
      <p:pic>
        <p:nvPicPr>
          <p:cNvPr id="13" name="Image 12"/>
          <p:cNvPicPr>
            <a:picLocks noChangeAspect="1"/>
          </p:cNvPicPr>
          <p:nvPr/>
        </p:nvPicPr>
        <p:blipFill>
          <a:blip r:embed="rId2" cstate="print">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609600" y="1344531"/>
            <a:ext cx="1671441" cy="1189033"/>
          </a:xfrm>
          <a:prstGeom prst="rect">
            <a:avLst/>
          </a:prstGeom>
        </p:spPr>
      </p:pic>
    </p:spTree>
    <p:extLst>
      <p:ext uri="{BB962C8B-B14F-4D97-AF65-F5344CB8AC3E}">
        <p14:creationId xmlns:p14="http://schemas.microsoft.com/office/powerpoint/2010/main" val="680105171"/>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Activations Booster</a:t>
            </a:r>
            <a:endParaRPr lang="fr-FR" dirty="0"/>
          </a:p>
        </p:txBody>
      </p:sp>
      <p:sp>
        <p:nvSpPr>
          <p:cNvPr id="12" name="Rectangle 11"/>
          <p:cNvSpPr/>
          <p:nvPr/>
        </p:nvSpPr>
        <p:spPr>
          <a:xfrm>
            <a:off x="933153" y="3068960"/>
            <a:ext cx="10670976" cy="3336298"/>
          </a:xfrm>
          <a:prstGeom prst="rect">
            <a:avLst/>
          </a:prstGeom>
        </p:spPr>
        <p:txBody>
          <a:bodyPr wrap="square">
            <a:spAutoFit/>
          </a:bodyPr>
          <a:lstStyle/>
          <a:p>
            <a:pPr>
              <a:defRPr/>
            </a:pPr>
            <a:r>
              <a:rPr lang="fr-FR" sz="2000" dirty="0">
                <a:latin typeface="Helvetica" panose="020B0604020202020204" pitchFamily="34" charset="0"/>
                <a:ea typeface="MS PGothic" pitchFamily="34" charset="-128"/>
                <a:cs typeface="Helvetica" panose="020B0604020202020204" pitchFamily="34" charset="0"/>
              </a:rPr>
              <a:t>Des kits d’animation clés en main à disposition des magasins souhaitant booster le trafic.</a:t>
            </a:r>
          </a:p>
          <a:p>
            <a:pPr>
              <a:defRPr/>
            </a:pPr>
            <a:endParaRPr lang="fr-FR" sz="2000" dirty="0">
              <a:latin typeface="Helvetica" panose="020B0604020202020204" pitchFamily="34" charset="0"/>
              <a:ea typeface="MS PGothic" pitchFamily="34" charset="-128"/>
              <a:cs typeface="Helvetica" panose="020B0604020202020204" pitchFamily="34" charset="0"/>
            </a:endParaRPr>
          </a:p>
          <a:p>
            <a:pPr>
              <a:defRPr/>
            </a:pPr>
            <a:r>
              <a:rPr lang="fr-FR" sz="2000" i="1" dirty="0">
                <a:latin typeface="Helvetica" panose="020B0604020202020204" pitchFamily="34" charset="0"/>
                <a:ea typeface="MS PGothic" pitchFamily="34" charset="-128"/>
                <a:cs typeface="Helvetica" panose="020B0604020202020204" pitchFamily="34" charset="0"/>
              </a:rPr>
              <a:t>Exemple de leviers présents dans la </a:t>
            </a:r>
            <a:r>
              <a:rPr lang="fr-FR" sz="2000" i="1" dirty="0" err="1">
                <a:latin typeface="Helvetica" panose="020B0604020202020204" pitchFamily="34" charset="0"/>
                <a:ea typeface="MS PGothic" pitchFamily="34" charset="-128"/>
                <a:cs typeface="Helvetica" panose="020B0604020202020204" pitchFamily="34" charset="0"/>
              </a:rPr>
              <a:t>toolbox</a:t>
            </a:r>
            <a:r>
              <a:rPr lang="fr-FR" sz="2000" i="1" dirty="0">
                <a:latin typeface="Helvetica" panose="020B0604020202020204" pitchFamily="34" charset="0"/>
                <a:ea typeface="MS PGothic" pitchFamily="34" charset="-128"/>
                <a:cs typeface="Helvetica" panose="020B0604020202020204" pitchFamily="34" charset="0"/>
              </a:rPr>
              <a:t> locale :</a:t>
            </a:r>
          </a:p>
          <a:p>
            <a:pPr>
              <a:defRPr/>
            </a:pPr>
            <a:r>
              <a:rPr lang="fr-FR" sz="1600" i="1" dirty="0" smtClean="0">
                <a:latin typeface="Helvetica" panose="020B0604020202020204" pitchFamily="34" charset="0"/>
                <a:ea typeface="MS PGothic" pitchFamily="34" charset="-128"/>
                <a:cs typeface="Helvetica" panose="020B0604020202020204" pitchFamily="34" charset="0"/>
              </a:rPr>
              <a:t>Action </a:t>
            </a:r>
            <a:r>
              <a:rPr lang="fr-FR" sz="1600" i="1" dirty="0">
                <a:latin typeface="Helvetica" panose="020B0604020202020204" pitchFamily="34" charset="0"/>
                <a:ea typeface="MS PGothic" pitchFamily="34" charset="-128"/>
                <a:cs typeface="Helvetica" panose="020B0604020202020204" pitchFamily="34" charset="0"/>
              </a:rPr>
              <a:t>locale ‘Booster’ de Conquête &amp; d’Animation – Dispositif </a:t>
            </a:r>
            <a:r>
              <a:rPr lang="fr-FR" sz="1600" i="1" dirty="0" err="1">
                <a:latin typeface="Helvetica" panose="020B0604020202020204" pitchFamily="34" charset="0"/>
                <a:ea typeface="MS PGothic" pitchFamily="34" charset="-128"/>
                <a:cs typeface="Helvetica" panose="020B0604020202020204" pitchFamily="34" charset="0"/>
              </a:rPr>
              <a:t>InStore</a:t>
            </a:r>
            <a:r>
              <a:rPr lang="fr-FR" sz="1600" i="1" dirty="0">
                <a:latin typeface="Helvetica" panose="020B0604020202020204" pitchFamily="34" charset="0"/>
                <a:ea typeface="MS PGothic" pitchFamily="34" charset="-128"/>
                <a:cs typeface="Helvetica" panose="020B0604020202020204" pitchFamily="34" charset="0"/>
              </a:rPr>
              <a:t> &amp; </a:t>
            </a:r>
            <a:r>
              <a:rPr lang="fr-FR" sz="1600" i="1" dirty="0" err="1">
                <a:latin typeface="Helvetica" panose="020B0604020202020204" pitchFamily="34" charset="0"/>
                <a:ea typeface="MS PGothic" pitchFamily="34" charset="-128"/>
                <a:cs typeface="Helvetica" panose="020B0604020202020204" pitchFamily="34" charset="0"/>
              </a:rPr>
              <a:t>OutStore</a:t>
            </a:r>
            <a:endParaRPr lang="fr-FR" sz="1600" i="1" dirty="0">
              <a:latin typeface="Helvetica" panose="020B0604020202020204" pitchFamily="34" charset="0"/>
              <a:ea typeface="MS PGothic" pitchFamily="34" charset="-128"/>
              <a:cs typeface="Helvetica" panose="020B0604020202020204" pitchFamily="34" charset="0"/>
            </a:endParaRPr>
          </a:p>
          <a:p>
            <a:pPr>
              <a:defRPr/>
            </a:pPr>
            <a:r>
              <a:rPr lang="fr-FR" i="1" dirty="0" smtClean="0">
                <a:latin typeface="Helvetica" panose="020B0604020202020204" pitchFamily="34" charset="0"/>
                <a:ea typeface="MS PGothic" pitchFamily="34" charset="-128"/>
                <a:cs typeface="Helvetica" panose="020B0604020202020204" pitchFamily="34" charset="0"/>
              </a:rPr>
              <a:t>&gt;&gt;Ex de dispositif événementiel </a:t>
            </a:r>
            <a:r>
              <a:rPr lang="fr-FR" i="1" dirty="0">
                <a:latin typeface="Helvetica" panose="020B0604020202020204" pitchFamily="34" charset="0"/>
                <a:ea typeface="MS PGothic" pitchFamily="34" charset="-128"/>
                <a:cs typeface="Helvetica" panose="020B0604020202020204" pitchFamily="34" charset="0"/>
              </a:rPr>
              <a:t>avec des magiciens qui mettent en scène des services et des offres. Ils proposent au client ou prospect des tours personnalisées, interactives et visuelles</a:t>
            </a:r>
          </a:p>
          <a:p>
            <a:pPr>
              <a:defRPr/>
            </a:pPr>
            <a:r>
              <a:rPr lang="fr-FR" i="1" dirty="0" smtClean="0">
                <a:latin typeface="Helvetica" panose="020B0604020202020204" pitchFamily="34" charset="0"/>
                <a:ea typeface="MS PGothic" pitchFamily="34" charset="-128"/>
                <a:cs typeface="Helvetica" panose="020B0604020202020204" pitchFamily="34" charset="0"/>
              </a:rPr>
              <a:t>&gt;&gt;Ex </a:t>
            </a:r>
            <a:r>
              <a:rPr lang="fr-FR" i="1" dirty="0">
                <a:latin typeface="Helvetica" panose="020B0604020202020204" pitchFamily="34" charset="0"/>
                <a:ea typeface="MS PGothic" pitchFamily="34" charset="-128"/>
                <a:cs typeface="Helvetica" panose="020B0604020202020204" pitchFamily="34" charset="0"/>
              </a:rPr>
              <a:t>d’opération type  ‘volume’</a:t>
            </a:r>
          </a:p>
          <a:p>
            <a:pPr>
              <a:lnSpc>
                <a:spcPct val="90000"/>
              </a:lnSpc>
              <a:buFont typeface="Wingdings" panose="05000000000000000000" pitchFamily="2" charset="2"/>
              <a:buNone/>
            </a:pPr>
            <a:r>
              <a:rPr lang="fr-FR" altLang="fr-FR" i="1" dirty="0">
                <a:latin typeface="Helvetica" panose="020B0604020202020204" pitchFamily="34" charset="0"/>
                <a:ea typeface="MS PGothic" pitchFamily="34" charset="-128"/>
                <a:cs typeface="Helvetica" panose="020B0604020202020204" pitchFamily="34" charset="0"/>
              </a:rPr>
              <a:t>« ENCORE PLUS POUR VOTRE JARDIN »</a:t>
            </a:r>
          </a:p>
          <a:p>
            <a:pPr>
              <a:lnSpc>
                <a:spcPct val="90000"/>
              </a:lnSpc>
              <a:buFont typeface="Wingdings" panose="05000000000000000000" pitchFamily="2" charset="2"/>
              <a:buNone/>
            </a:pPr>
            <a:r>
              <a:rPr lang="fr-FR" altLang="fr-FR" i="1" dirty="0">
                <a:latin typeface="Helvetica" panose="020B0604020202020204" pitchFamily="34" charset="0"/>
                <a:ea typeface="MS PGothic" pitchFamily="34" charset="-128"/>
                <a:cs typeface="Helvetica" panose="020B0604020202020204" pitchFamily="34" charset="0"/>
              </a:rPr>
              <a:t>2 produits achetés, le troisième </a:t>
            </a:r>
            <a:r>
              <a:rPr lang="fr-FR" altLang="fr-FR" i="1" dirty="0" smtClean="0">
                <a:latin typeface="Helvetica" panose="020B0604020202020204" pitchFamily="34" charset="0"/>
                <a:ea typeface="MS PGothic" pitchFamily="34" charset="-128"/>
                <a:cs typeface="Helvetica" panose="020B0604020202020204" pitchFamily="34" charset="0"/>
              </a:rPr>
              <a:t>offert</a:t>
            </a:r>
            <a:endParaRPr lang="fr-FR" altLang="fr-FR" i="1" dirty="0">
              <a:latin typeface="Helvetica" panose="020B0604020202020204" pitchFamily="34" charset="0"/>
              <a:ea typeface="MS PGothic" pitchFamily="34" charset="-128"/>
              <a:cs typeface="Helvetica" panose="020B0604020202020204" pitchFamily="34" charset="0"/>
            </a:endParaRPr>
          </a:p>
          <a:p>
            <a:pPr>
              <a:lnSpc>
                <a:spcPct val="90000"/>
              </a:lnSpc>
              <a:buFont typeface="Wingdings" panose="05000000000000000000" pitchFamily="2" charset="2"/>
              <a:buNone/>
            </a:pPr>
            <a:r>
              <a:rPr lang="fr-FR" altLang="fr-FR" i="1" dirty="0">
                <a:latin typeface="Helvetica" panose="020B0604020202020204" pitchFamily="34" charset="0"/>
                <a:ea typeface="MS PGothic" pitchFamily="34" charset="-128"/>
                <a:cs typeface="Helvetica" panose="020B0604020202020204" pitchFamily="34" charset="0"/>
              </a:rPr>
              <a:t>PRINCIPE :  une action de </a:t>
            </a:r>
            <a:r>
              <a:rPr lang="fr-FR" altLang="fr-FR" i="1" dirty="0" err="1">
                <a:latin typeface="Helvetica" panose="020B0604020202020204" pitchFamily="34" charset="0"/>
                <a:ea typeface="MS PGothic" pitchFamily="34" charset="-128"/>
                <a:cs typeface="Helvetica" panose="020B0604020202020204" pitchFamily="34" charset="0"/>
              </a:rPr>
              <a:t>destockage</a:t>
            </a:r>
            <a:r>
              <a:rPr lang="fr-FR" altLang="fr-FR" i="1" dirty="0">
                <a:latin typeface="Helvetica" panose="020B0604020202020204" pitchFamily="34" charset="0"/>
                <a:ea typeface="MS PGothic" pitchFamily="34" charset="-128"/>
                <a:cs typeface="Helvetica" panose="020B0604020202020204" pitchFamily="34" charset="0"/>
              </a:rPr>
              <a:t> favorisant le </a:t>
            </a:r>
            <a:r>
              <a:rPr lang="fr-FR" altLang="fr-FR" i="1" dirty="0" err="1">
                <a:latin typeface="Helvetica" panose="020B0604020202020204" pitchFamily="34" charset="0"/>
                <a:ea typeface="MS PGothic" pitchFamily="34" charset="-128"/>
                <a:cs typeface="Helvetica" panose="020B0604020202020204" pitchFamily="34" charset="0"/>
              </a:rPr>
              <a:t>sell</a:t>
            </a:r>
            <a:r>
              <a:rPr lang="fr-FR" altLang="fr-FR" i="1" dirty="0">
                <a:latin typeface="Helvetica" panose="020B0604020202020204" pitchFamily="34" charset="0"/>
                <a:ea typeface="MS PGothic" pitchFamily="34" charset="-128"/>
                <a:cs typeface="Helvetica" panose="020B0604020202020204" pitchFamily="34" charset="0"/>
              </a:rPr>
              <a:t> out des produits dont </a:t>
            </a:r>
          </a:p>
          <a:p>
            <a:pPr>
              <a:lnSpc>
                <a:spcPct val="90000"/>
              </a:lnSpc>
              <a:buFont typeface="Wingdings" panose="05000000000000000000" pitchFamily="2" charset="2"/>
              <a:buNone/>
            </a:pPr>
            <a:r>
              <a:rPr lang="fr-FR" altLang="fr-FR" i="1" dirty="0">
                <a:latin typeface="Helvetica" panose="020B0604020202020204" pitchFamily="34" charset="0"/>
                <a:ea typeface="MS PGothic" pitchFamily="34" charset="-128"/>
                <a:cs typeface="Helvetica" panose="020B0604020202020204" pitchFamily="34" charset="0"/>
              </a:rPr>
              <a:t>la pérennité est courte, limitant le stock de marchandises.</a:t>
            </a:r>
          </a:p>
          <a:p>
            <a:pPr marL="342900" indent="-342900">
              <a:buFont typeface="Wingdings" panose="05000000000000000000" pitchFamily="2" charset="2"/>
              <a:buChar char="Ø"/>
              <a:defRPr/>
            </a:pPr>
            <a:endParaRPr lang="fr-FR" sz="1600" i="1" dirty="0">
              <a:latin typeface="Helvetica" panose="020B0604020202020204" pitchFamily="34" charset="0"/>
              <a:ea typeface="MS PGothic" pitchFamily="34" charset="-128"/>
              <a:cs typeface="Helvetica" panose="020B0604020202020204" pitchFamily="34" charset="0"/>
            </a:endParaRPr>
          </a:p>
        </p:txBody>
      </p:sp>
      <p:sp>
        <p:nvSpPr>
          <p:cNvPr id="6" name="Rectangle 5"/>
          <p:cNvSpPr/>
          <p:nvPr/>
        </p:nvSpPr>
        <p:spPr>
          <a:xfrm>
            <a:off x="4727848" y="1766816"/>
            <a:ext cx="4542984" cy="1200329"/>
          </a:xfrm>
          <a:prstGeom prst="rect">
            <a:avLst/>
          </a:prstGeom>
        </p:spPr>
        <p:txBody>
          <a:bodyPr wrap="square">
            <a:spAutoFit/>
          </a:bodyPr>
          <a:lstStyle/>
          <a:p>
            <a:pPr>
              <a:spcBef>
                <a:spcPct val="20000"/>
              </a:spcBef>
              <a:defRPr/>
            </a:pPr>
            <a:r>
              <a:rPr lang="fr-FR" dirty="0" smtClean="0">
                <a:latin typeface="Helvetica" panose="020B0604020202020204" pitchFamily="34" charset="0"/>
                <a:ea typeface="MS PGothic" pitchFamily="34" charset="-128"/>
                <a:cs typeface="Helvetica" panose="020B0604020202020204" pitchFamily="34" charset="0"/>
                <a:sym typeface="Wingdings" panose="05000000000000000000" pitchFamily="2" charset="2"/>
              </a:rPr>
              <a:t> </a:t>
            </a:r>
            <a:r>
              <a:rPr lang="fr-FR" dirty="0" smtClean="0">
                <a:latin typeface="Helvetica" panose="020B0604020202020204" pitchFamily="34" charset="0"/>
                <a:ea typeface="MS PGothic" pitchFamily="34" charset="-128"/>
                <a:cs typeface="Helvetica" panose="020B0604020202020204" pitchFamily="34" charset="0"/>
              </a:rPr>
              <a:t>C</a:t>
            </a:r>
            <a:r>
              <a:rPr lang="fr-FR" dirty="0" smtClean="0">
                <a:latin typeface="Helvetica" panose="020B0604020202020204" pitchFamily="34" charset="0"/>
                <a:ea typeface="MS PGothic" pitchFamily="34" charset="-128"/>
                <a:cs typeface="Helvetica" panose="020B0604020202020204" pitchFamily="34" charset="0"/>
              </a:rPr>
              <a:t>réation d’une </a:t>
            </a:r>
            <a:r>
              <a:rPr lang="fr-FR" dirty="0" err="1" smtClean="0">
                <a:latin typeface="Helvetica" panose="020B0604020202020204" pitchFamily="34" charset="0"/>
                <a:ea typeface="MS PGothic" pitchFamily="34" charset="-128"/>
                <a:cs typeface="Helvetica" panose="020B0604020202020204" pitchFamily="34" charset="0"/>
              </a:rPr>
              <a:t>Toolbox</a:t>
            </a:r>
            <a:r>
              <a:rPr lang="fr-FR" dirty="0" smtClean="0">
                <a:latin typeface="Helvetica" panose="020B0604020202020204" pitchFamily="34" charset="0"/>
                <a:ea typeface="MS PGothic" pitchFamily="34" charset="-128"/>
                <a:cs typeface="Helvetica" panose="020B0604020202020204" pitchFamily="34" charset="0"/>
              </a:rPr>
              <a:t> qui intègre les différentes problématiques locales et apporte donc des réponses locales (Anniversaire</a:t>
            </a:r>
            <a:r>
              <a:rPr lang="fr-FR" dirty="0">
                <a:latin typeface="Helvetica" panose="020B0604020202020204" pitchFamily="34" charset="0"/>
                <a:ea typeface="MS PGothic" pitchFamily="34" charset="-128"/>
                <a:cs typeface="Helvetica" panose="020B0604020202020204" pitchFamily="34" charset="0"/>
              </a:rPr>
              <a:t>, Rénovation, Booster</a:t>
            </a:r>
            <a:r>
              <a:rPr lang="fr-FR" dirty="0" smtClean="0">
                <a:latin typeface="Helvetica" panose="020B0604020202020204" pitchFamily="34" charset="0"/>
                <a:ea typeface="MS PGothic" pitchFamily="34" charset="-128"/>
                <a:cs typeface="Helvetica" panose="020B0604020202020204" pitchFamily="34" charset="0"/>
              </a:rPr>
              <a:t>…)</a:t>
            </a:r>
            <a:endParaRPr lang="fr-FR" dirty="0">
              <a:latin typeface="Helvetica" panose="020B0604020202020204" pitchFamily="34" charset="0"/>
              <a:ea typeface="MS PGothic" pitchFamily="34" charset="-128"/>
              <a:cs typeface="Helvetica" panose="020B0604020202020204" pitchFamily="34" charset="0"/>
            </a:endParaRPr>
          </a:p>
        </p:txBody>
      </p:sp>
      <p:sp>
        <p:nvSpPr>
          <p:cNvPr id="9" name="Ellipse 8"/>
          <p:cNvSpPr/>
          <p:nvPr/>
        </p:nvSpPr>
        <p:spPr>
          <a:xfrm>
            <a:off x="1199456" y="1638150"/>
            <a:ext cx="2808312" cy="1290421"/>
          </a:xfrm>
          <a:prstGeom prst="ellipse">
            <a:avLst/>
          </a:prstGeom>
          <a:solidFill>
            <a:srgbClr val="E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anose="05000000000000000000" pitchFamily="2" charset="2"/>
              <a:buNone/>
            </a:pPr>
            <a:r>
              <a:rPr lang="fr-FR" altLang="fr-FR" sz="2400" b="1" dirty="0" smtClean="0"/>
              <a:t>TOOLBOX</a:t>
            </a:r>
            <a:br>
              <a:rPr lang="fr-FR" altLang="fr-FR" sz="2400" b="1" dirty="0" smtClean="0"/>
            </a:br>
            <a:r>
              <a:rPr lang="fr-FR" altLang="fr-FR" sz="2400" b="1" dirty="0" smtClean="0"/>
              <a:t>GAMM VERT</a:t>
            </a:r>
            <a:endParaRPr lang="fr-FR" altLang="fr-FR" sz="2400" b="1" dirty="0"/>
          </a:p>
        </p:txBody>
      </p:sp>
      <p:sp>
        <p:nvSpPr>
          <p:cNvPr id="13" name="Ellipse 12"/>
          <p:cNvSpPr/>
          <p:nvPr/>
        </p:nvSpPr>
        <p:spPr>
          <a:xfrm>
            <a:off x="1095880" y="1290875"/>
            <a:ext cx="707250" cy="707250"/>
          </a:xfrm>
          <a:prstGeom prst="ellipse">
            <a:avLst/>
          </a:prstGeom>
          <a:solidFill>
            <a:srgbClr val="E23E4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smtClean="0">
                <a:latin typeface="Aharoni" panose="02010803020104030203" pitchFamily="2" charset="-79"/>
                <a:cs typeface="Aharoni" panose="02010803020104030203" pitchFamily="2" charset="-79"/>
              </a:rPr>
              <a:t>2</a:t>
            </a:r>
            <a:endParaRPr lang="fr-FR" sz="6000" dirty="0">
              <a:latin typeface="Aharoni" panose="02010803020104030203" pitchFamily="2" charset="-79"/>
              <a:cs typeface="Aharoni" panose="02010803020104030203" pitchFamily="2" charset="-79"/>
            </a:endParaRPr>
          </a:p>
        </p:txBody>
      </p:sp>
      <p:pic>
        <p:nvPicPr>
          <p:cNvPr id="2" name="Image 1"/>
          <p:cNvPicPr>
            <a:picLocks noChangeAspect="1"/>
          </p:cNvPicPr>
          <p:nvPr/>
        </p:nvPicPr>
        <p:blipFill>
          <a:blip r:embed="rId2" cstate="print">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8184232" y="217206"/>
            <a:ext cx="3865629" cy="2749939"/>
          </a:xfrm>
          <a:prstGeom prst="rect">
            <a:avLst/>
          </a:prstGeom>
        </p:spPr>
      </p:pic>
    </p:spTree>
    <p:extLst>
      <p:ext uri="{BB962C8B-B14F-4D97-AF65-F5344CB8AC3E}">
        <p14:creationId xmlns:p14="http://schemas.microsoft.com/office/powerpoint/2010/main" val="303591404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smtClean="0"/>
              <a:t>Théatralisation</a:t>
            </a:r>
            <a:r>
              <a:rPr lang="fr-FR" dirty="0" smtClean="0"/>
              <a:t> Magasin</a:t>
            </a:r>
            <a:endParaRPr lang="fr-FR" dirty="0"/>
          </a:p>
        </p:txBody>
      </p:sp>
      <p:sp>
        <p:nvSpPr>
          <p:cNvPr id="5" name="Espace réservé du contenu 4"/>
          <p:cNvSpPr>
            <a:spLocks noGrp="1"/>
          </p:cNvSpPr>
          <p:nvPr>
            <p:ph idx="1"/>
          </p:nvPr>
        </p:nvSpPr>
        <p:spPr>
          <a:xfrm>
            <a:off x="335360" y="1447701"/>
            <a:ext cx="10972800" cy="4713387"/>
          </a:xfrm>
        </p:spPr>
        <p:txBody>
          <a:bodyPr/>
          <a:lstStyle/>
          <a:p>
            <a:pPr>
              <a:buFont typeface="Wingdings" panose="05000000000000000000" pitchFamily="2" charset="2"/>
              <a:buNone/>
            </a:pPr>
            <a:r>
              <a:rPr lang="fr-FR" altLang="fr-FR" dirty="0"/>
              <a:t>Le point de vente est le 1</a:t>
            </a:r>
            <a:r>
              <a:rPr lang="fr-FR" altLang="fr-FR" baseline="30000" dirty="0"/>
              <a:t>er</a:t>
            </a:r>
            <a:r>
              <a:rPr lang="fr-FR" altLang="fr-FR" dirty="0"/>
              <a:t> vecteur de communication </a:t>
            </a:r>
          </a:p>
          <a:p>
            <a:pPr>
              <a:lnSpc>
                <a:spcPct val="80000"/>
              </a:lnSpc>
              <a:buFont typeface="Wingdings" panose="05000000000000000000" pitchFamily="2" charset="2"/>
              <a:buNone/>
            </a:pPr>
            <a:r>
              <a:rPr lang="fr-FR" altLang="fr-FR" dirty="0"/>
              <a:t>de l’enseigne.</a:t>
            </a:r>
          </a:p>
          <a:p>
            <a:pPr>
              <a:buFont typeface="Wingdings" panose="05000000000000000000" pitchFamily="2" charset="2"/>
              <a:buNone/>
            </a:pPr>
            <a:endParaRPr lang="fr-FR" altLang="fr-FR" sz="600" dirty="0"/>
          </a:p>
          <a:p>
            <a:pPr>
              <a:buFont typeface="Wingdings" panose="05000000000000000000" pitchFamily="2" charset="2"/>
              <a:buNone/>
            </a:pPr>
            <a:r>
              <a:rPr lang="fr-FR" altLang="fr-FR" dirty="0"/>
              <a:t>La communication dans et autour du point de vente doit être au cœur </a:t>
            </a:r>
          </a:p>
          <a:p>
            <a:pPr>
              <a:lnSpc>
                <a:spcPct val="80000"/>
              </a:lnSpc>
              <a:buFont typeface="Wingdings" panose="05000000000000000000" pitchFamily="2" charset="2"/>
              <a:buNone/>
            </a:pPr>
            <a:r>
              <a:rPr lang="fr-FR" altLang="fr-FR" dirty="0"/>
              <a:t>du dispositif et répondre à différents points :</a:t>
            </a:r>
          </a:p>
          <a:p>
            <a:pPr>
              <a:buFont typeface="Wingdings" panose="05000000000000000000" pitchFamily="2" charset="2"/>
              <a:buNone/>
            </a:pPr>
            <a:r>
              <a:rPr lang="fr-FR" altLang="fr-FR" sz="2000" dirty="0"/>
              <a:t>	- véhiculer et soutenir </a:t>
            </a:r>
            <a:r>
              <a:rPr lang="fr-FR" altLang="fr-FR" sz="2000" dirty="0" smtClean="0"/>
              <a:t>le positionnement global </a:t>
            </a:r>
            <a:r>
              <a:rPr lang="fr-FR" altLang="fr-FR" sz="2000" dirty="0"/>
              <a:t>de l’enseigne</a:t>
            </a:r>
          </a:p>
          <a:p>
            <a:pPr>
              <a:buFont typeface="Wingdings" panose="05000000000000000000" pitchFamily="2" charset="2"/>
              <a:buNone/>
            </a:pPr>
            <a:r>
              <a:rPr lang="fr-FR" altLang="fr-FR" sz="2000" dirty="0"/>
              <a:t>	- </a:t>
            </a:r>
            <a:r>
              <a:rPr lang="fr-FR" altLang="fr-FR" sz="2000" dirty="0" smtClean="0"/>
              <a:t>être ‘identitaire/propriétaire’ dans la communication</a:t>
            </a:r>
            <a:endParaRPr lang="fr-FR" altLang="fr-FR" sz="2000" dirty="0"/>
          </a:p>
          <a:p>
            <a:pPr>
              <a:buFont typeface="Wingdings" panose="05000000000000000000" pitchFamily="2" charset="2"/>
              <a:buNone/>
            </a:pPr>
            <a:r>
              <a:rPr lang="fr-FR" altLang="fr-FR" sz="2000" dirty="0"/>
              <a:t>	- animer le point de vente : dynamiser le magasin et faire sentir qu’il se passe toujours un évènement</a:t>
            </a:r>
          </a:p>
          <a:p>
            <a:pPr>
              <a:buFont typeface="Wingdings" panose="05000000000000000000" pitchFamily="2" charset="2"/>
              <a:buNone/>
            </a:pPr>
            <a:endParaRPr lang="fr-FR" altLang="fr-FR" sz="2000" dirty="0"/>
          </a:p>
          <a:p>
            <a:pPr>
              <a:buFont typeface="Wingdings" panose="05000000000000000000" pitchFamily="2" charset="2"/>
              <a:buNone/>
            </a:pPr>
            <a:r>
              <a:rPr lang="fr-FR" altLang="fr-FR" dirty="0"/>
              <a:t>Afin d’atteindre 2 objectifs majeurs :</a:t>
            </a:r>
          </a:p>
          <a:p>
            <a:pPr lvl="2">
              <a:buFont typeface="Wingdings" panose="05000000000000000000" pitchFamily="2" charset="2"/>
              <a:buChar char="Ü"/>
            </a:pPr>
            <a:r>
              <a:rPr lang="fr-FR" altLang="fr-FR" sz="2000" b="1" dirty="0"/>
              <a:t>Augmenter le panier moyen</a:t>
            </a:r>
          </a:p>
          <a:p>
            <a:pPr lvl="2">
              <a:buFont typeface="Wingdings" panose="05000000000000000000" pitchFamily="2" charset="2"/>
              <a:buChar char="Ü"/>
            </a:pPr>
            <a:r>
              <a:rPr lang="fr-FR" altLang="fr-FR" sz="2000" b="1" dirty="0"/>
              <a:t>Donner envie aux consommateurs de revenir</a:t>
            </a:r>
          </a:p>
        </p:txBody>
      </p:sp>
      <p:sp>
        <p:nvSpPr>
          <p:cNvPr id="8" name="Rectangle 13"/>
          <p:cNvSpPr>
            <a:spLocks noChangeArrowheads="1"/>
          </p:cNvSpPr>
          <p:nvPr/>
        </p:nvSpPr>
        <p:spPr bwMode="auto">
          <a:xfrm>
            <a:off x="8040216" y="4941168"/>
            <a:ext cx="60483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FR" altLang="fr-FR" sz="1600" dirty="0">
                <a:solidFill>
                  <a:srgbClr val="4D4D4D"/>
                </a:solidFill>
              </a:rPr>
              <a:t>Plus de 50% des décisions d'achats se font </a:t>
            </a:r>
          </a:p>
          <a:p>
            <a:r>
              <a:rPr lang="fr-FR" altLang="fr-FR" sz="1600" dirty="0">
                <a:solidFill>
                  <a:srgbClr val="4D4D4D"/>
                </a:solidFill>
              </a:rPr>
              <a:t>sur le point de vente		</a:t>
            </a:r>
            <a:r>
              <a:rPr lang="fr-FR" altLang="fr-FR" sz="1200" dirty="0">
                <a:solidFill>
                  <a:srgbClr val="4D4D4D"/>
                </a:solidFill>
              </a:rPr>
              <a:t>source IFCPLV</a:t>
            </a:r>
            <a:r>
              <a:rPr lang="fr-FR" altLang="fr-FR" sz="1200" dirty="0"/>
              <a:t> </a:t>
            </a:r>
          </a:p>
        </p:txBody>
      </p:sp>
    </p:spTree>
    <p:extLst>
      <p:ext uri="{BB962C8B-B14F-4D97-AF65-F5344CB8AC3E}">
        <p14:creationId xmlns:p14="http://schemas.microsoft.com/office/powerpoint/2010/main" val="1487504403"/>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re 1"/>
          <p:cNvSpPr>
            <a:spLocks noGrp="1"/>
          </p:cNvSpPr>
          <p:nvPr>
            <p:ph type="title"/>
          </p:nvPr>
        </p:nvSpPr>
        <p:spPr>
          <a:xfrm>
            <a:off x="609600" y="44450"/>
            <a:ext cx="10972800" cy="1143000"/>
          </a:xfrm>
        </p:spPr>
        <p:txBody>
          <a:bodyPr/>
          <a:lstStyle/>
          <a:p>
            <a:r>
              <a:rPr lang="fr-FR" dirty="0"/>
              <a:t>Parti Pris magasins </a:t>
            </a:r>
            <a:endParaRPr lang="fr-FR" altLang="fr-FR" dirty="0" smtClean="0">
              <a:ea typeface="Helvetica" panose="020B0604020202020204" pitchFamily="34" charset="0"/>
            </a:endParaRPr>
          </a:p>
        </p:txBody>
      </p:sp>
      <p:sp>
        <p:nvSpPr>
          <p:cNvPr id="91139" name="Rectangle 3"/>
          <p:cNvSpPr>
            <a:spLocks noChangeArrowheads="1"/>
          </p:cNvSpPr>
          <p:nvPr/>
        </p:nvSpPr>
        <p:spPr bwMode="auto">
          <a:xfrm>
            <a:off x="263353" y="1340768"/>
            <a:ext cx="9721080" cy="407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FontTx/>
              <a:buNone/>
            </a:pPr>
            <a:r>
              <a:rPr lang="fr-FR" altLang="fr-FR" sz="36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2800" b="1" dirty="0" smtClean="0">
                <a:latin typeface="Helvetica" panose="020B0604020202020204" pitchFamily="34" charset="0"/>
                <a:ea typeface="Helvetica" panose="020B0604020202020204" pitchFamily="34" charset="0"/>
                <a:cs typeface="Helvetica" panose="020B0604020202020204" pitchFamily="34" charset="0"/>
              </a:rPr>
              <a:t>Théâtraliser </a:t>
            </a:r>
            <a:r>
              <a:rPr lang="fr-FR" altLang="fr-FR" sz="2800" b="1" dirty="0">
                <a:latin typeface="Helvetica" panose="020B0604020202020204" pitchFamily="34" charset="0"/>
                <a:ea typeface="Helvetica" panose="020B0604020202020204" pitchFamily="34" charset="0"/>
                <a:cs typeface="Helvetica" panose="020B0604020202020204" pitchFamily="34" charset="0"/>
              </a:rPr>
              <a:t>davantage les opérations </a:t>
            </a:r>
            <a:r>
              <a:rPr lang="fr-FR" altLang="fr-FR" sz="2800" b="1" dirty="0" smtClean="0">
                <a:latin typeface="Helvetica" panose="020B0604020202020204" pitchFamily="34" charset="0"/>
                <a:ea typeface="Helvetica" panose="020B0604020202020204" pitchFamily="34" charset="0"/>
                <a:cs typeface="Helvetica" panose="020B0604020202020204" pitchFamily="34" charset="0"/>
              </a:rPr>
              <a:t>en magasin</a:t>
            </a:r>
            <a:endParaRPr lang="fr-FR" altLang="fr-FR" sz="2400" dirty="0">
              <a:latin typeface="Helvetica" panose="020B0604020202020204" pitchFamily="34" charset="0"/>
              <a:ea typeface="Helvetica" panose="020B0604020202020204" pitchFamily="34" charset="0"/>
              <a:cs typeface="Helvetica" panose="020B0604020202020204" pitchFamily="34" charset="0"/>
            </a:endParaRPr>
          </a:p>
          <a:p>
            <a:pPr>
              <a:buNone/>
            </a:pPr>
            <a:r>
              <a:rPr lang="fr-FR" altLang="fr-FR" sz="2000" dirty="0">
                <a:latin typeface="Helvetica" panose="020B0604020202020204" pitchFamily="34" charset="0"/>
                <a:ea typeface="Helvetica" panose="020B0604020202020204" pitchFamily="34" charset="0"/>
                <a:cs typeface="Helvetica" panose="020B0604020202020204" pitchFamily="34" charset="0"/>
              </a:rPr>
              <a:t>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&gt; </a:t>
            </a:r>
            <a:r>
              <a:rPr lang="fr-FR" altLang="fr-FR" sz="2000" dirty="0">
                <a:latin typeface="Helvetica" panose="020B0604020202020204" pitchFamily="34" charset="0"/>
                <a:ea typeface="Helvetica" panose="020B0604020202020204" pitchFamily="34" charset="0"/>
                <a:cs typeface="Helvetica" panose="020B0604020202020204" pitchFamily="34" charset="0"/>
              </a:rPr>
              <a:t>Créer du rythme et faire sentir qu’il se passe toujours quelques chose de nouveau chez </a:t>
            </a:r>
            <a:r>
              <a:rPr lang="fr-FR" altLang="fr-FR" sz="2000" dirty="0" err="1" smtClean="0">
                <a:latin typeface="Helvetica" panose="020B0604020202020204" pitchFamily="34" charset="0"/>
                <a:ea typeface="Helvetica" panose="020B0604020202020204" pitchFamily="34" charset="0"/>
                <a:cs typeface="Helvetica" panose="020B0604020202020204" pitchFamily="34" charset="0"/>
              </a:rPr>
              <a:t>Gamm</a:t>
            </a: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vert</a:t>
            </a:r>
            <a:br>
              <a:rPr lang="fr-FR" altLang="fr-FR" sz="2000" dirty="0" smtClean="0">
                <a:latin typeface="Helvetica" panose="020B0604020202020204" pitchFamily="34" charset="0"/>
                <a:ea typeface="Helvetica" panose="020B0604020202020204" pitchFamily="34" charset="0"/>
                <a:cs typeface="Helvetica" panose="020B0604020202020204" pitchFamily="34" charset="0"/>
              </a:rPr>
            </a:b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a:buFontTx/>
              <a:buNone/>
            </a:pP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	&gt; Renforcer la théâtralisation des offres dépliants dans tout le parcours client (parking, entrée, intérieur</a:t>
            </a:r>
            <a:r>
              <a:rPr lang="fr-FR" altLang="fr-FR" sz="2000" dirty="0" smtClean="0">
                <a:latin typeface="Helvetica" panose="020B0604020202020204" pitchFamily="34" charset="0"/>
                <a:ea typeface="Helvetica" panose="020B0604020202020204" pitchFamily="34" charset="0"/>
                <a:cs typeface="Helvetica" panose="020B0604020202020204" pitchFamily="34" charset="0"/>
              </a:rPr>
              <a:t>…)</a:t>
            </a:r>
            <a:br>
              <a:rPr lang="fr-FR" altLang="fr-FR" sz="2000" dirty="0" smtClean="0">
                <a:latin typeface="Helvetica" panose="020B0604020202020204" pitchFamily="34" charset="0"/>
                <a:ea typeface="Helvetica" panose="020B0604020202020204" pitchFamily="34" charset="0"/>
                <a:cs typeface="Helvetica" panose="020B0604020202020204" pitchFamily="34" charset="0"/>
              </a:rPr>
            </a:b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a:buFont typeface="Arial" panose="020B0604020202020204" pitchFamily="34" charset="0"/>
              <a:buNone/>
            </a:pPr>
            <a:r>
              <a:rPr lang="fr-FR" altLang="fr-FR" sz="18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Ex :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en magasin, préférer </a:t>
            </a: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balisage en l’air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pour </a:t>
            </a: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délimiter le corner produit lié à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l’opération</a:t>
            </a:r>
            <a:endPar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endParaRPr>
          </a:p>
          <a:p>
            <a:pPr>
              <a:buFont typeface="Arial" panose="020B0604020202020204" pitchFamily="34" charset="0"/>
              <a:buNone/>
            </a:pP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sur le parking, renforcer la présence événementielle des offres (Affichage sur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façade, couvre-chevalet…)</a:t>
            </a:r>
            <a:endPar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endParaRPr>
          </a:p>
          <a:p>
            <a:pPr>
              <a:buNone/>
            </a:pP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a:r>
            <a:b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Testez </a:t>
            </a:r>
            <a:r>
              <a:rPr lang="fr-FR" altLang="fr-FR" sz="2000" dirty="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de nouveaux formats de PLV </a:t>
            </a: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événementiels</a:t>
            </a:r>
            <a:b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2000" dirty="0" smtClean="0">
                <a:latin typeface="Helvetica" panose="020B0604020202020204" pitchFamily="34" charset="0"/>
                <a:ea typeface="Helvetica" panose="020B0604020202020204" pitchFamily="34" charset="0"/>
                <a:cs typeface="Helvetica" panose="020B0604020202020204" pitchFamily="34" charset="0"/>
                <a:sym typeface="Wingdings" panose="05000000000000000000" pitchFamily="2" charset="2"/>
              </a:rPr>
              <a:t> Assurer cohérence et émergence du dispositif  ILV</a:t>
            </a: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a:buFont typeface="Arial" panose="020B0604020202020204" pitchFamily="34" charset="0"/>
              <a:buNone/>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p:txBody>
      </p:sp>
    </p:spTree>
  </p:cSld>
  <p:clrMapOvr>
    <a:masterClrMapping/>
  </p:clrMapOv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86156" y="-1395536"/>
            <a:ext cx="6819690" cy="9649074"/>
          </a:xfrm>
          <a:prstGeom prst="rect">
            <a:avLst/>
          </a:prstGeom>
        </p:spPr>
      </p:pic>
    </p:spTree>
    <p:extLst>
      <p:ext uri="{BB962C8B-B14F-4D97-AF65-F5344CB8AC3E}">
        <p14:creationId xmlns:p14="http://schemas.microsoft.com/office/powerpoint/2010/main" val="142197025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1843732237"/>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1059721807"/>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71111229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63026" y="-1399510"/>
            <a:ext cx="6838846" cy="9676178"/>
          </a:xfrm>
          <a:prstGeom prst="rect">
            <a:avLst/>
          </a:prstGeom>
        </p:spPr>
      </p:pic>
    </p:spTree>
    <p:extLst>
      <p:ext uri="{BB962C8B-B14F-4D97-AF65-F5344CB8AC3E}">
        <p14:creationId xmlns:p14="http://schemas.microsoft.com/office/powerpoint/2010/main" val="1499876962"/>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1903969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2423592" y="534988"/>
            <a:ext cx="10344150" cy="1143000"/>
          </a:xfrm>
        </p:spPr>
        <p:txBody>
          <a:bodyPr/>
          <a:lstStyle/>
          <a:p>
            <a:pPr algn="l" eaLnBrk="1" hangingPunct="1"/>
            <a:r>
              <a:rPr lang="en-US" altLang="fr-FR" dirty="0" smtClean="0">
                <a:latin typeface="Helvetica" panose="020B0604020202020204" pitchFamily="34" charset="0"/>
                <a:ea typeface="Helvetica" panose="020B0604020202020204" pitchFamily="34" charset="0"/>
                <a:cs typeface="Helvetica" panose="020B0604020202020204" pitchFamily="34" charset="0"/>
              </a:rPr>
              <a:t>Challenge de </a:t>
            </a:r>
            <a:r>
              <a:rPr lang="en-US" altLang="fr-FR" dirty="0" err="1" smtClean="0">
                <a:latin typeface="Helvetica" panose="020B0604020202020204" pitchFamily="34" charset="0"/>
                <a:ea typeface="Helvetica" panose="020B0604020202020204" pitchFamily="34" charset="0"/>
                <a:cs typeface="Helvetica" panose="020B0604020202020204" pitchFamily="34" charset="0"/>
              </a:rPr>
              <a:t>conquête</a:t>
            </a:r>
            <a:endParaRPr lang="fr-FR" altLang="fr-FR" dirty="0" smtClean="0">
              <a:latin typeface="Helvetica" panose="020B0604020202020204" pitchFamily="34" charset="0"/>
              <a:ea typeface="Helvetica" panose="020B0604020202020204" pitchFamily="34" charset="0"/>
              <a:cs typeface="Helvetica" panose="020B0604020202020204" pitchFamily="34" charset="0"/>
            </a:endParaRPr>
          </a:p>
        </p:txBody>
      </p:sp>
      <p:sp>
        <p:nvSpPr>
          <p:cNvPr id="14339" name="Rectangle 3"/>
          <p:cNvSpPr>
            <a:spLocks noGrp="1" noChangeArrowheads="1"/>
          </p:cNvSpPr>
          <p:nvPr>
            <p:ph type="body" idx="4294967295"/>
          </p:nvPr>
        </p:nvSpPr>
        <p:spPr>
          <a:xfrm>
            <a:off x="335360" y="1488441"/>
            <a:ext cx="11702653" cy="4524375"/>
          </a:xfrm>
        </p:spPr>
        <p:txBody>
          <a:bodyPr/>
          <a:lstStyle/>
          <a:p>
            <a:pPr marL="0" indent="0" eaLnBrk="1" hangingPunct="1">
              <a:buNone/>
              <a:defRPr/>
            </a:pPr>
            <a:endParaRPr lang="fr-FR" b="1" dirty="0" smtClean="0">
              <a:latin typeface="Helvetica" panose="020B0604020202020204" pitchFamily="34" charset="0"/>
              <a:cs typeface="Helvetica" panose="020B0604020202020204" pitchFamily="34" charset="0"/>
            </a:endParaRPr>
          </a:p>
          <a:p>
            <a:pPr marL="0" lvl="1" indent="0" eaLnBrk="1" hangingPunct="1">
              <a:buNone/>
              <a:defRPr/>
            </a:pPr>
            <a:r>
              <a:rPr lang="fr-FR" b="1" dirty="0" smtClean="0">
                <a:latin typeface="Helvetica" panose="020B0604020202020204" pitchFamily="34" charset="0"/>
                <a:cs typeface="Helvetica" panose="020B0604020202020204" pitchFamily="34" charset="0"/>
              </a:rPr>
              <a:t>Conquête duale : Nouveaux clients &amp; Cross segment</a:t>
            </a:r>
          </a:p>
          <a:p>
            <a:pPr marL="0" lvl="1" indent="0" eaLnBrk="1" hangingPunct="1">
              <a:buNone/>
              <a:defRPr/>
            </a:pPr>
            <a:endParaRPr lang="fr-FR" sz="2400" b="1" dirty="0">
              <a:latin typeface="Helvetica" panose="020B0604020202020204" pitchFamily="34" charset="0"/>
              <a:cs typeface="Helvetica" panose="020B0604020202020204" pitchFamily="34" charset="0"/>
            </a:endParaRPr>
          </a:p>
          <a:p>
            <a:pPr marL="0" lvl="1" indent="0" eaLnBrk="1" hangingPunct="1">
              <a:buNone/>
              <a:defRPr/>
            </a:pPr>
            <a:r>
              <a:rPr lang="fr-FR" sz="2400" b="1" dirty="0" smtClean="0">
                <a:latin typeface="Helvetica" panose="020B0604020202020204" pitchFamily="34" charset="0"/>
                <a:cs typeface="Helvetica" panose="020B0604020202020204" pitchFamily="34" charset="0"/>
              </a:rPr>
              <a:t>Renouveler la clientèle </a:t>
            </a:r>
            <a:r>
              <a:rPr lang="fr-FR" sz="2400" b="1" dirty="0" err="1" smtClean="0">
                <a:latin typeface="Helvetica" panose="020B0604020202020204" pitchFamily="34" charset="0"/>
                <a:cs typeface="Helvetica" panose="020B0604020202020204" pitchFamily="34" charset="0"/>
              </a:rPr>
              <a:t>Gamm</a:t>
            </a:r>
            <a:r>
              <a:rPr lang="fr-FR" sz="2400" b="1" dirty="0" smtClean="0">
                <a:latin typeface="Helvetica" panose="020B0604020202020204" pitchFamily="34" charset="0"/>
                <a:cs typeface="Helvetica" panose="020B0604020202020204" pitchFamily="34" charset="0"/>
              </a:rPr>
              <a:t> vert</a:t>
            </a:r>
          </a:p>
          <a:p>
            <a:pPr marL="0" lvl="1" indent="0" eaLnBrk="1" hangingPunct="1">
              <a:buNone/>
              <a:defRPr/>
            </a:pPr>
            <a:r>
              <a:rPr lang="fr-FR" sz="2400" dirty="0">
                <a:latin typeface="Helvetica" panose="020B0604020202020204" pitchFamily="34" charset="0"/>
                <a:cs typeface="Helvetica" panose="020B0604020202020204" pitchFamily="34" charset="0"/>
                <a:sym typeface="Wingdings" panose="05000000000000000000" pitchFamily="2" charset="2"/>
              </a:rPr>
              <a:t> </a:t>
            </a:r>
            <a:r>
              <a:rPr lang="fr-FR" sz="2400" dirty="0">
                <a:latin typeface="Helvetica" panose="020B0604020202020204" pitchFamily="34" charset="0"/>
                <a:cs typeface="Helvetica" panose="020B0604020202020204" pitchFamily="34" charset="0"/>
              </a:rPr>
              <a:t>Accroître  le nombre d’acheteurs fréquentant </a:t>
            </a:r>
            <a:r>
              <a:rPr lang="fr-FR" sz="2400" dirty="0" smtClean="0">
                <a:latin typeface="Helvetica" panose="020B0604020202020204" pitchFamily="34" charset="0"/>
                <a:cs typeface="Helvetica" panose="020B0604020202020204" pitchFamily="34" charset="0"/>
              </a:rPr>
              <a:t>l’enseigne</a:t>
            </a:r>
            <a:r>
              <a:rPr lang="fr-FR" sz="2400" dirty="0">
                <a:latin typeface="Helvetica" panose="020B0604020202020204" pitchFamily="34" charset="0"/>
                <a:cs typeface="Helvetica" panose="020B0604020202020204" pitchFamily="34" charset="0"/>
              </a:rPr>
              <a:t> </a:t>
            </a:r>
            <a:r>
              <a:rPr lang="fr-FR" sz="2400" dirty="0" smtClean="0">
                <a:latin typeface="Helvetica" panose="020B0604020202020204" pitchFamily="34" charset="0"/>
                <a:cs typeface="Helvetica" panose="020B0604020202020204" pitchFamily="34" charset="0"/>
              </a:rPr>
              <a:t>: </a:t>
            </a:r>
            <a:br>
              <a:rPr lang="fr-FR" sz="2400" dirty="0" smtClean="0">
                <a:latin typeface="Helvetica" panose="020B0604020202020204" pitchFamily="34" charset="0"/>
                <a:cs typeface="Helvetica" panose="020B0604020202020204" pitchFamily="34" charset="0"/>
              </a:rPr>
            </a:br>
            <a:r>
              <a:rPr lang="fr-FR" sz="2400" dirty="0" smtClean="0">
                <a:latin typeface="Helvetica" panose="020B0604020202020204" pitchFamily="34" charset="0"/>
                <a:cs typeface="Helvetica" panose="020B0604020202020204" pitchFamily="34" charset="0"/>
              </a:rPr>
              <a:t>capter de nouveaux clients</a:t>
            </a:r>
          </a:p>
          <a:p>
            <a:pPr marL="0" lvl="1" indent="0" eaLnBrk="1" hangingPunct="1">
              <a:buNone/>
              <a:defRPr/>
            </a:pPr>
            <a:endParaRPr lang="fr-FR" sz="2400" b="1" dirty="0">
              <a:latin typeface="Helvetica" panose="020B0604020202020204" pitchFamily="34" charset="0"/>
              <a:cs typeface="Helvetica" panose="020B0604020202020204" pitchFamily="34" charset="0"/>
            </a:endParaRPr>
          </a:p>
          <a:p>
            <a:pPr marL="0" lvl="1" indent="0" eaLnBrk="1" hangingPunct="1">
              <a:buNone/>
              <a:defRPr/>
            </a:pPr>
            <a:r>
              <a:rPr lang="fr-FR" sz="2400" b="1" dirty="0" smtClean="0">
                <a:latin typeface="Helvetica" panose="020B0604020202020204" pitchFamily="34" charset="0"/>
                <a:cs typeface="Helvetica" panose="020B0604020202020204" pitchFamily="34" charset="0"/>
              </a:rPr>
              <a:t>Transformer les clients </a:t>
            </a:r>
            <a:r>
              <a:rPr lang="fr-FR" sz="2400" b="1" dirty="0" smtClean="0">
                <a:latin typeface="Helvetica" panose="020B0604020202020204" pitchFamily="34" charset="0"/>
                <a:cs typeface="Helvetica" panose="020B0604020202020204" pitchFamily="34" charset="0"/>
              </a:rPr>
              <a:t>mono-marché (1/3) </a:t>
            </a:r>
            <a:r>
              <a:rPr lang="fr-FR" sz="2400" b="1" dirty="0" smtClean="0">
                <a:latin typeface="Helvetica" panose="020B0604020202020204" pitchFamily="34" charset="0"/>
                <a:cs typeface="Helvetica" panose="020B0604020202020204" pitchFamily="34" charset="0"/>
              </a:rPr>
              <a:t>en clients </a:t>
            </a:r>
            <a:r>
              <a:rPr lang="fr-FR" sz="2400" b="1" dirty="0" smtClean="0">
                <a:latin typeface="Helvetica" panose="020B0604020202020204" pitchFamily="34" charset="0"/>
                <a:cs typeface="Helvetica" panose="020B0604020202020204" pitchFamily="34" charset="0"/>
              </a:rPr>
              <a:t>multi-marché (6/8 visites)</a:t>
            </a:r>
            <a:endParaRPr lang="fr-FR" sz="2400" b="1" dirty="0" smtClean="0">
              <a:latin typeface="Helvetica" panose="020B0604020202020204" pitchFamily="34" charset="0"/>
              <a:cs typeface="Helvetica" panose="020B0604020202020204" pitchFamily="34" charset="0"/>
            </a:endParaRPr>
          </a:p>
          <a:p>
            <a:pPr marL="0" lvl="1" indent="0" eaLnBrk="1" hangingPunct="1">
              <a:buNone/>
              <a:defRPr/>
            </a:pPr>
            <a:r>
              <a:rPr lang="fr-FR" sz="2400" dirty="0" smtClean="0">
                <a:latin typeface="Helvetica" panose="020B0604020202020204" pitchFamily="34" charset="0"/>
                <a:cs typeface="Helvetica" panose="020B0604020202020204" pitchFamily="34" charset="0"/>
                <a:sym typeface="Wingdings" panose="05000000000000000000" pitchFamily="2" charset="2"/>
              </a:rPr>
              <a:t> Il s’agit de </a:t>
            </a:r>
            <a:r>
              <a:rPr lang="fr-FR" sz="2400" dirty="0" err="1" smtClean="0">
                <a:latin typeface="Helvetica" panose="020B0604020202020204" pitchFamily="34" charset="0"/>
                <a:cs typeface="Helvetica" panose="020B0604020202020204" pitchFamily="34" charset="0"/>
                <a:sym typeface="Wingdings" panose="05000000000000000000" pitchFamily="2" charset="2"/>
              </a:rPr>
              <a:t>transversaliser</a:t>
            </a:r>
            <a:r>
              <a:rPr lang="fr-FR" sz="2400" dirty="0" smtClean="0">
                <a:latin typeface="Helvetica" panose="020B0604020202020204" pitchFamily="34" charset="0"/>
                <a:cs typeface="Helvetica" panose="020B0604020202020204" pitchFamily="34" charset="0"/>
                <a:sym typeface="Wingdings" panose="05000000000000000000" pitchFamily="2" charset="2"/>
              </a:rPr>
              <a:t> : </a:t>
            </a:r>
            <a:r>
              <a:rPr lang="fr-FR" sz="2400" dirty="0" smtClean="0">
                <a:latin typeface="Helvetica" panose="020B0604020202020204" pitchFamily="34" charset="0"/>
                <a:cs typeface="Helvetica" panose="020B0604020202020204" pitchFamily="34" charset="0"/>
                <a:sym typeface="Wingdings" panose="05000000000000000000" pitchFamily="2" charset="2"/>
              </a:rPr>
              <a:t>Ex. </a:t>
            </a:r>
            <a:r>
              <a:rPr lang="fr-FR" sz="2400" dirty="0" smtClean="0">
                <a:latin typeface="Helvetica" panose="020B0604020202020204" pitchFamily="34" charset="0"/>
                <a:cs typeface="Helvetica" panose="020B0604020202020204" pitchFamily="34" charset="0"/>
                <a:sym typeface="Wingdings" panose="05000000000000000000" pitchFamily="2" charset="2"/>
              </a:rPr>
              <a:t>client jardinerie =&gt; client alimentation</a:t>
            </a:r>
            <a:br>
              <a:rPr lang="fr-FR" sz="2400" dirty="0" smtClean="0">
                <a:latin typeface="Helvetica" panose="020B0604020202020204" pitchFamily="34" charset="0"/>
                <a:cs typeface="Helvetica" panose="020B0604020202020204" pitchFamily="34" charset="0"/>
                <a:sym typeface="Wingdings" panose="05000000000000000000" pitchFamily="2" charset="2"/>
              </a:rPr>
            </a:br>
            <a:r>
              <a:rPr lang="fr-FR" sz="2400" dirty="0" smtClean="0">
                <a:latin typeface="Helvetica" panose="020B0604020202020204" pitchFamily="34" charset="0"/>
                <a:cs typeface="Helvetica" panose="020B0604020202020204" pitchFamily="34" charset="0"/>
                <a:sym typeface="Wingdings" panose="05000000000000000000" pitchFamily="2" charset="2"/>
              </a:rPr>
              <a:t>et ainsi augmenter </a:t>
            </a:r>
            <a:r>
              <a:rPr lang="fr-FR" sz="2400" dirty="0" smtClean="0">
                <a:latin typeface="Helvetica" panose="020B0604020202020204" pitchFamily="34" charset="0"/>
                <a:cs typeface="Helvetica" panose="020B0604020202020204" pitchFamily="34" charset="0"/>
                <a:sym typeface="Wingdings" panose="05000000000000000000" pitchFamily="2" charset="2"/>
              </a:rPr>
              <a:t>le nombre de visites et le </a:t>
            </a:r>
            <a:r>
              <a:rPr lang="fr-FR" sz="2400" dirty="0" smtClean="0">
                <a:latin typeface="Helvetica" panose="020B0604020202020204" pitchFamily="34" charset="0"/>
                <a:cs typeface="Helvetica" panose="020B0604020202020204" pitchFamily="34" charset="0"/>
                <a:sym typeface="Wingdings" panose="05000000000000000000" pitchFamily="2" charset="2"/>
              </a:rPr>
              <a:t>panier moyen</a:t>
            </a:r>
            <a:endParaRPr lang="fr-FR" sz="2400" b="1" dirty="0">
              <a:latin typeface="Helvetica" panose="020B0604020202020204" pitchFamily="34" charset="0"/>
              <a:cs typeface="Helvetica" panose="020B0604020202020204" pitchFamily="34" charset="0"/>
            </a:endParaRPr>
          </a:p>
          <a:p>
            <a:pPr marL="0" lvl="1" indent="0" eaLnBrk="1" hangingPunct="1">
              <a:buNone/>
              <a:defRPr/>
            </a:pPr>
            <a:endParaRPr lang="fr-FR" sz="2400" dirty="0">
              <a:latin typeface="Helvetica" panose="020B0604020202020204" pitchFamily="34" charset="0"/>
              <a:cs typeface="Helvetica" panose="020B0604020202020204" pitchFamily="34" charset="0"/>
            </a:endParaRPr>
          </a:p>
        </p:txBody>
      </p:sp>
      <p:sp>
        <p:nvSpPr>
          <p:cNvPr id="6" name="Ellipse 5"/>
          <p:cNvSpPr/>
          <p:nvPr/>
        </p:nvSpPr>
        <p:spPr>
          <a:xfrm>
            <a:off x="479376" y="250751"/>
            <a:ext cx="1728192" cy="1711474"/>
          </a:xfrm>
          <a:prstGeom prst="ellipse">
            <a:avLst/>
          </a:prstGeom>
          <a:solidFill>
            <a:srgbClr val="407B8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800" b="1" dirty="0" smtClean="0">
                <a:latin typeface="Arial" panose="020B0604020202020204" pitchFamily="34" charset="0"/>
                <a:cs typeface="Arial" panose="020B0604020202020204" pitchFamily="34" charset="0"/>
              </a:rPr>
              <a:t>3</a:t>
            </a:r>
            <a:endParaRPr lang="fr-FR" sz="13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0178516"/>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58117524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ctrTitle"/>
          </p:nvPr>
        </p:nvSpPr>
        <p:spPr>
          <a:xfrm>
            <a:off x="914400" y="1745234"/>
            <a:ext cx="10363200" cy="1470025"/>
          </a:xfrm>
        </p:spPr>
        <p:txBody>
          <a:bodyPr/>
          <a:lstStyle/>
          <a:p>
            <a:r>
              <a:rPr lang="fr-FR" altLang="fr-FR" dirty="0" smtClean="0">
                <a:ea typeface="Helvetica" panose="020B0604020202020204" pitchFamily="34" charset="0"/>
              </a:rPr>
              <a:t>Stratégie des moyens media</a:t>
            </a:r>
          </a:p>
        </p:txBody>
      </p:sp>
      <p:sp>
        <p:nvSpPr>
          <p:cNvPr id="72707" name="Rectangle 3"/>
          <p:cNvSpPr>
            <a:spLocks noGrp="1" noChangeArrowheads="1"/>
          </p:cNvSpPr>
          <p:nvPr>
            <p:ph type="subTitle" idx="1"/>
          </p:nvPr>
        </p:nvSpPr>
        <p:spPr>
          <a:xfrm>
            <a:off x="1828800" y="3501008"/>
            <a:ext cx="8534400" cy="1752600"/>
          </a:xfrm>
        </p:spPr>
        <p:txBody>
          <a:bodyPr/>
          <a:lstStyle/>
          <a:p>
            <a:pPr marL="0" indent="0">
              <a:buFont typeface="Wingdings" panose="05000000000000000000" pitchFamily="2" charset="2"/>
              <a:buNone/>
              <a:defRPr/>
            </a:pPr>
            <a:r>
              <a:rPr lang="fr-FR" altLang="fr-FR" sz="3200" dirty="0" smtClean="0">
                <a:solidFill>
                  <a:schemeClr val="tx1"/>
                </a:solidFill>
                <a:ea typeface="Helvetica" panose="020B0604020202020204" pitchFamily="34" charset="0"/>
              </a:rPr>
              <a:t>Une conviction média</a:t>
            </a:r>
            <a:br>
              <a:rPr lang="fr-FR" altLang="fr-FR" sz="3200" dirty="0" smtClean="0">
                <a:solidFill>
                  <a:schemeClr val="tx1"/>
                </a:solidFill>
                <a:ea typeface="Helvetica" panose="020B0604020202020204" pitchFamily="34" charset="0"/>
              </a:rPr>
            </a:br>
            <a:r>
              <a:rPr lang="fr-FR" altLang="fr-FR" sz="3200" dirty="0" smtClean="0">
                <a:solidFill>
                  <a:schemeClr val="tx1"/>
                </a:solidFill>
                <a:ea typeface="Helvetica" panose="020B0604020202020204" pitchFamily="34" charset="0"/>
                <a:sym typeface="Wingdings" panose="05000000000000000000" pitchFamily="2" charset="2"/>
              </a:rPr>
              <a:t> L’EFFICACITE IMMEDIATE</a:t>
            </a:r>
            <a:endParaRPr lang="fr-FR" altLang="fr-FR" sz="3200" dirty="0" smtClean="0">
              <a:solidFill>
                <a:schemeClr val="tx1"/>
              </a:solidFill>
              <a:ea typeface="Helvetica" panose="020B0604020202020204" pitchFamily="34" charset="0"/>
            </a:endParaRPr>
          </a:p>
        </p:txBody>
      </p:sp>
    </p:spTree>
    <p:extLst>
      <p:ext uri="{BB962C8B-B14F-4D97-AF65-F5344CB8AC3E}">
        <p14:creationId xmlns:p14="http://schemas.microsoft.com/office/powerpoint/2010/main" val="1438028592"/>
      </p:ext>
    </p:extLst>
  </p:cSld>
  <p:clrMapOvr>
    <a:masterClrMapping/>
  </p:clrMapOvr>
  <p:transition spd="slow"/>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9336" y="7011"/>
            <a:ext cx="11904133" cy="1143000"/>
          </a:xfrm>
        </p:spPr>
        <p:txBody>
          <a:bodyPr/>
          <a:lstStyle/>
          <a:p>
            <a:pPr>
              <a:lnSpc>
                <a:spcPts val="6000"/>
              </a:lnSpc>
              <a:defRPr/>
            </a:pPr>
            <a:r>
              <a:rPr lang="fr-FR" dirty="0">
                <a:ea typeface="Helvetica" panose="020B0604020202020204" pitchFamily="34" charset="0"/>
              </a:rPr>
              <a:t>Recommandation </a:t>
            </a:r>
            <a:r>
              <a:rPr lang="fr-FR" dirty="0" smtClean="0">
                <a:ea typeface="Helvetica" panose="020B0604020202020204" pitchFamily="34" charset="0"/>
              </a:rPr>
              <a:t>stratégie </a:t>
            </a:r>
            <a:r>
              <a:rPr lang="fr-FR" dirty="0">
                <a:ea typeface="Helvetica" panose="020B0604020202020204" pitchFamily="34" charset="0"/>
              </a:rPr>
              <a:t>des </a:t>
            </a:r>
            <a:r>
              <a:rPr lang="fr-FR" dirty="0" smtClean="0">
                <a:ea typeface="Helvetica" panose="020B0604020202020204" pitchFamily="34" charset="0"/>
              </a:rPr>
              <a:t>moyens  </a:t>
            </a:r>
            <a:endParaRPr lang="fr-FR" dirty="0">
              <a:ea typeface="Helvetica" panose="020B0604020202020204" pitchFamily="34" charset="0"/>
            </a:endParaRPr>
          </a:p>
        </p:txBody>
      </p:sp>
      <p:sp>
        <p:nvSpPr>
          <p:cNvPr id="13" name="Rectangle à coins arrondis 12"/>
          <p:cNvSpPr/>
          <p:nvPr/>
        </p:nvSpPr>
        <p:spPr>
          <a:xfrm>
            <a:off x="1127448" y="3645024"/>
            <a:ext cx="2848967" cy="2160240"/>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b="1" dirty="0">
                <a:solidFill>
                  <a:schemeClr val="bg1"/>
                </a:solidFill>
              </a:rPr>
              <a:t>Puissance et t</a:t>
            </a:r>
            <a:r>
              <a:rPr lang="fr-FR" b="1" dirty="0" smtClean="0">
                <a:solidFill>
                  <a:schemeClr val="bg1"/>
                </a:solidFill>
              </a:rPr>
              <a:t>rafic</a:t>
            </a:r>
            <a:endParaRPr lang="fr-FR" b="1" dirty="0">
              <a:solidFill>
                <a:schemeClr val="bg1"/>
              </a:solidFill>
            </a:endParaRPr>
          </a:p>
          <a:p>
            <a:pPr algn="ctr">
              <a:spcBef>
                <a:spcPts val="0"/>
              </a:spcBef>
              <a:defRPr/>
            </a:pPr>
            <a:endParaRPr lang="fr-FR" b="1" dirty="0">
              <a:solidFill>
                <a:schemeClr val="bg1"/>
              </a:solidFill>
            </a:endParaRPr>
          </a:p>
          <a:p>
            <a:pPr algn="ctr">
              <a:spcBef>
                <a:spcPts val="0"/>
              </a:spcBef>
              <a:defRPr/>
            </a:pPr>
            <a:r>
              <a:rPr lang="fr-FR" sz="3600" b="1" dirty="0">
                <a:solidFill>
                  <a:schemeClr val="bg1"/>
                </a:solidFill>
              </a:rPr>
              <a:t>RADIO</a:t>
            </a:r>
          </a:p>
        </p:txBody>
      </p:sp>
      <p:sp>
        <p:nvSpPr>
          <p:cNvPr id="18" name="Rectangle à coins arrondis 17"/>
          <p:cNvSpPr/>
          <p:nvPr/>
        </p:nvSpPr>
        <p:spPr>
          <a:xfrm>
            <a:off x="4666514" y="3645024"/>
            <a:ext cx="2848967" cy="2160240"/>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b="1" dirty="0">
                <a:solidFill>
                  <a:schemeClr val="bg1"/>
                </a:solidFill>
              </a:rPr>
              <a:t>Ciblage, trafic &amp; relation</a:t>
            </a:r>
          </a:p>
          <a:p>
            <a:pPr algn="ctr">
              <a:spcBef>
                <a:spcPts val="0"/>
              </a:spcBef>
              <a:defRPr/>
            </a:pPr>
            <a:endParaRPr lang="fr-FR" b="1" dirty="0">
              <a:solidFill>
                <a:schemeClr val="bg1"/>
              </a:solidFill>
            </a:endParaRPr>
          </a:p>
          <a:p>
            <a:pPr algn="ctr">
              <a:spcBef>
                <a:spcPts val="0"/>
              </a:spcBef>
              <a:defRPr/>
            </a:pPr>
            <a:r>
              <a:rPr lang="fr-FR" sz="3600" b="1" dirty="0">
                <a:solidFill>
                  <a:schemeClr val="bg1"/>
                </a:solidFill>
              </a:rPr>
              <a:t>INTERNET</a:t>
            </a:r>
            <a:endParaRPr lang="fr-FR" b="1" dirty="0">
              <a:solidFill>
                <a:schemeClr val="bg1"/>
              </a:solidFill>
            </a:endParaRPr>
          </a:p>
        </p:txBody>
      </p:sp>
      <p:pic>
        <p:nvPicPr>
          <p:cNvPr id="4" name="Image 3"/>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rcRect/>
          <a:stretch/>
        </p:blipFill>
        <p:spPr>
          <a:xfrm>
            <a:off x="1776164" y="1890410"/>
            <a:ext cx="1656184" cy="1656184"/>
          </a:xfrm>
          <a:prstGeom prst="rect">
            <a:avLst/>
          </a:prstGeom>
        </p:spPr>
      </p:pic>
      <p:pic>
        <p:nvPicPr>
          <p:cNvPr id="11" name="Image 10"/>
          <p:cNvPicPr>
            <a:picLocks noChangeAspect="1"/>
          </p:cNvPicPr>
          <p:nvPr/>
        </p:nvPicPr>
        <p:blipFill rotWithShape="1">
          <a:blip r:embed="rId4" cstate="screen">
            <a:extLst>
              <a:ext uri="{BEBA8EAE-BF5A-486C-A8C5-ECC9F3942E4B}">
                <a14:imgProps xmlns:a14="http://schemas.microsoft.com/office/drawing/2010/main">
                  <a14:imgLayer r:embed="rId3">
                    <a14:imgEffect>
                      <a14:backgroundRemoval t="9585" b="100000" l="1123" r="100000">
                        <a14:foregroundMark x1="35579" y1="41192" x2="60535" y2="48791"/>
                        <a14:foregroundMark x1="38860" y1="53022" x2="59326" y2="57254"/>
                      </a14:backgroundRemoval>
                    </a14:imgEffect>
                  </a14:imgLayer>
                </a14:imgProps>
              </a:ext>
              <a:ext uri="{28A0092B-C50C-407E-A947-70E740481C1C}">
                <a14:useLocalDpi xmlns:a14="http://schemas.microsoft.com/office/drawing/2010/main"/>
              </a:ext>
            </a:extLst>
          </a:blip>
          <a:srcRect/>
          <a:stretch/>
        </p:blipFill>
        <p:spPr>
          <a:xfrm>
            <a:off x="5114602" y="1737856"/>
            <a:ext cx="1764432" cy="1764432"/>
          </a:xfrm>
          <a:prstGeom prst="rect">
            <a:avLst/>
          </a:prstGeom>
        </p:spPr>
      </p:pic>
      <p:pic>
        <p:nvPicPr>
          <p:cNvPr id="14" name="Image 13"/>
          <p:cNvPicPr>
            <a:picLocks noChangeAspect="1"/>
          </p:cNvPicPr>
          <p:nvPr/>
        </p:nvPicPr>
        <p:blipFill rotWithShape="1">
          <a:blip r:embed="rId5" cstate="screen">
            <a:extLst>
              <a:ext uri="{BEBA8EAE-BF5A-486C-A8C5-ECC9F3942E4B}">
                <a14:imgProps xmlns:a14="http://schemas.microsoft.com/office/drawing/2010/main">
                  <a14:imgLayer r:embed="rId3">
                    <a14:imgEffect>
                      <a14:backgroundRemoval t="0" b="100000" l="0" r="100000">
                        <a14:foregroundMark x1="35083" y1="46961" x2="66206" y2="46961"/>
                        <a14:foregroundMark x1="36280" y1="34070" x2="74217" y2="52486"/>
                      </a14:backgroundRemoval>
                    </a14:imgEffect>
                  </a14:imgLayer>
                </a14:imgProps>
              </a:ext>
              <a:ext uri="{28A0092B-C50C-407E-A947-70E740481C1C}">
                <a14:useLocalDpi xmlns:a14="http://schemas.microsoft.com/office/drawing/2010/main"/>
              </a:ext>
            </a:extLst>
          </a:blip>
          <a:srcRect/>
          <a:stretch/>
        </p:blipFill>
        <p:spPr>
          <a:xfrm>
            <a:off x="8561288" y="1791980"/>
            <a:ext cx="1656184" cy="1656184"/>
          </a:xfrm>
          <a:prstGeom prst="rect">
            <a:avLst/>
          </a:prstGeom>
        </p:spPr>
      </p:pic>
      <p:sp>
        <p:nvSpPr>
          <p:cNvPr id="15" name="Rectangle à coins arrondis 14"/>
          <p:cNvSpPr/>
          <p:nvPr/>
        </p:nvSpPr>
        <p:spPr>
          <a:xfrm>
            <a:off x="7964896" y="3645024"/>
            <a:ext cx="2848967" cy="2160240"/>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b="1" dirty="0" smtClean="0">
                <a:solidFill>
                  <a:schemeClr val="bg1"/>
                </a:solidFill>
              </a:rPr>
              <a:t>Puissance et proximité</a:t>
            </a:r>
            <a:endParaRPr lang="fr-FR" b="1" dirty="0">
              <a:solidFill>
                <a:schemeClr val="bg1"/>
              </a:solidFill>
            </a:endParaRPr>
          </a:p>
          <a:p>
            <a:pPr algn="ctr">
              <a:spcBef>
                <a:spcPts val="0"/>
              </a:spcBef>
              <a:defRPr/>
            </a:pPr>
            <a:endParaRPr lang="fr-FR" b="1" dirty="0">
              <a:solidFill>
                <a:schemeClr val="bg1"/>
              </a:solidFill>
            </a:endParaRPr>
          </a:p>
          <a:p>
            <a:pPr algn="ctr">
              <a:spcBef>
                <a:spcPts val="0"/>
              </a:spcBef>
              <a:defRPr/>
            </a:pPr>
            <a:r>
              <a:rPr lang="fr-FR" sz="3600" b="1" dirty="0" smtClean="0">
                <a:solidFill>
                  <a:schemeClr val="bg1"/>
                </a:solidFill>
              </a:rPr>
              <a:t>AFFICHAGE</a:t>
            </a:r>
            <a:endParaRPr lang="fr-FR" b="1" dirty="0">
              <a:solidFill>
                <a:schemeClr val="bg1"/>
              </a:solidFill>
            </a:endParaRPr>
          </a:p>
        </p:txBody>
      </p:sp>
    </p:spTree>
    <p:extLst>
      <p:ext uri="{BB962C8B-B14F-4D97-AF65-F5344CB8AC3E}">
        <p14:creationId xmlns:p14="http://schemas.microsoft.com/office/powerpoint/2010/main" val="2048760434"/>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à coins arrondis 12"/>
          <p:cNvSpPr/>
          <p:nvPr/>
        </p:nvSpPr>
        <p:spPr>
          <a:xfrm>
            <a:off x="1416506" y="2597947"/>
            <a:ext cx="2495549" cy="1680633"/>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b="1" dirty="0">
                <a:solidFill>
                  <a:schemeClr val="bg1"/>
                </a:solidFill>
              </a:rPr>
              <a:t>Puissance et t</a:t>
            </a:r>
            <a:r>
              <a:rPr lang="fr-FR" b="1" dirty="0" smtClean="0">
                <a:solidFill>
                  <a:schemeClr val="bg1"/>
                </a:solidFill>
              </a:rPr>
              <a:t>rafic</a:t>
            </a:r>
            <a:endParaRPr lang="fr-FR" b="1" dirty="0">
              <a:solidFill>
                <a:schemeClr val="bg1"/>
              </a:solidFill>
            </a:endParaRPr>
          </a:p>
          <a:p>
            <a:pPr algn="ctr">
              <a:spcBef>
                <a:spcPts val="0"/>
              </a:spcBef>
              <a:defRPr/>
            </a:pPr>
            <a:endParaRPr lang="fr-FR" b="1" dirty="0">
              <a:solidFill>
                <a:schemeClr val="bg1"/>
              </a:solidFill>
            </a:endParaRPr>
          </a:p>
          <a:p>
            <a:pPr algn="ctr">
              <a:spcBef>
                <a:spcPts val="0"/>
              </a:spcBef>
              <a:defRPr/>
            </a:pPr>
            <a:r>
              <a:rPr lang="fr-FR" sz="3200" b="1" dirty="0">
                <a:solidFill>
                  <a:schemeClr val="bg1"/>
                </a:solidFill>
              </a:rPr>
              <a:t>RADIO</a:t>
            </a:r>
          </a:p>
        </p:txBody>
      </p:sp>
      <p:sp>
        <p:nvSpPr>
          <p:cNvPr id="8" name="Rectangle 7"/>
          <p:cNvSpPr/>
          <p:nvPr/>
        </p:nvSpPr>
        <p:spPr>
          <a:xfrm>
            <a:off x="4079776" y="2708920"/>
            <a:ext cx="8352928" cy="1200329"/>
          </a:xfrm>
          <a:prstGeom prst="rect">
            <a:avLst/>
          </a:prstGeom>
        </p:spPr>
        <p:txBody>
          <a:bodyPr wrap="square">
            <a:spAutoFit/>
          </a:bodyPr>
          <a:lstStyle/>
          <a:p>
            <a:r>
              <a:rPr lang="fr-FR" sz="2400" b="1" dirty="0" smtClean="0">
                <a:latin typeface="Helvetica" panose="020B0604020202020204" pitchFamily="34" charset="0"/>
                <a:cs typeface="Helvetica" panose="020B0604020202020204" pitchFamily="34" charset="0"/>
              </a:rPr>
              <a:t>Un média chaud, de l’instant et de l’achat </a:t>
            </a:r>
            <a:r>
              <a:rPr lang="fr-FR" sz="2400" dirty="0" smtClean="0">
                <a:latin typeface="Helvetica" panose="020B0604020202020204" pitchFamily="34" charset="0"/>
                <a:cs typeface="Helvetica" panose="020B0604020202020204" pitchFamily="34" charset="0"/>
              </a:rPr>
              <a:t/>
            </a:r>
            <a:br>
              <a:rPr lang="fr-FR" sz="2400" dirty="0" smtClean="0">
                <a:latin typeface="Helvetica" panose="020B0604020202020204" pitchFamily="34" charset="0"/>
                <a:cs typeface="Helvetica" panose="020B0604020202020204" pitchFamily="34" charset="0"/>
              </a:rPr>
            </a:br>
            <a:r>
              <a:rPr lang="fr-FR" sz="2400" dirty="0" smtClean="0">
                <a:latin typeface="Helvetica" panose="020B0604020202020204" pitchFamily="34" charset="0"/>
                <a:cs typeface="Helvetica" panose="020B0604020202020204" pitchFamily="34" charset="0"/>
              </a:rPr>
              <a:t> </a:t>
            </a:r>
            <a:endParaRPr lang="fr-FR" sz="2400" dirty="0" smtClean="0">
              <a:latin typeface="Helvetica" panose="020B0604020202020204" pitchFamily="34" charset="0"/>
              <a:cs typeface="Helvetica" panose="020B0604020202020204" pitchFamily="34" charset="0"/>
            </a:endParaRPr>
          </a:p>
          <a:p>
            <a:r>
              <a:rPr lang="fr-FR" sz="2400" dirty="0" smtClean="0">
                <a:latin typeface="Helvetica" panose="020B0604020202020204" pitchFamily="34" charset="0"/>
                <a:cs typeface="Helvetica" panose="020B0604020202020204" pitchFamily="34" charset="0"/>
              </a:rPr>
              <a:t>Un média de trafic et de présence à l’esprit.</a:t>
            </a:r>
            <a:endParaRPr lang="fr-FR" sz="2400" dirty="0">
              <a:latin typeface="Helvetica" panose="020B0604020202020204" pitchFamily="34" charset="0"/>
              <a:cs typeface="Helvetica" panose="020B0604020202020204" pitchFamily="34" charset="0"/>
            </a:endParaRPr>
          </a:p>
        </p:txBody>
      </p:sp>
      <p:pic>
        <p:nvPicPr>
          <p:cNvPr id="6" name="Image 5"/>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rcRect/>
          <a:stretch/>
        </p:blipFill>
        <p:spPr>
          <a:xfrm>
            <a:off x="2039001" y="1088103"/>
            <a:ext cx="1250558" cy="1250558"/>
          </a:xfrm>
          <a:prstGeom prst="rect">
            <a:avLst/>
          </a:prstGeom>
        </p:spPr>
      </p:pic>
    </p:spTree>
    <p:extLst>
      <p:ext uri="{BB962C8B-B14F-4D97-AF65-F5344CB8AC3E}">
        <p14:creationId xmlns:p14="http://schemas.microsoft.com/office/powerpoint/2010/main" val="3253838749"/>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03711" y="782648"/>
            <a:ext cx="7681383" cy="1815882"/>
          </a:xfrm>
          <a:prstGeom prst="rect">
            <a:avLst/>
          </a:prstGeom>
        </p:spPr>
        <p:txBody>
          <a:bodyPr>
            <a:spAutoFit/>
          </a:bodyPr>
          <a:lstStyle/>
          <a:p>
            <a:pPr marL="0" indent="0">
              <a:buNone/>
              <a:defRPr/>
            </a:pPr>
            <a:r>
              <a:rPr lang="fr-FR" sz="2800" dirty="0"/>
              <a:t>Développer </a:t>
            </a:r>
            <a:r>
              <a:rPr lang="fr-FR" sz="2800" b="1" dirty="0"/>
              <a:t>un nouveau territoire radio </a:t>
            </a:r>
          </a:p>
          <a:p>
            <a:pPr marL="0" indent="0">
              <a:buNone/>
              <a:defRPr/>
            </a:pPr>
            <a:r>
              <a:rPr lang="fr-FR" sz="2800" dirty="0"/>
              <a:t>	</a:t>
            </a:r>
            <a:r>
              <a:rPr lang="fr-FR" sz="2800" dirty="0">
                <a:sym typeface="Wingdings" pitchFamily="2" charset="2"/>
              </a:rPr>
              <a:t> </a:t>
            </a:r>
            <a:r>
              <a:rPr lang="fr-FR" sz="2800" dirty="0"/>
              <a:t>S’appuyer sur un code fort et codifié </a:t>
            </a:r>
          </a:p>
          <a:p>
            <a:pPr marL="0" indent="0">
              <a:buNone/>
              <a:defRPr/>
            </a:pPr>
            <a:r>
              <a:rPr lang="fr-FR" sz="2800" dirty="0"/>
              <a:t>	qui favorise l’émergence du discours</a:t>
            </a:r>
          </a:p>
          <a:p>
            <a:pPr>
              <a:defRPr/>
            </a:pPr>
            <a:r>
              <a:rPr lang="fr-FR" sz="2800" b="1" dirty="0" smtClean="0"/>
              <a:t> </a:t>
            </a:r>
          </a:p>
        </p:txBody>
      </p:sp>
      <p:sp>
        <p:nvSpPr>
          <p:cNvPr id="20" name="Rectangle à coins arrondis 19"/>
          <p:cNvSpPr/>
          <p:nvPr/>
        </p:nvSpPr>
        <p:spPr>
          <a:xfrm>
            <a:off x="624418" y="1949875"/>
            <a:ext cx="2495549" cy="1680633"/>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b="1" dirty="0">
                <a:solidFill>
                  <a:schemeClr val="bg1"/>
                </a:solidFill>
              </a:rPr>
              <a:t>Puissance et </a:t>
            </a:r>
            <a:r>
              <a:rPr lang="fr-FR" b="1" dirty="0" smtClean="0">
                <a:solidFill>
                  <a:schemeClr val="bg1"/>
                </a:solidFill>
              </a:rPr>
              <a:t>trafic</a:t>
            </a:r>
            <a:endParaRPr lang="fr-FR" b="1" dirty="0">
              <a:solidFill>
                <a:schemeClr val="bg1"/>
              </a:solidFill>
            </a:endParaRPr>
          </a:p>
          <a:p>
            <a:pPr algn="ctr">
              <a:spcBef>
                <a:spcPts val="0"/>
              </a:spcBef>
              <a:defRPr/>
            </a:pPr>
            <a:endParaRPr lang="fr-FR" b="1" dirty="0">
              <a:solidFill>
                <a:schemeClr val="bg1"/>
              </a:solidFill>
            </a:endParaRPr>
          </a:p>
          <a:p>
            <a:pPr algn="ctr">
              <a:spcBef>
                <a:spcPts val="0"/>
              </a:spcBef>
              <a:defRPr/>
            </a:pPr>
            <a:r>
              <a:rPr lang="fr-FR" sz="3200" b="1" dirty="0">
                <a:solidFill>
                  <a:schemeClr val="bg1"/>
                </a:solidFill>
              </a:rPr>
              <a:t>RADIO</a:t>
            </a:r>
          </a:p>
        </p:txBody>
      </p:sp>
      <p:pic>
        <p:nvPicPr>
          <p:cNvPr id="13" name="Image 12"/>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rcRect/>
          <a:stretch/>
        </p:blipFill>
        <p:spPr>
          <a:xfrm>
            <a:off x="1246913" y="440031"/>
            <a:ext cx="1250558" cy="1250558"/>
          </a:xfrm>
          <a:prstGeom prst="rect">
            <a:avLst/>
          </a:prstGeom>
        </p:spPr>
      </p:pic>
      <p:grpSp>
        <p:nvGrpSpPr>
          <p:cNvPr id="15" name="Groupe 14"/>
          <p:cNvGrpSpPr/>
          <p:nvPr/>
        </p:nvGrpSpPr>
        <p:grpSpPr>
          <a:xfrm>
            <a:off x="3537013" y="2420888"/>
            <a:ext cx="2536806" cy="3888432"/>
            <a:chOff x="976" y="0"/>
            <a:chExt cx="2536806" cy="3888432"/>
          </a:xfrm>
          <a:solidFill>
            <a:srgbClr val="407B83"/>
          </a:solidFill>
        </p:grpSpPr>
        <p:sp>
          <p:nvSpPr>
            <p:cNvPr id="25" name="Organigramme : Opération manuelle 24"/>
            <p:cNvSpPr/>
            <p:nvPr/>
          </p:nvSpPr>
          <p:spPr>
            <a:xfrm rot="16200000">
              <a:off x="-674837" y="675813"/>
              <a:ext cx="3888432" cy="2536805"/>
            </a:xfrm>
            <a:prstGeom prst="flowChartManualOperation">
              <a:avLst/>
            </a:prstGeom>
            <a:grpFill/>
          </p:spPr>
          <p:style>
            <a:lnRef idx="0">
              <a:schemeClr val="lt1">
                <a:hueOff val="0"/>
                <a:satOff val="0"/>
                <a:lumOff val="0"/>
                <a:alphaOff val="0"/>
              </a:schemeClr>
            </a:lnRef>
            <a:fillRef idx="3">
              <a:schemeClr val="accent1">
                <a:shade val="80000"/>
                <a:hueOff val="0"/>
                <a:satOff val="0"/>
                <a:lumOff val="0"/>
                <a:alphaOff val="0"/>
              </a:schemeClr>
            </a:fillRef>
            <a:effectRef idx="3">
              <a:schemeClr val="accent1">
                <a:shade val="80000"/>
                <a:hueOff val="0"/>
                <a:satOff val="0"/>
                <a:lumOff val="0"/>
                <a:alphaOff val="0"/>
              </a:schemeClr>
            </a:effectRef>
            <a:fontRef idx="minor">
              <a:schemeClr val="lt1"/>
            </a:fontRef>
          </p:style>
        </p:sp>
        <p:sp>
          <p:nvSpPr>
            <p:cNvPr id="26" name="Organigramme : Opération manuelle 4"/>
            <p:cNvSpPr/>
            <p:nvPr/>
          </p:nvSpPr>
          <p:spPr>
            <a:xfrm rot="21600000">
              <a:off x="977" y="777685"/>
              <a:ext cx="2536805" cy="2333060"/>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52400" tIns="0" rIns="152400" bIns="0" numCol="1" spcCol="1270" anchor="t" anchorCtr="0">
              <a:noAutofit/>
            </a:bodyPr>
            <a:lstStyle/>
            <a:p>
              <a:pPr lvl="0" algn="l" defTabSz="1066800">
                <a:lnSpc>
                  <a:spcPct val="90000"/>
                </a:lnSpc>
                <a:spcBef>
                  <a:spcPct val="0"/>
                </a:spcBef>
                <a:spcAft>
                  <a:spcPct val="35000"/>
                </a:spcAft>
              </a:pPr>
              <a:r>
                <a:rPr lang="fr-FR" sz="2400" b="1" kern="1200" dirty="0" smtClean="0">
                  <a:latin typeface="Calibri" pitchFamily="34" charset="0"/>
                </a:rPr>
                <a:t>L’interpellation</a:t>
              </a:r>
              <a:endParaRPr lang="fr-FR" sz="2400" kern="1200" dirty="0"/>
            </a:p>
            <a:p>
              <a:pPr marL="171450" lvl="1" indent="-171450" algn="l" defTabSz="800100">
                <a:lnSpc>
                  <a:spcPct val="90000"/>
                </a:lnSpc>
                <a:spcBef>
                  <a:spcPct val="0"/>
                </a:spcBef>
                <a:spcAft>
                  <a:spcPct val="15000"/>
                </a:spcAft>
                <a:buChar char="••"/>
              </a:pPr>
              <a:r>
                <a:rPr lang="fr-FR" sz="1800" kern="1200" dirty="0" smtClean="0">
                  <a:latin typeface="Calibri" pitchFamily="34" charset="0"/>
                </a:rPr>
                <a:t>une forme </a:t>
              </a:r>
              <a:r>
                <a:rPr lang="fr-FR" sz="1800" kern="1200" dirty="0" err="1" smtClean="0">
                  <a:latin typeface="Calibri" pitchFamily="34" charset="0"/>
                </a:rPr>
                <a:t>interpelante</a:t>
              </a:r>
              <a:r>
                <a:rPr lang="fr-FR" sz="1800" kern="1200" dirty="0" smtClean="0">
                  <a:latin typeface="Calibri" pitchFamily="34" charset="0"/>
                </a:rPr>
                <a:t> qui par sa personnalité renforce l’émergence</a:t>
              </a:r>
            </a:p>
          </p:txBody>
        </p:sp>
      </p:grpSp>
      <p:grpSp>
        <p:nvGrpSpPr>
          <p:cNvPr id="18" name="Groupe 17"/>
          <p:cNvGrpSpPr/>
          <p:nvPr/>
        </p:nvGrpSpPr>
        <p:grpSpPr>
          <a:xfrm>
            <a:off x="6264078" y="2420888"/>
            <a:ext cx="2536806" cy="3888432"/>
            <a:chOff x="2728041" y="0"/>
            <a:chExt cx="2536806" cy="3888432"/>
          </a:xfrm>
          <a:solidFill>
            <a:srgbClr val="407B83"/>
          </a:solidFill>
        </p:grpSpPr>
        <p:sp>
          <p:nvSpPr>
            <p:cNvPr id="23" name="Organigramme : Opération manuelle 22"/>
            <p:cNvSpPr/>
            <p:nvPr/>
          </p:nvSpPr>
          <p:spPr>
            <a:xfrm rot="16200000">
              <a:off x="2052228" y="675813"/>
              <a:ext cx="3888432" cy="2536805"/>
            </a:xfrm>
            <a:prstGeom prst="flowChartManualOperation">
              <a:avLst/>
            </a:prstGeom>
            <a:grpFill/>
          </p:spPr>
          <p:style>
            <a:lnRef idx="0">
              <a:schemeClr val="lt1">
                <a:hueOff val="0"/>
                <a:satOff val="0"/>
                <a:lumOff val="0"/>
                <a:alphaOff val="0"/>
              </a:schemeClr>
            </a:lnRef>
            <a:fillRef idx="3">
              <a:schemeClr val="accent1">
                <a:shade val="80000"/>
                <a:hueOff val="153123"/>
                <a:satOff val="-2196"/>
                <a:lumOff val="12807"/>
                <a:alphaOff val="0"/>
              </a:schemeClr>
            </a:fillRef>
            <a:effectRef idx="3">
              <a:schemeClr val="accent1">
                <a:shade val="80000"/>
                <a:hueOff val="153123"/>
                <a:satOff val="-2196"/>
                <a:lumOff val="12807"/>
                <a:alphaOff val="0"/>
              </a:schemeClr>
            </a:effectRef>
            <a:fontRef idx="minor">
              <a:schemeClr val="lt1"/>
            </a:fontRef>
          </p:style>
        </p:sp>
        <p:sp>
          <p:nvSpPr>
            <p:cNvPr id="24" name="Organigramme : Opération manuelle 6"/>
            <p:cNvSpPr/>
            <p:nvPr/>
          </p:nvSpPr>
          <p:spPr>
            <a:xfrm rot="21600000">
              <a:off x="2728042" y="777685"/>
              <a:ext cx="2536805" cy="2333060"/>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52400" tIns="0" rIns="152400" bIns="0" numCol="1" spcCol="1270" anchor="t" anchorCtr="0">
              <a:noAutofit/>
            </a:bodyPr>
            <a:lstStyle/>
            <a:p>
              <a:pPr lvl="0" algn="l" defTabSz="1066800">
                <a:lnSpc>
                  <a:spcPct val="90000"/>
                </a:lnSpc>
                <a:spcBef>
                  <a:spcPct val="0"/>
                </a:spcBef>
                <a:spcAft>
                  <a:spcPct val="35000"/>
                </a:spcAft>
              </a:pPr>
              <a:r>
                <a:rPr lang="fr-FR" sz="2400" b="1" kern="1200" dirty="0" smtClean="0">
                  <a:latin typeface="Calibri" pitchFamily="34" charset="0"/>
                </a:rPr>
                <a:t>L’agrément</a:t>
              </a:r>
              <a:endParaRPr lang="fr-FR" sz="2400" kern="1200" dirty="0" smtClean="0">
                <a:latin typeface="Calibri" pitchFamily="34" charset="0"/>
              </a:endParaRPr>
            </a:p>
            <a:p>
              <a:pPr marL="171450" lvl="1" indent="-171450" algn="l" defTabSz="800100">
                <a:lnSpc>
                  <a:spcPct val="90000"/>
                </a:lnSpc>
                <a:spcBef>
                  <a:spcPct val="0"/>
                </a:spcBef>
                <a:spcAft>
                  <a:spcPct val="15000"/>
                </a:spcAft>
                <a:buChar char="••"/>
              </a:pPr>
              <a:r>
                <a:rPr lang="fr-FR" sz="1800" kern="1200" dirty="0" smtClean="0">
                  <a:latin typeface="Calibri" pitchFamily="34" charset="0"/>
                </a:rPr>
                <a:t>une tonalité positive pouvant s’appuyer sur l’humour ou sur la connivence</a:t>
              </a:r>
            </a:p>
          </p:txBody>
        </p:sp>
      </p:grpSp>
      <p:grpSp>
        <p:nvGrpSpPr>
          <p:cNvPr id="19" name="Groupe 18"/>
          <p:cNvGrpSpPr/>
          <p:nvPr/>
        </p:nvGrpSpPr>
        <p:grpSpPr>
          <a:xfrm>
            <a:off x="8991143" y="2420888"/>
            <a:ext cx="2536806" cy="3888432"/>
            <a:chOff x="5455106" y="0"/>
            <a:chExt cx="2536806" cy="3888432"/>
          </a:xfrm>
          <a:solidFill>
            <a:srgbClr val="407B83"/>
          </a:solidFill>
        </p:grpSpPr>
        <p:sp>
          <p:nvSpPr>
            <p:cNvPr id="21" name="Organigramme : Opération manuelle 20"/>
            <p:cNvSpPr/>
            <p:nvPr/>
          </p:nvSpPr>
          <p:spPr>
            <a:xfrm rot="16200000">
              <a:off x="4779293" y="675813"/>
              <a:ext cx="3888432" cy="2536805"/>
            </a:xfrm>
            <a:prstGeom prst="flowChartManualOperation">
              <a:avLst/>
            </a:prstGeom>
            <a:grpFill/>
          </p:spPr>
          <p:style>
            <a:lnRef idx="0">
              <a:schemeClr val="lt1">
                <a:hueOff val="0"/>
                <a:satOff val="0"/>
                <a:lumOff val="0"/>
                <a:alphaOff val="0"/>
              </a:schemeClr>
            </a:lnRef>
            <a:fillRef idx="3">
              <a:schemeClr val="accent1">
                <a:shade val="80000"/>
                <a:hueOff val="306246"/>
                <a:satOff val="-4392"/>
                <a:lumOff val="25615"/>
                <a:alphaOff val="0"/>
              </a:schemeClr>
            </a:fillRef>
            <a:effectRef idx="3">
              <a:schemeClr val="accent1">
                <a:shade val="80000"/>
                <a:hueOff val="306246"/>
                <a:satOff val="-4392"/>
                <a:lumOff val="25615"/>
                <a:alphaOff val="0"/>
              </a:schemeClr>
            </a:effectRef>
            <a:fontRef idx="minor">
              <a:schemeClr val="lt1"/>
            </a:fontRef>
          </p:style>
        </p:sp>
        <p:sp>
          <p:nvSpPr>
            <p:cNvPr id="22" name="Organigramme : Opération manuelle 8"/>
            <p:cNvSpPr/>
            <p:nvPr/>
          </p:nvSpPr>
          <p:spPr>
            <a:xfrm>
              <a:off x="5455107" y="569839"/>
              <a:ext cx="2536805" cy="2333060"/>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52400" tIns="0" rIns="152400" bIns="0" numCol="1" spcCol="1270" anchor="t" anchorCtr="0">
              <a:noAutofit/>
            </a:bodyPr>
            <a:lstStyle/>
            <a:p>
              <a:pPr lvl="0" algn="l" defTabSz="1066800">
                <a:lnSpc>
                  <a:spcPct val="90000"/>
                </a:lnSpc>
                <a:spcBef>
                  <a:spcPct val="0"/>
                </a:spcBef>
                <a:spcAft>
                  <a:spcPct val="35000"/>
                </a:spcAft>
              </a:pPr>
              <a:r>
                <a:rPr lang="fr-FR" sz="2400" b="1" kern="1200" dirty="0" smtClean="0">
                  <a:latin typeface="Calibri" pitchFamily="34" charset="0"/>
                </a:rPr>
                <a:t>La pertinence</a:t>
              </a:r>
            </a:p>
            <a:p>
              <a:pPr marL="171450" lvl="1" indent="-171450" algn="l" defTabSz="800100">
                <a:lnSpc>
                  <a:spcPct val="90000"/>
                </a:lnSpc>
                <a:spcBef>
                  <a:spcPct val="0"/>
                </a:spcBef>
                <a:spcAft>
                  <a:spcPct val="15000"/>
                </a:spcAft>
                <a:buChar char="••"/>
              </a:pPr>
              <a:r>
                <a:rPr lang="fr-FR" sz="1800" b="0" kern="1200" dirty="0" smtClean="0">
                  <a:latin typeface="Calibri" pitchFamily="34" charset="0"/>
                </a:rPr>
                <a:t>l’adéquation avec les messages véhiculés et les valeurs de l’enseigne</a:t>
              </a:r>
            </a:p>
            <a:p>
              <a:pPr marL="171450" lvl="1" indent="-171450" algn="l" defTabSz="800100">
                <a:lnSpc>
                  <a:spcPct val="90000"/>
                </a:lnSpc>
                <a:spcBef>
                  <a:spcPct val="0"/>
                </a:spcBef>
                <a:spcAft>
                  <a:spcPct val="15000"/>
                </a:spcAft>
                <a:buChar char="••"/>
              </a:pPr>
              <a:r>
                <a:rPr lang="fr-FR" dirty="0">
                  <a:latin typeface="Calibri" pitchFamily="34" charset="0"/>
                </a:rPr>
                <a:t>d</a:t>
              </a:r>
              <a:r>
                <a:rPr lang="fr-FR" sz="1800" kern="1200" dirty="0" smtClean="0">
                  <a:latin typeface="Calibri" pitchFamily="34" charset="0"/>
                </a:rPr>
                <a:t>es messages qui doivent permettre d’enrichir l’image de </a:t>
              </a:r>
              <a:r>
                <a:rPr lang="fr-FR" sz="1800" kern="1200" dirty="0" err="1" smtClean="0">
                  <a:latin typeface="Calibri" pitchFamily="34" charset="0"/>
                </a:rPr>
                <a:t>Gamm</a:t>
              </a:r>
              <a:r>
                <a:rPr lang="fr-FR" sz="1800" kern="1200" dirty="0" smtClean="0">
                  <a:latin typeface="Calibri" pitchFamily="34" charset="0"/>
                </a:rPr>
                <a:t> vert</a:t>
              </a:r>
              <a:br>
                <a:rPr lang="fr-FR" sz="1800" kern="1200" dirty="0" smtClean="0">
                  <a:latin typeface="Calibri" pitchFamily="34" charset="0"/>
                </a:rPr>
              </a:br>
              <a:r>
                <a:rPr lang="fr-FR" sz="1800" kern="1200" dirty="0" smtClean="0">
                  <a:latin typeface="Calibri" pitchFamily="34" charset="0"/>
                </a:rPr>
                <a:t>sans </a:t>
              </a:r>
              <a:r>
                <a:rPr lang="fr-FR" sz="1800" kern="1200" dirty="0" smtClean="0">
                  <a:latin typeface="Calibri" pitchFamily="34" charset="0"/>
                </a:rPr>
                <a:t>avilir l’offre.</a:t>
              </a:r>
            </a:p>
          </p:txBody>
        </p:sp>
      </p:grpSp>
    </p:spTree>
    <p:extLst>
      <p:ext uri="{BB962C8B-B14F-4D97-AF65-F5344CB8AC3E}">
        <p14:creationId xmlns:p14="http://schemas.microsoft.com/office/powerpoint/2010/main" val="825165572"/>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31704" y="2420888"/>
            <a:ext cx="7681383" cy="1446550"/>
          </a:xfrm>
          <a:prstGeom prst="rect">
            <a:avLst/>
          </a:prstGeom>
        </p:spPr>
        <p:txBody>
          <a:bodyPr>
            <a:spAutoFit/>
          </a:bodyPr>
          <a:lstStyle/>
          <a:p>
            <a:pPr>
              <a:defRPr/>
            </a:pPr>
            <a:r>
              <a:rPr lang="fr-FR" sz="4400" b="1" dirty="0" smtClean="0"/>
              <a:t>3 </a:t>
            </a:r>
            <a:r>
              <a:rPr lang="fr-FR" sz="4400" b="1" dirty="0" smtClean="0"/>
              <a:t>axes créatifs</a:t>
            </a:r>
            <a:endParaRPr lang="fr-FR" sz="4400" dirty="0"/>
          </a:p>
          <a:p>
            <a:pPr>
              <a:defRPr/>
            </a:pPr>
            <a:r>
              <a:rPr lang="fr-FR" sz="4400" b="1" dirty="0" smtClean="0"/>
              <a:t> </a:t>
            </a:r>
          </a:p>
        </p:txBody>
      </p:sp>
      <p:sp>
        <p:nvSpPr>
          <p:cNvPr id="20" name="Rectangle à coins arrondis 19"/>
          <p:cNvSpPr/>
          <p:nvPr/>
        </p:nvSpPr>
        <p:spPr>
          <a:xfrm>
            <a:off x="624418" y="1949875"/>
            <a:ext cx="2495549" cy="1680633"/>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b="1" dirty="0">
                <a:solidFill>
                  <a:schemeClr val="bg1"/>
                </a:solidFill>
              </a:rPr>
              <a:t>Puissance et </a:t>
            </a:r>
            <a:r>
              <a:rPr lang="fr-FR" b="1" dirty="0" smtClean="0">
                <a:solidFill>
                  <a:schemeClr val="bg1"/>
                </a:solidFill>
              </a:rPr>
              <a:t>trafic</a:t>
            </a:r>
            <a:endParaRPr lang="fr-FR" b="1" dirty="0">
              <a:solidFill>
                <a:schemeClr val="bg1"/>
              </a:solidFill>
            </a:endParaRPr>
          </a:p>
          <a:p>
            <a:pPr algn="ctr">
              <a:spcBef>
                <a:spcPts val="0"/>
              </a:spcBef>
              <a:defRPr/>
            </a:pPr>
            <a:endParaRPr lang="fr-FR" b="1" dirty="0">
              <a:solidFill>
                <a:schemeClr val="bg1"/>
              </a:solidFill>
            </a:endParaRPr>
          </a:p>
          <a:p>
            <a:pPr algn="ctr">
              <a:spcBef>
                <a:spcPts val="0"/>
              </a:spcBef>
              <a:defRPr/>
            </a:pPr>
            <a:r>
              <a:rPr lang="fr-FR" sz="3200" b="1" dirty="0">
                <a:solidFill>
                  <a:schemeClr val="bg1"/>
                </a:solidFill>
              </a:rPr>
              <a:t>RADIO</a:t>
            </a:r>
          </a:p>
        </p:txBody>
      </p:sp>
      <p:pic>
        <p:nvPicPr>
          <p:cNvPr id="16" name="Image 15"/>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rcRect/>
          <a:stretch/>
        </p:blipFill>
        <p:spPr>
          <a:xfrm>
            <a:off x="1246913" y="440031"/>
            <a:ext cx="1250558" cy="1250558"/>
          </a:xfrm>
          <a:prstGeom prst="rect">
            <a:avLst/>
          </a:prstGeom>
        </p:spPr>
      </p:pic>
    </p:spTree>
    <p:extLst>
      <p:ext uri="{BB962C8B-B14F-4D97-AF65-F5344CB8AC3E}">
        <p14:creationId xmlns:p14="http://schemas.microsoft.com/office/powerpoint/2010/main" val="3537886525"/>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624418" y="1949875"/>
            <a:ext cx="2495549" cy="1680633"/>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b="1" dirty="0">
                <a:solidFill>
                  <a:schemeClr val="bg1"/>
                </a:solidFill>
              </a:rPr>
              <a:t>Puissance et </a:t>
            </a:r>
            <a:r>
              <a:rPr lang="fr-FR" b="1" dirty="0" smtClean="0">
                <a:solidFill>
                  <a:schemeClr val="bg1"/>
                </a:solidFill>
              </a:rPr>
              <a:t>trafic</a:t>
            </a:r>
            <a:endParaRPr lang="fr-FR" b="1" dirty="0">
              <a:solidFill>
                <a:schemeClr val="bg1"/>
              </a:solidFill>
            </a:endParaRPr>
          </a:p>
          <a:p>
            <a:pPr algn="ctr">
              <a:spcBef>
                <a:spcPts val="0"/>
              </a:spcBef>
              <a:defRPr/>
            </a:pPr>
            <a:endParaRPr lang="fr-FR" b="1" dirty="0">
              <a:solidFill>
                <a:schemeClr val="bg1"/>
              </a:solidFill>
            </a:endParaRPr>
          </a:p>
          <a:p>
            <a:pPr algn="ctr">
              <a:spcBef>
                <a:spcPts val="0"/>
              </a:spcBef>
              <a:defRPr/>
            </a:pPr>
            <a:r>
              <a:rPr lang="fr-FR" sz="3200" b="1" dirty="0">
                <a:solidFill>
                  <a:schemeClr val="bg1"/>
                </a:solidFill>
              </a:rPr>
              <a:t>RADIO</a:t>
            </a:r>
          </a:p>
        </p:txBody>
      </p:sp>
      <p:pic>
        <p:nvPicPr>
          <p:cNvPr id="5" name="Image 4"/>
          <p:cNvPicPr>
            <a:picLocks noChangeAspect="1"/>
          </p:cNvPicPr>
          <p:nvPr/>
        </p:nvPicPr>
        <p:blipFill rotWithShape="1">
          <a:blip r:embed="rId6" cstate="screen">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a:ext>
            </a:extLst>
          </a:blip>
          <a:srcRect/>
          <a:stretch/>
        </p:blipFill>
        <p:spPr>
          <a:xfrm>
            <a:off x="1246913" y="440031"/>
            <a:ext cx="1250558" cy="1250558"/>
          </a:xfrm>
          <a:prstGeom prst="rect">
            <a:avLst/>
          </a:prstGeom>
        </p:spPr>
      </p:pic>
      <p:sp>
        <p:nvSpPr>
          <p:cNvPr id="6" name="Rectangle 5"/>
          <p:cNvSpPr/>
          <p:nvPr/>
        </p:nvSpPr>
        <p:spPr>
          <a:xfrm>
            <a:off x="3431704" y="2335644"/>
            <a:ext cx="7681383" cy="1323439"/>
          </a:xfrm>
          <a:prstGeom prst="rect">
            <a:avLst/>
          </a:prstGeom>
        </p:spPr>
        <p:txBody>
          <a:bodyPr>
            <a:spAutoFit/>
          </a:bodyPr>
          <a:lstStyle/>
          <a:p>
            <a:pPr>
              <a:defRPr/>
            </a:pPr>
            <a:r>
              <a:rPr lang="fr-FR" sz="4000" b="1" dirty="0" smtClean="0"/>
              <a:t>Naturellement </a:t>
            </a:r>
            <a:r>
              <a:rPr lang="fr-FR" sz="4000" b="1" dirty="0" err="1" smtClean="0"/>
              <a:t>Gamm</a:t>
            </a:r>
            <a:r>
              <a:rPr lang="fr-FR" sz="4000" b="1" dirty="0" smtClean="0"/>
              <a:t> vert</a:t>
            </a:r>
            <a:endParaRPr lang="fr-FR" sz="4000" dirty="0"/>
          </a:p>
          <a:p>
            <a:pPr>
              <a:defRPr/>
            </a:pPr>
            <a:r>
              <a:rPr lang="fr-FR" sz="4000" b="1" dirty="0" smtClean="0"/>
              <a:t> </a:t>
            </a:r>
          </a:p>
        </p:txBody>
      </p:sp>
      <p:pic>
        <p:nvPicPr>
          <p:cNvPr id="3" name="Nature Gamm vert mmani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0" y="3427308"/>
            <a:ext cx="577756" cy="577756"/>
          </a:xfrm>
          <a:prstGeom prst="rect">
            <a:avLst/>
          </a:prstGeom>
        </p:spPr>
      </p:pic>
      <p:pic>
        <p:nvPicPr>
          <p:cNvPr id="10" name="Nature Potager short">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4688814" y="3427308"/>
            <a:ext cx="577756" cy="577756"/>
          </a:xfrm>
          <a:prstGeom prst="rect">
            <a:avLst/>
          </a:prstGeom>
        </p:spPr>
      </p:pic>
    </p:spTree>
    <p:extLst>
      <p:ext uri="{BB962C8B-B14F-4D97-AF65-F5344CB8AC3E}">
        <p14:creationId xmlns:p14="http://schemas.microsoft.com/office/powerpoint/2010/main" val="32716054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80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3984" fill="hold"/>
                                        <p:tgtEl>
                                          <p:spTgt spid="10"/>
                                        </p:tgtEl>
                                      </p:cBhvr>
                                    </p:cmd>
                                  </p:childTnLst>
                                </p:cTn>
                              </p:par>
                            </p:childTnLst>
                          </p:cTn>
                        </p:par>
                      </p:childTnLst>
                    </p:cTn>
                  </p:par>
                </p:childTnLst>
              </p:cTn>
              <p:nextCondLst>
                <p:cond evt="onClick" delay="0">
                  <p:tgtEl>
                    <p:spTgt spid="10"/>
                  </p:tgtEl>
                </p:cond>
              </p:nextCondLst>
            </p:seq>
            <p:audio>
              <p:cMediaNode vol="80000">
                <p:cTn id="13" fill="hold" display="0">
                  <p:stCondLst>
                    <p:cond delay="indefinite"/>
                  </p:stCondLst>
                  <p:endCondLst>
                    <p:cond evt="onStopAudio" delay="0">
                      <p:tgtEl>
                        <p:sldTgt/>
                      </p:tgtEl>
                    </p:cond>
                  </p:endCondLst>
                </p:cTn>
                <p:tgtEl>
                  <p:spTgt spid="10"/>
                </p:tgtEl>
              </p:cMediaNode>
            </p:audio>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624418" y="1949875"/>
            <a:ext cx="2495549" cy="1680633"/>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b="1" dirty="0">
                <a:solidFill>
                  <a:schemeClr val="bg1"/>
                </a:solidFill>
              </a:rPr>
              <a:t>Puissance et </a:t>
            </a:r>
            <a:r>
              <a:rPr lang="fr-FR" b="1" dirty="0" smtClean="0">
                <a:solidFill>
                  <a:schemeClr val="bg1"/>
                </a:solidFill>
              </a:rPr>
              <a:t>trafic</a:t>
            </a:r>
            <a:endParaRPr lang="fr-FR" b="1" dirty="0">
              <a:solidFill>
                <a:schemeClr val="bg1"/>
              </a:solidFill>
            </a:endParaRPr>
          </a:p>
          <a:p>
            <a:pPr algn="ctr">
              <a:spcBef>
                <a:spcPts val="0"/>
              </a:spcBef>
              <a:defRPr/>
            </a:pPr>
            <a:endParaRPr lang="fr-FR" b="1" dirty="0">
              <a:solidFill>
                <a:schemeClr val="bg1"/>
              </a:solidFill>
            </a:endParaRPr>
          </a:p>
          <a:p>
            <a:pPr algn="ctr">
              <a:spcBef>
                <a:spcPts val="0"/>
              </a:spcBef>
              <a:defRPr/>
            </a:pPr>
            <a:r>
              <a:rPr lang="fr-FR" sz="3200" b="1" dirty="0">
                <a:solidFill>
                  <a:schemeClr val="bg1"/>
                </a:solidFill>
              </a:rPr>
              <a:t>RADIO</a:t>
            </a:r>
          </a:p>
        </p:txBody>
      </p:sp>
      <p:pic>
        <p:nvPicPr>
          <p:cNvPr id="5" name="Image 4"/>
          <p:cNvPicPr>
            <a:picLocks noChangeAspect="1"/>
          </p:cNvPicPr>
          <p:nvPr/>
        </p:nvPicPr>
        <p:blipFill rotWithShape="1">
          <a:blip r:embed="rId6" cstate="screen">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a:ext>
            </a:extLst>
          </a:blip>
          <a:srcRect/>
          <a:stretch/>
        </p:blipFill>
        <p:spPr>
          <a:xfrm>
            <a:off x="1246913" y="440031"/>
            <a:ext cx="1250558" cy="1250558"/>
          </a:xfrm>
          <a:prstGeom prst="rect">
            <a:avLst/>
          </a:prstGeom>
        </p:spPr>
      </p:pic>
      <p:sp>
        <p:nvSpPr>
          <p:cNvPr id="6" name="Rectangle 5"/>
          <p:cNvSpPr/>
          <p:nvPr/>
        </p:nvSpPr>
        <p:spPr>
          <a:xfrm>
            <a:off x="3431704" y="2335644"/>
            <a:ext cx="7681383" cy="1323439"/>
          </a:xfrm>
          <a:prstGeom prst="rect">
            <a:avLst/>
          </a:prstGeom>
        </p:spPr>
        <p:txBody>
          <a:bodyPr>
            <a:spAutoFit/>
          </a:bodyPr>
          <a:lstStyle/>
          <a:p>
            <a:pPr>
              <a:defRPr/>
            </a:pPr>
            <a:r>
              <a:rPr lang="fr-FR" sz="4000" b="1" dirty="0" smtClean="0"/>
              <a:t>Moi, c’est </a:t>
            </a:r>
            <a:r>
              <a:rPr lang="fr-FR" sz="4000" b="1" dirty="0" err="1" smtClean="0"/>
              <a:t>Gamm</a:t>
            </a:r>
            <a:r>
              <a:rPr lang="fr-FR" sz="4000" b="1" dirty="0" smtClean="0"/>
              <a:t> vert</a:t>
            </a:r>
            <a:endParaRPr lang="fr-FR" sz="4000" dirty="0"/>
          </a:p>
          <a:p>
            <a:pPr>
              <a:defRPr/>
            </a:pPr>
            <a:r>
              <a:rPr lang="fr-FR" sz="4000" b="1" dirty="0" smtClean="0"/>
              <a:t> </a:t>
            </a:r>
          </a:p>
        </p:txBody>
      </p:sp>
      <p:pic>
        <p:nvPicPr>
          <p:cNvPr id="3" name="Nature Gamm vert mmani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0" y="3427308"/>
            <a:ext cx="577756" cy="577756"/>
          </a:xfrm>
          <a:prstGeom prst="rect">
            <a:avLst/>
          </a:prstGeom>
        </p:spPr>
      </p:pic>
      <p:pic>
        <p:nvPicPr>
          <p:cNvPr id="10" name="Nature Potager short">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4688814" y="3427308"/>
            <a:ext cx="577756" cy="577756"/>
          </a:xfrm>
          <a:prstGeom prst="rect">
            <a:avLst/>
          </a:prstGeom>
        </p:spPr>
      </p:pic>
    </p:spTree>
    <p:extLst>
      <p:ext uri="{BB962C8B-B14F-4D97-AF65-F5344CB8AC3E}">
        <p14:creationId xmlns:p14="http://schemas.microsoft.com/office/powerpoint/2010/main" val="17912708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80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3984" fill="hold"/>
                                        <p:tgtEl>
                                          <p:spTgt spid="10"/>
                                        </p:tgtEl>
                                      </p:cBhvr>
                                    </p:cmd>
                                  </p:childTnLst>
                                </p:cTn>
                              </p:par>
                            </p:childTnLst>
                          </p:cTn>
                        </p:par>
                      </p:childTnLst>
                    </p:cTn>
                  </p:par>
                </p:childTnLst>
              </p:cTn>
              <p:nextCondLst>
                <p:cond evt="onClick" delay="0">
                  <p:tgtEl>
                    <p:spTgt spid="10"/>
                  </p:tgtEl>
                </p:cond>
              </p:nextCondLst>
            </p:seq>
            <p:audio>
              <p:cMediaNode vol="80000">
                <p:cTn id="13" fill="hold" display="0">
                  <p:stCondLst>
                    <p:cond delay="indefinite"/>
                  </p:stCondLst>
                  <p:endCondLst>
                    <p:cond evt="onStopAudio" delay="0">
                      <p:tgtEl>
                        <p:sldTgt/>
                      </p:tgtEl>
                    </p:cond>
                  </p:endCondLst>
                </p:cTn>
                <p:tgtEl>
                  <p:spTgt spid="10"/>
                </p:tgtEl>
              </p:cMediaNode>
            </p:audio>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624418" y="1949875"/>
            <a:ext cx="2495549" cy="1680633"/>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b="1" dirty="0">
                <a:solidFill>
                  <a:schemeClr val="bg1"/>
                </a:solidFill>
              </a:rPr>
              <a:t>Puissance et </a:t>
            </a:r>
            <a:r>
              <a:rPr lang="fr-FR" b="1" dirty="0" smtClean="0">
                <a:solidFill>
                  <a:schemeClr val="bg1"/>
                </a:solidFill>
              </a:rPr>
              <a:t>trafic</a:t>
            </a:r>
            <a:endParaRPr lang="fr-FR" b="1" dirty="0">
              <a:solidFill>
                <a:schemeClr val="bg1"/>
              </a:solidFill>
            </a:endParaRPr>
          </a:p>
          <a:p>
            <a:pPr algn="ctr">
              <a:spcBef>
                <a:spcPts val="0"/>
              </a:spcBef>
              <a:defRPr/>
            </a:pPr>
            <a:endParaRPr lang="fr-FR" b="1" dirty="0">
              <a:solidFill>
                <a:schemeClr val="bg1"/>
              </a:solidFill>
            </a:endParaRPr>
          </a:p>
          <a:p>
            <a:pPr algn="ctr">
              <a:spcBef>
                <a:spcPts val="0"/>
              </a:spcBef>
              <a:defRPr/>
            </a:pPr>
            <a:r>
              <a:rPr lang="fr-FR" sz="3200" b="1" dirty="0">
                <a:solidFill>
                  <a:schemeClr val="bg1"/>
                </a:solidFill>
              </a:rPr>
              <a:t>RADIO</a:t>
            </a:r>
          </a:p>
        </p:txBody>
      </p:sp>
      <p:pic>
        <p:nvPicPr>
          <p:cNvPr id="5" name="Image 4"/>
          <p:cNvPicPr>
            <a:picLocks noChangeAspect="1"/>
          </p:cNvPicPr>
          <p:nvPr/>
        </p:nvPicPr>
        <p:blipFill rotWithShape="1">
          <a:blip r:embed="rId6" cstate="screen">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a:ext>
            </a:extLst>
          </a:blip>
          <a:srcRect/>
          <a:stretch/>
        </p:blipFill>
        <p:spPr>
          <a:xfrm>
            <a:off x="1246913" y="440031"/>
            <a:ext cx="1250558" cy="1250558"/>
          </a:xfrm>
          <a:prstGeom prst="rect">
            <a:avLst/>
          </a:prstGeom>
        </p:spPr>
      </p:pic>
      <p:sp>
        <p:nvSpPr>
          <p:cNvPr id="6" name="Rectangle 5"/>
          <p:cNvSpPr/>
          <p:nvPr/>
        </p:nvSpPr>
        <p:spPr>
          <a:xfrm>
            <a:off x="3431704" y="2335644"/>
            <a:ext cx="7681383" cy="707886"/>
          </a:xfrm>
          <a:prstGeom prst="rect">
            <a:avLst/>
          </a:prstGeom>
        </p:spPr>
        <p:txBody>
          <a:bodyPr>
            <a:spAutoFit/>
          </a:bodyPr>
          <a:lstStyle/>
          <a:p>
            <a:pPr>
              <a:defRPr/>
            </a:pPr>
            <a:r>
              <a:rPr lang="fr-FR" sz="4000" b="1" dirty="0" smtClean="0"/>
              <a:t>Moi-</a:t>
            </a:r>
            <a:r>
              <a:rPr lang="fr-FR" sz="4000" b="1" dirty="0" err="1" smtClean="0"/>
              <a:t>mêmophile</a:t>
            </a:r>
            <a:r>
              <a:rPr lang="fr-FR" sz="4000" b="1" dirty="0" smtClean="0"/>
              <a:t> </a:t>
            </a:r>
            <a:endParaRPr lang="fr-FR" sz="4000" b="1" dirty="0" smtClean="0"/>
          </a:p>
        </p:txBody>
      </p:sp>
      <p:pic>
        <p:nvPicPr>
          <p:cNvPr id="2" name="Moi-memophile Jours Gamm ver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7464152" y="3826219"/>
            <a:ext cx="720080" cy="720080"/>
          </a:xfrm>
          <a:prstGeom prst="rect">
            <a:avLst/>
          </a:prstGeom>
        </p:spPr>
      </p:pic>
      <p:pic>
        <p:nvPicPr>
          <p:cNvPr id="7" name="Moi-memophile Potager">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4655840" y="3826219"/>
            <a:ext cx="720080" cy="720080"/>
          </a:xfrm>
          <a:prstGeom prst="rect">
            <a:avLst/>
          </a:prstGeom>
        </p:spPr>
      </p:pic>
    </p:spTree>
    <p:extLst>
      <p:ext uri="{BB962C8B-B14F-4D97-AF65-F5344CB8AC3E}">
        <p14:creationId xmlns:p14="http://schemas.microsoft.com/office/powerpoint/2010/main" val="211162084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76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2376" fill="hold"/>
                                        <p:tgtEl>
                                          <p:spTgt spid="7"/>
                                        </p:tgtEl>
                                      </p:cBhvr>
                                    </p:cmd>
                                  </p:childTnLst>
                                </p:cTn>
                              </p:par>
                            </p:childTnLst>
                          </p:cTn>
                        </p:par>
                      </p:childTnLst>
                    </p:cTn>
                  </p:par>
                </p:childTnLst>
              </p:cTn>
              <p:nextCondLst>
                <p:cond evt="onClick" delay="0">
                  <p:tgtEl>
                    <p:spTgt spid="7"/>
                  </p:tgtEl>
                </p:cond>
              </p:nextCondLst>
            </p:seq>
            <p:audio>
              <p:cMediaNode vol="80000">
                <p:cTn id="13" fill="hold" display="0">
                  <p:stCondLst>
                    <p:cond delay="indefinite"/>
                  </p:stCondLst>
                  <p:endCondLst>
                    <p:cond evt="onStopAudio" delay="0">
                      <p:tgtEl>
                        <p:sldTgt/>
                      </p:tgtEl>
                    </p:cond>
                  </p:endCondLst>
                </p:cTn>
                <p:tgtEl>
                  <p:spTgt spid="7"/>
                </p:tgtEl>
              </p:cMediaNode>
            </p:audio>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19736" y="1871595"/>
            <a:ext cx="7681383" cy="3385542"/>
          </a:xfrm>
          <a:prstGeom prst="rect">
            <a:avLst/>
          </a:prstGeom>
        </p:spPr>
        <p:txBody>
          <a:bodyPr>
            <a:spAutoFit/>
          </a:bodyPr>
          <a:lstStyle/>
          <a:p>
            <a:pPr>
              <a:defRPr/>
            </a:pPr>
            <a:r>
              <a:rPr lang="fr-FR" sz="3200" b="1" dirty="0" smtClean="0">
                <a:latin typeface="Helvetica" panose="020B0604020202020204" pitchFamily="34" charset="0"/>
                <a:cs typeface="Helvetica" panose="020B0604020202020204" pitchFamily="34" charset="0"/>
              </a:rPr>
              <a:t>Un média puissant </a:t>
            </a:r>
            <a:endParaRPr lang="fr-FR" sz="3200" b="1" dirty="0">
              <a:latin typeface="Helvetica" panose="020B0604020202020204" pitchFamily="34" charset="0"/>
              <a:cs typeface="Helvetica" panose="020B0604020202020204" pitchFamily="34" charset="0"/>
            </a:endParaRPr>
          </a:p>
          <a:p>
            <a:pPr>
              <a:defRPr/>
            </a:pPr>
            <a:endParaRPr lang="fr-FR" sz="2400" dirty="0">
              <a:latin typeface="Helvetica" panose="020B0604020202020204" pitchFamily="34" charset="0"/>
              <a:cs typeface="Helvetica" panose="020B0604020202020204" pitchFamily="34" charset="0"/>
            </a:endParaRPr>
          </a:p>
          <a:p>
            <a:pPr>
              <a:defRPr/>
            </a:pPr>
            <a:r>
              <a:rPr lang="fr-FR" sz="2400" dirty="0" smtClean="0">
                <a:latin typeface="Helvetica" panose="020B0604020202020204" pitchFamily="34" charset="0"/>
                <a:cs typeface="Helvetica" panose="020B0604020202020204" pitchFamily="34" charset="0"/>
              </a:rPr>
              <a:t>Média ‘visuel’ qui interpelle et valorise la marque.</a:t>
            </a:r>
          </a:p>
          <a:p>
            <a:pPr>
              <a:defRPr/>
            </a:pPr>
            <a:r>
              <a:rPr lang="fr-FR" sz="2400" dirty="0" smtClean="0">
                <a:latin typeface="Helvetica" panose="020B0604020202020204" pitchFamily="34" charset="0"/>
                <a:cs typeface="Helvetica" panose="020B0604020202020204" pitchFamily="34" charset="0"/>
              </a:rPr>
              <a:t>Un média qui complète </a:t>
            </a:r>
            <a:r>
              <a:rPr lang="fr-FR" sz="2400" u="sng" dirty="0" smtClean="0">
                <a:latin typeface="Helvetica" panose="020B0604020202020204" pitchFamily="34" charset="0"/>
                <a:cs typeface="Helvetica" panose="020B0604020202020204" pitchFamily="34" charset="0"/>
              </a:rPr>
              <a:t>le parcours clients.</a:t>
            </a:r>
          </a:p>
          <a:p>
            <a:pPr>
              <a:defRPr/>
            </a:pPr>
            <a:endParaRPr lang="fr-FR" sz="2400" dirty="0">
              <a:latin typeface="Helvetica" panose="020B0604020202020204" pitchFamily="34" charset="0"/>
              <a:cs typeface="Helvetica" panose="020B0604020202020204" pitchFamily="34" charset="0"/>
            </a:endParaRPr>
          </a:p>
          <a:p>
            <a:pPr>
              <a:defRPr/>
            </a:pPr>
            <a:r>
              <a:rPr lang="fr-FR" sz="2200" dirty="0" smtClean="0">
                <a:latin typeface="Helvetica" panose="020B0604020202020204" pitchFamily="34" charset="0"/>
                <a:cs typeface="Helvetica" panose="020B0604020202020204" pitchFamily="34" charset="0"/>
              </a:rPr>
              <a:t>Il accompagne le quotidien des consommateurs</a:t>
            </a:r>
          </a:p>
          <a:p>
            <a:pPr>
              <a:defRPr/>
            </a:pPr>
            <a:endParaRPr lang="fr-FR" sz="2200" dirty="0">
              <a:latin typeface="Helvetica" panose="020B0604020202020204" pitchFamily="34" charset="0"/>
              <a:cs typeface="Helvetica" panose="020B0604020202020204" pitchFamily="34" charset="0"/>
            </a:endParaRPr>
          </a:p>
          <a:p>
            <a:pPr>
              <a:defRPr/>
            </a:pPr>
            <a:r>
              <a:rPr lang="fr-FR" sz="2200" dirty="0" smtClean="0">
                <a:latin typeface="Helvetica" panose="020B0604020202020204" pitchFamily="34" charset="0"/>
                <a:cs typeface="Helvetica" panose="020B0604020202020204" pitchFamily="34" charset="0"/>
                <a:sym typeface="Wingdings" panose="05000000000000000000" pitchFamily="2" charset="2"/>
              </a:rPr>
              <a:t> Soutien du positionnement de l’enseigne</a:t>
            </a:r>
            <a:endParaRPr lang="fr-FR" sz="2200" dirty="0" smtClean="0">
              <a:latin typeface="Helvetica" panose="020B0604020202020204" pitchFamily="34" charset="0"/>
              <a:cs typeface="Helvetica" panose="020B0604020202020204" pitchFamily="34" charset="0"/>
            </a:endParaRPr>
          </a:p>
          <a:p>
            <a:pPr>
              <a:defRPr/>
            </a:pPr>
            <a:r>
              <a:rPr lang="fr-FR" sz="2000" dirty="0" smtClean="0">
                <a:latin typeface="Helvetica" panose="020B0604020202020204" pitchFamily="34" charset="0"/>
                <a:cs typeface="Helvetica" panose="020B0604020202020204" pitchFamily="34" charset="0"/>
              </a:rPr>
              <a:t>  </a:t>
            </a:r>
            <a:endParaRPr lang="fr-FR" sz="2000" dirty="0">
              <a:latin typeface="Helvetica" panose="020B0604020202020204" pitchFamily="34" charset="0"/>
              <a:cs typeface="Helvetica" panose="020B0604020202020204" pitchFamily="34" charset="0"/>
            </a:endParaRPr>
          </a:p>
        </p:txBody>
      </p:sp>
      <p:pic>
        <p:nvPicPr>
          <p:cNvPr id="6" name="Image 5"/>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0" b="100000" l="0" r="100000">
                        <a14:foregroundMark x1="35083" y1="46961" x2="66206" y2="46961"/>
                        <a14:foregroundMark x1="36280" y1="34070" x2="74217" y2="52486"/>
                      </a14:backgroundRemoval>
                    </a14:imgEffect>
                  </a14:imgLayer>
                </a14:imgProps>
              </a:ext>
              <a:ext uri="{28A0092B-C50C-407E-A947-70E740481C1C}">
                <a14:useLocalDpi xmlns:a14="http://schemas.microsoft.com/office/drawing/2010/main"/>
              </a:ext>
            </a:extLst>
          </a:blip>
          <a:srcRect/>
          <a:stretch/>
        </p:blipFill>
        <p:spPr>
          <a:xfrm>
            <a:off x="931752" y="999892"/>
            <a:ext cx="1656184" cy="1656184"/>
          </a:xfrm>
          <a:prstGeom prst="rect">
            <a:avLst/>
          </a:prstGeom>
        </p:spPr>
      </p:pic>
      <p:sp>
        <p:nvSpPr>
          <p:cNvPr id="8" name="Rectangle à coins arrondis 7"/>
          <p:cNvSpPr/>
          <p:nvPr/>
        </p:nvSpPr>
        <p:spPr>
          <a:xfrm>
            <a:off x="335360" y="2852936"/>
            <a:ext cx="2848967" cy="2160240"/>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b="1" dirty="0" smtClean="0">
                <a:solidFill>
                  <a:schemeClr val="bg1"/>
                </a:solidFill>
              </a:rPr>
              <a:t>Puissance et proximité</a:t>
            </a:r>
            <a:endParaRPr lang="fr-FR" b="1" dirty="0">
              <a:solidFill>
                <a:schemeClr val="bg1"/>
              </a:solidFill>
            </a:endParaRPr>
          </a:p>
          <a:p>
            <a:pPr algn="ctr">
              <a:spcBef>
                <a:spcPts val="0"/>
              </a:spcBef>
              <a:defRPr/>
            </a:pPr>
            <a:endParaRPr lang="fr-FR" b="1" dirty="0">
              <a:solidFill>
                <a:schemeClr val="bg1"/>
              </a:solidFill>
            </a:endParaRPr>
          </a:p>
          <a:p>
            <a:pPr algn="ctr">
              <a:spcBef>
                <a:spcPts val="0"/>
              </a:spcBef>
              <a:defRPr/>
            </a:pPr>
            <a:r>
              <a:rPr lang="fr-FR" sz="3600" b="1" dirty="0" smtClean="0">
                <a:solidFill>
                  <a:schemeClr val="bg1"/>
                </a:solidFill>
              </a:rPr>
              <a:t>AFFICHAGE</a:t>
            </a:r>
            <a:endParaRPr lang="fr-FR" b="1" dirty="0">
              <a:solidFill>
                <a:schemeClr val="bg1"/>
              </a:solidFill>
            </a:endParaRPr>
          </a:p>
        </p:txBody>
      </p:sp>
    </p:spTree>
    <p:extLst>
      <p:ext uri="{BB962C8B-B14F-4D97-AF65-F5344CB8AC3E}">
        <p14:creationId xmlns:p14="http://schemas.microsoft.com/office/powerpoint/2010/main" val="13982752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2386012" y="457200"/>
            <a:ext cx="9805988" cy="1143000"/>
          </a:xfrm>
        </p:spPr>
        <p:txBody>
          <a:bodyPr/>
          <a:lstStyle/>
          <a:p>
            <a:pPr algn="l" eaLnBrk="1" hangingPunct="1"/>
            <a:r>
              <a:rPr lang="en-US" altLang="fr-FR" dirty="0" smtClean="0">
                <a:latin typeface="Helvetica" panose="020B0604020202020204" pitchFamily="34" charset="0"/>
                <a:ea typeface="Helvetica" panose="020B0604020202020204" pitchFamily="34" charset="0"/>
                <a:cs typeface="Helvetica" panose="020B0604020202020204" pitchFamily="34" charset="0"/>
              </a:rPr>
              <a:t>Challenge interne</a:t>
            </a:r>
            <a:endParaRPr lang="fr-FR" altLang="fr-FR" dirty="0" smtClean="0">
              <a:latin typeface="Helvetica" panose="020B0604020202020204" pitchFamily="34" charset="0"/>
              <a:ea typeface="Helvetica" panose="020B0604020202020204" pitchFamily="34" charset="0"/>
              <a:cs typeface="Helvetica" panose="020B0604020202020204" pitchFamily="34" charset="0"/>
            </a:endParaRPr>
          </a:p>
        </p:txBody>
      </p:sp>
      <p:sp>
        <p:nvSpPr>
          <p:cNvPr id="20483" name="Rectangle 3"/>
          <p:cNvSpPr>
            <a:spLocks noGrp="1" noChangeArrowheads="1"/>
          </p:cNvSpPr>
          <p:nvPr>
            <p:ph type="body" idx="4294967295"/>
          </p:nvPr>
        </p:nvSpPr>
        <p:spPr>
          <a:xfrm>
            <a:off x="550863" y="1589088"/>
            <a:ext cx="10972800" cy="4713287"/>
          </a:xfrm>
        </p:spPr>
        <p:txBody>
          <a:bodyPr/>
          <a:lstStyle/>
          <a:p>
            <a:pPr marL="347125" indent="-347125" eaLnBrk="1" hangingPunct="1">
              <a:buFont typeface="Arial" panose="020B0604020202020204" pitchFamily="34" charset="0"/>
              <a:buNone/>
              <a:defRPr/>
            </a:pPr>
            <a:endParaRPr lang="en-US" sz="2400" dirty="0">
              <a:latin typeface="Helvetica" panose="020B0604020202020204" pitchFamily="34" charset="0"/>
              <a:cs typeface="Helvetica" panose="020B0604020202020204" pitchFamily="34" charset="0"/>
            </a:endParaRPr>
          </a:p>
          <a:p>
            <a:pPr eaLnBrk="1" hangingPunct="1">
              <a:buFont typeface="Wingdings" panose="05000000000000000000" pitchFamily="2" charset="2"/>
              <a:buChar char="è"/>
              <a:defRPr/>
            </a:pPr>
            <a:r>
              <a:rPr lang="en-US" sz="2400" dirty="0" smtClean="0">
                <a:latin typeface="Helvetica" panose="020B0604020202020204" pitchFamily="34" charset="0"/>
                <a:cs typeface="Helvetica" panose="020B0604020202020204" pitchFamily="34" charset="0"/>
                <a:sym typeface="Wingdings" pitchFamily="2" charset="2"/>
              </a:rPr>
              <a:t>D</a:t>
            </a:r>
            <a:r>
              <a:rPr lang="en-US" sz="2400" dirty="0" smtClean="0">
                <a:latin typeface="Helvetica" panose="020B0604020202020204" pitchFamily="34" charset="0"/>
                <a:cs typeface="Helvetica" panose="020B0604020202020204" pitchFamily="34" charset="0"/>
              </a:rPr>
              <a:t>onner </a:t>
            </a:r>
            <a:r>
              <a:rPr lang="en-US" sz="2400" dirty="0">
                <a:latin typeface="Helvetica" panose="020B0604020202020204" pitchFamily="34" charset="0"/>
                <a:cs typeface="Helvetica" panose="020B0604020202020204" pitchFamily="34" charset="0"/>
              </a:rPr>
              <a:t>un </a:t>
            </a:r>
            <a:r>
              <a:rPr lang="en-US" sz="2400" dirty="0" err="1">
                <a:latin typeface="Helvetica" panose="020B0604020202020204" pitchFamily="34" charset="0"/>
                <a:cs typeface="Helvetica" panose="020B0604020202020204" pitchFamily="34" charset="0"/>
              </a:rPr>
              <a:t>nouvel</a:t>
            </a:r>
            <a:r>
              <a:rPr lang="en-US" sz="2400" dirty="0">
                <a:latin typeface="Helvetica" panose="020B0604020202020204" pitchFamily="34" charset="0"/>
                <a:cs typeface="Helvetica" panose="020B0604020202020204" pitchFamily="34" charset="0"/>
              </a:rPr>
              <a:t> élan aux </a:t>
            </a:r>
            <a:r>
              <a:rPr lang="en-US" sz="2400" dirty="0" err="1" smtClean="0">
                <a:latin typeface="Helvetica" panose="020B0604020202020204" pitchFamily="34" charset="0"/>
                <a:cs typeface="Helvetica" panose="020B0604020202020204" pitchFamily="34" charset="0"/>
              </a:rPr>
              <a:t>conseillers</a:t>
            </a:r>
            <a:r>
              <a:rPr lang="en-US" sz="2400" dirty="0" smtClean="0">
                <a:latin typeface="Helvetica" panose="020B0604020202020204" pitchFamily="34" charset="0"/>
                <a:cs typeface="Helvetica" panose="020B0604020202020204" pitchFamily="34" charset="0"/>
              </a:rPr>
              <a:t> et les s</a:t>
            </a:r>
            <a:r>
              <a:rPr lang="fr-FR" sz="2400" dirty="0" err="1" smtClean="0">
                <a:latin typeface="Helvetica" panose="020B0604020202020204" pitchFamily="34" charset="0"/>
                <a:cs typeface="Helvetica" panose="020B0604020202020204" pitchFamily="34" charset="0"/>
              </a:rPr>
              <a:t>timuler</a:t>
            </a:r>
            <a:r>
              <a:rPr lang="fr-FR" sz="2400" dirty="0" smtClean="0">
                <a:latin typeface="Helvetica" panose="020B0604020202020204" pitchFamily="34" charset="0"/>
                <a:cs typeface="Helvetica" panose="020B0604020202020204" pitchFamily="34" charset="0"/>
              </a:rPr>
              <a:t>  dans </a:t>
            </a:r>
            <a:r>
              <a:rPr lang="fr-FR" sz="2400" dirty="0">
                <a:latin typeface="Helvetica" panose="020B0604020202020204" pitchFamily="34" charset="0"/>
                <a:cs typeface="Helvetica" panose="020B0604020202020204" pitchFamily="34" charset="0"/>
              </a:rPr>
              <a:t>leur démarche </a:t>
            </a:r>
            <a:r>
              <a:rPr lang="fr-FR" sz="2400" dirty="0" smtClean="0">
                <a:latin typeface="Helvetica" panose="020B0604020202020204" pitchFamily="34" charset="0"/>
                <a:cs typeface="Helvetica" panose="020B0604020202020204" pitchFamily="34" charset="0"/>
              </a:rPr>
              <a:t>commerçante</a:t>
            </a:r>
            <a:endParaRPr lang="en-US" sz="2400" dirty="0" smtClean="0">
              <a:latin typeface="Helvetica" panose="020B0604020202020204" pitchFamily="34" charset="0"/>
              <a:cs typeface="Helvetica" panose="020B0604020202020204" pitchFamily="34" charset="0"/>
            </a:endParaRPr>
          </a:p>
          <a:p>
            <a:pPr eaLnBrk="1" hangingPunct="1">
              <a:buFont typeface="Wingdings" panose="05000000000000000000" pitchFamily="2" charset="2"/>
              <a:buChar char="è"/>
              <a:defRPr/>
            </a:pPr>
            <a:r>
              <a:rPr lang="en-US" sz="2400" dirty="0" smtClean="0">
                <a:latin typeface="Helvetica" panose="020B0604020202020204" pitchFamily="34" charset="0"/>
                <a:cs typeface="Helvetica" panose="020B0604020202020204" pitchFamily="34" charset="0"/>
                <a:sym typeface="Wingdings" pitchFamily="2" charset="2"/>
              </a:rPr>
              <a:t>Les </a:t>
            </a:r>
            <a:r>
              <a:rPr lang="en-US" sz="2400" dirty="0" err="1">
                <a:latin typeface="Helvetica" panose="020B0604020202020204" pitchFamily="34" charset="0"/>
                <a:cs typeface="Helvetica" panose="020B0604020202020204" pitchFamily="34" charset="0"/>
              </a:rPr>
              <a:t>rendre</a:t>
            </a:r>
            <a:r>
              <a:rPr lang="en-US" sz="2400" dirty="0">
                <a:latin typeface="Helvetica" panose="020B0604020202020204" pitchFamily="34" charset="0"/>
                <a:cs typeface="Helvetica" panose="020B0604020202020204" pitchFamily="34" charset="0"/>
              </a:rPr>
              <a:t> </a:t>
            </a:r>
            <a:r>
              <a:rPr lang="en-US" sz="2400" dirty="0" err="1">
                <a:latin typeface="Helvetica" panose="020B0604020202020204" pitchFamily="34" charset="0"/>
                <a:cs typeface="Helvetica" panose="020B0604020202020204" pitchFamily="34" charset="0"/>
              </a:rPr>
              <a:t>fiers</a:t>
            </a:r>
            <a:r>
              <a:rPr lang="en-US" sz="2400" dirty="0">
                <a:latin typeface="Helvetica" panose="020B0604020202020204" pitchFamily="34" charset="0"/>
                <a:cs typeface="Helvetica" panose="020B0604020202020204" pitchFamily="34" charset="0"/>
              </a:rPr>
              <a:t> </a:t>
            </a:r>
            <a:r>
              <a:rPr lang="en-US" sz="2400" dirty="0" err="1">
                <a:latin typeface="Helvetica" panose="020B0604020202020204" pitchFamily="34" charset="0"/>
                <a:cs typeface="Helvetica" panose="020B0604020202020204" pitchFamily="34" charset="0"/>
              </a:rPr>
              <a:t>d’appartenir</a:t>
            </a:r>
            <a:r>
              <a:rPr lang="en-US" sz="2400" dirty="0">
                <a:latin typeface="Helvetica" panose="020B0604020202020204" pitchFamily="34" charset="0"/>
                <a:cs typeface="Helvetica" panose="020B0604020202020204" pitchFamily="34" charset="0"/>
              </a:rPr>
              <a:t> à </a:t>
            </a:r>
            <a:r>
              <a:rPr lang="en-US" sz="2400" dirty="0" err="1">
                <a:latin typeface="Helvetica" panose="020B0604020202020204" pitchFamily="34" charset="0"/>
                <a:cs typeface="Helvetica" panose="020B0604020202020204" pitchFamily="34" charset="0"/>
              </a:rPr>
              <a:t>une</a:t>
            </a:r>
            <a:r>
              <a:rPr lang="en-US" sz="2400" dirty="0">
                <a:latin typeface="Helvetica" panose="020B0604020202020204" pitchFamily="34" charset="0"/>
                <a:cs typeface="Helvetica" panose="020B0604020202020204" pitchFamily="34" charset="0"/>
              </a:rPr>
              <a:t> </a:t>
            </a:r>
            <a:r>
              <a:rPr lang="en-US" sz="2400" dirty="0" err="1">
                <a:latin typeface="Helvetica" panose="020B0604020202020204" pitchFamily="34" charset="0"/>
                <a:cs typeface="Helvetica" panose="020B0604020202020204" pitchFamily="34" charset="0"/>
              </a:rPr>
              <a:t>enseigne</a:t>
            </a:r>
            <a:r>
              <a:rPr lang="en-US" sz="2400" dirty="0">
                <a:latin typeface="Helvetica" panose="020B0604020202020204" pitchFamily="34" charset="0"/>
                <a:cs typeface="Helvetica" panose="020B0604020202020204" pitchFamily="34" charset="0"/>
              </a:rPr>
              <a:t> </a:t>
            </a:r>
            <a:r>
              <a:rPr lang="en-US" sz="2400" dirty="0" smtClean="0">
                <a:latin typeface="Helvetica" panose="020B0604020202020204" pitchFamily="34" charset="0"/>
                <a:cs typeface="Helvetica" panose="020B0604020202020204" pitchFamily="34" charset="0"/>
              </a:rPr>
              <a:t>qui </a:t>
            </a:r>
            <a:r>
              <a:rPr lang="en-US" sz="2400" dirty="0" err="1" smtClean="0">
                <a:latin typeface="Helvetica" panose="020B0604020202020204" pitchFamily="34" charset="0"/>
                <a:cs typeface="Helvetica" panose="020B0604020202020204" pitchFamily="34" charset="0"/>
              </a:rPr>
              <a:t>répond</a:t>
            </a:r>
            <a:r>
              <a:rPr lang="en-US" sz="2400" dirty="0" smtClean="0">
                <a:latin typeface="Helvetica" panose="020B0604020202020204" pitchFamily="34" charset="0"/>
                <a:cs typeface="Helvetica" panose="020B0604020202020204" pitchFamily="34" charset="0"/>
              </a:rPr>
              <a:t> aux </a:t>
            </a:r>
            <a:r>
              <a:rPr lang="en-US" sz="2400" dirty="0" err="1" smtClean="0">
                <a:latin typeface="Helvetica" panose="020B0604020202020204" pitchFamily="34" charset="0"/>
                <a:cs typeface="Helvetica" panose="020B0604020202020204" pitchFamily="34" charset="0"/>
              </a:rPr>
              <a:t>attentes</a:t>
            </a:r>
            <a:r>
              <a:rPr lang="en-US" sz="2400" dirty="0" smtClean="0">
                <a:latin typeface="Helvetica" panose="020B0604020202020204" pitchFamily="34" charset="0"/>
                <a:cs typeface="Helvetica" panose="020B0604020202020204" pitchFamily="34" charset="0"/>
              </a:rPr>
              <a:t> du </a:t>
            </a:r>
            <a:r>
              <a:rPr lang="en-US" sz="2400" dirty="0" smtClean="0">
                <a:latin typeface="Helvetica" panose="020B0604020202020204" pitchFamily="34" charset="0"/>
                <a:cs typeface="Helvetica" panose="020B0604020202020204" pitchFamily="34" charset="0"/>
              </a:rPr>
              <a:t>moment</a:t>
            </a:r>
          </a:p>
          <a:p>
            <a:pPr eaLnBrk="1" hangingPunct="1">
              <a:buFont typeface="Wingdings" panose="05000000000000000000" pitchFamily="2" charset="2"/>
              <a:buChar char="è"/>
              <a:defRPr/>
            </a:pPr>
            <a:r>
              <a:rPr lang="en-US" sz="2400" dirty="0" err="1" smtClean="0">
                <a:latin typeface="Helvetica" panose="020B0604020202020204" pitchFamily="34" charset="0"/>
                <a:cs typeface="Helvetica" panose="020B0604020202020204" pitchFamily="34" charset="0"/>
              </a:rPr>
              <a:t>Renforcer</a:t>
            </a:r>
            <a:r>
              <a:rPr lang="en-US" sz="2400" dirty="0" smtClean="0">
                <a:latin typeface="Helvetica" panose="020B0604020202020204" pitchFamily="34" charset="0"/>
                <a:cs typeface="Helvetica" panose="020B0604020202020204" pitchFamily="34" charset="0"/>
              </a:rPr>
              <a:t> </a:t>
            </a:r>
            <a:r>
              <a:rPr lang="en-US" sz="2400" dirty="0" err="1" smtClean="0">
                <a:latin typeface="Helvetica" panose="020B0604020202020204" pitchFamily="34" charset="0"/>
                <a:cs typeface="Helvetica" panose="020B0604020202020204" pitchFamily="34" charset="0"/>
              </a:rPr>
              <a:t>l’adhésion</a:t>
            </a:r>
            <a:r>
              <a:rPr lang="en-US" sz="2400" dirty="0" smtClean="0">
                <a:latin typeface="Helvetica" panose="020B0604020202020204" pitchFamily="34" charset="0"/>
                <a:cs typeface="Helvetica" panose="020B0604020202020204" pitchFamily="34" charset="0"/>
              </a:rPr>
              <a:t> des franchises au plan </a:t>
            </a:r>
            <a:r>
              <a:rPr lang="en-US" sz="2400" dirty="0" err="1" smtClean="0">
                <a:latin typeface="Helvetica" panose="020B0604020202020204" pitchFamily="34" charset="0"/>
                <a:cs typeface="Helvetica" panose="020B0604020202020204" pitchFamily="34" charset="0"/>
              </a:rPr>
              <a:t>d’activation</a:t>
            </a:r>
            <a:endParaRPr lang="en-US" sz="2400" dirty="0" smtClean="0">
              <a:latin typeface="Helvetica" panose="020B0604020202020204" pitchFamily="34" charset="0"/>
              <a:cs typeface="Helvetica" panose="020B0604020202020204" pitchFamily="34" charset="0"/>
            </a:endParaRPr>
          </a:p>
          <a:p>
            <a:pPr marL="0" indent="0" eaLnBrk="1" hangingPunct="1">
              <a:buFont typeface="Arial" panose="020B0604020202020204" pitchFamily="34" charset="0"/>
              <a:buNone/>
              <a:defRPr/>
            </a:pPr>
            <a:endParaRPr lang="en-US" sz="2400" dirty="0">
              <a:latin typeface="Helvetica" panose="020B0604020202020204" pitchFamily="34" charset="0"/>
              <a:cs typeface="Helvetica" panose="020B0604020202020204" pitchFamily="34" charset="0"/>
            </a:endParaRPr>
          </a:p>
          <a:p>
            <a:pPr marL="0" indent="0" eaLnBrk="1" hangingPunct="1">
              <a:buFont typeface="Arial" panose="020B0604020202020204" pitchFamily="34" charset="0"/>
              <a:buNone/>
              <a:defRPr/>
            </a:pPr>
            <a:r>
              <a:rPr lang="en-US" sz="2800" b="1" dirty="0" err="1">
                <a:latin typeface="Helvetica" panose="020B0604020202020204" pitchFamily="34" charset="0"/>
                <a:cs typeface="Helvetica" panose="020B0604020202020204" pitchFamily="34" charset="0"/>
              </a:rPr>
              <a:t>Fédérer</a:t>
            </a:r>
            <a:r>
              <a:rPr lang="en-US" sz="2800" b="1" dirty="0">
                <a:latin typeface="Helvetica" panose="020B0604020202020204" pitchFamily="34" charset="0"/>
                <a:cs typeface="Helvetica" panose="020B0604020202020204" pitchFamily="34" charset="0"/>
              </a:rPr>
              <a:t> tout le </a:t>
            </a:r>
            <a:r>
              <a:rPr lang="en-US" sz="2800" b="1" dirty="0" err="1">
                <a:latin typeface="Helvetica" panose="020B0604020202020204" pitchFamily="34" charset="0"/>
                <a:cs typeface="Helvetica" panose="020B0604020202020204" pitchFamily="34" charset="0"/>
              </a:rPr>
              <a:t>réseau</a:t>
            </a:r>
            <a:r>
              <a:rPr lang="en-US" sz="2800" b="1" dirty="0">
                <a:latin typeface="Helvetica" panose="020B0604020202020204" pitchFamily="34" charset="0"/>
                <a:cs typeface="Helvetica" panose="020B0604020202020204" pitchFamily="34" charset="0"/>
              </a:rPr>
              <a:t> </a:t>
            </a:r>
            <a:r>
              <a:rPr lang="en-US" sz="2800" b="1" dirty="0" smtClean="0">
                <a:latin typeface="Helvetica" panose="020B0604020202020204" pitchFamily="34" charset="0"/>
                <a:cs typeface="Helvetica" panose="020B0604020202020204" pitchFamily="34" charset="0"/>
              </a:rPr>
              <a:t>derrière </a:t>
            </a:r>
            <a:r>
              <a:rPr lang="en-US" sz="2800" b="1" dirty="0" err="1" smtClean="0">
                <a:latin typeface="Helvetica" panose="020B0604020202020204" pitchFamily="34" charset="0"/>
                <a:cs typeface="Helvetica" panose="020B0604020202020204" pitchFamily="34" charset="0"/>
              </a:rPr>
              <a:t>cette</a:t>
            </a:r>
            <a:r>
              <a:rPr lang="en-US" sz="2800" b="1" dirty="0" smtClean="0">
                <a:latin typeface="Helvetica" panose="020B0604020202020204" pitchFamily="34" charset="0"/>
                <a:cs typeface="Helvetica" panose="020B0604020202020204" pitchFamily="34" charset="0"/>
              </a:rPr>
              <a:t> nouvelle </a:t>
            </a:r>
            <a:r>
              <a:rPr lang="en-US" sz="2800" b="1" dirty="0" err="1" smtClean="0">
                <a:latin typeface="Helvetica" panose="020B0604020202020204" pitchFamily="34" charset="0"/>
                <a:cs typeface="Helvetica" panose="020B0604020202020204" pitchFamily="34" charset="0"/>
              </a:rPr>
              <a:t>dynamique</a:t>
            </a:r>
            <a:r>
              <a:rPr lang="en-US" sz="2800" b="1" dirty="0" smtClean="0">
                <a:latin typeface="Helvetica" panose="020B0604020202020204" pitchFamily="34" charset="0"/>
                <a:cs typeface="Helvetica" panose="020B0604020202020204" pitchFamily="34" charset="0"/>
              </a:rPr>
              <a:t> </a:t>
            </a:r>
            <a:r>
              <a:rPr lang="en-US" sz="2800" b="1" dirty="0" err="1" smtClean="0">
                <a:latin typeface="Helvetica" panose="020B0604020202020204" pitchFamily="34" charset="0"/>
                <a:cs typeface="Helvetica" panose="020B0604020202020204" pitchFamily="34" charset="0"/>
              </a:rPr>
              <a:t>commerçante</a:t>
            </a:r>
            <a:r>
              <a:rPr lang="en-US" sz="2800" b="1" dirty="0" smtClean="0">
                <a:latin typeface="Helvetica" panose="020B0604020202020204" pitchFamily="34" charset="0"/>
                <a:cs typeface="Helvetica" panose="020B0604020202020204" pitchFamily="34" charset="0"/>
              </a:rPr>
              <a:t>.  </a:t>
            </a:r>
            <a:endParaRPr lang="en-US" sz="2800" b="1" dirty="0">
              <a:latin typeface="Helvetica" panose="020B0604020202020204" pitchFamily="34" charset="0"/>
              <a:cs typeface="Helvetica" panose="020B0604020202020204" pitchFamily="34" charset="0"/>
            </a:endParaRPr>
          </a:p>
          <a:p>
            <a:pPr marL="694249" lvl="1" indent="-279393" eaLnBrk="1" hangingPunct="1">
              <a:buFont typeface="Arial" charset="0"/>
              <a:buChar char="–"/>
              <a:defRPr/>
            </a:pPr>
            <a:endParaRPr lang="fr-FR" sz="2000" dirty="0">
              <a:latin typeface="Helvetica" panose="020B0604020202020204" pitchFamily="34" charset="0"/>
              <a:cs typeface="Helvetica" panose="020B0604020202020204" pitchFamily="34" charset="0"/>
            </a:endParaRPr>
          </a:p>
        </p:txBody>
      </p:sp>
      <p:sp>
        <p:nvSpPr>
          <p:cNvPr id="5" name="Ellipse 4"/>
          <p:cNvSpPr/>
          <p:nvPr/>
        </p:nvSpPr>
        <p:spPr>
          <a:xfrm>
            <a:off x="479376" y="250751"/>
            <a:ext cx="1728192" cy="1711474"/>
          </a:xfrm>
          <a:prstGeom prst="ellipse">
            <a:avLst/>
          </a:prstGeom>
          <a:solidFill>
            <a:srgbClr val="407B8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800" b="1" dirty="0" smtClean="0">
                <a:latin typeface="Arial" panose="020B0604020202020204" pitchFamily="34" charset="0"/>
                <a:cs typeface="Arial" panose="020B0604020202020204" pitchFamily="34" charset="0"/>
              </a:rPr>
              <a:t>4</a:t>
            </a:r>
            <a:endParaRPr lang="fr-FR" sz="138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p:cNvPicPr>
            <a:picLocks noChangeAspect="1"/>
          </p:cNvPicPr>
          <p:nvPr/>
        </p:nvPicPr>
        <p:blipFill rotWithShape="1">
          <a:blip r:embed="rId2" cstate="print">
            <a:extLst>
              <a:ext uri="{28A0092B-C50C-407E-A947-70E740481C1C}">
                <a14:useLocalDpi xmlns:a14="http://schemas.microsoft.com/office/drawing/2010/main" val="0"/>
              </a:ext>
            </a:extLst>
          </a:blip>
          <a:srcRect t="6951" b="10101"/>
          <a:stretch/>
        </p:blipFill>
        <p:spPr>
          <a:xfrm>
            <a:off x="3071664" y="-30393"/>
            <a:ext cx="5879903" cy="6900833"/>
          </a:xfrm>
          <a:prstGeom prst="rect">
            <a:avLst/>
          </a:prstGeom>
        </p:spPr>
      </p:pic>
    </p:spTree>
    <p:extLst>
      <p:ext uri="{BB962C8B-B14F-4D97-AF65-F5344CB8AC3E}">
        <p14:creationId xmlns:p14="http://schemas.microsoft.com/office/powerpoint/2010/main" val="1585909886"/>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rotWithShape="1">
          <a:blip r:embed="rId2" cstate="print">
            <a:extLst>
              <a:ext uri="{28A0092B-C50C-407E-A947-70E740481C1C}">
                <a14:useLocalDpi xmlns:a14="http://schemas.microsoft.com/office/drawing/2010/main" val="0"/>
              </a:ext>
            </a:extLst>
          </a:blip>
          <a:srcRect t="9051" b="9051"/>
          <a:stretch/>
        </p:blipFill>
        <p:spPr>
          <a:xfrm>
            <a:off x="3143672" y="7919"/>
            <a:ext cx="5911489" cy="6850081"/>
          </a:xfrm>
          <a:prstGeom prst="rect">
            <a:avLst/>
          </a:prstGeom>
        </p:spPr>
      </p:pic>
    </p:spTree>
    <p:extLst>
      <p:ext uri="{BB962C8B-B14F-4D97-AF65-F5344CB8AC3E}">
        <p14:creationId xmlns:p14="http://schemas.microsoft.com/office/powerpoint/2010/main" val="3305247740"/>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47728" y="404664"/>
            <a:ext cx="7681383" cy="5262979"/>
          </a:xfrm>
          <a:prstGeom prst="rect">
            <a:avLst/>
          </a:prstGeom>
        </p:spPr>
        <p:txBody>
          <a:bodyPr>
            <a:spAutoFit/>
          </a:bodyPr>
          <a:lstStyle/>
          <a:p>
            <a:pPr>
              <a:defRPr/>
            </a:pPr>
            <a:r>
              <a:rPr lang="fr-FR" sz="3200" b="1" dirty="0">
                <a:latin typeface="Helvetica" panose="020B0604020202020204" pitchFamily="34" charset="0"/>
                <a:cs typeface="Helvetica" panose="020B0604020202020204" pitchFamily="34" charset="0"/>
              </a:rPr>
              <a:t>Un </a:t>
            </a:r>
            <a:r>
              <a:rPr lang="fr-FR" sz="3200" b="1" dirty="0" smtClean="0">
                <a:latin typeface="Helvetica" panose="020B0604020202020204" pitchFamily="34" charset="0"/>
                <a:cs typeface="Helvetica" panose="020B0604020202020204" pitchFamily="34" charset="0"/>
              </a:rPr>
              <a:t>levier tactique : </a:t>
            </a:r>
            <a:r>
              <a:rPr lang="fr-FR" sz="3200" b="1" dirty="0">
                <a:latin typeface="Helvetica" panose="020B0604020202020204" pitchFamily="34" charset="0"/>
                <a:cs typeface="Helvetica" panose="020B0604020202020204" pitchFamily="34" charset="0"/>
              </a:rPr>
              <a:t>Le digital</a:t>
            </a:r>
          </a:p>
          <a:p>
            <a:pPr>
              <a:defRPr/>
            </a:pPr>
            <a:endParaRPr lang="fr-FR" sz="2400" dirty="0">
              <a:latin typeface="Helvetica" panose="020B0604020202020204" pitchFamily="34" charset="0"/>
              <a:cs typeface="Helvetica" panose="020B0604020202020204" pitchFamily="34" charset="0"/>
            </a:endParaRPr>
          </a:p>
          <a:p>
            <a:pPr>
              <a:defRPr/>
            </a:pPr>
            <a:endParaRPr lang="fr-FR" sz="2000" dirty="0">
              <a:latin typeface="Helvetica" panose="020B0604020202020204" pitchFamily="34" charset="0"/>
              <a:cs typeface="Helvetica" panose="020B0604020202020204" pitchFamily="34" charset="0"/>
            </a:endParaRPr>
          </a:p>
          <a:p>
            <a:pPr marL="342900" indent="-342900">
              <a:buFont typeface="Wingdings" panose="05000000000000000000" pitchFamily="2" charset="2"/>
              <a:buChar char="è"/>
              <a:defRPr/>
            </a:pPr>
            <a:r>
              <a:rPr lang="fr-FR" sz="2000" dirty="0" smtClean="0">
                <a:latin typeface="Helvetica" panose="020B0604020202020204" pitchFamily="34" charset="0"/>
                <a:cs typeface="Helvetica" panose="020B0604020202020204" pitchFamily="34" charset="0"/>
              </a:rPr>
              <a:t>3 piliers </a:t>
            </a:r>
            <a:r>
              <a:rPr lang="fr-FR" sz="2000" dirty="0">
                <a:latin typeface="Helvetica" panose="020B0604020202020204" pitchFamily="34" charset="0"/>
                <a:cs typeface="Helvetica" panose="020B0604020202020204" pitchFamily="34" charset="0"/>
              </a:rPr>
              <a:t>pour émerger: </a:t>
            </a:r>
            <a:r>
              <a:rPr lang="fr-FR" sz="2000" dirty="0" smtClean="0">
                <a:latin typeface="Helvetica" panose="020B0604020202020204" pitchFamily="34" charset="0"/>
                <a:cs typeface="Helvetica" panose="020B0604020202020204" pitchFamily="34" charset="0"/>
              </a:rPr>
              <a:t/>
            </a:r>
            <a:br>
              <a:rPr lang="fr-FR" sz="2000" dirty="0" smtClean="0">
                <a:latin typeface="Helvetica" panose="020B0604020202020204" pitchFamily="34" charset="0"/>
                <a:cs typeface="Helvetica" panose="020B0604020202020204" pitchFamily="34" charset="0"/>
              </a:rPr>
            </a:br>
            <a:r>
              <a:rPr lang="fr-FR" sz="2000" dirty="0" smtClean="0">
                <a:latin typeface="Helvetica" panose="020B0604020202020204" pitchFamily="34" charset="0"/>
                <a:cs typeface="Helvetica" panose="020B0604020202020204" pitchFamily="34" charset="0"/>
              </a:rPr>
              <a:t>Display contextualisé, affiliation &amp; SEA</a:t>
            </a:r>
          </a:p>
          <a:p>
            <a:pPr>
              <a:defRPr/>
            </a:pPr>
            <a:endParaRPr lang="fr-FR" sz="2000" dirty="0">
              <a:latin typeface="Helvetica" panose="020B0604020202020204" pitchFamily="34" charset="0"/>
              <a:cs typeface="Helvetica" panose="020B0604020202020204" pitchFamily="34" charset="0"/>
            </a:endParaRPr>
          </a:p>
          <a:p>
            <a:pPr>
              <a:defRPr/>
            </a:pPr>
            <a:r>
              <a:rPr lang="fr-FR" sz="2000" b="1" dirty="0">
                <a:latin typeface="Helvetica" panose="020B0604020202020204" pitchFamily="34" charset="0"/>
                <a:cs typeface="Helvetica" panose="020B0604020202020204" pitchFamily="34" charset="0"/>
              </a:rPr>
              <a:t>Logique de test &amp; </a:t>
            </a:r>
            <a:r>
              <a:rPr lang="fr-FR" sz="2000" b="1" dirty="0" err="1">
                <a:latin typeface="Helvetica" panose="020B0604020202020204" pitchFamily="34" charset="0"/>
                <a:cs typeface="Helvetica" panose="020B0604020202020204" pitchFamily="34" charset="0"/>
              </a:rPr>
              <a:t>learn</a:t>
            </a:r>
            <a:r>
              <a:rPr lang="fr-FR" sz="2000" b="1" dirty="0">
                <a:latin typeface="Helvetica" panose="020B0604020202020204" pitchFamily="34" charset="0"/>
                <a:cs typeface="Helvetica" panose="020B0604020202020204" pitchFamily="34" charset="0"/>
              </a:rPr>
              <a:t>: </a:t>
            </a:r>
            <a:r>
              <a:rPr lang="fr-FR" sz="2000" dirty="0">
                <a:latin typeface="Helvetica" panose="020B0604020202020204" pitchFamily="34" charset="0"/>
                <a:cs typeface="Helvetica" panose="020B0604020202020204" pitchFamily="34" charset="0"/>
              </a:rPr>
              <a:t>pour adresser des comportements spécifiques et créer des scénarii de </a:t>
            </a:r>
            <a:r>
              <a:rPr lang="fr-FR" sz="2000" dirty="0" smtClean="0">
                <a:latin typeface="Helvetica" panose="020B0604020202020204" pitchFamily="34" charset="0"/>
                <a:cs typeface="Helvetica" panose="020B0604020202020204" pitchFamily="34" charset="0"/>
              </a:rPr>
              <a:t>campagnes</a:t>
            </a:r>
          </a:p>
          <a:p>
            <a:pPr>
              <a:defRPr/>
            </a:pPr>
            <a:endParaRPr lang="fr-FR" sz="2000" dirty="0">
              <a:latin typeface="Helvetica" panose="020B0604020202020204" pitchFamily="34" charset="0"/>
              <a:cs typeface="Helvetica" panose="020B0604020202020204" pitchFamily="34" charset="0"/>
            </a:endParaRPr>
          </a:p>
          <a:p>
            <a:pPr>
              <a:defRPr/>
            </a:pPr>
            <a:r>
              <a:rPr lang="fr-FR" sz="2000" b="1" dirty="0">
                <a:latin typeface="Helvetica" panose="020B0604020202020204" pitchFamily="34" charset="0"/>
                <a:cs typeface="Helvetica" panose="020B0604020202020204" pitchFamily="34" charset="0"/>
              </a:rPr>
              <a:t>Display contextuel : présence statutaire </a:t>
            </a:r>
          </a:p>
          <a:p>
            <a:pPr>
              <a:defRPr/>
            </a:pPr>
            <a:r>
              <a:rPr lang="fr-FR" sz="2000" dirty="0" smtClean="0">
                <a:latin typeface="Helvetica" panose="020B0604020202020204" pitchFamily="34" charset="0"/>
                <a:cs typeface="Helvetica" panose="020B0604020202020204" pitchFamily="34" charset="0"/>
              </a:rPr>
              <a:t>Positionner </a:t>
            </a:r>
            <a:r>
              <a:rPr lang="fr-FR" sz="2000" dirty="0" err="1" smtClean="0">
                <a:latin typeface="Helvetica" panose="020B0604020202020204" pitchFamily="34" charset="0"/>
                <a:cs typeface="Helvetica" panose="020B0604020202020204" pitchFamily="34" charset="0"/>
              </a:rPr>
              <a:t>Gamm</a:t>
            </a:r>
            <a:r>
              <a:rPr lang="fr-FR" sz="2000" dirty="0" smtClean="0">
                <a:latin typeface="Helvetica" panose="020B0604020202020204" pitchFamily="34" charset="0"/>
                <a:cs typeface="Helvetica" panose="020B0604020202020204" pitchFamily="34" charset="0"/>
              </a:rPr>
              <a:t> vert sur </a:t>
            </a:r>
            <a:r>
              <a:rPr lang="fr-FR" sz="2000" dirty="0">
                <a:latin typeface="Helvetica" panose="020B0604020202020204" pitchFamily="34" charset="0"/>
                <a:cs typeface="Helvetica" panose="020B0604020202020204" pitchFamily="34" charset="0"/>
              </a:rPr>
              <a:t>des sites </a:t>
            </a:r>
            <a:r>
              <a:rPr lang="fr-FR" sz="2000" dirty="0" smtClean="0">
                <a:latin typeface="Helvetica" panose="020B0604020202020204" pitchFamily="34" charset="0"/>
                <a:cs typeface="Helvetica" panose="020B0604020202020204" pitchFamily="34" charset="0"/>
              </a:rPr>
              <a:t>affinitaires </a:t>
            </a:r>
            <a:r>
              <a:rPr lang="fr-FR" sz="2000" dirty="0">
                <a:latin typeface="Helvetica" panose="020B0604020202020204" pitchFamily="34" charset="0"/>
                <a:cs typeface="Helvetica" panose="020B0604020202020204" pitchFamily="34" charset="0"/>
              </a:rPr>
              <a:t>avec les univers de la marque </a:t>
            </a:r>
            <a:r>
              <a:rPr lang="fr-FR" sz="2000" dirty="0" smtClean="0">
                <a:latin typeface="Helvetica" panose="020B0604020202020204" pitchFamily="34" charset="0"/>
                <a:cs typeface="Helvetica" panose="020B0604020202020204" pitchFamily="34" charset="0"/>
              </a:rPr>
              <a:t>pour communiquer auprès d’ambassadeurs potentiels </a:t>
            </a:r>
            <a:endParaRPr lang="fr-FR" sz="2000" dirty="0">
              <a:latin typeface="Helvetica" panose="020B0604020202020204" pitchFamily="34" charset="0"/>
              <a:cs typeface="Helvetica" panose="020B0604020202020204" pitchFamily="34" charset="0"/>
            </a:endParaRPr>
          </a:p>
          <a:p>
            <a:pPr>
              <a:defRPr/>
            </a:pPr>
            <a:r>
              <a:rPr lang="fr-FR" sz="2000" dirty="0" smtClean="0">
                <a:latin typeface="Helvetica" panose="020B0604020202020204" pitchFamily="34" charset="0"/>
                <a:cs typeface="Helvetica" panose="020B0604020202020204" pitchFamily="34" charset="0"/>
              </a:rPr>
              <a:t> </a:t>
            </a:r>
            <a:endParaRPr lang="fr-FR" sz="2000" dirty="0">
              <a:latin typeface="Helvetica" panose="020B0604020202020204" pitchFamily="34" charset="0"/>
              <a:cs typeface="Helvetica" panose="020B0604020202020204" pitchFamily="34" charset="0"/>
            </a:endParaRPr>
          </a:p>
          <a:p>
            <a:pPr>
              <a:defRPr/>
            </a:pPr>
            <a:r>
              <a:rPr lang="fr-FR" sz="2000" b="1" dirty="0">
                <a:latin typeface="Helvetica" panose="020B0604020202020204" pitchFamily="34" charset="0"/>
                <a:cs typeface="Helvetica" panose="020B0604020202020204" pitchFamily="34" charset="0"/>
              </a:rPr>
              <a:t>L’affiliation : </a:t>
            </a:r>
            <a:r>
              <a:rPr lang="fr-FR" sz="2000" dirty="0">
                <a:latin typeface="Helvetica" panose="020B0604020202020204" pitchFamily="34" charset="0"/>
                <a:cs typeface="Helvetica" panose="020B0604020202020204" pitchFamily="34" charset="0"/>
              </a:rPr>
              <a:t>un levier d’E-mailing  </a:t>
            </a:r>
            <a:r>
              <a:rPr lang="fr-FR" sz="2000" dirty="0" smtClean="0">
                <a:latin typeface="Helvetica" panose="020B0604020202020204" pitchFamily="34" charset="0"/>
                <a:cs typeface="Helvetica" panose="020B0604020202020204" pitchFamily="34" charset="0"/>
              </a:rPr>
              <a:t>indispensable notamment pour soutenir le </a:t>
            </a:r>
            <a:r>
              <a:rPr lang="fr-FR" sz="2000" dirty="0" smtClean="0">
                <a:latin typeface="Helvetica" panose="020B0604020202020204" pitchFamily="34" charset="0"/>
                <a:cs typeface="Helvetica" panose="020B0604020202020204" pitchFamily="34" charset="0"/>
              </a:rPr>
              <a:t>retrait en magasin</a:t>
            </a:r>
            <a:endParaRPr lang="fr-FR" sz="2000" dirty="0">
              <a:latin typeface="Helvetica" panose="020B0604020202020204" pitchFamily="34" charset="0"/>
              <a:cs typeface="Helvetica" panose="020B0604020202020204" pitchFamily="34" charset="0"/>
            </a:endParaRPr>
          </a:p>
        </p:txBody>
      </p:sp>
      <p:sp>
        <p:nvSpPr>
          <p:cNvPr id="5" name="Rectangle à coins arrondis 4"/>
          <p:cNvSpPr/>
          <p:nvPr/>
        </p:nvSpPr>
        <p:spPr>
          <a:xfrm>
            <a:off x="355475" y="2735342"/>
            <a:ext cx="2495549" cy="2160240"/>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b="1" dirty="0">
                <a:solidFill>
                  <a:schemeClr val="bg1"/>
                </a:solidFill>
              </a:rPr>
              <a:t>Ciblage, trafic &amp; relation</a:t>
            </a:r>
          </a:p>
          <a:p>
            <a:pPr algn="ctr">
              <a:spcBef>
                <a:spcPts val="0"/>
              </a:spcBef>
              <a:defRPr/>
            </a:pPr>
            <a:endParaRPr lang="fr-FR" b="1" dirty="0">
              <a:solidFill>
                <a:schemeClr val="bg1"/>
              </a:solidFill>
            </a:endParaRPr>
          </a:p>
          <a:p>
            <a:pPr algn="ctr">
              <a:spcBef>
                <a:spcPts val="0"/>
              </a:spcBef>
              <a:defRPr/>
            </a:pPr>
            <a:r>
              <a:rPr lang="fr-FR" sz="3600" b="1" dirty="0">
                <a:solidFill>
                  <a:schemeClr val="bg1"/>
                </a:solidFill>
              </a:rPr>
              <a:t>INTERNET</a:t>
            </a:r>
            <a:endParaRPr lang="fr-FR" b="1" dirty="0">
              <a:solidFill>
                <a:schemeClr val="bg1"/>
              </a:solidFill>
            </a:endParaRPr>
          </a:p>
        </p:txBody>
      </p:sp>
      <p:pic>
        <p:nvPicPr>
          <p:cNvPr id="7" name="Image 6"/>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9585" b="100000" l="1123" r="100000">
                        <a14:foregroundMark x1="35579" y1="41192" x2="60535" y2="48791"/>
                        <a14:foregroundMark x1="38860" y1="53022" x2="59326" y2="57254"/>
                      </a14:backgroundRemoval>
                    </a14:imgEffect>
                  </a14:imgLayer>
                </a14:imgProps>
              </a:ext>
              <a:ext uri="{28A0092B-C50C-407E-A947-70E740481C1C}">
                <a14:useLocalDpi xmlns:a14="http://schemas.microsoft.com/office/drawing/2010/main"/>
              </a:ext>
            </a:extLst>
          </a:blip>
          <a:srcRect/>
          <a:stretch/>
        </p:blipFill>
        <p:spPr>
          <a:xfrm>
            <a:off x="721033" y="764704"/>
            <a:ext cx="1764432" cy="1764432"/>
          </a:xfrm>
          <a:prstGeom prst="rect">
            <a:avLst/>
          </a:prstGeom>
        </p:spPr>
      </p:pic>
    </p:spTree>
    <p:extLst>
      <p:ext uri="{BB962C8B-B14F-4D97-AF65-F5344CB8AC3E}">
        <p14:creationId xmlns:p14="http://schemas.microsoft.com/office/powerpoint/2010/main" val="807138473"/>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1711" y="0"/>
            <a:ext cx="8548577" cy="6858000"/>
          </a:xfrm>
          <a:prstGeom prst="rect">
            <a:avLst/>
          </a:prstGeom>
        </p:spPr>
      </p:pic>
    </p:spTree>
    <p:extLst>
      <p:ext uri="{BB962C8B-B14F-4D97-AF65-F5344CB8AC3E}">
        <p14:creationId xmlns:p14="http://schemas.microsoft.com/office/powerpoint/2010/main" val="96019724"/>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1711" y="0"/>
            <a:ext cx="8548577" cy="6858000"/>
          </a:xfrm>
          <a:prstGeom prst="rect">
            <a:avLst/>
          </a:prstGeom>
        </p:spPr>
      </p:pic>
    </p:spTree>
    <p:extLst>
      <p:ext uri="{BB962C8B-B14F-4D97-AF65-F5344CB8AC3E}">
        <p14:creationId xmlns:p14="http://schemas.microsoft.com/office/powerpoint/2010/main" val="3493320300"/>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ctrTitle"/>
          </p:nvPr>
        </p:nvSpPr>
        <p:spPr>
          <a:xfrm>
            <a:off x="914400" y="2060848"/>
            <a:ext cx="10363200" cy="1470025"/>
          </a:xfrm>
        </p:spPr>
        <p:txBody>
          <a:bodyPr/>
          <a:lstStyle/>
          <a:p>
            <a:r>
              <a:rPr lang="fr-FR" altLang="fr-FR" dirty="0" smtClean="0">
                <a:ea typeface="Helvetica" panose="020B0604020202020204" pitchFamily="34" charset="0"/>
              </a:rPr>
              <a:t>Expérience digitale</a:t>
            </a:r>
            <a:endParaRPr lang="fr-FR" altLang="fr-FR" dirty="0" smtClean="0">
              <a:ea typeface="Helvetica" panose="020B0604020202020204" pitchFamily="34" charset="0"/>
            </a:endParaRPr>
          </a:p>
        </p:txBody>
      </p:sp>
      <p:sp>
        <p:nvSpPr>
          <p:cNvPr id="2" name="Sous-titre 1"/>
          <p:cNvSpPr>
            <a:spLocks noGrp="1"/>
          </p:cNvSpPr>
          <p:nvPr>
            <p:ph type="subTitle" idx="1"/>
          </p:nvPr>
        </p:nvSpPr>
        <p:spPr/>
        <p:txBody>
          <a:bodyPr/>
          <a:lstStyle/>
          <a:p>
            <a:endParaRPr lang="fr-FR"/>
          </a:p>
        </p:txBody>
      </p:sp>
    </p:spTree>
    <p:extLst>
      <p:ext uri="{BB962C8B-B14F-4D97-AF65-F5344CB8AC3E}">
        <p14:creationId xmlns:p14="http://schemas.microsoft.com/office/powerpoint/2010/main" val="1779431309"/>
      </p:ext>
    </p:extLst>
  </p:cSld>
  <p:clrMapOvr>
    <a:masterClrMapping/>
  </p:clrMapOvr>
  <p:transition spd="slow"/>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smtClean="0"/>
              <a:t> </a:t>
            </a:r>
            <a:endParaRPr lang="fr-FR" sz="3200" dirty="0"/>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28678" y="-1429220"/>
            <a:ext cx="6889737" cy="9748182"/>
          </a:xfrm>
          <a:prstGeom prst="rect">
            <a:avLst/>
          </a:prstGeom>
        </p:spPr>
      </p:pic>
    </p:spTree>
    <p:extLst>
      <p:ext uri="{BB962C8B-B14F-4D97-AF65-F5344CB8AC3E}">
        <p14:creationId xmlns:p14="http://schemas.microsoft.com/office/powerpoint/2010/main" val="3750039302"/>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smtClean="0"/>
              <a:t> </a:t>
            </a:r>
            <a:endParaRPr lang="fr-FR" sz="3200" dirty="0"/>
          </a:p>
        </p:txBody>
      </p:sp>
      <p:pic>
        <p:nvPicPr>
          <p:cNvPr id="4" name="Image 3"/>
          <p:cNvPicPr>
            <a:picLocks noChangeAspect="1"/>
          </p:cNvPicPr>
          <p:nvPr/>
        </p:nvPicPr>
        <p:blipFill rotWithShape="1">
          <a:blip r:embed="rId2" cstate="print">
            <a:extLst>
              <a:ext uri="{28A0092B-C50C-407E-A947-70E740481C1C}">
                <a14:useLocalDpi xmlns:a14="http://schemas.microsoft.com/office/drawing/2010/main" val="0"/>
              </a:ext>
            </a:extLst>
          </a:blip>
          <a:srcRect l="21774" t="8000" r="20288" b="6951"/>
          <a:stretch/>
        </p:blipFill>
        <p:spPr>
          <a:xfrm>
            <a:off x="4439816" y="0"/>
            <a:ext cx="3296516" cy="6846608"/>
          </a:xfrm>
          <a:prstGeom prst="rect">
            <a:avLst/>
          </a:prstGeom>
        </p:spPr>
      </p:pic>
    </p:spTree>
    <p:extLst>
      <p:ext uri="{BB962C8B-B14F-4D97-AF65-F5344CB8AC3E}">
        <p14:creationId xmlns:p14="http://schemas.microsoft.com/office/powerpoint/2010/main" val="1968975177"/>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smtClean="0"/>
              <a:t> </a:t>
            </a:r>
            <a:endParaRPr lang="fr-FR" sz="3200" dirty="0"/>
          </a:p>
        </p:txBody>
      </p:sp>
      <p:pic>
        <p:nvPicPr>
          <p:cNvPr id="4" name="Image 3"/>
          <p:cNvPicPr>
            <a:picLocks noChangeAspect="1"/>
          </p:cNvPicPr>
          <p:nvPr/>
        </p:nvPicPr>
        <p:blipFill rotWithShape="1">
          <a:blip r:embed="rId2" cstate="print">
            <a:extLst>
              <a:ext uri="{28A0092B-C50C-407E-A947-70E740481C1C}">
                <a14:useLocalDpi xmlns:a14="http://schemas.microsoft.com/office/drawing/2010/main" val="0"/>
              </a:ext>
            </a:extLst>
          </a:blip>
          <a:srcRect l="21774" t="6951" r="20288" b="5900"/>
          <a:stretch/>
        </p:blipFill>
        <p:spPr>
          <a:xfrm>
            <a:off x="4583832" y="0"/>
            <a:ext cx="3240360" cy="6896148"/>
          </a:xfrm>
          <a:prstGeom prst="rect">
            <a:avLst/>
          </a:prstGeom>
        </p:spPr>
      </p:pic>
    </p:spTree>
    <p:extLst>
      <p:ext uri="{BB962C8B-B14F-4D97-AF65-F5344CB8AC3E}">
        <p14:creationId xmlns:p14="http://schemas.microsoft.com/office/powerpoint/2010/main" val="698374990"/>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re 3"/>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Omniprésence du contenu </a:t>
            </a:r>
            <a:r>
              <a:rPr lang="fr-FR" altLang="fr-FR" dirty="0" err="1" smtClean="0">
                <a:ea typeface="Helvetica" panose="020B0604020202020204" pitchFamily="34" charset="0"/>
              </a:rPr>
              <a:t>Gamm</a:t>
            </a:r>
            <a:r>
              <a:rPr lang="fr-FR" altLang="fr-FR" dirty="0" smtClean="0">
                <a:ea typeface="Helvetica" panose="020B0604020202020204" pitchFamily="34" charset="0"/>
              </a:rPr>
              <a:t> vert</a:t>
            </a:r>
            <a:endParaRPr lang="fr-FR" altLang="fr-FR" dirty="0" smtClean="0">
              <a:ea typeface="Helvetica" panose="020B0604020202020204" pitchFamily="34" charset="0"/>
            </a:endParaRPr>
          </a:p>
        </p:txBody>
      </p:sp>
      <p:sp>
        <p:nvSpPr>
          <p:cNvPr id="111619" name="Espace réservé du contenu 2"/>
          <p:cNvSpPr txBox="1">
            <a:spLocks/>
          </p:cNvSpPr>
          <p:nvPr/>
        </p:nvSpPr>
        <p:spPr bwMode="auto">
          <a:xfrm>
            <a:off x="0" y="1585913"/>
            <a:ext cx="875982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 typeface="Wingdings" panose="05000000000000000000" pitchFamily="2" charset="2"/>
              <a:buNone/>
            </a:pPr>
            <a:r>
              <a:rPr lang="en-GB" altLang="fr-FR" sz="2800">
                <a:latin typeface="Helvetica" panose="020B0604020202020204" pitchFamily="34" charset="0"/>
                <a:ea typeface="Helvetica" panose="020B0604020202020204" pitchFamily="34" charset="0"/>
                <a:cs typeface="Helvetica" panose="020B0604020202020204" pitchFamily="34" charset="0"/>
              </a:rPr>
              <a:t>Passer d’une organisation digitale en silots</a:t>
            </a:r>
          </a:p>
          <a:p>
            <a:pPr algn="ctr"/>
            <a:endParaRPr lang="en-GB" altLang="fr-FR" sz="2800" b="1">
              <a:solidFill>
                <a:srgbClr val="002060"/>
              </a:solidFill>
              <a:latin typeface="Helvetica" panose="020B0604020202020204" pitchFamily="34" charset="0"/>
              <a:ea typeface="ＭＳ Ｐゴシック" panose="020B0600070205080204" pitchFamily="34" charset="-128"/>
              <a:cs typeface="Helvetica" panose="020B0604020202020204" pitchFamily="34" charset="0"/>
            </a:endParaRPr>
          </a:p>
          <a:p>
            <a:pPr algn="ctr">
              <a:buFont typeface="Wingdings" panose="05000000000000000000" pitchFamily="2" charset="2"/>
              <a:buNone/>
            </a:pPr>
            <a:endParaRPr lang="en-GB" altLang="fr-FR" sz="2800" b="1">
              <a:solidFill>
                <a:srgbClr val="002060"/>
              </a:solidFill>
              <a:latin typeface="Helvetica" panose="020B0604020202020204" pitchFamily="34" charset="0"/>
              <a:ea typeface="ＭＳ Ｐゴシック" panose="020B0600070205080204" pitchFamily="34" charset="-128"/>
              <a:cs typeface="Helvetica" panose="020B0604020202020204" pitchFamily="34" charset="0"/>
            </a:endParaRPr>
          </a:p>
        </p:txBody>
      </p:sp>
      <p:grpSp>
        <p:nvGrpSpPr>
          <p:cNvPr id="13" name="Groupe 2"/>
          <p:cNvGrpSpPr>
            <a:grpSpLocks/>
          </p:cNvGrpSpPr>
          <p:nvPr/>
        </p:nvGrpSpPr>
        <p:grpSpPr bwMode="auto">
          <a:xfrm>
            <a:off x="1057006" y="2486003"/>
            <a:ext cx="6496456" cy="826957"/>
            <a:chOff x="755576" y="3281482"/>
            <a:chExt cx="7151352" cy="1104655"/>
          </a:xfrm>
          <a:solidFill>
            <a:srgbClr val="BFD24E"/>
          </a:solidFill>
        </p:grpSpPr>
        <p:sp>
          <p:nvSpPr>
            <p:cNvPr id="14" name="Double flèche horizontale 13"/>
            <p:cNvSpPr>
              <a:spLocks noChangeArrowheads="1"/>
            </p:cNvSpPr>
            <p:nvPr/>
          </p:nvSpPr>
          <p:spPr bwMode="auto">
            <a:xfrm>
              <a:off x="755576" y="3438676"/>
              <a:ext cx="7151352" cy="424421"/>
            </a:xfrm>
            <a:prstGeom prst="leftRightArrow">
              <a:avLst>
                <a:gd name="adj1" fmla="val 50000"/>
                <a:gd name="adj2" fmla="val 49975"/>
              </a:avLst>
            </a:prstGeom>
            <a:solidFill>
              <a:srgbClr val="407B83"/>
            </a:solidFill>
            <a:ln w="9525">
              <a:noFill/>
              <a:miter lim="800000"/>
              <a:headEnd/>
              <a:tailEnd/>
            </a:ln>
            <a:effectLst>
              <a:outerShdw blurRad="40000" dist="20000" dir="5400000" rotWithShape="0">
                <a:srgbClr val="808080">
                  <a:alpha val="37999"/>
                </a:srgbClr>
              </a:outerShdw>
            </a:effectLst>
          </p:spPr>
          <p:txBody>
            <a:bodyPr anchor="ctr"/>
            <a:lstStyle/>
            <a:p>
              <a:pPr algn="ctr">
                <a:defRPr/>
              </a:pPr>
              <a:endParaRPr lang="en-GB" dirty="0">
                <a:solidFill>
                  <a:schemeClr val="bg1">
                    <a:lumMod val="50000"/>
                  </a:schemeClr>
                </a:solidFill>
                <a:latin typeface="Calibri" charset="0"/>
                <a:ea typeface="ＭＳ Ｐゴシック" charset="-128"/>
              </a:endParaRPr>
            </a:p>
          </p:txBody>
        </p:sp>
        <p:pic>
          <p:nvPicPr>
            <p:cNvPr id="15" name="Picture 4" descr="youtube-button"/>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878018" y="3281482"/>
              <a:ext cx="731838" cy="731838"/>
            </a:xfrm>
            <a:prstGeom prst="rect">
              <a:avLst/>
            </a:prstGeom>
            <a:grpFill/>
            <a:ln w="9525">
              <a:noFill/>
              <a:miter lim="800000"/>
              <a:headEnd/>
              <a:tailEnd/>
            </a:ln>
            <a:extLst/>
          </p:spPr>
        </p:pic>
        <p:sp>
          <p:nvSpPr>
            <p:cNvPr id="16" name="Line 12"/>
            <p:cNvSpPr>
              <a:spLocks noChangeShapeType="1"/>
            </p:cNvSpPr>
            <p:nvPr/>
          </p:nvSpPr>
          <p:spPr bwMode="auto">
            <a:xfrm>
              <a:off x="2352767" y="4138487"/>
              <a:ext cx="0" cy="247650"/>
            </a:xfrm>
            <a:prstGeom prst="line">
              <a:avLst/>
            </a:prstGeom>
            <a:grpFill/>
            <a:ln w="38100">
              <a:noFill/>
              <a:round/>
              <a:headEnd/>
              <a:tailEnd type="triangle" w="med" len="med"/>
            </a:ln>
            <a:extLst/>
          </p:spPr>
          <p:txBody>
            <a:bodyPr/>
            <a:lstStyle/>
            <a:p>
              <a:pPr>
                <a:defRPr/>
              </a:pPr>
              <a:endParaRPr lang="fr-FR">
                <a:solidFill>
                  <a:schemeClr val="bg1">
                    <a:lumMod val="50000"/>
                  </a:schemeClr>
                </a:solidFill>
              </a:endParaRPr>
            </a:p>
          </p:txBody>
        </p:sp>
        <p:sp>
          <p:nvSpPr>
            <p:cNvPr id="17" name="Line 12"/>
            <p:cNvSpPr>
              <a:spLocks noChangeShapeType="1"/>
            </p:cNvSpPr>
            <p:nvPr/>
          </p:nvSpPr>
          <p:spPr bwMode="auto">
            <a:xfrm>
              <a:off x="4073823" y="4138487"/>
              <a:ext cx="0" cy="247650"/>
            </a:xfrm>
            <a:prstGeom prst="line">
              <a:avLst/>
            </a:prstGeom>
            <a:grpFill/>
            <a:ln w="38100">
              <a:noFill/>
              <a:round/>
              <a:headEnd/>
              <a:tailEnd type="triangle" w="med" len="med"/>
            </a:ln>
            <a:extLst/>
          </p:spPr>
          <p:txBody>
            <a:bodyPr/>
            <a:lstStyle/>
            <a:p>
              <a:pPr>
                <a:defRPr/>
              </a:pPr>
              <a:endParaRPr lang="fr-FR">
                <a:solidFill>
                  <a:schemeClr val="bg1">
                    <a:lumMod val="50000"/>
                  </a:schemeClr>
                </a:solidFill>
              </a:endParaRPr>
            </a:p>
          </p:txBody>
        </p:sp>
        <p:sp>
          <p:nvSpPr>
            <p:cNvPr id="18" name="Line 12"/>
            <p:cNvSpPr>
              <a:spLocks noChangeShapeType="1"/>
            </p:cNvSpPr>
            <p:nvPr/>
          </p:nvSpPr>
          <p:spPr bwMode="auto">
            <a:xfrm>
              <a:off x="6738119" y="4138487"/>
              <a:ext cx="0" cy="247650"/>
            </a:xfrm>
            <a:prstGeom prst="line">
              <a:avLst/>
            </a:prstGeom>
            <a:grpFill/>
            <a:ln w="38100">
              <a:noFill/>
              <a:round/>
              <a:headEnd/>
              <a:tailEnd type="triangle" w="med" len="med"/>
            </a:ln>
            <a:extLst/>
          </p:spPr>
          <p:txBody>
            <a:bodyPr/>
            <a:lstStyle/>
            <a:p>
              <a:pPr>
                <a:defRPr/>
              </a:pPr>
              <a:endParaRPr lang="fr-FR">
                <a:solidFill>
                  <a:schemeClr val="bg1">
                    <a:lumMod val="50000"/>
                  </a:schemeClr>
                </a:solidFill>
              </a:endParaRPr>
            </a:p>
          </p:txBody>
        </p:sp>
        <p:sp>
          <p:nvSpPr>
            <p:cNvPr id="19" name="Line 12"/>
            <p:cNvSpPr>
              <a:spLocks noChangeShapeType="1"/>
            </p:cNvSpPr>
            <p:nvPr/>
          </p:nvSpPr>
          <p:spPr bwMode="auto">
            <a:xfrm>
              <a:off x="5405995" y="4138487"/>
              <a:ext cx="0" cy="247650"/>
            </a:xfrm>
            <a:prstGeom prst="line">
              <a:avLst/>
            </a:prstGeom>
            <a:grpFill/>
            <a:ln w="38100">
              <a:noFill/>
              <a:round/>
              <a:headEnd/>
              <a:tailEnd type="triangle" w="med" len="med"/>
            </a:ln>
            <a:extLst/>
          </p:spPr>
          <p:txBody>
            <a:bodyPr/>
            <a:lstStyle/>
            <a:p>
              <a:pPr>
                <a:defRPr/>
              </a:pPr>
              <a:endParaRPr lang="fr-FR">
                <a:solidFill>
                  <a:schemeClr val="bg1">
                    <a:lumMod val="50000"/>
                  </a:schemeClr>
                </a:solidFill>
              </a:endParaRPr>
            </a:p>
          </p:txBody>
        </p:sp>
      </p:grpSp>
      <p:pic>
        <p:nvPicPr>
          <p:cNvPr id="111621" name="Picture 6" descr="Facebook"/>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33888" y="2484438"/>
            <a:ext cx="5715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2" name="Picture 4" descr="http://www.itechcode.com/wp-content/uploads/2012/07/iPhone-Mail-Apps.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27400" y="2439988"/>
            <a:ext cx="5111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3" name="Picture 4" descr="http://www.itechcode.com/wp-content/uploads/2012/07/iPhone-Mail-Apps.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71850" y="5843588"/>
            <a:ext cx="51117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4" name="Flèche gauche 23"/>
          <p:cNvSpPr>
            <a:spLocks noChangeArrowheads="1"/>
          </p:cNvSpPr>
          <p:nvPr/>
        </p:nvSpPr>
        <p:spPr bwMode="auto">
          <a:xfrm rot="5400000" flipH="1">
            <a:off x="4627563" y="5334000"/>
            <a:ext cx="134938" cy="223837"/>
          </a:xfrm>
          <a:prstGeom prst="leftArrow">
            <a:avLst>
              <a:gd name="adj1" fmla="val 50000"/>
              <a:gd name="adj2" fmla="val 50000"/>
            </a:avLst>
          </a:prstGeom>
          <a:gradFill rotWithShape="1">
            <a:gsLst>
              <a:gs pos="0">
                <a:srgbClr val="E5EEFF"/>
              </a:gs>
              <a:gs pos="64999">
                <a:srgbClr val="BFD5FF"/>
              </a:gs>
              <a:gs pos="100000">
                <a:srgbClr val="A3C4FF"/>
              </a:gs>
            </a:gsLst>
            <a:lin ang="5400000" scaled="1"/>
          </a:gradFill>
          <a:ln>
            <a:noFill/>
          </a:ln>
          <a:effectLst>
            <a:outerShdw dist="20000" dir="5400000" rotWithShape="0">
              <a:srgbClr val="808080">
                <a:alpha val="37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GB" altLang="fr-FR" sz="1800">
              <a:solidFill>
                <a:srgbClr val="000000"/>
              </a:solidFill>
              <a:ea typeface="ＭＳ Ｐゴシック" panose="020B0600070205080204" pitchFamily="34" charset="-128"/>
            </a:endParaRPr>
          </a:p>
        </p:txBody>
      </p:sp>
      <p:sp>
        <p:nvSpPr>
          <p:cNvPr id="111625" name="ZoneTexte 34"/>
          <p:cNvSpPr txBox="1">
            <a:spLocks noChangeArrowheads="1"/>
          </p:cNvSpPr>
          <p:nvPr/>
        </p:nvSpPr>
        <p:spPr bwMode="auto">
          <a:xfrm>
            <a:off x="566738" y="3576638"/>
            <a:ext cx="7258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pPr>
            <a:r>
              <a:rPr lang="en-GB" altLang="fr-FR" sz="2800" dirty="0">
                <a:latin typeface="Helvetica" panose="020B0604020202020204" pitchFamily="34" charset="0"/>
                <a:ea typeface="Helvetica" panose="020B0604020202020204" pitchFamily="34" charset="0"/>
                <a:cs typeface="Helvetica" panose="020B0604020202020204" pitchFamily="34" charset="0"/>
              </a:rPr>
              <a:t>… à </a:t>
            </a:r>
            <a:r>
              <a:rPr lang="en-GB" altLang="fr-FR" sz="2800" dirty="0" err="1">
                <a:latin typeface="Helvetica" panose="020B0604020202020204" pitchFamily="34" charset="0"/>
                <a:ea typeface="Helvetica" panose="020B0604020202020204" pitchFamily="34" charset="0"/>
                <a:cs typeface="Helvetica" panose="020B0604020202020204" pitchFamily="34" charset="0"/>
              </a:rPr>
              <a:t>une</a:t>
            </a:r>
            <a:r>
              <a:rPr lang="en-GB" altLang="fr-FR" sz="2800" dirty="0">
                <a:latin typeface="Helvetica" panose="020B0604020202020204" pitchFamily="34" charset="0"/>
                <a:ea typeface="Helvetica" panose="020B0604020202020204" pitchFamily="34" charset="0"/>
                <a:cs typeface="Helvetica" panose="020B0604020202020204" pitchFamily="34" charset="0"/>
              </a:rPr>
              <a:t> </a:t>
            </a:r>
            <a:r>
              <a:rPr lang="en-GB" altLang="fr-FR" sz="2800" dirty="0" err="1">
                <a:latin typeface="Helvetica" panose="020B0604020202020204" pitchFamily="34" charset="0"/>
                <a:ea typeface="Helvetica" panose="020B0604020202020204" pitchFamily="34" charset="0"/>
                <a:cs typeface="Helvetica" panose="020B0604020202020204" pitchFamily="34" charset="0"/>
              </a:rPr>
              <a:t>logique</a:t>
            </a:r>
            <a:r>
              <a:rPr lang="en-GB" altLang="fr-FR" sz="2800" dirty="0">
                <a:latin typeface="Helvetica" panose="020B0604020202020204" pitchFamily="34" charset="0"/>
                <a:ea typeface="Helvetica" panose="020B0604020202020204" pitchFamily="34" charset="0"/>
                <a:cs typeface="Helvetica" panose="020B0604020202020204" pitchFamily="34" charset="0"/>
              </a:rPr>
              <a:t> </a:t>
            </a:r>
            <a:r>
              <a:rPr lang="en-GB" altLang="fr-FR" sz="2800" dirty="0" err="1" smtClean="0">
                <a:latin typeface="Helvetica" panose="020B0604020202020204" pitchFamily="34" charset="0"/>
                <a:ea typeface="Helvetica" panose="020B0604020202020204" pitchFamily="34" charset="0"/>
                <a:cs typeface="Helvetica" panose="020B0604020202020204" pitchFamily="34" charset="0"/>
              </a:rPr>
              <a:t>d’interaction</a:t>
            </a:r>
            <a:r>
              <a:rPr lang="en-GB" altLang="fr-FR" sz="2800" dirty="0" smtClean="0">
                <a:latin typeface="Helvetica" panose="020B0604020202020204" pitchFamily="34" charset="0"/>
                <a:ea typeface="Helvetica" panose="020B0604020202020204" pitchFamily="34" charset="0"/>
                <a:cs typeface="Helvetica" panose="020B0604020202020204" pitchFamily="34" charset="0"/>
              </a:rPr>
              <a:t> </a:t>
            </a:r>
            <a:endParaRPr lang="en-GB" altLang="fr-FR" sz="2800" dirty="0">
              <a:latin typeface="Helvetica" panose="020B0604020202020204" pitchFamily="34" charset="0"/>
              <a:ea typeface="Helvetica" panose="020B0604020202020204" pitchFamily="34" charset="0"/>
              <a:cs typeface="Helvetica" panose="020B0604020202020204" pitchFamily="34" charset="0"/>
            </a:endParaRPr>
          </a:p>
        </p:txBody>
      </p:sp>
      <p:sp>
        <p:nvSpPr>
          <p:cNvPr id="111626" name="Rectangle à coins arrondis 28"/>
          <p:cNvSpPr>
            <a:spLocks noChangeArrowheads="1"/>
          </p:cNvSpPr>
          <p:nvPr/>
        </p:nvSpPr>
        <p:spPr bwMode="auto">
          <a:xfrm>
            <a:off x="6786563" y="3822700"/>
            <a:ext cx="5140325" cy="2146300"/>
          </a:xfrm>
          <a:prstGeom prst="roundRect">
            <a:avLst>
              <a:gd name="adj" fmla="val 16667"/>
            </a:avLst>
          </a:prstGeom>
          <a:solidFill>
            <a:srgbClr val="407B83"/>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fr-FR" sz="2400" b="1">
                <a:solidFill>
                  <a:schemeClr val="bg1"/>
                </a:solidFill>
                <a:latin typeface="Helvetica" panose="020B0604020202020204" pitchFamily="34" charset="0"/>
                <a:ea typeface="ＭＳ Ｐゴシック" panose="020B0600070205080204" pitchFamily="34" charset="-128"/>
                <a:cs typeface="Helvetica" panose="020B0604020202020204" pitchFamily="34" charset="0"/>
                <a:sym typeface="Wingdings" panose="05000000000000000000" pitchFamily="2" charset="2"/>
              </a:rPr>
              <a:t> </a:t>
            </a:r>
            <a:r>
              <a:rPr lang="en-GB" altLang="fr-FR" sz="2400" b="1">
                <a:solidFill>
                  <a:schemeClr val="bg1"/>
                </a:solidFill>
                <a:latin typeface="Helvetica" panose="020B0604020202020204" pitchFamily="34" charset="0"/>
                <a:ea typeface="ＭＳ Ｐゴシック" panose="020B0600070205080204" pitchFamily="34" charset="-128"/>
                <a:cs typeface="Helvetica" panose="020B0604020202020204" pitchFamily="34" charset="0"/>
              </a:rPr>
              <a:t>Un concept éditorial commun</a:t>
            </a:r>
            <a:br>
              <a:rPr lang="en-GB" altLang="fr-FR" sz="2400" b="1">
                <a:solidFill>
                  <a:schemeClr val="bg1"/>
                </a:solidFill>
                <a:latin typeface="Helvetica" panose="020B0604020202020204" pitchFamily="34" charset="0"/>
                <a:ea typeface="ＭＳ Ｐゴシック" panose="020B0600070205080204" pitchFamily="34" charset="-128"/>
                <a:cs typeface="Helvetica" panose="020B0604020202020204" pitchFamily="34" charset="0"/>
              </a:rPr>
            </a:br>
            <a:endParaRPr lang="en-GB" altLang="fr-FR" sz="2400" b="1">
              <a:solidFill>
                <a:schemeClr val="bg1"/>
              </a:solidFill>
              <a:latin typeface="Helvetica" panose="020B0604020202020204" pitchFamily="34" charset="0"/>
              <a:ea typeface="ＭＳ Ｐゴシック" panose="020B0600070205080204" pitchFamily="34" charset="-128"/>
              <a:cs typeface="Helvetica" panose="020B0604020202020204" pitchFamily="34" charset="0"/>
            </a:endParaRPr>
          </a:p>
          <a:p>
            <a:pPr>
              <a:spcBef>
                <a:spcPct val="0"/>
              </a:spcBef>
              <a:buFontTx/>
              <a:buNone/>
            </a:pPr>
            <a:r>
              <a:rPr lang="en-GB" altLang="fr-FR" sz="2400" b="1">
                <a:solidFill>
                  <a:schemeClr val="bg1"/>
                </a:solidFill>
                <a:latin typeface="Helvetica" panose="020B0604020202020204" pitchFamily="34" charset="0"/>
                <a:ea typeface="ＭＳ Ｐゴシック" panose="020B0600070205080204" pitchFamily="34" charset="-128"/>
                <a:cs typeface="Helvetica" panose="020B0604020202020204" pitchFamily="34" charset="0"/>
                <a:sym typeface="Wingdings" panose="05000000000000000000" pitchFamily="2" charset="2"/>
              </a:rPr>
              <a:t> </a:t>
            </a:r>
            <a:r>
              <a:rPr lang="en-GB" altLang="fr-FR" sz="2400" b="1">
                <a:solidFill>
                  <a:schemeClr val="bg1"/>
                </a:solidFill>
                <a:latin typeface="Helvetica" panose="020B0604020202020204" pitchFamily="34" charset="0"/>
                <a:ea typeface="ＭＳ Ｐゴシック" panose="020B0600070205080204" pitchFamily="34" charset="-128"/>
                <a:cs typeface="Helvetica" panose="020B0604020202020204" pitchFamily="34" charset="0"/>
              </a:rPr>
              <a:t>Une interconnexion permanente entre tous les supports digitaux</a:t>
            </a:r>
          </a:p>
        </p:txBody>
      </p:sp>
      <p:grpSp>
        <p:nvGrpSpPr>
          <p:cNvPr id="111636" name="Groupe 4"/>
          <p:cNvGrpSpPr>
            <a:grpSpLocks/>
          </p:cNvGrpSpPr>
          <p:nvPr/>
        </p:nvGrpSpPr>
        <p:grpSpPr bwMode="auto">
          <a:xfrm>
            <a:off x="2713038" y="4330700"/>
            <a:ext cx="2987675" cy="1947863"/>
            <a:chOff x="10485409" y="2911225"/>
            <a:chExt cx="4910735" cy="4538209"/>
          </a:xfrm>
        </p:grpSpPr>
        <p:sp>
          <p:nvSpPr>
            <p:cNvPr id="34" name="Flèche en arc 38"/>
            <p:cNvSpPr>
              <a:spLocks/>
            </p:cNvSpPr>
            <p:nvPr/>
          </p:nvSpPr>
          <p:spPr bwMode="auto">
            <a:xfrm>
              <a:off x="10485409" y="3850675"/>
              <a:ext cx="4910735" cy="2293145"/>
            </a:xfrm>
            <a:custGeom>
              <a:avLst/>
              <a:gdLst>
                <a:gd name="T0" fmla="*/ 2791644 w 2825750"/>
                <a:gd name="T1" fmla="*/ 1679852 h 2757488"/>
                <a:gd name="T2" fmla="*/ 1306390 w 2825750"/>
                <a:gd name="T3" fmla="*/ 2753566 h 2757488"/>
                <a:gd name="T4" fmla="*/ 2706 w 2825750"/>
                <a:gd name="T5" fmla="*/ 1464043 h 2757488"/>
                <a:gd name="T6" fmla="*/ 1141237 w 2825750"/>
                <a:gd name="T7" fmla="*/ 25721 h 2757488"/>
                <a:gd name="T8" fmla="*/ 2743199 w 2825750"/>
                <a:gd name="T9" fmla="*/ 914370 h 2757488"/>
                <a:gd name="T10" fmla="*/ 2743200 w 2825750"/>
                <a:gd name="T11" fmla="*/ 914371 h 2757488"/>
                <a:gd name="T12" fmla="*/ 2717110 w 2825750"/>
                <a:gd name="T13" fmla="*/ 1352885 h 2757488"/>
                <a:gd name="T14" fmla="*/ 2511395 w 2825750"/>
                <a:gd name="T15" fmla="*/ 918967 h 2757488"/>
                <a:gd name="T16" fmla="*/ 2511395 w 2825750"/>
                <a:gd name="T17" fmla="*/ 918967 h 2757488"/>
                <a:gd name="T18" fmla="*/ 1132213 w 2825750"/>
                <a:gd name="T19" fmla="*/ 249180 h 2757488"/>
                <a:gd name="T20" fmla="*/ 221946 w 2825750"/>
                <a:gd name="T21" fmla="*/ 1487044 h 2757488"/>
                <a:gd name="T22" fmla="*/ 1340681 w 2825750"/>
                <a:gd name="T23" fmla="*/ 2538631 h 2757488"/>
                <a:gd name="T24" fmla="*/ 2579887 w 2825750"/>
                <a:gd name="T25" fmla="*/ 1633607 h 2757488"/>
                <a:gd name="T26" fmla="*/ 2791644 w 2825750"/>
                <a:gd name="T27" fmla="*/ 1679852 h 27574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25750"/>
                <a:gd name="T43" fmla="*/ 0 h 2757488"/>
                <a:gd name="T44" fmla="*/ 2825750 w 2825750"/>
                <a:gd name="T45" fmla="*/ 2757488 h 27574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25750" h="2757488">
                  <a:moveTo>
                    <a:pt x="2791644" y="1679852"/>
                  </a:moveTo>
                  <a:cubicBezTo>
                    <a:pt x="2638420" y="2347975"/>
                    <a:pt x="2005993" y="2805167"/>
                    <a:pt x="1306390" y="2753566"/>
                  </a:cubicBezTo>
                  <a:cubicBezTo>
                    <a:pt x="602836" y="2701674"/>
                    <a:pt x="46357" y="2151241"/>
                    <a:pt x="2706" y="1464043"/>
                  </a:cubicBezTo>
                  <a:cubicBezTo>
                    <a:pt x="-41138" y="773816"/>
                    <a:pt x="445786" y="158678"/>
                    <a:pt x="1141237" y="25721"/>
                  </a:cubicBezTo>
                  <a:cubicBezTo>
                    <a:pt x="1826941" y="-105373"/>
                    <a:pt x="2507858" y="272349"/>
                    <a:pt x="2743199" y="914370"/>
                  </a:cubicBezTo>
                  <a:lnTo>
                    <a:pt x="2743200" y="914371"/>
                  </a:lnTo>
                  <a:lnTo>
                    <a:pt x="2717110" y="1352885"/>
                  </a:lnTo>
                  <a:lnTo>
                    <a:pt x="2511395" y="918967"/>
                  </a:lnTo>
                  <a:cubicBezTo>
                    <a:pt x="2280896" y="399229"/>
                    <a:pt x="1698495" y="116391"/>
                    <a:pt x="1132213" y="249180"/>
                  </a:cubicBezTo>
                  <a:cubicBezTo>
                    <a:pt x="554287" y="384699"/>
                    <a:pt x="166536" y="911999"/>
                    <a:pt x="221946" y="1487044"/>
                  </a:cubicBezTo>
                  <a:cubicBezTo>
                    <a:pt x="276924" y="2057606"/>
                    <a:pt x="751868" y="2504043"/>
                    <a:pt x="1340681" y="2538631"/>
                  </a:cubicBezTo>
                  <a:cubicBezTo>
                    <a:pt x="1926327" y="2573033"/>
                    <a:pt x="2451203" y="2189703"/>
                    <a:pt x="2579887" y="1633607"/>
                  </a:cubicBezTo>
                  <a:lnTo>
                    <a:pt x="2791644" y="1679852"/>
                  </a:lnTo>
                  <a:close/>
                </a:path>
              </a:pathLst>
            </a:custGeom>
            <a:solidFill>
              <a:srgbClr val="407B83"/>
            </a:solidFill>
            <a:ln w="9525">
              <a:noFill/>
              <a:round/>
              <a:headEnd/>
              <a:tailEnd/>
            </a:ln>
            <a:effectLst>
              <a:outerShdw blurRad="40000" dist="20000" dir="5400000" rotWithShape="0">
                <a:srgbClr val="808080">
                  <a:alpha val="37999"/>
                </a:srgbClr>
              </a:outerShdw>
            </a:effectLst>
          </p:spPr>
          <p:txBody>
            <a:bodyPr anchor="ctr"/>
            <a:lstStyle/>
            <a:p>
              <a:pPr>
                <a:defRPr/>
              </a:pPr>
              <a:endParaRPr lang="en-GB" dirty="0">
                <a:latin typeface="Arial" charset="0"/>
                <a:ea typeface="ＭＳ Ｐゴシック" charset="-128"/>
              </a:endParaRPr>
            </a:p>
          </p:txBody>
        </p:sp>
        <p:pic>
          <p:nvPicPr>
            <p:cNvPr id="111640" name="Picture 4" descr="youtube-button"/>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3438313" y="6511107"/>
              <a:ext cx="938329" cy="938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41" name="Picture 6" descr="Facebook"/>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2396218" y="2911225"/>
              <a:ext cx="855727" cy="855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Flèche gauche 36"/>
            <p:cNvSpPr>
              <a:spLocks noChangeArrowheads="1"/>
            </p:cNvSpPr>
            <p:nvPr/>
          </p:nvSpPr>
          <p:spPr bwMode="auto">
            <a:xfrm>
              <a:off x="11174269" y="4679166"/>
              <a:ext cx="273977" cy="351370"/>
            </a:xfrm>
            <a:prstGeom prst="leftArrow">
              <a:avLst>
                <a:gd name="adj1" fmla="val 50000"/>
                <a:gd name="adj2" fmla="val 50000"/>
              </a:avLst>
            </a:prstGeom>
            <a:gradFill rotWithShape="1">
              <a:gsLst>
                <a:gs pos="0">
                  <a:srgbClr val="E5EEFF"/>
                </a:gs>
                <a:gs pos="64999">
                  <a:srgbClr val="BFD5FF"/>
                </a:gs>
                <a:gs pos="100000">
                  <a:srgbClr val="A3C4FF"/>
                </a:gs>
              </a:gsLst>
              <a:lin ang="5400000" scaled="1"/>
            </a:gradFill>
            <a:ln w="9525">
              <a:noFill/>
              <a:miter lim="800000"/>
              <a:headEnd/>
              <a:tailEnd/>
            </a:ln>
            <a:effectLst>
              <a:outerShdw blurRad="40000" dist="20000" dir="5400000" rotWithShape="0">
                <a:srgbClr val="808080">
                  <a:alpha val="37999"/>
                </a:srgbClr>
              </a:outerShdw>
            </a:effectLst>
          </p:spPr>
          <p:txBody>
            <a:bodyPr anchor="ctr"/>
            <a:lstStyle/>
            <a:p>
              <a:pPr algn="ctr">
                <a:defRPr/>
              </a:pPr>
              <a:endParaRPr lang="en-GB" dirty="0">
                <a:solidFill>
                  <a:srgbClr val="000000"/>
                </a:solidFill>
                <a:latin typeface="Calibri" charset="0"/>
                <a:ea typeface="ＭＳ Ｐゴシック" charset="-128"/>
              </a:endParaRPr>
            </a:p>
          </p:txBody>
        </p:sp>
        <p:sp>
          <p:nvSpPr>
            <p:cNvPr id="38" name="Flèche gauche 37"/>
            <p:cNvSpPr>
              <a:spLocks noChangeArrowheads="1"/>
            </p:cNvSpPr>
            <p:nvPr/>
          </p:nvSpPr>
          <p:spPr bwMode="auto">
            <a:xfrm flipH="1">
              <a:off x="14702066" y="4693960"/>
              <a:ext cx="313118" cy="355068"/>
            </a:xfrm>
            <a:prstGeom prst="leftArrow">
              <a:avLst>
                <a:gd name="adj1" fmla="val 50000"/>
                <a:gd name="adj2" fmla="val 50000"/>
              </a:avLst>
            </a:prstGeom>
            <a:gradFill rotWithShape="1">
              <a:gsLst>
                <a:gs pos="0">
                  <a:srgbClr val="E5EEFF"/>
                </a:gs>
                <a:gs pos="64999">
                  <a:srgbClr val="BFD5FF"/>
                </a:gs>
                <a:gs pos="100000">
                  <a:srgbClr val="A3C4FF"/>
                </a:gs>
              </a:gsLst>
              <a:lin ang="5400000" scaled="1"/>
            </a:gradFill>
            <a:ln w="9525">
              <a:noFill/>
              <a:miter lim="800000"/>
              <a:headEnd/>
              <a:tailEnd/>
            </a:ln>
            <a:effectLst>
              <a:outerShdw blurRad="40000" dist="20000" dir="5400000" rotWithShape="0">
                <a:srgbClr val="808080">
                  <a:alpha val="37999"/>
                </a:srgbClr>
              </a:outerShdw>
            </a:effectLst>
          </p:spPr>
          <p:txBody>
            <a:bodyPr anchor="ctr"/>
            <a:lstStyle/>
            <a:p>
              <a:pPr algn="ctr">
                <a:defRPr/>
              </a:pPr>
              <a:endParaRPr lang="en-GB" dirty="0">
                <a:solidFill>
                  <a:srgbClr val="000000"/>
                </a:solidFill>
                <a:latin typeface="Calibri" charset="0"/>
                <a:ea typeface="ＭＳ Ｐゴシック" charset="-128"/>
              </a:endParaRPr>
            </a:p>
          </p:txBody>
        </p:sp>
        <p:sp>
          <p:nvSpPr>
            <p:cNvPr id="111644" name="Flèche gauche 22"/>
            <p:cNvSpPr>
              <a:spLocks noChangeArrowheads="1"/>
            </p:cNvSpPr>
            <p:nvPr/>
          </p:nvSpPr>
          <p:spPr bwMode="auto">
            <a:xfrm rot="5400000">
              <a:off x="12762823" y="4139893"/>
              <a:ext cx="311315" cy="367930"/>
            </a:xfrm>
            <a:prstGeom prst="leftArrow">
              <a:avLst>
                <a:gd name="adj1" fmla="val 50000"/>
                <a:gd name="adj2" fmla="val 50000"/>
              </a:avLst>
            </a:prstGeom>
            <a:gradFill rotWithShape="1">
              <a:gsLst>
                <a:gs pos="0">
                  <a:srgbClr val="E5EEFF"/>
                </a:gs>
                <a:gs pos="64999">
                  <a:srgbClr val="BFD5FF"/>
                </a:gs>
                <a:gs pos="100000">
                  <a:srgbClr val="A3C4FF"/>
                </a:gs>
              </a:gsLst>
              <a:lin ang="5400000" scaled="1"/>
            </a:gradFill>
            <a:ln>
              <a:noFill/>
            </a:ln>
            <a:effectLst>
              <a:outerShdw dist="20000" dir="5400000" rotWithShape="0">
                <a:srgbClr val="808080">
                  <a:alpha val="37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GB" altLang="fr-FR" sz="1800">
                <a:solidFill>
                  <a:srgbClr val="000000"/>
                </a:solidFill>
                <a:ea typeface="ＭＳ Ｐゴシック" panose="020B0600070205080204" pitchFamily="34" charset="-128"/>
              </a:endParaRPr>
            </a:p>
          </p:txBody>
        </p:sp>
        <p:sp>
          <p:nvSpPr>
            <p:cNvPr id="111645" name="Flèche gauche 23"/>
            <p:cNvSpPr>
              <a:spLocks noChangeArrowheads="1"/>
            </p:cNvSpPr>
            <p:nvPr/>
          </p:nvSpPr>
          <p:spPr bwMode="auto">
            <a:xfrm rot="5400000" flipH="1">
              <a:off x="11828772" y="5420575"/>
              <a:ext cx="311315" cy="367928"/>
            </a:xfrm>
            <a:prstGeom prst="leftArrow">
              <a:avLst>
                <a:gd name="adj1" fmla="val 50000"/>
                <a:gd name="adj2" fmla="val 50000"/>
              </a:avLst>
            </a:prstGeom>
            <a:gradFill rotWithShape="1">
              <a:gsLst>
                <a:gs pos="0">
                  <a:srgbClr val="E5EEFF"/>
                </a:gs>
                <a:gs pos="64999">
                  <a:srgbClr val="BFD5FF"/>
                </a:gs>
                <a:gs pos="100000">
                  <a:srgbClr val="A3C4FF"/>
                </a:gs>
              </a:gsLst>
              <a:lin ang="5400000" scaled="1"/>
            </a:gradFill>
            <a:ln>
              <a:noFill/>
            </a:ln>
            <a:effectLst>
              <a:outerShdw dist="20000" dir="5400000" rotWithShape="0">
                <a:srgbClr val="808080">
                  <a:alpha val="37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GB" altLang="fr-FR" sz="1800">
                <a:solidFill>
                  <a:srgbClr val="000000"/>
                </a:solidFill>
                <a:ea typeface="ＭＳ Ｐゴシック" panose="020B0600070205080204" pitchFamily="34" charset="-128"/>
              </a:endParaRPr>
            </a:p>
          </p:txBody>
        </p:sp>
      </p:grpSp>
      <p:pic>
        <p:nvPicPr>
          <p:cNvPr id="111628" name="Image 1"/>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743700" y="2362200"/>
            <a:ext cx="40005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1" name="Image 47"/>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807075" y="4819650"/>
            <a:ext cx="40005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Image 2"/>
          <p:cNvPicPr>
            <a:picLocks noChangeAspect="1"/>
          </p:cNvPicPr>
          <p:nvPr/>
        </p:nvPicPr>
        <p:blipFill>
          <a:blip r:embed="rId9"/>
          <a:stretch>
            <a:fillRect/>
          </a:stretch>
        </p:blipFill>
        <p:spPr>
          <a:xfrm>
            <a:off x="1489077" y="2430334"/>
            <a:ext cx="1598692" cy="735041"/>
          </a:xfrm>
          <a:prstGeom prst="rect">
            <a:avLst/>
          </a:prstGeom>
          <a:ln>
            <a:noFill/>
          </a:ln>
          <a:effectLst>
            <a:outerShdw blurRad="292100" dist="139700" dir="2700000" algn="tl" rotWithShape="0">
              <a:srgbClr val="333333">
                <a:alpha val="65000"/>
              </a:srgbClr>
            </a:outerShdw>
          </a:effectLst>
        </p:spPr>
      </p:pic>
      <p:pic>
        <p:nvPicPr>
          <p:cNvPr id="30" name="Image 29"/>
          <p:cNvPicPr>
            <a:picLocks noChangeAspect="1"/>
          </p:cNvPicPr>
          <p:nvPr/>
        </p:nvPicPr>
        <p:blipFill>
          <a:blip r:embed="rId9"/>
          <a:stretch>
            <a:fillRect/>
          </a:stretch>
        </p:blipFill>
        <p:spPr>
          <a:xfrm>
            <a:off x="1050092" y="4819650"/>
            <a:ext cx="1598692" cy="7350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877903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p:cNvPicPr>
            <a:picLocks noChangeAspect="1"/>
          </p:cNvPicPr>
          <p:nvPr/>
        </p:nvPicPr>
        <p:blipFill rotWithShape="1">
          <a:blip r:embed="rId3" cstate="print">
            <a:extLst>
              <a:ext uri="{28A0092B-C50C-407E-A947-70E740481C1C}">
                <a14:useLocalDpi xmlns:a14="http://schemas.microsoft.com/office/drawing/2010/main" val="0"/>
              </a:ext>
            </a:extLst>
          </a:blip>
          <a:srcRect l="3816" t="13504" r="21505" b="11816"/>
          <a:stretch/>
        </p:blipFill>
        <p:spPr>
          <a:xfrm>
            <a:off x="4849031" y="4586328"/>
            <a:ext cx="2134303" cy="1600727"/>
          </a:xfrm>
          <a:prstGeom prst="rect">
            <a:avLst/>
          </a:prstGeom>
        </p:spPr>
      </p:pic>
      <p:sp>
        <p:nvSpPr>
          <p:cNvPr id="7170" name="Titre 3"/>
          <p:cNvSpPr>
            <a:spLocks noGrp="1"/>
          </p:cNvSpPr>
          <p:nvPr>
            <p:ph type="title"/>
          </p:nvPr>
        </p:nvSpPr>
        <p:spPr>
          <a:xfrm>
            <a:off x="609600" y="44450"/>
            <a:ext cx="10972800" cy="1143000"/>
          </a:xfrm>
        </p:spPr>
        <p:txBody>
          <a:bodyPr/>
          <a:lstStyle/>
          <a:p>
            <a:r>
              <a:rPr lang="fr-FR" altLang="fr-FR" dirty="0" smtClean="0">
                <a:solidFill>
                  <a:schemeClr val="tx1"/>
                </a:solidFill>
                <a:ea typeface="Helvetica" panose="020B0604020202020204" pitchFamily="34" charset="0"/>
              </a:rPr>
              <a:t>Nos investigations depuis le </a:t>
            </a:r>
            <a:r>
              <a:rPr lang="fr-FR" altLang="fr-FR" dirty="0" err="1" smtClean="0">
                <a:solidFill>
                  <a:schemeClr val="tx1"/>
                </a:solidFill>
                <a:ea typeface="Helvetica" panose="020B0604020202020204" pitchFamily="34" charset="0"/>
              </a:rPr>
              <a:t>brief</a:t>
            </a:r>
            <a:endParaRPr lang="fr-FR" altLang="fr-FR" dirty="0" smtClean="0">
              <a:solidFill>
                <a:schemeClr val="tx1"/>
              </a:solidFill>
              <a:ea typeface="Helvetica" panose="020B0604020202020204" pitchFamily="34" charset="0"/>
            </a:endParaRPr>
          </a:p>
        </p:txBody>
      </p:sp>
      <p:sp>
        <p:nvSpPr>
          <p:cNvPr id="7171" name="Espace réservé du contenu 4"/>
          <p:cNvSpPr>
            <a:spLocks noGrp="1"/>
          </p:cNvSpPr>
          <p:nvPr>
            <p:ph idx="1"/>
          </p:nvPr>
        </p:nvSpPr>
        <p:spPr>
          <a:xfrm>
            <a:off x="471004" y="1201732"/>
            <a:ext cx="11241619" cy="4713288"/>
          </a:xfrm>
        </p:spPr>
        <p:txBody>
          <a:bodyPr/>
          <a:lstStyle/>
          <a:p>
            <a:r>
              <a:rPr lang="fr-FR" altLang="fr-FR" sz="2000" b="1" dirty="0" smtClean="0">
                <a:latin typeface="Calibri" panose="020F0502020204030204" pitchFamily="34" charset="0"/>
                <a:ea typeface="Helvetica" panose="020B0604020202020204" pitchFamily="34" charset="0"/>
              </a:rPr>
              <a:t>Des visites </a:t>
            </a:r>
            <a:r>
              <a:rPr lang="fr-FR" altLang="fr-FR" sz="2000" dirty="0" smtClean="0">
                <a:latin typeface="Calibri" panose="020F0502020204030204" pitchFamily="34" charset="0"/>
                <a:ea typeface="Helvetica" panose="020B0604020202020204" pitchFamily="34" charset="0"/>
              </a:rPr>
              <a:t>de magasins </a:t>
            </a:r>
            <a:r>
              <a:rPr lang="fr-FR" altLang="fr-FR" sz="2000" dirty="0" err="1" smtClean="0">
                <a:latin typeface="Calibri" panose="020F0502020204030204" pitchFamily="34" charset="0"/>
                <a:ea typeface="Helvetica" panose="020B0604020202020204" pitchFamily="34" charset="0"/>
              </a:rPr>
              <a:t>Gamm</a:t>
            </a:r>
            <a:r>
              <a:rPr lang="fr-FR" altLang="fr-FR" sz="2000" dirty="0" smtClean="0">
                <a:latin typeface="Calibri" panose="020F0502020204030204" pitchFamily="34" charset="0"/>
                <a:ea typeface="Helvetica" panose="020B0604020202020204" pitchFamily="34" charset="0"/>
              </a:rPr>
              <a:t> Vert à Chauvigny, </a:t>
            </a:r>
            <a:r>
              <a:rPr lang="fr-FR" altLang="fr-FR" sz="2000" dirty="0" err="1" smtClean="0">
                <a:latin typeface="Calibri" panose="020F0502020204030204" pitchFamily="34" charset="0"/>
                <a:ea typeface="Helvetica" panose="020B0604020202020204" pitchFamily="34" charset="0"/>
              </a:rPr>
              <a:t>Saint-Julien-l’Ars</a:t>
            </a:r>
            <a:r>
              <a:rPr lang="fr-FR" altLang="fr-FR" sz="2000" dirty="0" smtClean="0">
                <a:latin typeface="Calibri" panose="020F0502020204030204" pitchFamily="34" charset="0"/>
                <a:ea typeface="Helvetica" panose="020B0604020202020204" pitchFamily="34" charset="0"/>
              </a:rPr>
              <a:t>, </a:t>
            </a:r>
            <a:r>
              <a:rPr lang="fr-FR" altLang="fr-FR" sz="2000" dirty="0">
                <a:latin typeface="Calibri" panose="020F0502020204030204" pitchFamily="34" charset="0"/>
                <a:ea typeface="Helvetica" panose="020B0604020202020204" pitchFamily="34" charset="0"/>
              </a:rPr>
              <a:t>Moreuil, Conches-sur-Ouche, La Chapelle au Pot</a:t>
            </a:r>
            <a:r>
              <a:rPr lang="fr-FR" altLang="fr-FR" sz="2000" dirty="0" smtClean="0">
                <a:latin typeface="Calibri" panose="020F0502020204030204" pitchFamily="34" charset="0"/>
                <a:ea typeface="Helvetica" panose="020B0604020202020204" pitchFamily="34" charset="0"/>
              </a:rPr>
              <a:t>, Vilaine-sous-Bois</a:t>
            </a:r>
            <a:r>
              <a:rPr lang="fr-FR" altLang="fr-FR" sz="2000" dirty="0" smtClean="0">
                <a:latin typeface="Calibri" panose="020F0502020204030204" pitchFamily="34" charset="0"/>
                <a:ea typeface="Helvetica" panose="020B0604020202020204" pitchFamily="34" charset="0"/>
              </a:rPr>
              <a:t>, Vernouillet, Tournus</a:t>
            </a:r>
            <a:r>
              <a:rPr lang="fr-FR" altLang="fr-FR" sz="2000" dirty="0">
                <a:latin typeface="Calibri" panose="020F0502020204030204" pitchFamily="34" charset="0"/>
                <a:ea typeface="Helvetica" panose="020B0604020202020204" pitchFamily="34" charset="0"/>
              </a:rPr>
              <a:t>, Montdidier, </a:t>
            </a:r>
            <a:r>
              <a:rPr lang="fr-FR" altLang="fr-FR" sz="2000" dirty="0" smtClean="0">
                <a:latin typeface="Calibri" panose="020F0502020204030204" pitchFamily="34" charset="0"/>
                <a:ea typeface="Helvetica" panose="020B0604020202020204" pitchFamily="34" charset="0"/>
              </a:rPr>
              <a:t>Hesdin</a:t>
            </a:r>
            <a:r>
              <a:rPr lang="fr-FR" altLang="fr-FR" sz="2000" dirty="0">
                <a:latin typeface="Calibri" panose="020F0502020204030204" pitchFamily="34" charset="0"/>
                <a:ea typeface="Helvetica" panose="020B0604020202020204" pitchFamily="34" charset="0"/>
              </a:rPr>
              <a:t>, </a:t>
            </a:r>
            <a:r>
              <a:rPr lang="fr-FR" altLang="fr-FR" sz="2000" dirty="0" smtClean="0">
                <a:latin typeface="Calibri" panose="020F0502020204030204" pitchFamily="34" charset="0"/>
                <a:ea typeface="Helvetica" panose="020B0604020202020204" pitchFamily="34" charset="0"/>
              </a:rPr>
              <a:t>Beaufort-en-Vallée, </a:t>
            </a:r>
            <a:r>
              <a:rPr lang="fr-FR" altLang="fr-FR" sz="2000" dirty="0" smtClean="0">
                <a:latin typeface="Calibri" panose="020F0502020204030204" pitchFamily="34" charset="0"/>
                <a:ea typeface="Helvetica" panose="020B0604020202020204" pitchFamily="34" charset="0"/>
              </a:rPr>
              <a:t>Amiens, Louvres.</a:t>
            </a:r>
            <a:endParaRPr lang="fr-FR" altLang="fr-FR" sz="2000" dirty="0" smtClean="0">
              <a:latin typeface="Calibri" panose="020F0502020204030204" pitchFamily="34" charset="0"/>
              <a:ea typeface="Helvetica" panose="020B0604020202020204" pitchFamily="34" charset="0"/>
            </a:endParaRPr>
          </a:p>
          <a:p>
            <a:pPr>
              <a:buFontTx/>
              <a:buChar char="-"/>
            </a:pPr>
            <a:endParaRPr lang="fr-FR" altLang="fr-FR" sz="600" dirty="0" smtClean="0">
              <a:latin typeface="Calibri" panose="020F0502020204030204" pitchFamily="34" charset="0"/>
              <a:ea typeface="Helvetica" panose="020B0604020202020204" pitchFamily="34" charset="0"/>
            </a:endParaRPr>
          </a:p>
          <a:p>
            <a:r>
              <a:rPr lang="fr-FR" altLang="fr-FR" sz="2000" b="1" dirty="0" smtClean="0">
                <a:latin typeface="Calibri" panose="020F0502020204030204" pitchFamily="34" charset="0"/>
                <a:ea typeface="Helvetica" panose="020B0604020202020204" pitchFamily="34" charset="0"/>
              </a:rPr>
              <a:t>Benchmark : la visite de magasins, </a:t>
            </a:r>
            <a:r>
              <a:rPr lang="fr-FR" altLang="fr-FR" sz="2000" dirty="0" smtClean="0">
                <a:latin typeface="Calibri" panose="020F0502020204030204" pitchFamily="34" charset="0"/>
                <a:ea typeface="Helvetica" panose="020B0604020202020204" pitchFamily="34" charset="0"/>
              </a:rPr>
              <a:t>de sites </a:t>
            </a:r>
            <a:r>
              <a:rPr lang="fr-FR" altLang="fr-FR" sz="2000" dirty="0" smtClean="0">
                <a:latin typeface="Calibri" panose="020F0502020204030204" pitchFamily="34" charset="0"/>
                <a:ea typeface="Helvetica" panose="020B0604020202020204" pitchFamily="34" charset="0"/>
              </a:rPr>
              <a:t>de </a:t>
            </a:r>
            <a:r>
              <a:rPr lang="fr-FR" altLang="fr-FR" sz="2000" dirty="0" smtClean="0">
                <a:latin typeface="Calibri" panose="020F0502020204030204" pitchFamily="34" charset="0"/>
                <a:ea typeface="Helvetica" panose="020B0604020202020204" pitchFamily="34" charset="0"/>
              </a:rPr>
              <a:t>réseaux concurrents (</a:t>
            </a:r>
            <a:r>
              <a:rPr lang="fr-FR" altLang="fr-FR" sz="2000" dirty="0" err="1" smtClean="0">
                <a:latin typeface="Calibri" panose="020F0502020204030204" pitchFamily="34" charset="0"/>
                <a:ea typeface="Helvetica" panose="020B0604020202020204" pitchFamily="34" charset="0"/>
              </a:rPr>
              <a:t>Jardiland</a:t>
            </a:r>
            <a:r>
              <a:rPr lang="fr-FR" altLang="fr-FR" sz="2000" dirty="0" smtClean="0">
                <a:latin typeface="Calibri" panose="020F0502020204030204" pitchFamily="34" charset="0"/>
                <a:ea typeface="Helvetica" panose="020B0604020202020204" pitchFamily="34" charset="0"/>
              </a:rPr>
              <a:t>, </a:t>
            </a:r>
            <a:r>
              <a:rPr lang="fr-FR" altLang="fr-FR" sz="2000" dirty="0" err="1" smtClean="0">
                <a:latin typeface="Calibri" panose="020F0502020204030204" pitchFamily="34" charset="0"/>
                <a:ea typeface="Helvetica" panose="020B0604020202020204" pitchFamily="34" charset="0"/>
              </a:rPr>
              <a:t>Botanic</a:t>
            </a:r>
            <a:r>
              <a:rPr lang="fr-FR" altLang="fr-FR" sz="2000" dirty="0" smtClean="0">
                <a:latin typeface="Calibri" panose="020F0502020204030204" pitchFamily="34" charset="0"/>
                <a:ea typeface="Helvetica" panose="020B0604020202020204" pitchFamily="34" charset="0"/>
              </a:rPr>
              <a:t>, </a:t>
            </a:r>
            <a:r>
              <a:rPr lang="fr-FR" altLang="fr-FR" sz="2000" dirty="0" smtClean="0">
                <a:latin typeface="Calibri" panose="020F0502020204030204" pitchFamily="34" charset="0"/>
                <a:ea typeface="Helvetica" panose="020B0604020202020204" pitchFamily="34" charset="0"/>
              </a:rPr>
              <a:t>Truffaut, </a:t>
            </a:r>
            <a:r>
              <a:rPr lang="fr-FR" altLang="fr-FR" sz="2000" dirty="0" err="1" smtClean="0">
                <a:latin typeface="Calibri" panose="020F0502020204030204" pitchFamily="34" charset="0"/>
                <a:ea typeface="Helvetica" panose="020B0604020202020204" pitchFamily="34" charset="0"/>
              </a:rPr>
              <a:t>Animalis</a:t>
            </a:r>
            <a:r>
              <a:rPr lang="fr-FR" altLang="fr-FR" sz="2000" dirty="0" smtClean="0">
                <a:latin typeface="Calibri" panose="020F0502020204030204" pitchFamily="34" charset="0"/>
                <a:ea typeface="Helvetica" panose="020B0604020202020204" pitchFamily="34" charset="0"/>
              </a:rPr>
              <a:t>, Maxi Zoo, Super </a:t>
            </a:r>
            <a:r>
              <a:rPr lang="fr-FR" altLang="fr-FR" sz="2000" dirty="0" smtClean="0">
                <a:latin typeface="Calibri" panose="020F0502020204030204" pitchFamily="34" charset="0"/>
                <a:ea typeface="Helvetica" panose="020B0604020202020204" pitchFamily="34" charset="0"/>
              </a:rPr>
              <a:t>U, Leclerc, Leroy </a:t>
            </a:r>
            <a:r>
              <a:rPr lang="fr-FR" altLang="fr-FR" sz="2000" dirty="0" smtClean="0">
                <a:latin typeface="Calibri" panose="020F0502020204030204" pitchFamily="34" charset="0"/>
                <a:ea typeface="Helvetica" panose="020B0604020202020204" pitchFamily="34" charset="0"/>
              </a:rPr>
              <a:t>Merlin, Castorama…)</a:t>
            </a:r>
            <a:endParaRPr lang="fr-FR" altLang="fr-FR" sz="2000" dirty="0" smtClean="0">
              <a:latin typeface="Calibri" panose="020F0502020204030204" pitchFamily="34" charset="0"/>
              <a:ea typeface="Helvetica" panose="020B0604020202020204" pitchFamily="34" charset="0"/>
            </a:endParaRPr>
          </a:p>
          <a:p>
            <a:pPr>
              <a:buFontTx/>
              <a:buChar char="-"/>
            </a:pPr>
            <a:endParaRPr lang="fr-FR" altLang="fr-FR" sz="600" dirty="0" smtClean="0">
              <a:latin typeface="Calibri" panose="020F0502020204030204" pitchFamily="34" charset="0"/>
              <a:ea typeface="Helvetica" panose="020B0604020202020204" pitchFamily="34" charset="0"/>
            </a:endParaRPr>
          </a:p>
          <a:p>
            <a:r>
              <a:rPr lang="fr-FR" altLang="fr-FR" sz="2000" dirty="0" smtClean="0">
                <a:latin typeface="Calibri" panose="020F0502020204030204" pitchFamily="34" charset="0"/>
                <a:ea typeface="Helvetica" panose="020B0604020202020204" pitchFamily="34" charset="0"/>
              </a:rPr>
              <a:t>Constitution et analyse d’une </a:t>
            </a:r>
            <a:r>
              <a:rPr lang="fr-FR" altLang="fr-FR" sz="2000" b="1" dirty="0" smtClean="0">
                <a:latin typeface="Calibri" panose="020F0502020204030204" pitchFamily="34" charset="0"/>
                <a:ea typeface="Helvetica" panose="020B0604020202020204" pitchFamily="34" charset="0"/>
              </a:rPr>
              <a:t>revue d’articles de presse </a:t>
            </a:r>
            <a:r>
              <a:rPr lang="fr-FR" altLang="fr-FR" sz="2000" dirty="0" smtClean="0">
                <a:latin typeface="Calibri" panose="020F0502020204030204" pitchFamily="34" charset="0"/>
                <a:ea typeface="Helvetica" panose="020B0604020202020204" pitchFamily="34" charset="0"/>
              </a:rPr>
              <a:t>et </a:t>
            </a:r>
            <a:r>
              <a:rPr lang="fr-FR" altLang="fr-FR" sz="2000" b="1" dirty="0" smtClean="0">
                <a:latin typeface="Calibri" panose="020F0502020204030204" pitchFamily="34" charset="0"/>
                <a:ea typeface="Helvetica" panose="020B0604020202020204" pitchFamily="34" charset="0"/>
              </a:rPr>
              <a:t>d’une pige publicitaire </a:t>
            </a:r>
            <a:r>
              <a:rPr lang="fr-FR" altLang="fr-FR" sz="2000" dirty="0" smtClean="0">
                <a:latin typeface="Calibri" panose="020F0502020204030204" pitchFamily="34" charset="0"/>
                <a:ea typeface="Helvetica" panose="020B0604020202020204" pitchFamily="34" charset="0"/>
              </a:rPr>
              <a:t>et promotionnelle.  </a:t>
            </a:r>
          </a:p>
          <a:p>
            <a:endParaRPr lang="fr-FR" altLang="fr-FR" sz="900" dirty="0" smtClean="0">
              <a:latin typeface="Calibri" panose="020F0502020204030204" pitchFamily="34" charset="0"/>
              <a:ea typeface="Helvetica" panose="020B0604020202020204" pitchFamily="34" charset="0"/>
            </a:endParaRPr>
          </a:p>
          <a:p>
            <a:r>
              <a:rPr lang="fr-FR" altLang="fr-FR" sz="2000" b="1" dirty="0" smtClean="0">
                <a:latin typeface="Calibri" panose="020F0502020204030204" pitchFamily="34" charset="0"/>
                <a:ea typeface="Helvetica" panose="020B0604020202020204" pitchFamily="34" charset="0"/>
              </a:rPr>
              <a:t>Relecture stratégique </a:t>
            </a:r>
            <a:r>
              <a:rPr lang="fr-FR" altLang="fr-FR" sz="2000" dirty="0" smtClean="0">
                <a:latin typeface="Calibri" panose="020F0502020204030204" pitchFamily="34" charset="0"/>
                <a:ea typeface="Helvetica" panose="020B0604020202020204" pitchFamily="34" charset="0"/>
              </a:rPr>
              <a:t>des données marché</a:t>
            </a:r>
          </a:p>
          <a:p>
            <a:endParaRPr lang="fr-FR" altLang="fr-FR" sz="1100" dirty="0" smtClean="0">
              <a:latin typeface="Calibri" panose="020F0502020204030204" pitchFamily="34" charset="0"/>
              <a:ea typeface="Helvetica" panose="020B0604020202020204" pitchFamily="34" charset="0"/>
            </a:endParaRPr>
          </a:p>
          <a:p>
            <a:r>
              <a:rPr lang="fr-FR" altLang="fr-FR" sz="2000" b="1" dirty="0" smtClean="0">
                <a:latin typeface="Calibri" panose="020F0502020204030204" pitchFamily="34" charset="0"/>
                <a:ea typeface="Helvetica" panose="020B0604020202020204" pitchFamily="34" charset="0"/>
              </a:rPr>
              <a:t>Interview de </a:t>
            </a:r>
            <a:r>
              <a:rPr lang="fr-FR" altLang="fr-FR" sz="2000" b="1" dirty="0" smtClean="0">
                <a:latin typeface="Calibri" panose="020F0502020204030204" pitchFamily="34" charset="0"/>
                <a:ea typeface="Helvetica" panose="020B0604020202020204" pitchFamily="34" charset="0"/>
              </a:rPr>
              <a:t>conseillers et de </a:t>
            </a:r>
            <a:r>
              <a:rPr lang="fr-FR" altLang="fr-FR" sz="2000" b="1" dirty="0" smtClean="0">
                <a:latin typeface="Calibri" panose="020F0502020204030204" pitchFamily="34" charset="0"/>
                <a:ea typeface="Helvetica" panose="020B0604020202020204" pitchFamily="34" charset="0"/>
              </a:rPr>
              <a:t>directeurs </a:t>
            </a:r>
            <a:r>
              <a:rPr lang="fr-FR" altLang="fr-FR" sz="2000" b="1" dirty="0" smtClean="0">
                <a:latin typeface="Calibri" panose="020F0502020204030204" pitchFamily="34" charset="0"/>
                <a:ea typeface="Helvetica" panose="020B0604020202020204" pitchFamily="34" charset="0"/>
              </a:rPr>
              <a:t>de magasins  </a:t>
            </a:r>
            <a:endParaRPr lang="fr-FR" altLang="fr-FR" sz="2000" dirty="0" smtClean="0">
              <a:ea typeface="Helvetica" panose="020B0604020202020204" pitchFamily="34" charset="0"/>
            </a:endParaRPr>
          </a:p>
        </p:txBody>
      </p:sp>
      <p:pic>
        <p:nvPicPr>
          <p:cNvPr id="4" name="Imag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84320" y="4781527"/>
            <a:ext cx="1603200" cy="1202400"/>
          </a:xfrm>
          <a:prstGeom prst="rect">
            <a:avLst/>
          </a:prstGeom>
        </p:spPr>
      </p:pic>
      <p:pic>
        <p:nvPicPr>
          <p:cNvPr id="2" name="Imag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8182335" y="4781527"/>
            <a:ext cx="1603200" cy="1202400"/>
          </a:xfrm>
          <a:prstGeom prst="rect">
            <a:avLst/>
          </a:prstGeom>
        </p:spPr>
      </p:pic>
      <p:pic>
        <p:nvPicPr>
          <p:cNvPr id="3" name="Imag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3349382" y="4781527"/>
            <a:ext cx="1603200" cy="1202400"/>
          </a:xfrm>
          <a:prstGeom prst="rect">
            <a:avLst/>
          </a:prstGeom>
        </p:spPr>
      </p:pic>
      <p:pic>
        <p:nvPicPr>
          <p:cNvPr id="5" name="Imag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9481586" y="4781527"/>
            <a:ext cx="1603200" cy="1202400"/>
          </a:xfrm>
          <a:prstGeom prst="rect">
            <a:avLst/>
          </a:prstGeom>
        </p:spPr>
      </p:pic>
      <p:pic>
        <p:nvPicPr>
          <p:cNvPr id="8" name="Imag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15331" y="4581127"/>
            <a:ext cx="2137600" cy="1603200"/>
          </a:xfrm>
          <a:prstGeom prst="rect">
            <a:avLst/>
          </a:prstGeom>
        </p:spPr>
      </p:pic>
      <p:pic>
        <p:nvPicPr>
          <p:cNvPr id="9" name="Imag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6883084" y="4781527"/>
            <a:ext cx="1603200" cy="1202400"/>
          </a:xfrm>
          <a:prstGeom prst="rect">
            <a:avLst/>
          </a:prstGeom>
        </p:spPr>
      </p:pic>
      <p:pic>
        <p:nvPicPr>
          <p:cNvPr id="10" name="Image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400000">
            <a:off x="10780839" y="4781528"/>
            <a:ext cx="1603201" cy="1202401"/>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stylo Wallpape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910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0" y="2708275"/>
            <a:ext cx="12192000" cy="720725"/>
          </a:xfrm>
          <a:prstGeom prst="rect">
            <a:avLst/>
          </a:prstGeom>
          <a:solidFill>
            <a:srgbClr val="D9D9D9">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3200" b="1" dirty="0">
                <a:latin typeface="Gill Sans MT" panose="020B0502020104020203" pitchFamily="34" charset="0"/>
              </a:rPr>
              <a:t>RECOMMANDATION STRATEGIQUE</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re 1"/>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Omniprésence du contenu </a:t>
            </a:r>
            <a:r>
              <a:rPr lang="fr-FR" altLang="fr-FR" dirty="0" err="1" smtClean="0">
                <a:ea typeface="Helvetica" panose="020B0604020202020204" pitchFamily="34" charset="0"/>
              </a:rPr>
              <a:t>Gamm</a:t>
            </a:r>
            <a:r>
              <a:rPr lang="fr-FR" altLang="fr-FR" dirty="0" smtClean="0">
                <a:ea typeface="Helvetica" panose="020B0604020202020204" pitchFamily="34" charset="0"/>
              </a:rPr>
              <a:t> vert</a:t>
            </a:r>
            <a:endParaRPr lang="fr-FR" altLang="fr-FR" dirty="0" smtClean="0">
              <a:ea typeface="Helvetica" panose="020B0604020202020204" pitchFamily="34" charset="0"/>
            </a:endParaRPr>
          </a:p>
        </p:txBody>
      </p:sp>
      <p:sp>
        <p:nvSpPr>
          <p:cNvPr id="112643" name="Espace réservé du contenu 1"/>
          <p:cNvSpPr>
            <a:spLocks noGrp="1"/>
          </p:cNvSpPr>
          <p:nvPr>
            <p:ph idx="1"/>
          </p:nvPr>
        </p:nvSpPr>
        <p:spPr>
          <a:xfrm>
            <a:off x="609600" y="1412875"/>
            <a:ext cx="9815400" cy="4713288"/>
          </a:xfrm>
        </p:spPr>
        <p:txBody>
          <a:bodyPr/>
          <a:lstStyle/>
          <a:p>
            <a:pPr marL="0" indent="0">
              <a:buFont typeface="Arial" panose="020B0604020202020204" pitchFamily="34" charset="0"/>
              <a:buNone/>
            </a:pPr>
            <a:r>
              <a:rPr lang="fr-FR" altLang="fr-FR" sz="2800" dirty="0" smtClean="0">
                <a:ea typeface="Helvetica" panose="020B0604020202020204" pitchFamily="34" charset="0"/>
              </a:rPr>
              <a:t>Faire ressentir dans les prises de parole digitales la relation émotionnelle et </a:t>
            </a:r>
            <a:r>
              <a:rPr lang="fr-FR" altLang="fr-FR" sz="2800" dirty="0" err="1" smtClean="0">
                <a:ea typeface="Helvetica" panose="020B0604020202020204" pitchFamily="34" charset="0"/>
              </a:rPr>
              <a:t>servicielle</a:t>
            </a:r>
            <a:r>
              <a:rPr lang="fr-FR" altLang="fr-FR" sz="2800" dirty="0" smtClean="0">
                <a:ea typeface="Helvetica" panose="020B0604020202020204" pitchFamily="34" charset="0"/>
              </a:rPr>
              <a:t> que </a:t>
            </a:r>
            <a:r>
              <a:rPr lang="fr-FR" altLang="fr-FR" sz="2800" dirty="0" err="1" smtClean="0">
                <a:ea typeface="Helvetica" panose="020B0604020202020204" pitchFamily="34" charset="0"/>
              </a:rPr>
              <a:t>Gamm</a:t>
            </a:r>
            <a:r>
              <a:rPr lang="fr-FR" altLang="fr-FR" sz="2800" dirty="0" smtClean="0">
                <a:ea typeface="Helvetica" panose="020B0604020202020204" pitchFamily="34" charset="0"/>
              </a:rPr>
              <a:t> vert entretien </a:t>
            </a:r>
            <a:r>
              <a:rPr lang="fr-FR" altLang="fr-FR" sz="2800" dirty="0" smtClean="0">
                <a:ea typeface="Helvetica" panose="020B0604020202020204" pitchFamily="34" charset="0"/>
              </a:rPr>
              <a:t>avec ses clients </a:t>
            </a:r>
            <a:endParaRPr lang="fr-FR" altLang="fr-FR" sz="2800" b="1" dirty="0" smtClean="0">
              <a:ea typeface="Helvetica" panose="020B0604020202020204" pitchFamily="34" charset="0"/>
            </a:endParaRPr>
          </a:p>
          <a:p>
            <a:pPr marL="0" indent="0">
              <a:buFont typeface="Arial" panose="020B0604020202020204" pitchFamily="34" charset="0"/>
              <a:buNone/>
            </a:pPr>
            <a:endParaRPr lang="fr-FR" altLang="fr-FR" sz="2800" dirty="0" smtClean="0">
              <a:ea typeface="Helvetica" panose="020B0604020202020204" pitchFamily="34" charset="0"/>
            </a:endParaRPr>
          </a:p>
        </p:txBody>
      </p:sp>
      <p:sp>
        <p:nvSpPr>
          <p:cNvPr id="14" name="ZoneTexte 6"/>
          <p:cNvSpPr txBox="1"/>
          <p:nvPr/>
        </p:nvSpPr>
        <p:spPr>
          <a:xfrm>
            <a:off x="370741" y="2797843"/>
            <a:ext cx="4455043" cy="307777"/>
          </a:xfrm>
          <a:prstGeom prst="rect">
            <a:avLst/>
          </a:prstGeom>
          <a:noFill/>
        </p:spPr>
        <p:txBody>
          <a:bodyPr wrap="square" rtlCol="0" anchor="ct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400" b="1" dirty="0">
                <a:solidFill>
                  <a:schemeClr val="tx1">
                    <a:lumMod val="75000"/>
                    <a:lumOff val="25000"/>
                  </a:schemeClr>
                </a:solidFill>
                <a:latin typeface="Arial" panose="020B0604020202020204" pitchFamily="34" charset="0"/>
                <a:cs typeface="Arial" panose="020B0604020202020204" pitchFamily="34" charset="0"/>
              </a:rPr>
              <a:t>CONSTATS</a:t>
            </a:r>
          </a:p>
        </p:txBody>
      </p:sp>
      <p:sp>
        <p:nvSpPr>
          <p:cNvPr id="15" name="ZoneTexte 7"/>
          <p:cNvSpPr txBox="1"/>
          <p:nvPr/>
        </p:nvSpPr>
        <p:spPr>
          <a:xfrm>
            <a:off x="5736042" y="2760586"/>
            <a:ext cx="4688958" cy="307777"/>
          </a:xfrm>
          <a:prstGeom prst="rect">
            <a:avLst/>
          </a:prstGeom>
          <a:noFill/>
        </p:spPr>
        <p:txBody>
          <a:bodyPr wrap="square" rtlCol="0" anchor="ct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400" b="1" dirty="0" smtClean="0">
                <a:latin typeface="Arial" panose="020B0604020202020204" pitchFamily="34" charset="0"/>
                <a:cs typeface="Arial" panose="020B0604020202020204" pitchFamily="34" charset="0"/>
              </a:rPr>
              <a:t>ENJEUX</a:t>
            </a:r>
            <a:endParaRPr lang="fr-FR" sz="1400" b="1" dirty="0">
              <a:latin typeface="Arial" panose="020B0604020202020204" pitchFamily="34" charset="0"/>
              <a:cs typeface="Arial" panose="020B0604020202020204" pitchFamily="34" charset="0"/>
            </a:endParaRPr>
          </a:p>
        </p:txBody>
      </p:sp>
      <p:sp>
        <p:nvSpPr>
          <p:cNvPr id="16" name="Flèche : droite 13"/>
          <p:cNvSpPr/>
          <p:nvPr/>
        </p:nvSpPr>
        <p:spPr>
          <a:xfrm>
            <a:off x="4589620" y="3861612"/>
            <a:ext cx="520995" cy="318977"/>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latin typeface="Arial" panose="020B0604020202020204" pitchFamily="34" charset="0"/>
              <a:cs typeface="Arial" panose="020B0604020202020204" pitchFamily="34" charset="0"/>
            </a:endParaRPr>
          </a:p>
        </p:txBody>
      </p:sp>
      <p:sp>
        <p:nvSpPr>
          <p:cNvPr id="17" name="Flèche : droite 14"/>
          <p:cNvSpPr/>
          <p:nvPr/>
        </p:nvSpPr>
        <p:spPr>
          <a:xfrm>
            <a:off x="4589620" y="5049489"/>
            <a:ext cx="520995" cy="318977"/>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latin typeface="Arial" panose="020B0604020202020204" pitchFamily="34" charset="0"/>
              <a:cs typeface="Arial" panose="020B0604020202020204" pitchFamily="34" charset="0"/>
            </a:endParaRPr>
          </a:p>
        </p:txBody>
      </p:sp>
      <p:sp>
        <p:nvSpPr>
          <p:cNvPr id="18" name="ZoneTexte 15"/>
          <p:cNvSpPr txBox="1"/>
          <p:nvPr/>
        </p:nvSpPr>
        <p:spPr>
          <a:xfrm>
            <a:off x="442923" y="4632978"/>
            <a:ext cx="4146701" cy="1152000"/>
          </a:xfrm>
          <a:prstGeom prst="rect">
            <a:avLst/>
          </a:prstGeom>
          <a:noFill/>
          <a:ln>
            <a:no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dirty="0">
                <a:solidFill>
                  <a:schemeClr val="tx1">
                    <a:lumMod val="75000"/>
                    <a:lumOff val="25000"/>
                  </a:schemeClr>
                </a:solidFill>
                <a:latin typeface="Arial" panose="020B0604020202020204" pitchFamily="34" charset="0"/>
                <a:cs typeface="Arial" panose="020B0604020202020204" pitchFamily="34" charset="0"/>
              </a:rPr>
              <a:t>Une production de contenus </a:t>
            </a:r>
            <a:r>
              <a:rPr lang="fr-FR" dirty="0" smtClean="0">
                <a:solidFill>
                  <a:schemeClr val="tx1">
                    <a:lumMod val="75000"/>
                    <a:lumOff val="25000"/>
                  </a:schemeClr>
                </a:solidFill>
                <a:latin typeface="Arial" panose="020B0604020202020204" pitchFamily="34" charset="0"/>
                <a:cs typeface="Arial" panose="020B0604020202020204" pitchFamily="34" charset="0"/>
              </a:rPr>
              <a:t/>
            </a:r>
            <a:br>
              <a:rPr lang="fr-FR" dirty="0" smtClean="0">
                <a:solidFill>
                  <a:schemeClr val="tx1">
                    <a:lumMod val="75000"/>
                    <a:lumOff val="25000"/>
                  </a:schemeClr>
                </a:solidFill>
                <a:latin typeface="Arial" panose="020B0604020202020204" pitchFamily="34" charset="0"/>
                <a:cs typeface="Arial" panose="020B0604020202020204" pitchFamily="34" charset="0"/>
              </a:rPr>
            </a:br>
            <a:r>
              <a:rPr lang="fr-FR" dirty="0" smtClean="0">
                <a:solidFill>
                  <a:schemeClr val="tx1">
                    <a:lumMod val="75000"/>
                    <a:lumOff val="25000"/>
                  </a:schemeClr>
                </a:solidFill>
                <a:latin typeface="Arial" panose="020B0604020202020204" pitchFamily="34" charset="0"/>
                <a:cs typeface="Arial" panose="020B0604020202020204" pitchFamily="34" charset="0"/>
              </a:rPr>
              <a:t>multi-</a:t>
            </a:r>
            <a:r>
              <a:rPr lang="fr-FR" dirty="0" err="1" smtClean="0">
                <a:solidFill>
                  <a:schemeClr val="tx1">
                    <a:lumMod val="75000"/>
                    <a:lumOff val="25000"/>
                  </a:schemeClr>
                </a:solidFill>
                <a:latin typeface="Arial" panose="020B0604020202020204" pitchFamily="34" charset="0"/>
                <a:cs typeface="Arial" panose="020B0604020202020204" pitchFamily="34" charset="0"/>
              </a:rPr>
              <a:t>touchpoints</a:t>
            </a:r>
            <a:r>
              <a:rPr lang="fr-FR" dirty="0" smtClean="0">
                <a:solidFill>
                  <a:schemeClr val="tx1">
                    <a:lumMod val="75000"/>
                    <a:lumOff val="25000"/>
                  </a:schemeClr>
                </a:solidFill>
                <a:latin typeface="Arial" panose="020B0604020202020204" pitchFamily="34" charset="0"/>
                <a:cs typeface="Arial" panose="020B0604020202020204" pitchFamily="34" charset="0"/>
              </a:rPr>
              <a:t> avec une densité importante de contenu vidéo</a:t>
            </a:r>
            <a:endParaRPr lang="fr-FR"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9" name="ZoneTexte 18"/>
          <p:cNvSpPr txBox="1"/>
          <p:nvPr/>
        </p:nvSpPr>
        <p:spPr>
          <a:xfrm>
            <a:off x="442923" y="3444144"/>
            <a:ext cx="4146701" cy="1152000"/>
          </a:xfrm>
          <a:prstGeom prst="rect">
            <a:avLst/>
          </a:prstGeom>
          <a:noFill/>
          <a:ln>
            <a:no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dirty="0">
                <a:solidFill>
                  <a:schemeClr val="tx1">
                    <a:lumMod val="75000"/>
                    <a:lumOff val="25000"/>
                  </a:schemeClr>
                </a:solidFill>
                <a:latin typeface="Arial" panose="020B0604020202020204" pitchFamily="34" charset="0"/>
                <a:cs typeface="Arial" panose="020B0604020202020204" pitchFamily="34" charset="0"/>
              </a:rPr>
              <a:t>Un site </a:t>
            </a:r>
            <a:r>
              <a:rPr lang="fr-FR" dirty="0" err="1" smtClean="0">
                <a:solidFill>
                  <a:schemeClr val="tx1">
                    <a:lumMod val="75000"/>
                    <a:lumOff val="25000"/>
                  </a:schemeClr>
                </a:solidFill>
                <a:latin typeface="Arial" panose="020B0604020202020204" pitchFamily="34" charset="0"/>
                <a:cs typeface="Arial" panose="020B0604020202020204" pitchFamily="34" charset="0"/>
              </a:rPr>
              <a:t>serviciel</a:t>
            </a:r>
            <a:r>
              <a:rPr lang="fr-FR" dirty="0" smtClean="0">
                <a:solidFill>
                  <a:schemeClr val="tx1">
                    <a:lumMod val="75000"/>
                    <a:lumOff val="25000"/>
                  </a:schemeClr>
                </a:solidFill>
                <a:latin typeface="Arial" panose="020B0604020202020204" pitchFamily="34" charset="0"/>
                <a:cs typeface="Arial" panose="020B0604020202020204" pitchFamily="34" charset="0"/>
              </a:rPr>
              <a:t> &amp; un site transactionnel </a:t>
            </a:r>
            <a:r>
              <a:rPr lang="fr-FR" dirty="0">
                <a:solidFill>
                  <a:schemeClr val="tx1">
                    <a:lumMod val="75000"/>
                    <a:lumOff val="25000"/>
                  </a:schemeClr>
                </a:solidFill>
                <a:latin typeface="Arial" panose="020B0604020202020204" pitchFamily="34" charset="0"/>
                <a:cs typeface="Arial" panose="020B0604020202020204" pitchFamily="34" charset="0"/>
              </a:rPr>
              <a:t>et une stratégie RS très orientée « </a:t>
            </a:r>
            <a:r>
              <a:rPr lang="fr-FR" dirty="0" smtClean="0">
                <a:solidFill>
                  <a:schemeClr val="tx1">
                    <a:lumMod val="75000"/>
                    <a:lumOff val="25000"/>
                  </a:schemeClr>
                </a:solidFill>
                <a:latin typeface="Arial" panose="020B0604020202020204" pitchFamily="34" charset="0"/>
                <a:cs typeface="Arial" panose="020B0604020202020204" pitchFamily="34" charset="0"/>
              </a:rPr>
              <a:t>contenu ‘générique’» </a:t>
            </a:r>
            <a:endParaRPr lang="fr-FR"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0" name="ZoneTexte 11"/>
          <p:cNvSpPr txBox="1"/>
          <p:nvPr/>
        </p:nvSpPr>
        <p:spPr>
          <a:xfrm>
            <a:off x="6081601" y="4632977"/>
            <a:ext cx="4694919" cy="1152000"/>
          </a:xfrm>
          <a:prstGeom prst="rect">
            <a:avLst/>
          </a:prstGeom>
          <a:noFill/>
          <a:ln>
            <a:solidFill>
              <a:schemeClr val="bg1"/>
            </a:solid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dirty="0" smtClean="0">
                <a:latin typeface="Arial" panose="020B0604020202020204" pitchFamily="34" charset="0"/>
                <a:cs typeface="Arial" panose="020B0604020202020204" pitchFamily="34" charset="0"/>
              </a:rPr>
              <a:t>Renforcer l’attractivité du contenu ‘vidéo’ en adaptant son format au media ; valoriser encore davantage le contenu existant</a:t>
            </a:r>
            <a:endParaRPr lang="fr-FR" dirty="0">
              <a:latin typeface="Arial" panose="020B0604020202020204" pitchFamily="34" charset="0"/>
              <a:cs typeface="Arial" panose="020B0604020202020204" pitchFamily="34" charset="0"/>
            </a:endParaRPr>
          </a:p>
        </p:txBody>
      </p:sp>
      <p:sp>
        <p:nvSpPr>
          <p:cNvPr id="21" name="ZoneTexte 12"/>
          <p:cNvSpPr txBox="1"/>
          <p:nvPr/>
        </p:nvSpPr>
        <p:spPr>
          <a:xfrm>
            <a:off x="6081601" y="3362726"/>
            <a:ext cx="5270983" cy="1152000"/>
          </a:xfrm>
          <a:prstGeom prst="rect">
            <a:avLst/>
          </a:prstGeom>
          <a:noFill/>
          <a:ln>
            <a:solidFill>
              <a:schemeClr val="bg1"/>
            </a:solid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dirty="0">
                <a:latin typeface="Arial" panose="020B0604020202020204" pitchFamily="34" charset="0"/>
                <a:cs typeface="Arial" panose="020B0604020202020204" pitchFamily="34" charset="0"/>
              </a:rPr>
              <a:t>Rééquilibrer vos prises de paroles digitales en </a:t>
            </a:r>
            <a:r>
              <a:rPr lang="fr-FR" dirty="0" smtClean="0">
                <a:latin typeface="Arial" panose="020B0604020202020204" pitchFamily="34" charset="0"/>
                <a:cs typeface="Arial" panose="020B0604020202020204" pitchFamily="34" charset="0"/>
              </a:rPr>
              <a:t>maintenant </a:t>
            </a:r>
            <a:r>
              <a:rPr lang="fr-FR" dirty="0" smtClean="0">
                <a:latin typeface="Arial" panose="020B0604020202020204" pitchFamily="34" charset="0"/>
                <a:cs typeface="Arial" panose="020B0604020202020204" pitchFamily="34" charset="0"/>
              </a:rPr>
              <a:t>votre </a:t>
            </a:r>
            <a:r>
              <a:rPr lang="fr-FR" dirty="0">
                <a:latin typeface="Arial" panose="020B0604020202020204" pitchFamily="34" charset="0"/>
                <a:cs typeface="Arial" panose="020B0604020202020204" pitchFamily="34" charset="0"/>
              </a:rPr>
              <a:t>présence émotionnelle à partir des </a:t>
            </a:r>
            <a:r>
              <a:rPr lang="fr-FR" b="1" dirty="0">
                <a:latin typeface="Arial" panose="020B0604020202020204" pitchFamily="34" charset="0"/>
                <a:cs typeface="Arial" panose="020B0604020202020204" pitchFamily="34" charset="0"/>
              </a:rPr>
              <a:t>envies &amp; besoins du </a:t>
            </a:r>
            <a:r>
              <a:rPr lang="fr-FR" b="1" dirty="0" smtClean="0">
                <a:latin typeface="Arial" panose="020B0604020202020204" pitchFamily="34" charset="0"/>
                <a:cs typeface="Arial" panose="020B0604020202020204" pitchFamily="34" charset="0"/>
              </a:rPr>
              <a:t>consommateur </a:t>
            </a:r>
            <a:r>
              <a:rPr lang="fr-FR" dirty="0" smtClean="0">
                <a:latin typeface="Arial" panose="020B0604020202020204" pitchFamily="34" charset="0"/>
                <a:cs typeface="Arial" panose="020B0604020202020204" pitchFamily="34" charset="0"/>
              </a:rPr>
              <a:t>&amp; en développant une </a:t>
            </a:r>
            <a:r>
              <a:rPr lang="fr-FR" b="1" dirty="0" smtClean="0">
                <a:latin typeface="Arial" panose="020B0604020202020204" pitchFamily="34" charset="0"/>
                <a:cs typeface="Arial" panose="020B0604020202020204" pitchFamily="34" charset="0"/>
              </a:rPr>
              <a:t>partie commerçante</a:t>
            </a:r>
            <a:endParaRPr lang="fr-FR"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2222519"/>
      </p:ext>
    </p:extLst>
  </p:cSld>
  <p:clrMapOvr>
    <a:masterClrMapping/>
  </p:clrMapOvr>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re 1"/>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Omniprésence du contenu </a:t>
            </a:r>
            <a:r>
              <a:rPr lang="fr-FR" altLang="fr-FR" dirty="0" err="1" smtClean="0">
                <a:ea typeface="Helvetica" panose="020B0604020202020204" pitchFamily="34" charset="0"/>
              </a:rPr>
              <a:t>Gamm</a:t>
            </a:r>
            <a:r>
              <a:rPr lang="fr-FR" altLang="fr-FR" dirty="0" smtClean="0">
                <a:ea typeface="Helvetica" panose="020B0604020202020204" pitchFamily="34" charset="0"/>
              </a:rPr>
              <a:t> vert</a:t>
            </a:r>
            <a:endParaRPr lang="fr-FR" altLang="fr-FR" dirty="0" smtClean="0">
              <a:ea typeface="Helvetica" panose="020B0604020202020204" pitchFamily="34" charset="0"/>
            </a:endParaRPr>
          </a:p>
        </p:txBody>
      </p:sp>
      <p:sp>
        <p:nvSpPr>
          <p:cNvPr id="112643" name="Espace réservé du contenu 1"/>
          <p:cNvSpPr>
            <a:spLocks noGrp="1"/>
          </p:cNvSpPr>
          <p:nvPr>
            <p:ph idx="1"/>
          </p:nvPr>
        </p:nvSpPr>
        <p:spPr>
          <a:xfrm>
            <a:off x="609600" y="1412875"/>
            <a:ext cx="10972800" cy="4713288"/>
          </a:xfrm>
        </p:spPr>
        <p:txBody>
          <a:bodyPr/>
          <a:lstStyle/>
          <a:p>
            <a:pPr marL="0" indent="0">
              <a:buNone/>
            </a:pPr>
            <a:r>
              <a:rPr lang="fr-FR" altLang="fr-FR" dirty="0">
                <a:ea typeface="Helvetica" panose="020B0604020202020204" pitchFamily="34" charset="0"/>
              </a:rPr>
              <a:t>Faire ressentir dans les prises de parole digitales la relation émotionnelle et </a:t>
            </a:r>
            <a:r>
              <a:rPr lang="fr-FR" altLang="fr-FR" dirty="0" err="1">
                <a:ea typeface="Helvetica" panose="020B0604020202020204" pitchFamily="34" charset="0"/>
              </a:rPr>
              <a:t>servicielle</a:t>
            </a:r>
            <a:r>
              <a:rPr lang="fr-FR" altLang="fr-FR" dirty="0">
                <a:ea typeface="Helvetica" panose="020B0604020202020204" pitchFamily="34" charset="0"/>
              </a:rPr>
              <a:t> que </a:t>
            </a:r>
            <a:r>
              <a:rPr lang="fr-FR" altLang="fr-FR" dirty="0" err="1">
                <a:ea typeface="Helvetica" panose="020B0604020202020204" pitchFamily="34" charset="0"/>
              </a:rPr>
              <a:t>Gamm</a:t>
            </a:r>
            <a:r>
              <a:rPr lang="fr-FR" altLang="fr-FR" dirty="0">
                <a:ea typeface="Helvetica" panose="020B0604020202020204" pitchFamily="34" charset="0"/>
              </a:rPr>
              <a:t> vert entretien avec ses clients </a:t>
            </a:r>
            <a:endParaRPr lang="fr-FR" altLang="fr-FR" b="1" dirty="0">
              <a:ea typeface="Helvetica" panose="020B0604020202020204" pitchFamily="34" charset="0"/>
            </a:endParaRPr>
          </a:p>
          <a:p>
            <a:pPr marL="0" indent="0">
              <a:buFont typeface="Arial" panose="020B0604020202020204" pitchFamily="34" charset="0"/>
              <a:buNone/>
            </a:pPr>
            <a:endParaRPr lang="fr-FR" altLang="fr-FR" dirty="0" smtClean="0">
              <a:ea typeface="Helvetica" panose="020B0604020202020204" pitchFamily="34" charset="0"/>
            </a:endParaRPr>
          </a:p>
        </p:txBody>
      </p:sp>
      <p:sp>
        <p:nvSpPr>
          <p:cNvPr id="6" name="Rectangle à coins arrondis 5"/>
          <p:cNvSpPr/>
          <p:nvPr/>
        </p:nvSpPr>
        <p:spPr>
          <a:xfrm>
            <a:off x="2050257" y="2541588"/>
            <a:ext cx="3600450" cy="792162"/>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t>Nourrir les plateformes digitales </a:t>
            </a:r>
            <a:br>
              <a:rPr lang="fr-FR" b="1" dirty="0"/>
            </a:br>
            <a:r>
              <a:rPr lang="fr-FR" dirty="0"/>
              <a:t>et </a:t>
            </a:r>
            <a:r>
              <a:rPr lang="fr-FR" b="1" dirty="0"/>
              <a:t>créer du trafic </a:t>
            </a:r>
            <a:endParaRPr lang="fr-FR" dirty="0"/>
          </a:p>
        </p:txBody>
      </p:sp>
      <p:sp>
        <p:nvSpPr>
          <p:cNvPr id="7" name="Flèche vers le bas 6"/>
          <p:cNvSpPr/>
          <p:nvPr/>
        </p:nvSpPr>
        <p:spPr>
          <a:xfrm>
            <a:off x="3418682" y="3333750"/>
            <a:ext cx="647700" cy="576263"/>
          </a:xfrm>
          <a:prstGeom prst="downArrow">
            <a:avLst>
              <a:gd name="adj1" fmla="val 50000"/>
              <a:gd name="adj2" fmla="val 100000"/>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8" name="Rectangle à coins arrondis 7"/>
          <p:cNvSpPr/>
          <p:nvPr/>
        </p:nvSpPr>
        <p:spPr>
          <a:xfrm>
            <a:off x="8459788" y="2541588"/>
            <a:ext cx="3600450" cy="792162"/>
          </a:xfrm>
          <a:prstGeom prst="roundRect">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fr-FR" b="1" dirty="0"/>
              <a:t>Animer </a:t>
            </a:r>
            <a:r>
              <a:rPr lang="fr-FR" dirty="0"/>
              <a:t>et </a:t>
            </a:r>
            <a:r>
              <a:rPr lang="fr-FR" b="1" dirty="0"/>
              <a:t>fidéliser </a:t>
            </a:r>
            <a:r>
              <a:rPr lang="fr-FR" dirty="0"/>
              <a:t>dans la </a:t>
            </a:r>
            <a:r>
              <a:rPr lang="fr-FR" b="1" dirty="0"/>
              <a:t>relation digitale </a:t>
            </a:r>
            <a:r>
              <a:rPr lang="fr-FR" dirty="0"/>
              <a:t>avec les clients </a:t>
            </a:r>
          </a:p>
        </p:txBody>
      </p:sp>
      <p:sp>
        <p:nvSpPr>
          <p:cNvPr id="9" name="Flèche vers le bas 8"/>
          <p:cNvSpPr/>
          <p:nvPr/>
        </p:nvSpPr>
        <p:spPr>
          <a:xfrm>
            <a:off x="9828213" y="3333750"/>
            <a:ext cx="647700" cy="576263"/>
          </a:xfrm>
          <a:prstGeom prst="downArrow">
            <a:avLst>
              <a:gd name="adj1" fmla="val 50000"/>
              <a:gd name="adj2" fmla="val 100000"/>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12650" name="Rectangle 4"/>
          <p:cNvSpPr>
            <a:spLocks noChangeArrowheads="1"/>
          </p:cNvSpPr>
          <p:nvPr/>
        </p:nvSpPr>
        <p:spPr bwMode="auto">
          <a:xfrm>
            <a:off x="3889375" y="4025900"/>
            <a:ext cx="394652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800" b="1" dirty="0">
                <a:solidFill>
                  <a:srgbClr val="252525"/>
                </a:solidFill>
                <a:latin typeface="Arial" panose="020B0604020202020204" pitchFamily="34" charset="0"/>
              </a:rPr>
              <a:t>DES PROGRAMMES COURTS </a:t>
            </a:r>
            <a:r>
              <a:rPr lang="fr-FR" altLang="fr-FR" sz="1800" b="1" dirty="0" smtClean="0">
                <a:solidFill>
                  <a:srgbClr val="252525"/>
                </a:solidFill>
                <a:latin typeface="Arial" panose="020B0604020202020204" pitchFamily="34" charset="0"/>
              </a:rPr>
              <a:t>‘PRODUCTEURS LOCAUX’</a:t>
            </a:r>
            <a:endParaRPr lang="fr-FR" altLang="fr-FR" sz="1800" b="1" dirty="0">
              <a:solidFill>
                <a:srgbClr val="252525"/>
              </a:solidFill>
              <a:latin typeface="Arial" panose="020B0604020202020204" pitchFamily="34" charset="0"/>
            </a:endParaRPr>
          </a:p>
          <a:p>
            <a:pPr>
              <a:spcBef>
                <a:spcPct val="0"/>
              </a:spcBef>
              <a:buFontTx/>
              <a:buNone/>
            </a:pPr>
            <a:r>
              <a:rPr lang="fr-FR" altLang="fr-FR" sz="1800" dirty="0">
                <a:solidFill>
                  <a:srgbClr val="252525"/>
                </a:solidFill>
                <a:latin typeface="Arial" panose="020B0604020202020204" pitchFamily="34" charset="0"/>
              </a:rPr>
              <a:t>Cas concrets : vidéo &amp; texte</a:t>
            </a:r>
          </a:p>
          <a:p>
            <a:pPr>
              <a:spcBef>
                <a:spcPct val="0"/>
              </a:spcBef>
              <a:buFontTx/>
              <a:buNone/>
            </a:pPr>
            <a:r>
              <a:rPr lang="fr-FR" altLang="fr-FR" sz="1800" dirty="0">
                <a:solidFill>
                  <a:srgbClr val="252525"/>
                </a:solidFill>
                <a:latin typeface="Arial" panose="020B0604020202020204" pitchFamily="34" charset="0"/>
              </a:rPr>
              <a:t>Infographies…</a:t>
            </a:r>
            <a:br>
              <a:rPr lang="fr-FR" altLang="fr-FR" sz="1800" dirty="0">
                <a:solidFill>
                  <a:srgbClr val="252525"/>
                </a:solidFill>
                <a:latin typeface="Arial" panose="020B0604020202020204" pitchFamily="34" charset="0"/>
              </a:rPr>
            </a:br>
            <a:endParaRPr lang="fr-FR" altLang="fr-FR" sz="1800" dirty="0">
              <a:solidFill>
                <a:srgbClr val="252525"/>
              </a:solidFill>
              <a:latin typeface="Arial" panose="020B0604020202020204" pitchFamily="34" charset="0"/>
            </a:endParaRPr>
          </a:p>
          <a:p>
            <a:pPr>
              <a:spcBef>
                <a:spcPct val="0"/>
              </a:spcBef>
              <a:buFontTx/>
              <a:buNone/>
            </a:pPr>
            <a:r>
              <a:rPr lang="fr-FR" altLang="fr-FR" sz="1800" b="1" dirty="0">
                <a:solidFill>
                  <a:srgbClr val="252525"/>
                </a:solidFill>
                <a:latin typeface="Arial" panose="020B0604020202020204" pitchFamily="34" charset="0"/>
              </a:rPr>
              <a:t>RELAIS DES OPERATIONS COMMERCIALES</a:t>
            </a:r>
          </a:p>
        </p:txBody>
      </p:sp>
      <p:sp>
        <p:nvSpPr>
          <p:cNvPr id="112651" name="Rectangle 10"/>
          <p:cNvSpPr>
            <a:spLocks noChangeArrowheads="1"/>
          </p:cNvSpPr>
          <p:nvPr/>
        </p:nvSpPr>
        <p:spPr bwMode="auto">
          <a:xfrm>
            <a:off x="8518525" y="4005263"/>
            <a:ext cx="345122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800" b="1" dirty="0" smtClean="0">
                <a:solidFill>
                  <a:srgbClr val="252525"/>
                </a:solidFill>
                <a:latin typeface="Arial" panose="020B0604020202020204" pitchFamily="34" charset="0"/>
              </a:rPr>
              <a:t>ANIMER LA COMMUNAUTE POUR </a:t>
            </a:r>
            <a:r>
              <a:rPr lang="fr-FR" altLang="fr-FR" sz="1800" b="1" dirty="0">
                <a:solidFill>
                  <a:srgbClr val="252525"/>
                </a:solidFill>
                <a:latin typeface="Arial" panose="020B0604020202020204" pitchFamily="34" charset="0"/>
              </a:rPr>
              <a:t>RENFORCER LE SENTIMENT D’APPARTENANCE</a:t>
            </a:r>
          </a:p>
          <a:p>
            <a:pPr>
              <a:spcBef>
                <a:spcPct val="0"/>
              </a:spcBef>
              <a:buFontTx/>
              <a:buNone/>
            </a:pPr>
            <a:endParaRPr lang="fr-FR" altLang="fr-FR" sz="1800" b="1" dirty="0">
              <a:solidFill>
                <a:srgbClr val="252525"/>
              </a:solidFill>
              <a:latin typeface="Arial" panose="020B0604020202020204" pitchFamily="34" charset="0"/>
            </a:endParaRPr>
          </a:p>
          <a:p>
            <a:pPr>
              <a:spcBef>
                <a:spcPct val="0"/>
              </a:spcBef>
              <a:buFontTx/>
              <a:buNone/>
            </a:pPr>
            <a:r>
              <a:rPr lang="fr-FR" altLang="fr-FR" sz="1800" b="1" dirty="0">
                <a:solidFill>
                  <a:srgbClr val="252525"/>
                </a:solidFill>
                <a:latin typeface="Arial" panose="020B0604020202020204" pitchFamily="34" charset="0"/>
              </a:rPr>
              <a:t>RENFORCER L’APPROCHE RESEAUX </a:t>
            </a:r>
            <a:r>
              <a:rPr lang="fr-FR" altLang="fr-FR" sz="1800" b="1" dirty="0" smtClean="0">
                <a:solidFill>
                  <a:srgbClr val="252525"/>
                </a:solidFill>
                <a:latin typeface="Arial" panose="020B0604020202020204" pitchFamily="34" charset="0"/>
              </a:rPr>
              <a:t>SOCIAUX</a:t>
            </a:r>
            <a:br>
              <a:rPr lang="fr-FR" altLang="fr-FR" sz="1800" b="1" dirty="0" smtClean="0">
                <a:solidFill>
                  <a:srgbClr val="252525"/>
                </a:solidFill>
                <a:latin typeface="Arial" panose="020B0604020202020204" pitchFamily="34" charset="0"/>
              </a:rPr>
            </a:br>
            <a:endParaRPr lang="fr-FR" altLang="fr-FR" sz="1800" b="1" dirty="0">
              <a:solidFill>
                <a:srgbClr val="252525"/>
              </a:solidFill>
              <a:latin typeface="Arial" panose="020B0604020202020204" pitchFamily="34" charset="0"/>
            </a:endParaRPr>
          </a:p>
        </p:txBody>
      </p:sp>
      <p:sp>
        <p:nvSpPr>
          <p:cNvPr id="112652" name="Rectangle 11"/>
          <p:cNvSpPr>
            <a:spLocks noChangeArrowheads="1"/>
          </p:cNvSpPr>
          <p:nvPr/>
        </p:nvSpPr>
        <p:spPr bwMode="auto">
          <a:xfrm>
            <a:off x="609599" y="4005263"/>
            <a:ext cx="327977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800" b="1" dirty="0">
                <a:solidFill>
                  <a:srgbClr val="252525"/>
                </a:solidFill>
                <a:latin typeface="Arial" panose="020B0604020202020204" pitchFamily="34" charset="0"/>
              </a:rPr>
              <a:t>DES </a:t>
            </a:r>
            <a:r>
              <a:rPr lang="fr-FR" altLang="fr-FR" sz="1800" b="1" dirty="0" smtClean="0">
                <a:solidFill>
                  <a:srgbClr val="252525"/>
                </a:solidFill>
                <a:latin typeface="Arial" panose="020B0604020202020204" pitchFamily="34" charset="0"/>
              </a:rPr>
              <a:t>‘ASTUCES’ POUR </a:t>
            </a:r>
            <a:r>
              <a:rPr lang="fr-FR" altLang="fr-FR" sz="1800" b="1" dirty="0" smtClean="0">
                <a:solidFill>
                  <a:srgbClr val="252525"/>
                </a:solidFill>
                <a:latin typeface="Arial" panose="020B0604020202020204" pitchFamily="34" charset="0"/>
              </a:rPr>
              <a:t>SOUTENIR LA RELATION CLIENT</a:t>
            </a:r>
            <a:endParaRPr lang="fr-FR" altLang="fr-FR" sz="1800" b="1" dirty="0">
              <a:solidFill>
                <a:srgbClr val="252525"/>
              </a:solidFill>
              <a:latin typeface="Arial" panose="020B0604020202020204" pitchFamily="34" charset="0"/>
            </a:endParaRPr>
          </a:p>
          <a:p>
            <a:pPr>
              <a:spcBef>
                <a:spcPct val="0"/>
              </a:spcBef>
              <a:buFontTx/>
              <a:buNone/>
            </a:pPr>
            <a:r>
              <a:rPr lang="fr-FR" altLang="fr-FR" sz="1800" dirty="0">
                <a:solidFill>
                  <a:srgbClr val="252525"/>
                </a:solidFill>
                <a:latin typeface="Arial" panose="020B0604020202020204" pitchFamily="34" charset="0"/>
              </a:rPr>
              <a:t>Ex : </a:t>
            </a:r>
            <a:r>
              <a:rPr lang="fr-FR" altLang="fr-FR" sz="1800" dirty="0" smtClean="0">
                <a:solidFill>
                  <a:srgbClr val="252525"/>
                </a:solidFill>
                <a:latin typeface="Arial" panose="020B0604020202020204" pitchFamily="34" charset="0"/>
              </a:rPr>
              <a:t>astuces facile  </a:t>
            </a:r>
            <a:endParaRPr lang="fr-FR" altLang="fr-FR" sz="1800" dirty="0">
              <a:solidFill>
                <a:srgbClr val="252525"/>
              </a:solidFill>
              <a:latin typeface="Arial" panose="020B0604020202020204" pitchFamily="34" charset="0"/>
            </a:endParaRPr>
          </a:p>
          <a:p>
            <a:pPr>
              <a:spcBef>
                <a:spcPct val="0"/>
              </a:spcBef>
              <a:buFontTx/>
              <a:buNone/>
            </a:pPr>
            <a:r>
              <a:rPr lang="fr-FR" altLang="fr-FR" sz="1800" dirty="0">
                <a:solidFill>
                  <a:srgbClr val="252525"/>
                </a:solidFill>
                <a:latin typeface="Arial" panose="020B0604020202020204" pitchFamily="34" charset="0"/>
              </a:rPr>
              <a:t>=&gt; Mini module de 30s</a:t>
            </a:r>
          </a:p>
        </p:txBody>
      </p:sp>
    </p:spTree>
    <p:extLst>
      <p:ext uri="{BB962C8B-B14F-4D97-AF65-F5344CB8AC3E}">
        <p14:creationId xmlns:p14="http://schemas.microsoft.com/office/powerpoint/2010/main" val="2417386400"/>
      </p:ext>
    </p:extLst>
  </p:cSld>
  <p:clrMapOvr>
    <a:masterClrMapping/>
  </p:clrMapOvr>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Compte Instagram </a:t>
            </a:r>
            <a:r>
              <a:rPr lang="fr-FR" dirty="0" err="1" smtClean="0"/>
              <a:t>Gamm</a:t>
            </a:r>
            <a:r>
              <a:rPr lang="fr-FR" dirty="0" smtClean="0"/>
              <a:t> vert</a:t>
            </a:r>
            <a:endParaRPr lang="fr-FR" dirty="0"/>
          </a:p>
        </p:txBody>
      </p:sp>
      <p:sp>
        <p:nvSpPr>
          <p:cNvPr id="5" name="Espace réservé du contenu 4"/>
          <p:cNvSpPr>
            <a:spLocks noGrp="1"/>
          </p:cNvSpPr>
          <p:nvPr>
            <p:ph idx="1"/>
          </p:nvPr>
        </p:nvSpPr>
        <p:spPr/>
        <p:txBody>
          <a:bodyPr/>
          <a:lstStyle/>
          <a:p>
            <a:pPr marL="0" indent="0">
              <a:buNone/>
            </a:pPr>
            <a:r>
              <a:rPr lang="fr-FR" sz="1800" b="1" dirty="0"/>
              <a:t>Pourquoi </a:t>
            </a:r>
            <a:r>
              <a:rPr lang="fr-FR" sz="1800" b="1" dirty="0" smtClean="0"/>
              <a:t>Instagram ?</a:t>
            </a:r>
            <a:endParaRPr lang="fr-FR" sz="1800" dirty="0"/>
          </a:p>
          <a:p>
            <a:pPr marL="0" indent="0">
              <a:buNone/>
            </a:pPr>
            <a:r>
              <a:rPr lang="fr-FR" sz="1800" dirty="0" smtClean="0"/>
              <a:t>Le </a:t>
            </a:r>
            <a:r>
              <a:rPr lang="fr-FR" sz="1800" dirty="0"/>
              <a:t>réseau qui inspire le plus, qui rassemble une large population, et qui crée un vrai lien entre la marque et ses abonnés. </a:t>
            </a:r>
          </a:p>
          <a:p>
            <a:pPr marL="0" indent="0">
              <a:buNone/>
            </a:pPr>
            <a:r>
              <a:rPr lang="fr-FR" sz="1800" dirty="0"/>
              <a:t>Les abonnés sont à la recherche d’inspirations, d’idées et de s’évader un peu par de belles photos.</a:t>
            </a:r>
          </a:p>
          <a:p>
            <a:pPr marL="0" indent="0">
              <a:buNone/>
            </a:pPr>
            <a:r>
              <a:rPr lang="fr-FR" sz="1800" dirty="0"/>
              <a:t> </a:t>
            </a:r>
          </a:p>
          <a:p>
            <a:pPr marL="0" indent="0">
              <a:buNone/>
            </a:pPr>
            <a:r>
              <a:rPr lang="fr-FR" dirty="0" smtClean="0"/>
              <a:t>-&gt; </a:t>
            </a:r>
            <a:r>
              <a:rPr lang="fr-FR" dirty="0" err="1" smtClean="0"/>
              <a:t>Gamm</a:t>
            </a:r>
            <a:r>
              <a:rPr lang="fr-FR" dirty="0" smtClean="0"/>
              <a:t> vert doit être présent en tant que leader et parce que la nature </a:t>
            </a:r>
            <a:r>
              <a:rPr lang="fr-FR" dirty="0"/>
              <a:t>est </a:t>
            </a:r>
            <a:r>
              <a:rPr lang="fr-FR" dirty="0" smtClean="0"/>
              <a:t>très </a:t>
            </a:r>
            <a:r>
              <a:rPr lang="fr-FR" dirty="0"/>
              <a:t>populaire et vecteur de forts engagements</a:t>
            </a:r>
            <a:r>
              <a:rPr lang="fr-FR" dirty="0" smtClean="0"/>
              <a:t>.</a:t>
            </a:r>
            <a:endParaRPr lang="fr-FR" dirty="0"/>
          </a:p>
        </p:txBody>
      </p:sp>
      <p:pic>
        <p:nvPicPr>
          <p:cNvPr id="14338" name="Picture 2" descr="Résultat de recherche d'images pour &quot;logo instagram&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200457" y="65708"/>
            <a:ext cx="1381944" cy="138099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95400" y="3933056"/>
            <a:ext cx="4968552" cy="2031325"/>
          </a:xfrm>
          <a:prstGeom prst="rect">
            <a:avLst/>
          </a:prstGeom>
        </p:spPr>
        <p:txBody>
          <a:bodyPr wrap="square">
            <a:spAutoFit/>
          </a:bodyPr>
          <a:lstStyle/>
          <a:p>
            <a:pPr marL="0" indent="0">
              <a:buNone/>
            </a:pPr>
            <a:r>
              <a:rPr lang="fr-FR" dirty="0">
                <a:sym typeface="Wingdings" panose="05000000000000000000" pitchFamily="2" charset="2"/>
              </a:rPr>
              <a:t> </a:t>
            </a:r>
            <a:r>
              <a:rPr lang="fr-FR" dirty="0" smtClean="0"/>
              <a:t>Mise en scène de l’accompagnement </a:t>
            </a:r>
            <a:r>
              <a:rPr lang="fr-FR" dirty="0" err="1" smtClean="0"/>
              <a:t>Gamm</a:t>
            </a:r>
            <a:r>
              <a:rPr lang="fr-FR" dirty="0" smtClean="0"/>
              <a:t> vert </a:t>
            </a:r>
            <a:r>
              <a:rPr lang="fr-FR" dirty="0"/>
              <a:t>pour avoir un jardin ou un potager magnifique.</a:t>
            </a:r>
          </a:p>
          <a:p>
            <a:pPr marL="0" indent="0">
              <a:buNone/>
            </a:pPr>
            <a:r>
              <a:rPr lang="fr-FR" dirty="0">
                <a:sym typeface="Wingdings" panose="05000000000000000000" pitchFamily="2" charset="2"/>
              </a:rPr>
              <a:t></a:t>
            </a:r>
            <a:r>
              <a:rPr lang="fr-FR" dirty="0"/>
              <a:t> Inspirer avec notre large choix, montrer l’étendue </a:t>
            </a:r>
            <a:r>
              <a:rPr lang="fr-FR" dirty="0" smtClean="0"/>
              <a:t>de la </a:t>
            </a:r>
            <a:r>
              <a:rPr lang="fr-FR" dirty="0"/>
              <a:t>gamme et la valoriser, donner envie à travers de belles photos</a:t>
            </a:r>
          </a:p>
          <a:p>
            <a:pPr marL="0" indent="0">
              <a:buNone/>
            </a:pPr>
            <a:r>
              <a:rPr lang="fr-FR" dirty="0">
                <a:sym typeface="Wingdings" panose="05000000000000000000" pitchFamily="2" charset="2"/>
              </a:rPr>
              <a:t> </a:t>
            </a:r>
            <a:r>
              <a:rPr lang="fr-FR" dirty="0"/>
              <a:t>Répondre aux tendances en temps réel : cactus, plantes grasses, monstera, jardin tropical…</a:t>
            </a:r>
            <a:endParaRPr lang="fr-FR" dirty="0"/>
          </a:p>
        </p:txBody>
      </p:sp>
      <p:sp>
        <p:nvSpPr>
          <p:cNvPr id="8" name="Rectangle 7"/>
          <p:cNvSpPr/>
          <p:nvPr/>
        </p:nvSpPr>
        <p:spPr>
          <a:xfrm>
            <a:off x="6600056" y="3933055"/>
            <a:ext cx="5336632" cy="646331"/>
          </a:xfrm>
          <a:prstGeom prst="rect">
            <a:avLst/>
          </a:prstGeom>
        </p:spPr>
        <p:txBody>
          <a:bodyPr wrap="square">
            <a:spAutoFit/>
          </a:bodyPr>
          <a:lstStyle/>
          <a:p>
            <a:pPr marL="0" indent="0">
              <a:buNone/>
            </a:pPr>
            <a:r>
              <a:rPr lang="fr-FR" dirty="0" smtClean="0"/>
              <a:t>Un </a:t>
            </a:r>
            <a:r>
              <a:rPr lang="fr-FR" dirty="0" err="1" smtClean="0"/>
              <a:t>feed</a:t>
            </a:r>
            <a:r>
              <a:rPr lang="fr-FR" dirty="0" smtClean="0"/>
              <a:t> cohérent qui inspire chaque jour – constance nécessaire </a:t>
            </a:r>
            <a:endParaRPr lang="fr-FR" dirty="0"/>
          </a:p>
        </p:txBody>
      </p:sp>
      <p:sp>
        <p:nvSpPr>
          <p:cNvPr id="9" name="Flèche vers le bas 8"/>
          <p:cNvSpPr/>
          <p:nvPr/>
        </p:nvSpPr>
        <p:spPr>
          <a:xfrm rot="16200000">
            <a:off x="5310609" y="4632678"/>
            <a:ext cx="1570782" cy="641474"/>
          </a:xfrm>
          <a:prstGeom prst="downArrow">
            <a:avLst>
              <a:gd name="adj1" fmla="val 50000"/>
              <a:gd name="adj2" fmla="val 100000"/>
            </a:avLst>
          </a:prstGeom>
          <a:solidFill>
            <a:srgbClr val="407B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 name="Rectangle 9"/>
          <p:cNvSpPr/>
          <p:nvPr/>
        </p:nvSpPr>
        <p:spPr>
          <a:xfrm>
            <a:off x="6600056" y="5096414"/>
            <a:ext cx="5336632" cy="646331"/>
          </a:xfrm>
          <a:prstGeom prst="rect">
            <a:avLst/>
          </a:prstGeom>
        </p:spPr>
        <p:txBody>
          <a:bodyPr wrap="square">
            <a:spAutoFit/>
          </a:bodyPr>
          <a:lstStyle/>
          <a:p>
            <a:pPr marL="0" indent="0">
              <a:buNone/>
            </a:pPr>
            <a:r>
              <a:rPr lang="fr-FR" dirty="0" smtClean="0"/>
              <a:t>Peu de relais promotionnels – uniquement lors des grands temps forts (durée de vie max 1 semaine)</a:t>
            </a:r>
            <a:endParaRPr lang="fr-FR" dirty="0"/>
          </a:p>
        </p:txBody>
      </p:sp>
      <p:sp>
        <p:nvSpPr>
          <p:cNvPr id="11" name="Rectangle 10"/>
          <p:cNvSpPr/>
          <p:nvPr/>
        </p:nvSpPr>
        <p:spPr>
          <a:xfrm>
            <a:off x="6600056" y="4653234"/>
            <a:ext cx="5336632" cy="369332"/>
          </a:xfrm>
          <a:prstGeom prst="rect">
            <a:avLst/>
          </a:prstGeom>
        </p:spPr>
        <p:txBody>
          <a:bodyPr wrap="square">
            <a:spAutoFit/>
          </a:bodyPr>
          <a:lstStyle/>
          <a:p>
            <a:pPr marL="0" indent="0">
              <a:buNone/>
            </a:pPr>
            <a:r>
              <a:rPr lang="fr-FR" dirty="0" smtClean="0"/>
              <a:t>Une sélection de visuels très </a:t>
            </a:r>
            <a:r>
              <a:rPr lang="fr-FR" dirty="0" err="1" smtClean="0"/>
              <a:t>aspirationnels</a:t>
            </a:r>
            <a:endParaRPr lang="fr-FR" dirty="0"/>
          </a:p>
        </p:txBody>
      </p:sp>
    </p:spTree>
    <p:extLst>
      <p:ext uri="{BB962C8B-B14F-4D97-AF65-F5344CB8AC3E}">
        <p14:creationId xmlns:p14="http://schemas.microsoft.com/office/powerpoint/2010/main" val="127488595"/>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smtClean="0"/>
              <a:t> </a:t>
            </a:r>
            <a:endParaRPr lang="fr-FR" sz="3200" dirty="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9229" y="0"/>
            <a:ext cx="7613542" cy="6858000"/>
          </a:xfrm>
          <a:prstGeom prst="rect">
            <a:avLst/>
          </a:prstGeom>
        </p:spPr>
      </p:pic>
    </p:spTree>
    <p:extLst>
      <p:ext uri="{BB962C8B-B14F-4D97-AF65-F5344CB8AC3E}">
        <p14:creationId xmlns:p14="http://schemas.microsoft.com/office/powerpoint/2010/main" val="1522636923"/>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ctrTitle"/>
          </p:nvPr>
        </p:nvSpPr>
        <p:spPr>
          <a:xfrm>
            <a:off x="914400" y="2060848"/>
            <a:ext cx="10363200" cy="1470025"/>
          </a:xfrm>
        </p:spPr>
        <p:txBody>
          <a:bodyPr/>
          <a:lstStyle/>
          <a:p>
            <a:r>
              <a:rPr lang="fr-FR" altLang="fr-FR" b="1" dirty="0" smtClean="0">
                <a:latin typeface="Arial" panose="020B0604020202020204" pitchFamily="34" charset="0"/>
                <a:ea typeface="Helvetica" panose="020B0604020202020204" pitchFamily="34" charset="0"/>
                <a:cs typeface="Arial" panose="020B0604020202020204" pitchFamily="34" charset="0"/>
              </a:rPr>
              <a:t>IDEE </a:t>
            </a:r>
            <a:r>
              <a:rPr lang="fr-FR" altLang="fr-FR" b="1" dirty="0" smtClean="0">
                <a:latin typeface="Arial" panose="020B0604020202020204" pitchFamily="34" charset="0"/>
                <a:ea typeface="Helvetica" panose="020B0604020202020204" pitchFamily="34" charset="0"/>
                <a:cs typeface="Arial" panose="020B0604020202020204" pitchFamily="34" charset="0"/>
              </a:rPr>
              <a:t>EN PLUS</a:t>
            </a:r>
          </a:p>
        </p:txBody>
      </p:sp>
      <p:sp>
        <p:nvSpPr>
          <p:cNvPr id="2" name="Sous-titre 1"/>
          <p:cNvSpPr>
            <a:spLocks noGrp="1"/>
          </p:cNvSpPr>
          <p:nvPr>
            <p:ph type="subTitle" idx="1"/>
          </p:nvPr>
        </p:nvSpPr>
        <p:spPr/>
        <p:txBody>
          <a:bodyPr/>
          <a:lstStyle/>
          <a:p>
            <a:endParaRPr lang="fr-FR"/>
          </a:p>
        </p:txBody>
      </p:sp>
    </p:spTree>
    <p:extLst>
      <p:ext uri="{BB962C8B-B14F-4D97-AF65-F5344CB8AC3E}">
        <p14:creationId xmlns:p14="http://schemas.microsoft.com/office/powerpoint/2010/main" val="2201278767"/>
      </p:ext>
    </p:extLst>
  </p:cSld>
  <p:clrMapOvr>
    <a:masterClrMapping/>
  </p:clrMapOvr>
  <p:transition spd="slow"/>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ctrTitle"/>
          </p:nvPr>
        </p:nvSpPr>
        <p:spPr>
          <a:xfrm>
            <a:off x="914400" y="1988840"/>
            <a:ext cx="10363200" cy="1470025"/>
          </a:xfrm>
        </p:spPr>
        <p:txBody>
          <a:bodyPr/>
          <a:lstStyle/>
          <a:p>
            <a:r>
              <a:rPr lang="fr-FR" sz="2800" b="1" dirty="0"/>
              <a:t>Un événement exceptionnel récurrent :</a:t>
            </a:r>
            <a:r>
              <a:rPr lang="fr-FR" sz="2800" dirty="0"/>
              <a:t/>
            </a:r>
            <a:br>
              <a:rPr lang="fr-FR" sz="2800" dirty="0"/>
            </a:br>
            <a:r>
              <a:rPr lang="fr-FR" sz="2800" dirty="0"/>
              <a:t>le FRAISTIVAL </a:t>
            </a:r>
            <a:r>
              <a:rPr lang="fr-FR" sz="2800" dirty="0" smtClean="0"/>
              <a:t>GAMM VERT</a:t>
            </a:r>
            <a:r>
              <a:rPr lang="fr-FR" sz="2800" dirty="0"/>
              <a:t/>
            </a:r>
            <a:br>
              <a:rPr lang="fr-FR" sz="2800" dirty="0"/>
            </a:br>
            <a:r>
              <a:rPr lang="fr-FR" sz="2800" dirty="0"/>
              <a:t> </a:t>
            </a:r>
            <a:br>
              <a:rPr lang="fr-FR" sz="2800" dirty="0"/>
            </a:br>
            <a:r>
              <a:rPr lang="fr-FR" sz="2400" dirty="0"/>
              <a:t>Création d’un événement organisé dans différentes régions 2 fois par an (Saison Printemps-Eté / Saison Automne-Hiver) pendant 1 week-end et qui rassemble </a:t>
            </a:r>
            <a:r>
              <a:rPr lang="fr-FR" sz="2400" dirty="0" smtClean="0"/>
              <a:t>les </a:t>
            </a:r>
            <a:r>
              <a:rPr lang="fr-FR" sz="2400" dirty="0"/>
              <a:t>agriculteurs coopérateurs </a:t>
            </a:r>
            <a:r>
              <a:rPr lang="fr-FR" sz="2400" dirty="0" smtClean="0"/>
              <a:t/>
            </a:r>
            <a:br>
              <a:rPr lang="fr-FR" sz="2400" dirty="0" smtClean="0"/>
            </a:br>
            <a:r>
              <a:rPr lang="fr-FR" sz="2400" dirty="0" smtClean="0"/>
              <a:t>et</a:t>
            </a:r>
            <a:r>
              <a:rPr lang="fr-FR" sz="2400" dirty="0"/>
              <a:t> producteurs </a:t>
            </a:r>
            <a:r>
              <a:rPr lang="fr-FR" sz="2400" dirty="0" smtClean="0"/>
              <a:t>locaux </a:t>
            </a:r>
            <a:r>
              <a:rPr lang="fr-FR" sz="2400" dirty="0" smtClean="0"/>
              <a:t>partenaires </a:t>
            </a:r>
            <a:r>
              <a:rPr lang="fr-FR" sz="2400" dirty="0" smtClean="0"/>
              <a:t>de </a:t>
            </a:r>
            <a:r>
              <a:rPr lang="fr-FR" sz="2400" dirty="0" err="1" smtClean="0"/>
              <a:t>Gamm</a:t>
            </a:r>
            <a:r>
              <a:rPr lang="fr-FR" sz="2400" dirty="0" smtClean="0"/>
              <a:t> vert</a:t>
            </a:r>
            <a:r>
              <a:rPr lang="fr-FR" sz="2400" dirty="0" smtClean="0"/>
              <a:t/>
            </a:r>
            <a:br>
              <a:rPr lang="fr-FR" sz="2400" dirty="0" smtClean="0"/>
            </a:br>
            <a:r>
              <a:rPr lang="fr-FR" sz="2400" dirty="0" smtClean="0"/>
              <a:t>qui </a:t>
            </a:r>
            <a:r>
              <a:rPr lang="fr-FR" sz="2400" dirty="0"/>
              <a:t>viennent présenter </a:t>
            </a:r>
            <a:r>
              <a:rPr lang="fr-FR" sz="2400" dirty="0" smtClean="0"/>
              <a:t>leurs </a:t>
            </a:r>
            <a:r>
              <a:rPr lang="fr-FR" sz="2400" dirty="0"/>
              <a:t>produits aux </a:t>
            </a:r>
            <a:r>
              <a:rPr lang="fr-FR" sz="2400" dirty="0" smtClean="0"/>
              <a:t>consommateurs, </a:t>
            </a:r>
            <a:br>
              <a:rPr lang="fr-FR" sz="2400" dirty="0" smtClean="0"/>
            </a:br>
            <a:r>
              <a:rPr lang="fr-FR" sz="2400" dirty="0" smtClean="0"/>
              <a:t>un </a:t>
            </a:r>
            <a:r>
              <a:rPr lang="fr-FR" sz="2400" dirty="0"/>
              <a:t>peu comme sur un marché mais avec des animations en plus </a:t>
            </a:r>
            <a:r>
              <a:rPr lang="fr-FR" sz="2400" dirty="0" smtClean="0"/>
              <a:t>=</a:t>
            </a:r>
            <a:br>
              <a:rPr lang="fr-FR" sz="2400" dirty="0" smtClean="0"/>
            </a:br>
            <a:r>
              <a:rPr lang="fr-FR" sz="2400" dirty="0" smtClean="0"/>
              <a:t> </a:t>
            </a:r>
            <a:r>
              <a:rPr lang="fr-FR" sz="2400" dirty="0"/>
              <a:t>mise en avant des valeurs de la marque telles que la proximité, la fraîcheur, la convivialité, la transparence</a:t>
            </a:r>
            <a:r>
              <a:rPr lang="fr-FR" sz="2400" dirty="0" smtClean="0"/>
              <a:t>…</a:t>
            </a:r>
            <a:br>
              <a:rPr lang="fr-FR" sz="2400" dirty="0" smtClean="0"/>
            </a:br>
            <a:r>
              <a:rPr lang="fr-FR" sz="2400" dirty="0" smtClean="0">
                <a:sym typeface="Wingdings" panose="05000000000000000000" pitchFamily="2" charset="2"/>
              </a:rPr>
              <a:t> </a:t>
            </a:r>
            <a:r>
              <a:rPr lang="fr-FR" sz="2400" dirty="0" smtClean="0"/>
              <a:t>Extension de l’événement avec une théâtralisation sur le parking</a:t>
            </a:r>
            <a:endParaRPr lang="fr-FR" sz="2400" dirty="0"/>
          </a:p>
        </p:txBody>
      </p:sp>
    </p:spTree>
    <p:extLst>
      <p:ext uri="{BB962C8B-B14F-4D97-AF65-F5344CB8AC3E}">
        <p14:creationId xmlns:p14="http://schemas.microsoft.com/office/powerpoint/2010/main" val="4285398589"/>
      </p:ext>
    </p:extLst>
  </p:cSld>
  <p:clrMapOvr>
    <a:masterClrMapping/>
  </p:clrMapOvr>
  <p:transition spd="slow"/>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525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smtClean="0"/>
              <a:t> </a:t>
            </a:r>
            <a:endParaRPr lang="fr-FR" sz="3200" dirty="0"/>
          </a:p>
        </p:txBody>
      </p:sp>
    </p:spTree>
    <p:extLst>
      <p:ext uri="{BB962C8B-B14F-4D97-AF65-F5344CB8AC3E}">
        <p14:creationId xmlns:p14="http://schemas.microsoft.com/office/powerpoint/2010/main" val="2856950066"/>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dirty="0" smtClean="0"/>
              <a:t>Modélisation du parcours client</a:t>
            </a:r>
            <a:br>
              <a:rPr lang="fr-FR" dirty="0" smtClean="0"/>
            </a:br>
            <a:r>
              <a:rPr lang="fr-FR" dirty="0" err="1" smtClean="0"/>
              <a:t>Gamm</a:t>
            </a:r>
            <a:r>
              <a:rPr lang="fr-FR" dirty="0" smtClean="0"/>
              <a:t> vert</a:t>
            </a:r>
            <a:endParaRPr lang="fr-FR" dirty="0"/>
          </a:p>
        </p:txBody>
      </p:sp>
      <p:sp>
        <p:nvSpPr>
          <p:cNvPr id="5" name="Sous-titre 4"/>
          <p:cNvSpPr>
            <a:spLocks noGrp="1"/>
          </p:cNvSpPr>
          <p:nvPr>
            <p:ph type="subTitle" idx="1"/>
          </p:nvPr>
        </p:nvSpPr>
        <p:spPr/>
        <p:txBody>
          <a:bodyPr/>
          <a:lstStyle/>
          <a:p>
            <a:endParaRPr lang="fr-FR"/>
          </a:p>
        </p:txBody>
      </p:sp>
    </p:spTree>
    <p:extLst>
      <p:ext uri="{BB962C8B-B14F-4D97-AF65-F5344CB8AC3E}">
        <p14:creationId xmlns:p14="http://schemas.microsoft.com/office/powerpoint/2010/main" val="2697894784"/>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3"/>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La modélisation de l’expérience client </a:t>
            </a:r>
            <a:r>
              <a:rPr lang="fr-FR" altLang="fr-FR" dirty="0" err="1" smtClean="0">
                <a:ea typeface="Helvetica" panose="020B0604020202020204" pitchFamily="34" charset="0"/>
              </a:rPr>
              <a:t>Gamm</a:t>
            </a:r>
            <a:r>
              <a:rPr lang="fr-FR" altLang="fr-FR" dirty="0" smtClean="0">
                <a:ea typeface="Helvetica" panose="020B0604020202020204" pitchFamily="34" charset="0"/>
              </a:rPr>
              <a:t> vert</a:t>
            </a:r>
            <a:endParaRPr lang="fr-FR" altLang="fr-FR" sz="2400" dirty="0" smtClean="0">
              <a:ea typeface="Helvetica" panose="020B0604020202020204" pitchFamily="34" charset="0"/>
            </a:endParaRPr>
          </a:p>
        </p:txBody>
      </p:sp>
      <p:pic>
        <p:nvPicPr>
          <p:cNvPr id="9" name="Image 8" descr="bulles jaunes2.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4275" y="1929191"/>
            <a:ext cx="11483450" cy="3533658"/>
          </a:xfrm>
          <a:prstGeom prst="rect">
            <a:avLst/>
          </a:prstGeom>
        </p:spPr>
      </p:pic>
      <p:sp>
        <p:nvSpPr>
          <p:cNvPr id="7" name="ZoneTexte 6"/>
          <p:cNvSpPr txBox="1"/>
          <p:nvPr/>
        </p:nvSpPr>
        <p:spPr>
          <a:xfrm>
            <a:off x="3791744" y="4555286"/>
            <a:ext cx="2016224" cy="830997"/>
          </a:xfrm>
          <a:prstGeom prst="rect">
            <a:avLst/>
          </a:prstGeom>
          <a:noFill/>
        </p:spPr>
        <p:txBody>
          <a:bodyPr wrap="square" rtlCol="0">
            <a:spAutoFit/>
          </a:bodyPr>
          <a:lstStyle/>
          <a:p>
            <a:r>
              <a:rPr lang="fr-FR" sz="1200" dirty="0" smtClean="0">
                <a:latin typeface="Helvetica" panose="020B0604020202020204" pitchFamily="34" charset="0"/>
                <a:cs typeface="Helvetica" panose="020B0604020202020204" pitchFamily="34" charset="0"/>
              </a:rPr>
              <a:t>ceux qui doivent être travaillés en priorité, ceux qui présentent le plus fort potentiel d’enchantement</a:t>
            </a:r>
            <a:endParaRPr lang="fr-FR" sz="1200" dirty="0">
              <a:latin typeface="Helvetica" panose="020B0604020202020204" pitchFamily="34" charset="0"/>
              <a:cs typeface="Helvetica" panose="020B0604020202020204" pitchFamily="34" charset="0"/>
            </a:endParaRPr>
          </a:p>
        </p:txBody>
      </p:sp>
      <p:sp>
        <p:nvSpPr>
          <p:cNvPr id="8" name="ZoneTexte 7"/>
          <p:cNvSpPr txBox="1"/>
          <p:nvPr/>
        </p:nvSpPr>
        <p:spPr>
          <a:xfrm>
            <a:off x="9537322" y="4509120"/>
            <a:ext cx="2016224" cy="461665"/>
          </a:xfrm>
          <a:prstGeom prst="rect">
            <a:avLst/>
          </a:prstGeom>
          <a:noFill/>
        </p:spPr>
        <p:txBody>
          <a:bodyPr wrap="square" rtlCol="0">
            <a:spAutoFit/>
          </a:bodyPr>
          <a:lstStyle/>
          <a:p>
            <a:r>
              <a:rPr lang="fr-FR" sz="1200" dirty="0" smtClean="0">
                <a:latin typeface="Helvetica" panose="020B0604020202020204" pitchFamily="34" charset="0"/>
                <a:cs typeface="Helvetica" panose="020B0604020202020204" pitchFamily="34" charset="0"/>
              </a:rPr>
              <a:t>qui mériteraient d’être déployées/systématisées</a:t>
            </a:r>
            <a:endParaRPr lang="fr-FR" sz="12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044947094"/>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3"/>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Traitement des verbatim clients </a:t>
            </a:r>
            <a:r>
              <a:rPr lang="fr-FR" altLang="fr-FR" dirty="0" err="1" smtClean="0">
                <a:ea typeface="Helvetica" panose="020B0604020202020204" pitchFamily="34" charset="0"/>
              </a:rPr>
              <a:t>Gamm</a:t>
            </a:r>
            <a:r>
              <a:rPr lang="fr-FR" altLang="fr-FR" dirty="0" smtClean="0">
                <a:ea typeface="Helvetica" panose="020B0604020202020204" pitchFamily="34" charset="0"/>
              </a:rPr>
              <a:t> vert</a:t>
            </a:r>
            <a:endParaRPr lang="fr-FR" altLang="fr-FR" dirty="0" smtClean="0">
              <a:ea typeface="Helvetica" panose="020B0604020202020204" pitchFamily="34" charset="0"/>
            </a:endParaRPr>
          </a:p>
        </p:txBody>
      </p:sp>
      <p:sp>
        <p:nvSpPr>
          <p:cNvPr id="7171" name="Espace réservé du contenu 4"/>
          <p:cNvSpPr>
            <a:spLocks noGrp="1"/>
          </p:cNvSpPr>
          <p:nvPr>
            <p:ph idx="1"/>
          </p:nvPr>
        </p:nvSpPr>
        <p:spPr>
          <a:xfrm>
            <a:off x="609600" y="1442197"/>
            <a:ext cx="10972800" cy="4713288"/>
          </a:xfrm>
        </p:spPr>
        <p:txBody>
          <a:bodyPr/>
          <a:lstStyle/>
          <a:p>
            <a:pPr marL="0" indent="0">
              <a:buNone/>
            </a:pPr>
            <a:r>
              <a:rPr lang="fr-FR" altLang="fr-FR" sz="2000" b="1" dirty="0" smtClean="0">
                <a:ea typeface="Helvetica" panose="020B0604020202020204" pitchFamily="34" charset="0"/>
              </a:rPr>
              <a:t>La matière première de verbatim fournie est exploitable en vue d’une modélisation du parcours client </a:t>
            </a:r>
            <a:r>
              <a:rPr lang="fr-FR" altLang="fr-FR" sz="2000" b="1" dirty="0" err="1" smtClean="0">
                <a:ea typeface="Helvetica" panose="020B0604020202020204" pitchFamily="34" charset="0"/>
              </a:rPr>
              <a:t>Gamm</a:t>
            </a:r>
            <a:r>
              <a:rPr lang="fr-FR" altLang="fr-FR" sz="2000" b="1" dirty="0" smtClean="0">
                <a:ea typeface="Helvetica" panose="020B0604020202020204" pitchFamily="34" charset="0"/>
              </a:rPr>
              <a:t> vert </a:t>
            </a:r>
            <a:endParaRPr lang="fr-FR" altLang="fr-FR" sz="2000" b="1" dirty="0" smtClean="0">
              <a:ea typeface="Helvetica" panose="020B0604020202020204" pitchFamily="34" charset="0"/>
            </a:endParaRPr>
          </a:p>
          <a:p>
            <a:pPr marL="0" indent="0">
              <a:buNone/>
            </a:pPr>
            <a:endParaRPr lang="fr-FR" altLang="fr-FR" sz="2000" b="1" dirty="0" smtClean="0">
              <a:ea typeface="Helvetica" panose="020B0604020202020204" pitchFamily="34" charset="0"/>
            </a:endParaRPr>
          </a:p>
          <a:p>
            <a:pPr lvl="1"/>
            <a:r>
              <a:rPr lang="fr-FR" altLang="fr-FR" sz="1800" dirty="0" smtClean="0">
                <a:ea typeface="Helvetica" panose="020B0604020202020204" pitchFamily="34" charset="0"/>
              </a:rPr>
              <a:t>Les verbatim sont en nombre </a:t>
            </a:r>
            <a:r>
              <a:rPr lang="fr-FR" altLang="fr-FR" sz="1800" i="1" dirty="0" smtClean="0">
                <a:ea typeface="Helvetica" panose="020B0604020202020204" pitchFamily="34" charset="0"/>
              </a:rPr>
              <a:t>(plus de 67 000 en 3 mois d’activité)</a:t>
            </a:r>
          </a:p>
          <a:p>
            <a:pPr lvl="1"/>
            <a:endParaRPr lang="fr-FR" altLang="fr-FR" sz="1800" i="1" dirty="0" smtClean="0">
              <a:ea typeface="Helvetica" panose="020B0604020202020204" pitchFamily="34" charset="0"/>
            </a:endParaRPr>
          </a:p>
          <a:p>
            <a:pPr lvl="1"/>
            <a:r>
              <a:rPr lang="fr-FR" altLang="fr-FR" sz="1800" dirty="0" smtClean="0">
                <a:ea typeface="Helvetica" panose="020B0604020202020204" pitchFamily="34" charset="0"/>
              </a:rPr>
              <a:t>Ils sont, dans leur grande majorité, de qualité </a:t>
            </a:r>
            <a:r>
              <a:rPr lang="fr-FR" altLang="fr-FR" sz="1800" i="1" dirty="0" smtClean="0">
                <a:ea typeface="Helvetica" panose="020B0604020202020204" pitchFamily="34" charset="0"/>
              </a:rPr>
              <a:t> </a:t>
            </a:r>
          </a:p>
          <a:p>
            <a:pPr lvl="1"/>
            <a:endParaRPr lang="fr-FR" altLang="fr-FR" sz="1800" i="1" dirty="0" smtClean="0">
              <a:ea typeface="Helvetica" panose="020B0604020202020204" pitchFamily="34" charset="0"/>
            </a:endParaRPr>
          </a:p>
          <a:p>
            <a:pPr lvl="1"/>
            <a:r>
              <a:rPr lang="fr-FR" altLang="fr-FR" sz="1800" dirty="0" smtClean="0">
                <a:ea typeface="Helvetica" panose="020B0604020202020204" pitchFamily="34" charset="0"/>
              </a:rPr>
              <a:t>Ils permettent de réaliser une analyse précise du parcours clients et de la différen</a:t>
            </a:r>
            <a:r>
              <a:rPr lang="fr-FR" altLang="fr-FR" sz="1800" dirty="0" smtClean="0">
                <a:ea typeface="Helvetica" panose="020B0604020202020204" pitchFamily="34" charset="0"/>
              </a:rPr>
              <a:t>cier</a:t>
            </a:r>
            <a:r>
              <a:rPr lang="fr-FR" altLang="fr-FR" sz="1800" dirty="0" smtClean="0">
                <a:ea typeface="Helvetica" panose="020B0604020202020204" pitchFamily="34" charset="0"/>
              </a:rPr>
              <a:t> par format de magasins : GV, GVN &amp; GVV</a:t>
            </a:r>
          </a:p>
          <a:p>
            <a:pPr lvl="1"/>
            <a:endParaRPr lang="fr-FR" altLang="fr-FR" sz="1800" dirty="0" smtClean="0">
              <a:ea typeface="Helvetica" panose="020B0604020202020204" pitchFamily="34" charset="0"/>
            </a:endParaRPr>
          </a:p>
          <a:p>
            <a:pPr lvl="1"/>
            <a:r>
              <a:rPr lang="fr-FR" altLang="fr-FR" sz="1800" dirty="0" smtClean="0">
                <a:ea typeface="Helvetica" panose="020B0604020202020204" pitchFamily="34" charset="0"/>
              </a:rPr>
              <a:t>Nous avons à la fois des verbatim de clients très satisfaits </a:t>
            </a:r>
            <a:r>
              <a:rPr lang="fr-FR" altLang="fr-FR" sz="1800" i="1" dirty="0" smtClean="0">
                <a:ea typeface="Helvetica" panose="020B0604020202020204" pitchFamily="34" charset="0"/>
              </a:rPr>
              <a:t>(les Promoteurs) </a:t>
            </a:r>
            <a:r>
              <a:rPr lang="fr-FR" altLang="fr-FR" sz="1800" dirty="0" smtClean="0">
                <a:ea typeface="Helvetica" panose="020B0604020202020204" pitchFamily="34" charset="0"/>
              </a:rPr>
              <a:t>et insatisfaits </a:t>
            </a:r>
            <a:r>
              <a:rPr lang="fr-FR" altLang="fr-FR" sz="1800" i="1" dirty="0" smtClean="0">
                <a:ea typeface="Helvetica" panose="020B0604020202020204" pitchFamily="34" charset="0"/>
              </a:rPr>
              <a:t>(les Détracteurs)</a:t>
            </a:r>
          </a:p>
          <a:p>
            <a:pPr marL="457200" lvl="1" indent="0">
              <a:buNone/>
            </a:pPr>
            <a:endParaRPr lang="fr-FR" altLang="fr-FR" sz="1600" dirty="0" smtClean="0">
              <a:ea typeface="Helvetica" panose="020B0604020202020204" pitchFamily="34" charset="0"/>
            </a:endParaRPr>
          </a:p>
          <a:p>
            <a:endParaRPr lang="fr-FR" altLang="fr-FR" sz="2000" dirty="0" smtClean="0">
              <a:ea typeface="Helvetica" panose="020B0604020202020204" pitchFamily="34" charset="0"/>
            </a:endParaRPr>
          </a:p>
        </p:txBody>
      </p:sp>
    </p:spTree>
    <p:extLst>
      <p:ext uri="{BB962C8B-B14F-4D97-AF65-F5344CB8AC3E}">
        <p14:creationId xmlns:p14="http://schemas.microsoft.com/office/powerpoint/2010/main" val="20371494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a:xfrm>
            <a:off x="335360" y="1844824"/>
            <a:ext cx="11394926" cy="3054350"/>
          </a:xfrm>
        </p:spPr>
        <p:txBody>
          <a:bodyPr/>
          <a:lstStyle/>
          <a:p>
            <a:pPr eaLnBrk="1" hangingPunct="1">
              <a:defRPr/>
            </a:pPr>
            <a:r>
              <a:rPr lang="en-US" sz="5333" b="1" dirty="0" smtClean="0"/>
              <a:t>Il </a:t>
            </a:r>
            <a:r>
              <a:rPr lang="en-US" sz="5333" b="1" dirty="0" err="1" smtClean="0"/>
              <a:t>faut</a:t>
            </a:r>
            <a:r>
              <a:rPr lang="en-US" sz="5333" b="1" dirty="0" smtClean="0"/>
              <a:t> signifier </a:t>
            </a:r>
            <a:r>
              <a:rPr lang="en-US" sz="5333" b="1" dirty="0" err="1" smtClean="0"/>
              <a:t>sa</a:t>
            </a:r>
            <a:r>
              <a:rPr lang="en-US" sz="5333" b="1" dirty="0" smtClean="0"/>
              <a:t> </a:t>
            </a:r>
            <a:r>
              <a:rPr lang="en-US" sz="5333" b="1" dirty="0" err="1" smtClean="0"/>
              <a:t>différence</a:t>
            </a:r>
            <a:endParaRPr lang="fr-FR" dirty="0" smtClean="0"/>
          </a:p>
        </p:txBody>
      </p:sp>
    </p:spTree>
    <p:extLst>
      <p:ext uri="{BB962C8B-B14F-4D97-AF65-F5344CB8AC3E}">
        <p14:creationId xmlns:p14="http://schemas.microsoft.com/office/powerpoint/2010/main" val="982868451"/>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3"/>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Traitement des </a:t>
            </a:r>
            <a:r>
              <a:rPr lang="fr-FR" altLang="fr-FR" dirty="0">
                <a:ea typeface="Helvetica" panose="020B0604020202020204" pitchFamily="34" charset="0"/>
              </a:rPr>
              <a:t>verbatim </a:t>
            </a:r>
            <a:r>
              <a:rPr lang="fr-FR" altLang="fr-FR" dirty="0" smtClean="0">
                <a:ea typeface="Helvetica" panose="020B0604020202020204" pitchFamily="34" charset="0"/>
              </a:rPr>
              <a:t>clients </a:t>
            </a:r>
            <a:r>
              <a:rPr lang="fr-FR" altLang="fr-FR" dirty="0" err="1" smtClean="0">
                <a:ea typeface="Helvetica" panose="020B0604020202020204" pitchFamily="34" charset="0"/>
              </a:rPr>
              <a:t>Gamm</a:t>
            </a:r>
            <a:r>
              <a:rPr lang="fr-FR" altLang="fr-FR" dirty="0" smtClean="0">
                <a:ea typeface="Helvetica" panose="020B0604020202020204" pitchFamily="34" charset="0"/>
              </a:rPr>
              <a:t> vert </a:t>
            </a:r>
            <a:endParaRPr lang="fr-FR" altLang="fr-FR" dirty="0" smtClean="0">
              <a:ea typeface="Helvetica" panose="020B0604020202020204" pitchFamily="34" charset="0"/>
            </a:endParaRPr>
          </a:p>
        </p:txBody>
      </p:sp>
      <p:sp>
        <p:nvSpPr>
          <p:cNvPr id="7171" name="Espace réservé du contenu 4"/>
          <p:cNvSpPr>
            <a:spLocks noGrp="1"/>
          </p:cNvSpPr>
          <p:nvPr>
            <p:ph idx="1"/>
          </p:nvPr>
        </p:nvSpPr>
        <p:spPr>
          <a:xfrm>
            <a:off x="1007113" y="1402834"/>
            <a:ext cx="10972800" cy="5455166"/>
          </a:xfrm>
        </p:spPr>
        <p:txBody>
          <a:bodyPr/>
          <a:lstStyle/>
          <a:p>
            <a:pPr marL="0" indent="0">
              <a:buNone/>
            </a:pPr>
            <a:r>
              <a:rPr lang="fr-FR" altLang="fr-FR" sz="1800" b="1" dirty="0" smtClean="0">
                <a:ea typeface="Helvetica" panose="020B0604020202020204" pitchFamily="34" charset="0"/>
              </a:rPr>
              <a:t>Comment pouvons-nous exploiter ces verbatim ? </a:t>
            </a:r>
          </a:p>
          <a:p>
            <a:pPr marL="457200" lvl="1" indent="0">
              <a:buNone/>
            </a:pPr>
            <a:endParaRPr lang="fr-FR" altLang="fr-FR" sz="1400" b="1" dirty="0" smtClean="0">
              <a:ea typeface="Helvetica" panose="020B0604020202020204" pitchFamily="34" charset="0"/>
            </a:endParaRPr>
          </a:p>
          <a:p>
            <a:pPr lvl="1"/>
            <a:r>
              <a:rPr lang="fr-FR" altLang="fr-FR" sz="1600" dirty="0">
                <a:ea typeface="Helvetica" panose="020B0604020202020204" pitchFamily="34" charset="0"/>
              </a:rPr>
              <a:t>Nous allons pouvoir identifier tous les </a:t>
            </a:r>
            <a:r>
              <a:rPr lang="fr-FR" altLang="fr-FR" sz="1600" dirty="0" err="1">
                <a:ea typeface="Helvetica" panose="020B0604020202020204" pitchFamily="34" charset="0"/>
              </a:rPr>
              <a:t>touch</a:t>
            </a:r>
            <a:r>
              <a:rPr lang="fr-FR" altLang="fr-FR" sz="1600" dirty="0">
                <a:ea typeface="Helvetica" panose="020B0604020202020204" pitchFamily="34" charset="0"/>
              </a:rPr>
              <a:t> points évoqués par les clients quand </a:t>
            </a:r>
            <a:r>
              <a:rPr lang="fr-FR" altLang="fr-FR" sz="1600" dirty="0" smtClean="0">
                <a:ea typeface="Helvetica" panose="020B0604020202020204" pitchFamily="34" charset="0"/>
              </a:rPr>
              <a:t>ils relatent leur expérience </a:t>
            </a:r>
            <a:r>
              <a:rPr lang="fr-FR" altLang="fr-FR" sz="1600" dirty="0" err="1" smtClean="0">
                <a:ea typeface="Helvetica" panose="020B0604020202020204" pitchFamily="34" charset="0"/>
              </a:rPr>
              <a:t>Gamm</a:t>
            </a:r>
            <a:r>
              <a:rPr lang="fr-FR" altLang="fr-FR" sz="1600" dirty="0" smtClean="0">
                <a:ea typeface="Helvetica" panose="020B0604020202020204" pitchFamily="34" charset="0"/>
              </a:rPr>
              <a:t> vert…..</a:t>
            </a:r>
            <a:endParaRPr lang="fr-FR" altLang="fr-FR" sz="1600" dirty="0">
              <a:ea typeface="Helvetica" panose="020B0604020202020204" pitchFamily="34" charset="0"/>
            </a:endParaRPr>
          </a:p>
          <a:p>
            <a:pPr lvl="1"/>
            <a:r>
              <a:rPr lang="fr-FR" altLang="fr-FR" sz="1600" dirty="0">
                <a:ea typeface="Helvetica" panose="020B0604020202020204" pitchFamily="34" charset="0"/>
              </a:rPr>
              <a:t>…..et mettre en évidence les </a:t>
            </a:r>
            <a:r>
              <a:rPr lang="fr-FR" altLang="fr-FR" sz="1600" dirty="0" err="1">
                <a:ea typeface="Helvetica" panose="020B0604020202020204" pitchFamily="34" charset="0"/>
              </a:rPr>
              <a:t>touch</a:t>
            </a:r>
            <a:r>
              <a:rPr lang="fr-FR" altLang="fr-FR" sz="1600" dirty="0">
                <a:ea typeface="Helvetica" panose="020B0604020202020204" pitchFamily="34" charset="0"/>
              </a:rPr>
              <a:t> points prioritaires, </a:t>
            </a:r>
            <a:r>
              <a:rPr lang="fr-FR" altLang="fr-FR" sz="1600" dirty="0" smtClean="0">
                <a:ea typeface="Helvetica" panose="020B0604020202020204" pitchFamily="34" charset="0"/>
              </a:rPr>
              <a:t>ceux sur lesquels il faut se concentrer pour </a:t>
            </a:r>
            <a:r>
              <a:rPr lang="fr-FR" altLang="fr-FR" sz="1600" dirty="0">
                <a:ea typeface="Helvetica" panose="020B0604020202020204" pitchFamily="34" charset="0"/>
              </a:rPr>
              <a:t>améliorer l’expérience clients </a:t>
            </a:r>
            <a:r>
              <a:rPr lang="fr-FR" altLang="fr-FR" sz="1600" dirty="0" err="1" smtClean="0">
                <a:ea typeface="Helvetica" panose="020B0604020202020204" pitchFamily="34" charset="0"/>
              </a:rPr>
              <a:t>Gamm</a:t>
            </a:r>
            <a:r>
              <a:rPr lang="fr-FR" altLang="fr-FR" sz="1600" dirty="0" smtClean="0">
                <a:ea typeface="Helvetica" panose="020B0604020202020204" pitchFamily="34" charset="0"/>
              </a:rPr>
              <a:t> vert. </a:t>
            </a:r>
            <a:endParaRPr lang="fr-FR" altLang="fr-FR" sz="1600" dirty="0">
              <a:ea typeface="Helvetica" panose="020B0604020202020204" pitchFamily="34" charset="0"/>
            </a:endParaRPr>
          </a:p>
          <a:p>
            <a:pPr lvl="1"/>
            <a:r>
              <a:rPr lang="fr-FR" altLang="fr-FR" sz="1600" dirty="0" smtClean="0">
                <a:ea typeface="Helvetica" panose="020B0604020202020204" pitchFamily="34" charset="0"/>
              </a:rPr>
              <a:t>Ces </a:t>
            </a:r>
            <a:r>
              <a:rPr lang="fr-FR" altLang="fr-FR" sz="1600" dirty="0">
                <a:ea typeface="Helvetica" panose="020B0604020202020204" pitchFamily="34" charset="0"/>
              </a:rPr>
              <a:t>verbatim vont nous permettre d’identifier les sources d’enchantement </a:t>
            </a:r>
            <a:r>
              <a:rPr lang="fr-FR" altLang="fr-FR" sz="1600" i="1" dirty="0">
                <a:ea typeface="Helvetica" panose="020B0604020202020204" pitchFamily="34" charset="0"/>
              </a:rPr>
              <a:t>( ce que disent les clients ‘Promoteurs’) </a:t>
            </a:r>
            <a:r>
              <a:rPr lang="fr-FR" altLang="fr-FR" sz="1600" dirty="0">
                <a:ea typeface="Helvetica" panose="020B0604020202020204" pitchFamily="34" charset="0"/>
              </a:rPr>
              <a:t>et les sources d’amélioration de l’expérience clients </a:t>
            </a:r>
            <a:r>
              <a:rPr lang="fr-FR" altLang="fr-FR" sz="1600" i="1" dirty="0">
                <a:ea typeface="Helvetica" panose="020B0604020202020204" pitchFamily="34" charset="0"/>
              </a:rPr>
              <a:t>(ce que disent les clients ‘Détracteurs’)</a:t>
            </a:r>
            <a:r>
              <a:rPr lang="fr-FR" altLang="fr-FR" sz="1600" dirty="0" smtClean="0">
                <a:ea typeface="Helvetica" panose="020B0604020202020204" pitchFamily="34" charset="0"/>
              </a:rPr>
              <a:t>.</a:t>
            </a:r>
          </a:p>
          <a:p>
            <a:pPr lvl="1"/>
            <a:r>
              <a:rPr lang="fr-FR" altLang="fr-FR" sz="1600" dirty="0" smtClean="0">
                <a:ea typeface="Helvetica" panose="020B0604020202020204" pitchFamily="34" charset="0"/>
              </a:rPr>
              <a:t>Nous allons être capable d’identifier les best practices en matière de </a:t>
            </a:r>
            <a:r>
              <a:rPr lang="fr-FR" altLang="fr-FR" sz="1600" dirty="0" smtClean="0">
                <a:ea typeface="Helvetica" panose="020B0604020202020204" pitchFamily="34" charset="0"/>
              </a:rPr>
              <a:t>conseil, de </a:t>
            </a:r>
            <a:r>
              <a:rPr lang="fr-FR" altLang="fr-FR" sz="1600" dirty="0" smtClean="0">
                <a:ea typeface="Helvetica" panose="020B0604020202020204" pitchFamily="34" charset="0"/>
              </a:rPr>
              <a:t>traitement de la demande client, de traitement de la réclamation client… ainsi que les attentes clients émergentes encore insatisfaites </a:t>
            </a:r>
            <a:r>
              <a:rPr lang="fr-FR" altLang="fr-FR" sz="1600" i="1" dirty="0" smtClean="0">
                <a:ea typeface="Helvetica" panose="020B0604020202020204" pitchFamily="34" charset="0"/>
              </a:rPr>
              <a:t>(les signaux faibles)</a:t>
            </a:r>
            <a:r>
              <a:rPr lang="fr-FR" altLang="fr-FR" sz="1600" dirty="0" smtClean="0">
                <a:ea typeface="Helvetica" panose="020B0604020202020204" pitchFamily="34" charset="0"/>
              </a:rPr>
              <a:t>.</a:t>
            </a:r>
          </a:p>
          <a:p>
            <a:pPr lvl="1"/>
            <a:endParaRPr lang="fr-FR" altLang="fr-FR" sz="1600" dirty="0" smtClean="0">
              <a:ea typeface="Helvetica" panose="020B0604020202020204" pitchFamily="34" charset="0"/>
            </a:endParaRPr>
          </a:p>
          <a:p>
            <a:pPr marL="457200" lvl="1" indent="0">
              <a:buNone/>
            </a:pPr>
            <a:endParaRPr lang="fr-FR" altLang="fr-FR" sz="1400" b="1" dirty="0" smtClean="0">
              <a:ea typeface="Helvetica" panose="020B0604020202020204" pitchFamily="34" charset="0"/>
            </a:endParaRPr>
          </a:p>
          <a:p>
            <a:pPr marL="0" indent="0">
              <a:buNone/>
            </a:pPr>
            <a:r>
              <a:rPr lang="fr-FR" altLang="fr-FR" sz="1800" b="1" dirty="0" smtClean="0">
                <a:ea typeface="Helvetica" panose="020B0604020202020204" pitchFamily="34" charset="0"/>
                <a:sym typeface="Wingdings" panose="05000000000000000000" pitchFamily="2" charset="2"/>
              </a:rPr>
              <a:t> A</a:t>
            </a:r>
            <a:r>
              <a:rPr lang="fr-FR" altLang="fr-FR" sz="1800" b="1" dirty="0" smtClean="0">
                <a:ea typeface="Helvetica" panose="020B0604020202020204" pitchFamily="34" charset="0"/>
              </a:rPr>
              <a:t>nalyse </a:t>
            </a:r>
            <a:r>
              <a:rPr lang="fr-FR" altLang="fr-FR" sz="1800" b="1" dirty="0">
                <a:ea typeface="Helvetica" panose="020B0604020202020204" pitchFamily="34" charset="0"/>
              </a:rPr>
              <a:t>des verbatim et de modélisation de l’expérience client </a:t>
            </a:r>
            <a:r>
              <a:rPr lang="fr-FR" altLang="fr-FR" sz="1800" b="1" dirty="0" smtClean="0">
                <a:ea typeface="Helvetica" panose="020B0604020202020204" pitchFamily="34" charset="0"/>
              </a:rPr>
              <a:t>:</a:t>
            </a:r>
            <a:endParaRPr lang="fr-FR" altLang="fr-FR" sz="1800" b="1" dirty="0">
              <a:ea typeface="Helvetica" panose="020B0604020202020204" pitchFamily="34" charset="0"/>
            </a:endParaRPr>
          </a:p>
          <a:p>
            <a:pPr marL="0" indent="0">
              <a:buNone/>
            </a:pPr>
            <a:r>
              <a:rPr lang="fr-FR" altLang="fr-FR" sz="1800" b="1" dirty="0" smtClean="0">
                <a:ea typeface="Helvetica" panose="020B0604020202020204" pitchFamily="34" charset="0"/>
                <a:sym typeface="Wingdings" panose="05000000000000000000" pitchFamily="2" charset="2"/>
              </a:rPr>
              <a:t>Recommandation d’un </a:t>
            </a:r>
            <a:r>
              <a:rPr lang="fr-FR" altLang="fr-FR" sz="1800" b="1" dirty="0" smtClean="0">
                <a:ea typeface="Helvetica" panose="020B0604020202020204" pitchFamily="34" charset="0"/>
              </a:rPr>
              <a:t>plan d’action d’amélioration de l’expérience </a:t>
            </a:r>
            <a:r>
              <a:rPr lang="fr-FR" altLang="fr-FR" sz="1800" b="1" dirty="0">
                <a:ea typeface="Helvetica" panose="020B0604020202020204" pitchFamily="34" charset="0"/>
              </a:rPr>
              <a:t>client </a:t>
            </a:r>
            <a:r>
              <a:rPr lang="fr-FR" altLang="fr-FR" sz="1800" b="1" dirty="0" err="1" smtClean="0">
                <a:ea typeface="Helvetica" panose="020B0604020202020204" pitchFamily="34" charset="0"/>
              </a:rPr>
              <a:t>Gamm</a:t>
            </a:r>
            <a:r>
              <a:rPr lang="fr-FR" altLang="fr-FR" sz="1800" b="1" dirty="0" smtClean="0">
                <a:ea typeface="Helvetica" panose="020B0604020202020204" pitchFamily="34" charset="0"/>
              </a:rPr>
              <a:t> vert</a:t>
            </a:r>
            <a:endParaRPr lang="fr-FR" altLang="fr-FR" sz="1800" b="1" dirty="0">
              <a:ea typeface="Helvetica" panose="020B0604020202020204" pitchFamily="34" charset="0"/>
            </a:endParaRPr>
          </a:p>
          <a:p>
            <a:pPr marL="457200" lvl="1" indent="0">
              <a:buNone/>
            </a:pPr>
            <a:endParaRPr lang="fr-FR" altLang="fr-FR" sz="1400" dirty="0" smtClean="0">
              <a:ea typeface="Helvetica" panose="020B0604020202020204" pitchFamily="34" charset="0"/>
            </a:endParaRPr>
          </a:p>
          <a:p>
            <a:pPr marL="0" indent="0">
              <a:buNone/>
            </a:pPr>
            <a:endParaRPr lang="fr-FR" altLang="fr-FR" sz="1800" dirty="0" smtClean="0">
              <a:ea typeface="Helvetica" panose="020B0604020202020204" pitchFamily="34" charset="0"/>
            </a:endParaRPr>
          </a:p>
        </p:txBody>
      </p:sp>
    </p:spTree>
    <p:extLst>
      <p:ext uri="{BB962C8B-B14F-4D97-AF65-F5344CB8AC3E}">
        <p14:creationId xmlns:p14="http://schemas.microsoft.com/office/powerpoint/2010/main" val="823563873"/>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3"/>
          <p:cNvSpPr>
            <a:spLocks noGrp="1"/>
          </p:cNvSpPr>
          <p:nvPr>
            <p:ph type="title"/>
          </p:nvPr>
        </p:nvSpPr>
        <p:spPr>
          <a:xfrm>
            <a:off x="609600" y="44450"/>
            <a:ext cx="10972800" cy="1143000"/>
          </a:xfrm>
        </p:spPr>
        <p:txBody>
          <a:bodyPr/>
          <a:lstStyle/>
          <a:p>
            <a:r>
              <a:rPr lang="fr-FR" altLang="fr-FR" dirty="0" smtClean="0">
                <a:ea typeface="Helvetica" panose="020B0604020202020204" pitchFamily="34" charset="0"/>
              </a:rPr>
              <a:t>La modélisation de l’expérience client </a:t>
            </a:r>
            <a:r>
              <a:rPr lang="fr-FR" altLang="fr-FR" dirty="0" err="1" smtClean="0">
                <a:ea typeface="Helvetica" panose="020B0604020202020204" pitchFamily="34" charset="0"/>
              </a:rPr>
              <a:t>Gamm</a:t>
            </a:r>
            <a:r>
              <a:rPr lang="fr-FR" altLang="fr-FR" dirty="0" smtClean="0">
                <a:ea typeface="Helvetica" panose="020B0604020202020204" pitchFamily="34" charset="0"/>
              </a:rPr>
              <a:t> vert</a:t>
            </a:r>
            <a:r>
              <a:rPr lang="fr-FR" altLang="fr-FR" dirty="0" smtClean="0">
                <a:ea typeface="Helvetica" panose="020B0604020202020204" pitchFamily="34" charset="0"/>
              </a:rPr>
              <a:t/>
            </a:r>
            <a:br>
              <a:rPr lang="fr-FR" altLang="fr-FR" dirty="0" smtClean="0">
                <a:ea typeface="Helvetica" panose="020B0604020202020204" pitchFamily="34" charset="0"/>
              </a:rPr>
            </a:br>
            <a:r>
              <a:rPr lang="fr-FR" altLang="fr-FR" sz="2400" dirty="0" smtClean="0">
                <a:ea typeface="Helvetica" panose="020B0604020202020204" pitchFamily="34" charset="0"/>
              </a:rPr>
              <a:t>Des milliers de verbatim client modélisés sous forme de Parcours</a:t>
            </a:r>
          </a:p>
        </p:txBody>
      </p:sp>
      <p:grpSp>
        <p:nvGrpSpPr>
          <p:cNvPr id="3" name="Groupe 2"/>
          <p:cNvGrpSpPr/>
          <p:nvPr/>
        </p:nvGrpSpPr>
        <p:grpSpPr>
          <a:xfrm>
            <a:off x="243840" y="1586753"/>
            <a:ext cx="11719019" cy="4420609"/>
            <a:chOff x="243840" y="1586753"/>
            <a:chExt cx="11719019" cy="4420609"/>
          </a:xfrm>
        </p:grpSpPr>
        <p:pic>
          <p:nvPicPr>
            <p:cNvPr id="5" name="Image 4"/>
            <p:cNvPicPr>
              <a:picLocks noChangeAspect="1"/>
            </p:cNvPicPr>
            <p:nvPr/>
          </p:nvPicPr>
          <p:blipFill rotWithShape="1">
            <a:blip r:embed="rId2">
              <a:extLst>
                <a:ext uri="{28A0092B-C50C-407E-A947-70E740481C1C}">
                  <a14:useLocalDpi xmlns:a14="http://schemas.microsoft.com/office/drawing/2010/main"/>
                </a:ext>
              </a:extLst>
            </a:blip>
            <a:srcRect t="1945"/>
            <a:stretch/>
          </p:blipFill>
          <p:spPr>
            <a:xfrm>
              <a:off x="243840" y="1586753"/>
              <a:ext cx="11719019" cy="4420609"/>
            </a:xfrm>
            <a:prstGeom prst="rect">
              <a:avLst/>
            </a:prstGeom>
          </p:spPr>
        </p:pic>
        <p:sp>
          <p:nvSpPr>
            <p:cNvPr id="2" name="Rectangle 1"/>
            <p:cNvSpPr/>
            <p:nvPr/>
          </p:nvSpPr>
          <p:spPr>
            <a:xfrm>
              <a:off x="981635" y="1586753"/>
              <a:ext cx="2823883" cy="3496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8" name="Rectangle 7"/>
          <p:cNvSpPr/>
          <p:nvPr/>
        </p:nvSpPr>
        <p:spPr>
          <a:xfrm>
            <a:off x="10920536" y="5657739"/>
            <a:ext cx="951675" cy="3496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71674465"/>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a:extLst>
              <a:ext uri="{28A0092B-C50C-407E-A947-70E740481C1C}">
                <a14:useLocalDpi xmlns:a14="http://schemas.microsoft.com/office/drawing/2010/main"/>
              </a:ext>
            </a:extLst>
          </a:blip>
          <a:srcRect t="9824" b="6148"/>
          <a:stretch/>
        </p:blipFill>
        <p:spPr>
          <a:xfrm>
            <a:off x="539055" y="1270121"/>
            <a:ext cx="10868134" cy="4926666"/>
          </a:xfrm>
          <a:prstGeom prst="rect">
            <a:avLst/>
          </a:prstGeom>
        </p:spPr>
      </p:pic>
      <p:sp>
        <p:nvSpPr>
          <p:cNvPr id="9" name="Rectangle 8"/>
          <p:cNvSpPr/>
          <p:nvPr/>
        </p:nvSpPr>
        <p:spPr bwMode="auto">
          <a:xfrm>
            <a:off x="534758" y="1268761"/>
            <a:ext cx="10833379" cy="1481124"/>
          </a:xfrm>
          <a:prstGeom prst="rect">
            <a:avLst/>
          </a:prstGeom>
          <a:solidFill>
            <a:schemeClr val="bg1">
              <a:alpha val="9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None/>
              <a:tabLst/>
            </a:pPr>
            <a:endParaRPr kumimoji="0" lang="fr-FR" sz="1400" b="0" i="0" u="sng" strike="noStrike" cap="none" normalizeH="0" baseline="0" dirty="0">
              <a:ln>
                <a:noFill/>
              </a:ln>
              <a:solidFill>
                <a:schemeClr val="tx1"/>
              </a:solidFill>
              <a:effectLst/>
              <a:latin typeface="Arial" pitchFamily="-111" charset="0"/>
            </a:endParaRPr>
          </a:p>
        </p:txBody>
      </p:sp>
      <p:sp>
        <p:nvSpPr>
          <p:cNvPr id="7170" name="Titre 3"/>
          <p:cNvSpPr>
            <a:spLocks noGrp="1"/>
          </p:cNvSpPr>
          <p:nvPr>
            <p:ph type="title"/>
          </p:nvPr>
        </p:nvSpPr>
        <p:spPr>
          <a:xfrm>
            <a:off x="609600" y="44450"/>
            <a:ext cx="10972800" cy="1143000"/>
          </a:xfrm>
        </p:spPr>
        <p:txBody>
          <a:bodyPr/>
          <a:lstStyle/>
          <a:p>
            <a:r>
              <a:rPr lang="fr-FR" altLang="fr-FR" dirty="0">
                <a:ea typeface="Helvetica" panose="020B0604020202020204" pitchFamily="34" charset="0"/>
              </a:rPr>
              <a:t>La modélisation de l’expérience client </a:t>
            </a:r>
            <a:r>
              <a:rPr lang="fr-FR" altLang="fr-FR" dirty="0" err="1" smtClean="0">
                <a:ea typeface="Helvetica" panose="020B0604020202020204" pitchFamily="34" charset="0"/>
              </a:rPr>
              <a:t>Gamm</a:t>
            </a:r>
            <a:r>
              <a:rPr lang="fr-FR" altLang="fr-FR" dirty="0" smtClean="0">
                <a:ea typeface="Helvetica" panose="020B0604020202020204" pitchFamily="34" charset="0"/>
              </a:rPr>
              <a:t> vert</a:t>
            </a:r>
            <a:r>
              <a:rPr lang="fr-FR" altLang="fr-FR" dirty="0" smtClean="0">
                <a:ea typeface="Helvetica" panose="020B0604020202020204" pitchFamily="34" charset="0"/>
              </a:rPr>
              <a:t/>
            </a:r>
            <a:br>
              <a:rPr lang="fr-FR" altLang="fr-FR" dirty="0" smtClean="0">
                <a:ea typeface="Helvetica" panose="020B0604020202020204" pitchFamily="34" charset="0"/>
              </a:rPr>
            </a:br>
            <a:r>
              <a:rPr lang="fr-FR" altLang="fr-FR" sz="2400" dirty="0" smtClean="0">
                <a:ea typeface="Helvetica" panose="020B0604020202020204" pitchFamily="34" charset="0"/>
              </a:rPr>
              <a:t>Clés de lecture</a:t>
            </a:r>
          </a:p>
        </p:txBody>
      </p:sp>
      <p:pic>
        <p:nvPicPr>
          <p:cNvPr id="6" name="Image 5" descr="fleches-shutter-beige2.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61343" y="1268760"/>
            <a:ext cx="2514311" cy="2452781"/>
          </a:xfrm>
          <a:prstGeom prst="rect">
            <a:avLst/>
          </a:prstGeom>
        </p:spPr>
      </p:pic>
      <p:sp>
        <p:nvSpPr>
          <p:cNvPr id="7" name="ZoneTexte 6"/>
          <p:cNvSpPr txBox="1"/>
          <p:nvPr/>
        </p:nvSpPr>
        <p:spPr>
          <a:xfrm>
            <a:off x="5477360" y="1614874"/>
            <a:ext cx="2589047" cy="1200329"/>
          </a:xfrm>
          <a:prstGeom prst="rect">
            <a:avLst/>
          </a:prstGeom>
          <a:noFill/>
        </p:spPr>
        <p:txBody>
          <a:bodyPr wrap="square" rtlCol="0">
            <a:spAutoFit/>
          </a:bodyPr>
          <a:lstStyle/>
          <a:p>
            <a:pPr>
              <a:buNone/>
            </a:pPr>
            <a:r>
              <a:rPr lang="fr-FR" sz="1200" u="none" dirty="0">
                <a:solidFill>
                  <a:schemeClr val="tx1">
                    <a:lumMod val="65000"/>
                    <a:lumOff val="35000"/>
                  </a:schemeClr>
                </a:solidFill>
                <a:latin typeface="UnituTBolCon"/>
                <a:cs typeface="UnituTBolCon"/>
              </a:rPr>
              <a:t>Forte occurrence</a:t>
            </a:r>
          </a:p>
          <a:p>
            <a:pPr>
              <a:buNone/>
            </a:pPr>
            <a:r>
              <a:rPr lang="fr-FR" sz="1200" u="none" dirty="0">
                <a:solidFill>
                  <a:schemeClr val="tx1">
                    <a:lumMod val="65000"/>
                    <a:lumOff val="35000"/>
                  </a:schemeClr>
                </a:solidFill>
                <a:latin typeface="UnituTBolCon"/>
                <a:cs typeface="UnituTBolCon"/>
              </a:rPr>
              <a:t>Faible potentiel d’enchantement et de désenchantement</a:t>
            </a:r>
          </a:p>
          <a:p>
            <a:pPr>
              <a:buNone/>
            </a:pPr>
            <a:endParaRPr lang="fr-FR" sz="1200" u="none" dirty="0">
              <a:latin typeface="UnituTBolCon"/>
              <a:cs typeface="UnituTBolCon"/>
            </a:endParaRPr>
          </a:p>
          <a:p>
            <a:pPr>
              <a:buNone/>
            </a:pPr>
            <a:r>
              <a:rPr lang="fr-FR" sz="1200" u="none" dirty="0">
                <a:solidFill>
                  <a:srgbClr val="FF3931"/>
                </a:solidFill>
                <a:latin typeface="UnituTBolCon"/>
                <a:cs typeface="UnituTBolCon"/>
              </a:rPr>
              <a:t>Le chantier à éviter par excellence car trop faible impact sur la satisfaction client</a:t>
            </a:r>
          </a:p>
        </p:txBody>
      </p:sp>
      <p:sp>
        <p:nvSpPr>
          <p:cNvPr id="8" name="ZoneTexte 7"/>
          <p:cNvSpPr txBox="1"/>
          <p:nvPr/>
        </p:nvSpPr>
        <p:spPr>
          <a:xfrm>
            <a:off x="5477367" y="1268761"/>
            <a:ext cx="2438964" cy="338554"/>
          </a:xfrm>
          <a:prstGeom prst="rect">
            <a:avLst/>
          </a:prstGeom>
          <a:noFill/>
        </p:spPr>
        <p:txBody>
          <a:bodyPr wrap="square" rtlCol="0">
            <a:spAutoFit/>
          </a:bodyPr>
          <a:lstStyle/>
          <a:p>
            <a:pPr>
              <a:buNone/>
            </a:pPr>
            <a:r>
              <a:rPr lang="fr-FR" sz="1600" u="none" dirty="0">
                <a:solidFill>
                  <a:schemeClr val="bg1"/>
                </a:solidFill>
                <a:latin typeface="UnituTBolCon"/>
                <a:cs typeface="UnituTBolCon"/>
              </a:rPr>
              <a:t>CHANTIER À ÉVITER</a:t>
            </a:r>
          </a:p>
        </p:txBody>
      </p:sp>
    </p:spTree>
    <p:extLst>
      <p:ext uri="{BB962C8B-B14F-4D97-AF65-F5344CB8AC3E}">
        <p14:creationId xmlns:p14="http://schemas.microsoft.com/office/powerpoint/2010/main" val="3864737900"/>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3"/>
          <p:cNvSpPr>
            <a:spLocks noGrp="1"/>
          </p:cNvSpPr>
          <p:nvPr>
            <p:ph type="title"/>
          </p:nvPr>
        </p:nvSpPr>
        <p:spPr>
          <a:xfrm>
            <a:off x="609600" y="44450"/>
            <a:ext cx="10972800" cy="1143000"/>
          </a:xfrm>
        </p:spPr>
        <p:txBody>
          <a:bodyPr/>
          <a:lstStyle/>
          <a:p>
            <a:r>
              <a:rPr lang="fr-FR" altLang="fr-FR" dirty="0">
                <a:ea typeface="Helvetica" panose="020B0604020202020204" pitchFamily="34" charset="0"/>
              </a:rPr>
              <a:t>La modélisation de l’expérience client </a:t>
            </a:r>
            <a:r>
              <a:rPr lang="fr-FR" altLang="fr-FR" dirty="0" err="1" smtClean="0">
                <a:ea typeface="Helvetica" panose="020B0604020202020204" pitchFamily="34" charset="0"/>
              </a:rPr>
              <a:t>Gamm</a:t>
            </a:r>
            <a:r>
              <a:rPr lang="fr-FR" altLang="fr-FR" dirty="0" smtClean="0">
                <a:ea typeface="Helvetica" panose="020B0604020202020204" pitchFamily="34" charset="0"/>
              </a:rPr>
              <a:t> vert</a:t>
            </a:r>
            <a:r>
              <a:rPr lang="fr-FR" altLang="fr-FR" dirty="0" smtClean="0">
                <a:ea typeface="Helvetica" panose="020B0604020202020204" pitchFamily="34" charset="0"/>
              </a:rPr>
              <a:t/>
            </a:r>
            <a:br>
              <a:rPr lang="fr-FR" altLang="fr-FR" dirty="0" smtClean="0">
                <a:ea typeface="Helvetica" panose="020B0604020202020204" pitchFamily="34" charset="0"/>
              </a:rPr>
            </a:br>
            <a:r>
              <a:rPr lang="fr-FR" altLang="fr-FR" sz="2400" dirty="0" smtClean="0">
                <a:ea typeface="Helvetica" panose="020B0604020202020204" pitchFamily="34" charset="0"/>
              </a:rPr>
              <a:t>Clés de lecture</a:t>
            </a:r>
          </a:p>
        </p:txBody>
      </p:sp>
      <p:pic>
        <p:nvPicPr>
          <p:cNvPr id="12" name="Image 11"/>
          <p:cNvPicPr>
            <a:picLocks noChangeAspect="1"/>
          </p:cNvPicPr>
          <p:nvPr/>
        </p:nvPicPr>
        <p:blipFill rotWithShape="1">
          <a:blip r:embed="rId2">
            <a:extLst>
              <a:ext uri="{28A0092B-C50C-407E-A947-70E740481C1C}">
                <a14:useLocalDpi xmlns:a14="http://schemas.microsoft.com/office/drawing/2010/main"/>
              </a:ext>
            </a:extLst>
          </a:blip>
          <a:srcRect t="9824" b="6148"/>
          <a:stretch/>
        </p:blipFill>
        <p:spPr>
          <a:xfrm>
            <a:off x="539055" y="1270121"/>
            <a:ext cx="10868134" cy="4926666"/>
          </a:xfrm>
          <a:prstGeom prst="rect">
            <a:avLst/>
          </a:prstGeom>
        </p:spPr>
      </p:pic>
      <p:sp>
        <p:nvSpPr>
          <p:cNvPr id="13" name="Rectangle 12"/>
          <p:cNvSpPr/>
          <p:nvPr/>
        </p:nvSpPr>
        <p:spPr bwMode="auto">
          <a:xfrm>
            <a:off x="534758" y="1268760"/>
            <a:ext cx="10833379" cy="1452479"/>
          </a:xfrm>
          <a:prstGeom prst="rect">
            <a:avLst/>
          </a:prstGeom>
          <a:solidFill>
            <a:schemeClr val="bg1">
              <a:alpha val="9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None/>
              <a:tabLst/>
            </a:pPr>
            <a:endParaRPr kumimoji="0" lang="fr-FR" sz="1400" b="0" i="0" u="sng" strike="noStrike" cap="none" normalizeH="0" baseline="0" dirty="0">
              <a:ln>
                <a:noFill/>
              </a:ln>
              <a:solidFill>
                <a:schemeClr val="tx1"/>
              </a:solidFill>
              <a:effectLst/>
              <a:latin typeface="Arial" pitchFamily="-111" charset="0"/>
            </a:endParaRPr>
          </a:p>
        </p:txBody>
      </p:sp>
      <p:pic>
        <p:nvPicPr>
          <p:cNvPr id="14" name="Image 13" descr="fleches-shutter-vert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47282" y="1101272"/>
            <a:ext cx="2228857" cy="1872240"/>
          </a:xfrm>
          <a:prstGeom prst="rect">
            <a:avLst/>
          </a:prstGeom>
        </p:spPr>
      </p:pic>
      <p:sp>
        <p:nvSpPr>
          <p:cNvPr id="15" name="ZoneTexte 14"/>
          <p:cNvSpPr txBox="1"/>
          <p:nvPr/>
        </p:nvSpPr>
        <p:spPr>
          <a:xfrm>
            <a:off x="7763306" y="1461312"/>
            <a:ext cx="2016224" cy="1348061"/>
          </a:xfrm>
          <a:prstGeom prst="rect">
            <a:avLst/>
          </a:prstGeom>
          <a:noFill/>
        </p:spPr>
        <p:txBody>
          <a:bodyPr wrap="square" rtlCol="0">
            <a:spAutoFit/>
          </a:bodyPr>
          <a:lstStyle/>
          <a:p>
            <a:pPr>
              <a:buNone/>
            </a:pPr>
            <a:r>
              <a:rPr lang="fr-FR" sz="1200" u="none" dirty="0">
                <a:solidFill>
                  <a:srgbClr val="595959"/>
                </a:solidFill>
                <a:latin typeface="UnituTBolCon"/>
                <a:cs typeface="UnituTBolCon"/>
              </a:rPr>
              <a:t>Faible occurrence</a:t>
            </a:r>
          </a:p>
          <a:p>
            <a:pPr>
              <a:buNone/>
            </a:pPr>
            <a:r>
              <a:rPr lang="fr-FR" sz="1200" u="none" dirty="0">
                <a:solidFill>
                  <a:srgbClr val="595959"/>
                </a:solidFill>
                <a:latin typeface="UnituTBolCon"/>
                <a:cs typeface="UnituTBolCon"/>
              </a:rPr>
              <a:t>Très fort potentiel d’enchantement</a:t>
            </a:r>
          </a:p>
          <a:p>
            <a:pPr>
              <a:buNone/>
            </a:pPr>
            <a:endParaRPr lang="fr-FR" sz="1200" u="none" dirty="0">
              <a:latin typeface="UnituTBolCon"/>
              <a:cs typeface="UnituTBolCon"/>
            </a:endParaRPr>
          </a:p>
          <a:p>
            <a:pPr>
              <a:buNone/>
            </a:pPr>
            <a:r>
              <a:rPr lang="fr-FR" sz="1200" u="none" dirty="0">
                <a:solidFill>
                  <a:srgbClr val="FF3931"/>
                </a:solidFill>
                <a:latin typeface="UnituTBolCon"/>
                <a:cs typeface="UnituTBolCon"/>
              </a:rPr>
              <a:t>Identification d’une ‘best practice’</a:t>
            </a:r>
          </a:p>
          <a:p>
            <a:pPr>
              <a:buNone/>
            </a:pPr>
            <a:r>
              <a:rPr lang="fr-FR" sz="1200" u="none" dirty="0">
                <a:solidFill>
                  <a:srgbClr val="FF3931"/>
                </a:solidFill>
                <a:latin typeface="UnituTBolCon"/>
                <a:cs typeface="UnituTBolCon"/>
              </a:rPr>
              <a:t>… insuffisamment déployée</a:t>
            </a:r>
          </a:p>
        </p:txBody>
      </p:sp>
      <p:sp>
        <p:nvSpPr>
          <p:cNvPr id="16" name="ZoneTexte 15"/>
          <p:cNvSpPr txBox="1"/>
          <p:nvPr/>
        </p:nvSpPr>
        <p:spPr>
          <a:xfrm>
            <a:off x="7763306" y="1066139"/>
            <a:ext cx="1806392" cy="338554"/>
          </a:xfrm>
          <a:prstGeom prst="rect">
            <a:avLst/>
          </a:prstGeom>
          <a:noFill/>
        </p:spPr>
        <p:txBody>
          <a:bodyPr wrap="none" rtlCol="0">
            <a:spAutoFit/>
          </a:bodyPr>
          <a:lstStyle/>
          <a:p>
            <a:pPr>
              <a:buNone/>
            </a:pPr>
            <a:r>
              <a:rPr lang="fr-FR" sz="1600" u="none" dirty="0">
                <a:solidFill>
                  <a:schemeClr val="bg1"/>
                </a:solidFill>
                <a:latin typeface="UnituTBolCon"/>
                <a:cs typeface="UnituTBolCon"/>
              </a:rPr>
              <a:t>BEST PRACTICE</a:t>
            </a:r>
          </a:p>
        </p:txBody>
      </p:sp>
    </p:spTree>
    <p:extLst>
      <p:ext uri="{BB962C8B-B14F-4D97-AF65-F5344CB8AC3E}">
        <p14:creationId xmlns:p14="http://schemas.microsoft.com/office/powerpoint/2010/main" val="1183038806"/>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3"/>
          <p:cNvSpPr>
            <a:spLocks noGrp="1"/>
          </p:cNvSpPr>
          <p:nvPr>
            <p:ph type="title"/>
          </p:nvPr>
        </p:nvSpPr>
        <p:spPr>
          <a:xfrm>
            <a:off x="609600" y="44450"/>
            <a:ext cx="10972800" cy="1143000"/>
          </a:xfrm>
        </p:spPr>
        <p:txBody>
          <a:bodyPr/>
          <a:lstStyle/>
          <a:p>
            <a:r>
              <a:rPr lang="fr-FR" altLang="fr-FR" dirty="0">
                <a:ea typeface="Helvetica" panose="020B0604020202020204" pitchFamily="34" charset="0"/>
              </a:rPr>
              <a:t>La modélisation de l’expérience client </a:t>
            </a:r>
            <a:r>
              <a:rPr lang="fr-FR" altLang="fr-FR" dirty="0" err="1" smtClean="0">
                <a:ea typeface="Helvetica" panose="020B0604020202020204" pitchFamily="34" charset="0"/>
              </a:rPr>
              <a:t>Gamm</a:t>
            </a:r>
            <a:r>
              <a:rPr lang="fr-FR" altLang="fr-FR" dirty="0" smtClean="0">
                <a:ea typeface="Helvetica" panose="020B0604020202020204" pitchFamily="34" charset="0"/>
              </a:rPr>
              <a:t> vert</a:t>
            </a:r>
            <a:r>
              <a:rPr lang="fr-FR" altLang="fr-FR" dirty="0" smtClean="0">
                <a:ea typeface="Helvetica" panose="020B0604020202020204" pitchFamily="34" charset="0"/>
              </a:rPr>
              <a:t/>
            </a:r>
            <a:br>
              <a:rPr lang="fr-FR" altLang="fr-FR" dirty="0" smtClean="0">
                <a:ea typeface="Helvetica" panose="020B0604020202020204" pitchFamily="34" charset="0"/>
              </a:rPr>
            </a:br>
            <a:r>
              <a:rPr lang="fr-FR" altLang="fr-FR" sz="2400" dirty="0" smtClean="0">
                <a:ea typeface="Helvetica" panose="020B0604020202020204" pitchFamily="34" charset="0"/>
              </a:rPr>
              <a:t>Clés de lecture</a:t>
            </a:r>
          </a:p>
        </p:txBody>
      </p:sp>
      <p:pic>
        <p:nvPicPr>
          <p:cNvPr id="7" name="Image 6"/>
          <p:cNvPicPr>
            <a:picLocks noChangeAspect="1"/>
          </p:cNvPicPr>
          <p:nvPr/>
        </p:nvPicPr>
        <p:blipFill rotWithShape="1">
          <a:blip r:embed="rId2">
            <a:extLst>
              <a:ext uri="{28A0092B-C50C-407E-A947-70E740481C1C}">
                <a14:useLocalDpi xmlns:a14="http://schemas.microsoft.com/office/drawing/2010/main"/>
              </a:ext>
            </a:extLst>
          </a:blip>
          <a:srcRect t="9824" b="6148"/>
          <a:stretch/>
        </p:blipFill>
        <p:spPr>
          <a:xfrm>
            <a:off x="539055" y="1270121"/>
            <a:ext cx="10868134" cy="4926666"/>
          </a:xfrm>
          <a:prstGeom prst="rect">
            <a:avLst/>
          </a:prstGeom>
        </p:spPr>
      </p:pic>
      <p:sp>
        <p:nvSpPr>
          <p:cNvPr id="8" name="Rectangle 7"/>
          <p:cNvSpPr/>
          <p:nvPr/>
        </p:nvSpPr>
        <p:spPr bwMode="auto">
          <a:xfrm>
            <a:off x="534758" y="1268760"/>
            <a:ext cx="10833379" cy="1452479"/>
          </a:xfrm>
          <a:prstGeom prst="rect">
            <a:avLst/>
          </a:prstGeom>
          <a:solidFill>
            <a:schemeClr val="bg1">
              <a:alpha val="9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None/>
              <a:tabLst/>
            </a:pPr>
            <a:endParaRPr kumimoji="0" lang="fr-FR" sz="1400" b="0" i="0" u="sng" strike="noStrike" cap="none" normalizeH="0" baseline="0" dirty="0">
              <a:ln>
                <a:noFill/>
              </a:ln>
              <a:solidFill>
                <a:schemeClr val="tx1"/>
              </a:solidFill>
              <a:effectLst/>
              <a:latin typeface="Arial" pitchFamily="-111" charset="0"/>
            </a:endParaRPr>
          </a:p>
        </p:txBody>
      </p:sp>
      <p:pic>
        <p:nvPicPr>
          <p:cNvPr id="9" name="Image 8" descr="fleches-shutter-red2.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7862" y="1149012"/>
            <a:ext cx="2517963" cy="1669928"/>
          </a:xfrm>
          <a:prstGeom prst="rect">
            <a:avLst/>
          </a:prstGeom>
        </p:spPr>
      </p:pic>
      <p:sp>
        <p:nvSpPr>
          <p:cNvPr id="10" name="ZoneTexte 9"/>
          <p:cNvSpPr txBox="1"/>
          <p:nvPr/>
        </p:nvSpPr>
        <p:spPr>
          <a:xfrm>
            <a:off x="4372984" y="1446592"/>
            <a:ext cx="2376264" cy="1311128"/>
          </a:xfrm>
          <a:prstGeom prst="rect">
            <a:avLst/>
          </a:prstGeom>
          <a:noFill/>
        </p:spPr>
        <p:txBody>
          <a:bodyPr wrap="square" rtlCol="0">
            <a:spAutoFit/>
          </a:bodyPr>
          <a:lstStyle/>
          <a:p>
            <a:pPr>
              <a:buNone/>
            </a:pPr>
            <a:r>
              <a:rPr lang="fr-FR" sz="1200" u="none" dirty="0">
                <a:solidFill>
                  <a:srgbClr val="595959"/>
                </a:solidFill>
                <a:latin typeface="UnituTBolCon"/>
                <a:cs typeface="UnituTBolCon"/>
              </a:rPr>
              <a:t>Forte occurrence</a:t>
            </a:r>
          </a:p>
          <a:p>
            <a:pPr>
              <a:buNone/>
            </a:pPr>
            <a:r>
              <a:rPr lang="fr-FR" sz="1200" u="none" dirty="0">
                <a:solidFill>
                  <a:srgbClr val="595959"/>
                </a:solidFill>
                <a:latin typeface="UnituTBolCon"/>
                <a:cs typeface="UnituTBolCon"/>
              </a:rPr>
              <a:t>Le plus fort potentiel d’enchantement et un risque de désenchantement important</a:t>
            </a:r>
          </a:p>
          <a:p>
            <a:pPr>
              <a:buNone/>
            </a:pPr>
            <a:endParaRPr lang="fr-FR" sz="1200" u="none" dirty="0">
              <a:latin typeface="UnituTBolCon"/>
              <a:cs typeface="UnituTBolCon"/>
            </a:endParaRPr>
          </a:p>
          <a:p>
            <a:pPr>
              <a:buNone/>
            </a:pPr>
            <a:r>
              <a:rPr lang="fr-FR" sz="1200" u="none" dirty="0">
                <a:solidFill>
                  <a:srgbClr val="FF3931"/>
                </a:solidFill>
                <a:latin typeface="UnituTBolCon"/>
                <a:cs typeface="UnituTBolCon"/>
              </a:rPr>
              <a:t>Le chantier prioritaire par excellence car un vrai levier de satisfaction</a:t>
            </a:r>
          </a:p>
        </p:txBody>
      </p:sp>
      <p:sp>
        <p:nvSpPr>
          <p:cNvPr id="11" name="ZoneTexte 10"/>
          <p:cNvSpPr txBox="1"/>
          <p:nvPr/>
        </p:nvSpPr>
        <p:spPr>
          <a:xfrm>
            <a:off x="4372984" y="1113879"/>
            <a:ext cx="2287293" cy="307777"/>
          </a:xfrm>
          <a:prstGeom prst="rect">
            <a:avLst/>
          </a:prstGeom>
          <a:noFill/>
        </p:spPr>
        <p:txBody>
          <a:bodyPr wrap="none" rtlCol="0">
            <a:spAutoFit/>
          </a:bodyPr>
          <a:lstStyle/>
          <a:p>
            <a:pPr>
              <a:buNone/>
            </a:pPr>
            <a:r>
              <a:rPr lang="fr-FR" sz="1400" u="none" dirty="0">
                <a:solidFill>
                  <a:schemeClr val="bg1"/>
                </a:solidFill>
                <a:latin typeface="UnituTBolCon"/>
                <a:cs typeface="UnituTBolCon"/>
              </a:rPr>
              <a:t>CHANTIER PRIORITAIRE</a:t>
            </a:r>
          </a:p>
        </p:txBody>
      </p:sp>
    </p:spTree>
    <p:extLst>
      <p:ext uri="{BB962C8B-B14F-4D97-AF65-F5344CB8AC3E}">
        <p14:creationId xmlns:p14="http://schemas.microsoft.com/office/powerpoint/2010/main" val="3383906480"/>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3"/>
          <p:cNvSpPr>
            <a:spLocks noGrp="1"/>
          </p:cNvSpPr>
          <p:nvPr>
            <p:ph type="title"/>
          </p:nvPr>
        </p:nvSpPr>
        <p:spPr>
          <a:xfrm>
            <a:off x="609600" y="44450"/>
            <a:ext cx="10972800" cy="1143000"/>
          </a:xfrm>
        </p:spPr>
        <p:txBody>
          <a:bodyPr/>
          <a:lstStyle/>
          <a:p>
            <a:r>
              <a:rPr lang="fr-FR" altLang="fr-FR" dirty="0">
                <a:ea typeface="Helvetica" panose="020B0604020202020204" pitchFamily="34" charset="0"/>
              </a:rPr>
              <a:t>La modélisation de l’expérience client </a:t>
            </a:r>
            <a:r>
              <a:rPr lang="fr-FR" altLang="fr-FR" dirty="0" err="1" smtClean="0">
                <a:ea typeface="Helvetica" panose="020B0604020202020204" pitchFamily="34" charset="0"/>
              </a:rPr>
              <a:t>Gamm</a:t>
            </a:r>
            <a:r>
              <a:rPr lang="fr-FR" altLang="fr-FR" dirty="0" smtClean="0">
                <a:ea typeface="Helvetica" panose="020B0604020202020204" pitchFamily="34" charset="0"/>
              </a:rPr>
              <a:t> vert</a:t>
            </a:r>
            <a:r>
              <a:rPr lang="fr-FR" altLang="fr-FR" dirty="0" smtClean="0">
                <a:ea typeface="Helvetica" panose="020B0604020202020204" pitchFamily="34" charset="0"/>
              </a:rPr>
              <a:t/>
            </a:r>
            <a:br>
              <a:rPr lang="fr-FR" altLang="fr-FR" dirty="0" smtClean="0">
                <a:ea typeface="Helvetica" panose="020B0604020202020204" pitchFamily="34" charset="0"/>
              </a:rPr>
            </a:br>
            <a:r>
              <a:rPr lang="fr-FR" altLang="fr-FR" sz="2400" dirty="0" smtClean="0">
                <a:ea typeface="Helvetica" panose="020B0604020202020204" pitchFamily="34" charset="0"/>
              </a:rPr>
              <a:t>Clés de lecture</a:t>
            </a:r>
          </a:p>
        </p:txBody>
      </p:sp>
      <p:pic>
        <p:nvPicPr>
          <p:cNvPr id="7" name="Image 6"/>
          <p:cNvPicPr>
            <a:picLocks noChangeAspect="1"/>
          </p:cNvPicPr>
          <p:nvPr/>
        </p:nvPicPr>
        <p:blipFill rotWithShape="1">
          <a:blip r:embed="rId2">
            <a:extLst>
              <a:ext uri="{28A0092B-C50C-407E-A947-70E740481C1C}">
                <a14:useLocalDpi xmlns:a14="http://schemas.microsoft.com/office/drawing/2010/main"/>
              </a:ext>
            </a:extLst>
          </a:blip>
          <a:srcRect t="9824" b="6148"/>
          <a:stretch/>
        </p:blipFill>
        <p:spPr>
          <a:xfrm>
            <a:off x="539055" y="1270121"/>
            <a:ext cx="10868134" cy="4926666"/>
          </a:xfrm>
          <a:prstGeom prst="rect">
            <a:avLst/>
          </a:prstGeom>
        </p:spPr>
      </p:pic>
      <p:sp>
        <p:nvSpPr>
          <p:cNvPr id="8" name="Rectangle 7"/>
          <p:cNvSpPr/>
          <p:nvPr/>
        </p:nvSpPr>
        <p:spPr bwMode="auto">
          <a:xfrm>
            <a:off x="534758" y="1268761"/>
            <a:ext cx="10833379" cy="1471576"/>
          </a:xfrm>
          <a:prstGeom prst="rect">
            <a:avLst/>
          </a:prstGeom>
          <a:solidFill>
            <a:schemeClr val="bg1">
              <a:alpha val="9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None/>
              <a:tabLst/>
            </a:pPr>
            <a:endParaRPr kumimoji="0" lang="fr-FR" sz="1400" b="0" i="0" u="sng" strike="noStrike" cap="none" normalizeH="0" baseline="0" dirty="0">
              <a:ln>
                <a:noFill/>
              </a:ln>
              <a:solidFill>
                <a:schemeClr val="tx1"/>
              </a:solidFill>
              <a:effectLst/>
              <a:latin typeface="Arial" pitchFamily="-111" charset="0"/>
            </a:endParaRPr>
          </a:p>
        </p:txBody>
      </p:sp>
      <p:pic>
        <p:nvPicPr>
          <p:cNvPr id="9" name="Image 8" descr="fleches-shutter-orange2.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7119" y="1154184"/>
            <a:ext cx="3036967" cy="2846840"/>
          </a:xfrm>
          <a:prstGeom prst="rect">
            <a:avLst/>
          </a:prstGeom>
        </p:spPr>
      </p:pic>
      <p:sp>
        <p:nvSpPr>
          <p:cNvPr id="10" name="ZoneTexte 9"/>
          <p:cNvSpPr txBox="1"/>
          <p:nvPr/>
        </p:nvSpPr>
        <p:spPr>
          <a:xfrm>
            <a:off x="6913143" y="1514224"/>
            <a:ext cx="2232248" cy="1495794"/>
          </a:xfrm>
          <a:prstGeom prst="rect">
            <a:avLst/>
          </a:prstGeom>
          <a:noFill/>
        </p:spPr>
        <p:txBody>
          <a:bodyPr wrap="square" rtlCol="0">
            <a:spAutoFit/>
          </a:bodyPr>
          <a:lstStyle/>
          <a:p>
            <a:pPr>
              <a:buNone/>
            </a:pPr>
            <a:r>
              <a:rPr lang="fr-FR" sz="1200" u="none" dirty="0">
                <a:solidFill>
                  <a:srgbClr val="595959"/>
                </a:solidFill>
                <a:latin typeface="UnituTBolCon"/>
                <a:cs typeface="UnituTBolCon"/>
              </a:rPr>
              <a:t>Faible occurrence</a:t>
            </a:r>
          </a:p>
          <a:p>
            <a:pPr>
              <a:buNone/>
            </a:pPr>
            <a:r>
              <a:rPr lang="fr-FR" sz="1200" u="none" dirty="0">
                <a:solidFill>
                  <a:srgbClr val="595959"/>
                </a:solidFill>
                <a:latin typeface="UnituTBolCon"/>
                <a:cs typeface="UnituTBolCon"/>
              </a:rPr>
              <a:t>Très fort potentiel de désenchantement</a:t>
            </a:r>
          </a:p>
          <a:p>
            <a:pPr>
              <a:buNone/>
            </a:pPr>
            <a:endParaRPr lang="fr-FR" sz="1200" u="none" dirty="0">
              <a:solidFill>
                <a:srgbClr val="595959"/>
              </a:solidFill>
              <a:latin typeface="UnituTBolCon"/>
              <a:cs typeface="UnituTBolCon"/>
            </a:endParaRPr>
          </a:p>
          <a:p>
            <a:pPr>
              <a:buNone/>
            </a:pPr>
            <a:r>
              <a:rPr lang="fr-FR" sz="1200" u="none" dirty="0">
                <a:solidFill>
                  <a:srgbClr val="FF3931"/>
                </a:solidFill>
                <a:latin typeface="UnituTBolCon"/>
                <a:cs typeface="UnituTBolCon"/>
              </a:rPr>
              <a:t>Le signal faible d’insatisfaction à surveiller ou à régler sur le champ pour éviter sa propagation</a:t>
            </a:r>
          </a:p>
        </p:txBody>
      </p:sp>
      <p:sp>
        <p:nvSpPr>
          <p:cNvPr id="11" name="ZoneTexte 10"/>
          <p:cNvSpPr txBox="1"/>
          <p:nvPr/>
        </p:nvSpPr>
        <p:spPr>
          <a:xfrm>
            <a:off x="6913143" y="1132498"/>
            <a:ext cx="1495409" cy="307777"/>
          </a:xfrm>
          <a:prstGeom prst="rect">
            <a:avLst/>
          </a:prstGeom>
          <a:noFill/>
        </p:spPr>
        <p:txBody>
          <a:bodyPr wrap="none" rtlCol="0">
            <a:spAutoFit/>
          </a:bodyPr>
          <a:lstStyle/>
          <a:p>
            <a:pPr>
              <a:buNone/>
            </a:pPr>
            <a:r>
              <a:rPr lang="fr-FR" sz="1400" u="none" dirty="0">
                <a:solidFill>
                  <a:schemeClr val="bg1"/>
                </a:solidFill>
                <a:latin typeface="UnituTBolCon"/>
                <a:cs typeface="UnituTBolCon"/>
              </a:rPr>
              <a:t>SIGNAL FAIBLE</a:t>
            </a:r>
          </a:p>
        </p:txBody>
      </p:sp>
    </p:spTree>
    <p:extLst>
      <p:ext uri="{BB962C8B-B14F-4D97-AF65-F5344CB8AC3E}">
        <p14:creationId xmlns:p14="http://schemas.microsoft.com/office/powerpoint/2010/main" val="1435758519"/>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re 1"/>
          <p:cNvSpPr>
            <a:spLocks noGrp="1"/>
          </p:cNvSpPr>
          <p:nvPr>
            <p:ph type="ctrTitle"/>
          </p:nvPr>
        </p:nvSpPr>
        <p:spPr>
          <a:xfrm>
            <a:off x="914400" y="2130425"/>
            <a:ext cx="10363200" cy="1470025"/>
          </a:xfrm>
        </p:spPr>
        <p:txBody>
          <a:bodyPr/>
          <a:lstStyle/>
          <a:p>
            <a:r>
              <a:rPr lang="fr-FR" altLang="fr-FR" dirty="0" smtClean="0">
                <a:ea typeface="Helvetica" panose="020B0604020202020204" pitchFamily="34" charset="0"/>
              </a:rPr>
              <a:t>Principe de collaboration </a:t>
            </a:r>
            <a:r>
              <a:rPr lang="fr-FR" altLang="fr-FR" dirty="0" smtClean="0">
                <a:ea typeface="Helvetica" panose="020B0604020202020204" pitchFamily="34" charset="0"/>
              </a:rPr>
              <a:t/>
            </a:r>
            <a:br>
              <a:rPr lang="fr-FR" altLang="fr-FR" dirty="0" smtClean="0">
                <a:ea typeface="Helvetica" panose="020B0604020202020204" pitchFamily="34" charset="0"/>
              </a:rPr>
            </a:br>
            <a:r>
              <a:rPr lang="fr-FR" altLang="fr-FR" dirty="0" smtClean="0">
                <a:ea typeface="Helvetica" panose="020B0604020202020204" pitchFamily="34" charset="0"/>
              </a:rPr>
              <a:t>avec </a:t>
            </a:r>
            <a:r>
              <a:rPr lang="fr-FR" altLang="fr-FR" dirty="0" err="1" smtClean="0">
                <a:ea typeface="Helvetica" panose="020B0604020202020204" pitchFamily="34" charset="0"/>
              </a:rPr>
              <a:t>Gamm</a:t>
            </a:r>
            <a:r>
              <a:rPr lang="fr-FR" altLang="fr-FR" dirty="0" smtClean="0">
                <a:ea typeface="Helvetica" panose="020B0604020202020204" pitchFamily="34" charset="0"/>
              </a:rPr>
              <a:t> vert</a:t>
            </a:r>
            <a:endParaRPr lang="fr-FR" altLang="fr-FR" dirty="0" smtClean="0">
              <a:ea typeface="Helvetica" panose="020B0604020202020204" pitchFamily="34" charset="0"/>
            </a:endParaRPr>
          </a:p>
        </p:txBody>
      </p:sp>
      <p:sp>
        <p:nvSpPr>
          <p:cNvPr id="125955" name="Sous-titre 2"/>
          <p:cNvSpPr>
            <a:spLocks noGrp="1"/>
          </p:cNvSpPr>
          <p:nvPr>
            <p:ph type="subTitle" idx="1"/>
          </p:nvPr>
        </p:nvSpPr>
        <p:spPr/>
        <p:txBody>
          <a:bodyPr/>
          <a:lstStyle/>
          <a:p>
            <a:r>
              <a:rPr lang="fr-FR" altLang="fr-FR" b="1" smtClean="0">
                <a:solidFill>
                  <a:schemeClr val="tx1"/>
                </a:solidFill>
                <a:ea typeface="Helvetica" panose="020B0604020202020204" pitchFamily="34" charset="0"/>
              </a:rPr>
              <a:t>Assurer </a:t>
            </a:r>
            <a:r>
              <a:rPr lang="fr-FR" altLang="fr-FR" smtClean="0">
                <a:solidFill>
                  <a:schemeClr val="tx1"/>
                </a:solidFill>
                <a:ea typeface="Helvetica" panose="020B0604020202020204" pitchFamily="34" charset="0"/>
              </a:rPr>
              <a:t>la qualité de la relation par le professionnalisme, l’expérience, la créativité et la disponibilité des équipes dédiées</a:t>
            </a:r>
          </a:p>
          <a:p>
            <a:endParaRPr lang="fr-FR" altLang="fr-FR" smtClean="0">
              <a:solidFill>
                <a:schemeClr val="tx1"/>
              </a:solidFill>
              <a:ea typeface="Helvetica" panose="020B0604020202020204" pitchFamily="34" charset="0"/>
            </a:endParaRP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re 1"/>
          <p:cNvSpPr>
            <a:spLocks noGrp="1"/>
          </p:cNvSpPr>
          <p:nvPr>
            <p:ph type="title"/>
          </p:nvPr>
        </p:nvSpPr>
        <p:spPr>
          <a:xfrm>
            <a:off x="119336" y="44450"/>
            <a:ext cx="10972800" cy="1143000"/>
          </a:xfrm>
        </p:spPr>
        <p:txBody>
          <a:bodyPr/>
          <a:lstStyle/>
          <a:p>
            <a:r>
              <a:rPr lang="fr-FR" altLang="fr-FR" dirty="0" smtClean="0">
                <a:ea typeface="Helvetica" panose="020B0604020202020204" pitchFamily="34" charset="0"/>
              </a:rPr>
              <a:t>Une équipe LNB </a:t>
            </a:r>
            <a:r>
              <a:rPr lang="fr-FR" altLang="fr-FR" dirty="0" err="1" smtClean="0">
                <a:ea typeface="Helvetica" panose="020B0604020202020204" pitchFamily="34" charset="0"/>
              </a:rPr>
              <a:t>Gamm</a:t>
            </a:r>
            <a:r>
              <a:rPr lang="fr-FR" altLang="fr-FR" dirty="0" smtClean="0">
                <a:ea typeface="Helvetica" panose="020B0604020202020204" pitchFamily="34" charset="0"/>
              </a:rPr>
              <a:t> vert dédiée</a:t>
            </a:r>
            <a:endParaRPr lang="fr-FR" altLang="fr-FR" sz="1800" dirty="0" smtClean="0">
              <a:ea typeface="Helvetica" panose="020B0604020202020204" pitchFamily="34" charset="0"/>
            </a:endParaRPr>
          </a:p>
        </p:txBody>
      </p:sp>
      <p:sp>
        <p:nvSpPr>
          <p:cNvPr id="3" name="Bouée 2"/>
          <p:cNvSpPr/>
          <p:nvPr/>
        </p:nvSpPr>
        <p:spPr>
          <a:xfrm>
            <a:off x="4191236" y="2058400"/>
            <a:ext cx="3672408" cy="3771205"/>
          </a:xfrm>
          <a:prstGeom prst="donut">
            <a:avLst>
              <a:gd name="adj" fmla="val 5223"/>
            </a:avLst>
          </a:prstGeom>
          <a:solidFill>
            <a:schemeClr val="bg1">
              <a:lumMod val="65000"/>
            </a:schemeClr>
          </a:solidFill>
          <a:ln>
            <a:noFill/>
          </a:ln>
          <a:effectLst>
            <a:outerShdw blurRad="203200" dist="76200" dir="7980000" sx="103000" sy="103000" algn="ctr" rotWithShape="0">
              <a:schemeClr val="tx1">
                <a:lumMod val="50000"/>
                <a:lumOff val="50000"/>
                <a:alpha val="47000"/>
              </a:scheme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schemeClr val="tx1"/>
              </a:solidFill>
            </a:endParaRPr>
          </a:p>
        </p:txBody>
      </p:sp>
      <p:sp>
        <p:nvSpPr>
          <p:cNvPr id="19459" name="AutoShape 19"/>
          <p:cNvSpPr>
            <a:spLocks noChangeArrowheads="1"/>
          </p:cNvSpPr>
          <p:nvPr/>
        </p:nvSpPr>
        <p:spPr bwMode="auto">
          <a:xfrm>
            <a:off x="4511824" y="1484784"/>
            <a:ext cx="3207804" cy="549275"/>
          </a:xfrm>
          <a:prstGeom prst="roundRect">
            <a:avLst>
              <a:gd name="adj" fmla="val 16667"/>
            </a:avLst>
          </a:prstGeom>
          <a:solidFill>
            <a:schemeClr val="bg1"/>
          </a:solidFill>
          <a:ln w="9525">
            <a:noFill/>
            <a:round/>
            <a:headEnd/>
            <a:tailEnd/>
          </a:ln>
          <a:effectLst>
            <a:outerShdw blurRad="203200" dist="76200" dir="7980000" sx="103000" sy="103000" algn="ctr" rotWithShape="0">
              <a:schemeClr val="tx1">
                <a:lumMod val="50000"/>
                <a:lumOff val="50000"/>
                <a:alpha val="47000"/>
              </a:schemeClr>
            </a:outerShdw>
          </a:effectLst>
          <a:scene3d>
            <a:camera prst="orthographicFront">
              <a:rot lat="0" lon="0" rev="0"/>
            </a:camera>
            <a:lightRig rig="contrasting" dir="t">
              <a:rot lat="0" lon="0" rev="1500000"/>
            </a:lightRig>
          </a:scene3d>
          <a:sp3d prstMaterial="metal">
            <a:bevelT w="88900" h="88900"/>
          </a:sp3d>
        </p:spPr>
        <p:txBody>
          <a:bodyPr wrap="none" anchor="ctr"/>
          <a:lstStyle/>
          <a:p>
            <a:pPr>
              <a:lnSpc>
                <a:spcPct val="50000"/>
              </a:lnSpc>
              <a:spcBef>
                <a:spcPct val="50000"/>
              </a:spcBef>
              <a:defRPr/>
            </a:pPr>
            <a:r>
              <a:rPr lang="fr-FR" sz="1400" dirty="0">
                <a:latin typeface="Calibri" charset="0"/>
                <a:cs typeface="Arial" charset="0"/>
              </a:rPr>
              <a:t>Stéphane DUVERGER-NEDELLEC</a:t>
            </a:r>
          </a:p>
          <a:p>
            <a:pPr>
              <a:lnSpc>
                <a:spcPct val="50000"/>
              </a:lnSpc>
              <a:spcBef>
                <a:spcPct val="50000"/>
              </a:spcBef>
              <a:defRPr/>
            </a:pPr>
            <a:r>
              <a:rPr lang="fr-FR" sz="1400" i="1" dirty="0">
                <a:latin typeface="Calibri" charset="0"/>
                <a:cs typeface="Arial" charset="0"/>
              </a:rPr>
              <a:t>Pilote </a:t>
            </a:r>
            <a:r>
              <a:rPr lang="fr-FR" sz="1400" i="1" dirty="0" err="1" smtClean="0">
                <a:latin typeface="Calibri" charset="0"/>
                <a:cs typeface="Arial" charset="0"/>
              </a:rPr>
              <a:t>Gamm</a:t>
            </a:r>
            <a:r>
              <a:rPr lang="fr-FR" sz="1400" i="1" dirty="0" smtClean="0">
                <a:latin typeface="Calibri" charset="0"/>
                <a:cs typeface="Arial" charset="0"/>
              </a:rPr>
              <a:t> vert</a:t>
            </a:r>
            <a:endParaRPr lang="fr-FR" sz="2000" dirty="0">
              <a:latin typeface="Times" pitchFamily="18" charset="0"/>
              <a:cs typeface="Arial" charset="0"/>
            </a:endParaRPr>
          </a:p>
        </p:txBody>
      </p:sp>
      <p:sp>
        <p:nvSpPr>
          <p:cNvPr id="19460" name="AutoShape 20"/>
          <p:cNvSpPr>
            <a:spLocks noChangeArrowheads="1"/>
          </p:cNvSpPr>
          <p:nvPr/>
        </p:nvSpPr>
        <p:spPr bwMode="auto">
          <a:xfrm>
            <a:off x="1723255" y="2618306"/>
            <a:ext cx="2743200" cy="547688"/>
          </a:xfrm>
          <a:prstGeom prst="roundRect">
            <a:avLst>
              <a:gd name="adj" fmla="val 16667"/>
            </a:avLst>
          </a:prstGeom>
          <a:solidFill>
            <a:schemeClr val="bg1"/>
          </a:solidFill>
          <a:ln w="9525">
            <a:noFill/>
            <a:round/>
            <a:headEnd/>
            <a:tailEnd/>
          </a:ln>
          <a:effectLst>
            <a:outerShdw blurRad="203200" dist="76200" dir="7980000" sx="103000" sy="103000" algn="ctr" rotWithShape="0">
              <a:schemeClr val="tx1">
                <a:lumMod val="50000"/>
                <a:lumOff val="50000"/>
                <a:alpha val="47000"/>
              </a:schemeClr>
            </a:outerShdw>
          </a:effectLst>
          <a:scene3d>
            <a:camera prst="orthographicFront">
              <a:rot lat="0" lon="0" rev="0"/>
            </a:camera>
            <a:lightRig rig="contrasting" dir="t">
              <a:rot lat="0" lon="0" rev="1500000"/>
            </a:lightRig>
          </a:scene3d>
          <a:sp3d prstMaterial="metal">
            <a:bevelT w="88900" h="88900"/>
          </a:sp3d>
        </p:spPr>
        <p:txBody>
          <a:bodyPr wrap="none" anchor="ctr"/>
          <a:lstStyle/>
          <a:p>
            <a:pPr>
              <a:lnSpc>
                <a:spcPct val="50000"/>
              </a:lnSpc>
              <a:spcBef>
                <a:spcPct val="50000"/>
              </a:spcBef>
              <a:defRPr/>
            </a:pPr>
            <a:r>
              <a:rPr lang="fr-FR" sz="1400">
                <a:latin typeface="Calibri" charset="0"/>
                <a:cs typeface="Arial" charset="0"/>
              </a:rPr>
              <a:t>Renaud DEGON</a:t>
            </a:r>
          </a:p>
          <a:p>
            <a:pPr>
              <a:lnSpc>
                <a:spcPct val="50000"/>
              </a:lnSpc>
              <a:spcBef>
                <a:spcPct val="50000"/>
              </a:spcBef>
              <a:defRPr/>
            </a:pPr>
            <a:r>
              <a:rPr lang="fr-FR" sz="1400" i="1">
                <a:latin typeface="Calibri" charset="0"/>
                <a:cs typeface="Arial" charset="0"/>
              </a:rPr>
              <a:t>Directeur Planning Stratégique</a:t>
            </a:r>
          </a:p>
        </p:txBody>
      </p:sp>
      <p:sp>
        <p:nvSpPr>
          <p:cNvPr id="19461" name="AutoShape 40"/>
          <p:cNvSpPr>
            <a:spLocks noChangeArrowheads="1"/>
          </p:cNvSpPr>
          <p:nvPr/>
        </p:nvSpPr>
        <p:spPr bwMode="auto">
          <a:xfrm>
            <a:off x="7601272" y="2648123"/>
            <a:ext cx="2743200" cy="547687"/>
          </a:xfrm>
          <a:prstGeom prst="roundRect">
            <a:avLst>
              <a:gd name="adj" fmla="val 16667"/>
            </a:avLst>
          </a:prstGeom>
          <a:solidFill>
            <a:schemeClr val="bg1"/>
          </a:solidFill>
          <a:ln w="9525">
            <a:noFill/>
            <a:round/>
            <a:headEnd/>
            <a:tailEnd/>
          </a:ln>
          <a:effectLst>
            <a:outerShdw blurRad="203200" dist="76200" dir="7980000" sx="103000" sy="103000" algn="ctr" rotWithShape="0">
              <a:schemeClr val="tx1">
                <a:lumMod val="50000"/>
                <a:lumOff val="50000"/>
                <a:alpha val="47000"/>
              </a:schemeClr>
            </a:outerShdw>
          </a:effectLst>
          <a:scene3d>
            <a:camera prst="orthographicFront">
              <a:rot lat="0" lon="0" rev="0"/>
            </a:camera>
            <a:lightRig rig="contrasting" dir="t">
              <a:rot lat="0" lon="0" rev="1500000"/>
            </a:lightRig>
          </a:scene3d>
          <a:sp3d prstMaterial="metal">
            <a:bevelT w="88900" h="88900"/>
          </a:sp3d>
        </p:spPr>
        <p:txBody>
          <a:bodyPr wrap="none" anchor="ctr"/>
          <a:lstStyle/>
          <a:p>
            <a:pPr>
              <a:lnSpc>
                <a:spcPct val="50000"/>
              </a:lnSpc>
              <a:spcBef>
                <a:spcPct val="50000"/>
              </a:spcBef>
              <a:defRPr/>
            </a:pPr>
            <a:r>
              <a:rPr lang="fr-FR" sz="1400" dirty="0">
                <a:latin typeface="Calibri" charset="0"/>
                <a:cs typeface="Arial" charset="0"/>
              </a:rPr>
              <a:t>Antoine JUBERT</a:t>
            </a:r>
          </a:p>
          <a:p>
            <a:pPr>
              <a:lnSpc>
                <a:spcPct val="50000"/>
              </a:lnSpc>
              <a:spcBef>
                <a:spcPct val="50000"/>
              </a:spcBef>
              <a:defRPr/>
            </a:pPr>
            <a:r>
              <a:rPr lang="fr-FR" sz="1400" i="1" dirty="0">
                <a:latin typeface="Calibri" charset="0"/>
                <a:cs typeface="Arial" charset="0"/>
              </a:rPr>
              <a:t>Coordinateur Marketing Com</a:t>
            </a:r>
            <a:endParaRPr lang="fr-FR" sz="2000" dirty="0">
              <a:latin typeface="Times" pitchFamily="18" charset="0"/>
              <a:cs typeface="Arial" charset="0"/>
            </a:endParaRPr>
          </a:p>
        </p:txBody>
      </p:sp>
      <p:sp>
        <p:nvSpPr>
          <p:cNvPr id="9" name="AutoShape 40"/>
          <p:cNvSpPr>
            <a:spLocks noChangeArrowheads="1"/>
          </p:cNvSpPr>
          <p:nvPr/>
        </p:nvSpPr>
        <p:spPr bwMode="auto">
          <a:xfrm>
            <a:off x="1600520" y="3903804"/>
            <a:ext cx="2743200" cy="547688"/>
          </a:xfrm>
          <a:prstGeom prst="roundRect">
            <a:avLst>
              <a:gd name="adj" fmla="val 16667"/>
            </a:avLst>
          </a:prstGeom>
          <a:solidFill>
            <a:schemeClr val="bg1"/>
          </a:solidFill>
          <a:ln w="9525">
            <a:noFill/>
            <a:round/>
            <a:headEnd/>
            <a:tailEnd/>
          </a:ln>
          <a:effectLst>
            <a:outerShdw blurRad="203200" dist="76200" dir="7980000" sx="103000" sy="103000" algn="ctr" rotWithShape="0">
              <a:schemeClr val="tx1">
                <a:lumMod val="50000"/>
                <a:lumOff val="50000"/>
                <a:alpha val="47000"/>
              </a:schemeClr>
            </a:outerShdw>
          </a:effectLst>
          <a:scene3d>
            <a:camera prst="orthographicFront">
              <a:rot lat="0" lon="0" rev="0"/>
            </a:camera>
            <a:lightRig rig="contrasting" dir="t">
              <a:rot lat="0" lon="0" rev="1500000"/>
            </a:lightRig>
          </a:scene3d>
          <a:sp3d prstMaterial="metal">
            <a:bevelT w="88900" h="88900"/>
          </a:sp3d>
        </p:spPr>
        <p:txBody>
          <a:bodyPr wrap="none" anchor="ctr"/>
          <a:lstStyle/>
          <a:p>
            <a:pPr>
              <a:lnSpc>
                <a:spcPct val="50000"/>
              </a:lnSpc>
              <a:spcBef>
                <a:spcPct val="50000"/>
              </a:spcBef>
              <a:defRPr/>
            </a:pPr>
            <a:r>
              <a:rPr lang="fr-FR" sz="1400" smtClean="0">
                <a:latin typeface="Calibri" charset="0"/>
                <a:cs typeface="Arial" charset="0"/>
              </a:rPr>
              <a:t>Amélie LAHEUERTE</a:t>
            </a:r>
            <a:endParaRPr lang="fr-FR" sz="1400" dirty="0">
              <a:latin typeface="Calibri" charset="0"/>
              <a:cs typeface="Arial" charset="0"/>
            </a:endParaRPr>
          </a:p>
          <a:p>
            <a:pPr>
              <a:lnSpc>
                <a:spcPct val="50000"/>
              </a:lnSpc>
              <a:spcBef>
                <a:spcPct val="50000"/>
              </a:spcBef>
              <a:defRPr/>
            </a:pPr>
            <a:r>
              <a:rPr lang="fr-FR" sz="1400" i="1" dirty="0">
                <a:latin typeface="Calibri" charset="0"/>
                <a:cs typeface="Arial" charset="0"/>
              </a:rPr>
              <a:t>Manager Projets Digitaux</a:t>
            </a:r>
          </a:p>
        </p:txBody>
      </p:sp>
      <p:pic>
        <p:nvPicPr>
          <p:cNvPr id="19467" name="Picture 11" descr="C:\Users\Antoine Jubert\Downloads\1360177005_couple.png"/>
          <p:cNvPicPr>
            <a:picLocks noChangeAspect="1" noChangeArrowheads="1"/>
          </p:cNvPicPr>
          <p:nvPr/>
        </p:nvPicPr>
        <p:blipFill rotWithShape="1">
          <a:blip r:embed="rId3" cstate="screen">
            <a:grayscl/>
            <a:extLst>
              <a:ext uri="{28A0092B-C50C-407E-A947-70E740481C1C}">
                <a14:useLocalDpi xmlns:a14="http://schemas.microsoft.com/office/drawing/2010/main"/>
              </a:ext>
            </a:extLst>
          </a:blip>
          <a:srcRect/>
          <a:stretch/>
        </p:blipFill>
        <p:spPr bwMode="auto">
          <a:xfrm>
            <a:off x="9612313" y="385763"/>
            <a:ext cx="808037" cy="69532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9466" name="Picture 10" descr="C:\Users\Antoine Jubert\Downloads\1360176899_Login Manager.png"/>
          <p:cNvPicPr>
            <a:picLocks noChangeAspect="1" noChangeArrowheads="1"/>
          </p:cNvPicPr>
          <p:nvPr/>
        </p:nvPicPr>
        <p:blipFill>
          <a:blip r:embed="rId4">
            <a:grayscl/>
          </a:blip>
          <a:srcRect/>
          <a:stretch>
            <a:fillRect/>
          </a:stretch>
        </p:blipFill>
        <p:spPr bwMode="auto">
          <a:xfrm>
            <a:off x="8975725" y="333375"/>
            <a:ext cx="885825" cy="88423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AutoShape 40"/>
          <p:cNvSpPr>
            <a:spLocks noChangeArrowheads="1"/>
          </p:cNvSpPr>
          <p:nvPr/>
        </p:nvSpPr>
        <p:spPr bwMode="auto">
          <a:xfrm>
            <a:off x="4655840" y="5867616"/>
            <a:ext cx="2743200" cy="378056"/>
          </a:xfrm>
          <a:prstGeom prst="roundRect">
            <a:avLst>
              <a:gd name="adj" fmla="val 16667"/>
            </a:avLst>
          </a:prstGeom>
          <a:solidFill>
            <a:schemeClr val="bg1"/>
          </a:solidFill>
          <a:ln w="9525">
            <a:noFill/>
            <a:round/>
            <a:headEnd/>
            <a:tailEnd/>
          </a:ln>
          <a:effectLst>
            <a:outerShdw blurRad="203200" dist="76200" dir="7980000" sx="103000" sy="103000" algn="ctr" rotWithShape="0">
              <a:schemeClr val="tx1">
                <a:lumMod val="50000"/>
                <a:lumOff val="50000"/>
                <a:alpha val="47000"/>
              </a:schemeClr>
            </a:outerShdw>
          </a:effectLst>
          <a:scene3d>
            <a:camera prst="orthographicFront">
              <a:rot lat="0" lon="0" rev="0"/>
            </a:camera>
            <a:lightRig rig="contrasting" dir="t">
              <a:rot lat="0" lon="0" rev="1500000"/>
            </a:lightRig>
          </a:scene3d>
          <a:sp3d prstMaterial="metal">
            <a:bevelT w="88900" h="88900"/>
          </a:sp3d>
        </p:spPr>
        <p:txBody>
          <a:bodyPr wrap="none" anchor="ctr"/>
          <a:lstStyle/>
          <a:p>
            <a:pPr>
              <a:lnSpc>
                <a:spcPct val="50000"/>
              </a:lnSpc>
              <a:spcBef>
                <a:spcPct val="50000"/>
              </a:spcBef>
              <a:defRPr/>
            </a:pPr>
            <a:r>
              <a:rPr lang="fr-FR" sz="1400" dirty="0">
                <a:latin typeface="Calibri" charset="0"/>
                <a:cs typeface="Arial" charset="0"/>
              </a:rPr>
              <a:t>Pôle CREATION</a:t>
            </a:r>
            <a:endParaRPr lang="fr-FR" sz="1400" i="1" dirty="0">
              <a:latin typeface="Calibri" charset="0"/>
              <a:cs typeface="Arial" charset="0"/>
            </a:endParaRPr>
          </a:p>
        </p:txBody>
      </p:sp>
      <p:sp>
        <p:nvSpPr>
          <p:cNvPr id="19" name="AutoShape 40"/>
          <p:cNvSpPr>
            <a:spLocks noChangeArrowheads="1"/>
          </p:cNvSpPr>
          <p:nvPr/>
        </p:nvSpPr>
        <p:spPr bwMode="auto">
          <a:xfrm>
            <a:off x="7747618" y="3969356"/>
            <a:ext cx="2743200" cy="547688"/>
          </a:xfrm>
          <a:prstGeom prst="roundRect">
            <a:avLst>
              <a:gd name="adj" fmla="val 16667"/>
            </a:avLst>
          </a:prstGeom>
          <a:solidFill>
            <a:schemeClr val="bg1"/>
          </a:solidFill>
          <a:ln w="9525">
            <a:noFill/>
            <a:round/>
            <a:headEnd/>
            <a:tailEnd/>
          </a:ln>
          <a:effectLst>
            <a:outerShdw blurRad="203200" dist="76200" dir="7980000" sx="103000" sy="103000" algn="ctr" rotWithShape="0">
              <a:schemeClr val="tx1">
                <a:lumMod val="50000"/>
                <a:lumOff val="50000"/>
                <a:alpha val="47000"/>
              </a:schemeClr>
            </a:outerShdw>
          </a:effectLst>
          <a:scene3d>
            <a:camera prst="orthographicFront">
              <a:rot lat="0" lon="0" rev="0"/>
            </a:camera>
            <a:lightRig rig="contrasting" dir="t">
              <a:rot lat="0" lon="0" rev="1500000"/>
            </a:lightRig>
          </a:scene3d>
          <a:sp3d prstMaterial="metal">
            <a:bevelT w="88900" h="88900"/>
          </a:sp3d>
        </p:spPr>
        <p:txBody>
          <a:bodyPr wrap="none" anchor="ctr"/>
          <a:lstStyle/>
          <a:p>
            <a:pPr>
              <a:lnSpc>
                <a:spcPct val="50000"/>
              </a:lnSpc>
              <a:spcBef>
                <a:spcPct val="50000"/>
              </a:spcBef>
              <a:defRPr/>
            </a:pPr>
            <a:r>
              <a:rPr lang="fr-FR" sz="1400" dirty="0" err="1" smtClean="0">
                <a:latin typeface="Calibri" charset="0"/>
                <a:cs typeface="Arial" charset="0"/>
              </a:rPr>
              <a:t>Ines</a:t>
            </a:r>
            <a:r>
              <a:rPr lang="fr-FR" sz="1400" dirty="0" smtClean="0">
                <a:latin typeface="Calibri" charset="0"/>
                <a:cs typeface="Arial" charset="0"/>
              </a:rPr>
              <a:t> de BELENET</a:t>
            </a:r>
            <a:endParaRPr lang="fr-FR" sz="1400" dirty="0">
              <a:latin typeface="Calibri" charset="0"/>
              <a:cs typeface="Arial" charset="0"/>
            </a:endParaRPr>
          </a:p>
          <a:p>
            <a:pPr>
              <a:lnSpc>
                <a:spcPct val="50000"/>
              </a:lnSpc>
              <a:spcBef>
                <a:spcPct val="50000"/>
              </a:spcBef>
              <a:defRPr/>
            </a:pPr>
            <a:r>
              <a:rPr lang="fr-FR" sz="1400" i="1" dirty="0">
                <a:latin typeface="Calibri" charset="0"/>
                <a:cs typeface="Arial" charset="0"/>
              </a:rPr>
              <a:t>Manager Projet</a:t>
            </a:r>
          </a:p>
        </p:txBody>
      </p:sp>
      <p:sp>
        <p:nvSpPr>
          <p:cNvPr id="20" name="AutoShape 40"/>
          <p:cNvSpPr>
            <a:spLocks noChangeArrowheads="1"/>
          </p:cNvSpPr>
          <p:nvPr/>
        </p:nvSpPr>
        <p:spPr bwMode="auto">
          <a:xfrm>
            <a:off x="7399040" y="5039582"/>
            <a:ext cx="2743200" cy="547688"/>
          </a:xfrm>
          <a:prstGeom prst="roundRect">
            <a:avLst>
              <a:gd name="adj" fmla="val 16667"/>
            </a:avLst>
          </a:prstGeom>
          <a:solidFill>
            <a:schemeClr val="bg1"/>
          </a:solidFill>
          <a:ln w="9525">
            <a:noFill/>
            <a:round/>
            <a:headEnd/>
            <a:tailEnd/>
          </a:ln>
          <a:effectLst>
            <a:outerShdw blurRad="203200" dist="76200" dir="7980000" sx="103000" sy="103000" algn="ctr" rotWithShape="0">
              <a:schemeClr val="tx1">
                <a:lumMod val="50000"/>
                <a:lumOff val="50000"/>
                <a:alpha val="47000"/>
              </a:schemeClr>
            </a:outerShdw>
          </a:effectLst>
          <a:scene3d>
            <a:camera prst="orthographicFront">
              <a:rot lat="0" lon="0" rev="0"/>
            </a:camera>
            <a:lightRig rig="contrasting" dir="t">
              <a:rot lat="0" lon="0" rev="1500000"/>
            </a:lightRig>
          </a:scene3d>
          <a:sp3d prstMaterial="metal">
            <a:bevelT w="88900" h="88900"/>
          </a:sp3d>
        </p:spPr>
        <p:txBody>
          <a:bodyPr wrap="none" anchor="ctr"/>
          <a:lstStyle/>
          <a:p>
            <a:pPr>
              <a:lnSpc>
                <a:spcPct val="50000"/>
              </a:lnSpc>
              <a:spcBef>
                <a:spcPct val="50000"/>
              </a:spcBef>
              <a:defRPr/>
            </a:pPr>
            <a:r>
              <a:rPr lang="fr-FR" sz="1400" dirty="0">
                <a:latin typeface="Calibri" charset="0"/>
                <a:cs typeface="Arial" charset="0"/>
              </a:rPr>
              <a:t>Aude </a:t>
            </a:r>
            <a:r>
              <a:rPr lang="fr-FR" sz="1400" dirty="0" smtClean="0">
                <a:latin typeface="Calibri" charset="0"/>
                <a:cs typeface="Arial" charset="0"/>
              </a:rPr>
              <a:t>GILABERT</a:t>
            </a:r>
            <a:endParaRPr lang="fr-FR" sz="1400" dirty="0">
              <a:latin typeface="Calibri" charset="0"/>
              <a:cs typeface="Arial" charset="0"/>
            </a:endParaRPr>
          </a:p>
          <a:p>
            <a:pPr>
              <a:lnSpc>
                <a:spcPct val="50000"/>
              </a:lnSpc>
              <a:spcBef>
                <a:spcPct val="50000"/>
              </a:spcBef>
              <a:defRPr/>
            </a:pPr>
            <a:r>
              <a:rPr lang="fr-FR" sz="1400" i="1" dirty="0">
                <a:latin typeface="Calibri" charset="0"/>
                <a:cs typeface="Arial" charset="0"/>
              </a:rPr>
              <a:t>Manager Projet</a:t>
            </a:r>
          </a:p>
        </p:txBody>
      </p:sp>
      <p:sp>
        <p:nvSpPr>
          <p:cNvPr id="14" name="AutoShape 40"/>
          <p:cNvSpPr>
            <a:spLocks noChangeArrowheads="1"/>
          </p:cNvSpPr>
          <p:nvPr/>
        </p:nvSpPr>
        <p:spPr bwMode="auto">
          <a:xfrm>
            <a:off x="1912640" y="5025908"/>
            <a:ext cx="2743200" cy="547688"/>
          </a:xfrm>
          <a:prstGeom prst="roundRect">
            <a:avLst>
              <a:gd name="adj" fmla="val 16667"/>
            </a:avLst>
          </a:prstGeom>
          <a:solidFill>
            <a:schemeClr val="bg1"/>
          </a:solidFill>
          <a:ln w="9525">
            <a:noFill/>
            <a:round/>
            <a:headEnd/>
            <a:tailEnd/>
          </a:ln>
          <a:effectLst>
            <a:outerShdw blurRad="203200" dist="76200" dir="7980000" sx="103000" sy="103000" algn="ctr" rotWithShape="0">
              <a:schemeClr val="tx1">
                <a:lumMod val="50000"/>
                <a:lumOff val="50000"/>
                <a:alpha val="47000"/>
              </a:schemeClr>
            </a:outerShdw>
          </a:effectLst>
          <a:scene3d>
            <a:camera prst="orthographicFront">
              <a:rot lat="0" lon="0" rev="0"/>
            </a:camera>
            <a:lightRig rig="contrasting" dir="t">
              <a:rot lat="0" lon="0" rev="1500000"/>
            </a:lightRig>
          </a:scene3d>
          <a:sp3d prstMaterial="metal">
            <a:bevelT w="88900" h="88900"/>
          </a:sp3d>
        </p:spPr>
        <p:txBody>
          <a:bodyPr wrap="none" anchor="ctr"/>
          <a:lstStyle/>
          <a:p>
            <a:pPr>
              <a:lnSpc>
                <a:spcPct val="50000"/>
              </a:lnSpc>
              <a:spcBef>
                <a:spcPct val="50000"/>
              </a:spcBef>
              <a:defRPr/>
            </a:pPr>
            <a:r>
              <a:rPr lang="fr-FR" sz="1400" dirty="0" smtClean="0">
                <a:latin typeface="Calibri" charset="0"/>
                <a:cs typeface="Arial" charset="0"/>
              </a:rPr>
              <a:t>Faustine de VAULCHIER</a:t>
            </a:r>
            <a:endParaRPr lang="fr-FR" sz="1400" dirty="0">
              <a:latin typeface="Calibri" charset="0"/>
              <a:cs typeface="Arial" charset="0"/>
            </a:endParaRPr>
          </a:p>
          <a:p>
            <a:pPr>
              <a:lnSpc>
                <a:spcPct val="50000"/>
              </a:lnSpc>
              <a:spcBef>
                <a:spcPct val="50000"/>
              </a:spcBef>
              <a:defRPr/>
            </a:pPr>
            <a:r>
              <a:rPr lang="fr-FR" sz="1400" i="1" dirty="0">
                <a:latin typeface="Calibri" charset="0"/>
                <a:cs typeface="Arial" charset="0"/>
              </a:rPr>
              <a:t>Manager Projet</a:t>
            </a: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re 1"/>
          <p:cNvSpPr>
            <a:spLocks noGrp="1"/>
          </p:cNvSpPr>
          <p:nvPr>
            <p:ph type="title"/>
          </p:nvPr>
        </p:nvSpPr>
        <p:spPr>
          <a:xfrm>
            <a:off x="609600" y="44450"/>
            <a:ext cx="10972800" cy="1143000"/>
          </a:xfrm>
        </p:spPr>
        <p:txBody>
          <a:bodyPr/>
          <a:lstStyle/>
          <a:p>
            <a:r>
              <a:rPr lang="fr-FR" altLang="fr-FR" smtClean="0">
                <a:ea typeface="Helvetica" panose="020B0604020202020204" pitchFamily="34" charset="0"/>
              </a:rPr>
              <a:t>Nos 5 engagements </a:t>
            </a:r>
            <a:br>
              <a:rPr lang="fr-FR" altLang="fr-FR" smtClean="0">
                <a:ea typeface="Helvetica" panose="020B0604020202020204" pitchFamily="34" charset="0"/>
              </a:rPr>
            </a:br>
            <a:r>
              <a:rPr lang="fr-FR" altLang="fr-FR" smtClean="0">
                <a:ea typeface="Helvetica" panose="020B0604020202020204" pitchFamily="34" charset="0"/>
              </a:rPr>
              <a:t>pour une double efficacité : publicitaire &amp; commerciale</a:t>
            </a:r>
            <a:endParaRPr lang="fr-FR" altLang="fr-FR" sz="1800" smtClean="0">
              <a:ea typeface="Helvetica" panose="020B0604020202020204" pitchFamily="34" charset="0"/>
            </a:endParaRPr>
          </a:p>
        </p:txBody>
      </p:sp>
      <p:sp>
        <p:nvSpPr>
          <p:cNvPr id="2" name="Rectangle à coins arrondis 1"/>
          <p:cNvSpPr/>
          <p:nvPr/>
        </p:nvSpPr>
        <p:spPr>
          <a:xfrm>
            <a:off x="609600" y="1584325"/>
            <a:ext cx="4765675" cy="1223963"/>
          </a:xfrm>
          <a:prstGeom prst="roundRect">
            <a:avLst/>
          </a:prstGeom>
          <a:solidFill>
            <a:srgbClr val="407B8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fr-FR" dirty="0"/>
              <a:t>Une </a:t>
            </a:r>
            <a:r>
              <a:rPr lang="fr-FR" b="1" dirty="0"/>
              <a:t>présence continue de Stéphane Duverger-Nedellec</a:t>
            </a:r>
            <a:r>
              <a:rPr lang="fr-FR" dirty="0"/>
              <a:t> à </a:t>
            </a:r>
            <a:r>
              <a:rPr lang="fr-FR" b="1" dirty="0"/>
              <a:t>toutes les réunions stratégiques</a:t>
            </a:r>
            <a:endParaRPr lang="fr-FR" dirty="0"/>
          </a:p>
        </p:txBody>
      </p:sp>
      <p:sp>
        <p:nvSpPr>
          <p:cNvPr id="16" name="Rectangle à coins arrondis 15"/>
          <p:cNvSpPr/>
          <p:nvPr/>
        </p:nvSpPr>
        <p:spPr>
          <a:xfrm>
            <a:off x="6456363" y="1584325"/>
            <a:ext cx="4765675" cy="1223963"/>
          </a:xfrm>
          <a:prstGeom prst="roundRect">
            <a:avLst/>
          </a:prstGeom>
          <a:solidFill>
            <a:srgbClr val="407B8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fr-FR" dirty="0"/>
              <a:t>Une </a:t>
            </a:r>
            <a:r>
              <a:rPr lang="fr-FR" b="1" dirty="0"/>
              <a:t>collaboration fluide </a:t>
            </a:r>
            <a:r>
              <a:rPr lang="fr-FR" dirty="0"/>
              <a:t>avec vos partenaires (</a:t>
            </a:r>
            <a:r>
              <a:rPr lang="fr-FR" dirty="0" err="1"/>
              <a:t>publishing</a:t>
            </a:r>
            <a:r>
              <a:rPr lang="fr-FR" dirty="0"/>
              <a:t> avec </a:t>
            </a:r>
            <a:r>
              <a:rPr lang="fr-FR" dirty="0" smtClean="0"/>
              <a:t>Gutenberg Network, </a:t>
            </a:r>
            <a:r>
              <a:rPr lang="fr-FR" dirty="0"/>
              <a:t>site </a:t>
            </a:r>
            <a:r>
              <a:rPr lang="fr-FR" dirty="0" smtClean="0"/>
              <a:t>internet …) </a:t>
            </a:r>
            <a:endParaRPr lang="fr-FR" dirty="0"/>
          </a:p>
        </p:txBody>
      </p:sp>
      <p:sp>
        <p:nvSpPr>
          <p:cNvPr id="17" name="Rectangle à coins arrondis 16"/>
          <p:cNvSpPr/>
          <p:nvPr/>
        </p:nvSpPr>
        <p:spPr>
          <a:xfrm>
            <a:off x="609600" y="3175000"/>
            <a:ext cx="4765675" cy="1223963"/>
          </a:xfrm>
          <a:prstGeom prst="roundRect">
            <a:avLst/>
          </a:prstGeom>
          <a:solidFill>
            <a:srgbClr val="407B8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fr-FR" dirty="0"/>
              <a:t>Une</a:t>
            </a:r>
            <a:r>
              <a:rPr lang="fr-FR" b="1" dirty="0"/>
              <a:t> veille permanente des nouveaux concepts et innovations </a:t>
            </a:r>
            <a:r>
              <a:rPr lang="fr-FR" b="1" dirty="0" smtClean="0"/>
              <a:t>en </a:t>
            </a:r>
            <a:r>
              <a:rPr lang="fr-FR" b="1" dirty="0"/>
              <a:t>France et à l’international </a:t>
            </a:r>
            <a:endParaRPr lang="fr-FR" dirty="0"/>
          </a:p>
        </p:txBody>
      </p:sp>
      <p:sp>
        <p:nvSpPr>
          <p:cNvPr id="18" name="Rectangle à coins arrondis 17"/>
          <p:cNvSpPr/>
          <p:nvPr/>
        </p:nvSpPr>
        <p:spPr>
          <a:xfrm>
            <a:off x="6456363" y="3175000"/>
            <a:ext cx="4765675" cy="1223963"/>
          </a:xfrm>
          <a:prstGeom prst="roundRect">
            <a:avLst/>
          </a:prstGeom>
          <a:solidFill>
            <a:srgbClr val="407B8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fr-FR" dirty="0"/>
              <a:t>Une </a:t>
            </a:r>
            <a:r>
              <a:rPr lang="fr-FR" b="1" dirty="0"/>
              <a:t>présence régulière des équipes opérationnelles</a:t>
            </a:r>
            <a:r>
              <a:rPr lang="fr-FR" dirty="0"/>
              <a:t> Le Nouveau Bélier sur le terrain</a:t>
            </a:r>
          </a:p>
        </p:txBody>
      </p:sp>
      <p:sp>
        <p:nvSpPr>
          <p:cNvPr id="21" name="Rectangle à coins arrondis 20"/>
          <p:cNvSpPr/>
          <p:nvPr/>
        </p:nvSpPr>
        <p:spPr>
          <a:xfrm>
            <a:off x="3575050" y="4652963"/>
            <a:ext cx="4767263" cy="1223962"/>
          </a:xfrm>
          <a:prstGeom prst="roundRect">
            <a:avLst/>
          </a:prstGeom>
          <a:solidFill>
            <a:srgbClr val="407B8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fr-FR" dirty="0"/>
              <a:t>Une </a:t>
            </a:r>
            <a:r>
              <a:rPr lang="fr-FR" b="1" dirty="0"/>
              <a:t>parfaite réactivité </a:t>
            </a:r>
            <a:r>
              <a:rPr lang="fr-FR" dirty="0"/>
              <a:t>pour tenir les enjeux de timing et une </a:t>
            </a:r>
            <a:r>
              <a:rPr lang="fr-FR" b="1" dirty="0"/>
              <a:t>proactivité constante pour dynamiser et nourrir la marque enseigne</a:t>
            </a:r>
            <a:endParaRPr lang="fr-FR" dirty="0"/>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re 1"/>
          <p:cNvSpPr>
            <a:spLocks noGrp="1"/>
          </p:cNvSpPr>
          <p:nvPr>
            <p:ph type="title"/>
          </p:nvPr>
        </p:nvSpPr>
        <p:spPr>
          <a:xfrm>
            <a:off x="2640593" y="406840"/>
            <a:ext cx="6779197" cy="654655"/>
          </a:xfrm>
        </p:spPr>
        <p:txBody>
          <a:bodyPr/>
          <a:lstStyle/>
          <a:p>
            <a:r>
              <a:rPr lang="en-GB" altLang="fr-FR" sz="4000" b="1" dirty="0" err="1" smtClean="0"/>
              <a:t>Démarche</a:t>
            </a:r>
            <a:r>
              <a:rPr lang="en-GB" altLang="fr-FR" sz="4000" b="1" dirty="0" smtClean="0"/>
              <a:t> de </a:t>
            </a:r>
            <a:br>
              <a:rPr lang="en-GB" altLang="fr-FR" sz="4000" b="1" dirty="0" smtClean="0"/>
            </a:br>
            <a:r>
              <a:rPr lang="en-GB" altLang="fr-FR" sz="4000" b="1" dirty="0" smtClean="0"/>
              <a:t>communication </a:t>
            </a:r>
            <a:r>
              <a:rPr lang="en-GB" altLang="fr-FR" sz="4000" b="1" dirty="0" err="1" smtClean="0"/>
              <a:t>commerciale</a:t>
            </a:r>
            <a:endParaRPr lang="en-GB" altLang="fr-FR" sz="2400" dirty="0"/>
          </a:p>
        </p:txBody>
      </p:sp>
      <p:graphicFrame>
        <p:nvGraphicFramePr>
          <p:cNvPr id="5" name="Diagramme 4"/>
          <p:cNvGraphicFramePr/>
          <p:nvPr>
            <p:extLst/>
          </p:nvPr>
        </p:nvGraphicFramePr>
        <p:xfrm>
          <a:off x="2995990" y="1644322"/>
          <a:ext cx="6429602" cy="40821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9" name="Groupe 8"/>
          <p:cNvGrpSpPr/>
          <p:nvPr/>
        </p:nvGrpSpPr>
        <p:grpSpPr>
          <a:xfrm>
            <a:off x="2990189" y="4977360"/>
            <a:ext cx="6429601" cy="1331960"/>
            <a:chOff x="0" y="3348264"/>
            <a:chExt cx="6429601" cy="732518"/>
          </a:xfrm>
          <a:solidFill>
            <a:srgbClr val="027B4A"/>
          </a:solidFill>
        </p:grpSpPr>
        <p:sp>
          <p:nvSpPr>
            <p:cNvPr id="10" name="Rectangle 9"/>
            <p:cNvSpPr/>
            <p:nvPr/>
          </p:nvSpPr>
          <p:spPr>
            <a:xfrm>
              <a:off x="0" y="3348264"/>
              <a:ext cx="6429601" cy="732518"/>
            </a:xfrm>
            <a:prstGeom prst="rect">
              <a:avLst/>
            </a:prstGeom>
            <a:grp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1" name="Rectangle 10"/>
            <p:cNvSpPr/>
            <p:nvPr/>
          </p:nvSpPr>
          <p:spPr>
            <a:xfrm>
              <a:off x="0" y="3348264"/>
              <a:ext cx="6429601" cy="73251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20904" tIns="120904" rIns="120904" bIns="120904"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fr-FR" sz="2800" b="1" kern="1200" dirty="0" smtClean="0">
                  <a:solidFill>
                    <a:schemeClr val="bg1"/>
                  </a:solidFill>
                </a:rPr>
                <a:t>JOUER LA DYNAMIQUE COMMERCIALE</a:t>
              </a:r>
            </a:p>
            <a:p>
              <a:pPr marL="0" marR="0" lvl="0" indent="0" algn="ctr" defTabSz="914400" eaLnBrk="1" fontAlgn="auto" latinLnBrk="0" hangingPunct="1">
                <a:lnSpc>
                  <a:spcPct val="100000"/>
                </a:lnSpc>
                <a:spcBef>
                  <a:spcPct val="0"/>
                </a:spcBef>
                <a:spcAft>
                  <a:spcPts val="0"/>
                </a:spcAft>
                <a:buClrTx/>
                <a:buSzTx/>
                <a:buFontTx/>
                <a:buNone/>
                <a:tabLst/>
                <a:defRPr/>
              </a:pPr>
              <a:r>
                <a:rPr lang="fr-FR" sz="1700" b="1" dirty="0" smtClean="0">
                  <a:solidFill>
                    <a:schemeClr val="bg1"/>
                  </a:solidFill>
                </a:rPr>
                <a:t>CRÉER DU RYTHME DANS LA PRISE DE PAROLE</a:t>
              </a:r>
              <a:endParaRPr lang="fr-FR" sz="1700" b="1" kern="1200" dirty="0">
                <a:solidFill>
                  <a:schemeClr val="bg1"/>
                </a:solidFill>
              </a:endParaRPr>
            </a:p>
          </p:txBody>
        </p:sp>
      </p:grpSp>
    </p:spTree>
    <p:extLst>
      <p:ext uri="{BB962C8B-B14F-4D97-AF65-F5344CB8AC3E}">
        <p14:creationId xmlns:p14="http://schemas.microsoft.com/office/powerpoint/2010/main" val="9220373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re 1"/>
          <p:cNvSpPr>
            <a:spLocks noGrp="1"/>
          </p:cNvSpPr>
          <p:nvPr>
            <p:ph type="title" idx="4294967295"/>
          </p:nvPr>
        </p:nvSpPr>
        <p:spPr>
          <a:xfrm>
            <a:off x="479425" y="314325"/>
            <a:ext cx="10972800" cy="1143000"/>
          </a:xfrm>
        </p:spPr>
        <p:txBody>
          <a:bodyPr/>
          <a:lstStyle/>
          <a:p>
            <a:r>
              <a:rPr lang="fr-FR" altLang="fr-FR" smtClean="0">
                <a:latin typeface="Helvetica" panose="020B0604020202020204" pitchFamily="34" charset="0"/>
                <a:ea typeface="Helvetica" panose="020B0604020202020204" pitchFamily="34" charset="0"/>
                <a:cs typeface="Helvetica" panose="020B0604020202020204" pitchFamily="34" charset="0"/>
              </a:rPr>
              <a:t>Signifier sa différence</a:t>
            </a:r>
          </a:p>
        </p:txBody>
      </p:sp>
      <p:sp>
        <p:nvSpPr>
          <p:cNvPr id="3" name="Espace réservé du contenu 2"/>
          <p:cNvSpPr>
            <a:spLocks noGrp="1"/>
          </p:cNvSpPr>
          <p:nvPr>
            <p:ph idx="4294967295"/>
          </p:nvPr>
        </p:nvSpPr>
        <p:spPr>
          <a:xfrm>
            <a:off x="334963" y="1628775"/>
            <a:ext cx="10972800" cy="4611688"/>
          </a:xfrm>
        </p:spPr>
        <p:txBody>
          <a:bodyPr/>
          <a:lstStyle/>
          <a:p>
            <a:pPr marL="0" indent="0" algn="ctr">
              <a:buFont typeface="Arial" panose="020B0604020202020204" pitchFamily="34" charset="0"/>
              <a:buNone/>
              <a:defRPr/>
            </a:pPr>
            <a:endParaRPr lang="fr-FR" sz="3733" dirty="0">
              <a:latin typeface="Helvetica" panose="020B0604020202020204" pitchFamily="34" charset="0"/>
              <a:cs typeface="Helvetica" panose="020B0604020202020204" pitchFamily="34" charset="0"/>
            </a:endParaRPr>
          </a:p>
          <a:p>
            <a:pPr marL="0" indent="0" algn="ctr">
              <a:buFont typeface="Arial" panose="020B0604020202020204" pitchFamily="34" charset="0"/>
              <a:buNone/>
              <a:defRPr/>
            </a:pPr>
            <a:r>
              <a:rPr lang="fr-FR" sz="3733" dirty="0">
                <a:latin typeface="Helvetica" panose="020B0604020202020204" pitchFamily="34" charset="0"/>
                <a:cs typeface="Helvetica" panose="020B0604020202020204" pitchFamily="34" charset="0"/>
              </a:rPr>
              <a:t>	</a:t>
            </a:r>
          </a:p>
          <a:p>
            <a:pPr marL="0" indent="0" algn="ctr">
              <a:buFont typeface="Arial" panose="020B0604020202020204" pitchFamily="34" charset="0"/>
              <a:buNone/>
              <a:defRPr/>
            </a:pPr>
            <a:r>
              <a:rPr lang="fr-FR" sz="3733" dirty="0">
                <a:latin typeface="Helvetica" panose="020B0604020202020204" pitchFamily="34" charset="0"/>
                <a:cs typeface="Helvetica" panose="020B0604020202020204" pitchFamily="34" charset="0"/>
              </a:rPr>
              <a:t>		n’est pas qu’un vendeur de café</a:t>
            </a:r>
          </a:p>
        </p:txBody>
      </p:sp>
      <p:pic>
        <p:nvPicPr>
          <p:cNvPr id="38916" name="Picture 5" descr="http://t2.gstatic.com/images?q=tbn:ANd9GcRm1Cs6zpZcZwio7YPtNHTSH3IaHIgUipnI-V_SmoBht2TuiX70YA"/>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416050" y="2492375"/>
            <a:ext cx="1631950"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7453590"/>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525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093939309"/>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525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53464843"/>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ésultat de recherche d'images pour &quot;logo gamm vert&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8048" y="1929968"/>
            <a:ext cx="2952328" cy="221424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Image 3"/>
          <p:cNvPicPr/>
          <p:nvPr/>
        </p:nvPicPr>
        <p:blipFill>
          <a:blip r:embed="rId3"/>
          <a:srcRect/>
          <a:stretch>
            <a:fillRect/>
          </a:stretch>
        </p:blipFill>
        <p:spPr bwMode="auto">
          <a:xfrm>
            <a:off x="1991544" y="2564904"/>
            <a:ext cx="2952328" cy="1152128"/>
          </a:xfrm>
          <a:prstGeom prst="rect">
            <a:avLst/>
          </a:prstGeom>
          <a:noFill/>
          <a:ln w="9525">
            <a:noFill/>
            <a:miter lim="800000"/>
            <a:headEnd/>
            <a:tailEnd/>
          </a:ln>
        </p:spPr>
      </p:pic>
    </p:spTree>
    <p:extLst>
      <p:ext uri="{BB962C8B-B14F-4D97-AF65-F5344CB8AC3E}">
        <p14:creationId xmlns:p14="http://schemas.microsoft.com/office/powerpoint/2010/main" val="18769469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4294967295"/>
          </p:nvPr>
        </p:nvSpPr>
        <p:spPr>
          <a:xfrm>
            <a:off x="4592638" y="1303338"/>
            <a:ext cx="7599362" cy="4525962"/>
          </a:xfrm>
        </p:spPr>
        <p:txBody>
          <a:bodyPr/>
          <a:lstStyle/>
          <a:p>
            <a:pPr marL="0" indent="0">
              <a:buFont typeface="Arial" panose="020B0604020202020204" pitchFamily="34" charset="0"/>
              <a:buNone/>
              <a:defRPr/>
            </a:pPr>
            <a:endParaRPr lang="fr-FR" sz="3733" dirty="0">
              <a:latin typeface="Helvetica" panose="020B0604020202020204" pitchFamily="34" charset="0"/>
              <a:cs typeface="Helvetica" panose="020B0604020202020204" pitchFamily="34" charset="0"/>
            </a:endParaRPr>
          </a:p>
          <a:p>
            <a:pPr marL="0" indent="0">
              <a:buFont typeface="Arial" panose="020B0604020202020204" pitchFamily="34" charset="0"/>
              <a:buNone/>
              <a:defRPr/>
            </a:pPr>
            <a:endParaRPr lang="fr-FR" sz="3733" dirty="0">
              <a:latin typeface="Helvetica" panose="020B0604020202020204" pitchFamily="34" charset="0"/>
              <a:cs typeface="Helvetica" panose="020B0604020202020204" pitchFamily="34" charset="0"/>
            </a:endParaRPr>
          </a:p>
          <a:p>
            <a:pPr marL="0" indent="0">
              <a:buFont typeface="Arial" panose="020B0604020202020204" pitchFamily="34" charset="0"/>
              <a:buNone/>
              <a:defRPr/>
            </a:pPr>
            <a:r>
              <a:rPr lang="fr-FR" sz="3733" dirty="0">
                <a:latin typeface="Helvetica" panose="020B0604020202020204" pitchFamily="34" charset="0"/>
                <a:cs typeface="Helvetica" panose="020B0604020202020204" pitchFamily="34" charset="0"/>
              </a:rPr>
              <a:t>n’est pas qu’un distributeur </a:t>
            </a:r>
            <a:r>
              <a:rPr lang="fr-FR" sz="3733" dirty="0" smtClean="0">
                <a:latin typeface="Helvetica" panose="020B0604020202020204" pitchFamily="34" charset="0"/>
                <a:cs typeface="Helvetica" panose="020B0604020202020204" pitchFamily="34" charset="0"/>
              </a:rPr>
              <a:t>d’ordinateur, de montre </a:t>
            </a:r>
            <a:r>
              <a:rPr lang="fr-FR" sz="3733" dirty="0">
                <a:latin typeface="Helvetica" panose="020B0604020202020204" pitchFamily="34" charset="0"/>
                <a:cs typeface="Helvetica" panose="020B0604020202020204" pitchFamily="34" charset="0"/>
              </a:rPr>
              <a:t>ou de téléphone</a:t>
            </a:r>
          </a:p>
        </p:txBody>
      </p:sp>
      <p:pic>
        <p:nvPicPr>
          <p:cNvPr id="39939" name="Picture 2" descr="http://t3.gstatic.com/images?q=tbn:ANd9GcQXGqSVRgp2chVGgodC32quyZbCTi4MF5oOEN9GggV3iLu3tQaW"/>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5325" y="2852738"/>
            <a:ext cx="3678238" cy="84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Titre 1"/>
          <p:cNvSpPr txBox="1">
            <a:spLocks/>
          </p:cNvSpPr>
          <p:nvPr/>
        </p:nvSpPr>
        <p:spPr bwMode="auto">
          <a:xfrm>
            <a:off x="479425" y="314325"/>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4400">
                <a:latin typeface="Helvetica" panose="020B0604020202020204" pitchFamily="34" charset="0"/>
                <a:ea typeface="Helvetica" panose="020B0604020202020204" pitchFamily="34" charset="0"/>
                <a:cs typeface="Helvetica" panose="020B0604020202020204" pitchFamily="34" charset="0"/>
              </a:rPr>
              <a:t>Signifier sa différence</a:t>
            </a:r>
          </a:p>
        </p:txBody>
      </p:sp>
    </p:spTree>
    <p:extLst>
      <p:ext uri="{BB962C8B-B14F-4D97-AF65-F5344CB8AC3E}">
        <p14:creationId xmlns:p14="http://schemas.microsoft.com/office/powerpoint/2010/main" val="21112528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4294967295"/>
          </p:nvPr>
        </p:nvSpPr>
        <p:spPr>
          <a:xfrm>
            <a:off x="4656138" y="2363788"/>
            <a:ext cx="7319962" cy="1631950"/>
          </a:xfrm>
        </p:spPr>
        <p:txBody>
          <a:bodyPr/>
          <a:lstStyle/>
          <a:p>
            <a:pPr marL="0" indent="0">
              <a:buFont typeface="Arial" panose="020B0604020202020204" pitchFamily="34" charset="0"/>
              <a:buNone/>
              <a:defRPr/>
            </a:pPr>
            <a:r>
              <a:rPr lang="fr-FR" sz="3733" dirty="0">
                <a:latin typeface="Helvetica" panose="020B0604020202020204" pitchFamily="34" charset="0"/>
                <a:cs typeface="Helvetica" panose="020B0604020202020204" pitchFamily="34" charset="0"/>
              </a:rPr>
              <a:t>n’est pas </a:t>
            </a:r>
            <a:r>
              <a:rPr lang="fr-FR" sz="3733" dirty="0" smtClean="0">
                <a:latin typeface="Helvetica" panose="020B0604020202020204" pitchFamily="34" charset="0"/>
                <a:cs typeface="Helvetica" panose="020B0604020202020204" pitchFamily="34" charset="0"/>
              </a:rPr>
              <a:t>qu’une marque de processeurs informatiques</a:t>
            </a:r>
            <a:endParaRPr lang="fr-FR" sz="3733" dirty="0">
              <a:latin typeface="Helvetica" panose="020B0604020202020204" pitchFamily="34" charset="0"/>
              <a:cs typeface="Helvetica" panose="020B0604020202020204" pitchFamily="34" charset="0"/>
            </a:endParaRPr>
          </a:p>
        </p:txBody>
      </p:sp>
      <p:pic>
        <p:nvPicPr>
          <p:cNvPr id="40963" name="Picture 2" descr="http://www.google.fr/url?source=imglanding&amp;ct=img&amp;q=http://blogs-images.forbes.com/patrickmoorhead/files/2014/02/intel_rgb_3000.png&amp;sa=X&amp;ei=ZUJjVbvEHcLoUrnNgrgN&amp;ved=0CAkQ8wc&amp;usg=AFQjCNHemnQoYcdVtlwoxwx9zz_Ww5gIdQ"/>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992313" y="2347913"/>
            <a:ext cx="2182812"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Titre 1"/>
          <p:cNvSpPr txBox="1">
            <a:spLocks/>
          </p:cNvSpPr>
          <p:nvPr/>
        </p:nvSpPr>
        <p:spPr bwMode="auto">
          <a:xfrm>
            <a:off x="479425" y="314325"/>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4400">
                <a:latin typeface="Helvetica" panose="020B0604020202020204" pitchFamily="34" charset="0"/>
                <a:ea typeface="Helvetica" panose="020B0604020202020204" pitchFamily="34" charset="0"/>
                <a:cs typeface="Helvetica" panose="020B0604020202020204" pitchFamily="34" charset="0"/>
              </a:rPr>
              <a:t>Signifier sa différence</a:t>
            </a:r>
          </a:p>
        </p:txBody>
      </p:sp>
    </p:spTree>
    <p:extLst>
      <p:ext uri="{BB962C8B-B14F-4D97-AF65-F5344CB8AC3E}">
        <p14:creationId xmlns:p14="http://schemas.microsoft.com/office/powerpoint/2010/main" val="4465082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4294967295"/>
          </p:nvPr>
        </p:nvSpPr>
        <p:spPr>
          <a:xfrm>
            <a:off x="3719513" y="2363788"/>
            <a:ext cx="7319962" cy="1631950"/>
          </a:xfrm>
        </p:spPr>
        <p:txBody>
          <a:bodyPr/>
          <a:lstStyle/>
          <a:p>
            <a:pPr marL="0" indent="0">
              <a:buFont typeface="Arial" panose="020B0604020202020204" pitchFamily="34" charset="0"/>
              <a:buNone/>
              <a:defRPr/>
            </a:pPr>
            <a:r>
              <a:rPr lang="fr-FR" sz="3733" dirty="0">
                <a:latin typeface="Helvetica" panose="020B0604020202020204" pitchFamily="34" charset="0"/>
                <a:cs typeface="Helvetica" panose="020B0604020202020204" pitchFamily="34" charset="0"/>
              </a:rPr>
              <a:t>n’est pas </a:t>
            </a:r>
            <a:r>
              <a:rPr lang="fr-FR" sz="3733" dirty="0" smtClean="0">
                <a:latin typeface="Helvetica" panose="020B0604020202020204" pitchFamily="34" charset="0"/>
                <a:cs typeface="Helvetica" panose="020B0604020202020204" pitchFamily="34" charset="0"/>
              </a:rPr>
              <a:t>qu’une enseigne de cosmétiques</a:t>
            </a:r>
            <a:endParaRPr lang="fr-FR" sz="3733" dirty="0">
              <a:latin typeface="Helvetica" panose="020B0604020202020204" pitchFamily="34" charset="0"/>
              <a:cs typeface="Helvetica" panose="020B0604020202020204" pitchFamily="34" charset="0"/>
            </a:endParaRPr>
          </a:p>
        </p:txBody>
      </p:sp>
      <p:sp>
        <p:nvSpPr>
          <p:cNvPr id="41987" name="Titre 1"/>
          <p:cNvSpPr txBox="1">
            <a:spLocks/>
          </p:cNvSpPr>
          <p:nvPr/>
        </p:nvSpPr>
        <p:spPr bwMode="auto">
          <a:xfrm>
            <a:off x="479425" y="314325"/>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4400">
                <a:latin typeface="Helvetica" panose="020B0604020202020204" pitchFamily="34" charset="0"/>
                <a:ea typeface="Helvetica" panose="020B0604020202020204" pitchFamily="34" charset="0"/>
                <a:cs typeface="Helvetica" panose="020B0604020202020204" pitchFamily="34" charset="0"/>
              </a:rPr>
              <a:t>Signifier sa différence</a:t>
            </a:r>
          </a:p>
        </p:txBody>
      </p:sp>
      <p:pic>
        <p:nvPicPr>
          <p:cNvPr id="41988" name="Picture 2" descr="http://www.google.fr/url?source=imglanding&amp;ct=img&amp;q=http://upload.wikimedia.org/wikipedia/fr/0/0a/Logo_sephora.gif&amp;sa=X&amp;ei=wZpsVY2LCYTuyQP5l4GIAQ&amp;ved=0CAkQ8wc&amp;usg=AFQjCNHhgbznx7Z6N7vqamJbejCP86-cg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774825" y="2133600"/>
            <a:ext cx="142875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60978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4294967295"/>
          </p:nvPr>
        </p:nvSpPr>
        <p:spPr>
          <a:xfrm>
            <a:off x="4827588" y="2068513"/>
            <a:ext cx="6885036" cy="2724150"/>
          </a:xfrm>
        </p:spPr>
        <p:txBody>
          <a:bodyPr/>
          <a:lstStyle/>
          <a:p>
            <a:pPr marL="0" indent="0">
              <a:buFont typeface="Arial" panose="020B0604020202020204" pitchFamily="34" charset="0"/>
              <a:buNone/>
              <a:defRPr/>
            </a:pPr>
            <a:endParaRPr lang="fr-FR" sz="3733" dirty="0">
              <a:latin typeface="Helvetica" panose="020B0604020202020204" pitchFamily="34" charset="0"/>
              <a:cs typeface="Helvetica" panose="020B0604020202020204" pitchFamily="34" charset="0"/>
            </a:endParaRPr>
          </a:p>
          <a:p>
            <a:pPr marL="0" indent="0">
              <a:buFont typeface="Arial" panose="020B0604020202020204" pitchFamily="34" charset="0"/>
              <a:buNone/>
              <a:defRPr/>
            </a:pPr>
            <a:r>
              <a:rPr lang="fr-FR" sz="3733" dirty="0" smtClean="0">
                <a:latin typeface="Helvetica" panose="020B0604020202020204" pitchFamily="34" charset="0"/>
                <a:cs typeface="Helvetica" panose="020B0604020202020204" pitchFamily="34" charset="0"/>
              </a:rPr>
              <a:t>n’est pas </a:t>
            </a:r>
            <a:br>
              <a:rPr lang="fr-FR" sz="3733" dirty="0" smtClean="0">
                <a:latin typeface="Helvetica" panose="020B0604020202020204" pitchFamily="34" charset="0"/>
                <a:cs typeface="Helvetica" panose="020B0604020202020204" pitchFamily="34" charset="0"/>
              </a:rPr>
            </a:br>
            <a:r>
              <a:rPr lang="fr-FR" sz="3733" dirty="0" smtClean="0">
                <a:latin typeface="Helvetica" panose="020B0604020202020204" pitchFamily="34" charset="0"/>
                <a:cs typeface="Helvetica" panose="020B0604020202020204" pitchFamily="34" charset="0"/>
              </a:rPr>
              <a:t>qu’un réseau de jardinerie</a:t>
            </a:r>
            <a:endParaRPr lang="fr-FR" sz="3733" dirty="0">
              <a:latin typeface="Helvetica" panose="020B0604020202020204" pitchFamily="34" charset="0"/>
              <a:cs typeface="Helvetica" panose="020B0604020202020204" pitchFamily="34" charset="0"/>
            </a:endParaRPr>
          </a:p>
        </p:txBody>
      </p:sp>
      <p:sp>
        <p:nvSpPr>
          <p:cNvPr id="43012" name="Titre 1"/>
          <p:cNvSpPr txBox="1">
            <a:spLocks/>
          </p:cNvSpPr>
          <p:nvPr/>
        </p:nvSpPr>
        <p:spPr bwMode="auto">
          <a:xfrm>
            <a:off x="479425" y="314325"/>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4400">
                <a:latin typeface="Helvetica" panose="020B0604020202020204" pitchFamily="34" charset="0"/>
                <a:ea typeface="Helvetica" panose="020B0604020202020204" pitchFamily="34" charset="0"/>
                <a:cs typeface="Helvetica" panose="020B0604020202020204" pitchFamily="34" charset="0"/>
              </a:rPr>
              <a:t>Signifier sa différence</a:t>
            </a:r>
          </a:p>
        </p:txBody>
      </p:sp>
      <p:pic>
        <p:nvPicPr>
          <p:cNvPr id="1026" name="Picture 2" descr="Résultat de recherche d'images pour &quot;logo gamm vert&quot;"/>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100000">
                        <a14:foregroundMark x1="44731" y1="30968" x2="44731" y2="35484"/>
                        <a14:foregroundMark x1="51505" y1="24194" x2="51720" y2="26774"/>
                        <a14:foregroundMark x1="56022" y1="32419" x2="56774" y2="30968"/>
                        <a14:foregroundMark x1="16022" y1="75323" x2="84839" y2="74677"/>
                      </a14:backgroundRemoval>
                    </a14:imgEffect>
                  </a14:imgLayer>
                </a14:imgProps>
              </a:ext>
              <a:ext uri="{28A0092B-C50C-407E-A947-70E740481C1C}">
                <a14:useLocalDpi xmlns:a14="http://schemas.microsoft.com/office/drawing/2010/main" val="0"/>
              </a:ext>
            </a:extLst>
          </a:blip>
          <a:srcRect/>
          <a:stretch>
            <a:fillRect/>
          </a:stretch>
        </p:blipFill>
        <p:spPr bwMode="auto">
          <a:xfrm>
            <a:off x="1991544" y="2542489"/>
            <a:ext cx="2664296" cy="17761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body" idx="4294967295"/>
          </p:nvPr>
        </p:nvSpPr>
        <p:spPr>
          <a:xfrm>
            <a:off x="478631" y="1653430"/>
            <a:ext cx="10810875" cy="5087938"/>
          </a:xfrm>
        </p:spPr>
        <p:txBody>
          <a:bodyPr/>
          <a:lstStyle/>
          <a:p>
            <a:pPr algn="ctr" eaLnBrk="1" hangingPunct="1">
              <a:buFont typeface="Arial" panose="020B0604020202020204" pitchFamily="34" charset="0"/>
              <a:buNone/>
            </a:pPr>
            <a:endParaRPr lang="fr-FR" altLang="fr-FR" sz="4000" dirty="0" smtClean="0">
              <a:latin typeface="Helvetica" panose="020B0604020202020204" pitchFamily="34" charset="0"/>
              <a:ea typeface="Helvetica" panose="020B0604020202020204" pitchFamily="34" charset="0"/>
              <a:cs typeface="Helvetica" panose="020B0604020202020204" pitchFamily="34" charset="0"/>
            </a:endParaRPr>
          </a:p>
          <a:p>
            <a:pPr algn="ctr" eaLnBrk="1" hangingPunct="1">
              <a:buFont typeface="Arial" panose="020B0604020202020204" pitchFamily="34" charset="0"/>
              <a:buNone/>
            </a:pPr>
            <a:endParaRPr lang="fr-FR" altLang="fr-FR" sz="4000" dirty="0">
              <a:latin typeface="Helvetica" panose="020B0604020202020204" pitchFamily="34" charset="0"/>
              <a:ea typeface="Helvetica" panose="020B0604020202020204" pitchFamily="34" charset="0"/>
              <a:cs typeface="Helvetica" panose="020B0604020202020204" pitchFamily="34" charset="0"/>
            </a:endParaRPr>
          </a:p>
          <a:p>
            <a:pPr algn="ctr" eaLnBrk="1" hangingPunct="1">
              <a:buFont typeface="Arial" panose="020B0604020202020204" pitchFamily="34" charset="0"/>
              <a:buNone/>
            </a:pPr>
            <a:r>
              <a:rPr lang="fr-FR" altLang="fr-FR" sz="4000" dirty="0">
                <a:latin typeface="Helvetica" panose="020B0604020202020204" pitchFamily="34" charset="0"/>
                <a:ea typeface="Helvetica" panose="020B0604020202020204" pitchFamily="34" charset="0"/>
                <a:cs typeface="Helvetica" panose="020B0604020202020204" pitchFamily="34" charset="0"/>
              </a:rPr>
              <a:t>c</a:t>
            </a:r>
            <a:r>
              <a:rPr lang="fr-FR" altLang="fr-FR" sz="4000" dirty="0" smtClean="0">
                <a:latin typeface="Helvetica" panose="020B0604020202020204" pitchFamily="34" charset="0"/>
                <a:ea typeface="Helvetica" panose="020B0604020202020204" pitchFamily="34" charset="0"/>
                <a:cs typeface="Helvetica" panose="020B0604020202020204" pitchFamily="34" charset="0"/>
              </a:rPr>
              <a:t>’est plus qu’une enseigne de jardinerie, </a:t>
            </a:r>
            <a:br>
              <a:rPr lang="fr-FR" altLang="fr-FR" sz="4000" dirty="0" smtClean="0">
                <a:latin typeface="Helvetica" panose="020B0604020202020204" pitchFamily="34" charset="0"/>
                <a:ea typeface="Helvetica" panose="020B0604020202020204" pitchFamily="34" charset="0"/>
                <a:cs typeface="Helvetica" panose="020B0604020202020204" pitchFamily="34" charset="0"/>
              </a:rPr>
            </a:br>
            <a:r>
              <a:rPr lang="fr-FR" altLang="fr-FR" sz="4000" dirty="0" smtClean="0">
                <a:latin typeface="Helvetica" panose="020B0604020202020204" pitchFamily="34" charset="0"/>
                <a:ea typeface="Helvetica" panose="020B0604020202020204" pitchFamily="34" charset="0"/>
                <a:cs typeface="Helvetica" panose="020B0604020202020204" pitchFamily="34" charset="0"/>
              </a:rPr>
              <a:t>c’est une expérience unique </a:t>
            </a:r>
          </a:p>
          <a:p>
            <a:pPr algn="ctr" eaLnBrk="1" hangingPunct="1">
              <a:buFont typeface="Arial" panose="020B0604020202020204" pitchFamily="34" charset="0"/>
              <a:buNone/>
            </a:pPr>
            <a:endParaRPr lang="fr-FR" altLang="fr-FR" sz="2000" b="1" dirty="0" smtClean="0">
              <a:latin typeface="Helvetica" panose="020B0604020202020204" pitchFamily="34" charset="0"/>
              <a:ea typeface="Helvetica" panose="020B0604020202020204" pitchFamily="34" charset="0"/>
              <a:cs typeface="Helvetica" panose="020B0604020202020204" pitchFamily="34" charset="0"/>
            </a:endParaRPr>
          </a:p>
        </p:txBody>
      </p:sp>
      <p:pic>
        <p:nvPicPr>
          <p:cNvPr id="4" name="Picture 2" descr="Résultat de recherche d'images pour &quot;logo gamm vert&quot;"/>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foregroundMark x1="44731" y1="30968" x2="44731" y2="35484"/>
                        <a14:foregroundMark x1="51505" y1="24194" x2="51720" y2="26774"/>
                        <a14:foregroundMark x1="56022" y1="32419" x2="56774" y2="30968"/>
                        <a14:foregroundMark x1="16022" y1="75323" x2="84839" y2="74677"/>
                      </a14:backgroundRemoval>
                    </a14:imgEffect>
                  </a14:imgLayer>
                </a14:imgProps>
              </a:ext>
              <a:ext uri="{28A0092B-C50C-407E-A947-70E740481C1C}">
                <a14:useLocalDpi xmlns:a14="http://schemas.microsoft.com/office/drawing/2010/main" val="0"/>
              </a:ext>
            </a:extLst>
          </a:blip>
          <a:srcRect/>
          <a:stretch>
            <a:fillRect/>
          </a:stretch>
        </p:blipFill>
        <p:spPr bwMode="auto">
          <a:xfrm>
            <a:off x="4367808" y="1340768"/>
            <a:ext cx="2664296" cy="17761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48"/>
            <a:ext cx="12216680" cy="6858248"/>
          </a:xfrm>
          <a:prstGeom prst="rect">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fr-FR" sz="4400" b="1" i="1" dirty="0" smtClean="0">
                <a:latin typeface="Helvetica" panose="020B0604020202020204" pitchFamily="34" charset="0"/>
                <a:ea typeface="Helvetica" panose="020B0604020202020204" pitchFamily="34" charset="0"/>
                <a:cs typeface="Helvetica" panose="020B0604020202020204" pitchFamily="34" charset="0"/>
              </a:rPr>
              <a:t>REVELER L’EXPERIENCE </a:t>
            </a:r>
            <a:br>
              <a:rPr lang="en-US" altLang="fr-FR" sz="4400" b="1" i="1" dirty="0" smtClean="0">
                <a:latin typeface="Helvetica" panose="020B0604020202020204" pitchFamily="34" charset="0"/>
                <a:ea typeface="Helvetica" panose="020B0604020202020204" pitchFamily="34" charset="0"/>
                <a:cs typeface="Helvetica" panose="020B0604020202020204" pitchFamily="34" charset="0"/>
              </a:rPr>
            </a:br>
            <a:r>
              <a:rPr lang="en-US" altLang="fr-FR" sz="4400" b="1" i="1" dirty="0" smtClean="0">
                <a:latin typeface="Helvetica" panose="020B0604020202020204" pitchFamily="34" charset="0"/>
                <a:ea typeface="Helvetica" panose="020B0604020202020204" pitchFamily="34" charset="0"/>
                <a:cs typeface="Helvetica" panose="020B0604020202020204" pitchFamily="34" charset="0"/>
              </a:rPr>
              <a:t>GAMM VERT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546100" y="188913"/>
            <a:ext cx="10972800" cy="1143000"/>
          </a:xfrm>
        </p:spPr>
        <p:txBody>
          <a:bodyPr/>
          <a:lstStyle/>
          <a:p>
            <a:r>
              <a:rPr lang="fr-FR" altLang="fr-FR" dirty="0" smtClean="0">
                <a:solidFill>
                  <a:schemeClr val="tx1"/>
                </a:solidFill>
                <a:ea typeface="Helvetica" panose="020B0604020202020204" pitchFamily="34" charset="0"/>
              </a:rPr>
              <a:t>Parti pris stratégique N°1</a:t>
            </a:r>
          </a:p>
        </p:txBody>
      </p:sp>
      <p:sp>
        <p:nvSpPr>
          <p:cNvPr id="2" name="Rectangle à coins arrondis 1"/>
          <p:cNvSpPr/>
          <p:nvPr/>
        </p:nvSpPr>
        <p:spPr>
          <a:xfrm>
            <a:off x="2936081" y="2605087"/>
            <a:ext cx="6192837" cy="1368425"/>
          </a:xfrm>
          <a:prstGeom prst="roundRect">
            <a:avLst/>
          </a:prstGeom>
          <a:solidFill>
            <a:srgbClr val="03664C"/>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8800" spc="300" dirty="0">
                <a:solidFill>
                  <a:schemeClr val="bg1"/>
                </a:solidFill>
                <a:latin typeface="Impact" panose="020B0806030902050204" pitchFamily="34" charset="0"/>
              </a:rPr>
              <a:t>VALORISER</a:t>
            </a:r>
          </a:p>
        </p:txBody>
      </p:sp>
      <p:sp>
        <p:nvSpPr>
          <p:cNvPr id="48132" name="ZoneTexte 3"/>
          <p:cNvSpPr txBox="1">
            <a:spLocks noChangeArrowheads="1"/>
          </p:cNvSpPr>
          <p:nvPr/>
        </p:nvSpPr>
        <p:spPr bwMode="auto">
          <a:xfrm>
            <a:off x="1271464" y="4309097"/>
            <a:ext cx="971669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2800" b="1" dirty="0">
                <a:latin typeface="Helvetica" panose="020B0604020202020204" pitchFamily="34" charset="0"/>
              </a:rPr>
              <a:t>Une valorisation </a:t>
            </a:r>
            <a:r>
              <a:rPr lang="fr-FR" altLang="fr-FR" sz="2800" b="1" dirty="0" smtClean="0">
                <a:latin typeface="Helvetica" panose="020B0604020202020204" pitchFamily="34" charset="0"/>
              </a:rPr>
              <a:t>duale :  </a:t>
            </a:r>
            <a:br>
              <a:rPr lang="fr-FR" altLang="fr-FR" sz="2800" b="1" dirty="0" smtClean="0">
                <a:latin typeface="Helvetica" panose="020B0604020202020204" pitchFamily="34" charset="0"/>
              </a:rPr>
            </a:br>
            <a:r>
              <a:rPr lang="fr-FR" sz="2800" b="1" dirty="0" smtClean="0">
                <a:latin typeface="Helvetica" pitchFamily="34" charset="0"/>
              </a:rPr>
              <a:t>L’EXPERIENCE &amp; SON ACCESSIBILITE</a:t>
            </a:r>
            <a:endParaRPr lang="fr-FR" altLang="fr-FR" sz="2800" b="1" dirty="0">
              <a:latin typeface="Helvetica" panose="020B0604020202020204" pitchFamily="34" charset="0"/>
            </a:endParaRPr>
          </a:p>
        </p:txBody>
      </p:sp>
      <p:sp>
        <p:nvSpPr>
          <p:cNvPr id="5" name="Triangle isocèle 4"/>
          <p:cNvSpPr/>
          <p:nvPr/>
        </p:nvSpPr>
        <p:spPr>
          <a:xfrm flipV="1">
            <a:off x="4124325" y="1625600"/>
            <a:ext cx="3816350" cy="782638"/>
          </a:xfrm>
          <a:prstGeom prst="triangle">
            <a:avLst/>
          </a:prstGeom>
          <a:solidFill>
            <a:srgbClr val="03664C"/>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3"/>
          <p:cNvSpPr>
            <a:spLocks noGrp="1"/>
          </p:cNvSpPr>
          <p:nvPr>
            <p:ph type="ctrTitle"/>
          </p:nvPr>
        </p:nvSpPr>
        <p:spPr>
          <a:xfrm>
            <a:off x="914400" y="2130425"/>
            <a:ext cx="10363200" cy="1470025"/>
          </a:xfrm>
        </p:spPr>
        <p:txBody>
          <a:bodyPr/>
          <a:lstStyle/>
          <a:p>
            <a:r>
              <a:rPr lang="fr-FR" altLang="fr-FR" smtClean="0">
                <a:ea typeface="Helvetica" panose="020B0604020202020204" pitchFamily="34" charset="0"/>
              </a:rPr>
              <a:t>LES BONNES NOUVELLES</a:t>
            </a:r>
          </a:p>
        </p:txBody>
      </p:sp>
      <p:sp>
        <p:nvSpPr>
          <p:cNvPr id="9219" name="Espace réservé du contenu 4"/>
          <p:cNvSpPr>
            <a:spLocks noGrp="1"/>
          </p:cNvSpPr>
          <p:nvPr>
            <p:ph type="subTitle" idx="1"/>
          </p:nvPr>
        </p:nvSpPr>
        <p:spPr/>
        <p:txBody>
          <a:bodyPr/>
          <a:lstStyle/>
          <a:p>
            <a:pPr>
              <a:defRPr/>
            </a:pPr>
            <a:r>
              <a:rPr lang="fr-FR" sz="2000" b="1" dirty="0" smtClean="0"/>
              <a:t>Metro leader du Cash &amp; Carry en France</a:t>
            </a:r>
            <a:endParaRPr lang="fr-FR" altLang="fr-FR" sz="2000" dirty="0" smtClean="0">
              <a:ea typeface="Helvetica" panose="020B0604020202020204" pitchFamily="34" charset="0"/>
            </a:endParaRPr>
          </a:p>
        </p:txBody>
      </p:sp>
      <p:pic>
        <p:nvPicPr>
          <p:cNvPr id="9220" name="Picture 2" descr="http://www.decisionsdurables.com/wp-content/uploads/2014/08/bonnes-nouvelles-1024x678.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627063"/>
            <a:ext cx="12192000" cy="751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34925" y="3503613"/>
            <a:ext cx="12192000" cy="720725"/>
          </a:xfrm>
          <a:prstGeom prst="rect">
            <a:avLst/>
          </a:prstGeom>
          <a:solidFill>
            <a:schemeClr val="tx1">
              <a:lumMod val="75000"/>
              <a:lumOff val="25000"/>
              <a:alpha val="5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3200" b="1" dirty="0">
                <a:latin typeface="Gill Sans MT" panose="020B0502020104020203" pitchFamily="34" charset="0"/>
              </a:rPr>
              <a:t>LES BONNES NOUVELLES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title"/>
          </p:nvPr>
        </p:nvSpPr>
        <p:spPr>
          <a:xfrm>
            <a:off x="-528736" y="2420888"/>
            <a:ext cx="13332405" cy="1643062"/>
          </a:xfrm>
        </p:spPr>
        <p:txBody>
          <a:bodyPr/>
          <a:lstStyle/>
          <a:p>
            <a:r>
              <a:rPr lang="fr-FR" altLang="fr-FR" sz="3200" dirty="0" err="1" smtClean="0"/>
              <a:t>Gamm</a:t>
            </a:r>
            <a:r>
              <a:rPr lang="fr-FR" altLang="fr-FR" sz="3200" dirty="0" smtClean="0"/>
              <a:t> vert propose  </a:t>
            </a:r>
            <a:br>
              <a:rPr lang="fr-FR" altLang="fr-FR" sz="3200" dirty="0" smtClean="0"/>
            </a:br>
            <a:r>
              <a:rPr lang="fr-FR" altLang="fr-FR" sz="3200" dirty="0" smtClean="0"/>
              <a:t>l’</a:t>
            </a:r>
            <a:r>
              <a:rPr lang="fr-FR" altLang="fr-FR" sz="3200" dirty="0" err="1" smtClean="0"/>
              <a:t>experience</a:t>
            </a:r>
            <a:r>
              <a:rPr lang="fr-FR" altLang="fr-FR" sz="3200" dirty="0" smtClean="0"/>
              <a:t> la plus </a:t>
            </a:r>
            <a:r>
              <a:rPr lang="fr-FR" altLang="fr-FR" sz="3200" b="1" dirty="0" smtClean="0"/>
              <a:t>QUALITATIVE</a:t>
            </a:r>
            <a:r>
              <a:rPr lang="fr-FR" altLang="fr-FR" sz="3200" dirty="0" smtClean="0"/>
              <a:t> (fraicheur, origine…), </a:t>
            </a:r>
            <a:br>
              <a:rPr lang="fr-FR" altLang="fr-FR" sz="3200" dirty="0" smtClean="0"/>
            </a:br>
            <a:r>
              <a:rPr lang="fr-FR" altLang="fr-FR" sz="3200" dirty="0" smtClean="0"/>
              <a:t>la plus </a:t>
            </a:r>
            <a:r>
              <a:rPr lang="fr-FR" altLang="fr-FR" sz="3200" b="1" dirty="0" smtClean="0"/>
              <a:t>ATTRACTIVE </a:t>
            </a:r>
            <a:r>
              <a:rPr lang="fr-FR" altLang="fr-FR" sz="3200" dirty="0" smtClean="0"/>
              <a:t>(diversité de l’offre, renouvellement…)</a:t>
            </a:r>
            <a:br>
              <a:rPr lang="fr-FR" altLang="fr-FR" sz="3200" dirty="0" smtClean="0"/>
            </a:br>
            <a:r>
              <a:rPr lang="fr-FR" altLang="fr-FR" sz="3200" dirty="0" smtClean="0"/>
              <a:t>la plus </a:t>
            </a:r>
            <a:r>
              <a:rPr lang="fr-FR" altLang="fr-FR" sz="3200" b="1" dirty="0" smtClean="0"/>
              <a:t>PROCHE/HUMAINE</a:t>
            </a:r>
            <a:r>
              <a:rPr lang="fr-FR" altLang="fr-FR" sz="3200" dirty="0" smtClean="0"/>
              <a:t> (connaissance des clients)</a:t>
            </a:r>
            <a:br>
              <a:rPr lang="fr-FR" altLang="fr-FR" sz="3200" dirty="0" smtClean="0"/>
            </a:br>
            <a:r>
              <a:rPr lang="fr-FR" altLang="fr-FR" sz="3200" b="1" dirty="0" smtClean="0"/>
              <a:t>au prix le plus juste</a:t>
            </a:r>
          </a:p>
        </p:txBody>
      </p:sp>
      <p:sp>
        <p:nvSpPr>
          <p:cNvPr id="3" name="Rectangle 2"/>
          <p:cNvSpPr txBox="1">
            <a:spLocks noChangeArrowheads="1"/>
          </p:cNvSpPr>
          <p:nvPr/>
        </p:nvSpPr>
        <p:spPr bwMode="auto">
          <a:xfrm>
            <a:off x="-168696" y="3717032"/>
            <a:ext cx="12226032" cy="280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ct val="0"/>
              </a:spcBef>
              <a:buFontTx/>
              <a:buNone/>
              <a:defRPr/>
            </a:pPr>
            <a:endParaRPr lang="en-US" altLang="ja-JP" b="1" i="1" dirty="0" smtClean="0">
              <a:latin typeface="Helvetica" panose="020B0604020202020204" pitchFamily="34" charset="0"/>
              <a:cs typeface="Helvetica" panose="020B0604020202020204" pitchFamily="34" charset="0"/>
            </a:endParaRPr>
          </a:p>
          <a:p>
            <a:pPr algn="ctr">
              <a:spcBef>
                <a:spcPct val="0"/>
              </a:spcBef>
              <a:buFontTx/>
              <a:buNone/>
              <a:defRPr/>
            </a:pPr>
            <a:r>
              <a:rPr lang="fr-FR" dirty="0" smtClean="0"/>
              <a:t> </a:t>
            </a:r>
            <a:endParaRPr lang="fr-FR" dirty="0">
              <a:latin typeface="Helvetica" panose="020B0604020202020204" pitchFamily="34" charset="0"/>
              <a:cs typeface="Helvetica" panose="020B0604020202020204"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546100" y="188913"/>
            <a:ext cx="10972800" cy="1143000"/>
          </a:xfrm>
        </p:spPr>
        <p:txBody>
          <a:bodyPr/>
          <a:lstStyle/>
          <a:p>
            <a:r>
              <a:rPr lang="fr-FR" altLang="fr-FR" dirty="0" smtClean="0">
                <a:solidFill>
                  <a:schemeClr val="tx1"/>
                </a:solidFill>
                <a:ea typeface="Helvetica" panose="020B0604020202020204" pitchFamily="34" charset="0"/>
              </a:rPr>
              <a:t>Parti pris stratégique N°2</a:t>
            </a:r>
          </a:p>
        </p:txBody>
      </p:sp>
      <p:sp>
        <p:nvSpPr>
          <p:cNvPr id="2" name="Rectangle à coins arrondis 1"/>
          <p:cNvSpPr/>
          <p:nvPr/>
        </p:nvSpPr>
        <p:spPr>
          <a:xfrm>
            <a:off x="2139950" y="2565400"/>
            <a:ext cx="7920038" cy="1368425"/>
          </a:xfrm>
          <a:prstGeom prst="roundRect">
            <a:avLst/>
          </a:prstGeom>
          <a:solidFill>
            <a:srgbClr val="03664C"/>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8800" spc="300" dirty="0" smtClean="0">
                <a:solidFill>
                  <a:schemeClr val="bg1"/>
                </a:solidFill>
                <a:latin typeface="Impact" panose="020B0806030902050204" pitchFamily="34" charset="0"/>
              </a:rPr>
              <a:t>DEMONTRER</a:t>
            </a:r>
            <a:endParaRPr lang="fr-FR" sz="8800" spc="300" dirty="0">
              <a:solidFill>
                <a:schemeClr val="bg1"/>
              </a:solidFill>
              <a:latin typeface="Impact" panose="020B0806030902050204" pitchFamily="34" charset="0"/>
            </a:endParaRPr>
          </a:p>
        </p:txBody>
      </p:sp>
      <p:sp>
        <p:nvSpPr>
          <p:cNvPr id="5" name="Triangle isocèle 4"/>
          <p:cNvSpPr/>
          <p:nvPr/>
        </p:nvSpPr>
        <p:spPr>
          <a:xfrm flipV="1">
            <a:off x="4124325" y="1625600"/>
            <a:ext cx="3816350" cy="782638"/>
          </a:xfrm>
          <a:prstGeom prst="triangle">
            <a:avLst/>
          </a:prstGeom>
          <a:solidFill>
            <a:srgbClr val="03664C"/>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 name="Espace réservé du contenu 4"/>
          <p:cNvSpPr txBox="1">
            <a:spLocks/>
          </p:cNvSpPr>
          <p:nvPr/>
        </p:nvSpPr>
        <p:spPr bwMode="auto">
          <a:xfrm>
            <a:off x="2128168" y="5248978"/>
            <a:ext cx="3024336" cy="124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ctr">
              <a:buNone/>
            </a:pPr>
            <a:r>
              <a:rPr lang="fr-FR" sz="2800" i="1" dirty="0" smtClean="0">
                <a:latin typeface="Helvetica" panose="020B0604020202020204" pitchFamily="34" charset="0"/>
                <a:cs typeface="Helvetica" panose="020B0604020202020204" pitchFamily="34" charset="0"/>
              </a:rPr>
              <a:t>Notre capacité de </a:t>
            </a:r>
            <a:r>
              <a:rPr lang="fr-FR" sz="2800" b="1" i="1" dirty="0" smtClean="0">
                <a:latin typeface="Helvetica" panose="020B0604020202020204" pitchFamily="34" charset="0"/>
                <a:cs typeface="Helvetica" panose="020B0604020202020204" pitchFamily="34" charset="0"/>
              </a:rPr>
              <a:t>sélection</a:t>
            </a:r>
            <a:endParaRPr lang="fr-FR" sz="2800" b="1" dirty="0">
              <a:latin typeface="Helvetica" panose="020B0604020202020204" pitchFamily="34" charset="0"/>
              <a:cs typeface="Helvetica" panose="020B0604020202020204" pitchFamily="34" charset="0"/>
            </a:endParaRPr>
          </a:p>
        </p:txBody>
      </p:sp>
      <p:sp>
        <p:nvSpPr>
          <p:cNvPr id="7" name="Triangle isocèle 6"/>
          <p:cNvSpPr/>
          <p:nvPr/>
        </p:nvSpPr>
        <p:spPr>
          <a:xfrm rot="10800000">
            <a:off x="7290678" y="4221088"/>
            <a:ext cx="1440160" cy="792088"/>
          </a:xfrm>
          <a:prstGeom prst="triangle">
            <a:avLst/>
          </a:prstGeom>
          <a:solidFill>
            <a:srgbClr val="DA21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du contenu 4"/>
          <p:cNvSpPr txBox="1">
            <a:spLocks/>
          </p:cNvSpPr>
          <p:nvPr/>
        </p:nvSpPr>
        <p:spPr bwMode="auto">
          <a:xfrm>
            <a:off x="5439744" y="5248978"/>
            <a:ext cx="5142027" cy="124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ctr">
              <a:buNone/>
            </a:pPr>
            <a:r>
              <a:rPr lang="fr-FR" sz="2800" i="1" dirty="0" smtClean="0">
                <a:latin typeface="Helvetica" panose="020B0604020202020204" pitchFamily="34" charset="0"/>
                <a:cs typeface="Helvetica" panose="020B0604020202020204" pitchFamily="34" charset="0"/>
              </a:rPr>
              <a:t>Nos forces d’</a:t>
            </a:r>
            <a:r>
              <a:rPr lang="fr-FR" sz="2800" b="1" i="1" dirty="0" smtClean="0">
                <a:latin typeface="Helvetica" panose="020B0604020202020204" pitchFamily="34" charset="0"/>
                <a:cs typeface="Helvetica" panose="020B0604020202020204" pitchFamily="34" charset="0"/>
              </a:rPr>
              <a:t>innovation</a:t>
            </a:r>
            <a:r>
              <a:rPr lang="fr-FR" sz="2800" i="1" dirty="0" smtClean="0">
                <a:latin typeface="Helvetica" panose="020B0604020202020204" pitchFamily="34" charset="0"/>
                <a:cs typeface="Helvetica" panose="020B0604020202020204" pitchFamily="34" charset="0"/>
              </a:rPr>
              <a:t> &amp; </a:t>
            </a:r>
            <a:br>
              <a:rPr lang="fr-FR" sz="2800" i="1" dirty="0" smtClean="0">
                <a:latin typeface="Helvetica" panose="020B0604020202020204" pitchFamily="34" charset="0"/>
                <a:cs typeface="Helvetica" panose="020B0604020202020204" pitchFamily="34" charset="0"/>
              </a:rPr>
            </a:br>
            <a:r>
              <a:rPr lang="fr-FR" sz="2800" i="1" dirty="0" smtClean="0">
                <a:latin typeface="Helvetica" panose="020B0604020202020204" pitchFamily="34" charset="0"/>
                <a:cs typeface="Helvetica" panose="020B0604020202020204" pitchFamily="34" charset="0"/>
              </a:rPr>
              <a:t>de savoir faire</a:t>
            </a:r>
            <a:endParaRPr lang="fr-FR" sz="2800" dirty="0">
              <a:latin typeface="Helvetica" panose="020B0604020202020204" pitchFamily="34" charset="0"/>
              <a:cs typeface="Helvetica" panose="020B0604020202020204" pitchFamily="34" charset="0"/>
            </a:endParaRPr>
          </a:p>
        </p:txBody>
      </p:sp>
      <p:sp>
        <p:nvSpPr>
          <p:cNvPr id="9" name="Triangle isocèle 8"/>
          <p:cNvSpPr/>
          <p:nvPr/>
        </p:nvSpPr>
        <p:spPr>
          <a:xfrm rot="10800000">
            <a:off x="3186222" y="4221088"/>
            <a:ext cx="1440160" cy="792088"/>
          </a:xfrm>
          <a:prstGeom prst="triangle">
            <a:avLst/>
          </a:prstGeom>
          <a:solidFill>
            <a:srgbClr val="DA21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50" name="Picture 2" descr="Image associé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9103" y="1406851"/>
            <a:ext cx="8540877" cy="4469726"/>
          </a:xfrm>
          <a:prstGeom prst="rect">
            <a:avLst/>
          </a:prstGeom>
          <a:noFill/>
          <a:extLst>
            <a:ext uri="{909E8E84-426E-40DD-AFC4-6F175D3DCCD1}">
              <a14:hiddenFill xmlns:a14="http://schemas.microsoft.com/office/drawing/2010/main">
                <a:solidFill>
                  <a:srgbClr val="FFFFFF"/>
                </a:solidFill>
              </a14:hiddenFill>
            </a:ext>
          </a:extLst>
        </p:spPr>
      </p:pic>
      <p:sp>
        <p:nvSpPr>
          <p:cNvPr id="6" name="Shape 461"/>
          <p:cNvSpPr/>
          <p:nvPr/>
        </p:nvSpPr>
        <p:spPr>
          <a:xfrm>
            <a:off x="2713299" y="4280704"/>
            <a:ext cx="6725086" cy="841256"/>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ctr">
              <a:defRPr sz="11000">
                <a:latin typeface="Bebas Neue Bold"/>
                <a:ea typeface="Bebas Neue Bold"/>
                <a:cs typeface="Bebas Neue Bold"/>
                <a:sym typeface="Bebas Neue Bold"/>
              </a:defRPr>
            </a:pPr>
            <a:r>
              <a:rPr lang="fr-FR" sz="2400" dirty="0">
                <a:latin typeface="+mn-lt"/>
              </a:rPr>
              <a:t>Des français pensent que le progrès sera de </a:t>
            </a:r>
            <a:r>
              <a:rPr lang="fr-FR" sz="2400" b="1" dirty="0">
                <a:latin typeface="+mn-lt"/>
              </a:rPr>
              <a:t>consommer mieux</a:t>
            </a:r>
            <a:r>
              <a:rPr lang="fr-FR" sz="2400" dirty="0">
                <a:latin typeface="+mn-lt"/>
              </a:rPr>
              <a:t>, pas de consommer plus</a:t>
            </a:r>
          </a:p>
        </p:txBody>
      </p:sp>
      <p:sp>
        <p:nvSpPr>
          <p:cNvPr id="7" name="Shape 461"/>
          <p:cNvSpPr/>
          <p:nvPr/>
        </p:nvSpPr>
        <p:spPr>
          <a:xfrm>
            <a:off x="4930637" y="2614737"/>
            <a:ext cx="2342021" cy="1333698"/>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ctr">
              <a:defRPr sz="11000">
                <a:latin typeface="Bebas Neue Bold"/>
                <a:ea typeface="Bebas Neue Bold"/>
                <a:cs typeface="Bebas Neue Bold"/>
                <a:sym typeface="Bebas Neue Bold"/>
              </a:defRPr>
            </a:pPr>
            <a:r>
              <a:rPr lang="fr-FR" sz="8000" b="1" dirty="0">
                <a:latin typeface="+mn-lt"/>
              </a:rPr>
              <a:t>76%</a:t>
            </a:r>
          </a:p>
        </p:txBody>
      </p:sp>
      <p:sp>
        <p:nvSpPr>
          <p:cNvPr id="11" name="Titre 1"/>
          <p:cNvSpPr>
            <a:spLocks noGrp="1"/>
          </p:cNvSpPr>
          <p:nvPr>
            <p:ph type="title"/>
          </p:nvPr>
        </p:nvSpPr>
        <p:spPr>
          <a:xfrm>
            <a:off x="609600" y="44624"/>
            <a:ext cx="10972800" cy="1143000"/>
          </a:xfrm>
        </p:spPr>
        <p:txBody>
          <a:bodyPr>
            <a:normAutofit/>
          </a:bodyPr>
          <a:lstStyle/>
          <a:p>
            <a:r>
              <a:rPr lang="fr-FR" dirty="0">
                <a:solidFill>
                  <a:schemeClr val="tx1"/>
                </a:solidFill>
              </a:rPr>
              <a:t>La sélection </a:t>
            </a:r>
            <a:r>
              <a:rPr lang="fr-FR" dirty="0" err="1" smtClean="0">
                <a:solidFill>
                  <a:schemeClr val="tx1"/>
                </a:solidFill>
              </a:rPr>
              <a:t>Gamm</a:t>
            </a:r>
            <a:r>
              <a:rPr lang="fr-FR" dirty="0" smtClean="0">
                <a:solidFill>
                  <a:schemeClr val="tx1"/>
                </a:solidFill>
              </a:rPr>
              <a:t> vert</a:t>
            </a:r>
            <a:endParaRPr lang="fr-FR" dirty="0">
              <a:solidFill>
                <a:schemeClr val="tx1"/>
              </a:solidFill>
            </a:endParaRPr>
          </a:p>
        </p:txBody>
      </p:sp>
    </p:spTree>
    <p:extLst>
      <p:ext uri="{BB962C8B-B14F-4D97-AF65-F5344CB8AC3E}">
        <p14:creationId xmlns:p14="http://schemas.microsoft.com/office/powerpoint/2010/main" val="22107146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4294967295"/>
          </p:nvPr>
        </p:nvSpPr>
        <p:spPr>
          <a:xfrm>
            <a:off x="911424" y="540538"/>
            <a:ext cx="10873208" cy="1886458"/>
          </a:xfrm>
        </p:spPr>
        <p:txBody>
          <a:bodyPr/>
          <a:lstStyle/>
          <a:p>
            <a:pPr marL="0" lvl="0" indent="0">
              <a:buNone/>
            </a:pPr>
            <a:r>
              <a:rPr lang="fr-FR" sz="3600" dirty="0" smtClean="0">
                <a:latin typeface="Helvetica" panose="020B0604020202020204" pitchFamily="34" charset="0"/>
                <a:cs typeface="Helvetica" panose="020B0604020202020204" pitchFamily="34" charset="0"/>
              </a:rPr>
              <a:t>STATUT DE SELECTIONNEUR</a:t>
            </a:r>
            <a:endParaRPr lang="fr-FR" sz="4400" dirty="0" smtClean="0">
              <a:latin typeface="Helvetica" panose="020B0604020202020204" pitchFamily="34" charset="0"/>
              <a:cs typeface="Helvetica" panose="020B0604020202020204" pitchFamily="34" charset="0"/>
            </a:endParaRPr>
          </a:p>
        </p:txBody>
      </p:sp>
      <p:sp>
        <p:nvSpPr>
          <p:cNvPr id="4" name="Espace réservé du contenu 4"/>
          <p:cNvSpPr txBox="1">
            <a:spLocks/>
          </p:cNvSpPr>
          <p:nvPr/>
        </p:nvSpPr>
        <p:spPr bwMode="auto">
          <a:xfrm>
            <a:off x="911424" y="1212064"/>
            <a:ext cx="10392815" cy="188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fr-FR" sz="2400" dirty="0"/>
              <a:t>Des </a:t>
            </a:r>
            <a:r>
              <a:rPr lang="fr-FR" sz="2400" dirty="0">
                <a:solidFill>
                  <a:srgbClr val="543C44"/>
                </a:solidFill>
              </a:rPr>
              <a:t>sélectionneurs</a:t>
            </a:r>
            <a:r>
              <a:rPr lang="fr-FR" sz="2400" dirty="0"/>
              <a:t> experts, passionnés, </a:t>
            </a:r>
            <a:r>
              <a:rPr lang="fr-FR" sz="2400" dirty="0" smtClean="0"/>
              <a:t/>
            </a:r>
            <a:br>
              <a:rPr lang="fr-FR" sz="2400" dirty="0" smtClean="0"/>
            </a:br>
            <a:r>
              <a:rPr lang="fr-FR" sz="2400" dirty="0" smtClean="0"/>
              <a:t>portés </a:t>
            </a:r>
            <a:r>
              <a:rPr lang="fr-FR" sz="2400" dirty="0"/>
              <a:t>par l’amour du </a:t>
            </a:r>
            <a:r>
              <a:rPr lang="fr-FR" sz="2400" dirty="0">
                <a:solidFill>
                  <a:srgbClr val="543C44"/>
                </a:solidFill>
              </a:rPr>
              <a:t>produit</a:t>
            </a:r>
            <a:r>
              <a:rPr lang="fr-FR" sz="2400" dirty="0"/>
              <a:t>, </a:t>
            </a:r>
            <a:r>
              <a:rPr lang="fr-FR" sz="2400" dirty="0" smtClean="0"/>
              <a:t/>
            </a:r>
            <a:br>
              <a:rPr lang="fr-FR" sz="2400" dirty="0" smtClean="0"/>
            </a:br>
            <a:r>
              <a:rPr lang="fr-FR" sz="2400" dirty="0" smtClean="0"/>
              <a:t>au </a:t>
            </a:r>
            <a:r>
              <a:rPr lang="fr-FR" sz="2400" dirty="0"/>
              <a:t>service de la </a:t>
            </a:r>
            <a:r>
              <a:rPr lang="fr-FR" sz="2400" dirty="0" smtClean="0"/>
              <a:t>qualité </a:t>
            </a:r>
            <a:endParaRPr lang="fr-FR" sz="2400" dirty="0"/>
          </a:p>
        </p:txBody>
      </p:sp>
      <p:sp>
        <p:nvSpPr>
          <p:cNvPr id="6" name="Triangle isocèle 5"/>
          <p:cNvSpPr/>
          <p:nvPr/>
        </p:nvSpPr>
        <p:spPr>
          <a:xfrm rot="5400000">
            <a:off x="-324036" y="490438"/>
            <a:ext cx="1440160" cy="792088"/>
          </a:xfrm>
          <a:prstGeom prst="triangle">
            <a:avLst/>
          </a:prstGeom>
          <a:solidFill>
            <a:srgbClr val="DA21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à coins arrondis 6"/>
          <p:cNvSpPr/>
          <p:nvPr/>
        </p:nvSpPr>
        <p:spPr>
          <a:xfrm>
            <a:off x="515552" y="3160747"/>
            <a:ext cx="3096000" cy="1296000"/>
          </a:xfrm>
          <a:prstGeom prst="roundRect">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FR" sz="1600" b="1" dirty="0" smtClean="0">
                <a:solidFill>
                  <a:schemeClr val="bg1"/>
                </a:solidFill>
              </a:rPr>
              <a:t>CONSOMMER MIEUX</a:t>
            </a:r>
          </a:p>
          <a:p>
            <a:pPr algn="ctr"/>
            <a:r>
              <a:rPr lang="fr-FR" sz="1600" b="1" dirty="0" smtClean="0">
                <a:solidFill>
                  <a:schemeClr val="bg1"/>
                </a:solidFill>
              </a:rPr>
              <a:t>« mieux mais moins »</a:t>
            </a:r>
          </a:p>
          <a:p>
            <a:pPr marL="373062" indent="-285750">
              <a:buFont typeface="Arial" panose="020B0604020202020204" pitchFamily="34" charset="0"/>
              <a:buChar char="•"/>
            </a:pPr>
            <a:r>
              <a:rPr lang="fr-FR" sz="1600" dirty="0" smtClean="0">
                <a:solidFill>
                  <a:schemeClr val="bg1"/>
                </a:solidFill>
              </a:rPr>
              <a:t>La variété, le non-excès</a:t>
            </a:r>
          </a:p>
          <a:p>
            <a:pPr marL="373062" indent="-285750">
              <a:buFont typeface="Arial" panose="020B0604020202020204" pitchFamily="34" charset="0"/>
              <a:buChar char="•"/>
            </a:pPr>
            <a:r>
              <a:rPr lang="fr-FR" sz="1600" dirty="0" smtClean="0">
                <a:solidFill>
                  <a:schemeClr val="bg1"/>
                </a:solidFill>
              </a:rPr>
              <a:t>Les apports, la qualité</a:t>
            </a:r>
          </a:p>
          <a:p>
            <a:pPr marL="373062" indent="-285750">
              <a:buFont typeface="Arial" panose="020B0604020202020204" pitchFamily="34" charset="0"/>
              <a:buChar char="•"/>
            </a:pPr>
            <a:r>
              <a:rPr lang="fr-FR" sz="1600" dirty="0" smtClean="0">
                <a:solidFill>
                  <a:schemeClr val="bg1"/>
                </a:solidFill>
              </a:rPr>
              <a:t>La fraîcheur, le goût</a:t>
            </a:r>
          </a:p>
        </p:txBody>
      </p:sp>
      <p:sp>
        <p:nvSpPr>
          <p:cNvPr id="8" name="Rectangle à coins arrondis 7"/>
          <p:cNvSpPr/>
          <p:nvPr/>
        </p:nvSpPr>
        <p:spPr>
          <a:xfrm>
            <a:off x="6311680" y="3160747"/>
            <a:ext cx="3096344" cy="1296000"/>
          </a:xfrm>
          <a:prstGeom prst="roundRect">
            <a:avLst/>
          </a:prstGeom>
          <a:solidFill>
            <a:srgbClr val="553D4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FR" sz="1600" b="1" dirty="0" smtClean="0">
                <a:solidFill>
                  <a:schemeClr val="bg1"/>
                </a:solidFill>
              </a:rPr>
              <a:t>CONSOMMER NATUREL</a:t>
            </a:r>
          </a:p>
          <a:p>
            <a:pPr marL="373062" indent="-285750">
              <a:buFont typeface="Arial" panose="020B0604020202020204" pitchFamily="34" charset="0"/>
              <a:buChar char="•"/>
            </a:pPr>
            <a:r>
              <a:rPr lang="fr-FR" sz="1600" dirty="0" smtClean="0">
                <a:solidFill>
                  <a:schemeClr val="bg1"/>
                </a:solidFill>
              </a:rPr>
              <a:t>Sans chimie, </a:t>
            </a:r>
            <a:r>
              <a:rPr lang="fr-FR" sz="1600" dirty="0" smtClean="0">
                <a:solidFill>
                  <a:schemeClr val="bg1"/>
                </a:solidFill>
              </a:rPr>
              <a:t>alternative pour jardiner au naturel</a:t>
            </a:r>
            <a:endParaRPr lang="fr-FR" sz="1600" dirty="0" smtClean="0">
              <a:solidFill>
                <a:schemeClr val="bg1"/>
              </a:solidFill>
            </a:endParaRPr>
          </a:p>
        </p:txBody>
      </p:sp>
      <p:sp>
        <p:nvSpPr>
          <p:cNvPr id="9" name="Rectangle à coins arrondis 8"/>
          <p:cNvSpPr/>
          <p:nvPr/>
        </p:nvSpPr>
        <p:spPr>
          <a:xfrm>
            <a:off x="515552" y="4653136"/>
            <a:ext cx="3096000" cy="1296000"/>
          </a:xfrm>
          <a:prstGeom prst="roundRect">
            <a:avLst/>
          </a:prstGeom>
          <a:solidFill>
            <a:srgbClr val="60788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FR" sz="1600" b="1" dirty="0" smtClean="0">
                <a:solidFill>
                  <a:schemeClr val="bg1"/>
                </a:solidFill>
              </a:rPr>
              <a:t>CONSOMMER LOCAL</a:t>
            </a:r>
          </a:p>
          <a:p>
            <a:pPr marL="373062" indent="-285750">
              <a:buFont typeface="Arial" panose="020B0604020202020204" pitchFamily="34" charset="0"/>
              <a:buChar char="•"/>
            </a:pPr>
            <a:r>
              <a:rPr lang="fr-FR" sz="1600" dirty="0" smtClean="0">
                <a:solidFill>
                  <a:schemeClr val="bg1"/>
                </a:solidFill>
              </a:rPr>
              <a:t>Les circuits courts (producteurs locaux)</a:t>
            </a:r>
          </a:p>
          <a:p>
            <a:pPr marL="373062" indent="-285750">
              <a:buFont typeface="Arial" panose="020B0604020202020204" pitchFamily="34" charset="0"/>
              <a:buChar char="•"/>
            </a:pPr>
            <a:r>
              <a:rPr lang="fr-FR" sz="1600" dirty="0" smtClean="0">
                <a:solidFill>
                  <a:schemeClr val="bg1"/>
                </a:solidFill>
              </a:rPr>
              <a:t>Privilégier le lien et le social</a:t>
            </a:r>
          </a:p>
        </p:txBody>
      </p:sp>
      <p:sp>
        <p:nvSpPr>
          <p:cNvPr id="10" name="Rectangle à coins arrondis 9"/>
          <p:cNvSpPr/>
          <p:nvPr/>
        </p:nvSpPr>
        <p:spPr>
          <a:xfrm>
            <a:off x="6312024" y="4653136"/>
            <a:ext cx="3096000" cy="1296000"/>
          </a:xfrm>
          <a:prstGeom prst="round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FR" sz="1600" b="1" dirty="0" smtClean="0">
                <a:solidFill>
                  <a:schemeClr val="tx1"/>
                </a:solidFill>
              </a:rPr>
              <a:t>CONSOMMER PRÉSERVÉ/DURABLE</a:t>
            </a:r>
          </a:p>
          <a:p>
            <a:pPr marL="373062" indent="-285750">
              <a:buFont typeface="Arial" panose="020B0604020202020204" pitchFamily="34" charset="0"/>
              <a:buChar char="•"/>
            </a:pPr>
            <a:r>
              <a:rPr lang="fr-FR" sz="1600" dirty="0" smtClean="0">
                <a:solidFill>
                  <a:schemeClr val="tx1"/>
                </a:solidFill>
              </a:rPr>
              <a:t>Respect de l’environnement</a:t>
            </a:r>
          </a:p>
          <a:p>
            <a:pPr marL="373062" indent="-285750">
              <a:buFont typeface="Arial" panose="020B0604020202020204" pitchFamily="34" charset="0"/>
              <a:buChar char="•"/>
            </a:pPr>
            <a:r>
              <a:rPr lang="fr-FR" sz="1600" dirty="0" smtClean="0">
                <a:solidFill>
                  <a:schemeClr val="tx1"/>
                </a:solidFill>
              </a:rPr>
              <a:t>Respect des animaux</a:t>
            </a:r>
          </a:p>
        </p:txBody>
      </p:sp>
      <p:sp>
        <p:nvSpPr>
          <p:cNvPr id="2" name="ZoneTexte 1"/>
          <p:cNvSpPr txBox="1"/>
          <p:nvPr/>
        </p:nvSpPr>
        <p:spPr>
          <a:xfrm>
            <a:off x="927575" y="2663895"/>
            <a:ext cx="6165149" cy="461665"/>
          </a:xfrm>
          <a:prstGeom prst="rect">
            <a:avLst/>
          </a:prstGeom>
          <a:noFill/>
        </p:spPr>
        <p:txBody>
          <a:bodyPr wrap="none" rtlCol="0">
            <a:spAutoFit/>
          </a:bodyPr>
          <a:lstStyle/>
          <a:p>
            <a:r>
              <a:rPr lang="fr-FR" sz="2400" b="1" dirty="0">
                <a:latin typeface="+mn-lt"/>
                <a:cs typeface="+mn-cs"/>
              </a:rPr>
              <a:t>Une sélection au service du ‘bien </a:t>
            </a:r>
            <a:r>
              <a:rPr lang="fr-FR" sz="2400" b="1" dirty="0" smtClean="0">
                <a:latin typeface="+mn-lt"/>
                <a:cs typeface="+mn-cs"/>
              </a:rPr>
              <a:t>consommer’</a:t>
            </a:r>
            <a:endParaRPr lang="fr-FR" sz="2400" b="1" dirty="0">
              <a:latin typeface="+mn-lt"/>
              <a:cs typeface="+mn-cs"/>
            </a:endParaRPr>
          </a:p>
        </p:txBody>
      </p:sp>
      <p:sp>
        <p:nvSpPr>
          <p:cNvPr id="3" name="ZoneTexte 2"/>
          <p:cNvSpPr txBox="1"/>
          <p:nvPr/>
        </p:nvSpPr>
        <p:spPr>
          <a:xfrm>
            <a:off x="3881496" y="3526024"/>
            <a:ext cx="1638440" cy="738664"/>
          </a:xfrm>
          <a:prstGeom prst="rect">
            <a:avLst/>
          </a:prstGeom>
          <a:noFill/>
        </p:spPr>
        <p:txBody>
          <a:bodyPr wrap="square" rtlCol="0">
            <a:spAutoFit/>
          </a:bodyPr>
          <a:lstStyle/>
          <a:p>
            <a:r>
              <a:rPr lang="fr-FR" sz="1400" dirty="0" smtClean="0"/>
              <a:t>Porté par la variété de l’offre et sa théâtralisation</a:t>
            </a:r>
            <a:endParaRPr lang="fr-FR" sz="1400" dirty="0"/>
          </a:p>
        </p:txBody>
      </p:sp>
      <p:sp>
        <p:nvSpPr>
          <p:cNvPr id="11" name="Triangle isocèle 10"/>
          <p:cNvSpPr/>
          <p:nvPr/>
        </p:nvSpPr>
        <p:spPr>
          <a:xfrm rot="5400000">
            <a:off x="3584744" y="3702555"/>
            <a:ext cx="432048" cy="293270"/>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p:cNvSpPr txBox="1"/>
          <p:nvPr/>
        </p:nvSpPr>
        <p:spPr>
          <a:xfrm>
            <a:off x="3891168" y="4822169"/>
            <a:ext cx="1844792" cy="1169551"/>
          </a:xfrm>
          <a:prstGeom prst="rect">
            <a:avLst/>
          </a:prstGeom>
          <a:noFill/>
        </p:spPr>
        <p:txBody>
          <a:bodyPr wrap="square" rtlCol="0">
            <a:spAutoFit/>
          </a:bodyPr>
          <a:lstStyle/>
          <a:p>
            <a:r>
              <a:rPr lang="fr-FR" sz="1400" dirty="0" smtClean="0"/>
              <a:t>Dimension à investir car une réalité d’offre avec l’origine locale ou </a:t>
            </a:r>
            <a:r>
              <a:rPr lang="fr-FR" sz="1400" dirty="0" smtClean="0"/>
              <a:t>régionale (</a:t>
            </a:r>
            <a:r>
              <a:rPr lang="fr-FR" sz="1400" dirty="0"/>
              <a:t>agriculteurs </a:t>
            </a:r>
            <a:r>
              <a:rPr lang="fr-FR" sz="1400" dirty="0" smtClean="0"/>
              <a:t>coopérateurs…)</a:t>
            </a:r>
            <a:endParaRPr lang="fr-FR" sz="1400" dirty="0"/>
          </a:p>
        </p:txBody>
      </p:sp>
      <p:sp>
        <p:nvSpPr>
          <p:cNvPr id="13" name="Triangle isocèle 12"/>
          <p:cNvSpPr/>
          <p:nvPr/>
        </p:nvSpPr>
        <p:spPr>
          <a:xfrm rot="5400000">
            <a:off x="3594416" y="5214724"/>
            <a:ext cx="432048" cy="293270"/>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ZoneTexte 13"/>
          <p:cNvSpPr txBox="1"/>
          <p:nvPr/>
        </p:nvSpPr>
        <p:spPr>
          <a:xfrm>
            <a:off x="9691078" y="5089768"/>
            <a:ext cx="1638440" cy="523220"/>
          </a:xfrm>
          <a:prstGeom prst="rect">
            <a:avLst/>
          </a:prstGeom>
          <a:noFill/>
        </p:spPr>
        <p:txBody>
          <a:bodyPr wrap="square" rtlCol="0">
            <a:spAutoFit/>
          </a:bodyPr>
          <a:lstStyle/>
          <a:p>
            <a:r>
              <a:rPr lang="fr-FR" sz="1400" dirty="0" smtClean="0"/>
              <a:t>Valeur responsable de la démarche</a:t>
            </a:r>
            <a:endParaRPr lang="fr-FR" sz="1400" dirty="0"/>
          </a:p>
        </p:txBody>
      </p:sp>
      <p:sp>
        <p:nvSpPr>
          <p:cNvPr id="15" name="Triangle isocèle 14"/>
          <p:cNvSpPr/>
          <p:nvPr/>
        </p:nvSpPr>
        <p:spPr>
          <a:xfrm rot="5400000">
            <a:off x="9394326" y="5214724"/>
            <a:ext cx="432048" cy="293270"/>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p:cNvSpPr txBox="1"/>
          <p:nvPr/>
        </p:nvSpPr>
        <p:spPr>
          <a:xfrm>
            <a:off x="9691078" y="3595725"/>
            <a:ext cx="1949538" cy="523220"/>
          </a:xfrm>
          <a:prstGeom prst="rect">
            <a:avLst/>
          </a:prstGeom>
          <a:noFill/>
        </p:spPr>
        <p:txBody>
          <a:bodyPr wrap="square" rtlCol="0">
            <a:spAutoFit/>
          </a:bodyPr>
          <a:lstStyle/>
          <a:p>
            <a:r>
              <a:rPr lang="fr-FR" sz="1400" dirty="0" smtClean="0"/>
              <a:t>Le jardin écologique… large </a:t>
            </a:r>
            <a:r>
              <a:rPr lang="fr-FR" sz="1400" dirty="0" smtClean="0"/>
              <a:t>et en progression </a:t>
            </a:r>
            <a:endParaRPr lang="fr-FR" sz="1400" dirty="0"/>
          </a:p>
        </p:txBody>
      </p:sp>
      <p:sp>
        <p:nvSpPr>
          <p:cNvPr id="17" name="Triangle isocèle 16"/>
          <p:cNvSpPr/>
          <p:nvPr/>
        </p:nvSpPr>
        <p:spPr>
          <a:xfrm rot="5400000">
            <a:off x="9394326" y="3720681"/>
            <a:ext cx="432048" cy="293270"/>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2494188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4294967295"/>
          </p:nvPr>
        </p:nvSpPr>
        <p:spPr>
          <a:xfrm>
            <a:off x="911424" y="836712"/>
            <a:ext cx="10392815" cy="1886458"/>
          </a:xfrm>
        </p:spPr>
        <p:txBody>
          <a:bodyPr/>
          <a:lstStyle/>
          <a:p>
            <a:pPr marL="0" lvl="0" indent="0">
              <a:buNone/>
            </a:pPr>
            <a:r>
              <a:rPr lang="fr-FR" sz="3600" dirty="0">
                <a:latin typeface="Helvetica" panose="020B0604020202020204" pitchFamily="34" charset="0"/>
                <a:cs typeface="Helvetica" panose="020B0604020202020204" pitchFamily="34" charset="0"/>
              </a:rPr>
              <a:t>STATUT </a:t>
            </a:r>
            <a:r>
              <a:rPr lang="fr-FR" sz="3600" dirty="0" smtClean="0">
                <a:latin typeface="Helvetica" panose="020B0604020202020204" pitchFamily="34" charset="0"/>
                <a:cs typeface="Helvetica" panose="020B0604020202020204" pitchFamily="34" charset="0"/>
              </a:rPr>
              <a:t>D’INNOVATEUR</a:t>
            </a:r>
            <a:endParaRPr lang="fr-FR" sz="4400" dirty="0">
              <a:latin typeface="Helvetica" panose="020B0604020202020204" pitchFamily="34" charset="0"/>
              <a:cs typeface="Helvetica" panose="020B0604020202020204" pitchFamily="34" charset="0"/>
            </a:endParaRPr>
          </a:p>
        </p:txBody>
      </p:sp>
      <p:sp>
        <p:nvSpPr>
          <p:cNvPr id="4" name="Espace réservé du contenu 4"/>
          <p:cNvSpPr txBox="1">
            <a:spLocks/>
          </p:cNvSpPr>
          <p:nvPr/>
        </p:nvSpPr>
        <p:spPr bwMode="auto">
          <a:xfrm>
            <a:off x="912992" y="1902736"/>
            <a:ext cx="10799632" cy="188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fr-FR" sz="2400" dirty="0" smtClean="0">
                <a:latin typeface="Helvetica" panose="020B0604020202020204" pitchFamily="34" charset="0"/>
                <a:cs typeface="Helvetica" panose="020B0604020202020204" pitchFamily="34" charset="0"/>
              </a:rPr>
              <a:t>Il s’agit de symboliser le </a:t>
            </a:r>
            <a:r>
              <a:rPr lang="fr-FR" sz="2400" dirty="0" smtClean="0">
                <a:latin typeface="Helvetica" panose="020B0604020202020204" pitchFamily="34" charset="0"/>
                <a:cs typeface="Helvetica" panose="020B0604020202020204" pitchFamily="34" charset="0"/>
              </a:rPr>
              <a:t>renouvellement </a:t>
            </a:r>
            <a:r>
              <a:rPr lang="fr-FR" sz="2400" dirty="0" smtClean="0">
                <a:latin typeface="Helvetica" panose="020B0604020202020204" pitchFamily="34" charset="0"/>
                <a:cs typeface="Helvetica" panose="020B0604020202020204" pitchFamily="34" charset="0"/>
              </a:rPr>
              <a:t>permanent et le </a:t>
            </a:r>
            <a:r>
              <a:rPr lang="fr-FR" sz="2400" dirty="0" smtClean="0">
                <a:latin typeface="Helvetica" panose="020B0604020202020204" pitchFamily="34" charset="0"/>
                <a:cs typeface="Helvetica" panose="020B0604020202020204" pitchFamily="34" charset="0"/>
              </a:rPr>
              <a:t>professionnalisme de l’enseigne :</a:t>
            </a:r>
          </a:p>
          <a:p>
            <a:pPr marL="0" lvl="0" indent="0">
              <a:buNone/>
            </a:pPr>
            <a:r>
              <a:rPr lang="fr-FR" sz="2000" i="1" dirty="0" smtClean="0">
                <a:latin typeface="Helvetica" panose="020B0604020202020204" pitchFamily="34" charset="0"/>
                <a:cs typeface="Helvetica" panose="020B0604020202020204" pitchFamily="34" charset="0"/>
              </a:rPr>
              <a:t>&gt; </a:t>
            </a:r>
            <a:r>
              <a:rPr lang="fr-FR" sz="2000" i="1" dirty="0" smtClean="0">
                <a:latin typeface="Helvetica" panose="020B0604020202020204" pitchFamily="34" charset="0"/>
                <a:cs typeface="Helvetica" panose="020B0604020202020204" pitchFamily="34" charset="0"/>
              </a:rPr>
              <a:t>Nouvelle référence, élargissement de l’offre ‘terroir’</a:t>
            </a:r>
            <a:endParaRPr lang="fr-FR" sz="2000" i="1" dirty="0" smtClean="0">
              <a:latin typeface="Helvetica" panose="020B0604020202020204" pitchFamily="34" charset="0"/>
              <a:cs typeface="Helvetica" panose="020B0604020202020204" pitchFamily="34" charset="0"/>
            </a:endParaRPr>
          </a:p>
          <a:p>
            <a:pPr marL="0" lvl="0" indent="0">
              <a:buNone/>
            </a:pPr>
            <a:r>
              <a:rPr lang="fr-FR" sz="2000" i="1" dirty="0" smtClean="0">
                <a:latin typeface="Helvetica" panose="020B0604020202020204" pitchFamily="34" charset="0"/>
                <a:cs typeface="Helvetica" panose="020B0604020202020204" pitchFamily="34" charset="0"/>
              </a:rPr>
              <a:t>&gt; Grandes tendances du jardin, du potager</a:t>
            </a:r>
          </a:p>
          <a:p>
            <a:pPr marL="0" lvl="0" indent="0">
              <a:buNone/>
            </a:pPr>
            <a:r>
              <a:rPr lang="fr-FR" sz="2000" i="1" dirty="0" smtClean="0">
                <a:latin typeface="Helvetica" panose="020B0604020202020204" pitchFamily="34" charset="0"/>
                <a:cs typeface="Helvetica" panose="020B0604020202020204" pitchFamily="34" charset="0"/>
              </a:rPr>
              <a:t>&gt; Sélection de produits plus responsables</a:t>
            </a:r>
            <a:endParaRPr lang="fr-FR" sz="2000" i="1" dirty="0" smtClean="0">
              <a:latin typeface="Helvetica" panose="020B0604020202020204" pitchFamily="34" charset="0"/>
              <a:cs typeface="Helvetica" panose="020B0604020202020204" pitchFamily="34" charset="0"/>
            </a:endParaRPr>
          </a:p>
          <a:p>
            <a:pPr marL="0" lvl="0" indent="0">
              <a:buNone/>
            </a:pPr>
            <a:r>
              <a:rPr lang="fr-FR" sz="2000" i="1" dirty="0" smtClean="0">
                <a:latin typeface="Helvetica" panose="020B0604020202020204" pitchFamily="34" charset="0"/>
                <a:cs typeface="Helvetica" panose="020B0604020202020204" pitchFamily="34" charset="0"/>
              </a:rPr>
              <a:t>&gt; Professionnels </a:t>
            </a:r>
            <a:r>
              <a:rPr lang="fr-FR" sz="2000" i="1" dirty="0" smtClean="0">
                <a:latin typeface="Helvetica" panose="020B0604020202020204" pitchFamily="34" charset="0"/>
                <a:cs typeface="Helvetica" panose="020B0604020202020204" pitchFamily="34" charset="0"/>
              </a:rPr>
              <a:t>reconnus…</a:t>
            </a:r>
            <a:r>
              <a:rPr lang="fr-FR" sz="2000" i="1" dirty="0" smtClean="0">
                <a:latin typeface="Helvetica" panose="020B0604020202020204" pitchFamily="34" charset="0"/>
                <a:cs typeface="Helvetica" panose="020B0604020202020204" pitchFamily="34" charset="0"/>
              </a:rPr>
              <a:t/>
            </a:r>
            <a:br>
              <a:rPr lang="fr-FR" sz="2000" i="1" dirty="0" smtClean="0">
                <a:latin typeface="Helvetica" panose="020B0604020202020204" pitchFamily="34" charset="0"/>
                <a:cs typeface="Helvetica" panose="020B0604020202020204" pitchFamily="34" charset="0"/>
              </a:rPr>
            </a:br>
            <a:r>
              <a:rPr lang="fr-FR" sz="2400" i="1" dirty="0" smtClean="0">
                <a:latin typeface="Helvetica" panose="020B0604020202020204" pitchFamily="34" charset="0"/>
                <a:cs typeface="Helvetica" panose="020B0604020202020204" pitchFamily="34" charset="0"/>
              </a:rPr>
              <a:t/>
            </a:r>
            <a:br>
              <a:rPr lang="fr-FR" sz="2400" i="1" dirty="0" smtClean="0">
                <a:latin typeface="Helvetica" panose="020B0604020202020204" pitchFamily="34" charset="0"/>
                <a:cs typeface="Helvetica" panose="020B0604020202020204" pitchFamily="34" charset="0"/>
              </a:rPr>
            </a:br>
            <a:r>
              <a:rPr lang="fr-FR" sz="2400" dirty="0" smtClean="0">
                <a:latin typeface="Helvetica" panose="020B0604020202020204" pitchFamily="34" charset="0"/>
                <a:cs typeface="Helvetica" panose="020B0604020202020204" pitchFamily="34" charset="0"/>
              </a:rPr>
              <a:t>Il se </a:t>
            </a:r>
            <a:r>
              <a:rPr lang="fr-FR" sz="2400" dirty="0">
                <a:latin typeface="Helvetica" panose="020B0604020202020204" pitchFamily="34" charset="0"/>
                <a:cs typeface="Helvetica" panose="020B0604020202020204" pitchFamily="34" charset="0"/>
              </a:rPr>
              <a:t>passe toujours quelque chose de </a:t>
            </a:r>
            <a:r>
              <a:rPr lang="fr-FR" sz="2400" dirty="0" smtClean="0">
                <a:latin typeface="Helvetica" panose="020B0604020202020204" pitchFamily="34" charset="0"/>
                <a:cs typeface="Helvetica" panose="020B0604020202020204" pitchFamily="34" charset="0"/>
              </a:rPr>
              <a:t>nouveau chez </a:t>
            </a:r>
            <a:r>
              <a:rPr lang="fr-FR" sz="2400" dirty="0" err="1" smtClean="0">
                <a:latin typeface="Helvetica" panose="020B0604020202020204" pitchFamily="34" charset="0"/>
                <a:cs typeface="Helvetica" panose="020B0604020202020204" pitchFamily="34" charset="0"/>
              </a:rPr>
              <a:t>Gamm</a:t>
            </a:r>
            <a:r>
              <a:rPr lang="fr-FR" sz="2400" dirty="0" smtClean="0">
                <a:latin typeface="Helvetica" panose="020B0604020202020204" pitchFamily="34" charset="0"/>
                <a:cs typeface="Helvetica" panose="020B0604020202020204" pitchFamily="34" charset="0"/>
              </a:rPr>
              <a:t> vert :</a:t>
            </a:r>
            <a:r>
              <a:rPr lang="fr-FR" sz="2400" i="1" dirty="0">
                <a:latin typeface="Helvetica" panose="020B0604020202020204" pitchFamily="34" charset="0"/>
                <a:cs typeface="Helvetica" panose="020B0604020202020204" pitchFamily="34" charset="0"/>
              </a:rPr>
              <a:t/>
            </a:r>
            <a:br>
              <a:rPr lang="fr-FR" sz="2400" i="1" dirty="0">
                <a:latin typeface="Helvetica" panose="020B0604020202020204" pitchFamily="34" charset="0"/>
                <a:cs typeface="Helvetica" panose="020B0604020202020204" pitchFamily="34" charset="0"/>
              </a:rPr>
            </a:br>
            <a:r>
              <a:rPr lang="fr-FR" sz="2000" i="1" dirty="0" smtClean="0">
                <a:latin typeface="Helvetica" panose="020B0604020202020204" pitchFamily="34" charset="0"/>
                <a:cs typeface="Helvetica" panose="020B0604020202020204" pitchFamily="34" charset="0"/>
              </a:rPr>
              <a:t>&gt; Extension du </a:t>
            </a:r>
            <a:r>
              <a:rPr lang="fr-FR" sz="2000" i="1" dirty="0" smtClean="0">
                <a:latin typeface="Helvetica" panose="020B0604020202020204" pitchFamily="34" charset="0"/>
                <a:cs typeface="Helvetica" panose="020B0604020202020204" pitchFamily="34" charset="0"/>
              </a:rPr>
              <a:t>nouveaux services</a:t>
            </a:r>
            <a:r>
              <a:rPr lang="fr-FR" sz="2000" dirty="0" smtClean="0">
                <a:latin typeface="Helvetica" panose="020B0604020202020204" pitchFamily="34" charset="0"/>
                <a:cs typeface="Helvetica" panose="020B0604020202020204" pitchFamily="34" charset="0"/>
              </a:rPr>
              <a:t/>
            </a:r>
            <a:br>
              <a:rPr lang="fr-FR" sz="2000" dirty="0" smtClean="0">
                <a:latin typeface="Helvetica" panose="020B0604020202020204" pitchFamily="34" charset="0"/>
                <a:cs typeface="Helvetica" panose="020B0604020202020204" pitchFamily="34" charset="0"/>
              </a:rPr>
            </a:br>
            <a:r>
              <a:rPr lang="fr-FR" sz="2000" i="1" dirty="0" smtClean="0">
                <a:latin typeface="Helvetica" panose="020B0604020202020204" pitchFamily="34" charset="0"/>
                <a:cs typeface="Helvetica" panose="020B0604020202020204" pitchFamily="34" charset="0"/>
              </a:rPr>
              <a:t>&gt; Développement de nouvelles offres</a:t>
            </a:r>
            <a:br>
              <a:rPr lang="fr-FR" sz="2000" i="1" dirty="0" smtClean="0">
                <a:latin typeface="Helvetica" panose="020B0604020202020204" pitchFamily="34" charset="0"/>
                <a:cs typeface="Helvetica" panose="020B0604020202020204" pitchFamily="34" charset="0"/>
              </a:rPr>
            </a:br>
            <a:r>
              <a:rPr lang="fr-FR" sz="2000" i="1" dirty="0" smtClean="0">
                <a:latin typeface="Helvetica" panose="020B0604020202020204" pitchFamily="34" charset="0"/>
                <a:cs typeface="Helvetica" panose="020B0604020202020204" pitchFamily="34" charset="0"/>
              </a:rPr>
              <a:t>&gt; Dynamique commerciale renouvelée</a:t>
            </a:r>
            <a:endParaRPr lang="fr-FR" sz="2000" i="1" dirty="0">
              <a:latin typeface="Helvetica" panose="020B0604020202020204" pitchFamily="34" charset="0"/>
              <a:cs typeface="Helvetica" panose="020B0604020202020204" pitchFamily="34" charset="0"/>
            </a:endParaRPr>
          </a:p>
        </p:txBody>
      </p:sp>
      <p:sp>
        <p:nvSpPr>
          <p:cNvPr id="6" name="Triangle isocèle 5"/>
          <p:cNvSpPr/>
          <p:nvPr/>
        </p:nvSpPr>
        <p:spPr>
          <a:xfrm rot="5400000">
            <a:off x="-324036" y="786612"/>
            <a:ext cx="1440160" cy="792088"/>
          </a:xfrm>
          <a:prstGeom prst="triangle">
            <a:avLst/>
          </a:prstGeom>
          <a:solidFill>
            <a:srgbClr val="DA21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4023625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931"/>
          <p:cNvSpPr/>
          <p:nvPr/>
        </p:nvSpPr>
        <p:spPr>
          <a:xfrm>
            <a:off x="1689224" y="3356992"/>
            <a:ext cx="8093472" cy="0"/>
          </a:xfrm>
          <a:prstGeom prst="line">
            <a:avLst/>
          </a:prstGeom>
          <a:ln w="57150" cmpd="sng">
            <a:solidFill>
              <a:srgbClr val="000000"/>
            </a:solidFill>
            <a:miter lim="400000"/>
          </a:ln>
        </p:spPr>
        <p:txBody>
          <a:bodyPr lIns="45718" tIns="45718" rIns="45718" bIns="45718"/>
          <a:lstStyle/>
          <a:p>
            <a:pPr algn="ctr"/>
            <a:endParaRPr lang="fr-FR" sz="600" b="1" dirty="0">
              <a:latin typeface="+mn-lt"/>
            </a:endParaRPr>
          </a:p>
        </p:txBody>
      </p:sp>
      <p:sp>
        <p:nvSpPr>
          <p:cNvPr id="3" name="Shape 932"/>
          <p:cNvSpPr/>
          <p:nvPr/>
        </p:nvSpPr>
        <p:spPr>
          <a:xfrm>
            <a:off x="5301094" y="3447584"/>
            <a:ext cx="939360" cy="53347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rPr lang="fr-FR" sz="2800" b="1" dirty="0">
                <a:latin typeface="Bebas Neue Bold"/>
                <a:ea typeface="Bebas Neue Bold"/>
                <a:cs typeface="Bebas Neue Bold"/>
              </a:rPr>
              <a:t>PRIX</a:t>
            </a:r>
          </a:p>
        </p:txBody>
      </p:sp>
      <p:sp>
        <p:nvSpPr>
          <p:cNvPr id="4" name="Shape 933"/>
          <p:cNvSpPr/>
          <p:nvPr/>
        </p:nvSpPr>
        <p:spPr>
          <a:xfrm>
            <a:off x="1361141" y="2762537"/>
            <a:ext cx="8819274" cy="453137"/>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marL="0" lvl="1" algn="ctr">
              <a:lnSpc>
                <a:spcPct val="80000"/>
              </a:lnSpc>
              <a:defRPr sz="8000">
                <a:latin typeface="Bebas Neue Bold"/>
                <a:ea typeface="Bebas Neue Bold"/>
                <a:cs typeface="Bebas Neue Bold"/>
                <a:sym typeface="Bebas Neue Bold"/>
              </a:defRPr>
            </a:pPr>
            <a:r>
              <a:rPr lang="fr-FR" sz="2800" b="1" dirty="0" smtClean="0">
                <a:latin typeface="Bebas Neue Bold"/>
                <a:ea typeface="Bebas Neue Bold"/>
                <a:cs typeface="Bebas Neue Bold"/>
              </a:rPr>
              <a:t>PRODUIRE SOI MEME </a:t>
            </a:r>
            <a:r>
              <a:rPr lang="fr-FR" sz="2800" b="1" dirty="0" smtClean="0">
                <a:latin typeface="+mn-lt"/>
              </a:rPr>
              <a:t>x </a:t>
            </a:r>
            <a:r>
              <a:rPr lang="fr-FR" sz="2800" b="1" dirty="0">
                <a:ea typeface="Bebas Neue Bold"/>
                <a:cs typeface="Bebas Neue Bold"/>
              </a:rPr>
              <a:t>SÉLECTION</a:t>
            </a:r>
            <a:r>
              <a:rPr lang="fr-FR" sz="2800" b="1" dirty="0" smtClean="0">
                <a:latin typeface="+mn-lt"/>
              </a:rPr>
              <a:t> x </a:t>
            </a:r>
            <a:r>
              <a:rPr lang="fr-FR" sz="2800" b="1" dirty="0" smtClean="0">
                <a:ea typeface="Bebas Neue Bold"/>
                <a:cs typeface="Bebas Neue Bold"/>
              </a:rPr>
              <a:t>INNOVATION</a:t>
            </a:r>
            <a:endParaRPr lang="fr-FR" sz="2800" b="1" dirty="0">
              <a:latin typeface="+mn-lt"/>
            </a:endParaRPr>
          </a:p>
        </p:txBody>
      </p:sp>
      <p:sp>
        <p:nvSpPr>
          <p:cNvPr id="5" name="Shape 932"/>
          <p:cNvSpPr/>
          <p:nvPr/>
        </p:nvSpPr>
        <p:spPr>
          <a:xfrm>
            <a:off x="10165660" y="2454267"/>
            <a:ext cx="1474956" cy="37959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11000">
                <a:latin typeface="Bebas Neue Bold"/>
                <a:ea typeface="Bebas Neue Bold"/>
                <a:cs typeface="Bebas Neue Bold"/>
                <a:sym typeface="Bebas Neue Bold"/>
              </a:defRPr>
            </a:lvl1pPr>
          </a:lstStyle>
          <a:p>
            <a:pPr algn="ctr"/>
            <a:r>
              <a:rPr lang="fr-FR" sz="1800" b="1" dirty="0" smtClean="0">
                <a:latin typeface="+mn-lt"/>
              </a:rPr>
              <a:t>ÉTONNEMENT</a:t>
            </a:r>
            <a:endParaRPr lang="fr-FR" sz="1800" b="1" dirty="0">
              <a:latin typeface="+mn-lt"/>
            </a:endParaRPr>
          </a:p>
        </p:txBody>
      </p:sp>
      <p:sp>
        <p:nvSpPr>
          <p:cNvPr id="6" name="Rectangle 5"/>
          <p:cNvSpPr/>
          <p:nvPr/>
        </p:nvSpPr>
        <p:spPr>
          <a:xfrm>
            <a:off x="911424" y="2454267"/>
            <a:ext cx="595035" cy="1569660"/>
          </a:xfrm>
          <a:prstGeom prst="rect">
            <a:avLst/>
          </a:prstGeom>
        </p:spPr>
        <p:txBody>
          <a:bodyPr wrap="none">
            <a:spAutoFit/>
          </a:bodyPr>
          <a:lstStyle/>
          <a:p>
            <a:r>
              <a:rPr lang="fr-FR" sz="9600" dirty="0" smtClean="0">
                <a:latin typeface="Bebas Neue Bold"/>
                <a:ea typeface="Bebas Neue Bold"/>
                <a:cs typeface="Bebas Neue Bold"/>
              </a:rPr>
              <a:t>(</a:t>
            </a:r>
            <a:endParaRPr lang="fr-FR" sz="9600" dirty="0"/>
          </a:p>
        </p:txBody>
      </p:sp>
      <p:sp>
        <p:nvSpPr>
          <p:cNvPr id="7" name="Rectangle 6"/>
          <p:cNvSpPr/>
          <p:nvPr/>
        </p:nvSpPr>
        <p:spPr>
          <a:xfrm>
            <a:off x="9912424" y="2420888"/>
            <a:ext cx="595035" cy="1569660"/>
          </a:xfrm>
          <a:prstGeom prst="rect">
            <a:avLst/>
          </a:prstGeom>
        </p:spPr>
        <p:txBody>
          <a:bodyPr wrap="none">
            <a:spAutoFit/>
          </a:bodyPr>
          <a:lstStyle/>
          <a:p>
            <a:r>
              <a:rPr lang="fr-FR" sz="9600" dirty="0" smtClean="0">
                <a:latin typeface="Bebas Neue Bold"/>
                <a:ea typeface="Bebas Neue Bold"/>
                <a:cs typeface="Bebas Neue Bold"/>
              </a:rPr>
              <a:t>)</a:t>
            </a:r>
            <a:endParaRPr lang="fr-FR" sz="9600" dirty="0"/>
          </a:p>
        </p:txBody>
      </p:sp>
    </p:spTree>
    <p:extLst>
      <p:ext uri="{BB962C8B-B14F-4D97-AF65-F5344CB8AC3E}">
        <p14:creationId xmlns:p14="http://schemas.microsoft.com/office/powerpoint/2010/main" val="21178902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419"/>
          <p:cNvSpPr/>
          <p:nvPr/>
        </p:nvSpPr>
        <p:spPr>
          <a:xfrm>
            <a:off x="1703512" y="2272767"/>
            <a:ext cx="9145016" cy="268791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defRPr sz="7000">
                <a:latin typeface="Bebas Neue Bold"/>
                <a:ea typeface="Bebas Neue Bold"/>
                <a:cs typeface="Bebas Neue Bold"/>
                <a:sym typeface="Bebas Neue Bold"/>
              </a:defRPr>
            </a:lvl1pPr>
          </a:lstStyle>
          <a:p>
            <a:pPr algn="ctr"/>
            <a:r>
              <a:rPr lang="fr-FR" sz="2800" cap="all" dirty="0" smtClean="0">
                <a:solidFill>
                  <a:srgbClr val="000000"/>
                </a:solidFill>
                <a:latin typeface="Helvetica" panose="020B0604020202020204" pitchFamily="34" charset="0"/>
                <a:ea typeface="Arial"/>
                <a:cs typeface="Helvetica" panose="020B0604020202020204" pitchFamily="34" charset="0"/>
              </a:rPr>
              <a:t>Chaque opération doit nourrir une ou plusieurs composantes de l’</a:t>
            </a:r>
            <a:r>
              <a:rPr lang="fr-FR" sz="2800" cap="all" dirty="0" err="1" smtClean="0">
                <a:solidFill>
                  <a:srgbClr val="000000"/>
                </a:solidFill>
                <a:latin typeface="Helvetica" panose="020B0604020202020204" pitchFamily="34" charset="0"/>
                <a:ea typeface="Arial"/>
                <a:cs typeface="Helvetica" panose="020B0604020202020204" pitchFamily="34" charset="0"/>
              </a:rPr>
              <a:t>equation</a:t>
            </a:r>
            <a:endParaRPr lang="fr-FR" sz="2800" cap="all" dirty="0" smtClean="0">
              <a:solidFill>
                <a:srgbClr val="000000"/>
              </a:solidFill>
              <a:latin typeface="Helvetica" panose="020B0604020202020204" pitchFamily="34" charset="0"/>
              <a:ea typeface="Arial"/>
              <a:cs typeface="Helvetica" panose="020B0604020202020204" pitchFamily="34" charset="0"/>
            </a:endParaRPr>
          </a:p>
          <a:p>
            <a:pPr algn="ctr"/>
            <a:endParaRPr lang="fr-FR" sz="2800" cap="all" dirty="0" smtClean="0">
              <a:solidFill>
                <a:srgbClr val="000000"/>
              </a:solidFill>
              <a:latin typeface="Helvetica" panose="020B0604020202020204" pitchFamily="34" charset="0"/>
              <a:ea typeface="Arial"/>
              <a:cs typeface="Helvetica" panose="020B0604020202020204" pitchFamily="34" charset="0"/>
            </a:endParaRPr>
          </a:p>
          <a:p>
            <a:pPr algn="ctr"/>
            <a:endParaRPr lang="fr-FR" sz="2800" cap="all" dirty="0" smtClean="0">
              <a:solidFill>
                <a:srgbClr val="000000"/>
              </a:solidFill>
              <a:latin typeface="Helvetica" panose="020B0604020202020204" pitchFamily="34" charset="0"/>
              <a:ea typeface="Arial"/>
              <a:cs typeface="Helvetica" panose="020B0604020202020204" pitchFamily="34" charset="0"/>
            </a:endParaRPr>
          </a:p>
          <a:p>
            <a:pPr algn="ctr"/>
            <a:r>
              <a:rPr lang="fr-FR" sz="2800" cap="all" dirty="0" smtClean="0">
                <a:solidFill>
                  <a:srgbClr val="000000"/>
                </a:solidFill>
                <a:latin typeface="Helvetica" panose="020B0604020202020204" pitchFamily="34" charset="0"/>
                <a:cs typeface="Helvetica" panose="020B0604020202020204" pitchFamily="34" charset="0"/>
              </a:rPr>
              <a:t>Un état d’esprit </a:t>
            </a:r>
            <a:r>
              <a:rPr lang="fr-FR" sz="2800" cap="all" dirty="0" err="1" smtClean="0">
                <a:solidFill>
                  <a:srgbClr val="000000"/>
                </a:solidFill>
                <a:latin typeface="Helvetica" panose="020B0604020202020204" pitchFamily="34" charset="0"/>
                <a:cs typeface="Helvetica" panose="020B0604020202020204" pitchFamily="34" charset="0"/>
              </a:rPr>
              <a:t>gamm</a:t>
            </a:r>
            <a:r>
              <a:rPr lang="fr-FR" sz="2800" cap="all" dirty="0" smtClean="0">
                <a:solidFill>
                  <a:srgbClr val="000000"/>
                </a:solidFill>
                <a:latin typeface="Helvetica" panose="020B0604020202020204" pitchFamily="34" charset="0"/>
                <a:cs typeface="Helvetica" panose="020B0604020202020204" pitchFamily="34" charset="0"/>
              </a:rPr>
              <a:t> vert ravivé </a:t>
            </a:r>
            <a:br>
              <a:rPr lang="fr-FR" sz="2800" cap="all" dirty="0" smtClean="0">
                <a:solidFill>
                  <a:srgbClr val="000000"/>
                </a:solidFill>
                <a:latin typeface="Helvetica" panose="020B0604020202020204" pitchFamily="34" charset="0"/>
                <a:cs typeface="Helvetica" panose="020B0604020202020204" pitchFamily="34" charset="0"/>
              </a:rPr>
            </a:br>
            <a:r>
              <a:rPr lang="fr-FR" sz="2800" cap="all" dirty="0" smtClean="0">
                <a:solidFill>
                  <a:srgbClr val="000000"/>
                </a:solidFill>
                <a:latin typeface="Helvetica" panose="020B0604020202020204" pitchFamily="34" charset="0"/>
                <a:cs typeface="Helvetica" panose="020B0604020202020204" pitchFamily="34" charset="0"/>
              </a:rPr>
              <a:t>qui va créer l’étonnement</a:t>
            </a:r>
            <a:endParaRPr lang="fr-FR" sz="2800" cap="all" dirty="0">
              <a:solidFill>
                <a:srgbClr val="000000"/>
              </a:solidFill>
              <a:latin typeface="Helvetica" panose="020B0604020202020204" pitchFamily="34" charset="0"/>
              <a:cs typeface="Helvetica" panose="020B0604020202020204" pitchFamily="34" charset="0"/>
            </a:endParaRPr>
          </a:p>
        </p:txBody>
      </p:sp>
      <p:sp>
        <p:nvSpPr>
          <p:cNvPr id="3" name="Titre 2"/>
          <p:cNvSpPr>
            <a:spLocks noGrp="1"/>
          </p:cNvSpPr>
          <p:nvPr>
            <p:ph type="title"/>
          </p:nvPr>
        </p:nvSpPr>
        <p:spPr/>
        <p:txBody>
          <a:bodyPr/>
          <a:lstStyle/>
          <a:p>
            <a:r>
              <a:rPr lang="fr-FR" dirty="0">
                <a:solidFill>
                  <a:schemeClr val="tx1"/>
                </a:solidFill>
                <a:ea typeface="Helvetica" panose="020B0604020202020204" pitchFamily="34" charset="0"/>
              </a:rPr>
              <a:t>Règles générales</a:t>
            </a:r>
          </a:p>
        </p:txBody>
      </p:sp>
    </p:spTree>
    <p:extLst>
      <p:ext uri="{BB962C8B-B14F-4D97-AF65-F5344CB8AC3E}">
        <p14:creationId xmlns:p14="http://schemas.microsoft.com/office/powerpoint/2010/main" val="234800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583832" y="738425"/>
            <a:ext cx="2545890" cy="5186035"/>
          </a:xfrm>
          <a:prstGeom prst="rect">
            <a:avLst/>
          </a:prstGeom>
          <a:noFill/>
        </p:spPr>
        <p:txBody>
          <a:bodyPr wrap="none" rtlCol="0">
            <a:spAutoFit/>
          </a:bodyPr>
          <a:lstStyle/>
          <a:p>
            <a:r>
              <a:rPr lang="fr-FR" sz="33100" dirty="0" smtClean="0">
                <a:solidFill>
                  <a:schemeClr val="bg1">
                    <a:lumMod val="85000"/>
                  </a:schemeClr>
                </a:solidFill>
                <a:latin typeface="Arial" panose="020B0604020202020204" pitchFamily="34" charset="0"/>
              </a:rPr>
              <a:t>?</a:t>
            </a:r>
            <a:endParaRPr lang="fr-FR" sz="33100" dirty="0">
              <a:solidFill>
                <a:schemeClr val="bg1">
                  <a:lumMod val="85000"/>
                </a:schemeClr>
              </a:solidFill>
              <a:latin typeface="Arial" panose="020B0604020202020204" pitchFamily="34" charset="0"/>
            </a:endParaRPr>
          </a:p>
        </p:txBody>
      </p:sp>
      <p:sp>
        <p:nvSpPr>
          <p:cNvPr id="54274" name="Rectangle 2"/>
          <p:cNvSpPr>
            <a:spLocks noGrp="1" noChangeArrowheads="1"/>
          </p:cNvSpPr>
          <p:nvPr>
            <p:ph type="title"/>
          </p:nvPr>
        </p:nvSpPr>
        <p:spPr>
          <a:xfrm>
            <a:off x="513757" y="164585"/>
            <a:ext cx="10972800" cy="1143000"/>
          </a:xfrm>
        </p:spPr>
        <p:txBody>
          <a:bodyPr/>
          <a:lstStyle/>
          <a:p>
            <a:r>
              <a:rPr lang="fr-FR" altLang="fr-FR" dirty="0" smtClean="0">
                <a:ea typeface="Helvetica" panose="020B0604020202020204" pitchFamily="34" charset="0"/>
              </a:rPr>
              <a:t>Défi Créatif</a:t>
            </a:r>
          </a:p>
        </p:txBody>
      </p:sp>
      <p:sp>
        <p:nvSpPr>
          <p:cNvPr id="54275" name="ZoneTexte 3"/>
          <p:cNvSpPr txBox="1">
            <a:spLocks noChangeArrowheads="1"/>
          </p:cNvSpPr>
          <p:nvPr/>
        </p:nvSpPr>
        <p:spPr bwMode="auto">
          <a:xfrm>
            <a:off x="2147729" y="1628800"/>
            <a:ext cx="7704856"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285750" indent="-285750" algn="ctr">
              <a:spcBef>
                <a:spcPct val="0"/>
              </a:spcBef>
              <a:buFont typeface="Wingdings" panose="05000000000000000000" pitchFamily="2" charset="2"/>
              <a:buChar char="è"/>
            </a:pPr>
            <a:endParaRPr lang="fr-FR" altLang="fr-FR" sz="1800" b="1" dirty="0">
              <a:latin typeface="Helvetica" panose="020B0604020202020204" pitchFamily="34" charset="0"/>
            </a:endParaRPr>
          </a:p>
          <a:p>
            <a:pPr algn="ctr">
              <a:spcBef>
                <a:spcPct val="0"/>
              </a:spcBef>
              <a:buFontTx/>
              <a:buNone/>
            </a:pPr>
            <a:r>
              <a:rPr lang="fr-FR" altLang="fr-FR" sz="3600" dirty="0" smtClean="0">
                <a:latin typeface="Helvetica" panose="020B0604020202020204" pitchFamily="34" charset="0"/>
              </a:rPr>
              <a:t>Quelle communication commerciale nous permettra d’atteindre les objectifs et obtenir des victoires </a:t>
            </a:r>
            <a:br>
              <a:rPr lang="fr-FR" altLang="fr-FR" sz="3600" dirty="0" smtClean="0">
                <a:latin typeface="Helvetica" panose="020B0604020202020204" pitchFamily="34" charset="0"/>
              </a:rPr>
            </a:br>
            <a:r>
              <a:rPr lang="fr-FR" altLang="fr-FR" sz="3600" dirty="0" smtClean="0">
                <a:latin typeface="Helvetica" panose="020B0604020202020204" pitchFamily="34" charset="0"/>
              </a:rPr>
              <a:t>à court terme</a:t>
            </a:r>
            <a:br>
              <a:rPr lang="fr-FR" altLang="fr-FR" sz="3600" dirty="0" smtClean="0">
                <a:latin typeface="Helvetica" panose="020B0604020202020204" pitchFamily="34" charset="0"/>
              </a:rPr>
            </a:br>
            <a:endParaRPr lang="fr-FR" altLang="fr-FR" sz="3600" dirty="0" smtClean="0">
              <a:latin typeface="Helvetica" panose="020B0604020202020204" pitchFamily="34" charset="0"/>
            </a:endParaRPr>
          </a:p>
        </p:txBody>
      </p:sp>
    </p:spTree>
    <p:extLst>
      <p:ext uri="{BB962C8B-B14F-4D97-AF65-F5344CB8AC3E}">
        <p14:creationId xmlns:p14="http://schemas.microsoft.com/office/powerpoint/2010/main" val="1238703610"/>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a:xfrm>
            <a:off x="335360" y="1052736"/>
            <a:ext cx="11394926" cy="3054350"/>
          </a:xfrm>
        </p:spPr>
        <p:txBody>
          <a:bodyPr/>
          <a:lstStyle/>
          <a:p>
            <a:pPr eaLnBrk="1" hangingPunct="1">
              <a:defRPr/>
            </a:pPr>
            <a:r>
              <a:rPr lang="en-US" sz="5333" b="1" dirty="0" err="1" smtClean="0"/>
              <a:t>Stratégie</a:t>
            </a:r>
            <a:r>
              <a:rPr lang="en-US" sz="5333" b="1" dirty="0" smtClean="0"/>
              <a:t> de </a:t>
            </a:r>
            <a:r>
              <a:rPr lang="en-US" sz="5333" b="1" dirty="0" err="1" smtClean="0"/>
              <a:t>l’émergence</a:t>
            </a:r>
            <a:r>
              <a:rPr lang="en-US" sz="5333" b="1" dirty="0" smtClean="0"/>
              <a:t/>
            </a:r>
            <a:br>
              <a:rPr lang="en-US" sz="5333" b="1" dirty="0" smtClean="0"/>
            </a:br>
            <a:r>
              <a:rPr lang="en-US" b="1" dirty="0" smtClean="0"/>
              <a:t>de </a:t>
            </a:r>
            <a:r>
              <a:rPr lang="en-US" b="1" dirty="0" err="1" smtClean="0"/>
              <a:t>l’experience</a:t>
            </a:r>
            <a:r>
              <a:rPr lang="en-US" b="1" dirty="0" smtClean="0"/>
              <a:t> client</a:t>
            </a:r>
            <a:endParaRPr lang="fr-FR" sz="3600" dirty="0" smtClean="0"/>
          </a:p>
        </p:txBody>
      </p:sp>
      <p:sp>
        <p:nvSpPr>
          <p:cNvPr id="3" name="Triangle isocèle 2"/>
          <p:cNvSpPr/>
          <p:nvPr/>
        </p:nvSpPr>
        <p:spPr>
          <a:xfrm rot="10800000">
            <a:off x="1559496" y="0"/>
            <a:ext cx="8280921" cy="779463"/>
          </a:xfrm>
          <a:prstGeom prst="triangle">
            <a:avLst/>
          </a:prstGeom>
          <a:solidFill>
            <a:srgbClr val="4B4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 name="Rectangle 12" descr="Image1"/>
          <p:cNvSpPr>
            <a:spLocks noChangeArrowheads="1"/>
          </p:cNvSpPr>
          <p:nvPr/>
        </p:nvSpPr>
        <p:spPr bwMode="auto">
          <a:xfrm>
            <a:off x="1055440" y="4509120"/>
            <a:ext cx="2743200" cy="457200"/>
          </a:xfrm>
          <a:prstGeom prst="rect">
            <a:avLst/>
          </a:prstGeom>
          <a:solidFill>
            <a:srgbClr val="03664C"/>
          </a:solidFill>
          <a:ln>
            <a:noFill/>
          </a:ln>
          <a:effectLst/>
        </p:spPr>
        <p:txBody>
          <a:bodyPr wrap="none" anchor="ctr"/>
          <a:lstStyle/>
          <a:p>
            <a:pPr algn="ctr" eaLnBrk="0" hangingPunct="0"/>
            <a:r>
              <a:rPr lang="fr-FR" altLang="fr-FR" sz="1600" b="1" i="1" dirty="0">
                <a:solidFill>
                  <a:schemeClr val="bg1"/>
                </a:solidFill>
              </a:rPr>
              <a:t>INTERPELLER</a:t>
            </a:r>
            <a:endParaRPr lang="fr-FR" altLang="fr-FR" b="1" i="1" dirty="0">
              <a:solidFill>
                <a:schemeClr val="bg1"/>
              </a:solidFill>
            </a:endParaRPr>
          </a:p>
        </p:txBody>
      </p:sp>
      <p:sp>
        <p:nvSpPr>
          <p:cNvPr id="5" name="Rectangle 13" descr="Image1"/>
          <p:cNvSpPr>
            <a:spLocks noChangeArrowheads="1"/>
          </p:cNvSpPr>
          <p:nvPr/>
        </p:nvSpPr>
        <p:spPr bwMode="auto">
          <a:xfrm>
            <a:off x="7603319" y="4509120"/>
            <a:ext cx="2743200" cy="457200"/>
          </a:xfrm>
          <a:prstGeom prst="rect">
            <a:avLst/>
          </a:prstGeom>
          <a:solidFill>
            <a:srgbClr val="03664C"/>
          </a:solidFill>
          <a:ln>
            <a:noFill/>
          </a:ln>
          <a:effectLst/>
        </p:spPr>
        <p:txBody>
          <a:bodyPr wrap="none" anchor="ctr"/>
          <a:lstStyle/>
          <a:p>
            <a:pPr algn="ctr" eaLnBrk="0" hangingPunct="0"/>
            <a:r>
              <a:rPr lang="fr-FR" altLang="fr-FR" sz="1600" b="1">
                <a:solidFill>
                  <a:schemeClr val="bg1"/>
                </a:solidFill>
              </a:rPr>
              <a:t>CAPTER</a:t>
            </a:r>
            <a:endParaRPr lang="fr-FR" altLang="fr-FR" b="1">
              <a:solidFill>
                <a:schemeClr val="bg1"/>
              </a:solidFill>
            </a:endParaRPr>
          </a:p>
        </p:txBody>
      </p:sp>
      <p:sp>
        <p:nvSpPr>
          <p:cNvPr id="6" name="Rectangle 14" descr="Image1"/>
          <p:cNvSpPr>
            <a:spLocks noChangeArrowheads="1"/>
          </p:cNvSpPr>
          <p:nvPr/>
        </p:nvSpPr>
        <p:spPr bwMode="auto">
          <a:xfrm>
            <a:off x="4328356" y="4509120"/>
            <a:ext cx="2743200" cy="457200"/>
          </a:xfrm>
          <a:prstGeom prst="rect">
            <a:avLst/>
          </a:prstGeom>
          <a:solidFill>
            <a:srgbClr val="03664C"/>
          </a:solidFill>
          <a:ln>
            <a:noFill/>
          </a:ln>
          <a:effectLst/>
        </p:spPr>
        <p:txBody>
          <a:bodyPr wrap="none" anchor="ctr"/>
          <a:lstStyle/>
          <a:p>
            <a:pPr algn="ctr" eaLnBrk="0" hangingPunct="0"/>
            <a:r>
              <a:rPr lang="fr-FR" altLang="fr-FR" sz="1600" b="1" i="1">
                <a:solidFill>
                  <a:schemeClr val="bg1"/>
                </a:solidFill>
              </a:rPr>
              <a:t>SEDUIRE</a:t>
            </a:r>
            <a:endParaRPr lang="fr-FR" altLang="fr-FR" b="1" i="1">
              <a:solidFill>
                <a:schemeClr val="bg1"/>
              </a:solidFill>
            </a:endParaRPr>
          </a:p>
        </p:txBody>
      </p:sp>
      <p:sp>
        <p:nvSpPr>
          <p:cNvPr id="2" name="Triangle isocèle 1"/>
          <p:cNvSpPr/>
          <p:nvPr/>
        </p:nvSpPr>
        <p:spPr>
          <a:xfrm rot="5400000">
            <a:off x="3785839" y="4700439"/>
            <a:ext cx="529716" cy="531763"/>
          </a:xfrm>
          <a:prstGeom prst="triangle">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riangle isocèle 7"/>
          <p:cNvSpPr/>
          <p:nvPr/>
        </p:nvSpPr>
        <p:spPr>
          <a:xfrm rot="5400000">
            <a:off x="7068858" y="4700439"/>
            <a:ext cx="529716" cy="531763"/>
          </a:xfrm>
          <a:prstGeom prst="triangle">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2927648" y="3723139"/>
            <a:ext cx="6118791" cy="369332"/>
          </a:xfrm>
          <a:prstGeom prst="rect">
            <a:avLst/>
          </a:prstGeom>
        </p:spPr>
        <p:txBody>
          <a:bodyPr wrap="none">
            <a:spAutoFit/>
          </a:bodyPr>
          <a:lstStyle/>
          <a:p>
            <a:pPr>
              <a:buFont typeface="Wingdings" panose="05000000000000000000" pitchFamily="2" charset="2"/>
              <a:buNone/>
            </a:pPr>
            <a:r>
              <a:rPr lang="fr-FR" altLang="fr-FR" dirty="0"/>
              <a:t>Redonner du sens et de l’attractivité commerciale à </a:t>
            </a:r>
            <a:r>
              <a:rPr lang="fr-FR" altLang="fr-FR" dirty="0" err="1" smtClean="0"/>
              <a:t>Gamm</a:t>
            </a:r>
            <a:r>
              <a:rPr lang="fr-FR" altLang="fr-FR" dirty="0" smtClean="0"/>
              <a:t> </a:t>
            </a:r>
            <a:r>
              <a:rPr lang="fr-FR" altLang="fr-FR" dirty="0"/>
              <a:t>v</a:t>
            </a:r>
            <a:r>
              <a:rPr lang="fr-FR" altLang="fr-FR" dirty="0" smtClean="0"/>
              <a:t>ert</a:t>
            </a:r>
            <a:endParaRPr lang="fr-FR" altLang="fr-FR" dirty="0"/>
          </a:p>
        </p:txBody>
      </p:sp>
      <p:sp>
        <p:nvSpPr>
          <p:cNvPr id="10" name="Rectangle 9"/>
          <p:cNvSpPr/>
          <p:nvPr/>
        </p:nvSpPr>
        <p:spPr>
          <a:xfrm>
            <a:off x="1322154" y="5301208"/>
            <a:ext cx="2209772" cy="584775"/>
          </a:xfrm>
          <a:prstGeom prst="rect">
            <a:avLst/>
          </a:prstGeom>
        </p:spPr>
        <p:txBody>
          <a:bodyPr wrap="none">
            <a:spAutoFit/>
          </a:bodyPr>
          <a:lstStyle/>
          <a:p>
            <a:pPr algn="ctr"/>
            <a:r>
              <a:rPr lang="fr-FR" altLang="fr-FR" sz="1600" dirty="0"/>
              <a:t>Mise en scène de </a:t>
            </a:r>
            <a:r>
              <a:rPr lang="fr-FR" altLang="fr-FR" sz="1600" dirty="0" smtClean="0"/>
              <a:t/>
            </a:r>
            <a:br>
              <a:rPr lang="fr-FR" altLang="fr-FR" sz="1600" dirty="0" smtClean="0"/>
            </a:br>
            <a:r>
              <a:rPr lang="fr-FR" altLang="fr-FR" sz="1600" dirty="0" smtClean="0"/>
              <a:t>l’enseigne </a:t>
            </a:r>
            <a:r>
              <a:rPr lang="fr-FR" altLang="fr-FR" sz="1600" dirty="0"/>
              <a:t>commerçante</a:t>
            </a:r>
          </a:p>
        </p:txBody>
      </p:sp>
      <p:sp>
        <p:nvSpPr>
          <p:cNvPr id="11" name="Rectangle 10"/>
          <p:cNvSpPr/>
          <p:nvPr/>
        </p:nvSpPr>
        <p:spPr>
          <a:xfrm>
            <a:off x="3925817" y="5301208"/>
            <a:ext cx="3548279" cy="584775"/>
          </a:xfrm>
          <a:prstGeom prst="rect">
            <a:avLst/>
          </a:prstGeom>
        </p:spPr>
        <p:txBody>
          <a:bodyPr wrap="none">
            <a:spAutoFit/>
          </a:bodyPr>
          <a:lstStyle/>
          <a:p>
            <a:pPr algn="ctr"/>
            <a:r>
              <a:rPr lang="fr-FR" altLang="fr-FR" sz="1600" dirty="0"/>
              <a:t>A travers une communication attractive</a:t>
            </a:r>
          </a:p>
          <a:p>
            <a:pPr algn="ctr"/>
            <a:r>
              <a:rPr lang="fr-FR" altLang="fr-FR" sz="1600" dirty="0"/>
              <a:t>tant en </a:t>
            </a:r>
            <a:r>
              <a:rPr lang="fr-FR" altLang="fr-FR" sz="1600" dirty="0" smtClean="0"/>
              <a:t>termes </a:t>
            </a:r>
            <a:r>
              <a:rPr lang="fr-FR" altLang="fr-FR" sz="1600" dirty="0"/>
              <a:t>d’offres que de produits</a:t>
            </a:r>
          </a:p>
        </p:txBody>
      </p:sp>
      <p:sp>
        <p:nvSpPr>
          <p:cNvPr id="12" name="Rectangle 11"/>
          <p:cNvSpPr/>
          <p:nvPr/>
        </p:nvSpPr>
        <p:spPr>
          <a:xfrm>
            <a:off x="7382481" y="5301208"/>
            <a:ext cx="3450753" cy="338554"/>
          </a:xfrm>
          <a:prstGeom prst="rect">
            <a:avLst/>
          </a:prstGeom>
        </p:spPr>
        <p:txBody>
          <a:bodyPr wrap="none">
            <a:spAutoFit/>
          </a:bodyPr>
          <a:lstStyle/>
          <a:p>
            <a:pPr algn="ctr"/>
            <a:r>
              <a:rPr lang="fr-FR" altLang="fr-FR" sz="1600" dirty="0"/>
              <a:t>En créant l’évènement chez </a:t>
            </a:r>
            <a:r>
              <a:rPr lang="fr-FR" altLang="fr-FR" sz="1600" dirty="0" err="1" smtClean="0"/>
              <a:t>Gamm</a:t>
            </a:r>
            <a:r>
              <a:rPr lang="fr-FR" altLang="fr-FR" sz="1600" dirty="0" smtClean="0"/>
              <a:t> vert</a:t>
            </a:r>
            <a:endParaRPr lang="fr-FR" altLang="fr-FR" sz="1600" dirty="0"/>
          </a:p>
        </p:txBody>
      </p:sp>
    </p:spTree>
    <p:extLst>
      <p:ext uri="{BB962C8B-B14F-4D97-AF65-F5344CB8AC3E}">
        <p14:creationId xmlns:p14="http://schemas.microsoft.com/office/powerpoint/2010/main" val="7721055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609600" y="44450"/>
            <a:ext cx="10972800" cy="1143000"/>
          </a:xfrm>
        </p:spPr>
        <p:txBody>
          <a:bodyPr/>
          <a:lstStyle/>
          <a:p>
            <a:r>
              <a:rPr lang="fr-FR" altLang="fr-FR" dirty="0" smtClean="0">
                <a:solidFill>
                  <a:schemeClr val="tx1"/>
                </a:solidFill>
                <a:ea typeface="Helvetica" panose="020B0604020202020204" pitchFamily="34" charset="0"/>
              </a:rPr>
              <a:t>Parti pris n°1</a:t>
            </a:r>
          </a:p>
        </p:txBody>
      </p:sp>
      <p:sp>
        <p:nvSpPr>
          <p:cNvPr id="72707" name="Rectangle 3"/>
          <p:cNvSpPr>
            <a:spLocks noGrp="1" noChangeArrowheads="1"/>
          </p:cNvSpPr>
          <p:nvPr>
            <p:ph type="body" idx="1"/>
          </p:nvPr>
        </p:nvSpPr>
        <p:spPr>
          <a:xfrm>
            <a:off x="335360" y="2564904"/>
            <a:ext cx="11593512" cy="4330700"/>
          </a:xfrm>
        </p:spPr>
        <p:txBody>
          <a:bodyPr/>
          <a:lstStyle/>
          <a:p>
            <a:pPr marL="0" indent="0" algn="ctr">
              <a:buFont typeface="Wingdings" panose="05000000000000000000" pitchFamily="2" charset="2"/>
              <a:buNone/>
              <a:defRPr/>
            </a:pPr>
            <a:r>
              <a:rPr lang="fr-FR" altLang="fr-FR" sz="6000" b="1" dirty="0" smtClean="0">
                <a:ea typeface="Helvetica" panose="020B0604020202020204" pitchFamily="34" charset="0"/>
              </a:rPr>
              <a:t>RENFORCER LE BRANDING </a:t>
            </a:r>
            <a:endParaRPr lang="fr-FR" altLang="fr-FR" sz="4800" b="1" dirty="0" smtClean="0">
              <a:ea typeface="Helvetica" panose="020B0604020202020204" pitchFamily="34" charset="0"/>
            </a:endParaRPr>
          </a:p>
          <a:p>
            <a:pPr algn="ctr">
              <a:buFont typeface="Wingdings" panose="05000000000000000000" pitchFamily="2" charset="2"/>
              <a:buNone/>
              <a:defRPr/>
            </a:pPr>
            <a:endParaRPr lang="fr-FR" altLang="fr-FR" dirty="0" smtClean="0">
              <a:ea typeface="Helvetica" panose="020B0604020202020204" pitchFamily="34" charset="0"/>
            </a:endParaRPr>
          </a:p>
          <a:p>
            <a:pPr algn="ctr">
              <a:buFont typeface="Wingdings" panose="05000000000000000000" pitchFamily="2" charset="2"/>
              <a:buNone/>
              <a:defRPr/>
            </a:pPr>
            <a:r>
              <a:rPr lang="fr-FR" altLang="fr-FR" sz="3200" dirty="0" smtClean="0">
                <a:ea typeface="Helvetica" panose="020B0604020202020204" pitchFamily="34" charset="0"/>
              </a:rPr>
              <a:t>Adopter un </a:t>
            </a:r>
            <a:r>
              <a:rPr lang="fr-FR" altLang="fr-FR" sz="3200" b="1" dirty="0" smtClean="0">
                <a:ea typeface="Helvetica" panose="020B0604020202020204" pitchFamily="34" charset="0"/>
              </a:rPr>
              <a:t>code propriétaire </a:t>
            </a:r>
            <a:br>
              <a:rPr lang="fr-FR" altLang="fr-FR" sz="3200" b="1" dirty="0" smtClean="0">
                <a:ea typeface="Helvetica" panose="020B0604020202020204" pitchFamily="34" charset="0"/>
              </a:rPr>
            </a:br>
            <a:r>
              <a:rPr lang="fr-FR" altLang="fr-FR" sz="3200" dirty="0" smtClean="0">
                <a:ea typeface="Helvetica" panose="020B0604020202020204" pitchFamily="34" charset="0"/>
              </a:rPr>
              <a:t>pour que chaque prise de parole </a:t>
            </a:r>
            <a:br>
              <a:rPr lang="fr-FR" altLang="fr-FR" sz="3200" dirty="0" smtClean="0">
                <a:ea typeface="Helvetica" panose="020B0604020202020204" pitchFamily="34" charset="0"/>
              </a:rPr>
            </a:br>
            <a:r>
              <a:rPr lang="fr-FR" altLang="fr-FR" sz="3200" dirty="0" smtClean="0">
                <a:ea typeface="Helvetica" panose="020B0604020202020204" pitchFamily="34" charset="0"/>
              </a:rPr>
              <a:t>soit immédiatement associée </a:t>
            </a:r>
            <a:br>
              <a:rPr lang="fr-FR" altLang="fr-FR" sz="3200" dirty="0" smtClean="0">
                <a:ea typeface="Helvetica" panose="020B0604020202020204" pitchFamily="34" charset="0"/>
              </a:rPr>
            </a:br>
            <a:r>
              <a:rPr lang="fr-FR" altLang="fr-FR" sz="3200" dirty="0" smtClean="0">
                <a:ea typeface="Helvetica" panose="020B0604020202020204" pitchFamily="34" charset="0"/>
              </a:rPr>
              <a:t>à </a:t>
            </a:r>
            <a:r>
              <a:rPr lang="fr-FR" altLang="fr-FR" sz="3200" dirty="0" err="1" smtClean="0">
                <a:ea typeface="Helvetica" panose="020B0604020202020204" pitchFamily="34" charset="0"/>
              </a:rPr>
              <a:t>Gamm</a:t>
            </a:r>
            <a:r>
              <a:rPr lang="fr-FR" altLang="fr-FR" sz="3200" dirty="0" smtClean="0">
                <a:ea typeface="Helvetica" panose="020B0604020202020204" pitchFamily="34" charset="0"/>
              </a:rPr>
              <a:t> vert</a:t>
            </a:r>
          </a:p>
        </p:txBody>
      </p:sp>
      <p:sp>
        <p:nvSpPr>
          <p:cNvPr id="2" name="Triangle isocèle 1"/>
          <p:cNvSpPr/>
          <p:nvPr/>
        </p:nvSpPr>
        <p:spPr>
          <a:xfrm flipV="1">
            <a:off x="3863864" y="1552141"/>
            <a:ext cx="4536504" cy="648072"/>
          </a:xfrm>
          <a:prstGeom prst="triangle">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8961577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Ellipse 20"/>
          <p:cNvSpPr/>
          <p:nvPr/>
        </p:nvSpPr>
        <p:spPr>
          <a:xfrm>
            <a:off x="9335847" y="1468311"/>
            <a:ext cx="2447925" cy="2430462"/>
          </a:xfrm>
          <a:prstGeom prst="ellipse">
            <a:avLst/>
          </a:prstGeom>
          <a:solidFill>
            <a:srgbClr val="E8501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9" name="Triangle isocèle 18"/>
          <p:cNvSpPr/>
          <p:nvPr/>
        </p:nvSpPr>
        <p:spPr>
          <a:xfrm rot="5400000">
            <a:off x="-2191544" y="3358356"/>
            <a:ext cx="5121275" cy="779463"/>
          </a:xfrm>
          <a:prstGeom prst="triangle">
            <a:avLst/>
          </a:prstGeom>
          <a:solidFill>
            <a:srgbClr val="4B4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 name="Ellipse 5"/>
          <p:cNvSpPr/>
          <p:nvPr/>
        </p:nvSpPr>
        <p:spPr>
          <a:xfrm>
            <a:off x="1058121" y="1546038"/>
            <a:ext cx="2447925" cy="2432050"/>
          </a:xfrm>
          <a:prstGeom prst="ellipse">
            <a:avLst/>
          </a:prstGeom>
          <a:solidFill>
            <a:srgbClr val="40ACB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243" name="Titre 3"/>
          <p:cNvSpPr>
            <a:spLocks noGrp="1"/>
          </p:cNvSpPr>
          <p:nvPr>
            <p:ph type="title"/>
          </p:nvPr>
        </p:nvSpPr>
        <p:spPr>
          <a:xfrm>
            <a:off x="609600" y="44450"/>
            <a:ext cx="10972800" cy="1143000"/>
          </a:xfrm>
        </p:spPr>
        <p:txBody>
          <a:bodyPr/>
          <a:lstStyle/>
          <a:p>
            <a:r>
              <a:rPr lang="fr-FR" altLang="fr-FR" dirty="0" smtClean="0">
                <a:solidFill>
                  <a:schemeClr val="tx1"/>
                </a:solidFill>
                <a:ea typeface="Helvetica" panose="020B0604020202020204" pitchFamily="34" charset="0"/>
              </a:rPr>
              <a:t>Les bonnes nouvelles</a:t>
            </a:r>
          </a:p>
        </p:txBody>
      </p:sp>
      <p:sp>
        <p:nvSpPr>
          <p:cNvPr id="13" name="Ellipse 12"/>
          <p:cNvSpPr/>
          <p:nvPr/>
        </p:nvSpPr>
        <p:spPr>
          <a:xfrm>
            <a:off x="3137746" y="1514288"/>
            <a:ext cx="2447925" cy="2432050"/>
          </a:xfrm>
          <a:prstGeom prst="ellipse">
            <a:avLst/>
          </a:prstGeom>
          <a:solidFill>
            <a:srgbClr val="E8501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246" name="ZoneTexte 15"/>
          <p:cNvSpPr txBox="1">
            <a:spLocks noChangeArrowheads="1"/>
          </p:cNvSpPr>
          <p:nvPr/>
        </p:nvSpPr>
        <p:spPr bwMode="auto">
          <a:xfrm>
            <a:off x="1242938" y="2064198"/>
            <a:ext cx="192814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sz="1800" dirty="0" smtClean="0"/>
              <a:t>Une </a:t>
            </a:r>
            <a:r>
              <a:rPr lang="fr-FR" sz="1800" dirty="0"/>
              <a:t>marque forte et familière avec un atout </a:t>
            </a:r>
            <a:r>
              <a:rPr lang="fr-FR" sz="1800" dirty="0" smtClean="0"/>
              <a:t>son ancrage locale</a:t>
            </a:r>
            <a:endParaRPr lang="fr-FR" altLang="fr-FR" sz="1800" dirty="0"/>
          </a:p>
        </p:txBody>
      </p:sp>
      <p:sp>
        <p:nvSpPr>
          <p:cNvPr id="10247" name="ZoneTexte 22"/>
          <p:cNvSpPr txBox="1">
            <a:spLocks noChangeArrowheads="1"/>
          </p:cNvSpPr>
          <p:nvPr/>
        </p:nvSpPr>
        <p:spPr bwMode="auto">
          <a:xfrm>
            <a:off x="3335156" y="1946454"/>
            <a:ext cx="1901265"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1600" i="1" dirty="0" smtClean="0">
                <a:solidFill>
                  <a:schemeClr val="bg1"/>
                </a:solidFill>
              </a:rPr>
              <a:t>’Toute la jardinerie sous </a:t>
            </a:r>
            <a:r>
              <a:rPr lang="fr-FR" altLang="fr-FR" sz="1600" i="1" dirty="0">
                <a:solidFill>
                  <a:schemeClr val="bg1"/>
                </a:solidFill>
              </a:rPr>
              <a:t>le même toit’</a:t>
            </a:r>
            <a:r>
              <a:rPr lang="fr-FR" altLang="fr-FR" sz="1800" dirty="0">
                <a:solidFill>
                  <a:schemeClr val="bg1"/>
                </a:solidFill>
              </a:rPr>
              <a:t/>
            </a:r>
            <a:br>
              <a:rPr lang="fr-FR" altLang="fr-FR" sz="1800" dirty="0">
                <a:solidFill>
                  <a:schemeClr val="bg1"/>
                </a:solidFill>
              </a:rPr>
            </a:br>
            <a:r>
              <a:rPr lang="fr-FR" altLang="fr-FR" sz="1800" dirty="0">
                <a:solidFill>
                  <a:schemeClr val="bg1"/>
                </a:solidFill>
              </a:rPr>
              <a:t>Une offre complète </a:t>
            </a:r>
            <a:r>
              <a:rPr lang="fr-FR" altLang="fr-FR" sz="1800" dirty="0" smtClean="0">
                <a:solidFill>
                  <a:schemeClr val="bg1"/>
                </a:solidFill>
              </a:rPr>
              <a:t>de produits </a:t>
            </a:r>
            <a:endParaRPr lang="fr-FR" altLang="fr-FR" sz="1800" dirty="0">
              <a:solidFill>
                <a:schemeClr val="bg1"/>
              </a:solidFill>
            </a:endParaRPr>
          </a:p>
        </p:txBody>
      </p:sp>
      <p:sp>
        <p:nvSpPr>
          <p:cNvPr id="10" name="Ellipse 9"/>
          <p:cNvSpPr/>
          <p:nvPr/>
        </p:nvSpPr>
        <p:spPr>
          <a:xfrm>
            <a:off x="5215784" y="1530163"/>
            <a:ext cx="2447925" cy="2432050"/>
          </a:xfrm>
          <a:prstGeom prst="ellipse">
            <a:avLst/>
          </a:prstGeom>
          <a:solidFill>
            <a:srgbClr val="407B83"/>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2" name="Ellipse 11"/>
          <p:cNvSpPr/>
          <p:nvPr/>
        </p:nvSpPr>
        <p:spPr>
          <a:xfrm>
            <a:off x="114264" y="3405449"/>
            <a:ext cx="2447925" cy="2432050"/>
          </a:xfrm>
          <a:prstGeom prst="ellipse">
            <a:avLst/>
          </a:prstGeom>
          <a:solidFill>
            <a:srgbClr val="C8DAE4"/>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schemeClr val="tx1"/>
              </a:solidFill>
            </a:endParaRPr>
          </a:p>
        </p:txBody>
      </p:sp>
      <p:sp>
        <p:nvSpPr>
          <p:cNvPr id="10254" name="Rectangle 19"/>
          <p:cNvSpPr>
            <a:spLocks noChangeArrowheads="1"/>
          </p:cNvSpPr>
          <p:nvPr/>
        </p:nvSpPr>
        <p:spPr bwMode="auto">
          <a:xfrm>
            <a:off x="199919" y="4062971"/>
            <a:ext cx="210343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Tx/>
              <a:buNone/>
            </a:pPr>
            <a:r>
              <a:rPr lang="en-US" altLang="fr-FR" sz="1800" dirty="0" smtClean="0"/>
              <a:t>De ‘</a:t>
            </a:r>
            <a:r>
              <a:rPr lang="en-US" altLang="fr-FR" sz="1800" dirty="0" err="1" smtClean="0"/>
              <a:t>vrais</a:t>
            </a:r>
            <a:r>
              <a:rPr lang="en-US" altLang="fr-FR" sz="1800" dirty="0" smtClean="0"/>
              <a:t>’ </a:t>
            </a:r>
            <a:r>
              <a:rPr lang="en-US" altLang="fr-FR" sz="1800" dirty="0" err="1" smtClean="0"/>
              <a:t>professionnels</a:t>
            </a:r>
            <a:r>
              <a:rPr lang="en-US" altLang="fr-FR" sz="1800" dirty="0" smtClean="0"/>
              <a:t> avec un </a:t>
            </a:r>
            <a:r>
              <a:rPr lang="en-US" altLang="fr-FR" sz="1800" dirty="0" err="1" smtClean="0"/>
              <a:t>rôle</a:t>
            </a:r>
            <a:r>
              <a:rPr lang="en-US" altLang="fr-FR" sz="1800" dirty="0" smtClean="0"/>
              <a:t> </a:t>
            </a:r>
            <a:r>
              <a:rPr lang="en-US" altLang="fr-FR" sz="1800" dirty="0" smtClean="0"/>
              <a:t>de </a:t>
            </a:r>
            <a:r>
              <a:rPr lang="en-US" altLang="fr-FR" sz="1800" dirty="0" err="1" smtClean="0"/>
              <a:t>conseil</a:t>
            </a:r>
            <a:r>
              <a:rPr lang="en-US" altLang="fr-FR" sz="1800" dirty="0" smtClean="0"/>
              <a:t> </a:t>
            </a:r>
            <a:r>
              <a:rPr lang="en-US" altLang="fr-FR" sz="1800" dirty="0" err="1" smtClean="0"/>
              <a:t>reconnu</a:t>
            </a:r>
            <a:endParaRPr lang="fr-FR" altLang="fr-FR" sz="1800" dirty="0"/>
          </a:p>
        </p:txBody>
      </p:sp>
      <p:sp>
        <p:nvSpPr>
          <p:cNvPr id="8" name="Ellipse 7"/>
          <p:cNvSpPr/>
          <p:nvPr/>
        </p:nvSpPr>
        <p:spPr>
          <a:xfrm>
            <a:off x="2166449" y="3375287"/>
            <a:ext cx="2447925" cy="2430462"/>
          </a:xfrm>
          <a:prstGeom prst="ellipse">
            <a:avLst/>
          </a:prstGeom>
          <a:solidFill>
            <a:srgbClr val="F6B42A"/>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256" name="ZoneTexte 17"/>
          <p:cNvSpPr txBox="1">
            <a:spLocks noChangeArrowheads="1"/>
          </p:cNvSpPr>
          <p:nvPr/>
        </p:nvSpPr>
        <p:spPr bwMode="auto">
          <a:xfrm>
            <a:off x="2403421" y="3771243"/>
            <a:ext cx="184934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1800" dirty="0" smtClean="0"/>
              <a:t>Des services qui facilitent la vie des clients </a:t>
            </a:r>
            <a:r>
              <a:rPr lang="fr-FR" altLang="fr-FR" sz="1800" dirty="0" smtClean="0"/>
              <a:t>(diagnostic, livraison, garantie végétale…)</a:t>
            </a:r>
            <a:endParaRPr lang="fr-FR" altLang="fr-FR" sz="1800" dirty="0"/>
          </a:p>
        </p:txBody>
      </p:sp>
      <p:sp>
        <p:nvSpPr>
          <p:cNvPr id="15" name="Ellipse 14"/>
          <p:cNvSpPr/>
          <p:nvPr/>
        </p:nvSpPr>
        <p:spPr>
          <a:xfrm>
            <a:off x="7355281" y="1530163"/>
            <a:ext cx="2447925" cy="2430462"/>
          </a:xfrm>
          <a:prstGeom prst="ellipse">
            <a:avLst/>
          </a:prstGeom>
          <a:solidFill>
            <a:srgbClr val="4B4A4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248" name="ZoneTexte 23"/>
          <p:cNvSpPr txBox="1">
            <a:spLocks noChangeArrowheads="1"/>
          </p:cNvSpPr>
          <p:nvPr/>
        </p:nvSpPr>
        <p:spPr bwMode="auto">
          <a:xfrm>
            <a:off x="7563817" y="1959323"/>
            <a:ext cx="206057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1800" dirty="0" smtClean="0">
                <a:solidFill>
                  <a:schemeClr val="bg1"/>
                </a:solidFill>
              </a:rPr>
              <a:t>La force de </a:t>
            </a:r>
          </a:p>
          <a:p>
            <a:pPr algn="ctr">
              <a:spcBef>
                <a:spcPct val="0"/>
              </a:spcBef>
              <a:buFontTx/>
              <a:buNone/>
            </a:pPr>
            <a:r>
              <a:rPr lang="fr-FR" altLang="fr-FR" sz="1800" dirty="0" smtClean="0">
                <a:solidFill>
                  <a:schemeClr val="bg1"/>
                </a:solidFill>
              </a:rPr>
              <a:t>l’offre ‘potager</a:t>
            </a:r>
            <a:r>
              <a:rPr lang="fr-FR" altLang="fr-FR" sz="1800" dirty="0" smtClean="0">
                <a:solidFill>
                  <a:schemeClr val="bg1"/>
                </a:solidFill>
              </a:rPr>
              <a:t>’, animaux  </a:t>
            </a:r>
            <a:r>
              <a:rPr lang="fr-FR" altLang="fr-FR" sz="1800" dirty="0" smtClean="0">
                <a:solidFill>
                  <a:schemeClr val="bg1"/>
                </a:solidFill>
              </a:rPr>
              <a:t>&amp; </a:t>
            </a:r>
            <a:br>
              <a:rPr lang="fr-FR" altLang="fr-FR" sz="1800" dirty="0" smtClean="0">
                <a:solidFill>
                  <a:schemeClr val="bg1"/>
                </a:solidFill>
              </a:rPr>
            </a:br>
            <a:r>
              <a:rPr lang="fr-FR" altLang="fr-FR" sz="1800" dirty="0" smtClean="0">
                <a:solidFill>
                  <a:schemeClr val="bg1"/>
                </a:solidFill>
              </a:rPr>
              <a:t>terroir en </a:t>
            </a:r>
            <a:r>
              <a:rPr lang="fr-FR" altLang="fr-FR" sz="1800" dirty="0" smtClean="0">
                <a:solidFill>
                  <a:schemeClr val="bg1"/>
                </a:solidFill>
              </a:rPr>
              <a:t>constante évolution </a:t>
            </a:r>
            <a:endParaRPr lang="fr-FR" altLang="fr-FR" sz="1800" dirty="0">
              <a:solidFill>
                <a:schemeClr val="bg1"/>
              </a:solidFill>
            </a:endParaRPr>
          </a:p>
        </p:txBody>
      </p:sp>
      <p:sp>
        <p:nvSpPr>
          <p:cNvPr id="22" name="ZoneTexte 20"/>
          <p:cNvSpPr txBox="1">
            <a:spLocks noChangeArrowheads="1"/>
          </p:cNvSpPr>
          <p:nvPr/>
        </p:nvSpPr>
        <p:spPr bwMode="auto">
          <a:xfrm>
            <a:off x="5534248" y="2160122"/>
            <a:ext cx="180143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1800" dirty="0" smtClean="0">
                <a:solidFill>
                  <a:schemeClr val="bg1"/>
                </a:solidFill>
              </a:rPr>
              <a:t>Un</a:t>
            </a:r>
          </a:p>
          <a:p>
            <a:pPr algn="ctr">
              <a:spcBef>
                <a:spcPct val="0"/>
              </a:spcBef>
              <a:buFontTx/>
              <a:buNone/>
            </a:pPr>
            <a:r>
              <a:rPr lang="fr-FR" altLang="fr-FR" sz="1800" dirty="0" smtClean="0">
                <a:solidFill>
                  <a:schemeClr val="bg1"/>
                </a:solidFill>
              </a:rPr>
              <a:t>leadership reconnu</a:t>
            </a:r>
            <a:endParaRPr lang="fr-FR" altLang="fr-FR" sz="1800" dirty="0">
              <a:solidFill>
                <a:schemeClr val="bg1"/>
              </a:solidFill>
            </a:endParaRPr>
          </a:p>
        </p:txBody>
      </p:sp>
      <p:sp>
        <p:nvSpPr>
          <p:cNvPr id="23" name="Ellipse 22"/>
          <p:cNvSpPr/>
          <p:nvPr/>
        </p:nvSpPr>
        <p:spPr>
          <a:xfrm>
            <a:off x="4078121" y="3325506"/>
            <a:ext cx="2447925" cy="2430462"/>
          </a:xfrm>
          <a:prstGeom prst="ellipse">
            <a:avLst/>
          </a:prstGeom>
          <a:solidFill>
            <a:srgbClr val="4B4A4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5" name="Rectangle 16"/>
          <p:cNvSpPr>
            <a:spLocks noChangeArrowheads="1"/>
          </p:cNvSpPr>
          <p:nvPr/>
        </p:nvSpPr>
        <p:spPr bwMode="auto">
          <a:xfrm>
            <a:off x="4401307" y="3655757"/>
            <a:ext cx="163036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Tx/>
              <a:buNone/>
            </a:pPr>
            <a:r>
              <a:rPr lang="en-US" altLang="fr-FR" sz="1800" dirty="0" err="1" smtClean="0">
                <a:solidFill>
                  <a:schemeClr val="bg1"/>
                </a:solidFill>
              </a:rPr>
              <a:t>Une</a:t>
            </a:r>
            <a:r>
              <a:rPr lang="en-US" altLang="fr-FR" sz="1800" dirty="0" smtClean="0">
                <a:solidFill>
                  <a:schemeClr val="bg1"/>
                </a:solidFill>
              </a:rPr>
              <a:t> </a:t>
            </a:r>
            <a:r>
              <a:rPr lang="en-US" altLang="fr-FR" sz="1800" dirty="0" err="1" smtClean="0">
                <a:solidFill>
                  <a:schemeClr val="bg1"/>
                </a:solidFill>
              </a:rPr>
              <a:t>communauté</a:t>
            </a:r>
            <a:r>
              <a:rPr lang="en-US" altLang="fr-FR" sz="1800" dirty="0" smtClean="0">
                <a:solidFill>
                  <a:schemeClr val="bg1"/>
                </a:solidFill>
              </a:rPr>
              <a:t> de clients </a:t>
            </a:r>
            <a:r>
              <a:rPr lang="en-US" altLang="fr-FR" sz="1800" dirty="0" err="1">
                <a:solidFill>
                  <a:schemeClr val="bg1"/>
                </a:solidFill>
              </a:rPr>
              <a:t>fidèles</a:t>
            </a:r>
            <a:r>
              <a:rPr lang="en-US" altLang="fr-FR" sz="1800" dirty="0">
                <a:solidFill>
                  <a:schemeClr val="bg1"/>
                </a:solidFill>
              </a:rPr>
              <a:t> et </a:t>
            </a:r>
            <a:r>
              <a:rPr lang="en-US" altLang="fr-FR" sz="1800" dirty="0" err="1">
                <a:solidFill>
                  <a:schemeClr val="bg1"/>
                </a:solidFill>
              </a:rPr>
              <a:t>globalement</a:t>
            </a:r>
            <a:r>
              <a:rPr lang="en-US" altLang="fr-FR" sz="1800" dirty="0">
                <a:solidFill>
                  <a:schemeClr val="bg1"/>
                </a:solidFill>
              </a:rPr>
              <a:t> </a:t>
            </a:r>
            <a:r>
              <a:rPr lang="en-US" altLang="fr-FR" sz="1800" dirty="0" err="1">
                <a:solidFill>
                  <a:schemeClr val="bg1"/>
                </a:solidFill>
              </a:rPr>
              <a:t>satisfaits</a:t>
            </a:r>
            <a:endParaRPr lang="fr-FR" altLang="fr-FR" sz="1800" dirty="0">
              <a:solidFill>
                <a:schemeClr val="bg1"/>
              </a:solidFill>
            </a:endParaRPr>
          </a:p>
        </p:txBody>
      </p:sp>
      <p:sp>
        <p:nvSpPr>
          <p:cNvPr id="14" name="Ellipse 13"/>
          <p:cNvSpPr/>
          <p:nvPr/>
        </p:nvSpPr>
        <p:spPr>
          <a:xfrm>
            <a:off x="5871477" y="3317689"/>
            <a:ext cx="2447925" cy="2430462"/>
          </a:xfrm>
          <a:prstGeom prst="ellipse">
            <a:avLst/>
          </a:prstGeom>
          <a:solidFill>
            <a:srgbClr val="E8501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258" name="ZoneTexte 20"/>
          <p:cNvSpPr txBox="1">
            <a:spLocks noChangeArrowheads="1"/>
          </p:cNvSpPr>
          <p:nvPr/>
        </p:nvSpPr>
        <p:spPr bwMode="auto">
          <a:xfrm>
            <a:off x="6146017" y="3611484"/>
            <a:ext cx="1924461"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1800" dirty="0">
                <a:solidFill>
                  <a:schemeClr val="bg1"/>
                </a:solidFill>
              </a:rPr>
              <a:t>Une grande </a:t>
            </a:r>
            <a:r>
              <a:rPr lang="fr-FR" altLang="fr-FR" sz="1800" dirty="0" smtClean="0">
                <a:solidFill>
                  <a:schemeClr val="bg1"/>
                </a:solidFill>
              </a:rPr>
              <a:t>proximité / connaissance  client grâce notamment à la fidélité des équipes</a:t>
            </a:r>
            <a:endParaRPr lang="fr-FR" altLang="fr-FR" sz="1800" dirty="0">
              <a:solidFill>
                <a:schemeClr val="bg1"/>
              </a:solidFill>
            </a:endParaRPr>
          </a:p>
        </p:txBody>
      </p:sp>
      <p:sp>
        <p:nvSpPr>
          <p:cNvPr id="11" name="Ellipse 10"/>
          <p:cNvSpPr/>
          <p:nvPr/>
        </p:nvSpPr>
        <p:spPr>
          <a:xfrm>
            <a:off x="7805001" y="3303401"/>
            <a:ext cx="2447925" cy="2430462"/>
          </a:xfrm>
          <a:prstGeom prst="ellipse">
            <a:avLst/>
          </a:prstGeom>
          <a:solidFill>
            <a:srgbClr val="40ACB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4" name="ZoneTexte 23"/>
          <p:cNvSpPr txBox="1">
            <a:spLocks noChangeArrowheads="1"/>
          </p:cNvSpPr>
          <p:nvPr/>
        </p:nvSpPr>
        <p:spPr bwMode="auto">
          <a:xfrm>
            <a:off x="8168852" y="3898773"/>
            <a:ext cx="16840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1800" dirty="0" smtClean="0">
                <a:solidFill>
                  <a:schemeClr val="bg1"/>
                </a:solidFill>
              </a:rPr>
              <a:t>Un </a:t>
            </a:r>
            <a:r>
              <a:rPr lang="fr-FR" altLang="fr-FR" sz="1800" dirty="0" smtClean="0">
                <a:solidFill>
                  <a:schemeClr val="bg1"/>
                </a:solidFill>
              </a:rPr>
              <a:t>réseau franchisé </a:t>
            </a:r>
            <a:r>
              <a:rPr lang="fr-FR" altLang="fr-FR" sz="1800" dirty="0" smtClean="0">
                <a:solidFill>
                  <a:schemeClr val="bg1"/>
                </a:solidFill>
              </a:rPr>
              <a:t>étendu &amp; puissant </a:t>
            </a:r>
            <a:endParaRPr lang="fr-FR" altLang="fr-FR" sz="1800" dirty="0">
              <a:solidFill>
                <a:schemeClr val="bg1"/>
              </a:solidFill>
            </a:endParaRPr>
          </a:p>
        </p:txBody>
      </p:sp>
      <p:sp>
        <p:nvSpPr>
          <p:cNvPr id="10260" name="ZoneTexte 25"/>
          <p:cNvSpPr txBox="1">
            <a:spLocks noChangeArrowheads="1"/>
          </p:cNvSpPr>
          <p:nvPr/>
        </p:nvSpPr>
        <p:spPr bwMode="auto">
          <a:xfrm>
            <a:off x="9601077" y="2254242"/>
            <a:ext cx="218269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Tx/>
              <a:buNone/>
            </a:pPr>
            <a:r>
              <a:rPr lang="en-US" altLang="fr-FR" sz="1800" dirty="0" err="1" smtClean="0">
                <a:solidFill>
                  <a:schemeClr val="bg1"/>
                </a:solidFill>
              </a:rPr>
              <a:t>Une</a:t>
            </a:r>
            <a:r>
              <a:rPr lang="en-US" altLang="fr-FR" sz="1800" dirty="0" smtClean="0">
                <a:solidFill>
                  <a:schemeClr val="bg1"/>
                </a:solidFill>
              </a:rPr>
              <a:t> </a:t>
            </a:r>
            <a:r>
              <a:rPr lang="en-US" altLang="fr-FR" sz="1800" dirty="0" err="1" smtClean="0">
                <a:solidFill>
                  <a:schemeClr val="bg1"/>
                </a:solidFill>
              </a:rPr>
              <a:t>offre</a:t>
            </a:r>
            <a:r>
              <a:rPr lang="en-US" altLang="fr-FR" sz="1800" dirty="0" smtClean="0">
                <a:solidFill>
                  <a:schemeClr val="bg1"/>
                </a:solidFill>
              </a:rPr>
              <a:t> à dimension locale / </a:t>
            </a:r>
            <a:r>
              <a:rPr lang="en-US" altLang="fr-FR" sz="1800" dirty="0" err="1" smtClean="0">
                <a:solidFill>
                  <a:schemeClr val="bg1"/>
                </a:solidFill>
              </a:rPr>
              <a:t>régionale</a:t>
            </a:r>
            <a:endParaRPr lang="fr-FR" altLang="fr-FR" sz="1800" dirty="0">
              <a:solidFill>
                <a:schemeClr val="bg1"/>
              </a:solidFill>
            </a:endParaRPr>
          </a:p>
        </p:txBody>
      </p:sp>
      <p:sp>
        <p:nvSpPr>
          <p:cNvPr id="26" name="Ellipse 25"/>
          <p:cNvSpPr/>
          <p:nvPr/>
        </p:nvSpPr>
        <p:spPr>
          <a:xfrm>
            <a:off x="9613324" y="3289113"/>
            <a:ext cx="2447925" cy="2430462"/>
          </a:xfrm>
          <a:prstGeom prst="ellipse">
            <a:avLst/>
          </a:prstGeom>
          <a:solidFill>
            <a:srgbClr val="F6B42A"/>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7" name="ZoneTexte 26"/>
          <p:cNvSpPr txBox="1">
            <a:spLocks noChangeArrowheads="1"/>
          </p:cNvSpPr>
          <p:nvPr/>
        </p:nvSpPr>
        <p:spPr bwMode="auto">
          <a:xfrm>
            <a:off x="9995269" y="4052701"/>
            <a:ext cx="16840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1800" dirty="0" smtClean="0">
                <a:solidFill>
                  <a:schemeClr val="bg1"/>
                </a:solidFill>
              </a:rPr>
              <a:t>Une marque propre forte et crédible</a:t>
            </a:r>
            <a:endParaRPr lang="fr-FR" altLang="fr-FR" sz="1800" dirty="0">
              <a:solidFill>
                <a:schemeClr val="bg1"/>
              </a:solidFill>
            </a:endParaRPr>
          </a:p>
        </p:txBody>
      </p:sp>
      <p:sp>
        <p:nvSpPr>
          <p:cNvPr id="28" name="Triangle isocèle 27"/>
          <p:cNvSpPr/>
          <p:nvPr/>
        </p:nvSpPr>
        <p:spPr>
          <a:xfrm rot="16200000">
            <a:off x="9238456" y="3078957"/>
            <a:ext cx="5122863" cy="781050"/>
          </a:xfrm>
          <a:prstGeom prst="triangle">
            <a:avLst/>
          </a:prstGeom>
          <a:solidFill>
            <a:srgbClr val="4B4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cstate="print">
            <a:extLst>
              <a:ext uri="{28A0092B-C50C-407E-A947-70E740481C1C}">
                <a14:useLocalDpi xmlns:a14="http://schemas.microsoft.com/office/drawing/2010/main" val="0"/>
              </a:ext>
            </a:extLst>
          </a:blip>
          <a:srcRect t="-400" r="22700"/>
          <a:stretch/>
        </p:blipFill>
        <p:spPr>
          <a:xfrm rot="5400000">
            <a:off x="2550890" y="88726"/>
            <a:ext cx="6858000" cy="6680548"/>
          </a:xfrm>
          <a:prstGeom prst="rect">
            <a:avLst/>
          </a:prstGeom>
        </p:spPr>
      </p:pic>
    </p:spTree>
    <p:extLst>
      <p:ext uri="{BB962C8B-B14F-4D97-AF65-F5344CB8AC3E}">
        <p14:creationId xmlns:p14="http://schemas.microsoft.com/office/powerpoint/2010/main" val="12775595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609600" y="44450"/>
            <a:ext cx="10972800" cy="1143000"/>
          </a:xfrm>
        </p:spPr>
        <p:txBody>
          <a:bodyPr/>
          <a:lstStyle/>
          <a:p>
            <a:r>
              <a:rPr lang="fr-FR" altLang="fr-FR" dirty="0" smtClean="0">
                <a:solidFill>
                  <a:schemeClr val="tx1"/>
                </a:solidFill>
                <a:ea typeface="Helvetica" panose="020B0604020202020204" pitchFamily="34" charset="0"/>
              </a:rPr>
              <a:t>Parti pris n°2</a:t>
            </a:r>
          </a:p>
        </p:txBody>
      </p:sp>
      <p:sp>
        <p:nvSpPr>
          <p:cNvPr id="72707" name="Rectangle 3"/>
          <p:cNvSpPr>
            <a:spLocks noGrp="1" noChangeArrowheads="1"/>
          </p:cNvSpPr>
          <p:nvPr>
            <p:ph type="body" idx="1"/>
          </p:nvPr>
        </p:nvSpPr>
        <p:spPr>
          <a:xfrm>
            <a:off x="335360" y="2348880"/>
            <a:ext cx="11593512" cy="4330700"/>
          </a:xfrm>
        </p:spPr>
        <p:txBody>
          <a:bodyPr/>
          <a:lstStyle/>
          <a:p>
            <a:pPr marL="0" indent="0" algn="ctr">
              <a:buFont typeface="Wingdings" panose="05000000000000000000" pitchFamily="2" charset="2"/>
              <a:buNone/>
              <a:defRPr/>
            </a:pPr>
            <a:r>
              <a:rPr lang="fr-FR" altLang="fr-FR" sz="6000" b="1" dirty="0" smtClean="0">
                <a:ea typeface="Helvetica" panose="020B0604020202020204" pitchFamily="34" charset="0"/>
              </a:rPr>
              <a:t>INTERPELER</a:t>
            </a:r>
          </a:p>
          <a:p>
            <a:pPr marL="0" indent="0" algn="ctr">
              <a:buNone/>
              <a:defRPr/>
            </a:pPr>
            <a:r>
              <a:rPr lang="fr-FR" sz="2800" b="1" dirty="0"/>
              <a:t>Valoriser l’offre pour créer </a:t>
            </a:r>
            <a:r>
              <a:rPr lang="fr-FR" sz="2800" b="1" dirty="0" smtClean="0"/>
              <a:t>l’urgence </a:t>
            </a:r>
            <a:br>
              <a:rPr lang="fr-FR" sz="2800" b="1" dirty="0" smtClean="0"/>
            </a:br>
            <a:r>
              <a:rPr lang="fr-FR" sz="2800" b="1" dirty="0" smtClean="0"/>
              <a:t>tout en restant simple et direct</a:t>
            </a:r>
            <a:endParaRPr lang="fr-FR" altLang="fr-FR" sz="4800" b="1" dirty="0" smtClean="0">
              <a:ea typeface="Helvetica" panose="020B0604020202020204" pitchFamily="34" charset="0"/>
            </a:endParaRPr>
          </a:p>
          <a:p>
            <a:pPr eaLnBrk="1" hangingPunct="1">
              <a:lnSpc>
                <a:spcPct val="90000"/>
              </a:lnSpc>
              <a:defRPr/>
            </a:pPr>
            <a:endParaRPr lang="fr-FR" b="1" dirty="0"/>
          </a:p>
          <a:p>
            <a:pPr eaLnBrk="1" hangingPunct="1">
              <a:lnSpc>
                <a:spcPct val="90000"/>
              </a:lnSpc>
              <a:defRPr/>
            </a:pPr>
            <a:r>
              <a:rPr lang="fr-FR" dirty="0"/>
              <a:t>Convaincre que c’est vraiment le moment de se rendre chez </a:t>
            </a:r>
            <a:r>
              <a:rPr lang="fr-FR" dirty="0" err="1" smtClean="0"/>
              <a:t>Gamm</a:t>
            </a:r>
            <a:r>
              <a:rPr lang="fr-FR" dirty="0" smtClean="0"/>
              <a:t> vert </a:t>
            </a:r>
            <a:r>
              <a:rPr lang="fr-FR" dirty="0"/>
              <a:t>en soutenant la notion de bonne affaire</a:t>
            </a:r>
            <a:r>
              <a:rPr lang="fr-FR" dirty="0" smtClean="0"/>
              <a:t>.</a:t>
            </a:r>
            <a:endParaRPr lang="fr-FR" dirty="0"/>
          </a:p>
          <a:p>
            <a:pPr eaLnBrk="1" hangingPunct="1">
              <a:lnSpc>
                <a:spcPct val="90000"/>
              </a:lnSpc>
              <a:defRPr/>
            </a:pPr>
            <a:r>
              <a:rPr lang="fr-FR" dirty="0"/>
              <a:t>Il s’agit d’installer un </a:t>
            </a:r>
            <a:r>
              <a:rPr lang="fr-FR" b="1" dirty="0"/>
              <a:t>territoire de communication impactant et moderne qui valorise la dimension call to action des offres</a:t>
            </a:r>
            <a:r>
              <a:rPr lang="fr-FR" dirty="0"/>
              <a:t>.</a:t>
            </a:r>
          </a:p>
        </p:txBody>
      </p:sp>
      <p:sp>
        <p:nvSpPr>
          <p:cNvPr id="2" name="Triangle isocèle 1"/>
          <p:cNvSpPr/>
          <p:nvPr/>
        </p:nvSpPr>
        <p:spPr>
          <a:xfrm flipV="1">
            <a:off x="3863864" y="1336117"/>
            <a:ext cx="4536504" cy="648072"/>
          </a:xfrm>
          <a:prstGeom prst="triangle">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763554200"/>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609600" y="44450"/>
            <a:ext cx="10972800" cy="1143000"/>
          </a:xfrm>
        </p:spPr>
        <p:txBody>
          <a:bodyPr/>
          <a:lstStyle/>
          <a:p>
            <a:r>
              <a:rPr lang="fr-FR" altLang="fr-FR" dirty="0" smtClean="0">
                <a:solidFill>
                  <a:schemeClr val="tx1"/>
                </a:solidFill>
                <a:ea typeface="Helvetica" panose="020B0604020202020204" pitchFamily="34" charset="0"/>
              </a:rPr>
              <a:t>Parti pris n°3</a:t>
            </a:r>
          </a:p>
        </p:txBody>
      </p:sp>
      <p:sp>
        <p:nvSpPr>
          <p:cNvPr id="72707" name="Rectangle 3"/>
          <p:cNvSpPr>
            <a:spLocks noGrp="1" noChangeArrowheads="1"/>
          </p:cNvSpPr>
          <p:nvPr>
            <p:ph type="body" idx="1"/>
          </p:nvPr>
        </p:nvSpPr>
        <p:spPr>
          <a:xfrm>
            <a:off x="335360" y="2132856"/>
            <a:ext cx="11593512" cy="4330700"/>
          </a:xfrm>
        </p:spPr>
        <p:txBody>
          <a:bodyPr/>
          <a:lstStyle/>
          <a:p>
            <a:pPr marL="0" indent="0" algn="ctr">
              <a:buFont typeface="Wingdings" panose="05000000000000000000" pitchFamily="2" charset="2"/>
              <a:buNone/>
              <a:defRPr/>
            </a:pPr>
            <a:r>
              <a:rPr lang="fr-FR" altLang="fr-FR" sz="6000" b="1" dirty="0" smtClean="0">
                <a:ea typeface="Helvetica" panose="020B0604020202020204" pitchFamily="34" charset="0"/>
              </a:rPr>
              <a:t>ETRE CONTEMPORAIN</a:t>
            </a:r>
          </a:p>
          <a:p>
            <a:pPr marL="0" indent="0" algn="ctr" eaLnBrk="1" hangingPunct="1">
              <a:lnSpc>
                <a:spcPct val="90000"/>
              </a:lnSpc>
              <a:buNone/>
              <a:defRPr/>
            </a:pPr>
            <a:r>
              <a:rPr lang="fr-FR" sz="2800" b="1" dirty="0"/>
              <a:t>Adopter </a:t>
            </a:r>
            <a:r>
              <a:rPr lang="fr-FR" sz="2800" b="1" dirty="0" smtClean="0"/>
              <a:t>un code </a:t>
            </a:r>
            <a:r>
              <a:rPr lang="fr-FR" sz="2800" b="1" dirty="0"/>
              <a:t>de </a:t>
            </a:r>
            <a:r>
              <a:rPr lang="fr-FR" sz="2800" b="1" dirty="0" smtClean="0"/>
              <a:t>communication, </a:t>
            </a:r>
            <a:r>
              <a:rPr lang="fr-FR" sz="2800" b="1" dirty="0" smtClean="0"/>
              <a:t/>
            </a:r>
            <a:br>
              <a:rPr lang="fr-FR" sz="2800" b="1" dirty="0" smtClean="0"/>
            </a:br>
            <a:r>
              <a:rPr lang="fr-FR" sz="2800" b="1" dirty="0" smtClean="0"/>
              <a:t>en </a:t>
            </a:r>
            <a:r>
              <a:rPr lang="fr-FR" sz="2800" b="1" dirty="0"/>
              <a:t>parfaite cohérence avec </a:t>
            </a:r>
            <a:r>
              <a:rPr lang="fr-FR" sz="2800" b="1" dirty="0" smtClean="0"/>
              <a:t>le </a:t>
            </a:r>
            <a:r>
              <a:rPr lang="fr-FR" sz="2800" b="1" dirty="0" smtClean="0"/>
              <a:t>positionnement </a:t>
            </a:r>
            <a:br>
              <a:rPr lang="fr-FR" sz="2800" b="1" dirty="0" smtClean="0"/>
            </a:br>
            <a:r>
              <a:rPr lang="fr-FR" sz="2800" b="1" dirty="0" smtClean="0"/>
              <a:t>et l’ADN de la marque</a:t>
            </a:r>
            <a:r>
              <a:rPr lang="fr-FR" sz="2800" b="1" dirty="0"/>
              <a:t/>
            </a:r>
            <a:br>
              <a:rPr lang="fr-FR" sz="2800" b="1" dirty="0"/>
            </a:br>
            <a:r>
              <a:rPr lang="fr-FR" sz="2800" b="1" dirty="0"/>
              <a:t>qui assurent </a:t>
            </a:r>
            <a:r>
              <a:rPr lang="fr-FR" sz="2800" b="1" dirty="0" smtClean="0"/>
              <a:t>l’impact et la conquête de clients.</a:t>
            </a:r>
            <a:endParaRPr lang="fr-FR" sz="2000" b="1" dirty="0"/>
          </a:p>
          <a:p>
            <a:pPr eaLnBrk="1" hangingPunct="1">
              <a:lnSpc>
                <a:spcPct val="90000"/>
              </a:lnSpc>
              <a:defRPr/>
            </a:pPr>
            <a:endParaRPr lang="fr-FR" b="1" dirty="0"/>
          </a:p>
          <a:p>
            <a:pPr eaLnBrk="1" hangingPunct="1">
              <a:lnSpc>
                <a:spcPct val="90000"/>
              </a:lnSpc>
              <a:defRPr/>
            </a:pPr>
            <a:r>
              <a:rPr lang="fr-FR" dirty="0"/>
              <a:t>Chaque prise de parole doit permettre à la marque d’émerger et de renforcer sa dimension émotionnelle, son image de modernité, de dynamisme</a:t>
            </a:r>
            <a:r>
              <a:rPr lang="fr-FR" dirty="0" smtClean="0"/>
              <a:t>.</a:t>
            </a:r>
            <a:endParaRPr lang="fr-FR" dirty="0"/>
          </a:p>
          <a:p>
            <a:pPr eaLnBrk="1" hangingPunct="1">
              <a:lnSpc>
                <a:spcPct val="90000"/>
              </a:lnSpc>
              <a:defRPr/>
            </a:pPr>
            <a:r>
              <a:rPr lang="fr-FR" dirty="0"/>
              <a:t>Il s’agit ainsi de lier efficacité et attractivité.</a:t>
            </a:r>
          </a:p>
        </p:txBody>
      </p:sp>
      <p:sp>
        <p:nvSpPr>
          <p:cNvPr id="2" name="Triangle isocèle 1"/>
          <p:cNvSpPr/>
          <p:nvPr/>
        </p:nvSpPr>
        <p:spPr>
          <a:xfrm flipV="1">
            <a:off x="3863864" y="1336117"/>
            <a:ext cx="4536504" cy="648072"/>
          </a:xfrm>
          <a:prstGeom prst="triangle">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673223820"/>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513757" y="164585"/>
            <a:ext cx="10972800" cy="1143000"/>
          </a:xfrm>
        </p:spPr>
        <p:txBody>
          <a:bodyPr/>
          <a:lstStyle/>
          <a:p>
            <a:r>
              <a:rPr lang="fr-FR" altLang="fr-FR" dirty="0" smtClean="0">
                <a:solidFill>
                  <a:schemeClr val="tx1"/>
                </a:solidFill>
                <a:ea typeface="Helvetica" panose="020B0604020202020204" pitchFamily="34" charset="0"/>
              </a:rPr>
              <a:t>Défi Créatif</a:t>
            </a:r>
          </a:p>
        </p:txBody>
      </p:sp>
      <p:sp>
        <p:nvSpPr>
          <p:cNvPr id="54275" name="ZoneTexte 3"/>
          <p:cNvSpPr txBox="1">
            <a:spLocks noChangeArrowheads="1"/>
          </p:cNvSpPr>
          <p:nvPr/>
        </p:nvSpPr>
        <p:spPr bwMode="auto">
          <a:xfrm>
            <a:off x="1127448" y="2058860"/>
            <a:ext cx="9338828"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indent="-342900" algn="ctr">
              <a:spcBef>
                <a:spcPct val="0"/>
              </a:spcBef>
              <a:buFont typeface="Wingdings" panose="05000000000000000000" pitchFamily="2" charset="2"/>
              <a:buChar char="è"/>
            </a:pPr>
            <a:endParaRPr lang="fr-FR" altLang="fr-FR" sz="2800" dirty="0" smtClean="0">
              <a:latin typeface="Helvetica" panose="020B0604020202020204" pitchFamily="34" charset="0"/>
              <a:sym typeface="Wingdings" panose="05000000000000000000" pitchFamily="2" charset="2"/>
            </a:endParaRPr>
          </a:p>
          <a:p>
            <a:pPr marL="285750" indent="-285750" algn="ctr">
              <a:spcBef>
                <a:spcPct val="0"/>
              </a:spcBef>
              <a:buFont typeface="Wingdings" panose="05000000000000000000" pitchFamily="2" charset="2"/>
              <a:buChar char="è"/>
            </a:pPr>
            <a:endParaRPr lang="fr-FR" altLang="fr-FR" sz="2800" b="1" dirty="0">
              <a:latin typeface="Helvetica" panose="020B0604020202020204" pitchFamily="34" charset="0"/>
              <a:sym typeface="Wingdings" panose="05000000000000000000" pitchFamily="2" charset="2"/>
            </a:endParaRPr>
          </a:p>
          <a:p>
            <a:pPr marL="285750" indent="-285750" algn="ctr">
              <a:spcBef>
                <a:spcPct val="0"/>
              </a:spcBef>
              <a:buFont typeface="Wingdings" panose="05000000000000000000" pitchFamily="2" charset="2"/>
              <a:buChar char="è"/>
            </a:pPr>
            <a:endParaRPr lang="fr-FR" altLang="fr-FR" sz="2800" b="1" dirty="0" smtClean="0">
              <a:latin typeface="Helvetica" panose="020B0604020202020204" pitchFamily="34" charset="0"/>
              <a:sym typeface="Wingdings" panose="05000000000000000000" pitchFamily="2" charset="2"/>
            </a:endParaRPr>
          </a:p>
          <a:p>
            <a:pPr marL="285750" indent="-285750" algn="ctr">
              <a:spcBef>
                <a:spcPct val="0"/>
              </a:spcBef>
              <a:buFont typeface="Wingdings" panose="05000000000000000000" pitchFamily="2" charset="2"/>
              <a:buChar char="è"/>
            </a:pPr>
            <a:endParaRPr lang="fr-FR" altLang="fr-FR" sz="2800" b="1" dirty="0">
              <a:latin typeface="Helvetica" panose="020B0604020202020204" pitchFamily="34" charset="0"/>
              <a:sym typeface="Wingdings" panose="05000000000000000000" pitchFamily="2" charset="2"/>
            </a:endParaRPr>
          </a:p>
          <a:p>
            <a:pPr marL="285750" indent="-285750" algn="ctr">
              <a:spcBef>
                <a:spcPct val="0"/>
              </a:spcBef>
              <a:buFont typeface="Wingdings" panose="05000000000000000000" pitchFamily="2" charset="2"/>
              <a:buChar char="è"/>
            </a:pPr>
            <a:endParaRPr lang="fr-FR" altLang="fr-FR" sz="2000" b="1" dirty="0">
              <a:latin typeface="Helvetica" panose="020B0604020202020204" pitchFamily="34" charset="0"/>
            </a:endParaRPr>
          </a:p>
        </p:txBody>
      </p:sp>
      <p:sp>
        <p:nvSpPr>
          <p:cNvPr id="4" name="Rectangle 3"/>
          <p:cNvSpPr/>
          <p:nvPr/>
        </p:nvSpPr>
        <p:spPr>
          <a:xfrm>
            <a:off x="1328955" y="1753263"/>
            <a:ext cx="4031812" cy="1761500"/>
          </a:xfrm>
          <a:prstGeom prst="rect">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è"/>
            </a:pPr>
            <a:r>
              <a:rPr lang="fr-FR" altLang="fr-FR" b="1" dirty="0" smtClean="0">
                <a:latin typeface="Helvetica" panose="020B0604020202020204" pitchFamily="34" charset="0"/>
                <a:sym typeface="Wingdings" panose="05000000000000000000" pitchFamily="2" charset="2"/>
              </a:rPr>
              <a:t>DIFFERENCIATION</a:t>
            </a:r>
          </a:p>
          <a:p>
            <a:pPr algn="ctr"/>
            <a:r>
              <a:rPr lang="fr-FR" altLang="fr-FR" dirty="0" smtClean="0">
                <a:latin typeface="Helvetica" panose="020B0604020202020204" pitchFamily="34" charset="0"/>
                <a:sym typeface="Wingdings" panose="05000000000000000000" pitchFamily="2" charset="2"/>
              </a:rPr>
              <a:t>= </a:t>
            </a:r>
            <a:endParaRPr lang="fr-FR" altLang="fr-FR" dirty="0">
              <a:latin typeface="Helvetica" panose="020B0604020202020204" pitchFamily="34" charset="0"/>
              <a:sym typeface="Wingdings" panose="05000000000000000000" pitchFamily="2" charset="2"/>
            </a:endParaRPr>
          </a:p>
          <a:p>
            <a:pPr algn="ctr"/>
            <a:r>
              <a:rPr lang="fr-FR" altLang="fr-FR" dirty="0">
                <a:latin typeface="Helvetica" panose="020B0604020202020204" pitchFamily="34" charset="0"/>
                <a:sym typeface="Wingdings" panose="05000000000000000000" pitchFamily="2" charset="2"/>
              </a:rPr>
              <a:t>valorisation du </a:t>
            </a:r>
            <a:r>
              <a:rPr lang="fr-FR" altLang="fr-FR" dirty="0" smtClean="0">
                <a:latin typeface="Helvetica" panose="020B0604020202020204" pitchFamily="34" charset="0"/>
                <a:sym typeface="Wingdings" panose="05000000000000000000" pitchFamily="2" charset="2"/>
              </a:rPr>
              <a:t>bénéfice</a:t>
            </a:r>
            <a:endParaRPr lang="fr-FR" altLang="fr-FR" dirty="0">
              <a:latin typeface="Helvetica" panose="020B0604020202020204" pitchFamily="34" charset="0"/>
              <a:sym typeface="Wingdings" panose="05000000000000000000" pitchFamily="2" charset="2"/>
            </a:endParaRPr>
          </a:p>
        </p:txBody>
      </p:sp>
      <p:sp>
        <p:nvSpPr>
          <p:cNvPr id="7" name="Rectangle 6"/>
          <p:cNvSpPr/>
          <p:nvPr/>
        </p:nvSpPr>
        <p:spPr>
          <a:xfrm>
            <a:off x="6441523" y="1780575"/>
            <a:ext cx="4031812" cy="1761500"/>
          </a:xfrm>
          <a:prstGeom prst="rect">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è"/>
            </a:pPr>
            <a:r>
              <a:rPr lang="fr-FR" altLang="fr-FR" b="1" dirty="0" smtClean="0">
                <a:latin typeface="Helvetica" panose="020B0604020202020204" pitchFamily="34" charset="0"/>
                <a:sym typeface="Wingdings" panose="05000000000000000000" pitchFamily="2" charset="2"/>
              </a:rPr>
              <a:t>ATTRACTIVITE </a:t>
            </a:r>
          </a:p>
          <a:p>
            <a:pPr algn="ctr"/>
            <a:r>
              <a:rPr lang="fr-FR" altLang="fr-FR" dirty="0" smtClean="0">
                <a:latin typeface="Helvetica" panose="020B0604020202020204" pitchFamily="34" charset="0"/>
                <a:sym typeface="Wingdings" panose="05000000000000000000" pitchFamily="2" charset="2"/>
              </a:rPr>
              <a:t>= </a:t>
            </a:r>
            <a:r>
              <a:rPr lang="fr-FR" altLang="fr-FR" dirty="0">
                <a:latin typeface="Helvetica" panose="020B0604020202020204" pitchFamily="34" charset="0"/>
                <a:sym typeface="Wingdings" panose="05000000000000000000" pitchFamily="2" charset="2"/>
              </a:rPr>
              <a:t/>
            </a:r>
            <a:br>
              <a:rPr lang="fr-FR" altLang="fr-FR" dirty="0">
                <a:latin typeface="Helvetica" panose="020B0604020202020204" pitchFamily="34" charset="0"/>
                <a:sym typeface="Wingdings" panose="05000000000000000000" pitchFamily="2" charset="2"/>
              </a:rPr>
            </a:br>
            <a:r>
              <a:rPr lang="fr-FR" altLang="fr-FR" dirty="0" smtClean="0">
                <a:latin typeface="Helvetica" panose="020B0604020202020204" pitchFamily="34" charset="0"/>
                <a:sym typeface="Wingdings" panose="05000000000000000000" pitchFamily="2" charset="2"/>
              </a:rPr>
              <a:t>expression de la contemporanéité </a:t>
            </a:r>
            <a:endParaRPr lang="fr-FR" altLang="fr-FR" dirty="0">
              <a:latin typeface="Helvetica" panose="020B0604020202020204" pitchFamily="34" charset="0"/>
            </a:endParaRPr>
          </a:p>
        </p:txBody>
      </p:sp>
      <p:cxnSp>
        <p:nvCxnSpPr>
          <p:cNvPr id="6" name="Connecteur droit 5"/>
          <p:cNvCxnSpPr/>
          <p:nvPr/>
        </p:nvCxnSpPr>
        <p:spPr>
          <a:xfrm>
            <a:off x="2724353" y="3658778"/>
            <a:ext cx="16561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a:off x="7692905" y="3730786"/>
            <a:ext cx="15841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riangle isocèle 9"/>
          <p:cNvSpPr/>
          <p:nvPr/>
        </p:nvSpPr>
        <p:spPr>
          <a:xfrm>
            <a:off x="5351802" y="4300854"/>
            <a:ext cx="1080120" cy="72008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 name="Connecteur droit 4"/>
          <p:cNvCxnSpPr/>
          <p:nvPr/>
        </p:nvCxnSpPr>
        <p:spPr>
          <a:xfrm flipV="1">
            <a:off x="2508329" y="4218522"/>
            <a:ext cx="7128792" cy="103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ZoneTexte 10"/>
          <p:cNvSpPr txBox="1"/>
          <p:nvPr/>
        </p:nvSpPr>
        <p:spPr>
          <a:xfrm>
            <a:off x="480610" y="5373216"/>
            <a:ext cx="10632504" cy="830997"/>
          </a:xfrm>
          <a:prstGeom prst="rect">
            <a:avLst/>
          </a:prstGeom>
          <a:noFill/>
        </p:spPr>
        <p:txBody>
          <a:bodyPr wrap="square" rtlCol="0">
            <a:spAutoFit/>
          </a:bodyPr>
          <a:lstStyle/>
          <a:p>
            <a:pPr algn="ctr"/>
            <a:r>
              <a:rPr lang="fr-FR" sz="2400" dirty="0" smtClean="0">
                <a:latin typeface="Helvetica" panose="020B0604020202020204" pitchFamily="34" charset="0"/>
                <a:cs typeface="Helvetica" panose="020B0604020202020204" pitchFamily="34" charset="0"/>
                <a:sym typeface="Wingdings" panose="05000000000000000000" pitchFamily="2" charset="2"/>
              </a:rPr>
              <a:t> Un territoire créatif qui doit nourrir le positionnement</a:t>
            </a:r>
            <a:br>
              <a:rPr lang="fr-FR" sz="2400" dirty="0" smtClean="0">
                <a:latin typeface="Helvetica" panose="020B0604020202020204" pitchFamily="34" charset="0"/>
                <a:cs typeface="Helvetica" panose="020B0604020202020204" pitchFamily="34" charset="0"/>
                <a:sym typeface="Wingdings" panose="05000000000000000000" pitchFamily="2" charset="2"/>
              </a:rPr>
            </a:br>
            <a:r>
              <a:rPr lang="fr-FR" sz="2400" dirty="0" smtClean="0">
                <a:latin typeface="Helvetica" panose="020B0604020202020204" pitchFamily="34" charset="0"/>
                <a:cs typeface="Helvetica" panose="020B0604020202020204" pitchFamily="34" charset="0"/>
                <a:sym typeface="Wingdings" panose="05000000000000000000" pitchFamily="2" charset="2"/>
              </a:rPr>
              <a:t>et charger en contenu le contenu de marque</a:t>
            </a:r>
            <a:endParaRPr lang="fr-FR" sz="24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757193305"/>
      </p:ext>
    </p:ext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2 expressions créatives</a:t>
            </a:r>
            <a:endParaRPr lang="fr-FR" dirty="0"/>
          </a:p>
        </p:txBody>
      </p:sp>
    </p:spTree>
    <p:extLst>
      <p:ext uri="{BB962C8B-B14F-4D97-AF65-F5344CB8AC3E}">
        <p14:creationId xmlns:p14="http://schemas.microsoft.com/office/powerpoint/2010/main" val="4657068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2 axes d’expression possibles</a:t>
            </a:r>
            <a:endParaRPr lang="fr-FR" dirty="0"/>
          </a:p>
        </p:txBody>
      </p:sp>
      <p:pic>
        <p:nvPicPr>
          <p:cNvPr id="6" name="Picture 2" descr="http://www.google.fr/url?source=imglanding&amp;ct=img&amp;q=http://1.bp.blogspot.com/_ZVLVW_QIdrE/TNQAADmSo4I/AAAAAAAAAD4/LxsRjJzgRm0/s1600/bonhomme.jpg&amp;sa=X&amp;ei=kUdjVcmmKITfU9DkgbAF&amp;ved=0CAkQ8wc&amp;usg=AFQjCNHW2OnoY8knvwpkndf9RuAM4P9tjQ"/>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rcRect l="26460" t="11653" r="26291"/>
          <a:stretch>
            <a:fillRect/>
          </a:stretch>
        </p:blipFill>
        <p:spPr bwMode="auto">
          <a:xfrm>
            <a:off x="4295775" y="1970088"/>
            <a:ext cx="2984500" cy="418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rc 6"/>
          <p:cNvSpPr/>
          <p:nvPr/>
        </p:nvSpPr>
        <p:spPr>
          <a:xfrm>
            <a:off x="7173913" y="2889250"/>
            <a:ext cx="3024187" cy="1223963"/>
          </a:xfrm>
          <a:prstGeom prst="arc">
            <a:avLst>
              <a:gd name="adj1" fmla="val 13947837"/>
              <a:gd name="adj2" fmla="val 9449039"/>
            </a:avLst>
          </a:prstGeom>
          <a:solidFill>
            <a:schemeClr val="bg1"/>
          </a:solidFill>
          <a:ln w="76200">
            <a:solidFill>
              <a:srgbClr val="DBDAB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FR"/>
          </a:p>
        </p:txBody>
      </p:sp>
      <p:sp>
        <p:nvSpPr>
          <p:cNvPr id="8" name="Arc 7"/>
          <p:cNvSpPr/>
          <p:nvPr/>
        </p:nvSpPr>
        <p:spPr>
          <a:xfrm flipV="1">
            <a:off x="1919288" y="2708275"/>
            <a:ext cx="3024187" cy="792163"/>
          </a:xfrm>
          <a:prstGeom prst="arc">
            <a:avLst>
              <a:gd name="adj1" fmla="val 11535501"/>
              <a:gd name="adj2" fmla="val 0"/>
            </a:avLst>
          </a:prstGeom>
          <a:solidFill>
            <a:schemeClr val="bg1"/>
          </a:solidFill>
          <a:ln w="76200">
            <a:solidFill>
              <a:srgbClr val="DBDAB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FR"/>
          </a:p>
        </p:txBody>
      </p:sp>
      <p:sp>
        <p:nvSpPr>
          <p:cNvPr id="9" name="ZoneTexte 9"/>
          <p:cNvSpPr txBox="1">
            <a:spLocks noChangeArrowheads="1"/>
          </p:cNvSpPr>
          <p:nvPr/>
        </p:nvSpPr>
        <p:spPr bwMode="auto">
          <a:xfrm>
            <a:off x="947738" y="2565400"/>
            <a:ext cx="18549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000" b="1" dirty="0" smtClean="0">
                <a:latin typeface="Helvetica" panose="020B0604020202020204" pitchFamily="34" charset="0"/>
                <a:cs typeface="Helvetica" panose="020B0604020202020204" pitchFamily="34" charset="0"/>
              </a:rPr>
              <a:t>EXPRESSION</a:t>
            </a:r>
            <a:r>
              <a:rPr lang="fr-FR" altLang="fr-FR" sz="2000" b="1" dirty="0">
                <a:latin typeface="Helvetica" panose="020B0604020202020204" pitchFamily="34" charset="0"/>
                <a:cs typeface="Helvetica" panose="020B0604020202020204" pitchFamily="34" charset="0"/>
              </a:rPr>
              <a:t/>
            </a:r>
            <a:br>
              <a:rPr lang="fr-FR" altLang="fr-FR" sz="2000" b="1" dirty="0">
                <a:latin typeface="Helvetica" panose="020B0604020202020204" pitchFamily="34" charset="0"/>
                <a:cs typeface="Helvetica" panose="020B0604020202020204" pitchFamily="34" charset="0"/>
              </a:rPr>
            </a:br>
            <a:r>
              <a:rPr lang="fr-FR" altLang="fr-FR" sz="2000" b="1" dirty="0">
                <a:latin typeface="Helvetica" panose="020B0604020202020204" pitchFamily="34" charset="0"/>
                <a:cs typeface="Helvetica" panose="020B0604020202020204" pitchFamily="34" charset="0"/>
              </a:rPr>
              <a:t>EMETTEUR</a:t>
            </a:r>
          </a:p>
        </p:txBody>
      </p:sp>
      <p:sp>
        <p:nvSpPr>
          <p:cNvPr id="10" name="ZoneTexte 13"/>
          <p:cNvSpPr txBox="1">
            <a:spLocks noChangeArrowheads="1"/>
          </p:cNvSpPr>
          <p:nvPr/>
        </p:nvSpPr>
        <p:spPr bwMode="auto">
          <a:xfrm>
            <a:off x="6516688" y="2530475"/>
            <a:ext cx="18549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000" b="1" dirty="0" smtClean="0">
                <a:latin typeface="Helvetica" panose="020B0604020202020204" pitchFamily="34" charset="0"/>
                <a:cs typeface="Helvetica" panose="020B0604020202020204" pitchFamily="34" charset="0"/>
              </a:rPr>
              <a:t>EXPRESSION</a:t>
            </a:r>
            <a:r>
              <a:rPr lang="fr-FR" altLang="fr-FR" sz="2000" b="1" dirty="0">
                <a:latin typeface="Helvetica" panose="020B0604020202020204" pitchFamily="34" charset="0"/>
                <a:cs typeface="Helvetica" panose="020B0604020202020204" pitchFamily="34" charset="0"/>
              </a:rPr>
              <a:t/>
            </a:r>
            <a:br>
              <a:rPr lang="fr-FR" altLang="fr-FR" sz="2000" b="1" dirty="0">
                <a:latin typeface="Helvetica" panose="020B0604020202020204" pitchFamily="34" charset="0"/>
                <a:cs typeface="Helvetica" panose="020B0604020202020204" pitchFamily="34" charset="0"/>
              </a:rPr>
            </a:br>
            <a:r>
              <a:rPr lang="fr-FR" altLang="fr-FR" sz="2000" b="1" dirty="0">
                <a:latin typeface="Helvetica" panose="020B0604020202020204" pitchFamily="34" charset="0"/>
                <a:cs typeface="Helvetica" panose="020B0604020202020204" pitchFamily="34" charset="0"/>
              </a:rPr>
              <a:t>RECEPTEUR</a:t>
            </a:r>
          </a:p>
        </p:txBody>
      </p:sp>
      <p:sp>
        <p:nvSpPr>
          <p:cNvPr id="11" name="Organigramme : Terminateur 10"/>
          <p:cNvSpPr/>
          <p:nvPr/>
        </p:nvSpPr>
        <p:spPr>
          <a:xfrm>
            <a:off x="852488" y="1793875"/>
            <a:ext cx="1584325" cy="736600"/>
          </a:xfrm>
          <a:prstGeom prst="flowChartTerminator">
            <a:avLst/>
          </a:prstGeom>
          <a:solidFill>
            <a:srgbClr val="03664C"/>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400" dirty="0">
                <a:solidFill>
                  <a:srgbClr val="CAAA4C"/>
                </a:solidFill>
                <a:latin typeface="Helvetica" panose="020B0604020202020204" pitchFamily="34" charset="0"/>
                <a:cs typeface="Helvetica" panose="020B0604020202020204" pitchFamily="34" charset="0"/>
              </a:rPr>
              <a:t>Axe 1</a:t>
            </a:r>
          </a:p>
        </p:txBody>
      </p:sp>
      <p:sp>
        <p:nvSpPr>
          <p:cNvPr id="12" name="Organigramme : Terminateur 11"/>
          <p:cNvSpPr/>
          <p:nvPr/>
        </p:nvSpPr>
        <p:spPr>
          <a:xfrm>
            <a:off x="6488113" y="1741488"/>
            <a:ext cx="1584325" cy="738187"/>
          </a:xfrm>
          <a:prstGeom prst="flowChartTerminator">
            <a:avLst/>
          </a:prstGeom>
          <a:solidFill>
            <a:srgbClr val="03664C"/>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400" dirty="0">
                <a:solidFill>
                  <a:srgbClr val="CAAA4C"/>
                </a:solidFill>
                <a:latin typeface="Helvetica" panose="020B0604020202020204" pitchFamily="34" charset="0"/>
                <a:cs typeface="Helvetica" panose="020B0604020202020204" pitchFamily="34" charset="0"/>
              </a:rPr>
              <a:t>Axe 2</a:t>
            </a:r>
          </a:p>
        </p:txBody>
      </p:sp>
      <p:sp>
        <p:nvSpPr>
          <p:cNvPr id="13" name="Rectangle 12"/>
          <p:cNvSpPr>
            <a:spLocks noChangeArrowheads="1"/>
          </p:cNvSpPr>
          <p:nvPr/>
        </p:nvSpPr>
        <p:spPr bwMode="auto">
          <a:xfrm>
            <a:off x="8007049" y="4215606"/>
            <a:ext cx="24913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1600" b="1" dirty="0">
                <a:latin typeface="Helvetica" panose="020B0604020202020204" pitchFamily="34" charset="0"/>
                <a:cs typeface="Helvetica" panose="020B0604020202020204" pitchFamily="34" charset="0"/>
              </a:rPr>
              <a:t>Faire soutenir la valeur </a:t>
            </a:r>
            <a:br>
              <a:rPr lang="fr-FR" altLang="fr-FR" sz="1600" b="1" dirty="0">
                <a:latin typeface="Helvetica" panose="020B0604020202020204" pitchFamily="34" charset="0"/>
                <a:cs typeface="Helvetica" panose="020B0604020202020204" pitchFamily="34" charset="0"/>
              </a:rPr>
            </a:br>
            <a:r>
              <a:rPr lang="fr-FR" altLang="fr-FR" sz="1600" b="1" dirty="0">
                <a:latin typeface="Helvetica" panose="020B0604020202020204" pitchFamily="34" charset="0"/>
                <a:cs typeface="Helvetica" panose="020B0604020202020204" pitchFamily="34" charset="0"/>
              </a:rPr>
              <a:t>par </a:t>
            </a:r>
            <a:r>
              <a:rPr lang="fr-FR" altLang="fr-FR" sz="1600" b="1" dirty="0" smtClean="0">
                <a:latin typeface="Helvetica" panose="020B0604020202020204" pitchFamily="34" charset="0"/>
                <a:cs typeface="Helvetica" panose="020B0604020202020204" pitchFamily="34" charset="0"/>
              </a:rPr>
              <a:t>celui qui reçoit </a:t>
            </a:r>
            <a:endParaRPr lang="fr-FR" altLang="fr-FR" sz="1600" dirty="0">
              <a:latin typeface="Helvetica" panose="020B0604020202020204" pitchFamily="34" charset="0"/>
              <a:cs typeface="Helvetica" panose="020B0604020202020204" pitchFamily="34" charset="0"/>
            </a:endParaRPr>
          </a:p>
        </p:txBody>
      </p:sp>
      <p:sp>
        <p:nvSpPr>
          <p:cNvPr id="14" name="Rectangle 17"/>
          <p:cNvSpPr>
            <a:spLocks noChangeArrowheads="1"/>
          </p:cNvSpPr>
          <p:nvPr/>
        </p:nvSpPr>
        <p:spPr bwMode="auto">
          <a:xfrm>
            <a:off x="2135244" y="3671887"/>
            <a:ext cx="24621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1600" b="1" dirty="0">
                <a:latin typeface="Helvetica" panose="020B0604020202020204" pitchFamily="34" charset="0"/>
                <a:cs typeface="Helvetica" panose="020B0604020202020204" pitchFamily="34" charset="0"/>
              </a:rPr>
              <a:t>Adopter une </a:t>
            </a:r>
            <a:r>
              <a:rPr lang="fr-FR" altLang="fr-FR" sz="1600" b="1" dirty="0" smtClean="0">
                <a:latin typeface="Helvetica" panose="020B0604020202020204" pitchFamily="34" charset="0"/>
                <a:cs typeface="Helvetica" panose="020B0604020202020204" pitchFamily="34" charset="0"/>
              </a:rPr>
              <a:t>revendication de l’enseigne</a:t>
            </a:r>
            <a:endParaRPr lang="fr-FR" altLang="fr-FR" sz="16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8379439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1"/>
          <p:cNvSpPr txBox="1">
            <a:spLocks noChangeArrowheads="1"/>
          </p:cNvSpPr>
          <p:nvPr/>
        </p:nvSpPr>
        <p:spPr bwMode="auto">
          <a:xfrm>
            <a:off x="1449388" y="943452"/>
            <a:ext cx="18277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400" b="1" dirty="0" smtClean="0">
                <a:latin typeface="Arial Narrow" panose="020B0606020202030204" pitchFamily="34" charset="0"/>
              </a:rPr>
              <a:t>EXPRESSION</a:t>
            </a:r>
            <a:r>
              <a:rPr lang="fr-FR" altLang="fr-FR" sz="2400" b="1" dirty="0">
                <a:latin typeface="Arial Narrow" panose="020B0606020202030204" pitchFamily="34" charset="0"/>
              </a:rPr>
              <a:t/>
            </a:r>
            <a:br>
              <a:rPr lang="fr-FR" altLang="fr-FR" sz="2400" b="1" dirty="0">
                <a:latin typeface="Arial Narrow" panose="020B0606020202030204" pitchFamily="34" charset="0"/>
              </a:rPr>
            </a:br>
            <a:r>
              <a:rPr lang="fr-FR" altLang="fr-FR" sz="2400" b="1" dirty="0">
                <a:latin typeface="Arial Narrow" panose="020B0606020202030204" pitchFamily="34" charset="0"/>
              </a:rPr>
              <a:t>EMETTEUR</a:t>
            </a:r>
          </a:p>
        </p:txBody>
      </p:sp>
      <p:pic>
        <p:nvPicPr>
          <p:cNvPr id="13314" name="Picture 2" descr="Résultat de recherche d'images pour &quot;logo gamm vert&quot;"/>
          <p:cNvPicPr>
            <a:picLocks noChangeAspect="1" noChangeArrowheads="1"/>
          </p:cNvPicPr>
          <p:nvPr/>
        </p:nvPicPr>
        <p:blipFill rotWithShape="1">
          <a:blip r:embed="rId2">
            <a:extLst>
              <a:ext uri="{28A0092B-C50C-407E-A947-70E740481C1C}">
                <a14:useLocalDpi xmlns:a14="http://schemas.microsoft.com/office/drawing/2010/main" val="0"/>
              </a:ext>
            </a:extLst>
          </a:blip>
          <a:srcRect l="34327" t="64277" r="43525" b="21942"/>
          <a:stretch/>
        </p:blipFill>
        <p:spPr bwMode="auto">
          <a:xfrm>
            <a:off x="2812369" y="3673599"/>
            <a:ext cx="1296144" cy="604867"/>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p:cNvSpPr txBox="1"/>
          <p:nvPr/>
        </p:nvSpPr>
        <p:spPr>
          <a:xfrm>
            <a:off x="5663952" y="3673599"/>
            <a:ext cx="4858444" cy="707886"/>
          </a:xfrm>
          <a:prstGeom prst="rect">
            <a:avLst/>
          </a:prstGeom>
          <a:noFill/>
        </p:spPr>
        <p:txBody>
          <a:bodyPr wrap="square" rtlCol="0">
            <a:spAutoFit/>
          </a:bodyPr>
          <a:lstStyle/>
          <a:p>
            <a:r>
              <a:rPr lang="fr-FR" sz="2000" dirty="0" smtClean="0"/>
              <a:t>Un territoire propriétaire codifié pour assurer reconnaissance et attribution</a:t>
            </a:r>
            <a:endParaRPr lang="fr-FR" sz="2000" dirty="0"/>
          </a:p>
        </p:txBody>
      </p:sp>
      <p:sp>
        <p:nvSpPr>
          <p:cNvPr id="6" name="ZoneTexte 8"/>
          <p:cNvSpPr txBox="1">
            <a:spLocks noChangeArrowheads="1"/>
          </p:cNvSpPr>
          <p:nvPr/>
        </p:nvSpPr>
        <p:spPr bwMode="auto">
          <a:xfrm>
            <a:off x="1487488" y="2185814"/>
            <a:ext cx="798673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7200" b="1" dirty="0" smtClean="0">
                <a:latin typeface="Helvetica" panose="020B0604020202020204" pitchFamily="34" charset="0"/>
              </a:rPr>
              <a:t>Axe 1   </a:t>
            </a:r>
          </a:p>
          <a:p>
            <a:pPr>
              <a:spcBef>
                <a:spcPct val="0"/>
              </a:spcBef>
              <a:buFontTx/>
              <a:buNone/>
            </a:pPr>
            <a:r>
              <a:rPr lang="fr-FR" altLang="fr-FR" sz="7200" b="1" dirty="0" smtClean="0">
                <a:latin typeface="Helvetica" panose="020B0604020202020204" pitchFamily="34" charset="0"/>
              </a:rPr>
              <a:t>Ga     e</a:t>
            </a:r>
            <a:endParaRPr lang="fr-FR" altLang="fr-FR" sz="7200" b="1" i="1" dirty="0">
              <a:latin typeface="Helvetica" panose="020B0604020202020204" pitchFamily="34" charset="0"/>
            </a:endParaRPr>
          </a:p>
        </p:txBody>
      </p:sp>
    </p:spTree>
    <p:extLst>
      <p:ext uri="{BB962C8B-B14F-4D97-AF65-F5344CB8AC3E}">
        <p14:creationId xmlns:p14="http://schemas.microsoft.com/office/powerpoint/2010/main" val="8988752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4772561" y="3198167"/>
            <a:ext cx="2646878" cy="461665"/>
          </a:xfrm>
          <a:prstGeom prst="rect">
            <a:avLst/>
          </a:prstGeom>
          <a:noFill/>
        </p:spPr>
        <p:txBody>
          <a:bodyPr wrap="none" rtlCol="0">
            <a:spAutoFit/>
          </a:bodyPr>
          <a:lstStyle/>
          <a:p>
            <a:r>
              <a:rPr lang="fr-FR" sz="2400" dirty="0" smtClean="0">
                <a:solidFill>
                  <a:schemeClr val="bg1"/>
                </a:solidFill>
              </a:rPr>
              <a:t>Opération ‘Potager’</a:t>
            </a:r>
            <a:endParaRPr lang="fr-FR" sz="2400" dirty="0">
              <a:solidFill>
                <a:schemeClr val="bg1"/>
              </a:solidFill>
            </a:endParaRPr>
          </a:p>
        </p:txBody>
      </p:sp>
    </p:spTree>
    <p:extLst>
      <p:ext uri="{BB962C8B-B14F-4D97-AF65-F5344CB8AC3E}">
        <p14:creationId xmlns:p14="http://schemas.microsoft.com/office/powerpoint/2010/main" val="207997942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121144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26415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6" descr="https://hdwallpapers.cat/wallpaper/desktop_water_sky_clouds_nature_hd-wallpaper-8668.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 y="-38746"/>
            <a:ext cx="12192001" cy="732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 y="3503613"/>
            <a:ext cx="12157075" cy="720725"/>
          </a:xfrm>
          <a:prstGeom prst="rect">
            <a:avLst/>
          </a:prstGeom>
          <a:solidFill>
            <a:schemeClr val="tx1">
              <a:lumMod val="75000"/>
              <a:lumOff val="25000"/>
              <a:alpha val="5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3200" b="1" dirty="0">
                <a:latin typeface="Gill Sans MT" panose="020B0502020104020203" pitchFamily="34" charset="0"/>
              </a:rPr>
              <a:t>MAIS QUELQUES SIGNAUX D’ALERTE…</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27896485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8744875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55875981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4254983" y="3198167"/>
            <a:ext cx="3456908" cy="461665"/>
          </a:xfrm>
          <a:prstGeom prst="rect">
            <a:avLst/>
          </a:prstGeom>
          <a:noFill/>
        </p:spPr>
        <p:txBody>
          <a:bodyPr wrap="none" rtlCol="0">
            <a:spAutoFit/>
          </a:bodyPr>
          <a:lstStyle/>
          <a:p>
            <a:r>
              <a:rPr lang="fr-FR" sz="2400" dirty="0" smtClean="0">
                <a:solidFill>
                  <a:schemeClr val="bg1"/>
                </a:solidFill>
              </a:rPr>
              <a:t>Opération ‘métier’ Jardin</a:t>
            </a:r>
            <a:endParaRPr lang="fr-FR" sz="2400" dirty="0">
              <a:solidFill>
                <a:schemeClr val="bg1"/>
              </a:solidFill>
            </a:endParaRPr>
          </a:p>
        </p:txBody>
      </p:sp>
    </p:spTree>
    <p:extLst>
      <p:ext uri="{BB962C8B-B14F-4D97-AF65-F5344CB8AC3E}">
        <p14:creationId xmlns:p14="http://schemas.microsoft.com/office/powerpoint/2010/main" val="48046141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31852355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526395" y="-1570348"/>
            <a:ext cx="7090918" cy="10032829"/>
          </a:xfrm>
          <a:prstGeom prst="rect">
            <a:avLst/>
          </a:prstGeom>
        </p:spPr>
      </p:pic>
    </p:spTree>
    <p:extLst>
      <p:ext uri="{BB962C8B-B14F-4D97-AF65-F5344CB8AC3E}">
        <p14:creationId xmlns:p14="http://schemas.microsoft.com/office/powerpoint/2010/main" val="318374561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18512172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178982740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19515230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4254983" y="3198167"/>
            <a:ext cx="3682034" cy="461665"/>
          </a:xfrm>
          <a:prstGeom prst="rect">
            <a:avLst/>
          </a:prstGeom>
          <a:noFill/>
        </p:spPr>
        <p:txBody>
          <a:bodyPr wrap="none" rtlCol="0">
            <a:spAutoFit/>
          </a:bodyPr>
          <a:lstStyle/>
          <a:p>
            <a:r>
              <a:rPr lang="fr-FR" sz="2400" dirty="0" smtClean="0">
                <a:solidFill>
                  <a:schemeClr val="bg1"/>
                </a:solidFill>
              </a:rPr>
              <a:t>Opération ‘métier’ Animaux</a:t>
            </a:r>
            <a:endParaRPr lang="fr-FR" sz="2400" dirty="0">
              <a:solidFill>
                <a:schemeClr val="bg1"/>
              </a:solidFill>
            </a:endParaRPr>
          </a:p>
        </p:txBody>
      </p:sp>
    </p:spTree>
    <p:extLst>
      <p:ext uri="{BB962C8B-B14F-4D97-AF65-F5344CB8AC3E}">
        <p14:creationId xmlns:p14="http://schemas.microsoft.com/office/powerpoint/2010/main" val="33307540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Hexagone 9"/>
          <p:cNvSpPr/>
          <p:nvPr/>
        </p:nvSpPr>
        <p:spPr>
          <a:xfrm>
            <a:off x="4198174" y="1358812"/>
            <a:ext cx="3564136" cy="2295234"/>
          </a:xfrm>
          <a:prstGeom prst="hexagon">
            <a:avLst/>
          </a:prstGeom>
          <a:solidFill>
            <a:srgbClr val="407B83"/>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smtClean="0">
                <a:solidFill>
                  <a:schemeClr val="bg1"/>
                </a:solidFill>
              </a:rPr>
              <a:t>Des </a:t>
            </a:r>
            <a:r>
              <a:rPr lang="en-US" sz="2000" b="1" dirty="0" err="1" smtClean="0">
                <a:solidFill>
                  <a:schemeClr val="bg1"/>
                </a:solidFill>
              </a:rPr>
              <a:t>conseillers</a:t>
            </a:r>
            <a:r>
              <a:rPr lang="en-US" sz="2000" b="1" dirty="0">
                <a:solidFill>
                  <a:schemeClr val="bg1"/>
                </a:solidFill>
              </a:rPr>
              <a:t/>
            </a:r>
            <a:br>
              <a:rPr lang="en-US" sz="2000" b="1" dirty="0">
                <a:solidFill>
                  <a:schemeClr val="bg1"/>
                </a:solidFill>
              </a:rPr>
            </a:br>
            <a:r>
              <a:rPr lang="en-US" sz="2000" b="1" dirty="0" smtClean="0">
                <a:solidFill>
                  <a:schemeClr val="bg1"/>
                </a:solidFill>
              </a:rPr>
              <a:t>trop ‘</a:t>
            </a:r>
            <a:r>
              <a:rPr lang="en-US" sz="2000" b="1" dirty="0" err="1" smtClean="0">
                <a:solidFill>
                  <a:schemeClr val="bg1"/>
                </a:solidFill>
              </a:rPr>
              <a:t>conseillers</a:t>
            </a:r>
            <a:r>
              <a:rPr lang="en-US" sz="2000" b="1" dirty="0" smtClean="0">
                <a:solidFill>
                  <a:schemeClr val="bg1"/>
                </a:solidFill>
              </a:rPr>
              <a:t>’</a:t>
            </a:r>
            <a:endParaRPr lang="en-US" sz="2000" b="1" dirty="0">
              <a:solidFill>
                <a:schemeClr val="bg1"/>
              </a:solidFill>
            </a:endParaRPr>
          </a:p>
        </p:txBody>
      </p:sp>
      <p:sp>
        <p:nvSpPr>
          <p:cNvPr id="11" name="Hexagone 10"/>
          <p:cNvSpPr/>
          <p:nvPr/>
        </p:nvSpPr>
        <p:spPr>
          <a:xfrm>
            <a:off x="482338" y="1358812"/>
            <a:ext cx="3564136" cy="2295234"/>
          </a:xfrm>
          <a:prstGeom prst="hexagon">
            <a:avLst/>
          </a:prstGeom>
          <a:solidFill>
            <a:srgbClr val="407B83"/>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000" b="1" dirty="0" smtClean="0">
                <a:solidFill>
                  <a:schemeClr val="bg1"/>
                </a:solidFill>
              </a:rPr>
              <a:t>Difficultés liées à l’hétérogénéité </a:t>
            </a:r>
            <a:br>
              <a:rPr lang="fr-FR" sz="2000" b="1" dirty="0" smtClean="0">
                <a:solidFill>
                  <a:schemeClr val="bg1"/>
                </a:solidFill>
              </a:rPr>
            </a:br>
            <a:r>
              <a:rPr lang="fr-FR" sz="2000" b="1" dirty="0" smtClean="0">
                <a:solidFill>
                  <a:schemeClr val="bg1"/>
                </a:solidFill>
              </a:rPr>
              <a:t>du réseau</a:t>
            </a:r>
            <a:endParaRPr lang="fr-FR" sz="1600" b="1" dirty="0">
              <a:solidFill>
                <a:schemeClr val="bg1"/>
              </a:solidFill>
            </a:endParaRPr>
          </a:p>
        </p:txBody>
      </p:sp>
      <p:sp>
        <p:nvSpPr>
          <p:cNvPr id="14" name="Hexagone 13"/>
          <p:cNvSpPr/>
          <p:nvPr/>
        </p:nvSpPr>
        <p:spPr>
          <a:xfrm>
            <a:off x="479376" y="3798062"/>
            <a:ext cx="3564136" cy="2295234"/>
          </a:xfrm>
          <a:prstGeom prst="hexagon">
            <a:avLst/>
          </a:prstGeom>
          <a:solidFill>
            <a:srgbClr val="407B83"/>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000" b="1" dirty="0" smtClean="0">
                <a:solidFill>
                  <a:schemeClr val="bg1"/>
                </a:solidFill>
              </a:rPr>
              <a:t>Un plan d’activation </a:t>
            </a:r>
            <a:r>
              <a:rPr lang="fr-FR" sz="2000" b="1" dirty="0" smtClean="0">
                <a:solidFill>
                  <a:schemeClr val="bg1"/>
                </a:solidFill>
              </a:rPr>
              <a:t>insuffisamment commerçant</a:t>
            </a:r>
            <a:endParaRPr lang="fr-FR" sz="2000" b="1" dirty="0">
              <a:solidFill>
                <a:schemeClr val="bg1"/>
              </a:solidFill>
            </a:endParaRPr>
          </a:p>
        </p:txBody>
      </p:sp>
      <p:sp>
        <p:nvSpPr>
          <p:cNvPr id="12299" name="Titre 1"/>
          <p:cNvSpPr>
            <a:spLocks noGrp="1"/>
          </p:cNvSpPr>
          <p:nvPr>
            <p:ph type="title"/>
          </p:nvPr>
        </p:nvSpPr>
        <p:spPr>
          <a:xfrm>
            <a:off x="609600" y="44450"/>
            <a:ext cx="10972800" cy="1143000"/>
          </a:xfrm>
        </p:spPr>
        <p:txBody>
          <a:bodyPr/>
          <a:lstStyle/>
          <a:p>
            <a:r>
              <a:rPr lang="fr-FR" altLang="fr-FR" dirty="0" smtClean="0">
                <a:solidFill>
                  <a:schemeClr val="tx1"/>
                </a:solidFill>
                <a:ea typeface="Helvetica" panose="020B0604020202020204" pitchFamily="34" charset="0"/>
              </a:rPr>
              <a:t>Mais quelques signaux d’alerte</a:t>
            </a:r>
          </a:p>
        </p:txBody>
      </p:sp>
      <p:sp>
        <p:nvSpPr>
          <p:cNvPr id="6" name="Hexagone 5"/>
          <p:cNvSpPr/>
          <p:nvPr/>
        </p:nvSpPr>
        <p:spPr>
          <a:xfrm>
            <a:off x="4220310" y="3798062"/>
            <a:ext cx="3564136" cy="2295234"/>
          </a:xfrm>
          <a:prstGeom prst="hexagon">
            <a:avLst/>
          </a:prstGeom>
          <a:solidFill>
            <a:srgbClr val="407B83"/>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000" b="1" dirty="0" smtClean="0">
                <a:solidFill>
                  <a:schemeClr val="bg1"/>
                </a:solidFill>
              </a:rPr>
              <a:t>Un parcours client </a:t>
            </a:r>
            <a:br>
              <a:rPr lang="fr-FR" sz="2000" b="1" dirty="0" smtClean="0">
                <a:solidFill>
                  <a:schemeClr val="bg1"/>
                </a:solidFill>
              </a:rPr>
            </a:br>
            <a:r>
              <a:rPr lang="fr-FR" sz="2000" b="1" dirty="0" smtClean="0">
                <a:solidFill>
                  <a:schemeClr val="bg1"/>
                </a:solidFill>
              </a:rPr>
              <a:t>peu lisible</a:t>
            </a:r>
            <a:endParaRPr lang="fr-FR" sz="2000" b="1" dirty="0">
              <a:solidFill>
                <a:schemeClr val="bg1"/>
              </a:solidFill>
            </a:endParaRPr>
          </a:p>
        </p:txBody>
      </p:sp>
      <p:sp>
        <p:nvSpPr>
          <p:cNvPr id="7" name="Hexagone 6"/>
          <p:cNvSpPr/>
          <p:nvPr/>
        </p:nvSpPr>
        <p:spPr>
          <a:xfrm>
            <a:off x="8184232" y="2516322"/>
            <a:ext cx="3564136" cy="2295234"/>
          </a:xfrm>
          <a:prstGeom prst="hexagon">
            <a:avLst/>
          </a:prstGeom>
          <a:solidFill>
            <a:srgbClr val="407B83"/>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err="1" smtClean="0">
                <a:solidFill>
                  <a:schemeClr val="bg1"/>
                </a:solidFill>
              </a:rPr>
              <a:t>Une</a:t>
            </a:r>
            <a:r>
              <a:rPr lang="en-US" sz="2000" b="1" dirty="0" smtClean="0">
                <a:solidFill>
                  <a:schemeClr val="bg1"/>
                </a:solidFill>
              </a:rPr>
              <a:t> absence de </a:t>
            </a:r>
            <a:r>
              <a:rPr lang="en-US" sz="2000" b="1" dirty="0" err="1" smtClean="0">
                <a:solidFill>
                  <a:schemeClr val="bg1"/>
                </a:solidFill>
              </a:rPr>
              <a:t>renouvellement</a:t>
            </a:r>
            <a:r>
              <a:rPr lang="en-US" sz="2000" b="1" dirty="0" smtClean="0">
                <a:solidFill>
                  <a:schemeClr val="bg1"/>
                </a:solidFill>
              </a:rPr>
              <a:t> </a:t>
            </a:r>
            <a:br>
              <a:rPr lang="en-US" sz="2000" b="1" dirty="0" smtClean="0">
                <a:solidFill>
                  <a:schemeClr val="bg1"/>
                </a:solidFill>
              </a:rPr>
            </a:br>
            <a:r>
              <a:rPr lang="en-US" sz="2000" b="1" dirty="0" smtClean="0">
                <a:solidFill>
                  <a:schemeClr val="bg1"/>
                </a:solidFill>
              </a:rPr>
              <a:t>des clients</a:t>
            </a:r>
            <a:endParaRPr lang="en-US" sz="2000" b="1" dirty="0">
              <a:solidFill>
                <a:schemeClr val="bg1"/>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84722042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567228" y="-1439778"/>
            <a:ext cx="6940630" cy="9820190"/>
          </a:xfrm>
          <a:prstGeom prst="rect">
            <a:avLst/>
          </a:prstGeom>
        </p:spPr>
      </p:pic>
    </p:spTree>
    <p:extLst>
      <p:ext uri="{BB962C8B-B14F-4D97-AF65-F5344CB8AC3E}">
        <p14:creationId xmlns:p14="http://schemas.microsoft.com/office/powerpoint/2010/main" val="146239593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30732020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87390661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82086720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4254983" y="3198167"/>
            <a:ext cx="3358805" cy="461665"/>
          </a:xfrm>
          <a:prstGeom prst="rect">
            <a:avLst/>
          </a:prstGeom>
          <a:noFill/>
        </p:spPr>
        <p:txBody>
          <a:bodyPr wrap="none" rtlCol="0">
            <a:spAutoFit/>
          </a:bodyPr>
          <a:lstStyle/>
          <a:p>
            <a:r>
              <a:rPr lang="fr-FR" sz="2400" dirty="0" smtClean="0">
                <a:solidFill>
                  <a:schemeClr val="bg1"/>
                </a:solidFill>
              </a:rPr>
              <a:t>Opération ‘Foire aux vins’</a:t>
            </a:r>
            <a:endParaRPr lang="fr-FR" sz="2400" dirty="0">
              <a:solidFill>
                <a:schemeClr val="bg1"/>
              </a:solidFill>
            </a:endParaRPr>
          </a:p>
        </p:txBody>
      </p:sp>
    </p:spTree>
    <p:extLst>
      <p:ext uri="{BB962C8B-B14F-4D97-AF65-F5344CB8AC3E}">
        <p14:creationId xmlns:p14="http://schemas.microsoft.com/office/powerpoint/2010/main" val="32947785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82328303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56377" y="-1590445"/>
            <a:ext cx="7023263" cy="9937106"/>
          </a:xfrm>
          <a:prstGeom prst="rect">
            <a:avLst/>
          </a:prstGeom>
        </p:spPr>
      </p:pic>
    </p:spTree>
    <p:extLst>
      <p:ext uri="{BB962C8B-B14F-4D97-AF65-F5344CB8AC3E}">
        <p14:creationId xmlns:p14="http://schemas.microsoft.com/office/powerpoint/2010/main" val="34251374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418353987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2391005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re 3"/>
          <p:cNvSpPr>
            <a:spLocks noGrp="1"/>
          </p:cNvSpPr>
          <p:nvPr>
            <p:ph type="ctrTitle"/>
          </p:nvPr>
        </p:nvSpPr>
        <p:spPr>
          <a:xfrm>
            <a:off x="914400" y="2130425"/>
            <a:ext cx="10363200" cy="1470025"/>
          </a:xfrm>
        </p:spPr>
        <p:txBody>
          <a:bodyPr/>
          <a:lstStyle/>
          <a:p>
            <a:r>
              <a:rPr lang="fr-FR" altLang="fr-FR" dirty="0" smtClean="0">
                <a:ea typeface="Helvetica" panose="020B0604020202020204" pitchFamily="34" charset="0"/>
              </a:rPr>
              <a:t>Contexte : 3 points d’analyse</a:t>
            </a:r>
          </a:p>
        </p:txBody>
      </p:sp>
      <p:sp>
        <p:nvSpPr>
          <p:cNvPr id="13315" name="Espace réservé du contenu 4"/>
          <p:cNvSpPr>
            <a:spLocks noGrp="1"/>
          </p:cNvSpPr>
          <p:nvPr>
            <p:ph type="subTitle" idx="1"/>
          </p:nvPr>
        </p:nvSpPr>
        <p:spPr>
          <a:xfrm>
            <a:off x="1828800" y="3692525"/>
            <a:ext cx="8534400" cy="1752600"/>
          </a:xfrm>
        </p:spPr>
        <p:txBody>
          <a:bodyPr/>
          <a:lstStyle/>
          <a:p>
            <a:r>
              <a:rPr lang="fr-FR" altLang="fr-FR" sz="2000" b="1" dirty="0" err="1" smtClean="0">
                <a:solidFill>
                  <a:schemeClr val="tx1"/>
                </a:solidFill>
                <a:ea typeface="Helvetica" panose="020B0604020202020204" pitchFamily="34" charset="0"/>
              </a:rPr>
              <a:t>Gamm</a:t>
            </a:r>
            <a:r>
              <a:rPr lang="fr-FR" altLang="fr-FR" sz="2000" b="1" dirty="0" smtClean="0">
                <a:solidFill>
                  <a:schemeClr val="tx1"/>
                </a:solidFill>
                <a:ea typeface="Helvetica" panose="020B0604020202020204" pitchFamily="34" charset="0"/>
              </a:rPr>
              <a:t> vert, une enseigne leader </a:t>
            </a:r>
            <a:br>
              <a:rPr lang="fr-FR" altLang="fr-FR" sz="2000" b="1" dirty="0" smtClean="0">
                <a:solidFill>
                  <a:schemeClr val="tx1"/>
                </a:solidFill>
                <a:ea typeface="Helvetica" panose="020B0604020202020204" pitchFamily="34" charset="0"/>
              </a:rPr>
            </a:br>
            <a:r>
              <a:rPr lang="fr-FR" altLang="fr-FR" sz="2000" b="1" dirty="0" smtClean="0">
                <a:solidFill>
                  <a:schemeClr val="tx1"/>
                </a:solidFill>
                <a:ea typeface="Helvetica" panose="020B0604020202020204" pitchFamily="34" charset="0"/>
              </a:rPr>
              <a:t>sur un marché fortement bataillé</a:t>
            </a:r>
            <a:endParaRPr lang="fr-FR" altLang="fr-FR" sz="2000" dirty="0" smtClean="0">
              <a:solidFill>
                <a:schemeClr val="tx1"/>
              </a:solidFill>
              <a:ea typeface="Helvetica" panose="020B0604020202020204" pitchFamily="34" charset="0"/>
            </a:endParaRPr>
          </a:p>
        </p:txBody>
      </p:sp>
      <p:sp>
        <p:nvSpPr>
          <p:cNvPr id="2" name="Rectangle à coins arrondis 1"/>
          <p:cNvSpPr/>
          <p:nvPr/>
        </p:nvSpPr>
        <p:spPr>
          <a:xfrm>
            <a:off x="3719513" y="4797425"/>
            <a:ext cx="1477962" cy="647700"/>
          </a:xfrm>
          <a:prstGeom prst="roundRect">
            <a:avLst/>
          </a:prstGeom>
          <a:solidFill>
            <a:srgbClr val="407B8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t>Marché </a:t>
            </a:r>
          </a:p>
        </p:txBody>
      </p:sp>
      <p:sp>
        <p:nvSpPr>
          <p:cNvPr id="5" name="Rectangle à coins arrondis 4"/>
          <p:cNvSpPr/>
          <p:nvPr/>
        </p:nvSpPr>
        <p:spPr>
          <a:xfrm>
            <a:off x="5375275" y="4797425"/>
            <a:ext cx="1477963" cy="647700"/>
          </a:xfrm>
          <a:prstGeom prst="roundRect">
            <a:avLst/>
          </a:prstGeom>
          <a:solidFill>
            <a:srgbClr val="E85011"/>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t>Clients</a:t>
            </a:r>
          </a:p>
        </p:txBody>
      </p:sp>
      <p:sp>
        <p:nvSpPr>
          <p:cNvPr id="6" name="Rectangle à coins arrondis 5"/>
          <p:cNvSpPr/>
          <p:nvPr/>
        </p:nvSpPr>
        <p:spPr>
          <a:xfrm>
            <a:off x="7067550" y="4797425"/>
            <a:ext cx="1548730" cy="647700"/>
          </a:xfrm>
          <a:prstGeom prst="roundRect">
            <a:avLst/>
          </a:prstGeom>
          <a:solidFill>
            <a:srgbClr val="003D7D"/>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err="1" smtClean="0"/>
              <a:t>Gamm</a:t>
            </a:r>
            <a:r>
              <a:rPr lang="fr-FR" dirty="0" smtClean="0"/>
              <a:t> vert</a:t>
            </a:r>
            <a:endParaRPr lang="fr-FR"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44433968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3647728" y="3198167"/>
            <a:ext cx="4384918" cy="461665"/>
          </a:xfrm>
          <a:prstGeom prst="rect">
            <a:avLst/>
          </a:prstGeom>
          <a:noFill/>
        </p:spPr>
        <p:txBody>
          <a:bodyPr wrap="none" rtlCol="0">
            <a:spAutoFit/>
          </a:bodyPr>
          <a:lstStyle/>
          <a:p>
            <a:r>
              <a:rPr lang="fr-FR" sz="2400" dirty="0" smtClean="0">
                <a:solidFill>
                  <a:schemeClr val="bg1"/>
                </a:solidFill>
              </a:rPr>
              <a:t>Opération temps fort propriétaire</a:t>
            </a:r>
            <a:endParaRPr lang="fr-FR" sz="2400" dirty="0">
              <a:solidFill>
                <a:schemeClr val="bg1"/>
              </a:solidFill>
            </a:endParaRPr>
          </a:p>
        </p:txBody>
      </p:sp>
    </p:spTree>
    <p:extLst>
      <p:ext uri="{BB962C8B-B14F-4D97-AF65-F5344CB8AC3E}">
        <p14:creationId xmlns:p14="http://schemas.microsoft.com/office/powerpoint/2010/main" val="7851025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141517400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7816171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28031321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546989" y="-1443255"/>
            <a:ext cx="6957392" cy="9843906"/>
          </a:xfrm>
          <a:prstGeom prst="rect">
            <a:avLst/>
          </a:prstGeom>
        </p:spPr>
      </p:pic>
    </p:spTree>
    <p:extLst>
      <p:ext uri="{BB962C8B-B14F-4D97-AF65-F5344CB8AC3E}">
        <p14:creationId xmlns:p14="http://schemas.microsoft.com/office/powerpoint/2010/main" val="55342591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13192080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87279551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19705032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86156" y="-1395536"/>
            <a:ext cx="6819690" cy="9649074"/>
          </a:xfrm>
          <a:prstGeom prst="rect">
            <a:avLst/>
          </a:prstGeom>
        </p:spPr>
      </p:pic>
    </p:spTree>
    <p:extLst>
      <p:ext uri="{BB962C8B-B14F-4D97-AF65-F5344CB8AC3E}">
        <p14:creationId xmlns:p14="http://schemas.microsoft.com/office/powerpoint/2010/main" val="20294558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23664" y="1340768"/>
            <a:ext cx="7080448" cy="821861"/>
          </a:xfrm>
          <a:prstGeom prst="roundRect">
            <a:avLst/>
          </a:prstGeom>
          <a:solidFill>
            <a:schemeClr val="bg1"/>
          </a:solidFill>
          <a:ln w="3175">
            <a:solidFill>
              <a:srgbClr val="0366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2050" name="Picture 2" descr="Résultat de recherche d'images pour &quot;logo gamm vert&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67608" y="2943482"/>
            <a:ext cx="1982971" cy="1321981"/>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à coins arrondis 48"/>
          <p:cNvSpPr/>
          <p:nvPr/>
        </p:nvSpPr>
        <p:spPr>
          <a:xfrm>
            <a:off x="23664" y="2312876"/>
            <a:ext cx="1990346" cy="2916324"/>
          </a:xfrm>
          <a:prstGeom prst="roundRect">
            <a:avLst/>
          </a:prstGeom>
          <a:solidFill>
            <a:schemeClr val="bg1"/>
          </a:solidFill>
          <a:ln w="3175">
            <a:solidFill>
              <a:srgbClr val="0366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0" name="Rectangle à coins arrondis 49"/>
          <p:cNvSpPr/>
          <p:nvPr/>
        </p:nvSpPr>
        <p:spPr>
          <a:xfrm>
            <a:off x="5113766" y="2312876"/>
            <a:ext cx="1990346" cy="2916324"/>
          </a:xfrm>
          <a:prstGeom prst="roundRect">
            <a:avLst/>
          </a:prstGeom>
          <a:solidFill>
            <a:schemeClr val="bg1"/>
          </a:solidFill>
          <a:ln w="3175">
            <a:solidFill>
              <a:srgbClr val="0366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1" name="Rectangle à coins arrondis 50"/>
          <p:cNvSpPr/>
          <p:nvPr/>
        </p:nvSpPr>
        <p:spPr>
          <a:xfrm>
            <a:off x="23664" y="5379447"/>
            <a:ext cx="7080448" cy="1149197"/>
          </a:xfrm>
          <a:prstGeom prst="roundRect">
            <a:avLst/>
          </a:prstGeom>
          <a:solidFill>
            <a:schemeClr val="bg1"/>
          </a:solidFill>
          <a:ln w="3175">
            <a:solidFill>
              <a:srgbClr val="0366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338" name="Titre 3"/>
          <p:cNvSpPr>
            <a:spLocks noGrp="1"/>
          </p:cNvSpPr>
          <p:nvPr>
            <p:ph type="title"/>
          </p:nvPr>
        </p:nvSpPr>
        <p:spPr>
          <a:xfrm>
            <a:off x="255588" y="44450"/>
            <a:ext cx="11241012" cy="1143000"/>
          </a:xfrm>
        </p:spPr>
        <p:txBody>
          <a:bodyPr/>
          <a:lstStyle/>
          <a:p>
            <a:r>
              <a:rPr lang="en-US" altLang="fr-FR" dirty="0" smtClean="0">
                <a:solidFill>
                  <a:schemeClr val="tx1"/>
                </a:solidFill>
                <a:ea typeface="Helvetica" panose="020B0604020202020204" pitchFamily="34" charset="0"/>
              </a:rPr>
              <a:t>1-MARCHE  </a:t>
            </a:r>
            <a:br>
              <a:rPr lang="en-US" altLang="fr-FR" dirty="0" smtClean="0">
                <a:solidFill>
                  <a:schemeClr val="tx1"/>
                </a:solidFill>
                <a:ea typeface="Helvetica" panose="020B0604020202020204" pitchFamily="34" charset="0"/>
              </a:rPr>
            </a:br>
            <a:r>
              <a:rPr lang="en-US" altLang="fr-FR" dirty="0" smtClean="0">
                <a:solidFill>
                  <a:schemeClr val="tx1"/>
                </a:solidFill>
                <a:ea typeface="Helvetica" panose="020B0604020202020204" pitchFamily="34" charset="0"/>
              </a:rPr>
              <a:t>Les </a:t>
            </a:r>
            <a:r>
              <a:rPr lang="en-US" altLang="fr-FR" dirty="0" err="1" smtClean="0">
                <a:solidFill>
                  <a:schemeClr val="tx1"/>
                </a:solidFill>
                <a:ea typeface="Helvetica" panose="020B0604020202020204" pitchFamily="34" charset="0"/>
              </a:rPr>
              <a:t>atouts</a:t>
            </a:r>
            <a:r>
              <a:rPr lang="en-US" altLang="fr-FR" dirty="0" smtClean="0">
                <a:solidFill>
                  <a:schemeClr val="tx1"/>
                </a:solidFill>
                <a:ea typeface="Helvetica" panose="020B0604020202020204" pitchFamily="34" charset="0"/>
              </a:rPr>
              <a:t> Gamm vert face à </a:t>
            </a:r>
            <a:r>
              <a:rPr lang="en-US" altLang="fr-FR" dirty="0" err="1" smtClean="0">
                <a:solidFill>
                  <a:schemeClr val="tx1"/>
                </a:solidFill>
                <a:ea typeface="Helvetica" panose="020B0604020202020204" pitchFamily="34" charset="0"/>
              </a:rPr>
              <a:t>une</a:t>
            </a:r>
            <a:r>
              <a:rPr lang="en-US" altLang="fr-FR" dirty="0" smtClean="0">
                <a:solidFill>
                  <a:schemeClr val="tx1"/>
                </a:solidFill>
                <a:ea typeface="Helvetica" panose="020B0604020202020204" pitchFamily="34" charset="0"/>
              </a:rPr>
              <a:t> concurrence multiple</a:t>
            </a:r>
            <a:endParaRPr lang="fr-FR" altLang="fr-FR" dirty="0" smtClean="0">
              <a:solidFill>
                <a:schemeClr val="tx1"/>
              </a:solidFill>
              <a:ea typeface="Helvetica" panose="020B0604020202020204" pitchFamily="34" charset="0"/>
            </a:endParaRPr>
          </a:p>
        </p:txBody>
      </p:sp>
      <p:sp>
        <p:nvSpPr>
          <p:cNvPr id="3" name="Flèche vers le bas 2"/>
          <p:cNvSpPr/>
          <p:nvPr/>
        </p:nvSpPr>
        <p:spPr>
          <a:xfrm>
            <a:off x="3120007" y="2169880"/>
            <a:ext cx="1008112" cy="690307"/>
          </a:xfrm>
          <a:prstGeom prst="downArrow">
            <a:avLst>
              <a:gd name="adj1" fmla="val 50000"/>
              <a:gd name="adj2" fmla="val 31077"/>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Flèche vers le bas 51"/>
          <p:cNvSpPr/>
          <p:nvPr/>
        </p:nvSpPr>
        <p:spPr>
          <a:xfrm rot="5400000">
            <a:off x="4290198" y="3297011"/>
            <a:ext cx="1008112" cy="639023"/>
          </a:xfrm>
          <a:prstGeom prst="downArrow">
            <a:avLst>
              <a:gd name="adj1" fmla="val 50000"/>
              <a:gd name="adj2" fmla="val 31077"/>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Flèche vers le bas 52"/>
          <p:cNvSpPr/>
          <p:nvPr/>
        </p:nvSpPr>
        <p:spPr>
          <a:xfrm rot="16200000">
            <a:off x="1822144" y="3307998"/>
            <a:ext cx="1008112" cy="624376"/>
          </a:xfrm>
          <a:prstGeom prst="downArrow">
            <a:avLst>
              <a:gd name="adj1" fmla="val 50000"/>
              <a:gd name="adj2" fmla="val 31077"/>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p:cNvSpPr txBox="1"/>
          <p:nvPr/>
        </p:nvSpPr>
        <p:spPr>
          <a:xfrm>
            <a:off x="3241413" y="1307534"/>
            <a:ext cx="570990" cy="369332"/>
          </a:xfrm>
          <a:prstGeom prst="rect">
            <a:avLst/>
          </a:prstGeom>
          <a:noFill/>
        </p:spPr>
        <p:txBody>
          <a:bodyPr wrap="none" rtlCol="0">
            <a:spAutoFit/>
          </a:bodyPr>
          <a:lstStyle/>
          <a:p>
            <a:r>
              <a:rPr lang="fr-FR" b="1" dirty="0" smtClean="0"/>
              <a:t>GSB</a:t>
            </a:r>
            <a:endParaRPr lang="fr-FR" b="1" dirty="0"/>
          </a:p>
        </p:txBody>
      </p:sp>
      <p:sp>
        <p:nvSpPr>
          <p:cNvPr id="56" name="ZoneTexte 55"/>
          <p:cNvSpPr txBox="1"/>
          <p:nvPr/>
        </p:nvSpPr>
        <p:spPr>
          <a:xfrm>
            <a:off x="305968" y="2323116"/>
            <a:ext cx="1300099" cy="369332"/>
          </a:xfrm>
          <a:prstGeom prst="rect">
            <a:avLst/>
          </a:prstGeom>
          <a:noFill/>
        </p:spPr>
        <p:txBody>
          <a:bodyPr wrap="none" rtlCol="0">
            <a:spAutoFit/>
          </a:bodyPr>
          <a:lstStyle/>
          <a:p>
            <a:r>
              <a:rPr lang="fr-FR" b="1" dirty="0" smtClean="0"/>
              <a:t>JARDINERIE</a:t>
            </a:r>
            <a:endParaRPr lang="fr-FR" b="1" dirty="0"/>
          </a:p>
        </p:txBody>
      </p:sp>
      <p:sp>
        <p:nvSpPr>
          <p:cNvPr id="57" name="ZoneTexte 56"/>
          <p:cNvSpPr txBox="1"/>
          <p:nvPr/>
        </p:nvSpPr>
        <p:spPr>
          <a:xfrm>
            <a:off x="2632589" y="5385034"/>
            <a:ext cx="1859420" cy="369332"/>
          </a:xfrm>
          <a:prstGeom prst="rect">
            <a:avLst/>
          </a:prstGeom>
          <a:noFill/>
        </p:spPr>
        <p:txBody>
          <a:bodyPr wrap="none" rtlCol="0">
            <a:spAutoFit/>
          </a:bodyPr>
          <a:lstStyle/>
          <a:p>
            <a:r>
              <a:rPr lang="fr-FR" b="1" dirty="0" smtClean="0"/>
              <a:t>AUTRES ACTEURS</a:t>
            </a:r>
            <a:endParaRPr lang="fr-FR" b="1" dirty="0"/>
          </a:p>
        </p:txBody>
      </p:sp>
      <p:sp>
        <p:nvSpPr>
          <p:cNvPr id="58" name="ZoneTexte 57"/>
          <p:cNvSpPr txBox="1"/>
          <p:nvPr/>
        </p:nvSpPr>
        <p:spPr>
          <a:xfrm>
            <a:off x="5885363" y="2323116"/>
            <a:ext cx="589007" cy="369332"/>
          </a:xfrm>
          <a:prstGeom prst="rect">
            <a:avLst/>
          </a:prstGeom>
          <a:noFill/>
        </p:spPr>
        <p:txBody>
          <a:bodyPr wrap="none" rtlCol="0">
            <a:spAutoFit/>
          </a:bodyPr>
          <a:lstStyle/>
          <a:p>
            <a:r>
              <a:rPr lang="fr-FR" b="1" dirty="0" smtClean="0"/>
              <a:t>LISA</a:t>
            </a:r>
            <a:endParaRPr lang="fr-FR" b="1" dirty="0"/>
          </a:p>
        </p:txBody>
      </p:sp>
      <p:sp>
        <p:nvSpPr>
          <p:cNvPr id="6" name="Rectangle 5"/>
          <p:cNvSpPr/>
          <p:nvPr/>
        </p:nvSpPr>
        <p:spPr>
          <a:xfrm>
            <a:off x="7115172" y="1187450"/>
            <a:ext cx="5033985" cy="5386090"/>
          </a:xfrm>
          <a:prstGeom prst="rect">
            <a:avLst/>
          </a:prstGeom>
        </p:spPr>
        <p:txBody>
          <a:bodyPr wrap="square">
            <a:spAutoFit/>
          </a:bodyPr>
          <a:lstStyle/>
          <a:p>
            <a:pPr marL="361950" lvl="1" indent="-361950">
              <a:buFont typeface="Wingdings" panose="05000000000000000000" pitchFamily="2" charset="2"/>
              <a:buChar char="§"/>
            </a:pPr>
            <a:r>
              <a:rPr lang="fr-FR" sz="1600" dirty="0"/>
              <a:t>Fortes de leur clé d'entrée sur le végétal, </a:t>
            </a:r>
            <a:r>
              <a:rPr lang="fr-FR" sz="1600" b="1" dirty="0" smtClean="0"/>
              <a:t>les jardineries </a:t>
            </a:r>
            <a:r>
              <a:rPr lang="fr-FR" sz="1600" dirty="0" smtClean="0"/>
              <a:t>proposent </a:t>
            </a:r>
            <a:r>
              <a:rPr lang="fr-FR" sz="1600" dirty="0"/>
              <a:t>un assortiment large et profond sur l'ensemble des produits pour le </a:t>
            </a:r>
            <a:r>
              <a:rPr lang="fr-FR" sz="1600" dirty="0" smtClean="0"/>
              <a:t>jardin et autour.</a:t>
            </a:r>
            <a:endParaRPr lang="fr-FR" sz="1600" b="1" dirty="0" smtClean="0"/>
          </a:p>
          <a:p>
            <a:pPr marL="361950" lvl="1" indent="-361950">
              <a:buFont typeface="Wingdings" panose="05000000000000000000" pitchFamily="2" charset="2"/>
              <a:buChar char="§"/>
            </a:pPr>
            <a:r>
              <a:rPr lang="fr-FR" sz="1600" b="1" dirty="0" smtClean="0"/>
              <a:t>Les GSB </a:t>
            </a:r>
            <a:r>
              <a:rPr lang="fr-FR" sz="1600" b="1" dirty="0"/>
              <a:t>en </a:t>
            </a:r>
            <a:r>
              <a:rPr lang="fr-FR" sz="1600" b="1" dirty="0" smtClean="0"/>
              <a:t>challenger </a:t>
            </a:r>
            <a:r>
              <a:rPr lang="fr-FR" sz="1600" b="1" dirty="0"/>
              <a:t>sur le marché du </a:t>
            </a:r>
            <a:r>
              <a:rPr lang="fr-FR" sz="1600" b="1" dirty="0" smtClean="0"/>
              <a:t>jardin : </a:t>
            </a:r>
            <a:r>
              <a:rPr lang="fr-FR" sz="1600" dirty="0"/>
              <a:t>une forte légitimité sur la partie </a:t>
            </a:r>
            <a:r>
              <a:rPr lang="fr-FR" sz="1600" dirty="0" smtClean="0"/>
              <a:t>aménagement, outil, mobilier du </a:t>
            </a:r>
            <a:r>
              <a:rPr lang="fr-FR" sz="1600" dirty="0"/>
              <a:t>marché, qui est aussi la plus </a:t>
            </a:r>
            <a:r>
              <a:rPr lang="fr-FR" sz="1600" dirty="0" smtClean="0"/>
              <a:t>dynamique mais restent très </a:t>
            </a:r>
            <a:r>
              <a:rPr lang="fr-FR" sz="1600" dirty="0"/>
              <a:t>faibles au niveau des végétaux </a:t>
            </a:r>
            <a:endParaRPr lang="fr-FR" sz="1600" b="1" dirty="0" smtClean="0"/>
          </a:p>
          <a:p>
            <a:pPr marL="361950" lvl="1" indent="-361950">
              <a:buFont typeface="Wingdings" panose="05000000000000000000" pitchFamily="2" charset="2"/>
              <a:buChar char="§"/>
            </a:pPr>
            <a:r>
              <a:rPr lang="fr-FR" sz="1600" b="1" dirty="0" smtClean="0"/>
              <a:t>Les LISA</a:t>
            </a:r>
            <a:r>
              <a:rPr lang="fr-FR" sz="1600" dirty="0" smtClean="0"/>
              <a:t> tirent </a:t>
            </a:r>
            <a:r>
              <a:rPr lang="fr-FR" sz="1600" dirty="0"/>
              <a:t>leur force d'un maillage territorial </a:t>
            </a:r>
            <a:r>
              <a:rPr lang="fr-FR" sz="1600" dirty="0" smtClean="0"/>
              <a:t>dense </a:t>
            </a:r>
            <a:r>
              <a:rPr lang="fr-FR" sz="1600" dirty="0"/>
              <a:t>et d'un positionnement de proximité </a:t>
            </a:r>
            <a:endParaRPr lang="fr-FR" sz="1600" b="1" dirty="0" smtClean="0"/>
          </a:p>
          <a:p>
            <a:pPr marL="361950" lvl="1" indent="-361950">
              <a:buFont typeface="Wingdings" panose="05000000000000000000" pitchFamily="2" charset="2"/>
              <a:buChar char="§"/>
            </a:pPr>
            <a:r>
              <a:rPr lang="fr-FR" sz="1600" b="1" dirty="0" smtClean="0"/>
              <a:t>Les GSA</a:t>
            </a:r>
            <a:r>
              <a:rPr lang="fr-FR" sz="1600" dirty="0"/>
              <a:t> occupent la position de </a:t>
            </a:r>
            <a:r>
              <a:rPr lang="fr-FR" sz="1600" dirty="0" smtClean="0"/>
              <a:t>‘discounter’ </a:t>
            </a:r>
            <a:r>
              <a:rPr lang="fr-FR" sz="1600" dirty="0"/>
              <a:t>et conservent une part de marché </a:t>
            </a:r>
            <a:r>
              <a:rPr lang="fr-FR" sz="1600" dirty="0" smtClean="0"/>
              <a:t>conséquente</a:t>
            </a:r>
            <a:endParaRPr lang="fr-FR" sz="1600" dirty="0"/>
          </a:p>
          <a:p>
            <a:pPr marL="361950" lvl="1" indent="-361950">
              <a:buFont typeface="Wingdings" panose="05000000000000000000" pitchFamily="2" charset="2"/>
              <a:buChar char="§"/>
            </a:pPr>
            <a:endParaRPr lang="fr-FR" b="1" dirty="0"/>
          </a:p>
          <a:p>
            <a:r>
              <a:rPr lang="fr-FR" b="1" dirty="0" smtClean="0">
                <a:sym typeface="Wingdings" panose="05000000000000000000" pitchFamily="2" charset="2"/>
              </a:rPr>
              <a:t> </a:t>
            </a:r>
            <a:r>
              <a:rPr lang="fr-FR" b="1" dirty="0" smtClean="0"/>
              <a:t>Le marché encore atomisé</a:t>
            </a:r>
            <a:r>
              <a:rPr lang="fr-FR" b="1" dirty="0"/>
              <a:t> </a:t>
            </a:r>
            <a:r>
              <a:rPr lang="fr-FR" dirty="0"/>
              <a:t>malgré la </a:t>
            </a:r>
            <a:r>
              <a:rPr lang="fr-FR" dirty="0" smtClean="0"/>
              <a:t>présence</a:t>
            </a:r>
            <a:br>
              <a:rPr lang="fr-FR" dirty="0" smtClean="0"/>
            </a:br>
            <a:r>
              <a:rPr lang="fr-FR" dirty="0" smtClean="0"/>
              <a:t>d’enseignes </a:t>
            </a:r>
            <a:r>
              <a:rPr lang="fr-FR" dirty="0"/>
              <a:t>fortes; </a:t>
            </a:r>
            <a:endParaRPr lang="fr-FR" sz="2400" dirty="0"/>
          </a:p>
          <a:p>
            <a:pPr lvl="0"/>
            <a:r>
              <a:rPr lang="fr-FR" b="1" dirty="0" smtClean="0">
                <a:sym typeface="Wingdings" panose="05000000000000000000" pitchFamily="2" charset="2"/>
              </a:rPr>
              <a:t> Le Prix : </a:t>
            </a:r>
            <a:r>
              <a:rPr lang="fr-FR" dirty="0"/>
              <a:t>dominant sur les segments GSA </a:t>
            </a:r>
            <a:r>
              <a:rPr lang="fr-FR" dirty="0" smtClean="0"/>
              <a:t>&amp; </a:t>
            </a:r>
            <a:r>
              <a:rPr lang="fr-FR" dirty="0" smtClean="0"/>
              <a:t>GSB, stimulé par les nouveaux entrants, le prix reste </a:t>
            </a:r>
            <a:r>
              <a:rPr lang="fr-FR" dirty="0" smtClean="0"/>
              <a:t>un driver dans le discours du </a:t>
            </a:r>
            <a:r>
              <a:rPr lang="fr-FR" dirty="0" smtClean="0"/>
              <a:t>secteur</a:t>
            </a:r>
            <a:r>
              <a:rPr lang="fr-FR" b="1" dirty="0" smtClean="0">
                <a:sym typeface="Wingdings" panose="05000000000000000000" pitchFamily="2" charset="2"/>
              </a:rPr>
              <a:t/>
            </a:r>
            <a:br>
              <a:rPr lang="fr-FR" b="1" dirty="0" smtClean="0">
                <a:sym typeface="Wingdings" panose="05000000000000000000" pitchFamily="2" charset="2"/>
              </a:rPr>
            </a:br>
            <a:r>
              <a:rPr lang="fr-FR" dirty="0" smtClean="0">
                <a:sym typeface="Wingdings" panose="05000000000000000000" pitchFamily="2" charset="2"/>
              </a:rPr>
              <a:t></a:t>
            </a:r>
            <a:r>
              <a:rPr lang="fr-FR" b="1" dirty="0" smtClean="0">
                <a:sym typeface="Wingdings" panose="05000000000000000000" pitchFamily="2" charset="2"/>
              </a:rPr>
              <a:t> La diversification </a:t>
            </a:r>
            <a:r>
              <a:rPr lang="fr-FR" dirty="0" smtClean="0"/>
              <a:t>pour </a:t>
            </a:r>
            <a:r>
              <a:rPr lang="fr-FR" dirty="0"/>
              <a:t>s’affranchir de la </a:t>
            </a:r>
            <a:r>
              <a:rPr lang="fr-FR" dirty="0" smtClean="0"/>
              <a:t>forte saisonnalité </a:t>
            </a:r>
            <a:r>
              <a:rPr lang="fr-FR" dirty="0"/>
              <a:t>des ventes propres aux </a:t>
            </a:r>
            <a:r>
              <a:rPr lang="fr-FR" dirty="0" smtClean="0"/>
              <a:t>plantes</a:t>
            </a:r>
            <a:r>
              <a:rPr lang="fr-FR" dirty="0"/>
              <a:t>.</a:t>
            </a:r>
            <a:endParaRPr lang="fr-FR" b="1" dirty="0" smtClean="0"/>
          </a:p>
          <a:p>
            <a:pPr marL="0" lvl="1"/>
            <a:endParaRPr lang="fr-FR" i="1" dirty="0"/>
          </a:p>
        </p:txBody>
      </p:sp>
      <p:pic>
        <p:nvPicPr>
          <p:cNvPr id="45" name="Picture 15" descr="POINTVERT_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8366" y="4200793"/>
            <a:ext cx="1143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16" descr="mini kiriel"/>
          <p:cNvPicPr>
            <a:picLocks noChangeAspect="1" noChangeArrowheads="1"/>
          </p:cNvPicPr>
          <p:nvPr/>
        </p:nvPicPr>
        <p:blipFill>
          <a:blip r:embed="rId4">
            <a:clrChange>
              <a:clrFrom>
                <a:srgbClr val="FBFFFF"/>
              </a:clrFrom>
              <a:clrTo>
                <a:srgbClr val="FBFFFF">
                  <a:alpha val="0"/>
                </a:srgbClr>
              </a:clrTo>
            </a:clrChange>
            <a:extLst>
              <a:ext uri="{28A0092B-C50C-407E-A947-70E740481C1C}">
                <a14:useLocalDpi xmlns:a14="http://schemas.microsoft.com/office/drawing/2010/main" val="0"/>
              </a:ext>
            </a:extLst>
          </a:blip>
          <a:srcRect/>
          <a:stretch>
            <a:fillRect/>
          </a:stretch>
        </p:blipFill>
        <p:spPr bwMode="auto">
          <a:xfrm>
            <a:off x="5760831" y="3519939"/>
            <a:ext cx="9080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il_fi" descr="//www.libertepolitique.com/var/afsp/storage/images/l-information/le-fil-d-actualite/ouvertures-illegales-des-magasins-le-dimanche-bricorama-severement-condamne/47170-1-fre-FR/Ouvertures-illegales-des-magasins-le-dimanche-Bricorama-severement-condamne_visu"/>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8219" y="1480563"/>
            <a:ext cx="881567" cy="42656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 descr="//upload.wikimedia.org/wikipedia/fr/archive/2/22/20100107092431%21Bricomarch%C3%A9_logo_200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49799" y="1710287"/>
            <a:ext cx="1122613" cy="30871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www.actulogo.fr/wp-content/uploads/2012/06/weldom_niou.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32830" y="1517853"/>
            <a:ext cx="772452" cy="264636"/>
          </a:xfrm>
          <a:prstGeom prst="rect">
            <a:avLst/>
          </a:prstGeom>
          <a:noFill/>
          <a:extLst>
            <a:ext uri="{909E8E84-426E-40DD-AFC4-6F175D3DCCD1}">
              <a14:hiddenFill xmlns:a14="http://schemas.microsoft.com/office/drawing/2010/main">
                <a:solidFill>
                  <a:srgbClr val="FFFFFF"/>
                </a:solidFill>
              </a14:hiddenFill>
            </a:ext>
          </a:extLst>
        </p:spPr>
      </p:pic>
      <p:pic>
        <p:nvPicPr>
          <p:cNvPr id="33" name="Image 32" descr="mr-bricolage-table-ronde-reseaux-sociaux.jpg"/>
          <p:cNvPicPr>
            <a:picLocks noChangeAspect="1"/>
          </p:cNvPicPr>
          <p:nvPr/>
        </p:nvPicPr>
        <p:blipFill rotWithShape="1">
          <a:blip r:embed="rId8" cstate="print">
            <a:extLst>
              <a:ext uri="{28A0092B-C50C-407E-A947-70E740481C1C}">
                <a14:useLocalDpi xmlns:a14="http://schemas.microsoft.com/office/drawing/2010/main" val="0"/>
              </a:ext>
            </a:extLst>
          </a:blip>
          <a:srcRect l="10544" t="34954" r="11361" b="32114"/>
          <a:stretch/>
        </p:blipFill>
        <p:spPr>
          <a:xfrm>
            <a:off x="4685387" y="1771778"/>
            <a:ext cx="1218975" cy="363391"/>
          </a:xfrm>
          <a:prstGeom prst="rect">
            <a:avLst/>
          </a:prstGeom>
        </p:spPr>
      </p:pic>
      <p:pic>
        <p:nvPicPr>
          <p:cNvPr id="34" name="Picture 2" descr="C:\Users\valerieg\Desktop\logo_castorama.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3556" y="1606660"/>
            <a:ext cx="1261469" cy="373332"/>
          </a:xfrm>
          <a:prstGeom prst="rect">
            <a:avLst/>
          </a:prstGeom>
          <a:noFill/>
          <a:extLst>
            <a:ext uri="{909E8E84-426E-40DD-AFC4-6F175D3DCCD1}">
              <a14:hiddenFill xmlns:a14="http://schemas.microsoft.com/office/drawing/2010/main">
                <a:solidFill>
                  <a:srgbClr val="FFFFFF"/>
                </a:solidFill>
              </a14:hiddenFill>
            </a:ext>
          </a:extLst>
        </p:spPr>
      </p:pic>
      <p:pic>
        <p:nvPicPr>
          <p:cNvPr id="35" name="Image 34"/>
          <p:cNvPicPr>
            <a:picLocks noChangeAspect="1"/>
          </p:cNvPicPr>
          <p:nvPr/>
        </p:nvPicPr>
        <p:blipFill>
          <a:blip r:embed="rId10"/>
          <a:stretch>
            <a:fillRect/>
          </a:stretch>
        </p:blipFill>
        <p:spPr>
          <a:xfrm>
            <a:off x="1524458" y="1402259"/>
            <a:ext cx="768776" cy="695807"/>
          </a:xfrm>
          <a:prstGeom prst="rect">
            <a:avLst/>
          </a:prstGeom>
        </p:spPr>
      </p:pic>
      <p:pic>
        <p:nvPicPr>
          <p:cNvPr id="36" name="Image 35"/>
          <p:cNvPicPr>
            <a:picLocks noChangeAspect="1"/>
          </p:cNvPicPr>
          <p:nvPr/>
        </p:nvPicPr>
        <p:blipFill>
          <a:blip r:embed="rId11"/>
          <a:stretch>
            <a:fillRect/>
          </a:stretch>
        </p:blipFill>
        <p:spPr>
          <a:xfrm>
            <a:off x="909962" y="3845508"/>
            <a:ext cx="956063" cy="404596"/>
          </a:xfrm>
          <a:prstGeom prst="rect">
            <a:avLst/>
          </a:prstGeom>
        </p:spPr>
      </p:pic>
      <p:pic>
        <p:nvPicPr>
          <p:cNvPr id="37" name="Image 36"/>
          <p:cNvPicPr>
            <a:picLocks noChangeAspect="1"/>
          </p:cNvPicPr>
          <p:nvPr/>
        </p:nvPicPr>
        <p:blipFill rotWithShape="1">
          <a:blip r:embed="rId12"/>
          <a:srcRect t="23061" b="23061"/>
          <a:stretch/>
        </p:blipFill>
        <p:spPr>
          <a:xfrm>
            <a:off x="391351" y="4475430"/>
            <a:ext cx="861749" cy="464296"/>
          </a:xfrm>
          <a:prstGeom prst="rect">
            <a:avLst/>
          </a:prstGeom>
        </p:spPr>
      </p:pic>
      <p:pic>
        <p:nvPicPr>
          <p:cNvPr id="38" name="Image 37"/>
          <p:cNvPicPr>
            <a:picLocks noChangeAspect="1"/>
          </p:cNvPicPr>
          <p:nvPr/>
        </p:nvPicPr>
        <p:blipFill>
          <a:blip r:embed="rId13"/>
          <a:stretch>
            <a:fillRect/>
          </a:stretch>
        </p:blipFill>
        <p:spPr>
          <a:xfrm>
            <a:off x="1317851" y="3204700"/>
            <a:ext cx="535964" cy="297142"/>
          </a:xfrm>
          <a:prstGeom prst="rect">
            <a:avLst/>
          </a:prstGeom>
        </p:spPr>
      </p:pic>
      <p:pic>
        <p:nvPicPr>
          <p:cNvPr id="39" name="Image 3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48321" y="2927903"/>
            <a:ext cx="817751" cy="254852"/>
          </a:xfrm>
          <a:prstGeom prst="rect">
            <a:avLst/>
          </a:prstGeom>
        </p:spPr>
      </p:pic>
      <p:pic>
        <p:nvPicPr>
          <p:cNvPr id="40" name="Image 39"/>
          <p:cNvPicPr>
            <a:picLocks noChangeAspect="1"/>
          </p:cNvPicPr>
          <p:nvPr/>
        </p:nvPicPr>
        <p:blipFill>
          <a:blip r:embed="rId15"/>
          <a:stretch>
            <a:fillRect/>
          </a:stretch>
        </p:blipFill>
        <p:spPr>
          <a:xfrm>
            <a:off x="290748" y="3455305"/>
            <a:ext cx="556335" cy="373788"/>
          </a:xfrm>
          <a:prstGeom prst="rect">
            <a:avLst/>
          </a:prstGeom>
        </p:spPr>
      </p:pic>
      <p:pic>
        <p:nvPicPr>
          <p:cNvPr id="10242" name="Picture 2" descr="Résultat de recherche d'images pour &quot;espace emeraude&quot;"/>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238328" y="2991649"/>
            <a:ext cx="1792505" cy="400955"/>
          </a:xfrm>
          <a:prstGeom prst="rect">
            <a:avLst/>
          </a:prstGeom>
          <a:noFill/>
          <a:extLst>
            <a:ext uri="{909E8E84-426E-40DD-AFC4-6F175D3DCCD1}">
              <a14:hiddenFill xmlns:a14="http://schemas.microsoft.com/office/drawing/2010/main">
                <a:solidFill>
                  <a:srgbClr val="FFFFFF"/>
                </a:solidFill>
              </a14:hiddenFill>
            </a:ext>
          </a:extLst>
        </p:spPr>
      </p:pic>
      <p:sp>
        <p:nvSpPr>
          <p:cNvPr id="43" name="Flèche vers le bas 42"/>
          <p:cNvSpPr/>
          <p:nvPr/>
        </p:nvSpPr>
        <p:spPr>
          <a:xfrm rot="10800000">
            <a:off x="2495601" y="4725144"/>
            <a:ext cx="1008112" cy="657966"/>
          </a:xfrm>
          <a:prstGeom prst="downArrow">
            <a:avLst>
              <a:gd name="adj1" fmla="val 50000"/>
              <a:gd name="adj2" fmla="val 31077"/>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Flèche vers le bas 54"/>
          <p:cNvSpPr/>
          <p:nvPr/>
        </p:nvSpPr>
        <p:spPr>
          <a:xfrm rot="10800000">
            <a:off x="3614149" y="4730018"/>
            <a:ext cx="1008112" cy="645766"/>
          </a:xfrm>
          <a:prstGeom prst="downArrow">
            <a:avLst>
              <a:gd name="adj1" fmla="val 50000"/>
              <a:gd name="adj2" fmla="val 31077"/>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9" name="ZoneTexte 58"/>
          <p:cNvSpPr txBox="1"/>
          <p:nvPr/>
        </p:nvSpPr>
        <p:spPr>
          <a:xfrm>
            <a:off x="5459401" y="5600196"/>
            <a:ext cx="1046120" cy="307777"/>
          </a:xfrm>
          <a:prstGeom prst="rect">
            <a:avLst/>
          </a:prstGeom>
          <a:noFill/>
        </p:spPr>
        <p:txBody>
          <a:bodyPr wrap="none" rtlCol="0">
            <a:spAutoFit/>
          </a:bodyPr>
          <a:lstStyle/>
          <a:p>
            <a:r>
              <a:rPr lang="fr-FR" sz="1400" b="1" dirty="0" smtClean="0"/>
              <a:t>Spécialistes</a:t>
            </a:r>
            <a:endParaRPr lang="fr-FR" sz="1400" b="1" dirty="0"/>
          </a:p>
        </p:txBody>
      </p:sp>
      <p:sp>
        <p:nvSpPr>
          <p:cNvPr id="60" name="ZoneTexte 59"/>
          <p:cNvSpPr txBox="1"/>
          <p:nvPr/>
        </p:nvSpPr>
        <p:spPr>
          <a:xfrm>
            <a:off x="665842" y="5651841"/>
            <a:ext cx="490262" cy="307777"/>
          </a:xfrm>
          <a:prstGeom prst="rect">
            <a:avLst/>
          </a:prstGeom>
          <a:noFill/>
        </p:spPr>
        <p:txBody>
          <a:bodyPr wrap="none" rtlCol="0">
            <a:spAutoFit/>
          </a:bodyPr>
          <a:lstStyle/>
          <a:p>
            <a:r>
              <a:rPr lang="fr-FR" sz="1400" b="1" dirty="0" smtClean="0"/>
              <a:t>GSA</a:t>
            </a:r>
            <a:endParaRPr lang="fr-FR" sz="1400" b="1" dirty="0"/>
          </a:p>
        </p:txBody>
      </p:sp>
      <p:sp>
        <p:nvSpPr>
          <p:cNvPr id="61" name="ZoneTexte 60"/>
          <p:cNvSpPr txBox="1"/>
          <p:nvPr/>
        </p:nvSpPr>
        <p:spPr>
          <a:xfrm>
            <a:off x="2877912" y="5620797"/>
            <a:ext cx="1599156" cy="307777"/>
          </a:xfrm>
          <a:prstGeom prst="rect">
            <a:avLst/>
          </a:prstGeom>
          <a:noFill/>
        </p:spPr>
        <p:txBody>
          <a:bodyPr wrap="none" rtlCol="0">
            <a:spAutoFit/>
          </a:bodyPr>
          <a:lstStyle/>
          <a:p>
            <a:r>
              <a:rPr lang="fr-FR" sz="1400" b="1" dirty="0" smtClean="0"/>
              <a:t>Nouveaux entrants</a:t>
            </a:r>
            <a:endParaRPr lang="fr-FR" sz="1400" b="1" dirty="0"/>
          </a:p>
        </p:txBody>
      </p:sp>
      <p:pic>
        <p:nvPicPr>
          <p:cNvPr id="62" name="Image 61"/>
          <p:cNvPicPr>
            <a:picLocks noChangeAspect="1"/>
          </p:cNvPicPr>
          <p:nvPr/>
        </p:nvPicPr>
        <p:blipFill>
          <a:blip r:embed="rId17"/>
          <a:stretch>
            <a:fillRect/>
          </a:stretch>
        </p:blipFill>
        <p:spPr>
          <a:xfrm>
            <a:off x="5113766" y="6055784"/>
            <a:ext cx="625462" cy="246506"/>
          </a:xfrm>
          <a:prstGeom prst="rect">
            <a:avLst/>
          </a:prstGeom>
        </p:spPr>
      </p:pic>
      <p:pic>
        <p:nvPicPr>
          <p:cNvPr id="63" name="Image 62"/>
          <p:cNvPicPr>
            <a:picLocks noChangeAspect="1"/>
          </p:cNvPicPr>
          <p:nvPr/>
        </p:nvPicPr>
        <p:blipFill>
          <a:blip r:embed="rId18"/>
          <a:stretch>
            <a:fillRect/>
          </a:stretch>
        </p:blipFill>
        <p:spPr>
          <a:xfrm>
            <a:off x="5793042" y="5988461"/>
            <a:ext cx="505176" cy="381151"/>
          </a:xfrm>
          <a:prstGeom prst="rect">
            <a:avLst/>
          </a:prstGeom>
        </p:spPr>
      </p:pic>
      <p:pic>
        <p:nvPicPr>
          <p:cNvPr id="64" name="Image 63"/>
          <p:cNvPicPr>
            <a:picLocks noChangeAspect="1"/>
          </p:cNvPicPr>
          <p:nvPr/>
        </p:nvPicPr>
        <p:blipFill>
          <a:blip r:embed="rId19"/>
          <a:stretch>
            <a:fillRect/>
          </a:stretch>
        </p:blipFill>
        <p:spPr>
          <a:xfrm>
            <a:off x="6534998" y="5766266"/>
            <a:ext cx="420275" cy="420276"/>
          </a:xfrm>
          <a:prstGeom prst="rect">
            <a:avLst/>
          </a:prstGeom>
        </p:spPr>
      </p:pic>
      <p:pic>
        <p:nvPicPr>
          <p:cNvPr id="65" name="Image 64"/>
          <p:cNvPicPr>
            <a:picLocks noChangeAspect="1"/>
          </p:cNvPicPr>
          <p:nvPr/>
        </p:nvPicPr>
        <p:blipFill>
          <a:blip r:embed="rId20"/>
          <a:stretch>
            <a:fillRect/>
          </a:stretch>
        </p:blipFill>
        <p:spPr>
          <a:xfrm>
            <a:off x="6348692" y="6239139"/>
            <a:ext cx="731126" cy="208090"/>
          </a:xfrm>
          <a:prstGeom prst="rect">
            <a:avLst/>
          </a:prstGeom>
        </p:spPr>
      </p:pic>
      <p:pic>
        <p:nvPicPr>
          <p:cNvPr id="66" name="Image 65"/>
          <p:cNvPicPr>
            <a:picLocks noChangeAspect="1"/>
          </p:cNvPicPr>
          <p:nvPr/>
        </p:nvPicPr>
        <p:blipFill>
          <a:blip r:embed="rId21"/>
          <a:stretch>
            <a:fillRect/>
          </a:stretch>
        </p:blipFill>
        <p:spPr>
          <a:xfrm>
            <a:off x="4056326" y="6302290"/>
            <a:ext cx="525157" cy="191244"/>
          </a:xfrm>
          <a:prstGeom prst="rect">
            <a:avLst/>
          </a:prstGeom>
        </p:spPr>
      </p:pic>
      <p:pic>
        <p:nvPicPr>
          <p:cNvPr id="67" name="Image 66"/>
          <p:cNvPicPr>
            <a:picLocks noChangeAspect="1"/>
          </p:cNvPicPr>
          <p:nvPr/>
        </p:nvPicPr>
        <p:blipFill>
          <a:blip r:embed="rId22"/>
          <a:stretch>
            <a:fillRect/>
          </a:stretch>
        </p:blipFill>
        <p:spPr>
          <a:xfrm>
            <a:off x="3300000" y="6011869"/>
            <a:ext cx="1008749" cy="243570"/>
          </a:xfrm>
          <a:prstGeom prst="rect">
            <a:avLst/>
          </a:prstGeom>
        </p:spPr>
      </p:pic>
      <p:pic>
        <p:nvPicPr>
          <p:cNvPr id="10244" name="Picture 4" descr="Pépinière Leaderplant, vente plantes "/>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2421860" y="6005052"/>
            <a:ext cx="433056" cy="281070"/>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Jardinerie en ligne Willemse France"/>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2613335" y="6317289"/>
            <a:ext cx="858861" cy="149505"/>
          </a:xfrm>
          <a:prstGeom prst="rect">
            <a:avLst/>
          </a:prstGeom>
          <a:noFill/>
          <a:extLst>
            <a:ext uri="{909E8E84-426E-40DD-AFC4-6F175D3DCCD1}">
              <a14:hiddenFill xmlns:a14="http://schemas.microsoft.com/office/drawing/2010/main">
                <a:solidFill>
                  <a:srgbClr val="FFFFFF"/>
                </a:solidFill>
              </a14:hiddenFill>
            </a:ext>
          </a:extLst>
        </p:spPr>
      </p:pic>
      <p:pic>
        <p:nvPicPr>
          <p:cNvPr id="68" name="Image 67" descr="logo-carrefour.jpg"/>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60510" y="5937399"/>
            <a:ext cx="461681" cy="461681"/>
          </a:xfrm>
          <a:prstGeom prst="rect">
            <a:avLst/>
          </a:prstGeom>
          <a:ln>
            <a:noFill/>
          </a:ln>
        </p:spPr>
      </p:pic>
      <p:pic>
        <p:nvPicPr>
          <p:cNvPr id="69" name="Image 68" descr="E-Leclerc.v1808.jpg"/>
          <p:cNvPicPr>
            <a:picLocks noChangeAspect="1"/>
          </p:cNvPicPr>
          <p:nvPr/>
        </p:nvPicPr>
        <p:blipFill rotWithShape="1">
          <a:blip r:embed="rId26" cstate="print">
            <a:extLst>
              <a:ext uri="{28A0092B-C50C-407E-A947-70E740481C1C}">
                <a14:useLocalDpi xmlns:a14="http://schemas.microsoft.com/office/drawing/2010/main" val="0"/>
              </a:ext>
            </a:extLst>
          </a:blip>
          <a:srcRect t="26186" b="30881"/>
          <a:stretch/>
        </p:blipFill>
        <p:spPr>
          <a:xfrm>
            <a:off x="665932" y="6141696"/>
            <a:ext cx="817978" cy="351185"/>
          </a:xfrm>
          <a:prstGeom prst="rect">
            <a:avLst/>
          </a:prstGeom>
        </p:spPr>
      </p:pic>
      <p:pic>
        <p:nvPicPr>
          <p:cNvPr id="70" name="Image 69"/>
          <p:cNvPicPr>
            <a:picLocks noChangeAspect="1"/>
          </p:cNvPicPr>
          <p:nvPr/>
        </p:nvPicPr>
        <p:blipFill>
          <a:blip r:embed="rId27"/>
          <a:stretch>
            <a:fillRect/>
          </a:stretch>
        </p:blipFill>
        <p:spPr>
          <a:xfrm>
            <a:off x="1286012" y="5830753"/>
            <a:ext cx="976621" cy="393100"/>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76320" y="1736812"/>
            <a:ext cx="2391980" cy="3384376"/>
          </a:xfrm>
          <a:prstGeom prst="rect">
            <a:avLst/>
          </a:prstGeom>
        </p:spPr>
      </p:pic>
    </p:spTree>
    <p:extLst>
      <p:ext uri="{BB962C8B-B14F-4D97-AF65-F5344CB8AC3E}">
        <p14:creationId xmlns:p14="http://schemas.microsoft.com/office/powerpoint/2010/main" val="313907803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1"/>
          <p:cNvSpPr txBox="1">
            <a:spLocks noChangeArrowheads="1"/>
          </p:cNvSpPr>
          <p:nvPr/>
        </p:nvSpPr>
        <p:spPr bwMode="auto">
          <a:xfrm>
            <a:off x="2566988" y="1746250"/>
            <a:ext cx="18277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400" b="1" dirty="0" smtClean="0">
                <a:latin typeface="Arial Narrow" panose="020B0606020202030204" pitchFamily="34" charset="0"/>
              </a:rPr>
              <a:t>EXPRESSION</a:t>
            </a:r>
            <a:r>
              <a:rPr lang="fr-FR" altLang="fr-FR" sz="2400" b="1" dirty="0">
                <a:latin typeface="Arial Narrow" panose="020B0606020202030204" pitchFamily="34" charset="0"/>
              </a:rPr>
              <a:t/>
            </a:r>
            <a:br>
              <a:rPr lang="fr-FR" altLang="fr-FR" sz="2400" b="1" dirty="0">
                <a:latin typeface="Arial Narrow" panose="020B0606020202030204" pitchFamily="34" charset="0"/>
              </a:rPr>
            </a:br>
            <a:r>
              <a:rPr lang="fr-FR" altLang="fr-FR" sz="2400" b="1" dirty="0" smtClean="0">
                <a:latin typeface="Arial Narrow" panose="020B0606020202030204" pitchFamily="34" charset="0"/>
              </a:rPr>
              <a:t>RECEPTEUR</a:t>
            </a:r>
            <a:endParaRPr lang="fr-FR" altLang="fr-FR" sz="2400" b="1" dirty="0">
              <a:latin typeface="Arial Narrow" panose="020B0606020202030204" pitchFamily="34" charset="0"/>
            </a:endParaRPr>
          </a:p>
        </p:txBody>
      </p:sp>
      <p:sp>
        <p:nvSpPr>
          <p:cNvPr id="6" name="ZoneTexte 8"/>
          <p:cNvSpPr txBox="1">
            <a:spLocks noChangeArrowheads="1"/>
          </p:cNvSpPr>
          <p:nvPr/>
        </p:nvSpPr>
        <p:spPr bwMode="auto">
          <a:xfrm>
            <a:off x="2207568" y="3356992"/>
            <a:ext cx="798673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4800" b="1" dirty="0" smtClean="0">
                <a:latin typeface="Helvetica" panose="020B0604020202020204" pitchFamily="34" charset="0"/>
              </a:rPr>
              <a:t>FIERTÉ</a:t>
            </a:r>
            <a:br>
              <a:rPr lang="fr-FR" altLang="fr-FR" sz="4800" b="1" dirty="0" smtClean="0">
                <a:latin typeface="Helvetica" panose="020B0604020202020204" pitchFamily="34" charset="0"/>
              </a:rPr>
            </a:br>
            <a:r>
              <a:rPr lang="fr-FR" altLang="fr-FR" sz="4800" b="1" dirty="0" smtClean="0">
                <a:latin typeface="Helvetica" panose="020B0604020202020204" pitchFamily="34" charset="0"/>
              </a:rPr>
              <a:t>PERSONNIFIÉE</a:t>
            </a:r>
            <a:endParaRPr lang="fr-FR" altLang="fr-FR" sz="4800" b="1" i="1" dirty="0">
              <a:latin typeface="Helvetica" panose="020B0604020202020204" pitchFamily="34" charset="0"/>
            </a:endParaRPr>
          </a:p>
        </p:txBody>
      </p:sp>
      <p:sp>
        <p:nvSpPr>
          <p:cNvPr id="7" name="Organigramme : Terminateur 6"/>
          <p:cNvSpPr/>
          <p:nvPr/>
        </p:nvSpPr>
        <p:spPr>
          <a:xfrm>
            <a:off x="852488" y="1793875"/>
            <a:ext cx="1584325" cy="736600"/>
          </a:xfrm>
          <a:prstGeom prst="flowChartTerminator">
            <a:avLst/>
          </a:prstGeom>
          <a:solidFill>
            <a:srgbClr val="03664C"/>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400" dirty="0">
                <a:solidFill>
                  <a:srgbClr val="CAAA4C"/>
                </a:solidFill>
                <a:latin typeface="Helvetica" panose="020B0604020202020204" pitchFamily="34" charset="0"/>
                <a:cs typeface="Helvetica" panose="020B0604020202020204" pitchFamily="34" charset="0"/>
              </a:rPr>
              <a:t>Axe </a:t>
            </a:r>
            <a:r>
              <a:rPr lang="fr-FR" sz="2400" dirty="0" smtClean="0">
                <a:solidFill>
                  <a:srgbClr val="CAAA4C"/>
                </a:solidFill>
                <a:latin typeface="Helvetica" panose="020B0604020202020204" pitchFamily="34" charset="0"/>
                <a:cs typeface="Helvetica" panose="020B0604020202020204" pitchFamily="34" charset="0"/>
              </a:rPr>
              <a:t>2</a:t>
            </a:r>
            <a:endParaRPr lang="fr-FR" sz="2400" dirty="0">
              <a:solidFill>
                <a:srgbClr val="CAAA4C"/>
              </a:solidFill>
              <a:latin typeface="Helvetica" panose="020B0604020202020204" pitchFamily="34" charset="0"/>
              <a:cs typeface="Helvetica" panose="020B0604020202020204" pitchFamily="34" charset="0"/>
            </a:endParaRPr>
          </a:p>
        </p:txBody>
      </p:sp>
      <p:sp>
        <p:nvSpPr>
          <p:cNvPr id="8" name="ZoneTexte 7"/>
          <p:cNvSpPr txBox="1"/>
          <p:nvPr/>
        </p:nvSpPr>
        <p:spPr>
          <a:xfrm>
            <a:off x="7104112" y="3326214"/>
            <a:ext cx="4858444" cy="1631216"/>
          </a:xfrm>
          <a:prstGeom prst="rect">
            <a:avLst/>
          </a:prstGeom>
          <a:noFill/>
        </p:spPr>
        <p:txBody>
          <a:bodyPr wrap="square" rtlCol="0">
            <a:spAutoFit/>
          </a:bodyPr>
          <a:lstStyle/>
          <a:p>
            <a:r>
              <a:rPr lang="fr-FR" sz="2000" dirty="0" smtClean="0"/>
              <a:t>Appropriation de l’enseigne </a:t>
            </a:r>
            <a:br>
              <a:rPr lang="fr-FR" sz="2000" dirty="0" smtClean="0"/>
            </a:br>
            <a:r>
              <a:rPr lang="fr-FR" sz="2000" dirty="0" smtClean="0"/>
              <a:t>par se clients.</a:t>
            </a:r>
          </a:p>
          <a:p>
            <a:r>
              <a:rPr lang="fr-FR" sz="2000" dirty="0" smtClean="0"/>
              <a:t>Symbolique duale :</a:t>
            </a:r>
          </a:p>
          <a:p>
            <a:r>
              <a:rPr lang="fr-FR" sz="2000" dirty="0" smtClean="0"/>
              <a:t>Proximité avec </a:t>
            </a:r>
            <a:r>
              <a:rPr lang="fr-FR" sz="2000" dirty="0" err="1" smtClean="0"/>
              <a:t>Gamm</a:t>
            </a:r>
            <a:r>
              <a:rPr lang="fr-FR" sz="2000" dirty="0" smtClean="0"/>
              <a:t> vert / </a:t>
            </a:r>
            <a:br>
              <a:rPr lang="fr-FR" sz="2000" dirty="0" smtClean="0"/>
            </a:br>
            <a:r>
              <a:rPr lang="fr-FR" sz="2000" dirty="0" smtClean="0"/>
              <a:t>Fierté du faire soi-même</a:t>
            </a:r>
            <a:endParaRPr lang="fr-FR" sz="2000" dirty="0"/>
          </a:p>
        </p:txBody>
      </p:sp>
    </p:spTree>
    <p:extLst>
      <p:ext uri="{BB962C8B-B14F-4D97-AF65-F5344CB8AC3E}">
        <p14:creationId xmlns:p14="http://schemas.microsoft.com/office/powerpoint/2010/main" val="98635529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4254983" y="3198167"/>
            <a:ext cx="2646878" cy="461665"/>
          </a:xfrm>
          <a:prstGeom prst="rect">
            <a:avLst/>
          </a:prstGeom>
          <a:noFill/>
        </p:spPr>
        <p:txBody>
          <a:bodyPr wrap="none" rtlCol="0">
            <a:spAutoFit/>
          </a:bodyPr>
          <a:lstStyle/>
          <a:p>
            <a:r>
              <a:rPr lang="fr-FR" sz="2400" dirty="0" smtClean="0">
                <a:solidFill>
                  <a:schemeClr val="bg1"/>
                </a:solidFill>
              </a:rPr>
              <a:t>Opération ‘Potager’</a:t>
            </a:r>
            <a:endParaRPr lang="fr-FR" sz="2400" dirty="0">
              <a:solidFill>
                <a:schemeClr val="bg1"/>
              </a:solidFill>
            </a:endParaRPr>
          </a:p>
        </p:txBody>
      </p:sp>
    </p:spTree>
    <p:extLst>
      <p:ext uri="{BB962C8B-B14F-4D97-AF65-F5344CB8AC3E}">
        <p14:creationId xmlns:p14="http://schemas.microsoft.com/office/powerpoint/2010/main" val="2681443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35189048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60492972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47919241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35262" y="-1467544"/>
            <a:ext cx="6921477" cy="9793090"/>
          </a:xfrm>
          <a:prstGeom prst="rect">
            <a:avLst/>
          </a:prstGeom>
        </p:spPr>
      </p:pic>
    </p:spTree>
    <p:extLst>
      <p:ext uri="{BB962C8B-B14F-4D97-AF65-F5344CB8AC3E}">
        <p14:creationId xmlns:p14="http://schemas.microsoft.com/office/powerpoint/2010/main" val="95520042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29470433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83683085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0103336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Jardinage, la volonté de « faire »</a:t>
            </a:r>
            <a:endParaRPr lang="fr-FR" dirty="0"/>
          </a:p>
        </p:txBody>
      </p:sp>
      <p:sp>
        <p:nvSpPr>
          <p:cNvPr id="5" name="Espace réservé du contenu 4"/>
          <p:cNvSpPr>
            <a:spLocks noGrp="1"/>
          </p:cNvSpPr>
          <p:nvPr>
            <p:ph idx="1"/>
          </p:nvPr>
        </p:nvSpPr>
        <p:spPr>
          <a:xfrm>
            <a:off x="609599" y="1340768"/>
            <a:ext cx="5693947" cy="2481140"/>
          </a:xfrm>
        </p:spPr>
        <p:txBody>
          <a:bodyPr/>
          <a:lstStyle/>
          <a:p>
            <a:pPr marL="0" indent="0">
              <a:buNone/>
            </a:pPr>
            <a:r>
              <a:rPr lang="fr-FR" dirty="0" smtClean="0"/>
              <a:t>&gt; </a:t>
            </a:r>
            <a:r>
              <a:rPr lang="fr-FR" dirty="0" smtClean="0"/>
              <a:t>79% des français « passionnés »par au moins une activité du « faire »</a:t>
            </a:r>
            <a:r>
              <a:rPr lang="fr-FR" dirty="0" smtClean="0"/>
              <a:t/>
            </a:r>
            <a:br>
              <a:rPr lang="fr-FR" dirty="0" smtClean="0"/>
            </a:br>
            <a:r>
              <a:rPr lang="fr-FR" dirty="0" smtClean="0"/>
              <a:t> </a:t>
            </a:r>
            <a:endParaRPr lang="fr-FR" dirty="0" smtClean="0"/>
          </a:p>
        </p:txBody>
      </p:sp>
      <p:pic>
        <p:nvPicPr>
          <p:cNvPr id="2" name="Image 1"/>
          <p:cNvPicPr>
            <a:picLocks noChangeAspect="1"/>
          </p:cNvPicPr>
          <p:nvPr/>
        </p:nvPicPr>
        <p:blipFill rotWithShape="1">
          <a:blip r:embed="rId2"/>
          <a:srcRect b="9265"/>
          <a:stretch/>
        </p:blipFill>
        <p:spPr>
          <a:xfrm>
            <a:off x="7176120" y="69777"/>
            <a:ext cx="4921503" cy="4292674"/>
          </a:xfrm>
          <a:prstGeom prst="rect">
            <a:avLst/>
          </a:prstGeom>
          <a:ln>
            <a:noFill/>
          </a:ln>
          <a:effectLst>
            <a:outerShdw blurRad="292100" dist="139700" dir="2700000" algn="tl" rotWithShape="0">
              <a:srgbClr val="333333">
                <a:alpha val="65000"/>
              </a:srgbClr>
            </a:outerShdw>
          </a:effectLst>
        </p:spPr>
      </p:pic>
      <p:sp>
        <p:nvSpPr>
          <p:cNvPr id="3" name="Triangle isocèle 2"/>
          <p:cNvSpPr/>
          <p:nvPr/>
        </p:nvSpPr>
        <p:spPr>
          <a:xfrm rot="5400000">
            <a:off x="6744072" y="1496616"/>
            <a:ext cx="576064" cy="288032"/>
          </a:xfrm>
          <a:prstGeom prst="triangle">
            <a:avLst/>
          </a:prstGeom>
          <a:solidFill>
            <a:srgbClr val="036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p:cNvPicPr>
            <a:picLocks noChangeAspect="1"/>
          </p:cNvPicPr>
          <p:nvPr/>
        </p:nvPicPr>
        <p:blipFill>
          <a:blip r:embed="rId3"/>
          <a:stretch>
            <a:fillRect/>
          </a:stretch>
        </p:blipFill>
        <p:spPr>
          <a:xfrm>
            <a:off x="402052" y="2708920"/>
            <a:ext cx="5613463" cy="3066177"/>
          </a:xfrm>
          <a:prstGeom prst="rect">
            <a:avLst/>
          </a:prstGeom>
          <a:ln>
            <a:noFill/>
          </a:ln>
          <a:effectLst>
            <a:outerShdw blurRad="292100" dist="139700" dir="2700000" algn="tl" rotWithShape="0">
              <a:srgbClr val="333333">
                <a:alpha val="65000"/>
              </a:srgbClr>
            </a:outerShdw>
          </a:effectLst>
        </p:spPr>
      </p:pic>
      <p:sp>
        <p:nvSpPr>
          <p:cNvPr id="7" name="Espace réservé du contenu 4"/>
          <p:cNvSpPr txBox="1">
            <a:spLocks/>
          </p:cNvSpPr>
          <p:nvPr/>
        </p:nvSpPr>
        <p:spPr bwMode="auto">
          <a:xfrm>
            <a:off x="6498053" y="4869160"/>
            <a:ext cx="5693947" cy="248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Helvetica" panose="020B0604020202020204" pitchFamily="34" charset="0"/>
                <a:ea typeface="+mn-ea"/>
                <a:cs typeface="Helvetica"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Helvetica" panose="020B0604020202020204" pitchFamily="34" charset="0"/>
                <a:ea typeface="+mn-ea"/>
                <a:cs typeface="Helvetica"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Helvetica" panose="020B0604020202020204" pitchFamily="34" charset="0"/>
                <a:ea typeface="+mn-ea"/>
                <a:cs typeface="Helvetica"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Helvetica" panose="020B0604020202020204" pitchFamily="34" charset="0"/>
                <a:ea typeface="+mn-ea"/>
                <a:cs typeface="Helvetica"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Helvetica" panose="020B0604020202020204" pitchFamily="34" charset="0"/>
                <a:ea typeface="+mn-ea"/>
                <a:cs typeface="Helvetica"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FR" dirty="0" smtClean="0"/>
              <a:t>&gt; Le prix toujours le prix. Même passionné, les pratiquants attendent en priorité une baisse des prix.</a:t>
            </a:r>
            <a:br>
              <a:rPr lang="fr-FR" dirty="0" smtClean="0"/>
            </a:br>
            <a:r>
              <a:rPr lang="fr-FR" dirty="0" smtClean="0"/>
              <a:t> </a:t>
            </a:r>
            <a:endParaRPr lang="fr-FR" dirty="0" smtClean="0"/>
          </a:p>
        </p:txBody>
      </p:sp>
    </p:spTree>
    <p:extLst>
      <p:ext uri="{BB962C8B-B14F-4D97-AF65-F5344CB8AC3E}">
        <p14:creationId xmlns:p14="http://schemas.microsoft.com/office/powerpoint/2010/main" val="349978729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4254983" y="3198167"/>
            <a:ext cx="3456908" cy="461665"/>
          </a:xfrm>
          <a:prstGeom prst="rect">
            <a:avLst/>
          </a:prstGeom>
          <a:noFill/>
        </p:spPr>
        <p:txBody>
          <a:bodyPr wrap="none" rtlCol="0">
            <a:spAutoFit/>
          </a:bodyPr>
          <a:lstStyle/>
          <a:p>
            <a:r>
              <a:rPr lang="fr-FR" sz="2400" dirty="0" smtClean="0">
                <a:solidFill>
                  <a:schemeClr val="bg1"/>
                </a:solidFill>
              </a:rPr>
              <a:t>Opération ‘métier’ Jardin</a:t>
            </a:r>
            <a:endParaRPr lang="fr-FR" sz="2400" dirty="0">
              <a:solidFill>
                <a:schemeClr val="bg1"/>
              </a:solidFill>
            </a:endParaRPr>
          </a:p>
        </p:txBody>
      </p:sp>
    </p:spTree>
    <p:extLst>
      <p:ext uri="{BB962C8B-B14F-4D97-AF65-F5344CB8AC3E}">
        <p14:creationId xmlns:p14="http://schemas.microsoft.com/office/powerpoint/2010/main" val="190291019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59163806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93495509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567228" y="-1439778"/>
            <a:ext cx="6940630" cy="9820190"/>
          </a:xfrm>
          <a:prstGeom prst="rect">
            <a:avLst/>
          </a:prstGeom>
        </p:spPr>
      </p:pic>
    </p:spTree>
    <p:extLst>
      <p:ext uri="{BB962C8B-B14F-4D97-AF65-F5344CB8AC3E}">
        <p14:creationId xmlns:p14="http://schemas.microsoft.com/office/powerpoint/2010/main" val="70214478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42982035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95651507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429342813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4254983" y="3198167"/>
            <a:ext cx="3682034" cy="461665"/>
          </a:xfrm>
          <a:prstGeom prst="rect">
            <a:avLst/>
          </a:prstGeom>
          <a:noFill/>
        </p:spPr>
        <p:txBody>
          <a:bodyPr wrap="none" rtlCol="0">
            <a:spAutoFit/>
          </a:bodyPr>
          <a:lstStyle/>
          <a:p>
            <a:r>
              <a:rPr lang="fr-FR" sz="2400" dirty="0" smtClean="0">
                <a:solidFill>
                  <a:schemeClr val="bg1"/>
                </a:solidFill>
              </a:rPr>
              <a:t>Opération ‘métier’ Animaux</a:t>
            </a:r>
            <a:endParaRPr lang="fr-FR" sz="2400" dirty="0">
              <a:solidFill>
                <a:schemeClr val="bg1"/>
              </a:solidFill>
            </a:endParaRPr>
          </a:p>
        </p:txBody>
      </p:sp>
    </p:spTree>
    <p:extLst>
      <p:ext uri="{BB962C8B-B14F-4D97-AF65-F5344CB8AC3E}">
        <p14:creationId xmlns:p14="http://schemas.microsoft.com/office/powerpoint/2010/main" val="192476352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315440787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2480" y="0"/>
            <a:ext cx="4847039" cy="6858000"/>
          </a:xfrm>
          <a:prstGeom prst="rect">
            <a:avLst/>
          </a:prstGeom>
        </p:spPr>
      </p:pic>
    </p:spTree>
    <p:extLst>
      <p:ext uri="{BB962C8B-B14F-4D97-AF65-F5344CB8AC3E}">
        <p14:creationId xmlns:p14="http://schemas.microsoft.com/office/powerpoint/2010/main" val="221217981"/>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34086</TotalTime>
  <Words>3880</Words>
  <Application>Microsoft Office PowerPoint</Application>
  <PresentationFormat>Grand écran</PresentationFormat>
  <Paragraphs>980</Paragraphs>
  <Slides>222</Slides>
  <Notes>17</Notes>
  <HiddenSlides>2</HiddenSlides>
  <MMClips>6</MMClips>
  <ScaleCrop>false</ScaleCrop>
  <HeadingPairs>
    <vt:vector size="6" baseType="variant">
      <vt:variant>
        <vt:lpstr>Polices utilisées</vt:lpstr>
      </vt:variant>
      <vt:variant>
        <vt:i4>16</vt:i4>
      </vt:variant>
      <vt:variant>
        <vt:lpstr>Thème</vt:lpstr>
      </vt:variant>
      <vt:variant>
        <vt:i4>1</vt:i4>
      </vt:variant>
      <vt:variant>
        <vt:lpstr>Titres des diapositives</vt:lpstr>
      </vt:variant>
      <vt:variant>
        <vt:i4>222</vt:i4>
      </vt:variant>
    </vt:vector>
  </HeadingPairs>
  <TitlesOfParts>
    <vt:vector size="239" baseType="lpstr">
      <vt:lpstr>MS PGothic</vt:lpstr>
      <vt:lpstr>MS PGothic</vt:lpstr>
      <vt:lpstr>Aharoni</vt:lpstr>
      <vt:lpstr>Arial</vt:lpstr>
      <vt:lpstr>Arial Narrow</vt:lpstr>
      <vt:lpstr>Bebas Neue Bold</vt:lpstr>
      <vt:lpstr>Calibri</vt:lpstr>
      <vt:lpstr>Franklin Gothic Medium</vt:lpstr>
      <vt:lpstr>Gill Sans MT</vt:lpstr>
      <vt:lpstr>Helvetica</vt:lpstr>
      <vt:lpstr>Impact</vt:lpstr>
      <vt:lpstr>Showcard Gothic</vt:lpstr>
      <vt:lpstr>Simplified Arabic</vt:lpstr>
      <vt:lpstr>Times</vt:lpstr>
      <vt:lpstr>UnituTBolCon</vt:lpstr>
      <vt:lpstr>Wingdings</vt:lpstr>
      <vt:lpstr>Thème Office</vt:lpstr>
      <vt:lpstr>Présentation PowerPoint</vt:lpstr>
      <vt:lpstr>Nos investigations depuis le brief</vt:lpstr>
      <vt:lpstr>LES BONNES NOUVELLES</vt:lpstr>
      <vt:lpstr>Les bonnes nouvelles</vt:lpstr>
      <vt:lpstr>Présentation PowerPoint</vt:lpstr>
      <vt:lpstr>Mais quelques signaux d’alerte</vt:lpstr>
      <vt:lpstr>Contexte : 3 points d’analyse</vt:lpstr>
      <vt:lpstr>1-MARCHE   Les atouts Gamm vert face à une concurrence multiple</vt:lpstr>
      <vt:lpstr>Jardinage, la volonté de « faire »</vt:lpstr>
      <vt:lpstr>Jardinage, activité gratifiante &amp; responsable</vt:lpstr>
      <vt:lpstr>Evolution des consommateurs</vt:lpstr>
      <vt:lpstr>Les 4 dimensions du « bien consommer»</vt:lpstr>
      <vt:lpstr>Les principaux insights du marché</vt:lpstr>
      <vt:lpstr>3- Gamm vert, aujourd’hui</vt:lpstr>
      <vt:lpstr>Présentation PowerPoint</vt:lpstr>
      <vt:lpstr>Challenge de concept de marque</vt:lpstr>
      <vt:lpstr>Challenge de faire venir </vt:lpstr>
      <vt:lpstr>Challenge de conquête</vt:lpstr>
      <vt:lpstr>Challenge interne</vt:lpstr>
      <vt:lpstr>Présentation PowerPoint</vt:lpstr>
      <vt:lpstr>Il faut signifier sa différence</vt:lpstr>
      <vt:lpstr>Signifier sa différence</vt:lpstr>
      <vt:lpstr>Présentation PowerPoint</vt:lpstr>
      <vt:lpstr>Présentation PowerPoint</vt:lpstr>
      <vt:lpstr>Présentation PowerPoint</vt:lpstr>
      <vt:lpstr>Présentation PowerPoint</vt:lpstr>
      <vt:lpstr>Présentation PowerPoint</vt:lpstr>
      <vt:lpstr>Présentation PowerPoint</vt:lpstr>
      <vt:lpstr>Parti pris stratégique N°1</vt:lpstr>
      <vt:lpstr>Gamm vert propose   l’experience la plus QUALITATIVE (fraicheur, origine…),  la plus ATTRACTIVE (diversité de l’offre, renouvellement…) la plus PROCHE/HUMAINE (connaissance des clients) au prix le plus juste</vt:lpstr>
      <vt:lpstr>Parti pris stratégique N°2</vt:lpstr>
      <vt:lpstr>La sélection Gamm vert</vt:lpstr>
      <vt:lpstr>Présentation PowerPoint</vt:lpstr>
      <vt:lpstr>Présentation PowerPoint</vt:lpstr>
      <vt:lpstr>Présentation PowerPoint</vt:lpstr>
      <vt:lpstr>Règles générales</vt:lpstr>
      <vt:lpstr>Défi Créatif</vt:lpstr>
      <vt:lpstr>Stratégie de l’émergence de l’experience client</vt:lpstr>
      <vt:lpstr>Parti pris n°1</vt:lpstr>
      <vt:lpstr>Présentation PowerPoint</vt:lpstr>
      <vt:lpstr>Parti pris n°2</vt:lpstr>
      <vt:lpstr>Parti pris n°3</vt:lpstr>
      <vt:lpstr>Défi Créatif</vt:lpstr>
      <vt:lpstr>2 expressions créatives</vt:lpstr>
      <vt:lpstr>2 axes d’expression possibles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Problématique opérationnelle</vt:lpstr>
      <vt:lpstr>Parcours client Gamm vert </vt:lpstr>
      <vt:lpstr>Une stratégie omnicanale</vt:lpstr>
      <vt:lpstr>Le plan commercial  </vt:lpstr>
      <vt:lpstr>Le plan commercial actuel : principaux constats</vt:lpstr>
      <vt:lpstr>Le plan commercial actuel : principaux constats</vt:lpstr>
      <vt:lpstr>Recommandation</vt:lpstr>
      <vt:lpstr>Juste équilibre dans l’expression</vt:lpstr>
      <vt:lpstr>Juste équilibre dans l’expression</vt:lpstr>
      <vt:lpstr>Plan d’activations commerciales</vt:lpstr>
      <vt:lpstr>TEMPS FORTS GAMM VERT</vt:lpstr>
      <vt:lpstr>TEMPS FORTS GAMM VERT</vt:lpstr>
      <vt:lpstr>Présentation PowerPoint</vt:lpstr>
      <vt:lpstr>Présentation PowerPoint</vt:lpstr>
      <vt:lpstr>Présentation PowerPoint</vt:lpstr>
      <vt:lpstr>Présentation PowerPoint</vt:lpstr>
      <vt:lpstr>Présentation PowerPoint</vt:lpstr>
      <vt:lpstr>Présentation PowerPoint</vt:lpstr>
      <vt:lpstr>Plan d’activations commerciales</vt:lpstr>
      <vt:lpstr>EVENEMENTS METIER ‘OFFRE/PRIX’</vt:lpstr>
      <vt:lpstr>Evénément Métiers GAMM VERT</vt:lpstr>
      <vt:lpstr>Evénément Métiers GAMM VERT</vt:lpstr>
      <vt:lpstr>Présentation PowerPoint</vt:lpstr>
      <vt:lpstr>Présentation PowerPoint</vt:lpstr>
      <vt:lpstr>Présentation PowerPoint</vt:lpstr>
      <vt:lpstr>Présentation PowerPoint</vt:lpstr>
      <vt:lpstr>Présentation PowerPoint</vt:lpstr>
      <vt:lpstr>Présentation PowerPoint</vt:lpstr>
      <vt:lpstr>Plan d’activations commerciales</vt:lpstr>
      <vt:lpstr>Communication métiers ‘EXPERT’</vt:lpstr>
      <vt:lpstr>Communication métiers ‘EXPERT’</vt:lpstr>
      <vt:lpstr>Communication métiers ‘EXPERT’</vt:lpstr>
      <vt:lpstr>Présentation PowerPoint</vt:lpstr>
      <vt:lpstr>Le plan commercial : Partis Pris mécaniques promos</vt:lpstr>
      <vt:lpstr>Le plan commercial : Partis Pris mécaniques promos</vt:lpstr>
      <vt:lpstr>Le plan commercial : Partis Pris opérations</vt:lpstr>
      <vt:lpstr>Le plan commercial : Partis Pris opérations</vt:lpstr>
      <vt:lpstr>Le plan commercial : Partis Pris opérations</vt:lpstr>
      <vt:lpstr>Plan d’activations commerciales</vt:lpstr>
      <vt:lpstr>Activations locales</vt:lpstr>
      <vt:lpstr>Activations locales</vt:lpstr>
      <vt:lpstr>Exemples d’événements Gamm vert</vt:lpstr>
      <vt:lpstr>Exemples d’événements Gamm vert</vt:lpstr>
      <vt:lpstr>Exemples d’événements Gamm vert</vt:lpstr>
      <vt:lpstr>Exemples d’événements Gamm vert</vt:lpstr>
      <vt:lpstr>Exemples d’événements Gamm vert</vt:lpstr>
      <vt:lpstr>Exemples d’événements Gamm vert</vt:lpstr>
      <vt:lpstr>Activations Booster Gamm vert</vt:lpstr>
      <vt:lpstr>Activations Booster</vt:lpstr>
      <vt:lpstr>Activations Booster</vt:lpstr>
      <vt:lpstr>Théatralisation Magasin</vt:lpstr>
      <vt:lpstr>Parti Pris magasins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Stratégie des moyens media</vt:lpstr>
      <vt:lpstr>Recommandation stratégie des moyens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Expérience digitale</vt:lpstr>
      <vt:lpstr>Présentation PowerPoint</vt:lpstr>
      <vt:lpstr>Présentation PowerPoint</vt:lpstr>
      <vt:lpstr>Présentation PowerPoint</vt:lpstr>
      <vt:lpstr>Omniprésence du contenu Gamm vert</vt:lpstr>
      <vt:lpstr>Omniprésence du contenu Gamm vert</vt:lpstr>
      <vt:lpstr>Omniprésence du contenu Gamm vert</vt:lpstr>
      <vt:lpstr>Compte Instagram Gamm vert</vt:lpstr>
      <vt:lpstr>Présentation PowerPoint</vt:lpstr>
      <vt:lpstr>IDEE EN PLUS</vt:lpstr>
      <vt:lpstr>Un événement exceptionnel récurrent : le FRAISTIVAL GAMM VERT   Création d’un événement organisé dans différentes régions 2 fois par an (Saison Printemps-Eté / Saison Automne-Hiver) pendant 1 week-end et qui rassemble les agriculteurs coopérateurs  et producteurs locaux partenaires de Gamm vert qui viennent présenter leurs produits aux consommateurs,  un peu comme sur un marché mais avec des animations en plus =  mise en avant des valeurs de la marque telles que la proximité, la fraîcheur, la convivialité, la transparence…  Extension de l’événement avec une théâtralisation sur le parking</vt:lpstr>
      <vt:lpstr>Présentation PowerPoint</vt:lpstr>
      <vt:lpstr>Modélisation du parcours client Gamm vert</vt:lpstr>
      <vt:lpstr>La modélisation de l’expérience client Gamm vert</vt:lpstr>
      <vt:lpstr>Traitement des verbatim clients Gamm vert</vt:lpstr>
      <vt:lpstr>Traitement des verbatim clients Gamm vert </vt:lpstr>
      <vt:lpstr>La modélisation de l’expérience client Gamm vert Des milliers de verbatim client modélisés sous forme de Parcours</vt:lpstr>
      <vt:lpstr>La modélisation de l’expérience client Gamm vert Clés de lecture</vt:lpstr>
      <vt:lpstr>La modélisation de l’expérience client Gamm vert Clés de lecture</vt:lpstr>
      <vt:lpstr>La modélisation de l’expérience client Gamm vert Clés de lecture</vt:lpstr>
      <vt:lpstr>La modélisation de l’expérience client Gamm vert Clés de lecture</vt:lpstr>
      <vt:lpstr>Principe de collaboration  avec Gamm vert</vt:lpstr>
      <vt:lpstr>Une équipe LNB Gamm vert dédiée</vt:lpstr>
      <vt:lpstr>Nos 5 engagements  pour une double efficacité : publicitaire &amp; commerciale</vt:lpstr>
      <vt:lpstr>Démarche de  communication commerciale</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User</dc:creator>
  <cp:lastModifiedBy>Antoine Jubert</cp:lastModifiedBy>
  <cp:revision>804</cp:revision>
  <cp:lastPrinted>2017-03-16T07:48:45Z</cp:lastPrinted>
  <dcterms:created xsi:type="dcterms:W3CDTF">2011-11-08T18:44:07Z</dcterms:created>
  <dcterms:modified xsi:type="dcterms:W3CDTF">2017-11-21T14:04:22Z</dcterms:modified>
</cp:coreProperties>
</file>