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3"/>
  </p:notesMasterIdLst>
  <p:handoutMasterIdLst>
    <p:handoutMasterId r:id="rId54"/>
  </p:handoutMasterIdLst>
  <p:sldIdLst>
    <p:sldId id="257" r:id="rId2"/>
    <p:sldId id="956" r:id="rId3"/>
    <p:sldId id="1261" r:id="rId4"/>
    <p:sldId id="1441" r:id="rId5"/>
    <p:sldId id="1442" r:id="rId6"/>
    <p:sldId id="1355" r:id="rId7"/>
    <p:sldId id="1449" r:id="rId8"/>
    <p:sldId id="1462" r:id="rId9"/>
    <p:sldId id="1525" r:id="rId10"/>
    <p:sldId id="1520" r:id="rId11"/>
    <p:sldId id="1521" r:id="rId12"/>
    <p:sldId id="1548" r:id="rId13"/>
    <p:sldId id="1522" r:id="rId14"/>
    <p:sldId id="603" r:id="rId15"/>
    <p:sldId id="280" r:id="rId16"/>
    <p:sldId id="1497" r:id="rId17"/>
    <p:sldId id="971" r:id="rId18"/>
    <p:sldId id="967" r:id="rId19"/>
    <p:sldId id="1498" r:id="rId20"/>
    <p:sldId id="1537" r:id="rId21"/>
    <p:sldId id="1542" r:id="rId22"/>
    <p:sldId id="1543" r:id="rId23"/>
    <p:sldId id="1544" r:id="rId24"/>
    <p:sldId id="1551" r:id="rId25"/>
    <p:sldId id="1560" r:id="rId26"/>
    <p:sldId id="1550" r:id="rId27"/>
    <p:sldId id="1554" r:id="rId28"/>
    <p:sldId id="1546" r:id="rId29"/>
    <p:sldId id="1549" r:id="rId30"/>
    <p:sldId id="1545" r:id="rId31"/>
    <p:sldId id="1552" r:id="rId32"/>
    <p:sldId id="1553" r:id="rId33"/>
    <p:sldId id="1555" r:id="rId34"/>
    <p:sldId id="1569" r:id="rId35"/>
    <p:sldId id="1564" r:id="rId36"/>
    <p:sldId id="1547" r:id="rId37"/>
    <p:sldId id="1556" r:id="rId38"/>
    <p:sldId id="1557" r:id="rId39"/>
    <p:sldId id="1558" r:id="rId40"/>
    <p:sldId id="1559" r:id="rId41"/>
    <p:sldId id="1539" r:id="rId42"/>
    <p:sldId id="1540" r:id="rId43"/>
    <p:sldId id="1561" r:id="rId44"/>
    <p:sldId id="1541" r:id="rId45"/>
    <p:sldId id="1562" r:id="rId46"/>
    <p:sldId id="1538" r:id="rId47"/>
    <p:sldId id="1563" r:id="rId48"/>
    <p:sldId id="1566" r:id="rId49"/>
    <p:sldId id="1565" r:id="rId50"/>
    <p:sldId id="1500" r:id="rId51"/>
    <p:sldId id="1568" r:id="rId52"/>
  </p:sldIdLst>
  <p:sldSz cx="12801600" cy="9601200" type="A3"/>
  <p:notesSz cx="6738938" cy="9869488"/>
  <p:defaultTextStyle>
    <a:defPPr>
      <a:defRPr lang="fr-FR"/>
    </a:defPPr>
    <a:lvl1pPr marL="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ine Jubert" initials="AJ" lastIdx="2" clrIdx="0">
    <p:extLst>
      <p:ext uri="{19B8F6BF-5375-455C-9EA6-DF929625EA0E}">
        <p15:presenceInfo xmlns:p15="http://schemas.microsoft.com/office/powerpoint/2012/main" userId="90b08f7693f989b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C525"/>
    <a:srgbClr val="D5C314"/>
    <a:srgbClr val="F0BA00"/>
    <a:srgbClr val="4E6B7C"/>
    <a:srgbClr val="A93168"/>
    <a:srgbClr val="7F7F7F"/>
    <a:srgbClr val="C00000"/>
    <a:srgbClr val="BF9000"/>
    <a:srgbClr val="548235"/>
    <a:srgbClr val="F56C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1" d="100"/>
          <a:sy n="51" d="100"/>
        </p:scale>
        <p:origin x="13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B4C031-657A-4F10-9E5C-A1AC589F7541}" type="doc">
      <dgm:prSet loTypeId="urn:microsoft.com/office/officeart/2005/8/layout/cycle8" loCatId="cycle" qsTypeId="urn:microsoft.com/office/officeart/2005/8/quickstyle/simple5" qsCatId="simple" csTypeId="urn:microsoft.com/office/officeart/2005/8/colors/colorful4" csCatId="colorful" phldr="1"/>
      <dgm:spPr/>
    </dgm:pt>
    <dgm:pt modelId="{1C967343-8EB9-4364-BA1B-716F5138C398}">
      <dgm:prSet phldrT="[Texte]"/>
      <dgm:spPr/>
      <dgm:t>
        <a:bodyPr/>
        <a:lstStyle/>
        <a:p>
          <a:r>
            <a:rPr lang="fr-FR" dirty="0">
              <a:latin typeface="+mj-lt"/>
            </a:rPr>
            <a:t>Phase de recherche</a:t>
          </a:r>
        </a:p>
      </dgm:t>
    </dgm:pt>
    <dgm:pt modelId="{3D4F47D5-94F9-4083-844E-E7FE10F1BDDA}" type="parTrans" cxnId="{46C32D7D-2B60-4E9E-B6D6-A5BC76166CE4}">
      <dgm:prSet/>
      <dgm:spPr/>
      <dgm:t>
        <a:bodyPr/>
        <a:lstStyle/>
        <a:p>
          <a:endParaRPr lang="fr-FR"/>
        </a:p>
      </dgm:t>
    </dgm:pt>
    <dgm:pt modelId="{D312D568-6976-48EC-924D-2375FDF6B69A}" type="sibTrans" cxnId="{46C32D7D-2B60-4E9E-B6D6-A5BC76166CE4}">
      <dgm:prSet/>
      <dgm:spPr/>
      <dgm:t>
        <a:bodyPr/>
        <a:lstStyle/>
        <a:p>
          <a:endParaRPr lang="fr-FR"/>
        </a:p>
      </dgm:t>
    </dgm:pt>
    <dgm:pt modelId="{62844BBC-AD40-433A-B7EB-08C1129A2D2D}">
      <dgm:prSet phldrT="[Texte]"/>
      <dgm:spPr/>
      <dgm:t>
        <a:bodyPr/>
        <a:lstStyle/>
        <a:p>
          <a:r>
            <a:rPr lang="fr-FR" dirty="0">
              <a:latin typeface="+mj-lt"/>
            </a:rPr>
            <a:t>Phase de réalisation</a:t>
          </a:r>
        </a:p>
      </dgm:t>
    </dgm:pt>
    <dgm:pt modelId="{B670935E-DB30-454F-9D73-B2D68FEBC7B8}" type="parTrans" cxnId="{9A0E63DE-E25B-4BDD-8763-DCBFCF6B72E5}">
      <dgm:prSet/>
      <dgm:spPr/>
      <dgm:t>
        <a:bodyPr/>
        <a:lstStyle/>
        <a:p>
          <a:endParaRPr lang="fr-FR"/>
        </a:p>
      </dgm:t>
    </dgm:pt>
    <dgm:pt modelId="{71375F27-334F-4BD3-BDC1-822232E3A5D4}" type="sibTrans" cxnId="{9A0E63DE-E25B-4BDD-8763-DCBFCF6B72E5}">
      <dgm:prSet/>
      <dgm:spPr/>
      <dgm:t>
        <a:bodyPr/>
        <a:lstStyle/>
        <a:p>
          <a:endParaRPr lang="fr-FR"/>
        </a:p>
      </dgm:t>
    </dgm:pt>
    <dgm:pt modelId="{D709509C-79D1-4977-B297-40F74D86DAE3}">
      <dgm:prSet phldrT="[Texte]"/>
      <dgm:spPr/>
      <dgm:t>
        <a:bodyPr/>
        <a:lstStyle/>
        <a:p>
          <a:r>
            <a:rPr lang="fr-FR" dirty="0">
              <a:latin typeface="+mj-lt"/>
            </a:rPr>
            <a:t>Phase de suivi</a:t>
          </a:r>
        </a:p>
      </dgm:t>
    </dgm:pt>
    <dgm:pt modelId="{C2845372-7B4E-4627-B7D6-4D229BE08BDF}" type="parTrans" cxnId="{67A1B9B0-3887-41CA-8967-EC4624F4B121}">
      <dgm:prSet/>
      <dgm:spPr/>
      <dgm:t>
        <a:bodyPr/>
        <a:lstStyle/>
        <a:p>
          <a:endParaRPr lang="fr-FR"/>
        </a:p>
      </dgm:t>
    </dgm:pt>
    <dgm:pt modelId="{2E19374A-DD46-4862-BF76-2D554692819C}" type="sibTrans" cxnId="{67A1B9B0-3887-41CA-8967-EC4624F4B121}">
      <dgm:prSet/>
      <dgm:spPr/>
      <dgm:t>
        <a:bodyPr/>
        <a:lstStyle/>
        <a:p>
          <a:endParaRPr lang="fr-FR"/>
        </a:p>
      </dgm:t>
    </dgm:pt>
    <dgm:pt modelId="{1D0DC570-11A3-4695-9874-DCE788D6E324}" type="pres">
      <dgm:prSet presAssocID="{49B4C031-657A-4F10-9E5C-A1AC589F7541}" presName="compositeShape" presStyleCnt="0">
        <dgm:presLayoutVars>
          <dgm:chMax val="7"/>
          <dgm:dir/>
          <dgm:resizeHandles val="exact"/>
        </dgm:presLayoutVars>
      </dgm:prSet>
      <dgm:spPr/>
    </dgm:pt>
    <dgm:pt modelId="{99CF3154-BFE9-45E0-9B62-6A46691B012A}" type="pres">
      <dgm:prSet presAssocID="{49B4C031-657A-4F10-9E5C-A1AC589F7541}" presName="wedge1" presStyleLbl="node1" presStyleIdx="0" presStyleCnt="3"/>
      <dgm:spPr/>
      <dgm:t>
        <a:bodyPr/>
        <a:lstStyle/>
        <a:p>
          <a:endParaRPr lang="fr-FR"/>
        </a:p>
      </dgm:t>
    </dgm:pt>
    <dgm:pt modelId="{6F52431C-0DF5-4AB9-B6AD-D13973FCD451}" type="pres">
      <dgm:prSet presAssocID="{49B4C031-657A-4F10-9E5C-A1AC589F7541}" presName="dummy1a" presStyleCnt="0"/>
      <dgm:spPr/>
    </dgm:pt>
    <dgm:pt modelId="{531BBC31-9219-44C2-8A9A-459C73F6D3D0}" type="pres">
      <dgm:prSet presAssocID="{49B4C031-657A-4F10-9E5C-A1AC589F7541}" presName="dummy1b" presStyleCnt="0"/>
      <dgm:spPr/>
    </dgm:pt>
    <dgm:pt modelId="{3C9DE534-BEB0-4161-9496-F41171175EE3}" type="pres">
      <dgm:prSet presAssocID="{49B4C031-657A-4F10-9E5C-A1AC589F754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C25A56-21CB-4E4A-A23C-8041D828DC9F}" type="pres">
      <dgm:prSet presAssocID="{49B4C031-657A-4F10-9E5C-A1AC589F7541}" presName="wedge2" presStyleLbl="node1" presStyleIdx="1" presStyleCnt="3"/>
      <dgm:spPr/>
      <dgm:t>
        <a:bodyPr/>
        <a:lstStyle/>
        <a:p>
          <a:endParaRPr lang="fr-FR"/>
        </a:p>
      </dgm:t>
    </dgm:pt>
    <dgm:pt modelId="{ED0C231A-DED4-4194-AE4B-D746B5DBBF63}" type="pres">
      <dgm:prSet presAssocID="{49B4C031-657A-4F10-9E5C-A1AC589F7541}" presName="dummy2a" presStyleCnt="0"/>
      <dgm:spPr/>
    </dgm:pt>
    <dgm:pt modelId="{CA7FA31A-3859-4893-958F-5CAB567EAFF4}" type="pres">
      <dgm:prSet presAssocID="{49B4C031-657A-4F10-9E5C-A1AC589F7541}" presName="dummy2b" presStyleCnt="0"/>
      <dgm:spPr/>
    </dgm:pt>
    <dgm:pt modelId="{09E38B5A-219A-4A7C-A6BF-10A3AD5F9BAB}" type="pres">
      <dgm:prSet presAssocID="{49B4C031-657A-4F10-9E5C-A1AC589F754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8D3748E-E4FC-475B-90B3-7F8CC2842CB0}" type="pres">
      <dgm:prSet presAssocID="{49B4C031-657A-4F10-9E5C-A1AC589F7541}" presName="wedge3" presStyleLbl="node1" presStyleIdx="2" presStyleCnt="3"/>
      <dgm:spPr/>
      <dgm:t>
        <a:bodyPr/>
        <a:lstStyle/>
        <a:p>
          <a:endParaRPr lang="fr-FR"/>
        </a:p>
      </dgm:t>
    </dgm:pt>
    <dgm:pt modelId="{8876199E-0270-4472-960C-E2CC49A47165}" type="pres">
      <dgm:prSet presAssocID="{49B4C031-657A-4F10-9E5C-A1AC589F7541}" presName="dummy3a" presStyleCnt="0"/>
      <dgm:spPr/>
    </dgm:pt>
    <dgm:pt modelId="{3B50DCE8-978B-4F12-B532-42D253E51E58}" type="pres">
      <dgm:prSet presAssocID="{49B4C031-657A-4F10-9E5C-A1AC589F7541}" presName="dummy3b" presStyleCnt="0"/>
      <dgm:spPr/>
    </dgm:pt>
    <dgm:pt modelId="{56CE7DE2-6398-4F8E-9D2B-9AD6EBADC5F1}" type="pres">
      <dgm:prSet presAssocID="{49B4C031-657A-4F10-9E5C-A1AC589F754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6A8AE84-73CC-48EB-8951-CCF5582DD6E1}" type="pres">
      <dgm:prSet presAssocID="{D312D568-6976-48EC-924D-2375FDF6B69A}" presName="arrowWedge1" presStyleLbl="fgSibTrans2D1" presStyleIdx="0" presStyleCnt="3"/>
      <dgm:spPr/>
    </dgm:pt>
    <dgm:pt modelId="{C31875E8-551E-4278-9828-CFF6F50E3B07}" type="pres">
      <dgm:prSet presAssocID="{71375F27-334F-4BD3-BDC1-822232E3A5D4}" presName="arrowWedge2" presStyleLbl="fgSibTrans2D1" presStyleIdx="1" presStyleCnt="3"/>
      <dgm:spPr/>
    </dgm:pt>
    <dgm:pt modelId="{5451946E-A622-4BD5-8A98-0650771FAF12}" type="pres">
      <dgm:prSet presAssocID="{2E19374A-DD46-4862-BF76-2D554692819C}" presName="arrowWedge3" presStyleLbl="fgSibTrans2D1" presStyleIdx="2" presStyleCnt="3"/>
      <dgm:spPr/>
    </dgm:pt>
  </dgm:ptLst>
  <dgm:cxnLst>
    <dgm:cxn modelId="{5E2DBC2D-8D91-4D3B-94C9-2104C8360017}" type="presOf" srcId="{1C967343-8EB9-4364-BA1B-716F5138C398}" destId="{3C9DE534-BEB0-4161-9496-F41171175EE3}" srcOrd="1" destOrd="0" presId="urn:microsoft.com/office/officeart/2005/8/layout/cycle8"/>
    <dgm:cxn modelId="{9A0E63DE-E25B-4BDD-8763-DCBFCF6B72E5}" srcId="{49B4C031-657A-4F10-9E5C-A1AC589F7541}" destId="{62844BBC-AD40-433A-B7EB-08C1129A2D2D}" srcOrd="1" destOrd="0" parTransId="{B670935E-DB30-454F-9D73-B2D68FEBC7B8}" sibTransId="{71375F27-334F-4BD3-BDC1-822232E3A5D4}"/>
    <dgm:cxn modelId="{67A1B9B0-3887-41CA-8967-EC4624F4B121}" srcId="{49B4C031-657A-4F10-9E5C-A1AC589F7541}" destId="{D709509C-79D1-4977-B297-40F74D86DAE3}" srcOrd="2" destOrd="0" parTransId="{C2845372-7B4E-4627-B7D6-4D229BE08BDF}" sibTransId="{2E19374A-DD46-4862-BF76-2D554692819C}"/>
    <dgm:cxn modelId="{A916DBA7-6981-4C76-B498-ED20A8AADEC2}" type="presOf" srcId="{62844BBC-AD40-433A-B7EB-08C1129A2D2D}" destId="{09E38B5A-219A-4A7C-A6BF-10A3AD5F9BAB}" srcOrd="1" destOrd="0" presId="urn:microsoft.com/office/officeart/2005/8/layout/cycle8"/>
    <dgm:cxn modelId="{E294B73F-D519-47CC-9B8E-EB59AB46E336}" type="presOf" srcId="{62844BBC-AD40-433A-B7EB-08C1129A2D2D}" destId="{1DC25A56-21CB-4E4A-A23C-8041D828DC9F}" srcOrd="0" destOrd="0" presId="urn:microsoft.com/office/officeart/2005/8/layout/cycle8"/>
    <dgm:cxn modelId="{894A09CB-81D8-4DBE-99BE-23340C73FB1D}" type="presOf" srcId="{D709509C-79D1-4977-B297-40F74D86DAE3}" destId="{56CE7DE2-6398-4F8E-9D2B-9AD6EBADC5F1}" srcOrd="1" destOrd="0" presId="urn:microsoft.com/office/officeart/2005/8/layout/cycle8"/>
    <dgm:cxn modelId="{1DD3AFCC-E608-4B06-A408-61B3A9C15A0F}" type="presOf" srcId="{D709509C-79D1-4977-B297-40F74D86DAE3}" destId="{48D3748E-E4FC-475B-90B3-7F8CC2842CB0}" srcOrd="0" destOrd="0" presId="urn:microsoft.com/office/officeart/2005/8/layout/cycle8"/>
    <dgm:cxn modelId="{B4F108B9-F4DE-4B7B-9ED8-67AD74154C68}" type="presOf" srcId="{1C967343-8EB9-4364-BA1B-716F5138C398}" destId="{99CF3154-BFE9-45E0-9B62-6A46691B012A}" srcOrd="0" destOrd="0" presId="urn:microsoft.com/office/officeart/2005/8/layout/cycle8"/>
    <dgm:cxn modelId="{46C32D7D-2B60-4E9E-B6D6-A5BC76166CE4}" srcId="{49B4C031-657A-4F10-9E5C-A1AC589F7541}" destId="{1C967343-8EB9-4364-BA1B-716F5138C398}" srcOrd="0" destOrd="0" parTransId="{3D4F47D5-94F9-4083-844E-E7FE10F1BDDA}" sibTransId="{D312D568-6976-48EC-924D-2375FDF6B69A}"/>
    <dgm:cxn modelId="{97C84C00-CEBA-4B80-8798-2E05582CF20C}" type="presOf" srcId="{49B4C031-657A-4F10-9E5C-A1AC589F7541}" destId="{1D0DC570-11A3-4695-9874-DCE788D6E324}" srcOrd="0" destOrd="0" presId="urn:microsoft.com/office/officeart/2005/8/layout/cycle8"/>
    <dgm:cxn modelId="{1D8374F5-39AD-42A2-A4B6-3AD23E44EB1E}" type="presParOf" srcId="{1D0DC570-11A3-4695-9874-DCE788D6E324}" destId="{99CF3154-BFE9-45E0-9B62-6A46691B012A}" srcOrd="0" destOrd="0" presId="urn:microsoft.com/office/officeart/2005/8/layout/cycle8"/>
    <dgm:cxn modelId="{F0A3E128-7972-4B07-8EF9-9A01FD17C357}" type="presParOf" srcId="{1D0DC570-11A3-4695-9874-DCE788D6E324}" destId="{6F52431C-0DF5-4AB9-B6AD-D13973FCD451}" srcOrd="1" destOrd="0" presId="urn:microsoft.com/office/officeart/2005/8/layout/cycle8"/>
    <dgm:cxn modelId="{CD040791-25FB-4EB7-819D-015A3373AA0C}" type="presParOf" srcId="{1D0DC570-11A3-4695-9874-DCE788D6E324}" destId="{531BBC31-9219-44C2-8A9A-459C73F6D3D0}" srcOrd="2" destOrd="0" presId="urn:microsoft.com/office/officeart/2005/8/layout/cycle8"/>
    <dgm:cxn modelId="{F03219B8-43D8-4BF6-B15B-89C9157FE5AA}" type="presParOf" srcId="{1D0DC570-11A3-4695-9874-DCE788D6E324}" destId="{3C9DE534-BEB0-4161-9496-F41171175EE3}" srcOrd="3" destOrd="0" presId="urn:microsoft.com/office/officeart/2005/8/layout/cycle8"/>
    <dgm:cxn modelId="{9785D544-C470-41A1-904B-6C73611336BE}" type="presParOf" srcId="{1D0DC570-11A3-4695-9874-DCE788D6E324}" destId="{1DC25A56-21CB-4E4A-A23C-8041D828DC9F}" srcOrd="4" destOrd="0" presId="urn:microsoft.com/office/officeart/2005/8/layout/cycle8"/>
    <dgm:cxn modelId="{13088555-F40E-42A6-B549-6207E0A7FFBD}" type="presParOf" srcId="{1D0DC570-11A3-4695-9874-DCE788D6E324}" destId="{ED0C231A-DED4-4194-AE4B-D746B5DBBF63}" srcOrd="5" destOrd="0" presId="urn:microsoft.com/office/officeart/2005/8/layout/cycle8"/>
    <dgm:cxn modelId="{452FD18D-1F7D-4ED5-BE2A-7D93EBACE748}" type="presParOf" srcId="{1D0DC570-11A3-4695-9874-DCE788D6E324}" destId="{CA7FA31A-3859-4893-958F-5CAB567EAFF4}" srcOrd="6" destOrd="0" presId="urn:microsoft.com/office/officeart/2005/8/layout/cycle8"/>
    <dgm:cxn modelId="{6A7A6781-54F6-4875-AA6F-99F675A53AEA}" type="presParOf" srcId="{1D0DC570-11A3-4695-9874-DCE788D6E324}" destId="{09E38B5A-219A-4A7C-A6BF-10A3AD5F9BAB}" srcOrd="7" destOrd="0" presId="urn:microsoft.com/office/officeart/2005/8/layout/cycle8"/>
    <dgm:cxn modelId="{9391C1BE-3779-485C-AF40-CF15DBE69919}" type="presParOf" srcId="{1D0DC570-11A3-4695-9874-DCE788D6E324}" destId="{48D3748E-E4FC-475B-90B3-7F8CC2842CB0}" srcOrd="8" destOrd="0" presId="urn:microsoft.com/office/officeart/2005/8/layout/cycle8"/>
    <dgm:cxn modelId="{B727A43D-025B-4010-B94B-2B0646EEB7B7}" type="presParOf" srcId="{1D0DC570-11A3-4695-9874-DCE788D6E324}" destId="{8876199E-0270-4472-960C-E2CC49A47165}" srcOrd="9" destOrd="0" presId="urn:microsoft.com/office/officeart/2005/8/layout/cycle8"/>
    <dgm:cxn modelId="{1C85897A-AA46-4693-BC45-86BCE72B10A2}" type="presParOf" srcId="{1D0DC570-11A3-4695-9874-DCE788D6E324}" destId="{3B50DCE8-978B-4F12-B532-42D253E51E58}" srcOrd="10" destOrd="0" presId="urn:microsoft.com/office/officeart/2005/8/layout/cycle8"/>
    <dgm:cxn modelId="{B9DDD775-9C64-4A52-9A5C-8C43B1C66BE0}" type="presParOf" srcId="{1D0DC570-11A3-4695-9874-DCE788D6E324}" destId="{56CE7DE2-6398-4F8E-9D2B-9AD6EBADC5F1}" srcOrd="11" destOrd="0" presId="urn:microsoft.com/office/officeart/2005/8/layout/cycle8"/>
    <dgm:cxn modelId="{3F840FA2-1DA2-480F-85ED-04A7C647A832}" type="presParOf" srcId="{1D0DC570-11A3-4695-9874-DCE788D6E324}" destId="{A6A8AE84-73CC-48EB-8951-CCF5582DD6E1}" srcOrd="12" destOrd="0" presId="urn:microsoft.com/office/officeart/2005/8/layout/cycle8"/>
    <dgm:cxn modelId="{9E90F2FD-5F55-489C-A9B3-5ECD5ABFFFED}" type="presParOf" srcId="{1D0DC570-11A3-4695-9874-DCE788D6E324}" destId="{C31875E8-551E-4278-9828-CFF6F50E3B07}" srcOrd="13" destOrd="0" presId="urn:microsoft.com/office/officeart/2005/8/layout/cycle8"/>
    <dgm:cxn modelId="{CE47C924-18E4-4BF9-8CAA-3C7D35DF1EC9}" type="presParOf" srcId="{1D0DC570-11A3-4695-9874-DCE788D6E324}" destId="{5451946E-A622-4BD5-8A98-0650771FAF12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B4C031-657A-4F10-9E5C-A1AC589F7541}" type="doc">
      <dgm:prSet loTypeId="urn:microsoft.com/office/officeart/2005/8/layout/cycle8" loCatId="cycle" qsTypeId="urn:microsoft.com/office/officeart/2005/8/quickstyle/simple5" qsCatId="simple" csTypeId="urn:microsoft.com/office/officeart/2005/8/colors/colorful4" csCatId="colorful" phldr="1"/>
      <dgm:spPr/>
    </dgm:pt>
    <dgm:pt modelId="{1C967343-8EB9-4364-BA1B-716F5138C398}">
      <dgm:prSet phldrT="[Texte]"/>
      <dgm:spPr/>
      <dgm:t>
        <a:bodyPr/>
        <a:lstStyle/>
        <a:p>
          <a:r>
            <a:rPr lang="fr-FR" dirty="0">
              <a:latin typeface="+mj-lt"/>
            </a:rPr>
            <a:t>Phase de recherche</a:t>
          </a:r>
        </a:p>
      </dgm:t>
    </dgm:pt>
    <dgm:pt modelId="{3D4F47D5-94F9-4083-844E-E7FE10F1BDDA}" type="parTrans" cxnId="{46C32D7D-2B60-4E9E-B6D6-A5BC76166CE4}">
      <dgm:prSet/>
      <dgm:spPr/>
      <dgm:t>
        <a:bodyPr/>
        <a:lstStyle/>
        <a:p>
          <a:endParaRPr lang="fr-FR"/>
        </a:p>
      </dgm:t>
    </dgm:pt>
    <dgm:pt modelId="{D312D568-6976-48EC-924D-2375FDF6B69A}" type="sibTrans" cxnId="{46C32D7D-2B60-4E9E-B6D6-A5BC76166CE4}">
      <dgm:prSet/>
      <dgm:spPr/>
      <dgm:t>
        <a:bodyPr/>
        <a:lstStyle/>
        <a:p>
          <a:endParaRPr lang="fr-FR"/>
        </a:p>
      </dgm:t>
    </dgm:pt>
    <dgm:pt modelId="{62844BBC-AD40-433A-B7EB-08C1129A2D2D}">
      <dgm:prSet phldrT="[Texte]"/>
      <dgm:spPr/>
      <dgm:t>
        <a:bodyPr/>
        <a:lstStyle/>
        <a:p>
          <a:r>
            <a:rPr lang="fr-FR" dirty="0">
              <a:latin typeface="+mj-lt"/>
            </a:rPr>
            <a:t>Phase de réalisation</a:t>
          </a:r>
        </a:p>
      </dgm:t>
    </dgm:pt>
    <dgm:pt modelId="{B670935E-DB30-454F-9D73-B2D68FEBC7B8}" type="parTrans" cxnId="{9A0E63DE-E25B-4BDD-8763-DCBFCF6B72E5}">
      <dgm:prSet/>
      <dgm:spPr/>
      <dgm:t>
        <a:bodyPr/>
        <a:lstStyle/>
        <a:p>
          <a:endParaRPr lang="fr-FR"/>
        </a:p>
      </dgm:t>
    </dgm:pt>
    <dgm:pt modelId="{71375F27-334F-4BD3-BDC1-822232E3A5D4}" type="sibTrans" cxnId="{9A0E63DE-E25B-4BDD-8763-DCBFCF6B72E5}">
      <dgm:prSet/>
      <dgm:spPr/>
      <dgm:t>
        <a:bodyPr/>
        <a:lstStyle/>
        <a:p>
          <a:endParaRPr lang="fr-FR"/>
        </a:p>
      </dgm:t>
    </dgm:pt>
    <dgm:pt modelId="{D709509C-79D1-4977-B297-40F74D86DAE3}">
      <dgm:prSet phldrT="[Texte]"/>
      <dgm:spPr/>
      <dgm:t>
        <a:bodyPr/>
        <a:lstStyle/>
        <a:p>
          <a:r>
            <a:rPr lang="fr-FR" dirty="0">
              <a:latin typeface="+mj-lt"/>
            </a:rPr>
            <a:t>Phase de suivi</a:t>
          </a:r>
        </a:p>
      </dgm:t>
    </dgm:pt>
    <dgm:pt modelId="{C2845372-7B4E-4627-B7D6-4D229BE08BDF}" type="parTrans" cxnId="{67A1B9B0-3887-41CA-8967-EC4624F4B121}">
      <dgm:prSet/>
      <dgm:spPr/>
      <dgm:t>
        <a:bodyPr/>
        <a:lstStyle/>
        <a:p>
          <a:endParaRPr lang="fr-FR"/>
        </a:p>
      </dgm:t>
    </dgm:pt>
    <dgm:pt modelId="{2E19374A-DD46-4862-BF76-2D554692819C}" type="sibTrans" cxnId="{67A1B9B0-3887-41CA-8967-EC4624F4B121}">
      <dgm:prSet/>
      <dgm:spPr/>
      <dgm:t>
        <a:bodyPr/>
        <a:lstStyle/>
        <a:p>
          <a:endParaRPr lang="fr-FR"/>
        </a:p>
      </dgm:t>
    </dgm:pt>
    <dgm:pt modelId="{1D0DC570-11A3-4695-9874-DCE788D6E324}" type="pres">
      <dgm:prSet presAssocID="{49B4C031-657A-4F10-9E5C-A1AC589F7541}" presName="compositeShape" presStyleCnt="0">
        <dgm:presLayoutVars>
          <dgm:chMax val="7"/>
          <dgm:dir/>
          <dgm:resizeHandles val="exact"/>
        </dgm:presLayoutVars>
      </dgm:prSet>
      <dgm:spPr/>
    </dgm:pt>
    <dgm:pt modelId="{99CF3154-BFE9-45E0-9B62-6A46691B012A}" type="pres">
      <dgm:prSet presAssocID="{49B4C031-657A-4F10-9E5C-A1AC589F7541}" presName="wedge1" presStyleLbl="node1" presStyleIdx="0" presStyleCnt="3"/>
      <dgm:spPr/>
      <dgm:t>
        <a:bodyPr/>
        <a:lstStyle/>
        <a:p>
          <a:endParaRPr lang="fr-FR"/>
        </a:p>
      </dgm:t>
    </dgm:pt>
    <dgm:pt modelId="{6F52431C-0DF5-4AB9-B6AD-D13973FCD451}" type="pres">
      <dgm:prSet presAssocID="{49B4C031-657A-4F10-9E5C-A1AC589F7541}" presName="dummy1a" presStyleCnt="0"/>
      <dgm:spPr/>
    </dgm:pt>
    <dgm:pt modelId="{531BBC31-9219-44C2-8A9A-459C73F6D3D0}" type="pres">
      <dgm:prSet presAssocID="{49B4C031-657A-4F10-9E5C-A1AC589F7541}" presName="dummy1b" presStyleCnt="0"/>
      <dgm:spPr/>
    </dgm:pt>
    <dgm:pt modelId="{3C9DE534-BEB0-4161-9496-F41171175EE3}" type="pres">
      <dgm:prSet presAssocID="{49B4C031-657A-4F10-9E5C-A1AC589F754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C25A56-21CB-4E4A-A23C-8041D828DC9F}" type="pres">
      <dgm:prSet presAssocID="{49B4C031-657A-4F10-9E5C-A1AC589F7541}" presName="wedge2" presStyleLbl="node1" presStyleIdx="1" presStyleCnt="3"/>
      <dgm:spPr/>
      <dgm:t>
        <a:bodyPr/>
        <a:lstStyle/>
        <a:p>
          <a:endParaRPr lang="fr-FR"/>
        </a:p>
      </dgm:t>
    </dgm:pt>
    <dgm:pt modelId="{ED0C231A-DED4-4194-AE4B-D746B5DBBF63}" type="pres">
      <dgm:prSet presAssocID="{49B4C031-657A-4F10-9E5C-A1AC589F7541}" presName="dummy2a" presStyleCnt="0"/>
      <dgm:spPr/>
    </dgm:pt>
    <dgm:pt modelId="{CA7FA31A-3859-4893-958F-5CAB567EAFF4}" type="pres">
      <dgm:prSet presAssocID="{49B4C031-657A-4F10-9E5C-A1AC589F7541}" presName="dummy2b" presStyleCnt="0"/>
      <dgm:spPr/>
    </dgm:pt>
    <dgm:pt modelId="{09E38B5A-219A-4A7C-A6BF-10A3AD5F9BAB}" type="pres">
      <dgm:prSet presAssocID="{49B4C031-657A-4F10-9E5C-A1AC589F754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8D3748E-E4FC-475B-90B3-7F8CC2842CB0}" type="pres">
      <dgm:prSet presAssocID="{49B4C031-657A-4F10-9E5C-A1AC589F7541}" presName="wedge3" presStyleLbl="node1" presStyleIdx="2" presStyleCnt="3"/>
      <dgm:spPr/>
      <dgm:t>
        <a:bodyPr/>
        <a:lstStyle/>
        <a:p>
          <a:endParaRPr lang="fr-FR"/>
        </a:p>
      </dgm:t>
    </dgm:pt>
    <dgm:pt modelId="{8876199E-0270-4472-960C-E2CC49A47165}" type="pres">
      <dgm:prSet presAssocID="{49B4C031-657A-4F10-9E5C-A1AC589F7541}" presName="dummy3a" presStyleCnt="0"/>
      <dgm:spPr/>
    </dgm:pt>
    <dgm:pt modelId="{3B50DCE8-978B-4F12-B532-42D253E51E58}" type="pres">
      <dgm:prSet presAssocID="{49B4C031-657A-4F10-9E5C-A1AC589F7541}" presName="dummy3b" presStyleCnt="0"/>
      <dgm:spPr/>
    </dgm:pt>
    <dgm:pt modelId="{56CE7DE2-6398-4F8E-9D2B-9AD6EBADC5F1}" type="pres">
      <dgm:prSet presAssocID="{49B4C031-657A-4F10-9E5C-A1AC589F754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6A8AE84-73CC-48EB-8951-CCF5582DD6E1}" type="pres">
      <dgm:prSet presAssocID="{D312D568-6976-48EC-924D-2375FDF6B69A}" presName="arrowWedge1" presStyleLbl="fgSibTrans2D1" presStyleIdx="0" presStyleCnt="3"/>
      <dgm:spPr/>
    </dgm:pt>
    <dgm:pt modelId="{C31875E8-551E-4278-9828-CFF6F50E3B07}" type="pres">
      <dgm:prSet presAssocID="{71375F27-334F-4BD3-BDC1-822232E3A5D4}" presName="arrowWedge2" presStyleLbl="fgSibTrans2D1" presStyleIdx="1" presStyleCnt="3"/>
      <dgm:spPr/>
    </dgm:pt>
    <dgm:pt modelId="{5451946E-A622-4BD5-8A98-0650771FAF12}" type="pres">
      <dgm:prSet presAssocID="{2E19374A-DD46-4862-BF76-2D554692819C}" presName="arrowWedge3" presStyleLbl="fgSibTrans2D1" presStyleIdx="2" presStyleCnt="3"/>
      <dgm:spPr/>
    </dgm:pt>
  </dgm:ptLst>
  <dgm:cxnLst>
    <dgm:cxn modelId="{5E2DBC2D-8D91-4D3B-94C9-2104C8360017}" type="presOf" srcId="{1C967343-8EB9-4364-BA1B-716F5138C398}" destId="{3C9DE534-BEB0-4161-9496-F41171175EE3}" srcOrd="1" destOrd="0" presId="urn:microsoft.com/office/officeart/2005/8/layout/cycle8"/>
    <dgm:cxn modelId="{9A0E63DE-E25B-4BDD-8763-DCBFCF6B72E5}" srcId="{49B4C031-657A-4F10-9E5C-A1AC589F7541}" destId="{62844BBC-AD40-433A-B7EB-08C1129A2D2D}" srcOrd="1" destOrd="0" parTransId="{B670935E-DB30-454F-9D73-B2D68FEBC7B8}" sibTransId="{71375F27-334F-4BD3-BDC1-822232E3A5D4}"/>
    <dgm:cxn modelId="{67A1B9B0-3887-41CA-8967-EC4624F4B121}" srcId="{49B4C031-657A-4F10-9E5C-A1AC589F7541}" destId="{D709509C-79D1-4977-B297-40F74D86DAE3}" srcOrd="2" destOrd="0" parTransId="{C2845372-7B4E-4627-B7D6-4D229BE08BDF}" sibTransId="{2E19374A-DD46-4862-BF76-2D554692819C}"/>
    <dgm:cxn modelId="{A916DBA7-6981-4C76-B498-ED20A8AADEC2}" type="presOf" srcId="{62844BBC-AD40-433A-B7EB-08C1129A2D2D}" destId="{09E38B5A-219A-4A7C-A6BF-10A3AD5F9BAB}" srcOrd="1" destOrd="0" presId="urn:microsoft.com/office/officeart/2005/8/layout/cycle8"/>
    <dgm:cxn modelId="{E294B73F-D519-47CC-9B8E-EB59AB46E336}" type="presOf" srcId="{62844BBC-AD40-433A-B7EB-08C1129A2D2D}" destId="{1DC25A56-21CB-4E4A-A23C-8041D828DC9F}" srcOrd="0" destOrd="0" presId="urn:microsoft.com/office/officeart/2005/8/layout/cycle8"/>
    <dgm:cxn modelId="{894A09CB-81D8-4DBE-99BE-23340C73FB1D}" type="presOf" srcId="{D709509C-79D1-4977-B297-40F74D86DAE3}" destId="{56CE7DE2-6398-4F8E-9D2B-9AD6EBADC5F1}" srcOrd="1" destOrd="0" presId="urn:microsoft.com/office/officeart/2005/8/layout/cycle8"/>
    <dgm:cxn modelId="{1DD3AFCC-E608-4B06-A408-61B3A9C15A0F}" type="presOf" srcId="{D709509C-79D1-4977-B297-40F74D86DAE3}" destId="{48D3748E-E4FC-475B-90B3-7F8CC2842CB0}" srcOrd="0" destOrd="0" presId="urn:microsoft.com/office/officeart/2005/8/layout/cycle8"/>
    <dgm:cxn modelId="{B4F108B9-F4DE-4B7B-9ED8-67AD74154C68}" type="presOf" srcId="{1C967343-8EB9-4364-BA1B-716F5138C398}" destId="{99CF3154-BFE9-45E0-9B62-6A46691B012A}" srcOrd="0" destOrd="0" presId="urn:microsoft.com/office/officeart/2005/8/layout/cycle8"/>
    <dgm:cxn modelId="{46C32D7D-2B60-4E9E-B6D6-A5BC76166CE4}" srcId="{49B4C031-657A-4F10-9E5C-A1AC589F7541}" destId="{1C967343-8EB9-4364-BA1B-716F5138C398}" srcOrd="0" destOrd="0" parTransId="{3D4F47D5-94F9-4083-844E-E7FE10F1BDDA}" sibTransId="{D312D568-6976-48EC-924D-2375FDF6B69A}"/>
    <dgm:cxn modelId="{97C84C00-CEBA-4B80-8798-2E05582CF20C}" type="presOf" srcId="{49B4C031-657A-4F10-9E5C-A1AC589F7541}" destId="{1D0DC570-11A3-4695-9874-DCE788D6E324}" srcOrd="0" destOrd="0" presId="urn:microsoft.com/office/officeart/2005/8/layout/cycle8"/>
    <dgm:cxn modelId="{1D8374F5-39AD-42A2-A4B6-3AD23E44EB1E}" type="presParOf" srcId="{1D0DC570-11A3-4695-9874-DCE788D6E324}" destId="{99CF3154-BFE9-45E0-9B62-6A46691B012A}" srcOrd="0" destOrd="0" presId="urn:microsoft.com/office/officeart/2005/8/layout/cycle8"/>
    <dgm:cxn modelId="{F0A3E128-7972-4B07-8EF9-9A01FD17C357}" type="presParOf" srcId="{1D0DC570-11A3-4695-9874-DCE788D6E324}" destId="{6F52431C-0DF5-4AB9-B6AD-D13973FCD451}" srcOrd="1" destOrd="0" presId="urn:microsoft.com/office/officeart/2005/8/layout/cycle8"/>
    <dgm:cxn modelId="{CD040791-25FB-4EB7-819D-015A3373AA0C}" type="presParOf" srcId="{1D0DC570-11A3-4695-9874-DCE788D6E324}" destId="{531BBC31-9219-44C2-8A9A-459C73F6D3D0}" srcOrd="2" destOrd="0" presId="urn:microsoft.com/office/officeart/2005/8/layout/cycle8"/>
    <dgm:cxn modelId="{F03219B8-43D8-4BF6-B15B-89C9157FE5AA}" type="presParOf" srcId="{1D0DC570-11A3-4695-9874-DCE788D6E324}" destId="{3C9DE534-BEB0-4161-9496-F41171175EE3}" srcOrd="3" destOrd="0" presId="urn:microsoft.com/office/officeart/2005/8/layout/cycle8"/>
    <dgm:cxn modelId="{9785D544-C470-41A1-904B-6C73611336BE}" type="presParOf" srcId="{1D0DC570-11A3-4695-9874-DCE788D6E324}" destId="{1DC25A56-21CB-4E4A-A23C-8041D828DC9F}" srcOrd="4" destOrd="0" presId="urn:microsoft.com/office/officeart/2005/8/layout/cycle8"/>
    <dgm:cxn modelId="{13088555-F40E-42A6-B549-6207E0A7FFBD}" type="presParOf" srcId="{1D0DC570-11A3-4695-9874-DCE788D6E324}" destId="{ED0C231A-DED4-4194-AE4B-D746B5DBBF63}" srcOrd="5" destOrd="0" presId="urn:microsoft.com/office/officeart/2005/8/layout/cycle8"/>
    <dgm:cxn modelId="{452FD18D-1F7D-4ED5-BE2A-7D93EBACE748}" type="presParOf" srcId="{1D0DC570-11A3-4695-9874-DCE788D6E324}" destId="{CA7FA31A-3859-4893-958F-5CAB567EAFF4}" srcOrd="6" destOrd="0" presId="urn:microsoft.com/office/officeart/2005/8/layout/cycle8"/>
    <dgm:cxn modelId="{6A7A6781-54F6-4875-AA6F-99F675A53AEA}" type="presParOf" srcId="{1D0DC570-11A3-4695-9874-DCE788D6E324}" destId="{09E38B5A-219A-4A7C-A6BF-10A3AD5F9BAB}" srcOrd="7" destOrd="0" presId="urn:microsoft.com/office/officeart/2005/8/layout/cycle8"/>
    <dgm:cxn modelId="{9391C1BE-3779-485C-AF40-CF15DBE69919}" type="presParOf" srcId="{1D0DC570-11A3-4695-9874-DCE788D6E324}" destId="{48D3748E-E4FC-475B-90B3-7F8CC2842CB0}" srcOrd="8" destOrd="0" presId="urn:microsoft.com/office/officeart/2005/8/layout/cycle8"/>
    <dgm:cxn modelId="{B727A43D-025B-4010-B94B-2B0646EEB7B7}" type="presParOf" srcId="{1D0DC570-11A3-4695-9874-DCE788D6E324}" destId="{8876199E-0270-4472-960C-E2CC49A47165}" srcOrd="9" destOrd="0" presId="urn:microsoft.com/office/officeart/2005/8/layout/cycle8"/>
    <dgm:cxn modelId="{1C85897A-AA46-4693-BC45-86BCE72B10A2}" type="presParOf" srcId="{1D0DC570-11A3-4695-9874-DCE788D6E324}" destId="{3B50DCE8-978B-4F12-B532-42D253E51E58}" srcOrd="10" destOrd="0" presId="urn:microsoft.com/office/officeart/2005/8/layout/cycle8"/>
    <dgm:cxn modelId="{B9DDD775-9C64-4A52-9A5C-8C43B1C66BE0}" type="presParOf" srcId="{1D0DC570-11A3-4695-9874-DCE788D6E324}" destId="{56CE7DE2-6398-4F8E-9D2B-9AD6EBADC5F1}" srcOrd="11" destOrd="0" presId="urn:microsoft.com/office/officeart/2005/8/layout/cycle8"/>
    <dgm:cxn modelId="{3F840FA2-1DA2-480F-85ED-04A7C647A832}" type="presParOf" srcId="{1D0DC570-11A3-4695-9874-DCE788D6E324}" destId="{A6A8AE84-73CC-48EB-8951-CCF5582DD6E1}" srcOrd="12" destOrd="0" presId="urn:microsoft.com/office/officeart/2005/8/layout/cycle8"/>
    <dgm:cxn modelId="{9E90F2FD-5F55-489C-A9B3-5ECD5ABFFFED}" type="presParOf" srcId="{1D0DC570-11A3-4695-9874-DCE788D6E324}" destId="{C31875E8-551E-4278-9828-CFF6F50E3B07}" srcOrd="13" destOrd="0" presId="urn:microsoft.com/office/officeart/2005/8/layout/cycle8"/>
    <dgm:cxn modelId="{CE47C924-18E4-4BF9-8CAA-3C7D35DF1EC9}" type="presParOf" srcId="{1D0DC570-11A3-4695-9874-DCE788D6E324}" destId="{5451946E-A622-4BD5-8A98-0650771FAF12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FCA892-3A15-46DF-90DF-5D6840BC06C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0A36702-3E70-4541-89F3-0B6DC42C9872}">
      <dgm:prSet phldrT="[Texte]" custT="1"/>
      <dgm:spPr>
        <a:noFill/>
      </dgm:spPr>
      <dgm:t>
        <a:bodyPr/>
        <a:lstStyle/>
        <a:p>
          <a:r>
            <a:rPr lang="fr-FR" sz="2400" b="1" dirty="0">
              <a:solidFill>
                <a:schemeClr val="tx1"/>
              </a:solidFill>
              <a:latin typeface="+mj-lt"/>
            </a:rPr>
            <a:t>Communication fil rouge image </a:t>
          </a:r>
          <a:endParaRPr lang="fr-FR" sz="2000" dirty="0">
            <a:solidFill>
              <a:schemeClr val="tx1"/>
            </a:solidFill>
            <a:latin typeface="+mj-lt"/>
          </a:endParaRPr>
        </a:p>
      </dgm:t>
    </dgm:pt>
    <dgm:pt modelId="{5AD2E0A8-66E3-4662-BCF1-CB255F1C84EB}" type="parTrans" cxnId="{C7E5C657-8BF0-44D2-8E66-360EC9D91315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44C2BC4E-DC93-4A19-BD90-060F9855A5D2}" type="sibTrans" cxnId="{C7E5C657-8BF0-44D2-8E66-360EC9D91315}">
      <dgm:prSet/>
      <dgm:spPr>
        <a:ln>
          <a:solidFill>
            <a:srgbClr val="A7C525"/>
          </a:solidFill>
        </a:ln>
      </dgm:spPr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061F22B9-1607-4ADA-8A0A-C9628DD21CE1}">
      <dgm:prSet phldrT="[Texte]" custT="1"/>
      <dgm:spPr>
        <a:noFill/>
      </dgm:spPr>
      <dgm:t>
        <a:bodyPr/>
        <a:lstStyle/>
        <a:p>
          <a:r>
            <a:rPr lang="fr-FR" sz="2400" b="1" dirty="0">
              <a:solidFill>
                <a:schemeClr val="tx1"/>
              </a:solidFill>
              <a:latin typeface="+mj-lt"/>
            </a:rPr>
            <a:t>Communication call to action</a:t>
          </a:r>
          <a:endParaRPr lang="fr-FR" sz="2000" dirty="0">
            <a:solidFill>
              <a:schemeClr val="tx1"/>
            </a:solidFill>
            <a:latin typeface="+mj-lt"/>
          </a:endParaRPr>
        </a:p>
      </dgm:t>
    </dgm:pt>
    <dgm:pt modelId="{F022EBCA-940F-4DC6-B412-E3C52ABBD9F5}" type="parTrans" cxnId="{9C862F40-8535-450C-BAD9-36E97F579CD4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32619A5C-81B9-4B4D-8C5C-C46BB462542F}" type="sibTrans" cxnId="{9C862F40-8535-450C-BAD9-36E97F579CD4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4091761B-104A-4F2D-835A-219756D6DFBA}" type="pres">
      <dgm:prSet presAssocID="{BDFCA892-3A15-46DF-90DF-5D6840BC06C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A93DDCEA-5F82-49BC-9DFE-3214ECBD2D36}" type="pres">
      <dgm:prSet presAssocID="{BDFCA892-3A15-46DF-90DF-5D6840BC06C7}" presName="Name1" presStyleCnt="0"/>
      <dgm:spPr/>
    </dgm:pt>
    <dgm:pt modelId="{18A7EB83-03CA-483F-B8AD-0F691E8BA899}" type="pres">
      <dgm:prSet presAssocID="{BDFCA892-3A15-46DF-90DF-5D6840BC06C7}" presName="cycle" presStyleCnt="0"/>
      <dgm:spPr/>
    </dgm:pt>
    <dgm:pt modelId="{42A6664C-F8E8-4810-A57F-19743984D6CD}" type="pres">
      <dgm:prSet presAssocID="{BDFCA892-3A15-46DF-90DF-5D6840BC06C7}" presName="srcNode" presStyleLbl="node1" presStyleIdx="0" presStyleCnt="2"/>
      <dgm:spPr/>
    </dgm:pt>
    <dgm:pt modelId="{BEFD0FD6-8CBE-4D7B-8C5F-94EBD34E07C7}" type="pres">
      <dgm:prSet presAssocID="{BDFCA892-3A15-46DF-90DF-5D6840BC06C7}" presName="conn" presStyleLbl="parChTrans1D2" presStyleIdx="0" presStyleCnt="1"/>
      <dgm:spPr/>
      <dgm:t>
        <a:bodyPr/>
        <a:lstStyle/>
        <a:p>
          <a:endParaRPr lang="fr-FR"/>
        </a:p>
      </dgm:t>
    </dgm:pt>
    <dgm:pt modelId="{10CF7E59-21A3-48DB-B919-447011AAFACD}" type="pres">
      <dgm:prSet presAssocID="{BDFCA892-3A15-46DF-90DF-5D6840BC06C7}" presName="extraNode" presStyleLbl="node1" presStyleIdx="0" presStyleCnt="2"/>
      <dgm:spPr/>
    </dgm:pt>
    <dgm:pt modelId="{E0FAFCD7-1532-4DCC-8471-4C5CD206656A}" type="pres">
      <dgm:prSet presAssocID="{BDFCA892-3A15-46DF-90DF-5D6840BC06C7}" presName="dstNode" presStyleLbl="node1" presStyleIdx="0" presStyleCnt="2"/>
      <dgm:spPr/>
    </dgm:pt>
    <dgm:pt modelId="{0D9DB386-EF70-4339-8012-F679C38B34DD}" type="pres">
      <dgm:prSet presAssocID="{A0A36702-3E70-4541-89F3-0B6DC42C9872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F1AD83-719B-4405-94D7-7652DF3E46EB}" type="pres">
      <dgm:prSet presAssocID="{A0A36702-3E70-4541-89F3-0B6DC42C9872}" presName="accent_1" presStyleCnt="0"/>
      <dgm:spPr/>
    </dgm:pt>
    <dgm:pt modelId="{9B7A08D3-0AC8-4AE8-A234-37F814FE058B}" type="pres">
      <dgm:prSet presAssocID="{A0A36702-3E70-4541-89F3-0B6DC42C9872}" presName="accentRepeatNode" presStyleLbl="solidFgAcc1" presStyleIdx="0" presStyleCnt="2"/>
      <dgm:spPr>
        <a:solidFill>
          <a:srgbClr val="A7C525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EB6CCA63-DBCC-4902-B50E-0FD35F37AA0C}" type="pres">
      <dgm:prSet presAssocID="{061F22B9-1607-4ADA-8A0A-C9628DD21CE1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872884A-95FF-40DD-8864-E18E7684C62E}" type="pres">
      <dgm:prSet presAssocID="{061F22B9-1607-4ADA-8A0A-C9628DD21CE1}" presName="accent_2" presStyleCnt="0"/>
      <dgm:spPr/>
    </dgm:pt>
    <dgm:pt modelId="{711BD609-2C8D-49BB-A4C6-79FBA4CF74C0}" type="pres">
      <dgm:prSet presAssocID="{061F22B9-1607-4ADA-8A0A-C9628DD21CE1}" presName="accentRepeatNode" presStyleLbl="solidFgAcc1" presStyleIdx="1" presStyleCnt="2"/>
      <dgm:spPr>
        <a:solidFill>
          <a:srgbClr val="A7C525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</dgm:ptLst>
  <dgm:cxnLst>
    <dgm:cxn modelId="{E448A714-0CF2-4B67-9AAC-4E602F896CFA}" type="presOf" srcId="{44C2BC4E-DC93-4A19-BD90-060F9855A5D2}" destId="{BEFD0FD6-8CBE-4D7B-8C5F-94EBD34E07C7}" srcOrd="0" destOrd="0" presId="urn:microsoft.com/office/officeart/2008/layout/VerticalCurvedList"/>
    <dgm:cxn modelId="{9C862F40-8535-450C-BAD9-36E97F579CD4}" srcId="{BDFCA892-3A15-46DF-90DF-5D6840BC06C7}" destId="{061F22B9-1607-4ADA-8A0A-C9628DD21CE1}" srcOrd="1" destOrd="0" parTransId="{F022EBCA-940F-4DC6-B412-E3C52ABBD9F5}" sibTransId="{32619A5C-81B9-4B4D-8C5C-C46BB462542F}"/>
    <dgm:cxn modelId="{79862532-207C-444D-935F-38847DFEFD1B}" type="presOf" srcId="{061F22B9-1607-4ADA-8A0A-C9628DD21CE1}" destId="{EB6CCA63-DBCC-4902-B50E-0FD35F37AA0C}" srcOrd="0" destOrd="0" presId="urn:microsoft.com/office/officeart/2008/layout/VerticalCurvedList"/>
    <dgm:cxn modelId="{CEE28CFE-BF62-4550-8A4E-BD1199E28D32}" type="presOf" srcId="{A0A36702-3E70-4541-89F3-0B6DC42C9872}" destId="{0D9DB386-EF70-4339-8012-F679C38B34DD}" srcOrd="0" destOrd="0" presId="urn:microsoft.com/office/officeart/2008/layout/VerticalCurvedList"/>
    <dgm:cxn modelId="{C7E5C657-8BF0-44D2-8E66-360EC9D91315}" srcId="{BDFCA892-3A15-46DF-90DF-5D6840BC06C7}" destId="{A0A36702-3E70-4541-89F3-0B6DC42C9872}" srcOrd="0" destOrd="0" parTransId="{5AD2E0A8-66E3-4662-BCF1-CB255F1C84EB}" sibTransId="{44C2BC4E-DC93-4A19-BD90-060F9855A5D2}"/>
    <dgm:cxn modelId="{BD368039-E060-4C6C-A1E8-1C17F74F4A55}" type="presOf" srcId="{BDFCA892-3A15-46DF-90DF-5D6840BC06C7}" destId="{4091761B-104A-4F2D-835A-219756D6DFBA}" srcOrd="0" destOrd="0" presId="urn:microsoft.com/office/officeart/2008/layout/VerticalCurvedList"/>
    <dgm:cxn modelId="{1E417ACB-C8A1-4B70-B9DE-B28815739714}" type="presParOf" srcId="{4091761B-104A-4F2D-835A-219756D6DFBA}" destId="{A93DDCEA-5F82-49BC-9DFE-3214ECBD2D36}" srcOrd="0" destOrd="0" presId="urn:microsoft.com/office/officeart/2008/layout/VerticalCurvedList"/>
    <dgm:cxn modelId="{256BDA09-E9CA-4DA8-98A1-6659289A3801}" type="presParOf" srcId="{A93DDCEA-5F82-49BC-9DFE-3214ECBD2D36}" destId="{18A7EB83-03CA-483F-B8AD-0F691E8BA899}" srcOrd="0" destOrd="0" presId="urn:microsoft.com/office/officeart/2008/layout/VerticalCurvedList"/>
    <dgm:cxn modelId="{F8721430-C010-4537-8EC1-C3BC1B472E86}" type="presParOf" srcId="{18A7EB83-03CA-483F-B8AD-0F691E8BA899}" destId="{42A6664C-F8E8-4810-A57F-19743984D6CD}" srcOrd="0" destOrd="0" presId="urn:microsoft.com/office/officeart/2008/layout/VerticalCurvedList"/>
    <dgm:cxn modelId="{67755761-7356-49FB-BD43-81F0FA46166F}" type="presParOf" srcId="{18A7EB83-03CA-483F-B8AD-0F691E8BA899}" destId="{BEFD0FD6-8CBE-4D7B-8C5F-94EBD34E07C7}" srcOrd="1" destOrd="0" presId="urn:microsoft.com/office/officeart/2008/layout/VerticalCurvedList"/>
    <dgm:cxn modelId="{37A73CA9-27AC-4531-B797-5EE1C361C5C8}" type="presParOf" srcId="{18A7EB83-03CA-483F-B8AD-0F691E8BA899}" destId="{10CF7E59-21A3-48DB-B919-447011AAFACD}" srcOrd="2" destOrd="0" presId="urn:microsoft.com/office/officeart/2008/layout/VerticalCurvedList"/>
    <dgm:cxn modelId="{91EC9019-53E5-4852-8FC8-83BB2CBDAD67}" type="presParOf" srcId="{18A7EB83-03CA-483F-B8AD-0F691E8BA899}" destId="{E0FAFCD7-1532-4DCC-8471-4C5CD206656A}" srcOrd="3" destOrd="0" presId="urn:microsoft.com/office/officeart/2008/layout/VerticalCurvedList"/>
    <dgm:cxn modelId="{ED229858-82FF-499F-AC2D-5A20FA0325D5}" type="presParOf" srcId="{A93DDCEA-5F82-49BC-9DFE-3214ECBD2D36}" destId="{0D9DB386-EF70-4339-8012-F679C38B34DD}" srcOrd="1" destOrd="0" presId="urn:microsoft.com/office/officeart/2008/layout/VerticalCurvedList"/>
    <dgm:cxn modelId="{5384E40B-F94A-4684-83AB-F7B067C666F4}" type="presParOf" srcId="{A93DDCEA-5F82-49BC-9DFE-3214ECBD2D36}" destId="{5AF1AD83-719B-4405-94D7-7652DF3E46EB}" srcOrd="2" destOrd="0" presId="urn:microsoft.com/office/officeart/2008/layout/VerticalCurvedList"/>
    <dgm:cxn modelId="{E3A51E79-8197-4A0C-ADF0-8AA72A32E434}" type="presParOf" srcId="{5AF1AD83-719B-4405-94D7-7652DF3E46EB}" destId="{9B7A08D3-0AC8-4AE8-A234-37F814FE058B}" srcOrd="0" destOrd="0" presId="urn:microsoft.com/office/officeart/2008/layout/VerticalCurvedList"/>
    <dgm:cxn modelId="{50B2184E-83CF-495E-9266-94613AA2093A}" type="presParOf" srcId="{A93DDCEA-5F82-49BC-9DFE-3214ECBD2D36}" destId="{EB6CCA63-DBCC-4902-B50E-0FD35F37AA0C}" srcOrd="3" destOrd="0" presId="urn:microsoft.com/office/officeart/2008/layout/VerticalCurvedList"/>
    <dgm:cxn modelId="{30CB0198-F496-454C-9829-C64AF7013C9C}" type="presParOf" srcId="{A93DDCEA-5F82-49BC-9DFE-3214ECBD2D36}" destId="{8872884A-95FF-40DD-8864-E18E7684C62E}" srcOrd="4" destOrd="0" presId="urn:microsoft.com/office/officeart/2008/layout/VerticalCurvedList"/>
    <dgm:cxn modelId="{7C6C389A-B8A6-433A-84C0-BD8EEB3E155B}" type="presParOf" srcId="{8872884A-95FF-40DD-8864-E18E7684C62E}" destId="{711BD609-2C8D-49BB-A4C6-79FBA4CF74C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FCA892-3A15-46DF-90DF-5D6840BC06C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0A36702-3E70-4541-89F3-0B6DC42C9872}">
      <dgm:prSet phldrT="[Texte]" custT="1"/>
      <dgm:spPr>
        <a:noFill/>
      </dgm:spPr>
      <dgm:t>
        <a:bodyPr/>
        <a:lstStyle/>
        <a:p>
          <a:r>
            <a:rPr lang="fr-FR" sz="2400" b="1" dirty="0">
              <a:solidFill>
                <a:schemeClr val="tx1"/>
              </a:solidFill>
              <a:latin typeface="+mj-lt"/>
            </a:rPr>
            <a:t>Intégration éditoriale</a:t>
          </a:r>
          <a:endParaRPr lang="fr-FR" sz="2000" dirty="0">
            <a:solidFill>
              <a:schemeClr val="tx1"/>
            </a:solidFill>
            <a:latin typeface="+mj-lt"/>
          </a:endParaRPr>
        </a:p>
      </dgm:t>
    </dgm:pt>
    <dgm:pt modelId="{5AD2E0A8-66E3-4662-BCF1-CB255F1C84EB}" type="parTrans" cxnId="{C7E5C657-8BF0-44D2-8E66-360EC9D91315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44C2BC4E-DC93-4A19-BD90-060F9855A5D2}" type="sibTrans" cxnId="{C7E5C657-8BF0-44D2-8E66-360EC9D91315}">
      <dgm:prSet/>
      <dgm:spPr>
        <a:ln>
          <a:solidFill>
            <a:srgbClr val="A7C525"/>
          </a:solidFill>
        </a:ln>
      </dgm:spPr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061F22B9-1607-4ADA-8A0A-C9628DD21CE1}">
      <dgm:prSet phldrT="[Texte]" custT="1"/>
      <dgm:spPr>
        <a:noFill/>
      </dgm:spPr>
      <dgm:t>
        <a:bodyPr/>
        <a:lstStyle/>
        <a:p>
          <a:r>
            <a:rPr lang="fr-FR" sz="2400" b="1" dirty="0">
              <a:solidFill>
                <a:schemeClr val="tx1"/>
              </a:solidFill>
              <a:latin typeface="+mj-lt"/>
            </a:rPr>
            <a:t>Dispositif évènementiel</a:t>
          </a:r>
          <a:endParaRPr lang="fr-FR" sz="2000" dirty="0">
            <a:solidFill>
              <a:schemeClr val="tx1"/>
            </a:solidFill>
            <a:latin typeface="+mj-lt"/>
          </a:endParaRPr>
        </a:p>
      </dgm:t>
    </dgm:pt>
    <dgm:pt modelId="{F022EBCA-940F-4DC6-B412-E3C52ABBD9F5}" type="parTrans" cxnId="{9C862F40-8535-450C-BAD9-36E97F579CD4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32619A5C-81B9-4B4D-8C5C-C46BB462542F}" type="sibTrans" cxnId="{9C862F40-8535-450C-BAD9-36E97F579CD4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7F0E0127-CE11-4B50-9C18-F742BE415263}">
      <dgm:prSet phldrT="[Texte]" custT="1"/>
      <dgm:spPr>
        <a:noFill/>
      </dgm:spPr>
      <dgm:t>
        <a:bodyPr/>
        <a:lstStyle/>
        <a:p>
          <a:r>
            <a:rPr lang="fr-FR" sz="2400" b="1" dirty="0">
              <a:solidFill>
                <a:schemeClr val="tx1"/>
              </a:solidFill>
              <a:latin typeface="+mj-lt"/>
            </a:rPr>
            <a:t>Display </a:t>
          </a:r>
          <a:r>
            <a:rPr lang="fr-FR" sz="2400" b="1" dirty="0" err="1">
              <a:solidFill>
                <a:schemeClr val="tx1"/>
              </a:solidFill>
              <a:latin typeface="+mj-lt"/>
            </a:rPr>
            <a:t>Branding</a:t>
          </a:r>
          <a:endParaRPr lang="fr-FR" sz="2000" dirty="0">
            <a:solidFill>
              <a:schemeClr val="tx1"/>
            </a:solidFill>
            <a:latin typeface="+mj-lt"/>
          </a:endParaRPr>
        </a:p>
      </dgm:t>
    </dgm:pt>
    <dgm:pt modelId="{7A1BC926-A306-4436-8DA4-B668DB0F1996}" type="parTrans" cxnId="{F78D46C5-5929-49D1-9A50-ECB7BD6F0B80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C4C4AAC2-DABE-4E71-B091-B47A5F483D01}" type="sibTrans" cxnId="{F78D46C5-5929-49D1-9A50-ECB7BD6F0B80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CB8F6E1A-2974-4AFD-973A-4229DF599D59}">
      <dgm:prSet phldrT="[Texte]" custT="1"/>
      <dgm:spPr>
        <a:noFill/>
      </dgm:spPr>
      <dgm:t>
        <a:bodyPr/>
        <a:lstStyle/>
        <a:p>
          <a:r>
            <a:rPr lang="fr-FR" sz="2400" b="1" dirty="0">
              <a:solidFill>
                <a:schemeClr val="tx1"/>
              </a:solidFill>
              <a:latin typeface="+mj-lt"/>
            </a:rPr>
            <a:t>Emailing </a:t>
          </a:r>
          <a:endParaRPr lang="fr-FR" sz="2800" dirty="0">
            <a:solidFill>
              <a:schemeClr val="tx1"/>
            </a:solidFill>
            <a:latin typeface="+mj-lt"/>
          </a:endParaRPr>
        </a:p>
      </dgm:t>
    </dgm:pt>
    <dgm:pt modelId="{1083D902-D21B-4674-98A9-C52000E1C630}" type="parTrans" cxnId="{A1975F94-1891-4CAE-B239-13E7F7A6941C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C562756F-003D-4FBC-AA3E-7BEA78E4BA60}" type="sibTrans" cxnId="{A1975F94-1891-4CAE-B239-13E7F7A6941C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4091761B-104A-4F2D-835A-219756D6DFBA}" type="pres">
      <dgm:prSet presAssocID="{BDFCA892-3A15-46DF-90DF-5D6840BC06C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A93DDCEA-5F82-49BC-9DFE-3214ECBD2D36}" type="pres">
      <dgm:prSet presAssocID="{BDFCA892-3A15-46DF-90DF-5D6840BC06C7}" presName="Name1" presStyleCnt="0"/>
      <dgm:spPr/>
    </dgm:pt>
    <dgm:pt modelId="{18A7EB83-03CA-483F-B8AD-0F691E8BA899}" type="pres">
      <dgm:prSet presAssocID="{BDFCA892-3A15-46DF-90DF-5D6840BC06C7}" presName="cycle" presStyleCnt="0"/>
      <dgm:spPr/>
    </dgm:pt>
    <dgm:pt modelId="{42A6664C-F8E8-4810-A57F-19743984D6CD}" type="pres">
      <dgm:prSet presAssocID="{BDFCA892-3A15-46DF-90DF-5D6840BC06C7}" presName="srcNode" presStyleLbl="node1" presStyleIdx="0" presStyleCnt="4"/>
      <dgm:spPr/>
    </dgm:pt>
    <dgm:pt modelId="{BEFD0FD6-8CBE-4D7B-8C5F-94EBD34E07C7}" type="pres">
      <dgm:prSet presAssocID="{BDFCA892-3A15-46DF-90DF-5D6840BC06C7}" presName="conn" presStyleLbl="parChTrans1D2" presStyleIdx="0" presStyleCnt="1"/>
      <dgm:spPr/>
      <dgm:t>
        <a:bodyPr/>
        <a:lstStyle/>
        <a:p>
          <a:endParaRPr lang="fr-FR"/>
        </a:p>
      </dgm:t>
    </dgm:pt>
    <dgm:pt modelId="{10CF7E59-21A3-48DB-B919-447011AAFACD}" type="pres">
      <dgm:prSet presAssocID="{BDFCA892-3A15-46DF-90DF-5D6840BC06C7}" presName="extraNode" presStyleLbl="node1" presStyleIdx="0" presStyleCnt="4"/>
      <dgm:spPr/>
    </dgm:pt>
    <dgm:pt modelId="{E0FAFCD7-1532-4DCC-8471-4C5CD206656A}" type="pres">
      <dgm:prSet presAssocID="{BDFCA892-3A15-46DF-90DF-5D6840BC06C7}" presName="dstNode" presStyleLbl="node1" presStyleIdx="0" presStyleCnt="4"/>
      <dgm:spPr/>
    </dgm:pt>
    <dgm:pt modelId="{0D9DB386-EF70-4339-8012-F679C38B34DD}" type="pres">
      <dgm:prSet presAssocID="{A0A36702-3E70-4541-89F3-0B6DC42C9872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F1AD83-719B-4405-94D7-7652DF3E46EB}" type="pres">
      <dgm:prSet presAssocID="{A0A36702-3E70-4541-89F3-0B6DC42C9872}" presName="accent_1" presStyleCnt="0"/>
      <dgm:spPr/>
    </dgm:pt>
    <dgm:pt modelId="{9B7A08D3-0AC8-4AE8-A234-37F814FE058B}" type="pres">
      <dgm:prSet presAssocID="{A0A36702-3E70-4541-89F3-0B6DC42C9872}" presName="accentRepeatNode" presStyleLbl="solidFgAcc1" presStyleIdx="0" presStyleCnt="4"/>
      <dgm:spPr>
        <a:solidFill>
          <a:srgbClr val="A7C525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EB6CCA63-DBCC-4902-B50E-0FD35F37AA0C}" type="pres">
      <dgm:prSet presAssocID="{061F22B9-1607-4ADA-8A0A-C9628DD21CE1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872884A-95FF-40DD-8864-E18E7684C62E}" type="pres">
      <dgm:prSet presAssocID="{061F22B9-1607-4ADA-8A0A-C9628DD21CE1}" presName="accent_2" presStyleCnt="0"/>
      <dgm:spPr/>
    </dgm:pt>
    <dgm:pt modelId="{711BD609-2C8D-49BB-A4C6-79FBA4CF74C0}" type="pres">
      <dgm:prSet presAssocID="{061F22B9-1607-4ADA-8A0A-C9628DD21CE1}" presName="accentRepeatNode" presStyleLbl="solidFgAcc1" presStyleIdx="1" presStyleCnt="4"/>
      <dgm:spPr>
        <a:solidFill>
          <a:srgbClr val="A7C525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0AF01496-3A39-4E15-B751-CDFC5A618FB7}" type="pres">
      <dgm:prSet presAssocID="{7F0E0127-CE11-4B50-9C18-F742BE415263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151F719-C2A0-4C16-914A-167164D5FA1A}" type="pres">
      <dgm:prSet presAssocID="{7F0E0127-CE11-4B50-9C18-F742BE415263}" presName="accent_3" presStyleCnt="0"/>
      <dgm:spPr/>
    </dgm:pt>
    <dgm:pt modelId="{86550CDD-2A7C-490A-A800-15F19D20ECE0}" type="pres">
      <dgm:prSet presAssocID="{7F0E0127-CE11-4B50-9C18-F742BE415263}" presName="accentRepeatNode" presStyleLbl="solidFgAcc1" presStyleIdx="2" presStyleCnt="4"/>
      <dgm:spPr>
        <a:solidFill>
          <a:srgbClr val="A7C525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16CF559A-3962-4FDC-A98D-AD591C5AE81F}" type="pres">
      <dgm:prSet presAssocID="{CB8F6E1A-2974-4AFD-973A-4229DF599D59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22A11A4-0D92-4FED-95A7-01072D7F6FC7}" type="pres">
      <dgm:prSet presAssocID="{CB8F6E1A-2974-4AFD-973A-4229DF599D59}" presName="accent_4" presStyleCnt="0"/>
      <dgm:spPr/>
    </dgm:pt>
    <dgm:pt modelId="{6DC12322-F5E1-4462-AE46-D472AB1C2739}" type="pres">
      <dgm:prSet presAssocID="{CB8F6E1A-2974-4AFD-973A-4229DF599D59}" presName="accentRepeatNode" presStyleLbl="solidFgAcc1" presStyleIdx="3" presStyleCnt="4"/>
      <dgm:spPr>
        <a:solidFill>
          <a:srgbClr val="A7C525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</dgm:ptLst>
  <dgm:cxnLst>
    <dgm:cxn modelId="{5B2E453A-6E1C-4131-B26E-B6E168E56779}" type="presOf" srcId="{7F0E0127-CE11-4B50-9C18-F742BE415263}" destId="{0AF01496-3A39-4E15-B751-CDFC5A618FB7}" srcOrd="0" destOrd="0" presId="urn:microsoft.com/office/officeart/2008/layout/VerticalCurvedList"/>
    <dgm:cxn modelId="{79862532-207C-444D-935F-38847DFEFD1B}" type="presOf" srcId="{061F22B9-1607-4ADA-8A0A-C9628DD21CE1}" destId="{EB6CCA63-DBCC-4902-B50E-0FD35F37AA0C}" srcOrd="0" destOrd="0" presId="urn:microsoft.com/office/officeart/2008/layout/VerticalCurvedList"/>
    <dgm:cxn modelId="{BD368039-E060-4C6C-A1E8-1C17F74F4A55}" type="presOf" srcId="{BDFCA892-3A15-46DF-90DF-5D6840BC06C7}" destId="{4091761B-104A-4F2D-835A-219756D6DFBA}" srcOrd="0" destOrd="0" presId="urn:microsoft.com/office/officeart/2008/layout/VerticalCurvedList"/>
    <dgm:cxn modelId="{9C862F40-8535-450C-BAD9-36E97F579CD4}" srcId="{BDFCA892-3A15-46DF-90DF-5D6840BC06C7}" destId="{061F22B9-1607-4ADA-8A0A-C9628DD21CE1}" srcOrd="1" destOrd="0" parTransId="{F022EBCA-940F-4DC6-B412-E3C52ABBD9F5}" sibTransId="{32619A5C-81B9-4B4D-8C5C-C46BB462542F}"/>
    <dgm:cxn modelId="{148D8E0C-7232-4E15-AF79-8B553788FA44}" type="presOf" srcId="{CB8F6E1A-2974-4AFD-973A-4229DF599D59}" destId="{16CF559A-3962-4FDC-A98D-AD591C5AE81F}" srcOrd="0" destOrd="0" presId="urn:microsoft.com/office/officeart/2008/layout/VerticalCurvedList"/>
    <dgm:cxn modelId="{C7E5C657-8BF0-44D2-8E66-360EC9D91315}" srcId="{BDFCA892-3A15-46DF-90DF-5D6840BC06C7}" destId="{A0A36702-3E70-4541-89F3-0B6DC42C9872}" srcOrd="0" destOrd="0" parTransId="{5AD2E0A8-66E3-4662-BCF1-CB255F1C84EB}" sibTransId="{44C2BC4E-DC93-4A19-BD90-060F9855A5D2}"/>
    <dgm:cxn modelId="{F78D46C5-5929-49D1-9A50-ECB7BD6F0B80}" srcId="{BDFCA892-3A15-46DF-90DF-5D6840BC06C7}" destId="{7F0E0127-CE11-4B50-9C18-F742BE415263}" srcOrd="2" destOrd="0" parTransId="{7A1BC926-A306-4436-8DA4-B668DB0F1996}" sibTransId="{C4C4AAC2-DABE-4E71-B091-B47A5F483D01}"/>
    <dgm:cxn modelId="{A1975F94-1891-4CAE-B239-13E7F7A6941C}" srcId="{BDFCA892-3A15-46DF-90DF-5D6840BC06C7}" destId="{CB8F6E1A-2974-4AFD-973A-4229DF599D59}" srcOrd="3" destOrd="0" parTransId="{1083D902-D21B-4674-98A9-C52000E1C630}" sibTransId="{C562756F-003D-4FBC-AA3E-7BEA78E4BA60}"/>
    <dgm:cxn modelId="{CEE28CFE-BF62-4550-8A4E-BD1199E28D32}" type="presOf" srcId="{A0A36702-3E70-4541-89F3-0B6DC42C9872}" destId="{0D9DB386-EF70-4339-8012-F679C38B34DD}" srcOrd="0" destOrd="0" presId="urn:microsoft.com/office/officeart/2008/layout/VerticalCurvedList"/>
    <dgm:cxn modelId="{E448A714-0CF2-4B67-9AAC-4E602F896CFA}" type="presOf" srcId="{44C2BC4E-DC93-4A19-BD90-060F9855A5D2}" destId="{BEFD0FD6-8CBE-4D7B-8C5F-94EBD34E07C7}" srcOrd="0" destOrd="0" presId="urn:microsoft.com/office/officeart/2008/layout/VerticalCurvedList"/>
    <dgm:cxn modelId="{1E417ACB-C8A1-4B70-B9DE-B28815739714}" type="presParOf" srcId="{4091761B-104A-4F2D-835A-219756D6DFBA}" destId="{A93DDCEA-5F82-49BC-9DFE-3214ECBD2D36}" srcOrd="0" destOrd="0" presId="urn:microsoft.com/office/officeart/2008/layout/VerticalCurvedList"/>
    <dgm:cxn modelId="{256BDA09-E9CA-4DA8-98A1-6659289A3801}" type="presParOf" srcId="{A93DDCEA-5F82-49BC-9DFE-3214ECBD2D36}" destId="{18A7EB83-03CA-483F-B8AD-0F691E8BA899}" srcOrd="0" destOrd="0" presId="urn:microsoft.com/office/officeart/2008/layout/VerticalCurvedList"/>
    <dgm:cxn modelId="{F8721430-C010-4537-8EC1-C3BC1B472E86}" type="presParOf" srcId="{18A7EB83-03CA-483F-B8AD-0F691E8BA899}" destId="{42A6664C-F8E8-4810-A57F-19743984D6CD}" srcOrd="0" destOrd="0" presId="urn:microsoft.com/office/officeart/2008/layout/VerticalCurvedList"/>
    <dgm:cxn modelId="{67755761-7356-49FB-BD43-81F0FA46166F}" type="presParOf" srcId="{18A7EB83-03CA-483F-B8AD-0F691E8BA899}" destId="{BEFD0FD6-8CBE-4D7B-8C5F-94EBD34E07C7}" srcOrd="1" destOrd="0" presId="urn:microsoft.com/office/officeart/2008/layout/VerticalCurvedList"/>
    <dgm:cxn modelId="{37A73CA9-27AC-4531-B797-5EE1C361C5C8}" type="presParOf" srcId="{18A7EB83-03CA-483F-B8AD-0F691E8BA899}" destId="{10CF7E59-21A3-48DB-B919-447011AAFACD}" srcOrd="2" destOrd="0" presId="urn:microsoft.com/office/officeart/2008/layout/VerticalCurvedList"/>
    <dgm:cxn modelId="{91EC9019-53E5-4852-8FC8-83BB2CBDAD67}" type="presParOf" srcId="{18A7EB83-03CA-483F-B8AD-0F691E8BA899}" destId="{E0FAFCD7-1532-4DCC-8471-4C5CD206656A}" srcOrd="3" destOrd="0" presId="urn:microsoft.com/office/officeart/2008/layout/VerticalCurvedList"/>
    <dgm:cxn modelId="{ED229858-82FF-499F-AC2D-5A20FA0325D5}" type="presParOf" srcId="{A93DDCEA-5F82-49BC-9DFE-3214ECBD2D36}" destId="{0D9DB386-EF70-4339-8012-F679C38B34DD}" srcOrd="1" destOrd="0" presId="urn:microsoft.com/office/officeart/2008/layout/VerticalCurvedList"/>
    <dgm:cxn modelId="{5384E40B-F94A-4684-83AB-F7B067C666F4}" type="presParOf" srcId="{A93DDCEA-5F82-49BC-9DFE-3214ECBD2D36}" destId="{5AF1AD83-719B-4405-94D7-7652DF3E46EB}" srcOrd="2" destOrd="0" presId="urn:microsoft.com/office/officeart/2008/layout/VerticalCurvedList"/>
    <dgm:cxn modelId="{E3A51E79-8197-4A0C-ADF0-8AA72A32E434}" type="presParOf" srcId="{5AF1AD83-719B-4405-94D7-7652DF3E46EB}" destId="{9B7A08D3-0AC8-4AE8-A234-37F814FE058B}" srcOrd="0" destOrd="0" presId="urn:microsoft.com/office/officeart/2008/layout/VerticalCurvedList"/>
    <dgm:cxn modelId="{50B2184E-83CF-495E-9266-94613AA2093A}" type="presParOf" srcId="{A93DDCEA-5F82-49BC-9DFE-3214ECBD2D36}" destId="{EB6CCA63-DBCC-4902-B50E-0FD35F37AA0C}" srcOrd="3" destOrd="0" presId="urn:microsoft.com/office/officeart/2008/layout/VerticalCurvedList"/>
    <dgm:cxn modelId="{30CB0198-F496-454C-9829-C64AF7013C9C}" type="presParOf" srcId="{A93DDCEA-5F82-49BC-9DFE-3214ECBD2D36}" destId="{8872884A-95FF-40DD-8864-E18E7684C62E}" srcOrd="4" destOrd="0" presId="urn:microsoft.com/office/officeart/2008/layout/VerticalCurvedList"/>
    <dgm:cxn modelId="{7C6C389A-B8A6-433A-84C0-BD8EEB3E155B}" type="presParOf" srcId="{8872884A-95FF-40DD-8864-E18E7684C62E}" destId="{711BD609-2C8D-49BB-A4C6-79FBA4CF74C0}" srcOrd="0" destOrd="0" presId="urn:microsoft.com/office/officeart/2008/layout/VerticalCurvedList"/>
    <dgm:cxn modelId="{AF61629F-4E9F-4C26-8237-39467ACCDA54}" type="presParOf" srcId="{A93DDCEA-5F82-49BC-9DFE-3214ECBD2D36}" destId="{0AF01496-3A39-4E15-B751-CDFC5A618FB7}" srcOrd="5" destOrd="0" presId="urn:microsoft.com/office/officeart/2008/layout/VerticalCurvedList"/>
    <dgm:cxn modelId="{CA47F3A1-8A09-4A48-85A7-29BAF1E1CC09}" type="presParOf" srcId="{A93DDCEA-5F82-49BC-9DFE-3214ECBD2D36}" destId="{3151F719-C2A0-4C16-914A-167164D5FA1A}" srcOrd="6" destOrd="0" presId="urn:microsoft.com/office/officeart/2008/layout/VerticalCurvedList"/>
    <dgm:cxn modelId="{47ADFE71-CA13-433E-9656-3C8E5A8D6BAC}" type="presParOf" srcId="{3151F719-C2A0-4C16-914A-167164D5FA1A}" destId="{86550CDD-2A7C-490A-A800-15F19D20ECE0}" srcOrd="0" destOrd="0" presId="urn:microsoft.com/office/officeart/2008/layout/VerticalCurvedList"/>
    <dgm:cxn modelId="{72562710-1CE8-4664-AB34-EF1A9A3E2954}" type="presParOf" srcId="{A93DDCEA-5F82-49BC-9DFE-3214ECBD2D36}" destId="{16CF559A-3962-4FDC-A98D-AD591C5AE81F}" srcOrd="7" destOrd="0" presId="urn:microsoft.com/office/officeart/2008/layout/VerticalCurvedList"/>
    <dgm:cxn modelId="{5866B6ED-FA42-4B55-9850-9FA4C555A276}" type="presParOf" srcId="{A93DDCEA-5F82-49BC-9DFE-3214ECBD2D36}" destId="{522A11A4-0D92-4FED-95A7-01072D7F6FC7}" srcOrd="8" destOrd="0" presId="urn:microsoft.com/office/officeart/2008/layout/VerticalCurvedList"/>
    <dgm:cxn modelId="{8B68389D-A95E-46C8-B980-55965A6A5027}" type="presParOf" srcId="{522A11A4-0D92-4FED-95A7-01072D7F6FC7}" destId="{6DC12322-F5E1-4462-AE46-D472AB1C273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DFCA892-3A15-46DF-90DF-5D6840BC06C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0A36702-3E70-4541-89F3-0B6DC42C9872}">
      <dgm:prSet phldrT="[Texte]" custT="1"/>
      <dgm:spPr>
        <a:noFill/>
      </dgm:spPr>
      <dgm:t>
        <a:bodyPr/>
        <a:lstStyle/>
        <a:p>
          <a:r>
            <a:rPr lang="fr-FR" sz="2400" b="1" dirty="0">
              <a:solidFill>
                <a:schemeClr val="tx1"/>
              </a:solidFill>
              <a:latin typeface="+mj-lt"/>
            </a:rPr>
            <a:t>Communiqués de presse</a:t>
          </a:r>
          <a:endParaRPr lang="fr-FR" sz="2000" dirty="0">
            <a:solidFill>
              <a:schemeClr val="tx1"/>
            </a:solidFill>
            <a:latin typeface="+mj-lt"/>
          </a:endParaRPr>
        </a:p>
      </dgm:t>
    </dgm:pt>
    <dgm:pt modelId="{5AD2E0A8-66E3-4662-BCF1-CB255F1C84EB}" type="parTrans" cxnId="{C7E5C657-8BF0-44D2-8E66-360EC9D91315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44C2BC4E-DC93-4A19-BD90-060F9855A5D2}" type="sibTrans" cxnId="{C7E5C657-8BF0-44D2-8E66-360EC9D91315}">
      <dgm:prSet/>
      <dgm:spPr>
        <a:ln>
          <a:solidFill>
            <a:srgbClr val="A7C525"/>
          </a:solidFill>
        </a:ln>
      </dgm:spPr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061F22B9-1607-4ADA-8A0A-C9628DD21CE1}">
      <dgm:prSet phldrT="[Texte]" custT="1"/>
      <dgm:spPr>
        <a:noFill/>
      </dgm:spPr>
      <dgm:t>
        <a:bodyPr/>
        <a:lstStyle/>
        <a:p>
          <a:r>
            <a:rPr lang="fr-FR" sz="2400" b="1" dirty="0">
              <a:solidFill>
                <a:schemeClr val="tx1"/>
              </a:solidFill>
              <a:latin typeface="+mj-lt"/>
            </a:rPr>
            <a:t>Annonce Presse</a:t>
          </a:r>
          <a:endParaRPr lang="fr-FR" sz="2000" dirty="0">
            <a:solidFill>
              <a:schemeClr val="tx1"/>
            </a:solidFill>
            <a:latin typeface="+mj-lt"/>
          </a:endParaRPr>
        </a:p>
      </dgm:t>
    </dgm:pt>
    <dgm:pt modelId="{F022EBCA-940F-4DC6-B412-E3C52ABBD9F5}" type="parTrans" cxnId="{9C862F40-8535-450C-BAD9-36E97F579CD4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32619A5C-81B9-4B4D-8C5C-C46BB462542F}" type="sibTrans" cxnId="{9C862F40-8535-450C-BAD9-36E97F579CD4}">
      <dgm:prSet/>
      <dgm:spPr/>
      <dgm:t>
        <a:bodyPr/>
        <a:lstStyle/>
        <a:p>
          <a:endParaRPr lang="fr-FR" sz="1600">
            <a:solidFill>
              <a:schemeClr val="tx1"/>
            </a:solidFill>
            <a:latin typeface="+mj-lt"/>
          </a:endParaRPr>
        </a:p>
      </dgm:t>
    </dgm:pt>
    <dgm:pt modelId="{4091761B-104A-4F2D-835A-219756D6DFBA}" type="pres">
      <dgm:prSet presAssocID="{BDFCA892-3A15-46DF-90DF-5D6840BC06C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A93DDCEA-5F82-49BC-9DFE-3214ECBD2D36}" type="pres">
      <dgm:prSet presAssocID="{BDFCA892-3A15-46DF-90DF-5D6840BC06C7}" presName="Name1" presStyleCnt="0"/>
      <dgm:spPr/>
    </dgm:pt>
    <dgm:pt modelId="{18A7EB83-03CA-483F-B8AD-0F691E8BA899}" type="pres">
      <dgm:prSet presAssocID="{BDFCA892-3A15-46DF-90DF-5D6840BC06C7}" presName="cycle" presStyleCnt="0"/>
      <dgm:spPr/>
    </dgm:pt>
    <dgm:pt modelId="{42A6664C-F8E8-4810-A57F-19743984D6CD}" type="pres">
      <dgm:prSet presAssocID="{BDFCA892-3A15-46DF-90DF-5D6840BC06C7}" presName="srcNode" presStyleLbl="node1" presStyleIdx="0" presStyleCnt="2"/>
      <dgm:spPr/>
    </dgm:pt>
    <dgm:pt modelId="{BEFD0FD6-8CBE-4D7B-8C5F-94EBD34E07C7}" type="pres">
      <dgm:prSet presAssocID="{BDFCA892-3A15-46DF-90DF-5D6840BC06C7}" presName="conn" presStyleLbl="parChTrans1D2" presStyleIdx="0" presStyleCnt="1"/>
      <dgm:spPr/>
      <dgm:t>
        <a:bodyPr/>
        <a:lstStyle/>
        <a:p>
          <a:endParaRPr lang="fr-FR"/>
        </a:p>
      </dgm:t>
    </dgm:pt>
    <dgm:pt modelId="{10CF7E59-21A3-48DB-B919-447011AAFACD}" type="pres">
      <dgm:prSet presAssocID="{BDFCA892-3A15-46DF-90DF-5D6840BC06C7}" presName="extraNode" presStyleLbl="node1" presStyleIdx="0" presStyleCnt="2"/>
      <dgm:spPr/>
    </dgm:pt>
    <dgm:pt modelId="{E0FAFCD7-1532-4DCC-8471-4C5CD206656A}" type="pres">
      <dgm:prSet presAssocID="{BDFCA892-3A15-46DF-90DF-5D6840BC06C7}" presName="dstNode" presStyleLbl="node1" presStyleIdx="0" presStyleCnt="2"/>
      <dgm:spPr/>
    </dgm:pt>
    <dgm:pt modelId="{0D9DB386-EF70-4339-8012-F679C38B34DD}" type="pres">
      <dgm:prSet presAssocID="{A0A36702-3E70-4541-89F3-0B6DC42C9872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F1AD83-719B-4405-94D7-7652DF3E46EB}" type="pres">
      <dgm:prSet presAssocID="{A0A36702-3E70-4541-89F3-0B6DC42C9872}" presName="accent_1" presStyleCnt="0"/>
      <dgm:spPr/>
    </dgm:pt>
    <dgm:pt modelId="{9B7A08D3-0AC8-4AE8-A234-37F814FE058B}" type="pres">
      <dgm:prSet presAssocID="{A0A36702-3E70-4541-89F3-0B6DC42C9872}" presName="accentRepeatNode" presStyleLbl="solidFgAcc1" presStyleIdx="0" presStyleCnt="2"/>
      <dgm:spPr>
        <a:solidFill>
          <a:srgbClr val="A7C525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EB6CCA63-DBCC-4902-B50E-0FD35F37AA0C}" type="pres">
      <dgm:prSet presAssocID="{061F22B9-1607-4ADA-8A0A-C9628DD21CE1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872884A-95FF-40DD-8864-E18E7684C62E}" type="pres">
      <dgm:prSet presAssocID="{061F22B9-1607-4ADA-8A0A-C9628DD21CE1}" presName="accent_2" presStyleCnt="0"/>
      <dgm:spPr/>
    </dgm:pt>
    <dgm:pt modelId="{711BD609-2C8D-49BB-A4C6-79FBA4CF74C0}" type="pres">
      <dgm:prSet presAssocID="{061F22B9-1607-4ADA-8A0A-C9628DD21CE1}" presName="accentRepeatNode" presStyleLbl="solidFgAcc1" presStyleIdx="1" presStyleCnt="2"/>
      <dgm:spPr>
        <a:solidFill>
          <a:srgbClr val="A7C525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</dgm:ptLst>
  <dgm:cxnLst>
    <dgm:cxn modelId="{E448A714-0CF2-4B67-9AAC-4E602F896CFA}" type="presOf" srcId="{44C2BC4E-DC93-4A19-BD90-060F9855A5D2}" destId="{BEFD0FD6-8CBE-4D7B-8C5F-94EBD34E07C7}" srcOrd="0" destOrd="0" presId="urn:microsoft.com/office/officeart/2008/layout/VerticalCurvedList"/>
    <dgm:cxn modelId="{9C862F40-8535-450C-BAD9-36E97F579CD4}" srcId="{BDFCA892-3A15-46DF-90DF-5D6840BC06C7}" destId="{061F22B9-1607-4ADA-8A0A-C9628DD21CE1}" srcOrd="1" destOrd="0" parTransId="{F022EBCA-940F-4DC6-B412-E3C52ABBD9F5}" sibTransId="{32619A5C-81B9-4B4D-8C5C-C46BB462542F}"/>
    <dgm:cxn modelId="{79862532-207C-444D-935F-38847DFEFD1B}" type="presOf" srcId="{061F22B9-1607-4ADA-8A0A-C9628DD21CE1}" destId="{EB6CCA63-DBCC-4902-B50E-0FD35F37AA0C}" srcOrd="0" destOrd="0" presId="urn:microsoft.com/office/officeart/2008/layout/VerticalCurvedList"/>
    <dgm:cxn modelId="{CEE28CFE-BF62-4550-8A4E-BD1199E28D32}" type="presOf" srcId="{A0A36702-3E70-4541-89F3-0B6DC42C9872}" destId="{0D9DB386-EF70-4339-8012-F679C38B34DD}" srcOrd="0" destOrd="0" presId="urn:microsoft.com/office/officeart/2008/layout/VerticalCurvedList"/>
    <dgm:cxn modelId="{C7E5C657-8BF0-44D2-8E66-360EC9D91315}" srcId="{BDFCA892-3A15-46DF-90DF-5D6840BC06C7}" destId="{A0A36702-3E70-4541-89F3-0B6DC42C9872}" srcOrd="0" destOrd="0" parTransId="{5AD2E0A8-66E3-4662-BCF1-CB255F1C84EB}" sibTransId="{44C2BC4E-DC93-4A19-BD90-060F9855A5D2}"/>
    <dgm:cxn modelId="{BD368039-E060-4C6C-A1E8-1C17F74F4A55}" type="presOf" srcId="{BDFCA892-3A15-46DF-90DF-5D6840BC06C7}" destId="{4091761B-104A-4F2D-835A-219756D6DFBA}" srcOrd="0" destOrd="0" presId="urn:microsoft.com/office/officeart/2008/layout/VerticalCurvedList"/>
    <dgm:cxn modelId="{1E417ACB-C8A1-4B70-B9DE-B28815739714}" type="presParOf" srcId="{4091761B-104A-4F2D-835A-219756D6DFBA}" destId="{A93DDCEA-5F82-49BC-9DFE-3214ECBD2D36}" srcOrd="0" destOrd="0" presId="urn:microsoft.com/office/officeart/2008/layout/VerticalCurvedList"/>
    <dgm:cxn modelId="{256BDA09-E9CA-4DA8-98A1-6659289A3801}" type="presParOf" srcId="{A93DDCEA-5F82-49BC-9DFE-3214ECBD2D36}" destId="{18A7EB83-03CA-483F-B8AD-0F691E8BA899}" srcOrd="0" destOrd="0" presId="urn:microsoft.com/office/officeart/2008/layout/VerticalCurvedList"/>
    <dgm:cxn modelId="{F8721430-C010-4537-8EC1-C3BC1B472E86}" type="presParOf" srcId="{18A7EB83-03CA-483F-B8AD-0F691E8BA899}" destId="{42A6664C-F8E8-4810-A57F-19743984D6CD}" srcOrd="0" destOrd="0" presId="urn:microsoft.com/office/officeart/2008/layout/VerticalCurvedList"/>
    <dgm:cxn modelId="{67755761-7356-49FB-BD43-81F0FA46166F}" type="presParOf" srcId="{18A7EB83-03CA-483F-B8AD-0F691E8BA899}" destId="{BEFD0FD6-8CBE-4D7B-8C5F-94EBD34E07C7}" srcOrd="1" destOrd="0" presId="urn:microsoft.com/office/officeart/2008/layout/VerticalCurvedList"/>
    <dgm:cxn modelId="{37A73CA9-27AC-4531-B797-5EE1C361C5C8}" type="presParOf" srcId="{18A7EB83-03CA-483F-B8AD-0F691E8BA899}" destId="{10CF7E59-21A3-48DB-B919-447011AAFACD}" srcOrd="2" destOrd="0" presId="urn:microsoft.com/office/officeart/2008/layout/VerticalCurvedList"/>
    <dgm:cxn modelId="{91EC9019-53E5-4852-8FC8-83BB2CBDAD67}" type="presParOf" srcId="{18A7EB83-03CA-483F-B8AD-0F691E8BA899}" destId="{E0FAFCD7-1532-4DCC-8471-4C5CD206656A}" srcOrd="3" destOrd="0" presId="urn:microsoft.com/office/officeart/2008/layout/VerticalCurvedList"/>
    <dgm:cxn modelId="{ED229858-82FF-499F-AC2D-5A20FA0325D5}" type="presParOf" srcId="{A93DDCEA-5F82-49BC-9DFE-3214ECBD2D36}" destId="{0D9DB386-EF70-4339-8012-F679C38B34DD}" srcOrd="1" destOrd="0" presId="urn:microsoft.com/office/officeart/2008/layout/VerticalCurvedList"/>
    <dgm:cxn modelId="{5384E40B-F94A-4684-83AB-F7B067C666F4}" type="presParOf" srcId="{A93DDCEA-5F82-49BC-9DFE-3214ECBD2D36}" destId="{5AF1AD83-719B-4405-94D7-7652DF3E46EB}" srcOrd="2" destOrd="0" presId="urn:microsoft.com/office/officeart/2008/layout/VerticalCurvedList"/>
    <dgm:cxn modelId="{E3A51E79-8197-4A0C-ADF0-8AA72A32E434}" type="presParOf" srcId="{5AF1AD83-719B-4405-94D7-7652DF3E46EB}" destId="{9B7A08D3-0AC8-4AE8-A234-37F814FE058B}" srcOrd="0" destOrd="0" presId="urn:microsoft.com/office/officeart/2008/layout/VerticalCurvedList"/>
    <dgm:cxn modelId="{50B2184E-83CF-495E-9266-94613AA2093A}" type="presParOf" srcId="{A93DDCEA-5F82-49BC-9DFE-3214ECBD2D36}" destId="{EB6CCA63-DBCC-4902-B50E-0FD35F37AA0C}" srcOrd="3" destOrd="0" presId="urn:microsoft.com/office/officeart/2008/layout/VerticalCurvedList"/>
    <dgm:cxn modelId="{30CB0198-F496-454C-9829-C64AF7013C9C}" type="presParOf" srcId="{A93DDCEA-5F82-49BC-9DFE-3214ECBD2D36}" destId="{8872884A-95FF-40DD-8864-E18E7684C62E}" srcOrd="4" destOrd="0" presId="urn:microsoft.com/office/officeart/2008/layout/VerticalCurvedList"/>
    <dgm:cxn modelId="{7C6C389A-B8A6-433A-84C0-BD8EEB3E155B}" type="presParOf" srcId="{8872884A-95FF-40DD-8864-E18E7684C62E}" destId="{711BD609-2C8D-49BB-A4C6-79FBA4CF74C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CF3154-BFE9-45E0-9B62-6A46691B012A}">
      <dsp:nvSpPr>
        <dsp:cNvPr id="0" name=""/>
        <dsp:cNvSpPr/>
      </dsp:nvSpPr>
      <dsp:spPr>
        <a:xfrm>
          <a:off x="1481998" y="277367"/>
          <a:ext cx="3584447" cy="3584447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>
              <a:latin typeface="+mj-lt"/>
            </a:rPr>
            <a:t>Phase de recherche</a:t>
          </a:r>
        </a:p>
      </dsp:txBody>
      <dsp:txXfrm>
        <a:off x="3371087" y="1036929"/>
        <a:ext cx="1280159" cy="1066799"/>
      </dsp:txXfrm>
    </dsp:sp>
    <dsp:sp modelId="{1DC25A56-21CB-4E4A-A23C-8041D828DC9F}">
      <dsp:nvSpPr>
        <dsp:cNvPr id="0" name=""/>
        <dsp:cNvSpPr/>
      </dsp:nvSpPr>
      <dsp:spPr>
        <a:xfrm>
          <a:off x="1408176" y="405383"/>
          <a:ext cx="3584447" cy="3584447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>
              <a:latin typeface="+mj-lt"/>
            </a:rPr>
            <a:t>Phase de réalisation</a:t>
          </a:r>
        </a:p>
      </dsp:txBody>
      <dsp:txXfrm>
        <a:off x="2261616" y="2731007"/>
        <a:ext cx="1920239" cy="938783"/>
      </dsp:txXfrm>
    </dsp:sp>
    <dsp:sp modelId="{48D3748E-E4FC-475B-90B3-7F8CC2842CB0}">
      <dsp:nvSpPr>
        <dsp:cNvPr id="0" name=""/>
        <dsp:cNvSpPr/>
      </dsp:nvSpPr>
      <dsp:spPr>
        <a:xfrm>
          <a:off x="1334353" y="277367"/>
          <a:ext cx="3584447" cy="3584447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>
              <a:latin typeface="+mj-lt"/>
            </a:rPr>
            <a:t>Phase de suivi</a:t>
          </a:r>
        </a:p>
      </dsp:txBody>
      <dsp:txXfrm>
        <a:off x="1749552" y="1036929"/>
        <a:ext cx="1280159" cy="1066799"/>
      </dsp:txXfrm>
    </dsp:sp>
    <dsp:sp modelId="{A6A8AE84-73CC-48EB-8951-CCF5582DD6E1}">
      <dsp:nvSpPr>
        <dsp:cNvPr id="0" name=""/>
        <dsp:cNvSpPr/>
      </dsp:nvSpPr>
      <dsp:spPr>
        <a:xfrm>
          <a:off x="1260400" y="55473"/>
          <a:ext cx="4028235" cy="4028235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31875E8-551E-4278-9828-CFF6F50E3B07}">
      <dsp:nvSpPr>
        <dsp:cNvPr id="0" name=""/>
        <dsp:cNvSpPr/>
      </dsp:nvSpPr>
      <dsp:spPr>
        <a:xfrm>
          <a:off x="1186282" y="183262"/>
          <a:ext cx="4028235" cy="4028235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451946E-A622-4BD5-8A98-0650771FAF12}">
      <dsp:nvSpPr>
        <dsp:cNvPr id="0" name=""/>
        <dsp:cNvSpPr/>
      </dsp:nvSpPr>
      <dsp:spPr>
        <a:xfrm>
          <a:off x="1112163" y="55473"/>
          <a:ext cx="4028235" cy="4028235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CF3154-BFE9-45E0-9B62-6A46691B012A}">
      <dsp:nvSpPr>
        <dsp:cNvPr id="0" name=""/>
        <dsp:cNvSpPr/>
      </dsp:nvSpPr>
      <dsp:spPr>
        <a:xfrm>
          <a:off x="1481998" y="277367"/>
          <a:ext cx="3584447" cy="3584447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>
              <a:latin typeface="+mj-lt"/>
            </a:rPr>
            <a:t>Phase de recherche</a:t>
          </a:r>
        </a:p>
      </dsp:txBody>
      <dsp:txXfrm>
        <a:off x="3371087" y="1036929"/>
        <a:ext cx="1280159" cy="1066799"/>
      </dsp:txXfrm>
    </dsp:sp>
    <dsp:sp modelId="{1DC25A56-21CB-4E4A-A23C-8041D828DC9F}">
      <dsp:nvSpPr>
        <dsp:cNvPr id="0" name=""/>
        <dsp:cNvSpPr/>
      </dsp:nvSpPr>
      <dsp:spPr>
        <a:xfrm>
          <a:off x="1408176" y="405383"/>
          <a:ext cx="3584447" cy="3584447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>
              <a:latin typeface="+mj-lt"/>
            </a:rPr>
            <a:t>Phase de réalisation</a:t>
          </a:r>
        </a:p>
      </dsp:txBody>
      <dsp:txXfrm>
        <a:off x="2261616" y="2731007"/>
        <a:ext cx="1920239" cy="938783"/>
      </dsp:txXfrm>
    </dsp:sp>
    <dsp:sp modelId="{48D3748E-E4FC-475B-90B3-7F8CC2842CB0}">
      <dsp:nvSpPr>
        <dsp:cNvPr id="0" name=""/>
        <dsp:cNvSpPr/>
      </dsp:nvSpPr>
      <dsp:spPr>
        <a:xfrm>
          <a:off x="1334353" y="277367"/>
          <a:ext cx="3584447" cy="3584447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>
              <a:latin typeface="+mj-lt"/>
            </a:rPr>
            <a:t>Phase de suivi</a:t>
          </a:r>
        </a:p>
      </dsp:txBody>
      <dsp:txXfrm>
        <a:off x="1749552" y="1036929"/>
        <a:ext cx="1280159" cy="1066799"/>
      </dsp:txXfrm>
    </dsp:sp>
    <dsp:sp modelId="{A6A8AE84-73CC-48EB-8951-CCF5582DD6E1}">
      <dsp:nvSpPr>
        <dsp:cNvPr id="0" name=""/>
        <dsp:cNvSpPr/>
      </dsp:nvSpPr>
      <dsp:spPr>
        <a:xfrm>
          <a:off x="1260400" y="55473"/>
          <a:ext cx="4028235" cy="4028235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31875E8-551E-4278-9828-CFF6F50E3B07}">
      <dsp:nvSpPr>
        <dsp:cNvPr id="0" name=""/>
        <dsp:cNvSpPr/>
      </dsp:nvSpPr>
      <dsp:spPr>
        <a:xfrm>
          <a:off x="1186282" y="183262"/>
          <a:ext cx="4028235" cy="4028235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451946E-A622-4BD5-8A98-0650771FAF12}">
      <dsp:nvSpPr>
        <dsp:cNvPr id="0" name=""/>
        <dsp:cNvSpPr/>
      </dsp:nvSpPr>
      <dsp:spPr>
        <a:xfrm>
          <a:off x="1112163" y="55473"/>
          <a:ext cx="4028235" cy="4028235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0170" cy="4952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7684" y="0"/>
            <a:ext cx="2920170" cy="4952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F02169-10F4-400F-B021-C5F31A7A23BF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4269"/>
            <a:ext cx="2920170" cy="4952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7684" y="9374269"/>
            <a:ext cx="2920170" cy="4952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0BFFB8-A4D6-46F5-8367-047FFF9093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2383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0817" cy="4953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6596" y="1"/>
            <a:ext cx="2920817" cy="4953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635AD-7F7B-4A0A-827F-593128EA0223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5075"/>
            <a:ext cx="4440238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4505" y="4749842"/>
            <a:ext cx="5389930" cy="38863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374149"/>
            <a:ext cx="2920817" cy="49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6596" y="9374149"/>
            <a:ext cx="2920817" cy="49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9AE98-CAC9-4A61-BEE0-CA90B06FDE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7925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0877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1805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6245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21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9195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112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858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07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005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344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5597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A5C1A-ECD2-40E0-9A8D-E0326433E9DA}" type="datetimeFigureOut">
              <a:rPr lang="fr-FR" smtClean="0"/>
              <a:t>17/12/2019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Picture 8" descr="fond.jpg">
            <a:extLst>
              <a:ext uri="{FF2B5EF4-FFF2-40B4-BE49-F238E27FC236}">
                <a16:creationId xmlns="" xmlns:a16="http://schemas.microsoft.com/office/drawing/2014/main" id="{CF4F91E4-7D31-4671-ADB3-E8A29BC939E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01600" cy="960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Antoine Jubert\Documents\PRES LNB\logo LNB.jpg">
            <a:extLst>
              <a:ext uri="{FF2B5EF4-FFF2-40B4-BE49-F238E27FC236}">
                <a16:creationId xmlns="" xmlns:a16="http://schemas.microsoft.com/office/drawing/2014/main" id="{818C2C34-ECD1-40CC-BE6A-34A005CA79D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030" y="8707759"/>
            <a:ext cx="800100" cy="589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="" xmlns:a16="http://schemas.microsoft.com/office/drawing/2014/main" id="{4EE9C7D1-392E-450D-8E9B-B8C6F0EDD769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3782" y="8462344"/>
            <a:ext cx="1734322" cy="113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608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3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3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suie-glace activés par la pluie">
            <a:hlinkClick r:id="" action="ppaction://media"/>
            <a:extLst>
              <a:ext uri="{FF2B5EF4-FFF2-40B4-BE49-F238E27FC236}">
                <a16:creationId xmlns="" xmlns:a16="http://schemas.microsoft.com/office/drawing/2014/main" id="{39C72A16-0BD7-4776-BD19-18F65355A0F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5671" end="76164.0888"/>
                </p14:media>
              </p:ext>
            </p:extLst>
          </p:nvPr>
        </p:nvPicPr>
        <p:blipFill rotWithShape="1">
          <a:blip r:embed="rId4"/>
          <a:srcRect r="30246" b="7144"/>
          <a:stretch/>
        </p:blipFill>
        <p:spPr>
          <a:xfrm>
            <a:off x="-183694" y="2612"/>
            <a:ext cx="12985294" cy="972327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510550C3-7CFE-4FF5-9AF9-AE0C451F2600}"/>
              </a:ext>
            </a:extLst>
          </p:cNvPr>
          <p:cNvSpPr/>
          <p:nvPr/>
        </p:nvSpPr>
        <p:spPr>
          <a:xfrm>
            <a:off x="-164663" y="0"/>
            <a:ext cx="12966263" cy="9601200"/>
          </a:xfrm>
          <a:prstGeom prst="rect">
            <a:avLst/>
          </a:prstGeom>
          <a:solidFill>
            <a:srgbClr val="7F7F7F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D02B9A9-9D7B-4C5D-9DE1-F5338D585581}"/>
              </a:ext>
            </a:extLst>
          </p:cNvPr>
          <p:cNvSpPr/>
          <p:nvPr/>
        </p:nvSpPr>
        <p:spPr>
          <a:xfrm>
            <a:off x="0" y="3113903"/>
            <a:ext cx="12801600" cy="2751438"/>
          </a:xfrm>
          <a:prstGeom prst="rect">
            <a:avLst/>
          </a:prstGeom>
          <a:solidFill>
            <a:srgbClr val="D9D9D9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3360" b="1" dirty="0">
              <a:latin typeface="Gill Sans MT" panose="020B0502020104020203" pitchFamily="34" charset="0"/>
            </a:endParaRPr>
          </a:p>
        </p:txBody>
      </p:sp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505897" y="2565027"/>
            <a:ext cx="11521440" cy="5245950"/>
          </a:xfrm>
        </p:spPr>
        <p:txBody>
          <a:bodyPr>
            <a:noAutofit/>
          </a:bodyPr>
          <a:lstStyle/>
          <a:p>
            <a:r>
              <a:rPr lang="fr-FR" altLang="fr-FR" sz="5040" b="1" dirty="0">
                <a:ea typeface="Helvetica" panose="020B0604020202020204" pitchFamily="34" charset="0"/>
              </a:rPr>
              <a:t>Valeo Service</a:t>
            </a:r>
            <a:br>
              <a:rPr lang="fr-FR" altLang="fr-FR" sz="5040" b="1" dirty="0">
                <a:ea typeface="Helvetica" panose="020B0604020202020204" pitchFamily="34" charset="0"/>
              </a:rPr>
            </a:br>
            <a:r>
              <a:rPr lang="fr-FR" sz="5400" dirty="0">
                <a:cs typeface="Helvetica" panose="020B0604020202020204" pitchFamily="34" charset="0"/>
              </a:rPr>
              <a:t>Créer une marque incontournable sur le segment </a:t>
            </a:r>
            <a:r>
              <a:rPr lang="fr-FR" sz="5400" dirty="0" err="1">
                <a:cs typeface="Helvetica" panose="020B0604020202020204" pitchFamily="34" charset="0"/>
              </a:rPr>
              <a:t>aftermarket</a:t>
            </a:r>
            <a:r>
              <a:rPr lang="fr-FR" sz="5400" dirty="0">
                <a:cs typeface="Helvetica" panose="020B0604020202020204" pitchFamily="34" charset="0"/>
              </a:rPr>
              <a:t> des essuie-glaces</a:t>
            </a:r>
            <a:r>
              <a:rPr lang="fr-FR" sz="5400" b="1" dirty="0">
                <a:cs typeface="Helvetica" panose="020B0604020202020204" pitchFamily="34" charset="0"/>
              </a:rPr>
              <a:t/>
            </a:r>
            <a:br>
              <a:rPr lang="fr-FR" sz="5400" b="1" dirty="0">
                <a:cs typeface="Helvetica" panose="020B0604020202020204" pitchFamily="34" charset="0"/>
              </a:rPr>
            </a:br>
            <a:r>
              <a:rPr lang="fr-FR" altLang="fr-FR" sz="2240" dirty="0">
                <a:ea typeface="Helvetica" panose="020B0604020202020204" pitchFamily="34" charset="0"/>
              </a:rPr>
              <a:t/>
            </a:r>
            <a:br>
              <a:rPr lang="fr-FR" altLang="fr-FR" sz="2240" dirty="0">
                <a:ea typeface="Helvetica" panose="020B0604020202020204" pitchFamily="34" charset="0"/>
              </a:rPr>
            </a:br>
            <a:r>
              <a:rPr lang="fr-FR" altLang="fr-FR" sz="2240" dirty="0">
                <a:ea typeface="Helvetica" panose="020B0604020202020204" pitchFamily="34" charset="0"/>
              </a:rPr>
              <a:t/>
            </a:r>
            <a:br>
              <a:rPr lang="fr-FR" altLang="fr-FR" sz="2240" dirty="0">
                <a:ea typeface="Helvetica" panose="020B0604020202020204" pitchFamily="34" charset="0"/>
              </a:rPr>
            </a:br>
            <a:r>
              <a:rPr lang="fr-FR" altLang="fr-FR" sz="1890" dirty="0">
                <a:ea typeface="Helvetica" panose="020B0604020202020204" pitchFamily="34" charset="0"/>
              </a:rPr>
              <a:t/>
            </a:r>
            <a:br>
              <a:rPr lang="fr-FR" altLang="fr-FR" sz="1890" dirty="0">
                <a:ea typeface="Helvetica" panose="020B0604020202020204" pitchFamily="34" charset="0"/>
              </a:rPr>
            </a:br>
            <a:r>
              <a:rPr lang="fr-FR" altLang="fr-FR" sz="1890" dirty="0">
                <a:ea typeface="Helvetica" panose="020B0604020202020204" pitchFamily="34" charset="0"/>
              </a:rPr>
              <a:t/>
            </a:r>
            <a:br>
              <a:rPr lang="fr-FR" altLang="fr-FR" sz="1890" dirty="0">
                <a:ea typeface="Helvetica" panose="020B0604020202020204" pitchFamily="34" charset="0"/>
              </a:rPr>
            </a:br>
            <a:endParaRPr lang="fr-FR" altLang="fr-FR" sz="1890" dirty="0">
              <a:ea typeface="Helvetica" panose="020B0604020202020204" pitchFamily="34" charset="0"/>
            </a:endParaRPr>
          </a:p>
        </p:txBody>
      </p:sp>
      <p:pic>
        <p:nvPicPr>
          <p:cNvPr id="12" name="Image 11" descr="Une image contenant dessin&#10;&#10;Description générée automatiquement">
            <a:extLst>
              <a:ext uri="{FF2B5EF4-FFF2-40B4-BE49-F238E27FC236}">
                <a16:creationId xmlns="" xmlns:a16="http://schemas.microsoft.com/office/drawing/2014/main" id="{5C9BF32D-722A-4BFC-836D-3313991926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96" y="8495608"/>
            <a:ext cx="1655413" cy="63375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="" xmlns:a16="http://schemas.microsoft.com/office/drawing/2014/main" id="{F05A6ADD-7847-4858-AD2B-BF4F596C2FC4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6000"/>
          </a:blip>
          <a:stretch>
            <a:fillRect/>
          </a:stretch>
        </p:blipFill>
        <p:spPr>
          <a:xfrm>
            <a:off x="10669074" y="8359853"/>
            <a:ext cx="1358263" cy="89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14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4">
            <a:extLst>
              <a:ext uri="{FF2B5EF4-FFF2-40B4-BE49-F238E27FC236}">
                <a16:creationId xmlns="" xmlns:a16="http://schemas.microsoft.com/office/drawing/2014/main" id="{01D0AF59-99C3-4251-AB9A-C966C6AD44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6">
            <a:extLst>
              <a:ext uri="{FF2B5EF4-FFF2-40B4-BE49-F238E27FC236}">
                <a16:creationId xmlns="" xmlns:a16="http://schemas.microsoft.com/office/drawing/2014/main" id="{1855405F-37A2-4869-9154-F8BE3BECE6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00862" y="672084"/>
            <a:ext cx="11799875" cy="8257032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 3" descr="Une image contenant couteau&#10;&#10;Description générée automatiquement">
            <a:extLst>
              <a:ext uri="{FF2B5EF4-FFF2-40B4-BE49-F238E27FC236}">
                <a16:creationId xmlns="" xmlns:a16="http://schemas.microsoft.com/office/drawing/2014/main" id="{0031D61C-9C50-4256-96CC-6BA192D541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9" r="18194"/>
          <a:stretch/>
        </p:blipFill>
        <p:spPr>
          <a:xfrm>
            <a:off x="4333104" y="672084"/>
            <a:ext cx="3634369" cy="825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51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4">
            <a:extLst>
              <a:ext uri="{FF2B5EF4-FFF2-40B4-BE49-F238E27FC236}">
                <a16:creationId xmlns="" xmlns:a16="http://schemas.microsoft.com/office/drawing/2014/main" id="{01D0AF59-99C3-4251-AB9A-C966C6AD44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6">
            <a:extLst>
              <a:ext uri="{FF2B5EF4-FFF2-40B4-BE49-F238E27FC236}">
                <a16:creationId xmlns="" xmlns:a16="http://schemas.microsoft.com/office/drawing/2014/main" id="{1855405F-37A2-4869-9154-F8BE3BECE6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00862" y="672084"/>
            <a:ext cx="11799875" cy="8257032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="" xmlns:a16="http://schemas.microsoft.com/office/drawing/2014/main" id="{DCD38F5C-C8D5-4D3F-A285-A2EA177D1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198" y="672085"/>
            <a:ext cx="5835834" cy="825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4">
            <a:extLst>
              <a:ext uri="{FF2B5EF4-FFF2-40B4-BE49-F238E27FC236}">
                <a16:creationId xmlns="" xmlns:a16="http://schemas.microsoft.com/office/drawing/2014/main" id="{01D0AF59-99C3-4251-AB9A-C966C6AD44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6">
            <a:extLst>
              <a:ext uri="{FF2B5EF4-FFF2-40B4-BE49-F238E27FC236}">
                <a16:creationId xmlns="" xmlns:a16="http://schemas.microsoft.com/office/drawing/2014/main" id="{1855405F-37A2-4869-9154-F8BE3BECE6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00862" y="672084"/>
            <a:ext cx="11799875" cy="8257032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="" xmlns:a16="http://schemas.microsoft.com/office/drawing/2014/main" id="{DCD38F5C-C8D5-4D3F-A285-A2EA177D14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" t="4441" r="-70" b="46102"/>
          <a:stretch/>
        </p:blipFill>
        <p:spPr>
          <a:xfrm>
            <a:off x="500862" y="672084"/>
            <a:ext cx="11799875" cy="825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81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4">
            <a:extLst>
              <a:ext uri="{FF2B5EF4-FFF2-40B4-BE49-F238E27FC236}">
                <a16:creationId xmlns="" xmlns:a16="http://schemas.microsoft.com/office/drawing/2014/main" id="{01D0AF59-99C3-4251-AB9A-C966C6AD44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6">
            <a:extLst>
              <a:ext uri="{FF2B5EF4-FFF2-40B4-BE49-F238E27FC236}">
                <a16:creationId xmlns="" xmlns:a16="http://schemas.microsoft.com/office/drawing/2014/main" id="{1855405F-37A2-4869-9154-F8BE3BECE6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00862" y="672084"/>
            <a:ext cx="11799875" cy="8257032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 3" descr="Une image contenant clôture, table, en bois, assis&#10;&#10;Description générée automatiquement">
            <a:extLst>
              <a:ext uri="{FF2B5EF4-FFF2-40B4-BE49-F238E27FC236}">
                <a16:creationId xmlns="" xmlns:a16="http://schemas.microsoft.com/office/drawing/2014/main" id="{A9E569AA-EBFF-4072-A770-19FF9F8B2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83" y="672084"/>
            <a:ext cx="5835834" cy="825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89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4019329" cy="960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4043839"/>
            <a:ext cx="12801600" cy="756761"/>
          </a:xfrm>
          <a:prstGeom prst="rect">
            <a:avLst/>
          </a:prstGeom>
          <a:solidFill>
            <a:srgbClr val="D9D9D9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360" b="1" dirty="0">
                <a:latin typeface="Gill Sans MT" panose="020B0502020104020203" pitchFamily="34" charset="0"/>
              </a:rPr>
              <a:t>PRINCIPE STRATEGIE ACTIVATION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505897" y="1829654"/>
            <a:ext cx="11521440" cy="5245950"/>
          </a:xfrm>
        </p:spPr>
        <p:txBody>
          <a:bodyPr>
            <a:noAutofit/>
          </a:bodyPr>
          <a:lstStyle/>
          <a:p>
            <a:r>
              <a:rPr lang="fr-FR" altLang="fr-FR" sz="2400" dirty="0">
                <a:ea typeface="Helvetica" panose="020B0604020202020204" pitchFamily="34" charset="0"/>
              </a:rPr>
              <a:t>Stratégie d’activation </a:t>
            </a:r>
            <a:r>
              <a:rPr lang="fr-FR" altLang="fr-FR" sz="2400" b="1" dirty="0">
                <a:ea typeface="Helvetica" panose="020B0604020202020204" pitchFamily="34" charset="0"/>
              </a:rPr>
              <a:t/>
            </a:r>
            <a:br>
              <a:rPr lang="fr-FR" altLang="fr-FR" sz="2400" b="1" dirty="0">
                <a:ea typeface="Helvetica" panose="020B0604020202020204" pitchFamily="34" charset="0"/>
              </a:rPr>
            </a:br>
            <a:r>
              <a:rPr lang="fr-FR" altLang="fr-FR" sz="2400" b="1" dirty="0">
                <a:ea typeface="Helvetica" panose="020B0604020202020204" pitchFamily="34" charset="0"/>
              </a:rPr>
              <a:t/>
            </a:r>
            <a:br>
              <a:rPr lang="fr-FR" altLang="fr-FR" sz="2400" b="1" dirty="0">
                <a:ea typeface="Helvetica" panose="020B0604020202020204" pitchFamily="34" charset="0"/>
              </a:rPr>
            </a:br>
            <a:r>
              <a:rPr lang="fr-FR" altLang="fr-FR" sz="2400" b="1" dirty="0">
                <a:ea typeface="Helvetica" panose="020B0604020202020204" pitchFamily="34" charset="0"/>
              </a:rPr>
              <a:t/>
            </a:r>
            <a:br>
              <a:rPr lang="fr-FR" altLang="fr-FR" sz="2400" b="1" dirty="0">
                <a:ea typeface="Helvetica" panose="020B0604020202020204" pitchFamily="34" charset="0"/>
              </a:rPr>
            </a:br>
            <a:r>
              <a:rPr lang="fr-FR" altLang="fr-FR" sz="2400" b="1" dirty="0">
                <a:ea typeface="Helvetica" panose="020B0604020202020204" pitchFamily="34" charset="0"/>
              </a:rPr>
              <a:t/>
            </a:r>
            <a:br>
              <a:rPr lang="fr-FR" altLang="fr-FR" sz="2400" b="1" dirty="0">
                <a:ea typeface="Helvetica" panose="020B0604020202020204" pitchFamily="34" charset="0"/>
              </a:rPr>
            </a:br>
            <a:r>
              <a:rPr lang="fr-FR" altLang="fr-FR" sz="3600" b="1" dirty="0">
                <a:ea typeface="Helvetica" panose="020B0604020202020204" pitchFamily="34" charset="0"/>
                <a:sym typeface="Wingdings" panose="05000000000000000000" pitchFamily="2" charset="2"/>
              </a:rPr>
              <a:t> UN ENJEU : STIMULER LES VENTES DE LA NOUVELLE OFFRE D’ESSUIE-GLACES </a:t>
            </a:r>
            <a:r>
              <a:rPr lang="fr-FR" altLang="fr-FR" sz="3600" b="1" i="1" dirty="0">
                <a:sym typeface="Wingdings" panose="05000000000000000000" pitchFamily="2" charset="2"/>
              </a:rPr>
              <a:t>VALEO INFINIUM</a:t>
            </a:r>
            <a:r>
              <a:rPr lang="fr-FR" altLang="fr-FR" sz="3600" b="1" dirty="0">
                <a:ea typeface="Helvetica" panose="020B0604020202020204" pitchFamily="34" charset="0"/>
              </a:rPr>
              <a:t/>
            </a:r>
            <a:br>
              <a:rPr lang="fr-FR" altLang="fr-FR" sz="3600" b="1" dirty="0">
                <a:ea typeface="Helvetica" panose="020B0604020202020204" pitchFamily="34" charset="0"/>
              </a:rPr>
            </a:br>
            <a:r>
              <a:rPr lang="fr-FR" altLang="fr-FR" sz="2400" dirty="0">
                <a:ea typeface="Helvetica" panose="020B0604020202020204" pitchFamily="34" charset="0"/>
              </a:rPr>
              <a:t/>
            </a:r>
            <a:br>
              <a:rPr lang="fr-FR" altLang="fr-FR" sz="2400" dirty="0">
                <a:ea typeface="Helvetica" panose="020B0604020202020204" pitchFamily="34" charset="0"/>
              </a:rPr>
            </a:br>
            <a:r>
              <a:rPr lang="fr-FR" altLang="fr-FR" sz="2400" dirty="0">
                <a:ea typeface="Helvetica" panose="020B0604020202020204" pitchFamily="34" charset="0"/>
              </a:rPr>
              <a:t>&gt; </a:t>
            </a:r>
            <a:r>
              <a:rPr lang="fr-FR" altLang="fr-FR" sz="2800" dirty="0">
                <a:ea typeface="Helvetica" panose="020B0604020202020204" pitchFamily="34" charset="0"/>
              </a:rPr>
              <a:t>Faire de nos clients BtoB des ambassadeurs de la nouvelle marque </a:t>
            </a:r>
            <a:r>
              <a:rPr lang="fr-FR" altLang="fr-FR" sz="2400" dirty="0">
                <a:ea typeface="Helvetica" panose="020B0604020202020204" pitchFamily="34" charset="0"/>
              </a:rPr>
              <a:t/>
            </a:r>
            <a:br>
              <a:rPr lang="fr-FR" altLang="fr-FR" sz="2400" dirty="0">
                <a:ea typeface="Helvetica" panose="020B0604020202020204" pitchFamily="34" charset="0"/>
              </a:rPr>
            </a:br>
            <a:r>
              <a:rPr lang="fr-FR" altLang="fr-FR" sz="1800" dirty="0">
                <a:ea typeface="Helvetica" panose="020B0604020202020204" pitchFamily="34" charset="0"/>
              </a:rPr>
              <a:t>.</a:t>
            </a:r>
            <a: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  <a:t> </a:t>
            </a:r>
            <a:b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</a:br>
            <a: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  <a:t>&gt; </a:t>
            </a:r>
            <a:r>
              <a:rPr lang="fr-FR" altLang="fr-FR" sz="2800" dirty="0">
                <a:solidFill>
                  <a:prstClr val="black"/>
                </a:solidFill>
                <a:ea typeface="Helvetica" panose="020B0604020202020204" pitchFamily="34" charset="0"/>
              </a:rPr>
              <a:t>Favoriser la mise en avant de cette marque à travers des leviers d’animation </a:t>
            </a:r>
            <a:br>
              <a:rPr lang="fr-FR" altLang="fr-FR" sz="2800" dirty="0">
                <a:solidFill>
                  <a:prstClr val="black"/>
                </a:solidFill>
                <a:ea typeface="Helvetica" panose="020B0604020202020204" pitchFamily="34" charset="0"/>
              </a:rPr>
            </a:br>
            <a:r>
              <a:rPr lang="fr-FR" altLang="fr-FR" sz="2800" dirty="0">
                <a:solidFill>
                  <a:prstClr val="black"/>
                </a:solidFill>
                <a:ea typeface="Helvetica" panose="020B0604020202020204" pitchFamily="34" charset="0"/>
              </a:rPr>
              <a:t/>
            </a:r>
            <a:br>
              <a:rPr lang="fr-FR" altLang="fr-FR" sz="2800" dirty="0">
                <a:solidFill>
                  <a:prstClr val="black"/>
                </a:solidFill>
                <a:ea typeface="Helvetica" panose="020B0604020202020204" pitchFamily="34" charset="0"/>
              </a:rPr>
            </a:br>
            <a:r>
              <a:rPr lang="fr-FR" altLang="fr-FR" sz="2800" dirty="0">
                <a:solidFill>
                  <a:prstClr val="black"/>
                </a:solidFill>
                <a:ea typeface="Helvetica" panose="020B0604020202020204" pitchFamily="34" charset="0"/>
              </a:rPr>
              <a:t>&gt; Faire connaitre les raisons tangibles et différenciantes</a:t>
            </a:r>
            <a: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  <a:t/>
            </a:r>
            <a:b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</a:br>
            <a: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  <a:t/>
            </a:r>
            <a:b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</a:br>
            <a: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  <a:t/>
            </a:r>
            <a:b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</a:br>
            <a:r>
              <a:rPr lang="fr-FR" altLang="fr-FR" sz="1800" dirty="0">
                <a:ea typeface="Helvetica" panose="020B0604020202020204" pitchFamily="34" charset="0"/>
              </a:rPr>
              <a:t/>
            </a:r>
            <a:br>
              <a:rPr lang="fr-FR" altLang="fr-FR" sz="1800" dirty="0">
                <a:ea typeface="Helvetica" panose="020B0604020202020204" pitchFamily="34" charset="0"/>
              </a:rPr>
            </a:br>
            <a:r>
              <a:rPr lang="fr-FR" altLang="fr-FR" sz="2400" dirty="0">
                <a:ea typeface="Helvetica" panose="020B0604020202020204" pitchFamily="34" charset="0"/>
              </a:rPr>
              <a:t> </a:t>
            </a:r>
            <a:endParaRPr lang="fr-FR" altLang="fr-FR" sz="1800" dirty="0">
              <a:ea typeface="Helvetica" panose="020B06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03D05758-0FE3-488E-8DD2-7D95DDED9761}"/>
              </a:ext>
            </a:extLst>
          </p:cNvPr>
          <p:cNvCxnSpPr/>
          <p:nvPr/>
        </p:nvCxnSpPr>
        <p:spPr>
          <a:xfrm flipV="1">
            <a:off x="2445766" y="7809666"/>
            <a:ext cx="7772400" cy="508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>
            <a:extLst>
              <a:ext uri="{FF2B5EF4-FFF2-40B4-BE49-F238E27FC236}">
                <a16:creationId xmlns="" xmlns:a16="http://schemas.microsoft.com/office/drawing/2014/main" id="{F97B1B0D-1954-40D5-8B43-93D36A2BAECF}"/>
              </a:ext>
            </a:extLst>
          </p:cNvPr>
          <p:cNvSpPr/>
          <p:nvPr/>
        </p:nvSpPr>
        <p:spPr>
          <a:xfrm>
            <a:off x="5961116" y="7563323"/>
            <a:ext cx="594367" cy="5943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Ellipse 10">
            <a:extLst>
              <a:ext uri="{FF2B5EF4-FFF2-40B4-BE49-F238E27FC236}">
                <a16:creationId xmlns="" xmlns:a16="http://schemas.microsoft.com/office/drawing/2014/main" id="{09E2CF03-FEDC-4838-A0AE-33DB73A1B670}"/>
              </a:ext>
            </a:extLst>
          </p:cNvPr>
          <p:cNvSpPr/>
          <p:nvPr/>
        </p:nvSpPr>
        <p:spPr>
          <a:xfrm>
            <a:off x="2172873" y="7526770"/>
            <a:ext cx="594367" cy="5943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Ellipse 11">
            <a:extLst>
              <a:ext uri="{FF2B5EF4-FFF2-40B4-BE49-F238E27FC236}">
                <a16:creationId xmlns="" xmlns:a16="http://schemas.microsoft.com/office/drawing/2014/main" id="{833481ED-1246-450D-88BB-4D19459137D0}"/>
              </a:ext>
            </a:extLst>
          </p:cNvPr>
          <p:cNvSpPr/>
          <p:nvPr/>
        </p:nvSpPr>
        <p:spPr>
          <a:xfrm>
            <a:off x="9749359" y="7563323"/>
            <a:ext cx="594367" cy="5943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1FB12949-5588-453D-AFBE-0B940651F72A}"/>
              </a:ext>
            </a:extLst>
          </p:cNvPr>
          <p:cNvSpPr/>
          <p:nvPr/>
        </p:nvSpPr>
        <p:spPr>
          <a:xfrm>
            <a:off x="1435574" y="6942823"/>
            <a:ext cx="21462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altLang="fr-FR" sz="3200" b="1" i="1" dirty="0"/>
              <a:t>CONVERTIR</a:t>
            </a:r>
            <a:endParaRPr lang="fr-FR" altLang="fr-FR" sz="2800" b="1" i="1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D4C82BFB-CC26-4DAA-904D-B1B53850E773}"/>
              </a:ext>
            </a:extLst>
          </p:cNvPr>
          <p:cNvSpPr/>
          <p:nvPr/>
        </p:nvSpPr>
        <p:spPr>
          <a:xfrm>
            <a:off x="5061500" y="6942823"/>
            <a:ext cx="2393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altLang="fr-FR" sz="3200" b="1" i="1" dirty="0"/>
              <a:t>INTERPELLER</a:t>
            </a:r>
            <a:endParaRPr lang="fr-FR" altLang="fr-FR" sz="2800" b="1" i="1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60FD8E5C-C2E5-4A5C-BE45-53E43E02E724}"/>
              </a:ext>
            </a:extLst>
          </p:cNvPr>
          <p:cNvSpPr/>
          <p:nvPr/>
        </p:nvSpPr>
        <p:spPr>
          <a:xfrm>
            <a:off x="8971860" y="6961463"/>
            <a:ext cx="21493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altLang="fr-FR" sz="2800" b="1" i="1" dirty="0"/>
              <a:t>CONVAINCRE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83302861-8FDA-4C48-9B48-EB8E01735F67}"/>
              </a:ext>
            </a:extLst>
          </p:cNvPr>
          <p:cNvSpPr/>
          <p:nvPr/>
        </p:nvSpPr>
        <p:spPr>
          <a:xfrm>
            <a:off x="1165737" y="8258732"/>
            <a:ext cx="2581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fr-FR" altLang="fr-FR" sz="1800" b="1" dirty="0"/>
              <a:t>Les professionnels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EDF3E93D-FBD2-4718-8065-AF92BF81C0B1}"/>
              </a:ext>
            </a:extLst>
          </p:cNvPr>
          <p:cNvSpPr/>
          <p:nvPr/>
        </p:nvSpPr>
        <p:spPr>
          <a:xfrm>
            <a:off x="4452054" y="8258732"/>
            <a:ext cx="36124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fr-FR" altLang="fr-FR" sz="1800" b="1" dirty="0"/>
              <a:t>En théâtralisant </a:t>
            </a:r>
            <a:br>
              <a:rPr lang="fr-FR" altLang="fr-FR" sz="1800" b="1" dirty="0"/>
            </a:br>
            <a:r>
              <a:rPr lang="fr-FR" altLang="fr-FR" sz="1800" b="1" dirty="0"/>
              <a:t>la nouvelle marque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5D9CCC8-1E0E-4EDB-B066-D046DCFB870B}"/>
              </a:ext>
            </a:extLst>
          </p:cNvPr>
          <p:cNvSpPr/>
          <p:nvPr/>
        </p:nvSpPr>
        <p:spPr>
          <a:xfrm>
            <a:off x="8240297" y="8277372"/>
            <a:ext cx="36124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fr-FR" altLang="fr-FR" sz="1800" b="1" dirty="0"/>
              <a:t>A travers les 3 preuves clés</a:t>
            </a:r>
          </a:p>
        </p:txBody>
      </p:sp>
    </p:spTree>
    <p:extLst>
      <p:ext uri="{BB962C8B-B14F-4D97-AF65-F5344CB8AC3E}">
        <p14:creationId xmlns:p14="http://schemas.microsoft.com/office/powerpoint/2010/main" val="166051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505897" y="1829654"/>
            <a:ext cx="11521440" cy="52459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altLang="fr-FR" sz="2520" b="1" dirty="0">
                <a:ea typeface="Helvetica" panose="020B0604020202020204" pitchFamily="34" charset="0"/>
              </a:rPr>
              <a:t/>
            </a:r>
            <a:br>
              <a:rPr lang="fr-FR" altLang="fr-FR" sz="2520" b="1" dirty="0">
                <a:ea typeface="Helvetica" panose="020B0604020202020204" pitchFamily="34" charset="0"/>
              </a:rPr>
            </a:br>
            <a:r>
              <a:rPr lang="fr-FR" altLang="fr-FR" sz="2520" b="1" dirty="0">
                <a:ea typeface="Helvetica" panose="020B0604020202020204" pitchFamily="34" charset="0"/>
              </a:rPr>
              <a:t/>
            </a:r>
            <a:br>
              <a:rPr lang="fr-FR" altLang="fr-FR" sz="2520" b="1" dirty="0">
                <a:ea typeface="Helvetica" panose="020B0604020202020204" pitchFamily="34" charset="0"/>
              </a:rPr>
            </a:br>
            <a:r>
              <a:rPr lang="fr-FR" altLang="fr-FR" sz="2520" b="1" dirty="0">
                <a:ea typeface="Helvetica" panose="020B0604020202020204" pitchFamily="34" charset="0"/>
              </a:rPr>
              <a:t/>
            </a:r>
            <a:br>
              <a:rPr lang="fr-FR" altLang="fr-FR" sz="2520" b="1" dirty="0">
                <a:ea typeface="Helvetica" panose="020B0604020202020204" pitchFamily="34" charset="0"/>
              </a:rPr>
            </a:br>
            <a:r>
              <a:rPr lang="fr-FR" altLang="fr-FR" sz="2520" b="1" dirty="0">
                <a:ea typeface="Helvetica" panose="020B0604020202020204" pitchFamily="34" charset="0"/>
              </a:rPr>
              <a:t/>
            </a:r>
            <a:br>
              <a:rPr lang="fr-FR" altLang="fr-FR" sz="2520" b="1" dirty="0">
                <a:ea typeface="Helvetica" panose="020B0604020202020204" pitchFamily="34" charset="0"/>
              </a:rPr>
            </a:br>
            <a:r>
              <a:rPr lang="fr-FR" altLang="fr-FR" sz="3920" b="1" dirty="0">
                <a:ea typeface="Helvetica" panose="020B0604020202020204" pitchFamily="34" charset="0"/>
                <a:sym typeface="Wingdings" panose="05000000000000000000" pitchFamily="2" charset="2"/>
              </a:rPr>
              <a:t> UNE CIBLE </a:t>
            </a:r>
            <a:r>
              <a:rPr lang="fr-FR" altLang="fr-FR" sz="3920" b="1" dirty="0" smtClean="0">
                <a:ea typeface="Helvetica" panose="020B0604020202020204" pitchFamily="34" charset="0"/>
                <a:sym typeface="Wingdings" panose="05000000000000000000" pitchFamily="2" charset="2"/>
              </a:rPr>
              <a:t>HÉTÉROGÈNE</a:t>
            </a:r>
            <a:r>
              <a:rPr lang="fr-FR" altLang="fr-FR" sz="3920" b="1" dirty="0">
                <a:ea typeface="Helvetica" panose="020B0604020202020204" pitchFamily="34" charset="0"/>
              </a:rPr>
              <a:t/>
            </a:r>
            <a:br>
              <a:rPr lang="fr-FR" altLang="fr-FR" sz="3920" b="1" dirty="0">
                <a:ea typeface="Helvetica" panose="020B0604020202020204" pitchFamily="34" charset="0"/>
              </a:rPr>
            </a:br>
            <a:r>
              <a:rPr lang="fr-FR" altLang="fr-FR" sz="2520" dirty="0">
                <a:ea typeface="Helvetica" panose="020B0604020202020204" pitchFamily="34" charset="0"/>
              </a:rPr>
              <a:t/>
            </a:r>
            <a:br>
              <a:rPr lang="fr-FR" altLang="fr-FR" sz="2520" dirty="0">
                <a:ea typeface="Helvetica" panose="020B0604020202020204" pitchFamily="34" charset="0"/>
              </a:rPr>
            </a:br>
            <a:r>
              <a:rPr lang="fr-FR" altLang="fr-FR" sz="6000" b="1" dirty="0">
                <a:ea typeface="Helvetica" panose="020B0604020202020204" pitchFamily="34" charset="0"/>
                <a:cs typeface="Helvetica" panose="020B0604020202020204" pitchFamily="34" charset="0"/>
              </a:rPr>
              <a:t>Adresser des cibles variées  </a:t>
            </a:r>
            <a:br>
              <a:rPr lang="fr-FR" altLang="fr-FR" sz="6000" b="1" dirty="0"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800" dirty="0">
                <a:ea typeface="Helvetica" panose="020B0604020202020204" pitchFamily="34" charset="0"/>
                <a:cs typeface="Helvetica" panose="020B0604020202020204" pitchFamily="34" charset="0"/>
              </a:rPr>
              <a:t>De l’acheteur au client final en passant par le mécanicien/garagiste…</a:t>
            </a:r>
            <a:br>
              <a:rPr lang="fr-FR" altLang="fr-FR" sz="2800" dirty="0"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800" dirty="0">
                <a:solidFill>
                  <a:prstClr val="black"/>
                </a:solidFill>
                <a:ea typeface="Helvetica" panose="020B0604020202020204" pitchFamily="34" charset="0"/>
              </a:rPr>
              <a:t/>
            </a:r>
            <a:br>
              <a:rPr lang="fr-FR" altLang="fr-FR" sz="2800" dirty="0">
                <a:solidFill>
                  <a:prstClr val="black"/>
                </a:solidFill>
                <a:ea typeface="Helvetica" panose="020B0604020202020204" pitchFamily="34" charset="0"/>
              </a:rPr>
            </a:br>
            <a:r>
              <a:rPr lang="fr-FR" altLang="fr-FR" sz="2800" dirty="0">
                <a:solidFill>
                  <a:prstClr val="black"/>
                </a:solidFill>
                <a:ea typeface="Helvetica" panose="020B0604020202020204" pitchFamily="34" charset="0"/>
              </a:rPr>
              <a:t/>
            </a:r>
            <a:br>
              <a:rPr lang="fr-FR" altLang="fr-FR" sz="2800" dirty="0">
                <a:solidFill>
                  <a:prstClr val="black"/>
                </a:solidFill>
                <a:ea typeface="Helvetica" panose="020B0604020202020204" pitchFamily="34" charset="0"/>
              </a:rPr>
            </a:br>
            <a:r>
              <a:rPr lang="fr-FR" altLang="fr-FR" sz="2520" dirty="0">
                <a:solidFill>
                  <a:prstClr val="black"/>
                </a:solidFill>
                <a:ea typeface="Helvetica" panose="020B0604020202020204" pitchFamily="34" charset="0"/>
              </a:rPr>
              <a:t/>
            </a:r>
            <a:br>
              <a:rPr lang="fr-FR" altLang="fr-FR" sz="2520" dirty="0">
                <a:solidFill>
                  <a:prstClr val="black"/>
                </a:solidFill>
                <a:ea typeface="Helvetica" panose="020B0604020202020204" pitchFamily="34" charset="0"/>
              </a:rPr>
            </a:br>
            <a:r>
              <a:rPr lang="fr-FR" altLang="fr-FR" sz="1890" dirty="0">
                <a:ea typeface="Helvetica" panose="020B0604020202020204" pitchFamily="34" charset="0"/>
              </a:rPr>
              <a:t/>
            </a:r>
            <a:br>
              <a:rPr lang="fr-FR" altLang="fr-FR" sz="1890" dirty="0">
                <a:ea typeface="Helvetica" panose="020B0604020202020204" pitchFamily="34" charset="0"/>
              </a:rPr>
            </a:br>
            <a:r>
              <a:rPr lang="fr-FR" altLang="fr-FR" sz="2520" dirty="0">
                <a:ea typeface="Helvetica" panose="020B0604020202020204" pitchFamily="34" charset="0"/>
              </a:rPr>
              <a:t> </a:t>
            </a:r>
            <a:endParaRPr lang="fr-FR" altLang="fr-FR" sz="189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92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40080" y="1246823"/>
            <a:ext cx="11521440" cy="1200150"/>
          </a:xfrm>
        </p:spPr>
        <p:txBody>
          <a:bodyPr/>
          <a:lstStyle/>
          <a:p>
            <a:r>
              <a:rPr lang="fr-FR" altLang="fr-FR" dirty="0">
                <a:solidFill>
                  <a:schemeClr val="tx1"/>
                </a:solidFill>
                <a:ea typeface="Helvetica" panose="020B0604020202020204" pitchFamily="34" charset="0"/>
              </a:rPr>
              <a:t>Parti Pris</a:t>
            </a:r>
          </a:p>
        </p:txBody>
      </p:sp>
      <p:sp>
        <p:nvSpPr>
          <p:cNvPr id="6" name="Rectangle 5"/>
          <p:cNvSpPr/>
          <p:nvPr/>
        </p:nvSpPr>
        <p:spPr>
          <a:xfrm>
            <a:off x="640080" y="2446973"/>
            <a:ext cx="6915275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360" b="1" dirty="0">
                <a:latin typeface="+mj-lt"/>
              </a:rPr>
              <a:t>Un déploiement tactique </a:t>
            </a:r>
            <a:r>
              <a:rPr lang="en-US" altLang="ja-JP" sz="3360" b="1" dirty="0" err="1">
                <a:latin typeface="+mj-lt"/>
              </a:rPr>
              <a:t>reposant</a:t>
            </a:r>
            <a:r>
              <a:rPr lang="en-US" altLang="ja-JP" sz="3360" b="1" dirty="0">
                <a:latin typeface="+mj-lt"/>
              </a:rPr>
              <a:t> sur </a:t>
            </a:r>
            <a:br>
              <a:rPr lang="en-US" altLang="ja-JP" sz="3360" b="1" dirty="0">
                <a:latin typeface="+mj-lt"/>
              </a:rPr>
            </a:br>
            <a:r>
              <a:rPr lang="en-US" altLang="ja-JP" sz="3360" b="1" dirty="0">
                <a:latin typeface="+mj-lt"/>
              </a:rPr>
              <a:t>3 </a:t>
            </a:r>
            <a:r>
              <a:rPr lang="en-US" altLang="ja-JP" sz="3360" b="1" dirty="0" err="1">
                <a:latin typeface="+mj-lt"/>
              </a:rPr>
              <a:t>niveaux</a:t>
            </a:r>
            <a:r>
              <a:rPr lang="en-US" altLang="ja-JP" sz="3360" b="1" dirty="0">
                <a:latin typeface="+mj-lt"/>
              </a:rPr>
              <a:t> de </a:t>
            </a:r>
            <a:r>
              <a:rPr lang="en-US" altLang="ja-JP" sz="3360" b="1" dirty="0" err="1">
                <a:latin typeface="+mj-lt"/>
              </a:rPr>
              <a:t>prises</a:t>
            </a:r>
            <a:r>
              <a:rPr lang="en-US" altLang="ja-JP" sz="3360" b="1" dirty="0">
                <a:latin typeface="+mj-lt"/>
              </a:rPr>
              <a:t> de parole</a:t>
            </a:r>
          </a:p>
          <a:p>
            <a:r>
              <a:rPr lang="en-US" altLang="ja-JP" sz="3360" b="1" dirty="0">
                <a:latin typeface="+mj-lt"/>
              </a:rPr>
              <a:t> </a:t>
            </a:r>
            <a:endParaRPr lang="fr-FR" sz="3360" dirty="0">
              <a:latin typeface="+mj-lt"/>
            </a:endParaRPr>
          </a:p>
        </p:txBody>
      </p:sp>
      <p:sp>
        <p:nvSpPr>
          <p:cNvPr id="2" name="Rectangle à coins arrondis 1"/>
          <p:cNvSpPr/>
          <p:nvPr/>
        </p:nvSpPr>
        <p:spPr>
          <a:xfrm>
            <a:off x="477489" y="4608597"/>
            <a:ext cx="3326770" cy="1503748"/>
          </a:xfrm>
          <a:prstGeom prst="wedgeRoundRectCallou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646" dirty="0">
                <a:latin typeface="+mj-lt"/>
              </a:rPr>
              <a:t>LEVIERS DE</a:t>
            </a:r>
            <a:br>
              <a:rPr lang="fr-FR" sz="2646" dirty="0">
                <a:latin typeface="+mj-lt"/>
              </a:rPr>
            </a:br>
            <a:r>
              <a:rPr lang="fr-FR" sz="2646" dirty="0">
                <a:latin typeface="+mj-lt"/>
              </a:rPr>
              <a:t>COMMUNICATION ‘PROFESSIONNELS’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4711560" y="4641413"/>
            <a:ext cx="2873119" cy="1503748"/>
          </a:xfrm>
          <a:prstGeom prst="wedgeRoundRectCallou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646" dirty="0">
                <a:latin typeface="+mj-lt"/>
              </a:rPr>
              <a:t>ANIMATION </a:t>
            </a:r>
            <a:br>
              <a:rPr lang="fr-FR" sz="2646" dirty="0">
                <a:latin typeface="+mj-lt"/>
              </a:rPr>
            </a:br>
            <a:r>
              <a:rPr lang="fr-FR" sz="2646" dirty="0">
                <a:latin typeface="+mj-lt"/>
              </a:rPr>
              <a:t>POINT DE VENTE/</a:t>
            </a:r>
            <a:br>
              <a:rPr lang="fr-FR" sz="2646" dirty="0">
                <a:latin typeface="+mj-lt"/>
              </a:rPr>
            </a:br>
            <a:r>
              <a:rPr lang="fr-FR" sz="2646" dirty="0">
                <a:latin typeface="+mj-lt"/>
              </a:rPr>
              <a:t>SITE WEB</a:t>
            </a:r>
          </a:p>
        </p:txBody>
      </p:sp>
      <p:sp>
        <p:nvSpPr>
          <p:cNvPr id="9" name="Rectangle à coins arrondis 8"/>
          <p:cNvSpPr/>
          <p:nvPr/>
        </p:nvSpPr>
        <p:spPr>
          <a:xfrm>
            <a:off x="8491980" y="4608597"/>
            <a:ext cx="2873119" cy="1503748"/>
          </a:xfrm>
          <a:prstGeom prst="wedgeRoundRectCallou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646" dirty="0">
                <a:latin typeface="+mj-lt"/>
              </a:rPr>
              <a:t>LEVIERS DE COMMUNICATION</a:t>
            </a:r>
            <a:br>
              <a:rPr lang="fr-FR" sz="2646" dirty="0">
                <a:latin typeface="+mj-lt"/>
              </a:rPr>
            </a:br>
            <a:r>
              <a:rPr lang="fr-FR" sz="2646" dirty="0">
                <a:latin typeface="+mj-lt"/>
              </a:rPr>
              <a:t>‘AUTOMOBILISTES’</a:t>
            </a:r>
          </a:p>
        </p:txBody>
      </p:sp>
      <p:sp>
        <p:nvSpPr>
          <p:cNvPr id="4" name="Flèche droite 3"/>
          <p:cNvSpPr/>
          <p:nvPr/>
        </p:nvSpPr>
        <p:spPr>
          <a:xfrm>
            <a:off x="940698" y="6922280"/>
            <a:ext cx="10660784" cy="1013086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4E6B7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latin typeface="+mj-lt"/>
              </a:rPr>
              <a:t>Une expression transversale ON / OFF</a:t>
            </a:r>
          </a:p>
        </p:txBody>
      </p:sp>
    </p:spTree>
    <p:extLst>
      <p:ext uri="{BB962C8B-B14F-4D97-AF65-F5344CB8AC3E}">
        <p14:creationId xmlns:p14="http://schemas.microsoft.com/office/powerpoint/2010/main" val="3870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e 14"/>
          <p:cNvGrpSpPr/>
          <p:nvPr/>
        </p:nvGrpSpPr>
        <p:grpSpPr>
          <a:xfrm>
            <a:off x="2077912" y="3540048"/>
            <a:ext cx="8275150" cy="5588954"/>
            <a:chOff x="1073524" y="824464"/>
            <a:chExt cx="7881095" cy="5322814"/>
          </a:xfrm>
        </p:grpSpPr>
        <p:graphicFrame>
          <p:nvGraphicFramePr>
            <p:cNvPr id="13" name="Diagramme 12"/>
            <p:cNvGraphicFramePr/>
            <p:nvPr>
              <p:extLst>
                <p:ext uri="{D42A27DB-BD31-4B8C-83A1-F6EECF244321}">
                  <p14:modId xmlns:p14="http://schemas.microsoft.com/office/powerpoint/2010/main" val="2437677543"/>
                </p:ext>
              </p:extLst>
            </p:nvPr>
          </p:nvGraphicFramePr>
          <p:xfrm>
            <a:off x="1846729" y="1288282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ZoneTexte 4"/>
            <p:cNvSpPr txBox="1"/>
            <p:nvPr/>
          </p:nvSpPr>
          <p:spPr>
            <a:xfrm>
              <a:off x="4480177" y="824464"/>
              <a:ext cx="2761130" cy="4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1- Identification d’un besoin d’entretien </a:t>
              </a:r>
              <a:r>
                <a:rPr lang="fr-FR" sz="1260" dirty="0">
                  <a:latin typeface="+mj-lt"/>
                </a:rPr>
                <a:t>(usure des essuie-glaces…)</a:t>
              </a:r>
            </a:p>
          </p:txBody>
        </p:sp>
        <p:sp>
          <p:nvSpPr>
            <p:cNvPr id="6" name="ZoneTexte 5"/>
            <p:cNvSpPr txBox="1"/>
            <p:nvPr/>
          </p:nvSpPr>
          <p:spPr>
            <a:xfrm>
              <a:off x="6777315" y="1547782"/>
              <a:ext cx="2177304" cy="1011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2 - Recherche du prestataire </a:t>
              </a:r>
              <a:r>
                <a:rPr lang="fr-FR" sz="1260" dirty="0">
                  <a:latin typeface="+mj-lt"/>
                </a:rPr>
                <a:t>proximité  (présence à l’esprit / recherche sur internet / influence par référent / publicité / promotion).</a:t>
              </a:r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6930838" y="2907407"/>
              <a:ext cx="2023781" cy="4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3- Recherche avis / comparaison tarifaire  </a:t>
              </a:r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6589058" y="4082366"/>
              <a:ext cx="2330825" cy="641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4- Prise de </a:t>
              </a:r>
              <a:r>
                <a:rPr lang="fr-FR" sz="1260" b="1" dirty="0" smtClean="0">
                  <a:latin typeface="+mj-lt"/>
                </a:rPr>
                <a:t>contact </a:t>
              </a:r>
              <a:r>
                <a:rPr lang="fr-FR" sz="1260" dirty="0">
                  <a:latin typeface="+mj-lt"/>
                </a:rPr>
                <a:t>/ passage au garage/ en magasin / consultation site marchand</a:t>
              </a: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4123764" y="5320678"/>
              <a:ext cx="2465294" cy="826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5- Achat (&amp;réalisation de la prestation) </a:t>
              </a:r>
              <a:r>
                <a:rPr lang="fr-FR" sz="1260" dirty="0">
                  <a:latin typeface="+mj-lt"/>
                </a:rPr>
                <a:t>essuie-glaces, changement essuie glaces</a:t>
              </a:r>
            </a:p>
            <a:p>
              <a:endParaRPr lang="fr-FR" sz="1260" dirty="0">
                <a:latin typeface="+mj-lt"/>
              </a:endParaRPr>
            </a:p>
          </p:txBody>
        </p:sp>
        <p:sp>
          <p:nvSpPr>
            <p:cNvPr id="10" name="ZoneTexte 9"/>
            <p:cNvSpPr txBox="1"/>
            <p:nvPr/>
          </p:nvSpPr>
          <p:spPr>
            <a:xfrm>
              <a:off x="1362635" y="4253585"/>
              <a:ext cx="1972236" cy="4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6- Récupération du véhicule / changement effectué</a:t>
              </a:r>
              <a:endParaRPr lang="fr-FR" sz="1260" dirty="0">
                <a:latin typeface="+mj-lt"/>
              </a:endParaRPr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1073524" y="2983730"/>
              <a:ext cx="2086535" cy="641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7-Evaluation</a:t>
              </a:r>
              <a:r>
                <a:rPr lang="fr-FR" sz="1260" dirty="0">
                  <a:latin typeface="+mj-lt"/>
                </a:rPr>
                <a:t>  émission d’un avis sur la qualité du produit/ qualité presta / prix produit</a:t>
              </a:r>
            </a:p>
          </p:txBody>
        </p:sp>
        <p:sp>
          <p:nvSpPr>
            <p:cNvPr id="12" name="ZoneTexte 11"/>
            <p:cNvSpPr txBox="1"/>
            <p:nvPr/>
          </p:nvSpPr>
          <p:spPr>
            <a:xfrm>
              <a:off x="1846729" y="1414795"/>
              <a:ext cx="1963271" cy="826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8- Relance / information </a:t>
              </a:r>
              <a:r>
                <a:rPr lang="fr-FR" sz="1260" dirty="0">
                  <a:latin typeface="+mj-lt"/>
                </a:rPr>
                <a:t>sur l’entretien ou nécessité de changer ses essuie-glaces</a:t>
              </a:r>
              <a:br>
                <a:rPr lang="fr-FR" sz="1260" dirty="0">
                  <a:latin typeface="+mj-lt"/>
                </a:rPr>
              </a:br>
              <a:r>
                <a:rPr lang="fr-FR" sz="1260" dirty="0">
                  <a:latin typeface="+mj-lt"/>
                </a:rPr>
                <a:t> </a:t>
              </a:r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="" xmlns:a16="http://schemas.microsoft.com/office/drawing/2014/main" id="{FDC23564-114B-4167-9892-264007C10922}"/>
              </a:ext>
            </a:extLst>
          </p:cNvPr>
          <p:cNvSpPr txBox="1"/>
          <p:nvPr/>
        </p:nvSpPr>
        <p:spPr>
          <a:xfrm>
            <a:off x="462855" y="2329467"/>
            <a:ext cx="6749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+mj-lt"/>
              </a:rPr>
              <a:t>Parcours automobiliste type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44050C8B-6EE7-4F28-B492-7B45C4BDC699}"/>
              </a:ext>
            </a:extLst>
          </p:cNvPr>
          <p:cNvSpPr/>
          <p:nvPr/>
        </p:nvSpPr>
        <p:spPr>
          <a:xfrm>
            <a:off x="366606" y="123523"/>
            <a:ext cx="11468589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360" b="1" dirty="0" err="1">
                <a:latin typeface="+mj-lt"/>
              </a:rPr>
              <a:t>Développer</a:t>
            </a:r>
            <a:r>
              <a:rPr lang="en-US" altLang="ja-JP" sz="3360" b="1" dirty="0">
                <a:latin typeface="+mj-lt"/>
              </a:rPr>
              <a:t> les leviers de communication pour </a:t>
            </a:r>
            <a:r>
              <a:rPr lang="en-US" altLang="ja-JP" sz="3360" b="1" dirty="0" err="1">
                <a:latin typeface="+mj-lt"/>
              </a:rPr>
              <a:t>être</a:t>
            </a:r>
            <a:r>
              <a:rPr lang="en-US" altLang="ja-JP" sz="3360" b="1" dirty="0">
                <a:latin typeface="+mj-lt"/>
              </a:rPr>
              <a:t> </a:t>
            </a:r>
            <a:r>
              <a:rPr lang="en-US" altLang="ja-JP" sz="3360" b="1" dirty="0" err="1" smtClean="0">
                <a:latin typeface="+mj-lt"/>
              </a:rPr>
              <a:t>présent</a:t>
            </a:r>
            <a:r>
              <a:rPr lang="en-US" altLang="ja-JP" sz="3360" b="1" dirty="0" smtClean="0">
                <a:latin typeface="+mj-lt"/>
              </a:rPr>
              <a:t> </a:t>
            </a:r>
            <a:r>
              <a:rPr lang="en-US" altLang="ja-JP" sz="3360" b="1" dirty="0">
                <a:latin typeface="+mj-lt"/>
              </a:rPr>
              <a:t>à </a:t>
            </a:r>
            <a:r>
              <a:rPr lang="en-US" altLang="ja-JP" sz="3360" b="1" dirty="0" err="1">
                <a:latin typeface="+mj-lt"/>
              </a:rPr>
              <a:t>toutes</a:t>
            </a:r>
            <a:r>
              <a:rPr lang="en-US" altLang="ja-JP" sz="3360" b="1" dirty="0">
                <a:latin typeface="+mj-lt"/>
              </a:rPr>
              <a:t> les </a:t>
            </a:r>
            <a:r>
              <a:rPr lang="en-US" altLang="ja-JP" sz="3360" b="1" dirty="0" err="1">
                <a:latin typeface="+mj-lt"/>
              </a:rPr>
              <a:t>étapes</a:t>
            </a:r>
            <a:r>
              <a:rPr lang="en-US" altLang="ja-JP" sz="3360" b="1" dirty="0">
                <a:latin typeface="+mj-lt"/>
              </a:rPr>
              <a:t> du </a:t>
            </a:r>
            <a:r>
              <a:rPr lang="en-US" altLang="ja-JP" sz="3360" b="1" dirty="0" err="1">
                <a:latin typeface="+mj-lt"/>
              </a:rPr>
              <a:t>parcours</a:t>
            </a:r>
            <a:r>
              <a:rPr lang="en-US" altLang="ja-JP" sz="3360" b="1" dirty="0">
                <a:latin typeface="+mj-lt"/>
              </a:rPr>
              <a:t> client</a:t>
            </a:r>
          </a:p>
          <a:p>
            <a:r>
              <a:rPr lang="en-US" altLang="ja-JP" sz="3360" b="1" dirty="0">
                <a:latin typeface="+mj-lt"/>
                <a:sym typeface="Wingdings" panose="05000000000000000000" pitchFamily="2" charset="2"/>
              </a:rPr>
              <a:t> </a:t>
            </a:r>
            <a:r>
              <a:rPr lang="en-US" altLang="ja-JP" sz="3360" b="1" dirty="0" err="1">
                <a:latin typeface="+mj-lt"/>
                <a:sym typeface="Wingdings" panose="05000000000000000000" pitchFamily="2" charset="2"/>
              </a:rPr>
              <a:t>Création</a:t>
            </a:r>
            <a:r>
              <a:rPr lang="en-US" altLang="ja-JP" sz="3360" b="1" dirty="0">
                <a:latin typeface="+mj-lt"/>
                <a:sym typeface="Wingdings" panose="05000000000000000000" pitchFamily="2" charset="2"/>
              </a:rPr>
              <a:t> de Tool Kit</a:t>
            </a:r>
            <a:endParaRPr lang="en-US" altLang="ja-JP" sz="3360" b="1" dirty="0">
              <a:latin typeface="+mj-lt"/>
            </a:endParaRPr>
          </a:p>
          <a:p>
            <a:r>
              <a:rPr lang="en-US" altLang="ja-JP" sz="3360" b="1" dirty="0">
                <a:latin typeface="+mj-lt"/>
              </a:rPr>
              <a:t> </a:t>
            </a:r>
            <a:endParaRPr lang="fr-FR" sz="336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0577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e 14"/>
          <p:cNvGrpSpPr/>
          <p:nvPr/>
        </p:nvGrpSpPr>
        <p:grpSpPr>
          <a:xfrm>
            <a:off x="2077912" y="4042432"/>
            <a:ext cx="8275150" cy="5588954"/>
            <a:chOff x="1073524" y="824464"/>
            <a:chExt cx="7881095" cy="5322814"/>
          </a:xfrm>
        </p:grpSpPr>
        <p:graphicFrame>
          <p:nvGraphicFramePr>
            <p:cNvPr id="13" name="Diagramme 12"/>
            <p:cNvGraphicFramePr/>
            <p:nvPr>
              <p:extLst>
                <p:ext uri="{D42A27DB-BD31-4B8C-83A1-F6EECF244321}">
                  <p14:modId xmlns:p14="http://schemas.microsoft.com/office/powerpoint/2010/main" val="2629380086"/>
                </p:ext>
              </p:extLst>
            </p:nvPr>
          </p:nvGraphicFramePr>
          <p:xfrm>
            <a:off x="1846729" y="1288282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ZoneTexte 4"/>
            <p:cNvSpPr txBox="1"/>
            <p:nvPr/>
          </p:nvSpPr>
          <p:spPr>
            <a:xfrm>
              <a:off x="4480177" y="824464"/>
              <a:ext cx="2761130" cy="4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1- Identification d’un besoin d’entretien </a:t>
              </a:r>
              <a:r>
                <a:rPr lang="fr-FR" sz="1260" dirty="0">
                  <a:latin typeface="+mj-lt"/>
                </a:rPr>
                <a:t>(usure des essuie-glaces…)</a:t>
              </a:r>
            </a:p>
          </p:txBody>
        </p:sp>
        <p:sp>
          <p:nvSpPr>
            <p:cNvPr id="6" name="ZoneTexte 5"/>
            <p:cNvSpPr txBox="1"/>
            <p:nvPr/>
          </p:nvSpPr>
          <p:spPr>
            <a:xfrm>
              <a:off x="6777315" y="1547782"/>
              <a:ext cx="2177304" cy="1011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2 - Recherche du prestataire </a:t>
              </a:r>
              <a:r>
                <a:rPr lang="fr-FR" sz="1260" dirty="0">
                  <a:latin typeface="+mj-lt"/>
                </a:rPr>
                <a:t>/ proximité  (présence à l’esprit / recherche sur internet / influence par référent / publicité / promotion).</a:t>
              </a:r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6930838" y="2907407"/>
              <a:ext cx="2023781" cy="4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3- Recherche avis / comparaison tarifaire  </a:t>
              </a:r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6589058" y="4082366"/>
              <a:ext cx="2330825" cy="641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4- Prise de contact </a:t>
              </a:r>
              <a:r>
                <a:rPr lang="fr-FR" sz="1260" dirty="0">
                  <a:latin typeface="+mj-lt"/>
                </a:rPr>
                <a:t>/ passage au garage/ en magasin / consultation site marchand</a:t>
              </a: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4123765" y="5320678"/>
              <a:ext cx="2309874" cy="826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5- Achat (&amp;réalisation de la prestation) </a:t>
              </a:r>
              <a:r>
                <a:rPr lang="fr-FR" sz="1260" dirty="0">
                  <a:latin typeface="+mj-lt"/>
                </a:rPr>
                <a:t>essuie-glaces, prestation de changement</a:t>
              </a:r>
            </a:p>
            <a:p>
              <a:endParaRPr lang="fr-FR" sz="1260" dirty="0">
                <a:latin typeface="+mj-lt"/>
              </a:endParaRPr>
            </a:p>
          </p:txBody>
        </p:sp>
        <p:sp>
          <p:nvSpPr>
            <p:cNvPr id="10" name="ZoneTexte 9"/>
            <p:cNvSpPr txBox="1"/>
            <p:nvPr/>
          </p:nvSpPr>
          <p:spPr>
            <a:xfrm>
              <a:off x="1362635" y="4253585"/>
              <a:ext cx="1972236" cy="45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6- Récupération du véhicule / changement effectué</a:t>
              </a:r>
              <a:endParaRPr lang="fr-FR" sz="1260" dirty="0">
                <a:latin typeface="+mj-lt"/>
              </a:endParaRPr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1073524" y="2983730"/>
              <a:ext cx="2086535" cy="641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7-Evaluation</a:t>
              </a:r>
              <a:r>
                <a:rPr lang="fr-FR" sz="1260" dirty="0">
                  <a:latin typeface="+mj-lt"/>
                </a:rPr>
                <a:t>  émission d’un avis sur la qualité du produit/ qualité presta / prix produit</a:t>
              </a:r>
            </a:p>
          </p:txBody>
        </p:sp>
        <p:sp>
          <p:nvSpPr>
            <p:cNvPr id="12" name="ZoneTexte 11"/>
            <p:cNvSpPr txBox="1"/>
            <p:nvPr/>
          </p:nvSpPr>
          <p:spPr>
            <a:xfrm>
              <a:off x="1846729" y="1414795"/>
              <a:ext cx="1963271" cy="826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 b="1" dirty="0">
                  <a:latin typeface="+mj-lt"/>
                </a:rPr>
                <a:t>8- Relance / information </a:t>
              </a:r>
              <a:r>
                <a:rPr lang="fr-FR" sz="1260" dirty="0">
                  <a:latin typeface="+mj-lt"/>
                </a:rPr>
                <a:t>sur l’entretien ou nécessité de changer ses essuie-glaces</a:t>
              </a:r>
              <a:br>
                <a:rPr lang="fr-FR" sz="1260" dirty="0">
                  <a:latin typeface="+mj-lt"/>
                </a:rPr>
              </a:br>
              <a:r>
                <a:rPr lang="fr-FR" sz="1260" dirty="0">
                  <a:latin typeface="+mj-lt"/>
                </a:rPr>
                <a:t> </a:t>
              </a:r>
            </a:p>
          </p:txBody>
        </p:sp>
      </p:grpSp>
      <p:sp>
        <p:nvSpPr>
          <p:cNvPr id="16" name="ZoneTexte 15"/>
          <p:cNvSpPr txBox="1"/>
          <p:nvPr/>
        </p:nvSpPr>
        <p:spPr>
          <a:xfrm>
            <a:off x="462855" y="2329467"/>
            <a:ext cx="6749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+mj-lt"/>
              </a:rPr>
              <a:t>Parcours automobiliste type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ACB98C-A5B1-4337-A1F7-038AE25DEA60}"/>
              </a:ext>
            </a:extLst>
          </p:cNvPr>
          <p:cNvSpPr/>
          <p:nvPr/>
        </p:nvSpPr>
        <p:spPr>
          <a:xfrm>
            <a:off x="366606" y="123523"/>
            <a:ext cx="11468589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360" b="1" dirty="0" err="1">
                <a:latin typeface="+mj-lt"/>
              </a:rPr>
              <a:t>Développer</a:t>
            </a:r>
            <a:r>
              <a:rPr lang="en-US" altLang="ja-JP" sz="3360" b="1" dirty="0">
                <a:latin typeface="+mj-lt"/>
              </a:rPr>
              <a:t> les leviers de communication pour </a:t>
            </a:r>
            <a:r>
              <a:rPr lang="en-US" altLang="ja-JP" sz="3360" b="1" dirty="0" err="1">
                <a:latin typeface="+mj-lt"/>
              </a:rPr>
              <a:t>être</a:t>
            </a:r>
            <a:r>
              <a:rPr lang="en-US" altLang="ja-JP" sz="3360" b="1" dirty="0">
                <a:latin typeface="+mj-lt"/>
              </a:rPr>
              <a:t> </a:t>
            </a:r>
            <a:r>
              <a:rPr lang="en-US" altLang="ja-JP" sz="3360" b="1" dirty="0" err="1" smtClean="0">
                <a:latin typeface="+mj-lt"/>
              </a:rPr>
              <a:t>présent</a:t>
            </a:r>
            <a:r>
              <a:rPr lang="en-US" altLang="ja-JP" sz="3360" b="1" dirty="0" smtClean="0">
                <a:latin typeface="+mj-lt"/>
              </a:rPr>
              <a:t> </a:t>
            </a:r>
            <a:r>
              <a:rPr lang="en-US" altLang="ja-JP" sz="3360" b="1" dirty="0">
                <a:latin typeface="+mj-lt"/>
              </a:rPr>
              <a:t>à </a:t>
            </a:r>
            <a:r>
              <a:rPr lang="en-US" altLang="ja-JP" sz="3360" b="1" dirty="0" err="1">
                <a:latin typeface="+mj-lt"/>
              </a:rPr>
              <a:t>toutes</a:t>
            </a:r>
            <a:r>
              <a:rPr lang="en-US" altLang="ja-JP" sz="3360" b="1" dirty="0">
                <a:latin typeface="+mj-lt"/>
              </a:rPr>
              <a:t> les </a:t>
            </a:r>
            <a:r>
              <a:rPr lang="en-US" altLang="ja-JP" sz="3360" b="1" dirty="0" err="1">
                <a:latin typeface="+mj-lt"/>
              </a:rPr>
              <a:t>étapes</a:t>
            </a:r>
            <a:r>
              <a:rPr lang="en-US" altLang="ja-JP" sz="3360" b="1" dirty="0">
                <a:latin typeface="+mj-lt"/>
              </a:rPr>
              <a:t> du </a:t>
            </a:r>
            <a:r>
              <a:rPr lang="en-US" altLang="ja-JP" sz="3360" b="1" dirty="0" err="1">
                <a:latin typeface="+mj-lt"/>
              </a:rPr>
              <a:t>parcours</a:t>
            </a:r>
            <a:r>
              <a:rPr lang="en-US" altLang="ja-JP" sz="3360" b="1" dirty="0">
                <a:latin typeface="+mj-lt"/>
              </a:rPr>
              <a:t> client</a:t>
            </a:r>
          </a:p>
          <a:p>
            <a:r>
              <a:rPr lang="en-US" altLang="ja-JP" sz="3360" b="1" dirty="0">
                <a:latin typeface="+mj-lt"/>
                <a:sym typeface="Wingdings" panose="05000000000000000000" pitchFamily="2" charset="2"/>
              </a:rPr>
              <a:t> </a:t>
            </a:r>
            <a:r>
              <a:rPr lang="en-US" altLang="ja-JP" sz="3360" b="1" dirty="0" err="1">
                <a:latin typeface="+mj-lt"/>
                <a:sym typeface="Wingdings" panose="05000000000000000000" pitchFamily="2" charset="2"/>
              </a:rPr>
              <a:t>Création</a:t>
            </a:r>
            <a:r>
              <a:rPr lang="en-US" altLang="ja-JP" sz="3360" b="1" dirty="0">
                <a:latin typeface="+mj-lt"/>
                <a:sym typeface="Wingdings" panose="05000000000000000000" pitchFamily="2" charset="2"/>
              </a:rPr>
              <a:t> de Tool Kit</a:t>
            </a:r>
            <a:endParaRPr lang="en-US" altLang="ja-JP" sz="3360" b="1" dirty="0">
              <a:latin typeface="+mj-lt"/>
            </a:endParaRPr>
          </a:p>
          <a:p>
            <a:r>
              <a:rPr lang="en-US" altLang="ja-JP" sz="3360" b="1" dirty="0">
                <a:latin typeface="+mj-lt"/>
              </a:rPr>
              <a:t> </a:t>
            </a:r>
            <a:endParaRPr lang="fr-FR" sz="3360" dirty="0">
              <a:latin typeface="+mj-lt"/>
            </a:endParaRPr>
          </a:p>
        </p:txBody>
      </p:sp>
      <p:sp>
        <p:nvSpPr>
          <p:cNvPr id="17" name="Rectangle à coins arrondis 17">
            <a:extLst>
              <a:ext uri="{FF2B5EF4-FFF2-40B4-BE49-F238E27FC236}">
                <a16:creationId xmlns="" xmlns:a16="http://schemas.microsoft.com/office/drawing/2014/main" id="{AFE7C826-14CC-44CA-A8AC-1D64B87E2479}"/>
              </a:ext>
            </a:extLst>
          </p:cNvPr>
          <p:cNvSpPr/>
          <p:nvPr/>
        </p:nvSpPr>
        <p:spPr>
          <a:xfrm>
            <a:off x="8554085" y="2910310"/>
            <a:ext cx="2899187" cy="1059219"/>
          </a:xfrm>
          <a:prstGeom prst="wedgeRoundRectCallout">
            <a:avLst>
              <a:gd name="adj1" fmla="val -36443"/>
              <a:gd name="adj2" fmla="val 73638"/>
              <a:gd name="adj3" fmla="val 16667"/>
            </a:avLst>
          </a:prstGeom>
          <a:solidFill>
            <a:srgbClr val="FA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/>
              <a:t>BRANDING   </a:t>
            </a:r>
            <a:br>
              <a:rPr lang="fr-FR" sz="1600" b="1" dirty="0"/>
            </a:br>
            <a:r>
              <a:rPr lang="fr-FR" sz="1600" b="1" dirty="0"/>
              <a:t>notoriété &amp; visibilité </a:t>
            </a:r>
          </a:p>
        </p:txBody>
      </p:sp>
      <p:sp>
        <p:nvSpPr>
          <p:cNvPr id="18" name="Rectangle à coins arrondis 17">
            <a:extLst>
              <a:ext uri="{FF2B5EF4-FFF2-40B4-BE49-F238E27FC236}">
                <a16:creationId xmlns="" xmlns:a16="http://schemas.microsoft.com/office/drawing/2014/main" id="{44E1C913-BAC9-4BF9-A971-C65A444DE156}"/>
              </a:ext>
            </a:extLst>
          </p:cNvPr>
          <p:cNvSpPr/>
          <p:nvPr/>
        </p:nvSpPr>
        <p:spPr>
          <a:xfrm>
            <a:off x="7869223" y="8309137"/>
            <a:ext cx="3094430" cy="1111308"/>
          </a:xfrm>
          <a:prstGeom prst="wedgeRoundRectCallout">
            <a:avLst>
              <a:gd name="adj1" fmla="val -36443"/>
              <a:gd name="adj2" fmla="val 55853"/>
              <a:gd name="adj3" fmla="val 16667"/>
            </a:avLst>
          </a:prstGeom>
          <a:solidFill>
            <a:srgbClr val="A93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/>
              <a:t>ANIMATION </a:t>
            </a:r>
            <a:br>
              <a:rPr lang="fr-FR" sz="1600" b="1" dirty="0"/>
            </a:br>
            <a:r>
              <a:rPr lang="fr-FR" sz="1600" b="1" dirty="0"/>
              <a:t>Activation commerciale et théâtralisation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="" xmlns:a16="http://schemas.microsoft.com/office/drawing/2014/main" id="{47FF4DC4-D156-4651-99BB-D1E0FA4A3C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6" t="25798" r="50829" b="48929"/>
          <a:stretch/>
        </p:blipFill>
        <p:spPr bwMode="auto">
          <a:xfrm>
            <a:off x="11531022" y="2738180"/>
            <a:ext cx="659256" cy="85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="" xmlns:a16="http://schemas.microsoft.com/office/drawing/2014/main" id="{CD083AB9-3DAD-4C4E-B32E-EDE8BD3BA7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7" t="72882" r="50829" b="5033"/>
          <a:stretch/>
        </p:blipFill>
        <p:spPr bwMode="auto">
          <a:xfrm>
            <a:off x="11484515" y="3514845"/>
            <a:ext cx="705763" cy="74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="" xmlns:a16="http://schemas.microsoft.com/office/drawing/2014/main" id="{A1885018-57B8-43B4-8A8E-A6E7A42893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" t="49214" r="75508" b="32465"/>
          <a:stretch/>
        </p:blipFill>
        <p:spPr bwMode="auto">
          <a:xfrm>
            <a:off x="11539179" y="4184299"/>
            <a:ext cx="651099" cy="61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à coins arrondis 17">
            <a:extLst>
              <a:ext uri="{FF2B5EF4-FFF2-40B4-BE49-F238E27FC236}">
                <a16:creationId xmlns="" xmlns:a16="http://schemas.microsoft.com/office/drawing/2014/main" id="{01DA827E-5FF9-49EB-99DA-155DB366D713}"/>
              </a:ext>
            </a:extLst>
          </p:cNvPr>
          <p:cNvSpPr/>
          <p:nvPr/>
        </p:nvSpPr>
        <p:spPr>
          <a:xfrm>
            <a:off x="2470900" y="3140563"/>
            <a:ext cx="2899187" cy="1059219"/>
          </a:xfrm>
          <a:prstGeom prst="wedgeRoundRectCallout">
            <a:avLst>
              <a:gd name="adj1" fmla="val -1046"/>
              <a:gd name="adj2" fmla="val 63511"/>
              <a:gd name="adj3" fmla="val 16667"/>
            </a:avLst>
          </a:prstGeom>
          <a:solidFill>
            <a:srgbClr val="4E6B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 err="1"/>
              <a:t>BtoB</a:t>
            </a:r>
            <a:r>
              <a:rPr lang="fr-FR" sz="1600" b="1" dirty="0"/>
              <a:t> </a:t>
            </a:r>
            <a:br>
              <a:rPr lang="fr-FR" sz="1600" b="1" dirty="0"/>
            </a:br>
            <a:r>
              <a:rPr lang="fr-FR" sz="1600" b="1" dirty="0"/>
              <a:t>Supports de présentation et d’argumentation</a:t>
            </a:r>
          </a:p>
        </p:txBody>
      </p:sp>
      <p:sp>
        <p:nvSpPr>
          <p:cNvPr id="26" name="Rectangle à coins arrondis 17">
            <a:extLst>
              <a:ext uri="{FF2B5EF4-FFF2-40B4-BE49-F238E27FC236}">
                <a16:creationId xmlns="" xmlns:a16="http://schemas.microsoft.com/office/drawing/2014/main" id="{97F9BFDD-C0A7-40CF-A9CA-DD02BDAC4F31}"/>
              </a:ext>
            </a:extLst>
          </p:cNvPr>
          <p:cNvSpPr/>
          <p:nvPr/>
        </p:nvSpPr>
        <p:spPr>
          <a:xfrm>
            <a:off x="51619" y="5118018"/>
            <a:ext cx="2847568" cy="1059219"/>
          </a:xfrm>
          <a:prstGeom prst="wedgeRoundRectCallout">
            <a:avLst>
              <a:gd name="adj1" fmla="val 60868"/>
              <a:gd name="adj2" fmla="val 36740"/>
              <a:gd name="adj3" fmla="val 16667"/>
            </a:avLst>
          </a:prstGeom>
          <a:solidFill>
            <a:srgbClr val="FA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/>
              <a:t>BRANDING   </a:t>
            </a:r>
            <a:br>
              <a:rPr lang="fr-FR" sz="1600" b="1" dirty="0"/>
            </a:br>
            <a:r>
              <a:rPr lang="fr-FR" sz="1600" b="1" dirty="0"/>
              <a:t>notoriété &amp; visibilité </a:t>
            </a:r>
          </a:p>
        </p:txBody>
      </p:sp>
      <p:pic>
        <p:nvPicPr>
          <p:cNvPr id="27" name="Picture 2">
            <a:extLst>
              <a:ext uri="{FF2B5EF4-FFF2-40B4-BE49-F238E27FC236}">
                <a16:creationId xmlns="" xmlns:a16="http://schemas.microsoft.com/office/drawing/2014/main" id="{9A7BD41B-EEC3-4204-95EA-63D16DDF56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" t="49214" r="75508" b="32465"/>
          <a:stretch/>
        </p:blipFill>
        <p:spPr bwMode="auto">
          <a:xfrm>
            <a:off x="395691" y="6303911"/>
            <a:ext cx="651099" cy="61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>
            <a:extLst>
              <a:ext uri="{FF2B5EF4-FFF2-40B4-BE49-F238E27FC236}">
                <a16:creationId xmlns="" xmlns:a16="http://schemas.microsoft.com/office/drawing/2014/main" id="{E78FB425-5B45-47B9-9383-6A6B3A5E86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7" t="72882" r="50829" b="5033"/>
          <a:stretch/>
        </p:blipFill>
        <p:spPr bwMode="auto">
          <a:xfrm>
            <a:off x="975852" y="6352499"/>
            <a:ext cx="705763" cy="74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49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424159" y="2177625"/>
            <a:ext cx="11729481" cy="5245950"/>
          </a:xfrm>
        </p:spPr>
        <p:txBody>
          <a:bodyPr>
            <a:noAutofit/>
          </a:bodyPr>
          <a:lstStyle/>
          <a:p>
            <a:r>
              <a:rPr lang="fr-FR" altLang="fr-FR" sz="2400" b="1" dirty="0">
                <a:ea typeface="Helvetica" panose="020B0604020202020204" pitchFamily="34" charset="0"/>
              </a:rPr>
              <a:t/>
            </a:r>
            <a:br>
              <a:rPr lang="fr-FR" altLang="fr-FR" sz="2400" b="1" dirty="0">
                <a:ea typeface="Helvetica" panose="020B0604020202020204" pitchFamily="34" charset="0"/>
              </a:rPr>
            </a:br>
            <a:r>
              <a:rPr lang="fr-FR" altLang="fr-FR" sz="1600" b="1" dirty="0">
                <a:ea typeface="Helvetica" panose="020B0604020202020204" pitchFamily="34" charset="0"/>
              </a:rPr>
              <a:t/>
            </a:r>
            <a:br>
              <a:rPr lang="fr-FR" altLang="fr-FR" sz="1600" b="1" dirty="0">
                <a:ea typeface="Helvetica" panose="020B0604020202020204" pitchFamily="34" charset="0"/>
              </a:rPr>
            </a:br>
            <a:r>
              <a:rPr lang="fr-FR" altLang="fr-FR" sz="1600" b="1" dirty="0">
                <a:ea typeface="Helvetica" panose="020B0604020202020204" pitchFamily="34" charset="0"/>
              </a:rPr>
              <a:t/>
            </a:r>
            <a:br>
              <a:rPr lang="fr-FR" altLang="fr-FR" sz="1600" b="1" dirty="0">
                <a:ea typeface="Helvetica" panose="020B0604020202020204" pitchFamily="34" charset="0"/>
              </a:rPr>
            </a:br>
            <a:r>
              <a:rPr lang="fr-FR" altLang="fr-FR" sz="1600" b="1" dirty="0">
                <a:ea typeface="Helvetica" panose="020B0604020202020204" pitchFamily="34" charset="0"/>
              </a:rPr>
              <a:t/>
            </a:r>
            <a:br>
              <a:rPr lang="fr-FR" altLang="fr-FR" sz="1600" b="1" dirty="0">
                <a:ea typeface="Helvetica" panose="020B0604020202020204" pitchFamily="34" charset="0"/>
              </a:rPr>
            </a:br>
            <a:r>
              <a:rPr lang="fr-FR" altLang="fr-FR" sz="1600" b="1" dirty="0">
                <a:ea typeface="Helvetica" panose="020B0604020202020204" pitchFamily="34" charset="0"/>
              </a:rPr>
              <a:t/>
            </a:r>
            <a:br>
              <a:rPr lang="fr-FR" altLang="fr-FR" sz="1600" b="1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  <a:cs typeface="Helvetica" panose="020B0604020202020204" pitchFamily="34" charset="0"/>
              </a:rPr>
              <a:t>&gt; Travailler la notoriété et la considération </a:t>
            </a:r>
            <a:br>
              <a:rPr lang="fr-FR" altLang="fr-FR" sz="3600" dirty="0"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  <a:cs typeface="Helvetica" panose="020B0604020202020204" pitchFamily="34" charset="0"/>
              </a:rPr>
              <a:t>d’une nouvelle marque sur le secteur des essuie-glaces</a:t>
            </a:r>
            <a:br>
              <a:rPr lang="fr-FR" altLang="fr-FR" sz="3600" dirty="0"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fr-FR" altLang="fr-FR" sz="3600" dirty="0"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  <a:cs typeface="Helvetica" panose="020B0604020202020204" pitchFamily="34" charset="0"/>
              </a:rPr>
              <a:t>&gt; Améliorer la PDM Valeo sur ce segment</a:t>
            </a:r>
            <a:r>
              <a:rPr lang="fr-FR" altLang="fr-FR" sz="2800" b="1" dirty="0">
                <a:ea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fr-FR" altLang="fr-FR" sz="2800" b="1" dirty="0">
                <a:ea typeface="Helvetica" panose="020B0604020202020204" pitchFamily="34" charset="0"/>
                <a:cs typeface="Helvetica" panose="020B0604020202020204" pitchFamily="34" charset="0"/>
              </a:rPr>
            </a:br>
            <a:endParaRPr lang="fr-FR" altLang="fr-FR" sz="1200" dirty="0">
              <a:ea typeface="Helvetica" panose="020B060402020202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="" xmlns:a16="http://schemas.microsoft.com/office/drawing/2014/main" id="{CB353668-BFD8-46B8-9BB6-97D03EBF6E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5149" y="1320932"/>
            <a:ext cx="6609374" cy="188337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 fontScale="6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fr-FR" sz="2100" b="1" dirty="0">
                <a:latin typeface="+mj-lt"/>
                <a:cs typeface="Helvetica" panose="020B0604020202020204" pitchFamily="34" charset="0"/>
              </a:rPr>
              <a:t/>
            </a:r>
            <a:br>
              <a:rPr lang="fr-FR" sz="2100" b="1" dirty="0">
                <a:latin typeface="+mj-lt"/>
                <a:cs typeface="Helvetica" panose="020B0604020202020204" pitchFamily="34" charset="0"/>
              </a:rPr>
            </a:br>
            <a:r>
              <a:rPr lang="fr-FR" sz="6400" b="1" dirty="0">
                <a:latin typeface="+mj-lt"/>
                <a:cs typeface="Helvetica" panose="020B0604020202020204" pitchFamily="34" charset="0"/>
              </a:rPr>
              <a:t>Valeo Service</a:t>
            </a:r>
            <a:r>
              <a:rPr lang="fr-FR" sz="4600" b="1" dirty="0">
                <a:latin typeface="+mj-lt"/>
                <a:cs typeface="Helvetica" panose="020B0604020202020204" pitchFamily="34" charset="0"/>
              </a:rPr>
              <a:t/>
            </a:r>
            <a:br>
              <a:rPr lang="fr-FR" sz="4600" b="1" dirty="0">
                <a:latin typeface="+mj-lt"/>
                <a:cs typeface="Helvetica" panose="020B0604020202020204" pitchFamily="34" charset="0"/>
              </a:rPr>
            </a:br>
            <a:r>
              <a:rPr lang="fr-FR" sz="4600" b="1" dirty="0">
                <a:latin typeface="+mj-lt"/>
                <a:cs typeface="Helvetica" panose="020B0604020202020204" pitchFamily="34" charset="0"/>
              </a:rPr>
              <a:t/>
            </a:r>
            <a:br>
              <a:rPr lang="fr-FR" sz="4600" b="1" dirty="0">
                <a:latin typeface="+mj-lt"/>
                <a:cs typeface="Helvetica" panose="020B0604020202020204" pitchFamily="34" charset="0"/>
              </a:rPr>
            </a:br>
            <a:r>
              <a:rPr lang="fr-FR" sz="4600" b="1" dirty="0">
                <a:latin typeface="+mj-lt"/>
                <a:cs typeface="Helvetica" panose="020B0604020202020204" pitchFamily="34" charset="0"/>
              </a:rPr>
              <a:t>Créer une marque incontournable sur le segment aftermarket des essuie-glaces</a:t>
            </a: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16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Dispositif de communication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="" xmlns:a16="http://schemas.microsoft.com/office/drawing/2014/main" id="{FCCA2467-ECDD-466F-A8FA-3C6F3D795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4325" y="5585255"/>
            <a:ext cx="2522117" cy="109563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fr-FR" dirty="0">
                <a:latin typeface="+mj-lt"/>
              </a:rPr>
              <a:t>Toolbox</a:t>
            </a:r>
            <a:br>
              <a:rPr lang="fr-FR" dirty="0">
                <a:latin typeface="+mj-lt"/>
              </a:rPr>
            </a:br>
            <a:r>
              <a:rPr lang="fr-FR" dirty="0">
                <a:latin typeface="+mj-lt"/>
              </a:rPr>
              <a:t>Digital</a:t>
            </a:r>
          </a:p>
          <a:p>
            <a:pPr marL="0" indent="0" algn="ctr">
              <a:buNone/>
            </a:pPr>
            <a:endParaRPr lang="fr-FR" dirty="0">
              <a:latin typeface="+mj-lt"/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="" xmlns:a16="http://schemas.microsoft.com/office/drawing/2014/main" id="{855B4C0A-C044-4361-BCCE-FABB09736516}"/>
              </a:ext>
            </a:extLst>
          </p:cNvPr>
          <p:cNvSpPr/>
          <p:nvPr/>
        </p:nvSpPr>
        <p:spPr>
          <a:xfrm>
            <a:off x="10038769" y="4716163"/>
            <a:ext cx="594367" cy="5943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="" xmlns:a16="http://schemas.microsoft.com/office/drawing/2014/main" id="{DCBED4EA-2954-4E86-907A-E0C8E6A02A50}"/>
              </a:ext>
            </a:extLst>
          </p:cNvPr>
          <p:cNvSpPr/>
          <p:nvPr/>
        </p:nvSpPr>
        <p:spPr>
          <a:xfrm>
            <a:off x="6250526" y="4679610"/>
            <a:ext cx="594367" cy="5943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="" xmlns:a16="http://schemas.microsoft.com/office/drawing/2014/main" id="{70F39BA7-1F11-48D2-BAEC-25A991E31511}"/>
              </a:ext>
            </a:extLst>
          </p:cNvPr>
          <p:cNvSpPr/>
          <p:nvPr/>
        </p:nvSpPr>
        <p:spPr>
          <a:xfrm>
            <a:off x="2590602" y="4716163"/>
            <a:ext cx="594367" cy="59436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contenu 2">
            <a:extLst>
              <a:ext uri="{FF2B5EF4-FFF2-40B4-BE49-F238E27FC236}">
                <a16:creationId xmlns="" xmlns:a16="http://schemas.microsoft.com/office/drawing/2014/main" id="{E74C006E-9A04-48E8-BB86-95D108F73668}"/>
              </a:ext>
            </a:extLst>
          </p:cNvPr>
          <p:cNvSpPr txBox="1">
            <a:spLocks/>
          </p:cNvSpPr>
          <p:nvPr/>
        </p:nvSpPr>
        <p:spPr>
          <a:xfrm>
            <a:off x="9121990" y="5597612"/>
            <a:ext cx="2522117" cy="10956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dirty="0">
                <a:latin typeface="+mj-lt"/>
              </a:rPr>
              <a:t>Dispositif</a:t>
            </a:r>
            <a:br>
              <a:rPr lang="fr-FR" dirty="0">
                <a:latin typeface="+mj-lt"/>
              </a:rPr>
            </a:br>
            <a:r>
              <a:rPr lang="fr-FR" dirty="0">
                <a:latin typeface="+mj-lt"/>
              </a:rPr>
              <a:t>Presse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fr-FR" dirty="0">
              <a:latin typeface="+mj-lt"/>
            </a:endParaRPr>
          </a:p>
        </p:txBody>
      </p:sp>
      <p:sp>
        <p:nvSpPr>
          <p:cNvPr id="8" name="Espace réservé du contenu 2">
            <a:extLst>
              <a:ext uri="{FF2B5EF4-FFF2-40B4-BE49-F238E27FC236}">
                <a16:creationId xmlns="" xmlns:a16="http://schemas.microsoft.com/office/drawing/2014/main" id="{3235EF04-619C-4136-8BFA-CE42C4507E4C}"/>
              </a:ext>
            </a:extLst>
          </p:cNvPr>
          <p:cNvSpPr txBox="1">
            <a:spLocks/>
          </p:cNvSpPr>
          <p:nvPr/>
        </p:nvSpPr>
        <p:spPr>
          <a:xfrm>
            <a:off x="1626726" y="5597612"/>
            <a:ext cx="2522117" cy="10956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dirty="0" err="1">
                <a:latin typeface="+mj-lt"/>
              </a:rPr>
              <a:t>Toolbox</a:t>
            </a:r>
            <a:r>
              <a:rPr lang="fr-FR" dirty="0">
                <a:latin typeface="+mj-lt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dirty="0" smtClean="0">
                <a:latin typeface="+mj-lt"/>
              </a:rPr>
              <a:t>POS</a:t>
            </a:r>
            <a:endParaRPr lang="fr-FR" dirty="0">
              <a:latin typeface="+mj-lt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fr-FR" dirty="0">
              <a:latin typeface="+mj-lt"/>
            </a:endParaRPr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81721" y="2920313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 	Un plan d’activation reposant </a:t>
            </a:r>
            <a:br>
              <a:rPr lang="fr-FR" b="1" dirty="0">
                <a:latin typeface="+mj-lt"/>
                <a:sym typeface="Wingdings" panose="05000000000000000000" pitchFamily="2" charset="2"/>
              </a:rPr>
            </a:br>
            <a:r>
              <a:rPr lang="fr-FR" b="1" dirty="0">
                <a:latin typeface="+mj-lt"/>
                <a:sym typeface="Wingdings" panose="05000000000000000000" pitchFamily="2" charset="2"/>
              </a:rPr>
              <a:t>	sur 3 leviers de communication</a:t>
            </a:r>
            <a:endParaRPr lang="fr-FR" b="1" dirty="0"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025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Toolbox</a:t>
            </a:r>
            <a:r>
              <a:rPr lang="fr-FR" dirty="0"/>
              <a:t> </a:t>
            </a:r>
            <a:r>
              <a:rPr lang="fr-FR" dirty="0" smtClean="0"/>
              <a:t>POS</a:t>
            </a:r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40532" y="2228334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 	</a:t>
            </a:r>
            <a:r>
              <a:rPr lang="fr-FR" dirty="0">
                <a:latin typeface="+mj-lt"/>
              </a:rPr>
              <a:t>Un dispositif global pour maximiser la visibilité</a:t>
            </a:r>
            <a:endParaRPr lang="fr-FR" b="1" dirty="0"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graphicFrame>
        <p:nvGraphicFramePr>
          <p:cNvPr id="12" name="Espace réservé du contenu 3">
            <a:extLst>
              <a:ext uri="{FF2B5EF4-FFF2-40B4-BE49-F238E27FC236}">
                <a16:creationId xmlns="" xmlns:a16="http://schemas.microsoft.com/office/drawing/2014/main" id="{B577DBEB-F217-4861-A099-30A42076435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67482" y="3323966"/>
          <a:ext cx="7815133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020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922" y="186983"/>
            <a:ext cx="11041380" cy="1855788"/>
          </a:xfrm>
        </p:spPr>
        <p:txBody>
          <a:bodyPr/>
          <a:lstStyle/>
          <a:p>
            <a:r>
              <a:rPr lang="fr-FR" dirty="0" err="1"/>
              <a:t>Toolbox</a:t>
            </a:r>
            <a:r>
              <a:rPr lang="fr-FR" dirty="0"/>
              <a:t> </a:t>
            </a:r>
            <a:r>
              <a:rPr lang="fr-FR" dirty="0" smtClean="0"/>
              <a:t>POS</a:t>
            </a:r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40532" y="2104767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Communication fil rouge image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060384B-0392-47D8-9CF3-8A7C9C97E9A6}"/>
              </a:ext>
            </a:extLst>
          </p:cNvPr>
          <p:cNvSpPr/>
          <p:nvPr/>
        </p:nvSpPr>
        <p:spPr>
          <a:xfrm>
            <a:off x="606922" y="3461772"/>
            <a:ext cx="110413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+mj-lt"/>
              </a:rPr>
              <a:t>Le </a:t>
            </a:r>
            <a:r>
              <a:rPr lang="fr-FR" sz="2800" dirty="0" smtClean="0">
                <a:latin typeface="+mj-lt"/>
              </a:rPr>
              <a:t>POS </a:t>
            </a:r>
            <a:r>
              <a:rPr lang="fr-FR" sz="2800" dirty="0">
                <a:latin typeface="+mj-lt"/>
              </a:rPr>
              <a:t>: 1</a:t>
            </a:r>
            <a:r>
              <a:rPr lang="fr-FR" sz="2800" baseline="30000" dirty="0">
                <a:latin typeface="+mj-lt"/>
              </a:rPr>
              <a:t>er</a:t>
            </a:r>
            <a:r>
              <a:rPr lang="fr-FR" sz="2800" dirty="0">
                <a:latin typeface="+mj-lt"/>
              </a:rPr>
              <a:t> média pour valoriser et </a:t>
            </a:r>
            <a:r>
              <a:rPr lang="fr-FR" sz="2800" dirty="0" smtClean="0">
                <a:latin typeface="+mj-lt"/>
              </a:rPr>
              <a:t>théâtraliser </a:t>
            </a:r>
            <a:r>
              <a:rPr lang="fr-FR" sz="2800" dirty="0">
                <a:latin typeface="+mj-lt"/>
              </a:rPr>
              <a:t>la présence de la nouvelle Gamme </a:t>
            </a:r>
            <a:r>
              <a:rPr lang="fr-FR" sz="2800" dirty="0" err="1">
                <a:latin typeface="+mj-lt"/>
              </a:rPr>
              <a:t>Infinium</a:t>
            </a:r>
            <a:endParaRPr lang="fr-FR" sz="2800" dirty="0">
              <a:latin typeface="+mj-lt"/>
            </a:endParaRPr>
          </a:p>
          <a:p>
            <a:endParaRPr lang="fr-FR" sz="2800" dirty="0">
              <a:latin typeface="+mj-lt"/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Mettre en place une </a:t>
            </a:r>
            <a:r>
              <a:rPr lang="fr-FR" sz="2800" dirty="0" err="1">
                <a:latin typeface="+mj-lt"/>
                <a:sym typeface="Wingdings" panose="05000000000000000000" pitchFamily="2" charset="2"/>
              </a:rPr>
              <a:t>toolbox</a:t>
            </a:r>
            <a:r>
              <a:rPr lang="fr-FR" sz="2800" dirty="0">
                <a:latin typeface="+mj-lt"/>
                <a:sym typeface="Wingdings" panose="05000000000000000000" pitchFamily="2" charset="2"/>
              </a:rPr>
              <a:t> permettant à chaque magasin/garage/centre de communiquer selon ses contraintes </a:t>
            </a:r>
          </a:p>
          <a:p>
            <a:r>
              <a:rPr lang="fr-FR" sz="2800" dirty="0">
                <a:latin typeface="+mj-lt"/>
                <a:sym typeface="Wingdings" panose="05000000000000000000" pitchFamily="2" charset="2"/>
              </a:rPr>
              <a:t> </a:t>
            </a:r>
            <a:endParaRPr lang="fr-FR" sz="2400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="" xmlns:a16="http://schemas.microsoft.com/office/drawing/2014/main" id="{E7A08295-F7A3-46B4-94C7-84A1C28BB0C0}"/>
              </a:ext>
            </a:extLst>
          </p:cNvPr>
          <p:cNvSpPr/>
          <p:nvPr/>
        </p:nvSpPr>
        <p:spPr>
          <a:xfrm>
            <a:off x="2446637" y="6271234"/>
            <a:ext cx="2018270" cy="201603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OUT STORE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="" xmlns:a16="http://schemas.microsoft.com/office/drawing/2014/main" id="{3412C82E-1B39-463F-A17F-4ED3A7F0FAAB}"/>
              </a:ext>
            </a:extLst>
          </p:cNvPr>
          <p:cNvSpPr/>
          <p:nvPr/>
        </p:nvSpPr>
        <p:spPr>
          <a:xfrm>
            <a:off x="6610864" y="6271233"/>
            <a:ext cx="2018270" cy="201603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IN STORE</a:t>
            </a:r>
          </a:p>
        </p:txBody>
      </p:sp>
    </p:spTree>
    <p:extLst>
      <p:ext uri="{BB962C8B-B14F-4D97-AF65-F5344CB8AC3E}">
        <p14:creationId xmlns:p14="http://schemas.microsoft.com/office/powerpoint/2010/main" val="225846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922" y="186983"/>
            <a:ext cx="11041380" cy="1855788"/>
          </a:xfrm>
        </p:spPr>
        <p:txBody>
          <a:bodyPr/>
          <a:lstStyle/>
          <a:p>
            <a:r>
              <a:rPr lang="fr-FR" dirty="0" err="1"/>
              <a:t>Toolbox</a:t>
            </a:r>
            <a:r>
              <a:rPr lang="fr-FR" dirty="0"/>
              <a:t> </a:t>
            </a:r>
            <a:r>
              <a:rPr lang="fr-FR" dirty="0" smtClean="0"/>
              <a:t>POS</a:t>
            </a:r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40532" y="2104767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Communication fil rouge image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060384B-0392-47D8-9CF3-8A7C9C97E9A6}"/>
              </a:ext>
            </a:extLst>
          </p:cNvPr>
          <p:cNvSpPr/>
          <p:nvPr/>
        </p:nvSpPr>
        <p:spPr>
          <a:xfrm>
            <a:off x="2973858" y="3461772"/>
            <a:ext cx="8674443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+mj-lt"/>
                <a:sym typeface="Wingdings" panose="05000000000000000000" pitchFamily="2" charset="2"/>
              </a:rPr>
              <a:t>Créer de l’impact à l’extérieur du </a:t>
            </a:r>
            <a:r>
              <a:rPr lang="fr-FR" sz="2800" dirty="0" smtClean="0">
                <a:latin typeface="+mj-lt"/>
                <a:sym typeface="Wingdings" panose="05000000000000000000" pitchFamily="2" charset="2"/>
              </a:rPr>
              <a:t>POS </a:t>
            </a:r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r>
              <a:rPr lang="fr-FR" sz="2800" dirty="0">
                <a:latin typeface="+mj-lt"/>
                <a:sym typeface="Wingdings" panose="05000000000000000000" pitchFamily="2" charset="2"/>
              </a:rPr>
              <a:t>Supports clés :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 Couvre-chevalet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Triptyque extérieur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Vitrophanie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Cravate </a:t>
            </a:r>
            <a:r>
              <a:rPr lang="fr-FR" sz="2800" dirty="0" smtClean="0">
                <a:latin typeface="+mj-lt"/>
                <a:sym typeface="Wingdings" panose="05000000000000000000" pitchFamily="2" charset="2"/>
              </a:rPr>
              <a:t>rétroviseurs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800" dirty="0" smtClean="0">
                <a:latin typeface="+mj-lt"/>
                <a:sym typeface="Wingdings" panose="05000000000000000000" pitchFamily="2" charset="2"/>
              </a:rPr>
              <a:t>Sticker électrostatique</a:t>
            </a:r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r>
              <a:rPr lang="fr-FR" sz="2800" dirty="0">
                <a:latin typeface="+mj-lt"/>
                <a:sym typeface="Wingdings" panose="05000000000000000000" pitchFamily="2" charset="2"/>
              </a:rPr>
              <a:t> </a:t>
            </a:r>
            <a:endParaRPr lang="fr-FR" sz="2400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="" xmlns:a16="http://schemas.microsoft.com/office/drawing/2014/main" id="{E7A08295-F7A3-46B4-94C7-84A1C28BB0C0}"/>
              </a:ext>
            </a:extLst>
          </p:cNvPr>
          <p:cNvSpPr/>
          <p:nvPr/>
        </p:nvSpPr>
        <p:spPr>
          <a:xfrm>
            <a:off x="606922" y="3009050"/>
            <a:ext cx="2018270" cy="201603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OUT STORE</a:t>
            </a:r>
          </a:p>
        </p:txBody>
      </p:sp>
    </p:spTree>
    <p:extLst>
      <p:ext uri="{BB962C8B-B14F-4D97-AF65-F5344CB8AC3E}">
        <p14:creationId xmlns:p14="http://schemas.microsoft.com/office/powerpoint/2010/main" val="160811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E8AB09C5-94AD-4FEF-8DE0-1911B4C63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7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route, assis, signe&#10;&#10;Description générée automatiquement">
            <a:extLst>
              <a:ext uri="{FF2B5EF4-FFF2-40B4-BE49-F238E27FC236}">
                <a16:creationId xmlns="" xmlns:a16="http://schemas.microsoft.com/office/drawing/2014/main" id="{F54C6241-6E1C-4F4C-9764-121CAA005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8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bâtiment, fenêtre, avant, trottoir&#10;&#10;Description générée automatiquement">
            <a:extLst>
              <a:ext uri="{FF2B5EF4-FFF2-40B4-BE49-F238E27FC236}">
                <a16:creationId xmlns="" xmlns:a16="http://schemas.microsoft.com/office/drawing/2014/main" id="{061A3F65-854E-4DFB-8EBA-61335613A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4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livre, assis, table, magasin&#10;&#10;Description générée automatiquement">
            <a:extLst>
              <a:ext uri="{FF2B5EF4-FFF2-40B4-BE49-F238E27FC236}">
                <a16:creationId xmlns="" xmlns:a16="http://schemas.microsoft.com/office/drawing/2014/main" id="{224169D1-03C0-41F9-8DA7-38D10B2F9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8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voiture, table, miroir, eau&#10;&#10;Description générée automatiquement">
            <a:extLst>
              <a:ext uri="{FF2B5EF4-FFF2-40B4-BE49-F238E27FC236}">
                <a16:creationId xmlns="" xmlns:a16="http://schemas.microsoft.com/office/drawing/2014/main" id="{926E8F3A-74FE-497B-A03A-16749C0EA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43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voiture, assis, petit, table&#10;&#10;Description générée automatiquement">
            <a:extLst>
              <a:ext uri="{FF2B5EF4-FFF2-40B4-BE49-F238E27FC236}">
                <a16:creationId xmlns="" xmlns:a16="http://schemas.microsoft.com/office/drawing/2014/main" id="{292C2715-FBDE-4138-87F4-C590B19E0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06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 rot="16200000">
            <a:off x="-3848689" y="3580288"/>
            <a:ext cx="9158851" cy="851878"/>
          </a:xfrm>
        </p:spPr>
        <p:txBody>
          <a:bodyPr>
            <a:noAutofit/>
          </a:bodyPr>
          <a:lstStyle/>
          <a:p>
            <a:r>
              <a:rPr lang="fr-FR" altLang="fr-FR" sz="16600" b="1" spc="-300" dirty="0">
                <a:solidFill>
                  <a:schemeClr val="bg1">
                    <a:lumMod val="85000"/>
                  </a:schemeClr>
                </a:solidFill>
                <a:ea typeface="Helvetica" panose="020B0604020202020204" pitchFamily="34" charset="0"/>
              </a:rPr>
              <a:t>en résumé</a:t>
            </a:r>
            <a:endParaRPr lang="fr-FR" altLang="fr-FR" sz="6600" b="1" spc="-300" dirty="0">
              <a:solidFill>
                <a:schemeClr val="bg1">
                  <a:lumMod val="85000"/>
                </a:schemeClr>
              </a:solidFill>
              <a:ea typeface="Helvetica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EDFA9B8A-D36A-4151-A01B-A1ED3D033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7617" y="407121"/>
            <a:ext cx="5610178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spc="600" dirty="0">
                <a:solidFill>
                  <a:schemeClr val="tx1"/>
                </a:solidFill>
                <a:latin typeface="+mj-lt"/>
              </a:rPr>
              <a:t>CHALLENGE DE </a:t>
            </a:r>
            <a:r>
              <a:rPr lang="fr-FR" altLang="fr-FR" sz="1800" b="1" spc="200" dirty="0">
                <a:solidFill>
                  <a:schemeClr val="tx1"/>
                </a:solidFill>
                <a:latin typeface="+mj-lt"/>
              </a:rPr>
              <a:t/>
            </a:r>
            <a:br>
              <a:rPr lang="fr-FR" altLang="fr-FR" sz="1800" b="1" spc="200" dirty="0">
                <a:solidFill>
                  <a:schemeClr val="tx1"/>
                </a:solidFill>
                <a:latin typeface="+mj-lt"/>
              </a:rPr>
            </a:br>
            <a:r>
              <a:rPr lang="fr-FR" altLang="fr-FR" sz="2000" b="1" spc="300" dirty="0">
                <a:solidFill>
                  <a:schemeClr val="tx1"/>
                </a:solidFill>
                <a:latin typeface="+mj-lt"/>
              </a:rPr>
              <a:t>NOTORIÉTÉ QUALIFIEE</a:t>
            </a:r>
            <a:r>
              <a:rPr lang="fr-FR" altLang="fr-FR" b="1" spc="300" dirty="0">
                <a:solidFill>
                  <a:schemeClr val="tx1"/>
                </a:solidFill>
                <a:latin typeface="+mj-lt"/>
              </a:rPr>
              <a:t/>
            </a:r>
            <a:br>
              <a:rPr lang="fr-FR" altLang="fr-FR" b="1" spc="300" dirty="0">
                <a:solidFill>
                  <a:schemeClr val="tx1"/>
                </a:solidFill>
                <a:latin typeface="+mj-lt"/>
              </a:rPr>
            </a:br>
            <a:r>
              <a:rPr lang="fr-FR" altLang="fr-FR" sz="1100" b="1" spc="300" dirty="0">
                <a:solidFill>
                  <a:schemeClr val="tx1"/>
                </a:solidFill>
                <a:latin typeface="+mj-lt"/>
              </a:rPr>
              <a:t>VALEO -&gt; REFERENT DES ESSUIES GLACES</a:t>
            </a:r>
            <a:endParaRPr lang="fr-FR" altLang="fr-FR" sz="1800" b="1" spc="3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9735A7DD-E505-402A-94CB-ACFCA5819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4105" y="407121"/>
            <a:ext cx="3405922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800" spc="600" dirty="0">
                <a:solidFill>
                  <a:schemeClr val="tx1"/>
                </a:solidFill>
                <a:latin typeface="+mj-lt"/>
              </a:rPr>
              <a:t>CHALLENGE </a:t>
            </a:r>
            <a:r>
              <a:rPr lang="fr-FR" altLang="fr-FR" sz="1800" b="1" spc="370" dirty="0">
                <a:solidFill>
                  <a:schemeClr val="tx1"/>
                </a:solidFill>
                <a:latin typeface="+mj-lt"/>
              </a:rPr>
              <a:t/>
            </a:r>
            <a:br>
              <a:rPr lang="fr-FR" altLang="fr-FR" sz="1800" b="1" spc="370" dirty="0">
                <a:solidFill>
                  <a:schemeClr val="tx1"/>
                </a:solidFill>
                <a:latin typeface="+mj-lt"/>
              </a:rPr>
            </a:br>
            <a:r>
              <a:rPr lang="fr-FR" altLang="fr-FR" sz="2000" b="1" spc="370" dirty="0">
                <a:solidFill>
                  <a:schemeClr val="tx1"/>
                </a:solidFill>
                <a:latin typeface="+mj-lt"/>
              </a:rPr>
              <a:t>D’ATTRACTIVITÉ</a:t>
            </a:r>
            <a:endParaRPr lang="fr-FR" altLang="fr-FR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Triangle isocèle 1">
            <a:extLst>
              <a:ext uri="{FF2B5EF4-FFF2-40B4-BE49-F238E27FC236}">
                <a16:creationId xmlns="" xmlns:a16="http://schemas.microsoft.com/office/drawing/2014/main" id="{2B8AF573-2F2B-461C-A815-D4E5BA18DBE4}"/>
              </a:ext>
            </a:extLst>
          </p:cNvPr>
          <p:cNvSpPr/>
          <p:nvPr/>
        </p:nvSpPr>
        <p:spPr>
          <a:xfrm flipV="1">
            <a:off x="4436183" y="87393"/>
            <a:ext cx="633046" cy="250092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Triangle isocèle 5">
            <a:extLst>
              <a:ext uri="{FF2B5EF4-FFF2-40B4-BE49-F238E27FC236}">
                <a16:creationId xmlns="" xmlns:a16="http://schemas.microsoft.com/office/drawing/2014/main" id="{B11A3B89-559B-450D-BBBF-DA5410B15E63}"/>
              </a:ext>
            </a:extLst>
          </p:cNvPr>
          <p:cNvSpPr/>
          <p:nvPr/>
        </p:nvSpPr>
        <p:spPr>
          <a:xfrm flipV="1">
            <a:off x="8720543" y="87393"/>
            <a:ext cx="633046" cy="250092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="" xmlns:a16="http://schemas.microsoft.com/office/drawing/2014/main" id="{51F880B7-500B-4F59-AC25-C500038C3C44}"/>
              </a:ext>
            </a:extLst>
          </p:cNvPr>
          <p:cNvSpPr txBox="1">
            <a:spLocks/>
          </p:cNvSpPr>
          <p:nvPr/>
        </p:nvSpPr>
        <p:spPr>
          <a:xfrm>
            <a:off x="2956207" y="1873541"/>
            <a:ext cx="6758102" cy="767162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5475" indent="-625475">
              <a:buFontTx/>
              <a:buNone/>
              <a:defRPr/>
            </a:pPr>
            <a:r>
              <a:rPr lang="fr-FR" sz="2400" b="1" dirty="0">
                <a:latin typeface="+mj-lt"/>
              </a:rPr>
              <a:t>Se légitimer auprès d’une double cible</a:t>
            </a:r>
            <a:r>
              <a:rPr lang="fr-FR" sz="1800" b="1" dirty="0">
                <a:latin typeface="+mj-lt"/>
              </a:rPr>
              <a:t/>
            </a:r>
            <a:br>
              <a:rPr lang="fr-FR" sz="1800" b="1" dirty="0">
                <a:latin typeface="+mj-lt"/>
              </a:rPr>
            </a:br>
            <a:endParaRPr lang="fr-FR" sz="2800" b="1" dirty="0">
              <a:latin typeface="+mj-lt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="" xmlns:a16="http://schemas.microsoft.com/office/drawing/2014/main" id="{542B03CC-1CA9-4293-8260-97572A017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3760" y="1489133"/>
            <a:ext cx="7604369" cy="367676"/>
          </a:xfrm>
          <a:prstGeom prst="rect">
            <a:avLst/>
          </a:prstGeom>
          <a:solidFill>
            <a:srgbClr val="E7A41B">
              <a:alpha val="80000"/>
            </a:srgb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800" b="1" spc="600" dirty="0">
                <a:solidFill>
                  <a:schemeClr val="bg1"/>
                </a:solidFill>
                <a:latin typeface="+mj-lt"/>
              </a:rPr>
              <a:t>ROLE DE LA MARQUE</a:t>
            </a:r>
            <a:endParaRPr lang="fr-FR" altLang="fr-FR" sz="1800" b="1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Rectangle 1">
            <a:extLst>
              <a:ext uri="{FF2B5EF4-FFF2-40B4-BE49-F238E27FC236}">
                <a16:creationId xmlns="" xmlns:a16="http://schemas.microsoft.com/office/drawing/2014/main" id="{C51978F2-8862-4893-868D-CDB589810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3758" y="7560108"/>
            <a:ext cx="7604371" cy="369332"/>
          </a:xfrm>
          <a:prstGeom prst="rect">
            <a:avLst/>
          </a:prstGeom>
          <a:solidFill>
            <a:srgbClr val="C00000">
              <a:alpha val="69804"/>
            </a:srgb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800" b="1" spc="600" dirty="0">
                <a:solidFill>
                  <a:schemeClr val="bg1"/>
                </a:solidFill>
                <a:latin typeface="+mj-lt"/>
              </a:rPr>
              <a:t>STRATEGIE D’ACTIVATION </a:t>
            </a:r>
            <a:endParaRPr lang="fr-FR" altLang="fr-FR" sz="1800" b="1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Rectangle 1">
            <a:extLst>
              <a:ext uri="{FF2B5EF4-FFF2-40B4-BE49-F238E27FC236}">
                <a16:creationId xmlns="" xmlns:a16="http://schemas.microsoft.com/office/drawing/2014/main" id="{F4380885-D23B-424D-B72E-F6CC6E911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1346" y="7989003"/>
            <a:ext cx="34059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800" spc="300" dirty="0">
                <a:solidFill>
                  <a:schemeClr val="tx1"/>
                </a:solidFill>
                <a:latin typeface="+mj-lt"/>
              </a:rPr>
              <a:t>STIMULER LES VENTES DE LA NOUVELLE OFFRE D’ESSUIE-GLACES VALEO INFINIUM</a:t>
            </a:r>
            <a:endParaRPr lang="fr-FR" altLang="fr-FR" b="1" spc="3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Triangle isocèle 17">
            <a:extLst>
              <a:ext uri="{FF2B5EF4-FFF2-40B4-BE49-F238E27FC236}">
                <a16:creationId xmlns="" xmlns:a16="http://schemas.microsoft.com/office/drawing/2014/main" id="{8F38984A-E173-4750-B5FA-FE46A9094D84}"/>
              </a:ext>
            </a:extLst>
          </p:cNvPr>
          <p:cNvSpPr/>
          <p:nvPr/>
        </p:nvSpPr>
        <p:spPr>
          <a:xfrm rot="16200000" flipV="1">
            <a:off x="6618826" y="8487416"/>
            <a:ext cx="633046" cy="250092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à coins arrondis 1">
            <a:extLst>
              <a:ext uri="{FF2B5EF4-FFF2-40B4-BE49-F238E27FC236}">
                <a16:creationId xmlns="" xmlns:a16="http://schemas.microsoft.com/office/drawing/2014/main" id="{B43512E1-8045-4340-9D4C-992EDCE73A3B}"/>
              </a:ext>
            </a:extLst>
          </p:cNvPr>
          <p:cNvSpPr/>
          <p:nvPr/>
        </p:nvSpPr>
        <p:spPr>
          <a:xfrm>
            <a:off x="7446314" y="8064311"/>
            <a:ext cx="1453756" cy="65709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+mj-lt"/>
              </a:rPr>
              <a:t>LEVIERS DE</a:t>
            </a:r>
            <a:br>
              <a:rPr lang="fr-FR" sz="1200" dirty="0">
                <a:solidFill>
                  <a:schemeClr val="tx1"/>
                </a:solidFill>
                <a:latin typeface="+mj-lt"/>
              </a:rPr>
            </a:br>
            <a:r>
              <a:rPr lang="fr-FR" sz="1200" dirty="0">
                <a:solidFill>
                  <a:schemeClr val="tx1"/>
                </a:solidFill>
                <a:latin typeface="+mj-lt"/>
              </a:rPr>
              <a:t>COMMUNICATION ‘PROFESSIONNELS’</a:t>
            </a:r>
          </a:p>
        </p:txBody>
      </p:sp>
      <p:sp>
        <p:nvSpPr>
          <p:cNvPr id="21" name="Rectangle à coins arrondis 6">
            <a:extLst>
              <a:ext uri="{FF2B5EF4-FFF2-40B4-BE49-F238E27FC236}">
                <a16:creationId xmlns="" xmlns:a16="http://schemas.microsoft.com/office/drawing/2014/main" id="{10FDF430-E342-4D4D-AE33-1EDF5DC6AD8A}"/>
              </a:ext>
            </a:extLst>
          </p:cNvPr>
          <p:cNvSpPr/>
          <p:nvPr/>
        </p:nvSpPr>
        <p:spPr>
          <a:xfrm>
            <a:off x="9143105" y="8088948"/>
            <a:ext cx="1453756" cy="63304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+mj-lt"/>
              </a:rPr>
              <a:t>ANIMATION </a:t>
            </a:r>
            <a:br>
              <a:rPr lang="fr-FR" sz="1200" dirty="0">
                <a:solidFill>
                  <a:schemeClr val="tx1"/>
                </a:solidFill>
                <a:latin typeface="+mj-lt"/>
              </a:rPr>
            </a:br>
            <a:r>
              <a:rPr lang="fr-FR" sz="1200" dirty="0">
                <a:solidFill>
                  <a:schemeClr val="tx1"/>
                </a:solidFill>
                <a:latin typeface="+mj-lt"/>
              </a:rPr>
              <a:t>POINT DE VENTE/</a:t>
            </a:r>
            <a:br>
              <a:rPr lang="fr-FR" sz="1200" dirty="0">
                <a:solidFill>
                  <a:schemeClr val="tx1"/>
                </a:solidFill>
                <a:latin typeface="+mj-lt"/>
              </a:rPr>
            </a:br>
            <a:r>
              <a:rPr lang="fr-FR" sz="1200" dirty="0">
                <a:solidFill>
                  <a:schemeClr val="tx1"/>
                </a:solidFill>
                <a:latin typeface="+mj-lt"/>
              </a:rPr>
              <a:t>SITE WEB</a:t>
            </a:r>
          </a:p>
        </p:txBody>
      </p:sp>
      <p:sp>
        <p:nvSpPr>
          <p:cNvPr id="22" name="Rectangle à coins arrondis 7">
            <a:extLst>
              <a:ext uri="{FF2B5EF4-FFF2-40B4-BE49-F238E27FC236}">
                <a16:creationId xmlns="" xmlns:a16="http://schemas.microsoft.com/office/drawing/2014/main" id="{EA7DB5A8-8E9E-4964-836F-DD1F754B3551}"/>
              </a:ext>
            </a:extLst>
          </p:cNvPr>
          <p:cNvSpPr/>
          <p:nvPr/>
        </p:nvSpPr>
        <p:spPr>
          <a:xfrm>
            <a:off x="7461654" y="8791043"/>
            <a:ext cx="3119580" cy="32256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+mj-lt"/>
              </a:rPr>
              <a:t>LEVIERS DE COMMUNICATION</a:t>
            </a:r>
            <a:br>
              <a:rPr lang="fr-FR" sz="900" dirty="0">
                <a:solidFill>
                  <a:schemeClr val="tx1"/>
                </a:solidFill>
                <a:latin typeface="+mj-lt"/>
              </a:rPr>
            </a:br>
            <a:r>
              <a:rPr lang="fr-FR" sz="900" dirty="0">
                <a:solidFill>
                  <a:schemeClr val="tx1"/>
                </a:solidFill>
                <a:latin typeface="+mj-lt"/>
              </a:rPr>
              <a:t>‘AUTOMOBILISTES’</a:t>
            </a:r>
          </a:p>
        </p:txBody>
      </p:sp>
      <p:sp>
        <p:nvSpPr>
          <p:cNvPr id="35" name="Rectangle 1">
            <a:extLst>
              <a:ext uri="{FF2B5EF4-FFF2-40B4-BE49-F238E27FC236}">
                <a16:creationId xmlns="" xmlns:a16="http://schemas.microsoft.com/office/drawing/2014/main" id="{FB162B45-ECE1-4716-94F2-7D9D49751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3760" y="4480133"/>
            <a:ext cx="7604369" cy="377330"/>
          </a:xfrm>
          <a:prstGeom prst="rect">
            <a:avLst/>
          </a:prstGeom>
          <a:solidFill>
            <a:srgbClr val="F56C05">
              <a:alpha val="80000"/>
            </a:srgb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800" b="1" spc="600" dirty="0">
                <a:solidFill>
                  <a:schemeClr val="bg1"/>
                </a:solidFill>
                <a:latin typeface="+mj-lt"/>
              </a:rPr>
              <a:t>3 PROMESSES CLES</a:t>
            </a:r>
            <a:endParaRPr lang="fr-FR" altLang="fr-FR" sz="1800" b="1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Rectangle 1">
            <a:extLst>
              <a:ext uri="{FF2B5EF4-FFF2-40B4-BE49-F238E27FC236}">
                <a16:creationId xmlns="" xmlns:a16="http://schemas.microsoft.com/office/drawing/2014/main" id="{93F2D120-0482-4AAB-8228-E60BE278F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3760" y="3006273"/>
            <a:ext cx="7604369" cy="369332"/>
          </a:xfrm>
          <a:prstGeom prst="rect">
            <a:avLst/>
          </a:prstGeom>
          <a:solidFill>
            <a:srgbClr val="223D6C">
              <a:alpha val="80000"/>
            </a:srgb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800" b="1" spc="300" dirty="0">
                <a:solidFill>
                  <a:schemeClr val="bg1"/>
                </a:solidFill>
                <a:latin typeface="+mj-lt"/>
              </a:rPr>
              <a:t>POSITIONNEMENT</a:t>
            </a:r>
          </a:p>
        </p:txBody>
      </p:sp>
      <p:sp>
        <p:nvSpPr>
          <p:cNvPr id="29" name="Espace réservé du contenu 2">
            <a:extLst>
              <a:ext uri="{FF2B5EF4-FFF2-40B4-BE49-F238E27FC236}">
                <a16:creationId xmlns="" xmlns:a16="http://schemas.microsoft.com/office/drawing/2014/main" id="{665A3D16-9992-4F9B-A924-6A5CD7DF29D9}"/>
              </a:ext>
            </a:extLst>
          </p:cNvPr>
          <p:cNvSpPr txBox="1">
            <a:spLocks/>
          </p:cNvSpPr>
          <p:nvPr/>
        </p:nvSpPr>
        <p:spPr>
          <a:xfrm>
            <a:off x="3023759" y="3477909"/>
            <a:ext cx="7604370" cy="79766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5475" indent="-319088">
              <a:buFontTx/>
              <a:buNone/>
              <a:defRPr/>
            </a:pPr>
            <a:r>
              <a:rPr lang="fr-FR" sz="1200" b="1" dirty="0">
                <a:latin typeface="+mj-lt"/>
              </a:rPr>
              <a:t>	</a:t>
            </a:r>
            <a:r>
              <a:rPr lang="fr-FR" sz="2400" b="1" dirty="0">
                <a:latin typeface="+mj-lt"/>
              </a:rPr>
              <a:t>DURABLE</a:t>
            </a:r>
            <a:r>
              <a:rPr lang="fr-FR" sz="1200" b="1" dirty="0">
                <a:latin typeface="+mj-lt"/>
              </a:rPr>
              <a:t/>
            </a:r>
            <a:br>
              <a:rPr lang="fr-FR" sz="1200" b="1" dirty="0">
                <a:latin typeface="+mj-lt"/>
              </a:rPr>
            </a:br>
            <a:r>
              <a:rPr lang="fr-FR" sz="1600" dirty="0">
                <a:latin typeface="+mj-lt"/>
              </a:rPr>
              <a:t>Les essuie-glaces qui offrent </a:t>
            </a:r>
            <a:br>
              <a:rPr lang="fr-FR" sz="1600" dirty="0">
                <a:latin typeface="+mj-lt"/>
              </a:rPr>
            </a:br>
            <a:r>
              <a:rPr lang="fr-FR" sz="1600">
                <a:latin typeface="+mj-lt"/>
              </a:rPr>
              <a:t>la </a:t>
            </a:r>
            <a:r>
              <a:rPr lang="fr-FR" sz="1600" smtClean="0">
                <a:latin typeface="+mj-lt"/>
              </a:rPr>
              <a:t>meilleure </a:t>
            </a:r>
            <a:r>
              <a:rPr lang="fr-FR" sz="1600" dirty="0">
                <a:latin typeface="+mj-lt"/>
              </a:rPr>
              <a:t>performance dans le temps</a:t>
            </a:r>
            <a:endParaRPr lang="fr-FR" sz="1200" dirty="0">
              <a:latin typeface="+mj-lt"/>
            </a:endParaRPr>
          </a:p>
        </p:txBody>
      </p:sp>
      <p:sp>
        <p:nvSpPr>
          <p:cNvPr id="31" name="Rectangle 1">
            <a:extLst>
              <a:ext uri="{FF2B5EF4-FFF2-40B4-BE49-F238E27FC236}">
                <a16:creationId xmlns="" xmlns:a16="http://schemas.microsoft.com/office/drawing/2014/main" id="{92CF2FEF-838F-4FD4-B54D-B1293BA92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2042" y="5026732"/>
            <a:ext cx="27431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800" dirty="0">
                <a:solidFill>
                  <a:schemeClr val="tx1"/>
                </a:solidFill>
                <a:latin typeface="+mj-lt"/>
              </a:rPr>
              <a:t>Faire de la valeur de durabilité </a:t>
            </a:r>
            <a:br>
              <a:rPr lang="fr-FR" altLang="fr-FR" sz="1800" dirty="0">
                <a:solidFill>
                  <a:schemeClr val="tx1"/>
                </a:solidFill>
                <a:latin typeface="+mj-lt"/>
              </a:rPr>
            </a:br>
            <a:r>
              <a:rPr lang="fr-FR" altLang="fr-FR" sz="1800" dirty="0">
                <a:solidFill>
                  <a:schemeClr val="tx1"/>
                </a:solidFill>
                <a:latin typeface="+mj-lt"/>
              </a:rPr>
              <a:t>une expression incontestable</a:t>
            </a:r>
          </a:p>
        </p:txBody>
      </p:sp>
      <p:sp>
        <p:nvSpPr>
          <p:cNvPr id="32" name="Rectangle 1">
            <a:extLst>
              <a:ext uri="{FF2B5EF4-FFF2-40B4-BE49-F238E27FC236}">
                <a16:creationId xmlns="" xmlns:a16="http://schemas.microsoft.com/office/drawing/2014/main" id="{A89353A9-40B9-439C-A434-F4E6BC2AA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7768" y="4988946"/>
            <a:ext cx="22211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800" dirty="0">
                <a:solidFill>
                  <a:schemeClr val="tx1"/>
                </a:solidFill>
                <a:latin typeface="+mj-lt"/>
              </a:rPr>
              <a:t>Valoriser la légitimité de Valeo </a:t>
            </a:r>
            <a:br>
              <a:rPr lang="fr-FR" altLang="fr-FR" sz="1800" dirty="0">
                <a:solidFill>
                  <a:schemeClr val="tx1"/>
                </a:solidFill>
                <a:latin typeface="+mj-lt"/>
              </a:rPr>
            </a:br>
            <a:r>
              <a:rPr lang="fr-FR" altLang="fr-FR" sz="1800" dirty="0">
                <a:solidFill>
                  <a:schemeClr val="tx1"/>
                </a:solidFill>
                <a:latin typeface="+mj-lt"/>
              </a:rPr>
              <a:t>sur ce marché en tant que leader</a:t>
            </a:r>
          </a:p>
        </p:txBody>
      </p:sp>
      <p:sp>
        <p:nvSpPr>
          <p:cNvPr id="33" name="Rectangle 1">
            <a:extLst>
              <a:ext uri="{FF2B5EF4-FFF2-40B4-BE49-F238E27FC236}">
                <a16:creationId xmlns="" xmlns:a16="http://schemas.microsoft.com/office/drawing/2014/main" id="{02D80318-DA45-478F-B933-B0EDCB0A0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3830" y="5029686"/>
            <a:ext cx="23474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1800" dirty="0">
                <a:solidFill>
                  <a:schemeClr val="tx1"/>
                </a:solidFill>
                <a:latin typeface="+mj-lt"/>
              </a:rPr>
              <a:t>Redonner de la valeur à ce produit </a:t>
            </a:r>
            <a:br>
              <a:rPr lang="fr-FR" altLang="fr-FR" sz="1800" dirty="0">
                <a:solidFill>
                  <a:schemeClr val="tx1"/>
                </a:solidFill>
                <a:latin typeface="+mj-lt"/>
              </a:rPr>
            </a:br>
            <a:r>
              <a:rPr lang="fr-FR" altLang="fr-FR" sz="1800" dirty="0">
                <a:solidFill>
                  <a:schemeClr val="tx1"/>
                </a:solidFill>
                <a:latin typeface="+mj-lt"/>
              </a:rPr>
              <a:t>qui est un produit technique</a:t>
            </a:r>
          </a:p>
        </p:txBody>
      </p:sp>
      <p:sp>
        <p:nvSpPr>
          <p:cNvPr id="47" name="Rectangle à coins arrondis 1">
            <a:extLst>
              <a:ext uri="{FF2B5EF4-FFF2-40B4-BE49-F238E27FC236}">
                <a16:creationId xmlns="" xmlns:a16="http://schemas.microsoft.com/office/drawing/2014/main" id="{AA0893A4-6F74-4FE6-8E48-451C45ABAF75}"/>
              </a:ext>
            </a:extLst>
          </p:cNvPr>
          <p:cNvSpPr/>
          <p:nvPr/>
        </p:nvSpPr>
        <p:spPr>
          <a:xfrm>
            <a:off x="3403913" y="6696734"/>
            <a:ext cx="1612775" cy="40011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+mj-lt"/>
              </a:rPr>
              <a:t>Preuve comparative</a:t>
            </a:r>
          </a:p>
        </p:txBody>
      </p:sp>
      <p:sp>
        <p:nvSpPr>
          <p:cNvPr id="48" name="Rectangle à coins arrondis 1">
            <a:extLst>
              <a:ext uri="{FF2B5EF4-FFF2-40B4-BE49-F238E27FC236}">
                <a16:creationId xmlns="" xmlns:a16="http://schemas.microsoft.com/office/drawing/2014/main" id="{36A0DCD5-9287-4347-B5A8-B570551681E1}"/>
              </a:ext>
            </a:extLst>
          </p:cNvPr>
          <p:cNvSpPr/>
          <p:nvPr/>
        </p:nvSpPr>
        <p:spPr>
          <a:xfrm>
            <a:off x="5982520" y="6696734"/>
            <a:ext cx="1612775" cy="40011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+mj-lt"/>
              </a:rPr>
              <a:t>Preuve de leadership</a:t>
            </a:r>
          </a:p>
        </p:txBody>
      </p:sp>
      <p:sp>
        <p:nvSpPr>
          <p:cNvPr id="49" name="Rectangle à coins arrondis 1">
            <a:extLst>
              <a:ext uri="{FF2B5EF4-FFF2-40B4-BE49-F238E27FC236}">
                <a16:creationId xmlns="" xmlns:a16="http://schemas.microsoft.com/office/drawing/2014/main" id="{376C538E-C6A2-41D4-84C4-6E3B8326707C}"/>
              </a:ext>
            </a:extLst>
          </p:cNvPr>
          <p:cNvSpPr/>
          <p:nvPr/>
        </p:nvSpPr>
        <p:spPr>
          <a:xfrm>
            <a:off x="8561127" y="6696734"/>
            <a:ext cx="1612775" cy="40011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+mj-lt"/>
              </a:rPr>
              <a:t>Preuve évocatrice</a:t>
            </a:r>
          </a:p>
        </p:txBody>
      </p:sp>
      <p:sp>
        <p:nvSpPr>
          <p:cNvPr id="50" name="Triangle isocèle 49">
            <a:extLst>
              <a:ext uri="{FF2B5EF4-FFF2-40B4-BE49-F238E27FC236}">
                <a16:creationId xmlns="" xmlns:a16="http://schemas.microsoft.com/office/drawing/2014/main" id="{A6540BB0-A362-443C-9100-923E7776CDDE}"/>
              </a:ext>
            </a:extLst>
          </p:cNvPr>
          <p:cNvSpPr/>
          <p:nvPr/>
        </p:nvSpPr>
        <p:spPr>
          <a:xfrm flipV="1">
            <a:off x="3890173" y="6382383"/>
            <a:ext cx="633046" cy="250092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Triangle isocèle 50">
            <a:extLst>
              <a:ext uri="{FF2B5EF4-FFF2-40B4-BE49-F238E27FC236}">
                <a16:creationId xmlns="" xmlns:a16="http://schemas.microsoft.com/office/drawing/2014/main" id="{69066D13-1BA8-489F-82C8-A41BCD060E1A}"/>
              </a:ext>
            </a:extLst>
          </p:cNvPr>
          <p:cNvSpPr/>
          <p:nvPr/>
        </p:nvSpPr>
        <p:spPr>
          <a:xfrm flipV="1">
            <a:off x="6472384" y="6407140"/>
            <a:ext cx="633046" cy="250092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2" name="Triangle isocèle 51">
            <a:extLst>
              <a:ext uri="{FF2B5EF4-FFF2-40B4-BE49-F238E27FC236}">
                <a16:creationId xmlns="" xmlns:a16="http://schemas.microsoft.com/office/drawing/2014/main" id="{03464594-A81E-45D5-9A6A-19B0321B7916}"/>
              </a:ext>
            </a:extLst>
          </p:cNvPr>
          <p:cNvSpPr/>
          <p:nvPr/>
        </p:nvSpPr>
        <p:spPr>
          <a:xfrm flipV="1">
            <a:off x="9050991" y="6389523"/>
            <a:ext cx="633046" cy="250092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7" name="Rectangle à coins arrondis 1">
            <a:extLst>
              <a:ext uri="{FF2B5EF4-FFF2-40B4-BE49-F238E27FC236}">
                <a16:creationId xmlns="" xmlns:a16="http://schemas.microsoft.com/office/drawing/2014/main" id="{AF6FC07C-8FD9-4AFF-8396-2BE7195E54A2}"/>
              </a:ext>
            </a:extLst>
          </p:cNvPr>
          <p:cNvSpPr/>
          <p:nvPr/>
        </p:nvSpPr>
        <p:spPr>
          <a:xfrm>
            <a:off x="4615860" y="2385676"/>
            <a:ext cx="1612775" cy="40011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+mj-lt"/>
              </a:rPr>
              <a:t>Les professionnels prescripteurs </a:t>
            </a:r>
          </a:p>
        </p:txBody>
      </p:sp>
      <p:sp>
        <p:nvSpPr>
          <p:cNvPr id="58" name="Rectangle à coins arrondis 1">
            <a:extLst>
              <a:ext uri="{FF2B5EF4-FFF2-40B4-BE49-F238E27FC236}">
                <a16:creationId xmlns="" xmlns:a16="http://schemas.microsoft.com/office/drawing/2014/main" id="{1D132C31-3F66-4088-9727-D2992EA9CBB3}"/>
              </a:ext>
            </a:extLst>
          </p:cNvPr>
          <p:cNvSpPr/>
          <p:nvPr/>
        </p:nvSpPr>
        <p:spPr>
          <a:xfrm>
            <a:off x="6825943" y="2380090"/>
            <a:ext cx="1612775" cy="40011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+mj-lt"/>
              </a:rPr>
              <a:t>Les clients finaux</a:t>
            </a:r>
          </a:p>
        </p:txBody>
      </p:sp>
    </p:spTree>
    <p:extLst>
      <p:ext uri="{BB962C8B-B14F-4D97-AF65-F5344CB8AC3E}">
        <p14:creationId xmlns:p14="http://schemas.microsoft.com/office/powerpoint/2010/main" val="177447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922" y="186983"/>
            <a:ext cx="11041380" cy="1855788"/>
          </a:xfrm>
        </p:spPr>
        <p:txBody>
          <a:bodyPr/>
          <a:lstStyle/>
          <a:p>
            <a:r>
              <a:rPr lang="fr-FR" dirty="0"/>
              <a:t>Toolbox centre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40532" y="2104767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Communication fil rouge image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060384B-0392-47D8-9CF3-8A7C9C97E9A6}"/>
              </a:ext>
            </a:extLst>
          </p:cNvPr>
          <p:cNvSpPr/>
          <p:nvPr/>
        </p:nvSpPr>
        <p:spPr>
          <a:xfrm>
            <a:off x="2973858" y="3461772"/>
            <a:ext cx="867444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+mj-lt"/>
                <a:sym typeface="Wingdings" panose="05000000000000000000" pitchFamily="2" charset="2"/>
              </a:rPr>
              <a:t>Fournir les supports nécessaires à la mise en avant tactique de la gamme ou à l’habillage du centre</a:t>
            </a:r>
          </a:p>
          <a:p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r>
              <a:rPr lang="fr-FR" sz="2800" dirty="0">
                <a:latin typeface="+mj-lt"/>
                <a:sym typeface="Wingdings" panose="05000000000000000000" pitchFamily="2" charset="2"/>
              </a:rPr>
              <a:t>Principe de supports :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 Box palette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Stop rayon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Fanions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800" dirty="0" smtClean="0">
                <a:latin typeface="+mj-lt"/>
                <a:sym typeface="Wingdings" panose="05000000000000000000" pitchFamily="2" charset="2"/>
              </a:rPr>
              <a:t>Affiches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800" dirty="0" smtClean="0">
                <a:latin typeface="+mj-lt"/>
                <a:sym typeface="Wingdings" panose="05000000000000000000" pitchFamily="2" charset="2"/>
              </a:rPr>
              <a:t>Sticker sol</a:t>
            </a:r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r>
              <a:rPr lang="fr-FR" sz="2800" dirty="0">
                <a:latin typeface="+mj-lt"/>
                <a:sym typeface="Wingdings" panose="05000000000000000000" pitchFamily="2" charset="2"/>
              </a:rPr>
              <a:t> + Des dotations type Goodies</a:t>
            </a:r>
            <a:endParaRPr lang="fr-FR" sz="2400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="" xmlns:a16="http://schemas.microsoft.com/office/drawing/2014/main" id="{E7A08295-F7A3-46B4-94C7-84A1C28BB0C0}"/>
              </a:ext>
            </a:extLst>
          </p:cNvPr>
          <p:cNvSpPr/>
          <p:nvPr/>
        </p:nvSpPr>
        <p:spPr>
          <a:xfrm>
            <a:off x="606922" y="3009050"/>
            <a:ext cx="2018270" cy="201603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IN STORE</a:t>
            </a:r>
          </a:p>
        </p:txBody>
      </p:sp>
    </p:spTree>
    <p:extLst>
      <p:ext uri="{BB962C8B-B14F-4D97-AF65-F5344CB8AC3E}">
        <p14:creationId xmlns:p14="http://schemas.microsoft.com/office/powerpoint/2010/main" val="315654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="" xmlns:a16="http://schemas.microsoft.com/office/drawing/2014/main" id="{7DD3C09E-9A7D-48FF-AD1A-8E84376EB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8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="" xmlns:a16="http://schemas.microsoft.com/office/drawing/2014/main" id="{BA16F705-ED75-4669-BDA5-9F9AAF6C27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98"/>
          <a:stretch/>
        </p:blipFill>
        <p:spPr>
          <a:xfrm>
            <a:off x="2125066" y="1237223"/>
            <a:ext cx="8551469" cy="712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0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livre, bidon&#10;&#10;Description générée automatiquement">
            <a:extLst>
              <a:ext uri="{FF2B5EF4-FFF2-40B4-BE49-F238E27FC236}">
                <a16:creationId xmlns="" xmlns:a16="http://schemas.microsoft.com/office/drawing/2014/main" id="{DB809501-27CB-4A98-91E2-898E0EDB4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45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95"/>
          <a:stretch/>
        </p:blipFill>
        <p:spPr>
          <a:xfrm>
            <a:off x="1770637" y="0"/>
            <a:ext cx="9260327" cy="974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8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922" y="186983"/>
            <a:ext cx="11041380" cy="1855788"/>
          </a:xfrm>
        </p:spPr>
        <p:txBody>
          <a:bodyPr/>
          <a:lstStyle/>
          <a:p>
            <a:r>
              <a:rPr lang="fr-FR" dirty="0" err="1"/>
              <a:t>Toolbox</a:t>
            </a:r>
            <a:r>
              <a:rPr lang="fr-FR" dirty="0"/>
              <a:t> </a:t>
            </a:r>
            <a:r>
              <a:rPr lang="fr-FR" dirty="0" smtClean="0"/>
              <a:t>POS</a:t>
            </a:r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40532" y="1808205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Communication call to action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060384B-0392-47D8-9CF3-8A7C9C97E9A6}"/>
              </a:ext>
            </a:extLst>
          </p:cNvPr>
          <p:cNvSpPr/>
          <p:nvPr/>
        </p:nvSpPr>
        <p:spPr>
          <a:xfrm>
            <a:off x="880110" y="2613275"/>
            <a:ext cx="1104138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+mj-lt"/>
              </a:rPr>
              <a:t>Une communication d’attractivité commerciale </a:t>
            </a:r>
            <a:br>
              <a:rPr lang="fr-FR" sz="2800" dirty="0">
                <a:latin typeface="+mj-lt"/>
              </a:rPr>
            </a:br>
            <a:r>
              <a:rPr lang="fr-FR" sz="2800" dirty="0">
                <a:latin typeface="+mj-lt"/>
              </a:rPr>
              <a:t>reposant sur différents leviers</a:t>
            </a:r>
          </a:p>
          <a:p>
            <a:endParaRPr lang="fr-FR" sz="2800" dirty="0">
              <a:latin typeface="+mj-lt"/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2800" b="1" dirty="0">
                <a:latin typeface="+mj-lt"/>
                <a:sym typeface="Wingdings" panose="05000000000000000000" pitchFamily="2" charset="2"/>
              </a:rPr>
              <a:t>Offre Découverte : </a:t>
            </a:r>
            <a:r>
              <a:rPr lang="fr-FR" sz="2800" dirty="0">
                <a:latin typeface="+mj-lt"/>
                <a:sym typeface="Wingdings" panose="05000000000000000000" pitchFamily="2" charset="2"/>
              </a:rPr>
              <a:t/>
            </a:r>
            <a:br>
              <a:rPr lang="fr-FR" sz="2800" dirty="0">
                <a:latin typeface="+mj-lt"/>
                <a:sym typeface="Wingdings" panose="05000000000000000000" pitchFamily="2" charset="2"/>
              </a:rPr>
            </a:br>
            <a:r>
              <a:rPr lang="fr-FR" sz="2800" dirty="0">
                <a:latin typeface="+mj-lt"/>
                <a:sym typeface="Wingdings" panose="05000000000000000000" pitchFamily="2" charset="2"/>
              </a:rPr>
              <a:t>Mécanique :  ODR - offre de remboursement ‘classique’ avec une remise pour l’achat d’un produit de la gamme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2800" b="1" dirty="0">
                <a:latin typeface="+mj-lt"/>
                <a:sym typeface="Wingdings" panose="05000000000000000000" pitchFamily="2" charset="2"/>
              </a:rPr>
              <a:t>Offre Evénementielle :« 100% remboursé »</a:t>
            </a:r>
            <a:r>
              <a:rPr lang="fr-FR" sz="2800" dirty="0">
                <a:latin typeface="+mj-lt"/>
                <a:sym typeface="Wingdings" panose="05000000000000000000" pitchFamily="2" charset="2"/>
              </a:rPr>
              <a:t/>
            </a:r>
            <a:br>
              <a:rPr lang="fr-FR" sz="2800" dirty="0">
                <a:latin typeface="+mj-lt"/>
                <a:sym typeface="Wingdings" panose="05000000000000000000" pitchFamily="2" charset="2"/>
              </a:rPr>
            </a:br>
            <a:r>
              <a:rPr lang="fr-FR" sz="2800" dirty="0">
                <a:latin typeface="+mj-lt"/>
                <a:sym typeface="Wingdings" panose="05000000000000000000" pitchFamily="2" charset="2"/>
              </a:rPr>
              <a:t>Promesse attractive avec un principe de remboursement </a:t>
            </a:r>
            <a:br>
              <a:rPr lang="fr-FR" sz="2800" dirty="0">
                <a:latin typeface="+mj-lt"/>
                <a:sym typeface="Wingdings" panose="05000000000000000000" pitchFamily="2" charset="2"/>
              </a:rPr>
            </a:br>
            <a:r>
              <a:rPr lang="fr-FR" sz="2800" dirty="0" smtClean="0">
                <a:latin typeface="+mj-lt"/>
                <a:sym typeface="Wingdings" panose="05000000000000000000" pitchFamily="2" charset="2"/>
              </a:rPr>
              <a:t>aléatoire après </a:t>
            </a:r>
            <a:r>
              <a:rPr lang="fr-FR" sz="2800" dirty="0">
                <a:latin typeface="+mj-lt"/>
                <a:sym typeface="Wingdings" panose="05000000000000000000" pitchFamily="2" charset="2"/>
              </a:rPr>
              <a:t>l’achat du produit 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2800" b="1" dirty="0">
                <a:latin typeface="+mj-lt"/>
                <a:sym typeface="Wingdings" panose="05000000000000000000" pitchFamily="2" charset="2"/>
              </a:rPr>
              <a:t>Jeu avec obligation d’achat :</a:t>
            </a:r>
            <a:r>
              <a:rPr lang="fr-FR" sz="2800" dirty="0">
                <a:latin typeface="+mj-lt"/>
                <a:sym typeface="Wingdings" panose="05000000000000000000" pitchFamily="2" charset="2"/>
              </a:rPr>
              <a:t/>
            </a:r>
            <a:br>
              <a:rPr lang="fr-FR" sz="2800" dirty="0">
                <a:latin typeface="+mj-lt"/>
                <a:sym typeface="Wingdings" panose="05000000000000000000" pitchFamily="2" charset="2"/>
              </a:rPr>
            </a:br>
            <a:r>
              <a:rPr lang="fr-FR" sz="2800" dirty="0">
                <a:latin typeface="+mj-lt"/>
                <a:sym typeface="Wingdings" panose="05000000000000000000" pitchFamily="2" charset="2"/>
              </a:rPr>
              <a:t>relais sur site internet dédié</a:t>
            </a:r>
            <a:br>
              <a:rPr lang="fr-FR" sz="2800" dirty="0">
                <a:latin typeface="+mj-lt"/>
                <a:sym typeface="Wingdings" panose="05000000000000000000" pitchFamily="2" charset="2"/>
              </a:rPr>
            </a:br>
            <a:r>
              <a:rPr lang="fr-FR" sz="2800" dirty="0">
                <a:latin typeface="+mj-lt"/>
                <a:sym typeface="Wingdings" panose="05000000000000000000" pitchFamily="2" charset="2"/>
              </a:rPr>
              <a:t>dotation en affinité avec le segment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r>
              <a:rPr lang="fr-FR" sz="2800" dirty="0">
                <a:latin typeface="+mj-lt"/>
                <a:sym typeface="Wingdings" panose="05000000000000000000" pitchFamily="2" charset="2"/>
              </a:rPr>
              <a:t> 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24302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922" y="186983"/>
            <a:ext cx="11041380" cy="1855788"/>
          </a:xfrm>
        </p:spPr>
        <p:txBody>
          <a:bodyPr/>
          <a:lstStyle/>
          <a:p>
            <a:r>
              <a:rPr lang="fr-FR" dirty="0" err="1"/>
              <a:t>Toolbox</a:t>
            </a:r>
            <a:r>
              <a:rPr lang="fr-FR" dirty="0"/>
              <a:t> </a:t>
            </a:r>
            <a:r>
              <a:rPr lang="fr-FR" dirty="0" smtClean="0"/>
              <a:t>POS</a:t>
            </a:r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40532" y="2104767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Communication call to action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060384B-0392-47D8-9CF3-8A7C9C97E9A6}"/>
              </a:ext>
            </a:extLst>
          </p:cNvPr>
          <p:cNvSpPr/>
          <p:nvPr/>
        </p:nvSpPr>
        <p:spPr>
          <a:xfrm>
            <a:off x="606922" y="3461772"/>
            <a:ext cx="1104138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+mj-lt"/>
              </a:rPr>
              <a:t>Mettre en place des outils de promotions commerciales  </a:t>
            </a:r>
            <a:br>
              <a:rPr lang="fr-FR" sz="2800" dirty="0">
                <a:latin typeface="+mj-lt"/>
              </a:rPr>
            </a:br>
            <a:r>
              <a:rPr lang="fr-FR" sz="2800" dirty="0">
                <a:latin typeface="+mj-lt"/>
              </a:rPr>
              <a:t>ou de mise en avant de jeux </a:t>
            </a:r>
          </a:p>
          <a:p>
            <a:endParaRPr lang="fr-FR" sz="2800" dirty="0">
              <a:latin typeface="+mj-lt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Chéquier ODR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Totem événementiel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Encart bas de facture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r>
              <a:rPr lang="fr-FR" sz="2800" dirty="0">
                <a:latin typeface="+mj-lt"/>
                <a:sym typeface="Wingdings" panose="05000000000000000000" pitchFamily="2" charset="2"/>
              </a:rPr>
              <a:t> 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97033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="" xmlns:a16="http://schemas.microsoft.com/office/drawing/2014/main" id="{8C9CFE12-7AF1-40D0-9C34-F2E199CE7E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43"/>
          <a:stretch/>
        </p:blipFill>
        <p:spPr>
          <a:xfrm>
            <a:off x="0" y="946471"/>
            <a:ext cx="12801600" cy="770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52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réfrigérateur, assis, lotion, blanc&#10;&#10;Description générée automatiquement">
            <a:extLst>
              <a:ext uri="{FF2B5EF4-FFF2-40B4-BE49-F238E27FC236}">
                <a16:creationId xmlns="" xmlns:a16="http://schemas.microsoft.com/office/drawing/2014/main" id="{6520F266-6738-4985-9377-741D9D383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15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="" xmlns:a16="http://schemas.microsoft.com/office/drawing/2014/main" id="{6D948542-D0D9-493D-8858-DC18D171A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05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00726" y="960173"/>
            <a:ext cx="9092526" cy="183215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r-FR" sz="3200" b="1" dirty="0">
                <a:latin typeface="+mj-lt"/>
              </a:rPr>
              <a:t>Un positionnement fondée sur la durabilité </a:t>
            </a:r>
            <a:br>
              <a:rPr lang="fr-FR" sz="3200" b="1" dirty="0">
                <a:latin typeface="+mj-lt"/>
              </a:rPr>
            </a:br>
            <a:r>
              <a:rPr lang="fr-FR" sz="3200" b="1" dirty="0">
                <a:latin typeface="+mj-lt"/>
              </a:rPr>
              <a:t>soutenue par 3 preuves fortes</a:t>
            </a:r>
          </a:p>
        </p:txBody>
      </p:sp>
      <p:sp>
        <p:nvSpPr>
          <p:cNvPr id="6" name="Triangle isocèle 5">
            <a:extLst>
              <a:ext uri="{FF2B5EF4-FFF2-40B4-BE49-F238E27FC236}">
                <a16:creationId xmlns="" xmlns:a16="http://schemas.microsoft.com/office/drawing/2014/main" id="{284ED791-49EA-41DE-A71F-66996F79CF3C}"/>
              </a:ext>
            </a:extLst>
          </p:cNvPr>
          <p:cNvSpPr/>
          <p:nvPr/>
        </p:nvSpPr>
        <p:spPr>
          <a:xfrm rot="10800000">
            <a:off x="2891692" y="-1"/>
            <a:ext cx="6088185" cy="875323"/>
          </a:xfrm>
          <a:prstGeom prst="triangl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shade val="30000"/>
                  <a:satMod val="115000"/>
                </a:schemeClr>
              </a:gs>
              <a:gs pos="50000">
                <a:schemeClr val="tx1">
                  <a:lumMod val="50000"/>
                  <a:lumOff val="50000"/>
                  <a:shade val="67500"/>
                  <a:satMod val="115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Espace réservé du contenu 2">
            <a:extLst>
              <a:ext uri="{FF2B5EF4-FFF2-40B4-BE49-F238E27FC236}">
                <a16:creationId xmlns="" xmlns:a16="http://schemas.microsoft.com/office/drawing/2014/main" id="{3B1BAC5C-E6E6-4E6F-B7B2-21AF89EBF07C}"/>
              </a:ext>
            </a:extLst>
          </p:cNvPr>
          <p:cNvSpPr txBox="1">
            <a:spLocks/>
          </p:cNvSpPr>
          <p:nvPr/>
        </p:nvSpPr>
        <p:spPr>
          <a:xfrm>
            <a:off x="1294733" y="2562209"/>
            <a:ext cx="8826597" cy="57839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2800" dirty="0">
                <a:latin typeface="+mj-lt"/>
                <a:sym typeface="Wingdings" panose="05000000000000000000" pitchFamily="2" charset="2"/>
              </a:rPr>
              <a:t>Faire de la valeur de durabilité </a:t>
            </a:r>
            <a:br>
              <a:rPr lang="fr-FR" sz="2800" dirty="0">
                <a:latin typeface="+mj-lt"/>
                <a:sym typeface="Wingdings" panose="05000000000000000000" pitchFamily="2" charset="2"/>
              </a:rPr>
            </a:br>
            <a:r>
              <a:rPr lang="fr-FR" sz="3600" b="1" dirty="0">
                <a:latin typeface="+mj-lt"/>
                <a:sym typeface="Wingdings" panose="05000000000000000000" pitchFamily="2" charset="2"/>
              </a:rPr>
              <a:t>une expression incontestable</a:t>
            </a:r>
            <a:r>
              <a:rPr lang="fr-FR" sz="2800" dirty="0">
                <a:latin typeface="+mj-lt"/>
                <a:sym typeface="Wingdings" panose="05000000000000000000" pitchFamily="2" charset="2"/>
              </a:rPr>
              <a:t/>
            </a:r>
            <a:br>
              <a:rPr lang="fr-FR" sz="2800" dirty="0">
                <a:latin typeface="+mj-lt"/>
                <a:sym typeface="Wingdings" panose="05000000000000000000" pitchFamily="2" charset="2"/>
              </a:rPr>
            </a:br>
            <a:endParaRPr lang="fr-FR" sz="2800" dirty="0">
              <a:latin typeface="+mj-lt"/>
              <a:sym typeface="Wingdings" panose="05000000000000000000" pitchFamily="2" charset="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600" b="1" dirty="0">
                <a:latin typeface="+mj-lt"/>
                <a:sym typeface="Wingdings" panose="05000000000000000000" pitchFamily="2" charset="2"/>
              </a:rPr>
              <a:t>Valoriser la légitimité de Valeo </a:t>
            </a:r>
            <a:br>
              <a:rPr lang="fr-FR" sz="3600" b="1" dirty="0">
                <a:latin typeface="+mj-lt"/>
                <a:sym typeface="Wingdings" panose="05000000000000000000" pitchFamily="2" charset="2"/>
              </a:rPr>
            </a:br>
            <a:r>
              <a:rPr lang="fr-FR" sz="2800" dirty="0">
                <a:latin typeface="+mj-lt"/>
                <a:sym typeface="Wingdings" panose="05000000000000000000" pitchFamily="2" charset="2"/>
              </a:rPr>
              <a:t>sur ce marché en tant que leader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è"/>
            </a:pPr>
            <a:endParaRPr lang="fr-FR" sz="2800" dirty="0">
              <a:latin typeface="+mj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sz="3600" b="1" dirty="0">
                <a:latin typeface="+mj-lt"/>
              </a:rPr>
              <a:t>Redonner de la valeur à ce produit </a:t>
            </a:r>
            <a:br>
              <a:rPr lang="fr-FR" sz="3600" b="1" dirty="0">
                <a:latin typeface="+mj-lt"/>
              </a:rPr>
            </a:br>
            <a:r>
              <a:rPr lang="fr-FR" sz="2800" dirty="0">
                <a:latin typeface="+mj-lt"/>
              </a:rPr>
              <a:t>qui est un produit technique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è"/>
            </a:pPr>
            <a:endParaRPr lang="fr-FR" sz="2800" dirty="0">
              <a:latin typeface="+mj-lt"/>
            </a:endParaRPr>
          </a:p>
        </p:txBody>
      </p:sp>
      <p:sp>
        <p:nvSpPr>
          <p:cNvPr id="12" name="Triangle isocèle 11">
            <a:extLst>
              <a:ext uri="{FF2B5EF4-FFF2-40B4-BE49-F238E27FC236}">
                <a16:creationId xmlns="" xmlns:a16="http://schemas.microsoft.com/office/drawing/2014/main" id="{F6E99B32-60D5-4AA5-874E-17CCB87DFDF3}"/>
              </a:ext>
            </a:extLst>
          </p:cNvPr>
          <p:cNvSpPr/>
          <p:nvPr/>
        </p:nvSpPr>
        <p:spPr>
          <a:xfrm rot="5400000">
            <a:off x="7022004" y="3020158"/>
            <a:ext cx="1266330" cy="461108"/>
          </a:xfrm>
          <a:prstGeom prst="triangl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shade val="30000"/>
                  <a:satMod val="115000"/>
                </a:schemeClr>
              </a:gs>
              <a:gs pos="50000">
                <a:schemeClr val="tx1">
                  <a:lumMod val="50000"/>
                  <a:lumOff val="50000"/>
                  <a:shade val="67500"/>
                  <a:satMod val="115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/>
          </a:p>
        </p:txBody>
      </p:sp>
      <p:sp>
        <p:nvSpPr>
          <p:cNvPr id="13" name="Triangle isocèle 12">
            <a:extLst>
              <a:ext uri="{FF2B5EF4-FFF2-40B4-BE49-F238E27FC236}">
                <a16:creationId xmlns="" xmlns:a16="http://schemas.microsoft.com/office/drawing/2014/main" id="{B23B41E4-8B5A-4D4B-A2AB-D21F78F86FD2}"/>
              </a:ext>
            </a:extLst>
          </p:cNvPr>
          <p:cNvSpPr/>
          <p:nvPr/>
        </p:nvSpPr>
        <p:spPr>
          <a:xfrm rot="5400000">
            <a:off x="7022004" y="5142035"/>
            <a:ext cx="1266330" cy="461108"/>
          </a:xfrm>
          <a:prstGeom prst="triangl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shade val="30000"/>
                  <a:satMod val="115000"/>
                </a:schemeClr>
              </a:gs>
              <a:gs pos="50000">
                <a:schemeClr val="tx1">
                  <a:lumMod val="50000"/>
                  <a:lumOff val="50000"/>
                  <a:shade val="67500"/>
                  <a:satMod val="115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/>
          </a:p>
        </p:txBody>
      </p:sp>
      <p:sp>
        <p:nvSpPr>
          <p:cNvPr id="14" name="Triangle isocèle 13">
            <a:extLst>
              <a:ext uri="{FF2B5EF4-FFF2-40B4-BE49-F238E27FC236}">
                <a16:creationId xmlns="" xmlns:a16="http://schemas.microsoft.com/office/drawing/2014/main" id="{E7381314-4FA9-4840-9426-EBB7D7767FDF}"/>
              </a:ext>
            </a:extLst>
          </p:cNvPr>
          <p:cNvSpPr/>
          <p:nvPr/>
        </p:nvSpPr>
        <p:spPr>
          <a:xfrm rot="5400000">
            <a:off x="7002466" y="7263912"/>
            <a:ext cx="1266330" cy="461108"/>
          </a:xfrm>
          <a:prstGeom prst="triangl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shade val="30000"/>
                  <a:satMod val="115000"/>
                </a:schemeClr>
              </a:gs>
              <a:gs pos="50000">
                <a:schemeClr val="tx1">
                  <a:lumMod val="50000"/>
                  <a:lumOff val="50000"/>
                  <a:shade val="67500"/>
                  <a:satMod val="115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/>
          </a:p>
        </p:txBody>
      </p:sp>
      <p:sp>
        <p:nvSpPr>
          <p:cNvPr id="15" name="ZoneTexte 14">
            <a:extLst>
              <a:ext uri="{FF2B5EF4-FFF2-40B4-BE49-F238E27FC236}">
                <a16:creationId xmlns="" xmlns:a16="http://schemas.microsoft.com/office/drawing/2014/main" id="{C8D2DA9D-8370-47DE-B1E1-2A0127EF266E}"/>
              </a:ext>
            </a:extLst>
          </p:cNvPr>
          <p:cNvSpPr txBox="1"/>
          <p:nvPr/>
        </p:nvSpPr>
        <p:spPr>
          <a:xfrm>
            <a:off x="85969" y="2562209"/>
            <a:ext cx="11961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b="1" dirty="0">
                <a:latin typeface="+mj-lt"/>
              </a:rPr>
              <a:t>#1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="" xmlns:a16="http://schemas.microsoft.com/office/drawing/2014/main" id="{DBFCF9B6-FF06-4E68-980E-0EBE2B8929AF}"/>
              </a:ext>
            </a:extLst>
          </p:cNvPr>
          <p:cNvSpPr txBox="1"/>
          <p:nvPr/>
        </p:nvSpPr>
        <p:spPr>
          <a:xfrm>
            <a:off x="85969" y="4653754"/>
            <a:ext cx="11961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b="1" dirty="0">
                <a:latin typeface="+mj-lt"/>
              </a:rPr>
              <a:t>#2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="" xmlns:a16="http://schemas.microsoft.com/office/drawing/2014/main" id="{87322BA3-45A4-42BC-BACB-4A0A67188FA7}"/>
              </a:ext>
            </a:extLst>
          </p:cNvPr>
          <p:cNvSpPr txBox="1"/>
          <p:nvPr/>
        </p:nvSpPr>
        <p:spPr>
          <a:xfrm>
            <a:off x="85969" y="6692009"/>
            <a:ext cx="11961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b="1" dirty="0">
                <a:latin typeface="+mj-lt"/>
              </a:rPr>
              <a:t>#3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7F2C494D-A4FD-4EBF-8226-5F93307FEC48}"/>
              </a:ext>
            </a:extLst>
          </p:cNvPr>
          <p:cNvSpPr/>
          <p:nvPr/>
        </p:nvSpPr>
        <p:spPr>
          <a:xfrm>
            <a:off x="8495323" y="2562209"/>
            <a:ext cx="3751385" cy="54049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Preuve comparative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C05C0FF4-56CD-4A37-B841-22D94947F992}"/>
              </a:ext>
            </a:extLst>
          </p:cNvPr>
          <p:cNvSpPr/>
          <p:nvPr/>
        </p:nvSpPr>
        <p:spPr>
          <a:xfrm>
            <a:off x="8495322" y="4603323"/>
            <a:ext cx="3751385" cy="54049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Preuve de leadership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7304617-9809-4074-8019-3CF8D6EA3C99}"/>
              </a:ext>
            </a:extLst>
          </p:cNvPr>
          <p:cNvSpPr/>
          <p:nvPr/>
        </p:nvSpPr>
        <p:spPr>
          <a:xfrm>
            <a:off x="8495321" y="6813230"/>
            <a:ext cx="3751385" cy="54049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Preuve évocatrice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="" xmlns:a16="http://schemas.microsoft.com/office/drawing/2014/main" id="{C3A2B1B3-9374-44B6-8740-6D63DA8C3F8C}"/>
              </a:ext>
            </a:extLst>
          </p:cNvPr>
          <p:cNvSpPr txBox="1"/>
          <p:nvPr/>
        </p:nvSpPr>
        <p:spPr>
          <a:xfrm>
            <a:off x="8495321" y="3164980"/>
            <a:ext cx="375138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Dure plus longtemps que les autres essuie-glaces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="" xmlns:a16="http://schemas.microsoft.com/office/drawing/2014/main" id="{28901BAB-C8FB-4A8D-8046-8AB0061540B7}"/>
              </a:ext>
            </a:extLst>
          </p:cNvPr>
          <p:cNvSpPr txBox="1"/>
          <p:nvPr/>
        </p:nvSpPr>
        <p:spPr>
          <a:xfrm>
            <a:off x="8495320" y="5200981"/>
            <a:ext cx="375138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Valeo N°1 mondial </a:t>
            </a:r>
            <a:br>
              <a:rPr lang="fr-FR" dirty="0">
                <a:latin typeface="+mj-lt"/>
              </a:rPr>
            </a:br>
            <a:r>
              <a:rPr lang="fr-FR" dirty="0">
                <a:latin typeface="+mj-lt"/>
              </a:rPr>
              <a:t>en 1</a:t>
            </a:r>
            <a:r>
              <a:rPr lang="fr-FR" baseline="30000" dirty="0">
                <a:latin typeface="+mj-lt"/>
              </a:rPr>
              <a:t>ère</a:t>
            </a:r>
            <a:r>
              <a:rPr lang="fr-FR" dirty="0">
                <a:latin typeface="+mj-lt"/>
              </a:rPr>
              <a:t> monte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="" xmlns:a16="http://schemas.microsoft.com/office/drawing/2014/main" id="{27779536-848F-428F-89DC-A2D1B8CC8195}"/>
              </a:ext>
            </a:extLst>
          </p:cNvPr>
          <p:cNvSpPr txBox="1"/>
          <p:nvPr/>
        </p:nvSpPr>
        <p:spPr>
          <a:xfrm>
            <a:off x="8527097" y="7416001"/>
            <a:ext cx="3751385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Technologie ‘unique’ propre aux produits de la marque</a:t>
            </a:r>
          </a:p>
        </p:txBody>
      </p:sp>
    </p:spTree>
    <p:extLst>
      <p:ext uri="{BB962C8B-B14F-4D97-AF65-F5344CB8AC3E}">
        <p14:creationId xmlns:p14="http://schemas.microsoft.com/office/powerpoint/2010/main" val="171368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livre, intérieur, table, assis&#10;&#10;Description générée automatiquement">
            <a:extLst>
              <a:ext uri="{FF2B5EF4-FFF2-40B4-BE49-F238E27FC236}">
                <a16:creationId xmlns="" xmlns:a16="http://schemas.microsoft.com/office/drawing/2014/main" id="{45A3FD30-9581-4AFD-8804-775F36C44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4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110" y="158362"/>
            <a:ext cx="11041380" cy="1855788"/>
          </a:xfrm>
        </p:spPr>
        <p:txBody>
          <a:bodyPr/>
          <a:lstStyle/>
          <a:p>
            <a:r>
              <a:rPr lang="fr-FR" dirty="0"/>
              <a:t>Toolbox digital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40532" y="1750539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 	</a:t>
            </a:r>
            <a:r>
              <a:rPr lang="fr-FR" dirty="0">
                <a:latin typeface="+mj-lt"/>
              </a:rPr>
              <a:t>Un dispositif global pour maximiser la visibilité 	d’</a:t>
            </a:r>
            <a:r>
              <a:rPr lang="fr-FR" dirty="0" err="1">
                <a:latin typeface="+mj-lt"/>
              </a:rPr>
              <a:t>Infinium</a:t>
            </a:r>
            <a:r>
              <a:rPr lang="fr-FR" dirty="0">
                <a:latin typeface="+mj-lt"/>
              </a:rPr>
              <a:t> sur le web</a:t>
            </a:r>
            <a:endParaRPr lang="fr-FR" b="1" dirty="0"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graphicFrame>
        <p:nvGraphicFramePr>
          <p:cNvPr id="12" name="Espace réservé du contenu 3">
            <a:extLst>
              <a:ext uri="{FF2B5EF4-FFF2-40B4-BE49-F238E27FC236}">
                <a16:creationId xmlns="" xmlns:a16="http://schemas.microsoft.com/office/drawing/2014/main" id="{B577DBEB-F217-4861-A099-30A4207643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8937560"/>
              </p:ext>
            </p:extLst>
          </p:nvPr>
        </p:nvGraphicFramePr>
        <p:xfrm>
          <a:off x="4467483" y="3323966"/>
          <a:ext cx="564034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763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Toolbox digital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40532" y="2104767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Intégration éditoriale</a:t>
            </a:r>
            <a:endParaRPr lang="fr-FR" b="1" dirty="0"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060384B-0392-47D8-9CF3-8A7C9C97E9A6}"/>
              </a:ext>
            </a:extLst>
          </p:cNvPr>
          <p:cNvSpPr/>
          <p:nvPr/>
        </p:nvSpPr>
        <p:spPr>
          <a:xfrm>
            <a:off x="606922" y="2652583"/>
            <a:ext cx="110413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+mj-lt"/>
              </a:rPr>
              <a:t>Création de contenus éditoriaux type article avec texte + image associée</a:t>
            </a:r>
            <a:br>
              <a:rPr lang="fr-FR" sz="2800" dirty="0">
                <a:latin typeface="+mj-lt"/>
              </a:rPr>
            </a:br>
            <a:r>
              <a:rPr lang="fr-FR" sz="2800" dirty="0">
                <a:latin typeface="+mj-lt"/>
              </a:rPr>
              <a:t>à destination des sites web &amp; réseaux sociaux des partenaires.</a:t>
            </a:r>
            <a:br>
              <a:rPr lang="fr-FR" sz="2800" dirty="0">
                <a:latin typeface="+mj-lt"/>
              </a:rPr>
            </a:br>
            <a:endParaRPr lang="fr-FR" sz="2000" dirty="0">
              <a:latin typeface="+mj-lt"/>
            </a:endParaRPr>
          </a:p>
          <a:p>
            <a:r>
              <a:rPr lang="fr-FR" sz="2400" dirty="0">
                <a:latin typeface="+mj-lt"/>
              </a:rPr>
              <a:t>&gt; Web : </a:t>
            </a:r>
            <a:br>
              <a:rPr lang="fr-FR" sz="2400" dirty="0">
                <a:latin typeface="+mj-lt"/>
              </a:rPr>
            </a:br>
            <a:r>
              <a:rPr lang="fr-FR" sz="2400" dirty="0">
                <a:latin typeface="+mj-lt"/>
              </a:rPr>
              <a:t>Articles de présentation de la gamme </a:t>
            </a:r>
          </a:p>
          <a:p>
            <a:r>
              <a:rPr lang="fr-FR" sz="2400" dirty="0">
                <a:latin typeface="+mj-lt"/>
              </a:rPr>
              <a:t>Articles technologie propriétaire</a:t>
            </a:r>
            <a:br>
              <a:rPr lang="fr-FR" sz="2400" dirty="0">
                <a:latin typeface="+mj-lt"/>
              </a:rPr>
            </a:br>
            <a:r>
              <a:rPr lang="fr-FR" sz="2400" dirty="0">
                <a:latin typeface="+mj-lt"/>
              </a:rPr>
              <a:t/>
            </a:r>
            <a:br>
              <a:rPr lang="fr-FR" sz="2400" dirty="0">
                <a:latin typeface="+mj-lt"/>
              </a:rPr>
            </a:br>
            <a:r>
              <a:rPr lang="fr-FR" sz="2400" dirty="0">
                <a:latin typeface="+mj-lt"/>
              </a:rPr>
              <a:t>&gt; Réseaux sociaux :</a:t>
            </a:r>
            <a:br>
              <a:rPr lang="fr-FR" sz="2400" dirty="0">
                <a:latin typeface="+mj-lt"/>
              </a:rPr>
            </a:br>
            <a:r>
              <a:rPr lang="fr-FR" sz="2400" dirty="0">
                <a:latin typeface="+mj-lt"/>
              </a:rPr>
              <a:t>Exemple de </a:t>
            </a:r>
            <a:r>
              <a:rPr lang="fr-FR" sz="2400" dirty="0" err="1">
                <a:latin typeface="+mj-lt"/>
              </a:rPr>
              <a:t>Posts</a:t>
            </a:r>
            <a:r>
              <a:rPr lang="fr-FR" sz="2400" dirty="0">
                <a:latin typeface="+mj-lt"/>
              </a:rPr>
              <a:t> &amp; Visuels de la gamme (key </a:t>
            </a:r>
            <a:r>
              <a:rPr lang="fr-FR" sz="2400" dirty="0" err="1">
                <a:latin typeface="+mj-lt"/>
              </a:rPr>
              <a:t>visual</a:t>
            </a:r>
            <a:r>
              <a:rPr lang="fr-FR" sz="2400" dirty="0">
                <a:latin typeface="+mj-lt"/>
              </a:rPr>
              <a:t>)</a:t>
            </a:r>
            <a:endParaRPr lang="fr-FR" sz="2400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="" xmlns:a16="http://schemas.microsoft.com/office/drawing/2014/main" id="{F199592F-E0A2-4711-A086-3BA726224C9F}"/>
              </a:ext>
            </a:extLst>
          </p:cNvPr>
          <p:cNvSpPr txBox="1">
            <a:spLocks/>
          </p:cNvSpPr>
          <p:nvPr/>
        </p:nvSpPr>
        <p:spPr>
          <a:xfrm>
            <a:off x="340532" y="6416076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Dispositif évènementiel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1FB36087-A048-455D-82D4-120D1C32AAF9}"/>
              </a:ext>
            </a:extLst>
          </p:cNvPr>
          <p:cNvSpPr/>
          <p:nvPr/>
        </p:nvSpPr>
        <p:spPr>
          <a:xfrm>
            <a:off x="759322" y="7078855"/>
            <a:ext cx="110413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+mj-lt"/>
              </a:rPr>
              <a:t>Présence sur sites Internet ciblés avec des supports événementiels type </a:t>
            </a:r>
          </a:p>
          <a:p>
            <a:r>
              <a:rPr lang="fr-FR" sz="2800" dirty="0">
                <a:latin typeface="+mj-lt"/>
              </a:rPr>
              <a:t> d’habillage de HP ou Interstitiels</a:t>
            </a:r>
            <a:br>
              <a:rPr lang="fr-FR" sz="2800" dirty="0">
                <a:latin typeface="+mj-lt"/>
              </a:rPr>
            </a:br>
            <a:r>
              <a:rPr lang="fr-FR" sz="2800" dirty="0">
                <a:latin typeface="+mj-lt"/>
              </a:rPr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962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équipement électronique, capture d’écran, ordinateur&#10;&#10;Description générée automatiquement">
            <a:extLst>
              <a:ext uri="{FF2B5EF4-FFF2-40B4-BE49-F238E27FC236}">
                <a16:creationId xmlns="" xmlns:a16="http://schemas.microsoft.com/office/drawing/2014/main" id="{E79A1375-7939-4A15-823C-2107D28322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1736283" y="1136821"/>
            <a:ext cx="9910957" cy="701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03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Toolbox digital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40532" y="2541372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Display </a:t>
            </a:r>
            <a:r>
              <a:rPr lang="fr-FR" b="1" dirty="0" err="1">
                <a:latin typeface="+mj-lt"/>
                <a:sym typeface="Wingdings" panose="05000000000000000000" pitchFamily="2" charset="2"/>
              </a:rPr>
              <a:t>Branding</a:t>
            </a:r>
            <a:endParaRPr lang="fr-FR" b="1" dirty="0">
              <a:latin typeface="+mj-lt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FR" b="1" dirty="0">
              <a:latin typeface="+mj-lt"/>
              <a:sym typeface="Wingdings" panose="05000000000000000000" pitchFamily="2" charset="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060384B-0392-47D8-9CF3-8A7C9C97E9A6}"/>
              </a:ext>
            </a:extLst>
          </p:cNvPr>
          <p:cNvSpPr/>
          <p:nvPr/>
        </p:nvSpPr>
        <p:spPr>
          <a:xfrm>
            <a:off x="697538" y="3089715"/>
            <a:ext cx="11041380" cy="355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+mj-lt"/>
              </a:rPr>
              <a:t>Communication via bannières, </a:t>
            </a:r>
            <a:r>
              <a:rPr lang="fr-FR" sz="2800" dirty="0" err="1">
                <a:latin typeface="+mj-lt"/>
              </a:rPr>
              <a:t>skyscraper</a:t>
            </a:r>
            <a:r>
              <a:rPr lang="fr-FR" sz="2800" dirty="0">
                <a:latin typeface="+mj-lt"/>
              </a:rPr>
              <a:t>, pavé vidéo…</a:t>
            </a:r>
            <a:br>
              <a:rPr lang="fr-FR" sz="2800" dirty="0">
                <a:latin typeface="+mj-lt"/>
              </a:rPr>
            </a:br>
            <a:endParaRPr lang="fr-FR" sz="2800" dirty="0">
              <a:latin typeface="+mj-lt"/>
            </a:endParaRPr>
          </a:p>
          <a:p>
            <a:r>
              <a:rPr lang="fr-FR" sz="2400" b="1" dirty="0">
                <a:latin typeface="+mj-lt"/>
                <a:sym typeface="Wingdings" panose="05000000000000000000" pitchFamily="2" charset="2"/>
              </a:rPr>
              <a:t> </a:t>
            </a:r>
            <a:r>
              <a:rPr lang="fr-FR" sz="2400" b="1" dirty="0">
                <a:latin typeface="+mj-lt"/>
              </a:rPr>
              <a:t>Achat d’espace </a:t>
            </a:r>
            <a:r>
              <a:rPr lang="fr-FR" sz="2400" dirty="0">
                <a:latin typeface="+mj-lt"/>
              </a:rPr>
              <a:t/>
            </a:r>
            <a:br>
              <a:rPr lang="fr-FR" sz="2400" dirty="0">
                <a:latin typeface="+mj-lt"/>
              </a:rPr>
            </a:br>
            <a:r>
              <a:rPr lang="fr-FR" sz="2400" dirty="0">
                <a:latin typeface="+mj-lt"/>
              </a:rPr>
              <a:t>PROGRAMMATIQUE CONTEXTUELLE ET SÉMANTIQUE</a:t>
            </a:r>
          </a:p>
          <a:p>
            <a:r>
              <a:rPr lang="fr-FR" sz="2400" dirty="0">
                <a:latin typeface="+mj-lt"/>
              </a:rPr>
              <a:t>Intercepter les utilisateurs pendant leur navigation et leur consommation média pour capter les intentionnistes</a:t>
            </a:r>
          </a:p>
          <a:p>
            <a:r>
              <a:rPr lang="fr-FR" sz="2400" dirty="0">
                <a:latin typeface="+mj-lt"/>
              </a:rPr>
              <a:t>Cibler les personnes qui ont récemment lu des articles en rapport avec nos thématiques  : essuies glaces, accessoires auto…</a:t>
            </a:r>
          </a:p>
          <a:p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="" xmlns:a16="http://schemas.microsoft.com/office/drawing/2014/main" id="{DE80F944-7E61-4B6D-A7FA-BFD7B8DCEBC1}"/>
              </a:ext>
            </a:extLst>
          </p:cNvPr>
          <p:cNvSpPr txBox="1">
            <a:spLocks/>
          </p:cNvSpPr>
          <p:nvPr/>
        </p:nvSpPr>
        <p:spPr>
          <a:xfrm>
            <a:off x="340532" y="7342111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E-mailing dédié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C974ADBC-2BC3-4171-A7B0-851B5D6C153C}"/>
              </a:ext>
            </a:extLst>
          </p:cNvPr>
          <p:cNvSpPr/>
          <p:nvPr/>
        </p:nvSpPr>
        <p:spPr>
          <a:xfrm>
            <a:off x="759322" y="7897586"/>
            <a:ext cx="110413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+mj-lt"/>
              </a:rPr>
              <a:t>Diffusion des contenus et/ou offres sur les BDD des sites partenaires</a:t>
            </a:r>
          </a:p>
          <a:p>
            <a:r>
              <a:rPr lang="fr-FR" sz="2800" dirty="0">
                <a:latin typeface="+mj-lt"/>
              </a:rPr>
              <a:t/>
            </a:r>
            <a:br>
              <a:rPr lang="fr-FR" sz="2800" dirty="0">
                <a:latin typeface="+mj-lt"/>
              </a:rPr>
            </a:br>
            <a:r>
              <a:rPr lang="fr-FR" sz="2800" dirty="0">
                <a:latin typeface="+mj-lt"/>
              </a:rPr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999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="" xmlns:a16="http://schemas.microsoft.com/office/drawing/2014/main" id="{E79A1375-7939-4A15-823C-2107D28322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1746422" y="1450894"/>
            <a:ext cx="9175889" cy="649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93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Dispositif Presse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40532" y="2228334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Supports de communication dédiés</a:t>
            </a:r>
            <a:endParaRPr lang="fr-FR" b="1" dirty="0">
              <a:latin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graphicFrame>
        <p:nvGraphicFramePr>
          <p:cNvPr id="12" name="Espace réservé du contenu 3">
            <a:extLst>
              <a:ext uri="{FF2B5EF4-FFF2-40B4-BE49-F238E27FC236}">
                <a16:creationId xmlns="" xmlns:a16="http://schemas.microsoft.com/office/drawing/2014/main" id="{B577DBEB-F217-4861-A099-30A4207643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9653985"/>
              </p:ext>
            </p:extLst>
          </p:nvPr>
        </p:nvGraphicFramePr>
        <p:xfrm>
          <a:off x="1856088" y="3414571"/>
          <a:ext cx="9816928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997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669D581-BD12-444F-BE16-DA0FCEED9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Dispositif presse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677AF7F2-710F-4B9D-A4D0-2F136268B5DE}"/>
              </a:ext>
            </a:extLst>
          </p:cNvPr>
          <p:cNvSpPr txBox="1">
            <a:spLocks/>
          </p:cNvSpPr>
          <p:nvPr/>
        </p:nvSpPr>
        <p:spPr>
          <a:xfrm>
            <a:off x="340532" y="2541372"/>
            <a:ext cx="11041380" cy="745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Dossier / Communiqué presse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060384B-0392-47D8-9CF3-8A7C9C97E9A6}"/>
              </a:ext>
            </a:extLst>
          </p:cNvPr>
          <p:cNvSpPr/>
          <p:nvPr/>
        </p:nvSpPr>
        <p:spPr>
          <a:xfrm>
            <a:off x="606922" y="3353327"/>
            <a:ext cx="11041380" cy="2634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+mj-lt"/>
              </a:rPr>
              <a:t>Réalisation d’un dossier ou d’un communiqué de presse permettant en local de relayer le lancement de la nouvelle gamme</a:t>
            </a:r>
          </a:p>
          <a:p>
            <a:r>
              <a:rPr lang="fr-FR" sz="2800" dirty="0">
                <a:latin typeface="+mj-lt"/>
              </a:rPr>
              <a:t>&gt; Contenu reposant sur les 3 preuves clés qui nourrissent le positionnement de la marque.   </a:t>
            </a:r>
            <a:br>
              <a:rPr lang="fr-FR" sz="2800" dirty="0">
                <a:latin typeface="+mj-lt"/>
              </a:rPr>
            </a:br>
            <a:r>
              <a:rPr lang="fr-FR" sz="2800" dirty="0">
                <a:latin typeface="+mj-lt"/>
              </a:rPr>
              <a:t>&gt; </a:t>
            </a:r>
            <a:r>
              <a:rPr lang="fr-FR" sz="2800" dirty="0" smtClean="0">
                <a:latin typeface="+mj-lt"/>
              </a:rPr>
              <a:t>Visuels </a:t>
            </a:r>
            <a:r>
              <a:rPr lang="fr-FR" sz="2800" dirty="0">
                <a:latin typeface="+mj-lt"/>
              </a:rPr>
              <a:t>produits &amp; pack mis à disposition </a:t>
            </a:r>
            <a:endParaRPr lang="fr-FR" sz="2400" dirty="0">
              <a:latin typeface="+mj-lt"/>
            </a:endParaRPr>
          </a:p>
          <a:p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="" xmlns:a16="http://schemas.microsoft.com/office/drawing/2014/main" id="{DE80F944-7E61-4B6D-A7FA-BFD7B8DCEBC1}"/>
              </a:ext>
            </a:extLst>
          </p:cNvPr>
          <p:cNvSpPr txBox="1">
            <a:spLocks/>
          </p:cNvSpPr>
          <p:nvPr/>
        </p:nvSpPr>
        <p:spPr>
          <a:xfrm>
            <a:off x="447624" y="6078550"/>
            <a:ext cx="11041380" cy="109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latin typeface="+mj-lt"/>
                <a:sym typeface="Wingdings" panose="05000000000000000000" pitchFamily="2" charset="2"/>
              </a:rPr>
              <a:t># Annonce presse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C974ADBC-2BC3-4171-A7B0-851B5D6C153C}"/>
              </a:ext>
            </a:extLst>
          </p:cNvPr>
          <p:cNvSpPr/>
          <p:nvPr/>
        </p:nvSpPr>
        <p:spPr>
          <a:xfrm>
            <a:off x="759322" y="6692555"/>
            <a:ext cx="110413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+mj-lt"/>
              </a:rPr>
              <a:t>Mise à disposition d’une annonce </a:t>
            </a:r>
            <a:r>
              <a:rPr lang="fr-FR" sz="2800" dirty="0" smtClean="0">
                <a:latin typeface="+mj-lt"/>
              </a:rPr>
              <a:t>presse  </a:t>
            </a:r>
            <a:endParaRPr lang="fr-FR" sz="2800" dirty="0">
              <a:latin typeface="+mj-lt"/>
            </a:endParaRPr>
          </a:p>
          <a:p>
            <a:r>
              <a:rPr lang="fr-FR" sz="2800" dirty="0">
                <a:latin typeface="+mj-lt"/>
              </a:rPr>
              <a:t/>
            </a:r>
            <a:br>
              <a:rPr lang="fr-FR" sz="2800" dirty="0">
                <a:latin typeface="+mj-lt"/>
              </a:rPr>
            </a:br>
            <a:r>
              <a:rPr lang="fr-FR" sz="2800" dirty="0">
                <a:latin typeface="+mj-lt"/>
              </a:rPr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0670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3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87CF09F-6644-4934-92F2-A232D7037015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73" y="0"/>
            <a:ext cx="678585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extérieur, homme, jeune, frisbee&#10;&#10;Description générée automatiquement">
            <a:extLst>
              <a:ext uri="{FF2B5EF4-FFF2-40B4-BE49-F238E27FC236}">
                <a16:creationId xmlns="" xmlns:a16="http://schemas.microsoft.com/office/drawing/2014/main" id="{FAD01A93-08FD-4410-80E8-B91F8F0834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6173" y="0"/>
            <a:ext cx="14401800" cy="9601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4043839"/>
            <a:ext cx="12801600" cy="756761"/>
          </a:xfrm>
          <a:prstGeom prst="rect">
            <a:avLst/>
          </a:prstGeom>
          <a:solidFill>
            <a:srgbClr val="D9D9D9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360" b="1" dirty="0">
                <a:latin typeface="Gill Sans MT" panose="020B0502020104020203" pitchFamily="34" charset="0"/>
              </a:rPr>
              <a:t>IDENTITÉ ET TERRITOIRE DE MARQUE</a:t>
            </a:r>
          </a:p>
        </p:txBody>
      </p:sp>
    </p:spTree>
    <p:extLst>
      <p:ext uri="{BB962C8B-B14F-4D97-AF65-F5344CB8AC3E}">
        <p14:creationId xmlns:p14="http://schemas.microsoft.com/office/powerpoint/2010/main" val="162706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497659" y="2258021"/>
            <a:ext cx="11521440" cy="5245950"/>
          </a:xfrm>
        </p:spPr>
        <p:txBody>
          <a:bodyPr>
            <a:noAutofit/>
          </a:bodyPr>
          <a:lstStyle/>
          <a:p>
            <a:r>
              <a:rPr lang="fr-FR" altLang="fr-FR" sz="2400" b="1" dirty="0">
                <a:ea typeface="Helvetica" panose="020B0604020202020204" pitchFamily="34" charset="0"/>
              </a:rPr>
              <a:t/>
            </a:r>
            <a:br>
              <a:rPr lang="fr-FR" altLang="fr-FR" sz="2400" b="1" dirty="0">
                <a:ea typeface="Helvetica" panose="020B0604020202020204" pitchFamily="34" charset="0"/>
              </a:rPr>
            </a:br>
            <a:r>
              <a:rPr lang="fr-FR" altLang="fr-FR" sz="3600" b="1" dirty="0">
                <a:ea typeface="Helvetica" panose="020B0604020202020204" pitchFamily="34" charset="0"/>
                <a:sym typeface="Wingdings" panose="05000000000000000000" pitchFamily="2" charset="2"/>
              </a:rPr>
              <a:t>Next </a:t>
            </a:r>
            <a:r>
              <a:rPr lang="fr-FR" altLang="fr-FR" sz="3600" b="1" dirty="0" err="1">
                <a:ea typeface="Helvetica" panose="020B0604020202020204" pitchFamily="34" charset="0"/>
                <a:sym typeface="Wingdings" panose="05000000000000000000" pitchFamily="2" charset="2"/>
              </a:rPr>
              <a:t>step</a:t>
            </a:r>
            <a:r>
              <a:rPr lang="fr-FR" altLang="fr-FR" sz="3600" b="1" dirty="0">
                <a:ea typeface="Helvetica" panose="020B0604020202020204" pitchFamily="34" charset="0"/>
              </a:rPr>
              <a:t/>
            </a:r>
            <a:br>
              <a:rPr lang="fr-FR" altLang="fr-FR" sz="3600" b="1" dirty="0">
                <a:ea typeface="Helvetica" panose="020B0604020202020204" pitchFamily="34" charset="0"/>
              </a:rPr>
            </a:br>
            <a:r>
              <a:rPr lang="fr-FR" altLang="fr-FR" sz="3600" b="1" dirty="0">
                <a:ea typeface="Helvetica" panose="020B0604020202020204" pitchFamily="34" charset="0"/>
              </a:rPr>
              <a:t/>
            </a:r>
            <a:br>
              <a:rPr lang="fr-FR" altLang="fr-FR" sz="3600" b="1" dirty="0">
                <a:ea typeface="Helvetica" panose="020B0604020202020204" pitchFamily="34" charset="0"/>
              </a:rPr>
            </a:br>
            <a:r>
              <a:rPr lang="fr-FR" altLang="fr-FR" sz="4000" b="1" dirty="0"/>
              <a:t>Packaging </a:t>
            </a:r>
            <a:r>
              <a:rPr lang="fr-FR" altLang="fr-FR" sz="3600" b="1" dirty="0">
                <a:ea typeface="Helvetica" panose="020B0604020202020204" pitchFamily="34" charset="0"/>
              </a:rPr>
              <a:t/>
            </a:r>
            <a:br>
              <a:rPr lang="fr-FR" altLang="fr-FR" sz="3600" b="1" dirty="0">
                <a:ea typeface="Helvetica" panose="020B0604020202020204" pitchFamily="34" charset="0"/>
              </a:rPr>
            </a:br>
            <a:r>
              <a:rPr lang="fr-FR" altLang="fr-FR" sz="3200" b="1" dirty="0">
                <a:sym typeface="Wingdings" panose="05000000000000000000" pitchFamily="2" charset="2"/>
              </a:rPr>
              <a:t> compilation des visuels HD </a:t>
            </a:r>
            <a:br>
              <a:rPr lang="fr-FR" altLang="fr-FR" sz="3200" b="1" dirty="0">
                <a:sym typeface="Wingdings" panose="05000000000000000000" pitchFamily="2" charset="2"/>
              </a:rPr>
            </a:br>
            <a:r>
              <a:rPr lang="fr-FR" altLang="fr-FR" sz="3200" b="1" dirty="0">
                <a:sym typeface="Wingdings" panose="05000000000000000000" pitchFamily="2" charset="2"/>
              </a:rPr>
              <a:t> finalisation des packs</a:t>
            </a:r>
            <a:br>
              <a:rPr lang="fr-FR" altLang="fr-FR" sz="3200" b="1" dirty="0">
                <a:sym typeface="Wingdings" panose="05000000000000000000" pitchFamily="2" charset="2"/>
              </a:rPr>
            </a:br>
            <a:r>
              <a:rPr lang="fr-FR" altLang="fr-FR" sz="3200" b="1" dirty="0">
                <a:sym typeface="Wingdings" panose="05000000000000000000" pitchFamily="2" charset="2"/>
              </a:rPr>
              <a:t/>
            </a:r>
            <a:br>
              <a:rPr lang="fr-FR" altLang="fr-FR" sz="3200" b="1" dirty="0">
                <a:sym typeface="Wingdings" panose="05000000000000000000" pitchFamily="2" charset="2"/>
              </a:rPr>
            </a:br>
            <a:r>
              <a:rPr lang="fr-FR" altLang="fr-FR" sz="4000" b="1" dirty="0">
                <a:sym typeface="Wingdings" panose="05000000000000000000" pitchFamily="2" charset="2"/>
              </a:rPr>
              <a:t>Stratégie d’activation</a:t>
            </a:r>
            <a:r>
              <a:rPr lang="fr-FR" altLang="fr-FR" sz="3200" dirty="0">
                <a:ea typeface="Helvetica" panose="020B0604020202020204" pitchFamily="34" charset="0"/>
              </a:rPr>
              <a:t/>
            </a:r>
            <a:br>
              <a:rPr lang="fr-FR" altLang="fr-FR" sz="3200" dirty="0">
                <a:ea typeface="Helvetica" panose="020B0604020202020204" pitchFamily="34" charset="0"/>
              </a:rPr>
            </a:br>
            <a:r>
              <a:rPr lang="fr-FR" altLang="fr-FR" sz="3200" b="1" dirty="0">
                <a:sym typeface="Wingdings" panose="05000000000000000000" pitchFamily="2" charset="2"/>
              </a:rPr>
              <a:t> validation des principaux outils retenus</a:t>
            </a:r>
            <a:br>
              <a:rPr lang="fr-FR" altLang="fr-FR" sz="3200" b="1" dirty="0">
                <a:sym typeface="Wingdings" panose="05000000000000000000" pitchFamily="2" charset="2"/>
              </a:rPr>
            </a:br>
            <a:r>
              <a:rPr lang="fr-FR" altLang="fr-FR" sz="3200" b="1" dirty="0">
                <a:sym typeface="Wingdings" panose="05000000000000000000" pitchFamily="2" charset="2"/>
              </a:rPr>
              <a:t> optimisation du dispositif</a:t>
            </a:r>
            <a:br>
              <a:rPr lang="fr-FR" altLang="fr-FR" sz="3200" b="1" dirty="0">
                <a:sym typeface="Wingdings" panose="05000000000000000000" pitchFamily="2" charset="2"/>
              </a:rPr>
            </a:br>
            <a:r>
              <a:rPr lang="fr-FR" altLang="fr-FR" sz="3200" b="1" dirty="0">
                <a:sym typeface="Wingdings" panose="05000000000000000000" pitchFamily="2" charset="2"/>
              </a:rPr>
              <a:t> finalisation des </a:t>
            </a:r>
            <a:r>
              <a:rPr lang="fr-FR" altLang="fr-FR" sz="3200" b="1" dirty="0" smtClean="0">
                <a:sym typeface="Wingdings" panose="05000000000000000000" pitchFamily="2" charset="2"/>
              </a:rPr>
              <a:t>supports</a:t>
            </a:r>
            <a:br>
              <a:rPr lang="fr-FR" altLang="fr-FR" sz="3200" b="1" dirty="0" smtClean="0">
                <a:sym typeface="Wingdings" panose="05000000000000000000" pitchFamily="2" charset="2"/>
              </a:rPr>
            </a:br>
            <a:r>
              <a:rPr lang="fr-FR" altLang="fr-FR" sz="3200" b="1" dirty="0">
                <a:sym typeface="Wingdings" panose="05000000000000000000" pitchFamily="2" charset="2"/>
              </a:rPr>
              <a:t/>
            </a:r>
            <a:br>
              <a:rPr lang="fr-FR" altLang="fr-FR" sz="3200" b="1" dirty="0">
                <a:sym typeface="Wingdings" panose="05000000000000000000" pitchFamily="2" charset="2"/>
              </a:rPr>
            </a:br>
            <a:r>
              <a:rPr lang="fr-FR" altLang="fr-FR" sz="3200" b="1" dirty="0">
                <a:sym typeface="Wingdings" panose="05000000000000000000" pitchFamily="2" charset="2"/>
              </a:rPr>
              <a:t> </a:t>
            </a:r>
            <a:r>
              <a:rPr lang="fr-FR" altLang="fr-FR" sz="3200" b="1" dirty="0" smtClean="0">
                <a:sym typeface="Wingdings" panose="05000000000000000000" pitchFamily="2" charset="2"/>
              </a:rPr>
              <a:t>définition du support OAV / FDV à destination des revendeurs</a:t>
            </a:r>
            <a:br>
              <a:rPr lang="fr-FR" altLang="fr-FR" sz="3200" b="1" dirty="0" smtClean="0">
                <a:sym typeface="Wingdings" panose="05000000000000000000" pitchFamily="2" charset="2"/>
              </a:rPr>
            </a:br>
            <a:r>
              <a:rPr lang="fr-FR" altLang="fr-FR" sz="3200" b="1" dirty="0" smtClean="0">
                <a:sym typeface="Wingdings" panose="05000000000000000000" pitchFamily="2" charset="2"/>
              </a:rPr>
              <a:t/>
            </a:r>
            <a:br>
              <a:rPr lang="fr-FR" altLang="fr-FR" sz="3200" b="1" dirty="0" smtClean="0">
                <a:sym typeface="Wingdings" panose="05000000000000000000" pitchFamily="2" charset="2"/>
              </a:rPr>
            </a:br>
            <a:r>
              <a:rPr lang="fr-FR" altLang="fr-FR" sz="3200" b="1" dirty="0"/>
              <a:t/>
            </a:r>
            <a:br>
              <a:rPr lang="fr-FR" altLang="fr-FR" sz="3200" b="1" dirty="0"/>
            </a:br>
            <a: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  <a:t/>
            </a:r>
            <a:b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</a:br>
            <a: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  <a:t/>
            </a:r>
            <a:br>
              <a:rPr lang="fr-FR" altLang="fr-FR" sz="2400" dirty="0">
                <a:solidFill>
                  <a:prstClr val="black"/>
                </a:solidFill>
                <a:ea typeface="Helvetica" panose="020B0604020202020204" pitchFamily="34" charset="0"/>
              </a:rPr>
            </a:br>
            <a:r>
              <a:rPr lang="fr-FR" altLang="fr-FR" sz="1800" dirty="0">
                <a:ea typeface="Helvetica" panose="020B0604020202020204" pitchFamily="34" charset="0"/>
              </a:rPr>
              <a:t/>
            </a:r>
            <a:br>
              <a:rPr lang="fr-FR" altLang="fr-FR" sz="1800" dirty="0">
                <a:ea typeface="Helvetica" panose="020B0604020202020204" pitchFamily="34" charset="0"/>
              </a:rPr>
            </a:br>
            <a:r>
              <a:rPr lang="fr-FR" altLang="fr-FR" sz="2400" dirty="0">
                <a:ea typeface="Helvetica" panose="020B0604020202020204" pitchFamily="34" charset="0"/>
              </a:rPr>
              <a:t> </a:t>
            </a:r>
            <a:endParaRPr lang="fr-FR" altLang="fr-FR" sz="180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46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suie-glace activés par la pluie">
            <a:hlinkClick r:id="" action="ppaction://media"/>
            <a:extLst>
              <a:ext uri="{FF2B5EF4-FFF2-40B4-BE49-F238E27FC236}">
                <a16:creationId xmlns="" xmlns:a16="http://schemas.microsoft.com/office/drawing/2014/main" id="{39C72A16-0BD7-4776-BD19-18F65355A0F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5671" end="76164.0888"/>
                </p14:media>
              </p:ext>
            </p:extLst>
          </p:nvPr>
        </p:nvPicPr>
        <p:blipFill rotWithShape="1">
          <a:blip r:embed="rId4"/>
          <a:srcRect r="30246" b="7144"/>
          <a:stretch/>
        </p:blipFill>
        <p:spPr>
          <a:xfrm>
            <a:off x="-183694" y="2612"/>
            <a:ext cx="12985294" cy="972327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510550C3-7CFE-4FF5-9AF9-AE0C451F2600}"/>
              </a:ext>
            </a:extLst>
          </p:cNvPr>
          <p:cNvSpPr/>
          <p:nvPr/>
        </p:nvSpPr>
        <p:spPr>
          <a:xfrm>
            <a:off x="-164663" y="0"/>
            <a:ext cx="12966263" cy="9601200"/>
          </a:xfrm>
          <a:prstGeom prst="rect">
            <a:avLst/>
          </a:prstGeom>
          <a:solidFill>
            <a:srgbClr val="7F7F7F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D02B9A9-9D7B-4C5D-9DE1-F5338D585581}"/>
              </a:ext>
            </a:extLst>
          </p:cNvPr>
          <p:cNvSpPr/>
          <p:nvPr/>
        </p:nvSpPr>
        <p:spPr>
          <a:xfrm>
            <a:off x="0" y="3113903"/>
            <a:ext cx="12801600" cy="2751438"/>
          </a:xfrm>
          <a:prstGeom prst="rect">
            <a:avLst/>
          </a:prstGeom>
          <a:solidFill>
            <a:srgbClr val="D9D9D9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3360" b="1" dirty="0">
              <a:latin typeface="Gill Sans MT" panose="020B0502020104020203" pitchFamily="34" charset="0"/>
            </a:endParaRPr>
          </a:p>
        </p:txBody>
      </p:sp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505897" y="2565027"/>
            <a:ext cx="11521440" cy="5245950"/>
          </a:xfrm>
        </p:spPr>
        <p:txBody>
          <a:bodyPr>
            <a:noAutofit/>
          </a:bodyPr>
          <a:lstStyle/>
          <a:p>
            <a:r>
              <a:rPr lang="fr-FR" altLang="fr-FR" sz="5040" b="1" dirty="0" smtClean="0">
                <a:ea typeface="Helvetica" panose="020B0604020202020204" pitchFamily="34" charset="0"/>
              </a:rPr>
              <a:t>Merci</a:t>
            </a:r>
            <a:r>
              <a:rPr lang="fr-FR" altLang="fr-FR" sz="2240" dirty="0">
                <a:ea typeface="Helvetica" panose="020B0604020202020204" pitchFamily="34" charset="0"/>
              </a:rPr>
              <a:t/>
            </a:r>
            <a:br>
              <a:rPr lang="fr-FR" altLang="fr-FR" sz="2240" dirty="0">
                <a:ea typeface="Helvetica" panose="020B0604020202020204" pitchFamily="34" charset="0"/>
              </a:rPr>
            </a:br>
            <a:r>
              <a:rPr lang="fr-FR" altLang="fr-FR" sz="2240" dirty="0">
                <a:ea typeface="Helvetica" panose="020B0604020202020204" pitchFamily="34" charset="0"/>
              </a:rPr>
              <a:t/>
            </a:r>
            <a:br>
              <a:rPr lang="fr-FR" altLang="fr-FR" sz="2240" dirty="0">
                <a:ea typeface="Helvetica" panose="020B0604020202020204" pitchFamily="34" charset="0"/>
              </a:rPr>
            </a:br>
            <a:r>
              <a:rPr lang="fr-FR" altLang="fr-FR" sz="1890" dirty="0">
                <a:ea typeface="Helvetica" panose="020B0604020202020204" pitchFamily="34" charset="0"/>
              </a:rPr>
              <a:t/>
            </a:r>
            <a:br>
              <a:rPr lang="fr-FR" altLang="fr-FR" sz="1890" dirty="0">
                <a:ea typeface="Helvetica" panose="020B0604020202020204" pitchFamily="34" charset="0"/>
              </a:rPr>
            </a:br>
            <a:r>
              <a:rPr lang="fr-FR" altLang="fr-FR" sz="1890" dirty="0">
                <a:ea typeface="Helvetica" panose="020B0604020202020204" pitchFamily="34" charset="0"/>
              </a:rPr>
              <a:t/>
            </a:r>
            <a:br>
              <a:rPr lang="fr-FR" altLang="fr-FR" sz="1890" dirty="0">
                <a:ea typeface="Helvetica" panose="020B0604020202020204" pitchFamily="34" charset="0"/>
              </a:rPr>
            </a:br>
            <a:endParaRPr lang="fr-FR" altLang="fr-FR" sz="1890" dirty="0">
              <a:ea typeface="Helvetica" panose="020B0604020202020204" pitchFamily="34" charset="0"/>
            </a:endParaRPr>
          </a:p>
        </p:txBody>
      </p:sp>
      <p:pic>
        <p:nvPicPr>
          <p:cNvPr id="12" name="Image 11" descr="Une image contenant dessin&#10;&#10;Description générée automatiquement">
            <a:extLst>
              <a:ext uri="{FF2B5EF4-FFF2-40B4-BE49-F238E27FC236}">
                <a16:creationId xmlns="" xmlns:a16="http://schemas.microsoft.com/office/drawing/2014/main" id="{5C9BF32D-722A-4BFC-836D-3313991926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96" y="8495608"/>
            <a:ext cx="1655413" cy="63375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="" xmlns:a16="http://schemas.microsoft.com/office/drawing/2014/main" id="{F05A6ADD-7847-4858-AD2B-BF4F596C2FC4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6000"/>
          </a:blip>
          <a:stretch>
            <a:fillRect/>
          </a:stretch>
        </p:blipFill>
        <p:spPr>
          <a:xfrm>
            <a:off x="10669074" y="8359853"/>
            <a:ext cx="1358263" cy="89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83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80110" y="266879"/>
            <a:ext cx="11041380" cy="1855788"/>
          </a:xfrm>
        </p:spPr>
        <p:txBody>
          <a:bodyPr>
            <a:normAutofit/>
          </a:bodyPr>
          <a:lstStyle/>
          <a:p>
            <a:r>
              <a:rPr lang="fr-FR" sz="3600" b="1" dirty="0">
                <a:sym typeface="Wingdings" panose="05000000000000000000" pitchFamily="2" charset="2"/>
              </a:rPr>
              <a:t> Parti pris  #1 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80110" y="1545513"/>
            <a:ext cx="11041380" cy="168287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4400" dirty="0">
                <a:latin typeface="+mj-lt"/>
              </a:rPr>
              <a:t>Un code propriétaire facilement déclinable </a:t>
            </a:r>
            <a:br>
              <a:rPr lang="fr-FR" sz="4400" dirty="0">
                <a:latin typeface="+mj-lt"/>
              </a:rPr>
            </a:br>
            <a:r>
              <a:rPr lang="fr-FR" sz="4400" dirty="0">
                <a:latin typeface="+mj-lt"/>
              </a:rPr>
              <a:t>et émergeant</a:t>
            </a:r>
          </a:p>
        </p:txBody>
      </p:sp>
      <p:sp>
        <p:nvSpPr>
          <p:cNvPr id="4" name="Titre 1">
            <a:extLst>
              <a:ext uri="{FF2B5EF4-FFF2-40B4-BE49-F238E27FC236}">
                <a16:creationId xmlns="" xmlns:a16="http://schemas.microsoft.com/office/drawing/2014/main" id="{71DE902C-BA62-49A2-889C-AC5F1CC23747}"/>
              </a:ext>
            </a:extLst>
          </p:cNvPr>
          <p:cNvSpPr txBox="1">
            <a:spLocks/>
          </p:cNvSpPr>
          <p:nvPr/>
        </p:nvSpPr>
        <p:spPr>
          <a:xfrm>
            <a:off x="880110" y="2655741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2801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1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ym typeface="Wingdings" panose="05000000000000000000" pitchFamily="2" charset="2"/>
              </a:rPr>
              <a:t> Parti pris  #2 </a:t>
            </a:r>
            <a:endParaRPr lang="fr-FR" sz="3600" b="1" dirty="0"/>
          </a:p>
        </p:txBody>
      </p:sp>
      <p:sp>
        <p:nvSpPr>
          <p:cNvPr id="5" name="Espace réservé du contenu 2">
            <a:extLst>
              <a:ext uri="{FF2B5EF4-FFF2-40B4-BE49-F238E27FC236}">
                <a16:creationId xmlns="" xmlns:a16="http://schemas.microsoft.com/office/drawing/2014/main" id="{8BEB1AC5-6169-4489-BD85-06CE89CC1749}"/>
              </a:ext>
            </a:extLst>
          </p:cNvPr>
          <p:cNvSpPr txBox="1">
            <a:spLocks/>
          </p:cNvSpPr>
          <p:nvPr/>
        </p:nvSpPr>
        <p:spPr>
          <a:xfrm>
            <a:off x="880110" y="3934375"/>
            <a:ext cx="11041380" cy="16828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fr-FR" sz="4400" dirty="0">
                <a:latin typeface="+mj-lt"/>
              </a:rPr>
              <a:t>Une expression créative </a:t>
            </a:r>
            <a:br>
              <a:rPr lang="fr-FR" sz="4400" dirty="0">
                <a:latin typeface="+mj-lt"/>
              </a:rPr>
            </a:br>
            <a:r>
              <a:rPr lang="fr-FR" sz="4400" dirty="0">
                <a:latin typeface="+mj-lt"/>
              </a:rPr>
              <a:t>qui nourrie la marque Valeo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="" xmlns:a16="http://schemas.microsoft.com/office/drawing/2014/main" id="{00B197B2-C0B8-4370-996D-CDD527AC5660}"/>
              </a:ext>
            </a:extLst>
          </p:cNvPr>
          <p:cNvSpPr txBox="1">
            <a:spLocks/>
          </p:cNvSpPr>
          <p:nvPr/>
        </p:nvSpPr>
        <p:spPr>
          <a:xfrm>
            <a:off x="880110" y="6296892"/>
            <a:ext cx="10949940" cy="8615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400" dirty="0">
                <a:latin typeface="+mj-lt"/>
              </a:rPr>
              <a:t>Une identité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100BE6A7-EAD6-4688-97DC-48976180E3C4}"/>
              </a:ext>
            </a:extLst>
          </p:cNvPr>
          <p:cNvSpPr/>
          <p:nvPr/>
        </p:nvSpPr>
        <p:spPr>
          <a:xfrm>
            <a:off x="1473982" y="7050804"/>
            <a:ext cx="31371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contemporaine</a:t>
            </a:r>
            <a:endParaRPr lang="fr-FR" sz="2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DDCD33A-1D09-4BCD-9530-FA307504E3AC}"/>
              </a:ext>
            </a:extLst>
          </p:cNvPr>
          <p:cNvSpPr/>
          <p:nvPr/>
        </p:nvSpPr>
        <p:spPr>
          <a:xfrm>
            <a:off x="8392510" y="7035701"/>
            <a:ext cx="1902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pérenne </a:t>
            </a:r>
          </a:p>
        </p:txBody>
      </p:sp>
      <p:sp>
        <p:nvSpPr>
          <p:cNvPr id="9" name="Flèche : double flèche horizontale 8">
            <a:extLst>
              <a:ext uri="{FF2B5EF4-FFF2-40B4-BE49-F238E27FC236}">
                <a16:creationId xmlns="" xmlns:a16="http://schemas.microsoft.com/office/drawing/2014/main" id="{D3853571-C2F7-4918-A158-4865E8E5B097}"/>
              </a:ext>
            </a:extLst>
          </p:cNvPr>
          <p:cNvSpPr/>
          <p:nvPr/>
        </p:nvSpPr>
        <p:spPr>
          <a:xfrm>
            <a:off x="4930025" y="7060496"/>
            <a:ext cx="3143583" cy="523220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4BE6779-F77D-4FF7-82C3-464B9B0486F0}"/>
              </a:ext>
            </a:extLst>
          </p:cNvPr>
          <p:cNvSpPr/>
          <p:nvPr/>
        </p:nvSpPr>
        <p:spPr>
          <a:xfrm>
            <a:off x="2274006" y="7952532"/>
            <a:ext cx="23371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universelle</a:t>
            </a:r>
            <a:endParaRPr lang="fr-FR" sz="2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FDBDE9C0-BE53-4A55-8781-AB0077F9CB22}"/>
              </a:ext>
            </a:extLst>
          </p:cNvPr>
          <p:cNvSpPr/>
          <p:nvPr/>
        </p:nvSpPr>
        <p:spPr>
          <a:xfrm>
            <a:off x="8392510" y="7952532"/>
            <a:ext cx="2662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émergeante </a:t>
            </a:r>
          </a:p>
        </p:txBody>
      </p:sp>
      <p:sp>
        <p:nvSpPr>
          <p:cNvPr id="12" name="Flèche : double flèche horizontale 11">
            <a:extLst>
              <a:ext uri="{FF2B5EF4-FFF2-40B4-BE49-F238E27FC236}">
                <a16:creationId xmlns="" xmlns:a16="http://schemas.microsoft.com/office/drawing/2014/main" id="{950EF51F-741D-403A-B67D-11037CFC4371}"/>
              </a:ext>
            </a:extLst>
          </p:cNvPr>
          <p:cNvSpPr/>
          <p:nvPr/>
        </p:nvSpPr>
        <p:spPr>
          <a:xfrm>
            <a:off x="4930024" y="7964736"/>
            <a:ext cx="3143583" cy="523220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="" xmlns:a16="http://schemas.microsoft.com/office/drawing/2014/main" id="{DCD53DEB-87CA-410E-A1BB-21B8494A611A}"/>
              </a:ext>
            </a:extLst>
          </p:cNvPr>
          <p:cNvSpPr txBox="1">
            <a:spLocks/>
          </p:cNvSpPr>
          <p:nvPr/>
        </p:nvSpPr>
        <p:spPr>
          <a:xfrm>
            <a:off x="880110" y="50709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2801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1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ym typeface="Wingdings" panose="05000000000000000000" pitchFamily="2" charset="2"/>
              </a:rPr>
              <a:t> Parti pris  #3 </a:t>
            </a:r>
            <a:endParaRPr lang="fr-FR" sz="3600" b="1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FCA1964A-0323-402D-958F-80171268DECB}"/>
              </a:ext>
            </a:extLst>
          </p:cNvPr>
          <p:cNvSpPr/>
          <p:nvPr/>
        </p:nvSpPr>
        <p:spPr>
          <a:xfrm>
            <a:off x="6074456" y="7024751"/>
            <a:ext cx="854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latin typeface="+mj-lt"/>
              </a:rPr>
              <a:t>mais</a:t>
            </a:r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E6D9E99C-6DFA-417E-AC1B-994C1C95E613}"/>
              </a:ext>
            </a:extLst>
          </p:cNvPr>
          <p:cNvSpPr/>
          <p:nvPr/>
        </p:nvSpPr>
        <p:spPr>
          <a:xfrm>
            <a:off x="6074456" y="7928991"/>
            <a:ext cx="854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latin typeface="+mj-lt"/>
              </a:rPr>
              <a:t>mais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="" xmlns:a16="http://schemas.microsoft.com/office/drawing/2014/main" id="{E78404EA-F160-43CA-89E1-190FE3D39F29}"/>
              </a:ext>
            </a:extLst>
          </p:cNvPr>
          <p:cNvSpPr txBox="1">
            <a:spLocks/>
          </p:cNvSpPr>
          <p:nvPr/>
        </p:nvSpPr>
        <p:spPr>
          <a:xfrm>
            <a:off x="793262" y="2360803"/>
            <a:ext cx="11280628" cy="53262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7000" b="1" dirty="0">
                <a:latin typeface="+mj-lt"/>
              </a:rPr>
              <a:t>Identité visuelle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7000" b="1" dirty="0">
                <a:latin typeface="+mj-lt"/>
              </a:rPr>
              <a:t>&amp; packaging</a:t>
            </a:r>
            <a:r>
              <a:rPr lang="fr-FR" sz="7000" dirty="0">
                <a:latin typeface="+mj-lt"/>
              </a:rPr>
              <a:t/>
            </a:r>
            <a:br>
              <a:rPr lang="fr-FR" sz="7000" dirty="0">
                <a:latin typeface="+mj-lt"/>
              </a:rPr>
            </a:br>
            <a:r>
              <a:rPr lang="fr-FR" sz="7000" dirty="0">
                <a:latin typeface="+mj-lt"/>
              </a:rPr>
              <a:t/>
            </a:r>
            <a:br>
              <a:rPr lang="fr-FR" sz="7000" dirty="0">
                <a:latin typeface="+mj-lt"/>
              </a:rPr>
            </a:br>
            <a:endParaRPr lang="fr-FR" sz="7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47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4">
            <a:extLst>
              <a:ext uri="{FF2B5EF4-FFF2-40B4-BE49-F238E27FC236}">
                <a16:creationId xmlns="" xmlns:a16="http://schemas.microsoft.com/office/drawing/2014/main" id="{01D0AF59-99C3-4251-AB9A-C966C6AD44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6">
            <a:extLst>
              <a:ext uri="{FF2B5EF4-FFF2-40B4-BE49-F238E27FC236}">
                <a16:creationId xmlns="" xmlns:a16="http://schemas.microsoft.com/office/drawing/2014/main" id="{1855405F-37A2-4869-9154-F8BE3BECE6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00862" y="672084"/>
            <a:ext cx="11799875" cy="8257032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Image 1">
            <a:extLst>
              <a:ext uri="{FF2B5EF4-FFF2-40B4-BE49-F238E27FC236}">
                <a16:creationId xmlns="" xmlns:a16="http://schemas.microsoft.com/office/drawing/2014/main" id="{C79D5C07-7D9F-4D3E-B909-27E0DF6E2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095" y="4399597"/>
            <a:ext cx="8663408" cy="264128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B561E553-5668-4F9C-B070-8085BE37E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7363" y="1787661"/>
            <a:ext cx="4349751" cy="227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1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4">
            <a:extLst>
              <a:ext uri="{FF2B5EF4-FFF2-40B4-BE49-F238E27FC236}">
                <a16:creationId xmlns="" xmlns:a16="http://schemas.microsoft.com/office/drawing/2014/main" id="{01D0AF59-99C3-4251-AB9A-C966C6AD44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6">
            <a:extLst>
              <a:ext uri="{FF2B5EF4-FFF2-40B4-BE49-F238E27FC236}">
                <a16:creationId xmlns="" xmlns:a16="http://schemas.microsoft.com/office/drawing/2014/main" id="{1855405F-37A2-4869-9154-F8BE3BECE6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00862" y="672084"/>
            <a:ext cx="11799875" cy="8257032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 3" descr="Une image contenant chat, couteau&#10;&#10;Description générée automatiquement">
            <a:extLst>
              <a:ext uri="{FF2B5EF4-FFF2-40B4-BE49-F238E27FC236}">
                <a16:creationId xmlns="" xmlns:a16="http://schemas.microsoft.com/office/drawing/2014/main" id="{6969F3E7-3364-476E-9766-8C22A74464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20" b="9669"/>
          <a:stretch/>
        </p:blipFill>
        <p:spPr>
          <a:xfrm>
            <a:off x="2969740" y="872708"/>
            <a:ext cx="6862119" cy="785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5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15830</TotalTime>
  <Words>764</Words>
  <Application>Microsoft Office PowerPoint</Application>
  <PresentationFormat>A3 (297 x 420 mm)</PresentationFormat>
  <Paragraphs>203</Paragraphs>
  <Slides>51</Slides>
  <Notes>0</Notes>
  <HiddenSlides>0</HiddenSlides>
  <MMClips>2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51</vt:i4>
      </vt:variant>
    </vt:vector>
  </HeadingPairs>
  <TitlesOfParts>
    <vt:vector size="60" baseType="lpstr">
      <vt:lpstr>ＭＳ Ｐゴシック</vt:lpstr>
      <vt:lpstr>Arial</vt:lpstr>
      <vt:lpstr>Arial Black</vt:lpstr>
      <vt:lpstr>Calibri</vt:lpstr>
      <vt:lpstr>Calibri Light</vt:lpstr>
      <vt:lpstr>Gill Sans MT</vt:lpstr>
      <vt:lpstr>Helvetica</vt:lpstr>
      <vt:lpstr>Wingdings</vt:lpstr>
      <vt:lpstr>Thème Office</vt:lpstr>
      <vt:lpstr>Valeo Service Créer une marque incontournable sur le segment aftermarket des essuie-glaces     </vt:lpstr>
      <vt:lpstr>     &gt; Travailler la notoriété et la considération  d’une nouvelle marque sur le secteur des essuie-glaces  &gt; Améliorer la PDM Valeo sur ce segment </vt:lpstr>
      <vt:lpstr>en résumé</vt:lpstr>
      <vt:lpstr>Présentation PowerPoint</vt:lpstr>
      <vt:lpstr>Présentation PowerPoint</vt:lpstr>
      <vt:lpstr> Parti pris  #1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Stratégie d’activation      UN ENJEU : STIMULER LES VENTES DE LA NOUVELLE OFFRE D’ESSUIE-GLACES VALEO INFINIUM  &gt; Faire de nos clients BtoB des ambassadeurs de la nouvelle marque  .  &gt; Favoriser la mise en avant de cette marque à travers des leviers d’animation   &gt; Faire connaitre les raisons tangibles et différenciantes     </vt:lpstr>
      <vt:lpstr>     UNE CIBLE HÉTÉROGÈNE  Adresser des cibles variées   De l’acheteur au client final en passant par le mécanicien/garagiste…      </vt:lpstr>
      <vt:lpstr>Parti Pris</vt:lpstr>
      <vt:lpstr>Présentation PowerPoint</vt:lpstr>
      <vt:lpstr>Présentation PowerPoint</vt:lpstr>
      <vt:lpstr>Dispositif de communication</vt:lpstr>
      <vt:lpstr>Toolbox POS</vt:lpstr>
      <vt:lpstr>Toolbox POS</vt:lpstr>
      <vt:lpstr>Toolbox POS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Toolbox centre</vt:lpstr>
      <vt:lpstr>Présentation PowerPoint</vt:lpstr>
      <vt:lpstr>Présentation PowerPoint</vt:lpstr>
      <vt:lpstr>Présentation PowerPoint</vt:lpstr>
      <vt:lpstr>Présentation PowerPoint</vt:lpstr>
      <vt:lpstr>Toolbox POS</vt:lpstr>
      <vt:lpstr>Toolbox POS</vt:lpstr>
      <vt:lpstr>Présentation PowerPoint</vt:lpstr>
      <vt:lpstr>Présentation PowerPoint</vt:lpstr>
      <vt:lpstr>Présentation PowerPoint</vt:lpstr>
      <vt:lpstr>Présentation PowerPoint</vt:lpstr>
      <vt:lpstr>Toolbox digital</vt:lpstr>
      <vt:lpstr>Toolbox digital</vt:lpstr>
      <vt:lpstr>Présentation PowerPoint</vt:lpstr>
      <vt:lpstr>Toolbox digital</vt:lpstr>
      <vt:lpstr>Présentation PowerPoint</vt:lpstr>
      <vt:lpstr>Dispositif Presse</vt:lpstr>
      <vt:lpstr>Dispositif presse</vt:lpstr>
      <vt:lpstr>Présentation PowerPoint</vt:lpstr>
      <vt:lpstr>Présentation PowerPoint</vt:lpstr>
      <vt:lpstr> Next step  Packaging   compilation des visuels HD   finalisation des packs  Stratégie d’activation  validation des principaux outils retenus  optimisation du dispositif  finalisation des supports   définition du support OAV / FDV à destination des revendeurs       </vt:lpstr>
      <vt:lpstr>Merci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Valeo Service Créer une marque incontournable sur le segment aftermarket des essuie-glaces</dc:title>
  <dc:creator>Antoine Jubert</dc:creator>
  <cp:lastModifiedBy>Cédric Ruault</cp:lastModifiedBy>
  <cp:revision>94</cp:revision>
  <cp:lastPrinted>2019-12-17T11:46:06Z</cp:lastPrinted>
  <dcterms:created xsi:type="dcterms:W3CDTF">2019-10-31T08:21:07Z</dcterms:created>
  <dcterms:modified xsi:type="dcterms:W3CDTF">2019-12-17T17:36:40Z</dcterms:modified>
</cp:coreProperties>
</file>