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  <p:sldMasterId id="2147483753" r:id="rId2"/>
  </p:sldMasterIdLst>
  <p:notesMasterIdLst>
    <p:notesMasterId r:id="rId17"/>
  </p:notesMasterIdLst>
  <p:sldIdLst>
    <p:sldId id="1646" r:id="rId3"/>
    <p:sldId id="2147479637" r:id="rId4"/>
    <p:sldId id="2147479701" r:id="rId5"/>
    <p:sldId id="2147479702" r:id="rId6"/>
    <p:sldId id="2147479698" r:id="rId7"/>
    <p:sldId id="2147479704" r:id="rId8"/>
    <p:sldId id="2147479705" r:id="rId9"/>
    <p:sldId id="2147479706" r:id="rId10"/>
    <p:sldId id="2147479707" r:id="rId11"/>
    <p:sldId id="2147479708" r:id="rId12"/>
    <p:sldId id="2147479700" r:id="rId13"/>
    <p:sldId id="2147479709" r:id="rId14"/>
    <p:sldId id="2147479710" r:id="rId15"/>
    <p:sldId id="2147479699" r:id="rId16"/>
  </p:sldIdLst>
  <p:sldSz cx="12192000" cy="6858000"/>
  <p:notesSz cx="9906000" cy="14335125"/>
  <p:embeddedFontLst>
    <p:embeddedFont>
      <p:font typeface="Cambria" panose="02040503050406030204" pitchFamily="18" charset="0"/>
      <p:regular r:id="rId18"/>
      <p:bold r:id="rId19"/>
      <p:italic r:id="rId20"/>
      <p:boldItalic r:id="rId21"/>
    </p:embeddedFont>
    <p:embeddedFont>
      <p:font typeface="Century Gothic" panose="020B0502020202020204" pitchFamily="34" charset="0"/>
      <p:regular r:id="rId22"/>
      <p:bold r:id="rId23"/>
      <p:italic r:id="rId24"/>
      <p:boldItalic r:id="rId25"/>
    </p:embeddedFont>
    <p:embeddedFont>
      <p:font typeface="Georgia" panose="02040502050405020303" pitchFamily="18" charset="0"/>
      <p:regular r:id="rId26"/>
      <p:bold r:id="rId27"/>
      <p:italic r:id="rId28"/>
      <p:boldItalic r:id="rId29"/>
    </p:embeddedFont>
    <p:embeddedFont>
      <p:font typeface="Tahoma" panose="020B0604030504040204" pitchFamily="34" charset="0"/>
      <p:regular r:id="rId30"/>
      <p:bold r:id="rId31"/>
    </p:embeddedFont>
    <p:embeddedFont>
      <p:font typeface="Verdana" panose="020B0604030504040204" pitchFamily="34" charset="0"/>
      <p:regular r:id="rId32"/>
      <p:bold r:id="rId33"/>
      <p:italic r:id="rId34"/>
      <p:boldItalic r:id="rId35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117E"/>
    <a:srgbClr val="000000"/>
    <a:srgbClr val="2E2E2E"/>
    <a:srgbClr val="626262"/>
    <a:srgbClr val="FFFFFF"/>
    <a:srgbClr val="EDE8E3"/>
    <a:srgbClr val="FBEC13"/>
    <a:srgbClr val="A27F4A"/>
    <a:srgbClr val="DAA478"/>
    <a:srgbClr val="2377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9" autoAdjust="0"/>
    <p:restoredTop sz="95706" autoAdjust="0"/>
  </p:normalViewPr>
  <p:slideViewPr>
    <p:cSldViewPr snapToGrid="0">
      <p:cViewPr varScale="1">
        <p:scale>
          <a:sx n="88" d="100"/>
          <a:sy n="88" d="100"/>
        </p:scale>
        <p:origin x="422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9" Type="http://schemas.openxmlformats.org/officeDocument/2006/relationships/tableStyles" Target="tableStyles.xml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font" Target="fonts/font18.fntdata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14/03/2025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461636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51AE0-8B9D-68FF-A15B-107766D375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977C91F-6C9F-DFC0-D83D-6E589AEE8C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C5F8DCD-E98C-4572-F10F-7C9B28FAE2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14752A3-8C83-84D1-7F7B-EEEB443EB1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69546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627CF6-F397-76EA-7AE1-44FC7800C3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D0A3796-6074-C2D2-0811-149175CDC2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94285D4-C6CE-58C8-45DF-643D7EEE15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2D816F4-316B-189A-5245-93ACADE4EA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669506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E1615A-6BDA-524C-7F32-A97C6B8B24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4DB7807-CD15-F170-0EE1-A62431EA0C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10A9AF9-BBA8-307F-2BE1-3043A5012A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EA3D656-73AF-8157-5961-CD2051F81D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14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157696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image" Target="../media/image28.tiff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0.emf"/><Relationship Id="rId4" Type="http://schemas.openxmlformats.org/officeDocument/2006/relationships/image" Target="../media/image6.png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1.emf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_bandeble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C85A61-632B-DE47-B359-7FE3B16F1874}"/>
              </a:ext>
            </a:extLst>
          </p:cNvPr>
          <p:cNvSpPr/>
          <p:nvPr userDrawn="1"/>
        </p:nvSpPr>
        <p:spPr>
          <a:xfrm>
            <a:off x="0" y="6812095"/>
            <a:ext cx="12192000" cy="609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B24564B-9C1E-5342-AE8A-5609179E4F6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296681" y="6343581"/>
            <a:ext cx="805232" cy="366183"/>
          </a:xfrm>
        </p:spPr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7402980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_bandeja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C85A61-632B-DE47-B359-7FE3B16F1874}"/>
              </a:ext>
            </a:extLst>
          </p:cNvPr>
          <p:cNvSpPr/>
          <p:nvPr userDrawn="1"/>
        </p:nvSpPr>
        <p:spPr>
          <a:xfrm>
            <a:off x="0" y="6812095"/>
            <a:ext cx="12192000" cy="6095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ADABDBE-8D56-7146-BD73-659C04965B0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476103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_band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C85A61-632B-DE47-B359-7FE3B16F1874}"/>
              </a:ext>
            </a:extLst>
          </p:cNvPr>
          <p:cNvSpPr/>
          <p:nvPr userDrawn="1"/>
        </p:nvSpPr>
        <p:spPr>
          <a:xfrm>
            <a:off x="0" y="6812095"/>
            <a:ext cx="12192000" cy="6095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E18F19D-12FE-6444-9C9E-15D8C5F749B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361024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_bandero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C85A61-632B-DE47-B359-7FE3B16F1874}"/>
              </a:ext>
            </a:extLst>
          </p:cNvPr>
          <p:cNvSpPr/>
          <p:nvPr userDrawn="1"/>
        </p:nvSpPr>
        <p:spPr>
          <a:xfrm>
            <a:off x="0" y="6812095"/>
            <a:ext cx="12192000" cy="6095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C906572-4C75-B14D-A7B7-51D521F34AF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8311009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_bandegrisfonc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C85A61-632B-DE47-B359-7FE3B16F1874}"/>
              </a:ext>
            </a:extLst>
          </p:cNvPr>
          <p:cNvSpPr/>
          <p:nvPr userDrawn="1"/>
        </p:nvSpPr>
        <p:spPr>
          <a:xfrm>
            <a:off x="0" y="6812095"/>
            <a:ext cx="12192000" cy="6095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B9CFB4D-55C9-8649-9331-A8BAE212522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6288983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_bordureble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F16BAE-3A6F-8143-A079-EB8B9404C647}"/>
              </a:ext>
            </a:extLst>
          </p:cNvPr>
          <p:cNvSpPr/>
          <p:nvPr userDrawn="1"/>
        </p:nvSpPr>
        <p:spPr>
          <a:xfrm>
            <a:off x="11505195" y="0"/>
            <a:ext cx="686807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F4C36624-BD95-CF4A-A036-3777E8230E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16200000">
            <a:off x="8715073" y="2522008"/>
            <a:ext cx="6155267" cy="1813984"/>
          </a:xfrm>
        </p:spPr>
        <p:txBody>
          <a:bodyPr/>
          <a:lstStyle>
            <a:lvl1pPr>
              <a:defRPr sz="8000">
                <a:ln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0CE9665-0117-F64F-959D-ECE238FCF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4783621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IDE_bordureble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F16BAE-3A6F-8143-A079-EB8B9404C647}"/>
              </a:ext>
            </a:extLst>
          </p:cNvPr>
          <p:cNvSpPr/>
          <p:nvPr userDrawn="1"/>
        </p:nvSpPr>
        <p:spPr>
          <a:xfrm>
            <a:off x="11505195" y="0"/>
            <a:ext cx="686807" cy="6858000"/>
          </a:xfrm>
          <a:prstGeom prst="rect">
            <a:avLst/>
          </a:prstGeom>
          <a:solidFill>
            <a:srgbClr val="0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F4C36624-BD95-CF4A-A036-3777E8230E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16200000">
            <a:off x="8715073" y="2522008"/>
            <a:ext cx="6155267" cy="1813984"/>
          </a:xfrm>
        </p:spPr>
        <p:txBody>
          <a:bodyPr/>
          <a:lstStyle>
            <a:lvl1pPr>
              <a:defRPr sz="8000">
                <a:ln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0CE9665-0117-F64F-959D-ECE238FCF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4491054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VIDE_bordureble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F16BAE-3A6F-8143-A079-EB8B9404C647}"/>
              </a:ext>
            </a:extLst>
          </p:cNvPr>
          <p:cNvSpPr/>
          <p:nvPr userDrawn="1"/>
        </p:nvSpPr>
        <p:spPr>
          <a:xfrm>
            <a:off x="11505195" y="0"/>
            <a:ext cx="686807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F4C36624-BD95-CF4A-A036-3777E8230E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16200000">
            <a:off x="8715073" y="2522008"/>
            <a:ext cx="6155267" cy="1813984"/>
          </a:xfrm>
        </p:spPr>
        <p:txBody>
          <a:bodyPr/>
          <a:lstStyle>
            <a:lvl1pPr>
              <a:defRPr sz="8000">
                <a:ln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0CE9665-0117-F64F-959D-ECE238FCF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05876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_bordureble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F16BAE-3A6F-8143-A079-EB8B9404C647}"/>
              </a:ext>
            </a:extLst>
          </p:cNvPr>
          <p:cNvSpPr/>
          <p:nvPr userDrawn="1"/>
        </p:nvSpPr>
        <p:spPr>
          <a:xfrm>
            <a:off x="11505195" y="0"/>
            <a:ext cx="686807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F4C36624-BD95-CF4A-A036-3777E8230E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16200000">
            <a:off x="8715073" y="2522008"/>
            <a:ext cx="6155267" cy="1813984"/>
          </a:xfrm>
        </p:spPr>
        <p:txBody>
          <a:bodyPr/>
          <a:lstStyle>
            <a:lvl1pPr>
              <a:defRPr sz="800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0CE9665-0117-F64F-959D-ECE238FCF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297622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_BLEU_bordurenoir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F16BAE-3A6F-8143-A079-EB8B9404C647}"/>
              </a:ext>
            </a:extLst>
          </p:cNvPr>
          <p:cNvSpPr/>
          <p:nvPr userDrawn="1"/>
        </p:nvSpPr>
        <p:spPr>
          <a:xfrm>
            <a:off x="11505195" y="0"/>
            <a:ext cx="686807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F4C36624-BD95-CF4A-A036-3777E8230E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16200000">
            <a:off x="8715073" y="2522008"/>
            <a:ext cx="6155267" cy="1813984"/>
          </a:xfrm>
        </p:spPr>
        <p:txBody>
          <a:bodyPr/>
          <a:lstStyle>
            <a:lvl1pPr>
              <a:defRPr sz="8000">
                <a:ln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0CE9665-0117-F64F-959D-ECE238FCF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901061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IDE_BLEU_bordurenoir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F16BAE-3A6F-8143-A079-EB8B9404C647}"/>
              </a:ext>
            </a:extLst>
          </p:cNvPr>
          <p:cNvSpPr/>
          <p:nvPr userDrawn="1"/>
        </p:nvSpPr>
        <p:spPr>
          <a:xfrm>
            <a:off x="11505195" y="0"/>
            <a:ext cx="686807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F4C36624-BD95-CF4A-A036-3777E8230E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16200000">
            <a:off x="8715073" y="2522008"/>
            <a:ext cx="6155267" cy="1813984"/>
          </a:xfrm>
        </p:spPr>
        <p:txBody>
          <a:bodyPr/>
          <a:lstStyle>
            <a:lvl1pPr>
              <a:defRPr sz="800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0CE9665-0117-F64F-959D-ECE238FCF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5812156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702A67C2-755E-E446-87E0-185E13CB953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50171" y="1152053"/>
            <a:ext cx="3441831" cy="504072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E371E968-148A-EC41-AD9A-D601992F79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112" y="2748163"/>
            <a:ext cx="5199407" cy="81211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>
              <a:defRPr sz="4267">
                <a:solidFill>
                  <a:schemeClr val="tx1"/>
                </a:solidFill>
              </a:defRPr>
            </a:lvl1pPr>
          </a:lstStyle>
          <a:p>
            <a:r>
              <a:rPr lang="fr-FR"/>
              <a:t>Century Gothic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A76B13F-A07E-BD48-860F-64F4FDB5D4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6592" y="3672417"/>
            <a:ext cx="5199408" cy="618067"/>
          </a:xfrm>
        </p:spPr>
        <p:txBody>
          <a:bodyPr anchor="ctr"/>
          <a:lstStyle>
            <a:lvl1pPr>
              <a:defRPr sz="1867"/>
            </a:lvl1pPr>
          </a:lstStyle>
          <a:p>
            <a:pPr lvl="0"/>
            <a:r>
              <a:rPr lang="fr-FR"/>
              <a:t>CENTURY GOTHIC BOLD – SOUS TITRES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2CA1367-D478-B74A-BB79-5C4A1B3B47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48600" y="-293161"/>
            <a:ext cx="4343400" cy="7931151"/>
          </a:xfrm>
        </p:spPr>
        <p:txBody>
          <a:bodyPr/>
          <a:lstStyle>
            <a:lvl1pPr>
              <a:defRPr sz="66130">
                <a:ln w="19050"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67424582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ciel nocturne&#10;&#10;Description générée automatiquement">
            <a:extLst>
              <a:ext uri="{FF2B5EF4-FFF2-40B4-BE49-F238E27FC236}">
                <a16:creationId xmlns:a16="http://schemas.microsoft.com/office/drawing/2014/main" id="{17372BB7-5DCC-C24C-9C40-84ECDBF02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15494" y="-518510"/>
            <a:ext cx="3176508" cy="10815323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E371E968-148A-EC41-AD9A-D601992F79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112" y="2748163"/>
            <a:ext cx="5199407" cy="81211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>
              <a:defRPr sz="4267">
                <a:solidFill>
                  <a:schemeClr val="tx1"/>
                </a:solidFill>
              </a:defRPr>
            </a:lvl1pPr>
          </a:lstStyle>
          <a:p>
            <a:r>
              <a:rPr lang="fr-FR"/>
              <a:t>Century Gothic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A76B13F-A07E-BD48-860F-64F4FDB5D4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6592" y="3672417"/>
            <a:ext cx="5199408" cy="618067"/>
          </a:xfrm>
        </p:spPr>
        <p:txBody>
          <a:bodyPr anchor="ctr"/>
          <a:lstStyle>
            <a:lvl1pPr>
              <a:defRPr sz="1867"/>
            </a:lvl1pPr>
          </a:lstStyle>
          <a:p>
            <a:pPr lvl="0"/>
            <a:r>
              <a:rPr lang="fr-FR"/>
              <a:t>CENTURY GOTHIC BOLD – SOUS TITRES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2CA1367-D478-B74A-BB79-5C4A1B3B47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1836" y="-293160"/>
            <a:ext cx="4343400" cy="7931151"/>
          </a:xfrm>
        </p:spPr>
        <p:txBody>
          <a:bodyPr/>
          <a:lstStyle>
            <a:lvl1pPr>
              <a:defRPr sz="66130">
                <a:ln w="19050"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2</a:t>
            </a:r>
          </a:p>
        </p:txBody>
      </p:sp>
      <p:pic>
        <p:nvPicPr>
          <p:cNvPr id="7" name="Image 6" descr="Une image contenant dessin&#10;&#10;Description générée automatiquement">
            <a:extLst>
              <a:ext uri="{FF2B5EF4-FFF2-40B4-BE49-F238E27FC236}">
                <a16:creationId xmlns:a16="http://schemas.microsoft.com/office/drawing/2014/main" id="{EB85FD28-6E45-D649-AB5C-DD725EEF733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026" y="6425569"/>
            <a:ext cx="332551" cy="215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586347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71E968-148A-EC41-AD9A-D601992F79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112" y="2748163"/>
            <a:ext cx="5199407" cy="81211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>
              <a:defRPr sz="4267">
                <a:solidFill>
                  <a:schemeClr val="tx1"/>
                </a:solidFill>
              </a:defRPr>
            </a:lvl1pPr>
          </a:lstStyle>
          <a:p>
            <a:r>
              <a:rPr lang="fr-FR"/>
              <a:t>Century Gothic Titre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D120733-4BED-7B4B-B857-21C1168E2D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6168" y="1611589"/>
            <a:ext cx="3375832" cy="4318911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A76B13F-A07E-BD48-860F-64F4FDB5D4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6592" y="3672417"/>
            <a:ext cx="5199408" cy="618067"/>
          </a:xfrm>
        </p:spPr>
        <p:txBody>
          <a:bodyPr anchor="ctr"/>
          <a:lstStyle>
            <a:lvl1pPr>
              <a:defRPr sz="1867"/>
            </a:lvl1pPr>
          </a:lstStyle>
          <a:p>
            <a:pPr lvl="0"/>
            <a:r>
              <a:rPr lang="fr-FR"/>
              <a:t>CENTURY GOTHIC BOLD – SOUS TITRES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2CA1367-D478-B74A-BB79-5C4A1B3B47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1836" y="-293160"/>
            <a:ext cx="4343400" cy="7931151"/>
          </a:xfrm>
        </p:spPr>
        <p:txBody>
          <a:bodyPr/>
          <a:lstStyle>
            <a:lvl1pPr>
              <a:defRPr sz="66130">
                <a:ln w="19050"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60621336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6F12C7FB-BC2D-204B-8991-021BFB5B56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86648" y="1681698"/>
            <a:ext cx="3405352" cy="431913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E371E968-148A-EC41-AD9A-D601992F79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112" y="2748163"/>
            <a:ext cx="5199407" cy="81211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>
              <a:defRPr sz="4267">
                <a:solidFill>
                  <a:schemeClr val="tx1"/>
                </a:solidFill>
              </a:defRPr>
            </a:lvl1pPr>
          </a:lstStyle>
          <a:p>
            <a:r>
              <a:rPr lang="fr-FR"/>
              <a:t>Century Gothic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A76B13F-A07E-BD48-860F-64F4FDB5D4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6592" y="3672417"/>
            <a:ext cx="5199408" cy="618067"/>
          </a:xfrm>
        </p:spPr>
        <p:txBody>
          <a:bodyPr anchor="ctr"/>
          <a:lstStyle>
            <a:lvl1pPr>
              <a:defRPr sz="1867"/>
            </a:lvl1pPr>
          </a:lstStyle>
          <a:p>
            <a:pPr lvl="0"/>
            <a:r>
              <a:rPr lang="fr-FR"/>
              <a:t>CENTURY GOTHIC BOLD – SOUS TITRES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2CA1367-D478-B74A-BB79-5C4A1B3B47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1836" y="-293160"/>
            <a:ext cx="4343400" cy="7931151"/>
          </a:xfrm>
        </p:spPr>
        <p:txBody>
          <a:bodyPr/>
          <a:lstStyle>
            <a:lvl1pPr>
              <a:defRPr sz="66130">
                <a:ln w="19050"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391597905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71E968-148A-EC41-AD9A-D601992F79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112" y="2748163"/>
            <a:ext cx="5199407" cy="81211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>
              <a:defRPr sz="4267">
                <a:solidFill>
                  <a:schemeClr val="tx1"/>
                </a:solidFill>
              </a:defRPr>
            </a:lvl1pPr>
          </a:lstStyle>
          <a:p>
            <a:r>
              <a:rPr lang="fr-FR"/>
              <a:t>Century Gothic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A76B13F-A07E-BD48-860F-64F4FDB5D4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6592" y="3672417"/>
            <a:ext cx="5199408" cy="618067"/>
          </a:xfrm>
        </p:spPr>
        <p:txBody>
          <a:bodyPr anchor="ctr"/>
          <a:lstStyle>
            <a:lvl1pPr>
              <a:defRPr sz="1867"/>
            </a:lvl1pPr>
          </a:lstStyle>
          <a:p>
            <a:pPr lvl="0"/>
            <a:r>
              <a:rPr lang="fr-FR"/>
              <a:t>CENTURY GOTHIC BOLD – SOUS TITRES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CDAAA08-9197-704B-8714-C09CD01E0A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00120" y="2117853"/>
            <a:ext cx="4091880" cy="4345259"/>
          </a:xfrm>
          <a:prstGeom prst="rect">
            <a:avLst/>
          </a:prstGeom>
        </p:spPr>
      </p:pic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2CA1367-D478-B74A-BB79-5C4A1B3B47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1836" y="-293160"/>
            <a:ext cx="4343400" cy="7931151"/>
          </a:xfrm>
        </p:spPr>
        <p:txBody>
          <a:bodyPr/>
          <a:lstStyle>
            <a:lvl1pPr>
              <a:defRPr sz="66130">
                <a:ln w="19050"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507325256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DFE8E651-129F-C343-B2B1-12BB92873BE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24884" y="2044939"/>
            <a:ext cx="3167117" cy="3914872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E371E968-148A-EC41-AD9A-D601992F79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112" y="2748163"/>
            <a:ext cx="5199407" cy="81211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>
              <a:defRPr sz="4267">
                <a:solidFill>
                  <a:schemeClr val="tx1"/>
                </a:solidFill>
              </a:defRPr>
            </a:lvl1pPr>
          </a:lstStyle>
          <a:p>
            <a:r>
              <a:rPr lang="fr-FR"/>
              <a:t>Century Gothic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A76B13F-A07E-BD48-860F-64F4FDB5D4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6592" y="3672417"/>
            <a:ext cx="5199408" cy="618067"/>
          </a:xfrm>
        </p:spPr>
        <p:txBody>
          <a:bodyPr anchor="ctr"/>
          <a:lstStyle>
            <a:lvl1pPr>
              <a:defRPr sz="1867"/>
            </a:lvl1pPr>
          </a:lstStyle>
          <a:p>
            <a:pPr lvl="0"/>
            <a:r>
              <a:rPr lang="fr-FR"/>
              <a:t>CENTURY GOTHIC BOLD – SOUS TITRES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2CA1367-D478-B74A-BB79-5C4A1B3B47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1836" y="-293160"/>
            <a:ext cx="4343400" cy="7931151"/>
          </a:xfrm>
        </p:spPr>
        <p:txBody>
          <a:bodyPr/>
          <a:lstStyle>
            <a:lvl1pPr>
              <a:defRPr sz="66130">
                <a:ln w="19050"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841374123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_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71E968-148A-EC41-AD9A-D601992F79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112" y="2748163"/>
            <a:ext cx="5199407" cy="81211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>
              <a:defRPr sz="4267">
                <a:solidFill>
                  <a:schemeClr val="tx1"/>
                </a:solidFill>
              </a:defRPr>
            </a:lvl1pPr>
          </a:lstStyle>
          <a:p>
            <a:r>
              <a:rPr lang="fr-FR"/>
              <a:t>Century Gothic Titre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61B522B-736A-C34B-B002-AD478F1E5C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26097" y="1934391"/>
            <a:ext cx="3965904" cy="4403076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A76B13F-A07E-BD48-860F-64F4FDB5D4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6592" y="3672417"/>
            <a:ext cx="5199408" cy="618067"/>
          </a:xfrm>
        </p:spPr>
        <p:txBody>
          <a:bodyPr anchor="ctr"/>
          <a:lstStyle>
            <a:lvl1pPr>
              <a:defRPr sz="1867"/>
            </a:lvl1pPr>
          </a:lstStyle>
          <a:p>
            <a:pPr lvl="0"/>
            <a:r>
              <a:rPr lang="fr-FR"/>
              <a:t>CENTURY GOTHIC BOLD – SOUS TITRES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2CA1367-D478-B74A-BB79-5C4A1B3B47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1836" y="2"/>
            <a:ext cx="4343400" cy="7931151"/>
          </a:xfrm>
        </p:spPr>
        <p:txBody>
          <a:bodyPr/>
          <a:lstStyle>
            <a:lvl1pPr>
              <a:defRPr sz="66130">
                <a:ln w="19050"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4286575983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_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71E968-148A-EC41-AD9A-D601992F79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112" y="2748163"/>
            <a:ext cx="5199407" cy="81211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>
              <a:defRPr sz="4267">
                <a:solidFill>
                  <a:schemeClr val="tx1"/>
                </a:solidFill>
              </a:defRPr>
            </a:lvl1pPr>
          </a:lstStyle>
          <a:p>
            <a:r>
              <a:rPr lang="fr-FR"/>
              <a:t>Century Gothic Titre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368956E-CF47-764F-8CD9-5F483A378F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79252" y="1790689"/>
            <a:ext cx="4025475" cy="4081091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A76B13F-A07E-BD48-860F-64F4FDB5D4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6592" y="3672417"/>
            <a:ext cx="5199408" cy="618067"/>
          </a:xfrm>
        </p:spPr>
        <p:txBody>
          <a:bodyPr anchor="ctr"/>
          <a:lstStyle>
            <a:lvl1pPr>
              <a:defRPr sz="1867"/>
            </a:lvl1pPr>
          </a:lstStyle>
          <a:p>
            <a:pPr lvl="0"/>
            <a:r>
              <a:rPr lang="fr-FR"/>
              <a:t>CENTURY GOTHIC BOLD – SOUS TITRES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2CA1367-D478-B74A-BB79-5C4A1B3B47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1836" y="2"/>
            <a:ext cx="4343400" cy="7931151"/>
          </a:xfrm>
        </p:spPr>
        <p:txBody>
          <a:bodyPr/>
          <a:lstStyle>
            <a:lvl1pPr>
              <a:defRPr sz="66130">
                <a:ln w="19050"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671404760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_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71E968-148A-EC41-AD9A-D601992F79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112" y="2748163"/>
            <a:ext cx="5199407" cy="81211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>
              <a:defRPr sz="4267">
                <a:solidFill>
                  <a:schemeClr val="tx1"/>
                </a:solidFill>
              </a:defRPr>
            </a:lvl1pPr>
          </a:lstStyle>
          <a:p>
            <a:r>
              <a:rPr lang="fr-FR"/>
              <a:t>Century Gothic Titre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795D0BA-6750-DF4A-B4F7-3811C08460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24884" y="2562900"/>
            <a:ext cx="3167117" cy="3210785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A76B13F-A07E-BD48-860F-64F4FDB5D4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6592" y="3672417"/>
            <a:ext cx="5199408" cy="618067"/>
          </a:xfrm>
        </p:spPr>
        <p:txBody>
          <a:bodyPr anchor="ctr"/>
          <a:lstStyle>
            <a:lvl1pPr>
              <a:defRPr sz="1867"/>
            </a:lvl1pPr>
          </a:lstStyle>
          <a:p>
            <a:pPr lvl="0"/>
            <a:r>
              <a:rPr lang="fr-FR"/>
              <a:t>CENTURY GOTHIC BOLD – SOUS TITRES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2CA1367-D478-B74A-BB79-5C4A1B3B47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1836" y="2"/>
            <a:ext cx="4343400" cy="7931151"/>
          </a:xfrm>
        </p:spPr>
        <p:txBody>
          <a:bodyPr/>
          <a:lstStyle>
            <a:lvl1pPr>
              <a:defRPr sz="66130">
                <a:ln w="19050"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06102539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_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C1073954-1235-454B-9C19-7C23213C35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09489" y="2219605"/>
            <a:ext cx="4582512" cy="3310699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E371E968-148A-EC41-AD9A-D601992F79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112" y="2748163"/>
            <a:ext cx="5199407" cy="81211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>
              <a:defRPr sz="4267">
                <a:solidFill>
                  <a:schemeClr val="tx1"/>
                </a:solidFill>
              </a:defRPr>
            </a:lvl1pPr>
          </a:lstStyle>
          <a:p>
            <a:r>
              <a:rPr lang="fr-FR"/>
              <a:t>Century Gothic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A76B13F-A07E-BD48-860F-64F4FDB5D4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6592" y="3672417"/>
            <a:ext cx="5199408" cy="618067"/>
          </a:xfrm>
        </p:spPr>
        <p:txBody>
          <a:bodyPr anchor="ctr"/>
          <a:lstStyle>
            <a:lvl1pPr>
              <a:defRPr sz="1867"/>
            </a:lvl1pPr>
          </a:lstStyle>
          <a:p>
            <a:pPr lvl="0"/>
            <a:r>
              <a:rPr lang="fr-FR"/>
              <a:t>CENTURY GOTHIC BOLD – SOUS TITRES</a:t>
            </a:r>
          </a:p>
        </p:txBody>
      </p:sp>
      <p:sp>
        <p:nvSpPr>
          <p:cNvPr id="7" name="Espace réservé du texte 5">
            <a:extLst>
              <a:ext uri="{FF2B5EF4-FFF2-40B4-BE49-F238E27FC236}">
                <a16:creationId xmlns:a16="http://schemas.microsoft.com/office/drawing/2014/main" id="{B82B742B-D3ED-2149-87A4-5EDF7084E87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1836" y="2"/>
            <a:ext cx="4343400" cy="7931151"/>
          </a:xfrm>
        </p:spPr>
        <p:txBody>
          <a:bodyPr/>
          <a:lstStyle>
            <a:lvl1pPr>
              <a:defRPr sz="66130">
                <a:ln w="19050"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2249107187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656F2EC8-DE29-0444-9B3D-CAF0F0B2FA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158450">
            <a:off x="7415432" y="2240155"/>
            <a:ext cx="4509173" cy="4465100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97D88C-4084-7C47-8A68-4BFDB13F60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1137" y="2956603"/>
            <a:ext cx="7952535" cy="1328428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fr-FR"/>
              <a:t>Intercalaire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83EA3AA-E817-F845-BB58-319B0D2339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5785" y="252761"/>
            <a:ext cx="3018264" cy="298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458897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rcalair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656F2EC8-DE29-0444-9B3D-CAF0F0B2FA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158450">
            <a:off x="7415432" y="2240155"/>
            <a:ext cx="4509173" cy="4465100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97D88C-4084-7C47-8A68-4BFDB13F60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1137" y="2956603"/>
            <a:ext cx="7952535" cy="1328428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fr-FR"/>
              <a:t>Intercalaire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83EA3AA-E817-F845-BB58-319B0D2339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5785" y="252761"/>
            <a:ext cx="3018264" cy="298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687126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97D88C-4084-7C47-8A68-4BFDB13F60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1137" y="2956603"/>
            <a:ext cx="7952535" cy="1328428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fr-FR"/>
              <a:t>Intercalaire</a:t>
            </a:r>
          </a:p>
        </p:txBody>
      </p:sp>
      <p:pic>
        <p:nvPicPr>
          <p:cNvPr id="5" name="Image 4" descr="Une image contenant ciel nocturne&#10;&#10;Description générée automatiquement">
            <a:extLst>
              <a:ext uri="{FF2B5EF4-FFF2-40B4-BE49-F238E27FC236}">
                <a16:creationId xmlns:a16="http://schemas.microsoft.com/office/drawing/2014/main" id="{501005E8-C85A-F140-AB0F-1EB278A62F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4772" y="224221"/>
            <a:ext cx="2536496" cy="3090688"/>
          </a:xfrm>
          <a:prstGeom prst="rect">
            <a:avLst/>
          </a:prstGeom>
        </p:spPr>
      </p:pic>
      <p:pic>
        <p:nvPicPr>
          <p:cNvPr id="6" name="Image 5" descr="Une image contenant ciel nocturne&#10;&#10;Description générée automatiquement">
            <a:extLst>
              <a:ext uri="{FF2B5EF4-FFF2-40B4-BE49-F238E27FC236}">
                <a16:creationId xmlns:a16="http://schemas.microsoft.com/office/drawing/2014/main" id="{58F12621-72CC-284A-A26D-0D95D82E671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55692">
            <a:off x="8267677" y="1783245"/>
            <a:ext cx="4106379" cy="5003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208351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42D7068E-5239-9549-B2CB-ECFCC8F738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79567" y="2388835"/>
            <a:ext cx="4470400" cy="4240567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97D88C-4084-7C47-8A68-4BFDB13F60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1137" y="2956603"/>
            <a:ext cx="7952535" cy="1328428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fr-FR"/>
              <a:t>Intercalaire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BFE5E08-9A75-874C-B5FB-6B115FF79F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2036" y="338313"/>
            <a:ext cx="3258201" cy="3090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866781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rcalair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7F73BA9F-6CE2-2D43-9F7D-6086120B39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828193">
            <a:off x="7605699" y="2538865"/>
            <a:ext cx="4221943" cy="4319137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97D88C-4084-7C47-8A68-4BFDB13F60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1137" y="2956603"/>
            <a:ext cx="7952535" cy="1328428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fr-FR"/>
              <a:t>Intercalaire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ADE3723-B5FA-2140-AA82-9F52C9C98C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93474">
            <a:off x="281988" y="369356"/>
            <a:ext cx="3178293" cy="3251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83639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rcalair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97D88C-4084-7C47-8A68-4BFDB13F60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1137" y="2956603"/>
            <a:ext cx="7952535" cy="1328428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fr-FR"/>
              <a:t>Intercalaire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CCF8A78-1D64-E543-96B3-BA1238A766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6975" y="2320808"/>
            <a:ext cx="5030952" cy="434525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C172469-766D-4E4E-BD87-8FC4640E55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4638080">
            <a:off x="578107" y="341124"/>
            <a:ext cx="3294024" cy="2845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217117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rcalair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7B99D0EE-5AB6-8643-A8AF-E19C867C127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81464" y="2327595"/>
            <a:ext cx="4189979" cy="3914872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97D88C-4084-7C47-8A68-4BFDB13F60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1137" y="2956603"/>
            <a:ext cx="7952535" cy="1328428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fr-FR"/>
              <a:t>Intercalaire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0F52D43-CD01-CA40-B0A5-96A5167F06C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074815">
            <a:off x="730028" y="503039"/>
            <a:ext cx="2969616" cy="2774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285877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ntercalair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BFCCD41-AC48-7543-B5C2-26F8F7A24D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31652" y="2083494"/>
            <a:ext cx="4939789" cy="4403076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97D88C-4084-7C47-8A68-4BFDB13F60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1137" y="2956603"/>
            <a:ext cx="7952535" cy="1328428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fr-FR"/>
              <a:t>Intercalaire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42CF4FF-683A-B44B-AAFC-BE8B7A04E9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4314434">
            <a:off x="443391" y="591066"/>
            <a:ext cx="3156679" cy="2813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604959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ntercalair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E18368D2-F88E-D947-BF61-E991689895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18477" y="3054419"/>
            <a:ext cx="4238993" cy="3704349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97D88C-4084-7C47-8A68-4BFDB13F60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1137" y="2956603"/>
            <a:ext cx="7952535" cy="1328428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fr-FR"/>
              <a:t>Intercalaire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1B3A1B1-E76B-6C41-BFE2-3CB7EBFA2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5709775">
            <a:off x="508795" y="549555"/>
            <a:ext cx="2421681" cy="2116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73353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graphique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ntercalair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265C22C-6E10-144F-B5DF-9902C55F01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677421">
            <a:off x="6847633" y="1903854"/>
            <a:ext cx="5025600" cy="427648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97D88C-4084-7C47-8A68-4BFDB13F60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1137" y="2956603"/>
            <a:ext cx="7952535" cy="1328428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fr-FR"/>
              <a:t>Intercalaire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DB9A4C4-7BE3-004D-904B-EAA020A6C1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666261">
            <a:off x="262011" y="583689"/>
            <a:ext cx="3218244" cy="2738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424792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ntercalair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9D5C87A2-F349-6741-B769-FC980FB160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91409">
            <a:off x="5836838" y="2928576"/>
            <a:ext cx="6152055" cy="3679485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97D88C-4084-7C47-8A68-4BFDB13F60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1137" y="2956603"/>
            <a:ext cx="7952535" cy="1328428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fr-FR"/>
              <a:t>Intercalaire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17ECE13-0A80-5B4F-AA90-25ABC7C0F7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366405">
            <a:off x="288915" y="640579"/>
            <a:ext cx="3762984" cy="2250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500030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dessin&#10;&#10;Description générée automatiquement">
            <a:extLst>
              <a:ext uri="{FF2B5EF4-FFF2-40B4-BE49-F238E27FC236}">
                <a16:creationId xmlns:a16="http://schemas.microsoft.com/office/drawing/2014/main" id="{D510DED1-4D8D-0240-B328-173DFCE995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026" y="6425569"/>
            <a:ext cx="332551" cy="215627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F37F9B02-54DA-5745-81B8-AB2D4F280E8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8785526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bas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8130A1A8-4FF9-7444-A86F-6E3F94AD6B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D9A1837-3A0A-764C-940E-E982B2BD0CF4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7" name="Espace réservé du texte 5">
            <a:extLst>
              <a:ext uri="{FF2B5EF4-FFF2-40B4-BE49-F238E27FC236}">
                <a16:creationId xmlns:a16="http://schemas.microsoft.com/office/drawing/2014/main" id="{8C003782-CC70-F949-94E0-70B05252A4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192FAA45-A175-2D48-B2F6-3CA50046E4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0180642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8216514C-4088-7C44-A5CD-52A8786DA80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22174" y="0"/>
            <a:ext cx="5598583" cy="6858000"/>
          </a:xfrm>
        </p:spPr>
        <p:txBody>
          <a:bodyPr/>
          <a:lstStyle/>
          <a:p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3204E02-26DA-0749-945A-5C7B8AF9D696}"/>
              </a:ext>
            </a:extLst>
          </p:cNvPr>
          <p:cNvSpPr/>
          <p:nvPr userDrawn="1"/>
        </p:nvSpPr>
        <p:spPr>
          <a:xfrm>
            <a:off x="11520756" y="0"/>
            <a:ext cx="671245" cy="686615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+mj-l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87F1C3E-014E-9644-91DC-2A6F0BE8B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6610214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F5D85D5-4C73-6942-AFBC-AEEC070F8DB0}"/>
              </a:ext>
            </a:extLst>
          </p:cNvPr>
          <p:cNvSpPr/>
          <p:nvPr userDrawn="1"/>
        </p:nvSpPr>
        <p:spPr>
          <a:xfrm>
            <a:off x="11520756" y="0"/>
            <a:ext cx="671245" cy="686615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+mj-lt"/>
            </a:endParaRP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8216514C-4088-7C44-A5CD-52A8786DA80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21401" y="0"/>
            <a:ext cx="5899355" cy="6858000"/>
          </a:xfrm>
        </p:spPr>
        <p:txBody>
          <a:bodyPr/>
          <a:lstStyle/>
          <a:p>
            <a:endParaRPr lang="fr-FR"/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2EA325D3-F9EB-E44B-AA68-58F71B601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4990541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25005C2-8721-284B-A997-311D0874D7B8}"/>
              </a:ext>
            </a:extLst>
          </p:cNvPr>
          <p:cNvSpPr/>
          <p:nvPr userDrawn="1"/>
        </p:nvSpPr>
        <p:spPr>
          <a:xfrm>
            <a:off x="0" y="4836957"/>
            <a:ext cx="12192000" cy="202104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>
              <a:solidFill>
                <a:srgbClr val="CCFECC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9E0B71D-8FA1-2D4A-BCE7-503202684DA4}"/>
              </a:ext>
            </a:extLst>
          </p:cNvPr>
          <p:cNvSpPr/>
          <p:nvPr userDrawn="1"/>
        </p:nvSpPr>
        <p:spPr>
          <a:xfrm>
            <a:off x="0" y="0"/>
            <a:ext cx="12192000" cy="483695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2EA774B-08C6-8A45-9EF5-C6129FE1B8F6}"/>
              </a:ext>
            </a:extLst>
          </p:cNvPr>
          <p:cNvSpPr/>
          <p:nvPr userDrawn="1"/>
        </p:nvSpPr>
        <p:spPr>
          <a:xfrm>
            <a:off x="1832015" y="1014831"/>
            <a:ext cx="1170916" cy="2137268"/>
          </a:xfrm>
          <a:prstGeom prst="rect">
            <a:avLst/>
          </a:prstGeom>
          <a:noFill/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40000"/>
              </a:lnSpc>
            </a:pPr>
            <a:r>
              <a:rPr lang="en-US" sz="12800" b="1">
                <a:solidFill>
                  <a:schemeClr val="tx1"/>
                </a:solidFill>
                <a:latin typeface="Century Gothic" panose="020B0502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  <a:t>“</a:t>
            </a:r>
            <a:endParaRPr lang="en-US" sz="8000" b="1">
              <a:solidFill>
                <a:schemeClr val="tx1"/>
              </a:solidFill>
              <a:latin typeface="Century Gothic" panose="020B0502020202020204" pitchFamily="34" charset="0"/>
              <a:ea typeface="MS Gothic" panose="020B0609070205080204" pitchFamily="49" charset="-128"/>
              <a:cs typeface="Arial" panose="020B0604020202020204" pitchFamily="34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9996A390-ECDA-BC48-8349-A42424CBFF0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2098" y="4035959"/>
            <a:ext cx="1082705" cy="1092824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09323CA5-1CBB-AD4D-93BA-B996504C27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651" y="4422324"/>
            <a:ext cx="654472" cy="660589"/>
          </a:xfrm>
          <a:prstGeom prst="rect">
            <a:avLst/>
          </a:prstGeom>
        </p:spPr>
      </p:pic>
      <p:pic>
        <p:nvPicPr>
          <p:cNvPr id="14" name="Image 13" descr="Une image contenant dessin&#10;&#10;Description générée automatiquement">
            <a:extLst>
              <a:ext uri="{FF2B5EF4-FFF2-40B4-BE49-F238E27FC236}">
                <a16:creationId xmlns:a16="http://schemas.microsoft.com/office/drawing/2014/main" id="{C22F400F-C9DF-9B41-8861-875BE3B3B69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814" y="6476909"/>
            <a:ext cx="332551" cy="215627"/>
          </a:xfrm>
          <a:prstGeom prst="rect">
            <a:avLst/>
          </a:prstGeom>
        </p:spPr>
      </p:pic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93EA2A5A-6468-254A-B564-7371556A5B5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31635" y="1757212"/>
            <a:ext cx="6199717" cy="2237317"/>
          </a:xfrm>
        </p:spPr>
        <p:txBody>
          <a:bodyPr/>
          <a:lstStyle>
            <a:lvl1pPr>
              <a:defRPr sz="2667"/>
            </a:lvl1pPr>
            <a:lvl2pPr>
              <a:defRPr sz="1467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r>
              <a:rPr lang="en-US" sz="2400" b="1">
                <a:solidFill>
                  <a:schemeClr val="tx1"/>
                </a:solidFill>
                <a:latin typeface="Century Gothic" panose="020B0502020202020204" pitchFamily="34" charset="0"/>
                <a:cs typeface="Raleway"/>
              </a:rPr>
              <a:t>METTRE EN VALEUR VOTRE TEXTE</a:t>
            </a:r>
            <a:br>
              <a:rPr lang="en-US" sz="2400" b="1">
                <a:solidFill>
                  <a:schemeClr val="tx1"/>
                </a:solidFill>
                <a:latin typeface="Century Gothic" panose="020B0502020202020204" pitchFamily="34" charset="0"/>
                <a:cs typeface="Raleway"/>
              </a:rPr>
            </a:br>
            <a:r>
              <a:rPr lang="en-US" sz="2400" b="1">
                <a:solidFill>
                  <a:schemeClr val="tx1"/>
                </a:solidFill>
                <a:latin typeface="Century Gothic" panose="020B0502020202020204" pitchFamily="34" charset="0"/>
                <a:cs typeface="Raleway"/>
              </a:rPr>
              <a:t>AVEC UNE BELLE MISE EN PAGE</a:t>
            </a:r>
          </a:p>
          <a:p>
            <a:endParaRPr lang="en-US" b="1">
              <a:solidFill>
                <a:schemeClr val="tx1"/>
              </a:solidFill>
              <a:latin typeface="Century Gothic" panose="020B0502020202020204" pitchFamily="34" charset="0"/>
              <a:cs typeface="Raleway"/>
            </a:endParaRPr>
          </a:p>
          <a:p>
            <a:r>
              <a:rPr lang="en-US" sz="1867" b="1">
                <a:solidFill>
                  <a:schemeClr val="tx1"/>
                </a:solidFill>
                <a:latin typeface="Century Gothic" panose="020B0502020202020204" pitchFamily="34" charset="0"/>
                <a:cs typeface="Raleway"/>
              </a:rPr>
              <a:t>- C’EST POSSIBLE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D47B2511-74A6-D343-A83E-72FB16677B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019" y="6447362"/>
            <a:ext cx="328516" cy="211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31103991-A17A-504A-AB0B-4F491362CDA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507115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78F7FD6-EE22-774B-A3DD-5490448180AB}"/>
              </a:ext>
            </a:extLst>
          </p:cNvPr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+mj-lt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F86FCD91-0C18-3D4C-96B0-280228999BD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7626" y="4931310"/>
            <a:ext cx="2535767" cy="781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97FD0154-C157-2547-9958-C47A879BB26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421035" y="4770968"/>
            <a:ext cx="3308351" cy="1049867"/>
          </a:xfrm>
        </p:spPr>
        <p:txBody>
          <a:bodyPr anchor="ctr"/>
          <a:lstStyle>
            <a:lvl1pPr>
              <a:defRPr sz="3733"/>
            </a:lvl1pPr>
          </a:lstStyle>
          <a:p>
            <a:r>
              <a:rPr lang="fr-FR"/>
              <a:t>LOGO CLIENT</a:t>
            </a:r>
          </a:p>
        </p:txBody>
      </p:sp>
    </p:spTree>
    <p:extLst>
      <p:ext uri="{BB962C8B-B14F-4D97-AF65-F5344CB8AC3E}">
        <p14:creationId xmlns:p14="http://schemas.microsoft.com/office/powerpoint/2010/main" val="3553141107"/>
      </p:ext>
    </p:extLst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18C113D-A687-8040-930D-EB568036FD21}"/>
              </a:ext>
            </a:extLst>
          </p:cNvPr>
          <p:cNvSpPr/>
          <p:nvPr userDrawn="1"/>
        </p:nvSpPr>
        <p:spPr>
          <a:xfrm>
            <a:off x="4517672" y="2018747"/>
            <a:ext cx="3156656" cy="835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schemeClr val="tx1"/>
              </a:solidFill>
            </a:endParaRPr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DC3E7B67-28FA-4D43-AD7B-BC8F580B4C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421035" y="4770968"/>
            <a:ext cx="3308351" cy="1049867"/>
          </a:xfrm>
        </p:spPr>
        <p:txBody>
          <a:bodyPr anchor="ctr"/>
          <a:lstStyle>
            <a:lvl1pPr>
              <a:defRPr sz="3733">
                <a:solidFill>
                  <a:schemeClr val="tx1"/>
                </a:solidFill>
              </a:defRPr>
            </a:lvl1pPr>
          </a:lstStyle>
          <a:p>
            <a:r>
              <a:rPr lang="fr-FR"/>
              <a:t>LOGO CLIENT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2EC86EA-ACDD-D74B-A803-2B59A66F0A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449223"/>
            <a:ext cx="2238697" cy="3313133"/>
          </a:xfrm>
          <a:prstGeom prst="rect">
            <a:avLst/>
          </a:prstGeom>
        </p:spPr>
      </p:pic>
      <p:pic>
        <p:nvPicPr>
          <p:cNvPr id="9" name="Image 8" descr="Une image contenant ciel nocturne&#10;&#10;Description générée automatiquement">
            <a:extLst>
              <a:ext uri="{FF2B5EF4-FFF2-40B4-BE49-F238E27FC236}">
                <a16:creationId xmlns:a16="http://schemas.microsoft.com/office/drawing/2014/main" id="{DE1C882B-7F0E-B348-9D07-1A77837A74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6121" y="2127817"/>
            <a:ext cx="2511059" cy="202765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3874E392-2658-6B44-BA13-1C055F5631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20" y="2939145"/>
            <a:ext cx="1762469" cy="2268987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2C4D070-91A5-1640-B993-B086E2E13D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126060" y="-24797"/>
            <a:ext cx="6178443" cy="2958857"/>
          </a:xfrm>
          <a:prstGeom prst="rect">
            <a:avLst/>
          </a:prstGeom>
        </p:spPr>
      </p:pic>
      <p:pic>
        <p:nvPicPr>
          <p:cNvPr id="13" name="Picture 4">
            <a:extLst>
              <a:ext uri="{FF2B5EF4-FFF2-40B4-BE49-F238E27FC236}">
                <a16:creationId xmlns:a16="http://schemas.microsoft.com/office/drawing/2014/main" id="{8F8E03D3-F1C1-4948-8564-74A23E7CAD7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6616" y="4905377"/>
            <a:ext cx="2535767" cy="781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2325022"/>
      </p:ext>
    </p:extLst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8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1" y="719377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01702D3-4926-7546-B197-A6D2C2BED5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6027252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d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Merci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914160F-37F6-A360-9437-209BFC9B5700}"/>
              </a:ext>
            </a:extLst>
          </p:cNvPr>
          <p:cNvSpPr/>
          <p:nvPr userDrawn="1"/>
        </p:nvSpPr>
        <p:spPr>
          <a:xfrm>
            <a:off x="3696042" y="684991"/>
            <a:ext cx="4799912" cy="4799912"/>
          </a:xfrm>
          <a:prstGeom prst="ellipse">
            <a:avLst/>
          </a:prstGeom>
          <a:noFill/>
          <a:ln w="76200">
            <a:solidFill>
              <a:srgbClr val="D91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12B403-1086-DB8B-5002-B8AAFC296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10434009" y="3592286"/>
            <a:ext cx="1757991" cy="326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01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ED89E8E-BBFF-7945-BB9D-024C83E29D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3238914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Version_ble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ED89E8E-BBFF-7945-BB9D-024C83E29D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5990061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_bandegr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C85A61-632B-DE47-B359-7FE3B16F1874}"/>
              </a:ext>
            </a:extLst>
          </p:cNvPr>
          <p:cNvSpPr/>
          <p:nvPr userDrawn="1"/>
        </p:nvSpPr>
        <p:spPr>
          <a:xfrm>
            <a:off x="0" y="6812095"/>
            <a:ext cx="12192000" cy="609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A3E7B5A-33AE-8745-B28F-FB6F40E547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876800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24.xml"/><Relationship Id="rId26" Type="http://schemas.openxmlformats.org/officeDocument/2006/relationships/slideLayout" Target="../slideLayouts/slideLayout32.xml"/><Relationship Id="rId39" Type="http://schemas.openxmlformats.org/officeDocument/2006/relationships/slideLayout" Target="../slideLayouts/slideLayout45.xml"/><Relationship Id="rId21" Type="http://schemas.openxmlformats.org/officeDocument/2006/relationships/slideLayout" Target="../slideLayouts/slideLayout27.xml"/><Relationship Id="rId34" Type="http://schemas.openxmlformats.org/officeDocument/2006/relationships/slideLayout" Target="../slideLayouts/slideLayout40.xml"/><Relationship Id="rId42" Type="http://schemas.openxmlformats.org/officeDocument/2006/relationships/slideLayout" Target="../slideLayouts/slideLayout48.xml"/><Relationship Id="rId7" Type="http://schemas.openxmlformats.org/officeDocument/2006/relationships/slideLayout" Target="../slideLayouts/slideLayout13.xml"/><Relationship Id="rId2" Type="http://schemas.openxmlformats.org/officeDocument/2006/relationships/slideLayout" Target="../slideLayouts/slideLayout8.xml"/><Relationship Id="rId16" Type="http://schemas.openxmlformats.org/officeDocument/2006/relationships/slideLayout" Target="../slideLayouts/slideLayout22.xml"/><Relationship Id="rId29" Type="http://schemas.openxmlformats.org/officeDocument/2006/relationships/slideLayout" Target="../slideLayouts/slideLayout35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24" Type="http://schemas.openxmlformats.org/officeDocument/2006/relationships/slideLayout" Target="../slideLayouts/slideLayout30.xml"/><Relationship Id="rId32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43.xml"/><Relationship Id="rId40" Type="http://schemas.openxmlformats.org/officeDocument/2006/relationships/slideLayout" Target="../slideLayouts/slideLayout46.xml"/><Relationship Id="rId45" Type="http://schemas.openxmlformats.org/officeDocument/2006/relationships/image" Target="../media/image6.png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23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34.xml"/><Relationship Id="rId36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25.xml"/><Relationship Id="rId31" Type="http://schemas.openxmlformats.org/officeDocument/2006/relationships/slideLayout" Target="../slideLayouts/slideLayout37.xml"/><Relationship Id="rId44" Type="http://schemas.openxmlformats.org/officeDocument/2006/relationships/theme" Target="../theme/theme2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33.xml"/><Relationship Id="rId30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41.xml"/><Relationship Id="rId43" Type="http://schemas.openxmlformats.org/officeDocument/2006/relationships/slideLayout" Target="../slideLayouts/slideLayout49.xml"/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23.xml"/><Relationship Id="rId25" Type="http://schemas.openxmlformats.org/officeDocument/2006/relationships/slideLayout" Target="../slideLayouts/slideLayout31.xml"/><Relationship Id="rId33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44.xml"/><Relationship Id="rId20" Type="http://schemas.openxmlformats.org/officeDocument/2006/relationships/slideLayout" Target="../slideLayouts/slideLayout26.xml"/><Relationship Id="rId41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705" r:id="rId4"/>
    <p:sldLayoutId id="2147483706" r:id="rId5"/>
    <p:sldLayoutId id="2147483703" r:id="rId6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718147" y="2137834"/>
            <a:ext cx="10972800" cy="364701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pic>
        <p:nvPicPr>
          <p:cNvPr id="6" name="Image 5" descr="Une image contenant dessin&#10;&#10;Description générée automatiquement">
            <a:extLst>
              <a:ext uri="{FF2B5EF4-FFF2-40B4-BE49-F238E27FC236}">
                <a16:creationId xmlns:a16="http://schemas.microsoft.com/office/drawing/2014/main" id="{C72165DD-FE51-4545-884A-09B8A18B1B7F}"/>
              </a:ext>
            </a:extLst>
          </p:cNvPr>
          <p:cNvPicPr>
            <a:picLocks noChangeAspect="1"/>
          </p:cNvPicPr>
          <p:nvPr userDrawn="1"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026" y="6425569"/>
            <a:ext cx="332551" cy="215627"/>
          </a:xfrm>
          <a:prstGeom prst="rect">
            <a:avLst/>
          </a:prstGeom>
        </p:spPr>
      </p:pic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E4EF9EBB-562A-F34F-83C2-60B8E7F9C3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88331" y="6350293"/>
            <a:ext cx="805232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917833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  <p:sldLayoutId id="2147483765" r:id="rId12"/>
    <p:sldLayoutId id="2147483766" r:id="rId13"/>
    <p:sldLayoutId id="2147483767" r:id="rId14"/>
    <p:sldLayoutId id="2147483768" r:id="rId15"/>
    <p:sldLayoutId id="2147483769" r:id="rId16"/>
    <p:sldLayoutId id="2147483770" r:id="rId17"/>
    <p:sldLayoutId id="2147483771" r:id="rId18"/>
    <p:sldLayoutId id="2147483772" r:id="rId19"/>
    <p:sldLayoutId id="2147483773" r:id="rId20"/>
    <p:sldLayoutId id="2147483774" r:id="rId21"/>
    <p:sldLayoutId id="2147483775" r:id="rId22"/>
    <p:sldLayoutId id="2147483776" r:id="rId23"/>
    <p:sldLayoutId id="2147483777" r:id="rId24"/>
    <p:sldLayoutId id="2147483778" r:id="rId25"/>
    <p:sldLayoutId id="2147483779" r:id="rId26"/>
    <p:sldLayoutId id="2147483780" r:id="rId27"/>
    <p:sldLayoutId id="2147483781" r:id="rId28"/>
    <p:sldLayoutId id="2147483782" r:id="rId29"/>
    <p:sldLayoutId id="2147483783" r:id="rId30"/>
    <p:sldLayoutId id="2147483784" r:id="rId31"/>
    <p:sldLayoutId id="2147483785" r:id="rId32"/>
    <p:sldLayoutId id="2147483786" r:id="rId33"/>
    <p:sldLayoutId id="2147483787" r:id="rId34"/>
    <p:sldLayoutId id="2147483788" r:id="rId35"/>
    <p:sldLayoutId id="2147483789" r:id="rId36"/>
    <p:sldLayoutId id="2147483790" r:id="rId37"/>
    <p:sldLayoutId id="2147483791" r:id="rId38"/>
    <p:sldLayoutId id="2147483792" r:id="rId39"/>
    <p:sldLayoutId id="2147483793" r:id="rId40"/>
    <p:sldLayoutId id="2147483794" r:id="rId41"/>
    <p:sldLayoutId id="2147483795" r:id="rId42"/>
    <p:sldLayoutId id="2147483796" r:id="rId43"/>
  </p:sldLayoutIdLst>
  <p:transition/>
  <p:hf hdr="0" ftr="0" dt="0"/>
  <p:txStyles>
    <p:titleStyle>
      <a:lvl1pPr algn="l" defTabSz="609570" rtl="0" eaLnBrk="1" latinLnBrk="0" hangingPunct="1">
        <a:lnSpc>
          <a:spcPct val="80000"/>
        </a:lnSpc>
        <a:spcBef>
          <a:spcPct val="0"/>
        </a:spcBef>
        <a:buNone/>
        <a:defRPr sz="2667" b="1" kern="1200" spc="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609570" rtl="0" eaLnBrk="1" latinLnBrk="0" hangingPunct="1">
        <a:lnSpc>
          <a:spcPct val="90000"/>
        </a:lnSpc>
        <a:spcBef>
          <a:spcPts val="1067"/>
        </a:spcBef>
        <a:spcAft>
          <a:spcPts val="0"/>
        </a:spcAft>
        <a:buClr>
          <a:schemeClr val="tx1"/>
        </a:buClr>
        <a:buFont typeface="Lucida Grande"/>
        <a:buNone/>
        <a:defRPr sz="1600" b="1" kern="1200" spc="0" baseline="0">
          <a:solidFill>
            <a:schemeClr val="tx1"/>
          </a:solidFill>
          <a:latin typeface="+mn-lt"/>
          <a:ea typeface="+mn-ea"/>
          <a:cs typeface="+mn-cs"/>
        </a:defRPr>
      </a:lvl1pPr>
      <a:lvl2pPr marL="543957" indent="-296319" algn="l" defTabSz="609570" rtl="0" eaLnBrk="1" latinLnBrk="0" hangingPunct="1">
        <a:lnSpc>
          <a:spcPct val="90000"/>
        </a:lnSpc>
        <a:spcBef>
          <a:spcPts val="1067"/>
        </a:spcBef>
        <a:spcAft>
          <a:spcPts val="0"/>
        </a:spcAft>
        <a:buClr>
          <a:schemeClr val="tx1"/>
        </a:buClr>
        <a:buFont typeface="Lucida Grande"/>
        <a:buChar char="−"/>
        <a:tabLst>
          <a:tab pos="7173026" algn="l"/>
        </a:tabLst>
        <a:defRPr sz="120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758362" indent="-167992" algn="l" defTabSz="609570" rtl="0" eaLnBrk="1" latinLnBrk="0" hangingPunct="1">
        <a:lnSpc>
          <a:spcPct val="90000"/>
        </a:lnSpc>
        <a:spcBef>
          <a:spcPts val="1067"/>
        </a:spcBef>
        <a:spcAft>
          <a:spcPts val="0"/>
        </a:spcAft>
        <a:buClr>
          <a:schemeClr val="tx1"/>
        </a:buClr>
        <a:buFont typeface="Arial"/>
        <a:buChar char="•"/>
        <a:tabLst>
          <a:tab pos="7173026" algn="l"/>
        </a:tabLst>
        <a:defRPr sz="1067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1046349" indent="-273586" algn="l" defTabSz="609570" rtl="0" eaLnBrk="1" latinLnBrk="0" hangingPunct="1">
        <a:lnSpc>
          <a:spcPct val="90000"/>
        </a:lnSpc>
        <a:spcBef>
          <a:spcPts val="1067"/>
        </a:spcBef>
        <a:spcAft>
          <a:spcPts val="0"/>
        </a:spcAft>
        <a:buClr>
          <a:schemeClr val="tx1"/>
        </a:buClr>
        <a:buFont typeface="Lucida Grande"/>
        <a:buChar char="−"/>
        <a:tabLst>
          <a:tab pos="7173026" algn="l"/>
        </a:tabLst>
        <a:defRPr sz="1067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1319934" indent="-273586" algn="l" defTabSz="609570" rtl="0" eaLnBrk="1" latinLnBrk="0" hangingPunct="1">
        <a:lnSpc>
          <a:spcPct val="90000"/>
        </a:lnSpc>
        <a:spcBef>
          <a:spcPts val="1067"/>
        </a:spcBef>
        <a:spcAft>
          <a:spcPts val="0"/>
        </a:spcAft>
        <a:buClr>
          <a:schemeClr val="tx1"/>
        </a:buClr>
        <a:buFont typeface="Lucida Grande"/>
        <a:buChar char="−"/>
        <a:tabLst>
          <a:tab pos="7173026" algn="l"/>
        </a:tabLst>
        <a:defRPr sz="1067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3352632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202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2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341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4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6.jpeg"/><Relationship Id="rId5" Type="http://schemas.openxmlformats.org/officeDocument/2006/relationships/image" Target="../media/image45.png"/><Relationship Id="rId4" Type="http://schemas.openxmlformats.org/officeDocument/2006/relationships/image" Target="../media/image44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jpeg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1.png"/><Relationship Id="rId5" Type="http://schemas.openxmlformats.org/officeDocument/2006/relationships/image" Target="../media/image40.gif"/><Relationship Id="rId4" Type="http://schemas.openxmlformats.org/officeDocument/2006/relationships/image" Target="../media/image39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DF8270C8-C7B2-6FFA-5AFB-BA1F1F7710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58620" y="0"/>
            <a:ext cx="12655246" cy="7072604"/>
          </a:xfrm>
          <a:prstGeom prst="rect">
            <a:avLst/>
          </a:prstGeom>
        </p:spPr>
      </p:pic>
      <p:sp>
        <p:nvSpPr>
          <p:cNvPr id="6" name="object 2">
            <a:extLst>
              <a:ext uri="{FF2B5EF4-FFF2-40B4-BE49-F238E27FC236}">
                <a16:creationId xmlns:a16="http://schemas.microsoft.com/office/drawing/2014/main" id="{E580BB9B-7F53-7D25-43E6-24384925D651}"/>
              </a:ext>
            </a:extLst>
          </p:cNvPr>
          <p:cNvSpPr txBox="1">
            <a:spLocks/>
          </p:cNvSpPr>
          <p:nvPr/>
        </p:nvSpPr>
        <p:spPr bwMode="auto">
          <a:xfrm>
            <a:off x="1204644" y="2409156"/>
            <a:ext cx="9901244" cy="1858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11430" rIns="0" bIns="0" numCol="1" rtlCol="0" anchor="t" anchorCtr="0" compatLnSpc="1">
            <a:prstTxWarp prst="textNoShape">
              <a:avLst/>
            </a:prstTxWarp>
            <a:sp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6600" b="1" i="0" kern="1200" cap="none" baseline="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12700">
              <a:spcBef>
                <a:spcPts val="90"/>
              </a:spcBef>
            </a:pPr>
            <a:r>
              <a:rPr lang="fr-FR" sz="5400" dirty="0">
                <a:solidFill>
                  <a:schemeClr val="bg1"/>
                </a:solidFill>
              </a:rPr>
              <a:t>Darty Concepteur Cuisine </a:t>
            </a:r>
            <a:br>
              <a:rPr lang="fr-FR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Digital </a:t>
            </a:r>
            <a:r>
              <a:rPr lang="fr-FR" dirty="0" err="1">
                <a:solidFill>
                  <a:schemeClr val="bg1"/>
                </a:solidFill>
              </a:rPr>
              <a:t>branding</a:t>
            </a:r>
            <a:r>
              <a:rPr lang="fr-FR" dirty="0">
                <a:solidFill>
                  <a:schemeClr val="bg1"/>
                </a:solidFill>
              </a:rPr>
              <a:t> </a:t>
            </a:r>
            <a:endParaRPr lang="fr-FR" spc="615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3273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DAAC89-45C6-711E-337E-85CAE4F59A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B85ACBF4-2103-8107-ECC9-7FB481D1E0E5}"/>
              </a:ext>
            </a:extLst>
          </p:cNvPr>
          <p:cNvSpPr txBox="1"/>
          <p:nvPr/>
        </p:nvSpPr>
        <p:spPr>
          <a:xfrm>
            <a:off x="597569" y="2811921"/>
            <a:ext cx="1146380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Axe 2 : L’influence</a:t>
            </a:r>
          </a:p>
          <a:p>
            <a:r>
              <a:rPr lang="fr-FR" sz="3200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Quand la communauté s’en mêle</a:t>
            </a:r>
          </a:p>
        </p:txBody>
      </p:sp>
    </p:spTree>
    <p:extLst>
      <p:ext uri="{BB962C8B-B14F-4D97-AF65-F5344CB8AC3E}">
        <p14:creationId xmlns:p14="http://schemas.microsoft.com/office/powerpoint/2010/main" val="1877467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E50BCD5-41A2-EBB7-73FF-8EB813DFC6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1431" y="195578"/>
            <a:ext cx="3619500" cy="6446520"/>
          </a:xfrm>
          <a:prstGeom prst="rect">
            <a:avLst/>
          </a:prstGeom>
        </p:spPr>
      </p:pic>
      <p:pic>
        <p:nvPicPr>
          <p:cNvPr id="1026" name="Picture 2" descr="Comment devenir un influenceur alimentaire ? Plixi">
            <a:extLst>
              <a:ext uri="{FF2B5EF4-FFF2-40B4-BE49-F238E27FC236}">
                <a16:creationId xmlns:a16="http://schemas.microsoft.com/office/drawing/2014/main" id="{02FA64DE-6CE2-BD9C-866D-F7D7CBBF89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248" y="1479372"/>
            <a:ext cx="2380105" cy="3570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 descr="Une image contenant intérieur, personne, vaisselle, nourriture&#10;&#10;Le contenu généré par l’IA peut être incorrect.">
            <a:extLst>
              <a:ext uri="{FF2B5EF4-FFF2-40B4-BE49-F238E27FC236}">
                <a16:creationId xmlns:a16="http://schemas.microsoft.com/office/drawing/2014/main" id="{50995DAC-5216-29A1-AF9E-8DA0B132FB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898" y="195578"/>
            <a:ext cx="3620033" cy="6448184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5BC4148A-A223-25B2-6BEC-EABDEE011777}"/>
              </a:ext>
            </a:extLst>
          </p:cNvPr>
          <p:cNvSpPr txBox="1"/>
          <p:nvPr/>
        </p:nvSpPr>
        <p:spPr>
          <a:xfrm>
            <a:off x="247373" y="204908"/>
            <a:ext cx="1146380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Axe 2 : L’influence</a:t>
            </a:r>
          </a:p>
          <a:p>
            <a:r>
              <a:rPr lang="fr-FR" sz="3200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Quand la communauté s’en mêle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80D796A-97E8-1F84-F8E9-4DB501CCCE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00475" y="1479372"/>
            <a:ext cx="5411797" cy="5183050"/>
          </a:xfrm>
          <a:prstGeom prst="rect">
            <a:avLst/>
          </a:prstGeom>
        </p:spPr>
      </p:pic>
      <p:pic>
        <p:nvPicPr>
          <p:cNvPr id="7" name="Picture 2" descr="Text messages for TV and film. What works and what doesn't.">
            <a:extLst>
              <a:ext uri="{FF2B5EF4-FFF2-40B4-BE49-F238E27FC236}">
                <a16:creationId xmlns:a16="http://schemas.microsoft.com/office/drawing/2014/main" id="{39DE0FAD-E94F-8FA5-A53A-ED864CE024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65" t="11904" r="822" b="34682"/>
          <a:stretch/>
        </p:blipFill>
        <p:spPr bwMode="auto">
          <a:xfrm>
            <a:off x="303297" y="5178490"/>
            <a:ext cx="2380105" cy="1465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800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148E71-EDA5-070D-D674-63D8E59805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F17C05D2-9658-F34E-6AE7-DEE9FC886DB4}"/>
              </a:ext>
            </a:extLst>
          </p:cNvPr>
          <p:cNvSpPr txBox="1"/>
          <p:nvPr/>
        </p:nvSpPr>
        <p:spPr>
          <a:xfrm>
            <a:off x="0" y="388761"/>
            <a:ext cx="1146380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L’influence</a:t>
            </a:r>
          </a:p>
          <a:p>
            <a:r>
              <a:rPr lang="fr-FR" sz="3200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Quand la communauté s’en mêle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130F182-E0B6-CD27-6F44-A335E660F4A3}"/>
              </a:ext>
            </a:extLst>
          </p:cNvPr>
          <p:cNvSpPr txBox="1"/>
          <p:nvPr/>
        </p:nvSpPr>
        <p:spPr>
          <a:xfrm>
            <a:off x="161792" y="2122031"/>
            <a:ext cx="7342584" cy="3816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 </a:t>
            </a:r>
            <a:r>
              <a:rPr lang="fr-FR" b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Capsule générique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/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Dans ces vidéos, nous allons découvrir qu’Anaïs est… influenceuse cuisine ! Elle partage avec ses followers ses meilleures recettes, ses ustensiles préférés, ses petites astuces, ses bons plans. Mais aujourd’hui, il semblerait que quelque chose retienne davantage l’attention de sa communauté…</a:t>
            </a:r>
          </a:p>
          <a:p>
            <a:pPr algn="just"/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En termes de réalisation, dans l’optique de simplifier la production, de jouer à fond la carte « influenceur » et d’avoir un rendu différent de notre saga classique, les images seront vues à travers la caméra du smartphone d’Anaïs, sur l’écran duquel nous pourront également voir les réactions et commentaires des followers.</a:t>
            </a:r>
          </a:p>
          <a:p>
            <a:pPr algn="just"/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Anaïs, dans sa cuisine, face à son téléphone : 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Salut la </a:t>
            </a:r>
            <a:r>
              <a:rPr lang="fr-FR" sz="1400" kern="100" dirty="0" err="1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commu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’ ! Alors, aujourd’hui, je vous montre ma recette coup de cœur du moment : le soufflé…</a:t>
            </a:r>
          </a:p>
          <a:p>
            <a:pPr algn="just"/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Les messages pleuvent sur l’écran du smartphone. Et ils ne parlent que d’une chose : la cuisine d’Anaïs !</a:t>
            </a:r>
          </a:p>
          <a:p>
            <a:pPr algn="just"/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Anaïs, surprise : 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Ma cuisine, c’est qui ? Bah, ma cuisine, c’est Darty !</a:t>
            </a:r>
          </a:p>
          <a:p>
            <a:pPr algn="just"/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 se ressaisit et reprend : 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Donc aujourd’hui, le </a:t>
            </a:r>
            <a:r>
              <a:rPr lang="fr-FR" sz="1400" kern="100" dirty="0" err="1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souffl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…</a:t>
            </a:r>
          </a:p>
          <a:p>
            <a:pPr algn="just"/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Anaïs, une nouvelle fois interrompue par ses nombreux messages : 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Oui </a:t>
            </a:r>
            <a:r>
              <a:rPr lang="fr-FR" sz="1400" kern="100" dirty="0" err="1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patochlepatissier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, ma cuisine, c’est Darty !!!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1D7BA1E-5F87-5D88-B0B3-766A33BA8818}"/>
              </a:ext>
            </a:extLst>
          </p:cNvPr>
          <p:cNvSpPr txBox="1"/>
          <p:nvPr/>
        </p:nvSpPr>
        <p:spPr>
          <a:xfrm>
            <a:off x="161792" y="1607030"/>
            <a:ext cx="1096844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Cette piste propose un angle d’attaque spécifique pour répondre à la fois aux contraintes de production et toucher une cible plus jeune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 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6C797C13-A677-E9D9-361B-BB3FE9F882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2800" y="2379305"/>
            <a:ext cx="3419585" cy="3275045"/>
          </a:xfrm>
          <a:prstGeom prst="rect">
            <a:avLst/>
          </a:prstGeom>
        </p:spPr>
      </p:pic>
      <p:pic>
        <p:nvPicPr>
          <p:cNvPr id="4" name="Picture 2" descr="Text messages for TV and film. What works and what doesn't.">
            <a:extLst>
              <a:ext uri="{FF2B5EF4-FFF2-40B4-BE49-F238E27FC236}">
                <a16:creationId xmlns:a16="http://schemas.microsoft.com/office/drawing/2014/main" id="{5EE4907E-F215-E795-9710-E72B423CF8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65" t="11904" r="822" b="34682"/>
          <a:stretch/>
        </p:blipFill>
        <p:spPr bwMode="auto">
          <a:xfrm>
            <a:off x="9032280" y="4189078"/>
            <a:ext cx="2380105" cy="146527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14148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91E125-B472-BB3E-14F3-030B49238D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7E56D471-5DD5-E69A-DF53-7202CF250EB0}"/>
              </a:ext>
            </a:extLst>
          </p:cNvPr>
          <p:cNvSpPr txBox="1"/>
          <p:nvPr/>
        </p:nvSpPr>
        <p:spPr>
          <a:xfrm>
            <a:off x="0" y="388761"/>
            <a:ext cx="1146380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L’influence</a:t>
            </a:r>
          </a:p>
          <a:p>
            <a:r>
              <a:rPr lang="fr-FR" sz="3200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Quand la communauté s’en mêle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06DA9A2-9668-C649-3B5A-526F4C7C6C41}"/>
              </a:ext>
            </a:extLst>
          </p:cNvPr>
          <p:cNvSpPr txBox="1"/>
          <p:nvPr/>
        </p:nvSpPr>
        <p:spPr>
          <a:xfrm>
            <a:off x="161792" y="2122031"/>
            <a:ext cx="7342584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 </a:t>
            </a:r>
            <a:r>
              <a:rPr lang="fr-FR" b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Capsule insight</a:t>
            </a:r>
            <a:br>
              <a:rPr lang="fr-FR" b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</a:b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/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Chaque capsule insight sera l’occasion de mettre en avant les valeurs de la marque à travers les questions des followers d’Anaïs, subjugués par la cuisine de cette dernière.</a:t>
            </a:r>
          </a:p>
          <a:p>
            <a:pPr algn="just"/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 </a:t>
            </a:r>
          </a:p>
          <a:p>
            <a:pPr algn="just"/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• Exemple insight exclusivité :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/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Anaïs, dans sa cuisine, face à son téléphone 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: Salut</a:t>
            </a: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la </a:t>
            </a:r>
            <a:r>
              <a:rPr lang="fr-FR" sz="1400" kern="100" dirty="0" err="1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commu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’ ! Bon, aujourd’hui, on va revenir sur ma recette coup de cœur : le fameux sou…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/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La communauté s’enflamme et les messages tombent en masse sur l’écran du smartphone. 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/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Anaïs, incrédule :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La couleur de ma cuisine ? Bleu cyclone ! Sur les conseils des experts Darty Cuisine ! J’adore. A l’époque, j’étais en pleine période </a:t>
            </a:r>
            <a:r>
              <a:rPr lang="fr-FR" sz="1400" kern="100" dirty="0" err="1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dark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, rapport à une séparation un peu...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/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Anaïs s’arrête net.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/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Anaïs, incrédule :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Non mais sérieux… On peut parler de mon soufflé maintenant ???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F75B452-F977-6A18-5D08-C3504333D051}"/>
              </a:ext>
            </a:extLst>
          </p:cNvPr>
          <p:cNvSpPr txBox="1"/>
          <p:nvPr/>
        </p:nvSpPr>
        <p:spPr>
          <a:xfrm>
            <a:off x="161792" y="1607030"/>
            <a:ext cx="1096844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Cette piste propose un angle d’attaque spécifique pour répondre à la fois aux contraintes de production et toucher une cible plus jeune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 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693AD8E4-0EC3-6901-BA69-9A55EE327F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2800" y="2379305"/>
            <a:ext cx="3419585" cy="3275045"/>
          </a:xfrm>
          <a:prstGeom prst="rect">
            <a:avLst/>
          </a:prstGeom>
        </p:spPr>
      </p:pic>
      <p:pic>
        <p:nvPicPr>
          <p:cNvPr id="4" name="Picture 2" descr="Text messages for TV and film. What works and what doesn't.">
            <a:extLst>
              <a:ext uri="{FF2B5EF4-FFF2-40B4-BE49-F238E27FC236}">
                <a16:creationId xmlns:a16="http://schemas.microsoft.com/office/drawing/2014/main" id="{F53B213D-D971-92D6-E308-777F5A97B3B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65" t="11904" r="822" b="34682"/>
          <a:stretch/>
        </p:blipFill>
        <p:spPr bwMode="auto">
          <a:xfrm>
            <a:off x="9032280" y="4189078"/>
            <a:ext cx="2380105" cy="146527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10304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D7031D-BD53-BEE3-2983-8DE20D60EF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riangle isocèle 12">
            <a:extLst>
              <a:ext uri="{FF2B5EF4-FFF2-40B4-BE49-F238E27FC236}">
                <a16:creationId xmlns:a16="http://schemas.microsoft.com/office/drawing/2014/main" id="{02CBC812-BFCE-1635-0DC0-ADAC4C733F52}"/>
              </a:ext>
            </a:extLst>
          </p:cNvPr>
          <p:cNvSpPr/>
          <p:nvPr/>
        </p:nvSpPr>
        <p:spPr>
          <a:xfrm flipV="1">
            <a:off x="782036" y="966421"/>
            <a:ext cx="3952447" cy="376646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84C1F3C-DE44-0BBB-218E-E0FE9C6D20E1}"/>
              </a:ext>
            </a:extLst>
          </p:cNvPr>
          <p:cNvSpPr txBox="1"/>
          <p:nvPr/>
        </p:nvSpPr>
        <p:spPr>
          <a:xfrm>
            <a:off x="928004" y="1748231"/>
            <a:ext cx="4291672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Axe 1 : </a:t>
            </a:r>
            <a:r>
              <a:rPr lang="fr-FR" sz="3200" b="1" dirty="0" err="1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Boyfriend</a:t>
            </a:r>
            <a:r>
              <a:rPr lang="fr-FR" sz="3200" b="1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fr-FR" sz="3200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Une découverte complice de l’univers Darty Cuisine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4BD3C1E-54F8-7980-CFC9-431D5408EA87}"/>
              </a:ext>
            </a:extLst>
          </p:cNvPr>
          <p:cNvSpPr txBox="1"/>
          <p:nvPr/>
        </p:nvSpPr>
        <p:spPr>
          <a:xfrm>
            <a:off x="6344818" y="1748231"/>
            <a:ext cx="610843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Axe 2 : L’influence</a:t>
            </a:r>
          </a:p>
          <a:p>
            <a:r>
              <a:rPr lang="fr-FR" sz="3200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Quand la communauté </a:t>
            </a:r>
            <a:br>
              <a:rPr lang="fr-FR" sz="3200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3200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s’en mêle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58284EE9-B51C-3563-8049-D77B49614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899" y="3917209"/>
            <a:ext cx="3219061" cy="1277081"/>
          </a:xfrm>
          <a:prstGeom prst="rect">
            <a:avLst/>
          </a:prstGeom>
        </p:spPr>
      </p:pic>
      <p:sp>
        <p:nvSpPr>
          <p:cNvPr id="16" name="Triangle isocèle 15">
            <a:extLst>
              <a:ext uri="{FF2B5EF4-FFF2-40B4-BE49-F238E27FC236}">
                <a16:creationId xmlns:a16="http://schemas.microsoft.com/office/drawing/2014/main" id="{CE900031-8BAF-427C-B760-803C09B04D5D}"/>
              </a:ext>
            </a:extLst>
          </p:cNvPr>
          <p:cNvSpPr/>
          <p:nvPr/>
        </p:nvSpPr>
        <p:spPr>
          <a:xfrm flipV="1">
            <a:off x="6475651" y="966421"/>
            <a:ext cx="3952447" cy="376646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96E7F282-8337-E1E6-44D7-188DEB36AA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5651" y="3810334"/>
            <a:ext cx="2145835" cy="1407667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C36029D6-74F6-53A4-DB6A-D636614C42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55229" y="3810334"/>
            <a:ext cx="777043" cy="1383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3834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1C5511-5B13-95AF-3C40-D9CAA06A3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 err="1"/>
              <a:t>Branding</a:t>
            </a:r>
            <a:r>
              <a:rPr lang="fr-FR" dirty="0"/>
              <a:t> digital - vidéo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7E66158-51D3-C106-9290-98E5F74959D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fr-FR" dirty="0"/>
              <a:t>Darty Concepteur cuisine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EF06545-CBC8-8A2A-EA44-D138FB3B3F61}"/>
              </a:ext>
            </a:extLst>
          </p:cNvPr>
          <p:cNvSpPr txBox="1"/>
          <p:nvPr/>
        </p:nvSpPr>
        <p:spPr>
          <a:xfrm>
            <a:off x="300038" y="1534658"/>
            <a:ext cx="10934018" cy="3575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Georgia" panose="02040502050405020303" pitchFamily="18" charset="0"/>
                <a:cs typeface="Avenir Black" panose="020B0803020203020204" pitchFamily="34" charset="-78"/>
              </a:rPr>
              <a:t>Renforcer la notoriété et la présence digitale de l’enseigne, </a:t>
            </a:r>
          </a:p>
          <a:p>
            <a:r>
              <a:rPr lang="fr-FR" sz="2000" dirty="0">
                <a:latin typeface="Georgia" panose="02040502050405020303" pitchFamily="18" charset="0"/>
                <a:cs typeface="Avenir Black" panose="020B0803020203020204" pitchFamily="34" charset="-78"/>
              </a:rPr>
              <a:t>notamment auprès d’une cible plus jeune (25-35 ans)</a:t>
            </a:r>
            <a:br>
              <a:rPr lang="fr-FR" sz="2000" dirty="0">
                <a:latin typeface="Georgia" panose="02040502050405020303" pitchFamily="18" charset="0"/>
                <a:cs typeface="Avenir Black" panose="020B0803020203020204" pitchFamily="34" charset="-78"/>
              </a:rPr>
            </a:br>
            <a:br>
              <a:rPr lang="fr-FR" sz="2000" dirty="0">
                <a:latin typeface="Georgia" panose="02040502050405020303" pitchFamily="18" charset="0"/>
                <a:cs typeface="Avenir Black" panose="020B0803020203020204" pitchFamily="34" charset="-78"/>
              </a:rPr>
            </a:br>
            <a:r>
              <a:rPr lang="fr-FR" sz="2000" dirty="0">
                <a:latin typeface="Georgia" panose="02040502050405020303" pitchFamily="18" charset="0"/>
                <a:cs typeface="Avenir Black" panose="020B0803020203020204" pitchFamily="34" charset="-78"/>
              </a:rPr>
              <a:t>L’objectif est de :</a:t>
            </a:r>
          </a:p>
          <a:p>
            <a:pPr>
              <a:lnSpc>
                <a:spcPct val="150000"/>
              </a:lnSpc>
            </a:pPr>
            <a:r>
              <a:rPr lang="fr-FR" sz="2000" dirty="0">
                <a:latin typeface="Georgia" panose="02040502050405020303" pitchFamily="18" charset="0"/>
                <a:cs typeface="Avenir Black" panose="020B0803020203020204" pitchFamily="34" charset="-78"/>
              </a:rPr>
              <a:t>&gt;Poursuivre le développement de la notoriété et la qualifier.</a:t>
            </a:r>
          </a:p>
          <a:p>
            <a:pPr>
              <a:lnSpc>
                <a:spcPct val="150000"/>
              </a:lnSpc>
            </a:pPr>
            <a:r>
              <a:rPr lang="fr-FR" sz="2000" dirty="0">
                <a:latin typeface="Georgia" panose="02040502050405020303" pitchFamily="18" charset="0"/>
                <a:cs typeface="Avenir Black" panose="020B0803020203020204" pitchFamily="34" charset="-78"/>
              </a:rPr>
              <a:t>&gt;Créer une continuité avec la saga publicitaire TV en prolongeant son ton complice et moderne.</a:t>
            </a:r>
          </a:p>
          <a:p>
            <a:pPr>
              <a:lnSpc>
                <a:spcPct val="150000"/>
              </a:lnSpc>
            </a:pPr>
            <a:r>
              <a:rPr lang="fr-FR" sz="2000" dirty="0">
                <a:latin typeface="Georgia" panose="02040502050405020303" pitchFamily="18" charset="0"/>
                <a:cs typeface="Avenir Black" panose="020B0803020203020204" pitchFamily="34" charset="-78"/>
              </a:rPr>
              <a:t>&gt;Nourrir la marque en s’appuyant sur notre plateforme de marque et en mettant en avant les valeurs essentielles de Darty : confiance, expertise, simplicité et exclusivité.</a:t>
            </a:r>
          </a:p>
          <a:p>
            <a:pPr>
              <a:lnSpc>
                <a:spcPct val="150000"/>
              </a:lnSpc>
            </a:pPr>
            <a:r>
              <a:rPr lang="fr-FR" sz="2000" dirty="0">
                <a:latin typeface="Georgia" panose="02040502050405020303" pitchFamily="18" charset="0"/>
                <a:cs typeface="Avenir Black" panose="020B0803020203020204" pitchFamily="34" charset="-78"/>
              </a:rPr>
              <a:t>&gt;Toucher une audience digitale engagée en utilisant des formats </a:t>
            </a:r>
            <a:r>
              <a:rPr lang="fr-FR" sz="2000" dirty="0" err="1">
                <a:latin typeface="Georgia" panose="02040502050405020303" pitchFamily="18" charset="0"/>
                <a:cs typeface="Avenir Black" panose="020B0803020203020204" pitchFamily="34" charset="-78"/>
              </a:rPr>
              <a:t>impactants</a:t>
            </a:r>
            <a:r>
              <a:rPr lang="fr-FR" sz="2000" dirty="0">
                <a:latin typeface="Georgia" panose="02040502050405020303" pitchFamily="18" charset="0"/>
                <a:cs typeface="Avenir Black" panose="020B0803020203020204" pitchFamily="34" charset="-78"/>
              </a:rPr>
              <a:t> adaptés au digital.</a:t>
            </a:r>
          </a:p>
        </p:txBody>
      </p:sp>
    </p:spTree>
    <p:extLst>
      <p:ext uri="{BB962C8B-B14F-4D97-AF65-F5344CB8AC3E}">
        <p14:creationId xmlns:p14="http://schemas.microsoft.com/office/powerpoint/2010/main" val="21829668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8A7869-A993-7FFD-46DA-2278BF4E87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954430-6A88-5E02-8F59-79F6BC78B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 err="1"/>
              <a:t>Branding</a:t>
            </a:r>
            <a:r>
              <a:rPr lang="fr-FR" dirty="0"/>
              <a:t> digital - vidéo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2551A12-8AA4-8C11-5B97-9138E0D48CA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fr-FR" dirty="0"/>
              <a:t>Darty Concepteur cuisine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91DC8878-1337-889D-5E23-FCB8E1B1B0DC}"/>
              </a:ext>
            </a:extLst>
          </p:cNvPr>
          <p:cNvSpPr txBox="1"/>
          <p:nvPr/>
        </p:nvSpPr>
        <p:spPr>
          <a:xfrm>
            <a:off x="1576873" y="2112325"/>
            <a:ext cx="97355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Georgia" panose="02040502050405020303" pitchFamily="18" charset="0"/>
              </a:rPr>
              <a:t>Formats prévus </a:t>
            </a:r>
          </a:p>
          <a:p>
            <a:endParaRPr lang="fr-FR" sz="2400" dirty="0">
              <a:latin typeface="Georgia" panose="02040502050405020303" pitchFamily="18" charset="0"/>
            </a:endParaRPr>
          </a:p>
          <a:p>
            <a:r>
              <a:rPr lang="fr-FR" sz="2400" dirty="0">
                <a:latin typeface="Georgia" panose="02040502050405020303" pitchFamily="18" charset="0"/>
              </a:rPr>
              <a:t>1 capsule générique (20s)</a:t>
            </a:r>
          </a:p>
          <a:p>
            <a:pPr>
              <a:buFont typeface="Arial" panose="020B0604020202020204" pitchFamily="34" charset="0"/>
              <a:buChar char="•"/>
            </a:pPr>
            <a:endParaRPr lang="fr-FR" sz="2400" dirty="0">
              <a:latin typeface="Georgia" panose="02040502050405020303" pitchFamily="18" charset="0"/>
            </a:endParaRPr>
          </a:p>
          <a:p>
            <a:r>
              <a:rPr lang="fr-FR" sz="2400" dirty="0">
                <a:latin typeface="Georgia" panose="02040502050405020303" pitchFamily="18" charset="0"/>
              </a:rPr>
              <a:t>4 capsules "insight" (20s chacune), </a:t>
            </a:r>
            <a:br>
              <a:rPr lang="fr-FR" sz="2400" dirty="0">
                <a:latin typeface="Georgia" panose="02040502050405020303" pitchFamily="18" charset="0"/>
              </a:rPr>
            </a:br>
            <a:r>
              <a:rPr lang="fr-FR" sz="2400" dirty="0">
                <a:latin typeface="Georgia" panose="02040502050405020303" pitchFamily="18" charset="0"/>
              </a:rPr>
              <a:t>illustrant les valeurs de Darty Concepteur Cuisine.</a:t>
            </a:r>
          </a:p>
        </p:txBody>
      </p:sp>
    </p:spTree>
    <p:extLst>
      <p:ext uri="{BB962C8B-B14F-4D97-AF65-F5344CB8AC3E}">
        <p14:creationId xmlns:p14="http://schemas.microsoft.com/office/powerpoint/2010/main" val="2383419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80B6E6-BE91-08BB-BCAF-F5405B9B2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FA8FF99-BA94-535D-E499-B63D4378B4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Contraintes &amp; orientations stratégiques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574CB82-7A1F-1FD0-9D6E-9E614CD45C9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fr-FR" dirty="0"/>
              <a:t>Darty Concepteur cuisine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7985417-BB6F-8898-0251-2D8123C8E928}"/>
              </a:ext>
            </a:extLst>
          </p:cNvPr>
          <p:cNvSpPr txBox="1"/>
          <p:nvPr/>
        </p:nvSpPr>
        <p:spPr>
          <a:xfrm>
            <a:off x="300038" y="1452276"/>
            <a:ext cx="11426462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br>
              <a:rPr lang="fr-FR" dirty="0">
                <a:latin typeface="Georgia" panose="02040502050405020303" pitchFamily="18" charset="0"/>
              </a:rPr>
            </a:br>
            <a:endParaRPr lang="fr-FR" sz="2000" dirty="0">
              <a:latin typeface="Georgia" panose="02040502050405020303" pitchFamily="18" charset="0"/>
            </a:endParaRPr>
          </a:p>
          <a:p>
            <a:r>
              <a:rPr lang="fr-FR" sz="2400" b="1" dirty="0">
                <a:latin typeface="Georgia" panose="02040502050405020303" pitchFamily="18" charset="0"/>
              </a:rPr>
              <a:t>Contraintes budgétaires et de production</a:t>
            </a:r>
          </a:p>
          <a:p>
            <a:r>
              <a:rPr lang="fr-FR" sz="2000" dirty="0">
                <a:latin typeface="Georgia" panose="02040502050405020303" pitchFamily="18" charset="0"/>
              </a:rPr>
              <a:t>&gt;&gt;Optimisation des coûts en privilégiant des mises en scène simples et réalistes.</a:t>
            </a:r>
          </a:p>
          <a:p>
            <a:r>
              <a:rPr lang="fr-FR" sz="2000" dirty="0">
                <a:latin typeface="Georgia" panose="02040502050405020303" pitchFamily="18" charset="0"/>
              </a:rPr>
              <a:t>&gt;&gt;Utilisation de formats adaptés aux réseaux sociaux et aux plateformes vidéo (YouTube, Instagram, </a:t>
            </a:r>
            <a:r>
              <a:rPr lang="fr-FR" sz="2000" dirty="0" err="1">
                <a:latin typeface="Georgia" panose="02040502050405020303" pitchFamily="18" charset="0"/>
              </a:rPr>
              <a:t>TikTok</a:t>
            </a:r>
            <a:r>
              <a:rPr lang="fr-FR" sz="2000" dirty="0">
                <a:latin typeface="Georgia" panose="02040502050405020303" pitchFamily="18" charset="0"/>
              </a:rPr>
              <a:t>).</a:t>
            </a:r>
          </a:p>
          <a:p>
            <a:br>
              <a:rPr lang="fr-FR" sz="2000" dirty="0">
                <a:latin typeface="Georgia" panose="02040502050405020303" pitchFamily="18" charset="0"/>
              </a:rPr>
            </a:br>
            <a:br>
              <a:rPr lang="fr-FR" sz="2000" dirty="0">
                <a:latin typeface="Georgia" panose="02040502050405020303" pitchFamily="18" charset="0"/>
              </a:rPr>
            </a:br>
            <a:r>
              <a:rPr lang="fr-FR" sz="2400" b="1" dirty="0">
                <a:latin typeface="Georgia" panose="02040502050405020303" pitchFamily="18" charset="0"/>
              </a:rPr>
              <a:t>Capter l’audience + Cohérence avec la TV</a:t>
            </a:r>
          </a:p>
          <a:p>
            <a:r>
              <a:rPr lang="fr-FR" sz="2000" dirty="0">
                <a:latin typeface="Georgia" panose="02040502050405020303" pitchFamily="18" charset="0"/>
              </a:rPr>
              <a:t>&gt;&gt;Réutilisation des personnages de la bande d’amis pour assurer la cohérence.</a:t>
            </a:r>
          </a:p>
          <a:p>
            <a:r>
              <a:rPr lang="fr-FR" sz="2000" dirty="0">
                <a:latin typeface="Georgia" panose="02040502050405020303" pitchFamily="18" charset="0"/>
              </a:rPr>
              <a:t>&gt;&gt;Ton complice, moderne et humoristique.</a:t>
            </a:r>
          </a:p>
          <a:p>
            <a:r>
              <a:rPr lang="fr-FR" sz="2000" dirty="0">
                <a:latin typeface="Georgia" panose="02040502050405020303" pitchFamily="18" charset="0"/>
              </a:rPr>
              <a:t>&gt;&gt;Format court et percutant pour maximiser l’attention sur les plateformes digitales.</a:t>
            </a:r>
          </a:p>
        </p:txBody>
      </p:sp>
    </p:spTree>
    <p:extLst>
      <p:ext uri="{BB962C8B-B14F-4D97-AF65-F5344CB8AC3E}">
        <p14:creationId xmlns:p14="http://schemas.microsoft.com/office/powerpoint/2010/main" val="20690047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38BB57-AD20-C6FB-BB59-25CDB2FACE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BCAB9029-B4E0-B6B4-8ED9-3C93F94B6A28}"/>
              </a:ext>
            </a:extLst>
          </p:cNvPr>
          <p:cNvSpPr txBox="1"/>
          <p:nvPr/>
        </p:nvSpPr>
        <p:spPr>
          <a:xfrm>
            <a:off x="641113" y="3050897"/>
            <a:ext cx="79191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Concept créatif des capsules vidéos </a:t>
            </a:r>
          </a:p>
        </p:txBody>
      </p:sp>
    </p:spTree>
    <p:extLst>
      <p:ext uri="{BB962C8B-B14F-4D97-AF65-F5344CB8AC3E}">
        <p14:creationId xmlns:p14="http://schemas.microsoft.com/office/powerpoint/2010/main" val="2982203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14F650-1B97-C9C0-CD49-D47765E4F3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C02F598B-9DCF-ACC7-9806-B9501EFECA75}"/>
              </a:ext>
            </a:extLst>
          </p:cNvPr>
          <p:cNvSpPr txBox="1"/>
          <p:nvPr/>
        </p:nvSpPr>
        <p:spPr>
          <a:xfrm>
            <a:off x="597569" y="2811921"/>
            <a:ext cx="1146380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Axe 1 : </a:t>
            </a:r>
            <a:r>
              <a:rPr lang="fr-FR" sz="3200" b="1" dirty="0" err="1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Boyfriend</a:t>
            </a:r>
            <a:r>
              <a:rPr lang="fr-FR" sz="3200" b="1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fr-FR" sz="3200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Une découverte complice de l’univers Darty Cuisine</a:t>
            </a:r>
          </a:p>
        </p:txBody>
      </p:sp>
    </p:spTree>
    <p:extLst>
      <p:ext uri="{BB962C8B-B14F-4D97-AF65-F5344CB8AC3E}">
        <p14:creationId xmlns:p14="http://schemas.microsoft.com/office/powerpoint/2010/main" val="31107188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AE6462-C1B3-63A8-EC2E-684A1D7C25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>
            <a:extLst>
              <a:ext uri="{FF2B5EF4-FFF2-40B4-BE49-F238E27FC236}">
                <a16:creationId xmlns:a16="http://schemas.microsoft.com/office/drawing/2014/main" id="{C0970969-49B4-284E-DAD7-9A46BA3BBD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06" y="1947672"/>
            <a:ext cx="4137660" cy="23241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DEC214D7-77D6-CB81-046C-ED396D3367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06" y="4399788"/>
            <a:ext cx="4137660" cy="2331720"/>
          </a:xfrm>
          <a:prstGeom prst="rect">
            <a:avLst/>
          </a:prstGeom>
        </p:spPr>
      </p:pic>
      <p:pic>
        <p:nvPicPr>
          <p:cNvPr id="4" name="Image 3" descr="Une image contenant personne, intérieur, Visage humain, ordinateur&#10;&#10;Le contenu généré par l’IA peut être incorrect.">
            <a:extLst>
              <a:ext uri="{FF2B5EF4-FFF2-40B4-BE49-F238E27FC236}">
                <a16:creationId xmlns:a16="http://schemas.microsoft.com/office/drawing/2014/main" id="{EF4CB9A3-A545-F8CF-1DFC-D2FD01E725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72" y="4405694"/>
            <a:ext cx="4142232" cy="2330006"/>
          </a:xfrm>
          <a:prstGeom prst="rect">
            <a:avLst/>
          </a:prstGeom>
        </p:spPr>
      </p:pic>
      <p:pic>
        <p:nvPicPr>
          <p:cNvPr id="6" name="Image 5" descr="Une image contenant personne, Visage humain, habits, intérieur&#10;&#10;Le contenu généré par l’IA peut être incorrect.">
            <a:extLst>
              <a:ext uri="{FF2B5EF4-FFF2-40B4-BE49-F238E27FC236}">
                <a16:creationId xmlns:a16="http://schemas.microsoft.com/office/drawing/2014/main" id="{7CC10628-E562-6283-F62D-E620E5393D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72" y="1947672"/>
            <a:ext cx="4142232" cy="233000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304A1596-5766-A8E8-E35B-6E0F2C06574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01790" y="1947672"/>
            <a:ext cx="7715504" cy="4788028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F1DD102E-0867-31F3-538E-A3D04E5369C5}"/>
              </a:ext>
            </a:extLst>
          </p:cNvPr>
          <p:cNvSpPr txBox="1"/>
          <p:nvPr/>
        </p:nvSpPr>
        <p:spPr>
          <a:xfrm>
            <a:off x="0" y="388761"/>
            <a:ext cx="1146380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Axe 1 : </a:t>
            </a:r>
            <a:r>
              <a:rPr lang="fr-FR" sz="3200" b="1" dirty="0" err="1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Boyfriend</a:t>
            </a:r>
            <a:endParaRPr lang="fr-FR" sz="3200" b="1" dirty="0">
              <a:solidFill>
                <a:schemeClr val="bg1"/>
              </a:solidFill>
              <a:highlight>
                <a:srgbClr val="D9117E"/>
              </a:highlight>
              <a:latin typeface="Georgia" panose="020405020504050203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fr-FR" sz="3200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Une découverte complice de l’univers Darty Cuisine</a:t>
            </a:r>
          </a:p>
        </p:txBody>
      </p:sp>
    </p:spTree>
    <p:extLst>
      <p:ext uri="{BB962C8B-B14F-4D97-AF65-F5344CB8AC3E}">
        <p14:creationId xmlns:p14="http://schemas.microsoft.com/office/powerpoint/2010/main" val="1443785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0A9F56-6E1F-E053-5837-D698A9AFAF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3465958D-34C2-E830-1CF5-19F34DF020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9998" y="2930247"/>
            <a:ext cx="4160210" cy="2581711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41CF2B6C-D942-8E1E-2D09-434C2833A182}"/>
              </a:ext>
            </a:extLst>
          </p:cNvPr>
          <p:cNvSpPr txBox="1"/>
          <p:nvPr/>
        </p:nvSpPr>
        <p:spPr>
          <a:xfrm>
            <a:off x="0" y="388761"/>
            <a:ext cx="1146380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b="1" dirty="0" err="1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Boyfriend</a:t>
            </a:r>
            <a:r>
              <a:rPr lang="fr-FR" sz="3200" b="1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fr-FR" sz="3200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Une découverte complice de l’univers Darty Cuisine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841A762-8611-D277-4AF3-63D656A1F778}"/>
              </a:ext>
            </a:extLst>
          </p:cNvPr>
          <p:cNvSpPr txBox="1"/>
          <p:nvPr/>
        </p:nvSpPr>
        <p:spPr>
          <a:xfrm>
            <a:off x="161792" y="2420610"/>
            <a:ext cx="7342584" cy="3600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 </a:t>
            </a:r>
            <a:r>
              <a:rPr lang="fr-FR" b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Capsule générique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/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Anaïs a un nouveau petit ami. Entre eux, ça semble sérieux ! Mais un matin, alors qu’elle est assise devant son ordinateur, soucieuse, dans la cuisine de son amoureux, elle décide de mettre les pieds dans le plat. La scène est vue à travers la webcam de l’ordinateur. Le </a:t>
            </a:r>
            <a:r>
              <a:rPr lang="fr-FR" sz="1400" i="1" kern="100" dirty="0" err="1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boyfriend</a:t>
            </a:r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entre dans la pièce.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/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</a:t>
            </a:r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Anaïs, décidée :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Chéri, viens voir !</a:t>
            </a:r>
          </a:p>
          <a:p>
            <a:pPr algn="just"/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</a:t>
            </a:r>
            <a:r>
              <a:rPr lang="fr-FR" sz="1400" i="1" kern="100" dirty="0" err="1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Boyfriend</a:t>
            </a:r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, sentant le piège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 : Euh… oui…</a:t>
            </a:r>
          </a:p>
          <a:p>
            <a:pPr algn="just"/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Anaïs, cash :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Ta cuisine, on est d’accord, elle est immonde ?</a:t>
            </a:r>
          </a:p>
          <a:p>
            <a:pPr algn="just"/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</a:t>
            </a:r>
            <a:r>
              <a:rPr lang="fr-FR" sz="1400" i="1" kern="100" dirty="0" err="1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Boyfriend</a:t>
            </a:r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, surpris :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Ah…</a:t>
            </a:r>
          </a:p>
          <a:p>
            <a:pPr algn="just"/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Anaïs, </a:t>
            </a:r>
            <a:r>
              <a:rPr lang="fr-FR" sz="1400" i="1" kern="100" dirty="0" err="1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insisitant</a:t>
            </a:r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 :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Si, elle est immonde ! Je suis sérieuse ! Alors c’est facile regarde, hop : cuisine.darty.com. Et c’est parti ! Parce que la cuisine, c’est qui ?</a:t>
            </a:r>
          </a:p>
          <a:p>
            <a:pPr algn="just"/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</a:t>
            </a:r>
            <a:r>
              <a:rPr lang="fr-FR" sz="1400" i="1" kern="100" dirty="0" err="1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Boyfriend</a:t>
            </a:r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, craintif :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 ???</a:t>
            </a:r>
          </a:p>
          <a:p>
            <a:pPr algn="just"/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 :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Bah la cuisine, c’est Darty !</a:t>
            </a:r>
          </a:p>
          <a:p>
            <a:pPr algn="just"/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 </a:t>
            </a:r>
            <a:r>
              <a:rPr lang="fr-FR" sz="1400" i="1" kern="100" dirty="0" err="1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Boyfriend</a:t>
            </a:r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, perdu :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…</a:t>
            </a:r>
          </a:p>
          <a:p>
            <a:pPr algn="just"/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 :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Je t’aime chéri ;-)</a:t>
            </a:r>
          </a:p>
          <a:p>
            <a:pPr algn="just"/>
            <a:r>
              <a:rPr lang="fr-FR" sz="1400" kern="100" dirty="0"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Packshot - Logo Darty concepteur cuisine.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65B8CB8-AA9D-FC0C-4A98-240C01A3467C}"/>
              </a:ext>
            </a:extLst>
          </p:cNvPr>
          <p:cNvSpPr txBox="1"/>
          <p:nvPr/>
        </p:nvSpPr>
        <p:spPr>
          <a:xfrm>
            <a:off x="161792" y="1607030"/>
            <a:ext cx="1096844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Pour que notre concept puisse continuer d’être crédible, nous devons injecter un nouveau personnage, qui ne connait pas encore Darty Cuisine. Il s’agira du nouveau </a:t>
            </a:r>
            <a:r>
              <a:rPr lang="fr-FR" sz="1400" i="1" kern="100" dirty="0" err="1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boyfriend</a:t>
            </a:r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d’Anaïs, qu’elle va accompagner dans la création de sa nouvelle cuisine, parce que franchement, entre nous sa vieille cuisine, c’est plus possible…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7435689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2857E7-59AE-5002-BB38-196856E63E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2A810DDE-E198-FA20-CBEF-1FF1AA166B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9998" y="2930247"/>
            <a:ext cx="4160210" cy="2581711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188ADE24-0389-EDF6-C5F7-B7327AC04A74}"/>
              </a:ext>
            </a:extLst>
          </p:cNvPr>
          <p:cNvSpPr txBox="1"/>
          <p:nvPr/>
        </p:nvSpPr>
        <p:spPr>
          <a:xfrm>
            <a:off x="0" y="388761"/>
            <a:ext cx="1146380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b="1" dirty="0" err="1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Boyfriend</a:t>
            </a:r>
            <a:endParaRPr lang="fr-FR" sz="3200" b="1" dirty="0">
              <a:solidFill>
                <a:schemeClr val="bg1"/>
              </a:solidFill>
              <a:highlight>
                <a:srgbClr val="D9117E"/>
              </a:highlight>
              <a:latin typeface="Georgia" panose="020405020504050203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fr-FR" sz="3200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Une découverte complice de l’univers Darty Cuisine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3302CF4-0F45-696D-5FAC-7409FDE7E876}"/>
              </a:ext>
            </a:extLst>
          </p:cNvPr>
          <p:cNvSpPr txBox="1"/>
          <p:nvPr/>
        </p:nvSpPr>
        <p:spPr>
          <a:xfrm>
            <a:off x="161792" y="2495748"/>
            <a:ext cx="7342584" cy="3016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 </a:t>
            </a:r>
            <a:r>
              <a:rPr lang="fr-FR" b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Capsule insights 1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/>
            <a:endParaRPr lang="fr-FR" sz="1800" kern="100" dirty="0">
              <a:effectLst/>
              <a:latin typeface="Cambria" panose="02040503050406030204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/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Chaque capsule insight sera l’occasion de mettre en avant les valeurs de la marque à travers le parcours de création de la cuisine.</a:t>
            </a:r>
          </a:p>
          <a:p>
            <a:pPr algn="just"/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 </a:t>
            </a:r>
          </a:p>
          <a:p>
            <a:pPr algn="just"/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• Exemple insight exclusivité :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/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Anaïs et son </a:t>
            </a:r>
            <a:r>
              <a:rPr lang="fr-FR" sz="1400" i="1" kern="100" dirty="0" err="1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boyfriend</a:t>
            </a:r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sont devant l’ordinateur.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/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Anaïs, souriante : 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Bon, tu vois, c’est pas sorcier ! Et ici… </a:t>
            </a:r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Clic !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…tu choisis la couleur ! </a:t>
            </a:r>
          </a:p>
          <a:p>
            <a:pPr algn="just"/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</a:t>
            </a:r>
            <a:r>
              <a:rPr lang="fr-FR" sz="1400" i="1" kern="100" dirty="0" err="1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Boyfriend</a:t>
            </a:r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, </a:t>
            </a:r>
            <a:r>
              <a:rPr lang="fr-FR" sz="1400" i="1" kern="100" dirty="0" err="1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enthousisate</a:t>
            </a:r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 :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Ah ouais, sympa ! Regarde, y’a même un beau jaune poussin !</a:t>
            </a:r>
          </a:p>
          <a:p>
            <a:pPr algn="just"/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Anaïs, cynique 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: On avait dit moderne la cuisine, « poussin ! ». Bon allez, je te laisse regarder, moi je rejoins les filles. </a:t>
            </a:r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Smack !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De toute façon, avec 200 couleurs disponibles, te connaissant, t’en as pour la journée…</a:t>
            </a:r>
          </a:p>
          <a:p>
            <a:pPr algn="just"/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</a:t>
            </a:r>
            <a:r>
              <a:rPr lang="fr-FR" sz="1400" i="1" kern="100" dirty="0" err="1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Boyfriend</a:t>
            </a:r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, interdit : …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</p:txBody>
      </p:sp>
    </p:spTree>
    <p:extLst>
      <p:ext uri="{BB962C8B-B14F-4D97-AF65-F5344CB8AC3E}">
        <p14:creationId xmlns:p14="http://schemas.microsoft.com/office/powerpoint/2010/main" val="1536997732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4_Template_CSA_2016">
  <a:themeElements>
    <a:clrScheme name="CSA_PALETTE_2021">
      <a:dk1>
        <a:srgbClr val="000000"/>
      </a:dk1>
      <a:lt1>
        <a:srgbClr val="FFFFFF"/>
      </a:lt1>
      <a:dk2>
        <a:srgbClr val="000000"/>
      </a:dk2>
      <a:lt2>
        <a:srgbClr val="FEFFFE"/>
      </a:lt2>
      <a:accent1>
        <a:srgbClr val="326BDE"/>
      </a:accent1>
      <a:accent2>
        <a:srgbClr val="F7E156"/>
      </a:accent2>
      <a:accent3>
        <a:srgbClr val="FC9E3B"/>
      </a:accent3>
      <a:accent4>
        <a:srgbClr val="FC8374"/>
      </a:accent4>
      <a:accent5>
        <a:srgbClr val="99A9C1"/>
      </a:accent5>
      <a:accent6>
        <a:srgbClr val="7E8385"/>
      </a:accent6>
      <a:hlink>
        <a:srgbClr val="0563C1"/>
      </a:hlink>
      <a:folHlink>
        <a:srgbClr val="7E8385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FNAC x APPLE - Maquette.potx" id="{F2ACE80F-1C15-42D4-B5BA-CC741A07F627}" vid="{2C9906E3-4ABC-4962-99F8-E6827FE29830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34534</TotalTime>
  <Words>1128</Words>
  <Application>Microsoft Office PowerPoint</Application>
  <PresentationFormat>Grand écran</PresentationFormat>
  <Paragraphs>94</Paragraphs>
  <Slides>14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14</vt:i4>
      </vt:variant>
    </vt:vector>
  </HeadingPairs>
  <TitlesOfParts>
    <vt:vector size="26" baseType="lpstr">
      <vt:lpstr>Arial</vt:lpstr>
      <vt:lpstr>Lucida Grande</vt:lpstr>
      <vt:lpstr>Verdana</vt:lpstr>
      <vt:lpstr>Georgia</vt:lpstr>
      <vt:lpstr>Calibri</vt:lpstr>
      <vt:lpstr>Tahoma</vt:lpstr>
      <vt:lpstr>Police système Courant</vt:lpstr>
      <vt:lpstr>Century Gothic</vt:lpstr>
      <vt:lpstr>Cambria</vt:lpstr>
      <vt:lpstr>Wingdings</vt:lpstr>
      <vt:lpstr>1_Thème LNB</vt:lpstr>
      <vt:lpstr>4_Template_CSA_2016</vt:lpstr>
      <vt:lpstr>Présentation PowerPoint</vt:lpstr>
      <vt:lpstr>Branding digital - vidéo</vt:lpstr>
      <vt:lpstr>Branding digital - vidéo</vt:lpstr>
      <vt:lpstr>Contraintes &amp; orientations stratégiques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Emilie Proteau</dc:creator>
  <cp:keywords/>
  <dc:description/>
  <cp:lastModifiedBy>Antoine JUBERT</cp:lastModifiedBy>
  <cp:revision>127</cp:revision>
  <cp:lastPrinted>2022-07-05T07:32:58Z</cp:lastPrinted>
  <dcterms:created xsi:type="dcterms:W3CDTF">2023-04-17T13:19:25Z</dcterms:created>
  <dcterms:modified xsi:type="dcterms:W3CDTF">2025-03-14T17:01:53Z</dcterms:modified>
  <cp:category/>
</cp:coreProperties>
</file>