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sldIdLst>
    <p:sldId id="1843" r:id="rId2"/>
    <p:sldId id="2147479623" r:id="rId3"/>
    <p:sldId id="2147479687" r:id="rId4"/>
    <p:sldId id="1772" r:id="rId5"/>
    <p:sldId id="2147479686" r:id="rId6"/>
    <p:sldId id="2147479688" r:id="rId7"/>
    <p:sldId id="2147479692" r:id="rId8"/>
    <p:sldId id="2147479660" r:id="rId9"/>
    <p:sldId id="2147479689" r:id="rId10"/>
    <p:sldId id="2147479690" r:id="rId11"/>
    <p:sldId id="2147479691" r:id="rId12"/>
    <p:sldId id="2147479666" r:id="rId13"/>
    <p:sldId id="2147479662" r:id="rId14"/>
    <p:sldId id="2147479661" r:id="rId15"/>
    <p:sldId id="2147479667" r:id="rId16"/>
    <p:sldId id="2147479678" r:id="rId17"/>
    <p:sldId id="2147479675" r:id="rId18"/>
    <p:sldId id="2147479673" r:id="rId19"/>
    <p:sldId id="2147479679" r:id="rId20"/>
    <p:sldId id="1845" r:id="rId21"/>
  </p:sldIdLst>
  <p:sldSz cx="12192000" cy="6858000"/>
  <p:notesSz cx="9906000" cy="14335125"/>
  <p:embeddedFontLst>
    <p:embeddedFont>
      <p:font typeface="Avenir Next LT Pro" panose="020B0504020202020204" pitchFamily="34" charset="0"/>
      <p:regular r:id="rId23"/>
      <p:bold r:id="rId24"/>
      <p:italic r:id="rId25"/>
      <p:boldItalic r:id="rId26"/>
    </p:embeddedFont>
    <p:embeddedFont>
      <p:font typeface="Georgia" panose="02040502050405020303" pitchFamily="18" charset="0"/>
      <p:regular r:id="rId27"/>
      <p:bold r:id="rId28"/>
      <p:italic r:id="rId29"/>
      <p:boldItalic r:id="rId30"/>
    </p:embeddedFont>
    <p:embeddedFont>
      <p:font typeface="Tahoma" panose="020B0604030504040204" pitchFamily="34" charset="0"/>
      <p:regular r:id="rId31"/>
      <p:bold r:id="rId3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BEC13"/>
    <a:srgbClr val="F79FCF"/>
    <a:srgbClr val="FDE9F3"/>
    <a:srgbClr val="C3FFE2"/>
    <a:srgbClr val="FFB061"/>
    <a:srgbClr val="FFFFFF"/>
    <a:srgbClr val="EDE8E3"/>
    <a:srgbClr val="A27F4A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>
        <p:scale>
          <a:sx n="43" d="100"/>
          <a:sy n="43" d="100"/>
        </p:scale>
        <p:origin x="2102" y="113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17/04/2024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8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32585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9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261739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10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564973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65423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14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10045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2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17/04/2024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17/04/2024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arty Max - Une offre à « Max » de litiges à écarter du bonus réparation -  Action UFC-Que Choisir - UFC-Que Choisir">
            <a:extLst>
              <a:ext uri="{FF2B5EF4-FFF2-40B4-BE49-F238E27FC236}">
                <a16:creationId xmlns:a16="http://schemas.microsoft.com/office/drawing/2014/main" id="{F4A96DDC-D5F0-51A8-E8AB-48B386EDD5A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91125" y="5832389"/>
            <a:ext cx="1683327" cy="100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3" r:id="rId36"/>
    <p:sldLayoutId id="2147483714" r:id="rId37"/>
    <p:sldLayoutId id="2147483715" r:id="rId3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9.png"/><Relationship Id="rId5" Type="http://schemas.microsoft.com/office/2007/relationships/hdphoto" Target="../media/hdphoto2.wdp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mur, intérieur, Électroménager, électroménager&#10;&#10;Description générée automatiquement">
            <a:extLst>
              <a:ext uri="{FF2B5EF4-FFF2-40B4-BE49-F238E27FC236}">
                <a16:creationId xmlns:a16="http://schemas.microsoft.com/office/drawing/2014/main" id="{F28B35B8-8D6B-8AD1-DB45-753F44A2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813065" y="2490206"/>
            <a:ext cx="888882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REFLEXION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6600" b="1" dirty="0">
                <a:solidFill>
                  <a:schemeClr val="bg1"/>
                </a:solidFill>
                <a:latin typeface="Georgia" panose="02040502050405020303" pitchFamily="18" charset="0"/>
              </a:rPr>
              <a:t>DARTY MAX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endParaRPr lang="fr-FR" sz="4000" b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007595B-782D-68BE-9F59-544692D7AA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0115" y="4266812"/>
            <a:ext cx="2395144" cy="112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236" y="620252"/>
            <a:ext cx="8905808" cy="270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l" eaLnBrk="1" hangingPunct="1">
              <a:defRPr/>
            </a:pPr>
            <a:r>
              <a:rPr lang="fr-FR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 gimmick </a:t>
            </a:r>
            <a:br>
              <a:rPr lang="fr-FR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qui installe le concept 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RECETTE DU SUCCES 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47F8CE5-F8B8-E758-614B-07E8F492CB70}"/>
              </a:ext>
            </a:extLst>
          </p:cNvPr>
          <p:cNvSpPr txBox="1"/>
          <p:nvPr/>
        </p:nvSpPr>
        <p:spPr>
          <a:xfrm>
            <a:off x="1834236" y="3273957"/>
            <a:ext cx="98381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Un levier de mémorisation </a:t>
            </a:r>
            <a:b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qui interpelle par l’incrédulité des personnages</a:t>
            </a:r>
          </a:p>
        </p:txBody>
      </p:sp>
    </p:spTree>
    <p:extLst>
      <p:ext uri="{BB962C8B-B14F-4D97-AF65-F5344CB8AC3E}">
        <p14:creationId xmlns:p14="http://schemas.microsoft.com/office/powerpoint/2010/main" val="1828815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éo sans titre 4">
            <a:hlinkClick r:id="" action="ppaction://media"/>
            <a:extLst>
              <a:ext uri="{FF2B5EF4-FFF2-40B4-BE49-F238E27FC236}">
                <a16:creationId xmlns:a16="http://schemas.microsoft.com/office/drawing/2014/main" id="{B9514F35-E3ED-6368-A58A-C605C1D7E7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016924" y="3989438"/>
            <a:ext cx="1015815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Et si nous retrouvions </a:t>
            </a:r>
            <a:b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notre bande de potes ?</a:t>
            </a:r>
            <a:endParaRPr lang="fr-FR" sz="3600" i="1" dirty="0">
              <a:solidFill>
                <a:schemeClr val="bg1"/>
              </a:solidFill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C0449AD-86F8-AD28-6FBC-9AE5A1E909ED}"/>
              </a:ext>
            </a:extLst>
          </p:cNvPr>
          <p:cNvSpPr txBox="1"/>
          <p:nvPr/>
        </p:nvSpPr>
        <p:spPr>
          <a:xfrm>
            <a:off x="1016924" y="405270"/>
            <a:ext cx="60984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campagne dédiée pour Darty Max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82496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rot="16200000" flipV="1">
            <a:off x="1175559" y="1241554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227811" y="1012954"/>
            <a:ext cx="8140237" cy="500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mêmes personnages et la même dynamique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dialogue permettront de renforcer la mémorisation et l’agrément 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tonalité qui doit rester légère et amicale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pour conserver son côté convivial et accessible.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 protagonistes doivent continuer à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être ‘vrais’ et sympathiques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nous permettant de  s'identifier à eux</a:t>
            </a:r>
            <a:r>
              <a:rPr lang="fr-FR" sz="1050" i="0" dirty="0">
                <a:solidFill>
                  <a:srgbClr val="374151"/>
                </a:solidFill>
                <a:effectLst/>
                <a:latin typeface="Avenir Next LT Pro" panose="020B0504020202020204" pitchFamily="34" charset="0"/>
              </a:rPr>
              <a:t>.</a:t>
            </a:r>
            <a:br>
              <a:rPr lang="fr-FR" sz="1050" i="0" dirty="0">
                <a:solidFill>
                  <a:srgbClr val="374151"/>
                </a:solidFill>
                <a:effectLst/>
                <a:latin typeface="Avenir Next LT Pro" panose="020B0504020202020204" pitchFamily="34" charset="0"/>
              </a:rPr>
            </a:br>
            <a:endParaRPr lang="fr-FR" sz="1050" i="0" dirty="0">
              <a:solidFill>
                <a:srgbClr val="374151"/>
              </a:solidFill>
              <a:effectLst/>
              <a:latin typeface="Avenir Next LT Pro" panose="020B0504020202020204" pitchFamily="34" charset="0"/>
            </a:endParaRPr>
          </a:p>
          <a:p>
            <a:pPr algn="l" eaLnBrk="1" hangingPunct="1">
              <a:defRPr/>
            </a:pPr>
            <a:endParaRPr lang="fr-FR" sz="1050" dirty="0">
              <a:solidFill>
                <a:srgbClr val="374151"/>
              </a:solidFill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endParaRPr lang="fr-FR" sz="1050" dirty="0">
              <a:solidFill>
                <a:srgbClr val="374151"/>
              </a:solidFill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1050" b="1" dirty="0">
                <a:solidFill>
                  <a:srgbClr val="37415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décor et l'environnement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doivent être soignés et inspirants, reflétant un style de vie auquel les consommateurs voudraient aspirer.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247CD6-C7AA-5093-D779-F92B8B042E35}"/>
              </a:ext>
            </a:extLst>
          </p:cNvPr>
          <p:cNvSpPr txBox="1"/>
          <p:nvPr/>
        </p:nvSpPr>
        <p:spPr>
          <a:xfrm>
            <a:off x="471747" y="276690"/>
            <a:ext cx="98963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800" b="1" dirty="0">
                <a:latin typeface="Georgia" panose="02040502050405020303" pitchFamily="18" charset="0"/>
                <a:sym typeface="Wingdings" panose="05000000000000000000" pitchFamily="2" charset="2"/>
              </a:rPr>
              <a:t>Déployer une campagne pour Darty Max avec</a:t>
            </a:r>
            <a:endParaRPr lang="fr-FR" sz="2800" b="1" dirty="0">
              <a:latin typeface="Georgia" panose="02040502050405020303" pitchFamily="18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AA7C54-6830-25CE-E73A-7568234C288B}"/>
              </a:ext>
            </a:extLst>
          </p:cNvPr>
          <p:cNvSpPr/>
          <p:nvPr/>
        </p:nvSpPr>
        <p:spPr>
          <a:xfrm rot="16200000" flipV="1">
            <a:off x="1175559" y="2670310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98C6EBA7-9B2F-2A1C-EA3D-53CD0E28583A}"/>
              </a:ext>
            </a:extLst>
          </p:cNvPr>
          <p:cNvSpPr/>
          <p:nvPr/>
        </p:nvSpPr>
        <p:spPr>
          <a:xfrm rot="16200000" flipV="1">
            <a:off x="1175558" y="3978179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455622C-6D5E-4BEE-1093-B2CA5EEB6977}"/>
              </a:ext>
            </a:extLst>
          </p:cNvPr>
          <p:cNvSpPr/>
          <p:nvPr/>
        </p:nvSpPr>
        <p:spPr>
          <a:xfrm rot="16200000" flipV="1">
            <a:off x="1175559" y="5189102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759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681" y="922738"/>
            <a:ext cx="57599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407" y="2812910"/>
            <a:ext cx="9148466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54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Max, l’abonnement </a:t>
            </a:r>
            <a:br>
              <a:rPr lang="fr-FR" sz="54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qui entretient &amp; </a:t>
            </a:r>
            <a:br>
              <a:rPr lang="fr-FR" sz="54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répare tous ses appareils</a:t>
            </a:r>
            <a:endParaRPr lang="fr-FR" sz="5400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76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flipV="1">
            <a:off x="4172989" y="789709"/>
            <a:ext cx="2884516" cy="43226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915690" y="1842300"/>
            <a:ext cx="60973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i="0" dirty="0">
                <a:effectLst/>
                <a:latin typeface="Georgia" panose="02040502050405020303" pitchFamily="18" charset="0"/>
              </a:rPr>
              <a:t>"La réparation c'est qui? </a:t>
            </a:r>
            <a:endParaRPr lang="fr-FR" sz="2800" b="1" dirty="0">
              <a:latin typeface="Georgia" panose="02040502050405020303" pitchFamily="18" charset="0"/>
            </a:endParaRPr>
          </a:p>
          <a:p>
            <a:pPr algn="ctr"/>
            <a:r>
              <a:rPr lang="fr-FR" sz="2800" b="1" i="0" dirty="0">
                <a:effectLst/>
                <a:latin typeface="Georgia" panose="02040502050405020303" pitchFamily="18" charset="0"/>
              </a:rPr>
              <a:t>C'est Darty Max" </a:t>
            </a:r>
            <a:br>
              <a:rPr lang="fr-FR" sz="2800" b="1" i="0" dirty="0">
                <a:effectLst/>
                <a:latin typeface="Georgia" panose="02040502050405020303" pitchFamily="18" charset="0"/>
              </a:rPr>
            </a:br>
            <a:br>
              <a:rPr lang="fr-FR" sz="2800" b="0" i="0" dirty="0"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effectLst/>
                <a:latin typeface="Georgia" panose="02040502050405020303" pitchFamily="18" charset="0"/>
              </a:rPr>
              <a:t>Un claim qui</a:t>
            </a:r>
            <a:br>
              <a:rPr lang="fr-FR" sz="2800" b="0" i="0" dirty="0"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effectLst/>
                <a:latin typeface="Georgia" panose="02040502050405020303" pitchFamily="18" charset="0"/>
              </a:rPr>
              <a:t>renforce la notoriété et</a:t>
            </a:r>
            <a:br>
              <a:rPr lang="fr-FR" sz="2800" b="0" i="0" dirty="0"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effectLst/>
                <a:latin typeface="Georgia" panose="02040502050405020303" pitchFamily="18" charset="0"/>
              </a:rPr>
              <a:t> l'identité de la marque.</a:t>
            </a:r>
          </a:p>
          <a:p>
            <a:pPr algn="ctr"/>
            <a:r>
              <a:rPr lang="fr-FR" sz="2800" dirty="0">
                <a:latin typeface="Georgia" panose="02040502050405020303" pitchFamily="18" charset="0"/>
              </a:rPr>
              <a:t>Elle doit rester au cœur du spot 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pour renforcer la mémorisation </a:t>
            </a:r>
            <a:br>
              <a:rPr lang="fr-FR" sz="2800" dirty="0">
                <a:latin typeface="Georgia" panose="02040502050405020303" pitchFamily="18" charset="0"/>
              </a:rPr>
            </a:br>
            <a:r>
              <a:rPr lang="fr-FR" sz="2800" dirty="0">
                <a:latin typeface="Georgia" panose="02040502050405020303" pitchFamily="18" charset="0"/>
              </a:rPr>
              <a:t>de la marque.</a:t>
            </a:r>
          </a:p>
        </p:txBody>
      </p:sp>
    </p:spTree>
    <p:extLst>
      <p:ext uri="{BB962C8B-B14F-4D97-AF65-F5344CB8AC3E}">
        <p14:creationId xmlns:p14="http://schemas.microsoft.com/office/powerpoint/2010/main" val="3347594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rty Concepteur Cuisine X Electrolux - YouTube">
            <a:extLst>
              <a:ext uri="{FF2B5EF4-FFF2-40B4-BE49-F238E27FC236}">
                <a16:creationId xmlns:a16="http://schemas.microsoft.com/office/drawing/2014/main" id="{06FAE983-04A4-DC6A-9B39-801CE72BC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arty Concepteur Cuisine X Electrolux - YouTube">
            <a:extLst>
              <a:ext uri="{FF2B5EF4-FFF2-40B4-BE49-F238E27FC236}">
                <a16:creationId xmlns:a16="http://schemas.microsoft.com/office/drawing/2014/main" id="{7CE394AD-6FFB-79CE-0D10-99C22D4C5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E14652-8AB7-C11B-D515-1B86F017E04B}"/>
              </a:ext>
            </a:extLst>
          </p:cNvPr>
          <p:cNvSpPr/>
          <p:nvPr/>
        </p:nvSpPr>
        <p:spPr>
          <a:xfrm>
            <a:off x="1874839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5" name="Picture 2" descr="Le Nouveau Belier I L&amp;#39;agence">
            <a:extLst>
              <a:ext uri="{FF2B5EF4-FFF2-40B4-BE49-F238E27FC236}">
                <a16:creationId xmlns:a16="http://schemas.microsoft.com/office/drawing/2014/main" id="{A8366741-9E8D-4BC2-63A8-47FF399FD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4784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28C0AB5-E19D-20DF-BB44-7F6748AD1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61" y="0"/>
            <a:ext cx="969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33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AFB603F-970B-B043-3F43-471E860FF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61" y="0"/>
            <a:ext cx="969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33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02BC0D3-4DF6-54CA-95B3-4893A6EB1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61" y="0"/>
            <a:ext cx="969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06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1F494B3-D45E-E1D8-65A8-BD3E7429B2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61" y="0"/>
            <a:ext cx="969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97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Situation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629295" y="1808702"/>
            <a:ext cx="10158152" cy="443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impact très fort de la communication TV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la notoriété de l’enseigne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36% des consommateurs identifiaient Darty comme cuisiniste en 2021,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ils sont 55% désormais.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hausse de 12 points en 1 an 📈</a:t>
            </a:r>
          </a:p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notoriété qui agit immédiatement sur le business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croissance forte des ventes de cuisine dans un contexte de marché en tension</a:t>
            </a:r>
            <a:b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spécialistes cuisines ont enregistré, sur les cinq premiers mois de l’année, un recul de 9 % ; </a:t>
            </a:r>
            <a:b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 rapport à 2019, leur progression reste de 15 %.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 fin 2023, le marché de la cuisine a reculé de 6,9 % en valeur par rapport à 2022.📉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43576AF5-E4CF-034A-E797-C95B2B0BF4AD}"/>
              </a:ext>
            </a:extLst>
          </p:cNvPr>
          <p:cNvSpPr/>
          <p:nvPr/>
        </p:nvSpPr>
        <p:spPr>
          <a:xfrm rot="5400000">
            <a:off x="602584" y="1816481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F7F7A04-DFE1-49EF-5481-0D85AE1F9A5D}"/>
              </a:ext>
            </a:extLst>
          </p:cNvPr>
          <p:cNvSpPr/>
          <p:nvPr/>
        </p:nvSpPr>
        <p:spPr>
          <a:xfrm rot="5400000">
            <a:off x="602584" y="4091165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241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44AF2B9-E8BF-5A4B-10C6-FCE682BD0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8188"/>
            <a:ext cx="12449104" cy="6980048"/>
          </a:xfrm>
          <a:prstGeom prst="rect">
            <a:avLst/>
          </a:prstGeom>
        </p:spPr>
      </p:pic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80E12392-44F7-D8CF-FD3A-D2838A8A806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9414" y="3491377"/>
            <a:ext cx="3048790" cy="143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éo sans titre">
            <a:hlinkClick r:id="" action="ppaction://media"/>
            <a:extLst>
              <a:ext uri="{FF2B5EF4-FFF2-40B4-BE49-F238E27FC236}">
                <a16:creationId xmlns:a16="http://schemas.microsoft.com/office/drawing/2014/main" id="{C61432C6-0B17-BEA2-F712-89F6493EDF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A73B35A-BB1F-B4F0-DAAA-FFECFD104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8305" y="4314887"/>
            <a:ext cx="11591925" cy="893036"/>
          </a:xfrm>
        </p:spPr>
        <p:txBody>
          <a:bodyPr/>
          <a:lstStyle/>
          <a:p>
            <a:pPr algn="l"/>
            <a:r>
              <a:rPr lang="fr-FR" dirty="0">
                <a:solidFill>
                  <a:schemeClr val="bg1"/>
                </a:solidFill>
              </a:rPr>
              <a:t>Et si on capitalisait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sur ce succès ?</a:t>
            </a:r>
          </a:p>
        </p:txBody>
      </p:sp>
    </p:spTree>
    <p:extLst>
      <p:ext uri="{BB962C8B-B14F-4D97-AF65-F5344CB8AC3E}">
        <p14:creationId xmlns:p14="http://schemas.microsoft.com/office/powerpoint/2010/main" val="362562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650326" y="2542563"/>
            <a:ext cx="10636003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DARTY CONCEPTEUR CUSINE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&amp; DARTY MAX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ont en commun un déficit de notoriété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de connaissance de l’offre</a:t>
            </a: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éo sans titre 2">
            <a:hlinkClick r:id="" action="ppaction://media"/>
            <a:extLst>
              <a:ext uri="{FF2B5EF4-FFF2-40B4-BE49-F238E27FC236}">
                <a16:creationId xmlns:a16="http://schemas.microsoft.com/office/drawing/2014/main" id="{1218C1C7-224F-5BF3-E577-4914E16463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190062" y="3429000"/>
            <a:ext cx="1015815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On ne peut pas désirer </a:t>
            </a:r>
            <a:b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quelque chose </a:t>
            </a:r>
            <a:b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5400" i="1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qu’on ne connait pas</a:t>
            </a:r>
            <a:endParaRPr lang="fr-FR" sz="3600" i="1" dirty="0">
              <a:solidFill>
                <a:schemeClr val="bg1"/>
              </a:solidFill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20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Enjeu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0038" y="1192909"/>
            <a:ext cx="11591925" cy="257628"/>
          </a:xfrm>
        </p:spPr>
        <p:txBody>
          <a:bodyPr/>
          <a:lstStyle/>
          <a:p>
            <a:pPr algn="l"/>
            <a:r>
              <a:rPr lang="fr-FR" sz="3200" dirty="0"/>
              <a:t>Darty MAX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379914" y="3416352"/>
            <a:ext cx="10812086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40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NOTORIETE QUALIFIEE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40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Faire connaitre/comprendre l’offre de service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40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assurer une présence à l’esprit </a:t>
            </a:r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F7F7A04-DFE1-49EF-5481-0D85AE1F9A5D}"/>
              </a:ext>
            </a:extLst>
          </p:cNvPr>
          <p:cNvSpPr/>
          <p:nvPr/>
        </p:nvSpPr>
        <p:spPr>
          <a:xfrm rot="5400000">
            <a:off x="305874" y="3482990"/>
            <a:ext cx="966426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68452A-4CD1-55C4-723C-F03E2A018B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3638" y="2910343"/>
            <a:ext cx="2395144" cy="112499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BB47D48-4257-3678-9525-D4F98918A0DB}"/>
              </a:ext>
            </a:extLst>
          </p:cNvPr>
          <p:cNvSpPr txBox="1"/>
          <p:nvPr/>
        </p:nvSpPr>
        <p:spPr>
          <a:xfrm>
            <a:off x="1379914" y="2069296"/>
            <a:ext cx="10812086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32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objectif business ambitieux :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32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millions d’abonnés en 2025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6EB0E4F-B68F-8DBC-3589-7A9892EF94C9}"/>
              </a:ext>
            </a:extLst>
          </p:cNvPr>
          <p:cNvCxnSpPr>
            <a:cxnSpLocks/>
          </p:cNvCxnSpPr>
          <p:nvPr/>
        </p:nvCxnSpPr>
        <p:spPr>
          <a:xfrm>
            <a:off x="1379914" y="3201114"/>
            <a:ext cx="58910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14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éo sans titre 3">
            <a:hlinkClick r:id="" action="ppaction://media"/>
            <a:extLst>
              <a:ext uri="{FF2B5EF4-FFF2-40B4-BE49-F238E27FC236}">
                <a16:creationId xmlns:a16="http://schemas.microsoft.com/office/drawing/2014/main" id="{855828D2-173A-601A-D6C2-422DB1229D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A73B35A-BB1F-B4F0-DAAA-FFECFD104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075" y="2982482"/>
            <a:ext cx="11591925" cy="893036"/>
          </a:xfrm>
        </p:spPr>
        <p:txBody>
          <a:bodyPr/>
          <a:lstStyle/>
          <a:p>
            <a:pPr algn="l"/>
            <a:r>
              <a:rPr lang="fr-FR" dirty="0">
                <a:solidFill>
                  <a:schemeClr val="bg1"/>
                </a:solidFill>
              </a:rPr>
              <a:t>Les facteurs clés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de succès de la saga cuisine</a:t>
            </a:r>
          </a:p>
        </p:txBody>
      </p:sp>
    </p:spTree>
    <p:extLst>
      <p:ext uri="{BB962C8B-B14F-4D97-AF65-F5344CB8AC3E}">
        <p14:creationId xmlns:p14="http://schemas.microsoft.com/office/powerpoint/2010/main" val="171750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5487" y="511177"/>
            <a:ext cx="8201025" cy="270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l" eaLnBrk="1" hangingPunct="1">
              <a:defRPr/>
            </a:pPr>
            <a:r>
              <a:rPr lang="fr-FR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comédie vraie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RECETTE DU SUCCES 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47F8CE5-F8B8-E758-614B-07E8F492CB70}"/>
              </a:ext>
            </a:extLst>
          </p:cNvPr>
          <p:cNvSpPr txBox="1"/>
          <p:nvPr/>
        </p:nvSpPr>
        <p:spPr>
          <a:xfrm>
            <a:off x="1999212" y="3273957"/>
            <a:ext cx="98381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Une comédie conviviale,  </a:t>
            </a:r>
            <a:b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un environnement dans lequel </a:t>
            </a:r>
            <a:b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chacun peut se projeter…</a:t>
            </a:r>
          </a:p>
        </p:txBody>
      </p:sp>
    </p:spTree>
    <p:extLst>
      <p:ext uri="{BB962C8B-B14F-4D97-AF65-F5344CB8AC3E}">
        <p14:creationId xmlns:p14="http://schemas.microsoft.com/office/powerpoint/2010/main" val="1609337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4236" y="620252"/>
            <a:ext cx="8905808" cy="270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l" eaLnBrk="1" hangingPunct="1">
              <a:defRPr/>
            </a:pPr>
            <a:r>
              <a:rPr lang="fr-FR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Des personnages récurrents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RECETTE DU SUCCES 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47F8CE5-F8B8-E758-614B-07E8F492CB70}"/>
              </a:ext>
            </a:extLst>
          </p:cNvPr>
          <p:cNvSpPr txBox="1"/>
          <p:nvPr/>
        </p:nvSpPr>
        <p:spPr>
          <a:xfrm>
            <a:off x="1834236" y="3273957"/>
            <a:ext cx="98381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Une bande de copains </a:t>
            </a:r>
            <a:b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tx1">
                    <a:lumMod val="90000"/>
                    <a:lumOff val="10000"/>
                  </a:schemeClr>
                </a:solidFill>
                <a:latin typeface="Avenir Next LT Pro" panose="020B0504020202020204" pitchFamily="34" charset="0"/>
              </a:rPr>
              <a:t>qui découvre tout ce que Darty propose</a:t>
            </a:r>
          </a:p>
        </p:txBody>
      </p:sp>
    </p:spTree>
    <p:extLst>
      <p:ext uri="{BB962C8B-B14F-4D97-AF65-F5344CB8AC3E}">
        <p14:creationId xmlns:p14="http://schemas.microsoft.com/office/powerpoint/2010/main" val="131469013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28374</TotalTime>
  <Words>446</Words>
  <Application>Microsoft Office PowerPoint</Application>
  <PresentationFormat>Grand écran</PresentationFormat>
  <Paragraphs>56</Paragraphs>
  <Slides>20</Slides>
  <Notes>5</Notes>
  <HiddenSlides>0</HiddenSlides>
  <MMClips>4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9" baseType="lpstr">
      <vt:lpstr>Calvert MT Std</vt:lpstr>
      <vt:lpstr>Wingdings</vt:lpstr>
      <vt:lpstr>Georgia</vt:lpstr>
      <vt:lpstr>Police système Courant</vt:lpstr>
      <vt:lpstr>Avenir Next LT Pro</vt:lpstr>
      <vt:lpstr>Tahoma</vt:lpstr>
      <vt:lpstr>Calibri</vt:lpstr>
      <vt:lpstr>Arial</vt:lpstr>
      <vt:lpstr>1_Thème LNB</vt:lpstr>
      <vt:lpstr>Présentation PowerPoint</vt:lpstr>
      <vt:lpstr>Situation</vt:lpstr>
      <vt:lpstr>Et si on capitalisait  sur ce succès ?</vt:lpstr>
      <vt:lpstr>Présentation PowerPoint</vt:lpstr>
      <vt:lpstr>Présentation PowerPoint</vt:lpstr>
      <vt:lpstr>Enjeu</vt:lpstr>
      <vt:lpstr>Les facteurs clés  de succès de la saga cuisine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58</cp:revision>
  <cp:lastPrinted>2022-07-05T07:32:58Z</cp:lastPrinted>
  <dcterms:created xsi:type="dcterms:W3CDTF">2023-04-17T13:19:25Z</dcterms:created>
  <dcterms:modified xsi:type="dcterms:W3CDTF">2024-04-17T14:15:45Z</dcterms:modified>
  <cp:category/>
</cp:coreProperties>
</file>