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notesMasterIdLst>
    <p:notesMasterId r:id="rId45"/>
  </p:notesMasterIdLst>
  <p:sldIdLst>
    <p:sldId id="1646" r:id="rId2"/>
    <p:sldId id="1685" r:id="rId3"/>
    <p:sldId id="1711" r:id="rId4"/>
    <p:sldId id="1724" r:id="rId5"/>
    <p:sldId id="1712" r:id="rId6"/>
    <p:sldId id="2131" r:id="rId7"/>
    <p:sldId id="2128" r:id="rId8"/>
    <p:sldId id="1714" r:id="rId9"/>
    <p:sldId id="1725" r:id="rId10"/>
    <p:sldId id="1726" r:id="rId11"/>
    <p:sldId id="1686" r:id="rId12"/>
    <p:sldId id="1727" r:id="rId13"/>
    <p:sldId id="1716" r:id="rId14"/>
    <p:sldId id="2133" r:id="rId15"/>
    <p:sldId id="2132" r:id="rId16"/>
    <p:sldId id="1713" r:id="rId17"/>
    <p:sldId id="1715" r:id="rId18"/>
    <p:sldId id="2127" r:id="rId19"/>
    <p:sldId id="1511" r:id="rId20"/>
    <p:sldId id="1732" r:id="rId21"/>
    <p:sldId id="1733" r:id="rId22"/>
    <p:sldId id="1721" r:id="rId23"/>
    <p:sldId id="1723" r:id="rId24"/>
    <p:sldId id="1745" r:id="rId25"/>
    <p:sldId id="1741" r:id="rId26"/>
    <p:sldId id="1742" r:id="rId27"/>
    <p:sldId id="2135" r:id="rId28"/>
    <p:sldId id="1747" r:id="rId29"/>
    <p:sldId id="2134" r:id="rId30"/>
    <p:sldId id="1729" r:id="rId31"/>
    <p:sldId id="1734" r:id="rId32"/>
    <p:sldId id="1737" r:id="rId33"/>
    <p:sldId id="1718" r:id="rId34"/>
    <p:sldId id="1738" r:id="rId35"/>
    <p:sldId id="1740" r:id="rId36"/>
    <p:sldId id="1735" r:id="rId37"/>
    <p:sldId id="1736" r:id="rId38"/>
    <p:sldId id="1739" r:id="rId39"/>
    <p:sldId id="1744" r:id="rId40"/>
    <p:sldId id="1731" r:id="rId41"/>
    <p:sldId id="1730" r:id="rId42"/>
    <p:sldId id="1722" r:id="rId43"/>
    <p:sldId id="1717" r:id="rId44"/>
  </p:sldIdLst>
  <p:sldSz cx="12192000" cy="6858000"/>
  <p:notesSz cx="9906000" cy="14335125"/>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117E"/>
    <a:srgbClr val="FFFFFF"/>
    <a:srgbClr val="EDE8E3"/>
    <a:srgbClr val="FBEC13"/>
    <a:srgbClr val="A27F4A"/>
    <a:srgbClr val="DAA478"/>
    <a:srgbClr val="237756"/>
    <a:srgbClr val="6F8E30"/>
    <a:srgbClr val="4E6489"/>
    <a:srgbClr val="8A816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Style léger 2 - Accentuation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C89EF96-8CEA-46FF-86C4-4CE0E7609802}" styleName="Style léger 3 - Accentuation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Style léger 1 - Accentuation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5706" autoAdjust="0"/>
  </p:normalViewPr>
  <p:slideViewPr>
    <p:cSldViewPr snapToGrid="0">
      <p:cViewPr varScale="1">
        <p:scale>
          <a:sx n="88" d="100"/>
          <a:sy n="88" d="100"/>
        </p:scale>
        <p:origin x="374" y="67"/>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78" d="100"/>
          <a:sy n="78" d="100"/>
        </p:scale>
        <p:origin x="4312" y="17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4292600" cy="719246"/>
          </a:xfrm>
          <a:prstGeom prst="rect">
            <a:avLst/>
          </a:prstGeom>
        </p:spPr>
        <p:txBody>
          <a:bodyPr vert="horz" lIns="138513" tIns="69257" rIns="138513" bIns="69257" rtlCol="0"/>
          <a:lstStyle>
            <a:lvl1pPr algn="l">
              <a:defRPr sz="1800" b="0" i="0">
                <a:latin typeface="Tahoma" panose="020B0604030504040204" pitchFamily="34" charset="0"/>
              </a:defRPr>
            </a:lvl1pPr>
          </a:lstStyle>
          <a:p>
            <a:endParaRPr lang="fr-FR" dirty="0"/>
          </a:p>
        </p:txBody>
      </p:sp>
      <p:sp>
        <p:nvSpPr>
          <p:cNvPr id="3" name="Espace réservé de la date 2"/>
          <p:cNvSpPr>
            <a:spLocks noGrp="1"/>
          </p:cNvSpPr>
          <p:nvPr>
            <p:ph type="dt" idx="1"/>
          </p:nvPr>
        </p:nvSpPr>
        <p:spPr>
          <a:xfrm>
            <a:off x="5611108" y="0"/>
            <a:ext cx="4292600" cy="719246"/>
          </a:xfrm>
          <a:prstGeom prst="rect">
            <a:avLst/>
          </a:prstGeom>
        </p:spPr>
        <p:txBody>
          <a:bodyPr vert="horz" lIns="138513" tIns="69257" rIns="138513" bIns="69257" rtlCol="0"/>
          <a:lstStyle>
            <a:lvl1pPr algn="r">
              <a:defRPr sz="1800" b="0" i="0">
                <a:latin typeface="Tahoma" panose="020B0604030504040204" pitchFamily="34" charset="0"/>
              </a:defRPr>
            </a:lvl1pPr>
          </a:lstStyle>
          <a:p>
            <a:fld id="{1AF795A4-66A1-43EF-9029-8FAFEFC3FD75}" type="datetimeFigureOut">
              <a:rPr lang="fr-FR" smtClean="0"/>
              <a:pPr/>
              <a:t>16/10/2024</a:t>
            </a:fld>
            <a:endParaRPr lang="fr-FR" dirty="0"/>
          </a:p>
        </p:txBody>
      </p:sp>
      <p:sp>
        <p:nvSpPr>
          <p:cNvPr id="4" name="Espace réservé de l'image des diapositives 3"/>
          <p:cNvSpPr>
            <a:spLocks noGrp="1" noRot="1" noChangeAspect="1"/>
          </p:cNvSpPr>
          <p:nvPr>
            <p:ph type="sldImg" idx="2"/>
          </p:nvPr>
        </p:nvSpPr>
        <p:spPr>
          <a:xfrm>
            <a:off x="654050" y="1792288"/>
            <a:ext cx="8597900" cy="4837112"/>
          </a:xfrm>
          <a:prstGeom prst="rect">
            <a:avLst/>
          </a:prstGeom>
          <a:noFill/>
          <a:ln w="12700">
            <a:solidFill>
              <a:prstClr val="black"/>
            </a:solidFill>
          </a:ln>
        </p:spPr>
        <p:txBody>
          <a:bodyPr vert="horz" lIns="138513" tIns="69257" rIns="138513" bIns="69257" rtlCol="0" anchor="ctr"/>
          <a:lstStyle/>
          <a:p>
            <a:endParaRPr lang="fr-FR" dirty="0"/>
          </a:p>
        </p:txBody>
      </p:sp>
      <p:sp>
        <p:nvSpPr>
          <p:cNvPr id="5" name="Espace réservé des notes 4"/>
          <p:cNvSpPr>
            <a:spLocks noGrp="1"/>
          </p:cNvSpPr>
          <p:nvPr>
            <p:ph type="body" sz="quarter" idx="3"/>
          </p:nvPr>
        </p:nvSpPr>
        <p:spPr>
          <a:xfrm>
            <a:off x="990600" y="6898779"/>
            <a:ext cx="7924800" cy="5644455"/>
          </a:xfrm>
          <a:prstGeom prst="rect">
            <a:avLst/>
          </a:prstGeom>
        </p:spPr>
        <p:txBody>
          <a:bodyPr vert="horz" lIns="138513" tIns="69257" rIns="138513" bIns="69257" rtlCol="0"/>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5"/>
          <p:cNvSpPr>
            <a:spLocks noGrp="1"/>
          </p:cNvSpPr>
          <p:nvPr>
            <p:ph type="ftr" sz="quarter" idx="4"/>
          </p:nvPr>
        </p:nvSpPr>
        <p:spPr>
          <a:xfrm>
            <a:off x="0" y="13615882"/>
            <a:ext cx="4292600" cy="719244"/>
          </a:xfrm>
          <a:prstGeom prst="rect">
            <a:avLst/>
          </a:prstGeom>
        </p:spPr>
        <p:txBody>
          <a:bodyPr vert="horz" lIns="138513" tIns="69257" rIns="138513" bIns="69257" rtlCol="0" anchor="b"/>
          <a:lstStyle>
            <a:lvl1pPr algn="l">
              <a:defRPr sz="1800" b="0" i="0">
                <a:latin typeface="Tahoma" panose="020B0604030504040204" pitchFamily="34" charset="0"/>
              </a:defRPr>
            </a:lvl1pPr>
          </a:lstStyle>
          <a:p>
            <a:endParaRPr lang="fr-FR" dirty="0"/>
          </a:p>
        </p:txBody>
      </p:sp>
      <p:sp>
        <p:nvSpPr>
          <p:cNvPr id="7" name="Espace réservé du numéro de diapositive 6"/>
          <p:cNvSpPr>
            <a:spLocks noGrp="1"/>
          </p:cNvSpPr>
          <p:nvPr>
            <p:ph type="sldNum" sz="quarter" idx="5"/>
          </p:nvPr>
        </p:nvSpPr>
        <p:spPr>
          <a:xfrm>
            <a:off x="5611108" y="13615882"/>
            <a:ext cx="4292600" cy="719244"/>
          </a:xfrm>
          <a:prstGeom prst="rect">
            <a:avLst/>
          </a:prstGeom>
        </p:spPr>
        <p:txBody>
          <a:bodyPr vert="horz" lIns="138513" tIns="69257" rIns="138513" bIns="69257" rtlCol="0" anchor="b"/>
          <a:lstStyle>
            <a:lvl1pPr algn="r">
              <a:defRPr sz="1800" b="0" i="0">
                <a:latin typeface="Tahoma" panose="020B0604030504040204" pitchFamily="34" charset="0"/>
              </a:defRPr>
            </a:lvl1pPr>
          </a:lstStyle>
          <a:p>
            <a:fld id="{33D9C152-1E26-4F05-B6D8-64339A8ABC77}" type="slidenum">
              <a:rPr lang="fr-FR" smtClean="0"/>
              <a:pPr/>
              <a:t>‹N°›</a:t>
            </a:fld>
            <a:endParaRPr lang="fr-FR" dirty="0"/>
          </a:p>
        </p:txBody>
      </p:sp>
    </p:spTree>
    <p:extLst>
      <p:ext uri="{BB962C8B-B14F-4D97-AF65-F5344CB8AC3E}">
        <p14:creationId xmlns:p14="http://schemas.microsoft.com/office/powerpoint/2010/main" val="387435018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Tahoma" panose="020B0604030504040204" pitchFamily="34" charset="0"/>
        <a:ea typeface="+mn-ea"/>
        <a:cs typeface="+mn-cs"/>
      </a:defRPr>
    </a:lvl1pPr>
    <a:lvl2pPr marL="457200" algn="l" defTabSz="914400" rtl="0" eaLnBrk="1" latinLnBrk="0" hangingPunct="1">
      <a:defRPr sz="1200" b="0" i="0" kern="1200">
        <a:solidFill>
          <a:schemeClr val="tx1"/>
        </a:solidFill>
        <a:latin typeface="Tahoma" panose="020B0604030504040204" pitchFamily="34" charset="0"/>
        <a:ea typeface="+mn-ea"/>
        <a:cs typeface="+mn-cs"/>
      </a:defRPr>
    </a:lvl2pPr>
    <a:lvl3pPr marL="914400" algn="l" defTabSz="914400" rtl="0" eaLnBrk="1" latinLnBrk="0" hangingPunct="1">
      <a:defRPr sz="1200" b="0" i="0" kern="1200">
        <a:solidFill>
          <a:schemeClr val="tx1"/>
        </a:solidFill>
        <a:latin typeface="Tahoma" panose="020B0604030504040204" pitchFamily="34" charset="0"/>
        <a:ea typeface="+mn-ea"/>
        <a:cs typeface="+mn-cs"/>
      </a:defRPr>
    </a:lvl3pPr>
    <a:lvl4pPr marL="1371600" algn="l" defTabSz="914400" rtl="0" eaLnBrk="1" latinLnBrk="0" hangingPunct="1">
      <a:defRPr sz="1200" b="0" i="0" kern="1200">
        <a:solidFill>
          <a:schemeClr val="tx1"/>
        </a:solidFill>
        <a:latin typeface="Tahoma" panose="020B0604030504040204" pitchFamily="34" charset="0"/>
        <a:ea typeface="+mn-ea"/>
        <a:cs typeface="+mn-cs"/>
      </a:defRPr>
    </a:lvl4pPr>
    <a:lvl5pPr marL="1828800" algn="l" defTabSz="914400" rtl="0" eaLnBrk="1" latinLnBrk="0" hangingPunct="1">
      <a:defRPr sz="1200" b="0" i="0" kern="1200">
        <a:solidFill>
          <a:schemeClr val="tx1"/>
        </a:solidFill>
        <a:latin typeface="Tahoma" panose="020B060403050404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2">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6" name="Espace réservé du texte 8">
            <a:extLst>
              <a:ext uri="{FF2B5EF4-FFF2-40B4-BE49-F238E27FC236}">
                <a16:creationId xmlns:a16="http://schemas.microsoft.com/office/drawing/2014/main" id="{E92AB74B-B116-D016-1197-5DAFFEFECDC0}"/>
              </a:ext>
            </a:extLst>
          </p:cNvPr>
          <p:cNvSpPr>
            <a:spLocks noGrp="1"/>
          </p:cNvSpPr>
          <p:nvPr>
            <p:ph type="body" sz="quarter" idx="10"/>
          </p:nvPr>
        </p:nvSpPr>
        <p:spPr>
          <a:xfrm>
            <a:off x="300038" y="1513114"/>
            <a:ext cx="11591925" cy="4328886"/>
          </a:xfrm>
        </p:spPr>
        <p:txBody>
          <a:bodyPr numCol="2" spcCol="36000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34854419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4064400" y="0"/>
            <a:ext cx="4063202"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812760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77372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752461"/>
            <a:ext cx="3480654"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300038" y="2145935"/>
            <a:ext cx="3480654" cy="330529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6" name="Espace réservé du texte 5">
            <a:extLst>
              <a:ext uri="{FF2B5EF4-FFF2-40B4-BE49-F238E27FC236}">
                <a16:creationId xmlns:a16="http://schemas.microsoft.com/office/drawing/2014/main" id="{49400234-655F-726B-9909-4A5C1E6C0A54}"/>
              </a:ext>
            </a:extLst>
          </p:cNvPr>
          <p:cNvSpPr>
            <a:spLocks noGrp="1"/>
          </p:cNvSpPr>
          <p:nvPr>
            <p:ph type="body" sz="quarter" idx="17"/>
          </p:nvPr>
        </p:nvSpPr>
        <p:spPr>
          <a:xfrm>
            <a:off x="5521569" y="1004180"/>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8" name="Espace réservé du texte 5">
            <a:extLst>
              <a:ext uri="{FF2B5EF4-FFF2-40B4-BE49-F238E27FC236}">
                <a16:creationId xmlns:a16="http://schemas.microsoft.com/office/drawing/2014/main" id="{9EDF0AA0-32EB-B9D4-A71B-0D8FF857DEEF}"/>
              </a:ext>
            </a:extLst>
          </p:cNvPr>
          <p:cNvSpPr>
            <a:spLocks noGrp="1"/>
          </p:cNvSpPr>
          <p:nvPr>
            <p:ph type="body" sz="quarter" idx="18"/>
          </p:nvPr>
        </p:nvSpPr>
        <p:spPr>
          <a:xfrm>
            <a:off x="5521569" y="2231404"/>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11" name="Espace réservé du texte 5">
            <a:extLst>
              <a:ext uri="{FF2B5EF4-FFF2-40B4-BE49-F238E27FC236}">
                <a16:creationId xmlns:a16="http://schemas.microsoft.com/office/drawing/2014/main" id="{76FDA99B-BAF6-80FC-A430-B25A35DC21CB}"/>
              </a:ext>
            </a:extLst>
          </p:cNvPr>
          <p:cNvSpPr>
            <a:spLocks noGrp="1"/>
          </p:cNvSpPr>
          <p:nvPr>
            <p:ph type="body" sz="quarter" idx="19"/>
          </p:nvPr>
        </p:nvSpPr>
        <p:spPr>
          <a:xfrm>
            <a:off x="5521569" y="3445894"/>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12" name="Espace réservé du texte 5">
            <a:extLst>
              <a:ext uri="{FF2B5EF4-FFF2-40B4-BE49-F238E27FC236}">
                <a16:creationId xmlns:a16="http://schemas.microsoft.com/office/drawing/2014/main" id="{78078AA6-F9F6-FD4F-1560-512EC574241B}"/>
              </a:ext>
            </a:extLst>
          </p:cNvPr>
          <p:cNvSpPr>
            <a:spLocks noGrp="1"/>
          </p:cNvSpPr>
          <p:nvPr>
            <p:ph type="body" sz="quarter" idx="20"/>
          </p:nvPr>
        </p:nvSpPr>
        <p:spPr>
          <a:xfrm>
            <a:off x="5521569" y="4686761"/>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Tree>
    <p:extLst>
      <p:ext uri="{BB962C8B-B14F-4D97-AF65-F5344CB8AC3E}">
        <p14:creationId xmlns:p14="http://schemas.microsoft.com/office/powerpoint/2010/main" val="23479470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Grande phras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17548" y="1856014"/>
            <a:ext cx="11574415"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7" y="1621832"/>
            <a:ext cx="11574415" cy="257628"/>
          </a:xfrm>
        </p:spPr>
        <p:txBody>
          <a:bodyPr anchor="b"/>
          <a:lstStyle>
            <a:lvl1pPr algn="ctr">
              <a:defRPr sz="1600" cap="all" spc="100" baseline="0">
                <a:solidFill>
                  <a:srgbClr val="FBEC13"/>
                </a:solidFill>
              </a:defRPr>
            </a:lvl1pPr>
          </a:lstStyle>
          <a:p>
            <a:pPr lvl="0"/>
            <a:r>
              <a:rPr lang="fr-FR" dirty="0"/>
              <a:t>Sous-titre</a:t>
            </a:r>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pic>
        <p:nvPicPr>
          <p:cNvPr id="4" name="Image 3">
            <a:extLst>
              <a:ext uri="{FF2B5EF4-FFF2-40B4-BE49-F238E27FC236}">
                <a16:creationId xmlns:a16="http://schemas.microsoft.com/office/drawing/2014/main" id="{25E798F7-B640-2217-60E8-8FE4F30AB57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9416" t="27622" r="12178" b="22378"/>
          <a:stretch/>
        </p:blipFill>
        <p:spPr>
          <a:xfrm>
            <a:off x="4994947" y="4763588"/>
            <a:ext cx="2202105" cy="2094411"/>
          </a:xfrm>
          <a:prstGeom prst="rect">
            <a:avLst/>
          </a:prstGeom>
        </p:spPr>
      </p:pic>
    </p:spTree>
    <p:extLst>
      <p:ext uri="{BB962C8B-B14F-4D97-AF65-F5344CB8AC3E}">
        <p14:creationId xmlns:p14="http://schemas.microsoft.com/office/powerpoint/2010/main" val="39667679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838320" y="1986643"/>
            <a:ext cx="10532870"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4" name="ZoneTexte 3">
            <a:extLst>
              <a:ext uri="{FF2B5EF4-FFF2-40B4-BE49-F238E27FC236}">
                <a16:creationId xmlns:a16="http://schemas.microsoft.com/office/drawing/2014/main" id="{F6244289-1483-36ED-51C5-4E8DDA67671D}"/>
              </a:ext>
            </a:extLst>
          </p:cNvPr>
          <p:cNvSpPr txBox="1"/>
          <p:nvPr userDrawn="1"/>
        </p:nvSpPr>
        <p:spPr>
          <a:xfrm>
            <a:off x="5635000" y="937804"/>
            <a:ext cx="2995194" cy="1938992"/>
          </a:xfrm>
          <a:prstGeom prst="rect">
            <a:avLst/>
          </a:prstGeom>
          <a:noFill/>
        </p:spPr>
        <p:txBody>
          <a:bodyPr wrap="square" rtlCol="0">
            <a:spAutoFit/>
          </a:bodyPr>
          <a:lstStyle/>
          <a:p>
            <a:r>
              <a:rPr lang="fr-FR" sz="12000" b="1" i="0" dirty="0">
                <a:solidFill>
                  <a:srgbClr val="FBEC13"/>
                </a:solidFill>
                <a:latin typeface="Georgia" panose="02040502050405020303" pitchFamily="18" charset="0"/>
              </a:rPr>
              <a:t>“</a:t>
            </a:r>
          </a:p>
        </p:txBody>
      </p:sp>
    </p:spTree>
    <p:extLst>
      <p:ext uri="{BB962C8B-B14F-4D97-AF65-F5344CB8AC3E}">
        <p14:creationId xmlns:p14="http://schemas.microsoft.com/office/powerpoint/2010/main" val="16262082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4">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301068" y="875654"/>
            <a:ext cx="3394774"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A4</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4487692" y="6121400"/>
            <a:ext cx="3208149" cy="221735"/>
          </a:xfrm>
        </p:spPr>
        <p:txBody>
          <a:bodyPr/>
          <a:lstStyle>
            <a:lvl1pPr algn="ctr">
              <a:defRPr sz="900" b="1" i="0"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40963064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A4">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6" name="Rectangle 5">
            <a:extLst>
              <a:ext uri="{FF2B5EF4-FFF2-40B4-BE49-F238E27FC236}">
                <a16:creationId xmlns:a16="http://schemas.microsoft.com/office/drawing/2014/main" id="{6C17BD24-FFCA-BD0A-A4E2-352270A11984}"/>
              </a:ext>
            </a:extLst>
          </p:cNvPr>
          <p:cNvSpPr/>
          <p:nvPr userDrawn="1"/>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2832321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mage pleine page">
    <p:spTree>
      <p:nvGrpSpPr>
        <p:cNvPr id="1" name=""/>
        <p:cNvGrpSpPr/>
        <p:nvPr/>
      </p:nvGrpSpPr>
      <p:grpSpPr>
        <a:xfrm>
          <a:off x="0" y="0"/>
          <a:ext cx="0" cy="0"/>
          <a:chOff x="0" y="0"/>
          <a:chExt cx="0" cy="0"/>
        </a:xfrm>
      </p:grpSpPr>
      <p:sp>
        <p:nvSpPr>
          <p:cNvPr id="3" name="Espace réservé pour une image  2">
            <a:extLst>
              <a:ext uri="{FF2B5EF4-FFF2-40B4-BE49-F238E27FC236}">
                <a16:creationId xmlns:a16="http://schemas.microsoft.com/office/drawing/2014/main" id="{E1084653-6E0F-BE84-9B9A-98A48352CCD2}"/>
              </a:ext>
            </a:extLst>
          </p:cNvPr>
          <p:cNvSpPr>
            <a:spLocks noGrp="1"/>
          </p:cNvSpPr>
          <p:nvPr>
            <p:ph type="pic" sz="quarter" idx="10" hasCustomPrompt="1"/>
          </p:nvPr>
        </p:nvSpPr>
        <p:spPr>
          <a:xfrm>
            <a:off x="0" y="0"/>
            <a:ext cx="12191999" cy="5841402"/>
          </a:xfrm>
          <a:pattFill prst="wdDnDiag">
            <a:fgClr>
              <a:schemeClr val="bg1">
                <a:lumMod val="95000"/>
              </a:schemeClr>
            </a:fgClr>
            <a:bgClr>
              <a:schemeClr val="bg1"/>
            </a:bgClr>
          </a:pattFill>
        </p:spPr>
        <p:txBody>
          <a:bodyPr anchor="ctr"/>
          <a:lstStyle>
            <a:lvl1pPr algn="ctr">
              <a:defRPr>
                <a:solidFill>
                  <a:schemeClr val="bg1">
                    <a:lumMod val="50000"/>
                  </a:schemeClr>
                </a:solidFill>
              </a:defRPr>
            </a:lvl1pPr>
          </a:lstStyle>
          <a:p>
            <a:r>
              <a:rPr lang="fr-FR" dirty="0"/>
              <a:t>Visuel à insérer ici !</a:t>
            </a:r>
          </a:p>
        </p:txBody>
      </p:sp>
      <p:sp>
        <p:nvSpPr>
          <p:cNvPr id="2" name="Espace réservé du texte 8">
            <a:extLst>
              <a:ext uri="{FF2B5EF4-FFF2-40B4-BE49-F238E27FC236}">
                <a16:creationId xmlns:a16="http://schemas.microsoft.com/office/drawing/2014/main" id="{7A8C3047-58F4-AE54-1FBF-CABBD9DDD9C4}"/>
              </a:ext>
            </a:extLst>
          </p:cNvPr>
          <p:cNvSpPr>
            <a:spLocks noGrp="1"/>
          </p:cNvSpPr>
          <p:nvPr>
            <p:ph type="body" sz="quarter" idx="13" hasCustomPrompt="1"/>
          </p:nvPr>
        </p:nvSpPr>
        <p:spPr>
          <a:xfrm>
            <a:off x="8683153" y="6390341"/>
            <a:ext cx="3208149" cy="221735"/>
          </a:xfrm>
        </p:spPr>
        <p:txBody>
          <a:bodyPr/>
          <a:lstStyle>
            <a:lvl1pPr algn="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Description courte à insérer ici</a:t>
            </a:r>
          </a:p>
        </p:txBody>
      </p:sp>
    </p:spTree>
    <p:extLst>
      <p:ext uri="{BB962C8B-B14F-4D97-AF65-F5344CB8AC3E}">
        <p14:creationId xmlns:p14="http://schemas.microsoft.com/office/powerpoint/2010/main" val="37141542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Blank Master Slide">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13313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in de presentation">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Merci !</a:t>
            </a:r>
          </a:p>
        </p:txBody>
      </p:sp>
      <p:sp>
        <p:nvSpPr>
          <p:cNvPr id="4" name="Ellipse 3">
            <a:extLst>
              <a:ext uri="{FF2B5EF4-FFF2-40B4-BE49-F238E27FC236}">
                <a16:creationId xmlns:a16="http://schemas.microsoft.com/office/drawing/2014/main" id="{E914160F-37F6-A360-9437-209BFC9B5700}"/>
              </a:ext>
            </a:extLst>
          </p:cNvPr>
          <p:cNvSpPr/>
          <p:nvPr userDrawn="1"/>
        </p:nvSpPr>
        <p:spPr>
          <a:xfrm>
            <a:off x="3696042" y="684991"/>
            <a:ext cx="4799912" cy="4799912"/>
          </a:xfrm>
          <a:prstGeom prst="ellipse">
            <a:avLst/>
          </a:prstGeom>
          <a:noFill/>
          <a:ln w="76200">
            <a:solidFill>
              <a:srgbClr val="D911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a:extLst>
              <a:ext uri="{FF2B5EF4-FFF2-40B4-BE49-F238E27FC236}">
                <a16:creationId xmlns:a16="http://schemas.microsoft.com/office/drawing/2014/main" id="{CF12B403-1086-DB8B-5002-B8AAFC2969C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10434009" y="3592286"/>
            <a:ext cx="1757991" cy="3265714"/>
          </a:xfrm>
          <a:prstGeom prst="rect">
            <a:avLst/>
          </a:prstGeom>
        </p:spPr>
      </p:pic>
    </p:spTree>
    <p:extLst>
      <p:ext uri="{BB962C8B-B14F-4D97-AF65-F5344CB8AC3E}">
        <p14:creationId xmlns:p14="http://schemas.microsoft.com/office/powerpoint/2010/main" val="17819017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4A8A5C1A-ECD2-40E0-9A8D-E0326433E9DA}" type="datetimeFigureOut">
              <a:rPr lang="fr-FR" smtClean="0"/>
              <a:t>16/10/2024</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84ADB04D-E4F9-4947-AB26-4570721084A2}" type="slidenum">
              <a:rPr lang="fr-FR" smtClean="0"/>
              <a:t>‹N°›</a:t>
            </a:fld>
            <a:endParaRPr lang="fr-FR"/>
          </a:p>
        </p:txBody>
      </p:sp>
    </p:spTree>
    <p:extLst>
      <p:ext uri="{BB962C8B-B14F-4D97-AF65-F5344CB8AC3E}">
        <p14:creationId xmlns:p14="http://schemas.microsoft.com/office/powerpoint/2010/main" val="29033060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presentation">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205C3503-81F6-F908-8148-AA5DB58571E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2381" b="22705"/>
          <a:stretch/>
        </p:blipFill>
        <p:spPr>
          <a:xfrm rot="10800000">
            <a:off x="6887215" y="-1"/>
            <a:ext cx="5304785" cy="5300935"/>
          </a:xfrm>
          <a:prstGeom prst="rect">
            <a:avLst/>
          </a:prstGeom>
        </p:spPr>
      </p:pic>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Titre de la présentation</a:t>
            </a:r>
          </a:p>
        </p:txBody>
      </p:sp>
      <p:sp>
        <p:nvSpPr>
          <p:cNvPr id="3" name="Sous-titre 2"/>
          <p:cNvSpPr>
            <a:spLocks noGrp="1"/>
          </p:cNvSpPr>
          <p:nvPr>
            <p:ph type="subTitle" idx="1" hasCustomPrompt="1"/>
          </p:nvPr>
        </p:nvSpPr>
        <p:spPr>
          <a:xfrm>
            <a:off x="300039" y="2346451"/>
            <a:ext cx="11591924" cy="386916"/>
          </a:xfrm>
        </p:spPr>
        <p:txBody>
          <a:bodyPr/>
          <a:lstStyle>
            <a:lvl1pPr marL="0" indent="0" algn="ctr">
              <a:buNone/>
              <a:defRPr sz="2000" b="1" i="0" cap="all" baseline="0">
                <a:solidFill>
                  <a:srgbClr val="D9117E"/>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SUR-TITRES DU MASQUE</a:t>
            </a:r>
          </a:p>
        </p:txBody>
      </p:sp>
      <p:sp>
        <p:nvSpPr>
          <p:cNvPr id="10" name="Espace réservé pour une image  9">
            <a:extLst>
              <a:ext uri="{FF2B5EF4-FFF2-40B4-BE49-F238E27FC236}">
                <a16:creationId xmlns:a16="http://schemas.microsoft.com/office/drawing/2014/main" id="{7CAE4518-7F82-8431-90A1-1A4973FE3525}"/>
              </a:ext>
            </a:extLst>
          </p:cNvPr>
          <p:cNvSpPr>
            <a:spLocks noGrp="1"/>
          </p:cNvSpPr>
          <p:nvPr>
            <p:ph type="pic" sz="quarter" idx="10" hasCustomPrompt="1"/>
          </p:nvPr>
        </p:nvSpPr>
        <p:spPr>
          <a:xfrm>
            <a:off x="4810919" y="3640011"/>
            <a:ext cx="2570162" cy="1535112"/>
          </a:xfrm>
        </p:spPr>
        <p:txBody>
          <a:bodyPr anchor="ctr"/>
          <a:lstStyle>
            <a:lvl1pPr algn="ctr">
              <a:defRPr>
                <a:solidFill>
                  <a:schemeClr val="bg1">
                    <a:lumMod val="50000"/>
                  </a:schemeClr>
                </a:solidFill>
              </a:defRPr>
            </a:lvl1pPr>
          </a:lstStyle>
          <a:p>
            <a:r>
              <a:rPr lang="fr-FR" dirty="0"/>
              <a:t>Logo client </a:t>
            </a:r>
            <a:br>
              <a:rPr lang="fr-FR" dirty="0"/>
            </a:br>
            <a:r>
              <a:rPr lang="fr-FR" dirty="0"/>
              <a:t>à insérer ici</a:t>
            </a:r>
          </a:p>
        </p:txBody>
      </p:sp>
    </p:spTree>
    <p:extLst>
      <p:ext uri="{BB962C8B-B14F-4D97-AF65-F5344CB8AC3E}">
        <p14:creationId xmlns:p14="http://schemas.microsoft.com/office/powerpoint/2010/main" val="2451726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DB201569-E60C-97FE-52AC-C68E962EF2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8144" t="19518" r="27990" b="19425"/>
          <a:stretch/>
        </p:blipFill>
        <p:spPr>
          <a:xfrm>
            <a:off x="7565571" y="1"/>
            <a:ext cx="4626429" cy="5243972"/>
          </a:xfrm>
          <a:prstGeom prst="rect">
            <a:avLst/>
          </a:prstGeom>
        </p:spPr>
      </p:pic>
      <p:sp>
        <p:nvSpPr>
          <p:cNvPr id="2" name="Titre 1"/>
          <p:cNvSpPr>
            <a:spLocks noGrp="1"/>
          </p:cNvSpPr>
          <p:nvPr>
            <p:ph type="title" hasCustomPrompt="1"/>
          </p:nvPr>
        </p:nvSpPr>
        <p:spPr>
          <a:xfrm>
            <a:off x="300038" y="3429000"/>
            <a:ext cx="11514010" cy="1893385"/>
          </a:xfrm>
        </p:spPr>
        <p:txBody>
          <a:bodyPr lIns="0" tIns="0" rIns="0" bIns="0" anchor="b"/>
          <a:lstStyle>
            <a:lvl1pPr algn="l">
              <a:lnSpc>
                <a:spcPts val="7860"/>
              </a:lnSpc>
              <a:defRPr sz="8800" b="1" cap="none" baseline="0">
                <a:solidFill>
                  <a:schemeClr val="bg2">
                    <a:lumMod val="10000"/>
                  </a:schemeClr>
                </a:solidFill>
                <a:latin typeface="Georgia" panose="02040502050405020303" pitchFamily="18" charset="0"/>
              </a:defRPr>
            </a:lvl1pPr>
          </a:lstStyle>
          <a:p>
            <a:r>
              <a:rPr lang="fr-FR" dirty="0"/>
              <a:t>Titre de </a:t>
            </a:r>
            <a:br>
              <a:rPr lang="fr-FR" dirty="0"/>
            </a:br>
            <a:r>
              <a:rPr lang="fr-FR" dirty="0"/>
              <a:t>la section</a:t>
            </a:r>
          </a:p>
        </p:txBody>
      </p:sp>
      <p:sp>
        <p:nvSpPr>
          <p:cNvPr id="3" name="Espace réservé du texte 2"/>
          <p:cNvSpPr>
            <a:spLocks noGrp="1"/>
          </p:cNvSpPr>
          <p:nvPr>
            <p:ph type="body" idx="1" hasCustomPrompt="1"/>
          </p:nvPr>
        </p:nvSpPr>
        <p:spPr>
          <a:xfrm>
            <a:off x="300038" y="5243972"/>
            <a:ext cx="11587162" cy="395073"/>
          </a:xfrm>
        </p:spPr>
        <p:txBody>
          <a:bodyPr lIns="0" tIns="0" rIns="0" bIns="0" anchor="t"/>
          <a:lstStyle>
            <a:lvl1pPr marL="0" indent="0">
              <a:buNone/>
              <a:defRPr sz="1800" b="1" cap="all" baseline="0">
                <a:solidFill>
                  <a:srgbClr val="D9117E"/>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a:t>Sous-titre de la section</a:t>
            </a:r>
          </a:p>
        </p:txBody>
      </p:sp>
    </p:spTree>
    <p:extLst>
      <p:ext uri="{BB962C8B-B14F-4D97-AF65-F5344CB8AC3E}">
        <p14:creationId xmlns:p14="http://schemas.microsoft.com/office/powerpoint/2010/main" val="3453795877"/>
      </p:ext>
    </p:extLst>
  </p:cSld>
  <p:clrMapOvr>
    <a:masterClrMapping/>
  </p:clrMapOvr>
  <p:extLst>
    <p:ext uri="{DCECCB84-F9BA-43D5-87BE-67443E8EF086}">
      <p15:sldGuideLst xmlns:p15="http://schemas.microsoft.com/office/powerpoint/2012/main">
        <p15:guide id="1" pos="189"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re et contenu 1">
    <p:spTree>
      <p:nvGrpSpPr>
        <p:cNvPr id="1" name=""/>
        <p:cNvGrpSpPr/>
        <p:nvPr/>
      </p:nvGrpSpPr>
      <p:grpSpPr>
        <a:xfrm>
          <a:off x="0" y="0"/>
          <a:ext cx="0" cy="0"/>
          <a:chOff x="0" y="0"/>
          <a:chExt cx="0" cy="0"/>
        </a:xfrm>
      </p:grpSpPr>
      <p:sp>
        <p:nvSpPr>
          <p:cNvPr id="2" name="Titre 1"/>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9" name="Espace réservé du texte 8">
            <a:extLst>
              <a:ext uri="{FF2B5EF4-FFF2-40B4-BE49-F238E27FC236}">
                <a16:creationId xmlns:a16="http://schemas.microsoft.com/office/drawing/2014/main" id="{A2367062-BAAF-03C1-2F8E-D2954B192B9D}"/>
              </a:ext>
            </a:extLst>
          </p:cNvPr>
          <p:cNvSpPr>
            <a:spLocks noGrp="1"/>
          </p:cNvSpPr>
          <p:nvPr>
            <p:ph type="body" sz="quarter" idx="10"/>
          </p:nvPr>
        </p:nvSpPr>
        <p:spPr>
          <a:xfrm>
            <a:off x="1168853" y="1513115"/>
            <a:ext cx="9854293" cy="2089482"/>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4" name="Espace réservé du texte 3">
            <a:extLst>
              <a:ext uri="{FF2B5EF4-FFF2-40B4-BE49-F238E27FC236}">
                <a16:creationId xmlns:a16="http://schemas.microsoft.com/office/drawing/2014/main" id="{826C80F1-D077-AC5A-5E2F-8FCB310327B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276C9212-A613-781D-3DAA-D81A5DFCD2D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7" name="Espace réservé du texte 6">
            <a:extLst>
              <a:ext uri="{FF2B5EF4-FFF2-40B4-BE49-F238E27FC236}">
                <a16:creationId xmlns:a16="http://schemas.microsoft.com/office/drawing/2014/main" id="{0ED342DB-11A0-9C43-3B77-3246F540E395}"/>
              </a:ext>
            </a:extLst>
          </p:cNvPr>
          <p:cNvSpPr>
            <a:spLocks noGrp="1"/>
          </p:cNvSpPr>
          <p:nvPr>
            <p:ph type="body" sz="quarter" idx="12"/>
          </p:nvPr>
        </p:nvSpPr>
        <p:spPr>
          <a:xfrm>
            <a:off x="300038" y="4598377"/>
            <a:ext cx="3692037" cy="1243623"/>
          </a:xfrm>
        </p:spPr>
        <p:txBody>
          <a:bodyPr/>
          <a:lstStyle>
            <a:lvl1pPr algn="ctr">
              <a:defRPr/>
            </a:lvl1pPr>
          </a:lstStyle>
          <a:p>
            <a:pPr lvl="0"/>
            <a:r>
              <a:rPr lang="fr-FR"/>
              <a:t>Cliquez pour modifier les styles du texte du masque</a:t>
            </a:r>
          </a:p>
        </p:txBody>
      </p:sp>
      <p:sp>
        <p:nvSpPr>
          <p:cNvPr id="8" name="Espace réservé du texte 6">
            <a:extLst>
              <a:ext uri="{FF2B5EF4-FFF2-40B4-BE49-F238E27FC236}">
                <a16:creationId xmlns:a16="http://schemas.microsoft.com/office/drawing/2014/main" id="{160EF6EC-07C5-50B3-EBAD-23F6AD691CAF}"/>
              </a:ext>
            </a:extLst>
          </p:cNvPr>
          <p:cNvSpPr>
            <a:spLocks noGrp="1"/>
          </p:cNvSpPr>
          <p:nvPr>
            <p:ph type="body" sz="quarter" idx="13"/>
          </p:nvPr>
        </p:nvSpPr>
        <p:spPr>
          <a:xfrm>
            <a:off x="4256026" y="4598377"/>
            <a:ext cx="3692037" cy="1243623"/>
          </a:xfrm>
        </p:spPr>
        <p:txBody>
          <a:bodyPr/>
          <a:lstStyle>
            <a:lvl1pPr algn="ctr">
              <a:defRPr/>
            </a:lvl1pPr>
          </a:lstStyle>
          <a:p>
            <a:pPr lvl="0"/>
            <a:r>
              <a:rPr lang="fr-FR"/>
              <a:t>Cliquez pour modifier les styles du texte du masque</a:t>
            </a:r>
          </a:p>
        </p:txBody>
      </p:sp>
      <p:sp>
        <p:nvSpPr>
          <p:cNvPr id="10" name="Espace réservé du texte 6">
            <a:extLst>
              <a:ext uri="{FF2B5EF4-FFF2-40B4-BE49-F238E27FC236}">
                <a16:creationId xmlns:a16="http://schemas.microsoft.com/office/drawing/2014/main" id="{26FC5C49-184D-0FE3-D477-33E827ED240D}"/>
              </a:ext>
            </a:extLst>
          </p:cNvPr>
          <p:cNvSpPr>
            <a:spLocks noGrp="1"/>
          </p:cNvSpPr>
          <p:nvPr>
            <p:ph type="body" sz="quarter" idx="14"/>
          </p:nvPr>
        </p:nvSpPr>
        <p:spPr>
          <a:xfrm>
            <a:off x="8212015" y="4598377"/>
            <a:ext cx="3692037" cy="1243623"/>
          </a:xfrm>
        </p:spPr>
        <p:txBody>
          <a:bodyPr/>
          <a:lstStyle>
            <a:lvl1pPr algn="ctr">
              <a:defRPr/>
            </a:lvl1pPr>
          </a:lstStyle>
          <a:p>
            <a:pPr lvl="0"/>
            <a:r>
              <a:rPr lang="fr-FR"/>
              <a:t>Cliquez pour modifier les styles du texte du masque</a:t>
            </a:r>
          </a:p>
        </p:txBody>
      </p:sp>
    </p:spTree>
    <p:extLst>
      <p:ext uri="{BB962C8B-B14F-4D97-AF65-F5344CB8AC3E}">
        <p14:creationId xmlns:p14="http://schemas.microsoft.com/office/powerpoint/2010/main" val="928080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aphiques">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7" name="Espace réservé du graphique 6">
            <a:extLst>
              <a:ext uri="{FF2B5EF4-FFF2-40B4-BE49-F238E27FC236}">
                <a16:creationId xmlns:a16="http://schemas.microsoft.com/office/drawing/2014/main" id="{0952ADC7-2B26-6D46-4112-7C02C800697B}"/>
              </a:ext>
            </a:extLst>
          </p:cNvPr>
          <p:cNvSpPr>
            <a:spLocks noGrp="1"/>
          </p:cNvSpPr>
          <p:nvPr>
            <p:ph type="chart" sz="quarter" idx="12"/>
          </p:nvPr>
        </p:nvSpPr>
        <p:spPr>
          <a:xfrm>
            <a:off x="750382" y="1376363"/>
            <a:ext cx="10691235" cy="4465637"/>
          </a:xfrm>
        </p:spPr>
        <p:txBody>
          <a:bodyPr anchor="ctr"/>
          <a:lstStyle>
            <a:lvl1pPr algn="ctr">
              <a:defRPr>
                <a:solidFill>
                  <a:schemeClr val="bg1">
                    <a:lumMod val="50000"/>
                  </a:schemeClr>
                </a:solidFill>
              </a:defRPr>
            </a:lvl1pPr>
          </a:lstStyle>
          <a:p>
            <a:r>
              <a:rPr lang="fr-FR"/>
              <a:t>Cliquez sur l'icône pour ajouter un graphique</a:t>
            </a:r>
            <a:endParaRPr lang="fr-FR" dirty="0"/>
          </a:p>
        </p:txBody>
      </p:sp>
    </p:spTree>
    <p:extLst>
      <p:ext uri="{BB962C8B-B14F-4D97-AF65-F5344CB8AC3E}">
        <p14:creationId xmlns:p14="http://schemas.microsoft.com/office/powerpoint/2010/main" val="76421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au">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8" name="Espace réservé du tableau 5">
            <a:extLst>
              <a:ext uri="{FF2B5EF4-FFF2-40B4-BE49-F238E27FC236}">
                <a16:creationId xmlns:a16="http://schemas.microsoft.com/office/drawing/2014/main" id="{AB914D5F-A063-789C-B4B0-88D93B39F12F}"/>
              </a:ext>
            </a:extLst>
          </p:cNvPr>
          <p:cNvSpPr>
            <a:spLocks noGrp="1"/>
          </p:cNvSpPr>
          <p:nvPr>
            <p:ph type="tbl" sz="quarter" idx="13"/>
          </p:nvPr>
        </p:nvSpPr>
        <p:spPr>
          <a:xfrm>
            <a:off x="750888" y="1376363"/>
            <a:ext cx="10690225" cy="4465637"/>
          </a:xfrm>
        </p:spPr>
        <p:txBody>
          <a:bodyPr anchor="ctr"/>
          <a:lstStyle>
            <a:lvl1pPr algn="ctr">
              <a:defRPr>
                <a:solidFill>
                  <a:schemeClr val="bg1">
                    <a:lumMod val="50000"/>
                  </a:schemeClr>
                </a:solidFill>
              </a:defRPr>
            </a:lvl1pPr>
          </a:lstStyle>
          <a:p>
            <a:r>
              <a:rPr lang="fr-FR"/>
              <a:t>Cliquez sur l'icône pour ajouter un tableau</a:t>
            </a:r>
          </a:p>
        </p:txBody>
      </p:sp>
    </p:spTree>
    <p:extLst>
      <p:ext uri="{BB962C8B-B14F-4D97-AF65-F5344CB8AC3E}">
        <p14:creationId xmlns:p14="http://schemas.microsoft.com/office/powerpoint/2010/main" val="36685140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re et contenu 3">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FCCC2473-4A4B-B9E1-B78C-666559A605B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5400000">
            <a:off x="10219985" y="128929"/>
            <a:ext cx="2090058" cy="1853971"/>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012599"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6" name="Espace réservé pour une image  4">
            <a:extLst>
              <a:ext uri="{FF2B5EF4-FFF2-40B4-BE49-F238E27FC236}">
                <a16:creationId xmlns:a16="http://schemas.microsoft.com/office/drawing/2014/main" id="{EE0BB363-6214-1183-DD20-6D8DFBBFB235}"/>
              </a:ext>
            </a:extLst>
          </p:cNvPr>
          <p:cNvSpPr>
            <a:spLocks noGrp="1"/>
          </p:cNvSpPr>
          <p:nvPr>
            <p:ph type="pic" sz="quarter" idx="16" hasCustomPrompt="1"/>
          </p:nvPr>
        </p:nvSpPr>
        <p:spPr>
          <a:xfrm>
            <a:off x="3690486"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7" name="Espace réservé pour une image  4">
            <a:extLst>
              <a:ext uri="{FF2B5EF4-FFF2-40B4-BE49-F238E27FC236}">
                <a16:creationId xmlns:a16="http://schemas.microsoft.com/office/drawing/2014/main" id="{FB126137-739F-961C-C625-5221CC78DEE4}"/>
              </a:ext>
            </a:extLst>
          </p:cNvPr>
          <p:cNvSpPr>
            <a:spLocks noGrp="1"/>
          </p:cNvSpPr>
          <p:nvPr>
            <p:ph type="pic" sz="quarter" idx="17" hasCustomPrompt="1"/>
          </p:nvPr>
        </p:nvSpPr>
        <p:spPr>
          <a:xfrm>
            <a:off x="6368373"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8" name="Espace réservé pour une image  4">
            <a:extLst>
              <a:ext uri="{FF2B5EF4-FFF2-40B4-BE49-F238E27FC236}">
                <a16:creationId xmlns:a16="http://schemas.microsoft.com/office/drawing/2014/main" id="{4016B80F-F35A-43F1-9FFA-CE866D0EB367}"/>
              </a:ext>
            </a:extLst>
          </p:cNvPr>
          <p:cNvSpPr>
            <a:spLocks noGrp="1"/>
          </p:cNvSpPr>
          <p:nvPr>
            <p:ph type="pic" sz="quarter" idx="18" hasCustomPrompt="1"/>
          </p:nvPr>
        </p:nvSpPr>
        <p:spPr>
          <a:xfrm>
            <a:off x="9046260"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11" name="Espace réservé du texte 10">
            <a:extLst>
              <a:ext uri="{FF2B5EF4-FFF2-40B4-BE49-F238E27FC236}">
                <a16:creationId xmlns:a16="http://schemas.microsoft.com/office/drawing/2014/main" id="{B37C910B-F47D-09C7-636F-F78CCACE5917}"/>
              </a:ext>
            </a:extLst>
          </p:cNvPr>
          <p:cNvSpPr>
            <a:spLocks noGrp="1"/>
          </p:cNvSpPr>
          <p:nvPr>
            <p:ph type="body" sz="quarter" idx="19"/>
          </p:nvPr>
        </p:nvSpPr>
        <p:spPr>
          <a:xfrm>
            <a:off x="1012825" y="4757056"/>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2" name="Espace réservé du texte 10">
            <a:extLst>
              <a:ext uri="{FF2B5EF4-FFF2-40B4-BE49-F238E27FC236}">
                <a16:creationId xmlns:a16="http://schemas.microsoft.com/office/drawing/2014/main" id="{C5F66780-5F66-40C6-F0CD-DBD9CB19B568}"/>
              </a:ext>
            </a:extLst>
          </p:cNvPr>
          <p:cNvSpPr>
            <a:spLocks noGrp="1"/>
          </p:cNvSpPr>
          <p:nvPr>
            <p:ph type="body" sz="quarter" idx="20"/>
          </p:nvPr>
        </p:nvSpPr>
        <p:spPr>
          <a:xfrm>
            <a:off x="3690485"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3" name="Espace réservé du texte 10">
            <a:extLst>
              <a:ext uri="{FF2B5EF4-FFF2-40B4-BE49-F238E27FC236}">
                <a16:creationId xmlns:a16="http://schemas.microsoft.com/office/drawing/2014/main" id="{F68F82DE-2693-AD98-B95F-D0F0742EE389}"/>
              </a:ext>
            </a:extLst>
          </p:cNvPr>
          <p:cNvSpPr>
            <a:spLocks noGrp="1"/>
          </p:cNvSpPr>
          <p:nvPr>
            <p:ph type="body" sz="quarter" idx="21"/>
          </p:nvPr>
        </p:nvSpPr>
        <p:spPr>
          <a:xfrm>
            <a:off x="6346599"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4" name="Espace réservé du texte 10">
            <a:extLst>
              <a:ext uri="{FF2B5EF4-FFF2-40B4-BE49-F238E27FC236}">
                <a16:creationId xmlns:a16="http://schemas.microsoft.com/office/drawing/2014/main" id="{F8606E93-09A0-BB0F-FCE3-69F1A1CE46BB}"/>
              </a:ext>
            </a:extLst>
          </p:cNvPr>
          <p:cNvSpPr>
            <a:spLocks noGrp="1"/>
          </p:cNvSpPr>
          <p:nvPr>
            <p:ph type="body" sz="quarter" idx="22"/>
          </p:nvPr>
        </p:nvSpPr>
        <p:spPr>
          <a:xfrm>
            <a:off x="9046256"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Tree>
    <p:extLst>
      <p:ext uri="{BB962C8B-B14F-4D97-AF65-F5344CB8AC3E}">
        <p14:creationId xmlns:p14="http://schemas.microsoft.com/office/powerpoint/2010/main" val="32990873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re et contenu 4">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08F31489-C00C-9C7E-4DA8-0D22ED63390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9416" t="27622" r="5570" b="22378"/>
          <a:stretch/>
        </p:blipFill>
        <p:spPr>
          <a:xfrm rot="10800000">
            <a:off x="7938356" y="0"/>
            <a:ext cx="3953607" cy="3429000"/>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4853354" y="1233804"/>
            <a:ext cx="7038609" cy="529544"/>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4853354" y="1752461"/>
            <a:ext cx="7038609"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4853354" y="2145935"/>
            <a:ext cx="7038609" cy="4254500"/>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18664698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e + visuel horizontale">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8CBAF926-0A1D-A047-D854-D5A5FD4F683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5400000">
            <a:off x="10360230" y="109649"/>
            <a:ext cx="1941417" cy="1722120"/>
          </a:xfrm>
          <a:prstGeom prst="rect">
            <a:avLst/>
          </a:prstGeom>
        </p:spPr>
      </p:pic>
      <p:sp>
        <p:nvSpPr>
          <p:cNvPr id="3" name="Espace réservé pour une image  2">
            <a:extLst>
              <a:ext uri="{FF2B5EF4-FFF2-40B4-BE49-F238E27FC236}">
                <a16:creationId xmlns:a16="http://schemas.microsoft.com/office/drawing/2014/main" id="{E1084653-6E0F-BE84-9B9A-98A48352CCD2}"/>
              </a:ext>
            </a:extLst>
          </p:cNvPr>
          <p:cNvSpPr>
            <a:spLocks noGrp="1"/>
          </p:cNvSpPr>
          <p:nvPr>
            <p:ph type="pic" sz="quarter" idx="10" hasCustomPrompt="1"/>
          </p:nvPr>
        </p:nvSpPr>
        <p:spPr>
          <a:xfrm>
            <a:off x="300039" y="476249"/>
            <a:ext cx="11591264" cy="3799772"/>
          </a:xfrm>
          <a:pattFill prst="wdDnDiag">
            <a:fgClr>
              <a:schemeClr val="bg1">
                <a:lumMod val="95000"/>
              </a:schemeClr>
            </a:fgClr>
            <a:bgClr>
              <a:schemeClr val="bg1"/>
            </a:bgClr>
          </a:pattFill>
        </p:spPr>
        <p:txBody>
          <a:bodyPr anchor="ctr"/>
          <a:lstStyle>
            <a:lvl1pPr algn="ctr">
              <a:defRPr>
                <a:solidFill>
                  <a:schemeClr val="bg1">
                    <a:lumMod val="50000"/>
                  </a:schemeClr>
                </a:solidFill>
              </a:defRPr>
            </a:lvl1pPr>
          </a:lstStyle>
          <a:p>
            <a:r>
              <a:rPr lang="fr-FR" dirty="0"/>
              <a:t>Visuel à insérer ici !</a:t>
            </a:r>
          </a:p>
        </p:txBody>
      </p:sp>
      <p:sp>
        <p:nvSpPr>
          <p:cNvPr id="6" name="Espace réservé du texte 5">
            <a:extLst>
              <a:ext uri="{FF2B5EF4-FFF2-40B4-BE49-F238E27FC236}">
                <a16:creationId xmlns:a16="http://schemas.microsoft.com/office/drawing/2014/main" id="{3724F389-276E-D8C5-0909-D1D88EA6EF08}"/>
              </a:ext>
            </a:extLst>
          </p:cNvPr>
          <p:cNvSpPr>
            <a:spLocks noGrp="1"/>
          </p:cNvSpPr>
          <p:nvPr>
            <p:ph type="body" sz="quarter" idx="14"/>
          </p:nvPr>
        </p:nvSpPr>
        <p:spPr>
          <a:xfrm>
            <a:off x="4270248" y="4522762"/>
            <a:ext cx="7621715" cy="1648421"/>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7" name="Titre 1">
            <a:extLst>
              <a:ext uri="{FF2B5EF4-FFF2-40B4-BE49-F238E27FC236}">
                <a16:creationId xmlns:a16="http://schemas.microsoft.com/office/drawing/2014/main" id="{E227B422-4B47-9BCE-E498-D6A9B3FFDF5C}"/>
              </a:ext>
            </a:extLst>
          </p:cNvPr>
          <p:cNvSpPr>
            <a:spLocks noGrp="1"/>
          </p:cNvSpPr>
          <p:nvPr>
            <p:ph type="title"/>
          </p:nvPr>
        </p:nvSpPr>
        <p:spPr>
          <a:xfrm>
            <a:off x="300038" y="452276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8" name="Espace réservé du texte 3">
            <a:extLst>
              <a:ext uri="{FF2B5EF4-FFF2-40B4-BE49-F238E27FC236}">
                <a16:creationId xmlns:a16="http://schemas.microsoft.com/office/drawing/2014/main" id="{011DCF7F-388F-91C7-8F04-B4DE58FCF7D0}"/>
              </a:ext>
            </a:extLst>
          </p:cNvPr>
          <p:cNvSpPr>
            <a:spLocks noGrp="1"/>
          </p:cNvSpPr>
          <p:nvPr>
            <p:ph type="body" sz="quarter" idx="11" hasCustomPrompt="1"/>
          </p:nvPr>
        </p:nvSpPr>
        <p:spPr>
          <a:xfrm>
            <a:off x="300038" y="5501501"/>
            <a:ext cx="3480654" cy="257628"/>
          </a:xfrm>
        </p:spPr>
        <p:txBody>
          <a:bodyPr/>
          <a:lstStyle>
            <a:lvl1pPr algn="l">
              <a:defRPr sz="1600" cap="all" spc="100" baseline="0">
                <a:solidFill>
                  <a:srgbClr val="D9117E"/>
                </a:solidFill>
              </a:defRPr>
            </a:lvl1pPr>
          </a:lstStyle>
          <a:p>
            <a:pPr lvl="0"/>
            <a:r>
              <a:rPr lang="fr-FR" dirty="0"/>
              <a:t>Sous-titre</a:t>
            </a:r>
          </a:p>
        </p:txBody>
      </p:sp>
      <p:sp>
        <p:nvSpPr>
          <p:cNvPr id="10" name="Rectangle 9">
            <a:extLst>
              <a:ext uri="{FF2B5EF4-FFF2-40B4-BE49-F238E27FC236}">
                <a16:creationId xmlns:a16="http://schemas.microsoft.com/office/drawing/2014/main" id="{AC4425AD-6CEF-9CFB-91FF-75DC7DCD0BCA}"/>
              </a:ext>
            </a:extLst>
          </p:cNvPr>
          <p:cNvSpPr/>
          <p:nvPr userDrawn="1"/>
        </p:nvSpPr>
        <p:spPr>
          <a:xfrm>
            <a:off x="296864" y="4278815"/>
            <a:ext cx="11591264" cy="45719"/>
          </a:xfrm>
          <a:prstGeom prst="rect">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7708998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300038" y="511261"/>
            <a:ext cx="11591924" cy="75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Titre</a:t>
            </a:r>
          </a:p>
        </p:txBody>
      </p:sp>
      <p:sp>
        <p:nvSpPr>
          <p:cNvPr id="1027" name="Espace réservé du texte 2"/>
          <p:cNvSpPr>
            <a:spLocks noGrp="1"/>
          </p:cNvSpPr>
          <p:nvPr>
            <p:ph type="body" idx="1"/>
          </p:nvPr>
        </p:nvSpPr>
        <p:spPr bwMode="auto">
          <a:xfrm>
            <a:off x="300037" y="1415143"/>
            <a:ext cx="11591925" cy="4417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Texte du masque (pour passer aux autres styles de texte de la présentation (</a:t>
            </a:r>
            <a:r>
              <a:rPr lang="fr-FR" altLang="fr-FR" dirty="0" err="1"/>
              <a:t>pomme+Y</a:t>
            </a:r>
            <a:r>
              <a:rPr lang="fr-FR" altLang="fr-FR" dirty="0"/>
              <a:t>)</a:t>
            </a:r>
          </a:p>
          <a:p>
            <a:pPr lvl="1"/>
            <a:r>
              <a:rPr lang="fr-FR" altLang="fr-FR" dirty="0"/>
              <a:t>Deuxième niveau</a:t>
            </a:r>
          </a:p>
          <a:p>
            <a:pPr lvl="2"/>
            <a:r>
              <a:rPr lang="fr-FR" altLang="fr-FR" dirty="0"/>
              <a:t>Troisième niveau</a:t>
            </a:r>
          </a:p>
          <a:p>
            <a:pPr lvl="3"/>
            <a:r>
              <a:rPr lang="fr-FR" altLang="fr-FR" dirty="0"/>
              <a:t>Quatrième niveau</a:t>
            </a:r>
          </a:p>
          <a:p>
            <a:pPr lvl="4"/>
            <a:r>
              <a:rPr lang="fr-FR" altLang="fr-FR" dirty="0"/>
              <a:t>Cinquième niveau</a:t>
            </a:r>
          </a:p>
        </p:txBody>
      </p:sp>
      <p:pic>
        <p:nvPicPr>
          <p:cNvPr id="3" name="Image 2">
            <a:extLst>
              <a:ext uri="{FF2B5EF4-FFF2-40B4-BE49-F238E27FC236}">
                <a16:creationId xmlns:a16="http://schemas.microsoft.com/office/drawing/2014/main" id="{BFB6DDD0-19CC-4715-CC85-F6EB015D3944}"/>
              </a:ext>
            </a:extLst>
          </p:cNvPr>
          <p:cNvPicPr>
            <a:picLocks noChangeAspect="1"/>
          </p:cNvPicPr>
          <p:nvPr userDrawn="1"/>
        </p:nvPicPr>
        <p:blipFill>
          <a:blip r:embed="rId20"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832794004"/>
      </p:ext>
    </p:extLst>
  </p:cSld>
  <p:clrMap bg1="lt1" tx1="dk1" bg2="lt2" tx2="dk2" accent1="accent1" accent2="accent2" accent3="accent3" accent4="accent4" accent5="accent5" accent6="accent6" hlink="hlink" folHlink="folHlink"/>
  <p:sldLayoutIdLst>
    <p:sldLayoutId id="2147483687" r:id="rId1"/>
    <p:sldLayoutId id="2147483662" r:id="rId2"/>
    <p:sldLayoutId id="2147483663" r:id="rId3"/>
    <p:sldLayoutId id="2147483661" r:id="rId4"/>
    <p:sldLayoutId id="2147483705" r:id="rId5"/>
    <p:sldLayoutId id="2147483706" r:id="rId6"/>
    <p:sldLayoutId id="2147483688" r:id="rId7"/>
    <p:sldLayoutId id="2147483689" r:id="rId8"/>
    <p:sldLayoutId id="2147483697" r:id="rId9"/>
    <p:sldLayoutId id="2147483690" r:id="rId10"/>
    <p:sldLayoutId id="2147483701" r:id="rId11"/>
    <p:sldLayoutId id="2147483702" r:id="rId12"/>
    <p:sldLayoutId id="2147483684" r:id="rId13"/>
    <p:sldLayoutId id="2147483710" r:id="rId14"/>
    <p:sldLayoutId id="2147483677" r:id="rId15"/>
    <p:sldLayoutId id="2147483676" r:id="rId16"/>
    <p:sldLayoutId id="2147483703" r:id="rId17"/>
    <p:sldLayoutId id="2147483711" r:id="rId18"/>
  </p:sldLayoutIdLst>
  <p:txStyles>
    <p:title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01" userDrawn="1">
          <p15:clr>
            <a:srgbClr val="F26B43"/>
          </p15:clr>
        </p15:guide>
        <p15:guide id="2" pos="189" userDrawn="1">
          <p15:clr>
            <a:srgbClr val="F26B43"/>
          </p15:clr>
        </p15:guide>
        <p15:guide id="3" pos="7491" userDrawn="1">
          <p15:clr>
            <a:srgbClr val="F26B43"/>
          </p15:clr>
        </p15:guide>
        <p15:guide id="4" orient="horz" pos="300" userDrawn="1">
          <p15:clr>
            <a:srgbClr val="F26B43"/>
          </p15:clr>
        </p15:guide>
        <p15:guide id="5" orient="horz" pos="36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eg"/><Relationship Id="rId1" Type="http://schemas.openxmlformats.org/officeDocument/2006/relationships/slideLayout" Target="../slideLayouts/slideLayout5.xml"/><Relationship Id="rId5" Type="http://schemas.openxmlformats.org/officeDocument/2006/relationships/image" Target="../media/image49.png"/><Relationship Id="rId4" Type="http://schemas.openxmlformats.org/officeDocument/2006/relationships/image" Target="../media/image48.png"/></Relationships>
</file>

<file path=ppt/slides/_rels/slide1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5.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jpeg"/></Relationships>
</file>

<file path=ppt/slides/_rels/slide13.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57.jpeg"/><Relationship Id="rId1" Type="http://schemas.openxmlformats.org/officeDocument/2006/relationships/slideLayout" Target="../slideLayouts/slideLayout5.x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25.jpeg"/></Relationships>
</file>

<file path=ppt/slides/_rels/slide15.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8" Type="http://schemas.openxmlformats.org/officeDocument/2006/relationships/image" Target="../media/image67.jpeg"/><Relationship Id="rId3" Type="http://schemas.openxmlformats.org/officeDocument/2006/relationships/image" Target="../media/image62.jpeg"/><Relationship Id="rId7" Type="http://schemas.openxmlformats.org/officeDocument/2006/relationships/image" Target="../media/image66.jpeg"/><Relationship Id="rId2" Type="http://schemas.openxmlformats.org/officeDocument/2006/relationships/image" Target="../media/image61.png"/><Relationship Id="rId1" Type="http://schemas.openxmlformats.org/officeDocument/2006/relationships/slideLayout" Target="../slideLayouts/slideLayout5.xml"/><Relationship Id="rId6" Type="http://schemas.openxmlformats.org/officeDocument/2006/relationships/image" Target="../media/image65.png"/><Relationship Id="rId5" Type="http://schemas.openxmlformats.org/officeDocument/2006/relationships/image" Target="../media/image64.jpeg"/><Relationship Id="rId10" Type="http://schemas.openxmlformats.org/officeDocument/2006/relationships/image" Target="../media/image69.jpeg"/><Relationship Id="rId4" Type="http://schemas.openxmlformats.org/officeDocument/2006/relationships/image" Target="../media/image63.jpeg"/><Relationship Id="rId9" Type="http://schemas.openxmlformats.org/officeDocument/2006/relationships/image" Target="../media/image68.jpeg"/></Relationships>
</file>

<file path=ppt/slides/_rels/slide17.xml.rels><?xml version="1.0" encoding="UTF-8" standalone="yes"?>
<Relationships xmlns="http://schemas.openxmlformats.org/package/2006/relationships"><Relationship Id="rId8" Type="http://schemas.openxmlformats.org/officeDocument/2006/relationships/image" Target="../media/image76.jpeg"/><Relationship Id="rId3" Type="http://schemas.openxmlformats.org/officeDocument/2006/relationships/image" Target="../media/image71.jpeg"/><Relationship Id="rId7" Type="http://schemas.openxmlformats.org/officeDocument/2006/relationships/image" Target="../media/image75.jpeg"/><Relationship Id="rId2" Type="http://schemas.openxmlformats.org/officeDocument/2006/relationships/image" Target="../media/image70.jpeg"/><Relationship Id="rId1" Type="http://schemas.openxmlformats.org/officeDocument/2006/relationships/slideLayout" Target="../slideLayouts/slideLayout5.xml"/><Relationship Id="rId6" Type="http://schemas.openxmlformats.org/officeDocument/2006/relationships/image" Target="../media/image74.jpeg"/><Relationship Id="rId5" Type="http://schemas.openxmlformats.org/officeDocument/2006/relationships/image" Target="../media/image73.jpeg"/><Relationship Id="rId4" Type="http://schemas.openxmlformats.org/officeDocument/2006/relationships/image" Target="../media/image72.jpeg"/><Relationship Id="rId9" Type="http://schemas.openxmlformats.org/officeDocument/2006/relationships/image" Target="../media/image77.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8" Type="http://schemas.openxmlformats.org/officeDocument/2006/relationships/image" Target="../media/image80.png"/><Relationship Id="rId3" Type="http://schemas.microsoft.com/office/2007/relationships/media" Target="../media/media2.mp4"/><Relationship Id="rId7" Type="http://schemas.openxmlformats.org/officeDocument/2006/relationships/image" Target="../media/image79.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78.png"/><Relationship Id="rId5" Type="http://schemas.openxmlformats.org/officeDocument/2006/relationships/slideLayout" Target="../slideLayouts/slideLayout6.xml"/><Relationship Id="rId4" Type="http://schemas.openxmlformats.org/officeDocument/2006/relationships/video" Target="../media/media2.mp4"/></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jpeg"/><Relationship Id="rId7" Type="http://schemas.openxmlformats.org/officeDocument/2006/relationships/image" Target="../media/image13.jpeg"/><Relationship Id="rId12" Type="http://schemas.openxmlformats.org/officeDocument/2006/relationships/image" Target="../media/image18.jpeg"/><Relationship Id="rId2" Type="http://schemas.openxmlformats.org/officeDocument/2006/relationships/image" Target="../media/image8.jpeg"/><Relationship Id="rId1" Type="http://schemas.openxmlformats.org/officeDocument/2006/relationships/slideLayout" Target="../slideLayouts/slideLayout5.xml"/><Relationship Id="rId6" Type="http://schemas.openxmlformats.org/officeDocument/2006/relationships/image" Target="../media/image12.jpeg"/><Relationship Id="rId11" Type="http://schemas.openxmlformats.org/officeDocument/2006/relationships/image" Target="../media/image17.jpeg"/><Relationship Id="rId5" Type="http://schemas.openxmlformats.org/officeDocument/2006/relationships/image" Target="../media/image11.jpeg"/><Relationship Id="rId10" Type="http://schemas.openxmlformats.org/officeDocument/2006/relationships/image" Target="../media/image16.jpeg"/><Relationship Id="rId4" Type="http://schemas.openxmlformats.org/officeDocument/2006/relationships/image" Target="../media/image10.jpeg"/><Relationship Id="rId9" Type="http://schemas.openxmlformats.org/officeDocument/2006/relationships/image" Target="../media/image15.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5.xml"/><Relationship Id="rId6" Type="http://schemas.openxmlformats.org/officeDocument/2006/relationships/image" Target="../media/image23.png"/><Relationship Id="rId5" Type="http://schemas.openxmlformats.org/officeDocument/2006/relationships/image" Target="../media/image22.jpeg"/><Relationship Id="rId4" Type="http://schemas.openxmlformats.org/officeDocument/2006/relationships/image" Target="../media/image21.jpeg"/></Relationships>
</file>

<file path=ppt/slides/_rels/slide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5.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7.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image" Target="../media/image30.jpeg"/><Relationship Id="rId7" Type="http://schemas.openxmlformats.org/officeDocument/2006/relationships/image" Target="../media/image34.png"/><Relationship Id="rId2" Type="http://schemas.openxmlformats.org/officeDocument/2006/relationships/image" Target="../media/image29.png"/><Relationship Id="rId1" Type="http://schemas.openxmlformats.org/officeDocument/2006/relationships/slideLayout" Target="../slideLayouts/slideLayout5.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39.png"/><Relationship Id="rId7" Type="http://schemas.openxmlformats.org/officeDocument/2006/relationships/image" Target="../media/image43.jpeg"/><Relationship Id="rId2" Type="http://schemas.openxmlformats.org/officeDocument/2006/relationships/image" Target="../media/image38.jpeg"/><Relationship Id="rId1" Type="http://schemas.openxmlformats.org/officeDocument/2006/relationships/slideLayout" Target="../slideLayouts/slideLayout5.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6CC209EF-D47A-4945-A8A9-62DE6BCF3171}"/>
              </a:ext>
            </a:extLst>
          </p:cNvPr>
          <p:cNvSpPr>
            <a:spLocks noGrp="1"/>
          </p:cNvSpPr>
          <p:nvPr>
            <p:ph type="ctrTitle"/>
          </p:nvPr>
        </p:nvSpPr>
        <p:spPr/>
        <p:txBody>
          <a:bodyPr/>
          <a:lstStyle/>
          <a:p>
            <a:r>
              <a:rPr lang="fr-FR" b="1" dirty="0"/>
              <a:t>PAC 2025</a:t>
            </a:r>
          </a:p>
        </p:txBody>
      </p:sp>
      <p:sp>
        <p:nvSpPr>
          <p:cNvPr id="2" name="Sous-titre 1">
            <a:extLst>
              <a:ext uri="{FF2B5EF4-FFF2-40B4-BE49-F238E27FC236}">
                <a16:creationId xmlns:a16="http://schemas.microsoft.com/office/drawing/2014/main" id="{2CC140E4-E958-DD79-D4EF-C6547326B1A9}"/>
              </a:ext>
            </a:extLst>
          </p:cNvPr>
          <p:cNvSpPr>
            <a:spLocks noGrp="1"/>
          </p:cNvSpPr>
          <p:nvPr>
            <p:ph type="subTitle" idx="1"/>
          </p:nvPr>
        </p:nvSpPr>
        <p:spPr/>
        <p:txBody>
          <a:bodyPr/>
          <a:lstStyle/>
          <a:p>
            <a:r>
              <a:rPr lang="fr-FR" dirty="0"/>
              <a:t>Darty concepteur cuisine</a:t>
            </a:r>
          </a:p>
        </p:txBody>
      </p:sp>
    </p:spTree>
    <p:extLst>
      <p:ext uri="{BB962C8B-B14F-4D97-AF65-F5344CB8AC3E}">
        <p14:creationId xmlns:p14="http://schemas.microsoft.com/office/powerpoint/2010/main" val="14723273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5A7B921-89C1-4E4F-931B-FC48E8B47F5D}"/>
              </a:ext>
            </a:extLst>
          </p:cNvPr>
          <p:cNvSpPr>
            <a:spLocks noGrp="1"/>
          </p:cNvSpPr>
          <p:nvPr>
            <p:ph type="title"/>
          </p:nvPr>
        </p:nvSpPr>
        <p:spPr/>
        <p:txBody>
          <a:bodyPr/>
          <a:lstStyle/>
          <a:p>
            <a:pPr algn="l"/>
            <a:r>
              <a:rPr lang="fr-FR" dirty="0"/>
              <a:t>Offre prime achat</a:t>
            </a:r>
          </a:p>
        </p:txBody>
      </p:sp>
      <p:pic>
        <p:nvPicPr>
          <p:cNvPr id="6146" name="Picture 2" descr="IXINA Cheraga (@ixinacheraga) • Instagram photos and videos">
            <a:extLst>
              <a:ext uri="{FF2B5EF4-FFF2-40B4-BE49-F238E27FC236}">
                <a16:creationId xmlns:a16="http://schemas.microsoft.com/office/drawing/2014/main" id="{47416AFD-EA6B-1EA4-6444-8AD0ABE23F5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38173" y="1597976"/>
            <a:ext cx="3359620" cy="33746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42391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5A7B921-89C1-4E4F-931B-FC48E8B47F5D}"/>
              </a:ext>
            </a:extLst>
          </p:cNvPr>
          <p:cNvSpPr>
            <a:spLocks noGrp="1"/>
          </p:cNvSpPr>
          <p:nvPr>
            <p:ph type="title"/>
          </p:nvPr>
        </p:nvSpPr>
        <p:spPr/>
        <p:txBody>
          <a:bodyPr/>
          <a:lstStyle/>
          <a:p>
            <a:pPr algn="l"/>
            <a:r>
              <a:rPr lang="fr-FR" dirty="0"/>
              <a:t>Offres cumulées</a:t>
            </a:r>
          </a:p>
        </p:txBody>
      </p:sp>
      <p:sp>
        <p:nvSpPr>
          <p:cNvPr id="14" name="ZoneTexte 13">
            <a:extLst>
              <a:ext uri="{FF2B5EF4-FFF2-40B4-BE49-F238E27FC236}">
                <a16:creationId xmlns:a16="http://schemas.microsoft.com/office/drawing/2014/main" id="{3F7B2C72-0768-5965-8CE4-B245AEF0908B}"/>
              </a:ext>
            </a:extLst>
          </p:cNvPr>
          <p:cNvSpPr txBox="1"/>
          <p:nvPr/>
        </p:nvSpPr>
        <p:spPr>
          <a:xfrm>
            <a:off x="4746171" y="2201356"/>
            <a:ext cx="4014651" cy="1477328"/>
          </a:xfrm>
          <a:prstGeom prst="rect">
            <a:avLst/>
          </a:prstGeom>
          <a:noFill/>
        </p:spPr>
        <p:txBody>
          <a:bodyPr wrap="square" rtlCol="0">
            <a:spAutoFit/>
          </a:bodyPr>
          <a:lstStyle/>
          <a:p>
            <a:r>
              <a:rPr lang="fr-FR" b="1" dirty="0">
                <a:latin typeface="Tahoma" panose="020B0604030504040204" pitchFamily="34" charset="0"/>
                <a:ea typeface="Tahoma" panose="020B0604030504040204" pitchFamily="34" charset="0"/>
                <a:cs typeface="Tahoma" panose="020B0604030504040204" pitchFamily="34" charset="0"/>
              </a:rPr>
              <a:t>‘tout en un’</a:t>
            </a:r>
            <a:br>
              <a:rPr lang="fr-FR"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Prix nets affichés de la cuisine + remise transverse + Pose offerte + offre de financement</a:t>
            </a:r>
          </a:p>
          <a:p>
            <a:r>
              <a:rPr lang="fr-FR" dirty="0">
                <a:latin typeface="Tahoma" panose="020B0604030504040204" pitchFamily="34" charset="0"/>
                <a:ea typeface="Tahoma" panose="020B0604030504040204" pitchFamily="34" charset="0"/>
                <a:cs typeface="Tahoma" panose="020B0604030504040204" pitchFamily="34" charset="0"/>
              </a:rPr>
              <a:t>=Complexité de lisibilité</a:t>
            </a:r>
          </a:p>
        </p:txBody>
      </p:sp>
      <p:sp>
        <p:nvSpPr>
          <p:cNvPr id="16" name="Triangle isocèle 15">
            <a:extLst>
              <a:ext uri="{FF2B5EF4-FFF2-40B4-BE49-F238E27FC236}">
                <a16:creationId xmlns:a16="http://schemas.microsoft.com/office/drawing/2014/main" id="{58CB37A9-05D7-9522-EA40-06DC4F611966}"/>
              </a:ext>
            </a:extLst>
          </p:cNvPr>
          <p:cNvSpPr/>
          <p:nvPr/>
        </p:nvSpPr>
        <p:spPr>
          <a:xfrm rot="5400000">
            <a:off x="3396615" y="2707984"/>
            <a:ext cx="2120537" cy="357051"/>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9218" name="Picture 2" descr="But Cuisines : cuisine équipée, moderne, kitchenette, meubles de cuisine  sur mesure, en Kit chez votre Cuisiniste BUT">
            <a:extLst>
              <a:ext uri="{FF2B5EF4-FFF2-40B4-BE49-F238E27FC236}">
                <a16:creationId xmlns:a16="http://schemas.microsoft.com/office/drawing/2014/main" id="{E19034E0-035B-59E0-515B-7E294D7D27C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5257" y="472132"/>
            <a:ext cx="3788228" cy="1617889"/>
          </a:xfrm>
          <a:prstGeom prst="rect">
            <a:avLst/>
          </a:prstGeom>
          <a:noFill/>
          <a:extLst>
            <a:ext uri="{909E8E84-426E-40DD-AFC4-6F175D3DCCD1}">
              <a14:hiddenFill xmlns:a14="http://schemas.microsoft.com/office/drawing/2010/main">
                <a:solidFill>
                  <a:srgbClr val="FFFFFF"/>
                </a:solidFill>
              </a14:hiddenFill>
            </a:ext>
          </a:extLst>
        </p:spPr>
      </p:pic>
      <p:sp>
        <p:nvSpPr>
          <p:cNvPr id="3" name="AutoShape 4" descr="Catalogue BUT | Les dernières offres et promotions">
            <a:extLst>
              <a:ext uri="{FF2B5EF4-FFF2-40B4-BE49-F238E27FC236}">
                <a16:creationId xmlns:a16="http://schemas.microsoft.com/office/drawing/2014/main" id="{FFAF6819-8867-6BF5-EA37-C01F2ABFDEC0}"/>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4" name="Image 3">
            <a:extLst>
              <a:ext uri="{FF2B5EF4-FFF2-40B4-BE49-F238E27FC236}">
                <a16:creationId xmlns:a16="http://schemas.microsoft.com/office/drawing/2014/main" id="{F667DF28-6FC8-13A0-F4F2-FE567B51CD31}"/>
              </a:ext>
            </a:extLst>
          </p:cNvPr>
          <p:cNvPicPr>
            <a:picLocks noChangeAspect="1"/>
          </p:cNvPicPr>
          <p:nvPr/>
        </p:nvPicPr>
        <p:blipFill>
          <a:blip r:embed="rId3"/>
          <a:stretch>
            <a:fillRect/>
          </a:stretch>
        </p:blipFill>
        <p:spPr>
          <a:xfrm>
            <a:off x="867321" y="1281077"/>
            <a:ext cx="2856137" cy="2720130"/>
          </a:xfrm>
          <a:prstGeom prst="rect">
            <a:avLst/>
          </a:prstGeom>
        </p:spPr>
      </p:pic>
      <p:pic>
        <p:nvPicPr>
          <p:cNvPr id="9222" name="Picture 6" descr="Cuisines ELITE PARIS 11">
            <a:extLst>
              <a:ext uri="{FF2B5EF4-FFF2-40B4-BE49-F238E27FC236}">
                <a16:creationId xmlns:a16="http://schemas.microsoft.com/office/drawing/2014/main" id="{BB8D3289-CFB1-485F-0579-9569604CE8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33869" y="4266283"/>
            <a:ext cx="3430280" cy="2425337"/>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5">
            <a:extLst>
              <a:ext uri="{FF2B5EF4-FFF2-40B4-BE49-F238E27FC236}">
                <a16:creationId xmlns:a16="http://schemas.microsoft.com/office/drawing/2014/main" id="{7CD96B75-35B2-248A-17BE-B3B15205395A}"/>
              </a:ext>
            </a:extLst>
          </p:cNvPr>
          <p:cNvPicPr>
            <a:picLocks noChangeAspect="1"/>
          </p:cNvPicPr>
          <p:nvPr/>
        </p:nvPicPr>
        <p:blipFill>
          <a:blip r:embed="rId5"/>
          <a:stretch>
            <a:fillRect/>
          </a:stretch>
        </p:blipFill>
        <p:spPr>
          <a:xfrm>
            <a:off x="5943600" y="4266282"/>
            <a:ext cx="3428417" cy="2425337"/>
          </a:xfrm>
          <a:prstGeom prst="rect">
            <a:avLst/>
          </a:prstGeom>
        </p:spPr>
      </p:pic>
    </p:spTree>
    <p:extLst>
      <p:ext uri="{BB962C8B-B14F-4D97-AF65-F5344CB8AC3E}">
        <p14:creationId xmlns:p14="http://schemas.microsoft.com/office/powerpoint/2010/main" val="35928378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5A7B921-89C1-4E4F-931B-FC48E8B47F5D}"/>
              </a:ext>
            </a:extLst>
          </p:cNvPr>
          <p:cNvSpPr>
            <a:spLocks noGrp="1"/>
          </p:cNvSpPr>
          <p:nvPr>
            <p:ph type="title"/>
          </p:nvPr>
        </p:nvSpPr>
        <p:spPr/>
        <p:txBody>
          <a:bodyPr/>
          <a:lstStyle/>
          <a:p>
            <a:pPr algn="l"/>
            <a:r>
              <a:rPr lang="fr-FR" dirty="0"/>
              <a:t>Offres </a:t>
            </a:r>
            <a:r>
              <a:rPr lang="fr-FR" dirty="0" err="1"/>
              <a:t>paliées</a:t>
            </a:r>
            <a:endParaRPr lang="fr-FR" dirty="0"/>
          </a:p>
        </p:txBody>
      </p:sp>
      <p:pic>
        <p:nvPicPr>
          <p:cNvPr id="8194" name="Picture 2" descr="Mathieu Chartogne sur LinkedIn : 📢 Offre IKEA pour les Pros ! En tant que  membre IKEA pour les Pros…">
            <a:extLst>
              <a:ext uri="{FF2B5EF4-FFF2-40B4-BE49-F238E27FC236}">
                <a16:creationId xmlns:a16="http://schemas.microsoft.com/office/drawing/2014/main" id="{7606CD7C-A08D-EDD4-B4C6-25080D86EAC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480" y="1566284"/>
            <a:ext cx="2505095" cy="2505095"/>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ixina Limoges - Chez ixina, on sait que l'aménagement...">
            <a:extLst>
              <a:ext uri="{FF2B5EF4-FFF2-40B4-BE49-F238E27FC236}">
                <a16:creationId xmlns:a16="http://schemas.microsoft.com/office/drawing/2014/main" id="{F2E9697F-38E0-0668-51C7-CD037D60F4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00689" y="589598"/>
            <a:ext cx="2458402" cy="2458402"/>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Découvrez toutes nos promotions | Lapeyre">
            <a:extLst>
              <a:ext uri="{FF2B5EF4-FFF2-40B4-BE49-F238E27FC236}">
                <a16:creationId xmlns:a16="http://schemas.microsoft.com/office/drawing/2014/main" id="{EBDA82E0-3A77-DD94-FA32-0153A89848C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89720" y="751229"/>
            <a:ext cx="2490329" cy="4802777"/>
          </a:xfrm>
          <a:prstGeom prst="rect">
            <a:avLst/>
          </a:prstGeom>
          <a:noFill/>
          <a:extLst>
            <a:ext uri="{909E8E84-426E-40DD-AFC4-6F175D3DCCD1}">
              <a14:hiddenFill xmlns:a14="http://schemas.microsoft.com/office/drawing/2010/main">
                <a:solidFill>
                  <a:srgbClr val="FFFFFF"/>
                </a:solidFill>
              </a14:hiddenFill>
            </a:ext>
          </a:extLst>
        </p:spPr>
      </p:pic>
      <p:sp>
        <p:nvSpPr>
          <p:cNvPr id="3" name="ZoneTexte 2">
            <a:extLst>
              <a:ext uri="{FF2B5EF4-FFF2-40B4-BE49-F238E27FC236}">
                <a16:creationId xmlns:a16="http://schemas.microsoft.com/office/drawing/2014/main" id="{1D0FB156-6241-C0DB-2C70-8FAD76195F90}"/>
              </a:ext>
            </a:extLst>
          </p:cNvPr>
          <p:cNvSpPr txBox="1"/>
          <p:nvPr/>
        </p:nvSpPr>
        <p:spPr>
          <a:xfrm>
            <a:off x="9109166" y="5657671"/>
            <a:ext cx="4014651" cy="646331"/>
          </a:xfrm>
          <a:prstGeom prst="rect">
            <a:avLst/>
          </a:prstGeom>
          <a:noFill/>
        </p:spPr>
        <p:txBody>
          <a:bodyPr wrap="square" rtlCol="0">
            <a:spAutoFit/>
          </a:bodyPr>
          <a:lstStyle/>
          <a:p>
            <a:r>
              <a:rPr lang="fr-FR" dirty="0">
                <a:latin typeface="Tahoma" panose="020B0604030504040204" pitchFamily="34" charset="0"/>
                <a:ea typeface="Tahoma" panose="020B0604030504040204" pitchFamily="34" charset="0"/>
                <a:cs typeface="Tahoma" panose="020B0604030504040204" pitchFamily="34" charset="0"/>
              </a:rPr>
              <a:t>Offre Lapeyre</a:t>
            </a:r>
          </a:p>
          <a:p>
            <a:endParaRPr lang="fr-FR" dirty="0">
              <a:latin typeface="Tahoma" panose="020B0604030504040204" pitchFamily="34" charset="0"/>
              <a:ea typeface="Tahoma" panose="020B0604030504040204" pitchFamily="34" charset="0"/>
              <a:cs typeface="Tahoma" panose="020B0604030504040204" pitchFamily="34" charset="0"/>
            </a:endParaRPr>
          </a:p>
        </p:txBody>
      </p:sp>
      <p:pic>
        <p:nvPicPr>
          <p:cNvPr id="8200" name="Picture 8" descr="ATLAS | Vendenheim">
            <a:extLst>
              <a:ext uri="{FF2B5EF4-FFF2-40B4-BE49-F238E27FC236}">
                <a16:creationId xmlns:a16="http://schemas.microsoft.com/office/drawing/2014/main" id="{C8A38998-5098-1705-E795-4F31E43F2F5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70208" y="3197371"/>
            <a:ext cx="2143125" cy="2143125"/>
          </a:xfrm>
          <a:prstGeom prst="rect">
            <a:avLst/>
          </a:prstGeom>
          <a:noFill/>
          <a:extLst>
            <a:ext uri="{909E8E84-426E-40DD-AFC4-6F175D3DCCD1}">
              <a14:hiddenFill xmlns:a14="http://schemas.microsoft.com/office/drawing/2010/main">
                <a:solidFill>
                  <a:srgbClr val="FFFFFF"/>
                </a:solidFill>
              </a14:hiddenFill>
            </a:ext>
          </a:extLst>
        </p:spPr>
      </p:pic>
      <p:pic>
        <p:nvPicPr>
          <p:cNvPr id="8202" name="Picture 10" descr="Le réseau SoCoo'c lance une opération promotionnelle durant le mois de  novembre">
            <a:extLst>
              <a:ext uri="{FF2B5EF4-FFF2-40B4-BE49-F238E27FC236}">
                <a16:creationId xmlns:a16="http://schemas.microsoft.com/office/drawing/2014/main" id="{459BAFA4-1C3F-8C9F-46B7-6F625E5750B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59149" y="1566284"/>
            <a:ext cx="2793998" cy="27939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41319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5A7B921-89C1-4E4F-931B-FC48E8B47F5D}"/>
              </a:ext>
            </a:extLst>
          </p:cNvPr>
          <p:cNvSpPr>
            <a:spLocks noGrp="1"/>
          </p:cNvSpPr>
          <p:nvPr>
            <p:ph type="title"/>
          </p:nvPr>
        </p:nvSpPr>
        <p:spPr/>
        <p:txBody>
          <a:bodyPr/>
          <a:lstStyle/>
          <a:p>
            <a:pPr algn="l"/>
            <a:r>
              <a:rPr lang="fr-FR" dirty="0"/>
              <a:t>Offres plan de travail</a:t>
            </a:r>
          </a:p>
        </p:txBody>
      </p:sp>
      <p:pic>
        <p:nvPicPr>
          <p:cNvPr id="17412" name="Picture 4" descr="Cuisinella on X: &quot;Ce printemps, on donne le LA à vos projets ! Profitez de  réductions jusqu'à 50% sur les plans de travail et sur les façades  coulissantes en rangement. Plus d'infos">
            <a:extLst>
              <a:ext uri="{FF2B5EF4-FFF2-40B4-BE49-F238E27FC236}">
                <a16:creationId xmlns:a16="http://schemas.microsoft.com/office/drawing/2014/main" id="{AE664070-B6E0-821C-A1BA-6FCF18597E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96440" y="1321525"/>
            <a:ext cx="3272246" cy="3272246"/>
          </a:xfrm>
          <a:prstGeom prst="rect">
            <a:avLst/>
          </a:prstGeom>
          <a:noFill/>
          <a:extLst>
            <a:ext uri="{909E8E84-426E-40DD-AFC4-6F175D3DCCD1}">
              <a14:hiddenFill xmlns:a14="http://schemas.microsoft.com/office/drawing/2010/main">
                <a:solidFill>
                  <a:srgbClr val="FFFFFF"/>
                </a:solidFill>
              </a14:hiddenFill>
            </a:ext>
          </a:extLst>
        </p:spPr>
      </p:pic>
      <p:pic>
        <p:nvPicPr>
          <p:cNvPr id="17414" name="Picture 6" descr="MOBALPA VOUS OFFRE PENDANT LE MOIS DE JUIN JUSQU'À 2 000€ DE RÉDUCTION ! -  AEPV">
            <a:extLst>
              <a:ext uri="{FF2B5EF4-FFF2-40B4-BE49-F238E27FC236}">
                <a16:creationId xmlns:a16="http://schemas.microsoft.com/office/drawing/2014/main" id="{8519BA61-A32D-4535-295B-E757600E33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42856" y="1321525"/>
            <a:ext cx="4524588" cy="2545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82237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5A7B921-89C1-4E4F-931B-FC48E8B47F5D}"/>
              </a:ext>
            </a:extLst>
          </p:cNvPr>
          <p:cNvSpPr>
            <a:spLocks noGrp="1"/>
          </p:cNvSpPr>
          <p:nvPr>
            <p:ph type="title"/>
          </p:nvPr>
        </p:nvSpPr>
        <p:spPr/>
        <p:txBody>
          <a:bodyPr/>
          <a:lstStyle/>
          <a:p>
            <a:pPr algn="l"/>
            <a:r>
              <a:rPr lang="fr-FR" dirty="0"/>
              <a:t>Offres pose </a:t>
            </a:r>
          </a:p>
        </p:txBody>
      </p:sp>
      <p:pic>
        <p:nvPicPr>
          <p:cNvPr id="21508" name="Picture 4" descr="Leroy Merlin Montsoult - 🤩 BON PLAN | Besoin d'estimer un projet ? Du 09  au 29 septembre 2024, profitez d'un relevé technique OFFERT sur vos projets  de cuisine ! 💚 Leroy">
            <a:extLst>
              <a:ext uri="{FF2B5EF4-FFF2-40B4-BE49-F238E27FC236}">
                <a16:creationId xmlns:a16="http://schemas.microsoft.com/office/drawing/2014/main" id="{298370DC-2F22-BB85-FA71-05C9D18FD8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318" y="1773963"/>
            <a:ext cx="2143125" cy="2143125"/>
          </a:xfrm>
          <a:prstGeom prst="rect">
            <a:avLst/>
          </a:prstGeom>
          <a:noFill/>
          <a:extLst>
            <a:ext uri="{909E8E84-426E-40DD-AFC4-6F175D3DCCD1}">
              <a14:hiddenFill xmlns:a14="http://schemas.microsoft.com/office/drawing/2010/main">
                <a:solidFill>
                  <a:srgbClr val="FFFFFF"/>
                </a:solidFill>
              </a14:hiddenFill>
            </a:ext>
          </a:extLst>
        </p:spPr>
      </p:pic>
      <p:pic>
        <p:nvPicPr>
          <p:cNvPr id="21510" name="Picture 6" descr="Barascud - Jusqu'au 30 septembre, la pose de votre cuisine offerte">
            <a:extLst>
              <a:ext uri="{FF2B5EF4-FFF2-40B4-BE49-F238E27FC236}">
                <a16:creationId xmlns:a16="http://schemas.microsoft.com/office/drawing/2014/main" id="{A3BEA922-401D-E05E-6EC8-7466CED79E6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12523" y="1319264"/>
            <a:ext cx="3628209" cy="2109736"/>
          </a:xfrm>
          <a:prstGeom prst="rect">
            <a:avLst/>
          </a:prstGeom>
          <a:noFill/>
          <a:extLst>
            <a:ext uri="{909E8E84-426E-40DD-AFC4-6F175D3DCCD1}">
              <a14:hiddenFill xmlns:a14="http://schemas.microsoft.com/office/drawing/2010/main">
                <a:solidFill>
                  <a:srgbClr val="FFFFFF"/>
                </a:solidFill>
              </a14:hiddenFill>
            </a:ext>
          </a:extLst>
        </p:spPr>
      </p:pic>
      <p:pic>
        <p:nvPicPr>
          <p:cNvPr id="21512" name="Picture 8" descr="Ecocuisine France">
            <a:extLst>
              <a:ext uri="{FF2B5EF4-FFF2-40B4-BE49-F238E27FC236}">
                <a16:creationId xmlns:a16="http://schemas.microsoft.com/office/drawing/2014/main" id="{769A7D81-53D3-B13A-8645-3421325E8B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12523" y="4064318"/>
            <a:ext cx="2143125" cy="2143125"/>
          </a:xfrm>
          <a:prstGeom prst="rect">
            <a:avLst/>
          </a:prstGeom>
          <a:noFill/>
          <a:extLst>
            <a:ext uri="{909E8E84-426E-40DD-AFC4-6F175D3DCCD1}">
              <a14:hiddenFill xmlns:a14="http://schemas.microsoft.com/office/drawing/2010/main">
                <a:solidFill>
                  <a:srgbClr val="FFFFFF"/>
                </a:solidFill>
              </a14:hiddenFill>
            </a:ext>
          </a:extLst>
        </p:spPr>
      </p:pic>
      <p:pic>
        <p:nvPicPr>
          <p:cNvPr id="21514" name="Picture 10" descr="Actualités BigMat Cuisine Auch et Fleurance. Cuisine de qualité à petit prix">
            <a:extLst>
              <a:ext uri="{FF2B5EF4-FFF2-40B4-BE49-F238E27FC236}">
                <a16:creationId xmlns:a16="http://schemas.microsoft.com/office/drawing/2014/main" id="{697A6E61-5A29-8C14-5202-02A15904ED7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47657" y="4064318"/>
            <a:ext cx="3022646" cy="1702455"/>
          </a:xfrm>
          <a:prstGeom prst="rect">
            <a:avLst/>
          </a:prstGeom>
          <a:noFill/>
          <a:extLst>
            <a:ext uri="{909E8E84-426E-40DD-AFC4-6F175D3DCCD1}">
              <a14:hiddenFill xmlns:a14="http://schemas.microsoft.com/office/drawing/2010/main">
                <a:solidFill>
                  <a:srgbClr val="FFFFFF"/>
                </a:solidFill>
              </a14:hiddenFill>
            </a:ext>
          </a:extLst>
        </p:spPr>
      </p:pic>
      <p:pic>
        <p:nvPicPr>
          <p:cNvPr id="21516" name="Picture 12" descr="Cuisines BUT Beauvais">
            <a:extLst>
              <a:ext uri="{FF2B5EF4-FFF2-40B4-BE49-F238E27FC236}">
                <a16:creationId xmlns:a16="http://schemas.microsoft.com/office/drawing/2014/main" id="{B6F29807-3F4B-1F22-8046-BDA69572E32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52151" y="1257300"/>
            <a:ext cx="2105025" cy="2171700"/>
          </a:xfrm>
          <a:prstGeom prst="rect">
            <a:avLst/>
          </a:prstGeom>
          <a:noFill/>
          <a:extLst>
            <a:ext uri="{909E8E84-426E-40DD-AFC4-6F175D3DCCD1}">
              <a14:hiddenFill xmlns:a14="http://schemas.microsoft.com/office/drawing/2010/main">
                <a:solidFill>
                  <a:srgbClr val="FFFFFF"/>
                </a:solidFill>
              </a14:hiddenFill>
            </a:ext>
          </a:extLst>
        </p:spPr>
      </p:pic>
      <p:sp>
        <p:nvSpPr>
          <p:cNvPr id="3" name="ZoneTexte 2">
            <a:extLst>
              <a:ext uri="{FF2B5EF4-FFF2-40B4-BE49-F238E27FC236}">
                <a16:creationId xmlns:a16="http://schemas.microsoft.com/office/drawing/2014/main" id="{287F7426-DA43-C9BC-6025-DBE8322110AE}"/>
              </a:ext>
            </a:extLst>
          </p:cNvPr>
          <p:cNvSpPr txBox="1"/>
          <p:nvPr/>
        </p:nvSpPr>
        <p:spPr>
          <a:xfrm>
            <a:off x="10345783" y="1399188"/>
            <a:ext cx="569387" cy="369332"/>
          </a:xfrm>
          <a:prstGeom prst="rect">
            <a:avLst/>
          </a:prstGeom>
          <a:noFill/>
        </p:spPr>
        <p:txBody>
          <a:bodyPr wrap="none" rtlCol="0">
            <a:spAutoFit/>
          </a:bodyPr>
          <a:lstStyle/>
          <a:p>
            <a:r>
              <a:rPr lang="fr-FR" dirty="0"/>
              <a:t>BUT</a:t>
            </a:r>
          </a:p>
        </p:txBody>
      </p:sp>
    </p:spTree>
    <p:extLst>
      <p:ext uri="{BB962C8B-B14F-4D97-AF65-F5344CB8AC3E}">
        <p14:creationId xmlns:p14="http://schemas.microsoft.com/office/powerpoint/2010/main" val="18862207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5A7B921-89C1-4E4F-931B-FC48E8B47F5D}"/>
              </a:ext>
            </a:extLst>
          </p:cNvPr>
          <p:cNvSpPr>
            <a:spLocks noGrp="1"/>
          </p:cNvSpPr>
          <p:nvPr>
            <p:ph type="title"/>
          </p:nvPr>
        </p:nvSpPr>
        <p:spPr/>
        <p:txBody>
          <a:bodyPr/>
          <a:lstStyle/>
          <a:p>
            <a:pPr algn="l"/>
            <a:r>
              <a:rPr lang="fr-FR" dirty="0"/>
              <a:t>Expression offre  originale</a:t>
            </a:r>
          </a:p>
        </p:txBody>
      </p:sp>
      <p:pic>
        <p:nvPicPr>
          <p:cNvPr id="20482" name="Picture 2" descr="SoCoo'c Langon - 🔥OFFRE DU MOIS DE JUIN🔥 Du 1er au 30 juin , achetez de  votre cuisine en 2024, payez la au prix de 2021 !!!!! (*voir conditions en  magasin) Prenez">
            <a:extLst>
              <a:ext uri="{FF2B5EF4-FFF2-40B4-BE49-F238E27FC236}">
                <a16:creationId xmlns:a16="http://schemas.microsoft.com/office/drawing/2014/main" id="{D0C56D19-1C48-8E48-BF7B-56DB056889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7201" y="1675494"/>
            <a:ext cx="2821312" cy="3699373"/>
          </a:xfrm>
          <a:prstGeom prst="rect">
            <a:avLst/>
          </a:prstGeom>
          <a:noFill/>
          <a:extLst>
            <a:ext uri="{909E8E84-426E-40DD-AFC4-6F175D3DCCD1}">
              <a14:hiddenFill xmlns:a14="http://schemas.microsoft.com/office/drawing/2010/main">
                <a:solidFill>
                  <a:srgbClr val="FFFFFF"/>
                </a:solidFill>
              </a14:hiddenFill>
            </a:ext>
          </a:extLst>
        </p:spPr>
      </p:pic>
      <p:sp>
        <p:nvSpPr>
          <p:cNvPr id="4" name="ZoneTexte 3">
            <a:extLst>
              <a:ext uri="{FF2B5EF4-FFF2-40B4-BE49-F238E27FC236}">
                <a16:creationId xmlns:a16="http://schemas.microsoft.com/office/drawing/2014/main" id="{861E8267-8237-1859-7AD7-55ACAAC9DFE6}"/>
              </a:ext>
            </a:extLst>
          </p:cNvPr>
          <p:cNvSpPr txBox="1"/>
          <p:nvPr/>
        </p:nvSpPr>
        <p:spPr>
          <a:xfrm>
            <a:off x="4423954" y="2969512"/>
            <a:ext cx="6096000" cy="923330"/>
          </a:xfrm>
          <a:prstGeom prst="rect">
            <a:avLst/>
          </a:prstGeom>
          <a:noFill/>
        </p:spPr>
        <p:txBody>
          <a:bodyPr wrap="square">
            <a:spAutoFit/>
          </a:bodyPr>
          <a:lstStyle/>
          <a:p>
            <a:r>
              <a:rPr lang="fr-FR" b="0" i="0" dirty="0">
                <a:solidFill>
                  <a:srgbClr val="050505"/>
                </a:solidFill>
                <a:effectLst/>
                <a:latin typeface="Segoe UI Historic" panose="020B0502040204020203" pitchFamily="34" charset="0"/>
              </a:rPr>
              <a:t>So </a:t>
            </a:r>
            <a:r>
              <a:rPr lang="fr-FR" b="0" i="0" dirty="0" err="1">
                <a:solidFill>
                  <a:srgbClr val="050505"/>
                </a:solidFill>
                <a:effectLst/>
                <a:latin typeface="Segoe UI Historic" panose="020B0502040204020203" pitchFamily="34" charset="0"/>
              </a:rPr>
              <a:t>cooc</a:t>
            </a:r>
            <a:r>
              <a:rPr lang="fr-FR" b="0" i="0" dirty="0">
                <a:solidFill>
                  <a:srgbClr val="050505"/>
                </a:solidFill>
                <a:effectLst/>
                <a:latin typeface="Segoe UI Historic" panose="020B0502040204020203" pitchFamily="34" charset="0"/>
              </a:rPr>
              <a:t> Du 1er au 30 juin , achetez de votre cuisine en 2024, payez la au prix de 2021 !!!!!</a:t>
            </a:r>
            <a:br>
              <a:rPr lang="fr-FR" dirty="0"/>
            </a:br>
            <a:r>
              <a:rPr lang="fr-FR" b="0" i="0" dirty="0">
                <a:solidFill>
                  <a:srgbClr val="050505"/>
                </a:solidFill>
                <a:effectLst/>
                <a:latin typeface="Segoe UI Historic" panose="020B0502040204020203" pitchFamily="34" charset="0"/>
              </a:rPr>
              <a:t>(*voir conditions en magasin)</a:t>
            </a:r>
            <a:endParaRPr lang="fr-FR" dirty="0"/>
          </a:p>
        </p:txBody>
      </p:sp>
    </p:spTree>
    <p:extLst>
      <p:ext uri="{BB962C8B-B14F-4D97-AF65-F5344CB8AC3E}">
        <p14:creationId xmlns:p14="http://schemas.microsoft.com/office/powerpoint/2010/main" val="21916860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5A7B921-89C1-4E4F-931B-FC48E8B47F5D}"/>
              </a:ext>
            </a:extLst>
          </p:cNvPr>
          <p:cNvSpPr>
            <a:spLocks noGrp="1"/>
          </p:cNvSpPr>
          <p:nvPr>
            <p:ph type="title"/>
          </p:nvPr>
        </p:nvSpPr>
        <p:spPr/>
        <p:txBody>
          <a:bodyPr/>
          <a:lstStyle/>
          <a:p>
            <a:pPr algn="l"/>
            <a:r>
              <a:rPr lang="fr-FR" dirty="0"/>
              <a:t>Offres classiques remise, pourcentage et prix net</a:t>
            </a:r>
          </a:p>
        </p:txBody>
      </p:sp>
      <p:sp>
        <p:nvSpPr>
          <p:cNvPr id="14" name="ZoneTexte 13">
            <a:extLst>
              <a:ext uri="{FF2B5EF4-FFF2-40B4-BE49-F238E27FC236}">
                <a16:creationId xmlns:a16="http://schemas.microsoft.com/office/drawing/2014/main" id="{3F7B2C72-0768-5965-8CE4-B245AEF0908B}"/>
              </a:ext>
            </a:extLst>
          </p:cNvPr>
          <p:cNvSpPr txBox="1"/>
          <p:nvPr/>
        </p:nvSpPr>
        <p:spPr>
          <a:xfrm>
            <a:off x="3002849" y="3435721"/>
            <a:ext cx="1534318" cy="338554"/>
          </a:xfrm>
          <a:prstGeom prst="rect">
            <a:avLst/>
          </a:prstGeom>
          <a:noFill/>
        </p:spPr>
        <p:txBody>
          <a:bodyPr wrap="square" rtlCol="0">
            <a:spAutoFit/>
          </a:bodyPr>
          <a:lstStyle/>
          <a:p>
            <a:r>
              <a:rPr lang="fr-FR" sz="1600" dirty="0" err="1">
                <a:latin typeface="Tahoma" panose="020B0604030504040204" pitchFamily="34" charset="0"/>
                <a:ea typeface="Tahoma" panose="020B0604030504040204" pitchFamily="34" charset="0"/>
                <a:cs typeface="Tahoma" panose="020B0604030504040204" pitchFamily="34" charset="0"/>
              </a:rPr>
              <a:t>Caséo</a:t>
            </a:r>
            <a:endParaRPr lang="fr-FR" sz="1600" dirty="0">
              <a:latin typeface="Tahoma" panose="020B0604030504040204" pitchFamily="34" charset="0"/>
              <a:ea typeface="Tahoma" panose="020B0604030504040204" pitchFamily="34" charset="0"/>
              <a:cs typeface="Tahoma" panose="020B0604030504040204" pitchFamily="34" charset="0"/>
            </a:endParaRPr>
          </a:p>
        </p:txBody>
      </p:sp>
      <p:pic>
        <p:nvPicPr>
          <p:cNvPr id="3078" name="Picture 6" descr="Offres de Printemps chez Caséo Cuisines &amp; Menuiseries Chalon/Saône ! -  info-chalon.com - Toute l'info sur le Grand Chalon et en Saône-et-Loire">
            <a:extLst>
              <a:ext uri="{FF2B5EF4-FFF2-40B4-BE49-F238E27FC236}">
                <a16:creationId xmlns:a16="http://schemas.microsoft.com/office/drawing/2014/main" id="{D46DAE9E-D8B0-BE51-D558-B68C1B2804C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40372" y="4299302"/>
            <a:ext cx="4214949" cy="2256754"/>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Cuisiniste Le Mans - Magasin de cuisine Le Mans | Cuisines AvivA">
            <a:extLst>
              <a:ext uri="{FF2B5EF4-FFF2-40B4-BE49-F238E27FC236}">
                <a16:creationId xmlns:a16="http://schemas.microsoft.com/office/drawing/2014/main" id="{326E1B81-0C91-E78C-17A1-A50A841FC7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7310" y="2750589"/>
            <a:ext cx="2113282" cy="2113282"/>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descr="Anniversaire CASEO - Promotions exceptionnelles - Janvier 2024 - Miroiterie  Mont St-Michel / Décorisol">
            <a:extLst>
              <a:ext uri="{FF2B5EF4-FFF2-40B4-BE49-F238E27FC236}">
                <a16:creationId xmlns:a16="http://schemas.microsoft.com/office/drawing/2014/main" id="{5916301D-973E-C947-8D3D-3ECD3CBCB3C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52234" b="31328"/>
          <a:stretch/>
        </p:blipFill>
        <p:spPr bwMode="auto">
          <a:xfrm>
            <a:off x="3774928" y="1214461"/>
            <a:ext cx="2470492" cy="2758348"/>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2024 854x436 px bandeau site imbattable">
            <a:extLst>
              <a:ext uri="{FF2B5EF4-FFF2-40B4-BE49-F238E27FC236}">
                <a16:creationId xmlns:a16="http://schemas.microsoft.com/office/drawing/2014/main" id="{6535B32D-A54D-FB9D-D249-059046480A3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7310" y="1011046"/>
            <a:ext cx="3350621" cy="1710622"/>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Jusqu'à -30%* sur votre projet menuiserie et/ou cuisine chez Caséo Cuisines  &amp; Menuiseries Chalon/Saône - info-chalon.com - Toute l'info sur le Grand  Chalon et en Saône-et-Loire">
            <a:extLst>
              <a:ext uri="{FF2B5EF4-FFF2-40B4-BE49-F238E27FC236}">
                <a16:creationId xmlns:a16="http://schemas.microsoft.com/office/drawing/2014/main" id="{9D4224B6-4D18-EED2-369C-2EBB956D8D3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32417" y="1045180"/>
            <a:ext cx="2113282" cy="1647308"/>
          </a:xfrm>
          <a:prstGeom prst="rect">
            <a:avLst/>
          </a:prstGeom>
          <a:noFill/>
          <a:extLst>
            <a:ext uri="{909E8E84-426E-40DD-AFC4-6F175D3DCCD1}">
              <a14:hiddenFill xmlns:a14="http://schemas.microsoft.com/office/drawing/2010/main">
                <a:solidFill>
                  <a:srgbClr val="FFFFFF"/>
                </a:solidFill>
              </a14:hiddenFill>
            </a:ext>
          </a:extLst>
        </p:spPr>
      </p:pic>
      <p:pic>
        <p:nvPicPr>
          <p:cNvPr id="7176" name="Picture 8" descr="Jusqu'à 2 000 € offerts* – FREI SODIAM">
            <a:extLst>
              <a:ext uri="{FF2B5EF4-FFF2-40B4-BE49-F238E27FC236}">
                <a16:creationId xmlns:a16="http://schemas.microsoft.com/office/drawing/2014/main" id="{6E12A4BF-04C1-166B-B175-34551CDEB54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882586" y="4545676"/>
            <a:ext cx="3167741" cy="1783438"/>
          </a:xfrm>
          <a:prstGeom prst="rect">
            <a:avLst/>
          </a:prstGeom>
          <a:noFill/>
          <a:extLst>
            <a:ext uri="{909E8E84-426E-40DD-AFC4-6F175D3DCCD1}">
              <a14:hiddenFill xmlns:a14="http://schemas.microsoft.com/office/drawing/2010/main">
                <a:solidFill>
                  <a:srgbClr val="FFFFFF"/>
                </a:solidFill>
              </a14:hiddenFill>
            </a:ext>
          </a:extLst>
        </p:spPr>
      </p:pic>
      <p:pic>
        <p:nvPicPr>
          <p:cNvPr id="7178" name="Picture 10" descr="Cuisine équipée Mobalpa : des cuisines adaptées à vos envies !">
            <a:extLst>
              <a:ext uri="{FF2B5EF4-FFF2-40B4-BE49-F238E27FC236}">
                <a16:creationId xmlns:a16="http://schemas.microsoft.com/office/drawing/2014/main" id="{A0EBDB5D-1621-5E93-62DC-3B913C3A406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930355" y="2186020"/>
            <a:ext cx="2113282" cy="2113282"/>
          </a:xfrm>
          <a:prstGeom prst="rect">
            <a:avLst/>
          </a:prstGeom>
          <a:noFill/>
          <a:extLst>
            <a:ext uri="{909E8E84-426E-40DD-AFC4-6F175D3DCCD1}">
              <a14:hiddenFill xmlns:a14="http://schemas.microsoft.com/office/drawing/2010/main">
                <a:solidFill>
                  <a:srgbClr val="FFFFFF"/>
                </a:solidFill>
              </a14:hiddenFill>
            </a:ext>
          </a:extLst>
        </p:spPr>
      </p:pic>
      <p:pic>
        <p:nvPicPr>
          <p:cNvPr id="7180" name="Picture 12" descr="Cuisinella - 🎉 Derniers jours pour profiter de l'offre du mois chez  Cuisinella ! 🎉 Jusqu'à 1000€ de remise sur votre nouvelle cuisine 😍🍳. Ne  manquez pas ces conditions exceptionnelles, venez vite en magasin ! |  Facebook">
            <a:extLst>
              <a:ext uri="{FF2B5EF4-FFF2-40B4-BE49-F238E27FC236}">
                <a16:creationId xmlns:a16="http://schemas.microsoft.com/office/drawing/2014/main" id="{C5EF27A1-2461-8442-7F8A-120CF0C22C5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838044" y="4602983"/>
            <a:ext cx="2143125" cy="2143125"/>
          </a:xfrm>
          <a:prstGeom prst="rect">
            <a:avLst/>
          </a:prstGeom>
          <a:noFill/>
          <a:extLst>
            <a:ext uri="{909E8E84-426E-40DD-AFC4-6F175D3DCCD1}">
              <a14:hiddenFill xmlns:a14="http://schemas.microsoft.com/office/drawing/2010/main">
                <a:solidFill>
                  <a:srgbClr val="FFFFFF"/>
                </a:solidFill>
              </a14:hiddenFill>
            </a:ext>
          </a:extLst>
        </p:spPr>
      </p:pic>
      <p:pic>
        <p:nvPicPr>
          <p:cNvPr id="21506" name="Picture 2" descr="Leroy Merlin Gennevilliers | Gennevilliers">
            <a:extLst>
              <a:ext uri="{FF2B5EF4-FFF2-40B4-BE49-F238E27FC236}">
                <a16:creationId xmlns:a16="http://schemas.microsoft.com/office/drawing/2014/main" id="{182914FC-0DA3-732B-C949-D567DB07BBBC}"/>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658306" y="2593635"/>
            <a:ext cx="1841501" cy="1849722"/>
          </a:xfrm>
          <a:prstGeom prst="rect">
            <a:avLst/>
          </a:prstGeom>
          <a:noFill/>
          <a:extLst>
            <a:ext uri="{909E8E84-426E-40DD-AFC4-6F175D3DCCD1}">
              <a14:hiddenFill xmlns:a14="http://schemas.microsoft.com/office/drawing/2010/main">
                <a:solidFill>
                  <a:srgbClr val="FFFFFF"/>
                </a:solidFill>
              </a14:hiddenFill>
            </a:ext>
          </a:extLst>
        </p:spPr>
      </p:pic>
      <p:sp>
        <p:nvSpPr>
          <p:cNvPr id="3" name="ZoneTexte 2">
            <a:extLst>
              <a:ext uri="{FF2B5EF4-FFF2-40B4-BE49-F238E27FC236}">
                <a16:creationId xmlns:a16="http://schemas.microsoft.com/office/drawing/2014/main" id="{4893F54A-19B5-BF9E-EE07-5F0A61358C60}"/>
              </a:ext>
            </a:extLst>
          </p:cNvPr>
          <p:cNvSpPr txBox="1"/>
          <p:nvPr/>
        </p:nvSpPr>
        <p:spPr>
          <a:xfrm>
            <a:off x="6432418" y="2834061"/>
            <a:ext cx="1534318" cy="338554"/>
          </a:xfrm>
          <a:prstGeom prst="rect">
            <a:avLst/>
          </a:prstGeom>
          <a:noFill/>
        </p:spPr>
        <p:txBody>
          <a:bodyPr wrap="square" rtlCol="0">
            <a:spAutoFit/>
          </a:bodyPr>
          <a:lstStyle/>
          <a:p>
            <a:r>
              <a:rPr lang="fr-FR" sz="1600" dirty="0">
                <a:latin typeface="Tahoma" panose="020B0604030504040204" pitchFamily="34" charset="0"/>
                <a:ea typeface="Tahoma" panose="020B0604030504040204" pitchFamily="34" charset="0"/>
                <a:cs typeface="Tahoma" panose="020B0604030504040204" pitchFamily="34" charset="0"/>
              </a:rPr>
              <a:t>Leroy Merlin</a:t>
            </a:r>
          </a:p>
        </p:txBody>
      </p:sp>
    </p:spTree>
    <p:extLst>
      <p:ext uri="{BB962C8B-B14F-4D97-AF65-F5344CB8AC3E}">
        <p14:creationId xmlns:p14="http://schemas.microsoft.com/office/powerpoint/2010/main" val="16143026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5A7B921-89C1-4E4F-931B-FC48E8B47F5D}"/>
              </a:ext>
            </a:extLst>
          </p:cNvPr>
          <p:cNvSpPr>
            <a:spLocks noGrp="1"/>
          </p:cNvSpPr>
          <p:nvPr>
            <p:ph type="title"/>
          </p:nvPr>
        </p:nvSpPr>
        <p:spPr/>
        <p:txBody>
          <a:bodyPr/>
          <a:lstStyle/>
          <a:p>
            <a:pPr algn="l"/>
            <a:r>
              <a:rPr lang="fr-FR" dirty="0"/>
              <a:t>Offre ‘jeu’</a:t>
            </a:r>
          </a:p>
        </p:txBody>
      </p:sp>
      <p:sp>
        <p:nvSpPr>
          <p:cNvPr id="14" name="ZoneTexte 13">
            <a:extLst>
              <a:ext uri="{FF2B5EF4-FFF2-40B4-BE49-F238E27FC236}">
                <a16:creationId xmlns:a16="http://schemas.microsoft.com/office/drawing/2014/main" id="{3F7B2C72-0768-5965-8CE4-B245AEF0908B}"/>
              </a:ext>
            </a:extLst>
          </p:cNvPr>
          <p:cNvSpPr txBox="1"/>
          <p:nvPr/>
        </p:nvSpPr>
        <p:spPr>
          <a:xfrm>
            <a:off x="2945537" y="1569236"/>
            <a:ext cx="1994694" cy="1384995"/>
          </a:xfrm>
          <a:prstGeom prst="rect">
            <a:avLst/>
          </a:prstGeom>
          <a:noFill/>
        </p:spPr>
        <p:txBody>
          <a:bodyPr wrap="square" rtlCol="0">
            <a:spAutoFit/>
          </a:bodyPr>
          <a:lstStyle/>
          <a:p>
            <a:r>
              <a:rPr lang="fr-FR" sz="1400" dirty="0" err="1">
                <a:latin typeface="Tahoma" panose="020B0604030504040204" pitchFamily="34" charset="0"/>
                <a:ea typeface="Tahoma" panose="020B0604030504040204" pitchFamily="34" charset="0"/>
                <a:cs typeface="Tahoma" panose="020B0604030504040204" pitchFamily="34" charset="0"/>
              </a:rPr>
              <a:t>Ixina</a:t>
            </a:r>
            <a:r>
              <a:rPr lang="fr-FR" sz="1400" dirty="0">
                <a:latin typeface="Tahoma" panose="020B0604030504040204" pitchFamily="34" charset="0"/>
                <a:ea typeface="Tahoma" panose="020B0604030504040204" pitchFamily="34" charset="0"/>
                <a:cs typeface="Tahoma" panose="020B0604030504040204" pitchFamily="34" charset="0"/>
              </a:rPr>
              <a:t> poursuit sa gamification</a:t>
            </a:r>
            <a:br>
              <a:rPr lang="fr-FR" sz="1400" dirty="0">
                <a:latin typeface="Tahoma" panose="020B0604030504040204" pitchFamily="34" charset="0"/>
                <a:ea typeface="Tahoma" panose="020B0604030504040204" pitchFamily="34" charset="0"/>
                <a:cs typeface="Tahoma" panose="020B0604030504040204" pitchFamily="34" charset="0"/>
              </a:rPr>
            </a:br>
            <a:r>
              <a:rPr lang="fr-FR" sz="1400" dirty="0">
                <a:latin typeface="Tahoma" panose="020B0604030504040204" pitchFamily="34" charset="0"/>
                <a:ea typeface="Tahoma" panose="020B0604030504040204" pitchFamily="34" charset="0"/>
                <a:cs typeface="Tahoma" panose="020B0604030504040204" pitchFamily="34" charset="0"/>
              </a:rPr>
              <a:t>afin de faire connaitre son offre aménagement intérieur</a:t>
            </a:r>
          </a:p>
        </p:txBody>
      </p:sp>
      <p:pic>
        <p:nvPicPr>
          <p:cNvPr id="6148" name="Picture 4" descr="Ixina Plan de Campagne">
            <a:extLst>
              <a:ext uri="{FF2B5EF4-FFF2-40B4-BE49-F238E27FC236}">
                <a16:creationId xmlns:a16="http://schemas.microsoft.com/office/drawing/2014/main" id="{E93957B2-98E8-0712-A7F8-576F4873FE5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4210" y="1366880"/>
            <a:ext cx="2512472" cy="2512472"/>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Ixina Plan de Campagne">
            <a:extLst>
              <a:ext uri="{FF2B5EF4-FFF2-40B4-BE49-F238E27FC236}">
                <a16:creationId xmlns:a16="http://schemas.microsoft.com/office/drawing/2014/main" id="{EB53F4EB-AEB2-F0CD-0169-AB508BC515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3215" y="3319133"/>
            <a:ext cx="2971822" cy="2971822"/>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Cuisines AvivA - 🎁 Jeu Concours 🎁 Du 1er au 30 Septembre 2024, pour tout  achat d'une cuisine, tentez de remporter un robot pâtissier Coach Moulinex*  par magasin !! Le tirage au">
            <a:extLst>
              <a:ext uri="{FF2B5EF4-FFF2-40B4-BE49-F238E27FC236}">
                <a16:creationId xmlns:a16="http://schemas.microsoft.com/office/drawing/2014/main" id="{2350E052-B2C9-CEAB-6C5E-8A5FA739EC7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77437" y="232341"/>
            <a:ext cx="1914525" cy="2390775"/>
          </a:xfrm>
          <a:prstGeom prst="rect">
            <a:avLst/>
          </a:prstGeom>
          <a:noFill/>
          <a:extLst>
            <a:ext uri="{909E8E84-426E-40DD-AFC4-6F175D3DCCD1}">
              <a14:hiddenFill xmlns:a14="http://schemas.microsoft.com/office/drawing/2010/main">
                <a:solidFill>
                  <a:srgbClr val="FFFFFF"/>
                </a:solidFill>
              </a14:hiddenFill>
            </a:ext>
          </a:extLst>
        </p:spPr>
      </p:pic>
      <p:sp>
        <p:nvSpPr>
          <p:cNvPr id="3" name="ZoneTexte 2">
            <a:extLst>
              <a:ext uri="{FF2B5EF4-FFF2-40B4-BE49-F238E27FC236}">
                <a16:creationId xmlns:a16="http://schemas.microsoft.com/office/drawing/2014/main" id="{380555D9-C196-739D-9D6D-EBE1355124C5}"/>
              </a:ext>
            </a:extLst>
          </p:cNvPr>
          <p:cNvSpPr txBox="1"/>
          <p:nvPr/>
        </p:nvSpPr>
        <p:spPr>
          <a:xfrm>
            <a:off x="10618973" y="2711988"/>
            <a:ext cx="934076" cy="369332"/>
          </a:xfrm>
          <a:prstGeom prst="rect">
            <a:avLst/>
          </a:prstGeom>
          <a:noFill/>
        </p:spPr>
        <p:txBody>
          <a:bodyPr wrap="square" rtlCol="0">
            <a:spAutoFit/>
          </a:bodyPr>
          <a:lstStyle/>
          <a:p>
            <a:r>
              <a:rPr lang="fr-FR" dirty="0">
                <a:latin typeface="Tahoma" panose="020B0604030504040204" pitchFamily="34" charset="0"/>
                <a:ea typeface="Tahoma" panose="020B0604030504040204" pitchFamily="34" charset="0"/>
                <a:cs typeface="Tahoma" panose="020B0604030504040204" pitchFamily="34" charset="0"/>
              </a:rPr>
              <a:t>Aviva</a:t>
            </a:r>
          </a:p>
        </p:txBody>
      </p:sp>
      <p:pic>
        <p:nvPicPr>
          <p:cNvPr id="4100" name="Picture 4" descr="IKEA - Atelier cuisine 🍽 Du 5 au 28 avril 2024, si vous... | Facebook">
            <a:extLst>
              <a:ext uri="{FF2B5EF4-FFF2-40B4-BE49-F238E27FC236}">
                <a16:creationId xmlns:a16="http://schemas.microsoft.com/office/drawing/2014/main" id="{09F559E8-EAE1-C947-E183-CD581617278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91970" y="3446738"/>
            <a:ext cx="3028950" cy="1514475"/>
          </a:xfrm>
          <a:prstGeom prst="rect">
            <a:avLst/>
          </a:prstGeom>
          <a:noFill/>
          <a:extLst>
            <a:ext uri="{909E8E84-426E-40DD-AFC4-6F175D3DCCD1}">
              <a14:hiddenFill xmlns:a14="http://schemas.microsoft.com/office/drawing/2010/main">
                <a:solidFill>
                  <a:srgbClr val="FFFFFF"/>
                </a:solidFill>
              </a14:hiddenFill>
            </a:ext>
          </a:extLst>
        </p:spPr>
      </p:pic>
      <p:sp>
        <p:nvSpPr>
          <p:cNvPr id="6" name="ZoneTexte 5">
            <a:extLst>
              <a:ext uri="{FF2B5EF4-FFF2-40B4-BE49-F238E27FC236}">
                <a16:creationId xmlns:a16="http://schemas.microsoft.com/office/drawing/2014/main" id="{0582DB8B-3399-58E2-B12E-E1FA109E2534}"/>
              </a:ext>
            </a:extLst>
          </p:cNvPr>
          <p:cNvSpPr txBox="1"/>
          <p:nvPr/>
        </p:nvSpPr>
        <p:spPr>
          <a:xfrm>
            <a:off x="8505050" y="5084762"/>
            <a:ext cx="3538225" cy="1708160"/>
          </a:xfrm>
          <a:prstGeom prst="rect">
            <a:avLst/>
          </a:prstGeom>
          <a:noFill/>
        </p:spPr>
        <p:txBody>
          <a:bodyPr wrap="square">
            <a:spAutoFit/>
          </a:bodyPr>
          <a:lstStyle/>
          <a:p>
            <a:r>
              <a:rPr lang="fr-FR" sz="1050" dirty="0">
                <a:latin typeface="Tahoma" panose="020B0604030504040204" pitchFamily="34" charset="0"/>
                <a:ea typeface="Tahoma" panose="020B0604030504040204" pitchFamily="34" charset="0"/>
                <a:cs typeface="Tahoma" panose="020B0604030504040204" pitchFamily="34" charset="0"/>
              </a:rPr>
              <a:t>Mécanique : Du 5 au 28 avril 2024, si vous êtes membre Family et que vous </a:t>
            </a:r>
            <a:r>
              <a:rPr lang="fr-FR" sz="1050" b="1" dirty="0">
                <a:latin typeface="Tahoma" panose="020B0604030504040204" pitchFamily="34" charset="0"/>
                <a:ea typeface="Tahoma" panose="020B0604030504040204" pitchFamily="34" charset="0"/>
                <a:cs typeface="Tahoma" panose="020B0604030504040204" pitchFamily="34" charset="0"/>
              </a:rPr>
              <a:t>réalisez un devis cuisine en magasin ou en ligne </a:t>
            </a:r>
            <a:r>
              <a:rPr lang="fr-FR" sz="1050" dirty="0">
                <a:latin typeface="Tahoma" panose="020B0604030504040204" pitchFamily="34" charset="0"/>
                <a:ea typeface="Tahoma" panose="020B0604030504040204" pitchFamily="34" charset="0"/>
                <a:cs typeface="Tahoma" panose="020B0604030504040204" pitchFamily="34" charset="0"/>
              </a:rPr>
              <a:t>d'un montant minimum de 1 500€, tentez de remporter jusqu'à 2000€ en bons de réduction. 🎁</a:t>
            </a:r>
          </a:p>
          <a:p>
            <a:r>
              <a:rPr lang="fr-FR" sz="1050" dirty="0">
                <a:latin typeface="Tahoma" panose="020B0604030504040204" pitchFamily="34" charset="0"/>
                <a:ea typeface="Tahoma" panose="020B0604030504040204" pitchFamily="34" charset="0"/>
                <a:cs typeface="Tahoma" panose="020B0604030504040204" pitchFamily="34" charset="0"/>
              </a:rPr>
              <a:t>Un coupon à usage unique avec un QR code vous sera remis par le collaborateur pour vous permettre de participer au jeu ou avec un lien à usage unique qui vous sera envoyé via le tchat en fin de rendez-vous de conception si vous le réalisez en ligne.</a:t>
            </a:r>
          </a:p>
        </p:txBody>
      </p:sp>
      <p:sp>
        <p:nvSpPr>
          <p:cNvPr id="7" name="Triangle isocèle 6">
            <a:extLst>
              <a:ext uri="{FF2B5EF4-FFF2-40B4-BE49-F238E27FC236}">
                <a16:creationId xmlns:a16="http://schemas.microsoft.com/office/drawing/2014/main" id="{E1698FAE-68BE-289F-DA31-0D4137D0441E}"/>
              </a:ext>
            </a:extLst>
          </p:cNvPr>
          <p:cNvSpPr/>
          <p:nvPr/>
        </p:nvSpPr>
        <p:spPr>
          <a:xfrm rot="5400000">
            <a:off x="7266256" y="5538742"/>
            <a:ext cx="2120537" cy="357051"/>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ZoneTexte 8">
            <a:extLst>
              <a:ext uri="{FF2B5EF4-FFF2-40B4-BE49-F238E27FC236}">
                <a16:creationId xmlns:a16="http://schemas.microsoft.com/office/drawing/2014/main" id="{2D1A87CE-08DC-4E7D-FF7C-E04190FA39A8}"/>
              </a:ext>
            </a:extLst>
          </p:cNvPr>
          <p:cNvSpPr txBox="1"/>
          <p:nvPr/>
        </p:nvSpPr>
        <p:spPr>
          <a:xfrm>
            <a:off x="9888583" y="0"/>
            <a:ext cx="2394857" cy="276999"/>
          </a:xfrm>
          <a:prstGeom prst="rect">
            <a:avLst/>
          </a:prstGeom>
          <a:noFill/>
        </p:spPr>
        <p:txBody>
          <a:bodyPr wrap="square">
            <a:spAutoFit/>
          </a:bodyPr>
          <a:lstStyle/>
          <a:p>
            <a:r>
              <a:rPr lang="fr-FR" sz="1200" b="0" i="0" dirty="0">
                <a:solidFill>
                  <a:srgbClr val="050505"/>
                </a:solidFill>
                <a:effectLst/>
                <a:latin typeface="Tahoma" panose="020B0604030504040204" pitchFamily="34" charset="0"/>
                <a:ea typeface="Tahoma" panose="020B0604030504040204" pitchFamily="34" charset="0"/>
                <a:cs typeface="Tahoma" panose="020B0604030504040204" pitchFamily="34" charset="0"/>
              </a:rPr>
              <a:t>pour tout achat d'une cuisine</a:t>
            </a:r>
            <a:endParaRPr lang="fr-FR" sz="1200" dirty="0">
              <a:latin typeface="Tahoma" panose="020B0604030504040204" pitchFamily="34" charset="0"/>
              <a:ea typeface="Tahoma" panose="020B0604030504040204" pitchFamily="34" charset="0"/>
              <a:cs typeface="Tahoma" panose="020B0604030504040204" pitchFamily="34" charset="0"/>
            </a:endParaRPr>
          </a:p>
        </p:txBody>
      </p:sp>
      <p:pic>
        <p:nvPicPr>
          <p:cNvPr id="4104" name="Picture 8" descr="🌟 𝗝𝗲𝘂 𝗰𝗼𝗻𝗰𝗼𝘂𝗿𝘀 𝗜𝘅𝗶𝗻𝗮 𝗠𝗼𝗻𝗱𝗲𝘃𝗶𝗹𝗹𝗲 🌟... - Ixina  Caen Mondeville | Facebook">
            <a:extLst>
              <a:ext uri="{FF2B5EF4-FFF2-40B4-BE49-F238E27FC236}">
                <a16:creationId xmlns:a16="http://schemas.microsoft.com/office/drawing/2014/main" id="{ED6E5539-81B1-A8FC-FBBF-8C283E6DAB0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77835" y="4099001"/>
            <a:ext cx="1819275" cy="2514600"/>
          </a:xfrm>
          <a:prstGeom prst="rect">
            <a:avLst/>
          </a:prstGeom>
          <a:noFill/>
          <a:extLst>
            <a:ext uri="{909E8E84-426E-40DD-AFC4-6F175D3DCCD1}">
              <a14:hiddenFill xmlns:a14="http://schemas.microsoft.com/office/drawing/2010/main">
                <a:solidFill>
                  <a:srgbClr val="FFFFFF"/>
                </a:solidFill>
              </a14:hiddenFill>
            </a:ext>
          </a:extLst>
        </p:spPr>
      </p:pic>
      <p:pic>
        <p:nvPicPr>
          <p:cNvPr id="4106" name="Picture 10" descr="Ixina Bourgoin-Jallieu sur LinkedIn : #ixina #ixinafrance  #ixinabourgoinjallieu #bourgoinjallieu…">
            <a:extLst>
              <a:ext uri="{FF2B5EF4-FFF2-40B4-BE49-F238E27FC236}">
                <a16:creationId xmlns:a16="http://schemas.microsoft.com/office/drawing/2014/main" id="{D29C586E-4229-5ACC-A21D-322F347204E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18006" y="2759000"/>
            <a:ext cx="1600200" cy="1600200"/>
          </a:xfrm>
          <a:prstGeom prst="rect">
            <a:avLst/>
          </a:prstGeom>
          <a:noFill/>
          <a:extLst>
            <a:ext uri="{909E8E84-426E-40DD-AFC4-6F175D3DCCD1}">
              <a14:hiddenFill xmlns:a14="http://schemas.microsoft.com/office/drawing/2010/main">
                <a:solidFill>
                  <a:srgbClr val="FFFFFF"/>
                </a:solidFill>
              </a14:hiddenFill>
            </a:ext>
          </a:extLst>
        </p:spPr>
      </p:pic>
      <p:pic>
        <p:nvPicPr>
          <p:cNvPr id="4108" name="Picture 12" descr="Aucune description de photo disponible.">
            <a:extLst>
              <a:ext uri="{FF2B5EF4-FFF2-40B4-BE49-F238E27FC236}">
                <a16:creationId xmlns:a16="http://schemas.microsoft.com/office/drawing/2014/main" id="{771D1017-4382-DD13-B2A2-700BAC2DEF2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51910" y="4203975"/>
            <a:ext cx="1690959" cy="2410872"/>
          </a:xfrm>
          <a:prstGeom prst="rect">
            <a:avLst/>
          </a:prstGeom>
          <a:noFill/>
          <a:extLst>
            <a:ext uri="{909E8E84-426E-40DD-AFC4-6F175D3DCCD1}">
              <a14:hiddenFill xmlns:a14="http://schemas.microsoft.com/office/drawing/2010/main">
                <a:solidFill>
                  <a:srgbClr val="FFFFFF"/>
                </a:solidFill>
              </a14:hiddenFill>
            </a:ext>
          </a:extLst>
        </p:spPr>
      </p:pic>
      <p:pic>
        <p:nvPicPr>
          <p:cNvPr id="4110" name="Picture 14" descr="Aucune description de photo disponible.">
            <a:extLst>
              <a:ext uri="{FF2B5EF4-FFF2-40B4-BE49-F238E27FC236}">
                <a16:creationId xmlns:a16="http://schemas.microsoft.com/office/drawing/2014/main" id="{0E087E0D-8081-9B8C-0D05-464AF579B3FE}"/>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182138" y="94306"/>
            <a:ext cx="1994694" cy="1994694"/>
          </a:xfrm>
          <a:prstGeom prst="rect">
            <a:avLst/>
          </a:prstGeom>
          <a:noFill/>
          <a:extLst>
            <a:ext uri="{909E8E84-426E-40DD-AFC4-6F175D3DCCD1}">
              <a14:hiddenFill xmlns:a14="http://schemas.microsoft.com/office/drawing/2010/main">
                <a:solidFill>
                  <a:srgbClr val="FFFFFF"/>
                </a:solidFill>
              </a14:hiddenFill>
            </a:ext>
          </a:extLst>
        </p:spPr>
      </p:pic>
      <p:sp>
        <p:nvSpPr>
          <p:cNvPr id="12" name="ZoneTexte 11">
            <a:extLst>
              <a:ext uri="{FF2B5EF4-FFF2-40B4-BE49-F238E27FC236}">
                <a16:creationId xmlns:a16="http://schemas.microsoft.com/office/drawing/2014/main" id="{E4A951C5-6E79-E17D-C95F-66B7CE5F1061}"/>
              </a:ext>
            </a:extLst>
          </p:cNvPr>
          <p:cNvSpPr txBox="1"/>
          <p:nvPr/>
        </p:nvSpPr>
        <p:spPr>
          <a:xfrm>
            <a:off x="7461649" y="80464"/>
            <a:ext cx="2535084" cy="3139321"/>
          </a:xfrm>
          <a:prstGeom prst="rect">
            <a:avLst/>
          </a:prstGeom>
          <a:noFill/>
        </p:spPr>
        <p:txBody>
          <a:bodyPr wrap="square">
            <a:spAutoFit/>
          </a:bodyPr>
          <a:lstStyle/>
          <a:p>
            <a:r>
              <a:rPr lang="fr-FR" sz="1100" dirty="0"/>
              <a:t>[JEU-CONCOURS] Gagnez 1 </a:t>
            </a:r>
            <a:r>
              <a:rPr lang="fr-FR" sz="1100" dirty="0" err="1"/>
              <a:t>AirFryer</a:t>
            </a:r>
            <a:r>
              <a:rPr lang="fr-FR" sz="1100" dirty="0"/>
              <a:t> @Moulinex ! 🎁</a:t>
            </a:r>
          </a:p>
          <a:p>
            <a:r>
              <a:rPr lang="fr-FR" sz="1100" dirty="0"/>
              <a:t>Pour tenter votre chance :</a:t>
            </a:r>
          </a:p>
          <a:p>
            <a:r>
              <a:rPr lang="fr-FR" sz="1100" dirty="0"/>
              <a:t>1️⃣ Suivez le compte @cuisinesaviva.</a:t>
            </a:r>
          </a:p>
          <a:p>
            <a:r>
              <a:rPr lang="fr-FR" sz="1100" dirty="0"/>
              <a:t>2️⃣ Commentez le nom de la personne avec qui vous vous imaginez déjà cuisiner de bons petits plats !  </a:t>
            </a:r>
          </a:p>
          <a:p>
            <a:r>
              <a:rPr lang="fr-FR" sz="1100" dirty="0"/>
              <a:t>C’est tout ce qu’il faut faire !</a:t>
            </a:r>
          </a:p>
          <a:p>
            <a:r>
              <a:rPr lang="fr-FR" sz="1100" dirty="0"/>
              <a:t>Fin du jeu-concours le 31/07/2024 à 23h59. Un gagnant sera tiré au sort et annoncé le 01/08/2024. </a:t>
            </a:r>
          </a:p>
          <a:p>
            <a:r>
              <a:rPr lang="fr-FR" sz="1100" dirty="0"/>
              <a:t>Psst, maximisez vos chances en participant aussi sur </a:t>
            </a:r>
            <a:r>
              <a:rPr lang="fr-FR" sz="1100" dirty="0" err="1"/>
              <a:t>Tik</a:t>
            </a:r>
            <a:r>
              <a:rPr lang="fr-FR" sz="1100" dirty="0"/>
              <a:t> Tok !  </a:t>
            </a:r>
          </a:p>
          <a:p>
            <a:r>
              <a:rPr lang="fr-FR" sz="1100" dirty="0"/>
              <a:t>Lien d’accès au règlement du jeu dans la bio.</a:t>
            </a:r>
          </a:p>
          <a:p>
            <a:r>
              <a:rPr lang="fr-FR" sz="1100" dirty="0"/>
              <a:t>#CuisinesAvivA #Cuisiniste</a:t>
            </a:r>
          </a:p>
          <a:p>
            <a:r>
              <a:rPr lang="fr-FR" sz="1100" dirty="0"/>
              <a:t>Ce jeu n’est ni sponsorisé ni organisé par Meta.</a:t>
            </a:r>
          </a:p>
        </p:txBody>
      </p:sp>
      <p:sp>
        <p:nvSpPr>
          <p:cNvPr id="13" name="ZoneTexte 12">
            <a:extLst>
              <a:ext uri="{FF2B5EF4-FFF2-40B4-BE49-F238E27FC236}">
                <a16:creationId xmlns:a16="http://schemas.microsoft.com/office/drawing/2014/main" id="{E31C5998-4F6E-6CD9-6AF7-0CEE76CF8F00}"/>
              </a:ext>
            </a:extLst>
          </p:cNvPr>
          <p:cNvSpPr txBox="1"/>
          <p:nvPr/>
        </p:nvSpPr>
        <p:spPr>
          <a:xfrm>
            <a:off x="5760523" y="2123967"/>
            <a:ext cx="934076" cy="369332"/>
          </a:xfrm>
          <a:prstGeom prst="rect">
            <a:avLst/>
          </a:prstGeom>
          <a:noFill/>
        </p:spPr>
        <p:txBody>
          <a:bodyPr wrap="square" rtlCol="0">
            <a:spAutoFit/>
          </a:bodyPr>
          <a:lstStyle/>
          <a:p>
            <a:r>
              <a:rPr lang="fr-FR" dirty="0">
                <a:latin typeface="Tahoma" panose="020B0604030504040204" pitchFamily="34" charset="0"/>
                <a:ea typeface="Tahoma" panose="020B0604030504040204" pitchFamily="34" charset="0"/>
                <a:cs typeface="Tahoma" panose="020B0604030504040204" pitchFamily="34" charset="0"/>
              </a:rPr>
              <a:t>Aviva</a:t>
            </a:r>
          </a:p>
        </p:txBody>
      </p:sp>
      <p:sp>
        <p:nvSpPr>
          <p:cNvPr id="15" name="Triangle isocèle 14">
            <a:extLst>
              <a:ext uri="{FF2B5EF4-FFF2-40B4-BE49-F238E27FC236}">
                <a16:creationId xmlns:a16="http://schemas.microsoft.com/office/drawing/2014/main" id="{4FA9961A-7F0A-BFF7-7DF7-F6CF4F3B6107}"/>
              </a:ext>
            </a:extLst>
          </p:cNvPr>
          <p:cNvSpPr/>
          <p:nvPr/>
        </p:nvSpPr>
        <p:spPr>
          <a:xfrm rot="5400000">
            <a:off x="6236116" y="1236722"/>
            <a:ext cx="2120537" cy="357051"/>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4963485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5179BCA-CC19-DC3F-3BC1-EFA2FC22B933}"/>
              </a:ext>
            </a:extLst>
          </p:cNvPr>
          <p:cNvSpPr>
            <a:spLocks noGrp="1"/>
          </p:cNvSpPr>
          <p:nvPr>
            <p:ph type="title"/>
          </p:nvPr>
        </p:nvSpPr>
        <p:spPr>
          <a:xfrm>
            <a:off x="300038" y="308945"/>
            <a:ext cx="11591925" cy="529544"/>
          </a:xfrm>
        </p:spPr>
        <p:txBody>
          <a:bodyPr/>
          <a:lstStyle/>
          <a:p>
            <a:r>
              <a:rPr lang="fr-FR" dirty="0"/>
              <a:t>Etat des lieux PAC 2024</a:t>
            </a:r>
          </a:p>
        </p:txBody>
      </p:sp>
      <p:sp>
        <p:nvSpPr>
          <p:cNvPr id="8" name="Espace réservé du texte 7">
            <a:extLst>
              <a:ext uri="{FF2B5EF4-FFF2-40B4-BE49-F238E27FC236}">
                <a16:creationId xmlns:a16="http://schemas.microsoft.com/office/drawing/2014/main" id="{29F01529-A83F-1165-73B8-A49C4F6B4387}"/>
              </a:ext>
            </a:extLst>
          </p:cNvPr>
          <p:cNvSpPr>
            <a:spLocks noGrp="1"/>
          </p:cNvSpPr>
          <p:nvPr>
            <p:ph type="body" sz="quarter" idx="11"/>
          </p:nvPr>
        </p:nvSpPr>
        <p:spPr>
          <a:xfrm>
            <a:off x="136204" y="863170"/>
            <a:ext cx="11591925" cy="257628"/>
          </a:xfrm>
        </p:spPr>
        <p:txBody>
          <a:bodyPr/>
          <a:lstStyle/>
          <a:p>
            <a:r>
              <a:rPr lang="fr-FR" dirty="0"/>
              <a:t>PERCEPTION PAC 2024 DARTY CONCEPTEUR CUISINE</a:t>
            </a:r>
          </a:p>
        </p:txBody>
      </p:sp>
      <p:sp>
        <p:nvSpPr>
          <p:cNvPr id="5" name="Espace réservé du contenu 2">
            <a:extLst>
              <a:ext uri="{FF2B5EF4-FFF2-40B4-BE49-F238E27FC236}">
                <a16:creationId xmlns:a16="http://schemas.microsoft.com/office/drawing/2014/main" id="{9B11D451-FE82-4C48-899D-D3562A2BC790}"/>
              </a:ext>
            </a:extLst>
          </p:cNvPr>
          <p:cNvSpPr txBox="1">
            <a:spLocks/>
          </p:cNvSpPr>
          <p:nvPr/>
        </p:nvSpPr>
        <p:spPr>
          <a:xfrm>
            <a:off x="3886802" y="2260659"/>
            <a:ext cx="4362411" cy="137101"/>
          </a:xfrm>
          <a:prstGeom prst="rect">
            <a:avLst/>
          </a:prstGeom>
          <a:noFill/>
        </p:spPr>
        <p:txBody>
          <a:bodyPr vert="horz" lIns="34990" tIns="17495" rIns="34990" bIns="17495" rtlCol="0">
            <a:noAutofit/>
          </a:bodyPr>
          <a:lstStyle>
            <a:lvl1pPr marL="320040" indent="-320040" algn="l" defTabSz="1280160" rtl="0" eaLnBrk="1" latinLnBrk="0" hangingPunct="1">
              <a:lnSpc>
                <a:spcPct val="90000"/>
              </a:lnSpc>
              <a:spcBef>
                <a:spcPts val="1400"/>
              </a:spcBef>
              <a:buFont typeface="Arial" panose="020B0604020202020204" pitchFamily="34" charset="0"/>
              <a:buChar char="•"/>
              <a:defRPr sz="3920" kern="1200">
                <a:solidFill>
                  <a:schemeClr val="tx1"/>
                </a:solidFill>
                <a:latin typeface="+mn-lt"/>
                <a:ea typeface="+mn-ea"/>
                <a:cs typeface="+mn-cs"/>
              </a:defRPr>
            </a:lvl1pPr>
            <a:lvl2pPr marL="960120" indent="-320040" algn="l" defTabSz="1280160" rtl="0" eaLnBrk="1" latinLnBrk="0" hangingPunct="1">
              <a:lnSpc>
                <a:spcPct val="90000"/>
              </a:lnSpc>
              <a:spcBef>
                <a:spcPts val="700"/>
              </a:spcBef>
              <a:buFont typeface="Arial" panose="020B0604020202020204" pitchFamily="34" charset="0"/>
              <a:buChar char="•"/>
              <a:defRPr sz="3360" kern="1200">
                <a:solidFill>
                  <a:schemeClr val="tx1"/>
                </a:solidFill>
                <a:latin typeface="+mn-lt"/>
                <a:ea typeface="+mn-ea"/>
                <a:cs typeface="+mn-cs"/>
              </a:defRPr>
            </a:lvl2pPr>
            <a:lvl3pPr marL="1600200" indent="-320040" algn="l" defTabSz="1280160" rtl="0" eaLnBrk="1" latinLnBrk="0" hangingPunct="1">
              <a:lnSpc>
                <a:spcPct val="90000"/>
              </a:lnSpc>
              <a:spcBef>
                <a:spcPts val="700"/>
              </a:spcBef>
              <a:buFont typeface="Arial" panose="020B0604020202020204" pitchFamily="34" charset="0"/>
              <a:buChar char="•"/>
              <a:defRPr sz="2800" kern="1200">
                <a:solidFill>
                  <a:schemeClr val="tx1"/>
                </a:solidFill>
                <a:latin typeface="+mn-lt"/>
                <a:ea typeface="+mn-ea"/>
                <a:cs typeface="+mn-cs"/>
              </a:defRPr>
            </a:lvl3pPr>
            <a:lvl4pPr marL="22402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4pPr>
            <a:lvl5pPr marL="288036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5pPr>
            <a:lvl6pPr marL="352044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6pPr>
            <a:lvl7pPr marL="416052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7pPr>
            <a:lvl8pPr marL="480060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8pPr>
            <a:lvl9pPr marL="54406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9pPr>
          </a:lstStyle>
          <a:p>
            <a:pPr marL="239350" indent="-239350" algn="ctr">
              <a:buNone/>
              <a:defRPr/>
            </a:pPr>
            <a:r>
              <a:rPr lang="fr-FR" sz="1286" dirty="0">
                <a:latin typeface="Avenir Next LT Pro" panose="020B0504020202020204" pitchFamily="34" charset="0"/>
              </a:rPr>
              <a:t>Les opérations sont elles performantes ? </a:t>
            </a:r>
            <a:br>
              <a:rPr lang="fr-FR" sz="1286" dirty="0">
                <a:latin typeface="Avenir Next LT Pro" panose="020B0504020202020204" pitchFamily="34" charset="0"/>
              </a:rPr>
            </a:br>
            <a:r>
              <a:rPr lang="fr-FR" sz="1286" dirty="0">
                <a:latin typeface="Avenir Next LT Pro" panose="020B0504020202020204" pitchFamily="34" charset="0"/>
              </a:rPr>
              <a:t>Quelles sont les plus et les moins appréciés ?</a:t>
            </a:r>
            <a:endParaRPr lang="fr-FR" sz="1714" dirty="0">
              <a:latin typeface="Avenir Next LT Pro" panose="020B0504020202020204" pitchFamily="34" charset="0"/>
            </a:endParaRPr>
          </a:p>
        </p:txBody>
      </p:sp>
      <p:sp>
        <p:nvSpPr>
          <p:cNvPr id="6" name="Rectangle 1">
            <a:extLst>
              <a:ext uri="{FF2B5EF4-FFF2-40B4-BE49-F238E27FC236}">
                <a16:creationId xmlns:a16="http://schemas.microsoft.com/office/drawing/2014/main" id="{7E236399-449E-56B2-3FD1-86C33113D923}"/>
              </a:ext>
            </a:extLst>
          </p:cNvPr>
          <p:cNvSpPr>
            <a:spLocks noChangeArrowheads="1"/>
          </p:cNvSpPr>
          <p:nvPr/>
        </p:nvSpPr>
        <p:spPr bwMode="auto">
          <a:xfrm>
            <a:off x="1682888" y="1808987"/>
            <a:ext cx="8826224" cy="369332"/>
          </a:xfrm>
          <a:prstGeom prst="rect">
            <a:avLst/>
          </a:prstGeom>
          <a:solidFill>
            <a:srgbClr val="D9117E"/>
          </a:solidFill>
          <a:ln>
            <a:noFill/>
          </a:ln>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800" b="1" spc="230" dirty="0">
                <a:solidFill>
                  <a:schemeClr val="bg1"/>
                </a:solidFill>
                <a:latin typeface="Avenir Next LT Pro" panose="020B0504020202020204" pitchFamily="34" charset="0"/>
              </a:rPr>
              <a:t>PERFORMANCE OPERATIONS</a:t>
            </a:r>
            <a:endParaRPr lang="fr-FR" altLang="fr-FR" sz="1800" b="1" spc="115" dirty="0">
              <a:solidFill>
                <a:schemeClr val="bg1"/>
              </a:solidFill>
              <a:latin typeface="Avenir Next LT Pro" panose="020B0504020202020204" pitchFamily="34" charset="0"/>
            </a:endParaRPr>
          </a:p>
        </p:txBody>
      </p:sp>
      <p:sp>
        <p:nvSpPr>
          <p:cNvPr id="22" name="Espace réservé du contenu 2">
            <a:extLst>
              <a:ext uri="{FF2B5EF4-FFF2-40B4-BE49-F238E27FC236}">
                <a16:creationId xmlns:a16="http://schemas.microsoft.com/office/drawing/2014/main" id="{2279C6E9-96AF-562E-81E3-B983D0325A8F}"/>
              </a:ext>
            </a:extLst>
          </p:cNvPr>
          <p:cNvSpPr txBox="1">
            <a:spLocks/>
          </p:cNvSpPr>
          <p:nvPr/>
        </p:nvSpPr>
        <p:spPr>
          <a:xfrm>
            <a:off x="3750962" y="3276119"/>
            <a:ext cx="4362411" cy="137101"/>
          </a:xfrm>
          <a:prstGeom prst="rect">
            <a:avLst/>
          </a:prstGeom>
          <a:noFill/>
        </p:spPr>
        <p:txBody>
          <a:bodyPr vert="horz" lIns="34990" tIns="17495" rIns="34990" bIns="17495" rtlCol="0">
            <a:noAutofit/>
          </a:bodyPr>
          <a:lstStyle>
            <a:lvl1pPr marL="320040" indent="-320040" algn="l" defTabSz="1280160" rtl="0" eaLnBrk="1" latinLnBrk="0" hangingPunct="1">
              <a:lnSpc>
                <a:spcPct val="90000"/>
              </a:lnSpc>
              <a:spcBef>
                <a:spcPts val="1400"/>
              </a:spcBef>
              <a:buFont typeface="Arial" panose="020B0604020202020204" pitchFamily="34" charset="0"/>
              <a:buChar char="•"/>
              <a:defRPr sz="3920" kern="1200">
                <a:solidFill>
                  <a:schemeClr val="tx1"/>
                </a:solidFill>
                <a:latin typeface="+mn-lt"/>
                <a:ea typeface="+mn-ea"/>
                <a:cs typeface="+mn-cs"/>
              </a:defRPr>
            </a:lvl1pPr>
            <a:lvl2pPr marL="960120" indent="-320040" algn="l" defTabSz="1280160" rtl="0" eaLnBrk="1" latinLnBrk="0" hangingPunct="1">
              <a:lnSpc>
                <a:spcPct val="90000"/>
              </a:lnSpc>
              <a:spcBef>
                <a:spcPts val="700"/>
              </a:spcBef>
              <a:buFont typeface="Arial" panose="020B0604020202020204" pitchFamily="34" charset="0"/>
              <a:buChar char="•"/>
              <a:defRPr sz="3360" kern="1200">
                <a:solidFill>
                  <a:schemeClr val="tx1"/>
                </a:solidFill>
                <a:latin typeface="+mn-lt"/>
                <a:ea typeface="+mn-ea"/>
                <a:cs typeface="+mn-cs"/>
              </a:defRPr>
            </a:lvl2pPr>
            <a:lvl3pPr marL="1600200" indent="-320040" algn="l" defTabSz="1280160" rtl="0" eaLnBrk="1" latinLnBrk="0" hangingPunct="1">
              <a:lnSpc>
                <a:spcPct val="90000"/>
              </a:lnSpc>
              <a:spcBef>
                <a:spcPts val="700"/>
              </a:spcBef>
              <a:buFont typeface="Arial" panose="020B0604020202020204" pitchFamily="34" charset="0"/>
              <a:buChar char="•"/>
              <a:defRPr sz="2800" kern="1200">
                <a:solidFill>
                  <a:schemeClr val="tx1"/>
                </a:solidFill>
                <a:latin typeface="+mn-lt"/>
                <a:ea typeface="+mn-ea"/>
                <a:cs typeface="+mn-cs"/>
              </a:defRPr>
            </a:lvl3pPr>
            <a:lvl4pPr marL="22402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4pPr>
            <a:lvl5pPr marL="288036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5pPr>
            <a:lvl6pPr marL="352044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6pPr>
            <a:lvl7pPr marL="416052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7pPr>
            <a:lvl8pPr marL="480060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8pPr>
            <a:lvl9pPr marL="54406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9pPr>
          </a:lstStyle>
          <a:p>
            <a:pPr marL="239350" indent="-239350" algn="ctr">
              <a:buNone/>
              <a:defRPr/>
            </a:pPr>
            <a:r>
              <a:rPr lang="fr-FR" sz="1286" dirty="0">
                <a:latin typeface="Avenir Next LT Pro" panose="020B0504020202020204" pitchFamily="34" charset="0"/>
                <a:sym typeface="Wingdings" panose="05000000000000000000" pitchFamily="2" charset="2"/>
              </a:rPr>
              <a:t>Les mécaniques et les offres sont elles suffisamment attractives ? Y a-t-il une attente de renouvellement ?</a:t>
            </a:r>
            <a:endParaRPr lang="fr-FR" sz="1714" dirty="0">
              <a:latin typeface="Avenir Next LT Pro" panose="020B0504020202020204" pitchFamily="34" charset="0"/>
            </a:endParaRPr>
          </a:p>
        </p:txBody>
      </p:sp>
      <p:sp>
        <p:nvSpPr>
          <p:cNvPr id="24" name="Rectangle 1">
            <a:extLst>
              <a:ext uri="{FF2B5EF4-FFF2-40B4-BE49-F238E27FC236}">
                <a16:creationId xmlns:a16="http://schemas.microsoft.com/office/drawing/2014/main" id="{BAD28B1A-AAAA-04F9-B08A-B0D149A66DC4}"/>
              </a:ext>
            </a:extLst>
          </p:cNvPr>
          <p:cNvSpPr>
            <a:spLocks noChangeArrowheads="1"/>
          </p:cNvSpPr>
          <p:nvPr/>
        </p:nvSpPr>
        <p:spPr bwMode="auto">
          <a:xfrm>
            <a:off x="1682888" y="2826513"/>
            <a:ext cx="8826224" cy="369332"/>
          </a:xfrm>
          <a:prstGeom prst="rect">
            <a:avLst/>
          </a:prstGeom>
          <a:solidFill>
            <a:srgbClr val="D9117E"/>
          </a:solidFill>
          <a:ln>
            <a:noFill/>
          </a:ln>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800" b="1" spc="230" dirty="0">
                <a:solidFill>
                  <a:schemeClr val="bg1"/>
                </a:solidFill>
                <a:latin typeface="Avenir Next LT Pro" panose="020B0504020202020204" pitchFamily="34" charset="0"/>
              </a:rPr>
              <a:t>MECANIQUES ET OFFRES</a:t>
            </a:r>
            <a:endParaRPr lang="fr-FR" altLang="fr-FR" sz="1800" b="1" spc="115" dirty="0">
              <a:solidFill>
                <a:schemeClr val="bg1"/>
              </a:solidFill>
              <a:latin typeface="Avenir Next LT Pro" panose="020B0504020202020204" pitchFamily="34" charset="0"/>
            </a:endParaRPr>
          </a:p>
        </p:txBody>
      </p:sp>
      <p:sp>
        <p:nvSpPr>
          <p:cNvPr id="11" name="Espace réservé du contenu 2">
            <a:extLst>
              <a:ext uri="{FF2B5EF4-FFF2-40B4-BE49-F238E27FC236}">
                <a16:creationId xmlns:a16="http://schemas.microsoft.com/office/drawing/2014/main" id="{93245FAA-0460-8690-85A7-1DB683C542D2}"/>
              </a:ext>
            </a:extLst>
          </p:cNvPr>
          <p:cNvSpPr txBox="1">
            <a:spLocks/>
          </p:cNvSpPr>
          <p:nvPr/>
        </p:nvSpPr>
        <p:spPr>
          <a:xfrm>
            <a:off x="3750962" y="4326273"/>
            <a:ext cx="4362411" cy="137101"/>
          </a:xfrm>
          <a:prstGeom prst="rect">
            <a:avLst/>
          </a:prstGeom>
          <a:noFill/>
        </p:spPr>
        <p:txBody>
          <a:bodyPr vert="horz" lIns="34990" tIns="17495" rIns="34990" bIns="17495" rtlCol="0">
            <a:noAutofit/>
          </a:bodyPr>
          <a:lstStyle>
            <a:lvl1pPr marL="320040" indent="-320040" algn="l" defTabSz="1280160" rtl="0" eaLnBrk="1" latinLnBrk="0" hangingPunct="1">
              <a:lnSpc>
                <a:spcPct val="90000"/>
              </a:lnSpc>
              <a:spcBef>
                <a:spcPts val="1400"/>
              </a:spcBef>
              <a:buFont typeface="Arial" panose="020B0604020202020204" pitchFamily="34" charset="0"/>
              <a:buChar char="•"/>
              <a:defRPr sz="3920" kern="1200">
                <a:solidFill>
                  <a:schemeClr val="tx1"/>
                </a:solidFill>
                <a:latin typeface="+mn-lt"/>
                <a:ea typeface="+mn-ea"/>
                <a:cs typeface="+mn-cs"/>
              </a:defRPr>
            </a:lvl1pPr>
            <a:lvl2pPr marL="960120" indent="-320040" algn="l" defTabSz="1280160" rtl="0" eaLnBrk="1" latinLnBrk="0" hangingPunct="1">
              <a:lnSpc>
                <a:spcPct val="90000"/>
              </a:lnSpc>
              <a:spcBef>
                <a:spcPts val="700"/>
              </a:spcBef>
              <a:buFont typeface="Arial" panose="020B0604020202020204" pitchFamily="34" charset="0"/>
              <a:buChar char="•"/>
              <a:defRPr sz="3360" kern="1200">
                <a:solidFill>
                  <a:schemeClr val="tx1"/>
                </a:solidFill>
                <a:latin typeface="+mn-lt"/>
                <a:ea typeface="+mn-ea"/>
                <a:cs typeface="+mn-cs"/>
              </a:defRPr>
            </a:lvl2pPr>
            <a:lvl3pPr marL="1600200" indent="-320040" algn="l" defTabSz="1280160" rtl="0" eaLnBrk="1" latinLnBrk="0" hangingPunct="1">
              <a:lnSpc>
                <a:spcPct val="90000"/>
              </a:lnSpc>
              <a:spcBef>
                <a:spcPts val="700"/>
              </a:spcBef>
              <a:buFont typeface="Arial" panose="020B0604020202020204" pitchFamily="34" charset="0"/>
              <a:buChar char="•"/>
              <a:defRPr sz="2800" kern="1200">
                <a:solidFill>
                  <a:schemeClr val="tx1"/>
                </a:solidFill>
                <a:latin typeface="+mn-lt"/>
                <a:ea typeface="+mn-ea"/>
                <a:cs typeface="+mn-cs"/>
              </a:defRPr>
            </a:lvl3pPr>
            <a:lvl4pPr marL="22402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4pPr>
            <a:lvl5pPr marL="288036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5pPr>
            <a:lvl6pPr marL="352044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6pPr>
            <a:lvl7pPr marL="416052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7pPr>
            <a:lvl8pPr marL="480060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8pPr>
            <a:lvl9pPr marL="54406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9pPr>
          </a:lstStyle>
          <a:p>
            <a:pPr marL="0" indent="0" algn="ctr">
              <a:spcBef>
                <a:spcPts val="0"/>
              </a:spcBef>
              <a:buNone/>
            </a:pPr>
            <a:r>
              <a:rPr lang="fr-FR" sz="1286" dirty="0">
                <a:latin typeface="Avenir Next LT Pro" panose="020B0504020202020204" pitchFamily="34" charset="0"/>
                <a:sym typeface="Wingdings" panose="05000000000000000000" pitchFamily="2" charset="2"/>
              </a:rPr>
              <a:t>Le rythme du PAC répond-il à l’activation marché ;</a:t>
            </a:r>
            <a:br>
              <a:rPr lang="fr-FR" sz="1286" dirty="0">
                <a:latin typeface="Avenir Next LT Pro" panose="020B0504020202020204" pitchFamily="34" charset="0"/>
                <a:sym typeface="Wingdings" panose="05000000000000000000" pitchFamily="2" charset="2"/>
              </a:rPr>
            </a:br>
            <a:r>
              <a:rPr lang="fr-FR" sz="1286" dirty="0">
                <a:latin typeface="Avenir Next LT Pro" panose="020B0504020202020204" pitchFamily="34" charset="0"/>
                <a:sym typeface="Wingdings" panose="05000000000000000000" pitchFamily="2" charset="2"/>
              </a:rPr>
              <a:t>est-il perçu par les clients ?</a:t>
            </a:r>
            <a:br>
              <a:rPr lang="fr-FR" sz="1286" dirty="0">
                <a:latin typeface="Avenir Next LT Pro" panose="020B0504020202020204" pitchFamily="34" charset="0"/>
                <a:sym typeface="Wingdings" panose="05000000000000000000" pitchFamily="2" charset="2"/>
              </a:rPr>
            </a:br>
            <a:endParaRPr lang="fr-FR" sz="1286" dirty="0">
              <a:latin typeface="Avenir Next LT Pro" panose="020B0504020202020204" pitchFamily="34" charset="0"/>
              <a:sym typeface="Wingdings" panose="05000000000000000000" pitchFamily="2" charset="2"/>
            </a:endParaRPr>
          </a:p>
        </p:txBody>
      </p:sp>
      <p:sp>
        <p:nvSpPr>
          <p:cNvPr id="12" name="Rectangle 1">
            <a:extLst>
              <a:ext uri="{FF2B5EF4-FFF2-40B4-BE49-F238E27FC236}">
                <a16:creationId xmlns:a16="http://schemas.microsoft.com/office/drawing/2014/main" id="{D3CEF466-E1A2-2D04-A38D-0498C45BC1D9}"/>
              </a:ext>
            </a:extLst>
          </p:cNvPr>
          <p:cNvSpPr>
            <a:spLocks noChangeArrowheads="1"/>
          </p:cNvSpPr>
          <p:nvPr/>
        </p:nvSpPr>
        <p:spPr bwMode="auto">
          <a:xfrm>
            <a:off x="1682888" y="3850406"/>
            <a:ext cx="8826224" cy="369332"/>
          </a:xfrm>
          <a:prstGeom prst="rect">
            <a:avLst/>
          </a:prstGeom>
          <a:solidFill>
            <a:srgbClr val="D9117E"/>
          </a:solidFill>
          <a:ln>
            <a:noFill/>
          </a:ln>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800" b="1" spc="230" dirty="0">
                <a:solidFill>
                  <a:schemeClr val="bg1"/>
                </a:solidFill>
                <a:latin typeface="Avenir Next LT Pro" panose="020B0504020202020204" pitchFamily="34" charset="0"/>
              </a:rPr>
              <a:t>RYTHME</a:t>
            </a:r>
            <a:endParaRPr lang="fr-FR" altLang="fr-FR" sz="1800" b="1" spc="115" dirty="0">
              <a:solidFill>
                <a:schemeClr val="bg1"/>
              </a:solidFill>
              <a:latin typeface="Avenir Next LT Pro" panose="020B0504020202020204" pitchFamily="34" charset="0"/>
            </a:endParaRPr>
          </a:p>
        </p:txBody>
      </p:sp>
      <p:sp>
        <p:nvSpPr>
          <p:cNvPr id="13" name="Espace réservé du contenu 2">
            <a:extLst>
              <a:ext uri="{FF2B5EF4-FFF2-40B4-BE49-F238E27FC236}">
                <a16:creationId xmlns:a16="http://schemas.microsoft.com/office/drawing/2014/main" id="{7F963A0F-78D6-BAE3-3D6B-A573B3265BB8}"/>
              </a:ext>
            </a:extLst>
          </p:cNvPr>
          <p:cNvSpPr txBox="1">
            <a:spLocks/>
          </p:cNvSpPr>
          <p:nvPr/>
        </p:nvSpPr>
        <p:spPr>
          <a:xfrm>
            <a:off x="3750962" y="5334425"/>
            <a:ext cx="4362411" cy="137101"/>
          </a:xfrm>
          <a:prstGeom prst="rect">
            <a:avLst/>
          </a:prstGeom>
          <a:noFill/>
        </p:spPr>
        <p:txBody>
          <a:bodyPr vert="horz" lIns="34990" tIns="17495" rIns="34990" bIns="17495" rtlCol="0">
            <a:noAutofit/>
          </a:bodyPr>
          <a:lstStyle>
            <a:lvl1pPr marL="320040" indent="-320040" algn="l" defTabSz="1280160" rtl="0" eaLnBrk="1" latinLnBrk="0" hangingPunct="1">
              <a:lnSpc>
                <a:spcPct val="90000"/>
              </a:lnSpc>
              <a:spcBef>
                <a:spcPts val="1400"/>
              </a:spcBef>
              <a:buFont typeface="Arial" panose="020B0604020202020204" pitchFamily="34" charset="0"/>
              <a:buChar char="•"/>
              <a:defRPr sz="3920" kern="1200">
                <a:solidFill>
                  <a:schemeClr val="tx1"/>
                </a:solidFill>
                <a:latin typeface="+mn-lt"/>
                <a:ea typeface="+mn-ea"/>
                <a:cs typeface="+mn-cs"/>
              </a:defRPr>
            </a:lvl1pPr>
            <a:lvl2pPr marL="960120" indent="-320040" algn="l" defTabSz="1280160" rtl="0" eaLnBrk="1" latinLnBrk="0" hangingPunct="1">
              <a:lnSpc>
                <a:spcPct val="90000"/>
              </a:lnSpc>
              <a:spcBef>
                <a:spcPts val="700"/>
              </a:spcBef>
              <a:buFont typeface="Arial" panose="020B0604020202020204" pitchFamily="34" charset="0"/>
              <a:buChar char="•"/>
              <a:defRPr sz="3360" kern="1200">
                <a:solidFill>
                  <a:schemeClr val="tx1"/>
                </a:solidFill>
                <a:latin typeface="+mn-lt"/>
                <a:ea typeface="+mn-ea"/>
                <a:cs typeface="+mn-cs"/>
              </a:defRPr>
            </a:lvl2pPr>
            <a:lvl3pPr marL="1600200" indent="-320040" algn="l" defTabSz="1280160" rtl="0" eaLnBrk="1" latinLnBrk="0" hangingPunct="1">
              <a:lnSpc>
                <a:spcPct val="90000"/>
              </a:lnSpc>
              <a:spcBef>
                <a:spcPts val="700"/>
              </a:spcBef>
              <a:buFont typeface="Arial" panose="020B0604020202020204" pitchFamily="34" charset="0"/>
              <a:buChar char="•"/>
              <a:defRPr sz="2800" kern="1200">
                <a:solidFill>
                  <a:schemeClr val="tx1"/>
                </a:solidFill>
                <a:latin typeface="+mn-lt"/>
                <a:ea typeface="+mn-ea"/>
                <a:cs typeface="+mn-cs"/>
              </a:defRPr>
            </a:lvl3pPr>
            <a:lvl4pPr marL="22402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4pPr>
            <a:lvl5pPr marL="288036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5pPr>
            <a:lvl6pPr marL="352044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6pPr>
            <a:lvl7pPr marL="416052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7pPr>
            <a:lvl8pPr marL="480060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8pPr>
            <a:lvl9pPr marL="54406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9pPr>
          </a:lstStyle>
          <a:p>
            <a:pPr marL="239350" indent="-239350" algn="ctr">
              <a:buNone/>
              <a:defRPr/>
            </a:pPr>
            <a:r>
              <a:rPr lang="fr-FR" sz="1286" dirty="0">
                <a:latin typeface="Avenir Next LT Pro" panose="020B0504020202020204" pitchFamily="34" charset="0"/>
                <a:sym typeface="Wingdings" panose="05000000000000000000" pitchFamily="2" charset="2"/>
              </a:rPr>
              <a:t>La puissance &amp; performance des leviers médias et hors médias vs les niveaux d’opération ?</a:t>
            </a:r>
            <a:endParaRPr lang="fr-FR" sz="1714" dirty="0">
              <a:latin typeface="Avenir Next LT Pro" panose="020B0504020202020204" pitchFamily="34" charset="0"/>
            </a:endParaRPr>
          </a:p>
        </p:txBody>
      </p:sp>
      <p:sp>
        <p:nvSpPr>
          <p:cNvPr id="15" name="Rectangle 1">
            <a:extLst>
              <a:ext uri="{FF2B5EF4-FFF2-40B4-BE49-F238E27FC236}">
                <a16:creationId xmlns:a16="http://schemas.microsoft.com/office/drawing/2014/main" id="{48305C46-9C82-33C5-ED55-0BECBB936E55}"/>
              </a:ext>
            </a:extLst>
          </p:cNvPr>
          <p:cNvSpPr>
            <a:spLocks noChangeArrowheads="1"/>
          </p:cNvSpPr>
          <p:nvPr/>
        </p:nvSpPr>
        <p:spPr bwMode="auto">
          <a:xfrm>
            <a:off x="1682888" y="4892996"/>
            <a:ext cx="8826224" cy="369332"/>
          </a:xfrm>
          <a:prstGeom prst="rect">
            <a:avLst/>
          </a:prstGeom>
          <a:solidFill>
            <a:srgbClr val="D9117E"/>
          </a:solidFill>
          <a:ln>
            <a:noFill/>
          </a:ln>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800" b="1" spc="230" dirty="0">
                <a:solidFill>
                  <a:schemeClr val="bg1"/>
                </a:solidFill>
                <a:latin typeface="Avenir Next LT Pro" panose="020B0504020202020204" pitchFamily="34" charset="0"/>
              </a:rPr>
              <a:t>VISIBILITE</a:t>
            </a:r>
            <a:endParaRPr lang="fr-FR" altLang="fr-FR" sz="1800" b="1" spc="115" dirty="0">
              <a:solidFill>
                <a:schemeClr val="bg1"/>
              </a:solidFill>
              <a:latin typeface="Avenir Next LT Pro" panose="020B0504020202020204" pitchFamily="34" charset="0"/>
            </a:endParaRPr>
          </a:p>
        </p:txBody>
      </p:sp>
    </p:spTree>
    <p:extLst>
      <p:ext uri="{BB962C8B-B14F-4D97-AF65-F5344CB8AC3E}">
        <p14:creationId xmlns:p14="http://schemas.microsoft.com/office/powerpoint/2010/main" val="20328988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re 1"/>
          <p:cNvSpPr>
            <a:spLocks noGrp="1"/>
          </p:cNvSpPr>
          <p:nvPr>
            <p:ph type="title"/>
          </p:nvPr>
        </p:nvSpPr>
        <p:spPr>
          <a:xfrm>
            <a:off x="1810709" y="1774533"/>
            <a:ext cx="8002716" cy="3747107"/>
          </a:xfrm>
        </p:spPr>
        <p:txBody>
          <a:bodyPr>
            <a:noAutofit/>
          </a:bodyPr>
          <a:lstStyle/>
          <a:p>
            <a:r>
              <a:rPr lang="fr-FR" altLang="fr-FR" sz="3143" dirty="0">
                <a:latin typeface="Tahoma" panose="020B0604030504040204" pitchFamily="34" charset="0"/>
              </a:rPr>
              <a:t>En 2025</a:t>
            </a:r>
            <a:br>
              <a:rPr lang="fr-FR" altLang="fr-FR" sz="1800" dirty="0">
                <a:latin typeface="Tahoma" panose="020B0604030504040204" pitchFamily="34" charset="0"/>
              </a:rPr>
            </a:br>
            <a:br>
              <a:rPr lang="fr-FR" altLang="fr-FR" sz="2000" dirty="0">
                <a:latin typeface="Tahoma" panose="020B0604030504040204" pitchFamily="34" charset="0"/>
              </a:rPr>
            </a:br>
            <a:r>
              <a:rPr lang="fr-FR" altLang="fr-FR" sz="2000" dirty="0">
                <a:latin typeface="Tahoma" panose="020B0604030504040204" pitchFamily="34" charset="0"/>
              </a:rPr>
              <a:t>L’enjeu est de structurer le plan d’actions commerciales de manière rythmée et cohérente, et d’intégrer des activations régulières et impactantes tout au long de l’année. </a:t>
            </a:r>
            <a:br>
              <a:rPr lang="fr-FR" altLang="fr-FR" sz="2000" dirty="0">
                <a:latin typeface="Tahoma" panose="020B0604030504040204" pitchFamily="34" charset="0"/>
              </a:rPr>
            </a:br>
            <a:r>
              <a:rPr lang="fr-FR" altLang="fr-FR" sz="2000" b="0" dirty="0">
                <a:latin typeface="Tahoma" panose="020B0604030504040204" pitchFamily="34" charset="0"/>
              </a:rPr>
              <a:t>Il s’agira de renforcer l’attractivité des offres en les valorisant de façon stratégique et en les théâtralisant, afin de créer des événements marquants et favorisent la conversion. </a:t>
            </a:r>
            <a:br>
              <a:rPr lang="fr-FR" altLang="fr-FR" sz="2000" b="0" dirty="0">
                <a:latin typeface="Tahoma" panose="020B0604030504040204" pitchFamily="34" charset="0"/>
              </a:rPr>
            </a:br>
            <a:br>
              <a:rPr lang="fr-FR" altLang="fr-FR" sz="2000" b="0" dirty="0">
                <a:latin typeface="Tahoma" panose="020B0604030504040204" pitchFamily="34" charset="0"/>
              </a:rPr>
            </a:br>
            <a:r>
              <a:rPr lang="fr-FR" altLang="fr-FR" sz="2000" dirty="0">
                <a:solidFill>
                  <a:schemeClr val="bg1"/>
                </a:solidFill>
                <a:highlight>
                  <a:srgbClr val="D9117E"/>
                </a:highlight>
                <a:latin typeface="Tahoma" panose="020B0604030504040204" pitchFamily="34" charset="0"/>
                <a:sym typeface="Wingdings" panose="05000000000000000000" pitchFamily="2" charset="2"/>
              </a:rPr>
              <a:t> Adresser une cible plus jeune</a:t>
            </a:r>
            <a:br>
              <a:rPr lang="fr-FR" altLang="fr-FR" sz="2000" dirty="0">
                <a:solidFill>
                  <a:schemeClr val="bg1"/>
                </a:solidFill>
                <a:highlight>
                  <a:srgbClr val="D9117E"/>
                </a:highlight>
                <a:latin typeface="Tahoma" panose="020B0604030504040204" pitchFamily="34" charset="0"/>
                <a:sym typeface="Wingdings" panose="05000000000000000000" pitchFamily="2" charset="2"/>
              </a:rPr>
            </a:br>
            <a:r>
              <a:rPr lang="fr-FR" altLang="fr-FR" sz="2000" dirty="0">
                <a:solidFill>
                  <a:schemeClr val="bg1"/>
                </a:solidFill>
                <a:highlight>
                  <a:srgbClr val="D9117E"/>
                </a:highlight>
                <a:latin typeface="Tahoma" panose="020B0604030504040204" pitchFamily="34" charset="0"/>
                <a:sym typeface="Wingdings" panose="05000000000000000000" pitchFamily="2" charset="2"/>
              </a:rPr>
              <a:t> </a:t>
            </a:r>
            <a:r>
              <a:rPr lang="fr-FR" altLang="fr-FR" sz="2000" b="1" dirty="0">
                <a:solidFill>
                  <a:schemeClr val="bg1"/>
                </a:solidFill>
                <a:highlight>
                  <a:srgbClr val="D9117E"/>
                </a:highlight>
                <a:latin typeface="Avenir Next LT Pro" panose="020B0504020202020204" pitchFamily="34" charset="0"/>
                <a:ea typeface="Helvetica" panose="020B0604020202020204" pitchFamily="34" charset="0"/>
              </a:rPr>
              <a:t>Soutenir la transversalité GEM // PEM</a:t>
            </a:r>
            <a:br>
              <a:rPr lang="fr-FR" altLang="fr-FR" sz="2000" b="0" dirty="0">
                <a:latin typeface="Tahoma" panose="020B0604030504040204" pitchFamily="34" charset="0"/>
              </a:rPr>
            </a:br>
            <a:r>
              <a:rPr lang="fr-FR" altLang="fr-FR" sz="2000" b="0" dirty="0">
                <a:latin typeface="Tahoma" panose="020B0604030504040204" pitchFamily="34" charset="0"/>
              </a:rPr>
              <a:t> </a:t>
            </a:r>
            <a:br>
              <a:rPr lang="fr-FR" altLang="fr-FR" sz="2000" dirty="0">
                <a:latin typeface="Tahoma" panose="020B0604030504040204" pitchFamily="34" charset="0"/>
              </a:rPr>
            </a:br>
            <a:br>
              <a:rPr lang="fr-FR" altLang="fr-FR" sz="2000" dirty="0">
                <a:latin typeface="Tahoma" panose="020B0604030504040204" pitchFamily="34" charset="0"/>
              </a:rPr>
            </a:br>
            <a:br>
              <a:rPr lang="fr-FR" altLang="fr-FR" sz="1350" dirty="0">
                <a:latin typeface="Tahoma" panose="020B0604030504040204" pitchFamily="34" charset="0"/>
              </a:rPr>
            </a:br>
            <a:br>
              <a:rPr lang="fr-FR" altLang="fr-FR" sz="1350" dirty="0">
                <a:latin typeface="Tahoma" panose="020B0604030504040204" pitchFamily="34" charset="0"/>
              </a:rPr>
            </a:br>
            <a:br>
              <a:rPr lang="fr-FR" altLang="fr-FR" sz="1350" dirty="0">
                <a:latin typeface="Tahoma" panose="020B0604030504040204" pitchFamily="34" charset="0"/>
              </a:rPr>
            </a:br>
            <a:endParaRPr lang="fr-FR" altLang="fr-FR" sz="1350" dirty="0">
              <a:latin typeface="Tahoma" panose="020B0604030504040204" pitchFamily="34" charset="0"/>
            </a:endParaRPr>
          </a:p>
        </p:txBody>
      </p:sp>
    </p:spTree>
    <p:extLst>
      <p:ext uri="{BB962C8B-B14F-4D97-AF65-F5344CB8AC3E}">
        <p14:creationId xmlns:p14="http://schemas.microsoft.com/office/powerpoint/2010/main" val="1882404670"/>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5A7B921-89C1-4E4F-931B-FC48E8B47F5D}"/>
              </a:ext>
            </a:extLst>
          </p:cNvPr>
          <p:cNvSpPr>
            <a:spLocks noGrp="1"/>
          </p:cNvSpPr>
          <p:nvPr>
            <p:ph type="title"/>
          </p:nvPr>
        </p:nvSpPr>
        <p:spPr>
          <a:xfrm>
            <a:off x="300038" y="0"/>
            <a:ext cx="11514010" cy="1893385"/>
          </a:xfrm>
        </p:spPr>
        <p:txBody>
          <a:bodyPr/>
          <a:lstStyle/>
          <a:p>
            <a:r>
              <a:rPr lang="fr-FR" dirty="0"/>
              <a:t>Objectifs</a:t>
            </a:r>
          </a:p>
        </p:txBody>
      </p:sp>
      <p:sp>
        <p:nvSpPr>
          <p:cNvPr id="3" name="Espace réservé du contenu 2">
            <a:extLst>
              <a:ext uri="{FF2B5EF4-FFF2-40B4-BE49-F238E27FC236}">
                <a16:creationId xmlns:a16="http://schemas.microsoft.com/office/drawing/2014/main" id="{C7424A79-3EA8-4237-AB20-AA37AE575A21}"/>
              </a:ext>
            </a:extLst>
          </p:cNvPr>
          <p:cNvSpPr>
            <a:spLocks noGrp="1"/>
          </p:cNvSpPr>
          <p:nvPr>
            <p:ph type="body" idx="1"/>
          </p:nvPr>
        </p:nvSpPr>
        <p:spPr>
          <a:xfrm>
            <a:off x="377952" y="749155"/>
            <a:ext cx="11587162" cy="395073"/>
          </a:xfrm>
        </p:spPr>
        <p:txBody>
          <a:bodyPr/>
          <a:lstStyle/>
          <a:p>
            <a:pPr>
              <a:lnSpc>
                <a:spcPct val="100000"/>
              </a:lnSpc>
            </a:pPr>
            <a:endParaRPr lang="fr-FR" sz="2000" dirty="0">
              <a:solidFill>
                <a:schemeClr val="tx1"/>
              </a:solidFill>
            </a:endParaRPr>
          </a:p>
          <a:p>
            <a:pPr>
              <a:lnSpc>
                <a:spcPct val="100000"/>
              </a:lnSpc>
            </a:pPr>
            <a:endParaRPr lang="fr-FR" sz="2000" dirty="0">
              <a:solidFill>
                <a:schemeClr val="tx1"/>
              </a:solidFill>
            </a:endParaRPr>
          </a:p>
          <a:p>
            <a:pPr>
              <a:lnSpc>
                <a:spcPct val="100000"/>
              </a:lnSpc>
            </a:pPr>
            <a:endParaRPr lang="fr-FR" sz="2000" dirty="0">
              <a:solidFill>
                <a:schemeClr val="tx1"/>
              </a:solidFill>
            </a:endParaRPr>
          </a:p>
          <a:p>
            <a:pPr>
              <a:lnSpc>
                <a:spcPct val="100000"/>
              </a:lnSpc>
            </a:pPr>
            <a:r>
              <a:rPr kumimoji="0" lang="fr-FR" altLang="fr-FR" sz="2800" b="1" i="0" u="none" strike="noStrike" kern="1200" cap="none" spc="0" normalizeH="0" baseline="0" noProof="0" dirty="0">
                <a:ln>
                  <a:noFill/>
                </a:ln>
                <a:solidFill>
                  <a:prstClr val="black"/>
                </a:solidFill>
                <a:effectLst/>
                <a:uLnTx/>
                <a:uFillTx/>
                <a:sym typeface="Wingdings" panose="05000000000000000000" pitchFamily="2" charset="2"/>
              </a:rPr>
              <a:t> </a:t>
            </a:r>
            <a:r>
              <a:rPr kumimoji="0" lang="fr-FR" altLang="fr-FR" sz="2800" b="1" i="0" u="none" strike="noStrike" kern="1200" cap="none" spc="0" normalizeH="0" baseline="0" noProof="0" dirty="0">
                <a:ln>
                  <a:noFill/>
                </a:ln>
                <a:solidFill>
                  <a:prstClr val="black"/>
                </a:solidFill>
                <a:effectLst/>
                <a:uLnTx/>
                <a:uFillTx/>
              </a:rPr>
              <a:t>Dynamiser la performance commerciale </a:t>
            </a:r>
            <a:br>
              <a:rPr kumimoji="0" lang="fr-FR" altLang="fr-FR" b="0" i="0" u="none" strike="noStrike" kern="1200" cap="none" spc="0" normalizeH="0" baseline="0" noProof="0" dirty="0">
                <a:ln>
                  <a:noFill/>
                </a:ln>
                <a:solidFill>
                  <a:prstClr val="black"/>
                </a:solidFill>
                <a:effectLst/>
                <a:uLnTx/>
                <a:uFillTx/>
              </a:rPr>
            </a:br>
            <a:r>
              <a:rPr kumimoji="0" lang="fr-FR" altLang="fr-FR" b="0" i="0" u="none" strike="noStrike" kern="1200" cap="none" spc="0" normalizeH="0" baseline="0" noProof="0" dirty="0">
                <a:ln>
                  <a:noFill/>
                </a:ln>
                <a:solidFill>
                  <a:prstClr val="black"/>
                </a:solidFill>
                <a:effectLst/>
                <a:uLnTx/>
                <a:uFillTx/>
              </a:rPr>
              <a:t>en utilisant des offres impactantes et des mécaniques promotionnelles adaptées à chaque saison.</a:t>
            </a:r>
          </a:p>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tabLst/>
              <a:defRPr/>
            </a:pPr>
            <a:endParaRPr kumimoji="0" lang="fr-FR" sz="2000" b="1" i="0" u="none" strike="noStrike" kern="1200" cap="all" spc="0" normalizeH="0" baseline="0" noProof="0" dirty="0">
              <a:ln>
                <a:noFill/>
              </a:ln>
              <a:solidFill>
                <a:srgbClr val="2E2E2E"/>
              </a:solidFill>
              <a:effectLst/>
              <a:uLnTx/>
              <a:uFillTx/>
              <a:latin typeface="Tahoma" panose="020B0604030504040204" pitchFamily="34" charset="0"/>
              <a:ea typeface="Tahoma" panose="020B0604030504040204" pitchFamily="34" charset="0"/>
              <a:cs typeface="Tahoma" panose="020B0604030504040204" pitchFamily="34" charset="0"/>
            </a:endParaRPr>
          </a:p>
          <a:p>
            <a:pPr marL="457200" marR="0" lvl="0" indent="-457200" algn="l" defTabSz="914400" rtl="0" eaLnBrk="1" fontAlgn="base" latinLnBrk="0" hangingPunct="1">
              <a:lnSpc>
                <a:spcPct val="100000"/>
              </a:lnSpc>
              <a:spcBef>
                <a:spcPct val="20000"/>
              </a:spcBef>
              <a:spcAft>
                <a:spcPct val="0"/>
              </a:spcAft>
              <a:buClrTx/>
              <a:buSzTx/>
              <a:buFont typeface="Wingdings" panose="05000000000000000000" pitchFamily="2" charset="2"/>
              <a:buChar char="è"/>
              <a:tabLst/>
              <a:defRPr/>
            </a:pPr>
            <a:r>
              <a:rPr lang="fr-FR" altLang="fr-FR" sz="2800" cap="none" dirty="0">
                <a:solidFill>
                  <a:prstClr val="black"/>
                </a:solidFill>
                <a:sym typeface="Wingdings" panose="05000000000000000000" pitchFamily="2" charset="2"/>
              </a:rPr>
              <a:t>Maintenir une présence continue sur le marché</a:t>
            </a:r>
            <a:br>
              <a:rPr kumimoji="0" lang="fr-FR" altLang="fr-FR" sz="18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br>
            <a:r>
              <a:rPr kumimoji="0" lang="fr-FR" altLang="fr-FR" sz="18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et avec des activations régulières et des partenariats </a:t>
            </a:r>
          </a:p>
          <a:p>
            <a:pPr marL="285750" marR="0" lvl="0" indent="-285750" algn="l" defTabSz="914400" rtl="0" eaLnBrk="1" fontAlgn="base" latinLnBrk="0" hangingPunct="1">
              <a:lnSpc>
                <a:spcPct val="100000"/>
              </a:lnSpc>
              <a:spcBef>
                <a:spcPct val="20000"/>
              </a:spcBef>
              <a:spcAft>
                <a:spcPct val="0"/>
              </a:spcAft>
              <a:buClrTx/>
              <a:buSzTx/>
              <a:buFont typeface="Wingdings" panose="05000000000000000000" pitchFamily="2" charset="2"/>
              <a:buChar char="è"/>
              <a:tabLst/>
              <a:defRPr/>
            </a:pPr>
            <a:endParaRPr lang="fr-FR" altLang="fr-FR" b="0" cap="none" dirty="0">
              <a:solidFill>
                <a:prstClr val="black"/>
              </a:solidFill>
            </a:endParaRPr>
          </a:p>
          <a:p>
            <a:pPr marL="285750" indent="-285750">
              <a:lnSpc>
                <a:spcPct val="100000"/>
              </a:lnSpc>
              <a:buFont typeface="Wingdings" panose="05000000000000000000" pitchFamily="2" charset="2"/>
              <a:buChar char="è"/>
              <a:defRPr/>
            </a:pPr>
            <a:r>
              <a:rPr lang="fr-FR" altLang="fr-FR" sz="2800" cap="none" dirty="0">
                <a:solidFill>
                  <a:prstClr val="black"/>
                </a:solidFill>
                <a:sym typeface="Wingdings" panose="05000000000000000000" pitchFamily="2" charset="2"/>
              </a:rPr>
              <a:t>Nourrir la notoriété qualifiée de DCC </a:t>
            </a:r>
            <a:br>
              <a:rPr lang="fr-FR" altLang="fr-FR" sz="2800" cap="none" dirty="0">
                <a:solidFill>
                  <a:prstClr val="black"/>
                </a:solidFill>
                <a:sym typeface="Wingdings" panose="05000000000000000000" pitchFamily="2" charset="2"/>
              </a:rPr>
            </a:br>
            <a:r>
              <a:rPr lang="fr-FR" altLang="fr-FR" sz="2800" cap="none" dirty="0">
                <a:solidFill>
                  <a:prstClr val="black"/>
                </a:solidFill>
                <a:sym typeface="Wingdings" panose="05000000000000000000" pitchFamily="2" charset="2"/>
              </a:rPr>
              <a:t>en tant que cuisiniste de référence</a:t>
            </a:r>
            <a:br>
              <a:rPr kumimoji="0" lang="fr-FR" altLang="fr-FR" sz="18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br>
            <a:r>
              <a:rPr kumimoji="0" lang="fr-FR" altLang="fr-FR" sz="18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tout en valorisant les offres intégrées avec le PEM et le GEM pour une solution globale et pratique</a:t>
            </a:r>
          </a:p>
          <a:p>
            <a:pPr marL="285750" marR="0" lvl="0" indent="-285750" algn="l" defTabSz="914400" rtl="0" eaLnBrk="1" fontAlgn="base" latinLnBrk="0" hangingPunct="1">
              <a:lnSpc>
                <a:spcPct val="100000"/>
              </a:lnSpc>
              <a:spcBef>
                <a:spcPct val="20000"/>
              </a:spcBef>
              <a:spcAft>
                <a:spcPct val="0"/>
              </a:spcAft>
              <a:buClrTx/>
              <a:buSzTx/>
              <a:buFont typeface="Wingdings" panose="05000000000000000000" pitchFamily="2" charset="2"/>
              <a:buChar char="è"/>
              <a:tabLst/>
              <a:defRPr/>
            </a:pPr>
            <a:endParaRPr kumimoji="0" lang="fr-FR" altLang="fr-FR" sz="18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a:p>
            <a:pPr>
              <a:lnSpc>
                <a:spcPct val="100000"/>
              </a:lnSpc>
            </a:pPr>
            <a:br>
              <a:rPr kumimoji="0" lang="fr-FR" altLang="fr-FR" sz="1400" b="0" i="0" u="none" strike="noStrike" kern="1200" cap="none" spc="0" normalizeH="0" baseline="0" noProof="0" dirty="0">
                <a:ln>
                  <a:noFill/>
                </a:ln>
                <a:solidFill>
                  <a:prstClr val="black"/>
                </a:solidFill>
                <a:effectLst/>
                <a:uLnTx/>
                <a:uFillTx/>
              </a:rPr>
            </a:br>
            <a:endParaRPr lang="fr-FR" sz="1400" dirty="0">
              <a:solidFill>
                <a:schemeClr val="tx1"/>
              </a:solidFill>
            </a:endParaRPr>
          </a:p>
        </p:txBody>
      </p:sp>
    </p:spTree>
    <p:extLst>
      <p:ext uri="{BB962C8B-B14F-4D97-AF65-F5344CB8AC3E}">
        <p14:creationId xmlns:p14="http://schemas.microsoft.com/office/powerpoint/2010/main" val="14094095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F7A46D25-EB9F-3A8C-6974-3321F996DFE4}"/>
              </a:ext>
            </a:extLst>
          </p:cNvPr>
          <p:cNvSpPr>
            <a:spLocks noGrp="1"/>
          </p:cNvSpPr>
          <p:nvPr>
            <p:ph type="title"/>
          </p:nvPr>
        </p:nvSpPr>
        <p:spPr/>
        <p:txBody>
          <a:bodyPr/>
          <a:lstStyle/>
          <a:p>
            <a:pPr algn="l"/>
            <a:r>
              <a:rPr lang="fr-FR" dirty="0"/>
              <a:t># CRÉER UN TEMPS FORTS PUISSANT </a:t>
            </a:r>
            <a:br>
              <a:rPr lang="fr-FR" dirty="0"/>
            </a:br>
            <a:r>
              <a:rPr lang="fr-FR" dirty="0"/>
              <a:t>DANS l’ANNEE</a:t>
            </a:r>
          </a:p>
        </p:txBody>
      </p:sp>
      <p:sp>
        <p:nvSpPr>
          <p:cNvPr id="7" name="Espace réservé du texte 6">
            <a:extLst>
              <a:ext uri="{FF2B5EF4-FFF2-40B4-BE49-F238E27FC236}">
                <a16:creationId xmlns:a16="http://schemas.microsoft.com/office/drawing/2014/main" id="{245D9EAB-9763-0B1B-72CA-1649F3137807}"/>
              </a:ext>
            </a:extLst>
          </p:cNvPr>
          <p:cNvSpPr>
            <a:spLocks noGrp="1"/>
          </p:cNvSpPr>
          <p:nvPr>
            <p:ph type="body" sz="quarter" idx="11"/>
          </p:nvPr>
        </p:nvSpPr>
        <p:spPr>
          <a:xfrm>
            <a:off x="300038" y="1523771"/>
            <a:ext cx="11591925" cy="257628"/>
          </a:xfrm>
        </p:spPr>
        <p:txBody>
          <a:bodyPr/>
          <a:lstStyle/>
          <a:p>
            <a:r>
              <a:rPr lang="fr-FR" dirty="0"/>
              <a:t>Opération événementielle</a:t>
            </a:r>
          </a:p>
        </p:txBody>
      </p:sp>
      <p:sp>
        <p:nvSpPr>
          <p:cNvPr id="10" name="ZoneTexte 9">
            <a:extLst>
              <a:ext uri="{FF2B5EF4-FFF2-40B4-BE49-F238E27FC236}">
                <a16:creationId xmlns:a16="http://schemas.microsoft.com/office/drawing/2014/main" id="{47D975E3-E2C7-E9A2-91E6-74686188BC29}"/>
              </a:ext>
            </a:extLst>
          </p:cNvPr>
          <p:cNvSpPr txBox="1"/>
          <p:nvPr/>
        </p:nvSpPr>
        <p:spPr>
          <a:xfrm>
            <a:off x="801187" y="1872839"/>
            <a:ext cx="10215155" cy="3693319"/>
          </a:xfrm>
          <a:prstGeom prst="rect">
            <a:avLst/>
          </a:prstGeom>
          <a:noFill/>
        </p:spPr>
        <p:txBody>
          <a:bodyPr wrap="square">
            <a:spAutoFit/>
          </a:bodyPr>
          <a:lstStyle/>
          <a:p>
            <a:r>
              <a:rPr lang="fr-FR" altLang="fr-FR" sz="18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L’objectif est de créer un véritable impact événementiel, en rompant avec la communication classique de Darty Concepteur Cuisine. </a:t>
            </a:r>
            <a:br>
              <a:rPr lang="fr-FR" altLang="fr-FR" sz="18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br>
              <a:rPr lang="fr-FR" altLang="fr-FR" sz="18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altLang="fr-FR" sz="18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Ce moment clé doit capter l’attention des consommateurs, qu’ils soient en pleine réflexion de projet ou non, en utilisant l’ensemble des canaux de communication disponibles.</a:t>
            </a:r>
            <a:br>
              <a:rPr lang="fr-FR" altLang="fr-FR" sz="18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br>
              <a:rPr lang="fr-FR" altLang="fr-FR" sz="18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altLang="fr-FR" sz="18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Créer l’</a:t>
            </a:r>
            <a: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événement </a:t>
            </a:r>
            <a:r>
              <a:rPr lang="fr-FR" altLang="fr-FR" sz="18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à travers une thématique d’opération et une mécanique transverse</a:t>
            </a:r>
          </a:p>
          <a:p>
            <a:endPar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r>
              <a:rPr lang="fr-FR" altLang="fr-FR" sz="18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Faire ressentir immédiatement la </a:t>
            </a:r>
            <a:r>
              <a:rPr lang="fr-FR" altLang="fr-FR" sz="1800" b="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dimension évènementielle et donc être en rupture </a:t>
            </a:r>
            <a:r>
              <a:rPr lang="fr-FR" altLang="fr-FR" sz="18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avec la prise de parole commerciale de Darty Concepteur Cuisines </a:t>
            </a:r>
            <a:br>
              <a:rPr lang="fr-FR" altLang="fr-FR" sz="18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altLang="fr-FR" sz="18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Un temps fort doit être perçu par les consommateurs, intentionnistes ou non, sur l’ensemble des points de contacts</a:t>
            </a:r>
            <a:br>
              <a:rPr lang="fr-FR" altLang="fr-FR" sz="18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endParaRPr 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p:txBody>
      </p:sp>
    </p:spTree>
    <p:extLst>
      <p:ext uri="{BB962C8B-B14F-4D97-AF65-F5344CB8AC3E}">
        <p14:creationId xmlns:p14="http://schemas.microsoft.com/office/powerpoint/2010/main" val="17991013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F7A46D25-EB9F-3A8C-6974-3321F996DFE4}"/>
              </a:ext>
            </a:extLst>
          </p:cNvPr>
          <p:cNvSpPr>
            <a:spLocks noGrp="1"/>
          </p:cNvSpPr>
          <p:nvPr>
            <p:ph type="title"/>
          </p:nvPr>
        </p:nvSpPr>
        <p:spPr/>
        <p:txBody>
          <a:bodyPr/>
          <a:lstStyle/>
          <a:p>
            <a:pPr algn="l"/>
            <a:r>
              <a:rPr lang="fr-FR" dirty="0"/>
              <a:t># CRÉER UN TEMPS FORTS PUISSANT </a:t>
            </a:r>
            <a:br>
              <a:rPr lang="fr-FR" dirty="0"/>
            </a:br>
            <a:r>
              <a:rPr lang="fr-FR" dirty="0"/>
              <a:t>DANS l’ANNEE</a:t>
            </a:r>
          </a:p>
        </p:txBody>
      </p:sp>
      <p:sp>
        <p:nvSpPr>
          <p:cNvPr id="7" name="Espace réservé du texte 6">
            <a:extLst>
              <a:ext uri="{FF2B5EF4-FFF2-40B4-BE49-F238E27FC236}">
                <a16:creationId xmlns:a16="http://schemas.microsoft.com/office/drawing/2014/main" id="{245D9EAB-9763-0B1B-72CA-1649F3137807}"/>
              </a:ext>
            </a:extLst>
          </p:cNvPr>
          <p:cNvSpPr>
            <a:spLocks noGrp="1"/>
          </p:cNvSpPr>
          <p:nvPr>
            <p:ph type="body" sz="quarter" idx="11"/>
          </p:nvPr>
        </p:nvSpPr>
        <p:spPr>
          <a:xfrm>
            <a:off x="300038" y="1534658"/>
            <a:ext cx="11591925" cy="257628"/>
          </a:xfrm>
        </p:spPr>
        <p:txBody>
          <a:bodyPr/>
          <a:lstStyle/>
          <a:p>
            <a:r>
              <a:rPr lang="fr-FR" dirty="0"/>
              <a:t>Opérations événementielles</a:t>
            </a:r>
          </a:p>
        </p:txBody>
      </p:sp>
      <p:sp>
        <p:nvSpPr>
          <p:cNvPr id="10" name="ZoneTexte 9">
            <a:extLst>
              <a:ext uri="{FF2B5EF4-FFF2-40B4-BE49-F238E27FC236}">
                <a16:creationId xmlns:a16="http://schemas.microsoft.com/office/drawing/2014/main" id="{47D975E3-E2C7-E9A2-91E6-74686188BC29}"/>
              </a:ext>
            </a:extLst>
          </p:cNvPr>
          <p:cNvSpPr txBox="1"/>
          <p:nvPr/>
        </p:nvSpPr>
        <p:spPr>
          <a:xfrm>
            <a:off x="1105987" y="1935252"/>
            <a:ext cx="10215155" cy="3293209"/>
          </a:xfrm>
          <a:prstGeom prst="rect">
            <a:avLst/>
          </a:prstGeom>
          <a:noFill/>
        </p:spPr>
        <p:txBody>
          <a:bodyPr wrap="square">
            <a:spAutoFit/>
          </a:bodyPr>
          <a:lstStyle/>
          <a:p>
            <a:r>
              <a:rPr 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Donner un </a:t>
            </a:r>
            <a:r>
              <a:rPr lang="fr-FR" dirty="0" err="1">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naming</a:t>
            </a:r>
            <a:r>
              <a:rPr 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 à cette opération qui crée l’événement et y associer une mécanique avec une forte perception de générosité (exemple double offres)</a:t>
            </a:r>
            <a:endParaRPr lang="fr-FR" dirty="0">
              <a:latin typeface="Tahoma" panose="020B0604030504040204" pitchFamily="34" charset="0"/>
              <a:ea typeface="Tahoma" panose="020B0604030504040204" pitchFamily="34" charset="0"/>
              <a:cs typeface="Tahoma" panose="020B0604030504040204" pitchFamily="34" charset="0"/>
            </a:endParaRPr>
          </a:p>
          <a:p>
            <a:r>
              <a:rPr 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 Assumer la dimension commerciale de l’opération et en faire un rendez-vous</a:t>
            </a:r>
            <a:endParaRPr lang="fr-FR" dirty="0">
              <a:latin typeface="Tahoma" panose="020B0604030504040204" pitchFamily="34" charset="0"/>
              <a:ea typeface="Tahoma" panose="020B0604030504040204" pitchFamily="34" charset="0"/>
              <a:cs typeface="Tahoma" panose="020B0604030504040204" pitchFamily="34" charset="0"/>
            </a:endParaRPr>
          </a:p>
          <a:p>
            <a:endPar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endParaRPr lang="fr-FR" altLang="fr-FR" b="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r>
              <a:rPr lang="fr-FR" altLang="fr-FR" sz="2800" b="1" i="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LES IMMANQUABLES DARTY CUISINE</a:t>
            </a:r>
            <a:br>
              <a:rPr lang="fr-FR" altLang="fr-FR" b="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altLang="fr-FR" b="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 JUSQU’À 4000 offerts</a:t>
            </a:r>
          </a:p>
          <a:p>
            <a: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Principe de paliers de ’10%’</a:t>
            </a:r>
            <a:b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endPar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 Perception de générosité forte</a:t>
            </a:r>
          </a:p>
          <a:p>
            <a: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 </a:t>
            </a:r>
            <a:endParaRPr lang="fr-FR" altLang="fr-FR" sz="18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p:txBody>
      </p:sp>
      <p:sp>
        <p:nvSpPr>
          <p:cNvPr id="2" name="Triangle isocèle 1">
            <a:extLst>
              <a:ext uri="{FF2B5EF4-FFF2-40B4-BE49-F238E27FC236}">
                <a16:creationId xmlns:a16="http://schemas.microsoft.com/office/drawing/2014/main" id="{E8A2C1E3-0E92-D560-2254-D393AA89ADC6}"/>
              </a:ext>
            </a:extLst>
          </p:cNvPr>
          <p:cNvSpPr/>
          <p:nvPr/>
        </p:nvSpPr>
        <p:spPr>
          <a:xfrm rot="5400000">
            <a:off x="-51855" y="3389614"/>
            <a:ext cx="1296785" cy="548640"/>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a:extLst>
              <a:ext uri="{FF2B5EF4-FFF2-40B4-BE49-F238E27FC236}">
                <a16:creationId xmlns:a16="http://schemas.microsoft.com/office/drawing/2014/main" id="{9EA86C2E-A6F3-AF0A-C297-7486672ACC86}"/>
              </a:ext>
            </a:extLst>
          </p:cNvPr>
          <p:cNvSpPr txBox="1"/>
          <p:nvPr/>
        </p:nvSpPr>
        <p:spPr>
          <a:xfrm>
            <a:off x="1227907" y="4948032"/>
            <a:ext cx="9971314" cy="923330"/>
          </a:xfrm>
          <a:prstGeom prst="rect">
            <a:avLst/>
          </a:prstGeom>
          <a:noFill/>
        </p:spPr>
        <p:txBody>
          <a:bodyPr wrap="square">
            <a:spAutoFit/>
          </a:bodyPr>
          <a:lstStyle/>
          <a:p>
            <a:r>
              <a:rPr lang="fr-FR" altLang="fr-FR" sz="18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Dispositif de communication renforcée : </a:t>
            </a:r>
            <a:br>
              <a:rPr lang="fr-FR" altLang="fr-FR" sz="18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altLang="fr-FR" sz="18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média digital -&gt; Cible intentionniste Kit PLV spécifique : Densification de la PLV + PLV ‘événementiel’ Ex : Cubes / Mobiles…</a:t>
            </a:r>
          </a:p>
        </p:txBody>
      </p:sp>
    </p:spTree>
    <p:extLst>
      <p:ext uri="{BB962C8B-B14F-4D97-AF65-F5344CB8AC3E}">
        <p14:creationId xmlns:p14="http://schemas.microsoft.com/office/powerpoint/2010/main" val="24428943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F7A46D25-EB9F-3A8C-6974-3321F996DFE4}"/>
              </a:ext>
            </a:extLst>
          </p:cNvPr>
          <p:cNvSpPr>
            <a:spLocks noGrp="1"/>
          </p:cNvSpPr>
          <p:nvPr>
            <p:ph type="title"/>
          </p:nvPr>
        </p:nvSpPr>
        <p:spPr/>
        <p:txBody>
          <a:bodyPr/>
          <a:lstStyle/>
          <a:p>
            <a:pPr algn="l"/>
            <a:r>
              <a:rPr lang="fr-FR" dirty="0"/>
              <a:t># NOURRIR NOS PROMESSES  </a:t>
            </a:r>
          </a:p>
        </p:txBody>
      </p:sp>
      <p:sp>
        <p:nvSpPr>
          <p:cNvPr id="7" name="Espace réservé du texte 6">
            <a:extLst>
              <a:ext uri="{FF2B5EF4-FFF2-40B4-BE49-F238E27FC236}">
                <a16:creationId xmlns:a16="http://schemas.microsoft.com/office/drawing/2014/main" id="{245D9EAB-9763-0B1B-72CA-1649F3137807}"/>
              </a:ext>
            </a:extLst>
          </p:cNvPr>
          <p:cNvSpPr>
            <a:spLocks noGrp="1"/>
          </p:cNvSpPr>
          <p:nvPr>
            <p:ph type="body" sz="quarter" idx="11"/>
          </p:nvPr>
        </p:nvSpPr>
        <p:spPr/>
        <p:txBody>
          <a:bodyPr/>
          <a:lstStyle/>
          <a:p>
            <a:r>
              <a:rPr lang="fr-FR" dirty="0"/>
              <a:t>Opérations THEMATIQUES</a:t>
            </a:r>
          </a:p>
        </p:txBody>
      </p:sp>
      <p:sp>
        <p:nvSpPr>
          <p:cNvPr id="10" name="ZoneTexte 9">
            <a:extLst>
              <a:ext uri="{FF2B5EF4-FFF2-40B4-BE49-F238E27FC236}">
                <a16:creationId xmlns:a16="http://schemas.microsoft.com/office/drawing/2014/main" id="{47D975E3-E2C7-E9A2-91E6-74686188BC29}"/>
              </a:ext>
            </a:extLst>
          </p:cNvPr>
          <p:cNvSpPr txBox="1"/>
          <p:nvPr/>
        </p:nvSpPr>
        <p:spPr>
          <a:xfrm>
            <a:off x="1114696" y="1351778"/>
            <a:ext cx="10215155" cy="3724096"/>
          </a:xfrm>
          <a:prstGeom prst="rect">
            <a:avLst/>
          </a:prstGeom>
          <a:noFill/>
        </p:spPr>
        <p:txBody>
          <a:bodyPr wrap="square">
            <a:spAutoFit/>
          </a:bodyPr>
          <a:lstStyle/>
          <a:p>
            <a: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 </a:t>
            </a:r>
            <a:b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altLang="fr-FR" sz="2400" b="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LES JOURS TOUS COMPRIS</a:t>
            </a:r>
          </a:p>
          <a:p>
            <a:b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altLang="fr-FR" b="1" i="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Darty s’occupe de tout : </a:t>
            </a:r>
            <a:br>
              <a:rPr lang="fr-FR" altLang="fr-FR" b="1" i="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altLang="fr-FR" sz="3200" b="1" i="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Pose de cuisine offerte </a:t>
            </a:r>
            <a:br>
              <a:rPr lang="fr-FR" altLang="fr-FR" b="1" i="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altLang="fr-FR" b="1" i="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 Darty Max gratuit pendant 6 mois</a:t>
            </a:r>
          </a:p>
          <a:p>
            <a:r>
              <a:rPr lang="fr-FR" altLang="fr-FR" b="1" i="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 jusqu’à 250€ de remise sur le petit électroménager </a:t>
            </a:r>
          </a:p>
          <a:p>
            <a:endParaRPr lang="fr-FR" altLang="fr-FR" b="1" i="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r>
              <a:rPr lang="fr-FR" dirty="0">
                <a:latin typeface="Tahoma" panose="020B0604030504040204" pitchFamily="34" charset="0"/>
                <a:ea typeface="Tahoma" panose="020B0604030504040204" pitchFamily="34" charset="0"/>
                <a:cs typeface="Tahoma" panose="020B0604030504040204" pitchFamily="34" charset="0"/>
              </a:rPr>
              <a:t>Bénéficiez d’un service clé en main, avec une installation sans stress, une protection garantie de vos appareils, et des remises exclusives pour un équipement complet. </a:t>
            </a:r>
            <a:br>
              <a:rPr lang="fr-FR" dirty="0"/>
            </a:br>
            <a:r>
              <a:rPr lang="fr-FR" dirty="0"/>
              <a:t> </a:t>
            </a:r>
            <a:endParaRPr lang="fr-FR" altLang="fr-FR" sz="18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r>
              <a:rPr lang="fr-FR" altLang="fr-FR" sz="18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3 offres complémentaires pour justifier une promesse du ‘Tout compris’</a:t>
            </a:r>
          </a:p>
        </p:txBody>
      </p:sp>
    </p:spTree>
    <p:extLst>
      <p:ext uri="{BB962C8B-B14F-4D97-AF65-F5344CB8AC3E}">
        <p14:creationId xmlns:p14="http://schemas.microsoft.com/office/powerpoint/2010/main" val="30402645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F7A46D25-EB9F-3A8C-6974-3321F996DFE4}"/>
              </a:ext>
            </a:extLst>
          </p:cNvPr>
          <p:cNvSpPr>
            <a:spLocks noGrp="1"/>
          </p:cNvSpPr>
          <p:nvPr>
            <p:ph type="title"/>
          </p:nvPr>
        </p:nvSpPr>
        <p:spPr/>
        <p:txBody>
          <a:bodyPr/>
          <a:lstStyle/>
          <a:p>
            <a:pPr algn="l"/>
            <a:r>
              <a:rPr lang="fr-FR" dirty="0"/>
              <a:t># INNOVER DANS LES OPERATIONS THEMATIQUES</a:t>
            </a:r>
          </a:p>
        </p:txBody>
      </p:sp>
      <p:sp>
        <p:nvSpPr>
          <p:cNvPr id="7" name="Espace réservé du texte 6">
            <a:extLst>
              <a:ext uri="{FF2B5EF4-FFF2-40B4-BE49-F238E27FC236}">
                <a16:creationId xmlns:a16="http://schemas.microsoft.com/office/drawing/2014/main" id="{245D9EAB-9763-0B1B-72CA-1649F3137807}"/>
              </a:ext>
            </a:extLst>
          </p:cNvPr>
          <p:cNvSpPr>
            <a:spLocks noGrp="1"/>
          </p:cNvSpPr>
          <p:nvPr>
            <p:ph type="body" sz="quarter" idx="11"/>
          </p:nvPr>
        </p:nvSpPr>
        <p:spPr/>
        <p:txBody>
          <a:bodyPr/>
          <a:lstStyle/>
          <a:p>
            <a:r>
              <a:rPr lang="fr-FR" dirty="0"/>
              <a:t>Opérations THEMATIQUES</a:t>
            </a:r>
          </a:p>
        </p:txBody>
      </p:sp>
      <p:sp>
        <p:nvSpPr>
          <p:cNvPr id="10" name="ZoneTexte 9">
            <a:extLst>
              <a:ext uri="{FF2B5EF4-FFF2-40B4-BE49-F238E27FC236}">
                <a16:creationId xmlns:a16="http://schemas.microsoft.com/office/drawing/2014/main" id="{47D975E3-E2C7-E9A2-91E6-74686188BC29}"/>
              </a:ext>
            </a:extLst>
          </p:cNvPr>
          <p:cNvSpPr txBox="1"/>
          <p:nvPr/>
        </p:nvSpPr>
        <p:spPr>
          <a:xfrm>
            <a:off x="1330826" y="1534658"/>
            <a:ext cx="10215155" cy="3754874"/>
          </a:xfrm>
          <a:prstGeom prst="rect">
            <a:avLst/>
          </a:prstGeom>
          <a:noFill/>
        </p:spPr>
        <p:txBody>
          <a:bodyPr wrap="square">
            <a:spAutoFit/>
          </a:bodyPr>
          <a:lstStyle/>
          <a:p>
            <a:b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altLang="fr-FR" sz="2400" b="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LE PACK CHRONOS</a:t>
            </a:r>
          </a:p>
          <a:p>
            <a:b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altLang="fr-FR" sz="2400" b="1" i="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Votre cuisine commandée, livrée et installée</a:t>
            </a:r>
            <a:r>
              <a:rPr lang="fr-FR" altLang="fr-FR" sz="3200" b="1" i="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 </a:t>
            </a:r>
            <a:br>
              <a:rPr lang="fr-FR" altLang="fr-FR" sz="3200" b="1" i="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altLang="fr-FR" sz="3200" b="1" i="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en 2 mois </a:t>
            </a:r>
          </a:p>
          <a:p>
            <a:endParaRPr lang="fr-FR" altLang="fr-FR" sz="2400" b="1" i="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Une offre express pour ceux qui souhaitent emménager rapidement ou effectuer une rénovation. Darty garantirait une installation complète de la cuisine sous 2 mois, avec une réduction supplémentaire pour les clients qui commandent et finalisent leur projet rapidement. </a:t>
            </a:r>
            <a:b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Répondre aux attentes des clients pressés.</a:t>
            </a:r>
            <a:b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altLang="fr-FR" sz="18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 </a:t>
            </a:r>
            <a:endPar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p:txBody>
      </p:sp>
    </p:spTree>
    <p:extLst>
      <p:ext uri="{BB962C8B-B14F-4D97-AF65-F5344CB8AC3E}">
        <p14:creationId xmlns:p14="http://schemas.microsoft.com/office/powerpoint/2010/main" val="55786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F7A46D25-EB9F-3A8C-6974-3321F996DFE4}"/>
              </a:ext>
            </a:extLst>
          </p:cNvPr>
          <p:cNvSpPr>
            <a:spLocks noGrp="1"/>
          </p:cNvSpPr>
          <p:nvPr>
            <p:ph type="title"/>
          </p:nvPr>
        </p:nvSpPr>
        <p:spPr/>
        <p:txBody>
          <a:bodyPr/>
          <a:lstStyle/>
          <a:p>
            <a:pPr algn="l"/>
            <a:r>
              <a:rPr lang="fr-FR" dirty="0"/>
              <a:t># INNOVER DANS LES OPERATIONS THEMATIQUES</a:t>
            </a:r>
          </a:p>
        </p:txBody>
      </p:sp>
      <p:sp>
        <p:nvSpPr>
          <p:cNvPr id="7" name="Espace réservé du texte 6">
            <a:extLst>
              <a:ext uri="{FF2B5EF4-FFF2-40B4-BE49-F238E27FC236}">
                <a16:creationId xmlns:a16="http://schemas.microsoft.com/office/drawing/2014/main" id="{245D9EAB-9763-0B1B-72CA-1649F3137807}"/>
              </a:ext>
            </a:extLst>
          </p:cNvPr>
          <p:cNvSpPr>
            <a:spLocks noGrp="1"/>
          </p:cNvSpPr>
          <p:nvPr>
            <p:ph type="body" sz="quarter" idx="11"/>
          </p:nvPr>
        </p:nvSpPr>
        <p:spPr/>
        <p:txBody>
          <a:bodyPr/>
          <a:lstStyle/>
          <a:p>
            <a:r>
              <a:rPr lang="fr-FR" dirty="0"/>
              <a:t>Opérations THEMATIQUES</a:t>
            </a:r>
          </a:p>
        </p:txBody>
      </p:sp>
      <p:sp>
        <p:nvSpPr>
          <p:cNvPr id="10" name="ZoneTexte 9">
            <a:extLst>
              <a:ext uri="{FF2B5EF4-FFF2-40B4-BE49-F238E27FC236}">
                <a16:creationId xmlns:a16="http://schemas.microsoft.com/office/drawing/2014/main" id="{47D975E3-E2C7-E9A2-91E6-74686188BC29}"/>
              </a:ext>
            </a:extLst>
          </p:cNvPr>
          <p:cNvSpPr txBox="1"/>
          <p:nvPr/>
        </p:nvSpPr>
        <p:spPr>
          <a:xfrm>
            <a:off x="1191489" y="1534658"/>
            <a:ext cx="10215155" cy="3139321"/>
          </a:xfrm>
          <a:prstGeom prst="rect">
            <a:avLst/>
          </a:prstGeom>
          <a:noFill/>
        </p:spPr>
        <p:txBody>
          <a:bodyPr wrap="square">
            <a:spAutoFit/>
          </a:bodyPr>
          <a:lstStyle/>
          <a:p>
            <a:b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altLang="fr-FR" sz="2400" b="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LE MOIS BLACK OR WHITE</a:t>
            </a:r>
          </a:p>
          <a:p>
            <a:b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altLang="fr-FR" sz="2400" b="1" i="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-25% sur les meubles de cuisine Noir, Or ou Blanc</a:t>
            </a:r>
            <a:endParaRPr lang="fr-FR" altLang="fr-FR" sz="3200" b="1" i="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endParaRPr lang="fr-FR" altLang="fr-FR" sz="2400" b="1" i="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Une expression très visuelle et très impactante et assez décalée avec une offre liée à la couleur des meubles de cuisine.</a:t>
            </a:r>
          </a:p>
          <a:p>
            <a:endPar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b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altLang="fr-FR" sz="18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 </a:t>
            </a:r>
            <a:endPar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p:txBody>
      </p:sp>
      <p:sp>
        <p:nvSpPr>
          <p:cNvPr id="3" name="ZoneTexte 2">
            <a:extLst>
              <a:ext uri="{FF2B5EF4-FFF2-40B4-BE49-F238E27FC236}">
                <a16:creationId xmlns:a16="http://schemas.microsoft.com/office/drawing/2014/main" id="{E5470751-F9A1-076E-3580-F38CAD203CD3}"/>
              </a:ext>
            </a:extLst>
          </p:cNvPr>
          <p:cNvSpPr txBox="1"/>
          <p:nvPr/>
        </p:nvSpPr>
        <p:spPr>
          <a:xfrm>
            <a:off x="2508068" y="4756445"/>
            <a:ext cx="7280365" cy="1077218"/>
          </a:xfrm>
          <a:prstGeom prst="rect">
            <a:avLst/>
          </a:prstGeom>
          <a:noFill/>
        </p:spPr>
        <p:txBody>
          <a:bodyPr wrap="square">
            <a:spAutoFit/>
          </a:bodyPr>
          <a:lstStyle/>
          <a:p>
            <a:r>
              <a:rPr lang="fr-FR" sz="1600" b="1" dirty="0">
                <a:latin typeface="Tahoma" panose="020B0604030504040204" pitchFamily="34" charset="0"/>
                <a:ea typeface="Tahoma" panose="020B0604030504040204" pitchFamily="34" charset="0"/>
                <a:cs typeface="Tahoma" panose="020B0604030504040204" pitchFamily="34" charset="0"/>
              </a:rPr>
              <a:t>Relais RS : Défi Couleur Instagram</a:t>
            </a:r>
            <a:r>
              <a:rPr lang="fr-FR" sz="1600" dirty="0">
                <a:latin typeface="Tahoma" panose="020B0604030504040204" pitchFamily="34" charset="0"/>
                <a:ea typeface="Tahoma" panose="020B0604030504040204" pitchFamily="34" charset="0"/>
                <a:cs typeface="Tahoma" panose="020B0604030504040204" pitchFamily="34" charset="0"/>
              </a:rPr>
              <a:t> : Créer un challenge où les utilisateurs choisissent leur camp (#TeamBlack ou #TeamWhite), en partageant des photos d’inspiration de cuisines dans ces deux coloris. Les participations les plus stylées pourraient être partagées dans les stories de Darty.</a:t>
            </a:r>
          </a:p>
        </p:txBody>
      </p:sp>
    </p:spTree>
    <p:extLst>
      <p:ext uri="{BB962C8B-B14F-4D97-AF65-F5344CB8AC3E}">
        <p14:creationId xmlns:p14="http://schemas.microsoft.com/office/powerpoint/2010/main" val="14340764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F7A46D25-EB9F-3A8C-6974-3321F996DFE4}"/>
              </a:ext>
            </a:extLst>
          </p:cNvPr>
          <p:cNvSpPr>
            <a:spLocks noGrp="1"/>
          </p:cNvSpPr>
          <p:nvPr>
            <p:ph type="title"/>
          </p:nvPr>
        </p:nvSpPr>
        <p:spPr/>
        <p:txBody>
          <a:bodyPr/>
          <a:lstStyle/>
          <a:p>
            <a:pPr algn="l"/>
            <a:r>
              <a:rPr lang="fr-FR" dirty="0"/>
              <a:t># INNOVER DANS LES OPERATIONS THEMATIQUES</a:t>
            </a:r>
          </a:p>
        </p:txBody>
      </p:sp>
      <p:sp>
        <p:nvSpPr>
          <p:cNvPr id="7" name="Espace réservé du texte 6">
            <a:extLst>
              <a:ext uri="{FF2B5EF4-FFF2-40B4-BE49-F238E27FC236}">
                <a16:creationId xmlns:a16="http://schemas.microsoft.com/office/drawing/2014/main" id="{245D9EAB-9763-0B1B-72CA-1649F3137807}"/>
              </a:ext>
            </a:extLst>
          </p:cNvPr>
          <p:cNvSpPr>
            <a:spLocks noGrp="1"/>
          </p:cNvSpPr>
          <p:nvPr>
            <p:ph type="body" sz="quarter" idx="11"/>
          </p:nvPr>
        </p:nvSpPr>
        <p:spPr/>
        <p:txBody>
          <a:bodyPr/>
          <a:lstStyle/>
          <a:p>
            <a:r>
              <a:rPr lang="fr-FR" dirty="0"/>
              <a:t>Opérations THEMATIQUES</a:t>
            </a:r>
          </a:p>
        </p:txBody>
      </p:sp>
      <p:sp>
        <p:nvSpPr>
          <p:cNvPr id="10" name="ZoneTexte 9">
            <a:extLst>
              <a:ext uri="{FF2B5EF4-FFF2-40B4-BE49-F238E27FC236}">
                <a16:creationId xmlns:a16="http://schemas.microsoft.com/office/drawing/2014/main" id="{47D975E3-E2C7-E9A2-91E6-74686188BC29}"/>
              </a:ext>
            </a:extLst>
          </p:cNvPr>
          <p:cNvSpPr txBox="1"/>
          <p:nvPr/>
        </p:nvSpPr>
        <p:spPr>
          <a:xfrm>
            <a:off x="1513706" y="1914669"/>
            <a:ext cx="10215155" cy="3354765"/>
          </a:xfrm>
          <a:prstGeom prst="rect">
            <a:avLst/>
          </a:prstGeom>
          <a:noFill/>
        </p:spPr>
        <p:txBody>
          <a:bodyPr wrap="square">
            <a:spAutoFit/>
          </a:bodyPr>
          <a:lstStyle/>
          <a:p>
            <a: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 </a:t>
            </a:r>
            <a:r>
              <a:rPr lang="fr-FR" altLang="fr-FR" sz="2400" b="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LES JOURS PRIVILEGES </a:t>
            </a:r>
          </a:p>
          <a:p>
            <a:r>
              <a:rPr lang="fr-FR" altLang="fr-FR" sz="2400" b="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CREDIT A 0% SUR VOTRE CUISINE</a:t>
            </a:r>
          </a:p>
          <a:p>
            <a:r>
              <a:rPr lang="fr-FR" altLang="fr-FR" sz="1400"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 Ou </a:t>
            </a:r>
          </a:p>
          <a:p>
            <a:r>
              <a:rPr lang="fr-FR" altLang="fr-FR" sz="2400" b="1" i="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VOTRE CUISINE A PARTIR DE 50€ PAR MOIS</a:t>
            </a:r>
            <a:b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endPar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endPar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Offre de financement </a:t>
            </a:r>
          </a:p>
          <a:p>
            <a:endPar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&gt;&gt; Une attente forte des intentionnistes cuisine</a:t>
            </a:r>
          </a:p>
          <a:p>
            <a: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&gt;&gt;Répondre à la problématique de tension sur le ‘POUVOIR D’ACHAT’ / Image prix Darty Concepteur Cuisine</a:t>
            </a:r>
          </a:p>
        </p:txBody>
      </p:sp>
    </p:spTree>
    <p:extLst>
      <p:ext uri="{BB962C8B-B14F-4D97-AF65-F5344CB8AC3E}">
        <p14:creationId xmlns:p14="http://schemas.microsoft.com/office/powerpoint/2010/main" val="39394901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F7A46D25-EB9F-3A8C-6974-3321F996DFE4}"/>
              </a:ext>
            </a:extLst>
          </p:cNvPr>
          <p:cNvSpPr>
            <a:spLocks noGrp="1"/>
          </p:cNvSpPr>
          <p:nvPr>
            <p:ph type="title"/>
          </p:nvPr>
        </p:nvSpPr>
        <p:spPr/>
        <p:txBody>
          <a:bodyPr/>
          <a:lstStyle/>
          <a:p>
            <a:pPr algn="l"/>
            <a:r>
              <a:rPr lang="fr-FR" dirty="0"/>
              <a:t># INNOVER DANS LES OPERATIONS THEMATIQUES</a:t>
            </a:r>
          </a:p>
        </p:txBody>
      </p:sp>
      <p:sp>
        <p:nvSpPr>
          <p:cNvPr id="7" name="Espace réservé du texte 6">
            <a:extLst>
              <a:ext uri="{FF2B5EF4-FFF2-40B4-BE49-F238E27FC236}">
                <a16:creationId xmlns:a16="http://schemas.microsoft.com/office/drawing/2014/main" id="{245D9EAB-9763-0B1B-72CA-1649F3137807}"/>
              </a:ext>
            </a:extLst>
          </p:cNvPr>
          <p:cNvSpPr>
            <a:spLocks noGrp="1"/>
          </p:cNvSpPr>
          <p:nvPr>
            <p:ph type="body" sz="quarter" idx="11"/>
          </p:nvPr>
        </p:nvSpPr>
        <p:spPr/>
        <p:txBody>
          <a:bodyPr/>
          <a:lstStyle/>
          <a:p>
            <a:r>
              <a:rPr lang="fr-FR" dirty="0"/>
              <a:t>Opérations THEMATIQUES</a:t>
            </a:r>
          </a:p>
        </p:txBody>
      </p:sp>
      <p:sp>
        <p:nvSpPr>
          <p:cNvPr id="2" name="ZoneTexte 1">
            <a:extLst>
              <a:ext uri="{FF2B5EF4-FFF2-40B4-BE49-F238E27FC236}">
                <a16:creationId xmlns:a16="http://schemas.microsoft.com/office/drawing/2014/main" id="{2F2CDEC5-3FF1-B968-3414-2EDC58C81DD6}"/>
              </a:ext>
            </a:extLst>
          </p:cNvPr>
          <p:cNvSpPr txBox="1"/>
          <p:nvPr/>
        </p:nvSpPr>
        <p:spPr>
          <a:xfrm>
            <a:off x="1071152" y="1259175"/>
            <a:ext cx="10215155" cy="4339650"/>
          </a:xfrm>
          <a:prstGeom prst="rect">
            <a:avLst/>
          </a:prstGeom>
          <a:noFill/>
        </p:spPr>
        <p:txBody>
          <a:bodyPr wrap="square">
            <a:spAutoFit/>
          </a:bodyPr>
          <a:lstStyle/>
          <a:p>
            <a:b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altLang="fr-FR" sz="2400" b="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OFFRE REPRISE JUSQU’À 2500€</a:t>
            </a:r>
          </a:p>
          <a:p>
            <a: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pour l’achat d’une cuisine</a:t>
            </a:r>
            <a:b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endPar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Recyclage de vos anciens meubles</a:t>
            </a:r>
          </a:p>
          <a:p>
            <a:r>
              <a:rPr lang="fr-FR" altLang="fr-FR" b="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Reprise Écologique : </a:t>
            </a:r>
            <a: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Darty se charge de démonter et de recycler l’ancienne cuisine dans le respect des normes environnementales. Les éléments récupérés sont triés et réutilisés ou recyclés pour minimiser l’impact écologique.</a:t>
            </a:r>
          </a:p>
          <a:p>
            <a:endParaRPr lang="fr-FR" altLang="fr-FR" sz="18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Darty Concepteur Cuisine reprend votre cuisine jusqu’à 2500€</a:t>
            </a:r>
            <a:endParaRPr lang="fr-FR" altLang="fr-FR" sz="18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Offre par palier selon le montant de la cuisine achetée</a:t>
            </a:r>
          </a:p>
          <a:p>
            <a:endParaRPr lang="fr-FR" altLang="fr-FR" sz="1800" b="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r>
              <a:rPr lang="fr-FR" altLang="fr-FR" sz="18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&gt;&gt;une offre recyclage parfaitement en phase avec les valeurs portées par l’enseigne.</a:t>
            </a:r>
          </a:p>
          <a:p>
            <a:r>
              <a:rPr lang="fr-FR" altLang="fr-FR" sz="18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 Une mécanique qui permet de nourrir l’image de Darty en tant que cuisiniste responsable</a:t>
            </a:r>
          </a:p>
          <a:p>
            <a:endParaRPr lang="fr-FR" altLang="fr-FR" sz="18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p:txBody>
      </p:sp>
      <p:sp>
        <p:nvSpPr>
          <p:cNvPr id="4" name="ZoneTexte 3">
            <a:extLst>
              <a:ext uri="{FF2B5EF4-FFF2-40B4-BE49-F238E27FC236}">
                <a16:creationId xmlns:a16="http://schemas.microsoft.com/office/drawing/2014/main" id="{E66E1618-D27D-85BE-910F-82B8696217CE}"/>
              </a:ext>
            </a:extLst>
          </p:cNvPr>
          <p:cNvSpPr txBox="1"/>
          <p:nvPr/>
        </p:nvSpPr>
        <p:spPr>
          <a:xfrm>
            <a:off x="1863633" y="5598825"/>
            <a:ext cx="6836229" cy="954107"/>
          </a:xfrm>
          <a:prstGeom prst="rect">
            <a:avLst/>
          </a:prstGeom>
          <a:noFill/>
        </p:spPr>
        <p:txBody>
          <a:bodyPr wrap="square">
            <a:spAutoFit/>
          </a:bodyPr>
          <a:lstStyle/>
          <a:p>
            <a:r>
              <a:rPr lang="fr-FR" sz="1400" b="1" dirty="0">
                <a:latin typeface="Tahoma" panose="020B0604030504040204" pitchFamily="34" charset="0"/>
                <a:ea typeface="Tahoma" panose="020B0604030504040204" pitchFamily="34" charset="0"/>
                <a:cs typeface="Tahoma" panose="020B0604030504040204" pitchFamily="34" charset="0"/>
              </a:rPr>
              <a:t>Exemple de relais RS - Story Interrogative (sponsorisée)</a:t>
            </a:r>
            <a:r>
              <a:rPr lang="fr-FR" sz="1400" dirty="0">
                <a:latin typeface="Tahoma" panose="020B0604030504040204" pitchFamily="34" charset="0"/>
                <a:ea typeface="Tahoma" panose="020B0604030504040204" pitchFamily="34" charset="0"/>
                <a:cs typeface="Tahoma" panose="020B0604030504040204" pitchFamily="34" charset="0"/>
              </a:rPr>
              <a:t> : Créer des stories Instagram avec des questions comme “Votre cuisine a plus de 10 ans ?” « Saviez vous que votre cuisine actuelle a une valeur ? » suivies d’une animation avec la valorisation de l’offre de reprise, orientant vers la prise de contact.</a:t>
            </a:r>
          </a:p>
        </p:txBody>
      </p:sp>
    </p:spTree>
    <p:extLst>
      <p:ext uri="{BB962C8B-B14F-4D97-AF65-F5344CB8AC3E}">
        <p14:creationId xmlns:p14="http://schemas.microsoft.com/office/powerpoint/2010/main" val="12389979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0938E0-5114-6D98-D887-D2E5A023154C}"/>
            </a:ext>
          </a:extLst>
        </p:cNvPr>
        <p:cNvGrpSpPr/>
        <p:nvPr/>
      </p:nvGrpSpPr>
      <p:grpSpPr>
        <a:xfrm>
          <a:off x="0" y="0"/>
          <a:ext cx="0" cy="0"/>
          <a:chOff x="0" y="0"/>
          <a:chExt cx="0" cy="0"/>
        </a:xfrm>
      </p:grpSpPr>
      <p:sp>
        <p:nvSpPr>
          <p:cNvPr id="6" name="Titre 5">
            <a:extLst>
              <a:ext uri="{FF2B5EF4-FFF2-40B4-BE49-F238E27FC236}">
                <a16:creationId xmlns:a16="http://schemas.microsoft.com/office/drawing/2014/main" id="{DB273EA8-227F-17AF-687C-9353C79F994F}"/>
              </a:ext>
            </a:extLst>
          </p:cNvPr>
          <p:cNvSpPr>
            <a:spLocks noGrp="1"/>
          </p:cNvSpPr>
          <p:nvPr>
            <p:ph type="title"/>
          </p:nvPr>
        </p:nvSpPr>
        <p:spPr/>
        <p:txBody>
          <a:bodyPr/>
          <a:lstStyle/>
          <a:p>
            <a:pPr algn="l"/>
            <a:r>
              <a:rPr lang="fr-FR" dirty="0"/>
              <a:t># INNOVER DANS LES OPERATIONS THEMATIQUES</a:t>
            </a:r>
          </a:p>
        </p:txBody>
      </p:sp>
      <p:sp>
        <p:nvSpPr>
          <p:cNvPr id="7" name="Espace réservé du texte 6">
            <a:extLst>
              <a:ext uri="{FF2B5EF4-FFF2-40B4-BE49-F238E27FC236}">
                <a16:creationId xmlns:a16="http://schemas.microsoft.com/office/drawing/2014/main" id="{7F66123F-E16A-E685-D53A-8E3B701563E2}"/>
              </a:ext>
            </a:extLst>
          </p:cNvPr>
          <p:cNvSpPr>
            <a:spLocks noGrp="1"/>
          </p:cNvSpPr>
          <p:nvPr>
            <p:ph type="body" sz="quarter" idx="11"/>
          </p:nvPr>
        </p:nvSpPr>
        <p:spPr/>
        <p:txBody>
          <a:bodyPr/>
          <a:lstStyle/>
          <a:p>
            <a:r>
              <a:rPr lang="fr-FR" dirty="0"/>
              <a:t>Opérations THEMATIQUES</a:t>
            </a:r>
          </a:p>
        </p:txBody>
      </p:sp>
      <p:sp>
        <p:nvSpPr>
          <p:cNvPr id="2" name="ZoneTexte 1">
            <a:extLst>
              <a:ext uri="{FF2B5EF4-FFF2-40B4-BE49-F238E27FC236}">
                <a16:creationId xmlns:a16="http://schemas.microsoft.com/office/drawing/2014/main" id="{6951FE35-122C-4F52-9B04-24EC51BE62D3}"/>
              </a:ext>
            </a:extLst>
          </p:cNvPr>
          <p:cNvSpPr txBox="1"/>
          <p:nvPr/>
        </p:nvSpPr>
        <p:spPr>
          <a:xfrm>
            <a:off x="1071152" y="1259175"/>
            <a:ext cx="10215155" cy="4339650"/>
          </a:xfrm>
          <a:prstGeom prst="rect">
            <a:avLst/>
          </a:prstGeom>
          <a:noFill/>
        </p:spPr>
        <p:txBody>
          <a:bodyPr wrap="square">
            <a:spAutoFit/>
          </a:bodyPr>
          <a:lstStyle/>
          <a:p>
            <a:b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altLang="fr-FR" sz="2400" b="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OFFRE PREMIERS ARRIVEE ! </a:t>
            </a:r>
          </a:p>
          <a:p>
            <a: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Les 5 premiers acheteurs reçoivent 1000€ de remise immédiatement</a:t>
            </a:r>
          </a:p>
          <a:p>
            <a: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Les 5 suivants 800€ de remise</a:t>
            </a:r>
          </a:p>
          <a:p>
            <a: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Les 10 suivants reçoivent 500 €</a:t>
            </a:r>
          </a:p>
          <a:p>
            <a: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a:t>
            </a:r>
            <a:b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endPar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L’aspect “premier arrivé, premier servi” motive les clients à ne pas procrastiner et à se rendre rapidement en magasin. </a:t>
            </a:r>
            <a:b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Cela crée une dynamique de rareté et pousse à l'action immédiate.</a:t>
            </a:r>
            <a:endParaRPr lang="fr-FR" altLang="fr-FR" sz="18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b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Une mécanique simple à comprendre et à exécuter.</a:t>
            </a:r>
          </a:p>
          <a:p>
            <a:endParaRPr lang="fr-FR" altLang="fr-FR" sz="18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Mettre en place un compteur en temps réel en magasin (à voir sur le site web)</a:t>
            </a:r>
            <a:endParaRPr lang="fr-FR" altLang="fr-FR" sz="18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endParaRPr lang="fr-FR" altLang="fr-FR" sz="18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p:txBody>
      </p:sp>
      <p:sp>
        <p:nvSpPr>
          <p:cNvPr id="4" name="ZoneTexte 3">
            <a:extLst>
              <a:ext uri="{FF2B5EF4-FFF2-40B4-BE49-F238E27FC236}">
                <a16:creationId xmlns:a16="http://schemas.microsoft.com/office/drawing/2014/main" id="{6371597A-E555-16B8-BAF8-DABBF3E11B0E}"/>
              </a:ext>
            </a:extLst>
          </p:cNvPr>
          <p:cNvSpPr txBox="1"/>
          <p:nvPr/>
        </p:nvSpPr>
        <p:spPr>
          <a:xfrm>
            <a:off x="1863633" y="5598825"/>
            <a:ext cx="8752116" cy="1169551"/>
          </a:xfrm>
          <a:prstGeom prst="rect">
            <a:avLst/>
          </a:prstGeom>
          <a:noFill/>
        </p:spPr>
        <p:txBody>
          <a:bodyPr wrap="square">
            <a:spAutoFit/>
          </a:bodyPr>
          <a:lstStyle/>
          <a:p>
            <a:r>
              <a:rPr lang="fr-FR" sz="1400" b="1" dirty="0">
                <a:latin typeface="Tahoma" panose="020B0604030504040204" pitchFamily="34" charset="0"/>
                <a:ea typeface="Tahoma" panose="020B0604030504040204" pitchFamily="34" charset="0"/>
                <a:cs typeface="Tahoma" panose="020B0604030504040204" pitchFamily="34" charset="0"/>
              </a:rPr>
              <a:t>Exemple de relais RS - Story Interrogative (sponsorisée)</a:t>
            </a:r>
            <a:r>
              <a:rPr lang="fr-FR" sz="1400" dirty="0">
                <a:latin typeface="Tahoma" panose="020B0604030504040204" pitchFamily="34" charset="0"/>
                <a:ea typeface="Tahoma" panose="020B0604030504040204" pitchFamily="34" charset="0"/>
                <a:cs typeface="Tahoma" panose="020B0604030504040204" pitchFamily="34" charset="0"/>
              </a:rPr>
              <a:t> : </a:t>
            </a:r>
            <a:br>
              <a:rPr lang="fr-FR" sz="1400" dirty="0">
                <a:latin typeface="Tahoma" panose="020B0604030504040204" pitchFamily="34" charset="0"/>
                <a:ea typeface="Tahoma" panose="020B0604030504040204" pitchFamily="34" charset="0"/>
                <a:cs typeface="Tahoma" panose="020B0604030504040204" pitchFamily="34" charset="0"/>
              </a:rPr>
            </a:br>
            <a:r>
              <a:rPr lang="fr-FR" sz="1400" dirty="0">
                <a:latin typeface="Tahoma" panose="020B0604030504040204" pitchFamily="34" charset="0"/>
                <a:ea typeface="Tahoma" panose="020B0604030504040204" pitchFamily="34" charset="0"/>
                <a:cs typeface="Tahoma" panose="020B0604030504040204" pitchFamily="34" charset="0"/>
              </a:rPr>
              <a:t>"Ne ratez pas 1000€ de remise sur votre cuisine Darty, soyez parmi les premiers ! »</a:t>
            </a:r>
            <a:br>
              <a:rPr lang="fr-FR" sz="1400" dirty="0">
                <a:latin typeface="Tahoma" panose="020B0604030504040204" pitchFamily="34" charset="0"/>
                <a:ea typeface="Tahoma" panose="020B0604030504040204" pitchFamily="34" charset="0"/>
                <a:cs typeface="Tahoma" panose="020B0604030504040204" pitchFamily="34" charset="0"/>
              </a:rPr>
            </a:br>
            <a:r>
              <a:rPr lang="fr-FR" sz="1400" dirty="0">
                <a:latin typeface="Tahoma" panose="020B0604030504040204" pitchFamily="34" charset="0"/>
                <a:ea typeface="Tahoma" panose="020B0604030504040204" pitchFamily="34" charset="0"/>
                <a:cs typeface="Tahoma" panose="020B0604030504040204" pitchFamily="34" charset="0"/>
              </a:rPr>
              <a:t>Lancer l’opération avec une </a:t>
            </a:r>
            <a:r>
              <a:rPr lang="fr-FR" sz="1400" b="1" dirty="0">
                <a:latin typeface="Tahoma" panose="020B0604030504040204" pitchFamily="34" charset="0"/>
                <a:ea typeface="Tahoma" panose="020B0604030504040204" pitchFamily="34" charset="0"/>
                <a:cs typeface="Tahoma" panose="020B0604030504040204" pitchFamily="34" charset="0"/>
              </a:rPr>
              <a:t>campagne de teasing </a:t>
            </a:r>
            <a:r>
              <a:rPr lang="fr-FR" sz="1400" dirty="0">
                <a:latin typeface="Tahoma" panose="020B0604030504040204" pitchFamily="34" charset="0"/>
                <a:ea typeface="Tahoma" panose="020B0604030504040204" pitchFamily="34" charset="0"/>
                <a:cs typeface="Tahoma" panose="020B0604030504040204" pitchFamily="34" charset="0"/>
              </a:rPr>
              <a:t>sur les réseaux sociaux</a:t>
            </a:r>
            <a:br>
              <a:rPr lang="fr-FR" sz="1400" dirty="0">
                <a:latin typeface="Tahoma" panose="020B0604030504040204" pitchFamily="34" charset="0"/>
                <a:ea typeface="Tahoma" panose="020B0604030504040204" pitchFamily="34" charset="0"/>
                <a:cs typeface="Tahoma" panose="020B0604030504040204" pitchFamily="34" charset="0"/>
              </a:rPr>
            </a:br>
            <a:r>
              <a:rPr lang="fr-FR" sz="1400" dirty="0">
                <a:latin typeface="Tahoma" panose="020B0604030504040204" pitchFamily="34" charset="0"/>
                <a:ea typeface="Tahoma" panose="020B0604030504040204" pitchFamily="34" charset="0"/>
                <a:cs typeface="Tahoma" panose="020B0604030504040204" pitchFamily="34" charset="0"/>
              </a:rPr>
              <a:t>Encourager un </a:t>
            </a:r>
            <a:r>
              <a:rPr lang="fr-FR" sz="1400" b="1" dirty="0">
                <a:latin typeface="Tahoma" panose="020B0604030504040204" pitchFamily="34" charset="0"/>
                <a:ea typeface="Tahoma" panose="020B0604030504040204" pitchFamily="34" charset="0"/>
                <a:cs typeface="Tahoma" panose="020B0604030504040204" pitchFamily="34" charset="0"/>
              </a:rPr>
              <a:t>comptage progressif </a:t>
            </a:r>
            <a:r>
              <a:rPr lang="fr-FR" sz="1400" dirty="0">
                <a:latin typeface="Tahoma" panose="020B0604030504040204" pitchFamily="34" charset="0"/>
                <a:ea typeface="Tahoma" panose="020B0604030504040204" pitchFamily="34" charset="0"/>
                <a:cs typeface="Tahoma" panose="020B0604030504040204" pitchFamily="34" charset="0"/>
              </a:rPr>
              <a:t>dans les stories Instagram, par exemple en mettant à jour régulièrement combien de personnes ont déjà profité de l’offre (avec des exemples de magasins).</a:t>
            </a:r>
          </a:p>
        </p:txBody>
      </p:sp>
    </p:spTree>
    <p:extLst>
      <p:ext uri="{BB962C8B-B14F-4D97-AF65-F5344CB8AC3E}">
        <p14:creationId xmlns:p14="http://schemas.microsoft.com/office/powerpoint/2010/main" val="9810791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F7A46D25-EB9F-3A8C-6974-3321F996DFE4}"/>
              </a:ext>
            </a:extLst>
          </p:cNvPr>
          <p:cNvSpPr>
            <a:spLocks noGrp="1"/>
          </p:cNvSpPr>
          <p:nvPr>
            <p:ph type="title"/>
          </p:nvPr>
        </p:nvSpPr>
        <p:spPr/>
        <p:txBody>
          <a:bodyPr/>
          <a:lstStyle/>
          <a:p>
            <a:pPr algn="l"/>
            <a:r>
              <a:rPr lang="fr-FR" dirty="0"/>
              <a:t># GAMIFIER LA PRISE DE PAROLE</a:t>
            </a:r>
          </a:p>
        </p:txBody>
      </p:sp>
      <p:sp>
        <p:nvSpPr>
          <p:cNvPr id="7" name="Espace réservé du texte 6">
            <a:extLst>
              <a:ext uri="{FF2B5EF4-FFF2-40B4-BE49-F238E27FC236}">
                <a16:creationId xmlns:a16="http://schemas.microsoft.com/office/drawing/2014/main" id="{245D9EAB-9763-0B1B-72CA-1649F3137807}"/>
              </a:ext>
            </a:extLst>
          </p:cNvPr>
          <p:cNvSpPr>
            <a:spLocks noGrp="1"/>
          </p:cNvSpPr>
          <p:nvPr>
            <p:ph type="body" sz="quarter" idx="11"/>
          </p:nvPr>
        </p:nvSpPr>
        <p:spPr/>
        <p:txBody>
          <a:bodyPr/>
          <a:lstStyle/>
          <a:p>
            <a:r>
              <a:rPr lang="fr-FR" dirty="0"/>
              <a:t>Opérations THEMATIQUES</a:t>
            </a:r>
          </a:p>
        </p:txBody>
      </p:sp>
      <p:sp>
        <p:nvSpPr>
          <p:cNvPr id="2" name="ZoneTexte 1">
            <a:extLst>
              <a:ext uri="{FF2B5EF4-FFF2-40B4-BE49-F238E27FC236}">
                <a16:creationId xmlns:a16="http://schemas.microsoft.com/office/drawing/2014/main" id="{2F2CDEC5-3FF1-B968-3414-2EDC58C81DD6}"/>
              </a:ext>
            </a:extLst>
          </p:cNvPr>
          <p:cNvSpPr txBox="1"/>
          <p:nvPr/>
        </p:nvSpPr>
        <p:spPr>
          <a:xfrm>
            <a:off x="1105987" y="1534658"/>
            <a:ext cx="10215155" cy="4893647"/>
          </a:xfrm>
          <a:prstGeom prst="rect">
            <a:avLst/>
          </a:prstGeom>
          <a:noFill/>
        </p:spPr>
        <p:txBody>
          <a:bodyPr wrap="square">
            <a:spAutoFit/>
          </a:bodyPr>
          <a:lstStyle/>
          <a:p>
            <a:b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altLang="fr-FR" sz="2400" b="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VOTRE CUISINE JUSQU’A 100% REMBOURSEE</a:t>
            </a:r>
          </a:p>
          <a:p>
            <a:endParaRPr lang="fr-FR" altLang="fr-FR" sz="2400" b="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r>
              <a:rPr lang="fr-FR" altLang="fr-FR" sz="2400" b="1" i="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Ce mois-ci, vous avez 1 chance sur 20 </a:t>
            </a:r>
            <a:br>
              <a:rPr lang="fr-FR" altLang="fr-FR" sz="2400" b="1" i="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altLang="fr-FR" sz="2400" b="1" i="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que votre cuisine soit 100% remboursée</a:t>
            </a:r>
            <a:b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endPar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Adopter une promesse particulièrement forte  qui interpelle </a:t>
            </a:r>
            <a:b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et qui incite à se renseigner.</a:t>
            </a:r>
            <a:b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b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Objectif : Emerger parmi l’ensemble des offres du secteur</a:t>
            </a:r>
            <a:b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 </a:t>
            </a:r>
            <a:b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Offre préconisée : Votre cuisine, jusqu’à 100% remboursée.</a:t>
            </a:r>
            <a:b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Principe simple : Une cuisine (ou plusieurs : TBD) est entièrement remboursée via un tirage au sort parmi toutes les cuisines achetées sur la période. Les autres cuisines bénéficient de paliers de remise de 10% à 30% selon les modèles.</a:t>
            </a:r>
            <a:b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endParaRPr lang="fr-FR" altLang="fr-FR" sz="18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p:txBody>
      </p:sp>
    </p:spTree>
    <p:extLst>
      <p:ext uri="{BB962C8B-B14F-4D97-AF65-F5344CB8AC3E}">
        <p14:creationId xmlns:p14="http://schemas.microsoft.com/office/powerpoint/2010/main" val="36128474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FB5FE9-55BB-D29A-89F9-F10C378AD8EE}"/>
            </a:ext>
          </a:extLst>
        </p:cNvPr>
        <p:cNvGrpSpPr/>
        <p:nvPr/>
      </p:nvGrpSpPr>
      <p:grpSpPr>
        <a:xfrm>
          <a:off x="0" y="0"/>
          <a:ext cx="0" cy="0"/>
          <a:chOff x="0" y="0"/>
          <a:chExt cx="0" cy="0"/>
        </a:xfrm>
      </p:grpSpPr>
      <p:sp>
        <p:nvSpPr>
          <p:cNvPr id="6" name="Titre 5">
            <a:extLst>
              <a:ext uri="{FF2B5EF4-FFF2-40B4-BE49-F238E27FC236}">
                <a16:creationId xmlns:a16="http://schemas.microsoft.com/office/drawing/2014/main" id="{582407A3-2333-2BA2-DFCB-A5CC092C4548}"/>
              </a:ext>
            </a:extLst>
          </p:cNvPr>
          <p:cNvSpPr>
            <a:spLocks noGrp="1"/>
          </p:cNvSpPr>
          <p:nvPr>
            <p:ph type="title"/>
          </p:nvPr>
        </p:nvSpPr>
        <p:spPr/>
        <p:txBody>
          <a:bodyPr/>
          <a:lstStyle/>
          <a:p>
            <a:pPr algn="l"/>
            <a:r>
              <a:rPr lang="fr-FR" dirty="0"/>
              <a:t># GAMIFIER LA PRISE DE PAROLE</a:t>
            </a:r>
          </a:p>
        </p:txBody>
      </p:sp>
      <p:sp>
        <p:nvSpPr>
          <p:cNvPr id="7" name="Espace réservé du texte 6">
            <a:extLst>
              <a:ext uri="{FF2B5EF4-FFF2-40B4-BE49-F238E27FC236}">
                <a16:creationId xmlns:a16="http://schemas.microsoft.com/office/drawing/2014/main" id="{BE30B398-FBBF-3BF4-2F31-BAF30DC948B1}"/>
              </a:ext>
            </a:extLst>
          </p:cNvPr>
          <p:cNvSpPr>
            <a:spLocks noGrp="1"/>
          </p:cNvSpPr>
          <p:nvPr>
            <p:ph type="body" sz="quarter" idx="11"/>
          </p:nvPr>
        </p:nvSpPr>
        <p:spPr/>
        <p:txBody>
          <a:bodyPr/>
          <a:lstStyle/>
          <a:p>
            <a:r>
              <a:rPr lang="fr-FR" dirty="0"/>
              <a:t>Opérations THEMATIQUES</a:t>
            </a:r>
          </a:p>
        </p:txBody>
      </p:sp>
      <p:sp>
        <p:nvSpPr>
          <p:cNvPr id="2" name="ZoneTexte 1">
            <a:extLst>
              <a:ext uri="{FF2B5EF4-FFF2-40B4-BE49-F238E27FC236}">
                <a16:creationId xmlns:a16="http://schemas.microsoft.com/office/drawing/2014/main" id="{1AA287C8-7E4F-AC84-9874-5708A2786794}"/>
              </a:ext>
            </a:extLst>
          </p:cNvPr>
          <p:cNvSpPr txBox="1"/>
          <p:nvPr/>
        </p:nvSpPr>
        <p:spPr>
          <a:xfrm>
            <a:off x="940524" y="1217022"/>
            <a:ext cx="10215155" cy="1661993"/>
          </a:xfrm>
          <a:prstGeom prst="rect">
            <a:avLst/>
          </a:prstGeom>
          <a:noFill/>
        </p:spPr>
        <p:txBody>
          <a:bodyPr wrap="square">
            <a:spAutoFit/>
          </a:bodyPr>
          <a:lstStyle/>
          <a:p>
            <a:b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altLang="fr-FR" sz="2400" b="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VOTRE CUISINE 100% REMBOURSEE</a:t>
            </a:r>
          </a:p>
          <a:p>
            <a:endParaRPr lang="fr-FR" altLang="fr-FR" sz="2400" b="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a:t>
            </a:r>
            <a:endParaRPr lang="fr-FR" altLang="fr-FR" sz="18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endParaRPr lang="fr-FR" altLang="fr-FR" sz="18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p:txBody>
      </p:sp>
      <p:sp>
        <p:nvSpPr>
          <p:cNvPr id="3" name="Rectangle 1">
            <a:extLst>
              <a:ext uri="{FF2B5EF4-FFF2-40B4-BE49-F238E27FC236}">
                <a16:creationId xmlns:a16="http://schemas.microsoft.com/office/drawing/2014/main" id="{3F3B8AD2-B9E6-8177-CC41-7613759F644A}"/>
              </a:ext>
            </a:extLst>
          </p:cNvPr>
          <p:cNvSpPr>
            <a:spLocks noChangeArrowheads="1"/>
          </p:cNvSpPr>
          <p:nvPr/>
        </p:nvSpPr>
        <p:spPr bwMode="auto">
          <a:xfrm>
            <a:off x="705395" y="2486125"/>
            <a:ext cx="10033569"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tabLst/>
            </a:pPr>
            <a:r>
              <a:rPr kumimoji="0" lang="fr-FR" altLang="fr-FR" sz="1800" b="1" i="0" u="none" strike="noStrike" cap="none" normalizeH="0" baseline="0" dirty="0">
                <a:ln>
                  <a:noFill/>
                </a:ln>
                <a:solidFill>
                  <a:schemeClr val="tx1"/>
                </a:solidFill>
                <a:effectLst/>
                <a:latin typeface="Tahoma" panose="020B0604030504040204" pitchFamily="34" charset="0"/>
                <a:ea typeface="Tahoma" panose="020B0604030504040204" pitchFamily="34" charset="0"/>
                <a:cs typeface="Tahoma" panose="020B0604030504040204" pitchFamily="34" charset="0"/>
              </a:rPr>
              <a:t>Idée d’activation Réseaux Sociaux</a:t>
            </a:r>
            <a:r>
              <a:rPr kumimoji="0" lang="fr-FR" altLang="fr-FR" sz="1800" b="0" i="0" u="none" strike="noStrike" cap="none" normalizeH="0" baseline="0" dirty="0">
                <a:ln>
                  <a:noFill/>
                </a:ln>
                <a:solidFill>
                  <a:schemeClr val="tx1"/>
                </a:solidFill>
                <a:effectLst/>
                <a:latin typeface="Tahoma" panose="020B0604030504040204" pitchFamily="34" charset="0"/>
                <a:ea typeface="Tahoma" panose="020B0604030504040204" pitchFamily="34" charset="0"/>
                <a:cs typeface="Tahoma" panose="020B0604030504040204" pitchFamily="34" charset="0"/>
              </a:rPr>
              <a:t>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800" b="1" i="0" u="none" strike="noStrike" cap="none" normalizeH="0" baseline="0" dirty="0">
                <a:ln>
                  <a:noFill/>
                </a:ln>
                <a:solidFill>
                  <a:schemeClr val="tx1"/>
                </a:solidFill>
                <a:effectLst/>
                <a:latin typeface="Tahoma" panose="020B0604030504040204" pitchFamily="34" charset="0"/>
                <a:ea typeface="Tahoma" panose="020B0604030504040204" pitchFamily="34" charset="0"/>
                <a:cs typeface="Tahoma" panose="020B0604030504040204" pitchFamily="34" charset="0"/>
              </a:rPr>
              <a:t>Stories Teasing</a:t>
            </a:r>
            <a:r>
              <a:rPr kumimoji="0" lang="fr-FR" altLang="fr-FR" sz="1800" b="0" i="0" u="none" strike="noStrike" cap="none" normalizeH="0" baseline="0" dirty="0">
                <a:ln>
                  <a:noFill/>
                </a:ln>
                <a:solidFill>
                  <a:schemeClr val="tx1"/>
                </a:solidFill>
                <a:effectLst/>
                <a:latin typeface="Tahoma" panose="020B0604030504040204" pitchFamily="34" charset="0"/>
                <a:ea typeface="Tahoma" panose="020B0604030504040204" pitchFamily="34" charset="0"/>
                <a:cs typeface="Tahoma" panose="020B0604030504040204" pitchFamily="34" charset="0"/>
              </a:rPr>
              <a:t> : Créer des stories  mettant en scène des réaction de client gagnant le remboursement intégral de leur cuisine</a:t>
            </a:r>
            <a:br>
              <a:rPr kumimoji="0" lang="fr-FR" altLang="fr-FR" sz="1800" b="0" i="0" u="none" strike="noStrike" cap="none" normalizeH="0" baseline="0" dirty="0">
                <a:ln>
                  <a:noFill/>
                </a:ln>
                <a:solidFill>
                  <a:schemeClr val="tx1"/>
                </a:solidFill>
                <a:effectLst/>
                <a:latin typeface="Tahoma" panose="020B0604030504040204" pitchFamily="34" charset="0"/>
                <a:ea typeface="Tahoma" panose="020B0604030504040204" pitchFamily="34" charset="0"/>
                <a:cs typeface="Tahoma" panose="020B0604030504040204" pitchFamily="34" charset="0"/>
              </a:rPr>
            </a:br>
            <a:endParaRPr kumimoji="0" lang="fr-FR" altLang="fr-FR" sz="1800" b="0" i="0" u="none" strike="noStrike" cap="none" normalizeH="0" baseline="0" dirty="0">
              <a:ln>
                <a:noFill/>
              </a:ln>
              <a:solidFill>
                <a:schemeClr val="tx1"/>
              </a:solidFill>
              <a:effectLst/>
              <a:latin typeface="Tahoma" panose="020B0604030504040204" pitchFamily="34" charset="0"/>
              <a:ea typeface="Tahoma" panose="020B0604030504040204" pitchFamily="34" charset="0"/>
              <a:cs typeface="Tahoma" panose="020B0604030504040204" pitchFamily="34" charset="0"/>
            </a:endParaRPr>
          </a:p>
          <a:p>
            <a:pPr marL="0" marR="0" lvl="0" indent="0" algn="l" defTabSz="914400" rtl="0" eaLnBrk="0" fontAlgn="base" latinLnBrk="0" hangingPunct="0">
              <a:lnSpc>
                <a:spcPct val="100000"/>
              </a:lnSpc>
              <a:spcBef>
                <a:spcPct val="0"/>
              </a:spcBef>
              <a:spcAft>
                <a:spcPct val="0"/>
              </a:spcAft>
              <a:buClrTx/>
              <a:buSzTx/>
              <a:tabLst/>
            </a:pPr>
            <a:r>
              <a:rPr kumimoji="0" lang="fr-FR" altLang="fr-FR" sz="1800" b="1" i="0" u="none" strike="noStrike" cap="none" normalizeH="0" baseline="0" dirty="0">
                <a:ln>
                  <a:noFill/>
                </a:ln>
                <a:solidFill>
                  <a:schemeClr val="tx1"/>
                </a:solidFill>
                <a:effectLst/>
                <a:latin typeface="Tahoma" panose="020B0604030504040204" pitchFamily="34" charset="0"/>
                <a:ea typeface="Tahoma" panose="020B0604030504040204" pitchFamily="34" charset="0"/>
                <a:cs typeface="Tahoma" panose="020B0604030504040204" pitchFamily="34" charset="0"/>
              </a:rPr>
              <a:t>Idée de jeu concours</a:t>
            </a:r>
            <a:r>
              <a:rPr kumimoji="0" lang="fr-FR" altLang="fr-FR" sz="1800" b="0" i="0" u="none" strike="noStrike" cap="none" normalizeH="0" baseline="0" dirty="0">
                <a:ln>
                  <a:noFill/>
                </a:ln>
                <a:solidFill>
                  <a:schemeClr val="tx1"/>
                </a:solidFill>
                <a:effectLst/>
                <a:latin typeface="Tahoma" panose="020B0604030504040204" pitchFamily="34" charset="0"/>
                <a:ea typeface="Tahoma" panose="020B0604030504040204" pitchFamily="34" charset="0"/>
                <a:cs typeface="Tahoma" panose="020B0604030504040204" pitchFamily="34" charset="0"/>
              </a:rPr>
              <a:t>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800" b="1" i="0" u="none" strike="noStrike" cap="none" normalizeH="0" baseline="0" dirty="0">
                <a:ln>
                  <a:noFill/>
                </a:ln>
                <a:solidFill>
                  <a:schemeClr val="tx1"/>
                </a:solidFill>
                <a:effectLst/>
                <a:latin typeface="Tahoma" panose="020B0604030504040204" pitchFamily="34" charset="0"/>
                <a:ea typeface="Tahoma" panose="020B0604030504040204" pitchFamily="34" charset="0"/>
                <a:cs typeface="Tahoma" panose="020B0604030504040204" pitchFamily="34" charset="0"/>
              </a:rPr>
              <a:t>Jeu de Grattage Digital</a:t>
            </a:r>
            <a:r>
              <a:rPr kumimoji="0" lang="fr-FR" altLang="fr-FR" sz="1800" b="0" i="0" u="none" strike="noStrike" cap="none" normalizeH="0" baseline="0" dirty="0">
                <a:ln>
                  <a:noFill/>
                </a:ln>
                <a:solidFill>
                  <a:schemeClr val="tx1"/>
                </a:solidFill>
                <a:effectLst/>
                <a:latin typeface="Tahoma" panose="020B0604030504040204" pitchFamily="34" charset="0"/>
                <a:ea typeface="Tahoma" panose="020B0604030504040204" pitchFamily="34" charset="0"/>
                <a:cs typeface="Tahoma" panose="020B0604030504040204" pitchFamily="34" charset="0"/>
              </a:rPr>
              <a:t> : Créer un jeu de grattage en ligne où les participants peuvent gratter virtuellement pour tenter de gagner leur cuisine à 100% ou obtenir des réductions de 10 à 30%. Ce jeu pourrait être promu sur Instagram et Facebook via des publicités ciblées et stories interactives.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dirty="0">
              <a:ln>
                <a:noFill/>
              </a:ln>
              <a:solidFill>
                <a:schemeClr val="tx1"/>
              </a:solidFill>
              <a:effectLst/>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5429691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EF3736C-01EE-2453-2E8B-D5F318578333}"/>
              </a:ext>
            </a:extLst>
          </p:cNvPr>
          <p:cNvSpPr>
            <a:spLocks noGrp="1"/>
          </p:cNvSpPr>
          <p:nvPr>
            <p:ph type="title"/>
          </p:nvPr>
        </p:nvSpPr>
        <p:spPr/>
        <p:txBody>
          <a:bodyPr/>
          <a:lstStyle/>
          <a:p>
            <a:r>
              <a:rPr lang="fr-FR" dirty="0"/>
              <a:t>Bench </a:t>
            </a:r>
          </a:p>
        </p:txBody>
      </p:sp>
      <p:sp>
        <p:nvSpPr>
          <p:cNvPr id="3" name="Espace réservé du texte 2">
            <a:extLst>
              <a:ext uri="{FF2B5EF4-FFF2-40B4-BE49-F238E27FC236}">
                <a16:creationId xmlns:a16="http://schemas.microsoft.com/office/drawing/2014/main" id="{D479063E-6685-917D-3274-935E282F7244}"/>
              </a:ext>
            </a:extLst>
          </p:cNvPr>
          <p:cNvSpPr>
            <a:spLocks noGrp="1"/>
          </p:cNvSpPr>
          <p:nvPr>
            <p:ph type="body" idx="1"/>
          </p:nvPr>
        </p:nvSpPr>
        <p:spPr/>
        <p:txBody>
          <a:bodyPr/>
          <a:lstStyle/>
          <a:p>
            <a:r>
              <a:rPr lang="fr-FR" dirty="0"/>
              <a:t>Focus sur quelques opérations concurrentes</a:t>
            </a:r>
          </a:p>
        </p:txBody>
      </p:sp>
    </p:spTree>
    <p:extLst>
      <p:ext uri="{BB962C8B-B14F-4D97-AF65-F5344CB8AC3E}">
        <p14:creationId xmlns:p14="http://schemas.microsoft.com/office/powerpoint/2010/main" val="9715594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F7A46D25-EB9F-3A8C-6974-3321F996DFE4}"/>
              </a:ext>
            </a:extLst>
          </p:cNvPr>
          <p:cNvSpPr>
            <a:spLocks noGrp="1"/>
          </p:cNvSpPr>
          <p:nvPr>
            <p:ph type="title"/>
          </p:nvPr>
        </p:nvSpPr>
        <p:spPr/>
        <p:txBody>
          <a:bodyPr/>
          <a:lstStyle/>
          <a:p>
            <a:pPr algn="l"/>
            <a:r>
              <a:rPr lang="fr-FR" dirty="0"/>
              <a:t>#  OPERATION PORTES OUVERTES</a:t>
            </a:r>
          </a:p>
        </p:txBody>
      </p:sp>
      <p:sp>
        <p:nvSpPr>
          <p:cNvPr id="7" name="Espace réservé du texte 6">
            <a:extLst>
              <a:ext uri="{FF2B5EF4-FFF2-40B4-BE49-F238E27FC236}">
                <a16:creationId xmlns:a16="http://schemas.microsoft.com/office/drawing/2014/main" id="{245D9EAB-9763-0B1B-72CA-1649F3137807}"/>
              </a:ext>
            </a:extLst>
          </p:cNvPr>
          <p:cNvSpPr>
            <a:spLocks noGrp="1"/>
          </p:cNvSpPr>
          <p:nvPr>
            <p:ph type="body" sz="quarter" idx="11"/>
          </p:nvPr>
        </p:nvSpPr>
        <p:spPr/>
        <p:txBody>
          <a:bodyPr/>
          <a:lstStyle/>
          <a:p>
            <a:r>
              <a:rPr lang="fr-FR" dirty="0" err="1"/>
              <a:t>OPéRATIONS</a:t>
            </a:r>
            <a:r>
              <a:rPr lang="fr-FR" dirty="0"/>
              <a:t> COURTE </a:t>
            </a:r>
            <a:r>
              <a:rPr lang="fr-FR" dirty="0" err="1"/>
              <a:t>DURéE</a:t>
            </a:r>
            <a:endParaRPr lang="fr-FR" dirty="0"/>
          </a:p>
        </p:txBody>
      </p:sp>
      <p:sp>
        <p:nvSpPr>
          <p:cNvPr id="10" name="ZoneTexte 9">
            <a:extLst>
              <a:ext uri="{FF2B5EF4-FFF2-40B4-BE49-F238E27FC236}">
                <a16:creationId xmlns:a16="http://schemas.microsoft.com/office/drawing/2014/main" id="{47D975E3-E2C7-E9A2-91E6-74686188BC29}"/>
              </a:ext>
            </a:extLst>
          </p:cNvPr>
          <p:cNvSpPr txBox="1"/>
          <p:nvPr/>
        </p:nvSpPr>
        <p:spPr>
          <a:xfrm>
            <a:off x="1454330" y="1813173"/>
            <a:ext cx="10215155" cy="3600986"/>
          </a:xfrm>
          <a:prstGeom prst="rect">
            <a:avLst/>
          </a:prstGeom>
          <a:noFill/>
        </p:spPr>
        <p:txBody>
          <a:bodyPr wrap="square">
            <a:spAutoFit/>
          </a:bodyPr>
          <a:lstStyle/>
          <a:p>
            <a:r>
              <a:rPr lang="fr-FR" altLang="fr-FR" sz="2400" b="1">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Généralisation de cette opération</a:t>
            </a:r>
          </a:p>
          <a:p>
            <a:r>
              <a:rPr lang="fr-FR" altLang="fr-FR">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Promesse : Offres découverte, animations… c’est le moment de découvrir nos offres</a:t>
            </a:r>
          </a:p>
          <a:p>
            <a:endParaRPr lang="fr-FR" altLang="fr-FR" b="1">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r>
              <a:rPr lang="fr-FR" altLang="fr-FR" b="1">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Quid d’associer à cette opération un jeu concours on-line/en magasin :</a:t>
            </a:r>
          </a:p>
          <a:p>
            <a:endParaRPr lang="fr-FR" altLang="fr-FR" b="1">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r>
              <a:rPr lang="fr-FR" altLang="fr-FR" sz="2000" b="1" i="1">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Choisissez votre cuisine et gagnez votre électroménager !</a:t>
            </a:r>
          </a:p>
          <a:p>
            <a:r>
              <a:rPr lang="fr-FR" altLang="fr-FR" sz="2000" b="1" i="1">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+des dotations locales : 10 cours de cuisine /magasin</a:t>
            </a:r>
          </a:p>
          <a:p>
            <a:r>
              <a:rPr lang="fr-FR" altLang="fr-FR" sz="2000" b="1" i="1">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10 robots cuiseurs</a:t>
            </a:r>
          </a:p>
          <a:p>
            <a:endParaRPr lang="fr-FR" altLang="fr-FR">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r>
              <a:rPr lang="fr-FR" altLang="fr-FR">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 Il s’agit d’animer ce temps fort dans le réseau et donner des leviers d’animation.</a:t>
            </a:r>
          </a:p>
          <a:p>
            <a:r>
              <a:rPr lang="fr-FR" altLang="fr-FR" sz="1800" b="1">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 </a:t>
            </a:r>
            <a:endParaRPr lang="fr-FR" altLang="fr-FR" sz="180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endParaRPr lang="fr-FR" altLang="fr-FR" sz="18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p:txBody>
      </p:sp>
      <p:sp>
        <p:nvSpPr>
          <p:cNvPr id="3" name="ZoneTexte 2">
            <a:extLst>
              <a:ext uri="{FF2B5EF4-FFF2-40B4-BE49-F238E27FC236}">
                <a16:creationId xmlns:a16="http://schemas.microsoft.com/office/drawing/2014/main" id="{5D724700-B79E-2B0B-E21B-119A40FBFC2A}"/>
              </a:ext>
            </a:extLst>
          </p:cNvPr>
          <p:cNvSpPr txBox="1"/>
          <p:nvPr/>
        </p:nvSpPr>
        <p:spPr>
          <a:xfrm>
            <a:off x="10366752" y="1016001"/>
            <a:ext cx="557348" cy="4078039"/>
          </a:xfrm>
          <a:prstGeom prst="rect">
            <a:avLst/>
          </a:prstGeom>
          <a:noFill/>
        </p:spPr>
        <p:txBody>
          <a:bodyPr wrap="square">
            <a:spAutoFit/>
          </a:bodyPr>
          <a:lstStyle/>
          <a:p>
            <a:r>
              <a:rPr lang="fr-FR" sz="25900" b="1" dirty="0">
                <a:solidFill>
                  <a:srgbClr val="D9117E"/>
                </a:solidFill>
              </a:rPr>
              <a:t>?</a:t>
            </a:r>
          </a:p>
        </p:txBody>
      </p:sp>
    </p:spTree>
    <p:extLst>
      <p:ext uri="{BB962C8B-B14F-4D97-AF65-F5344CB8AC3E}">
        <p14:creationId xmlns:p14="http://schemas.microsoft.com/office/powerpoint/2010/main" val="5460486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F7A46D25-EB9F-3A8C-6974-3321F996DFE4}"/>
              </a:ext>
            </a:extLst>
          </p:cNvPr>
          <p:cNvSpPr>
            <a:spLocks noGrp="1"/>
          </p:cNvSpPr>
          <p:nvPr>
            <p:ph type="title"/>
          </p:nvPr>
        </p:nvSpPr>
        <p:spPr/>
        <p:txBody>
          <a:bodyPr/>
          <a:lstStyle/>
          <a:p>
            <a:pPr algn="l"/>
            <a:r>
              <a:rPr lang="fr-FR" dirty="0"/>
              <a:t>#  FOCUS PRIMO ACCEDANT</a:t>
            </a:r>
          </a:p>
        </p:txBody>
      </p:sp>
      <p:sp>
        <p:nvSpPr>
          <p:cNvPr id="7" name="Espace réservé du texte 6">
            <a:extLst>
              <a:ext uri="{FF2B5EF4-FFF2-40B4-BE49-F238E27FC236}">
                <a16:creationId xmlns:a16="http://schemas.microsoft.com/office/drawing/2014/main" id="{245D9EAB-9763-0B1B-72CA-1649F3137807}"/>
              </a:ext>
            </a:extLst>
          </p:cNvPr>
          <p:cNvSpPr>
            <a:spLocks noGrp="1"/>
          </p:cNvSpPr>
          <p:nvPr>
            <p:ph type="body" sz="quarter" idx="11"/>
          </p:nvPr>
        </p:nvSpPr>
        <p:spPr/>
        <p:txBody>
          <a:bodyPr/>
          <a:lstStyle/>
          <a:p>
            <a:r>
              <a:rPr lang="fr-FR" dirty="0"/>
              <a:t>OPERATIONS CIBLES</a:t>
            </a:r>
          </a:p>
        </p:txBody>
      </p:sp>
      <p:sp>
        <p:nvSpPr>
          <p:cNvPr id="10" name="ZoneTexte 9">
            <a:extLst>
              <a:ext uri="{FF2B5EF4-FFF2-40B4-BE49-F238E27FC236}">
                <a16:creationId xmlns:a16="http://schemas.microsoft.com/office/drawing/2014/main" id="{47D975E3-E2C7-E9A2-91E6-74686188BC29}"/>
              </a:ext>
            </a:extLst>
          </p:cNvPr>
          <p:cNvSpPr txBox="1"/>
          <p:nvPr/>
        </p:nvSpPr>
        <p:spPr>
          <a:xfrm>
            <a:off x="1262741" y="1781399"/>
            <a:ext cx="10215155" cy="4339650"/>
          </a:xfrm>
          <a:prstGeom prst="rect">
            <a:avLst/>
          </a:prstGeom>
          <a:noFill/>
        </p:spPr>
        <p:txBody>
          <a:bodyPr wrap="square">
            <a:spAutoFit/>
          </a:bodyPr>
          <a:lstStyle/>
          <a:p>
            <a:r>
              <a:rPr lang="fr-FR" altLang="fr-FR" sz="2400" b="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PACK SPECIAL PRIMO ACCEDANT</a:t>
            </a:r>
            <a:endParaRPr lang="fr-FR" altLang="fr-FR" sz="2400" b="1" i="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endParaRPr lang="fr-FR" altLang="fr-FR" b="1" i="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r>
              <a:rPr lang="fr-FR" altLang="fr-FR" b="1" i="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Premier projet, première cuisine : faites de votre rêve une réalité avec Darty !</a:t>
            </a:r>
          </a:p>
          <a:p>
            <a:r>
              <a:rPr lang="fr-FR" altLang="fr-FR" b="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PACK 1</a:t>
            </a:r>
            <a:r>
              <a:rPr lang="fr-FR" altLang="fr-FR" b="1" baseline="300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ère</a:t>
            </a:r>
            <a:r>
              <a:rPr lang="fr-FR" altLang="fr-FR" b="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 CUISINE</a:t>
            </a:r>
            <a:br>
              <a:rPr lang="fr-FR" altLang="fr-FR" b="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br>
              <a:rPr lang="fr-FR" altLang="fr-FR" b="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dirty="0">
                <a:latin typeface="Tahoma" panose="020B0604030504040204" pitchFamily="34" charset="0"/>
                <a:ea typeface="Tahoma" panose="020B0604030504040204" pitchFamily="34" charset="0"/>
                <a:cs typeface="Tahoma" panose="020B0604030504040204" pitchFamily="34" charset="0"/>
              </a:rPr>
              <a:t>Proposer un pack d’aménagement complet à tarif préférentiel incluant </a:t>
            </a:r>
            <a:br>
              <a:rPr lang="fr-FR"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cuisine + électroménager de base (four, plaque, hotte) </a:t>
            </a:r>
            <a:br>
              <a:rPr lang="fr-FR"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avec un financement facilité pour les primo-accédants. </a:t>
            </a:r>
          </a:p>
          <a:p>
            <a:endParaRPr lang="fr-FR" dirty="0">
              <a:latin typeface="Tahoma" panose="020B0604030504040204" pitchFamily="34" charset="0"/>
              <a:ea typeface="Tahoma" panose="020B0604030504040204" pitchFamily="34" charset="0"/>
              <a:cs typeface="Tahoma" panose="020B0604030504040204" pitchFamily="34" charset="0"/>
            </a:endParaRPr>
          </a:p>
          <a:p>
            <a:r>
              <a:rPr lang="fr-FR" dirty="0">
                <a:latin typeface="Tahoma" panose="020B0604030504040204" pitchFamily="34" charset="0"/>
                <a:ea typeface="Tahoma" panose="020B0604030504040204" pitchFamily="34" charset="0"/>
                <a:cs typeface="Tahoma" panose="020B0604030504040204" pitchFamily="34" charset="0"/>
              </a:rPr>
              <a:t>Dispositif : Partenariat banque </a:t>
            </a:r>
            <a:br>
              <a:rPr lang="fr-FR"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Cela peut inclure des partenariats avec des banques pour offrir des taux préférentiels ou des crédits à taux zéro.</a:t>
            </a:r>
            <a:endPar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endPar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r>
              <a:rPr lang="fr-FR" altLang="fr-FR" b="1"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Enjeu : </a:t>
            </a:r>
            <a:r>
              <a:rPr lang="fr-FR" altLang="fr-FR"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c</a:t>
            </a:r>
            <a:r>
              <a:rPr lang="fr-FR"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rPr>
              <a:t>apter l’attention des jeunes propriétaires et primo-accédants, </a:t>
            </a:r>
            <a:br>
              <a:rPr lang="fr-FR"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rPr>
            </a:br>
            <a:r>
              <a:rPr lang="fr-FR"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rPr>
              <a:t>qui représentent une cible stratégique</a:t>
            </a:r>
            <a:endParaRPr lang="fr-FR" altLang="fr-FR"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p:txBody>
      </p:sp>
    </p:spTree>
    <p:extLst>
      <p:ext uri="{BB962C8B-B14F-4D97-AF65-F5344CB8AC3E}">
        <p14:creationId xmlns:p14="http://schemas.microsoft.com/office/powerpoint/2010/main" val="41643307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F7A46D25-EB9F-3A8C-6974-3321F996DFE4}"/>
              </a:ext>
            </a:extLst>
          </p:cNvPr>
          <p:cNvSpPr>
            <a:spLocks noGrp="1"/>
          </p:cNvSpPr>
          <p:nvPr>
            <p:ph type="title"/>
          </p:nvPr>
        </p:nvSpPr>
        <p:spPr/>
        <p:txBody>
          <a:bodyPr/>
          <a:lstStyle/>
          <a:p>
            <a:pPr algn="l"/>
            <a:r>
              <a:rPr lang="fr-FR" dirty="0"/>
              <a:t>#  FOCUS PRIMO ACCEDANT</a:t>
            </a:r>
          </a:p>
        </p:txBody>
      </p:sp>
      <p:sp>
        <p:nvSpPr>
          <p:cNvPr id="7" name="Espace réservé du texte 6">
            <a:extLst>
              <a:ext uri="{FF2B5EF4-FFF2-40B4-BE49-F238E27FC236}">
                <a16:creationId xmlns:a16="http://schemas.microsoft.com/office/drawing/2014/main" id="{245D9EAB-9763-0B1B-72CA-1649F3137807}"/>
              </a:ext>
            </a:extLst>
          </p:cNvPr>
          <p:cNvSpPr>
            <a:spLocks noGrp="1"/>
          </p:cNvSpPr>
          <p:nvPr>
            <p:ph type="body" sz="quarter" idx="11"/>
          </p:nvPr>
        </p:nvSpPr>
        <p:spPr/>
        <p:txBody>
          <a:bodyPr/>
          <a:lstStyle/>
          <a:p>
            <a:r>
              <a:rPr lang="fr-FR" dirty="0"/>
              <a:t>OPERATIONS CIBLES</a:t>
            </a:r>
          </a:p>
        </p:txBody>
      </p:sp>
      <p:sp>
        <p:nvSpPr>
          <p:cNvPr id="10" name="ZoneTexte 9">
            <a:extLst>
              <a:ext uri="{FF2B5EF4-FFF2-40B4-BE49-F238E27FC236}">
                <a16:creationId xmlns:a16="http://schemas.microsoft.com/office/drawing/2014/main" id="{47D975E3-E2C7-E9A2-91E6-74686188BC29}"/>
              </a:ext>
            </a:extLst>
          </p:cNvPr>
          <p:cNvSpPr txBox="1"/>
          <p:nvPr/>
        </p:nvSpPr>
        <p:spPr>
          <a:xfrm>
            <a:off x="1262741" y="1781399"/>
            <a:ext cx="10215155" cy="2954655"/>
          </a:xfrm>
          <a:prstGeom prst="rect">
            <a:avLst/>
          </a:prstGeom>
          <a:noFill/>
        </p:spPr>
        <p:txBody>
          <a:bodyPr wrap="square">
            <a:spAutoFit/>
          </a:bodyPr>
          <a:lstStyle/>
          <a:p>
            <a:r>
              <a:rPr lang="fr-FR" altLang="fr-FR" sz="2400" b="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PACK SPECIAL PRIMO ACCEDANT</a:t>
            </a:r>
            <a:endParaRPr lang="fr-FR" altLang="fr-FR" sz="2400" b="1" i="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endParaRPr lang="fr-FR" altLang="fr-FR" b="1" i="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r>
              <a:rPr lang="fr-FR" altLang="fr-FR" b="1" i="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Premier projet, première cuisine : faites de votre rêve une réalité avec Darty !</a:t>
            </a:r>
          </a:p>
          <a:p>
            <a:r>
              <a:rPr lang="fr-FR" altLang="fr-FR" b="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PACK 1</a:t>
            </a:r>
            <a:r>
              <a:rPr lang="fr-FR" altLang="fr-FR" b="1" baseline="300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ère</a:t>
            </a:r>
            <a:r>
              <a:rPr lang="fr-FR" altLang="fr-FR" b="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 CUISINE</a:t>
            </a:r>
            <a:br>
              <a:rPr lang="fr-FR" altLang="fr-FR" b="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br>
              <a:rPr lang="fr-FR" altLang="fr-FR" b="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dirty="0">
                <a:latin typeface="Tahoma" panose="020B0604030504040204" pitchFamily="34" charset="0"/>
                <a:ea typeface="Tahoma" panose="020B0604030504040204" pitchFamily="34" charset="0"/>
                <a:cs typeface="Tahoma" panose="020B0604030504040204" pitchFamily="34" charset="0"/>
              </a:rPr>
              <a:t>Une alternative à l’offre de crédit préférentielle </a:t>
            </a:r>
            <a:br>
              <a:rPr lang="fr-FR" dirty="0">
                <a:latin typeface="Tahoma" panose="020B0604030504040204" pitchFamily="34" charset="0"/>
                <a:ea typeface="Tahoma" panose="020B0604030504040204" pitchFamily="34" charset="0"/>
                <a:cs typeface="Tahoma" panose="020B0604030504040204" pitchFamily="34" charset="0"/>
              </a:rPr>
            </a:br>
            <a:r>
              <a:rPr lang="fr-FR" b="1" dirty="0">
                <a:latin typeface="Tahoma" panose="020B0604030504040204" pitchFamily="34" charset="0"/>
                <a:ea typeface="Tahoma" panose="020B0604030504040204" pitchFamily="34" charset="0"/>
                <a:cs typeface="Tahoma" panose="020B0604030504040204" pitchFamily="34" charset="0"/>
              </a:rPr>
              <a:t>un paiement différé : </a:t>
            </a:r>
            <a:r>
              <a:rPr lang="fr-FR" dirty="0">
                <a:latin typeface="Tahoma" panose="020B0604030504040204" pitchFamily="34" charset="0"/>
                <a:ea typeface="Tahoma" panose="020B0604030504040204" pitchFamily="34" charset="0"/>
                <a:cs typeface="Tahoma" panose="020B0604030504040204" pitchFamily="34" charset="0"/>
              </a:rPr>
              <a:t>les primo-accédants pourraient commencer à payer leur cuisine seulement six mois après l’installation, le temps de s’installer et de stabiliser leurs finances après l’achat immobilier.</a:t>
            </a:r>
            <a:endPar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 </a:t>
            </a:r>
            <a:endParaRPr lang="fr-FR" altLang="fr-FR"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p:txBody>
      </p:sp>
    </p:spTree>
    <p:extLst>
      <p:ext uri="{BB962C8B-B14F-4D97-AF65-F5344CB8AC3E}">
        <p14:creationId xmlns:p14="http://schemas.microsoft.com/office/powerpoint/2010/main" val="12366743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F7A46D25-EB9F-3A8C-6974-3321F996DFE4}"/>
              </a:ext>
            </a:extLst>
          </p:cNvPr>
          <p:cNvSpPr>
            <a:spLocks noGrp="1"/>
          </p:cNvSpPr>
          <p:nvPr>
            <p:ph type="title"/>
          </p:nvPr>
        </p:nvSpPr>
        <p:spPr/>
        <p:txBody>
          <a:bodyPr/>
          <a:lstStyle/>
          <a:p>
            <a:pPr algn="l"/>
            <a:r>
              <a:rPr lang="fr-FR" dirty="0"/>
              <a:t>#  FOCUS PRIMO ACCEDANT</a:t>
            </a:r>
          </a:p>
        </p:txBody>
      </p:sp>
      <p:sp>
        <p:nvSpPr>
          <p:cNvPr id="7" name="Espace réservé du texte 6">
            <a:extLst>
              <a:ext uri="{FF2B5EF4-FFF2-40B4-BE49-F238E27FC236}">
                <a16:creationId xmlns:a16="http://schemas.microsoft.com/office/drawing/2014/main" id="{245D9EAB-9763-0B1B-72CA-1649F3137807}"/>
              </a:ext>
            </a:extLst>
          </p:cNvPr>
          <p:cNvSpPr>
            <a:spLocks noGrp="1"/>
          </p:cNvSpPr>
          <p:nvPr>
            <p:ph type="body" sz="quarter" idx="11"/>
          </p:nvPr>
        </p:nvSpPr>
        <p:spPr/>
        <p:txBody>
          <a:bodyPr/>
          <a:lstStyle/>
          <a:p>
            <a:r>
              <a:rPr lang="fr-FR" dirty="0"/>
              <a:t>OPERATIONS CIBLES</a:t>
            </a:r>
          </a:p>
        </p:txBody>
      </p:sp>
      <p:sp>
        <p:nvSpPr>
          <p:cNvPr id="10" name="ZoneTexte 9">
            <a:extLst>
              <a:ext uri="{FF2B5EF4-FFF2-40B4-BE49-F238E27FC236}">
                <a16:creationId xmlns:a16="http://schemas.microsoft.com/office/drawing/2014/main" id="{47D975E3-E2C7-E9A2-91E6-74686188BC29}"/>
              </a:ext>
            </a:extLst>
          </p:cNvPr>
          <p:cNvSpPr txBox="1"/>
          <p:nvPr/>
        </p:nvSpPr>
        <p:spPr>
          <a:xfrm>
            <a:off x="844730" y="1646280"/>
            <a:ext cx="10215155" cy="2954655"/>
          </a:xfrm>
          <a:prstGeom prst="rect">
            <a:avLst/>
          </a:prstGeom>
          <a:noFill/>
        </p:spPr>
        <p:txBody>
          <a:bodyPr wrap="square">
            <a:spAutoFit/>
          </a:bodyPr>
          <a:lstStyle/>
          <a:p>
            <a:r>
              <a:rPr lang="fr-FR" altLang="fr-FR" sz="2400" b="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PACK SPECIAL PRIMO ACCEDANT</a:t>
            </a:r>
            <a:endParaRPr lang="fr-FR" altLang="fr-FR" sz="2400" b="1" i="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endParaRPr lang="fr-FR" altLang="fr-FR" b="1" i="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r>
              <a:rPr lang="fr-FR" altLang="fr-FR" b="1" i="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Premier projet, première cuisine : faites de votre rêve une réalité avec Darty !</a:t>
            </a:r>
          </a:p>
          <a:p>
            <a:r>
              <a:rPr lang="fr-FR" altLang="fr-FR" b="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PACK 1</a:t>
            </a:r>
            <a:r>
              <a:rPr lang="fr-FR" altLang="fr-FR" b="1" baseline="300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ère</a:t>
            </a:r>
            <a:r>
              <a:rPr lang="fr-FR" altLang="fr-FR" b="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 CUISINE </a:t>
            </a:r>
          </a:p>
          <a:p>
            <a:br>
              <a:rPr lang="fr-FR" altLang="fr-FR" b="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altLang="fr-FR" sz="18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Visibilité :</a:t>
            </a:r>
          </a:p>
          <a:p>
            <a:r>
              <a:rPr lang="fr-FR" altLang="fr-FR" sz="18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Dispositif digital :</a:t>
            </a:r>
          </a:p>
          <a:p>
            <a:r>
              <a:rPr lang="fr-FR" altLang="fr-FR" sz="18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Quid renouvellement Opé le Bon Coin, </a:t>
            </a:r>
            <a:r>
              <a:rPr lang="fr-FR" altLang="fr-FR" sz="1800" dirty="0" err="1">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Seloger</a:t>
            </a:r>
            <a:r>
              <a:rPr lang="fr-FR" altLang="fr-FR" sz="18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 ou </a:t>
            </a:r>
            <a:r>
              <a:rPr lang="fr-FR" altLang="fr-FR" sz="1800" dirty="0" err="1">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Youtube</a:t>
            </a:r>
            <a:endParaRPr lang="fr-FR" altLang="fr-FR" sz="18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Avec ciblage primo accédant </a:t>
            </a:r>
          </a:p>
          <a:p>
            <a:endPar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p:txBody>
      </p:sp>
      <p:pic>
        <p:nvPicPr>
          <p:cNvPr id="3" name="DARTY_BUMPER_Nouveau-cocon 7_MIX">
            <a:hlinkClick r:id="" action="ppaction://media"/>
            <a:extLst>
              <a:ext uri="{FF2B5EF4-FFF2-40B4-BE49-F238E27FC236}">
                <a16:creationId xmlns:a16="http://schemas.microsoft.com/office/drawing/2014/main" id="{D7E19F93-6E5D-47D2-EEAB-7245D464B7F9}"/>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7293836" y="2698206"/>
            <a:ext cx="4300569" cy="2419070"/>
          </a:xfrm>
          <a:prstGeom prst="rect">
            <a:avLst/>
          </a:prstGeom>
        </p:spPr>
      </p:pic>
      <p:pic>
        <p:nvPicPr>
          <p:cNvPr id="4" name="DARTY_BUMPER_Premier achat 2_MIX">
            <a:hlinkClick r:id="" action="ppaction://media"/>
            <a:extLst>
              <a:ext uri="{FF2B5EF4-FFF2-40B4-BE49-F238E27FC236}">
                <a16:creationId xmlns:a16="http://schemas.microsoft.com/office/drawing/2014/main" id="{D5E1E559-DA98-6E44-978D-DBBE214EF0B7}"/>
              </a:ext>
            </a:extLst>
          </p:cNvPr>
          <p:cNvPicPr>
            <a:picLocks noChangeAspect="1"/>
          </p:cNvPicPr>
          <p:nvPr>
            <a:videoFile r:link="rId4"/>
            <p:extLst>
              <p:ext uri="{DAA4B4D4-6D71-4841-9C94-3DE7FCFB9230}">
                <p14:media xmlns:p14="http://schemas.microsoft.com/office/powerpoint/2010/main" r:embed="rId3"/>
              </p:ext>
            </p:extLst>
          </p:nvPr>
        </p:nvPicPr>
        <p:blipFill>
          <a:blip r:embed="rId7"/>
          <a:stretch>
            <a:fillRect/>
          </a:stretch>
        </p:blipFill>
        <p:spPr>
          <a:xfrm>
            <a:off x="4076345" y="4133670"/>
            <a:ext cx="4300568" cy="2419070"/>
          </a:xfrm>
          <a:prstGeom prst="rect">
            <a:avLst/>
          </a:prstGeom>
        </p:spPr>
      </p:pic>
      <p:pic>
        <p:nvPicPr>
          <p:cNvPr id="10242" name="Picture 2" descr="Bumper Ads l'inévitable format publicitaire de Youtube - Escale Ads">
            <a:extLst>
              <a:ext uri="{FF2B5EF4-FFF2-40B4-BE49-F238E27FC236}">
                <a16:creationId xmlns:a16="http://schemas.microsoft.com/office/drawing/2014/main" id="{A7B31C11-BF79-2F2F-9A78-099C62E687D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293836" y="4714121"/>
            <a:ext cx="2828925" cy="1619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7838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000"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60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3"/>
                </p:tgtEl>
              </p:cMediaNode>
            </p:video>
            <p:seq concurrent="1" nextAc="seek">
              <p:cTn id="12" restart="whenNotActive" fill="hold" evtFilter="cancelBubble" nodeType="interactiveSeq">
                <p:stCondLst>
                  <p:cond evt="onClick" delay="0">
                    <p:tgtEl>
                      <p:spTgt spid="3"/>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3"/>
                                        </p:tgtEl>
                                      </p:cBhvr>
                                    </p:cmd>
                                  </p:childTnLst>
                                </p:cTn>
                              </p:par>
                            </p:childTnLst>
                          </p:cTn>
                        </p:par>
                      </p:childTnLst>
                    </p:cTn>
                  </p:par>
                </p:childTnLst>
              </p:cTn>
              <p:nextCondLst>
                <p:cond evt="onClick" delay="0">
                  <p:tgtEl>
                    <p:spTgt spid="3"/>
                  </p:tgtEl>
                </p:cond>
              </p:nextCondLst>
            </p:seq>
            <p:video>
              <p:cMediaNode vol="80000">
                <p:cTn id="17" fill="hold" display="0">
                  <p:stCondLst>
                    <p:cond delay="indefinite"/>
                  </p:stCondLst>
                </p:cTn>
                <p:tgtEl>
                  <p:spTgt spid="4"/>
                </p:tgtEl>
              </p:cMediaNode>
            </p:video>
            <p:seq concurrent="1" nextAc="seek">
              <p:cTn id="18" restart="whenNotActive" fill="hold" evtFilter="cancelBubble" nodeType="interactiveSeq">
                <p:stCondLst>
                  <p:cond evt="onClick" delay="0">
                    <p:tgtEl>
                      <p:spTgt spid="4"/>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F7A46D25-EB9F-3A8C-6974-3321F996DFE4}"/>
              </a:ext>
            </a:extLst>
          </p:cNvPr>
          <p:cNvSpPr>
            <a:spLocks noGrp="1"/>
          </p:cNvSpPr>
          <p:nvPr>
            <p:ph type="title"/>
          </p:nvPr>
        </p:nvSpPr>
        <p:spPr/>
        <p:txBody>
          <a:bodyPr/>
          <a:lstStyle/>
          <a:p>
            <a:pPr algn="l"/>
            <a:r>
              <a:rPr lang="fr-FR" dirty="0"/>
              <a:t>#  FOCUS PRIMO ACCEDANT</a:t>
            </a:r>
          </a:p>
        </p:txBody>
      </p:sp>
      <p:sp>
        <p:nvSpPr>
          <p:cNvPr id="7" name="Espace réservé du texte 6">
            <a:extLst>
              <a:ext uri="{FF2B5EF4-FFF2-40B4-BE49-F238E27FC236}">
                <a16:creationId xmlns:a16="http://schemas.microsoft.com/office/drawing/2014/main" id="{245D9EAB-9763-0B1B-72CA-1649F3137807}"/>
              </a:ext>
            </a:extLst>
          </p:cNvPr>
          <p:cNvSpPr>
            <a:spLocks noGrp="1"/>
          </p:cNvSpPr>
          <p:nvPr>
            <p:ph type="body" sz="quarter" idx="11"/>
          </p:nvPr>
        </p:nvSpPr>
        <p:spPr/>
        <p:txBody>
          <a:bodyPr/>
          <a:lstStyle/>
          <a:p>
            <a:r>
              <a:rPr lang="fr-FR" dirty="0"/>
              <a:t>OPERATIONS CIBLES</a:t>
            </a:r>
          </a:p>
        </p:txBody>
      </p:sp>
      <p:sp>
        <p:nvSpPr>
          <p:cNvPr id="10" name="ZoneTexte 9">
            <a:extLst>
              <a:ext uri="{FF2B5EF4-FFF2-40B4-BE49-F238E27FC236}">
                <a16:creationId xmlns:a16="http://schemas.microsoft.com/office/drawing/2014/main" id="{47D975E3-E2C7-E9A2-91E6-74686188BC29}"/>
              </a:ext>
            </a:extLst>
          </p:cNvPr>
          <p:cNvSpPr txBox="1"/>
          <p:nvPr/>
        </p:nvSpPr>
        <p:spPr>
          <a:xfrm>
            <a:off x="1023256" y="1328571"/>
            <a:ext cx="10358847" cy="4616648"/>
          </a:xfrm>
          <a:prstGeom prst="rect">
            <a:avLst/>
          </a:prstGeom>
          <a:noFill/>
        </p:spPr>
        <p:txBody>
          <a:bodyPr wrap="square">
            <a:spAutoFit/>
          </a:bodyPr>
          <a:lstStyle/>
          <a:p>
            <a:r>
              <a:rPr lang="fr-FR" altLang="fr-FR" sz="2400" b="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PACK SPECIAL PRIMO ACCEDANT</a:t>
            </a:r>
            <a:endParaRPr lang="fr-FR" altLang="fr-FR" sz="2400" b="1" i="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endParaRPr lang="fr-FR" altLang="fr-FR" b="1" i="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r>
              <a:rPr lang="fr-FR" altLang="fr-FR" b="1" i="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Premier projet, première cuisine : faites de votre rêve une réalité avec Darty !</a:t>
            </a:r>
          </a:p>
          <a:p>
            <a:r>
              <a:rPr lang="fr-FR" altLang="fr-FR" b="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PACK 1</a:t>
            </a:r>
            <a:r>
              <a:rPr lang="fr-FR" altLang="fr-FR" b="1" baseline="300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ère</a:t>
            </a:r>
            <a:r>
              <a:rPr lang="fr-FR" altLang="fr-FR" b="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 CUISINE</a:t>
            </a:r>
            <a:br>
              <a:rPr lang="fr-FR" altLang="fr-FR" b="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br>
              <a:rPr lang="fr-FR" altLang="fr-FR" b="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dirty="0">
                <a:latin typeface="Tahoma" panose="020B0604030504040204" pitchFamily="34" charset="0"/>
                <a:ea typeface="Tahoma" panose="020B0604030504040204" pitchFamily="34" charset="0"/>
                <a:cs typeface="Tahoma" panose="020B0604030504040204" pitchFamily="34" charset="0"/>
              </a:rPr>
              <a:t>Visibilité :</a:t>
            </a:r>
          </a:p>
          <a:p>
            <a:r>
              <a:rPr lang="fr-FR" altLang="fr-FR" b="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Communication RS </a:t>
            </a:r>
          </a:p>
          <a:p>
            <a:r>
              <a:rPr lang="fr-FR" dirty="0">
                <a:latin typeface="Tahoma" panose="020B0604030504040204" pitchFamily="34" charset="0"/>
                <a:ea typeface="Tahoma" panose="020B0604030504040204" pitchFamily="34" charset="0"/>
                <a:cs typeface="Tahoma" panose="020B0604030504040204" pitchFamily="34" charset="0"/>
              </a:rPr>
              <a:t>Facebook, Instagram, et </a:t>
            </a:r>
            <a:r>
              <a:rPr lang="fr-FR" dirty="0" err="1">
                <a:latin typeface="Tahoma" panose="020B0604030504040204" pitchFamily="34" charset="0"/>
                <a:ea typeface="Tahoma" panose="020B0604030504040204" pitchFamily="34" charset="0"/>
                <a:cs typeface="Tahoma" panose="020B0604030504040204" pitchFamily="34" charset="0"/>
              </a:rPr>
              <a:t>TikTok</a:t>
            </a:r>
            <a:r>
              <a:rPr lang="fr-FR" dirty="0">
                <a:latin typeface="Tahoma" panose="020B0604030504040204" pitchFamily="34" charset="0"/>
                <a:ea typeface="Tahoma" panose="020B0604030504040204" pitchFamily="34" charset="0"/>
                <a:cs typeface="Tahoma" panose="020B0604030504040204" pitchFamily="34" charset="0"/>
              </a:rPr>
              <a:t> en utilisant des critères de ciblage précis (jeunes adultes, nouveaux propriétaires, primo-accédants). </a:t>
            </a:r>
            <a:br>
              <a:rPr lang="fr-FR" dirty="0">
                <a:latin typeface="Tahoma" panose="020B0604030504040204" pitchFamily="34" charset="0"/>
                <a:ea typeface="Tahoma" panose="020B0604030504040204" pitchFamily="34" charset="0"/>
                <a:cs typeface="Tahoma" panose="020B0604030504040204" pitchFamily="34" charset="0"/>
              </a:rPr>
            </a:br>
            <a:br>
              <a:rPr lang="fr-FR" dirty="0">
                <a:latin typeface="Tahoma" panose="020B0604030504040204" pitchFamily="34" charset="0"/>
                <a:ea typeface="Tahoma" panose="020B0604030504040204" pitchFamily="34" charset="0"/>
                <a:cs typeface="Tahoma" panose="020B0604030504040204" pitchFamily="34" charset="0"/>
              </a:rPr>
            </a:br>
            <a:r>
              <a:rPr lang="fr-FR" b="1" dirty="0">
                <a:latin typeface="Tahoma" panose="020B0604030504040204" pitchFamily="34" charset="0"/>
                <a:ea typeface="Tahoma" panose="020B0604030504040204" pitchFamily="34" charset="0"/>
                <a:cs typeface="Tahoma" panose="020B0604030504040204" pitchFamily="34" charset="0"/>
              </a:rPr>
              <a:t>Idée d’activation Réseaux Sociaux</a:t>
            </a:r>
            <a:r>
              <a:rPr lang="fr-FR" dirty="0">
                <a:latin typeface="Tahoma" panose="020B0604030504040204" pitchFamily="34" charset="0"/>
                <a:ea typeface="Tahoma" panose="020B0604030504040204" pitchFamily="34" charset="0"/>
                <a:cs typeface="Tahoma" panose="020B0604030504040204" pitchFamily="34" charset="0"/>
              </a:rPr>
              <a:t> :</a:t>
            </a:r>
            <a:r>
              <a:rPr lang="fr-FR" b="1" dirty="0">
                <a:latin typeface="Tahoma" panose="020B0604030504040204" pitchFamily="34" charset="0"/>
                <a:ea typeface="Tahoma" panose="020B0604030504040204" pitchFamily="34" charset="0"/>
                <a:cs typeface="Tahoma" panose="020B0604030504040204" pitchFamily="34" charset="0"/>
              </a:rPr>
              <a:t>Série de Vidéos </a:t>
            </a:r>
            <a:r>
              <a:rPr lang="fr-FR" b="1" dirty="0" err="1">
                <a:latin typeface="Tahoma" panose="020B0604030504040204" pitchFamily="34" charset="0"/>
                <a:ea typeface="Tahoma" panose="020B0604030504040204" pitchFamily="34" charset="0"/>
                <a:cs typeface="Tahoma" panose="020B0604030504040204" pitchFamily="34" charset="0"/>
              </a:rPr>
              <a:t>TikTok</a:t>
            </a:r>
            <a:r>
              <a:rPr lang="fr-FR" b="1" dirty="0">
                <a:latin typeface="Tahoma" panose="020B0604030504040204" pitchFamily="34" charset="0"/>
                <a:ea typeface="Tahoma" panose="020B0604030504040204" pitchFamily="34" charset="0"/>
                <a:cs typeface="Tahoma" panose="020B0604030504040204" pitchFamily="34" charset="0"/>
              </a:rPr>
              <a:t>/Instagram “Premier Projet”</a:t>
            </a:r>
            <a:r>
              <a:rPr lang="fr-FR" dirty="0">
                <a:latin typeface="Tahoma" panose="020B0604030504040204" pitchFamily="34" charset="0"/>
                <a:ea typeface="Tahoma" panose="020B0604030504040204" pitchFamily="34" charset="0"/>
                <a:cs typeface="Tahoma" panose="020B0604030504040204" pitchFamily="34" charset="0"/>
              </a:rPr>
              <a:t> : Créer des vidéos courtes racontant l’histoire d’un primo-accédant influencer qui achète sa première cuisine avec Darty, incluant les étapes clés (choix, pose, résultat final).  .</a:t>
            </a:r>
          </a:p>
          <a:p>
            <a:pPr>
              <a:buFont typeface="Arial" panose="020B0604020202020204" pitchFamily="34" charset="0"/>
              <a:buChar char="•"/>
            </a:pPr>
            <a:r>
              <a:rPr lang="fr-FR" b="1" dirty="0">
                <a:latin typeface="Tahoma" panose="020B0604030504040204" pitchFamily="34" charset="0"/>
                <a:ea typeface="Tahoma" panose="020B0604030504040204" pitchFamily="34" charset="0"/>
                <a:cs typeface="Tahoma" panose="020B0604030504040204" pitchFamily="34" charset="0"/>
              </a:rPr>
              <a:t>Témoignages Réels</a:t>
            </a:r>
            <a:r>
              <a:rPr lang="fr-FR" dirty="0">
                <a:latin typeface="Tahoma" panose="020B0604030504040204" pitchFamily="34" charset="0"/>
                <a:ea typeface="Tahoma" panose="020B0604030504040204" pitchFamily="34" charset="0"/>
                <a:cs typeface="Tahoma" panose="020B0604030504040204" pitchFamily="34" charset="0"/>
              </a:rPr>
              <a:t> : Partager des témoignages de jeunes propriétaires via des </a:t>
            </a:r>
            <a:r>
              <a:rPr lang="fr-FR" dirty="0" err="1">
                <a:latin typeface="Tahoma" panose="020B0604030504040204" pitchFamily="34" charset="0"/>
                <a:ea typeface="Tahoma" panose="020B0604030504040204" pitchFamily="34" charset="0"/>
                <a:cs typeface="Tahoma" panose="020B0604030504040204" pitchFamily="34" charset="0"/>
              </a:rPr>
              <a:t>Reels</a:t>
            </a:r>
            <a:r>
              <a:rPr lang="fr-FR" dirty="0">
                <a:latin typeface="Tahoma" panose="020B0604030504040204" pitchFamily="34" charset="0"/>
                <a:ea typeface="Tahoma" panose="020B0604030504040204" pitchFamily="34" charset="0"/>
                <a:cs typeface="Tahoma" panose="020B0604030504040204" pitchFamily="34" charset="0"/>
              </a:rPr>
              <a:t> ou stories, expliquant comment Darty les a aidés à concrétiser leur projet cuisine avec des facilités de financement et des offres adaptées à leur budget.</a:t>
            </a:r>
          </a:p>
        </p:txBody>
      </p:sp>
    </p:spTree>
    <p:extLst>
      <p:ext uri="{BB962C8B-B14F-4D97-AF65-F5344CB8AC3E}">
        <p14:creationId xmlns:p14="http://schemas.microsoft.com/office/powerpoint/2010/main" val="12838954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F7A46D25-EB9F-3A8C-6974-3321F996DFE4}"/>
              </a:ext>
            </a:extLst>
          </p:cNvPr>
          <p:cNvSpPr>
            <a:spLocks noGrp="1"/>
          </p:cNvSpPr>
          <p:nvPr>
            <p:ph type="title"/>
          </p:nvPr>
        </p:nvSpPr>
        <p:spPr/>
        <p:txBody>
          <a:bodyPr/>
          <a:lstStyle/>
          <a:p>
            <a:pPr algn="l"/>
            <a:r>
              <a:rPr lang="fr-FR" dirty="0"/>
              <a:t>#  FOCUS PRIMO ACCEDANT</a:t>
            </a:r>
          </a:p>
        </p:txBody>
      </p:sp>
      <p:sp>
        <p:nvSpPr>
          <p:cNvPr id="7" name="Espace réservé du texte 6">
            <a:extLst>
              <a:ext uri="{FF2B5EF4-FFF2-40B4-BE49-F238E27FC236}">
                <a16:creationId xmlns:a16="http://schemas.microsoft.com/office/drawing/2014/main" id="{245D9EAB-9763-0B1B-72CA-1649F3137807}"/>
              </a:ext>
            </a:extLst>
          </p:cNvPr>
          <p:cNvSpPr>
            <a:spLocks noGrp="1"/>
          </p:cNvSpPr>
          <p:nvPr>
            <p:ph type="body" sz="quarter" idx="11"/>
          </p:nvPr>
        </p:nvSpPr>
        <p:spPr/>
        <p:txBody>
          <a:bodyPr/>
          <a:lstStyle/>
          <a:p>
            <a:r>
              <a:rPr lang="fr-FR" dirty="0"/>
              <a:t>OPERATIONS CIBLES</a:t>
            </a:r>
          </a:p>
        </p:txBody>
      </p:sp>
      <p:sp>
        <p:nvSpPr>
          <p:cNvPr id="10" name="ZoneTexte 9">
            <a:extLst>
              <a:ext uri="{FF2B5EF4-FFF2-40B4-BE49-F238E27FC236}">
                <a16:creationId xmlns:a16="http://schemas.microsoft.com/office/drawing/2014/main" id="{47D975E3-E2C7-E9A2-91E6-74686188BC29}"/>
              </a:ext>
            </a:extLst>
          </p:cNvPr>
          <p:cNvSpPr txBox="1"/>
          <p:nvPr/>
        </p:nvSpPr>
        <p:spPr>
          <a:xfrm>
            <a:off x="988422" y="1598519"/>
            <a:ext cx="10215155" cy="3785652"/>
          </a:xfrm>
          <a:prstGeom prst="rect">
            <a:avLst/>
          </a:prstGeom>
          <a:noFill/>
        </p:spPr>
        <p:txBody>
          <a:bodyPr wrap="square">
            <a:spAutoFit/>
          </a:bodyPr>
          <a:lstStyle/>
          <a:p>
            <a:r>
              <a:rPr lang="fr-FR" altLang="fr-FR" sz="2400" b="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PACK SPECIAL PRIMO ACCEDANT</a:t>
            </a:r>
            <a:endParaRPr lang="fr-FR" altLang="fr-FR" sz="2400" b="1" i="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endParaRPr lang="fr-FR" altLang="fr-FR" b="1" i="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r>
              <a:rPr lang="fr-FR" altLang="fr-FR" b="1" i="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Premier projet, première cuisine : faites de votre rêve une réalité avec Darty !</a:t>
            </a:r>
          </a:p>
          <a:p>
            <a:r>
              <a:rPr lang="fr-FR" altLang="fr-FR" b="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PACK 1</a:t>
            </a:r>
            <a:r>
              <a:rPr lang="fr-FR" altLang="fr-FR" b="1" baseline="300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ère</a:t>
            </a:r>
            <a:r>
              <a:rPr lang="fr-FR" altLang="fr-FR" b="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 CUISINE</a:t>
            </a:r>
            <a:br>
              <a:rPr lang="fr-FR" altLang="fr-FR" b="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br>
              <a:rPr lang="fr-FR" altLang="fr-FR" b="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b="1" dirty="0">
                <a:latin typeface="Tahoma" panose="020B0604030504040204" pitchFamily="34" charset="0"/>
                <a:ea typeface="Tahoma" panose="020B0604030504040204" pitchFamily="34" charset="0"/>
                <a:cs typeface="Tahoma" panose="020B0604030504040204" pitchFamily="34" charset="0"/>
              </a:rPr>
              <a:t>Offre “Kit Prêt à Vivre” : </a:t>
            </a:r>
            <a:r>
              <a:rPr lang="fr-FR" dirty="0">
                <a:latin typeface="Tahoma" panose="020B0604030504040204" pitchFamily="34" charset="0"/>
                <a:ea typeface="Tahoma" panose="020B0604030504040204" pitchFamily="34" charset="0"/>
                <a:cs typeface="Tahoma" panose="020B0604030504040204" pitchFamily="34" charset="0"/>
              </a:rPr>
              <a:t>En plus de la cuisine et de l’électroménager de base, inclure du mobilier (chaises, tables, tabourets…) et du PEM pour que les primo-accédants puissent emménager immédiatement sans avoir à acheter d’autres équipements. </a:t>
            </a:r>
            <a:br>
              <a:rPr lang="fr-FR" dirty="0">
                <a:latin typeface="Tahoma" panose="020B0604030504040204" pitchFamily="34" charset="0"/>
                <a:ea typeface="Tahoma" panose="020B0604030504040204" pitchFamily="34" charset="0"/>
                <a:cs typeface="Tahoma" panose="020B0604030504040204" pitchFamily="34" charset="0"/>
              </a:rPr>
            </a:br>
            <a:br>
              <a:rPr lang="fr-FR"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Cette offre pourrait être présentée comme un “Kit Prêt à Vivre”, parfait pour ceux qui emménagent pour la première fois.</a:t>
            </a:r>
            <a:endPar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 </a:t>
            </a:r>
            <a:b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endPar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p:txBody>
      </p:sp>
    </p:spTree>
    <p:extLst>
      <p:ext uri="{BB962C8B-B14F-4D97-AF65-F5344CB8AC3E}">
        <p14:creationId xmlns:p14="http://schemas.microsoft.com/office/powerpoint/2010/main" val="375637625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F7A46D25-EB9F-3A8C-6974-3321F996DFE4}"/>
              </a:ext>
            </a:extLst>
          </p:cNvPr>
          <p:cNvSpPr>
            <a:spLocks noGrp="1"/>
          </p:cNvSpPr>
          <p:nvPr>
            <p:ph type="title"/>
          </p:nvPr>
        </p:nvSpPr>
        <p:spPr/>
        <p:txBody>
          <a:bodyPr/>
          <a:lstStyle/>
          <a:p>
            <a:pPr algn="l"/>
            <a:r>
              <a:rPr lang="fr-FR" dirty="0"/>
              <a:t>#  MECANIQUE NOUVEAU PROPRIETAIRE</a:t>
            </a:r>
          </a:p>
        </p:txBody>
      </p:sp>
      <p:sp>
        <p:nvSpPr>
          <p:cNvPr id="7" name="Espace réservé du texte 6">
            <a:extLst>
              <a:ext uri="{FF2B5EF4-FFF2-40B4-BE49-F238E27FC236}">
                <a16:creationId xmlns:a16="http://schemas.microsoft.com/office/drawing/2014/main" id="{245D9EAB-9763-0B1B-72CA-1649F3137807}"/>
              </a:ext>
            </a:extLst>
          </p:cNvPr>
          <p:cNvSpPr>
            <a:spLocks noGrp="1"/>
          </p:cNvSpPr>
          <p:nvPr>
            <p:ph type="body" sz="quarter" idx="11"/>
          </p:nvPr>
        </p:nvSpPr>
        <p:spPr/>
        <p:txBody>
          <a:bodyPr/>
          <a:lstStyle/>
          <a:p>
            <a:r>
              <a:rPr lang="fr-FR" dirty="0"/>
              <a:t>OPERATIONS CIBLES</a:t>
            </a:r>
          </a:p>
        </p:txBody>
      </p:sp>
      <p:sp>
        <p:nvSpPr>
          <p:cNvPr id="10" name="ZoneTexte 9">
            <a:extLst>
              <a:ext uri="{FF2B5EF4-FFF2-40B4-BE49-F238E27FC236}">
                <a16:creationId xmlns:a16="http://schemas.microsoft.com/office/drawing/2014/main" id="{47D975E3-E2C7-E9A2-91E6-74686188BC29}"/>
              </a:ext>
            </a:extLst>
          </p:cNvPr>
          <p:cNvSpPr txBox="1"/>
          <p:nvPr/>
        </p:nvSpPr>
        <p:spPr>
          <a:xfrm>
            <a:off x="1262741" y="1781399"/>
            <a:ext cx="10215155" cy="5201424"/>
          </a:xfrm>
          <a:prstGeom prst="rect">
            <a:avLst/>
          </a:prstGeom>
          <a:noFill/>
        </p:spPr>
        <p:txBody>
          <a:bodyPr wrap="square">
            <a:spAutoFit/>
          </a:bodyPr>
          <a:lstStyle/>
          <a:p>
            <a:endParaRPr lang="fr-FR" altLang="fr-FR" sz="18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r>
              <a:rPr lang="fr-FR" altLang="fr-FR" sz="2400" b="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OFFRE FIL ROUGE – SPECIAL NOUVEAU PROPRIETAIRE</a:t>
            </a:r>
            <a:br>
              <a:rPr lang="fr-FR" altLang="fr-FR" b="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br>
              <a:rPr lang="fr-FR" altLang="fr-FR" b="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altLang="fr-FR" sz="2000" b="1" i="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Emménager, c’est bien… Aménager, c’est encore mieux avec Darty !</a:t>
            </a:r>
            <a:br>
              <a:rPr lang="fr-FR" altLang="fr-FR" b="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b="1" dirty="0">
                <a:latin typeface="Tahoma" panose="020B0604030504040204" pitchFamily="34" charset="0"/>
                <a:ea typeface="Tahoma" panose="020B0604030504040204" pitchFamily="34" charset="0"/>
                <a:cs typeface="Tahoma" panose="020B0604030504040204" pitchFamily="34" charset="0"/>
              </a:rPr>
              <a:t>5% de remise supplémentaire sur les cuisines </a:t>
            </a:r>
            <a:br>
              <a:rPr lang="fr-FR" b="1" dirty="0">
                <a:latin typeface="Tahoma" panose="020B0604030504040204" pitchFamily="34" charset="0"/>
                <a:ea typeface="Tahoma" panose="020B0604030504040204" pitchFamily="34" charset="0"/>
                <a:cs typeface="Tahoma" panose="020B0604030504040204" pitchFamily="34" charset="0"/>
              </a:rPr>
            </a:br>
            <a:r>
              <a:rPr lang="fr-FR" b="1" dirty="0">
                <a:latin typeface="Tahoma" panose="020B0604030504040204" pitchFamily="34" charset="0"/>
                <a:ea typeface="Tahoma" panose="020B0604030504040204" pitchFamily="34" charset="0"/>
                <a:cs typeface="Tahoma" panose="020B0604030504040204" pitchFamily="34" charset="0"/>
              </a:rPr>
              <a:t>pour tout nouveau propriétaire </a:t>
            </a:r>
            <a:br>
              <a:rPr lang="fr-FR" b="1"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avec un justificatif d’achat de bien immobilier récent (moins de 12 mois).</a:t>
            </a:r>
            <a:br>
              <a:rPr lang="fr-FR" dirty="0">
                <a:latin typeface="Tahoma" panose="020B0604030504040204" pitchFamily="34" charset="0"/>
                <a:ea typeface="Tahoma" panose="020B0604030504040204" pitchFamily="34" charset="0"/>
                <a:cs typeface="Tahoma" panose="020B0604030504040204" pitchFamily="34" charset="0"/>
              </a:rPr>
            </a:br>
            <a:endParaRPr lang="fr-FR" altLang="fr-FR" b="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L’activation cible spécifiquement les nouveaux propriétaires ayant récemment acheté un bien immobilier. L’idée est de se positionner comme le cuisiniste de référence pour l’aménagement de leur nouvelle maison.</a:t>
            </a:r>
          </a:p>
          <a:p>
            <a:endPar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r>
              <a:rPr lang="fr-FR" altLang="fr-FR" b="1"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Enjeu : </a:t>
            </a:r>
            <a:r>
              <a:rPr lang="fr-FR" altLang="fr-FR"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c</a:t>
            </a:r>
            <a:r>
              <a:rPr lang="fr-FR"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rPr>
              <a:t>apter l’attention des jeunes propriétaires et primo-accédants, </a:t>
            </a:r>
            <a:br>
              <a:rPr lang="fr-FR"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rPr>
            </a:br>
            <a:r>
              <a:rPr lang="fr-FR"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rPr>
              <a:t>qui représentent une cible stratégique</a:t>
            </a:r>
            <a:endParaRPr lang="fr-FR" altLang="fr-FR"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endParaRPr lang="fr-FR" altLang="fr-FR" b="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br>
              <a:rPr lang="fr-FR" altLang="fr-FR" b="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br>
              <a:rPr lang="fr-FR"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 </a:t>
            </a:r>
            <a:endPar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p:txBody>
      </p:sp>
    </p:spTree>
    <p:extLst>
      <p:ext uri="{BB962C8B-B14F-4D97-AF65-F5344CB8AC3E}">
        <p14:creationId xmlns:p14="http://schemas.microsoft.com/office/powerpoint/2010/main" val="2031978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F7A46D25-EB9F-3A8C-6974-3321F996DFE4}"/>
              </a:ext>
            </a:extLst>
          </p:cNvPr>
          <p:cNvSpPr>
            <a:spLocks noGrp="1"/>
          </p:cNvSpPr>
          <p:nvPr>
            <p:ph type="title"/>
          </p:nvPr>
        </p:nvSpPr>
        <p:spPr/>
        <p:txBody>
          <a:bodyPr/>
          <a:lstStyle/>
          <a:p>
            <a:pPr algn="l"/>
            <a:r>
              <a:rPr lang="fr-FR" dirty="0"/>
              <a:t>#  MECANIQUE NOUVEAU PROPRIETAIRE</a:t>
            </a:r>
          </a:p>
        </p:txBody>
      </p:sp>
      <p:sp>
        <p:nvSpPr>
          <p:cNvPr id="7" name="Espace réservé du texte 6">
            <a:extLst>
              <a:ext uri="{FF2B5EF4-FFF2-40B4-BE49-F238E27FC236}">
                <a16:creationId xmlns:a16="http://schemas.microsoft.com/office/drawing/2014/main" id="{245D9EAB-9763-0B1B-72CA-1649F3137807}"/>
              </a:ext>
            </a:extLst>
          </p:cNvPr>
          <p:cNvSpPr>
            <a:spLocks noGrp="1"/>
          </p:cNvSpPr>
          <p:nvPr>
            <p:ph type="body" sz="quarter" idx="11"/>
          </p:nvPr>
        </p:nvSpPr>
        <p:spPr/>
        <p:txBody>
          <a:bodyPr/>
          <a:lstStyle/>
          <a:p>
            <a:r>
              <a:rPr lang="fr-FR" dirty="0"/>
              <a:t>OPERATIONS CIBLES</a:t>
            </a:r>
          </a:p>
        </p:txBody>
      </p:sp>
      <p:sp>
        <p:nvSpPr>
          <p:cNvPr id="10" name="ZoneTexte 9">
            <a:extLst>
              <a:ext uri="{FF2B5EF4-FFF2-40B4-BE49-F238E27FC236}">
                <a16:creationId xmlns:a16="http://schemas.microsoft.com/office/drawing/2014/main" id="{47D975E3-E2C7-E9A2-91E6-74686188BC29}"/>
              </a:ext>
            </a:extLst>
          </p:cNvPr>
          <p:cNvSpPr txBox="1"/>
          <p:nvPr/>
        </p:nvSpPr>
        <p:spPr>
          <a:xfrm>
            <a:off x="1262741" y="1781399"/>
            <a:ext cx="10215155" cy="3816429"/>
          </a:xfrm>
          <a:prstGeom prst="rect">
            <a:avLst/>
          </a:prstGeom>
          <a:noFill/>
        </p:spPr>
        <p:txBody>
          <a:bodyPr wrap="square">
            <a:spAutoFit/>
          </a:bodyPr>
          <a:lstStyle/>
          <a:p>
            <a:endParaRPr lang="fr-FR" altLang="fr-FR" sz="18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r>
              <a:rPr lang="fr-FR" altLang="fr-FR" sz="2400" b="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OFFRE FIL ROUGE – SPECIAL NOUVEAU PROPRIETAIRE</a:t>
            </a:r>
            <a:br>
              <a:rPr lang="fr-FR" altLang="fr-FR" b="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br>
              <a:rPr lang="fr-FR" altLang="fr-FR" b="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altLang="fr-FR" sz="2000" b="1" i="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Emménager, c’est bien… Aménager, c’est encore mieux avec Darty !</a:t>
            </a:r>
            <a:br>
              <a:rPr lang="fr-FR" altLang="fr-FR" b="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b="1" dirty="0">
                <a:latin typeface="Tahoma" panose="020B0604030504040204" pitchFamily="34" charset="0"/>
                <a:ea typeface="Tahoma" panose="020B0604030504040204" pitchFamily="34" charset="0"/>
                <a:cs typeface="Tahoma" panose="020B0604030504040204" pitchFamily="34" charset="0"/>
              </a:rPr>
              <a:t>5% de remise supplémentaire sur les cuisines </a:t>
            </a:r>
            <a:br>
              <a:rPr lang="fr-FR" b="1" dirty="0">
                <a:latin typeface="Tahoma" panose="020B0604030504040204" pitchFamily="34" charset="0"/>
                <a:ea typeface="Tahoma" panose="020B0604030504040204" pitchFamily="34" charset="0"/>
                <a:cs typeface="Tahoma" panose="020B0604030504040204" pitchFamily="34" charset="0"/>
              </a:rPr>
            </a:br>
            <a:r>
              <a:rPr lang="fr-FR" b="1" dirty="0">
                <a:latin typeface="Tahoma" panose="020B0604030504040204" pitchFamily="34" charset="0"/>
                <a:ea typeface="Tahoma" panose="020B0604030504040204" pitchFamily="34" charset="0"/>
                <a:cs typeface="Tahoma" panose="020B0604030504040204" pitchFamily="34" charset="0"/>
              </a:rPr>
              <a:t>pour tout nouveau propriétaire </a:t>
            </a:r>
            <a:br>
              <a:rPr lang="fr-FR" b="1"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avec un justificatif d’achat de bien immobilier récent (moins de 12 mois).</a:t>
            </a:r>
            <a:br>
              <a:rPr lang="fr-FR" dirty="0">
                <a:latin typeface="Tahoma" panose="020B0604030504040204" pitchFamily="34" charset="0"/>
                <a:ea typeface="Tahoma" panose="020B0604030504040204" pitchFamily="34" charset="0"/>
                <a:cs typeface="Tahoma" panose="020B0604030504040204" pitchFamily="34" charset="0"/>
              </a:rPr>
            </a:br>
            <a:endParaRPr lang="fr-FR" altLang="fr-FR" b="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Dispositif de communication :</a:t>
            </a:r>
            <a:br>
              <a:rPr lang="fr-FR" altLang="fr-FR" b="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altLang="fr-FR" b="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Campagne web : </a:t>
            </a:r>
            <a: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S’associer avec des plateformes immobilières populaires comme </a:t>
            </a:r>
            <a:r>
              <a:rPr lang="fr-FR" altLang="fr-FR" dirty="0" err="1">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SeLoger</a:t>
            </a:r>
            <a: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 et Le Bon Coin permet de toucher directement cette cible au bon moment de leur parcours d’achat immobilier. </a:t>
            </a:r>
            <a:b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altLang="fr-FR" b="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 </a:t>
            </a:r>
            <a:endPar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p:txBody>
      </p:sp>
    </p:spTree>
    <p:extLst>
      <p:ext uri="{BB962C8B-B14F-4D97-AF65-F5344CB8AC3E}">
        <p14:creationId xmlns:p14="http://schemas.microsoft.com/office/powerpoint/2010/main" val="7804308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F7A46D25-EB9F-3A8C-6974-3321F996DFE4}"/>
              </a:ext>
            </a:extLst>
          </p:cNvPr>
          <p:cNvSpPr>
            <a:spLocks noGrp="1"/>
          </p:cNvSpPr>
          <p:nvPr>
            <p:ph type="title"/>
          </p:nvPr>
        </p:nvSpPr>
        <p:spPr/>
        <p:txBody>
          <a:bodyPr/>
          <a:lstStyle/>
          <a:p>
            <a:pPr algn="l"/>
            <a:r>
              <a:rPr lang="fr-FR" dirty="0"/>
              <a:t>#  MECANIQUE NOUVEAU PROPRIETAIRE</a:t>
            </a:r>
          </a:p>
        </p:txBody>
      </p:sp>
      <p:sp>
        <p:nvSpPr>
          <p:cNvPr id="7" name="Espace réservé du texte 6">
            <a:extLst>
              <a:ext uri="{FF2B5EF4-FFF2-40B4-BE49-F238E27FC236}">
                <a16:creationId xmlns:a16="http://schemas.microsoft.com/office/drawing/2014/main" id="{245D9EAB-9763-0B1B-72CA-1649F3137807}"/>
              </a:ext>
            </a:extLst>
          </p:cNvPr>
          <p:cNvSpPr>
            <a:spLocks noGrp="1"/>
          </p:cNvSpPr>
          <p:nvPr>
            <p:ph type="body" sz="quarter" idx="11"/>
          </p:nvPr>
        </p:nvSpPr>
        <p:spPr/>
        <p:txBody>
          <a:bodyPr/>
          <a:lstStyle/>
          <a:p>
            <a:r>
              <a:rPr lang="fr-FR" dirty="0"/>
              <a:t>OPERATIONS CIBLES</a:t>
            </a:r>
          </a:p>
        </p:txBody>
      </p:sp>
      <p:sp>
        <p:nvSpPr>
          <p:cNvPr id="10" name="ZoneTexte 9">
            <a:extLst>
              <a:ext uri="{FF2B5EF4-FFF2-40B4-BE49-F238E27FC236}">
                <a16:creationId xmlns:a16="http://schemas.microsoft.com/office/drawing/2014/main" id="{47D975E3-E2C7-E9A2-91E6-74686188BC29}"/>
              </a:ext>
            </a:extLst>
          </p:cNvPr>
          <p:cNvSpPr txBox="1"/>
          <p:nvPr/>
        </p:nvSpPr>
        <p:spPr>
          <a:xfrm>
            <a:off x="1262741" y="1781399"/>
            <a:ext cx="10215155" cy="4093428"/>
          </a:xfrm>
          <a:prstGeom prst="rect">
            <a:avLst/>
          </a:prstGeom>
          <a:noFill/>
        </p:spPr>
        <p:txBody>
          <a:bodyPr wrap="square">
            <a:spAutoFit/>
          </a:bodyPr>
          <a:lstStyle/>
          <a:p>
            <a:endParaRPr lang="fr-FR" altLang="fr-FR" sz="18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r>
              <a:rPr lang="fr-FR" altLang="fr-FR" sz="2400" b="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OFFRE FIL ROUGE – SPECIAL NOUVEAU PROPRIETAIRE</a:t>
            </a:r>
            <a:br>
              <a:rPr lang="fr-FR" altLang="fr-FR" b="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br>
              <a:rPr lang="fr-FR" altLang="fr-FR" b="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altLang="fr-FR" sz="2000" b="1" i="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Emménager, c’est bien… Aménager, c’est encore mieux avec Darty !</a:t>
            </a:r>
            <a:br>
              <a:rPr lang="fr-FR" altLang="fr-FR" b="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b="1" dirty="0">
                <a:latin typeface="Tahoma" panose="020B0604030504040204" pitchFamily="34" charset="0"/>
                <a:ea typeface="Tahoma" panose="020B0604030504040204" pitchFamily="34" charset="0"/>
                <a:cs typeface="Tahoma" panose="020B0604030504040204" pitchFamily="34" charset="0"/>
              </a:rPr>
              <a:t>5% de remise supplémentaire sur les cuisines </a:t>
            </a:r>
            <a:br>
              <a:rPr lang="fr-FR" b="1" dirty="0">
                <a:latin typeface="Tahoma" panose="020B0604030504040204" pitchFamily="34" charset="0"/>
                <a:ea typeface="Tahoma" panose="020B0604030504040204" pitchFamily="34" charset="0"/>
                <a:cs typeface="Tahoma" panose="020B0604030504040204" pitchFamily="34" charset="0"/>
              </a:rPr>
            </a:br>
            <a:r>
              <a:rPr lang="fr-FR" b="1" dirty="0">
                <a:latin typeface="Tahoma" panose="020B0604030504040204" pitchFamily="34" charset="0"/>
                <a:ea typeface="Tahoma" panose="020B0604030504040204" pitchFamily="34" charset="0"/>
                <a:cs typeface="Tahoma" panose="020B0604030504040204" pitchFamily="34" charset="0"/>
              </a:rPr>
              <a:t>pour tout nouveau propriétaire </a:t>
            </a:r>
            <a:br>
              <a:rPr lang="fr-FR" b="1"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avec un justificatif d’achat de bien immobilier récent (moins de 12 mois).</a:t>
            </a:r>
            <a:br>
              <a:rPr lang="fr-FR" dirty="0">
                <a:latin typeface="Tahoma" panose="020B0604030504040204" pitchFamily="34" charset="0"/>
                <a:ea typeface="Tahoma" panose="020B0604030504040204" pitchFamily="34" charset="0"/>
                <a:cs typeface="Tahoma" panose="020B0604030504040204" pitchFamily="34" charset="0"/>
              </a:rPr>
            </a:br>
            <a:endParaRPr lang="fr-FR" altLang="fr-FR" b="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 </a:t>
            </a:r>
            <a:b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altLang="fr-FR" b="1"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Partenariat Agence </a:t>
            </a:r>
            <a:r>
              <a:rPr lang="fr-FR" altLang="fr-FR" b="1" dirty="0" err="1">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Immo</a:t>
            </a:r>
            <a:r>
              <a:rPr lang="fr-FR" altLang="fr-FR" b="1"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 – OFFRE EXCLUSIVE </a:t>
            </a:r>
            <a:br>
              <a:rPr lang="fr-FR" altLang="fr-FR" b="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altLang="fr-FR" b="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Dédié cette offre à un réseau d’agence immobilière national type Century 21 </a:t>
            </a:r>
            <a:b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Présence sur le site web du </a:t>
            </a:r>
            <a:r>
              <a:rPr lang="fr-FR" altLang="fr-FR" dirty="0" err="1">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partenraire</a:t>
            </a:r>
            <a: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 et des flyers dans les packs d’accueil des nouveaux propriétaires. Remise de l’offres exclusives par le conseiller immobilier.</a:t>
            </a:r>
            <a:br>
              <a:rPr lang="fr-FR"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 </a:t>
            </a:r>
            <a:endPar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p:txBody>
      </p:sp>
    </p:spTree>
    <p:extLst>
      <p:ext uri="{BB962C8B-B14F-4D97-AF65-F5344CB8AC3E}">
        <p14:creationId xmlns:p14="http://schemas.microsoft.com/office/powerpoint/2010/main" val="29429210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F7A46D25-EB9F-3A8C-6974-3321F996DFE4}"/>
              </a:ext>
            </a:extLst>
          </p:cNvPr>
          <p:cNvSpPr>
            <a:spLocks noGrp="1"/>
          </p:cNvSpPr>
          <p:nvPr>
            <p:ph type="title"/>
          </p:nvPr>
        </p:nvSpPr>
        <p:spPr/>
        <p:txBody>
          <a:bodyPr/>
          <a:lstStyle/>
          <a:p>
            <a:pPr algn="l"/>
            <a:r>
              <a:rPr lang="fr-FR" dirty="0"/>
              <a:t># MECANIQUE FAMILLE</a:t>
            </a:r>
          </a:p>
        </p:txBody>
      </p:sp>
      <p:sp>
        <p:nvSpPr>
          <p:cNvPr id="7" name="Espace réservé du texte 6">
            <a:extLst>
              <a:ext uri="{FF2B5EF4-FFF2-40B4-BE49-F238E27FC236}">
                <a16:creationId xmlns:a16="http://schemas.microsoft.com/office/drawing/2014/main" id="{245D9EAB-9763-0B1B-72CA-1649F3137807}"/>
              </a:ext>
            </a:extLst>
          </p:cNvPr>
          <p:cNvSpPr>
            <a:spLocks noGrp="1"/>
          </p:cNvSpPr>
          <p:nvPr>
            <p:ph type="body" sz="quarter" idx="11"/>
          </p:nvPr>
        </p:nvSpPr>
        <p:spPr/>
        <p:txBody>
          <a:bodyPr/>
          <a:lstStyle/>
          <a:p>
            <a:r>
              <a:rPr lang="fr-FR" dirty="0"/>
              <a:t>OPERATIONS CIBLES</a:t>
            </a:r>
          </a:p>
        </p:txBody>
      </p:sp>
      <p:sp>
        <p:nvSpPr>
          <p:cNvPr id="10" name="ZoneTexte 9">
            <a:extLst>
              <a:ext uri="{FF2B5EF4-FFF2-40B4-BE49-F238E27FC236}">
                <a16:creationId xmlns:a16="http://schemas.microsoft.com/office/drawing/2014/main" id="{47D975E3-E2C7-E9A2-91E6-74686188BC29}"/>
              </a:ext>
            </a:extLst>
          </p:cNvPr>
          <p:cNvSpPr txBox="1"/>
          <p:nvPr/>
        </p:nvSpPr>
        <p:spPr>
          <a:xfrm>
            <a:off x="1262741" y="1781399"/>
            <a:ext cx="10215155" cy="3077766"/>
          </a:xfrm>
          <a:prstGeom prst="rect">
            <a:avLst/>
          </a:prstGeom>
          <a:noFill/>
        </p:spPr>
        <p:txBody>
          <a:bodyPr wrap="square">
            <a:spAutoFit/>
          </a:bodyPr>
          <a:lstStyle/>
          <a:p>
            <a:endParaRPr lang="fr-FR" altLang="fr-FR" sz="18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r>
              <a:rPr lang="fr-FR" altLang="fr-FR" sz="2400" b="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OFFRE FIL ROUGE – SPECIAL FAMILLE</a:t>
            </a:r>
            <a:br>
              <a:rPr lang="fr-FR" altLang="fr-FR" b="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br>
              <a:rPr lang="fr-FR" altLang="fr-FR" b="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altLang="fr-FR" sz="2000" b="1" i="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La famille s’agrandit, nos offres aussi !</a:t>
            </a:r>
            <a:br>
              <a:rPr lang="fr-FR" altLang="fr-FR" sz="2000" b="1" i="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br>
              <a:rPr lang="fr-FR" altLang="fr-FR" b="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sz="2400" b="1" dirty="0">
                <a:latin typeface="Tahoma" panose="020B0604030504040204" pitchFamily="34" charset="0"/>
                <a:ea typeface="Tahoma" panose="020B0604030504040204" pitchFamily="34" charset="0"/>
                <a:cs typeface="Tahoma" panose="020B0604030504040204" pitchFamily="34" charset="0"/>
              </a:rPr>
              <a:t>Offre famille nombreuse </a:t>
            </a:r>
          </a:p>
          <a:p>
            <a:r>
              <a:rPr lang="fr-FR" b="1" dirty="0">
                <a:latin typeface="Tahoma" panose="020B0604030504040204" pitchFamily="34" charset="0"/>
                <a:ea typeface="Tahoma" panose="020B0604030504040204" pitchFamily="34" charset="0"/>
                <a:cs typeface="Tahoma" panose="020B0604030504040204" pitchFamily="34" charset="0"/>
              </a:rPr>
              <a:t>30% de remise sur les meubles de cuisine sur présentation de la carte famille nombreuse </a:t>
            </a:r>
            <a:r>
              <a:rPr lang="fr-FR" dirty="0">
                <a:latin typeface="Tahoma" panose="020B0604030504040204" pitchFamily="34" charset="0"/>
                <a:ea typeface="Tahoma" panose="020B0604030504040204" pitchFamily="34" charset="0"/>
                <a:cs typeface="Tahoma" panose="020B0604030504040204" pitchFamily="34" charset="0"/>
              </a:rPr>
              <a:t>non cumulable avec d’autres offres commerciales</a:t>
            </a:r>
            <a:br>
              <a:rPr lang="fr-FR" b="1"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 </a:t>
            </a:r>
            <a:br>
              <a:rPr lang="fr-FR" dirty="0">
                <a:latin typeface="Tahoma" panose="020B0604030504040204" pitchFamily="34" charset="0"/>
                <a:ea typeface="Tahoma" panose="020B0604030504040204" pitchFamily="34" charset="0"/>
                <a:cs typeface="Tahoma" panose="020B0604030504040204" pitchFamily="34" charset="0"/>
              </a:rPr>
            </a:br>
            <a:r>
              <a:rPr lang="fr-FR" altLang="fr-FR" b="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 </a:t>
            </a:r>
            <a:endPar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p:txBody>
      </p:sp>
    </p:spTree>
    <p:extLst>
      <p:ext uri="{BB962C8B-B14F-4D97-AF65-F5344CB8AC3E}">
        <p14:creationId xmlns:p14="http://schemas.microsoft.com/office/powerpoint/2010/main" val="41199329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5A7B921-89C1-4E4F-931B-FC48E8B47F5D}"/>
              </a:ext>
            </a:extLst>
          </p:cNvPr>
          <p:cNvSpPr>
            <a:spLocks noGrp="1"/>
          </p:cNvSpPr>
          <p:nvPr>
            <p:ph type="title"/>
          </p:nvPr>
        </p:nvSpPr>
        <p:spPr/>
        <p:txBody>
          <a:bodyPr/>
          <a:lstStyle/>
          <a:p>
            <a:pPr algn="l"/>
            <a:r>
              <a:rPr lang="fr-FR" dirty="0"/>
              <a:t>La majorité des offres =&gt;Electro</a:t>
            </a:r>
          </a:p>
        </p:txBody>
      </p:sp>
      <p:sp>
        <p:nvSpPr>
          <p:cNvPr id="14" name="ZoneTexte 13">
            <a:extLst>
              <a:ext uri="{FF2B5EF4-FFF2-40B4-BE49-F238E27FC236}">
                <a16:creationId xmlns:a16="http://schemas.microsoft.com/office/drawing/2014/main" id="{3F7B2C72-0768-5965-8CE4-B245AEF0908B}"/>
              </a:ext>
            </a:extLst>
          </p:cNvPr>
          <p:cNvSpPr txBox="1"/>
          <p:nvPr/>
        </p:nvSpPr>
        <p:spPr>
          <a:xfrm>
            <a:off x="9592899" y="432220"/>
            <a:ext cx="2299063" cy="646331"/>
          </a:xfrm>
          <a:prstGeom prst="rect">
            <a:avLst/>
          </a:prstGeom>
          <a:noFill/>
        </p:spPr>
        <p:txBody>
          <a:bodyPr wrap="square" rtlCol="0">
            <a:spAutoFit/>
          </a:bodyPr>
          <a:lstStyle/>
          <a:p>
            <a:r>
              <a:rPr lang="fr-FR" dirty="0">
                <a:latin typeface="Tahoma" panose="020B0604030504040204" pitchFamily="34" charset="0"/>
                <a:ea typeface="Tahoma" panose="020B0604030504040204" pitchFamily="34" charset="0"/>
                <a:cs typeface="Tahoma" panose="020B0604030504040204" pitchFamily="34" charset="0"/>
              </a:rPr>
              <a:t>Avec mise en avant d’un partenaire</a:t>
            </a:r>
          </a:p>
        </p:txBody>
      </p:sp>
      <p:pic>
        <p:nvPicPr>
          <p:cNvPr id="3074" name="Picture 2" descr="Cuisines Références / Saint Bonnet de Mure - 🚨 Jusqu'au 29 février, venez  profiter de prix fous sur l'électro chez Cuisines Références. N'hésitez  plus pour démarrer votre projet cuisine ou d'aménagement intérieur.">
            <a:extLst>
              <a:ext uri="{FF2B5EF4-FFF2-40B4-BE49-F238E27FC236}">
                <a16:creationId xmlns:a16="http://schemas.microsoft.com/office/drawing/2014/main" id="{8DB591A5-6E70-ACC3-8520-6D71F87D3C3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405" y="1118636"/>
            <a:ext cx="1914525" cy="2390775"/>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OPERATION PRINTEMPS CASEO - Du 13 au 25 mars 2023 - Miroiterie Mont  St-Michel / Décorisol">
            <a:extLst>
              <a:ext uri="{FF2B5EF4-FFF2-40B4-BE49-F238E27FC236}">
                <a16:creationId xmlns:a16="http://schemas.microsoft.com/office/drawing/2014/main" id="{B65EC9E2-BE1E-F784-BCB3-850905D30D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40469" y="1057057"/>
            <a:ext cx="1829405" cy="2769054"/>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IKEA - Jusqu'au 31 août 2024, pour tout achat d'une cuisine, un  électroménager OFFERT* ! 💛💙 Vous n'êtes pas encore membre IKEA Family ?  C'est gratuit et rapide ! Par ici 👉️">
            <a:extLst>
              <a:ext uri="{FF2B5EF4-FFF2-40B4-BE49-F238E27FC236}">
                <a16:creationId xmlns:a16="http://schemas.microsoft.com/office/drawing/2014/main" id="{7B81D6F8-9591-BC57-1F12-85EF029B65B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802" y="3613690"/>
            <a:ext cx="1733550" cy="2638425"/>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Mobalpa - Grands Philambins">
            <a:extLst>
              <a:ext uri="{FF2B5EF4-FFF2-40B4-BE49-F238E27FC236}">
                <a16:creationId xmlns:a16="http://schemas.microsoft.com/office/drawing/2014/main" id="{79DE8A97-7124-8C36-B144-CD483B76D30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0" y="3857084"/>
            <a:ext cx="2868658" cy="2868658"/>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Mobalpa">
            <a:extLst>
              <a:ext uri="{FF2B5EF4-FFF2-40B4-BE49-F238E27FC236}">
                <a16:creationId xmlns:a16="http://schemas.microsoft.com/office/drawing/2014/main" id="{90C38F72-48DE-5A72-B953-FAF8812FDCF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670867" y="1150674"/>
            <a:ext cx="2143125" cy="2143125"/>
          </a:xfrm>
          <a:prstGeom prst="rect">
            <a:avLst/>
          </a:prstGeom>
          <a:noFill/>
          <a:extLst>
            <a:ext uri="{909E8E84-426E-40DD-AFC4-6F175D3DCCD1}">
              <a14:hiddenFill xmlns:a14="http://schemas.microsoft.com/office/drawing/2010/main">
                <a:solidFill>
                  <a:srgbClr val="FFFFFF"/>
                </a:solidFill>
              </a14:hiddenFill>
            </a:ext>
          </a:extLst>
        </p:spPr>
      </p:pic>
      <p:pic>
        <p:nvPicPr>
          <p:cNvPr id="3086" name="Picture 14" descr="Promotion et bons plans Cuisinella - Cuisinella">
            <a:extLst>
              <a:ext uri="{FF2B5EF4-FFF2-40B4-BE49-F238E27FC236}">
                <a16:creationId xmlns:a16="http://schemas.microsoft.com/office/drawing/2014/main" id="{FFA06BCD-192C-77F4-8B60-944889243EE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96000" y="1313898"/>
            <a:ext cx="2667000" cy="2000250"/>
          </a:xfrm>
          <a:prstGeom prst="rect">
            <a:avLst/>
          </a:prstGeom>
          <a:noFill/>
          <a:extLst>
            <a:ext uri="{909E8E84-426E-40DD-AFC4-6F175D3DCCD1}">
              <a14:hiddenFill xmlns:a14="http://schemas.microsoft.com/office/drawing/2010/main">
                <a:solidFill>
                  <a:srgbClr val="FFFFFF"/>
                </a:solidFill>
              </a14:hiddenFill>
            </a:ext>
          </a:extLst>
        </p:spPr>
      </p:pic>
      <p:pic>
        <p:nvPicPr>
          <p:cNvPr id="3088" name="Picture 16" descr="Promotion cuisine - Offre du mois ixina">
            <a:extLst>
              <a:ext uri="{FF2B5EF4-FFF2-40B4-BE49-F238E27FC236}">
                <a16:creationId xmlns:a16="http://schemas.microsoft.com/office/drawing/2014/main" id="{C6091F38-EE58-D85B-E63E-48668EE0F45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35850" y="5280119"/>
            <a:ext cx="2800894" cy="1445623"/>
          </a:xfrm>
          <a:prstGeom prst="rect">
            <a:avLst/>
          </a:prstGeom>
          <a:noFill/>
          <a:extLst>
            <a:ext uri="{909E8E84-426E-40DD-AFC4-6F175D3DCCD1}">
              <a14:hiddenFill xmlns:a14="http://schemas.microsoft.com/office/drawing/2010/main">
                <a:solidFill>
                  <a:srgbClr val="FFFFFF"/>
                </a:solidFill>
              </a14:hiddenFill>
            </a:ext>
          </a:extLst>
        </p:spPr>
      </p:pic>
      <p:pic>
        <p:nvPicPr>
          <p:cNvPr id="3090" name="Picture 18" descr="Promotion cuisine - Offre du mois ixina">
            <a:extLst>
              <a:ext uri="{FF2B5EF4-FFF2-40B4-BE49-F238E27FC236}">
                <a16:creationId xmlns:a16="http://schemas.microsoft.com/office/drawing/2014/main" id="{8758588A-162A-2E65-192F-5CD2DC7F9C4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35850" y="3943058"/>
            <a:ext cx="2450859" cy="1264959"/>
          </a:xfrm>
          <a:prstGeom prst="rect">
            <a:avLst/>
          </a:prstGeom>
          <a:noFill/>
          <a:extLst>
            <a:ext uri="{909E8E84-426E-40DD-AFC4-6F175D3DCCD1}">
              <a14:hiddenFill xmlns:a14="http://schemas.microsoft.com/office/drawing/2010/main">
                <a:solidFill>
                  <a:srgbClr val="FFFFFF"/>
                </a:solidFill>
              </a14:hiddenFill>
            </a:ext>
          </a:extLst>
        </p:spPr>
      </p:pic>
      <p:pic>
        <p:nvPicPr>
          <p:cNvPr id="3092" name="Picture 20" descr="Cuisines Références Clermont Ferrand">
            <a:extLst>
              <a:ext uri="{FF2B5EF4-FFF2-40B4-BE49-F238E27FC236}">
                <a16:creationId xmlns:a16="http://schemas.microsoft.com/office/drawing/2014/main" id="{4B6F3146-56C4-FEB2-12CB-F1208AFF971E}"/>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251199" y="1118745"/>
            <a:ext cx="1914525" cy="2390775"/>
          </a:xfrm>
          <a:prstGeom prst="rect">
            <a:avLst/>
          </a:prstGeom>
          <a:noFill/>
          <a:extLst>
            <a:ext uri="{909E8E84-426E-40DD-AFC4-6F175D3DCCD1}">
              <a14:hiddenFill xmlns:a14="http://schemas.microsoft.com/office/drawing/2010/main">
                <a:solidFill>
                  <a:srgbClr val="FFFFFF"/>
                </a:solidFill>
              </a14:hiddenFill>
            </a:ext>
          </a:extLst>
        </p:spPr>
      </p:pic>
      <p:pic>
        <p:nvPicPr>
          <p:cNvPr id="3094" name="Picture 22" descr="Cuisine Plus">
            <a:extLst>
              <a:ext uri="{FF2B5EF4-FFF2-40B4-BE49-F238E27FC236}">
                <a16:creationId xmlns:a16="http://schemas.microsoft.com/office/drawing/2014/main" id="{403F379F-9372-AEE2-8D1A-7BAD1B0EB9CF}"/>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541800" y="3932777"/>
            <a:ext cx="1601794" cy="2000250"/>
          </a:xfrm>
          <a:prstGeom prst="rect">
            <a:avLst/>
          </a:prstGeom>
          <a:noFill/>
          <a:extLst>
            <a:ext uri="{909E8E84-426E-40DD-AFC4-6F175D3DCCD1}">
              <a14:hiddenFill xmlns:a14="http://schemas.microsoft.com/office/drawing/2010/main">
                <a:solidFill>
                  <a:srgbClr val="FFFFFF"/>
                </a:solidFill>
              </a14:hiddenFill>
            </a:ext>
          </a:extLst>
        </p:spPr>
      </p:pic>
      <p:pic>
        <p:nvPicPr>
          <p:cNvPr id="3096" name="Picture 24" descr="Offre pour les 10 ans de partenariat entre SoCoo'c et Beko - Univers Habitat">
            <a:extLst>
              <a:ext uri="{FF2B5EF4-FFF2-40B4-BE49-F238E27FC236}">
                <a16:creationId xmlns:a16="http://schemas.microsoft.com/office/drawing/2014/main" id="{E6537523-A97E-0377-E706-C092846F98EC}"/>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748440" y="3857084"/>
            <a:ext cx="2347872" cy="17609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728475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F7A46D25-EB9F-3A8C-6974-3321F996DFE4}"/>
              </a:ext>
            </a:extLst>
          </p:cNvPr>
          <p:cNvSpPr>
            <a:spLocks noGrp="1"/>
          </p:cNvSpPr>
          <p:nvPr>
            <p:ph type="title"/>
          </p:nvPr>
        </p:nvSpPr>
        <p:spPr/>
        <p:txBody>
          <a:bodyPr/>
          <a:lstStyle/>
          <a:p>
            <a:pPr algn="l"/>
            <a:r>
              <a:rPr lang="fr-FR" dirty="0"/>
              <a:t># INCITATION –DEVIS CUISINE</a:t>
            </a:r>
          </a:p>
        </p:txBody>
      </p:sp>
      <p:sp>
        <p:nvSpPr>
          <p:cNvPr id="7" name="Espace réservé du texte 6">
            <a:extLst>
              <a:ext uri="{FF2B5EF4-FFF2-40B4-BE49-F238E27FC236}">
                <a16:creationId xmlns:a16="http://schemas.microsoft.com/office/drawing/2014/main" id="{245D9EAB-9763-0B1B-72CA-1649F3137807}"/>
              </a:ext>
            </a:extLst>
          </p:cNvPr>
          <p:cNvSpPr>
            <a:spLocks noGrp="1"/>
          </p:cNvSpPr>
          <p:nvPr>
            <p:ph type="body" sz="quarter" idx="11"/>
          </p:nvPr>
        </p:nvSpPr>
        <p:spPr/>
        <p:txBody>
          <a:bodyPr/>
          <a:lstStyle/>
          <a:p>
            <a:r>
              <a:rPr lang="fr-FR" sz="1600" dirty="0">
                <a:latin typeface="Avenir Next LT Pro" panose="020B0504020202020204" pitchFamily="34" charset="0"/>
              </a:rPr>
              <a:t>Renforcer l’attractivité des devis </a:t>
            </a:r>
          </a:p>
        </p:txBody>
      </p:sp>
      <p:sp>
        <p:nvSpPr>
          <p:cNvPr id="10" name="ZoneTexte 9">
            <a:extLst>
              <a:ext uri="{FF2B5EF4-FFF2-40B4-BE49-F238E27FC236}">
                <a16:creationId xmlns:a16="http://schemas.microsoft.com/office/drawing/2014/main" id="{47D975E3-E2C7-E9A2-91E6-74686188BC29}"/>
              </a:ext>
            </a:extLst>
          </p:cNvPr>
          <p:cNvSpPr txBox="1"/>
          <p:nvPr/>
        </p:nvSpPr>
        <p:spPr>
          <a:xfrm>
            <a:off x="896981" y="1430155"/>
            <a:ext cx="10215155" cy="6093976"/>
          </a:xfrm>
          <a:prstGeom prst="rect">
            <a:avLst/>
          </a:prstGeom>
          <a:noFill/>
        </p:spPr>
        <p:txBody>
          <a:bodyPr wrap="square">
            <a:spAutoFit/>
          </a:bodyPr>
          <a:lstStyle/>
          <a:p>
            <a:r>
              <a:rPr lang="fr-FR" altLang="fr-FR" b="1" dirty="0">
                <a:solidFill>
                  <a:srgbClr val="D9117E"/>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PRIME GEM/PEM PARTENARIAT</a:t>
            </a:r>
          </a:p>
          <a:p>
            <a:endParaRPr lang="fr-FR" altLang="fr-FR" sz="2400" b="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r>
              <a:rPr lang="fr-FR" sz="2000" b="1" i="1" dirty="0">
                <a:latin typeface="Tahoma" panose="020B0604030504040204" pitchFamily="34" charset="0"/>
                <a:ea typeface="Tahoma" panose="020B0604030504040204" pitchFamily="34" charset="0"/>
                <a:cs typeface="Tahoma" panose="020B0604030504040204" pitchFamily="34" charset="0"/>
              </a:rPr>
              <a:t>En ce moment, faites votre devis cuisine </a:t>
            </a:r>
            <a:br>
              <a:rPr lang="fr-FR" sz="2000" b="1" i="1" dirty="0">
                <a:latin typeface="Tahoma" panose="020B0604030504040204" pitchFamily="34" charset="0"/>
                <a:ea typeface="Tahoma" panose="020B0604030504040204" pitchFamily="34" charset="0"/>
                <a:cs typeface="Tahoma" panose="020B0604030504040204" pitchFamily="34" charset="0"/>
              </a:rPr>
            </a:br>
            <a:r>
              <a:rPr lang="fr-FR" sz="2000" b="1" i="1" dirty="0">
                <a:latin typeface="Tahoma" panose="020B0604030504040204" pitchFamily="34" charset="0"/>
                <a:ea typeface="Tahoma" panose="020B0604030504040204" pitchFamily="34" charset="0"/>
                <a:cs typeface="Tahoma" panose="020B0604030504040204" pitchFamily="34" charset="0"/>
              </a:rPr>
              <a:t>et recevez immédiatement un bon d’achat de 50€ </a:t>
            </a:r>
            <a:br>
              <a:rPr lang="fr-FR" sz="2000" b="1" i="1" dirty="0">
                <a:latin typeface="Tahoma" panose="020B0604030504040204" pitchFamily="34" charset="0"/>
                <a:ea typeface="Tahoma" panose="020B0604030504040204" pitchFamily="34" charset="0"/>
                <a:cs typeface="Tahoma" panose="020B0604030504040204" pitchFamily="34" charset="0"/>
              </a:rPr>
            </a:br>
            <a:r>
              <a:rPr lang="fr-FR" sz="2000" b="1" i="1" dirty="0">
                <a:latin typeface="Tahoma" panose="020B0604030504040204" pitchFamily="34" charset="0"/>
                <a:ea typeface="Tahoma" panose="020B0604030504040204" pitchFamily="34" charset="0"/>
                <a:cs typeface="Tahoma" panose="020B0604030504040204" pitchFamily="34" charset="0"/>
              </a:rPr>
              <a:t>à dépenser sur toute la gamme KENWOOD</a:t>
            </a:r>
            <a:br>
              <a:rPr lang="fr-FR" sz="2000" b="1" i="1" dirty="0">
                <a:latin typeface="Tahoma" panose="020B0604030504040204" pitchFamily="34" charset="0"/>
                <a:ea typeface="Tahoma" panose="020B0604030504040204" pitchFamily="34" charset="0"/>
                <a:cs typeface="Tahoma" panose="020B0604030504040204" pitchFamily="34" charset="0"/>
              </a:rPr>
            </a:br>
            <a:endParaRPr lang="fr-FR" altLang="fr-FR" sz="2400" b="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r>
              <a:rPr lang="fr-FR" altLang="fr-FR" sz="2400" b="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1 devis réalisé = 1 bon d’achat PEM</a:t>
            </a:r>
          </a:p>
          <a:p>
            <a:endParaRPr lang="fr-FR" altLang="fr-FR" sz="2400" b="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En plus d’obtenir un devis personnalisé et gratuit pour votre future cuisine, vous repartez avec un bon d'achat qui vous permettra d’acquérir des appareils de qualité pour compléter votre aménagement. C’est une opportunité idéale pour avancer dans votre projet tout en bénéficiant d’un avantage immédiat.</a:t>
            </a:r>
          </a:p>
          <a:p>
            <a:endPar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Relais campagne d’e-mailing ciblés ‘</a:t>
            </a:r>
            <a:r>
              <a:rPr lang="fr-FR" altLang="fr-FR" dirty="0" err="1">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intentionistes</a:t>
            </a:r>
            <a: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 </a:t>
            </a:r>
            <a:b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alt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(location de BDD) ou clients Darty</a:t>
            </a:r>
          </a:p>
          <a:p>
            <a:pPr lvl="0"/>
            <a:br>
              <a:rPr lang="fr-FR" sz="3600" b="0" i="0" u="none" strike="noStrike" baseline="0" dirty="0">
                <a:latin typeface="Playfair Display" panose="00000500000000000000" pitchFamily="2" charset="0"/>
              </a:rPr>
            </a:br>
            <a:r>
              <a:rPr lang="fr-FR" sz="2400" b="1" i="0" u="none" strike="noStrike" baseline="0" dirty="0">
                <a:latin typeface="Avenir Next LT Pro" panose="020B0504020202020204" pitchFamily="34" charset="0"/>
              </a:rPr>
              <a:t> </a:t>
            </a:r>
            <a:endParaRPr lang="fr-FR" altLang="fr-FR" sz="18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endParaRPr lang="fr-FR" altLang="fr-FR" sz="18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p:txBody>
      </p:sp>
    </p:spTree>
    <p:extLst>
      <p:ext uri="{BB962C8B-B14F-4D97-AF65-F5344CB8AC3E}">
        <p14:creationId xmlns:p14="http://schemas.microsoft.com/office/powerpoint/2010/main" val="136083139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F7A46D25-EB9F-3A8C-6974-3321F996DFE4}"/>
              </a:ext>
            </a:extLst>
          </p:cNvPr>
          <p:cNvSpPr>
            <a:spLocks noGrp="1"/>
          </p:cNvSpPr>
          <p:nvPr>
            <p:ph type="title"/>
          </p:nvPr>
        </p:nvSpPr>
        <p:spPr/>
        <p:txBody>
          <a:bodyPr/>
          <a:lstStyle/>
          <a:p>
            <a:pPr algn="l"/>
            <a:r>
              <a:rPr lang="fr-FR" dirty="0"/>
              <a:t>#  QUID DES RÉSEAUX SOCIAUX…</a:t>
            </a:r>
          </a:p>
        </p:txBody>
      </p:sp>
      <p:sp>
        <p:nvSpPr>
          <p:cNvPr id="7" name="Espace réservé du texte 6">
            <a:extLst>
              <a:ext uri="{FF2B5EF4-FFF2-40B4-BE49-F238E27FC236}">
                <a16:creationId xmlns:a16="http://schemas.microsoft.com/office/drawing/2014/main" id="{245D9EAB-9763-0B1B-72CA-1649F3137807}"/>
              </a:ext>
            </a:extLst>
          </p:cNvPr>
          <p:cNvSpPr>
            <a:spLocks noGrp="1"/>
          </p:cNvSpPr>
          <p:nvPr>
            <p:ph type="body" sz="quarter" idx="11"/>
          </p:nvPr>
        </p:nvSpPr>
        <p:spPr/>
        <p:txBody>
          <a:bodyPr/>
          <a:lstStyle/>
          <a:p>
            <a:r>
              <a:rPr lang="fr-FR" dirty="0"/>
              <a:t>ACTIVATION DARTY CONCEPTEUR CUISINE</a:t>
            </a:r>
          </a:p>
        </p:txBody>
      </p:sp>
      <p:sp>
        <p:nvSpPr>
          <p:cNvPr id="10" name="ZoneTexte 9">
            <a:extLst>
              <a:ext uri="{FF2B5EF4-FFF2-40B4-BE49-F238E27FC236}">
                <a16:creationId xmlns:a16="http://schemas.microsoft.com/office/drawing/2014/main" id="{47D975E3-E2C7-E9A2-91E6-74686188BC29}"/>
              </a:ext>
            </a:extLst>
          </p:cNvPr>
          <p:cNvSpPr txBox="1"/>
          <p:nvPr/>
        </p:nvSpPr>
        <p:spPr>
          <a:xfrm>
            <a:off x="862147" y="1708670"/>
            <a:ext cx="10215155" cy="3877985"/>
          </a:xfrm>
          <a:prstGeom prst="rect">
            <a:avLst/>
          </a:prstGeom>
          <a:noFill/>
        </p:spPr>
        <p:txBody>
          <a:bodyPr wrap="square">
            <a:spAutoFit/>
          </a:bodyPr>
          <a:lstStyle/>
          <a:p>
            <a:r>
              <a:rPr lang="fr-FR" altLang="fr-FR" sz="2400" b="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POOL INFLUENCE/CONTENU</a:t>
            </a:r>
            <a:br>
              <a:rPr lang="fr-FR" altLang="fr-FR" sz="2400" b="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endParaRPr lang="fr-FR" altLang="fr-FR" sz="2400" b="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r>
              <a:rPr lang="fr-FR" altLang="fr-FR" sz="24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S’associer à un pool de micro-influencer cuisine ; </a:t>
            </a:r>
            <a:br>
              <a:rPr lang="fr-FR" altLang="fr-FR" sz="24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altLang="fr-FR" sz="24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non pour leur rôle d’influence mais pour leur capacité de créer du contenu.</a:t>
            </a:r>
          </a:p>
          <a:p>
            <a:endParaRPr lang="fr-FR" altLang="fr-FR" sz="2400" b="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r>
              <a:rPr lang="fr-FR" altLang="fr-FR" sz="2400" b="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Leur rôle :</a:t>
            </a:r>
          </a:p>
          <a:p>
            <a:pPr lvl="0">
              <a:buFont typeface="Wingdings" panose="05000000000000000000" pitchFamily="2" charset="2"/>
              <a:buChar char="è"/>
            </a:pPr>
            <a:r>
              <a:rPr lang="fr-FR" sz="2800" b="0" i="0" u="none" strike="noStrike" baseline="0" dirty="0">
                <a:latin typeface="Tahoma" panose="020B0604030504040204" pitchFamily="34" charset="0"/>
                <a:ea typeface="Tahoma" panose="020B0604030504040204" pitchFamily="34" charset="0"/>
                <a:cs typeface="Tahoma" panose="020B0604030504040204" pitchFamily="34" charset="0"/>
              </a:rPr>
              <a:t>Créateur de contenu régulier</a:t>
            </a:r>
            <a:br>
              <a:rPr lang="fr-FR" sz="3600" b="0" i="0" u="none" strike="noStrike" baseline="0" dirty="0">
                <a:latin typeface="Tahoma" panose="020B0604030504040204" pitchFamily="34" charset="0"/>
                <a:ea typeface="Tahoma" panose="020B0604030504040204" pitchFamily="34" charset="0"/>
                <a:cs typeface="Tahoma" panose="020B0604030504040204" pitchFamily="34" charset="0"/>
              </a:rPr>
            </a:br>
            <a:r>
              <a:rPr lang="fr-FR" sz="2400" b="1" i="0" u="none" strike="noStrike" baseline="0" dirty="0">
                <a:latin typeface="Tahoma" panose="020B0604030504040204" pitchFamily="34" charset="0"/>
                <a:ea typeface="Tahoma" panose="020B0604030504040204" pitchFamily="34" charset="0"/>
                <a:cs typeface="Tahoma" panose="020B0604030504040204" pitchFamily="34" charset="0"/>
              </a:rPr>
              <a:t> </a:t>
            </a:r>
            <a:endParaRPr lang="fr-FR" altLang="fr-FR" sz="18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endParaRPr lang="fr-FR" altLang="fr-FR" sz="18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p:txBody>
      </p:sp>
    </p:spTree>
    <p:extLst>
      <p:ext uri="{BB962C8B-B14F-4D97-AF65-F5344CB8AC3E}">
        <p14:creationId xmlns:p14="http://schemas.microsoft.com/office/powerpoint/2010/main" val="86401079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F7A46D25-EB9F-3A8C-6974-3321F996DFE4}"/>
              </a:ext>
            </a:extLst>
          </p:cNvPr>
          <p:cNvSpPr>
            <a:spLocks noGrp="1"/>
          </p:cNvSpPr>
          <p:nvPr>
            <p:ph type="title"/>
          </p:nvPr>
        </p:nvSpPr>
        <p:spPr/>
        <p:txBody>
          <a:bodyPr/>
          <a:lstStyle/>
          <a:p>
            <a:pPr algn="l"/>
            <a:r>
              <a:rPr lang="fr-FR" dirty="0"/>
              <a:t>#  GAMIFICATION</a:t>
            </a:r>
          </a:p>
        </p:txBody>
      </p:sp>
      <p:sp>
        <p:nvSpPr>
          <p:cNvPr id="7" name="Espace réservé du texte 6">
            <a:extLst>
              <a:ext uri="{FF2B5EF4-FFF2-40B4-BE49-F238E27FC236}">
                <a16:creationId xmlns:a16="http://schemas.microsoft.com/office/drawing/2014/main" id="{245D9EAB-9763-0B1B-72CA-1649F3137807}"/>
              </a:ext>
            </a:extLst>
          </p:cNvPr>
          <p:cNvSpPr>
            <a:spLocks noGrp="1"/>
          </p:cNvSpPr>
          <p:nvPr>
            <p:ph type="body" sz="quarter" idx="11"/>
          </p:nvPr>
        </p:nvSpPr>
        <p:spPr/>
        <p:txBody>
          <a:bodyPr/>
          <a:lstStyle/>
          <a:p>
            <a:r>
              <a:rPr lang="fr-FR" dirty="0"/>
              <a:t>UN JEU PAR MOIS</a:t>
            </a:r>
          </a:p>
        </p:txBody>
      </p:sp>
      <p:sp>
        <p:nvSpPr>
          <p:cNvPr id="10" name="ZoneTexte 9">
            <a:extLst>
              <a:ext uri="{FF2B5EF4-FFF2-40B4-BE49-F238E27FC236}">
                <a16:creationId xmlns:a16="http://schemas.microsoft.com/office/drawing/2014/main" id="{47D975E3-E2C7-E9A2-91E6-74686188BC29}"/>
              </a:ext>
            </a:extLst>
          </p:cNvPr>
          <p:cNvSpPr txBox="1"/>
          <p:nvPr/>
        </p:nvSpPr>
        <p:spPr>
          <a:xfrm>
            <a:off x="1393370" y="1485310"/>
            <a:ext cx="10215155" cy="3600986"/>
          </a:xfrm>
          <a:prstGeom prst="rect">
            <a:avLst/>
          </a:prstGeom>
          <a:noFill/>
        </p:spPr>
        <p:txBody>
          <a:bodyPr wrap="square">
            <a:spAutoFit/>
          </a:bodyPr>
          <a:lstStyle/>
          <a:p>
            <a:r>
              <a:rPr lang="fr-FR" altLang="fr-FR" sz="2400" b="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Multiplier les jeu concours pour</a:t>
            </a:r>
          </a:p>
          <a:p>
            <a:r>
              <a:rPr lang="fr-FR" sz="2400" b="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&gt; Animer le site et les points de vente : </a:t>
            </a:r>
            <a:r>
              <a:rPr lang="fr-FR" sz="24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engagement continu qui permet de nourrir les prises de parole</a:t>
            </a:r>
          </a:p>
          <a:p>
            <a:r>
              <a:rPr lang="fr-FR" sz="2400" b="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&gt; Dynamiser l’expression commerciale </a:t>
            </a:r>
            <a:br>
              <a:rPr lang="fr-FR" sz="2400" b="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sz="24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vs la récurrence des offres poses</a:t>
            </a:r>
            <a:br>
              <a:rPr lang="fr-FR" sz="2000" dirty="0">
                <a:latin typeface="Avenir Next LT Pro" panose="020B0504020202020204" pitchFamily="34" charset="0"/>
              </a:rPr>
            </a:br>
            <a:r>
              <a:rPr lang="fr-FR" sz="2400" b="1" dirty="0">
                <a:latin typeface="Tahoma" panose="020B0604030504040204" pitchFamily="34" charset="0"/>
                <a:ea typeface="Tahoma" panose="020B0604030504040204" pitchFamily="34" charset="0"/>
                <a:cs typeface="Tahoma" panose="020B0604030504040204" pitchFamily="34" charset="0"/>
              </a:rPr>
              <a:t>&gt;Augmentation de la visibilité</a:t>
            </a:r>
          </a:p>
          <a:p>
            <a:r>
              <a:rPr lang="fr-FR" sz="2400" dirty="0">
                <a:latin typeface="Tahoma" panose="020B0604030504040204" pitchFamily="34" charset="0"/>
                <a:ea typeface="Tahoma" panose="020B0604030504040204" pitchFamily="34" charset="0"/>
                <a:cs typeface="Tahoma" panose="020B0604030504040204" pitchFamily="34" charset="0"/>
              </a:rPr>
              <a:t>Bon moyen d’augmenter la portée organique des publications sur les réseaux sociaux. </a:t>
            </a:r>
            <a:endParaRPr lang="fr-FR" altLang="fr-FR" sz="24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r>
              <a:rPr lang="fr-FR" altLang="fr-FR" sz="1800" b="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 </a:t>
            </a:r>
            <a:endParaRPr lang="fr-FR" altLang="fr-FR" sz="18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a:p>
            <a:endParaRPr lang="fr-FR" altLang="fr-FR" sz="1800"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endParaRPr>
          </a:p>
        </p:txBody>
      </p:sp>
      <p:sp>
        <p:nvSpPr>
          <p:cNvPr id="3" name="ZoneTexte 2">
            <a:extLst>
              <a:ext uri="{FF2B5EF4-FFF2-40B4-BE49-F238E27FC236}">
                <a16:creationId xmlns:a16="http://schemas.microsoft.com/office/drawing/2014/main" id="{F1F8136D-0E65-746C-2156-77456704719A}"/>
              </a:ext>
            </a:extLst>
          </p:cNvPr>
          <p:cNvSpPr txBox="1"/>
          <p:nvPr/>
        </p:nvSpPr>
        <p:spPr>
          <a:xfrm>
            <a:off x="1654629" y="5052667"/>
            <a:ext cx="4632960" cy="1169551"/>
          </a:xfrm>
          <a:prstGeom prst="rect">
            <a:avLst/>
          </a:prstGeom>
          <a:noFill/>
        </p:spPr>
        <p:txBody>
          <a:bodyPr wrap="square">
            <a:spAutoFit/>
          </a:bodyPr>
          <a:lstStyle/>
          <a:p>
            <a:r>
              <a:rPr lang="fr-FR" sz="1400" b="1" dirty="0">
                <a:latin typeface="Tahoma" panose="020B0604030504040204" pitchFamily="34" charset="0"/>
                <a:ea typeface="Tahoma" panose="020B0604030504040204" pitchFamily="34" charset="0"/>
                <a:cs typeface="Tahoma" panose="020B0604030504040204" pitchFamily="34" charset="0"/>
              </a:rPr>
              <a:t>Jeu de révélation – Drive to store</a:t>
            </a:r>
          </a:p>
          <a:p>
            <a:pPr>
              <a:buFont typeface="Arial" panose="020B0604020202020204" pitchFamily="34" charset="0"/>
              <a:buChar char="•"/>
            </a:pPr>
            <a:r>
              <a:rPr lang="fr-FR" sz="1400" b="1" dirty="0">
                <a:latin typeface="Tahoma" panose="020B0604030504040204" pitchFamily="34" charset="0"/>
                <a:ea typeface="Tahoma" panose="020B0604030504040204" pitchFamily="34" charset="0"/>
                <a:cs typeface="Tahoma" panose="020B0604030504040204" pitchFamily="34" charset="0"/>
              </a:rPr>
              <a:t>Mécanique</a:t>
            </a:r>
            <a:r>
              <a:rPr lang="fr-FR" sz="1400" dirty="0">
                <a:latin typeface="Tahoma" panose="020B0604030504040204" pitchFamily="34" charset="0"/>
                <a:ea typeface="Tahoma" panose="020B0604030504040204" pitchFamily="34" charset="0"/>
                <a:cs typeface="Tahoma" panose="020B0604030504040204" pitchFamily="34" charset="0"/>
              </a:rPr>
              <a:t> : Les participants joue sur Internet et doivent se rendre en magasin pour valider leur dotation.</a:t>
            </a:r>
          </a:p>
          <a:p>
            <a:pPr>
              <a:buFont typeface="Arial" panose="020B0604020202020204" pitchFamily="34" charset="0"/>
              <a:buChar char="•"/>
            </a:pPr>
            <a:r>
              <a:rPr lang="fr-FR" sz="1400" b="1" dirty="0">
                <a:latin typeface="Tahoma" panose="020B0604030504040204" pitchFamily="34" charset="0"/>
                <a:ea typeface="Tahoma" panose="020B0604030504040204" pitchFamily="34" charset="0"/>
                <a:cs typeface="Tahoma" panose="020B0604030504040204" pitchFamily="34" charset="0"/>
              </a:rPr>
              <a:t>Récompenses</a:t>
            </a:r>
            <a:r>
              <a:rPr lang="fr-FR" sz="1400" dirty="0">
                <a:latin typeface="Tahoma" panose="020B0604030504040204" pitchFamily="34" charset="0"/>
                <a:ea typeface="Tahoma" panose="020B0604030504040204" pitchFamily="34" charset="0"/>
                <a:cs typeface="Tahoma" panose="020B0604030504040204" pitchFamily="34" charset="0"/>
              </a:rPr>
              <a:t> : Des bons d’achat, des goodies, et une grosse dotation.</a:t>
            </a:r>
          </a:p>
        </p:txBody>
      </p:sp>
      <p:sp>
        <p:nvSpPr>
          <p:cNvPr id="4" name="ZoneTexte 3">
            <a:extLst>
              <a:ext uri="{FF2B5EF4-FFF2-40B4-BE49-F238E27FC236}">
                <a16:creationId xmlns:a16="http://schemas.microsoft.com/office/drawing/2014/main" id="{33493E7F-B696-3E5A-63B2-55660503A1DC}"/>
              </a:ext>
            </a:extLst>
          </p:cNvPr>
          <p:cNvSpPr txBox="1"/>
          <p:nvPr/>
        </p:nvSpPr>
        <p:spPr>
          <a:xfrm>
            <a:off x="6662057" y="5052667"/>
            <a:ext cx="4632960" cy="1600438"/>
          </a:xfrm>
          <a:prstGeom prst="rect">
            <a:avLst/>
          </a:prstGeom>
          <a:noFill/>
        </p:spPr>
        <p:txBody>
          <a:bodyPr wrap="square">
            <a:spAutoFit/>
          </a:bodyPr>
          <a:lstStyle/>
          <a:p>
            <a:r>
              <a:rPr lang="fr-FR" sz="1400" b="1" dirty="0">
                <a:latin typeface="Tahoma" panose="020B0604030504040204" pitchFamily="34" charset="0"/>
                <a:ea typeface="Tahoma" panose="020B0604030504040204" pitchFamily="34" charset="0"/>
                <a:cs typeface="Tahoma" panose="020B0604030504040204" pitchFamily="34" charset="0"/>
              </a:rPr>
              <a:t>Jeu « Recette gagnante »</a:t>
            </a:r>
          </a:p>
          <a:p>
            <a:pPr>
              <a:buFont typeface="Arial" panose="020B0604020202020204" pitchFamily="34" charset="0"/>
              <a:buChar char="•"/>
            </a:pPr>
            <a:r>
              <a:rPr lang="fr-FR" sz="1400" b="1" dirty="0">
                <a:latin typeface="Tahoma" panose="020B0604030504040204" pitchFamily="34" charset="0"/>
                <a:ea typeface="Tahoma" panose="020B0604030504040204" pitchFamily="34" charset="0"/>
                <a:cs typeface="Tahoma" panose="020B0604030504040204" pitchFamily="34" charset="0"/>
              </a:rPr>
              <a:t>Mécanique</a:t>
            </a:r>
            <a:r>
              <a:rPr lang="fr-FR" sz="1400" dirty="0">
                <a:latin typeface="Tahoma" panose="020B0604030504040204" pitchFamily="34" charset="0"/>
                <a:ea typeface="Tahoma" panose="020B0604030504040204" pitchFamily="34" charset="0"/>
                <a:cs typeface="Tahoma" panose="020B0604030504040204" pitchFamily="34" charset="0"/>
              </a:rPr>
              <a:t> : Les participants partagent sur les RS une recette de cuisine en </a:t>
            </a:r>
            <a:r>
              <a:rPr lang="fr-FR" sz="1400" dirty="0" err="1">
                <a:latin typeface="Tahoma" panose="020B0604030504040204" pitchFamily="34" charset="0"/>
                <a:ea typeface="Tahoma" panose="020B0604030504040204" pitchFamily="34" charset="0"/>
                <a:cs typeface="Tahoma" panose="020B0604030504040204" pitchFamily="34" charset="0"/>
              </a:rPr>
              <a:t>taggant</a:t>
            </a:r>
            <a:r>
              <a:rPr lang="fr-FR" sz="1400" dirty="0">
                <a:latin typeface="Tahoma" panose="020B0604030504040204" pitchFamily="34" charset="0"/>
                <a:ea typeface="Tahoma" panose="020B0604030504040204" pitchFamily="34" charset="0"/>
                <a:cs typeface="Tahoma" panose="020B0604030504040204" pitchFamily="34" charset="0"/>
              </a:rPr>
              <a:t> DCC et ils sont tirés au sort.</a:t>
            </a:r>
          </a:p>
          <a:p>
            <a:pPr>
              <a:buFont typeface="Arial" panose="020B0604020202020204" pitchFamily="34" charset="0"/>
              <a:buChar char="•"/>
            </a:pPr>
            <a:r>
              <a:rPr lang="fr-FR" sz="1400" b="1" dirty="0">
                <a:latin typeface="Tahoma" panose="020B0604030504040204" pitchFamily="34" charset="0"/>
                <a:ea typeface="Tahoma" panose="020B0604030504040204" pitchFamily="34" charset="0"/>
                <a:cs typeface="Tahoma" panose="020B0604030504040204" pitchFamily="34" charset="0"/>
              </a:rPr>
              <a:t>Récompense</a:t>
            </a:r>
            <a:r>
              <a:rPr lang="fr-FR" sz="1400" dirty="0">
                <a:latin typeface="Tahoma" panose="020B0604030504040204" pitchFamily="34" charset="0"/>
                <a:ea typeface="Tahoma" panose="020B0604030504040204" pitchFamily="34" charset="0"/>
                <a:cs typeface="Tahoma" panose="020B0604030504040204" pitchFamily="34" charset="0"/>
              </a:rPr>
              <a:t> : Une cuisine avec tous l’électroménager offert pour réaliser la recette dans les plus belles conditions</a:t>
            </a:r>
          </a:p>
        </p:txBody>
      </p:sp>
      <p:sp>
        <p:nvSpPr>
          <p:cNvPr id="5" name="ZoneTexte 4">
            <a:extLst>
              <a:ext uri="{FF2B5EF4-FFF2-40B4-BE49-F238E27FC236}">
                <a16:creationId xmlns:a16="http://schemas.microsoft.com/office/drawing/2014/main" id="{DE767B8C-C6AF-5649-86EF-A2F49838F1CC}"/>
              </a:ext>
            </a:extLst>
          </p:cNvPr>
          <p:cNvSpPr txBox="1"/>
          <p:nvPr/>
        </p:nvSpPr>
        <p:spPr>
          <a:xfrm>
            <a:off x="752619" y="4620842"/>
            <a:ext cx="1970796" cy="369332"/>
          </a:xfrm>
          <a:prstGeom prst="rect">
            <a:avLst/>
          </a:prstGeom>
          <a:noFill/>
        </p:spPr>
        <p:txBody>
          <a:bodyPr wrap="none" rtlCol="0">
            <a:spAutoFit/>
          </a:bodyPr>
          <a:lstStyle/>
          <a:p>
            <a:r>
              <a:rPr lang="fr-FR" dirty="0">
                <a:solidFill>
                  <a:srgbClr val="D9117E"/>
                </a:solidFill>
                <a:latin typeface="Tahoma" panose="020B0604030504040204" pitchFamily="34" charset="0"/>
                <a:ea typeface="Tahoma" panose="020B0604030504040204" pitchFamily="34" charset="0"/>
                <a:cs typeface="Tahoma" panose="020B0604030504040204" pitchFamily="34" charset="0"/>
              </a:rPr>
              <a:t>Exemples de jeux</a:t>
            </a:r>
          </a:p>
        </p:txBody>
      </p:sp>
    </p:spTree>
    <p:extLst>
      <p:ext uri="{BB962C8B-B14F-4D97-AF65-F5344CB8AC3E}">
        <p14:creationId xmlns:p14="http://schemas.microsoft.com/office/powerpoint/2010/main" val="99982546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au 1">
            <a:extLst>
              <a:ext uri="{FF2B5EF4-FFF2-40B4-BE49-F238E27FC236}">
                <a16:creationId xmlns:a16="http://schemas.microsoft.com/office/drawing/2014/main" id="{3703A6B5-9D60-888C-862B-6776CCFE1672}"/>
              </a:ext>
            </a:extLst>
          </p:cNvPr>
          <p:cNvGraphicFramePr>
            <a:graphicFrameLocks noGrp="1"/>
          </p:cNvGraphicFramePr>
          <p:nvPr>
            <p:extLst>
              <p:ext uri="{D42A27DB-BD31-4B8C-83A1-F6EECF244321}">
                <p14:modId xmlns:p14="http://schemas.microsoft.com/office/powerpoint/2010/main" val="1498053679"/>
              </p:ext>
            </p:extLst>
          </p:nvPr>
        </p:nvGraphicFramePr>
        <p:xfrm>
          <a:off x="168968" y="1347766"/>
          <a:ext cx="11441928" cy="4799109"/>
        </p:xfrm>
        <a:graphic>
          <a:graphicData uri="http://schemas.openxmlformats.org/drawingml/2006/table">
            <a:tbl>
              <a:tblPr firstRow="1" bandRow="1">
                <a:tableStyleId>{5C22544A-7EE6-4342-B048-85BDC9FD1C3A}</a:tableStyleId>
              </a:tblPr>
              <a:tblGrid>
                <a:gridCol w="953494">
                  <a:extLst>
                    <a:ext uri="{9D8B030D-6E8A-4147-A177-3AD203B41FA5}">
                      <a16:colId xmlns:a16="http://schemas.microsoft.com/office/drawing/2014/main" val="2030559251"/>
                    </a:ext>
                  </a:extLst>
                </a:gridCol>
                <a:gridCol w="953494">
                  <a:extLst>
                    <a:ext uri="{9D8B030D-6E8A-4147-A177-3AD203B41FA5}">
                      <a16:colId xmlns:a16="http://schemas.microsoft.com/office/drawing/2014/main" val="1515367450"/>
                    </a:ext>
                  </a:extLst>
                </a:gridCol>
                <a:gridCol w="953494">
                  <a:extLst>
                    <a:ext uri="{9D8B030D-6E8A-4147-A177-3AD203B41FA5}">
                      <a16:colId xmlns:a16="http://schemas.microsoft.com/office/drawing/2014/main" val="465498674"/>
                    </a:ext>
                  </a:extLst>
                </a:gridCol>
                <a:gridCol w="953494">
                  <a:extLst>
                    <a:ext uri="{9D8B030D-6E8A-4147-A177-3AD203B41FA5}">
                      <a16:colId xmlns:a16="http://schemas.microsoft.com/office/drawing/2014/main" val="3149532649"/>
                    </a:ext>
                  </a:extLst>
                </a:gridCol>
                <a:gridCol w="953494">
                  <a:extLst>
                    <a:ext uri="{9D8B030D-6E8A-4147-A177-3AD203B41FA5}">
                      <a16:colId xmlns:a16="http://schemas.microsoft.com/office/drawing/2014/main" val="3874701335"/>
                    </a:ext>
                  </a:extLst>
                </a:gridCol>
                <a:gridCol w="953494">
                  <a:extLst>
                    <a:ext uri="{9D8B030D-6E8A-4147-A177-3AD203B41FA5}">
                      <a16:colId xmlns:a16="http://schemas.microsoft.com/office/drawing/2014/main" val="2573372680"/>
                    </a:ext>
                  </a:extLst>
                </a:gridCol>
                <a:gridCol w="953494">
                  <a:extLst>
                    <a:ext uri="{9D8B030D-6E8A-4147-A177-3AD203B41FA5}">
                      <a16:colId xmlns:a16="http://schemas.microsoft.com/office/drawing/2014/main" val="2982520994"/>
                    </a:ext>
                  </a:extLst>
                </a:gridCol>
                <a:gridCol w="953494">
                  <a:extLst>
                    <a:ext uri="{9D8B030D-6E8A-4147-A177-3AD203B41FA5}">
                      <a16:colId xmlns:a16="http://schemas.microsoft.com/office/drawing/2014/main" val="303875046"/>
                    </a:ext>
                  </a:extLst>
                </a:gridCol>
                <a:gridCol w="953494">
                  <a:extLst>
                    <a:ext uri="{9D8B030D-6E8A-4147-A177-3AD203B41FA5}">
                      <a16:colId xmlns:a16="http://schemas.microsoft.com/office/drawing/2014/main" val="780189856"/>
                    </a:ext>
                  </a:extLst>
                </a:gridCol>
                <a:gridCol w="953494">
                  <a:extLst>
                    <a:ext uri="{9D8B030D-6E8A-4147-A177-3AD203B41FA5}">
                      <a16:colId xmlns:a16="http://schemas.microsoft.com/office/drawing/2014/main" val="3344715866"/>
                    </a:ext>
                  </a:extLst>
                </a:gridCol>
                <a:gridCol w="953494">
                  <a:extLst>
                    <a:ext uri="{9D8B030D-6E8A-4147-A177-3AD203B41FA5}">
                      <a16:colId xmlns:a16="http://schemas.microsoft.com/office/drawing/2014/main" val="2331569289"/>
                    </a:ext>
                  </a:extLst>
                </a:gridCol>
                <a:gridCol w="953494">
                  <a:extLst>
                    <a:ext uri="{9D8B030D-6E8A-4147-A177-3AD203B41FA5}">
                      <a16:colId xmlns:a16="http://schemas.microsoft.com/office/drawing/2014/main" val="3374368453"/>
                    </a:ext>
                  </a:extLst>
                </a:gridCol>
              </a:tblGrid>
              <a:tr h="468893">
                <a:tc>
                  <a:txBody>
                    <a:bodyPr/>
                    <a:lstStyle/>
                    <a:p>
                      <a:pPr algn="ctr"/>
                      <a:r>
                        <a:rPr lang="fr-FR" sz="1400" dirty="0">
                          <a:latin typeface="Tahoma" panose="020B0604030504040204" pitchFamily="34" charset="0"/>
                          <a:ea typeface="Tahoma" panose="020B0604030504040204" pitchFamily="34" charset="0"/>
                          <a:cs typeface="Tahoma" panose="020B0604030504040204" pitchFamily="34" charset="0"/>
                        </a:rPr>
                        <a:t>JANV</a:t>
                      </a:r>
                    </a:p>
                  </a:txBody>
                  <a:tcPr anchor="ctr"/>
                </a:tc>
                <a:tc>
                  <a:txBody>
                    <a:bodyPr/>
                    <a:lstStyle/>
                    <a:p>
                      <a:pPr algn="ctr"/>
                      <a:r>
                        <a:rPr lang="fr-FR" sz="1400" dirty="0">
                          <a:latin typeface="Tahoma" panose="020B0604030504040204" pitchFamily="34" charset="0"/>
                          <a:ea typeface="Tahoma" panose="020B0604030504040204" pitchFamily="34" charset="0"/>
                          <a:cs typeface="Tahoma" panose="020B0604030504040204" pitchFamily="34" charset="0"/>
                        </a:rPr>
                        <a:t>FEV</a:t>
                      </a:r>
                    </a:p>
                  </a:txBody>
                  <a:tcPr anchor="ctr"/>
                </a:tc>
                <a:tc>
                  <a:txBody>
                    <a:bodyPr/>
                    <a:lstStyle/>
                    <a:p>
                      <a:pPr algn="ctr"/>
                      <a:r>
                        <a:rPr lang="fr-FR" sz="1400" dirty="0">
                          <a:latin typeface="Tahoma" panose="020B0604030504040204" pitchFamily="34" charset="0"/>
                          <a:ea typeface="Tahoma" panose="020B0604030504040204" pitchFamily="34" charset="0"/>
                          <a:cs typeface="Tahoma" panose="020B0604030504040204" pitchFamily="34" charset="0"/>
                        </a:rPr>
                        <a:t>MARS</a:t>
                      </a:r>
                    </a:p>
                  </a:txBody>
                  <a:tcPr anchor="ctr"/>
                </a:tc>
                <a:tc>
                  <a:txBody>
                    <a:bodyPr/>
                    <a:lstStyle/>
                    <a:p>
                      <a:pPr algn="ctr"/>
                      <a:r>
                        <a:rPr lang="fr-FR" sz="1400" dirty="0">
                          <a:latin typeface="Tahoma" panose="020B0604030504040204" pitchFamily="34" charset="0"/>
                          <a:ea typeface="Tahoma" panose="020B0604030504040204" pitchFamily="34" charset="0"/>
                          <a:cs typeface="Tahoma" panose="020B0604030504040204" pitchFamily="34" charset="0"/>
                        </a:rPr>
                        <a:t>AVRIL</a:t>
                      </a:r>
                    </a:p>
                  </a:txBody>
                  <a:tcPr anchor="ctr"/>
                </a:tc>
                <a:tc>
                  <a:txBody>
                    <a:bodyPr/>
                    <a:lstStyle/>
                    <a:p>
                      <a:pPr algn="ctr"/>
                      <a:r>
                        <a:rPr lang="fr-FR" sz="1400" dirty="0">
                          <a:latin typeface="Tahoma" panose="020B0604030504040204" pitchFamily="34" charset="0"/>
                          <a:ea typeface="Tahoma" panose="020B0604030504040204" pitchFamily="34" charset="0"/>
                          <a:cs typeface="Tahoma" panose="020B0604030504040204" pitchFamily="34" charset="0"/>
                        </a:rPr>
                        <a:t>MAI</a:t>
                      </a:r>
                    </a:p>
                  </a:txBody>
                  <a:tcPr anchor="ctr"/>
                </a:tc>
                <a:tc>
                  <a:txBody>
                    <a:bodyPr/>
                    <a:lstStyle/>
                    <a:p>
                      <a:pPr algn="ctr"/>
                      <a:r>
                        <a:rPr lang="fr-FR" sz="1400" dirty="0">
                          <a:latin typeface="Tahoma" panose="020B0604030504040204" pitchFamily="34" charset="0"/>
                          <a:ea typeface="Tahoma" panose="020B0604030504040204" pitchFamily="34" charset="0"/>
                          <a:cs typeface="Tahoma" panose="020B0604030504040204" pitchFamily="34" charset="0"/>
                        </a:rPr>
                        <a:t>JUIN</a:t>
                      </a:r>
                    </a:p>
                  </a:txBody>
                  <a:tcPr anchor="ctr"/>
                </a:tc>
                <a:tc>
                  <a:txBody>
                    <a:bodyPr/>
                    <a:lstStyle/>
                    <a:p>
                      <a:pPr algn="ctr"/>
                      <a:r>
                        <a:rPr lang="fr-FR" sz="1400" dirty="0">
                          <a:latin typeface="Tahoma" panose="020B0604030504040204" pitchFamily="34" charset="0"/>
                          <a:ea typeface="Tahoma" panose="020B0604030504040204" pitchFamily="34" charset="0"/>
                          <a:cs typeface="Tahoma" panose="020B0604030504040204" pitchFamily="34" charset="0"/>
                        </a:rPr>
                        <a:t>JUILLET</a:t>
                      </a:r>
                    </a:p>
                  </a:txBody>
                  <a:tcPr anchor="ctr"/>
                </a:tc>
                <a:tc>
                  <a:txBody>
                    <a:bodyPr/>
                    <a:lstStyle/>
                    <a:p>
                      <a:pPr algn="ctr"/>
                      <a:r>
                        <a:rPr lang="fr-FR" sz="1400" dirty="0">
                          <a:latin typeface="Tahoma" panose="020B0604030504040204" pitchFamily="34" charset="0"/>
                          <a:ea typeface="Tahoma" panose="020B0604030504040204" pitchFamily="34" charset="0"/>
                          <a:cs typeface="Tahoma" panose="020B0604030504040204" pitchFamily="34" charset="0"/>
                        </a:rPr>
                        <a:t>AOUT</a:t>
                      </a:r>
                    </a:p>
                  </a:txBody>
                  <a:tcPr anchor="ctr"/>
                </a:tc>
                <a:tc>
                  <a:txBody>
                    <a:bodyPr/>
                    <a:lstStyle/>
                    <a:p>
                      <a:pPr algn="ctr"/>
                      <a:r>
                        <a:rPr lang="fr-FR" sz="1400" dirty="0">
                          <a:latin typeface="Tahoma" panose="020B0604030504040204" pitchFamily="34" charset="0"/>
                          <a:ea typeface="Tahoma" panose="020B0604030504040204" pitchFamily="34" charset="0"/>
                          <a:cs typeface="Tahoma" panose="020B0604030504040204" pitchFamily="34" charset="0"/>
                        </a:rPr>
                        <a:t>SEPT</a:t>
                      </a:r>
                    </a:p>
                  </a:txBody>
                  <a:tcPr anchor="ctr"/>
                </a:tc>
                <a:tc>
                  <a:txBody>
                    <a:bodyPr/>
                    <a:lstStyle/>
                    <a:p>
                      <a:pPr algn="ctr"/>
                      <a:r>
                        <a:rPr lang="fr-FR" sz="1400" dirty="0">
                          <a:latin typeface="Tahoma" panose="020B0604030504040204" pitchFamily="34" charset="0"/>
                          <a:ea typeface="Tahoma" panose="020B0604030504040204" pitchFamily="34" charset="0"/>
                          <a:cs typeface="Tahoma" panose="020B0604030504040204" pitchFamily="34" charset="0"/>
                        </a:rPr>
                        <a:t>OCT</a:t>
                      </a:r>
                    </a:p>
                  </a:txBody>
                  <a:tcPr anchor="ctr"/>
                </a:tc>
                <a:tc>
                  <a:txBody>
                    <a:bodyPr/>
                    <a:lstStyle/>
                    <a:p>
                      <a:pPr algn="ctr"/>
                      <a:r>
                        <a:rPr lang="fr-FR" sz="1400" dirty="0">
                          <a:latin typeface="Tahoma" panose="020B0604030504040204" pitchFamily="34" charset="0"/>
                          <a:ea typeface="Tahoma" panose="020B0604030504040204" pitchFamily="34" charset="0"/>
                          <a:cs typeface="Tahoma" panose="020B0604030504040204" pitchFamily="34" charset="0"/>
                        </a:rPr>
                        <a:t>NOV</a:t>
                      </a:r>
                    </a:p>
                  </a:txBody>
                  <a:tcPr anchor="ctr"/>
                </a:tc>
                <a:tc>
                  <a:txBody>
                    <a:bodyPr/>
                    <a:lstStyle/>
                    <a:p>
                      <a:pPr algn="ctr"/>
                      <a:r>
                        <a:rPr lang="fr-FR" sz="1400" dirty="0">
                          <a:latin typeface="Tahoma" panose="020B0604030504040204" pitchFamily="34" charset="0"/>
                          <a:ea typeface="Tahoma" panose="020B0604030504040204" pitchFamily="34" charset="0"/>
                          <a:cs typeface="Tahoma" panose="020B0604030504040204" pitchFamily="34" charset="0"/>
                        </a:rPr>
                        <a:t>DEC</a:t>
                      </a:r>
                    </a:p>
                  </a:txBody>
                  <a:tcPr anchor="ctr"/>
                </a:tc>
                <a:extLst>
                  <a:ext uri="{0D108BD9-81ED-4DB2-BD59-A6C34878D82A}">
                    <a16:rowId xmlns:a16="http://schemas.microsoft.com/office/drawing/2014/main" val="3042387915"/>
                  </a:ext>
                </a:extLst>
              </a:tr>
              <a:tr h="4330216">
                <a:tc>
                  <a:txBody>
                    <a:bodyPr/>
                    <a:lstStyle/>
                    <a:p>
                      <a:pPr algn="ctr"/>
                      <a:endParaRPr lang="fr-FR" sz="1400" dirty="0">
                        <a:latin typeface="Tahoma" panose="020B0604030504040204" pitchFamily="34" charset="0"/>
                        <a:ea typeface="Tahoma" panose="020B0604030504040204" pitchFamily="34" charset="0"/>
                        <a:cs typeface="Tahoma" panose="020B0604030504040204" pitchFamily="34" charset="0"/>
                      </a:endParaRPr>
                    </a:p>
                  </a:txBody>
                  <a:tcPr anchor="ctr">
                    <a:solidFill>
                      <a:schemeClr val="tx1">
                        <a:lumMod val="10000"/>
                        <a:lumOff val="90000"/>
                      </a:schemeClr>
                    </a:solidFill>
                  </a:tcPr>
                </a:tc>
                <a:tc>
                  <a:txBody>
                    <a:bodyPr/>
                    <a:lstStyle/>
                    <a:p>
                      <a:pPr algn="ctr"/>
                      <a:endParaRPr lang="fr-FR" sz="1400" dirty="0">
                        <a:latin typeface="Tahoma" panose="020B0604030504040204" pitchFamily="34" charset="0"/>
                        <a:ea typeface="Tahoma" panose="020B0604030504040204" pitchFamily="34" charset="0"/>
                        <a:cs typeface="Tahoma" panose="020B0604030504040204" pitchFamily="34" charset="0"/>
                      </a:endParaRPr>
                    </a:p>
                  </a:txBody>
                  <a:tcPr anchor="ctr">
                    <a:solidFill>
                      <a:schemeClr val="tx1">
                        <a:lumMod val="10000"/>
                        <a:lumOff val="90000"/>
                      </a:schemeClr>
                    </a:solidFill>
                  </a:tcPr>
                </a:tc>
                <a:tc>
                  <a:txBody>
                    <a:bodyPr/>
                    <a:lstStyle/>
                    <a:p>
                      <a:pPr algn="ctr"/>
                      <a:endParaRPr lang="fr-FR" sz="1400" dirty="0">
                        <a:latin typeface="Tahoma" panose="020B0604030504040204" pitchFamily="34" charset="0"/>
                        <a:ea typeface="Tahoma" panose="020B0604030504040204" pitchFamily="34" charset="0"/>
                        <a:cs typeface="Tahoma" panose="020B0604030504040204" pitchFamily="34" charset="0"/>
                      </a:endParaRPr>
                    </a:p>
                  </a:txBody>
                  <a:tcPr anchor="ctr">
                    <a:solidFill>
                      <a:schemeClr val="tx1">
                        <a:lumMod val="10000"/>
                        <a:lumOff val="90000"/>
                      </a:schemeClr>
                    </a:solidFill>
                  </a:tcPr>
                </a:tc>
                <a:tc>
                  <a:txBody>
                    <a:bodyPr/>
                    <a:lstStyle/>
                    <a:p>
                      <a:pPr algn="ctr"/>
                      <a:endParaRPr lang="fr-FR" sz="1400" dirty="0">
                        <a:latin typeface="Tahoma" panose="020B0604030504040204" pitchFamily="34" charset="0"/>
                        <a:ea typeface="Tahoma" panose="020B0604030504040204" pitchFamily="34" charset="0"/>
                        <a:cs typeface="Tahoma" panose="020B0604030504040204" pitchFamily="34" charset="0"/>
                      </a:endParaRPr>
                    </a:p>
                  </a:txBody>
                  <a:tcPr anchor="ctr">
                    <a:solidFill>
                      <a:schemeClr val="tx1">
                        <a:lumMod val="10000"/>
                        <a:lumOff val="90000"/>
                      </a:schemeClr>
                    </a:solidFill>
                  </a:tcPr>
                </a:tc>
                <a:tc>
                  <a:txBody>
                    <a:bodyPr/>
                    <a:lstStyle/>
                    <a:p>
                      <a:pPr algn="ctr"/>
                      <a:endParaRPr lang="fr-FR" sz="1400" dirty="0">
                        <a:latin typeface="Tahoma" panose="020B0604030504040204" pitchFamily="34" charset="0"/>
                        <a:ea typeface="Tahoma" panose="020B0604030504040204" pitchFamily="34" charset="0"/>
                        <a:cs typeface="Tahoma" panose="020B0604030504040204" pitchFamily="34" charset="0"/>
                      </a:endParaRPr>
                    </a:p>
                  </a:txBody>
                  <a:tcPr anchor="ctr">
                    <a:solidFill>
                      <a:schemeClr val="tx1">
                        <a:lumMod val="10000"/>
                        <a:lumOff val="90000"/>
                      </a:schemeClr>
                    </a:solidFill>
                  </a:tcPr>
                </a:tc>
                <a:tc>
                  <a:txBody>
                    <a:bodyPr/>
                    <a:lstStyle/>
                    <a:p>
                      <a:pPr algn="ctr"/>
                      <a:endParaRPr lang="fr-FR" sz="1400" dirty="0">
                        <a:latin typeface="Tahoma" panose="020B0604030504040204" pitchFamily="34" charset="0"/>
                        <a:ea typeface="Tahoma" panose="020B0604030504040204" pitchFamily="34" charset="0"/>
                        <a:cs typeface="Tahoma" panose="020B0604030504040204" pitchFamily="34" charset="0"/>
                      </a:endParaRPr>
                    </a:p>
                  </a:txBody>
                  <a:tcPr anchor="ctr">
                    <a:solidFill>
                      <a:schemeClr val="tx1">
                        <a:lumMod val="10000"/>
                        <a:lumOff val="90000"/>
                      </a:schemeClr>
                    </a:solidFill>
                  </a:tcPr>
                </a:tc>
                <a:tc>
                  <a:txBody>
                    <a:bodyPr/>
                    <a:lstStyle/>
                    <a:p>
                      <a:pPr algn="ctr"/>
                      <a:endParaRPr lang="fr-FR" sz="1400" dirty="0">
                        <a:latin typeface="Tahoma" panose="020B0604030504040204" pitchFamily="34" charset="0"/>
                        <a:ea typeface="Tahoma" panose="020B0604030504040204" pitchFamily="34" charset="0"/>
                        <a:cs typeface="Tahoma" panose="020B0604030504040204" pitchFamily="34" charset="0"/>
                      </a:endParaRPr>
                    </a:p>
                  </a:txBody>
                  <a:tcPr anchor="ctr">
                    <a:solidFill>
                      <a:schemeClr val="tx1">
                        <a:lumMod val="10000"/>
                        <a:lumOff val="90000"/>
                      </a:schemeClr>
                    </a:solidFill>
                  </a:tcPr>
                </a:tc>
                <a:tc>
                  <a:txBody>
                    <a:bodyPr/>
                    <a:lstStyle/>
                    <a:p>
                      <a:pPr algn="ctr"/>
                      <a:endParaRPr lang="fr-FR" sz="1400" dirty="0">
                        <a:latin typeface="Tahoma" panose="020B0604030504040204" pitchFamily="34" charset="0"/>
                        <a:ea typeface="Tahoma" panose="020B0604030504040204" pitchFamily="34" charset="0"/>
                        <a:cs typeface="Tahoma" panose="020B0604030504040204" pitchFamily="34" charset="0"/>
                      </a:endParaRPr>
                    </a:p>
                  </a:txBody>
                  <a:tcPr anchor="ctr">
                    <a:solidFill>
                      <a:schemeClr val="tx1">
                        <a:lumMod val="10000"/>
                        <a:lumOff val="90000"/>
                      </a:schemeClr>
                    </a:solidFill>
                  </a:tcPr>
                </a:tc>
                <a:tc>
                  <a:txBody>
                    <a:bodyPr/>
                    <a:lstStyle/>
                    <a:p>
                      <a:pPr algn="ctr"/>
                      <a:endParaRPr lang="fr-FR" sz="1400" dirty="0">
                        <a:latin typeface="Tahoma" panose="020B0604030504040204" pitchFamily="34" charset="0"/>
                        <a:ea typeface="Tahoma" panose="020B0604030504040204" pitchFamily="34" charset="0"/>
                        <a:cs typeface="Tahoma" panose="020B0604030504040204" pitchFamily="34" charset="0"/>
                      </a:endParaRPr>
                    </a:p>
                  </a:txBody>
                  <a:tcPr anchor="ctr">
                    <a:solidFill>
                      <a:schemeClr val="tx1">
                        <a:lumMod val="10000"/>
                        <a:lumOff val="90000"/>
                      </a:schemeClr>
                    </a:solidFill>
                  </a:tcPr>
                </a:tc>
                <a:tc>
                  <a:txBody>
                    <a:bodyPr/>
                    <a:lstStyle/>
                    <a:p>
                      <a:pPr algn="ctr"/>
                      <a:endParaRPr lang="fr-FR" sz="1400" dirty="0">
                        <a:latin typeface="Tahoma" panose="020B0604030504040204" pitchFamily="34" charset="0"/>
                        <a:ea typeface="Tahoma" panose="020B0604030504040204" pitchFamily="34" charset="0"/>
                        <a:cs typeface="Tahoma" panose="020B0604030504040204" pitchFamily="34" charset="0"/>
                      </a:endParaRPr>
                    </a:p>
                  </a:txBody>
                  <a:tcPr anchor="ctr">
                    <a:solidFill>
                      <a:schemeClr val="tx1">
                        <a:lumMod val="10000"/>
                        <a:lumOff val="90000"/>
                      </a:schemeClr>
                    </a:solidFill>
                  </a:tcPr>
                </a:tc>
                <a:tc>
                  <a:txBody>
                    <a:bodyPr/>
                    <a:lstStyle/>
                    <a:p>
                      <a:pPr algn="ctr"/>
                      <a:endParaRPr lang="fr-FR" sz="1400" dirty="0">
                        <a:latin typeface="Tahoma" panose="020B0604030504040204" pitchFamily="34" charset="0"/>
                        <a:ea typeface="Tahoma" panose="020B0604030504040204" pitchFamily="34" charset="0"/>
                        <a:cs typeface="Tahoma" panose="020B0604030504040204" pitchFamily="34" charset="0"/>
                      </a:endParaRPr>
                    </a:p>
                  </a:txBody>
                  <a:tcPr anchor="ctr">
                    <a:solidFill>
                      <a:schemeClr val="tx1">
                        <a:lumMod val="10000"/>
                        <a:lumOff val="90000"/>
                      </a:schemeClr>
                    </a:solidFill>
                  </a:tcPr>
                </a:tc>
                <a:tc>
                  <a:txBody>
                    <a:bodyPr/>
                    <a:lstStyle/>
                    <a:p>
                      <a:pPr algn="ctr"/>
                      <a:endParaRPr lang="fr-FR" sz="1400" dirty="0">
                        <a:latin typeface="Tahoma" panose="020B0604030504040204" pitchFamily="34" charset="0"/>
                        <a:ea typeface="Tahoma" panose="020B0604030504040204" pitchFamily="34" charset="0"/>
                        <a:cs typeface="Tahoma" panose="020B0604030504040204" pitchFamily="34" charset="0"/>
                      </a:endParaRPr>
                    </a:p>
                  </a:txBody>
                  <a:tcPr anchor="ctr">
                    <a:solidFill>
                      <a:schemeClr val="tx1">
                        <a:lumMod val="10000"/>
                        <a:lumOff val="90000"/>
                      </a:schemeClr>
                    </a:solidFill>
                  </a:tcPr>
                </a:tc>
                <a:extLst>
                  <a:ext uri="{0D108BD9-81ED-4DB2-BD59-A6C34878D82A}">
                    <a16:rowId xmlns:a16="http://schemas.microsoft.com/office/drawing/2014/main" val="666269716"/>
                  </a:ext>
                </a:extLst>
              </a:tr>
            </a:tbl>
          </a:graphicData>
        </a:graphic>
      </p:graphicFrame>
      <p:sp>
        <p:nvSpPr>
          <p:cNvPr id="6" name="Rectangle : coins arrondis 5">
            <a:extLst>
              <a:ext uri="{FF2B5EF4-FFF2-40B4-BE49-F238E27FC236}">
                <a16:creationId xmlns:a16="http://schemas.microsoft.com/office/drawing/2014/main" id="{669EB0E3-23BF-DF01-5BBD-7CCE499598E4}"/>
              </a:ext>
            </a:extLst>
          </p:cNvPr>
          <p:cNvSpPr/>
          <p:nvPr/>
        </p:nvSpPr>
        <p:spPr bwMode="auto">
          <a:xfrm>
            <a:off x="10734602" y="2217213"/>
            <a:ext cx="943021" cy="1127631"/>
          </a:xfrm>
          <a:prstGeom prst="roundRect">
            <a:avLst/>
          </a:prstGeom>
          <a:solidFill>
            <a:srgbClr val="F56C05"/>
          </a:solidFill>
          <a:ln>
            <a:noFill/>
          </a:ln>
        </p:spPr>
        <p:style>
          <a:lnRef idx="1">
            <a:schemeClr val="accent2"/>
          </a:lnRef>
          <a:fillRef idx="3">
            <a:schemeClr val="accent2"/>
          </a:fillRef>
          <a:effectRef idx="2">
            <a:schemeClr val="accent2"/>
          </a:effectRef>
          <a:fontRef idx="minor">
            <a:schemeClr val="lt1"/>
          </a:fontRef>
        </p:style>
        <p:txBody>
          <a:bodyPr lIns="0" rIns="0" anchor="ctr"/>
          <a:lstStyle/>
          <a:p>
            <a:pPr marL="0" marR="0" lvl="0" indent="0" algn="ctr" defTabSz="128016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Noel</a:t>
            </a:r>
            <a:br>
              <a:rPr kumimoji="0" lang="fr-FR" sz="1200" b="0"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br>
            <a:endParaRPr kumimoji="0" lang="fr-FR" sz="1050" b="0"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a:p>
            <a:pPr marL="0" marR="0" lvl="0" indent="0" algn="ctr" defTabSz="1280160" rtl="0" eaLnBrk="1" fontAlgn="auto" latinLnBrk="0" hangingPunct="1">
              <a:lnSpc>
                <a:spcPct val="100000"/>
              </a:lnSpc>
              <a:spcBef>
                <a:spcPts val="0"/>
              </a:spcBef>
              <a:spcAft>
                <a:spcPts val="0"/>
              </a:spcAft>
              <a:buClrTx/>
              <a:buSzTx/>
              <a:buFontTx/>
              <a:buNone/>
              <a:tabLst/>
              <a:defRPr/>
            </a:pPr>
            <a:r>
              <a:rPr lang="fr-FR" sz="1050" dirty="0">
                <a:solidFill>
                  <a:prstClr val="white"/>
                </a:solidFill>
                <a:latin typeface="Tahoma" panose="020B0604030504040204" pitchFamily="34" charset="0"/>
                <a:ea typeface="Tahoma" panose="020B0604030504040204" pitchFamily="34" charset="0"/>
                <a:cs typeface="Tahoma" panose="020B0604030504040204" pitchFamily="34" charset="0"/>
              </a:rPr>
              <a:t>Offre   </a:t>
            </a:r>
            <a:br>
              <a:rPr lang="fr-FR" sz="1050" dirty="0">
                <a:solidFill>
                  <a:prstClr val="white"/>
                </a:solidFill>
                <a:latin typeface="Tahoma" panose="020B0604030504040204" pitchFamily="34" charset="0"/>
                <a:ea typeface="Tahoma" panose="020B0604030504040204" pitchFamily="34" charset="0"/>
                <a:cs typeface="Tahoma" panose="020B0604030504040204" pitchFamily="34" charset="0"/>
              </a:rPr>
            </a:br>
            <a:r>
              <a:rPr lang="fr-FR" sz="1050" dirty="0">
                <a:solidFill>
                  <a:prstClr val="white"/>
                </a:solidFill>
                <a:latin typeface="Tahoma" panose="020B0604030504040204" pitchFamily="34" charset="0"/>
                <a:ea typeface="Tahoma" panose="020B0604030504040204" pitchFamily="34" charset="0"/>
                <a:cs typeface="Tahoma" panose="020B0604030504040204" pitchFamily="34" charset="0"/>
              </a:rPr>
              <a:t>TVA Offerte</a:t>
            </a:r>
            <a:endParaRPr kumimoji="0" lang="fr-FR" sz="1050" b="0"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7" name="Titre 13">
            <a:extLst>
              <a:ext uri="{FF2B5EF4-FFF2-40B4-BE49-F238E27FC236}">
                <a16:creationId xmlns:a16="http://schemas.microsoft.com/office/drawing/2014/main" id="{B4A43B22-A6A2-C268-15A9-751A6EAAD43F}"/>
              </a:ext>
            </a:extLst>
          </p:cNvPr>
          <p:cNvSpPr>
            <a:spLocks noGrp="1"/>
          </p:cNvSpPr>
          <p:nvPr>
            <p:ph type="title"/>
          </p:nvPr>
        </p:nvSpPr>
        <p:spPr>
          <a:xfrm>
            <a:off x="103433" y="454517"/>
            <a:ext cx="8194774" cy="784687"/>
          </a:xfrm>
        </p:spPr>
        <p:txBody>
          <a:bodyPr>
            <a:normAutofit/>
          </a:bodyPr>
          <a:lstStyle/>
          <a:p>
            <a:pPr algn="l"/>
            <a:r>
              <a:rPr lang="fr-FR" sz="3200" dirty="0">
                <a:latin typeface="Avenir Next LT Pro" panose="020B0504020202020204" pitchFamily="34" charset="0"/>
              </a:rPr>
              <a:t>PAC – Principe de </a:t>
            </a:r>
            <a:r>
              <a:rPr lang="fr-FR" sz="3200">
                <a:latin typeface="Avenir Next LT Pro" panose="020B0504020202020204" pitchFamily="34" charset="0"/>
              </a:rPr>
              <a:t>calendrier 2025</a:t>
            </a:r>
            <a:endParaRPr lang="fr-FR" sz="3200" dirty="0">
              <a:latin typeface="Avenir Next LT Pro" panose="020B0504020202020204" pitchFamily="34" charset="0"/>
            </a:endParaRPr>
          </a:p>
        </p:txBody>
      </p:sp>
      <p:sp>
        <p:nvSpPr>
          <p:cNvPr id="8" name="Rectangle 7">
            <a:extLst>
              <a:ext uri="{FF2B5EF4-FFF2-40B4-BE49-F238E27FC236}">
                <a16:creationId xmlns:a16="http://schemas.microsoft.com/office/drawing/2014/main" id="{0F34AEE6-AF54-4837-080C-AA339ED2316E}"/>
              </a:ext>
            </a:extLst>
          </p:cNvPr>
          <p:cNvSpPr/>
          <p:nvPr/>
        </p:nvSpPr>
        <p:spPr bwMode="auto">
          <a:xfrm rot="667834">
            <a:off x="275301" y="1347967"/>
            <a:ext cx="831850" cy="1182688"/>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fr-FR"/>
          </a:p>
        </p:txBody>
      </p:sp>
      <p:sp>
        <p:nvSpPr>
          <p:cNvPr id="9" name="Rectangle 8">
            <a:extLst>
              <a:ext uri="{FF2B5EF4-FFF2-40B4-BE49-F238E27FC236}">
                <a16:creationId xmlns:a16="http://schemas.microsoft.com/office/drawing/2014/main" id="{7C03B17D-934A-EF76-396C-BDB310E6C2F8}"/>
              </a:ext>
            </a:extLst>
          </p:cNvPr>
          <p:cNvSpPr/>
          <p:nvPr/>
        </p:nvSpPr>
        <p:spPr bwMode="auto">
          <a:xfrm rot="667834">
            <a:off x="2537488" y="1336855"/>
            <a:ext cx="831850" cy="1182687"/>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fr-FR"/>
          </a:p>
        </p:txBody>
      </p:sp>
      <p:sp>
        <p:nvSpPr>
          <p:cNvPr id="11" name="Rectangle : coins arrondis 10">
            <a:extLst>
              <a:ext uri="{FF2B5EF4-FFF2-40B4-BE49-F238E27FC236}">
                <a16:creationId xmlns:a16="http://schemas.microsoft.com/office/drawing/2014/main" id="{65CA7FE3-26F0-2B15-B158-1F5361C9EEE0}"/>
              </a:ext>
            </a:extLst>
          </p:cNvPr>
          <p:cNvSpPr/>
          <p:nvPr/>
        </p:nvSpPr>
        <p:spPr bwMode="auto">
          <a:xfrm>
            <a:off x="3106118" y="2257732"/>
            <a:ext cx="865171" cy="1421811"/>
          </a:xfrm>
          <a:prstGeom prst="roundRect">
            <a:avLst/>
          </a:prstGeom>
          <a:solidFill>
            <a:srgbClr val="C00000"/>
          </a:solidFill>
          <a:ln>
            <a:noFill/>
          </a:ln>
        </p:spPr>
        <p:style>
          <a:lnRef idx="1">
            <a:schemeClr val="accent2"/>
          </a:lnRef>
          <a:fillRef idx="3">
            <a:schemeClr val="accent2"/>
          </a:fillRef>
          <a:effectRef idx="2">
            <a:schemeClr val="accent2"/>
          </a:effectRef>
          <a:fontRef idx="minor">
            <a:schemeClr val="lt1"/>
          </a:fontRef>
        </p:style>
        <p:txBody>
          <a:bodyPr lIns="0" rIns="0" anchor="ctr"/>
          <a:lstStyle/>
          <a:p>
            <a:pPr algn="ctr">
              <a:defRPr/>
            </a:pPr>
            <a:r>
              <a:rPr lang="fr-FR" dirty="0">
                <a:latin typeface="Tahoma" panose="020B0604030504040204" pitchFamily="34" charset="0"/>
                <a:ea typeface="Tahoma" panose="020B0604030504040204" pitchFamily="34" charset="0"/>
                <a:cs typeface="Tahoma" panose="020B0604030504040204" pitchFamily="34" charset="0"/>
              </a:rPr>
              <a:t>TEMPS FORT </a:t>
            </a:r>
            <a:r>
              <a:rPr lang="fr-FR" sz="1000" dirty="0">
                <a:latin typeface="Tahoma" panose="020B0604030504040204" pitchFamily="34" charset="0"/>
                <a:ea typeface="Tahoma" panose="020B0604030504040204" pitchFamily="34" charset="0"/>
                <a:cs typeface="Tahoma" panose="020B0604030504040204" pitchFamily="34" charset="0"/>
              </a:rPr>
              <a:t>jusqu’à 2500€ </a:t>
            </a:r>
            <a:br>
              <a:rPr lang="fr-FR" sz="1000" dirty="0">
                <a:latin typeface="Tahoma" panose="020B0604030504040204" pitchFamily="34" charset="0"/>
                <a:ea typeface="Tahoma" panose="020B0604030504040204" pitchFamily="34" charset="0"/>
                <a:cs typeface="Tahoma" panose="020B0604030504040204" pitchFamily="34" charset="0"/>
              </a:rPr>
            </a:br>
            <a:r>
              <a:rPr lang="fr-FR" sz="1000" dirty="0">
                <a:latin typeface="Tahoma" panose="020B0604030504040204" pitchFamily="34" charset="0"/>
                <a:ea typeface="Tahoma" panose="020B0604030504040204" pitchFamily="34" charset="0"/>
                <a:cs typeface="Tahoma" panose="020B0604030504040204" pitchFamily="34" charset="0"/>
              </a:rPr>
              <a:t>sur vos meubles</a:t>
            </a:r>
            <a:endParaRPr lang="fr-FR" sz="1400" dirty="0">
              <a:latin typeface="Tahoma" panose="020B0604030504040204" pitchFamily="34" charset="0"/>
              <a:ea typeface="Tahoma" panose="020B0604030504040204" pitchFamily="34" charset="0"/>
              <a:cs typeface="Tahoma" panose="020B0604030504040204" pitchFamily="34" charset="0"/>
            </a:endParaRPr>
          </a:p>
        </p:txBody>
      </p:sp>
      <p:sp>
        <p:nvSpPr>
          <p:cNvPr id="14" name="Rectangle : coins arrondis 13">
            <a:extLst>
              <a:ext uri="{FF2B5EF4-FFF2-40B4-BE49-F238E27FC236}">
                <a16:creationId xmlns:a16="http://schemas.microsoft.com/office/drawing/2014/main" id="{BD4F475E-95D9-C69E-3D2D-C8B3426C251D}"/>
              </a:ext>
            </a:extLst>
          </p:cNvPr>
          <p:cNvSpPr/>
          <p:nvPr/>
        </p:nvSpPr>
        <p:spPr bwMode="auto">
          <a:xfrm>
            <a:off x="5916379" y="3312728"/>
            <a:ext cx="1846940" cy="1129187"/>
          </a:xfrm>
          <a:prstGeom prst="roundRect">
            <a:avLst/>
          </a:prstGeom>
          <a:solidFill>
            <a:srgbClr val="EC700F"/>
          </a:solidFill>
          <a:ln>
            <a:noFill/>
          </a:ln>
        </p:spPr>
        <p:style>
          <a:lnRef idx="1">
            <a:schemeClr val="accent2"/>
          </a:lnRef>
          <a:fillRef idx="3">
            <a:schemeClr val="accent2"/>
          </a:fillRef>
          <a:effectRef idx="2">
            <a:schemeClr val="accent2"/>
          </a:effectRef>
          <a:fontRef idx="minor">
            <a:schemeClr val="lt1"/>
          </a:fontRef>
        </p:style>
        <p:txBody>
          <a:bodyPr lIns="0" rIns="0" anchor="ctr"/>
          <a:lstStyle/>
          <a:p>
            <a:pPr algn="ctr">
              <a:defRPr/>
            </a:pPr>
            <a:r>
              <a:rPr lang="fr-FR" sz="1400" dirty="0">
                <a:latin typeface="Tahoma" panose="020B0604030504040204" pitchFamily="34" charset="0"/>
                <a:ea typeface="Tahoma" panose="020B0604030504040204" pitchFamily="34" charset="0"/>
                <a:cs typeface="Tahoma" panose="020B0604030504040204" pitchFamily="34" charset="0"/>
              </a:rPr>
              <a:t>OFFRES PRIVILEGES</a:t>
            </a:r>
          </a:p>
          <a:p>
            <a:pPr algn="ctr">
              <a:defRPr/>
            </a:pPr>
            <a:r>
              <a:rPr lang="fr-FR" sz="1400" dirty="0">
                <a:latin typeface="Tahoma" panose="020B0604030504040204" pitchFamily="34" charset="0"/>
                <a:ea typeface="Tahoma" panose="020B0604030504040204" pitchFamily="34" charset="0"/>
                <a:cs typeface="Tahoma" panose="020B0604030504040204" pitchFamily="34" charset="0"/>
              </a:rPr>
              <a:t>FINANCEMENT</a:t>
            </a:r>
          </a:p>
        </p:txBody>
      </p:sp>
      <p:sp>
        <p:nvSpPr>
          <p:cNvPr id="16" name="Rectangle : coins arrondis 15">
            <a:extLst>
              <a:ext uri="{FF2B5EF4-FFF2-40B4-BE49-F238E27FC236}">
                <a16:creationId xmlns:a16="http://schemas.microsoft.com/office/drawing/2014/main" id="{CEF5999E-6D3A-2E68-2509-F86E55C5C175}"/>
              </a:ext>
            </a:extLst>
          </p:cNvPr>
          <p:cNvSpPr/>
          <p:nvPr/>
        </p:nvSpPr>
        <p:spPr bwMode="auto">
          <a:xfrm>
            <a:off x="8793401" y="3431778"/>
            <a:ext cx="951903" cy="1428683"/>
          </a:xfrm>
          <a:prstGeom prst="roundRect">
            <a:avLst/>
          </a:prstGeom>
          <a:solidFill>
            <a:srgbClr val="EC700F"/>
          </a:solidFill>
          <a:ln>
            <a:noFill/>
          </a:ln>
        </p:spPr>
        <p:style>
          <a:lnRef idx="1">
            <a:schemeClr val="accent2"/>
          </a:lnRef>
          <a:fillRef idx="3">
            <a:schemeClr val="accent2"/>
          </a:fillRef>
          <a:effectRef idx="2">
            <a:schemeClr val="accent2"/>
          </a:effectRef>
          <a:fontRef idx="minor">
            <a:schemeClr val="lt1"/>
          </a:fontRef>
        </p:style>
        <p:txBody>
          <a:bodyPr lIns="0" rIns="0" anchor="ctr"/>
          <a:lstStyle/>
          <a:p>
            <a:pPr algn="ctr">
              <a:defRPr/>
            </a:pPr>
            <a:r>
              <a:rPr lang="fr-FR" sz="1400" dirty="0">
                <a:latin typeface="Tahoma" panose="020B0604030504040204" pitchFamily="34" charset="0"/>
                <a:ea typeface="Tahoma" panose="020B0604030504040204" pitchFamily="34" charset="0"/>
                <a:cs typeface="Tahoma" panose="020B0604030504040204" pitchFamily="34" charset="0"/>
              </a:rPr>
              <a:t>OFFRE reprise</a:t>
            </a:r>
          </a:p>
          <a:p>
            <a:pPr algn="ctr">
              <a:defRPr/>
            </a:pPr>
            <a:r>
              <a:rPr lang="fr-FR" sz="1400" dirty="0">
                <a:latin typeface="Tahoma" panose="020B0604030504040204" pitchFamily="34" charset="0"/>
                <a:ea typeface="Tahoma" panose="020B0604030504040204" pitchFamily="34" charset="0"/>
                <a:cs typeface="Tahoma" panose="020B0604030504040204" pitchFamily="34" charset="0"/>
              </a:rPr>
              <a:t>Jusqu’à 2500€ de remise</a:t>
            </a:r>
            <a:endParaRPr lang="fr-FR" sz="1200" dirty="0">
              <a:latin typeface="Tahoma" panose="020B0604030504040204" pitchFamily="34" charset="0"/>
              <a:ea typeface="Tahoma" panose="020B0604030504040204" pitchFamily="34" charset="0"/>
              <a:cs typeface="Tahoma" panose="020B0604030504040204" pitchFamily="34" charset="0"/>
            </a:endParaRPr>
          </a:p>
        </p:txBody>
      </p:sp>
      <p:sp>
        <p:nvSpPr>
          <p:cNvPr id="17" name="Rectangle : coins arrondis 16">
            <a:extLst>
              <a:ext uri="{FF2B5EF4-FFF2-40B4-BE49-F238E27FC236}">
                <a16:creationId xmlns:a16="http://schemas.microsoft.com/office/drawing/2014/main" id="{52462DFB-5E12-A810-96E9-060B0E7CB39D}"/>
              </a:ext>
            </a:extLst>
          </p:cNvPr>
          <p:cNvSpPr/>
          <p:nvPr/>
        </p:nvSpPr>
        <p:spPr bwMode="auto">
          <a:xfrm>
            <a:off x="3141321" y="3758668"/>
            <a:ext cx="768148" cy="420488"/>
          </a:xfrm>
          <a:prstGeom prst="roundRect">
            <a:avLst/>
          </a:prstGeom>
          <a:solidFill>
            <a:schemeClr val="accent1">
              <a:lumMod val="50000"/>
            </a:schemeClr>
          </a:solidFill>
          <a:ln>
            <a:noFill/>
          </a:ln>
        </p:spPr>
        <p:style>
          <a:lnRef idx="1">
            <a:schemeClr val="accent2"/>
          </a:lnRef>
          <a:fillRef idx="3">
            <a:schemeClr val="accent2"/>
          </a:fillRef>
          <a:effectRef idx="2">
            <a:schemeClr val="accent2"/>
          </a:effectRef>
          <a:fontRef idx="minor">
            <a:schemeClr val="lt1"/>
          </a:fontRef>
        </p:style>
        <p:txBody>
          <a:bodyPr lIns="0" rIns="0" anchor="ctr"/>
          <a:lstStyle/>
          <a:p>
            <a:pPr algn="ctr">
              <a:defRPr/>
            </a:pPr>
            <a:r>
              <a:rPr lang="fr-FR" sz="1200" dirty="0">
                <a:latin typeface="Tahoma" panose="020B0604030504040204" pitchFamily="34" charset="0"/>
                <a:ea typeface="Tahoma" panose="020B0604030504040204" pitchFamily="34" charset="0"/>
                <a:cs typeface="Tahoma" panose="020B0604030504040204" pitchFamily="34" charset="0"/>
              </a:rPr>
              <a:t>Jeu Concours</a:t>
            </a:r>
            <a:r>
              <a:rPr lang="fr-FR" sz="1100" i="1" dirty="0">
                <a:latin typeface="Tahoma" panose="020B0604030504040204" pitchFamily="34" charset="0"/>
                <a:ea typeface="Tahoma" panose="020B0604030504040204" pitchFamily="34" charset="0"/>
                <a:cs typeface="Tahoma" panose="020B0604030504040204" pitchFamily="34" charset="0"/>
              </a:rPr>
              <a:t> </a:t>
            </a:r>
          </a:p>
        </p:txBody>
      </p:sp>
      <p:sp>
        <p:nvSpPr>
          <p:cNvPr id="18" name="Rectangle : coins arrondis 17">
            <a:extLst>
              <a:ext uri="{FF2B5EF4-FFF2-40B4-BE49-F238E27FC236}">
                <a16:creationId xmlns:a16="http://schemas.microsoft.com/office/drawing/2014/main" id="{37C5A69D-2D04-AF05-F68F-9D99AA730413}"/>
              </a:ext>
            </a:extLst>
          </p:cNvPr>
          <p:cNvSpPr/>
          <p:nvPr/>
        </p:nvSpPr>
        <p:spPr bwMode="auto">
          <a:xfrm>
            <a:off x="4992792" y="2584096"/>
            <a:ext cx="889907" cy="1428683"/>
          </a:xfrm>
          <a:prstGeom prst="roundRect">
            <a:avLst/>
          </a:prstGeom>
          <a:solidFill>
            <a:srgbClr val="EC700F"/>
          </a:solidFill>
          <a:ln>
            <a:noFill/>
          </a:ln>
        </p:spPr>
        <p:style>
          <a:lnRef idx="1">
            <a:schemeClr val="accent2"/>
          </a:lnRef>
          <a:fillRef idx="3">
            <a:schemeClr val="accent2"/>
          </a:fillRef>
          <a:effectRef idx="2">
            <a:schemeClr val="accent2"/>
          </a:effectRef>
          <a:fontRef idx="minor">
            <a:schemeClr val="lt1"/>
          </a:fontRef>
        </p:style>
        <p:txBody>
          <a:bodyPr lIns="0" rIns="0" anchor="ctr"/>
          <a:lstStyle/>
          <a:p>
            <a:pPr algn="ctr">
              <a:defRPr/>
            </a:pPr>
            <a:r>
              <a:rPr lang="fr-FR" sz="1600" dirty="0">
                <a:latin typeface="Tahoma" panose="020B0604030504040204" pitchFamily="34" charset="0"/>
                <a:ea typeface="Tahoma" panose="020B0604030504040204" pitchFamily="34" charset="0"/>
                <a:cs typeface="Tahoma" panose="020B0604030504040204" pitchFamily="34" charset="0"/>
              </a:rPr>
              <a:t>Anniv-</a:t>
            </a:r>
            <a:br>
              <a:rPr lang="fr-FR" sz="1600" dirty="0">
                <a:latin typeface="Tahoma" panose="020B0604030504040204" pitchFamily="34" charset="0"/>
                <a:ea typeface="Tahoma" panose="020B0604030504040204" pitchFamily="34" charset="0"/>
                <a:cs typeface="Tahoma" panose="020B0604030504040204" pitchFamily="34" charset="0"/>
              </a:rPr>
            </a:br>
            <a:r>
              <a:rPr lang="fr-FR" sz="1600" dirty="0" err="1">
                <a:latin typeface="Tahoma" panose="020B0604030504040204" pitchFamily="34" charset="0"/>
                <a:ea typeface="Tahoma" panose="020B0604030504040204" pitchFamily="34" charset="0"/>
                <a:cs typeface="Tahoma" panose="020B0604030504040204" pitchFamily="34" charset="0"/>
              </a:rPr>
              <a:t>ersaire</a:t>
            </a:r>
            <a:endParaRPr lang="fr-FR" sz="1600" dirty="0">
              <a:latin typeface="Tahoma" panose="020B0604030504040204" pitchFamily="34" charset="0"/>
              <a:ea typeface="Tahoma" panose="020B0604030504040204" pitchFamily="34" charset="0"/>
              <a:cs typeface="Tahoma" panose="020B0604030504040204" pitchFamily="34" charset="0"/>
            </a:endParaRPr>
          </a:p>
          <a:p>
            <a:pPr algn="ctr">
              <a:defRPr/>
            </a:pPr>
            <a:br>
              <a:rPr lang="fr-FR" sz="1050" dirty="0">
                <a:solidFill>
                  <a:prstClr val="white"/>
                </a:solidFill>
                <a:latin typeface="Tahoma" panose="020B0604030504040204" pitchFamily="34" charset="0"/>
                <a:ea typeface="Tahoma" panose="020B0604030504040204" pitchFamily="34" charset="0"/>
                <a:cs typeface="Tahoma" panose="020B0604030504040204" pitchFamily="34" charset="0"/>
              </a:rPr>
            </a:br>
            <a:r>
              <a:rPr lang="fr-FR" sz="1050" dirty="0">
                <a:solidFill>
                  <a:prstClr val="white"/>
                </a:solidFill>
                <a:latin typeface="Tahoma" panose="020B0604030504040204" pitchFamily="34" charset="0"/>
                <a:ea typeface="Tahoma" panose="020B0604030504040204" pitchFamily="34" charset="0"/>
                <a:cs typeface="Tahoma" panose="020B0604030504040204" pitchFamily="34" charset="0"/>
              </a:rPr>
              <a:t>Offre  :  </a:t>
            </a:r>
            <a:br>
              <a:rPr lang="fr-FR" sz="1050" dirty="0">
                <a:solidFill>
                  <a:prstClr val="white"/>
                </a:solidFill>
                <a:latin typeface="Tahoma" panose="020B0604030504040204" pitchFamily="34" charset="0"/>
                <a:ea typeface="Tahoma" panose="020B0604030504040204" pitchFamily="34" charset="0"/>
                <a:cs typeface="Tahoma" panose="020B0604030504040204" pitchFamily="34" charset="0"/>
              </a:rPr>
            </a:br>
            <a:r>
              <a:rPr lang="fr-FR" sz="1050" dirty="0">
                <a:solidFill>
                  <a:prstClr val="white"/>
                </a:solidFill>
                <a:latin typeface="Tahoma" panose="020B0604030504040204" pitchFamily="34" charset="0"/>
                <a:ea typeface="Tahoma" panose="020B0604030504040204" pitchFamily="34" charset="0"/>
                <a:cs typeface="Tahoma" panose="020B0604030504040204" pitchFamily="34" charset="0"/>
              </a:rPr>
              <a:t>Pose cuisine offerte</a:t>
            </a:r>
          </a:p>
        </p:txBody>
      </p:sp>
      <p:sp>
        <p:nvSpPr>
          <p:cNvPr id="19" name="Rectangle : coins arrondis 18">
            <a:extLst>
              <a:ext uri="{FF2B5EF4-FFF2-40B4-BE49-F238E27FC236}">
                <a16:creationId xmlns:a16="http://schemas.microsoft.com/office/drawing/2014/main" id="{4979AA5B-ABC5-F023-8C52-8212EAB65CF5}"/>
              </a:ext>
            </a:extLst>
          </p:cNvPr>
          <p:cNvSpPr/>
          <p:nvPr/>
        </p:nvSpPr>
        <p:spPr bwMode="auto">
          <a:xfrm>
            <a:off x="1160172" y="2732993"/>
            <a:ext cx="943021" cy="1321028"/>
          </a:xfrm>
          <a:prstGeom prst="roundRect">
            <a:avLst/>
          </a:prstGeom>
          <a:solidFill>
            <a:srgbClr val="F56C05"/>
          </a:solidFill>
          <a:ln>
            <a:noFill/>
          </a:ln>
        </p:spPr>
        <p:style>
          <a:lnRef idx="1">
            <a:schemeClr val="accent2"/>
          </a:lnRef>
          <a:fillRef idx="3">
            <a:schemeClr val="accent2"/>
          </a:fillRef>
          <a:effectRef idx="2">
            <a:schemeClr val="accent2"/>
          </a:effectRef>
          <a:fontRef idx="minor">
            <a:schemeClr val="lt1"/>
          </a:fontRef>
        </p:style>
        <p:txBody>
          <a:bodyPr lIns="0" rIns="0" anchor="ctr"/>
          <a:lstStyle/>
          <a:p>
            <a:pPr marL="0" marR="0" lvl="0" indent="0" algn="ctr" defTabSz="1280160" rtl="0" eaLnBrk="1" fontAlgn="auto" latinLnBrk="0" hangingPunct="1">
              <a:lnSpc>
                <a:spcPct val="100000"/>
              </a:lnSpc>
              <a:spcBef>
                <a:spcPts val="0"/>
              </a:spcBef>
              <a:spcAft>
                <a:spcPts val="0"/>
              </a:spcAft>
              <a:buClrTx/>
              <a:buSzTx/>
              <a:buFontTx/>
              <a:buNone/>
              <a:tabLst/>
              <a:defRPr/>
            </a:pPr>
            <a:r>
              <a:rPr lang="fr-FR" sz="1600" dirty="0">
                <a:effectLst/>
                <a:latin typeface="Tahoma" panose="020B0604030504040204" pitchFamily="34" charset="0"/>
                <a:ea typeface="Tahoma" panose="020B0604030504040204" pitchFamily="34" charset="0"/>
                <a:cs typeface="Tahoma" panose="020B0604030504040204" pitchFamily="34" charset="0"/>
              </a:rPr>
              <a:t>Cuisine </a:t>
            </a:r>
            <a:r>
              <a:rPr lang="fr-FR" sz="1200" dirty="0">
                <a:effectLst/>
                <a:latin typeface="Tahoma" panose="020B0604030504040204" pitchFamily="34" charset="0"/>
                <a:ea typeface="Tahoma" panose="020B0604030504040204" pitchFamily="34" charset="0"/>
                <a:cs typeface="Tahoma" panose="020B0604030504040204" pitchFamily="34" charset="0"/>
              </a:rPr>
              <a:t>100% remboursée</a:t>
            </a:r>
          </a:p>
          <a:p>
            <a:pPr marL="0" marR="0" lvl="0" indent="0" algn="ctr" defTabSz="1280160" rtl="0" eaLnBrk="1" fontAlgn="auto" latinLnBrk="0" hangingPunct="1">
              <a:lnSpc>
                <a:spcPct val="100000"/>
              </a:lnSpc>
              <a:spcBef>
                <a:spcPts val="0"/>
              </a:spcBef>
              <a:spcAft>
                <a:spcPts val="0"/>
              </a:spcAft>
              <a:buClrTx/>
              <a:buSzTx/>
              <a:buFontTx/>
              <a:buNone/>
              <a:tabLst/>
              <a:defRPr/>
            </a:pPr>
            <a:r>
              <a:rPr lang="fr-FR" sz="1200" dirty="0">
                <a:latin typeface="Tahoma" panose="020B0604030504040204" pitchFamily="34" charset="0"/>
                <a:ea typeface="Tahoma" panose="020B0604030504040204" pitchFamily="34" charset="0"/>
                <a:cs typeface="Tahoma" panose="020B0604030504040204" pitchFamily="34" charset="0"/>
              </a:rPr>
              <a:t>Offre par palier</a:t>
            </a:r>
          </a:p>
        </p:txBody>
      </p:sp>
      <p:sp>
        <p:nvSpPr>
          <p:cNvPr id="21" name="Rectangle : coins arrondis 20">
            <a:extLst>
              <a:ext uri="{FF2B5EF4-FFF2-40B4-BE49-F238E27FC236}">
                <a16:creationId xmlns:a16="http://schemas.microsoft.com/office/drawing/2014/main" id="{70B33F8D-9DC4-5212-2321-889183523730}"/>
              </a:ext>
            </a:extLst>
          </p:cNvPr>
          <p:cNvSpPr/>
          <p:nvPr/>
        </p:nvSpPr>
        <p:spPr bwMode="auto">
          <a:xfrm>
            <a:off x="2127828" y="2217213"/>
            <a:ext cx="943021" cy="1155465"/>
          </a:xfrm>
          <a:prstGeom prst="roundRect">
            <a:avLst/>
          </a:prstGeom>
          <a:solidFill>
            <a:srgbClr val="F56C05"/>
          </a:solidFill>
          <a:ln>
            <a:noFill/>
          </a:ln>
        </p:spPr>
        <p:style>
          <a:lnRef idx="1">
            <a:schemeClr val="accent2"/>
          </a:lnRef>
          <a:fillRef idx="3">
            <a:schemeClr val="accent2"/>
          </a:fillRef>
          <a:effectRef idx="2">
            <a:schemeClr val="accent2"/>
          </a:effectRef>
          <a:fontRef idx="minor">
            <a:schemeClr val="lt1"/>
          </a:fontRef>
        </p:style>
        <p:txBody>
          <a:bodyPr lIns="0" rIns="0" anchor="ctr"/>
          <a:lstStyle/>
          <a:p>
            <a:pPr marL="0" marR="0" lvl="0" indent="0" algn="ctr" defTabSz="1280160" rtl="0" eaLnBrk="1" fontAlgn="auto" latinLnBrk="0" hangingPunct="1">
              <a:lnSpc>
                <a:spcPct val="100000"/>
              </a:lnSpc>
              <a:spcBef>
                <a:spcPts val="0"/>
              </a:spcBef>
              <a:spcAft>
                <a:spcPts val="0"/>
              </a:spcAft>
              <a:buClrTx/>
              <a:buSzTx/>
              <a:buFontTx/>
              <a:buNone/>
              <a:tabLst/>
              <a:defRPr/>
            </a:pPr>
            <a:r>
              <a:rPr lang="fr-FR" sz="1600" dirty="0">
                <a:effectLst/>
                <a:latin typeface="Tahoma" panose="020B0604030504040204" pitchFamily="34" charset="0"/>
                <a:ea typeface="Tahoma" panose="020B0604030504040204" pitchFamily="34" charset="0"/>
                <a:cs typeface="Tahoma" panose="020B0604030504040204" pitchFamily="34" charset="0"/>
              </a:rPr>
              <a:t>Pose </a:t>
            </a:r>
            <a:br>
              <a:rPr lang="fr-FR" sz="1600" dirty="0">
                <a:effectLst/>
                <a:latin typeface="Tahoma" panose="020B0604030504040204" pitchFamily="34" charset="0"/>
                <a:ea typeface="Tahoma" panose="020B0604030504040204" pitchFamily="34" charset="0"/>
                <a:cs typeface="Tahoma" panose="020B0604030504040204" pitchFamily="34" charset="0"/>
              </a:rPr>
            </a:br>
            <a:r>
              <a:rPr lang="fr-FR" sz="1600" dirty="0">
                <a:effectLst/>
                <a:latin typeface="Tahoma" panose="020B0604030504040204" pitchFamily="34" charset="0"/>
                <a:ea typeface="Tahoma" panose="020B0604030504040204" pitchFamily="34" charset="0"/>
                <a:cs typeface="Tahoma" panose="020B0604030504040204" pitchFamily="34" charset="0"/>
              </a:rPr>
              <a:t>offerte</a:t>
            </a:r>
            <a:r>
              <a:rPr lang="fr-FR" sz="1050" dirty="0">
                <a:latin typeface="Tahoma" panose="020B0604030504040204" pitchFamily="34" charset="0"/>
                <a:ea typeface="Tahoma" panose="020B0604030504040204" pitchFamily="34" charset="0"/>
                <a:cs typeface="Tahoma" panose="020B0604030504040204" pitchFamily="34" charset="0"/>
              </a:rPr>
              <a:t> </a:t>
            </a:r>
            <a:endParaRPr lang="fr-FR" sz="1200" dirty="0">
              <a:latin typeface="Tahoma" panose="020B0604030504040204" pitchFamily="34" charset="0"/>
              <a:ea typeface="Tahoma" panose="020B0604030504040204" pitchFamily="34" charset="0"/>
              <a:cs typeface="Tahoma" panose="020B0604030504040204" pitchFamily="34" charset="0"/>
            </a:endParaRPr>
          </a:p>
        </p:txBody>
      </p:sp>
      <p:sp>
        <p:nvSpPr>
          <p:cNvPr id="22" name="Rectangle : coins arrondis 21">
            <a:extLst>
              <a:ext uri="{FF2B5EF4-FFF2-40B4-BE49-F238E27FC236}">
                <a16:creationId xmlns:a16="http://schemas.microsoft.com/office/drawing/2014/main" id="{F7382CA3-40C4-5740-3F03-F8C2BCEB3204}"/>
              </a:ext>
            </a:extLst>
          </p:cNvPr>
          <p:cNvSpPr/>
          <p:nvPr/>
        </p:nvSpPr>
        <p:spPr bwMode="auto">
          <a:xfrm>
            <a:off x="5924044" y="2132814"/>
            <a:ext cx="925270" cy="1086526"/>
          </a:xfrm>
          <a:prstGeom prst="roundRect">
            <a:avLst/>
          </a:prstGeom>
          <a:solidFill>
            <a:srgbClr val="6C093F"/>
          </a:solidFill>
          <a:ln>
            <a:noFill/>
          </a:ln>
        </p:spPr>
        <p:style>
          <a:lnRef idx="1">
            <a:schemeClr val="accent2"/>
          </a:lnRef>
          <a:fillRef idx="3">
            <a:schemeClr val="accent2"/>
          </a:fillRef>
          <a:effectRef idx="2">
            <a:schemeClr val="accent2"/>
          </a:effectRef>
          <a:fontRef idx="minor">
            <a:schemeClr val="lt1"/>
          </a:fontRef>
        </p:style>
        <p:txBody>
          <a:bodyPr lIns="0" rIns="0" anchor="ctr"/>
          <a:lstStyle/>
          <a:p>
            <a:pPr algn="ctr">
              <a:defRPr/>
            </a:pPr>
            <a:r>
              <a:rPr lang="fr-FR" sz="1600" dirty="0">
                <a:latin typeface="Tahoma" panose="020B0604030504040204" pitchFamily="34" charset="0"/>
                <a:ea typeface="Tahoma" panose="020B0604030504040204" pitchFamily="34" charset="0"/>
                <a:cs typeface="Tahoma" panose="020B0604030504040204" pitchFamily="34" charset="0"/>
              </a:rPr>
              <a:t>Soldes</a:t>
            </a:r>
            <a:br>
              <a:rPr lang="fr-FR" sz="1400" dirty="0">
                <a:latin typeface="Tahoma" panose="020B0604030504040204" pitchFamily="34" charset="0"/>
                <a:ea typeface="Tahoma" panose="020B0604030504040204" pitchFamily="34" charset="0"/>
                <a:cs typeface="Tahoma" panose="020B0604030504040204" pitchFamily="34" charset="0"/>
              </a:rPr>
            </a:br>
            <a:r>
              <a:rPr lang="fr-FR" sz="1400" dirty="0">
                <a:latin typeface="Tahoma" panose="020B0604030504040204" pitchFamily="34" charset="0"/>
                <a:ea typeface="Tahoma" panose="020B0604030504040204" pitchFamily="34" charset="0"/>
                <a:cs typeface="Tahoma" panose="020B0604030504040204" pitchFamily="34" charset="0"/>
              </a:rPr>
              <a:t>Jusqu’à 70%</a:t>
            </a:r>
          </a:p>
        </p:txBody>
      </p:sp>
      <p:sp>
        <p:nvSpPr>
          <p:cNvPr id="23" name="Rectangle : coins arrondis 22">
            <a:extLst>
              <a:ext uri="{FF2B5EF4-FFF2-40B4-BE49-F238E27FC236}">
                <a16:creationId xmlns:a16="http://schemas.microsoft.com/office/drawing/2014/main" id="{64C8C2D9-E4FA-2B0A-68AC-690625C004B0}"/>
              </a:ext>
            </a:extLst>
          </p:cNvPr>
          <p:cNvSpPr/>
          <p:nvPr/>
        </p:nvSpPr>
        <p:spPr bwMode="auto">
          <a:xfrm>
            <a:off x="9831733" y="3546679"/>
            <a:ext cx="768148" cy="1007707"/>
          </a:xfrm>
          <a:prstGeom prst="roundRect">
            <a:avLst/>
          </a:prstGeom>
          <a:solidFill>
            <a:schemeClr val="accent1">
              <a:lumMod val="50000"/>
            </a:schemeClr>
          </a:solidFill>
          <a:ln>
            <a:noFill/>
          </a:ln>
        </p:spPr>
        <p:style>
          <a:lnRef idx="1">
            <a:schemeClr val="accent2"/>
          </a:lnRef>
          <a:fillRef idx="3">
            <a:schemeClr val="accent2"/>
          </a:fillRef>
          <a:effectRef idx="2">
            <a:schemeClr val="accent2"/>
          </a:effectRef>
          <a:fontRef idx="minor">
            <a:schemeClr val="lt1"/>
          </a:fontRef>
        </p:style>
        <p:txBody>
          <a:bodyPr lIns="0" rIns="0" anchor="ctr"/>
          <a:lstStyle/>
          <a:p>
            <a:pPr algn="ctr">
              <a:defRPr/>
            </a:pPr>
            <a:r>
              <a:rPr lang="fr-FR" sz="1200" dirty="0">
                <a:latin typeface="Tahoma" panose="020B0604030504040204" pitchFamily="34" charset="0"/>
                <a:ea typeface="Tahoma" panose="020B0604030504040204" pitchFamily="34" charset="0"/>
                <a:cs typeface="Tahoma" panose="020B0604030504040204" pitchFamily="34" charset="0"/>
              </a:rPr>
              <a:t>Black </a:t>
            </a:r>
            <a:r>
              <a:rPr lang="fr-FR" sz="1200" dirty="0" err="1">
                <a:latin typeface="Tahoma" panose="020B0604030504040204" pitchFamily="34" charset="0"/>
                <a:ea typeface="Tahoma" panose="020B0604030504040204" pitchFamily="34" charset="0"/>
                <a:cs typeface="Tahoma" panose="020B0604030504040204" pitchFamily="34" charset="0"/>
              </a:rPr>
              <a:t>week</a:t>
            </a:r>
            <a:r>
              <a:rPr lang="fr-FR" sz="1200" dirty="0">
                <a:latin typeface="Tahoma" panose="020B0604030504040204" pitchFamily="34" charset="0"/>
                <a:ea typeface="Tahoma" panose="020B0604030504040204" pitchFamily="34" charset="0"/>
                <a:cs typeface="Tahoma" panose="020B0604030504040204" pitchFamily="34" charset="0"/>
              </a:rPr>
              <a:t> ?</a:t>
            </a:r>
          </a:p>
          <a:p>
            <a:pPr algn="ctr">
              <a:defRPr/>
            </a:pPr>
            <a:r>
              <a:rPr lang="fr-FR" sz="1200" b="1" i="1" dirty="0">
                <a:latin typeface="Tahoma" panose="020B0604030504040204" pitchFamily="34" charset="0"/>
                <a:ea typeface="Tahoma" panose="020B0604030504040204" pitchFamily="34" charset="0"/>
                <a:cs typeface="Tahoma" panose="020B0604030504040204" pitchFamily="34" charset="0"/>
              </a:rPr>
              <a:t>Offre GEM</a:t>
            </a:r>
            <a:endParaRPr lang="fr-FR" sz="1100" b="1" dirty="0">
              <a:latin typeface="Tahoma" panose="020B0604030504040204" pitchFamily="34" charset="0"/>
              <a:ea typeface="Tahoma" panose="020B0604030504040204" pitchFamily="34" charset="0"/>
              <a:cs typeface="Tahoma" panose="020B0604030504040204" pitchFamily="34" charset="0"/>
            </a:endParaRPr>
          </a:p>
        </p:txBody>
      </p:sp>
      <p:sp>
        <p:nvSpPr>
          <p:cNvPr id="4" name="Rectangle : coins arrondis 3">
            <a:extLst>
              <a:ext uri="{FF2B5EF4-FFF2-40B4-BE49-F238E27FC236}">
                <a16:creationId xmlns:a16="http://schemas.microsoft.com/office/drawing/2014/main" id="{9C492378-6C3A-4689-63C7-CC4503027DE6}"/>
              </a:ext>
            </a:extLst>
          </p:cNvPr>
          <p:cNvSpPr/>
          <p:nvPr/>
        </p:nvSpPr>
        <p:spPr bwMode="auto">
          <a:xfrm>
            <a:off x="10734602" y="3495909"/>
            <a:ext cx="876294" cy="946006"/>
          </a:xfrm>
          <a:prstGeom prst="roundRect">
            <a:avLst/>
          </a:prstGeom>
          <a:solidFill>
            <a:schemeClr val="accent1">
              <a:lumMod val="50000"/>
            </a:schemeClr>
          </a:solidFill>
          <a:ln>
            <a:noFill/>
          </a:ln>
        </p:spPr>
        <p:style>
          <a:lnRef idx="1">
            <a:schemeClr val="accent2"/>
          </a:lnRef>
          <a:fillRef idx="3">
            <a:schemeClr val="accent2"/>
          </a:fillRef>
          <a:effectRef idx="2">
            <a:schemeClr val="accent2"/>
          </a:effectRef>
          <a:fontRef idx="minor">
            <a:schemeClr val="lt1"/>
          </a:fontRef>
        </p:style>
        <p:txBody>
          <a:bodyPr lIns="0" rIns="0" anchor="ctr"/>
          <a:lstStyle/>
          <a:p>
            <a:pPr algn="ctr">
              <a:defRPr/>
            </a:pPr>
            <a:r>
              <a:rPr lang="fr-FR" sz="1200" dirty="0">
                <a:latin typeface="Tahoma" panose="020B0604030504040204" pitchFamily="34" charset="0"/>
                <a:ea typeface="Tahoma" panose="020B0604030504040204" pitchFamily="34" charset="0"/>
                <a:cs typeface="Tahoma" panose="020B0604030504040204" pitchFamily="34" charset="0"/>
              </a:rPr>
              <a:t>Jeu</a:t>
            </a:r>
          </a:p>
          <a:p>
            <a:pPr algn="ctr">
              <a:defRPr/>
            </a:pPr>
            <a:r>
              <a:rPr lang="fr-FR" sz="1200" i="1" dirty="0">
                <a:latin typeface="Tahoma" panose="020B0604030504040204" pitchFamily="34" charset="0"/>
                <a:ea typeface="Tahoma" panose="020B0604030504040204" pitchFamily="34" charset="0"/>
                <a:cs typeface="Tahoma" panose="020B0604030504040204" pitchFamily="34" charset="0"/>
              </a:rPr>
              <a:t>Cuisine  </a:t>
            </a:r>
            <a:endParaRPr lang="fr-FR" sz="1100" i="1" dirty="0">
              <a:latin typeface="Tahoma" panose="020B0604030504040204" pitchFamily="34" charset="0"/>
              <a:ea typeface="Tahoma" panose="020B0604030504040204" pitchFamily="34" charset="0"/>
              <a:cs typeface="Tahoma" panose="020B0604030504040204" pitchFamily="34" charset="0"/>
            </a:endParaRPr>
          </a:p>
        </p:txBody>
      </p:sp>
      <p:sp>
        <p:nvSpPr>
          <p:cNvPr id="5" name="Rectangle : coins arrondis 4">
            <a:extLst>
              <a:ext uri="{FF2B5EF4-FFF2-40B4-BE49-F238E27FC236}">
                <a16:creationId xmlns:a16="http://schemas.microsoft.com/office/drawing/2014/main" id="{0CDB2E71-3B6C-5169-7D02-BB4C09BA5207}"/>
              </a:ext>
            </a:extLst>
          </p:cNvPr>
          <p:cNvSpPr/>
          <p:nvPr/>
        </p:nvSpPr>
        <p:spPr bwMode="auto">
          <a:xfrm>
            <a:off x="349962" y="5242264"/>
            <a:ext cx="5441773" cy="267970"/>
          </a:xfrm>
          <a:prstGeom prst="roundRect">
            <a:avLst/>
          </a:prstGeom>
          <a:solidFill>
            <a:schemeClr val="accent1">
              <a:lumMod val="50000"/>
            </a:schemeClr>
          </a:solidFill>
          <a:ln>
            <a:noFill/>
          </a:ln>
        </p:spPr>
        <p:style>
          <a:lnRef idx="1">
            <a:schemeClr val="accent2"/>
          </a:lnRef>
          <a:fillRef idx="3">
            <a:schemeClr val="accent2"/>
          </a:fillRef>
          <a:effectRef idx="2">
            <a:schemeClr val="accent2"/>
          </a:effectRef>
          <a:fontRef idx="minor">
            <a:schemeClr val="lt1"/>
          </a:fontRef>
        </p:style>
        <p:txBody>
          <a:bodyPr lIns="0" rIns="0" anchor="ctr"/>
          <a:lstStyle/>
          <a:p>
            <a:pPr algn="ctr">
              <a:defRPr/>
            </a:pPr>
            <a:r>
              <a:rPr lang="fr-FR" sz="1200" dirty="0">
                <a:latin typeface="Tahoma" panose="020B0604030504040204" pitchFamily="34" charset="0"/>
                <a:ea typeface="Tahoma" panose="020B0604030504040204" pitchFamily="34" charset="0"/>
                <a:cs typeface="Tahoma" panose="020B0604030504040204" pitchFamily="34" charset="0"/>
              </a:rPr>
              <a:t>Offre primo accédant</a:t>
            </a:r>
            <a:endParaRPr lang="fr-FR" sz="1100" i="1" dirty="0">
              <a:latin typeface="Tahoma" panose="020B0604030504040204" pitchFamily="34" charset="0"/>
              <a:ea typeface="Tahoma" panose="020B0604030504040204" pitchFamily="34" charset="0"/>
              <a:cs typeface="Tahoma" panose="020B0604030504040204" pitchFamily="34" charset="0"/>
            </a:endParaRPr>
          </a:p>
        </p:txBody>
      </p:sp>
      <p:sp>
        <p:nvSpPr>
          <p:cNvPr id="12" name="Rectangle : coins arrondis 11">
            <a:extLst>
              <a:ext uri="{FF2B5EF4-FFF2-40B4-BE49-F238E27FC236}">
                <a16:creationId xmlns:a16="http://schemas.microsoft.com/office/drawing/2014/main" id="{CAB88640-27BF-1B4E-B17A-8BABE90DD652}"/>
              </a:ext>
            </a:extLst>
          </p:cNvPr>
          <p:cNvSpPr/>
          <p:nvPr/>
        </p:nvSpPr>
        <p:spPr bwMode="auto">
          <a:xfrm>
            <a:off x="7838110" y="2238138"/>
            <a:ext cx="943021" cy="1155465"/>
          </a:xfrm>
          <a:prstGeom prst="roundRect">
            <a:avLst/>
          </a:prstGeom>
          <a:solidFill>
            <a:srgbClr val="F56C05"/>
          </a:solidFill>
          <a:ln>
            <a:noFill/>
          </a:ln>
        </p:spPr>
        <p:style>
          <a:lnRef idx="1">
            <a:schemeClr val="accent2"/>
          </a:lnRef>
          <a:fillRef idx="3">
            <a:schemeClr val="accent2"/>
          </a:fillRef>
          <a:effectRef idx="2">
            <a:schemeClr val="accent2"/>
          </a:effectRef>
          <a:fontRef idx="minor">
            <a:schemeClr val="lt1"/>
          </a:fontRef>
        </p:style>
        <p:txBody>
          <a:bodyPr lIns="0" rIns="0" anchor="ctr"/>
          <a:lstStyle/>
          <a:p>
            <a:pPr marL="0" marR="0" lvl="0" indent="0" algn="ctr" defTabSz="1280160" rtl="0" eaLnBrk="1" fontAlgn="auto" latinLnBrk="0" hangingPunct="1">
              <a:lnSpc>
                <a:spcPct val="100000"/>
              </a:lnSpc>
              <a:spcBef>
                <a:spcPts val="0"/>
              </a:spcBef>
              <a:spcAft>
                <a:spcPts val="0"/>
              </a:spcAft>
              <a:buClrTx/>
              <a:buSzTx/>
              <a:buFontTx/>
              <a:buNone/>
              <a:tabLst/>
              <a:defRPr/>
            </a:pPr>
            <a:r>
              <a:rPr lang="fr-FR" sz="1600" dirty="0">
                <a:effectLst/>
                <a:latin typeface="Tahoma" panose="020B0604030504040204" pitchFamily="34" charset="0"/>
                <a:ea typeface="Tahoma" panose="020B0604030504040204" pitchFamily="34" charset="0"/>
                <a:cs typeface="Tahoma" panose="020B0604030504040204" pitchFamily="34" charset="0"/>
              </a:rPr>
              <a:t>Pose </a:t>
            </a:r>
            <a:br>
              <a:rPr lang="fr-FR" sz="1600" dirty="0">
                <a:effectLst/>
                <a:latin typeface="Tahoma" panose="020B0604030504040204" pitchFamily="34" charset="0"/>
                <a:ea typeface="Tahoma" panose="020B0604030504040204" pitchFamily="34" charset="0"/>
                <a:cs typeface="Tahoma" panose="020B0604030504040204" pitchFamily="34" charset="0"/>
              </a:rPr>
            </a:br>
            <a:r>
              <a:rPr lang="fr-FR" sz="1600" dirty="0">
                <a:effectLst/>
                <a:latin typeface="Tahoma" panose="020B0604030504040204" pitchFamily="34" charset="0"/>
                <a:ea typeface="Tahoma" panose="020B0604030504040204" pitchFamily="34" charset="0"/>
                <a:cs typeface="Tahoma" panose="020B0604030504040204" pitchFamily="34" charset="0"/>
              </a:rPr>
              <a:t>offerte</a:t>
            </a:r>
            <a:r>
              <a:rPr lang="fr-FR" sz="1050" dirty="0">
                <a:latin typeface="Tahoma" panose="020B0604030504040204" pitchFamily="34" charset="0"/>
                <a:ea typeface="Tahoma" panose="020B0604030504040204" pitchFamily="34" charset="0"/>
                <a:cs typeface="Tahoma" panose="020B0604030504040204" pitchFamily="34" charset="0"/>
              </a:rPr>
              <a:t> </a:t>
            </a:r>
            <a:endParaRPr lang="fr-FR" sz="1200" dirty="0">
              <a:latin typeface="Tahoma" panose="020B0604030504040204" pitchFamily="34" charset="0"/>
              <a:ea typeface="Tahoma" panose="020B0604030504040204" pitchFamily="34" charset="0"/>
              <a:cs typeface="Tahoma" panose="020B0604030504040204" pitchFamily="34" charset="0"/>
            </a:endParaRPr>
          </a:p>
        </p:txBody>
      </p:sp>
      <p:sp>
        <p:nvSpPr>
          <p:cNvPr id="25" name="Rectangle : coins arrondis 24">
            <a:extLst>
              <a:ext uri="{FF2B5EF4-FFF2-40B4-BE49-F238E27FC236}">
                <a16:creationId xmlns:a16="http://schemas.microsoft.com/office/drawing/2014/main" id="{87257088-6472-4DDB-0214-4502195201AB}"/>
              </a:ext>
            </a:extLst>
          </p:cNvPr>
          <p:cNvSpPr/>
          <p:nvPr/>
        </p:nvSpPr>
        <p:spPr bwMode="auto">
          <a:xfrm>
            <a:off x="4014316" y="2266813"/>
            <a:ext cx="943021" cy="1321028"/>
          </a:xfrm>
          <a:prstGeom prst="roundRect">
            <a:avLst/>
          </a:prstGeom>
          <a:solidFill>
            <a:srgbClr val="F56C05"/>
          </a:solidFill>
          <a:ln>
            <a:noFill/>
          </a:ln>
        </p:spPr>
        <p:style>
          <a:lnRef idx="1">
            <a:schemeClr val="accent2"/>
          </a:lnRef>
          <a:fillRef idx="3">
            <a:schemeClr val="accent2"/>
          </a:fillRef>
          <a:effectRef idx="2">
            <a:schemeClr val="accent2"/>
          </a:effectRef>
          <a:fontRef idx="minor">
            <a:schemeClr val="lt1"/>
          </a:fontRef>
        </p:style>
        <p:txBody>
          <a:bodyPr lIns="0" rIns="0" anchor="ctr"/>
          <a:lstStyle/>
          <a:p>
            <a:pPr marL="0" marR="0" lvl="0" indent="0" algn="ctr" defTabSz="1280160" rtl="0" eaLnBrk="1" fontAlgn="auto" latinLnBrk="0" hangingPunct="1">
              <a:lnSpc>
                <a:spcPct val="100000"/>
              </a:lnSpc>
              <a:spcBef>
                <a:spcPts val="0"/>
              </a:spcBef>
              <a:spcAft>
                <a:spcPts val="0"/>
              </a:spcAft>
              <a:buClrTx/>
              <a:buSzTx/>
              <a:buFontTx/>
              <a:buNone/>
              <a:tabLst/>
              <a:defRPr/>
            </a:pPr>
            <a:r>
              <a:rPr lang="fr-FR" sz="1600" dirty="0">
                <a:effectLst/>
                <a:latin typeface="Tahoma" panose="020B0604030504040204" pitchFamily="34" charset="0"/>
                <a:ea typeface="Tahoma" panose="020B0604030504040204" pitchFamily="34" charset="0"/>
                <a:cs typeface="Tahoma" panose="020B0604030504040204" pitchFamily="34" charset="0"/>
              </a:rPr>
              <a:t>Cuisine </a:t>
            </a:r>
            <a:r>
              <a:rPr lang="fr-FR" sz="1200" dirty="0">
                <a:effectLst/>
                <a:latin typeface="Tahoma" panose="020B0604030504040204" pitchFamily="34" charset="0"/>
                <a:ea typeface="Tahoma" panose="020B0604030504040204" pitchFamily="34" charset="0"/>
                <a:cs typeface="Tahoma" panose="020B0604030504040204" pitchFamily="34" charset="0"/>
              </a:rPr>
              <a:t>2500€ sur l’</a:t>
            </a:r>
            <a:r>
              <a:rPr lang="fr-FR" sz="1200" dirty="0" err="1">
                <a:effectLst/>
                <a:latin typeface="Tahoma" panose="020B0604030504040204" pitchFamily="34" charset="0"/>
                <a:ea typeface="Tahoma" panose="020B0604030504040204" pitchFamily="34" charset="0"/>
                <a:cs typeface="Tahoma" panose="020B0604030504040204" pitchFamily="34" charset="0"/>
              </a:rPr>
              <a:t>electro</a:t>
            </a:r>
            <a:endParaRPr lang="fr-FR" sz="1200" dirty="0">
              <a:latin typeface="Tahoma" panose="020B0604030504040204" pitchFamily="34" charset="0"/>
              <a:ea typeface="Tahoma" panose="020B0604030504040204" pitchFamily="34" charset="0"/>
              <a:cs typeface="Tahoma" panose="020B0604030504040204" pitchFamily="34" charset="0"/>
            </a:endParaRPr>
          </a:p>
        </p:txBody>
      </p:sp>
      <p:sp>
        <p:nvSpPr>
          <p:cNvPr id="26" name="Rectangle : coins arrondis 25">
            <a:extLst>
              <a:ext uri="{FF2B5EF4-FFF2-40B4-BE49-F238E27FC236}">
                <a16:creationId xmlns:a16="http://schemas.microsoft.com/office/drawing/2014/main" id="{944B5575-B228-36DD-F5D5-247D61AC3C10}"/>
              </a:ext>
            </a:extLst>
          </p:cNvPr>
          <p:cNvSpPr/>
          <p:nvPr/>
        </p:nvSpPr>
        <p:spPr bwMode="auto">
          <a:xfrm>
            <a:off x="9697206" y="2217213"/>
            <a:ext cx="943021" cy="1155465"/>
          </a:xfrm>
          <a:prstGeom prst="roundRect">
            <a:avLst/>
          </a:prstGeom>
          <a:solidFill>
            <a:srgbClr val="F56C05"/>
          </a:solidFill>
          <a:ln>
            <a:noFill/>
          </a:ln>
        </p:spPr>
        <p:style>
          <a:lnRef idx="1">
            <a:schemeClr val="accent2"/>
          </a:lnRef>
          <a:fillRef idx="3">
            <a:schemeClr val="accent2"/>
          </a:fillRef>
          <a:effectRef idx="2">
            <a:schemeClr val="accent2"/>
          </a:effectRef>
          <a:fontRef idx="minor">
            <a:schemeClr val="lt1"/>
          </a:fontRef>
        </p:style>
        <p:txBody>
          <a:bodyPr lIns="0" rIns="0" anchor="ctr"/>
          <a:lstStyle/>
          <a:p>
            <a:pPr marL="0" marR="0" lvl="0" indent="0" algn="ctr" defTabSz="1280160" rtl="0" eaLnBrk="1" fontAlgn="auto" latinLnBrk="0" hangingPunct="1">
              <a:lnSpc>
                <a:spcPct val="100000"/>
              </a:lnSpc>
              <a:spcBef>
                <a:spcPts val="0"/>
              </a:spcBef>
              <a:spcAft>
                <a:spcPts val="0"/>
              </a:spcAft>
              <a:buClrTx/>
              <a:buSzTx/>
              <a:buFontTx/>
              <a:buNone/>
              <a:tabLst/>
              <a:defRPr/>
            </a:pPr>
            <a:r>
              <a:rPr lang="fr-FR" sz="1600" dirty="0">
                <a:effectLst/>
                <a:latin typeface="Tahoma" panose="020B0604030504040204" pitchFamily="34" charset="0"/>
                <a:ea typeface="Tahoma" panose="020B0604030504040204" pitchFamily="34" charset="0"/>
                <a:cs typeface="Tahoma" panose="020B0604030504040204" pitchFamily="34" charset="0"/>
              </a:rPr>
              <a:t>Pose </a:t>
            </a:r>
            <a:br>
              <a:rPr lang="fr-FR" sz="1600" dirty="0">
                <a:effectLst/>
                <a:latin typeface="Tahoma" panose="020B0604030504040204" pitchFamily="34" charset="0"/>
                <a:ea typeface="Tahoma" panose="020B0604030504040204" pitchFamily="34" charset="0"/>
                <a:cs typeface="Tahoma" panose="020B0604030504040204" pitchFamily="34" charset="0"/>
              </a:rPr>
            </a:br>
            <a:r>
              <a:rPr lang="fr-FR" sz="1600" dirty="0">
                <a:effectLst/>
                <a:latin typeface="Tahoma" panose="020B0604030504040204" pitchFamily="34" charset="0"/>
                <a:ea typeface="Tahoma" panose="020B0604030504040204" pitchFamily="34" charset="0"/>
                <a:cs typeface="Tahoma" panose="020B0604030504040204" pitchFamily="34" charset="0"/>
              </a:rPr>
              <a:t>offerte</a:t>
            </a:r>
            <a:r>
              <a:rPr lang="fr-FR" sz="1050" dirty="0">
                <a:latin typeface="Tahoma" panose="020B0604030504040204" pitchFamily="34" charset="0"/>
                <a:ea typeface="Tahoma" panose="020B0604030504040204" pitchFamily="34" charset="0"/>
                <a:cs typeface="Tahoma" panose="020B0604030504040204" pitchFamily="34" charset="0"/>
              </a:rPr>
              <a:t> </a:t>
            </a:r>
            <a:endParaRPr lang="fr-FR" sz="1200" dirty="0">
              <a:latin typeface="Tahoma" panose="020B0604030504040204" pitchFamily="34" charset="0"/>
              <a:ea typeface="Tahoma" panose="020B0604030504040204" pitchFamily="34" charset="0"/>
              <a:cs typeface="Tahoma" panose="020B0604030504040204" pitchFamily="34" charset="0"/>
            </a:endParaRPr>
          </a:p>
        </p:txBody>
      </p:sp>
      <p:sp>
        <p:nvSpPr>
          <p:cNvPr id="27" name="Rectangle : coins arrondis 26">
            <a:extLst>
              <a:ext uri="{FF2B5EF4-FFF2-40B4-BE49-F238E27FC236}">
                <a16:creationId xmlns:a16="http://schemas.microsoft.com/office/drawing/2014/main" id="{F041B638-9779-3C51-9F55-11E079206CA5}"/>
              </a:ext>
            </a:extLst>
          </p:cNvPr>
          <p:cNvSpPr/>
          <p:nvPr/>
        </p:nvSpPr>
        <p:spPr bwMode="auto">
          <a:xfrm>
            <a:off x="6775268" y="5629083"/>
            <a:ext cx="4689601" cy="256617"/>
          </a:xfrm>
          <a:prstGeom prst="roundRect">
            <a:avLst/>
          </a:prstGeom>
          <a:solidFill>
            <a:schemeClr val="accent1">
              <a:lumMod val="50000"/>
            </a:schemeClr>
          </a:solidFill>
          <a:ln>
            <a:noFill/>
          </a:ln>
        </p:spPr>
        <p:style>
          <a:lnRef idx="1">
            <a:schemeClr val="accent2"/>
          </a:lnRef>
          <a:fillRef idx="3">
            <a:schemeClr val="accent2"/>
          </a:fillRef>
          <a:effectRef idx="2">
            <a:schemeClr val="accent2"/>
          </a:effectRef>
          <a:fontRef idx="minor">
            <a:schemeClr val="lt1"/>
          </a:fontRef>
        </p:style>
        <p:txBody>
          <a:bodyPr lIns="0" rIns="0" anchor="ctr"/>
          <a:lstStyle/>
          <a:p>
            <a:pPr algn="ctr">
              <a:defRPr/>
            </a:pPr>
            <a:r>
              <a:rPr lang="fr-FR" sz="1200" dirty="0">
                <a:latin typeface="Tahoma" panose="020B0604030504040204" pitchFamily="34" charset="0"/>
                <a:ea typeface="Tahoma" panose="020B0604030504040204" pitchFamily="34" charset="0"/>
                <a:cs typeface="Tahoma" panose="020B0604030504040204" pitchFamily="34" charset="0"/>
              </a:rPr>
              <a:t>Offre Nouveau Propriétaire </a:t>
            </a:r>
            <a:endParaRPr lang="fr-FR" sz="1100" i="1" dirty="0">
              <a:latin typeface="Tahoma" panose="020B0604030504040204" pitchFamily="34" charset="0"/>
              <a:ea typeface="Tahoma" panose="020B0604030504040204" pitchFamily="34" charset="0"/>
              <a:cs typeface="Tahoma" panose="020B0604030504040204" pitchFamily="34" charset="0"/>
            </a:endParaRPr>
          </a:p>
        </p:txBody>
      </p:sp>
      <p:sp>
        <p:nvSpPr>
          <p:cNvPr id="28" name="Rectangle : coins arrondis 27">
            <a:extLst>
              <a:ext uri="{FF2B5EF4-FFF2-40B4-BE49-F238E27FC236}">
                <a16:creationId xmlns:a16="http://schemas.microsoft.com/office/drawing/2014/main" id="{AFBB0CED-5C4B-0166-7E88-00B9D56A3EA5}"/>
              </a:ext>
            </a:extLst>
          </p:cNvPr>
          <p:cNvSpPr/>
          <p:nvPr/>
        </p:nvSpPr>
        <p:spPr bwMode="auto">
          <a:xfrm>
            <a:off x="7830679" y="3539776"/>
            <a:ext cx="876294" cy="946006"/>
          </a:xfrm>
          <a:prstGeom prst="roundRect">
            <a:avLst/>
          </a:prstGeom>
          <a:solidFill>
            <a:schemeClr val="accent1">
              <a:lumMod val="50000"/>
            </a:schemeClr>
          </a:solidFill>
          <a:ln>
            <a:noFill/>
          </a:ln>
        </p:spPr>
        <p:style>
          <a:lnRef idx="1">
            <a:schemeClr val="accent2"/>
          </a:lnRef>
          <a:fillRef idx="3">
            <a:schemeClr val="accent2"/>
          </a:fillRef>
          <a:effectRef idx="2">
            <a:schemeClr val="accent2"/>
          </a:effectRef>
          <a:fontRef idx="minor">
            <a:schemeClr val="lt1"/>
          </a:fontRef>
        </p:style>
        <p:txBody>
          <a:bodyPr lIns="0" rIns="0" anchor="ctr"/>
          <a:lstStyle/>
          <a:p>
            <a:pPr algn="ctr">
              <a:defRPr/>
            </a:pPr>
            <a:r>
              <a:rPr lang="fr-FR" sz="1200" dirty="0">
                <a:latin typeface="Tahoma" panose="020B0604030504040204" pitchFamily="34" charset="0"/>
                <a:ea typeface="Tahoma" panose="020B0604030504040204" pitchFamily="34" charset="0"/>
                <a:cs typeface="Tahoma" panose="020B0604030504040204" pitchFamily="34" charset="0"/>
              </a:rPr>
              <a:t>Offre prime GEM</a:t>
            </a:r>
            <a:endParaRPr lang="fr-FR" sz="1100" i="1" dirty="0">
              <a:latin typeface="Tahoma" panose="020B0604030504040204" pitchFamily="34" charset="0"/>
              <a:ea typeface="Tahoma" panose="020B0604030504040204" pitchFamily="34" charset="0"/>
              <a:cs typeface="Tahoma" panose="020B0604030504040204" pitchFamily="34" charset="0"/>
            </a:endParaRPr>
          </a:p>
        </p:txBody>
      </p:sp>
      <p:sp>
        <p:nvSpPr>
          <p:cNvPr id="29" name="Rectangle : coins arrondis 28">
            <a:extLst>
              <a:ext uri="{FF2B5EF4-FFF2-40B4-BE49-F238E27FC236}">
                <a16:creationId xmlns:a16="http://schemas.microsoft.com/office/drawing/2014/main" id="{107071C5-E7FB-F485-D6DC-BDCC2F276297}"/>
              </a:ext>
            </a:extLst>
          </p:cNvPr>
          <p:cNvSpPr/>
          <p:nvPr/>
        </p:nvSpPr>
        <p:spPr bwMode="auto">
          <a:xfrm>
            <a:off x="168968" y="2189730"/>
            <a:ext cx="925270" cy="1086526"/>
          </a:xfrm>
          <a:prstGeom prst="roundRect">
            <a:avLst/>
          </a:prstGeom>
          <a:solidFill>
            <a:srgbClr val="6C093F"/>
          </a:solidFill>
          <a:ln>
            <a:noFill/>
          </a:ln>
        </p:spPr>
        <p:style>
          <a:lnRef idx="1">
            <a:schemeClr val="accent2"/>
          </a:lnRef>
          <a:fillRef idx="3">
            <a:schemeClr val="accent2"/>
          </a:fillRef>
          <a:effectRef idx="2">
            <a:schemeClr val="accent2"/>
          </a:effectRef>
          <a:fontRef idx="minor">
            <a:schemeClr val="lt1"/>
          </a:fontRef>
        </p:style>
        <p:txBody>
          <a:bodyPr lIns="0" rIns="0" anchor="ctr"/>
          <a:lstStyle/>
          <a:p>
            <a:pPr algn="ctr">
              <a:defRPr/>
            </a:pPr>
            <a:r>
              <a:rPr lang="fr-FR" sz="1600" dirty="0">
                <a:latin typeface="Tahoma" panose="020B0604030504040204" pitchFamily="34" charset="0"/>
                <a:ea typeface="Tahoma" panose="020B0604030504040204" pitchFamily="34" charset="0"/>
                <a:cs typeface="Tahoma" panose="020B0604030504040204" pitchFamily="34" charset="0"/>
              </a:rPr>
              <a:t>Soldes</a:t>
            </a:r>
            <a:br>
              <a:rPr lang="fr-FR" sz="1400" dirty="0">
                <a:latin typeface="Tahoma" panose="020B0604030504040204" pitchFamily="34" charset="0"/>
                <a:ea typeface="Tahoma" panose="020B0604030504040204" pitchFamily="34" charset="0"/>
                <a:cs typeface="Tahoma" panose="020B0604030504040204" pitchFamily="34" charset="0"/>
              </a:rPr>
            </a:br>
            <a:r>
              <a:rPr lang="fr-FR" sz="1400" dirty="0">
                <a:latin typeface="Tahoma" panose="020B0604030504040204" pitchFamily="34" charset="0"/>
                <a:ea typeface="Tahoma" panose="020B0604030504040204" pitchFamily="34" charset="0"/>
                <a:cs typeface="Tahoma" panose="020B0604030504040204" pitchFamily="34" charset="0"/>
              </a:rPr>
              <a:t>Jusqu’à 70%</a:t>
            </a:r>
          </a:p>
        </p:txBody>
      </p:sp>
    </p:spTree>
    <p:extLst>
      <p:ext uri="{BB962C8B-B14F-4D97-AF65-F5344CB8AC3E}">
        <p14:creationId xmlns:p14="http://schemas.microsoft.com/office/powerpoint/2010/main" val="41461807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5A7B921-89C1-4E4F-931B-FC48E8B47F5D}"/>
              </a:ext>
            </a:extLst>
          </p:cNvPr>
          <p:cNvSpPr>
            <a:spLocks noGrp="1"/>
          </p:cNvSpPr>
          <p:nvPr>
            <p:ph type="title"/>
          </p:nvPr>
        </p:nvSpPr>
        <p:spPr/>
        <p:txBody>
          <a:bodyPr/>
          <a:lstStyle/>
          <a:p>
            <a:pPr algn="l"/>
            <a:r>
              <a:rPr lang="fr-FR" dirty="0"/>
              <a:t>Offre ‘financement’</a:t>
            </a:r>
          </a:p>
        </p:txBody>
      </p:sp>
      <p:sp>
        <p:nvSpPr>
          <p:cNvPr id="14" name="ZoneTexte 13">
            <a:extLst>
              <a:ext uri="{FF2B5EF4-FFF2-40B4-BE49-F238E27FC236}">
                <a16:creationId xmlns:a16="http://schemas.microsoft.com/office/drawing/2014/main" id="{3F7B2C72-0768-5965-8CE4-B245AEF0908B}"/>
              </a:ext>
            </a:extLst>
          </p:cNvPr>
          <p:cNvSpPr txBox="1"/>
          <p:nvPr/>
        </p:nvSpPr>
        <p:spPr>
          <a:xfrm>
            <a:off x="419780" y="5297380"/>
            <a:ext cx="4014651" cy="369332"/>
          </a:xfrm>
          <a:prstGeom prst="rect">
            <a:avLst/>
          </a:prstGeom>
          <a:noFill/>
        </p:spPr>
        <p:txBody>
          <a:bodyPr wrap="square" rtlCol="0">
            <a:spAutoFit/>
          </a:bodyPr>
          <a:lstStyle/>
          <a:p>
            <a:r>
              <a:rPr lang="fr-FR" dirty="0">
                <a:latin typeface="Tahoma" panose="020B0604030504040204" pitchFamily="34" charset="0"/>
                <a:ea typeface="Tahoma" panose="020B0604030504040204" pitchFamily="34" charset="0"/>
                <a:cs typeface="Tahoma" panose="020B0604030504040204" pitchFamily="34" charset="0"/>
              </a:rPr>
              <a:t>Cuisine AVIVA</a:t>
            </a:r>
          </a:p>
        </p:txBody>
      </p:sp>
      <p:pic>
        <p:nvPicPr>
          <p:cNvPr id="7" name="Picture 2" descr="Promotions cuisines - Octobre 2024 - Cuisiniste AvivA">
            <a:extLst>
              <a:ext uri="{FF2B5EF4-FFF2-40B4-BE49-F238E27FC236}">
                <a16:creationId xmlns:a16="http://schemas.microsoft.com/office/drawing/2014/main" id="{9EA84DCC-BAF6-7302-97B3-A741F78C05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999" y="1375954"/>
            <a:ext cx="4349746" cy="388402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PROLONGATION des OFFRES Caséo Cuisines &amp; Menuiseries Chalon/Saône jusqu'au  30 septembre 2022 ! - info-chalon.com - Toute l'info sur le Grand Chalon et  en Saône-et-Loire">
            <a:extLst>
              <a:ext uri="{FF2B5EF4-FFF2-40B4-BE49-F238E27FC236}">
                <a16:creationId xmlns:a16="http://schemas.microsoft.com/office/drawing/2014/main" id="{2CFC5AE2-2BF2-FD64-3877-C191A199F1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05875" y="441700"/>
            <a:ext cx="4298126" cy="320910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But Cuisines : cuisine équipée, moderne, kitchenette, meubles de cuisine  sur mesure, en Kit chez votre Cuisiniste BUT">
            <a:extLst>
              <a:ext uri="{FF2B5EF4-FFF2-40B4-BE49-F238E27FC236}">
                <a16:creationId xmlns:a16="http://schemas.microsoft.com/office/drawing/2014/main" id="{2E445D8B-BB93-85DA-7609-B9B79526D08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409" y="4221796"/>
            <a:ext cx="5033554" cy="214974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8" descr="SCHMIDT | Cuisines, meubles de rangement &amp; salles de bains sur mesure">
            <a:extLst>
              <a:ext uri="{FF2B5EF4-FFF2-40B4-BE49-F238E27FC236}">
                <a16:creationId xmlns:a16="http://schemas.microsoft.com/office/drawing/2014/main" id="{0C845F91-DC8A-0FF2-D1EB-1D8D4AC44B0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77492" y="751229"/>
            <a:ext cx="2237015" cy="2982686"/>
          </a:xfrm>
          <a:prstGeom prst="rect">
            <a:avLst/>
          </a:prstGeom>
          <a:noFill/>
          <a:extLst>
            <a:ext uri="{909E8E84-426E-40DD-AFC4-6F175D3DCCD1}">
              <a14:hiddenFill xmlns:a14="http://schemas.microsoft.com/office/drawing/2010/main">
                <a:solidFill>
                  <a:srgbClr val="FFFFFF"/>
                </a:solidFill>
              </a14:hiddenFill>
            </a:ext>
          </a:extLst>
        </p:spPr>
      </p:pic>
      <p:sp>
        <p:nvSpPr>
          <p:cNvPr id="11" name="ZoneTexte 10">
            <a:extLst>
              <a:ext uri="{FF2B5EF4-FFF2-40B4-BE49-F238E27FC236}">
                <a16:creationId xmlns:a16="http://schemas.microsoft.com/office/drawing/2014/main" id="{467303DB-A102-42EA-13C3-BB279287BA59}"/>
              </a:ext>
            </a:extLst>
          </p:cNvPr>
          <p:cNvSpPr txBox="1"/>
          <p:nvPr/>
        </p:nvSpPr>
        <p:spPr>
          <a:xfrm>
            <a:off x="7367860" y="94747"/>
            <a:ext cx="4014651" cy="369332"/>
          </a:xfrm>
          <a:prstGeom prst="rect">
            <a:avLst/>
          </a:prstGeom>
          <a:noFill/>
        </p:spPr>
        <p:txBody>
          <a:bodyPr wrap="square" rtlCol="0">
            <a:spAutoFit/>
          </a:bodyPr>
          <a:lstStyle/>
          <a:p>
            <a:r>
              <a:rPr lang="fr-FR" dirty="0">
                <a:latin typeface="Tahoma" panose="020B0604030504040204" pitchFamily="34" charset="0"/>
                <a:ea typeface="Tahoma" panose="020B0604030504040204" pitchFamily="34" charset="0"/>
                <a:cs typeface="Tahoma" panose="020B0604030504040204" pitchFamily="34" charset="0"/>
              </a:rPr>
              <a:t>Cuisine CASEO</a:t>
            </a:r>
          </a:p>
        </p:txBody>
      </p:sp>
      <p:pic>
        <p:nvPicPr>
          <p:cNvPr id="3074" name="Picture 2" descr="IXINA Plaisir - Attention offre immanquable chez ixina 👌...">
            <a:extLst>
              <a:ext uri="{FF2B5EF4-FFF2-40B4-BE49-F238E27FC236}">
                <a16:creationId xmlns:a16="http://schemas.microsoft.com/office/drawing/2014/main" id="{F4CEB33D-C293-31FF-AC18-11ED8B86371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4857" y="4410483"/>
            <a:ext cx="2143125" cy="2143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41006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5A7B921-89C1-4E4F-931B-FC48E8B47F5D}"/>
              </a:ext>
            </a:extLst>
          </p:cNvPr>
          <p:cNvSpPr>
            <a:spLocks noGrp="1"/>
          </p:cNvSpPr>
          <p:nvPr>
            <p:ph type="title"/>
          </p:nvPr>
        </p:nvSpPr>
        <p:spPr/>
        <p:txBody>
          <a:bodyPr/>
          <a:lstStyle/>
          <a:p>
            <a:pPr algn="l"/>
            <a:r>
              <a:rPr lang="fr-FR" dirty="0"/>
              <a:t>Offre pose offerte</a:t>
            </a:r>
          </a:p>
        </p:txBody>
      </p:sp>
      <p:pic>
        <p:nvPicPr>
          <p:cNvPr id="19458" name="Picture 2" descr="Cuisine PLUS Cannes-Mandelieu">
            <a:extLst>
              <a:ext uri="{FF2B5EF4-FFF2-40B4-BE49-F238E27FC236}">
                <a16:creationId xmlns:a16="http://schemas.microsoft.com/office/drawing/2014/main" id="{24DE32F1-5345-FA1F-3B7E-0D8D857B96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0038" y="2505075"/>
            <a:ext cx="2143125" cy="214312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La pose offerte ? C'est chez... - Ecocuisine France | Facebook">
            <a:extLst>
              <a:ext uri="{FF2B5EF4-FFF2-40B4-BE49-F238E27FC236}">
                <a16:creationId xmlns:a16="http://schemas.microsoft.com/office/drawing/2014/main" id="{B7BCE066-A5A3-C2F1-C363-9876E34F99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25673" y="2505074"/>
            <a:ext cx="2143125" cy="214312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Dk cuisines - Offre exceptionnelle &quot;Pose Offerte&quot; du 2... | Facebook">
            <a:extLst>
              <a:ext uri="{FF2B5EF4-FFF2-40B4-BE49-F238E27FC236}">
                <a16:creationId xmlns:a16="http://schemas.microsoft.com/office/drawing/2014/main" id="{600A5C01-A262-1F62-B657-3DB7AFBF9B1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40892" y="2505072"/>
            <a:ext cx="2143125" cy="214312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Promotion Inova Cuisine - La pose offerte !">
            <a:extLst>
              <a:ext uri="{FF2B5EF4-FFF2-40B4-BE49-F238E27FC236}">
                <a16:creationId xmlns:a16="http://schemas.microsoft.com/office/drawing/2014/main" id="{5B3771FA-7FF7-D308-EE8A-E278167B0CB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26695" y="2724146"/>
            <a:ext cx="2676525" cy="170497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Barascud - Jusqu'au 30 septembre, la pose de votre cuisine offerte">
            <a:extLst>
              <a:ext uri="{FF2B5EF4-FFF2-40B4-BE49-F238E27FC236}">
                <a16:creationId xmlns:a16="http://schemas.microsoft.com/office/drawing/2014/main" id="{B01645A7-CADE-CC5B-3410-2D434882D62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44638" y="4775376"/>
            <a:ext cx="2887980" cy="16793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90717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5A7B921-89C1-4E4F-931B-FC48E8B47F5D}"/>
              </a:ext>
            </a:extLst>
          </p:cNvPr>
          <p:cNvSpPr>
            <a:spLocks noGrp="1"/>
          </p:cNvSpPr>
          <p:nvPr>
            <p:ph type="title"/>
          </p:nvPr>
        </p:nvSpPr>
        <p:spPr/>
        <p:txBody>
          <a:bodyPr/>
          <a:lstStyle/>
          <a:p>
            <a:pPr algn="l"/>
            <a:r>
              <a:rPr lang="fr-FR" dirty="0"/>
              <a:t>Offre TVA</a:t>
            </a:r>
          </a:p>
        </p:txBody>
      </p:sp>
      <p:pic>
        <p:nvPicPr>
          <p:cNvPr id="16386" name="Picture 2" descr="La TVA OFFERTE chez Mobalpa à Saint-Dié - Saint Die Info">
            <a:extLst>
              <a:ext uri="{FF2B5EF4-FFF2-40B4-BE49-F238E27FC236}">
                <a16:creationId xmlns:a16="http://schemas.microsoft.com/office/drawing/2014/main" id="{79E36FC7-2C18-A9DE-D7A3-30278C6F84A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1989"/>
          <a:stretch/>
        </p:blipFill>
        <p:spPr bwMode="auto">
          <a:xfrm>
            <a:off x="200296" y="1187093"/>
            <a:ext cx="5988039" cy="2676241"/>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a:extLst>
              <a:ext uri="{FF2B5EF4-FFF2-40B4-BE49-F238E27FC236}">
                <a16:creationId xmlns:a16="http://schemas.microsoft.com/office/drawing/2014/main" id="{12894F70-D66A-6845-7449-A92068807A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08208" y="3952468"/>
            <a:ext cx="2143125" cy="2143125"/>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 L'offre du moment 📆... - Leroy Merlin Livry-Gargan | Facebook">
            <a:extLst>
              <a:ext uri="{FF2B5EF4-FFF2-40B4-BE49-F238E27FC236}">
                <a16:creationId xmlns:a16="http://schemas.microsoft.com/office/drawing/2014/main" id="{949BDEBF-A77E-7CE7-597B-5EF7A5AD55F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99249" y="3856158"/>
            <a:ext cx="2143125" cy="214312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xina Lorient - Vous avez toujours rêvé d'acheter hors taxe ? C'est  désormais possible avec la TVA offerte pendant tout le mois de septembre 😱  . #Ixina #horstaxe #tvaofferte #promoseptembre #cuisine #electromenager #">
            <a:extLst>
              <a:ext uri="{FF2B5EF4-FFF2-40B4-BE49-F238E27FC236}">
                <a16:creationId xmlns:a16="http://schemas.microsoft.com/office/drawing/2014/main" id="{07C7EF4B-0F30-8817-2B93-872F20D2788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78064" y="1106790"/>
            <a:ext cx="2143125" cy="2676241"/>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Ecocuisine France">
            <a:extLst>
              <a:ext uri="{FF2B5EF4-FFF2-40B4-BE49-F238E27FC236}">
                <a16:creationId xmlns:a16="http://schemas.microsoft.com/office/drawing/2014/main" id="{00F7134C-E12D-0206-2FA0-FCF606E5911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29192" y="3952467"/>
            <a:ext cx="2143125" cy="2143125"/>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CUISINE SALLE DE BAIN RANGEMENT LIVING DRESSING fabricant cuisine salle de  bain rangement living dressing cuisine fabrimeuble salle de bain  FABRIMEUBLE FABRICANT MEUBLE MARNE ARDENNES">
            <a:extLst>
              <a:ext uri="{FF2B5EF4-FFF2-40B4-BE49-F238E27FC236}">
                <a16:creationId xmlns:a16="http://schemas.microsoft.com/office/drawing/2014/main" id="{B51A769C-43CB-0617-0CDB-6B8BBBB2965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5611" y="3952468"/>
            <a:ext cx="2097056" cy="1467939"/>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Offre exceptionnelle : la TVA est offerte sur tous vos électroménagers  #BOSCH durant tout le mois de juin à l’achat de votre cuisine équipée  IXINA., 👌 Un large choix de matériaux nobles et designs ...">
            <a:extLst>
              <a:ext uri="{FF2B5EF4-FFF2-40B4-BE49-F238E27FC236}">
                <a16:creationId xmlns:a16="http://schemas.microsoft.com/office/drawing/2014/main" id="{BA323DB2-FF39-E667-9D9E-3A1182B9790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192985" y="273776"/>
            <a:ext cx="2698977" cy="3370364"/>
          </a:xfrm>
          <a:prstGeom prst="rect">
            <a:avLst/>
          </a:prstGeom>
          <a:noFill/>
          <a:extLst>
            <a:ext uri="{909E8E84-426E-40DD-AFC4-6F175D3DCCD1}">
              <a14:hiddenFill xmlns:a14="http://schemas.microsoft.com/office/drawing/2010/main">
                <a:solidFill>
                  <a:srgbClr val="FFFFFF"/>
                </a:solidFill>
              </a14:hiddenFill>
            </a:ext>
          </a:extLst>
        </p:spPr>
      </p:pic>
      <p:sp>
        <p:nvSpPr>
          <p:cNvPr id="3" name="Triangle isocèle 2">
            <a:extLst>
              <a:ext uri="{FF2B5EF4-FFF2-40B4-BE49-F238E27FC236}">
                <a16:creationId xmlns:a16="http://schemas.microsoft.com/office/drawing/2014/main" id="{98961C7C-E6E1-A2CC-318D-EC72B0E1FFF6}"/>
              </a:ext>
            </a:extLst>
          </p:cNvPr>
          <p:cNvSpPr/>
          <p:nvPr/>
        </p:nvSpPr>
        <p:spPr>
          <a:xfrm rot="5400000">
            <a:off x="8457271" y="1616733"/>
            <a:ext cx="1157423" cy="529544"/>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8266266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5A7B921-89C1-4E4F-931B-FC48E8B47F5D}"/>
              </a:ext>
            </a:extLst>
          </p:cNvPr>
          <p:cNvSpPr>
            <a:spLocks noGrp="1"/>
          </p:cNvSpPr>
          <p:nvPr>
            <p:ph type="title"/>
          </p:nvPr>
        </p:nvSpPr>
        <p:spPr/>
        <p:txBody>
          <a:bodyPr/>
          <a:lstStyle/>
          <a:p>
            <a:pPr algn="l"/>
            <a:r>
              <a:rPr lang="fr-FR" dirty="0"/>
              <a:t>Cas prix cuisine + offre Electro</a:t>
            </a:r>
          </a:p>
        </p:txBody>
      </p:sp>
      <p:sp>
        <p:nvSpPr>
          <p:cNvPr id="14" name="ZoneTexte 13">
            <a:extLst>
              <a:ext uri="{FF2B5EF4-FFF2-40B4-BE49-F238E27FC236}">
                <a16:creationId xmlns:a16="http://schemas.microsoft.com/office/drawing/2014/main" id="{3F7B2C72-0768-5965-8CE4-B245AEF0908B}"/>
              </a:ext>
            </a:extLst>
          </p:cNvPr>
          <p:cNvSpPr txBox="1"/>
          <p:nvPr/>
        </p:nvSpPr>
        <p:spPr>
          <a:xfrm>
            <a:off x="7877312" y="3352799"/>
            <a:ext cx="4014651" cy="1200329"/>
          </a:xfrm>
          <a:prstGeom prst="rect">
            <a:avLst/>
          </a:prstGeom>
          <a:noFill/>
        </p:spPr>
        <p:txBody>
          <a:bodyPr wrap="square" rtlCol="0">
            <a:spAutoFit/>
          </a:bodyPr>
          <a:lstStyle/>
          <a:p>
            <a:r>
              <a:rPr lang="fr-FR" dirty="0">
                <a:latin typeface="Tahoma" panose="020B0604030504040204" pitchFamily="34" charset="0"/>
                <a:ea typeface="Tahoma" panose="020B0604030504040204" pitchFamily="34" charset="0"/>
                <a:cs typeface="Tahoma" panose="020B0604030504040204" pitchFamily="34" charset="0"/>
              </a:rPr>
              <a:t>Promesses concrète d’</a:t>
            </a:r>
            <a:r>
              <a:rPr lang="fr-FR" dirty="0" err="1">
                <a:latin typeface="Tahoma" panose="020B0604030504040204" pitchFamily="34" charset="0"/>
                <a:ea typeface="Tahoma" panose="020B0604030504040204" pitchFamily="34" charset="0"/>
                <a:cs typeface="Tahoma" panose="020B0604030504040204" pitchFamily="34" charset="0"/>
              </a:rPr>
              <a:t>Ixina</a:t>
            </a:r>
            <a:r>
              <a:rPr lang="fr-FR" dirty="0">
                <a:latin typeface="Tahoma" panose="020B0604030504040204" pitchFamily="34" charset="0"/>
                <a:ea typeface="Tahoma" panose="020B0604030504040204" pitchFamily="34" charset="0"/>
                <a:cs typeface="Tahoma" panose="020B0604030504040204" pitchFamily="34" charset="0"/>
              </a:rPr>
              <a:t> </a:t>
            </a:r>
            <a:br>
              <a:rPr lang="fr-FR"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mais avec un prix d’appel accessible</a:t>
            </a:r>
            <a:br>
              <a:rPr lang="fr-FR"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 l’offre électro  </a:t>
            </a:r>
          </a:p>
          <a:p>
            <a:endParaRPr lang="fr-FR" dirty="0">
              <a:latin typeface="Tahoma" panose="020B0604030504040204" pitchFamily="34" charset="0"/>
              <a:ea typeface="Tahoma" panose="020B0604030504040204" pitchFamily="34" charset="0"/>
              <a:cs typeface="Tahoma" panose="020B0604030504040204" pitchFamily="34" charset="0"/>
            </a:endParaRPr>
          </a:p>
        </p:txBody>
      </p:sp>
      <p:pic>
        <p:nvPicPr>
          <p:cNvPr id="3" name="Picture 2" descr="Promotion cuisine - Offre du mois ixina">
            <a:extLst>
              <a:ext uri="{FF2B5EF4-FFF2-40B4-BE49-F238E27FC236}">
                <a16:creationId xmlns:a16="http://schemas.microsoft.com/office/drawing/2014/main" id="{E7349DE8-467C-3A86-7FE1-5D28B78D824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5066" y="1133203"/>
            <a:ext cx="6553200" cy="48006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Promotion cuisine - Offre du mois ixina">
            <a:extLst>
              <a:ext uri="{FF2B5EF4-FFF2-40B4-BE49-F238E27FC236}">
                <a16:creationId xmlns:a16="http://schemas.microsoft.com/office/drawing/2014/main" id="{FE8FE998-835B-8B15-0AF0-862BD5CC08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13581" y="4693508"/>
            <a:ext cx="2275045" cy="16666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48235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5A7B921-89C1-4E4F-931B-FC48E8B47F5D}"/>
              </a:ext>
            </a:extLst>
          </p:cNvPr>
          <p:cNvSpPr>
            <a:spLocks noGrp="1"/>
          </p:cNvSpPr>
          <p:nvPr>
            <p:ph type="title"/>
          </p:nvPr>
        </p:nvSpPr>
        <p:spPr/>
        <p:txBody>
          <a:bodyPr/>
          <a:lstStyle/>
          <a:p>
            <a:pPr algn="l"/>
            <a:r>
              <a:rPr lang="fr-FR" dirty="0"/>
              <a:t>Offre Portes Ouvertes &amp; anniversaire </a:t>
            </a:r>
            <a:br>
              <a:rPr lang="fr-FR" dirty="0"/>
            </a:br>
            <a:r>
              <a:rPr lang="fr-FR" dirty="0"/>
              <a:t>décalée et événementielle</a:t>
            </a:r>
          </a:p>
        </p:txBody>
      </p:sp>
      <p:pic>
        <p:nvPicPr>
          <p:cNvPr id="5122" name="Picture 2" descr="Promotion cuisine - Offre du mois ixina">
            <a:extLst>
              <a:ext uri="{FF2B5EF4-FFF2-40B4-BE49-F238E27FC236}">
                <a16:creationId xmlns:a16="http://schemas.microsoft.com/office/drawing/2014/main" id="{C1523025-735B-B045-266E-31FB5CED052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24248" y="1586496"/>
            <a:ext cx="3371752" cy="1740259"/>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5">
            <a:extLst>
              <a:ext uri="{FF2B5EF4-FFF2-40B4-BE49-F238E27FC236}">
                <a16:creationId xmlns:a16="http://schemas.microsoft.com/office/drawing/2014/main" id="{7A8DAF44-71D8-7AE4-9D8B-E953CD2A5D15}"/>
              </a:ext>
            </a:extLst>
          </p:cNvPr>
          <p:cNvPicPr>
            <a:picLocks noChangeAspect="1"/>
          </p:cNvPicPr>
          <p:nvPr/>
        </p:nvPicPr>
        <p:blipFill>
          <a:blip r:embed="rId3"/>
          <a:stretch>
            <a:fillRect/>
          </a:stretch>
        </p:blipFill>
        <p:spPr>
          <a:xfrm>
            <a:off x="6894003" y="1769209"/>
            <a:ext cx="4591081" cy="2215696"/>
          </a:xfrm>
          <a:prstGeom prst="rect">
            <a:avLst/>
          </a:prstGeom>
        </p:spPr>
      </p:pic>
      <p:pic>
        <p:nvPicPr>
          <p:cNvPr id="5124" name="Picture 4" descr="IXINA Aurillac | Aurillac">
            <a:extLst>
              <a:ext uri="{FF2B5EF4-FFF2-40B4-BE49-F238E27FC236}">
                <a16:creationId xmlns:a16="http://schemas.microsoft.com/office/drawing/2014/main" id="{BEF67BFE-0E3D-1968-D628-569DD271F4B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2041" y="3450401"/>
            <a:ext cx="2931658" cy="2195914"/>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IXINA Aurillac | Aurillac">
            <a:extLst>
              <a:ext uri="{FF2B5EF4-FFF2-40B4-BE49-F238E27FC236}">
                <a16:creationId xmlns:a16="http://schemas.microsoft.com/office/drawing/2014/main" id="{2C8020EC-04D7-2EE2-EC6A-EC857126E76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3688" y="4040157"/>
            <a:ext cx="2931658" cy="2195914"/>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Ixina Maubeuge - 🚨 Offre exceptionnelle chez ixina ! 🚨 Du... | Facebook">
            <a:extLst>
              <a:ext uri="{FF2B5EF4-FFF2-40B4-BE49-F238E27FC236}">
                <a16:creationId xmlns:a16="http://schemas.microsoft.com/office/drawing/2014/main" id="{D3E4109F-09F7-3C74-3586-1B1A49DB32A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0038" y="1541416"/>
            <a:ext cx="2238976" cy="2238976"/>
          </a:xfrm>
          <a:prstGeom prst="rect">
            <a:avLst/>
          </a:prstGeom>
          <a:noFill/>
          <a:extLst>
            <a:ext uri="{909E8E84-426E-40DD-AFC4-6F175D3DCCD1}">
              <a14:hiddenFill xmlns:a14="http://schemas.microsoft.com/office/drawing/2010/main">
                <a:solidFill>
                  <a:srgbClr val="FFFFFF"/>
                </a:solidFill>
              </a14:hiddenFill>
            </a:ext>
          </a:extLst>
        </p:spPr>
      </p:pic>
      <p:pic>
        <p:nvPicPr>
          <p:cNvPr id="18434" name="Picture 2" descr="Cuisinella - JUSQU'À 1500€ D'AVANTAGES 😎 Là, c'est le moment de fêter  l'anniversaire Cuisinella et de profiter de toutes nos offres  exceptionnelles pour vos projets cuisines et rangements ! 🥳 | Facebook">
            <a:extLst>
              <a:ext uri="{FF2B5EF4-FFF2-40B4-BE49-F238E27FC236}">
                <a16:creationId xmlns:a16="http://schemas.microsoft.com/office/drawing/2014/main" id="{57FBD945-CA1C-CF2F-AE37-602EC14EAF0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61825" y="4944505"/>
            <a:ext cx="1591406" cy="1591406"/>
          </a:xfrm>
          <a:prstGeom prst="rect">
            <a:avLst/>
          </a:prstGeom>
          <a:noFill/>
          <a:extLst>
            <a:ext uri="{909E8E84-426E-40DD-AFC4-6F175D3DCCD1}">
              <a14:hiddenFill xmlns:a14="http://schemas.microsoft.com/office/drawing/2010/main">
                <a:solidFill>
                  <a:srgbClr val="FFFFFF"/>
                </a:solidFill>
              </a14:hiddenFill>
            </a:ext>
          </a:extLst>
        </p:spPr>
      </p:pic>
      <p:pic>
        <p:nvPicPr>
          <p:cNvPr id="18438" name="Picture 6" descr="Cuisine Plus | Promotions et Catalogues Septembre 2024 | Tiendeo">
            <a:extLst>
              <a:ext uri="{FF2B5EF4-FFF2-40B4-BE49-F238E27FC236}">
                <a16:creationId xmlns:a16="http://schemas.microsoft.com/office/drawing/2014/main" id="{D88E16AC-097A-8DAF-962D-2696AE21D0C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96000" y="4809161"/>
            <a:ext cx="1536473" cy="1632857"/>
          </a:xfrm>
          <a:prstGeom prst="rect">
            <a:avLst/>
          </a:prstGeom>
          <a:noFill/>
          <a:extLst>
            <a:ext uri="{909E8E84-426E-40DD-AFC4-6F175D3DCCD1}">
              <a14:hiddenFill xmlns:a14="http://schemas.microsoft.com/office/drawing/2010/main">
                <a:solidFill>
                  <a:srgbClr val="FFFFFF"/>
                </a:solidFill>
              </a14:hiddenFill>
            </a:ext>
          </a:extLst>
        </p:spPr>
      </p:pic>
      <p:sp>
        <p:nvSpPr>
          <p:cNvPr id="3" name="ZoneTexte 2">
            <a:extLst>
              <a:ext uri="{FF2B5EF4-FFF2-40B4-BE49-F238E27FC236}">
                <a16:creationId xmlns:a16="http://schemas.microsoft.com/office/drawing/2014/main" id="{25A1CBAB-8E94-1721-B6BC-26A7EF5C324F}"/>
              </a:ext>
            </a:extLst>
          </p:cNvPr>
          <p:cNvSpPr txBox="1"/>
          <p:nvPr/>
        </p:nvSpPr>
        <p:spPr>
          <a:xfrm>
            <a:off x="10288807" y="4769152"/>
            <a:ext cx="1605494" cy="2031325"/>
          </a:xfrm>
          <a:prstGeom prst="rect">
            <a:avLst/>
          </a:prstGeom>
          <a:noFill/>
        </p:spPr>
        <p:txBody>
          <a:bodyPr wrap="square" rtlCol="0">
            <a:spAutoFit/>
          </a:bodyPr>
          <a:lstStyle/>
          <a:p>
            <a:r>
              <a:rPr lang="fr-FR" dirty="0"/>
              <a:t>2 crédences offertes,</a:t>
            </a:r>
          </a:p>
          <a:p>
            <a:r>
              <a:rPr lang="fr-FR" dirty="0"/>
              <a:t>Prix des meubles battant pour les meubles coulissants </a:t>
            </a:r>
          </a:p>
        </p:txBody>
      </p:sp>
      <p:sp>
        <p:nvSpPr>
          <p:cNvPr id="4" name="Triangle isocèle 3">
            <a:extLst>
              <a:ext uri="{FF2B5EF4-FFF2-40B4-BE49-F238E27FC236}">
                <a16:creationId xmlns:a16="http://schemas.microsoft.com/office/drawing/2014/main" id="{41751708-F434-0C65-8F30-265BAF3C97B4}"/>
              </a:ext>
            </a:extLst>
          </p:cNvPr>
          <p:cNvSpPr/>
          <p:nvPr/>
        </p:nvSpPr>
        <p:spPr>
          <a:xfrm rot="5400000">
            <a:off x="9050013" y="5561683"/>
            <a:ext cx="2120537" cy="357051"/>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548703787"/>
      </p:ext>
    </p:extLst>
  </p:cSld>
  <p:clrMapOvr>
    <a:masterClrMapping/>
  </p:clrMapOvr>
</p:sld>
</file>

<file path=ppt/theme/theme1.xml><?xml version="1.0" encoding="utf-8"?>
<a:theme xmlns:a="http://schemas.openxmlformats.org/drawingml/2006/main" name="1_Thème LNB">
  <a:themeElements>
    <a:clrScheme name="Le nouveau belier">
      <a:dk1>
        <a:srgbClr val="2E2E2E"/>
      </a:dk1>
      <a:lt1>
        <a:srgbClr val="FFFFFF"/>
      </a:lt1>
      <a:dk2>
        <a:srgbClr val="9C896A"/>
      </a:dk2>
      <a:lt2>
        <a:srgbClr val="EDE7E3"/>
      </a:lt2>
      <a:accent1>
        <a:srgbClr val="D8117D"/>
      </a:accent1>
      <a:accent2>
        <a:srgbClr val="FCE828"/>
      </a:accent2>
      <a:accent3>
        <a:srgbClr val="D5D5D5"/>
      </a:accent3>
      <a:accent4>
        <a:srgbClr val="00D06C"/>
      </a:accent4>
      <a:accent5>
        <a:srgbClr val="FD8000"/>
      </a:accent5>
      <a:accent6>
        <a:srgbClr val="B700F2"/>
      </a:accent6>
      <a:hlink>
        <a:srgbClr val="D8117D"/>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NB_Presentation_template" id="{93AE758A-9B99-3E4F-8DEB-DD88F90A7A3B}" vid="{8BA648CC-0D2E-AA45-B39D-36E46C307F08}"/>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LNB_MATCH_point_hebdo_1804</Template>
  <TotalTime>12522</TotalTime>
  <Words>3040</Words>
  <Application>Microsoft Office PowerPoint</Application>
  <PresentationFormat>Grand écran</PresentationFormat>
  <Paragraphs>310</Paragraphs>
  <Slides>43</Slides>
  <Notes>0</Notes>
  <HiddenSlides>0</HiddenSlides>
  <MMClips>2</MMClips>
  <ScaleCrop>false</ScaleCrop>
  <HeadingPairs>
    <vt:vector size="6" baseType="variant">
      <vt:variant>
        <vt:lpstr>Polices utilisées</vt:lpstr>
      </vt:variant>
      <vt:variant>
        <vt:i4>9</vt:i4>
      </vt:variant>
      <vt:variant>
        <vt:lpstr>Thème</vt:lpstr>
      </vt:variant>
      <vt:variant>
        <vt:i4>1</vt:i4>
      </vt:variant>
      <vt:variant>
        <vt:lpstr>Titres des diapositives</vt:lpstr>
      </vt:variant>
      <vt:variant>
        <vt:i4>43</vt:i4>
      </vt:variant>
    </vt:vector>
  </HeadingPairs>
  <TitlesOfParts>
    <vt:vector size="53" baseType="lpstr">
      <vt:lpstr>Arial</vt:lpstr>
      <vt:lpstr>Avenir Next LT Pro</vt:lpstr>
      <vt:lpstr>Calibri</vt:lpstr>
      <vt:lpstr>Georgia</vt:lpstr>
      <vt:lpstr>Playfair Display</vt:lpstr>
      <vt:lpstr>Police système Courant</vt:lpstr>
      <vt:lpstr>Segoe UI Historic</vt:lpstr>
      <vt:lpstr>Tahoma</vt:lpstr>
      <vt:lpstr>Wingdings</vt:lpstr>
      <vt:lpstr>1_Thème LNB</vt:lpstr>
      <vt:lpstr>PAC 2025</vt:lpstr>
      <vt:lpstr>Objectifs</vt:lpstr>
      <vt:lpstr>Bench </vt:lpstr>
      <vt:lpstr>La majorité des offres =&gt;Electro</vt:lpstr>
      <vt:lpstr>Offre ‘financement’</vt:lpstr>
      <vt:lpstr>Offre pose offerte</vt:lpstr>
      <vt:lpstr>Offre TVA</vt:lpstr>
      <vt:lpstr>Cas prix cuisine + offre Electro</vt:lpstr>
      <vt:lpstr>Offre Portes Ouvertes &amp; anniversaire  décalée et événementielle</vt:lpstr>
      <vt:lpstr>Offre prime achat</vt:lpstr>
      <vt:lpstr>Offres cumulées</vt:lpstr>
      <vt:lpstr>Offres paliées</vt:lpstr>
      <vt:lpstr>Offres plan de travail</vt:lpstr>
      <vt:lpstr>Offres pose </vt:lpstr>
      <vt:lpstr>Expression offre  originale</vt:lpstr>
      <vt:lpstr>Offres classiques remise, pourcentage et prix net</vt:lpstr>
      <vt:lpstr>Offre ‘jeu’</vt:lpstr>
      <vt:lpstr>Etat des lieux PAC 2024</vt:lpstr>
      <vt:lpstr>En 2025  L’enjeu est de structurer le plan d’actions commerciales de manière rythmée et cohérente, et d’intégrer des activations régulières et impactantes tout au long de l’année.  Il s’agira de renforcer l’attractivité des offres en les valorisant de façon stratégique et en les théâtralisant, afin de créer des événements marquants et favorisent la conversion.    Adresser une cible plus jeune  Soutenir la transversalité GEM // PEM       </vt:lpstr>
      <vt:lpstr># CRÉER UN TEMPS FORTS PUISSANT  DANS l’ANNEE</vt:lpstr>
      <vt:lpstr># CRÉER UN TEMPS FORTS PUISSANT  DANS l’ANNEE</vt:lpstr>
      <vt:lpstr># NOURRIR NOS PROMESSES  </vt:lpstr>
      <vt:lpstr># INNOVER DANS LES OPERATIONS THEMATIQUES</vt:lpstr>
      <vt:lpstr># INNOVER DANS LES OPERATIONS THEMATIQUES</vt:lpstr>
      <vt:lpstr># INNOVER DANS LES OPERATIONS THEMATIQUES</vt:lpstr>
      <vt:lpstr># INNOVER DANS LES OPERATIONS THEMATIQUES</vt:lpstr>
      <vt:lpstr># INNOVER DANS LES OPERATIONS THEMATIQUES</vt:lpstr>
      <vt:lpstr># GAMIFIER LA PRISE DE PAROLE</vt:lpstr>
      <vt:lpstr># GAMIFIER LA PRISE DE PAROLE</vt:lpstr>
      <vt:lpstr>#  OPERATION PORTES OUVERTES</vt:lpstr>
      <vt:lpstr>#  FOCUS PRIMO ACCEDANT</vt:lpstr>
      <vt:lpstr>#  FOCUS PRIMO ACCEDANT</vt:lpstr>
      <vt:lpstr>#  FOCUS PRIMO ACCEDANT</vt:lpstr>
      <vt:lpstr>#  FOCUS PRIMO ACCEDANT</vt:lpstr>
      <vt:lpstr>#  FOCUS PRIMO ACCEDANT</vt:lpstr>
      <vt:lpstr>#  MECANIQUE NOUVEAU PROPRIETAIRE</vt:lpstr>
      <vt:lpstr>#  MECANIQUE NOUVEAU PROPRIETAIRE</vt:lpstr>
      <vt:lpstr>#  MECANIQUE NOUVEAU PROPRIETAIRE</vt:lpstr>
      <vt:lpstr># MECANIQUE FAMILLE</vt:lpstr>
      <vt:lpstr># INCITATION –DEVIS CUISINE</vt:lpstr>
      <vt:lpstr>#  QUID DES RÉSEAUX SOCIAUX…</vt:lpstr>
      <vt:lpstr>#  GAMIFICATION</vt:lpstr>
      <vt:lpstr>PAC – Principe de calendrier 2025</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LNB x MATCH</dc:title>
  <dc:subject/>
  <dc:creator>Emilie Proteau</dc:creator>
  <cp:keywords/>
  <dc:description/>
  <cp:lastModifiedBy>Antoine Jubert</cp:lastModifiedBy>
  <cp:revision>98</cp:revision>
  <cp:lastPrinted>2022-07-05T07:32:58Z</cp:lastPrinted>
  <dcterms:created xsi:type="dcterms:W3CDTF">2023-04-17T13:19:25Z</dcterms:created>
  <dcterms:modified xsi:type="dcterms:W3CDTF">2024-10-16T16:41:48Z</dcterms:modified>
  <cp:category/>
</cp:coreProperties>
</file>